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05" r:id="rId2"/>
  </p:sldMasterIdLst>
  <p:notesMasterIdLst>
    <p:notesMasterId r:id="rId373"/>
  </p:notesMasterIdLst>
  <p:sldIdLst>
    <p:sldId id="770" r:id="rId3"/>
    <p:sldId id="259" r:id="rId4"/>
    <p:sldId id="293" r:id="rId5"/>
    <p:sldId id="304" r:id="rId6"/>
    <p:sldId id="306" r:id="rId7"/>
    <p:sldId id="771" r:id="rId8"/>
    <p:sldId id="947" r:id="rId9"/>
    <p:sldId id="949" r:id="rId10"/>
    <p:sldId id="953" r:id="rId11"/>
    <p:sldId id="952" r:id="rId12"/>
    <p:sldId id="799" r:id="rId13"/>
    <p:sldId id="801" r:id="rId14"/>
    <p:sldId id="803" r:id="rId15"/>
    <p:sldId id="805" r:id="rId16"/>
    <p:sldId id="807" r:id="rId17"/>
    <p:sldId id="809" r:id="rId18"/>
    <p:sldId id="787" r:id="rId19"/>
    <p:sldId id="789" r:id="rId20"/>
    <p:sldId id="793" r:id="rId21"/>
    <p:sldId id="795" r:id="rId22"/>
    <p:sldId id="1061" r:id="rId23"/>
    <p:sldId id="797" r:id="rId24"/>
    <p:sldId id="307" r:id="rId25"/>
    <p:sldId id="308" r:id="rId26"/>
    <p:sldId id="309" r:id="rId27"/>
    <p:sldId id="311" r:id="rId28"/>
    <p:sldId id="312" r:id="rId29"/>
    <p:sldId id="313" r:id="rId30"/>
    <p:sldId id="314" r:id="rId31"/>
    <p:sldId id="315" r:id="rId32"/>
    <p:sldId id="317" r:id="rId33"/>
    <p:sldId id="318" r:id="rId34"/>
    <p:sldId id="823" r:id="rId35"/>
    <p:sldId id="339" r:id="rId36"/>
    <p:sldId id="340" r:id="rId37"/>
    <p:sldId id="342" r:id="rId38"/>
    <p:sldId id="343" r:id="rId39"/>
    <p:sldId id="344" r:id="rId40"/>
    <p:sldId id="346" r:id="rId41"/>
    <p:sldId id="347" r:id="rId42"/>
    <p:sldId id="827" r:id="rId43"/>
    <p:sldId id="833" r:id="rId44"/>
    <p:sldId id="839" r:id="rId45"/>
    <p:sldId id="841" r:id="rId46"/>
    <p:sldId id="1009" r:id="rId47"/>
    <p:sldId id="1011" r:id="rId48"/>
    <p:sldId id="1010" r:id="rId49"/>
    <p:sldId id="1012" r:id="rId50"/>
    <p:sldId id="281" r:id="rId51"/>
    <p:sldId id="1062" r:id="rId52"/>
    <p:sldId id="414" r:id="rId53"/>
    <p:sldId id="853" r:id="rId54"/>
    <p:sldId id="855" r:id="rId55"/>
    <p:sldId id="1063" r:id="rId56"/>
    <p:sldId id="857" r:id="rId57"/>
    <p:sldId id="1014" r:id="rId58"/>
    <p:sldId id="1031" r:id="rId59"/>
    <p:sldId id="1015" r:id="rId60"/>
    <p:sldId id="1016" r:id="rId61"/>
    <p:sldId id="1017" r:id="rId62"/>
    <p:sldId id="868" r:id="rId63"/>
    <p:sldId id="1020" r:id="rId64"/>
    <p:sldId id="1019" r:id="rId65"/>
    <p:sldId id="1076" r:id="rId66"/>
    <p:sldId id="1022" r:id="rId67"/>
    <p:sldId id="1021" r:id="rId68"/>
    <p:sldId id="1068" r:id="rId69"/>
    <p:sldId id="1069" r:id="rId70"/>
    <p:sldId id="1064" r:id="rId71"/>
    <p:sldId id="1071" r:id="rId72"/>
    <p:sldId id="1025" r:id="rId73"/>
    <p:sldId id="1072" r:id="rId74"/>
    <p:sldId id="1075" r:id="rId75"/>
    <p:sldId id="1066" r:id="rId76"/>
    <p:sldId id="1067" r:id="rId77"/>
    <p:sldId id="1030" r:id="rId78"/>
    <p:sldId id="1026" r:id="rId79"/>
    <p:sldId id="1028" r:id="rId80"/>
    <p:sldId id="1027" r:id="rId81"/>
    <p:sldId id="886" r:id="rId82"/>
    <p:sldId id="1077" r:id="rId83"/>
    <p:sldId id="418" r:id="rId84"/>
    <p:sldId id="420" r:id="rId85"/>
    <p:sldId id="421" r:id="rId86"/>
    <p:sldId id="422" r:id="rId87"/>
    <p:sldId id="1078" r:id="rId88"/>
    <p:sldId id="1079" r:id="rId89"/>
    <p:sldId id="1080" r:id="rId90"/>
    <p:sldId id="1081" r:id="rId91"/>
    <p:sldId id="1082" r:id="rId92"/>
    <p:sldId id="1084" r:id="rId93"/>
    <p:sldId id="1083" r:id="rId94"/>
    <p:sldId id="1085" r:id="rId95"/>
    <p:sldId id="1086" r:id="rId96"/>
    <p:sldId id="1087" r:id="rId97"/>
    <p:sldId id="1088" r:id="rId98"/>
    <p:sldId id="1089" r:id="rId99"/>
    <p:sldId id="1092" r:id="rId100"/>
    <p:sldId id="1093" r:id="rId101"/>
    <p:sldId id="1090" r:id="rId102"/>
    <p:sldId id="1095" r:id="rId103"/>
    <p:sldId id="1096" r:id="rId104"/>
    <p:sldId id="1091" r:id="rId105"/>
    <p:sldId id="1094" r:id="rId106"/>
    <p:sldId id="274" r:id="rId107"/>
    <p:sldId id="295" r:id="rId108"/>
    <p:sldId id="423" r:id="rId109"/>
    <p:sldId id="424" r:id="rId110"/>
    <p:sldId id="428" r:id="rId111"/>
    <p:sldId id="425" r:id="rId112"/>
    <p:sldId id="427" r:id="rId113"/>
    <p:sldId id="429" r:id="rId114"/>
    <p:sldId id="431" r:id="rId115"/>
    <p:sldId id="432" r:id="rId116"/>
    <p:sldId id="433" r:id="rId117"/>
    <p:sldId id="435" r:id="rId118"/>
    <p:sldId id="436" r:id="rId119"/>
    <p:sldId id="439" r:id="rId120"/>
    <p:sldId id="1097" r:id="rId121"/>
    <p:sldId id="440" r:id="rId122"/>
    <p:sldId id="441" r:id="rId123"/>
    <p:sldId id="442" r:id="rId124"/>
    <p:sldId id="444" r:id="rId125"/>
    <p:sldId id="445" r:id="rId126"/>
    <p:sldId id="446" r:id="rId127"/>
    <p:sldId id="447" r:id="rId128"/>
    <p:sldId id="448" r:id="rId129"/>
    <p:sldId id="434" r:id="rId130"/>
    <p:sldId id="449" r:id="rId131"/>
    <p:sldId id="451" r:id="rId132"/>
    <p:sldId id="452" r:id="rId133"/>
    <p:sldId id="455" r:id="rId134"/>
    <p:sldId id="456" r:id="rId135"/>
    <p:sldId id="457" r:id="rId136"/>
    <p:sldId id="458" r:id="rId137"/>
    <p:sldId id="459" r:id="rId138"/>
    <p:sldId id="461" r:id="rId139"/>
    <p:sldId id="462" r:id="rId140"/>
    <p:sldId id="1098" r:id="rId141"/>
    <p:sldId id="463" r:id="rId142"/>
    <p:sldId id="464" r:id="rId143"/>
    <p:sldId id="453" r:id="rId144"/>
    <p:sldId id="467" r:id="rId145"/>
    <p:sldId id="468" r:id="rId146"/>
    <p:sldId id="469" r:id="rId147"/>
    <p:sldId id="470" r:id="rId148"/>
    <p:sldId id="471" r:id="rId149"/>
    <p:sldId id="472" r:id="rId150"/>
    <p:sldId id="466" r:id="rId151"/>
    <p:sldId id="473" r:id="rId152"/>
    <p:sldId id="475" r:id="rId153"/>
    <p:sldId id="476" r:id="rId154"/>
    <p:sldId id="477" r:id="rId155"/>
    <p:sldId id="478" r:id="rId156"/>
    <p:sldId id="479" r:id="rId157"/>
    <p:sldId id="480" r:id="rId158"/>
    <p:sldId id="474" r:id="rId159"/>
    <p:sldId id="481" r:id="rId160"/>
    <p:sldId id="482" r:id="rId161"/>
    <p:sldId id="483" r:id="rId162"/>
    <p:sldId id="485" r:id="rId163"/>
    <p:sldId id="486" r:id="rId164"/>
    <p:sldId id="487" r:id="rId165"/>
    <p:sldId id="488" r:id="rId166"/>
    <p:sldId id="489" r:id="rId167"/>
    <p:sldId id="490" r:id="rId168"/>
    <p:sldId id="1099" r:id="rId169"/>
    <p:sldId id="491" r:id="rId170"/>
    <p:sldId id="492" r:id="rId171"/>
    <p:sldId id="493" r:id="rId172"/>
    <p:sldId id="484" r:id="rId173"/>
    <p:sldId id="495" r:id="rId174"/>
    <p:sldId id="494" r:id="rId175"/>
    <p:sldId id="497" r:id="rId176"/>
    <p:sldId id="498" r:id="rId177"/>
    <p:sldId id="904" r:id="rId178"/>
    <p:sldId id="496" r:id="rId179"/>
    <p:sldId id="501" r:id="rId180"/>
    <p:sldId id="502" r:id="rId181"/>
    <p:sldId id="503" r:id="rId182"/>
    <p:sldId id="504" r:id="rId183"/>
    <p:sldId id="505" r:id="rId184"/>
    <p:sldId id="506" r:id="rId185"/>
    <p:sldId id="507" r:id="rId186"/>
    <p:sldId id="508" r:id="rId187"/>
    <p:sldId id="509" r:id="rId188"/>
    <p:sldId id="510" r:id="rId189"/>
    <p:sldId id="511" r:id="rId190"/>
    <p:sldId id="282" r:id="rId191"/>
    <p:sldId id="296" r:id="rId192"/>
    <p:sldId id="512" r:id="rId193"/>
    <p:sldId id="513" r:id="rId194"/>
    <p:sldId id="514" r:id="rId195"/>
    <p:sldId id="515" r:id="rId196"/>
    <p:sldId id="516" r:id="rId197"/>
    <p:sldId id="517" r:id="rId198"/>
    <p:sldId id="518" r:id="rId199"/>
    <p:sldId id="519" r:id="rId200"/>
    <p:sldId id="520" r:id="rId201"/>
    <p:sldId id="521" r:id="rId202"/>
    <p:sldId id="522" r:id="rId203"/>
    <p:sldId id="524" r:id="rId204"/>
    <p:sldId id="525" r:id="rId205"/>
    <p:sldId id="526" r:id="rId206"/>
    <p:sldId id="910" r:id="rId207"/>
    <p:sldId id="912" r:id="rId208"/>
    <p:sldId id="543" r:id="rId209"/>
    <p:sldId id="1036" r:id="rId210"/>
    <p:sldId id="1032" r:id="rId211"/>
    <p:sldId id="560" r:id="rId212"/>
    <p:sldId id="920" r:id="rId213"/>
    <p:sldId id="1033" r:id="rId214"/>
    <p:sldId id="924" r:id="rId215"/>
    <p:sldId id="926" r:id="rId216"/>
    <p:sldId id="1034" r:id="rId217"/>
    <p:sldId id="284" r:id="rId218"/>
    <p:sldId id="528" r:id="rId219"/>
    <p:sldId id="530" r:id="rId220"/>
    <p:sldId id="532" r:id="rId221"/>
    <p:sldId id="766" r:id="rId222"/>
    <p:sldId id="767" r:id="rId223"/>
    <p:sldId id="768" r:id="rId224"/>
    <p:sldId id="534" r:id="rId225"/>
    <p:sldId id="536" r:id="rId226"/>
    <p:sldId id="1038" r:id="rId227"/>
    <p:sldId id="929" r:id="rId228"/>
    <p:sldId id="1039" r:id="rId229"/>
    <p:sldId id="931" r:id="rId230"/>
    <p:sldId id="1100" r:id="rId231"/>
    <p:sldId id="1040" r:id="rId232"/>
    <p:sldId id="1041" r:id="rId233"/>
    <p:sldId id="544" r:id="rId234"/>
    <p:sldId id="546" r:id="rId235"/>
    <p:sldId id="933" r:id="rId236"/>
    <p:sldId id="548" r:id="rId237"/>
    <p:sldId id="1042" r:id="rId238"/>
    <p:sldId id="1044" r:id="rId239"/>
    <p:sldId id="554" r:id="rId240"/>
    <p:sldId id="1101" r:id="rId241"/>
    <p:sldId id="557" r:id="rId242"/>
    <p:sldId id="561" r:id="rId243"/>
    <p:sldId id="563" r:id="rId244"/>
    <p:sldId id="565" r:id="rId245"/>
    <p:sldId id="569" r:id="rId246"/>
    <p:sldId id="1045" r:id="rId247"/>
    <p:sldId id="956" r:id="rId248"/>
    <p:sldId id="1046" r:id="rId249"/>
    <p:sldId id="934" r:id="rId250"/>
    <p:sldId id="575" r:id="rId251"/>
    <p:sldId id="577" r:id="rId252"/>
    <p:sldId id="579" r:id="rId253"/>
    <p:sldId id="585" r:id="rId254"/>
    <p:sldId id="1102" r:id="rId255"/>
    <p:sldId id="1103" r:id="rId256"/>
    <p:sldId id="587" r:id="rId257"/>
    <p:sldId id="589" r:id="rId258"/>
    <p:sldId id="285" r:id="rId259"/>
    <p:sldId id="591" r:id="rId260"/>
    <p:sldId id="1047" r:id="rId261"/>
    <p:sldId id="1005" r:id="rId262"/>
    <p:sldId id="1048" r:id="rId263"/>
    <p:sldId id="601" r:id="rId264"/>
    <p:sldId id="603" r:id="rId265"/>
    <p:sldId id="1006" r:id="rId266"/>
    <p:sldId id="751" r:id="rId267"/>
    <p:sldId id="611" r:id="rId268"/>
    <p:sldId id="287" r:id="rId269"/>
    <p:sldId id="1050" r:id="rId270"/>
    <p:sldId id="679" r:id="rId271"/>
    <p:sldId id="681" r:id="rId272"/>
    <p:sldId id="683" r:id="rId273"/>
    <p:sldId id="684" r:id="rId274"/>
    <p:sldId id="685" r:id="rId275"/>
    <p:sldId id="687" r:id="rId276"/>
    <p:sldId id="688" r:id="rId277"/>
    <p:sldId id="689" r:id="rId278"/>
    <p:sldId id="996" r:id="rId279"/>
    <p:sldId id="690" r:id="rId280"/>
    <p:sldId id="691" r:id="rId281"/>
    <p:sldId id="693" r:id="rId282"/>
    <p:sldId id="697" r:id="rId283"/>
    <p:sldId id="701" r:id="rId284"/>
    <p:sldId id="703" r:id="rId285"/>
    <p:sldId id="704" r:id="rId286"/>
    <p:sldId id="286" r:id="rId287"/>
    <p:sldId id="299" r:id="rId288"/>
    <p:sldId id="349" r:id="rId289"/>
    <p:sldId id="350" r:id="rId290"/>
    <p:sldId id="352" r:id="rId291"/>
    <p:sldId id="353" r:id="rId292"/>
    <p:sldId id="354" r:id="rId293"/>
    <p:sldId id="357" r:id="rId294"/>
    <p:sldId id="359" r:id="rId295"/>
    <p:sldId id="361" r:id="rId296"/>
    <p:sldId id="363" r:id="rId297"/>
    <p:sldId id="365" r:id="rId298"/>
    <p:sldId id="367" r:id="rId299"/>
    <p:sldId id="937" r:id="rId300"/>
    <p:sldId id="369" r:id="rId301"/>
    <p:sldId id="370" r:id="rId302"/>
    <p:sldId id="372" r:id="rId303"/>
    <p:sldId id="373" r:id="rId304"/>
    <p:sldId id="374" r:id="rId305"/>
    <p:sldId id="376" r:id="rId306"/>
    <p:sldId id="377" r:id="rId307"/>
    <p:sldId id="378" r:id="rId308"/>
    <p:sldId id="379" r:id="rId309"/>
    <p:sldId id="382" r:id="rId310"/>
    <p:sldId id="941" r:id="rId311"/>
    <p:sldId id="958" r:id="rId312"/>
    <p:sldId id="962" r:id="rId313"/>
    <p:sldId id="989" r:id="rId314"/>
    <p:sldId id="385" r:id="rId315"/>
    <p:sldId id="388" r:id="rId316"/>
    <p:sldId id="393" r:id="rId317"/>
    <p:sldId id="965" r:id="rId318"/>
    <p:sldId id="967" r:id="rId319"/>
    <p:sldId id="977" r:id="rId320"/>
    <p:sldId id="981" r:id="rId321"/>
    <p:sldId id="985" r:id="rId322"/>
    <p:sldId id="983" r:id="rId323"/>
    <p:sldId id="410" r:id="rId324"/>
    <p:sldId id="412" r:id="rId325"/>
    <p:sldId id="413" r:id="rId326"/>
    <p:sldId id="993" r:id="rId327"/>
    <p:sldId id="288" r:id="rId328"/>
    <p:sldId id="1049" r:id="rId329"/>
    <p:sldId id="705" r:id="rId330"/>
    <p:sldId id="997" r:id="rId331"/>
    <p:sldId id="707" r:id="rId332"/>
    <p:sldId id="709" r:id="rId333"/>
    <p:sldId id="711" r:id="rId334"/>
    <p:sldId id="998" r:id="rId335"/>
    <p:sldId id="712" r:id="rId336"/>
    <p:sldId id="1008" r:id="rId337"/>
    <p:sldId id="713" r:id="rId338"/>
    <p:sldId id="755" r:id="rId339"/>
    <p:sldId id="714" r:id="rId340"/>
    <p:sldId id="756" r:id="rId341"/>
    <p:sldId id="715" r:id="rId342"/>
    <p:sldId id="716" r:id="rId343"/>
    <p:sldId id="717" r:id="rId344"/>
    <p:sldId id="718" r:id="rId345"/>
    <p:sldId id="757" r:id="rId346"/>
    <p:sldId id="719" r:id="rId347"/>
    <p:sldId id="1052" r:id="rId348"/>
    <p:sldId id="1053" r:id="rId349"/>
    <p:sldId id="725" r:id="rId350"/>
    <p:sldId id="726" r:id="rId351"/>
    <p:sldId id="727" r:id="rId352"/>
    <p:sldId id="1056" r:id="rId353"/>
    <p:sldId id="1055" r:id="rId354"/>
    <p:sldId id="730" r:id="rId355"/>
    <p:sldId id="1058" r:id="rId356"/>
    <p:sldId id="731" r:id="rId357"/>
    <p:sldId id="732" r:id="rId358"/>
    <p:sldId id="733" r:id="rId359"/>
    <p:sldId id="1059" r:id="rId360"/>
    <p:sldId id="1060" r:id="rId361"/>
    <p:sldId id="289" r:id="rId362"/>
    <p:sldId id="672" r:id="rId363"/>
    <p:sldId id="736" r:id="rId364"/>
    <p:sldId id="759" r:id="rId365"/>
    <p:sldId id="760" r:id="rId366"/>
    <p:sldId id="761" r:id="rId367"/>
    <p:sldId id="762" r:id="rId368"/>
    <p:sldId id="737" r:id="rId369"/>
    <p:sldId id="738" r:id="rId370"/>
    <p:sldId id="943" r:id="rId371"/>
    <p:sldId id="1051" r:id="rId3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00"/>
    <a:srgbClr val="1F09C3"/>
    <a:srgbClr val="C83296"/>
    <a:srgbClr val="EB9657"/>
    <a:srgbClr val="95CE7C"/>
    <a:srgbClr val="3BFF3B"/>
    <a:srgbClr val="008E00"/>
    <a:srgbClr val="9EE3F6"/>
    <a:srgbClr val="2B10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40903-5FD1-405F-A0FB-A621C4C60747}" v="18" dt="2022-10-29T07:47:54.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660"/>
  </p:normalViewPr>
  <p:slideViewPr>
    <p:cSldViewPr>
      <p:cViewPr varScale="1">
        <p:scale>
          <a:sx n="74" d="100"/>
          <a:sy n="74" d="100"/>
        </p:scale>
        <p:origin x="797" y="283"/>
      </p:cViewPr>
      <p:guideLst>
        <p:guide orient="horz" pos="2160"/>
        <p:guide pos="2880"/>
      </p:guideLst>
    </p:cSldViewPr>
  </p:slideViewPr>
  <p:notesTextViewPr>
    <p:cViewPr>
      <p:scale>
        <a:sx n="1" d="1"/>
        <a:sy n="1" d="1"/>
      </p:scale>
      <p:origin x="0" y="0"/>
    </p:cViewPr>
  </p:notesTextViewPr>
  <p:sorterViewPr>
    <p:cViewPr>
      <p:scale>
        <a:sx n="80" d="100"/>
        <a:sy n="80" d="100"/>
      </p:scale>
      <p:origin x="0" y="-9732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tableStyles" Target="tableStyles.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microsoft.com/office/2015/10/relationships/revisionInfo" Target="revisionInfo.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presProps" Target="presProps.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viewProps" Target="viewProps.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theme" Target="theme/theme1.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microsoft.com/office/2016/11/relationships/changesInfo" Target="changesInfos/changesInfo1.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DI SAAD" userId="1f95a12b1468ba16" providerId="LiveId" clId="{4A5576C1-658E-4423-8727-21475A9FA89C}"/>
    <pc:docChg chg="undo redo custSel addSld delSld modSld sldOrd">
      <pc:chgData name="FADI SAAD" userId="1f95a12b1468ba16" providerId="LiveId" clId="{4A5576C1-658E-4423-8727-21475A9FA89C}" dt="2022-09-21T18:04:30.829" v="2829" actId="255"/>
      <pc:docMkLst>
        <pc:docMk/>
      </pc:docMkLst>
      <pc:sldChg chg="modSp mod">
        <pc:chgData name="FADI SAAD" userId="1f95a12b1468ba16" providerId="LiveId" clId="{4A5576C1-658E-4423-8727-21475A9FA89C}" dt="2022-09-20T15:14:20.952" v="2380" actId="255"/>
        <pc:sldMkLst>
          <pc:docMk/>
          <pc:sldMk cId="3471672029" sldId="263"/>
        </pc:sldMkLst>
        <pc:spChg chg="mod">
          <ac:chgData name="FADI SAAD" userId="1f95a12b1468ba16" providerId="LiveId" clId="{4A5576C1-658E-4423-8727-21475A9FA89C}" dt="2022-09-20T15:14:20.952" v="2380" actId="255"/>
          <ac:spMkLst>
            <pc:docMk/>
            <pc:sldMk cId="3471672029" sldId="263"/>
            <ac:spMk id="2" creationId="{00000000-0000-0000-0000-000000000000}"/>
          </ac:spMkLst>
        </pc:spChg>
      </pc:sldChg>
      <pc:sldChg chg="modSp mod">
        <pc:chgData name="FADI SAAD" userId="1f95a12b1468ba16" providerId="LiveId" clId="{4A5576C1-658E-4423-8727-21475A9FA89C}" dt="2022-09-13T12:07:52.307" v="8" actId="20577"/>
        <pc:sldMkLst>
          <pc:docMk/>
          <pc:sldMk cId="1748923012" sldId="294"/>
        </pc:sldMkLst>
        <pc:spChg chg="mod">
          <ac:chgData name="FADI SAAD" userId="1f95a12b1468ba16" providerId="LiveId" clId="{4A5576C1-658E-4423-8727-21475A9FA89C}" dt="2022-09-13T12:07:52.307" v="8" actId="20577"/>
          <ac:spMkLst>
            <pc:docMk/>
            <pc:sldMk cId="1748923012" sldId="294"/>
            <ac:spMk id="2" creationId="{00000000-0000-0000-0000-000000000000}"/>
          </ac:spMkLst>
        </pc:spChg>
      </pc:sldChg>
      <pc:sldChg chg="modSp mod">
        <pc:chgData name="FADI SAAD" userId="1f95a12b1468ba16" providerId="LiveId" clId="{4A5576C1-658E-4423-8727-21475A9FA89C}" dt="2022-09-13T12:46:55.238" v="51" actId="313"/>
        <pc:sldMkLst>
          <pc:docMk/>
          <pc:sldMk cId="1359756853" sldId="414"/>
        </pc:sldMkLst>
        <pc:spChg chg="mod">
          <ac:chgData name="FADI SAAD" userId="1f95a12b1468ba16" providerId="LiveId" clId="{4A5576C1-658E-4423-8727-21475A9FA89C}" dt="2022-09-13T12:46:55.238" v="51" actId="313"/>
          <ac:spMkLst>
            <pc:docMk/>
            <pc:sldMk cId="1359756853" sldId="414"/>
            <ac:spMk id="3" creationId="{00000000-0000-0000-0000-000000000000}"/>
          </ac:spMkLst>
        </pc:spChg>
      </pc:sldChg>
      <pc:sldChg chg="modSp mod">
        <pc:chgData name="FADI SAAD" userId="1f95a12b1468ba16" providerId="LiveId" clId="{4A5576C1-658E-4423-8727-21475A9FA89C}" dt="2022-09-13T12:52:31.134" v="110"/>
        <pc:sldMkLst>
          <pc:docMk/>
          <pc:sldMk cId="1543698571" sldId="415"/>
        </pc:sldMkLst>
        <pc:spChg chg="mod">
          <ac:chgData name="FADI SAAD" userId="1f95a12b1468ba16" providerId="LiveId" clId="{4A5576C1-658E-4423-8727-21475A9FA89C}" dt="2022-09-13T12:52:31.134" v="110"/>
          <ac:spMkLst>
            <pc:docMk/>
            <pc:sldMk cId="1543698571" sldId="415"/>
            <ac:spMk id="3" creationId="{00000000-0000-0000-0000-000000000000}"/>
          </ac:spMkLst>
        </pc:spChg>
      </pc:sldChg>
      <pc:sldChg chg="modSp mod">
        <pc:chgData name="FADI SAAD" userId="1f95a12b1468ba16" providerId="LiveId" clId="{4A5576C1-658E-4423-8727-21475A9FA89C}" dt="2022-09-13T13:51:36.839" v="136"/>
        <pc:sldMkLst>
          <pc:docMk/>
          <pc:sldMk cId="778906052" sldId="416"/>
        </pc:sldMkLst>
        <pc:spChg chg="mod">
          <ac:chgData name="FADI SAAD" userId="1f95a12b1468ba16" providerId="LiveId" clId="{4A5576C1-658E-4423-8727-21475A9FA89C}" dt="2022-09-13T13:51:36.839" v="136"/>
          <ac:spMkLst>
            <pc:docMk/>
            <pc:sldMk cId="778906052" sldId="416"/>
            <ac:spMk id="3" creationId="{00000000-0000-0000-0000-000000000000}"/>
          </ac:spMkLst>
        </pc:spChg>
      </pc:sldChg>
      <pc:sldChg chg="modSp add mod ord">
        <pc:chgData name="FADI SAAD" userId="1f95a12b1468ba16" providerId="LiveId" clId="{4A5576C1-658E-4423-8727-21475A9FA89C}" dt="2022-09-17T08:48:08.851" v="198" actId="27636"/>
        <pc:sldMkLst>
          <pc:docMk/>
          <pc:sldMk cId="319851416" sldId="423"/>
        </pc:sldMkLst>
        <pc:spChg chg="mod">
          <ac:chgData name="FADI SAAD" userId="1f95a12b1468ba16" providerId="LiveId" clId="{4A5576C1-658E-4423-8727-21475A9FA89C}" dt="2022-09-17T08:48:08.851" v="198" actId="27636"/>
          <ac:spMkLst>
            <pc:docMk/>
            <pc:sldMk cId="319851416" sldId="423"/>
            <ac:spMk id="3" creationId="{00000000-0000-0000-0000-000000000000}"/>
          </ac:spMkLst>
        </pc:spChg>
        <pc:spChg chg="mod">
          <ac:chgData name="FADI SAAD" userId="1f95a12b1468ba16" providerId="LiveId" clId="{4A5576C1-658E-4423-8727-21475A9FA89C}" dt="2022-09-13T21:00:12.951" v="141" actId="20577"/>
          <ac:spMkLst>
            <pc:docMk/>
            <pc:sldMk cId="319851416" sldId="423"/>
            <ac:spMk id="4" creationId="{00000000-0000-0000-0000-000000000000}"/>
          </ac:spMkLst>
        </pc:spChg>
      </pc:sldChg>
      <pc:sldChg chg="addSp delSp modSp add mod">
        <pc:chgData name="FADI SAAD" userId="1f95a12b1468ba16" providerId="LiveId" clId="{4A5576C1-658E-4423-8727-21475A9FA89C}" dt="2022-09-17T09:05:39.395" v="299" actId="14100"/>
        <pc:sldMkLst>
          <pc:docMk/>
          <pc:sldMk cId="4221040880" sldId="424"/>
        </pc:sldMkLst>
        <pc:spChg chg="del mod">
          <ac:chgData name="FADI SAAD" userId="1f95a12b1468ba16" providerId="LiveId" clId="{4A5576C1-658E-4423-8727-21475A9FA89C}" dt="2022-09-13T21:03:09.348" v="175" actId="21"/>
          <ac:spMkLst>
            <pc:docMk/>
            <pc:sldMk cId="4221040880" sldId="424"/>
            <ac:spMk id="3" creationId="{00000000-0000-0000-0000-000000000000}"/>
          </ac:spMkLst>
        </pc:spChg>
        <pc:spChg chg="add mod">
          <ac:chgData name="FADI SAAD" userId="1f95a12b1468ba16" providerId="LiveId" clId="{4A5576C1-658E-4423-8727-21475A9FA89C}" dt="2022-09-13T21:05:22.694" v="194" actId="255"/>
          <ac:spMkLst>
            <pc:docMk/>
            <pc:sldMk cId="4221040880" sldId="424"/>
            <ac:spMk id="6" creationId="{9364D954-CC56-3E64-D1ED-298E19EB1D13}"/>
          </ac:spMkLst>
        </pc:spChg>
        <pc:picChg chg="add del mod">
          <ac:chgData name="FADI SAAD" userId="1f95a12b1468ba16" providerId="LiveId" clId="{4A5576C1-658E-4423-8727-21475A9FA89C}" dt="2022-09-17T09:05:27.236" v="294" actId="21"/>
          <ac:picMkLst>
            <pc:docMk/>
            <pc:sldMk cId="4221040880" sldId="424"/>
            <ac:picMk id="2" creationId="{F56EF923-7A1B-B7B2-F453-522C141EAD94}"/>
          </ac:picMkLst>
        </pc:picChg>
        <pc:picChg chg="add mod">
          <ac:chgData name="FADI SAAD" userId="1f95a12b1468ba16" providerId="LiveId" clId="{4A5576C1-658E-4423-8727-21475A9FA89C}" dt="2022-09-17T09:05:39.395" v="299" actId="14100"/>
          <ac:picMkLst>
            <pc:docMk/>
            <pc:sldMk cId="4221040880" sldId="424"/>
            <ac:picMk id="5" creationId="{5DCB21B1-7727-5153-8207-1A5355794156}"/>
          </ac:picMkLst>
        </pc:picChg>
      </pc:sldChg>
      <pc:sldChg chg="addSp delSp modSp add mod">
        <pc:chgData name="FADI SAAD" userId="1f95a12b1468ba16" providerId="LiveId" clId="{4A5576C1-658E-4423-8727-21475A9FA89C}" dt="2022-09-18T08:04:17.889" v="816" actId="207"/>
        <pc:sldMkLst>
          <pc:docMk/>
          <pc:sldMk cId="3350948944" sldId="425"/>
        </pc:sldMkLst>
        <pc:spChg chg="mod">
          <ac:chgData name="FADI SAAD" userId="1f95a12b1468ba16" providerId="LiveId" clId="{4A5576C1-658E-4423-8727-21475A9FA89C}" dt="2022-09-17T08:51:24.157" v="207" actId="20577"/>
          <ac:spMkLst>
            <pc:docMk/>
            <pc:sldMk cId="3350948944" sldId="425"/>
            <ac:spMk id="4" creationId="{00000000-0000-0000-0000-000000000000}"/>
          </ac:spMkLst>
        </pc:spChg>
        <pc:spChg chg="add mod">
          <ac:chgData name="FADI SAAD" userId="1f95a12b1468ba16" providerId="LiveId" clId="{4A5576C1-658E-4423-8727-21475A9FA89C}" dt="2022-09-17T09:06:21.744" v="306" actId="1076"/>
          <ac:spMkLst>
            <pc:docMk/>
            <pc:sldMk cId="3350948944" sldId="425"/>
            <ac:spMk id="5" creationId="{F59B4BDF-5C71-D900-C547-83285E62F7FB}"/>
          </ac:spMkLst>
        </pc:spChg>
        <pc:spChg chg="add del mod">
          <ac:chgData name="FADI SAAD" userId="1f95a12b1468ba16" providerId="LiveId" clId="{4A5576C1-658E-4423-8727-21475A9FA89C}" dt="2022-09-18T08:04:17.889" v="816" actId="207"/>
          <ac:spMkLst>
            <pc:docMk/>
            <pc:sldMk cId="3350948944" sldId="425"/>
            <ac:spMk id="6" creationId="{9364D954-CC56-3E64-D1ED-298E19EB1D13}"/>
          </ac:spMkLst>
        </pc:spChg>
        <pc:picChg chg="del">
          <ac:chgData name="FADI SAAD" userId="1f95a12b1468ba16" providerId="LiveId" clId="{4A5576C1-658E-4423-8727-21475A9FA89C}" dt="2022-09-17T08:51:34.221" v="208" actId="21"/>
          <ac:picMkLst>
            <pc:docMk/>
            <pc:sldMk cId="3350948944" sldId="425"/>
            <ac:picMk id="2" creationId="{F56EF923-7A1B-B7B2-F453-522C141EAD94}"/>
          </ac:picMkLst>
        </pc:picChg>
        <pc:picChg chg="add del mod">
          <ac:chgData name="FADI SAAD" userId="1f95a12b1468ba16" providerId="LiveId" clId="{4A5576C1-658E-4423-8727-21475A9FA89C}" dt="2022-09-17T09:06:05.601" v="301" actId="21"/>
          <ac:picMkLst>
            <pc:docMk/>
            <pc:sldMk cId="3350948944" sldId="425"/>
            <ac:picMk id="3" creationId="{026FA64D-1493-1782-0F25-C508CEA8CD17}"/>
          </ac:picMkLst>
        </pc:picChg>
        <pc:picChg chg="add del mod">
          <ac:chgData name="FADI SAAD" userId="1f95a12b1468ba16" providerId="LiveId" clId="{4A5576C1-658E-4423-8727-21475A9FA89C}" dt="2022-09-17T09:06:59.024" v="315" actId="21"/>
          <ac:picMkLst>
            <pc:docMk/>
            <pc:sldMk cId="3350948944" sldId="425"/>
            <ac:picMk id="7" creationId="{FA65D4E3-2715-DD64-71CD-2E5A67FD8B51}"/>
          </ac:picMkLst>
        </pc:picChg>
        <pc:picChg chg="add del mod">
          <ac:chgData name="FADI SAAD" userId="1f95a12b1468ba16" providerId="LiveId" clId="{4A5576C1-658E-4423-8727-21475A9FA89C}" dt="2022-09-18T08:04:12.320" v="815" actId="207"/>
          <ac:picMkLst>
            <pc:docMk/>
            <pc:sldMk cId="3350948944" sldId="425"/>
            <ac:picMk id="9" creationId="{9E0F8614-1A6D-7077-04BA-C9561EBACEFF}"/>
          </ac:picMkLst>
        </pc:picChg>
      </pc:sldChg>
      <pc:sldChg chg="delSp modSp add del mod">
        <pc:chgData name="FADI SAAD" userId="1f95a12b1468ba16" providerId="LiveId" clId="{4A5576C1-658E-4423-8727-21475A9FA89C}" dt="2022-09-17T09:40:26.654" v="507" actId="2696"/>
        <pc:sldMkLst>
          <pc:docMk/>
          <pc:sldMk cId="3270785984" sldId="426"/>
        </pc:sldMkLst>
        <pc:spChg chg="mod">
          <ac:chgData name="FADI SAAD" userId="1f95a12b1468ba16" providerId="LiveId" clId="{4A5576C1-658E-4423-8727-21475A9FA89C}" dt="2022-09-17T09:19:28.460" v="416"/>
          <ac:spMkLst>
            <pc:docMk/>
            <pc:sldMk cId="3270785984" sldId="426"/>
            <ac:spMk id="4" creationId="{00000000-0000-0000-0000-000000000000}"/>
          </ac:spMkLst>
        </pc:spChg>
        <pc:spChg chg="del mod">
          <ac:chgData name="FADI SAAD" userId="1f95a12b1468ba16" providerId="LiveId" clId="{4A5576C1-658E-4423-8727-21475A9FA89C}" dt="2022-09-17T09:39:07.474" v="499"/>
          <ac:spMkLst>
            <pc:docMk/>
            <pc:sldMk cId="3270785984" sldId="426"/>
            <ac:spMk id="6" creationId="{9364D954-CC56-3E64-D1ED-298E19EB1D13}"/>
          </ac:spMkLst>
        </pc:spChg>
      </pc:sldChg>
      <pc:sldChg chg="addSp delSp modSp add mod">
        <pc:chgData name="FADI SAAD" userId="1f95a12b1468ba16" providerId="LiveId" clId="{4A5576C1-658E-4423-8727-21475A9FA89C}" dt="2022-09-18T08:04:21.989" v="817" actId="207"/>
        <pc:sldMkLst>
          <pc:docMk/>
          <pc:sldMk cId="2262064331" sldId="427"/>
        </pc:sldMkLst>
        <pc:spChg chg="mod">
          <ac:chgData name="FADI SAAD" userId="1f95a12b1468ba16" providerId="LiveId" clId="{4A5576C1-658E-4423-8727-21475A9FA89C}" dt="2022-09-18T08:04:21.989" v="817" actId="207"/>
          <ac:spMkLst>
            <pc:docMk/>
            <pc:sldMk cId="2262064331" sldId="427"/>
            <ac:spMk id="6" creationId="{9364D954-CC56-3E64-D1ED-298E19EB1D13}"/>
          </ac:spMkLst>
        </pc:spChg>
        <pc:picChg chg="add del mod">
          <ac:chgData name="FADI SAAD" userId="1f95a12b1468ba16" providerId="LiveId" clId="{4A5576C1-658E-4423-8727-21475A9FA89C}" dt="2022-09-17T09:07:47.477" v="328" actId="21"/>
          <ac:picMkLst>
            <pc:docMk/>
            <pc:sldMk cId="2262064331" sldId="427"/>
            <ac:picMk id="2" creationId="{1C5CCBF2-A294-A492-866A-77A4DDE741A6}"/>
          </ac:picMkLst>
        </pc:picChg>
        <pc:picChg chg="add del">
          <ac:chgData name="FADI SAAD" userId="1f95a12b1468ba16" providerId="LiveId" clId="{4A5576C1-658E-4423-8727-21475A9FA89C}" dt="2022-09-17T09:07:51.091" v="329" actId="21"/>
          <ac:picMkLst>
            <pc:docMk/>
            <pc:sldMk cId="2262064331" sldId="427"/>
            <ac:picMk id="3" creationId="{026FA64D-1493-1782-0F25-C508CEA8CD17}"/>
          </ac:picMkLst>
        </pc:picChg>
        <pc:picChg chg="add mod">
          <ac:chgData name="FADI SAAD" userId="1f95a12b1468ba16" providerId="LiveId" clId="{4A5576C1-658E-4423-8727-21475A9FA89C}" dt="2022-09-17T09:08:11.949" v="336" actId="14100"/>
          <ac:picMkLst>
            <pc:docMk/>
            <pc:sldMk cId="2262064331" sldId="427"/>
            <ac:picMk id="8" creationId="{038C50D9-53AD-B69C-332C-0D425EAF2C40}"/>
          </ac:picMkLst>
        </pc:picChg>
      </pc:sldChg>
      <pc:sldChg chg="addSp delSp modSp add mod setBg">
        <pc:chgData name="FADI SAAD" userId="1f95a12b1468ba16" providerId="LiveId" clId="{4A5576C1-658E-4423-8727-21475A9FA89C}" dt="2022-09-17T09:02:06.077" v="286" actId="207"/>
        <pc:sldMkLst>
          <pc:docMk/>
          <pc:sldMk cId="1385282582" sldId="428"/>
        </pc:sldMkLst>
        <pc:spChg chg="mod">
          <ac:chgData name="FADI SAAD" userId="1f95a12b1468ba16" providerId="LiveId" clId="{4A5576C1-658E-4423-8727-21475A9FA89C}" dt="2022-09-17T09:00:26.431" v="269" actId="26606"/>
          <ac:spMkLst>
            <pc:docMk/>
            <pc:sldMk cId="1385282582" sldId="428"/>
            <ac:spMk id="4" creationId="{00000000-0000-0000-0000-000000000000}"/>
          </ac:spMkLst>
        </pc:spChg>
        <pc:spChg chg="add mod">
          <ac:chgData name="FADI SAAD" userId="1f95a12b1468ba16" providerId="LiveId" clId="{4A5576C1-658E-4423-8727-21475A9FA89C}" dt="2022-09-17T09:01:42.953" v="281" actId="207"/>
          <ac:spMkLst>
            <pc:docMk/>
            <pc:sldMk cId="1385282582" sldId="428"/>
            <ac:spMk id="5" creationId="{AA970B15-6AAF-2F80-2A72-7A59E906DA17}"/>
          </ac:spMkLst>
        </pc:spChg>
        <pc:spChg chg="mod ord">
          <ac:chgData name="FADI SAAD" userId="1f95a12b1468ba16" providerId="LiveId" clId="{4A5576C1-658E-4423-8727-21475A9FA89C}" dt="2022-09-17T09:00:26.431" v="269" actId="26606"/>
          <ac:spMkLst>
            <pc:docMk/>
            <pc:sldMk cId="1385282582" sldId="428"/>
            <ac:spMk id="6" creationId="{9364D954-CC56-3E64-D1ED-298E19EB1D13}"/>
          </ac:spMkLst>
        </pc:spChg>
        <pc:spChg chg="add mod">
          <ac:chgData name="FADI SAAD" userId="1f95a12b1468ba16" providerId="LiveId" clId="{4A5576C1-658E-4423-8727-21475A9FA89C}" dt="2022-09-17T09:02:06.077" v="286" actId="207"/>
          <ac:spMkLst>
            <pc:docMk/>
            <pc:sldMk cId="1385282582" sldId="428"/>
            <ac:spMk id="7" creationId="{256B213F-85EC-10D4-5756-DB5602F6F87A}"/>
          </ac:spMkLst>
        </pc:spChg>
        <pc:spChg chg="add del">
          <ac:chgData name="FADI SAAD" userId="1f95a12b1468ba16" providerId="LiveId" clId="{4A5576C1-658E-4423-8727-21475A9FA89C}" dt="2022-09-17T09:00:04.980" v="259" actId="26606"/>
          <ac:spMkLst>
            <pc:docMk/>
            <pc:sldMk cId="1385282582" sldId="428"/>
            <ac:spMk id="11" creationId="{352BEC0E-22F8-46D0-9632-375DB541B06C}"/>
          </ac:spMkLst>
        </pc:spChg>
        <pc:spChg chg="add del">
          <ac:chgData name="FADI SAAD" userId="1f95a12b1468ba16" providerId="LiveId" clId="{4A5576C1-658E-4423-8727-21475A9FA89C}" dt="2022-09-17T09:00:04.980" v="259" actId="26606"/>
          <ac:spMkLst>
            <pc:docMk/>
            <pc:sldMk cId="1385282582" sldId="428"/>
            <ac:spMk id="13" creationId="{3FCFB1DE-0B7E-48CC-BA90-B2AB0889F9D6}"/>
          </ac:spMkLst>
        </pc:spChg>
        <pc:spChg chg="add del">
          <ac:chgData name="FADI SAAD" userId="1f95a12b1468ba16" providerId="LiveId" clId="{4A5576C1-658E-4423-8727-21475A9FA89C}" dt="2022-09-17T09:00:07.200" v="261" actId="26606"/>
          <ac:spMkLst>
            <pc:docMk/>
            <pc:sldMk cId="1385282582" sldId="428"/>
            <ac:spMk id="15" creationId="{5AC1364A-3E3D-4F0D-8776-78AF3A270DD6}"/>
          </ac:spMkLst>
        </pc:spChg>
        <pc:spChg chg="add del">
          <ac:chgData name="FADI SAAD" userId="1f95a12b1468ba16" providerId="LiveId" clId="{4A5576C1-658E-4423-8727-21475A9FA89C}" dt="2022-09-17T09:00:07.200" v="261" actId="26606"/>
          <ac:spMkLst>
            <pc:docMk/>
            <pc:sldMk cId="1385282582" sldId="428"/>
            <ac:spMk id="16" creationId="{3FCFB1DE-0B7E-48CC-BA90-B2AB0889F9D6}"/>
          </ac:spMkLst>
        </pc:spChg>
        <pc:spChg chg="add del">
          <ac:chgData name="FADI SAAD" userId="1f95a12b1468ba16" providerId="LiveId" clId="{4A5576C1-658E-4423-8727-21475A9FA89C}" dt="2022-09-17T09:00:16.087" v="263" actId="26606"/>
          <ac:spMkLst>
            <pc:docMk/>
            <pc:sldMk cId="1385282582" sldId="428"/>
            <ac:spMk id="19" creationId="{33CD251C-A887-4D2F-925B-FC097198538B}"/>
          </ac:spMkLst>
        </pc:spChg>
        <pc:spChg chg="add del">
          <ac:chgData name="FADI SAAD" userId="1f95a12b1468ba16" providerId="LiveId" clId="{4A5576C1-658E-4423-8727-21475A9FA89C}" dt="2022-09-17T09:00:16.087" v="263" actId="26606"/>
          <ac:spMkLst>
            <pc:docMk/>
            <pc:sldMk cId="1385282582" sldId="428"/>
            <ac:spMk id="20" creationId="{3B2069EE-A08E-44F0-B3F9-3CF8CC2DCAD5}"/>
          </ac:spMkLst>
        </pc:spChg>
        <pc:spChg chg="add del">
          <ac:chgData name="FADI SAAD" userId="1f95a12b1468ba16" providerId="LiveId" clId="{4A5576C1-658E-4423-8727-21475A9FA89C}" dt="2022-09-17T09:00:20.657" v="265" actId="26606"/>
          <ac:spMkLst>
            <pc:docMk/>
            <pc:sldMk cId="1385282582" sldId="428"/>
            <ac:spMk id="26" creationId="{352BEC0E-22F8-46D0-9632-375DB541B06C}"/>
          </ac:spMkLst>
        </pc:spChg>
        <pc:spChg chg="add del">
          <ac:chgData name="FADI SAAD" userId="1f95a12b1468ba16" providerId="LiveId" clId="{4A5576C1-658E-4423-8727-21475A9FA89C}" dt="2022-09-17T09:00:20.657" v="265" actId="26606"/>
          <ac:spMkLst>
            <pc:docMk/>
            <pc:sldMk cId="1385282582" sldId="428"/>
            <ac:spMk id="27" creationId="{3FCFB1DE-0B7E-48CC-BA90-B2AB0889F9D6}"/>
          </ac:spMkLst>
        </pc:spChg>
        <pc:spChg chg="add del">
          <ac:chgData name="FADI SAAD" userId="1f95a12b1468ba16" providerId="LiveId" clId="{4A5576C1-658E-4423-8727-21475A9FA89C}" dt="2022-09-17T09:00:22.451" v="267" actId="26606"/>
          <ac:spMkLst>
            <pc:docMk/>
            <pc:sldMk cId="1385282582" sldId="428"/>
            <ac:spMk id="30" creationId="{5AC1364A-3E3D-4F0D-8776-78AF3A270DD6}"/>
          </ac:spMkLst>
        </pc:spChg>
        <pc:spChg chg="add del">
          <ac:chgData name="FADI SAAD" userId="1f95a12b1468ba16" providerId="LiveId" clId="{4A5576C1-658E-4423-8727-21475A9FA89C}" dt="2022-09-17T09:00:22.451" v="267" actId="26606"/>
          <ac:spMkLst>
            <pc:docMk/>
            <pc:sldMk cId="1385282582" sldId="428"/>
            <ac:spMk id="31" creationId="{3FCFB1DE-0B7E-48CC-BA90-B2AB0889F9D6}"/>
          </ac:spMkLst>
        </pc:spChg>
        <pc:spChg chg="add del">
          <ac:chgData name="FADI SAAD" userId="1f95a12b1468ba16" providerId="LiveId" clId="{4A5576C1-658E-4423-8727-21475A9FA89C}" dt="2022-09-17T09:00:26.431" v="269" actId="26606"/>
          <ac:spMkLst>
            <pc:docMk/>
            <pc:sldMk cId="1385282582" sldId="428"/>
            <ac:spMk id="34" creationId="{352BEC0E-22F8-46D0-9632-375DB541B06C}"/>
          </ac:spMkLst>
        </pc:spChg>
        <pc:spChg chg="add del">
          <ac:chgData name="FADI SAAD" userId="1f95a12b1468ba16" providerId="LiveId" clId="{4A5576C1-658E-4423-8727-21475A9FA89C}" dt="2022-09-17T09:00:26.431" v="269" actId="26606"/>
          <ac:spMkLst>
            <pc:docMk/>
            <pc:sldMk cId="1385282582" sldId="428"/>
            <ac:spMk id="35" creationId="{3FCFB1DE-0B7E-48CC-BA90-B2AB0889F9D6}"/>
          </ac:spMkLst>
        </pc:spChg>
        <pc:grpChg chg="add del">
          <ac:chgData name="FADI SAAD" userId="1f95a12b1468ba16" providerId="LiveId" clId="{4A5576C1-658E-4423-8727-21475A9FA89C}" dt="2022-09-17T09:00:16.087" v="263" actId="26606"/>
          <ac:grpSpMkLst>
            <pc:docMk/>
            <pc:sldMk cId="1385282582" sldId="428"/>
            <ac:grpSpMk id="21" creationId="{9C6E8597-0CCE-4A8A-9326-AA52691A1C81}"/>
          </ac:grpSpMkLst>
        </pc:grpChg>
        <pc:picChg chg="del">
          <ac:chgData name="FADI SAAD" userId="1f95a12b1468ba16" providerId="LiveId" clId="{4A5576C1-658E-4423-8727-21475A9FA89C}" dt="2022-09-17T08:59:54.835" v="257" actId="21"/>
          <ac:picMkLst>
            <pc:docMk/>
            <pc:sldMk cId="1385282582" sldId="428"/>
            <ac:picMk id="2" creationId="{F56EF923-7A1B-B7B2-F453-522C141EAD94}"/>
          </ac:picMkLst>
        </pc:picChg>
        <pc:picChg chg="add mod">
          <ac:chgData name="FADI SAAD" userId="1f95a12b1468ba16" providerId="LiveId" clId="{4A5576C1-658E-4423-8727-21475A9FA89C}" dt="2022-09-17T09:01:11.896" v="277" actId="14100"/>
          <ac:picMkLst>
            <pc:docMk/>
            <pc:sldMk cId="1385282582" sldId="428"/>
            <ac:picMk id="3" creationId="{B854CB8B-2263-92A1-3E5F-8F073E403731}"/>
          </ac:picMkLst>
        </pc:picChg>
        <pc:picChg chg="add del">
          <ac:chgData name="FADI SAAD" userId="1f95a12b1468ba16" providerId="LiveId" clId="{4A5576C1-658E-4423-8727-21475A9FA89C}" dt="2022-09-17T09:00:04.980" v="259" actId="26606"/>
          <ac:picMkLst>
            <pc:docMk/>
            <pc:sldMk cId="1385282582" sldId="428"/>
            <ac:picMk id="8" creationId="{F56EF923-7A1B-B7B2-F453-522C141EAD94}"/>
          </ac:picMkLst>
        </pc:picChg>
        <pc:picChg chg="add del">
          <ac:chgData name="FADI SAAD" userId="1f95a12b1468ba16" providerId="LiveId" clId="{4A5576C1-658E-4423-8727-21475A9FA89C}" dt="2022-09-17T09:00:07.200" v="261" actId="26606"/>
          <ac:picMkLst>
            <pc:docMk/>
            <pc:sldMk cId="1385282582" sldId="428"/>
            <ac:picMk id="17" creationId="{F56EF923-7A1B-B7B2-F453-522C141EAD94}"/>
          </ac:picMkLst>
        </pc:picChg>
        <pc:picChg chg="add del">
          <ac:chgData name="FADI SAAD" userId="1f95a12b1468ba16" providerId="LiveId" clId="{4A5576C1-658E-4423-8727-21475A9FA89C}" dt="2022-09-17T09:00:16.087" v="263" actId="26606"/>
          <ac:picMkLst>
            <pc:docMk/>
            <pc:sldMk cId="1385282582" sldId="428"/>
            <ac:picMk id="24" creationId="{F56EF923-7A1B-B7B2-F453-522C141EAD94}"/>
          </ac:picMkLst>
        </pc:picChg>
        <pc:picChg chg="add del">
          <ac:chgData name="FADI SAAD" userId="1f95a12b1468ba16" providerId="LiveId" clId="{4A5576C1-658E-4423-8727-21475A9FA89C}" dt="2022-09-17T09:00:20.657" v="265" actId="26606"/>
          <ac:picMkLst>
            <pc:docMk/>
            <pc:sldMk cId="1385282582" sldId="428"/>
            <ac:picMk id="28" creationId="{F56EF923-7A1B-B7B2-F453-522C141EAD94}"/>
          </ac:picMkLst>
        </pc:picChg>
        <pc:picChg chg="add del">
          <ac:chgData name="FADI SAAD" userId="1f95a12b1468ba16" providerId="LiveId" clId="{4A5576C1-658E-4423-8727-21475A9FA89C}" dt="2022-09-17T09:00:22.451" v="267" actId="26606"/>
          <ac:picMkLst>
            <pc:docMk/>
            <pc:sldMk cId="1385282582" sldId="428"/>
            <ac:picMk id="32" creationId="{F56EF923-7A1B-B7B2-F453-522C141EAD94}"/>
          </ac:picMkLst>
        </pc:picChg>
        <pc:picChg chg="add del">
          <ac:chgData name="FADI SAAD" userId="1f95a12b1468ba16" providerId="LiveId" clId="{4A5576C1-658E-4423-8727-21475A9FA89C}" dt="2022-09-17T09:00:26.431" v="269" actId="26606"/>
          <ac:picMkLst>
            <pc:docMk/>
            <pc:sldMk cId="1385282582" sldId="428"/>
            <ac:picMk id="36" creationId="{F56EF923-7A1B-B7B2-F453-522C141EAD94}"/>
          </ac:picMkLst>
        </pc:picChg>
      </pc:sldChg>
      <pc:sldChg chg="modSp add mod">
        <pc:chgData name="FADI SAAD" userId="1f95a12b1468ba16" providerId="LiveId" clId="{4A5576C1-658E-4423-8727-21475A9FA89C}" dt="2022-09-18T08:04:28.177" v="818" actId="207"/>
        <pc:sldMkLst>
          <pc:docMk/>
          <pc:sldMk cId="1198629362" sldId="429"/>
        </pc:sldMkLst>
        <pc:spChg chg="mod">
          <ac:chgData name="FADI SAAD" userId="1f95a12b1468ba16" providerId="LiveId" clId="{4A5576C1-658E-4423-8727-21475A9FA89C}" dt="2022-09-17T09:09:52.785" v="346" actId="1076"/>
          <ac:spMkLst>
            <pc:docMk/>
            <pc:sldMk cId="1198629362" sldId="429"/>
            <ac:spMk id="5" creationId="{F59B4BDF-5C71-D900-C547-83285E62F7FB}"/>
          </ac:spMkLst>
        </pc:spChg>
        <pc:spChg chg="mod">
          <ac:chgData name="FADI SAAD" userId="1f95a12b1468ba16" providerId="LiveId" clId="{4A5576C1-658E-4423-8727-21475A9FA89C}" dt="2022-09-18T08:04:28.177" v="818" actId="207"/>
          <ac:spMkLst>
            <pc:docMk/>
            <pc:sldMk cId="1198629362" sldId="429"/>
            <ac:spMk id="6" creationId="{9364D954-CC56-3E64-D1ED-298E19EB1D13}"/>
          </ac:spMkLst>
        </pc:spChg>
        <pc:picChg chg="mod">
          <ac:chgData name="FADI SAAD" userId="1f95a12b1468ba16" providerId="LiveId" clId="{4A5576C1-658E-4423-8727-21475A9FA89C}" dt="2022-09-17T09:09:47.239" v="345" actId="14100"/>
          <ac:picMkLst>
            <pc:docMk/>
            <pc:sldMk cId="1198629362" sldId="429"/>
            <ac:picMk id="8" creationId="{038C50D9-53AD-B69C-332C-0D425EAF2C40}"/>
          </ac:picMkLst>
        </pc:picChg>
      </pc:sldChg>
      <pc:sldChg chg="modSp add mod">
        <pc:chgData name="FADI SAAD" userId="1f95a12b1468ba16" providerId="LiveId" clId="{4A5576C1-658E-4423-8727-21475A9FA89C}" dt="2022-09-18T08:04:33.155" v="819" actId="207"/>
        <pc:sldMkLst>
          <pc:docMk/>
          <pc:sldMk cId="452236230" sldId="430"/>
        </pc:sldMkLst>
        <pc:spChg chg="mod">
          <ac:chgData name="FADI SAAD" userId="1f95a12b1468ba16" providerId="LiveId" clId="{4A5576C1-658E-4423-8727-21475A9FA89C}" dt="2022-09-18T08:04:33.155" v="819" actId="207"/>
          <ac:spMkLst>
            <pc:docMk/>
            <pc:sldMk cId="452236230" sldId="430"/>
            <ac:spMk id="6" creationId="{9364D954-CC56-3E64-D1ED-298E19EB1D13}"/>
          </ac:spMkLst>
        </pc:spChg>
      </pc:sldChg>
      <pc:sldChg chg="addSp modSp add mod">
        <pc:chgData name="FADI SAAD" userId="1f95a12b1468ba16" providerId="LiveId" clId="{4A5576C1-658E-4423-8727-21475A9FA89C}" dt="2022-09-18T08:04:45.718" v="820" actId="207"/>
        <pc:sldMkLst>
          <pc:docMk/>
          <pc:sldMk cId="3095947281" sldId="431"/>
        </pc:sldMkLst>
        <pc:spChg chg="mod">
          <ac:chgData name="FADI SAAD" userId="1f95a12b1468ba16" providerId="LiveId" clId="{4A5576C1-658E-4423-8727-21475A9FA89C}" dt="2022-09-17T09:13:56.498" v="372"/>
          <ac:spMkLst>
            <pc:docMk/>
            <pc:sldMk cId="3095947281" sldId="431"/>
            <ac:spMk id="4" creationId="{00000000-0000-0000-0000-000000000000}"/>
          </ac:spMkLst>
        </pc:spChg>
        <pc:spChg chg="mod">
          <ac:chgData name="FADI SAAD" userId="1f95a12b1468ba16" providerId="LiveId" clId="{4A5576C1-658E-4423-8727-21475A9FA89C}" dt="2022-09-17T09:16:30.032" v="399" actId="1076"/>
          <ac:spMkLst>
            <pc:docMk/>
            <pc:sldMk cId="3095947281" sldId="431"/>
            <ac:spMk id="5" creationId="{F59B4BDF-5C71-D900-C547-83285E62F7FB}"/>
          </ac:spMkLst>
        </pc:spChg>
        <pc:spChg chg="mod">
          <ac:chgData name="FADI SAAD" userId="1f95a12b1468ba16" providerId="LiveId" clId="{4A5576C1-658E-4423-8727-21475A9FA89C}" dt="2022-09-18T08:04:45.718" v="820" actId="207"/>
          <ac:spMkLst>
            <pc:docMk/>
            <pc:sldMk cId="3095947281" sldId="431"/>
            <ac:spMk id="6" creationId="{9364D954-CC56-3E64-D1ED-298E19EB1D13}"/>
          </ac:spMkLst>
        </pc:spChg>
        <pc:cxnChg chg="add mod">
          <ac:chgData name="FADI SAAD" userId="1f95a12b1468ba16" providerId="LiveId" clId="{4A5576C1-658E-4423-8727-21475A9FA89C}" dt="2022-09-17T09:16:33.790" v="400" actId="14100"/>
          <ac:cxnSpMkLst>
            <pc:docMk/>
            <pc:sldMk cId="3095947281" sldId="431"/>
            <ac:cxnSpMk id="3" creationId="{81C9A9EC-7BA0-8F44-DA4B-FBEDF997EF21}"/>
          </ac:cxnSpMkLst>
        </pc:cxnChg>
      </pc:sldChg>
      <pc:sldChg chg="add del">
        <pc:chgData name="FADI SAAD" userId="1f95a12b1468ba16" providerId="LiveId" clId="{4A5576C1-658E-4423-8727-21475A9FA89C}" dt="2022-09-17T09:13:02.294" v="370" actId="2696"/>
        <pc:sldMkLst>
          <pc:docMk/>
          <pc:sldMk cId="4194781412" sldId="431"/>
        </pc:sldMkLst>
      </pc:sldChg>
      <pc:sldChg chg="modSp add mod">
        <pc:chgData name="FADI SAAD" userId="1f95a12b1468ba16" providerId="LiveId" clId="{4A5576C1-658E-4423-8727-21475A9FA89C}" dt="2022-09-18T08:04:49.856" v="821" actId="207"/>
        <pc:sldMkLst>
          <pc:docMk/>
          <pc:sldMk cId="2416459110" sldId="432"/>
        </pc:sldMkLst>
        <pc:spChg chg="mod">
          <ac:chgData name="FADI SAAD" userId="1f95a12b1468ba16" providerId="LiveId" clId="{4A5576C1-658E-4423-8727-21475A9FA89C}" dt="2022-09-18T08:04:49.856" v="821" actId="207"/>
          <ac:spMkLst>
            <pc:docMk/>
            <pc:sldMk cId="2416459110" sldId="432"/>
            <ac:spMk id="6" creationId="{9364D954-CC56-3E64-D1ED-298E19EB1D13}"/>
          </ac:spMkLst>
        </pc:spChg>
      </pc:sldChg>
      <pc:sldChg chg="addSp delSp modSp add mod">
        <pc:chgData name="FADI SAAD" userId="1f95a12b1468ba16" providerId="LiveId" clId="{4A5576C1-658E-4423-8727-21475A9FA89C}" dt="2022-09-18T08:05:00.368" v="822" actId="207"/>
        <pc:sldMkLst>
          <pc:docMk/>
          <pc:sldMk cId="1604642804" sldId="433"/>
        </pc:sldMkLst>
        <pc:spChg chg="mod">
          <ac:chgData name="FADI SAAD" userId="1f95a12b1468ba16" providerId="LiveId" clId="{4A5576C1-658E-4423-8727-21475A9FA89C}" dt="2022-09-17T09:19:15.673" v="414" actId="20577"/>
          <ac:spMkLst>
            <pc:docMk/>
            <pc:sldMk cId="1604642804" sldId="433"/>
            <ac:spMk id="4" creationId="{00000000-0000-0000-0000-000000000000}"/>
          </ac:spMkLst>
        </pc:spChg>
        <pc:spChg chg="del">
          <ac:chgData name="FADI SAAD" userId="1f95a12b1468ba16" providerId="LiveId" clId="{4A5576C1-658E-4423-8727-21475A9FA89C}" dt="2022-09-17T09:27:15.716" v="475" actId="21"/>
          <ac:spMkLst>
            <pc:docMk/>
            <pc:sldMk cId="1604642804" sldId="433"/>
            <ac:spMk id="5" creationId="{F59B4BDF-5C71-D900-C547-83285E62F7FB}"/>
          </ac:spMkLst>
        </pc:spChg>
        <pc:spChg chg="mod">
          <ac:chgData name="FADI SAAD" userId="1f95a12b1468ba16" providerId="LiveId" clId="{4A5576C1-658E-4423-8727-21475A9FA89C}" dt="2022-09-18T08:05:00.368" v="822" actId="207"/>
          <ac:spMkLst>
            <pc:docMk/>
            <pc:sldMk cId="1604642804" sldId="433"/>
            <ac:spMk id="6" creationId="{9364D954-CC56-3E64-D1ED-298E19EB1D13}"/>
          </ac:spMkLst>
        </pc:spChg>
        <pc:picChg chg="add mod">
          <ac:chgData name="FADI SAAD" userId="1f95a12b1468ba16" providerId="LiveId" clId="{4A5576C1-658E-4423-8727-21475A9FA89C}" dt="2022-09-17T09:31:58.377" v="483" actId="1076"/>
          <ac:picMkLst>
            <pc:docMk/>
            <pc:sldMk cId="1604642804" sldId="433"/>
            <ac:picMk id="7" creationId="{B92D8B1F-1098-1938-5D9A-5CF1F6EC55D4}"/>
          </ac:picMkLst>
        </pc:picChg>
        <pc:picChg chg="del">
          <ac:chgData name="FADI SAAD" userId="1f95a12b1468ba16" providerId="LiveId" clId="{4A5576C1-658E-4423-8727-21475A9FA89C}" dt="2022-09-17T09:27:09.422" v="474" actId="21"/>
          <ac:picMkLst>
            <pc:docMk/>
            <pc:sldMk cId="1604642804" sldId="433"/>
            <ac:picMk id="8" creationId="{038C50D9-53AD-B69C-332C-0D425EAF2C40}"/>
          </ac:picMkLst>
        </pc:picChg>
        <pc:cxnChg chg="del">
          <ac:chgData name="FADI SAAD" userId="1f95a12b1468ba16" providerId="LiveId" clId="{4A5576C1-658E-4423-8727-21475A9FA89C}" dt="2022-09-17T09:27:18.699" v="476" actId="21"/>
          <ac:cxnSpMkLst>
            <pc:docMk/>
            <pc:sldMk cId="1604642804" sldId="433"/>
            <ac:cxnSpMk id="3" creationId="{81C9A9EC-7BA0-8F44-DA4B-FBEDF997EF21}"/>
          </ac:cxnSpMkLst>
        </pc:cxnChg>
      </pc:sldChg>
      <pc:sldChg chg="modSp add mod">
        <pc:chgData name="FADI SAAD" userId="1f95a12b1468ba16" providerId="LiveId" clId="{4A5576C1-658E-4423-8727-21475A9FA89C}" dt="2022-09-18T08:06:08.999" v="836" actId="207"/>
        <pc:sldMkLst>
          <pc:docMk/>
          <pc:sldMk cId="2287117217" sldId="434"/>
        </pc:sldMkLst>
        <pc:spChg chg="mod">
          <ac:chgData name="FADI SAAD" userId="1f95a12b1468ba16" providerId="LiveId" clId="{4A5576C1-658E-4423-8727-21475A9FA89C}" dt="2022-09-17T18:00:54.967" v="643" actId="20577"/>
          <ac:spMkLst>
            <pc:docMk/>
            <pc:sldMk cId="2287117217" sldId="434"/>
            <ac:spMk id="4" creationId="{00000000-0000-0000-0000-000000000000}"/>
          </ac:spMkLst>
        </pc:spChg>
        <pc:spChg chg="mod">
          <ac:chgData name="FADI SAAD" userId="1f95a12b1468ba16" providerId="LiveId" clId="{4A5576C1-658E-4423-8727-21475A9FA89C}" dt="2022-09-18T08:06:08.999" v="836" actId="207"/>
          <ac:spMkLst>
            <pc:docMk/>
            <pc:sldMk cId="2287117217" sldId="434"/>
            <ac:spMk id="6" creationId="{9364D954-CC56-3E64-D1ED-298E19EB1D13}"/>
          </ac:spMkLst>
        </pc:spChg>
      </pc:sldChg>
      <pc:sldChg chg="modSp add del mod">
        <pc:chgData name="FADI SAAD" userId="1f95a12b1468ba16" providerId="LiveId" clId="{4A5576C1-658E-4423-8727-21475A9FA89C}" dt="2022-09-18T08:05:06.547" v="823" actId="207"/>
        <pc:sldMkLst>
          <pc:docMk/>
          <pc:sldMk cId="3672476038" sldId="435"/>
        </pc:sldMkLst>
        <pc:spChg chg="mod">
          <ac:chgData name="FADI SAAD" userId="1f95a12b1468ba16" providerId="LiveId" clId="{4A5576C1-658E-4423-8727-21475A9FA89C}" dt="2022-09-18T08:05:06.547" v="823" actId="207"/>
          <ac:spMkLst>
            <pc:docMk/>
            <pc:sldMk cId="3672476038" sldId="435"/>
            <ac:spMk id="6" creationId="{9364D954-CC56-3E64-D1ED-298E19EB1D13}"/>
          </ac:spMkLst>
        </pc:spChg>
      </pc:sldChg>
      <pc:sldChg chg="addSp delSp modSp add mod">
        <pc:chgData name="FADI SAAD" userId="1f95a12b1468ba16" providerId="LiveId" clId="{4A5576C1-658E-4423-8727-21475A9FA89C}" dt="2022-09-18T08:05:10.457" v="824" actId="207"/>
        <pc:sldMkLst>
          <pc:docMk/>
          <pc:sldMk cId="3120296839" sldId="436"/>
        </pc:sldMkLst>
        <pc:spChg chg="mod">
          <ac:chgData name="FADI SAAD" userId="1f95a12b1468ba16" providerId="LiveId" clId="{4A5576C1-658E-4423-8727-21475A9FA89C}" dt="2022-09-18T08:05:10.457" v="824" actId="207"/>
          <ac:spMkLst>
            <pc:docMk/>
            <pc:sldMk cId="3120296839" sldId="436"/>
            <ac:spMk id="6" creationId="{9364D954-CC56-3E64-D1ED-298E19EB1D13}"/>
          </ac:spMkLst>
        </pc:spChg>
        <pc:picChg chg="add mod">
          <ac:chgData name="FADI SAAD" userId="1f95a12b1468ba16" providerId="LiveId" clId="{4A5576C1-658E-4423-8727-21475A9FA89C}" dt="2022-09-17T09:42:48.261" v="514" actId="14100"/>
          <ac:picMkLst>
            <pc:docMk/>
            <pc:sldMk cId="3120296839" sldId="436"/>
            <ac:picMk id="3" creationId="{B580BB88-66CF-89C1-3FB2-417E02118BA9}"/>
          </ac:picMkLst>
        </pc:picChg>
        <pc:picChg chg="del">
          <ac:chgData name="FADI SAAD" userId="1f95a12b1468ba16" providerId="LiveId" clId="{4A5576C1-658E-4423-8727-21475A9FA89C}" dt="2022-09-17T09:38:54.410" v="496" actId="21"/>
          <ac:picMkLst>
            <pc:docMk/>
            <pc:sldMk cId="3120296839" sldId="436"/>
            <ac:picMk id="7" creationId="{B92D8B1F-1098-1938-5D9A-5CF1F6EC55D4}"/>
          </ac:picMkLst>
        </pc:picChg>
      </pc:sldChg>
      <pc:sldChg chg="modSp add del mod">
        <pc:chgData name="FADI SAAD" userId="1f95a12b1468ba16" providerId="LiveId" clId="{4A5576C1-658E-4423-8727-21475A9FA89C}" dt="2022-09-17T09:43:43.673" v="518" actId="2696"/>
        <pc:sldMkLst>
          <pc:docMk/>
          <pc:sldMk cId="2281502287" sldId="437"/>
        </pc:sldMkLst>
        <pc:spChg chg="mod">
          <ac:chgData name="FADI SAAD" userId="1f95a12b1468ba16" providerId="LiveId" clId="{4A5576C1-658E-4423-8727-21475A9FA89C}" dt="2022-09-17T09:43:29.595" v="516" actId="21"/>
          <ac:spMkLst>
            <pc:docMk/>
            <pc:sldMk cId="2281502287" sldId="437"/>
            <ac:spMk id="6" creationId="{9364D954-CC56-3E64-D1ED-298E19EB1D13}"/>
          </ac:spMkLst>
        </pc:spChg>
      </pc:sldChg>
      <pc:sldChg chg="modSp add mod">
        <pc:chgData name="FADI SAAD" userId="1f95a12b1468ba16" providerId="LiveId" clId="{4A5576C1-658E-4423-8727-21475A9FA89C}" dt="2022-09-18T08:05:14.072" v="825" actId="207"/>
        <pc:sldMkLst>
          <pc:docMk/>
          <pc:sldMk cId="2630113497" sldId="438"/>
        </pc:sldMkLst>
        <pc:spChg chg="mod">
          <ac:chgData name="FADI SAAD" userId="1f95a12b1468ba16" providerId="LiveId" clId="{4A5576C1-658E-4423-8727-21475A9FA89C}" dt="2022-09-18T08:05:14.072" v="825" actId="207"/>
          <ac:spMkLst>
            <pc:docMk/>
            <pc:sldMk cId="2630113497" sldId="438"/>
            <ac:spMk id="6" creationId="{9364D954-CC56-3E64-D1ED-298E19EB1D13}"/>
          </ac:spMkLst>
        </pc:spChg>
      </pc:sldChg>
      <pc:sldChg chg="addSp delSp modSp add mod">
        <pc:chgData name="FADI SAAD" userId="1f95a12b1468ba16" providerId="LiveId" clId="{4A5576C1-658E-4423-8727-21475A9FA89C}" dt="2022-09-18T08:05:18.119" v="826" actId="207"/>
        <pc:sldMkLst>
          <pc:docMk/>
          <pc:sldMk cId="3994530407" sldId="439"/>
        </pc:sldMkLst>
        <pc:spChg chg="mod">
          <ac:chgData name="FADI SAAD" userId="1f95a12b1468ba16" providerId="LiveId" clId="{4A5576C1-658E-4423-8727-21475A9FA89C}" dt="2022-09-18T08:05:18.119" v="826" actId="207"/>
          <ac:spMkLst>
            <pc:docMk/>
            <pc:sldMk cId="3994530407" sldId="439"/>
            <ac:spMk id="6" creationId="{9364D954-CC56-3E64-D1ED-298E19EB1D13}"/>
          </ac:spMkLst>
        </pc:spChg>
        <pc:picChg chg="del">
          <ac:chgData name="FADI SAAD" userId="1f95a12b1468ba16" providerId="LiveId" clId="{4A5576C1-658E-4423-8727-21475A9FA89C}" dt="2022-09-17T09:45:31.268" v="531" actId="21"/>
          <ac:picMkLst>
            <pc:docMk/>
            <pc:sldMk cId="3994530407" sldId="439"/>
            <ac:picMk id="3" creationId="{B580BB88-66CF-89C1-3FB2-417E02118BA9}"/>
          </ac:picMkLst>
        </pc:picChg>
        <pc:picChg chg="add mod">
          <ac:chgData name="FADI SAAD" userId="1f95a12b1468ba16" providerId="LiveId" clId="{4A5576C1-658E-4423-8727-21475A9FA89C}" dt="2022-09-17T09:47:29.716" v="540" actId="14100"/>
          <ac:picMkLst>
            <pc:docMk/>
            <pc:sldMk cId="3994530407" sldId="439"/>
            <ac:picMk id="5" creationId="{572EAEF0-4EE1-7D98-D6DC-E4AC316E6A17}"/>
          </ac:picMkLst>
        </pc:picChg>
      </pc:sldChg>
      <pc:sldChg chg="addSp delSp modSp add mod">
        <pc:chgData name="FADI SAAD" userId="1f95a12b1468ba16" providerId="LiveId" clId="{4A5576C1-658E-4423-8727-21475A9FA89C}" dt="2022-09-18T08:05:25.105" v="827" actId="207"/>
        <pc:sldMkLst>
          <pc:docMk/>
          <pc:sldMk cId="2011131733" sldId="440"/>
        </pc:sldMkLst>
        <pc:spChg chg="mod">
          <ac:chgData name="FADI SAAD" userId="1f95a12b1468ba16" providerId="LiveId" clId="{4A5576C1-658E-4423-8727-21475A9FA89C}" dt="2022-09-18T08:05:25.105" v="827" actId="207"/>
          <ac:spMkLst>
            <pc:docMk/>
            <pc:sldMk cId="2011131733" sldId="440"/>
            <ac:spMk id="6" creationId="{9364D954-CC56-3E64-D1ED-298E19EB1D13}"/>
          </ac:spMkLst>
        </pc:spChg>
        <pc:picChg chg="add mod">
          <ac:chgData name="FADI SAAD" userId="1f95a12b1468ba16" providerId="LiveId" clId="{4A5576C1-658E-4423-8727-21475A9FA89C}" dt="2022-09-17T09:52:05.103" v="552" actId="14100"/>
          <ac:picMkLst>
            <pc:docMk/>
            <pc:sldMk cId="2011131733" sldId="440"/>
            <ac:picMk id="3" creationId="{E1620C03-A6FE-406D-EAC6-41E259BEB6D2}"/>
          </ac:picMkLst>
        </pc:picChg>
        <pc:picChg chg="del">
          <ac:chgData name="FADI SAAD" userId="1f95a12b1468ba16" providerId="LiveId" clId="{4A5576C1-658E-4423-8727-21475A9FA89C}" dt="2022-09-17T09:50:36.445" v="546" actId="21"/>
          <ac:picMkLst>
            <pc:docMk/>
            <pc:sldMk cId="2011131733" sldId="440"/>
            <ac:picMk id="5" creationId="{572EAEF0-4EE1-7D98-D6DC-E4AC316E6A17}"/>
          </ac:picMkLst>
        </pc:picChg>
      </pc:sldChg>
      <pc:sldChg chg="modSp add mod">
        <pc:chgData name="FADI SAAD" userId="1f95a12b1468ba16" providerId="LiveId" clId="{4A5576C1-658E-4423-8727-21475A9FA89C}" dt="2022-09-18T08:05:28.071" v="828" actId="207"/>
        <pc:sldMkLst>
          <pc:docMk/>
          <pc:sldMk cId="4149867868" sldId="441"/>
        </pc:sldMkLst>
        <pc:spChg chg="mod">
          <ac:chgData name="FADI SAAD" userId="1f95a12b1468ba16" providerId="LiveId" clId="{4A5576C1-658E-4423-8727-21475A9FA89C}" dt="2022-09-18T08:05:28.071" v="828" actId="207"/>
          <ac:spMkLst>
            <pc:docMk/>
            <pc:sldMk cId="4149867868" sldId="441"/>
            <ac:spMk id="6" creationId="{9364D954-CC56-3E64-D1ED-298E19EB1D13}"/>
          </ac:spMkLst>
        </pc:spChg>
      </pc:sldChg>
      <pc:sldChg chg="addSp delSp modSp add mod">
        <pc:chgData name="FADI SAAD" userId="1f95a12b1468ba16" providerId="LiveId" clId="{4A5576C1-658E-4423-8727-21475A9FA89C}" dt="2022-09-18T08:05:30.266" v="829" actId="207"/>
        <pc:sldMkLst>
          <pc:docMk/>
          <pc:sldMk cId="1156607150" sldId="442"/>
        </pc:sldMkLst>
        <pc:spChg chg="add del">
          <ac:chgData name="FADI SAAD" userId="1f95a12b1468ba16" providerId="LiveId" clId="{4A5576C1-658E-4423-8727-21475A9FA89C}" dt="2022-09-17T17:45:28.526" v="563" actId="22"/>
          <ac:spMkLst>
            <pc:docMk/>
            <pc:sldMk cId="1156607150" sldId="442"/>
            <ac:spMk id="5" creationId="{30C99DD6-9B53-9664-B446-23758497990C}"/>
          </ac:spMkLst>
        </pc:spChg>
        <pc:spChg chg="mod">
          <ac:chgData name="FADI SAAD" userId="1f95a12b1468ba16" providerId="LiveId" clId="{4A5576C1-658E-4423-8727-21475A9FA89C}" dt="2022-09-18T08:05:30.266" v="829" actId="207"/>
          <ac:spMkLst>
            <pc:docMk/>
            <pc:sldMk cId="1156607150" sldId="442"/>
            <ac:spMk id="6" creationId="{9364D954-CC56-3E64-D1ED-298E19EB1D13}"/>
          </ac:spMkLst>
        </pc:spChg>
      </pc:sldChg>
      <pc:sldChg chg="modSp add mod">
        <pc:chgData name="FADI SAAD" userId="1f95a12b1468ba16" providerId="LiveId" clId="{4A5576C1-658E-4423-8727-21475A9FA89C}" dt="2022-09-18T08:05:32.849" v="830" actId="207"/>
        <pc:sldMkLst>
          <pc:docMk/>
          <pc:sldMk cId="20310551" sldId="443"/>
        </pc:sldMkLst>
        <pc:spChg chg="mod">
          <ac:chgData name="FADI SAAD" userId="1f95a12b1468ba16" providerId="LiveId" clId="{4A5576C1-658E-4423-8727-21475A9FA89C}" dt="2022-09-18T08:05:32.849" v="830" actId="207"/>
          <ac:spMkLst>
            <pc:docMk/>
            <pc:sldMk cId="20310551" sldId="443"/>
            <ac:spMk id="6" creationId="{9364D954-CC56-3E64-D1ED-298E19EB1D13}"/>
          </ac:spMkLst>
        </pc:spChg>
      </pc:sldChg>
      <pc:sldChg chg="addSp delSp modSp add mod">
        <pc:chgData name="FADI SAAD" userId="1f95a12b1468ba16" providerId="LiveId" clId="{4A5576C1-658E-4423-8727-21475A9FA89C}" dt="2022-09-18T08:05:35.811" v="831" actId="207"/>
        <pc:sldMkLst>
          <pc:docMk/>
          <pc:sldMk cId="2459687345" sldId="444"/>
        </pc:sldMkLst>
        <pc:spChg chg="mod">
          <ac:chgData name="FADI SAAD" userId="1f95a12b1468ba16" providerId="LiveId" clId="{4A5576C1-658E-4423-8727-21475A9FA89C}" dt="2022-09-18T08:05:35.811" v="831" actId="207"/>
          <ac:spMkLst>
            <pc:docMk/>
            <pc:sldMk cId="2459687345" sldId="444"/>
            <ac:spMk id="6" creationId="{9364D954-CC56-3E64-D1ED-298E19EB1D13}"/>
          </ac:spMkLst>
        </pc:spChg>
        <pc:picChg chg="del">
          <ac:chgData name="FADI SAAD" userId="1f95a12b1468ba16" providerId="LiveId" clId="{4A5576C1-658E-4423-8727-21475A9FA89C}" dt="2022-09-17T17:47:10.071" v="572" actId="21"/>
          <ac:picMkLst>
            <pc:docMk/>
            <pc:sldMk cId="2459687345" sldId="444"/>
            <ac:picMk id="3" creationId="{E1620C03-A6FE-406D-EAC6-41E259BEB6D2}"/>
          </ac:picMkLst>
        </pc:picChg>
        <pc:picChg chg="add mod">
          <ac:chgData name="FADI SAAD" userId="1f95a12b1468ba16" providerId="LiveId" clId="{4A5576C1-658E-4423-8727-21475A9FA89C}" dt="2022-09-17T17:50:40.196" v="593" actId="14100"/>
          <ac:picMkLst>
            <pc:docMk/>
            <pc:sldMk cId="2459687345" sldId="444"/>
            <ac:picMk id="5" creationId="{8D1A2432-1F64-2C9F-FFD2-411E374E48F5}"/>
          </ac:picMkLst>
        </pc:picChg>
      </pc:sldChg>
      <pc:sldChg chg="addSp delSp modSp add mod">
        <pc:chgData name="FADI SAAD" userId="1f95a12b1468ba16" providerId="LiveId" clId="{4A5576C1-658E-4423-8727-21475A9FA89C}" dt="2022-09-18T08:05:38.792" v="832" actId="207"/>
        <pc:sldMkLst>
          <pc:docMk/>
          <pc:sldMk cId="956990511" sldId="445"/>
        </pc:sldMkLst>
        <pc:spChg chg="mod">
          <ac:chgData name="FADI SAAD" userId="1f95a12b1468ba16" providerId="LiveId" clId="{4A5576C1-658E-4423-8727-21475A9FA89C}" dt="2022-09-18T08:05:38.792" v="832" actId="207"/>
          <ac:spMkLst>
            <pc:docMk/>
            <pc:sldMk cId="956990511" sldId="445"/>
            <ac:spMk id="6" creationId="{9364D954-CC56-3E64-D1ED-298E19EB1D13}"/>
          </ac:spMkLst>
        </pc:spChg>
        <pc:picChg chg="add mod">
          <ac:chgData name="FADI SAAD" userId="1f95a12b1468ba16" providerId="LiveId" clId="{4A5576C1-658E-4423-8727-21475A9FA89C}" dt="2022-09-17T17:52:36.657" v="605" actId="14100"/>
          <ac:picMkLst>
            <pc:docMk/>
            <pc:sldMk cId="956990511" sldId="445"/>
            <ac:picMk id="3" creationId="{8D531AE5-55CD-4F22-5B92-EB0E9251CFCF}"/>
          </ac:picMkLst>
        </pc:picChg>
        <pc:picChg chg="del">
          <ac:chgData name="FADI SAAD" userId="1f95a12b1468ba16" providerId="LiveId" clId="{4A5576C1-658E-4423-8727-21475A9FA89C}" dt="2022-09-17T17:50:49.484" v="595" actId="21"/>
          <ac:picMkLst>
            <pc:docMk/>
            <pc:sldMk cId="956990511" sldId="445"/>
            <ac:picMk id="5" creationId="{8D1A2432-1F64-2C9F-FFD2-411E374E48F5}"/>
          </ac:picMkLst>
        </pc:picChg>
      </pc:sldChg>
      <pc:sldChg chg="addSp modSp add mod">
        <pc:chgData name="FADI SAAD" userId="1f95a12b1468ba16" providerId="LiveId" clId="{4A5576C1-658E-4423-8727-21475A9FA89C}" dt="2022-09-18T08:05:47.665" v="833" actId="207"/>
        <pc:sldMkLst>
          <pc:docMk/>
          <pc:sldMk cId="209951846" sldId="446"/>
        </pc:sldMkLst>
        <pc:spChg chg="mod">
          <ac:chgData name="FADI SAAD" userId="1f95a12b1468ba16" providerId="LiveId" clId="{4A5576C1-658E-4423-8727-21475A9FA89C}" dt="2022-09-17T17:55:51.837" v="619"/>
          <ac:spMkLst>
            <pc:docMk/>
            <pc:sldMk cId="209951846" sldId="446"/>
            <ac:spMk id="4" creationId="{00000000-0000-0000-0000-000000000000}"/>
          </ac:spMkLst>
        </pc:spChg>
        <pc:spChg chg="mod">
          <ac:chgData name="FADI SAAD" userId="1f95a12b1468ba16" providerId="LiveId" clId="{4A5576C1-658E-4423-8727-21475A9FA89C}" dt="2022-09-18T08:05:47.665" v="833" actId="207"/>
          <ac:spMkLst>
            <pc:docMk/>
            <pc:sldMk cId="209951846" sldId="446"/>
            <ac:spMk id="6" creationId="{9364D954-CC56-3E64-D1ED-298E19EB1D13}"/>
          </ac:spMkLst>
        </pc:spChg>
        <pc:cxnChg chg="add mod">
          <ac:chgData name="FADI SAAD" userId="1f95a12b1468ba16" providerId="LiveId" clId="{4A5576C1-658E-4423-8727-21475A9FA89C}" dt="2022-09-17T17:57:47.987" v="624" actId="208"/>
          <ac:cxnSpMkLst>
            <pc:docMk/>
            <pc:sldMk cId="209951846" sldId="446"/>
            <ac:cxnSpMk id="5" creationId="{5303882C-F753-6407-C995-C2E9063F4B08}"/>
          </ac:cxnSpMkLst>
        </pc:cxnChg>
      </pc:sldChg>
      <pc:sldChg chg="modSp add mod">
        <pc:chgData name="FADI SAAD" userId="1f95a12b1468ba16" providerId="LiveId" clId="{4A5576C1-658E-4423-8727-21475A9FA89C}" dt="2022-09-18T08:05:53.499" v="834" actId="207"/>
        <pc:sldMkLst>
          <pc:docMk/>
          <pc:sldMk cId="1665085769" sldId="447"/>
        </pc:sldMkLst>
        <pc:spChg chg="mod">
          <ac:chgData name="FADI SAAD" userId="1f95a12b1468ba16" providerId="LiveId" clId="{4A5576C1-658E-4423-8727-21475A9FA89C}" dt="2022-09-18T08:05:53.499" v="834" actId="207"/>
          <ac:spMkLst>
            <pc:docMk/>
            <pc:sldMk cId="1665085769" sldId="447"/>
            <ac:spMk id="6" creationId="{9364D954-CC56-3E64-D1ED-298E19EB1D13}"/>
          </ac:spMkLst>
        </pc:spChg>
      </pc:sldChg>
      <pc:sldChg chg="delSp modSp add mod">
        <pc:chgData name="FADI SAAD" userId="1f95a12b1468ba16" providerId="LiveId" clId="{4A5576C1-658E-4423-8727-21475A9FA89C}" dt="2022-09-18T08:05:56.378" v="835" actId="207"/>
        <pc:sldMkLst>
          <pc:docMk/>
          <pc:sldMk cId="2821624295" sldId="448"/>
        </pc:sldMkLst>
        <pc:spChg chg="mod">
          <ac:chgData name="FADI SAAD" userId="1f95a12b1468ba16" providerId="LiveId" clId="{4A5576C1-658E-4423-8727-21475A9FA89C}" dt="2022-09-18T08:05:56.378" v="835" actId="207"/>
          <ac:spMkLst>
            <pc:docMk/>
            <pc:sldMk cId="2821624295" sldId="448"/>
            <ac:spMk id="6" creationId="{9364D954-CC56-3E64-D1ED-298E19EB1D13}"/>
          </ac:spMkLst>
        </pc:spChg>
        <pc:cxnChg chg="del">
          <ac:chgData name="FADI SAAD" userId="1f95a12b1468ba16" providerId="LiveId" clId="{4A5576C1-658E-4423-8727-21475A9FA89C}" dt="2022-09-17T17:58:54.718" v="630" actId="21"/>
          <ac:cxnSpMkLst>
            <pc:docMk/>
            <pc:sldMk cId="2821624295" sldId="448"/>
            <ac:cxnSpMk id="5" creationId="{5303882C-F753-6407-C995-C2E9063F4B08}"/>
          </ac:cxnSpMkLst>
        </pc:cxnChg>
      </pc:sldChg>
      <pc:sldChg chg="addSp modSp add mod">
        <pc:chgData name="FADI SAAD" userId="1f95a12b1468ba16" providerId="LiveId" clId="{4A5576C1-658E-4423-8727-21475A9FA89C}" dt="2022-09-18T08:06:21.650" v="838" actId="207"/>
        <pc:sldMkLst>
          <pc:docMk/>
          <pc:sldMk cId="445085642" sldId="449"/>
        </pc:sldMkLst>
        <pc:spChg chg="mod">
          <ac:chgData name="FADI SAAD" userId="1f95a12b1468ba16" providerId="LiveId" clId="{4A5576C1-658E-4423-8727-21475A9FA89C}" dt="2022-09-17T18:05:27.881" v="661" actId="20577"/>
          <ac:spMkLst>
            <pc:docMk/>
            <pc:sldMk cId="445085642" sldId="449"/>
            <ac:spMk id="4" creationId="{00000000-0000-0000-0000-000000000000}"/>
          </ac:spMkLst>
        </pc:spChg>
        <pc:spChg chg="mod">
          <ac:chgData name="FADI SAAD" userId="1f95a12b1468ba16" providerId="LiveId" clId="{4A5576C1-658E-4423-8727-21475A9FA89C}" dt="2022-09-18T08:06:21.650" v="838" actId="207"/>
          <ac:spMkLst>
            <pc:docMk/>
            <pc:sldMk cId="445085642" sldId="449"/>
            <ac:spMk id="6" creationId="{9364D954-CC56-3E64-D1ED-298E19EB1D13}"/>
          </ac:spMkLst>
        </pc:spChg>
        <pc:picChg chg="add mod">
          <ac:chgData name="FADI SAAD" userId="1f95a12b1468ba16" providerId="LiveId" clId="{4A5576C1-658E-4423-8727-21475A9FA89C}" dt="2022-09-17T18:09:51.183" v="698" actId="14100"/>
          <ac:picMkLst>
            <pc:docMk/>
            <pc:sldMk cId="445085642" sldId="449"/>
            <ac:picMk id="3" creationId="{2FB4AEDC-A85F-D1B6-3088-E7277D609EE7}"/>
          </ac:picMkLst>
        </pc:picChg>
      </pc:sldChg>
      <pc:sldChg chg="modSp add mod">
        <pc:chgData name="FADI SAAD" userId="1f95a12b1468ba16" providerId="LiveId" clId="{4A5576C1-658E-4423-8727-21475A9FA89C}" dt="2022-09-18T08:06:11.962" v="837" actId="207"/>
        <pc:sldMkLst>
          <pc:docMk/>
          <pc:sldMk cId="1596495132" sldId="450"/>
        </pc:sldMkLst>
        <pc:spChg chg="mod">
          <ac:chgData name="FADI SAAD" userId="1f95a12b1468ba16" providerId="LiveId" clId="{4A5576C1-658E-4423-8727-21475A9FA89C}" dt="2022-09-18T08:06:11.962" v="837" actId="207"/>
          <ac:spMkLst>
            <pc:docMk/>
            <pc:sldMk cId="1596495132" sldId="450"/>
            <ac:spMk id="6" creationId="{9364D954-CC56-3E64-D1ED-298E19EB1D13}"/>
          </ac:spMkLst>
        </pc:spChg>
      </pc:sldChg>
      <pc:sldChg chg="addSp modSp add mod">
        <pc:chgData name="FADI SAAD" userId="1f95a12b1468ba16" providerId="LiveId" clId="{4A5576C1-658E-4423-8727-21475A9FA89C}" dt="2022-09-18T08:06:24.909" v="839" actId="207"/>
        <pc:sldMkLst>
          <pc:docMk/>
          <pc:sldMk cId="3820032213" sldId="451"/>
        </pc:sldMkLst>
        <pc:spChg chg="mod">
          <ac:chgData name="FADI SAAD" userId="1f95a12b1468ba16" providerId="LiveId" clId="{4A5576C1-658E-4423-8727-21475A9FA89C}" dt="2022-09-18T08:06:24.909" v="839" actId="207"/>
          <ac:spMkLst>
            <pc:docMk/>
            <pc:sldMk cId="3820032213" sldId="451"/>
            <ac:spMk id="6" creationId="{9364D954-CC56-3E64-D1ED-298E19EB1D13}"/>
          </ac:spMkLst>
        </pc:spChg>
        <pc:picChg chg="add mod">
          <ac:chgData name="FADI SAAD" userId="1f95a12b1468ba16" providerId="LiveId" clId="{4A5576C1-658E-4423-8727-21475A9FA89C}" dt="2022-09-17T18:11:21.948" v="710" actId="14100"/>
          <ac:picMkLst>
            <pc:docMk/>
            <pc:sldMk cId="3820032213" sldId="451"/>
            <ac:picMk id="3" creationId="{70BC2861-2EAB-3AEE-12EC-031045F6CDA2}"/>
          </ac:picMkLst>
        </pc:picChg>
      </pc:sldChg>
      <pc:sldChg chg="addSp delSp modSp add mod">
        <pc:chgData name="FADI SAAD" userId="1f95a12b1468ba16" providerId="LiveId" clId="{4A5576C1-658E-4423-8727-21475A9FA89C}" dt="2022-09-18T08:06:33.003" v="840" actId="207"/>
        <pc:sldMkLst>
          <pc:docMk/>
          <pc:sldMk cId="715835598" sldId="452"/>
        </pc:sldMkLst>
        <pc:spChg chg="mod">
          <ac:chgData name="FADI SAAD" userId="1f95a12b1468ba16" providerId="LiveId" clId="{4A5576C1-658E-4423-8727-21475A9FA89C}" dt="2022-09-17T18:13:00.196" v="714"/>
          <ac:spMkLst>
            <pc:docMk/>
            <pc:sldMk cId="715835598" sldId="452"/>
            <ac:spMk id="4" creationId="{00000000-0000-0000-0000-000000000000}"/>
          </ac:spMkLst>
        </pc:spChg>
        <pc:spChg chg="del mod">
          <ac:chgData name="FADI SAAD" userId="1f95a12b1468ba16" providerId="LiveId" clId="{4A5576C1-658E-4423-8727-21475A9FA89C}" dt="2022-09-17T18:19:28.414" v="752" actId="21"/>
          <ac:spMkLst>
            <pc:docMk/>
            <pc:sldMk cId="715835598" sldId="452"/>
            <ac:spMk id="6" creationId="{9364D954-CC56-3E64-D1ED-298E19EB1D13}"/>
          </ac:spMkLst>
        </pc:spChg>
        <pc:spChg chg="add mod">
          <ac:chgData name="FADI SAAD" userId="1f95a12b1468ba16" providerId="LiveId" clId="{4A5576C1-658E-4423-8727-21475A9FA89C}" dt="2022-09-18T08:06:33.003" v="840" actId="207"/>
          <ac:spMkLst>
            <pc:docMk/>
            <pc:sldMk cId="715835598" sldId="452"/>
            <ac:spMk id="8" creationId="{04BAC826-3F4B-2C37-2759-B9B0C91FED9B}"/>
          </ac:spMkLst>
        </pc:spChg>
        <pc:picChg chg="del">
          <ac:chgData name="FADI SAAD" userId="1f95a12b1468ba16" providerId="LiveId" clId="{4A5576C1-658E-4423-8727-21475A9FA89C}" dt="2022-09-17T18:12:43.777" v="713" actId="21"/>
          <ac:picMkLst>
            <pc:docMk/>
            <pc:sldMk cId="715835598" sldId="452"/>
            <ac:picMk id="3" creationId="{70BC2861-2EAB-3AEE-12EC-031045F6CDA2}"/>
          </ac:picMkLst>
        </pc:picChg>
        <pc:picChg chg="add mod">
          <ac:chgData name="FADI SAAD" userId="1f95a12b1468ba16" providerId="LiveId" clId="{4A5576C1-658E-4423-8727-21475A9FA89C}" dt="2022-09-17T18:19:51.357" v="756" actId="14100"/>
          <ac:picMkLst>
            <pc:docMk/>
            <pc:sldMk cId="715835598" sldId="452"/>
            <ac:picMk id="5" creationId="{BBB17595-A859-56E4-0FB2-61C8C8A48812}"/>
          </ac:picMkLst>
        </pc:picChg>
      </pc:sldChg>
      <pc:sldChg chg="modSp add mod">
        <pc:chgData name="FADI SAAD" userId="1f95a12b1468ba16" providerId="LiveId" clId="{4A5576C1-658E-4423-8727-21475A9FA89C}" dt="2022-09-18T08:52:16.777" v="1082" actId="1076"/>
        <pc:sldMkLst>
          <pc:docMk/>
          <pc:sldMk cId="2378002944" sldId="453"/>
        </pc:sldMkLst>
        <pc:spChg chg="mod">
          <ac:chgData name="FADI SAAD" userId="1f95a12b1468ba16" providerId="LiveId" clId="{4A5576C1-658E-4423-8727-21475A9FA89C}" dt="2022-09-18T08:51:20.941" v="1073"/>
          <ac:spMkLst>
            <pc:docMk/>
            <pc:sldMk cId="2378002944" sldId="453"/>
            <ac:spMk id="4" creationId="{00000000-0000-0000-0000-000000000000}"/>
          </ac:spMkLst>
        </pc:spChg>
        <pc:spChg chg="mod">
          <ac:chgData name="FADI SAAD" userId="1f95a12b1468ba16" providerId="LiveId" clId="{4A5576C1-658E-4423-8727-21475A9FA89C}" dt="2022-09-18T08:52:16.777" v="1082" actId="1076"/>
          <ac:spMkLst>
            <pc:docMk/>
            <pc:sldMk cId="2378002944" sldId="453"/>
            <ac:spMk id="6" creationId="{9364D954-CC56-3E64-D1ED-298E19EB1D13}"/>
          </ac:spMkLst>
        </pc:spChg>
      </pc:sldChg>
      <pc:sldChg chg="modSp add del mod">
        <pc:chgData name="FADI SAAD" userId="1f95a12b1468ba16" providerId="LiveId" clId="{4A5576C1-658E-4423-8727-21475A9FA89C}" dt="2022-09-17T18:27:09.488" v="807" actId="2696"/>
        <pc:sldMkLst>
          <pc:docMk/>
          <pc:sldMk cId="1768513392" sldId="454"/>
        </pc:sldMkLst>
        <pc:spChg chg="mod">
          <ac:chgData name="FADI SAAD" userId="1f95a12b1468ba16" providerId="LiveId" clId="{4A5576C1-658E-4423-8727-21475A9FA89C}" dt="2022-09-17T18:23:17.931" v="766" actId="21"/>
          <ac:spMkLst>
            <pc:docMk/>
            <pc:sldMk cId="1768513392" sldId="454"/>
            <ac:spMk id="6" creationId="{9364D954-CC56-3E64-D1ED-298E19EB1D13}"/>
          </ac:spMkLst>
        </pc:spChg>
      </pc:sldChg>
      <pc:sldChg chg="modSp add mod">
        <pc:chgData name="FADI SAAD" userId="1f95a12b1468ba16" providerId="LiveId" clId="{4A5576C1-658E-4423-8727-21475A9FA89C}" dt="2022-09-18T08:06:36.581" v="841" actId="207"/>
        <pc:sldMkLst>
          <pc:docMk/>
          <pc:sldMk cId="4263798226" sldId="455"/>
        </pc:sldMkLst>
        <pc:spChg chg="mod">
          <ac:chgData name="FADI SAAD" userId="1f95a12b1468ba16" providerId="LiveId" clId="{4A5576C1-658E-4423-8727-21475A9FA89C}" dt="2022-09-18T08:06:36.581" v="841" actId="207"/>
          <ac:spMkLst>
            <pc:docMk/>
            <pc:sldMk cId="4263798226" sldId="455"/>
            <ac:spMk id="8" creationId="{04BAC826-3F4B-2C37-2759-B9B0C91FED9B}"/>
          </ac:spMkLst>
        </pc:spChg>
      </pc:sldChg>
      <pc:sldChg chg="modSp add mod">
        <pc:chgData name="FADI SAAD" userId="1f95a12b1468ba16" providerId="LiveId" clId="{4A5576C1-658E-4423-8727-21475A9FA89C}" dt="2022-09-18T08:06:39.490" v="842" actId="207"/>
        <pc:sldMkLst>
          <pc:docMk/>
          <pc:sldMk cId="2002386529" sldId="456"/>
        </pc:sldMkLst>
        <pc:spChg chg="mod">
          <ac:chgData name="FADI SAAD" userId="1f95a12b1468ba16" providerId="LiveId" clId="{4A5576C1-658E-4423-8727-21475A9FA89C}" dt="2022-09-18T08:06:39.490" v="842" actId="207"/>
          <ac:spMkLst>
            <pc:docMk/>
            <pc:sldMk cId="2002386529" sldId="456"/>
            <ac:spMk id="8" creationId="{04BAC826-3F4B-2C37-2759-B9B0C91FED9B}"/>
          </ac:spMkLst>
        </pc:spChg>
      </pc:sldChg>
      <pc:sldChg chg="modSp add mod">
        <pc:chgData name="FADI SAAD" userId="1f95a12b1468ba16" providerId="LiveId" clId="{4A5576C1-658E-4423-8727-21475A9FA89C}" dt="2022-09-18T08:12:54.792" v="871" actId="255"/>
        <pc:sldMkLst>
          <pc:docMk/>
          <pc:sldMk cId="4076104426" sldId="457"/>
        </pc:sldMkLst>
        <pc:spChg chg="mod">
          <ac:chgData name="FADI SAAD" userId="1f95a12b1468ba16" providerId="LiveId" clId="{4A5576C1-658E-4423-8727-21475A9FA89C}" dt="2022-09-18T08:12:54.792" v="871" actId="255"/>
          <ac:spMkLst>
            <pc:docMk/>
            <pc:sldMk cId="4076104426" sldId="457"/>
            <ac:spMk id="8" creationId="{04BAC826-3F4B-2C37-2759-B9B0C91FED9B}"/>
          </ac:spMkLst>
        </pc:spChg>
      </pc:sldChg>
      <pc:sldChg chg="modSp add mod">
        <pc:chgData name="FADI SAAD" userId="1f95a12b1468ba16" providerId="LiveId" clId="{4A5576C1-658E-4423-8727-21475A9FA89C}" dt="2022-09-18T08:13:29.894" v="874" actId="255"/>
        <pc:sldMkLst>
          <pc:docMk/>
          <pc:sldMk cId="3404805099" sldId="458"/>
        </pc:sldMkLst>
        <pc:spChg chg="mod">
          <ac:chgData name="FADI SAAD" userId="1f95a12b1468ba16" providerId="LiveId" clId="{4A5576C1-658E-4423-8727-21475A9FA89C}" dt="2022-09-18T08:13:29.894" v="874" actId="255"/>
          <ac:spMkLst>
            <pc:docMk/>
            <pc:sldMk cId="3404805099" sldId="458"/>
            <ac:spMk id="8" creationId="{04BAC826-3F4B-2C37-2759-B9B0C91FED9B}"/>
          </ac:spMkLst>
        </pc:spChg>
        <pc:picChg chg="mod">
          <ac:chgData name="FADI SAAD" userId="1f95a12b1468ba16" providerId="LiveId" clId="{4A5576C1-658E-4423-8727-21475A9FA89C}" dt="2022-09-18T08:09:21.554" v="852" actId="14100"/>
          <ac:picMkLst>
            <pc:docMk/>
            <pc:sldMk cId="3404805099" sldId="458"/>
            <ac:picMk id="5" creationId="{BBB17595-A859-56E4-0FB2-61C8C8A48812}"/>
          </ac:picMkLst>
        </pc:picChg>
      </pc:sldChg>
      <pc:sldChg chg="addSp delSp modSp add mod">
        <pc:chgData name="FADI SAAD" userId="1f95a12b1468ba16" providerId="LiveId" clId="{4A5576C1-658E-4423-8727-21475A9FA89C}" dt="2022-09-18T08:28:44.955" v="976"/>
        <pc:sldMkLst>
          <pc:docMk/>
          <pc:sldMk cId="2978452758" sldId="459"/>
        </pc:sldMkLst>
        <pc:spChg chg="mod">
          <ac:chgData name="FADI SAAD" userId="1f95a12b1468ba16" providerId="LiveId" clId="{4A5576C1-658E-4423-8727-21475A9FA89C}" dt="2022-09-18T08:17:53.406" v="897"/>
          <ac:spMkLst>
            <pc:docMk/>
            <pc:sldMk cId="2978452758" sldId="459"/>
            <ac:spMk id="4" creationId="{00000000-0000-0000-0000-000000000000}"/>
          </ac:spMkLst>
        </pc:spChg>
        <pc:spChg chg="mod">
          <ac:chgData name="FADI SAAD" userId="1f95a12b1468ba16" providerId="LiveId" clId="{4A5576C1-658E-4423-8727-21475A9FA89C}" dt="2022-09-18T08:28:44.955" v="976"/>
          <ac:spMkLst>
            <pc:docMk/>
            <pc:sldMk cId="2978452758" sldId="459"/>
            <ac:spMk id="8" creationId="{04BAC826-3F4B-2C37-2759-B9B0C91FED9B}"/>
          </ac:spMkLst>
        </pc:spChg>
        <pc:picChg chg="add mod">
          <ac:chgData name="FADI SAAD" userId="1f95a12b1468ba16" providerId="LiveId" clId="{4A5576C1-658E-4423-8727-21475A9FA89C}" dt="2022-09-18T08:20:32.841" v="909" actId="14100"/>
          <ac:picMkLst>
            <pc:docMk/>
            <pc:sldMk cId="2978452758" sldId="459"/>
            <ac:picMk id="3" creationId="{8E6CBD33-F997-C64F-8C31-51300CFC8B67}"/>
          </ac:picMkLst>
        </pc:picChg>
        <pc:picChg chg="del">
          <ac:chgData name="FADI SAAD" userId="1f95a12b1468ba16" providerId="LiveId" clId="{4A5576C1-658E-4423-8727-21475A9FA89C}" dt="2022-09-18T08:18:14.094" v="899" actId="21"/>
          <ac:picMkLst>
            <pc:docMk/>
            <pc:sldMk cId="2978452758" sldId="459"/>
            <ac:picMk id="5" creationId="{BBB17595-A859-56E4-0FB2-61C8C8A48812}"/>
          </ac:picMkLst>
        </pc:picChg>
      </pc:sldChg>
      <pc:sldChg chg="addSp delSp modSp add mod">
        <pc:chgData name="FADI SAAD" userId="1f95a12b1468ba16" providerId="LiveId" clId="{4A5576C1-658E-4423-8727-21475A9FA89C}" dt="2022-09-18T08:35:25.918" v="989" actId="207"/>
        <pc:sldMkLst>
          <pc:docMk/>
          <pc:sldMk cId="1189395178" sldId="460"/>
        </pc:sldMkLst>
        <pc:spChg chg="mod">
          <ac:chgData name="FADI SAAD" userId="1f95a12b1468ba16" providerId="LiveId" clId="{4A5576C1-658E-4423-8727-21475A9FA89C}" dt="2022-09-18T08:35:25.918" v="989" actId="207"/>
          <ac:spMkLst>
            <pc:docMk/>
            <pc:sldMk cId="1189395178" sldId="460"/>
            <ac:spMk id="8" creationId="{04BAC826-3F4B-2C37-2759-B9B0C91FED9B}"/>
          </ac:spMkLst>
        </pc:spChg>
        <pc:picChg chg="del mod">
          <ac:chgData name="FADI SAAD" userId="1f95a12b1468ba16" providerId="LiveId" clId="{4A5576C1-658E-4423-8727-21475A9FA89C}" dt="2022-09-18T08:34:53.374" v="983" actId="21"/>
          <ac:picMkLst>
            <pc:docMk/>
            <pc:sldMk cId="1189395178" sldId="460"/>
            <ac:picMk id="3" creationId="{8E6CBD33-F997-C64F-8C31-51300CFC8B67}"/>
          </ac:picMkLst>
        </pc:picChg>
        <pc:picChg chg="add mod">
          <ac:chgData name="FADI SAAD" userId="1f95a12b1468ba16" providerId="LiveId" clId="{4A5576C1-658E-4423-8727-21475A9FA89C}" dt="2022-09-18T08:35:06.562" v="988" actId="14100"/>
          <ac:picMkLst>
            <pc:docMk/>
            <pc:sldMk cId="1189395178" sldId="460"/>
            <ac:picMk id="5" creationId="{914E97A3-D518-03CB-C770-2FF27A6574B4}"/>
          </ac:picMkLst>
        </pc:picChg>
      </pc:sldChg>
      <pc:sldChg chg="addSp delSp modSp add mod">
        <pc:chgData name="FADI SAAD" userId="1f95a12b1468ba16" providerId="LiveId" clId="{4A5576C1-658E-4423-8727-21475A9FA89C}" dt="2022-09-18T08:38:01.882" v="1003"/>
        <pc:sldMkLst>
          <pc:docMk/>
          <pc:sldMk cId="1411111399" sldId="461"/>
        </pc:sldMkLst>
        <pc:spChg chg="mod">
          <ac:chgData name="FADI SAAD" userId="1f95a12b1468ba16" providerId="LiveId" clId="{4A5576C1-658E-4423-8727-21475A9FA89C}" dt="2022-09-18T08:38:01.882" v="1003"/>
          <ac:spMkLst>
            <pc:docMk/>
            <pc:sldMk cId="1411111399" sldId="461"/>
            <ac:spMk id="4" creationId="{00000000-0000-0000-0000-000000000000}"/>
          </ac:spMkLst>
        </pc:spChg>
        <pc:spChg chg="mod">
          <ac:chgData name="FADI SAAD" userId="1f95a12b1468ba16" providerId="LiveId" clId="{4A5576C1-658E-4423-8727-21475A9FA89C}" dt="2022-09-18T08:37:31.867" v="999" actId="14100"/>
          <ac:spMkLst>
            <pc:docMk/>
            <pc:sldMk cId="1411111399" sldId="461"/>
            <ac:spMk id="8" creationId="{04BAC826-3F4B-2C37-2759-B9B0C91FED9B}"/>
          </ac:spMkLst>
        </pc:spChg>
        <pc:picChg chg="add mod">
          <ac:chgData name="FADI SAAD" userId="1f95a12b1468ba16" providerId="LiveId" clId="{4A5576C1-658E-4423-8727-21475A9FA89C}" dt="2022-09-18T08:37:39.044" v="1000" actId="14100"/>
          <ac:picMkLst>
            <pc:docMk/>
            <pc:sldMk cId="1411111399" sldId="461"/>
            <ac:picMk id="3" creationId="{1AE2AFD2-34A2-DC0C-F768-35BDAE75005E}"/>
          </ac:picMkLst>
        </pc:picChg>
        <pc:picChg chg="del mod">
          <ac:chgData name="FADI SAAD" userId="1f95a12b1468ba16" providerId="LiveId" clId="{4A5576C1-658E-4423-8727-21475A9FA89C}" dt="2022-09-18T08:37:19.234" v="996" actId="21"/>
          <ac:picMkLst>
            <pc:docMk/>
            <pc:sldMk cId="1411111399" sldId="461"/>
            <ac:picMk id="5" creationId="{914E97A3-D518-03CB-C770-2FF27A6574B4}"/>
          </ac:picMkLst>
        </pc:picChg>
      </pc:sldChg>
      <pc:sldChg chg="modSp add mod">
        <pc:chgData name="FADI SAAD" userId="1f95a12b1468ba16" providerId="LiveId" clId="{4A5576C1-658E-4423-8727-21475A9FA89C}" dt="2022-09-18T08:41:42.567" v="1025" actId="122"/>
        <pc:sldMkLst>
          <pc:docMk/>
          <pc:sldMk cId="2278710553" sldId="462"/>
        </pc:sldMkLst>
        <pc:spChg chg="mod">
          <ac:chgData name="FADI SAAD" userId="1f95a12b1468ba16" providerId="LiveId" clId="{4A5576C1-658E-4423-8727-21475A9FA89C}" dt="2022-09-18T08:41:42.567" v="1025" actId="122"/>
          <ac:spMkLst>
            <pc:docMk/>
            <pc:sldMk cId="2278710553" sldId="462"/>
            <ac:spMk id="8" creationId="{04BAC826-3F4B-2C37-2759-B9B0C91FED9B}"/>
          </ac:spMkLst>
        </pc:spChg>
        <pc:picChg chg="mod">
          <ac:chgData name="FADI SAAD" userId="1f95a12b1468ba16" providerId="LiveId" clId="{4A5576C1-658E-4423-8727-21475A9FA89C}" dt="2022-09-18T08:41:36.312" v="1024" actId="14100"/>
          <ac:picMkLst>
            <pc:docMk/>
            <pc:sldMk cId="2278710553" sldId="462"/>
            <ac:picMk id="3" creationId="{1AE2AFD2-34A2-DC0C-F768-35BDAE75005E}"/>
          </ac:picMkLst>
        </pc:picChg>
      </pc:sldChg>
      <pc:sldChg chg="delSp modSp add mod">
        <pc:chgData name="FADI SAAD" userId="1f95a12b1468ba16" providerId="LiveId" clId="{4A5576C1-658E-4423-8727-21475A9FA89C}" dt="2022-09-18T08:45:29.629" v="1056" actId="255"/>
        <pc:sldMkLst>
          <pc:docMk/>
          <pc:sldMk cId="2710633183" sldId="463"/>
        </pc:sldMkLst>
        <pc:spChg chg="mod">
          <ac:chgData name="FADI SAAD" userId="1f95a12b1468ba16" providerId="LiveId" clId="{4A5576C1-658E-4423-8727-21475A9FA89C}" dt="2022-09-18T08:45:29.629" v="1056" actId="255"/>
          <ac:spMkLst>
            <pc:docMk/>
            <pc:sldMk cId="2710633183" sldId="463"/>
            <ac:spMk id="8" creationId="{04BAC826-3F4B-2C37-2759-B9B0C91FED9B}"/>
          </ac:spMkLst>
        </pc:spChg>
        <pc:picChg chg="del">
          <ac:chgData name="FADI SAAD" userId="1f95a12b1468ba16" providerId="LiveId" clId="{4A5576C1-658E-4423-8727-21475A9FA89C}" dt="2022-09-18T08:41:58.781" v="1027" actId="21"/>
          <ac:picMkLst>
            <pc:docMk/>
            <pc:sldMk cId="2710633183" sldId="463"/>
            <ac:picMk id="3" creationId="{1AE2AFD2-34A2-DC0C-F768-35BDAE75005E}"/>
          </ac:picMkLst>
        </pc:picChg>
      </pc:sldChg>
      <pc:sldChg chg="modSp add mod ord">
        <pc:chgData name="FADI SAAD" userId="1f95a12b1468ba16" providerId="LiveId" clId="{4A5576C1-658E-4423-8727-21475A9FA89C}" dt="2022-09-18T08:49:56.024" v="1070" actId="14100"/>
        <pc:sldMkLst>
          <pc:docMk/>
          <pc:sldMk cId="2783416878" sldId="464"/>
        </pc:sldMkLst>
        <pc:spChg chg="mod">
          <ac:chgData name="FADI SAAD" userId="1f95a12b1468ba16" providerId="LiveId" clId="{4A5576C1-658E-4423-8727-21475A9FA89C}" dt="2022-09-18T08:49:45.573" v="1069" actId="207"/>
          <ac:spMkLst>
            <pc:docMk/>
            <pc:sldMk cId="2783416878" sldId="464"/>
            <ac:spMk id="8" creationId="{04BAC826-3F4B-2C37-2759-B9B0C91FED9B}"/>
          </ac:spMkLst>
        </pc:spChg>
        <pc:picChg chg="mod">
          <ac:chgData name="FADI SAAD" userId="1f95a12b1468ba16" providerId="LiveId" clId="{4A5576C1-658E-4423-8727-21475A9FA89C}" dt="2022-09-18T08:49:56.024" v="1070" actId="14100"/>
          <ac:picMkLst>
            <pc:docMk/>
            <pc:sldMk cId="2783416878" sldId="464"/>
            <ac:picMk id="3" creationId="{1AE2AFD2-34A2-DC0C-F768-35BDAE75005E}"/>
          </ac:picMkLst>
        </pc:picChg>
      </pc:sldChg>
      <pc:sldChg chg="modSp add mod">
        <pc:chgData name="FADI SAAD" userId="1f95a12b1468ba16" providerId="LiveId" clId="{4A5576C1-658E-4423-8727-21475A9FA89C}" dt="2022-09-18T08:54:48.969" v="1107" actId="255"/>
        <pc:sldMkLst>
          <pc:docMk/>
          <pc:sldMk cId="2990714663" sldId="465"/>
        </pc:sldMkLst>
        <pc:spChg chg="mod">
          <ac:chgData name="FADI SAAD" userId="1f95a12b1468ba16" providerId="LiveId" clId="{4A5576C1-658E-4423-8727-21475A9FA89C}" dt="2022-09-18T08:54:48.969" v="1107" actId="255"/>
          <ac:spMkLst>
            <pc:docMk/>
            <pc:sldMk cId="2990714663" sldId="465"/>
            <ac:spMk id="6" creationId="{9364D954-CC56-3E64-D1ED-298E19EB1D13}"/>
          </ac:spMkLst>
        </pc:spChg>
      </pc:sldChg>
      <pc:sldChg chg="addSp delSp modSp add mod">
        <pc:chgData name="FADI SAAD" userId="1f95a12b1468ba16" providerId="LiveId" clId="{4A5576C1-658E-4423-8727-21475A9FA89C}" dt="2022-09-18T09:37:50.691" v="1388" actId="14100"/>
        <pc:sldMkLst>
          <pc:docMk/>
          <pc:sldMk cId="3051287195" sldId="466"/>
        </pc:sldMkLst>
        <pc:spChg chg="mod">
          <ac:chgData name="FADI SAAD" userId="1f95a12b1468ba16" providerId="LiveId" clId="{4A5576C1-658E-4423-8727-21475A9FA89C}" dt="2022-09-18T09:35:42.725" v="1354"/>
          <ac:spMkLst>
            <pc:docMk/>
            <pc:sldMk cId="3051287195" sldId="466"/>
            <ac:spMk id="4" creationId="{00000000-0000-0000-0000-000000000000}"/>
          </ac:spMkLst>
        </pc:spChg>
        <pc:spChg chg="mod">
          <ac:chgData name="FADI SAAD" userId="1f95a12b1468ba16" providerId="LiveId" clId="{4A5576C1-658E-4423-8727-21475A9FA89C}" dt="2022-09-18T09:37:50.691" v="1388" actId="14100"/>
          <ac:spMkLst>
            <pc:docMk/>
            <pc:sldMk cId="3051287195" sldId="466"/>
            <ac:spMk id="6" creationId="{9364D954-CC56-3E64-D1ED-298E19EB1D13}"/>
          </ac:spMkLst>
        </pc:spChg>
        <pc:picChg chg="add del">
          <ac:chgData name="FADI SAAD" userId="1f95a12b1468ba16" providerId="LiveId" clId="{4A5576C1-658E-4423-8727-21475A9FA89C}" dt="2022-09-18T09:14:05.328" v="1234"/>
          <ac:picMkLst>
            <pc:docMk/>
            <pc:sldMk cId="3051287195" sldId="466"/>
            <ac:picMk id="2" creationId="{E241B09D-B424-09E1-58FD-51641D2F8295}"/>
          </ac:picMkLst>
        </pc:picChg>
      </pc:sldChg>
      <pc:sldChg chg="addSp modSp add mod ord">
        <pc:chgData name="FADI SAAD" userId="1f95a12b1468ba16" providerId="LiveId" clId="{4A5576C1-658E-4423-8727-21475A9FA89C}" dt="2022-09-18T09:13:04.599" v="1229" actId="14100"/>
        <pc:sldMkLst>
          <pc:docMk/>
          <pc:sldMk cId="4266888280" sldId="467"/>
        </pc:sldMkLst>
        <pc:spChg chg="mod">
          <ac:chgData name="FADI SAAD" userId="1f95a12b1468ba16" providerId="LiveId" clId="{4A5576C1-658E-4423-8727-21475A9FA89C}" dt="2022-09-18T09:12:52.895" v="1227" actId="14100"/>
          <ac:spMkLst>
            <pc:docMk/>
            <pc:sldMk cId="4266888280" sldId="467"/>
            <ac:spMk id="6" creationId="{9364D954-CC56-3E64-D1ED-298E19EB1D13}"/>
          </ac:spMkLst>
        </pc:spChg>
        <pc:picChg chg="add mod">
          <ac:chgData name="FADI SAAD" userId="1f95a12b1468ba16" providerId="LiveId" clId="{4A5576C1-658E-4423-8727-21475A9FA89C}" dt="2022-09-18T09:13:04.599" v="1229" actId="14100"/>
          <ac:picMkLst>
            <pc:docMk/>
            <pc:sldMk cId="4266888280" sldId="467"/>
            <ac:picMk id="3" creationId="{CDC46B67-E11C-48EE-8636-9F6370C435D2}"/>
          </ac:picMkLst>
        </pc:picChg>
      </pc:sldChg>
      <pc:sldChg chg="addSp delSp modSp add mod">
        <pc:chgData name="FADI SAAD" userId="1f95a12b1468ba16" providerId="LiveId" clId="{4A5576C1-658E-4423-8727-21475A9FA89C}" dt="2022-09-18T09:13:20.106" v="1231" actId="1076"/>
        <pc:sldMkLst>
          <pc:docMk/>
          <pc:sldMk cId="1403059279" sldId="468"/>
        </pc:sldMkLst>
        <pc:spChg chg="mod">
          <ac:chgData name="FADI SAAD" userId="1f95a12b1468ba16" providerId="LiveId" clId="{4A5576C1-658E-4423-8727-21475A9FA89C}" dt="2022-09-18T09:13:20.106" v="1231" actId="1076"/>
          <ac:spMkLst>
            <pc:docMk/>
            <pc:sldMk cId="1403059279" sldId="468"/>
            <ac:spMk id="6" creationId="{9364D954-CC56-3E64-D1ED-298E19EB1D13}"/>
          </ac:spMkLst>
        </pc:spChg>
        <pc:picChg chg="del">
          <ac:chgData name="FADI SAAD" userId="1f95a12b1468ba16" providerId="LiveId" clId="{4A5576C1-658E-4423-8727-21475A9FA89C}" dt="2022-09-18T09:08:26.500" v="1182" actId="21"/>
          <ac:picMkLst>
            <pc:docMk/>
            <pc:sldMk cId="1403059279" sldId="468"/>
            <ac:picMk id="3" creationId="{CDC46B67-E11C-48EE-8636-9F6370C435D2}"/>
          </ac:picMkLst>
        </pc:picChg>
        <pc:picChg chg="add mod">
          <ac:chgData name="FADI SAAD" userId="1f95a12b1468ba16" providerId="LiveId" clId="{4A5576C1-658E-4423-8727-21475A9FA89C}" dt="2022-09-18T09:08:53.857" v="1189" actId="14100"/>
          <ac:picMkLst>
            <pc:docMk/>
            <pc:sldMk cId="1403059279" sldId="468"/>
            <ac:picMk id="5" creationId="{EB1A4CAD-F045-3505-8910-4415A03ECA79}"/>
          </ac:picMkLst>
        </pc:picChg>
      </pc:sldChg>
      <pc:sldChg chg="addSp delSp modSp add mod">
        <pc:chgData name="FADI SAAD" userId="1f95a12b1468ba16" providerId="LiveId" clId="{4A5576C1-658E-4423-8727-21475A9FA89C}" dt="2022-09-18T09:18:54.281" v="1256" actId="1076"/>
        <pc:sldMkLst>
          <pc:docMk/>
          <pc:sldMk cId="2888411454" sldId="469"/>
        </pc:sldMkLst>
        <pc:spChg chg="mod">
          <ac:chgData name="FADI SAAD" userId="1f95a12b1468ba16" providerId="LiveId" clId="{4A5576C1-658E-4423-8727-21475A9FA89C}" dt="2022-09-18T09:18:54.281" v="1256" actId="1076"/>
          <ac:spMkLst>
            <pc:docMk/>
            <pc:sldMk cId="2888411454" sldId="469"/>
            <ac:spMk id="6" creationId="{9364D954-CC56-3E64-D1ED-298E19EB1D13}"/>
          </ac:spMkLst>
        </pc:spChg>
        <pc:picChg chg="add mod">
          <ac:chgData name="FADI SAAD" userId="1f95a12b1468ba16" providerId="LiveId" clId="{4A5576C1-658E-4423-8727-21475A9FA89C}" dt="2022-09-18T09:18:39.480" v="1254" actId="14100"/>
          <ac:picMkLst>
            <pc:docMk/>
            <pc:sldMk cId="2888411454" sldId="469"/>
            <ac:picMk id="3" creationId="{608FDA14-36A6-CF28-CFA4-484FC9B82AA8}"/>
          </ac:picMkLst>
        </pc:picChg>
        <pc:picChg chg="del mod">
          <ac:chgData name="FADI SAAD" userId="1f95a12b1468ba16" providerId="LiveId" clId="{4A5576C1-658E-4423-8727-21475A9FA89C}" dt="2022-09-18T09:18:23.291" v="1251" actId="21"/>
          <ac:picMkLst>
            <pc:docMk/>
            <pc:sldMk cId="2888411454" sldId="469"/>
            <ac:picMk id="5" creationId="{EB1A4CAD-F045-3505-8910-4415A03ECA79}"/>
          </ac:picMkLst>
        </pc:picChg>
      </pc:sldChg>
      <pc:sldChg chg="addSp delSp modSp add mod">
        <pc:chgData name="FADI SAAD" userId="1f95a12b1468ba16" providerId="LiveId" clId="{4A5576C1-658E-4423-8727-21475A9FA89C}" dt="2022-09-18T09:25:02.046" v="1307"/>
        <pc:sldMkLst>
          <pc:docMk/>
          <pc:sldMk cId="3392533737" sldId="470"/>
        </pc:sldMkLst>
        <pc:spChg chg="mod">
          <ac:chgData name="FADI SAAD" userId="1f95a12b1468ba16" providerId="LiveId" clId="{4A5576C1-658E-4423-8727-21475A9FA89C}" dt="2022-09-18T09:25:02.046" v="1307"/>
          <ac:spMkLst>
            <pc:docMk/>
            <pc:sldMk cId="3392533737" sldId="470"/>
            <ac:spMk id="6" creationId="{9364D954-CC56-3E64-D1ED-298E19EB1D13}"/>
          </ac:spMkLst>
        </pc:spChg>
        <pc:picChg chg="del">
          <ac:chgData name="FADI SAAD" userId="1f95a12b1468ba16" providerId="LiveId" clId="{4A5576C1-658E-4423-8727-21475A9FA89C}" dt="2022-09-18T09:19:18.550" v="1258" actId="21"/>
          <ac:picMkLst>
            <pc:docMk/>
            <pc:sldMk cId="3392533737" sldId="470"/>
            <ac:picMk id="3" creationId="{608FDA14-36A6-CF28-CFA4-484FC9B82AA8}"/>
          </ac:picMkLst>
        </pc:picChg>
        <pc:picChg chg="add mod">
          <ac:chgData name="FADI SAAD" userId="1f95a12b1468ba16" providerId="LiveId" clId="{4A5576C1-658E-4423-8727-21475A9FA89C}" dt="2022-09-18T09:24:16.130" v="1295" actId="14100"/>
          <ac:picMkLst>
            <pc:docMk/>
            <pc:sldMk cId="3392533737" sldId="470"/>
            <ac:picMk id="5" creationId="{1F775A6D-684B-09FC-A925-9B47FE19A1D2}"/>
          </ac:picMkLst>
        </pc:picChg>
      </pc:sldChg>
      <pc:sldChg chg="addSp delSp modSp add mod">
        <pc:chgData name="FADI SAAD" userId="1f95a12b1468ba16" providerId="LiveId" clId="{4A5576C1-658E-4423-8727-21475A9FA89C}" dt="2022-09-18T09:30:48.045" v="1337" actId="1076"/>
        <pc:sldMkLst>
          <pc:docMk/>
          <pc:sldMk cId="3027335231" sldId="471"/>
        </pc:sldMkLst>
        <pc:spChg chg="mod">
          <ac:chgData name="FADI SAAD" userId="1f95a12b1468ba16" providerId="LiveId" clId="{4A5576C1-658E-4423-8727-21475A9FA89C}" dt="2022-09-18T09:29:30.893" v="1330" actId="1076"/>
          <ac:spMkLst>
            <pc:docMk/>
            <pc:sldMk cId="3027335231" sldId="471"/>
            <ac:spMk id="6" creationId="{9364D954-CC56-3E64-D1ED-298E19EB1D13}"/>
          </ac:spMkLst>
        </pc:spChg>
        <pc:picChg chg="add mod">
          <ac:chgData name="FADI SAAD" userId="1f95a12b1468ba16" providerId="LiveId" clId="{4A5576C1-658E-4423-8727-21475A9FA89C}" dt="2022-09-18T09:30:48.045" v="1337" actId="1076"/>
          <ac:picMkLst>
            <pc:docMk/>
            <pc:sldMk cId="3027335231" sldId="471"/>
            <ac:picMk id="3" creationId="{8DE77447-D987-3BF1-0316-65AAAEA461CB}"/>
          </ac:picMkLst>
        </pc:picChg>
        <pc:picChg chg="del">
          <ac:chgData name="FADI SAAD" userId="1f95a12b1468ba16" providerId="LiveId" clId="{4A5576C1-658E-4423-8727-21475A9FA89C}" dt="2022-09-18T09:24:32.832" v="1297" actId="21"/>
          <ac:picMkLst>
            <pc:docMk/>
            <pc:sldMk cId="3027335231" sldId="471"/>
            <ac:picMk id="5" creationId="{1F775A6D-684B-09FC-A925-9B47FE19A1D2}"/>
          </ac:picMkLst>
        </pc:picChg>
      </pc:sldChg>
      <pc:sldChg chg="addSp delSp modSp add mod">
        <pc:chgData name="FADI SAAD" userId="1f95a12b1468ba16" providerId="LiveId" clId="{4A5576C1-658E-4423-8727-21475A9FA89C}" dt="2022-09-18T09:34:09.646" v="1351" actId="14100"/>
        <pc:sldMkLst>
          <pc:docMk/>
          <pc:sldMk cId="1122179168" sldId="472"/>
        </pc:sldMkLst>
        <pc:spChg chg="mod">
          <ac:chgData name="FADI SAAD" userId="1f95a12b1468ba16" providerId="LiveId" clId="{4A5576C1-658E-4423-8727-21475A9FA89C}" dt="2022-09-18T09:32:51.667" v="1346" actId="1076"/>
          <ac:spMkLst>
            <pc:docMk/>
            <pc:sldMk cId="1122179168" sldId="472"/>
            <ac:spMk id="6" creationId="{9364D954-CC56-3E64-D1ED-298E19EB1D13}"/>
          </ac:spMkLst>
        </pc:spChg>
        <pc:picChg chg="del">
          <ac:chgData name="FADI SAAD" userId="1f95a12b1468ba16" providerId="LiveId" clId="{4A5576C1-658E-4423-8727-21475A9FA89C}" dt="2022-09-18T09:31:13.320" v="1339" actId="21"/>
          <ac:picMkLst>
            <pc:docMk/>
            <pc:sldMk cId="1122179168" sldId="472"/>
            <ac:picMk id="3" creationId="{8DE77447-D987-3BF1-0316-65AAAEA461CB}"/>
          </ac:picMkLst>
        </pc:picChg>
        <pc:picChg chg="add mod">
          <ac:chgData name="FADI SAAD" userId="1f95a12b1468ba16" providerId="LiveId" clId="{4A5576C1-658E-4423-8727-21475A9FA89C}" dt="2022-09-18T09:34:09.646" v="1351" actId="14100"/>
          <ac:picMkLst>
            <pc:docMk/>
            <pc:sldMk cId="1122179168" sldId="472"/>
            <ac:picMk id="5" creationId="{7F6C4F1B-E7C7-F913-F793-64E25FA7C07E}"/>
          </ac:picMkLst>
        </pc:picChg>
      </pc:sldChg>
      <pc:sldChg chg="addSp modSp add mod">
        <pc:chgData name="FADI SAAD" userId="1f95a12b1468ba16" providerId="LiveId" clId="{4A5576C1-658E-4423-8727-21475A9FA89C}" dt="2022-09-18T09:43:21.394" v="1418" actId="255"/>
        <pc:sldMkLst>
          <pc:docMk/>
          <pc:sldMk cId="3054379232" sldId="473"/>
        </pc:sldMkLst>
        <pc:spChg chg="mod">
          <ac:chgData name="FADI SAAD" userId="1f95a12b1468ba16" providerId="LiveId" clId="{4A5576C1-658E-4423-8727-21475A9FA89C}" dt="2022-09-18T09:43:21.394" v="1418" actId="255"/>
          <ac:spMkLst>
            <pc:docMk/>
            <pc:sldMk cId="3054379232" sldId="473"/>
            <ac:spMk id="6" creationId="{9364D954-CC56-3E64-D1ED-298E19EB1D13}"/>
          </ac:spMkLst>
        </pc:spChg>
        <pc:picChg chg="add mod">
          <ac:chgData name="FADI SAAD" userId="1f95a12b1468ba16" providerId="LiveId" clId="{4A5576C1-658E-4423-8727-21475A9FA89C}" dt="2022-09-18T09:43:06.674" v="1416" actId="962"/>
          <ac:picMkLst>
            <pc:docMk/>
            <pc:sldMk cId="3054379232" sldId="473"/>
            <ac:picMk id="3" creationId="{D2686C07-6603-72AF-5CA7-701B07A298E6}"/>
          </ac:picMkLst>
        </pc:picChg>
      </pc:sldChg>
      <pc:sldChg chg="addSp delSp modSp add mod">
        <pc:chgData name="FADI SAAD" userId="1f95a12b1468ba16" providerId="LiveId" clId="{4A5576C1-658E-4423-8727-21475A9FA89C}" dt="2022-09-18T15:43:56.139" v="1615" actId="255"/>
        <pc:sldMkLst>
          <pc:docMk/>
          <pc:sldMk cId="353435807" sldId="474"/>
        </pc:sldMkLst>
        <pc:spChg chg="mod">
          <ac:chgData name="FADI SAAD" userId="1f95a12b1468ba16" providerId="LiveId" clId="{4A5576C1-658E-4423-8727-21475A9FA89C}" dt="2022-09-18T10:28:41.703" v="1595"/>
          <ac:spMkLst>
            <pc:docMk/>
            <pc:sldMk cId="353435807" sldId="474"/>
            <ac:spMk id="4" creationId="{00000000-0000-0000-0000-000000000000}"/>
          </ac:spMkLst>
        </pc:spChg>
        <pc:spChg chg="mod">
          <ac:chgData name="FADI SAAD" userId="1f95a12b1468ba16" providerId="LiveId" clId="{4A5576C1-658E-4423-8727-21475A9FA89C}" dt="2022-09-18T15:43:56.139" v="1615" actId="255"/>
          <ac:spMkLst>
            <pc:docMk/>
            <pc:sldMk cId="353435807" sldId="474"/>
            <ac:spMk id="6" creationId="{9364D954-CC56-3E64-D1ED-298E19EB1D13}"/>
          </ac:spMkLst>
        </pc:spChg>
        <pc:picChg chg="add del">
          <ac:chgData name="FADI SAAD" userId="1f95a12b1468ba16" providerId="LiveId" clId="{4A5576C1-658E-4423-8727-21475A9FA89C}" dt="2022-09-18T10:09:28.361" v="1496" actId="22"/>
          <ac:picMkLst>
            <pc:docMk/>
            <pc:sldMk cId="353435807" sldId="474"/>
            <ac:picMk id="3" creationId="{A3039A6F-592A-741A-7612-6DC230C785AF}"/>
          </ac:picMkLst>
        </pc:picChg>
      </pc:sldChg>
      <pc:sldChg chg="addSp delSp modSp add mod">
        <pc:chgData name="FADI SAAD" userId="1f95a12b1468ba16" providerId="LiveId" clId="{4A5576C1-658E-4423-8727-21475A9FA89C}" dt="2022-09-18T09:55:13.520" v="1445" actId="20577"/>
        <pc:sldMkLst>
          <pc:docMk/>
          <pc:sldMk cId="67712443" sldId="475"/>
        </pc:sldMkLst>
        <pc:spChg chg="mod">
          <ac:chgData name="FADI SAAD" userId="1f95a12b1468ba16" providerId="LiveId" clId="{4A5576C1-658E-4423-8727-21475A9FA89C}" dt="2022-09-18T09:55:13.520" v="1445" actId="20577"/>
          <ac:spMkLst>
            <pc:docMk/>
            <pc:sldMk cId="67712443" sldId="475"/>
            <ac:spMk id="6" creationId="{9364D954-CC56-3E64-D1ED-298E19EB1D13}"/>
          </ac:spMkLst>
        </pc:spChg>
        <pc:picChg chg="del">
          <ac:chgData name="FADI SAAD" userId="1f95a12b1468ba16" providerId="LiveId" clId="{4A5576C1-658E-4423-8727-21475A9FA89C}" dt="2022-09-18T09:51:20.567" v="1422" actId="21"/>
          <ac:picMkLst>
            <pc:docMk/>
            <pc:sldMk cId="67712443" sldId="475"/>
            <ac:picMk id="3" creationId="{D2686C07-6603-72AF-5CA7-701B07A298E6}"/>
          </ac:picMkLst>
        </pc:picChg>
        <pc:picChg chg="add mod">
          <ac:chgData name="FADI SAAD" userId="1f95a12b1468ba16" providerId="LiveId" clId="{4A5576C1-658E-4423-8727-21475A9FA89C}" dt="2022-09-18T09:55:03.736" v="1444" actId="14100"/>
          <ac:picMkLst>
            <pc:docMk/>
            <pc:sldMk cId="67712443" sldId="475"/>
            <ac:picMk id="5" creationId="{C9186E04-0703-F929-EB06-65D6678D6184}"/>
          </ac:picMkLst>
        </pc:picChg>
      </pc:sldChg>
      <pc:sldChg chg="addSp delSp modSp add mod">
        <pc:chgData name="FADI SAAD" userId="1f95a12b1468ba16" providerId="LiveId" clId="{4A5576C1-658E-4423-8727-21475A9FA89C}" dt="2022-09-18T09:59:48.270" v="1471" actId="14100"/>
        <pc:sldMkLst>
          <pc:docMk/>
          <pc:sldMk cId="2567693605" sldId="476"/>
        </pc:sldMkLst>
        <pc:spChg chg="mod">
          <ac:chgData name="FADI SAAD" userId="1f95a12b1468ba16" providerId="LiveId" clId="{4A5576C1-658E-4423-8727-21475A9FA89C}" dt="2022-09-18T09:58:13.231" v="1465"/>
          <ac:spMkLst>
            <pc:docMk/>
            <pc:sldMk cId="2567693605" sldId="476"/>
            <ac:spMk id="6" creationId="{9364D954-CC56-3E64-D1ED-298E19EB1D13}"/>
          </ac:spMkLst>
        </pc:spChg>
        <pc:picChg chg="add mod">
          <ac:chgData name="FADI SAAD" userId="1f95a12b1468ba16" providerId="LiveId" clId="{4A5576C1-658E-4423-8727-21475A9FA89C}" dt="2022-09-18T09:59:48.270" v="1471" actId="14100"/>
          <ac:picMkLst>
            <pc:docMk/>
            <pc:sldMk cId="2567693605" sldId="476"/>
            <ac:picMk id="3" creationId="{24770BC8-8FFE-E096-D465-FDED43B1889F}"/>
          </ac:picMkLst>
        </pc:picChg>
        <pc:picChg chg="del">
          <ac:chgData name="FADI SAAD" userId="1f95a12b1468ba16" providerId="LiveId" clId="{4A5576C1-658E-4423-8727-21475A9FA89C}" dt="2022-09-18T09:58:25.461" v="1466" actId="21"/>
          <ac:picMkLst>
            <pc:docMk/>
            <pc:sldMk cId="2567693605" sldId="476"/>
            <ac:picMk id="5" creationId="{C9186E04-0703-F929-EB06-65D6678D6184}"/>
          </ac:picMkLst>
        </pc:picChg>
      </pc:sldChg>
      <pc:sldChg chg="addSp delSp modSp add mod">
        <pc:chgData name="FADI SAAD" userId="1f95a12b1468ba16" providerId="LiveId" clId="{4A5576C1-658E-4423-8727-21475A9FA89C}" dt="2022-09-18T10:06:01.463" v="1491"/>
        <pc:sldMkLst>
          <pc:docMk/>
          <pc:sldMk cId="2446620640" sldId="477"/>
        </pc:sldMkLst>
        <pc:spChg chg="mod">
          <ac:chgData name="FADI SAAD" userId="1f95a12b1468ba16" providerId="LiveId" clId="{4A5576C1-658E-4423-8727-21475A9FA89C}" dt="2022-09-18T10:06:01.463" v="1491"/>
          <ac:spMkLst>
            <pc:docMk/>
            <pc:sldMk cId="2446620640" sldId="477"/>
            <ac:spMk id="6" creationId="{9364D954-CC56-3E64-D1ED-298E19EB1D13}"/>
          </ac:spMkLst>
        </pc:spChg>
        <pc:picChg chg="del">
          <ac:chgData name="FADI SAAD" userId="1f95a12b1468ba16" providerId="LiveId" clId="{4A5576C1-658E-4423-8727-21475A9FA89C}" dt="2022-09-18T10:01:16.771" v="1478" actId="21"/>
          <ac:picMkLst>
            <pc:docMk/>
            <pc:sldMk cId="2446620640" sldId="477"/>
            <ac:picMk id="3" creationId="{24770BC8-8FFE-E096-D465-FDED43B1889F}"/>
          </ac:picMkLst>
        </pc:picChg>
        <pc:picChg chg="add mod">
          <ac:chgData name="FADI SAAD" userId="1f95a12b1468ba16" providerId="LiveId" clId="{4A5576C1-658E-4423-8727-21475A9FA89C}" dt="2022-09-18T10:05:01.804" v="1490" actId="1076"/>
          <ac:picMkLst>
            <pc:docMk/>
            <pc:sldMk cId="2446620640" sldId="477"/>
            <ac:picMk id="5" creationId="{BE80D83B-5159-9773-0B61-2A9B8B7B94A7}"/>
          </ac:picMkLst>
        </pc:picChg>
      </pc:sldChg>
      <pc:sldChg chg="addSp delSp modSp add mod">
        <pc:chgData name="FADI SAAD" userId="1f95a12b1468ba16" providerId="LiveId" clId="{4A5576C1-658E-4423-8727-21475A9FA89C}" dt="2022-09-18T10:10:58.040" v="1509" actId="1076"/>
        <pc:sldMkLst>
          <pc:docMk/>
          <pc:sldMk cId="366316036" sldId="478"/>
        </pc:sldMkLst>
        <pc:spChg chg="mod">
          <ac:chgData name="FADI SAAD" userId="1f95a12b1468ba16" providerId="LiveId" clId="{4A5576C1-658E-4423-8727-21475A9FA89C}" dt="2022-09-18T10:10:58.040" v="1509" actId="1076"/>
          <ac:spMkLst>
            <pc:docMk/>
            <pc:sldMk cId="366316036" sldId="478"/>
            <ac:spMk id="6" creationId="{9364D954-CC56-3E64-D1ED-298E19EB1D13}"/>
          </ac:spMkLst>
        </pc:spChg>
        <pc:picChg chg="add mod">
          <ac:chgData name="FADI SAAD" userId="1f95a12b1468ba16" providerId="LiveId" clId="{4A5576C1-658E-4423-8727-21475A9FA89C}" dt="2022-09-18T10:09:54.025" v="1503" actId="1076"/>
          <ac:picMkLst>
            <pc:docMk/>
            <pc:sldMk cId="366316036" sldId="478"/>
            <ac:picMk id="3" creationId="{40F5C4A5-4652-91FF-FF36-CAC0983EA19F}"/>
          </ac:picMkLst>
        </pc:picChg>
        <pc:picChg chg="del">
          <ac:chgData name="FADI SAAD" userId="1f95a12b1468ba16" providerId="LiveId" clId="{4A5576C1-658E-4423-8727-21475A9FA89C}" dt="2022-09-18T10:09:38.632" v="1498" actId="21"/>
          <ac:picMkLst>
            <pc:docMk/>
            <pc:sldMk cId="366316036" sldId="478"/>
            <ac:picMk id="5" creationId="{BE80D83B-5159-9773-0B61-2A9B8B7B94A7}"/>
          </ac:picMkLst>
        </pc:picChg>
      </pc:sldChg>
      <pc:sldChg chg="addSp delSp modSp add mod">
        <pc:chgData name="FADI SAAD" userId="1f95a12b1468ba16" providerId="LiveId" clId="{4A5576C1-658E-4423-8727-21475A9FA89C}" dt="2022-09-19T17:27:55.426" v="2043" actId="20577"/>
        <pc:sldMkLst>
          <pc:docMk/>
          <pc:sldMk cId="3933596361" sldId="479"/>
        </pc:sldMkLst>
        <pc:spChg chg="mod">
          <ac:chgData name="FADI SAAD" userId="1f95a12b1468ba16" providerId="LiveId" clId="{4A5576C1-658E-4423-8727-21475A9FA89C}" dt="2022-09-19T17:27:55.426" v="2043" actId="20577"/>
          <ac:spMkLst>
            <pc:docMk/>
            <pc:sldMk cId="3933596361" sldId="479"/>
            <ac:spMk id="6" creationId="{9364D954-CC56-3E64-D1ED-298E19EB1D13}"/>
          </ac:spMkLst>
        </pc:spChg>
        <pc:picChg chg="del">
          <ac:chgData name="FADI SAAD" userId="1f95a12b1468ba16" providerId="LiveId" clId="{4A5576C1-658E-4423-8727-21475A9FA89C}" dt="2022-09-18T10:16:24.205" v="1511" actId="21"/>
          <ac:picMkLst>
            <pc:docMk/>
            <pc:sldMk cId="3933596361" sldId="479"/>
            <ac:picMk id="3" creationId="{40F5C4A5-4652-91FF-FF36-CAC0983EA19F}"/>
          </ac:picMkLst>
        </pc:picChg>
        <pc:picChg chg="add mod">
          <ac:chgData name="FADI SAAD" userId="1f95a12b1468ba16" providerId="LiveId" clId="{4A5576C1-658E-4423-8727-21475A9FA89C}" dt="2022-09-18T10:22:16.880" v="1546" actId="1076"/>
          <ac:picMkLst>
            <pc:docMk/>
            <pc:sldMk cId="3933596361" sldId="479"/>
            <ac:picMk id="5" creationId="{3BAF03D9-4FEA-1744-1591-290E716035BA}"/>
          </ac:picMkLst>
        </pc:picChg>
      </pc:sldChg>
      <pc:sldChg chg="addSp delSp modSp add mod">
        <pc:chgData name="FADI SAAD" userId="1f95a12b1468ba16" providerId="LiveId" clId="{4A5576C1-658E-4423-8727-21475A9FA89C}" dt="2022-09-18T10:28:05.452" v="1593" actId="14100"/>
        <pc:sldMkLst>
          <pc:docMk/>
          <pc:sldMk cId="1854569925" sldId="480"/>
        </pc:sldMkLst>
        <pc:spChg chg="mod">
          <ac:chgData name="FADI SAAD" userId="1f95a12b1468ba16" providerId="LiveId" clId="{4A5576C1-658E-4423-8727-21475A9FA89C}" dt="2022-09-18T10:26:05.896" v="1588" actId="20577"/>
          <ac:spMkLst>
            <pc:docMk/>
            <pc:sldMk cId="1854569925" sldId="480"/>
            <ac:spMk id="6" creationId="{9364D954-CC56-3E64-D1ED-298E19EB1D13}"/>
          </ac:spMkLst>
        </pc:spChg>
        <pc:picChg chg="add mod">
          <ac:chgData name="FADI SAAD" userId="1f95a12b1468ba16" providerId="LiveId" clId="{4A5576C1-658E-4423-8727-21475A9FA89C}" dt="2022-09-18T10:28:05.452" v="1593" actId="14100"/>
          <ac:picMkLst>
            <pc:docMk/>
            <pc:sldMk cId="1854569925" sldId="480"/>
            <ac:picMk id="3" creationId="{CD866529-F6D2-CCF0-2545-E89FE4E9EB45}"/>
          </ac:picMkLst>
        </pc:picChg>
        <pc:picChg chg="del">
          <ac:chgData name="FADI SAAD" userId="1f95a12b1468ba16" providerId="LiveId" clId="{4A5576C1-658E-4423-8727-21475A9FA89C}" dt="2022-09-18T10:22:45.097" v="1548" actId="21"/>
          <ac:picMkLst>
            <pc:docMk/>
            <pc:sldMk cId="1854569925" sldId="480"/>
            <ac:picMk id="5" creationId="{3BAF03D9-4FEA-1744-1591-290E716035BA}"/>
          </ac:picMkLst>
        </pc:picChg>
      </pc:sldChg>
      <pc:sldChg chg="modSp add mod">
        <pc:chgData name="FADI SAAD" userId="1f95a12b1468ba16" providerId="LiveId" clId="{4A5576C1-658E-4423-8727-21475A9FA89C}" dt="2022-09-18T15:47:19.151" v="1640" actId="255"/>
        <pc:sldMkLst>
          <pc:docMk/>
          <pc:sldMk cId="3102529061" sldId="481"/>
        </pc:sldMkLst>
        <pc:spChg chg="mod">
          <ac:chgData name="FADI SAAD" userId="1f95a12b1468ba16" providerId="LiveId" clId="{4A5576C1-658E-4423-8727-21475A9FA89C}" dt="2022-09-18T15:44:26.517" v="1618" actId="20577"/>
          <ac:spMkLst>
            <pc:docMk/>
            <pc:sldMk cId="3102529061" sldId="481"/>
            <ac:spMk id="4" creationId="{00000000-0000-0000-0000-000000000000}"/>
          </ac:spMkLst>
        </pc:spChg>
        <pc:spChg chg="mod">
          <ac:chgData name="FADI SAAD" userId="1f95a12b1468ba16" providerId="LiveId" clId="{4A5576C1-658E-4423-8727-21475A9FA89C}" dt="2022-09-18T15:47:19.151" v="1640" actId="255"/>
          <ac:spMkLst>
            <pc:docMk/>
            <pc:sldMk cId="3102529061" sldId="481"/>
            <ac:spMk id="6" creationId="{9364D954-CC56-3E64-D1ED-298E19EB1D13}"/>
          </ac:spMkLst>
        </pc:spChg>
      </pc:sldChg>
      <pc:sldChg chg="modSp add mod">
        <pc:chgData name="FADI SAAD" userId="1f95a12b1468ba16" providerId="LiveId" clId="{4A5576C1-658E-4423-8727-21475A9FA89C}" dt="2022-09-18T15:48:32.206" v="1652" actId="255"/>
        <pc:sldMkLst>
          <pc:docMk/>
          <pc:sldMk cId="280711308" sldId="482"/>
        </pc:sldMkLst>
        <pc:spChg chg="mod">
          <ac:chgData name="FADI SAAD" userId="1f95a12b1468ba16" providerId="LiveId" clId="{4A5576C1-658E-4423-8727-21475A9FA89C}" dt="2022-09-18T15:48:32.206" v="1652" actId="255"/>
          <ac:spMkLst>
            <pc:docMk/>
            <pc:sldMk cId="280711308" sldId="482"/>
            <ac:spMk id="6" creationId="{9364D954-CC56-3E64-D1ED-298E19EB1D13}"/>
          </ac:spMkLst>
        </pc:spChg>
      </pc:sldChg>
      <pc:sldChg chg="modSp add mod">
        <pc:chgData name="FADI SAAD" userId="1f95a12b1468ba16" providerId="LiveId" clId="{4A5576C1-658E-4423-8727-21475A9FA89C}" dt="2022-09-18T17:00:53.202" v="1693" actId="207"/>
        <pc:sldMkLst>
          <pc:docMk/>
          <pc:sldMk cId="4035041688" sldId="483"/>
        </pc:sldMkLst>
        <pc:spChg chg="mod">
          <ac:chgData name="FADI SAAD" userId="1f95a12b1468ba16" providerId="LiveId" clId="{4A5576C1-658E-4423-8727-21475A9FA89C}" dt="2022-09-18T17:00:53.202" v="1693" actId="207"/>
          <ac:spMkLst>
            <pc:docMk/>
            <pc:sldMk cId="4035041688" sldId="483"/>
            <ac:spMk id="6" creationId="{9364D954-CC56-3E64-D1ED-298E19EB1D13}"/>
          </ac:spMkLst>
        </pc:spChg>
      </pc:sldChg>
      <pc:sldChg chg="addSp modSp add mod">
        <pc:chgData name="FADI SAAD" userId="1f95a12b1468ba16" providerId="LiveId" clId="{4A5576C1-658E-4423-8727-21475A9FA89C}" dt="2022-09-18T18:20:38.580" v="1925" actId="14100"/>
        <pc:sldMkLst>
          <pc:docMk/>
          <pc:sldMk cId="3206264886" sldId="484"/>
        </pc:sldMkLst>
        <pc:spChg chg="mod">
          <ac:chgData name="FADI SAAD" userId="1f95a12b1468ba16" providerId="LiveId" clId="{4A5576C1-658E-4423-8727-21475A9FA89C}" dt="2022-09-18T17:51:30.201" v="1884"/>
          <ac:spMkLst>
            <pc:docMk/>
            <pc:sldMk cId="3206264886" sldId="484"/>
            <ac:spMk id="4" creationId="{00000000-0000-0000-0000-000000000000}"/>
          </ac:spMkLst>
        </pc:spChg>
        <pc:spChg chg="mod">
          <ac:chgData name="FADI SAAD" userId="1f95a12b1468ba16" providerId="LiveId" clId="{4A5576C1-658E-4423-8727-21475A9FA89C}" dt="2022-09-18T18:19:03.242" v="1917" actId="14100"/>
          <ac:spMkLst>
            <pc:docMk/>
            <pc:sldMk cId="3206264886" sldId="484"/>
            <ac:spMk id="6" creationId="{9364D954-CC56-3E64-D1ED-298E19EB1D13}"/>
          </ac:spMkLst>
        </pc:spChg>
        <pc:picChg chg="add mod">
          <ac:chgData name="FADI SAAD" userId="1f95a12b1468ba16" providerId="LiveId" clId="{4A5576C1-658E-4423-8727-21475A9FA89C}" dt="2022-09-18T18:20:38.580" v="1925" actId="14100"/>
          <ac:picMkLst>
            <pc:docMk/>
            <pc:sldMk cId="3206264886" sldId="484"/>
            <ac:picMk id="3" creationId="{990C8261-AD4E-29BF-8270-74C32D8DB701}"/>
          </ac:picMkLst>
        </pc:picChg>
      </pc:sldChg>
      <pc:sldChg chg="addSp modSp add mod">
        <pc:chgData name="FADI SAAD" userId="1f95a12b1468ba16" providerId="LiveId" clId="{4A5576C1-658E-4423-8727-21475A9FA89C}" dt="2022-09-18T17:03:28.638" v="1712" actId="255"/>
        <pc:sldMkLst>
          <pc:docMk/>
          <pc:sldMk cId="3809171511" sldId="485"/>
        </pc:sldMkLst>
        <pc:spChg chg="mod">
          <ac:chgData name="FADI SAAD" userId="1f95a12b1468ba16" providerId="LiveId" clId="{4A5576C1-658E-4423-8727-21475A9FA89C}" dt="2022-09-18T17:03:28.638" v="1712" actId="255"/>
          <ac:spMkLst>
            <pc:docMk/>
            <pc:sldMk cId="3809171511" sldId="485"/>
            <ac:spMk id="6" creationId="{9364D954-CC56-3E64-D1ED-298E19EB1D13}"/>
          </ac:spMkLst>
        </pc:spChg>
        <pc:picChg chg="add mod">
          <ac:chgData name="FADI SAAD" userId="1f95a12b1468ba16" providerId="LiveId" clId="{4A5576C1-658E-4423-8727-21475A9FA89C}" dt="2022-09-18T17:02:38.976" v="1704" actId="14100"/>
          <ac:picMkLst>
            <pc:docMk/>
            <pc:sldMk cId="3809171511" sldId="485"/>
            <ac:picMk id="3" creationId="{888D805D-DC03-555E-AC87-5D289B0FFBBE}"/>
          </ac:picMkLst>
        </pc:picChg>
      </pc:sldChg>
      <pc:sldChg chg="addSp modSp add mod">
        <pc:chgData name="FADI SAAD" userId="1f95a12b1468ba16" providerId="LiveId" clId="{4A5576C1-658E-4423-8727-21475A9FA89C}" dt="2022-09-18T17:05:12.836" v="1718" actId="1076"/>
        <pc:sldMkLst>
          <pc:docMk/>
          <pc:sldMk cId="322329013" sldId="486"/>
        </pc:sldMkLst>
        <pc:spChg chg="mod">
          <ac:chgData name="FADI SAAD" userId="1f95a12b1468ba16" providerId="LiveId" clId="{4A5576C1-658E-4423-8727-21475A9FA89C}" dt="2022-09-18T17:03:39.900" v="1714" actId="20577"/>
          <ac:spMkLst>
            <pc:docMk/>
            <pc:sldMk cId="322329013" sldId="486"/>
            <ac:spMk id="6" creationId="{9364D954-CC56-3E64-D1ED-298E19EB1D13}"/>
          </ac:spMkLst>
        </pc:spChg>
        <pc:picChg chg="add mod">
          <ac:chgData name="FADI SAAD" userId="1f95a12b1468ba16" providerId="LiveId" clId="{4A5576C1-658E-4423-8727-21475A9FA89C}" dt="2022-09-18T17:05:12.836" v="1718" actId="1076"/>
          <ac:picMkLst>
            <pc:docMk/>
            <pc:sldMk cId="322329013" sldId="486"/>
            <ac:picMk id="3" creationId="{61D5BDCF-79E3-2B08-8377-99DB60198F1E}"/>
          </ac:picMkLst>
        </pc:picChg>
      </pc:sldChg>
      <pc:sldChg chg="addSp modSp add mod">
        <pc:chgData name="FADI SAAD" userId="1f95a12b1468ba16" providerId="LiveId" clId="{4A5576C1-658E-4423-8727-21475A9FA89C}" dt="2022-09-18T17:09:40.804" v="1730" actId="14100"/>
        <pc:sldMkLst>
          <pc:docMk/>
          <pc:sldMk cId="1153562595" sldId="487"/>
        </pc:sldMkLst>
        <pc:spChg chg="mod">
          <ac:chgData name="FADI SAAD" userId="1f95a12b1468ba16" providerId="LiveId" clId="{4A5576C1-658E-4423-8727-21475A9FA89C}" dt="2022-09-18T17:08:27.813" v="1723" actId="255"/>
          <ac:spMkLst>
            <pc:docMk/>
            <pc:sldMk cId="1153562595" sldId="487"/>
            <ac:spMk id="6" creationId="{9364D954-CC56-3E64-D1ED-298E19EB1D13}"/>
          </ac:spMkLst>
        </pc:spChg>
        <pc:picChg chg="add mod">
          <ac:chgData name="FADI SAAD" userId="1f95a12b1468ba16" providerId="LiveId" clId="{4A5576C1-658E-4423-8727-21475A9FA89C}" dt="2022-09-18T17:09:40.804" v="1730" actId="14100"/>
          <ac:picMkLst>
            <pc:docMk/>
            <pc:sldMk cId="1153562595" sldId="487"/>
            <ac:picMk id="3" creationId="{0E7B5AE0-96E1-C2CB-F65A-A496E936826A}"/>
          </ac:picMkLst>
        </pc:picChg>
      </pc:sldChg>
      <pc:sldChg chg="modSp add mod">
        <pc:chgData name="FADI SAAD" userId="1f95a12b1468ba16" providerId="LiveId" clId="{4A5576C1-658E-4423-8727-21475A9FA89C}" dt="2022-09-18T17:11:15.138" v="1734" actId="255"/>
        <pc:sldMkLst>
          <pc:docMk/>
          <pc:sldMk cId="3124990712" sldId="488"/>
        </pc:sldMkLst>
        <pc:spChg chg="mod">
          <ac:chgData name="FADI SAAD" userId="1f95a12b1468ba16" providerId="LiveId" clId="{4A5576C1-658E-4423-8727-21475A9FA89C}" dt="2022-09-18T17:11:15.138" v="1734" actId="255"/>
          <ac:spMkLst>
            <pc:docMk/>
            <pc:sldMk cId="3124990712" sldId="488"/>
            <ac:spMk id="6" creationId="{9364D954-CC56-3E64-D1ED-298E19EB1D13}"/>
          </ac:spMkLst>
        </pc:spChg>
      </pc:sldChg>
      <pc:sldChg chg="addSp delSp modSp add mod">
        <pc:chgData name="FADI SAAD" userId="1f95a12b1468ba16" providerId="LiveId" clId="{4A5576C1-658E-4423-8727-21475A9FA89C}" dt="2022-09-18T17:17:18.912" v="1774" actId="1076"/>
        <pc:sldMkLst>
          <pc:docMk/>
          <pc:sldMk cId="1438180941" sldId="489"/>
        </pc:sldMkLst>
        <pc:spChg chg="mod">
          <ac:chgData name="FADI SAAD" userId="1f95a12b1468ba16" providerId="LiveId" clId="{4A5576C1-658E-4423-8727-21475A9FA89C}" dt="2022-09-18T17:17:18.912" v="1774" actId="1076"/>
          <ac:spMkLst>
            <pc:docMk/>
            <pc:sldMk cId="1438180941" sldId="489"/>
            <ac:spMk id="6" creationId="{9364D954-CC56-3E64-D1ED-298E19EB1D13}"/>
          </ac:spMkLst>
        </pc:spChg>
        <pc:picChg chg="del">
          <ac:chgData name="FADI SAAD" userId="1f95a12b1468ba16" providerId="LiveId" clId="{4A5576C1-658E-4423-8727-21475A9FA89C}" dt="2022-09-18T17:13:48.227" v="1747" actId="21"/>
          <ac:picMkLst>
            <pc:docMk/>
            <pc:sldMk cId="1438180941" sldId="489"/>
            <ac:picMk id="3" creationId="{0E7B5AE0-96E1-C2CB-F65A-A496E936826A}"/>
          </ac:picMkLst>
        </pc:picChg>
        <pc:picChg chg="add mod">
          <ac:chgData name="FADI SAAD" userId="1f95a12b1468ba16" providerId="LiveId" clId="{4A5576C1-658E-4423-8727-21475A9FA89C}" dt="2022-09-18T17:16:43.500" v="1773" actId="14100"/>
          <ac:picMkLst>
            <pc:docMk/>
            <pc:sldMk cId="1438180941" sldId="489"/>
            <ac:picMk id="5" creationId="{5FC5D281-53CA-80FB-18DC-072DD0170C03}"/>
          </ac:picMkLst>
        </pc:picChg>
      </pc:sldChg>
      <pc:sldChg chg="addSp delSp modSp add mod">
        <pc:chgData name="FADI SAAD" userId="1f95a12b1468ba16" providerId="LiveId" clId="{4A5576C1-658E-4423-8727-21475A9FA89C}" dt="2022-09-18T17:21:15.752" v="1789" actId="962"/>
        <pc:sldMkLst>
          <pc:docMk/>
          <pc:sldMk cId="3682349006" sldId="490"/>
        </pc:sldMkLst>
        <pc:spChg chg="mod">
          <ac:chgData name="FADI SAAD" userId="1f95a12b1468ba16" providerId="LiveId" clId="{4A5576C1-658E-4423-8727-21475A9FA89C}" dt="2022-09-18T17:19:24.270" v="1784" actId="20577"/>
          <ac:spMkLst>
            <pc:docMk/>
            <pc:sldMk cId="3682349006" sldId="490"/>
            <ac:spMk id="6" creationId="{9364D954-CC56-3E64-D1ED-298E19EB1D13}"/>
          </ac:spMkLst>
        </pc:spChg>
        <pc:picChg chg="add mod">
          <ac:chgData name="FADI SAAD" userId="1f95a12b1468ba16" providerId="LiveId" clId="{4A5576C1-658E-4423-8727-21475A9FA89C}" dt="2022-09-18T17:21:15.752" v="1789" actId="962"/>
          <ac:picMkLst>
            <pc:docMk/>
            <pc:sldMk cId="3682349006" sldId="490"/>
            <ac:picMk id="3" creationId="{FA0A5D35-2FE5-5EFA-3516-07182F1B6A2A}"/>
          </ac:picMkLst>
        </pc:picChg>
        <pc:picChg chg="del">
          <ac:chgData name="FADI SAAD" userId="1f95a12b1468ba16" providerId="LiveId" clId="{4A5576C1-658E-4423-8727-21475A9FA89C}" dt="2022-09-18T17:19:34.938" v="1785" actId="21"/>
          <ac:picMkLst>
            <pc:docMk/>
            <pc:sldMk cId="3682349006" sldId="490"/>
            <ac:picMk id="5" creationId="{5FC5D281-53CA-80FB-18DC-072DD0170C03}"/>
          </ac:picMkLst>
        </pc:picChg>
      </pc:sldChg>
      <pc:sldChg chg="delSp modSp add mod">
        <pc:chgData name="FADI SAAD" userId="1f95a12b1468ba16" providerId="LiveId" clId="{4A5576C1-658E-4423-8727-21475A9FA89C}" dt="2022-09-18T17:28:18.734" v="1815" actId="207"/>
        <pc:sldMkLst>
          <pc:docMk/>
          <pc:sldMk cId="899531658" sldId="491"/>
        </pc:sldMkLst>
        <pc:spChg chg="mod">
          <ac:chgData name="FADI SAAD" userId="1f95a12b1468ba16" providerId="LiveId" clId="{4A5576C1-658E-4423-8727-21475A9FA89C}" dt="2022-09-18T17:27:32.302" v="1809"/>
          <ac:spMkLst>
            <pc:docMk/>
            <pc:sldMk cId="899531658" sldId="491"/>
            <ac:spMk id="4" creationId="{00000000-0000-0000-0000-000000000000}"/>
          </ac:spMkLst>
        </pc:spChg>
        <pc:spChg chg="mod">
          <ac:chgData name="FADI SAAD" userId="1f95a12b1468ba16" providerId="LiveId" clId="{4A5576C1-658E-4423-8727-21475A9FA89C}" dt="2022-09-18T17:28:18.734" v="1815" actId="207"/>
          <ac:spMkLst>
            <pc:docMk/>
            <pc:sldMk cId="899531658" sldId="491"/>
            <ac:spMk id="6" creationId="{9364D954-CC56-3E64-D1ED-298E19EB1D13}"/>
          </ac:spMkLst>
        </pc:spChg>
        <pc:picChg chg="del">
          <ac:chgData name="FADI SAAD" userId="1f95a12b1468ba16" providerId="LiveId" clId="{4A5576C1-658E-4423-8727-21475A9FA89C}" dt="2022-09-18T17:26:36.370" v="1804" actId="21"/>
          <ac:picMkLst>
            <pc:docMk/>
            <pc:sldMk cId="899531658" sldId="491"/>
            <ac:picMk id="3" creationId="{FA0A5D35-2FE5-5EFA-3516-07182F1B6A2A}"/>
          </ac:picMkLst>
        </pc:picChg>
      </pc:sldChg>
      <pc:sldChg chg="addSp modSp add mod">
        <pc:chgData name="FADI SAAD" userId="1f95a12b1468ba16" providerId="LiveId" clId="{4A5576C1-658E-4423-8727-21475A9FA89C}" dt="2022-09-18T17:45:22.554" v="1849" actId="14100"/>
        <pc:sldMkLst>
          <pc:docMk/>
          <pc:sldMk cId="3119654190" sldId="492"/>
        </pc:sldMkLst>
        <pc:spChg chg="mod">
          <ac:chgData name="FADI SAAD" userId="1f95a12b1468ba16" providerId="LiveId" clId="{4A5576C1-658E-4423-8727-21475A9FA89C}" dt="2022-09-18T17:43:28.001" v="1843" actId="207"/>
          <ac:spMkLst>
            <pc:docMk/>
            <pc:sldMk cId="3119654190" sldId="492"/>
            <ac:spMk id="6" creationId="{9364D954-CC56-3E64-D1ED-298E19EB1D13}"/>
          </ac:spMkLst>
        </pc:spChg>
        <pc:picChg chg="add mod">
          <ac:chgData name="FADI SAAD" userId="1f95a12b1468ba16" providerId="LiveId" clId="{4A5576C1-658E-4423-8727-21475A9FA89C}" dt="2022-09-18T17:45:22.554" v="1849" actId="14100"/>
          <ac:picMkLst>
            <pc:docMk/>
            <pc:sldMk cId="3119654190" sldId="492"/>
            <ac:picMk id="3" creationId="{A614855E-2187-A0ED-2C1F-83CCB0B026D9}"/>
          </ac:picMkLst>
        </pc:picChg>
      </pc:sldChg>
      <pc:sldChg chg="delSp modSp add mod">
        <pc:chgData name="FADI SAAD" userId="1f95a12b1468ba16" providerId="LiveId" clId="{4A5576C1-658E-4423-8727-21475A9FA89C}" dt="2022-09-18T17:51:07.543" v="1883" actId="207"/>
        <pc:sldMkLst>
          <pc:docMk/>
          <pc:sldMk cId="262845749" sldId="493"/>
        </pc:sldMkLst>
        <pc:spChg chg="mod">
          <ac:chgData name="FADI SAAD" userId="1f95a12b1468ba16" providerId="LiveId" clId="{4A5576C1-658E-4423-8727-21475A9FA89C}" dt="2022-09-18T17:51:07.543" v="1883" actId="207"/>
          <ac:spMkLst>
            <pc:docMk/>
            <pc:sldMk cId="262845749" sldId="493"/>
            <ac:spMk id="6" creationId="{9364D954-CC56-3E64-D1ED-298E19EB1D13}"/>
          </ac:spMkLst>
        </pc:spChg>
        <pc:picChg chg="del">
          <ac:chgData name="FADI SAAD" userId="1f95a12b1468ba16" providerId="LiveId" clId="{4A5576C1-658E-4423-8727-21475A9FA89C}" dt="2022-09-18T17:48:20.834" v="1864" actId="21"/>
          <ac:picMkLst>
            <pc:docMk/>
            <pc:sldMk cId="262845749" sldId="493"/>
            <ac:picMk id="3" creationId="{A614855E-2187-A0ED-2C1F-83CCB0B026D9}"/>
          </ac:picMkLst>
        </pc:picChg>
      </pc:sldChg>
      <pc:sldChg chg="addSp modSp add mod">
        <pc:chgData name="FADI SAAD" userId="1f95a12b1468ba16" providerId="LiveId" clId="{4A5576C1-658E-4423-8727-21475A9FA89C}" dt="2022-09-18T18:32:36.604" v="1997" actId="14100"/>
        <pc:sldMkLst>
          <pc:docMk/>
          <pc:sldMk cId="3119848131" sldId="494"/>
        </pc:sldMkLst>
        <pc:spChg chg="mod">
          <ac:chgData name="FADI SAAD" userId="1f95a12b1468ba16" providerId="LiveId" clId="{4A5576C1-658E-4423-8727-21475A9FA89C}" dt="2022-09-18T18:26:52.908" v="1954" actId="20577"/>
          <ac:spMkLst>
            <pc:docMk/>
            <pc:sldMk cId="3119848131" sldId="494"/>
            <ac:spMk id="4" creationId="{00000000-0000-0000-0000-000000000000}"/>
          </ac:spMkLst>
        </pc:spChg>
        <pc:spChg chg="mod">
          <ac:chgData name="FADI SAAD" userId="1f95a12b1468ba16" providerId="LiveId" clId="{4A5576C1-658E-4423-8727-21475A9FA89C}" dt="2022-09-18T18:30:36.732" v="1990" actId="255"/>
          <ac:spMkLst>
            <pc:docMk/>
            <pc:sldMk cId="3119848131" sldId="494"/>
            <ac:spMk id="6" creationId="{9364D954-CC56-3E64-D1ED-298E19EB1D13}"/>
          </ac:spMkLst>
        </pc:spChg>
        <pc:picChg chg="add mod">
          <ac:chgData name="FADI SAAD" userId="1f95a12b1468ba16" providerId="LiveId" clId="{4A5576C1-658E-4423-8727-21475A9FA89C}" dt="2022-09-18T18:32:36.604" v="1997" actId="14100"/>
          <ac:picMkLst>
            <pc:docMk/>
            <pc:sldMk cId="3119848131" sldId="494"/>
            <ac:picMk id="3" creationId="{0C6A0D06-09C4-91F1-7832-0E101ADF5278}"/>
          </ac:picMkLst>
        </pc:picChg>
      </pc:sldChg>
      <pc:sldChg chg="addSp delSp modSp add mod">
        <pc:chgData name="FADI SAAD" userId="1f95a12b1468ba16" providerId="LiveId" clId="{4A5576C1-658E-4423-8727-21475A9FA89C}" dt="2022-09-18T18:26:04.444" v="1952" actId="14100"/>
        <pc:sldMkLst>
          <pc:docMk/>
          <pc:sldMk cId="906169781" sldId="495"/>
        </pc:sldMkLst>
        <pc:spChg chg="mod">
          <ac:chgData name="FADI SAAD" userId="1f95a12b1468ba16" providerId="LiveId" clId="{4A5576C1-658E-4423-8727-21475A9FA89C}" dt="2022-09-18T18:23:50.289" v="1946" actId="20577"/>
          <ac:spMkLst>
            <pc:docMk/>
            <pc:sldMk cId="906169781" sldId="495"/>
            <ac:spMk id="6" creationId="{9364D954-CC56-3E64-D1ED-298E19EB1D13}"/>
          </ac:spMkLst>
        </pc:spChg>
        <pc:picChg chg="del">
          <ac:chgData name="FADI SAAD" userId="1f95a12b1468ba16" providerId="LiveId" clId="{4A5576C1-658E-4423-8727-21475A9FA89C}" dt="2022-09-18T18:20:59.635" v="1927" actId="21"/>
          <ac:picMkLst>
            <pc:docMk/>
            <pc:sldMk cId="906169781" sldId="495"/>
            <ac:picMk id="3" creationId="{990C8261-AD4E-29BF-8270-74C32D8DB701}"/>
          </ac:picMkLst>
        </pc:picChg>
        <pc:picChg chg="add mod">
          <ac:chgData name="FADI SAAD" userId="1f95a12b1468ba16" providerId="LiveId" clId="{4A5576C1-658E-4423-8727-21475A9FA89C}" dt="2022-09-18T18:26:04.444" v="1952" actId="14100"/>
          <ac:picMkLst>
            <pc:docMk/>
            <pc:sldMk cId="906169781" sldId="495"/>
            <ac:picMk id="5" creationId="{BCE11266-6C3B-89F7-FF1C-658F71EE78E1}"/>
          </ac:picMkLst>
        </pc:picChg>
      </pc:sldChg>
      <pc:sldChg chg="modSp add mod">
        <pc:chgData name="FADI SAAD" userId="1f95a12b1468ba16" providerId="LiveId" clId="{4A5576C1-658E-4423-8727-21475A9FA89C}" dt="2022-09-19T18:33:17.587" v="2125" actId="207"/>
        <pc:sldMkLst>
          <pc:docMk/>
          <pc:sldMk cId="3652659402" sldId="496"/>
        </pc:sldMkLst>
        <pc:spChg chg="mod">
          <ac:chgData name="FADI SAAD" userId="1f95a12b1468ba16" providerId="LiveId" clId="{4A5576C1-658E-4423-8727-21475A9FA89C}" dt="2022-09-19T17:29:53.512" v="2046"/>
          <ac:spMkLst>
            <pc:docMk/>
            <pc:sldMk cId="3652659402" sldId="496"/>
            <ac:spMk id="4" creationId="{00000000-0000-0000-0000-000000000000}"/>
          </ac:spMkLst>
        </pc:spChg>
        <pc:spChg chg="mod">
          <ac:chgData name="FADI SAAD" userId="1f95a12b1468ba16" providerId="LiveId" clId="{4A5576C1-658E-4423-8727-21475A9FA89C}" dt="2022-09-19T18:33:17.587" v="2125" actId="207"/>
          <ac:spMkLst>
            <pc:docMk/>
            <pc:sldMk cId="3652659402" sldId="496"/>
            <ac:spMk id="6" creationId="{9364D954-CC56-3E64-D1ED-298E19EB1D13}"/>
          </ac:spMkLst>
        </pc:spChg>
      </pc:sldChg>
      <pc:sldChg chg="addSp delSp modSp add mod">
        <pc:chgData name="FADI SAAD" userId="1f95a12b1468ba16" providerId="LiveId" clId="{4A5576C1-658E-4423-8727-21475A9FA89C}" dt="2022-09-18T18:38:10.044" v="2022" actId="14100"/>
        <pc:sldMkLst>
          <pc:docMk/>
          <pc:sldMk cId="1637950407" sldId="497"/>
        </pc:sldMkLst>
        <pc:spChg chg="mod">
          <ac:chgData name="FADI SAAD" userId="1f95a12b1468ba16" providerId="LiveId" clId="{4A5576C1-658E-4423-8727-21475A9FA89C}" dt="2022-09-18T18:35:55.512" v="2016" actId="255"/>
          <ac:spMkLst>
            <pc:docMk/>
            <pc:sldMk cId="1637950407" sldId="497"/>
            <ac:spMk id="6" creationId="{9364D954-CC56-3E64-D1ED-298E19EB1D13}"/>
          </ac:spMkLst>
        </pc:spChg>
        <pc:picChg chg="del">
          <ac:chgData name="FADI SAAD" userId="1f95a12b1468ba16" providerId="LiveId" clId="{4A5576C1-658E-4423-8727-21475A9FA89C}" dt="2022-09-18T18:32:46.441" v="1999" actId="21"/>
          <ac:picMkLst>
            <pc:docMk/>
            <pc:sldMk cId="1637950407" sldId="497"/>
            <ac:picMk id="3" creationId="{0C6A0D06-09C4-91F1-7832-0E101ADF5278}"/>
          </ac:picMkLst>
        </pc:picChg>
        <pc:picChg chg="add mod">
          <ac:chgData name="FADI SAAD" userId="1f95a12b1468ba16" providerId="LiveId" clId="{4A5576C1-658E-4423-8727-21475A9FA89C}" dt="2022-09-18T18:38:10.044" v="2022" actId="14100"/>
          <ac:picMkLst>
            <pc:docMk/>
            <pc:sldMk cId="1637950407" sldId="497"/>
            <ac:picMk id="5" creationId="{61BC02E6-2BD5-63CD-1E99-2D5DA924DC42}"/>
          </ac:picMkLst>
        </pc:picChg>
      </pc:sldChg>
      <pc:sldChg chg="addSp delSp modSp add mod">
        <pc:chgData name="FADI SAAD" userId="1f95a12b1468ba16" providerId="LiveId" clId="{4A5576C1-658E-4423-8727-21475A9FA89C}" dt="2022-09-18T18:39:31.455" v="2030" actId="14100"/>
        <pc:sldMkLst>
          <pc:docMk/>
          <pc:sldMk cId="2049421938" sldId="498"/>
        </pc:sldMkLst>
        <pc:picChg chg="add mod">
          <ac:chgData name="FADI SAAD" userId="1f95a12b1468ba16" providerId="LiveId" clId="{4A5576C1-658E-4423-8727-21475A9FA89C}" dt="2022-09-18T18:39:31.455" v="2030" actId="14100"/>
          <ac:picMkLst>
            <pc:docMk/>
            <pc:sldMk cId="2049421938" sldId="498"/>
            <ac:picMk id="3" creationId="{C29FBCEC-3B6E-4009-62F4-11F47B7861AE}"/>
          </ac:picMkLst>
        </pc:picChg>
        <pc:picChg chg="del">
          <ac:chgData name="FADI SAAD" userId="1f95a12b1468ba16" providerId="LiveId" clId="{4A5576C1-658E-4423-8727-21475A9FA89C}" dt="2022-09-18T18:38:21.588" v="2024" actId="21"/>
          <ac:picMkLst>
            <pc:docMk/>
            <pc:sldMk cId="2049421938" sldId="498"/>
            <ac:picMk id="5" creationId="{61BC02E6-2BD5-63CD-1E99-2D5DA924DC42}"/>
          </ac:picMkLst>
        </pc:picChg>
      </pc:sldChg>
      <pc:sldChg chg="modSp add mod ord">
        <pc:chgData name="FADI SAAD" userId="1f95a12b1468ba16" providerId="LiveId" clId="{4A5576C1-658E-4423-8727-21475A9FA89C}" dt="2022-09-19T18:33:33.642" v="2127" actId="207"/>
        <pc:sldMkLst>
          <pc:docMk/>
          <pc:sldMk cId="2691359772" sldId="499"/>
        </pc:sldMkLst>
        <pc:spChg chg="mod">
          <ac:chgData name="FADI SAAD" userId="1f95a12b1468ba16" providerId="LiveId" clId="{4A5576C1-658E-4423-8727-21475A9FA89C}" dt="2022-09-19T17:50:17.368" v="2088"/>
          <ac:spMkLst>
            <pc:docMk/>
            <pc:sldMk cId="2691359772" sldId="499"/>
            <ac:spMk id="4" creationId="{00000000-0000-0000-0000-000000000000}"/>
          </ac:spMkLst>
        </pc:spChg>
        <pc:spChg chg="mod">
          <ac:chgData name="FADI SAAD" userId="1f95a12b1468ba16" providerId="LiveId" clId="{4A5576C1-658E-4423-8727-21475A9FA89C}" dt="2022-09-19T18:33:33.642" v="2127" actId="207"/>
          <ac:spMkLst>
            <pc:docMk/>
            <pc:sldMk cId="2691359772" sldId="499"/>
            <ac:spMk id="6" creationId="{9364D954-CC56-3E64-D1ED-298E19EB1D13}"/>
          </ac:spMkLst>
        </pc:spChg>
      </pc:sldChg>
      <pc:sldChg chg="addSp modSp add mod">
        <pc:chgData name="FADI SAAD" userId="1f95a12b1468ba16" providerId="LiveId" clId="{4A5576C1-658E-4423-8727-21475A9FA89C}" dt="2022-09-19T18:33:25.337" v="2126" actId="207"/>
        <pc:sldMkLst>
          <pc:docMk/>
          <pc:sldMk cId="2939761704" sldId="500"/>
        </pc:sldMkLst>
        <pc:spChg chg="mod">
          <ac:chgData name="FADI SAAD" userId="1f95a12b1468ba16" providerId="LiveId" clId="{4A5576C1-658E-4423-8727-21475A9FA89C}" dt="2022-09-19T18:33:25.337" v="2126" actId="207"/>
          <ac:spMkLst>
            <pc:docMk/>
            <pc:sldMk cId="2939761704" sldId="500"/>
            <ac:spMk id="6" creationId="{9364D954-CC56-3E64-D1ED-298E19EB1D13}"/>
          </ac:spMkLst>
        </pc:spChg>
        <pc:picChg chg="add mod">
          <ac:chgData name="FADI SAAD" userId="1f95a12b1468ba16" providerId="LiveId" clId="{4A5576C1-658E-4423-8727-21475A9FA89C}" dt="2022-09-19T17:49:22.834" v="2083" actId="27614"/>
          <ac:picMkLst>
            <pc:docMk/>
            <pc:sldMk cId="2939761704" sldId="500"/>
            <ac:picMk id="3" creationId="{5518B788-A474-4B8A-7F13-5DB20FF30C48}"/>
          </ac:picMkLst>
        </pc:picChg>
      </pc:sldChg>
      <pc:sldChg chg="addSp modSp add mod">
        <pc:chgData name="FADI SAAD" userId="1f95a12b1468ba16" providerId="LiveId" clId="{4A5576C1-658E-4423-8727-21475A9FA89C}" dt="2022-09-19T18:33:55.524" v="2129" actId="207"/>
        <pc:sldMkLst>
          <pc:docMk/>
          <pc:sldMk cId="1301130300" sldId="501"/>
        </pc:sldMkLst>
        <pc:spChg chg="mod">
          <ac:chgData name="FADI SAAD" userId="1f95a12b1468ba16" providerId="LiveId" clId="{4A5576C1-658E-4423-8727-21475A9FA89C}" dt="2022-09-19T17:52:58.208" v="2107"/>
          <ac:spMkLst>
            <pc:docMk/>
            <pc:sldMk cId="1301130300" sldId="501"/>
            <ac:spMk id="4" creationId="{00000000-0000-0000-0000-000000000000}"/>
          </ac:spMkLst>
        </pc:spChg>
        <pc:spChg chg="mod">
          <ac:chgData name="FADI SAAD" userId="1f95a12b1468ba16" providerId="LiveId" clId="{4A5576C1-658E-4423-8727-21475A9FA89C}" dt="2022-09-19T18:33:55.524" v="2129" actId="207"/>
          <ac:spMkLst>
            <pc:docMk/>
            <pc:sldMk cId="1301130300" sldId="501"/>
            <ac:spMk id="6" creationId="{9364D954-CC56-3E64-D1ED-298E19EB1D13}"/>
          </ac:spMkLst>
        </pc:spChg>
        <pc:picChg chg="add mod">
          <ac:chgData name="FADI SAAD" userId="1f95a12b1468ba16" providerId="LiveId" clId="{4A5576C1-658E-4423-8727-21475A9FA89C}" dt="2022-09-19T18:32:49.499" v="2124" actId="14100"/>
          <ac:picMkLst>
            <pc:docMk/>
            <pc:sldMk cId="1301130300" sldId="501"/>
            <ac:picMk id="3" creationId="{E76AB43B-EE41-D13D-A8F1-3ED7052AD40B}"/>
          </ac:picMkLst>
        </pc:picChg>
      </pc:sldChg>
      <pc:sldChg chg="addSp delSp modSp add mod">
        <pc:chgData name="FADI SAAD" userId="1f95a12b1468ba16" providerId="LiveId" clId="{4A5576C1-658E-4423-8727-21475A9FA89C}" dt="2022-09-19T18:42:57.813" v="2177" actId="14100"/>
        <pc:sldMkLst>
          <pc:docMk/>
          <pc:sldMk cId="2283552702" sldId="502"/>
        </pc:sldMkLst>
        <pc:spChg chg="mod">
          <ac:chgData name="FADI SAAD" userId="1f95a12b1468ba16" providerId="LiveId" clId="{4A5576C1-658E-4423-8727-21475A9FA89C}" dt="2022-09-19T18:39:53.283" v="2160" actId="20577"/>
          <ac:spMkLst>
            <pc:docMk/>
            <pc:sldMk cId="2283552702" sldId="502"/>
            <ac:spMk id="4" creationId="{00000000-0000-0000-0000-000000000000}"/>
          </ac:spMkLst>
        </pc:spChg>
        <pc:spChg chg="mod">
          <ac:chgData name="FADI SAAD" userId="1f95a12b1468ba16" providerId="LiveId" clId="{4A5576C1-658E-4423-8727-21475A9FA89C}" dt="2022-09-19T18:42:29.482" v="2175" actId="255"/>
          <ac:spMkLst>
            <pc:docMk/>
            <pc:sldMk cId="2283552702" sldId="502"/>
            <ac:spMk id="6" creationId="{9364D954-CC56-3E64-D1ED-298E19EB1D13}"/>
          </ac:spMkLst>
        </pc:spChg>
        <pc:picChg chg="del">
          <ac:chgData name="FADI SAAD" userId="1f95a12b1468ba16" providerId="LiveId" clId="{4A5576C1-658E-4423-8727-21475A9FA89C}" dt="2022-09-19T18:37:53.906" v="2156" actId="21"/>
          <ac:picMkLst>
            <pc:docMk/>
            <pc:sldMk cId="2283552702" sldId="502"/>
            <ac:picMk id="3" creationId="{E76AB43B-EE41-D13D-A8F1-3ED7052AD40B}"/>
          </ac:picMkLst>
        </pc:picChg>
        <pc:picChg chg="add mod">
          <ac:chgData name="FADI SAAD" userId="1f95a12b1468ba16" providerId="LiveId" clId="{4A5576C1-658E-4423-8727-21475A9FA89C}" dt="2022-09-19T18:42:57.813" v="2177" actId="14100"/>
          <ac:picMkLst>
            <pc:docMk/>
            <pc:sldMk cId="2283552702" sldId="502"/>
            <ac:picMk id="5" creationId="{DB83A62F-B3FA-F425-2AEC-F0B24E3E63ED}"/>
          </ac:picMkLst>
        </pc:picChg>
      </pc:sldChg>
      <pc:sldChg chg="delSp modSp add mod">
        <pc:chgData name="FADI SAAD" userId="1f95a12b1468ba16" providerId="LiveId" clId="{4A5576C1-658E-4423-8727-21475A9FA89C}" dt="2022-09-19T18:48:13.237" v="2203" actId="1076"/>
        <pc:sldMkLst>
          <pc:docMk/>
          <pc:sldMk cId="3151724909" sldId="503"/>
        </pc:sldMkLst>
        <pc:spChg chg="mod">
          <ac:chgData name="FADI SAAD" userId="1f95a12b1468ba16" providerId="LiveId" clId="{4A5576C1-658E-4423-8727-21475A9FA89C}" dt="2022-09-19T18:44:49.440" v="2184"/>
          <ac:spMkLst>
            <pc:docMk/>
            <pc:sldMk cId="3151724909" sldId="503"/>
            <ac:spMk id="4" creationId="{00000000-0000-0000-0000-000000000000}"/>
          </ac:spMkLst>
        </pc:spChg>
        <pc:spChg chg="mod">
          <ac:chgData name="FADI SAAD" userId="1f95a12b1468ba16" providerId="LiveId" clId="{4A5576C1-658E-4423-8727-21475A9FA89C}" dt="2022-09-19T18:48:13.237" v="2203" actId="1076"/>
          <ac:spMkLst>
            <pc:docMk/>
            <pc:sldMk cId="3151724909" sldId="503"/>
            <ac:spMk id="6" creationId="{9364D954-CC56-3E64-D1ED-298E19EB1D13}"/>
          </ac:spMkLst>
        </pc:spChg>
        <pc:picChg chg="del">
          <ac:chgData name="FADI SAAD" userId="1f95a12b1468ba16" providerId="LiveId" clId="{4A5576C1-658E-4423-8727-21475A9FA89C}" dt="2022-09-19T18:43:04.367" v="2178" actId="21"/>
          <ac:picMkLst>
            <pc:docMk/>
            <pc:sldMk cId="3151724909" sldId="503"/>
            <ac:picMk id="3" creationId="{E76AB43B-EE41-D13D-A8F1-3ED7052AD40B}"/>
          </ac:picMkLst>
        </pc:picChg>
      </pc:sldChg>
      <pc:sldChg chg="modSp add mod">
        <pc:chgData name="FADI SAAD" userId="1f95a12b1468ba16" providerId="LiveId" clId="{4A5576C1-658E-4423-8727-21475A9FA89C}" dt="2022-09-19T18:53:13.100" v="2242" actId="255"/>
        <pc:sldMkLst>
          <pc:docMk/>
          <pc:sldMk cId="2446048556" sldId="504"/>
        </pc:sldMkLst>
        <pc:spChg chg="mod">
          <ac:chgData name="FADI SAAD" userId="1f95a12b1468ba16" providerId="LiveId" clId="{4A5576C1-658E-4423-8727-21475A9FA89C}" dt="2022-09-19T18:49:08.934" v="2210"/>
          <ac:spMkLst>
            <pc:docMk/>
            <pc:sldMk cId="2446048556" sldId="504"/>
            <ac:spMk id="4" creationId="{00000000-0000-0000-0000-000000000000}"/>
          </ac:spMkLst>
        </pc:spChg>
        <pc:spChg chg="mod">
          <ac:chgData name="FADI SAAD" userId="1f95a12b1468ba16" providerId="LiveId" clId="{4A5576C1-658E-4423-8727-21475A9FA89C}" dt="2022-09-19T18:53:13.100" v="2242" actId="255"/>
          <ac:spMkLst>
            <pc:docMk/>
            <pc:sldMk cId="2446048556" sldId="504"/>
            <ac:spMk id="6" creationId="{9364D954-CC56-3E64-D1ED-298E19EB1D13}"/>
          </ac:spMkLst>
        </pc:spChg>
      </pc:sldChg>
      <pc:sldChg chg="addSp modSp add mod">
        <pc:chgData name="FADI SAAD" userId="1f95a12b1468ba16" providerId="LiveId" clId="{4A5576C1-658E-4423-8727-21475A9FA89C}" dt="2022-09-19T18:57:24.848" v="2261" actId="20577"/>
        <pc:sldMkLst>
          <pc:docMk/>
          <pc:sldMk cId="3702355400" sldId="505"/>
        </pc:sldMkLst>
        <pc:spChg chg="mod">
          <ac:chgData name="FADI SAAD" userId="1f95a12b1468ba16" providerId="LiveId" clId="{4A5576C1-658E-4423-8727-21475A9FA89C}" dt="2022-09-19T18:57:24.848" v="2261" actId="20577"/>
          <ac:spMkLst>
            <pc:docMk/>
            <pc:sldMk cId="3702355400" sldId="505"/>
            <ac:spMk id="6" creationId="{9364D954-CC56-3E64-D1ED-298E19EB1D13}"/>
          </ac:spMkLst>
        </pc:spChg>
        <pc:picChg chg="add mod">
          <ac:chgData name="FADI SAAD" userId="1f95a12b1468ba16" providerId="LiveId" clId="{4A5576C1-658E-4423-8727-21475A9FA89C}" dt="2022-09-19T18:57:16.511" v="2260" actId="14100"/>
          <ac:picMkLst>
            <pc:docMk/>
            <pc:sldMk cId="3702355400" sldId="505"/>
            <ac:picMk id="3" creationId="{402BF1B7-4176-A103-D22D-DE25705E3BC9}"/>
          </ac:picMkLst>
        </pc:picChg>
      </pc:sldChg>
      <pc:sldChg chg="addSp modSp add mod">
        <pc:chgData name="FADI SAAD" userId="1f95a12b1468ba16" providerId="LiveId" clId="{4A5576C1-658E-4423-8727-21475A9FA89C}" dt="2022-09-19T18:59:28.249" v="2271" actId="20577"/>
        <pc:sldMkLst>
          <pc:docMk/>
          <pc:sldMk cId="352486267" sldId="506"/>
        </pc:sldMkLst>
        <pc:spChg chg="mod">
          <ac:chgData name="FADI SAAD" userId="1f95a12b1468ba16" providerId="LiveId" clId="{4A5576C1-658E-4423-8727-21475A9FA89C}" dt="2022-09-19T18:59:28.249" v="2271" actId="20577"/>
          <ac:spMkLst>
            <pc:docMk/>
            <pc:sldMk cId="352486267" sldId="506"/>
            <ac:spMk id="6" creationId="{9364D954-CC56-3E64-D1ED-298E19EB1D13}"/>
          </ac:spMkLst>
        </pc:spChg>
        <pc:picChg chg="add mod">
          <ac:chgData name="FADI SAAD" userId="1f95a12b1468ba16" providerId="LiveId" clId="{4A5576C1-658E-4423-8727-21475A9FA89C}" dt="2022-09-19T18:59:25.082" v="2270" actId="1076"/>
          <ac:picMkLst>
            <pc:docMk/>
            <pc:sldMk cId="352486267" sldId="506"/>
            <ac:picMk id="3" creationId="{CAF5134B-64C3-17EA-649D-54CDDD63A6FA}"/>
          </ac:picMkLst>
        </pc:picChg>
      </pc:sldChg>
      <pc:sldChg chg="delSp modSp add mod">
        <pc:chgData name="FADI SAAD" userId="1f95a12b1468ba16" providerId="LiveId" clId="{4A5576C1-658E-4423-8727-21475A9FA89C}" dt="2022-09-19T19:02:56.385" v="2292" actId="313"/>
        <pc:sldMkLst>
          <pc:docMk/>
          <pc:sldMk cId="2583303720" sldId="507"/>
        </pc:sldMkLst>
        <pc:spChg chg="mod">
          <ac:chgData name="FADI SAAD" userId="1f95a12b1468ba16" providerId="LiveId" clId="{4A5576C1-658E-4423-8727-21475A9FA89C}" dt="2022-09-19T19:01:09.444" v="2277"/>
          <ac:spMkLst>
            <pc:docMk/>
            <pc:sldMk cId="2583303720" sldId="507"/>
            <ac:spMk id="4" creationId="{00000000-0000-0000-0000-000000000000}"/>
          </ac:spMkLst>
        </pc:spChg>
        <pc:spChg chg="mod">
          <ac:chgData name="FADI SAAD" userId="1f95a12b1468ba16" providerId="LiveId" clId="{4A5576C1-658E-4423-8727-21475A9FA89C}" dt="2022-09-19T19:02:56.385" v="2292" actId="313"/>
          <ac:spMkLst>
            <pc:docMk/>
            <pc:sldMk cId="2583303720" sldId="507"/>
            <ac:spMk id="6" creationId="{9364D954-CC56-3E64-D1ED-298E19EB1D13}"/>
          </ac:spMkLst>
        </pc:spChg>
        <pc:picChg chg="del">
          <ac:chgData name="FADI SAAD" userId="1f95a12b1468ba16" providerId="LiveId" clId="{4A5576C1-658E-4423-8727-21475A9FA89C}" dt="2022-09-19T19:01:23.690" v="2281" actId="21"/>
          <ac:picMkLst>
            <pc:docMk/>
            <pc:sldMk cId="2583303720" sldId="507"/>
            <ac:picMk id="3" creationId="{CAF5134B-64C3-17EA-649D-54CDDD63A6FA}"/>
          </ac:picMkLst>
        </pc:picChg>
      </pc:sldChg>
      <pc:sldChg chg="addSp modSp add mod">
        <pc:chgData name="FADI SAAD" userId="1f95a12b1468ba16" providerId="LiveId" clId="{4A5576C1-658E-4423-8727-21475A9FA89C}" dt="2022-09-20T15:03:02.914" v="2337" actId="14100"/>
        <pc:sldMkLst>
          <pc:docMk/>
          <pc:sldMk cId="2144716174" sldId="508"/>
        </pc:sldMkLst>
        <pc:spChg chg="mod">
          <ac:chgData name="FADI SAAD" userId="1f95a12b1468ba16" providerId="LiveId" clId="{4A5576C1-658E-4423-8727-21475A9FA89C}" dt="2022-09-20T14:58:18.915" v="2296"/>
          <ac:spMkLst>
            <pc:docMk/>
            <pc:sldMk cId="2144716174" sldId="508"/>
            <ac:spMk id="4" creationId="{00000000-0000-0000-0000-000000000000}"/>
          </ac:spMkLst>
        </pc:spChg>
        <pc:spChg chg="mod">
          <ac:chgData name="FADI SAAD" userId="1f95a12b1468ba16" providerId="LiveId" clId="{4A5576C1-658E-4423-8727-21475A9FA89C}" dt="2022-09-20T15:01:46.318" v="2328" actId="255"/>
          <ac:spMkLst>
            <pc:docMk/>
            <pc:sldMk cId="2144716174" sldId="508"/>
            <ac:spMk id="6" creationId="{9364D954-CC56-3E64-D1ED-298E19EB1D13}"/>
          </ac:spMkLst>
        </pc:spChg>
        <pc:picChg chg="add mod">
          <ac:chgData name="FADI SAAD" userId="1f95a12b1468ba16" providerId="LiveId" clId="{4A5576C1-658E-4423-8727-21475A9FA89C}" dt="2022-09-20T15:03:02.914" v="2337" actId="14100"/>
          <ac:picMkLst>
            <pc:docMk/>
            <pc:sldMk cId="2144716174" sldId="508"/>
            <ac:picMk id="3" creationId="{56D1D5BA-0102-F0E5-3D18-C501A7549BBF}"/>
          </ac:picMkLst>
        </pc:picChg>
      </pc:sldChg>
      <pc:sldChg chg="addSp modSp add mod">
        <pc:chgData name="FADI SAAD" userId="1f95a12b1468ba16" providerId="LiveId" clId="{4A5576C1-658E-4423-8727-21475A9FA89C}" dt="2022-09-20T15:03:56.757" v="2343"/>
        <pc:sldMkLst>
          <pc:docMk/>
          <pc:sldMk cId="4099374053" sldId="509"/>
        </pc:sldMkLst>
        <pc:spChg chg="mod">
          <ac:chgData name="FADI SAAD" userId="1f95a12b1468ba16" providerId="LiveId" clId="{4A5576C1-658E-4423-8727-21475A9FA89C}" dt="2022-09-20T15:03:46.484" v="2342" actId="255"/>
          <ac:spMkLst>
            <pc:docMk/>
            <pc:sldMk cId="4099374053" sldId="509"/>
            <ac:spMk id="6" creationId="{9364D954-CC56-3E64-D1ED-298E19EB1D13}"/>
          </ac:spMkLst>
        </pc:spChg>
        <pc:picChg chg="add mod">
          <ac:chgData name="FADI SAAD" userId="1f95a12b1468ba16" providerId="LiveId" clId="{4A5576C1-658E-4423-8727-21475A9FA89C}" dt="2022-09-20T15:03:56.757" v="2343"/>
          <ac:picMkLst>
            <pc:docMk/>
            <pc:sldMk cId="4099374053" sldId="509"/>
            <ac:picMk id="2" creationId="{77CA3214-68B2-1527-9DCB-3B2853A6C24A}"/>
          </ac:picMkLst>
        </pc:picChg>
      </pc:sldChg>
      <pc:sldChg chg="delSp modSp add mod">
        <pc:chgData name="FADI SAAD" userId="1f95a12b1468ba16" providerId="LiveId" clId="{4A5576C1-658E-4423-8727-21475A9FA89C}" dt="2022-09-20T15:08:02.820" v="2376" actId="207"/>
        <pc:sldMkLst>
          <pc:docMk/>
          <pc:sldMk cId="3351587768" sldId="510"/>
        </pc:sldMkLst>
        <pc:spChg chg="mod">
          <ac:chgData name="FADI SAAD" userId="1f95a12b1468ba16" providerId="LiveId" clId="{4A5576C1-658E-4423-8727-21475A9FA89C}" dt="2022-09-20T15:06:03.829" v="2360"/>
          <ac:spMkLst>
            <pc:docMk/>
            <pc:sldMk cId="3351587768" sldId="510"/>
            <ac:spMk id="4" creationId="{00000000-0000-0000-0000-000000000000}"/>
          </ac:spMkLst>
        </pc:spChg>
        <pc:spChg chg="mod">
          <ac:chgData name="FADI SAAD" userId="1f95a12b1468ba16" providerId="LiveId" clId="{4A5576C1-658E-4423-8727-21475A9FA89C}" dt="2022-09-20T15:08:02.820" v="2376" actId="207"/>
          <ac:spMkLst>
            <pc:docMk/>
            <pc:sldMk cId="3351587768" sldId="510"/>
            <ac:spMk id="6" creationId="{9364D954-CC56-3E64-D1ED-298E19EB1D13}"/>
          </ac:spMkLst>
        </pc:spChg>
        <pc:picChg chg="del">
          <ac:chgData name="FADI SAAD" userId="1f95a12b1468ba16" providerId="LiveId" clId="{4A5576C1-658E-4423-8727-21475A9FA89C}" dt="2022-09-20T15:05:26.371" v="2349" actId="21"/>
          <ac:picMkLst>
            <pc:docMk/>
            <pc:sldMk cId="3351587768" sldId="510"/>
            <ac:picMk id="2" creationId="{77CA3214-68B2-1527-9DCB-3B2853A6C24A}"/>
          </ac:picMkLst>
        </pc:picChg>
      </pc:sldChg>
      <pc:sldChg chg="modSp add mod">
        <pc:chgData name="FADI SAAD" userId="1f95a12b1468ba16" providerId="LiveId" clId="{4A5576C1-658E-4423-8727-21475A9FA89C}" dt="2022-09-20T15:08:21.102" v="2379" actId="207"/>
        <pc:sldMkLst>
          <pc:docMk/>
          <pc:sldMk cId="876190748" sldId="511"/>
        </pc:sldMkLst>
        <pc:spChg chg="mod">
          <ac:chgData name="FADI SAAD" userId="1f95a12b1468ba16" providerId="LiveId" clId="{4A5576C1-658E-4423-8727-21475A9FA89C}" dt="2022-09-20T15:06:34.902" v="2366"/>
          <ac:spMkLst>
            <pc:docMk/>
            <pc:sldMk cId="876190748" sldId="511"/>
            <ac:spMk id="4" creationId="{00000000-0000-0000-0000-000000000000}"/>
          </ac:spMkLst>
        </pc:spChg>
        <pc:spChg chg="mod">
          <ac:chgData name="FADI SAAD" userId="1f95a12b1468ba16" providerId="LiveId" clId="{4A5576C1-658E-4423-8727-21475A9FA89C}" dt="2022-09-20T15:08:21.102" v="2379" actId="207"/>
          <ac:spMkLst>
            <pc:docMk/>
            <pc:sldMk cId="876190748" sldId="511"/>
            <ac:spMk id="6" creationId="{9364D954-CC56-3E64-D1ED-298E19EB1D13}"/>
          </ac:spMkLst>
        </pc:spChg>
      </pc:sldChg>
      <pc:sldChg chg="modSp add mod ord">
        <pc:chgData name="FADI SAAD" userId="1f95a12b1468ba16" providerId="LiveId" clId="{4A5576C1-658E-4423-8727-21475A9FA89C}" dt="2022-09-21T12:40:17.609" v="2418" actId="20577"/>
        <pc:sldMkLst>
          <pc:docMk/>
          <pc:sldMk cId="981513957" sldId="512"/>
        </pc:sldMkLst>
        <pc:spChg chg="mod">
          <ac:chgData name="FADI SAAD" userId="1f95a12b1468ba16" providerId="LiveId" clId="{4A5576C1-658E-4423-8727-21475A9FA89C}" dt="2022-09-21T12:37:46.450" v="2394" actId="313"/>
          <ac:spMkLst>
            <pc:docMk/>
            <pc:sldMk cId="981513957" sldId="512"/>
            <ac:spMk id="4" creationId="{00000000-0000-0000-0000-000000000000}"/>
          </ac:spMkLst>
        </pc:spChg>
        <pc:spChg chg="mod">
          <ac:chgData name="FADI SAAD" userId="1f95a12b1468ba16" providerId="LiveId" clId="{4A5576C1-658E-4423-8727-21475A9FA89C}" dt="2022-09-21T12:40:17.609" v="2418" actId="20577"/>
          <ac:spMkLst>
            <pc:docMk/>
            <pc:sldMk cId="981513957" sldId="512"/>
            <ac:spMk id="6" creationId="{9364D954-CC56-3E64-D1ED-298E19EB1D13}"/>
          </ac:spMkLst>
        </pc:spChg>
      </pc:sldChg>
      <pc:sldChg chg="modSp add mod">
        <pc:chgData name="FADI SAAD" userId="1f95a12b1468ba16" providerId="LiveId" clId="{4A5576C1-658E-4423-8727-21475A9FA89C}" dt="2022-09-21T12:42:05.502" v="2429" actId="20577"/>
        <pc:sldMkLst>
          <pc:docMk/>
          <pc:sldMk cId="3288607413" sldId="513"/>
        </pc:sldMkLst>
        <pc:spChg chg="mod">
          <ac:chgData name="FADI SAAD" userId="1f95a12b1468ba16" providerId="LiveId" clId="{4A5576C1-658E-4423-8727-21475A9FA89C}" dt="2022-09-21T12:42:05.502" v="2429" actId="20577"/>
          <ac:spMkLst>
            <pc:docMk/>
            <pc:sldMk cId="3288607413" sldId="513"/>
            <ac:spMk id="6" creationId="{9364D954-CC56-3E64-D1ED-298E19EB1D13}"/>
          </ac:spMkLst>
        </pc:spChg>
      </pc:sldChg>
      <pc:sldChg chg="modSp add mod">
        <pc:chgData name="FADI SAAD" userId="1f95a12b1468ba16" providerId="LiveId" clId="{4A5576C1-658E-4423-8727-21475A9FA89C}" dt="2022-09-21T12:47:30.474" v="2460" actId="255"/>
        <pc:sldMkLst>
          <pc:docMk/>
          <pc:sldMk cId="4197752264" sldId="514"/>
        </pc:sldMkLst>
        <pc:spChg chg="mod">
          <ac:chgData name="FADI SAAD" userId="1f95a12b1468ba16" providerId="LiveId" clId="{4A5576C1-658E-4423-8727-21475A9FA89C}" dt="2022-09-21T12:43:14.210" v="2436"/>
          <ac:spMkLst>
            <pc:docMk/>
            <pc:sldMk cId="4197752264" sldId="514"/>
            <ac:spMk id="4" creationId="{00000000-0000-0000-0000-000000000000}"/>
          </ac:spMkLst>
        </pc:spChg>
        <pc:spChg chg="mod">
          <ac:chgData name="FADI SAAD" userId="1f95a12b1468ba16" providerId="LiveId" clId="{4A5576C1-658E-4423-8727-21475A9FA89C}" dt="2022-09-21T12:47:30.474" v="2460" actId="255"/>
          <ac:spMkLst>
            <pc:docMk/>
            <pc:sldMk cId="4197752264" sldId="514"/>
            <ac:spMk id="6" creationId="{9364D954-CC56-3E64-D1ED-298E19EB1D13}"/>
          </ac:spMkLst>
        </pc:spChg>
      </pc:sldChg>
      <pc:sldChg chg="modSp add mod">
        <pc:chgData name="FADI SAAD" userId="1f95a12b1468ba16" providerId="LiveId" clId="{4A5576C1-658E-4423-8727-21475A9FA89C}" dt="2022-09-21T12:51:08.170" v="2483" actId="255"/>
        <pc:sldMkLst>
          <pc:docMk/>
          <pc:sldMk cId="527058582" sldId="515"/>
        </pc:sldMkLst>
        <pc:spChg chg="mod">
          <ac:chgData name="FADI SAAD" userId="1f95a12b1468ba16" providerId="LiveId" clId="{4A5576C1-658E-4423-8727-21475A9FA89C}" dt="2022-09-21T12:51:08.170" v="2483" actId="255"/>
          <ac:spMkLst>
            <pc:docMk/>
            <pc:sldMk cId="527058582" sldId="515"/>
            <ac:spMk id="6" creationId="{9364D954-CC56-3E64-D1ED-298E19EB1D13}"/>
          </ac:spMkLst>
        </pc:spChg>
      </pc:sldChg>
      <pc:sldChg chg="modSp add mod">
        <pc:chgData name="FADI SAAD" userId="1f95a12b1468ba16" providerId="LiveId" clId="{4A5576C1-658E-4423-8727-21475A9FA89C}" dt="2022-09-21T12:54:23.640" v="2514" actId="20577"/>
        <pc:sldMkLst>
          <pc:docMk/>
          <pc:sldMk cId="1392911823" sldId="516"/>
        </pc:sldMkLst>
        <pc:spChg chg="mod">
          <ac:chgData name="FADI SAAD" userId="1f95a12b1468ba16" providerId="LiveId" clId="{4A5576C1-658E-4423-8727-21475A9FA89C}" dt="2022-09-21T12:54:23.640" v="2514" actId="20577"/>
          <ac:spMkLst>
            <pc:docMk/>
            <pc:sldMk cId="1392911823" sldId="516"/>
            <ac:spMk id="6" creationId="{9364D954-CC56-3E64-D1ED-298E19EB1D13}"/>
          </ac:spMkLst>
        </pc:spChg>
      </pc:sldChg>
      <pc:sldChg chg="modSp add mod">
        <pc:chgData name="FADI SAAD" userId="1f95a12b1468ba16" providerId="LiveId" clId="{4A5576C1-658E-4423-8727-21475A9FA89C}" dt="2022-09-21T12:58:29.953" v="2577" actId="20577"/>
        <pc:sldMkLst>
          <pc:docMk/>
          <pc:sldMk cId="1438490746" sldId="517"/>
        </pc:sldMkLst>
        <pc:spChg chg="mod">
          <ac:chgData name="FADI SAAD" userId="1f95a12b1468ba16" providerId="LiveId" clId="{4A5576C1-658E-4423-8727-21475A9FA89C}" dt="2022-09-21T12:55:38.364" v="2528"/>
          <ac:spMkLst>
            <pc:docMk/>
            <pc:sldMk cId="1438490746" sldId="517"/>
            <ac:spMk id="4" creationId="{00000000-0000-0000-0000-000000000000}"/>
          </ac:spMkLst>
        </pc:spChg>
        <pc:spChg chg="mod">
          <ac:chgData name="FADI SAAD" userId="1f95a12b1468ba16" providerId="LiveId" clId="{4A5576C1-658E-4423-8727-21475A9FA89C}" dt="2022-09-21T12:58:29.953" v="2577" actId="20577"/>
          <ac:spMkLst>
            <pc:docMk/>
            <pc:sldMk cId="1438490746" sldId="517"/>
            <ac:spMk id="6" creationId="{9364D954-CC56-3E64-D1ED-298E19EB1D13}"/>
          </ac:spMkLst>
        </pc:spChg>
      </pc:sldChg>
      <pc:sldChg chg="modSp add mod">
        <pc:chgData name="FADI SAAD" userId="1f95a12b1468ba16" providerId="LiveId" clId="{4A5576C1-658E-4423-8727-21475A9FA89C}" dt="2022-09-21T13:04:00.673" v="2616" actId="1076"/>
        <pc:sldMkLst>
          <pc:docMk/>
          <pc:sldMk cId="68409420" sldId="518"/>
        </pc:sldMkLst>
        <pc:spChg chg="mod">
          <ac:chgData name="FADI SAAD" userId="1f95a12b1468ba16" providerId="LiveId" clId="{4A5576C1-658E-4423-8727-21475A9FA89C}" dt="2022-09-21T13:04:00.673" v="2616" actId="1076"/>
          <ac:spMkLst>
            <pc:docMk/>
            <pc:sldMk cId="68409420" sldId="518"/>
            <ac:spMk id="6" creationId="{9364D954-CC56-3E64-D1ED-298E19EB1D13}"/>
          </ac:spMkLst>
        </pc:spChg>
      </pc:sldChg>
      <pc:sldChg chg="modSp add mod">
        <pc:chgData name="FADI SAAD" userId="1f95a12b1468ba16" providerId="LiveId" clId="{4A5576C1-658E-4423-8727-21475A9FA89C}" dt="2022-09-21T17:43:01.769" v="2632" actId="20577"/>
        <pc:sldMkLst>
          <pc:docMk/>
          <pc:sldMk cId="3629997933" sldId="519"/>
        </pc:sldMkLst>
        <pc:spChg chg="mod">
          <ac:chgData name="FADI SAAD" userId="1f95a12b1468ba16" providerId="LiveId" clId="{4A5576C1-658E-4423-8727-21475A9FA89C}" dt="2022-09-21T17:43:01.769" v="2632" actId="20577"/>
          <ac:spMkLst>
            <pc:docMk/>
            <pc:sldMk cId="3629997933" sldId="519"/>
            <ac:spMk id="6" creationId="{9364D954-CC56-3E64-D1ED-298E19EB1D13}"/>
          </ac:spMkLst>
        </pc:spChg>
      </pc:sldChg>
      <pc:sldChg chg="modSp add mod">
        <pc:chgData name="FADI SAAD" userId="1f95a12b1468ba16" providerId="LiveId" clId="{4A5576C1-658E-4423-8727-21475A9FA89C}" dt="2022-09-21T17:48:41.834" v="2701" actId="207"/>
        <pc:sldMkLst>
          <pc:docMk/>
          <pc:sldMk cId="1181283947" sldId="520"/>
        </pc:sldMkLst>
        <pc:spChg chg="mod">
          <ac:chgData name="FADI SAAD" userId="1f95a12b1468ba16" providerId="LiveId" clId="{4A5576C1-658E-4423-8727-21475A9FA89C}" dt="2022-09-21T17:48:41.834" v="2701" actId="207"/>
          <ac:spMkLst>
            <pc:docMk/>
            <pc:sldMk cId="1181283947" sldId="520"/>
            <ac:spMk id="6" creationId="{9364D954-CC56-3E64-D1ED-298E19EB1D13}"/>
          </ac:spMkLst>
        </pc:spChg>
      </pc:sldChg>
      <pc:sldChg chg="modSp add mod ord">
        <pc:chgData name="FADI SAAD" userId="1f95a12b1468ba16" providerId="LiveId" clId="{4A5576C1-658E-4423-8727-21475A9FA89C}" dt="2022-09-21T17:51:27.650" v="2729" actId="255"/>
        <pc:sldMkLst>
          <pc:docMk/>
          <pc:sldMk cId="493548174" sldId="521"/>
        </pc:sldMkLst>
        <pc:spChg chg="mod">
          <ac:chgData name="FADI SAAD" userId="1f95a12b1468ba16" providerId="LiveId" clId="{4A5576C1-658E-4423-8727-21475A9FA89C}" dt="2022-09-21T17:51:27.650" v="2729" actId="255"/>
          <ac:spMkLst>
            <pc:docMk/>
            <pc:sldMk cId="493548174" sldId="521"/>
            <ac:spMk id="6" creationId="{9364D954-CC56-3E64-D1ED-298E19EB1D13}"/>
          </ac:spMkLst>
        </pc:spChg>
      </pc:sldChg>
      <pc:sldChg chg="modSp add mod">
        <pc:chgData name="FADI SAAD" userId="1f95a12b1468ba16" providerId="LiveId" clId="{4A5576C1-658E-4423-8727-21475A9FA89C}" dt="2022-09-21T17:53:11.411" v="2740" actId="255"/>
        <pc:sldMkLst>
          <pc:docMk/>
          <pc:sldMk cId="981890401" sldId="522"/>
        </pc:sldMkLst>
        <pc:spChg chg="mod">
          <ac:chgData name="FADI SAAD" userId="1f95a12b1468ba16" providerId="LiveId" clId="{4A5576C1-658E-4423-8727-21475A9FA89C}" dt="2022-09-21T17:53:11.411" v="2740" actId="255"/>
          <ac:spMkLst>
            <pc:docMk/>
            <pc:sldMk cId="981890401" sldId="522"/>
            <ac:spMk id="6" creationId="{9364D954-CC56-3E64-D1ED-298E19EB1D13}"/>
          </ac:spMkLst>
        </pc:spChg>
      </pc:sldChg>
      <pc:sldChg chg="modSp add mod">
        <pc:chgData name="FADI SAAD" userId="1f95a12b1468ba16" providerId="LiveId" clId="{4A5576C1-658E-4423-8727-21475A9FA89C}" dt="2022-09-21T17:53:41.298" v="2744" actId="255"/>
        <pc:sldMkLst>
          <pc:docMk/>
          <pc:sldMk cId="2368532308" sldId="523"/>
        </pc:sldMkLst>
        <pc:spChg chg="mod">
          <ac:chgData name="FADI SAAD" userId="1f95a12b1468ba16" providerId="LiveId" clId="{4A5576C1-658E-4423-8727-21475A9FA89C}" dt="2022-09-21T17:53:41.298" v="2744" actId="255"/>
          <ac:spMkLst>
            <pc:docMk/>
            <pc:sldMk cId="2368532308" sldId="523"/>
            <ac:spMk id="6" creationId="{9364D954-CC56-3E64-D1ED-298E19EB1D13}"/>
          </ac:spMkLst>
        </pc:spChg>
      </pc:sldChg>
      <pc:sldChg chg="modSp add mod">
        <pc:chgData name="FADI SAAD" userId="1f95a12b1468ba16" providerId="LiveId" clId="{4A5576C1-658E-4423-8727-21475A9FA89C}" dt="2022-09-21T17:54:23.607" v="2751" actId="20577"/>
        <pc:sldMkLst>
          <pc:docMk/>
          <pc:sldMk cId="2116756393" sldId="524"/>
        </pc:sldMkLst>
        <pc:spChg chg="mod">
          <ac:chgData name="FADI SAAD" userId="1f95a12b1468ba16" providerId="LiveId" clId="{4A5576C1-658E-4423-8727-21475A9FA89C}" dt="2022-09-21T17:54:23.607" v="2751" actId="20577"/>
          <ac:spMkLst>
            <pc:docMk/>
            <pc:sldMk cId="2116756393" sldId="524"/>
            <ac:spMk id="6" creationId="{9364D954-CC56-3E64-D1ED-298E19EB1D13}"/>
          </ac:spMkLst>
        </pc:spChg>
      </pc:sldChg>
      <pc:sldChg chg="modSp add mod">
        <pc:chgData name="FADI SAAD" userId="1f95a12b1468ba16" providerId="LiveId" clId="{4A5576C1-658E-4423-8727-21475A9FA89C}" dt="2022-09-21T17:59:19.782" v="2791" actId="207"/>
        <pc:sldMkLst>
          <pc:docMk/>
          <pc:sldMk cId="910011663" sldId="525"/>
        </pc:sldMkLst>
        <pc:spChg chg="mod">
          <ac:chgData name="FADI SAAD" userId="1f95a12b1468ba16" providerId="LiveId" clId="{4A5576C1-658E-4423-8727-21475A9FA89C}" dt="2022-09-21T17:55:57.902" v="2765" actId="20577"/>
          <ac:spMkLst>
            <pc:docMk/>
            <pc:sldMk cId="910011663" sldId="525"/>
            <ac:spMk id="4" creationId="{00000000-0000-0000-0000-000000000000}"/>
          </ac:spMkLst>
        </pc:spChg>
        <pc:spChg chg="mod">
          <ac:chgData name="FADI SAAD" userId="1f95a12b1468ba16" providerId="LiveId" clId="{4A5576C1-658E-4423-8727-21475A9FA89C}" dt="2022-09-21T17:59:19.782" v="2791" actId="207"/>
          <ac:spMkLst>
            <pc:docMk/>
            <pc:sldMk cId="910011663" sldId="525"/>
            <ac:spMk id="6" creationId="{9364D954-CC56-3E64-D1ED-298E19EB1D13}"/>
          </ac:spMkLst>
        </pc:spChg>
      </pc:sldChg>
      <pc:sldChg chg="modSp add mod">
        <pc:chgData name="FADI SAAD" userId="1f95a12b1468ba16" providerId="LiveId" clId="{4A5576C1-658E-4423-8727-21475A9FA89C}" dt="2022-09-21T18:04:30.829" v="2829" actId="255"/>
        <pc:sldMkLst>
          <pc:docMk/>
          <pc:sldMk cId="3923405375" sldId="526"/>
        </pc:sldMkLst>
        <pc:spChg chg="mod">
          <ac:chgData name="FADI SAAD" userId="1f95a12b1468ba16" providerId="LiveId" clId="{4A5576C1-658E-4423-8727-21475A9FA89C}" dt="2022-09-21T18:02:04.859" v="2797" actId="255"/>
          <ac:spMkLst>
            <pc:docMk/>
            <pc:sldMk cId="3923405375" sldId="526"/>
            <ac:spMk id="4" creationId="{00000000-0000-0000-0000-000000000000}"/>
          </ac:spMkLst>
        </pc:spChg>
        <pc:spChg chg="mod">
          <ac:chgData name="FADI SAAD" userId="1f95a12b1468ba16" providerId="LiveId" clId="{4A5576C1-658E-4423-8727-21475A9FA89C}" dt="2022-09-21T18:04:30.829" v="2829" actId="255"/>
          <ac:spMkLst>
            <pc:docMk/>
            <pc:sldMk cId="3923405375" sldId="526"/>
            <ac:spMk id="6" creationId="{9364D954-CC56-3E64-D1ED-298E19EB1D13}"/>
          </ac:spMkLst>
        </pc:spChg>
      </pc:sldChg>
    </pc:docChg>
  </pc:docChgLst>
  <pc:docChgLst>
    <pc:chgData name="FADI SAAD" userId="1f95a12b1468ba16" providerId="LiveId" clId="{9F440903-5FD1-405F-A0FB-A621C4C60747}"/>
    <pc:docChg chg="undo custSel addSld delSld modSld sldOrd">
      <pc:chgData name="FADI SAAD" userId="1f95a12b1468ba16" providerId="LiveId" clId="{9F440903-5FD1-405F-A0FB-A621C4C60747}" dt="2022-10-29T17:13:32.250" v="1570" actId="207"/>
      <pc:docMkLst>
        <pc:docMk/>
      </pc:docMkLst>
      <pc:sldChg chg="modSp mod">
        <pc:chgData name="FADI SAAD" userId="1f95a12b1468ba16" providerId="LiveId" clId="{9F440903-5FD1-405F-A0FB-A621C4C60747}" dt="2022-10-29T17:13:32.250" v="1570" actId="207"/>
        <pc:sldMkLst>
          <pc:docMk/>
          <pc:sldMk cId="48634807" sldId="528"/>
        </pc:sldMkLst>
        <pc:spChg chg="mod">
          <ac:chgData name="FADI SAAD" userId="1f95a12b1468ba16" providerId="LiveId" clId="{9F440903-5FD1-405F-A0FB-A621C4C60747}" dt="2022-10-29T17:13:32.250" v="1570" actId="207"/>
          <ac:spMkLst>
            <pc:docMk/>
            <pc:sldMk cId="48634807" sldId="528"/>
            <ac:spMk id="3" creationId="{FC939BE4-0C9E-4170-866D-D7241935ECFD}"/>
          </ac:spMkLst>
        </pc:spChg>
      </pc:sldChg>
      <pc:sldChg chg="addSp delSp modSp del mod">
        <pc:chgData name="FADI SAAD" userId="1f95a12b1468ba16" providerId="LiveId" clId="{9F440903-5FD1-405F-A0FB-A621C4C60747}" dt="2022-10-28T18:03:25.766" v="78" actId="2696"/>
        <pc:sldMkLst>
          <pc:docMk/>
          <pc:sldMk cId="3922930250" sldId="614"/>
        </pc:sldMkLst>
        <pc:spChg chg="del mod">
          <ac:chgData name="FADI SAAD" userId="1f95a12b1468ba16" providerId="LiveId" clId="{9F440903-5FD1-405F-A0FB-A621C4C60747}" dt="2022-10-28T18:02:03.160" v="72" actId="21"/>
          <ac:spMkLst>
            <pc:docMk/>
            <pc:sldMk cId="3922930250" sldId="614"/>
            <ac:spMk id="2" creationId="{8A290DE0-8CEA-48FD-AB15-4D1F2986174E}"/>
          </ac:spMkLst>
        </pc:spChg>
        <pc:spChg chg="add mod">
          <ac:chgData name="FADI SAAD" userId="1f95a12b1468ba16" providerId="LiveId" clId="{9F440903-5FD1-405F-A0FB-A621C4C60747}" dt="2022-10-28T18:01:58.800" v="71"/>
          <ac:spMkLst>
            <pc:docMk/>
            <pc:sldMk cId="3922930250" sldId="614"/>
            <ac:spMk id="4" creationId="{FCC801B1-2DEF-9834-C00A-002AB7B6BB85}"/>
          </ac:spMkLst>
        </pc:spChg>
        <pc:spChg chg="add del mod">
          <ac:chgData name="FADI SAAD" userId="1f95a12b1468ba16" providerId="LiveId" clId="{9F440903-5FD1-405F-A0FB-A621C4C60747}" dt="2022-10-28T18:02:08.888" v="75" actId="21"/>
          <ac:spMkLst>
            <pc:docMk/>
            <pc:sldMk cId="3922930250" sldId="614"/>
            <ac:spMk id="6" creationId="{FBE5EEEC-DC4E-C90E-978E-CF1F553C0F1D}"/>
          </ac:spMkLst>
        </pc:spChg>
      </pc:sldChg>
      <pc:sldChg chg="modSp del mod">
        <pc:chgData name="FADI SAAD" userId="1f95a12b1468ba16" providerId="LiveId" clId="{9F440903-5FD1-405F-A0FB-A621C4C60747}" dt="2022-10-28T17:59:55.815" v="9" actId="2696"/>
        <pc:sldMkLst>
          <pc:docMk/>
          <pc:sldMk cId="947491643" sldId="639"/>
        </pc:sldMkLst>
        <pc:spChg chg="mod">
          <ac:chgData name="FADI SAAD" userId="1f95a12b1468ba16" providerId="LiveId" clId="{9F440903-5FD1-405F-A0FB-A621C4C60747}" dt="2022-10-28T17:56:11.338" v="2" actId="20577"/>
          <ac:spMkLst>
            <pc:docMk/>
            <pc:sldMk cId="947491643" sldId="639"/>
            <ac:spMk id="3" creationId="{142F8956-23B1-4244-AE2F-AAEE5CDF49D6}"/>
          </ac:spMkLst>
        </pc:spChg>
      </pc:sldChg>
      <pc:sldChg chg="addSp delSp modSp mod">
        <pc:chgData name="FADI SAAD" userId="1f95a12b1468ba16" providerId="LiveId" clId="{9F440903-5FD1-405F-A0FB-A621C4C60747}" dt="2022-10-29T08:15:17.256" v="634" actId="207"/>
        <pc:sldMkLst>
          <pc:docMk/>
          <pc:sldMk cId="4157666495" sldId="672"/>
        </pc:sldMkLst>
        <pc:spChg chg="del mod">
          <ac:chgData name="FADI SAAD" userId="1f95a12b1468ba16" providerId="LiveId" clId="{9F440903-5FD1-405F-A0FB-A621C4C60747}" dt="2022-10-29T08:13:56.039" v="613" actId="21"/>
          <ac:spMkLst>
            <pc:docMk/>
            <pc:sldMk cId="4157666495" sldId="672"/>
            <ac:spMk id="2" creationId="{0EF65919-3B4C-414D-8F97-725E98BD7C37}"/>
          </ac:spMkLst>
        </pc:spChg>
        <pc:spChg chg="mod">
          <ac:chgData name="FADI SAAD" userId="1f95a12b1468ba16" providerId="LiveId" clId="{9F440903-5FD1-405F-A0FB-A621C4C60747}" dt="2022-10-29T08:15:17.256" v="634" actId="207"/>
          <ac:spMkLst>
            <pc:docMk/>
            <pc:sldMk cId="4157666495" sldId="672"/>
            <ac:spMk id="3" creationId="{CB61937C-EECB-4AD8-AED4-A07D3D01011E}"/>
          </ac:spMkLst>
        </pc:spChg>
        <pc:spChg chg="add mod">
          <ac:chgData name="FADI SAAD" userId="1f95a12b1468ba16" providerId="LiveId" clId="{9F440903-5FD1-405F-A0FB-A621C4C60747}" dt="2022-10-29T08:13:49.186" v="612"/>
          <ac:spMkLst>
            <pc:docMk/>
            <pc:sldMk cId="4157666495" sldId="672"/>
            <ac:spMk id="4" creationId="{E9F27779-5CF9-434E-BE67-598A2C83189D}"/>
          </ac:spMkLst>
        </pc:spChg>
        <pc:spChg chg="add del mod">
          <ac:chgData name="FADI SAAD" userId="1f95a12b1468ba16" providerId="LiveId" clId="{9F440903-5FD1-405F-A0FB-A621C4C60747}" dt="2022-10-29T08:14:02.997" v="617" actId="21"/>
          <ac:spMkLst>
            <pc:docMk/>
            <pc:sldMk cId="4157666495" sldId="672"/>
            <ac:spMk id="6" creationId="{0760087C-EE07-C7F6-1FC5-5B3A8379D8A6}"/>
          </ac:spMkLst>
        </pc:spChg>
      </pc:sldChg>
      <pc:sldChg chg="addSp delSp modSp mod">
        <pc:chgData name="FADI SAAD" userId="1f95a12b1468ba16" providerId="LiveId" clId="{9F440903-5FD1-405F-A0FB-A621C4C60747}" dt="2022-10-28T18:06:27.545" v="145" actId="255"/>
        <pc:sldMkLst>
          <pc:docMk/>
          <pc:sldMk cId="0" sldId="679"/>
        </pc:sldMkLst>
        <pc:spChg chg="del mod">
          <ac:chgData name="FADI SAAD" userId="1f95a12b1468ba16" providerId="LiveId" clId="{9F440903-5FD1-405F-A0FB-A621C4C60747}" dt="2022-10-28T18:04:51.448" v="120" actId="21"/>
          <ac:spMkLst>
            <pc:docMk/>
            <pc:sldMk cId="0" sldId="679"/>
            <ac:spMk id="2" creationId="{00000000-0000-0000-0000-000000000000}"/>
          </ac:spMkLst>
        </pc:spChg>
        <pc:spChg chg="mod">
          <ac:chgData name="FADI SAAD" userId="1f95a12b1468ba16" providerId="LiveId" clId="{9F440903-5FD1-405F-A0FB-A621C4C60747}" dt="2022-10-28T18:06:27.545" v="145" actId="255"/>
          <ac:spMkLst>
            <pc:docMk/>
            <pc:sldMk cId="0" sldId="679"/>
            <ac:spMk id="3" creationId="{00000000-0000-0000-0000-000000000000}"/>
          </ac:spMkLst>
        </pc:spChg>
        <pc:spChg chg="add mod">
          <ac:chgData name="FADI SAAD" userId="1f95a12b1468ba16" providerId="LiveId" clId="{9F440903-5FD1-405F-A0FB-A621C4C60747}" dt="2022-10-28T18:04:46.456" v="118" actId="20577"/>
          <ac:spMkLst>
            <pc:docMk/>
            <pc:sldMk cId="0" sldId="679"/>
            <ac:spMk id="4" creationId="{E7BD51D6-259E-EA5E-903B-02AD86F93251}"/>
          </ac:spMkLst>
        </pc:spChg>
        <pc:spChg chg="add del mod">
          <ac:chgData name="FADI SAAD" userId="1f95a12b1468ba16" providerId="LiveId" clId="{9F440903-5FD1-405F-A0FB-A621C4C60747}" dt="2022-10-28T18:04:58.700" v="123" actId="21"/>
          <ac:spMkLst>
            <pc:docMk/>
            <pc:sldMk cId="0" sldId="679"/>
            <ac:spMk id="6" creationId="{995AE497-74AB-2151-1A86-379EFDEC94EB}"/>
          </ac:spMkLst>
        </pc:spChg>
      </pc:sldChg>
      <pc:sldChg chg="addSp delSp modSp mod">
        <pc:chgData name="FADI SAAD" userId="1f95a12b1468ba16" providerId="LiveId" clId="{9F440903-5FD1-405F-A0FB-A621C4C60747}" dt="2022-10-28T18:09:25.056" v="178" actId="12"/>
        <pc:sldMkLst>
          <pc:docMk/>
          <pc:sldMk cId="0" sldId="681"/>
        </pc:sldMkLst>
        <pc:spChg chg="del mod">
          <ac:chgData name="FADI SAAD" userId="1f95a12b1468ba16" providerId="LiveId" clId="{9F440903-5FD1-405F-A0FB-A621C4C60747}" dt="2022-10-28T18:08:04.079" v="152" actId="21"/>
          <ac:spMkLst>
            <pc:docMk/>
            <pc:sldMk cId="0" sldId="681"/>
            <ac:spMk id="2" creationId="{00000000-0000-0000-0000-000000000000}"/>
          </ac:spMkLst>
        </pc:spChg>
        <pc:spChg chg="mod">
          <ac:chgData name="FADI SAAD" userId="1f95a12b1468ba16" providerId="LiveId" clId="{9F440903-5FD1-405F-A0FB-A621C4C60747}" dt="2022-10-28T18:09:25.056" v="178" actId="12"/>
          <ac:spMkLst>
            <pc:docMk/>
            <pc:sldMk cId="0" sldId="681"/>
            <ac:spMk id="3" creationId="{00000000-0000-0000-0000-000000000000}"/>
          </ac:spMkLst>
        </pc:spChg>
        <pc:spChg chg="add mod">
          <ac:chgData name="FADI SAAD" userId="1f95a12b1468ba16" providerId="LiveId" clId="{9F440903-5FD1-405F-A0FB-A621C4C60747}" dt="2022-10-28T18:07:55.765" v="151" actId="20577"/>
          <ac:spMkLst>
            <pc:docMk/>
            <pc:sldMk cId="0" sldId="681"/>
            <ac:spMk id="4" creationId="{5BF03D7E-38C4-8DD8-96C8-B89203B91958}"/>
          </ac:spMkLst>
        </pc:spChg>
        <pc:spChg chg="add del mod">
          <ac:chgData name="FADI SAAD" userId="1f95a12b1468ba16" providerId="LiveId" clId="{9F440903-5FD1-405F-A0FB-A621C4C60747}" dt="2022-10-28T18:08:10.802" v="155" actId="21"/>
          <ac:spMkLst>
            <pc:docMk/>
            <pc:sldMk cId="0" sldId="681"/>
            <ac:spMk id="6" creationId="{9CCEABBB-5BE4-BCE8-A86C-45C4E26D28F5}"/>
          </ac:spMkLst>
        </pc:spChg>
      </pc:sldChg>
      <pc:sldChg chg="addSp delSp modSp mod">
        <pc:chgData name="FADI SAAD" userId="1f95a12b1468ba16" providerId="LiveId" clId="{9F440903-5FD1-405F-A0FB-A621C4C60747}" dt="2022-10-28T18:16:13.324" v="194" actId="948"/>
        <pc:sldMkLst>
          <pc:docMk/>
          <pc:sldMk cId="0" sldId="683"/>
        </pc:sldMkLst>
        <pc:spChg chg="del mod">
          <ac:chgData name="FADI SAAD" userId="1f95a12b1468ba16" providerId="LiveId" clId="{9F440903-5FD1-405F-A0FB-A621C4C60747}" dt="2022-10-28T18:14:54.686" v="184" actId="21"/>
          <ac:spMkLst>
            <pc:docMk/>
            <pc:sldMk cId="0" sldId="683"/>
            <ac:spMk id="2" creationId="{00000000-0000-0000-0000-000000000000}"/>
          </ac:spMkLst>
        </pc:spChg>
        <pc:spChg chg="mod">
          <ac:chgData name="FADI SAAD" userId="1f95a12b1468ba16" providerId="LiveId" clId="{9F440903-5FD1-405F-A0FB-A621C4C60747}" dt="2022-10-28T18:16:13.324" v="194" actId="948"/>
          <ac:spMkLst>
            <pc:docMk/>
            <pc:sldMk cId="0" sldId="683"/>
            <ac:spMk id="3" creationId="{00000000-0000-0000-0000-000000000000}"/>
          </ac:spMkLst>
        </pc:spChg>
        <pc:spChg chg="add mod">
          <ac:chgData name="FADI SAAD" userId="1f95a12b1468ba16" providerId="LiveId" clId="{9F440903-5FD1-405F-A0FB-A621C4C60747}" dt="2022-10-28T18:14:50.049" v="183"/>
          <ac:spMkLst>
            <pc:docMk/>
            <pc:sldMk cId="0" sldId="683"/>
            <ac:spMk id="4" creationId="{EAFA49EF-8DA5-0E1C-3479-300F91F3F52D}"/>
          </ac:spMkLst>
        </pc:spChg>
        <pc:spChg chg="add del mod">
          <ac:chgData name="FADI SAAD" userId="1f95a12b1468ba16" providerId="LiveId" clId="{9F440903-5FD1-405F-A0FB-A621C4C60747}" dt="2022-10-28T18:14:59.633" v="187" actId="21"/>
          <ac:spMkLst>
            <pc:docMk/>
            <pc:sldMk cId="0" sldId="683"/>
            <ac:spMk id="6" creationId="{9FFF2203-F9FC-F9FC-E086-0CF8C3313616}"/>
          </ac:spMkLst>
        </pc:spChg>
      </pc:sldChg>
      <pc:sldChg chg="addSp delSp modSp mod">
        <pc:chgData name="FADI SAAD" userId="1f95a12b1468ba16" providerId="LiveId" clId="{9F440903-5FD1-405F-A0FB-A621C4C60747}" dt="2022-10-28T18:18:08.684" v="216" actId="20577"/>
        <pc:sldMkLst>
          <pc:docMk/>
          <pc:sldMk cId="0" sldId="684"/>
        </pc:sldMkLst>
        <pc:spChg chg="del mod">
          <ac:chgData name="FADI SAAD" userId="1f95a12b1468ba16" providerId="LiveId" clId="{9F440903-5FD1-405F-A0FB-A621C4C60747}" dt="2022-10-28T18:17:31.242" v="206" actId="21"/>
          <ac:spMkLst>
            <pc:docMk/>
            <pc:sldMk cId="0" sldId="684"/>
            <ac:spMk id="2" creationId="{00000000-0000-0000-0000-000000000000}"/>
          </ac:spMkLst>
        </pc:spChg>
        <pc:spChg chg="mod">
          <ac:chgData name="FADI SAAD" userId="1f95a12b1468ba16" providerId="LiveId" clId="{9F440903-5FD1-405F-A0FB-A621C4C60747}" dt="2022-10-28T18:18:08.684" v="216" actId="20577"/>
          <ac:spMkLst>
            <pc:docMk/>
            <pc:sldMk cId="0" sldId="684"/>
            <ac:spMk id="3" creationId="{00000000-0000-0000-0000-000000000000}"/>
          </ac:spMkLst>
        </pc:spChg>
        <pc:spChg chg="add mod">
          <ac:chgData name="FADI SAAD" userId="1f95a12b1468ba16" providerId="LiveId" clId="{9F440903-5FD1-405F-A0FB-A621C4C60747}" dt="2022-10-28T18:17:26.396" v="205" actId="20577"/>
          <ac:spMkLst>
            <pc:docMk/>
            <pc:sldMk cId="0" sldId="684"/>
            <ac:spMk id="4" creationId="{59FBCFBF-8313-AD54-AE4D-91367C1B388D}"/>
          </ac:spMkLst>
        </pc:spChg>
        <pc:spChg chg="add del mod">
          <ac:chgData name="FADI SAAD" userId="1f95a12b1468ba16" providerId="LiveId" clId="{9F440903-5FD1-405F-A0FB-A621C4C60747}" dt="2022-10-28T18:17:36.847" v="209" actId="21"/>
          <ac:spMkLst>
            <pc:docMk/>
            <pc:sldMk cId="0" sldId="684"/>
            <ac:spMk id="6" creationId="{4B29CCF9-A78D-2493-BA88-61F028B753C1}"/>
          </ac:spMkLst>
        </pc:spChg>
      </pc:sldChg>
      <pc:sldChg chg="addSp delSp modSp mod">
        <pc:chgData name="FADI SAAD" userId="1f95a12b1468ba16" providerId="LiveId" clId="{9F440903-5FD1-405F-A0FB-A621C4C60747}" dt="2022-10-28T18:22:43.162" v="236" actId="12"/>
        <pc:sldMkLst>
          <pc:docMk/>
          <pc:sldMk cId="0" sldId="685"/>
        </pc:sldMkLst>
        <pc:spChg chg="del mod">
          <ac:chgData name="FADI SAAD" userId="1f95a12b1468ba16" providerId="LiveId" clId="{9F440903-5FD1-405F-A0FB-A621C4C60747}" dt="2022-10-28T18:22:02.657" v="224" actId="21"/>
          <ac:spMkLst>
            <pc:docMk/>
            <pc:sldMk cId="0" sldId="685"/>
            <ac:spMk id="2" creationId="{00000000-0000-0000-0000-000000000000}"/>
          </ac:spMkLst>
        </pc:spChg>
        <pc:spChg chg="mod">
          <ac:chgData name="FADI SAAD" userId="1f95a12b1468ba16" providerId="LiveId" clId="{9F440903-5FD1-405F-A0FB-A621C4C60747}" dt="2022-10-28T18:22:43.162" v="236" actId="12"/>
          <ac:spMkLst>
            <pc:docMk/>
            <pc:sldMk cId="0" sldId="685"/>
            <ac:spMk id="3" creationId="{00000000-0000-0000-0000-000000000000}"/>
          </ac:spMkLst>
        </pc:spChg>
        <pc:spChg chg="add mod">
          <ac:chgData name="FADI SAAD" userId="1f95a12b1468ba16" providerId="LiveId" clId="{9F440903-5FD1-405F-A0FB-A621C4C60747}" dt="2022-10-28T18:21:59.030" v="223" actId="207"/>
          <ac:spMkLst>
            <pc:docMk/>
            <pc:sldMk cId="0" sldId="685"/>
            <ac:spMk id="4" creationId="{7DCD7B71-3BCF-E500-5553-17D3B1AC3512}"/>
          </ac:spMkLst>
        </pc:spChg>
        <pc:spChg chg="add del mod">
          <ac:chgData name="FADI SAAD" userId="1f95a12b1468ba16" providerId="LiveId" clId="{9F440903-5FD1-405F-A0FB-A621C4C60747}" dt="2022-10-28T18:22:07.915" v="227" actId="21"/>
          <ac:spMkLst>
            <pc:docMk/>
            <pc:sldMk cId="0" sldId="685"/>
            <ac:spMk id="6" creationId="{C5F2186C-0334-E49D-A36C-7B8BBDCE3D50}"/>
          </ac:spMkLst>
        </pc:spChg>
      </pc:sldChg>
      <pc:sldChg chg="addSp delSp modSp mod">
        <pc:chgData name="FADI SAAD" userId="1f95a12b1468ba16" providerId="LiveId" clId="{9F440903-5FD1-405F-A0FB-A621C4C60747}" dt="2022-10-28T18:24:28.086" v="258" actId="12"/>
        <pc:sldMkLst>
          <pc:docMk/>
          <pc:sldMk cId="0" sldId="687"/>
        </pc:sldMkLst>
        <pc:spChg chg="del mod">
          <ac:chgData name="FADI SAAD" userId="1f95a12b1468ba16" providerId="LiveId" clId="{9F440903-5FD1-405F-A0FB-A621C4C60747}" dt="2022-10-28T18:23:37.720" v="243" actId="21"/>
          <ac:spMkLst>
            <pc:docMk/>
            <pc:sldMk cId="0" sldId="687"/>
            <ac:spMk id="2" creationId="{00000000-0000-0000-0000-000000000000}"/>
          </ac:spMkLst>
        </pc:spChg>
        <pc:spChg chg="mod">
          <ac:chgData name="FADI SAAD" userId="1f95a12b1468ba16" providerId="LiveId" clId="{9F440903-5FD1-405F-A0FB-A621C4C60747}" dt="2022-10-28T18:24:28.086" v="258" actId="12"/>
          <ac:spMkLst>
            <pc:docMk/>
            <pc:sldMk cId="0" sldId="687"/>
            <ac:spMk id="3" creationId="{00000000-0000-0000-0000-000000000000}"/>
          </ac:spMkLst>
        </pc:spChg>
        <pc:spChg chg="add mod">
          <ac:chgData name="FADI SAAD" userId="1f95a12b1468ba16" providerId="LiveId" clId="{9F440903-5FD1-405F-A0FB-A621C4C60747}" dt="2022-10-28T18:23:33.458" v="242" actId="207"/>
          <ac:spMkLst>
            <pc:docMk/>
            <pc:sldMk cId="0" sldId="687"/>
            <ac:spMk id="4" creationId="{17160C8C-C12B-4A1C-5A74-115A62A0BFD9}"/>
          </ac:spMkLst>
        </pc:spChg>
        <pc:spChg chg="add del mod">
          <ac:chgData name="FADI SAAD" userId="1f95a12b1468ba16" providerId="LiveId" clId="{9F440903-5FD1-405F-A0FB-A621C4C60747}" dt="2022-10-28T18:23:43.242" v="246" actId="21"/>
          <ac:spMkLst>
            <pc:docMk/>
            <pc:sldMk cId="0" sldId="687"/>
            <ac:spMk id="6" creationId="{65EA5402-2481-FC69-9477-FF8F22D94CE3}"/>
          </ac:spMkLst>
        </pc:spChg>
      </pc:sldChg>
      <pc:sldChg chg="addSp delSp modSp mod">
        <pc:chgData name="FADI SAAD" userId="1f95a12b1468ba16" providerId="LiveId" clId="{9F440903-5FD1-405F-A0FB-A621C4C60747}" dt="2022-10-29T07:36:32.310" v="293" actId="12"/>
        <pc:sldMkLst>
          <pc:docMk/>
          <pc:sldMk cId="0" sldId="688"/>
        </pc:sldMkLst>
        <pc:spChg chg="del mod">
          <ac:chgData name="FADI SAAD" userId="1f95a12b1468ba16" providerId="LiveId" clId="{9F440903-5FD1-405F-A0FB-A621C4C60747}" dt="2022-10-29T07:35:27.365" v="283" actId="21"/>
          <ac:spMkLst>
            <pc:docMk/>
            <pc:sldMk cId="0" sldId="688"/>
            <ac:spMk id="2" creationId="{00000000-0000-0000-0000-000000000000}"/>
          </ac:spMkLst>
        </pc:spChg>
        <pc:spChg chg="mod">
          <ac:chgData name="FADI SAAD" userId="1f95a12b1468ba16" providerId="LiveId" clId="{9F440903-5FD1-405F-A0FB-A621C4C60747}" dt="2022-10-29T07:36:32.310" v="293" actId="12"/>
          <ac:spMkLst>
            <pc:docMk/>
            <pc:sldMk cId="0" sldId="688"/>
            <ac:spMk id="3" creationId="{00000000-0000-0000-0000-000000000000}"/>
          </ac:spMkLst>
        </pc:spChg>
        <pc:spChg chg="add mod">
          <ac:chgData name="FADI SAAD" userId="1f95a12b1468ba16" providerId="LiveId" clId="{9F440903-5FD1-405F-A0FB-A621C4C60747}" dt="2022-10-29T07:35:18.382" v="281"/>
          <ac:spMkLst>
            <pc:docMk/>
            <pc:sldMk cId="0" sldId="688"/>
            <ac:spMk id="4" creationId="{ADB01C55-C4EB-BDA9-9393-510A11BC5FD5}"/>
          </ac:spMkLst>
        </pc:spChg>
        <pc:spChg chg="add del mod">
          <ac:chgData name="FADI SAAD" userId="1f95a12b1468ba16" providerId="LiveId" clId="{9F440903-5FD1-405F-A0FB-A621C4C60747}" dt="2022-10-29T07:35:44.742" v="287" actId="21"/>
          <ac:spMkLst>
            <pc:docMk/>
            <pc:sldMk cId="0" sldId="688"/>
            <ac:spMk id="6" creationId="{2BAD406E-E5BF-0D4E-03CF-3200A2E33806}"/>
          </ac:spMkLst>
        </pc:spChg>
      </pc:sldChg>
      <pc:sldChg chg="addSp delSp modSp mod">
        <pc:chgData name="FADI SAAD" userId="1f95a12b1468ba16" providerId="LiveId" clId="{9F440903-5FD1-405F-A0FB-A621C4C60747}" dt="2022-10-29T07:39:16.285" v="329" actId="12"/>
        <pc:sldMkLst>
          <pc:docMk/>
          <pc:sldMk cId="0" sldId="689"/>
        </pc:sldMkLst>
        <pc:spChg chg="del mod">
          <ac:chgData name="FADI SAAD" userId="1f95a12b1468ba16" providerId="LiveId" clId="{9F440903-5FD1-405F-A0FB-A621C4C60747}" dt="2022-10-29T07:38:45.374" v="320" actId="21"/>
          <ac:spMkLst>
            <pc:docMk/>
            <pc:sldMk cId="0" sldId="689"/>
            <ac:spMk id="2" creationId="{00000000-0000-0000-0000-000000000000}"/>
          </ac:spMkLst>
        </pc:spChg>
        <pc:spChg chg="mod">
          <ac:chgData name="FADI SAAD" userId="1f95a12b1468ba16" providerId="LiveId" clId="{9F440903-5FD1-405F-A0FB-A621C4C60747}" dt="2022-10-29T07:39:16.285" v="329" actId="12"/>
          <ac:spMkLst>
            <pc:docMk/>
            <pc:sldMk cId="0" sldId="689"/>
            <ac:spMk id="3" creationId="{00000000-0000-0000-0000-000000000000}"/>
          </ac:spMkLst>
        </pc:spChg>
        <pc:spChg chg="add mod">
          <ac:chgData name="FADI SAAD" userId="1f95a12b1468ba16" providerId="LiveId" clId="{9F440903-5FD1-405F-A0FB-A621C4C60747}" dt="2022-10-29T07:38:34.491" v="317"/>
          <ac:spMkLst>
            <pc:docMk/>
            <pc:sldMk cId="0" sldId="689"/>
            <ac:spMk id="4" creationId="{E1760BDC-5627-8E01-290D-EB0193B8841B}"/>
          </ac:spMkLst>
        </pc:spChg>
        <pc:spChg chg="add del mod">
          <ac:chgData name="FADI SAAD" userId="1f95a12b1468ba16" providerId="LiveId" clId="{9F440903-5FD1-405F-A0FB-A621C4C60747}" dt="2022-10-29T07:38:49.890" v="323" actId="21"/>
          <ac:spMkLst>
            <pc:docMk/>
            <pc:sldMk cId="0" sldId="689"/>
            <ac:spMk id="6" creationId="{9CD126C9-0085-FCF0-4CAF-D1236B62D22F}"/>
          </ac:spMkLst>
        </pc:spChg>
      </pc:sldChg>
      <pc:sldChg chg="addSp delSp modSp mod">
        <pc:chgData name="FADI SAAD" userId="1f95a12b1468ba16" providerId="LiveId" clId="{9F440903-5FD1-405F-A0FB-A621C4C60747}" dt="2022-10-29T07:42:20.101" v="367" actId="12"/>
        <pc:sldMkLst>
          <pc:docMk/>
          <pc:sldMk cId="0" sldId="690"/>
        </pc:sldMkLst>
        <pc:spChg chg="del mod">
          <ac:chgData name="FADI SAAD" userId="1f95a12b1468ba16" providerId="LiveId" clId="{9F440903-5FD1-405F-A0FB-A621C4C60747}" dt="2022-10-29T07:41:47.125" v="357" actId="21"/>
          <ac:spMkLst>
            <pc:docMk/>
            <pc:sldMk cId="0" sldId="690"/>
            <ac:spMk id="2" creationId="{00000000-0000-0000-0000-000000000000}"/>
          </ac:spMkLst>
        </pc:spChg>
        <pc:spChg chg="mod">
          <ac:chgData name="FADI SAAD" userId="1f95a12b1468ba16" providerId="LiveId" clId="{9F440903-5FD1-405F-A0FB-A621C4C60747}" dt="2022-10-29T07:42:20.101" v="367" actId="12"/>
          <ac:spMkLst>
            <pc:docMk/>
            <pc:sldMk cId="0" sldId="690"/>
            <ac:spMk id="3" creationId="{00000000-0000-0000-0000-000000000000}"/>
          </ac:spMkLst>
        </pc:spChg>
        <pc:spChg chg="add mod">
          <ac:chgData name="FADI SAAD" userId="1f95a12b1468ba16" providerId="LiveId" clId="{9F440903-5FD1-405F-A0FB-A621C4C60747}" dt="2022-10-29T07:41:31.174" v="353" actId="20577"/>
          <ac:spMkLst>
            <pc:docMk/>
            <pc:sldMk cId="0" sldId="690"/>
            <ac:spMk id="4" creationId="{D70F9BEF-C3AA-42D4-E623-078DB2C20DCA}"/>
          </ac:spMkLst>
        </pc:spChg>
        <pc:spChg chg="add del mod">
          <ac:chgData name="FADI SAAD" userId="1f95a12b1468ba16" providerId="LiveId" clId="{9F440903-5FD1-405F-A0FB-A621C4C60747}" dt="2022-10-29T07:41:57.568" v="360" actId="21"/>
          <ac:spMkLst>
            <pc:docMk/>
            <pc:sldMk cId="0" sldId="690"/>
            <ac:spMk id="6" creationId="{279EAAA9-4191-9BBC-D34A-69F8CB4EF2B7}"/>
          </ac:spMkLst>
        </pc:spChg>
      </pc:sldChg>
      <pc:sldChg chg="addSp delSp modSp mod">
        <pc:chgData name="FADI SAAD" userId="1f95a12b1468ba16" providerId="LiveId" clId="{9F440903-5FD1-405F-A0FB-A621C4C60747}" dt="2022-10-29T07:45:39.104" v="414" actId="20577"/>
        <pc:sldMkLst>
          <pc:docMk/>
          <pc:sldMk cId="0" sldId="691"/>
        </pc:sldMkLst>
        <pc:spChg chg="del mod">
          <ac:chgData name="FADI SAAD" userId="1f95a12b1468ba16" providerId="LiveId" clId="{9F440903-5FD1-405F-A0FB-A621C4C60747}" dt="2022-10-29T07:44:21.618" v="391" actId="21"/>
          <ac:spMkLst>
            <pc:docMk/>
            <pc:sldMk cId="0" sldId="691"/>
            <ac:spMk id="2" creationId="{00000000-0000-0000-0000-000000000000}"/>
          </ac:spMkLst>
        </pc:spChg>
        <pc:spChg chg="mod">
          <ac:chgData name="FADI SAAD" userId="1f95a12b1468ba16" providerId="LiveId" clId="{9F440903-5FD1-405F-A0FB-A621C4C60747}" dt="2022-10-29T07:45:39.104" v="414" actId="20577"/>
          <ac:spMkLst>
            <pc:docMk/>
            <pc:sldMk cId="0" sldId="691"/>
            <ac:spMk id="3" creationId="{00000000-0000-0000-0000-000000000000}"/>
          </ac:spMkLst>
        </pc:spChg>
        <pc:spChg chg="add mod">
          <ac:chgData name="FADI SAAD" userId="1f95a12b1468ba16" providerId="LiveId" clId="{9F440903-5FD1-405F-A0FB-A621C4C60747}" dt="2022-10-29T07:44:16.006" v="390" actId="27636"/>
          <ac:spMkLst>
            <pc:docMk/>
            <pc:sldMk cId="0" sldId="691"/>
            <ac:spMk id="4" creationId="{35B6B30F-42FD-91ED-9BF0-EF96BF874907}"/>
          </ac:spMkLst>
        </pc:spChg>
        <pc:spChg chg="add del mod">
          <ac:chgData name="FADI SAAD" userId="1f95a12b1468ba16" providerId="LiveId" clId="{9F440903-5FD1-405F-A0FB-A621C4C60747}" dt="2022-10-29T07:44:27.246" v="394" actId="21"/>
          <ac:spMkLst>
            <pc:docMk/>
            <pc:sldMk cId="0" sldId="691"/>
            <ac:spMk id="6" creationId="{7A022917-F148-93D1-A095-69323384FC09}"/>
          </ac:spMkLst>
        </pc:spChg>
      </pc:sldChg>
      <pc:sldChg chg="addSp delSp modSp mod">
        <pc:chgData name="FADI SAAD" userId="1f95a12b1468ba16" providerId="LiveId" clId="{9F440903-5FD1-405F-A0FB-A621C4C60747}" dt="2022-10-29T07:47:27.722" v="437" actId="14100"/>
        <pc:sldMkLst>
          <pc:docMk/>
          <pc:sldMk cId="0" sldId="693"/>
        </pc:sldMkLst>
        <pc:spChg chg="del mod">
          <ac:chgData name="FADI SAAD" userId="1f95a12b1468ba16" providerId="LiveId" clId="{9F440903-5FD1-405F-A0FB-A621C4C60747}" dt="2022-10-29T07:46:51.093" v="424" actId="21"/>
          <ac:spMkLst>
            <pc:docMk/>
            <pc:sldMk cId="0" sldId="693"/>
            <ac:spMk id="2" creationId="{00000000-0000-0000-0000-000000000000}"/>
          </ac:spMkLst>
        </pc:spChg>
        <pc:spChg chg="add mod">
          <ac:chgData name="FADI SAAD" userId="1f95a12b1468ba16" providerId="LiveId" clId="{9F440903-5FD1-405F-A0FB-A621C4C60747}" dt="2022-10-29T07:46:40.879" v="422" actId="207"/>
          <ac:spMkLst>
            <pc:docMk/>
            <pc:sldMk cId="0" sldId="693"/>
            <ac:spMk id="3" creationId="{42014A18-D72A-F409-DD6D-371F70E8E645}"/>
          </ac:spMkLst>
        </pc:spChg>
        <pc:spChg chg="mod">
          <ac:chgData name="FADI SAAD" userId="1f95a12b1468ba16" providerId="LiveId" clId="{9F440903-5FD1-405F-A0FB-A621C4C60747}" dt="2022-10-29T07:47:18.300" v="433" actId="14100"/>
          <ac:spMkLst>
            <pc:docMk/>
            <pc:sldMk cId="0" sldId="693"/>
            <ac:spMk id="4" creationId="{00000000-0000-0000-0000-000000000000}"/>
          </ac:spMkLst>
        </pc:spChg>
        <pc:spChg chg="add del mod">
          <ac:chgData name="FADI SAAD" userId="1f95a12b1468ba16" providerId="LiveId" clId="{9F440903-5FD1-405F-A0FB-A621C4C60747}" dt="2022-10-29T07:46:59.262" v="429" actId="21"/>
          <ac:spMkLst>
            <pc:docMk/>
            <pc:sldMk cId="0" sldId="693"/>
            <ac:spMk id="7" creationId="{20B602AE-3099-BB73-352E-15611432F7D9}"/>
          </ac:spMkLst>
        </pc:spChg>
        <pc:picChg chg="mod">
          <ac:chgData name="FADI SAAD" userId="1f95a12b1468ba16" providerId="LiveId" clId="{9F440903-5FD1-405F-A0FB-A621C4C60747}" dt="2022-10-29T07:47:27.722" v="437" actId="14100"/>
          <ac:picMkLst>
            <pc:docMk/>
            <pc:sldMk cId="0" sldId="693"/>
            <ac:picMk id="5" creationId="{00000000-0000-0000-0000-000000000000}"/>
          </ac:picMkLst>
        </pc:picChg>
      </pc:sldChg>
      <pc:sldChg chg="addSp delSp modSp mod">
        <pc:chgData name="FADI SAAD" userId="1f95a12b1468ba16" providerId="LiveId" clId="{9F440903-5FD1-405F-A0FB-A621C4C60747}" dt="2022-10-29T07:50:34.430" v="483" actId="14100"/>
        <pc:sldMkLst>
          <pc:docMk/>
          <pc:sldMk cId="0" sldId="695"/>
        </pc:sldMkLst>
        <pc:spChg chg="del mod">
          <ac:chgData name="FADI SAAD" userId="1f95a12b1468ba16" providerId="LiveId" clId="{9F440903-5FD1-405F-A0FB-A621C4C60747}" dt="2022-10-29T07:48:01.441" v="441" actId="21"/>
          <ac:spMkLst>
            <pc:docMk/>
            <pc:sldMk cId="0" sldId="695"/>
            <ac:spMk id="2" creationId="{00000000-0000-0000-0000-000000000000}"/>
          </ac:spMkLst>
        </pc:spChg>
        <pc:spChg chg="add mod">
          <ac:chgData name="FADI SAAD" userId="1f95a12b1468ba16" providerId="LiveId" clId="{9F440903-5FD1-405F-A0FB-A621C4C60747}" dt="2022-10-29T07:47:54.715" v="438"/>
          <ac:spMkLst>
            <pc:docMk/>
            <pc:sldMk cId="0" sldId="695"/>
            <ac:spMk id="3" creationId="{818330E0-4F69-4700-C465-B9CF21E8981B}"/>
          </ac:spMkLst>
        </pc:spChg>
        <pc:spChg chg="mod">
          <ac:chgData name="FADI SAAD" userId="1f95a12b1468ba16" providerId="LiveId" clId="{9F440903-5FD1-405F-A0FB-A621C4C60747}" dt="2022-10-29T07:49:01.953" v="461" actId="20577"/>
          <ac:spMkLst>
            <pc:docMk/>
            <pc:sldMk cId="0" sldId="695"/>
            <ac:spMk id="4" creationId="{00000000-0000-0000-0000-000000000000}"/>
          </ac:spMkLst>
        </pc:spChg>
        <pc:spChg chg="add del mod">
          <ac:chgData name="FADI SAAD" userId="1f95a12b1468ba16" providerId="LiveId" clId="{9F440903-5FD1-405F-A0FB-A621C4C60747}" dt="2022-10-29T07:48:08.193" v="446" actId="21"/>
          <ac:spMkLst>
            <pc:docMk/>
            <pc:sldMk cId="0" sldId="695"/>
            <ac:spMk id="7" creationId="{766BC4A5-AD98-4031-40E3-7ADF137CA9FC}"/>
          </ac:spMkLst>
        </pc:spChg>
        <pc:picChg chg="mod">
          <ac:chgData name="FADI SAAD" userId="1f95a12b1468ba16" providerId="LiveId" clId="{9F440903-5FD1-405F-A0FB-A621C4C60747}" dt="2022-10-29T07:50:34.430" v="483" actId="14100"/>
          <ac:picMkLst>
            <pc:docMk/>
            <pc:sldMk cId="0" sldId="695"/>
            <ac:picMk id="5" creationId="{00000000-0000-0000-0000-000000000000}"/>
          </ac:picMkLst>
        </pc:picChg>
      </pc:sldChg>
      <pc:sldChg chg="addSp delSp modSp mod">
        <pc:chgData name="FADI SAAD" userId="1f95a12b1468ba16" providerId="LiveId" clId="{9F440903-5FD1-405F-A0FB-A621C4C60747}" dt="2022-10-29T07:50:25.042" v="479" actId="14100"/>
        <pc:sldMkLst>
          <pc:docMk/>
          <pc:sldMk cId="0" sldId="697"/>
        </pc:sldMkLst>
        <pc:spChg chg="del mod">
          <ac:chgData name="FADI SAAD" userId="1f95a12b1468ba16" providerId="LiveId" clId="{9F440903-5FD1-405F-A0FB-A621C4C60747}" dt="2022-10-29T07:49:51.506" v="465" actId="21"/>
          <ac:spMkLst>
            <pc:docMk/>
            <pc:sldMk cId="0" sldId="697"/>
            <ac:spMk id="2" creationId="{00000000-0000-0000-0000-000000000000}"/>
          </ac:spMkLst>
        </pc:spChg>
        <pc:spChg chg="add mod">
          <ac:chgData name="FADI SAAD" userId="1f95a12b1468ba16" providerId="LiveId" clId="{9F440903-5FD1-405F-A0FB-A621C4C60747}" dt="2022-10-29T07:49:44.875" v="462"/>
          <ac:spMkLst>
            <pc:docMk/>
            <pc:sldMk cId="0" sldId="697"/>
            <ac:spMk id="3" creationId="{E9DFBE85-7159-548B-A7BD-AA8ACA0A56D4}"/>
          </ac:spMkLst>
        </pc:spChg>
        <pc:spChg chg="mod">
          <ac:chgData name="FADI SAAD" userId="1f95a12b1468ba16" providerId="LiveId" clId="{9F440903-5FD1-405F-A0FB-A621C4C60747}" dt="2022-10-29T07:50:14.653" v="475" actId="20577"/>
          <ac:spMkLst>
            <pc:docMk/>
            <pc:sldMk cId="0" sldId="697"/>
            <ac:spMk id="4" creationId="{00000000-0000-0000-0000-000000000000}"/>
          </ac:spMkLst>
        </pc:spChg>
        <pc:spChg chg="add del mod">
          <ac:chgData name="FADI SAAD" userId="1f95a12b1468ba16" providerId="LiveId" clId="{9F440903-5FD1-405F-A0FB-A621C4C60747}" dt="2022-10-29T07:49:56.419" v="468" actId="21"/>
          <ac:spMkLst>
            <pc:docMk/>
            <pc:sldMk cId="0" sldId="697"/>
            <ac:spMk id="7" creationId="{1EDF3D4E-F781-3C33-9074-0AB5362C467F}"/>
          </ac:spMkLst>
        </pc:spChg>
        <pc:picChg chg="mod">
          <ac:chgData name="FADI SAAD" userId="1f95a12b1468ba16" providerId="LiveId" clId="{9F440903-5FD1-405F-A0FB-A621C4C60747}" dt="2022-10-29T07:50:25.042" v="479" actId="14100"/>
          <ac:picMkLst>
            <pc:docMk/>
            <pc:sldMk cId="0" sldId="697"/>
            <ac:picMk id="5" creationId="{00000000-0000-0000-0000-000000000000}"/>
          </ac:picMkLst>
        </pc:picChg>
      </pc:sldChg>
      <pc:sldChg chg="addSp delSp modSp mod">
        <pc:chgData name="FADI SAAD" userId="1f95a12b1468ba16" providerId="LiveId" clId="{9F440903-5FD1-405F-A0FB-A621C4C60747}" dt="2022-10-29T07:51:21.809" v="497" actId="21"/>
        <pc:sldMkLst>
          <pc:docMk/>
          <pc:sldMk cId="0" sldId="699"/>
        </pc:sldMkLst>
        <pc:spChg chg="del mod">
          <ac:chgData name="FADI SAAD" userId="1f95a12b1468ba16" providerId="LiveId" clId="{9F440903-5FD1-405F-A0FB-A621C4C60747}" dt="2022-10-29T07:51:07.842" v="492" actId="21"/>
          <ac:spMkLst>
            <pc:docMk/>
            <pc:sldMk cId="0" sldId="699"/>
            <ac:spMk id="2" creationId="{00000000-0000-0000-0000-000000000000}"/>
          </ac:spMkLst>
        </pc:spChg>
        <pc:spChg chg="add mod">
          <ac:chgData name="FADI SAAD" userId="1f95a12b1468ba16" providerId="LiveId" clId="{9F440903-5FD1-405F-A0FB-A621C4C60747}" dt="2022-10-29T07:51:01.904" v="489"/>
          <ac:spMkLst>
            <pc:docMk/>
            <pc:sldMk cId="0" sldId="699"/>
            <ac:spMk id="3" creationId="{FB6A4889-3582-2AD8-19DD-D99962A5130C}"/>
          </ac:spMkLst>
        </pc:spChg>
        <pc:spChg chg="mod">
          <ac:chgData name="FADI SAAD" userId="1f95a12b1468ba16" providerId="LiveId" clId="{9F440903-5FD1-405F-A0FB-A621C4C60747}" dt="2022-10-29T07:50:51.528" v="488" actId="255"/>
          <ac:spMkLst>
            <pc:docMk/>
            <pc:sldMk cId="0" sldId="699"/>
            <ac:spMk id="4" creationId="{00000000-0000-0000-0000-000000000000}"/>
          </ac:spMkLst>
        </pc:spChg>
        <pc:spChg chg="add del mod">
          <ac:chgData name="FADI SAAD" userId="1f95a12b1468ba16" providerId="LiveId" clId="{9F440903-5FD1-405F-A0FB-A621C4C60747}" dt="2022-10-29T07:51:21.809" v="497" actId="21"/>
          <ac:spMkLst>
            <pc:docMk/>
            <pc:sldMk cId="0" sldId="699"/>
            <ac:spMk id="7" creationId="{E572F97D-197B-5D79-32DB-970325A26596}"/>
          </ac:spMkLst>
        </pc:spChg>
        <pc:picChg chg="mod">
          <ac:chgData name="FADI SAAD" userId="1f95a12b1468ba16" providerId="LiveId" clId="{9F440903-5FD1-405F-A0FB-A621C4C60747}" dt="2022-10-29T07:50:43.690" v="486" actId="14100"/>
          <ac:picMkLst>
            <pc:docMk/>
            <pc:sldMk cId="0" sldId="699"/>
            <ac:picMk id="5" creationId="{00000000-0000-0000-0000-000000000000}"/>
          </ac:picMkLst>
        </pc:picChg>
      </pc:sldChg>
      <pc:sldChg chg="addSp delSp modSp mod">
        <pc:chgData name="FADI SAAD" userId="1f95a12b1468ba16" providerId="LiveId" clId="{9F440903-5FD1-405F-A0FB-A621C4C60747}" dt="2022-10-29T07:52:38.451" v="517" actId="20577"/>
        <pc:sldMkLst>
          <pc:docMk/>
          <pc:sldMk cId="0" sldId="701"/>
        </pc:sldMkLst>
        <pc:spChg chg="del mod">
          <ac:chgData name="FADI SAAD" userId="1f95a12b1468ba16" providerId="LiveId" clId="{9F440903-5FD1-405F-A0FB-A621C4C60747}" dt="2022-10-29T07:51:46.381" v="501" actId="21"/>
          <ac:spMkLst>
            <pc:docMk/>
            <pc:sldMk cId="0" sldId="701"/>
            <ac:spMk id="2" creationId="{00000000-0000-0000-0000-000000000000}"/>
          </ac:spMkLst>
        </pc:spChg>
        <pc:spChg chg="add mod">
          <ac:chgData name="FADI SAAD" userId="1f95a12b1468ba16" providerId="LiveId" clId="{9F440903-5FD1-405F-A0FB-A621C4C60747}" dt="2022-10-29T07:51:32.724" v="498"/>
          <ac:spMkLst>
            <pc:docMk/>
            <pc:sldMk cId="0" sldId="701"/>
            <ac:spMk id="3" creationId="{AC47D2F5-DDA9-3995-63C1-37445D7F8014}"/>
          </ac:spMkLst>
        </pc:spChg>
        <pc:spChg chg="mod">
          <ac:chgData name="FADI SAAD" userId="1f95a12b1468ba16" providerId="LiveId" clId="{9F440903-5FD1-405F-A0FB-A621C4C60747}" dt="2022-10-29T07:52:38.451" v="517" actId="20577"/>
          <ac:spMkLst>
            <pc:docMk/>
            <pc:sldMk cId="0" sldId="701"/>
            <ac:spMk id="4" creationId="{00000000-0000-0000-0000-000000000000}"/>
          </ac:spMkLst>
        </pc:spChg>
        <pc:spChg chg="add del mod">
          <ac:chgData name="FADI SAAD" userId="1f95a12b1468ba16" providerId="LiveId" clId="{9F440903-5FD1-405F-A0FB-A621C4C60747}" dt="2022-10-29T07:52:22.175" v="510" actId="21"/>
          <ac:spMkLst>
            <pc:docMk/>
            <pc:sldMk cId="0" sldId="701"/>
            <ac:spMk id="7" creationId="{F0002DD6-F135-05CD-C6BC-F489B70CC3F1}"/>
          </ac:spMkLst>
        </pc:spChg>
      </pc:sldChg>
      <pc:sldChg chg="addSp delSp modSp mod">
        <pc:chgData name="FADI SAAD" userId="1f95a12b1468ba16" providerId="LiveId" clId="{9F440903-5FD1-405F-A0FB-A621C4C60747}" dt="2022-10-29T08:05:41.673" v="554" actId="14100"/>
        <pc:sldMkLst>
          <pc:docMk/>
          <pc:sldMk cId="0" sldId="703"/>
        </pc:sldMkLst>
        <pc:spChg chg="del mod">
          <ac:chgData name="FADI SAAD" userId="1f95a12b1468ba16" providerId="LiveId" clId="{9F440903-5FD1-405F-A0FB-A621C4C60747}" dt="2022-10-29T07:55:43.180" v="523" actId="21"/>
          <ac:spMkLst>
            <pc:docMk/>
            <pc:sldMk cId="0" sldId="703"/>
            <ac:spMk id="2" creationId="{00000000-0000-0000-0000-000000000000}"/>
          </ac:spMkLst>
        </pc:spChg>
        <pc:spChg chg="mod">
          <ac:chgData name="FADI SAAD" userId="1f95a12b1468ba16" providerId="LiveId" clId="{9F440903-5FD1-405F-A0FB-A621C4C60747}" dt="2022-10-29T08:05:41.673" v="554" actId="14100"/>
          <ac:spMkLst>
            <pc:docMk/>
            <pc:sldMk cId="0" sldId="703"/>
            <ac:spMk id="3" creationId="{00000000-0000-0000-0000-000000000000}"/>
          </ac:spMkLst>
        </pc:spChg>
        <pc:spChg chg="add mod">
          <ac:chgData name="FADI SAAD" userId="1f95a12b1468ba16" providerId="LiveId" clId="{9F440903-5FD1-405F-A0FB-A621C4C60747}" dt="2022-10-29T07:55:33.600" v="522"/>
          <ac:spMkLst>
            <pc:docMk/>
            <pc:sldMk cId="0" sldId="703"/>
            <ac:spMk id="4" creationId="{60ACB38A-3036-5A61-49E2-BFB4DC0C5DFA}"/>
          </ac:spMkLst>
        </pc:spChg>
        <pc:spChg chg="add del mod">
          <ac:chgData name="FADI SAAD" userId="1f95a12b1468ba16" providerId="LiveId" clId="{9F440903-5FD1-405F-A0FB-A621C4C60747}" dt="2022-10-29T08:03:55.164" v="527" actId="21"/>
          <ac:spMkLst>
            <pc:docMk/>
            <pc:sldMk cId="0" sldId="703"/>
            <ac:spMk id="6" creationId="{5258D8A7-3465-D54F-4106-434BA09547C8}"/>
          </ac:spMkLst>
        </pc:spChg>
      </pc:sldChg>
      <pc:sldChg chg="addSp delSp modSp mod">
        <pc:chgData name="FADI SAAD" userId="1f95a12b1468ba16" providerId="LiveId" clId="{9F440903-5FD1-405F-A0FB-A621C4C60747}" dt="2022-10-29T08:08:52.836" v="582" actId="313"/>
        <pc:sldMkLst>
          <pc:docMk/>
          <pc:sldMk cId="0" sldId="704"/>
        </pc:sldMkLst>
        <pc:spChg chg="del mod">
          <ac:chgData name="FADI SAAD" userId="1f95a12b1468ba16" providerId="LiveId" clId="{9F440903-5FD1-405F-A0FB-A621C4C60747}" dt="2022-10-29T08:06:50.245" v="560" actId="21"/>
          <ac:spMkLst>
            <pc:docMk/>
            <pc:sldMk cId="0" sldId="704"/>
            <ac:spMk id="2" creationId="{00000000-0000-0000-0000-000000000000}"/>
          </ac:spMkLst>
        </pc:spChg>
        <pc:spChg chg="mod">
          <ac:chgData name="FADI SAAD" userId="1f95a12b1468ba16" providerId="LiveId" clId="{9F440903-5FD1-405F-A0FB-A621C4C60747}" dt="2022-10-29T08:08:52.836" v="582" actId="313"/>
          <ac:spMkLst>
            <pc:docMk/>
            <pc:sldMk cId="0" sldId="704"/>
            <ac:spMk id="3" creationId="{00000000-0000-0000-0000-000000000000}"/>
          </ac:spMkLst>
        </pc:spChg>
        <pc:spChg chg="add mod">
          <ac:chgData name="FADI SAAD" userId="1f95a12b1468ba16" providerId="LiveId" clId="{9F440903-5FD1-405F-A0FB-A621C4C60747}" dt="2022-10-29T08:06:42.125" v="559"/>
          <ac:spMkLst>
            <pc:docMk/>
            <pc:sldMk cId="0" sldId="704"/>
            <ac:spMk id="4" creationId="{31D7A940-A453-0DE5-3B32-AC234A409CDA}"/>
          </ac:spMkLst>
        </pc:spChg>
        <pc:spChg chg="add del mod">
          <ac:chgData name="FADI SAAD" userId="1f95a12b1468ba16" providerId="LiveId" clId="{9F440903-5FD1-405F-A0FB-A621C4C60747}" dt="2022-10-29T08:07:02.110" v="564" actId="21"/>
          <ac:spMkLst>
            <pc:docMk/>
            <pc:sldMk cId="0" sldId="704"/>
            <ac:spMk id="6" creationId="{4C693AB9-D92C-841D-3C27-3E092E4A1A54}"/>
          </ac:spMkLst>
        </pc:spChg>
      </pc:sldChg>
      <pc:sldChg chg="addSp delSp modSp mod">
        <pc:chgData name="FADI SAAD" userId="1f95a12b1468ba16" providerId="LiveId" clId="{9F440903-5FD1-405F-A0FB-A621C4C60747}" dt="2022-10-29T09:35:22.892" v="939" actId="27636"/>
        <pc:sldMkLst>
          <pc:docMk/>
          <pc:sldMk cId="0" sldId="705"/>
        </pc:sldMkLst>
        <pc:spChg chg="del mod">
          <ac:chgData name="FADI SAAD" userId="1f95a12b1468ba16" providerId="LiveId" clId="{9F440903-5FD1-405F-A0FB-A621C4C60747}" dt="2022-10-29T09:14:52.489" v="867" actId="21"/>
          <ac:spMkLst>
            <pc:docMk/>
            <pc:sldMk cId="0" sldId="705"/>
            <ac:spMk id="2" creationId="{00000000-0000-0000-0000-000000000000}"/>
          </ac:spMkLst>
        </pc:spChg>
        <pc:spChg chg="mod">
          <ac:chgData name="FADI SAAD" userId="1f95a12b1468ba16" providerId="LiveId" clId="{9F440903-5FD1-405F-A0FB-A621C4C60747}" dt="2022-10-29T09:35:22.892" v="939" actId="27636"/>
          <ac:spMkLst>
            <pc:docMk/>
            <pc:sldMk cId="0" sldId="705"/>
            <ac:spMk id="3" creationId="{00000000-0000-0000-0000-000000000000}"/>
          </ac:spMkLst>
        </pc:spChg>
        <pc:spChg chg="add mod">
          <ac:chgData name="FADI SAAD" userId="1f95a12b1468ba16" providerId="LiveId" clId="{9F440903-5FD1-405F-A0FB-A621C4C60747}" dt="2022-10-29T09:27:27.366" v="881" actId="20577"/>
          <ac:spMkLst>
            <pc:docMk/>
            <pc:sldMk cId="0" sldId="705"/>
            <ac:spMk id="4" creationId="{B7C11B49-D580-E6F6-03BF-1DDB66890ED2}"/>
          </ac:spMkLst>
        </pc:spChg>
        <pc:spChg chg="add del mod">
          <ac:chgData name="FADI SAAD" userId="1f95a12b1468ba16" providerId="LiveId" clId="{9F440903-5FD1-405F-A0FB-A621C4C60747}" dt="2022-10-29T09:15:01.417" v="871" actId="21"/>
          <ac:spMkLst>
            <pc:docMk/>
            <pc:sldMk cId="0" sldId="705"/>
            <ac:spMk id="6" creationId="{140FB39C-1B14-1F5D-CF51-461A6F3F6E43}"/>
          </ac:spMkLst>
        </pc:spChg>
      </pc:sldChg>
      <pc:sldChg chg="addSp delSp modSp mod">
        <pc:chgData name="FADI SAAD" userId="1f95a12b1468ba16" providerId="LiveId" clId="{9F440903-5FD1-405F-A0FB-A621C4C60747}" dt="2022-10-29T09:37:01.395" v="958" actId="14100"/>
        <pc:sldMkLst>
          <pc:docMk/>
          <pc:sldMk cId="0" sldId="707"/>
        </pc:sldMkLst>
        <pc:spChg chg="del mod">
          <ac:chgData name="FADI SAAD" userId="1f95a12b1468ba16" providerId="LiveId" clId="{9F440903-5FD1-405F-A0FB-A621C4C60747}" dt="2022-10-29T09:35:51.084" v="944" actId="21"/>
          <ac:spMkLst>
            <pc:docMk/>
            <pc:sldMk cId="0" sldId="707"/>
            <ac:spMk id="2" creationId="{00000000-0000-0000-0000-000000000000}"/>
          </ac:spMkLst>
        </pc:spChg>
        <pc:spChg chg="mod">
          <ac:chgData name="FADI SAAD" userId="1f95a12b1468ba16" providerId="LiveId" clId="{9F440903-5FD1-405F-A0FB-A621C4C60747}" dt="2022-10-29T09:37:01.395" v="958" actId="14100"/>
          <ac:spMkLst>
            <pc:docMk/>
            <pc:sldMk cId="0" sldId="707"/>
            <ac:spMk id="3" creationId="{00000000-0000-0000-0000-000000000000}"/>
          </ac:spMkLst>
        </pc:spChg>
        <pc:spChg chg="add mod">
          <ac:chgData name="FADI SAAD" userId="1f95a12b1468ba16" providerId="LiveId" clId="{9F440903-5FD1-405F-A0FB-A621C4C60747}" dt="2022-10-29T09:35:42.225" v="940"/>
          <ac:spMkLst>
            <pc:docMk/>
            <pc:sldMk cId="0" sldId="707"/>
            <ac:spMk id="4" creationId="{49D48DC0-6EF0-7C1E-42DD-972BB685B13C}"/>
          </ac:spMkLst>
        </pc:spChg>
        <pc:spChg chg="add del mod">
          <ac:chgData name="FADI SAAD" userId="1f95a12b1468ba16" providerId="LiveId" clId="{9F440903-5FD1-405F-A0FB-A621C4C60747}" dt="2022-10-29T09:36:08.590" v="949" actId="21"/>
          <ac:spMkLst>
            <pc:docMk/>
            <pc:sldMk cId="0" sldId="707"/>
            <ac:spMk id="6" creationId="{F4066B62-A0E9-835F-4EF6-194C178A206E}"/>
          </ac:spMkLst>
        </pc:spChg>
      </pc:sldChg>
      <pc:sldChg chg="addSp delSp modSp mod">
        <pc:chgData name="FADI SAAD" userId="1f95a12b1468ba16" providerId="LiveId" clId="{9F440903-5FD1-405F-A0FB-A621C4C60747}" dt="2022-10-29T09:39:42.887" v="978" actId="27636"/>
        <pc:sldMkLst>
          <pc:docMk/>
          <pc:sldMk cId="0" sldId="709"/>
        </pc:sldMkLst>
        <pc:spChg chg="del mod">
          <ac:chgData name="FADI SAAD" userId="1f95a12b1468ba16" providerId="LiveId" clId="{9F440903-5FD1-405F-A0FB-A621C4C60747}" dt="2022-10-29T09:37:56.650" v="964" actId="21"/>
          <ac:spMkLst>
            <pc:docMk/>
            <pc:sldMk cId="0" sldId="709"/>
            <ac:spMk id="2" creationId="{00000000-0000-0000-0000-000000000000}"/>
          </ac:spMkLst>
        </pc:spChg>
        <pc:spChg chg="mod">
          <ac:chgData name="FADI SAAD" userId="1f95a12b1468ba16" providerId="LiveId" clId="{9F440903-5FD1-405F-A0FB-A621C4C60747}" dt="2022-10-29T09:39:42.887" v="978" actId="27636"/>
          <ac:spMkLst>
            <pc:docMk/>
            <pc:sldMk cId="0" sldId="709"/>
            <ac:spMk id="3" creationId="{00000000-0000-0000-0000-000000000000}"/>
          </ac:spMkLst>
        </pc:spChg>
        <pc:spChg chg="add mod">
          <ac:chgData name="FADI SAAD" userId="1f95a12b1468ba16" providerId="LiveId" clId="{9F440903-5FD1-405F-A0FB-A621C4C60747}" dt="2022-10-29T09:37:50.601" v="963" actId="207"/>
          <ac:spMkLst>
            <pc:docMk/>
            <pc:sldMk cId="0" sldId="709"/>
            <ac:spMk id="4" creationId="{3D5627FF-4533-E7FE-416F-E1816B6EC697}"/>
          </ac:spMkLst>
        </pc:spChg>
        <pc:spChg chg="add del mod">
          <ac:chgData name="FADI SAAD" userId="1f95a12b1468ba16" providerId="LiveId" clId="{9F440903-5FD1-405F-A0FB-A621C4C60747}" dt="2022-10-29T09:38:04.061" v="967" actId="21"/>
          <ac:spMkLst>
            <pc:docMk/>
            <pc:sldMk cId="0" sldId="709"/>
            <ac:spMk id="6" creationId="{6DED5656-F790-2D6C-191C-C49F862E7C63}"/>
          </ac:spMkLst>
        </pc:spChg>
      </pc:sldChg>
      <pc:sldChg chg="addSp delSp modSp mod">
        <pc:chgData name="FADI SAAD" userId="1f95a12b1468ba16" providerId="LiveId" clId="{9F440903-5FD1-405F-A0FB-A621C4C60747}" dt="2022-10-29T09:42:40.763" v="1010" actId="313"/>
        <pc:sldMkLst>
          <pc:docMk/>
          <pc:sldMk cId="0" sldId="711"/>
        </pc:sldMkLst>
        <pc:spChg chg="del mod">
          <ac:chgData name="FADI SAAD" userId="1f95a12b1468ba16" providerId="LiveId" clId="{9F440903-5FD1-405F-A0FB-A621C4C60747}" dt="2022-10-29T09:40:12.687" v="983" actId="21"/>
          <ac:spMkLst>
            <pc:docMk/>
            <pc:sldMk cId="0" sldId="711"/>
            <ac:spMk id="2" creationId="{00000000-0000-0000-0000-000000000000}"/>
          </ac:spMkLst>
        </pc:spChg>
        <pc:spChg chg="mod">
          <ac:chgData name="FADI SAAD" userId="1f95a12b1468ba16" providerId="LiveId" clId="{9F440903-5FD1-405F-A0FB-A621C4C60747}" dt="2022-10-29T09:42:40.763" v="1010" actId="313"/>
          <ac:spMkLst>
            <pc:docMk/>
            <pc:sldMk cId="0" sldId="711"/>
            <ac:spMk id="3" creationId="{00000000-0000-0000-0000-000000000000}"/>
          </ac:spMkLst>
        </pc:spChg>
        <pc:spChg chg="add mod">
          <ac:chgData name="FADI SAAD" userId="1f95a12b1468ba16" providerId="LiveId" clId="{9F440903-5FD1-405F-A0FB-A621C4C60747}" dt="2022-10-29T09:40:32.231" v="989" actId="207"/>
          <ac:spMkLst>
            <pc:docMk/>
            <pc:sldMk cId="0" sldId="711"/>
            <ac:spMk id="4" creationId="{95421EE4-C8FF-30A8-2F8D-09FD6D620EDD}"/>
          </ac:spMkLst>
        </pc:spChg>
        <pc:spChg chg="add del mod">
          <ac:chgData name="FADI SAAD" userId="1f95a12b1468ba16" providerId="LiveId" clId="{9F440903-5FD1-405F-A0FB-A621C4C60747}" dt="2022-10-29T09:40:24.233" v="987" actId="21"/>
          <ac:spMkLst>
            <pc:docMk/>
            <pc:sldMk cId="0" sldId="711"/>
            <ac:spMk id="6" creationId="{60D9C362-43C3-789F-6D44-FC5DD4DB4DFA}"/>
          </ac:spMkLst>
        </pc:spChg>
      </pc:sldChg>
      <pc:sldChg chg="addSp delSp modSp mod">
        <pc:chgData name="FADI SAAD" userId="1f95a12b1468ba16" providerId="LiveId" clId="{9F440903-5FD1-405F-A0FB-A621C4C60747}" dt="2022-10-29T09:48:36.266" v="1070" actId="255"/>
        <pc:sldMkLst>
          <pc:docMk/>
          <pc:sldMk cId="0" sldId="712"/>
        </pc:sldMkLst>
        <pc:spChg chg="del mod">
          <ac:chgData name="FADI SAAD" userId="1f95a12b1468ba16" providerId="LiveId" clId="{9F440903-5FD1-405F-A0FB-A621C4C60747}" dt="2022-10-29T09:46:30.950" v="1048" actId="21"/>
          <ac:spMkLst>
            <pc:docMk/>
            <pc:sldMk cId="0" sldId="712"/>
            <ac:spMk id="2" creationId="{00000000-0000-0000-0000-000000000000}"/>
          </ac:spMkLst>
        </pc:spChg>
        <pc:spChg chg="mod">
          <ac:chgData name="FADI SAAD" userId="1f95a12b1468ba16" providerId="LiveId" clId="{9F440903-5FD1-405F-A0FB-A621C4C60747}" dt="2022-10-29T09:48:36.266" v="1070" actId="255"/>
          <ac:spMkLst>
            <pc:docMk/>
            <pc:sldMk cId="0" sldId="712"/>
            <ac:spMk id="3" creationId="{00000000-0000-0000-0000-000000000000}"/>
          </ac:spMkLst>
        </pc:spChg>
        <pc:spChg chg="add mod">
          <ac:chgData name="FADI SAAD" userId="1f95a12b1468ba16" providerId="LiveId" clId="{9F440903-5FD1-405F-A0FB-A621C4C60747}" dt="2022-10-29T09:46:24.584" v="1046" actId="27636"/>
          <ac:spMkLst>
            <pc:docMk/>
            <pc:sldMk cId="0" sldId="712"/>
            <ac:spMk id="4" creationId="{DB1DDDE4-3C65-FC4C-F243-CF9E4799D4A4}"/>
          </ac:spMkLst>
        </pc:spChg>
        <pc:spChg chg="add del mod">
          <ac:chgData name="FADI SAAD" userId="1f95a12b1468ba16" providerId="LiveId" clId="{9F440903-5FD1-405F-A0FB-A621C4C60747}" dt="2022-10-29T09:46:36.160" v="1051" actId="21"/>
          <ac:spMkLst>
            <pc:docMk/>
            <pc:sldMk cId="0" sldId="712"/>
            <ac:spMk id="6" creationId="{6FAD217F-3209-6082-C23A-99AE330D4116}"/>
          </ac:spMkLst>
        </pc:spChg>
      </pc:sldChg>
      <pc:sldChg chg="addSp delSp modSp mod">
        <pc:chgData name="FADI SAAD" userId="1f95a12b1468ba16" providerId="LiveId" clId="{9F440903-5FD1-405F-A0FB-A621C4C60747}" dt="2022-10-29T16:21:13.412" v="1131" actId="255"/>
        <pc:sldMkLst>
          <pc:docMk/>
          <pc:sldMk cId="0" sldId="713"/>
        </pc:sldMkLst>
        <pc:spChg chg="del mod">
          <ac:chgData name="FADI SAAD" userId="1f95a12b1468ba16" providerId="LiveId" clId="{9F440903-5FD1-405F-A0FB-A621C4C60747}" dt="2022-10-29T16:18:41.771" v="1101" actId="21"/>
          <ac:spMkLst>
            <pc:docMk/>
            <pc:sldMk cId="0" sldId="713"/>
            <ac:spMk id="2" creationId="{00000000-0000-0000-0000-000000000000}"/>
          </ac:spMkLst>
        </pc:spChg>
        <pc:spChg chg="mod">
          <ac:chgData name="FADI SAAD" userId="1f95a12b1468ba16" providerId="LiveId" clId="{9F440903-5FD1-405F-A0FB-A621C4C60747}" dt="2022-10-29T16:21:13.412" v="1131" actId="255"/>
          <ac:spMkLst>
            <pc:docMk/>
            <pc:sldMk cId="0" sldId="713"/>
            <ac:spMk id="3" creationId="{00000000-0000-0000-0000-000000000000}"/>
          </ac:spMkLst>
        </pc:spChg>
        <pc:spChg chg="add mod">
          <ac:chgData name="FADI SAAD" userId="1f95a12b1468ba16" providerId="LiveId" clId="{9F440903-5FD1-405F-A0FB-A621C4C60747}" dt="2022-10-29T16:18:36.668" v="1099"/>
          <ac:spMkLst>
            <pc:docMk/>
            <pc:sldMk cId="0" sldId="713"/>
            <ac:spMk id="4" creationId="{1408474E-2D27-DD5C-DADF-42E6B062EE87}"/>
          </ac:spMkLst>
        </pc:spChg>
        <pc:spChg chg="add del mod">
          <ac:chgData name="FADI SAAD" userId="1f95a12b1468ba16" providerId="LiveId" clId="{9F440903-5FD1-405F-A0FB-A621C4C60747}" dt="2022-10-29T16:18:46.177" v="1104" actId="21"/>
          <ac:spMkLst>
            <pc:docMk/>
            <pc:sldMk cId="0" sldId="713"/>
            <ac:spMk id="6" creationId="{D68CEA52-4E61-A894-41CD-FD55DDE4A0D2}"/>
          </ac:spMkLst>
        </pc:spChg>
      </pc:sldChg>
      <pc:sldChg chg="addSp delSp modSp mod">
        <pc:chgData name="FADI SAAD" userId="1f95a12b1468ba16" providerId="LiveId" clId="{9F440903-5FD1-405F-A0FB-A621C4C60747}" dt="2022-10-29T16:23:40.734" v="1157" actId="255"/>
        <pc:sldMkLst>
          <pc:docMk/>
          <pc:sldMk cId="0" sldId="714"/>
        </pc:sldMkLst>
        <pc:spChg chg="del mod">
          <ac:chgData name="FADI SAAD" userId="1f95a12b1468ba16" providerId="LiveId" clId="{9F440903-5FD1-405F-A0FB-A621C4C60747}" dt="2022-10-29T16:22:52.724" v="1144" actId="21"/>
          <ac:spMkLst>
            <pc:docMk/>
            <pc:sldMk cId="0" sldId="714"/>
            <ac:spMk id="2" creationId="{00000000-0000-0000-0000-000000000000}"/>
          </ac:spMkLst>
        </pc:spChg>
        <pc:spChg chg="mod">
          <ac:chgData name="FADI SAAD" userId="1f95a12b1468ba16" providerId="LiveId" clId="{9F440903-5FD1-405F-A0FB-A621C4C60747}" dt="2022-10-29T16:23:40.734" v="1157" actId="255"/>
          <ac:spMkLst>
            <pc:docMk/>
            <pc:sldMk cId="0" sldId="714"/>
            <ac:spMk id="3" creationId="{00000000-0000-0000-0000-000000000000}"/>
          </ac:spMkLst>
        </pc:spChg>
        <pc:spChg chg="add mod">
          <ac:chgData name="FADI SAAD" userId="1f95a12b1468ba16" providerId="LiveId" clId="{9F440903-5FD1-405F-A0FB-A621C4C60747}" dt="2022-10-29T16:22:37.452" v="1142" actId="20577"/>
          <ac:spMkLst>
            <pc:docMk/>
            <pc:sldMk cId="0" sldId="714"/>
            <ac:spMk id="4" creationId="{A2615D14-5BCF-8AFD-9686-6D902FACE8A0}"/>
          </ac:spMkLst>
        </pc:spChg>
        <pc:spChg chg="add del mod">
          <ac:chgData name="FADI SAAD" userId="1f95a12b1468ba16" providerId="LiveId" clId="{9F440903-5FD1-405F-A0FB-A621C4C60747}" dt="2022-10-29T16:22:57.961" v="1147" actId="21"/>
          <ac:spMkLst>
            <pc:docMk/>
            <pc:sldMk cId="0" sldId="714"/>
            <ac:spMk id="6" creationId="{6961EFFC-7365-6092-2C06-B2522349A1D5}"/>
          </ac:spMkLst>
        </pc:spChg>
      </pc:sldChg>
      <pc:sldChg chg="addSp delSp modSp mod">
        <pc:chgData name="FADI SAAD" userId="1f95a12b1468ba16" providerId="LiveId" clId="{9F440903-5FD1-405F-A0FB-A621C4C60747}" dt="2022-10-29T16:29:23.683" v="1226" actId="20577"/>
        <pc:sldMkLst>
          <pc:docMk/>
          <pc:sldMk cId="0" sldId="715"/>
        </pc:sldMkLst>
        <pc:spChg chg="del mod">
          <ac:chgData name="FADI SAAD" userId="1f95a12b1468ba16" providerId="LiveId" clId="{9F440903-5FD1-405F-A0FB-A621C4C60747}" dt="2022-10-29T16:27:10.441" v="1204" actId="21"/>
          <ac:spMkLst>
            <pc:docMk/>
            <pc:sldMk cId="0" sldId="715"/>
            <ac:spMk id="2" creationId="{00000000-0000-0000-0000-000000000000}"/>
          </ac:spMkLst>
        </pc:spChg>
        <pc:spChg chg="mod">
          <ac:chgData name="FADI SAAD" userId="1f95a12b1468ba16" providerId="LiveId" clId="{9F440903-5FD1-405F-A0FB-A621C4C60747}" dt="2022-10-29T16:29:23.683" v="1226" actId="20577"/>
          <ac:spMkLst>
            <pc:docMk/>
            <pc:sldMk cId="0" sldId="715"/>
            <ac:spMk id="3" creationId="{00000000-0000-0000-0000-000000000000}"/>
          </ac:spMkLst>
        </pc:spChg>
        <pc:spChg chg="add mod">
          <ac:chgData name="FADI SAAD" userId="1f95a12b1468ba16" providerId="LiveId" clId="{9F440903-5FD1-405F-A0FB-A621C4C60747}" dt="2022-10-29T16:27:03.304" v="1202"/>
          <ac:spMkLst>
            <pc:docMk/>
            <pc:sldMk cId="0" sldId="715"/>
            <ac:spMk id="4" creationId="{F651357A-E801-510A-FB28-C411D823575D}"/>
          </ac:spMkLst>
        </pc:spChg>
        <pc:spChg chg="add del mod">
          <ac:chgData name="FADI SAAD" userId="1f95a12b1468ba16" providerId="LiveId" clId="{9F440903-5FD1-405F-A0FB-A621C4C60747}" dt="2022-10-29T16:27:17.177" v="1207" actId="21"/>
          <ac:spMkLst>
            <pc:docMk/>
            <pc:sldMk cId="0" sldId="715"/>
            <ac:spMk id="6" creationId="{FB4BB86B-C768-8DBE-97E8-3DE1614A3FAE}"/>
          </ac:spMkLst>
        </pc:spChg>
      </pc:sldChg>
      <pc:sldChg chg="addSp delSp modSp mod">
        <pc:chgData name="FADI SAAD" userId="1f95a12b1468ba16" providerId="LiveId" clId="{9F440903-5FD1-405F-A0FB-A621C4C60747}" dt="2022-10-29T16:31:19.998" v="1242" actId="255"/>
        <pc:sldMkLst>
          <pc:docMk/>
          <pc:sldMk cId="0" sldId="716"/>
        </pc:sldMkLst>
        <pc:spChg chg="del mod">
          <ac:chgData name="FADI SAAD" userId="1f95a12b1468ba16" providerId="LiveId" clId="{9F440903-5FD1-405F-A0FB-A621C4C60747}" dt="2022-10-29T16:30:48.915" v="1232" actId="21"/>
          <ac:spMkLst>
            <pc:docMk/>
            <pc:sldMk cId="0" sldId="716"/>
            <ac:spMk id="2" creationId="{00000000-0000-0000-0000-000000000000}"/>
          </ac:spMkLst>
        </pc:spChg>
        <pc:spChg chg="mod">
          <ac:chgData name="FADI SAAD" userId="1f95a12b1468ba16" providerId="LiveId" clId="{9F440903-5FD1-405F-A0FB-A621C4C60747}" dt="2022-10-29T16:31:19.998" v="1242" actId="255"/>
          <ac:spMkLst>
            <pc:docMk/>
            <pc:sldMk cId="0" sldId="716"/>
            <ac:spMk id="3" creationId="{00000000-0000-0000-0000-000000000000}"/>
          </ac:spMkLst>
        </pc:spChg>
        <pc:spChg chg="add mod">
          <ac:chgData name="FADI SAAD" userId="1f95a12b1468ba16" providerId="LiveId" clId="{9F440903-5FD1-405F-A0FB-A621C4C60747}" dt="2022-10-29T16:30:42.897" v="1229"/>
          <ac:spMkLst>
            <pc:docMk/>
            <pc:sldMk cId="0" sldId="716"/>
            <ac:spMk id="4" creationId="{2EC91BA5-AADA-75D8-CF05-C745EBBBC910}"/>
          </ac:spMkLst>
        </pc:spChg>
        <pc:spChg chg="add del mod">
          <ac:chgData name="FADI SAAD" userId="1f95a12b1468ba16" providerId="LiveId" clId="{9F440903-5FD1-405F-A0FB-A621C4C60747}" dt="2022-10-29T16:30:53.538" v="1235" actId="21"/>
          <ac:spMkLst>
            <pc:docMk/>
            <pc:sldMk cId="0" sldId="716"/>
            <ac:spMk id="6" creationId="{E7702919-5CC1-B345-71E6-A8C3FD77D42E}"/>
          </ac:spMkLst>
        </pc:spChg>
      </pc:sldChg>
      <pc:sldChg chg="addSp delSp modSp mod">
        <pc:chgData name="FADI SAAD" userId="1f95a12b1468ba16" providerId="LiveId" clId="{9F440903-5FD1-405F-A0FB-A621C4C60747}" dt="2022-10-29T16:32:30.580" v="1256" actId="255"/>
        <pc:sldMkLst>
          <pc:docMk/>
          <pc:sldMk cId="0" sldId="717"/>
        </pc:sldMkLst>
        <pc:spChg chg="del mod">
          <ac:chgData name="FADI SAAD" userId="1f95a12b1468ba16" providerId="LiveId" clId="{9F440903-5FD1-405F-A0FB-A621C4C60747}" dt="2022-10-29T16:32:08.077" v="1247" actId="21"/>
          <ac:spMkLst>
            <pc:docMk/>
            <pc:sldMk cId="0" sldId="717"/>
            <ac:spMk id="2" creationId="{00000000-0000-0000-0000-000000000000}"/>
          </ac:spMkLst>
        </pc:spChg>
        <pc:spChg chg="mod">
          <ac:chgData name="FADI SAAD" userId="1f95a12b1468ba16" providerId="LiveId" clId="{9F440903-5FD1-405F-A0FB-A621C4C60747}" dt="2022-10-29T16:32:30.580" v="1256" actId="255"/>
          <ac:spMkLst>
            <pc:docMk/>
            <pc:sldMk cId="0" sldId="717"/>
            <ac:spMk id="3" creationId="{00000000-0000-0000-0000-000000000000}"/>
          </ac:spMkLst>
        </pc:spChg>
        <pc:spChg chg="add mod">
          <ac:chgData name="FADI SAAD" userId="1f95a12b1468ba16" providerId="LiveId" clId="{9F440903-5FD1-405F-A0FB-A621C4C60747}" dt="2022-10-29T16:32:02.159" v="1246"/>
          <ac:spMkLst>
            <pc:docMk/>
            <pc:sldMk cId="0" sldId="717"/>
            <ac:spMk id="4" creationId="{00737772-CBFF-C6BD-390A-9F9759490481}"/>
          </ac:spMkLst>
        </pc:spChg>
        <pc:spChg chg="add del mod">
          <ac:chgData name="FADI SAAD" userId="1f95a12b1468ba16" providerId="LiveId" clId="{9F440903-5FD1-405F-A0FB-A621C4C60747}" dt="2022-10-29T16:32:13.233" v="1250" actId="21"/>
          <ac:spMkLst>
            <pc:docMk/>
            <pc:sldMk cId="0" sldId="717"/>
            <ac:spMk id="6" creationId="{C0912977-A082-C1D3-EF0F-A178F04C5572}"/>
          </ac:spMkLst>
        </pc:spChg>
      </pc:sldChg>
      <pc:sldChg chg="addSp delSp modSp mod">
        <pc:chgData name="FADI SAAD" userId="1f95a12b1468ba16" providerId="LiveId" clId="{9F440903-5FD1-405F-A0FB-A621C4C60747}" dt="2022-10-29T16:33:20.885" v="1268" actId="12"/>
        <pc:sldMkLst>
          <pc:docMk/>
          <pc:sldMk cId="0" sldId="718"/>
        </pc:sldMkLst>
        <pc:spChg chg="del mod">
          <ac:chgData name="FADI SAAD" userId="1f95a12b1468ba16" providerId="LiveId" clId="{9F440903-5FD1-405F-A0FB-A621C4C60747}" dt="2022-10-29T16:33:01.494" v="1260" actId="21"/>
          <ac:spMkLst>
            <pc:docMk/>
            <pc:sldMk cId="0" sldId="718"/>
            <ac:spMk id="2" creationId="{00000000-0000-0000-0000-000000000000}"/>
          </ac:spMkLst>
        </pc:spChg>
        <pc:spChg chg="mod">
          <ac:chgData name="FADI SAAD" userId="1f95a12b1468ba16" providerId="LiveId" clId="{9F440903-5FD1-405F-A0FB-A621C4C60747}" dt="2022-10-29T16:33:20.885" v="1268" actId="12"/>
          <ac:spMkLst>
            <pc:docMk/>
            <pc:sldMk cId="0" sldId="718"/>
            <ac:spMk id="3" creationId="{00000000-0000-0000-0000-000000000000}"/>
          </ac:spMkLst>
        </pc:spChg>
        <pc:spChg chg="add mod">
          <ac:chgData name="FADI SAAD" userId="1f95a12b1468ba16" providerId="LiveId" clId="{9F440903-5FD1-405F-A0FB-A621C4C60747}" dt="2022-10-29T16:32:57.594" v="1259"/>
          <ac:spMkLst>
            <pc:docMk/>
            <pc:sldMk cId="0" sldId="718"/>
            <ac:spMk id="4" creationId="{3A49DB2B-D489-B51B-835E-2AEF01F6EF7B}"/>
          </ac:spMkLst>
        </pc:spChg>
        <pc:spChg chg="add del mod">
          <ac:chgData name="FADI SAAD" userId="1f95a12b1468ba16" providerId="LiveId" clId="{9F440903-5FD1-405F-A0FB-A621C4C60747}" dt="2022-10-29T16:33:06.272" v="1263" actId="21"/>
          <ac:spMkLst>
            <pc:docMk/>
            <pc:sldMk cId="0" sldId="718"/>
            <ac:spMk id="6" creationId="{E0FCC7B1-0022-C09A-BEBD-B4547B766380}"/>
          </ac:spMkLst>
        </pc:spChg>
      </pc:sldChg>
      <pc:sldChg chg="addSp delSp modSp mod">
        <pc:chgData name="FADI SAAD" userId="1f95a12b1468ba16" providerId="LiveId" clId="{9F440903-5FD1-405F-A0FB-A621C4C60747}" dt="2022-10-29T16:36:21.833" v="1310" actId="14100"/>
        <pc:sldMkLst>
          <pc:docMk/>
          <pc:sldMk cId="0" sldId="719"/>
        </pc:sldMkLst>
        <pc:spChg chg="del mod">
          <ac:chgData name="FADI SAAD" userId="1f95a12b1468ba16" providerId="LiveId" clId="{9F440903-5FD1-405F-A0FB-A621C4C60747}" dt="2022-10-29T16:35:36.349" v="1295" actId="21"/>
          <ac:spMkLst>
            <pc:docMk/>
            <pc:sldMk cId="0" sldId="719"/>
            <ac:spMk id="2" creationId="{00000000-0000-0000-0000-000000000000}"/>
          </ac:spMkLst>
        </pc:spChg>
        <pc:spChg chg="mod">
          <ac:chgData name="FADI SAAD" userId="1f95a12b1468ba16" providerId="LiveId" clId="{9F440903-5FD1-405F-A0FB-A621C4C60747}" dt="2022-10-29T16:36:21.833" v="1310" actId="14100"/>
          <ac:spMkLst>
            <pc:docMk/>
            <pc:sldMk cId="0" sldId="719"/>
            <ac:spMk id="3" creationId="{00000000-0000-0000-0000-000000000000}"/>
          </ac:spMkLst>
        </pc:spChg>
        <pc:spChg chg="add mod">
          <ac:chgData name="FADI SAAD" userId="1f95a12b1468ba16" providerId="LiveId" clId="{9F440903-5FD1-405F-A0FB-A621C4C60747}" dt="2022-10-29T16:35:28.543" v="1293" actId="207"/>
          <ac:spMkLst>
            <pc:docMk/>
            <pc:sldMk cId="0" sldId="719"/>
            <ac:spMk id="4" creationId="{FDAE977E-A13A-AF7E-2FA2-265BFB7624F3}"/>
          </ac:spMkLst>
        </pc:spChg>
        <pc:spChg chg="add del mod">
          <ac:chgData name="FADI SAAD" userId="1f95a12b1468ba16" providerId="LiveId" clId="{9F440903-5FD1-405F-A0FB-A621C4C60747}" dt="2022-10-29T16:35:42.240" v="1298" actId="21"/>
          <ac:spMkLst>
            <pc:docMk/>
            <pc:sldMk cId="0" sldId="719"/>
            <ac:spMk id="6" creationId="{448A86AD-E317-2DB4-9194-79EED5639A4F}"/>
          </ac:spMkLst>
        </pc:spChg>
      </pc:sldChg>
      <pc:sldChg chg="del">
        <pc:chgData name="FADI SAAD" userId="1f95a12b1468ba16" providerId="LiveId" clId="{9F440903-5FD1-405F-A0FB-A621C4C60747}" dt="2022-10-29T16:44:16.342" v="1328" actId="2696"/>
        <pc:sldMkLst>
          <pc:docMk/>
          <pc:sldMk cId="0" sldId="721"/>
        </pc:sldMkLst>
      </pc:sldChg>
      <pc:sldChg chg="del">
        <pc:chgData name="FADI SAAD" userId="1f95a12b1468ba16" providerId="LiveId" clId="{9F440903-5FD1-405F-A0FB-A621C4C60747}" dt="2022-10-29T16:47:07.552" v="1342" actId="2696"/>
        <pc:sldMkLst>
          <pc:docMk/>
          <pc:sldMk cId="0" sldId="723"/>
        </pc:sldMkLst>
      </pc:sldChg>
      <pc:sldChg chg="addSp delSp modSp mod">
        <pc:chgData name="FADI SAAD" userId="1f95a12b1468ba16" providerId="LiveId" clId="{9F440903-5FD1-405F-A0FB-A621C4C60747}" dt="2022-10-29T16:49:47.022" v="1358" actId="14100"/>
        <pc:sldMkLst>
          <pc:docMk/>
          <pc:sldMk cId="0" sldId="725"/>
        </pc:sldMkLst>
        <pc:spChg chg="del mod">
          <ac:chgData name="FADI SAAD" userId="1f95a12b1468ba16" providerId="LiveId" clId="{9F440903-5FD1-405F-A0FB-A621C4C60747}" dt="2022-10-29T16:48:48.523" v="1346" actId="21"/>
          <ac:spMkLst>
            <pc:docMk/>
            <pc:sldMk cId="0" sldId="725"/>
            <ac:spMk id="2" creationId="{00000000-0000-0000-0000-000000000000}"/>
          </ac:spMkLst>
        </pc:spChg>
        <pc:spChg chg="add mod">
          <ac:chgData name="FADI SAAD" userId="1f95a12b1468ba16" providerId="LiveId" clId="{9F440903-5FD1-405F-A0FB-A621C4C60747}" dt="2022-10-29T16:48:41.076" v="1343"/>
          <ac:spMkLst>
            <pc:docMk/>
            <pc:sldMk cId="0" sldId="725"/>
            <ac:spMk id="3" creationId="{AE75A5F6-155F-EEE5-71E1-C91E7FB2AB96}"/>
          </ac:spMkLst>
        </pc:spChg>
        <pc:spChg chg="mod">
          <ac:chgData name="FADI SAAD" userId="1f95a12b1468ba16" providerId="LiveId" clId="{9F440903-5FD1-405F-A0FB-A621C4C60747}" dt="2022-10-29T16:49:40.308" v="1356" actId="14100"/>
          <ac:spMkLst>
            <pc:docMk/>
            <pc:sldMk cId="0" sldId="725"/>
            <ac:spMk id="4" creationId="{00000000-0000-0000-0000-000000000000}"/>
          </ac:spMkLst>
        </pc:spChg>
        <pc:spChg chg="add del mod">
          <ac:chgData name="FADI SAAD" userId="1f95a12b1468ba16" providerId="LiveId" clId="{9F440903-5FD1-405F-A0FB-A621C4C60747}" dt="2022-10-29T16:48:56.389" v="1349" actId="21"/>
          <ac:spMkLst>
            <pc:docMk/>
            <pc:sldMk cId="0" sldId="725"/>
            <ac:spMk id="7" creationId="{25F98EC9-566B-1F42-0536-02F1DEC0D2CC}"/>
          </ac:spMkLst>
        </pc:spChg>
        <pc:picChg chg="mod">
          <ac:chgData name="FADI SAAD" userId="1f95a12b1468ba16" providerId="LiveId" clId="{9F440903-5FD1-405F-A0FB-A621C4C60747}" dt="2022-10-29T16:49:47.022" v="1358" actId="14100"/>
          <ac:picMkLst>
            <pc:docMk/>
            <pc:sldMk cId="0" sldId="725"/>
            <ac:picMk id="5" creationId="{00000000-0000-0000-0000-000000000000}"/>
          </ac:picMkLst>
        </pc:picChg>
      </pc:sldChg>
      <pc:sldChg chg="addSp delSp modSp mod">
        <pc:chgData name="FADI SAAD" userId="1f95a12b1468ba16" providerId="LiveId" clId="{9F440903-5FD1-405F-A0FB-A621C4C60747}" dt="2022-10-29T16:51:33.947" v="1380" actId="948"/>
        <pc:sldMkLst>
          <pc:docMk/>
          <pc:sldMk cId="0" sldId="726"/>
        </pc:sldMkLst>
        <pc:spChg chg="del mod">
          <ac:chgData name="FADI SAAD" userId="1f95a12b1468ba16" providerId="LiveId" clId="{9F440903-5FD1-405F-A0FB-A621C4C60747}" dt="2022-10-29T16:50:25.905" v="1364" actId="21"/>
          <ac:spMkLst>
            <pc:docMk/>
            <pc:sldMk cId="0" sldId="726"/>
            <ac:spMk id="2" creationId="{00000000-0000-0000-0000-000000000000}"/>
          </ac:spMkLst>
        </pc:spChg>
        <pc:spChg chg="mod">
          <ac:chgData name="FADI SAAD" userId="1f95a12b1468ba16" providerId="LiveId" clId="{9F440903-5FD1-405F-A0FB-A621C4C60747}" dt="2022-10-29T16:51:33.947" v="1380" actId="948"/>
          <ac:spMkLst>
            <pc:docMk/>
            <pc:sldMk cId="0" sldId="726"/>
            <ac:spMk id="3" creationId="{00000000-0000-0000-0000-000000000000}"/>
          </ac:spMkLst>
        </pc:spChg>
        <pc:spChg chg="add mod">
          <ac:chgData name="FADI SAAD" userId="1f95a12b1468ba16" providerId="LiveId" clId="{9F440903-5FD1-405F-A0FB-A621C4C60747}" dt="2022-10-29T16:50:20.108" v="1362"/>
          <ac:spMkLst>
            <pc:docMk/>
            <pc:sldMk cId="0" sldId="726"/>
            <ac:spMk id="4" creationId="{EB99D581-1E24-74F6-0B09-E456D0709494}"/>
          </ac:spMkLst>
        </pc:spChg>
        <pc:spChg chg="add del mod">
          <ac:chgData name="FADI SAAD" userId="1f95a12b1468ba16" providerId="LiveId" clId="{9F440903-5FD1-405F-A0FB-A621C4C60747}" dt="2022-10-29T16:50:32.323" v="1367" actId="21"/>
          <ac:spMkLst>
            <pc:docMk/>
            <pc:sldMk cId="0" sldId="726"/>
            <ac:spMk id="6" creationId="{B2FB6FEC-D987-4C8A-C62B-AAAACD9AFB4A}"/>
          </ac:spMkLst>
        </pc:spChg>
      </pc:sldChg>
      <pc:sldChg chg="addSp delSp modSp mod">
        <pc:chgData name="FADI SAAD" userId="1f95a12b1468ba16" providerId="LiveId" clId="{9F440903-5FD1-405F-A0FB-A621C4C60747}" dt="2022-10-29T16:56:24.592" v="1421" actId="255"/>
        <pc:sldMkLst>
          <pc:docMk/>
          <pc:sldMk cId="0" sldId="727"/>
        </pc:sldMkLst>
        <pc:spChg chg="del mod">
          <ac:chgData name="FADI SAAD" userId="1f95a12b1468ba16" providerId="LiveId" clId="{9F440903-5FD1-405F-A0FB-A621C4C60747}" dt="2022-10-29T16:52:13.350" v="1385" actId="21"/>
          <ac:spMkLst>
            <pc:docMk/>
            <pc:sldMk cId="0" sldId="727"/>
            <ac:spMk id="2" creationId="{00000000-0000-0000-0000-000000000000}"/>
          </ac:spMkLst>
        </pc:spChg>
        <pc:spChg chg="mod">
          <ac:chgData name="FADI SAAD" userId="1f95a12b1468ba16" providerId="LiveId" clId="{9F440903-5FD1-405F-A0FB-A621C4C60747}" dt="2022-10-29T16:56:24.592" v="1421" actId="255"/>
          <ac:spMkLst>
            <pc:docMk/>
            <pc:sldMk cId="0" sldId="727"/>
            <ac:spMk id="3" creationId="{00000000-0000-0000-0000-000000000000}"/>
          </ac:spMkLst>
        </pc:spChg>
        <pc:spChg chg="add mod">
          <ac:chgData name="FADI SAAD" userId="1f95a12b1468ba16" providerId="LiveId" clId="{9F440903-5FD1-405F-A0FB-A621C4C60747}" dt="2022-10-29T16:52:26.386" v="1389" actId="313"/>
          <ac:spMkLst>
            <pc:docMk/>
            <pc:sldMk cId="0" sldId="727"/>
            <ac:spMk id="4" creationId="{2E903EEC-C01A-52E1-8068-B2354110A5F3}"/>
          </ac:spMkLst>
        </pc:spChg>
        <pc:spChg chg="add del mod">
          <ac:chgData name="FADI SAAD" userId="1f95a12b1468ba16" providerId="LiveId" clId="{9F440903-5FD1-405F-A0FB-A621C4C60747}" dt="2022-10-29T16:52:23.105" v="1388" actId="21"/>
          <ac:spMkLst>
            <pc:docMk/>
            <pc:sldMk cId="0" sldId="727"/>
            <ac:spMk id="6" creationId="{922C01B3-B32B-807A-37FD-8CF57C2DAF5B}"/>
          </ac:spMkLst>
        </pc:spChg>
      </pc:sldChg>
      <pc:sldChg chg="modSp del mod">
        <pc:chgData name="FADI SAAD" userId="1f95a12b1468ba16" providerId="LiveId" clId="{9F440903-5FD1-405F-A0FB-A621C4C60747}" dt="2022-10-29T17:01:41.841" v="1463" actId="2696"/>
        <pc:sldMkLst>
          <pc:docMk/>
          <pc:sldMk cId="0" sldId="729"/>
        </pc:sldMkLst>
        <pc:spChg chg="mod">
          <ac:chgData name="FADI SAAD" userId="1f95a12b1468ba16" providerId="LiveId" clId="{9F440903-5FD1-405F-A0FB-A621C4C60747}" dt="2022-10-29T16:59:33.810" v="1444" actId="313"/>
          <ac:spMkLst>
            <pc:docMk/>
            <pc:sldMk cId="0" sldId="729"/>
            <ac:spMk id="3" creationId="{00000000-0000-0000-0000-000000000000}"/>
          </ac:spMkLst>
        </pc:spChg>
      </pc:sldChg>
      <pc:sldChg chg="addSp delSp modSp mod">
        <pc:chgData name="FADI SAAD" userId="1f95a12b1468ba16" providerId="LiveId" clId="{9F440903-5FD1-405F-A0FB-A621C4C60747}" dt="2022-10-29T17:03:17.250" v="1480" actId="948"/>
        <pc:sldMkLst>
          <pc:docMk/>
          <pc:sldMk cId="0" sldId="730"/>
        </pc:sldMkLst>
        <pc:spChg chg="del mod">
          <ac:chgData name="FADI SAAD" userId="1f95a12b1468ba16" providerId="LiveId" clId="{9F440903-5FD1-405F-A0FB-A621C4C60747}" dt="2022-10-29T17:02:11.281" v="1468" actId="21"/>
          <ac:spMkLst>
            <pc:docMk/>
            <pc:sldMk cId="0" sldId="730"/>
            <ac:spMk id="2" creationId="{00000000-0000-0000-0000-000000000000}"/>
          </ac:spMkLst>
        </pc:spChg>
        <pc:spChg chg="mod">
          <ac:chgData name="FADI SAAD" userId="1f95a12b1468ba16" providerId="LiveId" clId="{9F440903-5FD1-405F-A0FB-A621C4C60747}" dt="2022-10-29T17:03:17.250" v="1480" actId="948"/>
          <ac:spMkLst>
            <pc:docMk/>
            <pc:sldMk cId="0" sldId="730"/>
            <ac:spMk id="3" creationId="{00000000-0000-0000-0000-000000000000}"/>
          </ac:spMkLst>
        </pc:spChg>
        <pc:spChg chg="add mod">
          <ac:chgData name="FADI SAAD" userId="1f95a12b1468ba16" providerId="LiveId" clId="{9F440903-5FD1-405F-A0FB-A621C4C60747}" dt="2022-10-29T17:02:04.319" v="1467"/>
          <ac:spMkLst>
            <pc:docMk/>
            <pc:sldMk cId="0" sldId="730"/>
            <ac:spMk id="4" creationId="{D9204796-1618-E8E8-08B1-A3BA449F4887}"/>
          </ac:spMkLst>
        </pc:spChg>
        <pc:spChg chg="add del mod">
          <ac:chgData name="FADI SAAD" userId="1f95a12b1468ba16" providerId="LiveId" clId="{9F440903-5FD1-405F-A0FB-A621C4C60747}" dt="2022-10-29T17:02:18.450" v="1471" actId="21"/>
          <ac:spMkLst>
            <pc:docMk/>
            <pc:sldMk cId="0" sldId="730"/>
            <ac:spMk id="6" creationId="{8CB18BBB-F7DD-6897-EAE3-7F83362F3112}"/>
          </ac:spMkLst>
        </pc:spChg>
      </pc:sldChg>
      <pc:sldChg chg="addSp delSp modSp mod">
        <pc:chgData name="FADI SAAD" userId="1f95a12b1468ba16" providerId="LiveId" clId="{9F440903-5FD1-405F-A0FB-A621C4C60747}" dt="2022-10-29T17:05:55.630" v="1507" actId="12"/>
        <pc:sldMkLst>
          <pc:docMk/>
          <pc:sldMk cId="0" sldId="731"/>
        </pc:sldMkLst>
        <pc:spChg chg="del mod">
          <ac:chgData name="FADI SAAD" userId="1f95a12b1468ba16" providerId="LiveId" clId="{9F440903-5FD1-405F-A0FB-A621C4C60747}" dt="2022-10-29T17:05:24.299" v="1494" actId="21"/>
          <ac:spMkLst>
            <pc:docMk/>
            <pc:sldMk cId="0" sldId="731"/>
            <ac:spMk id="2" creationId="{00000000-0000-0000-0000-000000000000}"/>
          </ac:spMkLst>
        </pc:spChg>
        <pc:spChg chg="mod">
          <ac:chgData name="FADI SAAD" userId="1f95a12b1468ba16" providerId="LiveId" clId="{9F440903-5FD1-405F-A0FB-A621C4C60747}" dt="2022-10-29T17:05:55.630" v="1507" actId="12"/>
          <ac:spMkLst>
            <pc:docMk/>
            <pc:sldMk cId="0" sldId="731"/>
            <ac:spMk id="3" creationId="{00000000-0000-0000-0000-000000000000}"/>
          </ac:spMkLst>
        </pc:spChg>
        <pc:spChg chg="add mod">
          <ac:chgData name="FADI SAAD" userId="1f95a12b1468ba16" providerId="LiveId" clId="{9F440903-5FD1-405F-A0FB-A621C4C60747}" dt="2022-10-29T17:05:19.441" v="1493"/>
          <ac:spMkLst>
            <pc:docMk/>
            <pc:sldMk cId="0" sldId="731"/>
            <ac:spMk id="4" creationId="{7A323E74-7F41-AA1A-8AB2-8C5FAF34C2AC}"/>
          </ac:spMkLst>
        </pc:spChg>
        <pc:spChg chg="add del mod">
          <ac:chgData name="FADI SAAD" userId="1f95a12b1468ba16" providerId="LiveId" clId="{9F440903-5FD1-405F-A0FB-A621C4C60747}" dt="2022-10-29T17:05:30.143" v="1497" actId="21"/>
          <ac:spMkLst>
            <pc:docMk/>
            <pc:sldMk cId="0" sldId="731"/>
            <ac:spMk id="6" creationId="{41E83591-3E5E-3C1E-127E-4CB37AE2C9D1}"/>
          </ac:spMkLst>
        </pc:spChg>
      </pc:sldChg>
      <pc:sldChg chg="addSp delSp modSp mod">
        <pc:chgData name="FADI SAAD" userId="1f95a12b1468ba16" providerId="LiveId" clId="{9F440903-5FD1-405F-A0FB-A621C4C60747}" dt="2022-10-29T17:09:09.114" v="1530" actId="12"/>
        <pc:sldMkLst>
          <pc:docMk/>
          <pc:sldMk cId="0" sldId="732"/>
        </pc:sldMkLst>
        <pc:spChg chg="del mod">
          <ac:chgData name="FADI SAAD" userId="1f95a12b1468ba16" providerId="LiveId" clId="{9F440903-5FD1-405F-A0FB-A621C4C60747}" dt="2022-10-29T17:07:26.144" v="1513" actId="21"/>
          <ac:spMkLst>
            <pc:docMk/>
            <pc:sldMk cId="0" sldId="732"/>
            <ac:spMk id="2" creationId="{00000000-0000-0000-0000-000000000000}"/>
          </ac:spMkLst>
        </pc:spChg>
        <pc:spChg chg="mod">
          <ac:chgData name="FADI SAAD" userId="1f95a12b1468ba16" providerId="LiveId" clId="{9F440903-5FD1-405F-A0FB-A621C4C60747}" dt="2022-10-29T17:09:09.114" v="1530" actId="12"/>
          <ac:spMkLst>
            <pc:docMk/>
            <pc:sldMk cId="0" sldId="732"/>
            <ac:spMk id="3" creationId="{00000000-0000-0000-0000-000000000000}"/>
          </ac:spMkLst>
        </pc:spChg>
        <pc:spChg chg="add mod">
          <ac:chgData name="FADI SAAD" userId="1f95a12b1468ba16" providerId="LiveId" clId="{9F440903-5FD1-405F-A0FB-A621C4C60747}" dt="2022-10-29T17:07:19.809" v="1511"/>
          <ac:spMkLst>
            <pc:docMk/>
            <pc:sldMk cId="0" sldId="732"/>
            <ac:spMk id="4" creationId="{2DC7823C-8A59-7CDB-91FD-6D9A12D99ABF}"/>
          </ac:spMkLst>
        </pc:spChg>
        <pc:spChg chg="add del mod">
          <ac:chgData name="FADI SAAD" userId="1f95a12b1468ba16" providerId="LiveId" clId="{9F440903-5FD1-405F-A0FB-A621C4C60747}" dt="2022-10-29T17:07:34.873" v="1516" actId="21"/>
          <ac:spMkLst>
            <pc:docMk/>
            <pc:sldMk cId="0" sldId="732"/>
            <ac:spMk id="6" creationId="{49450E71-0665-0629-DCC0-8E0152BD315D}"/>
          </ac:spMkLst>
        </pc:spChg>
      </pc:sldChg>
      <pc:sldChg chg="addSp delSp modSp mod">
        <pc:chgData name="FADI SAAD" userId="1f95a12b1468ba16" providerId="LiveId" clId="{9F440903-5FD1-405F-A0FB-A621C4C60747}" dt="2022-10-29T17:10:25.967" v="1548" actId="255"/>
        <pc:sldMkLst>
          <pc:docMk/>
          <pc:sldMk cId="0" sldId="733"/>
        </pc:sldMkLst>
        <pc:spChg chg="del mod">
          <ac:chgData name="FADI SAAD" userId="1f95a12b1468ba16" providerId="LiveId" clId="{9F440903-5FD1-405F-A0FB-A621C4C60747}" dt="2022-10-29T17:09:43.504" v="1535" actId="21"/>
          <ac:spMkLst>
            <pc:docMk/>
            <pc:sldMk cId="0" sldId="733"/>
            <ac:spMk id="2" creationId="{00000000-0000-0000-0000-000000000000}"/>
          </ac:spMkLst>
        </pc:spChg>
        <pc:spChg chg="mod">
          <ac:chgData name="FADI SAAD" userId="1f95a12b1468ba16" providerId="LiveId" clId="{9F440903-5FD1-405F-A0FB-A621C4C60747}" dt="2022-10-29T17:10:25.967" v="1548" actId="255"/>
          <ac:spMkLst>
            <pc:docMk/>
            <pc:sldMk cId="0" sldId="733"/>
            <ac:spMk id="3" creationId="{00000000-0000-0000-0000-000000000000}"/>
          </ac:spMkLst>
        </pc:spChg>
        <pc:spChg chg="add mod">
          <ac:chgData name="FADI SAAD" userId="1f95a12b1468ba16" providerId="LiveId" clId="{9F440903-5FD1-405F-A0FB-A621C4C60747}" dt="2022-10-29T17:09:39.252" v="1534"/>
          <ac:spMkLst>
            <pc:docMk/>
            <pc:sldMk cId="0" sldId="733"/>
            <ac:spMk id="4" creationId="{097F0595-C8CD-A87A-C800-1688562A39DD}"/>
          </ac:spMkLst>
        </pc:spChg>
        <pc:spChg chg="add del mod">
          <ac:chgData name="FADI SAAD" userId="1f95a12b1468ba16" providerId="LiveId" clId="{9F440903-5FD1-405F-A0FB-A621C4C60747}" dt="2022-10-29T17:09:48.849" v="1538" actId="21"/>
          <ac:spMkLst>
            <pc:docMk/>
            <pc:sldMk cId="0" sldId="733"/>
            <ac:spMk id="6" creationId="{88D04434-0A10-4EEC-8617-A8201E77663D}"/>
          </ac:spMkLst>
        </pc:spChg>
      </pc:sldChg>
      <pc:sldChg chg="del">
        <pc:chgData name="FADI SAAD" userId="1f95a12b1468ba16" providerId="LiveId" clId="{9F440903-5FD1-405F-A0FB-A621C4C60747}" dt="2022-10-29T17:11:43.356" v="1560" actId="2696"/>
        <pc:sldMkLst>
          <pc:docMk/>
          <pc:sldMk cId="0" sldId="735"/>
        </pc:sldMkLst>
      </pc:sldChg>
      <pc:sldChg chg="addSp delSp modSp mod">
        <pc:chgData name="FADI SAAD" userId="1f95a12b1468ba16" providerId="LiveId" clId="{9F440903-5FD1-405F-A0FB-A621C4C60747}" dt="2022-10-29T08:38:01.083" v="665" actId="313"/>
        <pc:sldMkLst>
          <pc:docMk/>
          <pc:sldMk cId="0" sldId="736"/>
        </pc:sldMkLst>
        <pc:spChg chg="del mod">
          <ac:chgData name="FADI SAAD" userId="1f95a12b1468ba16" providerId="LiveId" clId="{9F440903-5FD1-405F-A0FB-A621C4C60747}" dt="2022-10-29T08:35:42.948" v="643" actId="21"/>
          <ac:spMkLst>
            <pc:docMk/>
            <pc:sldMk cId="0" sldId="736"/>
            <ac:spMk id="2" creationId="{00000000-0000-0000-0000-000000000000}"/>
          </ac:spMkLst>
        </pc:spChg>
        <pc:spChg chg="mod">
          <ac:chgData name="FADI SAAD" userId="1f95a12b1468ba16" providerId="LiveId" clId="{9F440903-5FD1-405F-A0FB-A621C4C60747}" dt="2022-10-29T08:38:01.083" v="665" actId="313"/>
          <ac:spMkLst>
            <pc:docMk/>
            <pc:sldMk cId="0" sldId="736"/>
            <ac:spMk id="3" creationId="{00000000-0000-0000-0000-000000000000}"/>
          </ac:spMkLst>
        </pc:spChg>
        <pc:spChg chg="add mod">
          <ac:chgData name="FADI SAAD" userId="1f95a12b1468ba16" providerId="LiveId" clId="{9F440903-5FD1-405F-A0FB-A621C4C60747}" dt="2022-10-29T08:35:33.347" v="641" actId="27636"/>
          <ac:spMkLst>
            <pc:docMk/>
            <pc:sldMk cId="0" sldId="736"/>
            <ac:spMk id="4" creationId="{A3E8CDC6-81E3-1B76-4117-0E973DE2E0D1}"/>
          </ac:spMkLst>
        </pc:spChg>
        <pc:spChg chg="add del mod">
          <ac:chgData name="FADI SAAD" userId="1f95a12b1468ba16" providerId="LiveId" clId="{9F440903-5FD1-405F-A0FB-A621C4C60747}" dt="2022-10-29T08:35:50.124" v="647" actId="21"/>
          <ac:spMkLst>
            <pc:docMk/>
            <pc:sldMk cId="0" sldId="736"/>
            <ac:spMk id="6" creationId="{C406F49D-6592-D130-4769-36B5DD9A6D05}"/>
          </ac:spMkLst>
        </pc:spChg>
      </pc:sldChg>
      <pc:sldChg chg="addSp delSp modSp mod">
        <pc:chgData name="FADI SAAD" userId="1f95a12b1468ba16" providerId="LiveId" clId="{9F440903-5FD1-405F-A0FB-A621C4C60747}" dt="2022-10-29T08:56:59.305" v="754" actId="12"/>
        <pc:sldMkLst>
          <pc:docMk/>
          <pc:sldMk cId="0" sldId="737"/>
        </pc:sldMkLst>
        <pc:spChg chg="del mod">
          <ac:chgData name="FADI SAAD" userId="1f95a12b1468ba16" providerId="LiveId" clId="{9F440903-5FD1-405F-A0FB-A621C4C60747}" dt="2022-10-29T08:56:34.641" v="745" actId="21"/>
          <ac:spMkLst>
            <pc:docMk/>
            <pc:sldMk cId="0" sldId="737"/>
            <ac:spMk id="2" creationId="{00000000-0000-0000-0000-000000000000}"/>
          </ac:spMkLst>
        </pc:spChg>
        <pc:spChg chg="mod">
          <ac:chgData name="FADI SAAD" userId="1f95a12b1468ba16" providerId="LiveId" clId="{9F440903-5FD1-405F-A0FB-A621C4C60747}" dt="2022-10-29T08:56:59.305" v="754" actId="12"/>
          <ac:spMkLst>
            <pc:docMk/>
            <pc:sldMk cId="0" sldId="737"/>
            <ac:spMk id="3" creationId="{00000000-0000-0000-0000-000000000000}"/>
          </ac:spMkLst>
        </pc:spChg>
        <pc:spChg chg="add mod">
          <ac:chgData name="FADI SAAD" userId="1f95a12b1468ba16" providerId="LiveId" clId="{9F440903-5FD1-405F-A0FB-A621C4C60747}" dt="2022-10-29T08:56:30.969" v="744" actId="27636"/>
          <ac:spMkLst>
            <pc:docMk/>
            <pc:sldMk cId="0" sldId="737"/>
            <ac:spMk id="4" creationId="{AD3570D3-8EC9-B326-FE1E-6C3ADF532947}"/>
          </ac:spMkLst>
        </pc:spChg>
        <pc:spChg chg="add del mod">
          <ac:chgData name="FADI SAAD" userId="1f95a12b1468ba16" providerId="LiveId" clId="{9F440903-5FD1-405F-A0FB-A621C4C60747}" dt="2022-10-29T08:56:44.251" v="749" actId="21"/>
          <ac:spMkLst>
            <pc:docMk/>
            <pc:sldMk cId="0" sldId="737"/>
            <ac:spMk id="6" creationId="{706A68D3-8E11-A8FE-3DBB-79BFB61DABEF}"/>
          </ac:spMkLst>
        </pc:spChg>
      </pc:sldChg>
      <pc:sldChg chg="addSp delSp modSp mod">
        <pc:chgData name="FADI SAAD" userId="1f95a12b1468ba16" providerId="LiveId" clId="{9F440903-5FD1-405F-A0FB-A621C4C60747}" dt="2022-10-29T09:00:18.877" v="788" actId="12"/>
        <pc:sldMkLst>
          <pc:docMk/>
          <pc:sldMk cId="0" sldId="738"/>
        </pc:sldMkLst>
        <pc:spChg chg="del mod">
          <ac:chgData name="FADI SAAD" userId="1f95a12b1468ba16" providerId="LiveId" clId="{9F440903-5FD1-405F-A0FB-A621C4C60747}" dt="2022-10-29T08:57:34.332" v="760" actId="21"/>
          <ac:spMkLst>
            <pc:docMk/>
            <pc:sldMk cId="0" sldId="738"/>
            <ac:spMk id="2" creationId="{00000000-0000-0000-0000-000000000000}"/>
          </ac:spMkLst>
        </pc:spChg>
        <pc:spChg chg="mod">
          <ac:chgData name="FADI SAAD" userId="1f95a12b1468ba16" providerId="LiveId" clId="{9F440903-5FD1-405F-A0FB-A621C4C60747}" dt="2022-10-29T09:00:18.877" v="788" actId="12"/>
          <ac:spMkLst>
            <pc:docMk/>
            <pc:sldMk cId="0" sldId="738"/>
            <ac:spMk id="3" creationId="{00000000-0000-0000-0000-000000000000}"/>
          </ac:spMkLst>
        </pc:spChg>
        <pc:spChg chg="add mod">
          <ac:chgData name="FADI SAAD" userId="1f95a12b1468ba16" providerId="LiveId" clId="{9F440903-5FD1-405F-A0FB-A621C4C60747}" dt="2022-10-29T08:57:29.409" v="759" actId="27636"/>
          <ac:spMkLst>
            <pc:docMk/>
            <pc:sldMk cId="0" sldId="738"/>
            <ac:spMk id="4" creationId="{06EF8511-9452-6CAF-F69A-3B762E2CCA59}"/>
          </ac:spMkLst>
        </pc:spChg>
        <pc:spChg chg="add del mod">
          <ac:chgData name="FADI SAAD" userId="1f95a12b1468ba16" providerId="LiveId" clId="{9F440903-5FD1-405F-A0FB-A621C4C60747}" dt="2022-10-29T08:57:41.141" v="764" actId="21"/>
          <ac:spMkLst>
            <pc:docMk/>
            <pc:sldMk cId="0" sldId="738"/>
            <ac:spMk id="6" creationId="{4CD2A2E6-B839-2E1D-9AAB-83AC307455A6}"/>
          </ac:spMkLst>
        </pc:spChg>
      </pc:sldChg>
      <pc:sldChg chg="addSp delSp modSp mod">
        <pc:chgData name="FADI SAAD" userId="1f95a12b1468ba16" providerId="LiveId" clId="{9F440903-5FD1-405F-A0FB-A621C4C60747}" dt="2022-10-29T07:34:30.734" v="277" actId="12"/>
        <pc:sldMkLst>
          <pc:docMk/>
          <pc:sldMk cId="0" sldId="752"/>
        </pc:sldMkLst>
        <pc:spChg chg="del mod">
          <ac:chgData name="FADI SAAD" userId="1f95a12b1468ba16" providerId="LiveId" clId="{9F440903-5FD1-405F-A0FB-A621C4C60747}" dt="2022-10-29T07:33:57.847" v="266" actId="21"/>
          <ac:spMkLst>
            <pc:docMk/>
            <pc:sldMk cId="0" sldId="752"/>
            <ac:spMk id="2" creationId="{00000000-0000-0000-0000-000000000000}"/>
          </ac:spMkLst>
        </pc:spChg>
        <pc:spChg chg="mod">
          <ac:chgData name="FADI SAAD" userId="1f95a12b1468ba16" providerId="LiveId" clId="{9F440903-5FD1-405F-A0FB-A621C4C60747}" dt="2022-10-29T07:34:30.734" v="277" actId="12"/>
          <ac:spMkLst>
            <pc:docMk/>
            <pc:sldMk cId="0" sldId="752"/>
            <ac:spMk id="3" creationId="{00000000-0000-0000-0000-000000000000}"/>
          </ac:spMkLst>
        </pc:spChg>
        <pc:spChg chg="add mod">
          <ac:chgData name="FADI SAAD" userId="1f95a12b1468ba16" providerId="LiveId" clId="{9F440903-5FD1-405F-A0FB-A621C4C60747}" dt="2022-10-29T07:33:48.122" v="264" actId="20577"/>
          <ac:spMkLst>
            <pc:docMk/>
            <pc:sldMk cId="0" sldId="752"/>
            <ac:spMk id="4" creationId="{F9CFB85E-F220-0F41-53B3-E3342F40F805}"/>
          </ac:spMkLst>
        </pc:spChg>
        <pc:spChg chg="add del mod">
          <ac:chgData name="FADI SAAD" userId="1f95a12b1468ba16" providerId="LiveId" clId="{9F440903-5FD1-405F-A0FB-A621C4C60747}" dt="2022-10-29T07:34:03.108" v="269" actId="21"/>
          <ac:spMkLst>
            <pc:docMk/>
            <pc:sldMk cId="0" sldId="752"/>
            <ac:spMk id="6" creationId="{B7CBDBA8-8158-554E-D5ED-8F9BBD4B10C1}"/>
          </ac:spMkLst>
        </pc:spChg>
      </pc:sldChg>
      <pc:sldChg chg="addSp delSp modSp mod">
        <pc:chgData name="FADI SAAD" userId="1f95a12b1468ba16" providerId="LiveId" clId="{9F440903-5FD1-405F-A0FB-A621C4C60747}" dt="2022-10-29T07:37:50.909" v="313" actId="27636"/>
        <pc:sldMkLst>
          <pc:docMk/>
          <pc:sldMk cId="0" sldId="753"/>
        </pc:sldMkLst>
        <pc:spChg chg="del mod">
          <ac:chgData name="FADI SAAD" userId="1f95a12b1468ba16" providerId="LiveId" clId="{9F440903-5FD1-405F-A0FB-A621C4C60747}" dt="2022-10-29T07:37:26.215" v="303" actId="21"/>
          <ac:spMkLst>
            <pc:docMk/>
            <pc:sldMk cId="0" sldId="753"/>
            <ac:spMk id="2" creationId="{00000000-0000-0000-0000-000000000000}"/>
          </ac:spMkLst>
        </pc:spChg>
        <pc:spChg chg="mod">
          <ac:chgData name="FADI SAAD" userId="1f95a12b1468ba16" providerId="LiveId" clId="{9F440903-5FD1-405F-A0FB-A621C4C60747}" dt="2022-10-29T07:37:50.909" v="313" actId="27636"/>
          <ac:spMkLst>
            <pc:docMk/>
            <pc:sldMk cId="0" sldId="753"/>
            <ac:spMk id="3" creationId="{00000000-0000-0000-0000-000000000000}"/>
          </ac:spMkLst>
        </pc:spChg>
        <pc:spChg chg="add mod">
          <ac:chgData name="FADI SAAD" userId="1f95a12b1468ba16" providerId="LiveId" clId="{9F440903-5FD1-405F-A0FB-A621C4C60747}" dt="2022-10-29T07:37:11.059" v="300" actId="20577"/>
          <ac:spMkLst>
            <pc:docMk/>
            <pc:sldMk cId="0" sldId="753"/>
            <ac:spMk id="4" creationId="{879C7357-B316-FD1A-A089-457647679098}"/>
          </ac:spMkLst>
        </pc:spChg>
        <pc:spChg chg="add del mod">
          <ac:chgData name="FADI SAAD" userId="1f95a12b1468ba16" providerId="LiveId" clId="{9F440903-5FD1-405F-A0FB-A621C4C60747}" dt="2022-10-29T07:37:31.482" v="306" actId="21"/>
          <ac:spMkLst>
            <pc:docMk/>
            <pc:sldMk cId="0" sldId="753"/>
            <ac:spMk id="6" creationId="{D9A93538-DF36-62FA-2205-2C9C7720BB0B}"/>
          </ac:spMkLst>
        </pc:spChg>
      </pc:sldChg>
      <pc:sldChg chg="addSp delSp modSp mod">
        <pc:chgData name="FADI SAAD" userId="1f95a12b1468ba16" providerId="LiveId" clId="{9F440903-5FD1-405F-A0FB-A621C4C60747}" dt="2022-10-29T07:43:32.702" v="384" actId="255"/>
        <pc:sldMkLst>
          <pc:docMk/>
          <pc:sldMk cId="0" sldId="754"/>
        </pc:sldMkLst>
        <pc:spChg chg="del mod">
          <ac:chgData name="FADI SAAD" userId="1f95a12b1468ba16" providerId="LiveId" clId="{9F440903-5FD1-405F-A0FB-A621C4C60747}" dt="2022-10-29T07:43:10.553" v="375" actId="21"/>
          <ac:spMkLst>
            <pc:docMk/>
            <pc:sldMk cId="0" sldId="754"/>
            <ac:spMk id="2" creationId="{00000000-0000-0000-0000-000000000000}"/>
          </ac:spMkLst>
        </pc:spChg>
        <pc:spChg chg="mod">
          <ac:chgData name="FADI SAAD" userId="1f95a12b1468ba16" providerId="LiveId" clId="{9F440903-5FD1-405F-A0FB-A621C4C60747}" dt="2022-10-29T07:43:32.702" v="384" actId="255"/>
          <ac:spMkLst>
            <pc:docMk/>
            <pc:sldMk cId="0" sldId="754"/>
            <ac:spMk id="3" creationId="{00000000-0000-0000-0000-000000000000}"/>
          </ac:spMkLst>
        </pc:spChg>
        <pc:spChg chg="add mod">
          <ac:chgData name="FADI SAAD" userId="1f95a12b1468ba16" providerId="LiveId" clId="{9F440903-5FD1-405F-A0FB-A621C4C60747}" dt="2022-10-29T07:43:00.062" v="372" actId="20577"/>
          <ac:spMkLst>
            <pc:docMk/>
            <pc:sldMk cId="0" sldId="754"/>
            <ac:spMk id="4" creationId="{5E2A5594-AC4E-6C1B-2029-8B933A49084F}"/>
          </ac:spMkLst>
        </pc:spChg>
        <pc:spChg chg="add del mod">
          <ac:chgData name="FADI SAAD" userId="1f95a12b1468ba16" providerId="LiveId" clId="{9F440903-5FD1-405F-A0FB-A621C4C60747}" dt="2022-10-29T07:43:16.254" v="378" actId="21"/>
          <ac:spMkLst>
            <pc:docMk/>
            <pc:sldMk cId="0" sldId="754"/>
            <ac:spMk id="6" creationId="{E03AE7FC-DE7B-DABA-39B8-CE17C1AFEB4C}"/>
          </ac:spMkLst>
        </pc:spChg>
      </pc:sldChg>
      <pc:sldChg chg="addSp delSp modSp mod">
        <pc:chgData name="FADI SAAD" userId="1f95a12b1468ba16" providerId="LiveId" clId="{9F440903-5FD1-405F-A0FB-A621C4C60747}" dt="2022-10-29T16:20:39.769" v="1128" actId="255"/>
        <pc:sldMkLst>
          <pc:docMk/>
          <pc:sldMk cId="0" sldId="755"/>
        </pc:sldMkLst>
        <pc:spChg chg="del mod">
          <ac:chgData name="FADI SAAD" userId="1f95a12b1468ba16" providerId="LiveId" clId="{9F440903-5FD1-405F-A0FB-A621C4C60747}" dt="2022-10-29T16:20:07.242" v="1115" actId="21"/>
          <ac:spMkLst>
            <pc:docMk/>
            <pc:sldMk cId="0" sldId="755"/>
            <ac:spMk id="2" creationId="{00000000-0000-0000-0000-000000000000}"/>
          </ac:spMkLst>
        </pc:spChg>
        <pc:spChg chg="mod">
          <ac:chgData name="FADI SAAD" userId="1f95a12b1468ba16" providerId="LiveId" clId="{9F440903-5FD1-405F-A0FB-A621C4C60747}" dt="2022-10-29T16:20:39.769" v="1128" actId="255"/>
          <ac:spMkLst>
            <pc:docMk/>
            <pc:sldMk cId="0" sldId="755"/>
            <ac:spMk id="3" creationId="{00000000-0000-0000-0000-000000000000}"/>
          </ac:spMkLst>
        </pc:spChg>
        <pc:spChg chg="add mod">
          <ac:chgData name="FADI SAAD" userId="1f95a12b1468ba16" providerId="LiveId" clId="{9F440903-5FD1-405F-A0FB-A621C4C60747}" dt="2022-10-29T16:20:02.610" v="1114"/>
          <ac:spMkLst>
            <pc:docMk/>
            <pc:sldMk cId="0" sldId="755"/>
            <ac:spMk id="4" creationId="{33D433D3-59C0-0A8F-B64C-A93995416673}"/>
          </ac:spMkLst>
        </pc:spChg>
        <pc:spChg chg="add del mod">
          <ac:chgData name="FADI SAAD" userId="1f95a12b1468ba16" providerId="LiveId" clId="{9F440903-5FD1-405F-A0FB-A621C4C60747}" dt="2022-10-29T16:20:11.988" v="1118" actId="21"/>
          <ac:spMkLst>
            <pc:docMk/>
            <pc:sldMk cId="0" sldId="755"/>
            <ac:spMk id="6" creationId="{BB32F6A7-6CC6-720E-E512-2C1B3D31DF2F}"/>
          </ac:spMkLst>
        </pc:spChg>
      </pc:sldChg>
      <pc:sldChg chg="addSp delSp modSp mod">
        <pc:chgData name="FADI SAAD" userId="1f95a12b1468ba16" providerId="LiveId" clId="{9F440903-5FD1-405F-A0FB-A621C4C60747}" dt="2022-10-29T16:26:18.957" v="1198" actId="255"/>
        <pc:sldMkLst>
          <pc:docMk/>
          <pc:sldMk cId="0" sldId="756"/>
        </pc:sldMkLst>
        <pc:spChg chg="del mod">
          <ac:chgData name="FADI SAAD" userId="1f95a12b1468ba16" providerId="LiveId" clId="{9F440903-5FD1-405F-A0FB-A621C4C60747}" dt="2022-10-29T16:25:37.403" v="1179" actId="21"/>
          <ac:spMkLst>
            <pc:docMk/>
            <pc:sldMk cId="0" sldId="756"/>
            <ac:spMk id="2" creationId="{00000000-0000-0000-0000-000000000000}"/>
          </ac:spMkLst>
        </pc:spChg>
        <pc:spChg chg="mod">
          <ac:chgData name="FADI SAAD" userId="1f95a12b1468ba16" providerId="LiveId" clId="{9F440903-5FD1-405F-A0FB-A621C4C60747}" dt="2022-10-29T16:26:18.957" v="1198" actId="255"/>
          <ac:spMkLst>
            <pc:docMk/>
            <pc:sldMk cId="0" sldId="756"/>
            <ac:spMk id="3" creationId="{00000000-0000-0000-0000-000000000000}"/>
          </ac:spMkLst>
        </pc:spChg>
        <pc:spChg chg="add mod">
          <ac:chgData name="FADI SAAD" userId="1f95a12b1468ba16" providerId="LiveId" clId="{9F440903-5FD1-405F-A0FB-A621C4C60747}" dt="2022-10-29T16:25:52.798" v="1184" actId="207"/>
          <ac:spMkLst>
            <pc:docMk/>
            <pc:sldMk cId="0" sldId="756"/>
            <ac:spMk id="4" creationId="{E7B40B65-3A02-74FE-9551-F44848A0A8CE}"/>
          </ac:spMkLst>
        </pc:spChg>
        <pc:spChg chg="add del mod">
          <ac:chgData name="FADI SAAD" userId="1f95a12b1468ba16" providerId="LiveId" clId="{9F440903-5FD1-405F-A0FB-A621C4C60747}" dt="2022-10-29T16:25:42.456" v="1182" actId="21"/>
          <ac:spMkLst>
            <pc:docMk/>
            <pc:sldMk cId="0" sldId="756"/>
            <ac:spMk id="6" creationId="{F0BB3C84-5568-4E3C-97F0-133E2CDE118B}"/>
          </ac:spMkLst>
        </pc:spChg>
      </pc:sldChg>
      <pc:sldChg chg="addSp delSp modSp mod">
        <pc:chgData name="FADI SAAD" userId="1f95a12b1468ba16" providerId="LiveId" clId="{9F440903-5FD1-405F-A0FB-A621C4C60747}" dt="2022-10-29T16:34:25.888" v="1287" actId="20577"/>
        <pc:sldMkLst>
          <pc:docMk/>
          <pc:sldMk cId="0" sldId="757"/>
        </pc:sldMkLst>
        <pc:spChg chg="del mod">
          <ac:chgData name="FADI SAAD" userId="1f95a12b1468ba16" providerId="LiveId" clId="{9F440903-5FD1-405F-A0FB-A621C4C60747}" dt="2022-10-29T16:33:58.975" v="1274" actId="21"/>
          <ac:spMkLst>
            <pc:docMk/>
            <pc:sldMk cId="0" sldId="757"/>
            <ac:spMk id="2" creationId="{00000000-0000-0000-0000-000000000000}"/>
          </ac:spMkLst>
        </pc:spChg>
        <pc:spChg chg="mod">
          <ac:chgData name="FADI SAAD" userId="1f95a12b1468ba16" providerId="LiveId" clId="{9F440903-5FD1-405F-A0FB-A621C4C60747}" dt="2022-10-29T16:34:25.888" v="1287" actId="20577"/>
          <ac:spMkLst>
            <pc:docMk/>
            <pc:sldMk cId="0" sldId="757"/>
            <ac:spMk id="3" creationId="{00000000-0000-0000-0000-000000000000}"/>
          </ac:spMkLst>
        </pc:spChg>
        <pc:spChg chg="add mod">
          <ac:chgData name="FADI SAAD" userId="1f95a12b1468ba16" providerId="LiveId" clId="{9F440903-5FD1-405F-A0FB-A621C4C60747}" dt="2022-10-29T16:33:55.202" v="1273" actId="27636"/>
          <ac:spMkLst>
            <pc:docMk/>
            <pc:sldMk cId="0" sldId="757"/>
            <ac:spMk id="4" creationId="{ACD1D648-973A-75B4-589B-54F930FB26CD}"/>
          </ac:spMkLst>
        </pc:spChg>
        <pc:spChg chg="add del mod">
          <ac:chgData name="FADI SAAD" userId="1f95a12b1468ba16" providerId="LiveId" clId="{9F440903-5FD1-405F-A0FB-A621C4C60747}" dt="2022-10-29T16:34:03.301" v="1277" actId="21"/>
          <ac:spMkLst>
            <pc:docMk/>
            <pc:sldMk cId="0" sldId="757"/>
            <ac:spMk id="6" creationId="{3811C834-D81C-3F2F-E0B3-117307F3B54C}"/>
          </ac:spMkLst>
        </pc:spChg>
      </pc:sldChg>
      <pc:sldChg chg="del">
        <pc:chgData name="FADI SAAD" userId="1f95a12b1468ba16" providerId="LiveId" clId="{9F440903-5FD1-405F-A0FB-A621C4C60747}" dt="2022-10-29T17:12:48.405" v="1569" actId="2696"/>
        <pc:sldMkLst>
          <pc:docMk/>
          <pc:sldMk cId="0" sldId="758"/>
        </pc:sldMkLst>
      </pc:sldChg>
      <pc:sldChg chg="addSp delSp modSp mod">
        <pc:chgData name="FADI SAAD" userId="1f95a12b1468ba16" providerId="LiveId" clId="{9F440903-5FD1-405F-A0FB-A621C4C60747}" dt="2022-10-29T08:53:59.112" v="709" actId="14100"/>
        <pc:sldMkLst>
          <pc:docMk/>
          <pc:sldMk cId="0" sldId="759"/>
        </pc:sldMkLst>
        <pc:spChg chg="del mod">
          <ac:chgData name="FADI SAAD" userId="1f95a12b1468ba16" providerId="LiveId" clId="{9F440903-5FD1-405F-A0FB-A621C4C60747}" dt="2022-10-29T08:38:41.566" v="670" actId="21"/>
          <ac:spMkLst>
            <pc:docMk/>
            <pc:sldMk cId="0" sldId="759"/>
            <ac:spMk id="2" creationId="{00000000-0000-0000-0000-000000000000}"/>
          </ac:spMkLst>
        </pc:spChg>
        <pc:spChg chg="add mod">
          <ac:chgData name="FADI SAAD" userId="1f95a12b1468ba16" providerId="LiveId" clId="{9F440903-5FD1-405F-A0FB-A621C4C60747}" dt="2022-10-29T08:38:29.662" v="666"/>
          <ac:spMkLst>
            <pc:docMk/>
            <pc:sldMk cId="0" sldId="759"/>
            <ac:spMk id="3" creationId="{98DF94A7-C123-971D-7917-03C02645C82E}"/>
          </ac:spMkLst>
        </pc:spChg>
        <pc:spChg chg="mod">
          <ac:chgData name="FADI SAAD" userId="1f95a12b1468ba16" providerId="LiveId" clId="{9F440903-5FD1-405F-A0FB-A621C4C60747}" dt="2022-10-29T08:53:59.112" v="709" actId="14100"/>
          <ac:spMkLst>
            <pc:docMk/>
            <pc:sldMk cId="0" sldId="759"/>
            <ac:spMk id="4" creationId="{00000000-0000-0000-0000-000000000000}"/>
          </ac:spMkLst>
        </pc:spChg>
        <pc:spChg chg="add del mod">
          <ac:chgData name="FADI SAAD" userId="1f95a12b1468ba16" providerId="LiveId" clId="{9F440903-5FD1-405F-A0FB-A621C4C60747}" dt="2022-10-29T08:38:47.938" v="674" actId="21"/>
          <ac:spMkLst>
            <pc:docMk/>
            <pc:sldMk cId="0" sldId="759"/>
            <ac:spMk id="7" creationId="{89904E57-BAD7-4E3A-C990-7E85F435DFB7}"/>
          </ac:spMkLst>
        </pc:spChg>
      </pc:sldChg>
      <pc:sldChg chg="addSp delSp modSp mod">
        <pc:chgData name="FADI SAAD" userId="1f95a12b1468ba16" providerId="LiveId" clId="{9F440903-5FD1-405F-A0FB-A621C4C60747}" dt="2022-10-29T08:53:50.813" v="707" actId="14100"/>
        <pc:sldMkLst>
          <pc:docMk/>
          <pc:sldMk cId="0" sldId="760"/>
        </pc:sldMkLst>
        <pc:spChg chg="del mod">
          <ac:chgData name="FADI SAAD" userId="1f95a12b1468ba16" providerId="LiveId" clId="{9F440903-5FD1-405F-A0FB-A621C4C60747}" dt="2022-10-29T08:53:36.697" v="701" actId="21"/>
          <ac:spMkLst>
            <pc:docMk/>
            <pc:sldMk cId="0" sldId="760"/>
            <ac:spMk id="2" creationId="{00000000-0000-0000-0000-000000000000}"/>
          </ac:spMkLst>
        </pc:spChg>
        <pc:spChg chg="add mod">
          <ac:chgData name="FADI SAAD" userId="1f95a12b1468ba16" providerId="LiveId" clId="{9F440903-5FD1-405F-A0FB-A621C4C60747}" dt="2022-10-29T08:53:30.970" v="698"/>
          <ac:spMkLst>
            <pc:docMk/>
            <pc:sldMk cId="0" sldId="760"/>
            <ac:spMk id="3" creationId="{5CF8BEA7-852F-49BD-04D9-6B2711F9559D}"/>
          </ac:spMkLst>
        </pc:spChg>
        <pc:spChg chg="mod">
          <ac:chgData name="FADI SAAD" userId="1f95a12b1468ba16" providerId="LiveId" clId="{9F440903-5FD1-405F-A0FB-A621C4C60747}" dt="2022-10-29T08:53:50.813" v="707" actId="14100"/>
          <ac:spMkLst>
            <pc:docMk/>
            <pc:sldMk cId="0" sldId="760"/>
            <ac:spMk id="4" creationId="{00000000-0000-0000-0000-000000000000}"/>
          </ac:spMkLst>
        </pc:spChg>
        <pc:spChg chg="add del mod">
          <ac:chgData name="FADI SAAD" userId="1f95a12b1468ba16" providerId="LiveId" clId="{9F440903-5FD1-405F-A0FB-A621C4C60747}" dt="2022-10-29T08:53:43.736" v="705" actId="21"/>
          <ac:spMkLst>
            <pc:docMk/>
            <pc:sldMk cId="0" sldId="760"/>
            <ac:spMk id="7" creationId="{5188AC10-BBC7-1A7E-A61D-0BFE45AEEFFA}"/>
          </ac:spMkLst>
        </pc:spChg>
      </pc:sldChg>
      <pc:sldChg chg="addSp delSp modSp mod">
        <pc:chgData name="FADI SAAD" userId="1f95a12b1468ba16" providerId="LiveId" clId="{9F440903-5FD1-405F-A0FB-A621C4C60747}" dt="2022-10-29T08:54:52.511" v="722" actId="21"/>
        <pc:sldMkLst>
          <pc:docMk/>
          <pc:sldMk cId="0" sldId="761"/>
        </pc:sldMkLst>
        <pc:spChg chg="del mod">
          <ac:chgData name="FADI SAAD" userId="1f95a12b1468ba16" providerId="LiveId" clId="{9F440903-5FD1-405F-A0FB-A621C4C60747}" dt="2022-10-29T08:54:43.630" v="718" actId="21"/>
          <ac:spMkLst>
            <pc:docMk/>
            <pc:sldMk cId="0" sldId="761"/>
            <ac:spMk id="2" creationId="{00000000-0000-0000-0000-000000000000}"/>
          </ac:spMkLst>
        </pc:spChg>
        <pc:spChg chg="add mod">
          <ac:chgData name="FADI SAAD" userId="1f95a12b1468ba16" providerId="LiveId" clId="{9F440903-5FD1-405F-A0FB-A621C4C60747}" dt="2022-10-29T08:54:11.247" v="710"/>
          <ac:spMkLst>
            <pc:docMk/>
            <pc:sldMk cId="0" sldId="761"/>
            <ac:spMk id="3" creationId="{498D0FEC-1605-1E47-D3FB-5D7B5E61C820}"/>
          </ac:spMkLst>
        </pc:spChg>
        <pc:spChg chg="mod">
          <ac:chgData name="FADI SAAD" userId="1f95a12b1468ba16" providerId="LiveId" clId="{9F440903-5FD1-405F-A0FB-A621C4C60747}" dt="2022-10-29T08:52:42.699" v="693" actId="12"/>
          <ac:spMkLst>
            <pc:docMk/>
            <pc:sldMk cId="0" sldId="761"/>
            <ac:spMk id="4" creationId="{00000000-0000-0000-0000-000000000000}"/>
          </ac:spMkLst>
        </pc:spChg>
        <pc:spChg chg="add del mod">
          <ac:chgData name="FADI SAAD" userId="1f95a12b1468ba16" providerId="LiveId" clId="{9F440903-5FD1-405F-A0FB-A621C4C60747}" dt="2022-10-29T08:54:52.511" v="722" actId="21"/>
          <ac:spMkLst>
            <pc:docMk/>
            <pc:sldMk cId="0" sldId="761"/>
            <ac:spMk id="7" creationId="{219CD53F-438C-8691-7E3B-F9A9FE0CF403}"/>
          </ac:spMkLst>
        </pc:spChg>
      </pc:sldChg>
      <pc:sldChg chg="addSp delSp modSp mod">
        <pc:chgData name="FADI SAAD" userId="1f95a12b1468ba16" providerId="LiveId" clId="{9F440903-5FD1-405F-A0FB-A621C4C60747}" dt="2022-10-29T08:55:07.020" v="729" actId="21"/>
        <pc:sldMkLst>
          <pc:docMk/>
          <pc:sldMk cId="0" sldId="762"/>
        </pc:sldMkLst>
        <pc:spChg chg="del mod">
          <ac:chgData name="FADI SAAD" userId="1f95a12b1468ba16" providerId="LiveId" clId="{9F440903-5FD1-405F-A0FB-A621C4C60747}" dt="2022-10-29T08:54:59.806" v="725" actId="21"/>
          <ac:spMkLst>
            <pc:docMk/>
            <pc:sldMk cId="0" sldId="762"/>
            <ac:spMk id="2" creationId="{00000000-0000-0000-0000-000000000000}"/>
          </ac:spMkLst>
        </pc:spChg>
        <pc:spChg chg="add mod">
          <ac:chgData name="FADI SAAD" userId="1f95a12b1468ba16" providerId="LiveId" clId="{9F440903-5FD1-405F-A0FB-A621C4C60747}" dt="2022-10-29T08:54:14.522" v="711"/>
          <ac:spMkLst>
            <pc:docMk/>
            <pc:sldMk cId="0" sldId="762"/>
            <ac:spMk id="3" creationId="{5ACC37CB-EB83-1407-E020-E89B56561205}"/>
          </ac:spMkLst>
        </pc:spChg>
        <pc:spChg chg="mod">
          <ac:chgData name="FADI SAAD" userId="1f95a12b1468ba16" providerId="LiveId" clId="{9F440903-5FD1-405F-A0FB-A621C4C60747}" dt="2022-10-29T08:53:02.583" v="697" actId="12"/>
          <ac:spMkLst>
            <pc:docMk/>
            <pc:sldMk cId="0" sldId="762"/>
            <ac:spMk id="4" creationId="{00000000-0000-0000-0000-000000000000}"/>
          </ac:spMkLst>
        </pc:spChg>
        <pc:spChg chg="add del mod">
          <ac:chgData name="FADI SAAD" userId="1f95a12b1468ba16" providerId="LiveId" clId="{9F440903-5FD1-405F-A0FB-A621C4C60747}" dt="2022-10-29T08:55:07.020" v="729" actId="21"/>
          <ac:spMkLst>
            <pc:docMk/>
            <pc:sldMk cId="0" sldId="762"/>
            <ac:spMk id="7" creationId="{30956882-5E5D-533E-2E0E-94DE092C7897}"/>
          </ac:spMkLst>
        </pc:spChg>
      </pc:sldChg>
      <pc:sldChg chg="addSp delSp modSp mod">
        <pc:chgData name="FADI SAAD" userId="1f95a12b1468ba16" providerId="LiveId" clId="{9F440903-5FD1-405F-A0FB-A621C4C60747}" dt="2022-10-29T08:56:17.455" v="742" actId="20577"/>
        <pc:sldMkLst>
          <pc:docMk/>
          <pc:sldMk cId="0" sldId="763"/>
        </pc:sldMkLst>
        <pc:spChg chg="del mod">
          <ac:chgData name="FADI SAAD" userId="1f95a12b1468ba16" providerId="LiveId" clId="{9F440903-5FD1-405F-A0FB-A621C4C60747}" dt="2022-10-29T08:55:20.780" v="733" actId="21"/>
          <ac:spMkLst>
            <pc:docMk/>
            <pc:sldMk cId="0" sldId="763"/>
            <ac:spMk id="2" creationId="{00000000-0000-0000-0000-000000000000}"/>
          </ac:spMkLst>
        </pc:spChg>
        <pc:spChg chg="add mod">
          <ac:chgData name="FADI SAAD" userId="1f95a12b1468ba16" providerId="LiveId" clId="{9F440903-5FD1-405F-A0FB-A621C4C60747}" dt="2022-10-29T08:54:17.860" v="712"/>
          <ac:spMkLst>
            <pc:docMk/>
            <pc:sldMk cId="0" sldId="763"/>
            <ac:spMk id="3" creationId="{C14A7659-7912-3091-2BA7-42C4007297DC}"/>
          </ac:spMkLst>
        </pc:spChg>
        <pc:spChg chg="mod">
          <ac:chgData name="FADI SAAD" userId="1f95a12b1468ba16" providerId="LiveId" clId="{9F440903-5FD1-405F-A0FB-A621C4C60747}" dt="2022-10-29T08:56:17.455" v="742" actId="20577"/>
          <ac:spMkLst>
            <pc:docMk/>
            <pc:sldMk cId="0" sldId="763"/>
            <ac:spMk id="4" creationId="{00000000-0000-0000-0000-000000000000}"/>
          </ac:spMkLst>
        </pc:spChg>
        <pc:spChg chg="add del mod">
          <ac:chgData name="FADI SAAD" userId="1f95a12b1468ba16" providerId="LiveId" clId="{9F440903-5FD1-405F-A0FB-A621C4C60747}" dt="2022-10-29T08:55:27.529" v="736" actId="21"/>
          <ac:spMkLst>
            <pc:docMk/>
            <pc:sldMk cId="0" sldId="763"/>
            <ac:spMk id="7" creationId="{CE6B26A3-4AEC-1BE0-5449-67CC41E443C6}"/>
          </ac:spMkLst>
        </pc:spChg>
      </pc:sldChg>
      <pc:sldChg chg="addSp delSp modSp mod">
        <pc:chgData name="FADI SAAD" userId="1f95a12b1468ba16" providerId="LiveId" clId="{9F440903-5FD1-405F-A0FB-A621C4C60747}" dt="2022-10-29T09:01:15.003" v="802" actId="20577"/>
        <pc:sldMkLst>
          <pc:docMk/>
          <pc:sldMk cId="0" sldId="764"/>
        </pc:sldMkLst>
        <pc:spChg chg="del mod">
          <ac:chgData name="FADI SAAD" userId="1f95a12b1468ba16" providerId="LiveId" clId="{9F440903-5FD1-405F-A0FB-A621C4C60747}" dt="2022-10-29T09:00:53.570" v="792" actId="21"/>
          <ac:spMkLst>
            <pc:docMk/>
            <pc:sldMk cId="0" sldId="764"/>
            <ac:spMk id="2" creationId="{00000000-0000-0000-0000-000000000000}"/>
          </ac:spMkLst>
        </pc:spChg>
        <pc:spChg chg="add mod">
          <ac:chgData name="FADI SAAD" userId="1f95a12b1468ba16" providerId="LiveId" clId="{9F440903-5FD1-405F-A0FB-A621C4C60747}" dt="2022-10-29T09:00:42.381" v="789"/>
          <ac:spMkLst>
            <pc:docMk/>
            <pc:sldMk cId="0" sldId="764"/>
            <ac:spMk id="3" creationId="{93E3A1C8-7899-5384-BBD6-E6F8D4CCA2ED}"/>
          </ac:spMkLst>
        </pc:spChg>
        <pc:spChg chg="mod">
          <ac:chgData name="FADI SAAD" userId="1f95a12b1468ba16" providerId="LiveId" clId="{9F440903-5FD1-405F-A0FB-A621C4C60747}" dt="2022-10-29T09:01:15.003" v="802" actId="20577"/>
          <ac:spMkLst>
            <pc:docMk/>
            <pc:sldMk cId="0" sldId="764"/>
            <ac:spMk id="4" creationId="{00000000-0000-0000-0000-000000000000}"/>
          </ac:spMkLst>
        </pc:spChg>
        <pc:spChg chg="add del mod">
          <ac:chgData name="FADI SAAD" userId="1f95a12b1468ba16" providerId="LiveId" clId="{9F440903-5FD1-405F-A0FB-A621C4C60747}" dt="2022-10-29T09:01:00.144" v="796" actId="21"/>
          <ac:spMkLst>
            <pc:docMk/>
            <pc:sldMk cId="0" sldId="764"/>
            <ac:spMk id="7" creationId="{8EF86722-E873-E05C-2BAD-AD890551B03A}"/>
          </ac:spMkLst>
        </pc:spChg>
      </pc:sldChg>
      <pc:sldChg chg="addSp delSp modSp mod">
        <pc:chgData name="FADI SAAD" userId="1f95a12b1468ba16" providerId="LiveId" clId="{9F440903-5FD1-405F-A0FB-A621C4C60747}" dt="2022-10-29T09:04:20.963" v="835" actId="948"/>
        <pc:sldMkLst>
          <pc:docMk/>
          <pc:sldMk cId="0" sldId="943"/>
        </pc:sldMkLst>
        <pc:spChg chg="del mod">
          <ac:chgData name="FADI SAAD" userId="1f95a12b1468ba16" providerId="LiveId" clId="{9F440903-5FD1-405F-A0FB-A621C4C60747}" dt="2022-10-29T09:02:23.177" v="810" actId="21"/>
          <ac:spMkLst>
            <pc:docMk/>
            <pc:sldMk cId="0" sldId="943"/>
            <ac:spMk id="2" creationId="{00000000-0000-0000-0000-000000000000}"/>
          </ac:spMkLst>
        </pc:spChg>
        <pc:spChg chg="mod">
          <ac:chgData name="FADI SAAD" userId="1f95a12b1468ba16" providerId="LiveId" clId="{9F440903-5FD1-405F-A0FB-A621C4C60747}" dt="2022-10-29T09:04:20.963" v="835" actId="948"/>
          <ac:spMkLst>
            <pc:docMk/>
            <pc:sldMk cId="0" sldId="943"/>
            <ac:spMk id="3" creationId="{00000000-0000-0000-0000-000000000000}"/>
          </ac:spMkLst>
        </pc:spChg>
        <pc:spChg chg="add mod">
          <ac:chgData name="FADI SAAD" userId="1f95a12b1468ba16" providerId="LiveId" clId="{9F440903-5FD1-405F-A0FB-A621C4C60747}" dt="2022-10-29T09:02:17.401" v="809" actId="207"/>
          <ac:spMkLst>
            <pc:docMk/>
            <pc:sldMk cId="0" sldId="943"/>
            <ac:spMk id="4" creationId="{01CAE63A-B1C5-4BE8-69ED-D5003674498B}"/>
          </ac:spMkLst>
        </pc:spChg>
        <pc:spChg chg="add del mod">
          <ac:chgData name="FADI SAAD" userId="1f95a12b1468ba16" providerId="LiveId" clId="{9F440903-5FD1-405F-A0FB-A621C4C60747}" dt="2022-10-29T09:02:28.168" v="813" actId="21"/>
          <ac:spMkLst>
            <pc:docMk/>
            <pc:sldMk cId="0" sldId="943"/>
            <ac:spMk id="6" creationId="{2FA7A12B-0326-2134-A56E-23EB56627C0B}"/>
          </ac:spMkLst>
        </pc:spChg>
      </pc:sldChg>
      <pc:sldChg chg="del">
        <pc:chgData name="FADI SAAD" userId="1f95a12b1468ba16" providerId="LiveId" clId="{9F440903-5FD1-405F-A0FB-A621C4C60747}" dt="2022-10-29T09:08:21.021" v="860" actId="2696"/>
        <pc:sldMkLst>
          <pc:docMk/>
          <pc:sldMk cId="0" sldId="945"/>
        </pc:sldMkLst>
      </pc:sldChg>
      <pc:sldChg chg="addSp delSp modSp mod">
        <pc:chgData name="FADI SAAD" userId="1f95a12b1468ba16" providerId="LiveId" clId="{9F440903-5FD1-405F-A0FB-A621C4C60747}" dt="2022-10-29T07:40:43.194" v="347" actId="255"/>
        <pc:sldMkLst>
          <pc:docMk/>
          <pc:sldMk cId="0" sldId="996"/>
        </pc:sldMkLst>
        <pc:spChg chg="del mod">
          <ac:chgData name="FADI SAAD" userId="1f95a12b1468ba16" providerId="LiveId" clId="{9F440903-5FD1-405F-A0FB-A621C4C60747}" dt="2022-10-29T07:40:16.836" v="338" actId="21"/>
          <ac:spMkLst>
            <pc:docMk/>
            <pc:sldMk cId="0" sldId="996"/>
            <ac:spMk id="2" creationId="{00000000-0000-0000-0000-000000000000}"/>
          </ac:spMkLst>
        </pc:spChg>
        <pc:spChg chg="mod">
          <ac:chgData name="FADI SAAD" userId="1f95a12b1468ba16" providerId="LiveId" clId="{9F440903-5FD1-405F-A0FB-A621C4C60747}" dt="2022-10-29T07:40:43.194" v="347" actId="255"/>
          <ac:spMkLst>
            <pc:docMk/>
            <pc:sldMk cId="0" sldId="996"/>
            <ac:spMk id="3" creationId="{00000000-0000-0000-0000-000000000000}"/>
          </ac:spMkLst>
        </pc:spChg>
        <pc:spChg chg="add mod">
          <ac:chgData name="FADI SAAD" userId="1f95a12b1468ba16" providerId="LiveId" clId="{9F440903-5FD1-405F-A0FB-A621C4C60747}" dt="2022-10-29T07:40:10.551" v="337" actId="20577"/>
          <ac:spMkLst>
            <pc:docMk/>
            <pc:sldMk cId="0" sldId="996"/>
            <ac:spMk id="4" creationId="{456E635E-A2FC-AD09-A110-1B6AA2F65CFB}"/>
          </ac:spMkLst>
        </pc:spChg>
        <pc:spChg chg="add del mod">
          <ac:chgData name="FADI SAAD" userId="1f95a12b1468ba16" providerId="LiveId" clId="{9F440903-5FD1-405F-A0FB-A621C4C60747}" dt="2022-10-29T07:40:22.777" v="341" actId="21"/>
          <ac:spMkLst>
            <pc:docMk/>
            <pc:sldMk cId="0" sldId="996"/>
            <ac:spMk id="6" creationId="{103340C3-8148-48A3-622C-8C029857D2DD}"/>
          </ac:spMkLst>
        </pc:spChg>
      </pc:sldChg>
      <pc:sldChg chg="addSp delSp modSp mod">
        <pc:chgData name="FADI SAAD" userId="1f95a12b1468ba16" providerId="LiveId" clId="{9F440903-5FD1-405F-A0FB-A621C4C60747}" dt="2022-10-29T09:35:06.218" v="936" actId="20577"/>
        <pc:sldMkLst>
          <pc:docMk/>
          <pc:sldMk cId="0" sldId="997"/>
        </pc:sldMkLst>
        <pc:spChg chg="del mod">
          <ac:chgData name="FADI SAAD" userId="1f95a12b1468ba16" providerId="LiveId" clId="{9F440903-5FD1-405F-A0FB-A621C4C60747}" dt="2022-10-29T09:33:45.518" v="910" actId="21"/>
          <ac:spMkLst>
            <pc:docMk/>
            <pc:sldMk cId="0" sldId="997"/>
            <ac:spMk id="2" creationId="{00000000-0000-0000-0000-000000000000}"/>
          </ac:spMkLst>
        </pc:spChg>
        <pc:spChg chg="mod">
          <ac:chgData name="FADI SAAD" userId="1f95a12b1468ba16" providerId="LiveId" clId="{9F440903-5FD1-405F-A0FB-A621C4C60747}" dt="2022-10-29T09:35:06.218" v="936" actId="20577"/>
          <ac:spMkLst>
            <pc:docMk/>
            <pc:sldMk cId="0" sldId="997"/>
            <ac:spMk id="3" creationId="{00000000-0000-0000-0000-000000000000}"/>
          </ac:spMkLst>
        </pc:spChg>
        <pc:spChg chg="add mod">
          <ac:chgData name="FADI SAAD" userId="1f95a12b1468ba16" providerId="LiveId" clId="{9F440903-5FD1-405F-A0FB-A621C4C60747}" dt="2022-10-29T09:33:39.028" v="909" actId="207"/>
          <ac:spMkLst>
            <pc:docMk/>
            <pc:sldMk cId="0" sldId="997"/>
            <ac:spMk id="4" creationId="{13BF4B81-F61C-0530-406A-B5295BC04898}"/>
          </ac:spMkLst>
        </pc:spChg>
        <pc:spChg chg="add del mod">
          <ac:chgData name="FADI SAAD" userId="1f95a12b1468ba16" providerId="LiveId" clId="{9F440903-5FD1-405F-A0FB-A621C4C60747}" dt="2022-10-29T09:33:51.150" v="913" actId="21"/>
          <ac:spMkLst>
            <pc:docMk/>
            <pc:sldMk cId="0" sldId="997"/>
            <ac:spMk id="6" creationId="{62458468-185A-4B62-80BE-99F4DA2C654F}"/>
          </ac:spMkLst>
        </pc:spChg>
      </pc:sldChg>
      <pc:sldChg chg="addSp delSp modSp mod">
        <pc:chgData name="FADI SAAD" userId="1f95a12b1468ba16" providerId="LiveId" clId="{9F440903-5FD1-405F-A0FB-A621C4C60747}" dt="2022-10-29T09:45:43.862" v="1041" actId="948"/>
        <pc:sldMkLst>
          <pc:docMk/>
          <pc:sldMk cId="0" sldId="998"/>
        </pc:sldMkLst>
        <pc:spChg chg="del mod">
          <ac:chgData name="FADI SAAD" userId="1f95a12b1468ba16" providerId="LiveId" clId="{9F440903-5FD1-405F-A0FB-A621C4C60747}" dt="2022-10-29T09:42:58.815" v="1015" actId="21"/>
          <ac:spMkLst>
            <pc:docMk/>
            <pc:sldMk cId="0" sldId="998"/>
            <ac:spMk id="2" creationId="{00000000-0000-0000-0000-000000000000}"/>
          </ac:spMkLst>
        </pc:spChg>
        <pc:spChg chg="mod">
          <ac:chgData name="FADI SAAD" userId="1f95a12b1468ba16" providerId="LiveId" clId="{9F440903-5FD1-405F-A0FB-A621C4C60747}" dt="2022-10-29T09:45:43.862" v="1041" actId="948"/>
          <ac:spMkLst>
            <pc:docMk/>
            <pc:sldMk cId="0" sldId="998"/>
            <ac:spMk id="3" creationId="{00000000-0000-0000-0000-000000000000}"/>
          </ac:spMkLst>
        </pc:spChg>
        <pc:spChg chg="add mod">
          <ac:chgData name="FADI SAAD" userId="1f95a12b1468ba16" providerId="LiveId" clId="{9F440903-5FD1-405F-A0FB-A621C4C60747}" dt="2022-10-29T09:42:52.113" v="1011"/>
          <ac:spMkLst>
            <pc:docMk/>
            <pc:sldMk cId="0" sldId="998"/>
            <ac:spMk id="4" creationId="{F4A2598C-42A5-4F90-940A-44062BE07E40}"/>
          </ac:spMkLst>
        </pc:spChg>
        <pc:spChg chg="add del mod">
          <ac:chgData name="FADI SAAD" userId="1f95a12b1468ba16" providerId="LiveId" clId="{9F440903-5FD1-405F-A0FB-A621C4C60747}" dt="2022-10-29T09:43:04.487" v="1018" actId="21"/>
          <ac:spMkLst>
            <pc:docMk/>
            <pc:sldMk cId="0" sldId="998"/>
            <ac:spMk id="6" creationId="{3C634C4D-4706-5CC7-6DE7-F068A268DF95}"/>
          </ac:spMkLst>
        </pc:spChg>
      </pc:sldChg>
      <pc:sldChg chg="addSp delSp modSp mod">
        <pc:chgData name="FADI SAAD" userId="1f95a12b1468ba16" providerId="LiveId" clId="{9F440903-5FD1-405F-A0FB-A621C4C60747}" dt="2022-10-29T16:24:49.737" v="1174" actId="27636"/>
        <pc:sldMkLst>
          <pc:docMk/>
          <pc:sldMk cId="0" sldId="999"/>
        </pc:sldMkLst>
        <pc:spChg chg="del mod">
          <ac:chgData name="FADI SAAD" userId="1f95a12b1468ba16" providerId="LiveId" clId="{9F440903-5FD1-405F-A0FB-A621C4C60747}" dt="2022-10-29T16:24:16.683" v="1163" actId="21"/>
          <ac:spMkLst>
            <pc:docMk/>
            <pc:sldMk cId="0" sldId="999"/>
            <ac:spMk id="2" creationId="{00000000-0000-0000-0000-000000000000}"/>
          </ac:spMkLst>
        </pc:spChg>
        <pc:spChg chg="mod">
          <ac:chgData name="FADI SAAD" userId="1f95a12b1468ba16" providerId="LiveId" clId="{9F440903-5FD1-405F-A0FB-A621C4C60747}" dt="2022-10-29T16:24:49.737" v="1174" actId="27636"/>
          <ac:spMkLst>
            <pc:docMk/>
            <pc:sldMk cId="0" sldId="999"/>
            <ac:spMk id="3" creationId="{00000000-0000-0000-0000-000000000000}"/>
          </ac:spMkLst>
        </pc:spChg>
        <pc:spChg chg="add mod">
          <ac:chgData name="FADI SAAD" userId="1f95a12b1468ba16" providerId="LiveId" clId="{9F440903-5FD1-405F-A0FB-A621C4C60747}" dt="2022-10-29T16:24:11.404" v="1162" actId="207"/>
          <ac:spMkLst>
            <pc:docMk/>
            <pc:sldMk cId="0" sldId="999"/>
            <ac:spMk id="4" creationId="{BD40D045-827C-B568-A7F9-3260EDF7915C}"/>
          </ac:spMkLst>
        </pc:spChg>
        <pc:spChg chg="add del mod">
          <ac:chgData name="FADI SAAD" userId="1f95a12b1468ba16" providerId="LiveId" clId="{9F440903-5FD1-405F-A0FB-A621C4C60747}" dt="2022-10-29T16:24:23.175" v="1166" actId="21"/>
          <ac:spMkLst>
            <pc:docMk/>
            <pc:sldMk cId="0" sldId="999"/>
            <ac:spMk id="6" creationId="{0BAE7C42-E37C-A9B3-FECB-E0862830E274}"/>
          </ac:spMkLst>
        </pc:spChg>
      </pc:sldChg>
      <pc:sldChg chg="del">
        <pc:chgData name="FADI SAAD" userId="1f95a12b1468ba16" providerId="LiveId" clId="{9F440903-5FD1-405F-A0FB-A621C4C60747}" dt="2022-10-29T16:43:25.951" v="1322" actId="2696"/>
        <pc:sldMkLst>
          <pc:docMk/>
          <pc:sldMk cId="0" sldId="1000"/>
        </pc:sldMkLst>
      </pc:sldChg>
      <pc:sldChg chg="del">
        <pc:chgData name="FADI SAAD" userId="1f95a12b1468ba16" providerId="LiveId" clId="{9F440903-5FD1-405F-A0FB-A621C4C60747}" dt="2022-10-29T16:58:33.152" v="1443" actId="2696"/>
        <pc:sldMkLst>
          <pc:docMk/>
          <pc:sldMk cId="0" sldId="1001"/>
        </pc:sldMkLst>
      </pc:sldChg>
      <pc:sldChg chg="del">
        <pc:chgData name="FADI SAAD" userId="1f95a12b1468ba16" providerId="LiveId" clId="{9F440903-5FD1-405F-A0FB-A621C4C60747}" dt="2022-10-29T17:04:56.978" v="1489" actId="2696"/>
        <pc:sldMkLst>
          <pc:docMk/>
          <pc:sldMk cId="0" sldId="1002"/>
        </pc:sldMkLst>
      </pc:sldChg>
      <pc:sldChg chg="addSp delSp modSp mod">
        <pc:chgData name="FADI SAAD" userId="1f95a12b1468ba16" providerId="LiveId" clId="{9F440903-5FD1-405F-A0FB-A621C4C60747}" dt="2022-10-29T16:18:12.211" v="1097" actId="14100"/>
        <pc:sldMkLst>
          <pc:docMk/>
          <pc:sldMk cId="0" sldId="1008"/>
        </pc:sldMkLst>
        <pc:spChg chg="del mod">
          <ac:chgData name="FADI SAAD" userId="1f95a12b1468ba16" providerId="LiveId" clId="{9F440903-5FD1-405F-A0FB-A621C4C60747}" dt="2022-10-29T09:49:18.780" v="1078" actId="21"/>
          <ac:spMkLst>
            <pc:docMk/>
            <pc:sldMk cId="0" sldId="1008"/>
            <ac:spMk id="2" creationId="{00000000-0000-0000-0000-000000000000}"/>
          </ac:spMkLst>
        </pc:spChg>
        <pc:spChg chg="mod">
          <ac:chgData name="FADI SAAD" userId="1f95a12b1468ba16" providerId="LiveId" clId="{9F440903-5FD1-405F-A0FB-A621C4C60747}" dt="2022-10-29T16:18:12.211" v="1097" actId="14100"/>
          <ac:spMkLst>
            <pc:docMk/>
            <pc:sldMk cId="0" sldId="1008"/>
            <ac:spMk id="3" creationId="{00000000-0000-0000-0000-000000000000}"/>
          </ac:spMkLst>
        </pc:spChg>
        <pc:spChg chg="add mod">
          <ac:chgData name="FADI SAAD" userId="1f95a12b1468ba16" providerId="LiveId" clId="{9F440903-5FD1-405F-A0FB-A621C4C60747}" dt="2022-10-29T09:49:13.458" v="1076" actId="20577"/>
          <ac:spMkLst>
            <pc:docMk/>
            <pc:sldMk cId="0" sldId="1008"/>
            <ac:spMk id="4" creationId="{8F284F4D-BAB6-E17E-3B9A-F181C92F0DB0}"/>
          </ac:spMkLst>
        </pc:spChg>
        <pc:spChg chg="add del mod">
          <ac:chgData name="FADI SAAD" userId="1f95a12b1468ba16" providerId="LiveId" clId="{9F440903-5FD1-405F-A0FB-A621C4C60747}" dt="2022-10-29T09:49:26.194" v="1082" actId="21"/>
          <ac:spMkLst>
            <pc:docMk/>
            <pc:sldMk cId="0" sldId="1008"/>
            <ac:spMk id="6" creationId="{60B3543D-D4F5-B462-1925-7104581CF3E7}"/>
          </ac:spMkLst>
        </pc:spChg>
      </pc:sldChg>
      <pc:sldChg chg="addSp delSp modSp add mod ord">
        <pc:chgData name="FADI SAAD" userId="1f95a12b1468ba16" providerId="LiveId" clId="{9F440903-5FD1-405F-A0FB-A621C4C60747}" dt="2022-10-29T08:12:05.599" v="607" actId="14100"/>
        <pc:sldMkLst>
          <pc:docMk/>
          <pc:sldMk cId="768025862" sldId="1049"/>
        </pc:sldMkLst>
        <pc:spChg chg="del mod">
          <ac:chgData name="FADI SAAD" userId="1f95a12b1468ba16" providerId="LiveId" clId="{9F440903-5FD1-405F-A0FB-A621C4C60747}" dt="2022-10-29T08:09:46.090" v="590" actId="21"/>
          <ac:spMkLst>
            <pc:docMk/>
            <pc:sldMk cId="768025862" sldId="1049"/>
            <ac:spMk id="2" creationId="{8A290DE0-8CEA-48FD-AB15-4D1F2986174E}"/>
          </ac:spMkLst>
        </pc:spChg>
        <pc:spChg chg="mod">
          <ac:chgData name="FADI SAAD" userId="1f95a12b1468ba16" providerId="LiveId" clId="{9F440903-5FD1-405F-A0FB-A621C4C60747}" dt="2022-10-29T08:12:05.599" v="607" actId="14100"/>
          <ac:spMkLst>
            <pc:docMk/>
            <pc:sldMk cId="768025862" sldId="1049"/>
            <ac:spMk id="3" creationId="{8983ED2B-5E68-4DF3-9B47-8089E7AC8A69}"/>
          </ac:spMkLst>
        </pc:spChg>
        <pc:spChg chg="add mod">
          <ac:chgData name="FADI SAAD" userId="1f95a12b1468ba16" providerId="LiveId" clId="{9F440903-5FD1-405F-A0FB-A621C4C60747}" dt="2022-10-29T08:09:37.480" v="587" actId="27636"/>
          <ac:spMkLst>
            <pc:docMk/>
            <pc:sldMk cId="768025862" sldId="1049"/>
            <ac:spMk id="4" creationId="{060E7FAA-BE1C-18ED-4C00-FF649EC5040E}"/>
          </ac:spMkLst>
        </pc:spChg>
        <pc:spChg chg="add del mod">
          <ac:chgData name="FADI SAAD" userId="1f95a12b1468ba16" providerId="LiveId" clId="{9F440903-5FD1-405F-A0FB-A621C4C60747}" dt="2022-10-29T08:09:51.463" v="593" actId="21"/>
          <ac:spMkLst>
            <pc:docMk/>
            <pc:sldMk cId="768025862" sldId="1049"/>
            <ac:spMk id="6" creationId="{91D5677C-B7E8-1199-74F1-09642479E89A}"/>
          </ac:spMkLst>
        </pc:spChg>
      </pc:sldChg>
      <pc:sldChg chg="modSp add mod">
        <pc:chgData name="FADI SAAD" userId="1f95a12b1468ba16" providerId="LiveId" clId="{9F440903-5FD1-405F-A0FB-A621C4C60747}" dt="2022-10-29T08:10:42.935" v="604" actId="14100"/>
        <pc:sldMkLst>
          <pc:docMk/>
          <pc:sldMk cId="2561559253" sldId="1050"/>
        </pc:sldMkLst>
        <pc:spChg chg="mod">
          <ac:chgData name="FADI SAAD" userId="1f95a12b1468ba16" providerId="LiveId" clId="{9F440903-5FD1-405F-A0FB-A621C4C60747}" dt="2022-10-29T08:10:42.935" v="604" actId="14100"/>
          <ac:spMkLst>
            <pc:docMk/>
            <pc:sldMk cId="2561559253" sldId="1050"/>
            <ac:spMk id="3" creationId="{8983ED2B-5E68-4DF3-9B47-8089E7AC8A69}"/>
          </ac:spMkLst>
        </pc:spChg>
      </pc:sldChg>
      <pc:sldChg chg="modSp add mod">
        <pc:chgData name="FADI SAAD" userId="1f95a12b1468ba16" providerId="LiveId" clId="{9F440903-5FD1-405F-A0FB-A621C4C60747}" dt="2022-10-29T09:08:12.699" v="859" actId="313"/>
        <pc:sldMkLst>
          <pc:docMk/>
          <pc:sldMk cId="1992508472" sldId="1051"/>
        </pc:sldMkLst>
        <pc:spChg chg="mod">
          <ac:chgData name="FADI SAAD" userId="1f95a12b1468ba16" providerId="LiveId" clId="{9F440903-5FD1-405F-A0FB-A621C4C60747}" dt="2022-10-29T09:08:12.699" v="859" actId="313"/>
          <ac:spMkLst>
            <pc:docMk/>
            <pc:sldMk cId="1992508472" sldId="1051"/>
            <ac:spMk id="3" creationId="{00000000-0000-0000-0000-000000000000}"/>
          </ac:spMkLst>
        </pc:spChg>
      </pc:sldChg>
      <pc:sldChg chg="modSp add mod">
        <pc:chgData name="FADI SAAD" userId="1f95a12b1468ba16" providerId="LiveId" clId="{9F440903-5FD1-405F-A0FB-A621C4C60747}" dt="2022-10-29T16:44:32.584" v="1329" actId="313"/>
        <pc:sldMkLst>
          <pc:docMk/>
          <pc:sldMk cId="3391006707" sldId="1052"/>
        </pc:sldMkLst>
        <pc:spChg chg="mod">
          <ac:chgData name="FADI SAAD" userId="1f95a12b1468ba16" providerId="LiveId" clId="{9F440903-5FD1-405F-A0FB-A621C4C60747}" dt="2022-10-29T16:44:32.584" v="1329" actId="313"/>
          <ac:spMkLst>
            <pc:docMk/>
            <pc:sldMk cId="3391006707" sldId="1052"/>
            <ac:spMk id="3" creationId="{00000000-0000-0000-0000-000000000000}"/>
          </ac:spMkLst>
        </pc:spChg>
      </pc:sldChg>
      <pc:sldChg chg="modSp add mod">
        <pc:chgData name="FADI SAAD" userId="1f95a12b1468ba16" providerId="LiveId" clId="{9F440903-5FD1-405F-A0FB-A621C4C60747}" dt="2022-10-29T16:44:08.985" v="1327" actId="313"/>
        <pc:sldMkLst>
          <pc:docMk/>
          <pc:sldMk cId="59509949" sldId="1053"/>
        </pc:sldMkLst>
        <pc:spChg chg="mod">
          <ac:chgData name="FADI SAAD" userId="1f95a12b1468ba16" providerId="LiveId" clId="{9F440903-5FD1-405F-A0FB-A621C4C60747}" dt="2022-10-29T16:44:08.985" v="1327" actId="313"/>
          <ac:spMkLst>
            <pc:docMk/>
            <pc:sldMk cId="59509949" sldId="1053"/>
            <ac:spMk id="3" creationId="{00000000-0000-0000-0000-000000000000}"/>
          </ac:spMkLst>
        </pc:spChg>
      </pc:sldChg>
      <pc:sldChg chg="modSp add mod">
        <pc:chgData name="FADI SAAD" userId="1f95a12b1468ba16" providerId="LiveId" clId="{9F440903-5FD1-405F-A0FB-A621C4C60747}" dt="2022-10-29T16:46:54.663" v="1341" actId="255"/>
        <pc:sldMkLst>
          <pc:docMk/>
          <pc:sldMk cId="631299235" sldId="1054"/>
        </pc:sldMkLst>
        <pc:spChg chg="mod">
          <ac:chgData name="FADI SAAD" userId="1f95a12b1468ba16" providerId="LiveId" clId="{9F440903-5FD1-405F-A0FB-A621C4C60747}" dt="2022-10-29T16:46:54.663" v="1341" actId="255"/>
          <ac:spMkLst>
            <pc:docMk/>
            <pc:sldMk cId="631299235" sldId="1054"/>
            <ac:spMk id="3" creationId="{00000000-0000-0000-0000-000000000000}"/>
          </ac:spMkLst>
        </pc:spChg>
        <pc:spChg chg="mod">
          <ac:chgData name="FADI SAAD" userId="1f95a12b1468ba16" providerId="LiveId" clId="{9F440903-5FD1-405F-A0FB-A621C4C60747}" dt="2022-10-29T16:46:15.592" v="1334" actId="207"/>
          <ac:spMkLst>
            <pc:docMk/>
            <pc:sldMk cId="631299235" sldId="1054"/>
            <ac:spMk id="4" creationId="{FDAE977E-A13A-AF7E-2FA2-265BFB7624F3}"/>
          </ac:spMkLst>
        </pc:spChg>
      </pc:sldChg>
      <pc:sldChg chg="modSp add mod">
        <pc:chgData name="FADI SAAD" userId="1f95a12b1468ba16" providerId="LiveId" clId="{9F440903-5FD1-405F-A0FB-A621C4C60747}" dt="2022-10-29T16:58:07.012" v="1442" actId="313"/>
        <pc:sldMkLst>
          <pc:docMk/>
          <pc:sldMk cId="224230982" sldId="1055"/>
        </pc:sldMkLst>
        <pc:spChg chg="mod">
          <ac:chgData name="FADI SAAD" userId="1f95a12b1468ba16" providerId="LiveId" clId="{9F440903-5FD1-405F-A0FB-A621C4C60747}" dt="2022-10-29T16:58:07.012" v="1442" actId="313"/>
          <ac:spMkLst>
            <pc:docMk/>
            <pc:sldMk cId="224230982" sldId="1055"/>
            <ac:spMk id="3" creationId="{00000000-0000-0000-0000-000000000000}"/>
          </ac:spMkLst>
        </pc:spChg>
      </pc:sldChg>
      <pc:sldChg chg="modSp add mod">
        <pc:chgData name="FADI SAAD" userId="1f95a12b1468ba16" providerId="LiveId" clId="{9F440903-5FD1-405F-A0FB-A621C4C60747}" dt="2022-10-29T16:57:06.343" v="1432" actId="20577"/>
        <pc:sldMkLst>
          <pc:docMk/>
          <pc:sldMk cId="753637186" sldId="1056"/>
        </pc:sldMkLst>
        <pc:spChg chg="mod">
          <ac:chgData name="FADI SAAD" userId="1f95a12b1468ba16" providerId="LiveId" clId="{9F440903-5FD1-405F-A0FB-A621C4C60747}" dt="2022-10-29T16:57:06.343" v="1432" actId="20577"/>
          <ac:spMkLst>
            <pc:docMk/>
            <pc:sldMk cId="753637186" sldId="1056"/>
            <ac:spMk id="3" creationId="{00000000-0000-0000-0000-000000000000}"/>
          </ac:spMkLst>
        </pc:spChg>
      </pc:sldChg>
      <pc:sldChg chg="modSp add mod">
        <pc:chgData name="FADI SAAD" userId="1f95a12b1468ba16" providerId="LiveId" clId="{9F440903-5FD1-405F-A0FB-A621C4C60747}" dt="2022-10-29T17:01:35.315" v="1462" actId="20577"/>
        <pc:sldMkLst>
          <pc:docMk/>
          <pc:sldMk cId="2552333467" sldId="1057"/>
        </pc:sldMkLst>
        <pc:spChg chg="mod">
          <ac:chgData name="FADI SAAD" userId="1f95a12b1468ba16" providerId="LiveId" clId="{9F440903-5FD1-405F-A0FB-A621C4C60747}" dt="2022-10-29T17:01:12.234" v="1459" actId="255"/>
          <ac:spMkLst>
            <pc:docMk/>
            <pc:sldMk cId="2552333467" sldId="1057"/>
            <ac:spMk id="3" creationId="{00000000-0000-0000-0000-000000000000}"/>
          </ac:spMkLst>
        </pc:spChg>
        <pc:spChg chg="mod">
          <ac:chgData name="FADI SAAD" userId="1f95a12b1468ba16" providerId="LiveId" clId="{9F440903-5FD1-405F-A0FB-A621C4C60747}" dt="2022-10-29T17:01:35.315" v="1462" actId="20577"/>
          <ac:spMkLst>
            <pc:docMk/>
            <pc:sldMk cId="2552333467" sldId="1057"/>
            <ac:spMk id="4" creationId="{2E903EEC-C01A-52E1-8068-B2354110A5F3}"/>
          </ac:spMkLst>
        </pc:spChg>
      </pc:sldChg>
      <pc:sldChg chg="modSp add mod">
        <pc:chgData name="FADI SAAD" userId="1f95a12b1468ba16" providerId="LiveId" clId="{9F440903-5FD1-405F-A0FB-A621C4C60747}" dt="2022-10-29T17:04:51.517" v="1488" actId="20577"/>
        <pc:sldMkLst>
          <pc:docMk/>
          <pc:sldMk cId="2028316133" sldId="1058"/>
        </pc:sldMkLst>
        <pc:spChg chg="mod">
          <ac:chgData name="FADI SAAD" userId="1f95a12b1468ba16" providerId="LiveId" clId="{9F440903-5FD1-405F-A0FB-A621C4C60747}" dt="2022-10-29T17:04:14.640" v="1485" actId="313"/>
          <ac:spMkLst>
            <pc:docMk/>
            <pc:sldMk cId="2028316133" sldId="1058"/>
            <ac:spMk id="3" creationId="{00000000-0000-0000-0000-000000000000}"/>
          </ac:spMkLst>
        </pc:spChg>
        <pc:spChg chg="mod">
          <ac:chgData name="FADI SAAD" userId="1f95a12b1468ba16" providerId="LiveId" clId="{9F440903-5FD1-405F-A0FB-A621C4C60747}" dt="2022-10-29T17:04:51.517" v="1488" actId="20577"/>
          <ac:spMkLst>
            <pc:docMk/>
            <pc:sldMk cId="2028316133" sldId="1058"/>
            <ac:spMk id="4" creationId="{D9204796-1618-E8E8-08B1-A3BA449F4887}"/>
          </ac:spMkLst>
        </pc:spChg>
      </pc:sldChg>
      <pc:sldChg chg="modSp add mod">
        <pc:chgData name="FADI SAAD" userId="1f95a12b1468ba16" providerId="LiveId" clId="{9F440903-5FD1-405F-A0FB-A621C4C60747}" dt="2022-10-29T17:11:19.912" v="1559" actId="5793"/>
        <pc:sldMkLst>
          <pc:docMk/>
          <pc:sldMk cId="1819710824" sldId="1059"/>
        </pc:sldMkLst>
        <pc:spChg chg="mod">
          <ac:chgData name="FADI SAAD" userId="1f95a12b1468ba16" providerId="LiveId" clId="{9F440903-5FD1-405F-A0FB-A621C4C60747}" dt="2022-10-29T17:11:19.912" v="1559" actId="5793"/>
          <ac:spMkLst>
            <pc:docMk/>
            <pc:sldMk cId="1819710824" sldId="1059"/>
            <ac:spMk id="3" creationId="{00000000-0000-0000-0000-000000000000}"/>
          </ac:spMkLst>
        </pc:spChg>
      </pc:sldChg>
      <pc:sldChg chg="modSp add mod">
        <pc:chgData name="FADI SAAD" userId="1f95a12b1468ba16" providerId="LiveId" clId="{9F440903-5FD1-405F-A0FB-A621C4C60747}" dt="2022-10-29T17:12:31.452" v="1568" actId="313"/>
        <pc:sldMkLst>
          <pc:docMk/>
          <pc:sldMk cId="3303039173" sldId="1060"/>
        </pc:sldMkLst>
        <pc:spChg chg="mod">
          <ac:chgData name="FADI SAAD" userId="1f95a12b1468ba16" providerId="LiveId" clId="{9F440903-5FD1-405F-A0FB-A621C4C60747}" dt="2022-10-29T17:12:31.452" v="1568" actId="313"/>
          <ac:spMkLst>
            <pc:docMk/>
            <pc:sldMk cId="3303039173" sldId="1060"/>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962CC2-3130-417E-94A0-D846A483DD2C}"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22341E9E-6CFB-46F3-A284-56F994FE1AE1}">
      <dgm:prSet custT="1"/>
      <dgm:spPr>
        <a:solidFill>
          <a:srgbClr val="FFFF00"/>
        </a:solidFill>
      </dgm:spPr>
      <dgm:t>
        <a:bodyPr/>
        <a:lstStyle/>
        <a:p>
          <a:r>
            <a:rPr lang="el-GR" sz="1800" b="1" dirty="0">
              <a:solidFill>
                <a:srgbClr val="FF0000"/>
              </a:solidFill>
              <a:latin typeface="Times New Roman" panose="02020603050405020304" pitchFamily="18" charset="0"/>
              <a:cs typeface="Times New Roman" panose="02020603050405020304" pitchFamily="18" charset="0"/>
            </a:rPr>
            <a:t>Στο σχήμα παριστάνεται η ροή νερού και ατμού μέσα σε ατμοθάλαμο εφοδιασμένο με αποχωριστές Cyclone.</a:t>
          </a:r>
          <a:endParaRPr lang="en-US" sz="1800" b="1" dirty="0">
            <a:solidFill>
              <a:srgbClr val="FF0000"/>
            </a:solidFill>
            <a:latin typeface="Times New Roman" panose="02020603050405020304" pitchFamily="18" charset="0"/>
            <a:cs typeface="Times New Roman" panose="02020603050405020304" pitchFamily="18" charset="0"/>
          </a:endParaRPr>
        </a:p>
      </dgm:t>
    </dgm:pt>
    <dgm:pt modelId="{49C36FA7-76B1-4EC8-8216-84A90BCABD66}" type="parTrans" cxnId="{AB8E853C-AA62-4C4F-A5EF-568C481F2D44}">
      <dgm:prSet/>
      <dgm:spPr/>
      <dgm:t>
        <a:bodyPr/>
        <a:lstStyle/>
        <a:p>
          <a:endParaRPr lang="en-US"/>
        </a:p>
      </dgm:t>
    </dgm:pt>
    <dgm:pt modelId="{EB8EF2BE-377D-4BAA-96A3-7FF24483EC5A}" type="sibTrans" cxnId="{AB8E853C-AA62-4C4F-A5EF-568C481F2D44}">
      <dgm:prSet/>
      <dgm:spPr/>
      <dgm:t>
        <a:bodyPr/>
        <a:lstStyle/>
        <a:p>
          <a:endParaRPr lang="en-US"/>
        </a:p>
      </dgm:t>
    </dgm:pt>
    <dgm:pt modelId="{2C473FCA-D9BA-424F-959E-F0FB1EC6C445}">
      <dgm:prSet custT="1"/>
      <dgm:spPr>
        <a:solidFill>
          <a:srgbClr val="FFFF00"/>
        </a:solidFill>
      </dgm:spPr>
      <dgm:t>
        <a:bodyPr/>
        <a:lstStyle/>
        <a:p>
          <a:r>
            <a:rPr lang="el-GR" sz="1800" b="1" dirty="0">
              <a:solidFill>
                <a:srgbClr val="2B10F4"/>
              </a:solidFill>
              <a:latin typeface="Times New Roman" panose="02020603050405020304" pitchFamily="18" charset="0"/>
              <a:cs typeface="Times New Roman" panose="02020603050405020304" pitchFamily="18" charset="0"/>
            </a:rPr>
            <a:t>Οι κυκλωνικοί αποχωριστές παρέχουν ξηρό ατμό στον εσωτερικό απαγωγό ατμοσωλήνα με την ελάχιστη δυνατή ανατάραξη του νερού του ατμοθάλαμου και επομένως μειώνουν ταυτόχρονα και τις πιθανότητες αναβράσεων</a:t>
          </a:r>
          <a:r>
            <a:rPr lang="el-GR" sz="1500" b="1" dirty="0"/>
            <a:t>.</a:t>
          </a:r>
          <a:endParaRPr lang="en-US" sz="1500" b="1" dirty="0"/>
        </a:p>
      </dgm:t>
    </dgm:pt>
    <dgm:pt modelId="{B47E8150-C7C7-4997-A538-A001B2CC385F}" type="parTrans" cxnId="{22B418A9-C27E-493E-911D-C84E40675D34}">
      <dgm:prSet/>
      <dgm:spPr/>
      <dgm:t>
        <a:bodyPr/>
        <a:lstStyle/>
        <a:p>
          <a:endParaRPr lang="en-US"/>
        </a:p>
      </dgm:t>
    </dgm:pt>
    <dgm:pt modelId="{37595FC5-E201-49FB-841F-249F55557391}" type="sibTrans" cxnId="{22B418A9-C27E-493E-911D-C84E40675D34}">
      <dgm:prSet/>
      <dgm:spPr/>
      <dgm:t>
        <a:bodyPr/>
        <a:lstStyle/>
        <a:p>
          <a:endParaRPr lang="en-US"/>
        </a:p>
      </dgm:t>
    </dgm:pt>
    <dgm:pt modelId="{2C613208-2AAA-4C7B-97D9-36879A2236BC}" type="pres">
      <dgm:prSet presAssocID="{05962CC2-3130-417E-94A0-D846A483DD2C}" presName="hierChild1" presStyleCnt="0">
        <dgm:presLayoutVars>
          <dgm:orgChart val="1"/>
          <dgm:chPref val="1"/>
          <dgm:dir/>
          <dgm:animOne val="branch"/>
          <dgm:animLvl val="lvl"/>
          <dgm:resizeHandles/>
        </dgm:presLayoutVars>
      </dgm:prSet>
      <dgm:spPr/>
    </dgm:pt>
    <dgm:pt modelId="{211E20B0-054D-4F42-805E-2125E53E9CAF}" type="pres">
      <dgm:prSet presAssocID="{22341E9E-6CFB-46F3-A284-56F994FE1AE1}" presName="hierRoot1" presStyleCnt="0">
        <dgm:presLayoutVars>
          <dgm:hierBranch val="init"/>
        </dgm:presLayoutVars>
      </dgm:prSet>
      <dgm:spPr/>
    </dgm:pt>
    <dgm:pt modelId="{2F54A1CD-E9CE-45F0-9AD6-5D4F7A3757F6}" type="pres">
      <dgm:prSet presAssocID="{22341E9E-6CFB-46F3-A284-56F994FE1AE1}" presName="rootComposite1" presStyleCnt="0"/>
      <dgm:spPr/>
    </dgm:pt>
    <dgm:pt modelId="{740D08CC-3A61-46DC-AF31-8F9AA07C4BFF}" type="pres">
      <dgm:prSet presAssocID="{22341E9E-6CFB-46F3-A284-56F994FE1AE1}" presName="rootText1" presStyleLbl="node0" presStyleIdx="0" presStyleCnt="2" custScaleY="164303">
        <dgm:presLayoutVars>
          <dgm:chPref val="3"/>
        </dgm:presLayoutVars>
      </dgm:prSet>
      <dgm:spPr/>
    </dgm:pt>
    <dgm:pt modelId="{1D83FD67-9A07-4693-8AD8-3F07775910B6}" type="pres">
      <dgm:prSet presAssocID="{22341E9E-6CFB-46F3-A284-56F994FE1AE1}" presName="rootConnector1" presStyleLbl="node1" presStyleIdx="0" presStyleCnt="0"/>
      <dgm:spPr/>
    </dgm:pt>
    <dgm:pt modelId="{7BFA8C29-4C96-4756-AF2D-9584F69C3183}" type="pres">
      <dgm:prSet presAssocID="{22341E9E-6CFB-46F3-A284-56F994FE1AE1}" presName="hierChild2" presStyleCnt="0"/>
      <dgm:spPr/>
    </dgm:pt>
    <dgm:pt modelId="{35AABF9E-C889-44C6-8ACA-8DA06FDF7545}" type="pres">
      <dgm:prSet presAssocID="{22341E9E-6CFB-46F3-A284-56F994FE1AE1}" presName="hierChild3" presStyleCnt="0"/>
      <dgm:spPr/>
    </dgm:pt>
    <dgm:pt modelId="{55C0B7D4-8339-4AF1-A9A2-2D7F749510D8}" type="pres">
      <dgm:prSet presAssocID="{2C473FCA-D9BA-424F-959E-F0FB1EC6C445}" presName="hierRoot1" presStyleCnt="0">
        <dgm:presLayoutVars>
          <dgm:hierBranch val="init"/>
        </dgm:presLayoutVars>
      </dgm:prSet>
      <dgm:spPr/>
    </dgm:pt>
    <dgm:pt modelId="{95B69CF2-E86B-412B-A782-81B0B00CBDB8}" type="pres">
      <dgm:prSet presAssocID="{2C473FCA-D9BA-424F-959E-F0FB1EC6C445}" presName="rootComposite1" presStyleCnt="0"/>
      <dgm:spPr/>
    </dgm:pt>
    <dgm:pt modelId="{BDF5D89B-2D25-40A8-8247-F3778E8D4E44}" type="pres">
      <dgm:prSet presAssocID="{2C473FCA-D9BA-424F-959E-F0FB1EC6C445}" presName="rootText1" presStyleLbl="node0" presStyleIdx="1" presStyleCnt="2" custScaleY="244839">
        <dgm:presLayoutVars>
          <dgm:chPref val="3"/>
        </dgm:presLayoutVars>
      </dgm:prSet>
      <dgm:spPr/>
    </dgm:pt>
    <dgm:pt modelId="{D149484C-14E4-46EB-9E75-1E094C9380FF}" type="pres">
      <dgm:prSet presAssocID="{2C473FCA-D9BA-424F-959E-F0FB1EC6C445}" presName="rootConnector1" presStyleLbl="node1" presStyleIdx="0" presStyleCnt="0"/>
      <dgm:spPr/>
    </dgm:pt>
    <dgm:pt modelId="{DBC7F639-5814-4CC4-BFD2-C1BA68822477}" type="pres">
      <dgm:prSet presAssocID="{2C473FCA-D9BA-424F-959E-F0FB1EC6C445}" presName="hierChild2" presStyleCnt="0"/>
      <dgm:spPr/>
    </dgm:pt>
    <dgm:pt modelId="{2F7FEDCD-5DB6-4587-9E3F-36C5997A68B8}" type="pres">
      <dgm:prSet presAssocID="{2C473FCA-D9BA-424F-959E-F0FB1EC6C445}" presName="hierChild3" presStyleCnt="0"/>
      <dgm:spPr/>
    </dgm:pt>
  </dgm:ptLst>
  <dgm:cxnLst>
    <dgm:cxn modelId="{AB8E853C-AA62-4C4F-A5EF-568C481F2D44}" srcId="{05962CC2-3130-417E-94A0-D846A483DD2C}" destId="{22341E9E-6CFB-46F3-A284-56F994FE1AE1}" srcOrd="0" destOrd="0" parTransId="{49C36FA7-76B1-4EC8-8216-84A90BCABD66}" sibTransId="{EB8EF2BE-377D-4BAA-96A3-7FF24483EC5A}"/>
    <dgm:cxn modelId="{98B0E66D-41C3-43D1-9B03-D5EA257BF05F}" type="presOf" srcId="{22341E9E-6CFB-46F3-A284-56F994FE1AE1}" destId="{1D83FD67-9A07-4693-8AD8-3F07775910B6}" srcOrd="1" destOrd="0" presId="urn:microsoft.com/office/officeart/2009/3/layout/HorizontalOrganizationChart"/>
    <dgm:cxn modelId="{84726D81-FF30-43D8-8F81-BB8678239A88}" type="presOf" srcId="{22341E9E-6CFB-46F3-A284-56F994FE1AE1}" destId="{740D08CC-3A61-46DC-AF31-8F9AA07C4BFF}" srcOrd="0" destOrd="0" presId="urn:microsoft.com/office/officeart/2009/3/layout/HorizontalOrganizationChart"/>
    <dgm:cxn modelId="{22B418A9-C27E-493E-911D-C84E40675D34}" srcId="{05962CC2-3130-417E-94A0-D846A483DD2C}" destId="{2C473FCA-D9BA-424F-959E-F0FB1EC6C445}" srcOrd="1" destOrd="0" parTransId="{B47E8150-C7C7-4997-A538-A001B2CC385F}" sibTransId="{37595FC5-E201-49FB-841F-249F55557391}"/>
    <dgm:cxn modelId="{3D035EEB-E822-4E97-A115-C56276B8AD56}" type="presOf" srcId="{05962CC2-3130-417E-94A0-D846A483DD2C}" destId="{2C613208-2AAA-4C7B-97D9-36879A2236BC}" srcOrd="0" destOrd="0" presId="urn:microsoft.com/office/officeart/2009/3/layout/HorizontalOrganizationChart"/>
    <dgm:cxn modelId="{E245E9F0-F06B-4F01-BA6F-00EEAA6B074E}" type="presOf" srcId="{2C473FCA-D9BA-424F-959E-F0FB1EC6C445}" destId="{BDF5D89B-2D25-40A8-8247-F3778E8D4E44}" srcOrd="0" destOrd="0" presId="urn:microsoft.com/office/officeart/2009/3/layout/HorizontalOrganizationChart"/>
    <dgm:cxn modelId="{A838E0F9-9791-4C68-9092-EEE45ECF3DF7}" type="presOf" srcId="{2C473FCA-D9BA-424F-959E-F0FB1EC6C445}" destId="{D149484C-14E4-46EB-9E75-1E094C9380FF}" srcOrd="1" destOrd="0" presId="urn:microsoft.com/office/officeart/2009/3/layout/HorizontalOrganizationChart"/>
    <dgm:cxn modelId="{E58463C5-E8FF-49C6-A6FE-6074B474FE2D}" type="presParOf" srcId="{2C613208-2AAA-4C7B-97D9-36879A2236BC}" destId="{211E20B0-054D-4F42-805E-2125E53E9CAF}" srcOrd="0" destOrd="0" presId="urn:microsoft.com/office/officeart/2009/3/layout/HorizontalOrganizationChart"/>
    <dgm:cxn modelId="{A1C10383-486D-409A-9CCA-F79940A519F9}" type="presParOf" srcId="{211E20B0-054D-4F42-805E-2125E53E9CAF}" destId="{2F54A1CD-E9CE-45F0-9AD6-5D4F7A3757F6}" srcOrd="0" destOrd="0" presId="urn:microsoft.com/office/officeart/2009/3/layout/HorizontalOrganizationChart"/>
    <dgm:cxn modelId="{3B1CBE50-38AD-48B1-AA21-4ED45B791050}" type="presParOf" srcId="{2F54A1CD-E9CE-45F0-9AD6-5D4F7A3757F6}" destId="{740D08CC-3A61-46DC-AF31-8F9AA07C4BFF}" srcOrd="0" destOrd="0" presId="urn:microsoft.com/office/officeart/2009/3/layout/HorizontalOrganizationChart"/>
    <dgm:cxn modelId="{F9325587-540A-4A6D-88EA-47CDB9E331B9}" type="presParOf" srcId="{2F54A1CD-E9CE-45F0-9AD6-5D4F7A3757F6}" destId="{1D83FD67-9A07-4693-8AD8-3F07775910B6}" srcOrd="1" destOrd="0" presId="urn:microsoft.com/office/officeart/2009/3/layout/HorizontalOrganizationChart"/>
    <dgm:cxn modelId="{01F28709-8319-49E3-B89E-1317FBFD25EA}" type="presParOf" srcId="{211E20B0-054D-4F42-805E-2125E53E9CAF}" destId="{7BFA8C29-4C96-4756-AF2D-9584F69C3183}" srcOrd="1" destOrd="0" presId="urn:microsoft.com/office/officeart/2009/3/layout/HorizontalOrganizationChart"/>
    <dgm:cxn modelId="{20DDFD86-F5B8-4F5C-AA2A-86484DDACC6D}" type="presParOf" srcId="{211E20B0-054D-4F42-805E-2125E53E9CAF}" destId="{35AABF9E-C889-44C6-8ACA-8DA06FDF7545}" srcOrd="2" destOrd="0" presId="urn:microsoft.com/office/officeart/2009/3/layout/HorizontalOrganizationChart"/>
    <dgm:cxn modelId="{70F1C806-BF3D-4E06-9B86-C1E7840DF85C}" type="presParOf" srcId="{2C613208-2AAA-4C7B-97D9-36879A2236BC}" destId="{55C0B7D4-8339-4AF1-A9A2-2D7F749510D8}" srcOrd="1" destOrd="0" presId="urn:microsoft.com/office/officeart/2009/3/layout/HorizontalOrganizationChart"/>
    <dgm:cxn modelId="{EAF740EB-2472-48EF-B8D8-72F80884E5A5}" type="presParOf" srcId="{55C0B7D4-8339-4AF1-A9A2-2D7F749510D8}" destId="{95B69CF2-E86B-412B-A782-81B0B00CBDB8}" srcOrd="0" destOrd="0" presId="urn:microsoft.com/office/officeart/2009/3/layout/HorizontalOrganizationChart"/>
    <dgm:cxn modelId="{51A4309D-5A68-42BE-A22C-378661150AA7}" type="presParOf" srcId="{95B69CF2-E86B-412B-A782-81B0B00CBDB8}" destId="{BDF5D89B-2D25-40A8-8247-F3778E8D4E44}" srcOrd="0" destOrd="0" presId="urn:microsoft.com/office/officeart/2009/3/layout/HorizontalOrganizationChart"/>
    <dgm:cxn modelId="{E684A12F-EA60-401F-ACAA-594BC5FFCEE3}" type="presParOf" srcId="{95B69CF2-E86B-412B-A782-81B0B00CBDB8}" destId="{D149484C-14E4-46EB-9E75-1E094C9380FF}" srcOrd="1" destOrd="0" presId="urn:microsoft.com/office/officeart/2009/3/layout/HorizontalOrganizationChart"/>
    <dgm:cxn modelId="{9C37194F-4255-4024-AD63-3BAD705C2BE2}" type="presParOf" srcId="{55C0B7D4-8339-4AF1-A9A2-2D7F749510D8}" destId="{DBC7F639-5814-4CC4-BFD2-C1BA68822477}" srcOrd="1" destOrd="0" presId="urn:microsoft.com/office/officeart/2009/3/layout/HorizontalOrganizationChart"/>
    <dgm:cxn modelId="{683EA162-8178-400E-A031-FDA6971CB2A4}" type="presParOf" srcId="{55C0B7D4-8339-4AF1-A9A2-2D7F749510D8}" destId="{2F7FEDCD-5DB6-4587-9E3F-36C5997A68B8}"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D08CC-3A61-46DC-AF31-8F9AA07C4BFF}">
      <dsp:nvSpPr>
        <dsp:cNvPr id="0" name=""/>
        <dsp:cNvSpPr/>
      </dsp:nvSpPr>
      <dsp:spPr>
        <a:xfrm>
          <a:off x="158678" y="998"/>
          <a:ext cx="3670060" cy="1839155"/>
        </a:xfrm>
        <a:prstGeom prst="rect">
          <a:avLst/>
        </a:prstGeom>
        <a:solidFill>
          <a:srgbClr val="FFFF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rgbClr val="FF0000"/>
              </a:solidFill>
              <a:latin typeface="Times New Roman" panose="02020603050405020304" pitchFamily="18" charset="0"/>
              <a:cs typeface="Times New Roman" panose="02020603050405020304" pitchFamily="18" charset="0"/>
            </a:rPr>
            <a:t>Στο σχήμα παριστάνεται η ροή νερού και ατμού μέσα σε ατμοθάλαμο εφοδιασμένο με αποχωριστές Cyclone.</a:t>
          </a:r>
          <a:endParaRPr lang="en-US" sz="1800" b="1" kern="1200" dirty="0">
            <a:solidFill>
              <a:srgbClr val="FF0000"/>
            </a:solidFill>
            <a:latin typeface="Times New Roman" panose="02020603050405020304" pitchFamily="18" charset="0"/>
            <a:cs typeface="Times New Roman" panose="02020603050405020304" pitchFamily="18" charset="0"/>
          </a:endParaRPr>
        </a:p>
      </dsp:txBody>
      <dsp:txXfrm>
        <a:off x="158678" y="998"/>
        <a:ext cx="3670060" cy="1839155"/>
      </dsp:txXfrm>
    </dsp:sp>
    <dsp:sp modelId="{BDF5D89B-2D25-40A8-8247-F3778E8D4E44}">
      <dsp:nvSpPr>
        <dsp:cNvPr id="0" name=""/>
        <dsp:cNvSpPr/>
      </dsp:nvSpPr>
      <dsp:spPr>
        <a:xfrm>
          <a:off x="158678" y="2298911"/>
          <a:ext cx="3670060" cy="2740650"/>
        </a:xfrm>
        <a:prstGeom prst="rect">
          <a:avLst/>
        </a:prstGeom>
        <a:solidFill>
          <a:srgbClr val="FFFF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rgbClr val="2B10F4"/>
              </a:solidFill>
              <a:latin typeface="Times New Roman" panose="02020603050405020304" pitchFamily="18" charset="0"/>
              <a:cs typeface="Times New Roman" panose="02020603050405020304" pitchFamily="18" charset="0"/>
            </a:rPr>
            <a:t>Οι κυκλωνικοί αποχωριστές παρέχουν ξηρό ατμό στον εσωτερικό απαγωγό ατμοσωλήνα με την ελάχιστη δυνατή ανατάραξη του νερού του ατμοθάλαμου και επομένως μειώνουν ταυτόχρονα και τις πιθανότητες αναβράσεων</a:t>
          </a:r>
          <a:r>
            <a:rPr lang="el-GR" sz="1500" b="1" kern="1200" dirty="0"/>
            <a:t>.</a:t>
          </a:r>
          <a:endParaRPr lang="en-US" sz="1500" b="1" kern="1200" dirty="0"/>
        </a:p>
      </dsp:txBody>
      <dsp:txXfrm>
        <a:off x="158678" y="2298911"/>
        <a:ext cx="3670060" cy="2740650"/>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209CCF-4397-46CF-B385-C64BD77F32E6}" type="datetimeFigureOut">
              <a:rPr lang="el-GR" smtClean="0"/>
              <a:pPr/>
              <a:t>17/1/2025</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38B992-3C60-4AF9-8C8C-DFF8A85B1201}" type="slidenum">
              <a:rPr lang="el-GR" smtClean="0"/>
              <a:pPr/>
              <a:t>‹#›</a:t>
            </a:fld>
            <a:endParaRPr lang="el-GR" dirty="0"/>
          </a:p>
        </p:txBody>
      </p:sp>
    </p:spTree>
    <p:extLst>
      <p:ext uri="{BB962C8B-B14F-4D97-AF65-F5344CB8AC3E}">
        <p14:creationId xmlns:p14="http://schemas.microsoft.com/office/powerpoint/2010/main" val="3346461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a:t>
            </a:fld>
            <a:endParaRPr lang="en-US" dirty="0"/>
          </a:p>
        </p:txBody>
      </p:sp>
    </p:spTree>
    <p:extLst>
      <p:ext uri="{BB962C8B-B14F-4D97-AF65-F5344CB8AC3E}">
        <p14:creationId xmlns:p14="http://schemas.microsoft.com/office/powerpoint/2010/main" val="181615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a:t>
            </a:fld>
            <a:endParaRPr lang="en-US" dirty="0"/>
          </a:p>
        </p:txBody>
      </p:sp>
    </p:spTree>
    <p:extLst>
      <p:ext uri="{BB962C8B-B14F-4D97-AF65-F5344CB8AC3E}">
        <p14:creationId xmlns:p14="http://schemas.microsoft.com/office/powerpoint/2010/main" val="5756145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172</a:t>
            </a:fld>
            <a:endParaRPr lang="en-US" dirty="0"/>
          </a:p>
        </p:txBody>
      </p:sp>
    </p:spTree>
    <p:extLst>
      <p:ext uri="{BB962C8B-B14F-4D97-AF65-F5344CB8AC3E}">
        <p14:creationId xmlns:p14="http://schemas.microsoft.com/office/powerpoint/2010/main" val="21699459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173</a:t>
            </a:fld>
            <a:endParaRPr lang="en-US" dirty="0"/>
          </a:p>
        </p:txBody>
      </p:sp>
    </p:spTree>
    <p:extLst>
      <p:ext uri="{BB962C8B-B14F-4D97-AF65-F5344CB8AC3E}">
        <p14:creationId xmlns:p14="http://schemas.microsoft.com/office/powerpoint/2010/main" val="8415573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174</a:t>
            </a:fld>
            <a:endParaRPr lang="en-US" dirty="0"/>
          </a:p>
        </p:txBody>
      </p:sp>
    </p:spTree>
    <p:extLst>
      <p:ext uri="{BB962C8B-B14F-4D97-AF65-F5344CB8AC3E}">
        <p14:creationId xmlns:p14="http://schemas.microsoft.com/office/powerpoint/2010/main" val="16621056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175</a:t>
            </a:fld>
            <a:endParaRPr lang="en-US" dirty="0"/>
          </a:p>
        </p:txBody>
      </p:sp>
    </p:spTree>
    <p:extLst>
      <p:ext uri="{BB962C8B-B14F-4D97-AF65-F5344CB8AC3E}">
        <p14:creationId xmlns:p14="http://schemas.microsoft.com/office/powerpoint/2010/main" val="1499328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176</a:t>
            </a:fld>
            <a:endParaRPr lang="en-US" dirty="0"/>
          </a:p>
        </p:txBody>
      </p:sp>
    </p:spTree>
    <p:extLst>
      <p:ext uri="{BB962C8B-B14F-4D97-AF65-F5344CB8AC3E}">
        <p14:creationId xmlns:p14="http://schemas.microsoft.com/office/powerpoint/2010/main" val="10521300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177</a:t>
            </a:fld>
            <a:endParaRPr lang="en-US" dirty="0"/>
          </a:p>
        </p:txBody>
      </p:sp>
    </p:spTree>
    <p:extLst>
      <p:ext uri="{BB962C8B-B14F-4D97-AF65-F5344CB8AC3E}">
        <p14:creationId xmlns:p14="http://schemas.microsoft.com/office/powerpoint/2010/main" val="33034241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178</a:t>
            </a:fld>
            <a:endParaRPr lang="en-US" dirty="0"/>
          </a:p>
        </p:txBody>
      </p:sp>
    </p:spTree>
    <p:extLst>
      <p:ext uri="{BB962C8B-B14F-4D97-AF65-F5344CB8AC3E}">
        <p14:creationId xmlns:p14="http://schemas.microsoft.com/office/powerpoint/2010/main" val="33882762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179</a:t>
            </a:fld>
            <a:endParaRPr lang="en-US" dirty="0"/>
          </a:p>
        </p:txBody>
      </p:sp>
    </p:spTree>
    <p:extLst>
      <p:ext uri="{BB962C8B-B14F-4D97-AF65-F5344CB8AC3E}">
        <p14:creationId xmlns:p14="http://schemas.microsoft.com/office/powerpoint/2010/main" val="11176595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180</a:t>
            </a:fld>
            <a:endParaRPr lang="en-US" dirty="0"/>
          </a:p>
        </p:txBody>
      </p:sp>
    </p:spTree>
    <p:extLst>
      <p:ext uri="{BB962C8B-B14F-4D97-AF65-F5344CB8AC3E}">
        <p14:creationId xmlns:p14="http://schemas.microsoft.com/office/powerpoint/2010/main" val="13041765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181</a:t>
            </a:fld>
            <a:endParaRPr lang="en-US" dirty="0"/>
          </a:p>
        </p:txBody>
      </p:sp>
    </p:spTree>
    <p:extLst>
      <p:ext uri="{BB962C8B-B14F-4D97-AF65-F5344CB8AC3E}">
        <p14:creationId xmlns:p14="http://schemas.microsoft.com/office/powerpoint/2010/main" val="1457216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a:t>
            </a:fld>
            <a:endParaRPr lang="en-US" dirty="0"/>
          </a:p>
        </p:txBody>
      </p:sp>
    </p:spTree>
    <p:extLst>
      <p:ext uri="{BB962C8B-B14F-4D97-AF65-F5344CB8AC3E}">
        <p14:creationId xmlns:p14="http://schemas.microsoft.com/office/powerpoint/2010/main" val="13647043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182</a:t>
            </a:fld>
            <a:endParaRPr lang="en-US" dirty="0"/>
          </a:p>
        </p:txBody>
      </p:sp>
    </p:spTree>
    <p:extLst>
      <p:ext uri="{BB962C8B-B14F-4D97-AF65-F5344CB8AC3E}">
        <p14:creationId xmlns:p14="http://schemas.microsoft.com/office/powerpoint/2010/main" val="11513242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183</a:t>
            </a:fld>
            <a:endParaRPr lang="en-US" dirty="0"/>
          </a:p>
        </p:txBody>
      </p:sp>
    </p:spTree>
    <p:extLst>
      <p:ext uri="{BB962C8B-B14F-4D97-AF65-F5344CB8AC3E}">
        <p14:creationId xmlns:p14="http://schemas.microsoft.com/office/powerpoint/2010/main" val="42023765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184</a:t>
            </a:fld>
            <a:endParaRPr lang="en-US" dirty="0"/>
          </a:p>
        </p:txBody>
      </p:sp>
    </p:spTree>
    <p:extLst>
      <p:ext uri="{BB962C8B-B14F-4D97-AF65-F5344CB8AC3E}">
        <p14:creationId xmlns:p14="http://schemas.microsoft.com/office/powerpoint/2010/main" val="33477900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185</a:t>
            </a:fld>
            <a:endParaRPr lang="en-US" dirty="0"/>
          </a:p>
        </p:txBody>
      </p:sp>
    </p:spTree>
    <p:extLst>
      <p:ext uri="{BB962C8B-B14F-4D97-AF65-F5344CB8AC3E}">
        <p14:creationId xmlns:p14="http://schemas.microsoft.com/office/powerpoint/2010/main" val="1550663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186</a:t>
            </a:fld>
            <a:endParaRPr lang="en-US" dirty="0"/>
          </a:p>
        </p:txBody>
      </p:sp>
    </p:spTree>
    <p:extLst>
      <p:ext uri="{BB962C8B-B14F-4D97-AF65-F5344CB8AC3E}">
        <p14:creationId xmlns:p14="http://schemas.microsoft.com/office/powerpoint/2010/main" val="4018449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187</a:t>
            </a:fld>
            <a:endParaRPr lang="en-US" dirty="0"/>
          </a:p>
        </p:txBody>
      </p:sp>
    </p:spTree>
    <p:extLst>
      <p:ext uri="{BB962C8B-B14F-4D97-AF65-F5344CB8AC3E}">
        <p14:creationId xmlns:p14="http://schemas.microsoft.com/office/powerpoint/2010/main" val="37491451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188</a:t>
            </a:fld>
            <a:endParaRPr lang="en-US" dirty="0"/>
          </a:p>
        </p:txBody>
      </p:sp>
    </p:spTree>
    <p:extLst>
      <p:ext uri="{BB962C8B-B14F-4D97-AF65-F5344CB8AC3E}">
        <p14:creationId xmlns:p14="http://schemas.microsoft.com/office/powerpoint/2010/main" val="30563764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189</a:t>
            </a:fld>
            <a:endParaRPr lang="en-US" dirty="0"/>
          </a:p>
        </p:txBody>
      </p:sp>
    </p:spTree>
    <p:extLst>
      <p:ext uri="{BB962C8B-B14F-4D97-AF65-F5344CB8AC3E}">
        <p14:creationId xmlns:p14="http://schemas.microsoft.com/office/powerpoint/2010/main" val="38612947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190</a:t>
            </a:fld>
            <a:endParaRPr lang="en-US" dirty="0"/>
          </a:p>
        </p:txBody>
      </p:sp>
    </p:spTree>
    <p:extLst>
      <p:ext uri="{BB962C8B-B14F-4D97-AF65-F5344CB8AC3E}">
        <p14:creationId xmlns:p14="http://schemas.microsoft.com/office/powerpoint/2010/main" val="30149615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191</a:t>
            </a:fld>
            <a:endParaRPr lang="en-US" dirty="0"/>
          </a:p>
        </p:txBody>
      </p:sp>
    </p:spTree>
    <p:extLst>
      <p:ext uri="{BB962C8B-B14F-4D97-AF65-F5344CB8AC3E}">
        <p14:creationId xmlns:p14="http://schemas.microsoft.com/office/powerpoint/2010/main" val="265463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a:t>
            </a:fld>
            <a:endParaRPr lang="en-US" dirty="0"/>
          </a:p>
        </p:txBody>
      </p:sp>
    </p:spTree>
    <p:extLst>
      <p:ext uri="{BB962C8B-B14F-4D97-AF65-F5344CB8AC3E}">
        <p14:creationId xmlns:p14="http://schemas.microsoft.com/office/powerpoint/2010/main" val="3917273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192</a:t>
            </a:fld>
            <a:endParaRPr lang="en-US" dirty="0"/>
          </a:p>
        </p:txBody>
      </p:sp>
    </p:spTree>
    <p:extLst>
      <p:ext uri="{BB962C8B-B14F-4D97-AF65-F5344CB8AC3E}">
        <p14:creationId xmlns:p14="http://schemas.microsoft.com/office/powerpoint/2010/main" val="12356983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193</a:t>
            </a:fld>
            <a:endParaRPr lang="en-US" dirty="0"/>
          </a:p>
        </p:txBody>
      </p:sp>
    </p:spTree>
    <p:extLst>
      <p:ext uri="{BB962C8B-B14F-4D97-AF65-F5344CB8AC3E}">
        <p14:creationId xmlns:p14="http://schemas.microsoft.com/office/powerpoint/2010/main" val="22588049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194</a:t>
            </a:fld>
            <a:endParaRPr lang="en-US" dirty="0"/>
          </a:p>
        </p:txBody>
      </p:sp>
    </p:spTree>
    <p:extLst>
      <p:ext uri="{BB962C8B-B14F-4D97-AF65-F5344CB8AC3E}">
        <p14:creationId xmlns:p14="http://schemas.microsoft.com/office/powerpoint/2010/main" val="23398105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195</a:t>
            </a:fld>
            <a:endParaRPr lang="en-US" dirty="0"/>
          </a:p>
        </p:txBody>
      </p:sp>
    </p:spTree>
    <p:extLst>
      <p:ext uri="{BB962C8B-B14F-4D97-AF65-F5344CB8AC3E}">
        <p14:creationId xmlns:p14="http://schemas.microsoft.com/office/powerpoint/2010/main" val="27823986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196</a:t>
            </a:fld>
            <a:endParaRPr lang="en-US" dirty="0"/>
          </a:p>
        </p:txBody>
      </p:sp>
    </p:spTree>
    <p:extLst>
      <p:ext uri="{BB962C8B-B14F-4D97-AF65-F5344CB8AC3E}">
        <p14:creationId xmlns:p14="http://schemas.microsoft.com/office/powerpoint/2010/main" val="23831284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197</a:t>
            </a:fld>
            <a:endParaRPr lang="en-US" dirty="0"/>
          </a:p>
        </p:txBody>
      </p:sp>
    </p:spTree>
    <p:extLst>
      <p:ext uri="{BB962C8B-B14F-4D97-AF65-F5344CB8AC3E}">
        <p14:creationId xmlns:p14="http://schemas.microsoft.com/office/powerpoint/2010/main" val="21643089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198</a:t>
            </a:fld>
            <a:endParaRPr lang="en-US" dirty="0"/>
          </a:p>
        </p:txBody>
      </p:sp>
    </p:spTree>
    <p:extLst>
      <p:ext uri="{BB962C8B-B14F-4D97-AF65-F5344CB8AC3E}">
        <p14:creationId xmlns:p14="http://schemas.microsoft.com/office/powerpoint/2010/main" val="35780589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199</a:t>
            </a:fld>
            <a:endParaRPr lang="en-US" dirty="0"/>
          </a:p>
        </p:txBody>
      </p:sp>
    </p:spTree>
    <p:extLst>
      <p:ext uri="{BB962C8B-B14F-4D97-AF65-F5344CB8AC3E}">
        <p14:creationId xmlns:p14="http://schemas.microsoft.com/office/powerpoint/2010/main" val="26707518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200</a:t>
            </a:fld>
            <a:endParaRPr lang="en-US" dirty="0"/>
          </a:p>
        </p:txBody>
      </p:sp>
    </p:spTree>
    <p:extLst>
      <p:ext uri="{BB962C8B-B14F-4D97-AF65-F5344CB8AC3E}">
        <p14:creationId xmlns:p14="http://schemas.microsoft.com/office/powerpoint/2010/main" val="39005457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201</a:t>
            </a:fld>
            <a:endParaRPr lang="en-US" dirty="0"/>
          </a:p>
        </p:txBody>
      </p:sp>
    </p:spTree>
    <p:extLst>
      <p:ext uri="{BB962C8B-B14F-4D97-AF65-F5344CB8AC3E}">
        <p14:creationId xmlns:p14="http://schemas.microsoft.com/office/powerpoint/2010/main" val="400102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a:t>
            </a:fld>
            <a:endParaRPr lang="en-US" dirty="0"/>
          </a:p>
        </p:txBody>
      </p:sp>
    </p:spTree>
    <p:extLst>
      <p:ext uri="{BB962C8B-B14F-4D97-AF65-F5344CB8AC3E}">
        <p14:creationId xmlns:p14="http://schemas.microsoft.com/office/powerpoint/2010/main" val="28225511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202</a:t>
            </a:fld>
            <a:endParaRPr lang="en-US" dirty="0"/>
          </a:p>
        </p:txBody>
      </p:sp>
    </p:spTree>
    <p:extLst>
      <p:ext uri="{BB962C8B-B14F-4D97-AF65-F5344CB8AC3E}">
        <p14:creationId xmlns:p14="http://schemas.microsoft.com/office/powerpoint/2010/main" val="16177819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203</a:t>
            </a:fld>
            <a:endParaRPr lang="en-US" dirty="0"/>
          </a:p>
        </p:txBody>
      </p:sp>
    </p:spTree>
    <p:extLst>
      <p:ext uri="{BB962C8B-B14F-4D97-AF65-F5344CB8AC3E}">
        <p14:creationId xmlns:p14="http://schemas.microsoft.com/office/powerpoint/2010/main" val="10485172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204</a:t>
            </a:fld>
            <a:endParaRPr lang="en-US" dirty="0"/>
          </a:p>
        </p:txBody>
      </p:sp>
    </p:spTree>
    <p:extLst>
      <p:ext uri="{BB962C8B-B14F-4D97-AF65-F5344CB8AC3E}">
        <p14:creationId xmlns:p14="http://schemas.microsoft.com/office/powerpoint/2010/main" val="41009131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207</a:t>
            </a:fld>
            <a:endParaRPr lang="en-US" dirty="0"/>
          </a:p>
        </p:txBody>
      </p:sp>
    </p:spTree>
    <p:extLst>
      <p:ext uri="{BB962C8B-B14F-4D97-AF65-F5344CB8AC3E}">
        <p14:creationId xmlns:p14="http://schemas.microsoft.com/office/powerpoint/2010/main" val="17112256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208</a:t>
            </a:fld>
            <a:endParaRPr lang="en-US" dirty="0"/>
          </a:p>
        </p:txBody>
      </p:sp>
    </p:spTree>
    <p:extLst>
      <p:ext uri="{BB962C8B-B14F-4D97-AF65-F5344CB8AC3E}">
        <p14:creationId xmlns:p14="http://schemas.microsoft.com/office/powerpoint/2010/main" val="15752399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extLst>
      <p:ext uri="{BB962C8B-B14F-4D97-AF65-F5344CB8AC3E}">
        <p14:creationId xmlns:p14="http://schemas.microsoft.com/office/powerpoint/2010/main" val="295207464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210</a:t>
            </a:fld>
            <a:endParaRPr lang="en-US" dirty="0"/>
          </a:p>
        </p:txBody>
      </p:sp>
    </p:spTree>
    <p:extLst>
      <p:ext uri="{BB962C8B-B14F-4D97-AF65-F5344CB8AC3E}">
        <p14:creationId xmlns:p14="http://schemas.microsoft.com/office/powerpoint/2010/main" val="306022533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212</a:t>
            </a:fld>
            <a:endParaRPr lang="en-US" dirty="0"/>
          </a:p>
        </p:txBody>
      </p:sp>
    </p:spTree>
    <p:extLst>
      <p:ext uri="{BB962C8B-B14F-4D97-AF65-F5344CB8AC3E}">
        <p14:creationId xmlns:p14="http://schemas.microsoft.com/office/powerpoint/2010/main" val="2145675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216</a:t>
            </a:fld>
            <a:endParaRPr lang="en-US" dirty="0"/>
          </a:p>
        </p:txBody>
      </p:sp>
    </p:spTree>
    <p:extLst>
      <p:ext uri="{BB962C8B-B14F-4D97-AF65-F5344CB8AC3E}">
        <p14:creationId xmlns:p14="http://schemas.microsoft.com/office/powerpoint/2010/main" val="242590639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257</a:t>
            </a:fld>
            <a:endParaRPr lang="en-US" dirty="0"/>
          </a:p>
        </p:txBody>
      </p:sp>
    </p:spTree>
    <p:extLst>
      <p:ext uri="{BB962C8B-B14F-4D97-AF65-F5344CB8AC3E}">
        <p14:creationId xmlns:p14="http://schemas.microsoft.com/office/powerpoint/2010/main" val="387096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a:t>
            </a:fld>
            <a:endParaRPr lang="en-US" dirty="0"/>
          </a:p>
        </p:txBody>
      </p:sp>
    </p:spTree>
    <p:extLst>
      <p:ext uri="{BB962C8B-B14F-4D97-AF65-F5344CB8AC3E}">
        <p14:creationId xmlns:p14="http://schemas.microsoft.com/office/powerpoint/2010/main" val="19115484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267</a:t>
            </a:fld>
            <a:endParaRPr lang="en-US" dirty="0"/>
          </a:p>
        </p:txBody>
      </p:sp>
    </p:spTree>
    <p:extLst>
      <p:ext uri="{BB962C8B-B14F-4D97-AF65-F5344CB8AC3E}">
        <p14:creationId xmlns:p14="http://schemas.microsoft.com/office/powerpoint/2010/main" val="11693219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285</a:t>
            </a:fld>
            <a:endParaRPr lang="en-US" dirty="0"/>
          </a:p>
        </p:txBody>
      </p:sp>
    </p:spTree>
    <p:extLst>
      <p:ext uri="{BB962C8B-B14F-4D97-AF65-F5344CB8AC3E}">
        <p14:creationId xmlns:p14="http://schemas.microsoft.com/office/powerpoint/2010/main" val="14262674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286</a:t>
            </a:fld>
            <a:endParaRPr lang="en-US" dirty="0"/>
          </a:p>
        </p:txBody>
      </p:sp>
    </p:spTree>
    <p:extLst>
      <p:ext uri="{BB962C8B-B14F-4D97-AF65-F5344CB8AC3E}">
        <p14:creationId xmlns:p14="http://schemas.microsoft.com/office/powerpoint/2010/main" val="12657503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287</a:t>
            </a:fld>
            <a:endParaRPr lang="en-US" dirty="0"/>
          </a:p>
        </p:txBody>
      </p:sp>
    </p:spTree>
    <p:extLst>
      <p:ext uri="{BB962C8B-B14F-4D97-AF65-F5344CB8AC3E}">
        <p14:creationId xmlns:p14="http://schemas.microsoft.com/office/powerpoint/2010/main" val="4324135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288</a:t>
            </a:fld>
            <a:endParaRPr lang="en-US" dirty="0"/>
          </a:p>
        </p:txBody>
      </p:sp>
    </p:spTree>
    <p:extLst>
      <p:ext uri="{BB962C8B-B14F-4D97-AF65-F5344CB8AC3E}">
        <p14:creationId xmlns:p14="http://schemas.microsoft.com/office/powerpoint/2010/main" val="8127694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289</a:t>
            </a:fld>
            <a:endParaRPr lang="en-US" dirty="0"/>
          </a:p>
        </p:txBody>
      </p:sp>
    </p:spTree>
    <p:extLst>
      <p:ext uri="{BB962C8B-B14F-4D97-AF65-F5344CB8AC3E}">
        <p14:creationId xmlns:p14="http://schemas.microsoft.com/office/powerpoint/2010/main" val="235435187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290</a:t>
            </a:fld>
            <a:endParaRPr lang="en-US" dirty="0"/>
          </a:p>
        </p:txBody>
      </p:sp>
    </p:spTree>
    <p:extLst>
      <p:ext uri="{BB962C8B-B14F-4D97-AF65-F5344CB8AC3E}">
        <p14:creationId xmlns:p14="http://schemas.microsoft.com/office/powerpoint/2010/main" val="253834840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291</a:t>
            </a:fld>
            <a:endParaRPr lang="en-US" dirty="0"/>
          </a:p>
        </p:txBody>
      </p:sp>
    </p:spTree>
    <p:extLst>
      <p:ext uri="{BB962C8B-B14F-4D97-AF65-F5344CB8AC3E}">
        <p14:creationId xmlns:p14="http://schemas.microsoft.com/office/powerpoint/2010/main" val="15942560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292</a:t>
            </a:fld>
            <a:endParaRPr lang="en-US" dirty="0"/>
          </a:p>
        </p:txBody>
      </p:sp>
    </p:spTree>
    <p:extLst>
      <p:ext uri="{BB962C8B-B14F-4D97-AF65-F5344CB8AC3E}">
        <p14:creationId xmlns:p14="http://schemas.microsoft.com/office/powerpoint/2010/main" val="394230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293</a:t>
            </a:fld>
            <a:endParaRPr lang="en-US" dirty="0"/>
          </a:p>
        </p:txBody>
      </p:sp>
    </p:spTree>
    <p:extLst>
      <p:ext uri="{BB962C8B-B14F-4D97-AF65-F5344CB8AC3E}">
        <p14:creationId xmlns:p14="http://schemas.microsoft.com/office/powerpoint/2010/main" val="3549120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23</a:t>
            </a:fld>
            <a:endParaRPr lang="en-US" dirty="0"/>
          </a:p>
        </p:txBody>
      </p:sp>
    </p:spTree>
    <p:extLst>
      <p:ext uri="{BB962C8B-B14F-4D97-AF65-F5344CB8AC3E}">
        <p14:creationId xmlns:p14="http://schemas.microsoft.com/office/powerpoint/2010/main" val="5706114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294</a:t>
            </a:fld>
            <a:endParaRPr lang="en-US" dirty="0"/>
          </a:p>
        </p:txBody>
      </p:sp>
    </p:spTree>
    <p:extLst>
      <p:ext uri="{BB962C8B-B14F-4D97-AF65-F5344CB8AC3E}">
        <p14:creationId xmlns:p14="http://schemas.microsoft.com/office/powerpoint/2010/main" val="28432108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295</a:t>
            </a:fld>
            <a:endParaRPr lang="en-US" dirty="0"/>
          </a:p>
        </p:txBody>
      </p:sp>
    </p:spTree>
    <p:extLst>
      <p:ext uri="{BB962C8B-B14F-4D97-AF65-F5344CB8AC3E}">
        <p14:creationId xmlns:p14="http://schemas.microsoft.com/office/powerpoint/2010/main" val="3105979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296</a:t>
            </a:fld>
            <a:endParaRPr lang="en-US" dirty="0"/>
          </a:p>
        </p:txBody>
      </p:sp>
    </p:spTree>
    <p:extLst>
      <p:ext uri="{BB962C8B-B14F-4D97-AF65-F5344CB8AC3E}">
        <p14:creationId xmlns:p14="http://schemas.microsoft.com/office/powerpoint/2010/main" val="5600768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297</a:t>
            </a:fld>
            <a:endParaRPr lang="en-US" dirty="0"/>
          </a:p>
        </p:txBody>
      </p:sp>
    </p:spTree>
    <p:extLst>
      <p:ext uri="{BB962C8B-B14F-4D97-AF65-F5344CB8AC3E}">
        <p14:creationId xmlns:p14="http://schemas.microsoft.com/office/powerpoint/2010/main" val="29984394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298</a:t>
            </a:fld>
            <a:endParaRPr lang="en-US" dirty="0"/>
          </a:p>
        </p:txBody>
      </p:sp>
    </p:spTree>
    <p:extLst>
      <p:ext uri="{BB962C8B-B14F-4D97-AF65-F5344CB8AC3E}">
        <p14:creationId xmlns:p14="http://schemas.microsoft.com/office/powerpoint/2010/main" val="179924954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299</a:t>
            </a:fld>
            <a:endParaRPr lang="en-US" dirty="0"/>
          </a:p>
        </p:txBody>
      </p:sp>
    </p:spTree>
    <p:extLst>
      <p:ext uri="{BB962C8B-B14F-4D97-AF65-F5344CB8AC3E}">
        <p14:creationId xmlns:p14="http://schemas.microsoft.com/office/powerpoint/2010/main" val="15173101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300</a:t>
            </a:fld>
            <a:endParaRPr lang="en-US" dirty="0"/>
          </a:p>
        </p:txBody>
      </p:sp>
    </p:spTree>
    <p:extLst>
      <p:ext uri="{BB962C8B-B14F-4D97-AF65-F5344CB8AC3E}">
        <p14:creationId xmlns:p14="http://schemas.microsoft.com/office/powerpoint/2010/main" val="33869893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301</a:t>
            </a:fld>
            <a:endParaRPr lang="en-US" dirty="0"/>
          </a:p>
        </p:txBody>
      </p:sp>
    </p:spTree>
    <p:extLst>
      <p:ext uri="{BB962C8B-B14F-4D97-AF65-F5344CB8AC3E}">
        <p14:creationId xmlns:p14="http://schemas.microsoft.com/office/powerpoint/2010/main" val="353693701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302</a:t>
            </a:fld>
            <a:endParaRPr lang="en-US" dirty="0"/>
          </a:p>
        </p:txBody>
      </p:sp>
    </p:spTree>
    <p:extLst>
      <p:ext uri="{BB962C8B-B14F-4D97-AF65-F5344CB8AC3E}">
        <p14:creationId xmlns:p14="http://schemas.microsoft.com/office/powerpoint/2010/main" val="30931957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303</a:t>
            </a:fld>
            <a:endParaRPr lang="en-US" dirty="0"/>
          </a:p>
        </p:txBody>
      </p:sp>
    </p:spTree>
    <p:extLst>
      <p:ext uri="{BB962C8B-B14F-4D97-AF65-F5344CB8AC3E}">
        <p14:creationId xmlns:p14="http://schemas.microsoft.com/office/powerpoint/2010/main" val="1053452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24</a:t>
            </a:fld>
            <a:endParaRPr lang="en-US" dirty="0"/>
          </a:p>
        </p:txBody>
      </p:sp>
    </p:spTree>
    <p:extLst>
      <p:ext uri="{BB962C8B-B14F-4D97-AF65-F5344CB8AC3E}">
        <p14:creationId xmlns:p14="http://schemas.microsoft.com/office/powerpoint/2010/main" val="248049211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304</a:t>
            </a:fld>
            <a:endParaRPr lang="en-US" dirty="0"/>
          </a:p>
        </p:txBody>
      </p:sp>
    </p:spTree>
    <p:extLst>
      <p:ext uri="{BB962C8B-B14F-4D97-AF65-F5344CB8AC3E}">
        <p14:creationId xmlns:p14="http://schemas.microsoft.com/office/powerpoint/2010/main" val="388657414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305</a:t>
            </a:fld>
            <a:endParaRPr lang="en-US" dirty="0"/>
          </a:p>
        </p:txBody>
      </p:sp>
    </p:spTree>
    <p:extLst>
      <p:ext uri="{BB962C8B-B14F-4D97-AF65-F5344CB8AC3E}">
        <p14:creationId xmlns:p14="http://schemas.microsoft.com/office/powerpoint/2010/main" val="50699924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306</a:t>
            </a:fld>
            <a:endParaRPr lang="en-US" dirty="0"/>
          </a:p>
        </p:txBody>
      </p:sp>
    </p:spTree>
    <p:extLst>
      <p:ext uri="{BB962C8B-B14F-4D97-AF65-F5344CB8AC3E}">
        <p14:creationId xmlns:p14="http://schemas.microsoft.com/office/powerpoint/2010/main" val="301412328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307</a:t>
            </a:fld>
            <a:endParaRPr lang="en-US" dirty="0"/>
          </a:p>
        </p:txBody>
      </p:sp>
    </p:spTree>
    <p:extLst>
      <p:ext uri="{BB962C8B-B14F-4D97-AF65-F5344CB8AC3E}">
        <p14:creationId xmlns:p14="http://schemas.microsoft.com/office/powerpoint/2010/main" val="124303641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308</a:t>
            </a:fld>
            <a:endParaRPr lang="en-US" dirty="0"/>
          </a:p>
        </p:txBody>
      </p:sp>
    </p:spTree>
    <p:extLst>
      <p:ext uri="{BB962C8B-B14F-4D97-AF65-F5344CB8AC3E}">
        <p14:creationId xmlns:p14="http://schemas.microsoft.com/office/powerpoint/2010/main" val="97238111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309</a:t>
            </a:fld>
            <a:endParaRPr lang="en-US" dirty="0"/>
          </a:p>
        </p:txBody>
      </p:sp>
    </p:spTree>
    <p:extLst>
      <p:ext uri="{BB962C8B-B14F-4D97-AF65-F5344CB8AC3E}">
        <p14:creationId xmlns:p14="http://schemas.microsoft.com/office/powerpoint/2010/main" val="261892241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310</a:t>
            </a:fld>
            <a:endParaRPr lang="en-US" dirty="0"/>
          </a:p>
        </p:txBody>
      </p:sp>
    </p:spTree>
    <p:extLst>
      <p:ext uri="{BB962C8B-B14F-4D97-AF65-F5344CB8AC3E}">
        <p14:creationId xmlns:p14="http://schemas.microsoft.com/office/powerpoint/2010/main" val="272765558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311</a:t>
            </a:fld>
            <a:endParaRPr lang="en-US" dirty="0"/>
          </a:p>
        </p:txBody>
      </p:sp>
    </p:spTree>
    <p:extLst>
      <p:ext uri="{BB962C8B-B14F-4D97-AF65-F5344CB8AC3E}">
        <p14:creationId xmlns:p14="http://schemas.microsoft.com/office/powerpoint/2010/main" val="28401187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312</a:t>
            </a:fld>
            <a:endParaRPr lang="en-US" dirty="0"/>
          </a:p>
        </p:txBody>
      </p:sp>
    </p:spTree>
    <p:extLst>
      <p:ext uri="{BB962C8B-B14F-4D97-AF65-F5344CB8AC3E}">
        <p14:creationId xmlns:p14="http://schemas.microsoft.com/office/powerpoint/2010/main" val="46899037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313</a:t>
            </a:fld>
            <a:endParaRPr lang="en-US" dirty="0"/>
          </a:p>
        </p:txBody>
      </p:sp>
    </p:spTree>
    <p:extLst>
      <p:ext uri="{BB962C8B-B14F-4D97-AF65-F5344CB8AC3E}">
        <p14:creationId xmlns:p14="http://schemas.microsoft.com/office/powerpoint/2010/main" val="4238076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25</a:t>
            </a:fld>
            <a:endParaRPr lang="en-US" dirty="0"/>
          </a:p>
        </p:txBody>
      </p:sp>
    </p:spTree>
    <p:extLst>
      <p:ext uri="{BB962C8B-B14F-4D97-AF65-F5344CB8AC3E}">
        <p14:creationId xmlns:p14="http://schemas.microsoft.com/office/powerpoint/2010/main" val="69702808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314</a:t>
            </a:fld>
            <a:endParaRPr lang="en-US" dirty="0"/>
          </a:p>
        </p:txBody>
      </p:sp>
    </p:spTree>
    <p:extLst>
      <p:ext uri="{BB962C8B-B14F-4D97-AF65-F5344CB8AC3E}">
        <p14:creationId xmlns:p14="http://schemas.microsoft.com/office/powerpoint/2010/main" val="22262666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315</a:t>
            </a:fld>
            <a:endParaRPr lang="en-US" dirty="0"/>
          </a:p>
        </p:txBody>
      </p:sp>
    </p:spTree>
    <p:extLst>
      <p:ext uri="{BB962C8B-B14F-4D97-AF65-F5344CB8AC3E}">
        <p14:creationId xmlns:p14="http://schemas.microsoft.com/office/powerpoint/2010/main" val="269545346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316</a:t>
            </a:fld>
            <a:endParaRPr lang="en-US" dirty="0"/>
          </a:p>
        </p:txBody>
      </p:sp>
    </p:spTree>
    <p:extLst>
      <p:ext uri="{BB962C8B-B14F-4D97-AF65-F5344CB8AC3E}">
        <p14:creationId xmlns:p14="http://schemas.microsoft.com/office/powerpoint/2010/main" val="395350507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317</a:t>
            </a:fld>
            <a:endParaRPr lang="en-US" dirty="0"/>
          </a:p>
        </p:txBody>
      </p:sp>
    </p:spTree>
    <p:extLst>
      <p:ext uri="{BB962C8B-B14F-4D97-AF65-F5344CB8AC3E}">
        <p14:creationId xmlns:p14="http://schemas.microsoft.com/office/powerpoint/2010/main" val="230153201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318</a:t>
            </a:fld>
            <a:endParaRPr lang="en-US" dirty="0"/>
          </a:p>
        </p:txBody>
      </p:sp>
    </p:spTree>
    <p:extLst>
      <p:ext uri="{BB962C8B-B14F-4D97-AF65-F5344CB8AC3E}">
        <p14:creationId xmlns:p14="http://schemas.microsoft.com/office/powerpoint/2010/main" val="384257514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319</a:t>
            </a:fld>
            <a:endParaRPr lang="en-US" dirty="0"/>
          </a:p>
        </p:txBody>
      </p:sp>
    </p:spTree>
    <p:extLst>
      <p:ext uri="{BB962C8B-B14F-4D97-AF65-F5344CB8AC3E}">
        <p14:creationId xmlns:p14="http://schemas.microsoft.com/office/powerpoint/2010/main" val="73634266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320</a:t>
            </a:fld>
            <a:endParaRPr lang="en-US" dirty="0"/>
          </a:p>
        </p:txBody>
      </p:sp>
    </p:spTree>
    <p:extLst>
      <p:ext uri="{BB962C8B-B14F-4D97-AF65-F5344CB8AC3E}">
        <p14:creationId xmlns:p14="http://schemas.microsoft.com/office/powerpoint/2010/main" val="77064622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321</a:t>
            </a:fld>
            <a:endParaRPr lang="en-US" dirty="0"/>
          </a:p>
        </p:txBody>
      </p:sp>
    </p:spTree>
    <p:extLst>
      <p:ext uri="{BB962C8B-B14F-4D97-AF65-F5344CB8AC3E}">
        <p14:creationId xmlns:p14="http://schemas.microsoft.com/office/powerpoint/2010/main" val="173755892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322</a:t>
            </a:fld>
            <a:endParaRPr lang="en-US" dirty="0"/>
          </a:p>
        </p:txBody>
      </p:sp>
    </p:spTree>
    <p:extLst>
      <p:ext uri="{BB962C8B-B14F-4D97-AF65-F5344CB8AC3E}">
        <p14:creationId xmlns:p14="http://schemas.microsoft.com/office/powerpoint/2010/main" val="164701224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323</a:t>
            </a:fld>
            <a:endParaRPr lang="en-US" dirty="0"/>
          </a:p>
        </p:txBody>
      </p:sp>
    </p:spTree>
    <p:extLst>
      <p:ext uri="{BB962C8B-B14F-4D97-AF65-F5344CB8AC3E}">
        <p14:creationId xmlns:p14="http://schemas.microsoft.com/office/powerpoint/2010/main" val="2883224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a:t>
            </a:fld>
            <a:endParaRPr lang="en-US" dirty="0"/>
          </a:p>
        </p:txBody>
      </p:sp>
    </p:spTree>
    <p:extLst>
      <p:ext uri="{BB962C8B-B14F-4D97-AF65-F5344CB8AC3E}">
        <p14:creationId xmlns:p14="http://schemas.microsoft.com/office/powerpoint/2010/main" val="212877434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324</a:t>
            </a:fld>
            <a:endParaRPr lang="en-US" dirty="0"/>
          </a:p>
        </p:txBody>
      </p:sp>
    </p:spTree>
    <p:extLst>
      <p:ext uri="{BB962C8B-B14F-4D97-AF65-F5344CB8AC3E}">
        <p14:creationId xmlns:p14="http://schemas.microsoft.com/office/powerpoint/2010/main" val="212327014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325</a:t>
            </a:fld>
            <a:endParaRPr lang="en-US" dirty="0"/>
          </a:p>
        </p:txBody>
      </p:sp>
    </p:spTree>
    <p:extLst>
      <p:ext uri="{BB962C8B-B14F-4D97-AF65-F5344CB8AC3E}">
        <p14:creationId xmlns:p14="http://schemas.microsoft.com/office/powerpoint/2010/main" val="9108057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326</a:t>
            </a:fld>
            <a:endParaRPr lang="en-US" dirty="0"/>
          </a:p>
        </p:txBody>
      </p:sp>
    </p:spTree>
    <p:extLst>
      <p:ext uri="{BB962C8B-B14F-4D97-AF65-F5344CB8AC3E}">
        <p14:creationId xmlns:p14="http://schemas.microsoft.com/office/powerpoint/2010/main" val="275956896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360</a:t>
            </a:fld>
            <a:endParaRPr lang="en-US" dirty="0"/>
          </a:p>
        </p:txBody>
      </p:sp>
    </p:spTree>
    <p:extLst>
      <p:ext uri="{BB962C8B-B14F-4D97-AF65-F5344CB8AC3E}">
        <p14:creationId xmlns:p14="http://schemas.microsoft.com/office/powerpoint/2010/main" val="357819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a:t>
            </a:fld>
            <a:endParaRPr lang="en-US" dirty="0"/>
          </a:p>
        </p:txBody>
      </p:sp>
    </p:spTree>
    <p:extLst>
      <p:ext uri="{BB962C8B-B14F-4D97-AF65-F5344CB8AC3E}">
        <p14:creationId xmlns:p14="http://schemas.microsoft.com/office/powerpoint/2010/main" val="165567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a:t>
            </a:fld>
            <a:endParaRPr lang="en-US" dirty="0"/>
          </a:p>
        </p:txBody>
      </p:sp>
    </p:spTree>
    <p:extLst>
      <p:ext uri="{BB962C8B-B14F-4D97-AF65-F5344CB8AC3E}">
        <p14:creationId xmlns:p14="http://schemas.microsoft.com/office/powerpoint/2010/main" val="1832206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28</a:t>
            </a:fld>
            <a:endParaRPr lang="en-US" dirty="0"/>
          </a:p>
        </p:txBody>
      </p:sp>
    </p:spTree>
    <p:extLst>
      <p:ext uri="{BB962C8B-B14F-4D97-AF65-F5344CB8AC3E}">
        <p14:creationId xmlns:p14="http://schemas.microsoft.com/office/powerpoint/2010/main" val="3086076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29</a:t>
            </a:fld>
            <a:endParaRPr lang="en-US" dirty="0"/>
          </a:p>
        </p:txBody>
      </p:sp>
    </p:spTree>
    <p:extLst>
      <p:ext uri="{BB962C8B-B14F-4D97-AF65-F5344CB8AC3E}">
        <p14:creationId xmlns:p14="http://schemas.microsoft.com/office/powerpoint/2010/main" val="903150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a:t>
            </a:fld>
            <a:endParaRPr lang="en-US" dirty="0"/>
          </a:p>
        </p:txBody>
      </p:sp>
    </p:spTree>
    <p:extLst>
      <p:ext uri="{BB962C8B-B14F-4D97-AF65-F5344CB8AC3E}">
        <p14:creationId xmlns:p14="http://schemas.microsoft.com/office/powerpoint/2010/main" val="1124553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a:t>
            </a:fld>
            <a:endParaRPr lang="en-US" dirty="0"/>
          </a:p>
        </p:txBody>
      </p:sp>
    </p:spTree>
    <p:extLst>
      <p:ext uri="{BB962C8B-B14F-4D97-AF65-F5344CB8AC3E}">
        <p14:creationId xmlns:p14="http://schemas.microsoft.com/office/powerpoint/2010/main" val="564195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32</a:t>
            </a:fld>
            <a:endParaRPr lang="en-US" dirty="0"/>
          </a:p>
        </p:txBody>
      </p:sp>
    </p:spTree>
    <p:extLst>
      <p:ext uri="{BB962C8B-B14F-4D97-AF65-F5344CB8AC3E}">
        <p14:creationId xmlns:p14="http://schemas.microsoft.com/office/powerpoint/2010/main" val="327689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a:t>
            </a:fld>
            <a:endParaRPr lang="en-US" dirty="0"/>
          </a:p>
        </p:txBody>
      </p:sp>
    </p:spTree>
    <p:extLst>
      <p:ext uri="{BB962C8B-B14F-4D97-AF65-F5344CB8AC3E}">
        <p14:creationId xmlns:p14="http://schemas.microsoft.com/office/powerpoint/2010/main" val="1926877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34</a:t>
            </a:fld>
            <a:endParaRPr lang="en-US" dirty="0"/>
          </a:p>
        </p:txBody>
      </p:sp>
    </p:spTree>
    <p:extLst>
      <p:ext uri="{BB962C8B-B14F-4D97-AF65-F5344CB8AC3E}">
        <p14:creationId xmlns:p14="http://schemas.microsoft.com/office/powerpoint/2010/main" val="406009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35</a:t>
            </a:fld>
            <a:endParaRPr lang="en-US" dirty="0"/>
          </a:p>
        </p:txBody>
      </p:sp>
    </p:spTree>
    <p:extLst>
      <p:ext uri="{BB962C8B-B14F-4D97-AF65-F5344CB8AC3E}">
        <p14:creationId xmlns:p14="http://schemas.microsoft.com/office/powerpoint/2010/main" val="846801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36</a:t>
            </a:fld>
            <a:endParaRPr lang="en-US" dirty="0"/>
          </a:p>
        </p:txBody>
      </p:sp>
    </p:spTree>
    <p:extLst>
      <p:ext uri="{BB962C8B-B14F-4D97-AF65-F5344CB8AC3E}">
        <p14:creationId xmlns:p14="http://schemas.microsoft.com/office/powerpoint/2010/main" val="3619262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39</a:t>
            </a:fld>
            <a:endParaRPr lang="en-US" dirty="0"/>
          </a:p>
        </p:txBody>
      </p:sp>
    </p:spTree>
    <p:extLst>
      <p:ext uri="{BB962C8B-B14F-4D97-AF65-F5344CB8AC3E}">
        <p14:creationId xmlns:p14="http://schemas.microsoft.com/office/powerpoint/2010/main" val="3053828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a:t>
            </a:fld>
            <a:endParaRPr lang="en-US" dirty="0"/>
          </a:p>
        </p:txBody>
      </p:sp>
    </p:spTree>
    <p:extLst>
      <p:ext uri="{BB962C8B-B14F-4D97-AF65-F5344CB8AC3E}">
        <p14:creationId xmlns:p14="http://schemas.microsoft.com/office/powerpoint/2010/main" val="31811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40</a:t>
            </a:fld>
            <a:endParaRPr lang="en-US" dirty="0"/>
          </a:p>
        </p:txBody>
      </p:sp>
    </p:spTree>
    <p:extLst>
      <p:ext uri="{BB962C8B-B14F-4D97-AF65-F5344CB8AC3E}">
        <p14:creationId xmlns:p14="http://schemas.microsoft.com/office/powerpoint/2010/main" val="3084616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a:t>
            </a:fld>
            <a:endParaRPr lang="en-US" dirty="0"/>
          </a:p>
        </p:txBody>
      </p:sp>
    </p:spTree>
    <p:extLst>
      <p:ext uri="{BB962C8B-B14F-4D97-AF65-F5344CB8AC3E}">
        <p14:creationId xmlns:p14="http://schemas.microsoft.com/office/powerpoint/2010/main" val="2683699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a:t>
            </a:fld>
            <a:endParaRPr lang="en-US" dirty="0"/>
          </a:p>
        </p:txBody>
      </p:sp>
    </p:spTree>
    <p:extLst>
      <p:ext uri="{BB962C8B-B14F-4D97-AF65-F5344CB8AC3E}">
        <p14:creationId xmlns:p14="http://schemas.microsoft.com/office/powerpoint/2010/main" val="498080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83</a:t>
            </a:fld>
            <a:endParaRPr lang="en-US" dirty="0"/>
          </a:p>
        </p:txBody>
      </p:sp>
    </p:spTree>
    <p:extLst>
      <p:ext uri="{BB962C8B-B14F-4D97-AF65-F5344CB8AC3E}">
        <p14:creationId xmlns:p14="http://schemas.microsoft.com/office/powerpoint/2010/main" val="3358125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84</a:t>
            </a:fld>
            <a:endParaRPr lang="en-US" dirty="0"/>
          </a:p>
        </p:txBody>
      </p:sp>
    </p:spTree>
    <p:extLst>
      <p:ext uri="{BB962C8B-B14F-4D97-AF65-F5344CB8AC3E}">
        <p14:creationId xmlns:p14="http://schemas.microsoft.com/office/powerpoint/2010/main" val="3487577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85</a:t>
            </a:fld>
            <a:endParaRPr lang="en-US" dirty="0"/>
          </a:p>
        </p:txBody>
      </p:sp>
    </p:spTree>
    <p:extLst>
      <p:ext uri="{BB962C8B-B14F-4D97-AF65-F5344CB8AC3E}">
        <p14:creationId xmlns:p14="http://schemas.microsoft.com/office/powerpoint/2010/main" val="399514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105</a:t>
            </a:fld>
            <a:endParaRPr lang="en-US" dirty="0"/>
          </a:p>
        </p:txBody>
      </p:sp>
    </p:spTree>
    <p:extLst>
      <p:ext uri="{BB962C8B-B14F-4D97-AF65-F5344CB8AC3E}">
        <p14:creationId xmlns:p14="http://schemas.microsoft.com/office/powerpoint/2010/main" val="855860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106</a:t>
            </a:fld>
            <a:endParaRPr lang="en-US" dirty="0"/>
          </a:p>
        </p:txBody>
      </p:sp>
    </p:spTree>
    <p:extLst>
      <p:ext uri="{BB962C8B-B14F-4D97-AF65-F5344CB8AC3E}">
        <p14:creationId xmlns:p14="http://schemas.microsoft.com/office/powerpoint/2010/main" val="2932442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107</a:t>
            </a:fld>
            <a:endParaRPr lang="en-US" dirty="0"/>
          </a:p>
        </p:txBody>
      </p:sp>
    </p:spTree>
    <p:extLst>
      <p:ext uri="{BB962C8B-B14F-4D97-AF65-F5344CB8AC3E}">
        <p14:creationId xmlns:p14="http://schemas.microsoft.com/office/powerpoint/2010/main" val="2883064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108</a:t>
            </a:fld>
            <a:endParaRPr lang="en-US" dirty="0"/>
          </a:p>
        </p:txBody>
      </p:sp>
    </p:spTree>
    <p:extLst>
      <p:ext uri="{BB962C8B-B14F-4D97-AF65-F5344CB8AC3E}">
        <p14:creationId xmlns:p14="http://schemas.microsoft.com/office/powerpoint/2010/main" val="1604279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a:t>
            </a:fld>
            <a:endParaRPr lang="en-US" dirty="0"/>
          </a:p>
        </p:txBody>
      </p:sp>
    </p:spTree>
    <p:extLst>
      <p:ext uri="{BB962C8B-B14F-4D97-AF65-F5344CB8AC3E}">
        <p14:creationId xmlns:p14="http://schemas.microsoft.com/office/powerpoint/2010/main" val="125127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109</a:t>
            </a:fld>
            <a:endParaRPr lang="en-US" dirty="0"/>
          </a:p>
        </p:txBody>
      </p:sp>
    </p:spTree>
    <p:extLst>
      <p:ext uri="{BB962C8B-B14F-4D97-AF65-F5344CB8AC3E}">
        <p14:creationId xmlns:p14="http://schemas.microsoft.com/office/powerpoint/2010/main" val="2393018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110</a:t>
            </a:fld>
            <a:endParaRPr lang="en-US" dirty="0"/>
          </a:p>
        </p:txBody>
      </p:sp>
    </p:spTree>
    <p:extLst>
      <p:ext uri="{BB962C8B-B14F-4D97-AF65-F5344CB8AC3E}">
        <p14:creationId xmlns:p14="http://schemas.microsoft.com/office/powerpoint/2010/main" val="2634424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111</a:t>
            </a:fld>
            <a:endParaRPr lang="en-US" dirty="0"/>
          </a:p>
        </p:txBody>
      </p:sp>
    </p:spTree>
    <p:extLst>
      <p:ext uri="{BB962C8B-B14F-4D97-AF65-F5344CB8AC3E}">
        <p14:creationId xmlns:p14="http://schemas.microsoft.com/office/powerpoint/2010/main" val="2634874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112</a:t>
            </a:fld>
            <a:endParaRPr lang="en-US" dirty="0"/>
          </a:p>
        </p:txBody>
      </p:sp>
    </p:spTree>
    <p:extLst>
      <p:ext uri="{BB962C8B-B14F-4D97-AF65-F5344CB8AC3E}">
        <p14:creationId xmlns:p14="http://schemas.microsoft.com/office/powerpoint/2010/main" val="1683133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113</a:t>
            </a:fld>
            <a:endParaRPr lang="en-US" dirty="0"/>
          </a:p>
        </p:txBody>
      </p:sp>
    </p:spTree>
    <p:extLst>
      <p:ext uri="{BB962C8B-B14F-4D97-AF65-F5344CB8AC3E}">
        <p14:creationId xmlns:p14="http://schemas.microsoft.com/office/powerpoint/2010/main" val="1438890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114</a:t>
            </a:fld>
            <a:endParaRPr lang="en-US" dirty="0"/>
          </a:p>
        </p:txBody>
      </p:sp>
    </p:spTree>
    <p:extLst>
      <p:ext uri="{BB962C8B-B14F-4D97-AF65-F5344CB8AC3E}">
        <p14:creationId xmlns:p14="http://schemas.microsoft.com/office/powerpoint/2010/main" val="34655886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115</a:t>
            </a:fld>
            <a:endParaRPr lang="en-US" dirty="0"/>
          </a:p>
        </p:txBody>
      </p:sp>
    </p:spTree>
    <p:extLst>
      <p:ext uri="{BB962C8B-B14F-4D97-AF65-F5344CB8AC3E}">
        <p14:creationId xmlns:p14="http://schemas.microsoft.com/office/powerpoint/2010/main" val="4055539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116</a:t>
            </a:fld>
            <a:endParaRPr lang="en-US" dirty="0"/>
          </a:p>
        </p:txBody>
      </p:sp>
    </p:spTree>
    <p:extLst>
      <p:ext uri="{BB962C8B-B14F-4D97-AF65-F5344CB8AC3E}">
        <p14:creationId xmlns:p14="http://schemas.microsoft.com/office/powerpoint/2010/main" val="335744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117</a:t>
            </a:fld>
            <a:endParaRPr lang="en-US" dirty="0"/>
          </a:p>
        </p:txBody>
      </p:sp>
    </p:spTree>
    <p:extLst>
      <p:ext uri="{BB962C8B-B14F-4D97-AF65-F5344CB8AC3E}">
        <p14:creationId xmlns:p14="http://schemas.microsoft.com/office/powerpoint/2010/main" val="3544553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118</a:t>
            </a:fld>
            <a:endParaRPr lang="en-US" dirty="0"/>
          </a:p>
        </p:txBody>
      </p:sp>
    </p:spTree>
    <p:extLst>
      <p:ext uri="{BB962C8B-B14F-4D97-AF65-F5344CB8AC3E}">
        <p14:creationId xmlns:p14="http://schemas.microsoft.com/office/powerpoint/2010/main" val="10219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a:t>
            </a:fld>
            <a:endParaRPr lang="en-US" dirty="0"/>
          </a:p>
        </p:txBody>
      </p:sp>
    </p:spTree>
    <p:extLst>
      <p:ext uri="{BB962C8B-B14F-4D97-AF65-F5344CB8AC3E}">
        <p14:creationId xmlns:p14="http://schemas.microsoft.com/office/powerpoint/2010/main" val="20603987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120</a:t>
            </a:fld>
            <a:endParaRPr lang="en-US" dirty="0"/>
          </a:p>
        </p:txBody>
      </p:sp>
    </p:spTree>
    <p:extLst>
      <p:ext uri="{BB962C8B-B14F-4D97-AF65-F5344CB8AC3E}">
        <p14:creationId xmlns:p14="http://schemas.microsoft.com/office/powerpoint/2010/main" val="3598023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121</a:t>
            </a:fld>
            <a:endParaRPr lang="en-US" dirty="0"/>
          </a:p>
        </p:txBody>
      </p:sp>
    </p:spTree>
    <p:extLst>
      <p:ext uri="{BB962C8B-B14F-4D97-AF65-F5344CB8AC3E}">
        <p14:creationId xmlns:p14="http://schemas.microsoft.com/office/powerpoint/2010/main" val="10787966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122</a:t>
            </a:fld>
            <a:endParaRPr lang="en-US" dirty="0"/>
          </a:p>
        </p:txBody>
      </p:sp>
    </p:spTree>
    <p:extLst>
      <p:ext uri="{BB962C8B-B14F-4D97-AF65-F5344CB8AC3E}">
        <p14:creationId xmlns:p14="http://schemas.microsoft.com/office/powerpoint/2010/main" val="3315291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123</a:t>
            </a:fld>
            <a:endParaRPr lang="en-US" dirty="0"/>
          </a:p>
        </p:txBody>
      </p:sp>
    </p:spTree>
    <p:extLst>
      <p:ext uri="{BB962C8B-B14F-4D97-AF65-F5344CB8AC3E}">
        <p14:creationId xmlns:p14="http://schemas.microsoft.com/office/powerpoint/2010/main" val="1150678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124</a:t>
            </a:fld>
            <a:endParaRPr lang="en-US" dirty="0"/>
          </a:p>
        </p:txBody>
      </p:sp>
    </p:spTree>
    <p:extLst>
      <p:ext uri="{BB962C8B-B14F-4D97-AF65-F5344CB8AC3E}">
        <p14:creationId xmlns:p14="http://schemas.microsoft.com/office/powerpoint/2010/main" val="1884720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125</a:t>
            </a:fld>
            <a:endParaRPr lang="en-US" dirty="0"/>
          </a:p>
        </p:txBody>
      </p:sp>
    </p:spTree>
    <p:extLst>
      <p:ext uri="{BB962C8B-B14F-4D97-AF65-F5344CB8AC3E}">
        <p14:creationId xmlns:p14="http://schemas.microsoft.com/office/powerpoint/2010/main" val="2869980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126</a:t>
            </a:fld>
            <a:endParaRPr lang="en-US" dirty="0"/>
          </a:p>
        </p:txBody>
      </p:sp>
    </p:spTree>
    <p:extLst>
      <p:ext uri="{BB962C8B-B14F-4D97-AF65-F5344CB8AC3E}">
        <p14:creationId xmlns:p14="http://schemas.microsoft.com/office/powerpoint/2010/main" val="3721248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127</a:t>
            </a:fld>
            <a:endParaRPr lang="en-US" dirty="0"/>
          </a:p>
        </p:txBody>
      </p:sp>
    </p:spTree>
    <p:extLst>
      <p:ext uri="{BB962C8B-B14F-4D97-AF65-F5344CB8AC3E}">
        <p14:creationId xmlns:p14="http://schemas.microsoft.com/office/powerpoint/2010/main" val="3536400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128</a:t>
            </a:fld>
            <a:endParaRPr lang="en-US" dirty="0"/>
          </a:p>
        </p:txBody>
      </p:sp>
    </p:spTree>
    <p:extLst>
      <p:ext uri="{BB962C8B-B14F-4D97-AF65-F5344CB8AC3E}">
        <p14:creationId xmlns:p14="http://schemas.microsoft.com/office/powerpoint/2010/main" val="3618031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129</a:t>
            </a:fld>
            <a:endParaRPr lang="en-US" dirty="0"/>
          </a:p>
        </p:txBody>
      </p:sp>
    </p:spTree>
    <p:extLst>
      <p:ext uri="{BB962C8B-B14F-4D97-AF65-F5344CB8AC3E}">
        <p14:creationId xmlns:p14="http://schemas.microsoft.com/office/powerpoint/2010/main" val="412131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8</a:t>
            </a:fld>
            <a:endParaRPr lang="en-US" dirty="0"/>
          </a:p>
        </p:txBody>
      </p:sp>
    </p:spTree>
    <p:extLst>
      <p:ext uri="{BB962C8B-B14F-4D97-AF65-F5344CB8AC3E}">
        <p14:creationId xmlns:p14="http://schemas.microsoft.com/office/powerpoint/2010/main" val="3508540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130</a:t>
            </a:fld>
            <a:endParaRPr lang="en-US" dirty="0"/>
          </a:p>
        </p:txBody>
      </p:sp>
    </p:spTree>
    <p:extLst>
      <p:ext uri="{BB962C8B-B14F-4D97-AF65-F5344CB8AC3E}">
        <p14:creationId xmlns:p14="http://schemas.microsoft.com/office/powerpoint/2010/main" val="255066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131</a:t>
            </a:fld>
            <a:endParaRPr lang="en-US" dirty="0"/>
          </a:p>
        </p:txBody>
      </p:sp>
    </p:spTree>
    <p:extLst>
      <p:ext uri="{BB962C8B-B14F-4D97-AF65-F5344CB8AC3E}">
        <p14:creationId xmlns:p14="http://schemas.microsoft.com/office/powerpoint/2010/main" val="3915062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132</a:t>
            </a:fld>
            <a:endParaRPr lang="en-US" dirty="0"/>
          </a:p>
        </p:txBody>
      </p:sp>
    </p:spTree>
    <p:extLst>
      <p:ext uri="{BB962C8B-B14F-4D97-AF65-F5344CB8AC3E}">
        <p14:creationId xmlns:p14="http://schemas.microsoft.com/office/powerpoint/2010/main" val="33811197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133</a:t>
            </a:fld>
            <a:endParaRPr lang="en-US" dirty="0"/>
          </a:p>
        </p:txBody>
      </p:sp>
    </p:spTree>
    <p:extLst>
      <p:ext uri="{BB962C8B-B14F-4D97-AF65-F5344CB8AC3E}">
        <p14:creationId xmlns:p14="http://schemas.microsoft.com/office/powerpoint/2010/main" val="38392448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134</a:t>
            </a:fld>
            <a:endParaRPr lang="en-US" dirty="0"/>
          </a:p>
        </p:txBody>
      </p:sp>
    </p:spTree>
    <p:extLst>
      <p:ext uri="{BB962C8B-B14F-4D97-AF65-F5344CB8AC3E}">
        <p14:creationId xmlns:p14="http://schemas.microsoft.com/office/powerpoint/2010/main" val="9550612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135</a:t>
            </a:fld>
            <a:endParaRPr lang="en-US" dirty="0"/>
          </a:p>
        </p:txBody>
      </p:sp>
    </p:spTree>
    <p:extLst>
      <p:ext uri="{BB962C8B-B14F-4D97-AF65-F5344CB8AC3E}">
        <p14:creationId xmlns:p14="http://schemas.microsoft.com/office/powerpoint/2010/main" val="17855274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136</a:t>
            </a:fld>
            <a:endParaRPr lang="en-US" dirty="0"/>
          </a:p>
        </p:txBody>
      </p:sp>
    </p:spTree>
    <p:extLst>
      <p:ext uri="{BB962C8B-B14F-4D97-AF65-F5344CB8AC3E}">
        <p14:creationId xmlns:p14="http://schemas.microsoft.com/office/powerpoint/2010/main" val="25468572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137</a:t>
            </a:fld>
            <a:endParaRPr lang="en-US" dirty="0"/>
          </a:p>
        </p:txBody>
      </p:sp>
    </p:spTree>
    <p:extLst>
      <p:ext uri="{BB962C8B-B14F-4D97-AF65-F5344CB8AC3E}">
        <p14:creationId xmlns:p14="http://schemas.microsoft.com/office/powerpoint/2010/main" val="12343389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138</a:t>
            </a:fld>
            <a:endParaRPr lang="en-US" dirty="0"/>
          </a:p>
        </p:txBody>
      </p:sp>
    </p:spTree>
    <p:extLst>
      <p:ext uri="{BB962C8B-B14F-4D97-AF65-F5344CB8AC3E}">
        <p14:creationId xmlns:p14="http://schemas.microsoft.com/office/powerpoint/2010/main" val="3546776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140</a:t>
            </a:fld>
            <a:endParaRPr lang="en-US" dirty="0"/>
          </a:p>
        </p:txBody>
      </p:sp>
    </p:spTree>
    <p:extLst>
      <p:ext uri="{BB962C8B-B14F-4D97-AF65-F5344CB8AC3E}">
        <p14:creationId xmlns:p14="http://schemas.microsoft.com/office/powerpoint/2010/main" val="151701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9</a:t>
            </a:fld>
            <a:endParaRPr lang="en-US" dirty="0"/>
          </a:p>
        </p:txBody>
      </p:sp>
    </p:spTree>
    <p:extLst>
      <p:ext uri="{BB962C8B-B14F-4D97-AF65-F5344CB8AC3E}">
        <p14:creationId xmlns:p14="http://schemas.microsoft.com/office/powerpoint/2010/main" val="27181710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141</a:t>
            </a:fld>
            <a:endParaRPr lang="en-US" dirty="0"/>
          </a:p>
        </p:txBody>
      </p:sp>
    </p:spTree>
    <p:extLst>
      <p:ext uri="{BB962C8B-B14F-4D97-AF65-F5344CB8AC3E}">
        <p14:creationId xmlns:p14="http://schemas.microsoft.com/office/powerpoint/2010/main" val="3980105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142</a:t>
            </a:fld>
            <a:endParaRPr lang="en-US" dirty="0"/>
          </a:p>
        </p:txBody>
      </p:sp>
    </p:spTree>
    <p:extLst>
      <p:ext uri="{BB962C8B-B14F-4D97-AF65-F5344CB8AC3E}">
        <p14:creationId xmlns:p14="http://schemas.microsoft.com/office/powerpoint/2010/main" val="2308667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143</a:t>
            </a:fld>
            <a:endParaRPr lang="en-US" dirty="0"/>
          </a:p>
        </p:txBody>
      </p:sp>
    </p:spTree>
    <p:extLst>
      <p:ext uri="{BB962C8B-B14F-4D97-AF65-F5344CB8AC3E}">
        <p14:creationId xmlns:p14="http://schemas.microsoft.com/office/powerpoint/2010/main" val="12943298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144</a:t>
            </a:fld>
            <a:endParaRPr lang="en-US" dirty="0"/>
          </a:p>
        </p:txBody>
      </p:sp>
    </p:spTree>
    <p:extLst>
      <p:ext uri="{BB962C8B-B14F-4D97-AF65-F5344CB8AC3E}">
        <p14:creationId xmlns:p14="http://schemas.microsoft.com/office/powerpoint/2010/main" val="17923682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145</a:t>
            </a:fld>
            <a:endParaRPr lang="en-US" dirty="0"/>
          </a:p>
        </p:txBody>
      </p:sp>
    </p:spTree>
    <p:extLst>
      <p:ext uri="{BB962C8B-B14F-4D97-AF65-F5344CB8AC3E}">
        <p14:creationId xmlns:p14="http://schemas.microsoft.com/office/powerpoint/2010/main" val="39231166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146</a:t>
            </a:fld>
            <a:endParaRPr lang="en-US" dirty="0"/>
          </a:p>
        </p:txBody>
      </p:sp>
    </p:spTree>
    <p:extLst>
      <p:ext uri="{BB962C8B-B14F-4D97-AF65-F5344CB8AC3E}">
        <p14:creationId xmlns:p14="http://schemas.microsoft.com/office/powerpoint/2010/main" val="3825447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147</a:t>
            </a:fld>
            <a:endParaRPr lang="en-US" dirty="0"/>
          </a:p>
        </p:txBody>
      </p:sp>
    </p:spTree>
    <p:extLst>
      <p:ext uri="{BB962C8B-B14F-4D97-AF65-F5344CB8AC3E}">
        <p14:creationId xmlns:p14="http://schemas.microsoft.com/office/powerpoint/2010/main" val="38394587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148</a:t>
            </a:fld>
            <a:endParaRPr lang="en-US" dirty="0"/>
          </a:p>
        </p:txBody>
      </p:sp>
    </p:spTree>
    <p:extLst>
      <p:ext uri="{BB962C8B-B14F-4D97-AF65-F5344CB8AC3E}">
        <p14:creationId xmlns:p14="http://schemas.microsoft.com/office/powerpoint/2010/main" val="32684698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149</a:t>
            </a:fld>
            <a:endParaRPr lang="en-US" dirty="0"/>
          </a:p>
        </p:txBody>
      </p:sp>
    </p:spTree>
    <p:extLst>
      <p:ext uri="{BB962C8B-B14F-4D97-AF65-F5344CB8AC3E}">
        <p14:creationId xmlns:p14="http://schemas.microsoft.com/office/powerpoint/2010/main" val="28906100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150</a:t>
            </a:fld>
            <a:endParaRPr lang="en-US" dirty="0"/>
          </a:p>
        </p:txBody>
      </p:sp>
    </p:spTree>
    <p:extLst>
      <p:ext uri="{BB962C8B-B14F-4D97-AF65-F5344CB8AC3E}">
        <p14:creationId xmlns:p14="http://schemas.microsoft.com/office/powerpoint/2010/main" val="4006596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10</a:t>
            </a:fld>
            <a:endParaRPr lang="en-US" dirty="0"/>
          </a:p>
        </p:txBody>
      </p:sp>
    </p:spTree>
    <p:extLst>
      <p:ext uri="{BB962C8B-B14F-4D97-AF65-F5344CB8AC3E}">
        <p14:creationId xmlns:p14="http://schemas.microsoft.com/office/powerpoint/2010/main" val="14827420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151</a:t>
            </a:fld>
            <a:endParaRPr lang="en-US" dirty="0"/>
          </a:p>
        </p:txBody>
      </p:sp>
    </p:spTree>
    <p:extLst>
      <p:ext uri="{BB962C8B-B14F-4D97-AF65-F5344CB8AC3E}">
        <p14:creationId xmlns:p14="http://schemas.microsoft.com/office/powerpoint/2010/main" val="20250715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152</a:t>
            </a:fld>
            <a:endParaRPr lang="en-US" dirty="0"/>
          </a:p>
        </p:txBody>
      </p:sp>
    </p:spTree>
    <p:extLst>
      <p:ext uri="{BB962C8B-B14F-4D97-AF65-F5344CB8AC3E}">
        <p14:creationId xmlns:p14="http://schemas.microsoft.com/office/powerpoint/2010/main" val="15563836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153</a:t>
            </a:fld>
            <a:endParaRPr lang="en-US" dirty="0"/>
          </a:p>
        </p:txBody>
      </p:sp>
    </p:spTree>
    <p:extLst>
      <p:ext uri="{BB962C8B-B14F-4D97-AF65-F5344CB8AC3E}">
        <p14:creationId xmlns:p14="http://schemas.microsoft.com/office/powerpoint/2010/main" val="6568019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154</a:t>
            </a:fld>
            <a:endParaRPr lang="en-US" dirty="0"/>
          </a:p>
        </p:txBody>
      </p:sp>
    </p:spTree>
    <p:extLst>
      <p:ext uri="{BB962C8B-B14F-4D97-AF65-F5344CB8AC3E}">
        <p14:creationId xmlns:p14="http://schemas.microsoft.com/office/powerpoint/2010/main" val="12342121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155</a:t>
            </a:fld>
            <a:endParaRPr lang="en-US" dirty="0"/>
          </a:p>
        </p:txBody>
      </p:sp>
    </p:spTree>
    <p:extLst>
      <p:ext uri="{BB962C8B-B14F-4D97-AF65-F5344CB8AC3E}">
        <p14:creationId xmlns:p14="http://schemas.microsoft.com/office/powerpoint/2010/main" val="41444061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156</a:t>
            </a:fld>
            <a:endParaRPr lang="en-US" dirty="0"/>
          </a:p>
        </p:txBody>
      </p:sp>
    </p:spTree>
    <p:extLst>
      <p:ext uri="{BB962C8B-B14F-4D97-AF65-F5344CB8AC3E}">
        <p14:creationId xmlns:p14="http://schemas.microsoft.com/office/powerpoint/2010/main" val="34950211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extLst>
      <p:ext uri="{BB962C8B-B14F-4D97-AF65-F5344CB8AC3E}">
        <p14:creationId xmlns:p14="http://schemas.microsoft.com/office/powerpoint/2010/main" val="38058566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158</a:t>
            </a:fld>
            <a:endParaRPr lang="en-US" dirty="0"/>
          </a:p>
        </p:txBody>
      </p:sp>
    </p:spTree>
    <p:extLst>
      <p:ext uri="{BB962C8B-B14F-4D97-AF65-F5344CB8AC3E}">
        <p14:creationId xmlns:p14="http://schemas.microsoft.com/office/powerpoint/2010/main" val="34761590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159</a:t>
            </a:fld>
            <a:endParaRPr lang="en-US" dirty="0"/>
          </a:p>
        </p:txBody>
      </p:sp>
    </p:spTree>
    <p:extLst>
      <p:ext uri="{BB962C8B-B14F-4D97-AF65-F5344CB8AC3E}">
        <p14:creationId xmlns:p14="http://schemas.microsoft.com/office/powerpoint/2010/main" val="14870309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160</a:t>
            </a:fld>
            <a:endParaRPr lang="en-US" dirty="0"/>
          </a:p>
        </p:txBody>
      </p:sp>
    </p:spTree>
    <p:extLst>
      <p:ext uri="{BB962C8B-B14F-4D97-AF65-F5344CB8AC3E}">
        <p14:creationId xmlns:p14="http://schemas.microsoft.com/office/powerpoint/2010/main" val="5462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a:t>
            </a:fld>
            <a:endParaRPr lang="en-US" dirty="0"/>
          </a:p>
        </p:txBody>
      </p:sp>
    </p:spTree>
    <p:extLst>
      <p:ext uri="{BB962C8B-B14F-4D97-AF65-F5344CB8AC3E}">
        <p14:creationId xmlns:p14="http://schemas.microsoft.com/office/powerpoint/2010/main" val="37279807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161</a:t>
            </a:fld>
            <a:endParaRPr lang="en-US" dirty="0"/>
          </a:p>
        </p:txBody>
      </p:sp>
    </p:spTree>
    <p:extLst>
      <p:ext uri="{BB962C8B-B14F-4D97-AF65-F5344CB8AC3E}">
        <p14:creationId xmlns:p14="http://schemas.microsoft.com/office/powerpoint/2010/main" val="2580900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162</a:t>
            </a:fld>
            <a:endParaRPr lang="en-US" dirty="0"/>
          </a:p>
        </p:txBody>
      </p:sp>
    </p:spTree>
    <p:extLst>
      <p:ext uri="{BB962C8B-B14F-4D97-AF65-F5344CB8AC3E}">
        <p14:creationId xmlns:p14="http://schemas.microsoft.com/office/powerpoint/2010/main" val="42313950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163</a:t>
            </a:fld>
            <a:endParaRPr lang="en-US" dirty="0"/>
          </a:p>
        </p:txBody>
      </p:sp>
    </p:spTree>
    <p:extLst>
      <p:ext uri="{BB962C8B-B14F-4D97-AF65-F5344CB8AC3E}">
        <p14:creationId xmlns:p14="http://schemas.microsoft.com/office/powerpoint/2010/main" val="2618340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164</a:t>
            </a:fld>
            <a:endParaRPr lang="en-US" dirty="0"/>
          </a:p>
        </p:txBody>
      </p:sp>
    </p:spTree>
    <p:extLst>
      <p:ext uri="{BB962C8B-B14F-4D97-AF65-F5344CB8AC3E}">
        <p14:creationId xmlns:p14="http://schemas.microsoft.com/office/powerpoint/2010/main" val="5126179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165</a:t>
            </a:fld>
            <a:endParaRPr lang="en-US" dirty="0"/>
          </a:p>
        </p:txBody>
      </p:sp>
    </p:spTree>
    <p:extLst>
      <p:ext uri="{BB962C8B-B14F-4D97-AF65-F5344CB8AC3E}">
        <p14:creationId xmlns:p14="http://schemas.microsoft.com/office/powerpoint/2010/main" val="28075163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166</a:t>
            </a:fld>
            <a:endParaRPr lang="en-US" dirty="0"/>
          </a:p>
        </p:txBody>
      </p:sp>
    </p:spTree>
    <p:extLst>
      <p:ext uri="{BB962C8B-B14F-4D97-AF65-F5344CB8AC3E}">
        <p14:creationId xmlns:p14="http://schemas.microsoft.com/office/powerpoint/2010/main" val="38411970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168</a:t>
            </a:fld>
            <a:endParaRPr lang="en-US" dirty="0"/>
          </a:p>
        </p:txBody>
      </p:sp>
    </p:spTree>
    <p:extLst>
      <p:ext uri="{BB962C8B-B14F-4D97-AF65-F5344CB8AC3E}">
        <p14:creationId xmlns:p14="http://schemas.microsoft.com/office/powerpoint/2010/main" val="30654191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169</a:t>
            </a:fld>
            <a:endParaRPr lang="en-US" dirty="0"/>
          </a:p>
        </p:txBody>
      </p:sp>
    </p:spTree>
    <p:extLst>
      <p:ext uri="{BB962C8B-B14F-4D97-AF65-F5344CB8AC3E}">
        <p14:creationId xmlns:p14="http://schemas.microsoft.com/office/powerpoint/2010/main" val="8045959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170</a:t>
            </a:fld>
            <a:endParaRPr lang="en-US" dirty="0"/>
          </a:p>
        </p:txBody>
      </p:sp>
    </p:spTree>
    <p:extLst>
      <p:ext uri="{BB962C8B-B14F-4D97-AF65-F5344CB8AC3E}">
        <p14:creationId xmlns:p14="http://schemas.microsoft.com/office/powerpoint/2010/main" val="1069220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171</a:t>
            </a:fld>
            <a:endParaRPr lang="en-US" dirty="0"/>
          </a:p>
        </p:txBody>
      </p:sp>
    </p:spTree>
    <p:extLst>
      <p:ext uri="{BB962C8B-B14F-4D97-AF65-F5344CB8AC3E}">
        <p14:creationId xmlns:p14="http://schemas.microsoft.com/office/powerpoint/2010/main" val="2570147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2787632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145661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2582885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1268079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367723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2285853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836374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887899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2717657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1896823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109733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395057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768534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217752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6D22B47-C7E5-45CA-AC0F-0DEE1560CF62}" type="datetimeFigureOut">
              <a:rPr lang="el-GR" smtClean="0"/>
              <a:t>17/1/2025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0A6B10F6-A318-4191-9D47-B6818C64C5A1}" type="slidenum">
              <a:rPr lang="el-GR" smtClean="0"/>
              <a:t>‹#›</a:t>
            </a:fld>
            <a:endParaRPr lang="el-GR" dirty="0"/>
          </a:p>
        </p:txBody>
      </p:sp>
    </p:spTree>
    <p:extLst>
      <p:ext uri="{BB962C8B-B14F-4D97-AF65-F5344CB8AC3E}">
        <p14:creationId xmlns:p14="http://schemas.microsoft.com/office/powerpoint/2010/main" val="329127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2762559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9" name="Footer Placeholder 8"/>
          <p:cNvSpPr>
            <a:spLocks noGrp="1"/>
          </p:cNvSpPr>
          <p:nvPr>
            <p:ph type="ftr" sz="quarter" idx="11"/>
          </p:nvPr>
        </p:nvSpPr>
        <p:spPr/>
        <p:txBody>
          <a:bodyPr/>
          <a:lstStyle/>
          <a:p>
            <a:endParaRPr lang="el-GR" dirty="0"/>
          </a:p>
        </p:txBody>
      </p:sp>
      <p:sp>
        <p:nvSpPr>
          <p:cNvPr id="10" name="Slide Number Placeholder 9"/>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174708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2239" y="3143250"/>
            <a:ext cx="3288024" cy="259677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0C14306D-FE10-4CF4-A334-D8A24AD16D79}" type="slidenum">
              <a:rPr lang="el-GR" smtClean="0"/>
              <a:pPr/>
              <a:t>‹#›</a:t>
            </a:fld>
            <a:endParaRPr lang="el-GR" dirty="0"/>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2794785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254896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112349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9" name="Date Placeholder 8"/>
          <p:cNvSpPr>
            <a:spLocks noGrp="1"/>
          </p:cNvSpPr>
          <p:nvPr>
            <p:ph type="dt" sz="half" idx="10"/>
          </p:nvPr>
        </p:nvSpPr>
        <p:spPr/>
        <p:txBody>
          <a:bodyPr/>
          <a:lstStyle/>
          <a:p>
            <a:fld id="{DACF06E0-FEBC-4B34-A94A-F71A1CE5AAC2}" type="datetimeFigureOut">
              <a:rPr lang="el-GR" smtClean="0"/>
              <a:pPr/>
              <a:t>17/1/2025</a:t>
            </a:fld>
            <a:endParaRPr lang="el-GR"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l-GR" dirty="0"/>
          </a:p>
        </p:txBody>
      </p:sp>
      <p:sp>
        <p:nvSpPr>
          <p:cNvPr id="11" name="Slide Number Placeholder 10"/>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18114253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CF06E0-FEBC-4B34-A94A-F71A1CE5AAC2}" type="datetimeFigureOut">
              <a:rPr lang="el-GR" smtClean="0"/>
              <a:pPr/>
              <a:t>17/1/2025</a:t>
            </a:fld>
            <a:endParaRPr lang="el-GR"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l-GR" dirty="0"/>
          </a:p>
        </p:txBody>
      </p:sp>
      <p:sp>
        <p:nvSpPr>
          <p:cNvPr id="10" name="Slide Number Placeholder 9"/>
          <p:cNvSpPr>
            <a:spLocks noGrp="1"/>
          </p:cNvSpPr>
          <p:nvPr>
            <p:ph type="sldNum" sz="quarter" idx="12"/>
          </p:nvPr>
        </p:nvSpPr>
        <p:spPr/>
        <p:txBody>
          <a:body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285020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DACF06E0-FEBC-4B34-A94A-F71A1CE5AAC2}" type="datetimeFigureOut">
              <a:rPr lang="el-GR" smtClean="0"/>
              <a:pPr/>
              <a:t>17/1/2025</a:t>
            </a:fld>
            <a:endParaRPr lang="el-GR"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l-GR"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0C14306D-FE10-4CF4-A334-D8A24AD16D79}" type="slidenum">
              <a:rPr lang="el-GR" smtClean="0"/>
              <a:pPr/>
              <a:t>‹#›</a:t>
            </a:fld>
            <a:endParaRPr lang="el-GR" dirty="0"/>
          </a:p>
        </p:txBody>
      </p:sp>
    </p:spTree>
    <p:extLst>
      <p:ext uri="{BB962C8B-B14F-4D97-AF65-F5344CB8AC3E}">
        <p14:creationId xmlns:p14="http://schemas.microsoft.com/office/powerpoint/2010/main" val="118115040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D22B47-C7E5-45CA-AC0F-0DEE1560CF62}" type="datetimeFigureOut">
              <a:rPr lang="el-GR" smtClean="0"/>
              <a:t>17/1/2025</a:t>
            </a:fld>
            <a:endParaRPr lang="el-G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6B10F6-A318-4191-9D47-B6818C64C5A1}" type="slidenum">
              <a:rPr lang="el-GR" smtClean="0"/>
              <a:t>‹#›</a:t>
            </a:fld>
            <a:endParaRPr lang="el-GR" dirty="0"/>
          </a:p>
        </p:txBody>
      </p:sp>
    </p:spTree>
    <p:extLst>
      <p:ext uri="{BB962C8B-B14F-4D97-AF65-F5344CB8AC3E}">
        <p14:creationId xmlns:p14="http://schemas.microsoft.com/office/powerpoint/2010/main" val="230341483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6.png"/><Relationship Id="rId7" Type="http://schemas.openxmlformats.org/officeDocument/2006/relationships/diagramColors" Target="../diagrams/colors1.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1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87.png"/></Relationships>
</file>

<file path=ppt/slides/_rels/slide1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1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1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36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AD3B273-4F4C-41C9-8C3C-09B809458F3D}"/>
              </a:ext>
            </a:extLst>
          </p:cNvPr>
          <p:cNvSpPr>
            <a:spLocks noGrp="1"/>
          </p:cNvSpPr>
          <p:nvPr>
            <p:ph type="ctrTitle" idx="4294967295"/>
          </p:nvPr>
        </p:nvSpPr>
        <p:spPr>
          <a:xfrm>
            <a:off x="21906" y="-6490"/>
            <a:ext cx="3490722" cy="2054210"/>
          </a:xfrm>
          <a:solidFill>
            <a:srgbClr val="0070C0"/>
          </a:solidFill>
          <a:ln>
            <a:solidFill>
              <a:schemeClr val="bg1"/>
            </a:solidFill>
          </a:ln>
        </p:spPr>
        <p:txBody>
          <a:bodyPr vert="horz" wrap="square" lIns="182880" tIns="182880" rIns="182880" bIns="182880" rtlCol="0" anchor="ctr">
            <a:normAutofit/>
          </a:bodyPr>
          <a:lstStyle/>
          <a:p>
            <a:r>
              <a:rPr lang="en-US" sz="2500" u="sng" dirty="0">
                <a:solidFill>
                  <a:schemeClr val="bg1">
                    <a:lumMod val="95000"/>
                  </a:schemeClr>
                </a:solidFill>
                <a:latin typeface="Times New Roman" panose="02020603050405020304" pitchFamily="18" charset="0"/>
                <a:cs typeface="Times New Roman" panose="02020603050405020304" pitchFamily="18" charset="0"/>
              </a:rPr>
              <a:t>AΤΜΟΠΑΡΑΓΩΓΟΙ</a:t>
            </a:r>
            <a:br>
              <a:rPr lang="en-US" sz="2500" dirty="0">
                <a:solidFill>
                  <a:schemeClr val="bg1">
                    <a:lumMod val="95000"/>
                  </a:schemeClr>
                </a:solidFill>
                <a:latin typeface="Times New Roman" panose="02020603050405020304" pitchFamily="18" charset="0"/>
                <a:cs typeface="Times New Roman" panose="02020603050405020304" pitchFamily="18" charset="0"/>
              </a:rPr>
            </a:br>
            <a:r>
              <a:rPr lang="en-US" sz="2500" dirty="0">
                <a:solidFill>
                  <a:schemeClr val="bg1">
                    <a:lumMod val="95000"/>
                  </a:schemeClr>
                </a:solidFill>
                <a:latin typeface="Times New Roman" panose="02020603050405020304" pitchFamily="18" charset="0"/>
                <a:cs typeface="Times New Roman" panose="02020603050405020304" pitchFamily="18" charset="0"/>
              </a:rPr>
              <a:t>Δ΄ ΕΞΑΜΗΝΟ</a:t>
            </a:r>
          </a:p>
        </p:txBody>
      </p:sp>
      <p:sp>
        <p:nvSpPr>
          <p:cNvPr id="3" name="Υπότιτλος 2">
            <a:extLst>
              <a:ext uri="{FF2B5EF4-FFF2-40B4-BE49-F238E27FC236}">
                <a16:creationId xmlns:a16="http://schemas.microsoft.com/office/drawing/2014/main" id="{4AC959F6-DB01-4807-AD80-4C92DCF21F8C}"/>
              </a:ext>
            </a:extLst>
          </p:cNvPr>
          <p:cNvSpPr>
            <a:spLocks noGrp="1"/>
          </p:cNvSpPr>
          <p:nvPr>
            <p:ph type="subTitle" idx="4294967295"/>
          </p:nvPr>
        </p:nvSpPr>
        <p:spPr>
          <a:xfrm>
            <a:off x="-25296" y="2060700"/>
            <a:ext cx="3661192" cy="2456132"/>
          </a:xfrm>
          <a:solidFill>
            <a:srgbClr val="002060">
              <a:alpha val="51000"/>
            </a:srgbClr>
          </a:solidFill>
        </p:spPr>
        <p:txBody>
          <a:bodyPr vert="horz" lIns="91440" tIns="45720" rIns="91440" bIns="45720" rtlCol="0">
            <a:normAutofit/>
          </a:bodyPr>
          <a:lstStyle/>
          <a:p>
            <a:pPr marL="0" indent="0">
              <a:lnSpc>
                <a:spcPct val="90000"/>
              </a:lnSpc>
              <a:buNone/>
            </a:pPr>
            <a:r>
              <a:rPr lang="en-US" sz="1700" dirty="0">
                <a:solidFill>
                  <a:schemeClr val="bg1"/>
                </a:solidFill>
              </a:rPr>
              <a:t>               </a:t>
            </a:r>
            <a:r>
              <a:rPr lang="en-US" sz="2000" b="1" dirty="0">
                <a:solidFill>
                  <a:srgbClr val="FFFF00"/>
                </a:solidFill>
                <a:latin typeface="Times New Roman" panose="02020603050405020304" pitchFamily="18" charset="0"/>
                <a:cs typeface="Times New Roman" panose="02020603050405020304" pitchFamily="18" charset="0"/>
              </a:rPr>
              <a:t>ΣΥΝΤΑΞΗ ΥΛΗΣ:</a:t>
            </a:r>
          </a:p>
          <a:p>
            <a:pPr marL="0" indent="0" algn="ctr">
              <a:lnSpc>
                <a:spcPct val="90000"/>
              </a:lnSpc>
              <a:buNone/>
            </a:pPr>
            <a:r>
              <a:rPr lang="el-GR" sz="2400" b="1" dirty="0">
                <a:solidFill>
                  <a:srgbClr val="FFFF00"/>
                </a:solidFill>
                <a:latin typeface="Times New Roman" panose="02020603050405020304" pitchFamily="18" charset="0"/>
                <a:cs typeface="Times New Roman" panose="02020603050405020304" pitchFamily="18" charset="0"/>
              </a:rPr>
              <a:t>ΒΙΒΑΣ ΕΥΣΤΡΑΤΙΟΣ </a:t>
            </a:r>
          </a:p>
          <a:p>
            <a:pPr marL="0" indent="0" algn="ctr">
              <a:lnSpc>
                <a:spcPct val="90000"/>
              </a:lnSpc>
              <a:buNone/>
            </a:pPr>
            <a:r>
              <a:rPr lang="el-GR" sz="2400" b="1" dirty="0">
                <a:solidFill>
                  <a:srgbClr val="FFFF00"/>
                </a:solidFill>
                <a:latin typeface="Times New Roman" panose="02020603050405020304" pitchFamily="18" charset="0"/>
                <a:cs typeface="Times New Roman" panose="02020603050405020304" pitchFamily="18" charset="0"/>
              </a:rPr>
              <a:t>Α’ ΜΗΧΑΝΙΚΟΣ</a:t>
            </a:r>
            <a:endParaRPr lang="en-US" sz="2400" b="1" dirty="0">
              <a:solidFill>
                <a:srgbClr val="FFFF00"/>
              </a:solidFill>
              <a:latin typeface="Times New Roman" panose="02020603050405020304" pitchFamily="18" charset="0"/>
              <a:cs typeface="Times New Roman" panose="02020603050405020304" pitchFamily="18" charset="0"/>
            </a:endParaRPr>
          </a:p>
          <a:p>
            <a:pPr>
              <a:lnSpc>
                <a:spcPct val="90000"/>
              </a:lnSpc>
            </a:pPr>
            <a:endParaRPr lang="en-US" sz="1700" dirty="0">
              <a:solidFill>
                <a:schemeClr val="bg1"/>
              </a:solidFill>
            </a:endParaRPr>
          </a:p>
        </p:txBody>
      </p:sp>
      <p:pic>
        <p:nvPicPr>
          <p:cNvPr id="6" name="Εικόνα 5" descr="Εικόνα που περιέχει μηχάνημα, βιομηχανία, μηχανική, εργοστάσιο&#10;&#10;Περιγραφή που δημιουργήθηκε αυτόματα">
            <a:extLst>
              <a:ext uri="{FF2B5EF4-FFF2-40B4-BE49-F238E27FC236}">
                <a16:creationId xmlns:a16="http://schemas.microsoft.com/office/drawing/2014/main" id="{51D7F736-80CF-9585-93FA-95CFFCD81375}"/>
              </a:ext>
            </a:extLst>
          </p:cNvPr>
          <p:cNvPicPr>
            <a:picLocks noChangeAspect="1"/>
          </p:cNvPicPr>
          <p:nvPr/>
        </p:nvPicPr>
        <p:blipFill>
          <a:blip r:embed="rId2">
            <a:extLst>
              <a:ext uri="{28A0092B-C50C-407E-A947-70E740481C1C}">
                <a14:useLocalDpi xmlns:a14="http://schemas.microsoft.com/office/drawing/2010/main" val="0"/>
              </a:ext>
            </a:extLst>
          </a:blip>
          <a:srcRect l="8295" r="72"/>
          <a:stretch/>
        </p:blipFill>
        <p:spPr>
          <a:xfrm>
            <a:off x="3512628" y="6490"/>
            <a:ext cx="5620419" cy="6845020"/>
          </a:xfrm>
          <a:prstGeom prst="rect">
            <a:avLst/>
          </a:prstGeom>
        </p:spPr>
      </p:pic>
      <p:sp>
        <p:nvSpPr>
          <p:cNvPr id="7" name="Ορθογώνιο: Στρογγύλεμα επάνω γωνιών 6">
            <a:extLst>
              <a:ext uri="{FF2B5EF4-FFF2-40B4-BE49-F238E27FC236}">
                <a16:creationId xmlns:a16="http://schemas.microsoft.com/office/drawing/2014/main" id="{B78B6D2C-7663-5DDF-64F6-4C28B6DD858E}"/>
              </a:ext>
            </a:extLst>
          </p:cNvPr>
          <p:cNvSpPr/>
          <p:nvPr/>
        </p:nvSpPr>
        <p:spPr>
          <a:xfrm>
            <a:off x="-25296" y="4005064"/>
            <a:ext cx="3488897" cy="2204864"/>
          </a:xfrm>
          <a:prstGeom prst="round2SameRect">
            <a:avLst/>
          </a:prstGeom>
          <a:solidFill>
            <a:schemeClr val="accent4">
              <a:lumMod val="40000"/>
              <a:lumOff val="60000"/>
              <a:alpha val="9686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0000"/>
                </a:solidFill>
                <a:latin typeface="Times New Roman" panose="02020603050405020304" pitchFamily="18" charset="0"/>
                <a:cs typeface="Times New Roman" panose="02020603050405020304" pitchFamily="18" charset="0"/>
              </a:rPr>
              <a:t>ΔΙΔΑΣΚΩΝ </a:t>
            </a:r>
          </a:p>
          <a:p>
            <a:pPr algn="ctr"/>
            <a:r>
              <a:rPr lang="el-GR" sz="2000" b="1" dirty="0">
                <a:solidFill>
                  <a:srgbClr val="FF0000"/>
                </a:solidFill>
                <a:latin typeface="Times New Roman" panose="02020603050405020304" pitchFamily="18" charset="0"/>
                <a:cs typeface="Times New Roman" panose="02020603050405020304" pitchFamily="18" charset="0"/>
              </a:rPr>
              <a:t>ΒΙΒΑΣ ΕΥΣΤΡΑΤΙΟΣ </a:t>
            </a:r>
          </a:p>
          <a:p>
            <a:pPr algn="ctr"/>
            <a:r>
              <a:rPr lang="el-GR" sz="2000" b="1" dirty="0">
                <a:solidFill>
                  <a:srgbClr val="FF0000"/>
                </a:solidFill>
                <a:latin typeface="Times New Roman" panose="02020603050405020304" pitchFamily="18" charset="0"/>
                <a:cs typeface="Times New Roman" panose="02020603050405020304" pitchFamily="18" charset="0"/>
              </a:rPr>
              <a:t>Α’ ΜΗΧΑΝΙΚΟΣ </a:t>
            </a:r>
          </a:p>
        </p:txBody>
      </p:sp>
    </p:spTree>
    <p:extLst>
      <p:ext uri="{BB962C8B-B14F-4D97-AF65-F5344CB8AC3E}">
        <p14:creationId xmlns:p14="http://schemas.microsoft.com/office/powerpoint/2010/main" val="4279598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47000" contrast="74000"/>
          </a:blip>
          <a:stretch>
            <a:fillRect/>
          </a:stretch>
        </p:blipFill>
        <p:spPr>
          <a:xfrm>
            <a:off x="223816" y="548680"/>
            <a:ext cx="8308624" cy="5976664"/>
          </a:xfrm>
        </p:spPr>
      </p:pic>
    </p:spTree>
    <p:extLst>
      <p:ext uri="{BB962C8B-B14F-4D97-AF65-F5344CB8AC3E}">
        <p14:creationId xmlns:p14="http://schemas.microsoft.com/office/powerpoint/2010/main" val="25929243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250" y="804334"/>
            <a:ext cx="7937499"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Εικόνα 2">
            <a:extLst>
              <a:ext uri="{FF2B5EF4-FFF2-40B4-BE49-F238E27FC236}">
                <a16:creationId xmlns:a16="http://schemas.microsoft.com/office/drawing/2014/main" id="{20742FE0-6EEA-0B3F-6C6B-F12B2E50C289}"/>
              </a:ext>
            </a:extLst>
          </p:cNvPr>
          <p:cNvPicPr>
            <a:picLocks noChangeAspect="1"/>
          </p:cNvPicPr>
          <p:nvPr/>
        </p:nvPicPr>
        <p:blipFill>
          <a:blip r:embed="rId2"/>
          <a:stretch>
            <a:fillRect/>
          </a:stretch>
        </p:blipFill>
        <p:spPr>
          <a:xfrm>
            <a:off x="603250" y="804334"/>
            <a:ext cx="7937499" cy="5249331"/>
          </a:xfrm>
          <a:prstGeom prst="rect">
            <a:avLst/>
          </a:prstGeom>
        </p:spPr>
      </p:pic>
    </p:spTree>
    <p:extLst>
      <p:ext uri="{BB962C8B-B14F-4D97-AF65-F5344CB8AC3E}">
        <p14:creationId xmlns:p14="http://schemas.microsoft.com/office/powerpoint/2010/main" val="2529451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4">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Πάπυρος: Οριζόντιος 5">
            <a:extLst>
              <a:ext uri="{FF2B5EF4-FFF2-40B4-BE49-F238E27FC236}">
                <a16:creationId xmlns:a16="http://schemas.microsoft.com/office/drawing/2014/main" id="{44AE5174-D5A2-E677-F868-531A3024AD1B}"/>
              </a:ext>
            </a:extLst>
          </p:cNvPr>
          <p:cNvSpPr/>
          <p:nvPr/>
        </p:nvSpPr>
        <p:spPr>
          <a:xfrm>
            <a:off x="251520" y="4221088"/>
            <a:ext cx="8640960" cy="1607990"/>
          </a:xfrm>
          <a:prstGeom prst="horizontalScroll">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vert="horz" lIns="274320" tIns="182880" rIns="274320" bIns="182880" rtlCol="0" anchor="ctr" anchorCtr="1">
            <a:normAutofit/>
          </a:bodyPr>
          <a:lstStyle/>
          <a:p>
            <a:pPr algn="ctr" defTabSz="914400">
              <a:lnSpc>
                <a:spcPct val="90000"/>
              </a:lnSpc>
              <a:spcBef>
                <a:spcPct val="0"/>
              </a:spcBef>
              <a:spcAft>
                <a:spcPts val="600"/>
              </a:spcAft>
            </a:pPr>
            <a:r>
              <a:rPr lang="en-US" sz="3600" b="1" cap="all" spc="200" dirty="0">
                <a:solidFill>
                  <a:srgbClr val="FFFF00"/>
                </a:solidFill>
                <a:latin typeface="Times New Roman" panose="02020603050405020304" pitchFamily="18" charset="0"/>
                <a:ea typeface="+mj-ea"/>
                <a:cs typeface="Times New Roman" panose="02020603050405020304" pitchFamily="18" charset="0"/>
              </a:rPr>
              <a:t>ΛΕΒΗΤΑΣ AALBORG </a:t>
            </a:r>
            <a:r>
              <a:rPr lang="en-US" sz="3600" b="1" cap="all" spc="200" dirty="0">
                <a:solidFill>
                  <a:srgbClr val="FF0000"/>
                </a:solidFill>
                <a:latin typeface="Times New Roman" panose="02020603050405020304" pitchFamily="18" charset="0"/>
                <a:ea typeface="+mj-ea"/>
                <a:cs typeface="Times New Roman" panose="02020603050405020304" pitchFamily="18" charset="0"/>
              </a:rPr>
              <a:t>ΤΥΠΟΥ OC</a:t>
            </a:r>
          </a:p>
        </p:txBody>
      </p:sp>
      <p:pic>
        <p:nvPicPr>
          <p:cNvPr id="8" name="Εικόνα 7">
            <a:extLst>
              <a:ext uri="{FF2B5EF4-FFF2-40B4-BE49-F238E27FC236}">
                <a16:creationId xmlns:a16="http://schemas.microsoft.com/office/drawing/2014/main" id="{5BEECD9A-187C-7A09-5BE3-DADF8485F7FD}"/>
              </a:ext>
            </a:extLst>
          </p:cNvPr>
          <p:cNvPicPr>
            <a:picLocks noChangeAspect="1"/>
          </p:cNvPicPr>
          <p:nvPr/>
        </p:nvPicPr>
        <p:blipFill>
          <a:blip r:embed="rId2"/>
          <a:stretch>
            <a:fillRect/>
          </a:stretch>
        </p:blipFill>
        <p:spPr>
          <a:xfrm>
            <a:off x="2339752" y="260648"/>
            <a:ext cx="4104456" cy="3888432"/>
          </a:xfrm>
          <a:prstGeom prst="rect">
            <a:avLst/>
          </a:prstGeom>
        </p:spPr>
      </p:pic>
    </p:spTree>
    <p:extLst>
      <p:ext uri="{BB962C8B-B14F-4D97-AF65-F5344CB8AC3E}">
        <p14:creationId xmlns:p14="http://schemas.microsoft.com/office/powerpoint/2010/main" val="33918492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7F49F5C-B416-31E5-EA69-C759FE413D4F}"/>
              </a:ext>
            </a:extLst>
          </p:cNvPr>
          <p:cNvSpPr>
            <a:spLocks noGrp="1"/>
          </p:cNvSpPr>
          <p:nvPr>
            <p:ph idx="1"/>
          </p:nvPr>
        </p:nvSpPr>
        <p:spPr>
          <a:xfrm>
            <a:off x="539552" y="404664"/>
            <a:ext cx="8280919" cy="5544615"/>
          </a:xfrm>
        </p:spPr>
        <p:txBody>
          <a:bodyPr>
            <a:normAutofit/>
          </a:bodyPr>
          <a:lstStyle/>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Το Aalborg OC </a:t>
            </a:r>
            <a:r>
              <a:rPr lang="el-GR" sz="2000" dirty="0">
                <a:latin typeface="Times New Roman" panose="02020603050405020304" pitchFamily="18" charset="0"/>
                <a:cs typeface="Times New Roman" panose="02020603050405020304" pitchFamily="18" charset="0"/>
              </a:rPr>
              <a:t>είναι ένας λέβητας υψηλής απόδοσης, συνδυασμένης λειτουργίας πετρελαίου και καυσαερίων  ειναι όμοιος κατασκευάστηκα όπως οι υπόλοιποί λέβητες τις ιδίας εταιρείας.</a:t>
            </a:r>
          </a:p>
          <a:p>
            <a:pPr marL="0" indent="0">
              <a:buNone/>
            </a:pPr>
            <a:r>
              <a:rPr lang="el-GR" sz="2000" dirty="0">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Ο λέβητας </a:t>
            </a:r>
            <a:r>
              <a:rPr lang="en-US" sz="2000" b="1" u="sng" dirty="0">
                <a:solidFill>
                  <a:srgbClr val="FF0000"/>
                </a:solidFill>
                <a:latin typeface="Times New Roman" panose="02020603050405020304" pitchFamily="18" charset="0"/>
                <a:cs typeface="Times New Roman" panose="02020603050405020304" pitchFamily="18" charset="0"/>
              </a:rPr>
              <a:t>aalborg OC </a:t>
            </a:r>
            <a:r>
              <a:rPr lang="el-GR" sz="2000" dirty="0">
                <a:latin typeface="Times New Roman" panose="02020603050405020304" pitchFamily="18" charset="0"/>
                <a:cs typeface="Times New Roman" panose="02020603050405020304" pitchFamily="18" charset="0"/>
              </a:rPr>
              <a:t>είναι κατάλληλος για καύση υγροποιημένου φυσικού αερίου (</a:t>
            </a:r>
            <a:r>
              <a:rPr lang="el-GR" sz="2000" dirty="0">
                <a:solidFill>
                  <a:srgbClr val="FF0000"/>
                </a:solidFill>
                <a:latin typeface="Times New Roman" panose="02020603050405020304" pitchFamily="18" charset="0"/>
                <a:cs typeface="Times New Roman" panose="02020603050405020304" pitchFamily="18" charset="0"/>
              </a:rPr>
              <a:t>LNG) </a:t>
            </a:r>
            <a:r>
              <a:rPr lang="el-GR" sz="2000" dirty="0">
                <a:latin typeface="Times New Roman" panose="02020603050405020304" pitchFamily="18" charset="0"/>
                <a:cs typeface="Times New Roman" panose="02020603050405020304" pitchFamily="18" charset="0"/>
              </a:rPr>
              <a:t>ως εναλλακτική λύση στο βαρύ μαζούτ </a:t>
            </a:r>
            <a:r>
              <a:rPr lang="el-GR" sz="2000" dirty="0">
                <a:solidFill>
                  <a:srgbClr val="FF0000"/>
                </a:solidFill>
                <a:latin typeface="Times New Roman" panose="02020603050405020304" pitchFamily="18" charset="0"/>
                <a:cs typeface="Times New Roman" panose="02020603050405020304" pitchFamily="18" charset="0"/>
              </a:rPr>
              <a:t>(HFO)</a:t>
            </a:r>
            <a:r>
              <a:rPr lang="el-GR" sz="2000" dirty="0">
                <a:latin typeface="Times New Roman" panose="02020603050405020304" pitchFamily="18" charset="0"/>
                <a:cs typeface="Times New Roman" panose="02020603050405020304" pitchFamily="18" charset="0"/>
              </a:rPr>
              <a:t> και το πετρέλαιο εσωτερικής καύσης </a:t>
            </a:r>
            <a:r>
              <a:rPr lang="el-GR" sz="2000" dirty="0">
                <a:solidFill>
                  <a:srgbClr val="FF0000"/>
                </a:solidFill>
                <a:latin typeface="Times New Roman" panose="02020603050405020304" pitchFamily="18" charset="0"/>
                <a:cs typeface="Times New Roman" panose="02020603050405020304" pitchFamily="18" charset="0"/>
              </a:rPr>
              <a:t>(MGO) </a:t>
            </a:r>
            <a:r>
              <a:rPr lang="el-GR" sz="2000" dirty="0">
                <a:latin typeface="Times New Roman" panose="02020603050405020304" pitchFamily="18" charset="0"/>
                <a:cs typeface="Times New Roman" panose="02020603050405020304" pitchFamily="18" charset="0"/>
              </a:rPr>
              <a:t>σε πλοία μεταφοράς </a:t>
            </a:r>
            <a:r>
              <a:rPr lang="el-GR" sz="2000" dirty="0">
                <a:solidFill>
                  <a:srgbClr val="FF0000"/>
                </a:solidFill>
                <a:latin typeface="Times New Roman" panose="02020603050405020304" pitchFamily="18" charset="0"/>
                <a:cs typeface="Times New Roman" panose="02020603050405020304" pitchFamily="18" charset="0"/>
              </a:rPr>
              <a:t>LNG </a:t>
            </a:r>
            <a:r>
              <a:rPr lang="el-GR" sz="2000" dirty="0">
                <a:latin typeface="Times New Roman" panose="02020603050405020304" pitchFamily="18" charset="0"/>
                <a:cs typeface="Times New Roman" panose="02020603050405020304" pitchFamily="18" charset="0"/>
              </a:rPr>
              <a:t>καθώς και σε άλλα εμπορικά πλοία.</a:t>
            </a:r>
          </a:p>
          <a:p>
            <a:pPr marL="0" indent="0">
              <a:buNone/>
            </a:pPr>
            <a:endParaRPr lang="el-GR" sz="2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149B092F-A289-7C64-BE40-5462DCC19E1A}"/>
              </a:ext>
            </a:extLst>
          </p:cNvPr>
          <p:cNvPicPr>
            <a:picLocks noChangeAspect="1"/>
          </p:cNvPicPr>
          <p:nvPr/>
        </p:nvPicPr>
        <p:blipFill>
          <a:blip r:embed="rId2"/>
          <a:stretch>
            <a:fillRect/>
          </a:stretch>
        </p:blipFill>
        <p:spPr>
          <a:xfrm>
            <a:off x="899592" y="2996952"/>
            <a:ext cx="7272808" cy="3285795"/>
          </a:xfrm>
          <a:prstGeom prst="rect">
            <a:avLst/>
          </a:prstGeom>
        </p:spPr>
      </p:pic>
    </p:spTree>
    <p:extLst>
      <p:ext uri="{BB962C8B-B14F-4D97-AF65-F5344CB8AC3E}">
        <p14:creationId xmlns:p14="http://schemas.microsoft.com/office/powerpoint/2010/main" val="1337421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6CEAF75-09CE-A701-2DD9-51DF93883515}"/>
              </a:ext>
            </a:extLst>
          </p:cNvPr>
          <p:cNvPicPr>
            <a:picLocks noChangeAspect="1"/>
          </p:cNvPicPr>
          <p:nvPr/>
        </p:nvPicPr>
        <p:blipFill>
          <a:blip r:embed="rId2"/>
          <a:stretch>
            <a:fillRect/>
          </a:stretch>
        </p:blipFill>
        <p:spPr>
          <a:xfrm>
            <a:off x="467546" y="404664"/>
            <a:ext cx="4104449" cy="6120680"/>
          </a:xfrm>
          <a:prstGeom prst="rect">
            <a:avLst/>
          </a:prstGeom>
        </p:spPr>
      </p:pic>
      <p:cxnSp>
        <p:nvCxnSpPr>
          <p:cNvPr id="10" name="Straight Connector 9">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572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54E5D219-8FBE-ADFD-FFB5-968401772B49}"/>
              </a:ext>
            </a:extLst>
          </p:cNvPr>
          <p:cNvPicPr>
            <a:picLocks noChangeAspect="1"/>
          </p:cNvPicPr>
          <p:nvPr/>
        </p:nvPicPr>
        <p:blipFill>
          <a:blip r:embed="rId3"/>
          <a:stretch>
            <a:fillRect/>
          </a:stretch>
        </p:blipFill>
        <p:spPr>
          <a:xfrm>
            <a:off x="4571995" y="1268760"/>
            <a:ext cx="4176465" cy="4446239"/>
          </a:xfrm>
          <a:prstGeom prst="rect">
            <a:avLst/>
          </a:prstGeom>
        </p:spPr>
      </p:pic>
    </p:spTree>
    <p:extLst>
      <p:ext uri="{BB962C8B-B14F-4D97-AF65-F5344CB8AC3E}">
        <p14:creationId xmlns:p14="http://schemas.microsoft.com/office/powerpoint/2010/main" val="567356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1A16E12-35B2-A1B6-CE34-5899DE41B6A2}"/>
              </a:ext>
            </a:extLst>
          </p:cNvPr>
          <p:cNvPicPr>
            <a:picLocks noChangeAspect="1"/>
          </p:cNvPicPr>
          <p:nvPr/>
        </p:nvPicPr>
        <p:blipFill>
          <a:blip r:embed="rId2"/>
          <a:stretch>
            <a:fillRect/>
          </a:stretch>
        </p:blipFill>
        <p:spPr>
          <a:xfrm>
            <a:off x="1727684" y="804334"/>
            <a:ext cx="5688632" cy="5249332"/>
          </a:xfrm>
          <a:prstGeom prst="rect">
            <a:avLst/>
          </a:prstGeom>
        </p:spPr>
      </p:pic>
    </p:spTree>
    <p:extLst>
      <p:ext uri="{BB962C8B-B14F-4D97-AF65-F5344CB8AC3E}">
        <p14:creationId xmlns:p14="http://schemas.microsoft.com/office/powerpoint/2010/main" val="28776570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1468" y="2682551"/>
            <a:ext cx="8501063" cy="936104"/>
          </a:xfrm>
          <a:solidFill>
            <a:srgbClr val="FFFF00"/>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rgbClr val="C00000"/>
                </a:solidFill>
                <a:latin typeface="Arial" pitchFamily="34" charset="0"/>
                <a:cs typeface="Arial" pitchFamily="34" charset="0"/>
              </a:rPr>
              <a:t>ΚΕΦΑΛΑΙΟ  ΤΡΙΤΟ</a:t>
            </a:r>
            <a:br>
              <a:rPr lang="en-US" sz="6600" b="1" u="sng" dirty="0">
                <a:solidFill>
                  <a:srgbClr val="C00000"/>
                </a:solidFill>
                <a:latin typeface="Arial" pitchFamily="34" charset="0"/>
                <a:cs typeface="Arial" pitchFamily="34" charset="0"/>
              </a:rPr>
            </a:br>
            <a:endParaRPr lang="en-US" sz="6600" b="1" u="sng" dirty="0">
              <a:solidFill>
                <a:srgbClr val="C00000"/>
              </a:solidFill>
              <a:latin typeface="Arial" pitchFamily="34" charset="0"/>
              <a:cs typeface="Arial" pitchFamily="34" charset="0"/>
            </a:endParaRPr>
          </a:p>
        </p:txBody>
      </p:sp>
      <p:sp>
        <p:nvSpPr>
          <p:cNvPr id="4" name="Επτάγωνο 3">
            <a:extLst>
              <a:ext uri="{FF2B5EF4-FFF2-40B4-BE49-F238E27FC236}">
                <a16:creationId xmlns:a16="http://schemas.microsoft.com/office/drawing/2014/main" id="{DF1E2832-15DE-7FB6-FEA4-2D989A422798}"/>
              </a:ext>
            </a:extLst>
          </p:cNvPr>
          <p:cNvSpPr/>
          <p:nvPr/>
        </p:nvSpPr>
        <p:spPr>
          <a:xfrm>
            <a:off x="332219" y="188640"/>
            <a:ext cx="8490312" cy="2160240"/>
          </a:xfrm>
          <a:prstGeom prst="heptagon">
            <a:avLst/>
          </a:prstGeom>
          <a:solidFill>
            <a:srgbClr val="2BF6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1500" b="1" dirty="0">
                <a:solidFill>
                  <a:srgbClr val="FF0000"/>
                </a:solidFill>
                <a:latin typeface="Times New Roman" panose="02020603050405020304" pitchFamily="18" charset="0"/>
                <a:cs typeface="Times New Roman" panose="02020603050405020304" pitchFamily="18" charset="0"/>
              </a:rPr>
              <a:t>3</a:t>
            </a:r>
          </a:p>
        </p:txBody>
      </p:sp>
      <p:sp>
        <p:nvSpPr>
          <p:cNvPr id="5" name="Οβάλ 4">
            <a:extLst>
              <a:ext uri="{FF2B5EF4-FFF2-40B4-BE49-F238E27FC236}">
                <a16:creationId xmlns:a16="http://schemas.microsoft.com/office/drawing/2014/main" id="{18B515AB-ACDC-5138-EBCF-45BFF836E992}"/>
              </a:ext>
            </a:extLst>
          </p:cNvPr>
          <p:cNvSpPr/>
          <p:nvPr/>
        </p:nvSpPr>
        <p:spPr>
          <a:xfrm>
            <a:off x="395536" y="4149080"/>
            <a:ext cx="8426995" cy="2376264"/>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l-GR" sz="3600" b="1" dirty="0">
                <a:solidFill>
                  <a:srgbClr val="FFFF00"/>
                </a:solidFill>
                <a:latin typeface="Times New Roman" panose="02020603050405020304" pitchFamily="18" charset="0"/>
                <a:cs typeface="Times New Roman" panose="02020603050405020304" pitchFamily="18" charset="0"/>
              </a:rPr>
              <a:t>ΕΞΑΡΤΗΜΑΤΑ ΛΕΒΗΤΩΝ</a:t>
            </a:r>
            <a:br>
              <a:rPr lang="el-GR" sz="3600" dirty="0">
                <a:latin typeface="Times New Roman" panose="02020603050405020304" pitchFamily="18" charset="0"/>
                <a:cs typeface="Times New Roman" panose="02020603050405020304" pitchFamily="18" charset="0"/>
              </a:rPr>
            </a:br>
            <a:endParaRPr lang="el-G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336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750776" cy="6429420"/>
          </a:xfrm>
          <a:solidFill>
            <a:schemeClr val="bg1">
              <a:alpha val="0"/>
            </a:schemeClr>
          </a:solidFill>
        </p:spPr>
        <p:txBody>
          <a:bodyPr anchor="b">
            <a:noAutofit/>
          </a:bodyPr>
          <a:lstStyle/>
          <a:p>
            <a:pPr algn="l">
              <a:lnSpc>
                <a:spcPct val="150000"/>
              </a:lnSpc>
            </a:pPr>
            <a:br>
              <a:rPr lang="el-GR" sz="6600" b="1" u="sng" dirty="0">
                <a:solidFill>
                  <a:srgbClr val="FF0000"/>
                </a:solidFill>
                <a:latin typeface="Times New Roman" panose="02020603050405020304" pitchFamily="18" charset="0"/>
                <a:cs typeface="Times New Roman" panose="02020603050405020304" pitchFamily="18" charset="0"/>
              </a:rPr>
            </a:br>
            <a:r>
              <a:rPr lang="el-GR" sz="2100" b="1" cap="none" dirty="0">
                <a:solidFill>
                  <a:srgbClr val="FF0000"/>
                </a:solidFill>
                <a:latin typeface="Times New Roman" panose="02020603050405020304" pitchFamily="18" charset="0"/>
                <a:cs typeface="Times New Roman" panose="02020603050405020304" pitchFamily="18" charset="0"/>
              </a:rPr>
              <a:t>1. Εσωτερικοί σωλήνες τροφοδότησης και εξάφρισης.</a:t>
            </a:r>
            <a:br>
              <a:rPr lang="el-GR" sz="2100" b="1" cap="none" dirty="0">
                <a:solidFill>
                  <a:srgbClr val="FF0000"/>
                </a:solidFill>
                <a:latin typeface="Times New Roman" panose="02020603050405020304" pitchFamily="18" charset="0"/>
                <a:cs typeface="Times New Roman" panose="02020603050405020304" pitchFamily="18" charset="0"/>
              </a:rPr>
            </a:br>
            <a:r>
              <a:rPr lang="el-GR" sz="2100" b="1" cap="none" dirty="0">
                <a:solidFill>
                  <a:srgbClr val="002A7E"/>
                </a:solidFill>
                <a:latin typeface="Times New Roman" panose="02020603050405020304" pitchFamily="18" charset="0"/>
                <a:cs typeface="Times New Roman" panose="02020603050405020304" pitchFamily="18" charset="0"/>
              </a:rPr>
              <a:t>2. Διαχωριστικά ελάσματα και αποχωριστές</a:t>
            </a:r>
            <a:r>
              <a:rPr lang="el-GR" sz="2100" b="1" cap="none" dirty="0">
                <a:solidFill>
                  <a:schemeClr val="tx1"/>
                </a:solidFill>
                <a:latin typeface="Times New Roman" panose="02020603050405020304" pitchFamily="18" charset="0"/>
                <a:cs typeface="Times New Roman" panose="02020603050405020304" pitchFamily="18" charset="0"/>
              </a:rPr>
              <a:t>.</a:t>
            </a:r>
            <a:br>
              <a:rPr lang="el-GR" sz="2100" b="1" cap="none" dirty="0">
                <a:solidFill>
                  <a:schemeClr val="tx1"/>
                </a:solidFill>
                <a:latin typeface="Times New Roman" panose="02020603050405020304" pitchFamily="18" charset="0"/>
                <a:cs typeface="Times New Roman" panose="02020603050405020304" pitchFamily="18" charset="0"/>
              </a:rPr>
            </a:br>
            <a:r>
              <a:rPr lang="el-GR" sz="2100" b="1" cap="none" dirty="0">
                <a:solidFill>
                  <a:schemeClr val="tx1"/>
                </a:solidFill>
                <a:latin typeface="Times New Roman" panose="02020603050405020304" pitchFamily="18" charset="0"/>
                <a:cs typeface="Times New Roman" panose="02020603050405020304" pitchFamily="18" charset="0"/>
              </a:rPr>
              <a:t>3</a:t>
            </a:r>
            <a:r>
              <a:rPr lang="el-GR" sz="2100" b="1" cap="none" dirty="0">
                <a:solidFill>
                  <a:srgbClr val="2B10F4"/>
                </a:solidFill>
                <a:latin typeface="Times New Roman" panose="02020603050405020304" pitchFamily="18" charset="0"/>
                <a:cs typeface="Times New Roman" panose="02020603050405020304" pitchFamily="18" charset="0"/>
              </a:rPr>
              <a:t>. Εσωτερικός σωλήνας απαγωγής ατμού</a:t>
            </a:r>
            <a:r>
              <a:rPr lang="el-GR" sz="2100" b="1" cap="none" dirty="0">
                <a:solidFill>
                  <a:schemeClr val="tx1"/>
                </a:solidFill>
                <a:latin typeface="Times New Roman" panose="02020603050405020304" pitchFamily="18" charset="0"/>
                <a:cs typeface="Times New Roman" panose="02020603050405020304" pitchFamily="18" charset="0"/>
              </a:rPr>
              <a:t>.</a:t>
            </a:r>
            <a:br>
              <a:rPr lang="el-GR" sz="2100" b="1" cap="none" dirty="0">
                <a:solidFill>
                  <a:schemeClr val="tx1"/>
                </a:solidFill>
                <a:latin typeface="Times New Roman" panose="02020603050405020304" pitchFamily="18" charset="0"/>
                <a:cs typeface="Times New Roman" panose="02020603050405020304" pitchFamily="18" charset="0"/>
              </a:rPr>
            </a:br>
            <a:r>
              <a:rPr lang="el-GR" sz="2100" b="1" cap="none" dirty="0">
                <a:solidFill>
                  <a:srgbClr val="7030A0"/>
                </a:solidFill>
                <a:latin typeface="Times New Roman" panose="02020603050405020304" pitchFamily="18" charset="0"/>
                <a:cs typeface="Times New Roman" panose="02020603050405020304" pitchFamily="18" charset="0"/>
              </a:rPr>
              <a:t>4. Ατμοφράκτες και στοιχεία υπολογισμού</a:t>
            </a:r>
            <a:r>
              <a:rPr lang="el-GR" sz="2100" b="1" cap="none" dirty="0">
                <a:solidFill>
                  <a:schemeClr val="tx1"/>
                </a:solidFill>
                <a:latin typeface="Times New Roman" panose="02020603050405020304" pitchFamily="18" charset="0"/>
                <a:cs typeface="Times New Roman" panose="02020603050405020304" pitchFamily="18" charset="0"/>
              </a:rPr>
              <a:t>.</a:t>
            </a:r>
            <a:br>
              <a:rPr lang="el-GR" sz="2100" b="1" cap="none" dirty="0">
                <a:solidFill>
                  <a:schemeClr val="tx1"/>
                </a:solidFill>
                <a:latin typeface="Times New Roman" panose="02020603050405020304" pitchFamily="18" charset="0"/>
                <a:cs typeface="Times New Roman" panose="02020603050405020304" pitchFamily="18" charset="0"/>
              </a:rPr>
            </a:br>
            <a:r>
              <a:rPr lang="el-GR" sz="2100" b="1" cap="none" dirty="0">
                <a:solidFill>
                  <a:srgbClr val="00602B"/>
                </a:solidFill>
                <a:latin typeface="Times New Roman" panose="02020603050405020304" pitchFamily="18" charset="0"/>
                <a:cs typeface="Times New Roman" panose="02020603050405020304" pitchFamily="18" charset="0"/>
              </a:rPr>
              <a:t>5. Αυτόματοι τροφοδοτικοί ρυθμιστές.</a:t>
            </a:r>
            <a:br>
              <a:rPr lang="el-GR" sz="2100" b="1" cap="none" dirty="0">
                <a:solidFill>
                  <a:srgbClr val="00602B"/>
                </a:solidFill>
                <a:latin typeface="Times New Roman" panose="02020603050405020304" pitchFamily="18" charset="0"/>
                <a:cs typeface="Times New Roman" panose="02020603050405020304" pitchFamily="18" charset="0"/>
              </a:rPr>
            </a:br>
            <a:r>
              <a:rPr lang="el-GR" sz="2100" b="1" cap="none" dirty="0">
                <a:solidFill>
                  <a:srgbClr val="FF0000"/>
                </a:solidFill>
                <a:latin typeface="Times New Roman" panose="02020603050405020304" pitchFamily="18" charset="0"/>
                <a:cs typeface="Times New Roman" panose="02020603050405020304" pitchFamily="18" charset="0"/>
              </a:rPr>
              <a:t>6. Περιγραφή και λειτουργία ρυθμιστών</a:t>
            </a:r>
            <a:br>
              <a:rPr lang="el-GR" sz="2100" b="1" cap="none" dirty="0">
                <a:solidFill>
                  <a:srgbClr val="FF0000"/>
                </a:solidFill>
                <a:latin typeface="Times New Roman" panose="02020603050405020304" pitchFamily="18" charset="0"/>
                <a:cs typeface="Times New Roman" panose="02020603050405020304" pitchFamily="18" charset="0"/>
              </a:rPr>
            </a:br>
            <a:r>
              <a:rPr lang="el-GR" sz="2100" b="1" cap="none" dirty="0">
                <a:solidFill>
                  <a:srgbClr val="FF0000"/>
                </a:solidFill>
                <a:latin typeface="Times New Roman" panose="02020603050405020304" pitchFamily="18" charset="0"/>
                <a:cs typeface="Times New Roman" panose="02020603050405020304" pitchFamily="18" charset="0"/>
              </a:rPr>
              <a:t> (μηχανικών, θερμοϋδραυλικών και θερμοεκτονωτικών).</a:t>
            </a:r>
            <a:br>
              <a:rPr lang="el-GR" sz="2100" b="1" cap="none" dirty="0">
                <a:solidFill>
                  <a:schemeClr val="tx1"/>
                </a:solidFill>
                <a:latin typeface="Times New Roman" panose="02020603050405020304" pitchFamily="18" charset="0"/>
                <a:cs typeface="Times New Roman" panose="02020603050405020304" pitchFamily="18" charset="0"/>
              </a:rPr>
            </a:br>
            <a:r>
              <a:rPr lang="el-GR" sz="2100" b="1" cap="none" dirty="0">
                <a:solidFill>
                  <a:srgbClr val="552EE6"/>
                </a:solidFill>
                <a:latin typeface="Times New Roman" panose="02020603050405020304" pitchFamily="18" charset="0"/>
                <a:cs typeface="Times New Roman" panose="02020603050405020304" pitchFamily="18" charset="0"/>
              </a:rPr>
              <a:t>7. Αρχές ασφαλιστικών επιστομίων.</a:t>
            </a:r>
            <a:br>
              <a:rPr lang="el-GR" sz="2100" b="1" cap="none" dirty="0">
                <a:solidFill>
                  <a:srgbClr val="552EE6"/>
                </a:solidFill>
                <a:latin typeface="Times New Roman" panose="02020603050405020304" pitchFamily="18" charset="0"/>
                <a:cs typeface="Times New Roman" panose="02020603050405020304" pitchFamily="18" charset="0"/>
              </a:rPr>
            </a:br>
            <a:r>
              <a:rPr lang="el-GR" sz="2100" b="1" cap="none" dirty="0">
                <a:solidFill>
                  <a:srgbClr val="00863D"/>
                </a:solidFill>
                <a:latin typeface="Times New Roman" panose="02020603050405020304" pitchFamily="18" charset="0"/>
                <a:cs typeface="Times New Roman" panose="02020603050405020304" pitchFamily="18" charset="0"/>
              </a:rPr>
              <a:t>8. Υδροδείκτες.</a:t>
            </a:r>
            <a:br>
              <a:rPr lang="el-GR" sz="2100" b="1" cap="none" dirty="0">
                <a:solidFill>
                  <a:srgbClr val="00863D"/>
                </a:solidFill>
                <a:latin typeface="Times New Roman" panose="02020603050405020304" pitchFamily="18" charset="0"/>
                <a:cs typeface="Times New Roman" panose="02020603050405020304" pitchFamily="18" charset="0"/>
              </a:rPr>
            </a:br>
            <a:r>
              <a:rPr lang="el-GR" sz="2100" b="1" cap="none" dirty="0">
                <a:solidFill>
                  <a:schemeClr val="tx1"/>
                </a:solidFill>
                <a:latin typeface="Times New Roman" panose="02020603050405020304" pitchFamily="18" charset="0"/>
                <a:cs typeface="Times New Roman" panose="02020603050405020304" pitchFamily="18" charset="0"/>
              </a:rPr>
              <a:t>9. Θλιβόμετρα.</a:t>
            </a:r>
            <a:br>
              <a:rPr lang="el-GR" sz="2100" b="1" cap="none" dirty="0">
                <a:solidFill>
                  <a:schemeClr val="tx1"/>
                </a:solidFill>
                <a:latin typeface="Times New Roman" panose="02020603050405020304" pitchFamily="18" charset="0"/>
                <a:cs typeface="Times New Roman" panose="02020603050405020304" pitchFamily="18" charset="0"/>
              </a:rPr>
            </a:br>
            <a:r>
              <a:rPr lang="el-GR" sz="2100" b="1" cap="none" dirty="0">
                <a:solidFill>
                  <a:srgbClr val="2B10F4"/>
                </a:solidFill>
                <a:latin typeface="Times New Roman" panose="02020603050405020304" pitchFamily="18" charset="0"/>
                <a:cs typeface="Times New Roman" panose="02020603050405020304" pitchFamily="18" charset="0"/>
              </a:rPr>
              <a:t>10. Κρουνοί.</a:t>
            </a:r>
            <a:br>
              <a:rPr lang="el-GR" sz="2100" b="1" u="sng" cap="none" dirty="0">
                <a:solidFill>
                  <a:srgbClr val="2B10F4"/>
                </a:solidFill>
                <a:latin typeface="Times New Roman" panose="02020603050405020304" pitchFamily="18" charset="0"/>
                <a:cs typeface="Times New Roman" panose="02020603050405020304" pitchFamily="18" charset="0"/>
              </a:rPr>
            </a:br>
            <a:br>
              <a:rPr lang="en-US" sz="2100" u="sng" cap="none" dirty="0">
                <a:solidFill>
                  <a:srgbClr val="FF0000"/>
                </a:solidFill>
                <a:latin typeface="Times New Roman" panose="02020603050405020304" pitchFamily="18" charset="0"/>
                <a:cs typeface="Times New Roman" panose="02020603050405020304" pitchFamily="18" charset="0"/>
              </a:rPr>
            </a:br>
            <a:endParaRPr lang="en-US" sz="21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230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FFFF00"/>
          </a:solidFill>
          <a:effectLst/>
        </p:spPr>
        <p:txBody>
          <a:bodyPr>
            <a:noAutofit/>
          </a:bodyPr>
          <a:lstStyle/>
          <a:p>
            <a:r>
              <a:rPr lang="el-GR" sz="4000" b="1" u="sng" dirty="0">
                <a:solidFill>
                  <a:srgbClr val="002A7E"/>
                </a:solidFill>
                <a:latin typeface="Times New Roman" panose="02020603050405020304" pitchFamily="18" charset="0"/>
                <a:cs typeface="Times New Roman" panose="02020603050405020304" pitchFamily="18" charset="0"/>
              </a:rPr>
              <a:t>Γενικα</a:t>
            </a:r>
            <a:endParaRPr lang="en-US" sz="4000" b="1" u="sng" dirty="0">
              <a:solidFill>
                <a:srgbClr val="002A7E"/>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n-US" sz="1100" b="1" dirty="0">
              <a:solidFill>
                <a:schemeClr val="tx1"/>
              </a:solidFill>
              <a:latin typeface="Arial Black" pitchFamily="34" charset="0"/>
            </a:endParaRPr>
          </a:p>
          <a:p>
            <a:pPr marL="457200" indent="-457200" algn="l">
              <a:lnSpc>
                <a:spcPct val="150000"/>
              </a:lnSpc>
              <a:buClr>
                <a:srgbClr val="FF0000"/>
              </a:buClr>
              <a:buFont typeface="Wingdings" panose="05000000000000000000" pitchFamily="2" charset="2"/>
              <a:buChar char="Ø"/>
            </a:pPr>
            <a:r>
              <a:rPr lang="el-GR" sz="2100" b="1" dirty="0">
                <a:solidFill>
                  <a:srgbClr val="007033"/>
                </a:solidFill>
                <a:latin typeface="Times New Roman" panose="02020603050405020304" pitchFamily="18" charset="0"/>
                <a:cs typeface="Times New Roman" panose="02020603050405020304" pitchFamily="18" charset="0"/>
              </a:rPr>
              <a:t>Με τον όρο εξαρτήματα εννοούμε όλα τα πρόσθετα αντικείμενα </a:t>
            </a:r>
            <a:r>
              <a:rPr lang="el-GR" sz="2100" b="1" dirty="0">
                <a:solidFill>
                  <a:srgbClr val="FF0000"/>
                </a:solidFill>
                <a:latin typeface="Times New Roman" panose="02020603050405020304" pitchFamily="18" charset="0"/>
                <a:cs typeface="Times New Roman" panose="02020603050405020304" pitchFamily="18" charset="0"/>
              </a:rPr>
              <a:t>(όργανα) </a:t>
            </a:r>
            <a:r>
              <a:rPr lang="el-GR" sz="2100" b="1" dirty="0">
                <a:solidFill>
                  <a:srgbClr val="007033"/>
                </a:solidFill>
                <a:latin typeface="Times New Roman" panose="02020603050405020304" pitchFamily="18" charset="0"/>
                <a:cs typeface="Times New Roman" panose="02020603050405020304" pitchFamily="18" charset="0"/>
              </a:rPr>
              <a:t>που υπάρχουν πάνω στο λέβητα</a:t>
            </a:r>
            <a:r>
              <a:rPr lang="el-GR" sz="2100" dirty="0">
                <a:solidFill>
                  <a:schemeClr val="tx1"/>
                </a:solidFill>
                <a:latin typeface="Times New Roman" panose="02020603050405020304" pitchFamily="18" charset="0"/>
                <a:cs typeface="Times New Roman" panose="02020603050405020304" pitchFamily="18" charset="0"/>
              </a:rPr>
              <a:t>. </a:t>
            </a:r>
            <a:endParaRPr lang="en-US" sz="2100" dirty="0">
              <a:solidFill>
                <a:schemeClr val="tx1"/>
              </a:solidFill>
              <a:latin typeface="Times New Roman" panose="02020603050405020304" pitchFamily="18" charset="0"/>
              <a:cs typeface="Times New Roman" panose="02020603050405020304" pitchFamily="18" charset="0"/>
            </a:endParaRPr>
          </a:p>
          <a:p>
            <a:pPr marL="457200" indent="-457200" algn="l">
              <a:lnSpc>
                <a:spcPct val="150000"/>
              </a:lnSpc>
              <a:buClr>
                <a:srgbClr val="FF0000"/>
              </a:buClr>
              <a:buFont typeface="Wingdings" panose="05000000000000000000" pitchFamily="2" charset="2"/>
              <a:buChar char="Ø"/>
            </a:pPr>
            <a:r>
              <a:rPr lang="el-GR" sz="2100" b="1" dirty="0">
                <a:solidFill>
                  <a:srgbClr val="2B10F4"/>
                </a:solidFill>
                <a:latin typeface="Times New Roman" panose="02020603050405020304" pitchFamily="18" charset="0"/>
                <a:cs typeface="Times New Roman" panose="02020603050405020304" pitchFamily="18" charset="0"/>
              </a:rPr>
              <a:t>Με τα όργανα αυτά επιτυγχάνεται ο έλεγχος και η παρακολούθηση της ικανοποιητικής και ασφαλούς λειτουργίας του. </a:t>
            </a:r>
            <a:endParaRPr lang="en-US" sz="2100" b="1" dirty="0">
              <a:solidFill>
                <a:srgbClr val="2B10F4"/>
              </a:solidFill>
              <a:latin typeface="Times New Roman" panose="02020603050405020304" pitchFamily="18" charset="0"/>
              <a:cs typeface="Times New Roman" panose="02020603050405020304" pitchFamily="18" charset="0"/>
            </a:endParaRPr>
          </a:p>
          <a:p>
            <a:pPr marL="457200" indent="-457200" algn="l">
              <a:lnSpc>
                <a:spcPct val="150000"/>
              </a:lnSpc>
              <a:buClr>
                <a:srgbClr val="FF0000"/>
              </a:buClr>
              <a:buFont typeface="Wingdings" panose="05000000000000000000" pitchFamily="2" charset="2"/>
              <a:buChar char="Ø"/>
            </a:pPr>
            <a:r>
              <a:rPr lang="el-GR" sz="2100" b="1" dirty="0">
                <a:solidFill>
                  <a:schemeClr val="tx1"/>
                </a:solidFill>
                <a:latin typeface="Times New Roman" panose="02020603050405020304" pitchFamily="18" charset="0"/>
                <a:cs typeface="Times New Roman" panose="02020603050405020304" pitchFamily="18" charset="0"/>
              </a:rPr>
              <a:t>Γενικά τα εξαρτήματα διακρίνονται σε εξαρτήματα που έχουν σχέση με το νερό και σε εξαρτήματα που αφορούν τον ατμό</a:t>
            </a:r>
            <a:r>
              <a:rPr lang="el-GR" sz="2100" dirty="0">
                <a:solidFill>
                  <a:schemeClr val="tx1"/>
                </a:solidFill>
                <a:latin typeface="Times New Roman" panose="02020603050405020304" pitchFamily="18" charset="0"/>
                <a:cs typeface="Times New Roman" panose="02020603050405020304" pitchFamily="18" charset="0"/>
              </a:rPr>
              <a:t>. </a:t>
            </a:r>
          </a:p>
          <a:p>
            <a:pPr marL="457200" indent="-457200" algn="l">
              <a:lnSpc>
                <a:spcPct val="150000"/>
              </a:lnSpc>
              <a:buClr>
                <a:srgbClr val="FF0000"/>
              </a:buClr>
              <a:buFont typeface="Wingdings" panose="05000000000000000000" pitchFamily="2" charset="2"/>
              <a:buChar char="Ø"/>
            </a:pPr>
            <a:r>
              <a:rPr lang="el-GR" sz="2100" b="1" dirty="0">
                <a:solidFill>
                  <a:srgbClr val="7030A0"/>
                </a:solidFill>
                <a:latin typeface="Times New Roman" panose="02020603050405020304" pitchFamily="18" charset="0"/>
                <a:cs typeface="Times New Roman" panose="02020603050405020304" pitchFamily="18" charset="0"/>
              </a:rPr>
              <a:t>Επίσης διακρίνονται σε εσωτερικά και εξωτερικά, ανάλογα με το χώρο όπου προσαρμόζονται</a:t>
            </a:r>
            <a:r>
              <a:rPr lang="el-GR" sz="21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85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6422303" y="627783"/>
            <a:ext cx="2486048" cy="6247864"/>
          </a:xfrm>
          <a:prstGeom prst="rect">
            <a:avLst/>
          </a:prstGeom>
          <a:noFill/>
        </p:spPr>
        <p:txBody>
          <a:bodyPr wrap="square">
            <a:spAutoFit/>
          </a:bodyPr>
          <a:lstStyle/>
          <a:p>
            <a:r>
              <a:rPr lang="el-GR" sz="1600" b="1" dirty="0">
                <a:solidFill>
                  <a:srgbClr val="FF0000"/>
                </a:solidFill>
                <a:latin typeface="Times New Roman" panose="02020603050405020304" pitchFamily="18" charset="0"/>
                <a:cs typeface="Times New Roman" panose="02020603050405020304" pitchFamily="18" charset="0"/>
              </a:rPr>
              <a:t>Α — Είσοδος νερού</a:t>
            </a:r>
          </a:p>
          <a:p>
            <a:r>
              <a:rPr lang="el-GR" sz="1600" b="1" dirty="0">
                <a:solidFill>
                  <a:srgbClr val="2B10F4"/>
                </a:solidFill>
                <a:latin typeface="Times New Roman" panose="02020603050405020304" pitchFamily="18" charset="0"/>
                <a:cs typeface="Times New Roman" panose="02020603050405020304" pitchFamily="18" charset="0"/>
              </a:rPr>
              <a:t>Β — Τροφοδοτικός σωλήνας</a:t>
            </a:r>
          </a:p>
          <a:p>
            <a:r>
              <a:rPr lang="el-GR" sz="1600" b="1" dirty="0">
                <a:solidFill>
                  <a:srgbClr val="E50E09"/>
                </a:solidFill>
                <a:latin typeface="Times New Roman" panose="02020603050405020304" pitchFamily="18" charset="0"/>
                <a:cs typeface="Times New Roman" panose="02020603050405020304" pitchFamily="18" charset="0"/>
              </a:rPr>
              <a:t>Γ — Εσωτερικός ατμαγωγός σωλήνας</a:t>
            </a:r>
          </a:p>
          <a:p>
            <a:r>
              <a:rPr lang="el-GR" sz="1600" b="1" dirty="0">
                <a:solidFill>
                  <a:srgbClr val="00863D"/>
                </a:solidFill>
                <a:latin typeface="Times New Roman" panose="02020603050405020304" pitchFamily="18" charset="0"/>
                <a:cs typeface="Times New Roman" panose="02020603050405020304" pitchFamily="18" charset="0"/>
              </a:rPr>
              <a:t>Δ — Σύνδεσμος κύριου ατμοφράκτη</a:t>
            </a:r>
          </a:p>
          <a:p>
            <a:r>
              <a:rPr lang="el-GR" sz="1600" b="1" dirty="0">
                <a:solidFill>
                  <a:srgbClr val="002060"/>
                </a:solidFill>
                <a:latin typeface="Times New Roman" panose="02020603050405020304" pitchFamily="18" charset="0"/>
                <a:cs typeface="Times New Roman" panose="02020603050405020304" pitchFamily="18" charset="0"/>
              </a:rPr>
              <a:t>Ε — Εξαφριστικός σωλήνας</a:t>
            </a:r>
          </a:p>
          <a:p>
            <a:r>
              <a:rPr lang="el-GR" sz="1600" b="1" dirty="0">
                <a:solidFill>
                  <a:srgbClr val="FF0000"/>
                </a:solidFill>
                <a:latin typeface="Times New Roman" panose="02020603050405020304" pitchFamily="18" charset="0"/>
                <a:cs typeface="Times New Roman" panose="02020603050405020304" pitchFamily="18" charset="0"/>
              </a:rPr>
              <a:t>Ζ — Σύνδεσμος εξαφριστικού σωλήνα</a:t>
            </a:r>
          </a:p>
          <a:p>
            <a:r>
              <a:rPr lang="el-GR" sz="1600" b="1" dirty="0">
                <a:solidFill>
                  <a:srgbClr val="2B10F4"/>
                </a:solidFill>
                <a:latin typeface="Times New Roman" panose="02020603050405020304" pitchFamily="18" charset="0"/>
                <a:cs typeface="Times New Roman" panose="02020603050405020304" pitchFamily="18" charset="0"/>
              </a:rPr>
              <a:t>Η — Είσοδος αφυπερθερμαντήρα</a:t>
            </a:r>
          </a:p>
          <a:p>
            <a:r>
              <a:rPr lang="el-GR" sz="1600" b="1" dirty="0">
                <a:solidFill>
                  <a:srgbClr val="7030A0"/>
                </a:solidFill>
                <a:latin typeface="Times New Roman" panose="02020603050405020304" pitchFamily="18" charset="0"/>
                <a:cs typeface="Times New Roman" panose="02020603050405020304" pitchFamily="18" charset="0"/>
              </a:rPr>
              <a:t>Θ - Έξοδος αφυπερθερμαντήρα</a:t>
            </a:r>
          </a:p>
          <a:p>
            <a:r>
              <a:rPr lang="el-GR" sz="1600" b="1" dirty="0">
                <a:latin typeface="Times New Roman" panose="02020603050405020304" pitchFamily="18" charset="0"/>
                <a:cs typeface="Times New Roman" panose="02020603050405020304" pitchFamily="18" charset="0"/>
              </a:rPr>
              <a:t>I — Αφυπερθερμαντήρας</a:t>
            </a:r>
          </a:p>
          <a:p>
            <a:r>
              <a:rPr lang="el-GR" sz="1600" b="1" dirty="0">
                <a:solidFill>
                  <a:srgbClr val="552EE6"/>
                </a:solidFill>
                <a:latin typeface="Times New Roman" panose="02020603050405020304" pitchFamily="18" charset="0"/>
                <a:cs typeface="Times New Roman" panose="02020603050405020304" pitchFamily="18" charset="0"/>
              </a:rPr>
              <a:t>Κ — Εισαγωγή χημικών υλών</a:t>
            </a:r>
          </a:p>
          <a:p>
            <a:r>
              <a:rPr lang="el-GR" sz="1600" b="1" dirty="0">
                <a:solidFill>
                  <a:srgbClr val="FF0000"/>
                </a:solidFill>
                <a:latin typeface="Times New Roman" panose="02020603050405020304" pitchFamily="18" charset="0"/>
                <a:cs typeface="Times New Roman" panose="02020603050405020304" pitchFamily="18" charset="0"/>
              </a:rPr>
              <a:t>Λ — Σωλήνας εισαγωγής χημικών υλών</a:t>
            </a:r>
          </a:p>
          <a:p>
            <a:r>
              <a:rPr lang="el-GR" sz="1600" b="1" dirty="0">
                <a:solidFill>
                  <a:srgbClr val="00863D"/>
                </a:solidFill>
                <a:latin typeface="Times New Roman" panose="02020603050405020304" pitchFamily="18" charset="0"/>
                <a:cs typeface="Times New Roman" panose="02020603050405020304" pitchFamily="18" charset="0"/>
              </a:rPr>
              <a:t>Μ — Αντιδιατοιχιοτικό έλασμα</a:t>
            </a:r>
          </a:p>
          <a:p>
            <a:r>
              <a:rPr lang="el-GR" sz="1600" b="1" dirty="0">
                <a:solidFill>
                  <a:srgbClr val="FF0000"/>
                </a:solidFill>
                <a:latin typeface="Times New Roman" panose="02020603050405020304" pitchFamily="18" charset="0"/>
                <a:cs typeface="Times New Roman" panose="02020603050405020304" pitchFamily="18" charset="0"/>
              </a:rPr>
              <a:t>Ν — Διάφραγμα</a:t>
            </a:r>
          </a:p>
          <a:p>
            <a:r>
              <a:rPr lang="el-GR" sz="1600" b="1" dirty="0">
                <a:solidFill>
                  <a:srgbClr val="BC8F00"/>
                </a:solidFill>
                <a:latin typeface="Times New Roman" panose="02020603050405020304" pitchFamily="18" charset="0"/>
                <a:cs typeface="Times New Roman" panose="02020603050405020304" pitchFamily="18" charset="0"/>
              </a:rPr>
              <a:t>Ξ — Λαιμός ασφαλιστικού</a:t>
            </a:r>
          </a:p>
        </p:txBody>
      </p:sp>
      <p:pic>
        <p:nvPicPr>
          <p:cNvPr id="5" name="Picture 4" descr="Diagram&#10;&#10;Description automatically generated">
            <a:extLst>
              <a:ext uri="{FF2B5EF4-FFF2-40B4-BE49-F238E27FC236}">
                <a16:creationId xmlns:a16="http://schemas.microsoft.com/office/drawing/2014/main" id="{5DCB21B1-7727-5153-8207-1A5355794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49" y="1412776"/>
            <a:ext cx="5870426" cy="3960440"/>
          </a:xfrm>
          <a:prstGeom prst="rect">
            <a:avLst/>
          </a:prstGeom>
        </p:spPr>
      </p:pic>
    </p:spTree>
    <p:extLst>
      <p:ext uri="{BB962C8B-B14F-4D97-AF65-F5344CB8AC3E}">
        <p14:creationId xmlns:p14="http://schemas.microsoft.com/office/powerpoint/2010/main" val="42210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barn(inVertical)">
                                      <p:cBhvr>
                                        <p:cTn id="38" dur="5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wipe(down)">
                                      <p:cBhvr>
                                        <p:cTn id="43" dur="500"/>
                                        <p:tgtEl>
                                          <p:spTgt spid="6">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wipe(down)">
                                      <p:cBhvr>
                                        <p:cTn id="48" dur="500"/>
                                        <p:tgtEl>
                                          <p:spTgt spid="6">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Effect transition="in" filter="wipe(down)">
                                      <p:cBhvr>
                                        <p:cTn id="53" dur="500"/>
                                        <p:tgtEl>
                                          <p:spTgt spid="6">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9" end="9"/>
                                            </p:txEl>
                                          </p:spTgt>
                                        </p:tgtEl>
                                        <p:attrNameLst>
                                          <p:attrName>style.visibility</p:attrName>
                                        </p:attrNameLst>
                                      </p:cBhvr>
                                      <p:to>
                                        <p:strVal val="visible"/>
                                      </p:to>
                                    </p:set>
                                    <p:animEffect transition="in" filter="barn(inVertical)">
                                      <p:cBhvr>
                                        <p:cTn id="58" dur="500"/>
                                        <p:tgtEl>
                                          <p:spTgt spid="6">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10" end="10"/>
                                            </p:txEl>
                                          </p:spTgt>
                                        </p:tgtEl>
                                        <p:attrNameLst>
                                          <p:attrName>style.visibility</p:attrName>
                                        </p:attrNameLst>
                                      </p:cBhvr>
                                      <p:to>
                                        <p:strVal val="visible"/>
                                      </p:to>
                                    </p:set>
                                    <p:animEffect transition="in" filter="fade">
                                      <p:cBhvr>
                                        <p:cTn id="63" dur="1000"/>
                                        <p:tgtEl>
                                          <p:spTgt spid="6">
                                            <p:txEl>
                                              <p:pRg st="10" end="10"/>
                                            </p:txEl>
                                          </p:spTgt>
                                        </p:tgtEl>
                                      </p:cBhvr>
                                    </p:animEffect>
                                    <p:anim calcmode="lin" valueType="num">
                                      <p:cBhvr>
                                        <p:cTn id="6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11" end="11"/>
                                            </p:txEl>
                                          </p:spTgt>
                                        </p:tgtEl>
                                        <p:attrNameLst>
                                          <p:attrName>style.visibility</p:attrName>
                                        </p:attrNameLst>
                                      </p:cBhvr>
                                      <p:to>
                                        <p:strVal val="visible"/>
                                      </p:to>
                                    </p:set>
                                    <p:animEffect transition="in" filter="fade">
                                      <p:cBhvr>
                                        <p:cTn id="70" dur="1000"/>
                                        <p:tgtEl>
                                          <p:spTgt spid="6">
                                            <p:txEl>
                                              <p:pRg st="11" end="11"/>
                                            </p:txEl>
                                          </p:spTgt>
                                        </p:tgtEl>
                                      </p:cBhvr>
                                    </p:animEffect>
                                    <p:anim calcmode="lin" valueType="num">
                                      <p:cBhvr>
                                        <p:cTn id="71"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12" end="12"/>
                                            </p:txEl>
                                          </p:spTgt>
                                        </p:tgtEl>
                                        <p:attrNameLst>
                                          <p:attrName>style.visibility</p:attrName>
                                        </p:attrNameLst>
                                      </p:cBhvr>
                                      <p:to>
                                        <p:strVal val="visible"/>
                                      </p:to>
                                    </p:set>
                                    <p:animEffect transition="in" filter="fade">
                                      <p:cBhvr>
                                        <p:cTn id="77" dur="1000"/>
                                        <p:tgtEl>
                                          <p:spTgt spid="6">
                                            <p:txEl>
                                              <p:pRg st="12" end="12"/>
                                            </p:txEl>
                                          </p:spTgt>
                                        </p:tgtEl>
                                      </p:cBhvr>
                                    </p:animEffect>
                                    <p:anim calcmode="lin" valueType="num">
                                      <p:cBhvr>
                                        <p:cTn id="78"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6">
                                            <p:txEl>
                                              <p:pRg st="13" end="13"/>
                                            </p:txEl>
                                          </p:spTgt>
                                        </p:tgtEl>
                                        <p:attrNameLst>
                                          <p:attrName>style.visibility</p:attrName>
                                        </p:attrNameLst>
                                      </p:cBhvr>
                                      <p:to>
                                        <p:strVal val="visible"/>
                                      </p:to>
                                    </p:set>
                                    <p:animEffect transition="in" filter="wipe(down)">
                                      <p:cBhvr>
                                        <p:cTn id="84"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54CB8B-2263-92A1-3E5F-8F073E403731}"/>
              </a:ext>
            </a:extLst>
          </p:cNvPr>
          <p:cNvPicPr>
            <a:picLocks noChangeAspect="1"/>
          </p:cNvPicPr>
          <p:nvPr/>
        </p:nvPicPr>
        <p:blipFill>
          <a:blip r:embed="rId3"/>
          <a:stretch>
            <a:fillRect/>
          </a:stretch>
        </p:blipFill>
        <p:spPr>
          <a:xfrm>
            <a:off x="755576" y="1052736"/>
            <a:ext cx="4752528" cy="5242654"/>
          </a:xfrm>
          <a:prstGeom prst="rect">
            <a:avLst/>
          </a:prstGeom>
        </p:spPr>
      </p:pic>
      <p:sp>
        <p:nvSpPr>
          <p:cNvPr id="5" name="TextBox 4">
            <a:extLst>
              <a:ext uri="{FF2B5EF4-FFF2-40B4-BE49-F238E27FC236}">
                <a16:creationId xmlns:a16="http://schemas.microsoft.com/office/drawing/2014/main" id="{AA970B15-6AAF-2F80-2A72-7A59E906DA17}"/>
              </a:ext>
            </a:extLst>
          </p:cNvPr>
          <p:cNvSpPr txBox="1"/>
          <p:nvPr/>
        </p:nvSpPr>
        <p:spPr>
          <a:xfrm>
            <a:off x="899592" y="5623359"/>
            <a:ext cx="504056" cy="369332"/>
          </a:xfrm>
          <a:prstGeom prst="rect">
            <a:avLst/>
          </a:prstGeom>
          <a:solidFill>
            <a:schemeClr val="bg1"/>
          </a:solidFill>
        </p:spPr>
        <p:txBody>
          <a:bodyPr wrap="square" rtlCol="0">
            <a:spAutoFit/>
          </a:bodyPr>
          <a:lstStyle/>
          <a:p>
            <a:endParaRPr lang="el-GR" dirty="0">
              <a:highlight>
                <a:srgbClr val="FFFF00"/>
              </a:highlight>
            </a:endParaRPr>
          </a:p>
        </p:txBody>
      </p:sp>
      <p:sp>
        <p:nvSpPr>
          <p:cNvPr id="7" name="TextBox 6">
            <a:extLst>
              <a:ext uri="{FF2B5EF4-FFF2-40B4-BE49-F238E27FC236}">
                <a16:creationId xmlns:a16="http://schemas.microsoft.com/office/drawing/2014/main" id="{256B213F-85EC-10D4-5756-DB5602F6F87A}"/>
              </a:ext>
            </a:extLst>
          </p:cNvPr>
          <p:cNvSpPr txBox="1"/>
          <p:nvPr/>
        </p:nvSpPr>
        <p:spPr>
          <a:xfrm>
            <a:off x="899592" y="5926058"/>
            <a:ext cx="3168352" cy="369332"/>
          </a:xfrm>
          <a:prstGeom prst="rect">
            <a:avLst/>
          </a:prstGeom>
          <a:solidFill>
            <a:schemeClr val="bg1"/>
          </a:solidFill>
        </p:spPr>
        <p:txBody>
          <a:bodyPr wrap="square" rtlCol="0">
            <a:spAutoFit/>
          </a:bodyPr>
          <a:lstStyle/>
          <a:p>
            <a:endParaRPr lang="el-GR" dirty="0"/>
          </a:p>
        </p:txBody>
      </p:sp>
      <p:sp>
        <p:nvSpPr>
          <p:cNvPr id="2" name="TextBox 1">
            <a:extLst>
              <a:ext uri="{FF2B5EF4-FFF2-40B4-BE49-F238E27FC236}">
                <a16:creationId xmlns:a16="http://schemas.microsoft.com/office/drawing/2014/main" id="{F76DB5CC-205D-5867-DA2B-3F11EDCE8B6E}"/>
              </a:ext>
            </a:extLst>
          </p:cNvPr>
          <p:cNvSpPr txBox="1"/>
          <p:nvPr/>
        </p:nvSpPr>
        <p:spPr>
          <a:xfrm>
            <a:off x="6372200" y="305068"/>
            <a:ext cx="2486048" cy="6247864"/>
          </a:xfrm>
          <a:prstGeom prst="rect">
            <a:avLst/>
          </a:prstGeom>
          <a:noFill/>
        </p:spPr>
        <p:txBody>
          <a:bodyPr wrap="square">
            <a:spAutoFit/>
          </a:bodyPr>
          <a:lstStyle/>
          <a:p>
            <a:r>
              <a:rPr lang="el-GR" sz="1600" b="1" dirty="0">
                <a:solidFill>
                  <a:srgbClr val="FF0000"/>
                </a:solidFill>
                <a:latin typeface="Times New Roman" panose="02020603050405020304" pitchFamily="18" charset="0"/>
                <a:cs typeface="Times New Roman" panose="02020603050405020304" pitchFamily="18" charset="0"/>
              </a:rPr>
              <a:t>Α — Είσοδος νερού</a:t>
            </a:r>
          </a:p>
          <a:p>
            <a:r>
              <a:rPr lang="el-GR" sz="1600" b="1" dirty="0">
                <a:solidFill>
                  <a:srgbClr val="2B10F4"/>
                </a:solidFill>
                <a:latin typeface="Times New Roman" panose="02020603050405020304" pitchFamily="18" charset="0"/>
                <a:cs typeface="Times New Roman" panose="02020603050405020304" pitchFamily="18" charset="0"/>
              </a:rPr>
              <a:t>Β — Τροφοδοτικός σωλήνας</a:t>
            </a:r>
          </a:p>
          <a:p>
            <a:r>
              <a:rPr lang="el-GR" sz="1600" b="1" dirty="0">
                <a:solidFill>
                  <a:srgbClr val="E50E09"/>
                </a:solidFill>
                <a:latin typeface="Times New Roman" panose="02020603050405020304" pitchFamily="18" charset="0"/>
                <a:cs typeface="Times New Roman" panose="02020603050405020304" pitchFamily="18" charset="0"/>
              </a:rPr>
              <a:t>Γ — Εσωτερικός ατμαγωγός σωλήνας</a:t>
            </a:r>
          </a:p>
          <a:p>
            <a:r>
              <a:rPr lang="el-GR" sz="1600" b="1" dirty="0">
                <a:solidFill>
                  <a:srgbClr val="00863D"/>
                </a:solidFill>
                <a:latin typeface="Times New Roman" panose="02020603050405020304" pitchFamily="18" charset="0"/>
                <a:cs typeface="Times New Roman" panose="02020603050405020304" pitchFamily="18" charset="0"/>
              </a:rPr>
              <a:t>Δ — Σύνδεσμος κύριου ατμοφράκτη</a:t>
            </a:r>
          </a:p>
          <a:p>
            <a:r>
              <a:rPr lang="el-GR" sz="1600" b="1" dirty="0">
                <a:solidFill>
                  <a:srgbClr val="002060"/>
                </a:solidFill>
                <a:latin typeface="Times New Roman" panose="02020603050405020304" pitchFamily="18" charset="0"/>
                <a:cs typeface="Times New Roman" panose="02020603050405020304" pitchFamily="18" charset="0"/>
              </a:rPr>
              <a:t>Ε — Εξαφριστικός σωλήνας</a:t>
            </a:r>
          </a:p>
          <a:p>
            <a:r>
              <a:rPr lang="el-GR" sz="1600" b="1" dirty="0">
                <a:solidFill>
                  <a:srgbClr val="FF0000"/>
                </a:solidFill>
                <a:latin typeface="Times New Roman" panose="02020603050405020304" pitchFamily="18" charset="0"/>
                <a:cs typeface="Times New Roman" panose="02020603050405020304" pitchFamily="18" charset="0"/>
              </a:rPr>
              <a:t>Ζ — Σύνδεσμος εξαφριστικού σωλήνα</a:t>
            </a:r>
          </a:p>
          <a:p>
            <a:r>
              <a:rPr lang="el-GR" sz="1600" b="1" dirty="0">
                <a:solidFill>
                  <a:srgbClr val="2B10F4"/>
                </a:solidFill>
                <a:latin typeface="Times New Roman" panose="02020603050405020304" pitchFamily="18" charset="0"/>
                <a:cs typeface="Times New Roman" panose="02020603050405020304" pitchFamily="18" charset="0"/>
              </a:rPr>
              <a:t>Η — Είσοδος αφυπερθερμαντήρα</a:t>
            </a:r>
          </a:p>
          <a:p>
            <a:r>
              <a:rPr lang="el-GR" sz="1600" b="1" dirty="0">
                <a:solidFill>
                  <a:srgbClr val="7030A0"/>
                </a:solidFill>
                <a:latin typeface="Times New Roman" panose="02020603050405020304" pitchFamily="18" charset="0"/>
                <a:cs typeface="Times New Roman" panose="02020603050405020304" pitchFamily="18" charset="0"/>
              </a:rPr>
              <a:t>Θ - Έξοδος αφυπερθερμαντήρα</a:t>
            </a:r>
          </a:p>
          <a:p>
            <a:r>
              <a:rPr lang="el-GR" sz="1600" b="1" dirty="0">
                <a:latin typeface="Times New Roman" panose="02020603050405020304" pitchFamily="18" charset="0"/>
                <a:cs typeface="Times New Roman" panose="02020603050405020304" pitchFamily="18" charset="0"/>
              </a:rPr>
              <a:t>I — Αφυπερθερμαντήρας</a:t>
            </a:r>
          </a:p>
          <a:p>
            <a:r>
              <a:rPr lang="el-GR" sz="1600" b="1" dirty="0">
                <a:solidFill>
                  <a:srgbClr val="552EE6"/>
                </a:solidFill>
                <a:latin typeface="Times New Roman" panose="02020603050405020304" pitchFamily="18" charset="0"/>
                <a:cs typeface="Times New Roman" panose="02020603050405020304" pitchFamily="18" charset="0"/>
              </a:rPr>
              <a:t>Κ — Εισαγωγή χημικών υλών</a:t>
            </a:r>
          </a:p>
          <a:p>
            <a:r>
              <a:rPr lang="el-GR" sz="1600" b="1" dirty="0">
                <a:solidFill>
                  <a:srgbClr val="FF0000"/>
                </a:solidFill>
                <a:latin typeface="Times New Roman" panose="02020603050405020304" pitchFamily="18" charset="0"/>
                <a:cs typeface="Times New Roman" panose="02020603050405020304" pitchFamily="18" charset="0"/>
              </a:rPr>
              <a:t>Λ — Σωλήνας εισαγωγής χημικών υλών</a:t>
            </a:r>
          </a:p>
          <a:p>
            <a:r>
              <a:rPr lang="el-GR" sz="1600" b="1" dirty="0">
                <a:solidFill>
                  <a:srgbClr val="00863D"/>
                </a:solidFill>
                <a:latin typeface="Times New Roman" panose="02020603050405020304" pitchFamily="18" charset="0"/>
                <a:cs typeface="Times New Roman" panose="02020603050405020304" pitchFamily="18" charset="0"/>
              </a:rPr>
              <a:t>Μ — Αντιδιατοιχιοτικό έλασμα</a:t>
            </a:r>
          </a:p>
          <a:p>
            <a:r>
              <a:rPr lang="el-GR" sz="1600" b="1" dirty="0">
                <a:solidFill>
                  <a:srgbClr val="FF0000"/>
                </a:solidFill>
                <a:latin typeface="Times New Roman" panose="02020603050405020304" pitchFamily="18" charset="0"/>
                <a:cs typeface="Times New Roman" panose="02020603050405020304" pitchFamily="18" charset="0"/>
              </a:rPr>
              <a:t>Ν — Διάφραγμα</a:t>
            </a:r>
          </a:p>
          <a:p>
            <a:r>
              <a:rPr lang="el-GR" sz="1600" b="1" dirty="0">
                <a:solidFill>
                  <a:srgbClr val="BC8F00"/>
                </a:solidFill>
                <a:latin typeface="Times New Roman" panose="02020603050405020304" pitchFamily="18" charset="0"/>
                <a:cs typeface="Times New Roman" panose="02020603050405020304" pitchFamily="18" charset="0"/>
              </a:rPr>
              <a:t>Ξ — Λαιμός ασφαλιστικού</a:t>
            </a:r>
          </a:p>
        </p:txBody>
      </p:sp>
    </p:spTree>
    <p:extLst>
      <p:ext uri="{BB962C8B-B14F-4D97-AF65-F5344CB8AC3E}">
        <p14:creationId xmlns:p14="http://schemas.microsoft.com/office/powerpoint/2010/main" val="138528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barn(inVertical)">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wipe(down)">
                                      <p:cBhvr>
                                        <p:cTn id="43" dur="500"/>
                                        <p:tgtEl>
                                          <p:spTgt spid="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wipe(down)">
                                      <p:cBhvr>
                                        <p:cTn id="48" dur="500"/>
                                        <p:tgtEl>
                                          <p:spTgt spid="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wipe(down)">
                                      <p:cBhvr>
                                        <p:cTn id="53" dur="500"/>
                                        <p:tgtEl>
                                          <p:spTgt spid="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Effect transition="in" filter="barn(inVertical)">
                                      <p:cBhvr>
                                        <p:cTn id="58" dur="5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Effect transition="in" filter="fade">
                                      <p:cBhvr>
                                        <p:cTn id="63" dur="1000"/>
                                        <p:tgtEl>
                                          <p:spTgt spid="2">
                                            <p:txEl>
                                              <p:pRg st="10" end="10"/>
                                            </p:txEl>
                                          </p:spTgt>
                                        </p:tgtEl>
                                      </p:cBhvr>
                                    </p:animEffect>
                                    <p:anim calcmode="lin" valueType="num">
                                      <p:cBhvr>
                                        <p:cTn id="6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11" end="11"/>
                                            </p:txEl>
                                          </p:spTgt>
                                        </p:tgtEl>
                                        <p:attrNameLst>
                                          <p:attrName>style.visibility</p:attrName>
                                        </p:attrNameLst>
                                      </p:cBhvr>
                                      <p:to>
                                        <p:strVal val="visible"/>
                                      </p:to>
                                    </p:set>
                                    <p:animEffect transition="in" filter="fade">
                                      <p:cBhvr>
                                        <p:cTn id="70" dur="1000"/>
                                        <p:tgtEl>
                                          <p:spTgt spid="2">
                                            <p:txEl>
                                              <p:pRg st="11" end="11"/>
                                            </p:txEl>
                                          </p:spTgt>
                                        </p:tgtEl>
                                      </p:cBhvr>
                                    </p:animEffect>
                                    <p:anim calcmode="lin" valueType="num">
                                      <p:cBhvr>
                                        <p:cTn id="71"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12" end="12"/>
                                            </p:txEl>
                                          </p:spTgt>
                                        </p:tgtEl>
                                        <p:attrNameLst>
                                          <p:attrName>style.visibility</p:attrName>
                                        </p:attrNameLst>
                                      </p:cBhvr>
                                      <p:to>
                                        <p:strVal val="visible"/>
                                      </p:to>
                                    </p:set>
                                    <p:animEffect transition="in" filter="fade">
                                      <p:cBhvr>
                                        <p:cTn id="77" dur="1000"/>
                                        <p:tgtEl>
                                          <p:spTgt spid="2">
                                            <p:txEl>
                                              <p:pRg st="12" end="12"/>
                                            </p:txEl>
                                          </p:spTgt>
                                        </p:tgtEl>
                                      </p:cBhvr>
                                    </p:animEffect>
                                    <p:anim calcmode="lin" valueType="num">
                                      <p:cBhvr>
                                        <p:cTn id="7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
                                            <p:txEl>
                                              <p:pRg st="13" end="13"/>
                                            </p:txEl>
                                          </p:spTgt>
                                        </p:tgtEl>
                                        <p:attrNameLst>
                                          <p:attrName>style.visibility</p:attrName>
                                        </p:attrNameLst>
                                      </p:cBhvr>
                                      <p:to>
                                        <p:strVal val="visible"/>
                                      </p:to>
                                    </p:set>
                                    <p:animEffect transition="in" filter="wipe(down)">
                                      <p:cBhvr>
                                        <p:cTn id="84"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07504" y="214313"/>
            <a:ext cx="9001000" cy="928671"/>
          </a:xfrm>
          <a:solidFill>
            <a:srgbClr val="2B10F4"/>
          </a:solidFill>
          <a:effectLst/>
        </p:spPr>
        <p:txBody>
          <a:bodyPr>
            <a:normAutofit/>
          </a:bodyPr>
          <a:lstStyle/>
          <a:p>
            <a:r>
              <a:rPr lang="el-GR" sz="3200" b="1" u="sng" dirty="0">
                <a:solidFill>
                  <a:srgbClr val="FFFF00"/>
                </a:solidFill>
                <a:latin typeface="Arial" pitchFamily="34" charset="0"/>
                <a:cs typeface="Arial" pitchFamily="34" charset="0"/>
              </a:rPr>
              <a:t>ΛΕΒΗΤΑΣ </a:t>
            </a:r>
            <a:r>
              <a:rPr lang="en-US" sz="3200" b="1" u="sng" dirty="0">
                <a:solidFill>
                  <a:srgbClr val="FFFF00"/>
                </a:solidFill>
                <a:latin typeface="Arial" pitchFamily="34" charset="0"/>
                <a:cs typeface="Arial" pitchFamily="34" charset="0"/>
              </a:rPr>
              <a:t> YARROW - EXPRESS</a:t>
            </a:r>
          </a:p>
        </p:txBody>
      </p:sp>
      <p:sp>
        <p:nvSpPr>
          <p:cNvPr id="3" name="Subtitle 2"/>
          <p:cNvSpPr>
            <a:spLocks noGrp="1"/>
          </p:cNvSpPr>
          <p:nvPr>
            <p:ph type="subTitle" idx="1"/>
          </p:nvPr>
        </p:nvSpPr>
        <p:spPr>
          <a:xfrm>
            <a:off x="179512" y="1142984"/>
            <a:ext cx="8928992" cy="5429288"/>
          </a:xfrm>
          <a:solidFill>
            <a:schemeClr val="bg1">
              <a:lumMod val="95000"/>
            </a:schemeClr>
          </a:solidFill>
        </p:spPr>
        <p:txBody>
          <a:bodyPr>
            <a:normAutofit fontScale="92500"/>
          </a:bodyPr>
          <a:lstStyle/>
          <a:p>
            <a:pPr>
              <a:buClr>
                <a:srgbClr val="FF0000"/>
              </a:buClr>
            </a:pPr>
            <a:endParaRPr lang="el-GR" sz="2000" b="1" u="sng" dirty="0">
              <a:solidFill>
                <a:schemeClr val="bg1"/>
              </a:solidFill>
              <a:latin typeface="Arial Black" pitchFamily="34" charset="0"/>
            </a:endParaRPr>
          </a:p>
          <a:p>
            <a:pPr>
              <a:buClr>
                <a:srgbClr val="FF0000"/>
              </a:buClr>
            </a:pPr>
            <a:r>
              <a:rPr lang="el-GR" sz="2200" b="1" u="sng" dirty="0">
                <a:solidFill>
                  <a:srgbClr val="FF0000"/>
                </a:solidFill>
                <a:latin typeface="Times New Roman" panose="02020603050405020304" pitchFamily="18" charset="0"/>
                <a:cs typeface="Times New Roman" panose="02020603050405020304" pitchFamily="18" charset="0"/>
              </a:rPr>
              <a:t>Ο ΑΤΜΟΘΑΛΑΜΟΣ.</a:t>
            </a:r>
          </a:p>
          <a:p>
            <a:pPr algn="l">
              <a:buClr>
                <a:srgbClr val="FF0000"/>
              </a:buClr>
            </a:pPr>
            <a:endParaRPr lang="el-GR" sz="2000" b="1" dirty="0">
              <a:solidFill>
                <a:schemeClr val="tx1"/>
              </a:solidFill>
              <a:latin typeface="Arial Black" pitchFamily="34" charset="0"/>
            </a:endParaRPr>
          </a:p>
          <a:p>
            <a:pPr algn="l">
              <a:buClr>
                <a:srgbClr val="FF0000"/>
              </a:buClr>
            </a:pPr>
            <a:r>
              <a:rPr lang="el-GR" sz="2200" dirty="0">
                <a:solidFill>
                  <a:schemeClr val="tx1"/>
                </a:solidFill>
                <a:latin typeface="Times New Roman" panose="02020603050405020304" pitchFamily="18" charset="0"/>
                <a:cs typeface="Times New Roman" panose="02020603050405020304" pitchFamily="18" charset="0"/>
              </a:rPr>
              <a:t>Ειναι κυλινδρικός και φέρει στην κάτω ημικυλινδρική του επιφάνεια του κυλινδρικές οπές ισάριθμες προς τους αυλούς του λέβητα, μέσα στις οποίες προσαρμόζονται με εκτόνωση οι αυλοί που τον συνδέουν με τους δυο υδροθαλάμους.</a:t>
            </a:r>
          </a:p>
          <a:p>
            <a:pPr algn="l">
              <a:buClr>
                <a:srgbClr val="FF0000"/>
              </a:buClr>
            </a:pPr>
            <a:r>
              <a:rPr lang="el-GR" sz="2200" dirty="0">
                <a:solidFill>
                  <a:schemeClr val="tx1"/>
                </a:solidFill>
                <a:latin typeface="Times New Roman" panose="02020603050405020304" pitchFamily="18" charset="0"/>
                <a:cs typeface="Times New Roman" panose="02020603050405020304" pitchFamily="18" charset="0"/>
              </a:rPr>
              <a:t>Λόγω της ύπαρξης των οπών και για την αποκατάσταση της αντοχής του, το κατώτερο έλασμα του ατμοθαλάμου ειναι διπλάσιου η και περισσότερου πάχους από το ανώτερο.</a:t>
            </a:r>
          </a:p>
          <a:p>
            <a:pPr algn="l">
              <a:buClr>
                <a:srgbClr val="FF0000"/>
              </a:buClr>
            </a:pPr>
            <a:r>
              <a:rPr lang="el-GR" sz="2200" dirty="0">
                <a:solidFill>
                  <a:schemeClr val="tx1"/>
                </a:solidFill>
                <a:latin typeface="Times New Roman" panose="02020603050405020304" pitchFamily="18" charset="0"/>
                <a:cs typeface="Times New Roman" panose="02020603050405020304" pitchFamily="18" charset="0"/>
              </a:rPr>
              <a:t>Το κυλινδρικό κέλυφος του ατμοθαλάμου κλείνεται με δυο ημισφαιρικά πώματα.</a:t>
            </a:r>
          </a:p>
          <a:p>
            <a:pPr algn="l">
              <a:buClr>
                <a:srgbClr val="FF0000"/>
              </a:buClr>
            </a:pPr>
            <a:r>
              <a:rPr lang="el-GR" sz="2200" dirty="0">
                <a:solidFill>
                  <a:schemeClr val="tx1"/>
                </a:solidFill>
                <a:latin typeface="Times New Roman" panose="02020603050405020304" pitchFamily="18" charset="0"/>
                <a:cs typeface="Times New Roman" panose="02020603050405020304" pitchFamily="18" charset="0"/>
              </a:rPr>
              <a:t>Πάνω στο μπροστινό πώμα υπάρχει ανθρωποθυρίδα για την επιθεώρηση και καθαρισμό του λέβητα.</a:t>
            </a:r>
          </a:p>
          <a:p>
            <a:pPr algn="l">
              <a:buClr>
                <a:srgbClr val="FF0000"/>
              </a:buClr>
            </a:pPr>
            <a:r>
              <a:rPr lang="el-GR" sz="2200" dirty="0">
                <a:solidFill>
                  <a:schemeClr val="tx1"/>
                </a:solidFill>
                <a:latin typeface="Times New Roman" panose="02020603050405020304" pitchFamily="18" charset="0"/>
                <a:cs typeface="Times New Roman" panose="02020603050405020304" pitchFamily="18" charset="0"/>
              </a:rPr>
              <a:t>Πάνω στον ατμοθάλαμο βρίσκονται σχεδόν όλα τα εξαρτήματα του λέβητα.</a:t>
            </a:r>
          </a:p>
        </p:txBody>
      </p:sp>
    </p:spTree>
    <p:extLst>
      <p:ext uri="{BB962C8B-B14F-4D97-AF65-F5344CB8AC3E}">
        <p14:creationId xmlns:p14="http://schemas.microsoft.com/office/powerpoint/2010/main" val="142730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48" y="1519190"/>
            <a:ext cx="8678739" cy="1323439"/>
          </a:xfrm>
          <a:prstGeom prst="rect">
            <a:avLst/>
          </a:prstGeom>
          <a:solidFill>
            <a:schemeClr val="accent6">
              <a:lumMod val="40000"/>
              <a:lumOff val="60000"/>
              <a:alpha val="0"/>
            </a:schemeClr>
          </a:solidFill>
        </p:spPr>
        <p:txBody>
          <a:bodyPr wrap="square">
            <a:spAutoFit/>
          </a:bodyPr>
          <a:lstStyle/>
          <a:p>
            <a:r>
              <a:rPr lang="el-GR" sz="2000" dirty="0">
                <a:latin typeface="Times New Roman" panose="02020603050405020304" pitchFamily="18" charset="0"/>
                <a:cs typeface="Times New Roman" panose="02020603050405020304" pitchFamily="18" charset="0"/>
              </a:rPr>
              <a:t>Ο εσωτερικός σωλήνας τροφοδότησης </a:t>
            </a:r>
            <a:r>
              <a:rPr lang="el-GR" sz="2000" b="1" dirty="0">
                <a:solidFill>
                  <a:srgbClr val="FF0000"/>
                </a:solidFill>
                <a:latin typeface="Times New Roman" panose="02020603050405020304" pitchFamily="18" charset="0"/>
                <a:cs typeface="Times New Roman" panose="02020603050405020304" pitchFamily="18" charset="0"/>
              </a:rPr>
              <a:t>Α</a:t>
            </a:r>
            <a:r>
              <a:rPr lang="el-GR" sz="2000" dirty="0">
                <a:latin typeface="Times New Roman" panose="02020603050405020304" pitchFamily="18" charset="0"/>
                <a:cs typeface="Times New Roman" panose="02020603050405020304" pitchFamily="18" charset="0"/>
              </a:rPr>
              <a:t> (ή τροφοδοτικός σωλήνας) αποτελείται από ένα ευθύ τμήμα σωλήνα, που εκτείνεται σε όλο το μήκος του ατμοθάλαμου και σε απόσταση από τον πυθμένα του </a:t>
            </a:r>
            <a:r>
              <a:rPr lang="el-GR" sz="1900" b="1" dirty="0">
                <a:solidFill>
                  <a:srgbClr val="FF0000"/>
                </a:solidFill>
                <a:latin typeface="Times New Roman" panose="02020603050405020304" pitchFamily="18" charset="0"/>
                <a:cs typeface="Times New Roman" panose="02020603050405020304" pitchFamily="18" charset="0"/>
              </a:rPr>
              <a:t>ίση με το 1/5 της διαμέτρου του θαλάμου</a:t>
            </a:r>
            <a:r>
              <a:rPr lang="el-GR" sz="1900"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 Στο εμπρός τμήμα του συνδέεται με το τροφοδοτικό επιστόμιο.</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2195736" y="2636912"/>
            <a:ext cx="504056" cy="584775"/>
          </a:xfrm>
          <a:prstGeom prst="rect">
            <a:avLst/>
          </a:prstGeom>
          <a:noFill/>
        </p:spPr>
        <p:txBody>
          <a:bodyPr wrap="square" rtlCol="0">
            <a:spAutoFit/>
          </a:bodyPr>
          <a:lstStyle/>
          <a:p>
            <a:r>
              <a:rPr lang="el-GR" sz="3200" b="1" dirty="0">
                <a:solidFill>
                  <a:srgbClr val="FF0000"/>
                </a:solidFill>
              </a:rPr>
              <a:t>Α</a:t>
            </a:r>
          </a:p>
        </p:txBody>
      </p:sp>
      <p:pic>
        <p:nvPicPr>
          <p:cNvPr id="9" name="Picture 8" descr="Diagram&#10;&#10;Description automatically generated">
            <a:extLst>
              <a:ext uri="{FF2B5EF4-FFF2-40B4-BE49-F238E27FC236}">
                <a16:creationId xmlns:a16="http://schemas.microsoft.com/office/drawing/2014/main" id="{9E0F8614-1A6D-7077-04BA-C9561EBAC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8" y="3048347"/>
            <a:ext cx="8102675" cy="3429294"/>
          </a:xfrm>
          <a:prstGeom prst="rect">
            <a:avLst/>
          </a:prstGeom>
          <a:solidFill>
            <a:schemeClr val="accent6">
              <a:lumMod val="40000"/>
              <a:lumOff val="60000"/>
            </a:schemeClr>
          </a:solidFill>
        </p:spPr>
      </p:pic>
      <p:sp>
        <p:nvSpPr>
          <p:cNvPr id="2" name="Οβάλ 1">
            <a:extLst>
              <a:ext uri="{FF2B5EF4-FFF2-40B4-BE49-F238E27FC236}">
                <a16:creationId xmlns:a16="http://schemas.microsoft.com/office/drawing/2014/main" id="{8D2531AE-DD6E-7B3C-334D-947B19AE2B7A}"/>
              </a:ext>
            </a:extLst>
          </p:cNvPr>
          <p:cNvSpPr/>
          <p:nvPr/>
        </p:nvSpPr>
        <p:spPr>
          <a:xfrm>
            <a:off x="107504" y="116632"/>
            <a:ext cx="8928992" cy="108012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latin typeface="Times New Roman" panose="02020603050405020304" pitchFamily="18" charset="0"/>
                <a:cs typeface="Times New Roman" panose="02020603050405020304" pitchFamily="18" charset="0"/>
              </a:rPr>
              <a:t>3.1. ΕΣΩΤΕΡΙΚΟΣ ΣΩΛΗΝΑΣ ΤΡΟΦΟΔΟΤΗΣΗΣ</a:t>
            </a:r>
          </a:p>
        </p:txBody>
      </p:sp>
    </p:spTree>
    <p:extLst>
      <p:ext uri="{BB962C8B-B14F-4D97-AF65-F5344CB8AC3E}">
        <p14:creationId xmlns:p14="http://schemas.microsoft.com/office/powerpoint/2010/main" val="33509489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419065"/>
            <a:ext cx="9036496" cy="1323439"/>
          </a:xfrm>
          <a:prstGeom prst="rect">
            <a:avLst/>
          </a:prstGeom>
          <a:solidFill>
            <a:schemeClr val="accent6">
              <a:lumMod val="40000"/>
              <a:lumOff val="60000"/>
              <a:alpha val="0"/>
            </a:schemeClr>
          </a:solidFill>
        </p:spPr>
        <p:txBody>
          <a:bodyPr wrap="square">
            <a:spAutoFit/>
          </a:bodyPr>
          <a:lstStyle/>
          <a:p>
            <a:r>
              <a:rPr lang="el-GR" sz="2000" dirty="0">
                <a:latin typeface="Times New Roman" panose="02020603050405020304" pitchFamily="18" charset="0"/>
                <a:cs typeface="Times New Roman" panose="02020603050405020304" pitchFamily="18" charset="0"/>
              </a:rPr>
              <a:t>Αν ο λέβητας είναι εφοδιασμένος με οικονομητήρα, ο εσωτερικός σωλήνας τροφοδότησης συνδέεται με το εμπρός ή με το πίσω τμήμα του προς τη σωλήνωση εξόδου του οικονομητήρα. </a:t>
            </a:r>
            <a:r>
              <a:rPr lang="el-GR" sz="2000" b="1" dirty="0">
                <a:solidFill>
                  <a:srgbClr val="FF0000"/>
                </a:solidFill>
                <a:latin typeface="Times New Roman" panose="02020603050405020304" pitchFamily="18" charset="0"/>
                <a:cs typeface="Times New Roman" panose="02020603050405020304" pitchFamily="18" charset="0"/>
              </a:rPr>
              <a:t>Στην περίπτωση αυτή ο διακόπτης τροφοδότησης και η βαλβίδα ελέγχου τροφοδότησης βρίσκονται στην εισαγωγή του οικονομητήρα</a:t>
            </a:r>
            <a:r>
              <a:rPr lang="el-GR" sz="2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2267744" y="2248377"/>
            <a:ext cx="288032" cy="584775"/>
          </a:xfrm>
          <a:prstGeom prst="rect">
            <a:avLst/>
          </a:prstGeom>
          <a:noFill/>
        </p:spPr>
        <p:txBody>
          <a:bodyPr wrap="square" rtlCol="0">
            <a:spAutoFit/>
          </a:bodyPr>
          <a:lstStyle/>
          <a:p>
            <a:r>
              <a:rPr lang="el-GR" sz="3200" b="1" dirty="0">
                <a:solidFill>
                  <a:srgbClr val="FF0000"/>
                </a:solidFill>
              </a:rPr>
              <a:t>Α</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2833152"/>
            <a:ext cx="8174683" cy="3692192"/>
          </a:xfrm>
          <a:prstGeom prst="rect">
            <a:avLst/>
          </a:prstGeom>
        </p:spPr>
      </p:pic>
    </p:spTree>
    <p:extLst>
      <p:ext uri="{BB962C8B-B14F-4D97-AF65-F5344CB8AC3E}">
        <p14:creationId xmlns:p14="http://schemas.microsoft.com/office/powerpoint/2010/main" val="22620643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612844"/>
            <a:ext cx="8860532" cy="7171194"/>
          </a:xfrm>
          <a:prstGeom prst="rect">
            <a:avLst/>
          </a:prstGeom>
          <a:solidFill>
            <a:schemeClr val="accent6">
              <a:lumMod val="40000"/>
              <a:lumOff val="60000"/>
              <a:alpha val="0"/>
            </a:schemeClr>
          </a:solidFill>
        </p:spPr>
        <p:txBody>
          <a:bodyPr wrap="square">
            <a:spAutoFit/>
          </a:bodyPr>
          <a:lstStyle/>
          <a:p>
            <a:pPr>
              <a:lnSpc>
                <a:spcPct val="150000"/>
              </a:lnSpc>
            </a:pPr>
            <a:r>
              <a:rPr lang="el-GR" sz="2000" b="1" dirty="0">
                <a:solidFill>
                  <a:srgbClr val="FF0000"/>
                </a:solidFill>
                <a:latin typeface="Times New Roman" panose="02020603050405020304" pitchFamily="18" charset="0"/>
                <a:cs typeface="Times New Roman" panose="02020603050405020304" pitchFamily="18" charset="0"/>
              </a:rPr>
              <a:t>Σε όλο το μήκος της επάνω επιφάνειας του εσωτερικού σωλήνα τροφοδοτήσεως ανοίγονται οπές, ώστε να αποφεύγεται η ανάμιξη του εισερχόμενου τροφοδοτικού νερού με τον εξερχόμενο από τους ατμογόνους αυλούς ατμό.</a:t>
            </a:r>
          </a:p>
          <a:p>
            <a:pPr>
              <a:lnSpc>
                <a:spcPct val="150000"/>
              </a:lnSpc>
            </a:pPr>
            <a:r>
              <a:rPr lang="el-GR" sz="2000" dirty="0">
                <a:latin typeface="Times New Roman" panose="02020603050405020304" pitchFamily="18" charset="0"/>
                <a:cs typeface="Times New Roman" panose="02020603050405020304" pitchFamily="18" charset="0"/>
              </a:rPr>
              <a:t>Η συνολική διατομή των οπών είναι διπλάσια από τη διατομή του σωλήνα, για να αποφεύγεται οποιοσδήποτε περιορισμός της ροής του νερού στο θάλαμο.</a:t>
            </a:r>
          </a:p>
          <a:p>
            <a:pPr>
              <a:lnSpc>
                <a:spcPct val="150000"/>
              </a:lnSpc>
            </a:pPr>
            <a:r>
              <a:rPr lang="el-GR" sz="2000" dirty="0">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Σκοπός του τροφοδοτικού σωλήνα είναι η ομοιόμορφη διανομή του εισερχόμενου ψυχρού σχετικά τροφοδοτικού νερού μέσα στο χώρο του υδροθάλαμου και η αποφυγή των λόγω της διαφοράς θερμοκρασίας εντόνων συστολών του υλικού στο σημείο εισόδου του.</a:t>
            </a:r>
          </a:p>
          <a:p>
            <a:pPr>
              <a:lnSpc>
                <a:spcPct val="150000"/>
              </a:lnSpc>
            </a:pPr>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6293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50658" y="1489360"/>
            <a:ext cx="8572500" cy="1323439"/>
          </a:xfrm>
          <a:prstGeom prst="rect">
            <a:avLst/>
          </a:prstGeom>
          <a:solidFill>
            <a:schemeClr val="bg1">
              <a:alpha val="0"/>
            </a:schemeClr>
          </a:solidFill>
        </p:spPr>
        <p:txBody>
          <a:bodyPr wrap="square">
            <a:spAutoFit/>
          </a:bodyPr>
          <a:lstStyle/>
          <a:p>
            <a:r>
              <a:rPr lang="el-GR" sz="2000" b="1" dirty="0">
                <a:solidFill>
                  <a:srgbClr val="FF0000"/>
                </a:solidFill>
                <a:latin typeface="Times New Roman" panose="02020603050405020304" pitchFamily="18" charset="0"/>
                <a:cs typeface="Times New Roman" panose="02020603050405020304" pitchFamily="18" charset="0"/>
              </a:rPr>
              <a:t>Ο εσωτερικός εξαφριστικός σωλήνας αποτελείται από ένα διάτρητο σωλήνα, που εκτείνεται σε όλο το μήκος του υδροθάλαμου και ο οποίος βρίσκεται περίπου 1/2" κάτω από την κανονική στάθμη του νερού. Οι οπές ανοίγονται στην επάνω επιφάνεια του σωλήνα</a:t>
            </a:r>
            <a:r>
              <a:rPr lang="el-GR" sz="20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1115616" y="2812799"/>
            <a:ext cx="288032" cy="584775"/>
          </a:xfrm>
          <a:prstGeom prst="rect">
            <a:avLst/>
          </a:prstGeom>
          <a:noFill/>
        </p:spPr>
        <p:txBody>
          <a:bodyPr wrap="square" rtlCol="0">
            <a:spAutoFit/>
          </a:bodyPr>
          <a:lstStyle/>
          <a:p>
            <a:r>
              <a:rPr lang="el-GR" sz="3200" b="1" dirty="0">
                <a:solidFill>
                  <a:srgbClr val="FF0000"/>
                </a:solidFill>
              </a:rPr>
              <a:t>Ε</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3259810"/>
            <a:ext cx="8174683" cy="3193526"/>
          </a:xfrm>
          <a:prstGeom prst="rect">
            <a:avLst/>
          </a:prstGeom>
        </p:spPr>
      </p:pic>
      <p:cxnSp>
        <p:nvCxnSpPr>
          <p:cNvPr id="3" name="Straight Arrow Connector 2">
            <a:extLst>
              <a:ext uri="{FF2B5EF4-FFF2-40B4-BE49-F238E27FC236}">
                <a16:creationId xmlns:a16="http://schemas.microsoft.com/office/drawing/2014/main" id="{81C9A9EC-7BA0-8F44-DA4B-FBEDF997EF21}"/>
              </a:ext>
            </a:extLst>
          </p:cNvPr>
          <p:cNvCxnSpPr>
            <a:cxnSpLocks/>
          </p:cNvCxnSpPr>
          <p:nvPr/>
        </p:nvCxnSpPr>
        <p:spPr>
          <a:xfrm>
            <a:off x="1403648" y="3397574"/>
            <a:ext cx="432048" cy="1458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F4136F89-AA7E-AEF7-CEEF-1112FE8B965D}"/>
              </a:ext>
            </a:extLst>
          </p:cNvPr>
          <p:cNvSpPr/>
          <p:nvPr/>
        </p:nvSpPr>
        <p:spPr>
          <a:xfrm>
            <a:off x="107504" y="116632"/>
            <a:ext cx="8928992" cy="1237168"/>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FF00"/>
                </a:solidFill>
                <a:latin typeface="Times New Roman" panose="02020603050405020304" pitchFamily="18" charset="0"/>
                <a:cs typeface="Times New Roman" panose="02020603050405020304" pitchFamily="18" charset="0"/>
              </a:rPr>
              <a:t>ΕΣΩΤΕΡΙΚΟΣ ΕΞΑΦΡΙΣΤΙΚΟΣ ΣΩΛΗΝΑΣ</a:t>
            </a:r>
          </a:p>
        </p:txBody>
      </p:sp>
    </p:spTree>
    <p:extLst>
      <p:ext uri="{BB962C8B-B14F-4D97-AF65-F5344CB8AC3E}">
        <p14:creationId xmlns:p14="http://schemas.microsoft.com/office/powerpoint/2010/main" val="30959472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318406" y="458134"/>
            <a:ext cx="8572500" cy="1938992"/>
          </a:xfrm>
          <a:prstGeom prst="rect">
            <a:avLst/>
          </a:prstGeom>
          <a:solidFill>
            <a:schemeClr val="bg1"/>
          </a:solidFill>
        </p:spPr>
        <p:txBody>
          <a:bodyPr wrap="square">
            <a:spAutoFit/>
          </a:bodyPr>
          <a:lstStyle/>
          <a:p>
            <a:r>
              <a:rPr lang="el-GR" sz="2000" dirty="0">
                <a:latin typeface="Times New Roman" panose="02020603050405020304" pitchFamily="18" charset="0"/>
                <a:cs typeface="Times New Roman" panose="02020603050405020304" pitchFamily="18" charset="0"/>
              </a:rPr>
              <a:t>Ο σωλήνας συνδέεται με το εμπρός τμήμα του προς </a:t>
            </a:r>
            <a:r>
              <a:rPr lang="el-GR" sz="2000" dirty="0">
                <a:solidFill>
                  <a:srgbClr val="FF0000"/>
                </a:solidFill>
                <a:latin typeface="Times New Roman" panose="02020603050405020304" pitchFamily="18" charset="0"/>
                <a:cs typeface="Times New Roman" panose="02020603050405020304" pitchFamily="18" charset="0"/>
              </a:rPr>
              <a:t>το επιστόμιο εξάφρισης, που χειριζόμαστε όταν θέλομε να αφαιρέσομε λάδια,</a:t>
            </a:r>
            <a:r>
              <a:rPr lang="el-GR" sz="2000" dirty="0">
                <a:latin typeface="Times New Roman" panose="02020603050405020304" pitchFamily="18" charset="0"/>
                <a:cs typeface="Times New Roman" panose="02020603050405020304" pitchFamily="18" charset="0"/>
              </a:rPr>
              <a:t> </a:t>
            </a:r>
            <a:r>
              <a:rPr lang="el-GR" sz="2000" dirty="0">
                <a:solidFill>
                  <a:srgbClr val="2B10F4"/>
                </a:solidFill>
                <a:latin typeface="Times New Roman" panose="02020603050405020304" pitchFamily="18" charset="0"/>
                <a:cs typeface="Times New Roman" panose="02020603050405020304" pitchFamily="18" charset="0"/>
              </a:rPr>
              <a:t>αφρό ή ελαφρές διαλυμένες στερεές ουσίες από την επιφάνεια του νερού.</a:t>
            </a:r>
            <a:r>
              <a:rPr lang="el-GR" sz="2000" dirty="0">
                <a:latin typeface="Times New Roman" panose="02020603050405020304" pitchFamily="18" charset="0"/>
                <a:cs typeface="Times New Roman" panose="02020603050405020304" pitchFamily="18" charset="0"/>
              </a:rPr>
              <a:t> </a:t>
            </a:r>
            <a:r>
              <a:rPr lang="el-GR" sz="2000" b="1" dirty="0">
                <a:latin typeface="Times New Roman" panose="02020603050405020304" pitchFamily="18" charset="0"/>
                <a:cs typeface="Times New Roman" panose="02020603050405020304" pitchFamily="18" charset="0"/>
              </a:rPr>
              <a:t>Όταν το εξαφριστικό επιστόμιο ανοίγεται, ο ατμός αναγκάζει το νερό που βρίσκεται κοντά στην επιφάνεια και πάνω από τον εξαφριστικό σωλήνα να εξέλθει από το λέβητα.</a:t>
            </a:r>
          </a:p>
          <a:p>
            <a:endParaRPr lang="el-GR" sz="2000" b="1" dirty="0"/>
          </a:p>
        </p:txBody>
      </p:sp>
      <p:sp>
        <p:nvSpPr>
          <p:cNvPr id="5" name="TextBox 4">
            <a:extLst>
              <a:ext uri="{FF2B5EF4-FFF2-40B4-BE49-F238E27FC236}">
                <a16:creationId xmlns:a16="http://schemas.microsoft.com/office/drawing/2014/main" id="{F59B4BDF-5C71-D900-C547-83285E62F7FB}"/>
              </a:ext>
            </a:extLst>
          </p:cNvPr>
          <p:cNvSpPr txBox="1"/>
          <p:nvPr/>
        </p:nvSpPr>
        <p:spPr>
          <a:xfrm flipH="1">
            <a:off x="1115616" y="2666605"/>
            <a:ext cx="288032" cy="584775"/>
          </a:xfrm>
          <a:prstGeom prst="rect">
            <a:avLst/>
          </a:prstGeom>
          <a:noFill/>
        </p:spPr>
        <p:txBody>
          <a:bodyPr wrap="square" rtlCol="0">
            <a:spAutoFit/>
          </a:bodyPr>
          <a:lstStyle/>
          <a:p>
            <a:r>
              <a:rPr lang="el-GR" sz="3200" b="1" dirty="0">
                <a:solidFill>
                  <a:srgbClr val="FF0000"/>
                </a:solidFill>
              </a:rPr>
              <a:t>Ε</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64" y="3105186"/>
            <a:ext cx="8174683" cy="3193526"/>
          </a:xfrm>
          <a:prstGeom prst="rect">
            <a:avLst/>
          </a:prstGeom>
        </p:spPr>
      </p:pic>
      <p:cxnSp>
        <p:nvCxnSpPr>
          <p:cNvPr id="3" name="Straight Arrow Connector 2">
            <a:extLst>
              <a:ext uri="{FF2B5EF4-FFF2-40B4-BE49-F238E27FC236}">
                <a16:creationId xmlns:a16="http://schemas.microsoft.com/office/drawing/2014/main" id="{81C9A9EC-7BA0-8F44-DA4B-FBEDF997EF21}"/>
              </a:ext>
            </a:extLst>
          </p:cNvPr>
          <p:cNvCxnSpPr>
            <a:cxnSpLocks/>
          </p:cNvCxnSpPr>
          <p:nvPr/>
        </p:nvCxnSpPr>
        <p:spPr>
          <a:xfrm>
            <a:off x="1403648" y="3316046"/>
            <a:ext cx="432048" cy="1458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591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45182" y="1238091"/>
            <a:ext cx="8644256" cy="2616101"/>
          </a:xfrm>
          <a:prstGeom prst="rect">
            <a:avLst/>
          </a:prstGeom>
          <a:solidFill>
            <a:schemeClr val="bg1"/>
          </a:solidFill>
        </p:spPr>
        <p:txBody>
          <a:bodyPr wrap="square">
            <a:spAutoFit/>
          </a:bodyPr>
          <a:lstStyle/>
          <a:p>
            <a:r>
              <a:rPr lang="el-GR" sz="2000" b="1" dirty="0"/>
              <a:t>Σε λέβητες, που είναι τοποθετημένοι κατά το εγκάρσιο του πλοίου, για να αποφευχθούν οι μεγάλες και απότομες μετακινήσεις του νερού κατά τους διατοιχισμούς του πλοίου, τοποθετούνται κάθετα προς τον άξονα του θαλάμου </a:t>
            </a:r>
            <a:r>
              <a:rPr lang="el-GR" sz="2000" dirty="0"/>
              <a:t>διαχωριστικά ελάσματα </a:t>
            </a:r>
            <a:r>
              <a:rPr lang="el-GR" sz="2400" b="1" u="sng" dirty="0">
                <a:solidFill>
                  <a:srgbClr val="FF0000"/>
                </a:solidFill>
                <a:latin typeface="Times New Roman" panose="02020603050405020304" pitchFamily="18" charset="0"/>
                <a:cs typeface="Times New Roman" panose="02020603050405020304" pitchFamily="18" charset="0"/>
              </a:rPr>
              <a:t>δ</a:t>
            </a:r>
            <a:r>
              <a:rPr lang="el-GR" sz="2000" dirty="0"/>
              <a:t> στο κάτω μισό του θαλάμου. </a:t>
            </a:r>
            <a:endParaRPr lang="en-US" sz="2000" dirty="0"/>
          </a:p>
          <a:p>
            <a:r>
              <a:rPr lang="el-GR" sz="2000" dirty="0"/>
              <a:t>Έτσι δεν δημιουργείται ο κίνδυνος να αποκαλυφθούν στις φλόγες και τα καυσαέρια τα πλευρικά ελάσματα των αυλοφόρων επιφανειών του ατμοϋδροθάλαμού τους και τα ανώτερα άκρα των αυλών.</a:t>
            </a:r>
          </a:p>
          <a:p>
            <a:endParaRPr lang="el-GR" sz="2000" b="1" dirty="0"/>
          </a:p>
        </p:txBody>
      </p:sp>
      <p:pic>
        <p:nvPicPr>
          <p:cNvPr id="7" name="Picture 6" descr="Chart, diagram&#10;&#10;Description automatically generated">
            <a:extLst>
              <a:ext uri="{FF2B5EF4-FFF2-40B4-BE49-F238E27FC236}">
                <a16:creationId xmlns:a16="http://schemas.microsoft.com/office/drawing/2014/main" id="{B92D8B1F-1098-1938-5D9A-5CF1F6EC5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142" y="3967540"/>
            <a:ext cx="6120680" cy="2609524"/>
          </a:xfrm>
          <a:prstGeom prst="rect">
            <a:avLst/>
          </a:prstGeom>
        </p:spPr>
      </p:pic>
      <p:sp>
        <p:nvSpPr>
          <p:cNvPr id="2" name="Πάπυρος: Οριζόντιος 1">
            <a:extLst>
              <a:ext uri="{FF2B5EF4-FFF2-40B4-BE49-F238E27FC236}">
                <a16:creationId xmlns:a16="http://schemas.microsoft.com/office/drawing/2014/main" id="{A2198CB0-1089-4D06-2847-CEB3206B67A4}"/>
              </a:ext>
            </a:extLst>
          </p:cNvPr>
          <p:cNvSpPr/>
          <p:nvPr/>
        </p:nvSpPr>
        <p:spPr>
          <a:xfrm>
            <a:off x="107505" y="188640"/>
            <a:ext cx="8928992" cy="936104"/>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00" b="1" dirty="0">
                <a:solidFill>
                  <a:srgbClr val="00B050"/>
                </a:solidFill>
                <a:latin typeface="Times New Roman" panose="02020603050405020304" pitchFamily="18" charset="0"/>
                <a:cs typeface="Times New Roman" panose="02020603050405020304" pitchFamily="18" charset="0"/>
              </a:rPr>
              <a:t>3.2. ΔΙΑΧΩΡΙΣΤΙΚΑ ΕΛΑΣΜΑΤΑ ΚΑΙ ΑΠΟΧΩΡΙΣΤΕΣ</a:t>
            </a:r>
          </a:p>
        </p:txBody>
      </p:sp>
    </p:spTree>
    <p:extLst>
      <p:ext uri="{BB962C8B-B14F-4D97-AF65-F5344CB8AC3E}">
        <p14:creationId xmlns:p14="http://schemas.microsoft.com/office/powerpoint/2010/main" val="16046428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57960"/>
            <a:ext cx="8572500" cy="1938992"/>
          </a:xfrm>
          <a:prstGeom prst="rect">
            <a:avLst/>
          </a:prstGeom>
          <a:solidFill>
            <a:schemeClr val="bg1"/>
          </a:solidFill>
        </p:spPr>
        <p:txBody>
          <a:bodyPr wrap="square">
            <a:spAutoFit/>
          </a:bodyPr>
          <a:lstStyle/>
          <a:p>
            <a:r>
              <a:rPr lang="el-GR" sz="2000" b="1" dirty="0">
                <a:solidFill>
                  <a:srgbClr val="FF0000"/>
                </a:solidFill>
                <a:latin typeface="Times New Roman" panose="02020603050405020304" pitchFamily="18" charset="0"/>
                <a:cs typeface="Times New Roman" panose="02020603050405020304" pitchFamily="18" charset="0"/>
              </a:rPr>
              <a:t>Εκτός από τα διαφράγματα αυτά υπάρχουν κάθετα ή οριζόντια εμποδιστικά διαφράγματα (ποδιές). Επάνω σ' αυτές πέφτει ο παραγόμενος ατμός και εγκαταλείπει τα μόρια νερού, που συμπαρασύρει μαζί του και που ρέουν και ενώνονται με το νερό του υδροθάλαμου</a:t>
            </a:r>
            <a:r>
              <a:rPr lang="el-GR" sz="2000" b="1" dirty="0">
                <a:latin typeface="Times New Roman" panose="02020603050405020304" pitchFamily="18" charset="0"/>
                <a:cs typeface="Times New Roman" panose="02020603050405020304" pitchFamily="18" charset="0"/>
              </a:rPr>
              <a:t>. Τα μόρια αυτά είναι τόσο περισσότερα όσο υψηλότερη είναι η στάθμη και όσο μεγαλύτερος ο βαθμός ατμοπαραγωγής</a:t>
            </a:r>
            <a:r>
              <a:rPr lang="el-GR" sz="2000" b="1" dirty="0"/>
              <a:t>.</a:t>
            </a:r>
          </a:p>
        </p:txBody>
      </p:sp>
      <p:pic>
        <p:nvPicPr>
          <p:cNvPr id="7" name="Picture 6" descr="Chart, diagram&#10;&#10;Description automatically generated">
            <a:extLst>
              <a:ext uri="{FF2B5EF4-FFF2-40B4-BE49-F238E27FC236}">
                <a16:creationId xmlns:a16="http://schemas.microsoft.com/office/drawing/2014/main" id="{B92D8B1F-1098-1938-5D9A-5CF1F6EC5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630" y="3717032"/>
            <a:ext cx="6660740" cy="2609524"/>
          </a:xfrm>
          <a:prstGeom prst="rect">
            <a:avLst/>
          </a:prstGeom>
        </p:spPr>
      </p:pic>
    </p:spTree>
    <p:extLst>
      <p:ext uri="{BB962C8B-B14F-4D97-AF65-F5344CB8AC3E}">
        <p14:creationId xmlns:p14="http://schemas.microsoft.com/office/powerpoint/2010/main" val="36724760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404664"/>
            <a:ext cx="8572500" cy="2554545"/>
          </a:xfrm>
          <a:prstGeom prst="rect">
            <a:avLst/>
          </a:prstGeom>
          <a:solidFill>
            <a:schemeClr val="bg1"/>
          </a:solidFill>
        </p:spPr>
        <p:txBody>
          <a:bodyPr wrap="square">
            <a:spAutoFit/>
          </a:bodyPr>
          <a:lstStyle/>
          <a:p>
            <a:r>
              <a:rPr lang="el-GR" sz="2000" b="1" dirty="0">
                <a:latin typeface="Times New Roman" panose="02020603050405020304" pitchFamily="18" charset="0"/>
                <a:cs typeface="Times New Roman" panose="02020603050405020304" pitchFamily="18" charset="0"/>
              </a:rPr>
              <a:t>Στο σχήμα παριστάνονται οι τύποι των εμποδιστικών διαχωρισμάτων, που είναι κάθετα σε λέβητες με συλλέκτες και οριζόντια σε λέβητες με θάλαμους τύπου Α και D.</a:t>
            </a:r>
          </a:p>
          <a:p>
            <a:r>
              <a:rPr lang="el-GR" sz="2000" b="1" dirty="0">
                <a:latin typeface="Times New Roman" panose="02020603050405020304" pitchFamily="18" charset="0"/>
                <a:cs typeface="Times New Roman" panose="02020603050405020304" pitchFamily="18" charset="0"/>
              </a:rPr>
              <a:t>Μεγάλη εφαρμογή για την απαλλαγή του ατμού από τα μόρια νερού έχουν οι λεγόμενοι αποχωριστές που τοποθετούνται μέσα στους ατμοϋδροθάλαμους</a:t>
            </a:r>
            <a:r>
              <a:rPr lang="el-GR" sz="2000" b="1" dirty="0"/>
              <a:t>.</a:t>
            </a:r>
            <a:endParaRPr lang="en-US" sz="2000" b="1" dirty="0"/>
          </a:p>
          <a:p>
            <a:r>
              <a:rPr lang="el-GR" sz="2000" b="1" dirty="0">
                <a:solidFill>
                  <a:srgbClr val="FF0000"/>
                </a:solidFill>
                <a:latin typeface="Times New Roman" panose="02020603050405020304" pitchFamily="18" charset="0"/>
                <a:cs typeface="Times New Roman" panose="02020603050405020304" pitchFamily="18" charset="0"/>
              </a:rPr>
              <a:t>Μία πολύ επιτυχημένη μορφή αποχωριστή αποτελεί ο «Cyclone Separator», ο οποίος στα ελληνικά αποδίδεται ως κυκλωνικός αποχωριστής</a:t>
            </a:r>
            <a:r>
              <a:rPr lang="el-GR" sz="2000" b="1" dirty="0"/>
              <a:t>. </a:t>
            </a:r>
          </a:p>
          <a:p>
            <a:endParaRPr lang="el-GR" sz="2000" b="1" dirty="0"/>
          </a:p>
        </p:txBody>
      </p:sp>
      <p:pic>
        <p:nvPicPr>
          <p:cNvPr id="3" name="Picture 2" descr="Diagram&#10;&#10;Description automatically generated">
            <a:extLst>
              <a:ext uri="{FF2B5EF4-FFF2-40B4-BE49-F238E27FC236}">
                <a16:creationId xmlns:a16="http://schemas.microsoft.com/office/drawing/2014/main" id="{B580BB88-66CF-89C1-3FB2-417E02118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068960"/>
            <a:ext cx="5760640" cy="3691653"/>
          </a:xfrm>
          <a:prstGeom prst="rect">
            <a:avLst/>
          </a:prstGeom>
        </p:spPr>
      </p:pic>
    </p:spTree>
    <p:extLst>
      <p:ext uri="{BB962C8B-B14F-4D97-AF65-F5344CB8AC3E}">
        <p14:creationId xmlns:p14="http://schemas.microsoft.com/office/powerpoint/2010/main" val="31202968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638213" y="3212976"/>
            <a:ext cx="4934323" cy="830997"/>
          </a:xfrm>
          <a:prstGeom prst="rect">
            <a:avLst/>
          </a:prstGeom>
          <a:solidFill>
            <a:schemeClr val="accent2">
              <a:lumMod val="40000"/>
              <a:lumOff val="60000"/>
            </a:schemeClr>
          </a:solidFill>
        </p:spPr>
        <p:txBody>
          <a:bodyPr wrap="square">
            <a:spAutoFit/>
          </a:bodyPr>
          <a:lstStyle/>
          <a:p>
            <a:r>
              <a:rPr lang="el-GR" sz="2400" b="1" dirty="0">
                <a:solidFill>
                  <a:srgbClr val="FF0000"/>
                </a:solidFill>
                <a:latin typeface="Arial Black" panose="020B0A04020102020204" pitchFamily="34" charset="0"/>
              </a:rPr>
              <a:t>Στο σχήμα παριστάνεται ένας αποχωριστής Cyclone. </a:t>
            </a:r>
          </a:p>
        </p:txBody>
      </p:sp>
      <p:pic>
        <p:nvPicPr>
          <p:cNvPr id="5" name="Picture 4" descr="A picture containing text&#10;&#10;Description automatically generated">
            <a:extLst>
              <a:ext uri="{FF2B5EF4-FFF2-40B4-BE49-F238E27FC236}">
                <a16:creationId xmlns:a16="http://schemas.microsoft.com/office/drawing/2014/main" id="{572EAEF0-4EE1-7D98-D6DC-E4AC316E6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536" y="1124744"/>
            <a:ext cx="3285714" cy="5518943"/>
          </a:xfrm>
          <a:prstGeom prst="rect">
            <a:avLst/>
          </a:prstGeom>
        </p:spPr>
      </p:pic>
    </p:spTree>
    <p:extLst>
      <p:ext uri="{BB962C8B-B14F-4D97-AF65-F5344CB8AC3E}">
        <p14:creationId xmlns:p14="http://schemas.microsoft.com/office/powerpoint/2010/main" val="39945304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D5FC6C5-DC3F-A2AE-75E2-4AE6ED5A7227}"/>
              </a:ext>
            </a:extLst>
          </p:cNvPr>
          <p:cNvPicPr>
            <a:picLocks noChangeAspect="1"/>
          </p:cNvPicPr>
          <p:nvPr/>
        </p:nvPicPr>
        <p:blipFill>
          <a:blip r:embed="rId2"/>
          <a:stretch>
            <a:fillRect/>
          </a:stretch>
        </p:blipFill>
        <p:spPr>
          <a:xfrm>
            <a:off x="179514" y="836712"/>
            <a:ext cx="4392484" cy="5328592"/>
          </a:xfrm>
          <a:prstGeom prst="rect">
            <a:avLst/>
          </a:prstGeom>
        </p:spPr>
      </p:pic>
      <p:cxnSp>
        <p:nvCxnSpPr>
          <p:cNvPr id="25" name="Straight Connector 20">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572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Εικόνα 6" descr="Εικόνα που περιέχει κύκλος, κείμενο, στιγμιότυπο οθόνης, ασπρόμαυρο&#10;&#10;Περιγραφή που δημιουργήθηκε αυτόματα">
            <a:extLst>
              <a:ext uri="{FF2B5EF4-FFF2-40B4-BE49-F238E27FC236}">
                <a16:creationId xmlns:a16="http://schemas.microsoft.com/office/drawing/2014/main" id="{606EC4D5-B501-B50F-37DF-8A4D20B0E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8" y="1142999"/>
            <a:ext cx="4392484" cy="4572000"/>
          </a:xfrm>
          <a:prstGeom prst="rect">
            <a:avLst/>
          </a:prstGeom>
        </p:spPr>
      </p:pic>
    </p:spTree>
    <p:extLst>
      <p:ext uri="{BB962C8B-B14F-4D97-AF65-F5344CB8AC3E}">
        <p14:creationId xmlns:p14="http://schemas.microsoft.com/office/powerpoint/2010/main" val="44946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68760"/>
            <a:ext cx="8572560" cy="5303512"/>
          </a:xfrm>
        </p:spPr>
        <p:txBody>
          <a:bodyPr>
            <a:normAutofit/>
          </a:bodyPr>
          <a:lstStyle/>
          <a:p>
            <a:pPr>
              <a:buClr>
                <a:srgbClr val="FF0000"/>
              </a:buClr>
            </a:pPr>
            <a:endParaRPr lang="el-GR" sz="2200" b="1" u="sng" dirty="0">
              <a:solidFill>
                <a:srgbClr val="2B10F4"/>
              </a:solidFill>
              <a:latin typeface="Times New Roman" panose="02020603050405020304" pitchFamily="18" charset="0"/>
              <a:cs typeface="Times New Roman" panose="02020603050405020304" pitchFamily="18" charset="0"/>
            </a:endParaRPr>
          </a:p>
          <a:p>
            <a:pPr algn="l">
              <a:buClr>
                <a:srgbClr val="FF0000"/>
              </a:buClr>
              <a:buFont typeface="Wingdings" pitchFamily="2" charset="2"/>
              <a:buChar char="Ø"/>
            </a:pPr>
            <a:r>
              <a:rPr lang="el-GR" sz="2000" dirty="0">
                <a:solidFill>
                  <a:schemeClr val="bg1"/>
                </a:solidFill>
                <a:latin typeface="Times New Roman" panose="02020603050405020304" pitchFamily="18" charset="0"/>
                <a:cs typeface="Times New Roman" panose="02020603050405020304" pitchFamily="18" charset="0"/>
              </a:rPr>
              <a:t>Κάθε </a:t>
            </a:r>
            <a:r>
              <a:rPr lang="el-GR" sz="2000" dirty="0">
                <a:solidFill>
                  <a:schemeClr val="tx1"/>
                </a:solidFill>
                <a:latin typeface="Times New Roman" panose="02020603050405020304" pitchFamily="18" charset="0"/>
                <a:cs typeface="Times New Roman" panose="02020603050405020304" pitchFamily="18" charset="0"/>
              </a:rPr>
              <a:t>λέβητας </a:t>
            </a:r>
            <a:r>
              <a:rPr lang="en-US" sz="2000" b="1" dirty="0">
                <a:solidFill>
                  <a:schemeClr val="tx1"/>
                </a:solidFill>
                <a:latin typeface="Times New Roman" panose="02020603050405020304" pitchFamily="18" charset="0"/>
                <a:cs typeface="Times New Roman" panose="02020603050405020304" pitchFamily="18" charset="0"/>
              </a:rPr>
              <a:t>yarrow</a:t>
            </a:r>
            <a:r>
              <a:rPr lang="el-GR" sz="2000" dirty="0">
                <a:solidFill>
                  <a:schemeClr val="tx1"/>
                </a:solidFill>
                <a:latin typeface="Times New Roman" panose="02020603050405020304" pitchFamily="18" charset="0"/>
                <a:cs typeface="Times New Roman" panose="02020603050405020304" pitchFamily="18" charset="0"/>
              </a:rPr>
              <a:t> έχει δυο υδροθαλάμους, οι οποίοι έχουν το ίδιο με τον ατμοθάλαμο μήκος και διάμετρο.</a:t>
            </a:r>
          </a:p>
          <a:p>
            <a:pPr algn="l">
              <a:buClr>
                <a:srgbClr val="FF0000"/>
              </a:buClr>
              <a:buFont typeface="Wingdings"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Το ανώτερο έλασμα των υδροθαλάμων έχει μεγαλύτερο πάχος, για να εξισορροπείται η αντοχή του λόγω της ύπαρξης των οπών των αυλών. </a:t>
            </a:r>
          </a:p>
          <a:p>
            <a:pPr algn="l">
              <a:buClr>
                <a:srgbClr val="FF0000"/>
              </a:buClr>
              <a:buFont typeface="Wingdings"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Τα άκρα των υδροθαλάμων κλείνονται με σφαιρικά πώματα από τα οποία τα μπροστινά έχουν ελλειπτική ανθρωποθυρίδα.</a:t>
            </a:r>
          </a:p>
          <a:p>
            <a:pPr algn="l">
              <a:buClr>
                <a:srgbClr val="FF0000"/>
              </a:buClr>
              <a:buFont typeface="Wingdings"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Οι υδροθάλαμοι φέρουν επιστόμια εξαγωγής και εκκένωσης του λέβητα.</a:t>
            </a:r>
          </a:p>
          <a:p>
            <a:pPr algn="l">
              <a:buClr>
                <a:srgbClr val="FF0000"/>
              </a:buClr>
              <a:buFont typeface="Wingdings"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Προσαρμόζονται πάνω στα πέλματα του λέβητα που στερεώνεται στην κατασκευή του σκάφους.</a:t>
            </a:r>
          </a:p>
          <a:p>
            <a:pPr algn="l">
              <a:buClr>
                <a:srgbClr val="FF0000"/>
              </a:buClr>
            </a:pPr>
            <a:endParaRPr lang="el-GR" sz="2000" dirty="0">
              <a:solidFill>
                <a:schemeClr val="tx1"/>
              </a:solidFill>
              <a:latin typeface="Times New Roman" panose="02020603050405020304" pitchFamily="18" charset="0"/>
              <a:cs typeface="Times New Roman" panose="02020603050405020304" pitchFamily="18"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6" name="Ορθογώνιο: Στρογγύλεμα επάνω γωνιών 5">
            <a:extLst>
              <a:ext uri="{FF2B5EF4-FFF2-40B4-BE49-F238E27FC236}">
                <a16:creationId xmlns:a16="http://schemas.microsoft.com/office/drawing/2014/main" id="{37AF8080-AE0D-1EC2-1B2B-CBCC6B6E26C5}"/>
              </a:ext>
            </a:extLst>
          </p:cNvPr>
          <p:cNvSpPr/>
          <p:nvPr/>
        </p:nvSpPr>
        <p:spPr>
          <a:xfrm>
            <a:off x="1259632" y="404664"/>
            <a:ext cx="6552728" cy="648072"/>
          </a:xfrm>
          <a:prstGeom prst="round2SameRect">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chemeClr val="tx1">
                    <a:lumMod val="95000"/>
                  </a:schemeClr>
                </a:solidFill>
                <a:latin typeface="Times New Roman" panose="02020603050405020304" pitchFamily="18" charset="0"/>
                <a:cs typeface="Times New Roman" panose="02020603050405020304" pitchFamily="18" charset="0"/>
              </a:rPr>
              <a:t>ΟΙ ΥΔΡΟΘΑΛΑΜΟΙ</a:t>
            </a:r>
            <a:r>
              <a:rPr lang="el-GR" dirty="0"/>
              <a:t>.</a:t>
            </a:r>
          </a:p>
        </p:txBody>
      </p:sp>
    </p:spTree>
    <p:extLst>
      <p:ext uri="{BB962C8B-B14F-4D97-AF65-F5344CB8AC3E}">
        <p14:creationId xmlns:p14="http://schemas.microsoft.com/office/powerpoint/2010/main" val="16089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692696"/>
            <a:ext cx="8928992" cy="1938992"/>
          </a:xfrm>
          <a:prstGeom prst="rect">
            <a:avLst/>
          </a:prstGeom>
          <a:solidFill>
            <a:schemeClr val="bg1"/>
          </a:solidFill>
        </p:spPr>
        <p:txBody>
          <a:bodyPr wrap="square">
            <a:spAutoFit/>
          </a:bodyPr>
          <a:lstStyle/>
          <a:p>
            <a:r>
              <a:rPr lang="el-GR" sz="2000" b="1" dirty="0">
                <a:latin typeface="Times New Roman" panose="02020603050405020304" pitchFamily="18" charset="0"/>
                <a:cs typeface="Times New Roman" panose="02020603050405020304" pitchFamily="18" charset="0"/>
              </a:rPr>
              <a:t>Στο σχήμα φαίνεται η τοποθέτηση τέτοιων αποχωριστών σε δύο σειρές κατά μήκος του ατμοϋδροθάλαμου. </a:t>
            </a:r>
            <a:endParaRPr lang="en-US" sz="2000" b="1" dirty="0">
              <a:latin typeface="Times New Roman" panose="02020603050405020304" pitchFamily="18" charset="0"/>
              <a:cs typeface="Times New Roman" panose="02020603050405020304" pitchFamily="18" charset="0"/>
            </a:endParaRPr>
          </a:p>
          <a:p>
            <a:r>
              <a:rPr lang="el-GR" sz="2000" b="1" dirty="0">
                <a:solidFill>
                  <a:srgbClr val="FF0000"/>
                </a:solidFill>
                <a:latin typeface="Times New Roman" panose="02020603050405020304" pitchFamily="18" charset="0"/>
                <a:cs typeface="Times New Roman" panose="02020603050405020304" pitchFamily="18" charset="0"/>
              </a:rPr>
              <a:t>Στον αποχωριστή Cyclone το ανερχόμενο μίγμα νερού και ατμού συγκεντρώνεται στο χώρο μεταξύ του πυθμένα του κάτω μέρους του ατμοθάλαμου και του διαχωριστικού ελάσματος (ποδιά) που βρίσκεται επάνω από τους ατμογόνους αυλούς. </a:t>
            </a:r>
          </a:p>
        </p:txBody>
      </p:sp>
      <p:pic>
        <p:nvPicPr>
          <p:cNvPr id="3" name="Picture 2" descr="Diagram, engineering drawing&#10;&#10;Description automatically generated">
            <a:extLst>
              <a:ext uri="{FF2B5EF4-FFF2-40B4-BE49-F238E27FC236}">
                <a16:creationId xmlns:a16="http://schemas.microsoft.com/office/drawing/2014/main" id="{E1620C03-A6FE-406D-EAC6-41E259BE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3429000"/>
            <a:ext cx="6408712" cy="3199253"/>
          </a:xfrm>
          <a:prstGeom prst="rect">
            <a:avLst/>
          </a:prstGeom>
        </p:spPr>
      </p:pic>
    </p:spTree>
    <p:extLst>
      <p:ext uri="{BB962C8B-B14F-4D97-AF65-F5344CB8AC3E}">
        <p14:creationId xmlns:p14="http://schemas.microsoft.com/office/powerpoint/2010/main" val="20111317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404664"/>
            <a:ext cx="8784976" cy="2862322"/>
          </a:xfrm>
          <a:prstGeom prst="rect">
            <a:avLst/>
          </a:prstGeom>
          <a:solidFill>
            <a:schemeClr val="bg1">
              <a:alpha val="0"/>
            </a:schemeClr>
          </a:solidFill>
        </p:spPr>
        <p:txBody>
          <a:bodyPr wrap="square">
            <a:spAutoFit/>
          </a:bodyPr>
          <a:lstStyle/>
          <a:p>
            <a:r>
              <a:rPr lang="el-GR" dirty="0">
                <a:latin typeface="Times New Roman" panose="02020603050405020304" pitchFamily="18" charset="0"/>
                <a:cs typeface="Times New Roman" panose="02020603050405020304" pitchFamily="18" charset="0"/>
              </a:rPr>
              <a:t>Το διαχωριστικό έλασμα οδηγεί το μίγμα κατά την περίμετρο του ατμοθάλαμου σε ένα σημείο πάνω από την κανονική στάθμη του νερού. </a:t>
            </a:r>
            <a:r>
              <a:rPr lang="el-GR" b="1" dirty="0">
                <a:solidFill>
                  <a:srgbClr val="FF0000"/>
                </a:solidFill>
                <a:latin typeface="Times New Roman" panose="02020603050405020304" pitchFamily="18" charset="0"/>
                <a:cs typeface="Times New Roman" panose="02020603050405020304" pitchFamily="18" charset="0"/>
              </a:rPr>
              <a:t>Με την ταχύτητα του ανερχόμενου μίγματος ο ατμός και το νερό εισέρχονται από πλευρικό ορθογώνιο άνοιγμα στον κυκλωνικό αποχωριστή.</a:t>
            </a:r>
            <a:endParaRPr lang="en-US" b="1" dirty="0">
              <a:solidFill>
                <a:srgbClr val="FF0000"/>
              </a:solidFill>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 </a:t>
            </a:r>
            <a:r>
              <a:rPr lang="el-GR" b="1" dirty="0">
                <a:solidFill>
                  <a:srgbClr val="FF0000"/>
                </a:solidFill>
                <a:latin typeface="Times New Roman" panose="02020603050405020304" pitchFamily="18" charset="0"/>
                <a:cs typeface="Times New Roman" panose="02020603050405020304" pitchFamily="18" charset="0"/>
              </a:rPr>
              <a:t>Καθώς το μίγμα εισέρχεται μέσα στον αποχωριστή, παίρνει περιστροφική κίνηση και έτσι το νερό ωθείται (εξαιτίας του μεγαλύτερου βάρους του) προς τα άκρα του κυκλωνικού αποχωριστή, ενώ ο ατμός ως ελαφρότερος παραμένει προς το κέντρο. </a:t>
            </a:r>
            <a:endParaRPr lang="en-US" b="1" dirty="0">
              <a:solidFill>
                <a:srgbClr val="FF0000"/>
              </a:solidFill>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Ένα εσωτερικό πτερύγιο είναι τοποθετημένο κατά τρόπο, ώστε να υποβοηθεί την κίνηση αυτή. </a:t>
            </a:r>
            <a:endParaRPr lang="en-US"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Ο ατμός ανεβαίνει ενώ το νερό λόγω του βάρους του κατεβαίνει</a:t>
            </a:r>
            <a:r>
              <a:rPr lang="el-GR" b="1" dirty="0">
                <a:latin typeface="Times New Roman" panose="02020603050405020304" pitchFamily="18" charset="0"/>
                <a:cs typeface="Times New Roman" panose="02020603050405020304" pitchFamily="18" charset="0"/>
              </a:rPr>
              <a:t>. </a:t>
            </a:r>
          </a:p>
        </p:txBody>
      </p:sp>
      <p:pic>
        <p:nvPicPr>
          <p:cNvPr id="3" name="Picture 2" descr="Diagram, engineering drawing&#10;&#10;Description automatically generated">
            <a:extLst>
              <a:ext uri="{FF2B5EF4-FFF2-40B4-BE49-F238E27FC236}">
                <a16:creationId xmlns:a16="http://schemas.microsoft.com/office/drawing/2014/main" id="{E1620C03-A6FE-406D-EAC6-41E259BE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629142"/>
            <a:ext cx="6840760" cy="2999111"/>
          </a:xfrm>
          <a:prstGeom prst="rect">
            <a:avLst/>
          </a:prstGeom>
        </p:spPr>
      </p:pic>
    </p:spTree>
    <p:extLst>
      <p:ext uri="{BB962C8B-B14F-4D97-AF65-F5344CB8AC3E}">
        <p14:creationId xmlns:p14="http://schemas.microsoft.com/office/powerpoint/2010/main" val="41498678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E1620C03-A6FE-406D-EAC6-41E259BE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846122"/>
            <a:ext cx="7128792" cy="2782131"/>
          </a:xfrm>
          <a:prstGeom prst="rect">
            <a:avLst/>
          </a:prstGeom>
        </p:spPr>
      </p:pic>
      <p:sp>
        <p:nvSpPr>
          <p:cNvPr id="8" name="Θέση περιεχομένου 7">
            <a:extLst>
              <a:ext uri="{FF2B5EF4-FFF2-40B4-BE49-F238E27FC236}">
                <a16:creationId xmlns:a16="http://schemas.microsoft.com/office/drawing/2014/main" id="{8A5D49A0-1163-A6F9-B11E-FC4B84A37DE3}"/>
              </a:ext>
            </a:extLst>
          </p:cNvPr>
          <p:cNvSpPr>
            <a:spLocks noGrp="1"/>
          </p:cNvSpPr>
          <p:nvPr>
            <p:ph idx="1"/>
          </p:nvPr>
        </p:nvSpPr>
        <p:spPr>
          <a:xfrm>
            <a:off x="107504" y="476672"/>
            <a:ext cx="8856984" cy="3101983"/>
          </a:xfrm>
        </p:spPr>
        <p:txBody>
          <a:bodyPr>
            <a:normAutofit/>
          </a:bodyPr>
          <a:lstStyle/>
          <a:p>
            <a:pPr marL="0" indent="0">
              <a:buNone/>
            </a:pPr>
            <a:r>
              <a:rPr lang="el-GR" dirty="0">
                <a:solidFill>
                  <a:srgbClr val="2B10F4"/>
                </a:solidFill>
              </a:rPr>
              <a:t>Ο ατμός στη συνέχεια περνά διαμέσου των κυματοειδών ελασμάτων που αποτελούν το πάνω μέρος του κυκλωνικού αποχωριστή και τα οποία αναγκάζουν τον ατμό να αλλάξει γρήγορα πολλές φορές την κατεύθυνσή του</a:t>
            </a:r>
            <a:r>
              <a:rPr lang="el-GR" dirty="0"/>
              <a:t>, με αποτέλεσμα την απαλλαγή του από το μεγαλύτερο μέρος της υγρασίας που τυχόν έχει απομείνει.</a:t>
            </a:r>
          </a:p>
          <a:p>
            <a:pPr marL="0" indent="0">
              <a:buNone/>
            </a:pPr>
            <a:r>
              <a:rPr lang="el-GR" dirty="0"/>
              <a:t>Στον πυθμένα υπάρχει κύλινδρος, ο οποίος εξωτερικά φέρει καμπύλες ελασμάτινες λωρίδες. Το επίπεδο επάνω τμήμα του κυλίνδρου απαγορεύει στον ατμό να εξέλθει από το κάτω τμήμα του κυκλωνικού αποχωριστή, ενώ οι καμπύλες λωρίδες επιτρέπουν τη συνέχιση της περιστροφικής κίνησης του νερού. </a:t>
            </a:r>
            <a:r>
              <a:rPr lang="el-GR" b="1" dirty="0">
                <a:solidFill>
                  <a:srgbClr val="FF0000"/>
                </a:solidFill>
              </a:rPr>
              <a:t>Το εξερχόμενο από τον αποχωριστή νερό με κατάλληλη διάταξη πέφτει στο κέντρο του ατμοθάλαμου</a:t>
            </a:r>
            <a:r>
              <a:rPr lang="el-GR" dirty="0"/>
              <a:t>.</a:t>
            </a:r>
          </a:p>
          <a:p>
            <a:pPr marL="0" indent="0">
              <a:buNone/>
            </a:pPr>
            <a:endParaRPr lang="el-GR" dirty="0"/>
          </a:p>
        </p:txBody>
      </p:sp>
    </p:spTree>
    <p:extLst>
      <p:ext uri="{BB962C8B-B14F-4D97-AF65-F5344CB8AC3E}">
        <p14:creationId xmlns:p14="http://schemas.microsoft.com/office/powerpoint/2010/main" val="11566071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Εικόνα που περιέχει μέταλλο, έμβλημα&#10;&#10;Περιγραφή που δημιουργήθηκε αυτόματα">
            <a:extLst>
              <a:ext uri="{FF2B5EF4-FFF2-40B4-BE49-F238E27FC236}">
                <a16:creationId xmlns:a16="http://schemas.microsoft.com/office/drawing/2014/main" id="{8D1A2432-1F64-2C9F-FFD2-411E374E48F5}"/>
              </a:ext>
            </a:extLst>
          </p:cNvPr>
          <p:cNvPicPr>
            <a:picLocks noChangeAspect="1"/>
          </p:cNvPicPr>
          <p:nvPr/>
        </p:nvPicPr>
        <p:blipFill>
          <a:blip r:embed="rId3">
            <a:extLst>
              <a:ext uri="{28A0092B-C50C-407E-A947-70E740481C1C}">
                <a14:useLocalDpi xmlns:a14="http://schemas.microsoft.com/office/drawing/2010/main" val="0"/>
              </a:ext>
            </a:extLst>
          </a:blip>
          <a:srcRect l="22177" r="13755"/>
          <a:stretch/>
        </p:blipFill>
        <p:spPr>
          <a:xfrm>
            <a:off x="20" y="10"/>
            <a:ext cx="4564960" cy="6857990"/>
          </a:xfrm>
          <a:prstGeom prst="rect">
            <a:avLst/>
          </a:prstGeom>
        </p:spPr>
      </p:pic>
      <p:sp>
        <p:nvSpPr>
          <p:cNvPr id="6" name="TextBox 5">
            <a:extLst>
              <a:ext uri="{FF2B5EF4-FFF2-40B4-BE49-F238E27FC236}">
                <a16:creationId xmlns:a16="http://schemas.microsoft.com/office/drawing/2014/main" id="{9364D954-CC56-3E64-D1ED-298E19EB1D13}"/>
              </a:ext>
            </a:extLst>
          </p:cNvPr>
          <p:cNvSpPr txBox="1"/>
          <p:nvPr/>
        </p:nvSpPr>
        <p:spPr>
          <a:xfrm>
            <a:off x="4644008" y="908720"/>
            <a:ext cx="4392488" cy="4987224"/>
          </a:xfrm>
          <a:prstGeom prst="rect">
            <a:avLst/>
          </a:prstGeom>
          <a:solidFill>
            <a:schemeClr val="bg1">
              <a:alpha val="0"/>
            </a:schemeClr>
          </a:solidFill>
        </p:spPr>
        <p:txBody>
          <a:bodyPr vert="horz" lIns="91440" tIns="45720" rIns="91440" bIns="45720" rtlCol="0">
            <a:normAutofit/>
          </a:bodyPr>
          <a:lstStyle/>
          <a:p>
            <a:pPr indent="-228600" defTabSz="914400">
              <a:lnSpc>
                <a:spcPct val="90000"/>
              </a:lnSpc>
              <a:spcBef>
                <a:spcPts val="1000"/>
              </a:spcBef>
              <a:buClr>
                <a:schemeClr val="accent2"/>
              </a:buClr>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Στο σχήμα παριστάνεται η ροή νερού και ατμού μέσα σε ατμοθάλαμο εφοδιασμένο με αποχωριστές </a:t>
            </a:r>
            <a:r>
              <a:rPr lang="en-US" sz="2000" b="1" dirty="0">
                <a:solidFill>
                  <a:srgbClr val="FF0000"/>
                </a:solidFill>
                <a:latin typeface="Times New Roman" panose="02020603050405020304" pitchFamily="18" charset="0"/>
                <a:cs typeface="Times New Roman" panose="02020603050405020304" pitchFamily="18" charset="0"/>
              </a:rPr>
              <a:t>Cyclone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t>
            </a:r>
          </a:p>
          <a:p>
            <a:pPr indent="-228600" defTabSz="914400">
              <a:lnSpc>
                <a:spcPct val="90000"/>
              </a:lnSpc>
              <a:spcBef>
                <a:spcPts val="1000"/>
              </a:spcBef>
              <a:buClr>
                <a:schemeClr val="accent2"/>
              </a:buClr>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Οι κυκλωνικοί αποχωριστές παρέχουν ξηρό ατμό στον εσωτερικό απαγωγό ατμοσωλήνα με την ελάχιστη δυνατή ανατάραξη του νερού του ατμοθάλαμου και επομένως μειώνουν ταυτόχρονα και τις πιθανότητες αναβράσεων</a:t>
            </a:r>
            <a:r>
              <a:rPr lang="en-US" b="1" dirty="0">
                <a:solidFill>
                  <a:schemeClr val="tx1">
                    <a:lumMod val="85000"/>
                    <a:lumOff val="15000"/>
                  </a:schemeClr>
                </a:solidFill>
              </a:rPr>
              <a:t>.</a:t>
            </a:r>
          </a:p>
        </p:txBody>
      </p:sp>
    </p:spTree>
    <p:extLst>
      <p:ext uri="{BB962C8B-B14F-4D97-AF65-F5344CB8AC3E}">
        <p14:creationId xmlns:p14="http://schemas.microsoft.com/office/powerpoint/2010/main" val="24596873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124744"/>
            <a:ext cx="4968552" cy="5170646"/>
          </a:xfrm>
          <a:prstGeom prst="rect">
            <a:avLst/>
          </a:prstGeom>
        </p:spPr>
      </p:pic>
      <p:graphicFrame>
        <p:nvGraphicFramePr>
          <p:cNvPr id="8" name="TextBox 5">
            <a:extLst>
              <a:ext uri="{FF2B5EF4-FFF2-40B4-BE49-F238E27FC236}">
                <a16:creationId xmlns:a16="http://schemas.microsoft.com/office/drawing/2014/main" id="{136EB9D0-0392-CB0D-1620-6122971E5A24}"/>
              </a:ext>
            </a:extLst>
          </p:cNvPr>
          <p:cNvGraphicFramePr/>
          <p:nvPr>
            <p:extLst>
              <p:ext uri="{D42A27DB-BD31-4B8C-83A1-F6EECF244321}">
                <p14:modId xmlns:p14="http://schemas.microsoft.com/office/powerpoint/2010/main" val="718148451"/>
              </p:ext>
            </p:extLst>
          </p:nvPr>
        </p:nvGraphicFramePr>
        <p:xfrm>
          <a:off x="80526" y="706626"/>
          <a:ext cx="3987418"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69905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124744"/>
            <a:ext cx="3672407" cy="3477875"/>
          </a:xfrm>
          <a:prstGeom prst="rect">
            <a:avLst/>
          </a:prstGeom>
          <a:solidFill>
            <a:schemeClr val="bg1">
              <a:alpha val="0"/>
            </a:schemeClr>
          </a:solidFill>
        </p:spPr>
        <p:txBody>
          <a:bodyPr wrap="square">
            <a:spAutoFit/>
          </a:bodyPr>
          <a:lstStyle/>
          <a:p>
            <a:r>
              <a:rPr lang="el-GR" sz="2000" dirty="0">
                <a:latin typeface="Times New Roman" panose="02020603050405020304" pitchFamily="18" charset="0"/>
                <a:cs typeface="Times New Roman" panose="02020603050405020304" pitchFamily="18" charset="0"/>
              </a:rPr>
              <a:t>Ο σωλήνας απαγωγής ατμού τοποθετείται στον ατμοθάλαμο όσο το δυνατό υψηλότερα.</a:t>
            </a:r>
          </a:p>
          <a:p>
            <a:r>
              <a:rPr lang="el-GR" sz="2000" dirty="0">
                <a:latin typeface="Times New Roman" panose="02020603050405020304" pitchFamily="18" charset="0"/>
                <a:cs typeface="Times New Roman" panose="02020603050405020304" pitchFamily="18" charset="0"/>
              </a:rPr>
              <a:t>Αποτελείται από ένα χαλύβδινο σωλήνα κλειστό στα δύο άκρα.</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Συνδέεται προς τον ή τους ατμαγωγούς μέσω μικρού σωλήνα σχήματος Τ που ηλεκτροσυγκολλείται στο έλασμα του ατμοθάλαμου.</a:t>
            </a:r>
          </a:p>
        </p:txBody>
      </p:sp>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124744"/>
            <a:ext cx="5078338" cy="5170646"/>
          </a:xfrm>
          <a:prstGeom prst="rect">
            <a:avLst/>
          </a:prstGeom>
        </p:spPr>
      </p:pic>
      <p:cxnSp>
        <p:nvCxnSpPr>
          <p:cNvPr id="5" name="Straight Arrow Connector 4">
            <a:extLst>
              <a:ext uri="{FF2B5EF4-FFF2-40B4-BE49-F238E27FC236}">
                <a16:creationId xmlns:a16="http://schemas.microsoft.com/office/drawing/2014/main" id="{5303882C-F753-6407-C995-C2E9063F4B08}"/>
              </a:ext>
            </a:extLst>
          </p:cNvPr>
          <p:cNvCxnSpPr/>
          <p:nvPr/>
        </p:nvCxnSpPr>
        <p:spPr>
          <a:xfrm>
            <a:off x="3131840" y="1412776"/>
            <a:ext cx="2520280" cy="72008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Πάπυρος: Οριζόντιος 1">
            <a:extLst>
              <a:ext uri="{FF2B5EF4-FFF2-40B4-BE49-F238E27FC236}">
                <a16:creationId xmlns:a16="http://schemas.microsoft.com/office/drawing/2014/main" id="{29A0BE55-81F0-06F4-F1B2-24DDFE36F640}"/>
              </a:ext>
            </a:extLst>
          </p:cNvPr>
          <p:cNvSpPr/>
          <p:nvPr/>
        </p:nvSpPr>
        <p:spPr>
          <a:xfrm>
            <a:off x="179512" y="188640"/>
            <a:ext cx="8856984" cy="864096"/>
          </a:xfrm>
          <a:prstGeom prst="horizontalScroll">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Times New Roman" panose="02020603050405020304" pitchFamily="18" charset="0"/>
                <a:cs typeface="Times New Roman" panose="02020603050405020304" pitchFamily="18" charset="0"/>
              </a:rPr>
              <a:t>3.3. ΕΣΩΤΕΡΙΚΟΣ ΣΩΛΗΝΑΣ ΑΠΑΓΩΓΗΣ ΑΤΜΟΥ</a:t>
            </a:r>
          </a:p>
        </p:txBody>
      </p:sp>
    </p:spTree>
    <p:extLst>
      <p:ext uri="{BB962C8B-B14F-4D97-AF65-F5344CB8AC3E}">
        <p14:creationId xmlns:p14="http://schemas.microsoft.com/office/powerpoint/2010/main" val="2099518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1" y="404664"/>
            <a:ext cx="4032449" cy="4124206"/>
          </a:xfrm>
          <a:prstGeom prst="rect">
            <a:avLst/>
          </a:prstGeom>
          <a:solidFill>
            <a:schemeClr val="bg1">
              <a:alpha val="0"/>
            </a:schemeClr>
          </a:solidFill>
        </p:spPr>
        <p:txBody>
          <a:bodyPr wrap="square">
            <a:spAutoFit/>
          </a:bodyPr>
          <a:lstStyle/>
          <a:p>
            <a:r>
              <a:rPr lang="el-GR" sz="2000" b="1" u="sng" dirty="0">
                <a:solidFill>
                  <a:srgbClr val="FF0000"/>
                </a:solidFill>
                <a:latin typeface="Times New Roman" panose="02020603050405020304" pitchFamily="18" charset="0"/>
                <a:cs typeface="Times New Roman" panose="02020603050405020304" pitchFamily="18" charset="0"/>
              </a:rPr>
              <a:t>Ο σωλήνας απαγωγής φέρει οπές ή σχισμές στο ανώτερο τμήμα του και σε όλο το μήκος του</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Για να εισέλθει ο ατμός στο σωλήνα απαγωγής διαμέσου των οπών πρέπει να αλλάξει απότομα πορεία. </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Η αλλαγή αυτή προκαλεί έναν ακόμα </a:t>
            </a:r>
            <a:r>
              <a:rPr lang="el-GR" sz="2000" b="1" dirty="0">
                <a:solidFill>
                  <a:srgbClr val="FF0000"/>
                </a:solidFill>
                <a:latin typeface="Times New Roman" panose="02020603050405020304" pitchFamily="18" charset="0"/>
                <a:cs typeface="Times New Roman" panose="02020603050405020304" pitchFamily="18" charset="0"/>
              </a:rPr>
              <a:t>αποχωρισμό της υγρασίας </a:t>
            </a:r>
            <a:r>
              <a:rPr lang="el-GR" sz="2000" dirty="0">
                <a:latin typeface="Times New Roman" panose="02020603050405020304" pitchFamily="18" charset="0"/>
                <a:cs typeface="Times New Roman" panose="02020603050405020304" pitchFamily="18" charset="0"/>
              </a:rPr>
              <a:t>από τον ατμό, λόγω μηδενισμού της ταχύτητας του ρεύματος στο σημείο της καμπής</a:t>
            </a:r>
            <a:r>
              <a:rPr lang="el-GR" sz="2200" b="1" dirty="0"/>
              <a:t>.</a:t>
            </a:r>
          </a:p>
        </p:txBody>
      </p:sp>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1196752"/>
            <a:ext cx="4680522" cy="5170646"/>
          </a:xfrm>
          <a:prstGeom prst="rect">
            <a:avLst/>
          </a:prstGeom>
        </p:spPr>
      </p:pic>
    </p:spTree>
    <p:extLst>
      <p:ext uri="{BB962C8B-B14F-4D97-AF65-F5344CB8AC3E}">
        <p14:creationId xmlns:p14="http://schemas.microsoft.com/office/powerpoint/2010/main" val="16650857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6656AB-B8B3-4895-AD32-B928A43C4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70"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88BDAE2-5EE0-4B2F-9C9B-7E86A0B4C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889" y="1128683"/>
            <a:ext cx="382987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32" y="964692"/>
            <a:ext cx="4080509" cy="4936557"/>
          </a:xfrm>
          <a:prstGeom prst="rect">
            <a:avLst/>
          </a:prstGeom>
        </p:spPr>
      </p:pic>
      <p:sp>
        <p:nvSpPr>
          <p:cNvPr id="6" name="TextBox 5">
            <a:extLst>
              <a:ext uri="{FF2B5EF4-FFF2-40B4-BE49-F238E27FC236}">
                <a16:creationId xmlns:a16="http://schemas.microsoft.com/office/drawing/2014/main" id="{9364D954-CC56-3E64-D1ED-298E19EB1D13}"/>
              </a:ext>
            </a:extLst>
          </p:cNvPr>
          <p:cNvSpPr txBox="1"/>
          <p:nvPr/>
        </p:nvSpPr>
        <p:spPr>
          <a:xfrm>
            <a:off x="4696042" y="836712"/>
            <a:ext cx="4268446" cy="5472608"/>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Ο σωλήνας φέρει επίσης στο κατώτερο τμήμα του λίγες μικρές οπές, ώστε να εξασφαλίζεται η κανονική εξυδάτωσή του όταν ο λέβητας δε λειτουργεί ή λειτουργεί με μικρό φορτίο.</a:t>
            </a:r>
          </a:p>
          <a:p>
            <a:pPr indent="-228600" defTabSz="914400">
              <a:spcBef>
                <a:spcPts val="1000"/>
              </a:spcBef>
              <a:buClr>
                <a:schemeClr val="accent2"/>
              </a:buClr>
              <a:buFont typeface="Arial" panose="020B0604020202020204" pitchFamily="34" charset="0"/>
              <a:buChar char="•"/>
            </a:pP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indent="-228600" defTabSz="914400">
              <a:spcBef>
                <a:spcPts val="1000"/>
              </a:spcBef>
              <a:buClr>
                <a:schemeClr val="accent2"/>
              </a:buClr>
              <a:buFont typeface="Arial" panose="020B0604020202020204" pitchFamily="34" charset="0"/>
              <a:buChar char="•"/>
            </a:pP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indent="-228600" defTabSz="914400">
              <a:spcBef>
                <a:spcPts val="1000"/>
              </a:spcBef>
              <a:buClr>
                <a:schemeClr val="accent2"/>
              </a:buClr>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Μπορούμε να πούμε ότι ο σωλήνας απαγωγής ατμού είναι συγχρόνως και ένα είδος αποχωριστή ατμού.</a:t>
            </a:r>
          </a:p>
        </p:txBody>
      </p:sp>
    </p:spTree>
    <p:extLst>
      <p:ext uri="{BB962C8B-B14F-4D97-AF65-F5344CB8AC3E}">
        <p14:creationId xmlns:p14="http://schemas.microsoft.com/office/powerpoint/2010/main" val="28216242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Κύμα 1">
            <a:extLst>
              <a:ext uri="{FF2B5EF4-FFF2-40B4-BE49-F238E27FC236}">
                <a16:creationId xmlns:a16="http://schemas.microsoft.com/office/drawing/2014/main" id="{83543583-44BE-52FA-5F3B-F1DA1D1031AB}"/>
              </a:ext>
            </a:extLst>
          </p:cNvPr>
          <p:cNvSpPr/>
          <p:nvPr/>
        </p:nvSpPr>
        <p:spPr>
          <a:xfrm>
            <a:off x="179512" y="116632"/>
            <a:ext cx="8784976" cy="1008112"/>
          </a:xfrm>
          <a:prstGeom prst="wave">
            <a:avLst>
              <a:gd name="adj1" fmla="val 12500"/>
              <a:gd name="adj2" fmla="val 743"/>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400" b="1" dirty="0">
                <a:solidFill>
                  <a:srgbClr val="FF0000"/>
                </a:solidFill>
                <a:latin typeface="Times New Roman" panose="02020603050405020304" pitchFamily="18" charset="0"/>
                <a:cs typeface="Times New Roman" panose="02020603050405020304" pitchFamily="18" charset="0"/>
              </a:rPr>
              <a:t>3.4. ΑΤΜΟΦΡΑΚΤΕΣ</a:t>
            </a:r>
          </a:p>
        </p:txBody>
      </p:sp>
      <p:sp>
        <p:nvSpPr>
          <p:cNvPr id="5" name="Θέση περιεχομένου 4">
            <a:extLst>
              <a:ext uri="{FF2B5EF4-FFF2-40B4-BE49-F238E27FC236}">
                <a16:creationId xmlns:a16="http://schemas.microsoft.com/office/drawing/2014/main" id="{F7DADD62-15FF-F84A-62E6-5E19179B6AB4}"/>
              </a:ext>
            </a:extLst>
          </p:cNvPr>
          <p:cNvSpPr>
            <a:spLocks noGrp="1"/>
          </p:cNvSpPr>
          <p:nvPr>
            <p:ph idx="1"/>
          </p:nvPr>
        </p:nvSpPr>
        <p:spPr>
          <a:xfrm>
            <a:off x="179512" y="1268760"/>
            <a:ext cx="8856984" cy="5328591"/>
          </a:xfrm>
        </p:spPr>
        <p:txBody>
          <a:bodyPr>
            <a:normAutofit fontScale="92500" lnSpcReduction="10000"/>
          </a:bodyPr>
          <a:lstStyle/>
          <a:p>
            <a:pPr marL="0" indent="0">
              <a:buNone/>
            </a:pPr>
            <a:r>
              <a:rPr lang="el-GR" sz="2000" b="1" dirty="0">
                <a:solidFill>
                  <a:srgbClr val="FF0000"/>
                </a:solidFill>
                <a:latin typeface="Times New Roman" panose="02020603050405020304" pitchFamily="18" charset="0"/>
                <a:cs typeface="Times New Roman" panose="02020603050405020304" pitchFamily="18" charset="0"/>
              </a:rPr>
              <a:t>Γενικά είναι βαλβίδες που ελέγχουν τη συγκοινωνία του ατμοθάλαμου ή του υπερθερμαντήρα με τον ατμαγωγό σωλήνα.</a:t>
            </a:r>
          </a:p>
          <a:p>
            <a:pPr marL="0" indent="0">
              <a:buNone/>
            </a:pPr>
            <a:r>
              <a:rPr lang="el-GR" sz="2000" dirty="0">
                <a:latin typeface="Times New Roman" panose="02020603050405020304" pitchFamily="18" charset="0"/>
                <a:cs typeface="Times New Roman" panose="02020603050405020304" pitchFamily="18" charset="0"/>
              </a:rPr>
              <a:t>Η διατομή του ανοίγματος της βαλβίδας του ατμοφράκτη και η διάμετρος του ατμαγωγού σωλήνα υπολογίζεται με βάση κανόνες και τύπους που δίνονται από τους διάφορους κανονισμούς και στην περίπτωσή μας από τους νηογνώμονες για Ναυτικούς Ατμολέβητες. </a:t>
            </a:r>
          </a:p>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Η βάση για τον υπολογισμό αυτό είναι πάντοτε ο βαθμός ατμοπαραγωγής, δηλαδή το ποσό του ωριαίως παραγόμενου ατμού ανά μονάδα θερμαινόμενης επιφάνειας. </a:t>
            </a:r>
          </a:p>
          <a:p>
            <a:pPr marL="0" indent="0">
              <a:buNone/>
            </a:pPr>
            <a:r>
              <a:rPr lang="el-GR" sz="2000" u="sng" dirty="0">
                <a:solidFill>
                  <a:srgbClr val="2B10F4"/>
                </a:solidFill>
                <a:latin typeface="Times New Roman" panose="02020603050405020304" pitchFamily="18" charset="0"/>
                <a:cs typeface="Times New Roman" panose="02020603050405020304" pitchFamily="18" charset="0"/>
              </a:rPr>
              <a:t>Ανάλογοι τύποι βρίσκονται στις αντίστοιχες εκδόσεις του αγγλικού Lloyd's Register of Shipping, του American Bureau of Shipping (ABS), του Bureau Veritas κλπ.</a:t>
            </a:r>
          </a:p>
          <a:p>
            <a:pPr marL="0" indent="0">
              <a:buNone/>
            </a:pPr>
            <a:r>
              <a:rPr lang="el-GR" sz="2000" dirty="0">
                <a:latin typeface="Times New Roman" panose="02020603050405020304" pitchFamily="18" charset="0"/>
                <a:cs typeface="Times New Roman" panose="02020603050405020304" pitchFamily="18" charset="0"/>
              </a:rPr>
              <a:t> </a:t>
            </a:r>
          </a:p>
          <a:p>
            <a:pPr marL="0" indent="0">
              <a:buNone/>
            </a:pPr>
            <a:r>
              <a:rPr lang="el-GR" sz="2000" b="1" dirty="0">
                <a:solidFill>
                  <a:srgbClr val="2B10F4"/>
                </a:solidFill>
                <a:latin typeface="Times New Roman" panose="02020603050405020304" pitchFamily="18" charset="0"/>
                <a:cs typeface="Times New Roman" panose="02020603050405020304" pitchFamily="18" charset="0"/>
              </a:rPr>
              <a:t>Οι ατμοφράκτες διακρίνονται σε: </a:t>
            </a:r>
          </a:p>
          <a:p>
            <a:pPr marL="0" indent="0">
              <a:buNone/>
            </a:pPr>
            <a:r>
              <a:rPr lang="el-GR" sz="2000" b="1" dirty="0">
                <a:solidFill>
                  <a:srgbClr val="007033"/>
                </a:solidFill>
                <a:latin typeface="Times New Roman" panose="02020603050405020304" pitchFamily="18" charset="0"/>
                <a:cs typeface="Times New Roman" panose="02020603050405020304" pitchFamily="18" charset="0"/>
              </a:rPr>
              <a:t>α) Κύριους, βοηθητικούς και τοπικούς </a:t>
            </a:r>
          </a:p>
          <a:p>
            <a:pPr marL="0" indent="0">
              <a:buNone/>
            </a:pPr>
            <a:r>
              <a:rPr lang="el-GR" sz="2000" b="1" dirty="0">
                <a:solidFill>
                  <a:srgbClr val="FF0000"/>
                </a:solidFill>
                <a:latin typeface="Times New Roman" panose="02020603050405020304" pitchFamily="18" charset="0"/>
                <a:cs typeface="Times New Roman" panose="02020603050405020304" pitchFamily="18" charset="0"/>
              </a:rPr>
              <a:t>β) Κορεσμένου ή υπέρθερμου </a:t>
            </a:r>
          </a:p>
          <a:p>
            <a:pPr marL="0" indent="0">
              <a:buNone/>
            </a:pPr>
            <a:r>
              <a:rPr lang="el-GR" sz="2000" b="1" dirty="0">
                <a:solidFill>
                  <a:srgbClr val="2B10F4"/>
                </a:solidFill>
                <a:latin typeface="Times New Roman" panose="02020603050405020304" pitchFamily="18" charset="0"/>
                <a:cs typeface="Times New Roman" panose="02020603050405020304" pitchFamily="18" charset="0"/>
              </a:rPr>
              <a:t>γ) Κοινούς, ζυγοσταθμισμένους και αυτόκλειστους</a:t>
            </a:r>
          </a:p>
        </p:txBody>
      </p:sp>
    </p:spTree>
    <p:extLst>
      <p:ext uri="{BB962C8B-B14F-4D97-AF65-F5344CB8AC3E}">
        <p14:creationId xmlns:p14="http://schemas.microsoft.com/office/powerpoint/2010/main" val="228711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1000"/>
                                        <p:tgtEl>
                                          <p:spTgt spid="5">
                                            <p:txEl>
                                              <p:pRg st="5" end="5"/>
                                            </p:txEl>
                                          </p:spTgt>
                                        </p:tgtEl>
                                      </p:cBhvr>
                                    </p:animEffect>
                                    <p:anim calcmode="lin" valueType="num">
                                      <p:cBhvr>
                                        <p:cTn id="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1000"/>
                                        <p:tgtEl>
                                          <p:spTgt spid="5">
                                            <p:txEl>
                                              <p:pRg st="6" end="6"/>
                                            </p:txEl>
                                          </p:spTgt>
                                        </p:tgtEl>
                                      </p:cBhvr>
                                    </p:animEffect>
                                    <p:anim calcmode="lin" valueType="num">
                                      <p:cBhvr>
                                        <p:cTn id="1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 calcmode="lin" valueType="num">
                                      <p:cBhvr>
                                        <p:cTn id="19"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1000"/>
                                        <p:tgtEl>
                                          <p:spTgt spid="5">
                                            <p:txEl>
                                              <p:pRg st="8" end="8"/>
                                            </p:txEl>
                                          </p:spTgt>
                                        </p:tgtEl>
                                      </p:cBhvr>
                                    </p:animEffect>
                                    <p:anim calcmode="lin" valueType="num">
                                      <p:cBhvr>
                                        <p:cTn id="2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5">
                                            <p:txEl>
                                              <p:pRg st="8" end="8"/>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2FB4AEDC-A85F-D1B6-3088-E7277D609EE7}"/>
              </a:ext>
            </a:extLst>
          </p:cNvPr>
          <p:cNvPicPr>
            <a:picLocks noChangeAspect="1"/>
          </p:cNvPicPr>
          <p:nvPr/>
        </p:nvPicPr>
        <p:blipFill>
          <a:blip r:embed="rId3">
            <a:extLst>
              <a:ext uri="{28A0092B-C50C-407E-A947-70E740481C1C}">
                <a14:useLocalDpi xmlns:a14="http://schemas.microsoft.com/office/drawing/2010/main" val="0"/>
              </a:ext>
            </a:extLst>
          </a:blip>
          <a:srcRect r="3180"/>
          <a:stretch/>
        </p:blipFill>
        <p:spPr>
          <a:xfrm>
            <a:off x="20" y="10"/>
            <a:ext cx="4564960" cy="6857990"/>
          </a:xfrm>
          <a:prstGeom prst="rect">
            <a:avLst/>
          </a:prstGeom>
        </p:spPr>
      </p:pic>
      <p:sp>
        <p:nvSpPr>
          <p:cNvPr id="6" name="TextBox 5">
            <a:extLst>
              <a:ext uri="{FF2B5EF4-FFF2-40B4-BE49-F238E27FC236}">
                <a16:creationId xmlns:a16="http://schemas.microsoft.com/office/drawing/2014/main" id="{9364D954-CC56-3E64-D1ED-298E19EB1D13}"/>
              </a:ext>
            </a:extLst>
          </p:cNvPr>
          <p:cNvSpPr txBox="1"/>
          <p:nvPr/>
        </p:nvSpPr>
        <p:spPr>
          <a:xfrm>
            <a:off x="4644008" y="2640692"/>
            <a:ext cx="4392488" cy="3255252"/>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sz="1900" b="1" u="sng" dirty="0">
                <a:solidFill>
                  <a:schemeClr val="tx1">
                    <a:lumMod val="85000"/>
                    <a:lumOff val="15000"/>
                  </a:schemeClr>
                </a:solidFill>
                <a:latin typeface="Times New Roman" panose="02020603050405020304" pitchFamily="18" charset="0"/>
                <a:cs typeface="Times New Roman" panose="02020603050405020304" pitchFamily="18" charset="0"/>
              </a:rPr>
              <a:t>Αποτελεί την απλούστερη μορφή ατμοφράκτη με βαλβίδα παρασυρόμενη από το βάκτρο της.</a:t>
            </a:r>
          </a:p>
          <a:p>
            <a:pPr indent="-228600" defTabSz="914400">
              <a:spcBef>
                <a:spcPts val="1000"/>
              </a:spcBef>
              <a:buClr>
                <a:schemeClr val="accent2"/>
              </a:buClr>
              <a:buFont typeface="Arial" panose="020B0604020202020204" pitchFamily="34" charset="0"/>
              <a:buChar char="•"/>
            </a:pPr>
            <a:endParaRPr lang="en-US" sz="1900" dirty="0">
              <a:solidFill>
                <a:schemeClr val="tx1">
                  <a:lumMod val="85000"/>
                  <a:lumOff val="15000"/>
                </a:schemeClr>
              </a:solidFill>
              <a:latin typeface="Times New Roman" panose="02020603050405020304" pitchFamily="18" charset="0"/>
              <a:cs typeface="Times New Roman" panose="02020603050405020304" pitchFamily="18" charset="0"/>
            </a:endParaRPr>
          </a:p>
          <a:p>
            <a:pPr indent="-228600" defTabSz="914400">
              <a:spcBef>
                <a:spcPts val="1000"/>
              </a:spcBef>
              <a:buClr>
                <a:schemeClr val="accent2"/>
              </a:buClr>
              <a:buFont typeface="Arial" panose="020B0604020202020204" pitchFamily="34" charset="0"/>
              <a:buChar char="•"/>
            </a:pPr>
            <a:r>
              <a:rPr lang="en-US" sz="1900" b="1" dirty="0">
                <a:solidFill>
                  <a:schemeClr val="tx1">
                    <a:lumMod val="85000"/>
                    <a:lumOff val="15000"/>
                  </a:schemeClr>
                </a:solidFill>
                <a:latin typeface="Times New Roman" panose="02020603050405020304" pitchFamily="18" charset="0"/>
                <a:cs typeface="Times New Roman" panose="02020603050405020304" pitchFamily="18" charset="0"/>
              </a:rPr>
              <a:t>Διακρίνομε την    εισαγωγή - εξαγωγή του ατμού, την έδρα της βαλβίδας, τη βαλβίδα με το βάκτρο της, το πώμα του κιβωτίου του ατμοφράκτη και το στυπειοθλίπτη.</a:t>
            </a:r>
          </a:p>
        </p:txBody>
      </p:sp>
      <p:sp>
        <p:nvSpPr>
          <p:cNvPr id="9" name="Βέλος: Αριστερό 8">
            <a:extLst>
              <a:ext uri="{FF2B5EF4-FFF2-40B4-BE49-F238E27FC236}">
                <a16:creationId xmlns:a16="http://schemas.microsoft.com/office/drawing/2014/main" id="{5CECBD42-7A83-27F9-B4A2-9B272E75A81E}"/>
              </a:ext>
            </a:extLst>
          </p:cNvPr>
          <p:cNvSpPr/>
          <p:nvPr/>
        </p:nvSpPr>
        <p:spPr>
          <a:xfrm>
            <a:off x="3851920" y="836712"/>
            <a:ext cx="5292060" cy="151216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latin typeface="Times New Roman" panose="02020603050405020304" pitchFamily="18" charset="0"/>
                <a:cs typeface="Times New Roman" panose="02020603050405020304" pitchFamily="18" charset="0"/>
              </a:rPr>
              <a:t>Ο ΚΟΙΝΟΣ ΑΤΜΟΦΡΑΚΤΗΣ</a:t>
            </a:r>
          </a:p>
        </p:txBody>
      </p:sp>
    </p:spTree>
    <p:extLst>
      <p:ext uri="{BB962C8B-B14F-4D97-AF65-F5344CB8AC3E}">
        <p14:creationId xmlns:p14="http://schemas.microsoft.com/office/powerpoint/2010/main" val="445085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340768"/>
            <a:ext cx="8572560" cy="5040560"/>
          </a:xfrm>
        </p:spPr>
        <p:txBody>
          <a:bodyPr>
            <a:normAutofit/>
          </a:bodyPr>
          <a:lstStyle/>
          <a:p>
            <a:pPr algn="l">
              <a:buClr>
                <a:srgbClr val="FF0000"/>
              </a:buClr>
            </a:pPr>
            <a:endParaRPr lang="el-GR" sz="2000" b="1" u="sng" dirty="0">
              <a:solidFill>
                <a:schemeClr val="bg1"/>
              </a:solidFill>
              <a:latin typeface="Times New Roman" panose="02020603050405020304" pitchFamily="18" charset="0"/>
              <a:cs typeface="Times New Roman" panose="02020603050405020304" pitchFamily="18" charset="0"/>
            </a:endParaRPr>
          </a:p>
          <a:p>
            <a:pPr algn="l">
              <a:buClr>
                <a:srgbClr val="FF0000"/>
              </a:buClr>
            </a:pPr>
            <a:r>
              <a:rPr lang="el-GR" sz="2000" dirty="0">
                <a:solidFill>
                  <a:schemeClr val="bg1"/>
                </a:solidFill>
                <a:latin typeface="Times New Roman" panose="02020603050405020304" pitchFamily="18" charset="0"/>
                <a:cs typeface="Times New Roman" panose="02020603050405020304" pitchFamily="18" charset="0"/>
              </a:rPr>
              <a:t>Οι </a:t>
            </a:r>
            <a:r>
              <a:rPr lang="el-GR" sz="2000" dirty="0">
                <a:solidFill>
                  <a:schemeClr val="tx1"/>
                </a:solidFill>
                <a:latin typeface="Times New Roman" panose="02020603050405020304" pitchFamily="18" charset="0"/>
                <a:cs typeface="Times New Roman" panose="02020603050405020304" pitchFamily="18" charset="0"/>
              </a:rPr>
              <a:t>υδροθάλαμοι συγκοινωνούν με τον ατμοϋδροθάλαμο με πολλούς αυλούς, ευθείς ή ελαφρά καμπύλους προς το μέρος της εστίας.</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Σχηματίζοντας έτσι δυο πυκνές δέσμες δεξιά και αριστερά του λέβητα που αποτελούν τα δυο σκέλη του.</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Οι σειρές κάθε δέσμης ειναι παράλληλες και οι αυλοί τοποθετούνται έτσι ώστε οι της μιας σειράς να παρεμβάλλονται στα διάκενα της άλλης.</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Οι αυλοί στερεώνουν και τον ατμοθάλαμο, ο οποίος στηρίζεται μόνο πάνω σ</a:t>
            </a:r>
            <a:r>
              <a:rPr lang="en-US" sz="2000" dirty="0">
                <a:solidFill>
                  <a:schemeClr val="tx1"/>
                </a:solidFill>
                <a:latin typeface="Times New Roman" panose="02020603050405020304" pitchFamily="18" charset="0"/>
                <a:cs typeface="Times New Roman" panose="02020603050405020304" pitchFamily="18" charset="0"/>
              </a:rPr>
              <a:t>’</a:t>
            </a:r>
            <a:r>
              <a:rPr lang="el-GR" sz="2000" dirty="0">
                <a:solidFill>
                  <a:schemeClr val="tx1"/>
                </a:solidFill>
                <a:latin typeface="Times New Roman" panose="02020603050405020304" pitchFamily="18" charset="0"/>
                <a:cs typeface="Times New Roman" panose="02020603050405020304" pitchFamily="18" charset="0"/>
              </a:rPr>
              <a:t>αυτους</a:t>
            </a:r>
            <a:r>
              <a:rPr lang="el-GR" sz="2000" b="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a:p>
            <a:pPr marL="180000" indent="-180000" algn="l">
              <a:buClr>
                <a:srgbClr val="FF0000"/>
              </a:buClr>
              <a:buFont typeface="Wingdings" pitchFamily="2" charset="2"/>
              <a:buChar char="Ø"/>
            </a:pPr>
            <a:endParaRPr lang="el-GR" sz="2000" b="1" dirty="0">
              <a:solidFill>
                <a:schemeClr val="tx1"/>
              </a:solidFill>
              <a:latin typeface="Arial Black" pitchFamily="34" charset="0"/>
            </a:endParaRP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6" name="Ορθογώνιο: Στρογγύλεμα επάνω γωνιών 5">
            <a:extLst>
              <a:ext uri="{FF2B5EF4-FFF2-40B4-BE49-F238E27FC236}">
                <a16:creationId xmlns:a16="http://schemas.microsoft.com/office/drawing/2014/main" id="{BD68B310-ED70-3DED-58F6-E4A3F6AF3E70}"/>
              </a:ext>
            </a:extLst>
          </p:cNvPr>
          <p:cNvSpPr/>
          <p:nvPr/>
        </p:nvSpPr>
        <p:spPr>
          <a:xfrm>
            <a:off x="1043608" y="332656"/>
            <a:ext cx="7344816" cy="720080"/>
          </a:xfrm>
          <a:prstGeom prst="round2Same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2B10F4"/>
                </a:solidFill>
                <a:latin typeface="Times New Roman" panose="02020603050405020304" pitchFamily="18" charset="0"/>
                <a:cs typeface="Times New Roman" panose="02020603050405020304" pitchFamily="18" charset="0"/>
              </a:rPr>
              <a:t>ΟΙ ΑΥΛΟΙ.</a:t>
            </a:r>
          </a:p>
        </p:txBody>
      </p:sp>
    </p:spTree>
    <p:extLst>
      <p:ext uri="{BB962C8B-B14F-4D97-AF65-F5344CB8AC3E}">
        <p14:creationId xmlns:p14="http://schemas.microsoft.com/office/powerpoint/2010/main" val="159638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70BC2861-2EAB-3AEE-12EC-031045F6CDA2}"/>
              </a:ext>
            </a:extLst>
          </p:cNvPr>
          <p:cNvPicPr>
            <a:picLocks noChangeAspect="1"/>
          </p:cNvPicPr>
          <p:nvPr/>
        </p:nvPicPr>
        <p:blipFill>
          <a:blip r:embed="rId3">
            <a:extLst>
              <a:ext uri="{28A0092B-C50C-407E-A947-70E740481C1C}">
                <a14:useLocalDpi xmlns:a14="http://schemas.microsoft.com/office/drawing/2010/main" val="0"/>
              </a:ext>
            </a:extLst>
          </a:blip>
          <a:srcRect l="4755" r="154"/>
          <a:stretch/>
        </p:blipFill>
        <p:spPr>
          <a:xfrm>
            <a:off x="20" y="10"/>
            <a:ext cx="4564960" cy="6857990"/>
          </a:xfrm>
          <a:prstGeom prst="rect">
            <a:avLst/>
          </a:prstGeom>
        </p:spPr>
      </p:pic>
      <p:sp>
        <p:nvSpPr>
          <p:cNvPr id="6" name="TextBox 5">
            <a:extLst>
              <a:ext uri="{FF2B5EF4-FFF2-40B4-BE49-F238E27FC236}">
                <a16:creationId xmlns:a16="http://schemas.microsoft.com/office/drawing/2014/main" id="{9364D954-CC56-3E64-D1ED-298E19EB1D13}"/>
              </a:ext>
            </a:extLst>
          </p:cNvPr>
          <p:cNvSpPr txBox="1"/>
          <p:nvPr/>
        </p:nvSpPr>
        <p:spPr>
          <a:xfrm>
            <a:off x="4427984" y="2640692"/>
            <a:ext cx="4564960" cy="3255252"/>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b="1" u="sng" dirty="0">
                <a:solidFill>
                  <a:schemeClr val="tx1">
                    <a:lumMod val="85000"/>
                    <a:lumOff val="15000"/>
                  </a:schemeClr>
                </a:solidFill>
              </a:rPr>
              <a:t>Επίσης τη γέφυρα του ατμοφράκτη με το περικόχλιο μέσα στο οποίο κοχλιώνεται το βάκτρο και τέλος το χειροσφόνδυλο ή βολάν. </a:t>
            </a:r>
          </a:p>
          <a:p>
            <a:pPr indent="-228600" defTabSz="914400">
              <a:spcBef>
                <a:spcPts val="1000"/>
              </a:spcBef>
              <a:buClr>
                <a:schemeClr val="accent2"/>
              </a:buClr>
              <a:buFont typeface="Arial" panose="020B0604020202020204" pitchFamily="34" charset="0"/>
              <a:buChar char="•"/>
            </a:pPr>
            <a:endParaRPr lang="en-US" b="1" u="sng" dirty="0">
              <a:solidFill>
                <a:schemeClr val="tx1">
                  <a:lumMod val="85000"/>
                  <a:lumOff val="15000"/>
                </a:schemeClr>
              </a:solidFill>
            </a:endParaRPr>
          </a:p>
          <a:p>
            <a:pPr indent="-228600" defTabSz="914400">
              <a:spcBef>
                <a:spcPts val="1000"/>
              </a:spcBef>
              <a:buClr>
                <a:schemeClr val="accent2"/>
              </a:buClr>
              <a:buFont typeface="Arial" panose="020B0604020202020204" pitchFamily="34" charset="0"/>
              <a:buChar char="•"/>
            </a:pPr>
            <a:r>
              <a:rPr lang="en-US" b="1" dirty="0">
                <a:solidFill>
                  <a:srgbClr val="FF0000"/>
                </a:solidFill>
              </a:rPr>
              <a:t>Μια άλλη μορφή κοινού ατμοφράκτη </a:t>
            </a:r>
            <a:r>
              <a:rPr lang="en-US" b="1" i="1" dirty="0">
                <a:solidFill>
                  <a:srgbClr val="FF0000"/>
                </a:solidFill>
              </a:rPr>
              <a:t>υπό γωνία </a:t>
            </a:r>
            <a:r>
              <a:rPr lang="en-US" b="1" dirty="0">
                <a:solidFill>
                  <a:srgbClr val="FF0000"/>
                </a:solidFill>
              </a:rPr>
              <a:t>φαίνεται στο σχήμα. </a:t>
            </a:r>
          </a:p>
        </p:txBody>
      </p:sp>
      <p:sp>
        <p:nvSpPr>
          <p:cNvPr id="7" name="Βέλος: Αριστερό 6">
            <a:extLst>
              <a:ext uri="{FF2B5EF4-FFF2-40B4-BE49-F238E27FC236}">
                <a16:creationId xmlns:a16="http://schemas.microsoft.com/office/drawing/2014/main" id="{F20E3DA4-A7E8-146C-A982-6E7A53A16B5C}"/>
              </a:ext>
            </a:extLst>
          </p:cNvPr>
          <p:cNvSpPr/>
          <p:nvPr/>
        </p:nvSpPr>
        <p:spPr>
          <a:xfrm>
            <a:off x="3995936" y="1052736"/>
            <a:ext cx="4997008" cy="151216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00" b="1" dirty="0">
                <a:solidFill>
                  <a:srgbClr val="FF0000"/>
                </a:solidFill>
                <a:latin typeface="Times New Roman" panose="02020603050405020304" pitchFamily="18" charset="0"/>
                <a:cs typeface="Times New Roman" panose="02020603050405020304" pitchFamily="18" charset="0"/>
              </a:rPr>
              <a:t>Ο ΚΟΙΝΟΣ ΑΤΜΟΦΡΑΚΤΗΣ</a:t>
            </a:r>
          </a:p>
        </p:txBody>
      </p:sp>
    </p:spTree>
    <p:extLst>
      <p:ext uri="{BB962C8B-B14F-4D97-AF65-F5344CB8AC3E}">
        <p14:creationId xmlns:p14="http://schemas.microsoft.com/office/powerpoint/2010/main" val="38200322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rcRect l="4555" r="2530"/>
          <a:stretch/>
        </p:blipFill>
        <p:spPr>
          <a:xfrm>
            <a:off x="481" y="10"/>
            <a:ext cx="4572000" cy="6857990"/>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4716016" y="1844824"/>
            <a:ext cx="4248471" cy="4608512"/>
          </a:xfrm>
          <a:prstGeom prst="rect">
            <a:avLst/>
          </a:prstGeom>
          <a:solidFill>
            <a:schemeClr val="bg1">
              <a:alpha val="0"/>
            </a:schemeClr>
          </a:solidFill>
        </p:spPr>
        <p:txBody>
          <a:bodyPr vert="horz" lIns="91440" tIns="45720" rIns="91440" bIns="45720" rtlCol="0" anchor="ctr">
            <a:normAutofit/>
          </a:bodyPr>
          <a:lstStyle/>
          <a:p>
            <a:pPr indent="-228600" defTabSz="914400">
              <a:spcBef>
                <a:spcPts val="1000"/>
              </a:spcBef>
              <a:buClr>
                <a:schemeClr val="accent2"/>
              </a:buClr>
              <a:buFont typeface="Arial" panose="020B0604020202020204" pitchFamily="34" charset="0"/>
              <a:buChar char="•"/>
            </a:pPr>
            <a:r>
              <a:rPr lang="en-US" b="1" u="sng" dirty="0">
                <a:solidFill>
                  <a:schemeClr val="tx1">
                    <a:lumMod val="85000"/>
                    <a:lumOff val="15000"/>
                  </a:schemeClr>
                </a:solidFill>
                <a:latin typeface="Times New Roman" panose="02020603050405020304" pitchFamily="18" charset="0"/>
                <a:cs typeface="Times New Roman" panose="02020603050405020304" pitchFamily="18" charset="0"/>
              </a:rPr>
              <a:t>Αποτελεί ειδική κατασκευή η οποία περιέχει διάταξη με τη βοήθεια της οποίας μετά την ανύψωσή της, η βαλβίδα γίνεται ανεπίστροφη. </a:t>
            </a:r>
          </a:p>
          <a:p>
            <a:pPr indent="-228600" defTabSz="914400">
              <a:spcBef>
                <a:spcPts val="1000"/>
              </a:spcBef>
              <a:buClr>
                <a:schemeClr val="accent2"/>
              </a:buClr>
              <a:buFont typeface="Arial" panose="020B0604020202020204" pitchFamily="34" charset="0"/>
              <a:buChar char="•"/>
            </a:pPr>
            <a:r>
              <a:rPr lang="en-US" b="1" u="sng" dirty="0">
                <a:solidFill>
                  <a:srgbClr val="FF0000"/>
                </a:solidFill>
                <a:latin typeface="Times New Roman" panose="02020603050405020304" pitchFamily="18" charset="0"/>
                <a:cs typeface="Times New Roman" panose="02020603050405020304" pitchFamily="18" charset="0"/>
              </a:rPr>
              <a:t>Με τον ίδιο τρόπο, όταν ο λέβητας λειτουργεί και αιφνίδια πέσει η πίεσή του, η βαλβίδα δεχόμενη από τα νώτα της πίεση μεγαλύτερη από την πίεση του ατμαγωγού από τους άλλους λέβητες που βρίσκονται σε λειτουργία, θα κλείσει αυτόματα και θα προλάβει μεγαλύτερη απώλεια ατμού από τους παραπάνω λέβητες.</a:t>
            </a:r>
          </a:p>
        </p:txBody>
      </p:sp>
      <p:sp>
        <p:nvSpPr>
          <p:cNvPr id="6" name="Βέλος: Αριστερό 5">
            <a:extLst>
              <a:ext uri="{FF2B5EF4-FFF2-40B4-BE49-F238E27FC236}">
                <a16:creationId xmlns:a16="http://schemas.microsoft.com/office/drawing/2014/main" id="{80B907F4-C7FC-EC5B-4B24-A074FD5BD159}"/>
              </a:ext>
            </a:extLst>
          </p:cNvPr>
          <p:cNvSpPr/>
          <p:nvPr/>
        </p:nvSpPr>
        <p:spPr>
          <a:xfrm>
            <a:off x="4464495" y="188640"/>
            <a:ext cx="4679023" cy="1584176"/>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00" b="1" dirty="0">
                <a:solidFill>
                  <a:srgbClr val="FF0000"/>
                </a:solidFill>
                <a:latin typeface="Times New Roman" panose="02020603050405020304" pitchFamily="18" charset="0"/>
                <a:cs typeface="Times New Roman" panose="02020603050405020304" pitchFamily="18" charset="0"/>
              </a:rPr>
              <a:t>Ο ΑΥΤΟΚΛΕΙΣΤΟΣ ΑΤΜΟΦΡΑΚΤΗΣ</a:t>
            </a:r>
          </a:p>
        </p:txBody>
      </p:sp>
    </p:spTree>
    <p:extLst>
      <p:ext uri="{BB962C8B-B14F-4D97-AF65-F5344CB8AC3E}">
        <p14:creationId xmlns:p14="http://schemas.microsoft.com/office/powerpoint/2010/main" val="7158355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alpha val="11000"/>
          </a:srgb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FFFF00"/>
          </a:solidFill>
          <a:effectLst/>
        </p:spPr>
        <p:txBody>
          <a:bodyPr>
            <a:noAutofit/>
          </a:bodyPr>
          <a:lstStyle/>
          <a:p>
            <a:r>
              <a:rPr lang="el-GR" sz="3200" b="1" u="sng" dirty="0">
                <a:solidFill>
                  <a:srgbClr val="FF0000"/>
                </a:solidFill>
                <a:latin typeface="Arial Black" panose="020B0A04020102020204" pitchFamily="34" charset="0"/>
                <a:cs typeface="Arial" pitchFamily="34" charset="0"/>
              </a:rPr>
              <a:t>αυτοκλειστος ατμοφρακτης</a:t>
            </a:r>
            <a:endParaRPr lang="en-US" sz="3200" b="1" u="sng" dirty="0">
              <a:solidFill>
                <a:srgbClr val="FF0000"/>
              </a:solidFill>
              <a:latin typeface="Arial Black" panose="020B0A04020102020204" pitchFamily="34" charset="0"/>
              <a:cs typeface="Arial"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9" y="1124744"/>
            <a:ext cx="3494162" cy="5545068"/>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179512" y="1158185"/>
            <a:ext cx="5184576" cy="3354765"/>
          </a:xfrm>
          <a:prstGeom prst="rect">
            <a:avLst/>
          </a:prstGeom>
          <a:solidFill>
            <a:schemeClr val="bg2"/>
          </a:solidFill>
        </p:spPr>
        <p:txBody>
          <a:bodyPr wrap="square">
            <a:spAutoFit/>
          </a:bodyPr>
          <a:lstStyle/>
          <a:p>
            <a:r>
              <a:rPr lang="el-GR" sz="2000" dirty="0">
                <a:latin typeface="Times New Roman" panose="02020603050405020304" pitchFamily="18" charset="0"/>
                <a:cs typeface="Times New Roman" panose="02020603050405020304" pitchFamily="18" charset="0"/>
              </a:rPr>
              <a:t>Ο ατμοφρακτης αυτός φαίνεται στο σχήμα, διακρίνομε το θάλαμο ή κιβώτιο της βαλβίδας </a:t>
            </a:r>
            <a:r>
              <a:rPr lang="el-GR" sz="2000" b="1" dirty="0">
                <a:solidFill>
                  <a:srgbClr val="FF0000"/>
                </a:solidFill>
                <a:latin typeface="Times New Roman" panose="02020603050405020304" pitchFamily="18" charset="0"/>
                <a:cs typeface="Times New Roman" panose="02020603050405020304" pitchFamily="18" charset="0"/>
              </a:rPr>
              <a:t>Κ</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την είσοδο</a:t>
            </a:r>
            <a:r>
              <a:rPr lang="el-GR" sz="2000" b="1" dirty="0">
                <a:solidFill>
                  <a:srgbClr val="FF0000"/>
                </a:solidFill>
                <a:latin typeface="Times New Roman" panose="02020603050405020304" pitchFamily="18" charset="0"/>
                <a:cs typeface="Times New Roman" panose="02020603050405020304" pitchFamily="18" charset="0"/>
              </a:rPr>
              <a:t> I </a:t>
            </a:r>
            <a:r>
              <a:rPr lang="el-GR" sz="2000" dirty="0">
                <a:latin typeface="Times New Roman" panose="02020603050405020304" pitchFamily="18" charset="0"/>
                <a:cs typeface="Times New Roman" panose="02020603050405020304" pitchFamily="18" charset="0"/>
              </a:rPr>
              <a:t>και την έξοδο </a:t>
            </a:r>
            <a:r>
              <a:rPr lang="el-GR" sz="2000" b="1" dirty="0">
                <a:solidFill>
                  <a:srgbClr val="FF0000"/>
                </a:solidFill>
                <a:latin typeface="Times New Roman" panose="02020603050405020304" pitchFamily="18" charset="0"/>
                <a:cs typeface="Times New Roman" panose="02020603050405020304" pitchFamily="18" charset="0"/>
              </a:rPr>
              <a:t>Ο</a:t>
            </a:r>
            <a:r>
              <a:rPr lang="el-GR" sz="2000" dirty="0">
                <a:latin typeface="Times New Roman" panose="02020603050405020304" pitchFamily="18" charset="0"/>
                <a:cs typeface="Times New Roman" panose="02020603050405020304" pitchFamily="18" charset="0"/>
              </a:rPr>
              <a:t> του ατμού.</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 Η βαλβίδα </a:t>
            </a:r>
            <a:r>
              <a:rPr lang="el-GR" sz="2000" b="1" dirty="0">
                <a:solidFill>
                  <a:srgbClr val="FF0000"/>
                </a:solidFill>
                <a:latin typeface="Times New Roman" panose="02020603050405020304" pitchFamily="18" charset="0"/>
                <a:cs typeface="Times New Roman" panose="02020603050405020304" pitchFamily="18" charset="0"/>
              </a:rPr>
              <a:t>Υ</a:t>
            </a:r>
            <a:r>
              <a:rPr lang="el-GR" sz="2000" dirty="0">
                <a:latin typeface="Times New Roman" panose="02020603050405020304" pitchFamily="18" charset="0"/>
                <a:cs typeface="Times New Roman" panose="02020603050405020304" pitchFamily="18" charset="0"/>
              </a:rPr>
              <a:t> συνδέεται με το βάκτρο </a:t>
            </a:r>
            <a:r>
              <a:rPr lang="el-GR" sz="2000" b="1" dirty="0">
                <a:solidFill>
                  <a:srgbClr val="2B10F4"/>
                </a:solidFill>
                <a:latin typeface="Times New Roman" panose="02020603050405020304" pitchFamily="18" charset="0"/>
                <a:cs typeface="Times New Roman" panose="02020603050405020304" pitchFamily="18" charset="0"/>
              </a:rPr>
              <a:t>S</a:t>
            </a:r>
            <a:r>
              <a:rPr lang="el-GR" sz="2000" dirty="0">
                <a:latin typeface="Times New Roman" panose="02020603050405020304" pitchFamily="18" charset="0"/>
                <a:cs typeface="Times New Roman" panose="02020603050405020304" pitchFamily="18" charset="0"/>
              </a:rPr>
              <a:t> και εδράζεται πάνω στην έδρα </a:t>
            </a:r>
            <a:r>
              <a:rPr lang="el-GR" sz="2000" b="1" dirty="0">
                <a:solidFill>
                  <a:srgbClr val="FF0000"/>
                </a:solidFill>
                <a:latin typeface="Times New Roman" panose="02020603050405020304" pitchFamily="18" charset="0"/>
                <a:cs typeface="Times New Roman" panose="02020603050405020304" pitchFamily="18" charset="0"/>
              </a:rPr>
              <a:t>Τ</a:t>
            </a:r>
            <a:r>
              <a:rPr lang="el-GR" sz="2000" b="1" dirty="0">
                <a:latin typeface="Times New Roman" panose="02020603050405020304" pitchFamily="18" charset="0"/>
                <a:cs typeface="Times New Roman" panose="02020603050405020304" pitchFamily="18" charset="0"/>
              </a:rPr>
              <a:t>. </a:t>
            </a:r>
          </a:p>
          <a:p>
            <a:r>
              <a:rPr lang="el-GR" sz="2000" dirty="0">
                <a:latin typeface="Times New Roman" panose="02020603050405020304" pitchFamily="18" charset="0"/>
                <a:cs typeface="Times New Roman" panose="02020603050405020304" pitchFamily="18" charset="0"/>
              </a:rPr>
              <a:t>Το βάκτρο </a:t>
            </a:r>
            <a:r>
              <a:rPr lang="el-GR" sz="3200" b="1" dirty="0">
                <a:solidFill>
                  <a:srgbClr val="2B10F4"/>
                </a:solidFill>
                <a:latin typeface="Times New Roman" panose="02020603050405020304" pitchFamily="18" charset="0"/>
                <a:cs typeface="Times New Roman" panose="02020603050405020304" pitchFamily="18" charset="0"/>
              </a:rPr>
              <a:t>s</a:t>
            </a:r>
            <a:r>
              <a:rPr lang="el-GR" sz="2000" dirty="0">
                <a:latin typeface="Times New Roman" panose="02020603050405020304" pitchFamily="18" charset="0"/>
                <a:cs typeface="Times New Roman" panose="02020603050405020304" pitchFamily="18" charset="0"/>
              </a:rPr>
              <a:t> περνά από το πώμα </a:t>
            </a:r>
            <a:r>
              <a:rPr lang="el-GR" sz="2000" b="1" dirty="0">
                <a:solidFill>
                  <a:srgbClr val="FF0000"/>
                </a:solidFill>
                <a:latin typeface="Times New Roman" panose="02020603050405020304" pitchFamily="18" charset="0"/>
                <a:cs typeface="Times New Roman" panose="02020603050405020304" pitchFamily="18" charset="0"/>
              </a:rPr>
              <a:t>l</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και σε μικρή από το στυπειοθλίπτη </a:t>
            </a:r>
            <a:r>
              <a:rPr lang="el-GR" sz="2000" b="1" dirty="0">
                <a:solidFill>
                  <a:srgbClr val="2B10F4"/>
                </a:solidFill>
                <a:latin typeface="Times New Roman" panose="02020603050405020304" pitchFamily="18" charset="0"/>
                <a:cs typeface="Times New Roman" panose="02020603050405020304" pitchFamily="18" charset="0"/>
              </a:rPr>
              <a:t>Μ</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απόσταση η διάμετρός του μικραίνει απότομα. </a:t>
            </a:r>
          </a:p>
          <a:p>
            <a:r>
              <a:rPr lang="el-GR" sz="2000" dirty="0">
                <a:latin typeface="Times New Roman" panose="02020603050405020304" pitchFamily="18" charset="0"/>
                <a:cs typeface="Times New Roman" panose="02020603050405020304" pitchFamily="18" charset="0"/>
              </a:rPr>
              <a:t>Η μικρής διαμέτρου προέκταση του βάκτρου καταλήγει στο μικρό χειροσφόνδυλο</a:t>
            </a:r>
            <a:r>
              <a:rPr lang="el-GR" sz="2000" b="1" dirty="0">
                <a:solidFill>
                  <a:srgbClr val="2B10F4"/>
                </a:solidFill>
                <a:latin typeface="Times New Roman" panose="02020603050405020304" pitchFamily="18" charset="0"/>
                <a:cs typeface="Times New Roman" panose="02020603050405020304" pitchFamily="18" charset="0"/>
              </a:rPr>
              <a:t> Η.</a:t>
            </a:r>
          </a:p>
        </p:txBody>
      </p:sp>
    </p:spTree>
    <p:extLst>
      <p:ext uri="{BB962C8B-B14F-4D97-AF65-F5344CB8AC3E}">
        <p14:creationId xmlns:p14="http://schemas.microsoft.com/office/powerpoint/2010/main" val="42637982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179" y="620688"/>
            <a:ext cx="3608317" cy="6049124"/>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227108" y="332656"/>
            <a:ext cx="5201071" cy="5940088"/>
          </a:xfrm>
          <a:prstGeom prst="rect">
            <a:avLst/>
          </a:prstGeom>
          <a:solidFill>
            <a:schemeClr val="bg2">
              <a:lumMod val="90000"/>
              <a:alpha val="25000"/>
            </a:schemeClr>
          </a:solidFill>
        </p:spPr>
        <p:txBody>
          <a:bodyPr wrap="square">
            <a:spAutoFit/>
          </a:bodyPr>
          <a:lstStyle/>
          <a:p>
            <a:r>
              <a:rPr lang="el-GR" sz="2000" dirty="0">
                <a:latin typeface="Times New Roman" panose="02020603050405020304" pitchFamily="18" charset="0"/>
                <a:cs typeface="Times New Roman" panose="02020603050405020304" pitchFamily="18" charset="0"/>
              </a:rPr>
              <a:t>Γύρω από την προέκταση του βάκτρου ολισθαίνει το χιτώνιο </a:t>
            </a:r>
            <a:r>
              <a:rPr lang="el-GR" sz="2000" b="1" dirty="0">
                <a:solidFill>
                  <a:srgbClr val="FF0000"/>
                </a:solidFill>
                <a:latin typeface="Times New Roman" panose="02020603050405020304" pitchFamily="18" charset="0"/>
                <a:cs typeface="Times New Roman" panose="02020603050405020304" pitchFamily="18" charset="0"/>
              </a:rPr>
              <a:t>F</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που φέρει αρσενικό σπείρωμα.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Στο κατώτερο άκρο του φέρει επίσης σε ορθή γωνία δύο περονοειδείς οδηγούς, που ολισθαίνουν στις κολόνες της γέφυρας </a:t>
            </a:r>
            <a:r>
              <a:rPr lang="el-GR" sz="2000" b="1" dirty="0">
                <a:solidFill>
                  <a:srgbClr val="FF0000"/>
                </a:solidFill>
                <a:latin typeface="Times New Roman" panose="02020603050405020304" pitchFamily="18" charset="0"/>
                <a:cs typeface="Times New Roman" panose="02020603050405020304" pitchFamily="18" charset="0"/>
              </a:rPr>
              <a:t>Ε</a:t>
            </a:r>
            <a:r>
              <a:rPr lang="el-G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 Οι κολόνες αυτές χρησιμεύουν ως οδηγοί, ώστε το χιτώνιο</a:t>
            </a:r>
            <a:r>
              <a:rPr lang="el-GR" sz="2000" b="1" dirty="0">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F</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να μπορεί να ανεβαίνει ή να κατεβαίνει ολισθαίνοντας γύρω από το βάκτρο </a:t>
            </a:r>
            <a:r>
              <a:rPr lang="el-GR" sz="2000" b="1" dirty="0">
                <a:solidFill>
                  <a:srgbClr val="2B10F4"/>
                </a:solidFill>
                <a:latin typeface="Times New Roman" panose="02020603050405020304" pitchFamily="18" charset="0"/>
                <a:cs typeface="Times New Roman" panose="02020603050405020304" pitchFamily="18" charset="0"/>
              </a:rPr>
              <a:t>S</a:t>
            </a:r>
            <a:r>
              <a:rPr lang="el-GR" sz="2000" dirty="0">
                <a:solidFill>
                  <a:srgbClr val="2B10F4"/>
                </a:solidFill>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χωρίς όμως να μπορεί να περιστραφεί.</a:t>
            </a:r>
          </a:p>
          <a:p>
            <a:r>
              <a:rPr lang="el-GR" sz="2000" dirty="0">
                <a:latin typeface="Times New Roman" panose="02020603050405020304" pitchFamily="18" charset="0"/>
                <a:cs typeface="Times New Roman" panose="02020603050405020304" pitchFamily="18" charset="0"/>
              </a:rPr>
              <a:t>Γύρω από το χιτώνιο </a:t>
            </a:r>
            <a:r>
              <a:rPr lang="el-GR" sz="2000" b="1" dirty="0">
                <a:solidFill>
                  <a:srgbClr val="FF0000"/>
                </a:solidFill>
                <a:latin typeface="Times New Roman" panose="02020603050405020304" pitchFamily="18" charset="0"/>
                <a:cs typeface="Times New Roman" panose="02020603050405020304" pitchFamily="18" charset="0"/>
              </a:rPr>
              <a:t>F</a:t>
            </a:r>
            <a:r>
              <a:rPr lang="el-GR" sz="2000" dirty="0">
                <a:latin typeface="Times New Roman" panose="02020603050405020304" pitchFamily="18" charset="0"/>
                <a:cs typeface="Times New Roman" panose="02020603050405020304" pitchFamily="18" charset="0"/>
              </a:rPr>
              <a:t> υπάρχει το χιτώνιο </a:t>
            </a:r>
            <a:r>
              <a:rPr lang="el-GR" sz="2000" b="1" dirty="0">
                <a:solidFill>
                  <a:srgbClr val="FF0000"/>
                </a:solidFill>
                <a:latin typeface="Times New Roman" panose="02020603050405020304" pitchFamily="18" charset="0"/>
                <a:cs typeface="Times New Roman" panose="02020603050405020304" pitchFamily="18" charset="0"/>
              </a:rPr>
              <a:t>Ν</a:t>
            </a:r>
            <a:r>
              <a:rPr lang="el-GR" sz="2000" dirty="0">
                <a:latin typeface="Times New Roman" panose="02020603050405020304" pitchFamily="18" charset="0"/>
                <a:cs typeface="Times New Roman" panose="02020603050405020304" pitchFamily="18" charset="0"/>
              </a:rPr>
              <a:t> με θηλυκό σπείρωμα, που έχει τη δυνατότητα να περιστρέφεται στο εσωτερικό της πλήμνης </a:t>
            </a:r>
            <a:r>
              <a:rPr lang="el-GR" sz="2000" b="1" dirty="0">
                <a:solidFill>
                  <a:srgbClr val="FF0000"/>
                </a:solidFill>
                <a:latin typeface="Times New Roman" panose="02020603050405020304" pitchFamily="18" charset="0"/>
                <a:cs typeface="Times New Roman" panose="02020603050405020304" pitchFamily="18" charset="0"/>
              </a:rPr>
              <a:t>Ε</a:t>
            </a:r>
            <a:r>
              <a:rPr lang="el-GR" sz="2000" b="1" dirty="0">
                <a:latin typeface="Times New Roman" panose="02020603050405020304" pitchFamily="18" charset="0"/>
                <a:cs typeface="Times New Roman" panose="02020603050405020304" pitchFamily="18" charset="0"/>
              </a:rPr>
              <a:t>.</a:t>
            </a:r>
          </a:p>
          <a:p>
            <a:r>
              <a:rPr lang="el-GR" sz="2000" dirty="0">
                <a:latin typeface="Times New Roman" panose="02020603050405020304" pitchFamily="18" charset="0"/>
                <a:cs typeface="Times New Roman" panose="02020603050405020304" pitchFamily="18" charset="0"/>
              </a:rPr>
              <a:t>Πάνω στο χιτώνιο </a:t>
            </a:r>
            <a:r>
              <a:rPr lang="el-GR" sz="2000" b="1" dirty="0">
                <a:solidFill>
                  <a:srgbClr val="FF0000"/>
                </a:solidFill>
                <a:latin typeface="Times New Roman" panose="02020603050405020304" pitchFamily="18" charset="0"/>
                <a:cs typeface="Times New Roman" panose="02020603050405020304" pitchFamily="18" charset="0"/>
              </a:rPr>
              <a:t>Ν</a:t>
            </a:r>
            <a:r>
              <a:rPr lang="el-GR" sz="2000" dirty="0">
                <a:latin typeface="Times New Roman" panose="02020603050405020304" pitchFamily="18" charset="0"/>
                <a:cs typeface="Times New Roman" panose="02020603050405020304" pitchFamily="18" charset="0"/>
              </a:rPr>
              <a:t> κοχλιώνεται και στερεώνεται με σφήνα ο κωνικός οδοντωτός τροχός</a:t>
            </a:r>
            <a:r>
              <a:rPr lang="el-GR" sz="2000" b="1" dirty="0">
                <a:solidFill>
                  <a:srgbClr val="2B10F4"/>
                </a:solidFill>
                <a:latin typeface="Times New Roman" panose="02020603050405020304" pitchFamily="18" charset="0"/>
                <a:cs typeface="Times New Roman" panose="02020603050405020304" pitchFamily="18" charset="0"/>
              </a:rPr>
              <a:t> Β</a:t>
            </a:r>
            <a:r>
              <a:rPr lang="el-GR" sz="2000" dirty="0">
                <a:latin typeface="Times New Roman" panose="02020603050405020304" pitchFamily="18" charset="0"/>
                <a:cs typeface="Times New Roman" panose="02020603050405020304" pitchFamily="18" charset="0"/>
              </a:rPr>
              <a:t>, επάνω στον οποίο στερεώνεται με</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 κοχλίες ο μεγάλος χειροσφόνδυλος </a:t>
            </a:r>
            <a:r>
              <a:rPr lang="el-GR" sz="2000" b="1" dirty="0">
                <a:solidFill>
                  <a:srgbClr val="2B10F4"/>
                </a:solidFill>
                <a:latin typeface="Times New Roman" panose="02020603050405020304" pitchFamily="18" charset="0"/>
                <a:cs typeface="Times New Roman" panose="02020603050405020304" pitchFamily="18" charset="0"/>
              </a:rPr>
              <a:t>W.</a:t>
            </a:r>
            <a:endParaRPr lang="en-US" sz="2000" b="1" dirty="0">
              <a:solidFill>
                <a:srgbClr val="2B10F4"/>
              </a:solidFill>
              <a:latin typeface="Times New Roman" panose="02020603050405020304" pitchFamily="18" charset="0"/>
              <a:cs typeface="Times New Roman" panose="02020603050405020304" pitchFamily="18" charset="0"/>
            </a:endParaRPr>
          </a:p>
          <a:p>
            <a:endParaRPr lang="en-US" sz="2000" b="1" dirty="0"/>
          </a:p>
          <a:p>
            <a:endParaRPr lang="en-US" sz="2000" b="1" dirty="0"/>
          </a:p>
        </p:txBody>
      </p:sp>
    </p:spTree>
    <p:extLst>
      <p:ext uri="{BB962C8B-B14F-4D97-AF65-F5344CB8AC3E}">
        <p14:creationId xmlns:p14="http://schemas.microsoft.com/office/powerpoint/2010/main" val="20023865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824" y="404664"/>
            <a:ext cx="3662672" cy="6222561"/>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172753" y="262215"/>
            <a:ext cx="5335351" cy="6841873"/>
          </a:xfrm>
          <a:prstGeom prst="rect">
            <a:avLst/>
          </a:prstGeom>
          <a:solidFill>
            <a:schemeClr val="bg2">
              <a:lumMod val="90000"/>
              <a:alpha val="19000"/>
            </a:schemeClr>
          </a:solidFill>
        </p:spPr>
        <p:txBody>
          <a:bodyPr wrap="square">
            <a:spAutoFit/>
          </a:bodyPr>
          <a:lstStyle/>
          <a:p>
            <a:r>
              <a:rPr lang="el-GR" sz="2000" dirty="0">
                <a:latin typeface="Times New Roman" panose="02020603050405020304" pitchFamily="18" charset="0"/>
                <a:cs typeface="Times New Roman" panose="02020603050405020304" pitchFamily="18" charset="0"/>
              </a:rPr>
              <a:t>Ο οδοντωτός τροχός </a:t>
            </a:r>
            <a:r>
              <a:rPr lang="el-GR" sz="2000" b="1" dirty="0">
                <a:solidFill>
                  <a:srgbClr val="FF0000"/>
                </a:solidFill>
                <a:latin typeface="Times New Roman" panose="02020603050405020304" pitchFamily="18" charset="0"/>
                <a:cs typeface="Times New Roman" panose="02020603050405020304" pitchFamily="18" charset="0"/>
              </a:rPr>
              <a:t>Β</a:t>
            </a:r>
            <a:r>
              <a:rPr lang="el-GR" sz="2000" dirty="0">
                <a:latin typeface="Times New Roman" panose="02020603050405020304" pitchFamily="18" charset="0"/>
                <a:cs typeface="Times New Roman" panose="02020603050405020304" pitchFamily="18" charset="0"/>
              </a:rPr>
              <a:t> εμπλέκεται με τον οδοντωτό τροχό </a:t>
            </a:r>
            <a:r>
              <a:rPr lang="el-GR" sz="2000" b="1" dirty="0">
                <a:solidFill>
                  <a:srgbClr val="FF0000"/>
                </a:solidFill>
                <a:latin typeface="Times New Roman" panose="02020603050405020304" pitchFamily="18" charset="0"/>
                <a:cs typeface="Times New Roman" panose="02020603050405020304" pitchFamily="18" charset="0"/>
              </a:rPr>
              <a:t>C</a:t>
            </a:r>
            <a:r>
              <a:rPr lang="el-GR" sz="2000" dirty="0">
                <a:latin typeface="Times New Roman" panose="02020603050405020304" pitchFamily="18" charset="0"/>
                <a:cs typeface="Times New Roman" panose="02020603050405020304" pitchFamily="18" charset="0"/>
              </a:rPr>
              <a:t>, που μπορεί να περιστραφεί με τον άξονα </a:t>
            </a:r>
            <a:r>
              <a:rPr lang="el-GR" sz="2000" b="1" dirty="0">
                <a:solidFill>
                  <a:srgbClr val="FF0000"/>
                </a:solidFill>
                <a:latin typeface="Times New Roman" panose="02020603050405020304" pitchFamily="18" charset="0"/>
                <a:cs typeface="Times New Roman" panose="02020603050405020304" pitchFamily="18" charset="0"/>
              </a:rPr>
              <a:t>D</a:t>
            </a:r>
            <a:r>
              <a:rPr lang="el-GR" sz="2000" dirty="0">
                <a:latin typeface="Times New Roman" panose="02020603050405020304" pitchFamily="18" charset="0"/>
                <a:cs typeface="Times New Roman" panose="02020603050405020304" pitchFamily="18" charset="0"/>
              </a:rPr>
              <a:t> από το κατάστρωμα ή άλλη απομακρυσμένη θέση.</a:t>
            </a:r>
          </a:p>
          <a:p>
            <a:r>
              <a:rPr lang="el-GR" sz="2000" b="1" dirty="0">
                <a:solidFill>
                  <a:srgbClr val="2B10F4"/>
                </a:solidFill>
                <a:latin typeface="Times New Roman" panose="02020603050405020304" pitchFamily="18" charset="0"/>
                <a:cs typeface="Times New Roman" panose="02020603050405020304" pitchFamily="18" charset="0"/>
              </a:rPr>
              <a:t>Η λειτουργία του ατμοφράκτη πραγματοποιείται ως εξής</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Με περιστροφή του χειροσφόνδυλου </a:t>
            </a:r>
            <a:r>
              <a:rPr lang="el-GR" sz="2000" b="1" dirty="0">
                <a:solidFill>
                  <a:srgbClr val="FF0000"/>
                </a:solidFill>
                <a:latin typeface="Times New Roman" panose="02020603050405020304" pitchFamily="18" charset="0"/>
                <a:cs typeface="Times New Roman" panose="02020603050405020304" pitchFamily="18" charset="0"/>
              </a:rPr>
              <a:t>W</a:t>
            </a:r>
            <a:r>
              <a:rPr lang="el-GR" sz="2000" dirty="0">
                <a:latin typeface="Times New Roman" panose="02020603050405020304" pitchFamily="18" charset="0"/>
                <a:cs typeface="Times New Roman" panose="02020603050405020304" pitchFamily="18" charset="0"/>
              </a:rPr>
              <a:t> περιστρέφομε το χιτώνιο </a:t>
            </a:r>
            <a:r>
              <a:rPr lang="el-GR" sz="2000" b="1" dirty="0">
                <a:solidFill>
                  <a:srgbClr val="FF0000"/>
                </a:solidFill>
                <a:latin typeface="Times New Roman" panose="02020603050405020304" pitchFamily="18" charset="0"/>
                <a:cs typeface="Times New Roman" panose="02020603050405020304" pitchFamily="18" charset="0"/>
              </a:rPr>
              <a:t>Μ</a:t>
            </a:r>
            <a:r>
              <a:rPr lang="el-GR" sz="2000" dirty="0">
                <a:latin typeface="Times New Roman" panose="02020603050405020304" pitchFamily="18" charset="0"/>
                <a:cs typeface="Times New Roman" panose="02020603050405020304" pitchFamily="18" charset="0"/>
              </a:rPr>
              <a:t> μέσα στην πλήμνη </a:t>
            </a:r>
            <a:r>
              <a:rPr lang="el-GR" sz="2000" b="1" dirty="0">
                <a:solidFill>
                  <a:srgbClr val="FF0000"/>
                </a:solidFill>
                <a:latin typeface="Times New Roman" panose="02020603050405020304" pitchFamily="18" charset="0"/>
                <a:cs typeface="Times New Roman" panose="02020603050405020304" pitchFamily="18" charset="0"/>
              </a:rPr>
              <a:t>Ε</a:t>
            </a:r>
            <a:r>
              <a:rPr lang="el-GR"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Το χιτώνιο </a:t>
            </a:r>
            <a:r>
              <a:rPr lang="el-GR" sz="2000" b="1" dirty="0">
                <a:solidFill>
                  <a:srgbClr val="FF0000"/>
                </a:solidFill>
                <a:latin typeface="Times New Roman" panose="02020603050405020304" pitchFamily="18" charset="0"/>
                <a:cs typeface="Times New Roman" panose="02020603050405020304" pitchFamily="18" charset="0"/>
              </a:rPr>
              <a:t>Ν</a:t>
            </a:r>
            <a:r>
              <a:rPr lang="el-GR" sz="2000" dirty="0">
                <a:latin typeface="Times New Roman" panose="02020603050405020304" pitchFamily="18" charset="0"/>
                <a:cs typeface="Times New Roman" panose="02020603050405020304" pitchFamily="18" charset="0"/>
              </a:rPr>
              <a:t> (με θηλυκό σπείρωμα) αναγκάζει το χιτώνιο </a:t>
            </a:r>
            <a:r>
              <a:rPr lang="el-GR" sz="2000" b="1" dirty="0">
                <a:solidFill>
                  <a:srgbClr val="FF0000"/>
                </a:solidFill>
                <a:latin typeface="Times New Roman" panose="02020603050405020304" pitchFamily="18" charset="0"/>
                <a:cs typeface="Times New Roman" panose="02020603050405020304" pitchFamily="18" charset="0"/>
              </a:rPr>
              <a:t>F</a:t>
            </a:r>
            <a:r>
              <a:rPr lang="el-GR" sz="2000" dirty="0">
                <a:latin typeface="Times New Roman" panose="02020603050405020304" pitchFamily="18" charset="0"/>
                <a:cs typeface="Times New Roman" panose="02020603050405020304" pitchFamily="18" charset="0"/>
              </a:rPr>
              <a:t> να ανυψωθεί, γιατί αυτό δεν μπορεί να περιστραφεί.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Έτσι το βάκτρο </a:t>
            </a:r>
            <a:r>
              <a:rPr lang="el-GR" sz="2000" b="1" dirty="0">
                <a:solidFill>
                  <a:srgbClr val="FF0000"/>
                </a:solidFill>
                <a:latin typeface="Times New Roman" panose="02020603050405020304" pitchFamily="18" charset="0"/>
                <a:cs typeface="Times New Roman" panose="02020603050405020304" pitchFamily="18" charset="0"/>
              </a:rPr>
              <a:t>S</a:t>
            </a:r>
            <a:r>
              <a:rPr lang="el-GR" sz="2000" dirty="0">
                <a:latin typeface="Times New Roman" panose="02020603050405020304" pitchFamily="18" charset="0"/>
                <a:cs typeface="Times New Roman" panose="02020603050405020304" pitchFamily="18" charset="0"/>
              </a:rPr>
              <a:t> ελευθερώνεται και μπορεί να ανυψωθεί από την πίεση του ατμού, που ασκείται κάτω από τη βαλβίδα.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Όταν το χιτώνιο</a:t>
            </a:r>
            <a:r>
              <a:rPr lang="el-GR" sz="2000" b="1" dirty="0">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F</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ανυψωθεί στο επιθυμητό ύψος, τότε η πίεση του ατμού ωθεί τη βαλβίδα και το βάκτρο, μέχρις ότου το τμήμα της μεγάλης διαμέτρου του βάκτρου ακουμπήσει στην κάτω επιφάνεια του </a:t>
            </a:r>
            <a:r>
              <a:rPr lang="el-GR" sz="2000" b="1" dirty="0">
                <a:solidFill>
                  <a:srgbClr val="FF0000"/>
                </a:solidFill>
                <a:latin typeface="Times New Roman" panose="02020603050405020304" pitchFamily="18" charset="0"/>
                <a:cs typeface="Times New Roman" panose="02020603050405020304" pitchFamily="18" charset="0"/>
              </a:rPr>
              <a:t>F</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Έτσι το επιστόμιο ανοίγει.</a:t>
            </a:r>
            <a:endParaRPr lang="en-US" sz="2000" dirty="0">
              <a:latin typeface="Times New Roman" panose="02020603050405020304" pitchFamily="18" charset="0"/>
              <a:cs typeface="Times New Roman" panose="02020603050405020304" pitchFamily="18" charset="0"/>
            </a:endParaRPr>
          </a:p>
          <a:p>
            <a:endParaRPr lang="en-US" sz="1930" b="1" dirty="0"/>
          </a:p>
          <a:p>
            <a:endParaRPr lang="el-GR" sz="1930" b="1" dirty="0"/>
          </a:p>
        </p:txBody>
      </p:sp>
    </p:spTree>
    <p:extLst>
      <p:ext uri="{BB962C8B-B14F-4D97-AF65-F5344CB8AC3E}">
        <p14:creationId xmlns:p14="http://schemas.microsoft.com/office/powerpoint/2010/main" val="40761044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875" y="332657"/>
            <a:ext cx="3562621" cy="6337156"/>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107504" y="332656"/>
            <a:ext cx="5366371" cy="6541791"/>
          </a:xfrm>
          <a:prstGeom prst="rect">
            <a:avLst/>
          </a:prstGeom>
          <a:blipFill dpi="0" rotWithShape="1">
            <a:blip r:embed="rId4">
              <a:alphaModFix amt="29000"/>
            </a:blip>
            <a:srcRect/>
            <a:tile tx="0" ty="0" sx="100000" sy="100000" flip="none" algn="tl"/>
          </a:blipFill>
        </p:spPr>
        <p:txBody>
          <a:bodyPr wrap="square">
            <a:spAutoFit/>
          </a:bodyPr>
          <a:lstStyle/>
          <a:p>
            <a:r>
              <a:rPr lang="el-GR" sz="2100" dirty="0">
                <a:latin typeface="Times New Roman" panose="02020603050405020304" pitchFamily="18" charset="0"/>
                <a:cs typeface="Times New Roman" panose="02020603050405020304" pitchFamily="18" charset="0"/>
              </a:rPr>
              <a:t>Όταν το επιστόμιο είναι ανοικτό και η πίεση του λέβητα ελαττωθεί, τότε η από τα νώτα της βαλβίδας πίεση του ατμού από τους άλλους λέβητες θα παρασύρει τη βαλβίδα </a:t>
            </a:r>
            <a:r>
              <a:rPr lang="el-GR" sz="2100" b="1" dirty="0">
                <a:solidFill>
                  <a:srgbClr val="FF0000"/>
                </a:solidFill>
                <a:latin typeface="Times New Roman" panose="02020603050405020304" pitchFamily="18" charset="0"/>
                <a:cs typeface="Times New Roman" panose="02020603050405020304" pitchFamily="18" charset="0"/>
              </a:rPr>
              <a:t>Υ</a:t>
            </a:r>
            <a:r>
              <a:rPr lang="el-GR" sz="2100" dirty="0">
                <a:latin typeface="Times New Roman" panose="02020603050405020304" pitchFamily="18" charset="0"/>
                <a:cs typeface="Times New Roman" panose="02020603050405020304" pitchFamily="18" charset="0"/>
              </a:rPr>
              <a:t> με το βάκτρο </a:t>
            </a:r>
            <a:r>
              <a:rPr lang="el-GR" sz="2100" b="1" dirty="0">
                <a:solidFill>
                  <a:srgbClr val="FF0000"/>
                </a:solidFill>
                <a:latin typeface="Times New Roman" panose="02020603050405020304" pitchFamily="18" charset="0"/>
                <a:cs typeface="Times New Roman" panose="02020603050405020304" pitchFamily="18" charset="0"/>
              </a:rPr>
              <a:t>S</a:t>
            </a:r>
            <a:r>
              <a:rPr lang="el-GR" sz="2100" b="1" dirty="0">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και το χειροσφόνδυλο </a:t>
            </a:r>
            <a:r>
              <a:rPr lang="el-GR" sz="2100" b="1" dirty="0">
                <a:solidFill>
                  <a:srgbClr val="FF0000"/>
                </a:solidFill>
                <a:latin typeface="Times New Roman" panose="02020603050405020304" pitchFamily="18" charset="0"/>
                <a:cs typeface="Times New Roman" panose="02020603050405020304" pitchFamily="18" charset="0"/>
              </a:rPr>
              <a:t>Η</a:t>
            </a:r>
            <a:r>
              <a:rPr lang="el-GR" sz="2100" dirty="0">
                <a:latin typeface="Times New Roman" panose="02020603050405020304" pitchFamily="18" charset="0"/>
                <a:cs typeface="Times New Roman" panose="02020603050405020304" pitchFamily="18" charset="0"/>
              </a:rPr>
              <a:t> και θα κλείσει τη βαλβίδα στεγανά πάνω στην έδρα της.</a:t>
            </a:r>
          </a:p>
          <a:p>
            <a:r>
              <a:rPr lang="el-GR" sz="2100" dirty="0">
                <a:latin typeface="Times New Roman" panose="02020603050405020304" pitchFamily="18" charset="0"/>
                <a:cs typeface="Times New Roman" panose="02020603050405020304" pitchFamily="18" charset="0"/>
              </a:rPr>
              <a:t>Φανερό είναι ότι περιστρέφοντας το χειριστήριο προς τα δεξιά κατεβάζομε το χιτώνιο </a:t>
            </a:r>
            <a:r>
              <a:rPr lang="el-GR" sz="2100" b="1" dirty="0">
                <a:solidFill>
                  <a:srgbClr val="FF0000"/>
                </a:solidFill>
                <a:latin typeface="Times New Roman" panose="02020603050405020304" pitchFamily="18" charset="0"/>
                <a:cs typeface="Times New Roman" panose="02020603050405020304" pitchFamily="18" charset="0"/>
              </a:rPr>
              <a:t>F</a:t>
            </a:r>
            <a:r>
              <a:rPr lang="el-GR" sz="2100" dirty="0">
                <a:latin typeface="Times New Roman" panose="02020603050405020304" pitchFamily="18" charset="0"/>
                <a:cs typeface="Times New Roman" panose="02020603050405020304" pitchFamily="18" charset="0"/>
              </a:rPr>
              <a:t> και ωθούμε το βάκτρο </a:t>
            </a:r>
            <a:r>
              <a:rPr lang="el-GR" sz="2100" b="1" dirty="0">
                <a:solidFill>
                  <a:srgbClr val="FF0000"/>
                </a:solidFill>
                <a:latin typeface="Times New Roman" panose="02020603050405020304" pitchFamily="18" charset="0"/>
                <a:cs typeface="Times New Roman" panose="02020603050405020304" pitchFamily="18" charset="0"/>
              </a:rPr>
              <a:t>S</a:t>
            </a:r>
            <a:r>
              <a:rPr lang="el-GR" sz="2100" dirty="0">
                <a:latin typeface="Times New Roman" panose="02020603050405020304" pitchFamily="18" charset="0"/>
                <a:cs typeface="Times New Roman" panose="02020603050405020304" pitchFamily="18" charset="0"/>
              </a:rPr>
              <a:t> προς τα κάτω κλείνοντας έτσι τη βαλβίδα πάνω στην έδρα της.</a:t>
            </a:r>
          </a:p>
          <a:p>
            <a:r>
              <a:rPr lang="el-GR" sz="2100" dirty="0">
                <a:latin typeface="Times New Roman" panose="02020603050405020304" pitchFamily="18" charset="0"/>
                <a:cs typeface="Times New Roman" panose="02020603050405020304" pitchFamily="18" charset="0"/>
              </a:rPr>
              <a:t>Όταν ο ατμοφρακτης ανοίγεται, το μικρό χειριστήριο </a:t>
            </a:r>
            <a:r>
              <a:rPr lang="el-GR" sz="2100" b="1" dirty="0">
                <a:solidFill>
                  <a:srgbClr val="FF0000"/>
                </a:solidFill>
                <a:latin typeface="Times New Roman" panose="02020603050405020304" pitchFamily="18" charset="0"/>
                <a:cs typeface="Times New Roman" panose="02020603050405020304" pitchFamily="18" charset="0"/>
              </a:rPr>
              <a:t>Η</a:t>
            </a:r>
            <a:r>
              <a:rPr lang="el-GR" sz="2100" dirty="0">
                <a:latin typeface="Times New Roman" panose="02020603050405020304" pitchFamily="18" charset="0"/>
                <a:cs typeface="Times New Roman" panose="02020603050405020304" pitchFamily="18" charset="0"/>
              </a:rPr>
              <a:t> πρέπει να έλκεται με το χέρι πάντοτε προς τα πίσω, ώστε να αποφευχθεί απότομη ύψωση της βαλβίδας από την πίεση του ατμού, που μπορεί να προκαλέσει ανωμαλία ή και τραυματισμό του χειριστή.</a:t>
            </a:r>
            <a:endParaRPr lang="en-US" sz="21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a:p>
            <a:endParaRPr lang="en-US" sz="2010" b="1" dirty="0"/>
          </a:p>
        </p:txBody>
      </p:sp>
    </p:spTree>
    <p:extLst>
      <p:ext uri="{BB962C8B-B14F-4D97-AF65-F5344CB8AC3E}">
        <p14:creationId xmlns:p14="http://schemas.microsoft.com/office/powerpoint/2010/main" val="34048050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BAC826-3F4B-2C37-2759-B9B0C91FED9B}"/>
              </a:ext>
            </a:extLst>
          </p:cNvPr>
          <p:cNvSpPr txBox="1"/>
          <p:nvPr/>
        </p:nvSpPr>
        <p:spPr>
          <a:xfrm>
            <a:off x="107504" y="908720"/>
            <a:ext cx="5040559" cy="5155257"/>
          </a:xfrm>
          <a:prstGeom prst="rect">
            <a:avLst/>
          </a:prstGeom>
          <a:blipFill dpi="0" rotWithShape="1">
            <a:blip r:embed="rId3">
              <a:alphaModFix amt="73000"/>
            </a:blip>
            <a:srcRect/>
            <a:tile tx="0" ty="0" sx="100000" sy="100000" flip="none" algn="tl"/>
          </a:blipFill>
        </p:spPr>
        <p:txBody>
          <a:bodyPr wrap="square">
            <a:spAutoFit/>
          </a:bodyPr>
          <a:lstStyle/>
          <a:p>
            <a:pPr>
              <a:spcBef>
                <a:spcPts val="600"/>
              </a:spcBef>
              <a:spcAft>
                <a:spcPts val="600"/>
              </a:spcAft>
            </a:pPr>
            <a:r>
              <a:rPr lang="el-GR" sz="2100" dirty="0">
                <a:latin typeface="Times New Roman" panose="02020603050405020304" pitchFamily="18" charset="0"/>
                <a:cs typeface="Times New Roman" panose="02020603050405020304" pitchFamily="18" charset="0"/>
              </a:rPr>
              <a:t>Το τροφοδοτικό επιστόμιο </a:t>
            </a:r>
            <a:r>
              <a:rPr lang="el-GR" sz="2100" b="1" dirty="0">
                <a:solidFill>
                  <a:srgbClr val="FF0000"/>
                </a:solidFill>
                <a:latin typeface="Times New Roman" panose="02020603050405020304" pitchFamily="18" charset="0"/>
                <a:cs typeface="Times New Roman" panose="02020603050405020304" pitchFamily="18" charset="0"/>
              </a:rPr>
              <a:t>έχει</a:t>
            </a:r>
            <a:r>
              <a:rPr lang="el-GR" sz="2100" b="1" dirty="0">
                <a:latin typeface="Times New Roman" panose="02020603050405020304" pitchFamily="18" charset="0"/>
                <a:cs typeface="Times New Roman" panose="02020603050405020304" pitchFamily="18" charset="0"/>
              </a:rPr>
              <a:t> </a:t>
            </a:r>
            <a:r>
              <a:rPr lang="el-GR" sz="2100" b="1" dirty="0">
                <a:solidFill>
                  <a:srgbClr val="FF0000"/>
                </a:solidFill>
                <a:latin typeface="Times New Roman" panose="02020603050405020304" pitchFamily="18" charset="0"/>
                <a:cs typeface="Times New Roman" panose="02020603050405020304" pitchFamily="18" charset="0"/>
              </a:rPr>
              <a:t>σκοπό να ελέγχει το εισερχόμενο στον υδροθάλαμο νερό</a:t>
            </a:r>
            <a:r>
              <a:rPr lang="el-GR" sz="2100" b="1" dirty="0">
                <a:latin typeface="Times New Roman" panose="02020603050405020304" pitchFamily="18" charset="0"/>
                <a:cs typeface="Times New Roman" panose="02020603050405020304" pitchFamily="18" charset="0"/>
              </a:rPr>
              <a:t>. </a:t>
            </a:r>
            <a:endParaRPr lang="en-US" sz="2100" b="1" dirty="0">
              <a:latin typeface="Times New Roman" panose="02020603050405020304" pitchFamily="18" charset="0"/>
              <a:cs typeface="Times New Roman" panose="02020603050405020304" pitchFamily="18" charset="0"/>
            </a:endParaRPr>
          </a:p>
          <a:p>
            <a:pPr>
              <a:spcBef>
                <a:spcPts val="600"/>
              </a:spcBef>
              <a:spcAft>
                <a:spcPts val="600"/>
              </a:spcAft>
            </a:pPr>
            <a:r>
              <a:rPr lang="el-GR" sz="2100" dirty="0">
                <a:latin typeface="Times New Roman" panose="02020603050405020304" pitchFamily="18" charset="0"/>
                <a:cs typeface="Times New Roman" panose="02020603050405020304" pitchFamily="18" charset="0"/>
              </a:rPr>
              <a:t>Αποτελείται συνήθως από ανεπίστροφη βαλβίδα </a:t>
            </a:r>
            <a:r>
              <a:rPr lang="el-GR" sz="2100" b="1" dirty="0">
                <a:solidFill>
                  <a:srgbClr val="FF0000"/>
                </a:solidFill>
                <a:latin typeface="Times New Roman" panose="02020603050405020304" pitchFamily="18" charset="0"/>
                <a:cs typeface="Times New Roman" panose="02020603050405020304" pitchFamily="18" charset="0"/>
              </a:rPr>
              <a:t>Α</a:t>
            </a:r>
            <a:r>
              <a:rPr lang="el-GR" sz="2100" dirty="0">
                <a:latin typeface="Times New Roman" panose="02020603050405020304" pitchFamily="18" charset="0"/>
                <a:cs typeface="Times New Roman" panose="02020603050405020304" pitchFamily="18" charset="0"/>
              </a:rPr>
              <a:t>, η οποία προλαβαίνει την επιστροφή του νερού από τον υδροθάλαμο στη σωλήνωση, όταν η πίεση καταθλίψεως ελαττωθεί κάτω από την πίεση του υδροθάλαμου </a:t>
            </a:r>
            <a:endParaRPr lang="en-US" sz="2100" dirty="0">
              <a:latin typeface="Times New Roman" panose="02020603050405020304" pitchFamily="18" charset="0"/>
              <a:cs typeface="Times New Roman" panose="02020603050405020304" pitchFamily="18" charset="0"/>
            </a:endParaRPr>
          </a:p>
          <a:p>
            <a:pPr>
              <a:spcBef>
                <a:spcPts val="600"/>
              </a:spcBef>
              <a:spcAft>
                <a:spcPts val="600"/>
              </a:spcAft>
            </a:pPr>
            <a:r>
              <a:rPr lang="el-GR" sz="2100" dirty="0">
                <a:solidFill>
                  <a:srgbClr val="FF0000"/>
                </a:solidFill>
                <a:latin typeface="Times New Roman" panose="02020603050405020304" pitchFamily="18" charset="0"/>
                <a:cs typeface="Times New Roman" panose="02020603050405020304" pitchFamily="18" charset="0"/>
              </a:rPr>
              <a:t>(</a:t>
            </a:r>
            <a:r>
              <a:rPr lang="el-GR" sz="2100" b="1" dirty="0">
                <a:solidFill>
                  <a:srgbClr val="FF0000"/>
                </a:solidFill>
                <a:latin typeface="Times New Roman" panose="02020603050405020304" pitchFamily="18" charset="0"/>
                <a:cs typeface="Times New Roman" panose="02020603050405020304" pitchFamily="18" charset="0"/>
              </a:rPr>
              <a:t>απαγορεύει την επιστροφή του νερού του υδροθάλαμου προς τη σωλήνωση</a:t>
            </a:r>
            <a:r>
              <a:rPr lang="el-GR" sz="2100" dirty="0">
                <a:solidFill>
                  <a:srgbClr val="FF0000"/>
                </a:solidFill>
                <a:latin typeface="Times New Roman" panose="02020603050405020304" pitchFamily="18" charset="0"/>
                <a:cs typeface="Times New Roman" panose="02020603050405020304" pitchFamily="18" charset="0"/>
              </a:rPr>
              <a:t>) .</a:t>
            </a:r>
            <a:endParaRPr lang="en-US" sz="2100" dirty="0">
              <a:solidFill>
                <a:srgbClr val="FF0000"/>
              </a:solidFill>
              <a:latin typeface="Times New Roman" panose="02020603050405020304" pitchFamily="18" charset="0"/>
              <a:cs typeface="Times New Roman" panose="02020603050405020304" pitchFamily="18" charset="0"/>
            </a:endParaRPr>
          </a:p>
          <a:p>
            <a:pPr>
              <a:spcBef>
                <a:spcPts val="600"/>
              </a:spcBef>
              <a:spcAft>
                <a:spcPts val="600"/>
              </a:spcAft>
            </a:pPr>
            <a:endParaRPr lang="en-US" sz="2100" dirty="0">
              <a:solidFill>
                <a:srgbClr val="FF0000"/>
              </a:solidFill>
              <a:latin typeface="Times New Roman" panose="02020603050405020304" pitchFamily="18" charset="0"/>
              <a:cs typeface="Times New Roman" panose="02020603050405020304" pitchFamily="18" charset="0"/>
            </a:endParaRPr>
          </a:p>
          <a:p>
            <a:endParaRPr lang="en-US" sz="2100" b="1" dirty="0">
              <a:solidFill>
                <a:srgbClr val="FF0000"/>
              </a:solidFill>
              <a:latin typeface="Times New Roman" panose="02020603050405020304" pitchFamily="18" charset="0"/>
              <a:cs typeface="Times New Roman" panose="02020603050405020304" pitchFamily="18" charset="0"/>
            </a:endParaRPr>
          </a:p>
          <a:p>
            <a:endParaRPr lang="en-US" sz="2100" b="1" dirty="0">
              <a:solidFill>
                <a:srgbClr val="FF0000"/>
              </a:solidFill>
              <a:latin typeface="Times New Roman" panose="02020603050405020304" pitchFamily="18" charset="0"/>
              <a:cs typeface="Times New Roman" panose="02020603050405020304" pitchFamily="18" charset="0"/>
            </a:endParaRPr>
          </a:p>
        </p:txBody>
      </p:sp>
      <p:pic>
        <p:nvPicPr>
          <p:cNvPr id="3" name="Picture 2" descr="Diagram&#10;&#10;Description automatically generated">
            <a:extLst>
              <a:ext uri="{FF2B5EF4-FFF2-40B4-BE49-F238E27FC236}">
                <a16:creationId xmlns:a16="http://schemas.microsoft.com/office/drawing/2014/main" id="{8E6CBD33-F997-C64F-8C31-51300CFC8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158185"/>
            <a:ext cx="3710186" cy="5511627"/>
          </a:xfrm>
          <a:prstGeom prst="rect">
            <a:avLst/>
          </a:prstGeom>
        </p:spPr>
      </p:pic>
      <p:sp>
        <p:nvSpPr>
          <p:cNvPr id="2" name="Κύμα 1">
            <a:extLst>
              <a:ext uri="{FF2B5EF4-FFF2-40B4-BE49-F238E27FC236}">
                <a16:creationId xmlns:a16="http://schemas.microsoft.com/office/drawing/2014/main" id="{F0936102-A400-53C8-ABE2-1EFC954A6B4C}"/>
              </a:ext>
            </a:extLst>
          </p:cNvPr>
          <p:cNvSpPr/>
          <p:nvPr/>
        </p:nvSpPr>
        <p:spPr>
          <a:xfrm>
            <a:off x="539552" y="116632"/>
            <a:ext cx="8318698" cy="792088"/>
          </a:xfrm>
          <a:prstGeom prst="wav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u="sng" dirty="0">
                <a:solidFill>
                  <a:srgbClr val="2B10F4"/>
                </a:solidFill>
                <a:latin typeface="Arial Black" panose="020B0A04020102020204" pitchFamily="34" charset="0"/>
                <a:cs typeface="Arial" pitchFamily="34" charset="0"/>
              </a:rPr>
              <a:t>ΤΡΟΦΟΔΟΤΙΚΟ ΕΠΙΣΤΟΜΙΟ</a:t>
            </a:r>
            <a:endParaRPr lang="el-GR" sz="3200" dirty="0">
              <a:solidFill>
                <a:srgbClr val="2B10F4"/>
              </a:solidFill>
              <a:latin typeface="Arial Black" panose="020B0A04020102020204" pitchFamily="34" charset="0"/>
            </a:endParaRPr>
          </a:p>
        </p:txBody>
      </p:sp>
    </p:spTree>
    <p:extLst>
      <p:ext uri="{BB962C8B-B14F-4D97-AF65-F5344CB8AC3E}">
        <p14:creationId xmlns:p14="http://schemas.microsoft.com/office/powerpoint/2010/main" val="29784527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BAC826-3F4B-2C37-2759-B9B0C91FED9B}"/>
              </a:ext>
            </a:extLst>
          </p:cNvPr>
          <p:cNvSpPr txBox="1"/>
          <p:nvPr/>
        </p:nvSpPr>
        <p:spPr>
          <a:xfrm>
            <a:off x="285750" y="1437744"/>
            <a:ext cx="8572500" cy="1631216"/>
          </a:xfrm>
          <a:prstGeom prst="rect">
            <a:avLst/>
          </a:prstGeom>
          <a:blipFill dpi="0" rotWithShape="1">
            <a:blip r:embed="rId3">
              <a:alphaModFix amt="36000"/>
            </a:blip>
            <a:srcRect/>
            <a:tile tx="0" ty="0" sx="100000" sy="100000" flip="none" algn="tl"/>
          </a:blipFill>
        </p:spPr>
        <p:txBody>
          <a:bodyPr wrap="square">
            <a:spAutoFit/>
          </a:bodyPr>
          <a:lstStyle/>
          <a:p>
            <a:r>
              <a:rPr lang="el-GR" sz="2000" dirty="0">
                <a:latin typeface="Times New Roman" panose="02020603050405020304" pitchFamily="18" charset="0"/>
                <a:cs typeface="Times New Roman" panose="02020603050405020304" pitchFamily="18" charset="0"/>
              </a:rPr>
              <a:t>Συνήθως μεταξύ τροφοδοτικού επιστομίου και υδροθάλαμου παρεμβάλλεται απομονωτικός διακόπτης.</a:t>
            </a:r>
          </a:p>
          <a:p>
            <a:r>
              <a:rPr lang="el-GR" sz="2000" dirty="0">
                <a:latin typeface="Times New Roman" panose="02020603050405020304" pitchFamily="18" charset="0"/>
                <a:cs typeface="Times New Roman" panose="02020603050405020304" pitchFamily="18" charset="0"/>
              </a:rPr>
              <a:t>Σήμερα έχει γενικευθεί η χρήση τροφοδοτικών επιστομίων με απομονωτικό διακόπτη ενσωματωμένων σε ένα συγκρότημα, το οποίο καλείται και </a:t>
            </a:r>
            <a:r>
              <a:rPr lang="el-GR" sz="2000" b="1" dirty="0">
                <a:solidFill>
                  <a:srgbClr val="FF0000"/>
                </a:solidFill>
                <a:latin typeface="Times New Roman" panose="02020603050405020304" pitchFamily="18" charset="0"/>
                <a:cs typeface="Times New Roman" panose="02020603050405020304" pitchFamily="18" charset="0"/>
              </a:rPr>
              <a:t>σύνθετος διακόπτης με βαλβίδα ελέγχου τροφοδότησης</a:t>
            </a:r>
            <a:r>
              <a:rPr lang="el-GR" sz="2000" b="1" dirty="0">
                <a:latin typeface="Times New Roman" panose="02020603050405020304" pitchFamily="18" charset="0"/>
                <a:cs typeface="Times New Roman" panose="02020603050405020304" pitchFamily="18" charset="0"/>
              </a:rPr>
              <a:t>. </a:t>
            </a:r>
          </a:p>
        </p:txBody>
      </p:sp>
      <p:pic>
        <p:nvPicPr>
          <p:cNvPr id="3" name="Picture 2" descr="Diagram, engineering drawing&#10;&#10;Description automatically generated">
            <a:extLst>
              <a:ext uri="{FF2B5EF4-FFF2-40B4-BE49-F238E27FC236}">
                <a16:creationId xmlns:a16="http://schemas.microsoft.com/office/drawing/2014/main" id="{1AE2AFD2-34A2-DC0C-F768-35BDAE750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762" y="3789040"/>
            <a:ext cx="5790476" cy="2880772"/>
          </a:xfrm>
          <a:prstGeom prst="rect">
            <a:avLst/>
          </a:prstGeom>
        </p:spPr>
      </p:pic>
      <p:sp>
        <p:nvSpPr>
          <p:cNvPr id="6" name="Κύμα 5">
            <a:extLst>
              <a:ext uri="{FF2B5EF4-FFF2-40B4-BE49-F238E27FC236}">
                <a16:creationId xmlns:a16="http://schemas.microsoft.com/office/drawing/2014/main" id="{17276891-DAC1-EB62-1366-655590BACB5D}"/>
              </a:ext>
            </a:extLst>
          </p:cNvPr>
          <p:cNvSpPr/>
          <p:nvPr/>
        </p:nvSpPr>
        <p:spPr>
          <a:xfrm>
            <a:off x="107504" y="116632"/>
            <a:ext cx="8928992" cy="1151067"/>
          </a:xfrm>
          <a:prstGeom prst="wave">
            <a:avLst>
              <a:gd name="adj1" fmla="val 12500"/>
              <a:gd name="adj2" fmla="val 52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200" b="1" dirty="0">
                <a:solidFill>
                  <a:srgbClr val="2B10F4"/>
                </a:solidFill>
                <a:latin typeface="Arial Black" panose="020B0A04020102020204" pitchFamily="34" charset="0"/>
              </a:rPr>
              <a:t>Τροφοδοτικό επιστόμιο</a:t>
            </a:r>
            <a:r>
              <a:rPr lang="en-US" sz="2200" b="1" dirty="0">
                <a:solidFill>
                  <a:srgbClr val="2B10F4"/>
                </a:solidFill>
                <a:latin typeface="Arial Black" panose="020B0A04020102020204" pitchFamily="34" charset="0"/>
              </a:rPr>
              <a:t> </a:t>
            </a:r>
            <a:r>
              <a:rPr lang="el-GR" sz="2200" b="1" dirty="0">
                <a:solidFill>
                  <a:srgbClr val="2B10F4"/>
                </a:solidFill>
                <a:latin typeface="Arial Black" panose="020B0A04020102020204" pitchFamily="34" charset="0"/>
              </a:rPr>
              <a:t>σύνθετος διακόπτης με βαλβίδα ελέγχου τροφοδότησης</a:t>
            </a:r>
          </a:p>
        </p:txBody>
      </p:sp>
    </p:spTree>
    <p:extLst>
      <p:ext uri="{BB962C8B-B14F-4D97-AF65-F5344CB8AC3E}">
        <p14:creationId xmlns:p14="http://schemas.microsoft.com/office/powerpoint/2010/main" val="14111113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3">
            <a:alphaModFix amt="36000"/>
          </a:blip>
          <a:tile tx="0" ty="0" sx="100000" sy="100000" flip="none" algn="tl"/>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1AE2AFD2-34A2-DC0C-F768-35BDAE750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764704"/>
            <a:ext cx="8280920" cy="5544616"/>
          </a:xfrm>
          <a:prstGeom prst="rect">
            <a:avLst/>
          </a:prstGeom>
        </p:spPr>
      </p:pic>
    </p:spTree>
    <p:extLst>
      <p:ext uri="{BB962C8B-B14F-4D97-AF65-F5344CB8AC3E}">
        <p14:creationId xmlns:p14="http://schemas.microsoft.com/office/powerpoint/2010/main" val="22787105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tile tx="0" ty="0" sx="100000" sy="100000" flip="none" algn="tl"/>
        </a:blipFill>
        <a:effectLst/>
      </p:bgPr>
    </p:bg>
    <p:spTree>
      <p:nvGrpSpPr>
        <p:cNvPr id="1" name=""/>
        <p:cNvGrpSpPr/>
        <p:nvPr/>
      </p:nvGrpSpPr>
      <p:grpSpPr>
        <a:xfrm>
          <a:off x="0" y="0"/>
          <a:ext cx="0" cy="0"/>
          <a:chOff x="0" y="0"/>
          <a:chExt cx="0" cy="0"/>
        </a:xfrm>
      </p:grpSpPr>
      <p:pic>
        <p:nvPicPr>
          <p:cNvPr id="5" name="Εικόνα 4" descr="Εικόνα που περιέχει κύλινδρος, άργυρος&#10;&#10;Περιγραφή που δημιουργήθηκε αυτόματα">
            <a:extLst>
              <a:ext uri="{FF2B5EF4-FFF2-40B4-BE49-F238E27FC236}">
                <a16:creationId xmlns:a16="http://schemas.microsoft.com/office/drawing/2014/main" id="{5A828009-D2C3-A26F-1683-29CED438D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620688"/>
            <a:ext cx="4392487" cy="5832648"/>
          </a:xfrm>
          <a:prstGeom prst="rect">
            <a:avLst/>
          </a:prstGeom>
        </p:spPr>
      </p:pic>
      <p:cxnSp>
        <p:nvCxnSpPr>
          <p:cNvPr id="12" name="Straight Connector 11">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572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Εικόνα 6" descr="Εικόνα που περιέχει κείμενο, διάγραμμα, στιγμιότυπο οθόνης, Σχέδιο&#10;&#10;Περιγραφή που δημιουργήθηκε αυτόματα">
            <a:extLst>
              <a:ext uri="{FF2B5EF4-FFF2-40B4-BE49-F238E27FC236}">
                <a16:creationId xmlns:a16="http://schemas.microsoft.com/office/drawing/2014/main" id="{FDC3629B-5269-0ED7-C835-7C274E50D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620688"/>
            <a:ext cx="4320479" cy="5832648"/>
          </a:xfrm>
          <a:prstGeom prst="rect">
            <a:avLst/>
          </a:prstGeom>
        </p:spPr>
      </p:pic>
    </p:spTree>
    <p:extLst>
      <p:ext uri="{BB962C8B-B14F-4D97-AF65-F5344CB8AC3E}">
        <p14:creationId xmlns:p14="http://schemas.microsoft.com/office/powerpoint/2010/main" val="3667656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628800"/>
            <a:ext cx="8572560" cy="4943472"/>
          </a:xfrm>
        </p:spPr>
        <p:txBody>
          <a:bodyPr>
            <a:normAutofit/>
          </a:bodyPr>
          <a:lstStyle/>
          <a:p>
            <a:pPr algn="l">
              <a:buClr>
                <a:srgbClr val="FF0000"/>
              </a:buClr>
            </a:pPr>
            <a:r>
              <a:rPr lang="el-GR" sz="2000" dirty="0">
                <a:solidFill>
                  <a:schemeClr val="bg1"/>
                </a:solidFill>
                <a:latin typeface="Times New Roman" panose="02020603050405020304" pitchFamily="18" charset="0"/>
                <a:cs typeface="Times New Roman" panose="02020603050405020304" pitchFamily="18" charset="0"/>
              </a:rPr>
              <a:t>Αποτελείται από</a:t>
            </a:r>
            <a:r>
              <a:rPr lang="en-US" sz="2000" dirty="0">
                <a:solidFill>
                  <a:schemeClr val="bg1"/>
                </a:solidFill>
                <a:latin typeface="Times New Roman" panose="02020603050405020304" pitchFamily="18" charset="0"/>
                <a:cs typeface="Times New Roman" panose="02020603050405020304" pitchFamily="18" charset="0"/>
              </a:rPr>
              <a:t> </a:t>
            </a:r>
            <a:r>
              <a:rPr lang="el-GR" sz="2000" dirty="0">
                <a:solidFill>
                  <a:schemeClr val="bg1"/>
                </a:solidFill>
                <a:latin typeface="Times New Roman" panose="02020603050405020304" pitchFamily="18" charset="0"/>
                <a:cs typeface="Times New Roman" panose="02020603050405020304" pitchFamily="18" charset="0"/>
              </a:rPr>
              <a:t>κυλινδρικό χαλύβδινο ατμοθάλαμο ο οποίος διαχωρίζεται με έλασμα σε δυο τμήματα.</a:t>
            </a:r>
          </a:p>
          <a:p>
            <a:pPr algn="l">
              <a:buClr>
                <a:srgbClr val="FF0000"/>
              </a:buClr>
            </a:pPr>
            <a:r>
              <a:rPr lang="el-GR" sz="2000" b="1" dirty="0">
                <a:solidFill>
                  <a:srgbClr val="FF0000"/>
                </a:solidFill>
                <a:latin typeface="Times New Roman" panose="02020603050405020304" pitchFamily="18" charset="0"/>
                <a:cs typeface="Times New Roman" panose="02020603050405020304" pitchFamily="18" charset="0"/>
              </a:rPr>
              <a:t>Τα δυο αυτά τμήματα συνδέονται μεταξύ τους με αυλούς σχήματος </a:t>
            </a:r>
            <a:r>
              <a:rPr lang="en-US" sz="2800" b="1" dirty="0">
                <a:solidFill>
                  <a:srgbClr val="FF0000"/>
                </a:solidFill>
                <a:latin typeface="Times New Roman" panose="02020603050405020304" pitchFamily="18" charset="0"/>
                <a:cs typeface="Times New Roman" panose="02020603050405020304" pitchFamily="18" charset="0"/>
              </a:rPr>
              <a:t>u</a:t>
            </a:r>
            <a:r>
              <a:rPr lang="en-US" sz="2800" dirty="0">
                <a:solidFill>
                  <a:schemeClr val="bg1"/>
                </a:solidFill>
                <a:latin typeface="Times New Roman" panose="02020603050405020304" pitchFamily="18" charset="0"/>
                <a:cs typeface="Times New Roman" panose="02020603050405020304" pitchFamily="18" charset="0"/>
              </a:rPr>
              <a:t>, </a:t>
            </a:r>
            <a:r>
              <a:rPr lang="el-GR" sz="2000" dirty="0">
                <a:solidFill>
                  <a:schemeClr val="bg1"/>
                </a:solidFill>
                <a:latin typeface="Times New Roman" panose="02020603050405020304" pitchFamily="18" charset="0"/>
                <a:cs typeface="Times New Roman" panose="02020603050405020304" pitchFamily="18" charset="0"/>
              </a:rPr>
              <a:t>οι </a:t>
            </a:r>
            <a:r>
              <a:rPr lang="el-GR" sz="2000" dirty="0">
                <a:solidFill>
                  <a:schemeClr val="tx1"/>
                </a:solidFill>
                <a:latin typeface="Times New Roman" panose="02020603050405020304" pitchFamily="18" charset="0"/>
                <a:cs typeface="Times New Roman" panose="02020603050405020304" pitchFamily="18" charset="0"/>
              </a:rPr>
              <a:t>οποίοι εσωτερικά διατρέχονται από ατμό και εξωτερικά περιβάλλονται από καυσαέρια.</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Τα καυσαέρια πέφτουν πάνω στους αυλούς του υπερθερμαντήρα πριν καταλήξουν στην καπνοδόχο και δίνουν στον ατμό την αναγκαία</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υπερθέρμανση.</a:t>
            </a:r>
            <a:endParaRPr lang="el-GR" sz="2800" dirty="0">
              <a:solidFill>
                <a:schemeClr val="tx1"/>
              </a:solidFill>
              <a:latin typeface="Times New Roman" panose="02020603050405020304" pitchFamily="18" charset="0"/>
              <a:cs typeface="Times New Roman" panose="02020603050405020304" pitchFamily="18" charset="0"/>
            </a:endParaRPr>
          </a:p>
          <a:p>
            <a:pPr>
              <a:buClr>
                <a:srgbClr val="FF0000"/>
              </a:buClr>
            </a:pPr>
            <a:endParaRPr lang="el-GR" sz="2000" b="1" u="sng" dirty="0">
              <a:solidFill>
                <a:schemeClr val="tx1"/>
              </a:solidFill>
              <a:latin typeface="Times New Roman" panose="02020603050405020304" pitchFamily="18" charset="0"/>
              <a:cs typeface="Times New Roman" panose="02020603050405020304" pitchFamily="18" charset="0"/>
            </a:endParaRPr>
          </a:p>
          <a:p>
            <a:pPr algn="l">
              <a:buClr>
                <a:srgbClr val="FF0000"/>
              </a:buClr>
            </a:pPr>
            <a:endParaRPr lang="el-GR" sz="2000" b="1" dirty="0">
              <a:solidFill>
                <a:schemeClr val="tx1"/>
              </a:solidFill>
              <a:latin typeface="Times New Roman" panose="02020603050405020304" pitchFamily="18" charset="0"/>
              <a:cs typeface="Times New Roman" panose="02020603050405020304" pitchFamily="18" charset="0"/>
            </a:endParaRP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6" name="Οβάλ 5">
            <a:extLst>
              <a:ext uri="{FF2B5EF4-FFF2-40B4-BE49-F238E27FC236}">
                <a16:creationId xmlns:a16="http://schemas.microsoft.com/office/drawing/2014/main" id="{CB523C03-24F8-7FAA-4F4A-5FC8B6B8C5EF}"/>
              </a:ext>
            </a:extLst>
          </p:cNvPr>
          <p:cNvSpPr/>
          <p:nvPr/>
        </p:nvSpPr>
        <p:spPr>
          <a:xfrm>
            <a:off x="1115616" y="260648"/>
            <a:ext cx="6984776" cy="86409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l-GR" sz="2800" b="1" dirty="0">
                <a:solidFill>
                  <a:srgbClr val="FF0000"/>
                </a:solidFill>
                <a:latin typeface="Times New Roman" panose="02020603050405020304" pitchFamily="18" charset="0"/>
                <a:cs typeface="Times New Roman" panose="02020603050405020304" pitchFamily="18" charset="0"/>
              </a:rPr>
              <a:t>Ο ΥΠΕΡΘΕΡΜΑΝΤΗΡΑΣ.</a:t>
            </a:r>
          </a:p>
          <a:p>
            <a:pPr algn="ctr"/>
            <a:endParaRPr lang="el-GR" dirty="0"/>
          </a:p>
        </p:txBody>
      </p:sp>
    </p:spTree>
    <p:extLst>
      <p:ext uri="{BB962C8B-B14F-4D97-AF65-F5344CB8AC3E}">
        <p14:creationId xmlns:p14="http://schemas.microsoft.com/office/powerpoint/2010/main" val="314396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BAC826-3F4B-2C37-2759-B9B0C91FED9B}"/>
              </a:ext>
            </a:extLst>
          </p:cNvPr>
          <p:cNvSpPr txBox="1"/>
          <p:nvPr/>
        </p:nvSpPr>
        <p:spPr>
          <a:xfrm>
            <a:off x="285750" y="404664"/>
            <a:ext cx="8572500" cy="4093428"/>
          </a:xfrm>
          <a:prstGeom prst="rect">
            <a:avLst/>
          </a:prstGeom>
          <a:solidFill>
            <a:schemeClr val="bg1">
              <a:alpha val="0"/>
            </a:schemeClr>
          </a:solidFill>
        </p:spPr>
        <p:txBody>
          <a:bodyPr wrap="square">
            <a:spAutoFit/>
          </a:bodyPr>
          <a:lstStyle/>
          <a:p>
            <a:r>
              <a:rPr lang="el-GR" sz="2000" dirty="0">
                <a:latin typeface="Times New Roman" panose="02020603050405020304" pitchFamily="18" charset="0"/>
                <a:cs typeface="Times New Roman" panose="02020603050405020304" pitchFamily="18" charset="0"/>
              </a:rPr>
              <a:t>Ένα ή συνήθως δύο συγκροτήματα διακόπτη και βαλβίδας είναι τοποθετημένα στους ναυτικούς λέβητες, το καθένα από τα οποία συνδέεται με διαφορετική τροφοδοτική σωλήνωση. </a:t>
            </a:r>
          </a:p>
          <a:p>
            <a:r>
              <a:rPr lang="el-GR" sz="2000" b="1" dirty="0">
                <a:solidFill>
                  <a:srgbClr val="FF0000"/>
                </a:solidFill>
                <a:latin typeface="Times New Roman" panose="02020603050405020304" pitchFamily="18" charset="0"/>
                <a:cs typeface="Times New Roman" panose="02020603050405020304" pitchFamily="18" charset="0"/>
              </a:rPr>
              <a:t>Και τα δύο καταθλίβουν στον εσωτερικό σωλήνα τροφοδότησης.</a:t>
            </a:r>
          </a:p>
          <a:p>
            <a:r>
              <a:rPr lang="el-GR" sz="2000" b="1" dirty="0">
                <a:solidFill>
                  <a:srgbClr val="FF0000"/>
                </a:solidFill>
                <a:latin typeface="Times New Roman" panose="02020603050405020304" pitchFamily="18" charset="0"/>
                <a:cs typeface="Times New Roman" panose="02020603050405020304" pitchFamily="18" charset="0"/>
              </a:rPr>
              <a:t> </a:t>
            </a:r>
          </a:p>
          <a:p>
            <a:r>
              <a:rPr lang="el-GR" sz="2000" b="1" dirty="0">
                <a:solidFill>
                  <a:srgbClr val="FF0000"/>
                </a:solidFill>
                <a:latin typeface="Times New Roman" panose="02020603050405020304" pitchFamily="18" charset="0"/>
                <a:cs typeface="Times New Roman" panose="02020603050405020304" pitchFamily="18" charset="0"/>
              </a:rPr>
              <a:t>Σε λέβητες εφοδιασμένους με οικονομητήρα ο διακόπτης και η βαλβίδα ελέγχου τροφοδότησης καταθλίβουν στην εισαγωγή του οικονομητήρα.</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Στην περίπτωση αυτή τοποθετείται συνήθως μεταξύ της εξαγωγής του οικονομητήρα και του εσωτερικού σωλήνα τροφοδότησης μία αυτόματη βαλβίδα ελέγχου, η οποία επιτρέπει τη ροή του νερού μόνο προς τη διεύθυνση του λέβητα.</a:t>
            </a:r>
          </a:p>
          <a:p>
            <a:r>
              <a:rPr lang="el-GR" sz="2000" b="1" dirty="0">
                <a:solidFill>
                  <a:srgbClr val="FF0000"/>
                </a:solidFill>
                <a:latin typeface="Times New Roman" panose="02020603050405020304" pitchFamily="18" charset="0"/>
                <a:cs typeface="Times New Roman" panose="02020603050405020304" pitchFamily="18" charset="0"/>
              </a:rPr>
              <a:t>Σε περίπτωση βλάβης του οικονομητήρα η παραπάνω βαλβίδα ελέγχου θα κλείσει και θα αποφευχθεί έτσι η αντίστροφη ροή νερού και ατμού από το λέβητα προς τον οικονομητήρα</a:t>
            </a:r>
            <a:r>
              <a:rPr lang="el-GR"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06331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BAC826-3F4B-2C37-2759-B9B0C91FED9B}"/>
              </a:ext>
            </a:extLst>
          </p:cNvPr>
          <p:cNvSpPr txBox="1"/>
          <p:nvPr/>
        </p:nvSpPr>
        <p:spPr>
          <a:xfrm>
            <a:off x="143508" y="188187"/>
            <a:ext cx="8856984" cy="2862322"/>
          </a:xfrm>
          <a:prstGeom prst="rect">
            <a:avLst/>
          </a:prstGeom>
          <a:blipFill>
            <a:blip r:embed="rId3">
              <a:alphaModFix amt="27000"/>
            </a:blip>
            <a:tile tx="0" ty="0" sx="100000" sy="100000" flip="none" algn="tl"/>
          </a:blipFill>
        </p:spPr>
        <p:txBody>
          <a:bodyPr wrap="square">
            <a:spAutoFit/>
          </a:bodyPr>
          <a:lstStyle/>
          <a:p>
            <a:r>
              <a:rPr lang="el-GR" sz="2000" dirty="0">
                <a:latin typeface="Times New Roman" panose="02020603050405020304" pitchFamily="18" charset="0"/>
                <a:cs typeface="Times New Roman" panose="02020603050405020304" pitchFamily="18" charset="0"/>
              </a:rPr>
              <a:t>Το σύνθετο αυτό επιστόμιο τοποθετείται πάνω στον ατμοθάλαμο (ή την εισαγωγή του οικονομητήρα) έτσι, ώστε ο διακόπτης να παρεμβάλλεται μεταξύ της βαλβίδας και του θαλάμου. Η διάταξη αυτή επιτρέπει το κλείσιμο του διακόπτη, όταν η βαλβίδα ελέγχου δε λειτουργεί κανονικά ή όταν απαιτούνται επισκευές της βαλβίδας ή άλλου σημείου του τροφοδοτικού συστήματος (όταν ο λέβητας βρίσκεται σε λειτουργία) ή τέλος σε περίπτωση κατά την οποία ο λέβητας αργεί αλλά είναι γεμάτος νερό. </a:t>
            </a:r>
            <a:r>
              <a:rPr lang="el-GR" sz="2000" b="1" dirty="0">
                <a:solidFill>
                  <a:srgbClr val="FF0000"/>
                </a:solidFill>
                <a:latin typeface="Times New Roman" panose="02020603050405020304" pitchFamily="18" charset="0"/>
                <a:cs typeface="Times New Roman" panose="02020603050405020304" pitchFamily="18" charset="0"/>
              </a:rPr>
              <a:t>Όταν ο λέβητας ατμοποιεί, ο διακόπτης του χρησιμοποιούμενου τροφοδοτικού δικτύου παραμένει τελείως ανοικτός και η βαλβίδα ελέγχου χρησιμοποιείται για τη ρύθμιση της τροφοδότησης του λέβητα</a:t>
            </a:r>
            <a:r>
              <a:rPr lang="el-GR" sz="2000" dirty="0">
                <a:latin typeface="Times New Roman" panose="02020603050405020304" pitchFamily="18" charset="0"/>
                <a:cs typeface="Times New Roman" panose="02020603050405020304" pitchFamily="18" charset="0"/>
              </a:rPr>
              <a:t>.</a:t>
            </a:r>
          </a:p>
        </p:txBody>
      </p:sp>
      <p:pic>
        <p:nvPicPr>
          <p:cNvPr id="3" name="Picture 2" descr="Diagram, engineering drawing&#10;&#10;Description automatically generated">
            <a:extLst>
              <a:ext uri="{FF2B5EF4-FFF2-40B4-BE49-F238E27FC236}">
                <a16:creationId xmlns:a16="http://schemas.microsoft.com/office/drawing/2014/main" id="{1AE2AFD2-34A2-DC0C-F768-35BDAE750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3220289"/>
            <a:ext cx="7128792" cy="3449524"/>
          </a:xfrm>
          <a:prstGeom prst="rect">
            <a:avLst/>
          </a:prstGeom>
        </p:spPr>
      </p:pic>
    </p:spTree>
    <p:extLst>
      <p:ext uri="{BB962C8B-B14F-4D97-AF65-F5344CB8AC3E}">
        <p14:creationId xmlns:p14="http://schemas.microsoft.com/office/powerpoint/2010/main" val="27834168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484784"/>
            <a:ext cx="8678738" cy="5016758"/>
          </a:xfrm>
          <a:prstGeom prst="rect">
            <a:avLst/>
          </a:prstGeom>
          <a:noFill/>
        </p:spPr>
        <p:txBody>
          <a:bodyPr wrap="square">
            <a:spAutoFit/>
          </a:bodyPr>
          <a:lstStyle/>
          <a:p>
            <a:r>
              <a:rPr lang="el-GR" sz="2000" dirty="0">
                <a:latin typeface="Times New Roman" panose="02020603050405020304" pitchFamily="18" charset="0"/>
                <a:cs typeface="Times New Roman" panose="02020603050405020304" pitchFamily="18" charset="0"/>
              </a:rPr>
              <a:t>Είναι όργανα, τα οποία ρυθμίζουν αυτόματα την ποσότητα του εισερχόμενου στο λέβητα νερού.</a:t>
            </a:r>
          </a:p>
          <a:p>
            <a:r>
              <a:rPr lang="el-GR" sz="2000" dirty="0">
                <a:latin typeface="Times New Roman" panose="02020603050405020304" pitchFamily="18" charset="0"/>
                <a:cs typeface="Times New Roman" panose="02020603050405020304" pitchFamily="18" charset="0"/>
              </a:rPr>
              <a:t>Έχομε τροφοδοτικούς ρυθμιστές υδραυλικής μετάδοσης, θερμοστατικούς, θερμοϋδραυλικούς, κλπ.</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l-GR" sz="2000" b="1" dirty="0">
                <a:solidFill>
                  <a:srgbClr val="FF0000"/>
                </a:solidFill>
                <a:latin typeface="Times New Roman" panose="02020603050405020304" pitchFamily="18" charset="0"/>
                <a:cs typeface="Times New Roman" panose="02020603050405020304" pitchFamily="18" charset="0"/>
              </a:rPr>
              <a:t>Τροφοδοτικός ρυθμιστής Mumford</a:t>
            </a:r>
          </a:p>
          <a:p>
            <a:endParaRPr lang="el-GR"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Ο αυτόματος τροφοδοτικός ρυθμιστής Mumford αποτελείται βασικά από δύο τμήματα:</a:t>
            </a:r>
          </a:p>
          <a:p>
            <a:r>
              <a:rPr lang="el-GR" sz="2000" b="1" dirty="0">
                <a:solidFill>
                  <a:srgbClr val="2B10F4"/>
                </a:solidFill>
                <a:latin typeface="Times New Roman" panose="02020603050405020304" pitchFamily="18" charset="0"/>
                <a:cs typeface="Times New Roman" panose="02020603050405020304" pitchFamily="18" charset="0"/>
              </a:rPr>
              <a:t>Το τροφοδοτικό επιστόμιο και</a:t>
            </a:r>
          </a:p>
          <a:p>
            <a:r>
              <a:rPr lang="el-GR" sz="2000" b="1" dirty="0">
                <a:solidFill>
                  <a:srgbClr val="FF0000"/>
                </a:solidFill>
                <a:latin typeface="Times New Roman" panose="02020603050405020304" pitchFamily="18" charset="0"/>
                <a:cs typeface="Times New Roman" panose="02020603050405020304" pitchFamily="18" charset="0"/>
              </a:rPr>
              <a:t>Τη ρυθμιστική βαλβίδα με τον πλωτήρα</a:t>
            </a:r>
            <a:endParaRPr lang="en-US" sz="2000" b="1" dirty="0">
              <a:solidFill>
                <a:srgbClr val="FF00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p:txBody>
      </p:sp>
      <p:sp>
        <p:nvSpPr>
          <p:cNvPr id="5" name="Ορθογώνιο: Στρογγύλεμα διαγώνιων γωνιών 4">
            <a:extLst>
              <a:ext uri="{FF2B5EF4-FFF2-40B4-BE49-F238E27FC236}">
                <a16:creationId xmlns:a16="http://schemas.microsoft.com/office/drawing/2014/main" id="{3092ED12-9F4E-9728-B039-A7F7CE837DD6}"/>
              </a:ext>
            </a:extLst>
          </p:cNvPr>
          <p:cNvSpPr/>
          <p:nvPr/>
        </p:nvSpPr>
        <p:spPr>
          <a:xfrm>
            <a:off x="179512" y="260648"/>
            <a:ext cx="8784976" cy="936104"/>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u="sng" dirty="0">
                <a:solidFill>
                  <a:srgbClr val="007033"/>
                </a:solidFill>
                <a:latin typeface="Arial" pitchFamily="34" charset="0"/>
                <a:cs typeface="Arial" pitchFamily="34" charset="0"/>
              </a:rPr>
              <a:t>ΑΥΤΟΜΑΤΟΙ ΤΡΟΦΟΔΟΤΙΚΟΙ ΡΥΘΜΙΣΤΕΣ</a:t>
            </a:r>
            <a:endParaRPr lang="el-GR" sz="3200" dirty="0">
              <a:solidFill>
                <a:srgbClr val="007033"/>
              </a:solidFill>
            </a:endParaRPr>
          </a:p>
        </p:txBody>
      </p:sp>
    </p:spTree>
    <p:extLst>
      <p:ext uri="{BB962C8B-B14F-4D97-AF65-F5344CB8AC3E}">
        <p14:creationId xmlns:p14="http://schemas.microsoft.com/office/powerpoint/2010/main" val="23780029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423275" y="639186"/>
            <a:ext cx="3788685" cy="2985433"/>
          </a:xfrm>
          <a:prstGeom prst="rect">
            <a:avLst/>
          </a:prstGeom>
          <a:blipFill>
            <a:blip r:embed="rId3">
              <a:alphaModFix amt="33000"/>
            </a:blip>
            <a:tile tx="0" ty="0" sx="100000" sy="100000" flip="none" algn="tl"/>
          </a:blipFill>
        </p:spPr>
        <p:txBody>
          <a:bodyPr wrap="square">
            <a:spAutoFit/>
          </a:bodyPr>
          <a:lstStyle/>
          <a:p>
            <a:r>
              <a:rPr lang="el-GR" sz="2800" b="1" dirty="0">
                <a:solidFill>
                  <a:srgbClr val="FF0000"/>
                </a:solidFill>
              </a:rPr>
              <a:t>Τροφοδοτικός ρυθμιστής Mumford</a:t>
            </a:r>
            <a:r>
              <a:rPr lang="en-US" sz="2800" b="1" dirty="0">
                <a:solidFill>
                  <a:srgbClr val="FF0000"/>
                </a:solidFill>
              </a:rPr>
              <a:t> </a:t>
            </a:r>
            <a:r>
              <a:rPr lang="el-GR" sz="2800" b="1" dirty="0">
                <a:solidFill>
                  <a:srgbClr val="FF0000"/>
                </a:solidFill>
              </a:rPr>
              <a:t>–</a:t>
            </a:r>
            <a:r>
              <a:rPr lang="en-US" sz="2800" b="1" dirty="0">
                <a:solidFill>
                  <a:srgbClr val="FF0000"/>
                </a:solidFill>
              </a:rPr>
              <a:t> </a:t>
            </a:r>
            <a:r>
              <a:rPr lang="el-GR" sz="2800" b="1" dirty="0">
                <a:solidFill>
                  <a:srgbClr val="FF0000"/>
                </a:solidFill>
              </a:rPr>
              <a:t>St</a:t>
            </a:r>
            <a:r>
              <a:rPr lang="en-US" sz="2800" b="1" dirty="0">
                <a:solidFill>
                  <a:srgbClr val="FF0000"/>
                </a:solidFill>
              </a:rPr>
              <a:t>ea</a:t>
            </a:r>
            <a:r>
              <a:rPr lang="el-GR" sz="2800" b="1" dirty="0">
                <a:solidFill>
                  <a:srgbClr val="FF0000"/>
                </a:solidFill>
              </a:rPr>
              <a:t>diflow</a:t>
            </a:r>
          </a:p>
          <a:p>
            <a:endParaRPr lang="el-GR" sz="2400" b="1" dirty="0">
              <a:solidFill>
                <a:srgbClr val="FF0000"/>
              </a:solidFill>
            </a:endParaRPr>
          </a:p>
          <a:p>
            <a:r>
              <a:rPr lang="el-GR" sz="2000" b="1" dirty="0">
                <a:latin typeface="Times New Roman" panose="02020603050405020304" pitchFamily="18" charset="0"/>
                <a:cs typeface="Times New Roman" panose="02020603050405020304" pitchFamily="18" charset="0"/>
              </a:rPr>
              <a:t>Ο ρυθμιστής αυτός παρέχει σταθερή τροφοδότηση αντίστοιχη προς την επιθυμητή ατμοπαραγωγή.</a:t>
            </a:r>
          </a:p>
        </p:txBody>
      </p:sp>
      <p:pic>
        <p:nvPicPr>
          <p:cNvPr id="3" name="Picture 2" descr="Diagram&#10;&#10;Description automatically generated">
            <a:extLst>
              <a:ext uri="{FF2B5EF4-FFF2-40B4-BE49-F238E27FC236}">
                <a16:creationId xmlns:a16="http://schemas.microsoft.com/office/drawing/2014/main" id="{CDC46B67-E11C-48EE-8636-9F6370C43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1052736"/>
            <a:ext cx="4646290" cy="5617076"/>
          </a:xfrm>
          <a:prstGeom prst="rect">
            <a:avLst/>
          </a:prstGeom>
          <a:blipFill dpi="0" rotWithShape="1">
            <a:blip r:embed="rId5">
              <a:alphaModFix amt="33000"/>
            </a:blip>
            <a:srcRect/>
            <a:tile tx="0" ty="0" sx="100000" sy="100000" flip="none" algn="tl"/>
          </a:blipFill>
        </p:spPr>
      </p:pic>
    </p:spTree>
    <p:extLst>
      <p:ext uri="{BB962C8B-B14F-4D97-AF65-F5344CB8AC3E}">
        <p14:creationId xmlns:p14="http://schemas.microsoft.com/office/powerpoint/2010/main" val="42668882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1609569"/>
            <a:ext cx="4752529" cy="3477875"/>
          </a:xfrm>
          <a:prstGeom prst="rect">
            <a:avLst/>
          </a:prstGeom>
          <a:noFill/>
        </p:spPr>
        <p:txBody>
          <a:bodyPr wrap="square">
            <a:spAutoFit/>
          </a:bodyPr>
          <a:lstStyle/>
          <a:p>
            <a:r>
              <a:rPr lang="el-GR" sz="2800" b="1" dirty="0">
                <a:solidFill>
                  <a:srgbClr val="FF0000"/>
                </a:solidFill>
              </a:rPr>
              <a:t>Τροφοδοτικός ρυθμιστής </a:t>
            </a:r>
            <a:r>
              <a:rPr lang="en-US" sz="2800" b="1" dirty="0">
                <a:solidFill>
                  <a:srgbClr val="FF0000"/>
                </a:solidFill>
              </a:rPr>
              <a:t>Wair Robot </a:t>
            </a:r>
            <a:endParaRPr lang="el-GR" sz="2800" b="1" dirty="0">
              <a:solidFill>
                <a:srgbClr val="FF0000"/>
              </a:solidFill>
            </a:endParaRPr>
          </a:p>
          <a:p>
            <a:endParaRPr lang="en-US" sz="2400" b="1" dirty="0">
              <a:solidFill>
                <a:srgbClr val="FF0000"/>
              </a:solidFill>
            </a:endParaRPr>
          </a:p>
          <a:p>
            <a:r>
              <a:rPr lang="el-GR" sz="2000" dirty="0">
                <a:latin typeface="Times New Roman" panose="02020603050405020304" pitchFamily="18" charset="0"/>
                <a:cs typeface="Times New Roman" panose="02020603050405020304" pitchFamily="18" charset="0"/>
              </a:rPr>
              <a:t>Αποτελείται από μια αυτόματη τροφοδοτική βαλβίδα </a:t>
            </a:r>
            <a:r>
              <a:rPr lang="el-GR" sz="2000" b="1" dirty="0">
                <a:solidFill>
                  <a:srgbClr val="FF0000"/>
                </a:solidFill>
                <a:latin typeface="Times New Roman" panose="02020603050405020304" pitchFamily="18" charset="0"/>
                <a:cs typeface="Times New Roman" panose="02020603050405020304" pitchFamily="18" charset="0"/>
              </a:rPr>
              <a:t>Α</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η κίνηση της οποίας επηρεάζεται υδραυλικά και ελέγχεται από μία βελονοειδή βαλβίδα </a:t>
            </a:r>
            <a:r>
              <a:rPr lang="el-GR" sz="2000" b="1" dirty="0">
                <a:solidFill>
                  <a:srgbClr val="FF0000"/>
                </a:solidFill>
                <a:latin typeface="Times New Roman" panose="02020603050405020304" pitchFamily="18" charset="0"/>
                <a:cs typeface="Times New Roman" panose="02020603050405020304" pitchFamily="18" charset="0"/>
              </a:rPr>
              <a:t>Η</a:t>
            </a:r>
            <a:r>
              <a:rPr lang="el-GR" sz="2000" dirty="0">
                <a:latin typeface="Times New Roman" panose="02020603050405020304" pitchFamily="18" charset="0"/>
                <a:cs typeface="Times New Roman" panose="02020603050405020304" pitchFamily="18" charset="0"/>
              </a:rPr>
              <a:t> που κινείται από τον πλωτήρα.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Το όλο συγκρότημα απαρτίζει ενιαίο σύνολο.</a:t>
            </a:r>
          </a:p>
        </p:txBody>
      </p:sp>
      <p:pic>
        <p:nvPicPr>
          <p:cNvPr id="5" name="Picture 4" descr="A drawing of a machine&#10;&#10;Description automatically generated with low confidence">
            <a:extLst>
              <a:ext uri="{FF2B5EF4-FFF2-40B4-BE49-F238E27FC236}">
                <a16:creationId xmlns:a16="http://schemas.microsoft.com/office/drawing/2014/main" id="{EB1A4CAD-F045-3505-8910-4415A03EC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1" y="1196752"/>
            <a:ext cx="3926210" cy="5473060"/>
          </a:xfrm>
          <a:prstGeom prst="rect">
            <a:avLst/>
          </a:prstGeom>
        </p:spPr>
      </p:pic>
      <p:sp>
        <p:nvSpPr>
          <p:cNvPr id="2" name="Ορθογώνιο: Στρογγύλεμα διαγώνιων γωνιών 1">
            <a:extLst>
              <a:ext uri="{FF2B5EF4-FFF2-40B4-BE49-F238E27FC236}">
                <a16:creationId xmlns:a16="http://schemas.microsoft.com/office/drawing/2014/main" id="{21BFF802-2636-8DCC-BCF0-4913E4A7B931}"/>
              </a:ext>
            </a:extLst>
          </p:cNvPr>
          <p:cNvSpPr/>
          <p:nvPr/>
        </p:nvSpPr>
        <p:spPr>
          <a:xfrm>
            <a:off x="179512" y="188640"/>
            <a:ext cx="8678739" cy="720080"/>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00" b="1" dirty="0">
                <a:solidFill>
                  <a:srgbClr val="FF0000"/>
                </a:solidFill>
                <a:latin typeface="Arial Black" panose="020B0A04020102020204" pitchFamily="34" charset="0"/>
              </a:rPr>
              <a:t>3.5. ΑΥΤΟΜΑΤΟΙ ΤΡΟΦΟΔΟΤΙΚΟΙ ΡΥΘΜΙΣΤΕΣ</a:t>
            </a:r>
          </a:p>
        </p:txBody>
      </p:sp>
    </p:spTree>
    <p:extLst>
      <p:ext uri="{BB962C8B-B14F-4D97-AF65-F5344CB8AC3E}">
        <p14:creationId xmlns:p14="http://schemas.microsoft.com/office/powerpoint/2010/main" val="14030592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79512" y="188188"/>
            <a:ext cx="8784976" cy="714357"/>
          </a:xfrm>
          <a:solidFill>
            <a:srgbClr val="FFFF00"/>
          </a:solidFill>
          <a:effectLst/>
        </p:spPr>
        <p:txBody>
          <a:bodyPr>
            <a:normAutofit fontScale="90000"/>
          </a:bodyPr>
          <a:lstStyle/>
          <a:p>
            <a:r>
              <a:rPr lang="el-GR" sz="2400" b="1" dirty="0">
                <a:solidFill>
                  <a:srgbClr val="FF0000"/>
                </a:solidFill>
                <a:latin typeface="Arial" pitchFamily="34" charset="0"/>
                <a:cs typeface="Arial" pitchFamily="34" charset="0"/>
              </a:rPr>
              <a:t>Θερμοϋδραυλικός ρυθμιστής τροφοδότησης </a:t>
            </a:r>
            <a:r>
              <a:rPr lang="en-US" sz="2400" b="1" dirty="0">
                <a:solidFill>
                  <a:srgbClr val="FF0000"/>
                </a:solidFill>
                <a:latin typeface="Arial" pitchFamily="34" charset="0"/>
                <a:cs typeface="Arial" pitchFamily="34" charset="0"/>
              </a:rPr>
              <a:t>Bailey </a:t>
            </a:r>
          </a:p>
        </p:txBody>
      </p:sp>
      <p:sp>
        <p:nvSpPr>
          <p:cNvPr id="6" name="TextBox 5">
            <a:extLst>
              <a:ext uri="{FF2B5EF4-FFF2-40B4-BE49-F238E27FC236}">
                <a16:creationId xmlns:a16="http://schemas.microsoft.com/office/drawing/2014/main" id="{9364D954-CC56-3E64-D1ED-298E19EB1D13}"/>
              </a:ext>
            </a:extLst>
          </p:cNvPr>
          <p:cNvSpPr txBox="1"/>
          <p:nvPr/>
        </p:nvSpPr>
        <p:spPr>
          <a:xfrm>
            <a:off x="107505" y="1069365"/>
            <a:ext cx="3744416" cy="2723823"/>
          </a:xfrm>
          <a:prstGeom prst="rect">
            <a:avLst/>
          </a:prstGeom>
          <a:noFill/>
        </p:spPr>
        <p:txBody>
          <a:bodyPr wrap="square">
            <a:spAutoFit/>
          </a:bodyPr>
          <a:lstStyle/>
          <a:p>
            <a:endParaRPr lang="en-US" sz="2400" b="1" dirty="0">
              <a:solidFill>
                <a:srgbClr val="FF0000"/>
              </a:solidFill>
            </a:endParaRPr>
          </a:p>
          <a:p>
            <a:r>
              <a:rPr lang="el-GR" sz="2100" b="1" dirty="0">
                <a:latin typeface="Times New Roman" panose="02020603050405020304" pitchFamily="18" charset="0"/>
                <a:cs typeface="Times New Roman" panose="02020603050405020304" pitchFamily="18" charset="0"/>
              </a:rPr>
              <a:t>Η λειτουργία του βασίζεται στη θεμελιώδη αρχή ότι ο όγκος ποσότητας ατμού χαμηλής πίεσης είναι πολύ μεγαλύτερος από τον όγκο του νερού, από τον οποίο προήλθε ο ατμός.</a:t>
            </a:r>
          </a:p>
        </p:txBody>
      </p:sp>
      <p:pic>
        <p:nvPicPr>
          <p:cNvPr id="3" name="Picture 2" descr="Diagram&#10;&#10;Description automatically generated">
            <a:extLst>
              <a:ext uri="{FF2B5EF4-FFF2-40B4-BE49-F238E27FC236}">
                <a16:creationId xmlns:a16="http://schemas.microsoft.com/office/drawing/2014/main" id="{608FDA14-36A6-CF28-CFA4-484FC9B82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124744"/>
            <a:ext cx="5184576" cy="5328593"/>
          </a:xfrm>
          <a:prstGeom prst="rect">
            <a:avLst/>
          </a:prstGeom>
        </p:spPr>
      </p:pic>
    </p:spTree>
    <p:extLst>
      <p:ext uri="{BB962C8B-B14F-4D97-AF65-F5344CB8AC3E}">
        <p14:creationId xmlns:p14="http://schemas.microsoft.com/office/powerpoint/2010/main" val="28884114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829910"/>
          </a:xfrm>
          <a:solidFill>
            <a:srgbClr val="FFFF00"/>
          </a:solidFill>
          <a:effectLst/>
        </p:spPr>
        <p:txBody>
          <a:bodyPr>
            <a:noAutofit/>
          </a:bodyPr>
          <a:lstStyle/>
          <a:p>
            <a:r>
              <a:rPr lang="el-GR" sz="2400" b="1" u="sng" dirty="0">
                <a:solidFill>
                  <a:srgbClr val="FF0000"/>
                </a:solidFill>
                <a:latin typeface="Arial" pitchFamily="34" charset="0"/>
                <a:cs typeface="Arial" pitchFamily="34" charset="0"/>
              </a:rPr>
              <a:t>ΘΕρμο-εκτονωτικός τροφοδοτικός ρυθμιστΗς </a:t>
            </a:r>
          </a:p>
        </p:txBody>
      </p:sp>
      <p:sp>
        <p:nvSpPr>
          <p:cNvPr id="6" name="TextBox 5">
            <a:extLst>
              <a:ext uri="{FF2B5EF4-FFF2-40B4-BE49-F238E27FC236}">
                <a16:creationId xmlns:a16="http://schemas.microsoft.com/office/drawing/2014/main" id="{9364D954-CC56-3E64-D1ED-298E19EB1D13}"/>
              </a:ext>
            </a:extLst>
          </p:cNvPr>
          <p:cNvSpPr txBox="1"/>
          <p:nvPr/>
        </p:nvSpPr>
        <p:spPr>
          <a:xfrm>
            <a:off x="179512" y="1069365"/>
            <a:ext cx="3744415" cy="5324535"/>
          </a:xfrm>
          <a:prstGeom prst="rect">
            <a:avLst/>
          </a:prstGeom>
          <a:noFill/>
        </p:spPr>
        <p:txBody>
          <a:bodyPr wrap="square">
            <a:spAutoFit/>
          </a:bodyPr>
          <a:lstStyle/>
          <a:p>
            <a:endParaRPr lang="en-US" sz="1600" b="1" dirty="0">
              <a:solidFill>
                <a:srgbClr val="FF0000"/>
              </a:solidFill>
            </a:endParaRPr>
          </a:p>
          <a:p>
            <a:r>
              <a:rPr lang="el-GR" dirty="0">
                <a:latin typeface="Times New Roman" panose="02020603050405020304" pitchFamily="18" charset="0"/>
                <a:cs typeface="Times New Roman" panose="02020603050405020304" pitchFamily="18" charset="0"/>
              </a:rPr>
              <a:t>. </a:t>
            </a:r>
            <a:r>
              <a:rPr lang="el-GR" dirty="0">
                <a:solidFill>
                  <a:srgbClr val="FF0000"/>
                </a:solidFill>
                <a:latin typeface="Times New Roman" panose="02020603050405020304" pitchFamily="18" charset="0"/>
                <a:cs typeface="Times New Roman" panose="02020603050405020304" pitchFamily="18" charset="0"/>
              </a:rPr>
              <a:t>Η λειτουργία του βασίζεται στο θερμοστατικό σωλήνα, ο οποίος συγκοινωνεί με τον ατμοθάλαμο και τον υδροθάλαμο</a:t>
            </a:r>
            <a:endParaRPr lang="el-GR"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Αυτός συστέλλεται ή διαστέλλεται ανάλογα με τη θερμοκρασία του, η οποία είναι τόσο μεγαλύτερη, όσο η στάθμη του νερού σ' αυτόν είναι χαμηλότερη. </a:t>
            </a:r>
          </a:p>
          <a:p>
            <a:r>
              <a:rPr lang="el-GR" dirty="0">
                <a:latin typeface="Times New Roman" panose="02020603050405020304" pitchFamily="18" charset="0"/>
                <a:cs typeface="Times New Roman" panose="02020603050405020304" pitchFamily="18" charset="0"/>
              </a:rPr>
              <a:t>Η διακύμανση του μήκους του θερμοστάτη μεταφέρεται μέσω μοχλών στη βαλβίδα τροφοδότησης, ώστε όταν η στάθμη στο λέβητα είναι χαμηλή η βαλβίδα να ανοίγει περισσότερο, ενώ όταν είναι υψηλή η βαλβίδα να κλείνει, ελαττώνοντας την ποσότητα του νερού τροφοδότησης που εισέρχεται στο λέβητα.</a:t>
            </a:r>
          </a:p>
        </p:txBody>
      </p:sp>
      <p:pic>
        <p:nvPicPr>
          <p:cNvPr id="5" name="Picture 4" descr="Diagram&#10;&#10;Description automatically generated">
            <a:extLst>
              <a:ext uri="{FF2B5EF4-FFF2-40B4-BE49-F238E27FC236}">
                <a16:creationId xmlns:a16="http://schemas.microsoft.com/office/drawing/2014/main" id="{1F775A6D-684B-09FC-A925-9B47FE19A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844824"/>
            <a:ext cx="4934322" cy="4104455"/>
          </a:xfrm>
          <a:prstGeom prst="rect">
            <a:avLst/>
          </a:prstGeom>
        </p:spPr>
      </p:pic>
    </p:spTree>
    <p:extLst>
      <p:ext uri="{BB962C8B-B14F-4D97-AF65-F5344CB8AC3E}">
        <p14:creationId xmlns:p14="http://schemas.microsoft.com/office/powerpoint/2010/main" val="33925337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FFFF00"/>
          </a:solidFill>
          <a:effectLst/>
        </p:spPr>
        <p:txBody>
          <a:bodyPr>
            <a:normAutofit fontScale="90000"/>
          </a:bodyPr>
          <a:lstStyle/>
          <a:p>
            <a:r>
              <a:rPr lang="el-GR" sz="2800" b="1" u="sng" dirty="0">
                <a:solidFill>
                  <a:srgbClr val="FF0000"/>
                </a:solidFill>
                <a:latin typeface="Arial" pitchFamily="34" charset="0"/>
                <a:cs typeface="Arial" pitchFamily="34" charset="0"/>
              </a:rPr>
              <a:t>Τροφοδοτικός ρυθμιστΗς </a:t>
            </a:r>
            <a:r>
              <a:rPr lang="en-US" sz="2800" b="1" u="sng" dirty="0">
                <a:solidFill>
                  <a:srgbClr val="FF0000"/>
                </a:solidFill>
                <a:latin typeface="Arial" pitchFamily="34" charset="0"/>
                <a:cs typeface="Arial" pitchFamily="34" charset="0"/>
              </a:rPr>
              <a:t>Campbell </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597729"/>
            <a:ext cx="3566170" cy="3293209"/>
          </a:xfrm>
          <a:prstGeom prst="rect">
            <a:avLst/>
          </a:prstGeom>
          <a:noFill/>
        </p:spPr>
        <p:txBody>
          <a:bodyPr wrap="square">
            <a:spAutoFit/>
          </a:bodyPr>
          <a:lstStyle/>
          <a:p>
            <a:endParaRPr lang="en-US" sz="1600" b="1" dirty="0">
              <a:solidFill>
                <a:srgbClr val="FF0000"/>
              </a:solidFill>
            </a:endParaRPr>
          </a:p>
          <a:p>
            <a:r>
              <a:rPr lang="el-GR" sz="2400" b="1" dirty="0">
                <a:latin typeface="Times New Roman" panose="02020603050405020304" pitchFamily="18" charset="0"/>
                <a:cs typeface="Times New Roman" panose="02020603050405020304" pitchFamily="18" charset="0"/>
              </a:rPr>
              <a:t>Αποτελείται από ένα μικρό κατακόρυφο σωλήνα ο οποίος στο κάτω άκρο του φέρει μία σχισμή. </a:t>
            </a:r>
          </a:p>
          <a:p>
            <a:r>
              <a:rPr lang="el-GR" sz="2400" b="1" dirty="0">
                <a:latin typeface="Times New Roman" panose="02020603050405020304" pitchFamily="18" charset="0"/>
                <a:cs typeface="Times New Roman" panose="02020603050405020304" pitchFamily="18" charset="0"/>
              </a:rPr>
              <a:t>Ο σωλήνας αυτός εισέρχεται μέσα στον ατμοϋδροθάλαμο</a:t>
            </a:r>
            <a:r>
              <a:rPr lang="el-GR" sz="2400" b="1" dirty="0"/>
              <a:t>.</a:t>
            </a:r>
          </a:p>
        </p:txBody>
      </p:sp>
      <p:pic>
        <p:nvPicPr>
          <p:cNvPr id="3" name="Picture 2" descr="Diagram&#10;&#10;Description automatically generated">
            <a:extLst>
              <a:ext uri="{FF2B5EF4-FFF2-40B4-BE49-F238E27FC236}">
                <a16:creationId xmlns:a16="http://schemas.microsoft.com/office/drawing/2014/main" id="{8DE77447-D987-3BF1-0316-65AAAEA46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5" y="1253012"/>
            <a:ext cx="5150345" cy="4351973"/>
          </a:xfrm>
          <a:prstGeom prst="rect">
            <a:avLst/>
          </a:prstGeom>
        </p:spPr>
      </p:pic>
    </p:spTree>
    <p:extLst>
      <p:ext uri="{BB962C8B-B14F-4D97-AF65-F5344CB8AC3E}">
        <p14:creationId xmlns:p14="http://schemas.microsoft.com/office/powerpoint/2010/main" val="30273352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43731"/>
            <a:ext cx="3710186" cy="3724096"/>
          </a:xfrm>
          <a:prstGeom prst="rect">
            <a:avLst/>
          </a:prstGeom>
          <a:noFill/>
        </p:spPr>
        <p:txBody>
          <a:bodyPr wrap="square">
            <a:spAutoFit/>
          </a:bodyPr>
          <a:lstStyle/>
          <a:p>
            <a:endParaRPr lang="en-US" sz="1600" b="1" dirty="0">
              <a:solidFill>
                <a:srgbClr val="FF0000"/>
              </a:solidFill>
            </a:endParaRPr>
          </a:p>
          <a:p>
            <a:r>
              <a:rPr lang="el-GR" sz="2000" dirty="0">
                <a:latin typeface="Times New Roman" panose="02020603050405020304" pitchFamily="18" charset="0"/>
                <a:cs typeface="Times New Roman" panose="02020603050405020304" pitchFamily="18" charset="0"/>
              </a:rPr>
              <a:t>Αποτελείται από δύο λυγισμένους σε γωνία 45° εκτονωτικούς σωλήνες από ανοξείδωτο χάλυβα, προσαρμοσμένους επάνω σε σταθερό χαλύβδινο σκελετό.</a:t>
            </a:r>
            <a:endParaRPr lang="en-US"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Τα επάνω άκρα των σωλήνων ενώνονται μαζί σ' ένα ζυγό και στη συνέχεια προς ένα σωλήνα ατμού ισχυρά επενδυμένο με μονωτική επένδυση</a:t>
            </a:r>
          </a:p>
        </p:txBody>
      </p:sp>
      <p:pic>
        <p:nvPicPr>
          <p:cNvPr id="5" name="Picture 4" descr="Diagram, engineering drawing&#10;&#10;Description automatically generated">
            <a:extLst>
              <a:ext uri="{FF2B5EF4-FFF2-40B4-BE49-F238E27FC236}">
                <a16:creationId xmlns:a16="http://schemas.microsoft.com/office/drawing/2014/main" id="{7F6C4F1B-E7C7-F913-F793-64E25FA7C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268760"/>
            <a:ext cx="5006330" cy="4819048"/>
          </a:xfrm>
          <a:prstGeom prst="rect">
            <a:avLst/>
          </a:prstGeom>
        </p:spPr>
      </p:pic>
      <p:sp>
        <p:nvSpPr>
          <p:cNvPr id="7" name="Διάγραμμα ροής: Στοιχείο τερματισμού 6">
            <a:extLst>
              <a:ext uri="{FF2B5EF4-FFF2-40B4-BE49-F238E27FC236}">
                <a16:creationId xmlns:a16="http://schemas.microsoft.com/office/drawing/2014/main" id="{7C6AF2AA-D408-9B38-8A84-12C67BA2DAE7}"/>
              </a:ext>
            </a:extLst>
          </p:cNvPr>
          <p:cNvSpPr/>
          <p:nvPr/>
        </p:nvSpPr>
        <p:spPr>
          <a:xfrm>
            <a:off x="539552" y="116632"/>
            <a:ext cx="8318698" cy="653560"/>
          </a:xfrm>
          <a:prstGeom prst="flowChartTerminator">
            <a:avLst/>
          </a:prstGeom>
          <a:blipFill dpi="0" rotWithShape="1">
            <a:blip r:embed="rId4">
              <a:alphaModFix amt="54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2B10F4"/>
                </a:solidFill>
                <a:latin typeface="Times New Roman" panose="02020603050405020304" pitchFamily="18" charset="0"/>
                <a:cs typeface="Times New Roman" panose="02020603050405020304" pitchFamily="18" charset="0"/>
              </a:rPr>
              <a:t>ΤΡΟΦΟΔΟΤΙΚΟΣ ΡΥΘΜΙΣΤΗΣ </a:t>
            </a:r>
            <a:r>
              <a:rPr lang="en-US" sz="2800" b="1" dirty="0">
                <a:solidFill>
                  <a:srgbClr val="2B10F4"/>
                </a:solidFill>
                <a:latin typeface="Times New Roman" panose="02020603050405020304" pitchFamily="18" charset="0"/>
                <a:cs typeface="Times New Roman" panose="02020603050405020304" pitchFamily="18" charset="0"/>
              </a:rPr>
              <a:t>COPES </a:t>
            </a:r>
          </a:p>
        </p:txBody>
      </p:sp>
    </p:spTree>
    <p:extLst>
      <p:ext uri="{BB962C8B-B14F-4D97-AF65-F5344CB8AC3E}">
        <p14:creationId xmlns:p14="http://schemas.microsoft.com/office/powerpoint/2010/main" val="11221791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6602" y="1659285"/>
            <a:ext cx="8571647" cy="2369880"/>
          </a:xfrm>
          <a:prstGeom prst="rect">
            <a:avLst/>
          </a:prstGeom>
          <a:noFill/>
        </p:spPr>
        <p:txBody>
          <a:bodyPr wrap="square">
            <a:spAutoFit/>
          </a:bodyPr>
          <a:lstStyle/>
          <a:p>
            <a:r>
              <a:rPr lang="el-GR" sz="2000" b="1" dirty="0">
                <a:solidFill>
                  <a:srgbClr val="FF0000"/>
                </a:solidFill>
              </a:rPr>
              <a:t>Οι ρυθμιστές στάθμης που αναφέρθηκαν προηγούμενα μπορούν να καταταγούν στους μηχανικούς με άμεσο ή έμμεσο άνοιγμα της τροφοδοτικής βαλβίδας. </a:t>
            </a:r>
          </a:p>
          <a:p>
            <a:endParaRPr lang="el-GR" sz="2000" dirty="0"/>
          </a:p>
          <a:p>
            <a:r>
              <a:rPr lang="el-GR" sz="2000" dirty="0"/>
              <a:t>Στη συνέχεια θα παραθέσουμε τυπικό σύστημα πνευματικού ρυθμιστή στάθμης, το οποίο εντάσσεται μέσα στο όλο σύστημα αυτοματοποιημένης λειτουργίας των λεβήτων</a:t>
            </a:r>
            <a:r>
              <a:rPr lang="el-GR" sz="2800" dirty="0"/>
              <a:t>.</a:t>
            </a:r>
          </a:p>
        </p:txBody>
      </p:sp>
      <p:sp>
        <p:nvSpPr>
          <p:cNvPr id="2" name="Πάπυρος: Οριζόντιος 1">
            <a:extLst>
              <a:ext uri="{FF2B5EF4-FFF2-40B4-BE49-F238E27FC236}">
                <a16:creationId xmlns:a16="http://schemas.microsoft.com/office/drawing/2014/main" id="{72100AEA-0EB7-EEA2-3D63-CCA17384AA3E}"/>
              </a:ext>
            </a:extLst>
          </p:cNvPr>
          <p:cNvSpPr/>
          <p:nvPr/>
        </p:nvSpPr>
        <p:spPr>
          <a:xfrm>
            <a:off x="395536" y="332656"/>
            <a:ext cx="8571647" cy="864096"/>
          </a:xfrm>
          <a:prstGeom prst="horizontalScroll">
            <a:avLst/>
          </a:prstGeom>
          <a:blipFill dpi="0" rotWithShape="1">
            <a:blip r:embed="rId3">
              <a:alphaModFix amt="70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000" b="1" dirty="0">
                <a:solidFill>
                  <a:srgbClr val="FFFF00"/>
                </a:solidFill>
                <a:latin typeface="Times New Roman" panose="02020603050405020304" pitchFamily="18" charset="0"/>
                <a:cs typeface="Times New Roman" panose="02020603050405020304" pitchFamily="18" charset="0"/>
              </a:rPr>
              <a:t>3.6. ΠΝΕΥΜΑΤΙΚΟΣ ΡΥΘΜΙΣΤΗΣ ΣΤΑΘΜΗΣ</a:t>
            </a:r>
          </a:p>
        </p:txBody>
      </p:sp>
    </p:spTree>
    <p:extLst>
      <p:ext uri="{BB962C8B-B14F-4D97-AF65-F5344CB8AC3E}">
        <p14:creationId xmlns:p14="http://schemas.microsoft.com/office/powerpoint/2010/main" val="305128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412776"/>
            <a:ext cx="8572560" cy="5040560"/>
          </a:xfrm>
        </p:spPr>
        <p:txBody>
          <a:bodyPr>
            <a:normAutofit/>
          </a:bodyPr>
          <a:lstStyle/>
          <a:p>
            <a:pPr algn="l">
              <a:buClr>
                <a:srgbClr val="FF0000"/>
              </a:buClr>
            </a:pPr>
            <a:r>
              <a:rPr lang="el-GR" sz="2000" b="1" u="sng" dirty="0">
                <a:solidFill>
                  <a:schemeClr val="tx1"/>
                </a:solidFill>
                <a:latin typeface="Arial Black" pitchFamily="34" charset="0"/>
              </a:rPr>
              <a:t>Η ΕΣΤΙΑ ΚΑΙ</a:t>
            </a:r>
            <a:endParaRPr lang="el-GR" sz="2000" dirty="0">
              <a:solidFill>
                <a:schemeClr val="bg1"/>
              </a:solidFill>
              <a:latin typeface="Times New Roman" panose="02020603050405020304" pitchFamily="18" charset="0"/>
              <a:cs typeface="Times New Roman" panose="02020603050405020304" pitchFamily="18" charset="0"/>
            </a:endParaRPr>
          </a:p>
          <a:p>
            <a:pPr algn="l">
              <a:buClr>
                <a:srgbClr val="FF0000"/>
              </a:buClr>
            </a:pPr>
            <a:r>
              <a:rPr lang="el-GR" sz="2000" dirty="0">
                <a:solidFill>
                  <a:schemeClr val="bg1"/>
                </a:solidFill>
                <a:latin typeface="Times New Roman" panose="02020603050405020304" pitchFamily="18" charset="0"/>
                <a:cs typeface="Times New Roman" panose="02020603050405020304" pitchFamily="18" charset="0"/>
              </a:rPr>
              <a:t>Οι </a:t>
            </a:r>
            <a:r>
              <a:rPr lang="el-GR" sz="2000" dirty="0">
                <a:solidFill>
                  <a:schemeClr val="tx1"/>
                </a:solidFill>
                <a:latin typeface="Times New Roman" panose="02020603050405020304" pitchFamily="18" charset="0"/>
                <a:cs typeface="Times New Roman" panose="02020603050405020304" pitchFamily="18" charset="0"/>
              </a:rPr>
              <a:t>αυλοί, ο υπερθερμαντήρας και τα τμήματα των κελυφών του ατμοθαλάμου και υδροθαλάμων κλείνουν μέσα ς</a:t>
            </a:r>
            <a:r>
              <a:rPr lang="en-US" sz="2000" dirty="0">
                <a:solidFill>
                  <a:schemeClr val="tx1"/>
                </a:solidFill>
                <a:latin typeface="Times New Roman" panose="02020603050405020304" pitchFamily="18" charset="0"/>
                <a:cs typeface="Times New Roman" panose="02020603050405020304" pitchFamily="18" charset="0"/>
              </a:rPr>
              <a:t>’</a:t>
            </a:r>
            <a:r>
              <a:rPr lang="el-GR" sz="2000" dirty="0">
                <a:solidFill>
                  <a:schemeClr val="tx1"/>
                </a:solidFill>
                <a:latin typeface="Times New Roman" panose="02020603050405020304" pitchFamily="18" charset="0"/>
                <a:cs typeface="Times New Roman" panose="02020603050405020304" pitchFamily="18" charset="0"/>
              </a:rPr>
              <a:t> ενα χαλύβδινο περίβλημα.</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Ο θάλαμος καύσης ορίζεται από το χώρο μεταξύ του περιβλήματος του λέβητα και των αυλών.</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Το περίβλημα του λέβητα στην περιοχή της εστίας φέρει εσωτερικά επένδυση από πυρίμαχους πλίνθους.</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Επάνω στο μπροστινό τμήμα του περιβλήματος του λέβητα υπάρχουν οι θύρες επιθεώρησης της εστίας, τα ανοίγματα για τους κώνους αέρα με τους καυστήρες και οι θυρίδες εκκαπνισμου των αυλών.</a:t>
            </a:r>
          </a:p>
          <a:p>
            <a:pPr algn="l">
              <a:buClr>
                <a:srgbClr val="FF0000"/>
              </a:buClr>
            </a:pPr>
            <a:endParaRPr lang="el-GR" sz="2000" dirty="0">
              <a:solidFill>
                <a:schemeClr val="tx1"/>
              </a:solidFill>
              <a:latin typeface="Times New Roman" panose="02020603050405020304" pitchFamily="18" charset="0"/>
              <a:cs typeface="Times New Roman" panose="02020603050405020304" pitchFamily="18"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6" name="Ορθογώνιο: Στρογγύλεμα διαγώνιων γωνιών 5">
            <a:extLst>
              <a:ext uri="{FF2B5EF4-FFF2-40B4-BE49-F238E27FC236}">
                <a16:creationId xmlns:a16="http://schemas.microsoft.com/office/drawing/2014/main" id="{AD5BEA32-118C-91B4-3734-75709B0F7BCD}"/>
              </a:ext>
            </a:extLst>
          </p:cNvPr>
          <p:cNvSpPr/>
          <p:nvPr/>
        </p:nvSpPr>
        <p:spPr>
          <a:xfrm>
            <a:off x="971600" y="404664"/>
            <a:ext cx="7632848" cy="648072"/>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FF00"/>
                </a:solidFill>
                <a:latin typeface="Times New Roman" panose="02020603050405020304" pitchFamily="18" charset="0"/>
                <a:cs typeface="Times New Roman" panose="02020603050405020304" pitchFamily="18" charset="0"/>
              </a:rPr>
              <a:t>ΤΟ ΕΞΩΤΕΡΙΚΟ ΠΕΡΙΒΛΗΜΑ.</a:t>
            </a:r>
          </a:p>
        </p:txBody>
      </p:sp>
    </p:spTree>
    <p:extLst>
      <p:ext uri="{BB962C8B-B14F-4D97-AF65-F5344CB8AC3E}">
        <p14:creationId xmlns:p14="http://schemas.microsoft.com/office/powerpoint/2010/main" val="244965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335845"/>
            <a:ext cx="4608511" cy="5878532"/>
          </a:xfrm>
          <a:prstGeom prst="rect">
            <a:avLst/>
          </a:prstGeom>
          <a:noFill/>
        </p:spPr>
        <p:txBody>
          <a:bodyPr wrap="square">
            <a:spAutoFit/>
          </a:bodyPr>
          <a:lstStyle/>
          <a:p>
            <a:r>
              <a:rPr lang="el-GR" sz="2800" b="1" dirty="0">
                <a:solidFill>
                  <a:srgbClr val="FFFF00"/>
                </a:solidFill>
                <a:highlight>
                  <a:srgbClr val="FF0000"/>
                </a:highlight>
              </a:rPr>
              <a:t>Ακροφύσια ροής</a:t>
            </a:r>
          </a:p>
          <a:p>
            <a:endParaRPr lang="el-GR" sz="800" b="1" dirty="0">
              <a:solidFill>
                <a:srgbClr val="FF0000"/>
              </a:solidFill>
            </a:endParaRPr>
          </a:p>
          <a:p>
            <a:r>
              <a:rPr lang="el-GR" sz="2000" b="1" dirty="0">
                <a:solidFill>
                  <a:srgbClr val="FF0000"/>
                </a:solidFill>
                <a:latin typeface="Times New Roman" panose="02020603050405020304" pitchFamily="18" charset="0"/>
                <a:cs typeface="Times New Roman" panose="02020603050405020304" pitchFamily="18" charset="0"/>
              </a:rPr>
              <a:t>Η μέτρηση της ροής του ατμού και του νερού βασίζεται στα αποτελέσματα ενός εμποδίου (ακροφυσίου ροής), τοποθετημένου στη διαδρομή του ρευστού που βρίσκεται υπό πίεση μέσα σε μια σωλήνωση.</a:t>
            </a:r>
            <a:endParaRPr lang="en-US" sz="2000" b="1" dirty="0">
              <a:solidFill>
                <a:srgbClr val="FF0000"/>
              </a:solidFill>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 Επειδή η επιφάνεια του ακροφυσίου είναι μικρότερη από τη διατομή του σωλήνα, η ταχύτητα του ρευστού αυξάνει στο ακροφύσιο και πέφτει η πίεσή του. </a:t>
            </a:r>
            <a:r>
              <a:rPr lang="el-GR" sz="2000" b="1" dirty="0">
                <a:solidFill>
                  <a:srgbClr val="FF0000"/>
                </a:solidFill>
                <a:latin typeface="Times New Roman" panose="02020603050405020304" pitchFamily="18" charset="0"/>
                <a:cs typeface="Times New Roman" panose="02020603050405020304" pitchFamily="18" charset="0"/>
              </a:rPr>
              <a:t>Αφού περάσει από το ακροφύσιο, η ταχύτητα του ρευστού γίνεται ίση με την αρχική, πριν από το ακροφύσιο. </a:t>
            </a:r>
            <a:endParaRPr lang="en-US" sz="2000" b="1" dirty="0">
              <a:solidFill>
                <a:srgbClr val="FF0000"/>
              </a:solidFill>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Μετρώντας τη στατική πίεση πριν από το ακροφύσιο και στο ακροφύσιο, μπορεί να προσδιορισθεί η πτώση της πίεσης που καλείται επίσης διαφορική πίεση.</a:t>
            </a:r>
          </a:p>
        </p:txBody>
      </p:sp>
      <p:pic>
        <p:nvPicPr>
          <p:cNvPr id="3" name="Picture 2" descr="Diagram, text&#10;&#10;Description automatically generated">
            <a:extLst>
              <a:ext uri="{FF2B5EF4-FFF2-40B4-BE49-F238E27FC236}">
                <a16:creationId xmlns:a16="http://schemas.microsoft.com/office/drawing/2014/main" id="{D2686C07-6603-72AF-5CA7-701B07A29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16833"/>
            <a:ext cx="4464496" cy="2783596"/>
          </a:xfrm>
          <a:prstGeom prst="rect">
            <a:avLst/>
          </a:prstGeom>
        </p:spPr>
      </p:pic>
    </p:spTree>
    <p:extLst>
      <p:ext uri="{BB962C8B-B14F-4D97-AF65-F5344CB8AC3E}">
        <p14:creationId xmlns:p14="http://schemas.microsoft.com/office/powerpoint/2010/main" val="30543792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332656"/>
            <a:ext cx="4320480" cy="5262979"/>
          </a:xfrm>
          <a:prstGeom prst="rect">
            <a:avLst/>
          </a:prstGeom>
          <a:noFill/>
        </p:spPr>
        <p:txBody>
          <a:bodyPr wrap="square">
            <a:spAutoFit/>
          </a:bodyPr>
          <a:lstStyle/>
          <a:p>
            <a:r>
              <a:rPr lang="el-GR" sz="2800" b="1" dirty="0">
                <a:solidFill>
                  <a:srgbClr val="FF0000"/>
                </a:solidFill>
                <a:highlight>
                  <a:srgbClr val="FFFF00"/>
                </a:highlight>
              </a:rPr>
              <a:t>Μεταδότες ροής</a:t>
            </a:r>
          </a:p>
          <a:p>
            <a:endParaRPr lang="el-GR" sz="800" b="1" dirty="0">
              <a:solidFill>
                <a:srgbClr val="FF0000"/>
              </a:solidFill>
            </a:endParaRPr>
          </a:p>
          <a:p>
            <a:r>
              <a:rPr lang="el-GR" sz="2000" dirty="0">
                <a:latin typeface="Times New Roman" panose="02020603050405020304" pitchFamily="18" charset="0"/>
                <a:cs typeface="Times New Roman" panose="02020603050405020304" pitchFamily="18" charset="0"/>
              </a:rPr>
              <a:t>Στο σχήμα φαίνεται ένας μεταδότης ροής με 2 στοιχεία. </a:t>
            </a:r>
            <a:r>
              <a:rPr lang="el-GR" sz="2000" b="1" dirty="0">
                <a:solidFill>
                  <a:srgbClr val="FF0000"/>
                </a:solidFill>
                <a:latin typeface="Times New Roman" panose="02020603050405020304" pitchFamily="18" charset="0"/>
                <a:cs typeface="Times New Roman" panose="02020603050405020304" pitchFamily="18" charset="0"/>
              </a:rPr>
              <a:t>Ο μεταδότης αυτός μετρά τη ροή υψηλής πίεσης ατμού ή ρευστών και δημιουργεί μία φορτωτική πίεση που είναι ανάλογη με την ποσότητα ροής. </a:t>
            </a:r>
            <a:endParaRPr lang="en-US" sz="2000" b="1" dirty="0">
              <a:solidFill>
                <a:srgbClr val="FF0000"/>
              </a:solidFill>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Ο μεταδότης αυτός αποτελείται βασικά από ένα μεταλλικό πτυχωτό τύμπανο (φυσούνα) που βρίσκεται μέσα σ' ένα στεγανό θάλαμο. </a:t>
            </a:r>
            <a:endParaRPr lang="en-US" sz="2000" dirty="0">
              <a:latin typeface="Times New Roman" panose="02020603050405020304" pitchFamily="18" charset="0"/>
              <a:cs typeface="Times New Roman" panose="02020603050405020304" pitchFamily="18" charset="0"/>
            </a:endParaRPr>
          </a:p>
          <a:p>
            <a:r>
              <a:rPr lang="el-GR" sz="2000" b="1" dirty="0">
                <a:latin typeface="Times New Roman" panose="02020603050405020304" pitchFamily="18" charset="0"/>
                <a:cs typeface="Times New Roman" panose="02020603050405020304" pitchFamily="18" charset="0"/>
              </a:rPr>
              <a:t>Ο σωλήνας δράσεως Υ.Π. συνδέεται προς την πλευρά Υ.Π. της φυσούνας (εσωτερικά) και ο σωλήνας Χ.Π. συνδέεται προς την πλευρά Χ.Π. της φυσούνας (εξωτερικά). </a:t>
            </a:r>
          </a:p>
        </p:txBody>
      </p:sp>
      <p:pic>
        <p:nvPicPr>
          <p:cNvPr id="5" name="Picture 4" descr="Diagram, engineering drawing&#10;&#10;Description automatically generated">
            <a:extLst>
              <a:ext uri="{FF2B5EF4-FFF2-40B4-BE49-F238E27FC236}">
                <a16:creationId xmlns:a16="http://schemas.microsoft.com/office/drawing/2014/main" id="{C9186E04-0703-F929-EB06-65D6678D6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777185"/>
            <a:ext cx="4536504" cy="5303629"/>
          </a:xfrm>
          <a:prstGeom prst="rect">
            <a:avLst/>
          </a:prstGeom>
        </p:spPr>
      </p:pic>
    </p:spTree>
    <p:extLst>
      <p:ext uri="{BB962C8B-B14F-4D97-AF65-F5344CB8AC3E}">
        <p14:creationId xmlns:p14="http://schemas.microsoft.com/office/powerpoint/2010/main" val="677124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pattFill prst="pct70">
          <a:fgClr>
            <a:srgbClr val="FFFFFF"/>
          </a:fgClr>
          <a:bgClr>
            <a:schemeClr val="accent3">
              <a:lumMod val="60000"/>
              <a:lumOff val="40000"/>
            </a:schemeClr>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88640"/>
            <a:ext cx="4104456" cy="5386090"/>
          </a:xfrm>
          <a:prstGeom prst="rect">
            <a:avLst/>
          </a:prstGeom>
          <a:noFill/>
        </p:spPr>
        <p:txBody>
          <a:bodyPr wrap="square">
            <a:spAutoFit/>
          </a:bodyPr>
          <a:lstStyle/>
          <a:p>
            <a:r>
              <a:rPr lang="el-GR" sz="2800" b="1" dirty="0">
                <a:solidFill>
                  <a:srgbClr val="FF0000"/>
                </a:solidFill>
                <a:highlight>
                  <a:srgbClr val="FFFF00"/>
                </a:highlight>
                <a:latin typeface="Times New Roman" panose="02020603050405020304" pitchFamily="18" charset="0"/>
                <a:cs typeface="Times New Roman" panose="02020603050405020304" pitchFamily="18" charset="0"/>
              </a:rPr>
              <a:t>Μεταδότης στάθμης ατμοϋδροθάλαμου</a:t>
            </a:r>
          </a:p>
          <a:p>
            <a:endParaRPr lang="el-GR" sz="800" dirty="0">
              <a:solidFill>
                <a:srgbClr val="FF0000"/>
              </a:solidFill>
              <a:latin typeface="Times New Roman" panose="02020603050405020304" pitchFamily="18" charset="0"/>
              <a:cs typeface="Times New Roman" panose="02020603050405020304" pitchFamily="18" charset="0"/>
            </a:endParaRPr>
          </a:p>
          <a:p>
            <a:r>
              <a:rPr lang="el-GR" sz="2000" b="1" dirty="0">
                <a:latin typeface="Times New Roman" panose="02020603050405020304" pitchFamily="18" charset="0"/>
                <a:cs typeface="Times New Roman" panose="02020603050405020304" pitchFamily="18" charset="0"/>
              </a:rPr>
              <a:t>Ο μεταδότης στάθμης ατμοϋδροθάλαμου που φαίνεται στο σχήμα μετρά τη στάθμη του ατμοϋδροθάλαμου </a:t>
            </a:r>
            <a:r>
              <a:rPr lang="el-GR" sz="2000" b="1" dirty="0">
                <a:solidFill>
                  <a:srgbClr val="FF0000"/>
                </a:solidFill>
                <a:latin typeface="Times New Roman" panose="02020603050405020304" pitchFamily="18" charset="0"/>
                <a:cs typeface="Times New Roman" panose="02020603050405020304" pitchFamily="18" charset="0"/>
              </a:rPr>
              <a:t>με βάση τη διαφορική πίεση που εφαρμόζεται στη μετρητική φυσούνα από 2 στήλες νερού. </a:t>
            </a:r>
            <a:endParaRPr lang="en-US" sz="2000" b="1" dirty="0">
              <a:solidFill>
                <a:srgbClr val="FF0000"/>
              </a:solidFill>
              <a:latin typeface="Times New Roman" panose="02020603050405020304" pitchFamily="18" charset="0"/>
              <a:cs typeface="Times New Roman" panose="02020603050405020304" pitchFamily="18" charset="0"/>
            </a:endParaRPr>
          </a:p>
          <a:p>
            <a:r>
              <a:rPr lang="el-GR" sz="2000" b="1" dirty="0">
                <a:solidFill>
                  <a:srgbClr val="002060"/>
                </a:solidFill>
                <a:latin typeface="Times New Roman" panose="02020603050405020304" pitchFamily="18" charset="0"/>
                <a:cs typeface="Times New Roman" panose="02020603050405020304" pitchFamily="18" charset="0"/>
              </a:rPr>
              <a:t>Η μία στήλη αντιπροσωπεύει την πραγματική θέση της στάθμης στον ατμοϋδροθάλαμο και η άλλη μία θέση που καθορίζεται από θάλαμο σταθερής στήλης ο οποίος συγκοινωνεί με τον ατμοϋδροθάλαμο</a:t>
            </a:r>
          </a:p>
        </p:txBody>
      </p:sp>
      <p:pic>
        <p:nvPicPr>
          <p:cNvPr id="3" name="Picture 2" descr="Diagram, engineering drawing&#10;&#10;Description automatically generated">
            <a:extLst>
              <a:ext uri="{FF2B5EF4-FFF2-40B4-BE49-F238E27FC236}">
                <a16:creationId xmlns:a16="http://schemas.microsoft.com/office/drawing/2014/main" id="{24770BC8-8FFE-E096-D465-FDED43B18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772816"/>
            <a:ext cx="4732334" cy="3933333"/>
          </a:xfrm>
          <a:prstGeom prst="rect">
            <a:avLst/>
          </a:prstGeom>
        </p:spPr>
      </p:pic>
    </p:spTree>
    <p:extLst>
      <p:ext uri="{BB962C8B-B14F-4D97-AF65-F5344CB8AC3E}">
        <p14:creationId xmlns:p14="http://schemas.microsoft.com/office/powerpoint/2010/main" val="25676936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pattFill prst="pct75">
          <a:fgClr>
            <a:srgbClr val="FFFFFF"/>
          </a:fgClr>
          <a:bgClr>
            <a:srgbClr val="47FF9A"/>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404664"/>
            <a:ext cx="4248472" cy="5570756"/>
          </a:xfrm>
          <a:prstGeom prst="rect">
            <a:avLst/>
          </a:prstGeom>
          <a:noFill/>
        </p:spPr>
        <p:txBody>
          <a:bodyPr wrap="square">
            <a:spAutoFit/>
          </a:bodyPr>
          <a:lstStyle/>
          <a:p>
            <a:r>
              <a:rPr lang="el-GR" sz="2800" b="1" u="sng" dirty="0">
                <a:solidFill>
                  <a:srgbClr val="FF0000"/>
                </a:solidFill>
                <a:latin typeface="Arial Black" panose="020B0A04020102020204" pitchFamily="34" charset="0"/>
              </a:rPr>
              <a:t>Αθροιστής ροής ατμού-ροής νερού</a:t>
            </a:r>
            <a:endParaRPr lang="el-GR" sz="800" b="1" u="sng" dirty="0">
              <a:solidFill>
                <a:srgbClr val="FF0000"/>
              </a:solidFill>
              <a:latin typeface="Arial Black" panose="020B0A04020102020204" pitchFamily="34" charset="0"/>
            </a:endParaRPr>
          </a:p>
          <a:p>
            <a:r>
              <a:rPr lang="el-GR" sz="2000" b="1" dirty="0">
                <a:latin typeface="Times New Roman" panose="02020603050405020304" pitchFamily="18" charset="0"/>
                <a:cs typeface="Times New Roman" panose="02020603050405020304" pitchFamily="18" charset="0"/>
              </a:rPr>
              <a:t>Είναι αθροιστής 4 θαλάμων που έχει ένα ρυθμιζόμενο ελατήριο στο θάλαμο No 3</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l-GR" sz="2000" b="1" dirty="0">
                <a:solidFill>
                  <a:srgbClr val="FF0000"/>
                </a:solidFill>
                <a:latin typeface="Times New Roman" panose="02020603050405020304" pitchFamily="18" charset="0"/>
                <a:cs typeface="Times New Roman" panose="02020603050405020304" pitchFamily="18" charset="0"/>
              </a:rPr>
              <a:t>Το σήμα από το μεταδότη ροής τροφοδοτικού νερού εφαρμόζεται στο θάλαμο No 3. </a:t>
            </a:r>
            <a:endParaRPr lang="en-US" sz="2000" b="1" dirty="0">
              <a:solidFill>
                <a:srgbClr val="FF0000"/>
              </a:solidFill>
              <a:latin typeface="Times New Roman" panose="02020603050405020304" pitchFamily="18" charset="0"/>
              <a:cs typeface="Times New Roman" panose="02020603050405020304" pitchFamily="18" charset="0"/>
            </a:endParaRPr>
          </a:p>
          <a:p>
            <a:r>
              <a:rPr lang="el-GR" sz="2000" b="1" dirty="0">
                <a:solidFill>
                  <a:srgbClr val="2B10F4"/>
                </a:solidFill>
                <a:latin typeface="Times New Roman" panose="02020603050405020304" pitchFamily="18" charset="0"/>
                <a:cs typeface="Times New Roman" panose="02020603050405020304" pitchFamily="18" charset="0"/>
              </a:rPr>
              <a:t>Το σήμα από το μεταδότη ατμού εφαρμόζεται στο θάλαμο No 2.</a:t>
            </a:r>
            <a:endParaRPr lang="en-US" sz="2000" b="1" dirty="0">
              <a:solidFill>
                <a:srgbClr val="2B10F4"/>
              </a:solidFill>
              <a:latin typeface="Times New Roman" panose="02020603050405020304" pitchFamily="18" charset="0"/>
              <a:cs typeface="Times New Roman" panose="02020603050405020304" pitchFamily="18" charset="0"/>
            </a:endParaRPr>
          </a:p>
          <a:p>
            <a:r>
              <a:rPr lang="el-GR" sz="2000" b="1" dirty="0">
                <a:solidFill>
                  <a:srgbClr val="2B10F4"/>
                </a:solidFill>
                <a:latin typeface="Times New Roman" panose="02020603050405020304" pitchFamily="18" charset="0"/>
                <a:cs typeface="Times New Roman" panose="02020603050405020304" pitchFamily="18" charset="0"/>
              </a:rPr>
              <a:t> </a:t>
            </a:r>
            <a:r>
              <a:rPr lang="el-GR" sz="2000" b="1" dirty="0">
                <a:solidFill>
                  <a:srgbClr val="002060"/>
                </a:solidFill>
                <a:latin typeface="Times New Roman" panose="02020603050405020304" pitchFamily="18" charset="0"/>
                <a:cs typeface="Times New Roman" panose="02020603050405020304" pitchFamily="18" charset="0"/>
              </a:rPr>
              <a:t>Επομένως σε σταθερά φορτία του λέβητα, όταν η ροή του ατμού ισούται με τη ροή του νερού, το εξερχόμενο σήμα από το θάλαμο </a:t>
            </a:r>
            <a:endParaRPr lang="en-US" sz="2000" b="1" dirty="0">
              <a:solidFill>
                <a:srgbClr val="002060"/>
              </a:solidFill>
              <a:latin typeface="Times New Roman" panose="02020603050405020304" pitchFamily="18" charset="0"/>
              <a:cs typeface="Times New Roman" panose="02020603050405020304" pitchFamily="18" charset="0"/>
            </a:endParaRPr>
          </a:p>
          <a:p>
            <a:r>
              <a:rPr lang="el-GR" sz="2000" b="1" dirty="0">
                <a:solidFill>
                  <a:srgbClr val="002060"/>
                </a:solidFill>
                <a:latin typeface="Times New Roman" panose="02020603050405020304" pitchFamily="18" charset="0"/>
                <a:cs typeface="Times New Roman" panose="02020603050405020304" pitchFamily="18" charset="0"/>
              </a:rPr>
              <a:t>No 1 θα είναι ίσο με την τιμή που προκαθορίσθηκε, στην οποία τιμή ρυθμίστηκε το ελατήριο</a:t>
            </a:r>
          </a:p>
        </p:txBody>
      </p:sp>
      <p:pic>
        <p:nvPicPr>
          <p:cNvPr id="5" name="Picture 4" descr="Diagram, engineering drawing&#10;&#10;Description automatically generated">
            <a:extLst>
              <a:ext uri="{FF2B5EF4-FFF2-40B4-BE49-F238E27FC236}">
                <a16:creationId xmlns:a16="http://schemas.microsoft.com/office/drawing/2014/main" id="{BE80D83B-5159-9773-0B61-2A9B8B7B9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824" y="1772816"/>
            <a:ext cx="4615905" cy="3630057"/>
          </a:xfrm>
          <a:prstGeom prst="rect">
            <a:avLst/>
          </a:prstGeom>
        </p:spPr>
      </p:pic>
    </p:spTree>
    <p:extLst>
      <p:ext uri="{BB962C8B-B14F-4D97-AF65-F5344CB8AC3E}">
        <p14:creationId xmlns:p14="http://schemas.microsoft.com/office/powerpoint/2010/main" val="24466206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pattFill prst="pct60">
          <a:fgClr>
            <a:srgbClr val="FFFFFF"/>
          </a:fgClr>
          <a:bgClr>
            <a:srgbClr val="92D050"/>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692696"/>
            <a:ext cx="4392488" cy="2308324"/>
          </a:xfrm>
          <a:prstGeom prst="rect">
            <a:avLst/>
          </a:prstGeom>
          <a:noFill/>
        </p:spPr>
        <p:txBody>
          <a:bodyPr wrap="square">
            <a:spAutoFit/>
          </a:bodyPr>
          <a:lstStyle/>
          <a:p>
            <a:r>
              <a:rPr lang="el-GR" sz="2800" b="1" dirty="0">
                <a:solidFill>
                  <a:srgbClr val="FFFF00"/>
                </a:solidFill>
                <a:highlight>
                  <a:srgbClr val="FF0000"/>
                </a:highlight>
              </a:rPr>
              <a:t>Ελεγκτής ροής τροφοδοτικού νερού</a:t>
            </a:r>
          </a:p>
          <a:p>
            <a:endParaRPr lang="el-GR" sz="2800" b="1" dirty="0">
              <a:solidFill>
                <a:srgbClr val="FF0000"/>
              </a:solidFill>
            </a:endParaRPr>
          </a:p>
          <a:p>
            <a:r>
              <a:rPr lang="el-GR" sz="2000" b="1" dirty="0">
                <a:latin typeface="Times New Roman" panose="02020603050405020304" pitchFamily="18" charset="0"/>
                <a:cs typeface="Times New Roman" panose="02020603050405020304" pitchFamily="18" charset="0"/>
              </a:rPr>
              <a:t>Είναι ένας αθροιστής αναλογίας 4 θαλάμων που θεωρείται ένας ελεγκτής αναλογικής-ολοκληρωτικής δράσης</a:t>
            </a:r>
            <a:r>
              <a:rPr lang="el-GR" sz="2000" dirty="0">
                <a:latin typeface="Times New Roman" panose="02020603050405020304" pitchFamily="18" charset="0"/>
                <a:cs typeface="Times New Roman" panose="02020603050405020304" pitchFamily="18" charset="0"/>
              </a:rPr>
              <a:t>. </a:t>
            </a:r>
          </a:p>
        </p:txBody>
      </p:sp>
      <p:pic>
        <p:nvPicPr>
          <p:cNvPr id="3" name="Picture 2" descr="Diagram, schematic&#10;&#10;Description automatically generated">
            <a:extLst>
              <a:ext uri="{FF2B5EF4-FFF2-40B4-BE49-F238E27FC236}">
                <a16:creationId xmlns:a16="http://schemas.microsoft.com/office/drawing/2014/main" id="{40F5C4A5-4652-91FF-FF36-CAC0983EA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56792"/>
            <a:ext cx="4392488" cy="3672408"/>
          </a:xfrm>
          <a:prstGeom prst="rect">
            <a:avLst/>
          </a:prstGeom>
        </p:spPr>
      </p:pic>
    </p:spTree>
    <p:extLst>
      <p:ext uri="{BB962C8B-B14F-4D97-AF65-F5344CB8AC3E}">
        <p14:creationId xmlns:p14="http://schemas.microsoft.com/office/powerpoint/2010/main" val="3663160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pattFill prst="pct20">
          <a:fgClr>
            <a:srgbClr val="00B0F0"/>
          </a:fgClr>
          <a:bgClr>
            <a:schemeClr val="accent1">
              <a:lumMod val="60000"/>
              <a:lumOff val="40000"/>
            </a:schemeClr>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51520" y="260648"/>
            <a:ext cx="3960441" cy="5386090"/>
          </a:xfrm>
          <a:prstGeom prst="rect">
            <a:avLst/>
          </a:prstGeom>
          <a:noFill/>
        </p:spPr>
        <p:txBody>
          <a:bodyPr wrap="square">
            <a:spAutoFit/>
          </a:bodyPr>
          <a:lstStyle/>
          <a:p>
            <a:r>
              <a:rPr lang="el-GR" sz="2800" b="1" u="sng" dirty="0">
                <a:solidFill>
                  <a:srgbClr val="FF0000"/>
                </a:solidFill>
                <a:latin typeface="Arial Black" panose="020B0A04020102020204" pitchFamily="34" charset="0"/>
              </a:rPr>
              <a:t>ΣΥΝΤΟΝΙΣΤΗΣ</a:t>
            </a:r>
            <a:r>
              <a:rPr lang="en-US" sz="2800" b="1" u="sng" dirty="0">
                <a:solidFill>
                  <a:srgbClr val="FF0000"/>
                </a:solidFill>
                <a:latin typeface="Arial Black" panose="020B0A04020102020204" pitchFamily="34" charset="0"/>
              </a:rPr>
              <a:t> (POSITIONER</a:t>
            </a:r>
            <a:r>
              <a:rPr lang="en-US" sz="2800" b="1" u="sng" dirty="0">
                <a:solidFill>
                  <a:srgbClr val="FF0000"/>
                </a:solidFill>
              </a:rPr>
              <a:t>)</a:t>
            </a:r>
            <a:endParaRPr lang="el-GR" sz="2800" b="1" u="sng" dirty="0">
              <a:solidFill>
                <a:srgbClr val="FF0000"/>
              </a:solidFill>
            </a:endParaRPr>
          </a:p>
          <a:p>
            <a:endParaRPr lang="el-GR" sz="2800" b="1" u="sng" dirty="0">
              <a:solidFill>
                <a:srgbClr val="FF0000"/>
              </a:solidFill>
            </a:endParaRPr>
          </a:p>
          <a:p>
            <a:r>
              <a:rPr lang="el-GR" sz="2000" b="1" dirty="0">
                <a:solidFill>
                  <a:srgbClr val="002060"/>
                </a:solidFill>
                <a:latin typeface="Times New Roman" panose="02020603050405020304" pitchFamily="18" charset="0"/>
                <a:cs typeface="Times New Roman" panose="02020603050405020304" pitchFamily="18" charset="0"/>
              </a:rPr>
              <a:t>Ο συντονιστής βεβαιώνει ότι οι θέσεις της βαλβίδας ελέγχου είναι απευθείας ανάλογες με τις τιμές των σημάτων που λαμβάνονται</a:t>
            </a:r>
            <a:r>
              <a:rPr lang="el-GR" sz="2000" b="1" dirty="0">
                <a:solidFill>
                  <a:srgbClr val="FF0000"/>
                </a:solidFill>
                <a:latin typeface="Times New Roman" panose="02020603050405020304" pitchFamily="18" charset="0"/>
                <a:cs typeface="Times New Roman" panose="02020603050405020304" pitchFamily="18" charset="0"/>
              </a:rPr>
              <a:t>. </a:t>
            </a:r>
            <a:endParaRPr lang="en-US" sz="2000" b="1" dirty="0">
              <a:solidFill>
                <a:srgbClr val="FF0000"/>
              </a:solidFill>
              <a:latin typeface="Times New Roman" panose="02020603050405020304" pitchFamily="18" charset="0"/>
              <a:cs typeface="Times New Roman" panose="02020603050405020304" pitchFamily="18" charset="0"/>
            </a:endParaRPr>
          </a:p>
          <a:p>
            <a:endParaRPr lang="el-GR" sz="2000" b="1" dirty="0">
              <a:solidFill>
                <a:srgbClr val="FF0000"/>
              </a:solidFill>
              <a:latin typeface="Times New Roman" panose="02020603050405020304" pitchFamily="18" charset="0"/>
              <a:cs typeface="Times New Roman" panose="02020603050405020304" pitchFamily="18" charset="0"/>
            </a:endParaRPr>
          </a:p>
          <a:p>
            <a:r>
              <a:rPr lang="el-GR" sz="2000" b="1" dirty="0">
                <a:latin typeface="Times New Roman" panose="02020603050405020304" pitchFamily="18" charset="0"/>
                <a:cs typeface="Times New Roman" panose="02020603050405020304" pitchFamily="18" charset="0"/>
              </a:rPr>
              <a:t>Ο συντονιστής χρησιμοποιεί μία ανεξάρτητη πηγή αέρα και δημιουργεί οποιαδήποτε πίεση στο διάφραγμα που απαιτείται. </a:t>
            </a:r>
            <a:endParaRPr lang="en-US" sz="2000" b="1" dirty="0">
              <a:latin typeface="Times New Roman" panose="02020603050405020304" pitchFamily="18" charset="0"/>
              <a:cs typeface="Times New Roman" panose="02020603050405020304" pitchFamily="18" charset="0"/>
            </a:endParaRPr>
          </a:p>
          <a:p>
            <a:endParaRPr lang="el-GR" sz="2000" b="1" dirty="0">
              <a:latin typeface="Times New Roman" panose="02020603050405020304" pitchFamily="18" charset="0"/>
              <a:cs typeface="Times New Roman" panose="02020603050405020304" pitchFamily="18" charset="0"/>
            </a:endParaRPr>
          </a:p>
          <a:p>
            <a:r>
              <a:rPr lang="el-GR" sz="2000" b="1" dirty="0">
                <a:solidFill>
                  <a:srgbClr val="2B10F4"/>
                </a:solidFill>
                <a:latin typeface="Times New Roman" panose="02020603050405020304" pitchFamily="18" charset="0"/>
                <a:cs typeface="Times New Roman" panose="02020603050405020304" pitchFamily="18" charset="0"/>
              </a:rPr>
              <a:t>Η λειτουργία του συντονιστή βασίζεται στην αρχή της ισορροπίας των δυνάμεων</a:t>
            </a:r>
            <a:r>
              <a:rPr lang="el-GR" sz="2000" dirty="0">
                <a:latin typeface="Times New Roman" panose="02020603050405020304" pitchFamily="18" charset="0"/>
                <a:cs typeface="Times New Roman" panose="02020603050405020304" pitchFamily="18" charset="0"/>
              </a:rPr>
              <a:t>. </a:t>
            </a:r>
          </a:p>
        </p:txBody>
      </p:sp>
      <p:pic>
        <p:nvPicPr>
          <p:cNvPr id="5" name="Picture 4" descr="Diagram&#10;&#10;Description automatically generated">
            <a:extLst>
              <a:ext uri="{FF2B5EF4-FFF2-40B4-BE49-F238E27FC236}">
                <a16:creationId xmlns:a16="http://schemas.microsoft.com/office/drawing/2014/main" id="{3BAF03D9-4FEA-1744-1591-290E71603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422" y="548680"/>
            <a:ext cx="4483067" cy="5904656"/>
          </a:xfrm>
          <a:prstGeom prst="rect">
            <a:avLst/>
          </a:prstGeom>
        </p:spPr>
      </p:pic>
    </p:spTree>
    <p:extLst>
      <p:ext uri="{BB962C8B-B14F-4D97-AF65-F5344CB8AC3E}">
        <p14:creationId xmlns:p14="http://schemas.microsoft.com/office/powerpoint/2010/main" val="39335963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pattFill prst="pct70">
          <a:fgClr>
            <a:srgbClr val="FFFF57"/>
          </a:fgClr>
          <a:bgClr>
            <a:srgbClr val="47FF9A"/>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185878"/>
            <a:ext cx="4248472" cy="4401205"/>
          </a:xfrm>
          <a:prstGeom prst="rect">
            <a:avLst/>
          </a:prstGeom>
          <a:noFill/>
        </p:spPr>
        <p:txBody>
          <a:bodyPr wrap="square">
            <a:spAutoFit/>
          </a:bodyPr>
          <a:lstStyle/>
          <a:p>
            <a:r>
              <a:rPr lang="el-GR" sz="2000" b="1" u="sng" dirty="0">
                <a:solidFill>
                  <a:srgbClr val="FF0000"/>
                </a:solidFill>
                <a:latin typeface="Arial Black" panose="020B0A04020102020204" pitchFamily="34" charset="0"/>
                <a:cs typeface="Times New Roman" panose="02020603050405020304" pitchFamily="18" charset="0"/>
              </a:rPr>
              <a:t>ΒΑΛΒΙΔΑ ΕΛΕΓΧΟΥ ΡΟΗΣ</a:t>
            </a:r>
            <a:r>
              <a:rPr lang="en-US" sz="2000" b="1" u="sng" dirty="0">
                <a:solidFill>
                  <a:srgbClr val="FF0000"/>
                </a:solidFill>
                <a:latin typeface="Arial Black" panose="020B0A04020102020204" pitchFamily="34" charset="0"/>
                <a:cs typeface="Times New Roman" panose="02020603050405020304" pitchFamily="18" charset="0"/>
              </a:rPr>
              <a:t> </a:t>
            </a:r>
            <a:r>
              <a:rPr lang="el-GR" sz="2000" b="1" u="sng" dirty="0">
                <a:solidFill>
                  <a:srgbClr val="FF0000"/>
                </a:solidFill>
                <a:latin typeface="Arial Black" panose="020B0A04020102020204" pitchFamily="34" charset="0"/>
                <a:cs typeface="Times New Roman" panose="02020603050405020304" pitchFamily="18" charset="0"/>
              </a:rPr>
              <a:t>ΤΡΟΦΟΔΟΤΙΚΟΥ ΝΕΡΟΥ</a:t>
            </a:r>
          </a:p>
          <a:p>
            <a:endParaRPr lang="el-GR" sz="2000" b="1" dirty="0">
              <a:solidFill>
                <a:srgbClr val="FF0000"/>
              </a:solidFill>
              <a:latin typeface="Times New Roman" panose="02020603050405020304" pitchFamily="18" charset="0"/>
              <a:cs typeface="Times New Roman" panose="02020603050405020304" pitchFamily="18" charset="0"/>
            </a:endParaRPr>
          </a:p>
          <a:p>
            <a:r>
              <a:rPr lang="el-GR" sz="2000" b="1" dirty="0">
                <a:solidFill>
                  <a:srgbClr val="1F14F8"/>
                </a:solidFill>
                <a:latin typeface="Times New Roman" panose="02020603050405020304" pitchFamily="18" charset="0"/>
                <a:cs typeface="Times New Roman" panose="02020603050405020304" pitchFamily="18" charset="0"/>
              </a:rPr>
              <a:t>Η βαλβίδα ελέγχου ροής τροφοδοτικού νερού είναι μία βαλβίδα με διάφραγμα που λειτουργεί με αέρα. </a:t>
            </a:r>
            <a:endParaRPr lang="en-US" sz="2000" b="1" dirty="0">
              <a:solidFill>
                <a:srgbClr val="1F14F8"/>
              </a:solidFill>
              <a:latin typeface="Times New Roman" panose="02020603050405020304" pitchFamily="18" charset="0"/>
              <a:cs typeface="Times New Roman" panose="02020603050405020304" pitchFamily="18" charset="0"/>
            </a:endParaRPr>
          </a:p>
          <a:p>
            <a:endParaRPr lang="el-GR" sz="2000" b="1" dirty="0">
              <a:solidFill>
                <a:srgbClr val="1F14F8"/>
              </a:solidFill>
              <a:latin typeface="Times New Roman" panose="02020603050405020304" pitchFamily="18" charset="0"/>
              <a:cs typeface="Times New Roman" panose="02020603050405020304" pitchFamily="18" charset="0"/>
            </a:endParaRPr>
          </a:p>
          <a:p>
            <a:r>
              <a:rPr lang="el-GR" sz="2000" b="1" dirty="0">
                <a:solidFill>
                  <a:srgbClr val="1F14F8"/>
                </a:solidFill>
                <a:latin typeface="Times New Roman" panose="02020603050405020304" pitchFamily="18" charset="0"/>
                <a:cs typeface="Times New Roman" panose="02020603050405020304" pitchFamily="18" charset="0"/>
              </a:rPr>
              <a:t>Ο επενεργητής συνίσταται από ένα διάφραγμα και ένα ελατήριο. </a:t>
            </a:r>
            <a:endParaRPr lang="en-US" sz="2000" b="1" dirty="0">
              <a:solidFill>
                <a:srgbClr val="1F14F8"/>
              </a:solidFill>
              <a:latin typeface="Times New Roman" panose="02020603050405020304" pitchFamily="18" charset="0"/>
              <a:cs typeface="Times New Roman" panose="02020603050405020304" pitchFamily="18" charset="0"/>
            </a:endParaRPr>
          </a:p>
          <a:p>
            <a:endParaRPr lang="el-GR" sz="2000" b="1" dirty="0">
              <a:solidFill>
                <a:srgbClr val="1F14F8"/>
              </a:solidFill>
              <a:latin typeface="Times New Roman" panose="02020603050405020304" pitchFamily="18" charset="0"/>
              <a:cs typeface="Times New Roman" panose="02020603050405020304" pitchFamily="18" charset="0"/>
            </a:endParaRPr>
          </a:p>
          <a:p>
            <a:r>
              <a:rPr lang="el-GR" sz="2000" b="1" dirty="0">
                <a:solidFill>
                  <a:srgbClr val="1F14F8"/>
                </a:solidFill>
                <a:latin typeface="Times New Roman" panose="02020603050405020304" pitchFamily="18" charset="0"/>
                <a:cs typeface="Times New Roman" panose="02020603050405020304" pitchFamily="18" charset="0"/>
              </a:rPr>
              <a:t>Το ελατήριο ρυθμίζεται έτσι, ώστε στην ελάχιστη πίεση λειτουργίας η βαλβίδα να παραμένει ανοικτή.</a:t>
            </a:r>
          </a:p>
        </p:txBody>
      </p:sp>
      <p:pic>
        <p:nvPicPr>
          <p:cNvPr id="3" name="Picture 2" descr="Diagram&#10;&#10;Description automatically generated">
            <a:extLst>
              <a:ext uri="{FF2B5EF4-FFF2-40B4-BE49-F238E27FC236}">
                <a16:creationId xmlns:a16="http://schemas.microsoft.com/office/drawing/2014/main" id="{CD866529-F6D2-CCF0-2545-E89FE4E9E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217886"/>
            <a:ext cx="4680520" cy="5123809"/>
          </a:xfrm>
          <a:prstGeom prst="rect">
            <a:avLst/>
          </a:prstGeom>
        </p:spPr>
      </p:pic>
      <p:sp>
        <p:nvSpPr>
          <p:cNvPr id="2" name="Διάγραμμα ροής: Στοιχείο τερματισμού 1">
            <a:extLst>
              <a:ext uri="{FF2B5EF4-FFF2-40B4-BE49-F238E27FC236}">
                <a16:creationId xmlns:a16="http://schemas.microsoft.com/office/drawing/2014/main" id="{B2E11AD1-3A36-C9D1-8FB8-A5CC706C5853}"/>
              </a:ext>
            </a:extLst>
          </p:cNvPr>
          <p:cNvSpPr/>
          <p:nvPr/>
        </p:nvSpPr>
        <p:spPr>
          <a:xfrm>
            <a:off x="323528" y="274999"/>
            <a:ext cx="8640960" cy="576064"/>
          </a:xfrm>
          <a:prstGeom prst="flowChartTerminator">
            <a:avLst/>
          </a:prstGeom>
          <a:solidFill>
            <a:srgbClr val="11FF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2B10F4"/>
                </a:solidFill>
                <a:latin typeface="Times New Roman" panose="02020603050405020304" pitchFamily="18" charset="0"/>
                <a:cs typeface="Times New Roman" panose="02020603050405020304" pitchFamily="18" charset="0"/>
              </a:rPr>
              <a:t>ΠΝΕΥΜΑΤΙΚΟΣ ΡΥΘΜΙΣΤΗΣ ΣΤΑΘΜΗΣ</a:t>
            </a:r>
          </a:p>
        </p:txBody>
      </p:sp>
    </p:spTree>
    <p:extLst>
      <p:ext uri="{BB962C8B-B14F-4D97-AF65-F5344CB8AC3E}">
        <p14:creationId xmlns:p14="http://schemas.microsoft.com/office/powerpoint/2010/main" val="18545699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988840"/>
            <a:ext cx="8856984" cy="2693045"/>
          </a:xfrm>
          <a:prstGeom prst="rect">
            <a:avLst/>
          </a:prstGeom>
          <a:noFill/>
        </p:spPr>
        <p:txBody>
          <a:bodyPr wrap="square">
            <a:spAutoFit/>
          </a:bodyPr>
          <a:lstStyle/>
          <a:p>
            <a:pPr>
              <a:lnSpc>
                <a:spcPct val="150000"/>
              </a:lnSpc>
              <a:spcBef>
                <a:spcPts val="600"/>
              </a:spcBef>
              <a:spcAft>
                <a:spcPts val="600"/>
              </a:spcAft>
            </a:pPr>
            <a:r>
              <a:rPr lang="el-GR" sz="2400" dirty="0">
                <a:latin typeface="Times New Roman" panose="02020603050405020304" pitchFamily="18" charset="0"/>
                <a:cs typeface="Times New Roman" panose="02020603050405020304" pitchFamily="18" charset="0"/>
              </a:rPr>
              <a:t>Η βασική αρχή λειτουργίας του συστήματος είναι ακριβώς η ίδια με το πνευματικό σύστημα, </a:t>
            </a:r>
            <a:r>
              <a:rPr lang="el-GR" sz="2400" b="1" dirty="0">
                <a:solidFill>
                  <a:srgbClr val="FF0000"/>
                </a:solidFill>
                <a:latin typeface="Times New Roman" panose="02020603050405020304" pitchFamily="18" charset="0"/>
                <a:cs typeface="Times New Roman" panose="02020603050405020304" pitchFamily="18" charset="0"/>
              </a:rPr>
              <a:t>μόνο που αντί για σήματα αέρα </a:t>
            </a:r>
            <a:r>
              <a:rPr lang="el-GR" sz="2400" b="1" dirty="0">
                <a:solidFill>
                  <a:srgbClr val="1F14F8"/>
                </a:solidFill>
                <a:latin typeface="Times New Roman" panose="02020603050405020304" pitchFamily="18" charset="0"/>
                <a:cs typeface="Times New Roman" panose="02020603050405020304" pitchFamily="18" charset="0"/>
              </a:rPr>
              <a:t>έχομε ηλεκτρικά σήματα </a:t>
            </a:r>
            <a:r>
              <a:rPr lang="el-GR" sz="2400" dirty="0">
                <a:latin typeface="Times New Roman" panose="02020603050405020304" pitchFamily="18" charset="0"/>
                <a:cs typeface="Times New Roman" panose="02020603050405020304" pitchFamily="18" charset="0"/>
              </a:rPr>
              <a:t>και βέβαια η βαλβίδα ελέγχου ροής τροφοδοτικού νερού </a:t>
            </a:r>
            <a:r>
              <a:rPr lang="el-GR" sz="2400" b="1" dirty="0">
                <a:solidFill>
                  <a:srgbClr val="FF0000"/>
                </a:solidFill>
                <a:latin typeface="Times New Roman" panose="02020603050405020304" pitchFamily="18" charset="0"/>
                <a:cs typeface="Times New Roman" panose="02020603050405020304" pitchFamily="18" charset="0"/>
              </a:rPr>
              <a:t>δεν έχει διάφραγμα με αέρα</a:t>
            </a:r>
            <a:r>
              <a:rPr lang="el-GR" sz="2400" dirty="0">
                <a:latin typeface="Times New Roman" panose="02020603050405020304" pitchFamily="18" charset="0"/>
                <a:cs typeface="Times New Roman" panose="02020603050405020304" pitchFamily="18" charset="0"/>
              </a:rPr>
              <a:t> </a:t>
            </a:r>
            <a:r>
              <a:rPr lang="el-GR" sz="2400" b="1" dirty="0">
                <a:solidFill>
                  <a:srgbClr val="007033"/>
                </a:solidFill>
                <a:latin typeface="Times New Roman" panose="02020603050405020304" pitchFamily="18" charset="0"/>
                <a:cs typeface="Times New Roman" panose="02020603050405020304" pitchFamily="18" charset="0"/>
              </a:rPr>
              <a:t>αλλά ηλεκτρικό κινητήρα</a:t>
            </a:r>
            <a:r>
              <a:rPr lang="el-GR" sz="2400" dirty="0">
                <a:latin typeface="Times New Roman" panose="02020603050405020304" pitchFamily="18" charset="0"/>
                <a:cs typeface="Times New Roman" panose="02020603050405020304" pitchFamily="18" charset="0"/>
              </a:rPr>
              <a:t>.</a:t>
            </a:r>
          </a:p>
          <a:p>
            <a:endParaRPr lang="el-GR" sz="2000" b="1" dirty="0"/>
          </a:p>
        </p:txBody>
      </p:sp>
      <p:sp>
        <p:nvSpPr>
          <p:cNvPr id="5" name="Πάπυρος: Οριζόντιος 4">
            <a:extLst>
              <a:ext uri="{FF2B5EF4-FFF2-40B4-BE49-F238E27FC236}">
                <a16:creationId xmlns:a16="http://schemas.microsoft.com/office/drawing/2014/main" id="{398057C7-2FC0-A690-059F-FC51BE74945C}"/>
              </a:ext>
            </a:extLst>
          </p:cNvPr>
          <p:cNvSpPr/>
          <p:nvPr/>
        </p:nvSpPr>
        <p:spPr>
          <a:xfrm>
            <a:off x="251520" y="260648"/>
            <a:ext cx="8712968" cy="936104"/>
          </a:xfrm>
          <a:prstGeom prst="horizontalScroll">
            <a:avLst/>
          </a:prstGeom>
          <a:solidFill>
            <a:srgbClr val="FF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1F14F8"/>
                </a:solidFill>
                <a:latin typeface="Arial Black" panose="020B0A04020102020204" pitchFamily="34" charset="0"/>
              </a:rPr>
              <a:t>ΗΛΕΚΤΡΙΚΟΣ ΡΥΘΜΙΣΤΗΣ ΣΤΑΘΜΗΣ</a:t>
            </a:r>
          </a:p>
        </p:txBody>
      </p:sp>
    </p:spTree>
    <p:extLst>
      <p:ext uri="{BB962C8B-B14F-4D97-AF65-F5344CB8AC3E}">
        <p14:creationId xmlns:p14="http://schemas.microsoft.com/office/powerpoint/2010/main" val="3534358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917912"/>
            <a:ext cx="8784976" cy="5940088"/>
          </a:xfrm>
          <a:prstGeom prst="rect">
            <a:avLst/>
          </a:prstGeom>
          <a:solidFill>
            <a:schemeClr val="bg1">
              <a:alpha val="0"/>
            </a:schemeClr>
          </a:solidFill>
        </p:spPr>
        <p:txBody>
          <a:bodyPr wrap="square">
            <a:spAutoFit/>
          </a:bodyPr>
          <a:lstStyle/>
          <a:p>
            <a:r>
              <a:rPr lang="el-GR" sz="2000" b="1" dirty="0">
                <a:solidFill>
                  <a:srgbClr val="FF0000"/>
                </a:solidFill>
                <a:latin typeface="Times New Roman" panose="02020603050405020304" pitchFamily="18" charset="0"/>
                <a:cs typeface="Times New Roman" panose="02020603050405020304" pitchFamily="18" charset="0"/>
              </a:rPr>
              <a:t>Ασφαλιστικά επιστόμια τοποθετούνται σε όλους τους λέβητες, για να αποτρέπουν την ύψωση της πίεσης του ατμού μέσα στο λέβητα σε υψηλότερα από το όριο ασφάλειας επίπεδα. </a:t>
            </a:r>
          </a:p>
          <a:p>
            <a:r>
              <a:rPr lang="el-GR" sz="2000" b="1" dirty="0">
                <a:latin typeface="Times New Roman" panose="02020603050405020304" pitchFamily="18" charset="0"/>
                <a:cs typeface="Times New Roman" panose="02020603050405020304" pitchFamily="18" charset="0"/>
              </a:rPr>
              <a:t>Συνδέονται απευθείας με τον ατμοθάλαμο του λέβητα έτσι, ώστε κανένα εμπόδιο να μην παρεμβάλλεται μεταξύ του ατμού του ατμοϋδροθάλαμου και του δίσκου της βαλβίδας του ασφαλιστικού</a:t>
            </a:r>
            <a:r>
              <a:rPr lang="el-GR" sz="2000" dirty="0">
                <a:latin typeface="Times New Roman" panose="02020603050405020304" pitchFamily="18" charset="0"/>
                <a:cs typeface="Times New Roman" panose="02020603050405020304" pitchFamily="18" charset="0"/>
              </a:rPr>
              <a:t>. </a:t>
            </a:r>
          </a:p>
          <a:p>
            <a:r>
              <a:rPr lang="el-GR" sz="2000" b="1" dirty="0">
                <a:solidFill>
                  <a:srgbClr val="FF0000"/>
                </a:solidFill>
                <a:latin typeface="Times New Roman" panose="02020603050405020304" pitchFamily="18" charset="0"/>
                <a:cs typeface="Times New Roman" panose="02020603050405020304" pitchFamily="18" charset="0"/>
              </a:rPr>
              <a:t>Για το λόγο αυτό τα ασφαλιστικά επιστόμια δεν συνδέονται με τον εσωτερικό ατμαγωγό σωλήνα.</a:t>
            </a:r>
          </a:p>
          <a:p>
            <a:r>
              <a:rPr lang="el-GR" sz="2000" b="1" dirty="0">
                <a:solidFill>
                  <a:srgbClr val="1F14F8"/>
                </a:solidFill>
                <a:latin typeface="Times New Roman" panose="02020603050405020304" pitchFamily="18" charset="0"/>
                <a:cs typeface="Times New Roman" panose="02020603050405020304" pitchFamily="18" charset="0"/>
              </a:rPr>
              <a:t>Η εξαγωγή του ασφαλιστικού επιστομίου συνδέεται με το σωλήνα ο οποίος οδηγεί προς την ατμόσφαιρα</a:t>
            </a:r>
            <a:r>
              <a:rPr lang="el-GR" sz="2000" dirty="0">
                <a:latin typeface="Times New Roman" panose="02020603050405020304" pitchFamily="18" charset="0"/>
                <a:cs typeface="Times New Roman" panose="02020603050405020304" pitchFamily="18" charset="0"/>
              </a:rPr>
              <a:t>.</a:t>
            </a:r>
          </a:p>
          <a:p>
            <a:r>
              <a:rPr lang="el-GR" sz="2000" b="1" dirty="0">
                <a:solidFill>
                  <a:srgbClr val="002060"/>
                </a:solidFill>
                <a:latin typeface="Times New Roman" panose="02020603050405020304" pitchFamily="18" charset="0"/>
                <a:cs typeface="Times New Roman" panose="02020603050405020304" pitchFamily="18" charset="0"/>
              </a:rPr>
              <a:t>Η λειτουργία ενός ασφαλιστικού επιστομίου απαιτεί να ανοίγει τελείως η βαλβίδα του σε μια ορισμένη πίεση, χωρίς να ταλαντεύεται. Επίσης να παραμένει ανοικτό μέχρις ότου η πίεση του ατμού παρουσιάσει μια καθορισμένη πτώση και να κλείνει στεγανά και να παραμένει στεγανό, όταν είναι κλειστό</a:t>
            </a:r>
            <a:r>
              <a:rPr lang="el-GR" sz="2000" dirty="0">
                <a:latin typeface="Times New Roman" panose="02020603050405020304" pitchFamily="18" charset="0"/>
                <a:cs typeface="Times New Roman" panose="02020603050405020304" pitchFamily="18" charset="0"/>
              </a:rPr>
              <a:t>.</a:t>
            </a:r>
          </a:p>
          <a:p>
            <a:r>
              <a:rPr lang="el-GR" sz="2000" b="1" dirty="0">
                <a:latin typeface="Times New Roman" panose="02020603050405020304" pitchFamily="18" charset="0"/>
                <a:cs typeface="Times New Roman" panose="02020603050405020304" pitchFamily="18" charset="0"/>
              </a:rPr>
              <a:t>Ο αριθμός και το μέγεθος των ασφαλιστικών πάνω στο λέβητα πρέπει να είναι ικανός για να επιτρέπει τη διατήρηση της πίεσής του ατμού μέσα σε ασφαλή όρια όταν οι πυρές του λέβητα βρίσκονται σε πλήρη δράση και οι ατμοφράκτες είναι κλειστοί.</a:t>
            </a:r>
          </a:p>
        </p:txBody>
      </p:sp>
      <p:sp>
        <p:nvSpPr>
          <p:cNvPr id="2" name="Πάπυρος: Οριζόντιος 1">
            <a:extLst>
              <a:ext uri="{FF2B5EF4-FFF2-40B4-BE49-F238E27FC236}">
                <a16:creationId xmlns:a16="http://schemas.microsoft.com/office/drawing/2014/main" id="{82BA5B04-55CF-7F9F-CDBD-6350181203E2}"/>
              </a:ext>
            </a:extLst>
          </p:cNvPr>
          <p:cNvSpPr/>
          <p:nvPr/>
        </p:nvSpPr>
        <p:spPr>
          <a:xfrm>
            <a:off x="179512" y="116632"/>
            <a:ext cx="8677885" cy="79208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latin typeface="Arial Black" panose="020B0A04020102020204" pitchFamily="34" charset="0"/>
                <a:cs typeface="Times New Roman" panose="02020603050405020304" pitchFamily="18" charset="0"/>
              </a:rPr>
              <a:t>3.7 ΑΣΦΑΛΙΣΤΙΚΑ ΕΠΙΣΤΟΜΙΑ</a:t>
            </a:r>
          </a:p>
        </p:txBody>
      </p:sp>
    </p:spTree>
    <p:extLst>
      <p:ext uri="{BB962C8B-B14F-4D97-AF65-F5344CB8AC3E}">
        <p14:creationId xmlns:p14="http://schemas.microsoft.com/office/powerpoint/2010/main" val="31025290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8">
            <a:extLst>
              <a:ext uri="{FF2B5EF4-FFF2-40B4-BE49-F238E27FC236}">
                <a16:creationId xmlns:a16="http://schemas.microsoft.com/office/drawing/2014/main" id="{0EC0B722-8E00-F219-14B8-109763B0523C}"/>
              </a:ext>
            </a:extLst>
          </p:cNvPr>
          <p:cNvSpPr>
            <a:spLocks noGrp="1"/>
          </p:cNvSpPr>
          <p:nvPr>
            <p:ph idx="1"/>
          </p:nvPr>
        </p:nvSpPr>
        <p:spPr>
          <a:xfrm>
            <a:off x="251520" y="260648"/>
            <a:ext cx="8712967" cy="6336703"/>
          </a:xfrm>
        </p:spPr>
        <p:txBody>
          <a:bodyPr>
            <a:normAutofit/>
          </a:bodyPr>
          <a:lstStyle/>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Πολλοί τύποι ασφαλιστικών χρησιμοποιήθηκαν μέχρι τώρα όπως:</a:t>
            </a:r>
            <a:endParaRPr lang="en-US" sz="2000" b="1" u="sng" dirty="0">
              <a:solidFill>
                <a:srgbClr val="FF0000"/>
              </a:solidFill>
              <a:latin typeface="Times New Roman" panose="02020603050405020304" pitchFamily="18" charset="0"/>
              <a:cs typeface="Times New Roman" panose="02020603050405020304" pitchFamily="18" charset="0"/>
            </a:endParaRPr>
          </a:p>
          <a:p>
            <a:pPr>
              <a:buClr>
                <a:srgbClr val="FF0000"/>
              </a:buClr>
              <a:buSzPct val="104000"/>
              <a:buFont typeface="Wingdings" panose="05000000000000000000"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 </a:t>
            </a:r>
            <a:r>
              <a:rPr lang="el-GR" sz="2000" b="1" dirty="0">
                <a:solidFill>
                  <a:schemeClr val="tx1"/>
                </a:solidFill>
                <a:latin typeface="Times New Roman" panose="02020603050405020304" pitchFamily="18" charset="0"/>
                <a:cs typeface="Times New Roman" panose="02020603050405020304" pitchFamily="18" charset="0"/>
              </a:rPr>
              <a:t>Ασφαλιστικά με απευθείας βάρος πάνω στη βαλβίδα</a:t>
            </a:r>
            <a:r>
              <a:rPr lang="el-GR"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a:buClr>
                <a:srgbClr val="FF0000"/>
              </a:buClr>
              <a:buSzPct val="104000"/>
              <a:buFont typeface="Wingdings" panose="05000000000000000000" pitchFamily="2" charset="2"/>
              <a:buChar char="Ø"/>
            </a:pPr>
            <a:r>
              <a:rPr lang="el-GR" sz="2000" b="1" dirty="0">
                <a:solidFill>
                  <a:srgbClr val="FF0000"/>
                </a:solidFill>
                <a:latin typeface="Times New Roman" panose="02020603050405020304" pitchFamily="18" charset="0"/>
                <a:cs typeface="Times New Roman" panose="02020603050405020304" pitchFamily="18" charset="0"/>
              </a:rPr>
              <a:t>Ασφαλιστικά με αντίρροπο βάρος ή με μοχλό. </a:t>
            </a:r>
            <a:endParaRPr lang="en-US" sz="2000" b="1" dirty="0">
              <a:solidFill>
                <a:srgbClr val="FF0000"/>
              </a:solidFill>
              <a:latin typeface="Times New Roman" panose="02020603050405020304" pitchFamily="18" charset="0"/>
              <a:cs typeface="Times New Roman" panose="02020603050405020304" pitchFamily="18" charset="0"/>
            </a:endParaRPr>
          </a:p>
          <a:p>
            <a:pPr>
              <a:buClr>
                <a:srgbClr val="FF0000"/>
              </a:buClr>
              <a:buSzPct val="104000"/>
              <a:buFont typeface="Wingdings" panose="05000000000000000000" pitchFamily="2" charset="2"/>
              <a:buChar char="Ø"/>
            </a:pPr>
            <a:r>
              <a:rPr lang="el-GR" sz="2000" b="1" dirty="0">
                <a:solidFill>
                  <a:srgbClr val="1F14F8"/>
                </a:solidFill>
                <a:latin typeface="Times New Roman" panose="02020603050405020304" pitchFamily="18" charset="0"/>
                <a:cs typeface="Times New Roman" panose="02020603050405020304" pitchFamily="18" charset="0"/>
              </a:rPr>
              <a:t>Ασφαλιστικά με ελατήριο. </a:t>
            </a:r>
            <a:endParaRPr lang="en-US" sz="2000" b="1" dirty="0">
              <a:solidFill>
                <a:srgbClr val="1F14F8"/>
              </a:solidFill>
              <a:latin typeface="Times New Roman" panose="02020603050405020304" pitchFamily="18" charset="0"/>
              <a:cs typeface="Times New Roman" panose="02020603050405020304" pitchFamily="18" charset="0"/>
            </a:endParaRPr>
          </a:p>
          <a:p>
            <a:pPr>
              <a:buClr>
                <a:srgbClr val="FF0000"/>
              </a:buClr>
              <a:buSzPct val="104000"/>
              <a:buFont typeface="Wingdings" panose="05000000000000000000" pitchFamily="2" charset="2"/>
              <a:buChar char="Ø"/>
            </a:pPr>
            <a:r>
              <a:rPr lang="el-GR" sz="2000" b="1" dirty="0">
                <a:solidFill>
                  <a:srgbClr val="7030A0"/>
                </a:solidFill>
                <a:latin typeface="Times New Roman" panose="02020603050405020304" pitchFamily="18" charset="0"/>
                <a:cs typeface="Times New Roman" panose="02020603050405020304" pitchFamily="18" charset="0"/>
              </a:rPr>
              <a:t>Ασφαλιστικά με θάλαμο. </a:t>
            </a:r>
            <a:endParaRPr lang="en-US" sz="2000" b="1" dirty="0">
              <a:solidFill>
                <a:srgbClr val="7030A0"/>
              </a:solidFill>
              <a:latin typeface="Times New Roman" panose="02020603050405020304" pitchFamily="18" charset="0"/>
              <a:cs typeface="Times New Roman" panose="02020603050405020304" pitchFamily="18" charset="0"/>
            </a:endParaRPr>
          </a:p>
          <a:p>
            <a:pPr>
              <a:buClr>
                <a:srgbClr val="FF0000"/>
              </a:buClr>
              <a:buSzPct val="104000"/>
              <a:buFont typeface="Wingdings" panose="05000000000000000000" pitchFamily="2" charset="2"/>
              <a:buChar char="Ø"/>
            </a:pPr>
            <a:r>
              <a:rPr lang="el-GR" sz="2000" b="1" dirty="0">
                <a:solidFill>
                  <a:srgbClr val="FF0000"/>
                </a:solidFill>
                <a:latin typeface="Times New Roman" panose="02020603050405020304" pitchFamily="18" charset="0"/>
                <a:cs typeface="Times New Roman" panose="02020603050405020304" pitchFamily="18" charset="0"/>
              </a:rPr>
              <a:t>Ασφαλιστικά με ακροφύσιο. </a:t>
            </a:r>
            <a:endParaRPr lang="en-US" sz="2000" b="1" dirty="0">
              <a:solidFill>
                <a:srgbClr val="FF0000"/>
              </a:solidFill>
              <a:latin typeface="Times New Roman" panose="02020603050405020304" pitchFamily="18" charset="0"/>
              <a:cs typeface="Times New Roman" panose="02020603050405020304" pitchFamily="18" charset="0"/>
            </a:endParaRPr>
          </a:p>
          <a:p>
            <a:pPr>
              <a:buClr>
                <a:srgbClr val="FF0000"/>
              </a:buClr>
              <a:buSzPct val="104000"/>
              <a:buFont typeface="Wingdings" panose="05000000000000000000" pitchFamily="2" charset="2"/>
              <a:buChar char="Ø"/>
            </a:pPr>
            <a:r>
              <a:rPr lang="el-GR" sz="2000" b="1" dirty="0">
                <a:solidFill>
                  <a:srgbClr val="007033"/>
                </a:solidFill>
                <a:latin typeface="Times New Roman" panose="02020603050405020304" pitchFamily="18" charset="0"/>
                <a:cs typeface="Times New Roman" panose="02020603050405020304" pitchFamily="18" charset="0"/>
              </a:rPr>
              <a:t>Ασφαλιστικά με αντίδραση</a:t>
            </a:r>
            <a:r>
              <a:rPr lang="el-GR" sz="2000" dirty="0">
                <a:solidFill>
                  <a:schemeClr val="tx1"/>
                </a:solidFill>
                <a:latin typeface="Times New Roman" panose="02020603050405020304" pitchFamily="18" charset="0"/>
                <a:cs typeface="Times New Roman" panose="02020603050405020304" pitchFamily="18" charset="0"/>
              </a:rPr>
              <a:t>. </a:t>
            </a:r>
          </a:p>
          <a:p>
            <a:pPr marL="0" indent="0">
              <a:buNone/>
            </a:pPr>
            <a:endParaRPr lang="el-GR" sz="2000"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Σε όλους τους τύπους, η στατική πίεση, όταν εφαρμοσθεί πάνω στον πυθμένα του δίσκου της βαλβίδας, προκαλεί το αρχικό άνοιγμα.</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Τα ασφαλιστικά επιστόμια </a:t>
            </a:r>
            <a:r>
              <a:rPr lang="el-GR" sz="2000" b="1" dirty="0">
                <a:solidFill>
                  <a:schemeClr val="tx1"/>
                </a:solidFill>
                <a:latin typeface="Times New Roman" panose="02020603050405020304" pitchFamily="18" charset="0"/>
                <a:cs typeface="Times New Roman" panose="02020603050405020304" pitchFamily="18" charset="0"/>
              </a:rPr>
              <a:t>χαρακτηρίζονται ως απλά, διπλά, τριπλά ή τετραπλά, ανάλογα με τον αριθμό των βαλβίδων οι οποίες περιέχονται σε ένα κέλυφος (σώμα). </a:t>
            </a:r>
          </a:p>
          <a:p>
            <a:pPr marL="0" indent="0">
              <a:buNone/>
            </a:pPr>
            <a:r>
              <a:rPr lang="el-GR" sz="2000" b="1" u="sng" dirty="0">
                <a:solidFill>
                  <a:srgbClr val="1F14F8"/>
                </a:solidFill>
                <a:latin typeface="Times New Roman" panose="02020603050405020304" pitchFamily="18" charset="0"/>
                <a:cs typeface="Times New Roman" panose="02020603050405020304" pitchFamily="18" charset="0"/>
              </a:rPr>
              <a:t>Και τα τέσσερα είδη χρησιμοποιούνται σε ναυτικές εγκαταστάσεις, αλλά σήμερα επιδιώκεται να χρησιμοποιούνται περισσότερο απλά επιστόμια μεγάλης απόδοσης</a:t>
            </a:r>
            <a:r>
              <a:rPr lang="el-GR" sz="2000" dirty="0">
                <a:solidFill>
                  <a:schemeClr val="tx1"/>
                </a:solidFill>
                <a:latin typeface="Times New Roman" panose="02020603050405020304" pitchFamily="18" charset="0"/>
                <a:cs typeface="Times New Roman" panose="02020603050405020304" pitchFamily="18" charset="0"/>
              </a:rPr>
              <a:t>.</a:t>
            </a:r>
          </a:p>
          <a:p>
            <a:pPr marL="0" indent="0">
              <a:buNone/>
            </a:pPr>
            <a:endParaRPr lang="el-GR" dirty="0"/>
          </a:p>
        </p:txBody>
      </p:sp>
    </p:spTree>
    <p:extLst>
      <p:ext uri="{BB962C8B-B14F-4D97-AF65-F5344CB8AC3E}">
        <p14:creationId xmlns:p14="http://schemas.microsoft.com/office/powerpoint/2010/main" val="28071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Scale>
                                      <p:cBhvr>
                                        <p:cTn id="19" dur="1000" decel="50000" fill="hold">
                                          <p:stCondLst>
                                            <p:cond delay="0"/>
                                          </p:stCondLst>
                                        </p:cTn>
                                        <p:tgtEl>
                                          <p:spTgt spid="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xEl>
                                              <p:pRg st="2" end="2"/>
                                            </p:txEl>
                                          </p:spTgt>
                                        </p:tgtEl>
                                        <p:attrNameLst>
                                          <p:attrName>ppt_x</p:attrName>
                                          <p:attrName>ppt_y</p:attrName>
                                        </p:attrNameLst>
                                      </p:cBhvr>
                                    </p:animMotion>
                                    <p:animEffect transition="in" filter="fade">
                                      <p:cBhvr>
                                        <p:cTn id="21" dur="1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800" decel="100000"/>
                                        <p:tgtEl>
                                          <p:spTgt spid="9">
                                            <p:txEl>
                                              <p:pRg st="3" end="3"/>
                                            </p:txEl>
                                          </p:spTgt>
                                        </p:tgtEl>
                                      </p:cBhvr>
                                    </p:animEffect>
                                    <p:anim calcmode="lin" valueType="num">
                                      <p:cBhvr>
                                        <p:cTn id="27" dur="800" decel="100000" fill="hold"/>
                                        <p:tgtEl>
                                          <p:spTgt spid="9">
                                            <p:txEl>
                                              <p:pRg st="3" end="3"/>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9">
                                            <p:txEl>
                                              <p:pRg st="3" end="3"/>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9">
                                            <p:txEl>
                                              <p:pRg st="3" end="3"/>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xEl>
                                              <p:pRg st="3" end="3"/>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800" decel="100000"/>
                                        <p:tgtEl>
                                          <p:spTgt spid="9">
                                            <p:txEl>
                                              <p:pRg st="4" end="4"/>
                                            </p:txEl>
                                          </p:spTgt>
                                        </p:tgtEl>
                                      </p:cBhvr>
                                    </p:animEffect>
                                    <p:anim calcmode="lin" valueType="num">
                                      <p:cBhvr>
                                        <p:cTn id="37" dur="800" decel="100000" fill="hold"/>
                                        <p:tgtEl>
                                          <p:spTgt spid="9">
                                            <p:txEl>
                                              <p:pRg st="4" end="4"/>
                                            </p:txEl>
                                          </p:spTgt>
                                        </p:tgtEl>
                                        <p:attrNameLst>
                                          <p:attrName>style.rotation</p:attrName>
                                        </p:attrNameLst>
                                      </p:cBhvr>
                                      <p:tavLst>
                                        <p:tav tm="0">
                                          <p:val>
                                            <p:fltVal val="-90"/>
                                          </p:val>
                                        </p:tav>
                                        <p:tav tm="100000">
                                          <p:val>
                                            <p:fltVal val="0"/>
                                          </p:val>
                                        </p:tav>
                                      </p:tavLst>
                                    </p:anim>
                                    <p:anim calcmode="lin" valueType="num">
                                      <p:cBhvr>
                                        <p:cTn id="38" dur="800" decel="100000" fill="hold"/>
                                        <p:tgtEl>
                                          <p:spTgt spid="9">
                                            <p:txEl>
                                              <p:pRg st="4" end="4"/>
                                            </p:txEl>
                                          </p:spTgt>
                                        </p:tgtEl>
                                        <p:attrNameLst>
                                          <p:attrName>ppt_x</p:attrName>
                                        </p:attrNameLst>
                                      </p:cBhvr>
                                      <p:tavLst>
                                        <p:tav tm="0">
                                          <p:val>
                                            <p:strVal val="#ppt_x+0.4"/>
                                          </p:val>
                                        </p:tav>
                                        <p:tav tm="100000">
                                          <p:val>
                                            <p:strVal val="#ppt_x-0.05"/>
                                          </p:val>
                                        </p:tav>
                                      </p:tavLst>
                                    </p:anim>
                                    <p:anim calcmode="lin" valueType="num">
                                      <p:cBhvr>
                                        <p:cTn id="39" dur="800" decel="100000" fill="hold"/>
                                        <p:tgtEl>
                                          <p:spTgt spid="9">
                                            <p:txEl>
                                              <p:pRg st="4" end="4"/>
                                            </p:txEl>
                                          </p:spTgt>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9">
                                            <p:txEl>
                                              <p:pRg st="4" end="4"/>
                                            </p:txEl>
                                          </p:spTgt>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9">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9">
                                            <p:txEl>
                                              <p:pRg st="5" end="5"/>
                                            </p:txEl>
                                          </p:spTgt>
                                        </p:tgtEl>
                                        <p:attrNameLst>
                                          <p:attrName>style.visibility</p:attrName>
                                        </p:attrNameLst>
                                      </p:cBhvr>
                                      <p:to>
                                        <p:strVal val="visible"/>
                                      </p:to>
                                    </p:set>
                                    <p:anim calcmode="lin" valueType="num">
                                      <p:cBhvr>
                                        <p:cTn id="46" dur="500" decel="50000" fill="hold">
                                          <p:stCondLst>
                                            <p:cond delay="0"/>
                                          </p:stCondLst>
                                        </p:cTn>
                                        <p:tgtEl>
                                          <p:spTgt spid="9">
                                            <p:txEl>
                                              <p:pRg st="5" end="5"/>
                                            </p:txEl>
                                          </p:spTgt>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9">
                                            <p:txEl>
                                              <p:pRg st="5" end="5"/>
                                            </p:txEl>
                                          </p:spTgt>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9">
                                            <p:txEl>
                                              <p:pRg st="5" end="5"/>
                                            </p:txEl>
                                          </p:spTgt>
                                        </p:tgtEl>
                                        <p:attrNameLst>
                                          <p:attrName>ppt_w</p:attrName>
                                        </p:attrNameLst>
                                      </p:cBhvr>
                                      <p:tavLst>
                                        <p:tav tm="0">
                                          <p:val>
                                            <p:strVal val="#ppt_w*.05"/>
                                          </p:val>
                                        </p:tav>
                                        <p:tav tm="100000">
                                          <p:val>
                                            <p:strVal val="#ppt_w"/>
                                          </p:val>
                                        </p:tav>
                                      </p:tavLst>
                                    </p:anim>
                                    <p:anim calcmode="lin" valueType="num">
                                      <p:cBhvr>
                                        <p:cTn id="49" dur="1000" fill="hold"/>
                                        <p:tgtEl>
                                          <p:spTgt spid="9">
                                            <p:txEl>
                                              <p:pRg st="5" end="5"/>
                                            </p:txEl>
                                          </p:spTgt>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9">
                                            <p:txEl>
                                              <p:pRg st="5" end="5"/>
                                            </p:txEl>
                                          </p:spTgt>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9">
                                            <p:txEl>
                                              <p:pRg st="5" end="5"/>
                                            </p:txEl>
                                          </p:spTgt>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9">
                                            <p:txEl>
                                              <p:pRg st="5" end="5"/>
                                            </p:txEl>
                                          </p:spTgt>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9">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9">
                                            <p:txEl>
                                              <p:pRg st="6" end="6"/>
                                            </p:txEl>
                                          </p:spTgt>
                                        </p:tgtEl>
                                        <p:attrNameLst>
                                          <p:attrName>style.visibility</p:attrName>
                                        </p:attrNameLst>
                                      </p:cBhvr>
                                      <p:to>
                                        <p:strVal val="visible"/>
                                      </p:to>
                                    </p:set>
                                    <p:animEffect transition="in" filter="fade">
                                      <p:cBhvr>
                                        <p:cTn id="58" dur="1000"/>
                                        <p:tgtEl>
                                          <p:spTgt spid="9">
                                            <p:txEl>
                                              <p:pRg st="6" end="6"/>
                                            </p:txEl>
                                          </p:spTgt>
                                        </p:tgtEl>
                                      </p:cBhvr>
                                    </p:animEffect>
                                    <p:anim calcmode="lin" valueType="num">
                                      <p:cBhvr>
                                        <p:cTn id="5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0" dur="900" decel="100000" fill="hold"/>
                                        <p:tgtEl>
                                          <p:spTgt spid="9">
                                            <p:txEl>
                                              <p:pRg st="6" end="6"/>
                                            </p:txEl>
                                          </p:spTgt>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9">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9">
                                            <p:txEl>
                                              <p:pRg st="8" end="8"/>
                                            </p:txEl>
                                          </p:spTgt>
                                        </p:tgtEl>
                                        <p:attrNameLst>
                                          <p:attrName>style.visibility</p:attrName>
                                        </p:attrNameLst>
                                      </p:cBhvr>
                                      <p:to>
                                        <p:strVal val="visible"/>
                                      </p:to>
                                    </p:set>
                                    <p:animEffect transition="in" filter="wipe(down)">
                                      <p:cBhvr>
                                        <p:cTn id="66" dur="500"/>
                                        <p:tgtEl>
                                          <p:spTgt spid="9">
                                            <p:txEl>
                                              <p:pRg st="8" end="8"/>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9">
                                            <p:txEl>
                                              <p:pRg st="9" end="9"/>
                                            </p:txEl>
                                          </p:spTgt>
                                        </p:tgtEl>
                                        <p:attrNameLst>
                                          <p:attrName>style.visibility</p:attrName>
                                        </p:attrNameLst>
                                      </p:cBhvr>
                                      <p:to>
                                        <p:strVal val="visible"/>
                                      </p:to>
                                    </p:set>
                                    <p:animEffect transition="in" filter="wipe(down)">
                                      <p:cBhvr>
                                        <p:cTn id="69" dur="500"/>
                                        <p:tgtEl>
                                          <p:spTgt spid="9">
                                            <p:txEl>
                                              <p:pRg st="9" end="9"/>
                                            </p:txEl>
                                          </p:spTgt>
                                        </p:tgtEl>
                                      </p:cBhvr>
                                    </p:animEffect>
                                  </p:childTnLst>
                                </p:cTn>
                              </p:par>
                              <p:par>
                                <p:cTn id="70" presetID="22" presetClass="entr" presetSubtype="4" fill="hold" nodeType="withEffect">
                                  <p:stCondLst>
                                    <p:cond delay="0"/>
                                  </p:stCondLst>
                                  <p:childTnLst>
                                    <p:set>
                                      <p:cBhvr>
                                        <p:cTn id="71" dur="1" fill="hold">
                                          <p:stCondLst>
                                            <p:cond delay="0"/>
                                          </p:stCondLst>
                                        </p:cTn>
                                        <p:tgtEl>
                                          <p:spTgt spid="9">
                                            <p:txEl>
                                              <p:pRg st="10" end="10"/>
                                            </p:txEl>
                                          </p:spTgt>
                                        </p:tgtEl>
                                        <p:attrNameLst>
                                          <p:attrName>style.visibility</p:attrName>
                                        </p:attrNameLst>
                                      </p:cBhvr>
                                      <p:to>
                                        <p:strVal val="visible"/>
                                      </p:to>
                                    </p:set>
                                    <p:animEffect transition="in" filter="wipe(down)">
                                      <p:cBhvr>
                                        <p:cTn id="7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412776"/>
            <a:ext cx="8784976" cy="5040560"/>
          </a:xfrm>
        </p:spPr>
        <p:txBody>
          <a:bodyPr>
            <a:normAutofit fontScale="92500" lnSpcReduction="10000"/>
          </a:bodyPr>
          <a:lstStyle/>
          <a:p>
            <a:pPr>
              <a:buClr>
                <a:srgbClr val="FF0000"/>
              </a:buClr>
            </a:pPr>
            <a:r>
              <a:rPr lang="el-GR" sz="2000" b="1" u="sng" dirty="0">
                <a:solidFill>
                  <a:schemeClr val="tx1"/>
                </a:solidFill>
                <a:latin typeface="Arial Black" pitchFamily="34" charset="0"/>
              </a:rPr>
              <a:t>Η</a:t>
            </a:r>
            <a:r>
              <a:rPr lang="el-GR" sz="2000" u="sng" dirty="0">
                <a:solidFill>
                  <a:schemeClr val="bg1"/>
                </a:solidFill>
                <a:latin typeface="Times New Roman" panose="02020603050405020304" pitchFamily="18" charset="0"/>
                <a:cs typeface="Times New Roman" panose="02020603050405020304" pitchFamily="18" charset="0"/>
              </a:rPr>
              <a:t>.</a:t>
            </a:r>
          </a:p>
          <a:p>
            <a:pPr algn="l">
              <a:buClr>
                <a:srgbClr val="FF0000"/>
              </a:buClr>
            </a:pPr>
            <a:r>
              <a:rPr lang="el-GR" sz="2200" dirty="0">
                <a:solidFill>
                  <a:schemeClr val="bg1"/>
                </a:solidFill>
                <a:latin typeface="Times New Roman" panose="02020603050405020304" pitchFamily="18" charset="0"/>
                <a:cs typeface="Times New Roman" panose="02020603050405020304" pitchFamily="18" charset="0"/>
              </a:rPr>
              <a:t>Τα καυσαέρια περιβάλλουν πρώτα τους </a:t>
            </a:r>
            <a:r>
              <a:rPr lang="el-GR" sz="2200" b="1" dirty="0">
                <a:solidFill>
                  <a:srgbClr val="FF0000"/>
                </a:solidFill>
                <a:latin typeface="Times New Roman" panose="02020603050405020304" pitchFamily="18" charset="0"/>
                <a:cs typeface="Times New Roman" panose="02020603050405020304" pitchFamily="18" charset="0"/>
              </a:rPr>
              <a:t>αυλούς</a:t>
            </a:r>
            <a:r>
              <a:rPr lang="el-GR" sz="2200" dirty="0">
                <a:solidFill>
                  <a:srgbClr val="FF0000"/>
                </a:solidFill>
                <a:latin typeface="Times New Roman" panose="02020603050405020304" pitchFamily="18" charset="0"/>
                <a:cs typeface="Times New Roman" panose="02020603050405020304" pitchFamily="18" charset="0"/>
              </a:rPr>
              <a:t>,</a:t>
            </a:r>
            <a:r>
              <a:rPr lang="el-GR" sz="2200" dirty="0">
                <a:solidFill>
                  <a:schemeClr val="bg1"/>
                </a:solidFill>
                <a:latin typeface="Times New Roman" panose="02020603050405020304" pitchFamily="18" charset="0"/>
                <a:cs typeface="Times New Roman" panose="02020603050405020304" pitchFamily="18" charset="0"/>
              </a:rPr>
              <a:t> στη συνέχεια περιβάλλουν τον </a:t>
            </a:r>
            <a:r>
              <a:rPr lang="el-GR" sz="2200" b="1" dirty="0">
                <a:solidFill>
                  <a:srgbClr val="FF0000"/>
                </a:solidFill>
                <a:latin typeface="Times New Roman" panose="02020603050405020304" pitchFamily="18" charset="0"/>
                <a:cs typeface="Times New Roman" panose="02020603050405020304" pitchFamily="18" charset="0"/>
              </a:rPr>
              <a:t>υπερθερμαντήρα</a:t>
            </a:r>
            <a:r>
              <a:rPr lang="el-GR" sz="2200" dirty="0">
                <a:solidFill>
                  <a:schemeClr val="bg1"/>
                </a:solidFill>
                <a:latin typeface="Times New Roman" panose="02020603050405020304" pitchFamily="18" charset="0"/>
                <a:cs typeface="Times New Roman" panose="02020603050405020304" pitchFamily="18" charset="0"/>
              </a:rPr>
              <a:t>, εισέρχονται στον </a:t>
            </a:r>
            <a:r>
              <a:rPr lang="el-GR" sz="2200" b="1" dirty="0">
                <a:solidFill>
                  <a:srgbClr val="FF0000"/>
                </a:solidFill>
                <a:latin typeface="Times New Roman" panose="02020603050405020304" pitchFamily="18" charset="0"/>
                <a:cs typeface="Times New Roman" panose="02020603050405020304" pitchFamily="18" charset="0"/>
              </a:rPr>
              <a:t>καπνοθάλαμο</a:t>
            </a:r>
            <a:r>
              <a:rPr lang="el-GR" sz="2200" dirty="0">
                <a:solidFill>
                  <a:schemeClr val="bg1"/>
                </a:solidFill>
                <a:latin typeface="Times New Roman" panose="02020603050405020304" pitchFamily="18" charset="0"/>
                <a:cs typeface="Times New Roman" panose="02020603050405020304" pitchFamily="18" charset="0"/>
              </a:rPr>
              <a:t> και από την </a:t>
            </a:r>
            <a:r>
              <a:rPr lang="el-GR" sz="2200" b="1" dirty="0">
                <a:solidFill>
                  <a:srgbClr val="FF0000"/>
                </a:solidFill>
                <a:latin typeface="Times New Roman" panose="02020603050405020304" pitchFamily="18" charset="0"/>
                <a:cs typeface="Times New Roman" panose="02020603050405020304" pitchFamily="18" charset="0"/>
              </a:rPr>
              <a:t>καπνοδόχο οδηγούνται στην ατμόσφαιρα.</a:t>
            </a:r>
          </a:p>
          <a:p>
            <a:pPr algn="l">
              <a:buClr>
                <a:srgbClr val="FF0000"/>
              </a:buClr>
            </a:pPr>
            <a:r>
              <a:rPr lang="el-GR" sz="2200" dirty="0">
                <a:solidFill>
                  <a:schemeClr val="bg1"/>
                </a:solidFill>
                <a:latin typeface="Times New Roman" panose="02020603050405020304" pitchFamily="18" charset="0"/>
                <a:cs typeface="Times New Roman" panose="02020603050405020304" pitchFamily="18" charset="0"/>
              </a:rPr>
              <a:t>Κατά την πορεία τους θερμαίνουν το νερό μέσα στους αυλούς και προκαλούν την κυκλοφορία και ατμοποίηση του νερού και στη συνέχεια υπερθερμαίνουν τον ατμό.</a:t>
            </a:r>
          </a:p>
          <a:p>
            <a:pPr algn="l">
              <a:buClr>
                <a:srgbClr val="FF0000"/>
              </a:buClr>
            </a:pPr>
            <a:r>
              <a:rPr lang="el-GR" sz="2200" dirty="0">
                <a:solidFill>
                  <a:schemeClr val="bg1"/>
                </a:solidFill>
                <a:latin typeface="Times New Roman" panose="02020603050405020304" pitchFamily="18" charset="0"/>
                <a:cs typeface="Times New Roman" panose="02020603050405020304" pitchFamily="18" charset="0"/>
              </a:rPr>
              <a:t>Το τροφοδοτικό νερό καταθλίβεται στη βάση του ατμουδροθαλάμου μέσω του τροφοδοτικού επιστομίου.</a:t>
            </a:r>
          </a:p>
          <a:p>
            <a:pPr algn="l">
              <a:buClr>
                <a:srgbClr val="FF0000"/>
              </a:buClr>
            </a:pPr>
            <a:r>
              <a:rPr lang="el-GR" sz="2200" dirty="0">
                <a:solidFill>
                  <a:schemeClr val="bg1"/>
                </a:solidFill>
                <a:latin typeface="Times New Roman" panose="02020603050405020304" pitchFamily="18" charset="0"/>
                <a:cs typeface="Times New Roman" panose="02020603050405020304" pitchFamily="18" charset="0"/>
              </a:rPr>
              <a:t>Κατεβαίνει με τους εξωτερικούς και απομακρυσμένους της εστίας αυλούς στους υδροθαλάμους και από εκεί αφού θερμανθεί ανεβαίνει με τους αυλούς που βρίσκονται κοντά στην εστία προς τον ατμοθάλαμο.</a:t>
            </a:r>
          </a:p>
          <a:p>
            <a:pPr algn="l">
              <a:buClr>
                <a:srgbClr val="FF0000"/>
              </a:buClr>
            </a:pPr>
            <a:r>
              <a:rPr lang="el-GR" sz="2200" b="1" dirty="0">
                <a:solidFill>
                  <a:srgbClr val="2B10F4"/>
                </a:solidFill>
                <a:latin typeface="Times New Roman" panose="02020603050405020304" pitchFamily="18" charset="0"/>
                <a:cs typeface="Times New Roman" panose="02020603050405020304" pitchFamily="18" charset="0"/>
              </a:rPr>
              <a:t>Εκτός από τη δέσμη των ατμογόνων αυλών υπάρχουν και οι αυλοί μεγάλης διαμέτρου έξω από το περίβλημα του λέβητα, οι οποίοι δεν εκτίθενται στην ακτινοβολία της εστίας. Οπού δια μέσου αυτών το νερό κατεβαίνει σε μεγάλη ποσότητα από τον ατμοθάλαμο προς τους υδροθαλάμους.</a:t>
            </a:r>
          </a:p>
          <a:p>
            <a:pPr algn="l">
              <a:buClr>
                <a:srgbClr val="FF0000"/>
              </a:buClr>
            </a:pPr>
            <a:endParaRPr lang="el-GR" sz="2000" b="1" dirty="0">
              <a:solidFill>
                <a:srgbClr val="2B10F4"/>
              </a:solidFill>
              <a:latin typeface="Times New Roman" panose="02020603050405020304" pitchFamily="18" charset="0"/>
              <a:cs typeface="Times New Roman" panose="02020603050405020304" pitchFamily="18"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6" name="Οβάλ 5">
            <a:extLst>
              <a:ext uri="{FF2B5EF4-FFF2-40B4-BE49-F238E27FC236}">
                <a16:creationId xmlns:a16="http://schemas.microsoft.com/office/drawing/2014/main" id="{FB175AFE-A0F9-7A90-3935-6B074DBF450C}"/>
              </a:ext>
            </a:extLst>
          </p:cNvPr>
          <p:cNvSpPr/>
          <p:nvPr/>
        </p:nvSpPr>
        <p:spPr>
          <a:xfrm>
            <a:off x="827584" y="260648"/>
            <a:ext cx="7704856" cy="1152128"/>
          </a:xfrm>
          <a:prstGeom prst="ellipse">
            <a:avLst/>
          </a:prstGeom>
          <a:solidFill>
            <a:srgbClr val="EAE400">
              <a:alpha val="6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u="sng" dirty="0">
                <a:solidFill>
                  <a:srgbClr val="2B10F4"/>
                </a:solidFill>
                <a:latin typeface="Times New Roman" panose="02020603050405020304" pitchFamily="18" charset="0"/>
                <a:cs typeface="Times New Roman" panose="02020603050405020304" pitchFamily="18" charset="0"/>
              </a:rPr>
              <a:t>ΛΕΙΤΟΥΡΓΙΑ ΤΟΥ ΛΕΒΗΤΑ</a:t>
            </a:r>
          </a:p>
        </p:txBody>
      </p:sp>
    </p:spTree>
    <p:extLst>
      <p:ext uri="{BB962C8B-B14F-4D97-AF65-F5344CB8AC3E}">
        <p14:creationId xmlns:p14="http://schemas.microsoft.com/office/powerpoint/2010/main" val="355971487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pattFill prst="pct75">
          <a:fgClr>
            <a:schemeClr val="accent1">
              <a:lumMod val="60000"/>
              <a:lumOff val="40000"/>
            </a:schemeClr>
          </a:fgClr>
          <a:bgClr>
            <a:srgbClr val="00B0F0"/>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571647" cy="4832092"/>
          </a:xfrm>
          <a:prstGeom prst="rect">
            <a:avLst/>
          </a:prstGeom>
          <a:gradFill flip="none" rotWithShape="1">
            <a:gsLst>
              <a:gs pos="37000">
                <a:srgbClr val="FFFF00"/>
              </a:gs>
              <a:gs pos="78000">
                <a:srgbClr val="00B0F0"/>
              </a:gs>
            </a:gsLst>
            <a:lin ang="13500000" scaled="1"/>
            <a:tileRect/>
          </a:gradFill>
        </p:spPr>
        <p:txBody>
          <a:bodyPr wrap="square">
            <a:spAutoFit/>
          </a:bodyPr>
          <a:lstStyle/>
          <a:p>
            <a:r>
              <a:rPr lang="el-GR" sz="4400" b="1" dirty="0">
                <a:latin typeface="Times New Roman" panose="02020603050405020304" pitchFamily="18" charset="0"/>
                <a:cs typeface="Times New Roman" panose="02020603050405020304" pitchFamily="18" charset="0"/>
              </a:rPr>
              <a:t>Τυπικές μορφές ασφαλιστικών</a:t>
            </a:r>
          </a:p>
          <a:p>
            <a:endParaRPr lang="el-GR" sz="4400" b="1" dirty="0">
              <a:latin typeface="Times New Roman" panose="02020603050405020304" pitchFamily="18" charset="0"/>
              <a:cs typeface="Times New Roman" panose="02020603050405020304" pitchFamily="18" charset="0"/>
            </a:endParaRPr>
          </a:p>
          <a:p>
            <a:r>
              <a:rPr lang="el-GR" sz="4400" b="1" dirty="0">
                <a:solidFill>
                  <a:srgbClr val="FF0000"/>
                </a:solidFill>
                <a:latin typeface="Times New Roman" panose="02020603050405020304" pitchFamily="18" charset="0"/>
                <a:cs typeface="Times New Roman" panose="02020603050405020304" pitchFamily="18" charset="0"/>
              </a:rPr>
              <a:t>α) Με απευθείας βάρος.</a:t>
            </a:r>
          </a:p>
          <a:p>
            <a:endParaRPr lang="el-GR" sz="4400" b="1" dirty="0">
              <a:latin typeface="Times New Roman" panose="02020603050405020304" pitchFamily="18" charset="0"/>
              <a:cs typeface="Times New Roman" panose="02020603050405020304" pitchFamily="18" charset="0"/>
            </a:endParaRPr>
          </a:p>
          <a:p>
            <a:r>
              <a:rPr lang="el-GR" sz="4400" b="1" dirty="0">
                <a:solidFill>
                  <a:srgbClr val="FF0000"/>
                </a:solidFill>
                <a:latin typeface="Times New Roman" panose="02020603050405020304" pitchFamily="18" charset="0"/>
                <a:cs typeface="Times New Roman" panose="02020603050405020304" pitchFamily="18" charset="0"/>
              </a:rPr>
              <a:t>β) Με αντίρροπο βάρος.</a:t>
            </a:r>
          </a:p>
          <a:p>
            <a:endParaRPr lang="el-GR" sz="4400" b="1" dirty="0">
              <a:solidFill>
                <a:srgbClr val="FF0000"/>
              </a:solidFill>
              <a:latin typeface="Times New Roman" panose="02020603050405020304" pitchFamily="18" charset="0"/>
              <a:cs typeface="Times New Roman" panose="02020603050405020304" pitchFamily="18" charset="0"/>
            </a:endParaRPr>
          </a:p>
          <a:p>
            <a:r>
              <a:rPr lang="el-GR" sz="4400" b="1" dirty="0">
                <a:solidFill>
                  <a:srgbClr val="FF0000"/>
                </a:solidFill>
                <a:latin typeface="Times New Roman" panose="02020603050405020304" pitchFamily="18" charset="0"/>
                <a:cs typeface="Times New Roman" panose="02020603050405020304" pitchFamily="18" charset="0"/>
              </a:rPr>
              <a:t>γ) Με ελατήριο.</a:t>
            </a:r>
          </a:p>
        </p:txBody>
      </p:sp>
    </p:spTree>
    <p:extLst>
      <p:ext uri="{BB962C8B-B14F-4D97-AF65-F5344CB8AC3E}">
        <p14:creationId xmlns:p14="http://schemas.microsoft.com/office/powerpoint/2010/main" val="40350416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pattFill prst="pct60">
          <a:fgClr>
            <a:srgbClr val="FFFFFF"/>
          </a:fgClr>
          <a:bgClr>
            <a:srgbClr val="79DCFF"/>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052736"/>
            <a:ext cx="4896543" cy="2693814"/>
          </a:xfrm>
          <a:prstGeom prst="rect">
            <a:avLst/>
          </a:prstGeom>
          <a:solidFill>
            <a:schemeClr val="bg1">
              <a:alpha val="0"/>
            </a:schemeClr>
          </a:solidFill>
        </p:spPr>
        <p:txBody>
          <a:bodyPr wrap="square">
            <a:spAutoFit/>
          </a:bodyPr>
          <a:lstStyle/>
          <a:p>
            <a:endParaRPr lang="el-GR" sz="3600" b="1" dirty="0"/>
          </a:p>
          <a:p>
            <a:pPr>
              <a:lnSpc>
                <a:spcPct val="150000"/>
              </a:lnSpc>
              <a:spcBef>
                <a:spcPts val="600"/>
              </a:spcBef>
              <a:spcAft>
                <a:spcPts val="600"/>
              </a:spcAft>
            </a:pPr>
            <a:r>
              <a:rPr lang="el-GR" sz="2200" b="1" u="sng" dirty="0">
                <a:solidFill>
                  <a:srgbClr val="FF0000"/>
                </a:solidFill>
                <a:latin typeface="Times New Roman" panose="02020603050405020304" pitchFamily="18" charset="0"/>
                <a:cs typeface="Times New Roman" panose="02020603050405020304" pitchFamily="18" charset="0"/>
              </a:rPr>
              <a:t>Στον τύπο αυτό το βάρος τοποθετείται γύρω από το βάκτρο της βαλβίδας με τη μορφή μολυβδίνων ή σιδερένιων παρακύκλων.</a:t>
            </a:r>
          </a:p>
        </p:txBody>
      </p:sp>
      <p:pic>
        <p:nvPicPr>
          <p:cNvPr id="3" name="Picture 2" descr="Diagram&#10;&#10;Description automatically generated">
            <a:extLst>
              <a:ext uri="{FF2B5EF4-FFF2-40B4-BE49-F238E27FC236}">
                <a16:creationId xmlns:a16="http://schemas.microsoft.com/office/drawing/2014/main" id="{888D805D-DC03-555E-AC87-5D289B0FF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764704"/>
            <a:ext cx="3672408" cy="5684676"/>
          </a:xfrm>
          <a:prstGeom prst="rect">
            <a:avLst/>
          </a:prstGeom>
        </p:spPr>
      </p:pic>
      <p:sp>
        <p:nvSpPr>
          <p:cNvPr id="2" name="Ορθογώνιο: Στρογγύλεμα διαγώνιων γωνιών 1">
            <a:extLst>
              <a:ext uri="{FF2B5EF4-FFF2-40B4-BE49-F238E27FC236}">
                <a16:creationId xmlns:a16="http://schemas.microsoft.com/office/drawing/2014/main" id="{264AF82A-E14E-1E5D-067B-27F4EBB6023A}"/>
              </a:ext>
            </a:extLst>
          </p:cNvPr>
          <p:cNvSpPr/>
          <p:nvPr/>
        </p:nvSpPr>
        <p:spPr>
          <a:xfrm>
            <a:off x="539552" y="152636"/>
            <a:ext cx="7488832" cy="504056"/>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1F14F8"/>
                </a:solidFill>
                <a:latin typeface="Arial Black" panose="020B0A04020102020204" pitchFamily="34" charset="0"/>
              </a:rPr>
              <a:t>Α) ΜΕ ΑΠΕΥΘΕΙΑΣ ΒΑΡΟΣ</a:t>
            </a:r>
          </a:p>
        </p:txBody>
      </p:sp>
    </p:spTree>
    <p:extLst>
      <p:ext uri="{BB962C8B-B14F-4D97-AF65-F5344CB8AC3E}">
        <p14:creationId xmlns:p14="http://schemas.microsoft.com/office/powerpoint/2010/main" val="38091715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pattFill prst="pct2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358441" y="1700808"/>
            <a:ext cx="4070226" cy="2123658"/>
          </a:xfrm>
          <a:prstGeom prst="rect">
            <a:avLst/>
          </a:prstGeom>
          <a:solidFill>
            <a:schemeClr val="bg1"/>
          </a:solidFill>
        </p:spPr>
        <p:txBody>
          <a:bodyPr wrap="square">
            <a:spAutoFit/>
          </a:bodyPr>
          <a:lstStyle/>
          <a:p>
            <a:endParaRPr lang="el-GR" sz="3600" b="1" dirty="0">
              <a:solidFill>
                <a:srgbClr val="FF0000"/>
              </a:solidFill>
            </a:endParaRPr>
          </a:p>
          <a:p>
            <a:r>
              <a:rPr lang="el-GR" sz="2400" b="1" u="sng" dirty="0">
                <a:solidFill>
                  <a:srgbClr val="1F14F8"/>
                </a:solidFill>
                <a:latin typeface="Times New Roman" panose="02020603050405020304" pitchFamily="18" charset="0"/>
                <a:cs typeface="Times New Roman" panose="02020603050405020304" pitchFamily="18" charset="0"/>
              </a:rPr>
              <a:t>Στον τύπο αυτό το βάρος τοποθετείται στο άκρο ενός μοχλού αντί πάνω στην ίδια τη βαλβίδα</a:t>
            </a:r>
            <a:r>
              <a:rPr lang="el-GR" sz="2400" b="1" dirty="0">
                <a:latin typeface="Times New Roman" panose="02020603050405020304" pitchFamily="18" charset="0"/>
                <a:cs typeface="Times New Roman" panose="02020603050405020304" pitchFamily="18" charset="0"/>
              </a:rPr>
              <a:t>.</a:t>
            </a:r>
          </a:p>
        </p:txBody>
      </p:sp>
      <p:pic>
        <p:nvPicPr>
          <p:cNvPr id="3" name="Picture 2" descr="A drawing of a shopping cart&#10;&#10;Description automatically generated with medium confidence">
            <a:extLst>
              <a:ext uri="{FF2B5EF4-FFF2-40B4-BE49-F238E27FC236}">
                <a16:creationId xmlns:a16="http://schemas.microsoft.com/office/drawing/2014/main" id="{61D5BDCF-79E3-2B08-8377-99DB60198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334" y="2329987"/>
            <a:ext cx="4123809" cy="2523809"/>
          </a:xfrm>
          <a:prstGeom prst="rect">
            <a:avLst/>
          </a:prstGeom>
        </p:spPr>
      </p:pic>
      <p:sp>
        <p:nvSpPr>
          <p:cNvPr id="7" name="Πάπυρος: Οριζόντιος 6">
            <a:extLst>
              <a:ext uri="{FF2B5EF4-FFF2-40B4-BE49-F238E27FC236}">
                <a16:creationId xmlns:a16="http://schemas.microsoft.com/office/drawing/2014/main" id="{4A96A0B2-1F33-24F1-5A07-415B7D05FE8B}"/>
              </a:ext>
            </a:extLst>
          </p:cNvPr>
          <p:cNvSpPr/>
          <p:nvPr/>
        </p:nvSpPr>
        <p:spPr>
          <a:xfrm>
            <a:off x="899592" y="260648"/>
            <a:ext cx="7560840" cy="792088"/>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007033"/>
                </a:solidFill>
                <a:latin typeface="Arial Black" panose="020B0A04020102020204" pitchFamily="34" charset="0"/>
              </a:rPr>
              <a:t>Β) ΜΕ ΑΝΤΙΡΡΟΠΟ ΒΑΡΟΣ</a:t>
            </a:r>
          </a:p>
        </p:txBody>
      </p:sp>
    </p:spTree>
    <p:extLst>
      <p:ext uri="{BB962C8B-B14F-4D97-AF65-F5344CB8AC3E}">
        <p14:creationId xmlns:p14="http://schemas.microsoft.com/office/powerpoint/2010/main" val="3223290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pattFill prst="pct75">
          <a:fgClr>
            <a:srgbClr val="FFFFFF"/>
          </a:fgClr>
          <a:bgClr>
            <a:srgbClr val="47FF9A"/>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1052736"/>
            <a:ext cx="4680521" cy="4801314"/>
          </a:xfrm>
          <a:prstGeom prst="rect">
            <a:avLst/>
          </a:prstGeom>
          <a:solidFill>
            <a:schemeClr val="bg1"/>
          </a:solidFill>
        </p:spPr>
        <p:txBody>
          <a:bodyPr wrap="square">
            <a:spAutoFit/>
          </a:bodyPr>
          <a:lstStyle/>
          <a:p>
            <a:r>
              <a:rPr lang="el-GR" dirty="0">
                <a:latin typeface="Times New Roman" panose="02020603050405020304" pitchFamily="18" charset="0"/>
                <a:cs typeface="Times New Roman" panose="02020603050405020304" pitchFamily="18" charset="0"/>
              </a:rPr>
              <a:t>Η συνηθισμένη μορφή ενός διπλού ασφαλιστικού με ελατήριο φαίνεται στο σχήμα όπου διακρίνουμε </a:t>
            </a:r>
            <a:r>
              <a:rPr lang="el-GR" b="1" dirty="0">
                <a:solidFill>
                  <a:srgbClr val="FF0000"/>
                </a:solidFill>
                <a:latin typeface="Times New Roman" panose="02020603050405020304" pitchFamily="18" charset="0"/>
                <a:cs typeface="Times New Roman" panose="02020603050405020304" pitchFamily="18" charset="0"/>
              </a:rPr>
              <a:t>το σώμα του Α </a:t>
            </a:r>
            <a:r>
              <a:rPr lang="el-GR" b="1" dirty="0">
                <a:latin typeface="Times New Roman" panose="02020603050405020304" pitchFamily="18" charset="0"/>
                <a:cs typeface="Times New Roman" panose="02020603050405020304" pitchFamily="18" charset="0"/>
              </a:rPr>
              <a:t>και </a:t>
            </a:r>
            <a:r>
              <a:rPr lang="el-GR" b="1" dirty="0">
                <a:solidFill>
                  <a:srgbClr val="2B10F4"/>
                </a:solidFill>
                <a:latin typeface="Times New Roman" panose="02020603050405020304" pitchFamily="18" charset="0"/>
                <a:cs typeface="Times New Roman" panose="02020603050405020304" pitchFamily="18" charset="0"/>
              </a:rPr>
              <a:t>τη βαλβίδα Β </a:t>
            </a:r>
            <a:r>
              <a:rPr lang="el-GR" b="1" dirty="0">
                <a:latin typeface="Times New Roman" panose="02020603050405020304" pitchFamily="18" charset="0"/>
                <a:cs typeface="Times New Roman" panose="02020603050405020304" pitchFamily="18" charset="0"/>
              </a:rPr>
              <a:t>με την έδρα της, </a:t>
            </a:r>
            <a:r>
              <a:rPr lang="el-GR" b="1" dirty="0">
                <a:solidFill>
                  <a:srgbClr val="FF0000"/>
                </a:solidFill>
                <a:latin typeface="Times New Roman" panose="02020603050405020304" pitchFamily="18" charset="0"/>
                <a:cs typeface="Times New Roman" panose="02020603050405020304" pitchFamily="18" charset="0"/>
              </a:rPr>
              <a:t>το κιβώτιο του ελατηρίου Κ, </a:t>
            </a:r>
            <a:r>
              <a:rPr lang="el-GR" b="1" dirty="0">
                <a:solidFill>
                  <a:srgbClr val="1F14F8"/>
                </a:solidFill>
                <a:latin typeface="Times New Roman" panose="02020603050405020304" pitchFamily="18" charset="0"/>
                <a:cs typeface="Times New Roman" panose="02020603050405020304" pitchFamily="18" charset="0"/>
              </a:rPr>
              <a:t>το ελατήριο, τον κοχλία Σ ρυθμιστικό της πίεσης </a:t>
            </a:r>
            <a:r>
              <a:rPr lang="el-GR" dirty="0">
                <a:latin typeface="Times New Roman" panose="02020603050405020304" pitchFamily="18" charset="0"/>
                <a:cs typeface="Times New Roman" panose="02020603050405020304" pitchFamily="18" charset="0"/>
              </a:rPr>
              <a:t>του ελατηρίου της βαλβίδας, και το ασφαλιστικό της ρύθμισης περικόχλιο. </a:t>
            </a:r>
            <a:endParaRPr lang="en-US"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Επίσης </a:t>
            </a:r>
            <a:r>
              <a:rPr lang="el-GR" b="1" dirty="0">
                <a:solidFill>
                  <a:srgbClr val="2B10F4"/>
                </a:solidFill>
                <a:latin typeface="Times New Roman" panose="02020603050405020304" pitchFamily="18" charset="0"/>
                <a:cs typeface="Times New Roman" panose="02020603050405020304" pitchFamily="18" charset="0"/>
              </a:rPr>
              <a:t>διακρίνουμε το κλείστρο κ </a:t>
            </a:r>
            <a:r>
              <a:rPr lang="el-GR" b="1" dirty="0">
                <a:latin typeface="Times New Roman" panose="02020603050405020304" pitchFamily="18" charset="0"/>
                <a:cs typeface="Times New Roman" panose="02020603050405020304" pitchFamily="18" charset="0"/>
              </a:rPr>
              <a:t>για την </a:t>
            </a:r>
            <a:r>
              <a:rPr lang="el-GR" dirty="0">
                <a:latin typeface="Times New Roman" panose="02020603050405020304" pitchFamily="18" charset="0"/>
                <a:cs typeface="Times New Roman" panose="02020603050405020304" pitchFamily="18" charset="0"/>
              </a:rPr>
              <a:t>ασφάλεια της ρύθμισης από τυχαία μεταβολή της και στο αριστερό τμήμα του σχήματος τους μοχλούς ή κνώδακες ανύψωσης της βαλβίδας χειροκίνητα από απομακρυσμένη θέση μέσω χειριστηρίου και ράβδων μετάδοσης </a:t>
            </a:r>
          </a:p>
          <a:p>
            <a:r>
              <a:rPr lang="el-GR" dirty="0">
                <a:latin typeface="Times New Roman" panose="02020603050405020304" pitchFamily="18" charset="0"/>
                <a:cs typeface="Times New Roman" panose="02020603050405020304" pitchFamily="18" charset="0"/>
              </a:rPr>
              <a:t>(για την περίπτωση κατά την οποία δεν θα άνοιγε η βαλβίδα παρά την υπέρβαση του ρυθμισμένου ορίου πίεσης).</a:t>
            </a:r>
          </a:p>
        </p:txBody>
      </p:sp>
      <p:pic>
        <p:nvPicPr>
          <p:cNvPr id="3" name="Picture 2" descr="Diagram, engineering drawing&#10;&#10;Description automatically generated">
            <a:extLst>
              <a:ext uri="{FF2B5EF4-FFF2-40B4-BE49-F238E27FC236}">
                <a16:creationId xmlns:a16="http://schemas.microsoft.com/office/drawing/2014/main" id="{0E7B5AE0-96E1-C2CB-F65A-A496E9368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3" y="836712"/>
            <a:ext cx="3998216" cy="5833100"/>
          </a:xfrm>
          <a:prstGeom prst="rect">
            <a:avLst/>
          </a:prstGeom>
        </p:spPr>
      </p:pic>
      <p:sp>
        <p:nvSpPr>
          <p:cNvPr id="7" name="Πάπυρος: Οριζόντιος 6">
            <a:extLst>
              <a:ext uri="{FF2B5EF4-FFF2-40B4-BE49-F238E27FC236}">
                <a16:creationId xmlns:a16="http://schemas.microsoft.com/office/drawing/2014/main" id="{08A44F92-7F73-166B-92C5-A3C24CC082A9}"/>
              </a:ext>
            </a:extLst>
          </p:cNvPr>
          <p:cNvSpPr/>
          <p:nvPr/>
        </p:nvSpPr>
        <p:spPr>
          <a:xfrm>
            <a:off x="672412" y="188188"/>
            <a:ext cx="8174681" cy="648524"/>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2B10F4"/>
                </a:solidFill>
                <a:latin typeface="Arial Black" panose="020B0A04020102020204" pitchFamily="34" charset="0"/>
              </a:rPr>
              <a:t>Γ) ΜΕ ΕΛΑΤΗΡΙΟ</a:t>
            </a:r>
          </a:p>
        </p:txBody>
      </p:sp>
    </p:spTree>
    <p:extLst>
      <p:ext uri="{BB962C8B-B14F-4D97-AF65-F5344CB8AC3E}">
        <p14:creationId xmlns:p14="http://schemas.microsoft.com/office/powerpoint/2010/main" val="11535625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pattFill prst="pct80">
          <a:fgClr>
            <a:srgbClr val="FFFFFF"/>
          </a:fgClr>
          <a:bgClr>
            <a:srgbClr val="47FF9A"/>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1" y="332656"/>
            <a:ext cx="4286250" cy="6370975"/>
          </a:xfrm>
          <a:prstGeom prst="rect">
            <a:avLst/>
          </a:prstGeom>
          <a:solidFill>
            <a:schemeClr val="bg1"/>
          </a:solidFill>
        </p:spPr>
        <p:txBody>
          <a:bodyPr wrap="square">
            <a:spAutoFit/>
          </a:bodyPr>
          <a:lstStyle/>
          <a:p>
            <a:r>
              <a:rPr lang="el-GR" sz="1700" dirty="0">
                <a:latin typeface="Times New Roman" panose="02020603050405020304" pitchFamily="18" charset="0"/>
                <a:cs typeface="Times New Roman" panose="02020603050405020304" pitchFamily="18" charset="0"/>
              </a:rPr>
              <a:t>Η ρύθμιση του ασφαλιστικού γίνεται με δοκιμαστική ρύθμιση </a:t>
            </a:r>
            <a:r>
              <a:rPr lang="el-GR" sz="1700" b="1" dirty="0">
                <a:solidFill>
                  <a:srgbClr val="FF0000"/>
                </a:solidFill>
                <a:latin typeface="Times New Roman" panose="02020603050405020304" pitchFamily="18" charset="0"/>
                <a:cs typeface="Times New Roman" panose="02020603050405020304" pitchFamily="18" charset="0"/>
              </a:rPr>
              <a:t>της έντασης του ελατηρίου με τον κοχλία Σ.</a:t>
            </a:r>
          </a:p>
          <a:p>
            <a:r>
              <a:rPr lang="el-GR" sz="1700" dirty="0">
                <a:latin typeface="Times New Roman" panose="02020603050405020304" pitchFamily="18" charset="0"/>
                <a:cs typeface="Times New Roman" panose="02020603050405020304" pitchFamily="18" charset="0"/>
              </a:rPr>
              <a:t>Η σύσφιγξη του κοχλία αυξάνει την ένταση του ελατηρίου και αντίστροφα. Έτσι αυξάνεται ή ελαττώνεται αντίστοιχα η πίεση πάνω στη βαλβίδα, δηλαδή το όριο πίεσης στο οποίο θα ανοίξει το ασφαλιστικό.</a:t>
            </a:r>
          </a:p>
          <a:p>
            <a:r>
              <a:rPr lang="el-GR" sz="1700" dirty="0">
                <a:latin typeface="Times New Roman" panose="02020603050405020304" pitchFamily="18" charset="0"/>
                <a:cs typeface="Times New Roman" panose="02020603050405020304" pitchFamily="18" charset="0"/>
              </a:rPr>
              <a:t> </a:t>
            </a:r>
            <a:r>
              <a:rPr lang="el-GR" sz="1700" b="1" dirty="0">
                <a:solidFill>
                  <a:srgbClr val="FF0000"/>
                </a:solidFill>
                <a:latin typeface="Times New Roman" panose="02020603050405020304" pitchFamily="18" charset="0"/>
                <a:cs typeface="Times New Roman" panose="02020603050405020304" pitchFamily="18" charset="0"/>
              </a:rPr>
              <a:t>Μετά τη ρύθμιση συσφίγγεται το ασφαλιστικό περικόχλιο (κόντρα) για την ασφάλειά της</a:t>
            </a:r>
            <a:r>
              <a:rPr lang="el-GR" sz="1700" dirty="0">
                <a:latin typeface="Times New Roman" panose="02020603050405020304" pitchFamily="18" charset="0"/>
                <a:cs typeface="Times New Roman" panose="02020603050405020304" pitchFamily="18" charset="0"/>
              </a:rPr>
              <a:t>.</a:t>
            </a:r>
          </a:p>
          <a:p>
            <a:r>
              <a:rPr lang="el-GR" sz="1700" b="1" dirty="0">
                <a:solidFill>
                  <a:srgbClr val="1F14F8"/>
                </a:solidFill>
                <a:latin typeface="Times New Roman" panose="02020603050405020304" pitchFamily="18" charset="0"/>
                <a:cs typeface="Times New Roman" panose="02020603050405020304" pitchFamily="18" charset="0"/>
              </a:rPr>
              <a:t>Το ελατήριο υπόκειται στη λεγόμενη δοκιμή συμπίεσης, η οποία πραγματοποιείται με τοποθέτηση δοκιμαστικών βαρών πάνω σ' αυτό.</a:t>
            </a:r>
          </a:p>
          <a:p>
            <a:r>
              <a:rPr lang="el-GR" sz="1700" b="1" u="sng" dirty="0">
                <a:latin typeface="Times New Roman" panose="02020603050405020304" pitchFamily="18" charset="0"/>
                <a:cs typeface="Times New Roman" panose="02020603050405020304" pitchFamily="18" charset="0"/>
              </a:rPr>
              <a:t>Μετρείται η συμπίεσή του και συγκρίνεται με τη θεωρητική που πρέπει να έχει και η οποία βρίσκεται με ανάλογους τύπους της αντοχής των υλικών ή των νηογνωμόνων</a:t>
            </a:r>
            <a:r>
              <a:rPr lang="el-GR" sz="1700" dirty="0">
                <a:latin typeface="Times New Roman" panose="02020603050405020304" pitchFamily="18" charset="0"/>
                <a:cs typeface="Times New Roman" panose="02020603050405020304" pitchFamily="18" charset="0"/>
              </a:rPr>
              <a:t>.</a:t>
            </a:r>
          </a:p>
          <a:p>
            <a:r>
              <a:rPr lang="el-GR" sz="1700" u="sng" dirty="0">
                <a:solidFill>
                  <a:srgbClr val="FF0000"/>
                </a:solidFill>
                <a:latin typeface="Times New Roman" panose="02020603050405020304" pitchFamily="18" charset="0"/>
                <a:cs typeface="Times New Roman" panose="02020603050405020304" pitchFamily="18" charset="0"/>
              </a:rPr>
              <a:t>Ανεξάρτητα από τη μέτρηση, το ελατήριο, ύστερα από οποιαδήποτε συμπίεση, πρέπει να επανέρχεται στο αρχικό του μήκος, διαφορετικά κρίνεται ως χαλαρό και πρέπει να απορρίπτεται.</a:t>
            </a:r>
          </a:p>
        </p:txBody>
      </p:sp>
      <p:pic>
        <p:nvPicPr>
          <p:cNvPr id="3" name="Picture 2" descr="Diagram, engineering drawing&#10;&#10;Description automatically generated">
            <a:extLst>
              <a:ext uri="{FF2B5EF4-FFF2-40B4-BE49-F238E27FC236}">
                <a16:creationId xmlns:a16="http://schemas.microsoft.com/office/drawing/2014/main" id="{0E7B5AE0-96E1-C2CB-F65A-A496E9368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3" y="1052736"/>
            <a:ext cx="3998216" cy="5617076"/>
          </a:xfrm>
          <a:prstGeom prst="rect">
            <a:avLst/>
          </a:prstGeom>
        </p:spPr>
      </p:pic>
    </p:spTree>
    <p:extLst>
      <p:ext uri="{BB962C8B-B14F-4D97-AF65-F5344CB8AC3E}">
        <p14:creationId xmlns:p14="http://schemas.microsoft.com/office/powerpoint/2010/main" val="31249907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936283"/>
            <a:ext cx="4286250" cy="1815882"/>
          </a:xfrm>
          <a:prstGeom prst="rect">
            <a:avLst/>
          </a:prstGeom>
          <a:solidFill>
            <a:schemeClr val="bg1"/>
          </a:solidFill>
        </p:spPr>
        <p:txBody>
          <a:bodyPr wrap="square">
            <a:spAutoFit/>
          </a:bodyPr>
          <a:lstStyle/>
          <a:p>
            <a:endParaRPr lang="en-US" sz="2400" b="1" dirty="0">
              <a:solidFill>
                <a:srgbClr val="FF0000"/>
              </a:solidFill>
            </a:endParaRPr>
          </a:p>
          <a:p>
            <a:r>
              <a:rPr lang="el-GR" sz="2200" b="1" dirty="0">
                <a:solidFill>
                  <a:srgbClr val="FF0000"/>
                </a:solidFill>
                <a:latin typeface="Times New Roman" panose="02020603050405020304" pitchFamily="18" charset="0"/>
                <a:cs typeface="Times New Roman" panose="02020603050405020304" pitchFamily="18" charset="0"/>
              </a:rPr>
              <a:t>Αποτελείται από δύο συγκροτήματα, το καθένα από τα οποία έχει ανά μία ρυθμιστική και μία κύρια βαλβίδα.</a:t>
            </a:r>
          </a:p>
        </p:txBody>
      </p:sp>
      <p:pic>
        <p:nvPicPr>
          <p:cNvPr id="5" name="Picture 4" descr="Diagram&#10;&#10;Description automatically generated">
            <a:extLst>
              <a:ext uri="{FF2B5EF4-FFF2-40B4-BE49-F238E27FC236}">
                <a16:creationId xmlns:a16="http://schemas.microsoft.com/office/drawing/2014/main" id="{5FC5D281-53CA-80FB-18DC-072DD0170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1052736"/>
            <a:ext cx="4070225" cy="5544616"/>
          </a:xfrm>
          <a:prstGeom prst="rect">
            <a:avLst/>
          </a:prstGeom>
        </p:spPr>
      </p:pic>
      <p:sp>
        <p:nvSpPr>
          <p:cNvPr id="7" name="Πάπυρος: Οριζόντιος 6">
            <a:extLst>
              <a:ext uri="{FF2B5EF4-FFF2-40B4-BE49-F238E27FC236}">
                <a16:creationId xmlns:a16="http://schemas.microsoft.com/office/drawing/2014/main" id="{71F98DDB-609C-0165-D027-D647E6E77E7E}"/>
              </a:ext>
            </a:extLst>
          </p:cNvPr>
          <p:cNvSpPr/>
          <p:nvPr/>
        </p:nvSpPr>
        <p:spPr>
          <a:xfrm>
            <a:off x="395535" y="260648"/>
            <a:ext cx="8462713" cy="648072"/>
          </a:xfrm>
          <a:prstGeom prst="horizontalScroll">
            <a:avLst/>
          </a:prstGeom>
          <a:solidFill>
            <a:srgbClr val="11FF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latin typeface="Arial Black" panose="020B0A04020102020204" pitchFamily="34" charset="0"/>
              </a:rPr>
              <a:t>ΑΣΦΑΛΙΣΤΙΚΟ ΤΥΠΟΥ </a:t>
            </a:r>
            <a:r>
              <a:rPr lang="en-US" sz="3200" b="1" dirty="0">
                <a:solidFill>
                  <a:srgbClr val="FF0000"/>
                </a:solidFill>
                <a:latin typeface="Arial Black" panose="020B0A04020102020204" pitchFamily="34" charset="0"/>
              </a:rPr>
              <a:t>COCKBURN</a:t>
            </a:r>
          </a:p>
        </p:txBody>
      </p:sp>
    </p:spTree>
    <p:extLst>
      <p:ext uri="{BB962C8B-B14F-4D97-AF65-F5344CB8AC3E}">
        <p14:creationId xmlns:p14="http://schemas.microsoft.com/office/powerpoint/2010/main" val="14381809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pattFill prst="pct70">
          <a:fgClr>
            <a:srgbClr val="C1E0FF"/>
          </a:fgClr>
          <a:bgClr>
            <a:schemeClr val="accent3">
              <a:lumMod val="20000"/>
              <a:lumOff val="80000"/>
            </a:schemeClr>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69085"/>
            <a:ext cx="4286250" cy="4339650"/>
          </a:xfrm>
          <a:prstGeom prst="rect">
            <a:avLst/>
          </a:prstGeom>
          <a:solidFill>
            <a:schemeClr val="bg1">
              <a:alpha val="0"/>
            </a:schemeClr>
          </a:solidFill>
        </p:spPr>
        <p:txBody>
          <a:bodyPr wrap="square">
            <a:spAutoFit/>
          </a:bodyPr>
          <a:lstStyle/>
          <a:p>
            <a:endParaRPr lang="en-US" sz="2400" b="1" dirty="0">
              <a:solidFill>
                <a:srgbClr val="FF0000"/>
              </a:solidFill>
            </a:endParaRPr>
          </a:p>
          <a:p>
            <a:r>
              <a:rPr lang="el-GR" sz="2100" b="1" dirty="0">
                <a:latin typeface="Times New Roman" panose="02020603050405020304" pitchFamily="18" charset="0"/>
                <a:cs typeface="Times New Roman" panose="02020603050405020304" pitchFamily="18" charset="0"/>
              </a:rPr>
              <a:t>Είναι περίπου ίδιο με το απλό ασφαλιστικό με ελατήρια. Εικονίζεται στο σχήμα στην απλή μορφή του, όπου και διακρίνονται τα κύρια μέρη του.</a:t>
            </a:r>
          </a:p>
          <a:p>
            <a:r>
              <a:rPr lang="el-GR" sz="2100" b="1" u="sng" dirty="0">
                <a:solidFill>
                  <a:srgbClr val="FF0000"/>
                </a:solidFill>
                <a:latin typeface="Times New Roman" panose="02020603050405020304" pitchFamily="18" charset="0"/>
                <a:cs typeface="Times New Roman" panose="02020603050405020304" pitchFamily="18" charset="0"/>
              </a:rPr>
              <a:t>Χαρακτηριστικό της κατασκευής του είναι η απόλυτα ευθύγραμμη κίνηση της βαλβίδας με τη βοήθεια οδηγού, ο οποίος βρίσκεται μέσα στο χιτώνιο της έδρας, και αντίστοιχου οδηγητικού δακτυλίου στο πάνω άκρο.</a:t>
            </a:r>
          </a:p>
        </p:txBody>
      </p:sp>
      <p:pic>
        <p:nvPicPr>
          <p:cNvPr id="3" name="Picture 2" descr="Diagram&#10;&#10;Description automatically generated">
            <a:extLst>
              <a:ext uri="{FF2B5EF4-FFF2-40B4-BE49-F238E27FC236}">
                <a16:creationId xmlns:a16="http://schemas.microsoft.com/office/drawing/2014/main" id="{FA0A5D35-2FE5-5EFA-3516-07182F1B6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060" y="1069085"/>
            <a:ext cx="4076190" cy="5409524"/>
          </a:xfrm>
          <a:prstGeom prst="rect">
            <a:avLst/>
          </a:prstGeom>
        </p:spPr>
      </p:pic>
      <p:sp>
        <p:nvSpPr>
          <p:cNvPr id="2" name="Διάγραμμα ροής: Στοιχείο τερματισμού 1">
            <a:extLst>
              <a:ext uri="{FF2B5EF4-FFF2-40B4-BE49-F238E27FC236}">
                <a16:creationId xmlns:a16="http://schemas.microsoft.com/office/drawing/2014/main" id="{B258F526-CD6E-562E-580E-2B901C73CF43}"/>
              </a:ext>
            </a:extLst>
          </p:cNvPr>
          <p:cNvSpPr/>
          <p:nvPr/>
        </p:nvSpPr>
        <p:spPr>
          <a:xfrm flipH="1">
            <a:off x="395533" y="116632"/>
            <a:ext cx="8462715" cy="576064"/>
          </a:xfrm>
          <a:prstGeom prst="flowChartTermina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Arial Black" panose="020B0A04020102020204" pitchFamily="34" charset="0"/>
              </a:rPr>
              <a:t>ΑΣΦΑΛΙΣΤΙΚΟ ΜΕ ΘΑΛΑΜΟ</a:t>
            </a:r>
          </a:p>
        </p:txBody>
      </p:sp>
    </p:spTree>
    <p:extLst>
      <p:ext uri="{BB962C8B-B14F-4D97-AF65-F5344CB8AC3E}">
        <p14:creationId xmlns:p14="http://schemas.microsoft.com/office/powerpoint/2010/main" val="36823490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pattFill prst="pct50">
          <a:fgClr>
            <a:srgbClr val="FFFFFF"/>
          </a:fgClr>
          <a:bgClr>
            <a:srgbClr val="0070C0"/>
          </a:bgClr>
        </a:pattFill>
        <a:effectLst/>
      </p:bgPr>
    </p:bg>
    <p:spTree>
      <p:nvGrpSpPr>
        <p:cNvPr id="1" name=""/>
        <p:cNvGrpSpPr/>
        <p:nvPr/>
      </p:nvGrpSpPr>
      <p:grpSpPr>
        <a:xfrm>
          <a:off x="0" y="0"/>
          <a:ext cx="0" cy="0"/>
          <a:chOff x="0" y="0"/>
          <a:chExt cx="0" cy="0"/>
        </a:xfrm>
      </p:grpSpPr>
      <p:sp>
        <p:nvSpPr>
          <p:cNvPr id="4" name="Επεξήγηση: Κάτω βέλος 3">
            <a:extLst>
              <a:ext uri="{FF2B5EF4-FFF2-40B4-BE49-F238E27FC236}">
                <a16:creationId xmlns:a16="http://schemas.microsoft.com/office/drawing/2014/main" id="{BE4C108B-FACC-31E6-B916-10E583DE438C}"/>
              </a:ext>
            </a:extLst>
          </p:cNvPr>
          <p:cNvSpPr/>
          <p:nvPr/>
        </p:nvSpPr>
        <p:spPr>
          <a:xfrm>
            <a:off x="251520" y="1268760"/>
            <a:ext cx="8784976" cy="3240360"/>
          </a:xfrm>
          <a:prstGeom prst="downArrow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1F14F8"/>
                </a:solidFill>
                <a:latin typeface="Arial Black" panose="020B0A04020102020204" pitchFamily="34" charset="0"/>
              </a:rPr>
              <a:t>3.8 </a:t>
            </a:r>
            <a:r>
              <a:rPr lang="el-GR" sz="6000" dirty="0">
                <a:solidFill>
                  <a:srgbClr val="1F14F8"/>
                </a:solidFill>
                <a:latin typeface="Arial Black" panose="020B0A04020102020204" pitchFamily="34" charset="0"/>
              </a:rPr>
              <a:t>ΥΔΡΟΔΕΙΚΤΕΣ</a:t>
            </a:r>
          </a:p>
        </p:txBody>
      </p:sp>
    </p:spTree>
    <p:extLst>
      <p:ext uri="{BB962C8B-B14F-4D97-AF65-F5344CB8AC3E}">
        <p14:creationId xmlns:p14="http://schemas.microsoft.com/office/powerpoint/2010/main" val="27194713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pattFill prst="pct80">
          <a:fgClr>
            <a:srgbClr val="FFFFFF"/>
          </a:fgClr>
          <a:bgClr>
            <a:srgbClr val="00B0F0"/>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620688"/>
            <a:ext cx="8572500" cy="5269199"/>
          </a:xfrm>
          <a:prstGeom prst="rect">
            <a:avLst/>
          </a:prstGeom>
          <a:noFill/>
        </p:spPr>
        <p:txBody>
          <a:bodyPr wrap="square">
            <a:spAutoFit/>
          </a:bodyPr>
          <a:lstStyle/>
          <a:p>
            <a:pPr>
              <a:lnSpc>
                <a:spcPct val="150000"/>
              </a:lnSpc>
              <a:spcBef>
                <a:spcPts val="1200"/>
              </a:spcBef>
              <a:spcAft>
                <a:spcPts val="1200"/>
              </a:spcAft>
            </a:pPr>
            <a:r>
              <a:rPr lang="el-GR" sz="2000" b="1" dirty="0">
                <a:solidFill>
                  <a:srgbClr val="FF0000"/>
                </a:solidFill>
                <a:latin typeface="Times New Roman" panose="02020603050405020304" pitchFamily="18" charset="0"/>
                <a:cs typeface="Times New Roman" panose="02020603050405020304" pitchFamily="18" charset="0"/>
              </a:rPr>
              <a:t>Οι υδροδείκτες δείχνουν τη στάθμη του νερού μέσα στον ατμοϋδροθάλαμο</a:t>
            </a:r>
            <a:r>
              <a:rPr lang="el-GR" sz="2000" dirty="0">
                <a:latin typeface="Times New Roman" panose="02020603050405020304" pitchFamily="18" charset="0"/>
                <a:cs typeface="Times New Roman" panose="02020603050405020304" pitchFamily="18" charset="0"/>
              </a:rPr>
              <a:t>. </a:t>
            </a:r>
          </a:p>
          <a:p>
            <a:pPr>
              <a:lnSpc>
                <a:spcPct val="150000"/>
              </a:lnSpc>
              <a:spcBef>
                <a:spcPts val="1200"/>
              </a:spcBef>
              <a:spcAft>
                <a:spcPts val="1200"/>
              </a:spcAft>
            </a:pPr>
            <a:r>
              <a:rPr lang="el-GR" sz="2000" dirty="0">
                <a:latin typeface="Times New Roman" panose="02020603050405020304" pitchFamily="18" charset="0"/>
                <a:cs typeface="Times New Roman" panose="02020603050405020304" pitchFamily="18" charset="0"/>
              </a:rPr>
              <a:t>Τοποθετούνται συνήθως κατά ζευγάρια για μεγαλύτερη ασφάλεια ενδείξεων.</a:t>
            </a:r>
          </a:p>
          <a:p>
            <a:pPr>
              <a:lnSpc>
                <a:spcPct val="150000"/>
              </a:lnSpc>
              <a:spcBef>
                <a:spcPts val="1200"/>
              </a:spcBef>
              <a:spcAft>
                <a:spcPts val="1200"/>
              </a:spcAft>
            </a:pPr>
            <a:r>
              <a:rPr lang="el-GR" sz="2000" b="1" dirty="0">
                <a:solidFill>
                  <a:srgbClr val="FF0000"/>
                </a:solidFill>
                <a:latin typeface="Times New Roman" panose="02020603050405020304" pitchFamily="18" charset="0"/>
                <a:cs typeface="Times New Roman" panose="02020603050405020304" pitchFamily="18" charset="0"/>
              </a:rPr>
              <a:t>Η τοποθέτησή τους γίνεται έτσι, ώστε η στάθμη να βρίσκεται συνήθως στο μέσο του ύψους του γυαλιού του υδροδείκτη</a:t>
            </a:r>
            <a:r>
              <a:rPr lang="el-GR" sz="2000" dirty="0">
                <a:latin typeface="Times New Roman" panose="02020603050405020304" pitchFamily="18" charset="0"/>
                <a:cs typeface="Times New Roman" panose="02020603050405020304" pitchFamily="18" charset="0"/>
              </a:rPr>
              <a:t>. </a:t>
            </a:r>
          </a:p>
          <a:p>
            <a:pPr>
              <a:lnSpc>
                <a:spcPct val="150000"/>
              </a:lnSpc>
              <a:spcBef>
                <a:spcPts val="1200"/>
              </a:spcBef>
              <a:spcAft>
                <a:spcPts val="1200"/>
              </a:spcAft>
            </a:pPr>
            <a:r>
              <a:rPr lang="el-GR" sz="2000" dirty="0">
                <a:latin typeface="Times New Roman" panose="02020603050405020304" pitchFamily="18" charset="0"/>
                <a:cs typeface="Times New Roman" panose="02020603050405020304" pitchFamily="18" charset="0"/>
              </a:rPr>
              <a:t>Η λειτουργία τους βασίζεται στην αρχή των συγκοινωνούντων δοχείων και διαιρούνται βασικά σε </a:t>
            </a:r>
            <a:endParaRPr lang="en-US" sz="2000" dirty="0">
              <a:latin typeface="Times New Roman" panose="02020603050405020304" pitchFamily="18" charset="0"/>
              <a:cs typeface="Times New Roman" panose="02020603050405020304" pitchFamily="18" charset="0"/>
            </a:endParaRPr>
          </a:p>
          <a:p>
            <a:pPr>
              <a:lnSpc>
                <a:spcPct val="150000"/>
              </a:lnSpc>
              <a:spcBef>
                <a:spcPts val="1200"/>
              </a:spcBef>
              <a:spcAft>
                <a:spcPts val="1200"/>
              </a:spcAft>
            </a:pPr>
            <a:r>
              <a:rPr lang="el-GR" sz="2000" b="1" dirty="0">
                <a:solidFill>
                  <a:srgbClr val="1F14F8"/>
                </a:solidFill>
                <a:latin typeface="Times New Roman" panose="02020603050405020304" pitchFamily="18" charset="0"/>
                <a:cs typeface="Times New Roman" panose="02020603050405020304" pitchFamily="18" charset="0"/>
              </a:rPr>
              <a:t>Κυλινδρικούς</a:t>
            </a:r>
            <a:endParaRPr lang="en-US" sz="2000" b="1" dirty="0">
              <a:solidFill>
                <a:srgbClr val="1F14F8"/>
              </a:solidFill>
              <a:latin typeface="Times New Roman" panose="02020603050405020304" pitchFamily="18" charset="0"/>
              <a:cs typeface="Times New Roman" panose="02020603050405020304" pitchFamily="18" charset="0"/>
            </a:endParaRPr>
          </a:p>
          <a:p>
            <a:pPr>
              <a:lnSpc>
                <a:spcPct val="150000"/>
              </a:lnSpc>
              <a:spcBef>
                <a:spcPts val="1200"/>
              </a:spcBef>
              <a:spcAft>
                <a:spcPts val="1200"/>
              </a:spcAft>
            </a:pPr>
            <a:r>
              <a:rPr lang="el-GR" sz="2000" dirty="0">
                <a:latin typeface="Times New Roman" panose="02020603050405020304" pitchFamily="18" charset="0"/>
                <a:cs typeface="Times New Roman" panose="02020603050405020304" pitchFamily="18" charset="0"/>
              </a:rPr>
              <a:t> </a:t>
            </a:r>
            <a:r>
              <a:rPr lang="el-GR" sz="2000" b="1" dirty="0">
                <a:solidFill>
                  <a:srgbClr val="1F14F8"/>
                </a:solidFill>
                <a:latin typeface="Times New Roman" panose="02020603050405020304" pitchFamily="18" charset="0"/>
                <a:cs typeface="Times New Roman" panose="02020603050405020304" pitchFamily="18" charset="0"/>
              </a:rPr>
              <a:t>και επίπεδους.</a:t>
            </a:r>
          </a:p>
        </p:txBody>
      </p:sp>
    </p:spTree>
    <p:extLst>
      <p:ext uri="{BB962C8B-B14F-4D97-AF65-F5344CB8AC3E}">
        <p14:creationId xmlns:p14="http://schemas.microsoft.com/office/powerpoint/2010/main" val="8995316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pattFill prst="pct75">
          <a:fgClr>
            <a:srgbClr val="FFFFFF"/>
          </a:fgClr>
          <a:bgClr>
            <a:srgbClr val="00B0F0"/>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316379" y="1069084"/>
            <a:ext cx="4286250" cy="4016484"/>
          </a:xfrm>
          <a:prstGeom prst="rect">
            <a:avLst/>
          </a:prstGeom>
          <a:pattFill prst="pct5">
            <a:fgClr>
              <a:schemeClr val="accent1"/>
            </a:fgClr>
            <a:bgClr>
              <a:schemeClr val="bg1"/>
            </a:bgClr>
          </a:pattFill>
        </p:spPr>
        <p:txBody>
          <a:bodyPr wrap="square">
            <a:spAutoFit/>
          </a:bodyPr>
          <a:lstStyle/>
          <a:p>
            <a:endParaRPr lang="el-GR" sz="2400" b="1" dirty="0"/>
          </a:p>
          <a:p>
            <a:r>
              <a:rPr lang="el-GR" sz="2100" dirty="0">
                <a:latin typeface="Times New Roman" panose="02020603050405020304" pitchFamily="18" charset="0"/>
                <a:cs typeface="Times New Roman" panose="02020603050405020304" pitchFamily="18" charset="0"/>
              </a:rPr>
              <a:t>Οι κυλινδρικοί υδροδείκτες αποτελούνται </a:t>
            </a:r>
            <a:r>
              <a:rPr lang="el-GR" sz="2100" b="1" dirty="0">
                <a:solidFill>
                  <a:srgbClr val="FF0000"/>
                </a:solidFill>
                <a:latin typeface="Times New Roman" panose="02020603050405020304" pitchFamily="18" charset="0"/>
                <a:cs typeface="Times New Roman" panose="02020603050405020304" pitchFamily="18" charset="0"/>
              </a:rPr>
              <a:t>από γυάλινο σωλήνα </a:t>
            </a:r>
            <a:r>
              <a:rPr lang="el-GR" sz="2100" dirty="0">
                <a:latin typeface="Times New Roman" panose="02020603050405020304" pitchFamily="18" charset="0"/>
                <a:cs typeface="Times New Roman" panose="02020603050405020304" pitchFamily="18" charset="0"/>
              </a:rPr>
              <a:t>που στηρίζεται μέσα </a:t>
            </a:r>
            <a:r>
              <a:rPr lang="el-GR" sz="2100" b="1" dirty="0">
                <a:solidFill>
                  <a:srgbClr val="1F14F8"/>
                </a:solidFill>
                <a:latin typeface="Times New Roman" panose="02020603050405020304" pitchFamily="18" charset="0"/>
                <a:cs typeface="Times New Roman" panose="02020603050405020304" pitchFamily="18" charset="0"/>
              </a:rPr>
              <a:t>σε δύο στορείς.</a:t>
            </a:r>
            <a:endParaRPr lang="en-US" sz="2100" b="1" dirty="0">
              <a:solidFill>
                <a:srgbClr val="1F14F8"/>
              </a:solidFill>
              <a:latin typeface="Times New Roman" panose="02020603050405020304" pitchFamily="18" charset="0"/>
              <a:cs typeface="Times New Roman" panose="02020603050405020304" pitchFamily="18" charset="0"/>
            </a:endParaRPr>
          </a:p>
          <a:p>
            <a:r>
              <a:rPr lang="el-GR" sz="2100" b="1" dirty="0">
                <a:solidFill>
                  <a:srgbClr val="1F14F8"/>
                </a:solidFill>
                <a:latin typeface="Times New Roman" panose="02020603050405020304" pitchFamily="18" charset="0"/>
                <a:cs typeface="Times New Roman" panose="02020603050405020304" pitchFamily="18" charset="0"/>
              </a:rPr>
              <a:t> </a:t>
            </a:r>
          </a:p>
          <a:p>
            <a:r>
              <a:rPr lang="el-GR" sz="2100" dirty="0">
                <a:latin typeface="Times New Roman" panose="02020603050405020304" pitchFamily="18" charset="0"/>
                <a:cs typeface="Times New Roman" panose="02020603050405020304" pitchFamily="18" charset="0"/>
              </a:rPr>
              <a:t>Από αυτούς ο κατώτερος φέρει κοχλιωμένο πάνω του το σώμα του δοκιμαστικού </a:t>
            </a:r>
            <a:r>
              <a:rPr lang="el-GR" sz="2100" b="1" dirty="0">
                <a:solidFill>
                  <a:srgbClr val="FF0000"/>
                </a:solidFill>
                <a:latin typeface="Times New Roman" panose="02020603050405020304" pitchFamily="18" charset="0"/>
                <a:cs typeface="Times New Roman" panose="02020603050405020304" pitchFamily="18" charset="0"/>
              </a:rPr>
              <a:t>κρουνού Γ </a:t>
            </a:r>
            <a:r>
              <a:rPr lang="el-GR" sz="21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a:p>
            <a:r>
              <a:rPr lang="el-GR" sz="2100" b="1" dirty="0">
                <a:solidFill>
                  <a:srgbClr val="1F14F8"/>
                </a:solidFill>
                <a:latin typeface="Times New Roman" panose="02020603050405020304" pitchFamily="18" charset="0"/>
                <a:cs typeface="Times New Roman" panose="02020603050405020304" pitchFamily="18" charset="0"/>
              </a:rPr>
              <a:t>Οι στορείς συγκοινωνούν μέσω κρουνών με τον ατμό και το νερό του λέβητα. </a:t>
            </a:r>
          </a:p>
        </p:txBody>
      </p:sp>
      <p:pic>
        <p:nvPicPr>
          <p:cNvPr id="3" name="Picture 2" descr="Diagram, engineering drawing&#10;&#10;Description automatically generated">
            <a:extLst>
              <a:ext uri="{FF2B5EF4-FFF2-40B4-BE49-F238E27FC236}">
                <a16:creationId xmlns:a16="http://schemas.microsoft.com/office/drawing/2014/main" id="{A614855E-2187-A0ED-2C1F-83CCB0B02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069084"/>
            <a:ext cx="4070226" cy="5456259"/>
          </a:xfrm>
          <a:prstGeom prst="rect">
            <a:avLst/>
          </a:prstGeom>
        </p:spPr>
      </p:pic>
      <p:sp>
        <p:nvSpPr>
          <p:cNvPr id="7" name="Πάπυρος: Οριζόντιος 6">
            <a:extLst>
              <a:ext uri="{FF2B5EF4-FFF2-40B4-BE49-F238E27FC236}">
                <a16:creationId xmlns:a16="http://schemas.microsoft.com/office/drawing/2014/main" id="{F3B88F4F-CE11-4E29-B2F3-022E9CCE1136}"/>
              </a:ext>
            </a:extLst>
          </p:cNvPr>
          <p:cNvSpPr/>
          <p:nvPr/>
        </p:nvSpPr>
        <p:spPr>
          <a:xfrm>
            <a:off x="479284" y="332657"/>
            <a:ext cx="8246690" cy="648072"/>
          </a:xfrm>
          <a:prstGeom prst="horizontalScroll">
            <a:avLst/>
          </a:prstGeom>
          <a:solidFill>
            <a:srgbClr val="1F14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FF00"/>
                </a:solidFill>
                <a:latin typeface="Times New Roman" panose="02020603050405020304" pitchFamily="18" charset="0"/>
                <a:cs typeface="Times New Roman" panose="02020603050405020304" pitchFamily="18" charset="0"/>
              </a:rPr>
              <a:t>ΚΥΛΙΝΔΡΙΚΟΙ ΥΔΡΟΔΕΙΚΤΕΣ</a:t>
            </a:r>
          </a:p>
        </p:txBody>
      </p:sp>
    </p:spTree>
    <p:extLst>
      <p:ext uri="{BB962C8B-B14F-4D97-AF65-F5344CB8AC3E}">
        <p14:creationId xmlns:p14="http://schemas.microsoft.com/office/powerpoint/2010/main" val="311965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76AACD-38AE-4ED6-9340-D97792358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690" y="804334"/>
            <a:ext cx="7912620" cy="5102266"/>
          </a:xfrm>
          <a:prstGeom prst="rect">
            <a:avLst/>
          </a:prstGeom>
          <a:noFill/>
          <a:ln w="31750" cap="sq">
            <a:solidFill>
              <a:srgbClr val="FF4B2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781A7A-4894-41BF-91BF-436A9ABDB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968883"/>
            <a:ext cx="7667244"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Θέση περιεχομένου 4">
            <a:extLst>
              <a:ext uri="{FF2B5EF4-FFF2-40B4-BE49-F238E27FC236}">
                <a16:creationId xmlns:a16="http://schemas.microsoft.com/office/drawing/2014/main" id="{D38C310B-85DB-466B-866D-6030C82E4057}"/>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l="14727" r="13542"/>
          <a:stretch/>
        </p:blipFill>
        <p:spPr>
          <a:xfrm>
            <a:off x="107504" y="548680"/>
            <a:ext cx="8928992" cy="5760640"/>
          </a:xfrm>
          <a:prstGeom prst="rect">
            <a:avLst/>
          </a:prstGeom>
        </p:spPr>
      </p:pic>
    </p:spTree>
    <p:extLst>
      <p:ext uri="{BB962C8B-B14F-4D97-AF65-F5344CB8AC3E}">
        <p14:creationId xmlns:p14="http://schemas.microsoft.com/office/powerpoint/2010/main" val="158245393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pattFill prst="pct80">
          <a:fgClr>
            <a:srgbClr val="FFFFFF"/>
          </a:fgClr>
          <a:bgClr>
            <a:srgbClr val="69D8FF"/>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69085"/>
            <a:ext cx="8572500" cy="4108817"/>
          </a:xfrm>
          <a:prstGeom prst="rect">
            <a:avLst/>
          </a:prstGeom>
          <a:noFill/>
        </p:spPr>
        <p:txBody>
          <a:bodyPr wrap="square">
            <a:spAutoFit/>
          </a:bodyPr>
          <a:lstStyle/>
          <a:p>
            <a:endParaRPr lang="el-GR" sz="3200" b="1" dirty="0">
              <a:solidFill>
                <a:srgbClr val="FF0000"/>
              </a:solidFill>
            </a:endParaRPr>
          </a:p>
          <a:p>
            <a:pPr>
              <a:lnSpc>
                <a:spcPct val="150000"/>
              </a:lnSpc>
              <a:spcBef>
                <a:spcPts val="600"/>
              </a:spcBef>
              <a:spcAft>
                <a:spcPts val="600"/>
              </a:spcAft>
            </a:pPr>
            <a:r>
              <a:rPr lang="el-GR" sz="2200" b="1" dirty="0">
                <a:solidFill>
                  <a:srgbClr val="FF0000"/>
                </a:solidFill>
                <a:latin typeface="Times New Roman" panose="02020603050405020304" pitchFamily="18" charset="0"/>
                <a:cs typeface="Times New Roman" panose="02020603050405020304" pitchFamily="18" charset="0"/>
              </a:rPr>
              <a:t>Αυτοί λόγω της μεγαλύτερης ασφάλειας, που παρέχουν, αντικατέστησαν τους κυλινδρικούς σε λέβητες υψηλών πιέσεων. </a:t>
            </a:r>
          </a:p>
          <a:p>
            <a:pPr>
              <a:lnSpc>
                <a:spcPct val="150000"/>
              </a:lnSpc>
              <a:spcBef>
                <a:spcPts val="600"/>
              </a:spcBef>
              <a:spcAft>
                <a:spcPts val="600"/>
              </a:spcAft>
            </a:pPr>
            <a:r>
              <a:rPr lang="el-GR" sz="2200" dirty="0">
                <a:latin typeface="Times New Roman" panose="02020603050405020304" pitchFamily="18" charset="0"/>
                <a:cs typeface="Times New Roman" panose="02020603050405020304" pitchFamily="18" charset="0"/>
              </a:rPr>
              <a:t>Οι περισσότεροι διαδομένοι τύποι είναι οι τύπου: </a:t>
            </a:r>
          </a:p>
          <a:p>
            <a:pPr>
              <a:lnSpc>
                <a:spcPct val="150000"/>
              </a:lnSpc>
              <a:spcBef>
                <a:spcPts val="600"/>
              </a:spcBef>
              <a:spcAft>
                <a:spcPts val="600"/>
              </a:spcAft>
            </a:pPr>
            <a:r>
              <a:rPr lang="el-GR" sz="2200" b="1" dirty="0">
                <a:solidFill>
                  <a:srgbClr val="FF0000"/>
                </a:solidFill>
                <a:latin typeface="Times New Roman" panose="02020603050405020304" pitchFamily="18" charset="0"/>
                <a:cs typeface="Times New Roman" panose="02020603050405020304" pitchFamily="18" charset="0"/>
              </a:rPr>
              <a:t>Klinger</a:t>
            </a:r>
            <a:r>
              <a:rPr lang="el-GR" sz="2200" dirty="0">
                <a:solidFill>
                  <a:srgbClr val="FF0000"/>
                </a:solidFill>
                <a:latin typeface="Times New Roman" panose="02020603050405020304" pitchFamily="18" charset="0"/>
                <a:cs typeface="Times New Roman" panose="02020603050405020304" pitchFamily="18" charset="0"/>
              </a:rPr>
              <a:t> </a:t>
            </a:r>
            <a:endParaRPr lang="el-GR" sz="2200" dirty="0">
              <a:latin typeface="Times New Roman" panose="02020603050405020304" pitchFamily="18" charset="0"/>
              <a:cs typeface="Times New Roman" panose="02020603050405020304" pitchFamily="18" charset="0"/>
            </a:endParaRPr>
          </a:p>
          <a:p>
            <a:pPr>
              <a:lnSpc>
                <a:spcPct val="150000"/>
              </a:lnSpc>
              <a:spcBef>
                <a:spcPts val="600"/>
              </a:spcBef>
              <a:spcAft>
                <a:spcPts val="600"/>
              </a:spcAft>
            </a:pPr>
            <a:r>
              <a:rPr lang="el-GR" sz="2200" b="1" dirty="0">
                <a:solidFill>
                  <a:srgbClr val="1F14F8"/>
                </a:solidFill>
                <a:latin typeface="Times New Roman" panose="02020603050405020304" pitchFamily="18" charset="0"/>
                <a:cs typeface="Times New Roman" panose="02020603050405020304" pitchFamily="18" charset="0"/>
              </a:rPr>
              <a:t>Dewrance</a:t>
            </a:r>
          </a:p>
          <a:p>
            <a:endParaRPr lang="el-GR" sz="2400" b="1" dirty="0">
              <a:solidFill>
                <a:srgbClr val="FF0000"/>
              </a:solidFill>
            </a:endParaRPr>
          </a:p>
        </p:txBody>
      </p:sp>
      <p:sp>
        <p:nvSpPr>
          <p:cNvPr id="5" name="Πάπυρος: Οριζόντιος 4">
            <a:extLst>
              <a:ext uri="{FF2B5EF4-FFF2-40B4-BE49-F238E27FC236}">
                <a16:creationId xmlns:a16="http://schemas.microsoft.com/office/drawing/2014/main" id="{3B3764E7-7B8C-0307-C135-CFD8D7F7FAEC}"/>
              </a:ext>
            </a:extLst>
          </p:cNvPr>
          <p:cNvSpPr/>
          <p:nvPr/>
        </p:nvSpPr>
        <p:spPr>
          <a:xfrm>
            <a:off x="539552" y="260648"/>
            <a:ext cx="8208912" cy="720080"/>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0000"/>
                </a:solidFill>
                <a:latin typeface="Times New Roman" panose="02020603050405020304" pitchFamily="18" charset="0"/>
                <a:cs typeface="Times New Roman" panose="02020603050405020304" pitchFamily="18" charset="0"/>
              </a:rPr>
              <a:t>ΕΠΙΠΕΔΟΙ ΥΔΡΟΔΕΙΚΤΕΣ</a:t>
            </a:r>
          </a:p>
        </p:txBody>
      </p:sp>
    </p:spTree>
    <p:extLst>
      <p:ext uri="{BB962C8B-B14F-4D97-AF65-F5344CB8AC3E}">
        <p14:creationId xmlns:p14="http://schemas.microsoft.com/office/powerpoint/2010/main" val="26284574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pattFill prst="pct20">
          <a:fgClr>
            <a:srgbClr val="69D8FF"/>
          </a:fgClr>
          <a:bgClr>
            <a:schemeClr val="bg1"/>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1124744"/>
            <a:ext cx="5040560" cy="5078313"/>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Απαρτίζεται από γυάλινη πλάκα με ορθογωνική τομή, η οποία πάνω στη μία μόνο πλευρά της (την εσωτερική) φέρει τριγωνικά αυλάκια και από δύο </a:t>
            </a:r>
            <a:r>
              <a:rPr lang="el-GR" b="1" dirty="0">
                <a:solidFill>
                  <a:srgbClr val="FF0000"/>
                </a:solidFill>
                <a:latin typeface="Times New Roman" panose="02020603050405020304" pitchFamily="18" charset="0"/>
                <a:cs typeface="Times New Roman" panose="02020603050405020304" pitchFamily="18" charset="0"/>
              </a:rPr>
              <a:t>ορειχάλκινα πλαίσια D και F</a:t>
            </a:r>
            <a:r>
              <a:rPr lang="el-GR" dirty="0">
                <a:latin typeface="Times New Roman" panose="02020603050405020304" pitchFamily="18" charset="0"/>
                <a:cs typeface="Times New Roman" panose="02020603050405020304" pitchFamily="18" charset="0"/>
              </a:rPr>
              <a:t>, τα οποία περιβάλλουν τη γυάλινη πλάκα και συγκρατούνται μεταξύ </a:t>
            </a:r>
            <a:r>
              <a:rPr lang="el-GR" b="1" dirty="0">
                <a:solidFill>
                  <a:srgbClr val="FF0000"/>
                </a:solidFill>
                <a:latin typeface="Times New Roman" panose="02020603050405020304" pitchFamily="18" charset="0"/>
                <a:cs typeface="Times New Roman" panose="02020603050405020304" pitchFamily="18" charset="0"/>
              </a:rPr>
              <a:t>τους ισχυρά με τους κοχλίες Η.</a:t>
            </a:r>
            <a:r>
              <a:rPr lang="el-GR"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Η στεγανότητα μεταξύ της γυάλινης πλάκας και των πλαισίων εξασφαλίζεται με έτοιμα στις διαστάσεις </a:t>
            </a:r>
            <a:r>
              <a:rPr lang="el-GR" b="1" dirty="0">
                <a:solidFill>
                  <a:srgbClr val="FF0000"/>
                </a:solidFill>
                <a:latin typeface="Times New Roman" panose="02020603050405020304" pitchFamily="18" charset="0"/>
                <a:cs typeface="Times New Roman" panose="02020603050405020304" pitchFamily="18" charset="0"/>
              </a:rPr>
              <a:t>τους παρεμβύσματα από περμανίτη, τα οποία συσφίγγονται με τους κοχλίες Η.</a:t>
            </a:r>
          </a:p>
          <a:p>
            <a:r>
              <a:rPr lang="el-GR" b="1" dirty="0">
                <a:solidFill>
                  <a:srgbClr val="1F14F8"/>
                </a:solidFill>
                <a:latin typeface="Times New Roman" panose="02020603050405020304" pitchFamily="18" charset="0"/>
                <a:cs typeface="Times New Roman" panose="02020603050405020304" pitchFamily="18" charset="0"/>
              </a:rPr>
              <a:t>Το γυαλί στον υδροδείκτη Klinger </a:t>
            </a:r>
            <a:r>
              <a:rPr lang="el-GR" dirty="0">
                <a:latin typeface="Times New Roman" panose="02020603050405020304" pitchFamily="18" charset="0"/>
                <a:cs typeface="Times New Roman" panose="02020603050405020304" pitchFamily="18" charset="0"/>
              </a:rPr>
              <a:t>φέρει εσωτερικά αυλάκια (λούκια), με την ενέργεια των οποίων, λόγω οπτικού φαινομένου ολικής ανάκλασης στην περιοχή του νερού, η στάθμη διακρίνεται πολύ καθαρά, γιατί κάτω από αυτή η περιοχή του νερού παίρνει σκοτεινόχρωμη απόχρωση και πάνω, στην περιοχή του ατμού, λευκή.</a:t>
            </a:r>
          </a:p>
        </p:txBody>
      </p:sp>
      <p:pic>
        <p:nvPicPr>
          <p:cNvPr id="3" name="Picture 2" descr="Diagram, engineering drawing&#10;&#10;Description automatically generated">
            <a:extLst>
              <a:ext uri="{FF2B5EF4-FFF2-40B4-BE49-F238E27FC236}">
                <a16:creationId xmlns:a16="http://schemas.microsoft.com/office/drawing/2014/main" id="{990C8261-AD4E-29BF-8270-74C32D8DB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052736"/>
            <a:ext cx="3638177" cy="5617076"/>
          </a:xfrm>
          <a:prstGeom prst="rect">
            <a:avLst/>
          </a:prstGeom>
          <a:pattFill prst="ltUpDiag">
            <a:fgClr>
              <a:srgbClr val="69D8FF"/>
            </a:fgClr>
            <a:bgClr>
              <a:schemeClr val="bg1"/>
            </a:bgClr>
          </a:pattFill>
        </p:spPr>
      </p:pic>
      <p:sp>
        <p:nvSpPr>
          <p:cNvPr id="2" name="Πάπυρος: Οριζόντιος 1">
            <a:extLst>
              <a:ext uri="{FF2B5EF4-FFF2-40B4-BE49-F238E27FC236}">
                <a16:creationId xmlns:a16="http://schemas.microsoft.com/office/drawing/2014/main" id="{05F723E1-2763-5476-25AA-6C5FEA5EDFF9}"/>
              </a:ext>
            </a:extLst>
          </p:cNvPr>
          <p:cNvSpPr/>
          <p:nvPr/>
        </p:nvSpPr>
        <p:spPr>
          <a:xfrm>
            <a:off x="1187624" y="188188"/>
            <a:ext cx="7128792" cy="864548"/>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1F14F8"/>
                </a:solidFill>
                <a:latin typeface="Times New Roman" panose="02020603050405020304" pitchFamily="18" charset="0"/>
                <a:cs typeface="Times New Roman" panose="02020603050405020304" pitchFamily="18" charset="0"/>
              </a:rPr>
              <a:t>Α) ΥΔΡΟΔΕΙΚΤΗΣ </a:t>
            </a:r>
            <a:r>
              <a:rPr lang="en-US" sz="3600" b="1" dirty="0">
                <a:solidFill>
                  <a:srgbClr val="1F14F8"/>
                </a:solidFill>
                <a:latin typeface="Times New Roman" panose="02020603050405020304" pitchFamily="18" charset="0"/>
                <a:cs typeface="Times New Roman" panose="02020603050405020304" pitchFamily="18" charset="0"/>
              </a:rPr>
              <a:t>KLINGER</a:t>
            </a:r>
          </a:p>
        </p:txBody>
      </p:sp>
    </p:spTree>
    <p:extLst>
      <p:ext uri="{BB962C8B-B14F-4D97-AF65-F5344CB8AC3E}">
        <p14:creationId xmlns:p14="http://schemas.microsoft.com/office/powerpoint/2010/main" val="32062648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pattFill prst="pct10">
          <a:fgClr>
            <a:srgbClr val="69D8FF"/>
          </a:fgClr>
          <a:bgClr>
            <a:schemeClr val="bg1"/>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052736"/>
            <a:ext cx="4680519" cy="5524589"/>
          </a:xfrm>
          <a:prstGeom prst="rect">
            <a:avLst/>
          </a:prstGeom>
          <a:noFill/>
        </p:spPr>
        <p:txBody>
          <a:bodyPr wrap="square">
            <a:spAutoFit/>
          </a:bodyPr>
          <a:lstStyle/>
          <a:p>
            <a:endParaRPr lang="en-US" sz="1100" b="1" dirty="0">
              <a:solidFill>
                <a:srgbClr val="FF0000"/>
              </a:solidFill>
            </a:endParaRPr>
          </a:p>
          <a:p>
            <a:r>
              <a:rPr lang="el-GR" b="1" dirty="0">
                <a:solidFill>
                  <a:srgbClr val="FF0000"/>
                </a:solidFill>
                <a:latin typeface="Times New Roman" panose="02020603050405020304" pitchFamily="18" charset="0"/>
                <a:cs typeface="Times New Roman" panose="02020603050405020304" pitchFamily="18" charset="0"/>
              </a:rPr>
              <a:t>Ο υδροδείκτης αυτός αποτελείται βασικά από τρία ισχυρά χαλύβδινα πλαίσια, τα οποία φέρουν στο μέσο και σε όλο το μήκος εγκοπή με αρκετό πλάτος. </a:t>
            </a:r>
            <a:endParaRPr lang="en-US" b="1" dirty="0">
              <a:solidFill>
                <a:srgbClr val="FF0000"/>
              </a:solidFill>
              <a:latin typeface="Times New Roman" panose="02020603050405020304" pitchFamily="18" charset="0"/>
              <a:cs typeface="Times New Roman" panose="02020603050405020304" pitchFamily="18" charset="0"/>
            </a:endParaRPr>
          </a:p>
          <a:p>
            <a:endParaRPr lang="el-GR" b="1" dirty="0">
              <a:solidFill>
                <a:srgbClr val="FF0000"/>
              </a:solidFill>
              <a:latin typeface="Times New Roman" panose="02020603050405020304" pitchFamily="18" charset="0"/>
              <a:cs typeface="Times New Roman" panose="02020603050405020304" pitchFamily="18" charset="0"/>
            </a:endParaRPr>
          </a:p>
          <a:p>
            <a:r>
              <a:rPr lang="el-GR" b="1" dirty="0">
                <a:solidFill>
                  <a:srgbClr val="1F14F8"/>
                </a:solidFill>
                <a:latin typeface="Times New Roman" panose="02020603050405020304" pitchFamily="18" charset="0"/>
                <a:cs typeface="Times New Roman" panose="02020603050405020304" pitchFamily="18" charset="0"/>
              </a:rPr>
              <a:t>Συνήθως τοποθετείται λαμπτήρας πίσω από το γυαλί, για να φωτίζεται ο υδροδείκτης.</a:t>
            </a:r>
          </a:p>
          <a:p>
            <a:r>
              <a:rPr lang="el-GR" dirty="0">
                <a:latin typeface="Times New Roman" panose="02020603050405020304" pitchFamily="18" charset="0"/>
                <a:cs typeface="Times New Roman" panose="02020603050405020304" pitchFamily="18" charset="0"/>
              </a:rPr>
              <a:t>Διάφοροι τύποι γυαλιών χρησιμοποιούνται, μερικά από τα οποία έχουν αυλακώσεις στην εξωτερική πλευρά.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Τα γυαλιά αυτά είναι γνωστά ως γυαλιά ανάκλασης, γιατί αντανακλούν το φώς κατά τρόπο που το τμήμα νερού του υδροδείκτη να φαίνεται σκοτεινότερο από τον υπόλοιπο υδροδείκτη.</a:t>
            </a:r>
          </a:p>
          <a:p>
            <a:r>
              <a:rPr lang="el-GR" b="1" dirty="0">
                <a:solidFill>
                  <a:srgbClr val="1F14F8"/>
                </a:solidFill>
                <a:latin typeface="Times New Roman" panose="02020603050405020304" pitchFamily="18" charset="0"/>
                <a:cs typeface="Times New Roman" panose="02020603050405020304" pitchFamily="18" charset="0"/>
              </a:rPr>
              <a:t>Συνήθης είναι η τοποθέτηση δύο υδροδεικτών με επικάλυψη στις ενδείξεις για μεγαλύτερη ασφάλεια</a:t>
            </a:r>
            <a:r>
              <a:rPr lang="en-US" b="1" dirty="0">
                <a:solidFill>
                  <a:srgbClr val="1F14F8"/>
                </a:solidFill>
              </a:rPr>
              <a:t>.</a:t>
            </a:r>
          </a:p>
        </p:txBody>
      </p:sp>
      <p:pic>
        <p:nvPicPr>
          <p:cNvPr id="5" name="Picture 4" descr="A picture containing text, device&#10;&#10;Description automatically generated">
            <a:extLst>
              <a:ext uri="{FF2B5EF4-FFF2-40B4-BE49-F238E27FC236}">
                <a16:creationId xmlns:a16="http://schemas.microsoft.com/office/drawing/2014/main" id="{BCE11266-6C3B-89F7-FF1C-658F71EE7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3" y="1070706"/>
            <a:ext cx="4070225" cy="5598951"/>
          </a:xfrm>
          <a:prstGeom prst="rect">
            <a:avLst/>
          </a:prstGeom>
          <a:noFill/>
        </p:spPr>
      </p:pic>
      <p:sp>
        <p:nvSpPr>
          <p:cNvPr id="7" name="Πάπυρος: Οριζόντιος 6">
            <a:extLst>
              <a:ext uri="{FF2B5EF4-FFF2-40B4-BE49-F238E27FC236}">
                <a16:creationId xmlns:a16="http://schemas.microsoft.com/office/drawing/2014/main" id="{6897C189-D0F2-68B4-4C92-1378AB5E2380}"/>
              </a:ext>
            </a:extLst>
          </p:cNvPr>
          <p:cNvSpPr/>
          <p:nvPr/>
        </p:nvSpPr>
        <p:spPr>
          <a:xfrm>
            <a:off x="575556" y="188343"/>
            <a:ext cx="7992888" cy="648072"/>
          </a:xfrm>
          <a:prstGeom prst="horizontalScroll">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Times New Roman" panose="02020603050405020304" pitchFamily="18" charset="0"/>
                <a:cs typeface="Times New Roman" panose="02020603050405020304" pitchFamily="18" charset="0"/>
              </a:rPr>
              <a:t>Β) ΥΔΡΟΔΕΙΚΤΗΣ </a:t>
            </a:r>
            <a:r>
              <a:rPr lang="en-US" sz="3600" b="1" dirty="0">
                <a:solidFill>
                  <a:srgbClr val="FFFF00"/>
                </a:solidFill>
                <a:latin typeface="Times New Roman" panose="02020603050405020304" pitchFamily="18" charset="0"/>
                <a:cs typeface="Times New Roman" panose="02020603050405020304" pitchFamily="18" charset="0"/>
              </a:rPr>
              <a:t>DEWRANCE</a:t>
            </a:r>
          </a:p>
        </p:txBody>
      </p:sp>
    </p:spTree>
    <p:extLst>
      <p:ext uri="{BB962C8B-B14F-4D97-AF65-F5344CB8AC3E}">
        <p14:creationId xmlns:p14="http://schemas.microsoft.com/office/powerpoint/2010/main" val="9061697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pattFill prst="pct70">
          <a:fgClr>
            <a:srgbClr val="FFFFFF"/>
          </a:fgClr>
          <a:bgClr>
            <a:srgbClr val="47FF9A"/>
          </a:bgClr>
        </a:patt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864548"/>
          </a:xfrm>
          <a:solidFill>
            <a:srgbClr val="FF0000"/>
          </a:solidFill>
          <a:effectLst/>
        </p:spPr>
        <p:txBody>
          <a:bodyPr>
            <a:normAutofit/>
          </a:bodyPr>
          <a:lstStyle/>
          <a:p>
            <a:r>
              <a:rPr lang="el-GR" sz="3600" b="1" u="sng" dirty="0">
                <a:solidFill>
                  <a:srgbClr val="FFFF00"/>
                </a:solidFill>
                <a:latin typeface="Times New Roman" panose="02020603050405020304" pitchFamily="18" charset="0"/>
                <a:cs typeface="Times New Roman" panose="02020603050405020304" pitchFamily="18" charset="0"/>
              </a:rPr>
              <a:t>Υδροδεικτης </a:t>
            </a:r>
            <a:r>
              <a:rPr lang="el-GR" sz="3600" b="1" u="sng" dirty="0" err="1">
                <a:solidFill>
                  <a:srgbClr val="FFFF00"/>
                </a:solidFill>
                <a:latin typeface="Times New Roman" panose="02020603050405020304" pitchFamily="18" charset="0"/>
                <a:cs typeface="Times New Roman" panose="02020603050405020304" pitchFamily="18" charset="0"/>
              </a:rPr>
              <a:t>αποστασης</a:t>
            </a:r>
            <a:endParaRPr lang="en-US" sz="3600" b="1" u="sng"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4401205"/>
          </a:xfrm>
          <a:prstGeom prst="rect">
            <a:avLst/>
          </a:prstGeom>
          <a:noFill/>
        </p:spPr>
        <p:txBody>
          <a:bodyPr wrap="square">
            <a:spAutoFit/>
          </a:bodyPr>
          <a:lstStyle/>
          <a:p>
            <a:endParaRPr lang="el-GR" sz="2000" b="1" dirty="0">
              <a:solidFill>
                <a:srgbClr val="FF0000"/>
              </a:solidFill>
              <a:latin typeface="Times New Roman" panose="02020603050405020304" pitchFamily="18" charset="0"/>
              <a:cs typeface="Times New Roman" panose="02020603050405020304" pitchFamily="18" charset="0"/>
            </a:endParaRPr>
          </a:p>
          <a:p>
            <a:r>
              <a:rPr lang="el-GR" sz="2000" b="1" dirty="0">
                <a:solidFill>
                  <a:srgbClr val="FF0000"/>
                </a:solidFill>
                <a:latin typeface="Times New Roman" panose="02020603050405020304" pitchFamily="18" charset="0"/>
                <a:cs typeface="Times New Roman" panose="02020603050405020304" pitchFamily="18" charset="0"/>
              </a:rPr>
              <a:t>Για πρόσθετη ασφάλεια χρησιμοποιείται μερικές φορές σε υδραυλωτούς λέβητες ο λεγόμενος υδροδείκτης απόστασης. </a:t>
            </a:r>
          </a:p>
          <a:p>
            <a:endParaRPr lang="el-GR"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Αυτός χρησιμοποιείται σε πολύ ψηλούς λέβητες και κάνει δυνατή την ανάγνωση της στάθμης στο ύψος του οφθαλμού του χειριστή στο λεβητοστάσιο ή σε περιπτώσεις συγκέντρωσης των ενδεικτικών οργάνων σε ιδιαίτερο θάλαμο</a:t>
            </a:r>
          </a:p>
          <a:p>
            <a:r>
              <a:rPr lang="el-GR" sz="2000" dirty="0">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a:t>
            </a:r>
            <a:r>
              <a:rPr lang="en-US" sz="2000" b="1" dirty="0">
                <a:solidFill>
                  <a:srgbClr val="FF0000"/>
                </a:solidFill>
                <a:latin typeface="Times New Roman" panose="02020603050405020304" pitchFamily="18" charset="0"/>
                <a:cs typeface="Times New Roman" panose="02020603050405020304" pitchFamily="18" charset="0"/>
              </a:rPr>
              <a:t>Control room)</a:t>
            </a:r>
            <a:r>
              <a:rPr lang="el-GR" sz="2000" b="1" dirty="0">
                <a:solidFill>
                  <a:srgbClr val="FF0000"/>
                </a:solidFill>
                <a:latin typeface="Times New Roman" panose="02020603050405020304" pitchFamily="18" charset="0"/>
                <a:cs typeface="Times New Roman" panose="02020603050405020304" pitchFamily="18" charset="0"/>
              </a:rPr>
              <a:t>.</a:t>
            </a:r>
          </a:p>
        </p:txBody>
      </p:sp>
      <p:pic>
        <p:nvPicPr>
          <p:cNvPr id="3" name="Picture 2" descr="Diagram&#10;&#10;Description automatically generated">
            <a:extLst>
              <a:ext uri="{FF2B5EF4-FFF2-40B4-BE49-F238E27FC236}">
                <a16:creationId xmlns:a16="http://schemas.microsoft.com/office/drawing/2014/main" id="{0C6A0D06-09C4-91F1-7832-0E101ADF5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052736"/>
            <a:ext cx="3782193" cy="5617076"/>
          </a:xfrm>
          <a:prstGeom prst="rect">
            <a:avLst/>
          </a:prstGeom>
          <a:pattFill prst="pct20">
            <a:fgClr>
              <a:srgbClr val="FFFFFF"/>
            </a:fgClr>
            <a:bgClr>
              <a:srgbClr val="92D050"/>
            </a:bgClr>
          </a:pattFill>
        </p:spPr>
      </p:pic>
    </p:spTree>
    <p:extLst>
      <p:ext uri="{BB962C8B-B14F-4D97-AF65-F5344CB8AC3E}">
        <p14:creationId xmlns:p14="http://schemas.microsoft.com/office/powerpoint/2010/main" val="31198481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052736"/>
            <a:ext cx="4752527" cy="5016758"/>
          </a:xfrm>
          <a:prstGeom prst="rect">
            <a:avLst/>
          </a:prstGeom>
          <a:noFill/>
        </p:spPr>
        <p:txBody>
          <a:bodyPr wrap="square">
            <a:spAutoFit/>
          </a:bodyPr>
          <a:lstStyle/>
          <a:p>
            <a:r>
              <a:rPr lang="el-GR" sz="2000" dirty="0">
                <a:latin typeface="Times New Roman" panose="02020603050405020304" pitchFamily="18" charset="0"/>
                <a:cs typeface="Times New Roman" panose="02020603050405020304" pitchFamily="18" charset="0"/>
              </a:rPr>
              <a:t>Η λειτουργία του ενδείκτη στάθμης </a:t>
            </a:r>
            <a:r>
              <a:rPr lang="el-GR" sz="2000" b="1" dirty="0">
                <a:solidFill>
                  <a:srgbClr val="FF0000"/>
                </a:solidFill>
                <a:latin typeface="Times New Roman" panose="02020603050405020304" pitchFamily="18" charset="0"/>
                <a:cs typeface="Times New Roman" panose="02020603050405020304" pitchFamily="18" charset="0"/>
              </a:rPr>
              <a:t>τύπου Yarway </a:t>
            </a:r>
            <a:r>
              <a:rPr lang="el-GR" sz="2000" dirty="0">
                <a:latin typeface="Times New Roman" panose="02020603050405020304" pitchFamily="18" charset="0"/>
                <a:cs typeface="Times New Roman" panose="02020603050405020304" pitchFamily="18" charset="0"/>
              </a:rPr>
              <a:t>στηρίζεται στη μέτρηση της διαφοράς πίεσης μεταξύ μιας στήλης νερού, η οποία μεταβάλλεται με τη στάθμη του λέβητα, και μιας σταθερής στήλης, η οποία είναι ελαφρά μεγαλύτερη από τη στήλη της δημιουργούμενης από την ψηλή όπως λέγεται στάθμη του λέβητα. </a:t>
            </a:r>
          </a:p>
          <a:p>
            <a:r>
              <a:rPr lang="el-GR" sz="2000" dirty="0">
                <a:latin typeface="Times New Roman" panose="02020603050405020304" pitchFamily="18" charset="0"/>
                <a:cs typeface="Times New Roman" panose="02020603050405020304" pitchFamily="18" charset="0"/>
              </a:rPr>
              <a:t>Στην πράξη αυτή η σύνδεση της μεταβαλλόμενης στήλης γίνεται σε ένα σημείο του ατμοϋδροθάλαμου κάτω από τη χαμηλή στάθμη και η σταθερή στήλη επιτυγχάνεται με σύνδεση, σε σημείο πάνω από την ψηλή στάθμη, ενός θαλαμίσκου, στον οποίο και δημιουργείται σταθερό επίπεδο νερού από συμπύκνωση του ατμ</a:t>
            </a:r>
            <a:r>
              <a:rPr lang="el-GR" b="1" dirty="0"/>
              <a:t>ού. </a:t>
            </a:r>
          </a:p>
        </p:txBody>
      </p:sp>
      <p:pic>
        <p:nvPicPr>
          <p:cNvPr id="5" name="Picture 4" descr="Diagram, engineering drawing&#10;&#10;Description automatically generated">
            <a:extLst>
              <a:ext uri="{FF2B5EF4-FFF2-40B4-BE49-F238E27FC236}">
                <a16:creationId xmlns:a16="http://schemas.microsoft.com/office/drawing/2014/main" id="{61BC02E6-2BD5-63CD-1E99-2D5DA924D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052736"/>
            <a:ext cx="3998217" cy="5539978"/>
          </a:xfrm>
          <a:prstGeom prst="rect">
            <a:avLst/>
          </a:prstGeom>
        </p:spPr>
      </p:pic>
      <p:sp>
        <p:nvSpPr>
          <p:cNvPr id="7" name="Πάπυρος: Οριζόντιος 6">
            <a:extLst>
              <a:ext uri="{FF2B5EF4-FFF2-40B4-BE49-F238E27FC236}">
                <a16:creationId xmlns:a16="http://schemas.microsoft.com/office/drawing/2014/main" id="{8739FEBE-54F4-9668-C322-AF2AEF0B9A4E}"/>
              </a:ext>
            </a:extLst>
          </p:cNvPr>
          <p:cNvSpPr/>
          <p:nvPr/>
        </p:nvSpPr>
        <p:spPr>
          <a:xfrm>
            <a:off x="285751" y="116632"/>
            <a:ext cx="8572497" cy="936104"/>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900" b="1" dirty="0">
                <a:solidFill>
                  <a:srgbClr val="1F14F8"/>
                </a:solidFill>
                <a:latin typeface="Times New Roman" panose="02020603050405020304" pitchFamily="18" charset="0"/>
                <a:cs typeface="Times New Roman" panose="02020603050405020304" pitchFamily="18" charset="0"/>
              </a:rPr>
              <a:t>ΥΔΡΟΔΕΙΚΤΗΣ ΑΠΟΣΤΑΣΗΣ ΤΥΠΟΥ </a:t>
            </a:r>
            <a:r>
              <a:rPr lang="en-US" sz="2900" b="1" dirty="0">
                <a:solidFill>
                  <a:srgbClr val="1F14F8"/>
                </a:solidFill>
                <a:latin typeface="Times New Roman" panose="02020603050405020304" pitchFamily="18" charset="0"/>
                <a:cs typeface="Times New Roman" panose="02020603050405020304" pitchFamily="18" charset="0"/>
              </a:rPr>
              <a:t>YARWAY</a:t>
            </a:r>
          </a:p>
        </p:txBody>
      </p:sp>
    </p:spTree>
    <p:extLst>
      <p:ext uri="{BB962C8B-B14F-4D97-AF65-F5344CB8AC3E}">
        <p14:creationId xmlns:p14="http://schemas.microsoft.com/office/powerpoint/2010/main" val="16379504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60000"/>
                <a:lumOff val="40000"/>
              </a:schemeClr>
            </a:gs>
            <a:gs pos="49000">
              <a:srgbClr val="47FF9A"/>
            </a:gs>
            <a:gs pos="82000">
              <a:srgbClr val="FFFF00"/>
            </a:gs>
          </a:gsLst>
          <a:lin ang="5400000" scaled="1"/>
        </a:gra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29FBCEC-3B6E-4009-62F4-11F47B786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404664"/>
            <a:ext cx="5760640" cy="5894136"/>
          </a:xfrm>
          <a:prstGeom prst="rect">
            <a:avLst/>
          </a:prstGeom>
        </p:spPr>
      </p:pic>
    </p:spTree>
    <p:extLst>
      <p:ext uri="{BB962C8B-B14F-4D97-AF65-F5344CB8AC3E}">
        <p14:creationId xmlns:p14="http://schemas.microsoft.com/office/powerpoint/2010/main" val="20494219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pattFill prst="pct20">
          <a:fgClr>
            <a:srgbClr val="11FF7D"/>
          </a:fgClr>
          <a:bgClr>
            <a:schemeClr val="bg1"/>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4502273" cy="3400931"/>
          </a:xfrm>
          <a:prstGeom prst="rect">
            <a:avLst/>
          </a:prstGeom>
          <a:noFill/>
        </p:spPr>
        <p:txBody>
          <a:bodyPr wrap="square">
            <a:spAutoFit/>
          </a:bodyPr>
          <a:lstStyle/>
          <a:p>
            <a:r>
              <a:rPr lang="el-GR" sz="2100" dirty="0">
                <a:latin typeface="Times New Roman" panose="02020603050405020304" pitchFamily="18" charset="0"/>
                <a:cs typeface="Times New Roman" panose="02020603050405020304" pitchFamily="18" charset="0"/>
              </a:rPr>
              <a:t>Είναι όργανα που δείχνουν την πίεση. </a:t>
            </a:r>
          </a:p>
          <a:p>
            <a:r>
              <a:rPr lang="el-GR" sz="2100" dirty="0">
                <a:latin typeface="Times New Roman" panose="02020603050405020304" pitchFamily="18" charset="0"/>
                <a:cs typeface="Times New Roman" panose="02020603050405020304" pitchFamily="18" charset="0"/>
              </a:rPr>
              <a:t>Τοποθετούνται συνήθως κατά ζευγάρια πάνω στους λέβητες, για την εξασφάλιση της βεβαιότητας ορθής ενδείξεως και τον αμοιβαίο έλεγχο τους.</a:t>
            </a:r>
          </a:p>
          <a:p>
            <a:endParaRPr lang="el-GR" sz="2100" dirty="0">
              <a:latin typeface="Times New Roman" panose="02020603050405020304" pitchFamily="18" charset="0"/>
              <a:cs typeface="Times New Roman" panose="02020603050405020304" pitchFamily="18" charset="0"/>
            </a:endParaRPr>
          </a:p>
          <a:p>
            <a:r>
              <a:rPr lang="el-GR" sz="2100" dirty="0">
                <a:latin typeface="Times New Roman" panose="02020603050405020304" pitchFamily="18" charset="0"/>
                <a:cs typeface="Times New Roman" panose="02020603050405020304" pitchFamily="18" charset="0"/>
              </a:rPr>
              <a:t>Στο σχήμα εικονίζεται θλιβόμετρο, το οποίο εργάζεται με βάση τη γνωστή από τη φυσική αρχή του Bourdon</a:t>
            </a:r>
            <a:r>
              <a:rPr lang="el-GR" sz="2600" b="1" dirty="0"/>
              <a:t>. </a:t>
            </a:r>
          </a:p>
        </p:txBody>
      </p:sp>
      <p:pic>
        <p:nvPicPr>
          <p:cNvPr id="3" name="Picture 2" descr="A picture containing text, gauge, device&#10;&#10;Description automatically generated">
            <a:extLst>
              <a:ext uri="{FF2B5EF4-FFF2-40B4-BE49-F238E27FC236}">
                <a16:creationId xmlns:a16="http://schemas.microsoft.com/office/drawing/2014/main" id="{5518B788-A474-4B8A-7F13-5DB20FF30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556792"/>
            <a:ext cx="3384376" cy="4104455"/>
          </a:xfrm>
          <a:prstGeom prst="rect">
            <a:avLst/>
          </a:prstGeom>
        </p:spPr>
      </p:pic>
      <p:sp>
        <p:nvSpPr>
          <p:cNvPr id="2" name="Πάπυρος: Οριζόντιος 1">
            <a:extLst>
              <a:ext uri="{FF2B5EF4-FFF2-40B4-BE49-F238E27FC236}">
                <a16:creationId xmlns:a16="http://schemas.microsoft.com/office/drawing/2014/main" id="{A8442C1F-867D-E607-7AE2-7397D43B31BF}"/>
              </a:ext>
            </a:extLst>
          </p:cNvPr>
          <p:cNvSpPr/>
          <p:nvPr/>
        </p:nvSpPr>
        <p:spPr>
          <a:xfrm>
            <a:off x="611560" y="116632"/>
            <a:ext cx="7920880" cy="792088"/>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002060"/>
                </a:solidFill>
                <a:latin typeface="Times New Roman" panose="02020603050405020304" pitchFamily="18" charset="0"/>
                <a:cs typeface="Times New Roman" panose="02020603050405020304" pitchFamily="18" charset="0"/>
              </a:rPr>
              <a:t>3.9. ΘΛΙΒΟΜΕΤΡΟ</a:t>
            </a:r>
          </a:p>
        </p:txBody>
      </p:sp>
    </p:spTree>
    <p:extLst>
      <p:ext uri="{BB962C8B-B14F-4D97-AF65-F5344CB8AC3E}">
        <p14:creationId xmlns:p14="http://schemas.microsoft.com/office/powerpoint/2010/main" val="29397617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pattFill prst="pct75">
          <a:fgClr>
            <a:srgbClr val="FFFFFF"/>
          </a:fgClr>
          <a:bgClr>
            <a:srgbClr val="47FF9A"/>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678738" cy="1384995"/>
          </a:xfrm>
          <a:prstGeom prst="rect">
            <a:avLst/>
          </a:prstGeom>
          <a:noFill/>
        </p:spPr>
        <p:txBody>
          <a:bodyPr wrap="square">
            <a:spAutoFit/>
          </a:bodyPr>
          <a:lstStyle/>
          <a:p>
            <a:r>
              <a:rPr lang="el-GR" sz="2100" dirty="0">
                <a:latin typeface="Times New Roman" panose="02020603050405020304" pitchFamily="18" charset="0"/>
                <a:cs typeface="Times New Roman" panose="02020603050405020304" pitchFamily="18" charset="0"/>
              </a:rPr>
              <a:t>Εκτός από τους υδροδείκτες, σε παλιότερους λέβητες φλογαυλωτούς ή και υδραυλωτούς χαμηλής πίεσης, </a:t>
            </a:r>
            <a:r>
              <a:rPr lang="el-GR" sz="2100" b="1" dirty="0">
                <a:solidFill>
                  <a:srgbClr val="FF0000"/>
                </a:solidFill>
                <a:latin typeface="Times New Roman" panose="02020603050405020304" pitchFamily="18" charset="0"/>
                <a:cs typeface="Times New Roman" panose="02020603050405020304" pitchFamily="18" charset="0"/>
              </a:rPr>
              <a:t>χρησιμοποιούνται οι λεγόμενοι δοκιμαστικοί ή επαληθευτικοί κρουνοί, οι οποίοι έδειχναν τη στάθμη του νερού σε περίπτωση βλάβης των υδροδεικτών</a:t>
            </a:r>
            <a:r>
              <a:rPr lang="el-GR" sz="2100" dirty="0">
                <a:latin typeface="Times New Roman" panose="02020603050405020304" pitchFamily="18" charset="0"/>
                <a:cs typeface="Times New Roman" panose="02020603050405020304" pitchFamily="18" charset="0"/>
              </a:rPr>
              <a:t>.</a:t>
            </a:r>
          </a:p>
        </p:txBody>
      </p:sp>
      <p:sp>
        <p:nvSpPr>
          <p:cNvPr id="2" name="Πάπυρος: Οριζόντιος 1">
            <a:extLst>
              <a:ext uri="{FF2B5EF4-FFF2-40B4-BE49-F238E27FC236}">
                <a16:creationId xmlns:a16="http://schemas.microsoft.com/office/drawing/2014/main" id="{8CED73C3-B8A5-AB3C-5853-0FD2394A5A71}"/>
              </a:ext>
            </a:extLst>
          </p:cNvPr>
          <p:cNvSpPr/>
          <p:nvPr/>
        </p:nvSpPr>
        <p:spPr>
          <a:xfrm>
            <a:off x="285750" y="260648"/>
            <a:ext cx="8462714" cy="792088"/>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2B10F4"/>
                </a:solidFill>
                <a:latin typeface="Arial Black" panose="020B0A04020102020204" pitchFamily="34" charset="0"/>
              </a:rPr>
              <a:t>3.10. ΔΟΚΙΜΑΣΤΙΚΟΙ ΚΡΟΥΝΟΙ</a:t>
            </a:r>
          </a:p>
        </p:txBody>
      </p:sp>
      <p:sp>
        <p:nvSpPr>
          <p:cNvPr id="3" name="Ορθογώνιο: Στρογγύλεμα επάνω γωνιών 2">
            <a:extLst>
              <a:ext uri="{FF2B5EF4-FFF2-40B4-BE49-F238E27FC236}">
                <a16:creationId xmlns:a16="http://schemas.microsoft.com/office/drawing/2014/main" id="{C2301A4E-5B6A-13AC-0C6F-A5AD990DC25B}"/>
              </a:ext>
            </a:extLst>
          </p:cNvPr>
          <p:cNvSpPr/>
          <p:nvPr/>
        </p:nvSpPr>
        <p:spPr>
          <a:xfrm>
            <a:off x="285750" y="3212976"/>
            <a:ext cx="8571647" cy="576064"/>
          </a:xfrm>
          <a:prstGeom prst="round2Same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2B10F4"/>
                </a:solidFill>
                <a:latin typeface="Arial Black" panose="020B0A04020102020204" pitchFamily="34" charset="0"/>
              </a:rPr>
              <a:t>ΕΞΑΕΡΙΣΤΙΚΟΣ ΚΡΟΥΝΟΣ</a:t>
            </a:r>
          </a:p>
        </p:txBody>
      </p:sp>
      <p:sp>
        <p:nvSpPr>
          <p:cNvPr id="7" name="TextBox 6">
            <a:extLst>
              <a:ext uri="{FF2B5EF4-FFF2-40B4-BE49-F238E27FC236}">
                <a16:creationId xmlns:a16="http://schemas.microsoft.com/office/drawing/2014/main" id="{7D046C8B-4EE9-6EB7-5501-E9409847FB5C}"/>
              </a:ext>
            </a:extLst>
          </p:cNvPr>
          <p:cNvSpPr txBox="1"/>
          <p:nvPr/>
        </p:nvSpPr>
        <p:spPr>
          <a:xfrm>
            <a:off x="268102" y="3789040"/>
            <a:ext cx="8208912" cy="2677656"/>
          </a:xfrm>
          <a:prstGeom prst="rect">
            <a:avLst/>
          </a:prstGeom>
          <a:noFill/>
        </p:spPr>
        <p:txBody>
          <a:bodyPr wrap="square">
            <a:spAutoFit/>
          </a:bodyPr>
          <a:lstStyle/>
          <a:p>
            <a:r>
              <a:rPr lang="el-GR" sz="2100" dirty="0">
                <a:latin typeface="Times New Roman" panose="02020603050405020304" pitchFamily="18" charset="0"/>
                <a:cs typeface="Times New Roman" panose="02020603050405020304" pitchFamily="18" charset="0"/>
              </a:rPr>
              <a:t>Ο εξαεριστικός κρουνός τοποθετείται συνήθως στο ψηλότερο σημείο του ατμοθάλαμου του λέβητα για να επιτρέψει:</a:t>
            </a:r>
          </a:p>
          <a:p>
            <a:r>
              <a:rPr lang="el-GR" sz="2100" b="1" dirty="0">
                <a:solidFill>
                  <a:srgbClr val="FF0000"/>
                </a:solidFill>
                <a:latin typeface="Times New Roman" panose="02020603050405020304" pitchFamily="18" charset="0"/>
                <a:cs typeface="Times New Roman" panose="02020603050405020304" pitchFamily="18" charset="0"/>
              </a:rPr>
              <a:t>α) Την είσοδο αέρα μέσα σ' αυτό κατά την εκκένωση του λέβητα</a:t>
            </a:r>
            <a:r>
              <a:rPr lang="el-GR" sz="2100" dirty="0">
                <a:latin typeface="Times New Roman" panose="02020603050405020304" pitchFamily="18" charset="0"/>
                <a:cs typeface="Times New Roman" panose="02020603050405020304" pitchFamily="18" charset="0"/>
              </a:rPr>
              <a:t>. </a:t>
            </a:r>
          </a:p>
          <a:p>
            <a:r>
              <a:rPr lang="el-GR" sz="2100" b="1" dirty="0">
                <a:solidFill>
                  <a:srgbClr val="2B10F4"/>
                </a:solidFill>
                <a:latin typeface="Times New Roman" panose="02020603050405020304" pitchFamily="18" charset="0"/>
                <a:cs typeface="Times New Roman" panose="02020603050405020304" pitchFamily="18" charset="0"/>
              </a:rPr>
              <a:t>β) Τη διαφυγή του αέρα όταν ο λέβητας γεμίζει με νερό ή ατμοποιεί κατά την αφή πυρών</a:t>
            </a:r>
            <a:r>
              <a:rPr lang="el-GR" sz="2100" dirty="0">
                <a:latin typeface="Times New Roman" panose="02020603050405020304" pitchFamily="18" charset="0"/>
                <a:cs typeface="Times New Roman" panose="02020603050405020304" pitchFamily="18" charset="0"/>
              </a:rPr>
              <a:t>. </a:t>
            </a:r>
          </a:p>
          <a:p>
            <a:endParaRPr lang="el-GR" sz="2100" dirty="0">
              <a:latin typeface="Times New Roman" panose="02020603050405020304" pitchFamily="18" charset="0"/>
              <a:cs typeface="Times New Roman" panose="02020603050405020304" pitchFamily="18" charset="0"/>
            </a:endParaRPr>
          </a:p>
          <a:p>
            <a:r>
              <a:rPr lang="el-GR" sz="2100" b="1" dirty="0">
                <a:solidFill>
                  <a:srgbClr val="FF0000"/>
                </a:solidFill>
                <a:latin typeface="Times New Roman" panose="02020603050405020304" pitchFamily="18" charset="0"/>
                <a:cs typeface="Times New Roman" panose="02020603050405020304" pitchFamily="18" charset="0"/>
              </a:rPr>
              <a:t>Ως </a:t>
            </a:r>
            <a:r>
              <a:rPr lang="el-GR" sz="2100" b="1" dirty="0" err="1">
                <a:solidFill>
                  <a:srgbClr val="FF0000"/>
                </a:solidFill>
                <a:latin typeface="Times New Roman" panose="02020603050405020304" pitchFamily="18" charset="0"/>
                <a:cs typeface="Times New Roman" panose="02020603050405020304" pitchFamily="18" charset="0"/>
              </a:rPr>
              <a:t>εξαεριστικοί</a:t>
            </a:r>
            <a:r>
              <a:rPr lang="el-GR" sz="2100" b="1" dirty="0">
                <a:solidFill>
                  <a:srgbClr val="FF0000"/>
                </a:solidFill>
                <a:latin typeface="Times New Roman" panose="02020603050405020304" pitchFamily="18" charset="0"/>
                <a:cs typeface="Times New Roman" panose="02020603050405020304" pitchFamily="18" charset="0"/>
              </a:rPr>
              <a:t> κρουνοί χρησιμοποιούνται συνήθως επιστόμια με κοινές σφαιροειδείς βαλβίδες</a:t>
            </a:r>
          </a:p>
        </p:txBody>
      </p:sp>
    </p:spTree>
    <p:extLst>
      <p:ext uri="{BB962C8B-B14F-4D97-AF65-F5344CB8AC3E}">
        <p14:creationId xmlns:p14="http://schemas.microsoft.com/office/powerpoint/2010/main" val="36526594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pattFill prst="pct10">
          <a:fgClr>
            <a:srgbClr val="11FF7D"/>
          </a:fgClr>
          <a:bgClr>
            <a:schemeClr val="bg1"/>
          </a:bgClr>
        </a:patt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FFFF00"/>
          </a:solidFill>
          <a:effectLst/>
        </p:spPr>
        <p:txBody>
          <a:bodyPr>
            <a:normAutofit/>
          </a:bodyPr>
          <a:lstStyle/>
          <a:p>
            <a:r>
              <a:rPr lang="el-GR" sz="2400" b="1" u="sng" dirty="0">
                <a:solidFill>
                  <a:srgbClr val="2B10F4"/>
                </a:solidFill>
                <a:latin typeface="Arial" pitchFamily="34" charset="0"/>
                <a:cs typeface="Arial" pitchFamily="34" charset="0"/>
              </a:rPr>
              <a:t>Εξαφριστικός κρουνός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79462" y="1268760"/>
            <a:ext cx="4286250" cy="3108543"/>
          </a:xfrm>
          <a:prstGeom prst="rect">
            <a:avLst/>
          </a:prstGeom>
          <a:noFill/>
        </p:spPr>
        <p:txBody>
          <a:bodyPr wrap="square">
            <a:spAutoFit/>
          </a:bodyPr>
          <a:lstStyle/>
          <a:p>
            <a:r>
              <a:rPr lang="el-GR" sz="2100" dirty="0">
                <a:latin typeface="Times New Roman" panose="02020603050405020304" pitchFamily="18" charset="0"/>
                <a:cs typeface="Times New Roman" panose="02020603050405020304" pitchFamily="18" charset="0"/>
              </a:rPr>
              <a:t>Το επιστόμιο του εξαφριστικού έχει μία βαλβίδα δισκοειδή που συνδέεται με τον εσωτερικό εξαφριστικό σωλήνα. </a:t>
            </a:r>
          </a:p>
          <a:p>
            <a:endParaRPr lang="el-GR" sz="2100" dirty="0">
              <a:latin typeface="Times New Roman" panose="02020603050405020304" pitchFamily="18" charset="0"/>
              <a:cs typeface="Times New Roman" panose="02020603050405020304" pitchFamily="18" charset="0"/>
            </a:endParaRPr>
          </a:p>
          <a:p>
            <a:r>
              <a:rPr lang="el-GR" sz="2100" dirty="0">
                <a:latin typeface="Times New Roman" panose="02020603050405020304" pitchFamily="18" charset="0"/>
                <a:cs typeface="Times New Roman" panose="02020603050405020304" pitchFamily="18" charset="0"/>
              </a:rPr>
              <a:t>Η έδρα και ο δίσκος της βαλβίδας έχουν ειδικά κατεργασθεί για να αποφευχθεί μηχανική διάβρωση των επιφανειών επικάθισης</a:t>
            </a:r>
            <a:r>
              <a:rPr lang="el-GR" sz="2800" b="1" dirty="0"/>
              <a:t>.</a:t>
            </a:r>
          </a:p>
        </p:txBody>
      </p:sp>
      <p:pic>
        <p:nvPicPr>
          <p:cNvPr id="3" name="Picture 2" descr="Diagram&#10;&#10;Description automatically generated">
            <a:extLst>
              <a:ext uri="{FF2B5EF4-FFF2-40B4-BE49-F238E27FC236}">
                <a16:creationId xmlns:a16="http://schemas.microsoft.com/office/drawing/2014/main" id="{E76AB43B-EE41-D13D-A8F1-3ED7052AD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201" y="1052736"/>
            <a:ext cx="3909263" cy="5262979"/>
          </a:xfrm>
          <a:prstGeom prst="rect">
            <a:avLst/>
          </a:prstGeom>
        </p:spPr>
      </p:pic>
    </p:spTree>
    <p:extLst>
      <p:ext uri="{BB962C8B-B14F-4D97-AF65-F5344CB8AC3E}">
        <p14:creationId xmlns:p14="http://schemas.microsoft.com/office/powerpoint/2010/main" val="13011303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pattFill prst="pct70">
          <a:fgClr>
            <a:srgbClr val="FFFFFF"/>
          </a:fgClr>
          <a:bgClr>
            <a:srgbClr val="FFFF00"/>
          </a:bgClr>
        </a:patt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20532"/>
          </a:xfrm>
          <a:solidFill>
            <a:srgbClr val="FFFF00"/>
          </a:solidFill>
          <a:effectLst/>
        </p:spPr>
        <p:txBody>
          <a:bodyPr>
            <a:normAutofit fontScale="90000"/>
          </a:bodyPr>
          <a:lstStyle/>
          <a:p>
            <a:r>
              <a:rPr lang="el-GR" sz="2800" b="1" u="sng" dirty="0">
                <a:solidFill>
                  <a:srgbClr val="2B10F4"/>
                </a:solidFill>
                <a:latin typeface="Arial" pitchFamily="34" charset="0"/>
                <a:cs typeface="Arial" pitchFamily="34" charset="0"/>
              </a:rPr>
              <a:t>Επιστόμια εξαγωγής - εκκένωσης</a:t>
            </a:r>
          </a:p>
        </p:txBody>
      </p:sp>
      <p:sp>
        <p:nvSpPr>
          <p:cNvPr id="6" name="TextBox 5">
            <a:extLst>
              <a:ext uri="{FF2B5EF4-FFF2-40B4-BE49-F238E27FC236}">
                <a16:creationId xmlns:a16="http://schemas.microsoft.com/office/drawing/2014/main" id="{9364D954-CC56-3E64-D1ED-298E19EB1D13}"/>
              </a:ext>
            </a:extLst>
          </p:cNvPr>
          <p:cNvSpPr txBox="1"/>
          <p:nvPr/>
        </p:nvSpPr>
        <p:spPr>
          <a:xfrm>
            <a:off x="107504" y="1052736"/>
            <a:ext cx="4464497" cy="3647152"/>
          </a:xfrm>
          <a:prstGeom prst="rect">
            <a:avLst/>
          </a:prstGeom>
          <a:noFill/>
        </p:spPr>
        <p:txBody>
          <a:bodyPr wrap="square">
            <a:spAutoFit/>
          </a:bodyPr>
          <a:lstStyle/>
          <a:p>
            <a:r>
              <a:rPr lang="el-GR" sz="2100" dirty="0">
                <a:latin typeface="Times New Roman" panose="02020603050405020304" pitchFamily="18" charset="0"/>
                <a:cs typeface="Times New Roman" panose="02020603050405020304" pitchFamily="18" charset="0"/>
              </a:rPr>
              <a:t>Επιστόμια εξαγωγής τοποθετούνται σε κάθε υδροθάλαμο και κάθε υδροσυλλέκτη. </a:t>
            </a:r>
          </a:p>
          <a:p>
            <a:endParaRPr lang="el-GR" sz="2100" dirty="0">
              <a:latin typeface="Times New Roman" panose="02020603050405020304" pitchFamily="18" charset="0"/>
              <a:cs typeface="Times New Roman" panose="02020603050405020304" pitchFamily="18" charset="0"/>
            </a:endParaRPr>
          </a:p>
          <a:p>
            <a:r>
              <a:rPr lang="el-GR" sz="2100" b="1" dirty="0">
                <a:solidFill>
                  <a:srgbClr val="FF0000"/>
                </a:solidFill>
                <a:latin typeface="Times New Roman" panose="02020603050405020304" pitchFamily="18" charset="0"/>
                <a:cs typeface="Times New Roman" panose="02020603050405020304" pitchFamily="18" charset="0"/>
              </a:rPr>
              <a:t>Ο σκοπός τους είναι να απαλλάσσουν κατά την εξαγωγή το λέβητα από τις καθαλατώσεις και τα άλλα στερεά κατάλοιπα, τα οποία μπορεί να βρέθηκαν στο λέβητα μαζί με το τροφοδοτικό νερό και να ελαττώσουν την αλατότητα του λέβητα</a:t>
            </a:r>
            <a:r>
              <a:rPr lang="el-GR" sz="2100" dirty="0">
                <a:latin typeface="Times New Roman" panose="02020603050405020304" pitchFamily="18" charset="0"/>
                <a:cs typeface="Times New Roman" panose="02020603050405020304" pitchFamily="18" charset="0"/>
              </a:rPr>
              <a:t>.</a:t>
            </a:r>
          </a:p>
        </p:txBody>
      </p:sp>
      <p:pic>
        <p:nvPicPr>
          <p:cNvPr id="5" name="Picture 4" descr="Diagram&#10;&#10;Description automatically generated">
            <a:extLst>
              <a:ext uri="{FF2B5EF4-FFF2-40B4-BE49-F238E27FC236}">
                <a16:creationId xmlns:a16="http://schemas.microsoft.com/office/drawing/2014/main" id="{DB83A62F-B3FA-F425-2AEC-F0B24E3E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52737"/>
            <a:ext cx="4286250" cy="5478422"/>
          </a:xfrm>
          <a:prstGeom prst="rect">
            <a:avLst/>
          </a:prstGeom>
        </p:spPr>
      </p:pic>
    </p:spTree>
    <p:extLst>
      <p:ext uri="{BB962C8B-B14F-4D97-AF65-F5344CB8AC3E}">
        <p14:creationId xmlns:p14="http://schemas.microsoft.com/office/powerpoint/2010/main" val="228355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AF881067-D4AC-4829-93D9-E0116C0CB09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476672"/>
            <a:ext cx="9144000" cy="6192688"/>
          </a:xfrm>
        </p:spPr>
      </p:pic>
    </p:spTree>
    <p:extLst>
      <p:ext uri="{BB962C8B-B14F-4D97-AF65-F5344CB8AC3E}">
        <p14:creationId xmlns:p14="http://schemas.microsoft.com/office/powerpoint/2010/main" val="31794554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1" y="1412776"/>
            <a:ext cx="8678737" cy="4807535"/>
          </a:xfrm>
          <a:prstGeom prst="rect">
            <a:avLst/>
          </a:prstGeom>
          <a:noFill/>
        </p:spPr>
        <p:txBody>
          <a:bodyPr wrap="square">
            <a:spAutoFit/>
          </a:bodyPr>
          <a:lstStyle/>
          <a:p>
            <a:pPr>
              <a:lnSpc>
                <a:spcPct val="150000"/>
              </a:lnSpc>
              <a:spcBef>
                <a:spcPts val="600"/>
              </a:spcBef>
              <a:spcAft>
                <a:spcPts val="600"/>
              </a:spcAft>
            </a:pPr>
            <a:r>
              <a:rPr lang="el-GR" sz="2000" b="1" u="sng" dirty="0">
                <a:solidFill>
                  <a:srgbClr val="FF0000"/>
                </a:solidFill>
                <a:latin typeface="Times New Roman" panose="02020603050405020304" pitchFamily="18" charset="0"/>
                <a:cs typeface="Times New Roman" panose="02020603050405020304" pitchFamily="18" charset="0"/>
              </a:rPr>
              <a:t>Η ύπαρξη κατάλληλης διάταξης για την εξυδάτωση των τμημάτων ενός λέβητα είναι αναγκαία για την καλή συντήρηση του.</a:t>
            </a:r>
          </a:p>
          <a:p>
            <a:pPr>
              <a:lnSpc>
                <a:spcPct val="150000"/>
              </a:lnSpc>
              <a:spcBef>
                <a:spcPts val="600"/>
              </a:spcBef>
              <a:spcAft>
                <a:spcPts val="600"/>
              </a:spcAft>
            </a:pPr>
            <a:r>
              <a:rPr lang="el-GR" sz="2000" dirty="0">
                <a:latin typeface="Times New Roman" panose="02020603050405020304" pitchFamily="18" charset="0"/>
                <a:cs typeface="Times New Roman" panose="02020603050405020304" pitchFamily="18" charset="0"/>
              </a:rPr>
              <a:t>Η εξυδάτωση και γενικότερα η εκκένωση μέρους του νερού του λέβητα γίνεται με τους ειδικούς για το σκοπό αυτό κρουνούς υγρών.</a:t>
            </a:r>
          </a:p>
          <a:p>
            <a:pPr>
              <a:lnSpc>
                <a:spcPct val="150000"/>
              </a:lnSpc>
              <a:spcBef>
                <a:spcPts val="600"/>
              </a:spcBef>
              <a:spcAft>
                <a:spcPts val="600"/>
              </a:spcAft>
            </a:pPr>
            <a:r>
              <a:rPr lang="el-GR" sz="2000" b="1" u="sng" dirty="0">
                <a:solidFill>
                  <a:srgbClr val="FF0000"/>
                </a:solidFill>
                <a:latin typeface="Times New Roman" panose="02020603050405020304" pitchFamily="18" charset="0"/>
                <a:cs typeface="Times New Roman" panose="02020603050405020304" pitchFamily="18" charset="0"/>
              </a:rPr>
              <a:t>Κρουνοί υγρών τοποθετούνται στους υδροθάλαμους, τους συλλέκτες, τους υπερθερμαντήρες και τους ατμαγωγούς σωλήνες. </a:t>
            </a:r>
          </a:p>
          <a:p>
            <a:pPr>
              <a:lnSpc>
                <a:spcPct val="150000"/>
              </a:lnSpc>
              <a:spcBef>
                <a:spcPts val="600"/>
              </a:spcBef>
              <a:spcAft>
                <a:spcPts val="600"/>
              </a:spcAft>
            </a:pPr>
            <a:r>
              <a:rPr lang="el-GR" sz="2000" dirty="0">
                <a:latin typeface="Times New Roman" panose="02020603050405020304" pitchFamily="18" charset="0"/>
                <a:cs typeface="Times New Roman" panose="02020603050405020304" pitchFamily="18" charset="0"/>
              </a:rPr>
              <a:t>Με αυτούς το νερό οδηγείται στο δίκτυο υγρών ή στο κύτος του πλοίου.</a:t>
            </a:r>
          </a:p>
          <a:p>
            <a:pPr>
              <a:lnSpc>
                <a:spcPct val="150000"/>
              </a:lnSpc>
              <a:spcBef>
                <a:spcPts val="600"/>
              </a:spcBef>
              <a:spcAft>
                <a:spcPts val="600"/>
              </a:spcAft>
            </a:pPr>
            <a:r>
              <a:rPr lang="el-GR" sz="2000" b="1" dirty="0">
                <a:solidFill>
                  <a:srgbClr val="2B10F4"/>
                </a:solidFill>
                <a:latin typeface="Times New Roman" panose="02020603050405020304" pitchFamily="18" charset="0"/>
                <a:cs typeface="Times New Roman" panose="02020603050405020304" pitchFamily="18" charset="0"/>
              </a:rPr>
              <a:t>Η λειτουργία των κρουνών υγρών συνδυάζεται, συνήθως, με τις λεγόμενες ατμοπαγίδες</a:t>
            </a:r>
            <a:r>
              <a:rPr lang="el-GR" sz="2000" dirty="0">
                <a:latin typeface="Times New Roman" panose="02020603050405020304" pitchFamily="18" charset="0"/>
                <a:cs typeface="Times New Roman" panose="02020603050405020304" pitchFamily="18" charset="0"/>
              </a:rPr>
              <a:t>.</a:t>
            </a:r>
          </a:p>
        </p:txBody>
      </p:sp>
      <p:sp>
        <p:nvSpPr>
          <p:cNvPr id="2" name="Ορθογώνιο: Στρογγύλεμα γωνιών 1">
            <a:extLst>
              <a:ext uri="{FF2B5EF4-FFF2-40B4-BE49-F238E27FC236}">
                <a16:creationId xmlns:a16="http://schemas.microsoft.com/office/drawing/2014/main" id="{08151089-456F-C1E4-9756-97CEB7F64B88}"/>
              </a:ext>
            </a:extLst>
          </p:cNvPr>
          <p:cNvSpPr/>
          <p:nvPr/>
        </p:nvSpPr>
        <p:spPr>
          <a:xfrm>
            <a:off x="736687" y="332656"/>
            <a:ext cx="7776864" cy="588253"/>
          </a:xfrm>
          <a:prstGeom prst="roundRect">
            <a:avLst/>
          </a:prstGeom>
          <a:solidFill>
            <a:srgbClr val="11FF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2B10F4"/>
                </a:solidFill>
                <a:latin typeface="Arial Black" panose="020B0A04020102020204" pitchFamily="34" charset="0"/>
                <a:cs typeface="Times New Roman" panose="02020603050405020304" pitchFamily="18" charset="0"/>
              </a:rPr>
              <a:t>3.10. ΚΡΟΥΝΟΙ ΥΓΡΩΝ</a:t>
            </a:r>
          </a:p>
        </p:txBody>
      </p:sp>
    </p:spTree>
    <p:extLst>
      <p:ext uri="{BB962C8B-B14F-4D97-AF65-F5344CB8AC3E}">
        <p14:creationId xmlns:p14="http://schemas.microsoft.com/office/powerpoint/2010/main" val="315172490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3"/>
            <a:ext cx="8572500" cy="746657"/>
          </a:xfrm>
          <a:solidFill>
            <a:srgbClr val="11FF7D"/>
          </a:solidFill>
          <a:effectLst/>
        </p:spPr>
        <p:txBody>
          <a:bodyPr>
            <a:noAutofit/>
          </a:bodyPr>
          <a:lstStyle/>
          <a:p>
            <a:r>
              <a:rPr lang="el-GR" sz="3600" b="1" u="sng" cap="none" dirty="0">
                <a:solidFill>
                  <a:srgbClr val="2B10F4"/>
                </a:solidFill>
                <a:latin typeface="Arial" pitchFamily="34" charset="0"/>
                <a:cs typeface="Arial" pitchFamily="34" charset="0"/>
              </a:rPr>
              <a:t>ΑΤΜΟΠΑΓΙΔΕΣ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176189"/>
            <a:ext cx="8678738" cy="2086725"/>
          </a:xfrm>
          <a:prstGeom prst="rect">
            <a:avLst/>
          </a:prstGeom>
          <a:noFill/>
        </p:spPr>
        <p:txBody>
          <a:bodyPr wrap="square">
            <a:spAutoFit/>
          </a:bodyPr>
          <a:lstStyle/>
          <a:p>
            <a:pPr>
              <a:lnSpc>
                <a:spcPct val="200000"/>
              </a:lnSpc>
              <a:spcBef>
                <a:spcPts val="600"/>
              </a:spcBef>
              <a:spcAft>
                <a:spcPts val="600"/>
              </a:spcAft>
            </a:pPr>
            <a:r>
              <a:rPr lang="el-GR" sz="2100" b="1" dirty="0">
                <a:latin typeface="Times New Roman" panose="02020603050405020304" pitchFamily="18" charset="0"/>
                <a:cs typeface="Times New Roman" panose="02020603050405020304" pitchFamily="18" charset="0"/>
              </a:rPr>
              <a:t>Είναι όργανα που τοποθετούνται στο δίκτυο των υγρών και αποσκοπούν στο να επιτρέπουν τη ροή του υγροποιημένου </a:t>
            </a:r>
            <a:r>
              <a:rPr lang="el-GR" sz="2100" b="1" dirty="0">
                <a:solidFill>
                  <a:srgbClr val="FF0000"/>
                </a:solidFill>
                <a:latin typeface="Times New Roman" panose="02020603050405020304" pitchFamily="18" charset="0"/>
                <a:cs typeface="Times New Roman" panose="02020603050405020304" pitchFamily="18" charset="0"/>
              </a:rPr>
              <a:t>μόνο</a:t>
            </a:r>
            <a:r>
              <a:rPr lang="el-GR" sz="2100" b="1" dirty="0">
                <a:latin typeface="Times New Roman" panose="02020603050405020304" pitchFamily="18" charset="0"/>
                <a:cs typeface="Times New Roman" panose="02020603050405020304" pitchFamily="18" charset="0"/>
              </a:rPr>
              <a:t> ατμού στο δίκτυο</a:t>
            </a:r>
            <a:r>
              <a:rPr lang="el-GR" sz="2100" dirty="0">
                <a:latin typeface="Times New Roman" panose="02020603050405020304" pitchFamily="18" charset="0"/>
                <a:cs typeface="Times New Roman" panose="02020603050405020304" pitchFamily="18" charset="0"/>
              </a:rPr>
              <a:t>.</a:t>
            </a:r>
          </a:p>
          <a:p>
            <a:pPr>
              <a:lnSpc>
                <a:spcPct val="200000"/>
              </a:lnSpc>
              <a:spcBef>
                <a:spcPts val="600"/>
              </a:spcBef>
              <a:spcAft>
                <a:spcPts val="600"/>
              </a:spcAft>
            </a:pPr>
            <a:r>
              <a:rPr lang="el-GR" sz="2100" b="1" dirty="0">
                <a:latin typeface="Times New Roman" panose="02020603050405020304" pitchFamily="18" charset="0"/>
                <a:cs typeface="Times New Roman" panose="02020603050405020304" pitchFamily="18" charset="0"/>
              </a:rPr>
              <a:t>Είναι συνήθως 2 τύπων, </a:t>
            </a:r>
            <a:r>
              <a:rPr lang="el-GR" sz="2100" b="1" u="sng" dirty="0">
                <a:solidFill>
                  <a:srgbClr val="FF0000"/>
                </a:solidFill>
                <a:latin typeface="Times New Roman" panose="02020603050405020304" pitchFamily="18" charset="0"/>
                <a:cs typeface="Times New Roman" panose="02020603050405020304" pitchFamily="18" charset="0"/>
              </a:rPr>
              <a:t>υδραυλικής</a:t>
            </a:r>
            <a:r>
              <a:rPr lang="el-GR" sz="2100" b="1" dirty="0">
                <a:latin typeface="Times New Roman" panose="02020603050405020304" pitchFamily="18" charset="0"/>
                <a:cs typeface="Times New Roman" panose="02020603050405020304" pitchFamily="18" charset="0"/>
              </a:rPr>
              <a:t> λειτουργίας και </a:t>
            </a:r>
            <a:r>
              <a:rPr lang="el-GR" sz="2100" b="1" u="sng" dirty="0">
                <a:solidFill>
                  <a:srgbClr val="FF0000"/>
                </a:solidFill>
                <a:latin typeface="Times New Roman" panose="02020603050405020304" pitchFamily="18" charset="0"/>
                <a:cs typeface="Times New Roman" panose="02020603050405020304" pitchFamily="18" charset="0"/>
              </a:rPr>
              <a:t>θερμοστατικές</a:t>
            </a:r>
            <a:r>
              <a:rPr lang="el-GR" sz="21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4604855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5" y="476672"/>
            <a:ext cx="8856984" cy="1938992"/>
          </a:xfrm>
          <a:prstGeom prst="rect">
            <a:avLst/>
          </a:prstGeom>
          <a:noFill/>
        </p:spPr>
        <p:txBody>
          <a:bodyPr wrap="square">
            <a:spAutoFit/>
          </a:bodyPr>
          <a:lstStyle/>
          <a:p>
            <a:r>
              <a:rPr lang="el-GR" sz="2000" dirty="0">
                <a:latin typeface="Times New Roman" panose="02020603050405020304" pitchFamily="18" charset="0"/>
                <a:cs typeface="Times New Roman" panose="02020603050405020304" pitchFamily="18" charset="0"/>
              </a:rPr>
              <a:t>Στο σχήμα εικονίζεται ατμοπαγίδα </a:t>
            </a:r>
            <a:r>
              <a:rPr lang="el-GR" sz="2000" b="1" u="sng" dirty="0">
                <a:solidFill>
                  <a:srgbClr val="FF0000"/>
                </a:solidFill>
                <a:latin typeface="Times New Roman" panose="02020603050405020304" pitchFamily="18" charset="0"/>
                <a:cs typeface="Times New Roman" panose="02020603050405020304" pitchFamily="18" charset="0"/>
              </a:rPr>
              <a:t>υδραυλικής (ή μηχανικής) λειτουργίας.</a:t>
            </a:r>
          </a:p>
          <a:p>
            <a:r>
              <a:rPr lang="el-GR" sz="2000" u="sng" dirty="0">
                <a:latin typeface="Times New Roman" panose="02020603050405020304" pitchFamily="18" charset="0"/>
                <a:cs typeface="Times New Roman" panose="02020603050405020304" pitchFamily="18" charset="0"/>
              </a:rPr>
              <a:t>Μέσα στο κιβώτιο της συγκεντρώνεται ο υγροποιημένος ατμός και όταν δημιουργηθεί επαρκής στάθμη ο πλωτήρας ανεβαίνει μαζί με αυτή, και με τη περιστροφική βαλβίδα, με την οποία συνδέεται, επιτρέπει την έξοδο των υγρών. </a:t>
            </a:r>
          </a:p>
          <a:p>
            <a:r>
              <a:rPr lang="el-GR" sz="2000" u="sng" dirty="0">
                <a:latin typeface="Times New Roman" panose="02020603050405020304" pitchFamily="18" charset="0"/>
                <a:cs typeface="Times New Roman" panose="02020603050405020304" pitchFamily="18" charset="0"/>
              </a:rPr>
              <a:t>Όταν η στάθμη κατεβεί, τότε κλείνει τη βαλβίδα και δεν επιτρέπει την έξοδο του ατμού. </a:t>
            </a:r>
          </a:p>
        </p:txBody>
      </p:sp>
      <p:pic>
        <p:nvPicPr>
          <p:cNvPr id="3" name="Picture 2" descr="Diagram&#10;&#10;Description automatically generated">
            <a:extLst>
              <a:ext uri="{FF2B5EF4-FFF2-40B4-BE49-F238E27FC236}">
                <a16:creationId xmlns:a16="http://schemas.microsoft.com/office/drawing/2014/main" id="{402BF1B7-4176-A103-D22D-DE25705E3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3429000"/>
            <a:ext cx="6961905" cy="2880320"/>
          </a:xfrm>
          <a:prstGeom prst="rect">
            <a:avLst/>
          </a:prstGeom>
        </p:spPr>
      </p:pic>
    </p:spTree>
    <p:extLst>
      <p:ext uri="{BB962C8B-B14F-4D97-AF65-F5344CB8AC3E}">
        <p14:creationId xmlns:p14="http://schemas.microsoft.com/office/powerpoint/2010/main" val="370235540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2" y="330294"/>
            <a:ext cx="8678737" cy="3170099"/>
          </a:xfrm>
          <a:prstGeom prst="rect">
            <a:avLst/>
          </a:prstGeom>
          <a:noFill/>
        </p:spPr>
        <p:txBody>
          <a:bodyPr wrap="square">
            <a:spAutoFit/>
          </a:bodyPr>
          <a:lstStyle/>
          <a:p>
            <a:r>
              <a:rPr lang="el-GR" sz="2000" b="1" u="sng" dirty="0">
                <a:solidFill>
                  <a:srgbClr val="FF0000"/>
                </a:solidFill>
                <a:latin typeface="Times New Roman" panose="02020603050405020304" pitchFamily="18" charset="0"/>
                <a:cs typeface="Times New Roman" panose="02020603050405020304" pitchFamily="18" charset="0"/>
              </a:rPr>
              <a:t>Στο σχήμα φαίνεται μία θερμοστατική ατμοπαγίδα</a:t>
            </a:r>
            <a:r>
              <a:rPr lang="el-GR" sz="2000" dirty="0">
                <a:latin typeface="Times New Roman" panose="02020603050405020304" pitchFamily="18" charset="0"/>
                <a:cs typeface="Times New Roman" panose="02020603050405020304" pitchFamily="18" charset="0"/>
              </a:rPr>
              <a:t>. Η ροή του συμπυκνώματος δείχνεται με τα βέλη. Ένα έμβολο, το οποίο φέρει την κεφαλή της βαλβίδας περιέχεται ερμητικά κλεισμένο μέσα σε σωλήνα, ο οποίος γεμίζει με ένα βαρύ ορυκτό λάδι.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Ο ελικοειδής κυματοειδής σωλήνας συνδέεται στο αριστερό άκρο του με το σωλήνα που περιέχει το βαρύ λάδι και στο δεξιό με το έμβολο.</a:t>
            </a:r>
          </a:p>
          <a:p>
            <a:r>
              <a:rPr lang="el-GR" sz="2000" dirty="0">
                <a:latin typeface="Times New Roman" panose="02020603050405020304" pitchFamily="18" charset="0"/>
                <a:cs typeface="Times New Roman" panose="02020603050405020304" pitchFamily="18" charset="0"/>
              </a:rPr>
              <a:t>Όταν εισέρχεται ατμός στην ατμοπαγίδα, το λάδι διαστέλλεται και κινεί το έμβολο προς τα αριστερά και κλείνει τη βαλβίδα.</a:t>
            </a:r>
          </a:p>
          <a:p>
            <a:r>
              <a:rPr lang="el-GR" sz="2000" b="1" dirty="0">
                <a:solidFill>
                  <a:srgbClr val="FF0000"/>
                </a:solidFill>
                <a:latin typeface="Times New Roman" panose="02020603050405020304" pitchFamily="18" charset="0"/>
                <a:cs typeface="Times New Roman" panose="02020603050405020304" pitchFamily="18" charset="0"/>
              </a:rPr>
              <a:t>Η διαδρομή του εμβολίσκου ρυθμίζεται με το ρυθμιστικό κοχλία πίσω από το σωλήνα με σκοπό να προσαρμόζεται σε οποιαδήποτε πίεση ατμού.</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σχ.6,53)</a:t>
            </a:r>
          </a:p>
        </p:txBody>
      </p:sp>
      <p:pic>
        <p:nvPicPr>
          <p:cNvPr id="3" name="Picture 2" descr="A drawing of a house&#10;&#10;Description automatically generated with low confidence">
            <a:extLst>
              <a:ext uri="{FF2B5EF4-FFF2-40B4-BE49-F238E27FC236}">
                <a16:creationId xmlns:a16="http://schemas.microsoft.com/office/drawing/2014/main" id="{CAF5134B-64C3-17EA-649D-54CDDD63A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594" y="4294843"/>
            <a:ext cx="6288812" cy="2232863"/>
          </a:xfrm>
          <a:prstGeom prst="rect">
            <a:avLst/>
          </a:prstGeom>
        </p:spPr>
      </p:pic>
    </p:spTree>
    <p:extLst>
      <p:ext uri="{BB962C8B-B14F-4D97-AF65-F5344CB8AC3E}">
        <p14:creationId xmlns:p14="http://schemas.microsoft.com/office/powerpoint/2010/main" val="3524862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11FF7D"/>
          </a:solidFill>
          <a:effectLst/>
        </p:spPr>
        <p:txBody>
          <a:bodyPr>
            <a:normAutofit fontScale="90000"/>
          </a:bodyPr>
          <a:lstStyle/>
          <a:p>
            <a:r>
              <a:rPr lang="el-GR" sz="2800" b="1" u="sng" cap="none" dirty="0">
                <a:solidFill>
                  <a:srgbClr val="2B10F4"/>
                </a:solidFill>
                <a:latin typeface="Arial" pitchFamily="34" charset="0"/>
                <a:cs typeface="Arial" pitchFamily="34" charset="0"/>
              </a:rPr>
              <a:t>3.10. ΚΡΟΥΝΟΣ ΔΕΙΓΜΑΤΟΛΗΨΙΑΣ ΝΕΡΟΥ</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3816429"/>
          </a:xfrm>
          <a:prstGeom prst="rect">
            <a:avLst/>
          </a:prstGeom>
          <a:noFill/>
        </p:spPr>
        <p:txBody>
          <a:bodyPr wrap="square">
            <a:spAutoFit/>
          </a:bodyPr>
          <a:lstStyle/>
          <a:p>
            <a:r>
              <a:rPr lang="el-GR" sz="2200" b="1" u="sng" dirty="0">
                <a:solidFill>
                  <a:srgbClr val="FF0000"/>
                </a:solidFill>
                <a:latin typeface="Times New Roman" panose="02020603050405020304" pitchFamily="18" charset="0"/>
                <a:cs typeface="Times New Roman" panose="02020603050405020304" pitchFamily="18" charset="0"/>
              </a:rPr>
              <a:t>Χρησιμεύει για τη λήψη νερού προς εκτέλεση ελέγχου και δοκιμών του νερού του λέβητα. </a:t>
            </a:r>
          </a:p>
          <a:p>
            <a:r>
              <a:rPr lang="el-GR" sz="2200" dirty="0">
                <a:latin typeface="Times New Roman" panose="02020603050405020304" pitchFamily="18" charset="0"/>
                <a:cs typeface="Times New Roman" panose="02020603050405020304" pitchFamily="18" charset="0"/>
              </a:rPr>
              <a:t>Συνήθως βρίσκεται ανάμεσα στο στόμιο εξαγωγής και στον υδροθάλαμο.</a:t>
            </a:r>
          </a:p>
          <a:p>
            <a:r>
              <a:rPr lang="el-GR" sz="2200" dirty="0">
                <a:latin typeface="Times New Roman" panose="02020603050405020304" pitchFamily="18" charset="0"/>
                <a:cs typeface="Times New Roman" panose="02020603050405020304" pitchFamily="18" charset="0"/>
              </a:rPr>
              <a:t>Επειδή το νερό που λαμβάνεται βρίσκεται κάτω από ψηλή θερμοκρασία και πίεση, θα εξατμιζόταν ακαριαία, αν μετέβαινε κατευθείαν από τη πίεση του λέβητα στην ατμοσφαιρική πίεση, που επικρατεί στο λεβητοστάσιο. </a:t>
            </a:r>
          </a:p>
          <a:p>
            <a:endParaRPr lang="el-GR" sz="2200" dirty="0">
              <a:latin typeface="Times New Roman" panose="02020603050405020304" pitchFamily="18" charset="0"/>
              <a:cs typeface="Times New Roman" panose="02020603050405020304" pitchFamily="18" charset="0"/>
            </a:endParaRPr>
          </a:p>
          <a:p>
            <a:r>
              <a:rPr lang="el-GR" sz="2200" dirty="0">
                <a:latin typeface="Times New Roman" panose="02020603050405020304" pitchFamily="18" charset="0"/>
                <a:cs typeface="Times New Roman" panose="02020603050405020304" pitchFamily="18" charset="0"/>
              </a:rPr>
              <a:t>Γι’ αυτό τοποθετείται μικρός ψυκτήρας στην λήψη του νερού το οποίο νερό περνά από τις σπείρες του ψυκτήρα, ψύχεται κάτω από τη θερμοκρασία βρασμού που αντιστοιχεί στην ατμοσφαιρική πίεση.</a:t>
            </a:r>
          </a:p>
        </p:txBody>
      </p:sp>
    </p:spTree>
    <p:extLst>
      <p:ext uri="{BB962C8B-B14F-4D97-AF65-F5344CB8AC3E}">
        <p14:creationId xmlns:p14="http://schemas.microsoft.com/office/powerpoint/2010/main" val="25833037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962682"/>
          </a:xfrm>
          <a:solidFill>
            <a:srgbClr val="11FF7D"/>
          </a:solidFill>
          <a:effectLst/>
        </p:spPr>
        <p:txBody>
          <a:bodyPr>
            <a:normAutofit fontScale="90000"/>
          </a:bodyPr>
          <a:lstStyle/>
          <a:p>
            <a:r>
              <a:rPr lang="el-GR" sz="4400" b="1" u="sng" cap="none" dirty="0">
                <a:solidFill>
                  <a:srgbClr val="2B10F4"/>
                </a:solidFill>
                <a:latin typeface="Arial" pitchFamily="34" charset="0"/>
                <a:cs typeface="Arial" pitchFamily="34" charset="0"/>
              </a:rPr>
              <a:t>ΥΔΡΟΚΙΝΗΤΡΟ</a:t>
            </a:r>
          </a:p>
        </p:txBody>
      </p:sp>
      <p:sp>
        <p:nvSpPr>
          <p:cNvPr id="6" name="TextBox 5">
            <a:extLst>
              <a:ext uri="{FF2B5EF4-FFF2-40B4-BE49-F238E27FC236}">
                <a16:creationId xmlns:a16="http://schemas.microsoft.com/office/drawing/2014/main" id="{9364D954-CC56-3E64-D1ED-298E19EB1D13}"/>
              </a:ext>
            </a:extLst>
          </p:cNvPr>
          <p:cNvSpPr txBox="1"/>
          <p:nvPr/>
        </p:nvSpPr>
        <p:spPr>
          <a:xfrm>
            <a:off x="141737" y="1556792"/>
            <a:ext cx="4574278" cy="3970318"/>
          </a:xfrm>
          <a:prstGeom prst="rect">
            <a:avLst/>
          </a:prstGeom>
          <a:noFill/>
        </p:spPr>
        <p:txBody>
          <a:bodyPr wrap="square">
            <a:spAutoFit/>
          </a:bodyPr>
          <a:lstStyle/>
          <a:p>
            <a:r>
              <a:rPr lang="el-GR" sz="2100" dirty="0">
                <a:latin typeface="Times New Roman" panose="02020603050405020304" pitchFamily="18" charset="0"/>
                <a:cs typeface="Times New Roman" panose="02020603050405020304" pitchFamily="18" charset="0"/>
              </a:rPr>
              <a:t>Το όργανο αυτό, το οποίο είναι είδος σίφωνα ή εγχυτήρα, προσαρμόζεται συνήθως σε κυλινδρικούς λέβητες και στην κατώτερη θέση του υδροθάλαμου, ώστε να μπορεί να προκαλεί την τεχνητή κυκλοφορία του νερού που βρίσκεται κάτω από τους κλίβανους.</a:t>
            </a:r>
            <a:r>
              <a:rPr lang="en-US" sz="2100" dirty="0">
                <a:latin typeface="Times New Roman" panose="02020603050405020304" pitchFamily="18" charset="0"/>
                <a:cs typeface="Times New Roman" panose="02020603050405020304" pitchFamily="18" charset="0"/>
              </a:rPr>
              <a:t> </a:t>
            </a:r>
            <a:endParaRPr lang="el-GR" sz="2100" dirty="0">
              <a:latin typeface="Times New Roman" panose="02020603050405020304" pitchFamily="18" charset="0"/>
              <a:cs typeface="Times New Roman" panose="02020603050405020304" pitchFamily="18" charset="0"/>
            </a:endParaRPr>
          </a:p>
          <a:p>
            <a:endParaRPr lang="el-GR" sz="2100" dirty="0">
              <a:latin typeface="Times New Roman" panose="02020603050405020304" pitchFamily="18" charset="0"/>
              <a:cs typeface="Times New Roman" panose="02020603050405020304" pitchFamily="18" charset="0"/>
            </a:endParaRPr>
          </a:p>
          <a:p>
            <a:r>
              <a:rPr lang="el-GR" sz="2100" b="1" u="sng" dirty="0">
                <a:solidFill>
                  <a:srgbClr val="FF0000"/>
                </a:solidFill>
                <a:latin typeface="Times New Roman" panose="02020603050405020304" pitchFamily="18" charset="0"/>
                <a:cs typeface="Times New Roman" panose="02020603050405020304" pitchFamily="18" charset="0"/>
              </a:rPr>
              <a:t>Το υδροκίνητρο, με την τεχνητή κυκλοφορία που δημιουργεί, προκαλεί ομοιόμορφη θέρμανση του νερού του υδροθάλαμου.</a:t>
            </a:r>
          </a:p>
        </p:txBody>
      </p:sp>
      <p:pic>
        <p:nvPicPr>
          <p:cNvPr id="3" name="Picture 2" descr="A picture containing text&#10;&#10;Description automatically generated">
            <a:extLst>
              <a:ext uri="{FF2B5EF4-FFF2-40B4-BE49-F238E27FC236}">
                <a16:creationId xmlns:a16="http://schemas.microsoft.com/office/drawing/2014/main" id="{56D1D5BA-0102-F0E5-3D18-C501A7549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5" y="1340768"/>
            <a:ext cx="4142233" cy="4896544"/>
          </a:xfrm>
          <a:prstGeom prst="rect">
            <a:avLst/>
          </a:prstGeom>
        </p:spPr>
      </p:pic>
    </p:spTree>
    <p:extLst>
      <p:ext uri="{BB962C8B-B14F-4D97-AF65-F5344CB8AC3E}">
        <p14:creationId xmlns:p14="http://schemas.microsoft.com/office/powerpoint/2010/main" val="21447161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41737" y="476672"/>
            <a:ext cx="4574278" cy="5170646"/>
          </a:xfrm>
          <a:prstGeom prst="rect">
            <a:avLst/>
          </a:prstGeom>
          <a:noFill/>
        </p:spPr>
        <p:txBody>
          <a:bodyPr wrap="square">
            <a:spAutoFit/>
          </a:bodyPr>
          <a:lstStyle/>
          <a:p>
            <a:r>
              <a:rPr lang="el-GR" sz="2200" b="1" u="sng" dirty="0">
                <a:solidFill>
                  <a:srgbClr val="FF0000"/>
                </a:solidFill>
                <a:latin typeface="Times New Roman" panose="02020603050405020304" pitchFamily="18" charset="0"/>
                <a:cs typeface="Times New Roman" panose="02020603050405020304" pitchFamily="18" charset="0"/>
              </a:rPr>
              <a:t>Η λειτουργία του είναι η εξής</a:t>
            </a:r>
            <a:r>
              <a:rPr lang="el-GR" sz="2200" dirty="0">
                <a:latin typeface="Times New Roman" panose="02020603050405020304" pitchFamily="18" charset="0"/>
                <a:cs typeface="Times New Roman" panose="02020603050405020304" pitchFamily="18" charset="0"/>
              </a:rPr>
              <a:t>: </a:t>
            </a:r>
          </a:p>
          <a:p>
            <a:r>
              <a:rPr lang="el-GR" sz="2200" dirty="0">
                <a:latin typeface="Times New Roman" panose="02020603050405020304" pitchFamily="18" charset="0"/>
                <a:cs typeface="Times New Roman" panose="02020603050405020304" pitchFamily="18" charset="0"/>
              </a:rPr>
              <a:t>Ατμός από τον ατμοθάλαμο του λέβητα ή από άλλο λέβητα, κύριο ή βοηθητικό, κατά την αρχική αφή εισάγεται στο πρώτο κωνικό ακροφύσιο, από το οποίο εξέρχεται με ταχύτητα.</a:t>
            </a:r>
          </a:p>
          <a:p>
            <a:r>
              <a:rPr lang="el-GR" sz="2200" dirty="0">
                <a:latin typeface="Times New Roman" panose="02020603050405020304" pitchFamily="18" charset="0"/>
                <a:cs typeface="Times New Roman" panose="02020603050405020304" pitchFamily="18" charset="0"/>
              </a:rPr>
              <a:t> Δημιουργείται έτσι κενό, το οποίο συμπληρώνεται με νερό στις θυρίδες. </a:t>
            </a:r>
          </a:p>
          <a:p>
            <a:r>
              <a:rPr lang="el-GR" sz="2200" b="1" dirty="0">
                <a:solidFill>
                  <a:srgbClr val="FF0000"/>
                </a:solidFill>
                <a:latin typeface="Times New Roman" panose="02020603050405020304" pitchFamily="18" charset="0"/>
                <a:cs typeface="Times New Roman" panose="02020603050405020304" pitchFamily="18" charset="0"/>
              </a:rPr>
              <a:t>Έτσι, μίγμα ατμού και νερού εισέρχεται στο δεύτερο ακροφύσιο, όπου δημιουργείται το ίδιο φαινόμενο και τέλος εξέρχεται από το τελευταίο ακροφύσιο προς τον υδροθάλαμο.</a:t>
            </a:r>
          </a:p>
        </p:txBody>
      </p:sp>
      <p:pic>
        <p:nvPicPr>
          <p:cNvPr id="2" name="Picture 1" descr="A picture containing text&#10;&#10;Description automatically generated">
            <a:extLst>
              <a:ext uri="{FF2B5EF4-FFF2-40B4-BE49-F238E27FC236}">
                <a16:creationId xmlns:a16="http://schemas.microsoft.com/office/drawing/2014/main" id="{77CA3214-68B2-1527-9DCB-3B2853A6C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5" y="1340768"/>
            <a:ext cx="4142233" cy="4896544"/>
          </a:xfrm>
          <a:prstGeom prst="rect">
            <a:avLst/>
          </a:prstGeom>
        </p:spPr>
      </p:pic>
    </p:spTree>
    <p:extLst>
      <p:ext uri="{BB962C8B-B14F-4D97-AF65-F5344CB8AC3E}">
        <p14:creationId xmlns:p14="http://schemas.microsoft.com/office/powerpoint/2010/main" val="409937405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818666"/>
          </a:xfrm>
          <a:solidFill>
            <a:srgbClr val="FFFF00"/>
          </a:solidFill>
          <a:effectLst/>
        </p:spPr>
        <p:txBody>
          <a:bodyPr>
            <a:noAutofit/>
          </a:bodyPr>
          <a:lstStyle/>
          <a:p>
            <a:r>
              <a:rPr lang="el-GR" sz="2800" b="1" u="sng" cap="none" dirty="0">
                <a:solidFill>
                  <a:srgbClr val="FF0000"/>
                </a:solidFill>
                <a:latin typeface="Arial" pitchFamily="34" charset="0"/>
                <a:cs typeface="Arial" pitchFamily="34" charset="0"/>
              </a:rPr>
              <a:t>ΣΥΣΤΗΜΑ ΣΥΝΑΓΕΡΜΟΥ ΧΑΜΗΛΗΣ ΣΤΑΘΜΗΣ ΝΕΡΟΥ</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3970318"/>
          </a:xfrm>
          <a:prstGeom prst="rect">
            <a:avLst/>
          </a:prstGeom>
          <a:noFill/>
        </p:spPr>
        <p:txBody>
          <a:bodyPr wrap="square">
            <a:spAutoFit/>
          </a:bodyPr>
          <a:lstStyle/>
          <a:p>
            <a:r>
              <a:rPr lang="el-GR" sz="2100" dirty="0">
                <a:latin typeface="Times New Roman" panose="02020603050405020304" pitchFamily="18" charset="0"/>
                <a:cs typeface="Times New Roman" panose="02020603050405020304" pitchFamily="18" charset="0"/>
              </a:rPr>
              <a:t>Αυτό αποτελείται συνήθως από ένα πλωτήρα που παρακολουθεί τις μεταβολές της στάθμης του νερού στον υδροθάλαμο και είναι δεμένος αρθρωτά με μία βελονοειδή βαλβίδα που παραμένει κλειστή όταν η στάθμη του νερού είναι η κανονική. </a:t>
            </a:r>
          </a:p>
          <a:p>
            <a:r>
              <a:rPr lang="el-GR" sz="2100" dirty="0">
                <a:latin typeface="Times New Roman" panose="02020603050405020304" pitchFamily="18" charset="0"/>
                <a:cs typeface="Times New Roman" panose="02020603050405020304" pitchFamily="18" charset="0"/>
              </a:rPr>
              <a:t>Όταν η στάθμη κατεβεί και πλησιάσει τα όρια ασφάλειας, τότε ο πλωτήρας κατεβαίνει και μαζί μ' αυτόν και η βελονοειδής βαλβίδα επιτρέποντας τη δίοδο ατμού ο οποίος ενεργοποιεί μία σειρήνα συναγερμού και επίσης κλείνει την παροχή πετρελαίου στους καυστήρες.</a:t>
            </a:r>
          </a:p>
          <a:p>
            <a:r>
              <a:rPr lang="el-GR" sz="2100" b="1" dirty="0">
                <a:solidFill>
                  <a:srgbClr val="FF0000"/>
                </a:solidFill>
                <a:latin typeface="Times New Roman" panose="02020603050405020304" pitchFamily="18" charset="0"/>
                <a:cs typeface="Times New Roman" panose="02020603050405020304" pitchFamily="18" charset="0"/>
              </a:rPr>
              <a:t>Η όλη συσκευή είναι τοποθετημένη μέσα στον ατμοϋδροθάλαμο ή είναι εξωτερική. </a:t>
            </a:r>
          </a:p>
          <a:p>
            <a:r>
              <a:rPr lang="el-GR" sz="2100" b="1" dirty="0">
                <a:solidFill>
                  <a:srgbClr val="FF0000"/>
                </a:solidFill>
                <a:latin typeface="Times New Roman" panose="02020603050405020304" pitchFamily="18" charset="0"/>
                <a:cs typeface="Times New Roman" panose="02020603050405020304" pitchFamily="18" charset="0"/>
              </a:rPr>
              <a:t>Οπότε το κιβώτιο του πλωτήρα συνδέεται με σωλήνες προς τον ατμοθάλαμο και τον υδροθάλαμο.</a:t>
            </a:r>
          </a:p>
        </p:txBody>
      </p:sp>
    </p:spTree>
    <p:extLst>
      <p:ext uri="{BB962C8B-B14F-4D97-AF65-F5344CB8AC3E}">
        <p14:creationId xmlns:p14="http://schemas.microsoft.com/office/powerpoint/2010/main" val="33515877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FFFF00"/>
          </a:solidFill>
          <a:effectLst/>
        </p:spPr>
        <p:txBody>
          <a:bodyPr>
            <a:normAutofit fontScale="90000"/>
          </a:bodyPr>
          <a:lstStyle/>
          <a:p>
            <a:r>
              <a:rPr lang="el-GR" sz="2400" b="1" u="sng" dirty="0">
                <a:solidFill>
                  <a:srgbClr val="FF0000"/>
                </a:solidFill>
                <a:latin typeface="Arial" pitchFamily="34" charset="0"/>
                <a:cs typeface="Arial" pitchFamily="34" charset="0"/>
              </a:rPr>
              <a:t>Συστημα </a:t>
            </a:r>
            <a:r>
              <a:rPr lang="el-GR" sz="2400" b="1" u="sng" dirty="0" err="1">
                <a:solidFill>
                  <a:srgbClr val="FF0000"/>
                </a:solidFill>
                <a:latin typeface="Arial" pitchFamily="34" charset="0"/>
                <a:cs typeface="Arial" pitchFamily="34" charset="0"/>
              </a:rPr>
              <a:t>συναγερμου</a:t>
            </a:r>
            <a:r>
              <a:rPr lang="el-GR" sz="2400" b="1" u="sng" dirty="0">
                <a:solidFill>
                  <a:srgbClr val="FF0000"/>
                </a:solidFill>
                <a:latin typeface="Arial" pitchFamily="34" charset="0"/>
                <a:cs typeface="Arial" pitchFamily="34" charset="0"/>
              </a:rPr>
              <a:t> υψηλής θερμοκρασίας ατμού</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4647426"/>
          </a:xfrm>
          <a:prstGeom prst="rect">
            <a:avLst/>
          </a:prstGeom>
          <a:noFill/>
        </p:spPr>
        <p:txBody>
          <a:bodyPr wrap="square">
            <a:spAutoFit/>
          </a:bodyPr>
          <a:lstStyle/>
          <a:p>
            <a:r>
              <a:rPr lang="el-GR" sz="2100" b="1" u="sng" dirty="0">
                <a:solidFill>
                  <a:srgbClr val="FF0000"/>
                </a:solidFill>
                <a:latin typeface="Times New Roman" panose="02020603050405020304" pitchFamily="18" charset="0"/>
                <a:cs typeface="Times New Roman" panose="02020603050405020304" pitchFamily="18" charset="0"/>
              </a:rPr>
              <a:t>Ένα σύστημα του είδους αυτού αποτελείται βασικά από ένα υδραργυρικό θερμόμετρο απόστασης, εγκαταστημένο σε υποδοχή η οποία εκτείνεται βαθιά μέσα στην έξοδο του υπερθερμαντήρα.</a:t>
            </a:r>
          </a:p>
          <a:p>
            <a:r>
              <a:rPr lang="el-GR" sz="2100" b="1" u="sng" dirty="0">
                <a:solidFill>
                  <a:srgbClr val="FF0000"/>
                </a:solidFill>
                <a:latin typeface="Times New Roman" panose="02020603050405020304" pitchFamily="18" charset="0"/>
                <a:cs typeface="Times New Roman" panose="02020603050405020304" pitchFamily="18" charset="0"/>
              </a:rPr>
              <a:t>Με την αύξηση της θερμοκρασίας ο υδράργυρος διαστέλλεται και ενεργοποιεί έναν ηλεκτρικό διακόπτη, ο οποίος ρυθμίζεται στην επιθυμητή θερμοκρασία</a:t>
            </a:r>
            <a:r>
              <a:rPr lang="el-GR" sz="2100" dirty="0">
                <a:latin typeface="Times New Roman" panose="02020603050405020304" pitchFamily="18" charset="0"/>
                <a:cs typeface="Times New Roman" panose="02020603050405020304" pitchFamily="18" charset="0"/>
              </a:rPr>
              <a:t>.</a:t>
            </a:r>
          </a:p>
          <a:p>
            <a:r>
              <a:rPr lang="el-GR" sz="2100" dirty="0">
                <a:latin typeface="Times New Roman" panose="02020603050405020304" pitchFamily="18" charset="0"/>
                <a:cs typeface="Times New Roman" panose="02020603050405020304" pitchFamily="18" charset="0"/>
              </a:rPr>
              <a:t>Το ηλεκτρικό κύκλωμα, το οποίο ελέγχεται από το διακόπτη, χρησιμοποιείται για τη λειτουργία σειρήνας και σε ορισμένες εγκαταστάσεις και ενός κόκκινου λαμπτήρα. </a:t>
            </a:r>
          </a:p>
          <a:p>
            <a:r>
              <a:rPr lang="el-GR" sz="2100" dirty="0">
                <a:latin typeface="Times New Roman" panose="02020603050405020304" pitchFamily="18" charset="0"/>
                <a:cs typeface="Times New Roman" panose="02020603050405020304" pitchFamily="18" charset="0"/>
              </a:rPr>
              <a:t>Με αυτά τα μέσα παρέχεται ειδοποίηση κινδύνου σε περίπτωση ψηλής θερμοκρασίας του ατμού στην έξοδο του υπερθερμαντήρα.</a:t>
            </a:r>
          </a:p>
          <a:p>
            <a:r>
              <a:rPr lang="el-GR" sz="2100" b="1" u="sng" dirty="0">
                <a:solidFill>
                  <a:srgbClr val="FF0000"/>
                </a:solidFill>
                <a:latin typeface="Times New Roman" panose="02020603050405020304" pitchFamily="18" charset="0"/>
                <a:cs typeface="Times New Roman" panose="02020603050405020304" pitchFamily="18" charset="0"/>
              </a:rPr>
              <a:t>Σε άλλες εγκαταστάσεις το κύκλωμα επενεργεί και σε μια μαγνητική βαλβίδα άμεσης διακοπής, που βρίσκεται στη σωλήνωση πετρελαίου των καυστήρων της εστίας του υπερθερμαντήρα</a:t>
            </a:r>
            <a:r>
              <a:rPr lang="el-GR" sz="2300" b="1" dirty="0"/>
              <a:t>.</a:t>
            </a:r>
          </a:p>
        </p:txBody>
      </p:sp>
    </p:spTree>
    <p:extLst>
      <p:ext uri="{BB962C8B-B14F-4D97-AF65-F5344CB8AC3E}">
        <p14:creationId xmlns:p14="http://schemas.microsoft.com/office/powerpoint/2010/main" val="87619074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pattFill prst="pct25">
          <a:fgClr>
            <a:srgbClr val="FCCCD7"/>
          </a:fgClr>
          <a:bgClr>
            <a:srgbClr val="FCE5C0"/>
          </a:bgClr>
        </a:pattFill>
        <a:effectLst/>
      </p:bgPr>
    </p:bg>
    <p:spTree>
      <p:nvGrpSpPr>
        <p:cNvPr id="1" name=""/>
        <p:cNvGrpSpPr/>
        <p:nvPr/>
      </p:nvGrpSpPr>
      <p:grpSpPr>
        <a:xfrm>
          <a:off x="0" y="0"/>
          <a:ext cx="0" cy="0"/>
          <a:chOff x="0" y="0"/>
          <a:chExt cx="0" cy="0"/>
        </a:xfrm>
      </p:grpSpPr>
      <p:sp>
        <p:nvSpPr>
          <p:cNvPr id="3" name="Δεκάγωνο 2">
            <a:extLst>
              <a:ext uri="{FF2B5EF4-FFF2-40B4-BE49-F238E27FC236}">
                <a16:creationId xmlns:a16="http://schemas.microsoft.com/office/drawing/2014/main" id="{DF7F7578-CB55-4D1F-56C2-96165CF0B9D1}"/>
              </a:ext>
            </a:extLst>
          </p:cNvPr>
          <p:cNvSpPr/>
          <p:nvPr/>
        </p:nvSpPr>
        <p:spPr>
          <a:xfrm>
            <a:off x="2123728" y="382352"/>
            <a:ext cx="4536504" cy="1678496"/>
          </a:xfrm>
          <a:prstGeom prst="decagon">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6600" dirty="0">
                <a:solidFill>
                  <a:srgbClr val="FF0000"/>
                </a:solidFill>
                <a:latin typeface="Arial Black" panose="020B0A04020102020204" pitchFamily="34" charset="0"/>
              </a:rPr>
              <a:t>4</a:t>
            </a:r>
          </a:p>
        </p:txBody>
      </p:sp>
      <p:sp>
        <p:nvSpPr>
          <p:cNvPr id="4" name="Διάγραμμα ροής: Εναλλακτική διεργασία 3">
            <a:extLst>
              <a:ext uri="{FF2B5EF4-FFF2-40B4-BE49-F238E27FC236}">
                <a16:creationId xmlns:a16="http://schemas.microsoft.com/office/drawing/2014/main" id="{8C057583-8D91-EA91-BA76-96E192020A70}"/>
              </a:ext>
            </a:extLst>
          </p:cNvPr>
          <p:cNvSpPr/>
          <p:nvPr/>
        </p:nvSpPr>
        <p:spPr>
          <a:xfrm>
            <a:off x="395536" y="2499995"/>
            <a:ext cx="8496944" cy="1152128"/>
          </a:xfrm>
          <a:prstGeom prst="flowChartAlternateProcess">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400" b="1" dirty="0">
                <a:solidFill>
                  <a:srgbClr val="FF0000"/>
                </a:solidFill>
                <a:latin typeface="Arial Black" panose="020B0A04020102020204" pitchFamily="34" charset="0"/>
              </a:rPr>
              <a:t>ΚΕΦΑΛΑΙΟ ΤΕΤΑΡΤΟ</a:t>
            </a:r>
          </a:p>
        </p:txBody>
      </p:sp>
      <p:sp>
        <p:nvSpPr>
          <p:cNvPr id="5" name="Κύμα 4">
            <a:extLst>
              <a:ext uri="{FF2B5EF4-FFF2-40B4-BE49-F238E27FC236}">
                <a16:creationId xmlns:a16="http://schemas.microsoft.com/office/drawing/2014/main" id="{3B0DCCAC-D93E-2840-C811-B615A24554D5}"/>
              </a:ext>
            </a:extLst>
          </p:cNvPr>
          <p:cNvSpPr/>
          <p:nvPr/>
        </p:nvSpPr>
        <p:spPr>
          <a:xfrm>
            <a:off x="395536" y="4581128"/>
            <a:ext cx="8496944" cy="1512168"/>
          </a:xfrm>
          <a:prstGeom prst="wav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800" b="1" dirty="0">
                <a:solidFill>
                  <a:srgbClr val="FFFF00"/>
                </a:solidFill>
                <a:latin typeface="Arial Black" panose="020B0A04020102020204" pitchFamily="34" charset="0"/>
              </a:rPr>
              <a:t>ΚΑΥΣΗ</a:t>
            </a:r>
          </a:p>
        </p:txBody>
      </p:sp>
    </p:spTree>
    <p:extLst>
      <p:ext uri="{BB962C8B-B14F-4D97-AF65-F5344CB8AC3E}">
        <p14:creationId xmlns:p14="http://schemas.microsoft.com/office/powerpoint/2010/main" val="1788800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descr="Εικόνα που περιέχει κείμενο, αεροπλάνο, συσκευή&#10;&#10;Περιγραφή που δημιουργήθηκε αυτόματα">
            <a:extLst>
              <a:ext uri="{FF2B5EF4-FFF2-40B4-BE49-F238E27FC236}">
                <a16:creationId xmlns:a16="http://schemas.microsoft.com/office/drawing/2014/main" id="{3CA2492F-8AD2-4A67-A4D1-6EE6A457F3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750" y="1268760"/>
            <a:ext cx="8678738" cy="5256584"/>
          </a:xfrm>
        </p:spPr>
      </p:pic>
      <p:sp>
        <p:nvSpPr>
          <p:cNvPr id="3" name="Title 1">
            <a:extLst>
              <a:ext uri="{FF2B5EF4-FFF2-40B4-BE49-F238E27FC236}">
                <a16:creationId xmlns:a16="http://schemas.microsoft.com/office/drawing/2014/main" id="{7F3ACAF8-02BD-646E-44E7-6FAE58B1D095}"/>
              </a:ext>
            </a:extLst>
          </p:cNvPr>
          <p:cNvSpPr txBox="1">
            <a:spLocks/>
          </p:cNvSpPr>
          <p:nvPr/>
        </p:nvSpPr>
        <p:spPr>
          <a:xfrm>
            <a:off x="285750" y="214313"/>
            <a:ext cx="8572500" cy="714357"/>
          </a:xfrm>
          <a:prstGeom prst="rect">
            <a:avLst/>
          </a:prstGeom>
          <a:solidFill>
            <a:srgbClr val="2B10F4"/>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rgbClr val="FFFF00"/>
                </a:solidFill>
                <a:latin typeface="Arial" pitchFamily="34" charset="0"/>
                <a:cs typeface="Arial" pitchFamily="34" charset="0"/>
              </a:rPr>
              <a:t>ΛΕΒΗΤΑΣ </a:t>
            </a:r>
            <a:r>
              <a:rPr lang="en-US" sz="2400" b="1" u="sng" dirty="0">
                <a:solidFill>
                  <a:srgbClr val="FFFF00"/>
                </a:solidFill>
                <a:latin typeface="Arial" pitchFamily="34" charset="0"/>
                <a:cs typeface="Arial" pitchFamily="34" charset="0"/>
              </a:rPr>
              <a:t> YARROW - EXPRESS</a:t>
            </a:r>
          </a:p>
        </p:txBody>
      </p:sp>
    </p:spTree>
    <p:extLst>
      <p:ext uri="{BB962C8B-B14F-4D97-AF65-F5344CB8AC3E}">
        <p14:creationId xmlns:p14="http://schemas.microsoft.com/office/powerpoint/2010/main" val="8330791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dpi="0" rotWithShape="1">
            <a:blip r:embed="rId3">
              <a:alphaModFix amt="27000"/>
            </a:blip>
            <a:srcRect/>
            <a:tile tx="0" ty="0" sx="100000" sy="100000" flip="none" algn="tl"/>
          </a:blipFill>
        </p:spPr>
        <p:txBody>
          <a:bodyPr anchor="t">
            <a:noAutofit/>
          </a:bodyPr>
          <a:lstStyle/>
          <a:p>
            <a:pPr algn="l">
              <a:lnSpc>
                <a:spcPct val="150000"/>
              </a:lnSpc>
              <a:spcBef>
                <a:spcPts val="1200"/>
              </a:spcBef>
              <a:spcAft>
                <a:spcPts val="1200"/>
              </a:spcAft>
            </a:pPr>
            <a:br>
              <a:rPr lang="el-GR" sz="2200" b="1" u="sng" dirty="0">
                <a:solidFill>
                  <a:srgbClr val="FF0000"/>
                </a:solidFill>
                <a:latin typeface="Arial" pitchFamily="34" charset="0"/>
                <a:cs typeface="Arial" pitchFamily="34" charset="0"/>
              </a:rPr>
            </a:br>
            <a:r>
              <a:rPr lang="el-GR" sz="2200" b="1" u="sng" cap="none" dirty="0">
                <a:solidFill>
                  <a:srgbClr val="FF0000"/>
                </a:solidFill>
                <a:latin typeface="Times New Roman" panose="02020603050405020304" pitchFamily="18" charset="0"/>
                <a:cs typeface="Times New Roman" panose="02020603050405020304" pitchFamily="18" charset="0"/>
              </a:rPr>
              <a:t>1. Γενικά περί καύσης</a:t>
            </a:r>
            <a:r>
              <a:rPr lang="el-GR" sz="2200" b="1" cap="none" dirty="0">
                <a:latin typeface="Times New Roman" panose="02020603050405020304" pitchFamily="18" charset="0"/>
                <a:cs typeface="Times New Roman" panose="02020603050405020304" pitchFamily="18" charset="0"/>
              </a:rPr>
              <a:t>.</a:t>
            </a:r>
            <a:br>
              <a:rPr lang="el-GR" sz="2200" b="1" cap="none" dirty="0">
                <a:latin typeface="Times New Roman" panose="02020603050405020304" pitchFamily="18" charset="0"/>
                <a:cs typeface="Times New Roman" panose="02020603050405020304" pitchFamily="18" charset="0"/>
              </a:rPr>
            </a:br>
            <a:r>
              <a:rPr lang="el-GR" sz="2200" b="1" u="sng" cap="none" dirty="0">
                <a:solidFill>
                  <a:srgbClr val="2B10F4"/>
                </a:solidFill>
                <a:latin typeface="Times New Roman" panose="02020603050405020304" pitchFamily="18" charset="0"/>
                <a:cs typeface="Times New Roman" panose="02020603050405020304" pitchFamily="18" charset="0"/>
              </a:rPr>
              <a:t>2. Ελκυσμός</a:t>
            </a:r>
            <a:r>
              <a:rPr lang="el-GR" sz="2200" b="1" cap="none" dirty="0">
                <a:latin typeface="Times New Roman" panose="02020603050405020304" pitchFamily="18" charset="0"/>
                <a:cs typeface="Times New Roman" panose="02020603050405020304" pitchFamily="18" charset="0"/>
              </a:rPr>
              <a:t>.</a:t>
            </a:r>
            <a:br>
              <a:rPr lang="el-GR" sz="2200" b="1" cap="none" dirty="0">
                <a:latin typeface="Times New Roman" panose="02020603050405020304" pitchFamily="18" charset="0"/>
                <a:cs typeface="Times New Roman" panose="02020603050405020304" pitchFamily="18" charset="0"/>
              </a:rPr>
            </a:br>
            <a:r>
              <a:rPr lang="el-GR" sz="2200" b="1" u="sng" cap="none" dirty="0">
                <a:solidFill>
                  <a:srgbClr val="002060"/>
                </a:solidFill>
                <a:latin typeface="Times New Roman" panose="02020603050405020304" pitchFamily="18" charset="0"/>
                <a:cs typeface="Times New Roman" panose="02020603050405020304" pitchFamily="18" charset="0"/>
              </a:rPr>
              <a:t>3. Απόδοση λέβητα</a:t>
            </a:r>
            <a:r>
              <a:rPr lang="el-GR" sz="2200" b="1" cap="none" dirty="0">
                <a:latin typeface="Times New Roman" panose="02020603050405020304" pitchFamily="18" charset="0"/>
                <a:cs typeface="Times New Roman" panose="02020603050405020304" pitchFamily="18" charset="0"/>
              </a:rPr>
              <a:t>.</a:t>
            </a:r>
            <a:br>
              <a:rPr lang="el-GR" sz="2200" b="1" cap="none" dirty="0">
                <a:latin typeface="Times New Roman" panose="02020603050405020304" pitchFamily="18" charset="0"/>
                <a:cs typeface="Times New Roman" panose="02020603050405020304" pitchFamily="18" charset="0"/>
              </a:rPr>
            </a:br>
            <a:r>
              <a:rPr lang="el-GR" sz="2200" b="1" u="sng" cap="none" dirty="0">
                <a:solidFill>
                  <a:srgbClr val="FF0000"/>
                </a:solidFill>
                <a:latin typeface="Times New Roman" panose="02020603050405020304" pitchFamily="18" charset="0"/>
                <a:cs typeface="Times New Roman" panose="02020603050405020304" pitchFamily="18" charset="0"/>
              </a:rPr>
              <a:t>4. Θερμοκρασία που αναπτύσσεται στην καύση</a:t>
            </a:r>
            <a:r>
              <a:rPr lang="el-GR" sz="2200" b="1" cap="none" dirty="0">
                <a:latin typeface="Times New Roman" panose="02020603050405020304" pitchFamily="18" charset="0"/>
                <a:cs typeface="Times New Roman" panose="02020603050405020304" pitchFamily="18" charset="0"/>
              </a:rPr>
              <a:t>.</a:t>
            </a:r>
            <a:br>
              <a:rPr lang="el-GR" sz="2200" b="1" cap="none" dirty="0">
                <a:latin typeface="Times New Roman" panose="02020603050405020304" pitchFamily="18" charset="0"/>
                <a:cs typeface="Times New Roman" panose="02020603050405020304" pitchFamily="18" charset="0"/>
              </a:rPr>
            </a:br>
            <a:r>
              <a:rPr lang="el-GR" sz="2200" b="1" u="sng" cap="none" dirty="0">
                <a:solidFill>
                  <a:srgbClr val="2B10F4"/>
                </a:solidFill>
                <a:latin typeface="Times New Roman" panose="02020603050405020304" pitchFamily="18" charset="0"/>
                <a:cs typeface="Times New Roman" panose="02020603050405020304" pitchFamily="18" charset="0"/>
              </a:rPr>
              <a:t>5. Ψεκασμός των καυσίμων.</a:t>
            </a:r>
            <a:br>
              <a:rPr lang="el-GR" sz="2200" b="1" u="sng" cap="none" dirty="0">
                <a:solidFill>
                  <a:srgbClr val="2B10F4"/>
                </a:solidFill>
                <a:latin typeface="Times New Roman" panose="02020603050405020304" pitchFamily="18" charset="0"/>
                <a:cs typeface="Times New Roman" panose="02020603050405020304" pitchFamily="18" charset="0"/>
              </a:rPr>
            </a:br>
            <a:r>
              <a:rPr lang="el-GR" sz="2200" b="1" u="sng" cap="none" dirty="0">
                <a:solidFill>
                  <a:srgbClr val="7030A0"/>
                </a:solidFill>
                <a:latin typeface="Times New Roman" panose="02020603050405020304" pitchFamily="18" charset="0"/>
                <a:cs typeface="Times New Roman" panose="02020603050405020304" pitchFamily="18" charset="0"/>
              </a:rPr>
              <a:t>6. Ελκυσμός (φυσικός − τεχνητός).Μέτρηση. </a:t>
            </a:r>
            <a:br>
              <a:rPr lang="el-GR" sz="2200" b="1" cap="none" dirty="0">
                <a:latin typeface="Times New Roman" panose="02020603050405020304" pitchFamily="18" charset="0"/>
                <a:cs typeface="Times New Roman" panose="02020603050405020304" pitchFamily="18" charset="0"/>
              </a:rPr>
            </a:br>
            <a:r>
              <a:rPr lang="el-GR" sz="2200" b="1" u="sng" cap="none" dirty="0" err="1">
                <a:solidFill>
                  <a:srgbClr val="FF0000"/>
                </a:solidFill>
                <a:latin typeface="Times New Roman" panose="02020603050405020304" pitchFamily="18" charset="0"/>
                <a:cs typeface="Times New Roman" panose="02020603050405020304" pitchFamily="18" charset="0"/>
              </a:rPr>
              <a:t>Πλεονεκτηματα</a:t>
            </a:r>
            <a:r>
              <a:rPr lang="el-GR" sz="2200" b="1" u="sng" cap="none" dirty="0">
                <a:solidFill>
                  <a:srgbClr val="FF0000"/>
                </a:solidFill>
                <a:latin typeface="Times New Roman" panose="02020603050405020304" pitchFamily="18" charset="0"/>
                <a:cs typeface="Times New Roman" panose="02020603050405020304" pitchFamily="18" charset="0"/>
              </a:rPr>
              <a:t> και </a:t>
            </a:r>
            <a:r>
              <a:rPr lang="el-GR" sz="2200" b="1" u="sng" cap="none" dirty="0" err="1">
                <a:solidFill>
                  <a:srgbClr val="FF0000"/>
                </a:solidFill>
                <a:latin typeface="Times New Roman" panose="02020603050405020304" pitchFamily="18" charset="0"/>
                <a:cs typeface="Times New Roman" panose="02020603050405020304" pitchFamily="18" charset="0"/>
              </a:rPr>
              <a:t>μειονεκτηματα</a:t>
            </a:r>
            <a:r>
              <a:rPr lang="el-GR" sz="2200" b="1" u="sng" cap="none" dirty="0">
                <a:solidFill>
                  <a:srgbClr val="FF0000"/>
                </a:solidFill>
                <a:latin typeface="Times New Roman" panose="02020603050405020304" pitchFamily="18" charset="0"/>
                <a:cs typeface="Times New Roman" panose="02020603050405020304" pitchFamily="18" charset="0"/>
              </a:rPr>
              <a:t> </a:t>
            </a:r>
            <a:r>
              <a:rPr lang="el-GR" sz="2200" b="1" u="sng" cap="none" dirty="0" err="1">
                <a:solidFill>
                  <a:srgbClr val="FF0000"/>
                </a:solidFill>
                <a:latin typeface="Times New Roman" panose="02020603050405020304" pitchFamily="18" charset="0"/>
                <a:cs typeface="Times New Roman" panose="02020603050405020304" pitchFamily="18" charset="0"/>
              </a:rPr>
              <a:t>τεχνικου</a:t>
            </a:r>
            <a:r>
              <a:rPr lang="el-GR" sz="2200" b="1" u="sng" cap="none" dirty="0">
                <a:solidFill>
                  <a:srgbClr val="FF0000"/>
                </a:solidFill>
                <a:latin typeface="Times New Roman" panose="02020603050405020304" pitchFamily="18" charset="0"/>
                <a:cs typeface="Times New Roman" panose="02020603050405020304" pitchFamily="18" charset="0"/>
              </a:rPr>
              <a:t> </a:t>
            </a:r>
            <a:r>
              <a:rPr lang="el-GR" sz="2200" b="1" u="sng" cap="none" dirty="0" err="1">
                <a:solidFill>
                  <a:srgbClr val="FF0000"/>
                </a:solidFill>
                <a:latin typeface="Times New Roman" panose="02020603050405020304" pitchFamily="18" charset="0"/>
                <a:cs typeface="Times New Roman" panose="02020603050405020304" pitchFamily="18" charset="0"/>
              </a:rPr>
              <a:t>ελκυσμου</a:t>
            </a:r>
            <a:r>
              <a:rPr lang="el-GR" sz="2200" b="1" u="sng" cap="none" dirty="0">
                <a:solidFill>
                  <a:srgbClr val="FF0000"/>
                </a:solidFill>
                <a:latin typeface="Times New Roman" panose="02020603050405020304" pitchFamily="18" charset="0"/>
                <a:cs typeface="Times New Roman" panose="02020603050405020304" pitchFamily="18" charset="0"/>
              </a:rPr>
              <a:t>. </a:t>
            </a:r>
            <a:r>
              <a:rPr lang="el-GR" sz="2200" b="1" u="sng" cap="none" dirty="0" err="1">
                <a:solidFill>
                  <a:srgbClr val="FF0000"/>
                </a:solidFill>
                <a:latin typeface="Times New Roman" panose="02020603050405020304" pitchFamily="18" charset="0"/>
                <a:cs typeface="Times New Roman" panose="02020603050405020304" pitchFamily="18" charset="0"/>
              </a:rPr>
              <a:t>Συστηματα</a:t>
            </a:r>
            <a:r>
              <a:rPr lang="el-GR" sz="2200" b="1" dirty="0">
                <a:latin typeface="Times New Roman" panose="02020603050405020304" pitchFamily="18" charset="0"/>
                <a:cs typeface="Times New Roman" panose="02020603050405020304" pitchFamily="18" charset="0"/>
              </a:rPr>
              <a:t>.</a:t>
            </a:r>
            <a:br>
              <a:rPr lang="el-GR" sz="2200" b="1" dirty="0">
                <a:latin typeface="Times New Roman" panose="02020603050405020304" pitchFamily="18" charset="0"/>
                <a:cs typeface="Times New Roman" panose="02020603050405020304" pitchFamily="18" charset="0"/>
              </a:rPr>
            </a:br>
            <a:br>
              <a:rPr lang="en-US" sz="2200" b="1" u="sng" dirty="0">
                <a:solidFill>
                  <a:srgbClr val="FF0000"/>
                </a:solidFill>
                <a:latin typeface="Arial" pitchFamily="34" charset="0"/>
                <a:cs typeface="Arial" pitchFamily="34" charset="0"/>
              </a:rPr>
            </a:br>
            <a:endParaRPr lang="en-US" sz="22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8802791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3" y="1124744"/>
            <a:ext cx="8856984" cy="5139869"/>
          </a:xfrm>
          <a:prstGeom prst="rect">
            <a:avLst/>
          </a:prstGeom>
          <a:noFill/>
        </p:spPr>
        <p:txBody>
          <a:bodyPr wrap="square">
            <a:spAutoFit/>
          </a:bodyPr>
          <a:lstStyle/>
          <a:p>
            <a:pPr>
              <a:spcBef>
                <a:spcPts val="600"/>
              </a:spcBef>
              <a:spcAft>
                <a:spcPts val="600"/>
              </a:spcAft>
            </a:pPr>
            <a:r>
              <a:rPr lang="el-GR" sz="2100" b="1" u="sng" dirty="0">
                <a:solidFill>
                  <a:srgbClr val="FF0000"/>
                </a:solidFill>
                <a:latin typeface="Times New Roman" panose="02020603050405020304" pitchFamily="18" charset="0"/>
                <a:cs typeface="Times New Roman" panose="02020603050405020304" pitchFamily="18" charset="0"/>
              </a:rPr>
              <a:t>Καύσιμα γενικά ονομάζονται τα σώματα που όταν καίγονται παράγουν θερμότητα η οποία μπορεί να μετατραπεί σε ωφέλιμο έργο</a:t>
            </a:r>
            <a:r>
              <a:rPr lang="el-GR" sz="2100" dirty="0">
                <a:latin typeface="Times New Roman" panose="02020603050405020304" pitchFamily="18" charset="0"/>
                <a:cs typeface="Times New Roman" panose="02020603050405020304" pitchFamily="18" charset="0"/>
              </a:rPr>
              <a:t>.</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Είναι συνθέσεις διαφόρων χημικών στοιχείων, κυρίως άνθρακα </a:t>
            </a:r>
            <a:r>
              <a:rPr lang="el-GR" sz="2100" b="1" u="sng" dirty="0">
                <a:solidFill>
                  <a:srgbClr val="FF0000"/>
                </a:solidFill>
                <a:latin typeface="Times New Roman" panose="02020603050405020304" pitchFamily="18" charset="0"/>
                <a:cs typeface="Times New Roman" panose="02020603050405020304" pitchFamily="18" charset="0"/>
              </a:rPr>
              <a:t>C</a:t>
            </a:r>
            <a:r>
              <a:rPr lang="el-GR" sz="2100" dirty="0">
                <a:latin typeface="Times New Roman" panose="02020603050405020304" pitchFamily="18" charset="0"/>
                <a:cs typeface="Times New Roman" panose="02020603050405020304" pitchFamily="18" charset="0"/>
              </a:rPr>
              <a:t>, υδρογόνου </a:t>
            </a:r>
            <a:r>
              <a:rPr lang="el-GR" sz="2100" u="sng" dirty="0">
                <a:solidFill>
                  <a:srgbClr val="2B10F4"/>
                </a:solidFill>
                <a:latin typeface="Times New Roman" panose="02020603050405020304" pitchFamily="18" charset="0"/>
                <a:cs typeface="Times New Roman" panose="02020603050405020304" pitchFamily="18" charset="0"/>
              </a:rPr>
              <a:t>Η</a:t>
            </a:r>
            <a:r>
              <a:rPr lang="el-GR" sz="2100" dirty="0">
                <a:latin typeface="Times New Roman" panose="02020603050405020304" pitchFamily="18" charset="0"/>
                <a:cs typeface="Times New Roman" panose="02020603050405020304" pitchFamily="18" charset="0"/>
              </a:rPr>
              <a:t>, θείου </a:t>
            </a:r>
            <a:r>
              <a:rPr lang="el-GR" sz="2100" b="1" u="sng" dirty="0">
                <a:solidFill>
                  <a:srgbClr val="FF0000"/>
                </a:solidFill>
                <a:latin typeface="Times New Roman" panose="02020603050405020304" pitchFamily="18" charset="0"/>
                <a:cs typeface="Times New Roman" panose="02020603050405020304" pitchFamily="18" charset="0"/>
              </a:rPr>
              <a:t>S</a:t>
            </a:r>
            <a:r>
              <a:rPr lang="el-GR" sz="2100" b="1" u="sng" dirty="0">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και διαφόρων άλλων προσμίξεων σε μικρές αναλογίες.</a:t>
            </a:r>
          </a:p>
          <a:p>
            <a:pPr>
              <a:spcBef>
                <a:spcPts val="600"/>
              </a:spcBef>
              <a:spcAft>
                <a:spcPts val="600"/>
              </a:spcAft>
            </a:pPr>
            <a:r>
              <a:rPr lang="el-GR" sz="2100" b="1" u="sng" dirty="0">
                <a:solidFill>
                  <a:srgbClr val="2B10F4"/>
                </a:solidFill>
                <a:latin typeface="Times New Roman" panose="02020603050405020304" pitchFamily="18" charset="0"/>
                <a:cs typeface="Times New Roman" panose="02020603050405020304" pitchFamily="18" charset="0"/>
              </a:rPr>
              <a:t>Καύση είναι η γρήγορη εξωθερμική αντίδραση κατά την οποία τα καύσιμα ενώνονται χημικά με το οξυγόνο Ο του αέρα. </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Το κύριο χαρακτηριστικό της είναι η απελευθέρωση θερμότητας σε υψηλή θερμοκρασία. </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Όταν η καύση είναι έντονη, παράγονται φλόγες και φώς που αποτελούν τα δευτερογενή φαινόμενα της καύσης.</a:t>
            </a:r>
          </a:p>
          <a:p>
            <a:pPr>
              <a:spcBef>
                <a:spcPts val="600"/>
              </a:spcBef>
              <a:spcAft>
                <a:spcPts val="600"/>
              </a:spcAft>
            </a:pPr>
            <a:r>
              <a:rPr lang="el-GR" sz="2100" b="1" u="sng" dirty="0">
                <a:solidFill>
                  <a:srgbClr val="FF0000"/>
                </a:solidFill>
                <a:latin typeface="Times New Roman" panose="02020603050405020304" pitchFamily="18" charset="0"/>
                <a:cs typeface="Times New Roman" panose="02020603050405020304" pitchFamily="18" charset="0"/>
              </a:rPr>
              <a:t>Σύμφωνα με τα παραπάνω, με την καύση η χημική ενέργεια ενός καυσίμου μετατρέπεται σε εκμεταλλεύσιμη θερμική ενέργεια ή θερμότητα.</a:t>
            </a:r>
          </a:p>
          <a:p>
            <a:endParaRPr lang="el-GR" sz="2100" b="1" u="sng" dirty="0">
              <a:solidFill>
                <a:srgbClr val="FF0000"/>
              </a:solidFill>
              <a:latin typeface="Times New Roman" panose="02020603050405020304" pitchFamily="18" charset="0"/>
              <a:cs typeface="Times New Roman" panose="02020603050405020304" pitchFamily="18" charset="0"/>
            </a:endParaRPr>
          </a:p>
        </p:txBody>
      </p:sp>
      <p:sp>
        <p:nvSpPr>
          <p:cNvPr id="5" name="Διάγραμμα ροής: Εναλλακτική διεργασία 4">
            <a:extLst>
              <a:ext uri="{FF2B5EF4-FFF2-40B4-BE49-F238E27FC236}">
                <a16:creationId xmlns:a16="http://schemas.microsoft.com/office/drawing/2014/main" id="{CB0DBBC0-8E48-2482-3163-7ABB2D5ABEAD}"/>
              </a:ext>
            </a:extLst>
          </p:cNvPr>
          <p:cNvSpPr/>
          <p:nvPr/>
        </p:nvSpPr>
        <p:spPr>
          <a:xfrm>
            <a:off x="899592" y="260648"/>
            <a:ext cx="7632848" cy="504056"/>
          </a:xfrm>
          <a:prstGeom prst="flowChartAlternateProcess">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rgbClr val="FFFF00"/>
                </a:solidFill>
                <a:latin typeface="Arial Black" panose="020B0A04020102020204" pitchFamily="34" charset="0"/>
              </a:rPr>
              <a:t>ΓΕΝΙΚΑ</a:t>
            </a:r>
          </a:p>
        </p:txBody>
      </p:sp>
    </p:spTree>
    <p:extLst>
      <p:ext uri="{BB962C8B-B14F-4D97-AF65-F5344CB8AC3E}">
        <p14:creationId xmlns:p14="http://schemas.microsoft.com/office/powerpoint/2010/main" val="98151395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43508" y="476672"/>
            <a:ext cx="8856984" cy="5232202"/>
          </a:xfrm>
          <a:prstGeom prst="rect">
            <a:avLst/>
          </a:prstGeom>
          <a:noFill/>
        </p:spPr>
        <p:txBody>
          <a:bodyPr wrap="square">
            <a:spAutoFit/>
          </a:bodyPr>
          <a:lstStyle/>
          <a:p>
            <a:pPr>
              <a:spcBef>
                <a:spcPts val="600"/>
              </a:spcBef>
              <a:spcAft>
                <a:spcPts val="600"/>
              </a:spcAft>
            </a:pPr>
            <a:r>
              <a:rPr lang="el-GR" sz="2100" dirty="0">
                <a:latin typeface="Times New Roman" panose="02020603050405020304" pitchFamily="18" charset="0"/>
                <a:cs typeface="Times New Roman" panose="02020603050405020304" pitchFamily="18" charset="0"/>
              </a:rPr>
              <a:t>Η καύση διακρίνεται σε </a:t>
            </a:r>
            <a:r>
              <a:rPr lang="el-GR" sz="2100" b="1" u="sng" dirty="0">
                <a:solidFill>
                  <a:srgbClr val="FF0000"/>
                </a:solidFill>
                <a:latin typeface="Times New Roman" panose="02020603050405020304" pitchFamily="18" charset="0"/>
                <a:cs typeface="Times New Roman" panose="02020603050405020304" pitchFamily="18" charset="0"/>
              </a:rPr>
              <a:t>βραδεία</a:t>
            </a:r>
            <a:r>
              <a:rPr lang="el-GR" sz="2100" b="1" dirty="0">
                <a:latin typeface="Times New Roman" panose="02020603050405020304" pitchFamily="18" charset="0"/>
                <a:cs typeface="Times New Roman" panose="02020603050405020304" pitchFamily="18" charset="0"/>
              </a:rPr>
              <a:t>,</a:t>
            </a:r>
            <a:r>
              <a:rPr lang="el-GR" sz="2100" dirty="0">
                <a:latin typeface="Times New Roman" panose="02020603050405020304" pitchFamily="18" charset="0"/>
                <a:cs typeface="Times New Roman" panose="02020603050405020304" pitchFamily="18" charset="0"/>
              </a:rPr>
              <a:t> όπως π.Χ. Είναι η οξείδωση των μετάλλων, </a:t>
            </a:r>
            <a:r>
              <a:rPr lang="el-GR" sz="2100" b="1" u="sng" dirty="0">
                <a:solidFill>
                  <a:srgbClr val="FF0000"/>
                </a:solidFill>
                <a:latin typeface="Times New Roman" panose="02020603050405020304" pitchFamily="18" charset="0"/>
                <a:cs typeface="Times New Roman" panose="02020603050405020304" pitchFamily="18" charset="0"/>
              </a:rPr>
              <a:t>συνήθη ή κανονική</a:t>
            </a:r>
            <a:r>
              <a:rPr lang="el-GR" sz="2100" dirty="0">
                <a:latin typeface="Times New Roman" panose="02020603050405020304" pitchFamily="18" charset="0"/>
                <a:cs typeface="Times New Roman" panose="02020603050405020304" pitchFamily="18" charset="0"/>
              </a:rPr>
              <a:t>, όπως είναι η καύση του γαιάνθρακα, του πετρελαίου και </a:t>
            </a:r>
            <a:r>
              <a:rPr lang="el-GR" sz="2100" b="1" u="sng" dirty="0">
                <a:solidFill>
                  <a:srgbClr val="FF0000"/>
                </a:solidFill>
                <a:latin typeface="Times New Roman" panose="02020603050405020304" pitchFamily="18" charset="0"/>
                <a:cs typeface="Times New Roman" panose="02020603050405020304" pitchFamily="18" charset="0"/>
              </a:rPr>
              <a:t>ταχεία ή έκρηξη</a:t>
            </a:r>
            <a:r>
              <a:rPr lang="el-GR" sz="2100" dirty="0">
                <a:latin typeface="Times New Roman" panose="02020603050405020304" pitchFamily="18" charset="0"/>
                <a:cs typeface="Times New Roman" panose="02020603050405020304" pitchFamily="18" charset="0"/>
              </a:rPr>
              <a:t>, όπως θεωρείται η καύση της βενζίνης, των εκρηκτικών υλών κλπ.</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Τα καύσιμα στοιχεία των καυσίμων είναι </a:t>
            </a:r>
            <a:r>
              <a:rPr lang="el-GR" sz="2100" b="1" u="sng" dirty="0">
                <a:solidFill>
                  <a:srgbClr val="FF0000"/>
                </a:solidFill>
                <a:latin typeface="Times New Roman" panose="02020603050405020304" pitchFamily="18" charset="0"/>
                <a:cs typeface="Times New Roman" panose="02020603050405020304" pitchFamily="18" charset="0"/>
              </a:rPr>
              <a:t>ο άνθρακας C, </a:t>
            </a:r>
            <a:r>
              <a:rPr lang="el-GR" sz="2100" dirty="0">
                <a:latin typeface="Times New Roman" panose="02020603050405020304" pitchFamily="18" charset="0"/>
                <a:cs typeface="Times New Roman" panose="02020603050405020304" pitchFamily="18" charset="0"/>
              </a:rPr>
              <a:t>το υδρογόνο η και     </a:t>
            </a:r>
            <a:r>
              <a:rPr lang="el-GR" sz="2100" b="1" dirty="0">
                <a:solidFill>
                  <a:srgbClr val="2B10F4"/>
                </a:solidFill>
                <a:latin typeface="Times New Roman" panose="02020603050405020304" pitchFamily="18" charset="0"/>
                <a:cs typeface="Times New Roman" panose="02020603050405020304" pitchFamily="18" charset="0"/>
              </a:rPr>
              <a:t>το θείο S,</a:t>
            </a:r>
            <a:r>
              <a:rPr lang="el-GR" sz="2100" b="1" dirty="0">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ενώ </a:t>
            </a:r>
            <a:r>
              <a:rPr lang="el-GR" sz="2100" b="1" dirty="0">
                <a:solidFill>
                  <a:srgbClr val="007033"/>
                </a:solidFill>
                <a:latin typeface="Times New Roman" panose="02020603050405020304" pitchFamily="18" charset="0"/>
                <a:cs typeface="Times New Roman" panose="02020603050405020304" pitchFamily="18" charset="0"/>
              </a:rPr>
              <a:t>τα άκαυστα το οξυγόνο Ο</a:t>
            </a:r>
            <a:r>
              <a:rPr lang="el-GR" sz="2100" dirty="0">
                <a:latin typeface="Times New Roman" panose="02020603050405020304" pitchFamily="18" charset="0"/>
                <a:cs typeface="Times New Roman" panose="02020603050405020304" pitchFamily="18" charset="0"/>
              </a:rPr>
              <a:t>, η υγρασία και τέλος διάφορα άλατα ή ακάθαρτες προσμίξεις που αποτελούν την τέφρα και τη σκουριά που απομένουν μετά την καύση.</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Για να πραγματοποιηθεί η καύση είναι απαραίτητο το οξυγόνο του αέρα. </a:t>
            </a:r>
          </a:p>
          <a:p>
            <a:pPr>
              <a:spcBef>
                <a:spcPts val="600"/>
              </a:spcBef>
              <a:spcAft>
                <a:spcPts val="600"/>
              </a:spcAft>
            </a:pPr>
            <a:r>
              <a:rPr lang="el-GR" sz="2100" b="1" u="sng" dirty="0">
                <a:solidFill>
                  <a:srgbClr val="FF0000"/>
                </a:solidFill>
                <a:latin typeface="Times New Roman" panose="02020603050405020304" pitchFamily="18" charset="0"/>
                <a:cs typeface="Times New Roman" panose="02020603050405020304" pitchFamily="18" charset="0"/>
              </a:rPr>
              <a:t>Γι’ αυτό και ο αέρας λέγεται καυσιγόνος.</a:t>
            </a:r>
          </a:p>
          <a:p>
            <a:pPr>
              <a:spcBef>
                <a:spcPts val="600"/>
              </a:spcBef>
              <a:spcAft>
                <a:spcPts val="600"/>
              </a:spcAft>
            </a:pPr>
            <a:r>
              <a:rPr lang="el-GR" sz="2100" b="1" dirty="0">
                <a:latin typeface="Times New Roman" panose="02020603050405020304" pitchFamily="18" charset="0"/>
                <a:cs typeface="Times New Roman" panose="02020603050405020304" pitchFamily="18" charset="0"/>
              </a:rPr>
              <a:t>Όταν η καύση ενός καυσίμου γίνεται έτσι, ώστε μέσα στα προϊόντα της (τα οποία είναι τα καυσαέρια και στερεά υπολείμματα), να μην υπάρχουν καθόλου καύσιμα συστατικά, λέγεται τέλεια καύση, αλλιώς χαρακτηρίζεται ως ατελής</a:t>
            </a:r>
            <a:r>
              <a:rPr lang="el-GR" sz="21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86074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pattFill prst="pct20">
          <a:fgClr>
            <a:srgbClr val="FFFF00"/>
          </a:fgClr>
          <a:bgClr>
            <a:schemeClr val="bg1"/>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3" y="1124744"/>
            <a:ext cx="8678738" cy="5062924"/>
          </a:xfrm>
          <a:prstGeom prst="rect">
            <a:avLst/>
          </a:prstGeom>
          <a:noFill/>
        </p:spPr>
        <p:txBody>
          <a:bodyPr wrap="square">
            <a:spAutoFit/>
          </a:bodyPr>
          <a:lstStyle/>
          <a:p>
            <a:pPr>
              <a:spcBef>
                <a:spcPts val="600"/>
              </a:spcBef>
              <a:spcAft>
                <a:spcPts val="600"/>
              </a:spcAft>
            </a:pPr>
            <a:r>
              <a:rPr lang="el-GR" sz="2100" dirty="0">
                <a:latin typeface="Times New Roman" panose="02020603050405020304" pitchFamily="18" charset="0"/>
                <a:cs typeface="Times New Roman" panose="02020603050405020304" pitchFamily="18" charset="0"/>
              </a:rPr>
              <a:t>Τα καύσιμα που χρησιμοποιούνται στην τεχνική χαρακτηρίζονται πρώτα σε </a:t>
            </a:r>
            <a:r>
              <a:rPr lang="el-GR" sz="2100" b="1" u="sng" dirty="0">
                <a:solidFill>
                  <a:srgbClr val="FF0000"/>
                </a:solidFill>
                <a:latin typeface="Times New Roman" panose="02020603050405020304" pitchFamily="18" charset="0"/>
                <a:cs typeface="Times New Roman" panose="02020603050405020304" pitchFamily="18" charset="0"/>
              </a:rPr>
              <a:t>φυσικά</a:t>
            </a:r>
            <a:r>
              <a:rPr lang="el-GR" sz="2100" b="1" dirty="0">
                <a:solidFill>
                  <a:srgbClr val="FF0000"/>
                </a:solidFill>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και </a:t>
            </a:r>
            <a:r>
              <a:rPr lang="el-GR" sz="2100" b="1" u="sng" dirty="0">
                <a:solidFill>
                  <a:srgbClr val="FF0000"/>
                </a:solidFill>
                <a:latin typeface="Times New Roman" panose="02020603050405020304" pitchFamily="18" charset="0"/>
                <a:cs typeface="Times New Roman" panose="02020603050405020304" pitchFamily="18" charset="0"/>
              </a:rPr>
              <a:t>τεχνητά</a:t>
            </a:r>
            <a:r>
              <a:rPr lang="el-GR" sz="2100" b="1" u="sng" dirty="0">
                <a:latin typeface="Times New Roman" panose="02020603050405020304" pitchFamily="18" charset="0"/>
                <a:cs typeface="Times New Roman" panose="02020603050405020304" pitchFamily="18" charset="0"/>
              </a:rPr>
              <a:t>,</a:t>
            </a:r>
            <a:r>
              <a:rPr lang="el-GR" sz="2100" dirty="0">
                <a:latin typeface="Times New Roman" panose="02020603050405020304" pitchFamily="18" charset="0"/>
                <a:cs typeface="Times New Roman" panose="02020603050405020304" pitchFamily="18" charset="0"/>
              </a:rPr>
              <a:t> ανάλογα με το αν χρησιμοποιούνται όπως προέρχονται </a:t>
            </a:r>
            <a:r>
              <a:rPr lang="el-GR" sz="2100" b="1" u="sng" dirty="0">
                <a:solidFill>
                  <a:srgbClr val="2B10F4"/>
                </a:solidFill>
                <a:latin typeface="Times New Roman" panose="02020603050405020304" pitchFamily="18" charset="0"/>
                <a:cs typeface="Times New Roman" panose="02020603050405020304" pitchFamily="18" charset="0"/>
              </a:rPr>
              <a:t>από τη φύση, π.χ. λιθάνθρακες, νάφθα, μεθάνιο κλπ</a:t>
            </a:r>
            <a:r>
              <a:rPr lang="el-GR" sz="2100" dirty="0">
                <a:latin typeface="Times New Roman" panose="02020603050405020304" pitchFamily="18" charset="0"/>
                <a:cs typeface="Times New Roman" panose="02020603050405020304" pitchFamily="18" charset="0"/>
              </a:rPr>
              <a:t>. ή αν χρησιμοποιούνται </a:t>
            </a:r>
            <a:r>
              <a:rPr lang="el-GR" sz="2100" b="1" u="sng" dirty="0">
                <a:solidFill>
                  <a:srgbClr val="FF0000"/>
                </a:solidFill>
                <a:latin typeface="Times New Roman" panose="02020603050405020304" pitchFamily="18" charset="0"/>
                <a:cs typeface="Times New Roman" panose="02020603050405020304" pitchFamily="18" charset="0"/>
              </a:rPr>
              <a:t>μετά από ορισμένη επεξεργασία, π.χ. πετρέλαιο λεβήτων ή Diesel, βενζίνη, οινόπνευμα, φωταέριο.</a:t>
            </a:r>
          </a:p>
          <a:p>
            <a:pPr>
              <a:spcBef>
                <a:spcPts val="600"/>
              </a:spcBef>
              <a:spcAft>
                <a:spcPts val="600"/>
              </a:spcAft>
            </a:pPr>
            <a:r>
              <a:rPr lang="el-GR" sz="2100" b="1" dirty="0">
                <a:latin typeface="Times New Roman" panose="02020603050405020304" pitchFamily="18" charset="0"/>
                <a:cs typeface="Times New Roman" panose="02020603050405020304" pitchFamily="18" charset="0"/>
              </a:rPr>
              <a:t>Άλλη διάκριση χαρακτηρίζει αυτά σε </a:t>
            </a:r>
            <a:r>
              <a:rPr lang="el-GR" sz="2100" b="1" dirty="0">
                <a:solidFill>
                  <a:srgbClr val="FF0000"/>
                </a:solidFill>
                <a:latin typeface="Times New Roman" panose="02020603050405020304" pitchFamily="18" charset="0"/>
                <a:cs typeface="Times New Roman" panose="02020603050405020304" pitchFamily="18" charset="0"/>
              </a:rPr>
              <a:t>στερεά, υγρά </a:t>
            </a:r>
            <a:r>
              <a:rPr lang="el-GR" sz="2100" b="1" dirty="0">
                <a:latin typeface="Times New Roman" panose="02020603050405020304" pitchFamily="18" charset="0"/>
                <a:cs typeface="Times New Roman" panose="02020603050405020304" pitchFamily="18" charset="0"/>
              </a:rPr>
              <a:t>και</a:t>
            </a:r>
            <a:r>
              <a:rPr lang="el-GR" sz="2100" b="1" dirty="0">
                <a:solidFill>
                  <a:srgbClr val="FF0000"/>
                </a:solidFill>
                <a:latin typeface="Times New Roman" panose="02020603050405020304" pitchFamily="18" charset="0"/>
                <a:cs typeface="Times New Roman" panose="02020603050405020304" pitchFamily="18" charset="0"/>
              </a:rPr>
              <a:t> αέρια</a:t>
            </a:r>
            <a:r>
              <a:rPr lang="el-GR" sz="2100" b="1" dirty="0">
                <a:latin typeface="Times New Roman" panose="02020603050405020304" pitchFamily="18" charset="0"/>
                <a:cs typeface="Times New Roman" panose="02020603050405020304" pitchFamily="18" charset="0"/>
              </a:rPr>
              <a:t>, όπως είναι </a:t>
            </a:r>
            <a:r>
              <a:rPr lang="el-GR" sz="2100" b="1" dirty="0" err="1">
                <a:latin typeface="Times New Roman" panose="02020603050405020304" pitchFamily="18" charset="0"/>
                <a:cs typeface="Times New Roman" panose="02020603050405020304" pitchFamily="18" charset="0"/>
              </a:rPr>
              <a:t>π.χ.:</a:t>
            </a:r>
            <a:r>
              <a:rPr lang="el-GR" sz="2100" b="1" u="sng" dirty="0" err="1">
                <a:solidFill>
                  <a:srgbClr val="FF0000"/>
                </a:solidFill>
                <a:latin typeface="Times New Roman" panose="02020603050405020304" pitchFamily="18" charset="0"/>
                <a:cs typeface="Times New Roman" panose="02020603050405020304" pitchFamily="18" charset="0"/>
              </a:rPr>
              <a:t>Στερεά</a:t>
            </a:r>
            <a:r>
              <a:rPr lang="el-GR" sz="2100" b="1" u="sng" dirty="0">
                <a:solidFill>
                  <a:srgbClr val="FF0000"/>
                </a:solidFill>
                <a:latin typeface="Times New Roman" panose="02020603050405020304" pitchFamily="18" charset="0"/>
                <a:cs typeface="Times New Roman" panose="02020603050405020304" pitchFamily="18" charset="0"/>
              </a:rPr>
              <a:t> καύσιμα</a:t>
            </a:r>
            <a:r>
              <a:rPr lang="el-GR" sz="2100" u="sng" dirty="0">
                <a:solidFill>
                  <a:srgbClr val="FF0000"/>
                </a:solidFill>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Τύρφη, λιγνίτες, λιθάνθρακες, ανθρακίτες,  κλπ.</a:t>
            </a:r>
          </a:p>
          <a:p>
            <a:pPr>
              <a:spcBef>
                <a:spcPts val="600"/>
              </a:spcBef>
              <a:spcAft>
                <a:spcPts val="600"/>
              </a:spcAft>
            </a:pPr>
            <a:r>
              <a:rPr lang="el-GR" sz="2100" b="1" u="sng" dirty="0">
                <a:solidFill>
                  <a:srgbClr val="2B10F4"/>
                </a:solidFill>
                <a:latin typeface="Times New Roman" panose="02020603050405020304" pitchFamily="18" charset="0"/>
                <a:cs typeface="Times New Roman" panose="02020603050405020304" pitchFamily="18" charset="0"/>
              </a:rPr>
              <a:t>Υγρά καύσιμα</a:t>
            </a:r>
            <a:r>
              <a:rPr lang="el-GR" sz="2100" u="sng" dirty="0">
                <a:solidFill>
                  <a:srgbClr val="2B10F4"/>
                </a:solidFill>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Βενζίνη, φωτιστικό πετρέλαιο, κηροζίνη, πετρέλαιο λεβήτων (</a:t>
            </a:r>
            <a:r>
              <a:rPr lang="en-US" sz="2100" dirty="0">
                <a:latin typeface="Times New Roman" panose="02020603050405020304" pitchFamily="18" charset="0"/>
                <a:cs typeface="Times New Roman" panose="02020603050405020304" pitchFamily="18" charset="0"/>
              </a:rPr>
              <a:t>fuel oil</a:t>
            </a:r>
            <a:r>
              <a:rPr lang="el-GR" sz="2100" dirty="0">
                <a:latin typeface="Times New Roman" panose="02020603050405020304" pitchFamily="18" charset="0"/>
                <a:cs typeface="Times New Roman" panose="02020603050405020304" pitchFamily="18" charset="0"/>
              </a:rPr>
              <a:t>), οινόπνευμα κλπ.</a:t>
            </a:r>
          </a:p>
          <a:p>
            <a:pPr>
              <a:spcBef>
                <a:spcPts val="600"/>
              </a:spcBef>
              <a:spcAft>
                <a:spcPts val="600"/>
              </a:spcAft>
            </a:pPr>
            <a:r>
              <a:rPr lang="el-GR" sz="2100" b="1" u="sng" dirty="0">
                <a:solidFill>
                  <a:srgbClr val="002060"/>
                </a:solidFill>
                <a:latin typeface="Times New Roman" panose="02020603050405020304" pitchFamily="18" charset="0"/>
                <a:cs typeface="Times New Roman" panose="02020603050405020304" pitchFamily="18" charset="0"/>
              </a:rPr>
              <a:t>Αέρια καύσιμα:</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Μεθάνιο, υγραέριο, αέριο υψικαμίνων, φωταέριο κλπ.</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Για τους λέβητες των πλοίων μας ενδιαφέρουν κυρίως το πετρέλαιο λεβήτων και πολύ λιγότερο οι γαιάνθρακες.</a:t>
            </a:r>
          </a:p>
        </p:txBody>
      </p:sp>
      <p:sp>
        <p:nvSpPr>
          <p:cNvPr id="2" name="Διάγραμμα ροής: Εναλλακτική διεργασία 1">
            <a:extLst>
              <a:ext uri="{FF2B5EF4-FFF2-40B4-BE49-F238E27FC236}">
                <a16:creationId xmlns:a16="http://schemas.microsoft.com/office/drawing/2014/main" id="{9FD30DF4-2624-8DD0-F75E-74C66F0B4984}"/>
              </a:ext>
            </a:extLst>
          </p:cNvPr>
          <p:cNvSpPr/>
          <p:nvPr/>
        </p:nvSpPr>
        <p:spPr>
          <a:xfrm>
            <a:off x="285751" y="260648"/>
            <a:ext cx="8572499" cy="576064"/>
          </a:xfrm>
          <a:prstGeom prst="flowChartAlternateProcess">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FFFF00"/>
                </a:solidFill>
                <a:latin typeface="Arial Black" panose="020B0A04020102020204" pitchFamily="34" charset="0"/>
              </a:rPr>
              <a:t>ΤΑΞΙΝΟΜΗΣΗ ΤΩΝ ΚΑΥΣΙΜΩΝ</a:t>
            </a:r>
          </a:p>
        </p:txBody>
      </p:sp>
    </p:spTree>
    <p:extLst>
      <p:ext uri="{BB962C8B-B14F-4D97-AF65-F5344CB8AC3E}">
        <p14:creationId xmlns:p14="http://schemas.microsoft.com/office/powerpoint/2010/main" val="419775226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pattFill prst="pct25">
          <a:fgClr>
            <a:schemeClr val="accent1">
              <a:lumMod val="20000"/>
              <a:lumOff val="80000"/>
            </a:schemeClr>
          </a:fgClr>
          <a:bgClr>
            <a:schemeClr val="accent2">
              <a:lumMod val="20000"/>
              <a:lumOff val="80000"/>
            </a:schemeClr>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96627" y="889843"/>
            <a:ext cx="8750745" cy="5078313"/>
          </a:xfrm>
          <a:prstGeom prst="rect">
            <a:avLst/>
          </a:prstGeom>
          <a:solidFill>
            <a:schemeClr val="bg1">
              <a:alpha val="0"/>
            </a:schemeClr>
          </a:solidFill>
        </p:spPr>
        <p:txBody>
          <a:bodyPr wrap="square">
            <a:spAutoFit/>
          </a:bodyPr>
          <a:lstStyle/>
          <a:p>
            <a:pPr>
              <a:spcBef>
                <a:spcPts val="600"/>
              </a:spcBef>
              <a:spcAft>
                <a:spcPts val="600"/>
              </a:spcAft>
            </a:pPr>
            <a:r>
              <a:rPr lang="el-GR" sz="2100" dirty="0">
                <a:latin typeface="Times New Roman" panose="02020603050405020304" pitchFamily="18" charset="0"/>
                <a:cs typeface="Times New Roman" panose="02020603050405020304" pitchFamily="18" charset="0"/>
              </a:rPr>
              <a:t>Αυτοί χρησιμοποιήθηκαν πολύ στο παρελθόν σε διάφορες μορφές, όπως του ακατέργαστου γαιάνθρακα σε χονδρά τεμάχια ή του κατεργασμένου σε πλινθίδες (μπρικέτες), σε κομμάτια κανονικού μεγέθους (καρυδάτο, γαρμπίλι) ή σε σκόνη, (κονιοποιημένος γαιάνθρακας).</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Από το τέλος του Β' Παγκοσμίου πολέμου οι γαιάνθρακες δε χρησιμοποιούνται πια στα πλοία. </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Η χρήση του πετρελαίου έχει γενικευθεί. </a:t>
            </a:r>
          </a:p>
          <a:p>
            <a:pPr>
              <a:spcBef>
                <a:spcPts val="600"/>
              </a:spcBef>
              <a:spcAft>
                <a:spcPts val="600"/>
              </a:spcAft>
            </a:pPr>
            <a:r>
              <a:rPr lang="el-GR" sz="2100" b="1" u="sng" dirty="0">
                <a:solidFill>
                  <a:srgbClr val="FF0000"/>
                </a:solidFill>
                <a:latin typeface="Times New Roman" panose="02020603050405020304" pitchFamily="18" charset="0"/>
                <a:cs typeface="Times New Roman" panose="02020603050405020304" pitchFamily="18" charset="0"/>
              </a:rPr>
              <a:t>Τα τελευταία χρόνια πάντως, λόγω της παγκόσμιας έλλειψης πετρελαίου που παρατηρείται, άρχισαν να κατασκευάζονται ξανά πλοία και με γαιανθρακολέβητες, ιδίως σε μεγάλες γαιανθρακοπαραγωγές χώρες</a:t>
            </a:r>
            <a:r>
              <a:rPr lang="el-GR" sz="2100" dirty="0">
                <a:latin typeface="Times New Roman" panose="02020603050405020304" pitchFamily="18" charset="0"/>
                <a:cs typeface="Times New Roman" panose="02020603050405020304" pitchFamily="18" charset="0"/>
              </a:rPr>
              <a:t>.</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Εδώ πάντως θα ασχοληθούμε με το πετρέλαιο και την καύση του. </a:t>
            </a:r>
          </a:p>
          <a:p>
            <a:pPr>
              <a:spcBef>
                <a:spcPts val="600"/>
              </a:spcBef>
              <a:spcAft>
                <a:spcPts val="600"/>
              </a:spcAft>
            </a:pPr>
            <a:r>
              <a:rPr lang="el-GR" sz="2100" dirty="0">
                <a:latin typeface="Times New Roman" panose="02020603050405020304" pitchFamily="18" charset="0"/>
                <a:cs typeface="Times New Roman" panose="02020603050405020304" pitchFamily="18" charset="0"/>
              </a:rPr>
              <a:t>Σημειώνεται ότι τα σχετικά με την καύση του πετρελαίου, από χημική άποψη, εφαρμόζονται και για την καύση των γαιανθράκων</a:t>
            </a:r>
            <a:r>
              <a:rPr lang="el-GR" sz="2200" b="1" dirty="0"/>
              <a:t>.</a:t>
            </a:r>
          </a:p>
        </p:txBody>
      </p:sp>
      <p:sp>
        <p:nvSpPr>
          <p:cNvPr id="5" name="Ορθογώνιο: Στρογγύλεμα διαγώνιων γωνιών 4">
            <a:extLst>
              <a:ext uri="{FF2B5EF4-FFF2-40B4-BE49-F238E27FC236}">
                <a16:creationId xmlns:a16="http://schemas.microsoft.com/office/drawing/2014/main" id="{E8BE30E6-87F4-EC19-14CC-E242E875A4AA}"/>
              </a:ext>
            </a:extLst>
          </p:cNvPr>
          <p:cNvSpPr/>
          <p:nvPr/>
        </p:nvSpPr>
        <p:spPr>
          <a:xfrm>
            <a:off x="1691680" y="260648"/>
            <a:ext cx="5472608" cy="576064"/>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007033"/>
                </a:solidFill>
                <a:latin typeface="Arial Black" panose="020B0A04020102020204" pitchFamily="34" charset="0"/>
              </a:rPr>
              <a:t>ΟΙ ΓΑΙΑΝΘΡΑΚΕΣ</a:t>
            </a:r>
          </a:p>
        </p:txBody>
      </p:sp>
    </p:spTree>
    <p:extLst>
      <p:ext uri="{BB962C8B-B14F-4D97-AF65-F5344CB8AC3E}">
        <p14:creationId xmlns:p14="http://schemas.microsoft.com/office/powerpoint/2010/main" val="5270585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pattFill prst="pct60">
          <a:fgClr>
            <a:schemeClr val="bg1"/>
          </a:fgClr>
          <a:bgClr>
            <a:srgbClr val="FFE1E1"/>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79513" y="1124744"/>
            <a:ext cx="8784976" cy="4708981"/>
          </a:xfrm>
          <a:prstGeom prst="rect">
            <a:avLst/>
          </a:prstGeom>
          <a:noFill/>
        </p:spPr>
        <p:txBody>
          <a:bodyPr wrap="square">
            <a:spAutoFit/>
          </a:bodyPr>
          <a:lstStyle/>
          <a:p>
            <a:pPr>
              <a:spcBef>
                <a:spcPts val="1200"/>
              </a:spcBef>
              <a:spcAft>
                <a:spcPts val="1200"/>
              </a:spcAft>
            </a:pPr>
            <a:r>
              <a:rPr lang="el-GR" sz="2000" b="1" u="sng" dirty="0">
                <a:solidFill>
                  <a:srgbClr val="FF0000"/>
                </a:solidFill>
                <a:latin typeface="Times New Roman" panose="02020603050405020304" pitchFamily="18" charset="0"/>
                <a:cs typeface="Times New Roman" panose="02020603050405020304" pitchFamily="18" charset="0"/>
              </a:rPr>
              <a:t>Το βαρύ πετρέλαιο (</a:t>
            </a:r>
            <a:r>
              <a:rPr lang="en-US" sz="2000" b="1" u="sng" dirty="0">
                <a:solidFill>
                  <a:srgbClr val="FF0000"/>
                </a:solidFill>
                <a:latin typeface="Times New Roman" panose="02020603050405020304" pitchFamily="18" charset="0"/>
                <a:cs typeface="Times New Roman" panose="02020603050405020304" pitchFamily="18" charset="0"/>
              </a:rPr>
              <a:t>fuel oil) </a:t>
            </a:r>
            <a:r>
              <a:rPr lang="el-GR" sz="2000" dirty="0">
                <a:latin typeface="Times New Roman" panose="02020603050405020304" pitchFamily="18" charset="0"/>
                <a:cs typeface="Times New Roman" panose="02020603050405020304" pitchFamily="18" charset="0"/>
              </a:rPr>
              <a:t>που χρησιμοποιούν οι λέβητες των πλοίων, είναι προϊόν</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της απόσταξης του αργού πετρελαίου ή μίγματα υπολειμμάτων. </a:t>
            </a:r>
          </a:p>
          <a:p>
            <a:pPr>
              <a:spcBef>
                <a:spcPts val="1200"/>
              </a:spcBef>
              <a:spcAft>
                <a:spcPts val="1200"/>
              </a:spcAft>
            </a:pPr>
            <a:r>
              <a:rPr lang="el-GR" sz="2000" dirty="0">
                <a:latin typeface="Times New Roman" panose="02020603050405020304" pitchFamily="18" charset="0"/>
                <a:cs typeface="Times New Roman" panose="02020603050405020304" pitchFamily="18" charset="0"/>
              </a:rPr>
              <a:t>Υπάρχουν δύο μέθοδοι απόσταξης: </a:t>
            </a:r>
            <a:r>
              <a:rPr lang="el-GR" sz="2000" b="1" u="sng" dirty="0">
                <a:solidFill>
                  <a:srgbClr val="FF0000"/>
                </a:solidFill>
                <a:latin typeface="Times New Roman" panose="02020603050405020304" pitchFamily="18" charset="0"/>
                <a:cs typeface="Times New Roman" panose="02020603050405020304" pitchFamily="18" charset="0"/>
              </a:rPr>
              <a:t>η κλασματική (</a:t>
            </a:r>
            <a:r>
              <a:rPr lang="el-GR" sz="2000" b="1" u="sng" dirty="0" err="1">
                <a:solidFill>
                  <a:srgbClr val="FF0000"/>
                </a:solidFill>
                <a:latin typeface="Times New Roman" panose="02020603050405020304" pitchFamily="18" charset="0"/>
                <a:cs typeface="Times New Roman" panose="02020603050405020304" pitchFamily="18" charset="0"/>
              </a:rPr>
              <a:t>straight</a:t>
            </a:r>
            <a:r>
              <a:rPr lang="el-GR" sz="2000" b="1" u="sng" dirty="0">
                <a:solidFill>
                  <a:srgbClr val="FF0000"/>
                </a:solidFill>
                <a:latin typeface="Times New Roman" panose="02020603050405020304" pitchFamily="18" charset="0"/>
                <a:cs typeface="Times New Roman" panose="02020603050405020304" pitchFamily="18" charset="0"/>
              </a:rPr>
              <a:t> </a:t>
            </a:r>
            <a:r>
              <a:rPr lang="el-GR" sz="2000" b="1" u="sng" dirty="0" err="1">
                <a:solidFill>
                  <a:srgbClr val="FF0000"/>
                </a:solidFill>
                <a:latin typeface="Times New Roman" panose="02020603050405020304" pitchFamily="18" charset="0"/>
                <a:cs typeface="Times New Roman" panose="02020603050405020304" pitchFamily="18" charset="0"/>
              </a:rPr>
              <a:t>run</a:t>
            </a:r>
            <a:r>
              <a:rPr lang="el-GR" sz="2000" b="1" u="sng" dirty="0">
                <a:solidFill>
                  <a:srgbClr val="FF0000"/>
                </a:solidFill>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και </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η </a:t>
            </a:r>
            <a:r>
              <a:rPr lang="el-GR" sz="2000" b="1" u="sng" dirty="0">
                <a:solidFill>
                  <a:srgbClr val="2B10F4"/>
                </a:solidFill>
                <a:latin typeface="Times New Roman" panose="02020603050405020304" pitchFamily="18" charset="0"/>
                <a:cs typeface="Times New Roman" panose="02020603050405020304" pitchFamily="18" charset="0"/>
              </a:rPr>
              <a:t>θερμική ή καταλυτική (</a:t>
            </a:r>
            <a:r>
              <a:rPr lang="el-GR" sz="2000" b="1" u="sng" dirty="0" err="1">
                <a:solidFill>
                  <a:srgbClr val="2B10F4"/>
                </a:solidFill>
                <a:latin typeface="Times New Roman" panose="02020603050405020304" pitchFamily="18" charset="0"/>
                <a:cs typeface="Times New Roman" panose="02020603050405020304" pitchFamily="18" charset="0"/>
              </a:rPr>
              <a:t>cracking</a:t>
            </a:r>
            <a:r>
              <a:rPr lang="el-GR" sz="2000" b="1" u="sng" dirty="0">
                <a:solidFill>
                  <a:srgbClr val="2B10F4"/>
                </a:solidFill>
                <a:latin typeface="Times New Roman" panose="02020603050405020304" pitchFamily="18" charset="0"/>
                <a:cs typeface="Times New Roman" panose="02020603050405020304" pitchFamily="18" charset="0"/>
              </a:rPr>
              <a:t>).</a:t>
            </a:r>
          </a:p>
          <a:p>
            <a:pPr>
              <a:spcBef>
                <a:spcPts val="1200"/>
              </a:spcBef>
              <a:spcAft>
                <a:spcPts val="1200"/>
              </a:spcAft>
            </a:pPr>
            <a:r>
              <a:rPr lang="el-GR" sz="2000" dirty="0">
                <a:latin typeface="Times New Roman" panose="02020603050405020304" pitchFamily="18" charset="0"/>
                <a:cs typeface="Times New Roman" panose="02020603050405020304" pitchFamily="18" charset="0"/>
              </a:rPr>
              <a:t>Η πρώτη μέθοδος εφαρμόζεται στα περισσότερα διϋλιστήρια της Ευρώπης και της Ιαπωνίας. </a:t>
            </a:r>
          </a:p>
          <a:p>
            <a:pPr>
              <a:spcBef>
                <a:spcPts val="1200"/>
              </a:spcBef>
              <a:spcAft>
                <a:spcPts val="1200"/>
              </a:spcAft>
            </a:pPr>
            <a:r>
              <a:rPr lang="el-GR" sz="2000" dirty="0">
                <a:latin typeface="Times New Roman" panose="02020603050405020304" pitchFamily="18" charset="0"/>
                <a:cs typeface="Times New Roman" panose="02020603050405020304" pitchFamily="18" charset="0"/>
              </a:rPr>
              <a:t>Με αυτή τη μέθοδο παράγεται υπόλειμμα απόσταξης 40-50% λογικής</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ποιότητας. </a:t>
            </a:r>
          </a:p>
          <a:p>
            <a:pPr>
              <a:spcBef>
                <a:spcPts val="1200"/>
              </a:spcBef>
              <a:spcAft>
                <a:spcPts val="1200"/>
              </a:spcAft>
            </a:pPr>
            <a:r>
              <a:rPr lang="el-GR" sz="2000" dirty="0">
                <a:latin typeface="Times New Roman" panose="02020603050405020304" pitchFamily="18" charset="0"/>
                <a:cs typeface="Times New Roman" panose="02020603050405020304" pitchFamily="18" charset="0"/>
              </a:rPr>
              <a:t>Η δεύτερη μέθοδος εφαρμόζεται στα διυλιστήρια των Η.Π.Α. </a:t>
            </a:r>
          </a:p>
          <a:p>
            <a:pPr>
              <a:spcBef>
                <a:spcPts val="1200"/>
              </a:spcBef>
              <a:spcAft>
                <a:spcPts val="1200"/>
              </a:spcAft>
            </a:pPr>
            <a:r>
              <a:rPr lang="el-GR" sz="2000" dirty="0">
                <a:latin typeface="Times New Roman" panose="02020603050405020304" pitchFamily="18" charset="0"/>
                <a:cs typeface="Times New Roman" panose="02020603050405020304" pitchFamily="18" charset="0"/>
              </a:rPr>
              <a:t>Με αυτή παράγεται πολύ μικρότερο ποσοστό υπολείμματος απόσταξης και αυτό είναι πολύ κακής ποιότητας.</a:t>
            </a:r>
          </a:p>
        </p:txBody>
      </p:sp>
      <p:sp>
        <p:nvSpPr>
          <p:cNvPr id="5" name="Ορθογώνιο: Στρογγύλεμα διαγώνιων γωνιών 4">
            <a:extLst>
              <a:ext uri="{FF2B5EF4-FFF2-40B4-BE49-F238E27FC236}">
                <a16:creationId xmlns:a16="http://schemas.microsoft.com/office/drawing/2014/main" id="{2E85F8DF-A0B0-DDF1-D0DA-2B410879872C}"/>
              </a:ext>
            </a:extLst>
          </p:cNvPr>
          <p:cNvSpPr/>
          <p:nvPr/>
        </p:nvSpPr>
        <p:spPr>
          <a:xfrm>
            <a:off x="1331640" y="332656"/>
            <a:ext cx="7056784" cy="648072"/>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FF0000"/>
                </a:solidFill>
                <a:latin typeface="Arial Black" panose="020B0A04020102020204" pitchFamily="34" charset="0"/>
              </a:rPr>
              <a:t>ΤΟ ΠΕΤΡΕΛΑΙΟ ΛΕΒΗΤΩΝ</a:t>
            </a:r>
          </a:p>
        </p:txBody>
      </p:sp>
    </p:spTree>
    <p:extLst>
      <p:ext uri="{BB962C8B-B14F-4D97-AF65-F5344CB8AC3E}">
        <p14:creationId xmlns:p14="http://schemas.microsoft.com/office/powerpoint/2010/main" val="139291182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890674"/>
          </a:xfrm>
          <a:solidFill>
            <a:srgbClr val="FFFF00"/>
          </a:solidFill>
          <a:effectLst/>
        </p:spPr>
        <p:txBody>
          <a:bodyPr>
            <a:normAutofit/>
          </a:bodyPr>
          <a:lstStyle/>
          <a:p>
            <a:r>
              <a:rPr lang="el-GR" sz="3200" b="1" u="sng" dirty="0">
                <a:solidFill>
                  <a:srgbClr val="FF0000"/>
                </a:solidFill>
                <a:latin typeface="Arial" pitchFamily="34" charset="0"/>
                <a:cs typeface="Arial" pitchFamily="34" charset="0"/>
              </a:rPr>
              <a:t>Χαρακτηριστικ</a:t>
            </a:r>
            <a:r>
              <a:rPr lang="en-US" sz="3200" b="1" u="sng" dirty="0">
                <a:solidFill>
                  <a:srgbClr val="FF0000"/>
                </a:solidFill>
                <a:latin typeface="Arial" pitchFamily="34" charset="0"/>
                <a:cs typeface="Arial" pitchFamily="34" charset="0"/>
              </a:rPr>
              <a:t>a</a:t>
            </a:r>
            <a:r>
              <a:rPr lang="el-GR" sz="3200" b="1" u="sng" dirty="0">
                <a:solidFill>
                  <a:srgbClr val="FF0000"/>
                </a:solidFill>
                <a:latin typeface="Arial" pitchFamily="34" charset="0"/>
                <a:cs typeface="Arial" pitchFamily="34" charset="0"/>
              </a:rPr>
              <a:t> πετρελα</a:t>
            </a:r>
            <a:r>
              <a:rPr lang="en-US" sz="3200" b="1" u="sng" dirty="0">
                <a:solidFill>
                  <a:srgbClr val="FF0000"/>
                </a:solidFill>
                <a:latin typeface="Arial" pitchFamily="34" charset="0"/>
                <a:cs typeface="Arial" pitchFamily="34" charset="0"/>
              </a:rPr>
              <a:t>i</a:t>
            </a:r>
            <a:r>
              <a:rPr lang="el-GR" sz="3200" b="1" u="sng" dirty="0">
                <a:solidFill>
                  <a:srgbClr val="FF0000"/>
                </a:solidFill>
                <a:latin typeface="Arial" pitchFamily="34" charset="0"/>
                <a:cs typeface="Arial" pitchFamily="34" charset="0"/>
              </a:rPr>
              <a:t>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366469"/>
          </a:xfrm>
          <a:prstGeom prst="rect">
            <a:avLst/>
          </a:prstGeom>
          <a:noFill/>
        </p:spPr>
        <p:txBody>
          <a:bodyPr wrap="square">
            <a:spAutoFit/>
          </a:bodyPr>
          <a:lstStyle/>
          <a:p>
            <a:pPr>
              <a:lnSpc>
                <a:spcPct val="150000"/>
              </a:lnSpc>
            </a:pPr>
            <a:r>
              <a:rPr lang="el-GR" sz="2100" dirty="0">
                <a:latin typeface="Times New Roman" panose="02020603050405020304" pitchFamily="18" charset="0"/>
                <a:cs typeface="Times New Roman" panose="02020603050405020304" pitchFamily="18" charset="0"/>
              </a:rPr>
              <a:t>Τα διάφορα πετρέλαια χαρακτηρίζονται με βάση τα αποτελέσματα που προκύπτουν ύστερα από ορισμένες φυσικές και χημικές δοκιμές. </a:t>
            </a:r>
          </a:p>
          <a:p>
            <a:pPr>
              <a:lnSpc>
                <a:spcPct val="150000"/>
              </a:lnSpc>
            </a:pPr>
            <a:r>
              <a:rPr lang="el-GR" sz="2100" dirty="0">
                <a:latin typeface="Times New Roman" panose="02020603050405020304" pitchFamily="18" charset="0"/>
                <a:cs typeface="Times New Roman" panose="02020603050405020304" pitchFamily="18" charset="0"/>
              </a:rPr>
              <a:t>Τα σπουδαιότερα χαρακτηριστικά και οι σπουδαιότερες από αυτές τις δοκιμές είναι:</a:t>
            </a:r>
          </a:p>
          <a:p>
            <a:pPr>
              <a:lnSpc>
                <a:spcPct val="150000"/>
              </a:lnSpc>
            </a:pPr>
            <a:r>
              <a:rPr lang="el-GR" sz="2100" b="1" u="sng" dirty="0">
                <a:solidFill>
                  <a:srgbClr val="FF0000"/>
                </a:solidFill>
                <a:latin typeface="Times New Roman" panose="02020603050405020304" pitchFamily="18" charset="0"/>
                <a:cs typeface="Times New Roman" panose="02020603050405020304" pitchFamily="18" charset="0"/>
              </a:rPr>
              <a:t>Το Ιξώδες</a:t>
            </a:r>
          </a:p>
          <a:p>
            <a:pPr>
              <a:lnSpc>
                <a:spcPct val="150000"/>
              </a:lnSpc>
            </a:pPr>
            <a:r>
              <a:rPr lang="el-GR" sz="2100" b="1" u="sng" dirty="0">
                <a:solidFill>
                  <a:srgbClr val="2B10F4"/>
                </a:solidFill>
                <a:latin typeface="Times New Roman" panose="02020603050405020304" pitchFamily="18" charset="0"/>
                <a:cs typeface="Times New Roman" panose="02020603050405020304" pitchFamily="18" charset="0"/>
              </a:rPr>
              <a:t>Το ανθρακούχο υπόλειμμα ή εξανθράκωμα</a:t>
            </a:r>
          </a:p>
          <a:p>
            <a:pPr>
              <a:lnSpc>
                <a:spcPct val="150000"/>
              </a:lnSpc>
            </a:pPr>
            <a:r>
              <a:rPr lang="el-GR" sz="2100" b="1" u="sng" dirty="0">
                <a:solidFill>
                  <a:srgbClr val="FF0000"/>
                </a:solidFill>
                <a:latin typeface="Times New Roman" panose="02020603050405020304" pitchFamily="18" charset="0"/>
                <a:cs typeface="Times New Roman" panose="02020603050405020304" pitchFamily="18" charset="0"/>
              </a:rPr>
              <a:t>Το ειδικό βάρος</a:t>
            </a:r>
          </a:p>
          <a:p>
            <a:pPr>
              <a:lnSpc>
                <a:spcPct val="150000"/>
              </a:lnSpc>
            </a:pPr>
            <a:r>
              <a:rPr lang="el-GR" sz="2100" b="1" u="sng" dirty="0">
                <a:solidFill>
                  <a:schemeClr val="accent1">
                    <a:lumMod val="75000"/>
                  </a:schemeClr>
                </a:solidFill>
                <a:latin typeface="Times New Roman" panose="02020603050405020304" pitchFamily="18" charset="0"/>
                <a:cs typeface="Times New Roman" panose="02020603050405020304" pitchFamily="18" charset="0"/>
              </a:rPr>
              <a:t>Το Θείο</a:t>
            </a:r>
          </a:p>
          <a:p>
            <a:pPr>
              <a:lnSpc>
                <a:spcPct val="150000"/>
              </a:lnSpc>
            </a:pPr>
            <a:r>
              <a:rPr lang="el-GR" sz="2100" b="1" u="sng" dirty="0">
                <a:latin typeface="Times New Roman" panose="02020603050405020304" pitchFamily="18" charset="0"/>
                <a:cs typeface="Times New Roman" panose="02020603050405020304" pitchFamily="18" charset="0"/>
              </a:rPr>
              <a:t>Τα ασφαλτένια</a:t>
            </a:r>
          </a:p>
          <a:p>
            <a:pPr>
              <a:lnSpc>
                <a:spcPct val="150000"/>
              </a:lnSpc>
            </a:pPr>
            <a:r>
              <a:rPr lang="el-GR" sz="2100" b="1" u="sng" dirty="0">
                <a:solidFill>
                  <a:srgbClr val="7030A0"/>
                </a:solidFill>
                <a:latin typeface="Times New Roman" panose="02020603050405020304" pitchFamily="18" charset="0"/>
                <a:cs typeface="Times New Roman" panose="02020603050405020304" pitchFamily="18" charset="0"/>
              </a:rPr>
              <a:t>Η τέφρα ή στάχτη</a:t>
            </a:r>
          </a:p>
          <a:p>
            <a:pPr>
              <a:lnSpc>
                <a:spcPct val="150000"/>
              </a:lnSpc>
            </a:pPr>
            <a:r>
              <a:rPr lang="el-GR" sz="2100" b="1" u="sng" dirty="0">
                <a:solidFill>
                  <a:srgbClr val="0070C0"/>
                </a:solidFill>
                <a:latin typeface="Times New Roman" panose="02020603050405020304" pitchFamily="18" charset="0"/>
                <a:cs typeface="Times New Roman" panose="02020603050405020304" pitchFamily="18" charset="0"/>
              </a:rPr>
              <a:t>Το σημείο ροής ή πήξης</a:t>
            </a:r>
          </a:p>
        </p:txBody>
      </p:sp>
    </p:spTree>
    <p:extLst>
      <p:ext uri="{BB962C8B-B14F-4D97-AF65-F5344CB8AC3E}">
        <p14:creationId xmlns:p14="http://schemas.microsoft.com/office/powerpoint/2010/main" val="143849074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blipFill>
          <a:blip r:embed="rId3">
            <a:alphaModFix amt="6000"/>
          </a:blip>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73787"/>
            <a:ext cx="8572500" cy="590917"/>
          </a:xfrm>
          <a:solidFill>
            <a:srgbClr val="FFFF00"/>
          </a:solidFill>
          <a:effectLst/>
        </p:spPr>
        <p:txBody>
          <a:bodyPr>
            <a:normAutofit fontScale="90000"/>
          </a:bodyPr>
          <a:lstStyle/>
          <a:p>
            <a:r>
              <a:rPr lang="el-GR" sz="3600" b="1" u="sng" dirty="0">
                <a:solidFill>
                  <a:srgbClr val="FF0000"/>
                </a:solidFill>
                <a:latin typeface="Arial" pitchFamily="34" charset="0"/>
                <a:cs typeface="Arial" pitchFamily="34" charset="0"/>
              </a:rPr>
              <a:t>Το </a:t>
            </a:r>
            <a:r>
              <a:rPr lang="el-GR" sz="3600" b="1" u="sng" dirty="0" err="1">
                <a:solidFill>
                  <a:srgbClr val="FF0000"/>
                </a:solidFill>
                <a:latin typeface="Arial" pitchFamily="34" charset="0"/>
                <a:cs typeface="Arial" pitchFamily="34" charset="0"/>
              </a:rPr>
              <a:t>Ιξωδες</a:t>
            </a:r>
            <a:endParaRPr lang="el-GR" sz="3600" b="1" u="sng" dirty="0">
              <a:solidFill>
                <a:srgbClr val="FF0000"/>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179512" y="1082680"/>
            <a:ext cx="8856984" cy="5816977"/>
          </a:xfrm>
          <a:prstGeom prst="rect">
            <a:avLst/>
          </a:prstGeom>
          <a:noFill/>
        </p:spPr>
        <p:txBody>
          <a:bodyPr wrap="square">
            <a:spAutoFit/>
          </a:bodyPr>
          <a:lstStyle/>
          <a:p>
            <a:r>
              <a:rPr lang="el-GR" sz="2200" dirty="0">
                <a:latin typeface="Times New Roman" panose="02020603050405020304" pitchFamily="18" charset="0"/>
                <a:cs typeface="Times New Roman" panose="02020603050405020304" pitchFamily="18" charset="0"/>
              </a:rPr>
              <a:t>Χαρακτηρίζει το καύσιμο από άποψης ρευστότητας και διακρίνεται, ανάλογα με τη συσκευή που μετρήθηκε, </a:t>
            </a:r>
            <a:r>
              <a:rPr lang="el-GR" sz="2200" b="1" dirty="0">
                <a:solidFill>
                  <a:srgbClr val="FF0000"/>
                </a:solidFill>
                <a:latin typeface="Times New Roman" panose="02020603050405020304" pitchFamily="18" charset="0"/>
                <a:cs typeface="Times New Roman" panose="02020603050405020304" pitchFamily="18" charset="0"/>
              </a:rPr>
              <a:t>σε Redwood, Engler, Saybolt</a:t>
            </a:r>
            <a:r>
              <a:rPr lang="el-GR" sz="2200" dirty="0">
                <a:latin typeface="Times New Roman" panose="02020603050405020304" pitchFamily="18" charset="0"/>
                <a:cs typeface="Times New Roman" panose="02020603050405020304" pitchFamily="18" charset="0"/>
              </a:rPr>
              <a:t>. Ειδικά για την τελευταία </a:t>
            </a:r>
            <a:r>
              <a:rPr lang="el-GR" sz="2200" b="1" dirty="0">
                <a:solidFill>
                  <a:srgbClr val="2B10F4"/>
                </a:solidFill>
                <a:latin typeface="Times New Roman" panose="02020603050405020304" pitchFamily="18" charset="0"/>
                <a:cs typeface="Times New Roman" panose="02020603050405020304" pitchFamily="18" charset="0"/>
              </a:rPr>
              <a:t>διακρίνομε ιξώδες SSU (Saybolt Seconds Universal) </a:t>
            </a:r>
            <a:r>
              <a:rPr lang="el-GR" sz="2200" b="1" dirty="0">
                <a:solidFill>
                  <a:srgbClr val="002060"/>
                </a:solidFill>
                <a:latin typeface="Times New Roman" panose="02020603050405020304" pitchFamily="18" charset="0"/>
                <a:cs typeface="Times New Roman" panose="02020603050405020304" pitchFamily="18" charset="0"/>
              </a:rPr>
              <a:t>και SSF (Saybolt Seconds Furol) </a:t>
            </a:r>
            <a:r>
              <a:rPr lang="el-GR" sz="2200" dirty="0">
                <a:latin typeface="Times New Roman" panose="02020603050405020304" pitchFamily="18" charset="0"/>
                <a:cs typeface="Times New Roman" panose="02020603050405020304" pitchFamily="18" charset="0"/>
              </a:rPr>
              <a:t>(</a:t>
            </a:r>
            <a:r>
              <a:rPr lang="el-GR" sz="2200" b="1" dirty="0">
                <a:solidFill>
                  <a:srgbClr val="FF0000"/>
                </a:solidFill>
                <a:latin typeface="Times New Roman" panose="02020603050405020304" pitchFamily="18" charset="0"/>
                <a:cs typeface="Times New Roman" panose="02020603050405020304" pitchFamily="18" charset="0"/>
              </a:rPr>
              <a:t>το τελευταίο για πολύ παχύρρευστα υγρά μεταξύ των οποίων και το πετρέλαιο λεβήτων</a:t>
            </a:r>
            <a:r>
              <a:rPr lang="el-GR" sz="2200" dirty="0">
                <a:latin typeface="Times New Roman" panose="02020603050405020304" pitchFamily="18" charset="0"/>
                <a:cs typeface="Times New Roman" panose="02020603050405020304" pitchFamily="18" charset="0"/>
              </a:rPr>
              <a:t>). </a:t>
            </a:r>
          </a:p>
          <a:p>
            <a:r>
              <a:rPr lang="el-GR" sz="2200" dirty="0">
                <a:latin typeface="Times New Roman" panose="02020603050405020304" pitchFamily="18" charset="0"/>
                <a:cs typeface="Times New Roman" panose="02020603050405020304" pitchFamily="18" charset="0"/>
              </a:rPr>
              <a:t>Τα παραπάνω ιξώδη είναι τα σχετικά. </a:t>
            </a:r>
          </a:p>
          <a:p>
            <a:r>
              <a:rPr lang="el-GR" sz="2200" b="1" u="sng" dirty="0">
                <a:solidFill>
                  <a:srgbClr val="2B10F4"/>
                </a:solidFill>
                <a:latin typeface="Times New Roman" panose="02020603050405020304" pitchFamily="18" charset="0"/>
                <a:cs typeface="Times New Roman" panose="02020603050405020304" pitchFamily="18" charset="0"/>
              </a:rPr>
              <a:t>Υπάρχει όμως και το απόλυτο ιξώδες που μετρείται σε απόλυτες μονάδες C.G.S. (το σύστημα S.I.). </a:t>
            </a:r>
          </a:p>
          <a:p>
            <a:r>
              <a:rPr lang="el-GR" sz="2200" b="1" u="sng" dirty="0">
                <a:solidFill>
                  <a:srgbClr val="2B10F4"/>
                </a:solidFill>
                <a:latin typeface="Times New Roman" panose="02020603050405020304" pitchFamily="18" charset="0"/>
                <a:cs typeface="Times New Roman" panose="02020603050405020304" pitchFamily="18" charset="0"/>
              </a:rPr>
              <a:t>Μονάδα του είναι η Poise. </a:t>
            </a:r>
          </a:p>
          <a:p>
            <a:r>
              <a:rPr lang="el-GR" sz="2200" b="1" u="sng" dirty="0">
                <a:solidFill>
                  <a:srgbClr val="2B10F4"/>
                </a:solidFill>
                <a:latin typeface="Times New Roman" panose="02020603050405020304" pitchFamily="18" charset="0"/>
                <a:cs typeface="Times New Roman" panose="02020603050405020304" pitchFamily="18" charset="0"/>
              </a:rPr>
              <a:t>Μία Poise αντιστοιχεί σε δύνη-δευτερόλεπτο ανά cm2. </a:t>
            </a:r>
          </a:p>
          <a:p>
            <a:r>
              <a:rPr lang="el-GR" sz="2200" dirty="0">
                <a:latin typeface="Times New Roman" panose="02020603050405020304" pitchFamily="18" charset="0"/>
                <a:cs typeface="Times New Roman" panose="02020603050405020304" pitchFamily="18" charset="0"/>
              </a:rPr>
              <a:t>Συνήθως χρησιμοποιείται ο όρος Centipoise που ισούται με το ιξώδες του νερού στους 68,4°F. </a:t>
            </a:r>
          </a:p>
          <a:p>
            <a:r>
              <a:rPr lang="el-GR" sz="2200" dirty="0">
                <a:latin typeface="Times New Roman" panose="02020603050405020304" pitchFamily="18" charset="0"/>
                <a:cs typeface="Times New Roman" panose="02020603050405020304" pitchFamily="18" charset="0"/>
              </a:rPr>
              <a:t>Το κινητικό ιξώδες μετρείται με </a:t>
            </a:r>
            <a:r>
              <a:rPr lang="el-GR" sz="2200" b="1" u="sng" dirty="0">
                <a:solidFill>
                  <a:srgbClr val="FF0000"/>
                </a:solidFill>
                <a:latin typeface="Times New Roman" panose="02020603050405020304" pitchFamily="18" charset="0"/>
                <a:cs typeface="Times New Roman" panose="02020603050405020304" pitchFamily="18" charset="0"/>
              </a:rPr>
              <a:t>Centistokes</a:t>
            </a:r>
            <a:r>
              <a:rPr lang="el-GR" sz="2200" dirty="0">
                <a:latin typeface="Times New Roman" panose="02020603050405020304" pitchFamily="18" charset="0"/>
                <a:cs typeface="Times New Roman" panose="02020603050405020304" pitchFamily="18" charset="0"/>
              </a:rPr>
              <a:t> και υπάρχει η σχέση:</a:t>
            </a:r>
          </a:p>
          <a:p>
            <a:pPr algn="ctr"/>
            <a:r>
              <a:rPr lang="el-GR" sz="2200" b="1" u="sng" dirty="0">
                <a:solidFill>
                  <a:srgbClr val="FF0000"/>
                </a:solidFill>
                <a:latin typeface="Times New Roman" panose="02020603050405020304" pitchFamily="18" charset="0"/>
                <a:cs typeface="Times New Roman" panose="02020603050405020304" pitchFamily="18" charset="0"/>
              </a:rPr>
              <a:t>Centipoises = Centistokes Χ πυκνότητα (στην υπόψη θερμοκρασία)</a:t>
            </a:r>
          </a:p>
          <a:p>
            <a:r>
              <a:rPr lang="el-GR" sz="2200" dirty="0">
                <a:latin typeface="Times New Roman" panose="02020603050405020304" pitchFamily="18" charset="0"/>
                <a:cs typeface="Times New Roman" panose="02020603050405020304" pitchFamily="18" charset="0"/>
              </a:rPr>
              <a:t>Από το 1977 η Shell και η Exxon χρησιμοποιούν το </a:t>
            </a:r>
            <a:r>
              <a:rPr lang="el-GR" sz="2200" dirty="0" err="1">
                <a:latin typeface="Times New Roman" panose="02020603050405020304" pitchFamily="18" charset="0"/>
                <a:cs typeface="Times New Roman" panose="02020603050405020304" pitchFamily="18" charset="0"/>
              </a:rPr>
              <a:t>Centistoke</a:t>
            </a:r>
            <a:r>
              <a:rPr lang="el-GR" sz="2200" b="1" dirty="0"/>
              <a:t>.</a:t>
            </a:r>
          </a:p>
          <a:p>
            <a:endParaRPr lang="el-GR" sz="2200" b="1" dirty="0"/>
          </a:p>
          <a:p>
            <a:endParaRPr lang="el-GR" sz="2000" b="1" dirty="0"/>
          </a:p>
        </p:txBody>
      </p:sp>
    </p:spTree>
    <p:extLst>
      <p:ext uri="{BB962C8B-B14F-4D97-AF65-F5344CB8AC3E}">
        <p14:creationId xmlns:p14="http://schemas.microsoft.com/office/powerpoint/2010/main" val="684094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7504" y="162062"/>
            <a:ext cx="8928992" cy="890674"/>
          </a:xfrm>
          <a:solidFill>
            <a:srgbClr val="FFFF00"/>
          </a:solidFill>
          <a:effectLst/>
        </p:spPr>
        <p:txBody>
          <a:bodyPr>
            <a:noAutofit/>
          </a:bodyPr>
          <a:lstStyle/>
          <a:p>
            <a:r>
              <a:rPr lang="el-GR" sz="2800" b="1" u="sng" cap="none" dirty="0">
                <a:solidFill>
                  <a:srgbClr val="2B10F4"/>
                </a:solidFill>
                <a:latin typeface="Arial" pitchFamily="34" charset="0"/>
                <a:cs typeface="Arial" pitchFamily="34" charset="0"/>
              </a:rPr>
              <a:t>ΤΟ ΑΝΘΡΑΚΟΥΧΟ ΥΠΟΛΕΙΜΜΑ </a:t>
            </a:r>
            <a:br>
              <a:rPr lang="el-GR" sz="2800" b="1" u="sng" cap="none" dirty="0">
                <a:solidFill>
                  <a:srgbClr val="2B10F4"/>
                </a:solidFill>
                <a:latin typeface="Arial" pitchFamily="34" charset="0"/>
                <a:cs typeface="Arial" pitchFamily="34" charset="0"/>
              </a:rPr>
            </a:br>
            <a:r>
              <a:rPr lang="el-GR" sz="2800" b="1" u="sng" cap="none" dirty="0">
                <a:solidFill>
                  <a:srgbClr val="2B10F4"/>
                </a:solidFill>
                <a:latin typeface="Arial" pitchFamily="34" charset="0"/>
                <a:cs typeface="Arial" pitchFamily="34" charset="0"/>
              </a:rPr>
              <a:t>Η ΕΞΑΝΘΡΑΚΩΜΑ</a:t>
            </a:r>
          </a:p>
        </p:txBody>
      </p:sp>
      <p:sp>
        <p:nvSpPr>
          <p:cNvPr id="6" name="TextBox 5">
            <a:extLst>
              <a:ext uri="{FF2B5EF4-FFF2-40B4-BE49-F238E27FC236}">
                <a16:creationId xmlns:a16="http://schemas.microsoft.com/office/drawing/2014/main" id="{9364D954-CC56-3E64-D1ED-298E19EB1D13}"/>
              </a:ext>
            </a:extLst>
          </p:cNvPr>
          <p:cNvSpPr txBox="1"/>
          <p:nvPr/>
        </p:nvSpPr>
        <p:spPr>
          <a:xfrm>
            <a:off x="107504" y="1082680"/>
            <a:ext cx="8928992" cy="4243085"/>
          </a:xfrm>
          <a:prstGeom prst="rect">
            <a:avLst/>
          </a:prstGeom>
          <a:noFill/>
        </p:spPr>
        <p:txBody>
          <a:bodyPr wrap="square">
            <a:spAutoFit/>
          </a:bodyPr>
          <a:lstStyle/>
          <a:p>
            <a:pPr algn="ctr"/>
            <a:endParaRPr lang="el-GR" sz="2800" b="1" u="sng" dirty="0">
              <a:solidFill>
                <a:srgbClr val="FF0000"/>
              </a:solidFill>
            </a:endParaRPr>
          </a:p>
          <a:p>
            <a:pPr>
              <a:lnSpc>
                <a:spcPct val="150000"/>
              </a:lnSpc>
              <a:spcBef>
                <a:spcPts val="600"/>
              </a:spcBef>
              <a:spcAft>
                <a:spcPts val="600"/>
              </a:spcAft>
            </a:pPr>
            <a:r>
              <a:rPr lang="el-GR" sz="2100" b="1" dirty="0">
                <a:solidFill>
                  <a:srgbClr val="FF0000"/>
                </a:solidFill>
                <a:latin typeface="Times New Roman" panose="02020603050405020304" pitchFamily="18" charset="0"/>
                <a:cs typeface="Times New Roman" panose="02020603050405020304" pitchFamily="18" charset="0"/>
              </a:rPr>
              <a:t>Χαρακτηρίζει την τάση του πετρελαίου για παραγωγή εξανθρακώματος</a:t>
            </a:r>
            <a:r>
              <a:rPr lang="el-GR" sz="2100" dirty="0">
                <a:latin typeface="Times New Roman" panose="02020603050405020304" pitchFamily="18" charset="0"/>
                <a:cs typeface="Times New Roman" panose="02020603050405020304" pitchFamily="18" charset="0"/>
              </a:rPr>
              <a:t>. </a:t>
            </a:r>
          </a:p>
          <a:p>
            <a:pPr>
              <a:lnSpc>
                <a:spcPct val="150000"/>
              </a:lnSpc>
              <a:spcBef>
                <a:spcPts val="600"/>
              </a:spcBef>
              <a:spcAft>
                <a:spcPts val="600"/>
              </a:spcAft>
            </a:pPr>
            <a:r>
              <a:rPr lang="el-GR" sz="2100" dirty="0">
                <a:latin typeface="Times New Roman" panose="02020603050405020304" pitchFamily="18" charset="0"/>
                <a:cs typeface="Times New Roman" panose="02020603050405020304" pitchFamily="18" charset="0"/>
              </a:rPr>
              <a:t>Η μέτρηση του εξανθρακώματος πραγματοποιείται με τη </a:t>
            </a:r>
            <a:r>
              <a:rPr lang="el-GR" sz="2100" b="1" u="sng" dirty="0">
                <a:solidFill>
                  <a:srgbClr val="FF0000"/>
                </a:solidFill>
                <a:latin typeface="Times New Roman" panose="02020603050405020304" pitchFamily="18" charset="0"/>
                <a:cs typeface="Times New Roman" panose="02020603050405020304" pitchFamily="18" charset="0"/>
              </a:rPr>
              <a:t>μέθοδο Conradson</a:t>
            </a:r>
            <a:r>
              <a:rPr lang="el-GR" sz="2100" dirty="0">
                <a:latin typeface="Times New Roman" panose="02020603050405020304" pitchFamily="18" charset="0"/>
                <a:cs typeface="Times New Roman" panose="02020603050405020304" pitchFamily="18" charset="0"/>
              </a:rPr>
              <a:t>, που συνίσταται στη θέρμανση δείγματος πετρελαίου και την καύση των ατμών του σε ανοικτό δοχείο και στη συνέχεια μέτρηση του εξανθρακώματος που απομένει. </a:t>
            </a:r>
          </a:p>
          <a:p>
            <a:pPr>
              <a:lnSpc>
                <a:spcPct val="150000"/>
              </a:lnSpc>
              <a:spcBef>
                <a:spcPts val="600"/>
              </a:spcBef>
              <a:spcAft>
                <a:spcPts val="600"/>
              </a:spcAft>
            </a:pPr>
            <a:r>
              <a:rPr lang="el-GR" sz="2100" b="1" u="sng" dirty="0">
                <a:solidFill>
                  <a:srgbClr val="FF0000"/>
                </a:solidFill>
                <a:latin typeface="Times New Roman" panose="02020603050405020304" pitchFamily="18" charset="0"/>
                <a:cs typeface="Times New Roman" panose="02020603050405020304" pitchFamily="18" charset="0"/>
              </a:rPr>
              <a:t>Η επί τοις % αναλογία του προς το βάρος του δείγματος αποτελεί το </a:t>
            </a:r>
            <a:r>
              <a:rPr lang="el-GR" sz="2100" b="1" u="sng" dirty="0" err="1">
                <a:solidFill>
                  <a:srgbClr val="FF0000"/>
                </a:solidFill>
                <a:latin typeface="Times New Roman" panose="02020603050405020304" pitchFamily="18" charset="0"/>
                <a:cs typeface="Times New Roman" panose="02020603050405020304" pitchFamily="18" charset="0"/>
              </a:rPr>
              <a:t>εξανθράκωμα</a:t>
            </a:r>
            <a:r>
              <a:rPr lang="el-GR" sz="2100" b="1" u="sng" dirty="0">
                <a:solidFill>
                  <a:srgbClr val="FF0000"/>
                </a:solidFill>
                <a:latin typeface="Times New Roman" panose="02020603050405020304" pitchFamily="18" charset="0"/>
                <a:cs typeface="Times New Roman" panose="02020603050405020304" pitchFamily="18" charset="0"/>
              </a:rPr>
              <a:t> κατά Conradson</a:t>
            </a:r>
          </a:p>
        </p:txBody>
      </p:sp>
    </p:spTree>
    <p:extLst>
      <p:ext uri="{BB962C8B-B14F-4D97-AF65-F5344CB8AC3E}">
        <p14:creationId xmlns:p14="http://schemas.microsoft.com/office/powerpoint/2010/main" val="362999793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79512" y="162062"/>
            <a:ext cx="8784976" cy="818666"/>
          </a:xfrm>
          <a:solidFill>
            <a:srgbClr val="11FF7D"/>
          </a:solidFill>
          <a:effectLst/>
        </p:spPr>
        <p:txBody>
          <a:bodyPr>
            <a:normAutofit fontScale="90000"/>
          </a:bodyPr>
          <a:lstStyle/>
          <a:p>
            <a:r>
              <a:rPr lang="el-GR" sz="3600" b="1" u="sng" cap="none" dirty="0">
                <a:solidFill>
                  <a:srgbClr val="FF0000"/>
                </a:solidFill>
                <a:latin typeface="Arial" pitchFamily="34" charset="0"/>
                <a:cs typeface="Arial" pitchFamily="34" charset="0"/>
              </a:rPr>
              <a:t>ΤΟ ΕΙΔΙΚΟ ΒΑΡΟΣ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4762842"/>
          </a:xfrm>
          <a:prstGeom prst="rect">
            <a:avLst/>
          </a:prstGeom>
          <a:noFill/>
        </p:spPr>
        <p:txBody>
          <a:bodyPr wrap="square">
            <a:spAutoFit/>
          </a:bodyPr>
          <a:lstStyle/>
          <a:p>
            <a:pPr>
              <a:lnSpc>
                <a:spcPct val="150000"/>
              </a:lnSpc>
              <a:spcBef>
                <a:spcPts val="600"/>
              </a:spcBef>
              <a:spcAft>
                <a:spcPts val="600"/>
              </a:spcAft>
            </a:pPr>
            <a:r>
              <a:rPr lang="el-GR" sz="2100" dirty="0">
                <a:latin typeface="Times New Roman" panose="02020603050405020304" pitchFamily="18" charset="0"/>
                <a:cs typeface="Times New Roman" panose="02020603050405020304" pitchFamily="18" charset="0"/>
              </a:rPr>
              <a:t>Μετρείται πάντα με βάση τη θερμοκρασία των 60°F. Υπάρχουν δύο τρόποι μέτρησης. </a:t>
            </a:r>
          </a:p>
          <a:p>
            <a:pPr marL="514350" indent="-514350">
              <a:lnSpc>
                <a:spcPct val="150000"/>
              </a:lnSpc>
              <a:spcBef>
                <a:spcPts val="600"/>
              </a:spcBef>
              <a:spcAft>
                <a:spcPts val="600"/>
              </a:spcAft>
              <a:buClr>
                <a:srgbClr val="FF0000"/>
              </a:buClr>
              <a:buFont typeface="+mj-lt"/>
              <a:buAutoNum type="arabicPeriod"/>
            </a:pPr>
            <a:r>
              <a:rPr lang="el-GR" sz="2100" b="1" dirty="0">
                <a:solidFill>
                  <a:srgbClr val="FF0000"/>
                </a:solidFill>
                <a:latin typeface="Times New Roman" panose="02020603050405020304" pitchFamily="18" charset="0"/>
                <a:cs typeface="Times New Roman" panose="02020603050405020304" pitchFamily="18" charset="0"/>
              </a:rPr>
              <a:t>Ο πρώτος είναι με το αραιόμετρο Μπωμέ, οπότε:</a:t>
            </a:r>
          </a:p>
          <a:p>
            <a:pPr>
              <a:lnSpc>
                <a:spcPct val="150000"/>
              </a:lnSpc>
              <a:spcBef>
                <a:spcPts val="600"/>
              </a:spcBef>
              <a:spcAft>
                <a:spcPts val="600"/>
              </a:spcAft>
              <a:buClr>
                <a:srgbClr val="FF0000"/>
              </a:buClr>
            </a:pPr>
            <a:r>
              <a:rPr lang="el-GR" sz="2100" dirty="0">
                <a:solidFill>
                  <a:srgbClr val="7030A0"/>
                </a:solidFill>
                <a:latin typeface="Times New Roman" panose="02020603050405020304" pitchFamily="18" charset="0"/>
                <a:cs typeface="Times New Roman" panose="02020603050405020304" pitchFamily="18" charset="0"/>
              </a:rPr>
              <a:t>       </a:t>
            </a:r>
            <a:r>
              <a:rPr lang="el-GR" sz="2100" b="1" u="sng" dirty="0">
                <a:solidFill>
                  <a:srgbClr val="00602B"/>
                </a:solidFill>
                <a:latin typeface="Times New Roman" panose="02020603050405020304" pitchFamily="18" charset="0"/>
                <a:cs typeface="Times New Roman" panose="02020603050405020304" pitchFamily="18" charset="0"/>
              </a:rPr>
              <a:t>Ειδικό βάρος = 140 / 130 + βαθμοί Μπωμέ</a:t>
            </a:r>
          </a:p>
          <a:p>
            <a:pPr>
              <a:lnSpc>
                <a:spcPct val="150000"/>
              </a:lnSpc>
              <a:spcBef>
                <a:spcPts val="600"/>
              </a:spcBef>
              <a:spcAft>
                <a:spcPts val="600"/>
              </a:spcAft>
            </a:pPr>
            <a:endParaRPr lang="el-GR" sz="2100" dirty="0">
              <a:latin typeface="Times New Roman" panose="02020603050405020304" pitchFamily="18" charset="0"/>
              <a:cs typeface="Times New Roman" panose="02020603050405020304" pitchFamily="18" charset="0"/>
            </a:endParaRPr>
          </a:p>
          <a:p>
            <a:pPr marL="514350" indent="-514350">
              <a:lnSpc>
                <a:spcPct val="150000"/>
              </a:lnSpc>
              <a:spcBef>
                <a:spcPts val="600"/>
              </a:spcBef>
              <a:spcAft>
                <a:spcPts val="600"/>
              </a:spcAft>
              <a:buClr>
                <a:srgbClr val="FF0000"/>
              </a:buClr>
              <a:buFont typeface="+mj-lt"/>
              <a:buAutoNum type="arabicPeriod" startAt="2"/>
            </a:pPr>
            <a:r>
              <a:rPr lang="el-GR" sz="2100" b="1" dirty="0">
                <a:solidFill>
                  <a:srgbClr val="2B10F4"/>
                </a:solidFill>
                <a:latin typeface="Times New Roman" panose="02020603050405020304" pitchFamily="18" charset="0"/>
                <a:cs typeface="Times New Roman" panose="02020603050405020304" pitchFamily="18" charset="0"/>
              </a:rPr>
              <a:t>Ο άλλος είναι με την κλίμακα API (American Petroleum Institute), </a:t>
            </a:r>
          </a:p>
          <a:p>
            <a:pPr>
              <a:lnSpc>
                <a:spcPct val="150000"/>
              </a:lnSpc>
              <a:spcBef>
                <a:spcPts val="600"/>
              </a:spcBef>
              <a:spcAft>
                <a:spcPts val="600"/>
              </a:spcAft>
            </a:pPr>
            <a:r>
              <a:rPr lang="el-GR" sz="2100" dirty="0">
                <a:latin typeface="Times New Roman" panose="02020603050405020304" pitchFamily="18" charset="0"/>
                <a:cs typeface="Times New Roman" panose="02020603050405020304" pitchFamily="18" charset="0"/>
              </a:rPr>
              <a:t>      οπότε: </a:t>
            </a:r>
            <a:r>
              <a:rPr lang="el-GR" sz="2100" b="1" u="sng" dirty="0">
                <a:solidFill>
                  <a:srgbClr val="C723CB"/>
                </a:solidFill>
                <a:latin typeface="Times New Roman" panose="02020603050405020304" pitchFamily="18" charset="0"/>
                <a:cs typeface="Times New Roman" panose="02020603050405020304" pitchFamily="18" charset="0"/>
              </a:rPr>
              <a:t>Βαθμοί API =  141,5 / ειδικό βάρος  -131,5</a:t>
            </a:r>
          </a:p>
          <a:p>
            <a:endParaRPr lang="el-GR" sz="2800" b="1" dirty="0"/>
          </a:p>
        </p:txBody>
      </p:sp>
    </p:spTree>
    <p:extLst>
      <p:ext uri="{BB962C8B-B14F-4D97-AF65-F5344CB8AC3E}">
        <p14:creationId xmlns:p14="http://schemas.microsoft.com/office/powerpoint/2010/main" val="118128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βάλ 3">
            <a:extLst>
              <a:ext uri="{FF2B5EF4-FFF2-40B4-BE49-F238E27FC236}">
                <a16:creationId xmlns:a16="http://schemas.microsoft.com/office/drawing/2014/main" id="{3C54219E-8062-DE5D-CC26-A8338763B642}"/>
              </a:ext>
            </a:extLst>
          </p:cNvPr>
          <p:cNvSpPr/>
          <p:nvPr/>
        </p:nvSpPr>
        <p:spPr>
          <a:xfrm>
            <a:off x="971600" y="1556792"/>
            <a:ext cx="6768752" cy="244827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600" b="1" dirty="0">
                <a:solidFill>
                  <a:srgbClr val="FFFF00"/>
                </a:solidFill>
                <a:latin typeface="Times New Roman" panose="02020603050405020304" pitchFamily="18" charset="0"/>
                <a:cs typeface="Times New Roman" panose="02020603050405020304" pitchFamily="18" charset="0"/>
              </a:rPr>
              <a:t>1</a:t>
            </a:r>
          </a:p>
        </p:txBody>
      </p:sp>
      <p:sp>
        <p:nvSpPr>
          <p:cNvPr id="5" name="Ορθογώνιο: Στρογγύλεμα διαγώνιων γωνιών 4">
            <a:extLst>
              <a:ext uri="{FF2B5EF4-FFF2-40B4-BE49-F238E27FC236}">
                <a16:creationId xmlns:a16="http://schemas.microsoft.com/office/drawing/2014/main" id="{116A1724-DB4D-2A87-AA7A-1D8DC09CE30A}"/>
              </a:ext>
            </a:extLst>
          </p:cNvPr>
          <p:cNvSpPr/>
          <p:nvPr/>
        </p:nvSpPr>
        <p:spPr>
          <a:xfrm>
            <a:off x="189450" y="188640"/>
            <a:ext cx="8928992" cy="1224136"/>
          </a:xfrm>
          <a:prstGeom prst="round2Diag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800" b="1" u="sng" dirty="0">
                <a:solidFill>
                  <a:schemeClr val="bg1"/>
                </a:solidFill>
                <a:latin typeface="Arial" pitchFamily="34" charset="0"/>
                <a:cs typeface="Arial" pitchFamily="34" charset="0"/>
              </a:rPr>
              <a:t>ΚΕΦΑΛΑΙΟ  ΠΡΩΤΟ</a:t>
            </a:r>
            <a:endParaRPr lang="el-GR" sz="4800" b="1" dirty="0"/>
          </a:p>
        </p:txBody>
      </p:sp>
      <p:sp>
        <p:nvSpPr>
          <p:cNvPr id="6" name="Ορθογώνιο: Στρογγύλεμα γωνιών 5">
            <a:extLst>
              <a:ext uri="{FF2B5EF4-FFF2-40B4-BE49-F238E27FC236}">
                <a16:creationId xmlns:a16="http://schemas.microsoft.com/office/drawing/2014/main" id="{4F478A33-84ED-75D3-B89D-1CF96A85F4CC}"/>
              </a:ext>
            </a:extLst>
          </p:cNvPr>
          <p:cNvSpPr/>
          <p:nvPr/>
        </p:nvSpPr>
        <p:spPr>
          <a:xfrm>
            <a:off x="467544" y="4797152"/>
            <a:ext cx="8424936" cy="122413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800" b="1" u="sng" dirty="0">
                <a:solidFill>
                  <a:srgbClr val="FF0000"/>
                </a:solidFill>
                <a:latin typeface="Arial" pitchFamily="34" charset="0"/>
                <a:cs typeface="Arial" pitchFamily="34" charset="0"/>
              </a:rPr>
              <a:t>ΥΔΡΑΥΛΩΤΟΙ ΛΕΒΗΤΕΣ</a:t>
            </a:r>
            <a:endParaRPr lang="el-GR" sz="4800" dirty="0"/>
          </a:p>
        </p:txBody>
      </p:sp>
    </p:spTree>
    <p:extLst>
      <p:ext uri="{BB962C8B-B14F-4D97-AF65-F5344CB8AC3E}">
        <p14:creationId xmlns:p14="http://schemas.microsoft.com/office/powerpoint/2010/main" val="4057056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01F35C5-6E53-4843-A324-20381B1268C6}"/>
              </a:ext>
            </a:extLst>
          </p:cNvPr>
          <p:cNvSpPr>
            <a:spLocks noGrp="1"/>
          </p:cNvSpPr>
          <p:nvPr>
            <p:ph idx="1"/>
          </p:nvPr>
        </p:nvSpPr>
        <p:spPr>
          <a:xfrm>
            <a:off x="107504" y="908720"/>
            <a:ext cx="8928992" cy="5949280"/>
          </a:xfrm>
        </p:spPr>
        <p:txBody>
          <a:bodyPr>
            <a:noAutofit/>
          </a:bodyPr>
          <a:lstStyle/>
          <a:p>
            <a:pPr marL="0" indent="0" algn="ctr">
              <a:buNone/>
            </a:pPr>
            <a:r>
              <a:rPr lang="el-GR" sz="2000" b="1" u="sng" dirty="0">
                <a:solidFill>
                  <a:srgbClr val="FF0000"/>
                </a:solidFill>
                <a:latin typeface="Times New Roman" panose="02020603050405020304" pitchFamily="18" charset="0"/>
                <a:cs typeface="Times New Roman" panose="02020603050405020304" pitchFamily="18" charset="0"/>
              </a:rPr>
              <a:t>Η ΛΕΙΤΟΥΡΓΙΑ ΤΟΥ ΛΕΒΗΤΑ</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Το νερό εισέρχεται στο κατώτερο μέρος του ατμουδροθαλάμου </a:t>
            </a:r>
            <a:r>
              <a:rPr lang="el-GR" b="1" u="sng" dirty="0">
                <a:solidFill>
                  <a:srgbClr val="FF0000"/>
                </a:solidFill>
                <a:latin typeface="Times New Roman" panose="02020603050405020304" pitchFamily="18" charset="0"/>
                <a:cs typeface="Times New Roman" panose="02020603050405020304" pitchFamily="18" charset="0"/>
              </a:rPr>
              <a:t>Α</a:t>
            </a:r>
            <a:r>
              <a:rPr lang="el-GR" u="sng" dirty="0">
                <a:solidFill>
                  <a:schemeClr val="tx1"/>
                </a:solidFill>
                <a:latin typeface="Times New Roman" panose="02020603050405020304" pitchFamily="18" charset="0"/>
                <a:cs typeface="Times New Roman" panose="02020603050405020304" pitchFamily="18" charset="0"/>
              </a:rPr>
              <a:t>.</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Κατεβαίνει από τους εμπρόσθιους υδροθαλάμους </a:t>
            </a:r>
            <a:r>
              <a:rPr lang="el-GR" b="1" u="sng" dirty="0">
                <a:solidFill>
                  <a:srgbClr val="FF0000"/>
                </a:solidFill>
                <a:latin typeface="Times New Roman" panose="02020603050405020304" pitchFamily="18" charset="0"/>
                <a:cs typeface="Times New Roman" panose="02020603050405020304" pitchFamily="18" charset="0"/>
              </a:rPr>
              <a:t>δ1</a:t>
            </a:r>
            <a:r>
              <a:rPr lang="el-GR" dirty="0">
                <a:solidFill>
                  <a:schemeClr val="tx1"/>
                </a:solidFill>
                <a:latin typeface="Times New Roman" panose="02020603050405020304" pitchFamily="18" charset="0"/>
                <a:cs typeface="Times New Roman" panose="02020603050405020304" pitchFamily="18" charset="0"/>
              </a:rPr>
              <a:t>.</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Εισέρχεται μέσα στους ατμογόνους αυλούς </a:t>
            </a:r>
            <a:r>
              <a:rPr lang="el-GR" u="sng" dirty="0">
                <a:solidFill>
                  <a:schemeClr val="tx1"/>
                </a:solidFill>
                <a:latin typeface="Times New Roman" panose="02020603050405020304" pitchFamily="18" charset="0"/>
                <a:cs typeface="Times New Roman" panose="02020603050405020304" pitchFamily="18" charset="0"/>
              </a:rPr>
              <a:t>ς</a:t>
            </a:r>
            <a:r>
              <a:rPr lang="el-GR" dirty="0">
                <a:solidFill>
                  <a:schemeClr val="tx1"/>
                </a:solidFill>
                <a:latin typeface="Times New Roman" panose="02020603050405020304" pitchFamily="18" charset="0"/>
                <a:cs typeface="Times New Roman" panose="02020603050405020304" pitchFamily="18" charset="0"/>
              </a:rPr>
              <a:t> και θερμαινόμενο ατμοποιείται.</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Ως ατμός ανεβαίνει από τους </a:t>
            </a:r>
            <a:r>
              <a:rPr lang="el-GR" dirty="0">
                <a:latin typeface="Times New Roman" panose="02020603050405020304" pitchFamily="18" charset="0"/>
                <a:cs typeface="Times New Roman" panose="02020603050405020304" pitchFamily="18" charset="0"/>
              </a:rPr>
              <a:t>πίσω </a:t>
            </a:r>
            <a:r>
              <a:rPr lang="el-GR" dirty="0">
                <a:solidFill>
                  <a:schemeClr val="tx1"/>
                </a:solidFill>
                <a:latin typeface="Times New Roman" panose="02020603050405020304" pitchFamily="18" charset="0"/>
                <a:cs typeface="Times New Roman" panose="02020603050405020304" pitchFamily="18" charset="0"/>
              </a:rPr>
              <a:t> υδροθαλάμους </a:t>
            </a:r>
            <a:r>
              <a:rPr lang="el-GR" b="1" u="sng" dirty="0">
                <a:solidFill>
                  <a:srgbClr val="FF0000"/>
                </a:solidFill>
                <a:latin typeface="Times New Roman" panose="02020603050405020304" pitchFamily="18" charset="0"/>
                <a:cs typeface="Times New Roman" panose="02020603050405020304" pitchFamily="18" charset="0"/>
              </a:rPr>
              <a:t>δ2</a:t>
            </a:r>
            <a:r>
              <a:rPr lang="el-GR" dirty="0">
                <a:solidFill>
                  <a:schemeClr val="tx1"/>
                </a:solidFill>
                <a:latin typeface="Times New Roman" panose="02020603050405020304" pitchFamily="18" charset="0"/>
                <a:cs typeface="Times New Roman" panose="02020603050405020304" pitchFamily="18" charset="0"/>
              </a:rPr>
              <a:t> και μέσω των ανταγωγών αυλών </a:t>
            </a:r>
            <a:r>
              <a:rPr lang="el-GR" sz="2000" b="1" u="sng" dirty="0">
                <a:solidFill>
                  <a:srgbClr val="FF0000"/>
                </a:solidFill>
                <a:latin typeface="Times New Roman" panose="02020603050405020304" pitchFamily="18" charset="0"/>
                <a:cs typeface="Times New Roman" panose="02020603050405020304" pitchFamily="18" charset="0"/>
              </a:rPr>
              <a:t>β</a:t>
            </a:r>
            <a:r>
              <a:rPr lang="el-GR" dirty="0">
                <a:solidFill>
                  <a:schemeClr val="tx1"/>
                </a:solidFill>
                <a:latin typeface="Times New Roman" panose="02020603050405020304" pitchFamily="18" charset="0"/>
                <a:cs typeface="Times New Roman" panose="02020603050405020304" pitchFamily="18" charset="0"/>
              </a:rPr>
              <a:t> εισέρχεται στον ατμοθάλαμο.</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Εισερχόμενος στον ατμοθάλαμο ο ατμός προσκρούει πάνω σ΄ ένα κάθετο διάφραγμα για να εγκαταλείψει κατά το δυνατόν την υγρασία του.</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Από εκεί λαμβάνεται όσο το δυνατόν στεγνός από τον ατμοφράκτη.</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Οδηγείται στον υπερθερμαντήρα, από΄ οπού εξέρχεται ως υπέρθερμος.</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Η πορεία των φλογών και καυσαερίων, λόγω των διαφραγμάτων εκτελούν τρεις διαδρομές.</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Κατά την πορεία τους τα καυσαέρια περνούν  γύρω από τους αυλούς και γύρω από τον υπερθερμαντήρα, οπού υπερθερμαίνουν τον ατμό.</a:t>
            </a:r>
          </a:p>
          <a:p>
            <a:pPr>
              <a:lnSpc>
                <a:spcPct val="100000"/>
              </a:lnSpc>
              <a:buFont typeface="Wingdings" panose="05000000000000000000" pitchFamily="2" charset="2"/>
              <a:buChar char="Ø"/>
            </a:pPr>
            <a:r>
              <a:rPr lang="el-GR" dirty="0">
                <a:solidFill>
                  <a:schemeClr val="tx1"/>
                </a:solidFill>
                <a:latin typeface="Times New Roman" panose="02020603050405020304" pitchFamily="18" charset="0"/>
                <a:cs typeface="Times New Roman" panose="02020603050405020304" pitchFamily="18" charset="0"/>
              </a:rPr>
              <a:t>Κατεβαίνουν προς τα κάτω ατμοποιώντας το νερό.</a:t>
            </a:r>
          </a:p>
          <a:p>
            <a:pPr marL="0" indent="0">
              <a:lnSpc>
                <a:spcPct val="100000"/>
              </a:lnSpc>
              <a:buFont typeface="Wingdings"/>
              <a:buChar char="Ø"/>
            </a:pPr>
            <a:r>
              <a:rPr lang="el-GR" dirty="0">
                <a:latin typeface="Times New Roman" panose="02020603050405020304" pitchFamily="18" charset="0"/>
                <a:cs typeface="Times New Roman" panose="02020603050405020304" pitchFamily="18" charset="0"/>
              </a:rPr>
              <a:t>  Τέλος </a:t>
            </a:r>
            <a:r>
              <a:rPr lang="el-GR" dirty="0">
                <a:solidFill>
                  <a:schemeClr val="tx1"/>
                </a:solidFill>
                <a:latin typeface="Times New Roman" panose="02020603050405020304" pitchFamily="18" charset="0"/>
                <a:cs typeface="Times New Roman" panose="02020603050405020304" pitchFamily="18" charset="0"/>
              </a:rPr>
              <a:t>πριν </a:t>
            </a:r>
            <a:r>
              <a:rPr lang="el-GR" dirty="0">
                <a:latin typeface="Times New Roman" panose="02020603050405020304" pitchFamily="18" charset="0"/>
                <a:cs typeface="Times New Roman" panose="02020603050405020304" pitchFamily="18" charset="0"/>
              </a:rPr>
              <a:t>βγ</a:t>
            </a:r>
            <a:r>
              <a:rPr lang="el-GR" dirty="0">
                <a:solidFill>
                  <a:schemeClr val="tx1"/>
                </a:solidFill>
                <a:latin typeface="Times New Roman" panose="02020603050405020304" pitchFamily="18" charset="0"/>
                <a:cs typeface="Times New Roman" panose="02020603050405020304" pitchFamily="18" charset="0"/>
              </a:rPr>
              <a:t>ουν στην ατμόσφαιρα περνούν γύρω από τους </a:t>
            </a:r>
            <a:r>
              <a:rPr lang="el-GR" dirty="0">
                <a:latin typeface="Times New Roman" panose="02020603050405020304" pitchFamily="18" charset="0"/>
                <a:cs typeface="Times New Roman" panose="02020603050405020304" pitchFamily="18" charset="0"/>
              </a:rPr>
              <a:t>Αρμαγωγους  και στεγνώνουν τον ατμό.</a:t>
            </a:r>
            <a:endParaRPr lang="el-GR" dirty="0">
              <a:solidFill>
                <a:schemeClr val="tx1"/>
              </a:solidFill>
              <a:latin typeface="Times New Roman" panose="02020603050405020304" pitchFamily="18" charset="0"/>
              <a:cs typeface="Times New Roman" panose="02020603050405020304" pitchFamily="18" charset="0"/>
            </a:endParaRPr>
          </a:p>
        </p:txBody>
      </p:sp>
      <p:sp>
        <p:nvSpPr>
          <p:cNvPr id="2" name="Ορθογώνιο: Στρογγύλεμα επάνω γωνιών 1">
            <a:extLst>
              <a:ext uri="{FF2B5EF4-FFF2-40B4-BE49-F238E27FC236}">
                <a16:creationId xmlns:a16="http://schemas.microsoft.com/office/drawing/2014/main" id="{C426C2A0-CA37-3FA8-4251-5484812C36EB}"/>
              </a:ext>
            </a:extLst>
          </p:cNvPr>
          <p:cNvSpPr/>
          <p:nvPr/>
        </p:nvSpPr>
        <p:spPr>
          <a:xfrm>
            <a:off x="0" y="116632"/>
            <a:ext cx="9144000" cy="648072"/>
          </a:xfrm>
          <a:prstGeom prst="round2SameRect">
            <a:avLst/>
          </a:prstGeom>
          <a:solidFill>
            <a:srgbClr val="00B050">
              <a:alpha val="3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2B10F4"/>
                </a:solidFill>
                <a:latin typeface="Times New Roman" panose="02020603050405020304" pitchFamily="18" charset="0"/>
                <a:cs typeface="Times New Roman" panose="02020603050405020304" pitchFamily="18" charset="0"/>
              </a:rPr>
              <a:t>1.3.  ΛΕΒΗΤΑΣ BABCOCK-WILCOX (B &amp; W) ΜΕ ΣΥΛΛΕΚΤΗ ΤΡΙΩΝ ΔΙΑΔΡΟΜΩΝ ΚΑΥΣΑΕΡΙΩΝ</a:t>
            </a:r>
          </a:p>
        </p:txBody>
      </p:sp>
    </p:spTree>
    <p:extLst>
      <p:ext uri="{BB962C8B-B14F-4D97-AF65-F5344CB8AC3E}">
        <p14:creationId xmlns:p14="http://schemas.microsoft.com/office/powerpoint/2010/main" val="52627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down)">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1000"/>
                                        <p:tgtEl>
                                          <p:spTgt spid="3">
                                            <p:txEl>
                                              <p:pRg st="11" end="11"/>
                                            </p:txEl>
                                          </p:spTgt>
                                        </p:tgtEl>
                                      </p:cBhvr>
                                    </p:animEffect>
                                    <p:anim calcmode="lin" valueType="num">
                                      <p:cBhvr>
                                        <p:cTn id="5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842721"/>
          </a:xfrm>
          <a:solidFill>
            <a:srgbClr val="FFFF00">
              <a:alpha val="27000"/>
            </a:srgbClr>
          </a:solidFill>
          <a:effectLst/>
        </p:spPr>
        <p:txBody>
          <a:bodyPr>
            <a:normAutofit fontScale="90000"/>
          </a:bodyPr>
          <a:lstStyle/>
          <a:p>
            <a:r>
              <a:rPr lang="el-GR" sz="3600" b="1" u="sng" cap="none" dirty="0">
                <a:solidFill>
                  <a:srgbClr val="C723CB"/>
                </a:solidFill>
                <a:latin typeface="Arial" pitchFamily="34" charset="0"/>
                <a:cs typeface="Arial" pitchFamily="34" charset="0"/>
              </a:rPr>
              <a:t>ΤΟ ΘΕΙΟ</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2177134"/>
          </a:xfrm>
          <a:prstGeom prst="rect">
            <a:avLst/>
          </a:prstGeom>
          <a:noFill/>
        </p:spPr>
        <p:txBody>
          <a:bodyPr wrap="square">
            <a:spAutoFit/>
          </a:bodyPr>
          <a:lstStyle/>
          <a:p>
            <a:endParaRPr lang="el-GR" sz="4000" b="1" dirty="0"/>
          </a:p>
          <a:p>
            <a:pPr>
              <a:lnSpc>
                <a:spcPct val="150000"/>
              </a:lnSpc>
            </a:pPr>
            <a:r>
              <a:rPr lang="el-GR" sz="2200" b="1" u="sng" dirty="0">
                <a:solidFill>
                  <a:srgbClr val="FF0000"/>
                </a:solidFill>
                <a:latin typeface="Times New Roman" panose="02020603050405020304" pitchFamily="18" charset="0"/>
                <a:cs typeface="Times New Roman" panose="02020603050405020304" pitchFamily="18" charset="0"/>
              </a:rPr>
              <a:t>Η παρουσία του σε καύσιμο πέρα από ορισμένα όρια είναι ανεπιθύμητη, γιατί από την καύση σχηματίζεται τελικά θεϊκό οξύ, το οποίο είναι πολύ διαβρωτικό</a:t>
            </a:r>
            <a:endParaRPr lang="el-GR" sz="4400" b="1" u="sng" dirty="0">
              <a:solidFill>
                <a:srgbClr val="FF0000"/>
              </a:solidFill>
            </a:endParaRPr>
          </a:p>
        </p:txBody>
      </p:sp>
    </p:spTree>
    <p:extLst>
      <p:ext uri="{BB962C8B-B14F-4D97-AF65-F5344CB8AC3E}">
        <p14:creationId xmlns:p14="http://schemas.microsoft.com/office/powerpoint/2010/main" val="4935481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750746" cy="5663089"/>
          </a:xfrm>
          <a:prstGeom prst="rect">
            <a:avLst/>
          </a:prstGeom>
          <a:solidFill>
            <a:schemeClr val="bg1">
              <a:alpha val="0"/>
            </a:schemeClr>
          </a:solidFill>
        </p:spPr>
        <p:txBody>
          <a:bodyPr wrap="square">
            <a:spAutoFit/>
          </a:bodyPr>
          <a:lstStyle/>
          <a:p>
            <a:pPr algn="ctr"/>
            <a:r>
              <a:rPr lang="el-GR" sz="2400" b="1" u="sng" dirty="0">
                <a:solidFill>
                  <a:srgbClr val="FF0000"/>
                </a:solidFill>
                <a:latin typeface="Arial Black" panose="020B0A04020102020204" pitchFamily="34" charset="0"/>
              </a:rPr>
              <a:t>ΤΑ ΑΣΦΑΛΤΕΝΙΑ</a:t>
            </a:r>
            <a:endParaRPr lang="en-US" sz="2400" b="1" u="sng" dirty="0">
              <a:solidFill>
                <a:srgbClr val="FF0000"/>
              </a:solidFill>
              <a:latin typeface="Arial Black" panose="020B0A04020102020204" pitchFamily="34" charset="0"/>
            </a:endParaRPr>
          </a:p>
          <a:p>
            <a:pPr algn="ctr"/>
            <a:endParaRPr lang="el-GR" sz="2400" b="1" u="sng" dirty="0">
              <a:solidFill>
                <a:srgbClr val="FF0000"/>
              </a:solidFill>
              <a:latin typeface="Arial Black" panose="020B0A04020102020204" pitchFamily="34" charset="0"/>
            </a:endParaRPr>
          </a:p>
          <a:p>
            <a:pPr algn="ctr"/>
            <a:endParaRPr lang="el-GR" sz="1000" b="1" u="sng" dirty="0">
              <a:solidFill>
                <a:srgbClr val="FF0000"/>
              </a:solidFill>
            </a:endParaRPr>
          </a:p>
          <a:p>
            <a:r>
              <a:rPr lang="el-GR" sz="2000" b="1" u="sng" dirty="0">
                <a:solidFill>
                  <a:srgbClr val="FF0000"/>
                </a:solidFill>
                <a:latin typeface="Times New Roman" panose="02020603050405020304" pitchFamily="18" charset="0"/>
                <a:cs typeface="Times New Roman" panose="02020603050405020304" pitchFamily="18" charset="0"/>
              </a:rPr>
              <a:t>Είναι στερεές καύσιμες ουσίες, αδιάλυτες στο πετρέλαιο και περιέχονται σ' αυτό από την παραλαβή του από τα διυλιστήρια</a:t>
            </a:r>
            <a:r>
              <a:rPr lang="el-GR" sz="2000" dirty="0">
                <a:latin typeface="Times New Roman" panose="02020603050405020304" pitchFamily="18" charset="0"/>
                <a:cs typeface="Times New Roman" panose="02020603050405020304" pitchFamily="18" charset="0"/>
              </a:rPr>
              <a:t>. </a:t>
            </a:r>
          </a:p>
          <a:p>
            <a:r>
              <a:rPr lang="el-GR" sz="2000" dirty="0">
                <a:latin typeface="Times New Roman" panose="02020603050405020304" pitchFamily="18" charset="0"/>
                <a:cs typeface="Times New Roman" panose="02020603050405020304" pitchFamily="18" charset="0"/>
              </a:rPr>
              <a:t>Η ολική αναλογία των ασφαλτενίων μπορεί να αυξηθεί είτε με την παρέλευση του χρόνου είτε με πολυμερισμό, όταν το πετρέλαιο εναποθηκεύεται κάτω από υψηλή θερμοκρασία ή οξειδώνεται ερχόμενο σ' επαφή με τον αέρα. </a:t>
            </a:r>
          </a:p>
          <a:p>
            <a:r>
              <a:rPr lang="el-GR" sz="2000" b="1" u="sng" dirty="0">
                <a:solidFill>
                  <a:srgbClr val="FF0000"/>
                </a:solidFill>
                <a:latin typeface="Times New Roman" panose="02020603050405020304" pitchFamily="18" charset="0"/>
                <a:cs typeface="Times New Roman" panose="02020603050405020304" pitchFamily="18" charset="0"/>
              </a:rPr>
              <a:t>Τα </a:t>
            </a:r>
            <a:r>
              <a:rPr lang="el-GR" sz="2000" b="1" u="sng" dirty="0" err="1">
                <a:solidFill>
                  <a:srgbClr val="FF0000"/>
                </a:solidFill>
                <a:latin typeface="Times New Roman" panose="02020603050405020304" pitchFamily="18" charset="0"/>
                <a:cs typeface="Times New Roman" panose="02020603050405020304" pitchFamily="18" charset="0"/>
              </a:rPr>
              <a:t>ασφαλτένια</a:t>
            </a:r>
            <a:r>
              <a:rPr lang="el-GR" sz="2000" b="1" u="sng" dirty="0">
                <a:solidFill>
                  <a:srgbClr val="FF0000"/>
                </a:solidFill>
                <a:latin typeface="Times New Roman" panose="02020603050405020304" pitchFamily="18" charset="0"/>
                <a:cs typeface="Times New Roman" panose="02020603050405020304" pitchFamily="18" charset="0"/>
              </a:rPr>
              <a:t> μπορεί να βρίσκονται διασκορπισμένα ομοιόμορφα στη μάζα του πετρελαίου ή συγκεντρωμένα σε τμήμα της.</a:t>
            </a:r>
            <a:endParaRPr lang="en-US" sz="2000" b="1" u="sng" dirty="0">
              <a:solidFill>
                <a:srgbClr val="FF00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lgn="ctr"/>
            <a:r>
              <a:rPr lang="el-GR" sz="2400" u="sng" dirty="0">
                <a:solidFill>
                  <a:srgbClr val="2B10F4"/>
                </a:solidFill>
                <a:latin typeface="Arial Black" panose="020B0A04020102020204" pitchFamily="34" charset="0"/>
                <a:cs typeface="Times New Roman" panose="02020603050405020304" pitchFamily="18" charset="0"/>
              </a:rPr>
              <a:t>Η ΤΕΦΡΑ Η ΣΤΑΧΤΗ</a:t>
            </a:r>
          </a:p>
          <a:p>
            <a:endParaRPr lang="el-GR" sz="2000" dirty="0">
              <a:latin typeface="Times New Roman" panose="02020603050405020304" pitchFamily="18" charset="0"/>
              <a:cs typeface="Times New Roman" panose="02020603050405020304" pitchFamily="18" charset="0"/>
            </a:endParaRPr>
          </a:p>
          <a:p>
            <a:r>
              <a:rPr lang="el-GR" sz="2000" b="1" u="sng" dirty="0">
                <a:latin typeface="Times New Roman" panose="02020603050405020304" pitchFamily="18" charset="0"/>
                <a:cs typeface="Times New Roman" panose="02020603050405020304" pitchFamily="18" charset="0"/>
              </a:rPr>
              <a:t>Χαρακτηρίζει το επί τοις % βάρος των άκαυστων ουσιών μέσα στο πετρέλαιο και κατά κύριο λόγο αποτελείται από ίχνη μετάλλων</a:t>
            </a:r>
            <a:r>
              <a:rPr lang="el-G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p:txBody>
      </p:sp>
      <p:sp>
        <p:nvSpPr>
          <p:cNvPr id="2" name="Πλακίδιο 1">
            <a:extLst>
              <a:ext uri="{FF2B5EF4-FFF2-40B4-BE49-F238E27FC236}">
                <a16:creationId xmlns:a16="http://schemas.microsoft.com/office/drawing/2014/main" id="{8289EB9E-18A8-64E8-41FD-7A4C169F93DF}"/>
              </a:ext>
            </a:extLst>
          </p:cNvPr>
          <p:cNvSpPr/>
          <p:nvPr/>
        </p:nvSpPr>
        <p:spPr>
          <a:xfrm>
            <a:off x="395536" y="332656"/>
            <a:ext cx="8462713" cy="720080"/>
          </a:xfrm>
          <a:prstGeom prst="plaqu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Arial Black" panose="020B0A04020102020204" pitchFamily="34" charset="0"/>
                <a:cs typeface="Times New Roman" panose="02020603050405020304" pitchFamily="18" charset="0"/>
              </a:rPr>
              <a:t>ΧΑΡΑΚΤΗΡΙΣΤΙΚΑ ΠΕΤΡΕΛΑΙΩΝ</a:t>
            </a:r>
          </a:p>
        </p:txBody>
      </p:sp>
    </p:spTree>
    <p:extLst>
      <p:ext uri="{BB962C8B-B14F-4D97-AF65-F5344CB8AC3E}">
        <p14:creationId xmlns:p14="http://schemas.microsoft.com/office/powerpoint/2010/main" val="9818904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pattFill prst="pct90">
          <a:fgClr>
            <a:srgbClr val="FFFFFF"/>
          </a:fgClr>
          <a:bgClr>
            <a:srgbClr val="FFFFCC"/>
          </a:bgClr>
        </a:pattFill>
        <a:effectLst/>
      </p:bgPr>
    </p:bg>
    <p:spTree>
      <p:nvGrpSpPr>
        <p:cNvPr id="1" name=""/>
        <p:cNvGrpSpPr/>
        <p:nvPr/>
      </p:nvGrpSpPr>
      <p:grpSpPr>
        <a:xfrm>
          <a:off x="0" y="0"/>
          <a:ext cx="0" cy="0"/>
          <a:chOff x="0" y="0"/>
          <a:chExt cx="0" cy="0"/>
        </a:xfrm>
      </p:grpSpPr>
      <p:sp>
        <p:nvSpPr>
          <p:cNvPr id="7" name="Θέση περιεχομένου 6">
            <a:extLst>
              <a:ext uri="{FF2B5EF4-FFF2-40B4-BE49-F238E27FC236}">
                <a16:creationId xmlns:a16="http://schemas.microsoft.com/office/drawing/2014/main" id="{84640BC3-8310-0916-730E-DB31572566D3}"/>
              </a:ext>
            </a:extLst>
          </p:cNvPr>
          <p:cNvSpPr>
            <a:spLocks noGrp="1"/>
          </p:cNvSpPr>
          <p:nvPr>
            <p:ph idx="1"/>
          </p:nvPr>
        </p:nvSpPr>
        <p:spPr>
          <a:xfrm>
            <a:off x="179512" y="1556792"/>
            <a:ext cx="8784976" cy="4896543"/>
          </a:xfrm>
          <a:noFill/>
        </p:spPr>
        <p:txBody>
          <a:bodyPr/>
          <a:lstStyle/>
          <a:p>
            <a:pPr marL="0" indent="0">
              <a:lnSpc>
                <a:spcPct val="150000"/>
              </a:lnSpc>
              <a:spcBef>
                <a:spcPts val="1200"/>
              </a:spcBef>
              <a:spcAft>
                <a:spcPts val="1200"/>
              </a:spcAft>
              <a:buNone/>
            </a:pPr>
            <a:r>
              <a:rPr lang="el-GR" sz="2000" b="1" u="sng" dirty="0">
                <a:solidFill>
                  <a:srgbClr val="FF0000"/>
                </a:solidFill>
                <a:latin typeface="Times New Roman" panose="02020603050405020304" pitchFamily="18" charset="0"/>
                <a:cs typeface="Times New Roman" panose="02020603050405020304" pitchFamily="18" charset="0"/>
              </a:rPr>
              <a:t>Είναι η θερμοκρασία στην οποία το πετρέλαιο στερεοποιείται χωρίς ανατάραξη. </a:t>
            </a:r>
            <a:r>
              <a:rPr lang="el-GR" sz="2000" b="1" dirty="0">
                <a:latin typeface="Times New Roman" panose="02020603050405020304" pitchFamily="18" charset="0"/>
                <a:cs typeface="Times New Roman" panose="02020603050405020304" pitchFamily="18" charset="0"/>
              </a:rPr>
              <a:t>Έχει μεγάλη σημασία για την άντλησή του. </a:t>
            </a:r>
            <a:r>
              <a:rPr lang="en-US" sz="2000" b="1" dirty="0">
                <a:latin typeface="Times New Roman" panose="02020603050405020304" pitchFamily="18" charset="0"/>
                <a:cs typeface="Times New Roman" panose="02020603050405020304" pitchFamily="18" charset="0"/>
              </a:rPr>
              <a:t> </a:t>
            </a:r>
            <a:r>
              <a:rPr lang="el-GR" sz="2000" b="1" dirty="0">
                <a:latin typeface="Times New Roman" panose="02020603050405020304" pitchFamily="18" charset="0"/>
                <a:cs typeface="Times New Roman" panose="02020603050405020304" pitchFamily="18" charset="0"/>
              </a:rPr>
              <a:t>Η περιεκτικότητα σε παραφίνη και άσφαλτο αυξάνει το σημείο πήξης.</a:t>
            </a:r>
          </a:p>
          <a:p>
            <a:pPr marL="0" indent="0">
              <a:buNone/>
            </a:pPr>
            <a:endParaRPr lang="el-GR" dirty="0"/>
          </a:p>
        </p:txBody>
      </p:sp>
      <p:sp>
        <p:nvSpPr>
          <p:cNvPr id="9" name="Ορθογώνιο: Στρογγύλεμα διαγώνιων γωνιών 8">
            <a:extLst>
              <a:ext uri="{FF2B5EF4-FFF2-40B4-BE49-F238E27FC236}">
                <a16:creationId xmlns:a16="http://schemas.microsoft.com/office/drawing/2014/main" id="{A4C4D68F-FEE9-6F73-60DE-A1F91A0418E3}"/>
              </a:ext>
            </a:extLst>
          </p:cNvPr>
          <p:cNvSpPr/>
          <p:nvPr/>
        </p:nvSpPr>
        <p:spPr>
          <a:xfrm>
            <a:off x="611560" y="332656"/>
            <a:ext cx="7992888" cy="648072"/>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Arial Black" panose="020B0A04020102020204" pitchFamily="34" charset="0"/>
              </a:rPr>
              <a:t>ΤΟ ΣΗΜΕΙΟ ΡΟΗΣ Η ΠΗΞΗΣ</a:t>
            </a:r>
          </a:p>
        </p:txBody>
      </p:sp>
    </p:spTree>
    <p:extLst>
      <p:ext uri="{BB962C8B-B14F-4D97-AF65-F5344CB8AC3E}">
        <p14:creationId xmlns:p14="http://schemas.microsoft.com/office/powerpoint/2010/main" val="211675639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07504" y="1082680"/>
            <a:ext cx="8928992" cy="4864217"/>
          </a:xfrm>
          <a:prstGeom prst="rect">
            <a:avLst/>
          </a:prstGeom>
          <a:noFill/>
        </p:spPr>
        <p:txBody>
          <a:bodyPr wrap="square">
            <a:spAutoFit/>
          </a:bodyPr>
          <a:lstStyle/>
          <a:p>
            <a:pPr>
              <a:lnSpc>
                <a:spcPct val="150000"/>
              </a:lnSpc>
            </a:pPr>
            <a:r>
              <a:rPr lang="el-GR" sz="1900" dirty="0">
                <a:latin typeface="Times New Roman" panose="02020603050405020304" pitchFamily="18" charset="0"/>
                <a:cs typeface="Times New Roman" panose="02020603050405020304" pitchFamily="18" charset="0"/>
              </a:rPr>
              <a:t>Η προδιαγραφή του βαρέος πετρελαίου δεν καθορίζει μέγιστα όρια για</a:t>
            </a:r>
            <a:r>
              <a:rPr lang="en-US" sz="1900" dirty="0">
                <a:latin typeface="Times New Roman" panose="02020603050405020304" pitchFamily="18" charset="0"/>
                <a:cs typeface="Times New Roman" panose="02020603050405020304" pitchFamily="18" charset="0"/>
              </a:rPr>
              <a:t> </a:t>
            </a:r>
            <a:r>
              <a:rPr lang="el-GR" sz="1900" dirty="0">
                <a:latin typeface="Times New Roman" panose="02020603050405020304" pitchFamily="18" charset="0"/>
                <a:cs typeface="Times New Roman" panose="02020603050405020304" pitchFamily="18" charset="0"/>
              </a:rPr>
              <a:t>περιεκτικότητα σε νερό, στερεά, θείο ή μέταλλα. </a:t>
            </a:r>
          </a:p>
          <a:p>
            <a:pPr>
              <a:lnSpc>
                <a:spcPct val="150000"/>
              </a:lnSpc>
            </a:pPr>
            <a:r>
              <a:rPr lang="el-GR" sz="1900" b="1" u="sng" dirty="0">
                <a:solidFill>
                  <a:srgbClr val="FF0000"/>
                </a:solidFill>
                <a:latin typeface="Times New Roman" panose="02020603050405020304" pitchFamily="18" charset="0"/>
                <a:cs typeface="Times New Roman" panose="02020603050405020304" pitchFamily="18" charset="0"/>
              </a:rPr>
              <a:t>Η ποιότητά του έτσι μπορεί να διαφέρει έστω και αν το ιξώδες είναι το ίδιο από λιμάνι σε λιμάνι.</a:t>
            </a:r>
          </a:p>
          <a:p>
            <a:pPr>
              <a:lnSpc>
                <a:spcPct val="150000"/>
              </a:lnSpc>
            </a:pPr>
            <a:r>
              <a:rPr lang="el-GR" sz="1900" dirty="0">
                <a:latin typeface="Times New Roman" panose="02020603050405020304" pitchFamily="18" charset="0"/>
                <a:cs typeface="Times New Roman" panose="02020603050405020304" pitchFamily="18" charset="0"/>
              </a:rPr>
              <a:t>Γενικά το πετρέλαιο κατατάσσεται σε 6 κατηγορίες: τις 1,2, 4, 5 ελαφρό, 5 βαρύ και 6.</a:t>
            </a:r>
          </a:p>
          <a:p>
            <a:pPr>
              <a:lnSpc>
                <a:spcPct val="150000"/>
              </a:lnSpc>
            </a:pPr>
            <a:r>
              <a:rPr lang="el-GR" sz="1900" dirty="0">
                <a:latin typeface="Times New Roman" panose="02020603050405020304" pitchFamily="18" charset="0"/>
                <a:cs typeface="Times New Roman" panose="02020603050405020304" pitchFamily="18" charset="0"/>
              </a:rPr>
              <a:t>Όσο μεγαλώνει ο αριθμός τόσο μεγαλύτερη είναι η διαφορά της ποιότητας. </a:t>
            </a:r>
          </a:p>
          <a:p>
            <a:pPr>
              <a:lnSpc>
                <a:spcPct val="150000"/>
              </a:lnSpc>
            </a:pPr>
            <a:r>
              <a:rPr lang="el-GR" sz="1900" dirty="0">
                <a:latin typeface="Times New Roman" panose="02020603050405020304" pitchFamily="18" charset="0"/>
                <a:cs typeface="Times New Roman" panose="02020603050405020304" pitchFamily="18" charset="0"/>
              </a:rPr>
              <a:t>Τα </a:t>
            </a:r>
            <a:r>
              <a:rPr lang="el-GR" sz="1900" b="1" dirty="0">
                <a:solidFill>
                  <a:srgbClr val="FF0000"/>
                </a:solidFill>
                <a:latin typeface="Times New Roman" panose="02020603050405020304" pitchFamily="18" charset="0"/>
                <a:cs typeface="Times New Roman" panose="02020603050405020304" pitchFamily="18" charset="0"/>
              </a:rPr>
              <a:t>5 βαρύ </a:t>
            </a:r>
            <a:r>
              <a:rPr lang="el-GR" sz="1900" dirty="0">
                <a:latin typeface="Times New Roman" panose="02020603050405020304" pitchFamily="18" charset="0"/>
                <a:cs typeface="Times New Roman" panose="02020603050405020304" pitchFamily="18" charset="0"/>
              </a:rPr>
              <a:t>και </a:t>
            </a:r>
            <a:r>
              <a:rPr lang="el-GR" sz="1900" b="1" dirty="0">
                <a:solidFill>
                  <a:srgbClr val="FF0000"/>
                </a:solidFill>
                <a:latin typeface="Times New Roman" panose="02020603050405020304" pitchFamily="18" charset="0"/>
                <a:cs typeface="Times New Roman" panose="02020603050405020304" pitchFamily="18" charset="0"/>
              </a:rPr>
              <a:t>6</a:t>
            </a:r>
            <a:r>
              <a:rPr lang="el-GR" sz="1900" dirty="0">
                <a:latin typeface="Times New Roman" panose="02020603050405020304" pitchFamily="18" charset="0"/>
                <a:cs typeface="Times New Roman" panose="02020603050405020304" pitchFamily="18" charset="0"/>
              </a:rPr>
              <a:t> αναφέρονται ως </a:t>
            </a:r>
            <a:r>
              <a:rPr lang="en-US" sz="1900" dirty="0">
                <a:latin typeface="Times New Roman" panose="02020603050405020304" pitchFamily="18" charset="0"/>
                <a:cs typeface="Times New Roman" panose="02020603050405020304" pitchFamily="18" charset="0"/>
              </a:rPr>
              <a:t>BUNCKER</a:t>
            </a:r>
            <a:r>
              <a:rPr lang="el-GR" sz="1900" dirty="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 </a:t>
            </a:r>
            <a:r>
              <a:rPr lang="el-GR" sz="1900" b="1" dirty="0">
                <a:solidFill>
                  <a:srgbClr val="FF0000"/>
                </a:solidFill>
                <a:latin typeface="Times New Roman" panose="02020603050405020304" pitchFamily="18" charset="0"/>
                <a:cs typeface="Times New Roman" panose="02020603050405020304" pitchFamily="18" charset="0"/>
              </a:rPr>
              <a:t>Β</a:t>
            </a:r>
            <a:r>
              <a:rPr lang="el-GR" sz="1900" dirty="0">
                <a:latin typeface="Times New Roman" panose="02020603050405020304" pitchFamily="18" charset="0"/>
                <a:cs typeface="Times New Roman" panose="02020603050405020304" pitchFamily="18" charset="0"/>
              </a:rPr>
              <a:t> και </a:t>
            </a:r>
            <a:r>
              <a:rPr lang="el-GR" sz="1900" b="1" dirty="0">
                <a:solidFill>
                  <a:srgbClr val="FF0000"/>
                </a:solidFill>
                <a:latin typeface="Times New Roman" panose="02020603050405020304" pitchFamily="18" charset="0"/>
                <a:cs typeface="Times New Roman" panose="02020603050405020304" pitchFamily="18" charset="0"/>
              </a:rPr>
              <a:t>C</a:t>
            </a:r>
            <a:r>
              <a:rPr lang="el-GR" sz="1900" b="1" dirty="0">
                <a:latin typeface="Times New Roman" panose="02020603050405020304" pitchFamily="18" charset="0"/>
                <a:cs typeface="Times New Roman" panose="02020603050405020304" pitchFamily="18" charset="0"/>
              </a:rPr>
              <a:t>, </a:t>
            </a:r>
            <a:r>
              <a:rPr lang="el-GR" sz="1900" dirty="0">
                <a:latin typeface="Times New Roman" panose="02020603050405020304" pitchFamily="18" charset="0"/>
                <a:cs typeface="Times New Roman" panose="02020603050405020304" pitchFamily="18" charset="0"/>
              </a:rPr>
              <a:t>ενώ το </a:t>
            </a:r>
            <a:r>
              <a:rPr lang="el-GR" sz="1900" b="1" dirty="0">
                <a:solidFill>
                  <a:srgbClr val="FF0000"/>
                </a:solidFill>
                <a:latin typeface="Times New Roman" panose="02020603050405020304" pitchFamily="18" charset="0"/>
                <a:cs typeface="Times New Roman" panose="02020603050405020304" pitchFamily="18" charset="0"/>
              </a:rPr>
              <a:t>5</a:t>
            </a:r>
            <a:r>
              <a:rPr lang="el-GR" sz="1900" b="1" dirty="0">
                <a:latin typeface="Times New Roman" panose="02020603050405020304" pitchFamily="18" charset="0"/>
                <a:cs typeface="Times New Roman" panose="02020603050405020304" pitchFamily="18" charset="0"/>
              </a:rPr>
              <a:t> </a:t>
            </a:r>
            <a:r>
              <a:rPr lang="el-GR" sz="1900" b="1" dirty="0">
                <a:solidFill>
                  <a:srgbClr val="FF0000"/>
                </a:solidFill>
                <a:latin typeface="Times New Roman" panose="02020603050405020304" pitchFamily="18" charset="0"/>
                <a:cs typeface="Times New Roman" panose="02020603050405020304" pitchFamily="18" charset="0"/>
              </a:rPr>
              <a:t>ελαφρό</a:t>
            </a:r>
            <a:r>
              <a:rPr lang="el-GR" sz="1900" b="1" dirty="0">
                <a:latin typeface="Times New Roman" panose="02020603050405020304" pitchFamily="18" charset="0"/>
                <a:cs typeface="Times New Roman" panose="02020603050405020304" pitchFamily="18" charset="0"/>
              </a:rPr>
              <a:t> </a:t>
            </a:r>
            <a:r>
              <a:rPr lang="el-GR" sz="1900" dirty="0">
                <a:latin typeface="Times New Roman" panose="02020603050405020304" pitchFamily="18" charset="0"/>
                <a:cs typeface="Times New Roman" panose="02020603050405020304" pitchFamily="18" charset="0"/>
              </a:rPr>
              <a:t>καλείται πετρέλαιο </a:t>
            </a:r>
            <a:r>
              <a:rPr lang="en-US" sz="1900" b="1" dirty="0">
                <a:solidFill>
                  <a:srgbClr val="FF0000"/>
                </a:solidFill>
                <a:latin typeface="Times New Roman" panose="02020603050405020304" pitchFamily="18" charset="0"/>
                <a:cs typeface="Times New Roman" panose="02020603050405020304" pitchFamily="18" charset="0"/>
              </a:rPr>
              <a:t>DIESEL</a:t>
            </a:r>
            <a:r>
              <a:rPr lang="el-GR" sz="1900" dirty="0">
                <a:latin typeface="Times New Roman" panose="02020603050405020304" pitchFamily="18" charset="0"/>
                <a:cs typeface="Times New Roman" panose="02020603050405020304" pitchFamily="18" charset="0"/>
              </a:rPr>
              <a:t> ναυτικής χρήσης (</a:t>
            </a:r>
            <a:r>
              <a:rPr lang="el-GR" sz="1900" dirty="0">
                <a:solidFill>
                  <a:srgbClr val="FF0000"/>
                </a:solidFill>
                <a:latin typeface="Times New Roman" panose="02020603050405020304" pitchFamily="18" charset="0"/>
                <a:cs typeface="Times New Roman" panose="02020603050405020304" pitchFamily="18" charset="0"/>
              </a:rPr>
              <a:t>ΜDO</a:t>
            </a:r>
            <a:r>
              <a:rPr lang="el-GR" sz="1900" dirty="0">
                <a:latin typeface="Times New Roman" panose="02020603050405020304" pitchFamily="18" charset="0"/>
                <a:cs typeface="Times New Roman" panose="02020603050405020304" pitchFamily="18" charset="0"/>
              </a:rPr>
              <a:t>). </a:t>
            </a:r>
            <a:endParaRPr lang="en-US" sz="1900" dirty="0">
              <a:latin typeface="Times New Roman" panose="02020603050405020304" pitchFamily="18" charset="0"/>
              <a:cs typeface="Times New Roman" panose="02020603050405020304" pitchFamily="18" charset="0"/>
            </a:endParaRPr>
          </a:p>
          <a:p>
            <a:pPr>
              <a:lnSpc>
                <a:spcPct val="150000"/>
              </a:lnSpc>
            </a:pPr>
            <a:r>
              <a:rPr lang="el-GR" sz="1900" dirty="0">
                <a:latin typeface="Times New Roman" panose="02020603050405020304" pitchFamily="18" charset="0"/>
                <a:cs typeface="Times New Roman" panose="02020603050405020304" pitchFamily="18" charset="0"/>
              </a:rPr>
              <a:t>Οι παραπάνω κατατάξεις και ονομασίες δεν είναι τυποποιημένες, με αποτέλεσμα, σε ορισμένες περιπτώσεις, την αδυναμία προσδιορισμού του πετρελαίου με βάση την ονομασία και μόνο. </a:t>
            </a:r>
          </a:p>
        </p:txBody>
      </p:sp>
      <p:sp>
        <p:nvSpPr>
          <p:cNvPr id="2" name="Εξάγωνο 1">
            <a:extLst>
              <a:ext uri="{FF2B5EF4-FFF2-40B4-BE49-F238E27FC236}">
                <a16:creationId xmlns:a16="http://schemas.microsoft.com/office/drawing/2014/main" id="{121E61E0-13A1-8AE2-6B3A-5A9B3B7BBDC0}"/>
              </a:ext>
            </a:extLst>
          </p:cNvPr>
          <p:cNvSpPr/>
          <p:nvPr/>
        </p:nvSpPr>
        <p:spPr>
          <a:xfrm>
            <a:off x="285750" y="116632"/>
            <a:ext cx="8750746" cy="864096"/>
          </a:xfrm>
          <a:prstGeom prst="hexagon">
            <a:avLst/>
          </a:prstGeom>
          <a:gradFill>
            <a:gsLst>
              <a:gs pos="34000">
                <a:srgbClr val="FFFF00"/>
              </a:gs>
              <a:gs pos="83000">
                <a:srgbClr val="11FF7D"/>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2B10F4"/>
                </a:solidFill>
                <a:latin typeface="Times New Roman" panose="02020603050405020304" pitchFamily="18" charset="0"/>
                <a:cs typeface="Times New Roman" panose="02020603050405020304" pitchFamily="18" charset="0"/>
              </a:rPr>
              <a:t>ΠΡΟΔΙΑΓΡΑΦΗ ΚΑΙ ΚΑΤΑΤΑΞΗ ΠΕΤΡΕΛΑΙΩΝ ΚΑΥΣΕΩΣ</a:t>
            </a:r>
          </a:p>
        </p:txBody>
      </p:sp>
    </p:spTree>
    <p:extLst>
      <p:ext uri="{BB962C8B-B14F-4D97-AF65-F5344CB8AC3E}">
        <p14:creationId xmlns:p14="http://schemas.microsoft.com/office/powerpoint/2010/main" val="9100116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pattFill prst="pct70">
          <a:fgClr>
            <a:srgbClr val="FFFFFF"/>
          </a:fgClr>
          <a:bgClr>
            <a:srgbClr val="5DFFA6"/>
          </a:bgClr>
        </a:pattFill>
        <a:effectLst/>
      </p:bgPr>
    </p:bg>
    <p:spTree>
      <p:nvGrpSpPr>
        <p:cNvPr id="1" name=""/>
        <p:cNvGrpSpPr/>
        <p:nvPr/>
      </p:nvGrpSpPr>
      <p:grpSpPr>
        <a:xfrm>
          <a:off x="0" y="0"/>
          <a:ext cx="0" cy="0"/>
          <a:chOff x="0" y="0"/>
          <a:chExt cx="0" cy="0"/>
        </a:xfrm>
      </p:grpSpPr>
      <p:sp>
        <p:nvSpPr>
          <p:cNvPr id="5" name="Εξάγωνο 4">
            <a:extLst>
              <a:ext uri="{FF2B5EF4-FFF2-40B4-BE49-F238E27FC236}">
                <a16:creationId xmlns:a16="http://schemas.microsoft.com/office/drawing/2014/main" id="{0C5737A7-AA3A-B6D3-9902-E63EC6A45629}"/>
              </a:ext>
            </a:extLst>
          </p:cNvPr>
          <p:cNvSpPr/>
          <p:nvPr/>
        </p:nvSpPr>
        <p:spPr>
          <a:xfrm>
            <a:off x="107504" y="188640"/>
            <a:ext cx="8712968" cy="1296144"/>
          </a:xfrm>
          <a:prstGeom prst="hexagon">
            <a:avLst/>
          </a:prstGeom>
          <a:gradFill flip="none" rotWithShape="1">
            <a:gsLst>
              <a:gs pos="34000">
                <a:srgbClr val="FFFF00"/>
              </a:gs>
              <a:gs pos="83000">
                <a:srgbClr val="11FF7D"/>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00" dirty="0">
                <a:solidFill>
                  <a:srgbClr val="2B10F4"/>
                </a:solidFill>
                <a:latin typeface="Arial Black" panose="020B0A04020102020204" pitchFamily="34" charset="0"/>
              </a:rPr>
              <a:t>Προβλήματα κατά την εναποθήκευση (πριν από τη χρήση στους λέβητες</a:t>
            </a:r>
          </a:p>
        </p:txBody>
      </p:sp>
      <p:sp>
        <p:nvSpPr>
          <p:cNvPr id="8" name="Θέση περιεχομένου 7">
            <a:extLst>
              <a:ext uri="{FF2B5EF4-FFF2-40B4-BE49-F238E27FC236}">
                <a16:creationId xmlns:a16="http://schemas.microsoft.com/office/drawing/2014/main" id="{BE40976A-21A9-9C33-70BF-21EE88AAA2D6}"/>
              </a:ext>
            </a:extLst>
          </p:cNvPr>
          <p:cNvSpPr>
            <a:spLocks noGrp="1"/>
          </p:cNvSpPr>
          <p:nvPr>
            <p:ph idx="1"/>
          </p:nvPr>
        </p:nvSpPr>
        <p:spPr>
          <a:xfrm>
            <a:off x="323528" y="1844824"/>
            <a:ext cx="8496943" cy="4824535"/>
          </a:xfrm>
          <a:noFill/>
        </p:spPr>
        <p:txBody>
          <a:bodyPr>
            <a:normAutofit/>
          </a:bodyPr>
          <a:lstStyle/>
          <a:p>
            <a:pPr marL="0" indent="0" algn="ctr">
              <a:lnSpc>
                <a:spcPct val="150000"/>
              </a:lnSpc>
              <a:spcBef>
                <a:spcPts val="600"/>
              </a:spcBef>
              <a:buNone/>
            </a:pPr>
            <a:r>
              <a:rPr lang="el-GR" sz="2200" b="1" dirty="0">
                <a:solidFill>
                  <a:srgbClr val="FF0000"/>
                </a:solidFill>
                <a:latin typeface="Times New Roman" panose="02020603050405020304" pitchFamily="18" charset="0"/>
                <a:cs typeface="Times New Roman" panose="02020603050405020304" pitchFamily="18" charset="0"/>
              </a:rPr>
              <a:t>Α) </a:t>
            </a:r>
            <a:r>
              <a:rPr lang="el-GR" sz="2200" b="1" dirty="0" err="1">
                <a:solidFill>
                  <a:srgbClr val="FF0000"/>
                </a:solidFill>
                <a:latin typeface="Times New Roman" panose="02020603050405020304" pitchFamily="18" charset="0"/>
                <a:cs typeface="Times New Roman" panose="02020603050405020304" pitchFamily="18" charset="0"/>
              </a:rPr>
              <a:t>Λασπη</a:t>
            </a:r>
            <a:endParaRPr lang="el-GR" sz="2200" b="1" dirty="0">
              <a:solidFill>
                <a:srgbClr val="FF0000"/>
              </a:solidFill>
              <a:latin typeface="Times New Roman" panose="02020603050405020304" pitchFamily="18" charset="0"/>
              <a:cs typeface="Times New Roman" panose="02020603050405020304" pitchFamily="18" charset="0"/>
            </a:endParaRPr>
          </a:p>
          <a:p>
            <a:pPr marL="0" indent="0" algn="ctr">
              <a:lnSpc>
                <a:spcPct val="150000"/>
              </a:lnSpc>
              <a:spcBef>
                <a:spcPts val="600"/>
              </a:spcBef>
              <a:buNone/>
            </a:pPr>
            <a:r>
              <a:rPr lang="el-GR" sz="2200" b="1" dirty="0">
                <a:solidFill>
                  <a:srgbClr val="2B10F4"/>
                </a:solidFill>
                <a:latin typeface="Times New Roman" panose="02020603050405020304" pitchFamily="18" charset="0"/>
                <a:cs typeface="Times New Roman" panose="02020603050405020304" pitchFamily="18" charset="0"/>
              </a:rPr>
              <a:t>Β) </a:t>
            </a:r>
            <a:r>
              <a:rPr lang="el-GR" sz="2200" b="1" dirty="0" err="1">
                <a:solidFill>
                  <a:srgbClr val="2B10F4"/>
                </a:solidFill>
                <a:latin typeface="Times New Roman" panose="02020603050405020304" pitchFamily="18" charset="0"/>
                <a:cs typeface="Times New Roman" panose="02020603050405020304" pitchFamily="18" charset="0"/>
              </a:rPr>
              <a:t>Διαβρωση</a:t>
            </a:r>
            <a:endParaRPr lang="el-GR" sz="2200" b="1" dirty="0">
              <a:solidFill>
                <a:srgbClr val="2B10F4"/>
              </a:solidFill>
              <a:latin typeface="Times New Roman" panose="02020603050405020304" pitchFamily="18" charset="0"/>
              <a:cs typeface="Times New Roman" panose="02020603050405020304" pitchFamily="18" charset="0"/>
            </a:endParaRPr>
          </a:p>
          <a:p>
            <a:pPr marL="0" indent="0" algn="ctr">
              <a:lnSpc>
                <a:spcPct val="150000"/>
              </a:lnSpc>
              <a:spcBef>
                <a:spcPts val="600"/>
              </a:spcBef>
              <a:buNone/>
            </a:pPr>
            <a:r>
              <a:rPr lang="el-GR" sz="2200" b="1" dirty="0">
                <a:solidFill>
                  <a:srgbClr val="002060"/>
                </a:solidFill>
                <a:latin typeface="Times New Roman" panose="02020603050405020304" pitchFamily="18" charset="0"/>
                <a:cs typeface="Times New Roman" panose="02020603050405020304" pitchFamily="18" charset="0"/>
              </a:rPr>
              <a:t>Γ) </a:t>
            </a:r>
            <a:r>
              <a:rPr lang="el-GR" sz="2200" b="1" dirty="0" err="1">
                <a:solidFill>
                  <a:srgbClr val="002060"/>
                </a:solidFill>
                <a:latin typeface="Times New Roman" panose="02020603050405020304" pitchFamily="18" charset="0"/>
                <a:cs typeface="Times New Roman" panose="02020603050405020304" pitchFamily="18" charset="0"/>
              </a:rPr>
              <a:t>Μικροοργανισμοι</a:t>
            </a:r>
            <a:endParaRPr lang="el-GR" sz="2200" b="1" dirty="0">
              <a:solidFill>
                <a:srgbClr val="002060"/>
              </a:solidFill>
              <a:latin typeface="Times New Roman" panose="02020603050405020304" pitchFamily="18" charset="0"/>
              <a:cs typeface="Times New Roman" panose="02020603050405020304" pitchFamily="18" charset="0"/>
            </a:endParaRPr>
          </a:p>
          <a:p>
            <a:pPr marL="0" indent="0" algn="ctr">
              <a:lnSpc>
                <a:spcPct val="150000"/>
              </a:lnSpc>
              <a:spcBef>
                <a:spcPts val="600"/>
              </a:spcBef>
              <a:buNone/>
            </a:pPr>
            <a:r>
              <a:rPr lang="el-GR" sz="2200" b="1" dirty="0">
                <a:solidFill>
                  <a:srgbClr val="007E39"/>
                </a:solidFill>
                <a:latin typeface="Times New Roman" panose="02020603050405020304" pitchFamily="18" charset="0"/>
                <a:cs typeface="Times New Roman" panose="02020603050405020304" pitchFamily="18" charset="0"/>
              </a:rPr>
              <a:t>Δ) </a:t>
            </a:r>
            <a:r>
              <a:rPr lang="el-GR" sz="2200" b="1" dirty="0" err="1">
                <a:solidFill>
                  <a:srgbClr val="007E39"/>
                </a:solidFill>
                <a:latin typeface="Times New Roman" panose="02020603050405020304" pitchFamily="18" charset="0"/>
                <a:cs typeface="Times New Roman" panose="02020603050405020304" pitchFamily="18" charset="0"/>
              </a:rPr>
              <a:t>Ασφαλτενια</a:t>
            </a:r>
            <a:endParaRPr lang="el-GR" sz="2200" b="1" dirty="0">
              <a:solidFill>
                <a:srgbClr val="007E39"/>
              </a:solidFill>
              <a:latin typeface="Times New Roman" panose="02020603050405020304" pitchFamily="18" charset="0"/>
              <a:cs typeface="Times New Roman" panose="02020603050405020304" pitchFamily="18" charset="0"/>
            </a:endParaRPr>
          </a:p>
          <a:p>
            <a:pPr marL="0" indent="0" algn="ctr">
              <a:lnSpc>
                <a:spcPct val="150000"/>
              </a:lnSpc>
              <a:spcBef>
                <a:spcPts val="600"/>
              </a:spcBef>
              <a:buNone/>
            </a:pPr>
            <a:r>
              <a:rPr lang="el-GR" sz="2200" b="1" dirty="0">
                <a:solidFill>
                  <a:srgbClr val="FF0000"/>
                </a:solidFill>
                <a:latin typeface="Times New Roman" panose="02020603050405020304" pitchFamily="18" charset="0"/>
                <a:cs typeface="Times New Roman" panose="02020603050405020304" pitchFamily="18" charset="0"/>
              </a:rPr>
              <a:t>Ε) </a:t>
            </a:r>
            <a:r>
              <a:rPr lang="el-GR" sz="2200" b="1" dirty="0" err="1">
                <a:solidFill>
                  <a:srgbClr val="FF0000"/>
                </a:solidFill>
                <a:latin typeface="Times New Roman" panose="02020603050405020304" pitchFamily="18" charset="0"/>
                <a:cs typeface="Times New Roman" panose="02020603050405020304" pitchFamily="18" charset="0"/>
              </a:rPr>
              <a:t>Παραφινες</a:t>
            </a:r>
            <a:endParaRPr lang="el-GR" sz="2200" b="1" dirty="0">
              <a:solidFill>
                <a:srgbClr val="FF0000"/>
              </a:solidFill>
              <a:latin typeface="Times New Roman" panose="02020603050405020304" pitchFamily="18" charset="0"/>
              <a:cs typeface="Times New Roman" panose="02020603050405020304" pitchFamily="18" charset="0"/>
            </a:endParaRPr>
          </a:p>
          <a:p>
            <a:pPr marL="0" indent="0" algn="ctr">
              <a:lnSpc>
                <a:spcPct val="150000"/>
              </a:lnSpc>
              <a:spcBef>
                <a:spcPts val="600"/>
              </a:spcBef>
              <a:buNone/>
            </a:pPr>
            <a:r>
              <a:rPr lang="el-GR" sz="2200" b="1" dirty="0">
                <a:solidFill>
                  <a:srgbClr val="7030A0"/>
                </a:solidFill>
                <a:latin typeface="Times New Roman" panose="02020603050405020304" pitchFamily="18" charset="0"/>
                <a:cs typeface="Times New Roman" panose="02020603050405020304" pitchFamily="18" charset="0"/>
              </a:rPr>
              <a:t>ΣΤ) </a:t>
            </a:r>
            <a:r>
              <a:rPr lang="el-GR" sz="2200" b="1" dirty="0" err="1">
                <a:solidFill>
                  <a:srgbClr val="7030A0"/>
                </a:solidFill>
                <a:latin typeface="Times New Roman" panose="02020603050405020304" pitchFamily="18" charset="0"/>
                <a:cs typeface="Times New Roman" panose="02020603050405020304" pitchFamily="18" charset="0"/>
              </a:rPr>
              <a:t>Σταθεροτητα</a:t>
            </a:r>
            <a:endParaRPr lang="el-GR" sz="2200" b="1" dirty="0">
              <a:solidFill>
                <a:srgbClr val="7030A0"/>
              </a:solidFill>
              <a:latin typeface="Times New Roman" panose="02020603050405020304" pitchFamily="18" charset="0"/>
              <a:cs typeface="Times New Roman" panose="02020603050405020304" pitchFamily="18" charset="0"/>
            </a:endParaRPr>
          </a:p>
          <a:p>
            <a:pPr marL="0" indent="0" algn="ctr">
              <a:lnSpc>
                <a:spcPct val="150000"/>
              </a:lnSpc>
              <a:spcBef>
                <a:spcPts val="600"/>
              </a:spcBef>
              <a:buNone/>
            </a:pPr>
            <a:r>
              <a:rPr lang="el-GR" sz="2200" b="1" dirty="0">
                <a:solidFill>
                  <a:srgbClr val="2B10F4"/>
                </a:solidFill>
                <a:latin typeface="Times New Roman" panose="02020603050405020304" pitchFamily="18" charset="0"/>
                <a:cs typeface="Times New Roman" panose="02020603050405020304" pitchFamily="18" charset="0"/>
              </a:rPr>
              <a:t>Ζ) Νερό</a:t>
            </a:r>
          </a:p>
          <a:p>
            <a:pPr marL="0" indent="0" algn="ctr">
              <a:buNone/>
            </a:pPr>
            <a:endParaRPr lang="el-GR" dirty="0"/>
          </a:p>
        </p:txBody>
      </p:sp>
    </p:spTree>
    <p:extLst>
      <p:ext uri="{BB962C8B-B14F-4D97-AF65-F5344CB8AC3E}">
        <p14:creationId xmlns:p14="http://schemas.microsoft.com/office/powerpoint/2010/main" val="392340537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328592"/>
          </a:xfrm>
        </p:spPr>
        <p:txBody>
          <a:bodyPr>
            <a:normAutofit fontScale="25000" lnSpcReduction="20000"/>
          </a:bodyPr>
          <a:lstStyle/>
          <a:p>
            <a:pPr>
              <a:lnSpc>
                <a:spcPct val="100000"/>
              </a:lnSpc>
            </a:pPr>
            <a:endParaRPr lang="en-US" sz="2600" dirty="0"/>
          </a:p>
          <a:p>
            <a:pPr>
              <a:lnSpc>
                <a:spcPct val="100000"/>
              </a:lnSpc>
            </a:pPr>
            <a:endParaRPr lang="en-US" sz="2600" dirty="0"/>
          </a:p>
          <a:p>
            <a:pPr>
              <a:lnSpc>
                <a:spcPct val="120000"/>
              </a:lnSpc>
              <a:spcAft>
                <a:spcPts val="1200"/>
              </a:spcAft>
              <a:buFont typeface="Wingdings" panose="05000000000000000000" pitchFamily="2" charset="2"/>
              <a:buChar char="Ø"/>
            </a:pPr>
            <a:r>
              <a:rPr lang="el-GR" sz="8000" b="1" u="sng" dirty="0">
                <a:solidFill>
                  <a:srgbClr val="FF0000"/>
                </a:solidFill>
                <a:latin typeface="Times New Roman" panose="02020603050405020304" pitchFamily="18" charset="0"/>
                <a:cs typeface="Times New Roman" panose="02020603050405020304" pitchFamily="18" charset="0"/>
              </a:rPr>
              <a:t>Βαθμός απόδοσης ή και απλά απόδοση του λέβητα, ονομάζεται το πηλίκο του ποσού της θερμότητας που μεταδίδεται στο νερό, δια του ποσού της θερμότητας που παράγει το καύσιμο μέσα στην εστία.</a:t>
            </a:r>
          </a:p>
          <a:p>
            <a:pPr>
              <a:lnSpc>
                <a:spcPct val="120000"/>
              </a:lnSpc>
              <a:spcAft>
                <a:spcPts val="1200"/>
              </a:spcAft>
              <a:buFont typeface="Wingdings" panose="05000000000000000000" pitchFamily="2" charset="2"/>
              <a:buChar char="Ø"/>
            </a:pPr>
            <a:r>
              <a:rPr lang="el-GR" sz="8000" dirty="0">
                <a:solidFill>
                  <a:schemeClr val="tx1"/>
                </a:solidFill>
                <a:latin typeface="Times New Roman" panose="02020603050405020304" pitchFamily="18" charset="0"/>
                <a:cs typeface="Times New Roman" panose="02020603050405020304" pitchFamily="18" charset="0"/>
              </a:rPr>
              <a:t>Αν ονομάσουμε </a:t>
            </a:r>
            <a:r>
              <a:rPr lang="el-GR" sz="8000" b="1" u="sng" dirty="0">
                <a:solidFill>
                  <a:srgbClr val="FF0000"/>
                </a:solidFill>
                <a:latin typeface="Times New Roman" panose="02020603050405020304" pitchFamily="18" charset="0"/>
                <a:cs typeface="Times New Roman" panose="02020603050405020304" pitchFamily="18" charset="0"/>
              </a:rPr>
              <a:t>Ηκ</a:t>
            </a:r>
            <a:r>
              <a:rPr lang="el-GR" sz="8000" dirty="0">
                <a:solidFill>
                  <a:schemeClr val="tx1"/>
                </a:solidFill>
                <a:latin typeface="Times New Roman" panose="02020603050405020304" pitchFamily="18" charset="0"/>
                <a:cs typeface="Times New Roman" panose="02020603050405020304" pitchFamily="18" charset="0"/>
              </a:rPr>
              <a:t> </a:t>
            </a:r>
            <a:r>
              <a:rPr lang="el-GR" sz="8000" b="1" dirty="0">
                <a:solidFill>
                  <a:schemeClr val="tx1"/>
                </a:solidFill>
                <a:latin typeface="Times New Roman" panose="02020603050405020304" pitchFamily="18" charset="0"/>
                <a:cs typeface="Times New Roman" panose="02020603050405020304" pitchFamily="18" charset="0"/>
              </a:rPr>
              <a:t>το ποσό της θερμότητας που παράγεται από καύση 1 </a:t>
            </a:r>
            <a:r>
              <a:rPr lang="en-US" sz="8000" b="1" dirty="0">
                <a:solidFill>
                  <a:schemeClr val="tx1"/>
                </a:solidFill>
                <a:latin typeface="Times New Roman" panose="02020603050405020304" pitchFamily="18" charset="0"/>
                <a:cs typeface="Times New Roman" panose="02020603050405020304" pitchFamily="18" charset="0"/>
              </a:rPr>
              <a:t>kg </a:t>
            </a:r>
            <a:r>
              <a:rPr lang="el-GR" sz="8000" b="1" dirty="0">
                <a:solidFill>
                  <a:schemeClr val="tx1"/>
                </a:solidFill>
                <a:latin typeface="Times New Roman" panose="02020603050405020304" pitchFamily="18" charset="0"/>
                <a:cs typeface="Times New Roman" panose="02020603050405020304" pitchFamily="18" charset="0"/>
              </a:rPr>
              <a:t>καυσίμου, </a:t>
            </a:r>
            <a:r>
              <a:rPr lang="el-GR" sz="8000" dirty="0">
                <a:solidFill>
                  <a:schemeClr val="tx1"/>
                </a:solidFill>
                <a:latin typeface="Times New Roman" panose="02020603050405020304" pitchFamily="18" charset="0"/>
                <a:cs typeface="Times New Roman" panose="02020603050405020304" pitchFamily="18" charset="0"/>
              </a:rPr>
              <a:t>το οποίο ονομάζεται </a:t>
            </a:r>
            <a:r>
              <a:rPr lang="el-GR" sz="8000" b="1" dirty="0">
                <a:solidFill>
                  <a:srgbClr val="FF0000"/>
                </a:solidFill>
                <a:latin typeface="Times New Roman" panose="02020603050405020304" pitchFamily="18" charset="0"/>
                <a:cs typeface="Times New Roman" panose="02020603050405020304" pitchFamily="18" charset="0"/>
              </a:rPr>
              <a:t>κατώτερη θερμαντική ικανότητα </a:t>
            </a:r>
            <a:r>
              <a:rPr lang="el-GR" sz="8000" dirty="0">
                <a:solidFill>
                  <a:schemeClr val="tx1"/>
                </a:solidFill>
                <a:latin typeface="Times New Roman" panose="02020603050405020304" pitchFamily="18" charset="0"/>
                <a:cs typeface="Times New Roman" panose="02020603050405020304" pitchFamily="18" charset="0"/>
              </a:rPr>
              <a:t>του καυσίμου και </a:t>
            </a:r>
            <a:r>
              <a:rPr lang="en-US" sz="8000" b="1" u="sng" dirty="0">
                <a:solidFill>
                  <a:srgbClr val="2B10F4"/>
                </a:solidFill>
                <a:latin typeface="Times New Roman" panose="02020603050405020304" pitchFamily="18" charset="0"/>
                <a:cs typeface="Times New Roman" panose="02020603050405020304" pitchFamily="18" charset="0"/>
              </a:rPr>
              <a:t>L </a:t>
            </a:r>
            <a:r>
              <a:rPr lang="el-GR" sz="8000" b="1" dirty="0">
                <a:solidFill>
                  <a:schemeClr val="tx1"/>
                </a:solidFill>
                <a:latin typeface="Times New Roman" panose="02020603050405020304" pitchFamily="18" charset="0"/>
                <a:cs typeface="Times New Roman" panose="02020603050405020304" pitchFamily="18" charset="0"/>
              </a:rPr>
              <a:t>το μέρος της θερμότητας που κατ΄ αναλογία προς το 1 </a:t>
            </a:r>
            <a:r>
              <a:rPr lang="en-US" sz="8000" b="1" dirty="0">
                <a:solidFill>
                  <a:schemeClr val="tx1"/>
                </a:solidFill>
                <a:latin typeface="Times New Roman" panose="02020603050405020304" pitchFamily="18" charset="0"/>
                <a:cs typeface="Times New Roman" panose="02020603050405020304" pitchFamily="18" charset="0"/>
              </a:rPr>
              <a:t>kg</a:t>
            </a:r>
            <a:r>
              <a:rPr lang="el-GR" sz="8000" b="1" dirty="0">
                <a:solidFill>
                  <a:schemeClr val="tx1"/>
                </a:solidFill>
                <a:latin typeface="Times New Roman" panose="02020603050405020304" pitchFamily="18" charset="0"/>
                <a:cs typeface="Times New Roman" panose="02020603050405020304" pitchFamily="18" charset="0"/>
              </a:rPr>
              <a:t> καυσίμου χάνεται λόγω απωλειών, βρίσκουμε ότι το ποσό της θερμότητας που μεταδόθηκε στο νερό θα είναι ίσο με </a:t>
            </a:r>
            <a:r>
              <a:rPr lang="el-GR" sz="8000" b="1" dirty="0">
                <a:solidFill>
                  <a:srgbClr val="FF0000"/>
                </a:solidFill>
                <a:latin typeface="Times New Roman" panose="02020603050405020304" pitchFamily="18" charset="0"/>
                <a:cs typeface="Times New Roman" panose="02020603050405020304" pitchFamily="18" charset="0"/>
              </a:rPr>
              <a:t>Ηκ</a:t>
            </a:r>
            <a:r>
              <a:rPr lang="en-US" sz="8000" b="1" dirty="0">
                <a:solidFill>
                  <a:srgbClr val="FF0000"/>
                </a:solidFill>
                <a:latin typeface="Times New Roman" panose="02020603050405020304" pitchFamily="18" charset="0"/>
                <a:cs typeface="Times New Roman" panose="02020603050405020304" pitchFamily="18" charset="0"/>
              </a:rPr>
              <a:t>-</a:t>
            </a:r>
            <a:r>
              <a:rPr lang="en-US" sz="8000" b="1" dirty="0">
                <a:solidFill>
                  <a:srgbClr val="2B10F4"/>
                </a:solidFill>
                <a:latin typeface="Times New Roman" panose="02020603050405020304" pitchFamily="18" charset="0"/>
                <a:cs typeface="Times New Roman" panose="02020603050405020304" pitchFamily="18" charset="0"/>
              </a:rPr>
              <a:t>L.</a:t>
            </a:r>
          </a:p>
          <a:p>
            <a:pPr>
              <a:lnSpc>
                <a:spcPct val="120000"/>
              </a:lnSpc>
              <a:spcAft>
                <a:spcPts val="1200"/>
              </a:spcAft>
              <a:buFont typeface="Wingdings" panose="05000000000000000000" pitchFamily="2" charset="2"/>
              <a:buChar char="Ø"/>
            </a:pPr>
            <a:r>
              <a:rPr lang="el-GR" sz="8000" dirty="0">
                <a:solidFill>
                  <a:schemeClr val="tx1"/>
                </a:solidFill>
                <a:latin typeface="Times New Roman" panose="02020603050405020304" pitchFamily="18" charset="0"/>
                <a:cs typeface="Times New Roman" panose="02020603050405020304" pitchFamily="18" charset="0"/>
              </a:rPr>
              <a:t>Διαιρώντας τώρα το </a:t>
            </a:r>
            <a:r>
              <a:rPr lang="el-GR" sz="8000" b="1" dirty="0">
                <a:solidFill>
                  <a:srgbClr val="FF0000"/>
                </a:solidFill>
                <a:latin typeface="Times New Roman" panose="02020603050405020304" pitchFamily="18" charset="0"/>
                <a:cs typeface="Times New Roman" panose="02020603050405020304" pitchFamily="18" charset="0"/>
              </a:rPr>
              <a:t>Ηκ-</a:t>
            </a:r>
            <a:r>
              <a:rPr lang="en-US" sz="8000" b="1" dirty="0">
                <a:solidFill>
                  <a:srgbClr val="2B10F4"/>
                </a:solidFill>
                <a:latin typeface="Times New Roman" panose="02020603050405020304" pitchFamily="18" charset="0"/>
                <a:cs typeface="Times New Roman" panose="02020603050405020304" pitchFamily="18" charset="0"/>
              </a:rPr>
              <a:t>L</a:t>
            </a:r>
            <a:r>
              <a:rPr lang="el-GR" sz="8000" b="1" dirty="0">
                <a:solidFill>
                  <a:srgbClr val="FF0000"/>
                </a:solidFill>
                <a:latin typeface="Times New Roman" panose="02020603050405020304" pitchFamily="18" charset="0"/>
                <a:cs typeface="Times New Roman" panose="02020603050405020304" pitchFamily="18" charset="0"/>
              </a:rPr>
              <a:t> </a:t>
            </a:r>
            <a:r>
              <a:rPr lang="el-GR" sz="8000" dirty="0">
                <a:solidFill>
                  <a:schemeClr val="tx1"/>
                </a:solidFill>
                <a:latin typeface="Times New Roman" panose="02020603050405020304" pitchFamily="18" charset="0"/>
                <a:cs typeface="Times New Roman" panose="02020603050405020304" pitchFamily="18" charset="0"/>
              </a:rPr>
              <a:t>με το αρχικό ποσό </a:t>
            </a:r>
            <a:r>
              <a:rPr lang="el-GR" sz="8000" b="1" dirty="0">
                <a:solidFill>
                  <a:srgbClr val="FF0000"/>
                </a:solidFill>
                <a:latin typeface="Times New Roman" panose="02020603050405020304" pitchFamily="18" charset="0"/>
                <a:cs typeface="Times New Roman" panose="02020603050405020304" pitchFamily="18" charset="0"/>
              </a:rPr>
              <a:t>Ηκ</a:t>
            </a:r>
            <a:r>
              <a:rPr lang="el-GR" sz="8000" dirty="0">
                <a:solidFill>
                  <a:srgbClr val="FF0000"/>
                </a:solidFill>
                <a:latin typeface="Times New Roman" panose="02020603050405020304" pitchFamily="18" charset="0"/>
                <a:cs typeface="Times New Roman" panose="02020603050405020304" pitchFamily="18" charset="0"/>
              </a:rPr>
              <a:t> </a:t>
            </a:r>
            <a:r>
              <a:rPr lang="el-GR" sz="8000" dirty="0">
                <a:solidFill>
                  <a:schemeClr val="tx1"/>
                </a:solidFill>
                <a:latin typeface="Times New Roman" panose="02020603050405020304" pitchFamily="18" charset="0"/>
                <a:cs typeface="Times New Roman" panose="02020603050405020304" pitchFamily="18" charset="0"/>
              </a:rPr>
              <a:t>θα εχουμε την λεγόμενη </a:t>
            </a:r>
            <a:r>
              <a:rPr lang="el-GR" sz="8000" b="1" u="sng" dirty="0">
                <a:solidFill>
                  <a:srgbClr val="FF0000"/>
                </a:solidFill>
                <a:latin typeface="Times New Roman" panose="02020603050405020304" pitchFamily="18" charset="0"/>
                <a:cs typeface="Times New Roman" panose="02020603050405020304" pitchFamily="18" charset="0"/>
              </a:rPr>
              <a:t>απόδοση </a:t>
            </a:r>
            <a:r>
              <a:rPr lang="el-GR" sz="8000" b="1" u="sng" dirty="0">
                <a:solidFill>
                  <a:schemeClr val="tx1"/>
                </a:solidFill>
                <a:latin typeface="Times New Roman" panose="02020603050405020304" pitchFamily="18" charset="0"/>
                <a:cs typeface="Times New Roman" panose="02020603050405020304" pitchFamily="18" charset="0"/>
              </a:rPr>
              <a:t>ή </a:t>
            </a:r>
            <a:r>
              <a:rPr lang="el-GR" sz="8000" b="1" u="sng" dirty="0">
                <a:solidFill>
                  <a:srgbClr val="FF0000"/>
                </a:solidFill>
                <a:latin typeface="Times New Roman" panose="02020603050405020304" pitchFamily="18" charset="0"/>
                <a:cs typeface="Times New Roman" panose="02020603050405020304" pitchFamily="18" charset="0"/>
              </a:rPr>
              <a:t>βαθμό απόδοσης </a:t>
            </a:r>
            <a:r>
              <a:rPr lang="el-GR" sz="8000" dirty="0">
                <a:solidFill>
                  <a:schemeClr val="tx1"/>
                </a:solidFill>
                <a:latin typeface="Times New Roman" panose="02020603050405020304" pitchFamily="18" charset="0"/>
                <a:cs typeface="Times New Roman" panose="02020603050405020304" pitchFamily="18" charset="0"/>
              </a:rPr>
              <a:t>του λέβητα </a:t>
            </a:r>
            <a:r>
              <a:rPr lang="el-GR" sz="8000" b="1" u="sng" dirty="0">
                <a:solidFill>
                  <a:srgbClr val="002060"/>
                </a:solidFill>
                <a:latin typeface="Times New Roman" panose="02020603050405020304" pitchFamily="18" charset="0"/>
                <a:cs typeface="Times New Roman" panose="02020603050405020304" pitchFamily="18" charset="0"/>
              </a:rPr>
              <a:t>ηλ.</a:t>
            </a:r>
          </a:p>
          <a:p>
            <a:pPr marL="0" indent="0">
              <a:lnSpc>
                <a:spcPct val="120000"/>
              </a:lnSpc>
              <a:spcAft>
                <a:spcPts val="1200"/>
              </a:spcAft>
              <a:buNone/>
            </a:pPr>
            <a:r>
              <a:rPr lang="el-GR" sz="8000" dirty="0">
                <a:solidFill>
                  <a:srgbClr val="FF0000"/>
                </a:solidFill>
                <a:latin typeface="Times New Roman" panose="02020603050405020304" pitchFamily="18" charset="0"/>
                <a:cs typeface="Times New Roman" panose="02020603050405020304" pitchFamily="18" charset="0"/>
              </a:rPr>
              <a:t>            </a:t>
            </a:r>
            <a:r>
              <a:rPr lang="en-US" sz="8000" dirty="0">
                <a:solidFill>
                  <a:srgbClr val="FF0000"/>
                </a:solidFill>
                <a:latin typeface="Times New Roman" panose="02020603050405020304" pitchFamily="18" charset="0"/>
                <a:cs typeface="Times New Roman" panose="02020603050405020304" pitchFamily="18" charset="0"/>
              </a:rPr>
              <a:t>                                  </a:t>
            </a:r>
            <a:r>
              <a:rPr lang="el-GR" sz="8000" b="1" dirty="0">
                <a:solidFill>
                  <a:srgbClr val="002060"/>
                </a:solidFill>
                <a:latin typeface="Times New Roman" panose="02020603050405020304" pitchFamily="18" charset="0"/>
                <a:cs typeface="Times New Roman" panose="02020603050405020304" pitchFamily="18" charset="0"/>
              </a:rPr>
              <a:t>  </a:t>
            </a:r>
            <a:r>
              <a:rPr lang="el-GR" sz="8000" b="1" u="sng" dirty="0">
                <a:solidFill>
                  <a:srgbClr val="002060"/>
                </a:solidFill>
                <a:latin typeface="Times New Roman" panose="02020603050405020304" pitchFamily="18" charset="0"/>
                <a:cs typeface="Times New Roman" panose="02020603050405020304" pitchFamily="18" charset="0"/>
              </a:rPr>
              <a:t>ηλ </a:t>
            </a:r>
            <a:r>
              <a:rPr lang="el-GR" sz="8000" b="1" u="sng" dirty="0">
                <a:solidFill>
                  <a:srgbClr val="FF0000"/>
                </a:solidFill>
                <a:latin typeface="Times New Roman" panose="02020603050405020304" pitchFamily="18" charset="0"/>
                <a:cs typeface="Times New Roman" panose="02020603050405020304" pitchFamily="18" charset="0"/>
              </a:rPr>
              <a:t>= Ηκ</a:t>
            </a:r>
            <a:r>
              <a:rPr lang="en-US" sz="8000" b="1" u="sng" dirty="0">
                <a:solidFill>
                  <a:srgbClr val="FF0000"/>
                </a:solidFill>
                <a:latin typeface="Times New Roman" panose="02020603050405020304" pitchFamily="18" charset="0"/>
                <a:cs typeface="Times New Roman" panose="02020603050405020304" pitchFamily="18" charset="0"/>
              </a:rPr>
              <a:t>-</a:t>
            </a:r>
            <a:r>
              <a:rPr lang="en-US" sz="8000" b="1" u="sng" dirty="0">
                <a:solidFill>
                  <a:srgbClr val="2B10F4"/>
                </a:solidFill>
                <a:latin typeface="Times New Roman" panose="02020603050405020304" pitchFamily="18" charset="0"/>
                <a:cs typeface="Times New Roman" panose="02020603050405020304" pitchFamily="18" charset="0"/>
              </a:rPr>
              <a:t>L </a:t>
            </a:r>
            <a:r>
              <a:rPr lang="en-US" sz="8000" b="1" u="sng" dirty="0">
                <a:solidFill>
                  <a:srgbClr val="FF0000"/>
                </a:solidFill>
                <a:latin typeface="Times New Roman" panose="02020603050405020304" pitchFamily="18" charset="0"/>
                <a:cs typeface="Times New Roman" panose="02020603050405020304" pitchFamily="18" charset="0"/>
              </a:rPr>
              <a:t>/ Hk</a:t>
            </a:r>
          </a:p>
          <a:p>
            <a:pPr marL="0" indent="0">
              <a:lnSpc>
                <a:spcPct val="100000"/>
              </a:lnSpc>
              <a:buNone/>
            </a:pPr>
            <a:r>
              <a:rPr lang="en-US" sz="1800" dirty="0">
                <a:solidFill>
                  <a:srgbClr val="FF0000"/>
                </a:solidFill>
                <a:latin typeface="Arial Black" pitchFamily="34" charset="0"/>
              </a:rPr>
              <a:t>                                                   </a:t>
            </a:r>
          </a:p>
          <a:p>
            <a:pPr marL="0" indent="0">
              <a:lnSpc>
                <a:spcPct val="100000"/>
              </a:lnSpc>
              <a:buNone/>
            </a:pPr>
            <a:endParaRPr lang="en-US" sz="1800" dirty="0">
              <a:solidFill>
                <a:srgbClr val="FF0000"/>
              </a:solidFill>
              <a:latin typeface="Arial Black" pitchFamily="34" charset="0"/>
            </a:endParaRPr>
          </a:p>
          <a:p>
            <a:pPr marL="0" indent="0">
              <a:lnSpc>
                <a:spcPct val="100000"/>
              </a:lnSpc>
              <a:buNone/>
            </a:pPr>
            <a:r>
              <a:rPr lang="en-US" sz="1800" dirty="0">
                <a:solidFill>
                  <a:srgbClr val="FF0000"/>
                </a:solidFill>
                <a:latin typeface="Arial Black" pitchFamily="34" charset="0"/>
              </a:rPr>
              <a:t>                                                   </a:t>
            </a:r>
          </a:p>
          <a:p>
            <a:pPr marL="0" indent="0">
              <a:buNone/>
            </a:pPr>
            <a:endParaRPr lang="el-GR" sz="1800" dirty="0">
              <a:solidFill>
                <a:srgbClr val="FF0000"/>
              </a:solidFill>
              <a:latin typeface="Arial Black" pitchFamily="34" charset="0"/>
            </a:endParaRPr>
          </a:p>
          <a:p>
            <a:pPr marL="0" indent="0">
              <a:buNone/>
            </a:pPr>
            <a:r>
              <a:rPr lang="el-GR" sz="1800" dirty="0">
                <a:solidFill>
                  <a:schemeClr val="tx1"/>
                </a:solidFill>
                <a:latin typeface="Arial Black" pitchFamily="34" charset="0"/>
              </a:rPr>
              <a:t>                   </a:t>
            </a:r>
          </a:p>
        </p:txBody>
      </p:sp>
      <p:sp>
        <p:nvSpPr>
          <p:cNvPr id="5" name="Εξάγωνο 4">
            <a:extLst>
              <a:ext uri="{FF2B5EF4-FFF2-40B4-BE49-F238E27FC236}">
                <a16:creationId xmlns:a16="http://schemas.microsoft.com/office/drawing/2014/main" id="{C2DF4891-76C2-6BEC-0650-2EA88B668F48}"/>
              </a:ext>
            </a:extLst>
          </p:cNvPr>
          <p:cNvSpPr/>
          <p:nvPr/>
        </p:nvSpPr>
        <p:spPr>
          <a:xfrm>
            <a:off x="107504" y="188640"/>
            <a:ext cx="8712968" cy="936104"/>
          </a:xfrm>
          <a:prstGeom prst="hexagon">
            <a:avLst/>
          </a:prstGeom>
          <a:gradFill flip="none" rotWithShape="1">
            <a:gsLst>
              <a:gs pos="34000">
                <a:srgbClr val="FFFF00"/>
              </a:gs>
              <a:gs pos="83000">
                <a:srgbClr val="11FF7D"/>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2B10F4"/>
                </a:solidFill>
                <a:latin typeface="Arial Black" panose="020B0A04020102020204" pitchFamily="34" charset="0"/>
              </a:rPr>
              <a:t>4.3. ΑΠΟΔΟΣΗ ΛΕΒΗΤΑ</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tile tx="0" ty="0" sx="100000" sy="100000" flip="none" algn="tl"/>
        </a:blip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484784"/>
            <a:ext cx="8572500" cy="5112568"/>
          </a:xfrm>
        </p:spPr>
        <p:txBody>
          <a:bodyPr>
            <a:noAutofit/>
          </a:bodyPr>
          <a:lstStyle/>
          <a:p>
            <a:pPr marL="0" indent="0">
              <a:spcBef>
                <a:spcPts val="1200"/>
              </a:spcBef>
              <a:spcAft>
                <a:spcPts val="1800"/>
              </a:spcAft>
              <a:buNone/>
            </a:pPr>
            <a:r>
              <a:rPr lang="el-GR" sz="2000" b="1" u="sng" dirty="0">
                <a:latin typeface="Times New Roman" panose="02020603050405020304" pitchFamily="18" charset="0"/>
                <a:cs typeface="Times New Roman" panose="02020603050405020304" pitchFamily="18" charset="0"/>
              </a:rPr>
              <a:t>Η θερμοκρασία που αναπτύσσεται κατά την καύση υπολογίζεται με την βοήθεια εμπειρικών κυρίως τύπων. </a:t>
            </a:r>
            <a:endParaRPr lang="en-US" sz="2000" b="1" u="sng" dirty="0">
              <a:latin typeface="Times New Roman" panose="02020603050405020304" pitchFamily="18" charset="0"/>
              <a:cs typeface="Times New Roman" panose="02020603050405020304" pitchFamily="18" charset="0"/>
            </a:endParaRPr>
          </a:p>
          <a:p>
            <a:pPr marL="0" indent="0">
              <a:spcBef>
                <a:spcPts val="1200"/>
              </a:spcBef>
              <a:spcAft>
                <a:spcPts val="1800"/>
              </a:spcAft>
              <a:buNone/>
            </a:pPr>
            <a:r>
              <a:rPr lang="el-GR" sz="2000" dirty="0">
                <a:latin typeface="Times New Roman" panose="02020603050405020304" pitchFamily="18" charset="0"/>
                <a:cs typeface="Times New Roman" panose="02020603050405020304" pitchFamily="18" charset="0"/>
              </a:rPr>
              <a:t>Βασικά εξαρτάται </a:t>
            </a:r>
            <a:r>
              <a:rPr lang="el-GR" sz="2000" b="1" u="sng" dirty="0">
                <a:solidFill>
                  <a:srgbClr val="FF0000"/>
                </a:solidFill>
                <a:latin typeface="Times New Roman" panose="02020603050405020304" pitchFamily="18" charset="0"/>
                <a:cs typeface="Times New Roman" panose="02020603050405020304" pitchFamily="18" charset="0"/>
              </a:rPr>
              <a:t>από το είδος του καυσίμου</a:t>
            </a:r>
            <a:r>
              <a:rPr lang="el-GR" sz="2000" dirty="0">
                <a:latin typeface="Times New Roman" panose="02020603050405020304" pitchFamily="18" charset="0"/>
                <a:cs typeface="Times New Roman" panose="02020603050405020304" pitchFamily="18" charset="0"/>
              </a:rPr>
              <a:t>, </a:t>
            </a:r>
            <a:r>
              <a:rPr lang="el-GR" sz="2000" b="1" u="sng" dirty="0">
                <a:solidFill>
                  <a:srgbClr val="2B10F4"/>
                </a:solidFill>
                <a:latin typeface="Times New Roman" panose="02020603050405020304" pitchFamily="18" charset="0"/>
                <a:cs typeface="Times New Roman" panose="02020603050405020304" pitchFamily="18" charset="0"/>
              </a:rPr>
              <a:t>την θερμαντική ικανότητά του, </a:t>
            </a:r>
            <a:r>
              <a:rPr lang="el-GR" sz="2000" b="1" u="sng" dirty="0">
                <a:solidFill>
                  <a:srgbClr val="007E39"/>
                </a:solidFill>
                <a:latin typeface="Times New Roman" panose="02020603050405020304" pitchFamily="18" charset="0"/>
                <a:cs typeface="Times New Roman" panose="02020603050405020304" pitchFamily="18" charset="0"/>
              </a:rPr>
              <a:t>την θερμοκρασία εισόδου αέρα και καυσίμου</a:t>
            </a:r>
            <a:r>
              <a:rPr lang="el-GR" sz="2000" dirty="0">
                <a:latin typeface="Times New Roman" panose="02020603050405020304" pitchFamily="18" charset="0"/>
                <a:cs typeface="Times New Roman" panose="02020603050405020304" pitchFamily="18" charset="0"/>
              </a:rPr>
              <a:t>, </a:t>
            </a:r>
            <a:r>
              <a:rPr lang="el-GR" sz="2000" b="1" u="sng" dirty="0">
                <a:solidFill>
                  <a:srgbClr val="002060"/>
                </a:solidFill>
                <a:latin typeface="Times New Roman" panose="02020603050405020304" pitchFamily="18" charset="0"/>
                <a:cs typeface="Times New Roman" panose="02020603050405020304" pitchFamily="18" charset="0"/>
              </a:rPr>
              <a:t>τον συντελεστή περίσσειας αέρα </a:t>
            </a:r>
            <a:r>
              <a:rPr lang="el-GR" sz="2000" b="1" u="sng" dirty="0">
                <a:solidFill>
                  <a:srgbClr val="7030A0"/>
                </a:solidFill>
                <a:latin typeface="Times New Roman" panose="02020603050405020304" pitchFamily="18" charset="0"/>
                <a:cs typeface="Times New Roman" panose="02020603050405020304" pitchFamily="18" charset="0"/>
              </a:rPr>
              <a:t>και άλλους παράγοντες, ου υπεισέρχονται με την μορφή συντελεστών.</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marL="0" indent="0">
              <a:spcBef>
                <a:spcPts val="1200"/>
              </a:spcBef>
              <a:spcAft>
                <a:spcPts val="1800"/>
              </a:spcAft>
              <a:buNone/>
            </a:pPr>
            <a:r>
              <a:rPr lang="el-GR" sz="2000" dirty="0">
                <a:latin typeface="Times New Roman" panose="02020603050405020304" pitchFamily="18" charset="0"/>
                <a:cs typeface="Times New Roman" panose="02020603050405020304" pitchFamily="18" charset="0"/>
              </a:rPr>
              <a:t> Γενικά οι μέγιστες θερμοκρασίες κατά την καύση, κυμαίνονται στους </a:t>
            </a:r>
            <a:r>
              <a:rPr lang="el-GR" sz="2000" b="1" u="sng" dirty="0">
                <a:solidFill>
                  <a:srgbClr val="FF0000"/>
                </a:solidFill>
                <a:latin typeface="Times New Roman" panose="02020603050405020304" pitchFamily="18" charset="0"/>
                <a:cs typeface="Times New Roman" panose="02020603050405020304" pitchFamily="18" charset="0"/>
              </a:rPr>
              <a:t>1200°</a:t>
            </a:r>
            <a:r>
              <a:rPr lang="en-US" sz="2000" b="1" u="sng" dirty="0">
                <a:solidFill>
                  <a:srgbClr val="FF0000"/>
                </a:solidFill>
                <a:latin typeface="Times New Roman" panose="02020603050405020304" pitchFamily="18" charset="0"/>
                <a:cs typeface="Times New Roman" panose="02020603050405020304" pitchFamily="18" charset="0"/>
              </a:rPr>
              <a:t>C </a:t>
            </a:r>
            <a:r>
              <a:rPr lang="el-GR" sz="2000" b="1" u="sng" dirty="0">
                <a:solidFill>
                  <a:srgbClr val="FF0000"/>
                </a:solidFill>
                <a:latin typeface="Times New Roman" panose="02020603050405020304" pitchFamily="18" charset="0"/>
                <a:cs typeface="Times New Roman" panose="02020603050405020304" pitchFamily="18" charset="0"/>
              </a:rPr>
              <a:t>για γαιανθρακολέβητες </a:t>
            </a:r>
            <a:r>
              <a:rPr lang="el-GR" sz="2000" dirty="0">
                <a:latin typeface="Times New Roman" panose="02020603050405020304" pitchFamily="18" charset="0"/>
                <a:cs typeface="Times New Roman" panose="02020603050405020304" pitchFamily="18" charset="0"/>
              </a:rPr>
              <a:t>και </a:t>
            </a:r>
            <a:r>
              <a:rPr lang="el-GR" sz="2000" b="1" u="sng" dirty="0">
                <a:solidFill>
                  <a:srgbClr val="2B10F4"/>
                </a:solidFill>
                <a:latin typeface="Times New Roman" panose="02020603050405020304" pitchFamily="18" charset="0"/>
                <a:cs typeface="Times New Roman" panose="02020603050405020304" pitchFamily="18" charset="0"/>
              </a:rPr>
              <a:t>1450°</a:t>
            </a:r>
            <a:r>
              <a:rPr lang="en-US" sz="2000" b="1" u="sng" dirty="0">
                <a:solidFill>
                  <a:srgbClr val="2B10F4"/>
                </a:solidFill>
                <a:latin typeface="Times New Roman" panose="02020603050405020304" pitchFamily="18" charset="0"/>
                <a:cs typeface="Times New Roman" panose="02020603050405020304" pitchFamily="18" charset="0"/>
              </a:rPr>
              <a:t>C</a:t>
            </a:r>
            <a:r>
              <a:rPr lang="el-GR" sz="2000" b="1" u="sng" dirty="0">
                <a:solidFill>
                  <a:srgbClr val="2B10F4"/>
                </a:solidFill>
                <a:latin typeface="Times New Roman" panose="02020603050405020304" pitchFamily="18" charset="0"/>
                <a:cs typeface="Times New Roman" panose="02020603050405020304" pitchFamily="18" charset="0"/>
              </a:rPr>
              <a:t> για πετρελαιολέβητες</a:t>
            </a:r>
            <a:r>
              <a:rPr lang="el-GR" sz="2000" dirty="0">
                <a:latin typeface="Times New Roman" panose="02020603050405020304" pitchFamily="18" charset="0"/>
                <a:cs typeface="Times New Roman" panose="02020603050405020304" pitchFamily="18" charset="0"/>
              </a:rPr>
              <a:t>. Μεγαλύτερες θερμοκρασίες δεν επιδιώκονται, διότι σε θερμοκρασίες πάνω από </a:t>
            </a:r>
            <a:r>
              <a:rPr lang="el-GR" sz="2000" b="1" u="sng" dirty="0">
                <a:solidFill>
                  <a:srgbClr val="002060"/>
                </a:solidFill>
                <a:latin typeface="Times New Roman" panose="02020603050405020304" pitchFamily="18" charset="0"/>
                <a:cs typeface="Times New Roman" panose="02020603050405020304" pitchFamily="18" charset="0"/>
              </a:rPr>
              <a:t>1760°</a:t>
            </a:r>
            <a:r>
              <a:rPr lang="en-US" sz="2000" b="1" u="sng" dirty="0">
                <a:solidFill>
                  <a:srgbClr val="002060"/>
                </a:solidFill>
                <a:latin typeface="Times New Roman" panose="02020603050405020304" pitchFamily="18" charset="0"/>
                <a:cs typeface="Times New Roman" panose="02020603050405020304" pitchFamily="18" charset="0"/>
              </a:rPr>
              <a:t>C </a:t>
            </a:r>
            <a:r>
              <a:rPr lang="el-GR" sz="2000" b="1" u="sng" dirty="0">
                <a:solidFill>
                  <a:srgbClr val="002060"/>
                </a:solidFill>
                <a:latin typeface="Times New Roman" panose="02020603050405020304" pitchFamily="18" charset="0"/>
                <a:cs typeface="Times New Roman" panose="02020603050405020304" pitchFamily="18" charset="0"/>
              </a:rPr>
              <a:t>οι υδρατμοί και το διοξείδιο του άνθρακα διασπώνται ή αφετεραιόνονται και η καύση αποβαίνει ατελής.</a:t>
            </a:r>
            <a:endParaRPr lang="en-US" sz="2000" b="1" u="sng" dirty="0">
              <a:solidFill>
                <a:srgbClr val="002060"/>
              </a:solidFill>
              <a:latin typeface="Times New Roman" panose="02020603050405020304" pitchFamily="18" charset="0"/>
              <a:cs typeface="Times New Roman" panose="02020603050405020304" pitchFamily="18" charset="0"/>
            </a:endParaRPr>
          </a:p>
          <a:p>
            <a:pPr marL="0" indent="0">
              <a:spcBef>
                <a:spcPts val="1200"/>
              </a:spcBef>
              <a:spcAft>
                <a:spcPts val="1800"/>
              </a:spcAft>
              <a:buNone/>
            </a:pPr>
            <a:r>
              <a:rPr lang="el-GR" sz="2000" dirty="0">
                <a:latin typeface="Times New Roman" panose="02020603050405020304" pitchFamily="18" charset="0"/>
                <a:cs typeface="Times New Roman" panose="02020603050405020304" pitchFamily="18" charset="0"/>
              </a:rPr>
              <a:t>Η θερμοκρασία αυτή ελαττώνεται προοδευτικά μέχρις ότου τα καυσαέρια εξέλθουν στην ατμόσφαιρα</a:t>
            </a:r>
            <a:r>
              <a:rPr lang="el-GR"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0" indent="0">
              <a:buNone/>
            </a:pPr>
            <a:endParaRPr lang="el-GR" sz="2200" dirty="0">
              <a:latin typeface="Times New Roman" panose="02020603050405020304" pitchFamily="18" charset="0"/>
              <a:cs typeface="Times New Roman" panose="02020603050405020304" pitchFamily="18" charset="0"/>
            </a:endParaRPr>
          </a:p>
        </p:txBody>
      </p:sp>
      <p:sp>
        <p:nvSpPr>
          <p:cNvPr id="2" name="Εξάγωνο 1">
            <a:extLst>
              <a:ext uri="{FF2B5EF4-FFF2-40B4-BE49-F238E27FC236}">
                <a16:creationId xmlns:a16="http://schemas.microsoft.com/office/drawing/2014/main" id="{F27110E7-3253-8F42-50C0-5E1D9C891C89}"/>
              </a:ext>
            </a:extLst>
          </p:cNvPr>
          <p:cNvSpPr/>
          <p:nvPr/>
        </p:nvSpPr>
        <p:spPr>
          <a:xfrm>
            <a:off x="107504" y="116632"/>
            <a:ext cx="8712968" cy="1224136"/>
          </a:xfrm>
          <a:prstGeom prst="hexagon">
            <a:avLst/>
          </a:prstGeom>
          <a:gradFill flip="none" rotWithShape="1">
            <a:gsLst>
              <a:gs pos="34000">
                <a:srgbClr val="FFFF00"/>
              </a:gs>
              <a:gs pos="83000">
                <a:srgbClr val="11FF7D"/>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latin typeface="Arial Black" panose="020B0A04020102020204" pitchFamily="34" charset="0"/>
              </a:rPr>
              <a:t>4.4. Θερμοκρασία που αναπτύσσεται στην καύση</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tile tx="0" ty="0" sx="100000" sy="100000" flip="none" algn="tl"/>
        </a:blipFill>
        <a:effectLst/>
      </p:bgPr>
    </p:bg>
    <p:spTree>
      <p:nvGrpSpPr>
        <p:cNvPr id="1" name=""/>
        <p:cNvGrpSpPr/>
        <p:nvPr/>
      </p:nvGrpSpPr>
      <p:grpSpPr>
        <a:xfrm>
          <a:off x="0" y="0"/>
          <a:ext cx="0" cy="0"/>
          <a:chOff x="0" y="0"/>
          <a:chExt cx="0" cy="0"/>
        </a:xfrm>
      </p:grpSpPr>
      <p:sp>
        <p:nvSpPr>
          <p:cNvPr id="2" name="Εξάγωνο 1">
            <a:extLst>
              <a:ext uri="{FF2B5EF4-FFF2-40B4-BE49-F238E27FC236}">
                <a16:creationId xmlns:a16="http://schemas.microsoft.com/office/drawing/2014/main" id="{61192B47-DE10-28E2-7305-A2824363BA46}"/>
              </a:ext>
            </a:extLst>
          </p:cNvPr>
          <p:cNvSpPr/>
          <p:nvPr/>
        </p:nvSpPr>
        <p:spPr>
          <a:xfrm>
            <a:off x="215516" y="260648"/>
            <a:ext cx="8712968" cy="857323"/>
          </a:xfrm>
          <a:prstGeom prst="hexagon">
            <a:avLst/>
          </a:prstGeom>
          <a:gradFill flip="none" rotWithShape="1">
            <a:gsLst>
              <a:gs pos="34000">
                <a:srgbClr val="37CBFF"/>
              </a:gs>
              <a:gs pos="83000">
                <a:srgbClr val="FFFF0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latin typeface="Arial Black" panose="020B0A04020102020204" pitchFamily="34" charset="0"/>
              </a:rPr>
              <a:t>4.5. ΨΕΚΑΣΜΟΣ ΤΩΝ ΚΑΥΣΙΜΩΝ</a:t>
            </a:r>
          </a:p>
        </p:txBody>
      </p:sp>
      <p:sp>
        <p:nvSpPr>
          <p:cNvPr id="5" name="Θέση περιεχομένου 4">
            <a:extLst>
              <a:ext uri="{FF2B5EF4-FFF2-40B4-BE49-F238E27FC236}">
                <a16:creationId xmlns:a16="http://schemas.microsoft.com/office/drawing/2014/main" id="{05E2A174-3328-9B4F-1388-C71606F34886}"/>
              </a:ext>
            </a:extLst>
          </p:cNvPr>
          <p:cNvSpPr>
            <a:spLocks noGrp="1"/>
          </p:cNvSpPr>
          <p:nvPr>
            <p:ph idx="1"/>
          </p:nvPr>
        </p:nvSpPr>
        <p:spPr>
          <a:xfrm>
            <a:off x="215516" y="1340768"/>
            <a:ext cx="8712967" cy="5256584"/>
          </a:xfrm>
        </p:spPr>
        <p:txBody>
          <a:bodyPr>
            <a:normAutofit/>
          </a:bodyPr>
          <a:lstStyle/>
          <a:p>
            <a:pPr marL="0" indent="0">
              <a:spcBef>
                <a:spcPts val="1800"/>
              </a:spcBef>
              <a:spcAft>
                <a:spcPts val="1500"/>
              </a:spcAft>
              <a:buNone/>
            </a:pPr>
            <a:r>
              <a:rPr lang="el-GR" sz="2000" b="1" u="sng" dirty="0">
                <a:solidFill>
                  <a:srgbClr val="FF0000"/>
                </a:solidFill>
                <a:latin typeface="Times New Roman" panose="02020603050405020304" pitchFamily="18" charset="0"/>
                <a:cs typeface="Times New Roman" panose="02020603050405020304" pitchFamily="18" charset="0"/>
              </a:rPr>
              <a:t>Με τον όρο ψέκαση χαρακτηρίζομε τη διάσπαση της συνοχής των μορίων του πετρελαίου και το διαχωρισμό του σε λεπτότατα σταγονίδια, τα οποία με αυτό τον τρόπο παρουσιάζουν μεγάλη επιφάνεια επαφής με τα αντίστοιχα μόρια του καυσιγόνου αέρα</a:t>
            </a:r>
            <a:r>
              <a:rPr lang="en-US" sz="2000" b="1" u="sng" dirty="0">
                <a:solidFill>
                  <a:srgbClr val="FF0000"/>
                </a:solidFill>
                <a:latin typeface="Times New Roman" panose="02020603050405020304" pitchFamily="18" charset="0"/>
                <a:cs typeface="Times New Roman" panose="02020603050405020304" pitchFamily="18" charset="0"/>
              </a:rPr>
              <a:t>.</a:t>
            </a:r>
          </a:p>
          <a:p>
            <a:pPr marL="0" indent="0">
              <a:spcBef>
                <a:spcPts val="1800"/>
              </a:spcBef>
              <a:spcAft>
                <a:spcPts val="1500"/>
              </a:spcAft>
              <a:buNone/>
            </a:pPr>
            <a:r>
              <a:rPr lang="el-GR" sz="2000" dirty="0">
                <a:latin typeface="Times New Roman" panose="02020603050405020304" pitchFamily="18" charset="0"/>
                <a:cs typeface="Times New Roman" panose="02020603050405020304" pitchFamily="18" charset="0"/>
              </a:rPr>
              <a:t>Η ψέκαση πραγματοποιείται κατά κανόνα με τη βοήθεια υδραυλικής πιέσεως, ή, όπως λέμε, με μηχανική έγχυση. </a:t>
            </a:r>
            <a:r>
              <a:rPr lang="el-GR" sz="2000" b="1" dirty="0">
                <a:latin typeface="Times New Roman" panose="02020603050405020304" pitchFamily="18" charset="0"/>
                <a:cs typeface="Times New Roman" panose="02020603050405020304" pitchFamily="18" charset="0"/>
              </a:rPr>
              <a:t>Την υδραυλική αυτή πίεση δημιουργεί η αντλία καταθλίψεως του πετρελαίου (</a:t>
            </a:r>
            <a:r>
              <a:rPr lang="el-GR" sz="2000" b="1" u="sng" dirty="0">
                <a:solidFill>
                  <a:srgbClr val="FF0000"/>
                </a:solidFill>
                <a:latin typeface="Times New Roman" panose="02020603050405020304" pitchFamily="18" charset="0"/>
                <a:cs typeface="Times New Roman" panose="02020603050405020304" pitchFamily="18" charset="0"/>
              </a:rPr>
              <a:t>F.O. BOILER BOOSTER PUMP).</a:t>
            </a:r>
            <a:endParaRPr lang="en-US" sz="2000" b="1" u="sng" dirty="0">
              <a:solidFill>
                <a:srgbClr val="FF0000"/>
              </a:solidFill>
              <a:latin typeface="Times New Roman" panose="02020603050405020304" pitchFamily="18" charset="0"/>
              <a:cs typeface="Times New Roman" panose="02020603050405020304" pitchFamily="18" charset="0"/>
            </a:endParaRPr>
          </a:p>
          <a:p>
            <a:pPr marL="0" indent="0">
              <a:spcBef>
                <a:spcPts val="1800"/>
              </a:spcBef>
              <a:spcAft>
                <a:spcPts val="1500"/>
              </a:spcAft>
              <a:buNone/>
            </a:pPr>
            <a:r>
              <a:rPr lang="el-GR" sz="2000" b="1" u="sng" dirty="0">
                <a:solidFill>
                  <a:srgbClr val="2B10F4"/>
                </a:solidFill>
                <a:latin typeface="Times New Roman" panose="02020603050405020304" pitchFamily="18" charset="0"/>
                <a:cs typeface="Times New Roman" panose="02020603050405020304" pitchFamily="18" charset="0"/>
              </a:rPr>
              <a:t>Η διάσπαση του πετρελαίου πραγματοποιείται με τον καυστήρα, μέσα στον οποίο το πετρέλαιο παίρνει περιστροφική κίνηση</a:t>
            </a:r>
            <a:r>
              <a:rPr lang="el-GR" sz="2000" dirty="0">
                <a:latin typeface="Times New Roman" panose="02020603050405020304" pitchFamily="18" charset="0"/>
                <a:cs typeface="Times New Roman" panose="02020603050405020304" pitchFamily="18" charset="0"/>
              </a:rPr>
              <a:t>. </a:t>
            </a:r>
          </a:p>
          <a:p>
            <a:pPr marL="0" indent="0">
              <a:spcBef>
                <a:spcPts val="1800"/>
              </a:spcBef>
              <a:spcAft>
                <a:spcPts val="1500"/>
              </a:spcAft>
              <a:buNone/>
            </a:pPr>
            <a:r>
              <a:rPr lang="el-GR" sz="2000" b="1" u="sng" dirty="0">
                <a:solidFill>
                  <a:srgbClr val="002060"/>
                </a:solidFill>
                <a:latin typeface="Times New Roman" panose="02020603050405020304" pitchFamily="18" charset="0"/>
                <a:cs typeface="Times New Roman" panose="02020603050405020304" pitchFamily="18" charset="0"/>
              </a:rPr>
              <a:t>Από τον καυστήρα στη συνέχεια το πετρέλαιο εκτοξεύεται προς το χώρο της εστίας με μορφή κώνου, ο οποίος λέγεται κώνος ράντισης. Ο κώνος ράντισης έχει άνοιγμα 35°-70°. </a:t>
            </a:r>
          </a:p>
          <a:p>
            <a:pPr marL="0" indent="0">
              <a:buNone/>
            </a:pPr>
            <a:endParaRPr lang="el-GR" sz="2000" dirty="0">
              <a:latin typeface="Times New Roman" panose="02020603050405020304" pitchFamily="18" charset="0"/>
              <a:cs typeface="Times New Roman" panose="02020603050405020304" pitchFamily="18" charset="0"/>
            </a:endParaRPr>
          </a:p>
          <a:p>
            <a:pPr marL="0" indent="0">
              <a:buNone/>
            </a:pP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3197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περιεχομένου 6">
            <a:extLst>
              <a:ext uri="{FF2B5EF4-FFF2-40B4-BE49-F238E27FC236}">
                <a16:creationId xmlns:a16="http://schemas.microsoft.com/office/drawing/2014/main" id="{77A41294-5025-34CB-7F1E-5176682D43DB}"/>
              </a:ext>
            </a:extLst>
          </p:cNvPr>
          <p:cNvSpPr>
            <a:spLocks noGrp="1"/>
          </p:cNvSpPr>
          <p:nvPr>
            <p:ph idx="1"/>
          </p:nvPr>
        </p:nvSpPr>
        <p:spPr>
          <a:xfrm>
            <a:off x="179512" y="188640"/>
            <a:ext cx="8856984" cy="6552728"/>
          </a:xfrm>
        </p:spPr>
        <p:txBody>
          <a:bodyPr>
            <a:normAutofit fontScale="85000" lnSpcReduction="20000"/>
          </a:bodyPr>
          <a:lstStyle/>
          <a:p>
            <a:pPr marL="0" indent="0">
              <a:spcAft>
                <a:spcPts val="600"/>
              </a:spcAft>
              <a:buNone/>
            </a:pPr>
            <a:r>
              <a:rPr lang="el-GR" sz="2200" dirty="0">
                <a:latin typeface="Times New Roman" panose="02020603050405020304" pitchFamily="18" charset="0"/>
                <a:cs typeface="Times New Roman" panose="02020603050405020304" pitchFamily="18" charset="0"/>
              </a:rPr>
              <a:t>Αντίστοιχα ο αέρας κάτω από την πίεση ελκυσμού  αναγκάζεται να περάσει από τον κώνο  αέρα, ο οποίος περιβάλλει τον καυστήρα</a:t>
            </a:r>
            <a:r>
              <a:rPr lang="el-GR" sz="2200" b="1" u="sng" dirty="0">
                <a:latin typeface="Times New Roman" panose="02020603050405020304" pitchFamily="18" charset="0"/>
                <a:cs typeface="Times New Roman" panose="02020603050405020304" pitchFamily="18" charset="0"/>
              </a:rPr>
              <a:t>. Εκεί με την βοήθεια κατάλληλων μεταλλικών πτερυγίων παίρνει περιστροφική κίνηση αντίθετη από τη περιστροφική κίνηση του πετρελαίου. </a:t>
            </a:r>
          </a:p>
          <a:p>
            <a:pPr marL="0" indent="0">
              <a:spcAft>
                <a:spcPts val="600"/>
              </a:spcAft>
              <a:buNone/>
            </a:pPr>
            <a:r>
              <a:rPr lang="el-GR" sz="2200" b="1" u="sng" dirty="0">
                <a:solidFill>
                  <a:srgbClr val="C00000"/>
                </a:solidFill>
                <a:latin typeface="Times New Roman" panose="02020603050405020304" pitchFamily="18" charset="0"/>
                <a:cs typeface="Times New Roman" panose="02020603050405020304" pitchFamily="18" charset="0"/>
              </a:rPr>
              <a:t>Με αυτό τον τρόπο σε ελάχιστη απόσταση από το στόμιο του καυστήρα συναντώνται ο αέρας και τα σταγονίδια του πετρελαίου, με αποτέλεσμα να πραγματοποιείται  η τέλεια ανάμιξή τους</a:t>
            </a:r>
            <a:r>
              <a:rPr lang="el-GR" sz="2200" dirty="0">
                <a:latin typeface="Times New Roman" panose="02020603050405020304" pitchFamily="18" charset="0"/>
                <a:cs typeface="Times New Roman" panose="02020603050405020304" pitchFamily="18" charset="0"/>
              </a:rPr>
              <a:t>. </a:t>
            </a:r>
          </a:p>
          <a:p>
            <a:pPr marL="0" indent="0">
              <a:spcAft>
                <a:spcPts val="600"/>
              </a:spcAft>
              <a:buNone/>
            </a:pPr>
            <a:r>
              <a:rPr lang="el-GR" sz="2200" b="1" u="sng" dirty="0">
                <a:solidFill>
                  <a:srgbClr val="002060"/>
                </a:solidFill>
                <a:latin typeface="Times New Roman" panose="02020603050405020304" pitchFamily="18" charset="0"/>
                <a:cs typeface="Times New Roman" panose="02020603050405020304" pitchFamily="18" charset="0"/>
              </a:rPr>
              <a:t>Απαραίτητα στοιχεία για τον καλό ψεκασμό είναι η πίεση και η θερμοκρασία του πετρελαίου. Η πίεση χρειάζεται για να δώσει στο πετρέλαιο την απαιτούμενη ταχύτητα ροής και κυμαίνεται ανάλογα, από 4-25 bar ή 60-300 psi περίπου. </a:t>
            </a:r>
            <a:endParaRPr lang="en-US" sz="2200" b="1" u="sng" dirty="0">
              <a:solidFill>
                <a:srgbClr val="002060"/>
              </a:solidFill>
              <a:latin typeface="Times New Roman" panose="02020603050405020304" pitchFamily="18" charset="0"/>
              <a:cs typeface="Times New Roman" panose="02020603050405020304" pitchFamily="18" charset="0"/>
            </a:endParaRPr>
          </a:p>
          <a:p>
            <a:pPr marL="0" indent="0">
              <a:spcAft>
                <a:spcPts val="600"/>
              </a:spcAft>
              <a:buNone/>
            </a:pPr>
            <a:r>
              <a:rPr lang="el-GR" sz="2200" b="1" u="sng" dirty="0">
                <a:solidFill>
                  <a:srgbClr val="2B10F4"/>
                </a:solidFill>
                <a:latin typeface="Times New Roman" panose="02020603050405020304" pitchFamily="18" charset="0"/>
                <a:cs typeface="Times New Roman" panose="02020603050405020304" pitchFamily="18" charset="0"/>
              </a:rPr>
              <a:t>Η θερμοκρασία είναι αναγκαία για να διευκολύνει την έναυση του πετρελαίου και για να ελαττώσει το ιξώδες του, ώστε η διάσπαση της συνοχής των μορίων του να γίνει ευκολότερα.</a:t>
            </a:r>
            <a:r>
              <a:rPr lang="el-GR" sz="2200" dirty="0">
                <a:latin typeface="Times New Roman" panose="02020603050405020304" pitchFamily="18" charset="0"/>
                <a:cs typeface="Times New Roman" panose="02020603050405020304" pitchFamily="18" charset="0"/>
              </a:rPr>
              <a:t> </a:t>
            </a:r>
            <a:r>
              <a:rPr lang="el-GR" sz="2200" b="1" u="sng" dirty="0">
                <a:solidFill>
                  <a:srgbClr val="2B10F4"/>
                </a:solidFill>
                <a:latin typeface="Times New Roman" panose="02020603050405020304" pitchFamily="18" charset="0"/>
                <a:cs typeface="Times New Roman" panose="02020603050405020304" pitchFamily="18" charset="0"/>
              </a:rPr>
              <a:t>Όταν η θερμοκρασία του πετρελαίου είναι χαμηλή, το ιξώδες του θα είναι υψηλό.</a:t>
            </a:r>
            <a:r>
              <a:rPr lang="el-GR" sz="2200" dirty="0">
                <a:latin typeface="Times New Roman" panose="02020603050405020304" pitchFamily="18" charset="0"/>
                <a:cs typeface="Times New Roman" panose="02020603050405020304" pitchFamily="18" charset="0"/>
              </a:rPr>
              <a:t> Το υψηλό ιξώδες αντιτίθεται στον διαχωρισμό του πετρελαίου σε σταγονίδια, πράγμα που έχει σαν αποτέλεσμα την αντικανονική ανάμιξη του πετρελαίου με τον αέρα και επομένως την κακή καύση. </a:t>
            </a:r>
            <a:r>
              <a:rPr lang="el-GR" sz="2200" b="1" u="sng" dirty="0">
                <a:latin typeface="Times New Roman" panose="02020603050405020304" pitchFamily="18" charset="0"/>
                <a:cs typeface="Times New Roman" panose="02020603050405020304" pitchFamily="18" charset="0"/>
              </a:rPr>
              <a:t>Αντίθετα η υπερθέρμανση του πετρελαίου, έχει σαν αποτέλεσμα την απανθράκωσή του και την μερική ή ολική έμφραξη των καυστήρων και του προθερμαντήρα πετρελαίου, εξ αιτίας της απανθράκωσης </a:t>
            </a:r>
            <a:r>
              <a:rPr lang="el-GR"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marL="0" indent="0">
              <a:spcAft>
                <a:spcPts val="600"/>
              </a:spcAft>
              <a:buNone/>
            </a:pPr>
            <a:r>
              <a:rPr lang="el-GR" sz="2200" b="1" u="sng" dirty="0">
                <a:solidFill>
                  <a:srgbClr val="FF0000"/>
                </a:solidFill>
                <a:latin typeface="Times New Roman" panose="02020603050405020304" pitchFamily="18" charset="0"/>
                <a:cs typeface="Times New Roman" panose="02020603050405020304" pitchFamily="18" charset="0"/>
              </a:rPr>
              <a:t>Φραγμένοι δίσκοι διασκορπισμού δίνουν ανεπαρκή ψεκασμό και ατελή καύση</a:t>
            </a:r>
            <a:r>
              <a:rPr lang="el-GR" sz="2200" dirty="0">
                <a:latin typeface="Times New Roman" panose="02020603050405020304" pitchFamily="18" charset="0"/>
                <a:cs typeface="Times New Roman" panose="02020603050405020304" pitchFamily="18" charset="0"/>
              </a:rPr>
              <a:t>. Η κανονική θερμοκρασία προθέρμανσης του πετρελαίου αναγράφεται πάντοτε σαν στοιχείο στο δελτίο παραλαβής του. </a:t>
            </a:r>
            <a:endParaRPr lang="en-US" sz="2200" dirty="0">
              <a:latin typeface="Times New Roman" panose="02020603050405020304" pitchFamily="18" charset="0"/>
              <a:cs typeface="Times New Roman" panose="02020603050405020304" pitchFamily="18" charset="0"/>
            </a:endParaRPr>
          </a:p>
          <a:p>
            <a:pPr marL="0" indent="0">
              <a:spcAft>
                <a:spcPts val="600"/>
              </a:spcAft>
              <a:buNone/>
            </a:pPr>
            <a:r>
              <a:rPr lang="el-GR" sz="2200" dirty="0">
                <a:latin typeface="Times New Roman" panose="02020603050405020304" pitchFamily="18" charset="0"/>
                <a:cs typeface="Times New Roman" panose="02020603050405020304" pitchFamily="18" charset="0"/>
              </a:rPr>
              <a:t>Πρωτεύοντα επίσης ρόλο στον καλό ψεκασμό παίζει η καθαριότητα του διασκορπιστήρα.</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835715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a:blip r:embed="rId3">
            <a:alphaModFix amt="16000"/>
          </a:blip>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25505" y="1412776"/>
            <a:ext cx="8892989" cy="3339376"/>
          </a:xfrm>
          <a:prstGeom prst="rect">
            <a:avLst/>
          </a:prstGeom>
          <a:noFill/>
        </p:spPr>
        <p:txBody>
          <a:bodyPr wrap="square">
            <a:spAutoFit/>
          </a:bodyPr>
          <a:lstStyle/>
          <a:p>
            <a:pPr>
              <a:lnSpc>
                <a:spcPct val="150000"/>
              </a:lnSpc>
            </a:pPr>
            <a:r>
              <a:rPr lang="el-GR" sz="2000" b="1" u="sng" dirty="0">
                <a:solidFill>
                  <a:srgbClr val="7030A0"/>
                </a:solidFill>
                <a:latin typeface="Times New Roman" panose="02020603050405020304" pitchFamily="18" charset="0"/>
                <a:cs typeface="Times New Roman" panose="02020603050405020304" pitchFamily="18" charset="0"/>
              </a:rPr>
              <a:t>Ελκυσμός ονομάζεται το αίτιο ή διαφορετικά η δύναμη που δημιουργεί το ρεύμα του καυσιγόνου αέρα</a:t>
            </a:r>
            <a:r>
              <a:rPr lang="el-GR" sz="2000" dirty="0">
                <a:latin typeface="Times New Roman" panose="02020603050405020304" pitchFamily="18" charset="0"/>
                <a:cs typeface="Times New Roman" panose="02020603050405020304" pitchFamily="18" charset="0"/>
              </a:rPr>
              <a:t>.</a:t>
            </a:r>
          </a:p>
          <a:p>
            <a:pPr>
              <a:lnSpc>
                <a:spcPct val="150000"/>
              </a:lnSpc>
            </a:pPr>
            <a:r>
              <a:rPr lang="el-GR" sz="2000" dirty="0">
                <a:latin typeface="Times New Roman" panose="02020603050405020304" pitchFamily="18" charset="0"/>
                <a:cs typeface="Times New Roman" panose="02020603050405020304" pitchFamily="18" charset="0"/>
              </a:rPr>
              <a:t>Η δύναμη του ελκυσμού, ή όπως αλλιώς ονομάζεται ένταση, μετρείται σε mm ή σε ίντσες υδάτινης στήλης.</a:t>
            </a:r>
          </a:p>
          <a:p>
            <a:pPr>
              <a:lnSpc>
                <a:spcPct val="150000"/>
              </a:lnSpc>
            </a:pPr>
            <a:r>
              <a:rPr lang="el-GR" sz="2000" b="1" u="sng" dirty="0">
                <a:solidFill>
                  <a:srgbClr val="FF0000"/>
                </a:solidFill>
                <a:latin typeface="Times New Roman" panose="02020603050405020304" pitchFamily="18" charset="0"/>
                <a:cs typeface="Times New Roman" panose="02020603050405020304" pitchFamily="18" charset="0"/>
              </a:rPr>
              <a:t>Ο ελκυσμός διακρίνεται σε:</a:t>
            </a:r>
          </a:p>
          <a:p>
            <a:pPr>
              <a:lnSpc>
                <a:spcPct val="150000"/>
              </a:lnSpc>
            </a:pPr>
            <a:r>
              <a:rPr lang="el-GR" sz="2000" b="1" u="sng" dirty="0">
                <a:solidFill>
                  <a:srgbClr val="FF0000"/>
                </a:solidFill>
                <a:latin typeface="Times New Roman" panose="02020603050405020304" pitchFamily="18" charset="0"/>
                <a:cs typeface="Times New Roman" panose="02020603050405020304" pitchFamily="18" charset="0"/>
              </a:rPr>
              <a:t>Φυσικό, όταν δημιουργείται χωρίς ιδιαίτερα τεχνητά μέσα και σε </a:t>
            </a:r>
          </a:p>
          <a:p>
            <a:pPr>
              <a:lnSpc>
                <a:spcPct val="150000"/>
              </a:lnSpc>
            </a:pPr>
            <a:r>
              <a:rPr lang="el-GR" sz="2000" b="1" dirty="0">
                <a:solidFill>
                  <a:srgbClr val="2B10F4"/>
                </a:solidFill>
                <a:latin typeface="Times New Roman" panose="02020603050405020304" pitchFamily="18" charset="0"/>
                <a:cs typeface="Times New Roman" panose="02020603050405020304" pitchFamily="18" charset="0"/>
              </a:rPr>
              <a:t>Τεχνητό, όταν για τη δημιουργία του χρησιμοποιούνται ιδιαίτερα μηχανήματα.</a:t>
            </a:r>
          </a:p>
          <a:p>
            <a:endParaRPr lang="el-GR" sz="100" b="1" dirty="0"/>
          </a:p>
        </p:txBody>
      </p:sp>
      <p:sp>
        <p:nvSpPr>
          <p:cNvPr id="5" name="Εξάγωνο 4">
            <a:extLst>
              <a:ext uri="{FF2B5EF4-FFF2-40B4-BE49-F238E27FC236}">
                <a16:creationId xmlns:a16="http://schemas.microsoft.com/office/drawing/2014/main" id="{674CEAF1-06F3-6E68-7078-A516877E579F}"/>
              </a:ext>
            </a:extLst>
          </p:cNvPr>
          <p:cNvSpPr/>
          <p:nvPr/>
        </p:nvSpPr>
        <p:spPr>
          <a:xfrm>
            <a:off x="145281" y="199089"/>
            <a:ext cx="8712968" cy="857323"/>
          </a:xfrm>
          <a:prstGeom prst="hexagon">
            <a:avLst/>
          </a:prstGeom>
          <a:gradFill flip="none" rotWithShape="1">
            <a:gsLst>
              <a:gs pos="34000">
                <a:srgbClr val="007E39"/>
              </a:gs>
              <a:gs pos="83000">
                <a:srgbClr val="FF000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Arial Black" panose="020B0A04020102020204" pitchFamily="34" charset="0"/>
              </a:rPr>
              <a:t>ΕΛΚΥΣΜΟΣ</a:t>
            </a:r>
          </a:p>
        </p:txBody>
      </p:sp>
    </p:spTree>
    <p:extLst>
      <p:ext uri="{BB962C8B-B14F-4D97-AF65-F5344CB8AC3E}">
        <p14:creationId xmlns:p14="http://schemas.microsoft.com/office/powerpoint/2010/main" val="1529280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EE1ABA-0218-5DE2-0485-A0FF0763D486}"/>
              </a:ext>
            </a:extLst>
          </p:cNvPr>
          <p:cNvSpPr txBox="1"/>
          <p:nvPr/>
        </p:nvSpPr>
        <p:spPr>
          <a:xfrm>
            <a:off x="107504" y="116632"/>
            <a:ext cx="5090859" cy="6741368"/>
          </a:xfrm>
          <a:prstGeom prst="rect">
            <a:avLst/>
          </a:prstGeom>
        </p:spPr>
        <p:txBody>
          <a:bodyPr vert="horz" lIns="91440" tIns="45720" rIns="91440" bIns="45720" rtlCol="0">
            <a:noAutofit/>
          </a:bodyPr>
          <a:lstStyle/>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Το νερό εισέρχεται στο κατώτερο μέρος του ατμουδροθαλάμου </a:t>
            </a:r>
            <a:r>
              <a:rPr lang="en-US" sz="1700" b="1" dirty="0">
                <a:solidFill>
                  <a:srgbClr val="FF0000"/>
                </a:solidFill>
                <a:latin typeface="Times New Roman" panose="02020603050405020304" pitchFamily="18" charset="0"/>
                <a:cs typeface="Times New Roman" panose="02020603050405020304" pitchFamily="18" charset="0"/>
              </a:rPr>
              <a:t>Α.</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Κατεβαίνει από τους εμπρόσθιους υδροθαλάμους </a:t>
            </a:r>
            <a:r>
              <a:rPr lang="en-US" sz="1700" b="1" dirty="0">
                <a:solidFill>
                  <a:srgbClr val="2B10F4"/>
                </a:solidFill>
                <a:latin typeface="Times New Roman" panose="02020603050405020304" pitchFamily="18" charset="0"/>
                <a:cs typeface="Times New Roman" panose="02020603050405020304" pitchFamily="18" charset="0"/>
              </a:rPr>
              <a:t>δ1.</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Εισέρχεται μέσα στους ατμογόνους αυλούς </a:t>
            </a:r>
            <a:r>
              <a:rPr lang="en-US" sz="1700" b="1" dirty="0">
                <a:solidFill>
                  <a:srgbClr val="FF0000"/>
                </a:solidFill>
                <a:latin typeface="Times New Roman" panose="02020603050405020304" pitchFamily="18" charset="0"/>
                <a:cs typeface="Times New Roman" panose="02020603050405020304" pitchFamily="18" charset="0"/>
              </a:rPr>
              <a:t>Σ</a:t>
            </a:r>
            <a:r>
              <a:rPr lang="en-US" sz="1700" dirty="0">
                <a:latin typeface="Times New Roman" panose="02020603050405020304" pitchFamily="18" charset="0"/>
                <a:cs typeface="Times New Roman" panose="02020603050405020304" pitchFamily="18" charset="0"/>
              </a:rPr>
              <a:t> και θερμαινόμενο ατμοποιείται.</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Ως ατμός ανεβαίνει από τους πίσω  υδροθαλάμους </a:t>
            </a:r>
            <a:r>
              <a:rPr lang="en-US" sz="1700" b="1" dirty="0">
                <a:solidFill>
                  <a:srgbClr val="2B10F4"/>
                </a:solidFill>
                <a:latin typeface="Times New Roman" panose="02020603050405020304" pitchFamily="18" charset="0"/>
                <a:cs typeface="Times New Roman" panose="02020603050405020304" pitchFamily="18" charset="0"/>
              </a:rPr>
              <a:t>δ2</a:t>
            </a:r>
            <a:r>
              <a:rPr lang="en-US" sz="1700" dirty="0">
                <a:latin typeface="Times New Roman" panose="02020603050405020304" pitchFamily="18" charset="0"/>
                <a:cs typeface="Times New Roman" panose="02020603050405020304" pitchFamily="18" charset="0"/>
              </a:rPr>
              <a:t> και μέσω των ανταγωγών αυλών </a:t>
            </a:r>
            <a:r>
              <a:rPr lang="en-US" sz="1700" b="1" dirty="0">
                <a:solidFill>
                  <a:srgbClr val="FF0000"/>
                </a:solidFill>
                <a:latin typeface="Times New Roman" panose="02020603050405020304" pitchFamily="18" charset="0"/>
                <a:cs typeface="Times New Roman" panose="02020603050405020304" pitchFamily="18" charset="0"/>
              </a:rPr>
              <a:t>β</a:t>
            </a:r>
            <a:r>
              <a:rPr lang="en-US" sz="1700" dirty="0">
                <a:latin typeface="Times New Roman" panose="02020603050405020304" pitchFamily="18" charset="0"/>
                <a:cs typeface="Times New Roman" panose="02020603050405020304" pitchFamily="18" charset="0"/>
              </a:rPr>
              <a:t> εισέρχεται στον ατμοθάλαμο.</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Εισερχόμενος στον ατμοθάλαμο ο ατμός προσκρούει πάνω σ΄ ένα κάθετο διάφραγμα για να εγκαταλείψει κατά το δυνατόν την υγρασία του.</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Από εκεί λαμβάνεται όσο το δυνατόν στεγνός από τον ατμοφράκτη.</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Οδηγείται στον υπερθερμαντήρα, από΄ οπού εξέρχεται ως υπέρθερμος. Η πορεία των φλογών και καυσαερίων, λόγω των διαφραγμάτων εκτελούν τρεις διαδρομές.</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Κατά την πορεία τους τα καυσαέρια περνούν  γύρω από τους αυλούς και γύρω από τον υπερθερμαντήρα, οπού υπερθερμαίνουν τον ατμό.</a:t>
            </a:r>
          </a:p>
          <a:p>
            <a:pPr defTabSz="914400">
              <a:lnSpc>
                <a:spcPct val="90000"/>
              </a:lnSpc>
              <a:spcBef>
                <a:spcPts val="1000"/>
              </a:spcBef>
              <a:buClr>
                <a:schemeClr val="accent2"/>
              </a:buClr>
            </a:pPr>
            <a:r>
              <a:rPr lang="en-US" sz="1700" dirty="0">
                <a:latin typeface="Times New Roman" panose="02020603050405020304" pitchFamily="18" charset="0"/>
                <a:cs typeface="Times New Roman" panose="02020603050405020304" pitchFamily="18" charset="0"/>
              </a:rPr>
              <a:t>Κατεβαίνουν προς τα κάτω ατμοποιώντας το νερό. Τέλος πριν βγουν στην ατμόσφαιρα </a:t>
            </a:r>
            <a:r>
              <a:rPr lang="el-GR" sz="1700" dirty="0">
                <a:latin typeface="Times New Roman" panose="02020603050405020304" pitchFamily="18" charset="0"/>
                <a:cs typeface="Times New Roman" panose="02020603050405020304" pitchFamily="18" charset="0"/>
              </a:rPr>
              <a:t>περνούν </a:t>
            </a:r>
            <a:r>
              <a:rPr lang="el-GR" sz="1700" dirty="0">
                <a:solidFill>
                  <a:schemeClr val="tx1">
                    <a:lumMod val="85000"/>
                    <a:lumOff val="15000"/>
                  </a:schemeClr>
                </a:solidFill>
                <a:latin typeface="Times New Roman" panose="02020603050405020304" pitchFamily="18" charset="0"/>
                <a:cs typeface="Times New Roman" panose="02020603050405020304" pitchFamily="18" charset="0"/>
              </a:rPr>
              <a:t>γύρω από τους Αρμαγωγους  και στεγνώνουν τον ατμό.</a:t>
            </a:r>
            <a:endParaRPr lang="en-US" sz="17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Rectangle 1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029" y="964692"/>
            <a:ext cx="2990088"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73" y="1128683"/>
            <a:ext cx="27432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Εικόνα 5">
            <a:extLst>
              <a:ext uri="{FF2B5EF4-FFF2-40B4-BE49-F238E27FC236}">
                <a16:creationId xmlns:a16="http://schemas.microsoft.com/office/drawing/2014/main" id="{37D992AD-FB40-E997-2BBF-04ADF9B73E89}"/>
              </a:ext>
            </a:extLst>
          </p:cNvPr>
          <p:cNvPicPr>
            <a:picLocks noChangeAspect="1"/>
          </p:cNvPicPr>
          <p:nvPr/>
        </p:nvPicPr>
        <p:blipFill>
          <a:blip r:embed="rId2"/>
          <a:stretch>
            <a:fillRect/>
          </a:stretch>
        </p:blipFill>
        <p:spPr>
          <a:xfrm>
            <a:off x="5198364" y="332656"/>
            <a:ext cx="3838132" cy="6048672"/>
          </a:xfrm>
          <a:prstGeom prst="rect">
            <a:avLst/>
          </a:prstGeom>
        </p:spPr>
      </p:pic>
    </p:spTree>
    <p:extLst>
      <p:ext uri="{BB962C8B-B14F-4D97-AF65-F5344CB8AC3E}">
        <p14:creationId xmlns:p14="http://schemas.microsoft.com/office/powerpoint/2010/main" val="106426346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142441" y="1412776"/>
            <a:ext cx="8853437" cy="4724370"/>
          </a:xfrm>
          <a:prstGeom prst="rect">
            <a:avLst/>
          </a:prstGeom>
          <a:noFill/>
        </p:spPr>
        <p:txBody>
          <a:bodyPr wrap="square">
            <a:spAutoFit/>
          </a:bodyPr>
          <a:lstStyle/>
          <a:p>
            <a:r>
              <a:rPr lang="el-GR" sz="2000" b="1" u="sng" dirty="0">
                <a:solidFill>
                  <a:srgbClr val="FF0000"/>
                </a:solidFill>
                <a:latin typeface="Times New Roman" panose="02020603050405020304" pitchFamily="18" charset="0"/>
                <a:cs typeface="Times New Roman" panose="02020603050405020304" pitchFamily="18" charset="0"/>
              </a:rPr>
              <a:t>Το όργανο, που δημιουργεί το φυσικό ελκυσμό, είναι η καπνοδόχος</a:t>
            </a:r>
            <a:r>
              <a:rPr lang="el-GR" sz="2000" dirty="0">
                <a:latin typeface="Times New Roman" panose="02020603050405020304" pitchFamily="18" charset="0"/>
                <a:cs typeface="Times New Roman" panose="02020603050405020304" pitchFamily="18" charset="0"/>
              </a:rPr>
              <a:t>. </a:t>
            </a:r>
          </a:p>
          <a:p>
            <a:r>
              <a:rPr lang="el-GR" sz="2000" dirty="0">
                <a:latin typeface="Times New Roman" panose="02020603050405020304" pitchFamily="18" charset="0"/>
                <a:cs typeface="Times New Roman" panose="02020603050405020304" pitchFamily="18" charset="0"/>
              </a:rPr>
              <a:t>Για να εξηγήσομε το φαινόμενο του ελκυσμού και την ενέργεια της καπνοδόχου παραδεχόμαστε ότι υπάρχουν δύο στήλες, μία υποθετική γεμάτη με ατμοσφαιρικό αέρα και μία άλλη γεμάτη από τα θερμά καυσαέρια.</a:t>
            </a:r>
          </a:p>
          <a:p>
            <a:r>
              <a:rPr lang="el-GR" sz="2000" dirty="0">
                <a:latin typeface="Times New Roman" panose="02020603050405020304" pitchFamily="18" charset="0"/>
                <a:cs typeface="Times New Roman" panose="02020603050405020304" pitchFamily="18" charset="0"/>
              </a:rPr>
              <a:t>Και οι δύο αυτές στήλες έχουν διατομή ίση με τη διατομή της καπνοδόχου και ύψος το ύψος αυτής.</a:t>
            </a:r>
          </a:p>
          <a:p>
            <a:r>
              <a:rPr lang="el-GR" sz="1900" b="1" u="sng" dirty="0">
                <a:latin typeface="Times New Roman" panose="02020603050405020304" pitchFamily="18" charset="0"/>
                <a:cs typeface="Times New Roman" panose="02020603050405020304" pitchFamily="18" charset="0"/>
              </a:rPr>
              <a:t>Η στήλη των καυσαερίων λόγω της υψηλής θερμοκρασίας τους είναι ελαφρότερη από τη στήλη του αέρα</a:t>
            </a:r>
            <a:r>
              <a:rPr lang="el-GR" sz="2000" dirty="0">
                <a:latin typeface="Times New Roman" panose="02020603050405020304" pitchFamily="18" charset="0"/>
                <a:cs typeface="Times New Roman" panose="02020603050405020304" pitchFamily="18" charset="0"/>
              </a:rPr>
              <a:t>. </a:t>
            </a:r>
          </a:p>
          <a:p>
            <a:r>
              <a:rPr lang="el-GR" sz="2000" b="1" u="sng" dirty="0">
                <a:latin typeface="Times New Roman" panose="02020603050405020304" pitchFamily="18" charset="0"/>
                <a:cs typeface="Times New Roman" panose="02020603050405020304" pitchFamily="18" charset="0"/>
              </a:rPr>
              <a:t>Έτσι υπάρχει διαφορά βάρους μεταξύ τους, που προκαλεί την κίνηση του αέρα μέσα από το θερμαντήρα. </a:t>
            </a:r>
          </a:p>
          <a:p>
            <a:r>
              <a:rPr lang="el-GR" sz="2000" dirty="0">
                <a:latin typeface="Times New Roman" panose="02020603050405020304" pitchFamily="18" charset="0"/>
                <a:cs typeface="Times New Roman" panose="02020603050405020304" pitchFamily="18" charset="0"/>
              </a:rPr>
              <a:t>Δηλαδή τα καυσαέρια της καπνοδόχου ως ελαφρότερα εισέρχονται στην ατμόσφαιρα και δημιουργούν ένα κενό. </a:t>
            </a:r>
          </a:p>
          <a:p>
            <a:r>
              <a:rPr lang="el-GR" sz="2000" b="1" u="sng" dirty="0">
                <a:solidFill>
                  <a:srgbClr val="FF0000"/>
                </a:solidFill>
                <a:latin typeface="Times New Roman" panose="02020603050405020304" pitchFamily="18" charset="0"/>
                <a:cs typeface="Times New Roman" panose="02020603050405020304" pitchFamily="18" charset="0"/>
              </a:rPr>
              <a:t>Το κενό αυτό αναπληρώνει ο ατμοσφαιρικός αέρας που εισέρχεται έτσι στο θερμαντήρα</a:t>
            </a:r>
            <a:r>
              <a:rPr lang="el-GR" sz="2000" dirty="0">
                <a:latin typeface="Times New Roman" panose="02020603050405020304" pitchFamily="18" charset="0"/>
                <a:cs typeface="Times New Roman" panose="02020603050405020304" pitchFamily="18" charset="0"/>
              </a:rPr>
              <a:t>.</a:t>
            </a:r>
          </a:p>
          <a:p>
            <a:r>
              <a:rPr lang="el-GR" sz="2000" dirty="0">
                <a:latin typeface="Times New Roman" panose="02020603050405020304" pitchFamily="18" charset="0"/>
                <a:cs typeface="Times New Roman" panose="02020603050405020304" pitchFamily="18" charset="0"/>
              </a:rPr>
              <a:t>Στα παρακάτω σχήματα αποτυπώνονται τα πλέον χρησιμοποιούμενα  συστήματα.</a:t>
            </a:r>
          </a:p>
          <a:p>
            <a:endParaRPr lang="el-GR" sz="100" b="1" dirty="0"/>
          </a:p>
        </p:txBody>
      </p:sp>
      <p:sp>
        <p:nvSpPr>
          <p:cNvPr id="2" name="Εξάγωνο 1">
            <a:extLst>
              <a:ext uri="{FF2B5EF4-FFF2-40B4-BE49-F238E27FC236}">
                <a16:creationId xmlns:a16="http://schemas.microsoft.com/office/drawing/2014/main" id="{F2BC3E73-F0DA-EE4E-4E47-D776BEF394B0}"/>
              </a:ext>
            </a:extLst>
          </p:cNvPr>
          <p:cNvSpPr/>
          <p:nvPr/>
        </p:nvSpPr>
        <p:spPr>
          <a:xfrm>
            <a:off x="145281" y="199089"/>
            <a:ext cx="8712968" cy="709631"/>
          </a:xfrm>
          <a:prstGeom prst="hexagon">
            <a:avLst/>
          </a:prstGeom>
          <a:gradFill flip="none" rotWithShape="1">
            <a:gsLst>
              <a:gs pos="34000">
                <a:srgbClr val="007E39"/>
              </a:gs>
              <a:gs pos="83000">
                <a:srgbClr val="FF000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Arial Black" panose="020B0A04020102020204" pitchFamily="34" charset="0"/>
              </a:rPr>
              <a:t>ΦΥΣΙΚΟΣ ΕΛΚΥΣΜΟΣ</a:t>
            </a:r>
          </a:p>
        </p:txBody>
      </p:sp>
    </p:spTree>
    <p:extLst>
      <p:ext uri="{BB962C8B-B14F-4D97-AF65-F5344CB8AC3E}">
        <p14:creationId xmlns:p14="http://schemas.microsoft.com/office/powerpoint/2010/main" val="57805047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pattFill prst="pct60">
          <a:fgClr>
            <a:srgbClr val="FFFFFF"/>
          </a:fgClr>
          <a:bgClr>
            <a:srgbClr val="11FF7D"/>
          </a:bgClr>
        </a:patt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755576" y="620688"/>
            <a:ext cx="7920879" cy="1188720"/>
          </a:xfrm>
          <a:solidFill>
            <a:srgbClr val="FFFF00"/>
          </a:solidFill>
        </p:spPr>
        <p:txBody>
          <a:bodyPr>
            <a:normAutofit fontScale="90000"/>
          </a:bodyPr>
          <a:lstStyle/>
          <a:p>
            <a:r>
              <a:rPr lang="el-GR" sz="1800" dirty="0">
                <a:solidFill>
                  <a:srgbClr val="FF0000"/>
                </a:solidFill>
                <a:latin typeface="Arial Black" pitchFamily="34" charset="0"/>
              </a:rPr>
              <a:t>  </a:t>
            </a:r>
            <a:r>
              <a:rPr lang="el-GR" sz="2200" b="1" dirty="0">
                <a:solidFill>
                  <a:srgbClr val="FF0000"/>
                </a:solidFill>
                <a:latin typeface="Arial Black" pitchFamily="34" charset="0"/>
              </a:rPr>
              <a:t>Σχηματική παράσταση δημιουργίας                 Φυσικός ελκυσμός σε λέβητα </a:t>
            </a:r>
            <a:br>
              <a:rPr lang="el-GR" sz="2200" b="1" dirty="0">
                <a:solidFill>
                  <a:srgbClr val="FF0000"/>
                </a:solidFill>
                <a:latin typeface="Arial Black" pitchFamily="34" charset="0"/>
              </a:rPr>
            </a:br>
            <a:r>
              <a:rPr lang="el-GR" sz="2200" b="1" dirty="0">
                <a:solidFill>
                  <a:srgbClr val="FF0000"/>
                </a:solidFill>
                <a:latin typeface="Arial Black" pitchFamily="34" charset="0"/>
              </a:rPr>
              <a:t>         φυσικού ελκυσμού.                                            </a:t>
            </a:r>
            <a:r>
              <a:rPr lang="en-US" sz="2200" b="1" dirty="0">
                <a:solidFill>
                  <a:srgbClr val="FF0000"/>
                </a:solidFill>
                <a:latin typeface="Arial Black" pitchFamily="34" charset="0"/>
              </a:rPr>
              <a:t>Babcock &amp; Wilcox</a:t>
            </a:r>
            <a:endParaRPr lang="el-GR" sz="1800" b="1" dirty="0">
              <a:solidFill>
                <a:srgbClr val="FF0000"/>
              </a:solidFill>
              <a:latin typeface="Arial Black" pitchFamily="34" charset="0"/>
            </a:endParaRPr>
          </a:p>
        </p:txBody>
      </p:sp>
      <p:pic>
        <p:nvPicPr>
          <p:cNvPr id="5" name="4 - Θέση περιεχομένου" descr="2022-09-25 (4).png"/>
          <p:cNvPicPr>
            <a:picLocks noGrp="1" noChangeAspect="1"/>
          </p:cNvPicPr>
          <p:nvPr>
            <p:ph sz="half" idx="1"/>
          </p:nvPr>
        </p:nvPicPr>
        <p:blipFill>
          <a:blip r:embed="rId2"/>
          <a:stretch>
            <a:fillRect/>
          </a:stretch>
        </p:blipFill>
        <p:spPr>
          <a:xfrm>
            <a:off x="1255914" y="2638425"/>
            <a:ext cx="2980922" cy="3101975"/>
          </a:xfrm>
        </p:spPr>
      </p:pic>
      <p:pic>
        <p:nvPicPr>
          <p:cNvPr id="6" name="5 - Θέση περιεχομένου" descr="2022-09-25 (5).png"/>
          <p:cNvPicPr>
            <a:picLocks noGrp="1" noChangeAspect="1"/>
          </p:cNvPicPr>
          <p:nvPr>
            <p:ph sz="half" idx="2"/>
          </p:nvPr>
        </p:nvPicPr>
        <p:blipFill>
          <a:blip r:embed="rId3"/>
          <a:stretch>
            <a:fillRect/>
          </a:stretch>
        </p:blipFill>
        <p:spPr>
          <a:xfrm>
            <a:off x="4819946" y="2638425"/>
            <a:ext cx="3156946" cy="3101975"/>
          </a:xfr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4D954-CC56-3E64-D1ED-298E19EB1D13}"/>
              </a:ext>
            </a:extLst>
          </p:cNvPr>
          <p:cNvSpPr txBox="1"/>
          <p:nvPr/>
        </p:nvSpPr>
        <p:spPr>
          <a:xfrm>
            <a:off x="215516" y="1124744"/>
            <a:ext cx="8820980" cy="5847755"/>
          </a:xfrm>
          <a:prstGeom prst="rect">
            <a:avLst/>
          </a:prstGeom>
          <a:noFill/>
        </p:spPr>
        <p:txBody>
          <a:bodyPr wrap="square">
            <a:spAutoFit/>
          </a:bodyPr>
          <a:lstStyle/>
          <a:p>
            <a:pPr>
              <a:spcBef>
                <a:spcPts val="600"/>
              </a:spcBef>
              <a:spcAft>
                <a:spcPts val="600"/>
              </a:spcAft>
            </a:pPr>
            <a:r>
              <a:rPr lang="el-GR" sz="2200" b="1" u="sng" dirty="0">
                <a:solidFill>
                  <a:srgbClr val="FF0000"/>
                </a:solidFill>
                <a:latin typeface="Times New Roman" panose="02020603050405020304" pitchFamily="18" charset="0"/>
                <a:cs typeface="Times New Roman" panose="02020603050405020304" pitchFamily="18" charset="0"/>
              </a:rPr>
              <a:t>Η παραγωγή του τεχνητού ελκυσμού</a:t>
            </a:r>
          </a:p>
          <a:p>
            <a:pPr>
              <a:spcBef>
                <a:spcPts val="600"/>
              </a:spcBef>
              <a:spcAft>
                <a:spcPts val="600"/>
              </a:spcAft>
            </a:pPr>
            <a:r>
              <a:rPr lang="el-GR" sz="2200" b="1" u="sng" dirty="0">
                <a:latin typeface="Times New Roman" panose="02020603050405020304" pitchFamily="18" charset="0"/>
                <a:cs typeface="Times New Roman" panose="02020603050405020304" pitchFamily="18" charset="0"/>
              </a:rPr>
              <a:t>Αυτός, πραγματοποιείται με τη βοήθεια των ανεμιστήρων τεχνητού ελκυσμού</a:t>
            </a:r>
            <a:r>
              <a:rPr lang="el-GR" sz="2200" dirty="0">
                <a:latin typeface="Times New Roman" panose="02020603050405020304" pitchFamily="18" charset="0"/>
                <a:cs typeface="Times New Roman" panose="02020603050405020304" pitchFamily="18" charset="0"/>
              </a:rPr>
              <a:t>.</a:t>
            </a:r>
          </a:p>
          <a:p>
            <a:pPr>
              <a:spcBef>
                <a:spcPts val="600"/>
              </a:spcBef>
              <a:spcAft>
                <a:spcPts val="600"/>
              </a:spcAft>
            </a:pPr>
            <a:r>
              <a:rPr lang="el-GR" sz="2200" b="1" u="sng" dirty="0">
                <a:solidFill>
                  <a:srgbClr val="FF0000"/>
                </a:solidFill>
                <a:latin typeface="Times New Roman" panose="02020603050405020304" pitchFamily="18" charset="0"/>
                <a:cs typeface="Times New Roman" panose="02020603050405020304" pitchFamily="18" charset="0"/>
              </a:rPr>
              <a:t>Ο τεχνητός ελκυσμός παρέχει μεγαλύτερη ποσότητα αέρα στην εστία από το φυσικό και δημιουργεί μεγαλύτερη ταχύτητα καυσαερίων.</a:t>
            </a:r>
          </a:p>
          <a:p>
            <a:pPr>
              <a:spcBef>
                <a:spcPts val="600"/>
              </a:spcBef>
              <a:spcAft>
                <a:spcPts val="600"/>
              </a:spcAft>
            </a:pPr>
            <a:r>
              <a:rPr lang="el-GR" sz="2200" dirty="0">
                <a:latin typeface="Times New Roman" panose="02020603050405020304" pitchFamily="18" charset="0"/>
                <a:cs typeface="Times New Roman" panose="02020603050405020304" pitchFamily="18" charset="0"/>
              </a:rPr>
              <a:t>Για την παραγωγή τεχνητού ελκυσμού χρησιμοποιούνται βασικά δύο μέθοδοι, της </a:t>
            </a:r>
            <a:r>
              <a:rPr lang="el-GR" sz="2200" b="1" u="sng" dirty="0">
                <a:solidFill>
                  <a:srgbClr val="2B10F4"/>
                </a:solidFill>
                <a:latin typeface="Times New Roman" panose="02020603050405020304" pitchFamily="18" charset="0"/>
                <a:cs typeface="Times New Roman" panose="02020603050405020304" pitchFamily="18" charset="0"/>
              </a:rPr>
              <a:t>βεβιασμένης εκπνοής </a:t>
            </a:r>
            <a:r>
              <a:rPr lang="el-GR" sz="2200" dirty="0">
                <a:latin typeface="Times New Roman" panose="02020603050405020304" pitchFamily="18" charset="0"/>
                <a:cs typeface="Times New Roman" panose="02020603050405020304" pitchFamily="18" charset="0"/>
              </a:rPr>
              <a:t>και της </a:t>
            </a:r>
            <a:r>
              <a:rPr lang="el-GR" sz="2200" b="1" u="sng" dirty="0">
                <a:solidFill>
                  <a:srgbClr val="2B10F4"/>
                </a:solidFill>
                <a:latin typeface="Times New Roman" panose="02020603050405020304" pitchFamily="18" charset="0"/>
                <a:cs typeface="Times New Roman" panose="02020603050405020304" pitchFamily="18" charset="0"/>
              </a:rPr>
              <a:t>βεβιασμένης εισπνοής.</a:t>
            </a:r>
          </a:p>
          <a:p>
            <a:pPr>
              <a:spcBef>
                <a:spcPts val="600"/>
              </a:spcBef>
              <a:spcAft>
                <a:spcPts val="600"/>
              </a:spcAft>
            </a:pPr>
            <a:r>
              <a:rPr lang="el-GR" sz="2200" dirty="0">
                <a:latin typeface="Times New Roman" panose="02020603050405020304" pitchFamily="18" charset="0"/>
                <a:cs typeface="Times New Roman" panose="02020603050405020304" pitchFamily="18" charset="0"/>
              </a:rPr>
              <a:t>Στη </a:t>
            </a:r>
            <a:r>
              <a:rPr lang="el-GR" sz="2200" b="1" dirty="0">
                <a:solidFill>
                  <a:srgbClr val="FF0000"/>
                </a:solidFill>
                <a:latin typeface="Times New Roman" panose="02020603050405020304" pitchFamily="18" charset="0"/>
                <a:cs typeface="Times New Roman" panose="02020603050405020304" pitchFamily="18" charset="0"/>
              </a:rPr>
              <a:t>βεβιασμένη εκπνοή </a:t>
            </a:r>
            <a:r>
              <a:rPr lang="el-GR" sz="2200" dirty="0">
                <a:latin typeface="Times New Roman" panose="02020603050405020304" pitchFamily="18" charset="0"/>
                <a:cs typeface="Times New Roman" panose="02020603050405020304" pitchFamily="18" charset="0"/>
              </a:rPr>
              <a:t>ενισχύεται το ρεύμα των καυσαερίων που βγαίνουν από την καπνοδόχο, ενώ στη </a:t>
            </a:r>
            <a:r>
              <a:rPr lang="el-GR" sz="2200" b="1" u="sng" dirty="0">
                <a:solidFill>
                  <a:srgbClr val="002060"/>
                </a:solidFill>
                <a:latin typeface="Times New Roman" panose="02020603050405020304" pitchFamily="18" charset="0"/>
                <a:cs typeface="Times New Roman" panose="02020603050405020304" pitchFamily="18" charset="0"/>
              </a:rPr>
              <a:t>βεβιασμένη εισπνοή </a:t>
            </a:r>
            <a:r>
              <a:rPr lang="el-GR" sz="2200" dirty="0">
                <a:latin typeface="Times New Roman" panose="02020603050405020304" pitchFamily="18" charset="0"/>
                <a:cs typeface="Times New Roman" panose="02020603050405020304" pitchFamily="18" charset="0"/>
              </a:rPr>
              <a:t>καταθλίβεται στην εστία αέρας υπό πίεση που είναι μεγαλύτερη από την ατμοσφαιρική.</a:t>
            </a:r>
          </a:p>
          <a:p>
            <a:pPr>
              <a:spcBef>
                <a:spcPts val="600"/>
              </a:spcBef>
              <a:spcAft>
                <a:spcPts val="600"/>
              </a:spcAft>
            </a:pPr>
            <a:r>
              <a:rPr lang="el-GR" sz="2200" dirty="0">
                <a:latin typeface="Times New Roman" panose="02020603050405020304" pitchFamily="18" charset="0"/>
                <a:cs typeface="Times New Roman" panose="02020603050405020304" pitchFamily="18" charset="0"/>
              </a:rPr>
              <a:t>Και οι δύο μέθοδοι βρίσκονται σε χρήση, περισσότερο όμως χρησιμοποιείται η μέθοδος βεβιασμένης εισπνοής.</a:t>
            </a:r>
          </a:p>
          <a:p>
            <a:pPr>
              <a:spcBef>
                <a:spcPts val="600"/>
              </a:spcBef>
              <a:spcAft>
                <a:spcPts val="600"/>
              </a:spcAft>
            </a:pPr>
            <a:r>
              <a:rPr lang="el-GR" sz="2200" b="1" u="sng" dirty="0">
                <a:solidFill>
                  <a:srgbClr val="FF0000"/>
                </a:solidFill>
                <a:latin typeface="Times New Roman" panose="02020603050405020304" pitchFamily="18" charset="0"/>
                <a:cs typeface="Times New Roman" panose="02020603050405020304" pitchFamily="18" charset="0"/>
              </a:rPr>
              <a:t>Στα παρακάτω σχήματα αποτυπώνονται τ</a:t>
            </a:r>
            <a:r>
              <a:rPr lang="el-GR" sz="2200" b="1" u="sng" dirty="0">
                <a:solidFill>
                  <a:srgbClr val="FF0000"/>
                </a:solidFill>
              </a:rPr>
              <a:t>α πλέον χρησιμοποιούμενα  συστήματα.</a:t>
            </a:r>
          </a:p>
          <a:p>
            <a:endParaRPr lang="el-GR" sz="100" b="1" dirty="0"/>
          </a:p>
        </p:txBody>
      </p:sp>
      <p:sp>
        <p:nvSpPr>
          <p:cNvPr id="2" name="Εξάγωνο 1">
            <a:extLst>
              <a:ext uri="{FF2B5EF4-FFF2-40B4-BE49-F238E27FC236}">
                <a16:creationId xmlns:a16="http://schemas.microsoft.com/office/drawing/2014/main" id="{179AA49A-9EE5-4234-57E5-8AA728E3FA9A}"/>
              </a:ext>
            </a:extLst>
          </p:cNvPr>
          <p:cNvSpPr/>
          <p:nvPr/>
        </p:nvSpPr>
        <p:spPr>
          <a:xfrm>
            <a:off x="215516" y="188640"/>
            <a:ext cx="8712968" cy="709631"/>
          </a:xfrm>
          <a:prstGeom prst="hexagon">
            <a:avLst/>
          </a:prstGeom>
          <a:gradFill flip="none" rotWithShape="1">
            <a:gsLst>
              <a:gs pos="34000">
                <a:srgbClr val="007E39"/>
              </a:gs>
              <a:gs pos="83000">
                <a:srgbClr val="FF000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Arial Black" panose="020B0A04020102020204" pitchFamily="34" charset="0"/>
              </a:rPr>
              <a:t>ΤΕΧΝΗΤΟΣ ΕΛΚΥΣΜΟΣ</a:t>
            </a:r>
          </a:p>
        </p:txBody>
      </p:sp>
    </p:spTree>
    <p:extLst>
      <p:ext uri="{BB962C8B-B14F-4D97-AF65-F5344CB8AC3E}">
        <p14:creationId xmlns:p14="http://schemas.microsoft.com/office/powerpoint/2010/main" val="32337706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pattFill prst="pct40">
          <a:fgClr>
            <a:srgbClr val="FFFFFF"/>
          </a:fgClr>
          <a:bgClr>
            <a:srgbClr val="00B0F0"/>
          </a:bgClr>
        </a:patt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101725" y="433701"/>
            <a:ext cx="7488832" cy="1529010"/>
          </a:xfrm>
          <a:solidFill>
            <a:srgbClr val="FFFF00"/>
          </a:solidFill>
        </p:spPr>
        <p:txBody>
          <a:bodyPr>
            <a:noAutofit/>
          </a:bodyPr>
          <a:lstStyle/>
          <a:p>
            <a:pPr>
              <a:lnSpc>
                <a:spcPct val="100000"/>
              </a:lnSpc>
            </a:pPr>
            <a:r>
              <a:rPr lang="el-GR" sz="1400" dirty="0">
                <a:solidFill>
                  <a:srgbClr val="FF0000"/>
                </a:solidFill>
                <a:latin typeface="Arial Black" pitchFamily="34" charset="0"/>
              </a:rPr>
              <a:t>Σύστημα </a:t>
            </a:r>
            <a:r>
              <a:rPr lang="en-US" sz="1400" dirty="0">
                <a:solidFill>
                  <a:srgbClr val="FF0000"/>
                </a:solidFill>
                <a:latin typeface="Arial Black" pitchFamily="34" charset="0"/>
              </a:rPr>
              <a:t> </a:t>
            </a:r>
            <a:r>
              <a:rPr lang="el-GR" sz="1400" dirty="0">
                <a:solidFill>
                  <a:srgbClr val="FF0000"/>
                </a:solidFill>
                <a:latin typeface="Arial Black" pitchFamily="34" charset="0"/>
              </a:rPr>
              <a:t>ελκυσμού </a:t>
            </a:r>
            <a:r>
              <a:rPr lang="en-US" sz="1400" dirty="0">
                <a:solidFill>
                  <a:srgbClr val="FF0000"/>
                </a:solidFill>
                <a:latin typeface="Arial Black" pitchFamily="34" charset="0"/>
              </a:rPr>
              <a:t>Ellis-Eaves                   </a:t>
            </a:r>
            <a:r>
              <a:rPr lang="el-GR" sz="1400" dirty="0">
                <a:solidFill>
                  <a:srgbClr val="FF0000"/>
                </a:solidFill>
                <a:latin typeface="Arial Black" pitchFamily="34" charset="0"/>
              </a:rPr>
              <a:t>             Σύστημα           </a:t>
            </a:r>
            <a:br>
              <a:rPr lang="en-US" sz="1400" dirty="0">
                <a:solidFill>
                  <a:srgbClr val="FF0000"/>
                </a:solidFill>
                <a:latin typeface="Arial Black" pitchFamily="34" charset="0"/>
              </a:rPr>
            </a:br>
            <a:r>
              <a:rPr lang="en-US" sz="1400" dirty="0">
                <a:solidFill>
                  <a:srgbClr val="FF0000"/>
                </a:solidFill>
                <a:latin typeface="Arial Black" pitchFamily="34" charset="0"/>
              </a:rPr>
              <a:t>      </a:t>
            </a:r>
            <a:r>
              <a:rPr lang="el-GR" sz="1400" dirty="0">
                <a:solidFill>
                  <a:srgbClr val="FF0000"/>
                </a:solidFill>
                <a:latin typeface="Arial Black" pitchFamily="34" charset="0"/>
              </a:rPr>
              <a:t>    </a:t>
            </a:r>
            <a:r>
              <a:rPr lang="en-US" sz="1400" dirty="0">
                <a:solidFill>
                  <a:srgbClr val="FF0000"/>
                </a:solidFill>
                <a:latin typeface="Arial Black" pitchFamily="34" charset="0"/>
              </a:rPr>
              <a:t> </a:t>
            </a:r>
            <a:r>
              <a:rPr lang="el-GR" sz="1400" dirty="0">
                <a:solidFill>
                  <a:srgbClr val="FF0000"/>
                </a:solidFill>
                <a:latin typeface="Arial Black" pitchFamily="34" charset="0"/>
              </a:rPr>
              <a:t>σε λέβητα </a:t>
            </a:r>
            <a:r>
              <a:rPr lang="en-US" sz="1400" dirty="0">
                <a:solidFill>
                  <a:srgbClr val="FF0000"/>
                </a:solidFill>
                <a:latin typeface="Arial Black" pitchFamily="34" charset="0"/>
              </a:rPr>
              <a:t>Babcock &amp; Wilcox. </a:t>
            </a:r>
            <a:r>
              <a:rPr lang="el-GR" sz="1400" dirty="0">
                <a:solidFill>
                  <a:srgbClr val="FF0000"/>
                </a:solidFill>
                <a:latin typeface="Arial Black" pitchFamily="34" charset="0"/>
              </a:rPr>
              <a:t>                       καταθλιπτικού οχετού</a:t>
            </a:r>
            <a:br>
              <a:rPr lang="el-GR" sz="1400" dirty="0">
                <a:solidFill>
                  <a:srgbClr val="FF0000"/>
                </a:solidFill>
                <a:latin typeface="Arial Black" pitchFamily="34" charset="0"/>
              </a:rPr>
            </a:br>
            <a:r>
              <a:rPr lang="en-US" sz="1400" dirty="0">
                <a:solidFill>
                  <a:srgbClr val="FF0000"/>
                </a:solidFill>
                <a:latin typeface="Arial Black" pitchFamily="34" charset="0"/>
              </a:rPr>
              <a:t>                                                                                 </a:t>
            </a:r>
            <a:r>
              <a:rPr lang="el-GR" sz="1400" dirty="0">
                <a:solidFill>
                  <a:srgbClr val="FF0000"/>
                </a:solidFill>
                <a:latin typeface="Arial Black" pitchFamily="34" charset="0"/>
              </a:rPr>
              <a:t> </a:t>
            </a:r>
            <a:r>
              <a:rPr lang="en-US" sz="1400" dirty="0">
                <a:solidFill>
                  <a:srgbClr val="FF0000"/>
                </a:solidFill>
                <a:latin typeface="Arial Black" pitchFamily="34" charset="0"/>
              </a:rPr>
              <a:t>Howden.</a:t>
            </a:r>
            <a:endParaRPr lang="el-GR" sz="1400" dirty="0">
              <a:solidFill>
                <a:srgbClr val="FF0000"/>
              </a:solidFill>
              <a:latin typeface="Arial Black" pitchFamily="34" charset="0"/>
            </a:endParaRPr>
          </a:p>
        </p:txBody>
      </p:sp>
      <p:pic>
        <p:nvPicPr>
          <p:cNvPr id="5" name="4 - Θέση περιεχομένου" descr="2022-09-25 (2).png"/>
          <p:cNvPicPr>
            <a:picLocks noGrp="1" noChangeAspect="1"/>
          </p:cNvPicPr>
          <p:nvPr>
            <p:ph sz="half" idx="1"/>
          </p:nvPr>
        </p:nvPicPr>
        <p:blipFill>
          <a:blip r:embed="rId2"/>
          <a:stretch>
            <a:fillRect/>
          </a:stretch>
        </p:blipFill>
        <p:spPr>
          <a:xfrm>
            <a:off x="1101725" y="2719030"/>
            <a:ext cx="3289300" cy="2940764"/>
          </a:xfrm>
        </p:spPr>
      </p:pic>
      <p:pic>
        <p:nvPicPr>
          <p:cNvPr id="6" name="5 - Θέση περιεχομένου" descr="2022-09-25 (3).png"/>
          <p:cNvPicPr>
            <a:picLocks noGrp="1" noChangeAspect="1"/>
          </p:cNvPicPr>
          <p:nvPr>
            <p:ph sz="half" idx="2"/>
          </p:nvPr>
        </p:nvPicPr>
        <p:blipFill>
          <a:blip r:embed="rId3"/>
          <a:stretch>
            <a:fillRect/>
          </a:stretch>
        </p:blipFill>
        <p:spPr>
          <a:xfrm>
            <a:off x="4825890" y="2638425"/>
            <a:ext cx="3145058" cy="3101975"/>
          </a:xfr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2132856"/>
            <a:ext cx="8572500" cy="2880322"/>
          </a:xfrm>
        </p:spPr>
        <p:txBody>
          <a:bodyPr>
            <a:normAutofit/>
          </a:bodyPr>
          <a:lstStyle/>
          <a:p>
            <a:pPr>
              <a:buFont typeface="Wingdings" panose="05000000000000000000"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Για την μέτρηση του ελκυσμού χρησιμοποιούνται τα </a:t>
            </a:r>
            <a:r>
              <a:rPr lang="el-GR" sz="2000" b="1" u="sng" dirty="0">
                <a:solidFill>
                  <a:srgbClr val="FF0000"/>
                </a:solidFill>
                <a:latin typeface="Times New Roman" panose="02020603050405020304" pitchFamily="18" charset="0"/>
                <a:cs typeface="Times New Roman" panose="02020603050405020304" pitchFamily="18" charset="0"/>
              </a:rPr>
              <a:t>υδροθλιβόμετρα ή αερόμετρα </a:t>
            </a:r>
            <a:r>
              <a:rPr lang="el-GR" sz="2000" dirty="0">
                <a:solidFill>
                  <a:schemeClr val="tx1"/>
                </a:solidFill>
                <a:latin typeface="Times New Roman" panose="02020603050405020304" pitchFamily="18" charset="0"/>
                <a:cs typeface="Times New Roman" panose="02020603050405020304" pitchFamily="18" charset="0"/>
              </a:rPr>
              <a:t>ενώ για την μετατροπή των πιέσεων ισχύουν οι σχέσεις</a:t>
            </a:r>
            <a:r>
              <a:rPr lang="en-US" sz="2000" dirty="0">
                <a:solidFill>
                  <a:schemeClr val="tx1"/>
                </a:solidFill>
                <a:latin typeface="Times New Roman" panose="02020603050405020304" pitchFamily="18" charset="0"/>
                <a:cs typeface="Times New Roman" panose="02020603050405020304" pitchFamily="18" charset="0"/>
              </a:rPr>
              <a:t>:</a:t>
            </a:r>
            <a:endParaRPr lang="el-GR"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   </a:t>
            </a:r>
            <a:r>
              <a:rPr lang="en-US" sz="2000" b="1" u="sng" dirty="0">
                <a:solidFill>
                  <a:srgbClr val="FF0000"/>
                </a:solidFill>
                <a:latin typeface="Times New Roman" panose="02020603050405020304" pitchFamily="18" charset="0"/>
                <a:cs typeface="Times New Roman" panose="02020603050405020304" pitchFamily="18" charset="0"/>
              </a:rPr>
              <a:t>1 kg/cm = 10000 mm </a:t>
            </a:r>
            <a:r>
              <a:rPr lang="el-GR" sz="2000" b="1" u="sng" dirty="0">
                <a:solidFill>
                  <a:srgbClr val="FF0000"/>
                </a:solidFill>
                <a:latin typeface="Times New Roman" panose="02020603050405020304" pitchFamily="18" charset="0"/>
                <a:cs typeface="Times New Roman" panose="02020603050405020304" pitchFamily="18" charset="0"/>
              </a:rPr>
              <a:t>υδάτινης </a:t>
            </a:r>
            <a:r>
              <a:rPr lang="en-US" sz="2000" b="1" u="sng"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στήλης  και</a:t>
            </a:r>
          </a:p>
          <a:p>
            <a:pPr marL="0" indent="0">
              <a:buNone/>
            </a:pPr>
            <a:endParaRPr lang="el-GR" sz="20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2B10F4"/>
                </a:solidFill>
                <a:latin typeface="Times New Roman" panose="02020603050405020304" pitchFamily="18" charset="0"/>
                <a:cs typeface="Times New Roman" panose="02020603050405020304" pitchFamily="18" charset="0"/>
              </a:rPr>
              <a:t>1 </a:t>
            </a:r>
            <a:r>
              <a:rPr lang="en-US" sz="2000" b="1" u="sng" dirty="0">
                <a:solidFill>
                  <a:srgbClr val="2B10F4"/>
                </a:solidFill>
                <a:latin typeface="Times New Roman" panose="02020603050405020304" pitchFamily="18" charset="0"/>
                <a:cs typeface="Times New Roman" panose="02020603050405020304" pitchFamily="18" charset="0"/>
              </a:rPr>
              <a:t>psi = 27.66 in </a:t>
            </a:r>
            <a:endParaRPr lang="el-GR" sz="2000" b="1" u="sng" dirty="0">
              <a:solidFill>
                <a:srgbClr val="2B10F4"/>
              </a:solidFill>
              <a:latin typeface="Times New Roman" panose="02020603050405020304" pitchFamily="18" charset="0"/>
              <a:cs typeface="Times New Roman" panose="02020603050405020304" pitchFamily="18" charset="0"/>
            </a:endParaRPr>
          </a:p>
        </p:txBody>
      </p:sp>
      <p:sp>
        <p:nvSpPr>
          <p:cNvPr id="5" name="Εξάγωνο 4">
            <a:extLst>
              <a:ext uri="{FF2B5EF4-FFF2-40B4-BE49-F238E27FC236}">
                <a16:creationId xmlns:a16="http://schemas.microsoft.com/office/drawing/2014/main" id="{E79A0929-D04B-FD0C-E072-96D618F73B1A}"/>
              </a:ext>
            </a:extLst>
          </p:cNvPr>
          <p:cNvSpPr/>
          <p:nvPr/>
        </p:nvSpPr>
        <p:spPr>
          <a:xfrm>
            <a:off x="83772" y="116633"/>
            <a:ext cx="9060228" cy="1656184"/>
          </a:xfrm>
          <a:prstGeom prst="hexagon">
            <a:avLst/>
          </a:prstGeom>
          <a:gradFill flip="none" rotWithShape="1">
            <a:gsLst>
              <a:gs pos="34000">
                <a:srgbClr val="007E39"/>
              </a:gs>
              <a:gs pos="83000">
                <a:srgbClr val="FF000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00"/>
                </a:solidFill>
                <a:latin typeface="Arial Black" panose="020B0A04020102020204" pitchFamily="34" charset="0"/>
                <a:cs typeface="Times New Roman" panose="02020603050405020304" pitchFamily="18" charset="0"/>
              </a:rPr>
              <a:t>4.6. Ελκυσμός (φυσικός-τεχνητός). </a:t>
            </a:r>
          </a:p>
          <a:p>
            <a:pPr algn="ctr"/>
            <a:r>
              <a:rPr lang="el-GR" sz="2400" b="1" dirty="0">
                <a:solidFill>
                  <a:srgbClr val="FFFF00"/>
                </a:solidFill>
                <a:latin typeface="Arial Black" panose="020B0A04020102020204" pitchFamily="34" charset="0"/>
                <a:cs typeface="Times New Roman" panose="02020603050405020304" pitchFamily="18" charset="0"/>
              </a:rPr>
              <a:t>Μέτρηση Πλεονεκτήματα και μειονεκτήματα του τεχνητού ελκυσμού υδατινης στήλης.</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blipFill>
          <a:blip r:embed="rId2">
            <a:alphaModFix amt="16000"/>
          </a:blip>
          <a:tile tx="0" ty="0" sx="100000" sy="100000" flip="none" algn="tl"/>
        </a:blip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476672"/>
            <a:ext cx="8572500" cy="5571194"/>
          </a:xfrm>
        </p:spPr>
        <p:txBody>
          <a:bodyPr>
            <a:noAutofit/>
          </a:bodyPr>
          <a:lstStyle/>
          <a:p>
            <a:pPr marL="0" indent="0">
              <a:buNone/>
            </a:pPr>
            <a:r>
              <a:rPr lang="el-GR" sz="2100" dirty="0">
                <a:solidFill>
                  <a:schemeClr val="tx1"/>
                </a:solidFill>
                <a:latin typeface="Times New Roman" panose="02020603050405020304" pitchFamily="18" charset="0"/>
                <a:cs typeface="Times New Roman" panose="02020603050405020304" pitchFamily="18" charset="0"/>
              </a:rPr>
              <a:t>Τα πλεονεκτήματα του τεχνητού ελκυσμού, σε σύγκριση με τον φυσικό είναι:</a:t>
            </a:r>
          </a:p>
          <a:p>
            <a:pPr marL="0" indent="0">
              <a:buNone/>
            </a:pPr>
            <a:r>
              <a:rPr lang="el-GR" sz="2100" b="1" u="sng" dirty="0">
                <a:solidFill>
                  <a:srgbClr val="FF0000"/>
                </a:solidFill>
                <a:latin typeface="Times New Roman" panose="02020603050405020304" pitchFamily="18" charset="0"/>
                <a:cs typeface="Times New Roman" panose="02020603050405020304" pitchFamily="18" charset="0"/>
              </a:rPr>
              <a:t>α) Ελαφρότητα κατασκευής του λέβητα, η οποία οφείλεται στην παροχή μεγαλύτερης ποσότητας αέρα και στην δυνατότητα καύσης μεγαλύτερης ποσότητας καυσίμου, αύξηση δηλαδή του βαθμού καύσης.</a:t>
            </a:r>
          </a:p>
          <a:p>
            <a:pPr marL="0" indent="0">
              <a:buNone/>
            </a:pPr>
            <a:endParaRPr lang="el-GR" sz="2100" b="1" u="sng" dirty="0">
              <a:solidFill>
                <a:srgbClr val="FF0000"/>
              </a:solidFill>
              <a:latin typeface="Times New Roman" panose="02020603050405020304" pitchFamily="18" charset="0"/>
              <a:cs typeface="Times New Roman" panose="02020603050405020304" pitchFamily="18" charset="0"/>
            </a:endParaRPr>
          </a:p>
          <a:p>
            <a:pPr marL="0" indent="0">
              <a:buNone/>
            </a:pPr>
            <a:r>
              <a:rPr lang="el-GR" sz="2100" b="1" u="sng" dirty="0">
                <a:solidFill>
                  <a:srgbClr val="2B10F4"/>
                </a:solidFill>
                <a:latin typeface="Times New Roman" panose="02020603050405020304" pitchFamily="18" charset="0"/>
                <a:cs typeface="Times New Roman" panose="02020603050405020304" pitchFamily="18" charset="0"/>
              </a:rPr>
              <a:t>β) Μικρότερη κατανάλωση καυσίμου, με την σωστή ρύθμιση της παρεχόμενης ποσότητας αέρα, μέσω των ανεμιστήρων.</a:t>
            </a:r>
          </a:p>
          <a:p>
            <a:pPr marL="0" indent="0">
              <a:buNone/>
            </a:pPr>
            <a:endParaRPr lang="el-GR" sz="2100" dirty="0">
              <a:solidFill>
                <a:schemeClr val="tx1"/>
              </a:solidFill>
              <a:latin typeface="Times New Roman" panose="02020603050405020304" pitchFamily="18" charset="0"/>
              <a:cs typeface="Times New Roman" panose="02020603050405020304" pitchFamily="18" charset="0"/>
            </a:endParaRPr>
          </a:p>
          <a:p>
            <a:pPr marL="0" indent="0">
              <a:buNone/>
            </a:pPr>
            <a:r>
              <a:rPr lang="el-GR" sz="2100" b="1" dirty="0">
                <a:solidFill>
                  <a:srgbClr val="002060"/>
                </a:solidFill>
                <a:latin typeface="Times New Roman" panose="02020603050405020304" pitchFamily="18" charset="0"/>
                <a:cs typeface="Times New Roman" panose="02020603050405020304" pitchFamily="18" charset="0"/>
              </a:rPr>
              <a:t>γ</a:t>
            </a:r>
            <a:r>
              <a:rPr lang="el-GR" sz="2000" b="1" u="sng" dirty="0">
                <a:solidFill>
                  <a:srgbClr val="002060"/>
                </a:solidFill>
                <a:latin typeface="Times New Roman" panose="02020603050405020304" pitchFamily="18" charset="0"/>
                <a:cs typeface="Times New Roman" panose="02020603050405020304" pitchFamily="18" charset="0"/>
              </a:rPr>
              <a:t>) Ικανότητα γρήγορης προσαρμογής στις απαιτήσεις της ατμοπαραγωγής</a:t>
            </a:r>
            <a:r>
              <a:rPr lang="el-GR" sz="2100" b="1" u="sng" dirty="0">
                <a:solidFill>
                  <a:srgbClr val="002060"/>
                </a:solidFill>
                <a:latin typeface="Times New Roman" panose="02020603050405020304" pitchFamily="18" charset="0"/>
                <a:cs typeface="Times New Roman" panose="02020603050405020304" pitchFamily="18" charset="0"/>
              </a:rPr>
              <a:t>.</a:t>
            </a:r>
          </a:p>
          <a:p>
            <a:pPr marL="0" indent="0">
              <a:buNone/>
            </a:pPr>
            <a:endParaRPr lang="el-GR" sz="2100" b="1" u="sng" dirty="0">
              <a:solidFill>
                <a:srgbClr val="002060"/>
              </a:solidFill>
              <a:latin typeface="Times New Roman" panose="02020603050405020304" pitchFamily="18" charset="0"/>
              <a:cs typeface="Times New Roman" panose="02020603050405020304" pitchFamily="18" charset="0"/>
            </a:endParaRPr>
          </a:p>
          <a:p>
            <a:pPr marL="0" indent="0">
              <a:buNone/>
            </a:pPr>
            <a:r>
              <a:rPr lang="el-GR" sz="2100" dirty="0">
                <a:solidFill>
                  <a:srgbClr val="FF0000"/>
                </a:solidFill>
                <a:latin typeface="Times New Roman" panose="02020603050405020304" pitchFamily="18" charset="0"/>
                <a:cs typeface="Times New Roman" panose="02020603050405020304" pitchFamily="18" charset="0"/>
              </a:rPr>
              <a:t>δ</a:t>
            </a:r>
            <a:r>
              <a:rPr lang="el-GR" sz="2100" b="1" u="sng" dirty="0">
                <a:solidFill>
                  <a:srgbClr val="FF0000"/>
                </a:solidFill>
                <a:latin typeface="Times New Roman" panose="02020603050405020304" pitchFamily="18" charset="0"/>
                <a:cs typeface="Times New Roman" panose="02020603050405020304" pitchFamily="18" charset="0"/>
              </a:rPr>
              <a:t>) Ανεξαρτησία από τις καιρικές συνθήκες.</a:t>
            </a:r>
          </a:p>
        </p:txBody>
      </p:sp>
    </p:spTree>
    <p:extLst>
      <p:ext uri="{BB962C8B-B14F-4D97-AF65-F5344CB8AC3E}">
        <p14:creationId xmlns:p14="http://schemas.microsoft.com/office/powerpoint/2010/main" val="34486175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pattFill prst="pct60">
          <a:fgClr>
            <a:srgbClr val="FFFFFF"/>
          </a:fgClr>
          <a:bgClr>
            <a:srgbClr val="00B050"/>
          </a:bgClr>
        </a:pattFill>
        <a:effectLst/>
      </p:bgPr>
    </p:bg>
    <p:spTree>
      <p:nvGrpSpPr>
        <p:cNvPr id="1" name=""/>
        <p:cNvGrpSpPr/>
        <p:nvPr/>
      </p:nvGrpSpPr>
      <p:grpSpPr>
        <a:xfrm>
          <a:off x="0" y="0"/>
          <a:ext cx="0" cy="0"/>
          <a:chOff x="0" y="0"/>
          <a:chExt cx="0" cy="0"/>
        </a:xfrm>
      </p:grpSpPr>
      <p:sp>
        <p:nvSpPr>
          <p:cNvPr id="3" name="Πλακίδιο 2">
            <a:extLst>
              <a:ext uri="{FF2B5EF4-FFF2-40B4-BE49-F238E27FC236}">
                <a16:creationId xmlns:a16="http://schemas.microsoft.com/office/drawing/2014/main" id="{B6E9EE24-6C8D-66EB-8A47-DB14E5F323CA}"/>
              </a:ext>
            </a:extLst>
          </p:cNvPr>
          <p:cNvSpPr/>
          <p:nvPr/>
        </p:nvSpPr>
        <p:spPr>
          <a:xfrm>
            <a:off x="539552" y="2852936"/>
            <a:ext cx="8064896" cy="1152128"/>
          </a:xfrm>
          <a:prstGeom prst="plaqu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Black" panose="020B0A04020102020204" pitchFamily="34" charset="0"/>
            </a:endParaRPr>
          </a:p>
          <a:p>
            <a:pPr algn="ctr"/>
            <a:r>
              <a:rPr lang="el-GR" sz="3600" dirty="0">
                <a:solidFill>
                  <a:srgbClr val="FFFF00"/>
                </a:solidFill>
                <a:latin typeface="Arial Black" panose="020B0A04020102020204" pitchFamily="34" charset="0"/>
              </a:rPr>
              <a:t>ΚΕΦΑΛΑΙΟ ΠΕΜΠΤΟ</a:t>
            </a:r>
            <a:br>
              <a:rPr lang="el-GR" sz="3600" dirty="0">
                <a:solidFill>
                  <a:srgbClr val="FFFF00"/>
                </a:solidFill>
                <a:latin typeface="Arial Black" panose="020B0A04020102020204" pitchFamily="34" charset="0"/>
              </a:rPr>
            </a:br>
            <a:endParaRPr lang="el-GR" sz="3600" dirty="0">
              <a:solidFill>
                <a:srgbClr val="FFFF00"/>
              </a:solidFill>
              <a:latin typeface="Arial Black" panose="020B0A04020102020204" pitchFamily="34" charset="0"/>
            </a:endParaRPr>
          </a:p>
        </p:txBody>
      </p:sp>
      <p:sp>
        <p:nvSpPr>
          <p:cNvPr id="4" name="Δωδεκάγωνο 3">
            <a:extLst>
              <a:ext uri="{FF2B5EF4-FFF2-40B4-BE49-F238E27FC236}">
                <a16:creationId xmlns:a16="http://schemas.microsoft.com/office/drawing/2014/main" id="{A38448A4-0E40-5323-124F-15745B1FD5F0}"/>
              </a:ext>
            </a:extLst>
          </p:cNvPr>
          <p:cNvSpPr/>
          <p:nvPr/>
        </p:nvSpPr>
        <p:spPr>
          <a:xfrm>
            <a:off x="2951820" y="260648"/>
            <a:ext cx="3240360" cy="2304256"/>
          </a:xfrm>
          <a:prstGeom prst="dodecagon">
            <a:avLst/>
          </a:prstGeom>
          <a:gradFill flip="none" rotWithShape="1">
            <a:gsLst>
              <a:gs pos="19000">
                <a:srgbClr val="2B10F4"/>
              </a:gs>
              <a:gs pos="61000">
                <a:srgbClr val="FFFF0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9600" b="1">
                <a:solidFill>
                  <a:srgbClr val="FF0000"/>
                </a:solidFill>
                <a:latin typeface="Arial Black" pitchFamily="34" charset="0"/>
              </a:rPr>
              <a:t>5</a:t>
            </a:r>
            <a:endParaRPr lang="en-US" sz="9600" b="1" dirty="0">
              <a:solidFill>
                <a:srgbClr val="FF0000"/>
              </a:solidFill>
              <a:latin typeface="Arial Black" pitchFamily="34" charset="0"/>
            </a:endParaRPr>
          </a:p>
        </p:txBody>
      </p:sp>
      <p:sp>
        <p:nvSpPr>
          <p:cNvPr id="5" name="Πάπυρος: Οριζόντιος 4">
            <a:extLst>
              <a:ext uri="{FF2B5EF4-FFF2-40B4-BE49-F238E27FC236}">
                <a16:creationId xmlns:a16="http://schemas.microsoft.com/office/drawing/2014/main" id="{43C469E1-A202-5A32-2879-F22DED09E1CA}"/>
              </a:ext>
            </a:extLst>
          </p:cNvPr>
          <p:cNvSpPr/>
          <p:nvPr/>
        </p:nvSpPr>
        <p:spPr>
          <a:xfrm>
            <a:off x="539552" y="4869160"/>
            <a:ext cx="8136904" cy="1728192"/>
          </a:xfrm>
          <a:prstGeom prst="horizontalScroll">
            <a:avLst/>
          </a:prstGeom>
          <a:gradFill>
            <a:gsLst>
              <a:gs pos="19000">
                <a:srgbClr val="00B0F0"/>
              </a:gs>
              <a:gs pos="61000">
                <a:srgbClr val="FFFF00"/>
              </a:gs>
            </a:gsLst>
            <a:lin ang="135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u="sng" dirty="0">
                <a:solidFill>
                  <a:srgbClr val="FF0000"/>
                </a:solidFill>
                <a:effectLst/>
                <a:latin typeface="Arial" pitchFamily="34" charset="0"/>
                <a:ea typeface="MgHelveticaUCPol"/>
                <a:cs typeface="Arial" pitchFamily="34" charset="0"/>
              </a:rPr>
              <a:t>ΟΡΓΑΝΑ ΚΑΥΣΗΣ ΚΑΙ ΕΛΕΓΧΟΥ ΑΥΤΗΣ</a:t>
            </a:r>
            <a:endParaRPr lang="el-GR" sz="3200" dirty="0">
              <a:solidFill>
                <a:srgbClr val="FF0000"/>
              </a:solidFill>
            </a:endParaRPr>
          </a:p>
        </p:txBody>
      </p:sp>
    </p:spTree>
    <p:extLst>
      <p:ext uri="{BB962C8B-B14F-4D97-AF65-F5344CB8AC3E}">
        <p14:creationId xmlns:p14="http://schemas.microsoft.com/office/powerpoint/2010/main" val="4202308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pattFill prst="pct60">
          <a:fgClr>
            <a:srgbClr val="FFFFFF"/>
          </a:fgClr>
          <a:bgClr>
            <a:srgbClr val="FDDFE6"/>
          </a:bgClr>
        </a:patt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C939BE4-0C9E-4170-866D-D7241935ECFD}"/>
              </a:ext>
            </a:extLst>
          </p:cNvPr>
          <p:cNvSpPr>
            <a:spLocks noGrp="1"/>
          </p:cNvSpPr>
          <p:nvPr>
            <p:ph idx="1"/>
          </p:nvPr>
        </p:nvSpPr>
        <p:spPr>
          <a:noFill/>
        </p:spPr>
        <p:txBody>
          <a:bodyPr>
            <a:noAutofit/>
          </a:bodyPr>
          <a:lstStyle/>
          <a:p>
            <a:pPr marL="457200" indent="-457200">
              <a:buAutoNum type="arabicPeriod"/>
            </a:pPr>
            <a:endParaRPr lang="el-GR" sz="1800" dirty="0">
              <a:latin typeface="Arial Black" panose="020B0A04020102020204" pitchFamily="34" charset="0"/>
            </a:endParaRPr>
          </a:p>
          <a:p>
            <a:pPr marL="457200" indent="-457200">
              <a:buAutoNum type="arabicPeriod"/>
            </a:pPr>
            <a:endParaRPr lang="el-GR" sz="1800" dirty="0"/>
          </a:p>
        </p:txBody>
      </p:sp>
      <p:sp>
        <p:nvSpPr>
          <p:cNvPr id="11" name="TextBox 10">
            <a:extLst>
              <a:ext uri="{FF2B5EF4-FFF2-40B4-BE49-F238E27FC236}">
                <a16:creationId xmlns:a16="http://schemas.microsoft.com/office/drawing/2014/main" id="{F7ED40C6-5CCA-A683-2A77-FD3C02867EE0}"/>
              </a:ext>
            </a:extLst>
          </p:cNvPr>
          <p:cNvSpPr txBox="1"/>
          <p:nvPr/>
        </p:nvSpPr>
        <p:spPr>
          <a:xfrm>
            <a:off x="251520" y="1628800"/>
            <a:ext cx="8640960" cy="5262979"/>
          </a:xfrm>
          <a:prstGeom prst="rect">
            <a:avLst/>
          </a:prstGeom>
          <a:noFill/>
        </p:spPr>
        <p:txBody>
          <a:bodyPr wrap="square">
            <a:spAutoFit/>
          </a:bodyPr>
          <a:lstStyle/>
          <a:p>
            <a:pPr marL="457200" indent="-457200">
              <a:buClr>
                <a:srgbClr val="FF0000"/>
              </a:buClr>
              <a:buSzPct val="110000"/>
              <a:buFont typeface="+mj-lt"/>
              <a:buAutoNum type="arabicParenR"/>
            </a:pPr>
            <a:r>
              <a:rPr lang="el-GR" sz="2000" b="1" dirty="0">
                <a:solidFill>
                  <a:srgbClr val="FF0000"/>
                </a:solidFill>
                <a:latin typeface="Times New Roman" panose="02020603050405020304" pitchFamily="18" charset="0"/>
                <a:cs typeface="Times New Roman" panose="02020603050405020304" pitchFamily="18" charset="0"/>
              </a:rPr>
              <a:t>Εγκαταστάσεις καύσης του πετρελαίου</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2B10F4"/>
                </a:solidFill>
                <a:latin typeface="Times New Roman" panose="02020603050405020304" pitchFamily="18" charset="0"/>
                <a:cs typeface="Times New Roman" panose="02020603050405020304" pitchFamily="18" charset="0"/>
              </a:rPr>
              <a:t>Εξαρτήματα που ρυθμίζουν την ροή του πετρελαίου και του αέρα καύσης.</a:t>
            </a:r>
            <a:endParaRPr lang="en-US" sz="2000" b="1" dirty="0">
              <a:solidFill>
                <a:srgbClr val="2B10F4"/>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006C31"/>
                </a:solidFill>
                <a:latin typeface="Times New Roman" panose="02020603050405020304" pitchFamily="18" charset="0"/>
                <a:cs typeface="Times New Roman" panose="02020603050405020304" pitchFamily="18" charset="0"/>
              </a:rPr>
              <a:t>Δίκτυο πετρελαίου και όργανα που ρυθμίζουν την ροή αυτού.</a:t>
            </a:r>
            <a:endParaRPr lang="en-US" sz="2000" b="1" dirty="0">
              <a:solidFill>
                <a:srgbClr val="006C31"/>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002060"/>
                </a:solidFill>
                <a:latin typeface="Times New Roman" panose="02020603050405020304" pitchFamily="18" charset="0"/>
                <a:cs typeface="Times New Roman" panose="02020603050405020304" pitchFamily="18" charset="0"/>
              </a:rPr>
              <a:t>Μηχανήματα και όργανα που ρυθμίζουν την ροή του αέρα καύσης.</a:t>
            </a:r>
            <a:endParaRPr lang="en-US" sz="2000" b="1" dirty="0">
              <a:solidFill>
                <a:srgbClr val="002060"/>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C723CB"/>
                </a:solidFill>
                <a:latin typeface="Times New Roman" panose="02020603050405020304" pitchFamily="18" charset="0"/>
                <a:cs typeface="Times New Roman" panose="02020603050405020304" pitchFamily="18" charset="0"/>
              </a:rPr>
              <a:t>Καυστήρες (γενικά).</a:t>
            </a:r>
            <a:endParaRPr lang="en-US" sz="2000" b="1" dirty="0">
              <a:solidFill>
                <a:srgbClr val="C723CB"/>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FF0000"/>
                </a:solidFill>
                <a:latin typeface="Times New Roman" panose="02020603050405020304" pitchFamily="18" charset="0"/>
                <a:cs typeface="Times New Roman" panose="02020603050405020304" pitchFamily="18" charset="0"/>
              </a:rPr>
              <a:t>Μηχανικοί  διασκορπιστήρες.</a:t>
            </a:r>
            <a:endParaRPr lang="en-US" sz="2000" b="1" dirty="0">
              <a:solidFill>
                <a:srgbClr val="FF0000"/>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2B10F4"/>
                </a:solidFill>
                <a:latin typeface="Times New Roman" panose="02020603050405020304" pitchFamily="18" charset="0"/>
                <a:cs typeface="Times New Roman" panose="02020603050405020304" pitchFamily="18" charset="0"/>
              </a:rPr>
              <a:t>Κώνοι αέρα</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007E39"/>
                </a:solidFill>
                <a:latin typeface="Times New Roman" panose="02020603050405020304" pitchFamily="18" charset="0"/>
                <a:cs typeface="Times New Roman" panose="02020603050405020304" pitchFamily="18" charset="0"/>
              </a:rPr>
              <a:t>Καυστήρες μηχανικής έγχυσης.</a:t>
            </a:r>
            <a:endParaRPr lang="en-US" sz="2000" b="1" dirty="0">
              <a:solidFill>
                <a:srgbClr val="007E39"/>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002060"/>
                </a:solidFill>
                <a:latin typeface="Times New Roman" panose="02020603050405020304" pitchFamily="18" charset="0"/>
                <a:cs typeface="Times New Roman" panose="02020603050405020304" pitchFamily="18" charset="0"/>
              </a:rPr>
              <a:t>Καυστήρες μεταβαλλόμενης παροχής.</a:t>
            </a:r>
            <a:endParaRPr lang="en-US" sz="2000" b="1" dirty="0">
              <a:solidFill>
                <a:srgbClr val="002060"/>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FF0000"/>
                </a:solidFill>
                <a:latin typeface="Times New Roman" panose="02020603050405020304" pitchFamily="18" charset="0"/>
                <a:cs typeface="Times New Roman" panose="02020603050405020304" pitchFamily="18" charset="0"/>
              </a:rPr>
              <a:t>Καυστήρες με ατμό</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2B10F4"/>
                </a:solidFill>
                <a:latin typeface="Times New Roman" panose="02020603050405020304" pitchFamily="18" charset="0"/>
                <a:cs typeface="Times New Roman" panose="02020603050405020304" pitchFamily="18" charset="0"/>
              </a:rPr>
              <a:t>Καυστήρες και κώνος αέρα αιωρούμενης φλόγας</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007E39"/>
                </a:solidFill>
                <a:latin typeface="Times New Roman" panose="02020603050405020304" pitchFamily="18" charset="0"/>
                <a:cs typeface="Times New Roman" panose="02020603050405020304" pitchFamily="18" charset="0"/>
              </a:rPr>
              <a:t>Φυσητήρες αιθάλης</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C723CB"/>
                </a:solidFill>
                <a:latin typeface="Times New Roman" panose="02020603050405020304" pitchFamily="18" charset="0"/>
                <a:cs typeface="Times New Roman" panose="02020603050405020304" pitchFamily="18" charset="0"/>
              </a:rPr>
              <a:t>Ενδείκτης  καπνού</a:t>
            </a:r>
            <a:r>
              <a:rPr lang="el-GR" sz="2000" b="1" dirty="0">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a:solidFill>
                  <a:srgbClr val="FF0000"/>
                </a:solidFill>
                <a:latin typeface="Times New Roman" panose="02020603050405020304" pitchFamily="18" charset="0"/>
                <a:cs typeface="Times New Roman" panose="02020603050405020304" pitchFamily="18" charset="0"/>
              </a:rPr>
              <a:t>Μετρητές ροής του πετρελαίου.</a:t>
            </a:r>
            <a:endParaRPr lang="en-US" sz="2000" b="1" dirty="0">
              <a:solidFill>
                <a:srgbClr val="FF0000"/>
              </a:solidFill>
              <a:latin typeface="Times New Roman" panose="02020603050405020304" pitchFamily="18" charset="0"/>
              <a:cs typeface="Times New Roman" panose="02020603050405020304" pitchFamily="18" charset="0"/>
            </a:endParaRPr>
          </a:p>
          <a:p>
            <a:pPr marL="457200" indent="-457200">
              <a:buClr>
                <a:srgbClr val="FF0000"/>
              </a:buClr>
              <a:buSzPct val="110000"/>
              <a:buFont typeface="+mj-lt"/>
              <a:buAutoNum type="arabicParenR"/>
            </a:pPr>
            <a:r>
              <a:rPr lang="el-GR" sz="2000" b="1" dirty="0" err="1">
                <a:solidFill>
                  <a:srgbClr val="2B10F4"/>
                </a:solidFill>
                <a:latin typeface="Times New Roman" panose="02020603050405020304" pitchFamily="18" charset="0"/>
                <a:cs typeface="Times New Roman" panose="02020603050405020304" pitchFamily="18" charset="0"/>
              </a:rPr>
              <a:t>Αερόμετρα</a:t>
            </a:r>
            <a:r>
              <a:rPr lang="el-GR" sz="2000" b="1" dirty="0">
                <a:solidFill>
                  <a:srgbClr val="2B10F4"/>
                </a:solidFill>
                <a:latin typeface="Times New Roman" panose="02020603050405020304" pitchFamily="18" charset="0"/>
                <a:cs typeface="Times New Roman" panose="02020603050405020304" pitchFamily="18" charset="0"/>
              </a:rPr>
              <a:t>  ελκυσμού</a:t>
            </a:r>
            <a:r>
              <a:rPr lang="el-GR" sz="2000" dirty="0">
                <a:solidFill>
                  <a:srgbClr val="2B10F4"/>
                </a:solidFill>
                <a:latin typeface="Times New Roman" panose="02020603050405020304" pitchFamily="18" charset="0"/>
                <a:cs typeface="Times New Roman" panose="02020603050405020304" pitchFamily="18" charset="0"/>
              </a:rPr>
              <a:t>.</a:t>
            </a:r>
          </a:p>
          <a:p>
            <a:endParaRPr lang="el-GR" dirty="0"/>
          </a:p>
          <a:p>
            <a:endParaRPr lang="el-GR" dirty="0"/>
          </a:p>
        </p:txBody>
      </p:sp>
      <p:sp>
        <p:nvSpPr>
          <p:cNvPr id="13" name="Εξάγωνο 12">
            <a:extLst>
              <a:ext uri="{FF2B5EF4-FFF2-40B4-BE49-F238E27FC236}">
                <a16:creationId xmlns:a16="http://schemas.microsoft.com/office/drawing/2014/main" id="{0D184707-D8E3-0F57-89FA-0315CBF1F5A7}"/>
              </a:ext>
            </a:extLst>
          </p:cNvPr>
          <p:cNvSpPr/>
          <p:nvPr/>
        </p:nvSpPr>
        <p:spPr>
          <a:xfrm>
            <a:off x="251520" y="268307"/>
            <a:ext cx="8640960" cy="1000453"/>
          </a:xfrm>
          <a:prstGeom prst="hexagon">
            <a:avLst/>
          </a:prstGeom>
          <a:solidFill>
            <a:srgbClr val="11FF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50" b="1" dirty="0">
                <a:solidFill>
                  <a:srgbClr val="002060"/>
                </a:solidFill>
                <a:latin typeface="Arial Black" panose="020B0A04020102020204" pitchFamily="34" charset="0"/>
              </a:rPr>
              <a:t>ΟΡΓΑΝΑ ΚΑΥΣΗΣ ΚΑΙ ΕΛΕΓΧΟΥ ΑΥΤΗΣ</a:t>
            </a:r>
          </a:p>
        </p:txBody>
      </p:sp>
    </p:spTree>
    <p:extLst>
      <p:ext uri="{BB962C8B-B14F-4D97-AF65-F5344CB8AC3E}">
        <p14:creationId xmlns:p14="http://schemas.microsoft.com/office/powerpoint/2010/main" val="486348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rmAutofit/>
          </a:bodyPr>
          <a:lstStyle/>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Μια τυπική εγκατάσταση καύσης πετρελαίου περιλαμβάνει σε γενικές γραμμές τα παρακάτω</a:t>
            </a:r>
            <a:r>
              <a:rPr lang="en-US" sz="2000" dirty="0">
                <a:solidFill>
                  <a:schemeClr val="tx1"/>
                </a:solidFill>
                <a:latin typeface="Times New Roman" panose="02020603050405020304" pitchFamily="18" charset="0"/>
                <a:cs typeface="Times New Roman" panose="02020603050405020304" pitchFamily="18" charset="0"/>
              </a:rPr>
              <a:t>:</a:t>
            </a:r>
            <a:endParaRPr lang="el-GR" sz="2000" dirty="0">
              <a:solidFill>
                <a:schemeClr val="tx1"/>
              </a:solidFill>
              <a:latin typeface="Times New Roman" panose="02020603050405020304" pitchFamily="18" charset="0"/>
              <a:cs typeface="Times New Roman" panose="02020603050405020304" pitchFamily="18" charset="0"/>
            </a:endParaRPr>
          </a:p>
          <a:p>
            <a:pPr marL="457200" indent="-457200">
              <a:lnSpc>
                <a:spcPct val="100000"/>
              </a:lnSpc>
              <a:buClr>
                <a:schemeClr val="tx1"/>
              </a:buClr>
              <a:buFont typeface="+mj-lt"/>
              <a:buAutoNum type="arabicPeriod"/>
            </a:pPr>
            <a:r>
              <a:rPr lang="el-GR" sz="2000" b="1" u="sng" dirty="0">
                <a:solidFill>
                  <a:srgbClr val="FF0000"/>
                </a:solidFill>
                <a:latin typeface="Times New Roman" panose="02020603050405020304" pitchFamily="18" charset="0"/>
                <a:cs typeface="Times New Roman" panose="02020603050405020304" pitchFamily="18" charset="0"/>
              </a:rPr>
              <a:t>Τις δεξαμενές αποθήκευσης </a:t>
            </a:r>
            <a:r>
              <a:rPr lang="el-GR" sz="2000" dirty="0">
                <a:solidFill>
                  <a:schemeClr val="tx1"/>
                </a:solidFill>
                <a:latin typeface="Times New Roman" panose="02020603050405020304" pitchFamily="18" charset="0"/>
                <a:cs typeface="Times New Roman" panose="02020603050405020304" pitchFamily="18" charset="0"/>
              </a:rPr>
              <a:t>του πετρελαίου </a:t>
            </a:r>
            <a:r>
              <a:rPr lang="el-GR" sz="2000" b="1" u="sng" dirty="0">
                <a:solidFill>
                  <a:srgbClr val="FF0000"/>
                </a:solidFill>
                <a:latin typeface="Times New Roman" panose="02020603050405020304" pitchFamily="18" charset="0"/>
                <a:cs typeface="Times New Roman" panose="02020603050405020304" pitchFamily="18" charset="0"/>
              </a:rPr>
              <a:t>(</a:t>
            </a:r>
            <a:r>
              <a:rPr lang="en-US" sz="2000" b="1" u="sng" dirty="0">
                <a:solidFill>
                  <a:srgbClr val="FF0000"/>
                </a:solidFill>
                <a:latin typeface="Times New Roman" panose="02020603050405020304" pitchFamily="18" charset="0"/>
                <a:cs typeface="Times New Roman" panose="02020603050405020304" pitchFamily="18" charset="0"/>
              </a:rPr>
              <a:t>bunkers)</a:t>
            </a:r>
            <a:r>
              <a:rPr lang="el-GR" sz="2000" dirty="0">
                <a:solidFill>
                  <a:schemeClr val="tx1"/>
                </a:solidFill>
                <a:latin typeface="Times New Roman" panose="02020603050405020304" pitchFamily="18" charset="0"/>
                <a:cs typeface="Times New Roman" panose="02020603050405020304" pitchFamily="18" charset="0"/>
              </a:rPr>
              <a:t>, μέσα στις οποίες υπάρχουν θερμαντικά στοιχεία για την θέρμανση του πετρελαίου και την εύκολη άντλησή του.</a:t>
            </a:r>
            <a:endParaRPr lang="en-US" sz="2000" dirty="0">
              <a:solidFill>
                <a:schemeClr val="tx1"/>
              </a:solidFill>
              <a:latin typeface="Times New Roman" panose="02020603050405020304" pitchFamily="18" charset="0"/>
              <a:cs typeface="Times New Roman" panose="02020603050405020304" pitchFamily="18" charset="0"/>
            </a:endParaRPr>
          </a:p>
          <a:p>
            <a:pPr marL="457200" indent="-457200">
              <a:lnSpc>
                <a:spcPct val="100000"/>
              </a:lnSpc>
              <a:buClr>
                <a:schemeClr val="tx1"/>
              </a:buClr>
              <a:buFont typeface="+mj-lt"/>
              <a:buAutoNum type="arabicPeriod"/>
            </a:pPr>
            <a:r>
              <a:rPr lang="en-US" sz="2000" dirty="0">
                <a:solidFill>
                  <a:schemeClr val="tx1"/>
                </a:solidFill>
                <a:latin typeface="Times New Roman" panose="02020603050405020304" pitchFamily="18" charset="0"/>
                <a:cs typeface="Times New Roman" panose="02020603050405020304" pitchFamily="18" charset="0"/>
              </a:rPr>
              <a:t>Τ</a:t>
            </a:r>
            <a:r>
              <a:rPr lang="el-GR" sz="2000" b="1" u="sng" dirty="0" err="1">
                <a:solidFill>
                  <a:srgbClr val="FF0000"/>
                </a:solidFill>
                <a:latin typeface="Times New Roman" panose="02020603050405020304" pitchFamily="18" charset="0"/>
                <a:cs typeface="Times New Roman" panose="02020603050405020304" pitchFamily="18" charset="0"/>
              </a:rPr>
              <a:t>ις</a:t>
            </a:r>
            <a:r>
              <a:rPr lang="el-GR" sz="2000" b="1" u="sng" dirty="0">
                <a:solidFill>
                  <a:srgbClr val="FF0000"/>
                </a:solidFill>
                <a:latin typeface="Times New Roman" panose="02020603050405020304" pitchFamily="18" charset="0"/>
                <a:cs typeface="Times New Roman" panose="02020603050405020304" pitchFamily="18" charset="0"/>
              </a:rPr>
              <a:t> δεξαμενές </a:t>
            </a:r>
            <a:r>
              <a:rPr lang="el-GR" sz="2000" b="1" u="sng" dirty="0" err="1">
                <a:solidFill>
                  <a:srgbClr val="FF0000"/>
                </a:solidFill>
                <a:latin typeface="Times New Roman" panose="02020603050405020304" pitchFamily="18" charset="0"/>
                <a:cs typeface="Times New Roman" panose="02020603050405020304" pitchFamily="18" charset="0"/>
              </a:rPr>
              <a:t>κατακάθησης</a:t>
            </a:r>
            <a:r>
              <a:rPr lang="el-GR" sz="2000" b="1" u="sng" dirty="0">
                <a:solidFill>
                  <a:srgbClr val="FF0000"/>
                </a:solidFill>
                <a:latin typeface="Times New Roman" panose="02020603050405020304" pitchFamily="18" charset="0"/>
                <a:cs typeface="Times New Roman" panose="02020603050405020304" pitchFamily="18" charset="0"/>
              </a:rPr>
              <a:t> (</a:t>
            </a:r>
            <a:r>
              <a:rPr lang="en-US" sz="2000" b="1" u="sng" dirty="0">
                <a:solidFill>
                  <a:srgbClr val="FF0000"/>
                </a:solidFill>
                <a:latin typeface="Times New Roman" panose="02020603050405020304" pitchFamily="18" charset="0"/>
                <a:cs typeface="Times New Roman" panose="02020603050405020304" pitchFamily="18" charset="0"/>
              </a:rPr>
              <a:t>settling tanks).</a:t>
            </a:r>
            <a:r>
              <a:rPr lang="el-GR" sz="2000" b="1" u="sng"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Συνήθως είναι δύο. Με την βοήθεια των αντλιών μετάγγισης </a:t>
            </a:r>
            <a:r>
              <a:rPr lang="el-GR" sz="2000" b="1" dirty="0">
                <a:solidFill>
                  <a:srgbClr val="00339A"/>
                </a:solidFill>
                <a:latin typeface="Times New Roman" panose="02020603050405020304" pitchFamily="18" charset="0"/>
                <a:cs typeface="Times New Roman" panose="02020603050405020304" pitchFamily="18" charset="0"/>
              </a:rPr>
              <a:t>(</a:t>
            </a:r>
            <a:r>
              <a:rPr lang="en-US" sz="2000" b="1">
                <a:solidFill>
                  <a:srgbClr val="00339A"/>
                </a:solidFill>
                <a:latin typeface="Times New Roman" panose="02020603050405020304" pitchFamily="18" charset="0"/>
                <a:cs typeface="Times New Roman" panose="02020603050405020304" pitchFamily="18" charset="0"/>
              </a:rPr>
              <a:t>transfer </a:t>
            </a:r>
            <a:r>
              <a:rPr lang="en-US" sz="2000" b="1" dirty="0">
                <a:solidFill>
                  <a:srgbClr val="00339A"/>
                </a:solidFill>
                <a:latin typeface="Times New Roman" panose="02020603050405020304" pitchFamily="18" charset="0"/>
                <a:cs typeface="Times New Roman" panose="02020603050405020304" pitchFamily="18" charset="0"/>
              </a:rPr>
              <a:t>pumps) </a:t>
            </a:r>
            <a:r>
              <a:rPr lang="el-GR" sz="2000" dirty="0">
                <a:solidFill>
                  <a:schemeClr val="tx1"/>
                </a:solidFill>
                <a:latin typeface="Times New Roman" panose="02020603050405020304" pitchFamily="18" charset="0"/>
                <a:cs typeface="Times New Roman" panose="02020603050405020304" pitchFamily="18" charset="0"/>
              </a:rPr>
              <a:t>μεταφέρεται σ αυτές το πετρέλαιο από τις  δεξαμενές αποθήκευσης.</a:t>
            </a:r>
          </a:p>
          <a:p>
            <a:pPr marL="457200" indent="-457200">
              <a:lnSpc>
                <a:spcPct val="100000"/>
              </a:lnSpc>
              <a:buClr>
                <a:schemeClr val="tx1"/>
              </a:buClr>
              <a:buFont typeface="+mj-lt"/>
              <a:buAutoNum type="arabicPeriod"/>
            </a:pPr>
            <a:r>
              <a:rPr lang="el-GR" sz="2000" b="1" u="sng" dirty="0">
                <a:solidFill>
                  <a:srgbClr val="00339A"/>
                </a:solidFill>
                <a:latin typeface="Times New Roman" panose="02020603050405020304" pitchFamily="18" charset="0"/>
                <a:cs typeface="Times New Roman" panose="02020603050405020304" pitchFamily="18" charset="0"/>
              </a:rPr>
              <a:t>Τις ημερήσιες δεξαμενές (</a:t>
            </a:r>
            <a:r>
              <a:rPr lang="en-US" sz="2000" b="1" u="sng" dirty="0">
                <a:solidFill>
                  <a:srgbClr val="00339A"/>
                </a:solidFill>
                <a:latin typeface="Times New Roman" panose="02020603050405020304" pitchFamily="18" charset="0"/>
                <a:cs typeface="Times New Roman" panose="02020603050405020304" pitchFamily="18" charset="0"/>
              </a:rPr>
              <a:t>service </a:t>
            </a:r>
            <a:r>
              <a:rPr lang="el-GR" sz="2000" b="1" u="sng" dirty="0">
                <a:solidFill>
                  <a:srgbClr val="00339A"/>
                </a:solidFill>
                <a:latin typeface="Times New Roman" panose="02020603050405020304" pitchFamily="18" charset="0"/>
                <a:cs typeface="Times New Roman" panose="02020603050405020304" pitchFamily="18" charset="0"/>
              </a:rPr>
              <a:t>ή </a:t>
            </a:r>
            <a:r>
              <a:rPr lang="en-US" sz="2000" b="1" u="sng" dirty="0">
                <a:solidFill>
                  <a:srgbClr val="00339A"/>
                </a:solidFill>
                <a:latin typeface="Times New Roman" panose="02020603050405020304" pitchFamily="18" charset="0"/>
                <a:cs typeface="Times New Roman" panose="02020603050405020304" pitchFamily="18" charset="0"/>
              </a:rPr>
              <a:t>daily tanks). </a:t>
            </a:r>
            <a:r>
              <a:rPr lang="en-US" sz="2000" dirty="0">
                <a:solidFill>
                  <a:schemeClr val="tx1"/>
                </a:solidFill>
                <a:latin typeface="Times New Roman" panose="02020603050405020304" pitchFamily="18" charset="0"/>
                <a:cs typeface="Times New Roman" panose="02020603050405020304" pitchFamily="18" charset="0"/>
              </a:rPr>
              <a:t>A</a:t>
            </a:r>
            <a:r>
              <a:rPr lang="el-GR" sz="2000" dirty="0" err="1">
                <a:solidFill>
                  <a:schemeClr val="tx1"/>
                </a:solidFill>
                <a:latin typeface="Times New Roman" panose="02020603050405020304" pitchFamily="18" charset="0"/>
                <a:cs typeface="Times New Roman" panose="02020603050405020304" pitchFamily="18" charset="0"/>
              </a:rPr>
              <a:t>πό</a:t>
            </a:r>
            <a:r>
              <a:rPr lang="el-GR" sz="2000" dirty="0">
                <a:solidFill>
                  <a:schemeClr val="tx1"/>
                </a:solidFill>
                <a:latin typeface="Times New Roman" panose="02020603050405020304" pitchFamily="18" charset="0"/>
                <a:cs typeface="Times New Roman" panose="02020603050405020304" pitchFamily="18" charset="0"/>
              </a:rPr>
              <a:t> αυτές το πετρέλαιο οδηγείται προς τους καυστήρες.</a:t>
            </a:r>
            <a:endParaRPr lang="en-US" sz="2000" dirty="0">
              <a:solidFill>
                <a:schemeClr val="tx1"/>
              </a:solidFill>
              <a:latin typeface="Times New Roman" panose="02020603050405020304" pitchFamily="18" charset="0"/>
              <a:cs typeface="Times New Roman" panose="02020603050405020304" pitchFamily="18" charset="0"/>
            </a:endParaRPr>
          </a:p>
          <a:p>
            <a:pPr marL="457200" indent="-457200">
              <a:lnSpc>
                <a:spcPct val="100000"/>
              </a:lnSpc>
              <a:buClr>
                <a:schemeClr val="tx1"/>
              </a:buClr>
              <a:buFont typeface="+mj-lt"/>
              <a:buAutoNum type="arabicPeriod"/>
            </a:pPr>
            <a:r>
              <a:rPr lang="el-GR" sz="2000" b="1" u="sng" dirty="0">
                <a:solidFill>
                  <a:srgbClr val="2B10F4"/>
                </a:solidFill>
                <a:latin typeface="Times New Roman" panose="02020603050405020304" pitchFamily="18" charset="0"/>
                <a:cs typeface="Times New Roman" panose="02020603050405020304" pitchFamily="18" charset="0"/>
              </a:rPr>
              <a:t>Τις αντλίες παροχής </a:t>
            </a:r>
            <a:r>
              <a:rPr lang="el-GR" sz="2000" dirty="0">
                <a:solidFill>
                  <a:schemeClr val="tx1"/>
                </a:solidFill>
                <a:latin typeface="Times New Roman" panose="02020603050405020304" pitchFamily="18" charset="0"/>
                <a:cs typeface="Times New Roman" panose="02020603050405020304" pitchFamily="18" charset="0"/>
              </a:rPr>
              <a:t>του πετρελαίου προς τους καυστήρες, παλινδρομικές ή στροβιλοκίνητες  με ατμό, ή ηλεκτροκίνητες αντλίες </a:t>
            </a:r>
            <a:r>
              <a:rPr lang="el-GR" sz="2000" b="1" u="sng" dirty="0">
                <a:solidFill>
                  <a:srgbClr val="FF0000"/>
                </a:solidFill>
                <a:latin typeface="Times New Roman" panose="02020603050405020304" pitchFamily="18" charset="0"/>
                <a:cs typeface="Times New Roman" panose="02020603050405020304" pitchFamily="18" charset="0"/>
              </a:rPr>
              <a:t>θετικής εκτόπισης</a:t>
            </a:r>
            <a:r>
              <a:rPr lang="el-GR" sz="2000" dirty="0">
                <a:solidFill>
                  <a:schemeClr val="tx1"/>
                </a:solidFill>
                <a:latin typeface="Times New Roman" panose="02020603050405020304" pitchFamily="18" charset="0"/>
                <a:cs typeface="Times New Roman" panose="02020603050405020304" pitchFamily="18" charset="0"/>
              </a:rPr>
              <a:t>.</a:t>
            </a:r>
          </a:p>
          <a:p>
            <a:pPr marL="457200" indent="-457200">
              <a:lnSpc>
                <a:spcPct val="100000"/>
              </a:lnSpc>
              <a:buClr>
                <a:schemeClr val="tx1"/>
              </a:buClr>
              <a:buFont typeface="+mj-lt"/>
              <a:buAutoNum type="arabicPeriod"/>
            </a:pPr>
            <a:r>
              <a:rPr lang="el-GR" sz="2000" b="1" u="sng" dirty="0">
                <a:solidFill>
                  <a:srgbClr val="FF0000"/>
                </a:solidFill>
                <a:latin typeface="Times New Roman" panose="02020603050405020304" pitchFamily="18" charset="0"/>
                <a:cs typeface="Times New Roman" panose="02020603050405020304" pitchFamily="18" charset="0"/>
              </a:rPr>
              <a:t>Μετρητή</a:t>
            </a:r>
            <a:r>
              <a:rPr lang="el-GR" sz="2000" dirty="0">
                <a:latin typeface="Times New Roman" panose="02020603050405020304" pitchFamily="18" charset="0"/>
                <a:cs typeface="Times New Roman" panose="02020603050405020304" pitchFamily="18" charset="0"/>
              </a:rPr>
              <a:t> του παρεχόμενου πετρελαίου προς τους καυστήρες.</a:t>
            </a:r>
          </a:p>
          <a:p>
            <a:pPr marL="457200" indent="-457200">
              <a:lnSpc>
                <a:spcPct val="100000"/>
              </a:lnSpc>
              <a:buClr>
                <a:schemeClr val="tx1"/>
              </a:buClr>
              <a:buFont typeface="+mj-lt"/>
              <a:buAutoNum type="arabicPeriod"/>
            </a:pPr>
            <a:r>
              <a:rPr lang="el-GR" sz="2000" b="1" dirty="0">
                <a:solidFill>
                  <a:srgbClr val="002060"/>
                </a:solidFill>
                <a:latin typeface="Times New Roman" panose="02020603050405020304" pitchFamily="18" charset="0"/>
                <a:cs typeface="Times New Roman" panose="02020603050405020304" pitchFamily="18" charset="0"/>
              </a:rPr>
              <a:t>Προθερμαντήρες πετρελαίου.</a:t>
            </a:r>
          </a:p>
          <a:p>
            <a:pPr marL="457200" indent="-457200">
              <a:lnSpc>
                <a:spcPct val="100000"/>
              </a:lnSpc>
              <a:buClr>
                <a:schemeClr val="tx1"/>
              </a:buClr>
              <a:buFont typeface="+mj-lt"/>
              <a:buAutoNum type="arabicPeriod"/>
            </a:pPr>
            <a:r>
              <a:rPr lang="el-GR" sz="2000" b="1" u="sng" dirty="0">
                <a:solidFill>
                  <a:srgbClr val="C723CB"/>
                </a:solidFill>
                <a:latin typeface="Times New Roman" panose="02020603050405020304" pitchFamily="18" charset="0"/>
                <a:cs typeface="Times New Roman" panose="02020603050405020304" pitchFamily="18" charset="0"/>
              </a:rPr>
              <a:t>Φίλτρα πετρελαίου </a:t>
            </a:r>
            <a:r>
              <a:rPr lang="el-GR" sz="2000" dirty="0">
                <a:solidFill>
                  <a:schemeClr val="tx1"/>
                </a:solidFill>
                <a:latin typeface="Times New Roman" panose="02020603050405020304" pitchFamily="18" charset="0"/>
                <a:cs typeface="Times New Roman" panose="02020603050405020304" pitchFamily="18" charset="0"/>
              </a:rPr>
              <a:t>(ψυχρά ή θερμά).</a:t>
            </a:r>
          </a:p>
          <a:p>
            <a:pPr>
              <a:lnSpc>
                <a:spcPct val="100000"/>
              </a:lnSpc>
            </a:pPr>
            <a:endParaRPr lang="el-GR" sz="2000" dirty="0">
              <a:solidFill>
                <a:schemeClr val="tx1"/>
              </a:solidFill>
              <a:latin typeface="Times New Roman" panose="02020603050405020304" pitchFamily="18" charset="0"/>
              <a:cs typeface="Times New Roman" panose="02020603050405020304" pitchFamily="18" charset="0"/>
            </a:endParaRPr>
          </a:p>
          <a:p>
            <a:pPr>
              <a:lnSpc>
                <a:spcPct val="100000"/>
              </a:lnSpc>
            </a:pPr>
            <a:endParaRPr lang="el-GR" sz="1400" dirty="0">
              <a:solidFill>
                <a:schemeClr val="tx1"/>
              </a:solidFill>
              <a:latin typeface="Arial Black" pitchFamily="34" charset="0"/>
            </a:endParaRPr>
          </a:p>
          <a:p>
            <a:endParaRPr lang="el-GR" sz="1400" dirty="0">
              <a:solidFill>
                <a:schemeClr val="tx1"/>
              </a:solidFill>
              <a:latin typeface="Arial Black" pitchFamily="34" charset="0"/>
            </a:endParaRPr>
          </a:p>
        </p:txBody>
      </p:sp>
      <p:sp>
        <p:nvSpPr>
          <p:cNvPr id="2" name="Πλακίδιο 1">
            <a:extLst>
              <a:ext uri="{FF2B5EF4-FFF2-40B4-BE49-F238E27FC236}">
                <a16:creationId xmlns:a16="http://schemas.microsoft.com/office/drawing/2014/main" id="{FD904BA5-995E-388B-180B-2F7AA6B4149F}"/>
              </a:ext>
            </a:extLst>
          </p:cNvPr>
          <p:cNvSpPr/>
          <p:nvPr/>
        </p:nvSpPr>
        <p:spPr>
          <a:xfrm>
            <a:off x="395536" y="332656"/>
            <a:ext cx="8462714" cy="576064"/>
          </a:xfrm>
          <a:prstGeom prst="plaque">
            <a:avLst/>
          </a:prstGeom>
          <a:solidFill>
            <a:srgbClr val="11FF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00339A"/>
                </a:solidFill>
                <a:latin typeface="Times New Roman" panose="02020603050405020304" pitchFamily="18" charset="0"/>
                <a:cs typeface="Times New Roman" panose="02020603050405020304" pitchFamily="18" charset="0"/>
              </a:rPr>
              <a:t>5.1.  ΕΓΚΑΤΑΣΤΑΣΕΙΣ ΚΑΥΣΗΣ ΤΟΥ ΠΕΤΡΕΛΑΙΟΥ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800" decel="100000"/>
                                        <p:tgtEl>
                                          <p:spTgt spid="3">
                                            <p:txEl>
                                              <p:pRg st="1" end="1"/>
                                            </p:txEl>
                                          </p:spTgt>
                                        </p:tgtEl>
                                      </p:cBhvr>
                                    </p:animEffect>
                                    <p:anim calcmode="lin" valueType="num">
                                      <p:cBhvr>
                                        <p:cTn id="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Scale>
                                      <p:cBhvr>
                                        <p:cTn id="24"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3">
                                            <p:txEl>
                                              <p:pRg st="3" end="3"/>
                                            </p:txEl>
                                          </p:spTgt>
                                        </p:tgtEl>
                                        <p:attrNameLst>
                                          <p:attrName>ppt_x</p:attrName>
                                          <p:attrName>ppt_y</p:attrName>
                                        </p:attrNameLst>
                                      </p:cBhvr>
                                    </p:animMotion>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800" decel="100000"/>
                                        <p:tgtEl>
                                          <p:spTgt spid="3">
                                            <p:txEl>
                                              <p:pRg st="4" end="4"/>
                                            </p:txEl>
                                          </p:spTgt>
                                        </p:tgtEl>
                                      </p:cBhvr>
                                    </p:animEffect>
                                    <p:anim calcmode="lin" valueType="num">
                                      <p:cBhvr>
                                        <p:cTn id="32"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Scale>
                                      <p:cBhvr>
                                        <p:cTn id="41"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3">
                                            <p:txEl>
                                              <p:pRg st="5" end="5"/>
                                            </p:txEl>
                                          </p:spTgt>
                                        </p:tgtEl>
                                        <p:attrNameLst>
                                          <p:attrName>ppt_x</p:attrName>
                                          <p:attrName>ppt_y</p:attrName>
                                        </p:attrNameLst>
                                      </p:cBhvr>
                                    </p:animMotion>
                                    <p:animEffect transition="in" filter="fade">
                                      <p:cBhvr>
                                        <p:cTn id="43" dur="10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51"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p:cTn id="60"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1"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2"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404664"/>
            <a:ext cx="8572500" cy="5721499"/>
          </a:xfrm>
        </p:spPr>
        <p:txBody>
          <a:bodyPr>
            <a:normAutofit/>
          </a:bodyPr>
          <a:lstStyle/>
          <a:p>
            <a:pPr marL="457200" indent="-457200">
              <a:lnSpc>
                <a:spcPct val="100000"/>
              </a:lnSpc>
              <a:spcBef>
                <a:spcPts val="456"/>
              </a:spcBef>
              <a:buClr>
                <a:schemeClr val="tx1"/>
              </a:buClr>
              <a:buFont typeface="+mj-lt"/>
              <a:buAutoNum type="arabicPeriod" startAt="8"/>
            </a:pPr>
            <a:r>
              <a:rPr lang="en-US" sz="2400"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Θερμόμετρ</a:t>
            </a:r>
            <a:r>
              <a:rPr lang="el-GR" sz="2000" dirty="0">
                <a:solidFill>
                  <a:srgbClr val="FF0000"/>
                </a:solidFill>
                <a:latin typeface="Times New Roman" panose="02020603050405020304" pitchFamily="18" charset="0"/>
                <a:cs typeface="Times New Roman" panose="02020603050405020304" pitchFamily="18" charset="0"/>
              </a:rPr>
              <a:t>α </a:t>
            </a:r>
            <a:r>
              <a:rPr lang="el-GR" sz="2000" dirty="0">
                <a:solidFill>
                  <a:schemeClr val="tx1"/>
                </a:solidFill>
                <a:latin typeface="Times New Roman" panose="02020603050405020304" pitchFamily="18" charset="0"/>
                <a:cs typeface="Times New Roman" panose="02020603050405020304" pitchFamily="18" charset="0"/>
              </a:rPr>
              <a:t>ένδειξης της θερμοκρασίας του.</a:t>
            </a:r>
          </a:p>
          <a:p>
            <a:pPr marL="457200" indent="-457200">
              <a:spcBef>
                <a:spcPts val="456"/>
              </a:spcBef>
              <a:buClr>
                <a:schemeClr val="tx1"/>
              </a:buClr>
              <a:buFont typeface="+mj-lt"/>
              <a:buAutoNum type="arabicPeriod" startAt="8"/>
            </a:pPr>
            <a:r>
              <a:rPr lang="en-US" sz="2000"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C723CB"/>
                </a:solidFill>
                <a:latin typeface="Times New Roman" panose="02020603050405020304" pitchFamily="18" charset="0"/>
                <a:cs typeface="Times New Roman" panose="02020603050405020304" pitchFamily="18" charset="0"/>
              </a:rPr>
              <a:t>Καυστήρε</a:t>
            </a:r>
            <a:r>
              <a:rPr lang="el-GR" sz="2000" b="1" dirty="0">
                <a:solidFill>
                  <a:srgbClr val="C723CB"/>
                </a:solidFill>
                <a:latin typeface="Times New Roman" panose="02020603050405020304" pitchFamily="18" charset="0"/>
                <a:cs typeface="Times New Roman" panose="02020603050405020304" pitchFamily="18" charset="0"/>
              </a:rPr>
              <a:t>ς </a:t>
            </a:r>
            <a:r>
              <a:rPr lang="el-GR" sz="2000" dirty="0">
                <a:solidFill>
                  <a:schemeClr val="tx1"/>
                </a:solidFill>
                <a:latin typeface="Times New Roman" panose="02020603050405020304" pitchFamily="18" charset="0"/>
                <a:cs typeface="Times New Roman" panose="02020603050405020304" pitchFamily="18" charset="0"/>
              </a:rPr>
              <a:t>διασκορπισμού του πετρελαίου</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μέσα στην εστία.</a:t>
            </a:r>
          </a:p>
          <a:p>
            <a:pPr marL="457200" indent="-457200">
              <a:spcBef>
                <a:spcPts val="456"/>
              </a:spcBef>
              <a:buClr>
                <a:schemeClr val="tx1"/>
              </a:buClr>
              <a:buFont typeface="+mj-lt"/>
              <a:buAutoNum type="arabicPeriod" startAt="8"/>
            </a:pPr>
            <a:r>
              <a:rPr lang="en-US" sz="2000"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00339A"/>
                </a:solidFill>
                <a:latin typeface="Times New Roman" panose="02020603050405020304" pitchFamily="18" charset="0"/>
                <a:cs typeface="Times New Roman" panose="02020603050405020304" pitchFamily="18" charset="0"/>
              </a:rPr>
              <a:t>Κώνους αέρα</a:t>
            </a:r>
            <a:r>
              <a:rPr lang="el-GR" sz="2000" dirty="0">
                <a:solidFill>
                  <a:srgbClr val="FF0000"/>
                </a:solidFill>
                <a:latin typeface="Times New Roman" panose="02020603050405020304" pitchFamily="18" charset="0"/>
                <a:cs typeface="Times New Roman" panose="02020603050405020304" pitchFamily="18" charset="0"/>
              </a:rPr>
              <a:t>.</a:t>
            </a:r>
          </a:p>
          <a:p>
            <a:pPr marL="457200" indent="-457200">
              <a:spcBef>
                <a:spcPts val="456"/>
              </a:spcBef>
              <a:buClr>
                <a:schemeClr val="tx1"/>
              </a:buClr>
              <a:buFont typeface="+mj-lt"/>
              <a:buAutoNum type="arabicPeriod" startAt="8"/>
            </a:pP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Τις αναγκαίες </a:t>
            </a:r>
            <a:r>
              <a:rPr lang="el-GR" sz="2000" b="1" u="sng" dirty="0">
                <a:solidFill>
                  <a:srgbClr val="2B10F4"/>
                </a:solidFill>
                <a:latin typeface="Times New Roman" panose="02020603050405020304" pitchFamily="18" charset="0"/>
                <a:cs typeface="Times New Roman" panose="02020603050405020304" pitchFamily="18" charset="0"/>
              </a:rPr>
              <a:t>σωληνώσεις, διακόπτες </a:t>
            </a:r>
            <a:r>
              <a:rPr lang="el-GR" sz="2000" dirty="0">
                <a:solidFill>
                  <a:schemeClr val="tx1"/>
                </a:solidFill>
                <a:latin typeface="Times New Roman" panose="02020603050405020304" pitchFamily="18" charset="0"/>
                <a:cs typeface="Times New Roman" panose="02020603050405020304" pitchFamily="18" charset="0"/>
              </a:rPr>
              <a:t>κλπ.</a:t>
            </a:r>
          </a:p>
          <a:p>
            <a:pPr marL="457200" indent="-457200">
              <a:spcBef>
                <a:spcPts val="456"/>
              </a:spcBef>
              <a:buClr>
                <a:schemeClr val="tx1"/>
              </a:buClr>
              <a:buFont typeface="+mj-lt"/>
              <a:buAutoNum type="arabicPeriod" startAt="8"/>
            </a:pPr>
            <a:r>
              <a:rPr lang="en-US" sz="2000" b="1" u="sng"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Ανεμιστήρες τεχνητού ελκυσμού</a:t>
            </a:r>
            <a:r>
              <a:rPr lang="el-GR" sz="2000"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αν ως </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συνήθως η καύση πραγματοποιείται με τεχνητό</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ελκυσμό.</a:t>
            </a:r>
          </a:p>
          <a:p>
            <a:pPr marL="457200" indent="-457200">
              <a:spcBef>
                <a:spcPts val="456"/>
              </a:spcBef>
              <a:buClr>
                <a:schemeClr val="tx1"/>
              </a:buClr>
              <a:buFont typeface="+mj-lt"/>
              <a:buAutoNum type="arabicPeriod" startAt="8"/>
            </a:pPr>
            <a:r>
              <a:rPr lang="en-US"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C723CB"/>
                </a:solidFill>
                <a:latin typeface="Times New Roman" panose="02020603050405020304" pitchFamily="18" charset="0"/>
                <a:cs typeface="Times New Roman" panose="02020603050405020304" pitchFamily="18" charset="0"/>
              </a:rPr>
              <a:t>Επί πλέον προβλέπετ</a:t>
            </a:r>
            <a:r>
              <a:rPr lang="el-GR" sz="2000" dirty="0">
                <a:solidFill>
                  <a:schemeClr val="tx1"/>
                </a:solidFill>
                <a:latin typeface="Times New Roman" panose="02020603050405020304" pitchFamily="18" charset="0"/>
                <a:cs typeface="Times New Roman" panose="02020603050405020304" pitchFamily="18" charset="0"/>
              </a:rPr>
              <a:t>αι διάταξη παραλαβής του πετρελαίου  και διάταξη παροχής του, έξω από</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 την εγκατάσταση.</a:t>
            </a:r>
          </a:p>
          <a:p>
            <a:pPr marL="457200" indent="-457200">
              <a:lnSpc>
                <a:spcPct val="100000"/>
              </a:lnSpc>
              <a:spcBef>
                <a:spcPts val="456"/>
              </a:spcBef>
              <a:buClr>
                <a:schemeClr val="tx1"/>
              </a:buClr>
              <a:buFont typeface="+mj-lt"/>
              <a:buAutoNum type="arabicPeriod" startAt="8"/>
            </a:pPr>
            <a:r>
              <a:rPr lang="en-US" sz="2000"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2B10F4"/>
                </a:solidFill>
                <a:latin typeface="Times New Roman" panose="02020603050405020304" pitchFamily="18" charset="0"/>
                <a:cs typeface="Times New Roman" panose="02020603050405020304" pitchFamily="18" charset="0"/>
              </a:rPr>
              <a:t>Θλιβόμετρα </a:t>
            </a:r>
            <a:r>
              <a:rPr lang="el-GR" sz="2000" dirty="0">
                <a:solidFill>
                  <a:schemeClr val="tx1"/>
                </a:solidFill>
                <a:latin typeface="Times New Roman" panose="02020603050405020304" pitchFamily="18" charset="0"/>
                <a:cs typeface="Times New Roman" panose="02020603050405020304" pitchFamily="18" charset="0"/>
              </a:rPr>
              <a:t>ένδειξης της πίεσης του πετρελαίου.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800" decel="100000"/>
                                        <p:tgtEl>
                                          <p:spTgt spid="3">
                                            <p:txEl>
                                              <p:pRg st="1" end="1"/>
                                            </p:txEl>
                                          </p:spTgt>
                                        </p:tgtEl>
                                      </p:cBhvr>
                                    </p:animEffect>
                                    <p:anim calcmode="lin" valueType="num">
                                      <p:cBhvr>
                                        <p:cTn id="1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8"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Scale>
                                      <p:cBhvr>
                                        <p:cTn id="45"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3">
                                            <p:txEl>
                                              <p:pRg st="4" end="4"/>
                                            </p:txEl>
                                          </p:spTgt>
                                        </p:tgtEl>
                                        <p:attrNameLst>
                                          <p:attrName>ppt_x</p:attrName>
                                          <p:attrName>ppt_y</p:attrName>
                                        </p:attrNameLst>
                                      </p:cBhvr>
                                    </p:animMotion>
                                    <p:animEffect transition="in" filter="fade">
                                      <p:cBhvr>
                                        <p:cTn id="47" dur="10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800" decel="100000"/>
                                        <p:tgtEl>
                                          <p:spTgt spid="3">
                                            <p:txEl>
                                              <p:pRg st="5" end="5"/>
                                            </p:txEl>
                                          </p:spTgt>
                                        </p:tgtEl>
                                      </p:cBhvr>
                                    </p:animEffect>
                                    <p:anim calcmode="lin" valueType="num">
                                      <p:cBhvr>
                                        <p:cTn id="53"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1000"/>
                                        <p:tgtEl>
                                          <p:spTgt spid="3">
                                            <p:txEl>
                                              <p:pRg st="6" end="6"/>
                                            </p:txEl>
                                          </p:spTgt>
                                        </p:tgtEl>
                                      </p:cBhvr>
                                    </p:animEffect>
                                    <p:anim calcmode="lin" valueType="num">
                                      <p:cBhvr>
                                        <p:cTn id="6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6A99345-0707-4308-9EE6-F1EFD748CD74}"/>
              </a:ext>
            </a:extLst>
          </p:cNvPr>
          <p:cNvSpPr>
            <a:spLocks noGrp="1"/>
          </p:cNvSpPr>
          <p:nvPr>
            <p:ph idx="1"/>
          </p:nvPr>
        </p:nvSpPr>
        <p:spPr>
          <a:xfrm>
            <a:off x="285720" y="548680"/>
            <a:ext cx="8572560" cy="5976664"/>
          </a:xfrm>
        </p:spPr>
        <p:txBody>
          <a:bodyPr>
            <a:normAutofit/>
          </a:bodyPr>
          <a:lstStyle/>
          <a:p>
            <a:r>
              <a:rPr lang="el-GR" sz="2000" dirty="0">
                <a:solidFill>
                  <a:schemeClr val="tx1"/>
                </a:solidFill>
                <a:latin typeface="Times New Roman" panose="02020603050405020304" pitchFamily="18" charset="0"/>
                <a:cs typeface="Times New Roman" panose="02020603050405020304" pitchFamily="18" charset="0"/>
              </a:rPr>
              <a:t>Ο λέβητας αυτός ανήκει στην κατηγορία των λεβήτων ελεύθερης κυκλοφορίας.</a:t>
            </a:r>
          </a:p>
          <a:p>
            <a:endParaRPr lang="el-GR" sz="2000" dirty="0">
              <a:solidFill>
                <a:schemeClr val="tx1"/>
              </a:solidFill>
              <a:latin typeface="Times New Roman" panose="02020603050405020304" pitchFamily="18" charset="0"/>
              <a:cs typeface="Times New Roman" panose="02020603050405020304" pitchFamily="18" charset="0"/>
            </a:endParaRPr>
          </a:p>
          <a:p>
            <a:r>
              <a:rPr lang="el-GR" sz="2000" b="1" dirty="0">
                <a:solidFill>
                  <a:schemeClr val="tx1"/>
                </a:solidFill>
                <a:latin typeface="Times New Roman" panose="02020603050405020304" pitchFamily="18" charset="0"/>
                <a:cs typeface="Times New Roman" panose="02020603050405020304" pitchFamily="18" charset="0"/>
              </a:rPr>
              <a:t>Τα βασικά του μέρη είναι</a:t>
            </a:r>
            <a:r>
              <a:rPr lang="en-US" sz="2000" dirty="0">
                <a:solidFill>
                  <a:schemeClr val="tx1"/>
                </a:solidFill>
                <a:latin typeface="Times New Roman" panose="02020603050405020304" pitchFamily="18" charset="0"/>
                <a:cs typeface="Times New Roman" panose="02020603050405020304" pitchFamily="18" charset="0"/>
              </a:rPr>
              <a:t>:</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    </a:t>
            </a: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1. </a:t>
            </a:r>
            <a:r>
              <a:rPr lang="el-GR" sz="2000" b="1" dirty="0">
                <a:solidFill>
                  <a:schemeClr val="tx1"/>
                </a:solidFill>
                <a:latin typeface="Times New Roman" panose="02020603050405020304" pitchFamily="18" charset="0"/>
                <a:cs typeface="Times New Roman" panose="02020603050405020304" pitchFamily="18" charset="0"/>
              </a:rPr>
              <a:t>Ο ατμοϋδροθάλαμος </a:t>
            </a:r>
            <a:r>
              <a:rPr lang="el-GR" sz="2400" b="1" dirty="0">
                <a:solidFill>
                  <a:srgbClr val="FF0000"/>
                </a:solidFill>
                <a:latin typeface="Times New Roman" panose="02020603050405020304" pitchFamily="18" charset="0"/>
                <a:cs typeface="Times New Roman" panose="02020603050405020304" pitchFamily="18" charset="0"/>
              </a:rPr>
              <a:t>α.</a:t>
            </a: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             2. Τα ατμογόνα στοιχεία </a:t>
            </a:r>
            <a:r>
              <a:rPr lang="el-GR" sz="2400" b="1" dirty="0">
                <a:solidFill>
                  <a:srgbClr val="FF0000"/>
                </a:solidFill>
                <a:latin typeface="Times New Roman" panose="02020603050405020304" pitchFamily="18" charset="0"/>
                <a:cs typeface="Times New Roman" panose="02020603050405020304" pitchFamily="18" charset="0"/>
              </a:rPr>
              <a:t>ς.</a:t>
            </a: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             3. Ο συλλέκτης </a:t>
            </a:r>
            <a:r>
              <a:rPr lang="el-GR" sz="2400" b="1" dirty="0">
                <a:solidFill>
                  <a:srgbClr val="FF0000"/>
                </a:solidFill>
                <a:latin typeface="Times New Roman" panose="02020603050405020304" pitchFamily="18" charset="0"/>
                <a:cs typeface="Times New Roman" panose="02020603050405020304" pitchFamily="18" charset="0"/>
              </a:rPr>
              <a:t>σ.</a:t>
            </a: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             4. Η εστία και το περίβλημα του λέβητα</a:t>
            </a:r>
            <a:r>
              <a:rPr lang="el-GR" sz="2000" b="1" dirty="0">
                <a:solidFill>
                  <a:srgbClr val="FF0000"/>
                </a:solidFill>
                <a:latin typeface="Times New Roman" panose="02020603050405020304" pitchFamily="18" charset="0"/>
                <a:cs typeface="Times New Roman" panose="02020603050405020304" pitchFamily="18" charset="0"/>
              </a:rPr>
              <a:t> </a:t>
            </a:r>
            <a:r>
              <a:rPr lang="el-GR" sz="2400" b="1" dirty="0">
                <a:solidFill>
                  <a:srgbClr val="FF0000"/>
                </a:solidFill>
                <a:latin typeface="Times New Roman" panose="02020603050405020304" pitchFamily="18" charset="0"/>
                <a:cs typeface="Times New Roman" panose="02020603050405020304" pitchFamily="18" charset="0"/>
              </a:rPr>
              <a:t>ε</a:t>
            </a:r>
            <a:r>
              <a:rPr lang="el-GR" sz="2400" b="1" dirty="0">
                <a:solidFill>
                  <a:schemeClr val="tx1"/>
                </a:solidFill>
                <a:latin typeface="Times New Roman" panose="02020603050405020304" pitchFamily="18" charset="0"/>
                <a:cs typeface="Times New Roman" panose="02020603050405020304" pitchFamily="18" charset="0"/>
              </a:rPr>
              <a:t>.</a:t>
            </a: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             5. Ο Υπερθερμαντήρας </a:t>
            </a:r>
            <a:r>
              <a:rPr lang="el-GR" sz="2400" b="1" dirty="0">
                <a:solidFill>
                  <a:srgbClr val="FF0000"/>
                </a:solidFill>
                <a:latin typeface="Times New Roman" panose="02020603050405020304" pitchFamily="18" charset="0"/>
                <a:cs typeface="Times New Roman" panose="02020603050405020304" pitchFamily="18" charset="0"/>
              </a:rPr>
              <a:t>γ.</a:t>
            </a:r>
            <a:endParaRPr lang="el-GR"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7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ipe(down)">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anim calcmode="lin" valueType="num">
                                      <p:cBhvr>
                                        <p:cTn id="2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pattFill prst="pct30">
          <a:fgClr>
            <a:srgbClr val="FFFFFF"/>
          </a:fgClr>
          <a:bgClr>
            <a:srgbClr val="B6DF89"/>
          </a:bgClr>
        </a:pattFill>
        <a:effectLst/>
      </p:bgPr>
    </p:bg>
    <p:spTree>
      <p:nvGrpSpPr>
        <p:cNvPr id="1" name=""/>
        <p:cNvGrpSpPr/>
        <p:nvPr/>
      </p:nvGrpSpPr>
      <p:grpSpPr>
        <a:xfrm>
          <a:off x="0" y="0"/>
          <a:ext cx="0" cy="0"/>
          <a:chOff x="0" y="0"/>
          <a:chExt cx="0" cy="0"/>
        </a:xfrm>
      </p:grpSpPr>
      <p:pic>
        <p:nvPicPr>
          <p:cNvPr id="2050" name="Picture 2" descr="C:\Users\Τάσος\OneDrive\Pictures\Screenshots\2022-09-30 (25).png"/>
          <p:cNvPicPr>
            <a:picLocks noChangeAspect="1" noChangeArrowheads="1"/>
          </p:cNvPicPr>
          <p:nvPr/>
        </p:nvPicPr>
        <p:blipFill>
          <a:blip r:embed="rId2"/>
          <a:srcRect/>
          <a:stretch>
            <a:fillRect/>
          </a:stretch>
        </p:blipFill>
        <p:spPr bwMode="auto">
          <a:xfrm>
            <a:off x="251520" y="1124744"/>
            <a:ext cx="8462714" cy="4334478"/>
          </a:xfrm>
          <a:prstGeom prst="rect">
            <a:avLst/>
          </a:prstGeom>
          <a:noFill/>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pattFill prst="pct50">
          <a:fgClr>
            <a:srgbClr val="FFFFFF"/>
          </a:fgClr>
          <a:bgClr>
            <a:srgbClr val="FFFF75"/>
          </a:bgClr>
        </a:pattFill>
        <a:effectLst/>
      </p:bgPr>
    </p:bg>
    <p:spTree>
      <p:nvGrpSpPr>
        <p:cNvPr id="1" name=""/>
        <p:cNvGrpSpPr/>
        <p:nvPr/>
      </p:nvGrpSpPr>
      <p:grpSpPr>
        <a:xfrm>
          <a:off x="0" y="0"/>
          <a:ext cx="0" cy="0"/>
          <a:chOff x="0" y="0"/>
          <a:chExt cx="0" cy="0"/>
        </a:xfrm>
      </p:grpSpPr>
      <p:pic>
        <p:nvPicPr>
          <p:cNvPr id="3074" name="Picture 2" descr="C:\Users\Τάσος\OneDrive\Pictures\Screenshots\2022-09-30 (26).png"/>
          <p:cNvPicPr>
            <a:picLocks noChangeAspect="1" noChangeArrowheads="1"/>
          </p:cNvPicPr>
          <p:nvPr/>
        </p:nvPicPr>
        <p:blipFill>
          <a:blip r:embed="rId2"/>
          <a:srcRect/>
          <a:stretch>
            <a:fillRect/>
          </a:stretch>
        </p:blipFill>
        <p:spPr bwMode="auto">
          <a:xfrm>
            <a:off x="300830" y="1412776"/>
            <a:ext cx="8542339" cy="4608512"/>
          </a:xfrm>
          <a:prstGeom prst="rect">
            <a:avLst/>
          </a:prstGeom>
          <a:noFill/>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92D050">
            <a:alpha val="69000"/>
          </a:srgbClr>
        </a:solidFill>
        <a:effectLst/>
      </p:bgPr>
    </p:bg>
    <p:spTree>
      <p:nvGrpSpPr>
        <p:cNvPr id="1" name=""/>
        <p:cNvGrpSpPr/>
        <p:nvPr/>
      </p:nvGrpSpPr>
      <p:grpSpPr>
        <a:xfrm>
          <a:off x="0" y="0"/>
          <a:ext cx="0" cy="0"/>
          <a:chOff x="0" y="0"/>
          <a:chExt cx="0" cy="0"/>
        </a:xfrm>
      </p:grpSpPr>
      <p:pic>
        <p:nvPicPr>
          <p:cNvPr id="4098" name="Picture 2" descr="C:\Users\Τάσος\OneDrive\Pictures\Screenshots\2022-09-30 (27).png"/>
          <p:cNvPicPr>
            <a:picLocks noChangeAspect="1" noChangeArrowheads="1"/>
          </p:cNvPicPr>
          <p:nvPr/>
        </p:nvPicPr>
        <p:blipFill>
          <a:blip r:embed="rId2"/>
          <a:srcRect/>
          <a:stretch>
            <a:fillRect/>
          </a:stretch>
        </p:blipFill>
        <p:spPr bwMode="auto">
          <a:xfrm>
            <a:off x="285750" y="1268760"/>
            <a:ext cx="8572499" cy="4955828"/>
          </a:xfrm>
          <a:prstGeom prst="rect">
            <a:avLst/>
          </a:prstGeom>
          <a:noFill/>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72608"/>
          </a:xfrm>
        </p:spPr>
        <p:txBody>
          <a:bodyPr>
            <a:normAutofit/>
          </a:bodyPr>
          <a:lstStyle/>
          <a:p>
            <a:endParaRPr lang="el-GR" sz="1600" dirty="0">
              <a:solidFill>
                <a:schemeClr val="tx1"/>
              </a:solidFill>
              <a:latin typeface="Arial Black" pitchFamily="34" charset="0"/>
            </a:endParaRPr>
          </a:p>
          <a:p>
            <a:pPr marL="0" indent="0">
              <a:lnSpc>
                <a:spcPct val="100000"/>
              </a:lnSpc>
              <a:buNone/>
            </a:pPr>
            <a:r>
              <a:rPr lang="el-GR" sz="2000" b="1" u="sng" dirty="0">
                <a:solidFill>
                  <a:schemeClr val="tx1"/>
                </a:solidFill>
                <a:latin typeface="Times New Roman" panose="02020603050405020304" pitchFamily="18" charset="0"/>
                <a:cs typeface="Times New Roman" panose="02020603050405020304" pitchFamily="18" charset="0"/>
              </a:rPr>
              <a:t>Σε κανονικές συνθήκες λειτουργίας το πετρέλαιο παρέχεται στο δίκτυο από μια από τις δεξαμενές χρήσης μέσα στο λεβητοστάσιο  από την κατάθλιψη της αντλίας πετρελαίου</a:t>
            </a:r>
            <a:r>
              <a:rPr lang="el-GR"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 Η αντλία αυτή μπορεί να αναρροφήσει από οποιαδήποτε δεξαμενή του πλοίου. Για μεγαλύτερη ασφάλεια υπάρχουν </a:t>
            </a:r>
            <a:r>
              <a:rPr lang="el-GR" sz="2000" b="1" u="sng" dirty="0">
                <a:solidFill>
                  <a:srgbClr val="FF0000"/>
                </a:solidFill>
                <a:latin typeface="Times New Roman" panose="02020603050405020304" pitchFamily="18" charset="0"/>
                <a:cs typeface="Times New Roman" panose="02020603050405020304" pitchFamily="18" charset="0"/>
              </a:rPr>
              <a:t>δυο αντλίες πετρελαίου</a:t>
            </a:r>
            <a:r>
              <a:rPr lang="el-GR"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η μια τηρείται σε κατάσταση άμεσης ετοιμότητας για περιπτώσεις απρόβλεπτης κράτησης αυτής που λειτουργεί.</a:t>
            </a:r>
            <a:r>
              <a:rPr lang="el-GR"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b="1" u="sng" dirty="0">
                <a:solidFill>
                  <a:srgbClr val="002060"/>
                </a:solidFill>
                <a:latin typeface="Times New Roman" panose="02020603050405020304" pitchFamily="18" charset="0"/>
                <a:cs typeface="Times New Roman" panose="02020603050405020304" pitchFamily="18" charset="0"/>
              </a:rPr>
              <a:t>Υπάρχει επίσης χειραντλία για την αρχική αφή των λεβήτων, όταν δεν υπάρχει ατμός ή ηλεκτρική ισχύς</a:t>
            </a:r>
            <a:r>
              <a:rPr lang="el-GR" sz="2000" dirty="0">
                <a:solidFill>
                  <a:schemeClr val="tx1"/>
                </a:solidFill>
                <a:latin typeface="Times New Roman" panose="02020603050405020304" pitchFamily="18" charset="0"/>
                <a:cs typeface="Times New Roman" panose="02020603050405020304" pitchFamily="18" charset="0"/>
              </a:rPr>
              <a:t>. Ορισμένα πλοία φέρουν και ηλεκτροκίνητη αντλία μικρής απόδοσης, για την ύψωση μικρής πίεσης στον λέβητα, κατά την αφή, σε περίπτωση ύπαρξης ηλεκτρικής ισχύος όταν γίνεται η αφή.</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Οι αντλίες πετρελαίου χρήσης είναι εφοδιασμένες με ρυθμιστικές βαλβίδες σταθερής πίεσης, οι οποίες ρυθμίζονται, ώστε να καταθλίβεται πετρέλαιο στην απαιτούμενη πίεση για κάθε δίκτυο. </a:t>
            </a:r>
          </a:p>
          <a:p>
            <a:pPr>
              <a:lnSpc>
                <a:spcPct val="100000"/>
              </a:lnSpc>
            </a:pPr>
            <a:endParaRPr lang="el-GR" sz="2000" dirty="0">
              <a:solidFill>
                <a:schemeClr val="tx1"/>
              </a:solidFill>
              <a:latin typeface="Times New Roman" panose="02020603050405020304" pitchFamily="18" charset="0"/>
              <a:cs typeface="Times New Roman" panose="02020603050405020304" pitchFamily="18" charset="0"/>
            </a:endParaRPr>
          </a:p>
          <a:p>
            <a:endParaRPr lang="el-GR" sz="1600" dirty="0">
              <a:solidFill>
                <a:schemeClr val="tx1"/>
              </a:solidFill>
              <a:latin typeface="Arial Black" pitchFamily="34" charset="0"/>
            </a:endParaRPr>
          </a:p>
        </p:txBody>
      </p:sp>
      <p:sp>
        <p:nvSpPr>
          <p:cNvPr id="2" name="Πλακίδιο 1">
            <a:extLst>
              <a:ext uri="{FF2B5EF4-FFF2-40B4-BE49-F238E27FC236}">
                <a16:creationId xmlns:a16="http://schemas.microsoft.com/office/drawing/2014/main" id="{9A156CD3-E49E-F4A0-7680-2BF3A5F5EC9E}"/>
              </a:ext>
            </a:extLst>
          </p:cNvPr>
          <p:cNvSpPr/>
          <p:nvPr/>
        </p:nvSpPr>
        <p:spPr>
          <a:xfrm>
            <a:off x="107504" y="188640"/>
            <a:ext cx="8928992" cy="1080120"/>
          </a:xfrm>
          <a:prstGeom prst="plaque">
            <a:avLst/>
          </a:prstGeom>
          <a:solidFill>
            <a:srgbClr val="0020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71"/>
                </a:solidFill>
                <a:latin typeface="Times New Roman" panose="02020603050405020304" pitchFamily="18" charset="0"/>
                <a:cs typeface="Times New Roman" panose="02020603050405020304" pitchFamily="18" charset="0"/>
              </a:rPr>
              <a:t>5.2.  ΕΞΑΡΤΗΜΑΤΑ ΠΟΥ ΡΥΘΜΙΖΟΥΝ </a:t>
            </a:r>
            <a:r>
              <a:rPr lang="el-GR" sz="2800" b="1" dirty="0">
                <a:solidFill>
                  <a:srgbClr val="FF0000"/>
                </a:solidFill>
                <a:latin typeface="Times New Roman" panose="02020603050405020304" pitchFamily="18" charset="0"/>
                <a:cs typeface="Times New Roman" panose="02020603050405020304" pitchFamily="18" charset="0"/>
              </a:rPr>
              <a:t>ΤΗΝ ΡΟΗ </a:t>
            </a:r>
            <a:r>
              <a:rPr lang="el-GR" sz="2800" b="1" dirty="0">
                <a:solidFill>
                  <a:srgbClr val="FFFF71"/>
                </a:solidFill>
                <a:latin typeface="Times New Roman" panose="02020603050405020304" pitchFamily="18" charset="0"/>
                <a:cs typeface="Times New Roman" panose="02020603050405020304" pitchFamily="18" charset="0"/>
              </a:rPr>
              <a:t>ΤΟΥ ΠΕΤΡΕΛΑΙΟΥ ΚΑΙ ΤΟΥ ΑΕΡΑ ΚΑΥΣΗΣ</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8928992" cy="6435290"/>
          </a:xfrm>
        </p:spPr>
        <p:txBody>
          <a:bodyPr>
            <a:noAutofit/>
          </a:bodyPr>
          <a:lstStyle/>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Οι καταθλίψεις των διαφόρων αντλιών πετρελαίου συνδέονται σε μια κοινή σωλήνωση πάνω στην οποία υπάρχει μετρητής για την καταγραφή του πετρελαίου που καταναλώνεται.</a:t>
            </a:r>
            <a:r>
              <a:rPr lang="el-GR" sz="2000" dirty="0">
                <a:solidFill>
                  <a:schemeClr val="tx1"/>
                </a:solidFill>
                <a:latin typeface="Times New Roman" panose="02020603050405020304" pitchFamily="18" charset="0"/>
                <a:cs typeface="Times New Roman" panose="02020603050405020304" pitchFamily="18" charset="0"/>
              </a:rPr>
              <a:t> Ο μετρητής μπορεί να απομονωθεί με την βοήθεια ιδιαίτερης σωλήνωσης, όταν το πετρέλαιο κυκλοφορεί στο δίκτυο, χωρίς να γίνεται κατανάλωση στον λέβητα.</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 Όπως είναι γνωστό το πετρέλαιο πρέπει να θερμαίνεται για να πραγματοποιείται τελειότερα η καύση του. </a:t>
            </a:r>
            <a:r>
              <a:rPr lang="el-GR" sz="2000" b="1" u="sng" dirty="0">
                <a:solidFill>
                  <a:srgbClr val="2B10F4"/>
                </a:solidFill>
                <a:latin typeface="Times New Roman" panose="02020603050405020304" pitchFamily="18" charset="0"/>
                <a:cs typeface="Times New Roman" panose="02020603050405020304" pitchFamily="18" charset="0"/>
              </a:rPr>
              <a:t>Αυτό επιτυγχάνεται μέσα στους προθερμαντήρες πετρελαίου, οι οποίοι χρησιμοποιούν την θερμότητα ατμού χαμηλής πίεσης</a:t>
            </a:r>
            <a:r>
              <a:rPr lang="el-GR" sz="2000" dirty="0">
                <a:solidFill>
                  <a:schemeClr val="tx1"/>
                </a:solidFill>
                <a:latin typeface="Times New Roman" panose="02020603050405020304" pitchFamily="18" charset="0"/>
                <a:cs typeface="Times New Roman" panose="02020603050405020304" pitchFamily="18" charset="0"/>
              </a:rPr>
              <a:t>.</a:t>
            </a: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Μετά τον προθερμαντήρα πετρελαίου το πετρέλαιο περνά από </a:t>
            </a:r>
            <a:r>
              <a:rPr lang="el-GR" sz="2000" b="1" u="sng" dirty="0">
                <a:solidFill>
                  <a:srgbClr val="FF0000"/>
                </a:solidFill>
                <a:latin typeface="Times New Roman" panose="02020603050405020304" pitchFamily="18" charset="0"/>
                <a:cs typeface="Times New Roman" panose="02020603050405020304" pitchFamily="18" charset="0"/>
              </a:rPr>
              <a:t>δικτυωτό φίλτρο</a:t>
            </a:r>
            <a:r>
              <a:rPr lang="el-GR" sz="2000" dirty="0">
                <a:solidFill>
                  <a:schemeClr val="tx1"/>
                </a:solidFill>
                <a:latin typeface="Times New Roman" panose="02020603050405020304" pitchFamily="18" charset="0"/>
                <a:cs typeface="Times New Roman" panose="02020603050405020304" pitchFamily="18" charset="0"/>
              </a:rPr>
              <a:t>, για να απαλλαγεί από τα ξένα σώματα, τα οποία μπορούν να προκαλέσουν φραγμό ή βλάβη </a:t>
            </a:r>
            <a:r>
              <a:rPr lang="el-GR" sz="2000" b="1" u="sng" dirty="0">
                <a:solidFill>
                  <a:srgbClr val="2B10F4"/>
                </a:solidFill>
                <a:latin typeface="Times New Roman" panose="02020603050405020304" pitchFamily="18" charset="0"/>
                <a:cs typeface="Times New Roman" panose="02020603050405020304" pitchFamily="18" charset="0"/>
              </a:rPr>
              <a:t>στον διασκορπιστήρα</a:t>
            </a:r>
            <a:r>
              <a:rPr lang="el-GR"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Στην σωλήνωση του πετρελαίου που βρίσκεται πάνω στην πρόσοψη του λέβητα έχει </a:t>
            </a:r>
            <a:r>
              <a:rPr lang="el-GR" sz="2000" b="1" u="sng" dirty="0">
                <a:solidFill>
                  <a:srgbClr val="FF0000"/>
                </a:solidFill>
                <a:latin typeface="Times New Roman" panose="02020603050405020304" pitchFamily="18" charset="0"/>
                <a:cs typeface="Times New Roman" panose="02020603050405020304" pitchFamily="18" charset="0"/>
              </a:rPr>
              <a:t>τοποθετηθεί </a:t>
            </a:r>
            <a:r>
              <a:rPr lang="el-GR" sz="2000" b="1" u="sng" dirty="0" err="1">
                <a:solidFill>
                  <a:srgbClr val="FF0000"/>
                </a:solidFill>
                <a:latin typeface="Times New Roman" panose="02020603050405020304" pitchFamily="18" charset="0"/>
                <a:cs typeface="Times New Roman" panose="02020603050405020304" pitchFamily="18" charset="0"/>
              </a:rPr>
              <a:t>ταχύκλειστη</a:t>
            </a:r>
            <a:r>
              <a:rPr lang="el-GR" sz="2000" b="1" u="sng" dirty="0">
                <a:solidFill>
                  <a:srgbClr val="FF0000"/>
                </a:solidFill>
                <a:latin typeface="Times New Roman" panose="02020603050405020304" pitchFamily="18" charset="0"/>
                <a:cs typeface="Times New Roman" panose="02020603050405020304" pitchFamily="18" charset="0"/>
              </a:rPr>
              <a:t> βαλβίδα </a:t>
            </a:r>
            <a:r>
              <a:rPr lang="el-GR" sz="2000" dirty="0">
                <a:solidFill>
                  <a:srgbClr val="FF0000"/>
                </a:solidFill>
                <a:latin typeface="Times New Roman" panose="02020603050405020304" pitchFamily="18" charset="0"/>
                <a:cs typeface="Times New Roman" panose="02020603050405020304" pitchFamily="18" charset="0"/>
              </a:rPr>
              <a:t>διακοπής</a:t>
            </a:r>
            <a:r>
              <a:rPr lang="el-GR" sz="2000" dirty="0">
                <a:solidFill>
                  <a:schemeClr val="tx1"/>
                </a:solidFill>
                <a:latin typeface="Times New Roman" panose="02020603050405020304" pitchFamily="18" charset="0"/>
                <a:cs typeface="Times New Roman" panose="02020603050405020304" pitchFamily="18" charset="0"/>
              </a:rPr>
              <a:t>, που λειτουργεί με την βοήθεια σπειροειδούς ελατηρίου και οδοντωτού μοχλού (καστάνιας), ώστε σε περίπτωση ανάγκης να διακόπτεται γρήγορα το παρεχόμενο πετρέλαιο σε όλες τις εστίες.</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 Υπάρχουν ακόμη </a:t>
            </a:r>
            <a:r>
              <a:rPr lang="el-GR" sz="2000" b="1" u="sng" dirty="0">
                <a:solidFill>
                  <a:srgbClr val="FF0000"/>
                </a:solidFill>
                <a:latin typeface="Times New Roman" panose="02020603050405020304" pitchFamily="18" charset="0"/>
                <a:cs typeface="Times New Roman" panose="02020603050405020304" pitchFamily="18" charset="0"/>
              </a:rPr>
              <a:t>θλιβόμετρα</a:t>
            </a:r>
            <a:r>
              <a:rPr lang="el-GR" sz="2000" dirty="0">
                <a:solidFill>
                  <a:schemeClr val="tx1"/>
                </a:solidFill>
                <a:latin typeface="Times New Roman" panose="02020603050405020304" pitchFamily="18" charset="0"/>
                <a:cs typeface="Times New Roman" panose="02020603050405020304" pitchFamily="18" charset="0"/>
              </a:rPr>
              <a:t> και </a:t>
            </a:r>
            <a:r>
              <a:rPr lang="el-GR" sz="2000" b="1" u="sng" dirty="0">
                <a:solidFill>
                  <a:srgbClr val="FF0000"/>
                </a:solidFill>
                <a:latin typeface="Times New Roman" panose="02020603050405020304" pitchFamily="18" charset="0"/>
                <a:cs typeface="Times New Roman" panose="02020603050405020304" pitchFamily="18" charset="0"/>
              </a:rPr>
              <a:t>θερμόμετρα</a:t>
            </a:r>
            <a:r>
              <a:rPr lang="el-GR" sz="2000" b="1" u="sng"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σε εμφανείς θέσεις που δείχνουν κάθε στιγμή την κατάσταση λειτουργίας του λέβητα. </a:t>
            </a:r>
            <a:endParaRPr lang="el-G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260648"/>
            <a:ext cx="8572500" cy="5904656"/>
          </a:xfrm>
        </p:spPr>
        <p:txBody>
          <a:bodyPr>
            <a:noAutofit/>
          </a:bodyPr>
          <a:lstStyle/>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Στην κορυφή κάθε κεντρικού αγωγού πετρελαίου </a:t>
            </a:r>
            <a:r>
              <a:rPr lang="el-GR" sz="2000" b="1" u="sng" dirty="0">
                <a:solidFill>
                  <a:srgbClr val="FF0000"/>
                </a:solidFill>
                <a:latin typeface="Times New Roman" panose="02020603050405020304" pitchFamily="18" charset="0"/>
                <a:cs typeface="Times New Roman" panose="02020603050405020304" pitchFamily="18" charset="0"/>
              </a:rPr>
              <a:t>που οδηγεί προς τους καυστήρες του λέβητα, υπάρχει μια ρυθμιστική βαλβίδα π</a:t>
            </a:r>
            <a:r>
              <a:rPr lang="el-GR" sz="2000" dirty="0">
                <a:solidFill>
                  <a:schemeClr val="tx1"/>
                </a:solidFill>
                <a:latin typeface="Times New Roman" panose="02020603050405020304" pitchFamily="18" charset="0"/>
                <a:cs typeface="Times New Roman" panose="02020603050405020304" pitchFamily="18" charset="0"/>
              </a:rPr>
              <a:t>ου ονομάζεται μικρομετρική βαλβίδα και ρυθμίζει την πίεση του πετρελαίου και την ποσότητα που δίνεται σε κάθε εστία.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Από αυτό </a:t>
            </a:r>
            <a:r>
              <a:rPr lang="el-GR" sz="2000" b="1" u="sng" dirty="0">
                <a:solidFill>
                  <a:srgbClr val="2B10F4"/>
                </a:solidFill>
                <a:latin typeface="Times New Roman" panose="02020603050405020304" pitchFamily="18" charset="0"/>
                <a:cs typeface="Times New Roman" panose="02020603050405020304" pitchFamily="18" charset="0"/>
              </a:rPr>
              <a:t>τον κεντρικό αγωγό μικροί εύκαμπτοι μεταλλικοί σωλήνες </a:t>
            </a:r>
            <a:r>
              <a:rPr lang="el-GR" sz="2000" dirty="0">
                <a:solidFill>
                  <a:schemeClr val="tx1"/>
                </a:solidFill>
                <a:latin typeface="Times New Roman" panose="02020603050405020304" pitchFamily="18" charset="0"/>
                <a:cs typeface="Times New Roman" panose="02020603050405020304" pitchFamily="18" charset="0"/>
              </a:rPr>
              <a:t>οδηγούν στον κάθε διασκορπιστήρα. Στην κορυφή των σωλήνων αυτών έχουν τοποθετηθεί επιστόμια με ημισφαιρικές βαλβίδες, για να απομονώνονται αυτοί οι σωλήνες από τον κεντρικό αγωγό, όταν ο καυστήρας δεν λειτουργεί.</a:t>
            </a: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Πρόσθετα επιστόμια που </a:t>
            </a:r>
            <a:r>
              <a:rPr lang="el-GR" sz="2000" b="1" u="sng" dirty="0">
                <a:solidFill>
                  <a:srgbClr val="FF0000"/>
                </a:solidFill>
                <a:latin typeface="Times New Roman" panose="02020603050405020304" pitchFamily="18" charset="0"/>
                <a:cs typeface="Times New Roman" panose="02020603050405020304" pitchFamily="18" charset="0"/>
              </a:rPr>
              <a:t>ονομάζονται επιστόμια των διασκορπιστήρων</a:t>
            </a:r>
            <a:r>
              <a:rPr lang="el-GR" sz="2000" dirty="0">
                <a:solidFill>
                  <a:schemeClr val="tx1"/>
                </a:solidFill>
                <a:latin typeface="Times New Roman" panose="02020603050405020304" pitchFamily="18" charset="0"/>
                <a:cs typeface="Times New Roman" panose="02020603050405020304" pitchFamily="18" charset="0"/>
              </a:rPr>
              <a:t>, έχουν τοποθετηθεί κοντά στην σύνδεση του σωλήνα με τον διασκορπιστήρα. Στο κατώτατο σημείο κάθε κεντρικού αγωγού πετρελαίου, μια βαλβίδα επιστροφής του πετρελαίου στην αναρρόφηση των αντλιών.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Με την ίδια βαλβίδα γίνεται δυνατή η συνεχής κυκλοφορία του</a:t>
            </a:r>
            <a:r>
              <a:rPr lang="el-GR" sz="2000" b="1"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πετρελαίου</a:t>
            </a:r>
            <a:r>
              <a:rPr lang="el-GR"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μέσω του θερμαντήρα </a:t>
            </a:r>
            <a:r>
              <a:rPr lang="el-GR" sz="2000" dirty="0">
                <a:solidFill>
                  <a:schemeClr val="tx1"/>
                </a:solidFill>
                <a:latin typeface="Times New Roman" panose="02020603050405020304" pitchFamily="18" charset="0"/>
                <a:cs typeface="Times New Roman" panose="02020603050405020304" pitchFamily="18" charset="0"/>
              </a:rPr>
              <a:t>πριν από την αφή των πυρών, για να αποκτήσει αυτό την κανονική θερμοκρασία για το άναμμα</a:t>
            </a:r>
            <a:r>
              <a:rPr lang="el-GR" sz="1800" dirty="0">
                <a:solidFill>
                  <a:schemeClr val="tx1"/>
                </a:solidFill>
                <a:latin typeface="Arial Black" pitchFamily="34" charset="0"/>
              </a:rPr>
              <a:t>.</a:t>
            </a:r>
          </a:p>
        </p:txBody>
      </p:sp>
    </p:spTree>
    <p:extLst>
      <p:ext uri="{BB962C8B-B14F-4D97-AF65-F5344CB8AC3E}">
        <p14:creationId xmlns:p14="http://schemas.microsoft.com/office/powerpoint/2010/main" val="339314840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pattFill prst="pct50">
          <a:fgClr>
            <a:srgbClr val="B6DF89"/>
          </a:fgClr>
          <a:bgClr>
            <a:srgbClr val="00B0F0"/>
          </a:bgClr>
        </a:pattFill>
        <a:effectLst/>
      </p:bgPr>
    </p:bg>
    <p:spTree>
      <p:nvGrpSpPr>
        <p:cNvPr id="1" name=""/>
        <p:cNvGrpSpPr/>
        <p:nvPr/>
      </p:nvGrpSpPr>
      <p:grpSpPr>
        <a:xfrm>
          <a:off x="0" y="0"/>
          <a:ext cx="0" cy="0"/>
          <a:chOff x="0" y="0"/>
          <a:chExt cx="0" cy="0"/>
        </a:xfrm>
      </p:grpSpPr>
      <p:pic>
        <p:nvPicPr>
          <p:cNvPr id="4" name="3 - Θέση περιεχομένου" descr="2022-10-01 (45).png"/>
          <p:cNvPicPr>
            <a:picLocks noGrp="1" noChangeAspect="1"/>
          </p:cNvPicPr>
          <p:nvPr>
            <p:ph idx="1"/>
          </p:nvPr>
        </p:nvPicPr>
        <p:blipFill>
          <a:blip r:embed="rId2"/>
          <a:stretch>
            <a:fillRect/>
          </a:stretch>
        </p:blipFill>
        <p:spPr>
          <a:xfrm>
            <a:off x="1403648" y="908720"/>
            <a:ext cx="6840760" cy="5328592"/>
          </a:xfrm>
          <a:solidFill>
            <a:srgbClr val="00B050"/>
          </a:solidFill>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9005867" cy="5976664"/>
          </a:xfrm>
        </p:spPr>
        <p:txBody>
          <a:bodyPr>
            <a:noAutofit/>
          </a:bodyPr>
          <a:lstStyle/>
          <a:p>
            <a:pPr marL="0" indent="0">
              <a:lnSpc>
                <a:spcPct val="100000"/>
              </a:lnSpc>
              <a:buNone/>
            </a:pPr>
            <a:r>
              <a:rPr lang="el-GR" sz="1900" b="1" u="sng" dirty="0">
                <a:solidFill>
                  <a:srgbClr val="FF0000"/>
                </a:solidFill>
                <a:latin typeface="Arial Black" pitchFamily="34" charset="0"/>
              </a:rPr>
              <a:t>Β</a:t>
            </a:r>
            <a:r>
              <a:rPr lang="en-US" sz="1900" b="1" u="sng" dirty="0">
                <a:solidFill>
                  <a:srgbClr val="FF0000"/>
                </a:solidFill>
                <a:latin typeface="Arial Black" pitchFamily="34" charset="0"/>
              </a:rPr>
              <a:t>)</a:t>
            </a:r>
            <a:r>
              <a:rPr lang="el-GR" sz="1900" b="1" u="sng" dirty="0">
                <a:solidFill>
                  <a:srgbClr val="FF0000"/>
                </a:solidFill>
                <a:latin typeface="Arial Black" pitchFamily="34" charset="0"/>
              </a:rPr>
              <a:t> Μηχανήματα και  όργανα που ρυθμίζουν την ροή του αέρα</a:t>
            </a:r>
            <a:r>
              <a:rPr lang="en-US" sz="1900" b="1" u="sng" dirty="0">
                <a:solidFill>
                  <a:srgbClr val="FF0000"/>
                </a:solidFill>
                <a:latin typeface="Arial Black" pitchFamily="34" charset="0"/>
              </a:rPr>
              <a:t> </a:t>
            </a:r>
            <a:r>
              <a:rPr lang="el-GR" sz="1900" b="1" u="sng" dirty="0">
                <a:solidFill>
                  <a:srgbClr val="FF0000"/>
                </a:solidFill>
                <a:latin typeface="Arial Black" pitchFamily="34" charset="0"/>
              </a:rPr>
              <a:t>καύσης</a:t>
            </a:r>
            <a:endParaRPr lang="en-US" sz="1900" b="1" u="sng" dirty="0">
              <a:solidFill>
                <a:srgbClr val="FF0000"/>
              </a:solidFill>
              <a:latin typeface="Arial Black" pitchFamily="34" charset="0"/>
            </a:endParaRPr>
          </a:p>
          <a:p>
            <a:pPr marL="0" indent="0">
              <a:lnSpc>
                <a:spcPct val="100000"/>
              </a:lnSpc>
              <a:buNone/>
            </a:pPr>
            <a:endParaRPr lang="el-GR" sz="1900" b="1" u="sng" dirty="0">
              <a:solidFill>
                <a:schemeClr val="tx1"/>
              </a:solidFill>
              <a:latin typeface="Arial Black" pitchFamily="34" charset="0"/>
            </a:endParaRP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Τα αναγκαία εξαρτήματα για την πραγματοποίηση της καύσης είναι οι καυστήρες και οι κώνοι αέρα</a:t>
            </a:r>
            <a:r>
              <a:rPr lang="el-GR"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b="1" u="sng" dirty="0">
                <a:solidFill>
                  <a:srgbClr val="2B10F4"/>
                </a:solidFill>
                <a:latin typeface="Times New Roman" panose="02020603050405020304" pitchFamily="18" charset="0"/>
                <a:cs typeface="Times New Roman" panose="02020603050405020304" pitchFamily="18" charset="0"/>
              </a:rPr>
              <a:t>Με τον καυστήρα ψεκάζεται το πετρέλαιο και στροβιλιζόμενο σε λεπτότατα σταγονίδια </a:t>
            </a:r>
            <a:r>
              <a:rPr lang="el-GR" sz="2000" dirty="0">
                <a:solidFill>
                  <a:schemeClr val="tx1"/>
                </a:solidFill>
                <a:latin typeface="Times New Roman" panose="02020603050405020304" pitchFamily="18" charset="0"/>
                <a:cs typeface="Times New Roman" panose="02020603050405020304" pitchFamily="18" charset="0"/>
              </a:rPr>
              <a:t>αναμιγνύεται με τον επίσης στροβιλιζόμενο αέρα καύσης, ώστε να γίνεται τέλεια κατά το δυνατόν ανάμιξη και επαφή των μορίων τους και να πραγματοποιείται η τέλεια καύση με την ελάχιστη δυνατή περίσσεια αέρα.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 Εκτός από τους καυστήρες του πετρελαίου και τους κώνου αέρα, άλλα όργανα που σχετίζονται με την καλή καύση και τον έλεγχό της </a:t>
            </a:r>
            <a:r>
              <a:rPr lang="el-GR" sz="2000" b="1" u="sng" dirty="0">
                <a:solidFill>
                  <a:srgbClr val="2B10F4"/>
                </a:solidFill>
                <a:latin typeface="Times New Roman" panose="02020603050405020304" pitchFamily="18" charset="0"/>
                <a:cs typeface="Times New Roman" panose="02020603050405020304" pitchFamily="18" charset="0"/>
              </a:rPr>
              <a:t>είναι τα θερμόμετρα</a:t>
            </a:r>
            <a:r>
              <a:rPr lang="el-GR"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τα πυρόμετρα, </a:t>
            </a:r>
            <a:r>
              <a:rPr lang="el-GR" sz="2000" b="1" u="sng" dirty="0">
                <a:solidFill>
                  <a:srgbClr val="7030A0"/>
                </a:solidFill>
                <a:latin typeface="Times New Roman" panose="02020603050405020304" pitchFamily="18" charset="0"/>
                <a:cs typeface="Times New Roman" panose="02020603050405020304" pitchFamily="18" charset="0"/>
              </a:rPr>
              <a:t>οι φυσητήρες αιθάλης</a:t>
            </a:r>
            <a:r>
              <a:rPr lang="el-GR"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002060"/>
                </a:solidFill>
                <a:latin typeface="Times New Roman" panose="02020603050405020304" pitchFamily="18" charset="0"/>
                <a:cs typeface="Times New Roman" panose="02020603050405020304" pitchFamily="18" charset="0"/>
              </a:rPr>
              <a:t>οι  ενδείκτες  καπνού,</a:t>
            </a:r>
            <a:r>
              <a:rPr lang="el-GR"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οι συσκευές ανάλυσης καυσαερίων</a:t>
            </a:r>
            <a:r>
              <a:rPr lang="el-GR" sz="2000" dirty="0">
                <a:solidFill>
                  <a:schemeClr val="tx1"/>
                </a:solidFill>
                <a:latin typeface="Times New Roman" panose="02020603050405020304" pitchFamily="18" charset="0"/>
                <a:cs typeface="Times New Roman" panose="02020603050405020304" pitchFamily="18" charset="0"/>
              </a:rPr>
              <a:t>, </a:t>
            </a:r>
            <a:r>
              <a:rPr lang="el-GR" sz="2000" b="1" u="sng" dirty="0">
                <a:solidFill>
                  <a:srgbClr val="EA00EA"/>
                </a:solidFill>
                <a:latin typeface="Times New Roman" panose="02020603050405020304" pitchFamily="18" charset="0"/>
                <a:cs typeface="Times New Roman" panose="02020603050405020304" pitchFamily="18" charset="0"/>
              </a:rPr>
              <a:t>τα αερόμετρα  κλπ</a:t>
            </a:r>
            <a:r>
              <a:rPr lang="el-GR" sz="2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3051004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9000"/>
          </a:schemeClr>
        </a:solidFill>
        <a:effectLst/>
      </p:bgPr>
    </p:bg>
    <p:spTree>
      <p:nvGrpSpPr>
        <p:cNvPr id="1" name=""/>
        <p:cNvGrpSpPr/>
        <p:nvPr/>
      </p:nvGrpSpPr>
      <p:grpSpPr>
        <a:xfrm>
          <a:off x="0" y="0"/>
          <a:ext cx="0" cy="0"/>
          <a:chOff x="0" y="0"/>
          <a:chExt cx="0" cy="0"/>
        </a:xfrm>
      </p:grpSpPr>
      <p:pic>
        <p:nvPicPr>
          <p:cNvPr id="7" name="Θέση περιεχομένου 6" descr="Εικόνα που περιέχει μηχάνημα, κύλινδρος, μηχανική, βιομηχανία&#10;&#10;Περιγραφή που δημιουργήθηκε αυτόματα">
            <a:extLst>
              <a:ext uri="{FF2B5EF4-FFF2-40B4-BE49-F238E27FC236}">
                <a16:creationId xmlns:a16="http://schemas.microsoft.com/office/drawing/2014/main" id="{5635348C-3824-7CF2-41F1-5050C717FB0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00" r="-2" b="-2"/>
          <a:stretch/>
        </p:blipFill>
        <p:spPr>
          <a:xfrm>
            <a:off x="395536" y="260648"/>
            <a:ext cx="8424936" cy="6336704"/>
          </a:xfrm>
          <a:prstGeom prst="rect">
            <a:avLst/>
          </a:prstGeo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34000"/>
          </a:schemeClr>
        </a:solidFill>
        <a:effectLst/>
      </p:bgPr>
    </p:bg>
    <p:spTree>
      <p:nvGrpSpPr>
        <p:cNvPr id="1" name=""/>
        <p:cNvGrpSpPr/>
        <p:nvPr/>
      </p:nvGrpSpPr>
      <p:grpSpPr>
        <a:xfrm>
          <a:off x="0" y="0"/>
          <a:ext cx="0" cy="0"/>
          <a:chOff x="0" y="0"/>
          <a:chExt cx="0" cy="0"/>
        </a:xfrm>
      </p:grpSpPr>
      <p:pic>
        <p:nvPicPr>
          <p:cNvPr id="5" name="Εικόνα 4" descr="Εικόνα που περιέχει συσκευή, μηχάνημα&#10;&#10;Περιγραφή που δημιουργήθηκε αυτόματα">
            <a:extLst>
              <a:ext uri="{FF2B5EF4-FFF2-40B4-BE49-F238E27FC236}">
                <a16:creationId xmlns:a16="http://schemas.microsoft.com/office/drawing/2014/main" id="{2268A2E5-D4A4-90D7-8A5B-C8CF46318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04875"/>
            <a:ext cx="8496944" cy="5048250"/>
          </a:xfrm>
          <a:prstGeom prst="rect">
            <a:avLst/>
          </a:prstGeom>
        </p:spPr>
      </p:pic>
    </p:spTree>
    <p:extLst>
      <p:ext uri="{BB962C8B-B14F-4D97-AF65-F5344CB8AC3E}">
        <p14:creationId xmlns:p14="http://schemas.microsoft.com/office/powerpoint/2010/main" val="916488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071563"/>
            <a:ext cx="8643938" cy="142875"/>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4294967295"/>
          </p:nvPr>
        </p:nvPicPr>
        <p:blipFill>
          <a:blip r:embed="rId3" cstate="print">
            <a:lum bright="-27000" contrast="44000"/>
          </a:blip>
          <a:stretch>
            <a:fillRect/>
          </a:stretch>
        </p:blipFill>
        <p:spPr>
          <a:xfrm>
            <a:off x="3609975" y="548680"/>
            <a:ext cx="5319683" cy="5988645"/>
          </a:xfrm>
        </p:spPr>
      </p:pic>
      <p:sp>
        <p:nvSpPr>
          <p:cNvPr id="8" name="TextBox 7"/>
          <p:cNvSpPr txBox="1"/>
          <p:nvPr/>
        </p:nvSpPr>
        <p:spPr>
          <a:xfrm>
            <a:off x="285719" y="1142984"/>
            <a:ext cx="3494193" cy="2862322"/>
          </a:xfrm>
          <a:prstGeom prst="rect">
            <a:avLst/>
          </a:prstGeom>
          <a:noFill/>
        </p:spPr>
        <p:txBody>
          <a:bodyPr wrap="square" rtlCol="0">
            <a:spAutoFit/>
          </a:bodyPr>
          <a:lstStyle/>
          <a:p>
            <a:pPr marL="216000" indent="-457200">
              <a:buClr>
                <a:srgbClr val="FF0000"/>
              </a:buClr>
            </a:pPr>
            <a:r>
              <a:rPr lang="el-GR" sz="1400" b="1" dirty="0">
                <a:solidFill>
                  <a:srgbClr val="FF0000"/>
                </a:solidFill>
                <a:latin typeface="Arial Black" pitchFamily="34" charset="0"/>
              </a:rPr>
              <a:t>Α </a:t>
            </a:r>
            <a:r>
              <a:rPr lang="el-GR" b="1" dirty="0">
                <a:solidFill>
                  <a:srgbClr val="FF0000"/>
                </a:solidFill>
                <a:latin typeface="Times New Roman" panose="02020603050405020304" pitchFamily="18" charset="0"/>
                <a:cs typeface="Times New Roman" panose="02020603050405020304" pitchFamily="18" charset="0"/>
              </a:rPr>
              <a:t>- </a:t>
            </a:r>
            <a:r>
              <a:rPr lang="el-GR" b="1" dirty="0">
                <a:solidFill>
                  <a:srgbClr val="00B050"/>
                </a:solidFill>
                <a:latin typeface="Times New Roman" panose="02020603050405020304" pitchFamily="18" charset="0"/>
                <a:cs typeface="Times New Roman" panose="02020603050405020304" pitchFamily="18" charset="0"/>
              </a:rPr>
              <a:t>Ο ΑΤΜΟΥΔΡΟΘΑΛΑΜΟΣ</a:t>
            </a:r>
            <a:r>
              <a:rPr lang="el-GR" b="1" dirty="0">
                <a:latin typeface="Times New Roman" panose="02020603050405020304" pitchFamily="18" charset="0"/>
                <a:cs typeface="Times New Roman" panose="02020603050405020304" pitchFamily="18" charset="0"/>
              </a:rPr>
              <a:t>.</a:t>
            </a:r>
          </a:p>
          <a:p>
            <a:pPr marL="216000" indent="-457200">
              <a:buClr>
                <a:srgbClr val="FF0000"/>
              </a:buClr>
            </a:pPr>
            <a:endParaRPr lang="el-GR" b="1" dirty="0">
              <a:latin typeface="Times New Roman" panose="02020603050405020304" pitchFamily="18" charset="0"/>
              <a:cs typeface="Times New Roman" panose="02020603050405020304" pitchFamily="18" charset="0"/>
            </a:endParaRPr>
          </a:p>
          <a:p>
            <a:pPr marL="216000" indent="-457200">
              <a:buClr>
                <a:srgbClr val="FF0000"/>
              </a:buClr>
            </a:pPr>
            <a:r>
              <a:rPr lang="el-GR" b="1" dirty="0">
                <a:solidFill>
                  <a:srgbClr val="FF0000"/>
                </a:solidFill>
                <a:latin typeface="Times New Roman" panose="02020603050405020304" pitchFamily="18" charset="0"/>
                <a:cs typeface="Times New Roman" panose="02020603050405020304" pitchFamily="18" charset="0"/>
              </a:rPr>
              <a:t>Σ - </a:t>
            </a:r>
            <a:r>
              <a:rPr lang="el-GR" b="1" dirty="0">
                <a:solidFill>
                  <a:srgbClr val="2B10F4"/>
                </a:solidFill>
                <a:latin typeface="Times New Roman" panose="02020603050405020304" pitchFamily="18" charset="0"/>
                <a:cs typeface="Times New Roman" panose="02020603050405020304" pitchFamily="18" charset="0"/>
              </a:rPr>
              <a:t>ΤΑ ΑΤΜΟΓΟΝΑ ΣΤΟΙΧΕΙΑ</a:t>
            </a:r>
            <a:r>
              <a:rPr lang="el-GR" b="1" dirty="0">
                <a:latin typeface="Times New Roman" panose="02020603050405020304" pitchFamily="18" charset="0"/>
                <a:cs typeface="Times New Roman" panose="02020603050405020304" pitchFamily="18" charset="0"/>
              </a:rPr>
              <a:t>.</a:t>
            </a:r>
          </a:p>
          <a:p>
            <a:pPr marL="216000" indent="-457200">
              <a:buClr>
                <a:srgbClr val="FF0000"/>
              </a:buClr>
            </a:pPr>
            <a:endParaRPr lang="el-GR" b="1" dirty="0">
              <a:latin typeface="Times New Roman" panose="02020603050405020304" pitchFamily="18" charset="0"/>
              <a:cs typeface="Times New Roman" panose="02020603050405020304" pitchFamily="18" charset="0"/>
            </a:endParaRPr>
          </a:p>
          <a:p>
            <a:pPr marL="216000" indent="-457200">
              <a:buClr>
                <a:srgbClr val="FF0000"/>
              </a:buClr>
            </a:pPr>
            <a:r>
              <a:rPr lang="el-GR" b="1" dirty="0">
                <a:solidFill>
                  <a:srgbClr val="FF0000"/>
                </a:solidFill>
                <a:latin typeface="Times New Roman" panose="02020603050405020304" pitchFamily="18" charset="0"/>
                <a:cs typeface="Times New Roman" panose="02020603050405020304" pitchFamily="18" charset="0"/>
              </a:rPr>
              <a:t>σ - </a:t>
            </a:r>
            <a:r>
              <a:rPr lang="el-GR" b="1" dirty="0">
                <a:latin typeface="Times New Roman" panose="02020603050405020304" pitchFamily="18" charset="0"/>
                <a:cs typeface="Times New Roman" panose="02020603050405020304" pitchFamily="18" charset="0"/>
              </a:rPr>
              <a:t>Ο ΣΥΛΛΕΚΤΗΣ.</a:t>
            </a:r>
          </a:p>
          <a:p>
            <a:pPr marL="216000" indent="-457200">
              <a:buClr>
                <a:srgbClr val="FF0000"/>
              </a:buClr>
            </a:pPr>
            <a:endParaRPr lang="el-GR" b="1" dirty="0">
              <a:latin typeface="Times New Roman" panose="02020603050405020304" pitchFamily="18" charset="0"/>
              <a:cs typeface="Times New Roman" panose="02020603050405020304" pitchFamily="18" charset="0"/>
            </a:endParaRPr>
          </a:p>
          <a:p>
            <a:pPr marL="216000" indent="-457200">
              <a:buClr>
                <a:srgbClr val="FF0000"/>
              </a:buClr>
            </a:pPr>
            <a:r>
              <a:rPr lang="el-GR" b="1" dirty="0">
                <a:solidFill>
                  <a:srgbClr val="FF0000"/>
                </a:solidFill>
                <a:latin typeface="Times New Roman" panose="02020603050405020304" pitchFamily="18" charset="0"/>
                <a:cs typeface="Times New Roman" panose="02020603050405020304" pitchFamily="18" charset="0"/>
              </a:rPr>
              <a:t>Ε - </a:t>
            </a:r>
            <a:r>
              <a:rPr lang="el-GR" b="1" dirty="0">
                <a:solidFill>
                  <a:srgbClr val="2B10F4"/>
                </a:solidFill>
                <a:latin typeface="Times New Roman" panose="02020603050405020304" pitchFamily="18" charset="0"/>
                <a:cs typeface="Times New Roman" panose="02020603050405020304" pitchFamily="18" charset="0"/>
              </a:rPr>
              <a:t>Η ΕΣΤΙΑ ΚΑΙ ΤΟ ΠΕΡΙΒΛΗΜΑ ΤΟΥ ΛΕΒΗΤΑ</a:t>
            </a:r>
            <a:r>
              <a:rPr lang="el-GR" b="1" dirty="0">
                <a:latin typeface="Times New Roman" panose="02020603050405020304" pitchFamily="18" charset="0"/>
                <a:cs typeface="Times New Roman" panose="02020603050405020304" pitchFamily="18" charset="0"/>
              </a:rPr>
              <a:t>.</a:t>
            </a:r>
          </a:p>
          <a:p>
            <a:pPr marL="216000" indent="-457200">
              <a:buClr>
                <a:srgbClr val="FF0000"/>
              </a:buClr>
            </a:pPr>
            <a:endParaRPr lang="el-GR" b="1" dirty="0">
              <a:latin typeface="Times New Roman" panose="02020603050405020304" pitchFamily="18" charset="0"/>
              <a:cs typeface="Times New Roman" panose="02020603050405020304" pitchFamily="18" charset="0"/>
            </a:endParaRPr>
          </a:p>
          <a:p>
            <a:pPr marL="216000" indent="-457200">
              <a:buClr>
                <a:srgbClr val="FF0000"/>
              </a:buClr>
            </a:pPr>
            <a:r>
              <a:rPr lang="el-GR" b="1" dirty="0">
                <a:solidFill>
                  <a:srgbClr val="FF0000"/>
                </a:solidFill>
                <a:latin typeface="Times New Roman" panose="02020603050405020304" pitchFamily="18" charset="0"/>
                <a:cs typeface="Times New Roman" panose="02020603050405020304" pitchFamily="18" charset="0"/>
              </a:rPr>
              <a:t>γ - </a:t>
            </a:r>
            <a:r>
              <a:rPr lang="el-GR" b="1" dirty="0">
                <a:solidFill>
                  <a:srgbClr val="002060"/>
                </a:solidFill>
                <a:latin typeface="Times New Roman" panose="02020603050405020304" pitchFamily="18" charset="0"/>
                <a:cs typeface="Times New Roman" panose="02020603050405020304" pitchFamily="18" charset="0"/>
              </a:rPr>
              <a:t>Ο ΥΠΕΡΘΕΡΜΑΝΤΗΡΑΣ</a:t>
            </a:r>
            <a:r>
              <a:rPr lang="el-GR" sz="1400" b="1" dirty="0">
                <a:latin typeface="Arial Black" pitchFamily="34" charset="0"/>
              </a:rPr>
              <a:t>.</a:t>
            </a:r>
          </a:p>
        </p:txBody>
      </p:sp>
    </p:spTree>
    <p:extLst>
      <p:ext uri="{BB962C8B-B14F-4D97-AF65-F5344CB8AC3E}">
        <p14:creationId xmlns:p14="http://schemas.microsoft.com/office/powerpoint/2010/main" val="129930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arn(inVertical)">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wipe(down)">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1000"/>
                                        <p:tgtEl>
                                          <p:spTgt spid="8">
                                            <p:txEl>
                                              <p:pRg st="8" end="8"/>
                                            </p:txEl>
                                          </p:spTgt>
                                        </p:tgtEl>
                                      </p:cBhvr>
                                    </p:animEffect>
                                    <p:anim calcmode="lin" valueType="num">
                                      <p:cBhvr>
                                        <p:cTn id="28"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8">
                                            <p:txEl>
                                              <p:pRg st="8" end="8"/>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6632"/>
            <a:ext cx="8678738" cy="6480720"/>
          </a:xfrm>
        </p:spPr>
        <p:txBody>
          <a:bodyPr>
            <a:noAutofit/>
          </a:bodyPr>
          <a:lstStyle/>
          <a:p>
            <a:pPr marL="0" indent="0">
              <a:lnSpc>
                <a:spcPct val="100000"/>
              </a:lnSpc>
              <a:buNone/>
            </a:pP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Ο αέρας που απαιτείται για την καύση, διοχετεύεται στον λέβητα δια μέσου αγωγών, οι οποίοι ξεκινούν από την βάση ή το μέσο της καπνοδόχου και από τμήμα προφυλαγμένο από την είσοδο βρόχινου ή θαλασσινού νερού.</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 Στην βάση των αγωγών τοποθετούνται </a:t>
            </a:r>
            <a:r>
              <a:rPr lang="el-GR" sz="2000" b="1" u="sng" dirty="0">
                <a:solidFill>
                  <a:srgbClr val="FF0000"/>
                </a:solidFill>
                <a:latin typeface="Times New Roman" panose="02020603050405020304" pitchFamily="18" charset="0"/>
                <a:cs typeface="Times New Roman" panose="02020603050405020304" pitchFamily="18" charset="0"/>
              </a:rPr>
              <a:t>οι ανεμιστήρες τεχνητού ελκυσμού, οι οποίοι καταθλίβουν τον αναρροφούμενο αέρα δια μέσου διαφραγμάτων (γρίλιες), στο διπλό κέλυφος του αέρα του λέβητα. </a:t>
            </a:r>
          </a:p>
          <a:p>
            <a:pPr marL="0" indent="0">
              <a:lnSpc>
                <a:spcPct val="100000"/>
              </a:lnSpc>
              <a:buNone/>
            </a:pPr>
            <a:r>
              <a:rPr lang="el-GR" sz="2000" b="1" u="sng" dirty="0">
                <a:solidFill>
                  <a:srgbClr val="2B10F4"/>
                </a:solidFill>
                <a:latin typeface="Times New Roman" panose="02020603050405020304" pitchFamily="18" charset="0"/>
                <a:cs typeface="Times New Roman" panose="02020603050405020304" pitchFamily="18" charset="0"/>
              </a:rPr>
              <a:t>Τα παραπάνω διαφράγματα επιτρέπουν την δίοδο του αέρα μόνο κατά μια διεύθυνση </a:t>
            </a:r>
            <a:r>
              <a:rPr lang="el-GR" sz="2000" dirty="0">
                <a:solidFill>
                  <a:schemeClr val="tx1"/>
                </a:solidFill>
                <a:latin typeface="Times New Roman" panose="02020603050405020304" pitchFamily="18" charset="0"/>
                <a:cs typeface="Times New Roman" panose="02020603050405020304" pitchFamily="18" charset="0"/>
              </a:rPr>
              <a:t>και είναι απαραίτητα για να εμποδίζουν την διαφυγή του  καταθλιβόμενου  αέρα δια μέσου του διπλού κελύφους του λέβητα προς τον ανεμιστήρα που δεν λειτουργεί.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Ο αέρας εισέρχεται στην εστία δια μέσου του κώνου αέρα του καθενός από τους καυστήρες.  Κάθε κώνος έχει θυρίδες για την δίοδο του αέρα, ο χειρισμός των οποίων γίνεται από την πρόσοψη του λέβητα</a:t>
            </a:r>
            <a:r>
              <a:rPr lang="el-GR"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Έτσι ρυθμίζεται κατά βούληση η είσοδος και το ποσό του εισερχόμενου αέρα (και συγχρόνως εμποδίζεται η δίοδός του από τους κώνους των σβησμένων καυστήρων}. </a:t>
            </a:r>
          </a:p>
        </p:txBody>
      </p:sp>
    </p:spTree>
    <p:extLst>
      <p:ext uri="{BB962C8B-B14F-4D97-AF65-F5344CB8AC3E}">
        <p14:creationId xmlns:p14="http://schemas.microsoft.com/office/powerpoint/2010/main" val="24353101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476672"/>
            <a:ext cx="8678738" cy="6120680"/>
          </a:xfrm>
        </p:spPr>
        <p:txBody>
          <a:bodyPr>
            <a:noAutofit/>
          </a:bodyPr>
          <a:lstStyle/>
          <a:p>
            <a:pPr marL="0" indent="0">
              <a:buNone/>
            </a:pPr>
            <a:r>
              <a:rPr lang="el-GR" sz="2000" b="1" u="sng" dirty="0">
                <a:solidFill>
                  <a:srgbClr val="2B10F4"/>
                </a:solidFill>
                <a:latin typeface="Times New Roman" panose="02020603050405020304" pitchFamily="18" charset="0"/>
                <a:cs typeface="Times New Roman" panose="02020603050405020304" pitchFamily="18" charset="0"/>
              </a:rPr>
              <a:t>Η ποσότητα του αέρα που καταθλίβεται, ρυθμίζεται επίσης από την ταχύτητα λειτουργίας του ανεμιστήρα</a:t>
            </a:r>
            <a:r>
              <a:rPr lang="el-GR" sz="2000" dirty="0">
                <a:latin typeface="Times New Roman" panose="02020603050405020304" pitchFamily="18" charset="0"/>
                <a:cs typeface="Times New Roman" panose="02020603050405020304" pitchFamily="18" charset="0"/>
              </a:rPr>
              <a:t>. Αυτή πάλι ρυθμίζεται με τον χειρισμό του επιστομίου ατμού του κινητήριου μηχανήματος του ανεμιστήρα. </a:t>
            </a:r>
            <a:endParaRPr lang="en-US" sz="2000" dirty="0">
              <a:latin typeface="Times New Roman" panose="02020603050405020304" pitchFamily="18" charset="0"/>
              <a:cs typeface="Times New Roman" panose="02020603050405020304" pitchFamily="18" charset="0"/>
            </a:endParaRPr>
          </a:p>
          <a:p>
            <a:pPr marL="0" indent="0">
              <a:buNone/>
            </a:pPr>
            <a:r>
              <a:rPr lang="el-GR" sz="2000" dirty="0">
                <a:latin typeface="Times New Roman" panose="02020603050405020304" pitchFamily="18" charset="0"/>
                <a:cs typeface="Times New Roman" panose="02020603050405020304" pitchFamily="18" charset="0"/>
              </a:rPr>
              <a:t>(</a:t>
            </a:r>
            <a:r>
              <a:rPr lang="el-GR" sz="2000" b="1" u="sng" dirty="0">
                <a:solidFill>
                  <a:srgbClr val="FF0000"/>
                </a:solidFill>
                <a:latin typeface="Times New Roman" panose="02020603050405020304" pitchFamily="18" charset="0"/>
                <a:cs typeface="Times New Roman" panose="02020603050405020304" pitchFamily="18" charset="0"/>
              </a:rPr>
              <a:t>Κάθε λέβητας έχει ένα επιστόμιο, με το οποίο ρυθμίζεται η ποσότητα του εισερχόμενου ατμού σε όλα τα κινητήρια μηχανήματα των ανεμιστήρων</a:t>
            </a:r>
            <a:r>
              <a:rPr lang="el-GR" sz="2000" dirty="0">
                <a:latin typeface="Times New Roman" panose="02020603050405020304" pitchFamily="18" charset="0"/>
                <a:cs typeface="Times New Roman" panose="02020603050405020304" pitchFamily="18" charset="0"/>
              </a:rPr>
              <a:t>.</a:t>
            </a:r>
          </a:p>
          <a:p>
            <a:pPr marL="0" indent="0">
              <a:buNone/>
            </a:pPr>
            <a:r>
              <a:rPr lang="el-GR" sz="2000" dirty="0">
                <a:latin typeface="Times New Roman" panose="02020603050405020304" pitchFamily="18" charset="0"/>
                <a:cs typeface="Times New Roman" panose="02020603050405020304" pitchFamily="18" charset="0"/>
              </a:rPr>
              <a:t>Ηλεκτροκίνητοι ανεμιστήρες τεχνητού ελκυσμού μικρής παροχής είναι εγκατεστημένοι σε ορισμένα πλοία και χρησιμοποιούνται κατά την αφή πυρών και κατά την λειτουργία του.</a:t>
            </a:r>
            <a:endParaRPr lang="en-US" sz="2000" dirty="0">
              <a:latin typeface="Times New Roman" panose="02020603050405020304" pitchFamily="18" charset="0"/>
              <a:cs typeface="Times New Roman" panose="02020603050405020304" pitchFamily="18" charset="0"/>
            </a:endParaRPr>
          </a:p>
          <a:p>
            <a:pPr marL="0" indent="0">
              <a:buNone/>
            </a:pPr>
            <a:r>
              <a:rPr lang="el-GR" sz="2000" dirty="0">
                <a:latin typeface="Times New Roman" panose="02020603050405020304" pitchFamily="18" charset="0"/>
                <a:cs typeface="Times New Roman" panose="02020603050405020304" pitchFamily="18" charset="0"/>
              </a:rPr>
              <a:t> Οι ανεμιστήρες αυτοί τροφοδοτούνται από την ντηζελοηλεκτρογεννήτρια ανάγκης και χρησιμοποιούνται συνήθως κατά την αφή πυρών, όταν δεν υπάρχει ατμός για την κίνηση </a:t>
            </a:r>
            <a:r>
              <a:rPr lang="el-GR" sz="2000" b="1" u="sng" dirty="0">
                <a:solidFill>
                  <a:srgbClr val="002060"/>
                </a:solidFill>
                <a:latin typeface="Times New Roman" panose="02020603050405020304" pitchFamily="18" charset="0"/>
                <a:cs typeface="Times New Roman" panose="02020603050405020304" pitchFamily="18" charset="0"/>
              </a:rPr>
              <a:t>των στροβιλοανεμιστήρων.  </a:t>
            </a:r>
            <a:endParaRPr lang="en-US" sz="2000" b="1" u="sng" dirty="0">
              <a:solidFill>
                <a:srgbClr val="002060"/>
              </a:solidFill>
              <a:latin typeface="Times New Roman" panose="02020603050405020304" pitchFamily="18" charset="0"/>
              <a:cs typeface="Times New Roman" panose="02020603050405020304" pitchFamily="18" charset="0"/>
            </a:endParaRPr>
          </a:p>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Για τον έλεγχο της πίεσης του αέρα καύσης, δηλαδή της έντασης του ελκυσμού, χρησιμοποιούνται όπως είναι γνωστό τα αερόμετρα ή υδροθλιβόμετρα</a:t>
            </a:r>
            <a:r>
              <a:rPr lang="el-GR" sz="1900" b="1" u="sng" dirty="0">
                <a:solidFill>
                  <a:srgbClr val="FF0000"/>
                </a:solidFill>
                <a:latin typeface="Arial Black" pitchFamily="34" charset="0"/>
              </a:rPr>
              <a:t>.  </a:t>
            </a:r>
          </a:p>
        </p:txBody>
      </p:sp>
    </p:spTree>
    <p:extLst>
      <p:ext uri="{BB962C8B-B14F-4D97-AF65-F5344CB8AC3E}">
        <p14:creationId xmlns:p14="http://schemas.microsoft.com/office/powerpoint/2010/main" val="112510016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pattFill prst="pct30">
          <a:fgClr>
            <a:srgbClr val="FFFF71"/>
          </a:fgClr>
          <a:bgClr>
            <a:schemeClr val="bg1"/>
          </a:bgClr>
        </a:pattFill>
        <a:effectLst/>
      </p:bgPr>
    </p:bg>
    <p:spTree>
      <p:nvGrpSpPr>
        <p:cNvPr id="1" name=""/>
        <p:cNvGrpSpPr/>
        <p:nvPr/>
      </p:nvGrpSpPr>
      <p:grpSpPr>
        <a:xfrm>
          <a:off x="0" y="0"/>
          <a:ext cx="0" cy="0"/>
          <a:chOff x="0" y="0"/>
          <a:chExt cx="0" cy="0"/>
        </a:xfrm>
      </p:grpSpPr>
      <p:pic>
        <p:nvPicPr>
          <p:cNvPr id="5" name="Εικόνα 4" descr="Εικόνα που περιέχει κείμενο, διάγραμμα, Σχέδιο, τεχνικό σχέδιο&#10;&#10;Περιγραφή που δημιουργήθηκε αυτόματα">
            <a:extLst>
              <a:ext uri="{FF2B5EF4-FFF2-40B4-BE49-F238E27FC236}">
                <a16:creationId xmlns:a16="http://schemas.microsoft.com/office/drawing/2014/main" id="{92A198DE-14BB-5EF1-586C-28D23D2EA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50" y="1268760"/>
            <a:ext cx="8342899" cy="5229200"/>
          </a:xfrm>
          <a:prstGeom prst="rect">
            <a:avLst/>
          </a:prstGeom>
        </p:spPr>
      </p:pic>
      <p:sp>
        <p:nvSpPr>
          <p:cNvPr id="8" name="Πλακίδιο 7">
            <a:extLst>
              <a:ext uri="{FF2B5EF4-FFF2-40B4-BE49-F238E27FC236}">
                <a16:creationId xmlns:a16="http://schemas.microsoft.com/office/drawing/2014/main" id="{CE667707-1D9F-DBC2-387F-D0A15AFC50BC}"/>
              </a:ext>
            </a:extLst>
          </p:cNvPr>
          <p:cNvSpPr/>
          <p:nvPr/>
        </p:nvSpPr>
        <p:spPr>
          <a:xfrm>
            <a:off x="179512" y="260648"/>
            <a:ext cx="8784976" cy="864096"/>
          </a:xfrm>
          <a:prstGeom prst="plaqu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latin typeface="Times New Roman" panose="02020603050405020304" pitchFamily="18" charset="0"/>
                <a:cs typeface="Times New Roman" panose="02020603050405020304" pitchFamily="18" charset="0"/>
              </a:rPr>
              <a:t>5.3.  ΔΙΚΤΥΟ ΠΕΤΡΕΛΑΙΟΥ ΚΑΙ ΟΡΓΑΝΑ ΠΟΥ ΡΥΘΜΙΖΟΥΝ ΤΗΝ ΡΟΗ ΑΥΤΟΥ</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328592"/>
          </a:xfrm>
        </p:spPr>
        <p:txBody>
          <a:bodyPr>
            <a:normAutofit/>
          </a:bodyPr>
          <a:lstStyle/>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Χρησιμεύουν για τον ψεκασμό και εκτόξευση του πετρελαίου μέσα στην εστία.</a:t>
            </a: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Κάθε καυστήρας εφοδιάζεται απαραίτητα με ιδιαίτερο απομονωτικό διακόπτη.</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 Οι δυο βασικοί τύποι καυστήρων ή διασκορπιστήρων</a:t>
            </a:r>
            <a:r>
              <a:rPr lang="en-US" sz="2000" b="1" u="sng"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πετρελαίου</a:t>
            </a:r>
            <a:r>
              <a:rPr lang="en-US" sz="2000" b="1" u="sng" dirty="0">
                <a:solidFill>
                  <a:srgbClr val="FF0000"/>
                </a:solidFill>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είναι οι ακόλουθοι </a:t>
            </a:r>
            <a:r>
              <a:rPr lang="en-US" sz="2000" dirty="0">
                <a:solidFill>
                  <a:schemeClr val="tx1"/>
                </a:solidFill>
                <a:latin typeface="Times New Roman" panose="02020603050405020304" pitchFamily="18" charset="0"/>
                <a:cs typeface="Times New Roman" panose="02020603050405020304" pitchFamily="18" charset="0"/>
              </a:rPr>
              <a:t>:</a:t>
            </a:r>
          </a:p>
          <a:p>
            <a:pPr marL="0" indent="0">
              <a:lnSpc>
                <a:spcPct val="100000"/>
              </a:lnSpc>
              <a:buNone/>
            </a:pPr>
            <a:endParaRPr lang="en-US" sz="2000" dirty="0">
              <a:solidFill>
                <a:schemeClr val="tx1"/>
              </a:solidFill>
              <a:latin typeface="Times New Roman" panose="02020603050405020304" pitchFamily="18" charset="0"/>
              <a:cs typeface="Times New Roman" panose="02020603050405020304" pitchFamily="18" charset="0"/>
            </a:endParaRPr>
          </a:p>
          <a:p>
            <a:pPr marL="0" indent="0" algn="ctr">
              <a:lnSpc>
                <a:spcPct val="100000"/>
              </a:lnSpc>
              <a:buNone/>
            </a:pPr>
            <a:r>
              <a:rPr lang="el-GR" b="1" u="sng" dirty="0">
                <a:solidFill>
                  <a:srgbClr val="FF0000"/>
                </a:solidFill>
                <a:highlight>
                  <a:srgbClr val="FFFF00"/>
                </a:highlight>
                <a:latin typeface="Times New Roman" panose="02020603050405020304" pitchFamily="18" charset="0"/>
                <a:cs typeface="Times New Roman" panose="02020603050405020304" pitchFamily="18" charset="0"/>
              </a:rPr>
              <a:t>ΟΙ ΚΑΥΣΤΗΡΕΣ ΜΕ ΑΤΜΟ</a:t>
            </a:r>
          </a:p>
          <a:p>
            <a:pPr marL="0" indent="0">
              <a:lnSpc>
                <a:spcPct val="100000"/>
              </a:lnSpc>
              <a:buNone/>
            </a:pPr>
            <a:r>
              <a:rPr lang="el-GR" sz="2000" b="1" dirty="0">
                <a:solidFill>
                  <a:schemeClr val="tx1"/>
                </a:solidFill>
                <a:latin typeface="Times New Roman" panose="02020603050405020304" pitchFamily="18" charset="0"/>
                <a:cs typeface="Times New Roman" panose="02020603050405020304" pitchFamily="18" charset="0"/>
              </a:rPr>
              <a:t>Η απαίτηση για εξαιρετικά ευρέα όρια μεταβολής του βαθμού καύσης που είναι απαίτηση των </a:t>
            </a:r>
            <a:r>
              <a:rPr lang="el-GR" sz="2000" b="1" dirty="0">
                <a:solidFill>
                  <a:srgbClr val="FF0000"/>
                </a:solidFill>
                <a:latin typeface="Times New Roman" panose="02020603050405020304" pitchFamily="18" charset="0"/>
                <a:cs typeface="Times New Roman" panose="02020603050405020304" pitchFamily="18" charset="0"/>
              </a:rPr>
              <a:t>αυτόματων συστημάτων καύσης, </a:t>
            </a:r>
            <a:r>
              <a:rPr lang="el-GR" sz="2000" b="1" dirty="0">
                <a:solidFill>
                  <a:schemeClr val="tx1"/>
                </a:solidFill>
                <a:latin typeface="Times New Roman" panose="02020603050405020304" pitchFamily="18" charset="0"/>
                <a:cs typeface="Times New Roman" panose="02020603050405020304" pitchFamily="18" charset="0"/>
              </a:rPr>
              <a:t>ξαναφέρανε στην χρήση τους καυστήρες με ατμό. </a:t>
            </a:r>
            <a:endParaRPr lang="en-US" sz="20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Η κατανάλωση του ατμού σε μια εγκατάσταση ναυτικών λεβήτων με καυστήρες με ατμό, </a:t>
            </a:r>
            <a:r>
              <a:rPr lang="el-GR" sz="2000" b="1" u="sng" dirty="0">
                <a:solidFill>
                  <a:srgbClr val="FF0000"/>
                </a:solidFill>
                <a:latin typeface="Times New Roman" panose="02020603050405020304" pitchFamily="18" charset="0"/>
                <a:cs typeface="Times New Roman" panose="02020603050405020304" pitchFamily="18" charset="0"/>
              </a:rPr>
              <a:t>είναι κατώτερη από το μισό του 1/8 % της ολικής ποσότητας του παραγόμενου από τους λέβητες ατμό.</a:t>
            </a:r>
          </a:p>
        </p:txBody>
      </p:sp>
      <p:sp>
        <p:nvSpPr>
          <p:cNvPr id="2" name="Πλακίδιο 1">
            <a:extLst>
              <a:ext uri="{FF2B5EF4-FFF2-40B4-BE49-F238E27FC236}">
                <a16:creationId xmlns:a16="http://schemas.microsoft.com/office/drawing/2014/main" id="{6275F7AB-8DA0-2C80-3BF6-BABB508C6BB7}"/>
              </a:ext>
            </a:extLst>
          </p:cNvPr>
          <p:cNvSpPr/>
          <p:nvPr/>
        </p:nvSpPr>
        <p:spPr>
          <a:xfrm>
            <a:off x="395536" y="116632"/>
            <a:ext cx="8462714" cy="864096"/>
          </a:xfrm>
          <a:prstGeom prst="plaqu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FFFF00"/>
                </a:solidFill>
                <a:latin typeface="Times New Roman" panose="02020603050405020304" pitchFamily="18" charset="0"/>
                <a:cs typeface="Times New Roman" panose="02020603050405020304" pitchFamily="18" charset="0"/>
              </a:rPr>
              <a:t>5.5.  ΚΑΥΣΤΗΡΕΣ ΓΕΝΙΚΑ</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0B0F0">
            <a:alpha val="52000"/>
          </a:srgbClr>
        </a:solidFill>
        <a:effectLst/>
      </p:bgPr>
    </p:bg>
    <p:spTree>
      <p:nvGrpSpPr>
        <p:cNvPr id="1" name=""/>
        <p:cNvGrpSpPr/>
        <p:nvPr/>
      </p:nvGrpSpPr>
      <p:grpSpPr>
        <a:xfrm>
          <a:off x="0" y="0"/>
          <a:ext cx="0" cy="0"/>
          <a:chOff x="0" y="0"/>
          <a:chExt cx="0" cy="0"/>
        </a:xfrm>
      </p:grpSpPr>
      <p:pic>
        <p:nvPicPr>
          <p:cNvPr id="4" name="3 - Θέση περιεχομένου" descr="2022-10-01 (50).png"/>
          <p:cNvPicPr>
            <a:picLocks noGrp="1" noChangeAspect="1"/>
          </p:cNvPicPr>
          <p:nvPr>
            <p:ph idx="4294967295"/>
          </p:nvPr>
        </p:nvPicPr>
        <p:blipFill>
          <a:blip r:embed="rId2"/>
          <a:srcRect l="4980" r="20353"/>
          <a:stretch/>
        </p:blipFill>
        <p:spPr>
          <a:xfrm>
            <a:off x="395536" y="404664"/>
            <a:ext cx="8352928" cy="6048672"/>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499" cy="5544616"/>
          </a:xfrm>
        </p:spPr>
        <p:txBody>
          <a:bodyPr>
            <a:normAutofit lnSpcReduction="10000"/>
          </a:bodyPr>
          <a:lstStyle/>
          <a:p>
            <a:pPr marL="0" indent="0" algn="ctr">
              <a:lnSpc>
                <a:spcPct val="100000"/>
              </a:lnSpc>
              <a:buNone/>
            </a:pPr>
            <a:r>
              <a:rPr lang="el-GR" sz="2000" u="sng" dirty="0">
                <a:solidFill>
                  <a:srgbClr val="2B10F4"/>
                </a:solidFill>
                <a:highlight>
                  <a:srgbClr val="FFFF00"/>
                </a:highlight>
                <a:latin typeface="Arial Black" pitchFamily="34" charset="0"/>
              </a:rPr>
              <a:t>ΟΙ ΚΑΥΣΤΗΡΕΣ ΜΕ ΜΗΧΑΝΙΚΗ ΕΓΧΥΣΗ</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Δέχονται πετρέλαιο με υδραυλική πίεση 7 έως 21 </a:t>
            </a:r>
            <a:r>
              <a:rPr lang="en-US" sz="2000" b="1" u="sng" dirty="0">
                <a:solidFill>
                  <a:srgbClr val="FF0000"/>
                </a:solidFill>
                <a:latin typeface="Times New Roman" panose="02020603050405020304" pitchFamily="18" charset="0"/>
                <a:cs typeface="Times New Roman" panose="02020603050405020304" pitchFamily="18" charset="0"/>
              </a:rPr>
              <a:t>bar </a:t>
            </a:r>
            <a:r>
              <a:rPr lang="el-GR" sz="2000" dirty="0">
                <a:solidFill>
                  <a:schemeClr val="tx1"/>
                </a:solidFill>
                <a:latin typeface="Times New Roman" panose="02020603050405020304" pitchFamily="18" charset="0"/>
                <a:cs typeface="Times New Roman" panose="02020603050405020304" pitchFamily="18" charset="0"/>
              </a:rPr>
              <a:t>ανάλογα με τον τύπο και την απόδοση του διασκορπιστήρα και το καταθλίβουν διά μέσου διόδων, που έχουν τέτοια διάταξη, ώστε να επιτυγχάνεται ο διαχωρισμός του σε λεπτότατα μόρια. </a:t>
            </a:r>
          </a:p>
          <a:p>
            <a:pPr marL="0" indent="0">
              <a:lnSpc>
                <a:spcPct val="100000"/>
              </a:lnSpc>
              <a:buNone/>
            </a:pPr>
            <a:r>
              <a:rPr lang="el-GR" sz="2000" b="1" dirty="0">
                <a:solidFill>
                  <a:schemeClr val="tx1"/>
                </a:solidFill>
                <a:latin typeface="Times New Roman" panose="02020603050405020304" pitchFamily="18" charset="0"/>
                <a:cs typeface="Times New Roman" panose="02020603050405020304" pitchFamily="18" charset="0"/>
              </a:rPr>
              <a:t>Ένας πλήρης μηχανικός διασκορπιστήρας αποτελείται από τέσσερα τμήματα, δηλαδή το </a:t>
            </a:r>
            <a:r>
              <a:rPr lang="el-GR" sz="2000" b="1" dirty="0">
                <a:solidFill>
                  <a:srgbClr val="FF0000"/>
                </a:solidFill>
                <a:latin typeface="Times New Roman" panose="02020603050405020304" pitchFamily="18" charset="0"/>
                <a:cs typeface="Times New Roman" panose="02020603050405020304" pitchFamily="18" charset="0"/>
              </a:rPr>
              <a:t>σώμα, </a:t>
            </a:r>
            <a:r>
              <a:rPr lang="el-GR" sz="2000" b="1" dirty="0">
                <a:solidFill>
                  <a:schemeClr val="tx1"/>
                </a:solidFill>
                <a:latin typeface="Times New Roman" panose="02020603050405020304" pitchFamily="18" charset="0"/>
                <a:cs typeface="Times New Roman" panose="02020603050405020304" pitchFamily="18" charset="0"/>
              </a:rPr>
              <a:t>το</a:t>
            </a:r>
            <a:r>
              <a:rPr lang="el-GR" sz="2000" b="1" dirty="0">
                <a:solidFill>
                  <a:srgbClr val="FF0000"/>
                </a:solidFill>
                <a:latin typeface="Times New Roman" panose="02020603050405020304" pitchFamily="18" charset="0"/>
                <a:cs typeface="Times New Roman" panose="02020603050405020304" pitchFamily="18" charset="0"/>
              </a:rPr>
              <a:t> ακροφύσιο,</a:t>
            </a:r>
            <a:r>
              <a:rPr lang="el-GR" sz="2000" b="1" dirty="0">
                <a:solidFill>
                  <a:schemeClr val="tx1"/>
                </a:solidFill>
                <a:latin typeface="Times New Roman" panose="02020603050405020304" pitchFamily="18" charset="0"/>
                <a:cs typeface="Times New Roman" panose="02020603050405020304" pitchFamily="18" charset="0"/>
              </a:rPr>
              <a:t> το </a:t>
            </a:r>
            <a:r>
              <a:rPr lang="el-GR" sz="2000" b="1" dirty="0">
                <a:solidFill>
                  <a:srgbClr val="FF0000"/>
                </a:solidFill>
                <a:latin typeface="Times New Roman" panose="02020603050405020304" pitchFamily="18" charset="0"/>
                <a:cs typeface="Times New Roman" panose="02020603050405020304" pitchFamily="18" charset="0"/>
              </a:rPr>
              <a:t>δίσκο </a:t>
            </a:r>
            <a:r>
              <a:rPr lang="el-GR" sz="2000" b="1" dirty="0">
                <a:solidFill>
                  <a:schemeClr val="tx1"/>
                </a:solidFill>
                <a:latin typeface="Times New Roman" panose="02020603050405020304" pitchFamily="18" charset="0"/>
                <a:cs typeface="Times New Roman" panose="02020603050405020304" pitchFamily="18" charset="0"/>
              </a:rPr>
              <a:t>και το </a:t>
            </a:r>
            <a:r>
              <a:rPr lang="el-GR" sz="2000" b="1" dirty="0">
                <a:solidFill>
                  <a:srgbClr val="FF0000"/>
                </a:solidFill>
                <a:latin typeface="Times New Roman" panose="02020603050405020304" pitchFamily="18" charset="0"/>
                <a:cs typeface="Times New Roman" panose="02020603050405020304" pitchFamily="18" charset="0"/>
              </a:rPr>
              <a:t>προστόμιο. </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Το σώμα </a:t>
            </a:r>
            <a:r>
              <a:rPr lang="el-GR" sz="2000" dirty="0">
                <a:solidFill>
                  <a:schemeClr val="tx1"/>
                </a:solidFill>
                <a:latin typeface="Times New Roman" panose="02020603050405020304" pitchFamily="18" charset="0"/>
                <a:cs typeface="Times New Roman" panose="02020603050405020304" pitchFamily="18" charset="0"/>
              </a:rPr>
              <a:t>είναι σωλήνας που φέρει συνδετικό σπείρωμα και στα δυο άκρα του, δια μέσου του οποίου περνάει το πετρέλαιο που έρχεται από τον σωλήνα διανομής και προορίζεται για την καύση. </a:t>
            </a:r>
          </a:p>
          <a:p>
            <a:pPr marL="0" indent="0">
              <a:lnSpc>
                <a:spcPct val="100000"/>
              </a:lnSpc>
              <a:buNone/>
            </a:pPr>
            <a:r>
              <a:rPr lang="el-GR" sz="2000" b="1" u="sng" dirty="0">
                <a:solidFill>
                  <a:srgbClr val="002060"/>
                </a:solidFill>
                <a:latin typeface="Times New Roman" panose="02020603050405020304" pitchFamily="18" charset="0"/>
                <a:cs typeface="Times New Roman" panose="02020603050405020304" pitchFamily="18" charset="0"/>
              </a:rPr>
              <a:t>Το ακροφύσιο</a:t>
            </a:r>
            <a:r>
              <a:rPr lang="el-GR" sz="2000"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είναι τεμάχιο το οποίο προσαρμόζεται με σπείρωμα πάνω στο άκρο κατάθλιψης  του σώματος και φέρει διόδους με τις οποίες το πετρέλαιο οδηγείται προς τα εφαπτομενικά αυλάκια του δίσκου διασκόρπισης. Το άκρο της κατάθλιψης του ακροφυσίου φέρει εσωτερικά δακτυλιοειδή αυλάκι, που συνδέει τις τρύπες διόδου του πετρελαίου.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Το κέντρο του ακροφυσίου φέρει δακτύλιο ή κυλινδρική προεξοχή, η οποία καλύπτει τον χώρο στροβιλισμού του πετρελαίου.</a:t>
            </a:r>
          </a:p>
          <a:p>
            <a:endParaRPr lang="el-GR" sz="1600" dirty="0">
              <a:latin typeface="Arial Black" pitchFamily="34" charset="0"/>
            </a:endParaRPr>
          </a:p>
        </p:txBody>
      </p:sp>
      <p:sp>
        <p:nvSpPr>
          <p:cNvPr id="2" name="Πάπυρος: Οριζόντιος 1">
            <a:extLst>
              <a:ext uri="{FF2B5EF4-FFF2-40B4-BE49-F238E27FC236}">
                <a16:creationId xmlns:a16="http://schemas.microsoft.com/office/drawing/2014/main" id="{3F77FD42-A99D-3B9C-FB4C-6CCDCA01DAA0}"/>
              </a:ext>
            </a:extLst>
          </p:cNvPr>
          <p:cNvSpPr/>
          <p:nvPr/>
        </p:nvSpPr>
        <p:spPr>
          <a:xfrm>
            <a:off x="467544" y="260648"/>
            <a:ext cx="8390705" cy="720080"/>
          </a:xfrm>
          <a:prstGeom prst="horizontalScroll">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Times New Roman" panose="02020603050405020304" pitchFamily="18" charset="0"/>
                <a:cs typeface="Times New Roman" panose="02020603050405020304" pitchFamily="18" charset="0"/>
              </a:rPr>
              <a:t>5.6.  ΜΗΧΑΝΙΚΟΙ  ΔΙΑΣΚΟΡΠΙΣΤΗΡΕΣ</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24644"/>
            <a:ext cx="8856984" cy="6408712"/>
          </a:xfrm>
        </p:spPr>
        <p:txBody>
          <a:bodyPr>
            <a:normAutofit fontScale="92500" lnSpcReduction="10000"/>
          </a:bodyPr>
          <a:lstStyle/>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Ο δίσκος διασκορπισμού (δεκάρα</a:t>
            </a:r>
            <a:r>
              <a:rPr lang="el-GR" sz="2000" dirty="0">
                <a:solidFill>
                  <a:schemeClr val="tx1"/>
                </a:solidFill>
                <a:latin typeface="Times New Roman" panose="02020603050405020304" pitchFamily="18" charset="0"/>
                <a:cs typeface="Times New Roman" panose="02020603050405020304" pitchFamily="18" charset="0"/>
              </a:rPr>
              <a:t>), </a:t>
            </a:r>
            <a:r>
              <a:rPr lang="el-GR" sz="2000" b="1" dirty="0">
                <a:solidFill>
                  <a:schemeClr val="tx1"/>
                </a:solidFill>
                <a:latin typeface="Times New Roman" panose="02020603050405020304" pitchFamily="18" charset="0"/>
                <a:cs typeface="Times New Roman" panose="02020603050405020304" pitchFamily="18" charset="0"/>
              </a:rPr>
              <a:t>είναι δίσκος ο οποίος τοποθετείται προς το άκρο κατάθλιψης του ακροφυσίου, γι' αυτό το πετρέλαιο που προορίζεται για την εστία περνάει μέσω μιας μικρής τρύπας που βρίσκεται στο κέντρο του</a:t>
            </a:r>
            <a:r>
              <a:rPr lang="el-GR" sz="2000" dirty="0">
                <a:solidFill>
                  <a:schemeClr val="tx1"/>
                </a:solidFill>
                <a:latin typeface="Times New Roman" panose="02020603050405020304" pitchFamily="18" charset="0"/>
                <a:cs typeface="Times New Roman" panose="02020603050405020304" pitchFamily="18" charset="0"/>
              </a:rPr>
              <a:t>.</a:t>
            </a: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Πάνω στην πίσω όψη του δίσκου υπάρχει χώρος</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στροβιλισμού του πετρελαίου, που συνδέεται μέσω</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περιφερειακών αυλακιών με το δακτυλιοειδές αυλάκι του</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ακροφυσίου.</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Το προστόμιο, είναι τετράπλευρο περικόχλιο </a:t>
            </a:r>
            <a:r>
              <a:rPr lang="el-GR" sz="2000" dirty="0">
                <a:solidFill>
                  <a:schemeClr val="tx1"/>
                </a:solidFill>
                <a:latin typeface="Times New Roman" panose="02020603050405020304" pitchFamily="18" charset="0"/>
                <a:cs typeface="Times New Roman" panose="02020603050405020304" pitchFamily="18" charset="0"/>
              </a:rPr>
              <a:t>που συγκρατεί τον δίσκο διασκορπισμού σε συγκεντρική θέση και στερεά προσαρμοσμένο πάνω στο ακροφύσιο.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b="1" u="sng" dirty="0">
                <a:solidFill>
                  <a:srgbClr val="2B10F4"/>
                </a:solidFill>
                <a:latin typeface="Times New Roman" panose="02020603050405020304" pitchFamily="18" charset="0"/>
                <a:cs typeface="Times New Roman" panose="02020603050405020304" pitchFamily="18" charset="0"/>
              </a:rPr>
              <a:t>Το πετρέλαιο περνώντας από το ακροφύσιο </a:t>
            </a:r>
            <a:r>
              <a:rPr lang="el-GR" sz="2000" dirty="0">
                <a:solidFill>
                  <a:schemeClr val="tx1"/>
                </a:solidFill>
                <a:latin typeface="Times New Roman" panose="02020603050405020304" pitchFamily="18" charset="0"/>
                <a:cs typeface="Times New Roman" panose="02020603050405020304" pitchFamily="18" charset="0"/>
              </a:rPr>
              <a:t>γεμίζει τα αυλάκια του δίσκου διασκορπισμού με μεγάλη ταχύτητα, η οποία προκαλείται λόγω σύνθλιψής του με υψηλή πίεση, μέσα στις μικρές επιφάνειες των αυλακιών του δίσκου διασκορπισμού.</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Στην συνέχεια εισέρχεται μέσα στον κωνικό θάλαμο στροβιλισμού </a:t>
            </a:r>
            <a:r>
              <a:rPr lang="el-GR" sz="2000" dirty="0">
                <a:solidFill>
                  <a:schemeClr val="tx1"/>
                </a:solidFill>
                <a:latin typeface="Times New Roman" panose="02020603050405020304" pitchFamily="18" charset="0"/>
                <a:cs typeface="Times New Roman" panose="02020603050405020304" pitchFamily="18" charset="0"/>
              </a:rPr>
              <a:t>που εφάπτεται στην περιφέρειά του και συγκρατούμενο πάνω στο τοίχωμα του θαλάμου, λόγω της φυγοκεντρικής δύναμης που αναπτύχθηκε κατά τον στροβιλισμό του μέσα στον θάλαμο διασκόρπισης.</a:t>
            </a: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 Με αυτό τον τρόπο τα λεπτά μόρια του πετρελαίου αποκτούν περιστροφική κίνηση </a:t>
            </a:r>
            <a:r>
              <a:rPr lang="el-GR" sz="2000" b="1" dirty="0">
                <a:solidFill>
                  <a:srgbClr val="2B10F4"/>
                </a:solidFill>
                <a:latin typeface="Times New Roman" panose="02020603050405020304" pitchFamily="18" charset="0"/>
                <a:cs typeface="Times New Roman" panose="02020603050405020304" pitchFamily="18" charset="0"/>
              </a:rPr>
              <a:t>Κατά την έξοδό του από το ακροφύσιο το πετρέλαιο διανοίγεται σε σχήμα κώνου γωνίας 35°-70°. </a:t>
            </a:r>
            <a:r>
              <a:rPr lang="el-GR" sz="2000" b="1" u="sng" dirty="0">
                <a:solidFill>
                  <a:srgbClr val="FF0000"/>
                </a:solidFill>
                <a:latin typeface="Times New Roman" panose="02020603050405020304" pitchFamily="18" charset="0"/>
                <a:cs typeface="Times New Roman" panose="02020603050405020304" pitchFamily="18" charset="0"/>
              </a:rPr>
              <a:t>Ο κώνος αυτός ή η γωνία λέγονται κώνος ή γωνία ράντισης.</a:t>
            </a:r>
          </a:p>
          <a:p>
            <a:pPr marL="0" indent="0">
              <a:lnSpc>
                <a:spcPct val="100000"/>
              </a:lnSpc>
              <a:buNone/>
            </a:pPr>
            <a:r>
              <a:rPr lang="el-GR" sz="2000" b="1" dirty="0">
                <a:solidFill>
                  <a:schemeClr val="tx1"/>
                </a:solidFill>
                <a:latin typeface="Times New Roman" panose="02020603050405020304" pitchFamily="18" charset="0"/>
                <a:cs typeface="Times New Roman" panose="02020603050405020304" pitchFamily="18" charset="0"/>
              </a:rPr>
              <a:t>Το άνοιγμα του κώνου ράντισης εξαρτάται από την πίεση και το ιξώδες του πετρελαίου και από το σχήμα και την διατομή της οπής του δίσκου.</a:t>
            </a:r>
          </a:p>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Η ποσότητα του πετρελαίου που εγχέεται εξαρτάται από το μέγεθος του</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διασκορπιστήρα.</a:t>
            </a:r>
          </a:p>
          <a:p>
            <a:pPr marL="0" indent="0">
              <a:lnSpc>
                <a:spcPct val="100000"/>
              </a:lnSpc>
              <a:spcBef>
                <a:spcPts val="600"/>
              </a:spcBef>
              <a:buNone/>
            </a:pPr>
            <a:endParaRPr lang="el-GR" sz="2000" dirty="0">
              <a:solidFill>
                <a:schemeClr val="tx1"/>
              </a:solidFill>
              <a:latin typeface="Times New Roman" panose="02020603050405020304" pitchFamily="18" charset="0"/>
              <a:cs typeface="Times New Roman" panose="02020603050405020304" pitchFamily="18" charset="0"/>
            </a:endParaRPr>
          </a:p>
          <a:p>
            <a:endParaRPr lang="el-GR" sz="1600" dirty="0">
              <a:latin typeface="Arial Black" pitchFamily="34" charset="0"/>
            </a:endParaRPr>
          </a:p>
        </p:txBody>
      </p:sp>
    </p:spTree>
    <p:extLst>
      <p:ext uri="{BB962C8B-B14F-4D97-AF65-F5344CB8AC3E}">
        <p14:creationId xmlns:p14="http://schemas.microsoft.com/office/powerpoint/2010/main" val="184736761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124744"/>
            <a:ext cx="8784976" cy="5257800"/>
          </a:xfrm>
        </p:spPr>
        <p:txBody>
          <a:bodyPr>
            <a:normAutofit/>
          </a:bodyPr>
          <a:lstStyle/>
          <a:p>
            <a:pPr marL="0" indent="0">
              <a:lnSpc>
                <a:spcPct val="100000"/>
              </a:lnSpc>
              <a:buNone/>
            </a:pPr>
            <a:r>
              <a:rPr lang="el-GR" sz="2000" dirty="0">
                <a:solidFill>
                  <a:schemeClr val="tx1"/>
                </a:solidFill>
                <a:latin typeface="Times New Roman" panose="02020603050405020304" pitchFamily="18" charset="0"/>
                <a:cs typeface="Times New Roman" panose="02020603050405020304" pitchFamily="18" charset="0"/>
              </a:rPr>
              <a:t>Είναι οχετοί ειδικού σχήματος, πού περιβάλλουν τους καυστήρες και οδηγούν τον αέρα καύσης προς την εστία για να πραγματοποιηθεί η καύση.</a:t>
            </a:r>
          </a:p>
          <a:p>
            <a:pPr marL="0" indent="0">
              <a:lnSpc>
                <a:spcPct val="100000"/>
              </a:lnSpc>
              <a:buNone/>
            </a:pPr>
            <a:r>
              <a:rPr lang="el-GR" sz="2000" b="1" u="sng" dirty="0">
                <a:solidFill>
                  <a:srgbClr val="002060"/>
                </a:solidFill>
                <a:latin typeface="Times New Roman" panose="02020603050405020304" pitchFamily="18" charset="0"/>
                <a:cs typeface="Times New Roman" panose="02020603050405020304" pitchFamily="18" charset="0"/>
              </a:rPr>
              <a:t>Οι κώνοι αέρα διακρίνονται σε τρεις τύπους </a:t>
            </a:r>
            <a:r>
              <a:rPr lang="el-GR" sz="2000" dirty="0">
                <a:solidFill>
                  <a:schemeClr val="tx1"/>
                </a:solidFill>
                <a:latin typeface="Times New Roman" panose="02020603050405020304" pitchFamily="18" charset="0"/>
                <a:cs typeface="Times New Roman" panose="02020603050405020304" pitchFamily="18" charset="0"/>
              </a:rPr>
              <a:t>:</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α) Παράλληλης  ροής  αέρα (ολισθαίνουσας στεφάνης).</a:t>
            </a:r>
          </a:p>
          <a:p>
            <a:pPr marL="0" indent="0">
              <a:lnSpc>
                <a:spcPct val="100000"/>
              </a:lnSpc>
              <a:buNone/>
            </a:pPr>
            <a:r>
              <a:rPr lang="el-GR" sz="2000" b="1" dirty="0">
                <a:solidFill>
                  <a:srgbClr val="2B10F4"/>
                </a:solidFill>
                <a:latin typeface="Times New Roman" panose="02020603050405020304" pitchFamily="18" charset="0"/>
                <a:cs typeface="Times New Roman" panose="02020603050405020304" pitchFamily="18" charset="0"/>
              </a:rPr>
              <a:t>β</a:t>
            </a:r>
            <a:r>
              <a:rPr lang="el-GR" sz="2000" b="1" u="sng" dirty="0">
                <a:solidFill>
                  <a:srgbClr val="2B10F4"/>
                </a:solidFill>
                <a:latin typeface="Times New Roman" panose="02020603050405020304" pitchFamily="18" charset="0"/>
                <a:cs typeface="Times New Roman" panose="02020603050405020304" pitchFamily="18" charset="0"/>
              </a:rPr>
              <a:t>) Περιστρεφόμενων θυρίδων αέρα.</a:t>
            </a:r>
          </a:p>
          <a:p>
            <a:pPr marL="0" indent="0">
              <a:lnSpc>
                <a:spcPct val="100000"/>
              </a:lnSpc>
              <a:buNone/>
            </a:pPr>
            <a:r>
              <a:rPr lang="el-GR" sz="2000" b="1" u="sng" dirty="0">
                <a:solidFill>
                  <a:srgbClr val="005024"/>
                </a:solidFill>
                <a:latin typeface="Times New Roman" panose="02020603050405020304" pitchFamily="18" charset="0"/>
                <a:cs typeface="Times New Roman" panose="02020603050405020304" pitchFamily="18" charset="0"/>
              </a:rPr>
              <a:t>γ) Τύπου βεντούρι</a:t>
            </a:r>
            <a:r>
              <a:rPr lang="el-GR" sz="2000" dirty="0">
                <a:solidFill>
                  <a:schemeClr val="tx1"/>
                </a:solidFill>
                <a:latin typeface="Times New Roman" panose="02020603050405020304" pitchFamily="18" charset="0"/>
                <a:cs typeface="Times New Roman" panose="02020603050405020304" pitchFamily="18" charset="0"/>
              </a:rPr>
              <a:t>.</a:t>
            </a:r>
          </a:p>
          <a:p>
            <a:pPr marL="0" indent="0">
              <a:lnSpc>
                <a:spcPct val="100000"/>
              </a:lnSpc>
              <a:buNone/>
            </a:pPr>
            <a:r>
              <a:rPr lang="el-GR" sz="2000" b="1" u="sng" dirty="0">
                <a:solidFill>
                  <a:schemeClr val="tx1"/>
                </a:solidFill>
                <a:latin typeface="Times New Roman" panose="02020603050405020304" pitchFamily="18" charset="0"/>
                <a:cs typeface="Times New Roman" panose="02020603050405020304" pitchFamily="18" charset="0"/>
              </a:rPr>
              <a:t>Οι κώνοι παράλληλης ροής αέρα τοποθετούνται όταν έχουμε οριζόντια καύση. </a:t>
            </a:r>
            <a:endParaRPr lang="en-US" sz="2000" b="1" u="sng"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l-GR" sz="2000" b="1" u="sng" dirty="0">
                <a:solidFill>
                  <a:schemeClr val="tx1"/>
                </a:solidFill>
                <a:latin typeface="Times New Roman" panose="02020603050405020304" pitchFamily="18" charset="0"/>
                <a:cs typeface="Times New Roman" panose="02020603050405020304" pitchFamily="18" charset="0"/>
              </a:rPr>
              <a:t>Οι κώνοι περιστρεφόμενων θυρίδων αέρα τοποθετούνται στις κοντές εστίες (χωρίς βάθος), ενώ οι τύπου βεντούρι στην οροφή της εστίας</a:t>
            </a:r>
            <a:r>
              <a:rPr lang="el-GR" sz="2000" dirty="0">
                <a:solidFill>
                  <a:schemeClr val="tx1"/>
                </a:solidFill>
                <a:latin typeface="Times New Roman" panose="02020603050405020304" pitchFamily="18" charset="0"/>
                <a:cs typeface="Times New Roman" panose="02020603050405020304" pitchFamily="18" charset="0"/>
              </a:rPr>
              <a:t>.</a:t>
            </a:r>
          </a:p>
          <a:p>
            <a:pPr marL="0" indent="0">
              <a:lnSpc>
                <a:spcPct val="100000"/>
              </a:lnSpc>
              <a:buNone/>
            </a:pPr>
            <a:r>
              <a:rPr lang="el-GR" sz="2000" b="1" dirty="0">
                <a:solidFill>
                  <a:srgbClr val="FF0000"/>
                </a:solidFill>
                <a:latin typeface="Times New Roman" panose="02020603050405020304" pitchFamily="18" charset="0"/>
                <a:cs typeface="Times New Roman" panose="02020603050405020304" pitchFamily="18" charset="0"/>
              </a:rPr>
              <a:t>Ανάλογα με την τοποθέτησή τους στον λέβητα, διακρίνονται σε καυστήρες και κώνους πρόσοψης, πλευρικούς, οροφής και εφαπτομενικούς.</a:t>
            </a:r>
          </a:p>
          <a:p>
            <a:endParaRPr lang="el-GR" sz="1600" dirty="0">
              <a:latin typeface="Arial Black" pitchFamily="34" charset="0"/>
            </a:endParaRPr>
          </a:p>
        </p:txBody>
      </p:sp>
      <p:sp>
        <p:nvSpPr>
          <p:cNvPr id="2" name="Πάπυρος: Οριζόντιος 1">
            <a:extLst>
              <a:ext uri="{FF2B5EF4-FFF2-40B4-BE49-F238E27FC236}">
                <a16:creationId xmlns:a16="http://schemas.microsoft.com/office/drawing/2014/main" id="{36D0BC0E-CECC-07B3-47E8-C37883C8DE60}"/>
              </a:ext>
            </a:extLst>
          </p:cNvPr>
          <p:cNvSpPr/>
          <p:nvPr/>
        </p:nvSpPr>
        <p:spPr>
          <a:xfrm>
            <a:off x="285750" y="332656"/>
            <a:ext cx="8572499" cy="792088"/>
          </a:xfrm>
          <a:prstGeom prst="horizontalScroll">
            <a:avLst/>
          </a:prstGeom>
          <a:solidFill>
            <a:srgbClr val="EA00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33FF8F"/>
                </a:solidFill>
                <a:latin typeface="Times New Roman" panose="02020603050405020304" pitchFamily="18" charset="0"/>
                <a:cs typeface="Times New Roman" panose="02020603050405020304" pitchFamily="18" charset="0"/>
              </a:rPr>
              <a:t>5.7.  ΚΩΝΟΙ ΑΕΡΑ</a:t>
            </a:r>
          </a:p>
        </p:txBody>
      </p:sp>
    </p:spTree>
    <p:extLst>
      <p:ext uri="{BB962C8B-B14F-4D97-AF65-F5344CB8AC3E}">
        <p14:creationId xmlns:p14="http://schemas.microsoft.com/office/powerpoint/2010/main" val="5226225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B41EAE-B976-473D-ABF2-3EB4E0BF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62325" cy="215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Εξάρτημα αυτοκίνητου, κύκλος, άργυρος&#10;&#10;Περιγραφή που δημιουργήθηκε αυτόματα">
            <a:extLst>
              <a:ext uri="{FF2B5EF4-FFF2-40B4-BE49-F238E27FC236}">
                <a16:creationId xmlns:a16="http://schemas.microsoft.com/office/drawing/2014/main" id="{F64CA30C-4313-F00C-CE47-DD47B9E9D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492896"/>
            <a:ext cx="3600400" cy="4104456"/>
          </a:xfrm>
          <a:prstGeom prst="rect">
            <a:avLst/>
          </a:prstGeom>
        </p:spPr>
      </p:pic>
      <p:pic>
        <p:nvPicPr>
          <p:cNvPr id="5" name="4 - Θέση περιεχομένου" descr="2022-09-26 (24).png"/>
          <p:cNvPicPr>
            <a:picLocks noGrp="1" noChangeAspect="1"/>
          </p:cNvPicPr>
          <p:nvPr>
            <p:ph idx="1"/>
          </p:nvPr>
        </p:nvPicPr>
        <p:blipFill>
          <a:blip r:embed="rId3"/>
          <a:stretch>
            <a:fillRect/>
          </a:stretch>
        </p:blipFill>
        <p:spPr>
          <a:xfrm>
            <a:off x="3356295" y="116632"/>
            <a:ext cx="5787705" cy="4464496"/>
          </a:xfrm>
          <a:prstGeom prst="rect">
            <a:avLst/>
          </a:prstGeom>
        </p:spPr>
      </p:pic>
      <p:sp>
        <p:nvSpPr>
          <p:cNvPr id="12" name="Rectangle 11">
            <a:extLst>
              <a:ext uri="{FF2B5EF4-FFF2-40B4-BE49-F238E27FC236}">
                <a16:creationId xmlns:a16="http://schemas.microsoft.com/office/drawing/2014/main" id="{FD23AE6C-EF0E-4E92-B420-6BC009F84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7116" y="4724399"/>
            <a:ext cx="5561075" cy="2130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7000"/>
          </a:schemeClr>
        </a:solidFill>
        <a:effectLst/>
      </p:bgPr>
    </p:bg>
    <p:spTree>
      <p:nvGrpSpPr>
        <p:cNvPr id="1" name=""/>
        <p:cNvGrpSpPr/>
        <p:nvPr/>
      </p:nvGrpSpPr>
      <p:grpSpPr>
        <a:xfrm>
          <a:off x="0" y="0"/>
          <a:ext cx="0" cy="0"/>
          <a:chOff x="0" y="0"/>
          <a:chExt cx="0" cy="0"/>
        </a:xfrm>
      </p:grpSpPr>
      <p:pic>
        <p:nvPicPr>
          <p:cNvPr id="5" name="Εικόνα 4" descr="Εικόνα που περιέχει Εξάρτημα αυτοκίνητου, γρανάζι, άργυρος, εσωτερικός χώρος&#10;&#10;Περιγραφή που δημιουργήθηκε αυτόματα">
            <a:extLst>
              <a:ext uri="{FF2B5EF4-FFF2-40B4-BE49-F238E27FC236}">
                <a16:creationId xmlns:a16="http://schemas.microsoft.com/office/drawing/2014/main" id="{88134DCF-86AC-961B-6B49-CF236B6DF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620688"/>
            <a:ext cx="7465167" cy="5760640"/>
          </a:xfrm>
          <a:prstGeom prst="rect">
            <a:avLst/>
          </a:prstGeom>
        </p:spPr>
      </p:pic>
    </p:spTree>
    <p:extLst>
      <p:ext uri="{BB962C8B-B14F-4D97-AF65-F5344CB8AC3E}">
        <p14:creationId xmlns:p14="http://schemas.microsoft.com/office/powerpoint/2010/main" val="4077399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adi\Desktop\babcock-wilcox-water-tube-boiler-1.gif"/>
          <p:cNvPicPr>
            <a:picLocks noChangeAspect="1" noChangeArrowheads="1"/>
          </p:cNvPicPr>
          <p:nvPr/>
        </p:nvPicPr>
        <p:blipFill>
          <a:blip r:embed="rId3" cstate="print"/>
          <a:srcRect l="14073" r="106" b="2"/>
          <a:stretch/>
        </p:blipFill>
        <p:spPr bwMode="auto">
          <a:xfrm>
            <a:off x="241294" y="321732"/>
            <a:ext cx="4296411" cy="6214533"/>
          </a:xfrm>
          <a:prstGeom prst="rect">
            <a:avLst/>
          </a:prstGeom>
          <a:noFill/>
        </p:spPr>
      </p:pic>
      <p:pic>
        <p:nvPicPr>
          <p:cNvPr id="3075" name="Picture 3" descr="C:\Users\Fadi\Desktop\babcock-wilcox-water-tube-boiler-2.gif"/>
          <p:cNvPicPr>
            <a:picLocks noChangeAspect="1" noChangeArrowheads="1"/>
          </p:cNvPicPr>
          <p:nvPr/>
        </p:nvPicPr>
        <p:blipFill>
          <a:blip r:embed="rId4" cstate="print"/>
          <a:srcRect t="5525" r="-1" b="-1"/>
          <a:stretch/>
        </p:blipFill>
        <p:spPr bwMode="auto">
          <a:xfrm>
            <a:off x="4606296" y="321732"/>
            <a:ext cx="4296410" cy="6214533"/>
          </a:xfrm>
          <a:prstGeom prst="rect">
            <a:avLst/>
          </a:prstGeom>
          <a:noFill/>
        </p:spPr>
      </p:pic>
      <p:sp>
        <p:nvSpPr>
          <p:cNvPr id="3" name="Content Placeholder 2"/>
          <p:cNvSpPr>
            <a:spLocks noGrp="1"/>
          </p:cNvSpPr>
          <p:nvPr>
            <p:ph sz="half" idx="4294967295"/>
          </p:nvPr>
        </p:nvSpPr>
        <p:spPr>
          <a:xfrm>
            <a:off x="0" y="1071563"/>
            <a:ext cx="8643938" cy="142875"/>
          </a:xfrm>
        </p:spPr>
        <p:txBody>
          <a:bodyPr>
            <a:normAutofit lnSpcReduction="10000"/>
          </a:bodyPr>
          <a:lstStyle/>
          <a:p>
            <a:pPr algn="ctr">
              <a:lnSpc>
                <a:spcPct val="90000"/>
              </a:lnSpc>
              <a:buNone/>
            </a:pPr>
            <a:r>
              <a:rPr lang="en-US" sz="400" b="1" dirty="0"/>
              <a:t>.</a:t>
            </a:r>
          </a:p>
        </p:txBody>
      </p:sp>
    </p:spTree>
    <p:extLst>
      <p:ext uri="{BB962C8B-B14F-4D97-AF65-F5344CB8AC3E}">
        <p14:creationId xmlns:p14="http://schemas.microsoft.com/office/powerpoint/2010/main" val="68934734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33FF8F">
            <a:alpha val="81000"/>
          </a:srgb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Πλακίδιο 1">
            <a:extLst>
              <a:ext uri="{FF2B5EF4-FFF2-40B4-BE49-F238E27FC236}">
                <a16:creationId xmlns:a16="http://schemas.microsoft.com/office/drawing/2014/main" id="{FD32807E-F276-52B5-0752-9183374D97BE}"/>
              </a:ext>
            </a:extLst>
          </p:cNvPr>
          <p:cNvSpPr/>
          <p:nvPr/>
        </p:nvSpPr>
        <p:spPr>
          <a:xfrm>
            <a:off x="179512" y="404664"/>
            <a:ext cx="3168352" cy="1872208"/>
          </a:xfrm>
          <a:prstGeom prst="plaque">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182880" tIns="182880" rIns="182880" bIns="182880" rtlCol="0" anchor="ctr">
            <a:normAutofit lnSpcReduction="10000"/>
          </a:bodyPr>
          <a:lstStyle/>
          <a:p>
            <a:pPr algn="ctr" defTabSz="914400">
              <a:lnSpc>
                <a:spcPct val="90000"/>
              </a:lnSpc>
              <a:spcBef>
                <a:spcPct val="0"/>
              </a:spcBef>
              <a:spcAft>
                <a:spcPts val="600"/>
              </a:spcAft>
            </a:pPr>
            <a:r>
              <a:rPr lang="en-US" sz="2000" b="1" spc="200" dirty="0">
                <a:solidFill>
                  <a:srgbClr val="FF0000"/>
                </a:solidFill>
                <a:latin typeface="Times New Roman" panose="02020603050405020304" pitchFamily="18" charset="0"/>
                <a:ea typeface="+mj-ea"/>
                <a:cs typeface="Times New Roman" panose="02020603050405020304" pitchFamily="18" charset="0"/>
              </a:rPr>
              <a:t>5.8.  ΚΑΥΣΤΗΡΕΣ ΜΗΧΑΝΙΚΗΣ ΕΓΧΥΣΗΣ</a:t>
            </a:r>
          </a:p>
        </p:txBody>
      </p:sp>
      <p:sp>
        <p:nvSpPr>
          <p:cNvPr id="4" name="3 - Θέση περιεχομένου"/>
          <p:cNvSpPr>
            <a:spLocks noGrp="1"/>
          </p:cNvSpPr>
          <p:nvPr>
            <p:ph sz="half" idx="2"/>
          </p:nvPr>
        </p:nvSpPr>
        <p:spPr>
          <a:xfrm>
            <a:off x="72079" y="2492896"/>
            <a:ext cx="3563817" cy="4365104"/>
          </a:xfrm>
          <a:solidFill>
            <a:schemeClr val="bg1"/>
          </a:solidFill>
        </p:spPr>
        <p:txBody>
          <a:bodyPr vert="horz" lIns="91440" tIns="45720" rIns="91440" bIns="45720" rtlCol="0">
            <a:normAutofit/>
          </a:bodyPr>
          <a:lstStyle/>
          <a:p>
            <a:pPr marL="0" indent="0">
              <a:lnSpc>
                <a:spcPct val="90000"/>
              </a:lnSpc>
              <a:buNone/>
            </a:pPr>
            <a:endParaRPr lang="en-US" sz="1300" dirty="0">
              <a:solidFill>
                <a:schemeClr val="bg1"/>
              </a:solidFill>
            </a:endParaRPr>
          </a:p>
          <a:p>
            <a:pPr marL="0" indent="0">
              <a:lnSpc>
                <a:spcPct val="90000"/>
              </a:lnSpc>
              <a:buNone/>
            </a:pPr>
            <a:r>
              <a:rPr lang="en-US" b="1" u="sng" dirty="0">
                <a:solidFill>
                  <a:schemeClr val="tx1"/>
                </a:solidFill>
                <a:latin typeface="Times New Roman" panose="02020603050405020304" pitchFamily="18" charset="0"/>
                <a:cs typeface="Times New Roman" panose="02020603050405020304" pitchFamily="18" charset="0"/>
              </a:rPr>
              <a:t>Κα</a:t>
            </a:r>
            <a:r>
              <a:rPr lang="en-US" b="1" u="sng" dirty="0" err="1">
                <a:solidFill>
                  <a:schemeClr val="tx1"/>
                </a:solidFill>
                <a:latin typeface="Times New Roman" panose="02020603050405020304" pitchFamily="18" charset="0"/>
                <a:cs typeface="Times New Roman" panose="02020603050405020304" pitchFamily="18" charset="0"/>
              </a:rPr>
              <a:t>υστήρ</a:t>
            </a:r>
            <a:r>
              <a:rPr lang="en-US" b="1" u="sng" dirty="0">
                <a:solidFill>
                  <a:schemeClr val="tx1"/>
                </a:solidFill>
                <a:latin typeface="Times New Roman" panose="02020603050405020304" pitchFamily="18" charset="0"/>
                <a:cs typeface="Times New Roman" panose="02020603050405020304" pitchFamily="18" charset="0"/>
              </a:rPr>
              <a:t>ας μηχανικής έγχυσης-τεχνητού ελκυσμού τύπου </a:t>
            </a:r>
            <a:r>
              <a:rPr lang="en-US" b="1" u="sng" dirty="0">
                <a:solidFill>
                  <a:srgbClr val="FF0000"/>
                </a:solidFill>
                <a:latin typeface="Times New Roman" panose="02020603050405020304" pitchFamily="18" charset="0"/>
                <a:cs typeface="Times New Roman" panose="02020603050405020304" pitchFamily="18" charset="0"/>
              </a:rPr>
              <a:t>Todd</a:t>
            </a:r>
            <a:r>
              <a:rPr lang="en-US" dirty="0">
                <a:solidFill>
                  <a:schemeClr val="tx1"/>
                </a:solidFill>
                <a:latin typeface="Times New Roman" panose="02020603050405020304" pitchFamily="18" charset="0"/>
                <a:cs typeface="Times New Roman" panose="02020603050405020304" pitchFamily="18" charset="0"/>
              </a:rPr>
              <a:t>.</a:t>
            </a:r>
          </a:p>
          <a:p>
            <a:pPr marL="0" indent="0">
              <a:lnSpc>
                <a:spcPct val="90000"/>
              </a:lnSpc>
              <a:buNone/>
            </a:pPr>
            <a:r>
              <a:rPr lang="en-US" b="1" u="sng" dirty="0">
                <a:solidFill>
                  <a:srgbClr val="2B10F4"/>
                </a:solidFill>
                <a:latin typeface="Times New Roman" panose="02020603050405020304" pitchFamily="18" charset="0"/>
                <a:cs typeface="Times New Roman" panose="02020603050405020304" pitchFamily="18" charset="0"/>
              </a:rPr>
              <a:t>H </a:t>
            </a:r>
            <a:r>
              <a:rPr lang="en-US" b="1" u="sng" dirty="0" err="1">
                <a:solidFill>
                  <a:srgbClr val="2B10F4"/>
                </a:solidFill>
                <a:latin typeface="Times New Roman" panose="02020603050405020304" pitchFamily="18" charset="0"/>
                <a:cs typeface="Times New Roman" panose="02020603050405020304" pitchFamily="18" charset="0"/>
              </a:rPr>
              <a:t>ρύθμιση</a:t>
            </a:r>
            <a:r>
              <a:rPr lang="en-US" b="1" u="sng" dirty="0">
                <a:solidFill>
                  <a:srgbClr val="2B10F4"/>
                </a:solidFill>
                <a:latin typeface="Times New Roman" panose="02020603050405020304" pitchFamily="18" charset="0"/>
                <a:cs typeface="Times New Roman" panose="02020603050405020304" pitchFamily="18" charset="0"/>
              </a:rPr>
              <a:t> </a:t>
            </a:r>
            <a:r>
              <a:rPr lang="en-US" b="1" u="sng" dirty="0" err="1">
                <a:solidFill>
                  <a:srgbClr val="2B10F4"/>
                </a:solidFill>
                <a:latin typeface="Times New Roman" panose="02020603050405020304" pitchFamily="18" charset="0"/>
                <a:cs typeface="Times New Roman" panose="02020603050405020304" pitchFamily="18" charset="0"/>
              </a:rPr>
              <a:t>του</a:t>
            </a:r>
            <a:r>
              <a:rPr lang="en-US" b="1" u="sng" dirty="0">
                <a:solidFill>
                  <a:srgbClr val="2B10F4"/>
                </a:solidFill>
                <a:latin typeface="Times New Roman" panose="02020603050405020304" pitchFamily="18" charset="0"/>
                <a:cs typeface="Times New Roman" panose="02020603050405020304" pitchFamily="18" charset="0"/>
              </a:rPr>
              <a:t> α</a:t>
            </a:r>
            <a:r>
              <a:rPr lang="en-US" b="1" u="sng" dirty="0" err="1">
                <a:solidFill>
                  <a:srgbClr val="2B10F4"/>
                </a:solidFill>
                <a:latin typeface="Times New Roman" panose="02020603050405020304" pitchFamily="18" charset="0"/>
                <a:cs typeface="Times New Roman" panose="02020603050405020304" pitchFamily="18" charset="0"/>
              </a:rPr>
              <a:t>έρ</a:t>
            </a:r>
            <a:r>
              <a:rPr lang="en-US" b="1" u="sng" dirty="0">
                <a:solidFill>
                  <a:srgbClr val="2B10F4"/>
                </a:solidFill>
                <a:latin typeface="Times New Roman" panose="02020603050405020304" pitchFamily="18" charset="0"/>
                <a:cs typeface="Times New Roman" panose="02020603050405020304" pitchFamily="18" charset="0"/>
              </a:rPr>
              <a:t>α στον κώνο αυτό γίνεται με την βοήθεια μιας μικρής  στεφάνης με ορθογωνικές οπές.</a:t>
            </a:r>
          </a:p>
          <a:p>
            <a:pPr marL="0" indent="0">
              <a:lnSpc>
                <a:spcPct val="90000"/>
              </a:lnSpc>
              <a:spcBef>
                <a:spcPts val="1100"/>
              </a:spcBef>
              <a:buNone/>
            </a:pPr>
            <a:r>
              <a:rPr lang="en-US" b="1" u="sng" dirty="0">
                <a:solidFill>
                  <a:srgbClr val="FF0000"/>
                </a:solidFill>
                <a:latin typeface="Times New Roman" panose="02020603050405020304" pitchFamily="18" charset="0"/>
                <a:cs typeface="Times New Roman" panose="02020603050405020304" pitchFamily="18" charset="0"/>
              </a:rPr>
              <a:t>Η </a:t>
            </a:r>
            <a:r>
              <a:rPr lang="en-US" b="1" u="sng" dirty="0" err="1">
                <a:solidFill>
                  <a:srgbClr val="FF0000"/>
                </a:solidFill>
                <a:latin typeface="Times New Roman" panose="02020603050405020304" pitchFamily="18" charset="0"/>
                <a:cs typeface="Times New Roman" panose="02020603050405020304" pitchFamily="18" charset="0"/>
              </a:rPr>
              <a:t>εξωτερική</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στεφάνη</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κινείτ</a:t>
            </a:r>
            <a:r>
              <a:rPr lang="en-US" b="1" u="sng" dirty="0">
                <a:solidFill>
                  <a:srgbClr val="FF0000"/>
                </a:solidFill>
                <a:latin typeface="Times New Roman" panose="02020603050405020304" pitchFamily="18" charset="0"/>
                <a:cs typeface="Times New Roman" panose="02020603050405020304" pitchFamily="18" charset="0"/>
              </a:rPr>
              <a:t>αι </a:t>
            </a:r>
            <a:r>
              <a:rPr lang="en-US" dirty="0">
                <a:solidFill>
                  <a:schemeClr val="tx1"/>
                </a:solidFill>
                <a:latin typeface="Times New Roman" panose="02020603050405020304" pitchFamily="18" charset="0"/>
                <a:cs typeface="Times New Roman" panose="02020603050405020304" pitchFamily="18" charset="0"/>
              </a:rPr>
              <a:t>με την βοήθεια οδοντωτού τροχού και οδοντωτής τροχιάς που κινείται περιφερειακά, ώστε να ανοίγει ή να κλείνει τι</a:t>
            </a:r>
            <a:r>
              <a:rPr lang="el-GR" dirty="0">
                <a:solidFill>
                  <a:schemeClr val="tx1"/>
                </a:solidFill>
                <a:latin typeface="Times New Roman" panose="02020603050405020304" pitchFamily="18" charset="0"/>
                <a:cs typeface="Times New Roman" panose="02020603050405020304" pitchFamily="18" charset="0"/>
              </a:rPr>
              <a:t>ς</a:t>
            </a:r>
            <a:r>
              <a:rPr lang="en-US" dirty="0">
                <a:solidFill>
                  <a:schemeClr val="tx1"/>
                </a:solidFill>
                <a:latin typeface="Times New Roman" panose="02020603050405020304" pitchFamily="18" charset="0"/>
                <a:cs typeface="Times New Roman" panose="02020603050405020304" pitchFamily="18" charset="0"/>
              </a:rPr>
              <a:t> ορθογωνικές θυρίδες ανάλογα με την επιθυμητή ένταση παροχής αέρα και την  ένταση της καύσης.</a:t>
            </a:r>
          </a:p>
        </p:txBody>
      </p:sp>
      <p:pic>
        <p:nvPicPr>
          <p:cNvPr id="9" name="Εικόνα 8" descr="Εικόνα που περιέχει διάγραμμα, κείμενο, τεχνικό σχέδιο, Σχέδιο&#10;&#10;Περιγραφή που δημιουργήθηκε αυτόματα">
            <a:extLst>
              <a:ext uri="{FF2B5EF4-FFF2-40B4-BE49-F238E27FC236}">
                <a16:creationId xmlns:a16="http://schemas.microsoft.com/office/drawing/2014/main" id="{A967F3E2-272E-5F02-EF37-6113C9706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260648"/>
            <a:ext cx="5400600" cy="6336704"/>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002060">
            <a:alpha val="87000"/>
          </a:srgbClr>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5468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A2C447B-D1B7-F481-90CF-B9573EA0FE2F}"/>
              </a:ext>
            </a:extLst>
          </p:cNvPr>
          <p:cNvSpPr txBox="1">
            <a:spLocks/>
          </p:cNvSpPr>
          <p:nvPr/>
        </p:nvSpPr>
        <p:spPr>
          <a:xfrm>
            <a:off x="135047" y="130323"/>
            <a:ext cx="4284590" cy="1656184"/>
          </a:xfrm>
          <a:prstGeom prst="rect">
            <a:avLst/>
          </a:prstGeom>
          <a:solidFill>
            <a:srgbClr val="FFFF00"/>
          </a:solidFill>
          <a:ln>
            <a:solidFill>
              <a:srgbClr val="404040"/>
            </a:solidFill>
          </a:ln>
        </p:spPr>
        <p:txBody>
          <a:bodyPr vert="horz" lIns="182880" tIns="182880" rIns="182880" bIns="1828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400" b="1" u="sng" cap="all" spc="200" dirty="0">
                <a:solidFill>
                  <a:srgbClr val="FF0000"/>
                </a:solidFill>
                <a:latin typeface="Times New Roman" panose="02020603050405020304" pitchFamily="18" charset="0"/>
                <a:cs typeface="Times New Roman" panose="02020603050405020304" pitchFamily="18" charset="0"/>
              </a:rPr>
              <a:t>5.9.  Κα</a:t>
            </a:r>
            <a:r>
              <a:rPr lang="en-US" sz="2400" b="1" u="sng" cap="all" spc="200" dirty="0" err="1">
                <a:solidFill>
                  <a:srgbClr val="FF0000"/>
                </a:solidFill>
                <a:latin typeface="Times New Roman" panose="02020603050405020304" pitchFamily="18" charset="0"/>
                <a:cs typeface="Times New Roman" panose="02020603050405020304" pitchFamily="18" charset="0"/>
              </a:rPr>
              <a:t>υστήρες</a:t>
            </a:r>
            <a:r>
              <a:rPr lang="en-US" sz="2400" b="1" u="sng" cap="all" spc="200" dirty="0">
                <a:solidFill>
                  <a:srgbClr val="FF0000"/>
                </a:solidFill>
                <a:latin typeface="Times New Roman" panose="02020603050405020304" pitchFamily="18" charset="0"/>
                <a:cs typeface="Times New Roman" panose="02020603050405020304" pitchFamily="18" charset="0"/>
              </a:rPr>
              <a:t> μεταβα</a:t>
            </a:r>
            <a:r>
              <a:rPr lang="en-US" sz="2400" b="1" u="sng" cap="all" spc="200" dirty="0" err="1">
                <a:solidFill>
                  <a:srgbClr val="FF0000"/>
                </a:solidFill>
                <a:latin typeface="Times New Roman" panose="02020603050405020304" pitchFamily="18" charset="0"/>
                <a:cs typeface="Times New Roman" panose="02020603050405020304" pitchFamily="18" charset="0"/>
              </a:rPr>
              <a:t>λλ</a:t>
            </a:r>
            <a:r>
              <a:rPr lang="el-GR" sz="2400" b="1" u="sng" cap="all" spc="200" dirty="0">
                <a:solidFill>
                  <a:srgbClr val="FF0000"/>
                </a:solidFill>
                <a:latin typeface="Times New Roman" panose="02020603050405020304" pitchFamily="18" charset="0"/>
                <a:cs typeface="Times New Roman" panose="02020603050405020304" pitchFamily="18" charset="0"/>
              </a:rPr>
              <a:t>ο</a:t>
            </a:r>
            <a:r>
              <a:rPr lang="en-US" sz="2400" b="1" u="sng" cap="all" spc="200" dirty="0">
                <a:solidFill>
                  <a:srgbClr val="FF0000"/>
                </a:solidFill>
                <a:latin typeface="Times New Roman" panose="02020603050405020304" pitchFamily="18" charset="0"/>
                <a:cs typeface="Times New Roman" panose="02020603050405020304" pitchFamily="18" charset="0"/>
              </a:rPr>
              <a:t>μενης πα</a:t>
            </a:r>
            <a:r>
              <a:rPr lang="en-US" sz="2400" b="1" u="sng" cap="all" spc="200" dirty="0" err="1">
                <a:solidFill>
                  <a:srgbClr val="FF0000"/>
                </a:solidFill>
                <a:latin typeface="Times New Roman" panose="02020603050405020304" pitchFamily="18" charset="0"/>
                <a:cs typeface="Times New Roman" panose="02020603050405020304" pitchFamily="18" charset="0"/>
              </a:rPr>
              <a:t>ροχ</a:t>
            </a:r>
            <a:r>
              <a:rPr lang="el-GR" sz="2400" b="1" u="sng" cap="all" spc="200" dirty="0">
                <a:solidFill>
                  <a:srgbClr val="FF0000"/>
                </a:solidFill>
                <a:latin typeface="Times New Roman" panose="02020603050405020304" pitchFamily="18" charset="0"/>
                <a:cs typeface="Times New Roman" panose="02020603050405020304" pitchFamily="18" charset="0"/>
              </a:rPr>
              <a:t>η</a:t>
            </a:r>
            <a:r>
              <a:rPr lang="en-US" sz="2400" b="1" u="sng" cap="all" spc="200" dirty="0">
                <a:solidFill>
                  <a:srgbClr val="FF0000"/>
                </a:solidFill>
                <a:latin typeface="Times New Roman" panose="02020603050405020304" pitchFamily="18" charset="0"/>
                <a:cs typeface="Times New Roman" panose="02020603050405020304" pitchFamily="18" charset="0"/>
              </a:rPr>
              <a:t>ς</a:t>
            </a:r>
          </a:p>
        </p:txBody>
      </p:sp>
      <p:sp>
        <p:nvSpPr>
          <p:cNvPr id="4" name="3 - Θέση περιεχομένου"/>
          <p:cNvSpPr>
            <a:spLocks noGrp="1"/>
          </p:cNvSpPr>
          <p:nvPr>
            <p:ph sz="half" idx="4294967295"/>
          </p:nvPr>
        </p:nvSpPr>
        <p:spPr>
          <a:xfrm>
            <a:off x="0" y="1916832"/>
            <a:ext cx="4554685" cy="4941168"/>
          </a:xfrm>
          <a:solidFill>
            <a:schemeClr val="bg1"/>
          </a:solidFill>
        </p:spPr>
        <p:txBody>
          <a:bodyPr vert="horz" lIns="91440" tIns="45720" rIns="91440" bIns="45720" rtlCol="0">
            <a:noAutofit/>
          </a:bodyPr>
          <a:lstStyle/>
          <a:p>
            <a:pPr marL="0" indent="0" algn="ctr">
              <a:lnSpc>
                <a:spcPct val="90000"/>
              </a:lnSpc>
              <a:buNone/>
            </a:pPr>
            <a:r>
              <a:rPr lang="en-US" sz="1900" b="1" u="sng" dirty="0">
                <a:solidFill>
                  <a:srgbClr val="FF0000"/>
                </a:solidFill>
                <a:latin typeface="Times New Roman" panose="02020603050405020304" pitchFamily="18" charset="0"/>
                <a:cs typeface="Times New Roman" panose="02020603050405020304" pitchFamily="18" charset="0"/>
              </a:rPr>
              <a:t>Κα</a:t>
            </a:r>
            <a:r>
              <a:rPr lang="en-US" sz="1900" b="1" u="sng" dirty="0" err="1">
                <a:solidFill>
                  <a:srgbClr val="FF0000"/>
                </a:solidFill>
                <a:latin typeface="Times New Roman" panose="02020603050405020304" pitchFamily="18" charset="0"/>
                <a:cs typeface="Times New Roman" panose="02020603050405020304" pitchFamily="18" charset="0"/>
              </a:rPr>
              <a:t>υστήρ</a:t>
            </a:r>
            <a:r>
              <a:rPr lang="en-US" sz="1900" b="1" u="sng" dirty="0">
                <a:solidFill>
                  <a:srgbClr val="FF0000"/>
                </a:solidFill>
                <a:latin typeface="Times New Roman" panose="02020603050405020304" pitchFamily="18" charset="0"/>
                <a:cs typeface="Times New Roman" panose="02020603050405020304" pitchFamily="18" charset="0"/>
              </a:rPr>
              <a:t>ας μηχανικής έγχυσης, μεταβαλλόμενης παροχής</a:t>
            </a:r>
            <a:r>
              <a:rPr lang="en-US" sz="1900" u="sng" dirty="0">
                <a:solidFill>
                  <a:schemeClr val="tx1"/>
                </a:solidFill>
                <a:latin typeface="Times New Roman" panose="02020603050405020304" pitchFamily="18" charset="0"/>
                <a:cs typeface="Times New Roman" panose="02020603050405020304" pitchFamily="18" charset="0"/>
              </a:rPr>
              <a:t>.</a:t>
            </a:r>
          </a:p>
          <a:p>
            <a:pPr marL="0" indent="0">
              <a:lnSpc>
                <a:spcPct val="90000"/>
              </a:lnSpc>
              <a:buNone/>
            </a:pPr>
            <a:r>
              <a:rPr lang="en-US" sz="1900" b="1" u="sng" dirty="0">
                <a:solidFill>
                  <a:srgbClr val="2B10F4"/>
                </a:solidFill>
                <a:latin typeface="Times New Roman" panose="02020603050405020304" pitchFamily="18" charset="0"/>
                <a:cs typeface="Times New Roman" panose="02020603050405020304" pitchFamily="18" charset="0"/>
              </a:rPr>
              <a:t>Με α</a:t>
            </a:r>
            <a:r>
              <a:rPr lang="en-US" sz="1900" b="1" u="sng" dirty="0" err="1">
                <a:solidFill>
                  <a:srgbClr val="2B10F4"/>
                </a:solidFill>
                <a:latin typeface="Times New Roman" panose="02020603050405020304" pitchFamily="18" charset="0"/>
                <a:cs typeface="Times New Roman" panose="02020603050405020304" pitchFamily="18" charset="0"/>
              </a:rPr>
              <a:t>υτούς</a:t>
            </a:r>
            <a:r>
              <a:rPr lang="en-US" sz="1900" b="1" u="sng" dirty="0">
                <a:solidFill>
                  <a:srgbClr val="2B10F4"/>
                </a:solidFill>
                <a:latin typeface="Times New Roman" panose="02020603050405020304" pitchFamily="18" charset="0"/>
                <a:cs typeface="Times New Roman" panose="02020603050405020304" pitchFamily="18" charset="0"/>
              </a:rPr>
              <a:t> τους κα</a:t>
            </a:r>
            <a:r>
              <a:rPr lang="en-US" sz="1900" b="1" u="sng" dirty="0" err="1">
                <a:solidFill>
                  <a:srgbClr val="2B10F4"/>
                </a:solidFill>
                <a:latin typeface="Times New Roman" panose="02020603050405020304" pitchFamily="18" charset="0"/>
                <a:cs typeface="Times New Roman" panose="02020603050405020304" pitchFamily="18" charset="0"/>
              </a:rPr>
              <a:t>υστήρες</a:t>
            </a:r>
            <a:r>
              <a:rPr lang="en-US" sz="1900" b="1" u="sng" dirty="0">
                <a:solidFill>
                  <a:srgbClr val="2B10F4"/>
                </a:solidFill>
                <a:latin typeface="Times New Roman" panose="02020603050405020304" pitchFamily="18" charset="0"/>
                <a:cs typeface="Times New Roman" panose="02020603050405020304" pitchFamily="18" charset="0"/>
              </a:rPr>
              <a:t> επ</a:t>
            </a:r>
            <a:r>
              <a:rPr lang="en-US" sz="1900" b="1" u="sng" dirty="0" err="1">
                <a:solidFill>
                  <a:srgbClr val="2B10F4"/>
                </a:solidFill>
                <a:latin typeface="Times New Roman" panose="02020603050405020304" pitchFamily="18" charset="0"/>
                <a:cs typeface="Times New Roman" panose="02020603050405020304" pitchFamily="18" charset="0"/>
              </a:rPr>
              <a:t>ιτυγχάνουμε</a:t>
            </a:r>
            <a:r>
              <a:rPr lang="en-US" sz="1900" b="1" u="sng" dirty="0">
                <a:solidFill>
                  <a:srgbClr val="2B10F4"/>
                </a:solidFill>
                <a:latin typeface="Times New Roman" panose="02020603050405020304" pitchFamily="18" charset="0"/>
                <a:cs typeface="Times New Roman" panose="02020603050405020304" pitchFamily="18" charset="0"/>
              </a:rPr>
              <a:t> </a:t>
            </a:r>
            <a:r>
              <a:rPr lang="en-US" sz="1900" dirty="0">
                <a:solidFill>
                  <a:schemeClr val="tx1"/>
                </a:solidFill>
                <a:latin typeface="Times New Roman" panose="02020603050405020304" pitchFamily="18" charset="0"/>
                <a:cs typeface="Times New Roman" panose="02020603050405020304" pitchFamily="18" charset="0"/>
              </a:rPr>
              <a:t>την μεταβ</a:t>
            </a:r>
            <a:r>
              <a:rPr lang="en-US" sz="1900" dirty="0" err="1">
                <a:solidFill>
                  <a:schemeClr val="tx1"/>
                </a:solidFill>
                <a:latin typeface="Times New Roman" panose="02020603050405020304" pitchFamily="18" charset="0"/>
                <a:cs typeface="Times New Roman" panose="02020603050405020304" pitchFamily="18" charset="0"/>
              </a:rPr>
              <a:t>ολή</a:t>
            </a:r>
            <a:r>
              <a:rPr lang="en-US" sz="1900" dirty="0">
                <a:solidFill>
                  <a:schemeClr val="tx1"/>
                </a:solidFill>
                <a:latin typeface="Times New Roman" panose="02020603050405020304" pitchFamily="18" charset="0"/>
                <a:cs typeface="Times New Roman" panose="02020603050405020304" pitchFamily="18" charset="0"/>
              </a:rPr>
              <a:t> της κατα</a:t>
            </a:r>
            <a:r>
              <a:rPr lang="en-US" sz="1900" dirty="0" err="1">
                <a:solidFill>
                  <a:schemeClr val="tx1"/>
                </a:solidFill>
                <a:latin typeface="Times New Roman" panose="02020603050405020304" pitchFamily="18" charset="0"/>
                <a:cs typeface="Times New Roman" panose="02020603050405020304" pitchFamily="18" charset="0"/>
              </a:rPr>
              <a:t>θλι</a:t>
            </a:r>
            <a:r>
              <a:rPr lang="en-US" sz="1900" dirty="0">
                <a:solidFill>
                  <a:schemeClr val="tx1"/>
                </a:solidFill>
                <a:latin typeface="Times New Roman" panose="02020603050405020304" pitchFamily="18" charset="0"/>
                <a:cs typeface="Times New Roman" panose="02020603050405020304" pitchFamily="18" charset="0"/>
              </a:rPr>
              <a:t>βόμενης ποσότητας πετρελαίου, με ανάλογη μεταβολή της πίεσης κατάθλιψής του.</a:t>
            </a:r>
          </a:p>
          <a:p>
            <a:pPr marL="0" indent="0">
              <a:lnSpc>
                <a:spcPct val="90000"/>
              </a:lnSpc>
              <a:buNone/>
            </a:pPr>
            <a:r>
              <a:rPr lang="en-US" sz="1900" b="1" u="sng" dirty="0">
                <a:solidFill>
                  <a:srgbClr val="002060"/>
                </a:solidFill>
                <a:latin typeface="Times New Roman" panose="02020603050405020304" pitchFamily="18" charset="0"/>
                <a:cs typeface="Times New Roman" panose="02020603050405020304" pitchFamily="18" charset="0"/>
              </a:rPr>
              <a:t>Μ α</a:t>
            </a:r>
            <a:r>
              <a:rPr lang="en-US" sz="1900" b="1" u="sng" dirty="0" err="1">
                <a:solidFill>
                  <a:srgbClr val="002060"/>
                </a:solidFill>
                <a:latin typeface="Times New Roman" panose="02020603050405020304" pitchFamily="18" charset="0"/>
                <a:cs typeface="Times New Roman" panose="02020603050405020304" pitchFamily="18" charset="0"/>
              </a:rPr>
              <a:t>υτόν</a:t>
            </a:r>
            <a:r>
              <a:rPr lang="en-US" sz="1900" b="1" u="sng" dirty="0">
                <a:solidFill>
                  <a:srgbClr val="002060"/>
                </a:solidFill>
                <a:latin typeface="Times New Roman" panose="02020603050405020304" pitchFamily="18" charset="0"/>
                <a:cs typeface="Times New Roman" panose="02020603050405020304" pitchFamily="18" charset="0"/>
              </a:rPr>
              <a:t> απα</a:t>
            </a:r>
            <a:r>
              <a:rPr lang="en-US" sz="1900" b="1" u="sng" dirty="0" err="1">
                <a:solidFill>
                  <a:srgbClr val="002060"/>
                </a:solidFill>
                <a:latin typeface="Times New Roman" panose="02020603050405020304" pitchFamily="18" charset="0"/>
                <a:cs typeface="Times New Roman" panose="02020603050405020304" pitchFamily="18" charset="0"/>
              </a:rPr>
              <a:t>λλάσσετ</a:t>
            </a:r>
            <a:r>
              <a:rPr lang="en-US" sz="1900" b="1" u="sng" dirty="0">
                <a:solidFill>
                  <a:srgbClr val="002060"/>
                </a:solidFill>
                <a:latin typeface="Times New Roman" panose="02020603050405020304" pitchFamily="18" charset="0"/>
                <a:cs typeface="Times New Roman" panose="02020603050405020304" pitchFamily="18" charset="0"/>
              </a:rPr>
              <a:t>αι ο χειριστής </a:t>
            </a:r>
            <a:r>
              <a:rPr lang="en-US" sz="1900" dirty="0">
                <a:solidFill>
                  <a:schemeClr val="tx1"/>
                </a:solidFill>
                <a:latin typeface="Times New Roman" panose="02020603050405020304" pitchFamily="18" charset="0"/>
                <a:cs typeface="Times New Roman" panose="02020603050405020304" pitchFamily="18" charset="0"/>
              </a:rPr>
              <a:t>από την υποχρέωση να αλλάζει το μέγεθος του διασκορπιστήρα, κάθε φορά που αλλάζει ο βαθμός καύσης του λέβητα.</a:t>
            </a:r>
          </a:p>
          <a:p>
            <a:pPr marL="0" indent="0">
              <a:lnSpc>
                <a:spcPct val="90000"/>
              </a:lnSpc>
              <a:buNone/>
            </a:pPr>
            <a:r>
              <a:rPr lang="en-US" b="1" u="sng" dirty="0">
                <a:solidFill>
                  <a:srgbClr val="FF0000"/>
                </a:solidFill>
                <a:latin typeface="Times New Roman" panose="02020603050405020304" pitchFamily="18" charset="0"/>
                <a:cs typeface="Times New Roman" panose="02020603050405020304" pitchFamily="18" charset="0"/>
              </a:rPr>
              <a:t>Η μεταβ</a:t>
            </a:r>
            <a:r>
              <a:rPr lang="en-US" b="1" u="sng" dirty="0" err="1">
                <a:solidFill>
                  <a:srgbClr val="FF0000"/>
                </a:solidFill>
                <a:latin typeface="Times New Roman" panose="02020603050405020304" pitchFamily="18" charset="0"/>
                <a:cs typeface="Times New Roman" panose="02020603050405020304" pitchFamily="18" charset="0"/>
              </a:rPr>
              <a:t>ολή</a:t>
            </a:r>
            <a:r>
              <a:rPr lang="en-US" b="1" u="sng" dirty="0">
                <a:solidFill>
                  <a:srgbClr val="FF0000"/>
                </a:solidFill>
                <a:latin typeface="Times New Roman" panose="02020603050405020304" pitchFamily="18" charset="0"/>
                <a:cs typeface="Times New Roman" panose="02020603050405020304" pitchFamily="18" charset="0"/>
              </a:rPr>
              <a:t> της απ</a:t>
            </a:r>
            <a:r>
              <a:rPr lang="en-US" b="1" u="sng" dirty="0" err="1">
                <a:solidFill>
                  <a:srgbClr val="FF0000"/>
                </a:solidFill>
                <a:latin typeface="Times New Roman" panose="02020603050405020304" pitchFamily="18" charset="0"/>
                <a:cs typeface="Times New Roman" panose="02020603050405020304" pitchFamily="18" charset="0"/>
              </a:rPr>
              <a:t>όδοσης</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του</a:t>
            </a:r>
            <a:r>
              <a:rPr lang="en-US" b="1" u="sng" dirty="0">
                <a:solidFill>
                  <a:srgbClr val="FF0000"/>
                </a:solidFill>
                <a:latin typeface="Times New Roman" panose="02020603050405020304" pitchFamily="18" charset="0"/>
                <a:cs typeface="Times New Roman" panose="02020603050405020304" pitchFamily="18" charset="0"/>
              </a:rPr>
              <a:t> κα</a:t>
            </a:r>
            <a:r>
              <a:rPr lang="en-US" b="1" u="sng" dirty="0" err="1">
                <a:solidFill>
                  <a:srgbClr val="FF0000"/>
                </a:solidFill>
                <a:latin typeface="Times New Roman" panose="02020603050405020304" pitchFamily="18" charset="0"/>
                <a:cs typeface="Times New Roman" panose="02020603050405020304" pitchFamily="18" charset="0"/>
              </a:rPr>
              <a:t>υστήρ</a:t>
            </a:r>
            <a:r>
              <a:rPr lang="en-US" b="1" u="sng" dirty="0">
                <a:solidFill>
                  <a:srgbClr val="FF0000"/>
                </a:solidFill>
                <a:latin typeface="Times New Roman" panose="02020603050405020304" pitchFamily="18" charset="0"/>
                <a:cs typeface="Times New Roman" panose="02020603050405020304" pitchFamily="18" charset="0"/>
              </a:rPr>
              <a:t>α </a:t>
            </a:r>
            <a:r>
              <a:rPr lang="en-US" sz="1900" dirty="0">
                <a:solidFill>
                  <a:schemeClr val="tx1"/>
                </a:solidFill>
                <a:latin typeface="Times New Roman" panose="02020603050405020304" pitchFamily="18" charset="0"/>
                <a:cs typeface="Times New Roman" panose="02020603050405020304" pitchFamily="18" charset="0"/>
              </a:rPr>
              <a:t>εξαρτάται από την πίεση του πετρελαίου του δικτύου επιστροφής. </a:t>
            </a:r>
            <a:r>
              <a:rPr lang="en-US" sz="1900" dirty="0" err="1">
                <a:solidFill>
                  <a:schemeClr val="tx1"/>
                </a:solidFill>
                <a:latin typeface="Times New Roman" panose="02020603050405020304" pitchFamily="18" charset="0"/>
                <a:cs typeface="Times New Roman" panose="02020603050405020304" pitchFamily="18" charset="0"/>
              </a:rPr>
              <a:t>Αυτή</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ρυθμίζετ</a:t>
            </a:r>
            <a:r>
              <a:rPr lang="en-US" sz="1900" dirty="0">
                <a:solidFill>
                  <a:schemeClr val="tx1"/>
                </a:solidFill>
                <a:latin typeface="Times New Roman" panose="02020603050405020304" pitchFamily="18" charset="0"/>
                <a:cs typeface="Times New Roman" panose="02020603050405020304" pitchFamily="18" charset="0"/>
              </a:rPr>
              <a:t>αι από την βαλβίδα του δικτύου</a:t>
            </a:r>
          </a:p>
        </p:txBody>
      </p:sp>
      <p:sp>
        <p:nvSpPr>
          <p:cNvPr id="16" name="Rectangle 11">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8189" y="806357"/>
            <a:ext cx="3383450"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4 - Θέση περιεχομένου" descr="2022-09-26 (10).png"/>
          <p:cNvPicPr>
            <a:picLocks noGrp="1" noChangeAspect="1"/>
          </p:cNvPicPr>
          <p:nvPr>
            <p:ph sz="half" idx="4294967295"/>
          </p:nvPr>
        </p:nvPicPr>
        <p:blipFill>
          <a:blip r:embed="rId2"/>
          <a:srcRect b="-46085"/>
          <a:stretch>
            <a:fillRect/>
          </a:stretch>
        </p:blipFill>
        <p:spPr>
          <a:xfrm>
            <a:off x="4699220" y="476672"/>
            <a:ext cx="4301387" cy="8013159"/>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92D050">
            <a:alpha val="44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D10052-93A9-0219-597F-1B44539F2699}"/>
              </a:ext>
            </a:extLst>
          </p:cNvPr>
          <p:cNvSpPr txBox="1">
            <a:spLocks/>
          </p:cNvSpPr>
          <p:nvPr/>
        </p:nvSpPr>
        <p:spPr>
          <a:xfrm>
            <a:off x="279537" y="116633"/>
            <a:ext cx="8445803" cy="684068"/>
          </a:xfrm>
          <a:prstGeom prst="rect">
            <a:avLst/>
          </a:prstGeom>
          <a:solidFill>
            <a:srgbClr val="FFFF00"/>
          </a:solidFill>
        </p:spPr>
        <p:txBody>
          <a:bodyPr vert="horz" lIns="182880" tIns="182880" rIns="182880" bIns="18288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800" b="1" u="sng" spc="200" dirty="0">
                <a:solidFill>
                  <a:srgbClr val="FF0000"/>
                </a:solidFill>
                <a:latin typeface="Times New Roman" panose="02020603050405020304" pitchFamily="18" charset="0"/>
                <a:cs typeface="Times New Roman" panose="02020603050405020304" pitchFamily="18" charset="0"/>
              </a:rPr>
              <a:t>5.10.  ΚΑΥΣΤ</a:t>
            </a:r>
            <a:r>
              <a:rPr lang="el-GR" sz="2800" b="1" u="sng" spc="200" dirty="0">
                <a:solidFill>
                  <a:srgbClr val="FF0000"/>
                </a:solidFill>
                <a:latin typeface="Times New Roman" panose="02020603050405020304" pitchFamily="18" charset="0"/>
                <a:cs typeface="Times New Roman" panose="02020603050405020304" pitchFamily="18" charset="0"/>
              </a:rPr>
              <a:t>Η</a:t>
            </a:r>
            <a:r>
              <a:rPr lang="en-US" sz="2800" b="1" u="sng" spc="200" dirty="0">
                <a:solidFill>
                  <a:srgbClr val="FF0000"/>
                </a:solidFill>
                <a:latin typeface="Times New Roman" panose="02020603050405020304" pitchFamily="18" charset="0"/>
                <a:cs typeface="Times New Roman" panose="02020603050405020304" pitchFamily="18" charset="0"/>
              </a:rPr>
              <a:t>ΡΕΣ ΜΕ ΑΤΜ</a:t>
            </a:r>
            <a:r>
              <a:rPr lang="el-GR" sz="2800" b="1" u="sng" spc="200" dirty="0">
                <a:solidFill>
                  <a:srgbClr val="FF0000"/>
                </a:solidFill>
                <a:latin typeface="Times New Roman" panose="02020603050405020304" pitchFamily="18" charset="0"/>
                <a:cs typeface="Times New Roman" panose="02020603050405020304" pitchFamily="18" charset="0"/>
              </a:rPr>
              <a:t>Ο</a:t>
            </a:r>
            <a:endParaRPr lang="en-US" sz="2800" b="1" u="sng" spc="200" dirty="0">
              <a:solidFill>
                <a:srgbClr val="FF0000"/>
              </a:solidFill>
              <a:latin typeface="Times New Roman" panose="02020603050405020304" pitchFamily="18" charset="0"/>
              <a:cs typeface="Times New Roman" panose="02020603050405020304" pitchFamily="18" charset="0"/>
            </a:endParaRPr>
          </a:p>
        </p:txBody>
      </p:sp>
      <p:sp>
        <p:nvSpPr>
          <p:cNvPr id="4" name="3 - Θέση περιεχομένου"/>
          <p:cNvSpPr>
            <a:spLocks noGrp="1"/>
          </p:cNvSpPr>
          <p:nvPr>
            <p:ph sz="half" idx="4294967295"/>
          </p:nvPr>
        </p:nvSpPr>
        <p:spPr>
          <a:xfrm>
            <a:off x="179512" y="973243"/>
            <a:ext cx="4104456" cy="5632660"/>
          </a:xfrm>
          <a:solidFill>
            <a:schemeClr val="bg1"/>
          </a:solidFill>
        </p:spPr>
        <p:txBody>
          <a:bodyPr vert="horz" lIns="91440" tIns="45720" rIns="91440" bIns="45720" rtlCol="0">
            <a:normAutofit/>
          </a:bodyPr>
          <a:lstStyle/>
          <a:p>
            <a:pPr>
              <a:lnSpc>
                <a:spcPct val="90000"/>
              </a:lnSpc>
            </a:pPr>
            <a:endParaRPr lang="en-US" sz="1500" dirty="0"/>
          </a:p>
          <a:p>
            <a:pPr>
              <a:lnSpc>
                <a:spcPct val="90000"/>
              </a:lnSpc>
            </a:pPr>
            <a:r>
              <a:rPr lang="en-US" sz="2000" b="1" u="sng" dirty="0">
                <a:solidFill>
                  <a:srgbClr val="FF0000"/>
                </a:solidFill>
                <a:latin typeface="Times New Roman" panose="02020603050405020304" pitchFamily="18" charset="0"/>
                <a:cs typeface="Times New Roman" panose="02020603050405020304" pitchFamily="18" charset="0"/>
              </a:rPr>
              <a:t>Κα</a:t>
            </a:r>
            <a:r>
              <a:rPr lang="en-US" sz="2000" b="1" u="sng" dirty="0" err="1">
                <a:solidFill>
                  <a:srgbClr val="FF0000"/>
                </a:solidFill>
                <a:latin typeface="Times New Roman" panose="02020603050405020304" pitchFamily="18" charset="0"/>
                <a:cs typeface="Times New Roman" panose="02020603050405020304" pitchFamily="18" charset="0"/>
              </a:rPr>
              <a:t>υστήρ</a:t>
            </a:r>
            <a:r>
              <a:rPr lang="en-US" sz="2000" b="1" u="sng" dirty="0">
                <a:solidFill>
                  <a:srgbClr val="FF0000"/>
                </a:solidFill>
                <a:latin typeface="Times New Roman" panose="02020603050405020304" pitchFamily="18" charset="0"/>
                <a:cs typeface="Times New Roman" panose="02020603050405020304" pitchFamily="18" charset="0"/>
              </a:rPr>
              <a:t>ας με ατμό τύπου CD της Todd.</a:t>
            </a:r>
          </a:p>
          <a:p>
            <a:pPr>
              <a:lnSpc>
                <a:spcPct val="90000"/>
              </a:lnSpc>
            </a:pPr>
            <a:endParaRPr lang="en-US" sz="2000" dirty="0">
              <a:solidFill>
                <a:schemeClr val="tx1"/>
              </a:solidFill>
              <a:latin typeface="Times New Roman" panose="02020603050405020304" pitchFamily="18" charset="0"/>
              <a:cs typeface="Times New Roman" panose="02020603050405020304" pitchFamily="18" charset="0"/>
            </a:endParaRPr>
          </a:p>
          <a:p>
            <a:pPr>
              <a:lnSpc>
                <a:spcPct val="90000"/>
              </a:lnSpc>
            </a:pPr>
            <a:r>
              <a:rPr lang="en-US" sz="2000" b="1" u="sng" dirty="0">
                <a:solidFill>
                  <a:srgbClr val="002060"/>
                </a:solidFill>
                <a:latin typeface="Times New Roman" panose="02020603050405020304" pitchFamily="18" charset="0"/>
                <a:cs typeface="Times New Roman" panose="02020603050405020304" pitchFamily="18" charset="0"/>
              </a:rPr>
              <a:t>Η λειτουργία </a:t>
            </a:r>
            <a:r>
              <a:rPr lang="en-US" sz="2000" b="1" u="sng" dirty="0" err="1">
                <a:solidFill>
                  <a:srgbClr val="002060"/>
                </a:solidFill>
                <a:latin typeface="Times New Roman" panose="02020603050405020304" pitchFamily="18" charset="0"/>
                <a:cs typeface="Times New Roman" panose="02020603050405020304" pitchFamily="18" charset="0"/>
              </a:rPr>
              <a:t>του</a:t>
            </a:r>
            <a:r>
              <a:rPr lang="en-US" sz="2000" b="1" u="sng" dirty="0">
                <a:solidFill>
                  <a:srgbClr val="002060"/>
                </a:solidFill>
                <a:latin typeface="Times New Roman" panose="02020603050405020304" pitchFamily="18" charset="0"/>
                <a:cs typeface="Times New Roman" panose="02020603050405020304" pitchFamily="18" charset="0"/>
              </a:rPr>
              <a:t> κα</a:t>
            </a:r>
            <a:r>
              <a:rPr lang="en-US" sz="2000" b="1" u="sng" dirty="0" err="1">
                <a:solidFill>
                  <a:srgbClr val="002060"/>
                </a:solidFill>
                <a:latin typeface="Times New Roman" panose="02020603050405020304" pitchFamily="18" charset="0"/>
                <a:cs typeface="Times New Roman" panose="02020603050405020304" pitchFamily="18" charset="0"/>
              </a:rPr>
              <a:t>υστήρ</a:t>
            </a:r>
            <a:r>
              <a:rPr lang="en-US" sz="2000" b="1" u="sng" dirty="0">
                <a:solidFill>
                  <a:srgbClr val="002060"/>
                </a:solidFill>
                <a:latin typeface="Times New Roman" panose="02020603050405020304" pitchFamily="18" charset="0"/>
                <a:cs typeface="Times New Roman" panose="02020603050405020304" pitchFamily="18" charset="0"/>
              </a:rPr>
              <a:t>α του τύπου αυτού είναι απλή, θετική και αποδοτική</a:t>
            </a:r>
            <a:r>
              <a:rPr lang="en-US" sz="2000" dirty="0">
                <a:solidFill>
                  <a:schemeClr val="tx1"/>
                </a:solidFill>
                <a:latin typeface="Times New Roman" panose="02020603050405020304" pitchFamily="18" charset="0"/>
                <a:cs typeface="Times New Roman" panose="02020603050405020304" pitchFamily="18" charset="0"/>
              </a:rPr>
              <a:t>. </a:t>
            </a:r>
            <a:endParaRPr lang="el-GR" sz="2000" dirty="0">
              <a:solidFill>
                <a:schemeClr val="tx1"/>
              </a:solidFill>
              <a:latin typeface="Times New Roman" panose="02020603050405020304" pitchFamily="18" charset="0"/>
              <a:cs typeface="Times New Roman" panose="02020603050405020304" pitchFamily="18" charset="0"/>
            </a:endParaRPr>
          </a:p>
          <a:p>
            <a:pPr>
              <a:lnSpc>
                <a:spcPct val="90000"/>
              </a:lnSpc>
            </a:pPr>
            <a:r>
              <a:rPr lang="en-US" sz="2000" dirty="0" err="1">
                <a:solidFill>
                  <a:schemeClr val="tx1"/>
                </a:solidFill>
                <a:latin typeface="Times New Roman" panose="02020603050405020304" pitchFamily="18" charset="0"/>
                <a:cs typeface="Times New Roman" panose="02020603050405020304" pitchFamily="18" charset="0"/>
              </a:rPr>
              <a:t>Πετρέλ</a:t>
            </a:r>
            <a:r>
              <a:rPr lang="en-US" sz="2000" dirty="0">
                <a:solidFill>
                  <a:schemeClr val="tx1"/>
                </a:solidFill>
                <a:latin typeface="Times New Roman" panose="02020603050405020304" pitchFamily="18" charset="0"/>
                <a:cs typeface="Times New Roman" panose="02020603050405020304" pitchFamily="18" charset="0"/>
              </a:rPr>
              <a:t>αιο καταθλίβεται από τον σωλήνα παροχής στον δίσκο του ακροφυσίου. </a:t>
            </a:r>
            <a:endParaRPr lang="el-GR" sz="2000" dirty="0">
              <a:solidFill>
                <a:schemeClr val="tx1"/>
              </a:solidFill>
              <a:latin typeface="Times New Roman" panose="02020603050405020304" pitchFamily="18" charset="0"/>
              <a:cs typeface="Times New Roman" panose="02020603050405020304" pitchFamily="18" charset="0"/>
            </a:endParaRPr>
          </a:p>
          <a:p>
            <a:pPr>
              <a:lnSpc>
                <a:spcPct val="90000"/>
              </a:lnSpc>
            </a:pPr>
            <a:r>
              <a:rPr lang="en-US" sz="2000" dirty="0" err="1">
                <a:solidFill>
                  <a:schemeClr val="tx1"/>
                </a:solidFill>
                <a:latin typeface="Times New Roman" panose="02020603050405020304" pitchFamily="18" charset="0"/>
                <a:cs typeface="Times New Roman" panose="02020603050405020304" pitchFamily="18" charset="0"/>
              </a:rPr>
              <a:t>Μετά</a:t>
            </a:r>
            <a:r>
              <a:rPr lang="en-US" sz="2000" dirty="0">
                <a:solidFill>
                  <a:schemeClr val="tx1"/>
                </a:solidFill>
                <a:latin typeface="Times New Roman" panose="02020603050405020304" pitchFamily="18" charset="0"/>
                <a:cs typeface="Times New Roman" panose="02020603050405020304" pitchFamily="18" charset="0"/>
              </a:rPr>
              <a:t> την </a:t>
            </a:r>
            <a:r>
              <a:rPr lang="en-US" sz="2000" dirty="0" err="1">
                <a:solidFill>
                  <a:schemeClr val="tx1"/>
                </a:solidFill>
                <a:latin typeface="Times New Roman" panose="02020603050405020304" pitchFamily="18" charset="0"/>
                <a:cs typeface="Times New Roman" panose="02020603050405020304" pitchFamily="18" charset="0"/>
              </a:rPr>
              <a:t>δίοδό</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του</a:t>
            </a:r>
            <a:r>
              <a:rPr lang="en-US" sz="2000" dirty="0">
                <a:solidFill>
                  <a:schemeClr val="tx1"/>
                </a:solidFill>
                <a:latin typeface="Times New Roman" panose="02020603050405020304" pitchFamily="18" charset="0"/>
                <a:cs typeface="Times New Roman" panose="02020603050405020304" pitchFamily="18" charset="0"/>
              </a:rPr>
              <a:t> από το α</a:t>
            </a:r>
            <a:r>
              <a:rPr lang="en-US" sz="2000" dirty="0" err="1">
                <a:solidFill>
                  <a:schemeClr val="tx1"/>
                </a:solidFill>
                <a:latin typeface="Times New Roman" panose="02020603050405020304" pitchFamily="18" charset="0"/>
                <a:cs typeface="Times New Roman" panose="02020603050405020304" pitchFamily="18" charset="0"/>
              </a:rPr>
              <a:t>κροφύσιο</a:t>
            </a:r>
            <a:r>
              <a:rPr lang="en-US" sz="2000" dirty="0">
                <a:solidFill>
                  <a:schemeClr val="tx1"/>
                </a:solidFill>
                <a:latin typeface="Times New Roman" panose="02020603050405020304" pitchFamily="18" charset="0"/>
                <a:cs typeface="Times New Roman" panose="02020603050405020304" pitchFamily="18" charset="0"/>
              </a:rPr>
              <a:t>, κατα</a:t>
            </a:r>
            <a:r>
              <a:rPr lang="en-US" sz="2000" dirty="0" err="1">
                <a:solidFill>
                  <a:schemeClr val="tx1"/>
                </a:solidFill>
                <a:latin typeface="Times New Roman" panose="02020603050405020304" pitchFamily="18" charset="0"/>
                <a:cs typeface="Times New Roman" panose="02020603050405020304" pitchFamily="18" charset="0"/>
              </a:rPr>
              <a:t>λήγει</a:t>
            </a:r>
            <a:r>
              <a:rPr lang="en-US" sz="2000" dirty="0">
                <a:solidFill>
                  <a:schemeClr val="tx1"/>
                </a:solidFill>
                <a:latin typeface="Times New Roman" panose="02020603050405020304" pitchFamily="18" charset="0"/>
                <a:cs typeface="Times New Roman" panose="02020603050405020304" pitchFamily="18" charset="0"/>
              </a:rPr>
              <a:t> στο α</a:t>
            </a:r>
            <a:r>
              <a:rPr lang="en-US" sz="2000" dirty="0" err="1">
                <a:solidFill>
                  <a:schemeClr val="tx1"/>
                </a:solidFill>
                <a:latin typeface="Times New Roman" panose="02020603050405020304" pitchFamily="18" charset="0"/>
                <a:cs typeface="Times New Roman" panose="02020603050405020304" pitchFamily="18" charset="0"/>
              </a:rPr>
              <a:t>κροφύσιο</a:t>
            </a:r>
            <a:r>
              <a:rPr lang="en-US" sz="2000" dirty="0">
                <a:solidFill>
                  <a:schemeClr val="tx1"/>
                </a:solidFill>
                <a:latin typeface="Times New Roman" panose="02020603050405020304" pitchFamily="18" charset="0"/>
                <a:cs typeface="Times New Roman" panose="02020603050405020304" pitchFamily="18" charset="0"/>
              </a:rPr>
              <a:t> α</a:t>
            </a:r>
            <a:r>
              <a:rPr lang="en-US" sz="2000" dirty="0" err="1">
                <a:solidFill>
                  <a:schemeClr val="tx1"/>
                </a:solidFill>
                <a:latin typeface="Times New Roman" panose="02020603050405020304" pitchFamily="18" charset="0"/>
                <a:cs typeface="Times New Roman" panose="02020603050405020304" pitchFamily="18" charset="0"/>
              </a:rPr>
              <a:t>νάμιξης</a:t>
            </a:r>
            <a:r>
              <a:rPr lang="en-US" sz="2000" dirty="0">
                <a:solidFill>
                  <a:schemeClr val="tx1"/>
                </a:solidFill>
                <a:latin typeface="Times New Roman" panose="02020603050405020304" pitchFamily="18" charset="0"/>
                <a:cs typeface="Times New Roman" panose="02020603050405020304" pitchFamily="18" charset="0"/>
              </a:rPr>
              <a:t>, όπ</a:t>
            </a:r>
            <a:r>
              <a:rPr lang="en-US" sz="2000" dirty="0" err="1">
                <a:solidFill>
                  <a:schemeClr val="tx1"/>
                </a:solidFill>
                <a:latin typeface="Times New Roman" panose="02020603050405020304" pitchFamily="18" charset="0"/>
                <a:cs typeface="Times New Roman" panose="02020603050405020304" pitchFamily="18" charset="0"/>
              </a:rPr>
              <a:t>ου</a:t>
            </a:r>
            <a:r>
              <a:rPr lang="en-US" sz="2000" dirty="0">
                <a:solidFill>
                  <a:schemeClr val="tx1"/>
                </a:solidFill>
                <a:latin typeface="Times New Roman" panose="02020603050405020304" pitchFamily="18" charset="0"/>
                <a:cs typeface="Times New Roman" panose="02020603050405020304" pitchFamily="18" charset="0"/>
              </a:rPr>
              <a:t> ο ατμός και το π</a:t>
            </a:r>
            <a:r>
              <a:rPr lang="en-US" sz="2000" dirty="0" err="1">
                <a:solidFill>
                  <a:schemeClr val="tx1"/>
                </a:solidFill>
                <a:latin typeface="Times New Roman" panose="02020603050405020304" pitchFamily="18" charset="0"/>
                <a:cs typeface="Times New Roman" panose="02020603050405020304" pitchFamily="18" charset="0"/>
              </a:rPr>
              <a:t>ετρέλ</a:t>
            </a:r>
            <a:r>
              <a:rPr lang="en-US" sz="2000" dirty="0">
                <a:solidFill>
                  <a:schemeClr val="tx1"/>
                </a:solidFill>
                <a:latin typeface="Times New Roman" panose="02020603050405020304" pitchFamily="18" charset="0"/>
                <a:cs typeface="Times New Roman" panose="02020603050405020304" pitchFamily="18" charset="0"/>
              </a:rPr>
              <a:t>αιο που διασπάστηκε σε πάρα πολύ λεπτά σταγονίδια, αναμιγνύονται και με το προστόμιο καταθλίβονται στην εστία του λέβητα</a:t>
            </a:r>
            <a:r>
              <a:rPr lang="en-US" sz="1500"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029" y="964692"/>
            <a:ext cx="2990088"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73" y="1128683"/>
            <a:ext cx="27432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4 - Θέση περιεχομένου" descr="2022-09-26 (14).png"/>
          <p:cNvPicPr>
            <a:picLocks noGrp="1" noChangeAspect="1"/>
          </p:cNvPicPr>
          <p:nvPr>
            <p:ph idx="4294967295"/>
          </p:nvPr>
        </p:nvPicPr>
        <p:blipFill>
          <a:blip r:embed="rId2"/>
          <a:stretch>
            <a:fillRect/>
          </a:stretch>
        </p:blipFill>
        <p:spPr>
          <a:xfrm>
            <a:off x="4283968" y="956750"/>
            <a:ext cx="4680520" cy="5640602"/>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AE9FA610-6E03-BF8C-0746-50540CB20E24}"/>
              </a:ext>
            </a:extLst>
          </p:cNvPr>
          <p:cNvSpPr>
            <a:spLocks noGrp="1"/>
          </p:cNvSpPr>
          <p:nvPr>
            <p:ph type="title"/>
          </p:nvPr>
        </p:nvSpPr>
        <p:spPr>
          <a:xfrm>
            <a:off x="179512" y="88639"/>
            <a:ext cx="3816424" cy="1188720"/>
          </a:xfrm>
          <a:solidFill>
            <a:srgbClr val="FFFF00"/>
          </a:solidFill>
        </p:spPr>
        <p:txBody>
          <a:bodyPr>
            <a:noAutofit/>
          </a:bodyPr>
          <a:lstStyle/>
          <a:p>
            <a:r>
              <a:rPr lang="el-GR" b="1" u="sng" dirty="0">
                <a:solidFill>
                  <a:srgbClr val="FF0000"/>
                </a:solidFill>
                <a:latin typeface="Times New Roman" panose="02020603050405020304" pitchFamily="18" charset="0"/>
                <a:cs typeface="Times New Roman" panose="02020603050405020304" pitchFamily="18" charset="0"/>
              </a:rPr>
              <a:t>5.10.  </a:t>
            </a:r>
            <a:r>
              <a:rPr lang="el-GR" b="1" u="sng" dirty="0" err="1">
                <a:solidFill>
                  <a:srgbClr val="FF0000"/>
                </a:solidFill>
                <a:latin typeface="Times New Roman" panose="02020603050405020304" pitchFamily="18" charset="0"/>
                <a:cs typeface="Times New Roman" panose="02020603050405020304" pitchFamily="18" charset="0"/>
              </a:rPr>
              <a:t>Καυστηρες</a:t>
            </a:r>
            <a:r>
              <a:rPr lang="el-GR" b="1" u="sng" dirty="0">
                <a:solidFill>
                  <a:srgbClr val="FF0000"/>
                </a:solidFill>
                <a:latin typeface="Times New Roman" panose="02020603050405020304" pitchFamily="18" charset="0"/>
                <a:cs typeface="Times New Roman" panose="02020603050405020304" pitchFamily="18" charset="0"/>
              </a:rPr>
              <a:t> με ατμό</a:t>
            </a:r>
          </a:p>
        </p:txBody>
      </p:sp>
      <p:sp>
        <p:nvSpPr>
          <p:cNvPr id="4" name="3 - Θέση περιεχομένου"/>
          <p:cNvSpPr>
            <a:spLocks noGrp="1"/>
          </p:cNvSpPr>
          <p:nvPr>
            <p:ph sz="half" idx="4294967295"/>
          </p:nvPr>
        </p:nvSpPr>
        <p:spPr>
          <a:xfrm>
            <a:off x="179512" y="1628800"/>
            <a:ext cx="3888432" cy="4968552"/>
          </a:xfrm>
        </p:spPr>
        <p:txBody>
          <a:bodyPr>
            <a:normAutofit fontScale="92500" lnSpcReduction="10000"/>
          </a:bodyPr>
          <a:lstStyle/>
          <a:p>
            <a:pPr>
              <a:lnSpc>
                <a:spcPct val="90000"/>
              </a:lnSpc>
              <a:buFont typeface="Wingdings" panose="05000000000000000000" pitchFamily="2" charset="2"/>
              <a:buChar char="Ø"/>
            </a:pPr>
            <a:r>
              <a:rPr lang="el-GR" b="1" u="sng" dirty="0">
                <a:solidFill>
                  <a:srgbClr val="FF0000"/>
                </a:solidFill>
                <a:latin typeface="Times New Roman" panose="02020603050405020304" pitchFamily="18" charset="0"/>
                <a:cs typeface="Times New Roman" panose="02020603050405020304" pitchFamily="18" charset="0"/>
              </a:rPr>
              <a:t>Καυστήρας με ατμό </a:t>
            </a:r>
            <a:r>
              <a:rPr lang="en-US" b="1" u="sng" dirty="0">
                <a:solidFill>
                  <a:srgbClr val="FF0000"/>
                </a:solidFill>
                <a:latin typeface="Times New Roman" panose="02020603050405020304" pitchFamily="18" charset="0"/>
                <a:cs typeface="Times New Roman" panose="02020603050405020304" pitchFamily="18" charset="0"/>
              </a:rPr>
              <a:t>Y </a:t>
            </a:r>
            <a:r>
              <a:rPr lang="el-GR" b="1" u="sng" dirty="0">
                <a:solidFill>
                  <a:srgbClr val="FF0000"/>
                </a:solidFill>
                <a:latin typeface="Times New Roman" panose="02020603050405020304" pitchFamily="18" charset="0"/>
                <a:cs typeface="Times New Roman" panose="02020603050405020304" pitchFamily="18" charset="0"/>
              </a:rPr>
              <a:t>τύπου </a:t>
            </a:r>
            <a:r>
              <a:rPr lang="en-US" b="1" u="sng" dirty="0">
                <a:solidFill>
                  <a:srgbClr val="FF0000"/>
                </a:solidFill>
                <a:latin typeface="Times New Roman" panose="02020603050405020304" pitchFamily="18" charset="0"/>
                <a:cs typeface="Times New Roman" panose="02020603050405020304" pitchFamily="18" charset="0"/>
              </a:rPr>
              <a:t>WY </a:t>
            </a:r>
            <a:r>
              <a:rPr lang="el-GR" b="1" u="sng" dirty="0">
                <a:solidFill>
                  <a:srgbClr val="FF0000"/>
                </a:solidFill>
                <a:latin typeface="Times New Roman" panose="02020603050405020304" pitchFamily="18" charset="0"/>
                <a:cs typeface="Times New Roman" panose="02020603050405020304" pitchFamily="18" charset="0"/>
              </a:rPr>
              <a:t>της </a:t>
            </a:r>
            <a:r>
              <a:rPr lang="en-US" b="1" u="sng" dirty="0">
                <a:solidFill>
                  <a:srgbClr val="FF0000"/>
                </a:solidFill>
                <a:latin typeface="Times New Roman" panose="02020603050405020304" pitchFamily="18" charset="0"/>
                <a:cs typeface="Times New Roman" panose="02020603050405020304" pitchFamily="18" charset="0"/>
              </a:rPr>
              <a:t>Babcock &amp; Wilcox</a:t>
            </a:r>
            <a:r>
              <a:rPr lang="en-US" dirty="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a:p>
            <a:pPr marL="0" indent="0">
              <a:lnSpc>
                <a:spcPct val="90000"/>
              </a:lnSpc>
              <a:buNone/>
            </a:pPr>
            <a:r>
              <a:rPr lang="el-GR" dirty="0">
                <a:latin typeface="Times New Roman" panose="02020603050405020304" pitchFamily="18" charset="0"/>
                <a:cs typeface="Times New Roman" panose="02020603050405020304" pitchFamily="18" charset="0"/>
              </a:rPr>
              <a:t>Ο καυστήρας με ατμό </a:t>
            </a:r>
            <a:r>
              <a:rPr lang="el-GR" b="1" u="sng" dirty="0">
                <a:solidFill>
                  <a:srgbClr val="2B10F4"/>
                </a:solidFill>
                <a:latin typeface="Times New Roman" panose="02020603050405020304" pitchFamily="18" charset="0"/>
                <a:cs typeface="Times New Roman" panose="02020603050405020304" pitchFamily="18" charset="0"/>
              </a:rPr>
              <a:t>Υ, τύπου </a:t>
            </a:r>
            <a:r>
              <a:rPr lang="en-US" b="1" u="sng" dirty="0">
                <a:solidFill>
                  <a:srgbClr val="2B10F4"/>
                </a:solidFill>
                <a:latin typeface="Times New Roman" panose="02020603050405020304" pitchFamily="18" charset="0"/>
                <a:cs typeface="Times New Roman" panose="02020603050405020304" pitchFamily="18" charset="0"/>
              </a:rPr>
              <a:t>WY</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διασπά το ρευστό πετρέλαιο σε μικροσκοπικά σταγονίδια με </a:t>
            </a:r>
            <a:r>
              <a:rPr lang="el-GR" dirty="0" err="1">
                <a:latin typeface="Times New Roman" panose="02020603050405020304" pitchFamily="18" charset="0"/>
                <a:cs typeface="Times New Roman" panose="02020603050405020304" pitchFamily="18" charset="0"/>
              </a:rPr>
              <a:t>τηνπετρέλαιο</a:t>
            </a:r>
            <a:r>
              <a:rPr lang="el-GR" dirty="0">
                <a:latin typeface="Times New Roman" panose="02020603050405020304" pitchFamily="18" charset="0"/>
                <a:cs typeface="Times New Roman" panose="02020603050405020304" pitchFamily="18" charset="0"/>
              </a:rPr>
              <a:t> μπαίνει στον δακτυλιοειδή χώρο του καυστήρα γύρω από την κεντρική δίοδο ατμού. </a:t>
            </a:r>
          </a:p>
          <a:p>
            <a:pPr marL="0" indent="0">
              <a:lnSpc>
                <a:spcPct val="90000"/>
              </a:lnSpc>
              <a:buNone/>
            </a:pPr>
            <a:r>
              <a:rPr lang="el-GR" dirty="0">
                <a:latin typeface="Times New Roman" panose="02020603050405020304" pitchFamily="18" charset="0"/>
                <a:cs typeface="Times New Roman" panose="02020603050405020304" pitchFamily="18" charset="0"/>
              </a:rPr>
              <a:t>Περνά δια μέσου των οπών της περιοριστικής πλάκας και των θυρίδων πετρελαίου πάνω στην πλάκα του καυστήρα. </a:t>
            </a:r>
          </a:p>
          <a:p>
            <a:pPr marL="0" indent="0">
              <a:lnSpc>
                <a:spcPct val="90000"/>
              </a:lnSpc>
              <a:buNone/>
            </a:pPr>
            <a:r>
              <a:rPr lang="el-GR" dirty="0">
                <a:latin typeface="Times New Roman" panose="02020603050405020304" pitchFamily="18" charset="0"/>
                <a:cs typeface="Times New Roman" panose="02020603050405020304" pitchFamily="18" charset="0"/>
              </a:rPr>
              <a:t>Ο ατμός που προωθείται με τις θυρίδες συλλέγει το πετρέλαιο στα σημεία συνάντησής του με αυτό και το μίγμα φαίνεται όπως ομίχλη από λεπτότατα σταγονίδια από κάθε πίδακα γύρω από το πρόσωπο της εστίας της πλάκας του καυστήρα. </a:t>
            </a:r>
          </a:p>
          <a:p>
            <a:pPr marL="0" indent="0">
              <a:lnSpc>
                <a:spcPct val="90000"/>
              </a:lnSpc>
              <a:buNone/>
            </a:pPr>
            <a:r>
              <a:rPr lang="el-GR" b="1" u="sng" dirty="0">
                <a:solidFill>
                  <a:srgbClr val="FF0000"/>
                </a:solidFill>
                <a:latin typeface="Times New Roman" panose="02020603050405020304" pitchFamily="18" charset="0"/>
                <a:cs typeface="Times New Roman" panose="02020603050405020304" pitchFamily="18" charset="0"/>
              </a:rPr>
              <a:t>Χρησιμοποίηση του ατμού, ως μόνης </a:t>
            </a:r>
            <a:r>
              <a:rPr lang="el-GR" b="1" u="sng" dirty="0" err="1">
                <a:solidFill>
                  <a:srgbClr val="FF0000"/>
                </a:solidFill>
                <a:latin typeface="Times New Roman" panose="02020603050405020304" pitchFamily="18" charset="0"/>
                <a:cs typeface="Times New Roman" panose="02020603050405020304" pitchFamily="18" charset="0"/>
              </a:rPr>
              <a:t>διασκορπιστικής</a:t>
            </a:r>
            <a:r>
              <a:rPr lang="el-GR" b="1" u="sng" dirty="0">
                <a:solidFill>
                  <a:srgbClr val="FF0000"/>
                </a:solidFill>
                <a:latin typeface="Times New Roman" panose="02020603050405020304" pitchFamily="18" charset="0"/>
                <a:cs typeface="Times New Roman" panose="02020603050405020304" pitchFamily="18" charset="0"/>
              </a:rPr>
              <a:t> δύναμης.</a:t>
            </a:r>
          </a:p>
        </p:txBody>
      </p:sp>
      <p:sp>
        <p:nvSpPr>
          <p:cNvPr id="12" name="Rectangle 11">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029" y="964692"/>
            <a:ext cx="2990088"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73" y="1128683"/>
            <a:ext cx="27432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4 - Θέση περιεχομένου" descr="2022-09-26 (12).png"/>
          <p:cNvPicPr>
            <a:picLocks noGrp="1" noChangeAspect="1"/>
          </p:cNvPicPr>
          <p:nvPr>
            <p:ph idx="1"/>
          </p:nvPr>
        </p:nvPicPr>
        <p:blipFill>
          <a:blip r:embed="rId2"/>
          <a:stretch>
            <a:fillRect/>
          </a:stretch>
        </p:blipFill>
        <p:spPr>
          <a:xfrm>
            <a:off x="4355976" y="332656"/>
            <a:ext cx="4788024" cy="6264696"/>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412776"/>
            <a:ext cx="8572500" cy="5230934"/>
          </a:xfrm>
        </p:spPr>
        <p:txBody>
          <a:bodyPr>
            <a:noAutofit/>
          </a:bodyPr>
          <a:lstStyle/>
          <a:p>
            <a:pPr marL="0" indent="0">
              <a:lnSpc>
                <a:spcPct val="100000"/>
              </a:lnSpc>
              <a:buNone/>
            </a:pPr>
            <a:r>
              <a:rPr lang="el-GR" sz="2000" dirty="0">
                <a:latin typeface="Times New Roman" panose="02020603050405020304" pitchFamily="18" charset="0"/>
                <a:cs typeface="Times New Roman" panose="02020603050405020304" pitchFamily="18" charset="0"/>
              </a:rPr>
              <a:t>Το συγκρότημα αυτό πήρε την ονομασία αιωρούμενης φλόγας (</a:t>
            </a:r>
            <a:r>
              <a:rPr lang="en-US" sz="1900" b="1" u="sng" dirty="0">
                <a:solidFill>
                  <a:srgbClr val="FF0000"/>
                </a:solidFill>
                <a:latin typeface="Times New Roman" panose="02020603050405020304" pitchFamily="18" charset="0"/>
                <a:cs typeface="Times New Roman" panose="02020603050405020304" pitchFamily="18" charset="0"/>
              </a:rPr>
              <a:t>suspended flame) </a:t>
            </a:r>
            <a:r>
              <a:rPr lang="el-GR" sz="2000" b="1" dirty="0">
                <a:solidFill>
                  <a:srgbClr val="2B10F4"/>
                </a:solidFill>
                <a:latin typeface="Times New Roman" panose="02020603050405020304" pitchFamily="18" charset="0"/>
                <a:cs typeface="Times New Roman" panose="02020603050405020304" pitchFamily="18" charset="0"/>
              </a:rPr>
              <a:t>από την χαρακτηριστική ιδιότητά του να παράγει μια φλόγα που δεν έρχεται σε επαφή με τα μεταλλικά μέρη των κώνων ή με την πλινθοδομή. Ο αέρας όταν εισέρχεται στον κώνο αναγκάζεται να ακολουθήσει τρεις διάφορες τροχιές προτού αναμιχθεί με τα σταγονίδια του πετρελαίου </a:t>
            </a:r>
            <a:r>
              <a:rPr lang="en-US" sz="2000" b="1" dirty="0">
                <a:solidFill>
                  <a:srgbClr val="2B10F4"/>
                </a:solidFill>
                <a:latin typeface="Times New Roman" panose="02020603050405020304" pitchFamily="18" charset="0"/>
                <a:cs typeface="Times New Roman" panose="02020603050405020304" pitchFamily="18" charset="0"/>
              </a:rPr>
              <a:t>:</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α) Ο αέρας εισέρχεται </a:t>
            </a:r>
            <a:r>
              <a:rPr lang="el-GR" sz="2000" dirty="0">
                <a:latin typeface="Times New Roman" panose="02020603050405020304" pitchFamily="18" charset="0"/>
                <a:cs typeface="Times New Roman" panose="02020603050405020304" pitchFamily="18" charset="0"/>
              </a:rPr>
              <a:t>παράλληλα προς τον καυστήρα και περνά μέσω του πρωτεύοντος στροβιλιστή, όπου αποκτά ελικοειδή κίνηση. </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Λόγω της κίνησης αυτής παίρνει το σχήμα περιστρεφόμενου κοίλου κώνου, ο οποίος και συμπίπτει με τον κώνο ράντισης του πετρελαίου</a:t>
            </a:r>
            <a:r>
              <a:rPr lang="el-GR" sz="2000" dirty="0">
                <a:latin typeface="Times New Roman" panose="02020603050405020304" pitchFamily="18" charset="0"/>
                <a:cs typeface="Times New Roman" panose="02020603050405020304" pitchFamily="18" charset="0"/>
              </a:rPr>
              <a:t>. </a:t>
            </a:r>
          </a:p>
          <a:p>
            <a:pPr marL="0" indent="0">
              <a:lnSpc>
                <a:spcPct val="100000"/>
              </a:lnSpc>
              <a:buNone/>
            </a:pPr>
            <a:r>
              <a:rPr lang="el-GR" sz="2000" dirty="0">
                <a:latin typeface="Times New Roman" panose="02020603050405020304" pitchFamily="18" charset="0"/>
                <a:cs typeface="Times New Roman" panose="02020603050405020304" pitchFamily="18" charset="0"/>
              </a:rPr>
              <a:t>Με αυτό τον τρόπο επιτυγχάνεται και η αρχική ανάμιξη αέρα πετρελαίου και η φλόγα να διατηρείται σταθερή, λόγω ανακοπής του ρεύματος του αέρα κατά την αξονική έννοια.</a:t>
            </a:r>
          </a:p>
        </p:txBody>
      </p:sp>
      <p:sp>
        <p:nvSpPr>
          <p:cNvPr id="2" name="Πλακίδιο 1">
            <a:extLst>
              <a:ext uri="{FF2B5EF4-FFF2-40B4-BE49-F238E27FC236}">
                <a16:creationId xmlns:a16="http://schemas.microsoft.com/office/drawing/2014/main" id="{369D4D89-D98D-58D7-74D2-8AE39BB0FE5E}"/>
              </a:ext>
            </a:extLst>
          </p:cNvPr>
          <p:cNvSpPr/>
          <p:nvPr/>
        </p:nvSpPr>
        <p:spPr>
          <a:xfrm>
            <a:off x="285750" y="116632"/>
            <a:ext cx="8678738" cy="1080120"/>
          </a:xfrm>
          <a:prstGeom prst="plaque">
            <a:avLst/>
          </a:prstGeom>
          <a:solidFill>
            <a:srgbClr val="EA00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57FFA3"/>
                </a:solidFill>
                <a:latin typeface="Times New Roman" panose="02020603050405020304" pitchFamily="18" charset="0"/>
                <a:cs typeface="Times New Roman" panose="02020603050405020304" pitchFamily="18" charset="0"/>
              </a:rPr>
              <a:t>5.11.  ΚΑΥΣΤΗΡΕΣ ΚΑΙ ΚΩΝΟΣ ΑΕΡΑ ΑΙΩΡΟΥΜΕΝΗΣ ΦΛΟΓΑΣ</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404664"/>
            <a:ext cx="8572500" cy="6239046"/>
          </a:xfrm>
        </p:spPr>
        <p:txBody>
          <a:bodyPr>
            <a:noAutofit/>
          </a:bodyPr>
          <a:lstStyle/>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β) Μικρή ποσότητα του αέρα </a:t>
            </a:r>
            <a:r>
              <a:rPr lang="el-GR" sz="2000" dirty="0">
                <a:latin typeface="Times New Roman" panose="02020603050405020304" pitchFamily="18" charset="0"/>
                <a:cs typeface="Times New Roman" panose="02020603050405020304" pitchFamily="18" charset="0"/>
              </a:rPr>
              <a:t>δεν περνά από τον πρωτεύοντα στροβιλιστή, αλλά στο εξωτερικό του και ακολουθεί διαδρομή ανάλογη με το σχήμα της πλινθοδομής του κώνου. </a:t>
            </a:r>
            <a:r>
              <a:rPr lang="el-GR" sz="2000" b="1" u="sng" dirty="0">
                <a:solidFill>
                  <a:srgbClr val="2B10F4"/>
                </a:solidFill>
                <a:latin typeface="Times New Roman" panose="02020603050405020304" pitchFamily="18" charset="0"/>
                <a:cs typeface="Times New Roman" panose="02020603050405020304" pitchFamily="18" charset="0"/>
              </a:rPr>
              <a:t>Ο αέρας αυτός δεν περιστρέφεται, αλλά σχηματίζει μια αλυσίδα από κινούμενους στροβίλους, με αποτέλεσμα την καλύτερη ανάμιξη του αέρα με το πετρέλαιο.</a:t>
            </a:r>
          </a:p>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γ) Μικρή τέλος ποσότητα αέρα περνά </a:t>
            </a:r>
            <a:r>
              <a:rPr lang="el-GR" sz="2000" dirty="0">
                <a:latin typeface="Times New Roman" panose="02020603050405020304" pitchFamily="18" charset="0"/>
                <a:cs typeface="Times New Roman" panose="02020603050405020304" pitchFamily="18" charset="0"/>
              </a:rPr>
              <a:t>από τον σωλήνα του καυστήρα, ψύχει τον δίσκο διασκορπισμού και εμποδίζει τον ψεκασμό σταγονιδίων πετρελαίου πάνω στον στροβιλιστή. </a:t>
            </a:r>
            <a:r>
              <a:rPr lang="el-GR" sz="2000" b="1" u="sng" dirty="0">
                <a:solidFill>
                  <a:srgbClr val="FF0000"/>
                </a:solidFill>
                <a:latin typeface="Times New Roman" panose="02020603050405020304" pitchFamily="18" charset="0"/>
                <a:cs typeface="Times New Roman" panose="02020603050405020304" pitchFamily="18" charset="0"/>
              </a:rPr>
              <a:t>Η ποσότητα του παρεχόμενου αέρα ρυθμίζεται από μια συνηθισμένου τύπου ολισθαίνουσα στεφάνη, που χειριζόμαστε με </a:t>
            </a:r>
            <a:r>
              <a:rPr lang="el-GR" sz="2000" b="1" u="sng" dirty="0">
                <a:solidFill>
                  <a:srgbClr val="2B10F4"/>
                </a:solidFill>
                <a:latin typeface="Times New Roman" panose="02020603050405020304" pitchFamily="18" charset="0"/>
                <a:cs typeface="Times New Roman" panose="02020603050405020304" pitchFamily="18" charset="0"/>
              </a:rPr>
              <a:t>χειρολαβή σχήματος Τ</a:t>
            </a:r>
            <a:r>
              <a:rPr lang="el-GR" sz="2000" b="1" u="sng"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835087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002060">
            <a:alpha val="69000"/>
          </a:srgbClr>
        </a:solidFill>
        <a:effectLst/>
      </p:bgPr>
    </p:bg>
    <p:spTree>
      <p:nvGrpSpPr>
        <p:cNvPr id="1" name=""/>
        <p:cNvGrpSpPr/>
        <p:nvPr/>
      </p:nvGrpSpPr>
      <p:grpSpPr>
        <a:xfrm>
          <a:off x="0" y="0"/>
          <a:ext cx="0" cy="0"/>
          <a:chOff x="0" y="0"/>
          <a:chExt cx="0" cy="0"/>
        </a:xfrm>
      </p:grpSpPr>
      <p:pic>
        <p:nvPicPr>
          <p:cNvPr id="4" name="3 - Θέση περιεχομένου" descr="2022-09-26 (16).png"/>
          <p:cNvPicPr>
            <a:picLocks noGrp="1" noChangeAspect="1"/>
          </p:cNvPicPr>
          <p:nvPr>
            <p:ph idx="4294967295"/>
          </p:nvPr>
        </p:nvPicPr>
        <p:blipFill>
          <a:blip r:embed="rId2"/>
          <a:srcRect l="2466" r="7534"/>
          <a:stretch/>
        </p:blipFill>
        <p:spPr>
          <a:xfrm>
            <a:off x="179512" y="1196752"/>
            <a:ext cx="8640960" cy="5472608"/>
          </a:xfrm>
          <a:prstGeom prst="rect">
            <a:avLst/>
          </a:prstGeom>
        </p:spPr>
      </p:pic>
      <p:sp>
        <p:nvSpPr>
          <p:cNvPr id="3" name="Title 1">
            <a:extLst>
              <a:ext uri="{FF2B5EF4-FFF2-40B4-BE49-F238E27FC236}">
                <a16:creationId xmlns:a16="http://schemas.microsoft.com/office/drawing/2014/main" id="{777B420D-8056-263C-77CD-EFB66A066309}"/>
              </a:ext>
            </a:extLst>
          </p:cNvPr>
          <p:cNvSpPr txBox="1">
            <a:spLocks/>
          </p:cNvSpPr>
          <p:nvPr/>
        </p:nvSpPr>
        <p:spPr>
          <a:xfrm>
            <a:off x="1547664" y="164096"/>
            <a:ext cx="5797296" cy="941796"/>
          </a:xfrm>
          <a:prstGeom prst="rect">
            <a:avLst/>
          </a:prstGeom>
          <a:solidFill>
            <a:srgbClr val="FFFF00">
              <a:alpha val="80000"/>
            </a:srgbClr>
          </a:solidFill>
        </p:spPr>
        <p:txBody>
          <a:bodyPr vert="horz" lIns="182880" tIns="182880" rIns="182880" bIns="1828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000" b="1" u="sng" kern="1200" cap="all" spc="200" baseline="0" dirty="0">
                <a:solidFill>
                  <a:srgbClr val="2B10F4"/>
                </a:solidFill>
                <a:latin typeface="Times New Roman" panose="02020603050405020304" pitchFamily="18" charset="0"/>
                <a:cs typeface="Times New Roman" panose="02020603050405020304" pitchFamily="18" charset="0"/>
              </a:rPr>
              <a:t>5.11.  Καυστήρες και κώνος αέρα αιωρούμενης φλόγας</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1490" y="1267026"/>
            <a:ext cx="8572500" cy="5402334"/>
          </a:xfrm>
        </p:spPr>
        <p:txBody>
          <a:bodyPr>
            <a:noAutofit/>
          </a:bodyPr>
          <a:lstStyle/>
          <a:p>
            <a:pPr marL="0" indent="0">
              <a:lnSpc>
                <a:spcPct val="150000"/>
              </a:lnSpc>
              <a:buNone/>
            </a:pPr>
            <a:r>
              <a:rPr lang="el-GR" sz="2000" b="1" u="sng" dirty="0">
                <a:solidFill>
                  <a:srgbClr val="FF0000"/>
                </a:solidFill>
                <a:latin typeface="Times New Roman" panose="02020603050405020304" pitchFamily="18" charset="0"/>
                <a:cs typeface="Times New Roman" panose="02020603050405020304" pitchFamily="18" charset="0"/>
              </a:rPr>
              <a:t>Οι φυσητήρες αιθάλης που λέγονται και εκκαπνιστήρες απαλλάσσουν </a:t>
            </a:r>
            <a:r>
              <a:rPr lang="el-GR" sz="2000" dirty="0">
                <a:latin typeface="Times New Roman" panose="02020603050405020304" pitchFamily="18" charset="0"/>
                <a:cs typeface="Times New Roman" panose="02020603050405020304" pitchFamily="18" charset="0"/>
              </a:rPr>
              <a:t>σε ώρα λειτουργίας τις θερμαινόμενες επιφάνειες του λέβητα από τις εναποθέσεις αιθάλης με προβολή ατμού ή αέρα.</a:t>
            </a:r>
          </a:p>
          <a:p>
            <a:pPr marL="0" indent="0">
              <a:lnSpc>
                <a:spcPct val="150000"/>
              </a:lnSpc>
              <a:buNone/>
            </a:pPr>
            <a:r>
              <a:rPr lang="el-GR" sz="2000" b="1" u="sng" dirty="0">
                <a:solidFill>
                  <a:srgbClr val="FF0000"/>
                </a:solidFill>
                <a:latin typeface="Times New Roman" panose="02020603050405020304" pitchFamily="18" charset="0"/>
                <a:cs typeface="Times New Roman" panose="02020603050405020304" pitchFamily="18" charset="0"/>
              </a:rPr>
              <a:t>O σχηματισμός των σωματιδίων (αιθάλης και τέφρας</a:t>
            </a:r>
            <a:r>
              <a:rPr lang="el-GR" sz="2000" dirty="0">
                <a:latin typeface="Times New Roman" panose="02020603050405020304" pitchFamily="18" charset="0"/>
                <a:cs typeface="Times New Roman" panose="02020603050405020304" pitchFamily="18" charset="0"/>
              </a:rPr>
              <a:t>) από την καύση των καυσίμων, ιδιαίτερα στο</a:t>
            </a:r>
            <a:r>
              <a:rPr lang="en-GB"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βαρύ πετρέλαιο, μπορεί να συσσωρευτεί </a:t>
            </a:r>
            <a:r>
              <a:rPr lang="en-GB"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στις</a:t>
            </a:r>
            <a:r>
              <a:rPr lang="en-GB"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επιφάνειες όλων των τύπων των λεβήτων.</a:t>
            </a:r>
          </a:p>
          <a:p>
            <a:pPr marL="0" indent="0">
              <a:lnSpc>
                <a:spcPct val="150000"/>
              </a:lnSpc>
              <a:buNone/>
            </a:pPr>
            <a:r>
              <a:rPr lang="el-GR" sz="2000" b="1" u="sng" dirty="0">
                <a:solidFill>
                  <a:srgbClr val="002060"/>
                </a:solidFill>
                <a:latin typeface="Times New Roman" panose="02020603050405020304" pitchFamily="18" charset="0"/>
                <a:cs typeface="Times New Roman" panose="02020603050405020304" pitchFamily="18" charset="0"/>
              </a:rPr>
              <a:t>Είναι ειδικά προφύσια, τα οποία προβάλλουν ατμό ή αέρα, επάνω στις δέσμες των αυλών, ώστε να γίνεται περιοδικός καθαρισμός τους από την αιθάλη κατά την λειτουργία του λέβητα. </a:t>
            </a:r>
          </a:p>
        </p:txBody>
      </p:sp>
      <p:sp>
        <p:nvSpPr>
          <p:cNvPr id="2" name="Πλακίδιο 1">
            <a:extLst>
              <a:ext uri="{FF2B5EF4-FFF2-40B4-BE49-F238E27FC236}">
                <a16:creationId xmlns:a16="http://schemas.microsoft.com/office/drawing/2014/main" id="{B95B2B5D-8B90-7AA9-7C34-9E3F91C8FC32}"/>
              </a:ext>
            </a:extLst>
          </p:cNvPr>
          <p:cNvSpPr/>
          <p:nvPr/>
        </p:nvSpPr>
        <p:spPr>
          <a:xfrm>
            <a:off x="281490" y="188640"/>
            <a:ext cx="8394966" cy="864096"/>
          </a:xfrm>
          <a:prstGeom prst="plaque">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Times New Roman" panose="02020603050405020304" pitchFamily="18" charset="0"/>
                <a:cs typeface="Times New Roman" panose="02020603050405020304" pitchFamily="18" charset="0"/>
              </a:rPr>
              <a:t>5.12.  ΦΥΣΗΤΗΡΕΣ ΑΙΘΑΛΗΣ (</a:t>
            </a:r>
            <a:r>
              <a:rPr lang="en-US" sz="2800" b="1" dirty="0">
                <a:solidFill>
                  <a:srgbClr val="FFFF00"/>
                </a:solidFill>
                <a:latin typeface="Times New Roman" panose="02020603050405020304" pitchFamily="18" charset="0"/>
                <a:cs typeface="Times New Roman" panose="02020603050405020304" pitchFamily="18" charset="0"/>
              </a:rPr>
              <a:t>SOOT BLOW</a:t>
            </a:r>
            <a:r>
              <a:rPr lang="en-US" sz="3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6401384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92D050">
            <a:alpha val="48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7F2159-0DD3-9269-A03E-26BCAE843F05}"/>
              </a:ext>
            </a:extLst>
          </p:cNvPr>
          <p:cNvSpPr txBox="1">
            <a:spLocks/>
          </p:cNvSpPr>
          <p:nvPr/>
        </p:nvSpPr>
        <p:spPr>
          <a:xfrm>
            <a:off x="-1" y="1689056"/>
            <a:ext cx="3886201" cy="2316007"/>
          </a:xfrm>
          <a:prstGeom prst="rect">
            <a:avLst/>
          </a:prstGeom>
          <a:solidFill>
            <a:srgbClr val="0070C0"/>
          </a:solidFill>
        </p:spPr>
        <p:txBody>
          <a:bodyPr vert="horz" lIns="274320" tIns="182880" rIns="274320" bIns="182880" rtlCol="0" anchor="ctr"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1200"/>
              </a:spcBef>
              <a:spcAft>
                <a:spcPts val="1200"/>
              </a:spcAft>
            </a:pPr>
            <a:r>
              <a:rPr lang="en-US" sz="2400" b="1" u="sng" cap="all" spc="200" dirty="0">
                <a:solidFill>
                  <a:srgbClr val="FFFF00"/>
                </a:solidFill>
                <a:latin typeface="Times New Roman" panose="02020603050405020304" pitchFamily="18" charset="0"/>
                <a:cs typeface="Times New Roman" panose="02020603050405020304" pitchFamily="18" charset="0"/>
              </a:rPr>
              <a:t>5.12. ΦΥΣΗΤΗΡΕΣ ΑΙΘΑΛΗΣ (</a:t>
            </a:r>
            <a:r>
              <a:rPr lang="en-US" sz="2400" b="1" u="sng" cap="all" spc="200" dirty="0" err="1">
                <a:solidFill>
                  <a:srgbClr val="FFFF00"/>
                </a:solidFill>
                <a:latin typeface="Times New Roman" panose="02020603050405020304" pitchFamily="18" charset="0"/>
                <a:cs typeface="Times New Roman" panose="02020603050405020304" pitchFamily="18" charset="0"/>
              </a:rPr>
              <a:t>ΕΚΚΑΠΝΙΣΤΗΡeΣ</a:t>
            </a:r>
            <a:r>
              <a:rPr lang="en-US" sz="2400" b="1" u="sng" cap="all" spc="200" dirty="0">
                <a:solidFill>
                  <a:srgbClr val="262626"/>
                </a:solidFill>
              </a:rPr>
              <a:t>)</a:t>
            </a:r>
          </a:p>
        </p:txBody>
      </p:sp>
      <p:sp>
        <p:nvSpPr>
          <p:cNvPr id="12" name="Rectangle 11">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3 - Θέση περιεχομένου" descr="2022-10-01 (53).png">
            <a:extLst>
              <a:ext uri="{FF2B5EF4-FFF2-40B4-BE49-F238E27FC236}">
                <a16:creationId xmlns:a16="http://schemas.microsoft.com/office/drawing/2014/main" id="{C27A67AA-005F-81FB-6B7C-6D202C5B4614}"/>
              </a:ext>
            </a:extLst>
          </p:cNvPr>
          <p:cNvPicPr>
            <a:picLocks noChangeAspect="1"/>
          </p:cNvPicPr>
          <p:nvPr/>
        </p:nvPicPr>
        <p:blipFill>
          <a:blip r:embed="rId2"/>
          <a:srcRect l="13380" r="12051"/>
          <a:stretch/>
        </p:blipFill>
        <p:spPr>
          <a:xfrm>
            <a:off x="3886201" y="44624"/>
            <a:ext cx="5116420" cy="3288867"/>
          </a:xfrm>
          <a:prstGeom prst="rect">
            <a:avLst/>
          </a:prstGeom>
        </p:spPr>
      </p:pic>
      <p:pic>
        <p:nvPicPr>
          <p:cNvPr id="4" name="3 - Θέση περιεχομένου" descr="2022-10-01 (52).png"/>
          <p:cNvPicPr>
            <a:picLocks noGrp="1" noChangeAspect="1"/>
          </p:cNvPicPr>
          <p:nvPr>
            <p:ph idx="1"/>
          </p:nvPr>
        </p:nvPicPr>
        <p:blipFill>
          <a:blip r:embed="rId3"/>
          <a:srcRect r="30956" b="3"/>
          <a:stretch/>
        </p:blipFill>
        <p:spPr>
          <a:xfrm>
            <a:off x="3886201" y="3333490"/>
            <a:ext cx="5116420" cy="3524509"/>
          </a:xfrm>
          <a:prstGeom prst="rect">
            <a:avLst/>
          </a:prstGeom>
        </p:spPr>
      </p:pic>
      <p:sp>
        <p:nvSpPr>
          <p:cNvPr id="7" name="TextBox 6">
            <a:extLst>
              <a:ext uri="{FF2B5EF4-FFF2-40B4-BE49-F238E27FC236}">
                <a16:creationId xmlns:a16="http://schemas.microsoft.com/office/drawing/2014/main" id="{06936637-E1E3-C7B3-7003-B8DBB23725E8}"/>
              </a:ext>
            </a:extLst>
          </p:cNvPr>
          <p:cNvSpPr txBox="1"/>
          <p:nvPr/>
        </p:nvSpPr>
        <p:spPr>
          <a:xfrm>
            <a:off x="3059832" y="1268760"/>
            <a:ext cx="256739" cy="369332"/>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BAE18F">
            <a:alpha val="11000"/>
          </a:srgbClr>
        </a:solidFill>
        <a:effectLst/>
      </p:bgPr>
    </p:bg>
    <p:spTree>
      <p:nvGrpSpPr>
        <p:cNvPr id="1" name=""/>
        <p:cNvGrpSpPr/>
        <p:nvPr/>
      </p:nvGrpSpPr>
      <p:grpSpPr>
        <a:xfrm>
          <a:off x="0" y="0"/>
          <a:ext cx="0" cy="0"/>
          <a:chOff x="0" y="0"/>
          <a:chExt cx="0" cy="0"/>
        </a:xfrm>
      </p:grpSpPr>
      <p:pic>
        <p:nvPicPr>
          <p:cNvPr id="6" name="5 - Θέση περιεχομένου" descr="2022-09-26 (20).png"/>
          <p:cNvPicPr>
            <a:picLocks noGrp="1" noChangeAspect="1"/>
          </p:cNvPicPr>
          <p:nvPr>
            <p:ph sz="half" idx="1"/>
          </p:nvPr>
        </p:nvPicPr>
        <p:blipFill>
          <a:blip r:embed="rId2"/>
          <a:stretch>
            <a:fillRect/>
          </a:stretch>
        </p:blipFill>
        <p:spPr>
          <a:xfrm>
            <a:off x="611560" y="3140968"/>
            <a:ext cx="7992888" cy="3456384"/>
          </a:xfrm>
        </p:spPr>
      </p:pic>
      <p:sp>
        <p:nvSpPr>
          <p:cNvPr id="4" name="3 - Θέση περιεχομένου"/>
          <p:cNvSpPr>
            <a:spLocks noGrp="1"/>
          </p:cNvSpPr>
          <p:nvPr>
            <p:ph sz="half" idx="2"/>
          </p:nvPr>
        </p:nvSpPr>
        <p:spPr>
          <a:xfrm>
            <a:off x="226712" y="188640"/>
            <a:ext cx="8690576" cy="2520280"/>
          </a:xfrm>
        </p:spPr>
        <p:txBody>
          <a:bodyPr>
            <a:normAutofit lnSpcReduction="10000"/>
          </a:bodyPr>
          <a:lstStyle/>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Είναι </a:t>
            </a:r>
            <a:r>
              <a:rPr lang="el-GR" sz="2000" b="1" u="sng" dirty="0" err="1">
                <a:solidFill>
                  <a:srgbClr val="FF0000"/>
                </a:solidFill>
                <a:latin typeface="Times New Roman" panose="02020603050405020304" pitchFamily="18" charset="0"/>
                <a:cs typeface="Times New Roman" panose="02020603050405020304" pitchFamily="18" charset="0"/>
              </a:rPr>
              <a:t>εκκαπνιστήρας</a:t>
            </a:r>
            <a:r>
              <a:rPr lang="el-GR" sz="2000" b="1" u="sng" dirty="0">
                <a:solidFill>
                  <a:srgbClr val="FF0000"/>
                </a:solidFill>
                <a:latin typeface="Times New Roman" panose="02020603050405020304" pitchFamily="18" charset="0"/>
                <a:cs typeface="Times New Roman" panose="02020603050405020304" pitchFamily="18" charset="0"/>
              </a:rPr>
              <a:t> με ατμό, υδραυλωτού λέβητα</a:t>
            </a:r>
            <a:r>
              <a:rPr lang="el-GR" sz="2000" dirty="0">
                <a:solidFill>
                  <a:schemeClr val="tx1"/>
                </a:solidFill>
                <a:latin typeface="Times New Roman" panose="02020603050405020304" pitchFamily="18" charset="0"/>
                <a:cs typeface="Times New Roman" panose="02020603050405020304" pitchFamily="18" charset="0"/>
              </a:rPr>
              <a:t>. Το </a:t>
            </a:r>
            <a:r>
              <a:rPr lang="el-GR" sz="2000" dirty="0" err="1">
                <a:solidFill>
                  <a:schemeClr val="tx1"/>
                </a:solidFill>
                <a:latin typeface="Times New Roman" panose="02020603050405020304" pitchFamily="18" charset="0"/>
                <a:cs typeface="Times New Roman" panose="02020603050405020304" pitchFamily="18" charset="0"/>
              </a:rPr>
              <a:t>ακροφύσιο</a:t>
            </a:r>
            <a:r>
              <a:rPr lang="el-GR" sz="2000" dirty="0">
                <a:solidFill>
                  <a:schemeClr val="tx1"/>
                </a:solidFill>
                <a:latin typeface="Times New Roman" panose="02020603050405020304" pitchFamily="18" charset="0"/>
                <a:cs typeface="Times New Roman" panose="02020603050405020304" pitchFamily="18" charset="0"/>
              </a:rPr>
              <a:t> του ατμού προβάλλεται με την βοήθεια ενός ατέρμονα κοχλία, προτού η βαλβίδα του ατμού ανοιχθεί από το έκκεντρο και επιτρέψει την έξοδο του ατμού. Η γωνία της σάρωσης που πραγματοποιεί ο ατμός, ελέγχεται από το κατάλληλα σχεδιασμένο έκκεντρο.</a:t>
            </a:r>
          </a:p>
          <a:p>
            <a:pPr marL="0" indent="0">
              <a:lnSpc>
                <a:spcPct val="100000"/>
              </a:lnSpc>
              <a:buNone/>
            </a:pPr>
            <a:r>
              <a:rPr lang="el-GR" sz="2000" b="1" dirty="0">
                <a:solidFill>
                  <a:srgbClr val="2B10F4"/>
                </a:solidFill>
                <a:latin typeface="Times New Roman" panose="02020603050405020304" pitchFamily="18" charset="0"/>
                <a:cs typeface="Times New Roman" panose="02020603050405020304" pitchFamily="18" charset="0"/>
              </a:rPr>
              <a:t>Οι </a:t>
            </a:r>
            <a:r>
              <a:rPr lang="el-GR" sz="2000" b="1" dirty="0" err="1">
                <a:solidFill>
                  <a:srgbClr val="2B10F4"/>
                </a:solidFill>
                <a:latin typeface="Times New Roman" panose="02020603050405020304" pitchFamily="18" charset="0"/>
                <a:cs typeface="Times New Roman" panose="02020603050405020304" pitchFamily="18" charset="0"/>
              </a:rPr>
              <a:t>εκκαπνιστήρες</a:t>
            </a:r>
            <a:r>
              <a:rPr lang="el-GR" sz="2000" b="1" dirty="0">
                <a:solidFill>
                  <a:srgbClr val="2B10F4"/>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αυτοί εργάζονται χειροκίνητα και τους χειριζόμαστε επί τόπου ή από απομακρυσμένη θέση με κατάλληλη μετάδοση της κίνησης του χειρισμού με άξονες και οδοντωτούς τροχούς ή και αλυσίδες.</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2" name="Picture 2" descr="C:\Users\Fadi\Desktop\BOILER PHOTOS\BabcockWilcox-300x2691.jpg"/>
          <p:cNvPicPr>
            <a:picLocks noChangeAspect="1" noChangeArrowheads="1"/>
          </p:cNvPicPr>
          <p:nvPr/>
        </p:nvPicPr>
        <p:blipFill>
          <a:blip r:embed="rId3" cstate="print"/>
          <a:srcRect/>
          <a:stretch>
            <a:fillRect/>
          </a:stretch>
        </p:blipFill>
        <p:spPr bwMode="auto">
          <a:xfrm>
            <a:off x="539552" y="332656"/>
            <a:ext cx="8318728" cy="6192688"/>
          </a:xfrm>
          <a:prstGeom prst="rect">
            <a:avLst/>
          </a:prstGeom>
          <a:noFill/>
        </p:spPr>
      </p:pic>
    </p:spTree>
    <p:extLst>
      <p:ext uri="{BB962C8B-B14F-4D97-AF65-F5344CB8AC3E}">
        <p14:creationId xmlns:p14="http://schemas.microsoft.com/office/powerpoint/2010/main" val="298266659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6 (26).png"/>
          <p:cNvPicPr>
            <a:picLocks noGrp="1" noChangeAspect="1"/>
          </p:cNvPicPr>
          <p:nvPr>
            <p:ph idx="1"/>
          </p:nvPr>
        </p:nvPicPr>
        <p:blipFill>
          <a:blip r:embed="rId2"/>
          <a:stretch>
            <a:fillRect/>
          </a:stretch>
        </p:blipFill>
        <p:spPr>
          <a:xfrm>
            <a:off x="1796572" y="2638425"/>
            <a:ext cx="5557205" cy="3101975"/>
          </a:xfrm>
        </p:spPr>
      </p:pic>
      <p:sp>
        <p:nvSpPr>
          <p:cNvPr id="3" name="Title 1">
            <a:extLst>
              <a:ext uri="{FF2B5EF4-FFF2-40B4-BE49-F238E27FC236}">
                <a16:creationId xmlns:a16="http://schemas.microsoft.com/office/drawing/2014/main" id="{2E1F1A96-B35E-B175-ECDC-02541588A3D5}"/>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5.12.  Φυσητήρες αιθάλης (εκκαπνιστήρες)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33FF8F">
            <a:alpha val="5000"/>
          </a:srgbClr>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2088232"/>
          </a:xfrm>
        </p:spPr>
        <p:txBody>
          <a:bodyPr>
            <a:normAutofit lnSpcReduction="10000"/>
          </a:bodyPr>
          <a:lstStyle/>
          <a:p>
            <a:pPr marL="0" indent="0">
              <a:spcBef>
                <a:spcPts val="600"/>
              </a:spcBef>
              <a:buNone/>
            </a:pPr>
            <a:r>
              <a:rPr lang="el-GR" sz="2000" b="1" u="sng" dirty="0">
                <a:solidFill>
                  <a:srgbClr val="FF0000"/>
                </a:solidFill>
                <a:latin typeface="Times New Roman" panose="02020603050405020304" pitchFamily="18" charset="0"/>
                <a:cs typeface="Times New Roman" panose="02020603050405020304" pitchFamily="18" charset="0"/>
              </a:rPr>
              <a:t>Χρησιμεύουν για την παρακολούθηση της ποιότητας των καυσαερίων στον καπνοθάλαμο.</a:t>
            </a:r>
            <a:r>
              <a:rPr lang="el-GR" sz="2000" dirty="0">
                <a:solidFill>
                  <a:schemeClr val="tx1"/>
                </a:solidFill>
                <a:latin typeface="Times New Roman" panose="02020603050405020304" pitchFamily="18" charset="0"/>
                <a:cs typeface="Times New Roman" panose="02020603050405020304" pitchFamily="18" charset="0"/>
              </a:rPr>
              <a:t> Τοποθετούνται σε όλους τους λέβητες για την παρακολούθηση των καυσαερίων (όπως αυτά περνούν από τον καπνοθάλαμο) και τον έλεγχο της καύσης. </a:t>
            </a:r>
            <a:r>
              <a:rPr lang="el-GR" sz="2000" b="1" u="sng" dirty="0">
                <a:solidFill>
                  <a:srgbClr val="2B10F4"/>
                </a:solidFill>
                <a:latin typeface="Times New Roman" panose="02020603050405020304" pitchFamily="18" charset="0"/>
                <a:cs typeface="Times New Roman" panose="02020603050405020304" pitchFamily="18" charset="0"/>
              </a:rPr>
              <a:t>Η ένδειξη ύπαρξης καπνού από τον καπνοθάλαμο υποδηλώνει ατελή καύση, ακάθαρτο καυστήρα ή άλλη αντικανονική λειτουργία της εστίας</a:t>
            </a:r>
            <a:r>
              <a:rPr lang="el-GR"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marL="0" indent="0">
              <a:spcBef>
                <a:spcPts val="600"/>
              </a:spcBef>
              <a:buNone/>
            </a:pPr>
            <a:r>
              <a:rPr lang="el-GR" sz="2000" dirty="0">
                <a:solidFill>
                  <a:schemeClr val="tx1"/>
                </a:solidFill>
                <a:latin typeface="Times New Roman" panose="02020603050405020304" pitchFamily="18" charset="0"/>
                <a:cs typeface="Times New Roman" panose="02020603050405020304" pitchFamily="18" charset="0"/>
              </a:rPr>
              <a:t>Οι ενδείκτες καπνού διακρίνονται σε τύπου </a:t>
            </a:r>
            <a:r>
              <a:rPr lang="el-GR" sz="2000" dirty="0">
                <a:solidFill>
                  <a:srgbClr val="FF0000"/>
                </a:solidFill>
                <a:latin typeface="Times New Roman" panose="02020603050405020304" pitchFamily="18" charset="0"/>
                <a:cs typeface="Times New Roman" panose="02020603050405020304" pitchFamily="18" charset="0"/>
              </a:rPr>
              <a:t>περισκοπίου</a:t>
            </a:r>
            <a:r>
              <a:rPr lang="el-GR" sz="2000" dirty="0">
                <a:solidFill>
                  <a:schemeClr val="tx1"/>
                </a:solidFill>
                <a:latin typeface="Times New Roman" panose="02020603050405020304" pitchFamily="18" charset="0"/>
                <a:cs typeface="Times New Roman" panose="02020603050405020304" pitchFamily="18" charset="0"/>
              </a:rPr>
              <a:t> και σε </a:t>
            </a:r>
            <a:r>
              <a:rPr lang="el-GR" sz="2000" dirty="0">
                <a:solidFill>
                  <a:srgbClr val="FF0000"/>
                </a:solidFill>
                <a:latin typeface="Times New Roman" panose="02020603050405020304" pitchFamily="18" charset="0"/>
                <a:cs typeface="Times New Roman" panose="02020603050405020304" pitchFamily="18" charset="0"/>
              </a:rPr>
              <a:t>ηλεκτρικούς</a:t>
            </a:r>
            <a:r>
              <a:rPr lang="el-GR" sz="2800" dirty="0">
                <a:solidFill>
                  <a:srgbClr val="FF0000"/>
                </a:solidFill>
                <a:latin typeface="Arial Black" pitchFamily="34" charset="0"/>
              </a:rPr>
              <a:t>.</a:t>
            </a:r>
          </a:p>
          <a:p>
            <a:endParaRPr lang="el-GR" dirty="0">
              <a:solidFill>
                <a:schemeClr val="tx1"/>
              </a:solidFill>
            </a:endParaRPr>
          </a:p>
        </p:txBody>
      </p:sp>
      <p:sp>
        <p:nvSpPr>
          <p:cNvPr id="2" name="Πάπυρος: Οριζόντιος 1">
            <a:extLst>
              <a:ext uri="{FF2B5EF4-FFF2-40B4-BE49-F238E27FC236}">
                <a16:creationId xmlns:a16="http://schemas.microsoft.com/office/drawing/2014/main" id="{53F1A750-B722-31DE-5278-DE95B947FA64}"/>
              </a:ext>
            </a:extLst>
          </p:cNvPr>
          <p:cNvSpPr/>
          <p:nvPr/>
        </p:nvSpPr>
        <p:spPr>
          <a:xfrm>
            <a:off x="179512" y="123731"/>
            <a:ext cx="8784976" cy="869627"/>
          </a:xfrm>
          <a:prstGeom prst="horizont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00" b="1" dirty="0">
                <a:solidFill>
                  <a:srgbClr val="FF0000"/>
                </a:solidFill>
                <a:latin typeface="Times New Roman" panose="02020603050405020304" pitchFamily="18" charset="0"/>
                <a:cs typeface="Times New Roman" panose="02020603050405020304" pitchFamily="18" charset="0"/>
              </a:rPr>
              <a:t>5.13.  ΕΝΔΕΙΚΤΕΣ  ΚΑΠΝΟΥ (SMOKE DETECTORS)</a:t>
            </a:r>
          </a:p>
        </p:txBody>
      </p:sp>
      <p:pic>
        <p:nvPicPr>
          <p:cNvPr id="5" name="4 - Θέση περιεχομένου" descr="2022-09-26 (29).png">
            <a:extLst>
              <a:ext uri="{FF2B5EF4-FFF2-40B4-BE49-F238E27FC236}">
                <a16:creationId xmlns:a16="http://schemas.microsoft.com/office/drawing/2014/main" id="{03452914-F60C-27BD-C51A-D48DB6DA2C2E}"/>
              </a:ext>
            </a:extLst>
          </p:cNvPr>
          <p:cNvPicPr>
            <a:picLocks noChangeAspect="1"/>
          </p:cNvPicPr>
          <p:nvPr/>
        </p:nvPicPr>
        <p:blipFill>
          <a:blip r:embed="rId2"/>
          <a:stretch>
            <a:fillRect/>
          </a:stretch>
        </p:blipFill>
        <p:spPr>
          <a:xfrm>
            <a:off x="28600" y="3429001"/>
            <a:ext cx="4362450" cy="3305268"/>
          </a:xfrm>
          <a:prstGeom prst="rect">
            <a:avLst/>
          </a:prstGeom>
        </p:spPr>
      </p:pic>
      <p:pic>
        <p:nvPicPr>
          <p:cNvPr id="6" name="5 - Θέση περιεχομένου" descr="2022-09-26 (30).png">
            <a:extLst>
              <a:ext uri="{FF2B5EF4-FFF2-40B4-BE49-F238E27FC236}">
                <a16:creationId xmlns:a16="http://schemas.microsoft.com/office/drawing/2014/main" id="{5D54E5DB-8823-3569-FB88-504952B44597}"/>
              </a:ext>
            </a:extLst>
          </p:cNvPr>
          <p:cNvPicPr>
            <a:picLocks noChangeAspect="1"/>
          </p:cNvPicPr>
          <p:nvPr/>
        </p:nvPicPr>
        <p:blipFill>
          <a:blip r:embed="rId3"/>
          <a:stretch>
            <a:fillRect/>
          </a:stretch>
        </p:blipFill>
        <p:spPr>
          <a:xfrm>
            <a:off x="3851920" y="3429000"/>
            <a:ext cx="5112568" cy="3305268"/>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tile tx="0" ty="0" sx="100000" sy="100000" flip="none" algn="tl"/>
        </a:blipFill>
        <a:effectLst/>
      </p:bgPr>
    </p:bg>
    <p:spTree>
      <p:nvGrpSpPr>
        <p:cNvPr id="1" name=""/>
        <p:cNvGrpSpPr/>
        <p:nvPr/>
      </p:nvGrpSpPr>
      <p:grpSpPr>
        <a:xfrm>
          <a:off x="0" y="0"/>
          <a:ext cx="0" cy="0"/>
          <a:chOff x="0" y="0"/>
          <a:chExt cx="0" cy="0"/>
        </a:xfrm>
      </p:grpSpPr>
      <p:sp>
        <p:nvSpPr>
          <p:cNvPr id="4" name="3 - Θέση περιεχομένου"/>
          <p:cNvSpPr>
            <a:spLocks noGrp="1"/>
          </p:cNvSpPr>
          <p:nvPr>
            <p:ph sz="half" idx="2"/>
          </p:nvPr>
        </p:nvSpPr>
        <p:spPr>
          <a:xfrm>
            <a:off x="285750" y="1268761"/>
            <a:ext cx="8678738" cy="3888431"/>
          </a:xfrm>
        </p:spPr>
        <p:txBody>
          <a:bodyPr>
            <a:normAutofit/>
          </a:bodyPr>
          <a:lstStyle/>
          <a:p>
            <a:pPr marL="0" indent="0">
              <a:lnSpc>
                <a:spcPct val="150000"/>
              </a:lnSpc>
              <a:spcAft>
                <a:spcPts val="1200"/>
              </a:spcAft>
              <a:buNone/>
            </a:pPr>
            <a:r>
              <a:rPr lang="el-GR" sz="2000" b="1" u="sng" dirty="0">
                <a:solidFill>
                  <a:srgbClr val="FF0000"/>
                </a:solidFill>
                <a:latin typeface="Times New Roman" panose="02020603050405020304" pitchFamily="18" charset="0"/>
                <a:cs typeface="Times New Roman" panose="02020603050405020304" pitchFamily="18" charset="0"/>
              </a:rPr>
              <a:t>Είναι όργανα που μετρούν την παροχή του πετρελαίου (ή και άλλων υγρών). </a:t>
            </a:r>
          </a:p>
          <a:p>
            <a:pPr marL="0" indent="0">
              <a:lnSpc>
                <a:spcPct val="150000"/>
              </a:lnSpc>
              <a:spcAft>
                <a:spcPts val="1200"/>
              </a:spcAft>
              <a:buNone/>
            </a:pPr>
            <a:r>
              <a:rPr lang="el-GR" sz="2000" dirty="0">
                <a:solidFill>
                  <a:schemeClr val="tx1"/>
                </a:solidFill>
                <a:latin typeface="Times New Roman" panose="02020603050405020304" pitchFamily="18" charset="0"/>
                <a:cs typeface="Times New Roman" panose="02020603050405020304" pitchFamily="18" charset="0"/>
              </a:rPr>
              <a:t>Αποτελούνται συνήθως από ένα δίσκο ή μια έλικα, που περιστρέφεται από το πετρέλαιο που ρέει, το οποίο περνά από το όργανο, ώστε σε κάθε περιστροφή να αντιστοιχεί </a:t>
            </a:r>
            <a:r>
              <a:rPr lang="el-GR" sz="2000" dirty="0">
                <a:latin typeface="Times New Roman" panose="02020603050405020304" pitchFamily="18" charset="0"/>
                <a:cs typeface="Times New Roman" panose="02020603050405020304" pitchFamily="18" charset="0"/>
              </a:rPr>
              <a:t>ο</a:t>
            </a:r>
            <a:r>
              <a:rPr lang="el-GR" sz="2000" dirty="0">
                <a:solidFill>
                  <a:schemeClr val="tx1"/>
                </a:solidFill>
                <a:latin typeface="Times New Roman" panose="02020603050405020304" pitchFamily="18" charset="0"/>
                <a:cs typeface="Times New Roman" panose="02020603050405020304" pitchFamily="18" charset="0"/>
              </a:rPr>
              <a:t>ρισμένος όγκος διερχόμενου υγρού.</a:t>
            </a:r>
            <a:endParaRPr lang="el-GR" sz="2000" dirty="0">
              <a:latin typeface="Times New Roman" panose="02020603050405020304" pitchFamily="18" charset="0"/>
              <a:cs typeface="Times New Roman" panose="02020603050405020304" pitchFamily="18" charset="0"/>
            </a:endParaRPr>
          </a:p>
        </p:txBody>
      </p:sp>
      <p:sp>
        <p:nvSpPr>
          <p:cNvPr id="2" name="Πλακίδιο 1">
            <a:extLst>
              <a:ext uri="{FF2B5EF4-FFF2-40B4-BE49-F238E27FC236}">
                <a16:creationId xmlns:a16="http://schemas.microsoft.com/office/drawing/2014/main" id="{744B7A2F-FCD7-677A-550C-BF97B52A3FA1}"/>
              </a:ext>
            </a:extLst>
          </p:cNvPr>
          <p:cNvSpPr/>
          <p:nvPr/>
        </p:nvSpPr>
        <p:spPr>
          <a:xfrm>
            <a:off x="285750" y="188640"/>
            <a:ext cx="8401050" cy="864094"/>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FF0000"/>
                </a:solidFill>
                <a:latin typeface="Times New Roman" panose="02020603050405020304" pitchFamily="18" charset="0"/>
                <a:cs typeface="Times New Roman" panose="02020603050405020304" pitchFamily="18" charset="0"/>
              </a:rPr>
              <a:t>5.14.  ΜΕΤΡΗΤΗΣ ΡΟΗΣ ΤΟΥ ΠΕΤΡΕΛΑΙΟΥ</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pattFill prst="pct40">
          <a:fgClr>
            <a:srgbClr val="FFFF00"/>
          </a:fgClr>
          <a:bgClr>
            <a:schemeClr val="bg1"/>
          </a:bgClr>
        </a:patt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A61973C-D7BC-4397-B86E-9E0A93397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83" y="745236"/>
            <a:ext cx="8044434" cy="5367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467D05-2141-47A3-A4E0-42AF4AB0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04266" y="-653097"/>
            <a:ext cx="5535469" cy="816419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Εικόνα 7" descr="Εικόνα που περιέχει Εξάρτημα αυτοκίνητου, μηχάνημα&#10;&#10;Περιγραφή που δημιουργήθηκε αυτόματα">
            <a:extLst>
              <a:ext uri="{FF2B5EF4-FFF2-40B4-BE49-F238E27FC236}">
                <a16:creationId xmlns:a16="http://schemas.microsoft.com/office/drawing/2014/main" id="{5E98FE6D-37B5-9C13-D249-1910F2584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03" y="745236"/>
            <a:ext cx="3961448" cy="5451499"/>
          </a:xfrm>
          <a:prstGeom prst="rect">
            <a:avLst/>
          </a:prstGeom>
        </p:spPr>
      </p:pic>
      <p:pic>
        <p:nvPicPr>
          <p:cNvPr id="6" name="Εικόνα 5" descr="Εικόνα που περιέχει συσκευή, όργανο μέτρησης, μετρητής&#10;&#10;Περιγραφή που δημιουργήθηκε αυτόματα">
            <a:extLst>
              <a:ext uri="{FF2B5EF4-FFF2-40B4-BE49-F238E27FC236}">
                <a16:creationId xmlns:a16="http://schemas.microsoft.com/office/drawing/2014/main" id="{C96DB4F3-D803-07C5-1D52-6E7A6DAD9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674" y="908720"/>
            <a:ext cx="4359789" cy="5288015"/>
          </a:xfrm>
          <a:prstGeom prst="rect">
            <a:avLst/>
          </a:prstGeom>
        </p:spPr>
      </p:pic>
    </p:spTree>
    <p:extLst>
      <p:ext uri="{BB962C8B-B14F-4D97-AF65-F5344CB8AC3E}">
        <p14:creationId xmlns:p14="http://schemas.microsoft.com/office/powerpoint/2010/main" val="414391669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1000"/>
          </a:schemeClr>
        </a:solidFill>
        <a:effectLst/>
      </p:bgPr>
    </p:bg>
    <p:spTree>
      <p:nvGrpSpPr>
        <p:cNvPr id="1" name=""/>
        <p:cNvGrpSpPr/>
        <p:nvPr/>
      </p:nvGrpSpPr>
      <p:grpSpPr>
        <a:xfrm>
          <a:off x="0" y="0"/>
          <a:ext cx="0" cy="0"/>
          <a:chOff x="0" y="0"/>
          <a:chExt cx="0" cy="0"/>
        </a:xfrm>
      </p:grpSpPr>
      <p:pic>
        <p:nvPicPr>
          <p:cNvPr id="3" name="Εικόνα 2" descr="Εικόνα που περιέχει κείμενο, κύκλος&#10;&#10;Περιγραφή που δημιουργήθηκε αυτόματα">
            <a:extLst>
              <a:ext uri="{FF2B5EF4-FFF2-40B4-BE49-F238E27FC236}">
                <a16:creationId xmlns:a16="http://schemas.microsoft.com/office/drawing/2014/main" id="{B0A63EE0-2934-9BD8-FBCC-D5639EBD1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36712"/>
            <a:ext cx="6858000" cy="5256584"/>
          </a:xfrm>
          <a:prstGeom prst="rect">
            <a:avLst/>
          </a:prstGeom>
        </p:spPr>
      </p:pic>
    </p:spTree>
    <p:extLst>
      <p:ext uri="{BB962C8B-B14F-4D97-AF65-F5344CB8AC3E}">
        <p14:creationId xmlns:p14="http://schemas.microsoft.com/office/powerpoint/2010/main" val="131190133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71194"/>
          </a:xfrm>
        </p:spPr>
        <p:txBody>
          <a:bodyPr>
            <a:normAutofit/>
          </a:bodyPr>
          <a:lstStyle/>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Χρησιμεύουν για την μέτρηση της πίεσης του ελκυσμού.  </a:t>
            </a:r>
            <a:r>
              <a:rPr lang="el-GR" sz="2000" dirty="0">
                <a:solidFill>
                  <a:schemeClr val="tx1"/>
                </a:solidFill>
                <a:latin typeface="Times New Roman" panose="02020603050405020304" pitchFamily="18" charset="0"/>
                <a:cs typeface="Times New Roman" panose="02020603050405020304" pitchFamily="18" charset="0"/>
              </a:rPr>
              <a:t>Ένα τέτοιο όργανο φαίνεται στο παρακάτω σχήμα. </a:t>
            </a:r>
            <a:r>
              <a:rPr lang="el-GR" sz="2000" b="1" u="sng" dirty="0">
                <a:solidFill>
                  <a:srgbClr val="FF0000"/>
                </a:solidFill>
                <a:latin typeface="Times New Roman" panose="02020603050405020304" pitchFamily="18" charset="0"/>
                <a:cs typeface="Times New Roman" panose="02020603050405020304" pitchFamily="18" charset="0"/>
              </a:rPr>
              <a:t>Αποτελείται από γυάλινο σωλήνα σε σχήμα </a:t>
            </a:r>
            <a:r>
              <a:rPr lang="en-US" sz="2000" b="1" u="sng" dirty="0">
                <a:solidFill>
                  <a:srgbClr val="FF0000"/>
                </a:solidFill>
                <a:latin typeface="Times New Roman" panose="02020603050405020304" pitchFamily="18" charset="0"/>
                <a:cs typeface="Times New Roman" panose="02020603050405020304" pitchFamily="18" charset="0"/>
              </a:rPr>
              <a:t>U.</a:t>
            </a:r>
            <a:r>
              <a:rPr lang="el-GR" sz="2000" b="1" u="sng" dirty="0">
                <a:solidFill>
                  <a:srgbClr val="FF0000"/>
                </a:solidFill>
                <a:latin typeface="Times New Roman" panose="02020603050405020304" pitchFamily="18" charset="0"/>
                <a:cs typeface="Times New Roman" panose="02020603050405020304" pitchFamily="18" charset="0"/>
              </a:rPr>
              <a:t> Ο σωλήνας γεμίζεται με χρωματισμένο νερό, ώστε να είναι ευδιάκριτο. </a:t>
            </a:r>
            <a:endParaRPr lang="en-US" sz="2000" b="1" u="sng" dirty="0">
              <a:solidFill>
                <a:srgbClr val="FF0000"/>
              </a:solidFill>
              <a:latin typeface="Times New Roman" panose="02020603050405020304" pitchFamily="18" charset="0"/>
              <a:cs typeface="Times New Roman" panose="02020603050405020304" pitchFamily="18" charset="0"/>
            </a:endParaRPr>
          </a:p>
          <a:p>
            <a:pPr marL="0" indent="0">
              <a:buNone/>
            </a:pPr>
            <a:r>
              <a:rPr lang="el-GR" sz="2000" dirty="0">
                <a:solidFill>
                  <a:schemeClr val="tx1"/>
                </a:solidFill>
                <a:latin typeface="Times New Roman" panose="02020603050405020304" pitchFamily="18" charset="0"/>
                <a:cs typeface="Times New Roman" panose="02020603050405020304" pitchFamily="18" charset="0"/>
              </a:rPr>
              <a:t>Το ένα άκρο του σωλήνα συγκοινωνεί με την ατμόσφαιρα, ενώ το άλλο με τον χώρο όπου επικρατεί η πίεση του ελκυσμού. </a:t>
            </a:r>
            <a:endParaRPr lang="en-US" sz="2000"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Έτσι για φυσικό ελκυσμό ή τεχνητό βεβιασμένης εκπνοής το άλλο άκρο συγκοινωνεί με την βάση της καπνοδόχου. Για τεχνητό ελκυσμό κλειστού αγωγού συγκοινωνεί με τον οχετό κατάθλιψης του αέρα</a:t>
            </a:r>
            <a:r>
              <a:rPr lang="el-GR" sz="2000" dirty="0">
                <a:solidFill>
                  <a:schemeClr val="tx1"/>
                </a:solidFill>
                <a:latin typeface="Times New Roman" panose="02020603050405020304" pitchFamily="18" charset="0"/>
                <a:cs typeface="Times New Roman" panose="02020603050405020304" pitchFamily="18" charset="0"/>
              </a:rPr>
              <a:t>.</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Για σύστημα κλειστού λεβητοστασίου εξ άλλου, το ένα σκέλος συγκοινωνεί με την ατμόσφαιρα, ενώ το άλλο με τον χώρο του λεβητοστασίου. </a:t>
            </a:r>
            <a:endParaRPr lang="en-US" sz="2000"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b="1" u="sng" dirty="0">
                <a:solidFill>
                  <a:srgbClr val="2B10F4"/>
                </a:solidFill>
                <a:latin typeface="Times New Roman" panose="02020603050405020304" pitchFamily="18" charset="0"/>
                <a:cs typeface="Times New Roman" panose="02020603050405020304" pitchFamily="18" charset="0"/>
              </a:rPr>
              <a:t>Σε όλες τις περιπτώσεις ενδιαφέρει η διαφορά στάθμης στο </a:t>
            </a:r>
            <a:r>
              <a:rPr lang="el-GR" sz="2000" b="1" u="sng" dirty="0" err="1">
                <a:solidFill>
                  <a:srgbClr val="2B10F4"/>
                </a:solidFill>
                <a:latin typeface="Times New Roman" panose="02020603050405020304" pitchFamily="18" charset="0"/>
                <a:cs typeface="Times New Roman" panose="02020603050405020304" pitchFamily="18" charset="0"/>
              </a:rPr>
              <a:t>αερόμετρο</a:t>
            </a:r>
            <a:r>
              <a:rPr lang="el-GR" sz="2000" b="1" u="sng" dirty="0">
                <a:solidFill>
                  <a:srgbClr val="2B10F4"/>
                </a:solidFill>
                <a:latin typeface="Times New Roman" panose="02020603050405020304" pitchFamily="18" charset="0"/>
                <a:cs typeface="Times New Roman" panose="02020603050405020304" pitchFamily="18" charset="0"/>
              </a:rPr>
              <a:t>, η οποία και μας δίνει την πίεση του ελκυσμού </a:t>
            </a:r>
            <a:r>
              <a:rPr lang="en-US" sz="2000" b="1" u="sng" dirty="0">
                <a:solidFill>
                  <a:srgbClr val="2B10F4"/>
                </a:solidFill>
                <a:latin typeface="Times New Roman" panose="02020603050405020304" pitchFamily="18" charset="0"/>
                <a:cs typeface="Times New Roman" panose="02020603050405020304" pitchFamily="18" charset="0"/>
              </a:rPr>
              <a:t>D </a:t>
            </a:r>
            <a:r>
              <a:rPr lang="el-GR" sz="2000" b="1" u="sng" dirty="0">
                <a:solidFill>
                  <a:srgbClr val="2B10F4"/>
                </a:solidFill>
                <a:latin typeface="Times New Roman" panose="02020603050405020304" pitchFamily="18" charset="0"/>
                <a:cs typeface="Times New Roman" panose="02020603050405020304" pitchFamily="18" charset="0"/>
              </a:rPr>
              <a:t>μετρημένη σε </a:t>
            </a:r>
            <a:r>
              <a:rPr lang="en-US" sz="2000" b="1" u="sng" dirty="0">
                <a:solidFill>
                  <a:srgbClr val="2B10F4"/>
                </a:solidFill>
                <a:latin typeface="Times New Roman" panose="02020603050405020304" pitchFamily="18" charset="0"/>
                <a:cs typeface="Times New Roman" panose="02020603050405020304" pitchFamily="18" charset="0"/>
              </a:rPr>
              <a:t>mm </a:t>
            </a:r>
            <a:r>
              <a:rPr lang="el-GR" sz="2000" b="1" u="sng" dirty="0">
                <a:solidFill>
                  <a:srgbClr val="2B10F4"/>
                </a:solidFill>
                <a:latin typeface="Times New Roman" panose="02020603050405020304" pitchFamily="18" charset="0"/>
                <a:cs typeface="Times New Roman" panose="02020603050405020304" pitchFamily="18" charset="0"/>
              </a:rPr>
              <a:t>ή </a:t>
            </a:r>
            <a:r>
              <a:rPr lang="en-US" sz="2000" b="1" u="sng" dirty="0">
                <a:solidFill>
                  <a:srgbClr val="2B10F4"/>
                </a:solidFill>
                <a:latin typeface="Times New Roman" panose="02020603050405020304" pitchFamily="18" charset="0"/>
                <a:cs typeface="Times New Roman" panose="02020603050405020304" pitchFamily="18" charset="0"/>
              </a:rPr>
              <a:t>in </a:t>
            </a:r>
            <a:r>
              <a:rPr lang="el-GR" sz="2000" b="1" u="sng" dirty="0">
                <a:solidFill>
                  <a:srgbClr val="2B10F4"/>
                </a:solidFill>
                <a:latin typeface="Times New Roman" panose="02020603050405020304" pitchFamily="18" charset="0"/>
                <a:cs typeface="Times New Roman" panose="02020603050405020304" pitchFamily="18" charset="0"/>
              </a:rPr>
              <a:t>υδάτινης στήλης</a:t>
            </a:r>
            <a:r>
              <a:rPr lang="el-GR" sz="2000" dirty="0">
                <a:solidFill>
                  <a:schemeClr val="tx1"/>
                </a:solidFill>
                <a:latin typeface="Times New Roman" panose="02020603050405020304" pitchFamily="18" charset="0"/>
                <a:cs typeface="Times New Roman" panose="02020603050405020304" pitchFamily="18" charset="0"/>
              </a:rPr>
              <a:t>.</a:t>
            </a:r>
          </a:p>
          <a:p>
            <a:endParaRPr lang="el-GR" sz="1800" dirty="0">
              <a:solidFill>
                <a:schemeClr val="tx1"/>
              </a:solidFill>
              <a:latin typeface="Arial Black" pitchFamily="34" charset="0"/>
            </a:endParaRPr>
          </a:p>
        </p:txBody>
      </p:sp>
      <p:sp>
        <p:nvSpPr>
          <p:cNvPr id="4" name="Title 1">
            <a:extLst>
              <a:ext uri="{FF2B5EF4-FFF2-40B4-BE49-F238E27FC236}">
                <a16:creationId xmlns:a16="http://schemas.microsoft.com/office/drawing/2014/main" id="{133EABA6-F7B9-09B9-78C1-DFD804EB68E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5.15.  Αερόμετρα ελκυσμού ή υδροθλιβόμετρα</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pattFill prst="pct25">
          <a:fgClr>
            <a:srgbClr val="33FF8F"/>
          </a:fgClr>
          <a:bgClr>
            <a:schemeClr val="bg1"/>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61973C-D7BC-4397-B86E-9E0A93397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83" y="745236"/>
            <a:ext cx="8044434" cy="5367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467D05-2141-47A3-A4E0-42AF4AB0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04266" y="-653097"/>
            <a:ext cx="5535469" cy="816419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Εικόνα 8" descr="Εικόνα που περιέχει κείμενο, διάγραμμα, γραμμή, παράλληλα&#10;&#10;Περιγραφή που δημιουργήθηκε αυτόματα">
            <a:extLst>
              <a:ext uri="{FF2B5EF4-FFF2-40B4-BE49-F238E27FC236}">
                <a16:creationId xmlns:a16="http://schemas.microsoft.com/office/drawing/2014/main" id="{DA6CA19A-2869-69E7-F588-61C4B8C7C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02" y="661265"/>
            <a:ext cx="3958653" cy="5535469"/>
          </a:xfrm>
          <a:prstGeom prst="rect">
            <a:avLst/>
          </a:prstGeom>
        </p:spPr>
      </p:pic>
      <p:pic>
        <p:nvPicPr>
          <p:cNvPr id="7" name="Θέση περιεχομένου 6" descr="Εικόνα που περιέχει κείμενο, στιγμιότυπο οθόνης, αριθμός, γραμματοσειρά&#10;&#10;Περιγραφή που δημιουργήθηκε αυτόματα">
            <a:extLst>
              <a:ext uri="{FF2B5EF4-FFF2-40B4-BE49-F238E27FC236}">
                <a16:creationId xmlns:a16="http://schemas.microsoft.com/office/drawing/2014/main" id="{011EF973-E1E6-B2A8-7405-D6CC92BD44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2649" y="661266"/>
            <a:ext cx="3901568" cy="5535470"/>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81AB">
            <a:alpha val="67843"/>
          </a:srgbClr>
        </a:solidFill>
        <a:effectLst/>
      </p:bgPr>
    </p:bg>
    <p:spTree>
      <p:nvGrpSpPr>
        <p:cNvPr id="1" name=""/>
        <p:cNvGrpSpPr/>
        <p:nvPr/>
      </p:nvGrpSpPr>
      <p:grpSpPr>
        <a:xfrm>
          <a:off x="0" y="0"/>
          <a:ext cx="0" cy="0"/>
          <a:chOff x="0" y="0"/>
          <a:chExt cx="0" cy="0"/>
        </a:xfrm>
      </p:grpSpPr>
      <p:sp>
        <p:nvSpPr>
          <p:cNvPr id="3" name="Οκτάγωνο 2">
            <a:extLst>
              <a:ext uri="{FF2B5EF4-FFF2-40B4-BE49-F238E27FC236}">
                <a16:creationId xmlns:a16="http://schemas.microsoft.com/office/drawing/2014/main" id="{B3861FB1-D6FA-5991-65D6-468FCADF73DF}"/>
              </a:ext>
            </a:extLst>
          </p:cNvPr>
          <p:cNvSpPr/>
          <p:nvPr/>
        </p:nvSpPr>
        <p:spPr>
          <a:xfrm>
            <a:off x="2843808" y="260648"/>
            <a:ext cx="3024336" cy="2088232"/>
          </a:xfrm>
          <a:prstGeom prst="oct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Black" panose="020B0A04020102020204" pitchFamily="34" charset="0"/>
              </a:rPr>
              <a:t>6</a:t>
            </a:r>
            <a:endParaRPr lang="el-GR" sz="6600" b="1" dirty="0">
              <a:solidFill>
                <a:srgbClr val="FF0000"/>
              </a:solidFill>
              <a:latin typeface="Arial Black" panose="020B0A04020102020204" pitchFamily="34" charset="0"/>
            </a:endParaRPr>
          </a:p>
        </p:txBody>
      </p:sp>
      <p:sp>
        <p:nvSpPr>
          <p:cNvPr id="4" name="Πλακίδιο 3">
            <a:extLst>
              <a:ext uri="{FF2B5EF4-FFF2-40B4-BE49-F238E27FC236}">
                <a16:creationId xmlns:a16="http://schemas.microsoft.com/office/drawing/2014/main" id="{5307545C-3053-0B6A-1840-FB79A197AB4E}"/>
              </a:ext>
            </a:extLst>
          </p:cNvPr>
          <p:cNvSpPr/>
          <p:nvPr/>
        </p:nvSpPr>
        <p:spPr>
          <a:xfrm>
            <a:off x="0" y="2852936"/>
            <a:ext cx="9144000" cy="1008112"/>
          </a:xfrm>
          <a:prstGeom prst="plaque">
            <a:avLst/>
          </a:prstGeom>
          <a:solidFill>
            <a:srgbClr val="57FF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2B10F4"/>
                </a:solidFill>
                <a:latin typeface="Arial Black" panose="020B0A04020102020204" pitchFamily="34" charset="0"/>
              </a:rPr>
              <a:t>ΚΕΦΑΛΑΙΟ  ΕΚΤΟ</a:t>
            </a:r>
          </a:p>
        </p:txBody>
      </p:sp>
      <p:sp>
        <p:nvSpPr>
          <p:cNvPr id="5" name="Εξάγωνο 4">
            <a:extLst>
              <a:ext uri="{FF2B5EF4-FFF2-40B4-BE49-F238E27FC236}">
                <a16:creationId xmlns:a16="http://schemas.microsoft.com/office/drawing/2014/main" id="{B2035B79-A05F-79B7-30CF-CD43174D2034}"/>
              </a:ext>
            </a:extLst>
          </p:cNvPr>
          <p:cNvSpPr/>
          <p:nvPr/>
        </p:nvSpPr>
        <p:spPr>
          <a:xfrm>
            <a:off x="0" y="5085184"/>
            <a:ext cx="9144000" cy="864096"/>
          </a:xfrm>
          <a:prstGeom prst="hexagon">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500" dirty="0">
                <a:solidFill>
                  <a:srgbClr val="FFFF00"/>
                </a:solidFill>
                <a:latin typeface="Arial Black" panose="020B0A04020102020204" pitchFamily="34" charset="0"/>
              </a:rPr>
              <a:t>ΣΥΣΚΕΥΕΣ ΑΤΜΟΛΕΒΗΤΩΝ</a:t>
            </a:r>
          </a:p>
        </p:txBody>
      </p:sp>
    </p:spTree>
    <p:extLst>
      <p:ext uri="{BB962C8B-B14F-4D97-AF65-F5344CB8AC3E}">
        <p14:creationId xmlns:p14="http://schemas.microsoft.com/office/powerpoint/2010/main" val="23600144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pattFill prst="pct3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E8034B8-3AE7-4B12-85E9-4AF7A2D6AAA5}"/>
              </a:ext>
            </a:extLst>
          </p:cNvPr>
          <p:cNvSpPr>
            <a:spLocks noGrp="1"/>
          </p:cNvSpPr>
          <p:nvPr>
            <p:ph idx="1"/>
          </p:nvPr>
        </p:nvSpPr>
        <p:spPr>
          <a:xfrm>
            <a:off x="179512" y="260648"/>
            <a:ext cx="8784976" cy="6336704"/>
          </a:xfrm>
          <a:solidFill>
            <a:schemeClr val="accent3">
              <a:lumMod val="40000"/>
              <a:lumOff val="60000"/>
              <a:alpha val="0"/>
            </a:schemeClr>
          </a:solidFill>
        </p:spPr>
        <p:txBody>
          <a:bodyPr>
            <a:normAutofit/>
          </a:bodyPr>
          <a:lstStyle/>
          <a:p>
            <a:pPr>
              <a:lnSpc>
                <a:spcPct val="150000"/>
              </a:lnSpc>
              <a:spcAft>
                <a:spcPts val="600"/>
              </a:spcAft>
              <a:buClr>
                <a:srgbClr val="FF0000"/>
              </a:buClr>
              <a:buSzPct val="109000"/>
            </a:pPr>
            <a:r>
              <a:rPr lang="el-GR" b="1" dirty="0">
                <a:solidFill>
                  <a:srgbClr val="2B10F4"/>
                </a:solidFill>
                <a:latin typeface="Arial Black" panose="020B0A04020102020204" pitchFamily="34" charset="0"/>
              </a:rPr>
              <a:t>Προθερμαντήρες νερού.</a:t>
            </a:r>
            <a:endParaRPr lang="en-US" b="1" dirty="0">
              <a:solidFill>
                <a:srgbClr val="2B10F4"/>
              </a:solidFill>
              <a:latin typeface="Arial Black" panose="020B0A04020102020204" pitchFamily="34" charset="0"/>
            </a:endParaRPr>
          </a:p>
          <a:p>
            <a:pPr>
              <a:lnSpc>
                <a:spcPct val="150000"/>
              </a:lnSpc>
              <a:spcAft>
                <a:spcPts val="600"/>
              </a:spcAft>
              <a:buClr>
                <a:srgbClr val="FF0000"/>
              </a:buClr>
              <a:buSzPct val="109000"/>
            </a:pPr>
            <a:r>
              <a:rPr lang="el-GR" b="1" dirty="0">
                <a:solidFill>
                  <a:srgbClr val="7030A0"/>
                </a:solidFill>
                <a:latin typeface="Arial Black" panose="020B0A04020102020204" pitchFamily="34" charset="0"/>
              </a:rPr>
              <a:t>Οικονομητήρες.</a:t>
            </a:r>
            <a:endParaRPr lang="en-US" b="1" dirty="0">
              <a:solidFill>
                <a:srgbClr val="7030A0"/>
              </a:solidFill>
              <a:latin typeface="Arial Black" panose="020B0A04020102020204" pitchFamily="34" charset="0"/>
            </a:endParaRPr>
          </a:p>
          <a:p>
            <a:pPr>
              <a:lnSpc>
                <a:spcPct val="150000"/>
              </a:lnSpc>
              <a:spcAft>
                <a:spcPts val="600"/>
              </a:spcAft>
              <a:buClr>
                <a:srgbClr val="FF0000"/>
              </a:buClr>
              <a:buSzPct val="109000"/>
            </a:pPr>
            <a:r>
              <a:rPr lang="el-GR" b="1" dirty="0">
                <a:solidFill>
                  <a:srgbClr val="FF0000"/>
                </a:solidFill>
                <a:latin typeface="Arial Black" panose="020B0A04020102020204" pitchFamily="34" charset="0"/>
              </a:rPr>
              <a:t>Υπερθερμαντήρες (εσωτερικοί</a:t>
            </a:r>
            <a:r>
              <a:rPr lang="en-US" b="1" dirty="0">
                <a:solidFill>
                  <a:srgbClr val="FF0000"/>
                </a:solidFill>
                <a:latin typeface="Arial Black" panose="020B0A04020102020204" pitchFamily="34" charset="0"/>
              </a:rPr>
              <a:t> </a:t>
            </a:r>
            <a:r>
              <a:rPr lang="el-GR" b="1" dirty="0">
                <a:solidFill>
                  <a:srgbClr val="FF0000"/>
                </a:solidFill>
                <a:latin typeface="Arial Black" panose="020B0A04020102020204" pitchFamily="34" charset="0"/>
              </a:rPr>
              <a:t>-εξωτερικοί).</a:t>
            </a:r>
            <a:endParaRPr lang="en-US" b="1" dirty="0">
              <a:solidFill>
                <a:srgbClr val="FF0000"/>
              </a:solidFill>
              <a:latin typeface="Arial Black" panose="020B0A04020102020204" pitchFamily="34" charset="0"/>
            </a:endParaRPr>
          </a:p>
          <a:p>
            <a:pPr>
              <a:lnSpc>
                <a:spcPct val="150000"/>
              </a:lnSpc>
              <a:spcAft>
                <a:spcPts val="600"/>
              </a:spcAft>
              <a:buClr>
                <a:srgbClr val="FF0000"/>
              </a:buClr>
              <a:buSzPct val="109000"/>
            </a:pPr>
            <a:r>
              <a:rPr lang="el-GR" b="1" dirty="0">
                <a:solidFill>
                  <a:srgbClr val="00C85A"/>
                </a:solidFill>
                <a:latin typeface="Arial Black" panose="020B0A04020102020204" pitchFamily="34" charset="0"/>
              </a:rPr>
              <a:t>Κέρδος υπερθέρμανσης, όρια αυτής, ρύθμιση του βαθμού υπερθέρμανσης,</a:t>
            </a:r>
            <a:endParaRPr lang="en-US" b="1" dirty="0">
              <a:solidFill>
                <a:srgbClr val="00C85A"/>
              </a:solidFill>
              <a:latin typeface="Arial Black" panose="020B0A04020102020204" pitchFamily="34" charset="0"/>
            </a:endParaRPr>
          </a:p>
          <a:p>
            <a:pPr>
              <a:lnSpc>
                <a:spcPct val="150000"/>
              </a:lnSpc>
              <a:spcAft>
                <a:spcPts val="600"/>
              </a:spcAft>
              <a:buClr>
                <a:srgbClr val="FF0000"/>
              </a:buClr>
              <a:buSzPct val="109000"/>
            </a:pPr>
            <a:r>
              <a:rPr lang="el-GR" b="1" dirty="0">
                <a:solidFill>
                  <a:srgbClr val="0070C0"/>
                </a:solidFill>
                <a:latin typeface="Arial Black" panose="020B0A04020102020204" pitchFamily="34" charset="0"/>
              </a:rPr>
              <a:t>Ταχύτητα ροής του ατμού μέσα στον υπερθερμαντήρα.</a:t>
            </a:r>
            <a:endParaRPr lang="en-US" b="1" dirty="0">
              <a:solidFill>
                <a:srgbClr val="0070C0"/>
              </a:solidFill>
              <a:latin typeface="Arial Black" panose="020B0A04020102020204" pitchFamily="34" charset="0"/>
            </a:endParaRPr>
          </a:p>
          <a:p>
            <a:pPr>
              <a:lnSpc>
                <a:spcPct val="150000"/>
              </a:lnSpc>
              <a:spcAft>
                <a:spcPts val="600"/>
              </a:spcAft>
              <a:buClr>
                <a:srgbClr val="FF0000"/>
              </a:buClr>
              <a:buSzPct val="109000"/>
            </a:pPr>
            <a:r>
              <a:rPr lang="el-GR" b="1" dirty="0">
                <a:solidFill>
                  <a:srgbClr val="FF0000"/>
                </a:solidFill>
                <a:latin typeface="Arial Black" panose="020B0A04020102020204" pitchFamily="34" charset="0"/>
              </a:rPr>
              <a:t>Αφυπερθερμαντήρες.</a:t>
            </a:r>
            <a:endParaRPr lang="en-US" b="1" dirty="0">
              <a:solidFill>
                <a:srgbClr val="FF0000"/>
              </a:solidFill>
              <a:latin typeface="Arial Black" panose="020B0A04020102020204" pitchFamily="34" charset="0"/>
            </a:endParaRPr>
          </a:p>
          <a:p>
            <a:pPr>
              <a:lnSpc>
                <a:spcPct val="150000"/>
              </a:lnSpc>
              <a:spcAft>
                <a:spcPts val="600"/>
              </a:spcAft>
              <a:buClr>
                <a:srgbClr val="FF0000"/>
              </a:buClr>
              <a:buSzPct val="109000"/>
            </a:pPr>
            <a:r>
              <a:rPr lang="el-GR" b="1" dirty="0">
                <a:solidFill>
                  <a:srgbClr val="2B10F4"/>
                </a:solidFill>
                <a:latin typeface="Arial Black" panose="020B0A04020102020204" pitchFamily="34" charset="0"/>
              </a:rPr>
              <a:t>Μειωτήρες θερμοκρασίας του ατμού.</a:t>
            </a:r>
          </a:p>
        </p:txBody>
      </p:sp>
    </p:spTree>
    <p:extLst>
      <p:ext uri="{BB962C8B-B14F-4D97-AF65-F5344CB8AC3E}">
        <p14:creationId xmlns:p14="http://schemas.microsoft.com/office/powerpoint/2010/main" val="246928959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 Θέση περιεχομένου">
            <a:extLst>
              <a:ext uri="{FF2B5EF4-FFF2-40B4-BE49-F238E27FC236}">
                <a16:creationId xmlns:a16="http://schemas.microsoft.com/office/drawing/2014/main" id="{759C317C-1D22-FD88-4CE6-0D58D8D6B586}"/>
              </a:ext>
            </a:extLst>
          </p:cNvPr>
          <p:cNvSpPr txBox="1">
            <a:spLocks/>
          </p:cNvSpPr>
          <p:nvPr/>
        </p:nvSpPr>
        <p:spPr>
          <a:xfrm>
            <a:off x="285750" y="1124744"/>
            <a:ext cx="8572500" cy="53285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lnSpc>
                <a:spcPct val="150000"/>
              </a:lnSpc>
              <a:spcBef>
                <a:spcPts val="1200"/>
              </a:spcBef>
              <a:spcAft>
                <a:spcPts val="1800"/>
              </a:spcAft>
              <a:buClr>
                <a:srgbClr val="FF0000"/>
              </a:buClr>
              <a:buSzPct val="110000"/>
              <a:buFont typeface="+mj-lt"/>
              <a:buAutoNum type="arabicPeriod"/>
            </a:pPr>
            <a:r>
              <a:rPr lang="el-GR" sz="2000" b="1" dirty="0">
                <a:solidFill>
                  <a:schemeClr val="tx1"/>
                </a:solidFill>
                <a:latin typeface="Times New Roman" panose="02020603050405020304" pitchFamily="18" charset="0"/>
                <a:cs typeface="Times New Roman" panose="02020603050405020304" pitchFamily="18" charset="0"/>
              </a:rPr>
              <a:t>Χρησιμεύουν για την προθέρμανση του τροφοδοτικού νερού. </a:t>
            </a:r>
            <a:endParaRPr lang="en-US" sz="2000" b="1" dirty="0">
              <a:solidFill>
                <a:schemeClr val="tx1"/>
              </a:solidFill>
              <a:latin typeface="Times New Roman" panose="02020603050405020304" pitchFamily="18" charset="0"/>
              <a:cs typeface="Times New Roman" panose="02020603050405020304" pitchFamily="18" charset="0"/>
            </a:endParaRPr>
          </a:p>
          <a:p>
            <a:pPr marL="457200" indent="-457200" algn="l">
              <a:lnSpc>
                <a:spcPct val="150000"/>
              </a:lnSpc>
              <a:spcBef>
                <a:spcPts val="1200"/>
              </a:spcBef>
              <a:spcAft>
                <a:spcPts val="1800"/>
              </a:spcAft>
              <a:buClr>
                <a:srgbClr val="FF0000"/>
              </a:buClr>
              <a:buSzPct val="110000"/>
              <a:buFont typeface="+mj-lt"/>
              <a:buAutoNum type="arabicPeriod"/>
            </a:pPr>
            <a:r>
              <a:rPr lang="el-GR" sz="2000" b="1" dirty="0">
                <a:solidFill>
                  <a:schemeClr val="tx1"/>
                </a:solidFill>
                <a:latin typeface="Times New Roman" panose="02020603050405020304" pitchFamily="18" charset="0"/>
                <a:cs typeface="Times New Roman" panose="02020603050405020304" pitchFamily="18" charset="0"/>
              </a:rPr>
              <a:t>Αποτελούνται από δέσμες αυλών στο εσωτερικό των οποίων κυκλοφορεί το νερό</a:t>
            </a:r>
            <a:r>
              <a:rPr lang="en-US" sz="2000" b="1" dirty="0">
                <a:solidFill>
                  <a:schemeClr val="tx1"/>
                </a:solidFill>
                <a:latin typeface="Times New Roman" panose="02020603050405020304" pitchFamily="18" charset="0"/>
                <a:cs typeface="Times New Roman" panose="02020603050405020304" pitchFamily="18" charset="0"/>
              </a:rPr>
              <a:t>  </a:t>
            </a:r>
            <a:r>
              <a:rPr lang="el-GR" sz="2000" b="1" dirty="0">
                <a:solidFill>
                  <a:schemeClr val="tx1"/>
                </a:solidFill>
                <a:latin typeface="Times New Roman" panose="02020603050405020304" pitchFamily="18" charset="0"/>
                <a:cs typeface="Times New Roman" panose="02020603050405020304" pitchFamily="18" charset="0"/>
              </a:rPr>
              <a:t>στα εξωτερικά των αυλών κυκλοφορούν οι </a:t>
            </a:r>
            <a:r>
              <a:rPr lang="el-GR" sz="2000" b="1" dirty="0">
                <a:solidFill>
                  <a:srgbClr val="FF0000"/>
                </a:solidFill>
                <a:latin typeface="Times New Roman" panose="02020603050405020304" pitchFamily="18" charset="0"/>
                <a:cs typeface="Times New Roman" panose="02020603050405020304" pitchFamily="18" charset="0"/>
              </a:rPr>
              <a:t>εξατμίσεις του ατμού</a:t>
            </a:r>
            <a:r>
              <a:rPr lang="el-GR" sz="2000" b="1" dirty="0">
                <a:solidFill>
                  <a:schemeClr val="tx1"/>
                </a:solidFill>
                <a:latin typeface="Times New Roman" panose="02020603050405020304" pitchFamily="18" charset="0"/>
                <a:cs typeface="Times New Roman" panose="02020603050405020304" pitchFamily="18" charset="0"/>
              </a:rPr>
              <a:t>, ώστε η θερμότητα των εξατμίσεων να είναι χρήσιμη.</a:t>
            </a:r>
            <a:endParaRPr lang="en-US" sz="2000" b="1" dirty="0">
              <a:solidFill>
                <a:schemeClr val="tx1"/>
              </a:solidFill>
              <a:latin typeface="Times New Roman" panose="02020603050405020304" pitchFamily="18" charset="0"/>
              <a:cs typeface="Times New Roman" panose="02020603050405020304" pitchFamily="18" charset="0"/>
            </a:endParaRPr>
          </a:p>
          <a:p>
            <a:pPr marL="457200" indent="-457200" algn="l">
              <a:lnSpc>
                <a:spcPct val="150000"/>
              </a:lnSpc>
              <a:spcBef>
                <a:spcPts val="1200"/>
              </a:spcBef>
              <a:spcAft>
                <a:spcPts val="1800"/>
              </a:spcAft>
              <a:buClr>
                <a:srgbClr val="FF0000"/>
              </a:buClr>
              <a:buSzPct val="110000"/>
              <a:buFont typeface="+mj-lt"/>
              <a:buAutoNum type="arabicPeriod"/>
            </a:pPr>
            <a:r>
              <a:rPr lang="el-GR" sz="2000" b="1" dirty="0">
                <a:solidFill>
                  <a:schemeClr val="tx1"/>
                </a:solidFill>
                <a:latin typeface="Times New Roman" panose="02020603050405020304" pitchFamily="18" charset="0"/>
                <a:cs typeface="Times New Roman" panose="02020603050405020304" pitchFamily="18" charset="0"/>
              </a:rPr>
              <a:t>Εναλλάκτης με απομάστευσης και η </a:t>
            </a:r>
            <a:r>
              <a:rPr lang="en-US" sz="2000" b="1" u="sng" dirty="0">
                <a:solidFill>
                  <a:srgbClr val="FF0000"/>
                </a:solidFill>
                <a:latin typeface="Times New Roman" panose="02020603050405020304" pitchFamily="18" charset="0"/>
                <a:cs typeface="Times New Roman" panose="02020603050405020304" pitchFamily="18" charset="0"/>
              </a:rPr>
              <a:t>D.F.T</a:t>
            </a:r>
            <a:r>
              <a:rPr lang="en-US" sz="2000" b="1" dirty="0">
                <a:solidFill>
                  <a:schemeClr val="tx1"/>
                </a:solidFill>
                <a:latin typeface="Times New Roman" panose="02020603050405020304" pitchFamily="18" charset="0"/>
                <a:cs typeface="Times New Roman" panose="02020603050405020304" pitchFamily="18" charset="0"/>
              </a:rPr>
              <a:t>. </a:t>
            </a:r>
            <a:r>
              <a:rPr lang="el-GR" sz="2000" b="1" dirty="0">
                <a:solidFill>
                  <a:schemeClr val="tx1"/>
                </a:solidFill>
                <a:latin typeface="Times New Roman" panose="02020603050405020304" pitchFamily="18" charset="0"/>
                <a:cs typeface="Times New Roman" panose="02020603050405020304" pitchFamily="18" charset="0"/>
              </a:rPr>
              <a:t>Εκπληρώνουν τον ίδιο σκοπό.</a:t>
            </a:r>
          </a:p>
          <a:p>
            <a:endParaRPr lang="el-GR" sz="2000" dirty="0">
              <a:latin typeface="Bahnschrift SemiBold" pitchFamily="34" charset="0"/>
            </a:endParaRPr>
          </a:p>
        </p:txBody>
      </p:sp>
      <p:sp>
        <p:nvSpPr>
          <p:cNvPr id="2" name="Ορθογώνιο: Στρογγύλεμα διαγώνιων γωνιών 1">
            <a:extLst>
              <a:ext uri="{FF2B5EF4-FFF2-40B4-BE49-F238E27FC236}">
                <a16:creationId xmlns:a16="http://schemas.microsoft.com/office/drawing/2014/main" id="{AB37D18A-DF0E-C209-CD65-05D7DD94EFAB}"/>
              </a:ext>
            </a:extLst>
          </p:cNvPr>
          <p:cNvSpPr/>
          <p:nvPr/>
        </p:nvSpPr>
        <p:spPr>
          <a:xfrm>
            <a:off x="107504" y="260648"/>
            <a:ext cx="8928992" cy="792088"/>
          </a:xfrm>
          <a:prstGeom prst="round2DiagRect">
            <a:avLst/>
          </a:prstGeom>
          <a:solidFill>
            <a:srgbClr val="FF66FF">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2B10F4"/>
                </a:solidFill>
                <a:latin typeface="Arial Black" panose="020B0A04020102020204" pitchFamily="34" charset="0"/>
              </a:rPr>
              <a:t>6.1.  Προθερμαντήρες νερού</a:t>
            </a:r>
          </a:p>
        </p:txBody>
      </p:sp>
    </p:spTree>
    <p:extLst>
      <p:ext uri="{BB962C8B-B14F-4D97-AF65-F5344CB8AC3E}">
        <p14:creationId xmlns:p14="http://schemas.microsoft.com/office/powerpoint/2010/main" val="304261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decel="50000" fill="hold">
                                          <p:stCondLst>
                                            <p:cond delay="0"/>
                                          </p:stCondLst>
                                        </p:cTn>
                                        <p:tgtEl>
                                          <p:spTgt spid="8">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8">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1000"/>
                                        <p:tgtEl>
                                          <p:spTgt spid="8">
                                            <p:txEl>
                                              <p:pRg st="2" end="2"/>
                                            </p:txEl>
                                          </p:spTgt>
                                        </p:tgtEl>
                                      </p:cBhvr>
                                    </p:animEffect>
                                    <p:anim calcmode="lin" valueType="num">
                                      <p:cBhvr>
                                        <p:cTn id="3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FFFF66"/>
          </a:solidFill>
          <a:effectLst/>
        </p:spPr>
        <p:txBody>
          <a:bodyPr>
            <a:normAutofit fontScale="90000"/>
          </a:bodyPr>
          <a:lstStyle/>
          <a:p>
            <a:r>
              <a:rPr lang="el-GR" sz="2400" b="1" u="sng" dirty="0">
                <a:solidFill>
                  <a:srgbClr val="2B10F4"/>
                </a:solidFill>
                <a:latin typeface="Arial" pitchFamily="34" charset="0"/>
                <a:cs typeface="Arial" pitchFamily="34" charset="0"/>
              </a:rPr>
              <a:t>1.3.  ΛΕΒΗΤΑΣ </a:t>
            </a:r>
            <a:r>
              <a:rPr lang="en-US" sz="2400" b="1" u="sng" dirty="0">
                <a:solidFill>
                  <a:srgbClr val="2B10F4"/>
                </a:solidFill>
                <a:latin typeface="Arial" pitchFamily="34" charset="0"/>
                <a:cs typeface="Arial" pitchFamily="34" charset="0"/>
              </a:rPr>
              <a:t>BABCOCK-WILCOX (B &amp; W) </a:t>
            </a:r>
            <a:r>
              <a:rPr lang="el-GR" sz="2400" b="1" u="sng" dirty="0">
                <a:solidFill>
                  <a:srgbClr val="2B10F4"/>
                </a:solidFill>
                <a:latin typeface="Arial" pitchFamily="34" charset="0"/>
                <a:cs typeface="Arial" pitchFamily="34" charset="0"/>
              </a:rPr>
              <a:t>ΜΕ ΣΥΛΛΕΚΤΗ ΤΡΙΩΝ ΔΙΑΔΡΟΜΩΝ ΚΑΥΣΑΕΡΙΩΝ</a:t>
            </a:r>
            <a:endParaRPr lang="en-US" sz="2400" b="1" u="sng" dirty="0">
              <a:solidFill>
                <a:srgbClr val="2B10F4"/>
              </a:solidFill>
              <a:latin typeface="Arial" pitchFamily="34" charset="0"/>
              <a:cs typeface="Arial" pitchFamily="34" charset="0"/>
            </a:endParaRPr>
          </a:p>
        </p:txBody>
      </p:sp>
      <p:sp>
        <p:nvSpPr>
          <p:cNvPr id="3" name="Subtitle 2"/>
          <p:cNvSpPr>
            <a:spLocks noGrp="1"/>
          </p:cNvSpPr>
          <p:nvPr>
            <p:ph type="subTitle" idx="1"/>
          </p:nvPr>
        </p:nvSpPr>
        <p:spPr>
          <a:xfrm>
            <a:off x="285720" y="1142984"/>
            <a:ext cx="8572560" cy="5429288"/>
          </a:xfrm>
        </p:spPr>
        <p:txBody>
          <a:bodyPr>
            <a:normAutofit fontScale="25000" lnSpcReduction="20000"/>
          </a:bodyPr>
          <a:lstStyle/>
          <a:p>
            <a:pPr marL="1188000" indent="-457200">
              <a:buClr>
                <a:srgbClr val="FF0000"/>
              </a:buClr>
            </a:pPr>
            <a:endParaRPr lang="el-GR" sz="2000" b="1" u="sng" dirty="0">
              <a:solidFill>
                <a:schemeClr val="tx1"/>
              </a:solidFill>
              <a:latin typeface="Arial Black" pitchFamily="34" charset="0"/>
            </a:endParaRPr>
          </a:p>
          <a:p>
            <a:pPr marL="1188000" indent="-457200">
              <a:buClr>
                <a:srgbClr val="FF0000"/>
              </a:buClr>
            </a:pPr>
            <a:r>
              <a:rPr lang="el-GR" sz="9600" b="1" u="sng" dirty="0">
                <a:solidFill>
                  <a:srgbClr val="FF0000"/>
                </a:solidFill>
                <a:highlight>
                  <a:srgbClr val="00FF00"/>
                </a:highlight>
                <a:latin typeface="Times New Roman" panose="02020603050405020304" pitchFamily="18" charset="0"/>
                <a:cs typeface="Times New Roman" panose="02020603050405020304" pitchFamily="18" charset="0"/>
              </a:rPr>
              <a:t>Ο ΑΤΜΟΫΔΡΟΘΑΛΑΜΟΣ  Α .</a:t>
            </a:r>
          </a:p>
          <a:p>
            <a:pPr marL="1188000" indent="-457200">
              <a:buClr>
                <a:srgbClr val="FF0000"/>
              </a:buClr>
            </a:pPr>
            <a:endParaRPr lang="el-GR" sz="4200" b="1" u="sng" dirty="0">
              <a:solidFill>
                <a:schemeClr val="tx1"/>
              </a:solidFill>
              <a:latin typeface="Times New Roman" panose="02020603050405020304" pitchFamily="18" charset="0"/>
              <a:cs typeface="Times New Roman" panose="02020603050405020304" pitchFamily="18" charset="0"/>
            </a:endParaRPr>
          </a:p>
          <a:p>
            <a:pPr marL="1188000" indent="-457200">
              <a:buClr>
                <a:srgbClr val="FF0000"/>
              </a:buClr>
            </a:pPr>
            <a:endParaRPr lang="el-GR" sz="4200" b="1" u="sng" dirty="0">
              <a:solidFill>
                <a:schemeClr val="tx1"/>
              </a:solidFill>
              <a:latin typeface="Times New Roman" panose="02020603050405020304" pitchFamily="18" charset="0"/>
              <a:cs typeface="Times New Roman" panose="02020603050405020304" pitchFamily="18" charset="0"/>
            </a:endParaRPr>
          </a:p>
          <a:p>
            <a:pPr indent="-457200" algn="l">
              <a:buClr>
                <a:srgbClr val="FF0000"/>
              </a:buClr>
              <a:buFont typeface="Wingdings" pitchFamily="2" charset="2"/>
              <a:buChar char="q"/>
            </a:pPr>
            <a:r>
              <a:rPr lang="el-GR" sz="8000" dirty="0">
                <a:solidFill>
                  <a:schemeClr val="tx1"/>
                </a:solidFill>
                <a:latin typeface="Times New Roman" panose="02020603050405020304" pitchFamily="18" charset="0"/>
                <a:cs typeface="Times New Roman" panose="02020603050405020304" pitchFamily="18" charset="0"/>
              </a:rPr>
              <a:t>Κυλινδρικό δοχείο που έχει μήκος όσο το πλάτος του λέβητα.</a:t>
            </a:r>
          </a:p>
          <a:p>
            <a:pPr indent="-457200" algn="l">
              <a:buClr>
                <a:srgbClr val="FF0000"/>
              </a:buClr>
              <a:buFont typeface="Wingdings" pitchFamily="2" charset="2"/>
              <a:buChar char="q"/>
            </a:pPr>
            <a:endParaRPr lang="el-GR" sz="8000" dirty="0">
              <a:solidFill>
                <a:schemeClr val="tx1"/>
              </a:solidFill>
              <a:latin typeface="Times New Roman" panose="02020603050405020304" pitchFamily="18" charset="0"/>
              <a:cs typeface="Times New Roman" panose="02020603050405020304" pitchFamily="18" charset="0"/>
            </a:endParaRPr>
          </a:p>
          <a:p>
            <a:pPr indent="-457200" algn="l">
              <a:buClr>
                <a:srgbClr val="FF0000"/>
              </a:buClr>
              <a:buFont typeface="Wingdings" pitchFamily="2" charset="2"/>
              <a:buChar char="q"/>
            </a:pPr>
            <a:r>
              <a:rPr lang="el-GR" sz="8000" dirty="0">
                <a:solidFill>
                  <a:schemeClr val="tx1"/>
                </a:solidFill>
                <a:latin typeface="Times New Roman" panose="02020603050405020304" pitchFamily="18" charset="0"/>
                <a:cs typeface="Times New Roman" panose="02020603050405020304" pitchFamily="18" charset="0"/>
              </a:rPr>
              <a:t>Τα αναγκαία για τη λειτουργία του εξαρτήματα βρίσκονται πάνω στο θάλαμο.</a:t>
            </a:r>
          </a:p>
          <a:p>
            <a:pPr indent="-457200" algn="l">
              <a:buClr>
                <a:srgbClr val="FF0000"/>
              </a:buClr>
              <a:buFont typeface="Wingdings" pitchFamily="2" charset="2"/>
              <a:buChar char="q"/>
            </a:pPr>
            <a:endParaRPr lang="el-GR" sz="8000" dirty="0">
              <a:solidFill>
                <a:schemeClr val="tx1"/>
              </a:solidFill>
              <a:latin typeface="Times New Roman" panose="02020603050405020304" pitchFamily="18" charset="0"/>
              <a:cs typeface="Times New Roman" panose="02020603050405020304" pitchFamily="18" charset="0"/>
            </a:endParaRPr>
          </a:p>
          <a:p>
            <a:pPr indent="-457200" algn="l">
              <a:buClr>
                <a:srgbClr val="FF0000"/>
              </a:buClr>
              <a:buFont typeface="Wingdings" pitchFamily="2" charset="2"/>
              <a:buChar char="q"/>
            </a:pPr>
            <a:r>
              <a:rPr lang="el-GR" sz="8000" dirty="0">
                <a:solidFill>
                  <a:schemeClr val="tx1"/>
                </a:solidFill>
                <a:latin typeface="Times New Roman" panose="02020603050405020304" pitchFamily="18" charset="0"/>
                <a:cs typeface="Times New Roman" panose="02020603050405020304" pitchFamily="18" charset="0"/>
              </a:rPr>
              <a:t>Στο κάτω μέρος του συνδέεται με μικρούς συνδετικούς αυλούς με τους εμπρόσθιους υδροσυλλεκτες  </a:t>
            </a:r>
            <a:r>
              <a:rPr lang="el-GR" sz="8000" b="1" dirty="0">
                <a:solidFill>
                  <a:schemeClr val="tx1"/>
                </a:solidFill>
                <a:latin typeface="Times New Roman" panose="02020603050405020304" pitchFamily="18" charset="0"/>
                <a:cs typeface="Times New Roman" panose="02020603050405020304" pitchFamily="18" charset="0"/>
              </a:rPr>
              <a:t>δ1</a:t>
            </a:r>
            <a:r>
              <a:rPr lang="el-GR" sz="8000" dirty="0">
                <a:solidFill>
                  <a:schemeClr val="tx1"/>
                </a:solidFill>
                <a:latin typeface="Times New Roman" panose="02020603050405020304" pitchFamily="18" charset="0"/>
                <a:cs typeface="Times New Roman" panose="02020603050405020304" pitchFamily="18" charset="0"/>
              </a:rPr>
              <a:t>.</a:t>
            </a:r>
          </a:p>
          <a:p>
            <a:pPr algn="l">
              <a:buClr>
                <a:srgbClr val="FF0000"/>
              </a:buClr>
            </a:pPr>
            <a:endParaRPr lang="el-GR" sz="8000" dirty="0">
              <a:solidFill>
                <a:schemeClr val="tx1"/>
              </a:solidFill>
              <a:latin typeface="Times New Roman" panose="02020603050405020304" pitchFamily="18" charset="0"/>
              <a:cs typeface="Times New Roman" panose="02020603050405020304" pitchFamily="18" charset="0"/>
            </a:endParaRPr>
          </a:p>
          <a:p>
            <a:pPr indent="-457200" algn="l">
              <a:buClr>
                <a:srgbClr val="FF0000"/>
              </a:buClr>
              <a:buFont typeface="Wingdings" pitchFamily="2" charset="2"/>
              <a:buChar char="q"/>
            </a:pPr>
            <a:r>
              <a:rPr lang="el-GR" sz="8000" dirty="0">
                <a:solidFill>
                  <a:schemeClr val="tx1"/>
                </a:solidFill>
                <a:latin typeface="Times New Roman" panose="02020603050405020304" pitchFamily="18" charset="0"/>
                <a:cs typeface="Times New Roman" panose="02020603050405020304" pitchFamily="18" charset="0"/>
              </a:rPr>
              <a:t>Στο πίσω μέρος του φέρει ισάριθμες οπές για την προσαρμογή των περιστροφικών αυλών </a:t>
            </a:r>
            <a:r>
              <a:rPr lang="el-GR" sz="8000" b="1" dirty="0">
                <a:solidFill>
                  <a:schemeClr val="tx1"/>
                </a:solidFill>
                <a:latin typeface="Times New Roman" panose="02020603050405020304" pitchFamily="18" charset="0"/>
                <a:cs typeface="Times New Roman" panose="02020603050405020304" pitchFamily="18" charset="0"/>
              </a:rPr>
              <a:t>β</a:t>
            </a:r>
            <a:r>
              <a:rPr lang="el-GR" sz="8000" dirty="0">
                <a:solidFill>
                  <a:schemeClr val="tx1"/>
                </a:solidFill>
                <a:latin typeface="Times New Roman" panose="02020603050405020304" pitchFamily="18" charset="0"/>
                <a:cs typeface="Times New Roman" panose="02020603050405020304" pitchFamily="18" charset="0"/>
              </a:rPr>
              <a:t>, με τους οποίους οδηγείται στον ατμοϋδροθάλαμο ο παραγόμενος ατμός.</a:t>
            </a:r>
          </a:p>
          <a:p>
            <a:pPr indent="-457200" algn="l">
              <a:buClr>
                <a:srgbClr val="FF0000"/>
              </a:buClr>
            </a:pPr>
            <a:endParaRPr lang="el-GR" sz="8000" b="1" dirty="0">
              <a:solidFill>
                <a:schemeClr val="tx1"/>
              </a:solidFill>
              <a:latin typeface="Times New Roman" panose="02020603050405020304" pitchFamily="18" charset="0"/>
              <a:cs typeface="Times New Roman" panose="02020603050405020304" pitchFamily="18" charset="0"/>
            </a:endParaRPr>
          </a:p>
          <a:p>
            <a:pPr indent="-457200" algn="l">
              <a:buClr>
                <a:srgbClr val="FF0000"/>
              </a:buClr>
            </a:pPr>
            <a:endParaRPr lang="el-GR" sz="20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 </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Tree>
    <p:extLst>
      <p:ext uri="{BB962C8B-B14F-4D97-AF65-F5344CB8AC3E}">
        <p14:creationId xmlns:p14="http://schemas.microsoft.com/office/powerpoint/2010/main" val="35241496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328592"/>
          </a:xfrm>
          <a:noFill/>
        </p:spPr>
        <p:txBody>
          <a:bodyPr>
            <a:normAutofit/>
          </a:bodyPr>
          <a:lstStyle/>
          <a:p>
            <a:pPr marL="457200" indent="-457200">
              <a:lnSpc>
                <a:spcPct val="150000"/>
              </a:lnSpc>
              <a:spcAft>
                <a:spcPts val="1200"/>
              </a:spcAft>
              <a:buClr>
                <a:srgbClr val="FF0000"/>
              </a:buClr>
              <a:buSzPct val="110000"/>
              <a:buFont typeface="+mj-lt"/>
              <a:buAutoNum type="arabicPeriod"/>
            </a:pPr>
            <a:r>
              <a:rPr lang="el-GR" sz="2000" b="1" dirty="0">
                <a:solidFill>
                  <a:srgbClr val="C00000"/>
                </a:solidFill>
                <a:latin typeface="Times New Roman" panose="02020603050405020304" pitchFamily="18" charset="0"/>
                <a:cs typeface="Times New Roman" panose="02020603050405020304" pitchFamily="18" charset="0"/>
              </a:rPr>
              <a:t>Απορροφούν μέρος από τις θερμίδες των εξερχομένων καυσαερίων, για την προθέρμανση του τροφοδοτικού νερού. </a:t>
            </a:r>
            <a:endParaRPr lang="en-US" sz="2000" b="1" dirty="0">
              <a:solidFill>
                <a:srgbClr val="C00000"/>
              </a:solidFill>
              <a:latin typeface="Times New Roman" panose="02020603050405020304" pitchFamily="18" charset="0"/>
              <a:cs typeface="Times New Roman" panose="02020603050405020304" pitchFamily="18" charset="0"/>
            </a:endParaRPr>
          </a:p>
          <a:p>
            <a:pPr marL="457200" indent="-457200">
              <a:lnSpc>
                <a:spcPct val="150000"/>
              </a:lnSpc>
              <a:spcAft>
                <a:spcPts val="1200"/>
              </a:spcAft>
              <a:buClr>
                <a:srgbClr val="FF0000"/>
              </a:buClr>
              <a:buSzPct val="110000"/>
              <a:buFont typeface="+mj-lt"/>
              <a:buAutoNum type="arabicPeriod"/>
            </a:pPr>
            <a:r>
              <a:rPr lang="el-GR" sz="2000" b="1" dirty="0">
                <a:solidFill>
                  <a:srgbClr val="009242"/>
                </a:solidFill>
                <a:latin typeface="Times New Roman" panose="02020603050405020304" pitchFamily="18" charset="0"/>
                <a:cs typeface="Times New Roman" panose="02020603050405020304" pitchFamily="18" charset="0"/>
              </a:rPr>
              <a:t>Αποτελούνται από σύστημα αυλών στο εσωτερικό των οποίων κυκλοφορεί το νερό</a:t>
            </a:r>
            <a:r>
              <a:rPr lang="el-GR" sz="2000" b="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a:p>
            <a:pPr marL="457200" indent="-457200">
              <a:lnSpc>
                <a:spcPct val="150000"/>
              </a:lnSpc>
              <a:spcAft>
                <a:spcPts val="1200"/>
              </a:spcAft>
              <a:buClr>
                <a:srgbClr val="FF0000"/>
              </a:buClr>
              <a:buSzPct val="110000"/>
              <a:buFont typeface="+mj-lt"/>
              <a:buAutoNum type="arabicPeriod"/>
            </a:pPr>
            <a:r>
              <a:rPr lang="el-GR" sz="2000" b="1" dirty="0">
                <a:solidFill>
                  <a:srgbClr val="2B10F4"/>
                </a:solidFill>
                <a:latin typeface="Times New Roman" panose="02020603050405020304" pitchFamily="18" charset="0"/>
                <a:cs typeface="Times New Roman" panose="02020603050405020304" pitchFamily="18" charset="0"/>
              </a:rPr>
              <a:t>Εξωτερικά των αυλών κυκλοφορούν τα καυσαέρια.</a:t>
            </a:r>
            <a:endParaRPr lang="en-US" sz="2000" b="1" dirty="0">
              <a:solidFill>
                <a:srgbClr val="2B10F4"/>
              </a:solidFill>
              <a:latin typeface="Times New Roman" panose="02020603050405020304" pitchFamily="18" charset="0"/>
              <a:cs typeface="Times New Roman" panose="02020603050405020304" pitchFamily="18" charset="0"/>
            </a:endParaRPr>
          </a:p>
          <a:p>
            <a:pPr marL="457200" indent="-457200">
              <a:lnSpc>
                <a:spcPct val="150000"/>
              </a:lnSpc>
              <a:spcAft>
                <a:spcPts val="1200"/>
              </a:spcAft>
              <a:buClr>
                <a:srgbClr val="FF0000"/>
              </a:buClr>
              <a:buSzPct val="110000"/>
              <a:buFont typeface="+mj-lt"/>
              <a:buAutoNum type="arabicPeriod"/>
            </a:pPr>
            <a:r>
              <a:rPr lang="el-GR" sz="2000" b="1" dirty="0">
                <a:solidFill>
                  <a:schemeClr val="tx1"/>
                </a:solidFill>
                <a:latin typeface="Times New Roman" panose="02020603050405020304" pitchFamily="18" charset="0"/>
                <a:cs typeface="Times New Roman" panose="02020603050405020304" pitchFamily="18" charset="0"/>
              </a:rPr>
              <a:t>Τοποθετούνται στην έξοδο των καυσαερίων προς την ατμόσφαιρα.</a:t>
            </a:r>
          </a:p>
          <a:p>
            <a:endParaRPr lang="el-GR" sz="2000" dirty="0">
              <a:latin typeface="Bahnschrift SemiBold" pitchFamily="34" charset="0"/>
            </a:endParaRPr>
          </a:p>
        </p:txBody>
      </p:sp>
      <p:sp>
        <p:nvSpPr>
          <p:cNvPr id="2" name="Ορθογώνιο: Στρογγύλεμα διαγώνιων γωνιών 1">
            <a:extLst>
              <a:ext uri="{FF2B5EF4-FFF2-40B4-BE49-F238E27FC236}">
                <a16:creationId xmlns:a16="http://schemas.microsoft.com/office/drawing/2014/main" id="{9F8789F7-2B9C-E70F-F093-BFC9140ED10D}"/>
              </a:ext>
            </a:extLst>
          </p:cNvPr>
          <p:cNvSpPr/>
          <p:nvPr/>
        </p:nvSpPr>
        <p:spPr>
          <a:xfrm>
            <a:off x="107504" y="188640"/>
            <a:ext cx="8750746" cy="648072"/>
          </a:xfrm>
          <a:prstGeom prst="round2DiagRect">
            <a:avLst/>
          </a:prstGeom>
          <a:solidFill>
            <a:srgbClr val="57FF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7030A0"/>
                </a:solidFill>
                <a:latin typeface="Arial Black" panose="020B0A04020102020204" pitchFamily="34" charset="0"/>
              </a:rPr>
              <a:t>6.2.  Οικονομητήρες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800" decel="100000"/>
                                        <p:tgtEl>
                                          <p:spTgt spid="3">
                                            <p:txEl>
                                              <p:pRg st="2" end="2"/>
                                            </p:txEl>
                                          </p:spTgt>
                                        </p:tgtEl>
                                      </p:cBhvr>
                                    </p:animEffect>
                                    <p:anim calcmode="lin" valueType="num">
                                      <p:cBhvr>
                                        <p:cTn id="33"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7DFEEF-9F7E-4D71-F790-2DAB35566A01}"/>
              </a:ext>
            </a:extLst>
          </p:cNvPr>
          <p:cNvSpPr txBox="1">
            <a:spLocks/>
          </p:cNvSpPr>
          <p:nvPr/>
        </p:nvSpPr>
        <p:spPr>
          <a:xfrm>
            <a:off x="0" y="162062"/>
            <a:ext cx="9144000" cy="714357"/>
          </a:xfrm>
          <a:prstGeom prst="rect">
            <a:avLst/>
          </a:prstGeom>
          <a:solidFill>
            <a:srgbClr val="FF0000"/>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rgbClr val="FFFF00"/>
                </a:solidFill>
                <a:latin typeface="Arial" pitchFamily="34" charset="0"/>
                <a:cs typeface="Arial" pitchFamily="34" charset="0"/>
              </a:rPr>
              <a:t>6.3.  ΥΠΕΡΘΕΡΜΑΝΤΗΡΕΣ (ΕΣΩΤΕΡΙΚΟΙ-ΕΞΩΤΕΡΙΚΟΙ).</a:t>
            </a:r>
          </a:p>
        </p:txBody>
      </p:sp>
      <p:sp>
        <p:nvSpPr>
          <p:cNvPr id="2" name="2 - Θέση περιεχομένου">
            <a:extLst>
              <a:ext uri="{FF2B5EF4-FFF2-40B4-BE49-F238E27FC236}">
                <a16:creationId xmlns:a16="http://schemas.microsoft.com/office/drawing/2014/main" id="{58E3CD4B-D1CE-709A-303E-853F97421FB7}"/>
              </a:ext>
            </a:extLst>
          </p:cNvPr>
          <p:cNvSpPr txBox="1">
            <a:spLocks/>
          </p:cNvSpPr>
          <p:nvPr/>
        </p:nvSpPr>
        <p:spPr>
          <a:xfrm>
            <a:off x="285750" y="1124744"/>
            <a:ext cx="8750746" cy="5328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600"/>
              </a:spcBef>
              <a:spcAft>
                <a:spcPts val="600"/>
              </a:spcAft>
              <a:buClr>
                <a:srgbClr val="FF0000"/>
              </a:buClr>
              <a:buSzPct val="111000"/>
              <a:buFont typeface="Wingdings" panose="05000000000000000000" pitchFamily="2" charset="2"/>
              <a:buChar char="§"/>
            </a:pPr>
            <a:r>
              <a:rPr lang="el-GR" sz="2000" b="1" dirty="0">
                <a:latin typeface="Times New Roman" panose="02020603050405020304" pitchFamily="18" charset="0"/>
                <a:cs typeface="Times New Roman" panose="02020603050405020304" pitchFamily="18" charset="0"/>
              </a:rPr>
              <a:t>Με παρόμοιο τρόπο χρησιμοποιείται η θερμότητα των καυσαερίων και για την υπερθέρμανση του ατμού</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nSpc>
                <a:spcPct val="150000"/>
              </a:lnSpc>
              <a:spcBef>
                <a:spcPts val="600"/>
              </a:spcBef>
              <a:spcAft>
                <a:spcPts val="600"/>
              </a:spcAft>
              <a:buClr>
                <a:srgbClr val="FF0000"/>
              </a:buClr>
              <a:buSzPct val="111000"/>
              <a:buFont typeface="Wingdings" panose="05000000000000000000" pitchFamily="2" charset="2"/>
              <a:buChar char="§"/>
            </a:pPr>
            <a:r>
              <a:rPr lang="el-GR" sz="2000" b="1" dirty="0">
                <a:solidFill>
                  <a:srgbClr val="2B10F4"/>
                </a:solidFill>
                <a:latin typeface="Times New Roman" panose="02020603050405020304" pitchFamily="18" charset="0"/>
                <a:cs typeface="Times New Roman" panose="02020603050405020304" pitchFamily="18" charset="0"/>
              </a:rPr>
              <a:t>Οι υπερθερμαντήρες αποτελούνται από δέσμες αυλών στο εσωτερικό των οποίων διέρχεται ο κορεσμένος ατμός του λέβητα.</a:t>
            </a:r>
            <a:endParaRPr lang="en-US" sz="2000" b="1" dirty="0">
              <a:solidFill>
                <a:srgbClr val="2B10F4"/>
              </a:solidFill>
              <a:latin typeface="Times New Roman" panose="02020603050405020304" pitchFamily="18" charset="0"/>
              <a:cs typeface="Times New Roman" panose="02020603050405020304" pitchFamily="18" charset="0"/>
            </a:endParaRPr>
          </a:p>
          <a:p>
            <a:pPr>
              <a:lnSpc>
                <a:spcPct val="150000"/>
              </a:lnSpc>
              <a:spcBef>
                <a:spcPts val="600"/>
              </a:spcBef>
              <a:spcAft>
                <a:spcPts val="600"/>
              </a:spcAft>
              <a:buClr>
                <a:srgbClr val="FF0000"/>
              </a:buClr>
              <a:buSzPct val="111000"/>
              <a:buFont typeface="Wingdings" panose="05000000000000000000" pitchFamily="2" charset="2"/>
              <a:buChar char="§"/>
            </a:pPr>
            <a:r>
              <a:rPr lang="el-GR" sz="2000" b="1" dirty="0">
                <a:solidFill>
                  <a:srgbClr val="7030A0"/>
                </a:solidFill>
                <a:latin typeface="Times New Roman" panose="02020603050405020304" pitchFamily="18" charset="0"/>
                <a:cs typeface="Times New Roman" panose="02020603050405020304" pitchFamily="18" charset="0"/>
              </a:rPr>
              <a:t>Στο εξωτερικό των αυλών κυκλοφορούν τα καυσαέρια.</a:t>
            </a:r>
          </a:p>
        </p:txBody>
      </p:sp>
    </p:spTree>
    <p:extLst>
      <p:ext uri="{BB962C8B-B14F-4D97-AF65-F5344CB8AC3E}">
        <p14:creationId xmlns:p14="http://schemas.microsoft.com/office/powerpoint/2010/main" val="33163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800" decel="100000"/>
                                        <p:tgtEl>
                                          <p:spTgt spid="2">
                                            <p:txEl>
                                              <p:pRg st="0" end="0"/>
                                            </p:txEl>
                                          </p:spTgt>
                                        </p:tgtEl>
                                      </p:cBhvr>
                                    </p:animEffect>
                                    <p:anim calcmode="lin" valueType="num">
                                      <p:cBhvr>
                                        <p:cTn id="1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decel="50000" fill="hold">
                                          <p:stCondLst>
                                            <p:cond delay="0"/>
                                          </p:stCondLst>
                                        </p:cTn>
                                        <p:tgtEl>
                                          <p:spTgt spid="2">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2">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1000"/>
                                        <p:tgtEl>
                                          <p:spTgt spid="2">
                                            <p:txEl>
                                              <p:pRg st="2" end="2"/>
                                            </p:txEl>
                                          </p:spTgt>
                                        </p:tgtEl>
                                      </p:cBhvr>
                                    </p:animEffect>
                                    <p:anim calcmode="lin" valueType="num">
                                      <p:cBhvr>
                                        <p:cTn id="3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6"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124744"/>
            <a:ext cx="9036496" cy="5733256"/>
          </a:xfrm>
        </p:spPr>
        <p:txBody>
          <a:bodyPr>
            <a:noAutofit/>
          </a:bodyPr>
          <a:lstStyle/>
          <a:p>
            <a:pPr marL="0" indent="0">
              <a:spcBef>
                <a:spcPts val="400"/>
              </a:spcBef>
              <a:spcAft>
                <a:spcPts val="400"/>
              </a:spcAft>
              <a:buNone/>
            </a:pPr>
            <a:r>
              <a:rPr lang="el-GR" dirty="0">
                <a:solidFill>
                  <a:schemeClr val="tx1"/>
                </a:solidFill>
                <a:latin typeface="Times New Roman" panose="02020603050405020304" pitchFamily="18" charset="0"/>
                <a:cs typeface="Times New Roman" panose="02020603050405020304" pitchFamily="18" charset="0"/>
              </a:rPr>
              <a:t>Τα συμπεράσματα από την θερμοδυναμική μελέτη και από τα δεδομένα της πείρας των κατασκευαστών συνοψίζονται στο εξής</a:t>
            </a:r>
            <a:r>
              <a:rPr lang="en-US" dirty="0">
                <a:solidFill>
                  <a:schemeClr val="tx1"/>
                </a:solidFill>
                <a:latin typeface="Times New Roman" panose="02020603050405020304" pitchFamily="18" charset="0"/>
                <a:cs typeface="Times New Roman" panose="02020603050405020304" pitchFamily="18" charset="0"/>
              </a:rPr>
              <a:t>:</a:t>
            </a:r>
            <a:r>
              <a:rPr lang="el-GR"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p>
            <a:pPr marL="0" indent="0">
              <a:spcBef>
                <a:spcPts val="400"/>
              </a:spcBef>
              <a:spcAft>
                <a:spcPts val="400"/>
              </a:spcAft>
              <a:buNone/>
            </a:pPr>
            <a:r>
              <a:rPr lang="el-GR" b="1" dirty="0">
                <a:solidFill>
                  <a:srgbClr val="FF0000"/>
                </a:solidFill>
                <a:latin typeface="Times New Roman" panose="02020603050405020304" pitchFamily="18" charset="0"/>
                <a:cs typeface="Times New Roman" panose="02020603050405020304" pitchFamily="18" charset="0"/>
              </a:rPr>
              <a:t>Με την χρήση του υπέρθερμου, ο θερμικός βαθμός του κύκλου λειτουργίας αυξάνει κατά 2% περίπου, πράγμα που σημαίνει ελάττωση της κατανάλωσης σε ατμό ή σε καύσιμο γύρω στο 6-8% συγκριτικά με τον κύκλο λειτουργίας χωρίς υπερθέρμανση</a:t>
            </a:r>
            <a:r>
              <a:rPr lang="el-GR"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p>
            <a:pPr marL="0" indent="0">
              <a:spcBef>
                <a:spcPts val="400"/>
              </a:spcBef>
              <a:spcAft>
                <a:spcPts val="400"/>
              </a:spcAft>
              <a:buNone/>
            </a:pPr>
            <a:r>
              <a:rPr lang="el-GR" b="1" dirty="0">
                <a:solidFill>
                  <a:srgbClr val="2B10F4"/>
                </a:solidFill>
                <a:latin typeface="Times New Roman" panose="02020603050405020304" pitchFamily="18" charset="0"/>
                <a:cs typeface="Times New Roman" panose="02020603050405020304" pitchFamily="18" charset="0"/>
              </a:rPr>
              <a:t>Εκτός όμως από το θερμικό αυτό κέρδος, η χρήση του υπέρθερμου παρέχει και τα παρακάτω λειτουργικά πλεονεκτήματα στην μηχανή</a:t>
            </a:r>
            <a:r>
              <a:rPr lang="en-US" b="1" dirty="0">
                <a:solidFill>
                  <a:srgbClr val="2B10F4"/>
                </a:solidFill>
                <a:latin typeface="Times New Roman" panose="02020603050405020304" pitchFamily="18" charset="0"/>
                <a:cs typeface="Times New Roman" panose="02020603050405020304" pitchFamily="18" charset="0"/>
              </a:rPr>
              <a:t>:</a:t>
            </a:r>
            <a:endParaRPr lang="el-GR" b="1" dirty="0">
              <a:solidFill>
                <a:srgbClr val="2B10F4"/>
              </a:solidFill>
              <a:latin typeface="Times New Roman" panose="02020603050405020304" pitchFamily="18" charset="0"/>
              <a:cs typeface="Times New Roman" panose="02020603050405020304" pitchFamily="18" charset="0"/>
            </a:endParaRPr>
          </a:p>
          <a:p>
            <a:pPr marL="0" indent="0">
              <a:spcBef>
                <a:spcPts val="400"/>
              </a:spcBef>
              <a:spcAft>
                <a:spcPts val="400"/>
              </a:spcAft>
              <a:buNone/>
            </a:pPr>
            <a:r>
              <a:rPr lang="el-GR" b="1" dirty="0">
                <a:solidFill>
                  <a:srgbClr val="FF0000"/>
                </a:solidFill>
                <a:latin typeface="Times New Roman" panose="02020603050405020304" pitchFamily="18" charset="0"/>
                <a:cs typeface="Times New Roman" panose="02020603050405020304" pitchFamily="18" charset="0"/>
              </a:rPr>
              <a:t>Μικρότερη υγροποίηση στην παλινδρομική μηχανή</a:t>
            </a:r>
            <a:r>
              <a:rPr lang="el-GR" dirty="0">
                <a:solidFill>
                  <a:srgbClr val="FF0000"/>
                </a:solidFill>
                <a:latin typeface="Times New Roman" panose="02020603050405020304" pitchFamily="18" charset="0"/>
                <a:cs typeface="Times New Roman" panose="02020603050405020304" pitchFamily="18" charset="0"/>
              </a:rPr>
              <a:t>.</a:t>
            </a:r>
          </a:p>
          <a:p>
            <a:pPr marL="0" indent="0">
              <a:spcBef>
                <a:spcPts val="400"/>
              </a:spcBef>
              <a:spcAft>
                <a:spcPts val="400"/>
              </a:spcAft>
              <a:buNone/>
            </a:pPr>
            <a:r>
              <a:rPr lang="el-GR" b="1" dirty="0">
                <a:solidFill>
                  <a:srgbClr val="FF0000"/>
                </a:solidFill>
                <a:latin typeface="Times New Roman" panose="02020603050405020304" pitchFamily="18" charset="0"/>
                <a:cs typeface="Times New Roman" panose="02020603050405020304" pitchFamily="18" charset="0"/>
              </a:rPr>
              <a:t>Μικρότερη απώλεια από τις συσκευές στεγανότητας</a:t>
            </a:r>
            <a:r>
              <a:rPr lang="en-GB" dirty="0">
                <a:solidFill>
                  <a:schemeClr val="tx1"/>
                </a:solidFill>
                <a:latin typeface="Times New Roman" panose="02020603050405020304" pitchFamily="18" charset="0"/>
                <a:cs typeface="Times New Roman" panose="02020603050405020304" pitchFamily="18" charset="0"/>
              </a:rPr>
              <a:t>.</a:t>
            </a:r>
          </a:p>
          <a:p>
            <a:pPr marL="0" indent="0">
              <a:spcBef>
                <a:spcPts val="400"/>
              </a:spcBef>
              <a:spcAft>
                <a:spcPts val="400"/>
              </a:spcAft>
              <a:buNone/>
            </a:pPr>
            <a:r>
              <a:rPr lang="el-GR" dirty="0">
                <a:solidFill>
                  <a:schemeClr val="tx1"/>
                </a:solidFill>
                <a:latin typeface="Times New Roman" panose="02020603050405020304" pitchFamily="18" charset="0"/>
                <a:cs typeface="Times New Roman" panose="02020603050405020304" pitchFamily="18" charset="0"/>
              </a:rPr>
              <a:t>Περιορισμό της μηχανικής διάβρωσης </a:t>
            </a:r>
            <a:r>
              <a:rPr lang="el-GR" b="1" dirty="0">
                <a:solidFill>
                  <a:srgbClr val="FF0000"/>
                </a:solidFill>
                <a:latin typeface="Times New Roman" panose="02020603050405020304" pitchFamily="18" charset="0"/>
                <a:cs typeface="Times New Roman" panose="02020603050405020304" pitchFamily="18" charset="0"/>
              </a:rPr>
              <a:t>(</a:t>
            </a:r>
            <a:r>
              <a:rPr lang="el-GR" b="1" dirty="0" err="1">
                <a:solidFill>
                  <a:srgbClr val="FF0000"/>
                </a:solidFill>
                <a:latin typeface="Times New Roman" panose="02020603050405020304" pitchFamily="18" charset="0"/>
                <a:cs typeface="Times New Roman" panose="02020603050405020304" pitchFamily="18" charset="0"/>
              </a:rPr>
              <a:t>erosion</a:t>
            </a:r>
            <a:r>
              <a:rPr lang="el-GR" b="1" dirty="0">
                <a:solidFill>
                  <a:srgbClr val="FF0000"/>
                </a:solidFill>
                <a:latin typeface="Times New Roman" panose="02020603050405020304" pitchFamily="18" charset="0"/>
                <a:cs typeface="Times New Roman" panose="02020603050405020304" pitchFamily="18" charset="0"/>
              </a:rPr>
              <a:t>), </a:t>
            </a:r>
            <a:r>
              <a:rPr lang="el-GR" dirty="0">
                <a:solidFill>
                  <a:schemeClr val="tx1"/>
                </a:solidFill>
                <a:latin typeface="Times New Roman" panose="02020603050405020304" pitchFamily="18" charset="0"/>
                <a:cs typeface="Times New Roman" panose="02020603050405020304" pitchFamily="18" charset="0"/>
              </a:rPr>
              <a:t>η οποία εμφανίζεται στα πτερύγια των στροβίλων Χ.Π. Λόγω αυξημένου ποσοστού υγρασίας κατά την έξοδο του ατμού, το οποίο και δεν πρέπει να υπερβαίνει το </a:t>
            </a:r>
            <a:r>
              <a:rPr lang="el-GR" b="1" dirty="0">
                <a:solidFill>
                  <a:srgbClr val="2B10F4"/>
                </a:solidFill>
                <a:latin typeface="Times New Roman" panose="02020603050405020304" pitchFamily="18" charset="0"/>
                <a:cs typeface="Times New Roman" panose="02020603050405020304" pitchFamily="18" charset="0"/>
              </a:rPr>
              <a:t>όριο των 12-14%.</a:t>
            </a:r>
          </a:p>
          <a:p>
            <a:pPr marL="0" indent="0">
              <a:spcBef>
                <a:spcPts val="400"/>
              </a:spcBef>
              <a:spcAft>
                <a:spcPts val="400"/>
              </a:spcAft>
              <a:buNone/>
            </a:pPr>
            <a:r>
              <a:rPr lang="el-GR" dirty="0">
                <a:solidFill>
                  <a:schemeClr val="tx1"/>
                </a:solidFill>
                <a:latin typeface="Times New Roman" panose="02020603050405020304" pitchFamily="18" charset="0"/>
                <a:cs typeface="Times New Roman" panose="02020603050405020304" pitchFamily="18" charset="0"/>
              </a:rPr>
              <a:t>Από παρατηρήσεις που έγιναν διαπιστώθηκε  ότι σε </a:t>
            </a:r>
            <a:r>
              <a:rPr lang="el-GR" b="1" dirty="0">
                <a:solidFill>
                  <a:srgbClr val="FF0000"/>
                </a:solidFill>
                <a:latin typeface="Times New Roman" panose="02020603050405020304" pitchFamily="18" charset="0"/>
                <a:cs typeface="Times New Roman" panose="02020603050405020304" pitchFamily="18" charset="0"/>
              </a:rPr>
              <a:t>θερμοκρασίες γύρω στους 537°c </a:t>
            </a:r>
            <a:r>
              <a:rPr lang="el-GR" dirty="0">
                <a:solidFill>
                  <a:schemeClr val="tx1"/>
                </a:solidFill>
                <a:latin typeface="Times New Roman" panose="02020603050405020304" pitchFamily="18" charset="0"/>
                <a:cs typeface="Times New Roman" panose="02020603050405020304" pitchFamily="18" charset="0"/>
              </a:rPr>
              <a:t>υπάρχει η τάση να αποχωρίζεται από τον ατμό μια ποσότητα οξυγόνου, η οποία και δημιουργεί διάβρωση των μεταλλικών μερών που έρχονται σε επαφή με αυτά. Έτσι το όριο υπερθέρμανσης εξαρτάται από την αντοχή των μετάλλων. </a:t>
            </a:r>
            <a:r>
              <a:rPr lang="el-GR" b="1" u="sng" dirty="0">
                <a:solidFill>
                  <a:srgbClr val="2B10F4"/>
                </a:solidFill>
                <a:latin typeface="Times New Roman" panose="02020603050405020304" pitchFamily="18" charset="0"/>
                <a:cs typeface="Times New Roman" panose="02020603050405020304" pitchFamily="18" charset="0"/>
              </a:rPr>
              <a:t>Αυτό ανεβαίνει όσο τα παραγόμενα μέταλλα βελτιώνονται, ώστε να παρουσιάζουν αυξημένη αντοχή στις υψηλές θερμοκρασίες και τις διαβρώσεις.</a:t>
            </a:r>
          </a:p>
          <a:p>
            <a:pPr marL="0" indent="0">
              <a:spcBef>
                <a:spcPts val="400"/>
              </a:spcBef>
              <a:spcAft>
                <a:spcPts val="400"/>
              </a:spcAft>
              <a:buNone/>
            </a:pPr>
            <a:endParaRPr lang="el-GR" dirty="0">
              <a:solidFill>
                <a:schemeClr val="tx1"/>
              </a:solidFill>
              <a:latin typeface="Times New Roman" panose="02020603050405020304" pitchFamily="18" charset="0"/>
              <a:cs typeface="Times New Roman" panose="02020603050405020304" pitchFamily="18" charset="0"/>
            </a:endParaRPr>
          </a:p>
          <a:p>
            <a:endParaRPr lang="el-GR" dirty="0">
              <a:latin typeface="Arial Black" pitchFamily="34" charset="0"/>
            </a:endParaRPr>
          </a:p>
        </p:txBody>
      </p:sp>
      <p:sp>
        <p:nvSpPr>
          <p:cNvPr id="2" name="Ορθογώνιο: Στρογγύλεμα διαγώνιων γωνιών 1">
            <a:extLst>
              <a:ext uri="{FF2B5EF4-FFF2-40B4-BE49-F238E27FC236}">
                <a16:creationId xmlns:a16="http://schemas.microsoft.com/office/drawing/2014/main" id="{3BD36AC9-8340-ADE1-B325-3E87E5B865D6}"/>
              </a:ext>
            </a:extLst>
          </p:cNvPr>
          <p:cNvSpPr/>
          <p:nvPr/>
        </p:nvSpPr>
        <p:spPr>
          <a:xfrm>
            <a:off x="0" y="116632"/>
            <a:ext cx="9144000" cy="864096"/>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rgbClr val="00C85A"/>
                </a:solidFill>
                <a:latin typeface="Arial Black" panose="020B0A04020102020204" pitchFamily="34" charset="0"/>
              </a:rPr>
              <a:t>6.4.  ΚΕΡΔΟΣ ΥΠΕΡΘΕΡΜΑΝΣΗΣ, ΟΡΙΑ ΑΥΤΗΣ, ΡΥΘΜΙΣΗ ΤΟΥ ΒΑΘΜΟΥ ΥΠΕΡΘΕΡΜΑΝΣΗΣ</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836712"/>
            <a:ext cx="8928992" cy="5976664"/>
          </a:xfrm>
        </p:spPr>
        <p:txBody>
          <a:bodyPr>
            <a:noAutofit/>
          </a:bodyPr>
          <a:lstStyle/>
          <a:p>
            <a:pPr marL="0" indent="0">
              <a:spcBef>
                <a:spcPts val="600"/>
              </a:spcBef>
              <a:buNone/>
            </a:pPr>
            <a:r>
              <a:rPr lang="el-GR" sz="1900" b="1" dirty="0">
                <a:solidFill>
                  <a:srgbClr val="2B10F4"/>
                </a:solidFill>
                <a:latin typeface="Times New Roman" panose="02020603050405020304" pitchFamily="18" charset="0"/>
                <a:cs typeface="Times New Roman" panose="02020603050405020304" pitchFamily="18" charset="0"/>
              </a:rPr>
              <a:t>Αυτή αποτελεί σημαντικό παράγοντα για την καλή συντήρηση του υπερθερμαντήρα. </a:t>
            </a:r>
          </a:p>
          <a:p>
            <a:pPr marL="0" indent="0">
              <a:lnSpc>
                <a:spcPct val="100000"/>
              </a:lnSpc>
              <a:spcBef>
                <a:spcPts val="600"/>
              </a:spcBef>
              <a:buNone/>
            </a:pPr>
            <a:r>
              <a:rPr lang="el-GR" sz="1900" b="1" dirty="0">
                <a:solidFill>
                  <a:srgbClr val="FF0000"/>
                </a:solidFill>
                <a:latin typeface="Times New Roman" panose="02020603050405020304" pitchFamily="18" charset="0"/>
                <a:cs typeface="Times New Roman" panose="02020603050405020304" pitchFamily="18" charset="0"/>
              </a:rPr>
              <a:t>Η επαρκής ροή του ατμού κατά την λειτουργία του υπερθερμαντήρα, ψύχει το υλικό και το προστατεύει από την υπερθέρμανση.</a:t>
            </a:r>
            <a:r>
              <a:rPr lang="el-GR" sz="1900" dirty="0">
                <a:solidFill>
                  <a:schemeClr val="tx1"/>
                </a:solidFill>
                <a:latin typeface="Times New Roman" panose="02020603050405020304" pitchFamily="18" charset="0"/>
                <a:cs typeface="Times New Roman" panose="02020603050405020304" pitchFamily="18" charset="0"/>
              </a:rPr>
              <a:t> </a:t>
            </a:r>
            <a:r>
              <a:rPr lang="el-GR" sz="1900" b="1" dirty="0">
                <a:solidFill>
                  <a:schemeClr val="tx1"/>
                </a:solidFill>
                <a:latin typeface="Times New Roman" panose="02020603050405020304" pitchFamily="18" charset="0"/>
                <a:cs typeface="Times New Roman" panose="02020603050405020304" pitchFamily="18" charset="0"/>
              </a:rPr>
              <a:t>Κατά την λειτουργία </a:t>
            </a:r>
            <a:r>
              <a:rPr lang="el-GR" sz="1900" b="1" dirty="0">
                <a:solidFill>
                  <a:srgbClr val="FF0000"/>
                </a:solidFill>
                <a:latin typeface="Times New Roman" panose="02020603050405020304" pitchFamily="18" charset="0"/>
                <a:cs typeface="Times New Roman" panose="02020603050405020304" pitchFamily="18" charset="0"/>
              </a:rPr>
              <a:t>εν ορμώ </a:t>
            </a:r>
            <a:r>
              <a:rPr lang="el-GR" sz="1900" dirty="0">
                <a:solidFill>
                  <a:schemeClr val="tx1"/>
                </a:solidFill>
                <a:latin typeface="Times New Roman" panose="02020603050405020304" pitchFamily="18" charset="0"/>
                <a:cs typeface="Times New Roman" panose="02020603050405020304" pitchFamily="18" charset="0"/>
              </a:rPr>
              <a:t>εξασφαλίζεται η ροή αυτή με τη τροφοδότηση ορισμένων μηχανημάτων, όπως των στροβιλοηλεκτρικών, με υπέρθερμο ατμό ή με άνοιγμα του επιστομίου υγρών του υπερθερμαντήρα. Εξασφαλίζεται επίσης με πρόσμιξη μικρής ποσότητας υπέρθερμου στον κορεσμένο των βοηθητικών μηχανημάτων.  </a:t>
            </a:r>
            <a:r>
              <a:rPr lang="el-GR" b="1" dirty="0">
                <a:solidFill>
                  <a:srgbClr val="FF0000"/>
                </a:solidFill>
                <a:latin typeface="Times New Roman" panose="02020603050405020304" pitchFamily="18" charset="0"/>
                <a:cs typeface="Times New Roman" panose="02020603050405020304" pitchFamily="18" charset="0"/>
              </a:rPr>
              <a:t>Η μικρή ταχύτητα ροής του ατμού μπορεί να οδηγήσει σε υπερθέρμανση του υλικού του προθερμαντήρα, από την οποία προέρχεται η καταστροφή του, τοπική ή και γενικότερη</a:t>
            </a:r>
            <a:r>
              <a:rPr lang="el-GR" sz="1900" b="1" dirty="0">
                <a:solidFill>
                  <a:srgbClr val="FF0000"/>
                </a:solidFill>
                <a:latin typeface="Times New Roman" panose="02020603050405020304" pitchFamily="18" charset="0"/>
                <a:cs typeface="Times New Roman" panose="02020603050405020304" pitchFamily="18" charset="0"/>
              </a:rPr>
              <a:t>. </a:t>
            </a:r>
          </a:p>
          <a:p>
            <a:pPr marL="0" indent="0">
              <a:lnSpc>
                <a:spcPct val="100000"/>
              </a:lnSpc>
              <a:spcBef>
                <a:spcPts val="600"/>
              </a:spcBef>
              <a:buNone/>
            </a:pPr>
            <a:r>
              <a:rPr lang="el-GR" sz="1900" dirty="0">
                <a:solidFill>
                  <a:schemeClr val="tx1"/>
                </a:solidFill>
                <a:latin typeface="Times New Roman" panose="02020603050405020304" pitchFamily="18" charset="0"/>
                <a:cs typeface="Times New Roman" panose="02020603050405020304" pitchFamily="18" charset="0"/>
              </a:rPr>
              <a:t> Η γενικότερη οφείλεται βασικά σε εσωτερική πυρκαγιά, που αρχίζει από έλλειψη ατμού, η οποία και προκαλεί την αρχική υπερθέρμανση των αυλών. </a:t>
            </a:r>
            <a:endParaRPr lang="en-US" sz="1900" dirty="0">
              <a:solidFill>
                <a:schemeClr val="tx1"/>
              </a:solidFill>
              <a:latin typeface="Times New Roman" panose="02020603050405020304" pitchFamily="18" charset="0"/>
              <a:cs typeface="Times New Roman" panose="02020603050405020304" pitchFamily="18" charset="0"/>
            </a:endParaRPr>
          </a:p>
          <a:p>
            <a:pPr marL="0" indent="0">
              <a:lnSpc>
                <a:spcPct val="100000"/>
              </a:lnSpc>
              <a:spcBef>
                <a:spcPts val="600"/>
              </a:spcBef>
              <a:buNone/>
            </a:pPr>
            <a:r>
              <a:rPr lang="el-GR" sz="1900" dirty="0">
                <a:solidFill>
                  <a:schemeClr val="tx1"/>
                </a:solidFill>
                <a:latin typeface="Times New Roman" panose="02020603050405020304" pitchFamily="18" charset="0"/>
                <a:cs typeface="Times New Roman" panose="02020603050405020304" pitchFamily="18" charset="0"/>
              </a:rPr>
              <a:t>Το αποτέλεσμα είναι η διάσπαση των υδρατμών σε υδρογόνο και οξυγόνο. </a:t>
            </a:r>
            <a:r>
              <a:rPr lang="el-GR" sz="1900" b="1" dirty="0">
                <a:solidFill>
                  <a:srgbClr val="FF0000"/>
                </a:solidFill>
                <a:latin typeface="Times New Roman" panose="02020603050405020304" pitchFamily="18" charset="0"/>
                <a:cs typeface="Times New Roman" panose="02020603050405020304" pitchFamily="18" charset="0"/>
              </a:rPr>
              <a:t>Το υδρογόνο αρχίζει να καίγεται στους 740°c, ενώ το εκλυόμενο οξυγόνο υποβοηθεί την καύση του σιδήρου. </a:t>
            </a:r>
          </a:p>
          <a:p>
            <a:pPr marL="0" indent="0">
              <a:lnSpc>
                <a:spcPct val="100000"/>
              </a:lnSpc>
              <a:spcBef>
                <a:spcPts val="600"/>
              </a:spcBef>
              <a:buNone/>
            </a:pPr>
            <a:r>
              <a:rPr lang="el-GR" sz="1900" b="1" dirty="0">
                <a:solidFill>
                  <a:srgbClr val="2B10F4"/>
                </a:solidFill>
                <a:latin typeface="Times New Roman" panose="02020603050405020304" pitchFamily="18" charset="0"/>
                <a:cs typeface="Times New Roman" panose="02020603050405020304" pitchFamily="18" charset="0"/>
              </a:rPr>
              <a:t>Η καύση του σιδήρου συνεχίζεται από μόνη της και είναι αδύνατο να καταπολεμηθεί με αποπνιγμό του καυσιγόνου αέρα ή με ράντιση με νερό, επειδή το νερό διασπάται ξανά και αποδίδει υδρογόνο και οξυγόνο. Έτσι επέρχεται η ολοσχερής καταστροφή των αυλών του υπερθερμαντήρα. Για την σβέση της απαιτείται μεγάλη ποσότητα νερού, για να ψυχθεί το υλικό και να κατεβεί η θερμοκρασία του σιδήρου</a:t>
            </a:r>
          </a:p>
        </p:txBody>
      </p:sp>
      <p:sp>
        <p:nvSpPr>
          <p:cNvPr id="2" name="Ορθογώνιο: Στρογγύλεμα διαγώνιων γωνιών 1">
            <a:extLst>
              <a:ext uri="{FF2B5EF4-FFF2-40B4-BE49-F238E27FC236}">
                <a16:creationId xmlns:a16="http://schemas.microsoft.com/office/drawing/2014/main" id="{E20B4AA4-4D19-01B3-828C-662FF3BE7D20}"/>
              </a:ext>
            </a:extLst>
          </p:cNvPr>
          <p:cNvSpPr/>
          <p:nvPr/>
        </p:nvSpPr>
        <p:spPr>
          <a:xfrm>
            <a:off x="0" y="-99392"/>
            <a:ext cx="9144000" cy="864096"/>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rgbClr val="002060"/>
                </a:solidFill>
                <a:latin typeface="Arial Black" panose="020B0A04020102020204" pitchFamily="34" charset="0"/>
              </a:rPr>
              <a:t>6.5.  ΤΑΧΥΤΗΤΑ ΡΟΗΣ ΤΟΥ ΑΤΜΟΥ ΜΕΣΑ ΣΤΟΝ ΥΠΕΡΘΕΡΜΑΝΤΗΡΑ</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052736"/>
            <a:ext cx="9144000" cy="5643202"/>
          </a:xfrm>
        </p:spPr>
        <p:txBody>
          <a:bodyPr>
            <a:normAutofit/>
          </a:bodyPr>
          <a:lstStyle/>
          <a:p>
            <a:pPr marL="457200" indent="-457200">
              <a:lnSpc>
                <a:spcPct val="150000"/>
              </a:lnSpc>
              <a:spcAft>
                <a:spcPts val="1200"/>
              </a:spcAft>
              <a:buClr>
                <a:srgbClr val="FF0000"/>
              </a:buClr>
              <a:buSzPct val="115000"/>
              <a:buFont typeface="+mj-lt"/>
              <a:buAutoNum type="arabicPeriod"/>
            </a:pPr>
            <a:r>
              <a:rPr lang="el-GR" sz="2000" b="1" dirty="0">
                <a:solidFill>
                  <a:srgbClr val="FF0000"/>
                </a:solidFill>
                <a:latin typeface="Times New Roman" panose="02020603050405020304" pitchFamily="18" charset="0"/>
                <a:cs typeface="Times New Roman" panose="02020603050405020304" pitchFamily="18" charset="0"/>
              </a:rPr>
              <a:t>Χρησιμεύουν για τον υποβιβασμό της θερμοκρασίας του υπέρθερμου ατμού</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457200" indent="-457200">
              <a:lnSpc>
                <a:spcPct val="150000"/>
              </a:lnSpc>
              <a:spcAft>
                <a:spcPts val="1200"/>
              </a:spcAft>
              <a:buClr>
                <a:srgbClr val="FF0000"/>
              </a:buClr>
              <a:buSzPct val="115000"/>
              <a:buFont typeface="+mj-lt"/>
              <a:buAutoNum type="arabicPeriod"/>
            </a:pPr>
            <a:r>
              <a:rPr lang="el-GR" sz="2000" b="1" dirty="0">
                <a:solidFill>
                  <a:srgbClr val="2B10F4"/>
                </a:solidFill>
                <a:latin typeface="Times New Roman" panose="02020603050405020304" pitchFamily="18" charset="0"/>
                <a:cs typeface="Times New Roman" panose="02020603050405020304" pitchFamily="18" charset="0"/>
              </a:rPr>
              <a:t>Μέσα τους διέρχεται ο υπέρθερμος ατμός που μεταδίδει μέρος από την θερμότητα υπερθέρμανσης του προς το  νερό του υδροθαλάμου, κι έτσι αφυπερθερμαίνεται </a:t>
            </a:r>
            <a:r>
              <a:rPr lang="el-GR" sz="2000" b="1" dirty="0">
                <a:latin typeface="Times New Roman" panose="02020603050405020304" pitchFamily="18" charset="0"/>
                <a:cs typeface="Times New Roman" panose="02020603050405020304" pitchFamily="18" charset="0"/>
              </a:rPr>
              <a:t>(</a:t>
            </a:r>
            <a:r>
              <a:rPr lang="el-GR" sz="2000" b="1" dirty="0">
                <a:solidFill>
                  <a:srgbClr val="FF0000"/>
                </a:solidFill>
                <a:latin typeface="Times New Roman" panose="02020603050405020304" pitchFamily="18" charset="0"/>
                <a:cs typeface="Times New Roman" panose="02020603050405020304" pitchFamily="18" charset="0"/>
              </a:rPr>
              <a:t>εσωτερικός</a:t>
            </a:r>
            <a:r>
              <a:rPr lang="el-GR" sz="2000" b="1" dirty="0">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τύπος</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457200" indent="-457200">
              <a:lnSpc>
                <a:spcPct val="150000"/>
              </a:lnSpc>
              <a:spcAft>
                <a:spcPts val="1200"/>
              </a:spcAft>
              <a:buClr>
                <a:srgbClr val="FF0000"/>
              </a:buClr>
              <a:buSzPct val="115000"/>
              <a:buFont typeface="+mj-lt"/>
              <a:buAutoNum type="arabicPeriod"/>
            </a:pPr>
            <a:r>
              <a:rPr lang="el-GR" sz="2000" b="1" dirty="0">
                <a:latin typeface="Times New Roman" panose="02020603050405020304" pitchFamily="18" charset="0"/>
                <a:cs typeface="Times New Roman" panose="02020603050405020304" pitchFamily="18" charset="0"/>
              </a:rPr>
              <a:t>Στον </a:t>
            </a:r>
            <a:r>
              <a:rPr lang="el-GR" sz="2000" b="1" u="sng" dirty="0">
                <a:solidFill>
                  <a:srgbClr val="FF0000"/>
                </a:solidFill>
                <a:latin typeface="Times New Roman" panose="02020603050405020304" pitchFamily="18" charset="0"/>
                <a:cs typeface="Times New Roman" panose="02020603050405020304" pitchFamily="18" charset="0"/>
              </a:rPr>
              <a:t>εξωτερικό τύπο </a:t>
            </a:r>
            <a:r>
              <a:rPr lang="el-GR" sz="2000" b="1" dirty="0">
                <a:latin typeface="Times New Roman" panose="02020603050405020304" pitchFamily="18" charset="0"/>
                <a:cs typeface="Times New Roman" panose="02020603050405020304" pitchFamily="18" charset="0"/>
              </a:rPr>
              <a:t>ο υπέρθερμος ατμός διέρχεται και αφυπερθερμαίνεται με την βοήθεια του τροφοδοτικού νερού πριν μπει στον λέβητα.</a:t>
            </a:r>
            <a:endParaRPr lang="en-US" sz="2000" b="1" dirty="0">
              <a:latin typeface="Times New Roman" panose="02020603050405020304" pitchFamily="18" charset="0"/>
              <a:cs typeface="Times New Roman" panose="02020603050405020304" pitchFamily="18" charset="0"/>
            </a:endParaRPr>
          </a:p>
          <a:p>
            <a:pPr marL="457200" indent="-457200">
              <a:lnSpc>
                <a:spcPct val="150000"/>
              </a:lnSpc>
              <a:spcAft>
                <a:spcPts val="1200"/>
              </a:spcAft>
              <a:buClr>
                <a:srgbClr val="FF0000"/>
              </a:buClr>
              <a:buSzPct val="115000"/>
              <a:buFont typeface="+mj-lt"/>
              <a:buAutoNum type="arabicPeriod"/>
            </a:pPr>
            <a:r>
              <a:rPr lang="el-GR" sz="2000" b="1" dirty="0">
                <a:solidFill>
                  <a:srgbClr val="2B10F4"/>
                </a:solidFill>
                <a:latin typeface="Times New Roman" panose="02020603050405020304" pitchFamily="18" charset="0"/>
                <a:cs typeface="Times New Roman" panose="02020603050405020304" pitchFamily="18" charset="0"/>
              </a:rPr>
              <a:t>Ο </a:t>
            </a:r>
            <a:r>
              <a:rPr lang="el-GR" sz="2000" b="1" dirty="0" err="1">
                <a:solidFill>
                  <a:srgbClr val="2B10F4"/>
                </a:solidFill>
                <a:latin typeface="Times New Roman" panose="02020603050405020304" pitchFamily="18" charset="0"/>
                <a:cs typeface="Times New Roman" panose="02020603050405020304" pitchFamily="18" charset="0"/>
              </a:rPr>
              <a:t>αφυπερθερμος</a:t>
            </a:r>
            <a:r>
              <a:rPr lang="el-GR" sz="2000" b="1" dirty="0">
                <a:solidFill>
                  <a:srgbClr val="2B10F4"/>
                </a:solidFill>
                <a:latin typeface="Times New Roman" panose="02020603050405020304" pitchFamily="18" charset="0"/>
                <a:cs typeface="Times New Roman" panose="02020603050405020304" pitchFamily="18" charset="0"/>
              </a:rPr>
              <a:t> ατμός είναι κι αυτός υπέρθερμος, χαμηλότερης θερμοκρασίας ή κορεσμένος, που καταναλώνεται σε βοηθητικά μηχανήματα ή συσκευές.</a:t>
            </a:r>
          </a:p>
          <a:p>
            <a:endParaRPr lang="el-GR" sz="2400" dirty="0">
              <a:latin typeface="Arial Black" panose="020B0A04020102020204" pitchFamily="34" charset="0"/>
            </a:endParaRPr>
          </a:p>
        </p:txBody>
      </p:sp>
      <p:sp>
        <p:nvSpPr>
          <p:cNvPr id="2" name="Ορθογώνιο 1">
            <a:extLst>
              <a:ext uri="{FF2B5EF4-FFF2-40B4-BE49-F238E27FC236}">
                <a16:creationId xmlns:a16="http://schemas.microsoft.com/office/drawing/2014/main" id="{C9A94DCD-C586-ABC9-60BA-2D42B186A8D4}"/>
              </a:ext>
            </a:extLst>
          </p:cNvPr>
          <p:cNvSpPr/>
          <p:nvPr/>
        </p:nvSpPr>
        <p:spPr>
          <a:xfrm>
            <a:off x="0" y="188640"/>
            <a:ext cx="9144000" cy="8640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FF0000"/>
                </a:solidFill>
                <a:latin typeface="Arial Black" panose="020B0A04020102020204" pitchFamily="34" charset="0"/>
              </a:rPr>
              <a:t>6.6.  ΑΦΥΠΕΡΘΕΡΜΑΝΤΗΡΕΣ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Θέση περιεχομένου">
            <a:extLst>
              <a:ext uri="{FF2B5EF4-FFF2-40B4-BE49-F238E27FC236}">
                <a16:creationId xmlns:a16="http://schemas.microsoft.com/office/drawing/2014/main" id="{5314ADBF-DF0A-C08C-3A8E-43E48332FC40}"/>
              </a:ext>
            </a:extLst>
          </p:cNvPr>
          <p:cNvSpPr txBox="1">
            <a:spLocks/>
          </p:cNvSpPr>
          <p:nvPr/>
        </p:nvSpPr>
        <p:spPr>
          <a:xfrm>
            <a:off x="285750" y="1340768"/>
            <a:ext cx="85725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l-GR" sz="2000" b="1" dirty="0">
                <a:solidFill>
                  <a:srgbClr val="FF0000"/>
                </a:solidFill>
                <a:latin typeface="Times New Roman" panose="02020603050405020304" pitchFamily="18" charset="0"/>
                <a:cs typeface="Times New Roman" panose="02020603050405020304" pitchFamily="18" charset="0"/>
              </a:rPr>
              <a:t>Είναι παρόμοιες συσκευές με τους υπερθερμαντήρες</a:t>
            </a:r>
            <a:r>
              <a:rPr lang="el-GR" sz="2000" b="1"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l-GR" sz="2000" b="1" dirty="0">
                <a:solidFill>
                  <a:srgbClr val="2B10F4"/>
                </a:solidFill>
                <a:latin typeface="Times New Roman" panose="02020603050405020304" pitchFamily="18" charset="0"/>
                <a:cs typeface="Times New Roman" panose="02020603050405020304" pitchFamily="18" charset="0"/>
              </a:rPr>
              <a:t>Χρησιμεύουν για την ενδιάμεση αναθέρμανση του ατμού με τα καυσαέρια</a:t>
            </a:r>
            <a:r>
              <a:rPr lang="el-GR" sz="2000" b="1" dirty="0">
                <a:latin typeface="Times New Roman" panose="02020603050405020304" pitchFamily="18" charset="0"/>
                <a:cs typeface="Times New Roman" panose="02020603050405020304" pitchFamily="18" charset="0"/>
              </a:rPr>
              <a:t>.</a:t>
            </a:r>
          </a:p>
        </p:txBody>
      </p:sp>
      <p:sp>
        <p:nvSpPr>
          <p:cNvPr id="4" name="Ορθογώνιο: Στρογγύλεμα διαγώνιων γωνιών 3">
            <a:extLst>
              <a:ext uri="{FF2B5EF4-FFF2-40B4-BE49-F238E27FC236}">
                <a16:creationId xmlns:a16="http://schemas.microsoft.com/office/drawing/2014/main" id="{FA4947FF-7640-FB7C-990C-E8C4DF2E63C1}"/>
              </a:ext>
            </a:extLst>
          </p:cNvPr>
          <p:cNvSpPr/>
          <p:nvPr/>
        </p:nvSpPr>
        <p:spPr>
          <a:xfrm>
            <a:off x="0" y="308315"/>
            <a:ext cx="9144000" cy="792088"/>
          </a:xfrm>
          <a:prstGeom prst="round2DiagRect">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FFFF00"/>
                </a:solidFill>
                <a:latin typeface="Arial Black" panose="020B0A04020102020204" pitchFamily="34" charset="0"/>
              </a:rPr>
              <a:t>6.7.  ΑΝΑΘΕΡΜΑΝΤΗΡΑΣ</a:t>
            </a:r>
          </a:p>
        </p:txBody>
      </p:sp>
      <p:sp>
        <p:nvSpPr>
          <p:cNvPr id="6" name="TextBox 5">
            <a:extLst>
              <a:ext uri="{FF2B5EF4-FFF2-40B4-BE49-F238E27FC236}">
                <a16:creationId xmlns:a16="http://schemas.microsoft.com/office/drawing/2014/main" id="{DF57528D-C04F-FD38-3F0D-B934C1ED7735}"/>
              </a:ext>
            </a:extLst>
          </p:cNvPr>
          <p:cNvSpPr txBox="1"/>
          <p:nvPr/>
        </p:nvSpPr>
        <p:spPr>
          <a:xfrm>
            <a:off x="232631" y="3717032"/>
            <a:ext cx="8678738" cy="2862322"/>
          </a:xfrm>
          <a:prstGeom prst="rect">
            <a:avLst/>
          </a:prstGeom>
          <a:noFill/>
        </p:spPr>
        <p:txBody>
          <a:bodyPr wrap="square">
            <a:spAutoFit/>
          </a:bodyPr>
          <a:lstStyle/>
          <a:p>
            <a:pPr>
              <a:spcBef>
                <a:spcPts val="600"/>
              </a:spcBef>
              <a:spcAft>
                <a:spcPts val="600"/>
              </a:spcAft>
            </a:pPr>
            <a:r>
              <a:rPr lang="el-GR" sz="2000" b="1" u="sng" dirty="0">
                <a:solidFill>
                  <a:srgbClr val="FF0000"/>
                </a:solidFill>
                <a:latin typeface="Times New Roman" panose="02020603050405020304" pitchFamily="18" charset="0"/>
                <a:cs typeface="Times New Roman" panose="02020603050405020304" pitchFamily="18" charset="0"/>
              </a:rPr>
              <a:t>Είναι συσκευή που χρησιμεύει επίσης για την μείωση της θερμοκρασίας του υπέρθερμου ατμού</a:t>
            </a:r>
            <a:r>
              <a:rPr lang="el-GR" sz="2000" dirty="0">
                <a:latin typeface="Times New Roman" panose="02020603050405020304" pitchFamily="18" charset="0"/>
                <a:cs typeface="Times New Roman" panose="02020603050405020304" pitchFamily="18" charset="0"/>
              </a:rPr>
              <a:t>. </a:t>
            </a:r>
          </a:p>
          <a:p>
            <a:pPr>
              <a:spcBef>
                <a:spcPts val="600"/>
              </a:spcBef>
              <a:spcAft>
                <a:spcPts val="600"/>
              </a:spcAft>
            </a:pPr>
            <a:r>
              <a:rPr lang="el-GR" sz="2000" dirty="0">
                <a:latin typeface="Times New Roman" panose="02020603050405020304" pitchFamily="18" charset="0"/>
                <a:cs typeface="Times New Roman" panose="02020603050405020304" pitchFamily="18" charset="0"/>
              </a:rPr>
              <a:t>Διακρίνουμε στο σχήμα ότι με ένα ακροφύσιο ψεκασμού </a:t>
            </a:r>
            <a:r>
              <a:rPr lang="el-GR" sz="2000" dirty="0" err="1">
                <a:latin typeface="Times New Roman" panose="02020603050405020304" pitchFamily="18" charset="0"/>
                <a:cs typeface="Times New Roman" panose="02020603050405020304" pitchFamily="18" charset="0"/>
              </a:rPr>
              <a:t>εγχύεται</a:t>
            </a:r>
            <a:r>
              <a:rPr lang="el-GR" sz="2000" dirty="0">
                <a:latin typeface="Times New Roman" panose="02020603050405020304" pitchFamily="18" charset="0"/>
                <a:cs typeface="Times New Roman" panose="02020603050405020304" pitchFamily="18" charset="0"/>
              </a:rPr>
              <a:t> καθαρό νερό στο στόμιο μιας χοάνης τύπου </a:t>
            </a:r>
            <a:r>
              <a:rPr lang="el-GR" sz="2000" b="1" dirty="0">
                <a:solidFill>
                  <a:srgbClr val="FF0000"/>
                </a:solidFill>
                <a:latin typeface="Times New Roman" panose="02020603050405020304" pitchFamily="18" charset="0"/>
                <a:cs typeface="Times New Roman" panose="02020603050405020304" pitchFamily="18" charset="0"/>
              </a:rPr>
              <a:t>Ventouri</a:t>
            </a:r>
            <a:r>
              <a:rPr lang="el-GR" sz="2000" dirty="0">
                <a:latin typeface="Times New Roman" panose="02020603050405020304" pitchFamily="18" charset="0"/>
                <a:cs typeface="Times New Roman" panose="02020603050405020304" pitchFamily="18" charset="0"/>
              </a:rPr>
              <a:t>, η οποία βρίσκεται στο σωλήνα υπέρθερμου ατμού. </a:t>
            </a:r>
            <a:endParaRPr lang="en-US" sz="2000" dirty="0">
              <a:latin typeface="Times New Roman" panose="02020603050405020304" pitchFamily="18" charset="0"/>
              <a:cs typeface="Times New Roman" panose="02020603050405020304" pitchFamily="18" charset="0"/>
            </a:endParaRPr>
          </a:p>
          <a:p>
            <a:pPr>
              <a:spcBef>
                <a:spcPts val="600"/>
              </a:spcBef>
              <a:spcAft>
                <a:spcPts val="600"/>
              </a:spcAft>
            </a:pPr>
            <a:r>
              <a:rPr lang="el-GR" sz="2000" dirty="0">
                <a:latin typeface="Times New Roman" panose="02020603050405020304" pitchFamily="18" charset="0"/>
                <a:cs typeface="Times New Roman" panose="02020603050405020304" pitchFamily="18" charset="0"/>
              </a:rPr>
              <a:t>Το νερό πάρα πολύ γρήγορα αναμιγνύεται με τον ατμό και προκαλεί την ψύξη του, δηλαδή την μείωση της θερμοκρασίας του, ενώ το ίδιο εξατμίζεται ακαριαίως. Πρέπει το νερό να είναι όσο το δυνατόν καθαρό.</a:t>
            </a:r>
          </a:p>
        </p:txBody>
      </p:sp>
      <p:sp>
        <p:nvSpPr>
          <p:cNvPr id="7" name="Εξάγωνο 6">
            <a:extLst>
              <a:ext uri="{FF2B5EF4-FFF2-40B4-BE49-F238E27FC236}">
                <a16:creationId xmlns:a16="http://schemas.microsoft.com/office/drawing/2014/main" id="{C844CB38-2FBC-227D-21E0-CB78651E74CF}"/>
              </a:ext>
            </a:extLst>
          </p:cNvPr>
          <p:cNvSpPr/>
          <p:nvPr/>
        </p:nvSpPr>
        <p:spPr>
          <a:xfrm>
            <a:off x="0" y="2562470"/>
            <a:ext cx="9144000" cy="936104"/>
          </a:xfrm>
          <a:prstGeom prst="hexagon">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2000" algn="ctr"/>
            <a:r>
              <a:rPr lang="el-GR" sz="2800" dirty="0">
                <a:solidFill>
                  <a:srgbClr val="FFFF00"/>
                </a:solidFill>
                <a:latin typeface="Arial Black" panose="020B0A04020102020204" pitchFamily="34" charset="0"/>
              </a:rPr>
              <a:t>6.8.  ΜΕΙΩΤΗΡΕΣ ΘΕΡΜΟΚΡΑΣΙΑΣ ΤΟΥ</a:t>
            </a:r>
            <a:r>
              <a:rPr lang="en-US" sz="2800" dirty="0">
                <a:solidFill>
                  <a:srgbClr val="FFFF00"/>
                </a:solidFill>
                <a:latin typeface="Arial Black" panose="020B0A04020102020204" pitchFamily="34" charset="0"/>
              </a:rPr>
              <a:t> </a:t>
            </a:r>
            <a:r>
              <a:rPr lang="el-GR" sz="2800" dirty="0">
                <a:solidFill>
                  <a:srgbClr val="FFFF00"/>
                </a:solidFill>
                <a:latin typeface="Arial Black" panose="020B0A04020102020204" pitchFamily="34" charset="0"/>
              </a:rPr>
              <a:t>ΑΤΜΟΥ </a:t>
            </a:r>
            <a:r>
              <a:rPr lang="en-US" sz="2800" dirty="0">
                <a:solidFill>
                  <a:srgbClr val="FFFF00"/>
                </a:solidFill>
                <a:latin typeface="Arial Black" panose="020B0A04020102020204" pitchFamily="34" charset="0"/>
              </a:rPr>
              <a:t> </a:t>
            </a:r>
            <a:r>
              <a:rPr lang="el-GR" sz="2800" dirty="0">
                <a:solidFill>
                  <a:srgbClr val="FFFF00"/>
                </a:solidFill>
                <a:latin typeface="Arial Black" panose="020B0A04020102020204" pitchFamily="34" charset="0"/>
              </a:rPr>
              <a:t>(ATTEMPERATOR</a:t>
            </a:r>
            <a:r>
              <a:rPr lang="en-US" sz="2400" dirty="0">
                <a:solidFill>
                  <a:srgbClr val="FFFF00"/>
                </a:solidFill>
                <a:latin typeface="Arial Black" panose="020B0A04020102020204" pitchFamily="34" charset="0"/>
              </a:rPr>
              <a:t>)</a:t>
            </a:r>
            <a:endParaRPr lang="el-GR" sz="2400" dirty="0">
              <a:solidFill>
                <a:srgbClr val="FFFF0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circle(in)">
                                      <p:cBhvr>
                                        <p:cTn id="15" dur="2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Scale>
                                      <p:cBhvr>
                                        <p:cTn id="25"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6">
                                            <p:txEl>
                                              <p:pRg st="0" end="0"/>
                                            </p:txEl>
                                          </p:spTgt>
                                        </p:tgtEl>
                                        <p:attrNameLst>
                                          <p:attrName>ppt_x</p:attrName>
                                          <p:attrName>ppt_y</p:attrName>
                                        </p:attrNameLst>
                                      </p:cBhvr>
                                    </p:animMotion>
                                    <p:animEffect transition="in" filter="fade">
                                      <p:cBhvr>
                                        <p:cTn id="27" dur="1000"/>
                                        <p:tgtEl>
                                          <p:spTgt spid="6">
                                            <p:txEl>
                                              <p:pRg st="0" end="0"/>
                                            </p:txEl>
                                          </p:spTgt>
                                        </p:tgtEl>
                                      </p:cBhvr>
                                    </p:animEffect>
                                  </p:childTnLst>
                                </p:cTn>
                              </p:par>
                              <p:par>
                                <p:cTn id="28" presetID="52"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Scale>
                                      <p:cBhvr>
                                        <p:cTn id="30"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6">
                                            <p:txEl>
                                              <p:pRg st="1" end="1"/>
                                            </p:txEl>
                                          </p:spTgt>
                                        </p:tgtEl>
                                        <p:attrNameLst>
                                          <p:attrName>ppt_x</p:attrName>
                                          <p:attrName>ppt_y</p:attrName>
                                        </p:attrNameLst>
                                      </p:cBhvr>
                                    </p:animMotion>
                                    <p:animEffect transition="in" filter="fade">
                                      <p:cBhvr>
                                        <p:cTn id="32" dur="1000"/>
                                        <p:tgtEl>
                                          <p:spTgt spid="6">
                                            <p:txEl>
                                              <p:pRg st="1" end="1"/>
                                            </p:txEl>
                                          </p:spTgt>
                                        </p:tgtEl>
                                      </p:cBhvr>
                                    </p:animEffect>
                                  </p:childTnLst>
                                </p:cTn>
                              </p:par>
                              <p:par>
                                <p:cTn id="33" presetID="52"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Scale>
                                      <p:cBhvr>
                                        <p:cTn id="35"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
                                            <p:txEl>
                                              <p:pRg st="2" end="2"/>
                                            </p:txEl>
                                          </p:spTgt>
                                        </p:tgtEl>
                                        <p:attrNameLst>
                                          <p:attrName>ppt_x</p:attrName>
                                          <p:attrName>ppt_y</p:attrName>
                                        </p:attrNameLst>
                                      </p:cBhvr>
                                    </p:animMotion>
                                    <p:animEffect transition="in" filter="fade">
                                      <p:cBhvr>
                                        <p:cTn id="3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070C0">
            <a:alpha val="62000"/>
          </a:srgbClr>
        </a:solidFill>
        <a:effectLst/>
      </p:bgPr>
    </p:bg>
    <p:spTree>
      <p:nvGrpSpPr>
        <p:cNvPr id="1" name=""/>
        <p:cNvGrpSpPr/>
        <p:nvPr/>
      </p:nvGrpSpPr>
      <p:grpSpPr>
        <a:xfrm>
          <a:off x="0" y="0"/>
          <a:ext cx="0" cy="0"/>
          <a:chOff x="0" y="0"/>
          <a:chExt cx="0" cy="0"/>
        </a:xfrm>
      </p:grpSpPr>
      <p:pic>
        <p:nvPicPr>
          <p:cNvPr id="4" name="3 - Θέση περιεχομένου" descr="2022-09-24 (6).png"/>
          <p:cNvPicPr>
            <a:picLocks noGrp="1" noChangeAspect="1"/>
          </p:cNvPicPr>
          <p:nvPr>
            <p:ph idx="1"/>
          </p:nvPr>
        </p:nvPicPr>
        <p:blipFill>
          <a:blip r:embed="rId2"/>
          <a:stretch>
            <a:fillRect/>
          </a:stretch>
        </p:blipFill>
        <p:spPr>
          <a:xfrm>
            <a:off x="539552" y="260648"/>
            <a:ext cx="8280920" cy="6408712"/>
          </a:xfrm>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tile tx="0" ty="0" sx="100000" sy="100000" flip="none" algn="tl"/>
        </a:blipFill>
        <a:effectLst/>
      </p:bgPr>
    </p:bg>
    <p:spTree>
      <p:nvGrpSpPr>
        <p:cNvPr id="1" name=""/>
        <p:cNvGrpSpPr/>
        <p:nvPr/>
      </p:nvGrpSpPr>
      <p:grpSpPr>
        <a:xfrm>
          <a:off x="0" y="0"/>
          <a:ext cx="0" cy="0"/>
          <a:chOff x="0" y="0"/>
          <a:chExt cx="0" cy="0"/>
        </a:xfrm>
      </p:grpSpPr>
      <p:sp>
        <p:nvSpPr>
          <p:cNvPr id="3" name="Δωδεκάγωνο 2">
            <a:extLst>
              <a:ext uri="{FF2B5EF4-FFF2-40B4-BE49-F238E27FC236}">
                <a16:creationId xmlns:a16="http://schemas.microsoft.com/office/drawing/2014/main" id="{F8855253-34E3-0CB5-88A5-6C89265C9303}"/>
              </a:ext>
            </a:extLst>
          </p:cNvPr>
          <p:cNvSpPr/>
          <p:nvPr/>
        </p:nvSpPr>
        <p:spPr>
          <a:xfrm>
            <a:off x="2699792" y="346652"/>
            <a:ext cx="3600400" cy="2074236"/>
          </a:xfrm>
          <a:prstGeom prst="dodecag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8800" dirty="0">
                <a:solidFill>
                  <a:srgbClr val="FFFF00"/>
                </a:solidFill>
                <a:latin typeface="Arial Black" panose="020B0A04020102020204" pitchFamily="34" charset="0"/>
              </a:rPr>
              <a:t>8</a:t>
            </a:r>
          </a:p>
        </p:txBody>
      </p:sp>
      <p:sp>
        <p:nvSpPr>
          <p:cNvPr id="4" name="Εξάγωνο 3">
            <a:extLst>
              <a:ext uri="{FF2B5EF4-FFF2-40B4-BE49-F238E27FC236}">
                <a16:creationId xmlns:a16="http://schemas.microsoft.com/office/drawing/2014/main" id="{BDB488D8-F3A8-FB73-61B1-E31ADC18C77F}"/>
              </a:ext>
            </a:extLst>
          </p:cNvPr>
          <p:cNvSpPr/>
          <p:nvPr/>
        </p:nvSpPr>
        <p:spPr>
          <a:xfrm>
            <a:off x="-36512" y="2780928"/>
            <a:ext cx="9144000" cy="864096"/>
          </a:xfrm>
          <a:prstGeom prst="hexagon">
            <a:avLst/>
          </a:prstGeom>
          <a:gradFill>
            <a:gsLst>
              <a:gs pos="21000">
                <a:srgbClr val="3BFF3B"/>
              </a:gs>
              <a:gs pos="43000">
                <a:srgbClr val="FFFF00"/>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rgbClr val="2B10F4"/>
                </a:solidFill>
                <a:latin typeface="Arial Black" panose="020B0A04020102020204" pitchFamily="34" charset="0"/>
              </a:rPr>
              <a:t>ΚΕΦΑΛΑΙΟ  ΟΓΔΟΟ</a:t>
            </a:r>
          </a:p>
        </p:txBody>
      </p:sp>
      <p:sp>
        <p:nvSpPr>
          <p:cNvPr id="5" name="Πλακίδιο 4">
            <a:extLst>
              <a:ext uri="{FF2B5EF4-FFF2-40B4-BE49-F238E27FC236}">
                <a16:creationId xmlns:a16="http://schemas.microsoft.com/office/drawing/2014/main" id="{F3A7AD99-00EF-10DB-55A1-A121F3FFEC98}"/>
              </a:ext>
            </a:extLst>
          </p:cNvPr>
          <p:cNvSpPr/>
          <p:nvPr/>
        </p:nvSpPr>
        <p:spPr>
          <a:xfrm>
            <a:off x="0" y="4149080"/>
            <a:ext cx="9144000" cy="2088232"/>
          </a:xfrm>
          <a:prstGeom prst="plaque">
            <a:avLst/>
          </a:prstGeom>
          <a:gradFill flip="none" rotWithShape="1">
            <a:gsLst>
              <a:gs pos="34000">
                <a:srgbClr val="00B0F0"/>
              </a:gs>
              <a:gs pos="50000">
                <a:srgbClr val="FFFF00"/>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800" dirty="0">
                <a:solidFill>
                  <a:srgbClr val="FF2F2F"/>
                </a:solidFill>
                <a:latin typeface="Arial Black" panose="020B0A04020102020204" pitchFamily="34" charset="0"/>
              </a:rPr>
              <a:t>ΔΙΑΒΡΩΣΕΙΣ ΚΑΙ ΣΥΝΤΗΡΗΣΕΙΣ ΤΩΝ ΛΕΒΗΤΩΝ</a:t>
            </a:r>
          </a:p>
        </p:txBody>
      </p:sp>
    </p:spTree>
    <p:extLst>
      <p:ext uri="{BB962C8B-B14F-4D97-AF65-F5344CB8AC3E}">
        <p14:creationId xmlns:p14="http://schemas.microsoft.com/office/powerpoint/2010/main" val="166714386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983ED2B-5E68-4DF3-9B47-8089E7AC8A69}"/>
              </a:ext>
            </a:extLst>
          </p:cNvPr>
          <p:cNvSpPr>
            <a:spLocks noGrp="1"/>
          </p:cNvSpPr>
          <p:nvPr>
            <p:ph idx="1"/>
          </p:nvPr>
        </p:nvSpPr>
        <p:spPr>
          <a:xfrm>
            <a:off x="285750" y="260648"/>
            <a:ext cx="8572500" cy="6264696"/>
          </a:xfrm>
          <a:solidFill>
            <a:schemeClr val="bg1">
              <a:lumMod val="95000"/>
            </a:schemeClr>
          </a:solidFill>
        </p:spPr>
        <p:txBody>
          <a:bodyPr>
            <a:normAutofit/>
          </a:bodyPr>
          <a:lstStyle/>
          <a:p>
            <a:pPr marL="457200" indent="-457200">
              <a:lnSpc>
                <a:spcPct val="150000"/>
              </a:lnSpc>
              <a:buClr>
                <a:srgbClr val="FF0000"/>
              </a:buClr>
              <a:buSzPct val="109000"/>
              <a:buFont typeface="+mj-lt"/>
              <a:buAutoNum type="arabicParenR"/>
            </a:pPr>
            <a:r>
              <a:rPr lang="el-GR" sz="2200" dirty="0">
                <a:solidFill>
                  <a:srgbClr val="FF0000"/>
                </a:solidFill>
                <a:latin typeface="Arial Black" panose="020B0A04020102020204" pitchFamily="34" charset="0"/>
              </a:rPr>
              <a:t>Είδη διαβρώσεων (εσωτερικές και εξωτερικές).</a:t>
            </a:r>
          </a:p>
          <a:p>
            <a:pPr marL="457200" indent="-457200">
              <a:lnSpc>
                <a:spcPct val="150000"/>
              </a:lnSpc>
              <a:buClr>
                <a:srgbClr val="FF0000"/>
              </a:buClr>
              <a:buSzPct val="109000"/>
              <a:buFont typeface="+mj-lt"/>
              <a:buAutoNum type="arabicParenR"/>
            </a:pPr>
            <a:r>
              <a:rPr lang="el-GR" sz="2200" dirty="0">
                <a:solidFill>
                  <a:srgbClr val="2B10F4"/>
                </a:solidFill>
                <a:latin typeface="Arial Black" panose="020B0A04020102020204" pitchFamily="34" charset="0"/>
              </a:rPr>
              <a:t>Αίτια διαβρώσεων (οξέα, ηλεκτρόλυση).</a:t>
            </a:r>
          </a:p>
          <a:p>
            <a:pPr marL="457200" indent="-457200">
              <a:lnSpc>
                <a:spcPct val="150000"/>
              </a:lnSpc>
              <a:buClr>
                <a:srgbClr val="FF0000"/>
              </a:buClr>
              <a:buSzPct val="109000"/>
              <a:buFont typeface="+mj-lt"/>
              <a:buAutoNum type="arabicParenR"/>
            </a:pPr>
            <a:r>
              <a:rPr lang="el-GR" sz="2200" dirty="0">
                <a:solidFill>
                  <a:srgbClr val="008000"/>
                </a:solidFill>
                <a:latin typeface="Arial Black" panose="020B0A04020102020204" pitchFamily="34" charset="0"/>
              </a:rPr>
              <a:t>Αντιμετώπιση των διαβρώσεων.</a:t>
            </a:r>
          </a:p>
          <a:p>
            <a:pPr marL="457200" indent="-457200">
              <a:lnSpc>
                <a:spcPct val="150000"/>
              </a:lnSpc>
              <a:buClr>
                <a:srgbClr val="FF0000"/>
              </a:buClr>
              <a:buSzPct val="109000"/>
              <a:buFont typeface="+mj-lt"/>
              <a:buAutoNum type="arabicParenR"/>
            </a:pPr>
            <a:r>
              <a:rPr lang="el-GR" sz="2200" dirty="0">
                <a:solidFill>
                  <a:srgbClr val="FF2F2F"/>
                </a:solidFill>
                <a:latin typeface="Arial Black" panose="020B0A04020102020204" pitchFamily="34" charset="0"/>
              </a:rPr>
              <a:t>Υγρή και ξηρά συντήρηση</a:t>
            </a:r>
            <a:r>
              <a:rPr lang="el-GR" sz="2200" dirty="0">
                <a:solidFill>
                  <a:schemeClr val="tx1"/>
                </a:solidFill>
                <a:latin typeface="Arial Black" panose="020B0A04020102020204" pitchFamily="34" charset="0"/>
              </a:rPr>
              <a:t>.</a:t>
            </a:r>
          </a:p>
          <a:p>
            <a:pPr marL="457200" indent="-457200">
              <a:lnSpc>
                <a:spcPct val="150000"/>
              </a:lnSpc>
              <a:buClr>
                <a:srgbClr val="FF0000"/>
              </a:buClr>
              <a:buSzPct val="109000"/>
              <a:buFont typeface="+mj-lt"/>
              <a:buAutoNum type="arabicParenR"/>
            </a:pPr>
            <a:r>
              <a:rPr lang="el-GR" sz="2200" dirty="0">
                <a:solidFill>
                  <a:srgbClr val="002060"/>
                </a:solidFill>
                <a:latin typeface="Arial Black" panose="020B0A04020102020204" pitchFamily="34" charset="0"/>
              </a:rPr>
              <a:t>Άνοιγμα των λεβήτων − μέτρα προφύλαξης.</a:t>
            </a:r>
          </a:p>
          <a:p>
            <a:pPr marL="457200" indent="-457200">
              <a:lnSpc>
                <a:spcPct val="150000"/>
              </a:lnSpc>
              <a:buClr>
                <a:srgbClr val="FF0000"/>
              </a:buClr>
              <a:buSzPct val="109000"/>
              <a:buFont typeface="+mj-lt"/>
              <a:buAutoNum type="arabicParenR"/>
            </a:pPr>
            <a:r>
              <a:rPr lang="el-GR" sz="2200" dirty="0">
                <a:solidFill>
                  <a:srgbClr val="FF25FF"/>
                </a:solidFill>
                <a:latin typeface="Arial Black" panose="020B0A04020102020204" pitchFamily="34" charset="0"/>
              </a:rPr>
              <a:t>Βρασμός του λέβητα.</a:t>
            </a:r>
          </a:p>
          <a:p>
            <a:pPr marL="457200" indent="-457200">
              <a:lnSpc>
                <a:spcPct val="150000"/>
              </a:lnSpc>
              <a:buClr>
                <a:srgbClr val="FF0000"/>
              </a:buClr>
              <a:buSzPct val="109000"/>
              <a:buFont typeface="+mj-lt"/>
              <a:buAutoNum type="arabicParenR"/>
            </a:pPr>
            <a:r>
              <a:rPr lang="el-GR" sz="2200" dirty="0">
                <a:solidFill>
                  <a:srgbClr val="7030A0"/>
                </a:solidFill>
                <a:latin typeface="Arial Black" panose="020B0A04020102020204" pitchFamily="34" charset="0"/>
              </a:rPr>
              <a:t>Εσωτερικός και εξωτερικός καθαρισμός του λέβητα.</a:t>
            </a:r>
          </a:p>
          <a:p>
            <a:pPr marL="457200" indent="-457200">
              <a:lnSpc>
                <a:spcPct val="150000"/>
              </a:lnSpc>
              <a:buClr>
                <a:srgbClr val="FF0000"/>
              </a:buClr>
              <a:buSzPct val="109000"/>
              <a:buFont typeface="+mj-lt"/>
              <a:buAutoNum type="arabicParenR"/>
            </a:pPr>
            <a:r>
              <a:rPr lang="el-GR" sz="2200" dirty="0">
                <a:solidFill>
                  <a:srgbClr val="FF0000"/>
                </a:solidFill>
                <a:latin typeface="Arial Black" panose="020B0A04020102020204" pitchFamily="34" charset="0"/>
              </a:rPr>
              <a:t>Μέθοδοι και εργαλεία (λεπτομερής περιγραφή).</a:t>
            </a:r>
          </a:p>
          <a:p>
            <a:pPr marL="457200" indent="-457200">
              <a:lnSpc>
                <a:spcPct val="150000"/>
              </a:lnSpc>
              <a:buClr>
                <a:srgbClr val="FF0000"/>
              </a:buClr>
              <a:buSzPct val="109000"/>
              <a:buFont typeface="+mj-lt"/>
              <a:buAutoNum type="arabicParenR"/>
            </a:pPr>
            <a:r>
              <a:rPr lang="el-GR" sz="2200" dirty="0">
                <a:solidFill>
                  <a:srgbClr val="2B10F4"/>
                </a:solidFill>
                <a:latin typeface="Arial Black" panose="020B0A04020102020204" pitchFamily="34" charset="0"/>
              </a:rPr>
              <a:t>Χημικός καθαρισμός των λεβήτων (περιληπτικά).</a:t>
            </a:r>
          </a:p>
          <a:p>
            <a:pPr marL="457200" indent="-457200">
              <a:lnSpc>
                <a:spcPct val="150000"/>
              </a:lnSpc>
              <a:buClr>
                <a:srgbClr val="FF0000"/>
              </a:buClr>
              <a:buSzPct val="109000"/>
              <a:buFont typeface="+mj-lt"/>
              <a:buAutoNum type="arabicParenR"/>
            </a:pPr>
            <a:r>
              <a:rPr lang="el-GR" sz="2200" dirty="0">
                <a:solidFill>
                  <a:schemeClr val="tx1"/>
                </a:solidFill>
                <a:latin typeface="Arial Black" panose="020B0A04020102020204" pitchFamily="34" charset="0"/>
              </a:rPr>
              <a:t> </a:t>
            </a:r>
            <a:r>
              <a:rPr lang="el-GR" sz="2200" dirty="0">
                <a:solidFill>
                  <a:srgbClr val="008000"/>
                </a:solidFill>
                <a:latin typeface="Arial Black" panose="020B0A04020102020204" pitchFamily="34" charset="0"/>
              </a:rPr>
              <a:t>Σημείο δρόσου υδρατμών των καυσαερίων.</a:t>
            </a:r>
          </a:p>
        </p:txBody>
      </p:sp>
    </p:spTree>
    <p:extLst>
      <p:ext uri="{BB962C8B-B14F-4D97-AF65-F5344CB8AC3E}">
        <p14:creationId xmlns:p14="http://schemas.microsoft.com/office/powerpoint/2010/main" val="265480255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496" y="1052736"/>
            <a:ext cx="9108504" cy="5472608"/>
          </a:xfrm>
          <a:solidFill>
            <a:schemeClr val="bg1">
              <a:lumMod val="85000"/>
              <a:alpha val="19000"/>
            </a:schemeClr>
          </a:solidFill>
        </p:spPr>
        <p:txBody>
          <a:bodyPr>
            <a:normAutofit fontScale="92500" lnSpcReduction="10000"/>
          </a:bodyPr>
          <a:lstStyle/>
          <a:p>
            <a:pPr marL="0" indent="0">
              <a:lnSpc>
                <a:spcPct val="100000"/>
              </a:lnSpc>
              <a:buNone/>
            </a:pPr>
            <a:r>
              <a:rPr lang="el-GR" sz="2000" b="1" u="sng" dirty="0">
                <a:solidFill>
                  <a:srgbClr val="FF0000"/>
                </a:solidFill>
                <a:latin typeface="Times New Roman" panose="02020603050405020304" pitchFamily="18" charset="0"/>
                <a:cs typeface="Times New Roman" panose="02020603050405020304" pitchFamily="18" charset="0"/>
              </a:rPr>
              <a:t>Οι εσωτερικές διαβρώσεις </a:t>
            </a:r>
          </a:p>
          <a:p>
            <a:pPr marL="0" indent="0">
              <a:lnSpc>
                <a:spcPct val="100000"/>
              </a:lnSpc>
              <a:buNone/>
            </a:pPr>
            <a:r>
              <a:rPr lang="el-GR" sz="2000" b="1" dirty="0">
                <a:solidFill>
                  <a:srgbClr val="2B10F4"/>
                </a:solidFill>
                <a:latin typeface="Times New Roman" panose="02020603050405020304" pitchFamily="18" charset="0"/>
                <a:cs typeface="Times New Roman" panose="02020603050405020304" pitchFamily="18" charset="0"/>
              </a:rPr>
              <a:t>Σε όλους τους λέβητες γενικά εμφανίζονται στα κατώτερα μέρη τους και στην περιοχή της στάθμης του νερού με μορφή αυλάκωσης ή μέσα στους αυλούς στις συμβολές ελασμάτων, στις καρφώσεις, στα σημεία διόδου των αυλών από τις πλάκες, όπου συνήθως υπάρχουν και διαφορές των υλικών που χρησιμοποιούνται. </a:t>
            </a:r>
          </a:p>
          <a:p>
            <a:endParaRPr lang="el-GR" sz="2000"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Οι εξωτερικές διαβρώσεις</a:t>
            </a:r>
          </a:p>
          <a:p>
            <a:pPr marL="0" indent="0">
              <a:buNone/>
            </a:pPr>
            <a:r>
              <a:rPr lang="el-GR" sz="2000" b="1" dirty="0">
                <a:solidFill>
                  <a:srgbClr val="2B10F4"/>
                </a:solidFill>
                <a:latin typeface="Times New Roman" panose="02020603050405020304" pitchFamily="18" charset="0"/>
                <a:cs typeface="Times New Roman" panose="02020603050405020304" pitchFamily="18" charset="0"/>
              </a:rPr>
              <a:t>Οι εξωτερικές διαβρώσεις εμφανίζονται στις εξωτερικές επιφάνειες του λέβητα και οφείλονται στην ύπαρξη υγρασίας μέσα στο λεβητοστάσιο, στον ατμοσφαιρικό αέρα και στην ηλεκτρόλυση.  </a:t>
            </a:r>
            <a:r>
              <a:rPr lang="el-GR" sz="2000" dirty="0">
                <a:solidFill>
                  <a:schemeClr val="tx1"/>
                </a:solidFill>
                <a:latin typeface="Times New Roman" panose="02020603050405020304" pitchFamily="18" charset="0"/>
                <a:cs typeface="Times New Roman" panose="02020603050405020304" pitchFamily="18" charset="0"/>
              </a:rPr>
              <a:t> Παρουσιάζονται συνήθως στα σημεία στήριξης του λέβητα και σε σημεία γειτονικά προς τα πλινθοκτίσματα. </a:t>
            </a:r>
          </a:p>
          <a:p>
            <a:pPr marL="0" indent="0">
              <a:buNone/>
            </a:pPr>
            <a:r>
              <a:rPr lang="el-GR" sz="2000" b="1" dirty="0">
                <a:solidFill>
                  <a:srgbClr val="FF0000"/>
                </a:solidFill>
                <a:latin typeface="Times New Roman" panose="02020603050405020304" pitchFamily="18" charset="0"/>
                <a:cs typeface="Times New Roman" panose="02020603050405020304" pitchFamily="18" charset="0"/>
              </a:rPr>
              <a:t>Οι εξωτερικές διαβρώσεις μπορούν επίσης να οφείλονται σε υγρασία, η οποία εμποτίζει την μόνωση από αμίαντο ή άλλα μονωτικά υλικά των εξωτερικών επιφανειών του λέβητα</a:t>
            </a:r>
            <a:r>
              <a:rPr lang="el-GR"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dirty="0">
                <a:solidFill>
                  <a:schemeClr val="tx1"/>
                </a:solidFill>
                <a:latin typeface="Times New Roman" panose="02020603050405020304" pitchFamily="18" charset="0"/>
                <a:cs typeface="Times New Roman" panose="02020603050405020304" pitchFamily="18" charset="0"/>
              </a:rPr>
              <a:t> </a:t>
            </a:r>
            <a:r>
              <a:rPr lang="el-GR" sz="2000" b="1" dirty="0">
                <a:solidFill>
                  <a:schemeClr val="tx1"/>
                </a:solidFill>
                <a:latin typeface="Times New Roman" panose="02020603050405020304" pitchFamily="18" charset="0"/>
                <a:cs typeface="Times New Roman" panose="02020603050405020304" pitchFamily="18" charset="0"/>
              </a:rPr>
              <a:t>Στα κάτω μέρη του λέβητα που βρίσκονται σε μικρή απόσταση από το κύτος, η διάβρωση μπορεί να αποβεί σοβαρή, λόγω και της δυσκολίας επιθεώρησης που παρουσιάζουν</a:t>
            </a:r>
            <a:r>
              <a:rPr lang="el-GR" sz="2000" dirty="0">
                <a:solidFill>
                  <a:schemeClr val="tx1"/>
                </a:solidFill>
                <a:latin typeface="Times New Roman" panose="02020603050405020304" pitchFamily="18" charset="0"/>
                <a:cs typeface="Times New Roman" panose="02020603050405020304" pitchFamily="18" charset="0"/>
              </a:rPr>
              <a:t>. </a:t>
            </a:r>
          </a:p>
        </p:txBody>
      </p:sp>
      <p:sp>
        <p:nvSpPr>
          <p:cNvPr id="2" name="Πλακίδιο 1">
            <a:extLst>
              <a:ext uri="{FF2B5EF4-FFF2-40B4-BE49-F238E27FC236}">
                <a16:creationId xmlns:a16="http://schemas.microsoft.com/office/drawing/2014/main" id="{BBC5CA53-5C1D-9B37-1FB3-0AC8B098AA77}"/>
              </a:ext>
            </a:extLst>
          </p:cNvPr>
          <p:cNvSpPr/>
          <p:nvPr/>
        </p:nvSpPr>
        <p:spPr>
          <a:xfrm>
            <a:off x="0" y="188640"/>
            <a:ext cx="9144000" cy="792088"/>
          </a:xfrm>
          <a:prstGeom prst="plaque">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rgbClr val="2B10F4"/>
                </a:solidFill>
                <a:latin typeface="Arial Black" panose="020B0A04020102020204" pitchFamily="34" charset="0"/>
              </a:rPr>
              <a:t>8.1.  ΕΙΔΗ ΔΙΑΒΡΩΣΕΩΝ (ΕΣΩΤΕΡΙΚΕΣ - ΕΞΩΤΕΡΙΚΕΣ)</a:t>
            </a:r>
          </a:p>
        </p:txBody>
      </p:sp>
    </p:spTree>
    <p:extLst>
      <p:ext uri="{BB962C8B-B14F-4D97-AF65-F5344CB8AC3E}">
        <p14:creationId xmlns:p14="http://schemas.microsoft.com/office/powerpoint/2010/main" val="18183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476672"/>
            <a:ext cx="8572560" cy="5976664"/>
          </a:xfrm>
        </p:spPr>
        <p:txBody>
          <a:bodyPr>
            <a:normAutofit fontScale="25000" lnSpcReduction="20000"/>
          </a:bodyPr>
          <a:lstStyle/>
          <a:p>
            <a:pPr marL="1188000" indent="-457200">
              <a:lnSpc>
                <a:spcPct val="120000"/>
              </a:lnSpc>
              <a:spcBef>
                <a:spcPts val="600"/>
              </a:spcBef>
              <a:buClr>
                <a:srgbClr val="FF0000"/>
              </a:buClr>
            </a:pPr>
            <a:endParaRPr lang="el-GR" sz="8000" b="1" u="sng" dirty="0">
              <a:solidFill>
                <a:schemeClr val="bg1"/>
              </a:solidFill>
              <a:latin typeface="Times New Roman" panose="02020603050405020304" pitchFamily="18" charset="0"/>
              <a:cs typeface="Times New Roman" panose="02020603050405020304" pitchFamily="18" charset="0"/>
            </a:endParaRPr>
          </a:p>
          <a:p>
            <a:pPr marL="1188000" indent="-457200">
              <a:lnSpc>
                <a:spcPct val="120000"/>
              </a:lnSpc>
              <a:spcBef>
                <a:spcPts val="600"/>
              </a:spcBef>
              <a:buClr>
                <a:srgbClr val="FF0000"/>
              </a:buClr>
            </a:pPr>
            <a:r>
              <a:rPr lang="el-GR" sz="11200" b="1" u="sng" dirty="0">
                <a:solidFill>
                  <a:srgbClr val="FF0000"/>
                </a:solidFill>
                <a:highlight>
                  <a:srgbClr val="FFFF00"/>
                </a:highlight>
                <a:latin typeface="Times New Roman" panose="02020603050405020304" pitchFamily="18" charset="0"/>
                <a:cs typeface="Times New Roman" panose="02020603050405020304" pitchFamily="18" charset="0"/>
              </a:rPr>
              <a:t>ΤΑ ΑΤΜΟΓΟΝΑ ΣΤΟΙΧΕΙΑ  Σ .</a:t>
            </a:r>
          </a:p>
          <a:p>
            <a:pPr marL="1188000" indent="-457200">
              <a:lnSpc>
                <a:spcPct val="120000"/>
              </a:lnSpc>
              <a:spcBef>
                <a:spcPts val="600"/>
              </a:spcBef>
              <a:buClr>
                <a:srgbClr val="FF0000"/>
              </a:buClr>
            </a:pPr>
            <a:endParaRPr lang="el-GR" sz="8000" b="1" u="sng" dirty="0">
              <a:solidFill>
                <a:schemeClr val="tx1"/>
              </a:solidFill>
              <a:highlight>
                <a:srgbClr val="FFFF00"/>
              </a:highlight>
              <a:latin typeface="Times New Roman" panose="02020603050405020304" pitchFamily="18" charset="0"/>
              <a:cs typeface="Times New Roman" panose="02020603050405020304" pitchFamily="18" charset="0"/>
            </a:endParaRPr>
          </a:p>
          <a:p>
            <a:pPr indent="-457200" algn="l">
              <a:lnSpc>
                <a:spcPct val="120000"/>
              </a:lnSpc>
              <a:spcBef>
                <a:spcPts val="600"/>
              </a:spcBef>
              <a:buClr>
                <a:srgbClr val="FF0000"/>
              </a:buClr>
              <a:buFont typeface="Wingdings" pitchFamily="2" charset="2"/>
              <a:buChar char="q"/>
            </a:pPr>
            <a:r>
              <a:rPr lang="el-GR" sz="8000" dirty="0">
                <a:solidFill>
                  <a:schemeClr val="tx1"/>
                </a:solidFill>
                <a:latin typeface="Times New Roman" panose="02020603050405020304" pitchFamily="18" charset="0"/>
                <a:cs typeface="Times New Roman" panose="02020603050405020304" pitchFamily="18" charset="0"/>
              </a:rPr>
              <a:t>Τα οποία και αποτελούν την κυριά ατμοπαραγωγό επιφάνεια του λέβητα.</a:t>
            </a:r>
          </a:p>
          <a:p>
            <a:pPr algn="l">
              <a:lnSpc>
                <a:spcPct val="120000"/>
              </a:lnSpc>
              <a:spcBef>
                <a:spcPts val="600"/>
              </a:spcBef>
              <a:buClr>
                <a:srgbClr val="FF0000"/>
              </a:buClr>
            </a:pPr>
            <a:endParaRPr lang="el-GR" sz="8000" dirty="0">
              <a:solidFill>
                <a:schemeClr val="tx1"/>
              </a:solidFill>
              <a:latin typeface="Times New Roman" panose="02020603050405020304" pitchFamily="18" charset="0"/>
              <a:cs typeface="Times New Roman" panose="02020603050405020304" pitchFamily="18" charset="0"/>
            </a:endParaRPr>
          </a:p>
          <a:p>
            <a:pPr indent="-457200" algn="l">
              <a:lnSpc>
                <a:spcPct val="120000"/>
              </a:lnSpc>
              <a:spcBef>
                <a:spcPts val="600"/>
              </a:spcBef>
              <a:buClr>
                <a:srgbClr val="FF0000"/>
              </a:buClr>
              <a:buFont typeface="Wingdings" pitchFamily="2" charset="2"/>
              <a:buChar char="q"/>
            </a:pPr>
            <a:r>
              <a:rPr lang="el-GR" sz="8000" dirty="0">
                <a:solidFill>
                  <a:schemeClr val="tx1"/>
                </a:solidFill>
                <a:latin typeface="Times New Roman" panose="02020603050405020304" pitchFamily="18" charset="0"/>
                <a:cs typeface="Times New Roman" panose="02020603050405020304" pitchFamily="18" charset="0"/>
              </a:rPr>
              <a:t>Κάθε ατμογονο στοιχείο αποτελείται από ενα εμπρόσθιο κυματοειδή υδροσυλλέκτη, ενα ή δυο αυλούς </a:t>
            </a:r>
            <a:r>
              <a:rPr lang="el-GR" sz="8000" b="1" dirty="0">
                <a:solidFill>
                  <a:schemeClr val="tx1"/>
                </a:solidFill>
                <a:latin typeface="Times New Roman" panose="02020603050405020304" pitchFamily="18" charset="0"/>
                <a:cs typeface="Times New Roman" panose="02020603050405020304" pitchFamily="18" charset="0"/>
              </a:rPr>
              <a:t> </a:t>
            </a:r>
            <a:r>
              <a:rPr lang="el-GR" sz="8000" b="1" dirty="0">
                <a:solidFill>
                  <a:srgbClr val="FF0000"/>
                </a:solidFill>
                <a:latin typeface="Times New Roman" panose="02020603050405020304" pitchFamily="18" charset="0"/>
                <a:cs typeface="Times New Roman" panose="02020603050405020304" pitchFamily="18" charset="0"/>
              </a:rPr>
              <a:t>α </a:t>
            </a:r>
            <a:r>
              <a:rPr lang="el-GR" sz="8000" b="1" dirty="0">
                <a:solidFill>
                  <a:schemeClr val="tx1"/>
                </a:solidFill>
                <a:latin typeface="Times New Roman" panose="02020603050405020304" pitchFamily="18" charset="0"/>
                <a:cs typeface="Times New Roman" panose="02020603050405020304" pitchFamily="18" charset="0"/>
              </a:rPr>
              <a:t> </a:t>
            </a:r>
            <a:r>
              <a:rPr lang="el-GR" sz="8000" dirty="0">
                <a:solidFill>
                  <a:schemeClr val="tx1"/>
                </a:solidFill>
                <a:latin typeface="Times New Roman" panose="02020603050405020304" pitchFamily="18" charset="0"/>
                <a:cs typeface="Times New Roman" panose="02020603050405020304" pitchFamily="18" charset="0"/>
              </a:rPr>
              <a:t>μεγάλης διαμέτρου στο κατώτερο μέρος, τους ατμογόνους αυλούς </a:t>
            </a:r>
            <a:r>
              <a:rPr lang="el-GR" sz="8000" b="1" dirty="0">
                <a:solidFill>
                  <a:srgbClr val="FF0000"/>
                </a:solidFill>
                <a:latin typeface="Times New Roman" panose="02020603050405020304" pitchFamily="18" charset="0"/>
                <a:cs typeface="Times New Roman" panose="02020603050405020304" pitchFamily="18" charset="0"/>
              </a:rPr>
              <a:t>σ</a:t>
            </a:r>
            <a:r>
              <a:rPr lang="el-GR" sz="8000" dirty="0">
                <a:solidFill>
                  <a:srgbClr val="FF0000"/>
                </a:solidFill>
                <a:latin typeface="Times New Roman" panose="02020603050405020304" pitchFamily="18" charset="0"/>
                <a:cs typeface="Times New Roman" panose="02020603050405020304" pitchFamily="18" charset="0"/>
              </a:rPr>
              <a:t>, </a:t>
            </a:r>
            <a:r>
              <a:rPr lang="el-GR" sz="8000" dirty="0">
                <a:solidFill>
                  <a:schemeClr val="tx1"/>
                </a:solidFill>
                <a:latin typeface="Times New Roman" panose="02020603050405020304" pitchFamily="18" charset="0"/>
                <a:cs typeface="Times New Roman" panose="02020603050405020304" pitchFamily="18" charset="0"/>
              </a:rPr>
              <a:t>ενα υδροσυλλέκτη </a:t>
            </a:r>
            <a:r>
              <a:rPr lang="el-GR" sz="8000" b="1" dirty="0">
                <a:solidFill>
                  <a:srgbClr val="FF0000"/>
                </a:solidFill>
                <a:latin typeface="Times New Roman" panose="02020603050405020304" pitchFamily="18" charset="0"/>
                <a:cs typeface="Times New Roman" panose="02020603050405020304" pitchFamily="18" charset="0"/>
              </a:rPr>
              <a:t>δ2</a:t>
            </a:r>
            <a:r>
              <a:rPr lang="el-GR" sz="8000" b="1" dirty="0">
                <a:solidFill>
                  <a:schemeClr val="tx1"/>
                </a:solidFill>
                <a:latin typeface="Times New Roman" panose="02020603050405020304" pitchFamily="18" charset="0"/>
                <a:cs typeface="Times New Roman" panose="02020603050405020304" pitchFamily="18" charset="0"/>
              </a:rPr>
              <a:t> </a:t>
            </a:r>
            <a:r>
              <a:rPr lang="el-GR" sz="8000" dirty="0">
                <a:solidFill>
                  <a:schemeClr val="tx1"/>
                </a:solidFill>
                <a:latin typeface="Times New Roman" panose="02020603050405020304" pitchFamily="18" charset="0"/>
                <a:cs typeface="Times New Roman" panose="02020603050405020304" pitchFamily="18" charset="0"/>
              </a:rPr>
              <a:t>όμοιο περίπου με τον εμπρόσθιο και ενα ή δυο επιστροφικούς αυλούς </a:t>
            </a:r>
            <a:r>
              <a:rPr lang="el-GR" sz="8000" b="1" dirty="0">
                <a:solidFill>
                  <a:srgbClr val="FF0000"/>
                </a:solidFill>
                <a:latin typeface="Times New Roman" panose="02020603050405020304" pitchFamily="18" charset="0"/>
                <a:cs typeface="Times New Roman" panose="02020603050405020304" pitchFamily="18" charset="0"/>
              </a:rPr>
              <a:t>β</a:t>
            </a:r>
            <a:r>
              <a:rPr lang="el-GR" sz="8000" b="1" dirty="0">
                <a:solidFill>
                  <a:schemeClr val="tx1"/>
                </a:solidFill>
                <a:latin typeface="Times New Roman" panose="02020603050405020304" pitchFamily="18" charset="0"/>
                <a:cs typeface="Times New Roman" panose="02020603050405020304" pitchFamily="18" charset="0"/>
              </a:rPr>
              <a:t>, </a:t>
            </a:r>
            <a:r>
              <a:rPr lang="el-GR" sz="8000" dirty="0">
                <a:solidFill>
                  <a:schemeClr val="tx1"/>
                </a:solidFill>
                <a:latin typeface="Times New Roman" panose="02020603050405020304" pitchFamily="18" charset="0"/>
                <a:cs typeface="Times New Roman" panose="02020603050405020304" pitchFamily="18" charset="0"/>
              </a:rPr>
              <a:t>οι οποίοι οδηγούν τον ατμό προς τον ατμοθάλαμο.</a:t>
            </a:r>
          </a:p>
          <a:p>
            <a:pPr indent="-457200" algn="l">
              <a:lnSpc>
                <a:spcPct val="120000"/>
              </a:lnSpc>
              <a:spcBef>
                <a:spcPts val="600"/>
              </a:spcBef>
              <a:buClr>
                <a:srgbClr val="FF0000"/>
              </a:buClr>
              <a:buFont typeface="Wingdings" pitchFamily="2" charset="2"/>
              <a:buChar char="q"/>
            </a:pPr>
            <a:endParaRPr lang="el-GR" sz="8000" dirty="0">
              <a:solidFill>
                <a:schemeClr val="tx1"/>
              </a:solidFill>
              <a:latin typeface="Times New Roman" panose="02020603050405020304" pitchFamily="18" charset="0"/>
              <a:cs typeface="Times New Roman" panose="02020603050405020304" pitchFamily="18" charset="0"/>
            </a:endParaRPr>
          </a:p>
          <a:p>
            <a:pPr indent="-457200" algn="l">
              <a:lnSpc>
                <a:spcPct val="120000"/>
              </a:lnSpc>
              <a:spcBef>
                <a:spcPts val="600"/>
              </a:spcBef>
              <a:buClr>
                <a:srgbClr val="FF0000"/>
              </a:buClr>
              <a:buFont typeface="Wingdings" pitchFamily="2" charset="2"/>
              <a:buChar char="q"/>
            </a:pPr>
            <a:r>
              <a:rPr lang="el-GR" sz="8000" dirty="0">
                <a:solidFill>
                  <a:schemeClr val="tx1"/>
                </a:solidFill>
                <a:latin typeface="Times New Roman" panose="02020603050405020304" pitchFamily="18" charset="0"/>
                <a:cs typeface="Times New Roman" panose="02020603050405020304" pitchFamily="18" charset="0"/>
              </a:rPr>
              <a:t>Πολλά ατμογόνα στοιχεία 12 ως 16 τα οποία τοποθετούνται παράλληλα και κοντά το ενα στο άλλο και έτσι ώστε να εφαρμόζουν οι κυματοειδείς πλευρές των υδροθαλάμων μεταξύ τους, αποτελούν την ατμοπαραγωγή επιφάνεια του λέβητα.</a:t>
            </a:r>
          </a:p>
          <a:p>
            <a:pPr indent="-457200" algn="l">
              <a:lnSpc>
                <a:spcPct val="120000"/>
              </a:lnSpc>
              <a:spcBef>
                <a:spcPts val="600"/>
              </a:spcBef>
              <a:buClr>
                <a:srgbClr val="FF0000"/>
              </a:buClr>
              <a:buFont typeface="Wingdings" pitchFamily="2" charset="2"/>
              <a:buChar char="q"/>
            </a:pPr>
            <a:endParaRPr lang="el-GR" sz="8000" b="1" dirty="0">
              <a:solidFill>
                <a:schemeClr val="tx1"/>
              </a:solidFill>
              <a:latin typeface="Times New Roman" panose="02020603050405020304" pitchFamily="18" charset="0"/>
              <a:cs typeface="Times New Roman" panose="02020603050405020304" pitchFamily="18" charset="0"/>
            </a:endParaRPr>
          </a:p>
          <a:p>
            <a:pPr indent="-457200" algn="l">
              <a:lnSpc>
                <a:spcPct val="120000"/>
              </a:lnSpc>
              <a:spcBef>
                <a:spcPts val="600"/>
              </a:spcBef>
              <a:buClr>
                <a:srgbClr val="FF0000"/>
              </a:buClr>
              <a:buFont typeface="Wingdings" pitchFamily="2" charset="2"/>
              <a:buChar char="q"/>
            </a:pPr>
            <a:endParaRPr lang="el-GR" sz="8000" b="1" dirty="0">
              <a:solidFill>
                <a:schemeClr val="tx1"/>
              </a:solidFill>
              <a:latin typeface="Times New Roman" panose="02020603050405020304" pitchFamily="18" charset="0"/>
              <a:cs typeface="Times New Roman" panose="02020603050405020304" pitchFamily="18" charset="0"/>
            </a:endParaRPr>
          </a:p>
          <a:p>
            <a:pPr marL="1188000" indent="-457200">
              <a:lnSpc>
                <a:spcPct val="120000"/>
              </a:lnSpc>
              <a:spcBef>
                <a:spcPts val="600"/>
              </a:spcBef>
              <a:buClr>
                <a:srgbClr val="FF0000"/>
              </a:buClr>
            </a:pPr>
            <a:endParaRPr lang="el-GR" sz="8000" b="1" u="sng" dirty="0">
              <a:solidFill>
                <a:schemeClr val="tx1"/>
              </a:solidFill>
              <a:latin typeface="Times New Roman" panose="02020603050405020304" pitchFamily="18" charset="0"/>
              <a:cs typeface="Times New Roman" panose="02020603050405020304" pitchFamily="18" charset="0"/>
            </a:endParaRPr>
          </a:p>
          <a:p>
            <a:pPr indent="-457200" algn="l">
              <a:lnSpc>
                <a:spcPct val="120000"/>
              </a:lnSpc>
              <a:spcBef>
                <a:spcPts val="600"/>
              </a:spcBef>
              <a:buClr>
                <a:srgbClr val="FF0000"/>
              </a:buClr>
            </a:pPr>
            <a:endParaRPr lang="el-GR" sz="8000" b="1" dirty="0">
              <a:solidFill>
                <a:schemeClr val="tx1"/>
              </a:solidFill>
              <a:latin typeface="Times New Roman" panose="02020603050405020304" pitchFamily="18" charset="0"/>
              <a:cs typeface="Times New Roman" panose="02020603050405020304" pitchFamily="18" charset="0"/>
            </a:endParaRPr>
          </a:p>
          <a:p>
            <a:pPr algn="l">
              <a:lnSpc>
                <a:spcPct val="120000"/>
              </a:lnSpc>
              <a:spcBef>
                <a:spcPts val="600"/>
              </a:spcBef>
              <a:buClr>
                <a:srgbClr val="FF0000"/>
              </a:buClr>
            </a:pPr>
            <a:r>
              <a:rPr lang="el-GR" sz="8000" b="1" dirty="0">
                <a:solidFill>
                  <a:schemeClr val="tx1"/>
                </a:solidFill>
                <a:latin typeface="Times New Roman" panose="02020603050405020304" pitchFamily="18" charset="0"/>
                <a:cs typeface="Times New Roman" panose="02020603050405020304" pitchFamily="18" charset="0"/>
              </a:rPr>
              <a:t> </a:t>
            </a:r>
          </a:p>
          <a:p>
            <a:pPr algn="l">
              <a:lnSpc>
                <a:spcPct val="120000"/>
              </a:lnSpc>
              <a:spcBef>
                <a:spcPts val="600"/>
              </a:spcBef>
              <a:buClr>
                <a:srgbClr val="FF0000"/>
              </a:buClr>
              <a:buFont typeface="Wingdings" pitchFamily="2" charset="2"/>
              <a:buChar char="Ø"/>
            </a:pPr>
            <a:endParaRPr lang="el-GR" sz="2000" b="1" dirty="0">
              <a:solidFill>
                <a:schemeClr val="tx1"/>
              </a:solidFill>
              <a:latin typeface="Arial Black" pitchFamily="34" charset="0"/>
            </a:endParaRPr>
          </a:p>
        </p:txBody>
      </p:sp>
    </p:spTree>
    <p:extLst>
      <p:ext uri="{BB962C8B-B14F-4D97-AF65-F5344CB8AC3E}">
        <p14:creationId xmlns:p14="http://schemas.microsoft.com/office/powerpoint/2010/main" val="145147728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3189"/>
            <a:ext cx="8928992" cy="5616624"/>
          </a:xfrm>
        </p:spPr>
        <p:txBody>
          <a:bodyPr>
            <a:normAutofit fontScale="92500" lnSpcReduction="10000"/>
          </a:bodyPr>
          <a:lstStyle/>
          <a:p>
            <a:pPr>
              <a:buClr>
                <a:srgbClr val="2B10F4"/>
              </a:buClr>
              <a:buSzPct val="102000"/>
            </a:pPr>
            <a:r>
              <a:rPr lang="el-GR" sz="2000" b="1" u="sng" dirty="0">
                <a:solidFill>
                  <a:srgbClr val="FF0000"/>
                </a:solidFill>
                <a:latin typeface="Arial Black" panose="020B0A04020102020204" pitchFamily="34" charset="0"/>
                <a:cs typeface="Times New Roman" panose="02020603050405020304" pitchFamily="18" charset="0"/>
              </a:rPr>
              <a:t>Η ΔΙΑΒΡΩΣΗ ΛΟΓΩ ΟΞΕΩΝ</a:t>
            </a:r>
          </a:p>
          <a:p>
            <a:pPr marL="0" indent="0">
              <a:buNone/>
            </a:pPr>
            <a:r>
              <a:rPr lang="el-GR" sz="2000" b="1" dirty="0">
                <a:solidFill>
                  <a:srgbClr val="002060"/>
                </a:solidFill>
                <a:latin typeface="Times New Roman" panose="02020603050405020304" pitchFamily="18" charset="0"/>
                <a:cs typeface="Times New Roman" panose="02020603050405020304" pitchFamily="18" charset="0"/>
              </a:rPr>
              <a:t>Τα οξέα γενικά προσβάλλουν χημικά τα διάφορα μέταλλα και αποτελούν σοβαρότατη αιτία φθοράς των μετάλλων του λέβητα</a:t>
            </a:r>
            <a:r>
              <a:rPr lang="el-GR"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a:buClr>
                <a:srgbClr val="2B10F4"/>
              </a:buClr>
              <a:buSzPct val="108000"/>
            </a:pPr>
            <a:r>
              <a:rPr lang="el-GR" sz="2000" b="1" u="sng" dirty="0">
                <a:solidFill>
                  <a:srgbClr val="2B10F4"/>
                </a:solidFill>
                <a:latin typeface="Times New Roman" panose="02020603050405020304" pitchFamily="18" charset="0"/>
                <a:cs typeface="Times New Roman" panose="02020603050405020304" pitchFamily="18" charset="0"/>
              </a:rPr>
              <a:t>ΔΙΑΒΡΩΣΗ ΛΟΓΩ ΗΛΕΚΤΡΟΛΥΣΗΣ</a:t>
            </a:r>
          </a:p>
          <a:p>
            <a:pPr marL="0" indent="0">
              <a:buNone/>
            </a:pPr>
            <a:r>
              <a:rPr lang="el-GR" sz="2000" b="1" dirty="0">
                <a:solidFill>
                  <a:srgbClr val="FF0000"/>
                </a:solidFill>
                <a:latin typeface="Times New Roman" panose="02020603050405020304" pitchFamily="18" charset="0"/>
                <a:cs typeface="Times New Roman" panose="02020603050405020304" pitchFamily="18" charset="0"/>
              </a:rPr>
              <a:t>Με τον όρο ηλεκτρόλυση εννοούμε την διάσπαση ενός σώματος  στα στοιχεία από τα οποία αποτελείται με την βοήθεια του ηλεκτρικού ρεύματος</a:t>
            </a:r>
            <a:r>
              <a:rPr lang="el-GR" sz="2000" dirty="0">
                <a:solidFill>
                  <a:schemeClr val="tx1"/>
                </a:solidFill>
                <a:latin typeface="Times New Roman" panose="02020603050405020304" pitchFamily="18" charset="0"/>
                <a:cs typeface="Times New Roman" panose="02020603050405020304" pitchFamily="18" charset="0"/>
              </a:rPr>
              <a:t>. Εφαρμογή της θεωρίας της ηλεκτρόλυσης αποτελεί το υγρό ηλεκτρικό στοιχείο, το οποίο αποτελείται από διάλυμα υδροχλωρικού οξέως και δυο ηλεκτρόδια ψευδαργύρου και χαλκού, τα οποία εμβαπτίζονται μέσα στο διάλυμα. </a:t>
            </a:r>
            <a:r>
              <a:rPr lang="el-GR" sz="2000" b="1" dirty="0">
                <a:solidFill>
                  <a:srgbClr val="FF0000"/>
                </a:solidFill>
                <a:latin typeface="Times New Roman" panose="02020603050405020304" pitchFamily="18" charset="0"/>
                <a:cs typeface="Times New Roman" panose="02020603050405020304" pitchFamily="18" charset="0"/>
              </a:rPr>
              <a:t>Η χημική ενέργεια του στοιχείου αυτού δημιουργεί διαφορά δυναμικού στα άκρα των δυο ηλεκτροδίων, ώστε αν τα ενώσουμε εξωτερικά θα παραχθεί ηλεκτρικό ρεύμα, το οποίο θα διατρέχει το στοιχείο</a:t>
            </a:r>
            <a:r>
              <a:rPr lang="el-GR" sz="2000" dirty="0">
                <a:solidFill>
                  <a:schemeClr val="tx1"/>
                </a:solidFill>
                <a:latin typeface="Times New Roman" panose="02020603050405020304" pitchFamily="18" charset="0"/>
                <a:cs typeface="Times New Roman" panose="02020603050405020304" pitchFamily="18" charset="0"/>
              </a:rPr>
              <a:t>. Με την δράση του ρεύματος ηλεκτρολύεται το νερό του διαλύματος και διασπάται σε υδρογόνο και οξυγόνο. </a:t>
            </a:r>
            <a:r>
              <a:rPr lang="el-GR" sz="2000" b="1" dirty="0">
                <a:solidFill>
                  <a:srgbClr val="2B10F4"/>
                </a:solidFill>
                <a:latin typeface="Times New Roman" panose="02020603050405020304" pitchFamily="18" charset="0"/>
                <a:cs typeface="Times New Roman" panose="02020603050405020304" pitchFamily="18" charset="0"/>
              </a:rPr>
              <a:t>Το οξυγόνο μεταβαίνει προς το θετικό ηλεκτρόδιο δηλαδή τον ψευδάργυρο και σχηματίζει οξείδια του ψευδαργύρου, ενώ το υδρογόνο καλύπτει τον χαλκό και τον προστατεύει. </a:t>
            </a:r>
          </a:p>
          <a:p>
            <a:pPr>
              <a:buNone/>
            </a:pPr>
            <a:r>
              <a:rPr lang="el-GR" sz="2000" dirty="0">
                <a:solidFill>
                  <a:schemeClr val="tx1"/>
                </a:solidFill>
                <a:latin typeface="Times New Roman" panose="02020603050405020304" pitchFamily="18" charset="0"/>
                <a:cs typeface="Times New Roman" panose="02020603050405020304" pitchFamily="18" charset="0"/>
              </a:rPr>
              <a:t>  </a:t>
            </a:r>
            <a:r>
              <a:rPr lang="el-GR" sz="2000" b="1" dirty="0">
                <a:solidFill>
                  <a:srgbClr val="002060"/>
                </a:solidFill>
                <a:latin typeface="Times New Roman" panose="02020603050405020304" pitchFamily="18" charset="0"/>
                <a:cs typeface="Times New Roman" panose="02020603050405020304" pitchFamily="18" charset="0"/>
              </a:rPr>
              <a:t>Αν τα μέταλλα είναι σίδηρος και ψευδάργυρος, τότε προσβάλλεται και οξειδώνεται ο ψευδάργυρος, ενώ ο σίδηρος προστατεύεται</a:t>
            </a:r>
            <a:r>
              <a:rPr lang="el-GR" sz="2000" dirty="0">
                <a:solidFill>
                  <a:schemeClr val="tx1"/>
                </a:solidFill>
                <a:latin typeface="Times New Roman" panose="02020603050405020304" pitchFamily="18" charset="0"/>
                <a:cs typeface="Times New Roman" panose="02020603050405020304" pitchFamily="18" charset="0"/>
              </a:rPr>
              <a:t>. </a:t>
            </a: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Σε κάθε περίπτωση η θερμοκρασία ενισχύει την ηλεκτρόλυση.</a:t>
            </a:r>
          </a:p>
          <a:p>
            <a:endParaRPr lang="el-GR" sz="1600" dirty="0">
              <a:latin typeface="Arial Black" pitchFamily="34" charset="0"/>
            </a:endParaRPr>
          </a:p>
        </p:txBody>
      </p:sp>
      <p:sp>
        <p:nvSpPr>
          <p:cNvPr id="4" name="Title 1">
            <a:extLst>
              <a:ext uri="{FF2B5EF4-FFF2-40B4-BE49-F238E27FC236}">
                <a16:creationId xmlns:a16="http://schemas.microsoft.com/office/drawing/2014/main" id="{5BF03D7E-38C4-8DD8-96C8-B89203B91958}"/>
              </a:ext>
            </a:extLst>
          </p:cNvPr>
          <p:cNvSpPr txBox="1">
            <a:spLocks/>
          </p:cNvSpPr>
          <p:nvPr/>
        </p:nvSpPr>
        <p:spPr>
          <a:xfrm>
            <a:off x="0" y="188187"/>
            <a:ext cx="9144000" cy="714357"/>
          </a:xfrm>
          <a:prstGeom prst="rect">
            <a:avLst/>
          </a:prstGeom>
          <a:solidFill>
            <a:srgbClr val="FFFF00"/>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2B10F4"/>
                </a:solidFill>
                <a:latin typeface="Arial" pitchFamily="34" charset="0"/>
                <a:cs typeface="Arial" pitchFamily="34" charset="0"/>
              </a:rPr>
              <a:t>8.2.  ΑΙΤΙΑ ΔΙΑΒΡΩΣΕΩΝ (ΟΞΕΑ, ΗΛΕΚΤΡΟΛΥΣΗ)</a:t>
            </a:r>
            <a:endParaRPr lang="en-US" sz="3200" b="1" u="sng" dirty="0">
              <a:solidFill>
                <a:srgbClr val="2B10F4"/>
              </a:solidFill>
              <a:latin typeface="Arial" pitchFamily="34" charset="0"/>
              <a:cs typeface="Arial" pitchFamily="34" charset="0"/>
            </a:endParaRPr>
          </a:p>
        </p:txBody>
      </p:sp>
    </p:spTree>
    <p:extLst>
      <p:ext uri="{BB962C8B-B14F-4D97-AF65-F5344CB8AC3E}">
        <p14:creationId xmlns:p14="http://schemas.microsoft.com/office/powerpoint/2010/main" val="11991878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496" y="980728"/>
            <a:ext cx="9108504" cy="5832648"/>
          </a:xfrm>
        </p:spPr>
        <p:txBody>
          <a:bodyPr>
            <a:noAutofit/>
          </a:bodyPr>
          <a:lstStyle/>
          <a:p>
            <a:pPr marL="0" indent="0">
              <a:lnSpc>
                <a:spcPct val="100000"/>
              </a:lnSpc>
              <a:spcBef>
                <a:spcPts val="800"/>
              </a:spcBef>
              <a:spcAft>
                <a:spcPts val="800"/>
              </a:spcAft>
              <a:buNone/>
            </a:pPr>
            <a:r>
              <a:rPr lang="el-GR" sz="2000" dirty="0">
                <a:solidFill>
                  <a:schemeClr val="tx1"/>
                </a:solidFill>
                <a:latin typeface="Times New Roman" panose="02020603050405020304" pitchFamily="18" charset="0"/>
                <a:cs typeface="Times New Roman" panose="02020603050405020304" pitchFamily="18" charset="0"/>
              </a:rPr>
              <a:t>Για την πρόληψη των εσωτερικών διαβρώσεων παίρνονται όλα τα μέτρα χημικής επεξεργασίας του νερού, (αναφέρθηκαν σε προηγούμενο κεφάλαιο) και ακόμη τα εξής </a:t>
            </a:r>
            <a:endParaRPr lang="en-US" sz="2000" dirty="0">
              <a:solidFill>
                <a:schemeClr val="tx1"/>
              </a:solidFill>
              <a:latin typeface="Times New Roman" panose="02020603050405020304" pitchFamily="18" charset="0"/>
              <a:cs typeface="Times New Roman" panose="02020603050405020304" pitchFamily="18" charset="0"/>
            </a:endParaRPr>
          </a:p>
          <a:p>
            <a:pPr marL="468000" indent="-468000">
              <a:lnSpc>
                <a:spcPct val="100000"/>
              </a:lnSpc>
              <a:spcBef>
                <a:spcPts val="800"/>
              </a:spcBef>
              <a:spcAft>
                <a:spcPts val="800"/>
              </a:spcAft>
              <a:buNone/>
            </a:pPr>
            <a:r>
              <a:rPr lang="el-GR" sz="2000" b="1" dirty="0">
                <a:solidFill>
                  <a:srgbClr val="FF0000"/>
                </a:solidFill>
                <a:latin typeface="Times New Roman" panose="02020603050405020304" pitchFamily="18" charset="0"/>
                <a:cs typeface="Times New Roman" panose="02020603050405020304" pitchFamily="18" charset="0"/>
              </a:rPr>
              <a:t>α) Η απόξεση της σκουριάς με συρμάτινες βούρτσες.</a:t>
            </a:r>
          </a:p>
          <a:p>
            <a:pPr marL="468000" indent="-468000">
              <a:lnSpc>
                <a:spcPct val="100000"/>
              </a:lnSpc>
              <a:spcBef>
                <a:spcPts val="800"/>
              </a:spcBef>
              <a:spcAft>
                <a:spcPts val="800"/>
              </a:spcAft>
              <a:buNone/>
            </a:pPr>
            <a:r>
              <a:rPr lang="el-GR" sz="2000" b="1" dirty="0">
                <a:solidFill>
                  <a:srgbClr val="008000"/>
                </a:solidFill>
                <a:latin typeface="Times New Roman" panose="02020603050405020304" pitchFamily="18" charset="0"/>
                <a:cs typeface="Times New Roman" panose="02020603050405020304" pitchFamily="18" charset="0"/>
              </a:rPr>
              <a:t>β) Ο εσωτερικός καθαρισμός του λέβητα.</a:t>
            </a:r>
          </a:p>
          <a:p>
            <a:pPr marL="468000" indent="-468000">
              <a:lnSpc>
                <a:spcPct val="100000"/>
              </a:lnSpc>
              <a:spcBef>
                <a:spcPts val="800"/>
              </a:spcBef>
              <a:spcAft>
                <a:spcPts val="800"/>
              </a:spcAft>
              <a:buNone/>
            </a:pPr>
            <a:r>
              <a:rPr lang="el-GR" sz="2000" b="1" dirty="0">
                <a:solidFill>
                  <a:srgbClr val="002060"/>
                </a:solidFill>
                <a:latin typeface="Times New Roman" panose="02020603050405020304" pitchFamily="18" charset="0"/>
                <a:cs typeface="Times New Roman" panose="02020603050405020304" pitchFamily="18" charset="0"/>
              </a:rPr>
              <a:t>γ) Ο έλεγχος ή μέτρηση του πάχους των θαλάμων με υπερήχους (</a:t>
            </a:r>
            <a:r>
              <a:rPr lang="en-US" sz="2000" b="1" dirty="0">
                <a:solidFill>
                  <a:srgbClr val="002060"/>
                </a:solidFill>
                <a:latin typeface="Times New Roman" panose="02020603050405020304" pitchFamily="18" charset="0"/>
                <a:cs typeface="Times New Roman" panose="02020603050405020304" pitchFamily="18" charset="0"/>
              </a:rPr>
              <a:t>ONIC)</a:t>
            </a:r>
            <a:r>
              <a:rPr lang="el-GR" sz="2000" b="1" dirty="0">
                <a:solidFill>
                  <a:srgbClr val="002060"/>
                </a:solidFill>
                <a:latin typeface="Times New Roman" panose="02020603050405020304" pitchFamily="18" charset="0"/>
                <a:cs typeface="Times New Roman" panose="02020603050405020304" pitchFamily="18" charset="0"/>
              </a:rPr>
              <a:t> και σπανιότερα με διάτρησή τους</a:t>
            </a:r>
            <a:r>
              <a:rPr lang="el-GR" sz="2000" dirty="0">
                <a:solidFill>
                  <a:schemeClr val="tx1"/>
                </a:solidFill>
                <a:latin typeface="Times New Roman" panose="02020603050405020304" pitchFamily="18" charset="0"/>
                <a:cs typeface="Times New Roman" panose="02020603050405020304" pitchFamily="18" charset="0"/>
              </a:rPr>
              <a:t>.</a:t>
            </a:r>
          </a:p>
          <a:p>
            <a:pPr marL="468000" indent="-468000">
              <a:lnSpc>
                <a:spcPct val="100000"/>
              </a:lnSpc>
              <a:spcBef>
                <a:spcPts val="800"/>
              </a:spcBef>
              <a:spcAft>
                <a:spcPts val="800"/>
              </a:spcAft>
              <a:buNone/>
            </a:pPr>
            <a:r>
              <a:rPr lang="el-GR" sz="2000" dirty="0">
                <a:solidFill>
                  <a:srgbClr val="FF0000"/>
                </a:solidFill>
                <a:latin typeface="Times New Roman" panose="02020603050405020304" pitchFamily="18" charset="0"/>
                <a:cs typeface="Times New Roman" panose="02020603050405020304" pitchFamily="18" charset="0"/>
              </a:rPr>
              <a:t>δ</a:t>
            </a:r>
            <a:r>
              <a:rPr lang="el-GR" sz="2000" b="1" dirty="0">
                <a:solidFill>
                  <a:srgbClr val="FF0000"/>
                </a:solidFill>
                <a:latin typeface="Times New Roman" panose="02020603050405020304" pitchFamily="18" charset="0"/>
                <a:cs typeface="Times New Roman" panose="02020603050405020304" pitchFamily="18" charset="0"/>
              </a:rPr>
              <a:t>) Ο έλεγχος του εσωτερικού των αυλών, με την βοήθεια ειδικής λάμπας. </a:t>
            </a:r>
            <a:endParaRPr lang="en-US" sz="2000" b="1" dirty="0">
              <a:solidFill>
                <a:srgbClr val="FF0000"/>
              </a:solidFill>
              <a:latin typeface="Times New Roman" panose="02020603050405020304" pitchFamily="18" charset="0"/>
              <a:cs typeface="Times New Roman" panose="02020603050405020304" pitchFamily="18" charset="0"/>
            </a:endParaRPr>
          </a:p>
          <a:p>
            <a:pPr marL="0" indent="-468000">
              <a:lnSpc>
                <a:spcPct val="100000"/>
              </a:lnSpc>
              <a:spcBef>
                <a:spcPts val="800"/>
              </a:spcBef>
              <a:spcAft>
                <a:spcPts val="800"/>
              </a:spcAft>
              <a:buNone/>
            </a:pPr>
            <a:r>
              <a:rPr lang="el-GR" sz="2000" b="1" dirty="0">
                <a:solidFill>
                  <a:srgbClr val="FF0000"/>
                </a:solidFill>
                <a:latin typeface="Times New Roman" panose="02020603050405020304" pitchFamily="18" charset="0"/>
                <a:cs typeface="Times New Roman" panose="02020603050405020304" pitchFamily="18" charset="0"/>
              </a:rPr>
              <a:t>Αν διαπιστωθούν διαβρώσεις σε αισθητή έκταση, ακολουθεί η κατά μήκος μετά από δειγματοληψία, κοπή μερικών αυλών και ο έλεγχος του πάχους. Ο παραπάνω έλεγχος μπορεί να οδηγήσει σε μερική ή ολική αντικατάσταση των αυλών.</a:t>
            </a:r>
          </a:p>
          <a:p>
            <a:pPr marL="468000" indent="-468000">
              <a:lnSpc>
                <a:spcPct val="100000"/>
              </a:lnSpc>
              <a:spcBef>
                <a:spcPts val="800"/>
              </a:spcBef>
              <a:spcAft>
                <a:spcPts val="800"/>
              </a:spcAft>
              <a:buNone/>
            </a:pPr>
            <a:r>
              <a:rPr lang="el-GR" sz="2000" b="1" dirty="0">
                <a:solidFill>
                  <a:srgbClr val="002060"/>
                </a:solidFill>
                <a:latin typeface="Times New Roman" panose="02020603050405020304" pitchFamily="18" charset="0"/>
                <a:cs typeface="Times New Roman" panose="02020603050405020304" pitchFamily="18" charset="0"/>
              </a:rPr>
              <a:t>ε) Η επάλειψη του υδροθαλάμου με επιψευδαργυρίνη (</a:t>
            </a:r>
            <a:r>
              <a:rPr lang="en-US" sz="2000" b="1" dirty="0">
                <a:solidFill>
                  <a:srgbClr val="002060"/>
                </a:solidFill>
                <a:latin typeface="Times New Roman" panose="02020603050405020304" pitchFamily="18" charset="0"/>
                <a:cs typeface="Times New Roman" panose="02020603050405020304" pitchFamily="18" charset="0"/>
              </a:rPr>
              <a:t>Zinc-White)</a:t>
            </a:r>
            <a:r>
              <a:rPr lang="el-GR" sz="2000" b="1" dirty="0">
                <a:solidFill>
                  <a:srgbClr val="002060"/>
                </a:solidFill>
                <a:latin typeface="Times New Roman" panose="02020603050405020304" pitchFamily="18" charset="0"/>
                <a:cs typeface="Times New Roman" panose="02020603050405020304" pitchFamily="18" charset="0"/>
              </a:rPr>
              <a:t>. </a:t>
            </a:r>
          </a:p>
          <a:p>
            <a:pPr marL="0" indent="0">
              <a:lnSpc>
                <a:spcPct val="100000"/>
              </a:lnSpc>
              <a:spcBef>
                <a:spcPts val="800"/>
              </a:spcBef>
              <a:spcAft>
                <a:spcPts val="800"/>
              </a:spcAft>
              <a:buNone/>
            </a:pPr>
            <a:r>
              <a:rPr lang="el-GR" sz="2000" b="1" dirty="0">
                <a:solidFill>
                  <a:schemeClr val="tx1"/>
                </a:solidFill>
                <a:latin typeface="Times New Roman" panose="02020603050405020304" pitchFamily="18" charset="0"/>
                <a:cs typeface="Times New Roman" panose="02020603050405020304" pitchFamily="18" charset="0"/>
              </a:rPr>
              <a:t>Τα μέτρα αυτά παίρνονται περιοδικά και προβλέπονται πάντοτε και στα εγχειρίδια των κατασκευαστών, που περιέχουν τις κατάλληλες οδηγίες συντήρησης του λέβητα</a:t>
            </a:r>
            <a:r>
              <a:rPr lang="el-GR" sz="2000" dirty="0">
                <a:solidFill>
                  <a:schemeClr val="tx1"/>
                </a:solidFill>
                <a:latin typeface="Times New Roman" panose="02020603050405020304" pitchFamily="18" charset="0"/>
                <a:cs typeface="Times New Roman" panose="02020603050405020304" pitchFamily="18" charset="0"/>
              </a:rPr>
              <a:t>.</a:t>
            </a:r>
          </a:p>
          <a:p>
            <a:pPr marL="0">
              <a:spcBef>
                <a:spcPts val="800"/>
              </a:spcBef>
              <a:spcAft>
                <a:spcPts val="800"/>
              </a:spcAft>
              <a:buNone/>
            </a:pPr>
            <a:r>
              <a:rPr lang="el-GR" sz="2000" dirty="0">
                <a:solidFill>
                  <a:schemeClr val="tx1"/>
                </a:solidFill>
                <a:latin typeface="Times New Roman" panose="02020603050405020304" pitchFamily="18" charset="0"/>
                <a:cs typeface="Times New Roman" panose="02020603050405020304" pitchFamily="18" charset="0"/>
              </a:rPr>
              <a:t> </a:t>
            </a:r>
            <a:endParaRPr lang="el-GR" sz="2400" dirty="0">
              <a:solidFill>
                <a:schemeClr val="tx1"/>
              </a:solidFill>
              <a:latin typeface="Times New Roman" panose="02020603050405020304" pitchFamily="18" charset="0"/>
              <a:cs typeface="Times New Roman" panose="02020603050405020304" pitchFamily="18" charset="0"/>
            </a:endParaRPr>
          </a:p>
        </p:txBody>
      </p:sp>
      <p:sp>
        <p:nvSpPr>
          <p:cNvPr id="2" name="Πλακίδιο 1">
            <a:extLst>
              <a:ext uri="{FF2B5EF4-FFF2-40B4-BE49-F238E27FC236}">
                <a16:creationId xmlns:a16="http://schemas.microsoft.com/office/drawing/2014/main" id="{67E106D3-D7EB-D84A-7515-8EE302462A30}"/>
              </a:ext>
            </a:extLst>
          </p:cNvPr>
          <p:cNvSpPr/>
          <p:nvPr/>
        </p:nvSpPr>
        <p:spPr>
          <a:xfrm>
            <a:off x="0" y="188640"/>
            <a:ext cx="9144000" cy="648072"/>
          </a:xfrm>
          <a:prstGeom prst="plaque">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900" dirty="0">
                <a:solidFill>
                  <a:srgbClr val="2B10F4"/>
                </a:solidFill>
                <a:latin typeface="Arial Black" panose="020B0A04020102020204" pitchFamily="34" charset="0"/>
              </a:rPr>
              <a:t>8.3.  ΑΝΤΙΜΕΤΩΠΙΣΗ ΤΩΝ ΔΙΑΒΡΩΣΕΩΝ</a:t>
            </a:r>
          </a:p>
        </p:txBody>
      </p:sp>
    </p:spTree>
    <p:extLst>
      <p:ext uri="{BB962C8B-B14F-4D97-AF65-F5344CB8AC3E}">
        <p14:creationId xmlns:p14="http://schemas.microsoft.com/office/powerpoint/2010/main" val="235146366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496" y="188640"/>
            <a:ext cx="9108504" cy="6552728"/>
          </a:xfrm>
          <a:solidFill>
            <a:srgbClr val="FFFFFF">
              <a:alpha val="0"/>
            </a:srgbClr>
          </a:solidFill>
        </p:spPr>
        <p:txBody>
          <a:bodyPr>
            <a:normAutofit/>
          </a:bodyPr>
          <a:lstStyle/>
          <a:p>
            <a:endParaRPr lang="el-GR" sz="1600" dirty="0">
              <a:latin typeface="Arial Black" pitchFamily="34" charset="0"/>
            </a:endParaRPr>
          </a:p>
          <a:p>
            <a:pPr marL="0" indent="0">
              <a:lnSpc>
                <a:spcPct val="150000"/>
              </a:lnSpc>
              <a:spcAft>
                <a:spcPts val="600"/>
              </a:spcAft>
              <a:buNone/>
            </a:pPr>
            <a:r>
              <a:rPr lang="el-GR" sz="1850" b="1" dirty="0">
                <a:solidFill>
                  <a:srgbClr val="FF0000"/>
                </a:solidFill>
                <a:latin typeface="Times New Roman" panose="02020603050405020304" pitchFamily="18" charset="0"/>
                <a:cs typeface="Times New Roman" panose="02020603050405020304" pitchFamily="18" charset="0"/>
              </a:rPr>
              <a:t>Η αντιμετώπιση των εξωτερικών διαβρώσεων συνίσταται κυρίως σε επιμελημένη επιθεώρηση των μερών που προσβάλλονται από το νερό, καθαρισμό και πιθανή αναγόμωσή τους με ηλεκτροσυγκόλληση </a:t>
            </a:r>
            <a:r>
              <a:rPr lang="el-GR" sz="1850" dirty="0">
                <a:solidFill>
                  <a:schemeClr val="tx1"/>
                </a:solidFill>
                <a:latin typeface="Times New Roman" panose="02020603050405020304" pitchFamily="18" charset="0"/>
                <a:cs typeface="Times New Roman" panose="02020603050405020304" pitchFamily="18" charset="0"/>
              </a:rPr>
              <a:t>και τέλος με βάψιμο των επιφανειών με προστατευτικά αντιδιαβρωτικά χρώματα και επιμελή κάλυψη του λέβητα. </a:t>
            </a:r>
            <a:endParaRPr lang="en-US" sz="185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Aft>
                <a:spcPts val="600"/>
              </a:spcAft>
              <a:buNone/>
            </a:pPr>
            <a:r>
              <a:rPr lang="el-GR" sz="1850" dirty="0">
                <a:solidFill>
                  <a:schemeClr val="tx1"/>
                </a:solidFill>
                <a:latin typeface="Times New Roman" panose="02020603050405020304" pitchFamily="18" charset="0"/>
                <a:cs typeface="Times New Roman" panose="02020603050405020304" pitchFamily="18" charset="0"/>
              </a:rPr>
              <a:t>Γι αυτό πρέπει να καταβάλλεται η μεγαλύτερη δυνατή προσπάθεια για την αντιμετώπισή τους.</a:t>
            </a:r>
            <a:endParaRPr lang="en-US" sz="185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Aft>
                <a:spcPts val="600"/>
              </a:spcAft>
              <a:buNone/>
            </a:pPr>
            <a:r>
              <a:rPr lang="el-GR" sz="1850" dirty="0">
                <a:solidFill>
                  <a:schemeClr val="tx1"/>
                </a:solidFill>
                <a:latin typeface="Times New Roman" panose="02020603050405020304" pitchFamily="18" charset="0"/>
                <a:cs typeface="Times New Roman" panose="02020603050405020304" pitchFamily="18" charset="0"/>
              </a:rPr>
              <a:t> </a:t>
            </a:r>
            <a:r>
              <a:rPr lang="el-GR" sz="1850" b="1" dirty="0">
                <a:solidFill>
                  <a:srgbClr val="FF0000"/>
                </a:solidFill>
                <a:latin typeface="Times New Roman" panose="02020603050405020304" pitchFamily="18" charset="0"/>
                <a:cs typeface="Times New Roman" panose="02020603050405020304" pitchFamily="18" charset="0"/>
              </a:rPr>
              <a:t>Αυτό επιτυγχάνεται κυρίως με την προσθήκη χημικών ουσιών, όπως προηγουμένως αναφέρθηκε, ώστε το νερό των λεβήτων να διατηρείται ουδέτερο ή ελαφρά αλκαλικό και να εξασφαλίζεται έτσι ότι αυτό δεν θα παρουσιάζει όξινη αντίδραση.</a:t>
            </a:r>
          </a:p>
          <a:p>
            <a:pPr marL="0" indent="0">
              <a:lnSpc>
                <a:spcPct val="150000"/>
              </a:lnSpc>
              <a:spcAft>
                <a:spcPts val="600"/>
              </a:spcAft>
              <a:buNone/>
            </a:pPr>
            <a:r>
              <a:rPr lang="el-GR" sz="1850" dirty="0">
                <a:solidFill>
                  <a:schemeClr val="tx1"/>
                </a:solidFill>
                <a:latin typeface="Times New Roman" panose="02020603050405020304" pitchFamily="18" charset="0"/>
                <a:cs typeface="Times New Roman" panose="02020603050405020304" pitchFamily="18" charset="0"/>
              </a:rPr>
              <a:t> </a:t>
            </a:r>
            <a:r>
              <a:rPr lang="el-GR" sz="1850" b="1" dirty="0">
                <a:solidFill>
                  <a:srgbClr val="2B10F4"/>
                </a:solidFill>
                <a:latin typeface="Times New Roman" panose="02020603050405020304" pitchFamily="18" charset="0"/>
                <a:cs typeface="Times New Roman" panose="02020603050405020304" pitchFamily="18" charset="0"/>
              </a:rPr>
              <a:t>Για να αντιμετωπιστεί η διάβρωση από την ηλεκτρόλυση καταβάλλεται προσπάθεια επαρκούς χημικής επεξεργασίας του νερού, ώστε ποτέ να μη περιέχονται οξέα τα οποία την υποβοηθούν.</a:t>
            </a:r>
          </a:p>
          <a:p>
            <a:endParaRPr lang="el-GR" sz="1600" dirty="0">
              <a:latin typeface="Arial Black" pitchFamily="34" charset="0"/>
            </a:endParaRPr>
          </a:p>
        </p:txBody>
      </p:sp>
    </p:spTree>
    <p:extLst>
      <p:ext uri="{BB962C8B-B14F-4D97-AF65-F5344CB8AC3E}">
        <p14:creationId xmlns:p14="http://schemas.microsoft.com/office/powerpoint/2010/main" val="322986364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9001000" cy="5805264"/>
          </a:xfrm>
        </p:spPr>
        <p:txBody>
          <a:bodyPr>
            <a:normAutofit fontScale="92500"/>
          </a:bodyPr>
          <a:lstStyle/>
          <a:p>
            <a:pPr marL="0" indent="0" algn="ctr">
              <a:buNone/>
            </a:pPr>
            <a:r>
              <a:rPr lang="el-GR" sz="1800" u="sng" dirty="0">
                <a:solidFill>
                  <a:srgbClr val="FF0000"/>
                </a:solidFill>
                <a:latin typeface="Arial Black" pitchFamily="34" charset="0"/>
              </a:rPr>
              <a:t>Υγρή συντήρηση</a:t>
            </a:r>
          </a:p>
          <a:p>
            <a:pPr marL="0" indent="0">
              <a:lnSpc>
                <a:spcPct val="150000"/>
              </a:lnSpc>
              <a:spcAft>
                <a:spcPts val="600"/>
              </a:spcAft>
              <a:buNone/>
            </a:pPr>
            <a:r>
              <a:rPr lang="el-GR" sz="1800" b="1" dirty="0">
                <a:solidFill>
                  <a:srgbClr val="FF0000"/>
                </a:solidFill>
                <a:latin typeface="Times New Roman" panose="02020603050405020304" pitchFamily="18" charset="0"/>
                <a:cs typeface="Times New Roman" panose="02020603050405020304" pitchFamily="18" charset="0"/>
              </a:rPr>
              <a:t>Η υγρή συντήρηση είναι η συνηθέστερη και εφαρμόζεται ‘όταν ο λέβητας πρόκειται να σταματήσει η λειτουργία του για διάστημα μέχρι 6 μήνες περίπου</a:t>
            </a:r>
            <a:r>
              <a:rPr lang="el-GR" sz="1800" dirty="0">
                <a:solidFill>
                  <a:schemeClr val="tx1"/>
                </a:solidFill>
                <a:latin typeface="Times New Roman" panose="02020603050405020304" pitchFamily="18" charset="0"/>
                <a:cs typeface="Times New Roman" panose="02020603050405020304" pitchFamily="18" charset="0"/>
              </a:rPr>
              <a:t>. Για την εφαρμογή της μεθόδου πραγματοποιείται πρώτα καλός εσωτερικός καθαρισμός και εκκαπνισμός του λέβητα. </a:t>
            </a:r>
            <a:r>
              <a:rPr lang="el-GR" sz="1800" b="1" dirty="0">
                <a:solidFill>
                  <a:srgbClr val="FF0000"/>
                </a:solidFill>
                <a:latin typeface="Times New Roman" panose="02020603050405020304" pitchFamily="18" charset="0"/>
                <a:cs typeface="Times New Roman" panose="02020603050405020304" pitchFamily="18" charset="0"/>
              </a:rPr>
              <a:t>Γεμίζει ο λέβητας μέχρι την ανώτατη στάθμη λειτουργίας με αλκαλικό νερό και ανάβονται οι φωτιές ώστε να βράσει το νερό για μισή ώρα τουλάχιστον υπό πίεση 1 ως 1.2 </a:t>
            </a:r>
            <a:r>
              <a:rPr lang="en-US" sz="1800" b="1" dirty="0">
                <a:solidFill>
                  <a:srgbClr val="FF0000"/>
                </a:solidFill>
                <a:latin typeface="Times New Roman" panose="02020603050405020304" pitchFamily="18" charset="0"/>
                <a:cs typeface="Times New Roman" panose="02020603050405020304" pitchFamily="18" charset="0"/>
              </a:rPr>
              <a:t>bar</a:t>
            </a:r>
            <a:r>
              <a:rPr lang="en-US" sz="1800" dirty="0">
                <a:solidFill>
                  <a:schemeClr val="tx1"/>
                </a:solidFill>
                <a:latin typeface="Times New Roman" panose="02020603050405020304" pitchFamily="18" charset="0"/>
                <a:cs typeface="Times New Roman" panose="02020603050405020304" pitchFamily="18" charset="0"/>
              </a:rPr>
              <a:t>.</a:t>
            </a:r>
            <a:r>
              <a:rPr lang="el-GR" sz="1800" dirty="0">
                <a:solidFill>
                  <a:schemeClr val="tx1"/>
                </a:solidFill>
                <a:latin typeface="Times New Roman" panose="02020603050405020304" pitchFamily="18" charset="0"/>
                <a:cs typeface="Times New Roman" panose="02020603050405020304" pitchFamily="18" charset="0"/>
              </a:rPr>
              <a:t> </a:t>
            </a:r>
            <a:endParaRPr lang="en-US" sz="180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Aft>
                <a:spcPts val="600"/>
              </a:spcAft>
              <a:buNone/>
            </a:pPr>
            <a:r>
              <a:rPr lang="el-GR" sz="1800" b="1" dirty="0">
                <a:solidFill>
                  <a:schemeClr val="tx1"/>
                </a:solidFill>
                <a:latin typeface="Times New Roman" panose="02020603050405020304" pitchFamily="18" charset="0"/>
                <a:cs typeface="Times New Roman" panose="02020603050405020304" pitchFamily="18" charset="0"/>
              </a:rPr>
              <a:t>Ο βρασμός πραγματοποιείται με ανοικτό το ασφαλιστικό, ώστε να απομακρυνθεί όλος ο αέρας που περιέχεται στο νερό. Σβήνονται στην συνέχεια οι φωτιές και καταθλίβεται αλκαλικό νερό, μέχρι να γεμίσει εντελώς ο λέβητας. Κλείνεται το ασφαλιστικό και ελέγχεται η στεγανότητα των επιστομίων. Ανά δεκαήμερο περίπου ελέγχεται ξανά η στεγανότητα και εξακριβώνεται αν υπάρχει απώλεια, οπότε αναπληρώνεται αυτή με την χειραντλία ή την ηλεκτρική αντλία.</a:t>
            </a:r>
          </a:p>
          <a:p>
            <a:pPr marL="0" indent="0">
              <a:lnSpc>
                <a:spcPct val="150000"/>
              </a:lnSpc>
              <a:spcAft>
                <a:spcPts val="600"/>
              </a:spcAft>
              <a:buNone/>
            </a:pPr>
            <a:r>
              <a:rPr lang="el-GR" sz="1800" b="1" dirty="0">
                <a:solidFill>
                  <a:schemeClr val="tx1"/>
                </a:solidFill>
                <a:latin typeface="Times New Roman" panose="02020603050405020304" pitchFamily="18" charset="0"/>
                <a:cs typeface="Times New Roman" panose="02020603050405020304" pitchFamily="18" charset="0"/>
              </a:rPr>
              <a:t>Το νερό πρέπει να είναι ελαφρά αλκαλικό. Η θερμοκρασία του λεβητοστασίου πρέπει να διατηρείται ικανοποιητική, ώστε να αποκλείεται περίπτωση πήξης (</a:t>
            </a:r>
            <a:r>
              <a:rPr lang="el-GR" sz="1800" b="1" dirty="0" err="1">
                <a:solidFill>
                  <a:srgbClr val="FF0000"/>
                </a:solidFill>
                <a:latin typeface="Times New Roman" panose="02020603050405020304" pitchFamily="18" charset="0"/>
                <a:cs typeface="Times New Roman" panose="02020603050405020304" pitchFamily="18" charset="0"/>
              </a:rPr>
              <a:t>παγοποίησης</a:t>
            </a:r>
            <a:r>
              <a:rPr lang="el-GR" sz="1800" b="1" dirty="0">
                <a:solidFill>
                  <a:srgbClr val="FF0000"/>
                </a:solidFill>
                <a:latin typeface="Times New Roman" panose="02020603050405020304" pitchFamily="18" charset="0"/>
                <a:cs typeface="Times New Roman" panose="02020603050405020304" pitchFamily="18" charset="0"/>
              </a:rPr>
              <a:t>)</a:t>
            </a:r>
            <a:r>
              <a:rPr lang="el-GR" sz="1800" b="1" dirty="0">
                <a:solidFill>
                  <a:schemeClr val="tx1"/>
                </a:solidFill>
                <a:latin typeface="Times New Roman" panose="02020603050405020304" pitchFamily="18" charset="0"/>
                <a:cs typeface="Times New Roman" panose="02020603050405020304" pitchFamily="18" charset="0"/>
              </a:rPr>
              <a:t> του νερού</a:t>
            </a:r>
            <a:r>
              <a:rPr lang="el-GR" sz="1800" b="1" dirty="0">
                <a:latin typeface="Times New Roman" panose="02020603050405020304" pitchFamily="18" charset="0"/>
                <a:cs typeface="Times New Roman" panose="02020603050405020304" pitchFamily="18" charset="0"/>
              </a:rPr>
              <a:t>.</a:t>
            </a:r>
          </a:p>
          <a:p>
            <a:endParaRPr lang="el-GR" sz="1600" dirty="0">
              <a:latin typeface="Arial Black" pitchFamily="34" charset="0"/>
            </a:endParaRPr>
          </a:p>
        </p:txBody>
      </p:sp>
      <p:sp>
        <p:nvSpPr>
          <p:cNvPr id="2" name="Ορθογώνιο: Στρογγύλεμα διαγώνιων γωνιών 1">
            <a:extLst>
              <a:ext uri="{FF2B5EF4-FFF2-40B4-BE49-F238E27FC236}">
                <a16:creationId xmlns:a16="http://schemas.microsoft.com/office/drawing/2014/main" id="{80445A6F-D73B-ECA6-5045-B577C89BD627}"/>
              </a:ext>
            </a:extLst>
          </p:cNvPr>
          <p:cNvSpPr/>
          <p:nvPr/>
        </p:nvSpPr>
        <p:spPr>
          <a:xfrm>
            <a:off x="0" y="188640"/>
            <a:ext cx="9144000" cy="576064"/>
          </a:xfrm>
          <a:prstGeom prst="round2DiagRect">
            <a:avLst/>
          </a:prstGeom>
          <a:gradFill flip="none" rotWithShape="1">
            <a:gsLst>
              <a:gs pos="55000">
                <a:srgbClr val="FFFF00"/>
              </a:gs>
              <a:gs pos="60000">
                <a:srgbClr val="3BFF3B"/>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2B10F4"/>
                </a:solidFill>
                <a:latin typeface="Arial Black" panose="020B0A04020102020204" pitchFamily="34" charset="0"/>
              </a:rPr>
              <a:t>8.4.  ΥΓΡΗ ΚΑΙ ΞΗΡΗ ΣΥΝΤΗΡΗΣΗ </a:t>
            </a:r>
          </a:p>
        </p:txBody>
      </p:sp>
    </p:spTree>
    <p:extLst>
      <p:ext uri="{BB962C8B-B14F-4D97-AF65-F5344CB8AC3E}">
        <p14:creationId xmlns:p14="http://schemas.microsoft.com/office/powerpoint/2010/main" val="97983914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43000" y="836712"/>
            <a:ext cx="9001000" cy="6021288"/>
          </a:xfrm>
        </p:spPr>
        <p:txBody>
          <a:bodyPr>
            <a:normAutofit/>
          </a:bodyPr>
          <a:lstStyle/>
          <a:p>
            <a:pPr marL="0" indent="0">
              <a:buNone/>
            </a:pPr>
            <a:r>
              <a:rPr lang="el-GR" sz="2000" b="1" dirty="0">
                <a:solidFill>
                  <a:srgbClr val="FF0000"/>
                </a:solidFill>
                <a:latin typeface="Times New Roman" panose="02020603050405020304" pitchFamily="18" charset="0"/>
                <a:cs typeface="Times New Roman" panose="02020603050405020304" pitchFamily="18" charset="0"/>
              </a:rPr>
              <a:t>Η ξηρή συντήρηση είναι πολυπλοκότερη από την προηγούμενη και εφαρμόζεται για διαστήματα αργίας του λέβητα πάνω από 6 μήνες.</a:t>
            </a:r>
            <a:r>
              <a:rPr lang="el-GR" sz="2000" dirty="0">
                <a:latin typeface="Times New Roman" panose="02020603050405020304" pitchFamily="18" charset="0"/>
                <a:cs typeface="Times New Roman" panose="02020603050405020304" pitchFamily="18" charset="0"/>
              </a:rPr>
              <a:t>  Αδειάζεται πρώτα ο λέβητας και εκτελείται καλός εσωτερικός και εξωτερικός καθαρισμός. </a:t>
            </a:r>
          </a:p>
          <a:p>
            <a:pPr marL="0">
              <a:buNone/>
            </a:pPr>
            <a:r>
              <a:rPr lang="el-GR" sz="2000" dirty="0">
                <a:solidFill>
                  <a:srgbClr val="00B050"/>
                </a:solidFill>
                <a:latin typeface="Times New Roman" panose="02020603050405020304" pitchFamily="18" charset="0"/>
                <a:cs typeface="Times New Roman" panose="02020603050405020304" pitchFamily="18" charset="0"/>
              </a:rPr>
              <a:t> </a:t>
            </a:r>
            <a:r>
              <a:rPr lang="el-GR" sz="2000" b="1" dirty="0">
                <a:latin typeface="Times New Roman" panose="02020603050405020304" pitchFamily="18" charset="0"/>
                <a:cs typeface="Times New Roman" panose="02020603050405020304" pitchFamily="18" charset="0"/>
              </a:rPr>
              <a:t>Στην συνέχεια τοποθετούνται μέσα στον λέβητα από τις ανθρωποθυρίδες, μαγκάλια με αναμμένα κάρβουνα. Συγχρόνως ανάβεται μικρή φωτιά (καυστήρας) στην εστία. Έτσι επιτυγχάνεται το στέγνωμα του λέβητα και ελαττώνεται ο αέρας που περιέχεται σ αυτόν με αποτέλεσμα να σβήνουν προοδευτικά και τα κάρβουνα των μαγκαλιών, λόγω έλλειψης οξυγόνου</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marL="0">
              <a:buNone/>
            </a:pPr>
            <a:r>
              <a:rPr lang="el-GR" sz="2000" dirty="0">
                <a:latin typeface="Times New Roman" panose="02020603050405020304" pitchFamily="18" charset="0"/>
                <a:cs typeface="Times New Roman" panose="02020603050405020304" pitchFamily="18" charset="0"/>
              </a:rPr>
              <a:t>Μόλις συμβεί αυτό τοποθετούνται γρήγορα μέσα στον λέβητα δίσκοι με άνυδρο ασβέστη ( μη σβησμένο) και αμέσως τοποθετούνται τα πώματα. Η αναλογία ασβέστη είναι 5 </a:t>
            </a:r>
            <a:r>
              <a:rPr lang="en-US" sz="2000" dirty="0">
                <a:latin typeface="Times New Roman" panose="02020603050405020304" pitchFamily="18" charset="0"/>
                <a:cs typeface="Times New Roman" panose="02020603050405020304" pitchFamily="18" charset="0"/>
              </a:rPr>
              <a:t>kg</a:t>
            </a:r>
            <a:r>
              <a:rPr lang="el-GR" sz="2000" dirty="0">
                <a:latin typeface="Times New Roman" panose="02020603050405020304" pitchFamily="18" charset="0"/>
                <a:cs typeface="Times New Roman" panose="02020603050405020304" pitchFamily="18" charset="0"/>
              </a:rPr>
              <a:t> περίπου ανά κυβικό μέτρο υδροθαλάμου. </a:t>
            </a:r>
            <a:r>
              <a:rPr lang="el-GR" sz="2000" b="1" dirty="0">
                <a:solidFill>
                  <a:srgbClr val="FF0000"/>
                </a:solidFill>
                <a:latin typeface="Times New Roman" panose="02020603050405020304" pitchFamily="18" charset="0"/>
                <a:cs typeface="Times New Roman" panose="02020603050405020304" pitchFamily="18" charset="0"/>
              </a:rPr>
              <a:t>Με την μέθοδο αυτή επιτυγχάνεται η απορρόφηση της υγρασίας, η οποία παρουσιάζεται κατά το διάστημα της συντήρησης. Για την επιτυχία της μεθόδου αυτής απαιτείται καλή στεγανότητα του λέβητα, έλλειψη αέρα και υγρασίας και ταχύτητα κινήσεων κατά την εκτέλεση των διαφόρων εργασιών.</a:t>
            </a:r>
          </a:p>
          <a:p>
            <a:pPr marL="0">
              <a:buNone/>
            </a:pPr>
            <a:r>
              <a:rPr lang="el-GR" sz="2000" dirty="0">
                <a:latin typeface="Times New Roman" panose="02020603050405020304" pitchFamily="18" charset="0"/>
                <a:cs typeface="Times New Roman" panose="02020603050405020304" pitchFamily="18" charset="0"/>
              </a:rPr>
              <a:t>Κατά την ξηρή συντήρηση στα υγρά κλίματα μια φορά την εβδομάδα ή ανά 15 πενθήμερο ανάβεται φωτιά στις εστίες με κάρβουνα για την απορρόφηση της υγρασίας.</a:t>
            </a:r>
          </a:p>
          <a:p>
            <a:endParaRPr lang="el-GR" sz="1600" dirty="0">
              <a:latin typeface="Arial Black" pitchFamily="34" charset="0"/>
            </a:endParaRPr>
          </a:p>
        </p:txBody>
      </p:sp>
      <p:sp>
        <p:nvSpPr>
          <p:cNvPr id="5" name="Ορθογώνιο: Στρογγύλεμα διαγώνιων γωνιών 4">
            <a:extLst>
              <a:ext uri="{FF2B5EF4-FFF2-40B4-BE49-F238E27FC236}">
                <a16:creationId xmlns:a16="http://schemas.microsoft.com/office/drawing/2014/main" id="{90EB17C2-10F8-5E2F-3BC8-F4625430241C}"/>
              </a:ext>
            </a:extLst>
          </p:cNvPr>
          <p:cNvSpPr/>
          <p:nvPr/>
        </p:nvSpPr>
        <p:spPr>
          <a:xfrm>
            <a:off x="1187624" y="116632"/>
            <a:ext cx="6408712" cy="576064"/>
          </a:xfrm>
          <a:prstGeom prst="round2DiagRect">
            <a:avLst/>
          </a:prstGeom>
          <a:gradFill>
            <a:gsLst>
              <a:gs pos="55000">
                <a:srgbClr val="FFFF00"/>
              </a:gs>
              <a:gs pos="60000">
                <a:srgbClr val="3BFF3B"/>
              </a:gs>
            </a:gsLst>
            <a:lin ang="81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2B10F4"/>
                </a:solidFill>
                <a:latin typeface="Arial Black" panose="020B0A04020102020204" pitchFamily="34" charset="0"/>
              </a:rPr>
              <a:t>Ξηρή συντήρηση</a:t>
            </a:r>
          </a:p>
        </p:txBody>
      </p:sp>
    </p:spTree>
    <p:extLst>
      <p:ext uri="{BB962C8B-B14F-4D97-AF65-F5344CB8AC3E}">
        <p14:creationId xmlns:p14="http://schemas.microsoft.com/office/powerpoint/2010/main" val="426123996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340768"/>
            <a:ext cx="9036496" cy="5589240"/>
          </a:xfrm>
        </p:spPr>
        <p:txBody>
          <a:bodyPr>
            <a:normAutofit fontScale="25000" lnSpcReduction="20000"/>
          </a:bodyPr>
          <a:lstStyle/>
          <a:p>
            <a:pPr marL="0" indent="0">
              <a:lnSpc>
                <a:spcPct val="120000"/>
              </a:lnSpc>
              <a:spcBef>
                <a:spcPts val="0"/>
              </a:spcBef>
              <a:buNone/>
            </a:pPr>
            <a:r>
              <a:rPr lang="el-GR" sz="7200" b="1" dirty="0">
                <a:solidFill>
                  <a:srgbClr val="FF0000"/>
                </a:solidFill>
                <a:latin typeface="Times New Roman" panose="02020603050405020304" pitchFamily="18" charset="0"/>
                <a:cs typeface="Times New Roman" panose="02020603050405020304" pitchFamily="18" charset="0"/>
              </a:rPr>
              <a:t>Κατά την εκκένωση και το άνοιγμα των λεβήτων παίρνονται τα ακόλουθα προφυλακτικά μέτρα, για αποφυγή ατυχημάτων στο προσωπικό που απασχολείται με τον λέβητα ή ζημίες στο υλικό του λέβητα. </a:t>
            </a:r>
            <a:r>
              <a:rPr lang="el-GR" sz="7200" dirty="0">
                <a:latin typeface="Times New Roman" panose="02020603050405020304" pitchFamily="18" charset="0"/>
                <a:cs typeface="Times New Roman" panose="02020603050405020304" pitchFamily="18" charset="0"/>
              </a:rPr>
              <a:t>Στην αρχή η εκκένωση λεβήτων υπό πίεση στην θάλασσα, πρέπει να αποφεύγεται, έστω κι αν ο κατασκευαστής έχει προβλέψει σχετική σωλήνωση. </a:t>
            </a:r>
          </a:p>
          <a:p>
            <a:pPr marL="0" indent="0">
              <a:lnSpc>
                <a:spcPct val="120000"/>
              </a:lnSpc>
              <a:spcBef>
                <a:spcPts val="0"/>
              </a:spcBef>
              <a:buNone/>
            </a:pPr>
            <a:r>
              <a:rPr lang="el-GR" sz="7200" dirty="0">
                <a:latin typeface="Times New Roman" panose="02020603050405020304" pitchFamily="18" charset="0"/>
                <a:cs typeface="Times New Roman" panose="02020603050405020304" pitchFamily="18" charset="0"/>
              </a:rPr>
              <a:t>Εξαίρεση επιτρέπεται μόνο σε περιπτώσεις όπου ο παράγοντας χρόνος έχει μεγάλη σημασία, αλλά τότε θα γίνεται δεκτή και η πιθανότητα αστάθμητων βλαβών, λόγω ανομοιόμορφων συστολών και διαστολών του λέβητα. Η καλύτερη λύση στην προκειμένη περίπτωση είναι η απομόνωση του λέβητα, μέχρι την πλήρη πτώση της πίεσής του, οπότε ανοίγονται τα εξαεριστικά και ο λέβητας  αφήνεται να κρυώσει. </a:t>
            </a:r>
            <a:r>
              <a:rPr lang="el-GR" sz="7200" b="1" dirty="0">
                <a:solidFill>
                  <a:srgbClr val="FF0000"/>
                </a:solidFill>
                <a:latin typeface="Times New Roman" panose="02020603050405020304" pitchFamily="18" charset="0"/>
                <a:cs typeface="Times New Roman" panose="02020603050405020304" pitchFamily="18" charset="0"/>
              </a:rPr>
              <a:t>Επιτάχυνση της ψύξης του με δημιουργία ρευμάτων αέρα απαγορεύεται. </a:t>
            </a:r>
          </a:p>
          <a:p>
            <a:pPr marL="0" indent="0">
              <a:lnSpc>
                <a:spcPct val="120000"/>
              </a:lnSpc>
              <a:spcBef>
                <a:spcPts val="0"/>
              </a:spcBef>
              <a:buNone/>
            </a:pPr>
            <a:r>
              <a:rPr lang="el-GR" sz="7200" b="1" dirty="0">
                <a:latin typeface="Times New Roman" panose="02020603050405020304" pitchFamily="18" charset="0"/>
                <a:cs typeface="Times New Roman" panose="02020603050405020304" pitchFamily="18" charset="0"/>
              </a:rPr>
              <a:t>Μετά την ομαλή ψύξη του λέβητα επακολουθεί η εκκένωσή του. Πριν από την είσοδο του </a:t>
            </a:r>
            <a:r>
              <a:rPr lang="el-GR" sz="7200" b="1" dirty="0">
                <a:solidFill>
                  <a:srgbClr val="2B10F4"/>
                </a:solidFill>
                <a:latin typeface="Times New Roman" panose="02020603050405020304" pitchFamily="18" charset="0"/>
                <a:cs typeface="Times New Roman" panose="02020603050405020304" pitchFamily="18" charset="0"/>
              </a:rPr>
              <a:t>προσωπικού μέσα στον λέβητα, πρέπει να αερισθεί καλά, </a:t>
            </a:r>
            <a:r>
              <a:rPr lang="el-GR" sz="7200" b="1" dirty="0">
                <a:latin typeface="Times New Roman" panose="02020603050405020304" pitchFamily="18" charset="0"/>
                <a:cs typeface="Times New Roman" panose="02020603050405020304" pitchFamily="18" charset="0"/>
              </a:rPr>
              <a:t>γιατί παρουσιάζονται τοξικά ή άλλα καταστρεπτικά  αέρια για τον ανθρώπινο οργανισμό. Επίσης μερικές φορές παρουσιάζονται και </a:t>
            </a:r>
            <a:r>
              <a:rPr lang="el-GR" sz="7200" b="1" dirty="0">
                <a:solidFill>
                  <a:srgbClr val="2B10F4"/>
                </a:solidFill>
                <a:latin typeface="Times New Roman" panose="02020603050405020304" pitchFamily="18" charset="0"/>
                <a:cs typeface="Times New Roman" panose="02020603050405020304" pitchFamily="18" charset="0"/>
              </a:rPr>
              <a:t>εκρηκτικά αέρια. </a:t>
            </a:r>
          </a:p>
          <a:p>
            <a:pPr marL="0" indent="0">
              <a:lnSpc>
                <a:spcPct val="120000"/>
              </a:lnSpc>
              <a:spcBef>
                <a:spcPts val="0"/>
              </a:spcBef>
              <a:buNone/>
            </a:pPr>
            <a:r>
              <a:rPr lang="el-GR" sz="7200" b="1" dirty="0">
                <a:latin typeface="Times New Roman" panose="02020603050405020304" pitchFamily="18" charset="0"/>
                <a:cs typeface="Times New Roman" panose="02020603050405020304" pitchFamily="18" charset="0"/>
              </a:rPr>
              <a:t>Επίσης </a:t>
            </a:r>
            <a:r>
              <a:rPr lang="el-GR" sz="7200" b="1" dirty="0">
                <a:solidFill>
                  <a:srgbClr val="FF0000"/>
                </a:solidFill>
                <a:latin typeface="Times New Roman" panose="02020603050405020304" pitchFamily="18" charset="0"/>
                <a:cs typeface="Times New Roman" panose="02020603050405020304" pitchFamily="18" charset="0"/>
              </a:rPr>
              <a:t>απαγορεύονται ρητά τα γυμνά φώτα </a:t>
            </a:r>
            <a:r>
              <a:rPr lang="el-GR" sz="7200" b="1" dirty="0">
                <a:latin typeface="Times New Roman" panose="02020603050405020304" pitchFamily="18" charset="0"/>
                <a:cs typeface="Times New Roman" panose="02020603050405020304" pitchFamily="18" charset="0"/>
              </a:rPr>
              <a:t>και το </a:t>
            </a:r>
            <a:r>
              <a:rPr lang="el-GR" sz="7200" b="1" dirty="0">
                <a:solidFill>
                  <a:srgbClr val="FF0000"/>
                </a:solidFill>
                <a:latin typeface="Times New Roman" panose="02020603050405020304" pitchFamily="18" charset="0"/>
                <a:cs typeface="Times New Roman" panose="02020603050405020304" pitchFamily="18" charset="0"/>
              </a:rPr>
              <a:t>κάπνισμα </a:t>
            </a:r>
            <a:r>
              <a:rPr lang="el-GR" sz="7200" b="1" dirty="0">
                <a:latin typeface="Times New Roman" panose="02020603050405020304" pitchFamily="18" charset="0"/>
                <a:cs typeface="Times New Roman" panose="02020603050405020304" pitchFamily="18" charset="0"/>
              </a:rPr>
              <a:t>μέσα στον λέβητα και στο λεβητοστάσιο πριν από την παρέλευση 24ωρου εντατικού αερισμού. Επίσης είναι φρόνιμο στο χρονικό αυτό διάστημα να </a:t>
            </a:r>
            <a:r>
              <a:rPr lang="el-GR" sz="7200" b="1" dirty="0">
                <a:solidFill>
                  <a:srgbClr val="2B10F4"/>
                </a:solidFill>
                <a:latin typeface="Times New Roman" panose="02020603050405020304" pitchFamily="18" charset="0"/>
                <a:cs typeface="Times New Roman" panose="02020603050405020304" pitchFamily="18" charset="0"/>
              </a:rPr>
              <a:t>αποφεύγονται τα φορητά φώτα </a:t>
            </a:r>
            <a:r>
              <a:rPr lang="el-GR" sz="7200" b="1" dirty="0">
                <a:latin typeface="Times New Roman" panose="02020603050405020304" pitchFamily="18" charset="0"/>
                <a:cs typeface="Times New Roman" panose="02020603050405020304" pitchFamily="18" charset="0"/>
              </a:rPr>
              <a:t>και να χρησιμοποιούνται φακοί χειρός με μπαταρίες. </a:t>
            </a:r>
            <a:r>
              <a:rPr lang="el-GR" sz="7200" b="1" dirty="0">
                <a:solidFill>
                  <a:srgbClr val="FF0000"/>
                </a:solidFill>
                <a:latin typeface="Times New Roman" panose="02020603050405020304" pitchFamily="18" charset="0"/>
                <a:cs typeface="Times New Roman" panose="02020603050405020304" pitchFamily="18" charset="0"/>
              </a:rPr>
              <a:t>Ποτέ δεν επιτρέπεται να εργάζονται μέλη του  προσωπικού μέσα στον λέβητα, αν δεν υπάρχει άφθονος αερισμός με τεχνητά μέσα.</a:t>
            </a:r>
            <a:endParaRPr lang="el-GR" sz="7200" b="1" dirty="0">
              <a:latin typeface="Times New Roman" panose="02020603050405020304" pitchFamily="18" charset="0"/>
              <a:cs typeface="Times New Roman" panose="02020603050405020304" pitchFamily="18" charset="0"/>
            </a:endParaRPr>
          </a:p>
          <a:p>
            <a:pPr marL="0" indent="0">
              <a:buNone/>
            </a:pPr>
            <a:endParaRPr lang="el-GR" sz="2000" dirty="0">
              <a:solidFill>
                <a:srgbClr val="FF0000"/>
              </a:solidFill>
              <a:latin typeface="Times New Roman" panose="02020603050405020304" pitchFamily="18" charset="0"/>
              <a:cs typeface="Times New Roman" panose="02020603050405020304" pitchFamily="18" charset="0"/>
            </a:endParaRPr>
          </a:p>
        </p:txBody>
      </p:sp>
      <p:sp>
        <p:nvSpPr>
          <p:cNvPr id="2" name="Πλακίδιο 1">
            <a:extLst>
              <a:ext uri="{FF2B5EF4-FFF2-40B4-BE49-F238E27FC236}">
                <a16:creationId xmlns:a16="http://schemas.microsoft.com/office/drawing/2014/main" id="{DFFC1B9D-50B3-20BD-14BE-99831A8D0CD0}"/>
              </a:ext>
            </a:extLst>
          </p:cNvPr>
          <p:cNvSpPr/>
          <p:nvPr/>
        </p:nvSpPr>
        <p:spPr>
          <a:xfrm>
            <a:off x="0" y="116632"/>
            <a:ext cx="9144000" cy="1080120"/>
          </a:xfrm>
          <a:prstGeom prst="plaque">
            <a:avLst/>
          </a:prstGeom>
          <a:gradFill>
            <a:gsLst>
              <a:gs pos="55000">
                <a:srgbClr val="FFFF00"/>
              </a:gs>
              <a:gs pos="60000">
                <a:srgbClr val="3BFF3B"/>
              </a:gs>
            </a:gsLst>
            <a:lin ang="81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FF0000"/>
                </a:solidFill>
                <a:latin typeface="Arial Black" panose="020B0A04020102020204" pitchFamily="34" charset="0"/>
              </a:rPr>
              <a:t>8.5.  ΑΝΟΙΓΜΑ ΤΩΝ ΛΕΒΗΤΩΝ-ΜΕΤΡΑ ΠΡΟΦΥΛΑΞΗΣ</a:t>
            </a:r>
          </a:p>
        </p:txBody>
      </p:sp>
    </p:spTree>
    <p:extLst>
      <p:ext uri="{BB962C8B-B14F-4D97-AF65-F5344CB8AC3E}">
        <p14:creationId xmlns:p14="http://schemas.microsoft.com/office/powerpoint/2010/main" val="330140486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617077"/>
          </a:xfrm>
        </p:spPr>
        <p:txBody>
          <a:bodyPr>
            <a:normAutofit/>
          </a:bodyPr>
          <a:lstStyle/>
          <a:p>
            <a:pPr marL="0" indent="0">
              <a:buNone/>
            </a:pPr>
            <a:r>
              <a:rPr lang="el-GR" sz="2000" b="1" dirty="0">
                <a:solidFill>
                  <a:srgbClr val="FF0000"/>
                </a:solidFill>
                <a:latin typeface="Times New Roman" panose="02020603050405020304" pitchFamily="18" charset="0"/>
                <a:cs typeface="Times New Roman" panose="02020603050405020304" pitchFamily="18" charset="0"/>
              </a:rPr>
              <a:t>Ο βρασμός του λέβητα, όπως είναι γνωστό, γίνεται όταν διαπιστωθεί μέσα σ αυτόν ύπαρξη ελαιωδών ουσιών</a:t>
            </a:r>
            <a:r>
              <a:rPr lang="el-GR" sz="2000" dirty="0">
                <a:solidFill>
                  <a:schemeClr val="tx1"/>
                </a:solidFill>
                <a:latin typeface="Times New Roman" panose="02020603050405020304" pitchFamily="18" charset="0"/>
                <a:cs typeface="Times New Roman" panose="02020603050405020304" pitchFamily="18" charset="0"/>
              </a:rPr>
              <a:t>. Η εκτέλεση του βρασμού στον λέβητα απαιτεί ικανό χρόνο και είναι πολύπλοκη. </a:t>
            </a:r>
            <a:r>
              <a:rPr lang="el-GR" sz="2000" b="1" dirty="0">
                <a:solidFill>
                  <a:srgbClr val="FF0000"/>
                </a:solidFill>
                <a:latin typeface="Times New Roman" panose="02020603050405020304" pitchFamily="18" charset="0"/>
                <a:cs typeface="Times New Roman" panose="02020603050405020304" pitchFamily="18" charset="0"/>
              </a:rPr>
              <a:t>Παροχές ατμού, ο οποίος θα χρησιμοποιηθεί για τον βρασμό προσαρμόζονται στον υδροθάλαμο, στα εκκενωτικά του πυθμένα των συλλεκτών ατμού και στα κατώτερα σημεία του υπερθερμαντήρα και του οικονομητήρα. Επίσης ανεξάρτητες συνδέσεις εκκένωσης προσαρμόζονται σε κάθε οικονομητήρα και στα εξαεριστικά του υπερθερμαντήρα</a:t>
            </a:r>
            <a:r>
              <a:rPr lang="el-GR"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Για τον βρασμό του λέβητα χρησιμοποιείται διάλυμα 75 </a:t>
            </a:r>
            <a:r>
              <a:rPr lang="en-US" sz="2000" b="1" dirty="0">
                <a:solidFill>
                  <a:schemeClr val="tx1"/>
                </a:solidFill>
                <a:latin typeface="Times New Roman" panose="02020603050405020304" pitchFamily="18" charset="0"/>
                <a:cs typeface="Times New Roman" panose="02020603050405020304" pitchFamily="18" charset="0"/>
              </a:rPr>
              <a:t>kg</a:t>
            </a:r>
            <a:r>
              <a:rPr lang="el-GR" sz="2000" b="1" dirty="0">
                <a:solidFill>
                  <a:schemeClr val="tx1"/>
                </a:solidFill>
                <a:latin typeface="Times New Roman" panose="02020603050405020304" pitchFamily="18" charset="0"/>
                <a:cs typeface="Times New Roman" panose="02020603050405020304" pitchFamily="18" charset="0"/>
              </a:rPr>
              <a:t> ματαπυριτικού πενταϋδρικού νατρίου για κάθε 4 μ3 χωρητικότητας του λέβητα ( ή 18 </a:t>
            </a:r>
            <a:r>
              <a:rPr lang="en-US" sz="2000" b="1" dirty="0">
                <a:solidFill>
                  <a:schemeClr val="tx1"/>
                </a:solidFill>
                <a:latin typeface="Times New Roman" panose="02020603050405020304" pitchFamily="18" charset="0"/>
                <a:cs typeface="Times New Roman" panose="02020603050405020304" pitchFamily="18" charset="0"/>
              </a:rPr>
              <a:t>kg/m3) </a:t>
            </a:r>
            <a:r>
              <a:rPr lang="el-GR" sz="2000" b="1" dirty="0">
                <a:solidFill>
                  <a:schemeClr val="tx1"/>
                </a:solidFill>
                <a:latin typeface="Times New Roman" panose="02020603050405020304" pitchFamily="18" charset="0"/>
                <a:cs typeface="Times New Roman" panose="02020603050405020304" pitchFamily="18" charset="0"/>
              </a:rPr>
              <a:t>μέσα στο απαραίτητα ζεστό νερό για την διάλυσή της. Η παραπάνω διάλυση εισάγεται στον οικονομητήρα, τον υπερθερμαντήρα, τους υδροθαλάμους και τους συλλέκτες του νερού.  </a:t>
            </a:r>
            <a:r>
              <a:rPr lang="el-GR" sz="2000" b="1" dirty="0">
                <a:solidFill>
                  <a:srgbClr val="2B10F4"/>
                </a:solidFill>
                <a:latin typeface="Times New Roman" panose="02020603050405020304" pitchFamily="18" charset="0"/>
                <a:cs typeface="Times New Roman" panose="02020603050405020304" pitchFamily="18" charset="0"/>
              </a:rPr>
              <a:t>Στην συνέχεια το ατμογόνο τμήμα του λέβητα γεμίζει με νερό μέχρι την κατώτερη στάθμη του υδροδείκτη. Μέσα στον οικονομητήρα ή τον υπερθερμαντήρα, δεν προστίθεται νερό μετά την εισαγωγή του διαλύματος.</a:t>
            </a:r>
          </a:p>
          <a:p>
            <a:endParaRPr lang="el-GR" sz="1600" dirty="0">
              <a:latin typeface="Arial Black" pitchFamily="34" charset="0"/>
            </a:endParaRPr>
          </a:p>
        </p:txBody>
      </p:sp>
      <p:sp>
        <p:nvSpPr>
          <p:cNvPr id="2" name="Πλακίδιο 1">
            <a:extLst>
              <a:ext uri="{FF2B5EF4-FFF2-40B4-BE49-F238E27FC236}">
                <a16:creationId xmlns:a16="http://schemas.microsoft.com/office/drawing/2014/main" id="{9775FB42-3306-8BDC-6D9E-E5B26F34724A}"/>
              </a:ext>
            </a:extLst>
          </p:cNvPr>
          <p:cNvSpPr/>
          <p:nvPr/>
        </p:nvSpPr>
        <p:spPr>
          <a:xfrm>
            <a:off x="0" y="116632"/>
            <a:ext cx="9144000" cy="648072"/>
          </a:xfrm>
          <a:prstGeom prst="plaque">
            <a:avLst/>
          </a:prstGeom>
          <a:gradFill flip="none" rotWithShape="1">
            <a:gsLst>
              <a:gs pos="39000">
                <a:srgbClr val="FFFF00"/>
              </a:gs>
              <a:gs pos="61000">
                <a:srgbClr val="3BFF3B"/>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latin typeface="Arial Black" panose="020B0A04020102020204" pitchFamily="34" charset="0"/>
              </a:rPr>
              <a:t>8.6.  ΒΡΑΣΜΟΣ ΤΟΥ ΛΕΒΗΤΑ</a:t>
            </a:r>
          </a:p>
        </p:txBody>
      </p:sp>
    </p:spTree>
    <p:extLst>
      <p:ext uri="{BB962C8B-B14F-4D97-AF65-F5344CB8AC3E}">
        <p14:creationId xmlns:p14="http://schemas.microsoft.com/office/powerpoint/2010/main" val="387158802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92D050">
            <a:alpha val="41000"/>
          </a:srgbClr>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548680"/>
            <a:ext cx="8928992" cy="6121133"/>
          </a:xfrm>
          <a:solidFill>
            <a:srgbClr val="FFFFFF"/>
          </a:solidFill>
        </p:spPr>
        <p:txBody>
          <a:bodyPr>
            <a:normAutofit/>
          </a:bodyPr>
          <a:lstStyle/>
          <a:p>
            <a:pPr marL="0" indent="0">
              <a:lnSpc>
                <a:spcPct val="150000"/>
              </a:lnSpc>
              <a:spcBef>
                <a:spcPts val="1200"/>
              </a:spcBef>
              <a:spcAft>
                <a:spcPts val="1200"/>
              </a:spcAft>
              <a:buNone/>
            </a:pPr>
            <a:r>
              <a:rPr lang="el-GR" sz="2000" dirty="0">
                <a:solidFill>
                  <a:schemeClr val="tx1"/>
                </a:solidFill>
                <a:latin typeface="Times New Roman" panose="02020603050405020304" pitchFamily="18" charset="0"/>
                <a:cs typeface="Times New Roman" panose="02020603050405020304" pitchFamily="18" charset="0"/>
              </a:rPr>
              <a:t>Ατμός κεκορεσμένος διοχετεύεται προς το ατμογόνο τμήμα του λέβητα, τον υπερθερμαντήρα και τον οικονομητήρα, μέσω των παροχών ατμού, οι οποίες αναφέρθηκαν προηγουμένως, ώστε να </a:t>
            </a:r>
            <a:r>
              <a:rPr lang="el-GR" sz="2000" b="1" dirty="0">
                <a:solidFill>
                  <a:srgbClr val="FF0000"/>
                </a:solidFill>
                <a:latin typeface="Times New Roman" panose="02020603050405020304" pitchFamily="18" charset="0"/>
                <a:cs typeface="Times New Roman" panose="02020603050405020304" pitchFamily="18" charset="0"/>
              </a:rPr>
              <a:t>διατηρείται πίεση 9 ως 170 </a:t>
            </a:r>
            <a:r>
              <a:rPr lang="en-US" sz="2000" b="1" dirty="0">
                <a:solidFill>
                  <a:srgbClr val="FF0000"/>
                </a:solidFill>
                <a:latin typeface="Times New Roman" panose="02020603050405020304" pitchFamily="18" charset="0"/>
                <a:cs typeface="Times New Roman" panose="02020603050405020304" pitchFamily="18" charset="0"/>
              </a:rPr>
              <a:t>bar. </a:t>
            </a:r>
            <a:r>
              <a:rPr lang="en-US" sz="2000" dirty="0">
                <a:solidFill>
                  <a:schemeClr val="tx1"/>
                </a:solidFill>
                <a:latin typeface="Times New Roman" panose="02020603050405020304" pitchFamily="18" charset="0"/>
                <a:cs typeface="Times New Roman" panose="02020603050405020304" pitchFamily="18" charset="0"/>
              </a:rPr>
              <a:t>K</a:t>
            </a:r>
            <a:r>
              <a:rPr lang="el-GR" sz="2000" dirty="0">
                <a:solidFill>
                  <a:schemeClr val="tx1"/>
                </a:solidFill>
                <a:latin typeface="Times New Roman" panose="02020603050405020304" pitchFamily="18" charset="0"/>
                <a:cs typeface="Times New Roman" panose="02020603050405020304" pitchFamily="18" charset="0"/>
              </a:rPr>
              <a:t>ατά την διάρκεια του βρασμού επιτρέπεται μικρή εκροή, λόγω υπερχείλισης του διαλύματος. </a:t>
            </a:r>
            <a:r>
              <a:rPr lang="el-GR" sz="2000" b="1" dirty="0">
                <a:solidFill>
                  <a:srgbClr val="FF0000"/>
                </a:solidFill>
                <a:latin typeface="Times New Roman" panose="02020603050405020304" pitchFamily="18" charset="0"/>
                <a:cs typeface="Times New Roman" panose="02020603050405020304" pitchFamily="18" charset="0"/>
              </a:rPr>
              <a:t>Η διάρκεια του βρασμού τις 8 ώρες, </a:t>
            </a:r>
            <a:r>
              <a:rPr lang="el-GR" sz="2000" dirty="0">
                <a:solidFill>
                  <a:schemeClr val="tx1"/>
                </a:solidFill>
                <a:latin typeface="Times New Roman" panose="02020603050405020304" pitchFamily="18" charset="0"/>
                <a:cs typeface="Times New Roman" panose="02020603050405020304" pitchFamily="18" charset="0"/>
              </a:rPr>
              <a:t>μετά την ύψωση της επιθυμητής πίεσης στον λέβητα και αφού εξακριβωθεί ότι όλοι οι χώροι του λέβητα έχουν γεμίσει με τα υλικά καθαρισμού. </a:t>
            </a:r>
            <a:r>
              <a:rPr lang="el-GR" sz="2000" b="1" dirty="0">
                <a:solidFill>
                  <a:srgbClr val="2B10F4"/>
                </a:solidFill>
                <a:latin typeface="Times New Roman" panose="02020603050405020304" pitchFamily="18" charset="0"/>
                <a:cs typeface="Times New Roman" panose="02020603050405020304" pitchFamily="18" charset="0"/>
              </a:rPr>
              <a:t>Μετά το τέλος του βρασμού διακόπτεται η παροχή ατμού και ανοίγονται τα εξαεριστικά.  Αν διαπιστωθεί ότι </a:t>
            </a:r>
            <a:r>
              <a:rPr lang="el-GR" sz="2000" b="1" dirty="0" err="1">
                <a:solidFill>
                  <a:srgbClr val="2B10F4"/>
                </a:solidFill>
                <a:latin typeface="Times New Roman" panose="02020603050405020304" pitchFamily="18" charset="0"/>
                <a:cs typeface="Times New Roman" panose="02020603050405020304" pitchFamily="18" charset="0"/>
              </a:rPr>
              <a:t>περέμειναν</a:t>
            </a:r>
            <a:r>
              <a:rPr lang="el-GR" sz="2000" b="1" dirty="0">
                <a:solidFill>
                  <a:srgbClr val="2B10F4"/>
                </a:solidFill>
                <a:latin typeface="Times New Roman" panose="02020603050405020304" pitchFamily="18" charset="0"/>
                <a:cs typeface="Times New Roman" panose="02020603050405020304" pitchFamily="18" charset="0"/>
              </a:rPr>
              <a:t> ακόμη ελαιώδεις ύλες, ο βρασμός πρέπει να επαναληφθεί. </a:t>
            </a:r>
          </a:p>
          <a:p>
            <a:endParaRPr lang="el-GR" sz="1800" dirty="0">
              <a:latin typeface="Arial Black" pitchFamily="34" charset="0"/>
            </a:endParaRPr>
          </a:p>
        </p:txBody>
      </p:sp>
    </p:spTree>
    <p:extLst>
      <p:ext uri="{BB962C8B-B14F-4D97-AF65-F5344CB8AC3E}">
        <p14:creationId xmlns:p14="http://schemas.microsoft.com/office/powerpoint/2010/main" val="302855648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196752"/>
            <a:ext cx="9001000" cy="5661248"/>
          </a:xfrm>
        </p:spPr>
        <p:txBody>
          <a:bodyPr>
            <a:normAutofit fontScale="92500"/>
          </a:bodyPr>
          <a:lstStyle/>
          <a:p>
            <a:pPr marL="0" indent="0">
              <a:spcBef>
                <a:spcPts val="600"/>
              </a:spcBef>
              <a:buNone/>
            </a:pPr>
            <a:r>
              <a:rPr lang="el-GR" sz="2000" b="1" dirty="0">
                <a:solidFill>
                  <a:srgbClr val="2B10F4"/>
                </a:solidFill>
                <a:latin typeface="Times New Roman" panose="02020603050405020304" pitchFamily="18" charset="0"/>
                <a:cs typeface="Times New Roman" panose="02020603050405020304" pitchFamily="18" charset="0"/>
              </a:rPr>
              <a:t>Ο εσωτερικός και ο εξωτερικός καθαρισμός του λέβητα ή εκκαπνισμός</a:t>
            </a:r>
            <a:r>
              <a:rPr lang="el-GR" sz="2000" dirty="0">
                <a:solidFill>
                  <a:schemeClr val="tx1"/>
                </a:solidFill>
                <a:latin typeface="Times New Roman" panose="02020603050405020304" pitchFamily="18" charset="0"/>
                <a:cs typeface="Times New Roman" panose="02020603050405020304" pitchFamily="18" charset="0"/>
              </a:rPr>
              <a:t>  είναι εργασίες οι οποίες εκτελούνται κατά κανονικά διαστήματα με σκοπό την καλύτερη διατήρηση του λέβητα, την δυνατότητα καλής επιθεώρησής του και την βελτίωση της απόδοσής του.</a:t>
            </a:r>
          </a:p>
          <a:p>
            <a:pPr marL="0" indent="0">
              <a:spcBef>
                <a:spcPts val="600"/>
              </a:spcBef>
              <a:buNone/>
            </a:pPr>
            <a:r>
              <a:rPr lang="el-GR" sz="2000" b="1" dirty="0">
                <a:solidFill>
                  <a:srgbClr val="FF0000"/>
                </a:solidFill>
                <a:latin typeface="Times New Roman" panose="02020603050405020304" pitchFamily="18" charset="0"/>
                <a:cs typeface="Times New Roman" panose="02020603050405020304" pitchFamily="18" charset="0"/>
              </a:rPr>
              <a:t>Ο εσωτερικός καθαρισμός είναι και ο πιο σημαντικός και αφορά στην εσωτερική επιφάνεια του υδροθαλάμου</a:t>
            </a:r>
            <a:r>
              <a:rPr lang="el-GR" sz="2000" dirty="0">
                <a:solidFill>
                  <a:schemeClr val="tx1"/>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Σκοπό έχει την απαλλαγή του λέβητα από τις καθαλατώσεις και τις υπόλοιπες σ αυτές εναποθέσεις</a:t>
            </a:r>
            <a:r>
              <a:rPr lang="el-GR" sz="2000" dirty="0">
                <a:solidFill>
                  <a:schemeClr val="tx1"/>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Πραγματοποιείται κατά διαστήματα, τα οποία εξαρτώνται από το είδος του νερού και τα μέσα χημικής επεξεργασίας του που χρησιμοποιούνται</a:t>
            </a:r>
            <a:r>
              <a:rPr lang="el-GR" sz="2000" dirty="0">
                <a:solidFill>
                  <a:schemeClr val="tx1"/>
                </a:solidFill>
                <a:latin typeface="Times New Roman" panose="02020603050405020304" pitchFamily="18" charset="0"/>
                <a:cs typeface="Times New Roman" panose="02020603050405020304" pitchFamily="18" charset="0"/>
              </a:rPr>
              <a:t>. Στους υδραυλωτούς λέβητες στους οποίους προφανώς πρέπει να καθαριστούν εσωτερικά οι αυλοί, χρησιμοποιούνται κυλινδρικές συρμάτινες βούρτσες με διάμετρο ανάλογη με την διάμετρο των αυλών. </a:t>
            </a:r>
            <a:endParaRPr lang="en-US" sz="2000" dirty="0">
              <a:solidFill>
                <a:schemeClr val="tx1"/>
              </a:solidFill>
              <a:latin typeface="Times New Roman" panose="02020603050405020304" pitchFamily="18" charset="0"/>
              <a:cs typeface="Times New Roman" panose="02020603050405020304" pitchFamily="18" charset="0"/>
            </a:endParaRPr>
          </a:p>
          <a:p>
            <a:pPr marL="0" indent="0">
              <a:spcBef>
                <a:spcPts val="600"/>
              </a:spcBef>
              <a:buNone/>
            </a:pPr>
            <a:r>
              <a:rPr lang="el-GR" sz="2000" dirty="0">
                <a:solidFill>
                  <a:schemeClr val="tx1"/>
                </a:solidFill>
                <a:latin typeface="Times New Roman" panose="02020603050405020304" pitchFamily="18" charset="0"/>
                <a:cs typeface="Times New Roman" panose="02020603050405020304" pitchFamily="18" charset="0"/>
              </a:rPr>
              <a:t>Σε ορισμένες ασυνήθιστες περιπτώσεις πολύ ρυπαρού λέβητα γίνεται χημικός καθαρισμός σε φλογαυλωτούς και υδραυλωτούς λέβητες για την εξουδετέρωση των καθαλατώσεων</a:t>
            </a:r>
          </a:p>
          <a:p>
            <a:pPr marL="0" indent="0">
              <a:buNone/>
            </a:pPr>
            <a:r>
              <a:rPr lang="el-GR" sz="1900" b="1" dirty="0">
                <a:solidFill>
                  <a:srgbClr val="2B10F4"/>
                </a:solidFill>
                <a:latin typeface="Times New Roman" panose="02020603050405020304" pitchFamily="18" charset="0"/>
                <a:cs typeface="Times New Roman" panose="02020603050405020304" pitchFamily="18" charset="0"/>
              </a:rPr>
              <a:t>Ο εκκαπνισμός  (εξωτερικός καθαρισμός) γίνεται για την απομάκρυνση της αιθάλης από όλες τις επιφάνειες του λέβητα, οι οποίες έρχονται σ επαφή με τα καυσαέρια και τις φλόγες</a:t>
            </a:r>
            <a:r>
              <a:rPr lang="el-GR" sz="1900" dirty="0">
                <a:latin typeface="Times New Roman" panose="02020603050405020304" pitchFamily="18" charset="0"/>
                <a:cs typeface="Times New Roman" panose="02020603050405020304" pitchFamily="18" charset="0"/>
              </a:rPr>
              <a:t>, τόσο για λόγω του δυσθερμαγωγού της, διότι εμποδίζει τον ελκυσμό, αλλά και διότι κομμάτια αιθάλης παρασύρονται από την καπνοδόχο και ρυπαίνουν το πλοίο. Στον  όρμο γίνεται με τα χέρια. Στους λέβητες που είναι εν λειτουργία, γίνεται με την χρήση ατμού υπό πίεση ή με πεπιεσμένο αέρα. </a:t>
            </a:r>
          </a:p>
          <a:p>
            <a:pPr marL="0" indent="0">
              <a:buNone/>
            </a:pPr>
            <a:endParaRPr lang="el-GR" sz="1600" dirty="0">
              <a:latin typeface="Arial Black" pitchFamily="34" charset="0"/>
            </a:endParaRPr>
          </a:p>
        </p:txBody>
      </p:sp>
      <p:sp>
        <p:nvSpPr>
          <p:cNvPr id="2" name="Ορθογώνιο: Στρογγύλεμα διαγώνιων γωνιών 1">
            <a:extLst>
              <a:ext uri="{FF2B5EF4-FFF2-40B4-BE49-F238E27FC236}">
                <a16:creationId xmlns:a16="http://schemas.microsoft.com/office/drawing/2014/main" id="{C097F5B3-E768-C3DA-2E83-5B56962B4F98}"/>
              </a:ext>
            </a:extLst>
          </p:cNvPr>
          <p:cNvSpPr/>
          <p:nvPr/>
        </p:nvSpPr>
        <p:spPr>
          <a:xfrm>
            <a:off x="0" y="116632"/>
            <a:ext cx="9144000" cy="936104"/>
          </a:xfrm>
          <a:prstGeom prst="round2DiagRect">
            <a:avLst/>
          </a:prstGeom>
          <a:gradFill>
            <a:gsLst>
              <a:gs pos="39000">
                <a:srgbClr val="FFFF00"/>
              </a:gs>
              <a:gs pos="61000">
                <a:srgbClr val="3BFF3B"/>
              </a:gs>
            </a:gsLst>
            <a:lin ang="135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0000"/>
                </a:solidFill>
                <a:latin typeface="Arial Black" panose="020B0A04020102020204" pitchFamily="34" charset="0"/>
              </a:rPr>
              <a:t>8.7.  ΕΣΩΤΕΡΙΚΟΣ ΚΑΙ ΕΞΩΤΕΡΙΚΟΣ ΚΑΘΑΡΙΣΜΟΣ ΤΟΥ ΛΕΒΗΤΑ</a:t>
            </a:r>
          </a:p>
        </p:txBody>
      </p:sp>
    </p:spTree>
    <p:extLst>
      <p:ext uri="{BB962C8B-B14F-4D97-AF65-F5344CB8AC3E}">
        <p14:creationId xmlns:p14="http://schemas.microsoft.com/office/powerpoint/2010/main" val="227357185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616624"/>
          </a:xfrm>
        </p:spPr>
        <p:txBody>
          <a:bodyPr>
            <a:normAutofit/>
          </a:bodyPr>
          <a:lstStyle/>
          <a:p>
            <a:pPr marL="0" indent="0">
              <a:buNone/>
            </a:pPr>
            <a:r>
              <a:rPr lang="el-GR" sz="2000" dirty="0">
                <a:latin typeface="Arial Black" pitchFamily="34" charset="0"/>
              </a:rPr>
              <a:t> </a:t>
            </a:r>
            <a:r>
              <a:rPr lang="el-GR" sz="2000" b="1" dirty="0">
                <a:solidFill>
                  <a:srgbClr val="2B10F4"/>
                </a:solidFill>
                <a:latin typeface="Times New Roman" panose="02020603050405020304" pitchFamily="18" charset="0"/>
                <a:cs typeface="Times New Roman" panose="02020603050405020304" pitchFamily="18" charset="0"/>
              </a:rPr>
              <a:t>Ο εσωτερικός καθαρισμός (των καθαλατώσεων) γίνεται με συρμάτινες βούρτσες διαφόρων ειδών, πρέπει δε να έχουν διάμετρο ανάλογη με την διάμετρο των αυλών</a:t>
            </a:r>
            <a:r>
              <a:rPr lang="el-GR" sz="2000" dirty="0">
                <a:solidFill>
                  <a:schemeClr val="tx1"/>
                </a:solidFill>
                <a:latin typeface="Times New Roman" panose="02020603050405020304" pitchFamily="18" charset="0"/>
                <a:cs typeface="Times New Roman" panose="02020603050405020304" pitchFamily="18" charset="0"/>
              </a:rPr>
              <a:t>.</a:t>
            </a:r>
          </a:p>
          <a:p>
            <a:pPr marL="0" indent="0">
              <a:buNone/>
            </a:pPr>
            <a:r>
              <a:rPr lang="el-GR" sz="2000" b="1" dirty="0">
                <a:solidFill>
                  <a:srgbClr val="FF0000"/>
                </a:solidFill>
                <a:latin typeface="Times New Roman" panose="02020603050405020304" pitchFamily="18" charset="0"/>
                <a:cs typeface="Times New Roman" panose="02020603050405020304" pitchFamily="18" charset="0"/>
              </a:rPr>
              <a:t>Οι </a:t>
            </a:r>
            <a:r>
              <a:rPr lang="el-GR" sz="2000" b="1" dirty="0" err="1">
                <a:solidFill>
                  <a:srgbClr val="FF0000"/>
                </a:solidFill>
                <a:latin typeface="Times New Roman" panose="02020603050405020304" pitchFamily="18" charset="0"/>
                <a:cs typeface="Times New Roman" panose="02020603050405020304" pitchFamily="18" charset="0"/>
              </a:rPr>
              <a:t>ατμοϋδροθάλαμοι</a:t>
            </a:r>
            <a:r>
              <a:rPr lang="el-GR" sz="2000" b="1" dirty="0">
                <a:solidFill>
                  <a:srgbClr val="FF0000"/>
                </a:solidFill>
                <a:latin typeface="Times New Roman" panose="02020603050405020304" pitchFamily="18" charset="0"/>
                <a:cs typeface="Times New Roman" panose="02020603050405020304" pitchFamily="18" charset="0"/>
              </a:rPr>
              <a:t> καθαρίζονται συνήθως με χειροκίνητους </a:t>
            </a:r>
            <a:r>
              <a:rPr lang="el-GR" sz="2000" b="1" dirty="0" err="1">
                <a:solidFill>
                  <a:srgbClr val="FF0000"/>
                </a:solidFill>
                <a:latin typeface="Times New Roman" panose="02020603050405020304" pitchFamily="18" charset="0"/>
                <a:cs typeface="Times New Roman" panose="02020603050405020304" pitchFamily="18" charset="0"/>
              </a:rPr>
              <a:t>αποξέστες</a:t>
            </a:r>
            <a:r>
              <a:rPr lang="el-GR" sz="2000" b="1" dirty="0">
                <a:solidFill>
                  <a:srgbClr val="FF0000"/>
                </a:solidFill>
                <a:latin typeface="Times New Roman" panose="02020603050405020304" pitchFamily="18" charset="0"/>
                <a:cs typeface="Times New Roman" panose="02020603050405020304" pitchFamily="18" charset="0"/>
              </a:rPr>
              <a:t> </a:t>
            </a:r>
            <a:r>
              <a:rPr lang="el-GR" sz="2000" b="1" dirty="0" err="1">
                <a:solidFill>
                  <a:srgbClr val="FF0000"/>
                </a:solidFill>
                <a:latin typeface="Times New Roman" panose="02020603050405020304" pitchFamily="18" charset="0"/>
                <a:cs typeface="Times New Roman" panose="02020603050405020304" pitchFamily="18" charset="0"/>
              </a:rPr>
              <a:t>λεβητόλιθου</a:t>
            </a:r>
            <a:r>
              <a:rPr lang="el-GR" sz="2000" dirty="0">
                <a:solidFill>
                  <a:schemeClr val="tx1"/>
                </a:solidFill>
                <a:latin typeface="Times New Roman" panose="02020603050405020304" pitchFamily="18" charset="0"/>
                <a:cs typeface="Times New Roman" panose="02020603050405020304" pitchFamily="18" charset="0"/>
              </a:rPr>
              <a:t>.</a:t>
            </a:r>
          </a:p>
          <a:p>
            <a:pPr marL="0" indent="0">
              <a:buNone/>
            </a:pPr>
            <a:r>
              <a:rPr lang="el-GR" sz="2000" b="1" dirty="0" err="1">
                <a:solidFill>
                  <a:srgbClr val="2B10F4"/>
                </a:solidFill>
                <a:latin typeface="Times New Roman" panose="02020603050405020304" pitchFamily="18" charset="0"/>
                <a:cs typeface="Times New Roman" panose="02020603050405020304" pitchFamily="18" charset="0"/>
              </a:rPr>
              <a:t>Νεώτερη</a:t>
            </a:r>
            <a:r>
              <a:rPr lang="el-GR" sz="2000" b="1" dirty="0">
                <a:solidFill>
                  <a:srgbClr val="2B10F4"/>
                </a:solidFill>
                <a:latin typeface="Times New Roman" panose="02020603050405020304" pitchFamily="18" charset="0"/>
                <a:cs typeface="Times New Roman" panose="02020603050405020304" pitchFamily="18" charset="0"/>
              </a:rPr>
              <a:t> μέθοδος για τον εσωτερικό καθαρισμό , είναι η χρησιμοποίηση εργαλείων προβολής άμμου και νερού υπό πίεση (</a:t>
            </a:r>
            <a:r>
              <a:rPr lang="en-US" sz="2000" b="1" dirty="0">
                <a:solidFill>
                  <a:srgbClr val="2B10F4"/>
                </a:solidFill>
                <a:latin typeface="Times New Roman" panose="02020603050405020304" pitchFamily="18" charset="0"/>
                <a:cs typeface="Times New Roman" panose="02020603050405020304" pitchFamily="18" charset="0"/>
              </a:rPr>
              <a:t>Sand Blast), </a:t>
            </a:r>
            <a:r>
              <a:rPr lang="el-GR" sz="2000" b="1" dirty="0">
                <a:solidFill>
                  <a:srgbClr val="2B10F4"/>
                </a:solidFill>
                <a:latin typeface="Times New Roman" panose="02020603050405020304" pitchFamily="18" charset="0"/>
                <a:cs typeface="Times New Roman" panose="02020603050405020304" pitchFamily="18" charset="0"/>
              </a:rPr>
              <a:t>όπως γίνεται και με τις γάστρες των πλοίων.</a:t>
            </a:r>
          </a:p>
          <a:p>
            <a:pPr marL="0" indent="0">
              <a:buNone/>
            </a:pPr>
            <a:r>
              <a:rPr lang="el-GR" sz="2000" b="1" dirty="0">
                <a:solidFill>
                  <a:schemeClr val="tx1"/>
                </a:solidFill>
                <a:latin typeface="Times New Roman" panose="02020603050405020304" pitchFamily="18" charset="0"/>
                <a:cs typeface="Times New Roman" panose="02020603050405020304" pitchFamily="18" charset="0"/>
              </a:rPr>
              <a:t>Για να αποκλειστεί η περίπτωση παραμονής συρμάτινης βούρτσας μέσα σε αυλούς, που θα είχε ως αποτέλεσμα την διόγκωση ή την διάρρηξη αυλών, ακόμη και κατά την λειτουργία του λέβητα. Γι αυτό λαμβάνεται μέριμνα να μην παραμείνει  συρμάτινη βούρτσα ή παρόμοιο εργαλείο μέσα σε αυλό. Μετρώνται οι βούρτσες  πριν από την εργασία, αλλά και μετά το πέρας των εργασιών καθαρισμού, ελέγχονται με λάμπα οι αυλοί κλπ.</a:t>
            </a:r>
          </a:p>
          <a:p>
            <a:endParaRPr lang="el-GR" sz="2000" b="1" dirty="0">
              <a:latin typeface="Arial Black" pitchFamily="34" charset="0"/>
            </a:endParaRPr>
          </a:p>
          <a:p>
            <a:pPr>
              <a:buNone/>
            </a:pPr>
            <a:endParaRPr lang="el-GR" sz="1600" dirty="0">
              <a:latin typeface="Arial Black" pitchFamily="34" charset="0"/>
            </a:endParaRPr>
          </a:p>
          <a:p>
            <a:endParaRPr lang="el-GR" sz="1600" dirty="0">
              <a:latin typeface="Arial Black" pitchFamily="34" charset="0"/>
            </a:endParaRPr>
          </a:p>
          <a:p>
            <a:endParaRPr lang="el-GR" sz="1600" dirty="0">
              <a:latin typeface="Arial Black" pitchFamily="34" charset="0"/>
            </a:endParaRPr>
          </a:p>
        </p:txBody>
      </p:sp>
      <p:sp>
        <p:nvSpPr>
          <p:cNvPr id="2" name="Ορθογώνιο: Στρογγύλεμα διαγώνιων γωνιών 1">
            <a:extLst>
              <a:ext uri="{FF2B5EF4-FFF2-40B4-BE49-F238E27FC236}">
                <a16:creationId xmlns:a16="http://schemas.microsoft.com/office/drawing/2014/main" id="{3E89A41B-4444-D6D3-5582-DC06B2497F31}"/>
              </a:ext>
            </a:extLst>
          </p:cNvPr>
          <p:cNvSpPr/>
          <p:nvPr/>
        </p:nvSpPr>
        <p:spPr>
          <a:xfrm>
            <a:off x="0" y="44624"/>
            <a:ext cx="9144000" cy="576064"/>
          </a:xfrm>
          <a:prstGeom prst="round2DiagRect">
            <a:avLst/>
          </a:prstGeom>
          <a:gradFill>
            <a:gsLst>
              <a:gs pos="39000">
                <a:srgbClr val="FFFF00"/>
              </a:gs>
              <a:gs pos="61000">
                <a:srgbClr val="3BFF3B"/>
              </a:gs>
            </a:gsLst>
            <a:lin ang="135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rgbClr val="FF0000"/>
                </a:solidFill>
                <a:latin typeface="Arial Black" panose="020B0A04020102020204" pitchFamily="34" charset="0"/>
              </a:rPr>
              <a:t>8.8.  ΜΕΘΟΔΟΙ ΚΑΙ ΕΡΓΑΛΕΙΑ (ΛΕΠΤΟΜΕΡΗΣ ΠΕΡΙΓΡΑΦΗ)</a:t>
            </a:r>
          </a:p>
        </p:txBody>
      </p:sp>
    </p:spTree>
    <p:extLst>
      <p:ext uri="{BB962C8B-B14F-4D97-AF65-F5344CB8AC3E}">
        <p14:creationId xmlns:p14="http://schemas.microsoft.com/office/powerpoint/2010/main" val="3972138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rgbClr val="FFFF00">
              <a:alpha val="41000"/>
            </a:srgbClr>
          </a:solidFill>
          <a:effectLst>
            <a:glow rad="228600">
              <a:schemeClr val="accent1">
                <a:satMod val="175000"/>
                <a:alpha val="40000"/>
              </a:schemeClr>
            </a:glow>
          </a:effectLst>
        </p:spPr>
        <p:txBody>
          <a:bodyPr>
            <a:normAutofit fontScale="90000"/>
          </a:bodyPr>
          <a:lstStyle/>
          <a:p>
            <a:r>
              <a:rPr lang="el-GR" sz="2400" b="1" u="sng" dirty="0">
                <a:solidFill>
                  <a:srgbClr val="552EE6"/>
                </a:solidFill>
                <a:latin typeface="Arial" pitchFamily="34" charset="0"/>
                <a:cs typeface="Arial" pitchFamily="34" charset="0"/>
              </a:rPr>
              <a:t>1.3.  ΛΕΒΗΤΑΣ </a:t>
            </a:r>
            <a:r>
              <a:rPr lang="en-US" sz="2400" b="1" u="sng" dirty="0">
                <a:solidFill>
                  <a:srgbClr val="552EE6"/>
                </a:solidFill>
                <a:latin typeface="Arial" pitchFamily="34" charset="0"/>
                <a:cs typeface="Arial" pitchFamily="34" charset="0"/>
              </a:rPr>
              <a:t>BABCOCK-WILCOX (B &amp; W) </a:t>
            </a:r>
            <a:r>
              <a:rPr lang="el-GR" sz="2400" b="1" u="sng" dirty="0">
                <a:solidFill>
                  <a:srgbClr val="552EE6"/>
                </a:solidFill>
                <a:latin typeface="Arial" pitchFamily="34" charset="0"/>
                <a:cs typeface="Arial" pitchFamily="34" charset="0"/>
              </a:rPr>
              <a:t>ΜΕ ΣΥΛΛΕΚΤΗ ΤΡΙΩΝ ΔΙΑΔΡΟΜΩΝ ΚΑΥΣΑΕΡΙΩΝ</a:t>
            </a:r>
            <a:endParaRPr lang="en-US" sz="2400" b="1" u="sng" dirty="0">
              <a:solidFill>
                <a:srgbClr val="552EE6"/>
              </a:solidFill>
              <a:latin typeface="Arial" pitchFamily="34" charset="0"/>
              <a:cs typeface="Arial" pitchFamily="34" charset="0"/>
            </a:endParaRPr>
          </a:p>
        </p:txBody>
      </p:sp>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29000" contrast="49000"/>
          </a:blip>
          <a:stretch>
            <a:fillRect/>
          </a:stretch>
        </p:blipFill>
        <p:spPr>
          <a:xfrm rot="-60000">
            <a:off x="428596" y="2002312"/>
            <a:ext cx="8319791" cy="4498522"/>
          </a:xfrm>
        </p:spPr>
      </p:pic>
      <p:sp>
        <p:nvSpPr>
          <p:cNvPr id="8" name="TextBox 7"/>
          <p:cNvSpPr txBox="1"/>
          <p:nvPr/>
        </p:nvSpPr>
        <p:spPr>
          <a:xfrm>
            <a:off x="1071538" y="1357298"/>
            <a:ext cx="6929486" cy="400110"/>
          </a:xfrm>
          <a:prstGeom prst="rect">
            <a:avLst/>
          </a:prstGeom>
          <a:noFill/>
        </p:spPr>
        <p:txBody>
          <a:bodyPr wrap="square" rtlCol="0">
            <a:spAutoFit/>
          </a:bodyPr>
          <a:lstStyle/>
          <a:p>
            <a:pPr marL="216000" indent="-457200" algn="ctr">
              <a:buClr>
                <a:srgbClr val="FF0000"/>
              </a:buClr>
            </a:pPr>
            <a:r>
              <a:rPr lang="el-GR" sz="2000" b="1" dirty="0">
                <a:solidFill>
                  <a:srgbClr val="FF0000"/>
                </a:solidFill>
                <a:latin typeface="Arial Black" pitchFamily="34" charset="0"/>
              </a:rPr>
              <a:t>ΔΙΑΦΟΡΕΣ ΜΟΡΦΕΣ ΥΔΡΟΣΥΛΛΕΚΤΩΝ</a:t>
            </a:r>
            <a:endParaRPr lang="el-GR" sz="2000" b="1" dirty="0">
              <a:latin typeface="Arial Black" pitchFamily="34" charset="0"/>
            </a:endParaRPr>
          </a:p>
        </p:txBody>
      </p:sp>
    </p:spTree>
    <p:extLst>
      <p:ext uri="{BB962C8B-B14F-4D97-AF65-F5344CB8AC3E}">
        <p14:creationId xmlns:p14="http://schemas.microsoft.com/office/powerpoint/2010/main" val="110620748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CCFF99">
            <a:alpha val="37000"/>
          </a:srgbClr>
        </a:solidFill>
        <a:effectLst/>
      </p:bgPr>
    </p:bg>
    <p:spTree>
      <p:nvGrpSpPr>
        <p:cNvPr id="1" name=""/>
        <p:cNvGrpSpPr/>
        <p:nvPr/>
      </p:nvGrpSpPr>
      <p:grpSpPr>
        <a:xfrm>
          <a:off x="0" y="0"/>
          <a:ext cx="0" cy="0"/>
          <a:chOff x="0" y="0"/>
          <a:chExt cx="0" cy="0"/>
        </a:xfrm>
      </p:grpSpPr>
      <p:pic>
        <p:nvPicPr>
          <p:cNvPr id="5" name="4 - Θέση περιεχομένου" descr="2022-09-27 (5).png"/>
          <p:cNvPicPr>
            <a:picLocks noGrp="1" noChangeAspect="1"/>
          </p:cNvPicPr>
          <p:nvPr>
            <p:ph sz="half" idx="1"/>
          </p:nvPr>
        </p:nvPicPr>
        <p:blipFill>
          <a:blip r:embed="rId2"/>
          <a:stretch>
            <a:fillRect/>
          </a:stretch>
        </p:blipFill>
        <p:spPr>
          <a:xfrm>
            <a:off x="10953" y="3933056"/>
            <a:ext cx="3456384" cy="1656183"/>
          </a:xfrm>
        </p:spPr>
      </p:pic>
      <p:sp>
        <p:nvSpPr>
          <p:cNvPr id="4" name="3 - Θέση περιεχομένου"/>
          <p:cNvSpPr>
            <a:spLocks noGrp="1"/>
          </p:cNvSpPr>
          <p:nvPr>
            <p:ph sz="half" idx="2"/>
          </p:nvPr>
        </p:nvSpPr>
        <p:spPr>
          <a:xfrm>
            <a:off x="179512" y="1556793"/>
            <a:ext cx="3456384" cy="1080119"/>
          </a:xfrm>
        </p:spPr>
        <p:txBody>
          <a:bodyPr>
            <a:normAutofit/>
          </a:bodyPr>
          <a:lstStyle/>
          <a:p>
            <a:pPr marL="0" indent="0">
              <a:buNone/>
            </a:pPr>
            <a:r>
              <a:rPr lang="el-GR" dirty="0">
                <a:solidFill>
                  <a:srgbClr val="FF0000"/>
                </a:solidFill>
                <a:latin typeface="Arial Black" pitchFamily="34" charset="0"/>
              </a:rPr>
              <a:t>Κοινή συρμάτινη βούρτσα εσωτερικού καθαρισμού </a:t>
            </a:r>
          </a:p>
          <a:p>
            <a:pPr marL="0" indent="0">
              <a:buNone/>
            </a:pPr>
            <a:r>
              <a:rPr lang="el-GR" dirty="0">
                <a:solidFill>
                  <a:srgbClr val="FF0000"/>
                </a:solidFill>
                <a:latin typeface="Arial Black" pitchFamily="34" charset="0"/>
              </a:rPr>
              <a:t>υδραυλωτών λεβήτων.</a:t>
            </a:r>
          </a:p>
        </p:txBody>
      </p:sp>
      <p:sp>
        <p:nvSpPr>
          <p:cNvPr id="3" name="Title 1">
            <a:extLst>
              <a:ext uri="{FF2B5EF4-FFF2-40B4-BE49-F238E27FC236}">
                <a16:creationId xmlns:a16="http://schemas.microsoft.com/office/drawing/2014/main" id="{42014A18-D72A-F409-DD6D-371F70E8E645}"/>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8.8.  Μέθοδοι και </a:t>
            </a:r>
            <a:r>
              <a:rPr lang="el-GR" sz="2400" b="1" u="sng" dirty="0">
                <a:solidFill>
                  <a:srgbClr val="FFFF00"/>
                </a:solidFill>
                <a:latin typeface="Arial" pitchFamily="34" charset="0"/>
                <a:cs typeface="Arial" pitchFamily="34" charset="0"/>
              </a:rPr>
              <a:t>εργαλεία</a:t>
            </a:r>
            <a:endParaRPr lang="en-US" sz="2400" b="1" u="sng" dirty="0">
              <a:solidFill>
                <a:srgbClr val="FFFF00"/>
              </a:solidFill>
              <a:latin typeface="Arial" pitchFamily="34" charset="0"/>
              <a:cs typeface="Arial" pitchFamily="34" charset="0"/>
            </a:endParaRPr>
          </a:p>
        </p:txBody>
      </p:sp>
      <p:pic>
        <p:nvPicPr>
          <p:cNvPr id="2" name="4 - Θέση περιεχομένου" descr="2022-09-27 (6).png">
            <a:extLst>
              <a:ext uri="{FF2B5EF4-FFF2-40B4-BE49-F238E27FC236}">
                <a16:creationId xmlns:a16="http://schemas.microsoft.com/office/drawing/2014/main" id="{9A774867-F31E-D668-44C2-9EDBF70E75B6}"/>
              </a:ext>
            </a:extLst>
          </p:cNvPr>
          <p:cNvPicPr>
            <a:picLocks noChangeAspect="1"/>
          </p:cNvPicPr>
          <p:nvPr/>
        </p:nvPicPr>
        <p:blipFill>
          <a:blip r:embed="rId3"/>
          <a:stretch>
            <a:fillRect/>
          </a:stretch>
        </p:blipFill>
        <p:spPr>
          <a:xfrm>
            <a:off x="4644008" y="3083612"/>
            <a:ext cx="3600400" cy="3600400"/>
          </a:xfrm>
          <a:prstGeom prst="rect">
            <a:avLst/>
          </a:prstGeom>
        </p:spPr>
      </p:pic>
      <p:sp>
        <p:nvSpPr>
          <p:cNvPr id="7" name="TextBox 6">
            <a:extLst>
              <a:ext uri="{FF2B5EF4-FFF2-40B4-BE49-F238E27FC236}">
                <a16:creationId xmlns:a16="http://schemas.microsoft.com/office/drawing/2014/main" id="{9423DD2B-CCF2-FC9F-A182-D8CC455FE185}"/>
              </a:ext>
            </a:extLst>
          </p:cNvPr>
          <p:cNvSpPr txBox="1"/>
          <p:nvPr/>
        </p:nvSpPr>
        <p:spPr>
          <a:xfrm>
            <a:off x="4286250" y="1709525"/>
            <a:ext cx="4572000" cy="1200329"/>
          </a:xfrm>
          <a:prstGeom prst="rect">
            <a:avLst/>
          </a:prstGeom>
          <a:noFill/>
        </p:spPr>
        <p:txBody>
          <a:bodyPr wrap="square">
            <a:spAutoFit/>
          </a:bodyPr>
          <a:lstStyle/>
          <a:p>
            <a:r>
              <a:rPr lang="el-GR" dirty="0">
                <a:solidFill>
                  <a:srgbClr val="2B10F4"/>
                </a:solidFill>
                <a:latin typeface="Arial Black" panose="020B0A04020102020204" pitchFamily="34" charset="0"/>
              </a:rPr>
              <a:t>Βούρτσα εκτονωτικού τύπου με λωρίδες που αντικαθίστανται για καμπυλωτούς αυλούς, μέχρι 3 3/4΄΄ in.</a:t>
            </a:r>
          </a:p>
        </p:txBody>
      </p:sp>
    </p:spTree>
    <p:extLst>
      <p:ext uri="{BB962C8B-B14F-4D97-AF65-F5344CB8AC3E}">
        <p14:creationId xmlns:p14="http://schemas.microsoft.com/office/powerpoint/2010/main" val="135237572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CCFF99">
            <a:alpha val="49000"/>
          </a:srgbClr>
        </a:solidFill>
        <a:effectLst/>
      </p:bgPr>
    </p:bg>
    <p:spTree>
      <p:nvGrpSpPr>
        <p:cNvPr id="1" name=""/>
        <p:cNvGrpSpPr/>
        <p:nvPr/>
      </p:nvGrpSpPr>
      <p:grpSpPr>
        <a:xfrm>
          <a:off x="0" y="0"/>
          <a:ext cx="0" cy="0"/>
          <a:chOff x="0" y="0"/>
          <a:chExt cx="0" cy="0"/>
        </a:xfrm>
      </p:grpSpPr>
      <p:pic>
        <p:nvPicPr>
          <p:cNvPr id="5" name="4 - Θέση περιεχομένου" descr="2022-09-27 (7).png"/>
          <p:cNvPicPr>
            <a:picLocks noGrp="1" noChangeAspect="1"/>
          </p:cNvPicPr>
          <p:nvPr>
            <p:ph sz="half" idx="1"/>
          </p:nvPr>
        </p:nvPicPr>
        <p:blipFill>
          <a:blip r:embed="rId2"/>
          <a:stretch>
            <a:fillRect/>
          </a:stretch>
        </p:blipFill>
        <p:spPr>
          <a:xfrm>
            <a:off x="187626" y="2132856"/>
            <a:ext cx="3736302" cy="4536504"/>
          </a:xfrm>
        </p:spPr>
      </p:pic>
      <p:sp>
        <p:nvSpPr>
          <p:cNvPr id="4" name="3 - Θέση περιεχομένου"/>
          <p:cNvSpPr>
            <a:spLocks noGrp="1"/>
          </p:cNvSpPr>
          <p:nvPr>
            <p:ph sz="half" idx="2"/>
          </p:nvPr>
        </p:nvSpPr>
        <p:spPr>
          <a:xfrm>
            <a:off x="179512" y="1154361"/>
            <a:ext cx="3926210" cy="936104"/>
          </a:xfrm>
        </p:spPr>
        <p:txBody>
          <a:bodyPr>
            <a:normAutofit/>
          </a:bodyPr>
          <a:lstStyle/>
          <a:p>
            <a:pPr marL="0" indent="0">
              <a:buNone/>
            </a:pPr>
            <a:r>
              <a:rPr lang="el-GR" sz="2000" dirty="0">
                <a:solidFill>
                  <a:srgbClr val="FF0000"/>
                </a:solidFill>
                <a:latin typeface="Arial Black" pitchFamily="34" charset="0"/>
              </a:rPr>
              <a:t>Χειροκίνητοι  </a:t>
            </a:r>
            <a:r>
              <a:rPr lang="el-GR" sz="2000" dirty="0" err="1">
                <a:solidFill>
                  <a:srgbClr val="FF0000"/>
                </a:solidFill>
                <a:latin typeface="Arial Black" pitchFamily="34" charset="0"/>
              </a:rPr>
              <a:t>αποξέστες</a:t>
            </a:r>
            <a:r>
              <a:rPr lang="el-GR" sz="2000" dirty="0">
                <a:solidFill>
                  <a:srgbClr val="FF0000"/>
                </a:solidFill>
                <a:latin typeface="Arial Black" pitchFamily="34" charset="0"/>
              </a:rPr>
              <a:t>  </a:t>
            </a:r>
            <a:r>
              <a:rPr lang="el-GR" sz="2000" dirty="0" err="1">
                <a:solidFill>
                  <a:srgbClr val="FF0000"/>
                </a:solidFill>
                <a:latin typeface="Arial Black" pitchFamily="34" charset="0"/>
              </a:rPr>
              <a:t>λεβητόλιθου</a:t>
            </a:r>
            <a:r>
              <a:rPr lang="el-GR" sz="2400" dirty="0">
                <a:latin typeface="Arial Black" pitchFamily="34" charset="0"/>
              </a:rPr>
              <a:t>.</a:t>
            </a:r>
          </a:p>
        </p:txBody>
      </p:sp>
      <p:pic>
        <p:nvPicPr>
          <p:cNvPr id="2" name="4 - Θέση περιεχομένου" descr="2022-09-27 (8).png">
            <a:extLst>
              <a:ext uri="{FF2B5EF4-FFF2-40B4-BE49-F238E27FC236}">
                <a16:creationId xmlns:a16="http://schemas.microsoft.com/office/drawing/2014/main" id="{C6F6B59D-426E-A26F-696D-7A672ABF6027}"/>
              </a:ext>
            </a:extLst>
          </p:cNvPr>
          <p:cNvPicPr>
            <a:picLocks noChangeAspect="1"/>
          </p:cNvPicPr>
          <p:nvPr/>
        </p:nvPicPr>
        <p:blipFill>
          <a:blip r:embed="rId3"/>
          <a:stretch>
            <a:fillRect/>
          </a:stretch>
        </p:blipFill>
        <p:spPr>
          <a:xfrm>
            <a:off x="4727105" y="2708920"/>
            <a:ext cx="4038600" cy="3384376"/>
          </a:xfrm>
          <a:prstGeom prst="rect">
            <a:avLst/>
          </a:prstGeom>
        </p:spPr>
      </p:pic>
      <p:sp>
        <p:nvSpPr>
          <p:cNvPr id="7" name="TextBox 6">
            <a:extLst>
              <a:ext uri="{FF2B5EF4-FFF2-40B4-BE49-F238E27FC236}">
                <a16:creationId xmlns:a16="http://schemas.microsoft.com/office/drawing/2014/main" id="{D6FE0200-9C48-9CB9-87AE-83226996D50A}"/>
              </a:ext>
            </a:extLst>
          </p:cNvPr>
          <p:cNvSpPr txBox="1"/>
          <p:nvPr/>
        </p:nvSpPr>
        <p:spPr>
          <a:xfrm>
            <a:off x="4283968" y="1154361"/>
            <a:ext cx="4572000" cy="1323439"/>
          </a:xfrm>
          <a:prstGeom prst="rect">
            <a:avLst/>
          </a:prstGeom>
          <a:noFill/>
        </p:spPr>
        <p:txBody>
          <a:bodyPr wrap="square">
            <a:spAutoFit/>
          </a:bodyPr>
          <a:lstStyle/>
          <a:p>
            <a:r>
              <a:rPr lang="el-GR" sz="2000" dirty="0">
                <a:solidFill>
                  <a:srgbClr val="2B10F4"/>
                </a:solidFill>
                <a:latin typeface="Arial Black" panose="020B0A04020102020204" pitchFamily="34" charset="0"/>
              </a:rPr>
              <a:t>Υδραυλικός κινητήρας με κόφτη προσαρμοσμένο από ευθείας πάνω στον κινητήριο άξονα για ευθείς αυλούς.</a:t>
            </a:r>
          </a:p>
        </p:txBody>
      </p:sp>
    </p:spTree>
    <p:extLst>
      <p:ext uri="{BB962C8B-B14F-4D97-AF65-F5344CB8AC3E}">
        <p14:creationId xmlns:p14="http://schemas.microsoft.com/office/powerpoint/2010/main" val="22518851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FFFF99">
            <a:alpha val="42000"/>
          </a:srgbClr>
        </a:solidFill>
        <a:effectLst/>
      </p:bgPr>
    </p:bg>
    <p:spTree>
      <p:nvGrpSpPr>
        <p:cNvPr id="1" name=""/>
        <p:cNvGrpSpPr/>
        <p:nvPr/>
      </p:nvGrpSpPr>
      <p:grpSpPr>
        <a:xfrm>
          <a:off x="0" y="0"/>
          <a:ext cx="0" cy="0"/>
          <a:chOff x="0" y="0"/>
          <a:chExt cx="0" cy="0"/>
        </a:xfrm>
      </p:grpSpPr>
      <p:pic>
        <p:nvPicPr>
          <p:cNvPr id="5" name="4 - Θέση περιεχομένου" descr="2022-09-27 (9).png"/>
          <p:cNvPicPr>
            <a:picLocks noGrp="1" noChangeAspect="1"/>
          </p:cNvPicPr>
          <p:nvPr>
            <p:ph sz="half" idx="1"/>
          </p:nvPr>
        </p:nvPicPr>
        <p:blipFill>
          <a:blip r:embed="rId2"/>
          <a:stretch>
            <a:fillRect/>
          </a:stretch>
        </p:blipFill>
        <p:spPr>
          <a:xfrm>
            <a:off x="11968" y="1650503"/>
            <a:ext cx="4286250" cy="4425355"/>
          </a:xfrm>
        </p:spPr>
      </p:pic>
      <p:sp>
        <p:nvSpPr>
          <p:cNvPr id="4" name="3 - Θέση περιεχομένου"/>
          <p:cNvSpPr>
            <a:spLocks noGrp="1"/>
          </p:cNvSpPr>
          <p:nvPr>
            <p:ph sz="half" idx="2"/>
          </p:nvPr>
        </p:nvSpPr>
        <p:spPr>
          <a:xfrm>
            <a:off x="4572000" y="1600200"/>
            <a:ext cx="4286250" cy="4525963"/>
          </a:xfrm>
        </p:spPr>
        <p:txBody>
          <a:bodyPr>
            <a:normAutofit/>
          </a:bodyPr>
          <a:lstStyle/>
          <a:p>
            <a:endParaRPr lang="el-GR" sz="1800" dirty="0">
              <a:latin typeface="Arial Black" pitchFamily="34" charset="0"/>
            </a:endParaRPr>
          </a:p>
          <a:p>
            <a:pPr marL="0" indent="0">
              <a:buNone/>
            </a:pPr>
            <a:endParaRPr lang="el-GR" sz="1800" dirty="0">
              <a:latin typeface="Arial Black" pitchFamily="34" charset="0"/>
            </a:endParaRPr>
          </a:p>
          <a:p>
            <a:pPr marL="0" indent="0">
              <a:buNone/>
            </a:pPr>
            <a:endParaRPr lang="el-GR" sz="1800" dirty="0">
              <a:latin typeface="Arial Black" pitchFamily="34" charset="0"/>
            </a:endParaRPr>
          </a:p>
          <a:p>
            <a:pPr marL="0" indent="0">
              <a:buNone/>
            </a:pPr>
            <a:endParaRPr lang="el-GR" sz="1800" dirty="0">
              <a:latin typeface="Arial Black" pitchFamily="34" charset="0"/>
            </a:endParaRPr>
          </a:p>
          <a:p>
            <a:pPr>
              <a:buFont typeface="Wingdings" panose="05000000000000000000" pitchFamily="2" charset="2"/>
              <a:buChar char="ü"/>
            </a:pPr>
            <a:r>
              <a:rPr lang="el-GR" sz="2000" dirty="0">
                <a:solidFill>
                  <a:srgbClr val="FF0000"/>
                </a:solidFill>
                <a:latin typeface="Arial Black" pitchFamily="34" charset="0"/>
              </a:rPr>
              <a:t>Πλήρες ηλεκτροκίνητο σύσπαστο με τα εργαλεία και τα εξαρτήματα.</a:t>
            </a:r>
          </a:p>
        </p:txBody>
      </p:sp>
    </p:spTree>
    <p:extLst>
      <p:ext uri="{BB962C8B-B14F-4D97-AF65-F5344CB8AC3E}">
        <p14:creationId xmlns:p14="http://schemas.microsoft.com/office/powerpoint/2010/main" val="415546772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9036496" cy="5617076"/>
          </a:xfrm>
        </p:spPr>
        <p:txBody>
          <a:bodyPr>
            <a:normAutofit/>
          </a:bodyPr>
          <a:lstStyle/>
          <a:p>
            <a:pPr marL="0" indent="0">
              <a:buNone/>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Σε ασυνήθιστες περιπτώσεις εξαιρετικά ρυπαρού λέβητα, ο οποίος δεν μπορεί να καθαριστεί με μηχανικά μέσα ή με βρασμό, γίνεται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χημικός καθαρισμός που αφορά τόσο φλογαυλωτούς, όσο και υδραυλωτούς λέβητες.</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Ο χημικός καθαρισμός γίνεται με την πλήρωση του λέβητα με διάλυμα οξέων, με τα οποία εξουδετερώνονται οι καθαλατώσεις. </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Η μέθοδος αυτή περικλείει κινδύνους φθοράς του μετάλλου του λέβητα. </a:t>
            </a:r>
          </a:p>
          <a:p>
            <a:pPr marL="0" indent="0">
              <a:buNone/>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Ο χημικός καθαρισμός γίνεται σε 3 στάδια. </a:t>
            </a:r>
            <a:r>
              <a:rPr lang="el-GR" sz="1900" u="sng" dirty="0">
                <a:solidFill>
                  <a:schemeClr val="tx1"/>
                </a:solidFill>
                <a:latin typeface="Calibri" panose="020F0502020204030204" pitchFamily="34" charset="0"/>
                <a:ea typeface="Calibri" panose="020F0502020204030204" pitchFamily="34" charset="0"/>
                <a:cs typeface="Calibri" panose="020F0502020204030204" pitchFamily="34" charset="0"/>
              </a:rPr>
              <a:t>Σε κάθε στάδιο βάζουν χημικά οξέα στο νερό του λέβητα, στην συνέχεια  πλένεται ο λέβητας 3-4 φορές με καθαρό νερό</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Το προσωπικό δεν πρέπει να έρχεται σε επαφή με τα χημικά αντιδραστήρια.</a:t>
            </a:r>
            <a:endPar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Πρέπει τέλος να γίνεται αερισμός για την απομάκρυνση του εκλυόμενου υδρογόνου, το οποίο είναι ασφυκτικό και εκρηκτικό συγχρόνως</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buNone/>
            </a:pPr>
            <a:r>
              <a:rPr lang="el-GR" sz="1900" b="1" dirty="0">
                <a:solidFill>
                  <a:srgbClr val="006600"/>
                </a:solidFill>
                <a:latin typeface="Calibri" panose="020F0502020204030204" pitchFamily="34" charset="0"/>
                <a:ea typeface="Calibri" panose="020F0502020204030204" pitchFamily="34" charset="0"/>
                <a:cs typeface="Calibri" panose="020F0502020204030204" pitchFamily="34" charset="0"/>
              </a:rPr>
              <a:t>Κατά την διάρκεια του χημικού καθαρισμού γίνεται κυκλοφορία του νερού-διαλύματος χημικών με την αντλία κυκλοφορίας του λέβητα</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buNone/>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Μετά την κάθε απόπλυση, το εξερχόμενο διάλυμα από τον λέβητα δεν πρέπει να μείνει στο πλοίο, αλλά να καταθλίβεται στην θάλασσα</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Συνηθίζεται η παραπάνω εργασία να γίνεται από ειδικευμένο συνεργείο.</a:t>
            </a:r>
          </a:p>
        </p:txBody>
      </p:sp>
      <p:sp>
        <p:nvSpPr>
          <p:cNvPr id="2" name="Ορθογώνιο: Στρογγύλεμα διαγώνιων γωνιών 1">
            <a:extLst>
              <a:ext uri="{FF2B5EF4-FFF2-40B4-BE49-F238E27FC236}">
                <a16:creationId xmlns:a16="http://schemas.microsoft.com/office/drawing/2014/main" id="{28869A5E-474B-A45F-637F-983AB89EE2F2}"/>
              </a:ext>
            </a:extLst>
          </p:cNvPr>
          <p:cNvSpPr/>
          <p:nvPr/>
        </p:nvSpPr>
        <p:spPr>
          <a:xfrm>
            <a:off x="0" y="0"/>
            <a:ext cx="9144000" cy="908720"/>
          </a:xfrm>
          <a:prstGeom prst="round2DiagRect">
            <a:avLst/>
          </a:prstGeom>
          <a:gradFill flip="none" rotWithShape="1">
            <a:gsLst>
              <a:gs pos="35000">
                <a:srgbClr val="FFFF00"/>
              </a:gs>
              <a:gs pos="66000">
                <a:srgbClr val="00B0F0"/>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000" b="1" dirty="0">
                <a:solidFill>
                  <a:srgbClr val="FF0000"/>
                </a:solidFill>
                <a:latin typeface="Calibri" panose="020F0502020204030204" pitchFamily="34" charset="0"/>
                <a:ea typeface="Calibri" panose="020F0502020204030204" pitchFamily="34" charset="0"/>
                <a:cs typeface="Calibri" panose="020F0502020204030204" pitchFamily="34" charset="0"/>
              </a:rPr>
              <a:t>8.9.  ΧΗΜΙΚΟΣ ΚΑΘΑΡΙΣΜΟΣ ΛΕΒΗΤΩΝ (ΠΕΡΙΛΗΠΤΙΚΑ</a:t>
            </a:r>
          </a:p>
        </p:txBody>
      </p:sp>
    </p:spTree>
    <p:extLst>
      <p:ext uri="{BB962C8B-B14F-4D97-AF65-F5344CB8AC3E}">
        <p14:creationId xmlns:p14="http://schemas.microsoft.com/office/powerpoint/2010/main" val="163275692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688632"/>
          </a:xfrm>
        </p:spPr>
        <p:txBody>
          <a:bodyPr>
            <a:noAutofit/>
          </a:bodyPr>
          <a:lstStyle/>
          <a:p>
            <a:pPr marL="0" indent="0">
              <a:lnSpc>
                <a:spcPct val="150000"/>
              </a:lnSpc>
              <a:spcBef>
                <a:spcPts val="300"/>
              </a:spcBef>
              <a:spcAft>
                <a:spcPts val="300"/>
              </a:spcAft>
              <a:buNone/>
            </a:pPr>
            <a:r>
              <a:rPr lang="el-GR" sz="2000" dirty="0">
                <a:latin typeface="Arial Black" pitchFamily="34" charset="0"/>
              </a:rPr>
              <a:t> </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Σύμφωνα με τον νόμο του </a:t>
            </a:r>
            <a:r>
              <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rPr>
              <a:t>Dalton</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η πίεση που ασκείται μέσα σε ένα δοχείο από δεδομένη ποσότητα αναμιγμένων αερίων, είναι ίση με το άθροισμα των πιέσεων, που θα ασκούσε κάθε ένα από τα αέρια αυτά αν βρισκόταν μόνο του μέσα στο δοχείο με την ίδια θερμοκρασία. </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Ο νόμος αυτός βρίσκει εφαρμογή στα καυσαέρια, τα οποία είναι μίγμα αερίων και αφορά ιδιαίτερα τους υδρατμούς τους. </a:t>
            </a:r>
            <a:endPar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spcBef>
                <a:spcPts val="300"/>
              </a:spcBef>
              <a:spcAft>
                <a:spcPts val="3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Οι υδρατμοί των καυσαερίων όταν βρεθούν σε μια δεδομένη θερμοκρασία που ονομάζεται σημείο δρόσου (</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Dew Point</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αρχίζουν να συμπυκνώνονται.</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Σύμφωνα με τα παραπάνω λέμε σημείο δρόσου ενός ρευστού την θερμοκρασία εκείνη, στην οποία οι ατμοί αρχίζουν να εναποτίθενται με μορφή υγρού. </a:t>
            </a:r>
          </a:p>
          <a:p>
            <a:pPr marL="0" indent="0">
              <a:lnSpc>
                <a:spcPct val="150000"/>
              </a:lnSpc>
              <a:spcBef>
                <a:spcPts val="300"/>
              </a:spcBef>
              <a:spcAft>
                <a:spcPts val="300"/>
              </a:spcAft>
              <a:buNone/>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Η θερμοκρασία αυτή καλείται επίσης και σημείο κορεσμού ή σημείο υγρότητας 100%, όπου υγρότητα είναι το μέτρο της σχετικής κάθε φορά υγρασίας με μορφή αόρατου ατμού.</a:t>
            </a:r>
          </a:p>
        </p:txBody>
      </p:sp>
      <p:sp>
        <p:nvSpPr>
          <p:cNvPr id="2" name="Ορθογώνιο: Στρογγύλεμα διαγώνιων γωνιών 1">
            <a:extLst>
              <a:ext uri="{FF2B5EF4-FFF2-40B4-BE49-F238E27FC236}">
                <a16:creationId xmlns:a16="http://schemas.microsoft.com/office/drawing/2014/main" id="{884713C6-B216-FCC0-5898-551066EF81CD}"/>
              </a:ext>
            </a:extLst>
          </p:cNvPr>
          <p:cNvSpPr/>
          <p:nvPr/>
        </p:nvSpPr>
        <p:spPr>
          <a:xfrm>
            <a:off x="0" y="0"/>
            <a:ext cx="9144000" cy="836712"/>
          </a:xfrm>
          <a:prstGeom prst="round2DiagRect">
            <a:avLst/>
          </a:prstGeom>
          <a:gradFill>
            <a:gsLst>
              <a:gs pos="35000">
                <a:srgbClr val="002060"/>
              </a:gs>
              <a:gs pos="66000">
                <a:srgbClr val="C00000"/>
              </a:gs>
            </a:gsLst>
            <a:lin ang="81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000" b="1" dirty="0">
                <a:solidFill>
                  <a:srgbClr val="FFFF00"/>
                </a:solidFill>
                <a:latin typeface="Calibri" panose="020F0502020204030204" pitchFamily="34" charset="0"/>
                <a:ea typeface="Calibri" panose="020F0502020204030204" pitchFamily="34" charset="0"/>
                <a:cs typeface="Calibri" panose="020F0502020204030204" pitchFamily="34" charset="0"/>
              </a:rPr>
              <a:t>8.10.  ΣΗΜΕΙΟ ΔΡΟΣΟΥ ΥΔΡΑΤΜΩΝ ΤΩΝ ΚΑΥΣΑΕΡΙΩΝ</a:t>
            </a:r>
          </a:p>
        </p:txBody>
      </p:sp>
    </p:spTree>
    <p:extLst>
      <p:ext uri="{BB962C8B-B14F-4D97-AF65-F5344CB8AC3E}">
        <p14:creationId xmlns:p14="http://schemas.microsoft.com/office/powerpoint/2010/main" val="372087962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FF66FF">
            <a:alpha val="36000"/>
          </a:srgbClr>
        </a:solidFill>
        <a:effectLst/>
      </p:bgPr>
    </p:bg>
    <p:spTree>
      <p:nvGrpSpPr>
        <p:cNvPr id="1" name=""/>
        <p:cNvGrpSpPr/>
        <p:nvPr/>
      </p:nvGrpSpPr>
      <p:grpSpPr>
        <a:xfrm>
          <a:off x="0" y="0"/>
          <a:ext cx="0" cy="0"/>
          <a:chOff x="0" y="0"/>
          <a:chExt cx="0" cy="0"/>
        </a:xfrm>
      </p:grpSpPr>
      <p:sp>
        <p:nvSpPr>
          <p:cNvPr id="3" name="Δεκάγωνο 2">
            <a:extLst>
              <a:ext uri="{FF2B5EF4-FFF2-40B4-BE49-F238E27FC236}">
                <a16:creationId xmlns:a16="http://schemas.microsoft.com/office/drawing/2014/main" id="{5FCC9EE4-6B2E-7CD0-F8F6-58D96775B47C}"/>
              </a:ext>
            </a:extLst>
          </p:cNvPr>
          <p:cNvSpPr/>
          <p:nvPr/>
        </p:nvSpPr>
        <p:spPr>
          <a:xfrm>
            <a:off x="2915816" y="188640"/>
            <a:ext cx="3312368" cy="2016224"/>
          </a:xfrm>
          <a:prstGeom prst="decagon">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dirty="0">
                <a:solidFill>
                  <a:srgbClr val="2B10F4"/>
                </a:solidFill>
                <a:latin typeface="Arial Black" panose="020B0A04020102020204" pitchFamily="34" charset="0"/>
              </a:rPr>
              <a:t>7</a:t>
            </a:r>
            <a:endParaRPr lang="el-GR" sz="13800" dirty="0">
              <a:solidFill>
                <a:srgbClr val="2B10F4"/>
              </a:solidFill>
              <a:latin typeface="Arial Black" panose="020B0A04020102020204" pitchFamily="34" charset="0"/>
            </a:endParaRPr>
          </a:p>
        </p:txBody>
      </p:sp>
      <p:sp>
        <p:nvSpPr>
          <p:cNvPr id="4" name="Πλακίδιο 3">
            <a:extLst>
              <a:ext uri="{FF2B5EF4-FFF2-40B4-BE49-F238E27FC236}">
                <a16:creationId xmlns:a16="http://schemas.microsoft.com/office/drawing/2014/main" id="{DD116D07-D4AD-4ED1-2D08-6C967F8BE0D3}"/>
              </a:ext>
            </a:extLst>
          </p:cNvPr>
          <p:cNvSpPr/>
          <p:nvPr/>
        </p:nvSpPr>
        <p:spPr>
          <a:xfrm>
            <a:off x="107504" y="2564904"/>
            <a:ext cx="8928992" cy="1152128"/>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800" dirty="0">
                <a:solidFill>
                  <a:srgbClr val="006600"/>
                </a:solidFill>
                <a:latin typeface="Arial Black" panose="020B0A04020102020204" pitchFamily="34" charset="0"/>
              </a:rPr>
              <a:t>ΚΕΦΑΛΑΙΟ  ΕΒΔΟΜΟ</a:t>
            </a:r>
          </a:p>
        </p:txBody>
      </p:sp>
      <p:sp>
        <p:nvSpPr>
          <p:cNvPr id="5" name="Ορθογώνιο: Στρογγύλεμα διαγώνιων γωνιών 4">
            <a:extLst>
              <a:ext uri="{FF2B5EF4-FFF2-40B4-BE49-F238E27FC236}">
                <a16:creationId xmlns:a16="http://schemas.microsoft.com/office/drawing/2014/main" id="{DB73CDD6-991C-BED4-CA90-CABAEA77774C}"/>
              </a:ext>
            </a:extLst>
          </p:cNvPr>
          <p:cNvSpPr/>
          <p:nvPr/>
        </p:nvSpPr>
        <p:spPr>
          <a:xfrm>
            <a:off x="107504" y="4653136"/>
            <a:ext cx="8928992" cy="792088"/>
          </a:xfrm>
          <a:prstGeom prst="round2Diag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800" dirty="0">
                <a:solidFill>
                  <a:srgbClr val="FFFF00"/>
                </a:solidFill>
                <a:latin typeface="Arial Black" panose="020B0A04020102020204" pitchFamily="34" charset="0"/>
              </a:rPr>
              <a:t>ΤΡΟΦΟΔΟΤΙΚΟ ΝΕΡΟ</a:t>
            </a:r>
          </a:p>
        </p:txBody>
      </p:sp>
    </p:spTree>
    <p:extLst>
      <p:ext uri="{BB962C8B-B14F-4D97-AF65-F5344CB8AC3E}">
        <p14:creationId xmlns:p14="http://schemas.microsoft.com/office/powerpoint/2010/main" val="218599977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39940"/>
            <a:ext cx="8568952" cy="6357412"/>
          </a:xfrm>
          <a:solidFill>
            <a:schemeClr val="bg1"/>
          </a:solidFill>
        </p:spPr>
        <p:txBody>
          <a:bodyPr anchor="t">
            <a:noAutofit/>
          </a:bodyPr>
          <a:lstStyle/>
          <a:p>
            <a:pPr algn="l">
              <a:lnSpc>
                <a:spcPct val="120000"/>
              </a:lnSpc>
            </a:pP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1. Θαλάσσιο, γλυκό και αποσταγμένο νερό.</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2. Ξένες ουσίες και επίδραση αυτών.</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3. Ελαιώδεις ουσίες και αποτελέσματα αυτών.</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4. Οξέα, αέρια και διαλυμένο οξυγόνο.</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5. </a:t>
            </a:r>
            <a:r>
              <a:rPr lang="el-GR" sz="2000" b="1" cap="none" dirty="0" err="1">
                <a:solidFill>
                  <a:srgbClr val="FF0000"/>
                </a:solidFill>
                <a:latin typeface="Calibri" panose="020F0502020204030204" pitchFamily="34" charset="0"/>
                <a:ea typeface="Calibri" panose="020F0502020204030204" pitchFamily="34" charset="0"/>
                <a:cs typeface="Calibri" panose="020F0502020204030204" pitchFamily="34" charset="0"/>
              </a:rPr>
              <a:t>Αλατότητα</a:t>
            </a: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 − αλατόμετρα (γαλλικά − αγγλικά).</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6. Εξαγωγές − μετρήσεις.</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7. Επεξεργασία του νερού σε υδραυλωτούς λέβητες.</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8. Μετρήσεις περιεκτικότητας σε χλωριούχα − αλκαλικότητα − σκληρότητα − διαλυμένο οξυγόνο και παρεμπόδιση εισόδου ελαίου στο λέβητα.</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9. Έλεγχος παρουσίας ελαίου στον λέβητα.</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10. Αίτια που προκαλούν την μόλυνση του νερού.</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11. Όρια που επιτρέπονται σε κάθε μέτρηση.</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12. Έλεγχος του νερού με τη μέθοδο AMEROID, UNITOR </a:t>
            </a:r>
            <a:r>
              <a:rPr lang="el-GR" sz="2000" b="1" cap="none" dirty="0" err="1">
                <a:solidFill>
                  <a:srgbClr val="FF0000"/>
                </a:solidFill>
                <a:latin typeface="Calibri" panose="020F0502020204030204" pitchFamily="34" charset="0"/>
                <a:ea typeface="Calibri" panose="020F0502020204030204" pitchFamily="34" charset="0"/>
                <a:cs typeface="Calibri" panose="020F0502020204030204" pitchFamily="34" charset="0"/>
              </a:rPr>
              <a:t>κ.Λ.Π</a:t>
            </a: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13. Ηλεκτρικά </a:t>
            </a:r>
            <a:r>
              <a:rPr lang="el-GR" sz="2000" b="1" cap="none" dirty="0" err="1">
                <a:solidFill>
                  <a:srgbClr val="FF0000"/>
                </a:solidFill>
                <a:latin typeface="Calibri" panose="020F0502020204030204" pitchFamily="34" charset="0"/>
                <a:ea typeface="Calibri" panose="020F0502020204030204" pitchFamily="34" charset="0"/>
                <a:cs typeface="Calibri" panose="020F0502020204030204" pitchFamily="34" charset="0"/>
              </a:rPr>
              <a:t>σαλινόμετρα</a:t>
            </a: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a:t>
            </a:r>
            <a:b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cap="none" dirty="0">
                <a:solidFill>
                  <a:srgbClr val="FF0000"/>
                </a:solidFill>
                <a:latin typeface="Calibri" panose="020F0502020204030204" pitchFamily="34" charset="0"/>
                <a:ea typeface="Calibri" panose="020F0502020204030204" pitchFamily="34" charset="0"/>
                <a:cs typeface="Calibri" panose="020F0502020204030204" pitchFamily="34" charset="0"/>
              </a:rPr>
              <a:t>14. Μέθοδος HYDRAZINE. Οδηγίες για την χρήση του HYDRAZINE.</a:t>
            </a:r>
            <a:br>
              <a:rPr lang="en-US" sz="2000" b="1" u="sng" cap="none"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en-US" sz="1900"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009727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44623"/>
            <a:ext cx="9144000" cy="884047"/>
          </a:xfrm>
          <a:solidFill>
            <a:srgbClr val="462EF6"/>
          </a:solidFill>
          <a:effectLst>
            <a:glow rad="228600">
              <a:schemeClr val="accent1">
                <a:satMod val="175000"/>
                <a:alpha val="40000"/>
              </a:schemeClr>
            </a:glow>
          </a:effectLst>
        </p:spPr>
        <p:txBody>
          <a:bodyPr>
            <a:normAutofit fontScale="90000"/>
          </a:bodyPr>
          <a:lstStyle/>
          <a:p>
            <a:r>
              <a:rPr lang="el-GR" sz="4000" b="1" dirty="0">
                <a:solidFill>
                  <a:srgbClr val="00EE00"/>
                </a:solidFill>
                <a:latin typeface="Arial" pitchFamily="34" charset="0"/>
                <a:cs typeface="Arial" pitchFamily="34" charset="0"/>
              </a:rPr>
              <a:t>7.1. ΤΟ ΘΑΛΑΣΣΙΟ ΝΕΡΟ</a:t>
            </a:r>
            <a:endParaRPr lang="en-US" sz="4000" b="1" dirty="0">
              <a:solidFill>
                <a:srgbClr val="00EE00"/>
              </a:solidFill>
              <a:latin typeface="Arial" pitchFamily="34" charset="0"/>
              <a:cs typeface="Arial" pitchFamily="34" charset="0"/>
            </a:endParaRPr>
          </a:p>
        </p:txBody>
      </p:sp>
      <p:sp>
        <p:nvSpPr>
          <p:cNvPr id="3" name="Subtitle 2"/>
          <p:cNvSpPr>
            <a:spLocks noGrp="1"/>
          </p:cNvSpPr>
          <p:nvPr>
            <p:ph type="subTitle" idx="1"/>
          </p:nvPr>
        </p:nvSpPr>
        <p:spPr>
          <a:xfrm>
            <a:off x="35496" y="1142984"/>
            <a:ext cx="9073008" cy="5429288"/>
          </a:xfrm>
        </p:spPr>
        <p:txBody>
          <a:bodyPr>
            <a:noAutofit/>
          </a:bodyPr>
          <a:lstStyle/>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Περιέχει σε μεγάλη αναλογία άλατα και γαιώδεις ύλες και είναι ακατάλληλο για χρήση στους ναυτικούς ατμολέβητες.</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Έχει ειδικό βάρος 1,027 περίπου και η κατά βάρος περιεκτικότητα του σε άλατα υπολογίζεται σε 35‰ κατά το μετρικό σύστημα.</a:t>
            </a:r>
          </a:p>
        </p:txBody>
      </p:sp>
      <p:sp>
        <p:nvSpPr>
          <p:cNvPr id="2" name="Ορθογώνιο: Στρογγύλεμα διαγώνιων γωνιών 1">
            <a:extLst>
              <a:ext uri="{FF2B5EF4-FFF2-40B4-BE49-F238E27FC236}">
                <a16:creationId xmlns:a16="http://schemas.microsoft.com/office/drawing/2014/main" id="{9681B97C-B106-28D7-7164-80B1204AF65F}"/>
              </a:ext>
            </a:extLst>
          </p:cNvPr>
          <p:cNvSpPr/>
          <p:nvPr/>
        </p:nvSpPr>
        <p:spPr>
          <a:xfrm>
            <a:off x="35496" y="3068960"/>
            <a:ext cx="9108504" cy="792088"/>
          </a:xfrm>
          <a:prstGeom prst="round2DiagRect">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400" b="1" dirty="0">
                <a:solidFill>
                  <a:srgbClr val="002060"/>
                </a:solidFill>
                <a:latin typeface="Arial Black" panose="020B0A04020102020204" pitchFamily="34" charset="0"/>
              </a:rPr>
              <a:t>7.1. ΤΟ ΓΛΥΚΟ ΝΕΡΟ</a:t>
            </a:r>
          </a:p>
        </p:txBody>
      </p:sp>
    </p:spTree>
    <p:extLst>
      <p:ext uri="{BB962C8B-B14F-4D97-AF65-F5344CB8AC3E}">
        <p14:creationId xmlns:p14="http://schemas.microsoft.com/office/powerpoint/2010/main" val="13522486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500" y="1052736"/>
            <a:ext cx="9001000" cy="5429288"/>
          </a:xfrm>
        </p:spPr>
        <p:txBody>
          <a:bodyPr>
            <a:noAutofit/>
          </a:bodyPr>
          <a:lstStyle/>
          <a:p>
            <a:pPr algn="l">
              <a:buClr>
                <a:srgbClr val="FF0000"/>
              </a:buClr>
            </a:pPr>
            <a:r>
              <a:rPr lang="el-GR" sz="2000" b="1" u="sng" dirty="0">
                <a:solidFill>
                  <a:srgbClr val="2B10F4"/>
                </a:solidFill>
                <a:latin typeface="Calibri" panose="020F0502020204030204" pitchFamily="34" charset="0"/>
                <a:ea typeface="Calibri" panose="020F0502020204030204" pitchFamily="34" charset="0"/>
                <a:cs typeface="Calibri" panose="020F0502020204030204" pitchFamily="34" charset="0"/>
              </a:rPr>
              <a:t>Ως γλυκό νερό χαρακτηρίζεται το νερό των πηγών, των λιμνών και των ποταμιών που τροφοδοτούνται από τα όμβρια (βρόχινα) νερά και τα χιόνια</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Το όμβριο νερό είναι τελείως καθαρό, κατά την πτώση του όμως, όταν περνά μέσα από τα στρώματα της ατμόσφαιρας, απορροφά αέρα, σκόνη και ελεύθερα οξέα. Στη συνέχεια, όταν ρέει στην επιφάνεια της γης ή κάτω από αυτή, διαλύει διάφορα άλατα και γαιώδεις ύλες. </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2000" b="1" u="sng" dirty="0">
                <a:solidFill>
                  <a:srgbClr val="2B10F4"/>
                </a:solidFill>
                <a:latin typeface="Calibri" panose="020F0502020204030204" pitchFamily="34" charset="0"/>
                <a:ea typeface="Calibri" panose="020F0502020204030204" pitchFamily="34" charset="0"/>
                <a:cs typeface="Calibri" panose="020F0502020204030204" pitchFamily="34" charset="0"/>
              </a:rPr>
              <a:t>Τα άλατα αυτά δημιουργούν τη λεγόμενη σκληρότητα του νερού και είναι κυρίως ανθρακικά ή θειϊκά</a:t>
            </a:r>
            <a:r>
              <a:rPr lang="en-US" sz="2000" b="1" u="sng" dirty="0">
                <a:solidFill>
                  <a:srgbClr val="2B10F4"/>
                </a:solidFill>
                <a:latin typeface="Calibri" panose="020F0502020204030204" pitchFamily="34" charset="0"/>
                <a:ea typeface="Calibri" panose="020F0502020204030204" pitchFamily="34" charset="0"/>
                <a:cs typeface="Calibri" panose="020F0502020204030204" pitchFamily="34" charset="0"/>
              </a:rPr>
              <a:t>, </a:t>
            </a:r>
            <a:r>
              <a:rPr lang="el-GR" sz="2000" b="1" u="sng" dirty="0">
                <a:solidFill>
                  <a:srgbClr val="2B10F4"/>
                </a:solidFill>
                <a:latin typeface="Calibri" panose="020F0502020204030204" pitchFamily="34" charset="0"/>
                <a:ea typeface="Calibri" panose="020F0502020204030204" pitchFamily="34" charset="0"/>
                <a:cs typeface="Calibri" panose="020F0502020204030204" pitchFamily="34" charset="0"/>
              </a:rPr>
              <a:t>του ασβεστίου ή του μαγνησίου, και χλωριούχα, του νατρίου και του μαγνησίου.</a:t>
            </a:r>
            <a:endParaRPr lang="en-US" sz="2000" b="1" u="sng" dirty="0">
              <a:solidFill>
                <a:srgbClr val="2B10F4"/>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2000" b="1" u="sng" dirty="0">
                <a:solidFill>
                  <a:schemeClr val="tx1"/>
                </a:solidFill>
                <a:latin typeface="Calibri" panose="020F0502020204030204" pitchFamily="34" charset="0"/>
                <a:ea typeface="Calibri" panose="020F0502020204030204" pitchFamily="34" charset="0"/>
                <a:cs typeface="Calibri" panose="020F0502020204030204" pitchFamily="34" charset="0"/>
              </a:rPr>
              <a:t>Από τα άλατα αυτά, τα ανθρακικά άλατα, που αποχωρίζονται από το νερό και πέφτουν κατά τη διάρκεια του βρασμού σε 100°C, προσδίδουν την παροδική σκληρότητα του και συμβάλλουν στο σχηματισμό των μαλακών καθαλατώσεων</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ενώ τα </a:t>
            </a:r>
            <a:r>
              <a:rPr lang="el-GR"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θειϊκά</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τα νιτρικά, τα χλωριούχα και τα πυριτικά τη μόνιμη σκληρότητα του, της οποίας αποτέλεσμα είναι ο σχηματισμός των σκληρών καθαλατώσεων.</a:t>
            </a:r>
          </a:p>
          <a:p>
            <a:pPr algn="l">
              <a:buClr>
                <a:srgbClr val="FF0000"/>
              </a:buClr>
            </a:pPr>
            <a:endParaRPr lang="el-GR" sz="2400" b="1" u="sng" dirty="0">
              <a:solidFill>
                <a:srgbClr val="2B10F4"/>
              </a:solidFill>
              <a:latin typeface="Calibri" panose="020F0502020204030204" pitchFamily="34" charset="0"/>
              <a:ea typeface="Calibri" panose="020F0502020204030204" pitchFamily="34" charset="0"/>
              <a:cs typeface="Calibri" panose="020F0502020204030204" pitchFamily="34" charset="0"/>
            </a:endParaRPr>
          </a:p>
        </p:txBody>
      </p:sp>
      <p:sp>
        <p:nvSpPr>
          <p:cNvPr id="7" name="Πλακίδιο 6">
            <a:extLst>
              <a:ext uri="{FF2B5EF4-FFF2-40B4-BE49-F238E27FC236}">
                <a16:creationId xmlns:a16="http://schemas.microsoft.com/office/drawing/2014/main" id="{87B76A17-4F8B-5BF0-19F1-8E8DF12B0605}"/>
              </a:ext>
            </a:extLst>
          </p:cNvPr>
          <p:cNvSpPr/>
          <p:nvPr/>
        </p:nvSpPr>
        <p:spPr>
          <a:xfrm>
            <a:off x="0" y="0"/>
            <a:ext cx="9144000" cy="836712"/>
          </a:xfrm>
          <a:prstGeom prst="plaque">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400" b="1" dirty="0">
                <a:solidFill>
                  <a:srgbClr val="002060"/>
                </a:solidFill>
                <a:latin typeface="Arial Black" panose="020B0A04020102020204" pitchFamily="34" charset="0"/>
              </a:rPr>
              <a:t>7.1. ΤΟ ΓΛΥΚΟ ΝΕΡΟ</a:t>
            </a:r>
          </a:p>
        </p:txBody>
      </p:sp>
    </p:spTree>
    <p:extLst>
      <p:ext uri="{BB962C8B-B14F-4D97-AF65-F5344CB8AC3E}">
        <p14:creationId xmlns:p14="http://schemas.microsoft.com/office/powerpoint/2010/main" val="183219823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908720"/>
            <a:ext cx="9036496" cy="5832648"/>
          </a:xfrm>
        </p:spPr>
        <p:txBody>
          <a:bodyPr>
            <a:noAutofit/>
          </a:bodyPr>
          <a:lstStyle/>
          <a:p>
            <a:pPr algn="l">
              <a:buClr>
                <a:srgbClr val="FF0000"/>
              </a:buClr>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Παράγεται μέσα σε συσκευές που ονομάζονται </a:t>
            </a:r>
            <a:r>
              <a:rPr lang="el-GR" sz="19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βραστήρες η αποστακτήρες</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με εξάτμιση θαλασσιού ΄η γλυκού νερού και συμπύκνωσης των παραγομένων ατμών. Ειναι χημικώς καθαρό νερό απαλλαγμένο από οποιεσδήποτε προσμίξεις η αέρα.</a:t>
            </a:r>
          </a:p>
          <a:p>
            <a:pPr algn="l">
              <a:buClr>
                <a:srgbClr val="FF0000"/>
              </a:buClr>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Το αποσταγμένο νερό μπορεί να μολυνθεί λόγω κακής λειτουργίας των βραστήρων , οπότε σταγόνες νερού παρασύρονται μέσα στη μάζα των παραγομένων από το βραστήρα εξατμίσεων.</a:t>
            </a:r>
          </a:p>
          <a:p>
            <a:pPr algn="l">
              <a:buClr>
                <a:srgbClr val="FF0000"/>
              </a:buClr>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Επίσης το αποσταγμένο νερό του τροφοδοτικού δικτύου της εγκατάστασης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μπορεί να μολυνθεί και αυτο από κάποια διαρροή του ψυγείου</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19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Μπορεί επίσης αυτο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να μολυνθεί αν διαλύσει αέρα ΄η αλλά αέρια ΄η αν συμπαρασύρει λαδιά από τη λίπανση των μηχανών και των μηχανήματων</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Το αποσταγμένο νερό ειναι το καταλληλότερο από όλα για την τροφοδότηση των λεβήτων.</a:t>
            </a:r>
          </a:p>
        </p:txBody>
      </p:sp>
      <p:sp>
        <p:nvSpPr>
          <p:cNvPr id="6" name="Πλακίδιο 5">
            <a:extLst>
              <a:ext uri="{FF2B5EF4-FFF2-40B4-BE49-F238E27FC236}">
                <a16:creationId xmlns:a16="http://schemas.microsoft.com/office/drawing/2014/main" id="{58045799-75F8-A89F-BD89-DFCF138FEC97}"/>
              </a:ext>
            </a:extLst>
          </p:cNvPr>
          <p:cNvSpPr/>
          <p:nvPr/>
        </p:nvSpPr>
        <p:spPr>
          <a:xfrm>
            <a:off x="0" y="0"/>
            <a:ext cx="9144000" cy="764704"/>
          </a:xfrm>
          <a:prstGeom prst="plaque">
            <a:avLst/>
          </a:prstGeom>
          <a:solidFill>
            <a:srgbClr val="462E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rgbClr val="FFFF00"/>
                </a:solidFill>
                <a:latin typeface="Arial Black" panose="020B0A04020102020204" pitchFamily="34" charset="0"/>
              </a:rPr>
              <a:t>7.1. ΤΟ ΑΠΟΣΤΑΓΜΕΝΟ ΝΕΡΟ</a:t>
            </a:r>
          </a:p>
        </p:txBody>
      </p:sp>
    </p:spTree>
    <p:extLst>
      <p:ext uri="{BB962C8B-B14F-4D97-AF65-F5344CB8AC3E}">
        <p14:creationId xmlns:p14="http://schemas.microsoft.com/office/powerpoint/2010/main" val="1734632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1026" name="Picture 2"/>
          <p:cNvPicPr>
            <a:picLocks noChangeAspect="1" noChangeArrowheads="1"/>
          </p:cNvPicPr>
          <p:nvPr/>
        </p:nvPicPr>
        <p:blipFill>
          <a:blip r:embed="rId3" cstate="print"/>
          <a:srcRect/>
          <a:stretch>
            <a:fillRect/>
          </a:stretch>
        </p:blipFill>
        <p:spPr bwMode="auto">
          <a:xfrm>
            <a:off x="611560" y="1268760"/>
            <a:ext cx="7992888" cy="5040560"/>
          </a:xfrm>
          <a:prstGeom prst="rect">
            <a:avLst/>
          </a:prstGeom>
          <a:noFill/>
          <a:ln w="9525">
            <a:noFill/>
            <a:miter lim="800000"/>
            <a:headEnd/>
            <a:tailEnd/>
          </a:ln>
          <a:effectLst/>
        </p:spPr>
      </p:pic>
    </p:spTree>
    <p:extLst>
      <p:ext uri="{BB962C8B-B14F-4D97-AF65-F5344CB8AC3E}">
        <p14:creationId xmlns:p14="http://schemas.microsoft.com/office/powerpoint/2010/main" val="156463253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Το τροφοδοτικό νερό μπορεί να περιέχει διάφορες ξένες ουσίες είτε μηχανικά αναμιγμένες, είτε διαλυμένες μέσα σ' αυτο. Καθεμιά από αυτές ασκεί και ανάλογη βλαβερή επίδραση στη λειτουργια και τη συντήρηση του λέβητα.</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Οι ουσίες αυτές ειναι</a:t>
            </a:r>
            <a:r>
              <a:rPr lang="ar-JO"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l-G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Α)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άλατα</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Β)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οξέα</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Γ)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λαδιά - λιπαρές ουσίες - πετρέλαια</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Δ)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οξυγόνο</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Ε)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στέρεες και γαιώδεις ύλες</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Στ)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διαλυμένα αέρια</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Ζ)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χαλκός</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Η)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οξείδια του σιδήρου</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l-GR"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Πλακίδιο 5">
            <a:extLst>
              <a:ext uri="{FF2B5EF4-FFF2-40B4-BE49-F238E27FC236}">
                <a16:creationId xmlns:a16="http://schemas.microsoft.com/office/drawing/2014/main" id="{27A5B1D3-DDF0-6ED8-D1FB-854020DD64C7}"/>
              </a:ext>
            </a:extLst>
          </p:cNvPr>
          <p:cNvSpPr/>
          <p:nvPr/>
        </p:nvSpPr>
        <p:spPr>
          <a:xfrm>
            <a:off x="0" y="116632"/>
            <a:ext cx="9144000" cy="864096"/>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0000"/>
                </a:solidFill>
                <a:latin typeface="Arial Black" panose="020B0A04020102020204" pitchFamily="34" charset="0"/>
              </a:rPr>
              <a:t>7.2. ΞΕΝΕΣ ΟΥΣΙΕΣ ΠΟΥ ΜΟΛΥΝΟΥΝ ΤΟ ΤΡΟΦΟΔΟΤΙΚΟ ΝΕΡΟ</a:t>
            </a:r>
          </a:p>
        </p:txBody>
      </p:sp>
    </p:spTree>
    <p:extLst>
      <p:ext uri="{BB962C8B-B14F-4D97-AF65-F5344CB8AC3E}">
        <p14:creationId xmlns:p14="http://schemas.microsoft.com/office/powerpoint/2010/main" val="139803143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noFill/>
        </p:spPr>
        <p:txBody>
          <a:bodyPr>
            <a:noAutofit/>
          </a:bodyPr>
          <a:lstStyle/>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Προέρχονται από το θαλάσσιο η το γλυκό νερό εφόσον ο λέβητας τροφοδοτείται με αυτά, η περιέχονται μέσα στο τροφοδοτικό νερό λόγω διαρροής του ψυγείου η προβολής του βραστήρα. </a:t>
            </a:r>
          </a:p>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Τα άλατα διακρίνονται σε τρεις βασικές κατηγόρησέ: </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άλατα που </a:t>
            </a:r>
            <a:r>
              <a:rPr lang="el-GR" sz="2000" dirty="0">
                <a:solidFill>
                  <a:srgbClr val="FF0000"/>
                </a:solidFill>
                <a:latin typeface="Calibri" panose="020F0502020204030204" pitchFamily="34" charset="0"/>
                <a:ea typeface="Calibri" panose="020F0502020204030204" pitchFamily="34" charset="0"/>
                <a:cs typeface="Calibri" panose="020F0502020204030204" pitchFamily="34" charset="0"/>
              </a:rPr>
              <a:t>σχηματίζουν καθαλατώσεις</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2000" dirty="0">
                <a:solidFill>
                  <a:srgbClr val="FF0000"/>
                </a:solidFill>
                <a:latin typeface="Calibri" panose="020F0502020204030204" pitchFamily="34" charset="0"/>
                <a:ea typeface="Calibri" panose="020F0502020204030204" pitchFamily="34" charset="0"/>
                <a:cs typeface="Calibri" panose="020F0502020204030204" pitchFamily="34" charset="0"/>
              </a:rPr>
              <a:t>2) </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άλατα που </a:t>
            </a:r>
            <a:r>
              <a:rPr lang="el-GR" sz="2000" dirty="0">
                <a:solidFill>
                  <a:srgbClr val="FF0000"/>
                </a:solidFill>
                <a:latin typeface="Calibri" panose="020F0502020204030204" pitchFamily="34" charset="0"/>
                <a:ea typeface="Calibri" panose="020F0502020204030204" pitchFamily="34" charset="0"/>
                <a:cs typeface="Calibri" panose="020F0502020204030204" pitchFamily="34" charset="0"/>
              </a:rPr>
              <a:t>υποβοηθούν την ανάβραση</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sz="2000" dirty="0">
                <a:solidFill>
                  <a:srgbClr val="FF0000"/>
                </a:solidFill>
                <a:latin typeface="Calibri" panose="020F0502020204030204" pitchFamily="34" charset="0"/>
                <a:ea typeface="Calibri" panose="020F0502020204030204" pitchFamily="34" charset="0"/>
                <a:cs typeface="Calibri" panose="020F0502020204030204" pitchFamily="34" charset="0"/>
              </a:rPr>
              <a:t>3) </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άλατα που </a:t>
            </a:r>
            <a:r>
              <a:rPr lang="el-GR" sz="2000" dirty="0">
                <a:solidFill>
                  <a:srgbClr val="FF0000"/>
                </a:solidFill>
                <a:latin typeface="Calibri" panose="020F0502020204030204" pitchFamily="34" charset="0"/>
                <a:ea typeface="Calibri" panose="020F0502020204030204" pitchFamily="34" charset="0"/>
                <a:cs typeface="Calibri" panose="020F0502020204030204" pitchFamily="34" charset="0"/>
              </a:rPr>
              <a:t>ενισχύουν τη διάβρωση της  μεταλλικής επιφάνειας του λέβητα</a:t>
            </a:r>
            <a:r>
              <a:rPr lang="el-GR" sz="2500" b="1" dirty="0">
                <a:solidFill>
                  <a:schemeClr val="tx1"/>
                </a:solidFill>
                <a:latin typeface="Arial Black" pitchFamily="34" charset="0"/>
              </a:rPr>
              <a:t>.</a:t>
            </a:r>
          </a:p>
        </p:txBody>
      </p:sp>
      <p:sp>
        <p:nvSpPr>
          <p:cNvPr id="6" name="Ορθογώνιο: Στρογγύλεμα διαγώνιων γωνιών 5">
            <a:extLst>
              <a:ext uri="{FF2B5EF4-FFF2-40B4-BE49-F238E27FC236}">
                <a16:creationId xmlns:a16="http://schemas.microsoft.com/office/drawing/2014/main" id="{DC85067D-B1A1-31BF-CD9F-9F81CC9E52E4}"/>
              </a:ext>
            </a:extLst>
          </p:cNvPr>
          <p:cNvSpPr/>
          <p:nvPr/>
        </p:nvSpPr>
        <p:spPr>
          <a:xfrm>
            <a:off x="1115616" y="188640"/>
            <a:ext cx="6912768" cy="576064"/>
          </a:xfrm>
          <a:prstGeom prst="round2DiagRect">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rgbClr val="FF0000"/>
                </a:solidFill>
                <a:latin typeface="Arial Black" panose="020B0A04020102020204" pitchFamily="34" charset="0"/>
              </a:rPr>
              <a:t>Α) ΑΛΑΤΑ</a:t>
            </a:r>
          </a:p>
        </p:txBody>
      </p:sp>
    </p:spTree>
    <p:extLst>
      <p:ext uri="{BB962C8B-B14F-4D97-AF65-F5344CB8AC3E}">
        <p14:creationId xmlns:p14="http://schemas.microsoft.com/office/powerpoint/2010/main" val="423356315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6632"/>
            <a:ext cx="9036496" cy="6624736"/>
          </a:xfrm>
          <a:noFill/>
        </p:spPr>
        <p:txBody>
          <a:bodyPr>
            <a:noAutofit/>
          </a:bodyPr>
          <a:lstStyle/>
          <a:p>
            <a:pPr marL="342900" indent="-342900" algn="l">
              <a:lnSpc>
                <a:spcPct val="150000"/>
              </a:lnSpc>
              <a:spcBef>
                <a:spcPts val="600"/>
              </a:spcBef>
              <a:spcAft>
                <a:spcPts val="600"/>
              </a:spcAft>
              <a:buClr>
                <a:srgbClr val="FF0000"/>
              </a:buClr>
              <a:buFont typeface="Wingdings" pitchFamily="2" charset="2"/>
              <a:buChar char="§"/>
            </a:pPr>
            <a:r>
              <a:rPr lang="el-GR" sz="2500" b="1" u="sng" dirty="0">
                <a:solidFill>
                  <a:srgbClr val="FF0000"/>
                </a:solidFill>
                <a:latin typeface="Arial Black" panose="020B0A04020102020204" pitchFamily="34" charset="0"/>
                <a:ea typeface="Calibri" panose="020F0502020204030204" pitchFamily="34" charset="0"/>
                <a:cs typeface="Calibri" panose="020F0502020204030204" pitchFamily="34" charset="0"/>
              </a:rPr>
              <a:t>ΤΟ ΘΕΙΪΚΟ ΑΣΒΕΣΤΙΟ (</a:t>
            </a:r>
            <a:r>
              <a:rPr lang="en-US" sz="2500" b="1" u="sng" dirty="0">
                <a:solidFill>
                  <a:srgbClr val="FF0000"/>
                </a:solidFill>
                <a:latin typeface="Arial Black" panose="020B0A04020102020204" pitchFamily="34" charset="0"/>
                <a:ea typeface="Calibri" panose="020F0502020204030204" pitchFamily="34" charset="0"/>
                <a:cs typeface="Calibri" panose="020F0502020204030204" pitchFamily="34" charset="0"/>
              </a:rPr>
              <a:t>CaSO4)</a:t>
            </a:r>
          </a:p>
          <a:p>
            <a:pPr algn="l">
              <a:lnSpc>
                <a:spcPct val="150000"/>
              </a:lnSpc>
              <a:spcBef>
                <a:spcPts val="600"/>
              </a:spcBef>
              <a:spcAft>
                <a:spcPts val="600"/>
              </a:spcAft>
              <a:buClr>
                <a:srgbClr val="FF0000"/>
              </a:buClr>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Το οποίο </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αυξάνει τη σκληρότητα </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του νερού του υδροθάλαμου και σχηματίζει σκληρή καθαλάτωση.</a:t>
            </a:r>
            <a:endPar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Bef>
                <a:spcPts val="600"/>
              </a:spcBef>
              <a:spcAft>
                <a:spcPts val="600"/>
              </a:spcAft>
              <a:buClr>
                <a:srgbClr val="FF0000"/>
              </a:buClr>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Το θειικό ασβέστιο κατακαθίζει </a:t>
            </a:r>
            <a:r>
              <a:rPr lang="el-GR" sz="1900" b="1" u="sng" dirty="0">
                <a:solidFill>
                  <a:schemeClr val="tx1"/>
                </a:solidFill>
                <a:latin typeface="Calibri" panose="020F0502020204030204" pitchFamily="34" charset="0"/>
                <a:ea typeface="Calibri" panose="020F0502020204030204" pitchFamily="34" charset="0"/>
                <a:cs typeface="Calibri" panose="020F0502020204030204" pitchFamily="34" charset="0"/>
              </a:rPr>
              <a:t>σχηματίζοντας σκληρή καθαλάτωση αν σε ορισμένη θερμοκρασία η αναλογία διαλυτότητας του ειναι μεγαλύτερη από την επιτρεπόμενη</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Bef>
                <a:spcPts val="600"/>
              </a:spcBef>
              <a:spcAft>
                <a:spcPts val="600"/>
              </a:spcAft>
              <a:buClr>
                <a:srgbClr val="FF0000"/>
              </a:buClr>
            </a:pP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Το θειικό ασβέστιο εχει δηλαδη αντίθετη διαλυτότητα</a:t>
            </a:r>
            <a:r>
              <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όσο μεγαλύτερη η θερμοκρασία, τόσο μικρότερη η διαλυτότητα</a:t>
            </a:r>
            <a:r>
              <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με αποτέλεσμα την δημιουργία προβλημάτων από καθαλατώσεις. </a:t>
            </a:r>
          </a:p>
          <a:p>
            <a:pPr marL="342900" indent="-342900" algn="l">
              <a:lnSpc>
                <a:spcPct val="150000"/>
              </a:lnSpc>
              <a:spcBef>
                <a:spcPts val="600"/>
              </a:spcBef>
              <a:spcAft>
                <a:spcPts val="600"/>
              </a:spcAft>
              <a:buClr>
                <a:srgbClr val="FF0000"/>
              </a:buClr>
              <a:buSzPct val="110000"/>
              <a:buFont typeface="Wingdings" panose="05000000000000000000" pitchFamily="2" charset="2"/>
              <a:buChar char="§"/>
            </a:pPr>
            <a:r>
              <a:rPr lang="el-GR" sz="2500" dirty="0">
                <a:solidFill>
                  <a:srgbClr val="002060"/>
                </a:solidFill>
                <a:latin typeface="Arial Black" panose="020B0A04020102020204" pitchFamily="34" charset="0"/>
                <a:ea typeface="Calibri" panose="020F0502020204030204" pitchFamily="34" charset="0"/>
                <a:cs typeface="Calibri" panose="020F0502020204030204" pitchFamily="34" charset="0"/>
              </a:rPr>
              <a:t>ΤΟ ΑΝΘΡΑΚΙΚΟ ΑΣΒΕΣΤΙΟ (C</a:t>
            </a:r>
            <a:r>
              <a:rPr lang="el-GR" sz="2500" baseline="-24000" dirty="0">
                <a:solidFill>
                  <a:srgbClr val="002060"/>
                </a:solidFill>
                <a:latin typeface="Arial Black" panose="020B0A04020102020204" pitchFamily="34" charset="0"/>
                <a:ea typeface="Calibri" panose="020F0502020204030204" pitchFamily="34" charset="0"/>
                <a:cs typeface="Calibri" panose="020F0502020204030204" pitchFamily="34" charset="0"/>
              </a:rPr>
              <a:t>a</a:t>
            </a:r>
            <a:r>
              <a:rPr lang="el-GR" sz="2500" dirty="0">
                <a:solidFill>
                  <a:srgbClr val="002060"/>
                </a:solidFill>
                <a:latin typeface="Arial Black" panose="020B0A04020102020204" pitchFamily="34" charset="0"/>
                <a:ea typeface="Calibri" panose="020F0502020204030204" pitchFamily="34" charset="0"/>
                <a:cs typeface="Calibri" panose="020F0502020204030204" pitchFamily="34" charset="0"/>
              </a:rPr>
              <a:t>SO</a:t>
            </a:r>
            <a:r>
              <a:rPr lang="el-GR" sz="2500" baseline="-24000" dirty="0">
                <a:solidFill>
                  <a:srgbClr val="002060"/>
                </a:solidFill>
                <a:latin typeface="Arial Black" panose="020B0A04020102020204" pitchFamily="34" charset="0"/>
                <a:ea typeface="Calibri" panose="020F0502020204030204" pitchFamily="34" charset="0"/>
                <a:cs typeface="Calibri" panose="020F0502020204030204" pitchFamily="34" charset="0"/>
              </a:rPr>
              <a:t>3</a:t>
            </a:r>
            <a:r>
              <a:rPr lang="el-GR" sz="2500" dirty="0">
                <a:solidFill>
                  <a:srgbClr val="002060"/>
                </a:solidFill>
                <a:latin typeface="Arial Black" panose="020B0A04020102020204" pitchFamily="34" charset="0"/>
                <a:ea typeface="Calibri" panose="020F0502020204030204" pitchFamily="34" charset="0"/>
                <a:cs typeface="Calibri" panose="020F0502020204030204" pitchFamily="34" charset="0"/>
              </a:rPr>
              <a:t>)</a:t>
            </a:r>
          </a:p>
          <a:p>
            <a:pPr algn="l">
              <a:lnSpc>
                <a:spcPct val="150000"/>
              </a:lnSpc>
              <a:spcBef>
                <a:spcPts val="600"/>
              </a:spcBef>
              <a:spcAft>
                <a:spcPts val="600"/>
              </a:spcAft>
              <a:buClr>
                <a:srgbClr val="FF0000"/>
              </a:buClr>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Το οποίο αυξάνει ομοίως τη σκληρότητα του νερού του υδροθάλαμου και σχηματίζει μαλακή καθαλάτωση</a:t>
            </a:r>
            <a:r>
              <a:rPr lang="el-GR" sz="1900" dirty="0">
                <a:solidFill>
                  <a:schemeClr val="tx1"/>
                </a:solidFill>
                <a:latin typeface="Calibri" panose="020F0502020204030204" pitchFamily="34" charset="0"/>
                <a:ea typeface="Calibri" panose="020F0502020204030204" pitchFamily="34" charset="0"/>
                <a:cs typeface="Calibri" panose="020F0502020204030204" pitchFamily="34" charset="0"/>
              </a:rPr>
              <a:t>. Μαζί με θειικό ασβέστιο και ανθρακικό μαγνήσιο υποβοηθεί το σχηματισμό σκληρής καθαλάτωσης</a:t>
            </a:r>
            <a:endPar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029753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404664"/>
            <a:ext cx="9036496" cy="6167608"/>
          </a:xfrm>
          <a:noFill/>
        </p:spPr>
        <p:txBody>
          <a:bodyPr>
            <a:noAutofit/>
          </a:bodyPr>
          <a:lstStyle/>
          <a:p>
            <a:pPr marL="342900" indent="-342900" algn="l">
              <a:buClr>
                <a:srgbClr val="FF0000"/>
              </a:buClr>
              <a:buFont typeface="Wingdings" pitchFamily="2" charset="2"/>
              <a:buChar char="§"/>
            </a:pPr>
            <a:r>
              <a:rPr lang="el-GR" sz="2500" b="1" u="sng" dirty="0">
                <a:solidFill>
                  <a:srgbClr val="005000"/>
                </a:solidFill>
                <a:latin typeface="Arial Black" pitchFamily="34" charset="0"/>
              </a:rPr>
              <a:t>ΤΟ ΘΕΙΪΚΟ ΜΑΓΝΗΣΙΟ (</a:t>
            </a:r>
            <a:r>
              <a:rPr lang="en-US" sz="2500" b="1" u="sng" dirty="0">
                <a:solidFill>
                  <a:srgbClr val="005000"/>
                </a:solidFill>
                <a:latin typeface="Arial Black" pitchFamily="34" charset="0"/>
              </a:rPr>
              <a:t>MgSO4)</a:t>
            </a:r>
          </a:p>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Το οποίο όταν το νερό περιέχει και ανθρακικό ασβέστιο</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(caso3)</a:t>
            </a:r>
          </a:p>
          <a:p>
            <a:pPr algn="l">
              <a:buClr>
                <a:srgbClr val="FF0000"/>
              </a:buClr>
            </a:pP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Δίνει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σκληρή καθαλάτωση</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ενώ όταν περιέχει και χλωριούχο νάτριο </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(Naci) </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δίνει θειικό νάτριο και χλωριούχο μαγνήσιο</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(mgci2)</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lgn="l">
              <a:buClr>
                <a:srgbClr val="FF0000"/>
              </a:buClr>
              <a:buFont typeface="Wingdings" panose="05000000000000000000" pitchFamily="2" charset="2"/>
              <a:buChar char="q"/>
            </a:pPr>
            <a:r>
              <a:rPr lang="el-GR" sz="2400" b="1" u="sng"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ΤΟ ΧΛΩΡΙΟΥΧΟ ΝΑΤΡΙΟ (NACI</a:t>
            </a:r>
            <a:r>
              <a:rPr lang="el-GR" sz="2400" u="sng"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a:t>
            </a:r>
          </a:p>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Το οποίο παρουσιάζει μεγάλη διαλυτότητα στο νερό που μπορεί να φθάσει σε 7/32 πυκνότητα διάλυση, δηλαδη επταπλάσια από την πυκνότητα της θάλασσα, προτού αρχίσει να κατακρημνίζεται</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u="sng" dirty="0">
                <a:solidFill>
                  <a:srgbClr val="2B10F4"/>
                </a:solidFill>
                <a:latin typeface="Calibri" panose="020F0502020204030204" pitchFamily="34" charset="0"/>
                <a:ea typeface="Calibri" panose="020F0502020204030204" pitchFamily="34" charset="0"/>
                <a:cs typeface="Calibri" panose="020F0502020204030204" pitchFamily="34" charset="0"/>
              </a:rPr>
              <a:t>Δεν σχηματίζει καθαλάτωση διότι ποτέ η πυκνότητα αυτή δεν δημιουργείται μέσα στον υδροθαλαμο</a:t>
            </a:r>
            <a:r>
              <a:rPr lang="el-GR"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Αυξάνει την πυκνότητα του νερού του υδροθάλαμου και δημιουργεί κίνδυνο ανάβραση</a:t>
            </a:r>
            <a:r>
              <a:rPr lang="el-GR"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ενώ κάτω από προϋποθέσεις άλλων χημικών αντιδράσεων μέσα σ' αυτο συντελεί στη δημιουργία υδροχλωρικού οξέωσή,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hc</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το οποίο διαβρώνει τη μεταλλική επιφάνεια του λέβητα.</a:t>
            </a:r>
          </a:p>
          <a:p>
            <a:pPr algn="l">
              <a:buClr>
                <a:srgbClr val="FF0000"/>
              </a:buClr>
            </a:pP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827140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332656"/>
            <a:ext cx="8928992" cy="6239616"/>
          </a:xfrm>
          <a:noFill/>
        </p:spPr>
        <p:txBody>
          <a:bodyPr>
            <a:noAutofit/>
          </a:bodyPr>
          <a:lstStyle/>
          <a:p>
            <a:pPr marL="342900" indent="-342900" algn="l">
              <a:buClr>
                <a:srgbClr val="FF0000"/>
              </a:buClr>
              <a:buFont typeface="Wingdings" pitchFamily="2" charset="2"/>
              <a:buChar char="§"/>
            </a:pPr>
            <a:r>
              <a:rPr lang="el-GR" sz="2500" b="1" u="sng" dirty="0">
                <a:solidFill>
                  <a:srgbClr val="002060"/>
                </a:solidFill>
                <a:latin typeface="Arial Black" pitchFamily="34" charset="0"/>
              </a:rPr>
              <a:t>ΤΟ ΧΛΩΡΙΟΥΧΟ ΜΑΓΝΗΣΙΟ (</a:t>
            </a:r>
            <a:r>
              <a:rPr lang="en-US" sz="2500" b="1" u="sng" dirty="0">
                <a:solidFill>
                  <a:srgbClr val="002060"/>
                </a:solidFill>
                <a:latin typeface="Arial Black" pitchFamily="34" charset="0"/>
              </a:rPr>
              <a:t>MgCI2)</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Το οποίο αποσυντίθεται σε θερμοκρασία πάνω από 180°c και δίνει υδροξείδιο του μαγνησίου και υδροχλωρικό οξύ που </a:t>
            </a: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διαβρώνει τη μεταλλική επιφάνεια του υδροθάλαμου</a:t>
            </a:r>
            <a:r>
              <a:rPr lang="el-GR" b="1" u="sng"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lgn="l">
              <a:buClr>
                <a:srgbClr val="FF0000"/>
              </a:buClr>
              <a:buFont typeface="Wingdings" panose="05000000000000000000" pitchFamily="2" charset="2"/>
              <a:buChar char="q"/>
            </a:pPr>
            <a:r>
              <a:rPr lang="el-GR" sz="2400" b="1" u="sng" dirty="0">
                <a:solidFill>
                  <a:srgbClr val="0070C0"/>
                </a:solidFill>
                <a:latin typeface="Arial Black" panose="020B0A04020102020204" pitchFamily="34" charset="0"/>
                <a:ea typeface="Calibri" panose="020F0502020204030204" pitchFamily="34" charset="0"/>
                <a:cs typeface="Calibri" panose="020F0502020204030204" pitchFamily="34" charset="0"/>
              </a:rPr>
              <a:t>ΤΟ ΔΙΟΞΕΙΔΙΟ ΠΥΡΙΤΙΟΥ</a:t>
            </a:r>
          </a:p>
          <a:p>
            <a:pPr algn="l">
              <a:buClr>
                <a:srgbClr val="FF0000"/>
              </a:buClr>
            </a:pPr>
            <a:r>
              <a:rPr lang="el-GR" b="1" u="sng" dirty="0">
                <a:solidFill>
                  <a:schemeClr val="tx1"/>
                </a:solidFill>
                <a:latin typeface="Calibri" panose="020F0502020204030204" pitchFamily="34" charset="0"/>
                <a:ea typeface="Calibri" panose="020F0502020204030204" pitchFamily="34" charset="0"/>
                <a:cs typeface="Calibri" panose="020F0502020204030204" pitchFamily="34" charset="0"/>
              </a:rPr>
              <a:t>Αυτο γενικά δε βρίσκεται στους ναυτικούς λέβητες παρα σε ελάχιστες ποσότητες. Το πυρίτιο δημιουργεί μια παρα πολύ σκληρή καθαλάτωση</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Η παρουσία του μπορεί να οφείλεται σε προβολή των αποστακτήρων, όταν το πλοίο βρίσκεται σε ποτάμι οπού το ποσοστό του πυριτίου ειναι μεγάλο, η σε τροφοδότηση με νερό που αποθηκεύεται σε δεξαμενές καλυμμένες με τσιμέντο.</a:t>
            </a:r>
          </a:p>
          <a:p>
            <a:pPr marL="342900" indent="-342900" algn="l">
              <a:buClr>
                <a:srgbClr val="FF0000"/>
              </a:buClr>
              <a:buFont typeface="Wingdings" panose="05000000000000000000" pitchFamily="2" charset="2"/>
              <a:buChar char="q"/>
            </a:pPr>
            <a:r>
              <a:rPr lang="el-GR" sz="2500" b="1" u="sng" dirty="0">
                <a:solidFill>
                  <a:srgbClr val="FF0000"/>
                </a:solidFill>
                <a:latin typeface="Arial Black" panose="020B0A04020102020204" pitchFamily="34" charset="0"/>
                <a:ea typeface="Calibri" panose="020F0502020204030204" pitchFamily="34" charset="0"/>
                <a:cs typeface="Calibri" panose="020F0502020204030204" pitchFamily="34" charset="0"/>
              </a:rPr>
              <a:t> ΟΞΕΑ</a:t>
            </a:r>
            <a:endParaRPr lang="el-G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Αυτά είτε ελεύθερα είτε σε διάλυση στο νερό, προκαλούν τη διάβρωση του μετάλλου της βρεχόμενης επιφάνειας του υδροθαλάμου και υποβοηθούν την ηλεκτρόλυση. </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Ειναι κυρίως: </a:t>
            </a:r>
            <a:r>
              <a:rPr lang="el-GR" b="1" dirty="0">
                <a:solidFill>
                  <a:srgbClr val="462EF6"/>
                </a:solidFill>
                <a:latin typeface="Calibri" panose="020F0502020204030204" pitchFamily="34" charset="0"/>
                <a:ea typeface="Calibri" panose="020F0502020204030204" pitchFamily="34" charset="0"/>
                <a:cs typeface="Calibri" panose="020F0502020204030204" pitchFamily="34" charset="0"/>
              </a:rPr>
              <a:t>Ανθρακικό Οξύ</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Νιτρικό</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Θεϊκό,</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Υδροχλωρικό.</a:t>
            </a:r>
            <a:endParaRPr lang="en-US"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89063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6632"/>
            <a:ext cx="8822784" cy="6455640"/>
          </a:xfrm>
          <a:noFill/>
        </p:spPr>
        <p:txBody>
          <a:bodyPr>
            <a:noAutofit/>
          </a:bodyPr>
          <a:lstStyle/>
          <a:p>
            <a:pPr algn="l">
              <a:buClr>
                <a:srgbClr val="FF0000"/>
              </a:buClr>
            </a:pPr>
            <a:r>
              <a:rPr lang="el-GR" sz="2400" b="1" u="sng" dirty="0">
                <a:solidFill>
                  <a:srgbClr val="FF0000"/>
                </a:solidFill>
                <a:latin typeface="Arial Black" pitchFamily="34" charset="0"/>
              </a:rPr>
              <a:t>Γ) ΛΑΔΙΑ - ΛΙΠΑΡΕΣ ΟΥΣΙΕΣ – ΠΕΤΡΕΛΑΙΑ</a:t>
            </a:r>
            <a:endParaRPr lang="en-US" sz="2400" b="1" u="sng" dirty="0">
              <a:solidFill>
                <a:srgbClr val="FF0000"/>
              </a:solidFill>
              <a:latin typeface="Arial Black" pitchFamily="34" charset="0"/>
            </a:endParaRPr>
          </a:p>
          <a:p>
            <a:pPr algn="l">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Τα λάδια και οι λιπαρές γενικά ουσίες προέρχονται από τη λίπανση των μηχανών και μηχανήματων, τα πετρέλαια από διαρροή προθερμαντήρα πετρελαίου</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Και τα δυο δημιουργούν επικαθίσεις στο εσωτερικό των αυλών με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αποτέλεσμα κακή μετάδοση της θερμότητας, πτώση της απόδοσης του λέβητα και κίνδυνο παραμόρφωσης η και εκρήξεων των αυλών του. </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Συσσωρεύονται πάνω στην επιφάνεια της στάθμης και σχηματίζουν αδιαπέραστη για τον παραγόμενο ατμό στοιβάδα και δημιουργούν έτσι κίνδυνο ανάβρασης.</a:t>
            </a:r>
          </a:p>
          <a:p>
            <a:pPr algn="l">
              <a:buClr>
                <a:srgbClr val="FF0000"/>
              </a:buClr>
            </a:pPr>
            <a:r>
              <a:rPr lang="el-GR" sz="2500" u="sng" dirty="0">
                <a:solidFill>
                  <a:srgbClr val="462EF6"/>
                </a:solidFill>
                <a:latin typeface="Arial Black" panose="020B0A04020102020204" pitchFamily="34" charset="0"/>
                <a:ea typeface="Calibri" panose="020F0502020204030204" pitchFamily="34" charset="0"/>
                <a:cs typeface="Calibri" panose="020F0502020204030204" pitchFamily="34" charset="0"/>
              </a:rPr>
              <a:t>Δ) ΟΞΥΓΟΝΟ</a:t>
            </a:r>
          </a:p>
          <a:p>
            <a:pPr algn="l">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Αυτο διαλύεται μέσα στο νερό, όταν το δίκτυο τροφοδότησης ειναι ανοικτό και απορροφά αέρα και διαφορά αέρια, η όταν δεν λειτουργεί καλά η εξαεριστική δεξαμενή. Προσβάλλει το μέταλλο του λέβητα και το οξειδώνει</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Ενώνεται με το υδρογόνο που προέρχεται από την ηλεκτρόλυση που προστατεύει τη βρεχόμενης επιφάνεια, το οποίο έτσι την αποκαλύπτει ξανά σε ηλεκτρόλυση και διάβρωση</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endParaRPr lang="el-G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027435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88640"/>
            <a:ext cx="8928992" cy="6552728"/>
          </a:xfrm>
          <a:noFill/>
        </p:spPr>
        <p:txBody>
          <a:bodyPr>
            <a:noAutofit/>
          </a:bodyPr>
          <a:lstStyle/>
          <a:p>
            <a:pPr algn="l">
              <a:lnSpc>
                <a:spcPct val="110000"/>
              </a:lnSpc>
              <a:buClr>
                <a:srgbClr val="FF0000"/>
              </a:buClr>
            </a:pPr>
            <a:r>
              <a:rPr lang="el-GR" sz="2500" b="1" u="sng" dirty="0">
                <a:solidFill>
                  <a:srgbClr val="005800"/>
                </a:solidFill>
                <a:latin typeface="Arial Black" pitchFamily="34" charset="0"/>
              </a:rPr>
              <a:t>Ε) ΣΤΕΡΕΕΣ ΚΑΙ ΓΑΙΩΔΕΙΣ ΥΛΕΣ</a:t>
            </a:r>
            <a:endParaRPr lang="en-US" sz="2500" b="1" u="sng" dirty="0">
              <a:solidFill>
                <a:srgbClr val="005800"/>
              </a:solidFill>
              <a:latin typeface="Arial Black" pitchFamily="34" charset="0"/>
            </a:endParaRPr>
          </a:p>
          <a:p>
            <a:pPr algn="l">
              <a:lnSpc>
                <a:spcPct val="110000"/>
              </a:lnSpc>
              <a:spcBef>
                <a:spcPts val="0"/>
              </a:spcBef>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Αποτελούνται από προϊόντα οξείδωσης, λάσπη, άμμο, πηλό κλπ.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l">
              <a:lnSpc>
                <a:spcPct val="110000"/>
              </a:lnSpc>
              <a:spcBef>
                <a:spcPts val="0"/>
              </a:spcBef>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Η ενεργεια τους συνίσταται βασικά στο ότι υποβοηθούν το σχηματισμό και τη συνεκτικότητα  των καθαλατώσεων.</a:t>
            </a:r>
          </a:p>
          <a:p>
            <a:pPr algn="l">
              <a:lnSpc>
                <a:spcPct val="110000"/>
              </a:lnSpc>
              <a:buClr>
                <a:srgbClr val="FF0000"/>
              </a:buClr>
            </a:pPr>
            <a:r>
              <a:rPr lang="el-GR" sz="2500" u="sng" dirty="0">
                <a:solidFill>
                  <a:srgbClr val="FF0000"/>
                </a:solidFill>
                <a:latin typeface="Arial Black" panose="020B0A04020102020204" pitchFamily="34" charset="0"/>
                <a:ea typeface="Calibri" panose="020F0502020204030204" pitchFamily="34" charset="0"/>
                <a:cs typeface="Calibri" panose="020F0502020204030204" pitchFamily="34" charset="0"/>
              </a:rPr>
              <a:t>στ) ΔΙΑΛΥΜΕΝΑ ΑΕΡΙΑ</a:t>
            </a:r>
            <a:endParaRPr lang="en-US" sz="2500" u="sng" dirty="0">
              <a:solidFill>
                <a:srgbClr val="FF0000"/>
              </a:solidFill>
              <a:latin typeface="Arial Black" panose="020B0A04020102020204" pitchFamily="34" charset="0"/>
              <a:ea typeface="Calibri" panose="020F0502020204030204" pitchFamily="34" charset="0"/>
              <a:cs typeface="Calibri" panose="020F0502020204030204" pitchFamily="34" charset="0"/>
            </a:endParaRPr>
          </a:p>
          <a:p>
            <a:pPr algn="l">
              <a:lnSpc>
                <a:spcPct val="110000"/>
              </a:lnSpc>
              <a:buClr>
                <a:srgbClr val="FF0000"/>
              </a:buClr>
            </a:pPr>
            <a:r>
              <a:rPr lang="el-GR" sz="2000" b="1" dirty="0">
                <a:solidFill>
                  <a:srgbClr val="2B10F4"/>
                </a:solidFill>
                <a:latin typeface="Calibri" panose="020F0502020204030204" pitchFamily="34" charset="0"/>
                <a:ea typeface="Calibri" panose="020F0502020204030204" pitchFamily="34" charset="0"/>
                <a:cs typeface="Calibri" panose="020F0502020204030204" pitchFamily="34" charset="0"/>
              </a:rPr>
              <a:t>Διαλυμένα αέρια υπάρχουν στο αποσταγμένο νερό με τη μορφή του οξυγόνου και του διοξειδίου του άνθρακα. Καθένα απ' αυτά μπαίνει στο συστημα συμπύκνωσης από διαρροές της πλευράς υπό κενό, η  επαφής με τον ατμοσφαιρικό αέρα, το θερμοδοχείο της δεξαμενής υπερπλήρωσης, η τη δεξαμενή φιλτραρίσματος τροφοδοτικού</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Λόγω των χημικών αντιδράσεων στο νερό, το διοξείδιο του άνθρακα μπορεί να δημιουργήσει ανθρακικό οξύ (hc</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o</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3), με αποτέλεσμα την ελάττωση του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p</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η του συμπυκνώματος και τη μετατροπή του σε διαβρωτικό.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Το οξυγόνο ειναι εξαιρετικά διαβρωτικό και δημιουργεί τοπικές ευλογήσεις (pitting) και προσβολές του μετάλλου του λέβητα.</a:t>
            </a:r>
          </a:p>
          <a:p>
            <a:pPr algn="l">
              <a:lnSpc>
                <a:spcPct val="110000"/>
              </a:lnSpc>
              <a:buClr>
                <a:srgbClr val="FF0000"/>
              </a:buClr>
            </a:pP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Μηχανικοί απαερωτές (deaerators), αν ειναι εγκαταστημένοι, αφαιρούν το περισσότερο απ' αυτά τα διαλυμένα αέρια. </a:t>
            </a:r>
            <a:endParaRPr lang="el-G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endParaRPr lang="el-GR" sz="2100" b="1" dirty="0">
              <a:solidFill>
                <a:schemeClr val="tx1"/>
              </a:solidFill>
              <a:latin typeface="Arial Black" pitchFamily="34" charset="0"/>
            </a:endParaRPr>
          </a:p>
        </p:txBody>
      </p:sp>
    </p:spTree>
    <p:extLst>
      <p:ext uri="{BB962C8B-B14F-4D97-AF65-F5344CB8AC3E}">
        <p14:creationId xmlns:p14="http://schemas.microsoft.com/office/powerpoint/2010/main" val="151975135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6632"/>
            <a:ext cx="8928992" cy="6624736"/>
          </a:xfrm>
          <a:noFill/>
        </p:spPr>
        <p:txBody>
          <a:bodyPr>
            <a:noAutofit/>
          </a:bodyPr>
          <a:lstStyle/>
          <a:p>
            <a:pPr algn="l">
              <a:spcBef>
                <a:spcPts val="200"/>
              </a:spcBef>
              <a:buClr>
                <a:srgbClr val="FF0000"/>
              </a:buClr>
            </a:pPr>
            <a:r>
              <a:rPr lang="el-GR" sz="2500" b="1" u="sng" dirty="0">
                <a:solidFill>
                  <a:srgbClr val="7030A0"/>
                </a:solidFill>
                <a:latin typeface="Arial Black" pitchFamily="34" charset="0"/>
              </a:rPr>
              <a:t>Ζ) ΧΑΛΚΟΣ</a:t>
            </a:r>
            <a:endParaRPr lang="en-US" sz="2500" b="1" u="sng" dirty="0">
              <a:solidFill>
                <a:srgbClr val="7030A0"/>
              </a:solidFill>
              <a:latin typeface="Arial Black" pitchFamily="34" charset="0"/>
            </a:endParaRPr>
          </a:p>
          <a:p>
            <a:pPr algn="l">
              <a:spcBef>
                <a:spcPts val="200"/>
              </a:spcBef>
              <a:buClr>
                <a:srgbClr val="FF0000"/>
              </a:buClr>
            </a:pPr>
            <a:r>
              <a:rPr lang="el-GR" b="1" u="sng" dirty="0">
                <a:solidFill>
                  <a:srgbClr val="002060"/>
                </a:solidFill>
                <a:latin typeface="Calibri" panose="020F0502020204030204" pitchFamily="34" charset="0"/>
                <a:ea typeface="Calibri" panose="020F0502020204030204" pitchFamily="34" charset="0"/>
                <a:cs typeface="Calibri" panose="020F0502020204030204" pitchFamily="34" charset="0"/>
              </a:rPr>
              <a:t>0 χαλκός εισάγεται στο συστημα από τη διάβρωση των χάλκινων σωληνώσεων και κραμάτων χαλκού.</a:t>
            </a:r>
          </a:p>
          <a:p>
            <a:pPr algn="l">
              <a:spcBef>
                <a:spcPts val="200"/>
              </a:spcBef>
              <a:buClr>
                <a:srgbClr val="FF0000"/>
              </a:buClr>
            </a:pP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Στους λέβητες η πηγή της διάβρωσης αυτής ειναι η υπερβολική χρήση </a:t>
            </a:r>
            <a:r>
              <a:rPr lang="el-GR" b="1" u="sng" dirty="0">
                <a:solidFill>
                  <a:srgbClr val="005800"/>
                </a:solidFill>
                <a:latin typeface="Calibri" panose="020F0502020204030204" pitchFamily="34" charset="0"/>
                <a:ea typeface="Calibri" panose="020F0502020204030204" pitchFamily="34" charset="0"/>
                <a:cs typeface="Calibri" panose="020F0502020204030204" pitchFamily="34" charset="0"/>
              </a:rPr>
              <a:t>υδραζίνης,</a:t>
            </a: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 η η διαρροή στοιχείων εσωτερικού του αφυπερθεμαντήρα (desuperheater) στους θαλάμους του λέβητα.</a:t>
            </a:r>
          </a:p>
          <a:p>
            <a:pPr algn="l">
              <a:spcBef>
                <a:spcPts val="200"/>
              </a:spcBef>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0 χαλκός στο λέβητα εκτοπίζει το χάλυβα των αυλών. Αυτο συνήθως γίνεται από τις καθαλατώσεις η τη λάσπη και συχνά περιγράφεται ως διάβρωση από καθαλάτωση.</a:t>
            </a:r>
          </a:p>
          <a:p>
            <a:pPr algn="l">
              <a:spcBef>
                <a:spcPts val="200"/>
              </a:spcBef>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Οι επικαθίσεις χαλκού ειναι ενα σοβαρό πρόβλημα στους νέους υψηλής πίεσης λέβητες</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buClr>
                <a:srgbClr val="FF0000"/>
              </a:buClr>
            </a:pPr>
            <a:r>
              <a:rPr lang="el-GR" sz="1800" b="1" u="sng" dirty="0">
                <a:solidFill>
                  <a:srgbClr val="005000"/>
                </a:solidFill>
                <a:latin typeface="Arial Black" panose="020B0A04020102020204" pitchFamily="34" charset="0"/>
                <a:ea typeface="Calibri" panose="020F0502020204030204" pitchFamily="34" charset="0"/>
                <a:cs typeface="Calibri" panose="020F0502020204030204" pitchFamily="34" charset="0"/>
              </a:rPr>
              <a:t>Η) οξείδια του σιδήρου </a:t>
            </a:r>
            <a:r>
              <a:rPr lang="en-US" sz="1800" b="1" u="sng" dirty="0">
                <a:solidFill>
                  <a:srgbClr val="005000"/>
                </a:solidFill>
                <a:latin typeface="Arial Black" panose="020B0A04020102020204" pitchFamily="34" charset="0"/>
                <a:ea typeface="Calibri" panose="020F0502020204030204" pitchFamily="34" charset="0"/>
                <a:cs typeface="Calibri" panose="020F0502020204030204" pitchFamily="34" charset="0"/>
              </a:rPr>
              <a:t>(feo – fe2o3 - fe3o4)</a:t>
            </a:r>
          </a:p>
          <a:p>
            <a:pPr algn="l">
              <a:buClr>
                <a:srgbClr val="FF0000"/>
              </a:buClr>
            </a:pPr>
            <a:r>
              <a:rPr lang="el-GR" sz="1800" b="1" u="sng" dirty="0">
                <a:solidFill>
                  <a:srgbClr val="FF0000"/>
                </a:solidFill>
                <a:latin typeface="Calibri" panose="020F0502020204030204" pitchFamily="34" charset="0"/>
                <a:ea typeface="Calibri" panose="020F0502020204030204" pitchFamily="34" charset="0"/>
                <a:cs typeface="Calibri" panose="020F0502020204030204" pitchFamily="34" charset="0"/>
              </a:rPr>
              <a:t>Σίδηρος μπορεί να εισέλθει στο λέβητα ως αποτέλεσμα διάβρωσης στα προ του λέβητα τμήματα, η μέρη του συστήματος τροφοδότησης, η μπορεί να επανακαθισει ως αποτέλεσμα διάβρωσης του ιδίου του λέβητα.</a:t>
            </a:r>
            <a:r>
              <a:rPr lang="el-GR" sz="1800" dirty="0">
                <a:solidFill>
                  <a:schemeClr val="tx1"/>
                </a:solidFill>
                <a:latin typeface="Calibri" panose="020F0502020204030204" pitchFamily="34" charset="0"/>
                <a:ea typeface="Calibri" panose="020F0502020204030204" pitchFamily="34" charset="0"/>
                <a:cs typeface="Calibri" panose="020F0502020204030204" pitchFamily="34" charset="0"/>
              </a:rPr>
              <a:t> Συχνά όταν το οξείδιο του σιδήρου επικαθίσει σε ενα αυλό εχει ως αποτέλεσμα την καθυστέρηση της μετάδοσης θερμότητας και καμία φορά τη ζημιά του αυλού.</a:t>
            </a:r>
          </a:p>
          <a:p>
            <a:pPr algn="l">
              <a:buClr>
                <a:srgbClr val="FF0000"/>
              </a:buClr>
            </a:pPr>
            <a:r>
              <a:rPr lang="el-GR" sz="1800" dirty="0">
                <a:solidFill>
                  <a:schemeClr val="tx1"/>
                </a:solidFill>
                <a:latin typeface="Calibri" panose="020F0502020204030204" pitchFamily="34" charset="0"/>
                <a:ea typeface="Calibri" panose="020F0502020204030204" pitchFamily="34" charset="0"/>
                <a:cs typeface="Calibri" panose="020F0502020204030204" pitchFamily="34" charset="0"/>
              </a:rPr>
              <a:t>Όταν δεν υπάρχει σίδηρος στο πηγαίο τροφοδοτικό νερό, η παρουσία του στο λέβητα η στο συστημα ψύξης, δείχνει ενεργή διάβρωση που ειναι πολύ πιο σοβαρό πρόβλημα από την παρουσία του στις καθαλατώσεις, οπού εμφανίζεται με εμφράξεις.</a:t>
            </a:r>
          </a:p>
          <a:p>
            <a:pPr algn="l">
              <a:buClr>
                <a:srgbClr val="FF0000"/>
              </a:buClr>
            </a:pPr>
            <a:r>
              <a:rPr lang="el-GR" sz="1800" b="1" dirty="0">
                <a:solidFill>
                  <a:srgbClr val="0070C0"/>
                </a:solidFill>
                <a:latin typeface="Calibri" panose="020F0502020204030204" pitchFamily="34" charset="0"/>
                <a:ea typeface="Calibri" panose="020F0502020204030204" pitchFamily="34" charset="0"/>
                <a:cs typeface="Calibri" panose="020F0502020204030204" pitchFamily="34" charset="0"/>
              </a:rPr>
              <a:t>Η σκουριά στην κοκκινωπή μορφή της ειναι πλήρως οξειδωμένη. </a:t>
            </a:r>
            <a:endParaRPr lang="el-GR" sz="1100" b="1" dirty="0">
              <a:solidFill>
                <a:srgbClr val="0070C0"/>
              </a:solidFill>
              <a:latin typeface="Arial Black" pitchFamily="34" charset="0"/>
            </a:endParaRPr>
          </a:p>
        </p:txBody>
      </p:sp>
    </p:spTree>
    <p:extLst>
      <p:ext uri="{BB962C8B-B14F-4D97-AF65-F5344CB8AC3E}">
        <p14:creationId xmlns:p14="http://schemas.microsoft.com/office/powerpoint/2010/main" val="266016231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42984"/>
            <a:ext cx="9036496" cy="5429288"/>
          </a:xfrm>
          <a:noFill/>
        </p:spPr>
        <p:txBody>
          <a:bodyPr>
            <a:noAutofit/>
          </a:bodyPr>
          <a:lstStyle/>
          <a:p>
            <a:pPr algn="l">
              <a:buClr>
                <a:srgbClr val="FF0000"/>
              </a:buClr>
            </a:pPr>
            <a:r>
              <a:rPr lang="el-GR" sz="2050" b="1" dirty="0">
                <a:solidFill>
                  <a:srgbClr val="FF0000"/>
                </a:solidFill>
                <a:latin typeface="Calibri" panose="020F0502020204030204" pitchFamily="34" charset="0"/>
                <a:ea typeface="Calibri" panose="020F0502020204030204" pitchFamily="34" charset="0"/>
                <a:cs typeface="Calibri" panose="020F0502020204030204" pitchFamily="34" charset="0"/>
              </a:rPr>
              <a:t>Οι ελαιώδεις ουσίες σχηματίζουν επικαθίσεις στις θερμαινόμενες επιφάνειες και ως δυσθερμαγωγές αυξάνουν την κατανάλωση του λέβητα και δημιουργούν κίνδυνο παραμορφώσεων των αυλών. </a:t>
            </a:r>
          </a:p>
          <a:p>
            <a:pPr algn="l">
              <a:buClr>
                <a:srgbClr val="FF0000"/>
              </a:buClr>
            </a:pPr>
            <a:r>
              <a:rPr lang="el-GR" sz="2050" dirty="0">
                <a:solidFill>
                  <a:schemeClr val="tx1"/>
                </a:solidFill>
                <a:latin typeface="Calibri" panose="020F0502020204030204" pitchFamily="34" charset="0"/>
                <a:ea typeface="Calibri" panose="020F0502020204030204" pitchFamily="34" charset="0"/>
                <a:cs typeface="Calibri" panose="020F0502020204030204" pitchFamily="34" charset="0"/>
              </a:rPr>
              <a:t>Οι επικαθίσεις ειναι 8 ως 10 φορές περισσότερο δυσθερμαγωγές από τις καθαλατώσεις.</a:t>
            </a:r>
          </a:p>
          <a:p>
            <a:pPr algn="l">
              <a:buClr>
                <a:srgbClr val="FF0000"/>
              </a:buClr>
            </a:pPr>
            <a:r>
              <a:rPr lang="el-GR" sz="2050" dirty="0">
                <a:solidFill>
                  <a:schemeClr val="tx1"/>
                </a:solidFill>
                <a:latin typeface="Calibri" panose="020F0502020204030204" pitchFamily="34" charset="0"/>
                <a:ea typeface="Calibri" panose="020F0502020204030204" pitchFamily="34" charset="0"/>
                <a:cs typeface="Calibri" panose="020F0502020204030204" pitchFamily="34" charset="0"/>
              </a:rPr>
              <a:t>Εκτός από αυτο όμως οι διάφορες λιπαρές ουσίες ανέρχονται στην επιφάνεια της στάθμης του νερού και σχηματίζουν ενα αδιαπέραστο για τον παραγόμενο ατμό στρώμα. </a:t>
            </a:r>
          </a:p>
          <a:p>
            <a:pPr algn="l">
              <a:buClr>
                <a:srgbClr val="FF0000"/>
              </a:buClr>
            </a:pPr>
            <a:r>
              <a:rPr lang="el-GR" sz="2050" b="1" dirty="0">
                <a:solidFill>
                  <a:srgbClr val="002060"/>
                </a:solidFill>
                <a:latin typeface="Calibri" panose="020F0502020204030204" pitchFamily="34" charset="0"/>
                <a:ea typeface="Calibri" panose="020F0502020204030204" pitchFamily="34" charset="0"/>
                <a:cs typeface="Calibri" panose="020F0502020204030204" pitchFamily="34" charset="0"/>
              </a:rPr>
              <a:t>Έτσι ο ατμός αναπτύσσει μεγαλύτερη πίεση, για να υπερνικήσει την αντίσταση των λαδιών και εισερχεται μέσα στον ατμοθάλαμο με μεγάλη ταχύτητα παρασύροντας και ποσότητες νερού και δημιουργείται έτσι το φαινόμενο της</a:t>
            </a:r>
            <a:r>
              <a:rPr lang="en-US" sz="205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l-GR" sz="2050" b="1" dirty="0">
                <a:solidFill>
                  <a:srgbClr val="002060"/>
                </a:solidFill>
                <a:latin typeface="Calibri" panose="020F0502020204030204" pitchFamily="34" charset="0"/>
                <a:ea typeface="Calibri" panose="020F0502020204030204" pitchFamily="34" charset="0"/>
                <a:cs typeface="Calibri" panose="020F0502020204030204" pitchFamily="34" charset="0"/>
              </a:rPr>
              <a:t>ανάβρασης του λέβητα.</a:t>
            </a:r>
          </a:p>
        </p:txBody>
      </p:sp>
      <p:sp>
        <p:nvSpPr>
          <p:cNvPr id="6" name="Ορθογώνιο: Στρογγύλεμα διαγώνιων γωνιών 5">
            <a:extLst>
              <a:ext uri="{FF2B5EF4-FFF2-40B4-BE49-F238E27FC236}">
                <a16:creationId xmlns:a16="http://schemas.microsoft.com/office/drawing/2014/main" id="{48031B54-131E-E5DC-CDAD-4A1282FA7AA1}"/>
              </a:ext>
            </a:extLst>
          </p:cNvPr>
          <p:cNvSpPr/>
          <p:nvPr/>
        </p:nvSpPr>
        <p:spPr>
          <a:xfrm>
            <a:off x="0" y="116632"/>
            <a:ext cx="9144000" cy="792088"/>
          </a:xfrm>
          <a:prstGeom prst="round2Diag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FF00"/>
                </a:solidFill>
                <a:latin typeface="Arial Black" panose="020B0A04020102020204" pitchFamily="34" charset="0"/>
              </a:rPr>
              <a:t>7.3. Η ΕΠΙΔΡΑΣΗ ΤΩΝ ΕΛΑΙΩΔΩΝ ΟΥΣΙΩΝ</a:t>
            </a:r>
          </a:p>
        </p:txBody>
      </p:sp>
    </p:spTree>
    <p:extLst>
      <p:ext uri="{BB962C8B-B14F-4D97-AF65-F5344CB8AC3E}">
        <p14:creationId xmlns:p14="http://schemas.microsoft.com/office/powerpoint/2010/main" val="390102524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42984"/>
            <a:ext cx="9036496" cy="5429288"/>
          </a:xfrm>
          <a:noFill/>
        </p:spPr>
        <p:txBody>
          <a:bodyPr>
            <a:noAutofit/>
          </a:bodyPr>
          <a:lstStyle/>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Όλα τα νερά μπορούν να καταταγούν σε μια απ' αυτές τις κατηγορίες, δηλαδη </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οξύτητα</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ουδετερότητα</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και </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αλκαλικότητα</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Ειναι όμως μόνο πολύ γενικοί όροι και για να γνωρίζουμε το βαθμό κάθε κατηγορίας, χρειαζόμαστε περισσότερο ακριβείς μεθόδους παρακολούθησης.</a:t>
            </a:r>
          </a:p>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0 καθιερωμένος ορισμός που φανερώνει τα ακριβή χαρακτηριστικά που επιθυμούμε ειναι τ</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o</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Η</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Το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Η </a:t>
            </a:r>
            <a:r>
              <a:rPr lang="el-GR" sz="2000" b="1" dirty="0">
                <a:solidFill>
                  <a:srgbClr val="2B10F4"/>
                </a:solidFill>
                <a:latin typeface="Calibri" panose="020F0502020204030204" pitchFamily="34" charset="0"/>
                <a:ea typeface="Calibri" panose="020F0502020204030204" pitchFamily="34" charset="0"/>
                <a:cs typeface="Calibri" panose="020F0502020204030204" pitchFamily="34" charset="0"/>
              </a:rPr>
              <a:t>ειναι ένας αριθμός μεταξύ 0 και 14 με το 7 (το μέσο) ουδέτερο. </a:t>
            </a:r>
            <a:endParaRPr lang="en-US" sz="2000" b="1" dirty="0">
              <a:solidFill>
                <a:srgbClr val="2B10F4"/>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Οποιαδήποτε τιμή από το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7 προς το 0 </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ειναι στην περιοχή της </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οξύτητας</a:t>
            </a:r>
            <a:r>
              <a:rPr lang="en-US"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en-US" sz="2000"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Ενώ από τα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7 μέχρι το 14 </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ειναι στην περιοχή της </a:t>
            </a:r>
            <a:r>
              <a:rPr lang="el-GR" sz="2000" b="1" u="sng" dirty="0">
                <a:solidFill>
                  <a:srgbClr val="7030A0"/>
                </a:solidFill>
                <a:latin typeface="Calibri" panose="020F0502020204030204" pitchFamily="34" charset="0"/>
                <a:ea typeface="Calibri" panose="020F0502020204030204" pitchFamily="34" charset="0"/>
                <a:cs typeface="Calibri" panose="020F0502020204030204" pitchFamily="34" charset="0"/>
              </a:rPr>
              <a:t>αλκαλικότητα. </a:t>
            </a:r>
            <a:endParaRPr lang="en-US" sz="2000" b="1" u="sng" dirty="0">
              <a:solidFill>
                <a:srgbClr val="7030A0"/>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ΤΟ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Η </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ειναι ο αρνητικός δεκαδικός λογάριθμος της πυκνότητας των ιόντων ενός διαλύματος. </a:t>
            </a:r>
            <a:endParaRPr lang="el-GR" sz="17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Ορθογώνιο: Στρογγύλεμα διαγώνιων γωνιών 5">
            <a:extLst>
              <a:ext uri="{FF2B5EF4-FFF2-40B4-BE49-F238E27FC236}">
                <a16:creationId xmlns:a16="http://schemas.microsoft.com/office/drawing/2014/main" id="{2ACE0CC6-341E-25AB-9927-1BC10ACD7708}"/>
              </a:ext>
            </a:extLst>
          </p:cNvPr>
          <p:cNvSpPr/>
          <p:nvPr/>
        </p:nvSpPr>
        <p:spPr>
          <a:xfrm>
            <a:off x="0" y="116632"/>
            <a:ext cx="9144000" cy="936104"/>
          </a:xfrm>
          <a:prstGeom prst="round2DiagRect">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2B10F4"/>
                </a:solidFill>
                <a:latin typeface="Arial Black" panose="020B0A04020102020204" pitchFamily="34" charset="0"/>
              </a:rPr>
              <a:t>7.4. ΟΞΥΤΗΤΑ, ΟΥΔΕΤΕΡΟΤΗΤΑ ΚΑΙ ΑΛΚΑΛΙΚΟΤΗΤΑ</a:t>
            </a:r>
          </a:p>
        </p:txBody>
      </p:sp>
    </p:spTree>
    <p:extLst>
      <p:ext uri="{BB962C8B-B14F-4D97-AF65-F5344CB8AC3E}">
        <p14:creationId xmlns:p14="http://schemas.microsoft.com/office/powerpoint/2010/main" val="289759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6669360"/>
          </a:xfrm>
          <a:blipFill dpi="0" rotWithShape="1">
            <a:blip r:embed="rId3">
              <a:alphaModFix amt="19000"/>
            </a:blip>
            <a:srcRect/>
            <a:tile tx="0" ty="0" sx="100000" sy="100000" flip="none" algn="tl"/>
          </a:blipFill>
        </p:spPr>
        <p:txBody>
          <a:bodyPr anchor="t">
            <a:noAutofit/>
          </a:bodyPr>
          <a:lstStyle/>
          <a:p>
            <a:pPr algn="l">
              <a:lnSpc>
                <a:spcPct val="150000"/>
              </a:lnSpc>
              <a:spcBef>
                <a:spcPts val="600"/>
              </a:spcBef>
              <a:spcAft>
                <a:spcPts val="1200"/>
              </a:spcAft>
            </a:pPr>
            <a:br>
              <a:rPr lang="el-GR" sz="6600" b="1" u="sng" dirty="0">
                <a:solidFill>
                  <a:srgbClr val="FF0000"/>
                </a:solidFill>
                <a:latin typeface="Arial" pitchFamily="34" charset="0"/>
                <a:cs typeface="Arial" pitchFamily="34" charset="0"/>
              </a:rPr>
            </a:br>
            <a:r>
              <a:rPr lang="el-GR" sz="2000" b="1" u="sng" dirty="0">
                <a:solidFill>
                  <a:srgbClr val="FF0000"/>
                </a:solidFill>
                <a:latin typeface="Times New Roman" panose="02020603050405020304" pitchFamily="18" charset="0"/>
                <a:cs typeface="Times New Roman" panose="02020603050405020304" pitchFamily="18" charset="0"/>
              </a:rPr>
              <a:t>1</a:t>
            </a:r>
            <a:r>
              <a:rPr lang="el-GR" sz="2000" b="1" dirty="0">
                <a:latin typeface="Times New Roman" panose="02020603050405020304" pitchFamily="18" charset="0"/>
                <a:cs typeface="Times New Roman" panose="02020603050405020304" pitchFamily="18" charset="0"/>
              </a:rPr>
              <a:t> </a:t>
            </a:r>
            <a:r>
              <a:rPr lang="el-GR" sz="2000" b="1" cap="none" dirty="0">
                <a:solidFill>
                  <a:srgbClr val="0070C0"/>
                </a:solidFill>
                <a:latin typeface="Times New Roman" panose="02020603050405020304" pitchFamily="18" charset="0"/>
                <a:cs typeface="Times New Roman" panose="02020603050405020304" pitchFamily="18" charset="0"/>
              </a:rPr>
              <a:t>Περιγραφή και λειτουργία των λεβήτων  ταχείας κυκλοφορίας</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a:t>
            </a:r>
            <a:b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br>
            <a:r>
              <a:rPr lang="el-GR" sz="2000" b="1" cap="none" dirty="0">
                <a:solidFill>
                  <a:srgbClr val="FF0000"/>
                </a:solidFill>
                <a:latin typeface="Times New Roman" panose="02020603050405020304" pitchFamily="18" charset="0"/>
                <a:cs typeface="Times New Roman" panose="02020603050405020304" pitchFamily="18" charset="0"/>
              </a:rPr>
              <a:t>2. </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Λέβητες </a:t>
            </a:r>
            <a:r>
              <a:rPr lang="en-US" sz="2000" b="1" cap="none" dirty="0">
                <a:solidFill>
                  <a:schemeClr val="tx1">
                    <a:lumMod val="95000"/>
                    <a:lumOff val="5000"/>
                  </a:schemeClr>
                </a:solidFill>
                <a:latin typeface="Times New Roman" panose="02020603050405020304" pitchFamily="18" charset="0"/>
                <a:cs typeface="Times New Roman" panose="02020603050405020304" pitchFamily="18" charset="0"/>
              </a:rPr>
              <a:t>yarrow</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 &amp; </a:t>
            </a:r>
            <a:r>
              <a:rPr lang="en-US" sz="2000" b="1" cap="none" dirty="0">
                <a:solidFill>
                  <a:schemeClr val="tx1">
                    <a:lumMod val="95000"/>
                    <a:lumOff val="5000"/>
                  </a:schemeClr>
                </a:solidFill>
                <a:latin typeface="Times New Roman" panose="02020603050405020304" pitchFamily="18" charset="0"/>
                <a:cs typeface="Times New Roman" panose="02020603050405020304" pitchFamily="18" charset="0"/>
              </a:rPr>
              <a:t>yarrow express</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a:t>
            </a:r>
            <a:b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br>
            <a:r>
              <a:rPr lang="el-GR" sz="2000" b="1" cap="none" dirty="0">
                <a:solidFill>
                  <a:srgbClr val="FF0000"/>
                </a:solidFill>
                <a:latin typeface="Times New Roman" panose="02020603050405020304" pitchFamily="18" charset="0"/>
                <a:cs typeface="Times New Roman" panose="02020603050405020304" pitchFamily="18" charset="0"/>
              </a:rPr>
              <a:t>3. </a:t>
            </a:r>
            <a:r>
              <a:rPr lang="el-GR" sz="1900" b="1" cap="none" dirty="0">
                <a:solidFill>
                  <a:srgbClr val="FF0000"/>
                </a:solidFill>
                <a:latin typeface="Times New Roman" panose="02020603050405020304" pitchFamily="18" charset="0"/>
                <a:cs typeface="Times New Roman" panose="02020603050405020304" pitchFamily="18" charset="0"/>
              </a:rPr>
              <a:t>Λέβητες τύπου </a:t>
            </a:r>
            <a:r>
              <a:rPr lang="en-US" sz="1900" b="1" cap="none" dirty="0">
                <a:solidFill>
                  <a:srgbClr val="FF0000"/>
                </a:solidFill>
                <a:latin typeface="Times New Roman" panose="02020603050405020304" pitchFamily="18" charset="0"/>
                <a:cs typeface="Times New Roman" panose="02020603050405020304" pitchFamily="18" charset="0"/>
              </a:rPr>
              <a:t>D Babcock</a:t>
            </a:r>
            <a:r>
              <a:rPr lang="el-GR" sz="1900" b="1" cap="none" dirty="0">
                <a:solidFill>
                  <a:srgbClr val="FF0000"/>
                </a:solidFill>
                <a:latin typeface="Times New Roman" panose="02020603050405020304" pitchFamily="18" charset="0"/>
                <a:cs typeface="Times New Roman" panose="02020603050405020304" pitchFamily="18" charset="0"/>
              </a:rPr>
              <a:t>−</a:t>
            </a:r>
            <a:r>
              <a:rPr lang="en-US" sz="1900" b="1" cap="none" dirty="0">
                <a:solidFill>
                  <a:srgbClr val="FF0000"/>
                </a:solidFill>
                <a:latin typeface="Times New Roman" panose="02020603050405020304" pitchFamily="18" charset="0"/>
                <a:cs typeface="Times New Roman" panose="02020603050405020304" pitchFamily="18" charset="0"/>
              </a:rPr>
              <a:t>Wilcox</a:t>
            </a:r>
            <a:r>
              <a:rPr lang="el-GR" sz="1900" b="1" cap="none" dirty="0">
                <a:solidFill>
                  <a:srgbClr val="FF0000"/>
                </a:solidFill>
                <a:latin typeface="Times New Roman" panose="02020603050405020304" pitchFamily="18" charset="0"/>
                <a:cs typeface="Times New Roman" panose="02020603050405020304" pitchFamily="18" charset="0"/>
              </a:rPr>
              <a:t> &amp; </a:t>
            </a:r>
            <a:r>
              <a:rPr lang="en-US" sz="1900" b="1" cap="none" dirty="0">
                <a:solidFill>
                  <a:srgbClr val="FF0000"/>
                </a:solidFill>
                <a:latin typeface="Times New Roman" panose="02020603050405020304" pitchFamily="18" charset="0"/>
                <a:cs typeface="Times New Roman" panose="02020603050405020304" pitchFamily="18" charset="0"/>
              </a:rPr>
              <a:t>foster</a:t>
            </a:r>
            <a:r>
              <a:rPr lang="el-GR" sz="1900" b="1" cap="none" dirty="0">
                <a:solidFill>
                  <a:srgbClr val="FF0000"/>
                </a:solidFill>
                <a:latin typeface="Times New Roman" panose="02020603050405020304" pitchFamily="18" charset="0"/>
                <a:cs typeface="Times New Roman" panose="02020603050405020304" pitchFamily="18" charset="0"/>
              </a:rPr>
              <a:t>−</a:t>
            </a:r>
            <a:r>
              <a:rPr lang="en-US" sz="1900" b="1" cap="none" dirty="0">
                <a:solidFill>
                  <a:srgbClr val="FF0000"/>
                </a:solidFill>
                <a:latin typeface="Times New Roman" panose="02020603050405020304" pitchFamily="18" charset="0"/>
                <a:cs typeface="Times New Roman" panose="02020603050405020304" pitchFamily="18" charset="0"/>
              </a:rPr>
              <a:t>wheeler</a:t>
            </a:r>
            <a:r>
              <a:rPr lang="el-GR" sz="1900" b="1" cap="none" dirty="0">
                <a:solidFill>
                  <a:srgbClr val="FF0000"/>
                </a:solidFill>
                <a:latin typeface="Times New Roman" panose="02020603050405020304" pitchFamily="18" charset="0"/>
                <a:cs typeface="Times New Roman" panose="02020603050405020304" pitchFamily="18" charset="0"/>
              </a:rPr>
              <a:t> δύο εστιών.</a:t>
            </a:r>
            <a:br>
              <a:rPr lang="el-GR" sz="2000" b="1" cap="none" dirty="0">
                <a:solidFill>
                  <a:srgbClr val="FF0000"/>
                </a:solidFill>
                <a:latin typeface="Times New Roman" panose="02020603050405020304" pitchFamily="18" charset="0"/>
                <a:cs typeface="Times New Roman" panose="02020603050405020304" pitchFamily="18" charset="0"/>
              </a:rPr>
            </a:br>
            <a:r>
              <a:rPr lang="el-GR" sz="2000" b="1" cap="none" dirty="0">
                <a:solidFill>
                  <a:srgbClr val="FF0000"/>
                </a:solidFill>
                <a:latin typeface="Times New Roman" panose="02020603050405020304" pitchFamily="18" charset="0"/>
                <a:cs typeface="Times New Roman" panose="02020603050405020304" pitchFamily="18" charset="0"/>
              </a:rPr>
              <a:t>4. </a:t>
            </a:r>
            <a:r>
              <a:rPr lang="el-GR" sz="2000" b="1" cap="none" dirty="0">
                <a:solidFill>
                  <a:srgbClr val="552EE6"/>
                </a:solidFill>
                <a:latin typeface="Times New Roman" panose="02020603050405020304" pitchFamily="18" charset="0"/>
                <a:cs typeface="Times New Roman" panose="02020603050405020304" pitchFamily="18" charset="0"/>
              </a:rPr>
              <a:t>Ατμογεννήτριες − αρχες κατασκευής και λειτουργίας</a:t>
            </a:r>
            <a:r>
              <a:rPr lang="el-GR" sz="2000" b="1" cap="none" dirty="0">
                <a:solidFill>
                  <a:srgbClr val="00B050"/>
                </a:solidFill>
                <a:latin typeface="Times New Roman" panose="02020603050405020304" pitchFamily="18" charset="0"/>
                <a:cs typeface="Times New Roman" panose="02020603050405020304" pitchFamily="18" charset="0"/>
              </a:rPr>
              <a:t>.</a:t>
            </a:r>
            <a:br>
              <a:rPr lang="el-GR" sz="2000" b="1" cap="none" dirty="0">
                <a:solidFill>
                  <a:srgbClr val="00B050"/>
                </a:solidFill>
                <a:latin typeface="Times New Roman" panose="02020603050405020304" pitchFamily="18" charset="0"/>
                <a:cs typeface="Times New Roman" panose="02020603050405020304" pitchFamily="18" charset="0"/>
              </a:rPr>
            </a:br>
            <a:r>
              <a:rPr lang="el-GR" sz="2000" b="1" cap="none" dirty="0">
                <a:solidFill>
                  <a:srgbClr val="FF0000"/>
                </a:solidFill>
                <a:latin typeface="Times New Roman" panose="02020603050405020304" pitchFamily="18" charset="0"/>
                <a:cs typeface="Times New Roman" panose="02020603050405020304" pitchFamily="18" charset="0"/>
              </a:rPr>
              <a:t>5</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 </a:t>
            </a:r>
            <a:r>
              <a:rPr lang="el-GR" sz="2000" b="1" cap="none" dirty="0">
                <a:solidFill>
                  <a:srgbClr val="D09E00"/>
                </a:solidFill>
                <a:latin typeface="Times New Roman" panose="02020603050405020304" pitchFamily="18" charset="0"/>
                <a:cs typeface="Times New Roman" panose="02020603050405020304" pitchFamily="18" charset="0"/>
              </a:rPr>
              <a:t>Λέβητες με διάταξη αναθέρμανσης</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a:t>
            </a:r>
            <a:b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br>
            <a:r>
              <a:rPr lang="el-GR" sz="2000" b="1" cap="none" dirty="0">
                <a:solidFill>
                  <a:srgbClr val="FF0000"/>
                </a:solidFill>
                <a:latin typeface="Times New Roman" panose="02020603050405020304" pitchFamily="18" charset="0"/>
                <a:cs typeface="Times New Roman" panose="02020603050405020304" pitchFamily="18" charset="0"/>
              </a:rPr>
              <a:t>6</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 </a:t>
            </a:r>
            <a:r>
              <a:rPr lang="el-GR" sz="2000" b="1" cap="none" dirty="0">
                <a:solidFill>
                  <a:srgbClr val="552EE6"/>
                </a:solidFill>
                <a:latin typeface="Times New Roman" panose="02020603050405020304" pitchFamily="18" charset="0"/>
                <a:cs typeface="Times New Roman" panose="02020603050405020304" pitchFamily="18" charset="0"/>
              </a:rPr>
              <a:t>Λέβητας τύπου </a:t>
            </a:r>
            <a:r>
              <a:rPr lang="en-US" sz="2000" b="1" cap="none" dirty="0">
                <a:solidFill>
                  <a:srgbClr val="552EE6"/>
                </a:solidFill>
                <a:latin typeface="Times New Roman" panose="02020603050405020304" pitchFamily="18" charset="0"/>
                <a:cs typeface="Times New Roman" panose="02020603050405020304" pitchFamily="18" charset="0"/>
              </a:rPr>
              <a:t>D</a:t>
            </a:r>
            <a:r>
              <a:rPr lang="el-GR" sz="2000" b="1" cap="none" dirty="0">
                <a:solidFill>
                  <a:srgbClr val="552EE6"/>
                </a:solidFill>
                <a:latin typeface="Times New Roman" panose="02020603050405020304" pitchFamily="18" charset="0"/>
                <a:cs typeface="Times New Roman" panose="02020603050405020304" pitchFamily="18" charset="0"/>
              </a:rPr>
              <a:t> με εξωτερικό υπερθερμαντήρα</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a:t>
            </a:r>
            <a:b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br>
            <a:r>
              <a:rPr lang="el-GR" sz="2000" b="1" cap="none" dirty="0">
                <a:solidFill>
                  <a:srgbClr val="FF0000"/>
                </a:solidFill>
                <a:latin typeface="Times New Roman" panose="02020603050405020304" pitchFamily="18" charset="0"/>
                <a:cs typeface="Times New Roman" panose="02020603050405020304" pitchFamily="18" charset="0"/>
              </a:rPr>
              <a:t>7. Καμπύλες ατμοπαραγωγής σε συνάρτηση με τη θερμοκρασία</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a:t>
            </a:r>
            <a:b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br>
            <a:r>
              <a:rPr lang="el-GR" sz="2000" b="1" cap="none" dirty="0">
                <a:solidFill>
                  <a:srgbClr val="FF0000"/>
                </a:solidFill>
                <a:latin typeface="Times New Roman" panose="02020603050405020304" pitchFamily="18" charset="0"/>
                <a:cs typeface="Times New Roman" panose="02020603050405020304" pitchFamily="18" charset="0"/>
              </a:rPr>
              <a:t>8</a:t>
            </a:r>
            <a:r>
              <a:rPr lang="el-GR" sz="2000" b="1" cap="none" dirty="0">
                <a:solidFill>
                  <a:schemeClr val="tx1">
                    <a:lumMod val="95000"/>
                    <a:lumOff val="5000"/>
                  </a:schemeClr>
                </a:solidFill>
                <a:latin typeface="Times New Roman" panose="02020603050405020304" pitchFamily="18" charset="0"/>
                <a:cs typeface="Times New Roman" panose="02020603050405020304" pitchFamily="18" charset="0"/>
              </a:rPr>
              <a:t>. </a:t>
            </a:r>
            <a:r>
              <a:rPr lang="el-GR" sz="2000" b="1" cap="none" dirty="0">
                <a:solidFill>
                  <a:srgbClr val="0070C0"/>
                </a:solidFill>
                <a:latin typeface="Times New Roman" panose="02020603050405020304" pitchFamily="18" charset="0"/>
                <a:cs typeface="Times New Roman" panose="02020603050405020304" pitchFamily="18" charset="0"/>
              </a:rPr>
              <a:t>Διάταξη λεβήτων με μία εστία και τρεις διαβάσεις ροής αερίων</a:t>
            </a:r>
            <a:r>
              <a:rPr lang="el-GR" sz="2000" b="1" cap="none" dirty="0">
                <a:solidFill>
                  <a:srgbClr val="1F952A"/>
                </a:solidFill>
                <a:latin typeface="Times New Roman" panose="02020603050405020304" pitchFamily="18" charset="0"/>
                <a:cs typeface="Times New Roman" panose="02020603050405020304" pitchFamily="18" charset="0"/>
              </a:rPr>
              <a:t>.</a:t>
            </a:r>
            <a:br>
              <a:rPr lang="el-GR" sz="2000" b="1" cap="none" dirty="0">
                <a:solidFill>
                  <a:srgbClr val="1F952A"/>
                </a:solidFill>
                <a:latin typeface="Times New Roman" panose="02020603050405020304" pitchFamily="18" charset="0"/>
                <a:cs typeface="Times New Roman" panose="02020603050405020304" pitchFamily="18" charset="0"/>
              </a:rPr>
            </a:br>
            <a:br>
              <a:rPr lang="en-US" sz="2000" b="1" u="sng" dirty="0">
                <a:solidFill>
                  <a:srgbClr val="FF0000"/>
                </a:solidFill>
                <a:latin typeface="Times New Roman" panose="02020603050405020304" pitchFamily="18" charset="0"/>
                <a:cs typeface="Times New Roman" panose="02020603050405020304" pitchFamily="18" charset="0"/>
              </a:rPr>
            </a:br>
            <a:endParaRPr lang="en-US" sz="20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81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260648"/>
            <a:ext cx="8572560" cy="6311624"/>
          </a:xfrm>
        </p:spPr>
        <p:txBody>
          <a:bodyPr>
            <a:normAutofit/>
          </a:bodyPr>
          <a:lstStyle/>
          <a:p>
            <a:pPr marL="1188000" indent="-457200">
              <a:buClr>
                <a:srgbClr val="FF0000"/>
              </a:buClr>
            </a:pPr>
            <a:endParaRPr lang="el-GR" sz="2000" b="1" u="sng" dirty="0">
              <a:solidFill>
                <a:schemeClr val="bg1"/>
              </a:solidFill>
              <a:latin typeface="Arial Black" pitchFamily="34" charset="0"/>
            </a:endParaRPr>
          </a:p>
          <a:p>
            <a:pPr indent="-457200" algn="l">
              <a:buClr>
                <a:srgbClr val="FF0000"/>
              </a:buClr>
              <a:buFont typeface="Wingdings" pitchFamily="2" charset="2"/>
              <a:buChar char="q"/>
            </a:pPr>
            <a:endParaRPr lang="el-GR" sz="2000" dirty="0">
              <a:solidFill>
                <a:schemeClr val="bg1"/>
              </a:solidFill>
              <a:latin typeface="Times New Roman" panose="02020603050405020304" pitchFamily="18" charset="0"/>
              <a:cs typeface="Times New Roman" panose="02020603050405020304" pitchFamily="18" charset="0"/>
            </a:endParaRPr>
          </a:p>
          <a:p>
            <a:pPr lvl="1" indent="-457200" algn="l">
              <a:buClr>
                <a:srgbClr val="FF0000"/>
              </a:buClr>
              <a:buFont typeface="Wingdings" pitchFamily="2" charset="2"/>
              <a:buChar char="q"/>
            </a:pPr>
            <a:r>
              <a:rPr lang="el-GR" sz="2000" dirty="0">
                <a:solidFill>
                  <a:schemeClr val="tx1"/>
                </a:solidFill>
                <a:latin typeface="Times New Roman" panose="02020603050405020304" pitchFamily="18" charset="0"/>
                <a:cs typeface="Times New Roman" panose="02020603050405020304" pitchFamily="18" charset="0"/>
              </a:rPr>
              <a:t>Ειναι χυτοχαλύβδινος τετραγωνικής τομής οριζόντιος, μήκος όσο το πλάτος του λέβητα και ενώνεται από πάνω με τους εμπρόσθιους υδροθαλάμους. </a:t>
            </a:r>
          </a:p>
          <a:p>
            <a:pPr indent="-457200" algn="l">
              <a:buClr>
                <a:srgbClr val="FF0000"/>
              </a:buClr>
              <a:buFont typeface="Wingdings" pitchFamily="2" charset="2"/>
              <a:buChar char="q"/>
            </a:pPr>
            <a:r>
              <a:rPr lang="el-GR" sz="2000" dirty="0">
                <a:solidFill>
                  <a:schemeClr val="tx1"/>
                </a:solidFill>
                <a:latin typeface="Times New Roman" panose="02020603050405020304" pitchFamily="18" charset="0"/>
                <a:cs typeface="Times New Roman" panose="02020603050405020304" pitchFamily="18" charset="0"/>
              </a:rPr>
              <a:t>Ενώνεται επίσης με τον ατμουδροθάλαμο </a:t>
            </a:r>
            <a:r>
              <a:rPr lang="el-GR" sz="2400" b="1" dirty="0">
                <a:solidFill>
                  <a:schemeClr val="tx1"/>
                </a:solidFill>
                <a:latin typeface="Times New Roman" panose="02020603050405020304" pitchFamily="18" charset="0"/>
                <a:cs typeface="Times New Roman" panose="02020603050405020304" pitchFamily="18" charset="0"/>
              </a:rPr>
              <a:t>α</a:t>
            </a:r>
            <a:r>
              <a:rPr lang="el-GR" sz="2000" dirty="0">
                <a:solidFill>
                  <a:schemeClr val="tx1"/>
                </a:solidFill>
                <a:latin typeface="Times New Roman" panose="02020603050405020304" pitchFamily="18" charset="0"/>
                <a:cs typeface="Times New Roman" panose="02020603050405020304" pitchFamily="18" charset="0"/>
              </a:rPr>
              <a:t> με δυο κάθετους πλευρικούς οχετούς από τους οποίους και τροφοδοτείται με νερό σε μεγάλη ποσότητα.</a:t>
            </a:r>
          </a:p>
          <a:p>
            <a:pPr indent="-457200" algn="l">
              <a:buClr>
                <a:srgbClr val="FF0000"/>
              </a:buClr>
              <a:buFont typeface="Wingdings" pitchFamily="2" charset="2"/>
              <a:buChar char="q"/>
            </a:pPr>
            <a:endParaRPr lang="el-GR" sz="2000" dirty="0">
              <a:solidFill>
                <a:schemeClr val="tx1"/>
              </a:solidFill>
              <a:latin typeface="Times New Roman" panose="02020603050405020304" pitchFamily="18" charset="0"/>
              <a:cs typeface="Times New Roman" panose="02020603050405020304" pitchFamily="18" charset="0"/>
            </a:endParaRPr>
          </a:p>
          <a:p>
            <a:pPr algn="l">
              <a:buClr>
                <a:srgbClr val="FF0000"/>
              </a:buClr>
            </a:pPr>
            <a:endParaRPr lang="el-GR" sz="2000" dirty="0">
              <a:solidFill>
                <a:schemeClr val="tx1"/>
              </a:solidFill>
              <a:latin typeface="Times New Roman" panose="02020603050405020304" pitchFamily="18" charset="0"/>
              <a:cs typeface="Times New Roman" panose="02020603050405020304" pitchFamily="18" charset="0"/>
            </a:endParaRP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Η εστία κάτω από την κατώτερη σειρά αυλών ειναι μεγάλου όγκου για την επίτευξη τέλειας καύσης.</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Στην πρόσοψη της φέρει τρεις ως τέσσερις κώνους αέρα </a:t>
            </a:r>
            <a:r>
              <a:rPr lang="el-GR" sz="2000" b="1" dirty="0">
                <a:solidFill>
                  <a:schemeClr val="tx1"/>
                </a:solidFill>
                <a:latin typeface="Times New Roman" panose="02020603050405020304" pitchFamily="18" charset="0"/>
                <a:cs typeface="Times New Roman" panose="02020603050405020304" pitchFamily="18" charset="0"/>
              </a:rPr>
              <a:t>Ρ</a:t>
            </a:r>
            <a:r>
              <a:rPr lang="el-GR" sz="2000" dirty="0">
                <a:solidFill>
                  <a:schemeClr val="tx1"/>
                </a:solidFill>
                <a:latin typeface="Times New Roman" panose="02020603050405020304" pitchFamily="18" charset="0"/>
                <a:cs typeface="Times New Roman" panose="02020603050405020304" pitchFamily="18" charset="0"/>
              </a:rPr>
              <a:t> και καυστήρες  </a:t>
            </a:r>
            <a:r>
              <a:rPr lang="el-GR" sz="2000" b="1" dirty="0">
                <a:solidFill>
                  <a:schemeClr val="tx1"/>
                </a:solidFill>
                <a:latin typeface="Times New Roman" panose="02020603050405020304" pitchFamily="18" charset="0"/>
                <a:cs typeface="Times New Roman" panose="02020603050405020304" pitchFamily="18" charset="0"/>
              </a:rPr>
              <a:t>Κ .</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το περίβλημα του λέβητα τον περιβάλλει μέχρι τη βάση της καπνοδόχου και ειναι κατασκευασμένο από διπλό έλασμα και φύλλο από αμίαντο. </a:t>
            </a:r>
          </a:p>
          <a:p>
            <a:pPr algn="l">
              <a:buClr>
                <a:srgbClr val="FF0000"/>
              </a:buClr>
            </a:pPr>
            <a:r>
              <a:rPr lang="el-GR" sz="2000" dirty="0">
                <a:solidFill>
                  <a:schemeClr val="tx1"/>
                </a:solidFill>
                <a:latin typeface="Times New Roman" panose="02020603050405020304" pitchFamily="18" charset="0"/>
                <a:cs typeface="Times New Roman" panose="02020603050405020304" pitchFamily="18" charset="0"/>
              </a:rPr>
              <a:t>Πλευρικά, εμπρός και πίσω φέρει τις θύρες του εκκαπνισμου ή αυλοθύρες.</a:t>
            </a:r>
          </a:p>
          <a:p>
            <a:pPr algn="l">
              <a:buClr>
                <a:srgbClr val="FF0000"/>
              </a:buClr>
            </a:pPr>
            <a:endParaRPr lang="el-GR" sz="2000" dirty="0">
              <a:solidFill>
                <a:schemeClr val="tx1"/>
              </a:solidFill>
              <a:latin typeface="Times New Roman" panose="02020603050405020304" pitchFamily="18" charset="0"/>
              <a:cs typeface="Times New Roman" panose="02020603050405020304" pitchFamily="18"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6" name="Οβάλ 5">
            <a:extLst>
              <a:ext uri="{FF2B5EF4-FFF2-40B4-BE49-F238E27FC236}">
                <a16:creationId xmlns:a16="http://schemas.microsoft.com/office/drawing/2014/main" id="{1C9C98E3-289B-94C7-968B-B9A629F7DFC6}"/>
              </a:ext>
            </a:extLst>
          </p:cNvPr>
          <p:cNvSpPr/>
          <p:nvPr/>
        </p:nvSpPr>
        <p:spPr>
          <a:xfrm>
            <a:off x="1403648" y="285728"/>
            <a:ext cx="5904656" cy="767008"/>
          </a:xfrm>
          <a:prstGeom prst="ellipse">
            <a:avLst/>
          </a:prstGeom>
          <a:solidFill>
            <a:srgbClr val="92D050">
              <a:alpha val="7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l-GR" sz="2800" b="1" dirty="0">
                <a:solidFill>
                  <a:srgbClr val="2B10F4"/>
                </a:solidFill>
                <a:latin typeface="Times New Roman" panose="02020603050405020304" pitchFamily="18" charset="0"/>
                <a:cs typeface="Times New Roman" panose="02020603050405020304" pitchFamily="18" charset="0"/>
              </a:rPr>
              <a:t>Ο ΣΥΛΛΕΚΤΗΣ  Σ  .</a:t>
            </a:r>
          </a:p>
          <a:p>
            <a:pPr algn="ctr"/>
            <a:endParaRPr lang="el-GR" dirty="0"/>
          </a:p>
        </p:txBody>
      </p:sp>
      <p:sp>
        <p:nvSpPr>
          <p:cNvPr id="8" name="Ορθογώνιο: Στρογγύλεμα διαγώνιων γωνιών 7">
            <a:extLst>
              <a:ext uri="{FF2B5EF4-FFF2-40B4-BE49-F238E27FC236}">
                <a16:creationId xmlns:a16="http://schemas.microsoft.com/office/drawing/2014/main" id="{56E26B22-10E9-81D3-200C-2DC9C5A7A8CD}"/>
              </a:ext>
            </a:extLst>
          </p:cNvPr>
          <p:cNvSpPr/>
          <p:nvPr/>
        </p:nvSpPr>
        <p:spPr>
          <a:xfrm>
            <a:off x="395536" y="2708920"/>
            <a:ext cx="8352928" cy="648072"/>
          </a:xfrm>
          <a:prstGeom prst="round2DiagRect">
            <a:avLst/>
          </a:prstGeom>
          <a:solidFill>
            <a:srgbClr val="FF0000">
              <a:alpha val="9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l-GR" sz="2800" b="1" dirty="0">
                <a:solidFill>
                  <a:srgbClr val="2BF616"/>
                </a:solidFill>
                <a:latin typeface="Times New Roman" panose="02020603050405020304" pitchFamily="18" charset="0"/>
                <a:cs typeface="Times New Roman" panose="02020603050405020304" pitchFamily="18" charset="0"/>
              </a:rPr>
              <a:t>Η ΕΣΤΙΑ ΚΑΙ ΤΟ ΠΕΡΙΒΛΗΜΑ ΤΟΥ ΛΕΒΗΤΑ  Ε  </a:t>
            </a:r>
            <a:r>
              <a:rPr lang="el-GR" sz="2800" b="1" dirty="0">
                <a:solidFill>
                  <a:srgbClr val="1E922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889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arn(inVertical)">
                                      <p:cBhvr>
                                        <p:cTn id="12" dur="500"/>
                                        <p:tgtEl>
                                          <p:spTgt spid="3">
                                            <p:txEl>
                                              <p:pRg st="6" end="6"/>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barn(inVertical)">
                                      <p:cBhvr>
                                        <p:cTn id="15" dur="500"/>
                                        <p:tgtEl>
                                          <p:spTgt spid="3">
                                            <p:txEl>
                                              <p:pRg st="7" end="7"/>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barn(inVertical)">
                                      <p:cBhvr>
                                        <p:cTn id="18" dur="500"/>
                                        <p:tgtEl>
                                          <p:spTgt spid="3">
                                            <p:txEl>
                                              <p:pRg st="8" end="8"/>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barn(inVertical)">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964487" cy="5429288"/>
          </a:xfrm>
          <a:noFill/>
        </p:spPr>
        <p:txBody>
          <a:bodyPr>
            <a:noAutofit/>
          </a:bodyPr>
          <a:lstStyle/>
          <a:p>
            <a:pPr algn="l">
              <a:buClr>
                <a:srgbClr val="FF0000"/>
              </a:buClr>
            </a:pPr>
            <a:r>
              <a:rPr lang="el-GR" sz="1800" dirty="0">
                <a:solidFill>
                  <a:schemeClr val="tx1"/>
                </a:solidFill>
                <a:latin typeface="Calibri" panose="020F0502020204030204" pitchFamily="34" charset="0"/>
                <a:ea typeface="Calibri" panose="020F0502020204030204" pitchFamily="34" charset="0"/>
                <a:cs typeface="Calibri" panose="020F0502020204030204" pitchFamily="34" charset="0"/>
              </a:rPr>
              <a:t>Κατά τη λειτουργια του λέβητα το νερό εξατμίζεται, ενώ οι ύλες που περιέχονται μέσα σ' αυτο παραμένουν στον υδροθαλαμο. Οι παραπάνω ξένες ύλες αυξάνονται προοδευτικά αυξάνοντας και την πυκνότητα του νερού του υδροθαλάμου, τόσο περισσότερο όσο περισσότερη ειναι και η ποσότητα του νερού που εισάγεται μέσα στο κύκλωμα προς αναπλήρωση των απωλειών, η όσο μεγαλύτερη ειναι η τυχόν διαρροή του ψυγείου η </a:t>
            </a:r>
            <a:r>
              <a:rPr lang="el-GR"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η</a:t>
            </a:r>
            <a:r>
              <a:rPr lang="el-GR" sz="1800" dirty="0">
                <a:solidFill>
                  <a:schemeClr val="tx1"/>
                </a:solidFill>
                <a:latin typeface="Calibri" panose="020F0502020204030204" pitchFamily="34" charset="0"/>
                <a:ea typeface="Calibri" panose="020F0502020204030204" pitchFamily="34" charset="0"/>
                <a:cs typeface="Calibri" panose="020F0502020204030204" pitchFamily="34" charset="0"/>
              </a:rPr>
              <a:t> προβολή του βραστήρα.</a:t>
            </a:r>
          </a:p>
          <a:p>
            <a:pPr algn="l">
              <a:buClr>
                <a:srgbClr val="FF0000"/>
              </a:buClr>
            </a:pP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Το νερό παρουσιάζει διαφορετική ικανότητα διάλυσης κάθε άλατος, υπάρχει δε ενα όριο στη διαλυτότητα αυτή που ονομάζεται σημείο κορεσμού</a:t>
            </a:r>
            <a:r>
              <a:rPr lang="el-GR" sz="1800" dirty="0">
                <a:solidFill>
                  <a:schemeClr val="tx1"/>
                </a:solidFill>
                <a:latin typeface="Calibri" panose="020F0502020204030204" pitchFamily="34" charset="0"/>
                <a:ea typeface="Calibri" panose="020F0502020204030204" pitchFamily="34" charset="0"/>
                <a:cs typeface="Calibri" panose="020F0502020204030204" pitchFamily="34" charset="0"/>
              </a:rPr>
              <a:t>. Πέρα από το όριο αυτο η ποσότητα άλατος που πλεονάζει δεν μπορεί να συγκρατηθεί από το νερό και πέφτει στον πυθμένα του υδροθαλάμου. </a:t>
            </a:r>
          </a:p>
          <a:p>
            <a:pPr algn="l">
              <a:buClr>
                <a:srgbClr val="FF0000"/>
              </a:buClr>
            </a:pPr>
            <a:r>
              <a:rPr lang="el-GR" sz="1800" b="1" dirty="0">
                <a:solidFill>
                  <a:srgbClr val="2B10F4"/>
                </a:solidFill>
                <a:latin typeface="Calibri" panose="020F0502020204030204" pitchFamily="34" charset="0"/>
                <a:ea typeface="Calibri" panose="020F0502020204030204" pitchFamily="34" charset="0"/>
                <a:cs typeface="Calibri" panose="020F0502020204030204" pitchFamily="34" charset="0"/>
              </a:rPr>
              <a:t>Η διαλυτότητα των αλάτων μέσα στο νερό μεταβάλλεται με τη θερμοκρασία</a:t>
            </a:r>
            <a:r>
              <a:rPr lang="el-GR" sz="1800" dirty="0">
                <a:solidFill>
                  <a:schemeClr val="tx1"/>
                </a:solidFill>
                <a:latin typeface="Calibri" panose="020F0502020204030204" pitchFamily="34" charset="0"/>
                <a:ea typeface="Calibri" panose="020F0502020204030204" pitchFamily="34" charset="0"/>
                <a:cs typeface="Calibri" panose="020F0502020204030204" pitchFamily="34" charset="0"/>
              </a:rPr>
              <a:t>. Ορισμένα άλατα ειναι πολύ περισσότερο διαλυτά σε ζεστό νερό, ενώ για αλλά ισχύει το αντίθετο. Τα τελευταία αυτά ειναι εκείνα, τα οποία και σχηματίζουν τις καθαλατώσεις στο λέβητα.</a:t>
            </a:r>
          </a:p>
        </p:txBody>
      </p:sp>
      <p:sp>
        <p:nvSpPr>
          <p:cNvPr id="6" name="Ορθογώνιο: Στρογγύλεμα διαγώνιων γωνιών 5">
            <a:extLst>
              <a:ext uri="{FF2B5EF4-FFF2-40B4-BE49-F238E27FC236}">
                <a16:creationId xmlns:a16="http://schemas.microsoft.com/office/drawing/2014/main" id="{BA8B1EE0-4F6D-0B56-42F4-5A3FDB6930EC}"/>
              </a:ext>
            </a:extLst>
          </p:cNvPr>
          <p:cNvSpPr/>
          <p:nvPr/>
        </p:nvSpPr>
        <p:spPr>
          <a:xfrm>
            <a:off x="0" y="116632"/>
            <a:ext cx="9144000" cy="864096"/>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rgbClr val="FF0000"/>
                </a:solidFill>
                <a:latin typeface="Arial Black" panose="020B0A04020102020204" pitchFamily="34" charset="0"/>
                <a:ea typeface="Calibri" panose="020F0502020204030204" pitchFamily="34" charset="0"/>
                <a:cs typeface="Calibri" panose="020F0502020204030204" pitchFamily="34" charset="0"/>
              </a:rPr>
              <a:t>7.4. Η ΕΠΙΔΡΑΣΗ ΤΩΝ ΑΛΑΤΩΝ ΚΑΙ Ο ΣΧΗΜΑΤΙΣΜΟΣ ΤΩΝ ΚΑΘΑΛΑΤΩΣΕΩΝ</a:t>
            </a:r>
          </a:p>
        </p:txBody>
      </p:sp>
    </p:spTree>
    <p:extLst>
      <p:ext uri="{BB962C8B-B14F-4D97-AF65-F5344CB8AC3E}">
        <p14:creationId xmlns:p14="http://schemas.microsoft.com/office/powerpoint/2010/main" val="49983013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332656"/>
            <a:ext cx="8928992" cy="6239616"/>
          </a:xfrm>
          <a:noFill/>
        </p:spPr>
        <p:txBody>
          <a:bodyPr>
            <a:noAutofit/>
          </a:bodyPr>
          <a:lstStyle/>
          <a:p>
            <a:pPr algn="l">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Οι σκληρές καθαλατώσεις ειναι οι πιο </a:t>
            </a: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ανεπιθύμητες</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γιατί προσκολλώνται στο έλασμα και αφαιρούνται δύσκολα μόνο κατά τον εσωτερικό καθαρισμό του λέβητα. Ειναι λεπτόκοκκες, μοιάζουν με γύψο και σπάζουν όπως το γυαλί.</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Οι μαλακές εξάγονται ευκολότερα με τις εξαγωγές, ειναι </a:t>
            </a:r>
            <a:r>
              <a:rPr lang="el-GR" dirty="0" err="1">
                <a:solidFill>
                  <a:schemeClr val="tx1"/>
                </a:solidFill>
                <a:latin typeface="Calibri" panose="020F0502020204030204" pitchFamily="34" charset="0"/>
                <a:ea typeface="Calibri" panose="020F0502020204030204" pitchFamily="34" charset="0"/>
                <a:cs typeface="Calibri" panose="020F0502020204030204" pitchFamily="34" charset="0"/>
              </a:rPr>
              <a:t>χονδρόκοκκες</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μοιάζουν με κιμωλία και ξύνονται ευκολά με την ξύστρα.</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Ένας λόγο, για τον οποίο χρησιμοποιούνται χημικές ουσίες μέσα στον υδροθαλαμο, ειναι ότι συντελούν στη μετατροπή των θειικών αλάτων σε ανθρακικά, τα οποία και δίνουν, όπως είπαμε, μαλακές καθαλατώσεις.</a:t>
            </a:r>
          </a:p>
        </p:txBody>
      </p:sp>
    </p:spTree>
    <p:extLst>
      <p:ext uri="{BB962C8B-B14F-4D97-AF65-F5344CB8AC3E}">
        <p14:creationId xmlns:p14="http://schemas.microsoft.com/office/powerpoint/2010/main" val="367595880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42984"/>
            <a:ext cx="9036496" cy="5670392"/>
          </a:xfrm>
          <a:noFill/>
        </p:spPr>
        <p:txBody>
          <a:bodyPr>
            <a:noAutofit/>
          </a:bodyPr>
          <a:lstStyle/>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Οι καθαλατώσεις παρουσιάζονται συνήθως στα χαμηλότερα μέρη του λέβητα, η ενεργεια τους ειναι πολλαπλά επιβλαβής για το λέβητα, γιατί:</a:t>
            </a:r>
          </a:p>
          <a:p>
            <a:pPr marL="252000" indent="-252000" algn="l">
              <a:buClr>
                <a:srgbClr val="FF0000"/>
              </a:buClr>
            </a:pPr>
            <a:r>
              <a:rPr lang="el-GR" dirty="0">
                <a:solidFill>
                  <a:srgbClr val="FF0000"/>
                </a:solidFill>
                <a:latin typeface="Calibri" panose="020F0502020204030204" pitchFamily="34" charset="0"/>
                <a:ea typeface="Calibri" panose="020F0502020204030204" pitchFamily="34" charset="0"/>
                <a:cs typeface="Calibri" panose="020F0502020204030204" pitchFamily="34" charset="0"/>
              </a:rPr>
              <a:t>Α)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ειναι δυσθερμαγωγές και παρεμποδίζουν τη μετάδοση της θερμότητας στο νερό, </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με αποτέλεσμα την υπερθέρμανση και υπερθέρμανση του υλικού. Αυτή δημιουργεί τοπικό εξόγκωμα και πιθανή διάρρηξη του υλικού η οποία μπορεί να καταλήξει και σε μεγαλύτερη έκρηξη.</a:t>
            </a:r>
          </a:p>
          <a:p>
            <a:pPr marL="252000" indent="-252000" algn="l">
              <a:buClr>
                <a:srgbClr val="FF0000"/>
              </a:buClr>
            </a:pPr>
            <a:r>
              <a:rPr lang="el-GR" b="1" dirty="0">
                <a:solidFill>
                  <a:srgbClr val="462EF6"/>
                </a:solidFill>
                <a:latin typeface="Calibri" panose="020F0502020204030204" pitchFamily="34" charset="0"/>
                <a:ea typeface="Calibri" panose="020F0502020204030204" pitchFamily="34" charset="0"/>
                <a:cs typeface="Calibri" panose="020F0502020204030204" pitchFamily="34" charset="0"/>
              </a:rPr>
              <a:t>Β) αυξάνουν λόγω του δυσθερμαγωγού τους την κατανάλωση σε καυσίμο</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ώστε για πάχος καθαλάτωσης 1,5 mm να παρατηρείται αύξηση καταναλώσεως κατά 20%, ενώ για πάχος 12,5 mm μέχρι και 150% αντίστοιχα.</a:t>
            </a:r>
          </a:p>
          <a:p>
            <a:pPr marL="252000" indent="-252000" algn="l">
              <a:buClr>
                <a:srgbClr val="FF0000"/>
              </a:buClr>
            </a:pP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Γ) υποβοηθούν τη διάβρωση του λέβητα</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γιατί, όταν σχηματίζονται, ελευθερώνουν οξέα.</a:t>
            </a:r>
          </a:p>
          <a:p>
            <a:pPr algn="l">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Δ) υποβοηθούν την ανάβραση.</a:t>
            </a:r>
          </a:p>
          <a:p>
            <a:pPr marL="252000" indent="-252000" algn="l">
              <a:buClr>
                <a:srgbClr val="FF0000"/>
              </a:buClr>
            </a:pPr>
            <a:r>
              <a:rPr lang="el-GR" b="1" dirty="0">
                <a:solidFill>
                  <a:srgbClr val="7030A0"/>
                </a:solidFill>
                <a:latin typeface="Calibri" panose="020F0502020204030204" pitchFamily="34" charset="0"/>
                <a:ea typeface="Calibri" panose="020F0502020204030204" pitchFamily="34" charset="0"/>
                <a:cs typeface="Calibri" panose="020F0502020204030204" pitchFamily="34" charset="0"/>
              </a:rPr>
              <a:t>Ε) δημιουργούν αυξημένη δαπάνη συντήρησης </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λόγω ανάγκης συχνών καθαρισμών.</a:t>
            </a:r>
          </a:p>
        </p:txBody>
      </p:sp>
      <p:sp>
        <p:nvSpPr>
          <p:cNvPr id="8" name="Ορθογώνιο: Στρογγύλεμα διαγώνιων γωνιών 7">
            <a:extLst>
              <a:ext uri="{FF2B5EF4-FFF2-40B4-BE49-F238E27FC236}">
                <a16:creationId xmlns:a16="http://schemas.microsoft.com/office/drawing/2014/main" id="{F22128E8-0F0F-1FC1-2215-7F45696473E8}"/>
              </a:ext>
            </a:extLst>
          </p:cNvPr>
          <p:cNvSpPr/>
          <p:nvPr/>
        </p:nvSpPr>
        <p:spPr>
          <a:xfrm>
            <a:off x="0" y="44624"/>
            <a:ext cx="9144000" cy="792088"/>
          </a:xfrm>
          <a:prstGeom prst="round2DiagRect">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rgbClr val="FF0000"/>
                </a:solidFill>
                <a:latin typeface="Arial Black" panose="020B0A04020102020204" pitchFamily="34" charset="0"/>
                <a:ea typeface="Calibri" panose="020F0502020204030204" pitchFamily="34" charset="0"/>
                <a:cs typeface="Calibri" panose="020F0502020204030204" pitchFamily="34" charset="0"/>
              </a:rPr>
              <a:t>7.4. Η ΕΠΙΔΡΑΣΗ ΤΩΝ ΑΛΑΤΩΝ ΚΑΙ Ο ΣΧΗΜΑΤΙΣΜΟΣ ΤΩΝ ΚΑΘΑΛΑΤΩΣΕΩΝ</a:t>
            </a:r>
          </a:p>
        </p:txBody>
      </p:sp>
    </p:spTree>
    <p:extLst>
      <p:ext uri="{BB962C8B-B14F-4D97-AF65-F5344CB8AC3E}">
        <p14:creationId xmlns:p14="http://schemas.microsoft.com/office/powerpoint/2010/main" val="123209823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050" y="1142984"/>
            <a:ext cx="9001446" cy="5429288"/>
          </a:xfrm>
          <a:noFill/>
        </p:spPr>
        <p:txBody>
          <a:bodyPr>
            <a:noAutofit/>
          </a:bodyPr>
          <a:lstStyle/>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Τα οξέα που περιέχονται στο νερό του υδροθαλάμου ειναι πολλαπλά επιβλαβή για τη συντήρηση του, γιατί προσβάλλουν τα μέταλλα. Τα οξέα αυτά ειναι το ανθρακικό οξύ, το νιτρικό, το θειικό, το υδροχλωρικό και ορισμένα λιπαρά οξέα.</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Το πιο επικίνδυνο αποκολλά ειναι το υδροχλωρικό οξύ, άκρως διαβρωτικό, το οποίο προέρχεται κυρίως από χλωριούχο μαγνήσιο</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(mgci2)</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αλλά και από χλωριούχο νάτριο</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(Naci)</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που περιέχεται στο θαλάσσιο νερό.</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Το οξύ προσβάλλει το μέταλλο, υποβοηθεί καταρχήν την έναρξη της οξείδωση, και συντελεί στη συνέχεια στη γρήγορη επέκταση της. </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Από διαφορά πειράματα αποδείχθηκε ότι η επίδραση των οξέων εξαρτάται από:</a:t>
            </a:r>
          </a:p>
          <a:p>
            <a:pPr algn="l">
              <a:buClr>
                <a:srgbClr val="FF0000"/>
              </a:buClr>
            </a:pP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Α) την ομοιογένεια και καθαρότητα του μετάλλου.</a:t>
            </a:r>
          </a:p>
          <a:p>
            <a:pPr algn="l">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Β) την ποσότητα του οξυγόνου στο νερό.</a:t>
            </a:r>
          </a:p>
          <a:p>
            <a:pPr algn="l">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Γ) τη θερμοκρασία του νερού.</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Τα οξέα υποβοηθούν επίσης σε σημαντικό βαθμό στην ηλεκτρόλυση γιατί ενεργούν ως ηλεκτρολύτες του διαλύματος.</a:t>
            </a:r>
          </a:p>
        </p:txBody>
      </p:sp>
      <p:sp>
        <p:nvSpPr>
          <p:cNvPr id="6" name="Ορθογώνιο: Στρογγύλεμα διαγώνιων γωνιών 5">
            <a:extLst>
              <a:ext uri="{FF2B5EF4-FFF2-40B4-BE49-F238E27FC236}">
                <a16:creationId xmlns:a16="http://schemas.microsoft.com/office/drawing/2014/main" id="{3244E829-64D2-022C-A400-E15A32FC89DB}"/>
              </a:ext>
            </a:extLst>
          </p:cNvPr>
          <p:cNvSpPr/>
          <p:nvPr/>
        </p:nvSpPr>
        <p:spPr>
          <a:xfrm>
            <a:off x="35050" y="116632"/>
            <a:ext cx="9108504" cy="792088"/>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3BFF3B"/>
                </a:solidFill>
                <a:latin typeface="Arial Black" panose="020B0A04020102020204" pitchFamily="34" charset="0"/>
                <a:ea typeface="Calibri" panose="020F0502020204030204" pitchFamily="34" charset="0"/>
                <a:cs typeface="Calibri" panose="020F0502020204030204" pitchFamily="34" charset="0"/>
              </a:rPr>
              <a:t>7.4. Η ΕΠΙΔΡΑΣΗ ΤΩΝ ΟΞΕΩΝ</a:t>
            </a:r>
          </a:p>
        </p:txBody>
      </p:sp>
    </p:spTree>
    <p:extLst>
      <p:ext uri="{BB962C8B-B14F-4D97-AF65-F5344CB8AC3E}">
        <p14:creationId xmlns:p14="http://schemas.microsoft.com/office/powerpoint/2010/main" val="141138946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lnSpc>
                <a:spcPct val="150000"/>
              </a:lnSpc>
              <a:spcAft>
                <a:spcPts val="1200"/>
              </a:spcAft>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Τα αέρια που περιέχονται στο νερό και ιδίως ο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ατμοσφαιρικός αέρας</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ο οποίος περιέχει οξυγόνο, και το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διοξείδιο του άνθρακα</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αποχωρίζονται από το νερό κατά την ατμοποίηση και ανεβαίνουν προς τον ατμοθάλαμο. ΕΦΚ όσον δεν έλθουν στο μεταξύ σε επαφή με τη βρεχόμενης επιφάνεια του υδροθάλαμου δεν ασκούν καμία επήρεια και απάγονται από το λέβητα μαζί με τον ατμό. </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Aft>
                <a:spcPts val="1200"/>
              </a:spcAft>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Σε αντίθετη περίπτωση παραμένουν στον υδροθαλαμο υπό μορφή φυσαλίδων σε μέρη, οπού η κυκλοφορία του νερού ειναι περιορισμένη, και δημιουργούν τοπικές διαβρώσεις της χαρακτηριστικής μορφής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pitting)</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η οποία συχνά απαντάται στους λέβητες.</a:t>
            </a:r>
          </a:p>
        </p:txBody>
      </p:sp>
      <p:sp>
        <p:nvSpPr>
          <p:cNvPr id="6" name="Ορθογώνιο: Στρογγύλεμα διαγώνιων γωνιών 5">
            <a:extLst>
              <a:ext uri="{FF2B5EF4-FFF2-40B4-BE49-F238E27FC236}">
                <a16:creationId xmlns:a16="http://schemas.microsoft.com/office/drawing/2014/main" id="{13509F4A-0E95-4538-6E59-E357DAE8FB8C}"/>
              </a:ext>
            </a:extLst>
          </p:cNvPr>
          <p:cNvSpPr/>
          <p:nvPr/>
        </p:nvSpPr>
        <p:spPr>
          <a:xfrm>
            <a:off x="0" y="108112"/>
            <a:ext cx="9108504" cy="864096"/>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002060"/>
                </a:solidFill>
                <a:latin typeface="Arial Black" panose="020B0A04020102020204" pitchFamily="34" charset="0"/>
              </a:rPr>
              <a:t>Η ΕΠΙΔΡΑΣΗ ΤΩΝ ΑΕΡΙΩΝ</a:t>
            </a:r>
          </a:p>
        </p:txBody>
      </p:sp>
    </p:spTree>
    <p:extLst>
      <p:ext uri="{BB962C8B-B14F-4D97-AF65-F5344CB8AC3E}">
        <p14:creationId xmlns:p14="http://schemas.microsoft.com/office/powerpoint/2010/main" val="302673496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endParaRPr lang="en-US" sz="2800" b="1" dirty="0">
              <a:solidFill>
                <a:schemeClr val="tx1"/>
              </a:solidFill>
              <a:latin typeface="Arial Black" pitchFamily="34" charset="0"/>
            </a:endParaRPr>
          </a:p>
          <a:p>
            <a:pPr algn="l">
              <a:buClr>
                <a:srgbClr val="FF0000"/>
              </a:buClr>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Οι γαιώδεις ύλες και τα προϊόντα οξείδωσης</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όπως έχομε αναφέρει χρησιμεύουν ως συνδετική ύλη και υποβοηθούν σε σημαντικό βαθμό στο σχηματισμό και τη συνεκτικότητα των καθαλατώσεων</a:t>
            </a:r>
            <a:r>
              <a:rPr lang="el-GR" sz="2800" b="1" dirty="0">
                <a:solidFill>
                  <a:schemeClr val="tx1"/>
                </a:solidFill>
                <a:latin typeface="Arial Black" pitchFamily="34" charset="0"/>
              </a:rPr>
              <a:t>.</a:t>
            </a:r>
          </a:p>
        </p:txBody>
      </p:sp>
      <p:sp>
        <p:nvSpPr>
          <p:cNvPr id="6" name="Ορθογώνιο: Στρογγύλεμα διαγώνιων γωνιών 5">
            <a:extLst>
              <a:ext uri="{FF2B5EF4-FFF2-40B4-BE49-F238E27FC236}">
                <a16:creationId xmlns:a16="http://schemas.microsoft.com/office/drawing/2014/main" id="{586DFAFC-5042-D7E8-D437-831106FCE744}"/>
              </a:ext>
            </a:extLst>
          </p:cNvPr>
          <p:cNvSpPr/>
          <p:nvPr/>
        </p:nvSpPr>
        <p:spPr>
          <a:xfrm>
            <a:off x="0" y="116632"/>
            <a:ext cx="9144000" cy="1224136"/>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rgbClr val="FF0000"/>
                </a:solidFill>
                <a:latin typeface="Arial Black" panose="020B0A04020102020204" pitchFamily="34" charset="0"/>
                <a:ea typeface="Calibri" panose="020F0502020204030204" pitchFamily="34" charset="0"/>
                <a:cs typeface="Calibri" panose="020F0502020204030204" pitchFamily="34" charset="0"/>
              </a:rPr>
              <a:t>7,4, Η ΕΠΙΔΡΑΣΗ ΤΩΝ ΓΑΙΩΔΩΝ ΥΛΩΝ ΚΑΙ ΠΡΟΪΟΝΤΩΝ ΟΞΕΙΔΩΣΗΣ</a:t>
            </a:r>
          </a:p>
        </p:txBody>
      </p:sp>
    </p:spTree>
    <p:extLst>
      <p:ext uri="{BB962C8B-B14F-4D97-AF65-F5344CB8AC3E}">
        <p14:creationId xmlns:p14="http://schemas.microsoft.com/office/powerpoint/2010/main" val="2679951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100" b="1" dirty="0">
                <a:solidFill>
                  <a:schemeClr val="tx1"/>
                </a:solidFill>
                <a:latin typeface="Calibri" panose="020F0502020204030204" pitchFamily="34" charset="0"/>
                <a:ea typeface="Calibri" panose="020F0502020204030204" pitchFamily="34" charset="0"/>
                <a:cs typeface="Calibri" panose="020F0502020204030204" pitchFamily="34" charset="0"/>
              </a:rPr>
              <a:t>Τα μέτρα αυτά αποσκοπούν κυρίως:</a:t>
            </a:r>
            <a:endParaRPr lang="en-US" sz="21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endParaRPr lang="en-US" sz="21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Clr>
                <a:srgbClr val="FF0000"/>
              </a:buClr>
              <a:buFont typeface="Wingdings" pitchFamily="2" charset="2"/>
              <a:buChar char="Ø"/>
            </a:pPr>
            <a:r>
              <a:rPr lang="el-GR" sz="2100" b="1" dirty="0">
                <a:solidFill>
                  <a:srgbClr val="2B10F4"/>
                </a:solidFill>
                <a:latin typeface="Calibri" panose="020F0502020204030204" pitchFamily="34" charset="0"/>
                <a:ea typeface="Calibri" panose="020F0502020204030204" pitchFamily="34" charset="0"/>
                <a:cs typeface="Calibri" panose="020F0502020204030204" pitchFamily="34" charset="0"/>
              </a:rPr>
              <a:t>Στην αποφυγή δημιουργίας καθαλατώσεων.</a:t>
            </a:r>
          </a:p>
          <a:p>
            <a:pPr marL="342900" indent="-342900" algn="l">
              <a:buClr>
                <a:srgbClr val="FF0000"/>
              </a:buClr>
              <a:buFont typeface="Wingdings" pitchFamily="2" charset="2"/>
              <a:buChar char="Ø"/>
            </a:pPr>
            <a:r>
              <a:rPr lang="el-GR" sz="2100" b="1" dirty="0">
                <a:solidFill>
                  <a:srgbClr val="FF0000"/>
                </a:solidFill>
                <a:latin typeface="Calibri" panose="020F0502020204030204" pitchFamily="34" charset="0"/>
                <a:ea typeface="Calibri" panose="020F0502020204030204" pitchFamily="34" charset="0"/>
                <a:cs typeface="Calibri" panose="020F0502020204030204" pitchFamily="34" charset="0"/>
              </a:rPr>
              <a:t>Στον περιορισμό στο ελάχιστο της διάβρωσης του μετάλλου από οξέα, οξυγόνο η ηλεκτρόλυση</a:t>
            </a:r>
            <a:r>
              <a:rPr lang="el-GR" sz="21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lgn="l">
              <a:buClr>
                <a:srgbClr val="FF0000"/>
              </a:buClr>
              <a:buFont typeface="Wingdings" pitchFamily="2" charset="2"/>
              <a:buChar char="Ø"/>
            </a:pPr>
            <a:r>
              <a:rPr lang="el-GR" sz="2100" b="1" dirty="0">
                <a:solidFill>
                  <a:srgbClr val="002060"/>
                </a:solidFill>
                <a:latin typeface="Calibri" panose="020F0502020204030204" pitchFamily="34" charset="0"/>
                <a:ea typeface="Calibri" panose="020F0502020204030204" pitchFamily="34" charset="0"/>
                <a:cs typeface="Calibri" panose="020F0502020204030204" pitchFamily="34" charset="0"/>
              </a:rPr>
              <a:t>Στην αποφυγή δημιουργίας μεγάλης επιφανειακής τάσης στη στάθμη του νερού, η οποία προκαλεί</a:t>
            </a:r>
            <a:r>
              <a:rPr lang="el-GR" sz="21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100" b="1" dirty="0">
                <a:solidFill>
                  <a:srgbClr val="FF0000"/>
                </a:solidFill>
                <a:latin typeface="Calibri" panose="020F0502020204030204" pitchFamily="34" charset="0"/>
                <a:ea typeface="Calibri" panose="020F0502020204030204" pitchFamily="34" charset="0"/>
                <a:cs typeface="Calibri" panose="020F0502020204030204" pitchFamily="34" charset="0"/>
              </a:rPr>
              <a:t>ανάβραση</a:t>
            </a:r>
            <a:r>
              <a:rPr lang="el-GR" sz="21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100" b="1" dirty="0">
                <a:solidFill>
                  <a:srgbClr val="002060"/>
                </a:solidFill>
                <a:latin typeface="Calibri" panose="020F0502020204030204" pitchFamily="34" charset="0"/>
                <a:ea typeface="Calibri" panose="020F0502020204030204" pitchFamily="34" charset="0"/>
                <a:cs typeface="Calibri" panose="020F0502020204030204" pitchFamily="34" charset="0"/>
              </a:rPr>
              <a:t>και στη συνέχεια </a:t>
            </a:r>
            <a:r>
              <a:rPr lang="el-GR" sz="2100" b="1" dirty="0">
                <a:solidFill>
                  <a:srgbClr val="FF0000"/>
                </a:solidFill>
                <a:latin typeface="Calibri" panose="020F0502020204030204" pitchFamily="34" charset="0"/>
                <a:ea typeface="Calibri" panose="020F0502020204030204" pitchFamily="34" charset="0"/>
                <a:cs typeface="Calibri" panose="020F0502020204030204" pitchFamily="34" charset="0"/>
              </a:rPr>
              <a:t>προβολή</a:t>
            </a:r>
            <a:r>
              <a:rPr lang="el-GR" sz="21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100" b="1" dirty="0">
                <a:solidFill>
                  <a:srgbClr val="002060"/>
                </a:solidFill>
                <a:latin typeface="Calibri" panose="020F0502020204030204" pitchFamily="34" charset="0"/>
                <a:ea typeface="Calibri" panose="020F0502020204030204" pitchFamily="34" charset="0"/>
                <a:cs typeface="Calibri" panose="020F0502020204030204" pitchFamily="34" charset="0"/>
              </a:rPr>
              <a:t>του λέβητα.</a:t>
            </a:r>
          </a:p>
        </p:txBody>
      </p:sp>
      <p:sp>
        <p:nvSpPr>
          <p:cNvPr id="6" name="Ορθογώνιο: Στρογγύλεμα διαγώνιων γωνιών 5">
            <a:extLst>
              <a:ext uri="{FF2B5EF4-FFF2-40B4-BE49-F238E27FC236}">
                <a16:creationId xmlns:a16="http://schemas.microsoft.com/office/drawing/2014/main" id="{AC10D851-6F0F-0902-CDFA-3DC6608681F9}"/>
              </a:ext>
            </a:extLst>
          </p:cNvPr>
          <p:cNvSpPr/>
          <p:nvPr/>
        </p:nvSpPr>
        <p:spPr>
          <a:xfrm>
            <a:off x="0" y="188640"/>
            <a:ext cx="9036496" cy="792088"/>
          </a:xfrm>
          <a:prstGeom prst="round2DiagRect">
            <a:avLst/>
          </a:prstGeom>
          <a:solidFill>
            <a:srgbClr val="008E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00"/>
                </a:solidFill>
                <a:latin typeface="Calibri" panose="020F0502020204030204" pitchFamily="34" charset="0"/>
                <a:ea typeface="Calibri" panose="020F0502020204030204" pitchFamily="34" charset="0"/>
                <a:cs typeface="Calibri" panose="020F0502020204030204" pitchFamily="34" charset="0"/>
              </a:rPr>
              <a:t>ΤΑ ΜΕΤΡΑ ΠΟΥ ΛΑΜΒΑΝΟΝΤΑΙ ΓΙΑ ΤΗΝ ΠΡΟΣΤΑΣΙΑ ΤΟΥ ΛΕΒΗΤΑ</a:t>
            </a:r>
          </a:p>
        </p:txBody>
      </p:sp>
    </p:spTree>
    <p:extLst>
      <p:ext uri="{BB962C8B-B14F-4D97-AF65-F5344CB8AC3E}">
        <p14:creationId xmlns:p14="http://schemas.microsoft.com/office/powerpoint/2010/main" val="52794464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6632"/>
            <a:ext cx="8928992" cy="6696744"/>
          </a:xfrm>
          <a:noFill/>
        </p:spPr>
        <p:txBody>
          <a:bodyPr>
            <a:noAutofit/>
          </a:bodyPr>
          <a:lstStyle/>
          <a:p>
            <a:pPr algn="l">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ΤΑ ΜΕΤΡΑ ΑΥΤΑ ΣΥΝΙΣΤΑΝΤΑΙ ΚΥΡΙΩΣ:</a:t>
            </a:r>
          </a:p>
          <a:p>
            <a:pPr algn="l">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Α) στη χρήση αποσταγμένου νερού η την ολική αποσκλήρυνση του, πριν εισέλθει στο λέβητα, προς αποφυγή δημιουργίας καθαλατώσεων. Αυτο επιτυγχάνεται με τους αποστακτήρες και με τη χρήση συσκευών αποσκλήρυνσης του νερού με τη βοήθεια χημικών ουσιών.</a:t>
            </a:r>
          </a:p>
          <a:p>
            <a:pPr algn="l">
              <a:buClr>
                <a:srgbClr val="FF0000"/>
              </a:buClr>
            </a:pPr>
            <a:r>
              <a:rPr lang="el-GR" dirty="0">
                <a:solidFill>
                  <a:srgbClr val="FF0000"/>
                </a:solidFill>
                <a:latin typeface="Calibri" panose="020F0502020204030204" pitchFamily="34" charset="0"/>
                <a:ea typeface="Calibri" panose="020F0502020204030204" pitchFamily="34" charset="0"/>
                <a:cs typeface="Calibri" panose="020F0502020204030204" pitchFamily="34" charset="0"/>
              </a:rPr>
              <a:t>Β</a:t>
            </a: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 στη διατήρηση του νερού του υδροθάλαμου ελαφρώς αλκαλικού, ώστε να εξασφαλίζεται ότι αυτο δεν περιέχει οξέα. Τούτο επιτυγχάνεται με τη χρήση ορισμένων χημικών ουσιών, που </a:t>
            </a: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αποκαλούνται αλκαλικές όπως η σόδα, η άσβεστος κλπ. </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Οι παραπάνω ουσίες συχνά παρέχονται σε διάφορες αναλογίες ως βιομηχανοποιημένες συνθέσεις στο εμπόριο, και έχουν εμπορικές ονομασίες, όπως π.Χ. Μείγμα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AMBEROID</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 ΤΟ BULL AND ROBERTS, το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MAGNA</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MARITES</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 ΤΟ IMAFLOC κλπ</a:t>
            </a:r>
            <a:r>
              <a:rPr lang="el-GR"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dirty="0">
                <a:solidFill>
                  <a:srgbClr val="FF0000"/>
                </a:solidFill>
                <a:latin typeface="Calibri" panose="020F0502020204030204" pitchFamily="34" charset="0"/>
                <a:ea typeface="Calibri" panose="020F0502020204030204" pitchFamily="34" charset="0"/>
                <a:cs typeface="Calibri" panose="020F0502020204030204" pitchFamily="34" charset="0"/>
              </a:rPr>
              <a:t>Γ) </a:t>
            </a: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Στην αποφυγή πρόσμιξης λαδιού και ελαιωδών ουσιών στο νερό.</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Αυτο επιτυγχάνεται με τον περιορισμό στο ελάχιστο της εσωτερικής λίπανσης και αφορά κυρίως τις εγκαταστάσεις παλινδρομικών μηχανών. Όταν η εσωτερική λίπανση ειναι αναγκαία, γίνεται χρήση ουδέτερων ορυκτελαίων εκλεκτής ποιότητα, ώστε να μη παρουσιάζουν όξινη αντίδραση.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Εκτός από αυτο το επιμελές φιλτράρισμα του νερού συντείνει στην ελάττωση των λαδιών που εισέρχονται στον υδροθαλαμο ενώ η χρήση σόδας και των υπολοίπων μιγμάτων εξουδετερώνει τα λαδιά που βρίσκονται μέσα στον υδροθαλαμο με σαπωνοποίηση.</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Αποτέλεσμα της σαπωνοποίησης ειναι η δημιουργία ελαιωδών αφρών οι οποίοι εξάγονται ευκολά στη θάλασσα με τον εξαφριστικό σωλήνα.</a:t>
            </a:r>
          </a:p>
          <a:p>
            <a:pPr algn="l">
              <a:buClr>
                <a:srgbClr val="FF0000"/>
              </a:buClr>
            </a:pPr>
            <a:endParaRPr lang="el-GR"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376907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88640"/>
            <a:ext cx="8928992" cy="6624736"/>
          </a:xfrm>
          <a:noFill/>
        </p:spPr>
        <p:txBody>
          <a:bodyPr>
            <a:noAutofit/>
          </a:bodyPr>
          <a:lstStyle/>
          <a:p>
            <a:pPr algn="l">
              <a:lnSpc>
                <a:spcPct val="150000"/>
              </a:lnSpc>
              <a:spcBef>
                <a:spcPts val="600"/>
              </a:spcBef>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δ) η αποφυγή παρουσίας αέρα, αέριων και οξυγόνου στο νερό. επιτυγχάνεται με τα κλειστά τροφοδοτικά κυκλώματα, με την εξαέρωση του νερού στη δεξαμενή εξαέρωσης (</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deaeration tank)</a:t>
            </a: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 και με τη χημική επεξεργασία του νερού.</a:t>
            </a:r>
          </a:p>
          <a:p>
            <a:pPr algn="l">
              <a:lnSpc>
                <a:spcPct val="150000"/>
              </a:lnSpc>
              <a:spcBef>
                <a:spcPts val="600"/>
              </a:spcBef>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ε) στον περιορισμό στο ελάχιστο της επίδρασης της ηλεκτρόλυσης. επιτυγχάνεται με την αποφυγή ύπαρξης οξέων μέσα στον υδροθαλαμο, τα οποία όπως ειναι γνωστό, υποβοηθούν την ηλεκτρόλυση.</a:t>
            </a:r>
          </a:p>
          <a:p>
            <a:pPr algn="l">
              <a:lnSpc>
                <a:spcPct val="150000"/>
              </a:lnSpc>
              <a:spcBef>
                <a:spcPts val="600"/>
              </a:spcBef>
              <a:buClr>
                <a:srgbClr val="FF0000"/>
              </a:buClr>
            </a:pPr>
            <a:r>
              <a:rPr lang="el-GR" b="1" dirty="0">
                <a:solidFill>
                  <a:srgbClr val="005000"/>
                </a:solidFill>
                <a:latin typeface="Calibri" panose="020F0502020204030204" pitchFamily="34" charset="0"/>
                <a:ea typeface="Calibri" panose="020F0502020204030204" pitchFamily="34" charset="0"/>
                <a:cs typeface="Calibri" panose="020F0502020204030204" pitchFamily="34" charset="0"/>
              </a:rPr>
              <a:t>Για την επιτυχή εφαρμογή των παραπάνω, απαιτείται η εκτέλεση ορισμένων μετρήσεων, με τις οποίες προσδιορίζεται το ποσό καθεμίας από τις επιβλαβείς ουσίες που περιέχονται στο νερό</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lnSpc>
                <a:spcPct val="150000"/>
              </a:lnSpc>
              <a:spcBef>
                <a:spcPts val="600"/>
              </a:spcBef>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Με βάση τα αποτελέσματα των μετρήσεων αυτών καθορίζονται και οι αναγκαίες προσθήκες σε χημικές ουσίες.</a:t>
            </a:r>
          </a:p>
          <a:p>
            <a:pPr algn="l">
              <a:lnSpc>
                <a:spcPct val="150000"/>
              </a:lnSpc>
              <a:spcBef>
                <a:spcPts val="600"/>
              </a:spcBef>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Τονίζεται εδώ ότι η εργασία αυτή παίζει σοβαρό ρολό για την καλή συντήρηση του λέβητα και πρεπει να εκτελείται με μεγάλη προσοχή από τους υπευθύνους μηχανικούς της εγκατάστασης.</a:t>
            </a:r>
          </a:p>
          <a:p>
            <a:pPr algn="l">
              <a:buClr>
                <a:srgbClr val="FF0000"/>
              </a:buClr>
            </a:pPr>
            <a:endParaRPr lang="el-G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191857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980728"/>
            <a:ext cx="9001000" cy="5760640"/>
          </a:xfrm>
          <a:noFill/>
        </p:spPr>
        <p:txBody>
          <a:bodyPr>
            <a:noAutofit/>
          </a:bodyPr>
          <a:lstStyle/>
          <a:p>
            <a:pPr algn="l">
              <a:lnSpc>
                <a:spcPct val="150000"/>
              </a:lnSpc>
              <a:spcAft>
                <a:spcPts val="600"/>
              </a:spcAft>
              <a:buClr>
                <a:srgbClr val="FF0000"/>
              </a:buClr>
            </a:pP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Με τον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όρο αλατόμητα εννοείται η περιεκτικότητα του νερού σε χλωριούχα άλατα</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 Βάση των αλάτων αποτελεί το </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χλωριούχο νάτριο (NACI) </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που αποτελεί το μεγαλύτερο ποσοστό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(78%) </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των ορυκτών ουσιών που περιέχει το θαλάσσιο νερό. Άλλο χλωριούχο αλάτι ειναι </a:t>
            </a:r>
            <a:r>
              <a:rPr lang="el-GR" sz="1900" b="1" dirty="0">
                <a:solidFill>
                  <a:srgbClr val="7030A0"/>
                </a:solidFill>
                <a:latin typeface="Calibri" panose="020F0502020204030204" pitchFamily="34" charset="0"/>
                <a:ea typeface="Calibri" panose="020F0502020204030204" pitchFamily="34" charset="0"/>
                <a:cs typeface="Calibri" panose="020F0502020204030204" pitchFamily="34" charset="0"/>
              </a:rPr>
              <a:t>το χλωριούχο μαγνήσιο (mgci2). </a:t>
            </a:r>
            <a:endParaRPr lang="en-US" sz="19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Aft>
                <a:spcPts val="600"/>
              </a:spcAft>
              <a:buClr>
                <a:srgbClr val="FF0000"/>
              </a:buClr>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Η παρουσία τους στο τροφοδοτικό νερό οφείλεται στην είσοδο θαλασσιού νερού στο κύκλωμα</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 Αυτή μπορεί να προέλθει από διαρροή των ψυγείων η των ψυγείων των εγχυτήρων, όταν λειτουργούν με θαλάσσιο νερό, των ψυγείων συμπύκνωσης των αέριων, των δικτυών απόσταξης η των εξαγωγών λεβήτων που δεν βρίσκονται υπό ατμό, των επιστομίων του τροφοδοτικού νερού η της σωλήνωσης του, της σωλήνωσης δικτύου υγρών που περνούν από το κύτος, επίσης από διαρροή αρμών ΄η </a:t>
            </a:r>
            <a:r>
              <a:rPr lang="el-GR" sz="1900" b="1" dirty="0" err="1">
                <a:solidFill>
                  <a:srgbClr val="002060"/>
                </a:solidFill>
                <a:latin typeface="Calibri" panose="020F0502020204030204" pitchFamily="34" charset="0"/>
                <a:ea typeface="Calibri" panose="020F0502020204030204" pitchFamily="34" charset="0"/>
                <a:cs typeface="Calibri" panose="020F0502020204030204" pitchFamily="34" charset="0"/>
              </a:rPr>
              <a:t>καρφώσεων</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 των τροφοδοτικών δεξαμενών η τέλος από προβολή βραστήρων.</a:t>
            </a:r>
          </a:p>
        </p:txBody>
      </p:sp>
      <p:sp>
        <p:nvSpPr>
          <p:cNvPr id="2" name="Ορθογώνιο: Στρογγύλεμα διαγώνιων γωνιών 1">
            <a:extLst>
              <a:ext uri="{FF2B5EF4-FFF2-40B4-BE49-F238E27FC236}">
                <a16:creationId xmlns:a16="http://schemas.microsoft.com/office/drawing/2014/main" id="{E4134068-E8FA-4E32-BF59-3F921BF12021}"/>
              </a:ext>
            </a:extLst>
          </p:cNvPr>
          <p:cNvSpPr/>
          <p:nvPr/>
        </p:nvSpPr>
        <p:spPr>
          <a:xfrm>
            <a:off x="0" y="44624"/>
            <a:ext cx="9144000" cy="720080"/>
          </a:xfrm>
          <a:prstGeom prst="round2DiagRect">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2B10F4"/>
                </a:solidFill>
                <a:latin typeface="Arial Black" panose="020B0A04020102020204" pitchFamily="34" charset="0"/>
              </a:rPr>
              <a:t>7.5. ΑΛΑΤΟΤΗΤΑ</a:t>
            </a:r>
          </a:p>
        </p:txBody>
      </p:sp>
    </p:spTree>
    <p:extLst>
      <p:ext uri="{BB962C8B-B14F-4D97-AF65-F5344CB8AC3E}">
        <p14:creationId xmlns:p14="http://schemas.microsoft.com/office/powerpoint/2010/main" val="2648550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48680"/>
            <a:ext cx="8572560" cy="5429288"/>
          </a:xfrm>
        </p:spPr>
        <p:txBody>
          <a:bodyPr>
            <a:normAutofit/>
          </a:bodyPr>
          <a:lstStyle/>
          <a:p>
            <a:pPr marL="1188000" indent="-457200">
              <a:buClr>
                <a:srgbClr val="FF0000"/>
              </a:buClr>
            </a:pPr>
            <a:endParaRPr lang="el-GR" sz="2000" b="1" u="sng" dirty="0">
              <a:solidFill>
                <a:schemeClr val="bg1"/>
              </a:solidFill>
              <a:latin typeface="Arial Black" pitchFamily="34" charset="0"/>
            </a:endParaRPr>
          </a:p>
          <a:p>
            <a:pPr marL="1188000" indent="-457200">
              <a:buClr>
                <a:srgbClr val="FF0000"/>
              </a:buClr>
            </a:pPr>
            <a:endParaRPr lang="el-GR" sz="2000" b="1" u="sng" dirty="0">
              <a:solidFill>
                <a:schemeClr val="bg1"/>
              </a:solidFill>
              <a:latin typeface="Arial Black" pitchFamily="34" charset="0"/>
            </a:endParaRP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 </a:t>
            </a:r>
            <a:r>
              <a:rPr lang="el-GR" sz="2000" dirty="0">
                <a:solidFill>
                  <a:schemeClr val="tx1"/>
                </a:solidFill>
                <a:latin typeface="Times New Roman" panose="02020603050405020304" pitchFamily="18" charset="0"/>
                <a:cs typeface="Times New Roman" panose="02020603050405020304" pitchFamily="18" charset="0"/>
              </a:rPr>
              <a:t>Αποτελείται από δυο θαλάμους οι οποίοι συνδέονται μεταξύ τους με αυλούς σχήματος </a:t>
            </a:r>
            <a:r>
              <a:rPr lang="en-US" sz="2800" b="1" dirty="0">
                <a:solidFill>
                  <a:schemeClr val="tx1"/>
                </a:solidFill>
                <a:latin typeface="Times New Roman" panose="02020603050405020304" pitchFamily="18" charset="0"/>
                <a:cs typeface="Times New Roman" panose="02020603050405020304" pitchFamily="18" charset="0"/>
              </a:rPr>
              <a:t>U </a:t>
            </a:r>
            <a:r>
              <a:rPr lang="en-US" sz="2800" dirty="0">
                <a:solidFill>
                  <a:schemeClr val="tx1"/>
                </a:solidFill>
                <a:latin typeface="Times New Roman" panose="02020603050405020304" pitchFamily="18" charset="0"/>
                <a:cs typeface="Times New Roman" panose="02020603050405020304" pitchFamily="18" charset="0"/>
              </a:rPr>
              <a:t>.</a:t>
            </a:r>
            <a:endParaRPr lang="el-GR" sz="2800" dirty="0">
              <a:solidFill>
                <a:schemeClr val="tx1"/>
              </a:solidFill>
              <a:latin typeface="Times New Roman" panose="02020603050405020304" pitchFamily="18" charset="0"/>
              <a:cs typeface="Times New Roman" panose="02020603050405020304" pitchFamily="18" charset="0"/>
            </a:endParaRPr>
          </a:p>
          <a:p>
            <a:pPr algn="l">
              <a:buClr>
                <a:srgbClr val="FF0000"/>
              </a:buClr>
            </a:pPr>
            <a:endParaRPr lang="en-US" sz="2800" dirty="0">
              <a:solidFill>
                <a:schemeClr val="tx1"/>
              </a:solidFill>
              <a:latin typeface="Times New Roman" panose="02020603050405020304" pitchFamily="18" charset="0"/>
              <a:cs typeface="Times New Roman" panose="02020603050405020304" pitchFamily="18" charset="0"/>
            </a:endParaRPr>
          </a:p>
          <a:p>
            <a:pPr algn="l">
              <a:buClr>
                <a:srgbClr val="FF0000"/>
              </a:buClr>
              <a:buFont typeface="Wingdings" pitchFamily="2" charset="2"/>
              <a:buChar char="q"/>
            </a:pPr>
            <a:r>
              <a:rPr lang="el-GR" sz="2000" dirty="0">
                <a:solidFill>
                  <a:schemeClr val="tx1"/>
                </a:solidFill>
                <a:latin typeface="Times New Roman" panose="02020603050405020304" pitchFamily="18" charset="0"/>
                <a:cs typeface="Times New Roman" panose="02020603050405020304" pitchFamily="18" charset="0"/>
              </a:rPr>
              <a:t>Ο ατμός προερχόμενος από τον ατμοθάλαμο μπαίνει μέσα στον ενα θάλαμο, κυκλοφορεί μέσα στους αυλούς του υπερθερμαντήρα με επαναλαμβανόμενες διαδρομές και εξέρχεται από αυτόν ως υπέρθερμος. </a:t>
            </a:r>
          </a:p>
          <a:p>
            <a:pPr algn="l">
              <a:buClr>
                <a:srgbClr val="FF0000"/>
              </a:buClr>
              <a:buFont typeface="Wingdings" pitchFamily="2" charset="2"/>
              <a:buChar char="q"/>
            </a:pPr>
            <a:endParaRPr lang="el-GR" sz="2000" dirty="0">
              <a:solidFill>
                <a:schemeClr val="tx1"/>
              </a:solidFill>
              <a:latin typeface="Times New Roman" panose="02020603050405020304" pitchFamily="18" charset="0"/>
              <a:cs typeface="Times New Roman" panose="02020603050405020304" pitchFamily="18" charset="0"/>
            </a:endParaRPr>
          </a:p>
          <a:p>
            <a:pPr algn="l">
              <a:buClr>
                <a:srgbClr val="FF0000"/>
              </a:buClr>
              <a:buFont typeface="Wingdings" pitchFamily="2" charset="2"/>
              <a:buChar char="q"/>
            </a:pPr>
            <a:r>
              <a:rPr lang="el-GR" sz="2000" dirty="0">
                <a:solidFill>
                  <a:schemeClr val="tx1"/>
                </a:solidFill>
                <a:latin typeface="Times New Roman" panose="02020603050405020304" pitchFamily="18" charset="0"/>
                <a:cs typeface="Times New Roman" panose="02020603050405020304" pitchFamily="18" charset="0"/>
              </a:rPr>
              <a:t>Οι επαναλαμβανόμενες διαδρομές ατμού οφείλονται στην ύπαρξη διαφραγμάτων μέσα στους θαλάμους.</a:t>
            </a:r>
          </a:p>
        </p:txBody>
      </p:sp>
      <p:sp>
        <p:nvSpPr>
          <p:cNvPr id="6" name="Ορθογώνιο: Στρογγύλεμα διαγώνιων γωνιών 5">
            <a:extLst>
              <a:ext uri="{FF2B5EF4-FFF2-40B4-BE49-F238E27FC236}">
                <a16:creationId xmlns:a16="http://schemas.microsoft.com/office/drawing/2014/main" id="{7F373EBB-F954-0B7E-C6E3-74DE95BB7A45}"/>
              </a:ext>
            </a:extLst>
          </p:cNvPr>
          <p:cNvSpPr/>
          <p:nvPr/>
        </p:nvSpPr>
        <p:spPr>
          <a:xfrm>
            <a:off x="1475656" y="692696"/>
            <a:ext cx="6624736" cy="504056"/>
          </a:xfrm>
          <a:prstGeom prst="round2DiagRect">
            <a:avLst/>
          </a:prstGeom>
          <a:solidFill>
            <a:srgbClr val="E3F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0000"/>
                </a:solidFill>
                <a:latin typeface="Times New Roman" panose="02020603050405020304" pitchFamily="18" charset="0"/>
                <a:cs typeface="Times New Roman" panose="02020603050405020304" pitchFamily="18" charset="0"/>
              </a:rPr>
              <a:t>Ο ΥΠΕΡΘΕΡΜΑΝΤΗΡΑΣ  </a:t>
            </a:r>
            <a:r>
              <a:rPr lang="el-GR" sz="3600" dirty="0">
                <a:solidFill>
                  <a:srgbClr val="FF0000"/>
                </a:solidFill>
                <a:latin typeface="Times New Roman" panose="02020603050405020304" pitchFamily="18" charset="0"/>
                <a:cs typeface="Times New Roman" panose="02020603050405020304" pitchFamily="18" charset="0"/>
              </a:rPr>
              <a:t>γ</a:t>
            </a:r>
            <a:r>
              <a:rPr lang="el-GR" sz="2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9921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down)">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908720"/>
            <a:ext cx="9001000" cy="5838640"/>
          </a:xfrm>
          <a:noFill/>
        </p:spPr>
        <p:txBody>
          <a:bodyPr>
            <a:noAutofit/>
          </a:bodyPr>
          <a:lstStyle/>
          <a:p>
            <a:pPr algn="l">
              <a:spcAft>
                <a:spcPts val="12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Η μέτρηση της αλατότητας με το ηλεκτρικό αλατόμετρο</a:t>
            </a:r>
            <a:r>
              <a:rPr lang="el-GR"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algn="l">
              <a:spcAft>
                <a:spcPts val="1200"/>
              </a:spcAft>
              <a:buClr>
                <a:srgbClr val="FF0000"/>
              </a:buClr>
            </a:pP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Το ηλεκτρικό αλατόμετρο το οποίο ονομάζεται και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σαλινόμετρο (salinometer)</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ειναι ηλεκτρικό όργανο, το οποίο βασίζεται στην αρχή της αναλογικής μεταβολής της ηλεκτρικής αγωγιμότητας του νερού σε συνάρτηση με άλατα που περιέχονται σ' αυτο.</a:t>
            </a:r>
          </a:p>
          <a:p>
            <a:pPr algn="l">
              <a:spcAft>
                <a:spcPts val="12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Για να κατανοηθεί η λειτουργια του σαλινόμετρου, αναφέρουμε ότι</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εάν βυθίσουμε δυο ηλεκτρόδια σε γλυκό νερό και διαβιβάσουμε ηλεκτρικό ρεύμα, δημιουργείται μια αντίσταση, η οποία παραμένει σταθερή, εφόσον οι ξένες ουσίες που περιέχονται στο νερό παραμένουν σταθερές. Η αντίσταση αυτή διαβάζεται σε ενδείκτη τυπου αμπερομέτρου.</a:t>
            </a:r>
          </a:p>
          <a:p>
            <a:pPr algn="l">
              <a:spcAft>
                <a:spcPts val="1200"/>
              </a:spcAft>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Εάν η περιεκτικότητα σε άλατα αυξηθεί η αγωγιμότητα αυξάνει και ο ενδείκτης κινείται ανάλογα και προειδοποιεί το προσωπικό με κόκκινο φως και προειδοποιητικούς κωδωνισμούς μερικές φορές</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spcAft>
                <a:spcPts val="12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Ο αντισταθμιστήρας θερμοκρασίας ρυθμίζει το όργανο, ώστε να διορθώνει τη μεταβολή της θερμοκρασίας.</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 Ο επιλογέας θέτει σε επικοινωνία το όργανο με διάφορα σημεία του τροφοδοτικού κυκλώματός, στα οποία πρεπει να λαμβάνεται η μέτρηση.</a:t>
            </a:r>
          </a:p>
          <a:p>
            <a:pPr algn="l">
              <a:spcAft>
                <a:spcPts val="600"/>
              </a:spcAft>
              <a:buClr>
                <a:srgbClr val="FF0000"/>
              </a:buClr>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6" name="Πλακίδιο 5">
            <a:extLst>
              <a:ext uri="{FF2B5EF4-FFF2-40B4-BE49-F238E27FC236}">
                <a16:creationId xmlns:a16="http://schemas.microsoft.com/office/drawing/2014/main" id="{3999A53F-C90D-AC0E-AA50-65C5E5B8C688}"/>
              </a:ext>
            </a:extLst>
          </p:cNvPr>
          <p:cNvSpPr/>
          <p:nvPr/>
        </p:nvSpPr>
        <p:spPr>
          <a:xfrm>
            <a:off x="23732" y="110640"/>
            <a:ext cx="9084772" cy="648072"/>
          </a:xfrm>
          <a:prstGeom prst="plaque">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2B10F4"/>
                </a:solidFill>
                <a:latin typeface="Arial Black" panose="020B0A04020102020204" pitchFamily="34" charset="0"/>
              </a:rPr>
              <a:t>ΑΛΑΤΟΤΗΤΑ</a:t>
            </a:r>
          </a:p>
        </p:txBody>
      </p:sp>
    </p:spTree>
    <p:extLst>
      <p:ext uri="{BB962C8B-B14F-4D97-AF65-F5344CB8AC3E}">
        <p14:creationId xmlns:p14="http://schemas.microsoft.com/office/powerpoint/2010/main" val="131672758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88640"/>
            <a:ext cx="8928992" cy="6552728"/>
          </a:xfrm>
          <a:noFill/>
        </p:spPr>
        <p:txBody>
          <a:bodyPr>
            <a:noAutofit/>
          </a:bodyPr>
          <a:lstStyle/>
          <a:p>
            <a:pPr>
              <a:buClr>
                <a:srgbClr val="FF0000"/>
              </a:buClr>
            </a:pPr>
            <a:r>
              <a:rPr lang="el-GR"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ΕΠΙΤΡΕΠΟΜΕΝΑ ΟΡΙΑ ΑΛΑΤΟΤΗΤΑΣ</a:t>
            </a:r>
            <a:r>
              <a:rPr lang="en-US"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l-GR"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l">
              <a:lnSpc>
                <a:spcPct val="150000"/>
              </a:lnSpc>
              <a:spcAft>
                <a:spcPts val="6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Επιτρεπόμενο όριο σε χλωριούχα</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l-GR"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50000"/>
              </a:lnSpc>
              <a:spcAft>
                <a:spcPts val="600"/>
              </a:spcAft>
              <a:buClr>
                <a:srgbClr val="FF0000"/>
              </a:buClr>
              <a:buSzPct val="102000"/>
              <a:buFont typeface="Wingdings" panose="05000000000000000000" pitchFamily="2" charset="2"/>
              <a:buChar char="§"/>
            </a:pP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Κατάθλιψη νερού από απόσταξη των αποστακτήρων προς τις εφεδρικές δεξαμενές τροφοδοτικού νερού: 3 ppm το μέγιστο.</a:t>
            </a:r>
            <a:endParaRPr lang="en-US" b="1" dirty="0">
              <a:solidFill>
                <a:srgbClr val="2B10F4"/>
              </a:solidFill>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50000"/>
              </a:lnSpc>
              <a:spcAft>
                <a:spcPts val="600"/>
              </a:spcAft>
              <a:buClr>
                <a:srgbClr val="FF0000"/>
              </a:buClr>
              <a:buSzPct val="102000"/>
              <a:buFont typeface="Wingdings" panose="05000000000000000000" pitchFamily="2" charset="2"/>
              <a:buChar cha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Συμπύκνωμα 3 ppm το μέγιστο.</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50000"/>
              </a:lnSpc>
              <a:spcAft>
                <a:spcPts val="600"/>
              </a:spcAft>
              <a:buClr>
                <a:srgbClr val="FF0000"/>
              </a:buClr>
              <a:buSzPct val="102000"/>
              <a:buFont typeface="Wingdings" panose="05000000000000000000" pitchFamily="2" charset="2"/>
              <a:buChar char="§"/>
            </a:pPr>
            <a:r>
              <a:rPr lang="el-GR" b="1" dirty="0">
                <a:solidFill>
                  <a:srgbClr val="008E00"/>
                </a:solidFill>
                <a:latin typeface="Calibri" panose="020F0502020204030204" pitchFamily="34" charset="0"/>
                <a:ea typeface="Calibri" panose="020F0502020204030204" pitchFamily="34" charset="0"/>
                <a:cs typeface="Calibri" panose="020F0502020204030204" pitchFamily="34" charset="0"/>
              </a:rPr>
              <a:t>Νερό τροφοδοτικών δεξαμενών, εξαεριστική δεξαμενής κανονικά μέχρι 3 ppm κατά μέγιστο</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198677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980728"/>
            <a:ext cx="8928992" cy="5760640"/>
          </a:xfrm>
          <a:noFill/>
        </p:spPr>
        <p:txBody>
          <a:bodyPr>
            <a:noAutofit/>
          </a:bodyPr>
          <a:lstStyle/>
          <a:p>
            <a:pPr algn="l">
              <a:lnSpc>
                <a:spcPct val="120000"/>
              </a:lnSpc>
              <a:spcAft>
                <a:spcPts val="600"/>
              </a:spcAft>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Οι εξαγωγές ειναι αναγκαίες για να ελαττώσομε την πυκνότητα του νερού του λέβητα με την αποβολή διαλυμένων και αιωρούμενων στερεών. Χωρίς ελεγχόμενες εξαγωγές </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στρατσώνες</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όλα τα στερεά του νερού του λέβητα θα αυξάνονται συνέχεια. Υπερβολική πυκνότητα θα εχει ως αποτέλεσμα αναβράσεις και προβολείς και θα φράξεις τους αυλούς του λέβητα και τους συλλέκτες με λάσπη, με αποτέλεσμα ελαττωμένη κυκλοφορία, υπερθέρμανση και πιθανή ζημιά των αυλών.</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l">
              <a:lnSpc>
                <a:spcPct val="120000"/>
              </a:lnSpc>
              <a:spcAft>
                <a:spcPts val="6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Όταν προσθέτουμε χημικά στο νερό του λέβητα για την προστασία του εσωτερικού του, ειναι φανερό ότι αυξάνουν τα διαλυμένα στερεά. Κατά την αντίδραση των χημικών με τις ουσίες που μολύνουν το νερό σχηματίζεται λάσπη. </a:t>
            </a:r>
            <a:endParaRPr lang="en-US"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l">
              <a:lnSpc>
                <a:spcPct val="120000"/>
              </a:lnSpc>
              <a:spcAft>
                <a:spcPts val="600"/>
              </a:spcAft>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Καθώς όλα τα στερεά, διαλυμένα και αιωρούμενα, που υπάρχουν στο τροφοδοτικό υγρό εισέρχονται στο λέβητα η συμπύκνωση συνεχίζεται. Έτσι χρειάζεται μια περιοδική εξαγωγή για να ελέγχουμε το ρυθμό αύξησης της πυκνότητας. </a:t>
            </a: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Μια θετική μέθοδος για τον προσδιορισμό των ολικών διαλυμένων στερεών στο νερό λέβητα ειναι η μέτρηση της ειδικής αγωγιμότητας χρησιμοποιώντας ενα μετρητή διαλυμένων στερεών (TDS </a:t>
            </a:r>
            <a:r>
              <a:rPr lang="el-GR" b="1" dirty="0" err="1">
                <a:solidFill>
                  <a:srgbClr val="2B10F4"/>
                </a:solidFill>
                <a:latin typeface="Calibri" panose="020F0502020204030204" pitchFamily="34" charset="0"/>
                <a:ea typeface="Calibri" panose="020F0502020204030204" pitchFamily="34" charset="0"/>
                <a:cs typeface="Calibri" panose="020F0502020204030204" pitchFamily="34" charset="0"/>
              </a:rPr>
              <a:t>meter</a:t>
            </a: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 Ανάλογα με το βαθμό των στερεών κάνουμε εξαγωγές.</a:t>
            </a:r>
          </a:p>
          <a:p>
            <a:pPr algn="l">
              <a:buClr>
                <a:srgbClr val="FF0000"/>
              </a:buClr>
            </a:pPr>
            <a:endParaRPr lang="el-G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Ορθογώνιο: Στρογγύλεμα διαγώνιων γωνιών 1">
            <a:extLst>
              <a:ext uri="{FF2B5EF4-FFF2-40B4-BE49-F238E27FC236}">
                <a16:creationId xmlns:a16="http://schemas.microsoft.com/office/drawing/2014/main" id="{92BC02AE-25EE-DC51-2C50-DC0FD62DD25E}"/>
              </a:ext>
            </a:extLst>
          </p:cNvPr>
          <p:cNvSpPr/>
          <p:nvPr/>
        </p:nvSpPr>
        <p:spPr>
          <a:xfrm>
            <a:off x="0" y="0"/>
            <a:ext cx="9144000" cy="836712"/>
          </a:xfrm>
          <a:prstGeom prst="round2DiagRect">
            <a:avLst/>
          </a:prstGeom>
          <a:gradFill flip="none" rotWithShape="1">
            <a:gsLst>
              <a:gs pos="24000">
                <a:srgbClr val="3BFF3B"/>
              </a:gs>
              <a:gs pos="70000">
                <a:srgbClr val="FFFF00"/>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002060"/>
                </a:solidFill>
                <a:latin typeface="Arial Black" panose="020B0A04020102020204" pitchFamily="34" charset="0"/>
              </a:rPr>
              <a:t>7.6. ΕΞΑΓΩΓΕΣ</a:t>
            </a:r>
          </a:p>
        </p:txBody>
      </p:sp>
    </p:spTree>
    <p:extLst>
      <p:ext uri="{BB962C8B-B14F-4D97-AF65-F5344CB8AC3E}">
        <p14:creationId xmlns:p14="http://schemas.microsoft.com/office/powerpoint/2010/main" val="372213868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lnSpc>
                <a:spcPct val="150000"/>
              </a:lnSpc>
              <a:spcAft>
                <a:spcPts val="600"/>
              </a:spcAft>
              <a:buClr>
                <a:srgbClr val="FF0000"/>
              </a:buClr>
            </a:pP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ΕΙΝΑΙ ΟΙ ΕΞΗΣ:</a:t>
            </a:r>
          </a:p>
          <a:p>
            <a:pPr algn="l">
              <a:lnSpc>
                <a:spcPct val="150000"/>
              </a:lnSpc>
              <a:spcAft>
                <a:spcPts val="600"/>
              </a:spcAft>
              <a:buClr>
                <a:srgbClr val="FF0000"/>
              </a:buClr>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 Μέτρηση αλατότητας (χλωριούχων και φωσφάτων).</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19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Aft>
                <a:spcPts val="600"/>
              </a:spcAft>
              <a:buClr>
                <a:srgbClr val="FF0000"/>
              </a:buClr>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Β) Μέτρηση σκληρότητας. </a:t>
            </a:r>
            <a:endParaRPr lang="en-US" sz="1900" b="1" dirty="0">
              <a:solidFill>
                <a:srgbClr val="2B10F4"/>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Aft>
                <a:spcPts val="600"/>
              </a:spcAft>
              <a:buClr>
                <a:srgbClr val="FF0000"/>
              </a:buClr>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Γ) Διαπίστωση παρουσίας ελαιωδών ουσιών</a:t>
            </a:r>
            <a:r>
              <a:rPr lang="en-US" sz="1900" b="1" dirty="0">
                <a:solidFill>
                  <a:srgbClr val="005000"/>
                </a:solidFill>
                <a:latin typeface="Calibri" panose="020F0502020204030204" pitchFamily="34" charset="0"/>
                <a:ea typeface="Calibri" panose="020F0502020204030204" pitchFamily="34" charset="0"/>
                <a:cs typeface="Calibri" panose="020F0502020204030204" pitchFamily="34" charset="0"/>
              </a:rPr>
              <a:t>.</a:t>
            </a:r>
          </a:p>
          <a:p>
            <a:pPr algn="l">
              <a:lnSpc>
                <a:spcPct val="150000"/>
              </a:lnSpc>
              <a:spcAft>
                <a:spcPts val="600"/>
              </a:spcAft>
              <a:buClr>
                <a:srgbClr val="FF0000"/>
              </a:buClr>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Δ) Μέτρηση αλκαλικότητα.</a:t>
            </a:r>
          </a:p>
          <a:p>
            <a:pPr algn="l">
              <a:lnSpc>
                <a:spcPct val="150000"/>
              </a:lnSpc>
              <a:spcAft>
                <a:spcPts val="600"/>
              </a:spcAft>
              <a:buClr>
                <a:srgbClr val="FF0000"/>
              </a:buClr>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Ε) Μέτρηση διαλυμένου οξυγόνου.</a:t>
            </a:r>
          </a:p>
          <a:p>
            <a:pPr algn="l">
              <a:lnSpc>
                <a:spcPct val="150000"/>
              </a:lnSpc>
              <a:spcAft>
                <a:spcPts val="600"/>
              </a:spcAft>
              <a:buClr>
                <a:srgbClr val="FF0000"/>
              </a:buClr>
            </a:pPr>
            <a:r>
              <a:rPr lang="el-GR" sz="1900" b="1" dirty="0">
                <a:solidFill>
                  <a:srgbClr val="7030A0"/>
                </a:solidFill>
                <a:latin typeface="Calibri" panose="020F0502020204030204" pitchFamily="34" charset="0"/>
                <a:ea typeface="Calibri" panose="020F0502020204030204" pitchFamily="34" charset="0"/>
                <a:cs typeface="Calibri" panose="020F0502020204030204" pitchFamily="34" charset="0"/>
              </a:rPr>
              <a:t>Στ) Διαπίστωση αιωρούμενων ουσιών (αγωγιμότητας, πυριτίου, χαλκού). </a:t>
            </a:r>
            <a:endParaRPr lang="en-US" sz="19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Aft>
                <a:spcPts val="600"/>
              </a:spcAft>
              <a:buClr>
                <a:srgbClr val="FF0000"/>
              </a:buClr>
            </a:pP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Με βάση τα αποτελέσματα της κάθε μετρήσεις παίρνονται και τα ανάλογα μετρά για την αντιμετώπιση της.</a:t>
            </a:r>
          </a:p>
        </p:txBody>
      </p:sp>
      <p:sp>
        <p:nvSpPr>
          <p:cNvPr id="2" name="Ορθογώνιο: Στρογγύλεμα γωνιών 1">
            <a:extLst>
              <a:ext uri="{FF2B5EF4-FFF2-40B4-BE49-F238E27FC236}">
                <a16:creationId xmlns:a16="http://schemas.microsoft.com/office/drawing/2014/main" id="{B93E4269-698D-AE03-6B1B-5AAEB4F466B4}"/>
              </a:ext>
            </a:extLst>
          </p:cNvPr>
          <p:cNvSpPr/>
          <p:nvPr/>
        </p:nvSpPr>
        <p:spPr>
          <a:xfrm>
            <a:off x="0" y="116632"/>
            <a:ext cx="9144000" cy="72008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FF0000"/>
                </a:solidFill>
                <a:latin typeface="Arial Black" panose="020B0A04020102020204" pitchFamily="34" charset="0"/>
              </a:rPr>
              <a:t>ΜΕΤΡΗΣΕΙΣ</a:t>
            </a:r>
          </a:p>
        </p:txBody>
      </p:sp>
    </p:spTree>
    <p:extLst>
      <p:ext uri="{BB962C8B-B14F-4D97-AF65-F5344CB8AC3E}">
        <p14:creationId xmlns:p14="http://schemas.microsoft.com/office/powerpoint/2010/main" val="419953291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622399"/>
          </a:xfrm>
          <a:solidFill>
            <a:srgbClr val="002060"/>
          </a:solidFill>
          <a:effectLst>
            <a:glow rad="228600">
              <a:schemeClr val="accent1">
                <a:satMod val="175000"/>
                <a:alpha val="40000"/>
              </a:schemeClr>
            </a:glow>
          </a:effectLst>
        </p:spPr>
        <p:txBody>
          <a:bodyPr>
            <a:noAutofit/>
          </a:bodyPr>
          <a:lstStyle/>
          <a:p>
            <a:r>
              <a:rPr lang="el-GR" sz="3000" b="1" u="sng" dirty="0">
                <a:solidFill>
                  <a:srgbClr val="FFFF00"/>
                </a:solidFill>
                <a:latin typeface="Arial" pitchFamily="34" charset="0"/>
                <a:cs typeface="Arial" pitchFamily="34" charset="0"/>
              </a:rPr>
              <a:t>ΣΗΜΕΙΑ ΛΗΨΕΩΣ ΔΕΙΓΜΑΤΟΣ ΝΕΡΟΥ</a:t>
            </a:r>
          </a:p>
        </p:txBody>
      </p:sp>
      <p:sp>
        <p:nvSpPr>
          <p:cNvPr id="3" name="Subtitle 2"/>
          <p:cNvSpPr>
            <a:spLocks noGrp="1"/>
          </p:cNvSpPr>
          <p:nvPr>
            <p:ph type="subTitle" idx="1"/>
          </p:nvPr>
        </p:nvSpPr>
        <p:spPr>
          <a:xfrm>
            <a:off x="107504" y="980728"/>
            <a:ext cx="8928992" cy="5760640"/>
          </a:xfrm>
          <a:noFill/>
        </p:spPr>
        <p:txBody>
          <a:bodyPr>
            <a:noAutofit/>
          </a:bodyPr>
          <a:lstStyle/>
          <a:p>
            <a:pPr algn="l">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Λέβητας</a:t>
            </a:r>
            <a:r>
              <a:rPr lang="en-US" b="1" u="sng" dirty="0">
                <a:solidFill>
                  <a:srgbClr val="FF0000"/>
                </a:solidFill>
                <a:latin typeface="Calibri" panose="020F0502020204030204" pitchFamily="34" charset="0"/>
                <a:ea typeface="Calibri" panose="020F0502020204030204" pitchFamily="34" charset="0"/>
                <a:cs typeface="Calibri" panose="020F0502020204030204" pitchFamily="34" charset="0"/>
              </a:rPr>
              <a:t> (Boiler Water)</a:t>
            </a:r>
          </a:p>
          <a:p>
            <a:pPr algn="l">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Από τον ατμοθάλαμο ΄η όπως προβλέπεται από τον κατασκευαστή. Το δείγμα πρεπει να ψύχεται από το ψυγείο δείγματος στους 21 - 26°c περίπου</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Διαδικασία</a:t>
            </a:r>
          </a:p>
          <a:p>
            <a:pPr algn="l">
              <a:spcBef>
                <a:spcPts val="600"/>
              </a:spcBef>
              <a:buClr>
                <a:srgbClr val="FF0000"/>
              </a:buClr>
            </a:pPr>
            <a:r>
              <a:rPr lang="el-GR" b="1" dirty="0">
                <a:solidFill>
                  <a:srgbClr val="1F09C3"/>
                </a:solidFill>
                <a:latin typeface="Calibri" panose="020F0502020204030204" pitchFamily="34" charset="0"/>
                <a:ea typeface="Calibri" panose="020F0502020204030204" pitchFamily="34" charset="0"/>
                <a:cs typeface="Calibri" panose="020F0502020204030204" pitchFamily="34" charset="0"/>
              </a:rPr>
              <a:t>Εκκενώσετε δυο - τρεις φορές την σωλήνωση, πριν πάρετε το δείγμα. Στη συνέχεια αφήστε το νερό να τρέξει τρία ως πέντε λεπτά. Ξεβγάλατε όλα τα σκευή δοκιμής με καθαρό νερό δείγματος. Αν η ανάλυση καθυστερήσει, το δείγμα πρεπει να κρατηθεί σε καλά κλειστό πλαστικό ΄η γυάλινο μπουκάλι</a:t>
            </a: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a:t>
            </a:r>
          </a:p>
          <a:p>
            <a:pPr algn="l">
              <a:spcBef>
                <a:spcPts val="600"/>
              </a:spcBef>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Συμπύκνωμα</a:t>
            </a:r>
            <a:r>
              <a:rPr lang="en-US" b="1" u="sng" dirty="0">
                <a:solidFill>
                  <a:srgbClr val="FF0000"/>
                </a:solidFill>
                <a:latin typeface="Calibri" panose="020F0502020204030204" pitchFamily="34" charset="0"/>
                <a:ea typeface="Calibri" panose="020F0502020204030204" pitchFamily="34" charset="0"/>
                <a:cs typeface="Calibri" panose="020F0502020204030204" pitchFamily="34" charset="0"/>
              </a:rPr>
              <a:t> (condensate)</a:t>
            </a:r>
            <a:endPar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l">
              <a:spcBef>
                <a:spcPts val="600"/>
              </a:spcBef>
              <a:buClr>
                <a:srgbClr val="FF0000"/>
              </a:buClr>
            </a:pPr>
            <a:r>
              <a:rPr lang="el-GR" b="1" dirty="0">
                <a:solidFill>
                  <a:srgbClr val="005000"/>
                </a:solidFill>
                <a:latin typeface="Calibri" panose="020F0502020204030204" pitchFamily="34" charset="0"/>
                <a:ea typeface="Calibri" panose="020F0502020204030204" pitchFamily="34" charset="0"/>
                <a:cs typeface="Calibri" panose="020F0502020204030204" pitchFamily="34" charset="0"/>
              </a:rPr>
              <a:t>από την κυριά η τη βοηθητική αντλία συμπυκνώματος, ανάλογα με ποια αντλία ειναι σε λειτουργια.</a:t>
            </a:r>
          </a:p>
          <a:p>
            <a:pPr algn="l">
              <a:spcBef>
                <a:spcPts val="600"/>
              </a:spcBef>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Τροφοδοτικό νερό</a:t>
            </a:r>
            <a:r>
              <a:rPr lang="en-US" b="1" u="sng" dirty="0">
                <a:solidFill>
                  <a:srgbClr val="FF0000"/>
                </a:solidFill>
                <a:latin typeface="Calibri" panose="020F0502020204030204" pitchFamily="34" charset="0"/>
                <a:ea typeface="Calibri" panose="020F0502020204030204" pitchFamily="34" charset="0"/>
                <a:cs typeface="Calibri" panose="020F0502020204030204" pitchFamily="34" charset="0"/>
              </a:rPr>
              <a:t> (fide water)</a:t>
            </a:r>
            <a:endPar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l">
              <a:spcBef>
                <a:spcPts val="600"/>
              </a:spcBef>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από τη σωλήνωση κυρίας τροφοδότησης (όσο μπορούμε πιο κοντά στο λέβητα).</a:t>
            </a:r>
          </a:p>
          <a:p>
            <a:pPr algn="l">
              <a:spcBef>
                <a:spcPts val="600"/>
              </a:spcBef>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Νερό συμπληρώσεως λέβητα</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(make up water)</a:t>
            </a:r>
          </a:p>
          <a:p>
            <a:pPr algn="l">
              <a:spcBef>
                <a:spcPts val="600"/>
              </a:spcBef>
              <a:buClr>
                <a:srgbClr val="FF0000"/>
              </a:buClr>
            </a:pP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α) από τη δεξαμενή αποσταγμένου νερού η άλλη δεξαμενή, όπως απαιτείται</a:t>
            </a:r>
            <a:r>
              <a:rPr lang="en-US" b="1" dirty="0">
                <a:solidFill>
                  <a:srgbClr val="005800"/>
                </a:solidFill>
                <a:latin typeface="Calibri" panose="020F0502020204030204" pitchFamily="34" charset="0"/>
                <a:ea typeface="Calibri" panose="020F0502020204030204" pitchFamily="34" charset="0"/>
                <a:cs typeface="Calibri" panose="020F0502020204030204" pitchFamily="34" charset="0"/>
              </a:rPr>
              <a:t>.</a:t>
            </a:r>
          </a:p>
          <a:p>
            <a:pPr algn="l">
              <a:spcBef>
                <a:spcPts val="600"/>
              </a:spcBef>
              <a:buClr>
                <a:srgbClr val="FF0000"/>
              </a:buClr>
            </a:pP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β) από τον αποστακτήρα (evaporator}.</a:t>
            </a:r>
          </a:p>
        </p:txBody>
      </p:sp>
    </p:spTree>
    <p:extLst>
      <p:ext uri="{BB962C8B-B14F-4D97-AF65-F5344CB8AC3E}">
        <p14:creationId xmlns:p14="http://schemas.microsoft.com/office/powerpoint/2010/main" val="309946537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96" y="908720"/>
            <a:ext cx="9108504" cy="5904656"/>
          </a:xfrm>
          <a:noFill/>
        </p:spPr>
        <p:txBody>
          <a:bodyPr>
            <a:noAutofit/>
          </a:bodyPr>
          <a:lstStyle/>
          <a:p>
            <a:pPr algn="l">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Νερό που απαιτεί υπερβολική ποσότητα σαπουνιού για να δημιουργήσει αφρό (σαπουνάδα), αποκαλείται σκληρό νερό.</a:t>
            </a:r>
          </a:p>
          <a:p>
            <a:pPr algn="l">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Η σκληρότητα του νερού τροφοδότησης η του λέβητα, οφείλεται στην ύπαρξη διαλυτών ορυκτών ουσιών, κυρίως αλάτων του ασβεστίου και του μαγνησίου. Το δυσάρεστο αποτέλεσμα από τη σκληρότητα συνίσταται στο ότι υποβοηθεί τη δημιουργία καθαλατώσεων.</a:t>
            </a:r>
          </a:p>
          <a:p>
            <a:pPr>
              <a:buClr>
                <a:srgbClr val="FF0000"/>
              </a:buClr>
            </a:pPr>
            <a:r>
              <a:rPr lang="el-GR" b="1" u="sng" dirty="0">
                <a:solidFill>
                  <a:srgbClr val="2B10F4"/>
                </a:solidFill>
                <a:latin typeface="Calibri" panose="020F0502020204030204" pitchFamily="34" charset="0"/>
                <a:ea typeface="Calibri" panose="020F0502020204030204" pitchFamily="34" charset="0"/>
                <a:cs typeface="Calibri" panose="020F0502020204030204" pitchFamily="34" charset="0"/>
              </a:rPr>
              <a:t>Η σκληρότητα χαρακτηρίζεται σε</a:t>
            </a:r>
            <a:r>
              <a:rPr lang="en-US" b="1" u="sng" dirty="0">
                <a:solidFill>
                  <a:srgbClr val="2B10F4"/>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Παροδική</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όταν αφορά την περιεκτικότητα σε ανθρακικά άλατα, που σχηματίζουν μαλακές καθαλατώσεις, και </a:t>
            </a:r>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buClr>
                <a:srgbClr val="FF0000"/>
              </a:buClr>
            </a:pPr>
            <a:r>
              <a:rPr lang="el-GR" b="1" u="sng" dirty="0">
                <a:solidFill>
                  <a:srgbClr val="230AE0"/>
                </a:solidFill>
                <a:latin typeface="Calibri" panose="020F0502020204030204" pitchFamily="34" charset="0"/>
                <a:ea typeface="Calibri" panose="020F0502020204030204" pitchFamily="34" charset="0"/>
                <a:cs typeface="Calibri" panose="020F0502020204030204" pitchFamily="34" charset="0"/>
              </a:rPr>
              <a:t>Μόνιμη</a:t>
            </a:r>
            <a:r>
              <a:rPr lang="el-GR" b="1" dirty="0">
                <a:solidFill>
                  <a:srgbClr val="230AE0"/>
                </a:solidFill>
                <a:latin typeface="Calibri" panose="020F0502020204030204" pitchFamily="34" charset="0"/>
                <a:ea typeface="Calibri" panose="020F0502020204030204" pitchFamily="34" charset="0"/>
                <a:cs typeface="Calibri" panose="020F0502020204030204" pitchFamily="34" charset="0"/>
              </a:rPr>
              <a:t>,</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όταν αφορά την περιεκτικότητα σε θειικά, νιτρικά και πυριτικά άλατα, που σχηματίζουν τις σκληρές καθαλατώσεις.</a:t>
            </a:r>
          </a:p>
          <a:p>
            <a:pPr algn="l">
              <a:spcAft>
                <a:spcPts val="600"/>
              </a:spcAft>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Τα γλυκά νερά και το θαλάσσιο αποτελούν πηγή εισόδου των αλάτων αυτών στο τροφοδοτικό νερό του λέβητα, ώστε αιφνίδια αύξηση της περιεκτικότητας του σε χλωριούχα άλατα πρεπει να προκαλέσει το ενδιαφέρον του μηχανικού και να ελέγξει και τη σκληρότητα του νερού και να ενεργήσει για την αποφυγή της δημιουργίας καθαλατώσεων.</a:t>
            </a:r>
          </a:p>
        </p:txBody>
      </p:sp>
      <p:sp>
        <p:nvSpPr>
          <p:cNvPr id="2" name="Πλακίδιο 1">
            <a:extLst>
              <a:ext uri="{FF2B5EF4-FFF2-40B4-BE49-F238E27FC236}">
                <a16:creationId xmlns:a16="http://schemas.microsoft.com/office/drawing/2014/main" id="{0D4C19CD-C52F-C7B4-9F9B-C203FA79F699}"/>
              </a:ext>
            </a:extLst>
          </p:cNvPr>
          <p:cNvSpPr/>
          <p:nvPr/>
        </p:nvSpPr>
        <p:spPr>
          <a:xfrm>
            <a:off x="0" y="44624"/>
            <a:ext cx="9144000" cy="720080"/>
          </a:xfrm>
          <a:prstGeom prst="plaque">
            <a:avLst/>
          </a:prstGeom>
          <a:gradFill>
            <a:gsLst>
              <a:gs pos="46000">
                <a:srgbClr val="3BFF3B"/>
              </a:gs>
              <a:gs pos="55000">
                <a:srgbClr val="FFFF00"/>
              </a:gs>
            </a:gsLst>
            <a:lin ang="81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latin typeface="Arial Black" panose="020B0A04020102020204" pitchFamily="34" charset="0"/>
                <a:ea typeface="Calibri" panose="020F0502020204030204" pitchFamily="34" charset="0"/>
                <a:cs typeface="Calibri" panose="020F0502020204030204" pitchFamily="34" charset="0"/>
              </a:rPr>
              <a:t>7.8. ΣΚΛΗΡΟΤΗΤΑ  (</a:t>
            </a:r>
            <a:r>
              <a:rPr lang="en-US" sz="3200" b="1" dirty="0">
                <a:solidFill>
                  <a:srgbClr val="FF0000"/>
                </a:solidFill>
                <a:latin typeface="Arial Black" panose="020B0A04020102020204" pitchFamily="34" charset="0"/>
                <a:ea typeface="Calibri" panose="020F0502020204030204" pitchFamily="34" charset="0"/>
                <a:cs typeface="Calibri" panose="020F0502020204030204" pitchFamily="34" charset="0"/>
              </a:rPr>
              <a:t>HARDNESS)</a:t>
            </a:r>
            <a:endParaRPr lang="el-GR" sz="3200" b="1" dirty="0">
              <a:solidFill>
                <a:srgbClr val="FF0000"/>
              </a:solidFill>
              <a:latin typeface="Arial Black" panose="020B0A04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18076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500" y="823121"/>
            <a:ext cx="9001000" cy="5976664"/>
          </a:xfrm>
          <a:noFill/>
        </p:spPr>
        <p:txBody>
          <a:bodyPr>
            <a:noAutofit/>
          </a:bodyPr>
          <a:lstStyle/>
          <a:p>
            <a:pPr algn="l">
              <a:lnSpc>
                <a:spcPct val="120000"/>
              </a:lnSpc>
              <a:spcBef>
                <a:spcPts val="600"/>
              </a:spcBef>
              <a:spcAft>
                <a:spcPts val="1200"/>
              </a:spcAft>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Όταν το νερό του λέβητα περιέχει περίσσεια ιόντων υδρογόνου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χαρακτηρίζεται ως όξινο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P</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Η &lt; 7), όταν περιέχει περίσσεια ιόντων υδροξυλιού (ΟΗ), </a:t>
            </a:r>
            <a:r>
              <a:rPr lang="el-GR" b="1" dirty="0">
                <a:solidFill>
                  <a:srgbClr val="230AE0"/>
                </a:solidFill>
                <a:latin typeface="Calibri" panose="020F0502020204030204" pitchFamily="34" charset="0"/>
                <a:ea typeface="Calibri" panose="020F0502020204030204" pitchFamily="34" charset="0"/>
                <a:cs typeface="Calibri" panose="020F0502020204030204" pitchFamily="34" charset="0"/>
              </a:rPr>
              <a:t>χαρακτηρίζεται ως βασικό, δηλαδη αλκαλικό ΄η καυστικό (</a:t>
            </a:r>
            <a:r>
              <a:rPr lang="en-US" b="1" dirty="0">
                <a:solidFill>
                  <a:srgbClr val="230AE0"/>
                </a:solidFill>
                <a:latin typeface="Calibri" panose="020F0502020204030204" pitchFamily="34" charset="0"/>
                <a:ea typeface="Calibri" panose="020F0502020204030204" pitchFamily="34" charset="0"/>
                <a:cs typeface="Calibri" panose="020F0502020204030204" pitchFamily="34" charset="0"/>
              </a:rPr>
              <a:t>P</a:t>
            </a:r>
            <a:r>
              <a:rPr lang="el-GR" b="1" dirty="0">
                <a:solidFill>
                  <a:srgbClr val="230AE0"/>
                </a:solidFill>
                <a:latin typeface="Calibri" panose="020F0502020204030204" pitchFamily="34" charset="0"/>
                <a:ea typeface="Calibri" panose="020F0502020204030204" pitchFamily="34" charset="0"/>
                <a:cs typeface="Calibri" panose="020F0502020204030204" pitchFamily="34" charset="0"/>
              </a:rPr>
              <a:t>Η &gt; 7) </a:t>
            </a: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Και όταν τα παραπάνω στοιχεία βρίσκονται σε ισορροπία μεταξύ τους, χαρακτηρίζεται ως ουδέτερο (</a:t>
            </a:r>
            <a:r>
              <a:rPr lang="en-US" b="1" dirty="0">
                <a:solidFill>
                  <a:srgbClr val="005800"/>
                </a:solidFill>
                <a:latin typeface="Calibri" panose="020F0502020204030204" pitchFamily="34" charset="0"/>
                <a:ea typeface="Calibri" panose="020F0502020204030204" pitchFamily="34" charset="0"/>
                <a:cs typeface="Calibri" panose="020F0502020204030204" pitchFamily="34" charset="0"/>
              </a:rPr>
              <a:t>P</a:t>
            </a: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Η = 7).</a:t>
            </a:r>
          </a:p>
          <a:p>
            <a:pPr algn="l">
              <a:lnSpc>
                <a:spcPct val="120000"/>
              </a:lnSpc>
              <a:spcBef>
                <a:spcPts val="600"/>
              </a:spcBef>
              <a:spcAft>
                <a:spcPts val="12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Απλουστέρα το νερό χαρακτηρίζεται ως όξινο, αλκαλικό η ουδέτερο ανάλογα με την περιεκτικότητα του σε οξέα η αλκαλικές συνθέσεις</a:t>
            </a:r>
            <a:r>
              <a:rPr lang="el-GR"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algn="l">
              <a:lnSpc>
                <a:spcPct val="120000"/>
              </a:lnSpc>
              <a:spcBef>
                <a:spcPts val="600"/>
              </a:spcBef>
              <a:spcAft>
                <a:spcPts val="1200"/>
              </a:spcAft>
              <a:buClr>
                <a:srgbClr val="FF0000"/>
              </a:buClr>
            </a:pP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Το νερό του λέβητα πρεπει να διατηρείται </a:t>
            </a:r>
            <a:r>
              <a:rPr lang="el-GR" b="1" u="sng" dirty="0">
                <a:solidFill>
                  <a:srgbClr val="2B10F4"/>
                </a:solidFill>
                <a:latin typeface="Calibri" panose="020F0502020204030204" pitchFamily="34" charset="0"/>
                <a:ea typeface="Calibri" panose="020F0502020204030204" pitchFamily="34" charset="0"/>
                <a:cs typeface="Calibri" panose="020F0502020204030204" pitchFamily="34" charset="0"/>
              </a:rPr>
              <a:t>ελαφρά</a:t>
            </a:r>
            <a:r>
              <a:rPr lang="el-GR" b="1" dirty="0">
                <a:solidFill>
                  <a:srgbClr val="2B10F4"/>
                </a:solidFill>
                <a:latin typeface="Calibri" panose="020F0502020204030204" pitchFamily="34" charset="0"/>
                <a:ea typeface="Calibri" panose="020F0502020204030204" pitchFamily="34" charset="0"/>
                <a:cs typeface="Calibri" panose="020F0502020204030204" pitchFamily="34" charset="0"/>
              </a:rPr>
              <a:t> αλκαλικό </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γιατί το όξινο νερό διαλύει το σίδηρο και τα συνθετικά του, ενώ το αλκαλικό διαλύει τα προστατευτικά στρωματά του οξειδίου του σιδηρού πάνω στις βρεχόμενης επιφάνειες του λέβητα</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lnSpc>
                <a:spcPct val="120000"/>
              </a:lnSpc>
              <a:spcBef>
                <a:spcPts val="600"/>
              </a:spcBef>
              <a:spcAft>
                <a:spcPts val="1200"/>
              </a:spcAft>
              <a:buClr>
                <a:srgbClr val="FF0000"/>
              </a:buClr>
            </a:pPr>
            <a:r>
              <a:rPr lang="el-GR" b="1" dirty="0">
                <a:solidFill>
                  <a:srgbClr val="7030A0"/>
                </a:solidFill>
                <a:latin typeface="Calibri" panose="020F0502020204030204" pitchFamily="34" charset="0"/>
                <a:ea typeface="Calibri" panose="020F0502020204030204" pitchFamily="34" charset="0"/>
                <a:cs typeface="Calibri" panose="020F0502020204030204" pitchFamily="34" charset="0"/>
              </a:rPr>
              <a:t>Η όξινη κατάσταση του νερού προέρχεται από την ύπαρξη οξέων μέσα σ' αυτο. Από αυτά το HCI, που οφείλει την προέλευση του είτε στο θαλάσσιο νερό, είτε μπορεί να εναπομείνει μέσα στον υδροθαλαμο μετα από το χημικό καθαρισμό του, ειναι το επιβλαβέστερο όλων, γιατί και διαβρώνει τη βρεχόμενης επιφάνεια του υδροθάλαμου και υποβοηθεί την ηλεκτρόλυση.</a:t>
            </a:r>
          </a:p>
        </p:txBody>
      </p:sp>
      <p:sp>
        <p:nvSpPr>
          <p:cNvPr id="5" name="Πλακίδιο 4">
            <a:extLst>
              <a:ext uri="{FF2B5EF4-FFF2-40B4-BE49-F238E27FC236}">
                <a16:creationId xmlns:a16="http://schemas.microsoft.com/office/drawing/2014/main" id="{15A16D52-03D9-9D9A-14DB-C0955144EBDF}"/>
              </a:ext>
            </a:extLst>
          </p:cNvPr>
          <p:cNvSpPr/>
          <p:nvPr/>
        </p:nvSpPr>
        <p:spPr>
          <a:xfrm>
            <a:off x="0" y="44624"/>
            <a:ext cx="9144000" cy="648072"/>
          </a:xfrm>
          <a:prstGeom prst="plaque">
            <a:avLst/>
          </a:prstGeom>
          <a:gradFill>
            <a:gsLst>
              <a:gs pos="46000">
                <a:srgbClr val="3BFF3B"/>
              </a:gs>
              <a:gs pos="55000">
                <a:srgbClr val="FFFF00"/>
              </a:gs>
            </a:gsLst>
            <a:lin ang="81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FF0000"/>
                </a:solidFill>
                <a:latin typeface="Arial Black" panose="020B0A04020102020204" pitchFamily="34" charset="0"/>
              </a:rPr>
              <a:t>ΑΛΚΑΛΙΚΟΤΗΤΑ</a:t>
            </a:r>
          </a:p>
        </p:txBody>
      </p:sp>
    </p:spTree>
    <p:extLst>
      <p:ext uri="{BB962C8B-B14F-4D97-AF65-F5344CB8AC3E}">
        <p14:creationId xmlns:p14="http://schemas.microsoft.com/office/powerpoint/2010/main" val="39670551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88640"/>
            <a:ext cx="9001000" cy="6383632"/>
          </a:xfrm>
          <a:blipFill dpi="0" rotWithShape="1">
            <a:blip r:embed="rId3">
              <a:alphaModFix amt="33000"/>
            </a:blip>
            <a:srcRect/>
            <a:tile tx="0" ty="0" sx="100000" sy="100000" flip="none" algn="tl"/>
          </a:blipFill>
        </p:spPr>
        <p:txBody>
          <a:bodyPr>
            <a:noAutofit/>
          </a:bodyPr>
          <a:lstStyle/>
          <a:p>
            <a:pPr algn="l">
              <a:lnSpc>
                <a:spcPct val="150000"/>
              </a:lnSpc>
              <a:spcBef>
                <a:spcPts val="600"/>
              </a:spcBef>
              <a:spcAft>
                <a:spcPts val="600"/>
              </a:spcAft>
              <a:buClr>
                <a:srgbClr val="FF0000"/>
              </a:buClr>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Η υψηλή αλκαλικότητα εξάλλου ειναι και αυτή ανεπιθύμητη, γιατί προκαλεί φαινόμενα καυστικής διάβρωσης και αποσταθεροποίησης της μεταλλικής επιφάνειας</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του υδροθάλαμου</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Bef>
                <a:spcPts val="600"/>
              </a:spcBef>
              <a:spcAft>
                <a:spcPts val="600"/>
              </a:spcAft>
              <a:buClr>
                <a:srgbClr val="FF0000"/>
              </a:buClr>
            </a:pP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Η καυστική αυτή διάβρωση σχηματίζει οξείδιο του σιδηρού. Εφόσον σχηματισθεί αυτο, εμποδίζει την παραπέρα οξείδωση του σιδηρού και ενεργεί κατά κάποιο τρόπο ως προστατευτικό</a:t>
            </a:r>
            <a:r>
              <a:rPr lang="en-US" sz="2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Bef>
                <a:spcPts val="600"/>
              </a:spcBef>
              <a:spcAft>
                <a:spcPts val="600"/>
              </a:spcAft>
              <a:buClr>
                <a:srgbClr val="FF0000"/>
              </a:buClr>
            </a:pPr>
            <a:r>
              <a:rPr lang="el-GR" sz="2000" b="1" dirty="0">
                <a:solidFill>
                  <a:srgbClr val="005000"/>
                </a:solidFill>
                <a:latin typeface="Calibri" panose="020F0502020204030204" pitchFamily="34" charset="0"/>
                <a:ea typeface="Calibri" panose="020F0502020204030204" pitchFamily="34" charset="0"/>
                <a:cs typeface="Calibri" panose="020F0502020204030204" pitchFamily="34" charset="0"/>
              </a:rPr>
              <a:t>Όταν η αλκαλικότητα του νερού ειναι υψηλή, συντελεί στη διάλυση του προστατευτικού στρώματος του οξειδίου του σιδηρού και αποκαλύπτει έτσι τη μεταλλική επιφάνεια του υδροθάλαμου ξανά, η οποία πάλι ενώνεται με το νερό και παράγεται νέο οξείδιο του σιδηρού.</a:t>
            </a:r>
          </a:p>
          <a:p>
            <a:pPr algn="l">
              <a:lnSpc>
                <a:spcPct val="150000"/>
              </a:lnSpc>
              <a:spcBef>
                <a:spcPts val="600"/>
              </a:spcBef>
              <a:spcAft>
                <a:spcPts val="600"/>
              </a:spcAft>
              <a:buClr>
                <a:srgbClr val="FF0000"/>
              </a:buClr>
            </a:pP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Για το λόγο αυτο, όπως είπαμε, το νερό του λέβητα πρεπει να διατηρείται ελαφρώς αλκαλικό, </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14907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96" y="1142984"/>
            <a:ext cx="9108504" cy="5598384"/>
          </a:xfrm>
          <a:noFill/>
        </p:spPr>
        <p:txBody>
          <a:bodyPr>
            <a:noAutofit/>
          </a:bodyPr>
          <a:lstStyle/>
          <a:p>
            <a:pPr algn="l">
              <a:spcAft>
                <a:spcPts val="600"/>
              </a:spcAft>
              <a:buClr>
                <a:srgbClr val="FF0000"/>
              </a:buClr>
            </a:pP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Πρεπει να αποφεύγεται με κάθε μέσο η παρουσία οξυγόνου στο τροφοδοτικό νερό μέσα ΄η και έξω από τον ίδιο το λέβητα. </a:t>
            </a: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Σ' αυτο αλώστε αποσκοπεί και η εξέλιξη των τροφοδοτικών δικτυών από το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ανοικτό</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σε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ημίκλειστο</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κλειστό υπό κενό</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και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κλειστό υπό πίεση</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καθώς επίσης και η χρήση της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εξαεριστική δεξαμενής</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deaerating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fide</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tank</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spcAft>
                <a:spcPts val="600"/>
              </a:spcAft>
              <a:buClr>
                <a:srgbClr val="FF0000"/>
              </a:buClr>
            </a:pP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Στο οξυγόνο οφείλεται η ύπαρξη </a:t>
            </a: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σκουριάς</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τόσο στους λέβητες όσο και στις σωληνωσεις τροφοδότησης τους. Το γεγονός αυτο αποδόθηκε στη μη τέλεια αφαίρεση του οξυγόνου από το τροφοδοτικό νερό. </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Γι' αυτο χρησιμοποιείται η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υδραζίνης</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HYDRAZINE</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spcAft>
                <a:spcPts val="600"/>
              </a:spcAft>
              <a:buClr>
                <a:srgbClr val="FF0000"/>
              </a:buClr>
            </a:pPr>
            <a:r>
              <a:rPr lang="el-GR" sz="2000" b="1" dirty="0">
                <a:solidFill>
                  <a:srgbClr val="2B10F4"/>
                </a:solidFill>
                <a:latin typeface="Calibri" panose="020F0502020204030204" pitchFamily="34" charset="0"/>
                <a:ea typeface="Calibri" panose="020F0502020204030204" pitchFamily="34" charset="0"/>
                <a:cs typeface="Calibri" panose="020F0502020204030204" pitchFamily="34" charset="0"/>
              </a:rPr>
              <a:t>Το διαλυμένο οξυγόνο μέσα στο νερό τροφοδότησης και του νερού των λεβήτων προέρχεται από τον ατμοσφαιρικό αέρα. </a:t>
            </a:r>
          </a:p>
          <a:p>
            <a:pPr algn="l">
              <a:spcAft>
                <a:spcPts val="600"/>
              </a:spcAft>
              <a:buClr>
                <a:srgbClr val="FF0000"/>
              </a:buClr>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Όσο υψώνεται η θερμοκρασία του νερού, τόσο το οξυγόνο γίνεται λιγότερο διαλυτό. Η ικανότητα αυτή μηδενίζεται όταν το νερό βρίσκεται σε θερμοκρασία βρασμού</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endPar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Πλακίδιο 1">
            <a:extLst>
              <a:ext uri="{FF2B5EF4-FFF2-40B4-BE49-F238E27FC236}">
                <a16:creationId xmlns:a16="http://schemas.microsoft.com/office/drawing/2014/main" id="{ED8A5609-189F-3F30-19DD-5796B30F3979}"/>
              </a:ext>
            </a:extLst>
          </p:cNvPr>
          <p:cNvSpPr/>
          <p:nvPr/>
        </p:nvSpPr>
        <p:spPr>
          <a:xfrm>
            <a:off x="0" y="44624"/>
            <a:ext cx="9144000" cy="936104"/>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FF0000"/>
                </a:solidFill>
                <a:latin typeface="Arial Black" panose="020B0A04020102020204" pitchFamily="34" charset="0"/>
              </a:rPr>
              <a:t>ΔΙΑΛΥΜΕΝΟ ΟΞΥΓΟΝΟ</a:t>
            </a:r>
          </a:p>
        </p:txBody>
      </p:sp>
    </p:spTree>
    <p:extLst>
      <p:ext uri="{BB962C8B-B14F-4D97-AF65-F5344CB8AC3E}">
        <p14:creationId xmlns:p14="http://schemas.microsoft.com/office/powerpoint/2010/main" val="412123838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88640"/>
            <a:ext cx="8928992" cy="6552728"/>
          </a:xfrm>
          <a:noFill/>
        </p:spPr>
        <p:txBody>
          <a:bodyPr>
            <a:noAutofit/>
          </a:bodyPr>
          <a:lstStyle/>
          <a:p>
            <a:pPr algn="l">
              <a:lnSpc>
                <a:spcPct val="150000"/>
              </a:lnSpc>
              <a:spcBef>
                <a:spcPts val="1200"/>
              </a:spcBef>
              <a:spcAft>
                <a:spcPts val="1200"/>
              </a:spcAft>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Επειδή η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υδραζίνης ειναι αλκαλική</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 η αλκαλικότητα του νερού του λέβητα μπορεί να διατηρηθεί στο χαμηλότερο σημείο. </a:t>
            </a: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Σε λέβητες οι οποίοι λειτουργούν με πιέσεις 30 ως 60 bar (450 ως 900 psi) η υδραζίνης κανονικά διατηρείται με μικρή μόνο αποσύνθεση. </a:t>
            </a: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Οποιαδήποτε ποσότητα της πέρα από την κανονική αποσυντίθεται σε αμμωνία, η οποία εξαερώνεται στο λέβητα και συμπαρασύρεται από τον απαλλαγμένο από οξυγόνο ατμό. </a:t>
            </a:r>
          </a:p>
          <a:p>
            <a:pPr algn="l">
              <a:lnSpc>
                <a:spcPct val="150000"/>
              </a:lnSpc>
              <a:spcBef>
                <a:spcPts val="1200"/>
              </a:spcBef>
              <a:spcAft>
                <a:spcPts val="12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Επειδή η αμμωνία ειναι αλκαλική, αυξάνει το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p</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η του νερού συμπύκνωσης</a:t>
            </a:r>
            <a:r>
              <a:rPr lang="el-GR"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1315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accent1">
              <a:lumMod val="60000"/>
              <a:lumOff val="40000"/>
              <a:alpha val="65000"/>
            </a:schemeClr>
          </a:solidFill>
          <a:effectLst>
            <a:glow rad="228600">
              <a:schemeClr val="accent1">
                <a:satMod val="175000"/>
                <a:alpha val="40000"/>
              </a:schemeClr>
            </a:glow>
          </a:effectLst>
        </p:spPr>
        <p:txBody>
          <a:bodyPr>
            <a:normAutofit fontScale="90000"/>
          </a:bodyPr>
          <a:lstStyle/>
          <a:p>
            <a:r>
              <a:rPr lang="el-GR" sz="2400" b="1" u="sng" dirty="0">
                <a:solidFill>
                  <a:schemeClr val="tx1">
                    <a:lumMod val="95000"/>
                    <a:lumOff val="5000"/>
                  </a:schemeClr>
                </a:solidFill>
                <a:latin typeface="Arial" pitchFamily="34" charset="0"/>
                <a:cs typeface="Arial" pitchFamily="34" charset="0"/>
              </a:rPr>
              <a:t>1.3.  ΛΕΒΗΤΑΣ </a:t>
            </a:r>
            <a:r>
              <a:rPr lang="en-US" sz="2400" b="1" u="sng" dirty="0">
                <a:solidFill>
                  <a:schemeClr val="tx1">
                    <a:lumMod val="95000"/>
                    <a:lumOff val="5000"/>
                  </a:schemeClr>
                </a:solidFill>
                <a:latin typeface="Arial" pitchFamily="34" charset="0"/>
                <a:cs typeface="Arial" pitchFamily="34" charset="0"/>
              </a:rPr>
              <a:t>BABCOCK-WILCOX (B &amp; W) </a:t>
            </a:r>
            <a:r>
              <a:rPr lang="el-GR" sz="2400" b="1" u="sng" dirty="0">
                <a:solidFill>
                  <a:schemeClr val="tx1">
                    <a:lumMod val="95000"/>
                    <a:lumOff val="5000"/>
                  </a:schemeClr>
                </a:solidFill>
                <a:latin typeface="Arial" pitchFamily="34" charset="0"/>
                <a:cs typeface="Arial" pitchFamily="34" charset="0"/>
              </a:rPr>
              <a:t>ΜΕ ΣΥΛΛΕΚΤΗ ΤΡΙΩΝ ΔΙΑΔΡΟΜΩΝ ΚΑΥΣΑΕΡΙΩΝ</a:t>
            </a:r>
            <a:endParaRPr lang="en-US" sz="2400" b="1" u="sng" dirty="0">
              <a:solidFill>
                <a:schemeClr val="tx1">
                  <a:lumMod val="95000"/>
                  <a:lumOff val="5000"/>
                </a:schemeClr>
              </a:solidFill>
              <a:latin typeface="Arial" pitchFamily="34" charset="0"/>
              <a:cs typeface="Arial" pitchFamily="34" charset="0"/>
            </a:endParaRPr>
          </a:p>
        </p:txBody>
      </p:sp>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19000" contrast="39000"/>
          </a:blip>
          <a:stretch>
            <a:fillRect/>
          </a:stretch>
        </p:blipFill>
        <p:spPr>
          <a:xfrm>
            <a:off x="2571736" y="1071546"/>
            <a:ext cx="6142732" cy="5287484"/>
          </a:xfrm>
        </p:spPr>
      </p:pic>
      <p:sp>
        <p:nvSpPr>
          <p:cNvPr id="7" name="TextBox 6"/>
          <p:cNvSpPr txBox="1"/>
          <p:nvPr/>
        </p:nvSpPr>
        <p:spPr>
          <a:xfrm>
            <a:off x="142844" y="1285860"/>
            <a:ext cx="2571768" cy="1200329"/>
          </a:xfrm>
          <a:prstGeom prst="rect">
            <a:avLst/>
          </a:prstGeom>
          <a:noFill/>
        </p:spPr>
        <p:txBody>
          <a:bodyPr wrap="square" rtlCol="0">
            <a:spAutoFit/>
          </a:bodyPr>
          <a:lstStyle/>
          <a:p>
            <a:r>
              <a:rPr lang="el-GR" b="1" dirty="0"/>
              <a:t>ΛΕΒΗΤΑΣ </a:t>
            </a:r>
            <a:r>
              <a:rPr lang="en-US" b="1" dirty="0"/>
              <a:t>B&amp;W </a:t>
            </a:r>
            <a:r>
              <a:rPr lang="el-GR" b="1" dirty="0"/>
              <a:t>ΕΦΟΔΙΑΣΜΕΝΟΣ ΜΕ </a:t>
            </a:r>
            <a:r>
              <a:rPr lang="el-GR" b="1" u="sng" dirty="0">
                <a:solidFill>
                  <a:srgbClr val="FF0000"/>
                </a:solidFill>
              </a:rPr>
              <a:t>ΥΠΕΡΘΕΡΜΑΝΤΗΡΑ</a:t>
            </a:r>
            <a:r>
              <a:rPr lang="el-GR" b="1" dirty="0"/>
              <a:t> ΚΑΙ </a:t>
            </a:r>
            <a:r>
              <a:rPr lang="el-GR" b="1" u="sng" dirty="0">
                <a:solidFill>
                  <a:srgbClr val="552EE6"/>
                </a:solidFill>
              </a:rPr>
              <a:t>ΠΡΟΘΕΡΜΑΝΤΗΡΑ</a:t>
            </a:r>
            <a:endParaRPr lang="en-US" b="1" u="sng" dirty="0">
              <a:solidFill>
                <a:srgbClr val="552EE6"/>
              </a:solidFill>
            </a:endParaRPr>
          </a:p>
        </p:txBody>
      </p:sp>
      <p:cxnSp>
        <p:nvCxnSpPr>
          <p:cNvPr id="10" name="Straight Arrow Connector 9"/>
          <p:cNvCxnSpPr/>
          <p:nvPr/>
        </p:nvCxnSpPr>
        <p:spPr>
          <a:xfrm>
            <a:off x="2143108" y="2143116"/>
            <a:ext cx="1714512" cy="14287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85786" y="2857496"/>
            <a:ext cx="71438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214282" y="3214686"/>
            <a:ext cx="928694"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821569" y="2250273"/>
            <a:ext cx="1928826"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2844" y="1285860"/>
            <a:ext cx="2428892"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43174" y="1285860"/>
            <a:ext cx="1500198" cy="21431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142844" y="3214686"/>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71736" y="1285860"/>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30505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96" y="1142984"/>
            <a:ext cx="9001000" cy="5598384"/>
          </a:xfrm>
          <a:noFill/>
        </p:spPr>
        <p:txBody>
          <a:bodyPr>
            <a:noAutofit/>
          </a:bodyPr>
          <a:lstStyle/>
          <a:p>
            <a:pPr algn="l">
              <a:buClr>
                <a:srgbClr val="FF0000"/>
              </a:buClr>
            </a:pP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Η δοκιμή συνίσταται στη συνένωση του οξυγόνου του δείγματος νερού με χημικές ουσίες, την προσθήκη αμύλου που παίρνει κυανή απόχρωση εάν υπάρχει διαλυμένο οξυγόνο και την προσθήκη θειοθειϊκου νατρίου, μέχρις ότου εξαφανισθεί το κυανό χρώμα.</a:t>
            </a:r>
          </a:p>
          <a:p>
            <a:pPr algn="l">
              <a:buClr>
                <a:srgbClr val="FF0000"/>
              </a:buClr>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Η περιεκτικότητα του οξυγόνου σε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pm καθορίζεται από την ποσότητα θειοθειϊκου νατρίου που προστίθεται.</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buClr>
                <a:srgbClr val="FF0000"/>
              </a:buClr>
            </a:pPr>
            <a:r>
              <a:rPr lang="el-GR" sz="2000" b="1" dirty="0">
                <a:solidFill>
                  <a:srgbClr val="2B10F4"/>
                </a:solidFill>
                <a:latin typeface="Calibri" panose="020F0502020204030204" pitchFamily="34" charset="0"/>
                <a:ea typeface="Calibri" panose="020F0502020204030204" pitchFamily="34" charset="0"/>
                <a:cs typeface="Calibri" panose="020F0502020204030204" pitchFamily="34" charset="0"/>
              </a:rPr>
              <a:t>Απαιτείται ιδιαίτερη ακρίβεια και προσοχή για τη</a:t>
            </a:r>
            <a:r>
              <a:rPr lang="en-US" sz="2000" b="1" dirty="0">
                <a:solidFill>
                  <a:srgbClr val="2B10F4"/>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2B10F4"/>
                </a:solidFill>
                <a:latin typeface="Calibri" panose="020F0502020204030204" pitchFamily="34" charset="0"/>
                <a:ea typeface="Calibri" panose="020F0502020204030204" pitchFamily="34" charset="0"/>
                <a:cs typeface="Calibri" panose="020F0502020204030204" pitchFamily="34" charset="0"/>
              </a:rPr>
              <a:t>λήψη ορθών μετρήσεων. </a:t>
            </a: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Δείγματα του προς μέτρηση νερού παίρνονται από την κατάθλιψη της τροφοδοτικής αντλίας.</a:t>
            </a:r>
          </a:p>
          <a:p>
            <a:pPr algn="l">
              <a:buClr>
                <a:srgbClr val="FF0000"/>
              </a:buClr>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Η ακριβής οδηγία εκτέλεσης της μέτρησης παρέχεται κατά κανόνα μαζί με τη συσκευή</a:t>
            </a: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Ορθογώνιο: Στρογγύλεμα γωνιών 1">
            <a:extLst>
              <a:ext uri="{FF2B5EF4-FFF2-40B4-BE49-F238E27FC236}">
                <a16:creationId xmlns:a16="http://schemas.microsoft.com/office/drawing/2014/main" id="{5E8946B8-07D8-97C9-06DD-1924234C2A26}"/>
              </a:ext>
            </a:extLst>
          </p:cNvPr>
          <p:cNvSpPr/>
          <p:nvPr/>
        </p:nvSpPr>
        <p:spPr>
          <a:xfrm>
            <a:off x="0" y="116632"/>
            <a:ext cx="9144000" cy="79208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0000"/>
                </a:solidFill>
                <a:latin typeface="Arial Black" panose="020B0A04020102020204" pitchFamily="34" charset="0"/>
              </a:rPr>
              <a:t>Η ΜΕΤΡΗΣΗ ΤΟΥ ΔΙΑΛΥΜΕΝΟΥ ΟΞΥΓΟΝΟΥ</a:t>
            </a:r>
          </a:p>
        </p:txBody>
      </p:sp>
    </p:spTree>
    <p:extLst>
      <p:ext uri="{BB962C8B-B14F-4D97-AF65-F5344CB8AC3E}">
        <p14:creationId xmlns:p14="http://schemas.microsoft.com/office/powerpoint/2010/main" val="345876287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6632"/>
            <a:ext cx="8928992" cy="6624736"/>
          </a:xfrm>
          <a:noFill/>
        </p:spPr>
        <p:txBody>
          <a:bodyPr>
            <a:noAutofit/>
          </a:bodyPr>
          <a:lstStyle/>
          <a:p>
            <a:pPr algn="l">
              <a:lnSpc>
                <a:spcPct val="150000"/>
              </a:lnSpc>
              <a:spcBef>
                <a:spcPts val="1200"/>
              </a:spcBef>
              <a:spcAft>
                <a:spcPts val="1200"/>
              </a:spcAft>
              <a:buClr>
                <a:srgbClr val="FF0000"/>
              </a:buClr>
            </a:pPr>
            <a:endParaRPr lang="el-GR"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lnSpc>
                <a:spcPct val="150000"/>
              </a:lnSpc>
              <a:spcBef>
                <a:spcPts val="1200"/>
              </a:spcBef>
              <a:spcAft>
                <a:spcPts val="1200"/>
              </a:spcAft>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Όταν η υδραζίνης εισάγεται για πρώτη φορά στο λέβητα, η πρώτη αντίδραση γίνεται με το οξείδιο του σιδηρού. </a:t>
            </a:r>
            <a:r>
              <a:rPr lang="el-GR" b="1" dirty="0">
                <a:solidFill>
                  <a:srgbClr val="7030A0"/>
                </a:solidFill>
                <a:latin typeface="Calibri" panose="020F0502020204030204" pitchFamily="34" charset="0"/>
                <a:ea typeface="Calibri" panose="020F0502020204030204" pitchFamily="34" charset="0"/>
                <a:cs typeface="Calibri" panose="020F0502020204030204" pitchFamily="34" charset="0"/>
              </a:rPr>
              <a:t>Εφόσον δεν εχει συμπληρωθεί η αντίδραση αυτή, δεν ειναι δυνατή η ένδειξη της κατάστασης του νερού του λέβητα.</a:t>
            </a:r>
          </a:p>
          <a:p>
            <a:pPr algn="l">
              <a:lnSpc>
                <a:spcPct val="150000"/>
              </a:lnSpc>
              <a:spcBef>
                <a:spcPts val="1200"/>
              </a:spcBef>
              <a:spcAft>
                <a:spcPts val="12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Η αντίδραση αυτή αφαιρεί το οξυγόνο από το οξείδιο του σιδηρού και προκαλεί μια μεταβολή του όγκου του τελευταίου. Το οξείδιο του σιδηρού μετατοπίζεται από το μέταλλο των αυλών και μπορεί ευκολά να εξαχθεί από το λέβητα με εξαγωγή.</a:t>
            </a:r>
          </a:p>
          <a:p>
            <a:pPr algn="l">
              <a:lnSpc>
                <a:spcPct val="150000"/>
              </a:lnSpc>
              <a:spcBef>
                <a:spcPts val="1200"/>
              </a:spcBef>
              <a:spcAft>
                <a:spcPts val="1200"/>
              </a:spcAft>
              <a:buClr>
                <a:srgbClr val="FF0000"/>
              </a:buClr>
            </a:pP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Η υδραζίνης υπάρχει σε δοχεία, υπό διάλυση 24%, και ειναι εντελώς ασφαλής κατά τη μεταφορά και την εναποθήκευση στα πλοία. Επειδή όμως ειναι αλκαλικό παραγωγό, πρεπει να μεταφέρεται με προσοχή όπως τα αλλά υγρά χημικά προϊόντα.</a:t>
            </a:r>
          </a:p>
        </p:txBody>
      </p:sp>
    </p:spTree>
    <p:extLst>
      <p:ext uri="{BB962C8B-B14F-4D97-AF65-F5344CB8AC3E}">
        <p14:creationId xmlns:p14="http://schemas.microsoft.com/office/powerpoint/2010/main" val="178834283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88640"/>
            <a:ext cx="8928992" cy="6552728"/>
          </a:xfrm>
          <a:noFill/>
        </p:spPr>
        <p:txBody>
          <a:bodyPr>
            <a:noAutofit/>
          </a:bodyPr>
          <a:lstStyle/>
          <a:p>
            <a:pPr algn="l">
              <a:spcAft>
                <a:spcPts val="1200"/>
              </a:spcAft>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Ανάλογα με το βαθμό των στερεών κάνουμε εξαγωγές με τις ακόλουθες μεθόδους:</a:t>
            </a:r>
          </a:p>
          <a:p>
            <a:pPr algn="l">
              <a:spcAft>
                <a:spcPts val="1200"/>
              </a:spcAft>
              <a:buClr>
                <a:srgbClr val="FF0000"/>
              </a:buClr>
            </a:pPr>
            <a:r>
              <a:rPr lang="el-GR" b="1" u="sng" dirty="0">
                <a:solidFill>
                  <a:srgbClr val="2B10F4"/>
                </a:solidFill>
                <a:latin typeface="Calibri" panose="020F0502020204030204" pitchFamily="34" charset="0"/>
                <a:ea typeface="Calibri" panose="020F0502020204030204" pitchFamily="34" charset="0"/>
                <a:cs typeface="Calibri" panose="020F0502020204030204" pitchFamily="34" charset="0"/>
              </a:rPr>
              <a:t>Εξάφρισης η επιφανειακή εξαγωγή (Surface Blowdown)</a:t>
            </a:r>
          </a:p>
          <a:p>
            <a:pPr algn="l">
              <a:spcAft>
                <a:spcPts val="1200"/>
              </a:spcAft>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Σταματά και αφαιρεί τα υλικά που προκαλούν αφρισμό η που επιπλέουν στην επιφάνεια του νερού</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spcAft>
                <a:spcPts val="1200"/>
              </a:spcAft>
              <a:buClr>
                <a:srgbClr val="FF0000"/>
              </a:buClr>
            </a:pPr>
            <a:r>
              <a:rPr lang="el-GR" b="1" u="sng" dirty="0">
                <a:solidFill>
                  <a:srgbClr val="FF0000"/>
                </a:solidFill>
                <a:latin typeface="Calibri" panose="020F0502020204030204" pitchFamily="34" charset="0"/>
                <a:ea typeface="Calibri" panose="020F0502020204030204" pitchFamily="34" charset="0"/>
                <a:cs typeface="Calibri" panose="020F0502020204030204" pitchFamily="34" charset="0"/>
              </a:rPr>
              <a:t>Στιγμιαία εξαγωγή από τον πυθμένα (Bottom Flash Blow)</a:t>
            </a:r>
          </a:p>
          <a:p>
            <a:pPr algn="l">
              <a:spcAft>
                <a:spcPts val="1200"/>
              </a:spcAft>
              <a:buClr>
                <a:srgbClr val="FF0000"/>
              </a:buClr>
            </a:pPr>
            <a:r>
              <a:rPr lang="el-GR" b="1" dirty="0">
                <a:solidFill>
                  <a:srgbClr val="005000"/>
                </a:solidFill>
                <a:latin typeface="Calibri" panose="020F0502020204030204" pitchFamily="34" charset="0"/>
                <a:ea typeface="Calibri" panose="020F0502020204030204" pitchFamily="34" charset="0"/>
                <a:cs typeface="Calibri" panose="020F0502020204030204" pitchFamily="34" charset="0"/>
              </a:rPr>
              <a:t>Επιτρέπει τη γρήγορη αφαίρεση της λάσπης απτά κάτω μέρη του λέβητα. (Πρεπει να γίνεται όταν οι φωτιές ειναι σβησμένες).</a:t>
            </a:r>
          </a:p>
          <a:p>
            <a:pPr algn="l">
              <a:spcAft>
                <a:spcPts val="1200"/>
              </a:spcAft>
              <a:buClr>
                <a:srgbClr val="FF0000"/>
              </a:buClr>
            </a:pPr>
            <a:r>
              <a:rPr lang="el-GR" b="1" u="sng" dirty="0">
                <a:solidFill>
                  <a:srgbClr val="1F09C3"/>
                </a:solidFill>
                <a:latin typeface="Calibri" panose="020F0502020204030204" pitchFamily="34" charset="0"/>
                <a:ea typeface="Calibri" panose="020F0502020204030204" pitchFamily="34" charset="0"/>
                <a:cs typeface="Calibri" panose="020F0502020204030204" pitchFamily="34" charset="0"/>
              </a:rPr>
              <a:t>Συνεχής εξαγωγή (Continuous Blowdown)</a:t>
            </a:r>
          </a:p>
          <a:p>
            <a:pPr algn="l">
              <a:spcAft>
                <a:spcPts val="1200"/>
              </a:spcAft>
              <a:buClr>
                <a:srgbClr val="FF0000"/>
              </a:buClr>
            </a:pPr>
            <a:r>
              <a:rPr lang="el-GR" b="1" dirty="0">
                <a:solidFill>
                  <a:schemeClr val="tx1"/>
                </a:solidFill>
                <a:latin typeface="Calibri" panose="020F0502020204030204" pitchFamily="34" charset="0"/>
                <a:ea typeface="Calibri" panose="020F0502020204030204" pitchFamily="34" charset="0"/>
                <a:cs typeface="Calibri" panose="020F0502020204030204" pitchFamily="34" charset="0"/>
              </a:rPr>
              <a:t>Γίνεται όταν το ποσοστό των διαλυμένων στερεών ειναι υψηλό και ειναι επιθυμητή μια αραίωση του νερού του λέβητα.</a:t>
            </a:r>
          </a:p>
          <a:p>
            <a:pPr algn="l">
              <a:spcAft>
                <a:spcPts val="1200"/>
              </a:spcAft>
              <a:buClr>
                <a:srgbClr val="FF0000"/>
              </a:buClr>
            </a:pPr>
            <a:r>
              <a:rPr lang="el-GR" b="1" dirty="0">
                <a:solidFill>
                  <a:srgbClr val="002060"/>
                </a:solidFill>
                <a:latin typeface="Calibri" panose="020F0502020204030204" pitchFamily="34" charset="0"/>
                <a:ea typeface="Calibri" panose="020F0502020204030204" pitchFamily="34" charset="0"/>
                <a:cs typeface="Calibri" panose="020F0502020204030204" pitchFamily="34" charset="0"/>
              </a:rPr>
              <a:t>Συνήθως γίνεται μεσω της σωλήνωσης λήψης του δείγματος όταν δεν υπάρχει εγκαταστημένη σωλήνωση συνεχούς εξαγωγής και μπορεί ασφαλώς να γίνεται όταν ένας λέβητας ατμοποιεί</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0912795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980728"/>
            <a:ext cx="9036496" cy="5760640"/>
          </a:xfrm>
          <a:noFill/>
        </p:spPr>
        <p:txBody>
          <a:bodyPr>
            <a:noAutofit/>
          </a:bodyPr>
          <a:lstStyle/>
          <a:p>
            <a:pPr algn="l">
              <a:buClr>
                <a:srgbClr val="FF0000"/>
              </a:buClr>
            </a:pP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Μακριά εξαγωγή (Long Blow)</a:t>
            </a:r>
          </a:p>
          <a:p>
            <a:pPr algn="l">
              <a:buClr>
                <a:srgbClr val="FF0000"/>
              </a:buClr>
            </a:pPr>
            <a:r>
              <a:rPr lang="el-G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Όταν γίνεται μακριά εξαγωγή σ' ενα λέβητα, όλες οι φωτιές (καυστήρες) πρεπει να ειναι σβησμένες για να αποφύγουμε φουσκώματα και παραμορφώσεις στους αυλούς λόγω ακανόνιστης κυκλοφορίας του νερού</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Μακριά εξαγωγή γίνεται όταν θέλουμε γρήγορη αραίωση του νερού του λέβητα</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 Οι λέβητες πρεπει προηγουμένως να ψύχονται και η πίεση να χαμηλώνεται κάτω από τα 75% της πίεσης λειτουργίας. </a:t>
            </a:r>
          </a:p>
          <a:p>
            <a:pPr algn="l">
              <a:buClr>
                <a:srgbClr val="FF0000"/>
              </a:buClr>
            </a:pP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Αυτο αφήνει τα αιωρούμενα στερεά να πέσουν στον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ιλυοσυλλεκτη (Mud Drum) </a:t>
            </a:r>
            <a:r>
              <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rPr>
              <a:t>και έτσι να αφαιρούνται όταν η βαλβίδα εξαγωγής ανοίγεται.</a:t>
            </a:r>
          </a:p>
          <a:p>
            <a:pPr algn="l">
              <a:buClr>
                <a:srgbClr val="FF0000"/>
              </a:buClr>
            </a:pP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Η βαλβίδα εξαγωγής πρεπει να ανοίγεται γρηγορά και αμέσως να κλείνεται, για να αποφύγομε ζημίες στους αυλούς του λέβητα.</a:t>
            </a:r>
          </a:p>
        </p:txBody>
      </p:sp>
      <p:sp>
        <p:nvSpPr>
          <p:cNvPr id="2" name="Πλακίδιο 1">
            <a:extLst>
              <a:ext uri="{FF2B5EF4-FFF2-40B4-BE49-F238E27FC236}">
                <a16:creationId xmlns:a16="http://schemas.microsoft.com/office/drawing/2014/main" id="{A860DDA2-6D11-9ECD-A4F2-F64CA058EC11}"/>
              </a:ext>
            </a:extLst>
          </p:cNvPr>
          <p:cNvSpPr/>
          <p:nvPr/>
        </p:nvSpPr>
        <p:spPr>
          <a:xfrm>
            <a:off x="0" y="116632"/>
            <a:ext cx="9144000" cy="720080"/>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0000"/>
                </a:solidFill>
                <a:latin typeface="Arial Black" panose="020B0A04020102020204" pitchFamily="34" charset="0"/>
              </a:rPr>
              <a:t>Η ΜΕΤΡΗΣΗ ΤΟΥ ΔΙΑΛΥΜΕΝΟΥ ΟΞΥΓΟΝΟΥ</a:t>
            </a:r>
          </a:p>
        </p:txBody>
      </p:sp>
    </p:spTree>
    <p:extLst>
      <p:ext uri="{BB962C8B-B14F-4D97-AF65-F5344CB8AC3E}">
        <p14:creationId xmlns:p14="http://schemas.microsoft.com/office/powerpoint/2010/main" val="345753316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6632"/>
            <a:ext cx="8928992" cy="6455640"/>
          </a:xfrm>
          <a:noFill/>
        </p:spPr>
        <p:txBody>
          <a:bodyPr>
            <a:noAutofit/>
          </a:bodyPr>
          <a:lstStyle/>
          <a:p>
            <a:pPr algn="l">
              <a:buClr>
                <a:srgbClr val="FF0000"/>
              </a:buClr>
            </a:pPr>
            <a:endParaRPr lang="el-GR" sz="1400" b="1" dirty="0">
              <a:solidFill>
                <a:schemeClr val="tx1"/>
              </a:solidFill>
              <a:latin typeface="Arial Black" pitchFamily="34" charset="0"/>
            </a:endParaRPr>
          </a:p>
          <a:p>
            <a:pPr algn="l">
              <a:lnSpc>
                <a:spcPct val="150000"/>
              </a:lnSpc>
              <a:spcAft>
                <a:spcPts val="1200"/>
              </a:spcAft>
              <a:buClr>
                <a:srgbClr val="FF0000"/>
              </a:buClr>
            </a:pP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Αφήστε το λέβητα σ' αυτή την κατάσταση για 5 λεπτά πράγμα που επιτρέπει περισσότερα στερεά να κατακάθονται στον ιλυοσυλλεκτη και επαναλάβετε το γρήγορο άνοιγμα και κλείσιμο της βαλβίδας εξαγωγής. </a:t>
            </a:r>
          </a:p>
          <a:p>
            <a:pPr algn="l">
              <a:lnSpc>
                <a:spcPct val="150000"/>
              </a:lnSpc>
              <a:spcAft>
                <a:spcPts val="1200"/>
              </a:spcAft>
              <a:buClr>
                <a:srgbClr val="FF0000"/>
              </a:buClr>
            </a:pPr>
            <a:r>
              <a:rPr lang="el-GR" sz="2000" b="1" dirty="0">
                <a:solidFill>
                  <a:srgbClr val="1F09C3"/>
                </a:solidFill>
                <a:latin typeface="Calibri" panose="020F0502020204030204" pitchFamily="34" charset="0"/>
                <a:ea typeface="Calibri" panose="020F0502020204030204" pitchFamily="34" charset="0"/>
                <a:cs typeface="Calibri" panose="020F0502020204030204" pitchFamily="34" charset="0"/>
              </a:rPr>
              <a:t>Αυτή η διαδικασία πρεπει να επαναλαμβάνεται σε διάστημα 5 λεπτών μεταξύ κάθε εξαγωγής μέχρις ότου αντικατασταθεί ΄η αφαιρεθεί η ποσότητα νερού που θέλουμε.</a:t>
            </a:r>
          </a:p>
          <a:p>
            <a:pPr algn="l">
              <a:lnSpc>
                <a:spcPct val="150000"/>
              </a:lnSpc>
              <a:spcAft>
                <a:spcPts val="1200"/>
              </a:spcAft>
              <a:buClr>
                <a:srgbClr val="FF0000"/>
              </a:buClr>
            </a:pPr>
            <a:r>
              <a:rPr lang="el-G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Πρεπει να τονισθεί ότι πολύ μικρή εξαγωγή ειναι επικίνδυνη για τους λογούς που εξηγήσαμε παραπάνω, αλλά η υπερβολική εξαγωγή ειναι πολυδάπανη λόγω σπάταλης νερού, θερμότητα, καυσιμων και χημικών.</a:t>
            </a:r>
          </a:p>
          <a:p>
            <a:pPr algn="l">
              <a:buClr>
                <a:srgbClr val="FF0000"/>
              </a:buClr>
            </a:pPr>
            <a:endParaRPr lang="el-GR"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5291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928992" cy="5904656"/>
          </a:xfrm>
          <a:noFill/>
        </p:spPr>
        <p:txBody>
          <a:bodyPr>
            <a:noAutofit/>
          </a:bodyPr>
          <a:lstStyle/>
          <a:p>
            <a:pPr algn="l">
              <a:buClr>
                <a:srgbClr val="FF0000"/>
              </a:buClr>
            </a:pP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Η ύπαρξη ελαιωδών ουσιών στο νερό δεν ειναι σύνηθες φαινόμενο. Όμως πρεπει συνεχώς να προσέχουμε για την τυχόν παρουσία τους και να λαμβάνουμε τα απαραίτητα μετρά. Η ύπαρξη λαδιού η πετρελαίου όπως εχει ειπωθεί οφείλεται στην εσωτερική λίπανση των παλινδρομικών μηχανών ΄η σε διαρροή προθερμαντήρα πετρελαίου η λαδιού.</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Διαρροές λιπαντικού λαδιού από τους τρίβεις του στροβίλου χαμηλής πίεσης καθώς και η εισροή λαδιού μολυσμένου με νερό, μέσα στις σωληνωσεις ατμού πίεσης κατώτερης από την ατμοσφαιρική, εφέ όσον περνούν από τα χαμηλότερα σημεία του κύτους, μπορεί να αποτελούν πρόσθετες εστίες μόλυνσης.</a:t>
            </a:r>
          </a:p>
          <a:p>
            <a:pPr algn="l">
              <a:buClr>
                <a:srgbClr val="FF0000"/>
              </a:buClr>
            </a:pPr>
            <a:r>
              <a:rPr lang="el-GR" b="1" dirty="0">
                <a:solidFill>
                  <a:srgbClr val="1F09C3"/>
                </a:solidFill>
                <a:latin typeface="Calibri" panose="020F0502020204030204" pitchFamily="34" charset="0"/>
                <a:ea typeface="Calibri" panose="020F0502020204030204" pitchFamily="34" charset="0"/>
                <a:cs typeface="Calibri" panose="020F0502020204030204" pitchFamily="34" charset="0"/>
              </a:rPr>
              <a:t>Για τον εντοπισμό του λαδιού μέσα στο τροφοδοτικό νερό δεν υπάρχει συγκεκριμένη μέθοδος μέτρησης. Αυτο μπορεί να γίνει αντιληπτό με τον υδροδείκτη του λέβητα ΄η με συσκευή. Η ανίχνευση του πάντως πρεπει να γίνει πριν από την είσοδο του στο λέβητα</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b="1" dirty="0">
                <a:solidFill>
                  <a:srgbClr val="005800"/>
                </a:solidFill>
                <a:latin typeface="Calibri" panose="020F0502020204030204" pitchFamily="34" charset="0"/>
                <a:ea typeface="Calibri" panose="020F0502020204030204" pitchFamily="34" charset="0"/>
                <a:cs typeface="Calibri" panose="020F0502020204030204" pitchFamily="34" charset="0"/>
              </a:rPr>
              <a:t>0 έλεγχος για την παρουσία λαδιού στρέφεται προς τα υγρά του προθερμαντήρα πετρελαίου και λαδιού, τα οποία περνώντας διάμεσου των δεξαμενών ελέγχου υγρών, ελέγχονται πάντα</a:t>
            </a: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l">
              <a:buClr>
                <a:srgbClr val="FF0000"/>
              </a:buCl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Για κανένα λόγο δεν επιτρέπεται η παρουσία λαδιού μέσα στο τροφοδοτικό νερό ΄η στο νερό των λεβήτων.</a:t>
            </a:r>
          </a:p>
          <a:p>
            <a:pPr algn="l">
              <a:buClr>
                <a:srgbClr val="FF0000"/>
              </a:buClr>
            </a:pPr>
            <a:endParaRPr lang="el-G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Πλακίδιο 1">
            <a:extLst>
              <a:ext uri="{FF2B5EF4-FFF2-40B4-BE49-F238E27FC236}">
                <a16:creationId xmlns:a16="http://schemas.microsoft.com/office/drawing/2014/main" id="{8DC238C0-1189-0703-AFE7-AE78252E9C78}"/>
              </a:ext>
            </a:extLst>
          </p:cNvPr>
          <p:cNvSpPr/>
          <p:nvPr/>
        </p:nvSpPr>
        <p:spPr>
          <a:xfrm>
            <a:off x="3854" y="23326"/>
            <a:ext cx="9144000" cy="720080"/>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2B10F4"/>
                </a:solidFill>
                <a:latin typeface="Arial Black" panose="020B0A04020102020204" pitchFamily="34" charset="0"/>
              </a:rPr>
              <a:t>7.9. Η ΥΠΑΡΞΗ ΕΛΑΙΩΔΩΝ ΟΥΣΙΩΝ</a:t>
            </a:r>
          </a:p>
        </p:txBody>
      </p:sp>
    </p:spTree>
    <p:extLst>
      <p:ext uri="{BB962C8B-B14F-4D97-AF65-F5344CB8AC3E}">
        <p14:creationId xmlns:p14="http://schemas.microsoft.com/office/powerpoint/2010/main" val="410074353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pattFill prst="pct40">
          <a:fgClr>
            <a:srgbClr val="FFFFFF"/>
          </a:fgClr>
          <a:bgClr>
            <a:srgbClr val="92D050"/>
          </a:bgClr>
        </a:pattFill>
        <a:effectLst/>
      </p:bgPr>
    </p:bg>
    <p:spTree>
      <p:nvGrpSpPr>
        <p:cNvPr id="1" name=""/>
        <p:cNvGrpSpPr/>
        <p:nvPr/>
      </p:nvGrpSpPr>
      <p:grpSpPr>
        <a:xfrm>
          <a:off x="0" y="0"/>
          <a:ext cx="0" cy="0"/>
          <a:chOff x="0" y="0"/>
          <a:chExt cx="0" cy="0"/>
        </a:xfrm>
      </p:grpSpPr>
      <p:sp>
        <p:nvSpPr>
          <p:cNvPr id="4" name="Αστέρι: 10 ακτίνες 3">
            <a:extLst>
              <a:ext uri="{FF2B5EF4-FFF2-40B4-BE49-F238E27FC236}">
                <a16:creationId xmlns:a16="http://schemas.microsoft.com/office/drawing/2014/main" id="{19DB400D-8856-1A4A-D98C-8D30EC7BE7EC}"/>
              </a:ext>
            </a:extLst>
          </p:cNvPr>
          <p:cNvSpPr/>
          <p:nvPr/>
        </p:nvSpPr>
        <p:spPr>
          <a:xfrm>
            <a:off x="2159732" y="260648"/>
            <a:ext cx="4824536" cy="1868354"/>
          </a:xfrm>
          <a:prstGeom prst="star1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9600" dirty="0">
                <a:solidFill>
                  <a:srgbClr val="FF0000"/>
                </a:solidFill>
                <a:latin typeface="Arial Black" panose="020B0A04020102020204" pitchFamily="34" charset="0"/>
              </a:rPr>
              <a:t>9</a:t>
            </a:r>
          </a:p>
        </p:txBody>
      </p:sp>
      <p:sp>
        <p:nvSpPr>
          <p:cNvPr id="5" name="Πλακίδιο 4">
            <a:extLst>
              <a:ext uri="{FF2B5EF4-FFF2-40B4-BE49-F238E27FC236}">
                <a16:creationId xmlns:a16="http://schemas.microsoft.com/office/drawing/2014/main" id="{5EEA9276-07B8-0D60-2764-3CACBEED5FAF}"/>
              </a:ext>
            </a:extLst>
          </p:cNvPr>
          <p:cNvSpPr/>
          <p:nvPr/>
        </p:nvSpPr>
        <p:spPr>
          <a:xfrm>
            <a:off x="45841" y="2742997"/>
            <a:ext cx="9098159" cy="864096"/>
          </a:xfrm>
          <a:prstGeom prst="plaqu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400" dirty="0">
                <a:solidFill>
                  <a:srgbClr val="FFFF00"/>
                </a:solidFill>
                <a:latin typeface="Arial Black" panose="020B0A04020102020204" pitchFamily="34" charset="0"/>
              </a:rPr>
              <a:t>ΚΕΦΑΛΑΙΟ  ΕΝΑΤΟ</a:t>
            </a:r>
          </a:p>
        </p:txBody>
      </p:sp>
      <p:sp>
        <p:nvSpPr>
          <p:cNvPr id="6" name="Ορθογώνιο: Στρογγύλεμα διαγώνιων γωνιών 5">
            <a:extLst>
              <a:ext uri="{FF2B5EF4-FFF2-40B4-BE49-F238E27FC236}">
                <a16:creationId xmlns:a16="http://schemas.microsoft.com/office/drawing/2014/main" id="{19405592-D65C-58A9-7137-14246D5509C7}"/>
              </a:ext>
            </a:extLst>
          </p:cNvPr>
          <p:cNvSpPr/>
          <p:nvPr/>
        </p:nvSpPr>
        <p:spPr>
          <a:xfrm>
            <a:off x="11562" y="4221088"/>
            <a:ext cx="9098159" cy="1872208"/>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0000"/>
                </a:solidFill>
                <a:latin typeface="Arial Black" panose="020B0A04020102020204" pitchFamily="34" charset="0"/>
              </a:rPr>
              <a:t>ΛΕΙΤΟΥΡΓΙΑ ΤΩΝ ΛΕΒΗΤΩΝ ΚΑΙ ΑΝΩΜΑΛΙΕΣ ΚΑΤΑ ΤΗΝ ΛΕΙΤΟΥΡΓΙΑ</a:t>
            </a:r>
            <a:br>
              <a:rPr lang="el-GR" sz="2800" dirty="0">
                <a:latin typeface="Arial Black" panose="020B0A04020102020204" pitchFamily="34" charset="0"/>
              </a:rPr>
            </a:br>
            <a:endParaRPr lang="el-GR" sz="2800" dirty="0">
              <a:latin typeface="Arial Black" panose="020B0A04020102020204" pitchFamily="34" charset="0"/>
            </a:endParaRPr>
          </a:p>
        </p:txBody>
      </p:sp>
    </p:spTree>
    <p:extLst>
      <p:ext uri="{BB962C8B-B14F-4D97-AF65-F5344CB8AC3E}">
        <p14:creationId xmlns:p14="http://schemas.microsoft.com/office/powerpoint/2010/main" val="376775166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983ED2B-5E68-4DF3-9B47-8089E7AC8A69}"/>
              </a:ext>
            </a:extLst>
          </p:cNvPr>
          <p:cNvSpPr>
            <a:spLocks noGrp="1"/>
          </p:cNvSpPr>
          <p:nvPr>
            <p:ph idx="1"/>
          </p:nvPr>
        </p:nvSpPr>
        <p:spPr>
          <a:xfrm>
            <a:off x="107504" y="1052736"/>
            <a:ext cx="8928992" cy="5688632"/>
          </a:xfrm>
          <a:solidFill>
            <a:srgbClr val="92D050">
              <a:alpha val="19000"/>
            </a:srgbClr>
          </a:solidFill>
        </p:spPr>
        <p:txBody>
          <a:bodyPr>
            <a:normAutofit fontScale="92500" lnSpcReduction="10000"/>
          </a:bodyPr>
          <a:lstStyle/>
          <a:p>
            <a:pPr marL="342900" indent="-342900">
              <a:buAutoNum type="arabicPeriod"/>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Αφή πυρών − συγκοινωνία − απομόνωση πετρελαιολέβητα.</a:t>
            </a:r>
          </a:p>
          <a:p>
            <a:pPr marL="342900" indent="-342900">
              <a:buAutoNum type="arabicPeriod"/>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Παρακολούθηση της λειτουργίας</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buAutoNum type="arabicPeriod"/>
            </a:pP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Πτώση της στάθμης του νερού</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buAutoNum type="arabicPeriod"/>
            </a:pP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Ανάβραση − προβολή − έκρηξη του λέβητα.</a:t>
            </a:r>
          </a:p>
          <a:p>
            <a:pPr marL="342900" indent="-342900">
              <a:buAutoNum type="arabicPeriod"/>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Επιστροφή φλογών.</a:t>
            </a:r>
          </a:p>
          <a:p>
            <a:pPr marL="342900" indent="-342900">
              <a:buAutoNum type="arabicPeriod"/>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Νερό στο πετρέλαιο.</a:t>
            </a:r>
          </a:p>
          <a:p>
            <a:pPr marL="342900" indent="-342900">
              <a:buAutoNum type="arabicPeriod"/>
            </a:pP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Ζημιές της πλινθοδομής</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buAutoNum type="arabicPeriod"/>
            </a:pP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Θραύση του υδροδείκτη και αντικατάσταση.</a:t>
            </a:r>
          </a:p>
          <a:p>
            <a:pPr marL="342900" indent="-342900">
              <a:buAutoNum type="arabicPeriod"/>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Διαρροή του αυλού. Πωμάτωση.</a:t>
            </a:r>
          </a:p>
          <a:p>
            <a:pPr marL="342900" indent="-342900">
              <a:buAutoNum type="arabicPeriod"/>
            </a:pPr>
            <a:r>
              <a:rPr lang="en-US"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Διαρροή του προθερμαντήρα πετρελαίου</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buAutoNum type="arabicPeriod"/>
            </a:pPr>
            <a:r>
              <a:rPr lang="en-US"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Πυρκαγιά στο λεβητοστάσιο</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buAutoNum type="arabicPeriod"/>
            </a:pPr>
            <a:r>
              <a:rPr lang="en-US"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Διαρροή πετρελαίου στην εστία.</a:t>
            </a:r>
          </a:p>
          <a:p>
            <a:pPr marL="342900" indent="-342900">
              <a:buAutoNum type="arabicPeriod"/>
            </a:pPr>
            <a:r>
              <a:rPr lang="en-US"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Σχηματισμός εξανθρακωμάτων</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buAutoNum type="arabicPeriod"/>
            </a:pPr>
            <a:r>
              <a:rPr lang="en-US" sz="19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Δονήσεις του λέβητα</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buAutoNum type="arabicPeriod"/>
            </a:pPr>
            <a:r>
              <a:rPr lang="en-US" sz="1900" b="1" dirty="0">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Διαρροή του αφυπερθερμαντήρα</a:t>
            </a:r>
            <a:r>
              <a:rPr lang="el-GR" sz="19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Ορθογώνιο: Στρογγύλεμα διαγώνιων γωνιών 1">
            <a:extLst>
              <a:ext uri="{FF2B5EF4-FFF2-40B4-BE49-F238E27FC236}">
                <a16:creationId xmlns:a16="http://schemas.microsoft.com/office/drawing/2014/main" id="{32334B5C-F5D0-18DB-C236-F509D9DC8AF1}"/>
              </a:ext>
            </a:extLst>
          </p:cNvPr>
          <p:cNvSpPr/>
          <p:nvPr/>
        </p:nvSpPr>
        <p:spPr>
          <a:xfrm>
            <a:off x="0" y="116632"/>
            <a:ext cx="9144000" cy="792088"/>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rgbClr val="FF0000"/>
                </a:solidFill>
                <a:latin typeface="Arial Black" panose="020B0A04020102020204" pitchFamily="34" charset="0"/>
              </a:rPr>
              <a:t>9. ΛΕΙΤΟΥΡΓΙΑ ΤΩΝ ΛΕΒΗΤΩΝ ΚΑΙ ΑΝΩΜΑΛΙΕΣ ΚΑΤΑ ΤΗΝ ΛΕΙΤΟΥΡΓΙΑ</a:t>
            </a:r>
          </a:p>
        </p:txBody>
      </p:sp>
    </p:spTree>
    <p:extLst>
      <p:ext uri="{BB962C8B-B14F-4D97-AF65-F5344CB8AC3E}">
        <p14:creationId xmlns:p14="http://schemas.microsoft.com/office/powerpoint/2010/main" val="76802586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980728"/>
            <a:ext cx="8678738" cy="5877272"/>
          </a:xfrm>
        </p:spPr>
        <p:txBody>
          <a:bodyPr>
            <a:normAutofit/>
          </a:bodyPr>
          <a:lstStyle/>
          <a:p>
            <a:pPr marL="0" indent="0">
              <a:buNone/>
            </a:pPr>
            <a:r>
              <a:rPr lang="el-GR" sz="1900" dirty="0">
                <a:latin typeface="Calibri" panose="020F0502020204030204" pitchFamily="34" charset="0"/>
                <a:ea typeface="Calibri" panose="020F0502020204030204" pitchFamily="34" charset="0"/>
                <a:cs typeface="Calibri" panose="020F0502020204030204" pitchFamily="34" charset="0"/>
              </a:rPr>
              <a:t>Η αφή πυρών ενός πετρελαιολέβητα  γίνεται γενικά ως εξής </a:t>
            </a:r>
            <a:r>
              <a:rPr lang="en-US" sz="1900" dirty="0">
                <a:latin typeface="Calibri" panose="020F0502020204030204" pitchFamily="34" charset="0"/>
                <a:ea typeface="Calibri" panose="020F0502020204030204" pitchFamily="34" charset="0"/>
                <a:cs typeface="Calibri" panose="020F0502020204030204" pitchFamily="34" charset="0"/>
              </a:rPr>
              <a:t>:</a:t>
            </a:r>
            <a:endParaRPr lang="el-GR" sz="19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 </a:t>
            </a:r>
            <a:r>
              <a:rPr lang="el-GR" sz="1900" b="1" u="sng" dirty="0">
                <a:solidFill>
                  <a:srgbClr val="FF0000"/>
                </a:solidFill>
                <a:latin typeface="Calibri" panose="020F0502020204030204" pitchFamily="34" charset="0"/>
                <a:ea typeface="Calibri" panose="020F0502020204030204" pitchFamily="34" charset="0"/>
                <a:cs typeface="Calibri" panose="020F0502020204030204" pitchFamily="34" charset="0"/>
              </a:rPr>
              <a:t>όταν υπάρχει διαθέσιμος ατμός από άλλον λέβητα</a:t>
            </a:r>
          </a:p>
          <a:p>
            <a:pPr marL="457200" indent="-457200">
              <a:buClr>
                <a:srgbClr val="FF0000"/>
              </a:buClr>
              <a:buSzPct val="104000"/>
              <a:buFont typeface="+mj-lt"/>
              <a:buAutoNum type="arabicPeriod"/>
            </a:pP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Ελέγχεται  και συμπληρώνεται η στάθμη του λέβητα λίγο πάνω από την κανονική</a:t>
            </a:r>
            <a:r>
              <a:rPr lang="el-GR" sz="1900" b="1" dirty="0">
                <a:latin typeface="Calibri" panose="020F0502020204030204" pitchFamily="34" charset="0"/>
                <a:ea typeface="Calibri" panose="020F0502020204030204" pitchFamily="34" charset="0"/>
                <a:cs typeface="Calibri" panose="020F0502020204030204" pitchFamily="34" charset="0"/>
              </a:rPr>
              <a:t>.</a:t>
            </a:r>
          </a:p>
          <a:p>
            <a:pPr marL="457200" indent="-457200">
              <a:buClr>
                <a:srgbClr val="FF0000"/>
              </a:buClr>
              <a:buSzPct val="104000"/>
              <a:buFont typeface="+mj-lt"/>
              <a:buAutoNum type="arabicPeriod"/>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Ανοίγεται το </a:t>
            </a:r>
            <a:r>
              <a:rPr lang="el-GR" sz="1900" b="1" dirty="0" err="1">
                <a:solidFill>
                  <a:srgbClr val="FF0000"/>
                </a:solidFill>
                <a:latin typeface="Calibri" panose="020F0502020204030204" pitchFamily="34" charset="0"/>
                <a:ea typeface="Calibri" panose="020F0502020204030204" pitchFamily="34" charset="0"/>
                <a:cs typeface="Calibri" panose="020F0502020204030204" pitchFamily="34" charset="0"/>
              </a:rPr>
              <a:t>εξαεριστικό</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του λέβητα και χαλαρώνονται τα επιστόμια ελαφρά, ώστε να μην κολλήσουν στις έδρες τους.</a:t>
            </a:r>
          </a:p>
          <a:p>
            <a:pPr marL="457200" indent="-457200">
              <a:buClr>
                <a:srgbClr val="FF0000"/>
              </a:buClr>
              <a:buSzPct val="104000"/>
              <a:buFont typeface="+mj-lt"/>
              <a:buAutoNum type="arabicPeriod"/>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Ανοίγεται το επιστόμιο ατμού προθέρμανσης πετρελαίου των δεξαμενών πετρελαίου.</a:t>
            </a:r>
          </a:p>
          <a:p>
            <a:pPr marL="457200" indent="-457200">
              <a:buClr>
                <a:srgbClr val="FF0000"/>
              </a:buClr>
              <a:buSzPct val="104000"/>
              <a:buFont typeface="+mj-lt"/>
              <a:buAutoNum type="arabicPeriod"/>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Ανοίγονται όλα τα επιστόμια του πετρελαίου από την δεξαμενή χρήσης μέχρι και τις σωληνώσεις διανομής στους καυστήρες (επιστόμια φίλτρων, αντλίας και προθερμαντήρα, εκτός από τους ατομικούς διακόπτες  των καυστήρων</a:t>
            </a:r>
            <a:r>
              <a:rPr lang="el-GR" sz="1900" b="1" dirty="0">
                <a:latin typeface="Calibri" panose="020F0502020204030204" pitchFamily="34" charset="0"/>
                <a:ea typeface="Calibri" panose="020F0502020204030204" pitchFamily="34" charset="0"/>
                <a:cs typeface="Calibri" panose="020F0502020204030204" pitchFamily="34" charset="0"/>
              </a:rPr>
              <a:t>.</a:t>
            </a:r>
          </a:p>
          <a:p>
            <a:pPr marL="457200" indent="-457200">
              <a:buClr>
                <a:srgbClr val="FF0000"/>
              </a:buClr>
              <a:buSzPct val="104000"/>
              <a:buFont typeface="+mj-lt"/>
              <a:buAutoNum type="arabicPeriod"/>
            </a:pPr>
            <a:r>
              <a:rPr lang="el-GR" sz="1900" b="1" dirty="0">
                <a:solidFill>
                  <a:srgbClr val="7030A0"/>
                </a:solidFill>
                <a:latin typeface="Calibri" panose="020F0502020204030204" pitchFamily="34" charset="0"/>
                <a:ea typeface="Calibri" panose="020F0502020204030204" pitchFamily="34" charset="0"/>
                <a:cs typeface="Calibri" panose="020F0502020204030204" pitchFamily="34" charset="0"/>
              </a:rPr>
              <a:t>Ανοίγονται τα επιστόμια κυκλοφορίας και επιστροφής στην πρόσοψη του λέβητα και στέλνεται ατμός στον προθερμαντήρα πετρελαίου. Θέτουμε σε λειτουργία την αντλία πετρελαίου  για να κυκλοφορήσει το πετρέλαιο στις σωληνώσεις και να προθερμανθεί προοδευτικά.</a:t>
            </a:r>
          </a:p>
          <a:p>
            <a:endParaRPr lang="el-GR" sz="1600" dirty="0">
              <a:latin typeface="Arial Black" pitchFamily="34" charset="0"/>
            </a:endParaRPr>
          </a:p>
        </p:txBody>
      </p:sp>
      <p:sp>
        <p:nvSpPr>
          <p:cNvPr id="2" name="Πλακίδιο 1">
            <a:extLst>
              <a:ext uri="{FF2B5EF4-FFF2-40B4-BE49-F238E27FC236}">
                <a16:creationId xmlns:a16="http://schemas.microsoft.com/office/drawing/2014/main" id="{83C7CB3C-111A-147F-FB0C-9005FA138477}"/>
              </a:ext>
            </a:extLst>
          </p:cNvPr>
          <p:cNvSpPr/>
          <p:nvPr/>
        </p:nvSpPr>
        <p:spPr>
          <a:xfrm>
            <a:off x="0" y="116632"/>
            <a:ext cx="9144000" cy="648072"/>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rgbClr val="FF0000"/>
                </a:solidFill>
                <a:latin typeface="Arial Black" panose="020B0A04020102020204" pitchFamily="34" charset="0"/>
              </a:rPr>
              <a:t>9.1.  ΑΦΗ ΠΥΡΩΝ - ΣΥΓΚΟΙΝΩΝΙΑ - ΑΠΟΜΟΝΩΣΗ ΠΕΤΡΕΛΑΙΟΛΕΒΗΤΩΝ</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332656"/>
            <a:ext cx="8572500" cy="6337156"/>
          </a:xfrm>
        </p:spPr>
        <p:txBody>
          <a:bodyPr>
            <a:noAutofit/>
          </a:bodyPr>
          <a:lstStyle/>
          <a:p>
            <a:pPr marL="457200" indent="-457200">
              <a:buClr>
                <a:srgbClr val="FF0000"/>
              </a:buClr>
              <a:buSzPct val="105000"/>
              <a:buFont typeface="+mj-lt"/>
              <a:buAutoNum type="arabicPeriod" startAt="6"/>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Τίθενται σε λειτουργία οι ανεμιστήρες με μικρή ταχύτητα</a:t>
            </a:r>
            <a:r>
              <a:rPr lang="el-GR" sz="1900" b="1" dirty="0">
                <a:latin typeface="Calibri" panose="020F0502020204030204" pitchFamily="34" charset="0"/>
                <a:ea typeface="Calibri" panose="020F0502020204030204" pitchFamily="34" charset="0"/>
                <a:cs typeface="Calibri" panose="020F0502020204030204" pitchFamily="34" charset="0"/>
              </a:rPr>
              <a:t>.</a:t>
            </a:r>
          </a:p>
          <a:p>
            <a:pPr marL="457200" indent="-457200">
              <a:buClr>
                <a:srgbClr val="FF0000"/>
              </a:buClr>
              <a:buSzPct val="105000"/>
              <a:buFont typeface="+mj-lt"/>
              <a:buAutoNum type="arabicPeriod" startAt="6"/>
            </a:pP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Όταν η προθέρμανση του πετρελαίου προχωρήσει ικανοποιητικά (95</a:t>
            </a:r>
            <a:r>
              <a:rPr lang="en-US" sz="1900" b="1" dirty="0">
                <a:solidFill>
                  <a:srgbClr val="1F09C3"/>
                </a:solidFill>
                <a:latin typeface="Calibri" panose="020F0502020204030204" pitchFamily="34" charset="0"/>
                <a:ea typeface="Calibri" panose="020F0502020204030204" pitchFamily="34" charset="0"/>
                <a:cs typeface="Calibri" panose="020F0502020204030204" pitchFamily="34" charset="0"/>
              </a:rPr>
              <a:t>°c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περίπου), κλείνεται το επιστόμιο του πετρελαίου από τους καυστήρες και υψώνεται η πίεση μέχρι 6,5 - 7 </a:t>
            </a:r>
            <a:r>
              <a:rPr lang="en-US" sz="1900" b="1" dirty="0">
                <a:solidFill>
                  <a:srgbClr val="1F09C3"/>
                </a:solidFill>
                <a:latin typeface="Calibri" panose="020F0502020204030204" pitchFamily="34" charset="0"/>
                <a:ea typeface="Calibri" panose="020F0502020204030204" pitchFamily="34" charset="0"/>
                <a:cs typeface="Calibri" panose="020F0502020204030204" pitchFamily="34" charset="0"/>
              </a:rPr>
              <a:t>bar</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οπότε γίνεται αφή ενός καυστήρα. Την στιγμή της αφής ο ελκυσμός ελαττώνεται, ώστε να μην γίνει διακοπή της φλόγας.</a:t>
            </a:r>
          </a:p>
          <a:p>
            <a:pPr marL="457200" indent="-457200">
              <a:buClr>
                <a:srgbClr val="FF0000"/>
              </a:buClr>
              <a:buSzPct val="105000"/>
              <a:buFont typeface="+mj-lt"/>
              <a:buAutoNum type="arabicPeriod" startAt="6"/>
            </a:pP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Ρυθμίζεται η καύση στα κανονικά όρια (πίεση, θερμοκρασία πετρελαίου, χρώμα φλόγας).</a:t>
            </a:r>
          </a:p>
          <a:p>
            <a:pPr marL="457200" indent="-457200">
              <a:buClr>
                <a:srgbClr val="FF0000"/>
              </a:buClr>
              <a:buSzPct val="105000"/>
              <a:buFont typeface="+mj-lt"/>
              <a:buAutoNum type="arabicPeriod" startAt="6"/>
            </a:pPr>
            <a:r>
              <a:rPr lang="el-GR" sz="1900" b="1" dirty="0">
                <a:latin typeface="Calibri" panose="020F0502020204030204" pitchFamily="34" charset="0"/>
                <a:ea typeface="Calibri" panose="020F0502020204030204" pitchFamily="34" charset="0"/>
                <a:cs typeface="Calibri" panose="020F0502020204030204" pitchFamily="34" charset="0"/>
              </a:rPr>
              <a:t>Κλείνεται ο εξαεριστικός κρουνός, μόλις ο λέβητας εξαερίσει και συνεχίζεται η θέρμανση ως την ατμοποίηση</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E3F319"/>
          </a:solidFill>
          <a:effectLst/>
        </p:spPr>
        <p:txBody>
          <a:bodyPr>
            <a:noAutofit/>
          </a:bodyPr>
          <a:lstStyle/>
          <a:p>
            <a:r>
              <a:rPr lang="el-GR" sz="3200" b="1" u="sng" dirty="0">
                <a:solidFill>
                  <a:srgbClr val="2B10F4"/>
                </a:solidFill>
                <a:latin typeface="Times New Roman" panose="02020603050405020304" pitchFamily="18" charset="0"/>
                <a:cs typeface="Times New Roman" panose="02020603050405020304" pitchFamily="18" charset="0"/>
              </a:rPr>
              <a:t>1.3.  ΛΕΒΗΤΑΣ </a:t>
            </a:r>
            <a:r>
              <a:rPr lang="en-US" sz="3200" b="1" u="sng" dirty="0">
                <a:solidFill>
                  <a:srgbClr val="2B10F4"/>
                </a:solidFill>
                <a:latin typeface="Times New Roman" panose="02020603050405020304" pitchFamily="18" charset="0"/>
                <a:cs typeface="Times New Roman" panose="02020603050405020304" pitchFamily="18" charset="0"/>
              </a:rPr>
              <a:t> </a:t>
            </a:r>
            <a:r>
              <a:rPr lang="el-GR" sz="3200" b="1" u="sng" dirty="0">
                <a:solidFill>
                  <a:srgbClr val="2B10F4"/>
                </a:solidFill>
                <a:latin typeface="Times New Roman" panose="02020603050405020304" pitchFamily="18" charset="0"/>
                <a:cs typeface="Times New Roman" panose="02020603050405020304" pitchFamily="18" charset="0"/>
              </a:rPr>
              <a:t>ΤΥΠΟΥ  </a:t>
            </a:r>
            <a:r>
              <a:rPr lang="en-US" sz="4400" b="1" u="sng" dirty="0">
                <a:solidFill>
                  <a:srgbClr val="2B10F4"/>
                </a:solidFill>
                <a:latin typeface="Times New Roman" panose="02020603050405020304" pitchFamily="18" charset="0"/>
                <a:cs typeface="Times New Roman" panose="02020603050405020304" pitchFamily="18" charset="0"/>
              </a:rPr>
              <a:t>D</a:t>
            </a:r>
            <a:r>
              <a:rPr lang="en-US" sz="3200" b="1" u="sng" dirty="0">
                <a:solidFill>
                  <a:srgbClr val="2B10F4"/>
                </a:solidFill>
                <a:latin typeface="Times New Roman" panose="02020603050405020304" pitchFamily="18" charset="0"/>
                <a:cs typeface="Times New Roman" panose="02020603050405020304" pitchFamily="18" charset="0"/>
              </a:rPr>
              <a:t> </a:t>
            </a:r>
          </a:p>
        </p:txBody>
      </p:sp>
      <p:sp>
        <p:nvSpPr>
          <p:cNvPr id="3" name="Subtitle 2"/>
          <p:cNvSpPr>
            <a:spLocks noGrp="1"/>
          </p:cNvSpPr>
          <p:nvPr>
            <p:ph type="subTitle" idx="1"/>
          </p:nvPr>
        </p:nvSpPr>
        <p:spPr>
          <a:xfrm>
            <a:off x="285720" y="1268760"/>
            <a:ext cx="8572560" cy="5303512"/>
          </a:xfrm>
        </p:spPr>
        <p:txBody>
          <a:bodyPr>
            <a:normAutofit/>
          </a:bodyPr>
          <a:lstStyle/>
          <a:p>
            <a:pPr algn="l">
              <a:buClr>
                <a:srgbClr val="FF0000"/>
              </a:buClr>
            </a:pPr>
            <a:r>
              <a:rPr lang="el-GR" sz="2000" dirty="0">
                <a:solidFill>
                  <a:schemeClr val="bg1"/>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4500 έως 100000 </a:t>
            </a:r>
            <a:r>
              <a:rPr lang="en-US" sz="2000" b="1" dirty="0">
                <a:solidFill>
                  <a:srgbClr val="FF0000"/>
                </a:solidFill>
                <a:latin typeface="Times New Roman" panose="02020603050405020304" pitchFamily="18" charset="0"/>
                <a:cs typeface="Times New Roman" panose="02020603050405020304" pitchFamily="18" charset="0"/>
              </a:rPr>
              <a:t>kg/h </a:t>
            </a:r>
            <a:r>
              <a:rPr lang="el-GR" sz="2000"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algn="l">
              <a:buClr>
                <a:srgbClr val="FF0000"/>
              </a:buClr>
            </a:pPr>
            <a:r>
              <a:rPr lang="el-GR" sz="2000" dirty="0">
                <a:solidFill>
                  <a:schemeClr val="bg1"/>
                </a:solidFill>
                <a:latin typeface="Times New Roman" panose="02020603050405020304" pitchFamily="18" charset="0"/>
                <a:cs typeface="Times New Roman" panose="02020603050405020304" pitchFamily="18" charset="0"/>
              </a:rPr>
              <a:t> </a:t>
            </a:r>
            <a:r>
              <a:rPr lang="el-GR" sz="2000" b="1" dirty="0">
                <a:solidFill>
                  <a:srgbClr val="552EE6"/>
                </a:solidFill>
                <a:latin typeface="Times New Roman" panose="02020603050405020304" pitchFamily="18" charset="0"/>
                <a:cs typeface="Times New Roman" panose="02020603050405020304" pitchFamily="18" charset="0"/>
              </a:rPr>
              <a:t>πίεση από 14 έως 61</a:t>
            </a:r>
            <a:r>
              <a:rPr lang="en-US" sz="2000" b="1" dirty="0">
                <a:solidFill>
                  <a:srgbClr val="552EE6"/>
                </a:solidFill>
                <a:latin typeface="Times New Roman" panose="02020603050405020304" pitchFamily="18" charset="0"/>
                <a:cs typeface="Times New Roman" panose="02020603050405020304" pitchFamily="18" charset="0"/>
              </a:rPr>
              <a:t> bar</a:t>
            </a:r>
            <a:r>
              <a:rPr lang="el-GR" sz="2000" b="1" dirty="0">
                <a:solidFill>
                  <a:srgbClr val="552EE6"/>
                </a:solidFill>
                <a:latin typeface="Times New Roman" panose="02020603050405020304" pitchFamily="18" charset="0"/>
                <a:cs typeface="Times New Roman" panose="02020603050405020304" pitchFamily="18" charset="0"/>
              </a:rPr>
              <a:t> </a:t>
            </a:r>
            <a:endParaRPr lang="en-US" sz="2000" b="1" dirty="0">
              <a:solidFill>
                <a:srgbClr val="552EE6"/>
              </a:solidFill>
              <a:latin typeface="Times New Roman" panose="02020603050405020304" pitchFamily="18" charset="0"/>
              <a:cs typeface="Times New Roman" panose="02020603050405020304" pitchFamily="18" charset="0"/>
            </a:endParaRPr>
          </a:p>
          <a:p>
            <a:pPr algn="l">
              <a:buClr>
                <a:srgbClr val="FF0000"/>
              </a:buClr>
            </a:pPr>
            <a:r>
              <a:rPr lang="el-GR" sz="2000" b="1" dirty="0">
                <a:solidFill>
                  <a:srgbClr val="FF0000"/>
                </a:solidFill>
                <a:latin typeface="Times New Roman" panose="02020603050405020304" pitchFamily="18" charset="0"/>
                <a:cs typeface="Times New Roman" panose="02020603050405020304" pitchFamily="18" charset="0"/>
              </a:rPr>
              <a:t>510</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a:t>
            </a:r>
            <a:r>
              <a:rPr lang="en-US" sz="2000" b="1" dirty="0">
                <a:solidFill>
                  <a:srgbClr val="FF0000"/>
                </a:solidFill>
                <a:latin typeface="Times New Roman" panose="02020603050405020304" pitchFamily="18" charset="0"/>
                <a:cs typeface="Times New Roman" panose="02020603050405020304" pitchFamily="18" charset="0"/>
              </a:rPr>
              <a:t>c</a:t>
            </a:r>
            <a:r>
              <a:rPr lang="el-GR" sz="2000" b="1" dirty="0">
                <a:solidFill>
                  <a:srgbClr val="FF0000"/>
                </a:solidFill>
                <a:latin typeface="Times New Roman" panose="02020603050405020304" pitchFamily="18" charset="0"/>
                <a:cs typeface="Times New Roman" panose="02020603050405020304" pitchFamily="18" charset="0"/>
              </a:rPr>
              <a:t>.</a:t>
            </a:r>
          </a:p>
          <a:p>
            <a:pPr algn="l">
              <a:buClr>
                <a:srgbClr val="FF0000"/>
              </a:buClr>
              <a:buFont typeface="Wingdings" pitchFamily="2" charset="2"/>
              <a:buChar char="Ø"/>
            </a:pPr>
            <a:r>
              <a:rPr lang="en-US" sz="2000" dirty="0">
                <a:solidFill>
                  <a:schemeClr val="bg1"/>
                </a:solidFill>
                <a:latin typeface="Times New Roman" panose="02020603050405020304" pitchFamily="18" charset="0"/>
                <a:cs typeface="Times New Roman" panose="02020603050405020304" pitchFamily="18" charset="0"/>
              </a:rPr>
              <a:t>:</a:t>
            </a:r>
            <a:r>
              <a:rPr lang="el-GR" sz="2000" dirty="0">
                <a:solidFill>
                  <a:schemeClr val="bg1"/>
                </a:solidFill>
                <a:latin typeface="Times New Roman" panose="02020603050405020304" pitchFamily="18" charset="0"/>
                <a:cs typeface="Times New Roman" panose="02020603050405020304" pitchFamily="18" charset="0"/>
              </a:rPr>
              <a:t> </a:t>
            </a:r>
            <a:r>
              <a:rPr lang="el-GR" sz="2000" b="1" dirty="0">
                <a:solidFill>
                  <a:srgbClr val="2B10F4"/>
                </a:solidFill>
                <a:latin typeface="Times New Roman" panose="02020603050405020304" pitchFamily="18" charset="0"/>
                <a:cs typeface="Times New Roman" panose="02020603050405020304" pitchFamily="18" charset="0"/>
              </a:rPr>
              <a:t>πίεση ατμού 31</a:t>
            </a:r>
            <a:r>
              <a:rPr lang="en-US" sz="2000" b="1" dirty="0">
                <a:solidFill>
                  <a:srgbClr val="2B10F4"/>
                </a:solidFill>
                <a:latin typeface="Times New Roman" panose="02020603050405020304" pitchFamily="18" charset="0"/>
                <a:cs typeface="Times New Roman" panose="02020603050405020304" pitchFamily="18" charset="0"/>
              </a:rPr>
              <a:t> bar</a:t>
            </a:r>
            <a:r>
              <a:rPr lang="el-GR" sz="2000" b="1" dirty="0">
                <a:solidFill>
                  <a:srgbClr val="2B10F4"/>
                </a:solidFill>
                <a:latin typeface="Times New Roman" panose="02020603050405020304" pitchFamily="18" charset="0"/>
                <a:cs typeface="Times New Roman" panose="02020603050405020304" pitchFamily="18" charset="0"/>
              </a:rPr>
              <a:t> </a:t>
            </a:r>
            <a:r>
              <a:rPr lang="el-GR" sz="2000" dirty="0">
                <a:solidFill>
                  <a:schemeClr val="bg1"/>
                </a:solidFill>
                <a:latin typeface="Times New Roman" panose="02020603050405020304" pitchFamily="18" charset="0"/>
                <a:cs typeface="Times New Roman" panose="02020603050405020304" pitchFamily="18" charset="0"/>
              </a:rPr>
              <a:t>και θερμοκρασία</a:t>
            </a:r>
            <a:endParaRPr lang="en-US" sz="2000" dirty="0">
              <a:solidFill>
                <a:schemeClr val="bg1"/>
              </a:solidFill>
              <a:latin typeface="Times New Roman" panose="02020603050405020304" pitchFamily="18" charset="0"/>
              <a:cs typeface="Times New Roman" panose="02020603050405020304" pitchFamily="18" charset="0"/>
            </a:endParaRPr>
          </a:p>
          <a:p>
            <a:pPr algn="l">
              <a:buClr>
                <a:srgbClr val="FF0000"/>
              </a:buClr>
            </a:pPr>
            <a:r>
              <a:rPr lang="el-GR" sz="2000" dirty="0">
                <a:solidFill>
                  <a:schemeClr val="bg1"/>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υπέρθερμου 400 °</a:t>
            </a:r>
            <a:r>
              <a:rPr lang="en-US" sz="2000" b="1" dirty="0">
                <a:solidFill>
                  <a:srgbClr val="FF0000"/>
                </a:solidFill>
                <a:latin typeface="Times New Roman" panose="02020603050405020304" pitchFamily="18" charset="0"/>
                <a:cs typeface="Times New Roman" panose="02020603050405020304" pitchFamily="18" charset="0"/>
              </a:rPr>
              <a:t>c </a:t>
            </a:r>
            <a:r>
              <a:rPr lang="el-GR" sz="2000" b="1" dirty="0">
                <a:solidFill>
                  <a:srgbClr val="FF0000"/>
                </a:solidFill>
                <a:latin typeface="Times New Roman" panose="02020603050405020304" pitchFamily="18" charset="0"/>
                <a:cs typeface="Times New Roman" panose="02020603050405020304" pitchFamily="18" charset="0"/>
              </a:rPr>
              <a:t>ή 41</a:t>
            </a:r>
            <a:r>
              <a:rPr lang="en-US" sz="2000" b="1" dirty="0">
                <a:solidFill>
                  <a:srgbClr val="FF0000"/>
                </a:solidFill>
                <a:latin typeface="Times New Roman" panose="02020603050405020304" pitchFamily="18" charset="0"/>
                <a:cs typeface="Times New Roman" panose="02020603050405020304" pitchFamily="18" charset="0"/>
              </a:rPr>
              <a:t> bar</a:t>
            </a:r>
            <a:r>
              <a:rPr lang="el-GR" sz="2000" b="1" dirty="0">
                <a:solidFill>
                  <a:srgbClr val="FF0000"/>
                </a:solidFill>
                <a:latin typeface="Times New Roman" panose="02020603050405020304" pitchFamily="18" charset="0"/>
                <a:cs typeface="Times New Roman" panose="02020603050405020304" pitchFamily="18" charset="0"/>
              </a:rPr>
              <a:t> και 450 °</a:t>
            </a:r>
            <a:r>
              <a:rPr lang="en-US" sz="2000" b="1" dirty="0">
                <a:solidFill>
                  <a:srgbClr val="FF0000"/>
                </a:solidFill>
                <a:latin typeface="Times New Roman" panose="02020603050405020304" pitchFamily="18" charset="0"/>
                <a:cs typeface="Times New Roman" panose="02020603050405020304" pitchFamily="18" charset="0"/>
              </a:rPr>
              <a:t>c</a:t>
            </a:r>
            <a:r>
              <a:rPr lang="el-GR" sz="2000" b="1" dirty="0">
                <a:solidFill>
                  <a:srgbClr val="FF0000"/>
                </a:solidFill>
                <a:latin typeface="Times New Roman" panose="02020603050405020304" pitchFamily="18" charset="0"/>
                <a:cs typeface="Times New Roman" panose="02020603050405020304" pitchFamily="18" charset="0"/>
              </a:rPr>
              <a:t>.</a:t>
            </a:r>
          </a:p>
          <a:p>
            <a:pPr algn="l">
              <a:buClr>
                <a:srgbClr val="FF0000"/>
              </a:buClr>
              <a:buFont typeface="Wingdings"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Αποτελούνται από δυο θαλάμους με μια κύρια δέσμη αυλών, κατακόρυφων ή σχεδόν κατακόρυφων με ενδιάμεσα ο υπερθερμαντήρα.</a:t>
            </a:r>
          </a:p>
          <a:p>
            <a:pPr algn="l">
              <a:buClr>
                <a:srgbClr val="FF0000"/>
              </a:buClr>
              <a:buFont typeface="Wingdings" pitchFamily="2" charset="2"/>
              <a:buChar char="Ø"/>
            </a:pPr>
            <a:r>
              <a:rPr lang="el-GR" sz="2000" dirty="0">
                <a:solidFill>
                  <a:schemeClr val="tx1"/>
                </a:solidFill>
                <a:latin typeface="Times New Roman" panose="02020603050405020304" pitchFamily="18" charset="0"/>
                <a:cs typeface="Times New Roman" panose="02020603050405020304" pitchFamily="18" charset="0"/>
              </a:rPr>
              <a:t>Η εστία περιβάλλεται από υδροτοιχώματα στην πλευρά και την οροφή της.</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Tree>
    <p:extLst>
      <p:ext uri="{BB962C8B-B14F-4D97-AF65-F5344CB8AC3E}">
        <p14:creationId xmlns:p14="http://schemas.microsoft.com/office/powerpoint/2010/main" val="204988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1052736"/>
            <a:ext cx="8750776" cy="5617076"/>
          </a:xfrm>
        </p:spPr>
        <p:txBody>
          <a:bodyPr>
            <a:noAutofit/>
          </a:bodyPr>
          <a:lstStyle/>
          <a:p>
            <a:pPr marL="0" indent="0">
              <a:lnSpc>
                <a:spcPct val="150000"/>
              </a:lnSpc>
              <a:spcBef>
                <a:spcPts val="1200"/>
              </a:spcBef>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Γίνονται πρώτα οι κινήσεις (1) και (2) κινήσεις της προηγούμενης περίπτωσης . </a:t>
            </a:r>
            <a:r>
              <a:rPr lang="el-GR" sz="1900" b="1" dirty="0">
                <a:latin typeface="Calibri" panose="020F0502020204030204" pitchFamily="34" charset="0"/>
                <a:ea typeface="Calibri" panose="020F0502020204030204" pitchFamily="34" charset="0"/>
                <a:cs typeface="Calibri" panose="020F0502020204030204" pitchFamily="34" charset="0"/>
              </a:rPr>
              <a:t>χρησιμοποιείται στην αρχή λεπτόρρευστο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πετρέλαιο (</a:t>
            </a:r>
            <a:r>
              <a:rPr lang="en-US" sz="1900" b="1" dirty="0">
                <a:solidFill>
                  <a:srgbClr val="1F09C3"/>
                </a:solidFill>
                <a:latin typeface="Calibri" panose="020F0502020204030204" pitchFamily="34" charset="0"/>
                <a:ea typeface="Calibri" panose="020F0502020204030204" pitchFamily="34" charset="0"/>
                <a:cs typeface="Calibri" panose="020F0502020204030204" pitchFamily="34" charset="0"/>
              </a:rPr>
              <a:t>diesel)</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a:t>
            </a:r>
            <a:r>
              <a:rPr lang="el-GR" sz="1900" b="1" dirty="0">
                <a:latin typeface="Calibri" panose="020F0502020204030204" pitchFamily="34" charset="0"/>
                <a:ea typeface="Calibri" panose="020F0502020204030204" pitchFamily="34" charset="0"/>
                <a:cs typeface="Calibri" panose="020F0502020204030204" pitchFamily="34" charset="0"/>
              </a:rPr>
              <a:t>για το οποίο δεν απαιτείται προθέρμανση. </a:t>
            </a:r>
          </a:p>
          <a:p>
            <a:pPr marL="0" indent="0">
              <a:lnSpc>
                <a:spcPct val="150000"/>
              </a:lnSpc>
              <a:spcBef>
                <a:spcPts val="1200"/>
              </a:spcBef>
              <a:spcAft>
                <a:spcPts val="1200"/>
              </a:spcAft>
              <a:buNone/>
            </a:pPr>
            <a:r>
              <a:rPr lang="el-GR" sz="1900" b="1" dirty="0">
                <a:latin typeface="Calibri" panose="020F0502020204030204" pitchFamily="34" charset="0"/>
                <a:ea typeface="Calibri" panose="020F0502020204030204" pitchFamily="34" charset="0"/>
                <a:cs typeface="Calibri" panose="020F0502020204030204" pitchFamily="34" charset="0"/>
              </a:rPr>
              <a:t>Η θέρμανση που γίνεται με τους παραπάνω τρόπους εξακολουθεί τελικά μέχρι τον εξαερισμό του λέβητα και την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ύψωση της πίεσης σε 4 </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bar </a:t>
            </a:r>
            <a:r>
              <a:rPr lang="el-GR" sz="1900" b="1" dirty="0">
                <a:latin typeface="Calibri" panose="020F0502020204030204" pitchFamily="34" charset="0"/>
                <a:ea typeface="Calibri" panose="020F0502020204030204" pitchFamily="34" charset="0"/>
                <a:cs typeface="Calibri" panose="020F0502020204030204" pitchFamily="34" charset="0"/>
              </a:rPr>
              <a:t>περίπου οπότε, αφού υπάρχει πλέον ατμός,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εκτελούνται κατά σειρά οι υπόλοιπες κινήσεις (3) ως (9) της προηγούμενης περίπτωσης.</a:t>
            </a:r>
          </a:p>
        </p:txBody>
      </p:sp>
      <p:sp>
        <p:nvSpPr>
          <p:cNvPr id="2" name="Ορθογώνιο: Στρογγύλεμα διαγώνιων γωνιών 1">
            <a:extLst>
              <a:ext uri="{FF2B5EF4-FFF2-40B4-BE49-F238E27FC236}">
                <a16:creationId xmlns:a16="http://schemas.microsoft.com/office/drawing/2014/main" id="{8D0B7946-ACA0-CA4B-3033-FFB67A1B7E9A}"/>
              </a:ext>
            </a:extLst>
          </p:cNvPr>
          <p:cNvSpPr/>
          <p:nvPr/>
        </p:nvSpPr>
        <p:spPr>
          <a:xfrm>
            <a:off x="0" y="116632"/>
            <a:ext cx="9144000" cy="648072"/>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FF0000"/>
                </a:solidFill>
                <a:latin typeface="Arial Black" panose="020B0A04020102020204" pitchFamily="34" charset="0"/>
              </a:rPr>
              <a:t>Β) ΟΤΑΝ ΔΕΝ ΥΠΑΡΧΕΙ ΔΙΑΘΕΣΙΜΟΣ ΑΤΜΟΣ ΑΠΟ ΑΛΛΟΝ ΛΕΒΗΤΑ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856984" cy="5617076"/>
          </a:xfrm>
        </p:spPr>
        <p:txBody>
          <a:bodyPr>
            <a:normAutofit/>
          </a:bodyPr>
          <a:lstStyle/>
          <a:p>
            <a:pPr>
              <a:buClr>
                <a:srgbClr val="FF0000"/>
              </a:buClr>
              <a:buSzPct val="107000"/>
              <a:buFont typeface="Wingdings" panose="05000000000000000000" pitchFamily="2" charset="2"/>
              <a:buChar char="§"/>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Για την συγκοινωνία του λέβητα προς την εγκατάσταση είναι απαραίτητη η τέλεια γνώση της διάταξης της κύριας και της βοηθητικής ατμαγωγού σωλήνωσης και των επιστομίων της.</a:t>
            </a:r>
          </a:p>
          <a:p>
            <a:pPr>
              <a:buClr>
                <a:srgbClr val="FF0000"/>
              </a:buClr>
              <a:buSzPct val="107000"/>
              <a:buFont typeface="Wingdings" panose="05000000000000000000" pitchFamily="2" charset="2"/>
              <a:buChar char="§"/>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Η συγκοινωνία αρχίζει μόλις ανοιχθεί ο βοηθητικός ατμοφρακτης, οπότε τίθεται σε κίνηση τα βοηθητικά μηχανήματα του μηχανοστασίου. Στην συνέχεια ανοίγεται ο κύριος ατμοφρακτης του λέβητα και αρχίζει η προθέρμανση της κύριας μηχανής κλπ.</a:t>
            </a:r>
          </a:p>
          <a:p>
            <a:pPr>
              <a:buClr>
                <a:srgbClr val="FF0000"/>
              </a:buClr>
              <a:buSzPct val="107000"/>
              <a:buFont typeface="Wingdings" panose="05000000000000000000" pitchFamily="2" charset="2"/>
              <a:buChar char="§"/>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Κατά την συγκοινωνία πρέπει να λαμβάνεται φροντίδα εξυδάτωση των </a:t>
            </a:r>
            <a:r>
              <a:rPr lang="el-GR" sz="1900" b="1" dirty="0" err="1">
                <a:solidFill>
                  <a:srgbClr val="FF0000"/>
                </a:solidFill>
                <a:latin typeface="Calibri" panose="020F0502020204030204" pitchFamily="34" charset="0"/>
                <a:ea typeface="Calibri" panose="020F0502020204030204" pitchFamily="34" charset="0"/>
                <a:cs typeface="Calibri" panose="020F0502020204030204" pitchFamily="34" charset="0"/>
              </a:rPr>
              <a:t>ατμαγωγών</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ώστε να μην δημιουργηθούν δυσάρεστα επακόλουθα στην μηχανή από μικρές προβολές νερού. </a:t>
            </a:r>
          </a:p>
          <a:p>
            <a:pPr marL="0" indent="0">
              <a:buClr>
                <a:srgbClr val="FF0000"/>
              </a:buClr>
              <a:buSzPct val="107000"/>
              <a:buNone/>
            </a:pP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Επίσης οι διάφοροι ατμοφράκτες πρέπει ν ανοίγονται προοδευτικά και όχι απότομα. Ιδιαίτερη προσοχή πρέπει να δίνεται στους </a:t>
            </a:r>
            <a:r>
              <a:rPr lang="el-GR" sz="1900" b="1" dirty="0" err="1">
                <a:solidFill>
                  <a:srgbClr val="1F09C3"/>
                </a:solidFill>
                <a:latin typeface="Calibri" panose="020F0502020204030204" pitchFamily="34" charset="0"/>
                <a:ea typeface="Calibri" panose="020F0502020204030204" pitchFamily="34" charset="0"/>
                <a:cs typeface="Calibri" panose="020F0502020204030204" pitchFamily="34" charset="0"/>
              </a:rPr>
              <a:t>αυτόκλειστους</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ατμοφράκτες, δηλαδή να εξασφαλίζεται ότι ο λέβητας έχει κατά τι μεγαλύτερη  από την πίεση του ατμαγωγού σωλήνα, εάν αυτός δεν είναι κενός. Να ανοίγονται επίσης οι κρουνοί πλήρωσης των τμημάτων των </a:t>
            </a:r>
            <a:r>
              <a:rPr lang="el-GR" sz="1900" b="1" dirty="0" err="1">
                <a:solidFill>
                  <a:srgbClr val="1F09C3"/>
                </a:solidFill>
                <a:latin typeface="Calibri" panose="020F0502020204030204" pitchFamily="34" charset="0"/>
                <a:ea typeface="Calibri" panose="020F0502020204030204" pitchFamily="34" charset="0"/>
                <a:cs typeface="Calibri" panose="020F0502020204030204" pitchFamily="34" charset="0"/>
              </a:rPr>
              <a:t>ατμαγωγών</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πριν και μετά τους ενδιάμεσους ατμοφράκτες, εφέ όσον υπάρχουν</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Πλακίδιο 1">
            <a:extLst>
              <a:ext uri="{FF2B5EF4-FFF2-40B4-BE49-F238E27FC236}">
                <a16:creationId xmlns:a16="http://schemas.microsoft.com/office/drawing/2014/main" id="{5EB8EC7F-CD15-F25B-4150-6DF23E283826}"/>
              </a:ext>
            </a:extLst>
          </p:cNvPr>
          <p:cNvSpPr/>
          <p:nvPr/>
        </p:nvSpPr>
        <p:spPr>
          <a:xfrm>
            <a:off x="0" y="188640"/>
            <a:ext cx="9144000" cy="576064"/>
          </a:xfrm>
          <a:prstGeom prst="plaque">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1F09C3"/>
                </a:solidFill>
                <a:latin typeface="Arial Black" panose="020B0A04020102020204" pitchFamily="34" charset="0"/>
              </a:rPr>
              <a:t>Η ΣΥΓΚΟΙΝΩΝΙΑ ΤΟΥ ΛΕΒΗΤΑ</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052736"/>
            <a:ext cx="8858250" cy="5805264"/>
          </a:xfrm>
        </p:spPr>
        <p:txBody>
          <a:bodyPr>
            <a:normAutofit/>
          </a:bodyPr>
          <a:lstStyle/>
          <a:p>
            <a:pPr>
              <a:buFont typeface="Wingdings" panose="05000000000000000000" pitchFamily="2" charset="2"/>
              <a:buChar char="Ø"/>
            </a:pPr>
            <a:r>
              <a:rPr lang="el-GR" sz="1900" b="1" dirty="0">
                <a:latin typeface="Calibri" panose="020F0502020204030204" pitchFamily="34" charset="0"/>
                <a:ea typeface="Calibri" panose="020F0502020204030204" pitchFamily="34" charset="0"/>
                <a:cs typeface="Calibri" panose="020F0502020204030204" pitchFamily="34" charset="0"/>
              </a:rPr>
              <a:t>Η απομόνωση του λέβητα ακολουθεί την αντίστροφη οδό από την προετοιμασία, αφή και συγκοινωνία του λέβητα. Σ αυτήν</a:t>
            </a:r>
            <a:r>
              <a:rPr lang="en-US" sz="1900" b="1" dirty="0">
                <a:latin typeface="Calibri" panose="020F0502020204030204" pitchFamily="34" charset="0"/>
                <a:ea typeface="Calibri" panose="020F0502020204030204" pitchFamily="34" charset="0"/>
                <a:cs typeface="Calibri" panose="020F0502020204030204" pitchFamily="34" charset="0"/>
              </a:rPr>
              <a:t>:</a:t>
            </a:r>
            <a:endParaRPr lang="el-GR" sz="1900" b="1" dirty="0">
              <a:latin typeface="Calibri" panose="020F0502020204030204" pitchFamily="34" charset="0"/>
              <a:ea typeface="Calibri" panose="020F0502020204030204" pitchFamily="34" charset="0"/>
              <a:cs typeface="Calibri" panose="020F0502020204030204" pitchFamily="34" charset="0"/>
            </a:endParaRPr>
          </a:p>
          <a:p>
            <a:pPr marL="360000" indent="-360000">
              <a:spcAft>
                <a:spcPts val="1200"/>
              </a:spcAft>
              <a:buNone/>
            </a:pPr>
            <a:r>
              <a:rPr lang="el-GR" sz="1900" dirty="0">
                <a:solidFill>
                  <a:srgbClr val="FF0000"/>
                </a:solidFill>
                <a:latin typeface="Calibri" panose="020F0502020204030204" pitchFamily="34" charset="0"/>
                <a:ea typeface="Calibri" panose="020F0502020204030204" pitchFamily="34" charset="0"/>
                <a:cs typeface="Calibri" panose="020F0502020204030204" pitchFamily="34" charset="0"/>
              </a:rPr>
              <a:t>Α)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Κλείνεται πρώτα ο κύριος ατμοφρακτης, γίνεται η απομόνωση της μηχανής και κρατούνται τα μηχανήματα του μηχανοστασίου. Μένει μόνο σε ενέργεια η αντλία κυκλοφορίας θάλασσας του κύριου ψυγείου, μέχρι τη πτώση της θερμοκρασίας του.</a:t>
            </a:r>
          </a:p>
          <a:p>
            <a:pPr marL="360000" indent="-360000">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Β)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Ρίχνονται οι εξατμίσεις στην ατμόσφαιρα.</a:t>
            </a:r>
          </a:p>
          <a:p>
            <a:pPr marL="360000" indent="-360000">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Γ) </a:t>
            </a: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Κρατείται η αντλία πετρελαίου και κλείνονται οι διακόπτες των καυστήρων και της αναρρόφησης και κατάθλιψης του πετρέλαιο, καθώς επίσης και οι διακόπτες ατμού και υγρών του προθερμαντήρα πετρελαίου.</a:t>
            </a:r>
          </a:p>
          <a:p>
            <a:pPr marL="360000" indent="-360000">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Δ) </a:t>
            </a:r>
            <a:r>
              <a:rPr lang="el-GR" sz="1900" b="1" dirty="0">
                <a:solidFill>
                  <a:srgbClr val="7030A0"/>
                </a:solidFill>
                <a:latin typeface="Calibri" panose="020F0502020204030204" pitchFamily="34" charset="0"/>
                <a:ea typeface="Calibri" panose="020F0502020204030204" pitchFamily="34" charset="0"/>
                <a:cs typeface="Calibri" panose="020F0502020204030204" pitchFamily="34" charset="0"/>
              </a:rPr>
              <a:t>Ελαττώνεται η ταχύτητα του ανεμιστήρα (αν δεν είναι αυτόματος) και αφήνεται να εργασθεί 5 λεπτά για τον καθαρισμό της εστίας, οπότε και κρατείται στην συνέχεια.</a:t>
            </a:r>
          </a:p>
          <a:p>
            <a:pPr>
              <a:spcAft>
                <a:spcPts val="1200"/>
              </a:spcAft>
              <a:buNone/>
            </a:pPr>
            <a:r>
              <a:rPr lang="el-GR" sz="19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Πλακίδιο 1">
            <a:extLst>
              <a:ext uri="{FF2B5EF4-FFF2-40B4-BE49-F238E27FC236}">
                <a16:creationId xmlns:a16="http://schemas.microsoft.com/office/drawing/2014/main" id="{8D7A8C23-D9E1-E761-1986-CF24A49D57D6}"/>
              </a:ext>
            </a:extLst>
          </p:cNvPr>
          <p:cNvSpPr/>
          <p:nvPr/>
        </p:nvSpPr>
        <p:spPr>
          <a:xfrm>
            <a:off x="0" y="116632"/>
            <a:ext cx="9144000" cy="648072"/>
          </a:xfrm>
          <a:prstGeom prst="plaqu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3BFF3B"/>
                </a:solidFill>
                <a:latin typeface="Arial Black" panose="020B0A04020102020204" pitchFamily="34" charset="0"/>
              </a:rPr>
              <a:t>Η ΑΠΟΜΟΝΩΣΗ ΤΟΥ ΛΕΒΗΤΑ</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404664"/>
            <a:ext cx="8750746" cy="6265148"/>
          </a:xfrm>
        </p:spPr>
        <p:txBody>
          <a:bodyPr>
            <a:normAutofit/>
          </a:bodyPr>
          <a:lstStyle/>
          <a:p>
            <a:pPr marL="540000" indent="-540000">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ε)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Κλείνονται όλες οι </a:t>
            </a:r>
            <a:r>
              <a:rPr lang="el-GR" sz="1900" b="1" dirty="0" err="1">
                <a:solidFill>
                  <a:srgbClr val="1F09C3"/>
                </a:solidFill>
                <a:latin typeface="Calibri" panose="020F0502020204030204" pitchFamily="34" charset="0"/>
                <a:ea typeface="Calibri" panose="020F0502020204030204" pitchFamily="34" charset="0"/>
                <a:cs typeface="Calibri" panose="020F0502020204030204" pitchFamily="34" charset="0"/>
              </a:rPr>
              <a:t>αεροθυρίδες</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a:t>
            </a:r>
            <a:r>
              <a:rPr lang="en-US" sz="1900" b="1" dirty="0">
                <a:solidFill>
                  <a:srgbClr val="1F09C3"/>
                </a:solidFill>
                <a:latin typeface="Calibri" panose="020F0502020204030204" pitchFamily="34" charset="0"/>
                <a:ea typeface="Calibri" panose="020F0502020204030204" pitchFamily="34" charset="0"/>
                <a:cs typeface="Calibri" panose="020F0502020204030204" pitchFamily="34" charset="0"/>
              </a:rPr>
              <a:t>dampers</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καπνοδόχου και κώνων καυστήρων.</a:t>
            </a:r>
          </a:p>
          <a:p>
            <a:pPr marL="540000" indent="-540000">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στ) Γίνεται </a:t>
            </a:r>
            <a:r>
              <a:rPr lang="el-GR" sz="1900" b="1" dirty="0" err="1">
                <a:solidFill>
                  <a:srgbClr val="FF0000"/>
                </a:solidFill>
                <a:latin typeface="Calibri" panose="020F0502020204030204" pitchFamily="34" charset="0"/>
                <a:ea typeface="Calibri" panose="020F0502020204030204" pitchFamily="34" charset="0"/>
                <a:cs typeface="Calibri" panose="020F0502020204030204" pitchFamily="34" charset="0"/>
              </a:rPr>
              <a:t>εξάφριση</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και εξαγωγή, αν υπάρχει ανάγκη, συμπληρώνεται η στάθμη του νερού και κρατείται η τροφοδοτική αντλία</a:t>
            </a:r>
            <a:r>
              <a:rPr lang="el-GR" sz="1900" b="1" dirty="0">
                <a:solidFill>
                  <a:srgbClr val="FFC000"/>
                </a:solidFill>
                <a:latin typeface="Calibri" panose="020F0502020204030204" pitchFamily="34" charset="0"/>
                <a:ea typeface="Calibri" panose="020F0502020204030204" pitchFamily="34" charset="0"/>
                <a:cs typeface="Calibri" panose="020F0502020204030204" pitchFamily="34" charset="0"/>
              </a:rPr>
              <a:t>.</a:t>
            </a:r>
          </a:p>
          <a:p>
            <a:pPr marL="540000" indent="-540000">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ζ)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Κλείνεται τέλος και ο βοηθητικός ατμοφρακτης και έτσι ο λέβητας απομονώνεται</a:t>
            </a:r>
            <a:r>
              <a:rPr lang="el-GR" sz="1900" b="1" dirty="0">
                <a:latin typeface="Calibri" panose="020F0502020204030204" pitchFamily="34" charset="0"/>
                <a:ea typeface="Calibri" panose="020F0502020204030204" pitchFamily="34" charset="0"/>
                <a:cs typeface="Calibri" panose="020F0502020204030204" pitchFamily="34" charset="0"/>
              </a:rPr>
              <a:t>.</a:t>
            </a:r>
          </a:p>
          <a:p>
            <a:pPr marL="360000" indent="-360000">
              <a:spcAft>
                <a:spcPts val="1200"/>
              </a:spcAft>
              <a:buNone/>
            </a:pPr>
            <a:endParaRPr lang="el-GR" sz="1900" b="1" dirty="0">
              <a:latin typeface="Calibri" panose="020F0502020204030204" pitchFamily="34" charset="0"/>
              <a:ea typeface="Calibri" panose="020F0502020204030204" pitchFamily="34" charset="0"/>
              <a:cs typeface="Calibri" panose="020F0502020204030204" pitchFamily="34" charset="0"/>
            </a:endParaRPr>
          </a:p>
          <a:p>
            <a:pPr marL="0" indent="-360000">
              <a:spcAft>
                <a:spcPts val="1200"/>
              </a:spcAft>
              <a:buNone/>
            </a:pP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Μετά την τέλεια σβέση των πυρών κλείνονται και τα διάφορα ανοίγματά του, ώστε η απόψυξη του λέβητα να γίνει ομαλή, χωρίς να υπάρχουν ρεύματα αέρα και τοποθετείται το κάλυμμα της καπνοδόχου.</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805264"/>
          </a:xfrm>
        </p:spPr>
        <p:txBody>
          <a:bodyPr>
            <a:noAutofit/>
          </a:bodyPr>
          <a:lstStyle/>
          <a:p>
            <a:pPr marL="0" indent="0">
              <a:buNone/>
            </a:pPr>
            <a:r>
              <a:rPr lang="el-GR" sz="1900" b="1" u="sng" dirty="0">
                <a:solidFill>
                  <a:srgbClr val="FF0000"/>
                </a:solidFill>
                <a:latin typeface="Calibri" panose="020F0502020204030204" pitchFamily="34" charset="0"/>
                <a:ea typeface="Calibri" panose="020F0502020204030204" pitchFamily="34" charset="0"/>
                <a:cs typeface="Calibri" panose="020F0502020204030204" pitchFamily="34" charset="0"/>
              </a:rPr>
              <a:t>Παρακολούθηση λέβητα σε λειτουργία</a:t>
            </a:r>
          </a:p>
          <a:p>
            <a:pPr>
              <a:buFont typeface="Wingdings" panose="05000000000000000000" pitchFamily="2" charset="2"/>
              <a:buChar char="Ø"/>
            </a:pPr>
            <a:r>
              <a:rPr lang="el-GR" sz="1900" b="1" dirty="0">
                <a:latin typeface="Calibri" panose="020F0502020204030204" pitchFamily="34" charset="0"/>
                <a:ea typeface="Calibri" panose="020F0502020204030204" pitchFamily="34" charset="0"/>
                <a:cs typeface="Calibri" panose="020F0502020204030204" pitchFamily="34" charset="0"/>
              </a:rPr>
              <a:t>Κατά την διάρκεια της λειτουργίας του λέβητα πρέπει να παρακολουθούνται και να ελέγχονται </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Η στάθμη του νερού στον υδροθάλαμο.</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β) </a:t>
            </a: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Η πίεση του λέβητα.</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γ) Η καλή καύση, η οποία εξαρτάται από την πίεση και την θερμοκρασία του πετρελαίου και την καθαριότητα της εστίας, των κώνων και των καυστήρων. Ακόμη ο έλεγχος της ποιότητας της καύσης με το χρώμα της φλόγας και των καυσαερίων της καπνοδόχου και η ανάλυσή τους με την συσκευή </a:t>
            </a:r>
            <a:r>
              <a:rPr lang="en-US" sz="1900" b="1" dirty="0" err="1">
                <a:solidFill>
                  <a:srgbClr val="FF0000"/>
                </a:solidFill>
                <a:latin typeface="Calibri" panose="020F0502020204030204" pitchFamily="34" charset="0"/>
                <a:ea typeface="Calibri" panose="020F0502020204030204" pitchFamily="34" charset="0"/>
                <a:cs typeface="Calibri" panose="020F0502020204030204" pitchFamily="34" charset="0"/>
              </a:rPr>
              <a:t>Orsat</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ή η παρακολούθηση του διοξειδίου του άνθρακα στον ενδείκτη </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CO2.</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δ</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Η θερμοκρασία του τροφοδοτικού νερού και του νερού του υδροθαλάμου. Αυτή ελέγχεται με τις εκτελούμενες χημικές μετρήσεις κατά τακτά χρονικά διαστήματα και με την προσθήκη  των κατάλληλων χημικών υλών επεξεργασίας του. Επίσης με την εκτέλεση των αναγκαίων </a:t>
            </a:r>
            <a:r>
              <a:rPr lang="el-GR" sz="1900" b="1" dirty="0" err="1">
                <a:solidFill>
                  <a:srgbClr val="002060"/>
                </a:solidFill>
                <a:latin typeface="Calibri" panose="020F0502020204030204" pitchFamily="34" charset="0"/>
                <a:ea typeface="Calibri" panose="020F0502020204030204" pitchFamily="34" charset="0"/>
                <a:cs typeface="Calibri" panose="020F0502020204030204" pitchFamily="34" charset="0"/>
              </a:rPr>
              <a:t>εξαφρίσεων</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  ή εξαγωγών.</a:t>
            </a:r>
          </a:p>
        </p:txBody>
      </p:sp>
      <p:sp>
        <p:nvSpPr>
          <p:cNvPr id="2" name="Πλακίδιο 1">
            <a:extLst>
              <a:ext uri="{FF2B5EF4-FFF2-40B4-BE49-F238E27FC236}">
                <a16:creationId xmlns:a16="http://schemas.microsoft.com/office/drawing/2014/main" id="{CE4BAA08-801F-7FBB-6DDA-0AFC8639CB5E}"/>
              </a:ext>
            </a:extLst>
          </p:cNvPr>
          <p:cNvSpPr/>
          <p:nvPr/>
        </p:nvSpPr>
        <p:spPr>
          <a:xfrm>
            <a:off x="0" y="116632"/>
            <a:ext cx="9144000" cy="792088"/>
          </a:xfrm>
          <a:prstGeom prst="plaqu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FF00"/>
                </a:solidFill>
                <a:latin typeface="Arial Black" panose="020B0A04020102020204" pitchFamily="34" charset="0"/>
              </a:rPr>
              <a:t>9.2.  ΠΑΡΑΚΟΛΟΥΘΗΣΗ ΤΗΣ ΛΕΙΤΟΥΡΓΙΑΣ</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260648"/>
            <a:ext cx="8784976" cy="6408712"/>
          </a:xfrm>
        </p:spPr>
        <p:txBody>
          <a:bodyPr>
            <a:normAutofit/>
          </a:bodyPr>
          <a:lstStyle/>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ε)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Η καλή στεγανότητα επιστομίων, στυπιοθλιπτών, ενώσεων ατμού, νερού, πετρελαίου.</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ζ) </a:t>
            </a:r>
            <a:r>
              <a:rPr lang="el-GR" sz="1900" b="1" dirty="0">
                <a:solidFill>
                  <a:srgbClr val="7030A0"/>
                </a:solidFill>
                <a:latin typeface="Calibri" panose="020F0502020204030204" pitchFamily="34" charset="0"/>
                <a:ea typeface="Calibri" panose="020F0502020204030204" pitchFamily="34" charset="0"/>
                <a:cs typeface="Calibri" panose="020F0502020204030204" pitchFamily="34" charset="0"/>
              </a:rPr>
              <a:t>Η κατάσταση των ασφαλιστικών.</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η) </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Η κατάσταση προθερμαντήρων νερού, πετρελαίου. Να εκτελείται περιοδική εναλλαγή και καθαρισμός των φίλτρων</a:t>
            </a:r>
            <a:r>
              <a:rPr lang="el-GR" sz="1900" b="1" dirty="0">
                <a:latin typeface="Calibri" panose="020F0502020204030204" pitchFamily="34" charset="0"/>
                <a:ea typeface="Calibri" panose="020F0502020204030204" pitchFamily="34" charset="0"/>
                <a:cs typeface="Calibri" panose="020F0502020204030204" pitchFamily="34" charset="0"/>
              </a:rPr>
              <a:t>.</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θ) </a:t>
            </a:r>
            <a:r>
              <a:rPr lang="el-GR" sz="1900" b="1" dirty="0">
                <a:solidFill>
                  <a:srgbClr val="005800"/>
                </a:solidFill>
                <a:latin typeface="Calibri" panose="020F0502020204030204" pitchFamily="34" charset="0"/>
                <a:ea typeface="Calibri" panose="020F0502020204030204" pitchFamily="34" charset="0"/>
                <a:cs typeface="Calibri" panose="020F0502020204030204" pitchFamily="34" charset="0"/>
              </a:rPr>
              <a:t>Η κατάσταση του κύτους. Να εκτελείται εξαγωγή των νερών.</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ι)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Η ικανοποιητική κατάσταση λειτουργίας των μέσων πυρκαγιάς και η καθαριότητα γενικά, η οποία πρέπει να διατηρείται σε πολύ υψηλό βαθμό. </a:t>
            </a:r>
          </a:p>
          <a:p>
            <a:endParaRPr lang="el-GR" dirty="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688632"/>
          </a:xfrm>
        </p:spPr>
        <p:txBody>
          <a:bodyPr>
            <a:noAutofit/>
          </a:bodyPr>
          <a:lstStyle/>
          <a:p>
            <a:pPr marL="0" indent="0">
              <a:lnSpc>
                <a:spcPct val="150000"/>
              </a:lnSpc>
              <a:spcBef>
                <a:spcPts val="600"/>
              </a:spcBef>
              <a:spcAft>
                <a:spcPts val="600"/>
              </a:spcAft>
              <a:buNone/>
            </a:pPr>
            <a:r>
              <a:rPr lang="el-GR" sz="1900" dirty="0">
                <a:latin typeface="Calibri" panose="020F0502020204030204" pitchFamily="34" charset="0"/>
                <a:ea typeface="Calibri" panose="020F0502020204030204" pitchFamily="34" charset="0"/>
                <a:cs typeface="Calibri" panose="020F0502020204030204" pitchFamily="34" charset="0"/>
              </a:rPr>
              <a:t>Η περίπτωση αυτή αποτελεί μια από τις σοβαρότερες ανωμαλίες ενός λέβητα.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Όταν η στάθμη του λέβητα πέφτει προοδευτικά  ώστε αυτό να είναι ορατό στον υδροδείκτη, τότε συμβαίνει μεγάλη διαρροή στον λέβητα και πρέπει να τον τροφοδοτήσουμε εντατικά για να ανεβεί η στάθμη του και να ερευνήσουμε γρήγορα για την αιτία της διαρροής.</a:t>
            </a:r>
            <a:r>
              <a:rPr lang="el-GR" sz="1900" dirty="0">
                <a:latin typeface="Calibri" panose="020F0502020204030204" pitchFamily="34" charset="0"/>
                <a:ea typeface="Calibri" panose="020F0502020204030204" pitchFamily="34" charset="0"/>
                <a:cs typeface="Calibri" panose="020F0502020204030204" pitchFamily="34" charset="0"/>
              </a:rPr>
              <a:t> Αν όμως το μέτρο αυτό δεν είναι αποτελεσματικό, πρέπει να απομονωθεί ο λέβητας και να σβηστούν οι καυστήρες. </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Η πιθανή συνέπεια της εξαφάνισης της στάθμης του νερού είναι να πυρωθεί (κοκκινήσει) η κυλινδρική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αυλοφόρα</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πλάκα του ατμουδροθαλάμου και τα επάνω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εκτονώματα</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των αυλών σε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υδραυλωτό</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λέβητα ή ο ουρανός του φλογοθαλάμου και οι αυλοί σε κυλινδρικό λέβητα.</a:t>
            </a:r>
            <a:r>
              <a:rPr lang="el-GR" sz="1900" dirty="0">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Αν η στάθμη εξαφανίστηκε και δεν γνωρίζαμε πριν από πόσο χρόνο έγινε, πρέπει να ανοιχθεί ο κατώτερος δοκιμαστικός κρουνός, αν υπάρχει, και αν δίνει νερό, πρέπει να αυξηθεί η τροφοδότηση. Αν ο κρουνός δίνει ατμό, πρέπει να κλειστεί η τροφοδότηση και να βεβαιωθούμε για την κατάσταση των αυλών. </a:t>
            </a:r>
          </a:p>
        </p:txBody>
      </p:sp>
      <p:sp>
        <p:nvSpPr>
          <p:cNvPr id="2" name="Πλακίδιο 1">
            <a:extLst>
              <a:ext uri="{FF2B5EF4-FFF2-40B4-BE49-F238E27FC236}">
                <a16:creationId xmlns:a16="http://schemas.microsoft.com/office/drawing/2014/main" id="{AD7AF2C0-850C-A079-1163-90BC5349822E}"/>
              </a:ext>
            </a:extLst>
          </p:cNvPr>
          <p:cNvSpPr/>
          <p:nvPr/>
        </p:nvSpPr>
        <p:spPr>
          <a:xfrm>
            <a:off x="0" y="116632"/>
            <a:ext cx="9144000" cy="792088"/>
          </a:xfrm>
          <a:prstGeom prst="plaqu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rgbClr val="FF0000"/>
                </a:solidFill>
                <a:latin typeface="Arial Black" panose="020B0A04020102020204" pitchFamily="34" charset="0"/>
              </a:rPr>
              <a:t>9.3.  ΠΤΩΣΗ ΤΗΣ ΣΤΑΘΜΗΣ ΤΟΥ ΝΕΡΟΥ</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332656"/>
            <a:ext cx="8928992" cy="6408712"/>
          </a:xfrm>
        </p:spPr>
        <p:txBody>
          <a:bodyPr>
            <a:normAutofit/>
          </a:bodyPr>
          <a:lstStyle/>
          <a:p>
            <a:pPr marL="0" indent="0">
              <a:lnSpc>
                <a:spcPct val="150000"/>
              </a:lnSpc>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Οπωσδήποτε κρατούνται οι φωτιές και η παροχή του αέρα, περνά ικανό χρονικό διάστημα, ώστε να κατεβεί η θερμοκρασία του λέβητα και κατόπιν ανοίγονται με προσοχή οι πόρτες των κλιβάνων ή οι  θυρίδες  των κώνων αέρα και οι αυλό-θυρίδες</a:t>
            </a:r>
            <a:r>
              <a:rPr lang="el-GR" sz="1900" dirty="0">
                <a:latin typeface="Calibri" panose="020F0502020204030204" pitchFamily="34" charset="0"/>
                <a:ea typeface="Calibri" panose="020F0502020204030204" pitchFamily="34" charset="0"/>
                <a:cs typeface="Calibri" panose="020F0502020204030204" pitchFamily="34" charset="0"/>
              </a:rPr>
              <a:t>.</a:t>
            </a:r>
          </a:p>
          <a:p>
            <a:pPr marL="0" indent="0">
              <a:lnSpc>
                <a:spcPct val="150000"/>
              </a:lnSpc>
              <a:spcAft>
                <a:spcPts val="1200"/>
              </a:spcAft>
              <a:buNone/>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Αν οι αυλοί είναι ακόμη κόκκινοι, αυτό είναι ενδεικτικό ότι υπήρξε φόβος έκρηξης του λέβητα (αλλά ο κίνδυνος δεν υπάρχει πλέον). </a:t>
            </a:r>
          </a:p>
          <a:p>
            <a:pPr marL="0" indent="0">
              <a:lnSpc>
                <a:spcPct val="150000"/>
              </a:lnSpc>
              <a:spcAft>
                <a:spcPts val="1200"/>
              </a:spcAft>
              <a:buNone/>
            </a:pPr>
            <a:r>
              <a:rPr lang="el-GR" sz="1900" b="1" dirty="0">
                <a:latin typeface="Calibri" panose="020F0502020204030204" pitchFamily="34" charset="0"/>
                <a:ea typeface="Calibri" panose="020F0502020204030204" pitchFamily="34" charset="0"/>
                <a:cs typeface="Calibri" panose="020F0502020204030204" pitchFamily="34" charset="0"/>
              </a:rPr>
              <a:t>Περιμένουμε λίγο χρόνο ακόμη μέχρι να μαυρίσουν οι αυλοί και να βεβαιωθούμε για την κατάσταση του ουρανού και των αυλών, οπότε και τροφοδοτούμε αργά τον λέβητα. Μεγάλη προσοχή χρειάζεται κατά την τροφοδότηση, διότι υπάρχει κίνδυνος απότομης εξάτμισης του νερού, που έρχεται σε επαφή με το υπέρθερμο υλικό της θερμαινόμενης επιφάνειας.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Η εξάτμιση μπορεί να προκαλέσει τοπική υπερπίεση και στην συνέχεια μικρή ή μεγάλη έκρηξη του λέβητα.</a:t>
            </a:r>
          </a:p>
          <a:p>
            <a:endParaRPr lang="el-GR" sz="2000" dirty="0">
              <a:latin typeface="Arial Black" pitchFamily="34" charset="0"/>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688632"/>
          </a:xfrm>
        </p:spPr>
        <p:txBody>
          <a:bodyPr>
            <a:noAutofit/>
          </a:bodyPr>
          <a:lstStyle/>
          <a:p>
            <a:pPr marL="0" indent="0">
              <a:spcAft>
                <a:spcPts val="1200"/>
              </a:spcAft>
              <a:buNone/>
            </a:pPr>
            <a:r>
              <a:rPr lang="el-GR" sz="19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ΑΝΑΒΡΑΣΗ ΛΕΒΗΤΑ ΚΑΙ ΠΡΟΒΟΛΕΣ ΝΕΡΟΥ</a:t>
            </a:r>
          </a:p>
          <a:p>
            <a:pPr>
              <a:spcAft>
                <a:spcPts val="1200"/>
              </a:spcAft>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Με τον όρο ανάβραση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εννοούμε το βίαιο βρασμό του νερού του υδροθαλάμου, που προκαλεί αναταραχή της μάζας του νερού του υδροθαλάμου, λόγω της οποίας αυτό εισχωρεί στην μάζα του ατμού. Ως βασική αιτία της ανάβρασης θεωρείται η διαφορά της επιφανειακής τάσης του ατμού, που βρίσκεται στον ατμοθάλαμο</a:t>
            </a:r>
            <a:r>
              <a:rPr lang="el-GR" sz="1900" dirty="0">
                <a:latin typeface="Calibri" panose="020F0502020204030204" pitchFamily="34" charset="0"/>
                <a:ea typeface="Calibri" panose="020F0502020204030204" pitchFamily="34" charset="0"/>
                <a:cs typeface="Calibri" panose="020F0502020204030204" pitchFamily="34" charset="0"/>
              </a:rPr>
              <a:t>. </a:t>
            </a:r>
            <a:r>
              <a:rPr lang="el-GR" sz="1900" b="1" dirty="0">
                <a:latin typeface="Calibri" panose="020F0502020204030204" pitchFamily="34" charset="0"/>
                <a:ea typeface="Calibri" panose="020F0502020204030204" pitchFamily="34" charset="0"/>
                <a:cs typeface="Calibri" panose="020F0502020204030204" pitchFamily="34" charset="0"/>
              </a:rPr>
              <a:t>Αιτίες της ανάβρασης θεωρούνται οι λιπαρές ουσίες πάνω στην στάθμη του νερού, η μεγάλη πυκνότητα του νερού, το απότομο άνοιγμα του ατμοφράκτη ή των ασφαλιστικών, η ύψωση της στάθμης του νερού, η πτώση της στάθμης  και τα καινούργια ελάσματα ή οι καινούργιοι αυλοί.</a:t>
            </a:r>
          </a:p>
          <a:p>
            <a:pPr>
              <a:spcAft>
                <a:spcPts val="1200"/>
              </a:spcAft>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Συνηθισμένο αποτέλεσμα της ανάβρασης είναι η λεγόμενη προβολή του λέβητα</a:t>
            </a:r>
            <a:r>
              <a:rPr lang="el-GR" sz="1900" dirty="0">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κατά την οποία μικρές ή μεγάλες ποσότητες νερού παρασύρονται (προβάλλονται) προς τον υπερθερμαντήρα, τις σωληνώσεις και την μηχανή. </a:t>
            </a:r>
            <a:r>
              <a:rPr lang="el-GR" sz="1900" b="1" dirty="0">
                <a:latin typeface="Calibri" panose="020F0502020204030204" pitchFamily="34" charset="0"/>
                <a:ea typeface="Calibri" panose="020F0502020204030204" pitchFamily="34" charset="0"/>
                <a:cs typeface="Calibri" panose="020F0502020204030204" pitchFamily="34" charset="0"/>
              </a:rPr>
              <a:t>Η προβολή έχει σαν επακόλουθο την εναπόθεση αλάτων στον υπερθερμαντήρα, τις σωληνώσεις και την μηχανή. Για την καταστολή της ανάβρασης τα μέτρα που παίρνονται, είναι πάντοτε ανάλογα με την ειδική αιτία που την προκάλεσε.</a:t>
            </a:r>
          </a:p>
          <a:p>
            <a:pPr>
              <a:buFont typeface="Wingdings" panose="05000000000000000000" pitchFamily="2" charset="2"/>
              <a:buChar char="Ø"/>
            </a:pPr>
            <a:endParaRPr lang="el-GR" sz="1900" dirty="0">
              <a:latin typeface="Calibri" panose="020F0502020204030204" pitchFamily="34" charset="0"/>
              <a:ea typeface="Calibri" panose="020F0502020204030204" pitchFamily="34" charset="0"/>
              <a:cs typeface="Calibri" panose="020F0502020204030204" pitchFamily="34" charset="0"/>
            </a:endParaRPr>
          </a:p>
          <a:p>
            <a:endParaRPr lang="el-GR" sz="1800" dirty="0">
              <a:latin typeface="Arial Black" pitchFamily="34" charset="0"/>
            </a:endParaRPr>
          </a:p>
        </p:txBody>
      </p:sp>
      <p:sp>
        <p:nvSpPr>
          <p:cNvPr id="2" name="Πλακίδιο 1">
            <a:extLst>
              <a:ext uri="{FF2B5EF4-FFF2-40B4-BE49-F238E27FC236}">
                <a16:creationId xmlns:a16="http://schemas.microsoft.com/office/drawing/2014/main" id="{1377E8FC-35E6-2D2E-21F7-F815B6BE4182}"/>
              </a:ext>
            </a:extLst>
          </p:cNvPr>
          <p:cNvSpPr/>
          <p:nvPr/>
        </p:nvSpPr>
        <p:spPr>
          <a:xfrm>
            <a:off x="0" y="116632"/>
            <a:ext cx="9144000" cy="576064"/>
          </a:xfrm>
          <a:prstGeom prst="plaque">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rgbClr val="2B10F4"/>
                </a:solidFill>
                <a:latin typeface="Arial Black" panose="020B0A04020102020204" pitchFamily="34" charset="0"/>
                <a:ea typeface="Calibri" panose="020F0502020204030204" pitchFamily="34" charset="0"/>
                <a:cs typeface="Calibri" panose="020F0502020204030204" pitchFamily="34" charset="0"/>
              </a:rPr>
              <a:t>9.4.  ΑΝΑΒΡΑΣΗ - ΠΡΟΒΟΛΗ - ΕΚΡΗΞΗ ΤΟΥ ΛΕΒΗΤΑ</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8928992" cy="6264696"/>
          </a:xfrm>
        </p:spPr>
        <p:txBody>
          <a:bodyPr>
            <a:normAutofit/>
          </a:bodyPr>
          <a:lstStyle/>
          <a:p>
            <a:pPr>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Η έκρηξη είναι προφανώς η μεγαλύτερη βλάβη που μπορεί να υποστεί ένας λέβητας και ισοδυναμεί περίπου με ολοκληρωτική καταστροφή του</a:t>
            </a:r>
            <a:r>
              <a:rPr lang="el-GR" sz="1900" dirty="0">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Συμβαίνει όταν λόγω της εσωτερικής πίεσής του δημιουργείται κόπωση στο έλασμα, η οποία υπερβαίνει την αντοχή του.</a:t>
            </a:r>
          </a:p>
          <a:p>
            <a:pPr marL="72000" indent="0">
              <a:buNone/>
            </a:pPr>
            <a:r>
              <a:rPr lang="el-GR" sz="1900" dirty="0">
                <a:latin typeface="Calibri" panose="020F0502020204030204" pitchFamily="34" charset="0"/>
                <a:ea typeface="Calibri" panose="020F0502020204030204" pitchFamily="34" charset="0"/>
                <a:cs typeface="Calibri" panose="020F0502020204030204" pitchFamily="34" charset="0"/>
              </a:rPr>
              <a:t> </a:t>
            </a:r>
            <a:r>
              <a:rPr lang="el-GR" sz="1900" b="1" dirty="0">
                <a:latin typeface="Calibri" panose="020F0502020204030204" pitchFamily="34" charset="0"/>
                <a:ea typeface="Calibri" panose="020F0502020204030204" pitchFamily="34" charset="0"/>
                <a:cs typeface="Calibri" panose="020F0502020204030204" pitchFamily="34" charset="0"/>
              </a:rPr>
              <a:t>Τότε δημιουργείται αρχικά ένα ρήγμα, το οποίο αν κατά τον σχηματισμό του συναντήσει ισχυρότερα σημεία του ελάσματος, σταματά, αν όμως συναντήσει ασθενέστερα, προχωρά γρήγορα και επεκτείνεται ακαριαία, σπάζοντας το  περίβλημα. Στη περίπτωση αυτή μεγάλη ποσότητα νερού ή νερού εξέρχεται από τον ατμοϋδροθάλαμο, οπότε και πέφτει απότομα η πίεση μέσα στον λέβητα. Τότε η θερμότητα που υπάρχει στο νερό μαζί με την χορηγούμενη, προκαλούν την ατμοποίηση μεγάλης ποσότητας νερού, με αποτέλεσμα να αναπτυχθεί υπερβολική πίεση, που μετατρέπεται στην συνέχεια την έκρηξη ως ακαριαία.</a:t>
            </a:r>
          </a:p>
          <a:p>
            <a:endParaRPr lang="el-GR" sz="2000" dirty="0">
              <a:latin typeface="Arial Black"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ΤΥΠΟΥ  </a:t>
            </a:r>
            <a:r>
              <a:rPr lang="en-US" sz="2400" b="1" u="sng" dirty="0">
                <a:solidFill>
                  <a:schemeClr val="bg1"/>
                </a:solidFill>
                <a:latin typeface="Arial" pitchFamily="34" charset="0"/>
                <a:cs typeface="Arial" pitchFamily="34" charset="0"/>
              </a:rPr>
              <a:t>&lt;&lt; </a:t>
            </a:r>
            <a:r>
              <a:rPr lang="en-US" sz="3600" b="1" u="sng" dirty="0">
                <a:solidFill>
                  <a:schemeClr val="bg1"/>
                </a:solidFill>
                <a:latin typeface="Arial" pitchFamily="34" charset="0"/>
                <a:cs typeface="Arial" pitchFamily="34" charset="0"/>
              </a:rPr>
              <a:t>D</a:t>
            </a:r>
            <a:r>
              <a:rPr lang="en-US" sz="2400" b="1" u="sng" dirty="0">
                <a:solidFill>
                  <a:schemeClr val="bg1"/>
                </a:solidFill>
                <a:latin typeface="Arial" pitchFamily="34" charset="0"/>
                <a:cs typeface="Arial" pitchFamily="34" charset="0"/>
              </a:rPr>
              <a:t> &gt;&gt;</a:t>
            </a:r>
          </a:p>
        </p:txBody>
      </p:sp>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49000" contrast="66000"/>
          </a:blip>
          <a:stretch>
            <a:fillRect/>
          </a:stretch>
        </p:blipFill>
        <p:spPr>
          <a:xfrm>
            <a:off x="1238997" y="1052736"/>
            <a:ext cx="6521989" cy="5616623"/>
          </a:xfrm>
        </p:spPr>
      </p:pic>
    </p:spTree>
    <p:extLst>
      <p:ext uri="{BB962C8B-B14F-4D97-AF65-F5344CB8AC3E}">
        <p14:creationId xmlns:p14="http://schemas.microsoft.com/office/powerpoint/2010/main" val="169364255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750746" cy="5662412"/>
          </a:xfrm>
        </p:spPr>
        <p:txBody>
          <a:bodyPr>
            <a:normAutofit/>
          </a:bodyPr>
          <a:lstStyle/>
          <a:p>
            <a:pPr marL="0" indent="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Η επιστροφή των φλογών συμβαίνει όταν η πίεση στην εστία υπερβεί στιγμιαία την πίεση του λεβητοστασίου (ή του διπλού περιβλήματος για λέβητες ανοικτού λεβητοστασίου).</a:t>
            </a:r>
          </a:p>
          <a:p>
            <a:pPr marL="0" indent="0">
              <a:buNone/>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Οφείλεται σε </a:t>
            </a:r>
            <a:r>
              <a:rPr lang="en-US" sz="1900" b="1" dirty="0">
                <a:solidFill>
                  <a:srgbClr val="2B10F4"/>
                </a:solidFill>
                <a:latin typeface="Calibri" panose="020F0502020204030204" pitchFamily="34" charset="0"/>
                <a:ea typeface="Calibri" panose="020F0502020204030204" pitchFamily="34" charset="0"/>
                <a:cs typeface="Calibri" panose="020F0502020204030204" pitchFamily="34" charset="0"/>
              </a:rPr>
              <a:t>:</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900" b="1" dirty="0">
                <a:latin typeface="Calibri" panose="020F0502020204030204" pitchFamily="34" charset="0"/>
                <a:ea typeface="Calibri" panose="020F0502020204030204" pitchFamily="34" charset="0"/>
                <a:cs typeface="Calibri" panose="020F0502020204030204" pitchFamily="34" charset="0"/>
              </a:rPr>
              <a:t>Έκρηξη μίγματος ατμών καυσίμων  ή αερίου με αέρα, στο διπλό περίβλημα ή τους καπνοθαλάμους του λέβητα.</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Β)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Πτώση της πίεσης του αέρα στο λεβητοστάσιο, λόγω κράτησης ή επιβράδυνσης της ταχύτητας των ανεμιστήρων του τεχνητού ελκυσμού, λόγω ανοίγματος πόρτας ή καθόδου στα κλειστά λεβητοστάσια και επικοινωνίας τους με την ατμόσφαιρα ή λόγω διαταραχής της ατμόσφαιρας από βολές πυροβολικού ή πτώσης βομβών κοντά στο πλοίο.</a:t>
            </a:r>
          </a:p>
          <a:p>
            <a:pPr marL="0" indent="0">
              <a:buNone/>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Συνήθως η επιστροφή φλογών συμβαίνει και κατά την αφή των λεβήτων ή κατά την προσπάθεια επαναφής καυστήρα, από θερμή  πλινθοδομή. Η επιστροφή αυτή μπορεί να έχει πάρα πολύ σημαντικά αποτελέσματα.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Τα συνηθέστερα είναι σοβαροί τραυματισμοί του προσωπικού και ζημίες στον λέβητα και τα εξαρτήματά </a:t>
            </a:r>
            <a:r>
              <a:rPr lang="el-GR" sz="1900" dirty="0">
                <a:latin typeface="Calibri" panose="020F0502020204030204" pitchFamily="34" charset="0"/>
                <a:ea typeface="Calibri" panose="020F0502020204030204" pitchFamily="34" charset="0"/>
                <a:cs typeface="Calibri" panose="020F0502020204030204" pitchFamily="34" charset="0"/>
              </a:rPr>
              <a:t>του.</a:t>
            </a:r>
            <a:r>
              <a:rPr lang="en-US" sz="1900" dirty="0">
                <a:latin typeface="Calibri" panose="020F0502020204030204" pitchFamily="34" charset="0"/>
                <a:ea typeface="Calibri" panose="020F0502020204030204" pitchFamily="34" charset="0"/>
                <a:cs typeface="Calibri" panose="020F0502020204030204" pitchFamily="34" charset="0"/>
              </a:rPr>
              <a:t> </a:t>
            </a:r>
          </a:p>
        </p:txBody>
      </p:sp>
      <p:sp>
        <p:nvSpPr>
          <p:cNvPr id="4" name="Title 1">
            <a:extLst>
              <a:ext uri="{FF2B5EF4-FFF2-40B4-BE49-F238E27FC236}">
                <a16:creationId xmlns:a16="http://schemas.microsoft.com/office/drawing/2014/main" id="{F651357A-E801-510A-FB28-C411D823575D}"/>
              </a:ext>
            </a:extLst>
          </p:cNvPr>
          <p:cNvSpPr txBox="1">
            <a:spLocks/>
          </p:cNvSpPr>
          <p:nvPr/>
        </p:nvSpPr>
        <p:spPr>
          <a:xfrm>
            <a:off x="0" y="188188"/>
            <a:ext cx="9144000" cy="714357"/>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u="sng" dirty="0">
                <a:solidFill>
                  <a:srgbClr val="FF0000"/>
                </a:solidFill>
                <a:latin typeface="Arial" pitchFamily="34" charset="0"/>
                <a:cs typeface="Arial" pitchFamily="34" charset="0"/>
              </a:rPr>
              <a:t>9.5.  ΕΠΙΣΤΡΟΦΗ ΦΛΟΓΩΝ</a:t>
            </a:r>
            <a:endParaRPr lang="en-US" sz="3600" b="1" u="sng" dirty="0">
              <a:solidFill>
                <a:srgbClr val="FF0000"/>
              </a:solidFill>
              <a:latin typeface="Arial" pitchFamily="34" charset="0"/>
              <a:cs typeface="Arial" pitchFamily="34" charset="0"/>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617076"/>
          </a:xfrm>
        </p:spPr>
        <p:txBody>
          <a:bodyPr>
            <a:noAutofit/>
          </a:bodyPr>
          <a:lstStyle/>
          <a:p>
            <a:pPr>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Η παρουσία νερού στο πετρέλαιο οφείλεται κυρίως σε διαρροές των δεξαμενών αποθήκευσης. Μπορεί  όμως αυτό να περιέχεται μέσα στο πετρέλαιο πριν από την αποθήκευσή του στο πλοίο και να έχει μπει μαζί με αυτό κατά την </a:t>
            </a:r>
            <a:r>
              <a:rPr lang="el-GR" sz="1900" b="1" dirty="0" err="1">
                <a:solidFill>
                  <a:srgbClr val="FF0000"/>
                </a:solidFill>
                <a:latin typeface="Calibri" panose="020F0502020204030204" pitchFamily="34" charset="0"/>
                <a:ea typeface="Calibri" panose="020F0502020204030204" pitchFamily="34" charset="0"/>
                <a:cs typeface="Calibri" panose="020F0502020204030204" pitchFamily="34" charset="0"/>
              </a:rPr>
              <a:t>πετρέλευση</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Το νερό που περιέχεται στο πετρέλαιο επιδρά δυσμενώς  στην καύση, διότι πρώτα προκαλεί πτυελισμό της φλόγας ή μπορεί και να σβήσει ο καυστήρας και δεύτερον εξατμιζόμενο μετατρέπεται σε υπέρθερμο ατμό και στην κατάσταση αυτή βγαίνει με τα καυσαέρια στην ατμόσφαιρα</a:t>
            </a:r>
            <a:r>
              <a:rPr lang="el-GR" sz="1900" dirty="0">
                <a:latin typeface="Calibri" panose="020F0502020204030204" pitchFamily="34" charset="0"/>
                <a:ea typeface="Calibri" panose="020F0502020204030204" pitchFamily="34" charset="0"/>
                <a:cs typeface="Calibri" panose="020F0502020204030204" pitchFamily="34" charset="0"/>
              </a:rPr>
              <a:t>. Για την μετατροπή του όμως αυτή αφαιρεί ορισμένες θερμίδες από αυτές που παράγονται από την καύση και ελαττώνει την ωφέλιμη θερμότητα της εστίας.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Επί πλέον συμβάλλει στην οξείδωση των μεταλλικών τεμαχίων του όλου συγκροτήματος αποθήκευσης-παροχής-καύσης και των μερών του θερμαντήρα.</a:t>
            </a:r>
          </a:p>
          <a:p>
            <a:pPr>
              <a:buFont typeface="Wingdings" panose="05000000000000000000" pitchFamily="2" charset="2"/>
              <a:buChar char="Ø"/>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Περιοδικά κατά και μετά την παραλαβή, πρέπει να ελέγχεται η παρουσία νερού μέσα στο πετρέλαιο. Ο έλεγχος εκτελείται όταν πρόκειται για μεγάλη ποσότητα περιεχόμενου νερού με καθίζηση, για μικρή δε χρήση ειδικού χαρτιού που παρέχεται σε λωρίδες. Το χαρτί αυτό αποχρωματίζεται, όταν το πετρέλαιο στο ποίο θα εμβαπτιστεί, περιέχει νερό</a:t>
            </a:r>
            <a:r>
              <a:rPr lang="el-GR" sz="19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Τέλος τα τελευταία χρόνια για την ανίχνευση νερού στο πετρέλαιο, υπάρχει ειδική αλοιφή η οποία σε περίπτωση ύπαρξης νερού αλλάζει χρώμα</a:t>
            </a:r>
            <a:r>
              <a:rPr lang="el-GR" sz="1900" dirty="0">
                <a:latin typeface="Calibri" panose="020F0502020204030204" pitchFamily="34" charset="0"/>
                <a:ea typeface="Calibri" panose="020F0502020204030204" pitchFamily="34" charset="0"/>
                <a:cs typeface="Calibri" panose="020F0502020204030204" pitchFamily="34" charset="0"/>
              </a:rPr>
              <a:t>.</a:t>
            </a:r>
          </a:p>
        </p:txBody>
      </p:sp>
      <p:sp>
        <p:nvSpPr>
          <p:cNvPr id="2" name="Πλακίδιο 1">
            <a:extLst>
              <a:ext uri="{FF2B5EF4-FFF2-40B4-BE49-F238E27FC236}">
                <a16:creationId xmlns:a16="http://schemas.microsoft.com/office/drawing/2014/main" id="{F8160B8C-7155-E100-19F2-4579BD980240}"/>
              </a:ext>
            </a:extLst>
          </p:cNvPr>
          <p:cNvSpPr/>
          <p:nvPr/>
        </p:nvSpPr>
        <p:spPr>
          <a:xfrm>
            <a:off x="0" y="44624"/>
            <a:ext cx="9144000" cy="792088"/>
          </a:xfrm>
          <a:prstGeom prst="plaqu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solidFill>
                  <a:srgbClr val="FFFF00"/>
                </a:solidFill>
                <a:latin typeface="Arial Black" panose="020B0A04020102020204" pitchFamily="34" charset="0"/>
              </a:rPr>
              <a:t>9.6.  ΝΕΡΟ ΣΤΟ ΠΕΤΡΕΛΑΙΟ</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856984" cy="5472608"/>
          </a:xfrm>
        </p:spPr>
        <p:txBody>
          <a:bodyPr>
            <a:normAutofit/>
          </a:bodyPr>
          <a:lstStyle/>
          <a:p>
            <a:pPr>
              <a:lnSpc>
                <a:spcPct val="150000"/>
              </a:lnSpc>
              <a:spcAft>
                <a:spcPts val="1800"/>
              </a:spcAft>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Όσον κατέπεσε ή αποσπάστηκε πλίνθος (πυρίμαχο τούβλο) από την θέση της και γίνει αυτό αντιληπτό, τότε εφέ όσον είναι δυνατόν, ο λέβητας απομονώνεται, διαφορετικά συνεχίζεται η λειτουργία του, δεν ανάβεται όμως ο αντίστοιχος καυστήρας ο προς το μέρος του αποσπασμένου πλίνθου</a:t>
            </a:r>
            <a:r>
              <a:rPr lang="el-GR" sz="1900" dirty="0">
                <a:latin typeface="Calibri" panose="020F0502020204030204" pitchFamily="34" charset="0"/>
                <a:ea typeface="Calibri" panose="020F0502020204030204" pitchFamily="34" charset="0"/>
                <a:cs typeface="Calibri" panose="020F0502020204030204" pitchFamily="34" charset="0"/>
              </a:rPr>
              <a:t>.</a:t>
            </a:r>
          </a:p>
          <a:p>
            <a:pPr>
              <a:lnSpc>
                <a:spcPct val="150000"/>
              </a:lnSpc>
              <a:spcAft>
                <a:spcPts val="1800"/>
              </a:spcAft>
              <a:buFont typeface="Wingdings" panose="05000000000000000000" pitchFamily="2" charset="2"/>
              <a:buChar char="Ø"/>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Πάντως η περιοχή παρακολουθείται συνεχώς και επιμελώς, όσο ο λέβητας βρίσκεται σε λειτουργία και επισκευάζεται η πλινθοδομή με την πρώτη ευκαιρία.</a:t>
            </a:r>
          </a:p>
        </p:txBody>
      </p:sp>
      <p:sp>
        <p:nvSpPr>
          <p:cNvPr id="2" name="Πλακίδιο 1">
            <a:extLst>
              <a:ext uri="{FF2B5EF4-FFF2-40B4-BE49-F238E27FC236}">
                <a16:creationId xmlns:a16="http://schemas.microsoft.com/office/drawing/2014/main" id="{FDC728EC-C1D0-6892-71AF-D70F9FD750AE}"/>
              </a:ext>
            </a:extLst>
          </p:cNvPr>
          <p:cNvSpPr/>
          <p:nvPr/>
        </p:nvSpPr>
        <p:spPr>
          <a:xfrm>
            <a:off x="0" y="44624"/>
            <a:ext cx="9108504" cy="720080"/>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FF0000"/>
                </a:solidFill>
                <a:latin typeface="Arial Black" panose="020B0A04020102020204" pitchFamily="34" charset="0"/>
              </a:rPr>
              <a:t>9.7.  ΖΗΜΙΕΣ ΤΗΣ ΠΛΙΝΘΟΔΟΜΗΣ</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496" y="1052736"/>
            <a:ext cx="9001000" cy="5472608"/>
          </a:xfrm>
        </p:spPr>
        <p:txBody>
          <a:bodyPr>
            <a:normAutofit/>
          </a:bodyPr>
          <a:lstStyle/>
          <a:p>
            <a:pPr>
              <a:buFont typeface="Wingdings" panose="05000000000000000000" pitchFamily="2" charset="2"/>
              <a:buChar char="Ø"/>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Συνήθως οφείλεται σε κακής ποιότητας υλικό, ψύξη του γυαλιού από ξαφνικά ρεύματα αέρα,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ράντισή</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του με ψυχρό νερό ή τέλος σε ανομοιόμορφη ή υπερβολική σύσφιξή του κατά την τοποθέτησή του</a:t>
            </a:r>
            <a:r>
              <a:rPr lang="el-GR" sz="1900" b="1" dirty="0">
                <a:latin typeface="Calibri" panose="020F0502020204030204" pitchFamily="34" charset="0"/>
                <a:ea typeface="Calibri" panose="020F0502020204030204" pitchFamily="34" charset="0"/>
                <a:cs typeface="Calibri" panose="020F0502020204030204" pitchFamily="34" charset="0"/>
              </a:rPr>
              <a:t>. </a:t>
            </a:r>
          </a:p>
          <a:p>
            <a:pPr>
              <a:buFont typeface="Wingdings" panose="05000000000000000000" pitchFamily="2" charset="2"/>
              <a:buChar char="Ø"/>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Κατά την θραύση του γυαλιού του υδροδείκτη κλείνονται γρήγορα οι κρουνοί συγκοινωνίας του με τον ατμοθάλαμο και τον υδροθάλαμο.  Ξεβιδώνονται στην συνέχεια οι </a:t>
            </a:r>
            <a:r>
              <a:rPr lang="el-GR" sz="1900" b="1" dirty="0" err="1">
                <a:solidFill>
                  <a:srgbClr val="2B10F4"/>
                </a:solidFill>
                <a:latin typeface="Calibri" panose="020F0502020204030204" pitchFamily="34" charset="0"/>
                <a:ea typeface="Calibri" panose="020F0502020204030204" pitchFamily="34" charset="0"/>
                <a:cs typeface="Calibri" panose="020F0502020204030204" pitchFamily="34" charset="0"/>
              </a:rPr>
              <a:t>στυπιοθλίπτες</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 αφαιρούνται τα </a:t>
            </a:r>
            <a:r>
              <a:rPr lang="el-GR" sz="1900" b="1" dirty="0" err="1">
                <a:solidFill>
                  <a:srgbClr val="2B10F4"/>
                </a:solidFill>
                <a:latin typeface="Calibri" panose="020F0502020204030204" pitchFamily="34" charset="0"/>
                <a:ea typeface="Calibri" panose="020F0502020204030204" pitchFamily="34" charset="0"/>
                <a:cs typeface="Calibri" panose="020F0502020204030204" pitchFamily="34" charset="0"/>
              </a:rPr>
              <a:t>περεμβύσματα</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 και αφαιρείται και αντικαθίσταται ο σπασμένος γυάλινος σωλήνας. Βιδώνονται οι </a:t>
            </a:r>
            <a:r>
              <a:rPr lang="el-GR" sz="1900" b="1" dirty="0" err="1">
                <a:solidFill>
                  <a:srgbClr val="2B10F4"/>
                </a:solidFill>
                <a:latin typeface="Calibri" panose="020F0502020204030204" pitchFamily="34" charset="0"/>
                <a:ea typeface="Calibri" panose="020F0502020204030204" pitchFamily="34" charset="0"/>
                <a:cs typeface="Calibri" panose="020F0502020204030204" pitchFamily="34" charset="0"/>
              </a:rPr>
              <a:t>στυπιοθλίπτες</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 και συσφίγγονται ελαφρά τα </a:t>
            </a:r>
            <a:r>
              <a:rPr lang="el-GR" sz="1900" b="1" dirty="0" err="1">
                <a:solidFill>
                  <a:srgbClr val="2B10F4"/>
                </a:solidFill>
                <a:latin typeface="Calibri" panose="020F0502020204030204" pitchFamily="34" charset="0"/>
                <a:ea typeface="Calibri" panose="020F0502020204030204" pitchFamily="34" charset="0"/>
                <a:cs typeface="Calibri" panose="020F0502020204030204" pitchFamily="34" charset="0"/>
              </a:rPr>
              <a:t>παρεμβύσματα</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Αφού τοποθετηθεί ο νέος γυάλινος αυλός, τότε ανοίγεται αργά και με προφύλαξη ο δοκιμαστικός κρουνός και ο κρουνός του ατμού, μέχρι να ζεσταθεί το γυαλί καλά και κατόπιν ανοίγεται ο κρουνός του νερού. </a:t>
            </a:r>
          </a:p>
          <a:p>
            <a:pPr>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Τέλος ανοίγεται ο δοκιμαστικός κρουνός.</a:t>
            </a:r>
          </a:p>
        </p:txBody>
      </p:sp>
      <p:sp>
        <p:nvSpPr>
          <p:cNvPr id="4" name="Title 1">
            <a:extLst>
              <a:ext uri="{FF2B5EF4-FFF2-40B4-BE49-F238E27FC236}">
                <a16:creationId xmlns:a16="http://schemas.microsoft.com/office/drawing/2014/main" id="{3A49DB2B-D489-B51B-835E-2AEF01F6EF7B}"/>
              </a:ext>
            </a:extLst>
          </p:cNvPr>
          <p:cNvSpPr txBox="1">
            <a:spLocks/>
          </p:cNvSpPr>
          <p:nvPr/>
        </p:nvSpPr>
        <p:spPr>
          <a:xfrm>
            <a:off x="35496" y="162062"/>
            <a:ext cx="9108504" cy="714357"/>
          </a:xfrm>
          <a:prstGeom prst="rect">
            <a:avLst/>
          </a:prstGeom>
          <a:solidFill>
            <a:srgbClr val="0070C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500" b="1" u="sng" dirty="0">
                <a:solidFill>
                  <a:srgbClr val="FFFF00"/>
                </a:solidFill>
                <a:latin typeface="Arial" pitchFamily="34" charset="0"/>
                <a:cs typeface="Arial" pitchFamily="34" charset="0"/>
              </a:rPr>
              <a:t>9.8.  ΘΡΑΥΣΗ ΤΟΥ ΥΔΡΟΔΕΙΚΤΗ ΚΑΙ ΑΝΤΙΚΑΤΑΣΤΑΣΗ</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404664"/>
            <a:ext cx="8572500" cy="6291274"/>
          </a:xfrm>
        </p:spPr>
        <p:txBody>
          <a:bodyPr>
            <a:normAutofit/>
          </a:bodyPr>
          <a:lstStyle/>
          <a:p>
            <a:pPr>
              <a:lnSpc>
                <a:spcPct val="150000"/>
              </a:lnSpc>
              <a:buFont typeface="Wingdings" panose="05000000000000000000" pitchFamily="2" charset="2"/>
              <a:buChar char="Ø"/>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Παρόμοιες ενέργειες γίνονται και στη περίπτωση επίπεδου υδροδείκτη με μόνη διαφορά ότι αφαιρείται ολόκληρος ο υδροδείκτης και τοποθετείται έτοιμος  </a:t>
            </a:r>
            <a:r>
              <a:rPr lang="el-GR" sz="1900" b="1" dirty="0" err="1">
                <a:solidFill>
                  <a:srgbClr val="002060"/>
                </a:solidFill>
                <a:latin typeface="Calibri" panose="020F0502020204030204" pitchFamily="34" charset="0"/>
                <a:ea typeface="Calibri" panose="020F0502020204030204" pitchFamily="34" charset="0"/>
                <a:cs typeface="Calibri" panose="020F0502020204030204" pitchFamily="34" charset="0"/>
              </a:rPr>
              <a:t>αμοιβός</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1900" b="1" dirty="0">
                <a:solidFill>
                  <a:srgbClr val="002060"/>
                </a:solidFill>
                <a:latin typeface="Calibri" panose="020F0502020204030204" pitchFamily="34" charset="0"/>
                <a:ea typeface="Calibri" panose="020F0502020204030204" pitchFamily="34" charset="0"/>
                <a:cs typeface="Calibri" panose="020F0502020204030204" pitchFamily="34" charset="0"/>
              </a:rPr>
              <a:t>spare-</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ανταλλακτικός). Η προθέρμανση και η συγκοινωνία του γίνεται όπως και στη προηγούμενη περίπτωση.</a:t>
            </a:r>
          </a:p>
          <a:p>
            <a:pPr>
              <a:lnSpc>
                <a:spcPct val="150000"/>
              </a:lnSpc>
              <a:buFont typeface="Wingdings" panose="05000000000000000000" pitchFamily="2" charset="2"/>
              <a:buChar char="Ø"/>
            </a:pPr>
            <a:r>
              <a:rPr lang="el-GR" sz="1900" b="1" dirty="0">
                <a:solidFill>
                  <a:srgbClr val="7030A0"/>
                </a:solidFill>
                <a:latin typeface="Calibri" panose="020F0502020204030204" pitchFamily="34" charset="0"/>
                <a:ea typeface="Calibri" panose="020F0502020204030204" pitchFamily="34" charset="0"/>
                <a:cs typeface="Calibri" panose="020F0502020204030204" pitchFamily="34" charset="0"/>
              </a:rPr>
              <a:t>Κατά την επισκευή του υδροδείκτη και όταν αντικαταστήσουμε τις γυάλινες πλάκες του, ιδιαίτερα πρέπει να προσέξουμε την σύσφιξή τους, η οποία και εκτελείται σταυρωτά και προοδευτικά, δηλαδή εναλλακτικά χιαστί από τα ακραία προς τα κεντρικά παξιμάδια.</a:t>
            </a:r>
          </a:p>
          <a:p>
            <a:pPr>
              <a:lnSpc>
                <a:spcPct val="150000"/>
              </a:lnSpc>
              <a:buFont typeface="Wingdings" panose="05000000000000000000" pitchFamily="2" charset="2"/>
              <a:buChar char="Ø"/>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Ο επισκευασμένος υδροδείκτης κρατιέται σαν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αμοιβός</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για την περίπτωση μελλοντικής ανωμαλίας των υδροδεικτών που βρίσκονται πάνω στον λέβητα</a:t>
            </a:r>
            <a:r>
              <a:rPr lang="el-GR" sz="1900" b="1" dirty="0">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750746" cy="5643202"/>
          </a:xfrm>
        </p:spPr>
        <p:txBody>
          <a:bodyPr>
            <a:noAutofit/>
          </a:bodyPr>
          <a:lstStyle/>
          <a:p>
            <a:pPr marL="0" indent="0">
              <a:buNone/>
            </a:pPr>
            <a:r>
              <a:rPr lang="el-GR" sz="21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ΔΙΑΡΡΟΗ ΑΥΛΟΥ</a:t>
            </a:r>
          </a:p>
          <a:p>
            <a:pPr>
              <a:buFont typeface="Wingdings" panose="05000000000000000000" pitchFamily="2" charset="2"/>
              <a:buChar char="Ø"/>
            </a:pPr>
            <a:r>
              <a:rPr lang="el-GR" sz="2100" b="1" dirty="0">
                <a:solidFill>
                  <a:srgbClr val="C00000"/>
                </a:solidFill>
                <a:latin typeface="Calibri" panose="020F0502020204030204" pitchFamily="34" charset="0"/>
                <a:ea typeface="Calibri" panose="020F0502020204030204" pitchFamily="34" charset="0"/>
                <a:cs typeface="Calibri" panose="020F0502020204030204" pitchFamily="34" charset="0"/>
              </a:rPr>
              <a:t>Η διαρροή των αυλών είναι από τις σοβαρότερες  ανωμαλίες του λέβητα. Εμφανίζεται κυρίως στα </a:t>
            </a:r>
            <a:r>
              <a:rPr lang="el-GR" sz="2100" b="1" dirty="0" err="1">
                <a:solidFill>
                  <a:srgbClr val="C00000"/>
                </a:solidFill>
                <a:latin typeface="Calibri" panose="020F0502020204030204" pitchFamily="34" charset="0"/>
                <a:ea typeface="Calibri" panose="020F0502020204030204" pitchFamily="34" charset="0"/>
                <a:cs typeface="Calibri" panose="020F0502020204030204" pitchFamily="34" charset="0"/>
              </a:rPr>
              <a:t>εκτονώματα</a:t>
            </a:r>
            <a:r>
              <a:rPr lang="el-GR" sz="2100" b="1" dirty="0">
                <a:solidFill>
                  <a:srgbClr val="C00000"/>
                </a:solidFill>
                <a:latin typeface="Calibri" panose="020F0502020204030204" pitchFamily="34" charset="0"/>
                <a:ea typeface="Calibri" panose="020F0502020204030204" pitchFamily="34" charset="0"/>
                <a:cs typeface="Calibri" panose="020F0502020204030204" pitchFamily="34" charset="0"/>
              </a:rPr>
              <a:t> των αυλών, που βρίσκονται κοντύτερα προς την φωτιά και μερικές φορές στο σώμα τους, όταν το πάχος τους έχει ελαττωθεί σε σημαντικό βαθμό. </a:t>
            </a:r>
            <a:r>
              <a:rPr lang="el-GR" sz="2100" b="1" dirty="0">
                <a:solidFill>
                  <a:srgbClr val="2B10F4"/>
                </a:solidFill>
                <a:latin typeface="Calibri" panose="020F0502020204030204" pitchFamily="34" charset="0"/>
                <a:ea typeface="Calibri" panose="020F0502020204030204" pitchFamily="34" charset="0"/>
                <a:cs typeface="Calibri" panose="020F0502020204030204" pitchFamily="34" charset="0"/>
              </a:rPr>
              <a:t>Μια μικρή διαρροή, όταν ο λέβητας βρίσκεται σε λειτουργία, δεν είναι εύκολο να γίνει αντιληπτή. Μεγαλύτερη διαρροή όμως γίνεται αντιληπτή από τον σφύριγμα του εξατμιζόμενου νερού, από την μεγάλη απώλεια τροφοδοτικού νερού στο κύκλωμα κι την πτώση της στάθμης στον λέβητα</a:t>
            </a:r>
            <a:r>
              <a:rPr lang="el-GR" sz="2100" dirty="0">
                <a:latin typeface="Calibri" panose="020F0502020204030204" pitchFamily="34" charset="0"/>
                <a:ea typeface="Calibri" panose="020F0502020204030204" pitchFamily="34" charset="0"/>
                <a:cs typeface="Calibri" panose="020F0502020204030204" pitchFamily="34" charset="0"/>
              </a:rPr>
              <a:t>, </a:t>
            </a:r>
            <a:r>
              <a:rPr lang="el-GR" sz="2100" b="1" dirty="0">
                <a:solidFill>
                  <a:srgbClr val="002060"/>
                </a:solidFill>
                <a:latin typeface="Calibri" panose="020F0502020204030204" pitchFamily="34" charset="0"/>
                <a:ea typeface="Calibri" panose="020F0502020204030204" pitchFamily="34" charset="0"/>
                <a:cs typeface="Calibri" panose="020F0502020204030204" pitchFamily="34" charset="0"/>
              </a:rPr>
              <a:t>τέλος δε από την ανωμαλία της καύσης και το ατμώδες χρώμα των εξερχόμενων καυσαερίων από την καπνοδόχο.</a:t>
            </a:r>
            <a:r>
              <a:rPr lang="el-GR" sz="2100" dirty="0">
                <a:latin typeface="Calibri" panose="020F0502020204030204" pitchFamily="34" charset="0"/>
                <a:ea typeface="Calibri" panose="020F0502020204030204" pitchFamily="34" charset="0"/>
                <a:cs typeface="Calibri" panose="020F0502020204030204" pitchFamily="34" charset="0"/>
              </a:rPr>
              <a:t> </a:t>
            </a:r>
          </a:p>
          <a:p>
            <a:pPr>
              <a:buFont typeface="Wingdings" panose="05000000000000000000" pitchFamily="2" charset="2"/>
              <a:buChar char="Ø"/>
            </a:pPr>
            <a:r>
              <a:rPr lang="el-GR" sz="2100" b="1" dirty="0">
                <a:solidFill>
                  <a:srgbClr val="FF0000"/>
                </a:solidFill>
                <a:latin typeface="Calibri" panose="020F0502020204030204" pitchFamily="34" charset="0"/>
                <a:ea typeface="Calibri" panose="020F0502020204030204" pitchFamily="34" charset="0"/>
                <a:cs typeface="Calibri" panose="020F0502020204030204" pitchFamily="34" charset="0"/>
              </a:rPr>
              <a:t>Οι διαρροές οφείλονται στην μεγάλη συσσώρευση αλάτων και στην διαφορετική διαστολή του υλικού του αυλού και της </a:t>
            </a:r>
            <a:r>
              <a:rPr lang="el-GR" sz="2100" b="1" dirty="0" err="1">
                <a:solidFill>
                  <a:srgbClr val="FF0000"/>
                </a:solidFill>
                <a:latin typeface="Calibri" panose="020F0502020204030204" pitchFamily="34" charset="0"/>
                <a:ea typeface="Calibri" panose="020F0502020204030204" pitchFamily="34" charset="0"/>
                <a:cs typeface="Calibri" panose="020F0502020204030204" pitchFamily="34" charset="0"/>
              </a:rPr>
              <a:t>αυλοφόρας</a:t>
            </a:r>
            <a:r>
              <a:rPr lang="el-GR" sz="2100" b="1" dirty="0">
                <a:solidFill>
                  <a:srgbClr val="FF0000"/>
                </a:solidFill>
                <a:latin typeface="Calibri" panose="020F0502020204030204" pitchFamily="34" charset="0"/>
                <a:ea typeface="Calibri" panose="020F0502020204030204" pitchFamily="34" charset="0"/>
                <a:cs typeface="Calibri" panose="020F0502020204030204" pitchFamily="34" charset="0"/>
              </a:rPr>
              <a:t>  πλάκας.</a:t>
            </a:r>
          </a:p>
          <a:p>
            <a:pPr>
              <a:buNone/>
            </a:pPr>
            <a:r>
              <a:rPr lang="el-GR" sz="2000" dirty="0">
                <a:latin typeface="Arial Black" pitchFamily="34" charset="0"/>
              </a:rPr>
              <a:t> </a:t>
            </a:r>
          </a:p>
        </p:txBody>
      </p:sp>
      <p:sp>
        <p:nvSpPr>
          <p:cNvPr id="4" name="Title 1">
            <a:extLst>
              <a:ext uri="{FF2B5EF4-FFF2-40B4-BE49-F238E27FC236}">
                <a16:creationId xmlns:a16="http://schemas.microsoft.com/office/drawing/2014/main" id="{FDAE977E-A13A-AF7E-2FA2-265BFB7624F3}"/>
              </a:ext>
            </a:extLst>
          </p:cNvPr>
          <p:cNvSpPr txBox="1">
            <a:spLocks/>
          </p:cNvSpPr>
          <p:nvPr/>
        </p:nvSpPr>
        <p:spPr>
          <a:xfrm>
            <a:off x="0" y="162062"/>
            <a:ext cx="9144000" cy="714357"/>
          </a:xfrm>
          <a:prstGeom prst="rect">
            <a:avLst/>
          </a:prstGeom>
          <a:solidFill>
            <a:srgbClr val="00206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3BFF3B"/>
                </a:solidFill>
                <a:latin typeface="Arial" pitchFamily="34" charset="0"/>
                <a:cs typeface="Arial" pitchFamily="34" charset="0"/>
              </a:rPr>
              <a:t>9.9.  ΔΙΑΡΡΟΗ  ΑΥΛΟΥ ΚΑΙ ΠΩΜΑΤΩΣΗ</a:t>
            </a:r>
            <a:endParaRPr lang="en-US" sz="3200" b="1" u="sng" dirty="0">
              <a:solidFill>
                <a:srgbClr val="3BFF3B"/>
              </a:solidFill>
              <a:latin typeface="Arial" pitchFamily="34" charset="0"/>
              <a:cs typeface="Arial" pitchFamily="34" charset="0"/>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260648"/>
            <a:ext cx="8572500" cy="6435290"/>
          </a:xfrm>
        </p:spPr>
        <p:txBody>
          <a:bodyPr>
            <a:noAutofit/>
          </a:bodyPr>
          <a:lstStyle/>
          <a:p>
            <a:pPr>
              <a:lnSpc>
                <a:spcPct val="150000"/>
              </a:lnSpc>
              <a:buFont typeface="Wingdings" panose="05000000000000000000" pitchFamily="2" charset="2"/>
              <a:buChar char="Ø"/>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Σε περίπτωση μεγάλης διαρροής πρέπει να αυξηθεί η τροφοδότηση, να ελαττωθούν οι καυστήρες και να απομονωθεί ο λέβητας. Όταν ο λέβητας κρατήσει, η αποκατάσταση της ανωμαλίας γίνεται είτε με εκτόνωση του αυλού, αν έχει ακόμη αρκετό πάχος και η διαρροή προέρχεται από τα εκτονώματα, είτε με πωμάτωση αν η διαρροή προέρχεται από το σώμα του αυλού. Μετά σε πρώτη ευκαιρία ο αυλός αντικαθίσταται.</a:t>
            </a:r>
          </a:p>
          <a:p>
            <a:pPr>
              <a:lnSpc>
                <a:spcPct val="150000"/>
              </a:lnSpc>
              <a:buFont typeface="Wingdings" panose="05000000000000000000" pitchFamily="2" charset="2"/>
              <a:buChar char="Ø"/>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Ο εντοπισμός του αυλού που διαρρέει γίνεται με τον ακόλουθο τρόπο : Μετά την κράτηση του λέβητα επιθεωρούνται τα εκτονώματα των αυλών. Αν ορισμένα από αυτά παρουσιάζουν μικρή έστω διαρροή, παρατηρούνται ίχνη της (δάκρυσμα).  </a:t>
            </a:r>
          </a:p>
          <a:p>
            <a:pPr marL="0" indent="0">
              <a:lnSpc>
                <a:spcPct val="150000"/>
              </a:lnSpc>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Σε υδραυλωτούς  λέβητες η εξακρίβωση των κατεστραμμένων αυλών γίνεται αφού προηγουμένως εκκενωθεί ο λέβητας ως εξής :</a:t>
            </a:r>
          </a:p>
          <a:p>
            <a:pPr>
              <a:lnSpc>
                <a:spcPct val="150000"/>
              </a:lnSpc>
              <a:buNone/>
            </a:pPr>
            <a:r>
              <a:rPr lang="el-GR" sz="2000" b="1" dirty="0">
                <a:solidFill>
                  <a:srgbClr val="FF0000"/>
                </a:solidFill>
                <a:latin typeface="Arial Black" pitchFamily="34" charset="0"/>
              </a:rPr>
              <a:t> </a:t>
            </a:r>
          </a:p>
        </p:txBody>
      </p:sp>
    </p:spTree>
    <p:extLst>
      <p:ext uri="{BB962C8B-B14F-4D97-AF65-F5344CB8AC3E}">
        <p14:creationId xmlns:p14="http://schemas.microsoft.com/office/powerpoint/2010/main" val="339100670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332656"/>
            <a:ext cx="8750746" cy="6363282"/>
          </a:xfrm>
        </p:spPr>
        <p:txBody>
          <a:bodyPr>
            <a:noAutofit/>
          </a:bodyPr>
          <a:lstStyle/>
          <a:p>
            <a:pPr marL="0" indent="0">
              <a:buNone/>
            </a:pPr>
            <a:r>
              <a:rPr lang="el-GR" sz="1900" b="1" u="sng" dirty="0">
                <a:solidFill>
                  <a:srgbClr val="FF0000"/>
                </a:solidFill>
                <a:latin typeface="Calibri" panose="020F0502020204030204" pitchFamily="34" charset="0"/>
                <a:ea typeface="Calibri" panose="020F0502020204030204" pitchFamily="34" charset="0"/>
                <a:cs typeface="Calibri" panose="020F0502020204030204" pitchFamily="34" charset="0"/>
              </a:rPr>
              <a:t>ΔΙΑΡΡΟΗ ΑΥΛΟΥ</a:t>
            </a:r>
          </a:p>
          <a:p>
            <a:pPr>
              <a:buFont typeface="Wingdings" panose="05000000000000000000" pitchFamily="2" charset="2"/>
              <a:buChar char="Ø"/>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Πωματίζονται από κάτω με ειδικά κωνικά πώματα οι αυλοί της περιοχής, όπου εντοπίστηκε η διαρροή (ή στην ανάγκη και όλοι οι αυλοί του σκέλους του λέβητα) και γεμίζουν με νερό από πάνω μέχρι τα χείλια. Σημειώνεται στην συνέχεια με κιμωλία όλοι οι αυλοί στους οποίους το νερό κατεβαίνει γιατί αυτοί είναι εκείνοι που διαρρέουν και πρέπει να πωματιστούν (ταπωθούν) ή να αντικατασταθούν. Αν η διαρροή των αυλών είναι μικρή και από τα </a:t>
            </a:r>
            <a:r>
              <a:rPr lang="el-GR" sz="1900" b="1" dirty="0" err="1">
                <a:solidFill>
                  <a:srgbClr val="005000"/>
                </a:solidFill>
                <a:latin typeface="Calibri" panose="020F0502020204030204" pitchFamily="34" charset="0"/>
                <a:ea typeface="Calibri" panose="020F0502020204030204" pitchFamily="34" charset="0"/>
                <a:cs typeface="Calibri" panose="020F0502020204030204" pitchFamily="34" charset="0"/>
              </a:rPr>
              <a:t>εκτονώματα</a:t>
            </a: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 προσπαθούμε να την σταματήσουμε με εκτόνωση, χρησιμοποιώντας γι αυτό τα κατάλληλα εκτονωτικά εργαλεία που υπάρχουν στο πλοίο</a:t>
            </a:r>
            <a:r>
              <a:rPr lang="el-GR" sz="19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l-GR" sz="1900" b="1" u="sng" dirty="0">
                <a:solidFill>
                  <a:srgbClr val="FF0000"/>
                </a:solidFill>
                <a:latin typeface="Calibri" panose="020F0502020204030204" pitchFamily="34" charset="0"/>
                <a:ea typeface="Calibri" panose="020F0502020204030204" pitchFamily="34" charset="0"/>
                <a:cs typeface="Calibri" panose="020F0502020204030204" pitchFamily="34" charset="0"/>
              </a:rPr>
              <a:t>ΠΩΜΑΤΩΣΗ (ΤΑΠΩΜΑ) ΑΥΛΩΝ</a:t>
            </a:r>
          </a:p>
          <a:p>
            <a:pPr>
              <a:buFont typeface="Wingdings" panose="05000000000000000000" pitchFamily="2" charset="2"/>
              <a:buChar char="Ø"/>
            </a:pPr>
            <a:r>
              <a:rPr lang="el-GR" sz="1900" b="1" dirty="0">
                <a:latin typeface="Calibri" panose="020F0502020204030204" pitchFamily="34" charset="0"/>
                <a:ea typeface="Calibri" panose="020F0502020204030204" pitchFamily="34" charset="0"/>
                <a:cs typeface="Calibri" panose="020F0502020204030204" pitchFamily="34" charset="0"/>
              </a:rPr>
              <a:t>Στους υδραυλωτούς λέβητες χρησιμοποιούνται για την </a:t>
            </a:r>
            <a:r>
              <a:rPr lang="el-GR" sz="1900" b="1" dirty="0" err="1">
                <a:latin typeface="Calibri" panose="020F0502020204030204" pitchFamily="34" charset="0"/>
                <a:ea typeface="Calibri" panose="020F0502020204030204" pitchFamily="34" charset="0"/>
                <a:cs typeface="Calibri" panose="020F0502020204030204" pitchFamily="34" charset="0"/>
              </a:rPr>
              <a:t>πωμάτωση</a:t>
            </a:r>
            <a:r>
              <a:rPr lang="el-GR" sz="1900" b="1" dirty="0">
                <a:latin typeface="Calibri" panose="020F0502020204030204" pitchFamily="34" charset="0"/>
                <a:ea typeface="Calibri" panose="020F0502020204030204" pitchFamily="34" charset="0"/>
                <a:cs typeface="Calibri" panose="020F0502020204030204" pitchFamily="34" charset="0"/>
              </a:rPr>
              <a:t> χαλύβδινα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πώματα (τάπες), </a:t>
            </a:r>
            <a:r>
              <a:rPr lang="el-GR" sz="1900" b="1" dirty="0">
                <a:latin typeface="Calibri" panose="020F0502020204030204" pitchFamily="34" charset="0"/>
                <a:ea typeface="Calibri" panose="020F0502020204030204" pitchFamily="34" charset="0"/>
                <a:cs typeface="Calibri" panose="020F0502020204030204" pitchFamily="34" charset="0"/>
              </a:rPr>
              <a:t>ελαφρά κωνικά με σπείρωμα, με πάρα πολύ μικρό βήμα. Τα πώματα αυτά εισάγονται στα άκρα του αυλού που παρουσιάζει διαρροή από το εσωτερικό των συλλεκτών και περιστρέφονται με κλειδιά, από την τετραγωνική κεφαλή τους.</a:t>
            </a:r>
          </a:p>
          <a:p>
            <a:pPr>
              <a:buFont typeface="Wingdings" panose="05000000000000000000" pitchFamily="2" charset="2"/>
              <a:buChar char="Ø"/>
            </a:pPr>
            <a:r>
              <a:rPr lang="el-GR" sz="1900" b="1" dirty="0">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Βιδώνονται έτσι στο εσωτερικό των αυλών. Με αυτό τον τρόπο πραγματοποιείται τέλεια στεγανότητα. Η πίεση του λέβητα συντελεί στην σύσφιξη των πωμάτων και την εξασφάλιση της στεγανότητάς τους</a:t>
            </a:r>
            <a:r>
              <a:rPr lang="el-GR" sz="1900" b="1"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endParaRPr lang="el-GR" sz="19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0994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gradFill>
          <a:gsLst>
            <a:gs pos="21000">
              <a:schemeClr val="accent3">
                <a:lumMod val="40000"/>
                <a:lumOff val="60000"/>
                <a:alpha val="40000"/>
              </a:schemeClr>
            </a:gs>
            <a:gs pos="74000">
              <a:srgbClr val="9EE3F6">
                <a:alpha val="16000"/>
              </a:srgbClr>
            </a:gs>
          </a:gsLst>
          <a:lin ang="5400000" scaled="1"/>
        </a:gradFill>
        <a:effectLst/>
      </p:bgPr>
    </p:bg>
    <p:spTree>
      <p:nvGrpSpPr>
        <p:cNvPr id="1" name=""/>
        <p:cNvGrpSpPr/>
        <p:nvPr/>
      </p:nvGrpSpPr>
      <p:grpSpPr>
        <a:xfrm>
          <a:off x="0" y="0"/>
          <a:ext cx="0" cy="0"/>
          <a:chOff x="0" y="0"/>
          <a:chExt cx="0" cy="0"/>
        </a:xfrm>
      </p:grpSpPr>
      <p:pic>
        <p:nvPicPr>
          <p:cNvPr id="5" name="4 - Θέση περιεχομένου" descr="2022-09-28 (2).png"/>
          <p:cNvPicPr>
            <a:picLocks noGrp="1" noChangeAspect="1"/>
          </p:cNvPicPr>
          <p:nvPr>
            <p:ph sz="half" idx="1"/>
          </p:nvPr>
        </p:nvPicPr>
        <p:blipFill>
          <a:blip r:embed="rId2"/>
          <a:stretch>
            <a:fillRect/>
          </a:stretch>
        </p:blipFill>
        <p:spPr>
          <a:xfrm>
            <a:off x="285750" y="1988840"/>
            <a:ext cx="4070226" cy="4032448"/>
          </a:xfrm>
        </p:spPr>
      </p:pic>
      <p:sp>
        <p:nvSpPr>
          <p:cNvPr id="4" name="3 - Θέση περιεχομένου"/>
          <p:cNvSpPr>
            <a:spLocks noGrp="1"/>
          </p:cNvSpPr>
          <p:nvPr>
            <p:ph sz="half" idx="2"/>
          </p:nvPr>
        </p:nvSpPr>
        <p:spPr>
          <a:xfrm>
            <a:off x="4648200" y="1124744"/>
            <a:ext cx="4210050" cy="5400600"/>
          </a:xfrm>
        </p:spPr>
        <p:txBody>
          <a:bodyPr>
            <a:normAutofit/>
          </a:bodyPr>
          <a:lstStyle/>
          <a:p>
            <a:endParaRPr lang="el-GR" sz="2000" dirty="0">
              <a:latin typeface="Arial Black" pitchFamily="34" charset="0"/>
            </a:endParaRPr>
          </a:p>
          <a:p>
            <a:endParaRPr lang="el-GR" sz="2000" dirty="0">
              <a:latin typeface="Arial Black" pitchFamily="34" charset="0"/>
            </a:endParaRPr>
          </a:p>
          <a:p>
            <a:pPr>
              <a:buFont typeface="Wingdings" panose="05000000000000000000" pitchFamily="2" charset="2"/>
              <a:buChar char="Ø"/>
            </a:pPr>
            <a:r>
              <a:rPr lang="el-GR" sz="2400" b="1" dirty="0">
                <a:solidFill>
                  <a:srgbClr val="FF0000"/>
                </a:solidFill>
                <a:latin typeface="Arial Black" pitchFamily="34" charset="0"/>
              </a:rPr>
              <a:t>1</a:t>
            </a:r>
            <a:r>
              <a:rPr lang="el-GR"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Δακτύλιοι μαλακού μετάλλου.</a:t>
            </a:r>
          </a:p>
          <a:p>
            <a:pPr>
              <a:buFont typeface="Wingdings" panose="05000000000000000000" pitchFamily="2" charset="2"/>
              <a:buChar char="Ø"/>
            </a:pPr>
            <a:r>
              <a:rPr lang="el-GR" sz="2400" b="1" dirty="0">
                <a:solidFill>
                  <a:srgbClr val="2B10F4"/>
                </a:solidFill>
                <a:latin typeface="Calibri" panose="020F0502020204030204" pitchFamily="34" charset="0"/>
                <a:ea typeface="Calibri" panose="020F0502020204030204" pitchFamily="34" charset="0"/>
                <a:cs typeface="Calibri" panose="020F0502020204030204" pitchFamily="34" charset="0"/>
              </a:rPr>
              <a:t>2) Παράκυκλο από χαλκό</a:t>
            </a:r>
            <a:r>
              <a:rPr lang="el-GR" sz="24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Calibri" panose="020F0502020204030204" pitchFamily="34" charset="0"/>
              </a:rPr>
              <a:t>3</a:t>
            </a:r>
            <a:r>
              <a:rPr lang="el-GR" sz="2400" b="1" dirty="0">
                <a:solidFill>
                  <a:srgbClr val="005000"/>
                </a:solidFill>
                <a:latin typeface="Calibri" panose="020F0502020204030204" pitchFamily="34" charset="0"/>
                <a:ea typeface="Calibri" panose="020F0502020204030204" pitchFamily="34" charset="0"/>
                <a:cs typeface="Calibri" panose="020F0502020204030204" pitchFamily="34" charset="0"/>
              </a:rPr>
              <a:t>) Διάμετρος των κώνων ίση με την εξωτερική διάμετρο των δακτυλίων.</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805264"/>
          </a:xfrm>
        </p:spPr>
        <p:txBody>
          <a:bodyPr>
            <a:normAutofit/>
          </a:bodyPr>
          <a:lstStyle/>
          <a:p>
            <a:pPr>
              <a:buFont typeface="Wingdings" panose="05000000000000000000" pitchFamily="2" charset="2"/>
              <a:buChar char="Ø"/>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Οι προθερμαντήρες πετρελαίου είναι συνήθως προθερμαντήρες επιφανειακής μετάδοσης της θερμότητας με χαλύβδινους αυλούς. </a:t>
            </a:r>
          </a:p>
          <a:p>
            <a:pPr>
              <a:buFont typeface="Wingdings" panose="05000000000000000000" pitchFamily="2" charset="2"/>
              <a:buChar char="Ø"/>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Για να ανακαλύψουμε τυχόν διαφυγή πετρελαίου στον προθερμαντήρα από τους αυλούς προς τον ατμοθάλαμο, πρέπει να παρατηρούμε τα άκρα του προθερμαντήρα, δηλαδή το συμπύκνωμα του ατμού θέρμανσης. Τα υγρά αυτά συγκεντρώνονται σε ειδικά κιβώτια με γυάλινο δείκτη και οπή παρατήρησης. Η τυχόν διαρροή πετρελαίου εμφανίζεται στην στάθμη των υγρών</a:t>
            </a:r>
            <a:r>
              <a:rPr lang="el-GR" sz="19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Κάθε διαρροή πετρελαίου καταλήγει τελικά  με το τροφοδοτικό νερό στον λέβητα και προκαλεί τις γνωστές ανωμαλίες.  Γι αυτό πρέπει να ληφθούν τα εξής μέτρα</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marL="360000" indent="-360000">
              <a:buNone/>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α) Αν είναι δυνατόν να αυξηθεί η πίεση του ατμού προθέρμανσης, ώστε να γίνει μεγαλύτερη από την πίεση του πετρελαίου</a:t>
            </a:r>
            <a:r>
              <a:rPr lang="el-GR" sz="1900" dirty="0">
                <a:latin typeface="Calibri" panose="020F0502020204030204" pitchFamily="34" charset="0"/>
                <a:ea typeface="Calibri" panose="020F0502020204030204" pitchFamily="34" charset="0"/>
                <a:cs typeface="Calibri" panose="020F0502020204030204" pitchFamily="34" charset="0"/>
              </a:rPr>
              <a:t>.</a:t>
            </a:r>
          </a:p>
          <a:p>
            <a:pPr marL="360000" indent="-360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β) Τα υγρά του προθερμαντήρα που διαρρέει να οδηγηθούν προς το κύτος.</a:t>
            </a:r>
          </a:p>
          <a:p>
            <a:pPr marL="360000" indent="-360000">
              <a:buNone/>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γ) Να απομονωθεί ο  προθερμαντήρας και να τεθεί χε λειτουργία άλλος ή αν δεν υπάρχει, να τροφοδοτηθεί ο λέβητας με θερμό πετρέλαιο από άλλον λέβητα, αν υπάρχει. </a:t>
            </a:r>
          </a:p>
          <a:p>
            <a:pPr marL="0" indent="0">
              <a:buNone/>
            </a:pPr>
            <a:r>
              <a:rPr lang="el-GR" sz="1900" b="1" dirty="0">
                <a:latin typeface="Calibri" panose="020F0502020204030204" pitchFamily="34" charset="0"/>
                <a:ea typeface="Calibri" panose="020F0502020204030204" pitchFamily="34" charset="0"/>
                <a:cs typeface="Calibri" panose="020F0502020204030204" pitchFamily="34" charset="0"/>
              </a:rPr>
              <a:t>Ο προθερμαντήρας πρέπει να υποβληθεί σε υδραυλική δοκιμή για να εντοπιστούν οι αυλοί που διαρρέουν και να ταπωθούν με ειδικές τάπες.</a:t>
            </a:r>
          </a:p>
        </p:txBody>
      </p:sp>
      <p:sp>
        <p:nvSpPr>
          <p:cNvPr id="4" name="Title 1">
            <a:extLst>
              <a:ext uri="{FF2B5EF4-FFF2-40B4-BE49-F238E27FC236}">
                <a16:creationId xmlns:a16="http://schemas.microsoft.com/office/drawing/2014/main" id="{EB99D581-1E24-74F6-0B09-E456D0709494}"/>
              </a:ext>
            </a:extLst>
          </p:cNvPr>
          <p:cNvSpPr txBox="1">
            <a:spLocks/>
          </p:cNvSpPr>
          <p:nvPr/>
        </p:nvSpPr>
        <p:spPr>
          <a:xfrm>
            <a:off x="35496" y="162062"/>
            <a:ext cx="9108504" cy="714357"/>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500" b="1" u="sng" dirty="0">
                <a:solidFill>
                  <a:srgbClr val="FF0000"/>
                </a:solidFill>
                <a:latin typeface="Arial" pitchFamily="34" charset="0"/>
                <a:cs typeface="Arial" pitchFamily="34" charset="0"/>
              </a:rPr>
              <a:t>9.10.  ΔΙΑΡΡΟΗ ΣΤΟΝ ΠΡΟΘΕΡΜΑΝΤΗΡΑ ΠΕΤΡΕΛΑΙΟΥ</a:t>
            </a:r>
            <a:endParaRPr lang="en-US" sz="2500" b="1" u="sng" dirty="0">
              <a:solidFill>
                <a:srgbClr val="FF0000"/>
              </a:solidFill>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2050" name="Picture 2" descr="C:\Users\Fadi\Desktop\NP410163321-1b.jpg"/>
          <p:cNvPicPr>
            <a:picLocks noChangeAspect="1" noChangeArrowheads="1"/>
          </p:cNvPicPr>
          <p:nvPr/>
        </p:nvPicPr>
        <p:blipFill>
          <a:blip r:embed="rId3" cstate="print"/>
          <a:srcRect/>
          <a:stretch>
            <a:fillRect/>
          </a:stretch>
        </p:blipFill>
        <p:spPr bwMode="auto">
          <a:xfrm>
            <a:off x="395536" y="332656"/>
            <a:ext cx="8462744" cy="6120680"/>
          </a:xfrm>
          <a:prstGeom prst="rect">
            <a:avLst/>
          </a:prstGeom>
          <a:noFill/>
        </p:spPr>
      </p:pic>
    </p:spTree>
    <p:extLst>
      <p:ext uri="{BB962C8B-B14F-4D97-AF65-F5344CB8AC3E}">
        <p14:creationId xmlns:p14="http://schemas.microsoft.com/office/powerpoint/2010/main" val="278697473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8928992" cy="5688632"/>
          </a:xfrm>
        </p:spPr>
        <p:txBody>
          <a:bodyPr>
            <a:normAutofit/>
          </a:bodyPr>
          <a:lstStyle/>
          <a:p>
            <a:pPr>
              <a:spcAft>
                <a:spcPts val="1200"/>
              </a:spcAft>
              <a:buClr>
                <a:schemeClr val="tx1"/>
              </a:buClr>
              <a:buFont typeface="Wingdings" panose="05000000000000000000" pitchFamily="2" charset="2"/>
              <a:buChar char="Ø"/>
            </a:pPr>
            <a:r>
              <a:rPr lang="el-GR" sz="1900" b="1" dirty="0">
                <a:latin typeface="Calibri" panose="020F0502020204030204" pitchFamily="34" charset="0"/>
                <a:ea typeface="Calibri" panose="020F0502020204030204" pitchFamily="34" charset="0"/>
                <a:cs typeface="Calibri" panose="020F0502020204030204" pitchFamily="34" charset="0"/>
              </a:rPr>
              <a:t>Κίνδυνος πυρκαγιάς υπάρχει πάντοτε σε λεβητοστάσια με πετρελαιολέβητες. Τα μέτρα που παίρνονται κατά της πυρκαγιάς διακρίνονται σε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προληπτικά</a:t>
            </a:r>
            <a:r>
              <a:rPr lang="el-GR" sz="1900" b="1" dirty="0">
                <a:latin typeface="Calibri" panose="020F0502020204030204" pitchFamily="34" charset="0"/>
                <a:ea typeface="Calibri" panose="020F0502020204030204" pitchFamily="34" charset="0"/>
                <a:cs typeface="Calibri" panose="020F0502020204030204" pitchFamily="34" charset="0"/>
              </a:rPr>
              <a:t> και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κατασταλτικά</a:t>
            </a:r>
            <a:r>
              <a:rPr lang="el-GR" sz="1900" b="1" dirty="0">
                <a:latin typeface="Calibri" panose="020F0502020204030204" pitchFamily="34" charset="0"/>
                <a:ea typeface="Calibri" panose="020F0502020204030204" pitchFamily="34" charset="0"/>
                <a:cs typeface="Calibri" panose="020F0502020204030204" pitchFamily="34" charset="0"/>
              </a:rPr>
              <a:t>.</a:t>
            </a:r>
          </a:p>
          <a:p>
            <a:pPr>
              <a:spcAft>
                <a:spcPts val="1200"/>
              </a:spcAft>
              <a:buClr>
                <a:schemeClr val="tx1"/>
              </a:buClr>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Προληπτικά </a:t>
            </a:r>
            <a:r>
              <a:rPr lang="el-GR" sz="1900" b="1" dirty="0">
                <a:latin typeface="Calibri" panose="020F0502020204030204" pitchFamily="34" charset="0"/>
                <a:ea typeface="Calibri" panose="020F0502020204030204" pitchFamily="34" charset="0"/>
                <a:cs typeface="Calibri" panose="020F0502020204030204" pitchFamily="34" charset="0"/>
              </a:rPr>
              <a:t>μέτρα</a:t>
            </a:r>
            <a:r>
              <a:rPr lang="en-US" sz="1900" b="1" dirty="0">
                <a:latin typeface="Calibri" panose="020F0502020204030204" pitchFamily="34" charset="0"/>
                <a:ea typeface="Calibri" panose="020F0502020204030204" pitchFamily="34" charset="0"/>
                <a:cs typeface="Calibri" panose="020F0502020204030204" pitchFamily="34" charset="0"/>
              </a:rPr>
              <a:t>:</a:t>
            </a:r>
          </a:p>
          <a:p>
            <a:pPr marL="360000" indent="-360000">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1) το λεβητοστάσιο πρέπει να διατηρείται καθαρό και να γίνεται επιμελής έλεγχος για διαρροές πετρελαίων και συσσώρευσή τους κάτω από την εστία. </a:t>
            </a:r>
          </a:p>
          <a:p>
            <a:pPr marL="360000" indent="-360000">
              <a:spcAft>
                <a:spcPts val="1200"/>
              </a:spcAft>
              <a:buNone/>
            </a:pPr>
            <a:r>
              <a:rPr lang="el-GR" sz="1900" dirty="0">
                <a:solidFill>
                  <a:srgbClr val="FF0000"/>
                </a:solidFill>
                <a:latin typeface="Calibri" panose="020F0502020204030204" pitchFamily="34" charset="0"/>
                <a:ea typeface="Calibri" panose="020F0502020204030204" pitchFamily="34" charset="0"/>
                <a:cs typeface="Calibri" panose="020F0502020204030204" pitchFamily="34" charset="0"/>
              </a:rPr>
              <a:t>2</a:t>
            </a: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 να γίνεται περιοδικός και επιμελής έλεγχος των πυροσβεστικών μέσων. </a:t>
            </a:r>
          </a:p>
          <a:p>
            <a:pPr marL="360000" indent="-360000">
              <a:spcAft>
                <a:spcPts val="1200"/>
              </a:spcAft>
              <a:buNone/>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3) να μην φυλάγονται εύφλεκτα υλικά στο λεβητοστάσιο.</a:t>
            </a:r>
          </a:p>
          <a:p>
            <a:pPr marL="360000" indent="-360000">
              <a:spcAft>
                <a:spcPts val="1200"/>
              </a:spcAft>
              <a:buNone/>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4) να παρακολουθείται επιμελώς η καλή καύση, για να μην συσσωρεύονται πετρέλαια στην εστία και τους κώνους, από καυστήρες που διαρρέουν</a:t>
            </a:r>
            <a:r>
              <a:rPr lang="el-GR" sz="1900" dirty="0">
                <a:latin typeface="Calibri" panose="020F0502020204030204" pitchFamily="34" charset="0"/>
                <a:ea typeface="Calibri" panose="020F0502020204030204" pitchFamily="34" charset="0"/>
                <a:cs typeface="Calibri" panose="020F0502020204030204" pitchFamily="34" charset="0"/>
              </a:rPr>
              <a:t>.</a:t>
            </a:r>
          </a:p>
        </p:txBody>
      </p:sp>
      <p:sp>
        <p:nvSpPr>
          <p:cNvPr id="4" name="Title 1">
            <a:extLst>
              <a:ext uri="{FF2B5EF4-FFF2-40B4-BE49-F238E27FC236}">
                <a16:creationId xmlns:a16="http://schemas.microsoft.com/office/drawing/2014/main" id="{2E903EEC-C01A-52E1-8068-B2354110A5F3}"/>
              </a:ext>
            </a:extLst>
          </p:cNvPr>
          <p:cNvSpPr txBox="1">
            <a:spLocks/>
          </p:cNvSpPr>
          <p:nvPr/>
        </p:nvSpPr>
        <p:spPr>
          <a:xfrm>
            <a:off x="0" y="116632"/>
            <a:ext cx="9144000" cy="759787"/>
          </a:xfrm>
          <a:prstGeom prst="rect">
            <a:avLst/>
          </a:prstGeom>
          <a:solidFill>
            <a:srgbClr val="3BFF3B"/>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FF0000"/>
                </a:solidFill>
                <a:latin typeface="Arial" pitchFamily="34" charset="0"/>
                <a:cs typeface="Arial" pitchFamily="34" charset="0"/>
              </a:rPr>
              <a:t>9.11.  ΠΥΡΚΑΓΙΑ ΣΤΟ ΛΕΒΗΤΟΣΤΑΣΙΟ</a:t>
            </a:r>
            <a:endParaRPr lang="en-US" sz="3200" b="1" u="sng" dirty="0">
              <a:solidFill>
                <a:srgbClr val="FF0000"/>
              </a:solidFill>
              <a:latin typeface="Arial" pitchFamily="34" charset="0"/>
              <a:cs typeface="Arial" pitchFamily="34" charset="0"/>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8856984" cy="6264696"/>
          </a:xfrm>
        </p:spPr>
        <p:txBody>
          <a:bodyPr>
            <a:normAutofit/>
          </a:bodyPr>
          <a:lstStyle/>
          <a:p>
            <a:pPr marL="360000" indent="-360000">
              <a:buClr>
                <a:schemeClr val="tx1"/>
              </a:buClr>
              <a:buNone/>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5) Τα ελάσματα που αποτελούν το πυθμένα των εστιών και τα πλινθόκτιστα μέρη τους να διατηρούνται σε καλή κατάσταση, για να υπάρχει βεβαιότητα ότι δεν διαρρέουν πετρέλαια από την εστία προς το κύτος.</a:t>
            </a:r>
          </a:p>
          <a:p>
            <a:pPr marL="360000" indent="-360000">
              <a:buClr>
                <a:schemeClr val="tx1"/>
              </a:buClr>
              <a:buNone/>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6) Όσες φορές επιθεωρείται το εσωτερικό της εστίας, να ελέγχεται η κατάσταση των πλινθόκτιστων μερών της και τα παξιμάδια στήριξής τους. Να εξασφαλίζεται ότι δεν έχουν αποκαλυφθεί οι κεφαλές τους και ότι δεν υπάρχουν ρωγμές του πλινθοκτίσματος. </a:t>
            </a:r>
          </a:p>
          <a:p>
            <a:pPr marL="0" indent="-360000">
              <a:buClr>
                <a:schemeClr val="tx1"/>
              </a:buClr>
              <a:buNone/>
            </a:pPr>
            <a:r>
              <a:rPr lang="el-GR" sz="1900" dirty="0">
                <a:latin typeface="Calibri" panose="020F0502020204030204" pitchFamily="34" charset="0"/>
                <a:ea typeface="Calibri" panose="020F0502020204030204" pitchFamily="34" charset="0"/>
                <a:cs typeface="Calibri" panose="020F0502020204030204" pitchFamily="34" charset="0"/>
              </a:rPr>
              <a:t> </a:t>
            </a:r>
            <a:r>
              <a:rPr lang="el-GR" sz="1900" b="1" dirty="0">
                <a:latin typeface="Calibri" panose="020F0502020204030204" pitchFamily="34" charset="0"/>
                <a:ea typeface="Calibri" panose="020F0502020204030204" pitchFamily="34" charset="0"/>
                <a:cs typeface="Calibri" panose="020F0502020204030204" pitchFamily="34" charset="0"/>
              </a:rPr>
              <a:t>Αν υπάρχουν, να καλύπτονται οι κοχλίες και οι αρμοί ή οι ρωγμές το </a:t>
            </a:r>
            <a:r>
              <a:rPr lang="el-GR" sz="1900" b="1" dirty="0" err="1">
                <a:latin typeface="Calibri" panose="020F0502020204030204" pitchFamily="34" charset="0"/>
                <a:ea typeface="Calibri" panose="020F0502020204030204" pitchFamily="34" charset="0"/>
                <a:cs typeface="Calibri" panose="020F0502020204030204" pitchFamily="34" charset="0"/>
              </a:rPr>
              <a:t>πλινθοκτίσματος</a:t>
            </a:r>
            <a:r>
              <a:rPr lang="el-GR" sz="1900" b="1" dirty="0">
                <a:latin typeface="Calibri" panose="020F0502020204030204" pitchFamily="34" charset="0"/>
                <a:ea typeface="Calibri" panose="020F0502020204030204" pitchFamily="34" charset="0"/>
                <a:cs typeface="Calibri" panose="020F0502020204030204" pitchFamily="34" charset="0"/>
              </a:rPr>
              <a:t> με το αλεξίπυρο σοβάντισμα της εστίας</a:t>
            </a:r>
            <a:r>
              <a:rPr lang="el-GR" sz="19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5363718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332656"/>
            <a:ext cx="8928992" cy="6192688"/>
          </a:xfrm>
        </p:spPr>
        <p:txBody>
          <a:bodyPr>
            <a:normAutofit/>
          </a:bodyPr>
          <a:lstStyle/>
          <a:p>
            <a:pPr>
              <a:buClr>
                <a:schemeClr val="tx1"/>
              </a:buClr>
              <a:buFont typeface="Wingdings" panose="05000000000000000000" pitchFamily="2" charset="2"/>
              <a:buChar char="Ø"/>
            </a:pPr>
            <a:r>
              <a:rPr lang="el-GR" sz="1900" b="1" dirty="0">
                <a:latin typeface="Calibri" panose="020F0502020204030204" pitchFamily="34" charset="0"/>
                <a:ea typeface="Calibri" panose="020F0502020204030204" pitchFamily="34" charset="0"/>
                <a:cs typeface="Calibri" panose="020F0502020204030204" pitchFamily="34" charset="0"/>
              </a:rPr>
              <a:t>Τα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κατασταλτικά</a:t>
            </a:r>
            <a:r>
              <a:rPr lang="el-GR" sz="1900" b="1" dirty="0">
                <a:latin typeface="Calibri" panose="020F0502020204030204" pitchFamily="34" charset="0"/>
                <a:ea typeface="Calibri" panose="020F0502020204030204" pitchFamily="34" charset="0"/>
                <a:cs typeface="Calibri" panose="020F0502020204030204" pitchFamily="34" charset="0"/>
              </a:rPr>
              <a:t> μέτρα είναι τα εξής:</a:t>
            </a:r>
          </a:p>
          <a:p>
            <a:pPr marL="360000" indent="-360000">
              <a:buClr>
                <a:schemeClr val="tx1"/>
              </a:buClr>
              <a:buNone/>
            </a:pPr>
            <a:r>
              <a:rPr lang="el-GR" sz="1900" dirty="0">
                <a:solidFill>
                  <a:srgbClr val="FF0000"/>
                </a:solidFill>
                <a:latin typeface="Calibri" panose="020F0502020204030204" pitchFamily="34" charset="0"/>
                <a:ea typeface="Calibri" panose="020F0502020204030204" pitchFamily="34" charset="0"/>
                <a:cs typeface="Calibri" panose="020F0502020204030204" pitchFamily="34" charset="0"/>
              </a:rPr>
              <a:t>1</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 Σε περίπτωση εμφάνισης μικρής εστίας πυρκαγιάς, χρησιμοποιούμε άμμο ή φορητό πυροσβεστήρα</a:t>
            </a:r>
            <a:r>
              <a:rPr lang="el-GR" sz="1900" dirty="0">
                <a:latin typeface="Calibri" panose="020F0502020204030204" pitchFamily="34" charset="0"/>
                <a:ea typeface="Calibri" panose="020F0502020204030204" pitchFamily="34" charset="0"/>
                <a:cs typeface="Calibri" panose="020F0502020204030204" pitchFamily="34" charset="0"/>
              </a:rPr>
              <a:t>.</a:t>
            </a:r>
          </a:p>
          <a:p>
            <a:pPr marL="360000" indent="-360000">
              <a:buClr>
                <a:schemeClr val="tx1"/>
              </a:buClr>
              <a:buNone/>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2) Σε περίπτωση πυρκαγιάς σε μέρος δυσπρόσιτο, όπου δεν μπορούμε να χρησιμοποιήσουμε τα παραπάνω μέσα, χρησιμοποιούμε το δίκτυο κατάσβεσης με αφρό, αν αυτό προβάλλεται μέχρι το σημείο της πυρκαγιάς</a:t>
            </a:r>
            <a:r>
              <a:rPr lang="el-GR" sz="1900" dirty="0">
                <a:latin typeface="Calibri" panose="020F0502020204030204" pitchFamily="34" charset="0"/>
                <a:ea typeface="Calibri" panose="020F0502020204030204" pitchFamily="34" charset="0"/>
                <a:cs typeface="Calibri" panose="020F0502020204030204" pitchFamily="34" charset="0"/>
              </a:rPr>
              <a:t>.</a:t>
            </a:r>
          </a:p>
          <a:p>
            <a:pPr marL="0" indent="-360000">
              <a:buClr>
                <a:schemeClr val="tx1"/>
              </a:buClr>
              <a:buNone/>
            </a:pPr>
            <a:r>
              <a:rPr lang="el-GR" sz="1900" b="1" dirty="0">
                <a:latin typeface="Calibri" panose="020F0502020204030204" pitchFamily="34" charset="0"/>
                <a:ea typeface="Calibri" panose="020F0502020204030204" pitchFamily="34" charset="0"/>
                <a:cs typeface="Calibri" panose="020F0502020204030204" pitchFamily="34" charset="0"/>
              </a:rPr>
              <a:t>Αν αυτό δεν είναι δυνατό, τότε ρίχνουμε στην φωτιά νερό, με μορφή ομίχλης. Δεν πρέπει να ξεχνάμε ότι το νερό με μορφή διασπώμενο από την υψηλή θερμοκρασία, πρόσκαιρα θα αυξήσει την ανάφλεξη από χημικής άποψης. Ακόμη το νερό σαν βαρύτερο από το πετρέλαιο χρησιμεύει σαν φορέας του και συντελεί στην παραπέρα εξάπλωση της φωτιάς.</a:t>
            </a:r>
          </a:p>
          <a:p>
            <a:pPr marL="0" indent="-360000">
              <a:buClr>
                <a:schemeClr val="tx1"/>
              </a:buClr>
              <a:buNone/>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3) Σε περίπτωση εξάπλωσης της φωτιάς, διακόπτουμε την παροχή του αέρα και του πετρελαίου, διώχνουμε όλο το προσωπικό από το λεβητοστάσιο,  κλείνουμε τους ανεμοδόχους και βάζουμε σε λειτουργία το σύστημα διοξειδίου του άνθρακα (CO2). </a:t>
            </a:r>
          </a:p>
          <a:p>
            <a:pPr marL="0" indent="-360000">
              <a:buClr>
                <a:schemeClr val="tx1"/>
              </a:buClr>
              <a:buNone/>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Μεγάλη προσοχή πρέπει να έχουμε, κατά το άνοιγμα του λεβητοστασίου, διότι υπάρχει ο κίνδυνος λόγω της εισόδου ατμοσφαιρικού αέρα, να αναζωπυρωθεί η ξανά φωτιά, αν δεν έχει </a:t>
            </a:r>
            <a:r>
              <a:rPr lang="el-GR" sz="1900" b="1" dirty="0" err="1">
                <a:solidFill>
                  <a:srgbClr val="005000"/>
                </a:solidFill>
                <a:latin typeface="Calibri" panose="020F0502020204030204" pitchFamily="34" charset="0"/>
                <a:ea typeface="Calibri" panose="020F0502020204030204" pitchFamily="34" charset="0"/>
                <a:cs typeface="Calibri" panose="020F0502020204030204" pitchFamily="34" charset="0"/>
              </a:rPr>
              <a:t>κατασβεσθεί</a:t>
            </a: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 η φωτιά.</a:t>
            </a:r>
          </a:p>
          <a:p>
            <a:pPr marL="360000" indent="-360000">
              <a:buClr>
                <a:schemeClr val="tx1"/>
              </a:buClr>
              <a:buNone/>
            </a:pPr>
            <a:endParaRPr lang="el-GR" sz="19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23098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800606"/>
            <a:ext cx="8928992" cy="5688632"/>
          </a:xfrm>
        </p:spPr>
        <p:txBody>
          <a:bodyPr>
            <a:normAutofit/>
          </a:bodyPr>
          <a:lstStyle/>
          <a:p>
            <a:pPr marL="0" indent="-360000">
              <a:lnSpc>
                <a:spcPct val="150000"/>
              </a:lnSpc>
              <a:buNone/>
            </a:pPr>
            <a:r>
              <a:rPr lang="el-GR" sz="1900" b="1" dirty="0">
                <a:latin typeface="Calibri" panose="020F0502020204030204" pitchFamily="34" charset="0"/>
                <a:ea typeface="Calibri" panose="020F0502020204030204" pitchFamily="34" charset="0"/>
                <a:cs typeface="Calibri" panose="020F0502020204030204" pitchFamily="34" charset="0"/>
              </a:rPr>
              <a:t>Μπορεί να προέλθει από</a:t>
            </a:r>
            <a:r>
              <a:rPr lang="en-US" sz="1900" b="1" dirty="0">
                <a:latin typeface="Calibri" panose="020F0502020204030204" pitchFamily="34" charset="0"/>
                <a:ea typeface="Calibri" panose="020F0502020204030204" pitchFamily="34" charset="0"/>
                <a:cs typeface="Calibri" panose="020F0502020204030204" pitchFamily="34" charset="0"/>
              </a:rPr>
              <a:t>:</a:t>
            </a:r>
            <a:endParaRPr lang="el-GR" sz="1900" b="1" dirty="0">
              <a:latin typeface="Calibri" panose="020F0502020204030204" pitchFamily="34" charset="0"/>
              <a:ea typeface="Calibri" panose="020F0502020204030204" pitchFamily="34" charset="0"/>
              <a:cs typeface="Calibri" panose="020F0502020204030204" pitchFamily="34" charset="0"/>
            </a:endParaRPr>
          </a:p>
          <a:p>
            <a:pPr marL="0" indent="-360000">
              <a:lnSpc>
                <a:spcPct val="150000"/>
              </a:lnSpc>
              <a:buNone/>
            </a:pPr>
            <a:r>
              <a:rPr lang="el-GR" sz="1900" dirty="0">
                <a:solidFill>
                  <a:srgbClr val="FF0000"/>
                </a:solidFill>
                <a:latin typeface="Calibri" panose="020F0502020204030204" pitchFamily="34" charset="0"/>
                <a:ea typeface="Calibri" panose="020F0502020204030204" pitchFamily="34" charset="0"/>
                <a:cs typeface="Calibri" panose="020F0502020204030204" pitchFamily="34" charset="0"/>
              </a:rPr>
              <a:t>α</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 Φραγμό του προστομίου του καυστήρα, με αποτέλεσμα τον ελαττωματικό ψεκασμό.</a:t>
            </a:r>
          </a:p>
          <a:p>
            <a:pPr marL="0" indent="-360000">
              <a:lnSpc>
                <a:spcPct val="150000"/>
              </a:lnSpc>
              <a:buNone/>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β) Απώλεια πετρελαίου από κακή στεγανότητα των καυστήρων, που δεν βρίσκονται σε λειτουργία</a:t>
            </a:r>
            <a:r>
              <a:rPr lang="el-GR" sz="1900" dirty="0">
                <a:latin typeface="Calibri" panose="020F0502020204030204" pitchFamily="34" charset="0"/>
                <a:ea typeface="Calibri" panose="020F0502020204030204" pitchFamily="34" charset="0"/>
                <a:cs typeface="Calibri" panose="020F0502020204030204" pitchFamily="34" charset="0"/>
              </a:rPr>
              <a:t>.</a:t>
            </a:r>
          </a:p>
          <a:p>
            <a:pPr marL="0" indent="-360000">
              <a:lnSpc>
                <a:spcPct val="150000"/>
              </a:lnSpc>
              <a:buNone/>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γ) Αντικανονική θερμοκρασία ή πίεση του πετρελαίου και κακή ρύθμιση ελκυσμού, με αποτέλεσμα την κακή καύση και την συσσώρευση άκαυστου πετρελαίου στους κώνους και την εστία</a:t>
            </a:r>
            <a:r>
              <a:rPr lang="el-GR" sz="1900" dirty="0">
                <a:latin typeface="Calibri" panose="020F0502020204030204" pitchFamily="34" charset="0"/>
                <a:ea typeface="Calibri" panose="020F0502020204030204" pitchFamily="34" charset="0"/>
                <a:cs typeface="Calibri" panose="020F0502020204030204" pitchFamily="34" charset="0"/>
              </a:rPr>
              <a:t>. </a:t>
            </a:r>
          </a:p>
          <a:p>
            <a:pPr marL="0" indent="-360000">
              <a:lnSpc>
                <a:spcPct val="150000"/>
              </a:lnSpc>
              <a:buNone/>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δ) Μεγάλη γωνία ράντισης του πετρελαίου, με αποτέλεσμα να προσκρούει αυτό στα τοιχώματα του κώνου πριν καεί.</a:t>
            </a:r>
          </a:p>
        </p:txBody>
      </p:sp>
      <p:sp>
        <p:nvSpPr>
          <p:cNvPr id="2" name="Ορθογώνιο: Στρογγύλεμα διαγώνιων γωνιών 1">
            <a:extLst>
              <a:ext uri="{FF2B5EF4-FFF2-40B4-BE49-F238E27FC236}">
                <a16:creationId xmlns:a16="http://schemas.microsoft.com/office/drawing/2014/main" id="{5E002561-6131-8A97-D807-64E0A7F9E5F6}"/>
              </a:ext>
            </a:extLst>
          </p:cNvPr>
          <p:cNvSpPr/>
          <p:nvPr/>
        </p:nvSpPr>
        <p:spPr>
          <a:xfrm>
            <a:off x="0" y="116632"/>
            <a:ext cx="9144000" cy="648072"/>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rgbClr val="FF0000"/>
                </a:solidFill>
                <a:latin typeface="Arial Black" panose="020B0A04020102020204" pitchFamily="34" charset="0"/>
              </a:rPr>
              <a:t>9.12.  ΔΙΑΡΡΟΗ ΠΕΤΡΕΛΑΙΟΥ ΣΤΗΝ ΕΣΤΙΑ</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88640"/>
            <a:ext cx="8928992" cy="6408712"/>
          </a:xfrm>
        </p:spPr>
        <p:txBody>
          <a:bodyPr>
            <a:normAutofit/>
          </a:bodyPr>
          <a:lstStyle/>
          <a:p>
            <a:pPr marL="0" indent="-360000">
              <a:lnSpc>
                <a:spcPct val="150000"/>
              </a:lnSpc>
              <a:spcAft>
                <a:spcPts val="1200"/>
              </a:spcAft>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ε) Κακή καύση του πετρελαίου γενικά και ιδίως κατά το άναμμα των πυρών. </a:t>
            </a:r>
          </a:p>
          <a:p>
            <a:pPr marL="0" indent="-360000">
              <a:lnSpc>
                <a:spcPct val="150000"/>
              </a:lnSpc>
              <a:spcBef>
                <a:spcPts val="0"/>
              </a:spcBef>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Το πετρέλαιο που διαρρέει συσσωρεύεται στο δάπεδο της εστίας και σε δεδομένη στιγμή αναφλέγεται, οπότε μπορεί να προκαλέσει σοβαρές ζημιές στο υλικό και το προσωπικό του λεβητοστασίου/μηχανοστασίου.</a:t>
            </a:r>
          </a:p>
          <a:p>
            <a:pPr marL="0" indent="-360000">
              <a:lnSpc>
                <a:spcPct val="150000"/>
              </a:lnSpc>
              <a:spcBef>
                <a:spcPts val="0"/>
              </a:spcBef>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Αναπτύσσεται δηλαδή λόγω της απότομης καύσης μεγάλη πίεση στην εστία, που μπορεί να καταστρέψει το πλινθόκτισμα και τους κώνους, να σπρώξει τις φλόγες προς το λεβητοστάσιο, να τραυματίσει το προσωπικό και να προκαλέσει πυρκαγιά στο λεβητοστάσιο.</a:t>
            </a:r>
            <a:r>
              <a:rPr lang="el-GR" sz="1900" dirty="0">
                <a:latin typeface="Calibri" panose="020F0502020204030204" pitchFamily="34" charset="0"/>
                <a:ea typeface="Calibri" panose="020F0502020204030204" pitchFamily="34" charset="0"/>
                <a:cs typeface="Calibri" panose="020F0502020204030204" pitchFamily="34" charset="0"/>
              </a:rPr>
              <a:t> </a:t>
            </a:r>
          </a:p>
          <a:p>
            <a:pPr marL="0" indent="-360000">
              <a:lnSpc>
                <a:spcPct val="150000"/>
              </a:lnSpc>
              <a:spcBef>
                <a:spcPts val="0"/>
              </a:spcBef>
              <a:buNone/>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Επί πλέον αν το δάπεδο της εστίας είναι πλινθόκτιστο και υπάρχουν ρωγμές, το πετρέλαιο διαρρέει από το πλινθόκτισμα και συσσωρεύεται κάτω από αυτό και συχνά πέρα από αυτό, στο κύτος. Για τον λόγο αυτό το πλινθόκτισμα πρέπει να ελέγχεται συχνά και να διαπιστώνεται ότι είναι στεγανό.</a:t>
            </a:r>
            <a:r>
              <a:rPr lang="el-GR" sz="2400" b="1" dirty="0">
                <a:solidFill>
                  <a:srgbClr val="005000"/>
                </a:solidFill>
                <a:latin typeface="Arial Black" pitchFamily="34" charset="0"/>
              </a:rPr>
              <a:t> </a:t>
            </a:r>
          </a:p>
        </p:txBody>
      </p:sp>
    </p:spTree>
    <p:extLst>
      <p:ext uri="{BB962C8B-B14F-4D97-AF65-F5344CB8AC3E}">
        <p14:creationId xmlns:p14="http://schemas.microsoft.com/office/powerpoint/2010/main" val="202831613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496" y="980728"/>
            <a:ext cx="9001000" cy="5544616"/>
          </a:xfrm>
        </p:spPr>
        <p:txBody>
          <a:bodyPr>
            <a:normAutofit fontScale="92500" lnSpcReduction="20000"/>
          </a:bodyPr>
          <a:lstStyle/>
          <a:p>
            <a:pPr>
              <a:lnSpc>
                <a:spcPct val="150000"/>
              </a:lnSpc>
              <a:buFont typeface="Wingdings" panose="05000000000000000000" pitchFamily="2" charset="2"/>
              <a:buChar char="Ø"/>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Εξανθράκωμα (κωκ) σχηματίζεται συνήθως στο μπροστινό μέρος της εστίας και οφείλεται κυρίως σε χαμηλή θερμοκρασία του πετρελαίου, σε ακάθαρτους καυστήρες, σε μεγάλη γωνία του κώνου ράντισης  (οπότε το πετρέλαιο προσκρούει στα τοιχώματα του κώνου του αέρα) και τέλος στην ποιότητα του πετρελαίου.</a:t>
            </a:r>
          </a:p>
          <a:p>
            <a:pPr>
              <a:lnSpc>
                <a:spcPct val="150000"/>
              </a:lnSpc>
              <a:buFont typeface="Wingdings" panose="05000000000000000000" pitchFamily="2" charset="2"/>
              <a:buChar char="Ø"/>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Το κωκ που σχηματίζεται πρέπει να σπάζεται με λοστό, που μπαίνει από θυρίδα που βρίσκεται πάνω στον κώνο και ωθείται προς τα πίσω της εστίας. </a:t>
            </a:r>
          </a:p>
          <a:p>
            <a:pPr>
              <a:lnSpc>
                <a:spcPct val="150000"/>
              </a:lnSpc>
              <a:buFont typeface="Wingdings" panose="05000000000000000000" pitchFamily="2" charset="2"/>
              <a:buChar char="Ø"/>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Καλό επίσης αποτέλεσμα επιτυγχάνουμε εκτοξεύοντας μαζί με το πετρέλαιο και νερό στο κωκ, οπότε το οξυγόνο του νερού ενώνεται με τον άνθρακα του κωκ και σχηματίζει μονοξείδιο του άνθρακα, ενώ ταυτόχρονα ελευθερώνεται υδρογόνο</a:t>
            </a:r>
            <a:r>
              <a:rPr lang="el-GR" sz="1900" dirty="0">
                <a:latin typeface="Calibri" panose="020F0502020204030204" pitchFamily="34" charset="0"/>
                <a:ea typeface="Calibri" panose="020F0502020204030204" pitchFamily="34" charset="0"/>
                <a:cs typeface="Calibri" panose="020F0502020204030204" pitchFamily="34" charset="0"/>
              </a:rPr>
              <a:t>.</a:t>
            </a:r>
          </a:p>
          <a:p>
            <a:pPr>
              <a:lnSpc>
                <a:spcPct val="150000"/>
              </a:lnSpc>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Η σκόπιμη αυτή εισαγωγή του νερού στο πετρέλαιο μπορεί να πραγματοποιηθεί με την βοήθεια δοχείου νερού που τοποθετείται στο αναπνευστικό της αντλίας κατάθλιψης του πετρελαίου προς τους καυστήρες.</a:t>
            </a:r>
          </a:p>
          <a:p>
            <a:pPr>
              <a:lnSpc>
                <a:spcPct val="150000"/>
              </a:lnSpc>
              <a:buNone/>
            </a:pPr>
            <a:r>
              <a:rPr lang="el-GR" sz="1900" dirty="0">
                <a:latin typeface="Calibri" panose="020F0502020204030204" pitchFamily="34" charset="0"/>
                <a:ea typeface="Calibri" panose="020F0502020204030204" pitchFamily="34" charset="0"/>
                <a:cs typeface="Calibri" panose="020F0502020204030204" pitchFamily="34" charset="0"/>
              </a:rPr>
              <a:t> </a:t>
            </a:r>
          </a:p>
        </p:txBody>
      </p:sp>
      <p:sp>
        <p:nvSpPr>
          <p:cNvPr id="4" name="Title 1">
            <a:extLst>
              <a:ext uri="{FF2B5EF4-FFF2-40B4-BE49-F238E27FC236}">
                <a16:creationId xmlns:a16="http://schemas.microsoft.com/office/drawing/2014/main" id="{7A323E74-7F41-AA1A-8AB2-8C5FAF34C2AC}"/>
              </a:ext>
            </a:extLst>
          </p:cNvPr>
          <p:cNvSpPr txBox="1">
            <a:spLocks/>
          </p:cNvSpPr>
          <p:nvPr/>
        </p:nvSpPr>
        <p:spPr>
          <a:xfrm>
            <a:off x="35496" y="162062"/>
            <a:ext cx="9108504" cy="714357"/>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2B10F4"/>
                </a:solidFill>
                <a:latin typeface="Arial" pitchFamily="34" charset="0"/>
                <a:cs typeface="Arial" pitchFamily="34" charset="0"/>
              </a:rPr>
              <a:t>9.13.  ΣΧΗΜΑΤΙΣΜΟΣ ΕΞΑΝΘΡΑΚΩΜΑΤΩΝ</a:t>
            </a:r>
            <a:endParaRPr lang="en-US" sz="3200" b="1" u="sng" dirty="0">
              <a:solidFill>
                <a:srgbClr val="2B10F4"/>
              </a:solidFill>
              <a:latin typeface="Arial" pitchFamily="34" charset="0"/>
              <a:cs typeface="Arial" pitchFamily="34" charset="0"/>
            </a:endParaRP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980728"/>
            <a:ext cx="8928992" cy="5760640"/>
          </a:xfrm>
        </p:spPr>
        <p:txBody>
          <a:bodyPr>
            <a:normAutofit/>
          </a:bodyPr>
          <a:lstStyle/>
          <a:p>
            <a:pPr marL="0" indent="0">
              <a:buNone/>
            </a:pPr>
            <a:r>
              <a:rPr lang="el-GR" sz="1800" dirty="0">
                <a:latin typeface="Calibri" panose="020F0502020204030204" pitchFamily="34" charset="0"/>
                <a:ea typeface="Calibri" panose="020F0502020204030204" pitchFamily="34" charset="0"/>
                <a:cs typeface="Calibri" panose="020F0502020204030204" pitchFamily="34" charset="0"/>
              </a:rPr>
              <a:t>Οι δονήσεις είναι κραδασμοί, μερικές φορές υψηλής έντασης και εμφανίζονται περισσότερο σε υδραυλωτούς λέβητες και σε λέβητες που λειτουργούν με τεχνητό ελκυσμό.</a:t>
            </a:r>
          </a:p>
          <a:p>
            <a:pPr marL="0" indent="0">
              <a:buNone/>
            </a:pPr>
            <a:r>
              <a:rPr lang="el-GR" sz="1800" b="1" dirty="0">
                <a:latin typeface="Calibri" panose="020F0502020204030204" pitchFamily="34" charset="0"/>
                <a:ea typeface="Calibri" panose="020F0502020204030204" pitchFamily="34" charset="0"/>
                <a:cs typeface="Calibri" panose="020F0502020204030204" pitchFamily="34" charset="0"/>
              </a:rPr>
              <a:t>Τα πιθανά τους αίτια είναι</a:t>
            </a:r>
            <a:r>
              <a:rPr lang="en-US" sz="1800" b="1" dirty="0">
                <a:latin typeface="Calibri" panose="020F0502020204030204" pitchFamily="34" charset="0"/>
                <a:ea typeface="Calibri" panose="020F0502020204030204" pitchFamily="34" charset="0"/>
                <a:cs typeface="Calibri" panose="020F0502020204030204" pitchFamily="34" charset="0"/>
              </a:rPr>
              <a:t>:</a:t>
            </a:r>
            <a:endParaRPr lang="el-GR" sz="1800" b="1" dirty="0">
              <a:latin typeface="Calibri" panose="020F0502020204030204" pitchFamily="34" charset="0"/>
              <a:ea typeface="Calibri" panose="020F0502020204030204" pitchFamily="34" charset="0"/>
              <a:cs typeface="Calibri" panose="020F0502020204030204" pitchFamily="34" charset="0"/>
            </a:endParaRPr>
          </a:p>
          <a:p>
            <a:pPr marL="360000" indent="-360000">
              <a:buNone/>
            </a:pPr>
            <a:r>
              <a:rPr lang="el-GR"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α) Παρουσία νερού στο πετρέλαιο.</a:t>
            </a:r>
          </a:p>
          <a:p>
            <a:pPr marL="360000" indent="-360000">
              <a:buNone/>
            </a:pP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800" b="1" dirty="0">
                <a:solidFill>
                  <a:srgbClr val="2B10F4"/>
                </a:solidFill>
                <a:latin typeface="Calibri" panose="020F0502020204030204" pitchFamily="34" charset="0"/>
                <a:ea typeface="Calibri" panose="020F0502020204030204" pitchFamily="34" charset="0"/>
                <a:cs typeface="Calibri" panose="020F0502020204030204" pitchFamily="34" charset="0"/>
              </a:rPr>
              <a:t>β) Έλλειψη επαρκούς αέρα καύσης</a:t>
            </a:r>
            <a:r>
              <a:rPr lang="el-GR" sz="1800" b="1" dirty="0">
                <a:latin typeface="Calibri" panose="020F0502020204030204" pitchFamily="34" charset="0"/>
                <a:ea typeface="Calibri" panose="020F0502020204030204" pitchFamily="34" charset="0"/>
                <a:cs typeface="Calibri" panose="020F0502020204030204" pitchFamily="34" charset="0"/>
              </a:rPr>
              <a:t>.</a:t>
            </a:r>
          </a:p>
          <a:p>
            <a:pPr marL="360000" indent="-360000">
              <a:buNone/>
            </a:pP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800" b="1" dirty="0">
                <a:solidFill>
                  <a:srgbClr val="005000"/>
                </a:solidFill>
                <a:latin typeface="Calibri" panose="020F0502020204030204" pitchFamily="34" charset="0"/>
                <a:ea typeface="Calibri" panose="020F0502020204030204" pitchFamily="34" charset="0"/>
                <a:cs typeface="Calibri" panose="020F0502020204030204" pitchFamily="34" charset="0"/>
              </a:rPr>
              <a:t>γ) Παρουσία αέρα στο πετρέλαιο.</a:t>
            </a:r>
          </a:p>
          <a:p>
            <a:pPr marL="360000" indent="-360000">
              <a:buNone/>
            </a:pP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800" b="1" dirty="0">
                <a:solidFill>
                  <a:srgbClr val="002060"/>
                </a:solidFill>
                <a:latin typeface="Calibri" panose="020F0502020204030204" pitchFamily="34" charset="0"/>
                <a:ea typeface="Calibri" panose="020F0502020204030204" pitchFamily="34" charset="0"/>
                <a:cs typeface="Calibri" panose="020F0502020204030204" pitchFamily="34" charset="0"/>
              </a:rPr>
              <a:t>δ) Υψηλή θερμοκρασία πετρελαίου.</a:t>
            </a:r>
          </a:p>
          <a:p>
            <a:pPr marL="360000" indent="-360000">
              <a:buNone/>
            </a:pP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 ε) Παλμική κίνηση του ελασμάτινου περιβλήματος, καπνοθαλάμων και αυχένα του λέβητα</a:t>
            </a:r>
            <a:r>
              <a:rPr lang="el-GR" sz="1800" b="1" dirty="0">
                <a:latin typeface="Calibri" panose="020F0502020204030204" pitchFamily="34" charset="0"/>
                <a:ea typeface="Calibri" panose="020F0502020204030204" pitchFamily="34" charset="0"/>
                <a:cs typeface="Calibri" panose="020F0502020204030204" pitchFamily="34" charset="0"/>
              </a:rPr>
              <a:t>.</a:t>
            </a:r>
          </a:p>
          <a:p>
            <a:pPr marL="360000" indent="-360000">
              <a:buNone/>
            </a:pPr>
            <a:r>
              <a:rPr lang="el-GR" sz="1800" b="1" dirty="0">
                <a:solidFill>
                  <a:srgbClr val="002060"/>
                </a:solidFill>
                <a:latin typeface="Calibri" panose="020F0502020204030204" pitchFamily="34" charset="0"/>
                <a:ea typeface="Calibri" panose="020F0502020204030204" pitchFamily="34" charset="0"/>
                <a:cs typeface="Calibri" panose="020F0502020204030204" pitchFamily="34" charset="0"/>
              </a:rPr>
              <a:t>στ) Συντονισμός της συχνότητας των κυμάτων του αέρα που καταθλίβεται από τους ανεμιστήρες προς την φυσική συχνότητα της πρόσοψης ή του περιβλήματος του λέβητα (οπότε πρέπει να μεταβληθεί η ταχύτητα κίνησης του ανεμιστήρα).</a:t>
            </a:r>
          </a:p>
          <a:p>
            <a:pPr marL="0" indent="0">
              <a:buNone/>
            </a:pP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Το φαινόμενο αυτό που αποκαλείται κοινώς τιράγιο, αντιμετωπίζεται μόνο με εντοπισμό του αίτιου που το προκαλεί και την λήψη, των ανάλογων προς το αίτιο, κατασταλτικών μέτρων</a:t>
            </a:r>
            <a:r>
              <a:rPr lang="el-GR" sz="1800" b="1" dirty="0">
                <a:latin typeface="Calibri" panose="020F0502020204030204" pitchFamily="34" charset="0"/>
                <a:ea typeface="Calibri" panose="020F0502020204030204" pitchFamily="34" charset="0"/>
                <a:cs typeface="Calibri" panose="020F0502020204030204" pitchFamily="34" charset="0"/>
              </a:rPr>
              <a:t>.</a:t>
            </a:r>
          </a:p>
          <a:p>
            <a:endParaRPr lang="el-GR" sz="1600" dirty="0">
              <a:latin typeface="Arial Black" pitchFamily="34" charset="0"/>
            </a:endParaRPr>
          </a:p>
        </p:txBody>
      </p:sp>
      <p:sp>
        <p:nvSpPr>
          <p:cNvPr id="4" name="Title 1">
            <a:extLst>
              <a:ext uri="{FF2B5EF4-FFF2-40B4-BE49-F238E27FC236}">
                <a16:creationId xmlns:a16="http://schemas.microsoft.com/office/drawing/2014/main" id="{2DC7823C-8A59-7CDB-91FD-6D9A12D99ABF}"/>
              </a:ext>
            </a:extLst>
          </p:cNvPr>
          <p:cNvSpPr txBox="1">
            <a:spLocks/>
          </p:cNvSpPr>
          <p:nvPr/>
        </p:nvSpPr>
        <p:spPr>
          <a:xfrm>
            <a:off x="0" y="44624"/>
            <a:ext cx="9144000" cy="831795"/>
          </a:xfrm>
          <a:prstGeom prst="rect">
            <a:avLst/>
          </a:prstGeom>
          <a:solidFill>
            <a:srgbClr val="FF00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b="1" u="sng" dirty="0">
                <a:solidFill>
                  <a:srgbClr val="3BFF3B"/>
                </a:solidFill>
                <a:latin typeface="Arial" pitchFamily="34" charset="0"/>
                <a:cs typeface="Arial" pitchFamily="34" charset="0"/>
              </a:rPr>
              <a:t>9.14.  ΔΟΝΗΣΕΙΣ ΤΟΥ ΛΕΒΗΤΑ</a:t>
            </a:r>
            <a:endParaRPr lang="en-US" sz="4000" b="1" u="sng" dirty="0">
              <a:solidFill>
                <a:srgbClr val="3BFF3B"/>
              </a:solidFill>
              <a:latin typeface="Arial" pitchFamily="34" charset="0"/>
              <a:cs typeface="Arial" pitchFamily="34" charset="0"/>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496" y="980728"/>
            <a:ext cx="9001000" cy="5760640"/>
          </a:xfrm>
        </p:spPr>
        <p:txBody>
          <a:bodyPr>
            <a:normAutofit lnSpcReduction="10000"/>
          </a:bodyPr>
          <a:lstStyle/>
          <a:p>
            <a:pPr>
              <a:lnSpc>
                <a:spcPct val="150000"/>
              </a:lnSpc>
              <a:buFont typeface="Wingdings" panose="05000000000000000000" pitchFamily="2" charset="2"/>
              <a:buChar char="Ø"/>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Γίνεται αντιληπτή όταν ελαττωθούν απότομα σ έναν λέβητα τα χημικά συστατικά του νερού (αλκαλικότητα), χλωριούχα και εφεδρικό φωσφορικό αλάτι και αυξηθούν στον άλλο. Η διαρροή συνίσταται  σε ελαφρά διαφυγή νερού του λέβητα, το οποίο είναι εμπλουτισμένο με τα χημικά αντιδραστήρια προς τον </a:t>
            </a:r>
            <a:r>
              <a:rPr lang="el-GR" sz="1900" b="1" dirty="0" err="1">
                <a:solidFill>
                  <a:srgbClr val="002060"/>
                </a:solidFill>
                <a:latin typeface="Calibri" panose="020F0502020204030204" pitchFamily="34" charset="0"/>
                <a:ea typeface="Calibri" panose="020F0502020204030204" pitchFamily="34" charset="0"/>
                <a:cs typeface="Calibri" panose="020F0502020204030204" pitchFamily="34" charset="0"/>
              </a:rPr>
              <a:t>αφυπερθερμαντήρα</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l-GR" sz="1900" dirty="0">
                <a:latin typeface="Calibri" panose="020F0502020204030204" pitchFamily="34" charset="0"/>
                <a:ea typeface="Calibri" panose="020F0502020204030204" pitchFamily="34" charset="0"/>
                <a:cs typeface="Calibri" panose="020F0502020204030204" pitchFamily="34" charset="0"/>
              </a:rPr>
              <a:t>Ο υγρός ατμός στον οποίο αιωρούνται τα χημικά αντιδραστήρια, συμπυκνώνεται και </a:t>
            </a:r>
            <a:r>
              <a:rPr lang="el-GR" sz="1900" dirty="0" err="1">
                <a:latin typeface="Calibri" panose="020F0502020204030204" pitchFamily="34" charset="0"/>
                <a:ea typeface="Calibri" panose="020F0502020204030204" pitchFamily="34" charset="0"/>
                <a:cs typeface="Calibri" panose="020F0502020204030204" pitchFamily="34" charset="0"/>
              </a:rPr>
              <a:t>επανατροφοδοτεί</a:t>
            </a:r>
            <a:r>
              <a:rPr lang="el-GR" sz="1900" dirty="0">
                <a:latin typeface="Calibri" panose="020F0502020204030204" pitchFamily="34" charset="0"/>
                <a:ea typeface="Calibri" panose="020F0502020204030204" pitchFamily="34" charset="0"/>
                <a:cs typeface="Calibri" panose="020F0502020204030204" pitchFamily="34" charset="0"/>
              </a:rPr>
              <a:t> σχεδόν εξ ίσου και τους 2 λέβητες, Έτσι τα χημικά αντιδραστήρια αφού αφαιρεθούν από τον ένα λέβητα, </a:t>
            </a:r>
            <a:r>
              <a:rPr lang="el-GR" sz="1900" dirty="0" err="1">
                <a:latin typeface="Calibri" panose="020F0502020204030204" pitchFamily="34" charset="0"/>
                <a:ea typeface="Calibri" panose="020F0502020204030204" pitchFamily="34" charset="0"/>
                <a:cs typeface="Calibri" panose="020F0502020204030204" pitchFamily="34" charset="0"/>
              </a:rPr>
              <a:t>επανατροφοδοτούν</a:t>
            </a:r>
            <a:r>
              <a:rPr lang="el-GR" sz="1900" dirty="0">
                <a:latin typeface="Calibri" panose="020F0502020204030204" pitchFamily="34" charset="0"/>
                <a:ea typeface="Calibri" panose="020F0502020204030204" pitchFamily="34" charset="0"/>
                <a:cs typeface="Calibri" panose="020F0502020204030204" pitchFamily="34" charset="0"/>
              </a:rPr>
              <a:t> κάθε λέβητα, με αποτέλεσμα αύξηση συγκέντρωσης χημικών συστατικών στο στεγανό λέβητα και ελάττωση σ αυτόν που παρουσιάζει διαρροή.</a:t>
            </a:r>
          </a:p>
          <a:p>
            <a:pPr>
              <a:lnSpc>
                <a:spcPct val="150000"/>
              </a:lnSpc>
              <a:buFont typeface="Wingdings" panose="05000000000000000000" pitchFamily="2" charset="2"/>
              <a:buChar char="Ø"/>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Η διαρροή του νερού, λόγω πολύ μικρής διαμέτρου οπής στον σωλήνα του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αφυπερθερμαντήρα</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ή κακής στεγανότητας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παρενθέματός</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τους προς τον </a:t>
            </a:r>
            <a:r>
              <a:rPr lang="el-GR" sz="1900" b="1" dirty="0" err="1">
                <a:solidFill>
                  <a:srgbClr val="C00000"/>
                </a:solidFill>
                <a:latin typeface="Calibri" panose="020F0502020204030204" pitchFamily="34" charset="0"/>
                <a:ea typeface="Calibri" panose="020F0502020204030204" pitchFamily="34" charset="0"/>
                <a:cs typeface="Calibri" panose="020F0502020204030204" pitchFamily="34" charset="0"/>
              </a:rPr>
              <a:t>αφυπερθερμαντήρα</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δημιουργείται λόγω της διαφοράς πίεσης των 0,7-1,0 </a:t>
            </a:r>
            <a:r>
              <a:rPr lang="en-US" sz="1900" b="1" dirty="0">
                <a:solidFill>
                  <a:srgbClr val="C00000"/>
                </a:solidFill>
                <a:latin typeface="Calibri" panose="020F0502020204030204" pitchFamily="34" charset="0"/>
                <a:ea typeface="Calibri" panose="020F0502020204030204" pitchFamily="34" charset="0"/>
                <a:cs typeface="Calibri" panose="020F0502020204030204" pitchFamily="34" charset="0"/>
              </a:rPr>
              <a:t>bar</a:t>
            </a: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 μεταξύ του ατμοθαλάμου του λέβητα και του αφυπερθερμαντήρα</a:t>
            </a:r>
            <a:r>
              <a:rPr lang="el-GR" sz="1900" b="1" dirty="0">
                <a:solidFill>
                  <a:srgbClr val="C00000"/>
                </a:solidFill>
                <a:latin typeface="Arial Black" pitchFamily="34" charset="0"/>
              </a:rPr>
              <a:t>. </a:t>
            </a:r>
          </a:p>
        </p:txBody>
      </p:sp>
      <p:sp>
        <p:nvSpPr>
          <p:cNvPr id="4" name="Title 1">
            <a:extLst>
              <a:ext uri="{FF2B5EF4-FFF2-40B4-BE49-F238E27FC236}">
                <a16:creationId xmlns:a16="http://schemas.microsoft.com/office/drawing/2014/main" id="{097F0595-C8CD-A87A-C800-1688562A39DD}"/>
              </a:ext>
            </a:extLst>
          </p:cNvPr>
          <p:cNvSpPr txBox="1">
            <a:spLocks/>
          </p:cNvSpPr>
          <p:nvPr/>
        </p:nvSpPr>
        <p:spPr>
          <a:xfrm>
            <a:off x="0" y="0"/>
            <a:ext cx="9144000" cy="876419"/>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FF0000"/>
                </a:solidFill>
                <a:latin typeface="Arial" pitchFamily="34" charset="0"/>
                <a:cs typeface="Arial" pitchFamily="34" charset="0"/>
              </a:rPr>
              <a:t>9.15.  ΔΙΑΡΡΟΗ ΤΟΥ ΑΦΥΠΕΡΘΕΡΜΑΝΤΗΡΑ</a:t>
            </a:r>
            <a:endParaRPr lang="en-US" sz="3200" b="1" u="sng" dirty="0">
              <a:solidFill>
                <a:srgbClr val="FF0000"/>
              </a:solidFill>
              <a:latin typeface="Arial" pitchFamily="34" charset="0"/>
              <a:cs typeface="Arial" pitchFamily="34" charset="0"/>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332656"/>
            <a:ext cx="8572500" cy="6192688"/>
          </a:xfrm>
        </p:spPr>
        <p:txBody>
          <a:bodyPr>
            <a:normAutofit/>
          </a:bodyPr>
          <a:lstStyle/>
          <a:p>
            <a:pPr marL="0" indent="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Άρα οι μεταβολές της συγκέντρωσης των αντιδραστηρίων στους λέβητες είναι σχετικά βραδείες. Έτσι είναι πιθανή η δημιουργία καθαλατώσεων στον λέβητα με τον αφυπερθερμαντήρα που διαρρέει και η δημιουργία αναβράσεων και προβολών στον άλλο. Πρέπει να ληφθούν τα κατάλληλα μέτρα για την διόρθωση της ανωμαλίας</a:t>
            </a:r>
            <a:r>
              <a:rPr lang="el-GR" sz="190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l-GR" sz="19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l-GR" sz="1900" b="1" dirty="0">
                <a:solidFill>
                  <a:srgbClr val="2B10F4"/>
                </a:solidFill>
                <a:latin typeface="Calibri" panose="020F0502020204030204" pitchFamily="34" charset="0"/>
                <a:ea typeface="Calibri" panose="020F0502020204030204" pitchFamily="34" charset="0"/>
                <a:cs typeface="Calibri" panose="020F0502020204030204" pitchFamily="34" charset="0"/>
              </a:rPr>
              <a:t>Αν η ανωμαλία προκύψει εν πλω, το πλοίο θα πρέπει αμέσως να ελαττώσει ταχύτητα και να γίνουν αρκετές φορές δοκιμές νερού και των 2 λεβήτων. Αν τα όρια περιεκτικότητας των χημικών αντιδραστηρίων στον λέβητα που παρουσιάζει διαρροή έχουν κατεβεί σε λιγότερο από το μισό των κανονικών, θα πρέπει ο λέβητας να τροφοδοτηθεί με νέες ποσότητες χημικών</a:t>
            </a:r>
            <a:r>
              <a:rPr lang="el-GR" sz="1900"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el-GR" sz="1900" dirty="0">
                <a:latin typeface="Calibri" panose="020F0502020204030204" pitchFamily="34" charset="0"/>
                <a:ea typeface="Calibri" panose="020F0502020204030204" pitchFamily="34" charset="0"/>
                <a:cs typeface="Calibri" panose="020F0502020204030204" pitchFamily="34" charset="0"/>
              </a:rPr>
              <a:t>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Αν οι ενδείξεις στον στεγανό λέβητα είναι πάνω από το διπλάσιο των κανονικών επιθυμητών ορίων, πρέπει να απομονωθεί και να γίνει εξαγωγή (</a:t>
            </a:r>
            <a:r>
              <a:rPr lang="el-GR" sz="1900" b="1" dirty="0" err="1">
                <a:solidFill>
                  <a:srgbClr val="FF0000"/>
                </a:solidFill>
                <a:latin typeface="Calibri" panose="020F0502020204030204" pitchFamily="34" charset="0"/>
                <a:ea typeface="Calibri" panose="020F0502020204030204" pitchFamily="34" charset="0"/>
                <a:cs typeface="Calibri" panose="020F0502020204030204" pitchFamily="34" charset="0"/>
              </a:rPr>
              <a:t>εξαφρισμός</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για να ελαττωθεί το ποσοστό των χημικών αντιδραστηρίων και να μειωθεί στο ελάχιστο η πιθανότητα ανωμαλιών στους υπερθερμαντήρες ή τους στροβίλους από προβολές</a:t>
            </a:r>
            <a:r>
              <a:rPr lang="el-GR" sz="19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1971082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8856984" cy="6264696"/>
          </a:xfrm>
        </p:spPr>
        <p:txBody>
          <a:bodyPr>
            <a:normAutofit/>
          </a:bodyPr>
          <a:lstStyle/>
          <a:p>
            <a:pPr marL="0" indent="0">
              <a:lnSpc>
                <a:spcPct val="150000"/>
              </a:lnSpc>
              <a:buNone/>
            </a:pPr>
            <a:r>
              <a:rPr lang="el-GR" sz="2000" b="1" dirty="0">
                <a:latin typeface="Calibri" panose="020F0502020204030204" pitchFamily="34" charset="0"/>
                <a:ea typeface="Calibri" panose="020F0502020204030204" pitchFamily="34" charset="0"/>
                <a:cs typeface="Calibri" panose="020F0502020204030204" pitchFamily="34" charset="0"/>
              </a:rPr>
              <a:t>Μόλις ο στεγανός λέβητας ρυθμιστεί και βρεθεί σε ικανοποιητική κατάσταση, πρέπει να μπει σε λειτουργία και να απομονωθεί. ο λέβητας που έχει διαρροή.</a:t>
            </a:r>
          </a:p>
          <a:p>
            <a:pPr marL="0" indent="0">
              <a:lnSpc>
                <a:spcPct val="150000"/>
              </a:lnSpc>
              <a:buNone/>
            </a:pPr>
            <a:endParaRPr lang="el-GR"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el-GR" sz="2000" b="1" dirty="0">
                <a:latin typeface="Calibri" panose="020F0502020204030204" pitchFamily="34" charset="0"/>
                <a:ea typeface="Calibri" panose="020F0502020204030204" pitchFamily="34" charset="0"/>
                <a:cs typeface="Calibri" panose="020F0502020204030204" pitchFamily="34" charset="0"/>
              </a:rPr>
              <a:t>Όταν η πίεση στον λέβητα κατεβεί σε 7 bar ή λιγότερο, γίνεται ταχύτερος υποβιβασμός της πίεσης, μέχρι μηδενισμού της, εκκενώνεται το μισό της ποσότητας νερού του λέβητα και ανοίγεται η πάνω ανθρωποθυρίδα. Η διαρροή συνήθως παρουσιάζεται σε απόσταση 1 ως 2 </a:t>
            </a:r>
            <a:r>
              <a:rPr lang="el-GR" sz="2000" b="1" dirty="0" err="1">
                <a:latin typeface="Calibri" panose="020F0502020204030204" pitchFamily="34" charset="0"/>
                <a:ea typeface="Calibri" panose="020F0502020204030204" pitchFamily="34" charset="0"/>
                <a:cs typeface="Calibri" panose="020F0502020204030204" pitchFamily="34" charset="0"/>
              </a:rPr>
              <a:t>ποδών</a:t>
            </a:r>
            <a:r>
              <a:rPr lang="el-GR" sz="2000" b="1" dirty="0">
                <a:latin typeface="Calibri" panose="020F0502020204030204" pitchFamily="34" charset="0"/>
                <a:ea typeface="Calibri" panose="020F0502020204030204" pitchFamily="34" charset="0"/>
                <a:cs typeface="Calibri" panose="020F0502020204030204" pitchFamily="34" charset="0"/>
              </a:rPr>
              <a:t> από το σημείο της εισόδου της σωλήνωσης του αφυπερθερμαντήρα, στο κέλυφος του λέβητα. Μερικές φορές το παρένθεμα στην πρώτη σύνδεση έχει καταστραφεί. Αυτό μπορεί γρήγορα να αντικατασταθεί. Συνηθέστερη είναι η διάτρηση του σωλήνα του αφυπερθερμαντήρα και μάλιστα στο σημείο της στάθμης του νερού του </a:t>
            </a:r>
            <a:r>
              <a:rPr lang="el-GR" sz="2000" b="1" dirty="0" err="1">
                <a:latin typeface="Calibri" panose="020F0502020204030204" pitchFamily="34" charset="0"/>
                <a:ea typeface="Calibri" panose="020F0502020204030204" pitchFamily="34" charset="0"/>
                <a:cs typeface="Calibri" panose="020F0502020204030204" pitchFamily="34" charset="0"/>
              </a:rPr>
              <a:t>ατμοϋδροθαλάμου</a:t>
            </a:r>
            <a:r>
              <a:rPr lang="el-GR" sz="2000" b="1"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03039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chemeClr val="bg1">
              <a:lumMod val="65000"/>
            </a:schemeClr>
          </a:solidFill>
          <a:effectLst/>
        </p:spPr>
        <p:txBody>
          <a:bodyPr>
            <a:normAutofit fontScale="90000"/>
          </a:bodyPr>
          <a:lstStyle/>
          <a:p>
            <a:r>
              <a:rPr lang="el-GR" sz="2400" b="1" u="sng" dirty="0">
                <a:solidFill>
                  <a:schemeClr val="tx1"/>
                </a:solidFill>
                <a:latin typeface="Arial" pitchFamily="34" charset="0"/>
                <a:cs typeface="Arial" pitchFamily="34" charset="0"/>
              </a:rPr>
              <a:t>1.3.  ΛΕΒΗΤΑΣ </a:t>
            </a:r>
            <a:r>
              <a:rPr lang="en-US" sz="2400" b="1" u="sng" dirty="0">
                <a:solidFill>
                  <a:schemeClr val="tx1"/>
                </a:solidFill>
                <a:latin typeface="Arial" pitchFamily="34" charset="0"/>
                <a:cs typeface="Arial" pitchFamily="34" charset="0"/>
              </a:rPr>
              <a:t> </a:t>
            </a:r>
            <a:r>
              <a:rPr lang="el-GR" sz="2400" b="1" u="sng" dirty="0">
                <a:solidFill>
                  <a:schemeClr val="tx1"/>
                </a:solidFill>
                <a:latin typeface="Arial" pitchFamily="34" charset="0"/>
                <a:cs typeface="Arial" pitchFamily="34" charset="0"/>
              </a:rPr>
              <a:t>ΤΥΠΟΥ  </a:t>
            </a:r>
            <a:r>
              <a:rPr lang="en-US" sz="2400" b="1" u="sng" dirty="0">
                <a:solidFill>
                  <a:schemeClr val="tx1"/>
                </a:solidFill>
                <a:latin typeface="Arial" pitchFamily="34" charset="0"/>
                <a:cs typeface="Arial" pitchFamily="34" charset="0"/>
              </a:rPr>
              <a:t>&lt;&lt; </a:t>
            </a:r>
            <a:r>
              <a:rPr lang="en-US" sz="3600" b="1" u="sng" dirty="0">
                <a:solidFill>
                  <a:schemeClr val="tx1"/>
                </a:solidFill>
                <a:latin typeface="Arial" pitchFamily="34" charset="0"/>
                <a:cs typeface="Arial" pitchFamily="34" charset="0"/>
              </a:rPr>
              <a:t>D</a:t>
            </a:r>
            <a:r>
              <a:rPr lang="en-US" sz="2400" b="1" u="sng" dirty="0">
                <a:solidFill>
                  <a:schemeClr val="tx1"/>
                </a:solidFill>
                <a:latin typeface="Arial" pitchFamily="34" charset="0"/>
                <a:cs typeface="Arial" pitchFamily="34" charset="0"/>
              </a:rPr>
              <a:t> &gt;&gt;</a:t>
            </a:r>
          </a:p>
        </p:txBody>
      </p:sp>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2" name="Picture 2" descr="C:\Users\Fadi\Desktop\bwtwo.jpg"/>
          <p:cNvPicPr>
            <a:picLocks noChangeAspect="1" noChangeArrowheads="1"/>
          </p:cNvPicPr>
          <p:nvPr/>
        </p:nvPicPr>
        <p:blipFill>
          <a:blip r:embed="rId3" cstate="print"/>
          <a:srcRect/>
          <a:stretch>
            <a:fillRect/>
          </a:stretch>
        </p:blipFill>
        <p:spPr bwMode="auto">
          <a:xfrm>
            <a:off x="323528" y="1124744"/>
            <a:ext cx="8496944" cy="5472608"/>
          </a:xfrm>
          <a:prstGeom prst="rect">
            <a:avLst/>
          </a:prstGeom>
          <a:noFill/>
        </p:spPr>
      </p:pic>
    </p:spTree>
    <p:extLst>
      <p:ext uri="{BB962C8B-B14F-4D97-AF65-F5344CB8AC3E}">
        <p14:creationId xmlns:p14="http://schemas.microsoft.com/office/powerpoint/2010/main" val="215274844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bg>
      <p:bgPr>
        <a:pattFill prst="pct25">
          <a:fgClr>
            <a:srgbClr val="FFFFFF"/>
          </a:fgClr>
          <a:bgClr>
            <a:schemeClr val="accent1">
              <a:lumMod val="60000"/>
              <a:lumOff val="40000"/>
            </a:schemeClr>
          </a:bgClr>
        </a:pattFill>
        <a:effectLst/>
      </p:bgPr>
    </p:bg>
    <p:spTree>
      <p:nvGrpSpPr>
        <p:cNvPr id="1" name=""/>
        <p:cNvGrpSpPr/>
        <p:nvPr/>
      </p:nvGrpSpPr>
      <p:grpSpPr>
        <a:xfrm>
          <a:off x="0" y="0"/>
          <a:ext cx="0" cy="0"/>
          <a:chOff x="0" y="0"/>
          <a:chExt cx="0" cy="0"/>
        </a:xfrm>
      </p:grpSpPr>
      <p:sp>
        <p:nvSpPr>
          <p:cNvPr id="3" name="Δεκάγωνο 2">
            <a:extLst>
              <a:ext uri="{FF2B5EF4-FFF2-40B4-BE49-F238E27FC236}">
                <a16:creationId xmlns:a16="http://schemas.microsoft.com/office/drawing/2014/main" id="{8DC273F3-82F1-FFC4-FBF9-7C4B593DCB96}"/>
              </a:ext>
            </a:extLst>
          </p:cNvPr>
          <p:cNvSpPr/>
          <p:nvPr/>
        </p:nvSpPr>
        <p:spPr>
          <a:xfrm>
            <a:off x="2771800" y="332656"/>
            <a:ext cx="3312368" cy="2088232"/>
          </a:xfrm>
          <a:prstGeom prst="dec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7200" dirty="0">
                <a:solidFill>
                  <a:srgbClr val="FF0000"/>
                </a:solidFill>
                <a:latin typeface="Arial Black" panose="020B0A04020102020204" pitchFamily="34" charset="0"/>
              </a:rPr>
              <a:t>10</a:t>
            </a:r>
          </a:p>
        </p:txBody>
      </p:sp>
      <p:sp>
        <p:nvSpPr>
          <p:cNvPr id="4" name="Πλακίδιο 3">
            <a:extLst>
              <a:ext uri="{FF2B5EF4-FFF2-40B4-BE49-F238E27FC236}">
                <a16:creationId xmlns:a16="http://schemas.microsoft.com/office/drawing/2014/main" id="{83915CDA-A35A-271A-11BD-22EFDC30D34E}"/>
              </a:ext>
            </a:extLst>
          </p:cNvPr>
          <p:cNvSpPr/>
          <p:nvPr/>
        </p:nvSpPr>
        <p:spPr>
          <a:xfrm>
            <a:off x="0" y="2852936"/>
            <a:ext cx="9144000" cy="1008112"/>
          </a:xfrm>
          <a:prstGeom prst="plaque">
            <a:avLst/>
          </a:prstGeom>
          <a:solidFill>
            <a:srgbClr val="3B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400" dirty="0">
                <a:solidFill>
                  <a:srgbClr val="1F09C3"/>
                </a:solidFill>
                <a:latin typeface="Arial Black" panose="020B0A04020102020204" pitchFamily="34" charset="0"/>
              </a:rPr>
              <a:t>ΚΕΦΑΛΑΙΟ  ΔΕΚΑΤΟ </a:t>
            </a:r>
          </a:p>
        </p:txBody>
      </p:sp>
      <p:sp>
        <p:nvSpPr>
          <p:cNvPr id="5" name="Ορθογώνιο: Στρογγύλεμα διαγώνιων γωνιών 4">
            <a:extLst>
              <a:ext uri="{FF2B5EF4-FFF2-40B4-BE49-F238E27FC236}">
                <a16:creationId xmlns:a16="http://schemas.microsoft.com/office/drawing/2014/main" id="{3578ADA3-7FA6-7075-A8F7-74A727AC8046}"/>
              </a:ext>
            </a:extLst>
          </p:cNvPr>
          <p:cNvSpPr/>
          <p:nvPr/>
        </p:nvSpPr>
        <p:spPr>
          <a:xfrm>
            <a:off x="0" y="4293096"/>
            <a:ext cx="9144000" cy="1656184"/>
          </a:xfrm>
          <a:prstGeom prst="round2DiagRect">
            <a:avLst/>
          </a:prstGeom>
          <a:solidFill>
            <a:srgbClr val="1F09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FFFF00"/>
                </a:solidFill>
                <a:latin typeface="Arial Black" panose="020B0A04020102020204" pitchFamily="34" charset="0"/>
              </a:rPr>
              <a:t>ΒΛΑΒΕΣ ΚΑΙ ΕΠΙΣΚΕΥΕΣ ΤΩΝ ΛΕΒΗΤΩΝ</a:t>
            </a:r>
            <a:br>
              <a:rPr lang="el-GR" dirty="0"/>
            </a:br>
            <a:endParaRPr lang="el-GR" dirty="0"/>
          </a:p>
        </p:txBody>
      </p:sp>
    </p:spTree>
    <p:extLst>
      <p:ext uri="{BB962C8B-B14F-4D97-AF65-F5344CB8AC3E}">
        <p14:creationId xmlns:p14="http://schemas.microsoft.com/office/powerpoint/2010/main" val="116541316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1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B61937C-EECB-4AD8-AED4-A07D3D01011E}"/>
              </a:ext>
            </a:extLst>
          </p:cNvPr>
          <p:cNvSpPr>
            <a:spLocks noGrp="1"/>
          </p:cNvSpPr>
          <p:nvPr>
            <p:ph idx="1"/>
          </p:nvPr>
        </p:nvSpPr>
        <p:spPr>
          <a:xfrm>
            <a:off x="285750" y="260648"/>
            <a:ext cx="8572500" cy="6264696"/>
          </a:xfrm>
          <a:noFill/>
        </p:spPr>
        <p:txBody>
          <a:bodyPr>
            <a:normAutofit/>
          </a:bodyPr>
          <a:lstStyle/>
          <a:p>
            <a:pPr marL="0" indent="0">
              <a:buNone/>
            </a:pPr>
            <a:endParaRPr lang="el-GR" dirty="0">
              <a:solidFill>
                <a:schemeClr val="tx1"/>
              </a:solidFill>
              <a:latin typeface="Arial Black" panose="020B0A04020102020204" pitchFamily="34" charset="0"/>
            </a:endParaRPr>
          </a:p>
          <a:p>
            <a:pPr marL="342900" indent="-342900">
              <a:lnSpc>
                <a:spcPct val="200000"/>
              </a:lnSpc>
              <a:spcAft>
                <a:spcPts val="600"/>
              </a:spcAft>
              <a:buClr>
                <a:srgbClr val="FF0000"/>
              </a:buClr>
              <a:buSzPct val="106000"/>
              <a:buFont typeface="+mj-lt"/>
              <a:buAutoNum type="arabicParenR"/>
            </a:pPr>
            <a:r>
              <a:rPr lang="el-GR" dirty="0">
                <a:solidFill>
                  <a:srgbClr val="FF0000"/>
                </a:solidFill>
                <a:latin typeface="Arial Black" panose="020B0A04020102020204" pitchFamily="34" charset="0"/>
              </a:rPr>
              <a:t>Συνήθεις βλάβες υδραυλωτών λεβήτων και αντιμετώπιση αυτών</a:t>
            </a:r>
            <a:r>
              <a:rPr lang="el-GR" dirty="0">
                <a:solidFill>
                  <a:schemeClr val="tx1"/>
                </a:solidFill>
                <a:latin typeface="Arial Black" panose="020B0A04020102020204" pitchFamily="34" charset="0"/>
              </a:rPr>
              <a:t>.</a:t>
            </a:r>
          </a:p>
          <a:p>
            <a:pPr marL="342900" indent="-342900">
              <a:lnSpc>
                <a:spcPct val="200000"/>
              </a:lnSpc>
              <a:spcAft>
                <a:spcPts val="600"/>
              </a:spcAft>
              <a:buClr>
                <a:srgbClr val="FF0000"/>
              </a:buClr>
              <a:buSzPct val="106000"/>
              <a:buFont typeface="+mj-lt"/>
              <a:buAutoNum type="arabicParenR"/>
            </a:pPr>
            <a:r>
              <a:rPr lang="el-GR" dirty="0">
                <a:solidFill>
                  <a:srgbClr val="1F09C3"/>
                </a:solidFill>
                <a:latin typeface="Arial Black" panose="020B0A04020102020204" pitchFamily="34" charset="0"/>
              </a:rPr>
              <a:t>Επισκευή και αντικατάσταση αυλών.</a:t>
            </a:r>
          </a:p>
          <a:p>
            <a:pPr marL="342900" indent="-342900">
              <a:lnSpc>
                <a:spcPct val="200000"/>
              </a:lnSpc>
              <a:spcAft>
                <a:spcPts val="600"/>
              </a:spcAft>
              <a:buClr>
                <a:srgbClr val="FF0000"/>
              </a:buClr>
              <a:buSzPct val="106000"/>
              <a:buFont typeface="+mj-lt"/>
              <a:buAutoNum type="arabicParenR"/>
            </a:pPr>
            <a:r>
              <a:rPr lang="el-GR" dirty="0">
                <a:solidFill>
                  <a:srgbClr val="005000"/>
                </a:solidFill>
                <a:latin typeface="Arial Black" panose="020B0A04020102020204" pitchFamily="34" charset="0"/>
              </a:rPr>
              <a:t>Ποιές επιθεωρήσεις γίνονται κατά καιρούς στους υδραυλωτούς λέβητες.</a:t>
            </a:r>
          </a:p>
          <a:p>
            <a:pPr marL="342900" indent="-342900">
              <a:buNone/>
            </a:pPr>
            <a:endParaRPr lang="el-GR" dirty="0">
              <a:latin typeface="Arial Black" panose="020B0A04020102020204" pitchFamily="34" charset="0"/>
            </a:endParaRPr>
          </a:p>
        </p:txBody>
      </p:sp>
    </p:spTree>
    <p:extLst>
      <p:ext uri="{BB962C8B-B14F-4D97-AF65-F5344CB8AC3E}">
        <p14:creationId xmlns:p14="http://schemas.microsoft.com/office/powerpoint/2010/main" val="415766649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16632"/>
            <a:ext cx="8856984" cy="6624736"/>
          </a:xfrm>
        </p:spPr>
        <p:txBody>
          <a:bodyPr>
            <a:normAutofit fontScale="92500" lnSpcReduction="10000"/>
          </a:bodyPr>
          <a:lstStyle/>
          <a:p>
            <a:pPr>
              <a:lnSpc>
                <a:spcPct val="130000"/>
              </a:lnSpc>
              <a:spcBef>
                <a:spcPts val="600"/>
              </a:spcBef>
              <a:buFont typeface="Wingdings" panose="05000000000000000000" pitchFamily="2" charset="2"/>
              <a:buChar char="Ø"/>
            </a:pPr>
            <a:r>
              <a:rPr lang="el-GR" sz="1900" b="1" dirty="0">
                <a:latin typeface="Calibri" panose="020F0502020204030204" pitchFamily="34" charset="0"/>
                <a:ea typeface="Calibri" panose="020F0502020204030204" pitchFamily="34" charset="0"/>
                <a:cs typeface="Calibri" panose="020F0502020204030204" pitchFamily="34" charset="0"/>
              </a:rPr>
              <a:t>Οι βλάβες των υδραυλωτών λεβήτων αφορούν κυρίως το υλικό των αυλών και των θαλάμων. Άρα η αποκατάστασή τους συνοψίζεται βασικά στην αντικατάσταση των αυλών που έπαθαν βλάβη με καινούργιους. </a:t>
            </a: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Γι αυτό θα εξετάσουμε εδώ τον παράγοντα διάγνωση του αίτιου που προκάλεσε την βλάβη, που είναι και ο σοβαρότερος</a:t>
            </a:r>
            <a:r>
              <a:rPr lang="el-GR" sz="1900" b="1" dirty="0">
                <a:latin typeface="Calibri" panose="020F0502020204030204" pitchFamily="34" charset="0"/>
                <a:ea typeface="Calibri" panose="020F0502020204030204" pitchFamily="34" charset="0"/>
                <a:cs typeface="Calibri" panose="020F0502020204030204" pitchFamily="34" charset="0"/>
              </a:rPr>
              <a:t>. Άρα οι συνήθεις βλάβες είναι </a:t>
            </a:r>
            <a:r>
              <a:rPr lang="en-US" sz="1900" b="1" dirty="0">
                <a:latin typeface="Calibri" panose="020F0502020204030204" pitchFamily="34" charset="0"/>
                <a:ea typeface="Calibri" panose="020F0502020204030204" pitchFamily="34" charset="0"/>
                <a:cs typeface="Calibri" panose="020F0502020204030204" pitchFamily="34" charset="0"/>
              </a:rPr>
              <a:t>:</a:t>
            </a:r>
            <a:endParaRPr lang="el-GR" sz="1900" b="1" dirty="0">
              <a:latin typeface="Calibri" panose="020F0502020204030204" pitchFamily="34" charset="0"/>
              <a:ea typeface="Calibri" panose="020F0502020204030204" pitchFamily="34" charset="0"/>
              <a:cs typeface="Calibri" panose="020F0502020204030204" pitchFamily="34" charset="0"/>
            </a:endParaRPr>
          </a:p>
          <a:p>
            <a:pPr marL="288000" indent="288000">
              <a:lnSpc>
                <a:spcPct val="130000"/>
              </a:lnSpc>
              <a:spcBef>
                <a:spcPts val="600"/>
              </a:spcBef>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α) Διάβρωση θαλάμων</a:t>
            </a:r>
            <a:r>
              <a:rPr lang="el-GR" sz="1900" b="1" dirty="0">
                <a:latin typeface="Calibri" panose="020F0502020204030204" pitchFamily="34" charset="0"/>
                <a:ea typeface="Calibri" panose="020F0502020204030204" pitchFamily="34" charset="0"/>
                <a:cs typeface="Calibri" panose="020F0502020204030204" pitchFamily="34" charset="0"/>
              </a:rPr>
              <a:t>.</a:t>
            </a:r>
          </a:p>
          <a:p>
            <a:pPr marL="288000" indent="288000">
              <a:lnSpc>
                <a:spcPct val="130000"/>
              </a:lnSpc>
              <a:spcBef>
                <a:spcPts val="600"/>
              </a:spcBef>
              <a:buNone/>
            </a:pP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β) Βλάβες εξωτερικής επιφάνειας </a:t>
            </a:r>
            <a:r>
              <a:rPr lang="el-GR" sz="1900" b="1" dirty="0" err="1">
                <a:solidFill>
                  <a:srgbClr val="1F09C3"/>
                </a:solidFill>
                <a:latin typeface="Calibri" panose="020F0502020204030204" pitchFamily="34" charset="0"/>
                <a:ea typeface="Calibri" panose="020F0502020204030204" pitchFamily="34" charset="0"/>
                <a:cs typeface="Calibri" panose="020F0502020204030204" pitchFamily="34" charset="0"/>
              </a:rPr>
              <a:t>υδραυλών</a:t>
            </a:r>
            <a:r>
              <a:rPr lang="el-GR" sz="1900" b="1" dirty="0">
                <a:latin typeface="Calibri" panose="020F0502020204030204" pitchFamily="34" charset="0"/>
                <a:ea typeface="Calibri" panose="020F0502020204030204" pitchFamily="34" charset="0"/>
                <a:cs typeface="Calibri" panose="020F0502020204030204" pitchFamily="34" charset="0"/>
              </a:rPr>
              <a:t>.</a:t>
            </a:r>
          </a:p>
          <a:p>
            <a:pPr marL="288000" indent="288000">
              <a:lnSpc>
                <a:spcPct val="130000"/>
              </a:lnSpc>
              <a:spcBef>
                <a:spcPts val="600"/>
              </a:spcBef>
              <a:buNone/>
            </a:pPr>
            <a:r>
              <a:rPr lang="el-GR" sz="1900" b="1" dirty="0">
                <a:solidFill>
                  <a:srgbClr val="005000"/>
                </a:solidFill>
                <a:latin typeface="Calibri" panose="020F0502020204030204" pitchFamily="34" charset="0"/>
                <a:ea typeface="Calibri" panose="020F0502020204030204" pitchFamily="34" charset="0"/>
                <a:cs typeface="Calibri" panose="020F0502020204030204" pitchFamily="34" charset="0"/>
              </a:rPr>
              <a:t>γ) Βλάβες εσωτερικής επιφάνειας αυλών (επιφάνεια νερού).</a:t>
            </a:r>
          </a:p>
          <a:p>
            <a:pPr>
              <a:lnSpc>
                <a:spcPct val="130000"/>
              </a:lnSpc>
              <a:spcBef>
                <a:spcPts val="600"/>
              </a:spcBef>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Μια ακόμη βλάβη που μπορεί να προκύψει, είναι η εσωτερική πυρκαγιά. Είναι επακόλουθο μεγάλης και παρατεταμένης υπερθέρμανσης των αυλών, εξ αιτίας έλλειψης επαρκούς νερού ή ατμού. Η υπερθέρμανση έχει σαν αποτέλεσμα την διάσπαση των υδρατμών σε υδρογόνο και οξυγόνο</a:t>
            </a:r>
            <a:r>
              <a:rPr lang="el-GR" sz="1900" b="1" dirty="0">
                <a:latin typeface="Calibri" panose="020F0502020204030204" pitchFamily="34" charset="0"/>
                <a:ea typeface="Calibri" panose="020F0502020204030204" pitchFamily="34" charset="0"/>
                <a:cs typeface="Calibri" panose="020F0502020204030204" pitchFamily="34" charset="0"/>
              </a:rPr>
              <a:t>. Μετά το υδρογόνο το οποίο ανάβει σε θερμοκρασία 704°</a:t>
            </a:r>
            <a:r>
              <a:rPr lang="en-US" sz="1900" b="1" dirty="0">
                <a:latin typeface="Calibri" panose="020F0502020204030204" pitchFamily="34" charset="0"/>
                <a:ea typeface="Calibri" panose="020F0502020204030204" pitchFamily="34" charset="0"/>
                <a:cs typeface="Calibri" panose="020F0502020204030204" pitchFamily="34" charset="0"/>
              </a:rPr>
              <a:t>C, </a:t>
            </a:r>
            <a:r>
              <a:rPr lang="el-GR" sz="1900" b="1" dirty="0">
                <a:latin typeface="Calibri" panose="020F0502020204030204" pitchFamily="34" charset="0"/>
                <a:ea typeface="Calibri" panose="020F0502020204030204" pitchFamily="34" charset="0"/>
                <a:cs typeface="Calibri" panose="020F0502020204030204" pitchFamily="34" charset="0"/>
              </a:rPr>
              <a:t>αρχίζει να καίγεται και να αποδίδει τεράστια ποσά θερμότητας, ενώ το οξυγόνο βοηθά στην καύση του σιδήρου. Το καιόμενο μέταλλο των αυλών δημιουργεί πρόσθετη έκλυση υδρογόνου και μαύρο οξείδιο του σιδήρου. </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Η καύση συνεχίζεται και ο λέβητας καταστρέφεται. Ζημία σε αυλό ή αυλούς αντιμετωπίζεται με απομόνωση (τάπωμα) και σε περίπτωση πολλών κατεστραμμένων αυλών, πρέπει να αντικατασταθούν</a:t>
            </a:r>
            <a:r>
              <a:rPr lang="el-GR" sz="1900" dirty="0">
                <a:solidFill>
                  <a:srgbClr val="1F09C3"/>
                </a:solidFill>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4 - Θέση περιεχομένου" descr="2022-09-30 (10).png"/>
          <p:cNvPicPr>
            <a:picLocks noGrp="1" noChangeAspect="1"/>
          </p:cNvPicPr>
          <p:nvPr>
            <p:ph sz="half" idx="1"/>
          </p:nvPr>
        </p:nvPicPr>
        <p:blipFill>
          <a:blip r:embed="rId2"/>
          <a:stretch>
            <a:fillRect/>
          </a:stretch>
        </p:blipFill>
        <p:spPr>
          <a:xfrm>
            <a:off x="285750" y="1484785"/>
            <a:ext cx="3710186" cy="4641378"/>
          </a:xfrm>
        </p:spPr>
      </p:pic>
      <p:sp>
        <p:nvSpPr>
          <p:cNvPr id="4" name="3 - Θέση περιεχομένου"/>
          <p:cNvSpPr>
            <a:spLocks noGrp="1"/>
          </p:cNvSpPr>
          <p:nvPr>
            <p:ph sz="half" idx="2"/>
          </p:nvPr>
        </p:nvSpPr>
        <p:spPr>
          <a:xfrm>
            <a:off x="3995936" y="764704"/>
            <a:ext cx="4862314" cy="5361459"/>
          </a:xfrm>
        </p:spPr>
        <p:txBody>
          <a:bodyPr>
            <a:normAutofit/>
          </a:bodyPr>
          <a:lstStyle/>
          <a:p>
            <a:endParaRPr lang="el-GR" sz="1800" dirty="0">
              <a:latin typeface="Arial Black" pitchFamily="34" charset="0"/>
            </a:endParaRPr>
          </a:p>
          <a:p>
            <a:pPr marL="0" indent="0">
              <a:buNone/>
            </a:pPr>
            <a:endParaRPr lang="el-GR" sz="1800" dirty="0">
              <a:latin typeface="Arial Black" pitchFamily="34" charset="0"/>
            </a:endParaRPr>
          </a:p>
          <a:p>
            <a:pPr marL="0" indent="0">
              <a:buNone/>
            </a:pPr>
            <a:endParaRPr lang="el-GR" sz="1800" dirty="0">
              <a:latin typeface="Arial Black" pitchFamily="34" charset="0"/>
            </a:endParaRPr>
          </a:p>
          <a:p>
            <a:pPr>
              <a:buFont typeface="Wingdings" panose="05000000000000000000" pitchFamily="2" charset="2"/>
              <a:buChar char="Ø"/>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Εξωτερική </a:t>
            </a:r>
            <a:r>
              <a:rPr lang="el-GR"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κατάκαυση</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αυλού.  </a:t>
            </a:r>
          </a:p>
          <a:p>
            <a:pPr marL="0" indent="0">
              <a:buNone/>
            </a:pPr>
            <a:r>
              <a:rPr lang="el-GR" sz="2000" b="1" dirty="0">
                <a:solidFill>
                  <a:srgbClr val="1F09C3"/>
                </a:solidFill>
                <a:latin typeface="Calibri" panose="020F0502020204030204" pitchFamily="34" charset="0"/>
                <a:ea typeface="Calibri" panose="020F0502020204030204" pitchFamily="34" charset="0"/>
                <a:cs typeface="Calibri" panose="020F0502020204030204" pitchFamily="34" charset="0"/>
              </a:rPr>
              <a:t>Αίτιο</a:t>
            </a:r>
            <a:r>
              <a:rPr lang="en-US" sz="2000" b="1" dirty="0">
                <a:solidFill>
                  <a:srgbClr val="1F09C3"/>
                </a:solidFill>
                <a:latin typeface="Calibri" panose="020F0502020204030204" pitchFamily="34" charset="0"/>
                <a:ea typeface="Calibri" panose="020F0502020204030204" pitchFamily="34" charset="0"/>
                <a:cs typeface="Calibri" panose="020F0502020204030204" pitchFamily="34" charset="0"/>
              </a:rPr>
              <a:t>:</a:t>
            </a:r>
            <a:r>
              <a:rPr lang="el-GR" sz="2000" b="1" dirty="0">
                <a:solidFill>
                  <a:srgbClr val="1F09C3"/>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el-GR" sz="2000" b="1" dirty="0">
                <a:solidFill>
                  <a:srgbClr val="1F09C3"/>
                </a:solidFill>
                <a:latin typeface="Calibri" panose="020F0502020204030204" pitchFamily="34" charset="0"/>
                <a:ea typeface="Calibri" panose="020F0502020204030204" pitchFamily="34" charset="0"/>
                <a:cs typeface="Calibri" panose="020F0502020204030204" pitchFamily="34" charset="0"/>
              </a:rPr>
              <a:t>Μείωση μεταδιδόμενης θερμότητας λόγω καθαλατώσεων ή λειτουργία λέβητα χωρίς νερό</a:t>
            </a:r>
            <a:r>
              <a:rPr lang="el-GR" sz="2000" dirty="0">
                <a:solidFill>
                  <a:srgbClr val="1F09C3"/>
                </a:solidFill>
                <a:latin typeface="Arial Black" pitchFamily="34" charset="0"/>
              </a:rPr>
              <a:t>.</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bg>
      <p:bgPr>
        <a:solidFill>
          <a:srgbClr val="92D050">
            <a:alpha val="24000"/>
          </a:srgbClr>
        </a:solidFill>
        <a:effectLst/>
      </p:bgPr>
    </p:bg>
    <p:spTree>
      <p:nvGrpSpPr>
        <p:cNvPr id="1" name=""/>
        <p:cNvGrpSpPr/>
        <p:nvPr/>
      </p:nvGrpSpPr>
      <p:grpSpPr>
        <a:xfrm>
          <a:off x="0" y="0"/>
          <a:ext cx="0" cy="0"/>
          <a:chOff x="0" y="0"/>
          <a:chExt cx="0" cy="0"/>
        </a:xfrm>
      </p:grpSpPr>
      <p:pic>
        <p:nvPicPr>
          <p:cNvPr id="5" name="4 - Θέση περιεχομένου" descr="2022-09-30 (11).png"/>
          <p:cNvPicPr>
            <a:picLocks noGrp="1" noChangeAspect="1"/>
          </p:cNvPicPr>
          <p:nvPr>
            <p:ph sz="half" idx="1"/>
          </p:nvPr>
        </p:nvPicPr>
        <p:blipFill>
          <a:blip r:embed="rId2"/>
          <a:stretch>
            <a:fillRect/>
          </a:stretch>
        </p:blipFill>
        <p:spPr>
          <a:xfrm>
            <a:off x="539552" y="1700808"/>
            <a:ext cx="3024335" cy="4320479"/>
          </a:xfrm>
        </p:spPr>
      </p:pic>
      <p:sp>
        <p:nvSpPr>
          <p:cNvPr id="4" name="3 - Θέση περιεχομένου"/>
          <p:cNvSpPr>
            <a:spLocks noGrp="1"/>
          </p:cNvSpPr>
          <p:nvPr>
            <p:ph sz="half" idx="2"/>
          </p:nvPr>
        </p:nvSpPr>
        <p:spPr>
          <a:xfrm>
            <a:off x="3635896" y="1124744"/>
            <a:ext cx="5222354" cy="5001419"/>
          </a:xfrm>
        </p:spPr>
        <p:txBody>
          <a:bodyPr>
            <a:normAutofit/>
          </a:bodyPr>
          <a:lstStyle/>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Ø"/>
            </a:pPr>
            <a:r>
              <a:rPr lang="el-GR" sz="2000" dirty="0">
                <a:solidFill>
                  <a:srgbClr val="FF0000"/>
                </a:solidFill>
                <a:latin typeface="Arial Black" pitchFamily="34" charset="0"/>
              </a:rPr>
              <a:t>Εσωτερική ψωρίαση </a:t>
            </a:r>
            <a:r>
              <a:rPr lang="el-GR" sz="2000" dirty="0" err="1">
                <a:solidFill>
                  <a:srgbClr val="FF0000"/>
                </a:solidFill>
                <a:latin typeface="Arial Black" pitchFamily="34" charset="0"/>
              </a:rPr>
              <a:t>ατμογόνου</a:t>
            </a:r>
            <a:r>
              <a:rPr lang="el-GR" sz="2000" dirty="0">
                <a:solidFill>
                  <a:srgbClr val="FF0000"/>
                </a:solidFill>
                <a:latin typeface="Arial Black" pitchFamily="34" charset="0"/>
              </a:rPr>
              <a:t> αυλού.</a:t>
            </a:r>
          </a:p>
          <a:p>
            <a:pPr marL="0" indent="0">
              <a:buNone/>
            </a:pPr>
            <a:r>
              <a:rPr lang="el-GR" sz="2000" dirty="0">
                <a:solidFill>
                  <a:srgbClr val="FF0000"/>
                </a:solidFill>
                <a:latin typeface="Arial Black" pitchFamily="34" charset="0"/>
              </a:rPr>
              <a:t>Αίτιο</a:t>
            </a:r>
            <a:r>
              <a:rPr lang="en-US" sz="2000" dirty="0">
                <a:solidFill>
                  <a:srgbClr val="FF0000"/>
                </a:solidFill>
                <a:latin typeface="Arial Black" pitchFamily="34" charset="0"/>
              </a:rPr>
              <a:t>:</a:t>
            </a:r>
            <a:endParaRPr lang="el-GR" sz="2000" dirty="0">
              <a:solidFill>
                <a:srgbClr val="FF0000"/>
              </a:solidFill>
              <a:latin typeface="Arial Black" pitchFamily="34" charset="0"/>
            </a:endParaRPr>
          </a:p>
          <a:p>
            <a:pPr marL="0" indent="0">
              <a:buNone/>
            </a:pPr>
            <a:r>
              <a:rPr lang="el-GR" sz="2000" dirty="0">
                <a:solidFill>
                  <a:srgbClr val="1F09C3"/>
                </a:solidFill>
                <a:latin typeface="Arial Black" pitchFamily="34" charset="0"/>
              </a:rPr>
              <a:t>Διαλυμένο οξυγόνο ή ηλεκτρολυτική προσβολή.</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bg>
      <p:bgPr>
        <a:solidFill>
          <a:srgbClr val="95CE7C">
            <a:alpha val="45000"/>
          </a:srgbClr>
        </a:solidFill>
        <a:effectLst/>
      </p:bgPr>
    </p:bg>
    <p:spTree>
      <p:nvGrpSpPr>
        <p:cNvPr id="1" name=""/>
        <p:cNvGrpSpPr/>
        <p:nvPr/>
      </p:nvGrpSpPr>
      <p:grpSpPr>
        <a:xfrm>
          <a:off x="0" y="0"/>
          <a:ext cx="0" cy="0"/>
          <a:chOff x="0" y="0"/>
          <a:chExt cx="0" cy="0"/>
        </a:xfrm>
      </p:grpSpPr>
      <p:pic>
        <p:nvPicPr>
          <p:cNvPr id="6" name="5 - Θέση περιεχομένου" descr="2022-09-30 (14).png"/>
          <p:cNvPicPr>
            <a:picLocks noGrp="1" noChangeAspect="1"/>
          </p:cNvPicPr>
          <p:nvPr>
            <p:ph sz="half" idx="1"/>
          </p:nvPr>
        </p:nvPicPr>
        <p:blipFill>
          <a:blip r:embed="rId2"/>
          <a:stretch>
            <a:fillRect/>
          </a:stretch>
        </p:blipFill>
        <p:spPr>
          <a:xfrm>
            <a:off x="179512" y="2420888"/>
            <a:ext cx="4608512" cy="3101982"/>
          </a:xfrm>
        </p:spPr>
      </p:pic>
      <p:sp>
        <p:nvSpPr>
          <p:cNvPr id="4" name="3 - Θέση περιεχομένου"/>
          <p:cNvSpPr>
            <a:spLocks noGrp="1"/>
          </p:cNvSpPr>
          <p:nvPr>
            <p:ph sz="half" idx="2"/>
          </p:nvPr>
        </p:nvSpPr>
        <p:spPr>
          <a:xfrm>
            <a:off x="5292080" y="1700808"/>
            <a:ext cx="3744416" cy="3894070"/>
          </a:xfrm>
        </p:spPr>
        <p:txBody>
          <a:bodyPr>
            <a:normAutofit/>
          </a:bodyPr>
          <a:lstStyle/>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Ø"/>
            </a:pPr>
            <a:r>
              <a:rPr lang="el-GR" sz="2000" dirty="0">
                <a:solidFill>
                  <a:srgbClr val="FF0000"/>
                </a:solidFill>
                <a:latin typeface="Arial Black" pitchFamily="34" charset="0"/>
              </a:rPr>
              <a:t>Κρατήρας σπασμένου αυλού οικονομητήρα με λεπτά χείλια.</a:t>
            </a:r>
          </a:p>
          <a:p>
            <a:pPr marL="0" indent="0">
              <a:buNone/>
            </a:pPr>
            <a:r>
              <a:rPr lang="el-GR" sz="2000" dirty="0">
                <a:solidFill>
                  <a:srgbClr val="1F09C3"/>
                </a:solidFill>
                <a:latin typeface="Arial Black" pitchFamily="34" charset="0"/>
              </a:rPr>
              <a:t>Αίτιο</a:t>
            </a:r>
            <a:r>
              <a:rPr lang="en-US" sz="2000" dirty="0">
                <a:solidFill>
                  <a:srgbClr val="1F09C3"/>
                </a:solidFill>
                <a:latin typeface="Arial Black" pitchFamily="34" charset="0"/>
              </a:rPr>
              <a:t>:</a:t>
            </a:r>
            <a:endParaRPr lang="el-GR" sz="2000" dirty="0">
              <a:solidFill>
                <a:srgbClr val="1F09C3"/>
              </a:solidFill>
              <a:latin typeface="Arial Black" pitchFamily="34" charset="0"/>
            </a:endParaRPr>
          </a:p>
          <a:p>
            <a:pPr marL="0" indent="0">
              <a:buNone/>
            </a:pPr>
            <a:r>
              <a:rPr lang="el-GR" sz="2000" dirty="0">
                <a:solidFill>
                  <a:srgbClr val="1F09C3"/>
                </a:solidFill>
                <a:latin typeface="Arial Black" pitchFamily="34" charset="0"/>
              </a:rPr>
              <a:t>Πυρκαγιά λόγω καταλοίπων αιθάλης σε σβησμένο λέβητα.</a:t>
            </a:r>
          </a:p>
        </p:txBody>
      </p:sp>
      <p:sp>
        <p:nvSpPr>
          <p:cNvPr id="3" name="Title 1">
            <a:extLst>
              <a:ext uri="{FF2B5EF4-FFF2-40B4-BE49-F238E27FC236}">
                <a16:creationId xmlns:a16="http://schemas.microsoft.com/office/drawing/2014/main" id="{498D0FEC-1605-1E47-D3FB-5D7B5E61C820}"/>
              </a:ext>
            </a:extLst>
          </p:cNvPr>
          <p:cNvSpPr txBox="1">
            <a:spLocks/>
          </p:cNvSpPr>
          <p:nvPr/>
        </p:nvSpPr>
        <p:spPr>
          <a:xfrm>
            <a:off x="0" y="188188"/>
            <a:ext cx="9144000" cy="929786"/>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rgbClr val="FF0000"/>
                </a:solidFill>
                <a:latin typeface="Arial" pitchFamily="34" charset="0"/>
                <a:cs typeface="Arial" pitchFamily="34" charset="0"/>
              </a:rPr>
              <a:t>10.1.  ΣΥΝΗΘΕΙΣ ΒΛΑΒΕΣ ΥΔΡΑΥΛΩΤΩΝ ΛΕΒΗΤΩΝ ΚΑΙ ΑΝΤΙΜΕΤΩΠΙΣΗ ΑΥΤΩΝ</a:t>
            </a:r>
            <a:endParaRPr lang="en-US" sz="2400" b="1" dirty="0">
              <a:solidFill>
                <a:srgbClr val="FF0000"/>
              </a:solidFill>
              <a:latin typeface="Arial" pitchFamily="34" charset="0"/>
              <a:cs typeface="Arial" pitchFamily="34" charset="0"/>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pic>
        <p:nvPicPr>
          <p:cNvPr id="5" name="4 - Θέση περιεχομένου" descr="2022-09-30 (15).png"/>
          <p:cNvPicPr>
            <a:picLocks noGrp="1" noChangeAspect="1"/>
          </p:cNvPicPr>
          <p:nvPr>
            <p:ph sz="half" idx="1"/>
          </p:nvPr>
        </p:nvPicPr>
        <p:blipFill>
          <a:blip r:embed="rId2"/>
          <a:stretch>
            <a:fillRect/>
          </a:stretch>
        </p:blipFill>
        <p:spPr>
          <a:xfrm>
            <a:off x="179512" y="2331005"/>
            <a:ext cx="4211513" cy="3409021"/>
          </a:xfrm>
        </p:spPr>
      </p:pic>
      <p:sp>
        <p:nvSpPr>
          <p:cNvPr id="4" name="3 - Θέση περιεχομένου"/>
          <p:cNvSpPr>
            <a:spLocks noGrp="1"/>
          </p:cNvSpPr>
          <p:nvPr>
            <p:ph sz="half" idx="2"/>
          </p:nvPr>
        </p:nvSpPr>
        <p:spPr>
          <a:xfrm>
            <a:off x="4753736" y="1844824"/>
            <a:ext cx="4282759" cy="3895202"/>
          </a:xfrm>
        </p:spPr>
        <p:txBody>
          <a:bodyPr>
            <a:normAutofit/>
          </a:bodyPr>
          <a:lstStyle/>
          <a:p>
            <a:endParaRPr lang="el-GR" sz="1800" dirty="0">
              <a:latin typeface="Arial Black" pitchFamily="34" charset="0"/>
            </a:endParaRPr>
          </a:p>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Ø"/>
            </a:pPr>
            <a:r>
              <a:rPr lang="el-GR" sz="2000" dirty="0">
                <a:solidFill>
                  <a:srgbClr val="FF0000"/>
                </a:solidFill>
                <a:latin typeface="Arial Black" pitchFamily="34" charset="0"/>
              </a:rPr>
              <a:t>Στρέβλωση αυλών.</a:t>
            </a:r>
          </a:p>
          <a:p>
            <a:pPr marL="0" indent="0">
              <a:buNone/>
            </a:pPr>
            <a:r>
              <a:rPr lang="el-GR" sz="2000" dirty="0">
                <a:solidFill>
                  <a:srgbClr val="1F09C3"/>
                </a:solidFill>
                <a:latin typeface="Arial Black" pitchFamily="34" charset="0"/>
              </a:rPr>
              <a:t>Αίτιο</a:t>
            </a:r>
            <a:r>
              <a:rPr lang="en-US" sz="2000" dirty="0">
                <a:solidFill>
                  <a:srgbClr val="1F09C3"/>
                </a:solidFill>
                <a:latin typeface="Arial Black" pitchFamily="34" charset="0"/>
              </a:rPr>
              <a:t>:</a:t>
            </a:r>
            <a:endParaRPr lang="el-GR" sz="2000" dirty="0">
              <a:solidFill>
                <a:srgbClr val="1F09C3"/>
              </a:solidFill>
              <a:latin typeface="Arial Black" pitchFamily="34" charset="0"/>
            </a:endParaRPr>
          </a:p>
          <a:p>
            <a:pPr marL="0" indent="0">
              <a:buNone/>
            </a:pPr>
            <a:r>
              <a:rPr lang="el-GR" sz="2000" dirty="0">
                <a:solidFill>
                  <a:srgbClr val="1F09C3"/>
                </a:solidFill>
                <a:latin typeface="Arial Black" pitchFamily="34" charset="0"/>
              </a:rPr>
              <a:t>Το συνηθέστερο λόγω απομόνωσης (πολύ γρήγορη απόψυξη).</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052736"/>
            <a:ext cx="9036496" cy="5805264"/>
          </a:xfrm>
        </p:spPr>
        <p:txBody>
          <a:bodyPr>
            <a:normAutofit/>
          </a:bodyPr>
          <a:lstStyle/>
          <a:p>
            <a:pPr>
              <a:lnSpc>
                <a:spcPct val="120000"/>
              </a:lnSpc>
              <a:buFont typeface="Wingdings" panose="05000000000000000000" pitchFamily="2" charset="2"/>
              <a:buChar char="Ø"/>
            </a:pPr>
            <a:r>
              <a:rPr lang="el-GR" sz="2000" b="1" dirty="0">
                <a:solidFill>
                  <a:srgbClr val="C83296"/>
                </a:solidFill>
                <a:latin typeface="Calibri" panose="020F0502020204030204" pitchFamily="34" charset="0"/>
                <a:ea typeface="Calibri" panose="020F0502020204030204" pitchFamily="34" charset="0"/>
                <a:cs typeface="Calibri" panose="020F0502020204030204" pitchFamily="34" charset="0"/>
              </a:rPr>
              <a:t>Η εργασία της εξαγωγής και αντικατάστασης των αυλών είναι αναγκαία από την στιγμή που θα διαπιστωθούν οι διάφορες βλάβες που συμβαίνουν σε αυλούς.</a:t>
            </a:r>
          </a:p>
          <a:p>
            <a:pPr>
              <a:lnSpc>
                <a:spcPct val="120000"/>
              </a:lnSpc>
              <a:buFont typeface="Wingdings" panose="05000000000000000000" pitchFamily="2" charset="2"/>
              <a:buChar char="Ø"/>
            </a:pPr>
            <a:r>
              <a:rPr lang="el-GR" sz="2000" b="1" dirty="0">
                <a:solidFill>
                  <a:srgbClr val="1F09C3"/>
                </a:solidFill>
                <a:latin typeface="Calibri" panose="020F0502020204030204" pitchFamily="34" charset="0"/>
                <a:ea typeface="Calibri" panose="020F0502020204030204" pitchFamily="34" charset="0"/>
                <a:cs typeface="Calibri" panose="020F0502020204030204" pitchFamily="34" charset="0"/>
              </a:rPr>
              <a:t>Για την εξαγωγή των αυλών γίνεται συνήθως χρήση φλόγας οξυγόνου, με την οποία κόβεται ο προς εξαγωγή αυλός. Στην συνέχεια τα τεμάχια  που μένουν μέσα στις οπές αφαιρούνται με κοπίδια και σφυριά</a:t>
            </a:r>
            <a:r>
              <a:rPr lang="el-GR" sz="2000" b="1" dirty="0">
                <a:latin typeface="Calibri" panose="020F0502020204030204" pitchFamily="34" charset="0"/>
                <a:ea typeface="Calibri" panose="020F0502020204030204" pitchFamily="34" charset="0"/>
                <a:cs typeface="Calibri" panose="020F0502020204030204" pitchFamily="34" charset="0"/>
              </a:rPr>
              <a:t>. Μα άλλη μέθοδος είναι να χαράζονται με μυτερό κοπίδι με αυλάκια τόσου βάθους όσο το πάχος του αυλού και σε όλο το πάχος της πλάκας σε 4 αντιδιαμετρικά σημεία του εσωτερικού του αυλού (με προσοχή να μην καταστραφεί η επιφάνεια εφαρμογής της οπής της πλάκας).Τα άκρα κατόπιν συσπειρώνονται, οπότε ο αυλός είναι ελεύθερος και μπορεί να απομακρυνθεί με ευκολία. Σε υδραυλωτούς λέβητες  λόγω της μικρής διαμέτρου του ατμοθαλάμου τους, η οποία είναι μικρότερη από το μήκος του αυλού, δεν είναι εύκολη η αφαίρεση μεμονομένων αυλών, όταν βρίσκονται στο εσωτερικό της δέσμης. Γι αυτό κόβονται από την εστία προς το εσωτερικό της δέσμης σε σχήμα σφήνας. Οι αυλοί που αφαιρούνται μ αυτό τον τρόπο, αντικαθίστανται. Οι νέοι αυλοί τοποθετούνται με ηλεκτροσυγκόλληση.</a:t>
            </a:r>
          </a:p>
        </p:txBody>
      </p:sp>
      <p:sp>
        <p:nvSpPr>
          <p:cNvPr id="4" name="Title 1">
            <a:extLst>
              <a:ext uri="{FF2B5EF4-FFF2-40B4-BE49-F238E27FC236}">
                <a16:creationId xmlns:a16="http://schemas.microsoft.com/office/drawing/2014/main" id="{AD3570D3-8EC9-B326-FE1E-6C3ADF532947}"/>
              </a:ext>
            </a:extLst>
          </p:cNvPr>
          <p:cNvSpPr txBox="1">
            <a:spLocks/>
          </p:cNvSpPr>
          <p:nvPr/>
        </p:nvSpPr>
        <p:spPr>
          <a:xfrm>
            <a:off x="0" y="0"/>
            <a:ext cx="9144000" cy="902545"/>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1F09C3"/>
                </a:solidFill>
                <a:latin typeface="Arial" pitchFamily="34" charset="0"/>
                <a:cs typeface="Arial" pitchFamily="34" charset="0"/>
              </a:rPr>
              <a:t>10.2.  ΕΠΙΣΚΕΥΗ ΚΑΙ ΑΝΤΙΚΑΤΑΣΤΑΣΗ ΑΥΛΩΝ</a:t>
            </a:r>
            <a:endParaRPr lang="en-US" sz="3200" b="1" u="sng" dirty="0">
              <a:solidFill>
                <a:srgbClr val="1F09C3"/>
              </a:solidFill>
              <a:latin typeface="Arial" pitchFamily="34" charset="0"/>
              <a:cs typeface="Arial" pitchFamily="34" charset="0"/>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124745"/>
            <a:ext cx="9036496" cy="5590404"/>
          </a:xfrm>
        </p:spPr>
        <p:txBody>
          <a:bodyPr>
            <a:noAutofit/>
          </a:bodyPr>
          <a:lstStyle/>
          <a:p>
            <a:pPr marL="0" indent="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Κατά την επιθεώρηση των υδραυλωτών λεβήτων  επιθεωρούνται</a:t>
            </a:r>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 : </a:t>
            </a:r>
            <a:endPar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8000" indent="288000">
              <a:buNone/>
            </a:pP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α) Ο </a:t>
            </a:r>
            <a:r>
              <a:rPr lang="el-GR" sz="1900" b="1" dirty="0" err="1">
                <a:solidFill>
                  <a:srgbClr val="1F09C3"/>
                </a:solidFill>
                <a:latin typeface="Calibri" panose="020F0502020204030204" pitchFamily="34" charset="0"/>
                <a:ea typeface="Calibri" panose="020F0502020204030204" pitchFamily="34" charset="0"/>
                <a:cs typeface="Calibri" panose="020F0502020204030204" pitchFamily="34" charset="0"/>
              </a:rPr>
              <a:t>ατμοθάλαμος</a:t>
            </a: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 εσωτερικά.</a:t>
            </a:r>
          </a:p>
          <a:p>
            <a:pPr marL="288000" indent="288000">
              <a:buNone/>
            </a:pPr>
            <a:r>
              <a:rPr lang="el-GR" sz="1900" b="1" dirty="0">
                <a:solidFill>
                  <a:srgbClr val="C00000"/>
                </a:solidFill>
                <a:latin typeface="Calibri" panose="020F0502020204030204" pitchFamily="34" charset="0"/>
                <a:ea typeface="Calibri" panose="020F0502020204030204" pitchFamily="34" charset="0"/>
                <a:cs typeface="Calibri" panose="020F0502020204030204" pitchFamily="34" charset="0"/>
              </a:rPr>
              <a:t>β) Ο υπερθερμαντήρας.</a:t>
            </a:r>
          </a:p>
          <a:p>
            <a:pPr marL="288000" indent="288000">
              <a:buNone/>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γ) Οι υδροθάλαμοι.</a:t>
            </a:r>
          </a:p>
          <a:p>
            <a:pPr marL="288000" indent="288000">
              <a:buNone/>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δ) Η εστία με τα υδροτοιχώματα της και οι αυλοί.</a:t>
            </a:r>
          </a:p>
          <a:p>
            <a:pPr>
              <a:buFont typeface="Wingdings" panose="05000000000000000000" pitchFamily="2" charset="2"/>
              <a:buChar char="Ø"/>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Ελέγχεται η κατάσταση των διαφόρων μερών και εξαρτημάτων του λέβητα, από πλευρά φθοράς υλικού, </a:t>
            </a:r>
            <a:r>
              <a:rPr lang="el-GR" sz="1900" b="1" dirty="0" err="1">
                <a:solidFill>
                  <a:srgbClr val="002060"/>
                </a:solidFill>
                <a:latin typeface="Calibri" panose="020F0502020204030204" pitchFamily="34" charset="0"/>
                <a:ea typeface="Calibri" panose="020F0502020204030204" pitchFamily="34" charset="0"/>
                <a:cs typeface="Calibri" panose="020F0502020204030204" pitchFamily="34" charset="0"/>
              </a:rPr>
              <a:t>κατάκαυσης</a:t>
            </a: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 ή παραμόρφωσής του  λόγω υπερθέρμανσης, ρωγμών, στεγανότητας, διάβρωσης, κατάστασης της πλινθοδομής κλπ</a:t>
            </a:r>
            <a:r>
              <a:rPr lang="el-GR" sz="19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el-GR" sz="1900" b="1" dirty="0">
                <a:solidFill>
                  <a:srgbClr val="FF0000"/>
                </a:solidFill>
                <a:latin typeface="Calibri" panose="020F0502020204030204" pitchFamily="34" charset="0"/>
                <a:ea typeface="Calibri" panose="020F0502020204030204" pitchFamily="34" charset="0"/>
                <a:cs typeface="Calibri" panose="020F0502020204030204" pitchFamily="34" charset="0"/>
              </a:rPr>
              <a:t>Ιδιαίτερη προσοχή καταβάλλεται για τα υπόλοιπα τμήματα του λέβητα, για να εξακριβωθεί ότι </a:t>
            </a:r>
            <a:r>
              <a:rPr lang="en-US" sz="1900" dirty="0">
                <a:latin typeface="Calibri" panose="020F0502020204030204" pitchFamily="34" charset="0"/>
                <a:ea typeface="Calibri" panose="020F0502020204030204" pitchFamily="34" charset="0"/>
                <a:cs typeface="Calibri" panose="020F0502020204030204" pitchFamily="34" charset="0"/>
              </a:rPr>
              <a:t>:</a:t>
            </a:r>
            <a:endParaRPr lang="el-GR" sz="1900"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Ø"/>
            </a:pPr>
            <a:r>
              <a:rPr lang="el-GR" sz="1900" b="1" dirty="0">
                <a:solidFill>
                  <a:srgbClr val="002060"/>
                </a:solidFill>
                <a:latin typeface="Calibri" panose="020F0502020204030204" pitchFamily="34" charset="0"/>
                <a:ea typeface="Calibri" panose="020F0502020204030204" pitchFamily="34" charset="0"/>
                <a:cs typeface="Calibri" panose="020F0502020204030204" pitchFamily="34" charset="0"/>
              </a:rPr>
              <a:t>Τα εξαρτήματα και ιδιαίτερα ο ρυθμιστής τροφοδότησης βρίσκονται σε άριστη κατάσταση</a:t>
            </a:r>
            <a:r>
              <a:rPr lang="el-GR" sz="19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el-GR" sz="1900" b="1" dirty="0">
                <a:solidFill>
                  <a:srgbClr val="1F09C3"/>
                </a:solidFill>
                <a:latin typeface="Calibri" panose="020F0502020204030204" pitchFamily="34" charset="0"/>
                <a:ea typeface="Calibri" panose="020F0502020204030204" pitchFamily="34" charset="0"/>
                <a:cs typeface="Calibri" panose="020F0502020204030204" pitchFamily="34" charset="0"/>
              </a:rPr>
              <a:t>Όλοι οι αυλοί είναι καθαροί εσωτερικά</a:t>
            </a:r>
            <a:r>
              <a:rPr lang="el-GR" sz="1900" dirty="0">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el-GR" sz="1900" b="1" dirty="0">
                <a:solidFill>
                  <a:srgbClr val="C83296"/>
                </a:solidFill>
                <a:latin typeface="Calibri" panose="020F0502020204030204" pitchFamily="34" charset="0"/>
                <a:ea typeface="Calibri" panose="020F0502020204030204" pitchFamily="34" charset="0"/>
                <a:cs typeface="Calibri" panose="020F0502020204030204" pitchFamily="34" charset="0"/>
              </a:rPr>
              <a:t>Σε καρφωτούς θαλάμους εξετάζονται τα </a:t>
            </a:r>
            <a:r>
              <a:rPr lang="el-GR" sz="1900" b="1" dirty="0" err="1">
                <a:solidFill>
                  <a:srgbClr val="C83296"/>
                </a:solidFill>
                <a:latin typeface="Calibri" panose="020F0502020204030204" pitchFamily="34" charset="0"/>
                <a:ea typeface="Calibri" panose="020F0502020204030204" pitchFamily="34" charset="0"/>
                <a:cs typeface="Calibri" panose="020F0502020204030204" pitchFamily="34" charset="0"/>
              </a:rPr>
              <a:t>κοινομάτια</a:t>
            </a:r>
            <a:r>
              <a:rPr lang="el-GR" sz="1900" b="1" dirty="0">
                <a:solidFill>
                  <a:srgbClr val="C83296"/>
                </a:solidFill>
                <a:latin typeface="Calibri" panose="020F0502020204030204" pitchFamily="34" charset="0"/>
                <a:ea typeface="Calibri" panose="020F0502020204030204" pitchFamily="34" charset="0"/>
                <a:cs typeface="Calibri" panose="020F0502020204030204" pitchFamily="34" charset="0"/>
              </a:rPr>
              <a:t> για στεγανότητα και εκτελείται ενδεχομένως διάνοιξή τους</a:t>
            </a:r>
            <a:r>
              <a:rPr lang="el-GR" sz="1900" dirty="0">
                <a:latin typeface="Calibri" panose="020F0502020204030204" pitchFamily="34" charset="0"/>
                <a:ea typeface="Calibri" panose="020F0502020204030204" pitchFamily="34" charset="0"/>
                <a:cs typeface="Calibri" panose="020F0502020204030204" pitchFamily="34" charset="0"/>
              </a:rPr>
              <a:t>. </a:t>
            </a:r>
          </a:p>
        </p:txBody>
      </p:sp>
      <p:sp>
        <p:nvSpPr>
          <p:cNvPr id="4" name="Title 1">
            <a:extLst>
              <a:ext uri="{FF2B5EF4-FFF2-40B4-BE49-F238E27FC236}">
                <a16:creationId xmlns:a16="http://schemas.microsoft.com/office/drawing/2014/main" id="{06EF8511-9452-6CAF-F69A-3B762E2CCA59}"/>
              </a:ext>
            </a:extLst>
          </p:cNvPr>
          <p:cNvSpPr txBox="1">
            <a:spLocks/>
          </p:cNvSpPr>
          <p:nvPr/>
        </p:nvSpPr>
        <p:spPr>
          <a:xfrm>
            <a:off x="0" y="0"/>
            <a:ext cx="9144000" cy="902545"/>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rgbClr val="1F09C3"/>
                </a:solidFill>
                <a:latin typeface="Arial" pitchFamily="34" charset="0"/>
                <a:cs typeface="Arial" pitchFamily="34" charset="0"/>
              </a:rPr>
              <a:t>10.3. ΠΟΙΕΣ ΕΠΙΘΕΩΡΗΣΕΙΣ ΓΙΝΟΝΤΑΙ ΚΑΤΑ ΚΑΙΡΟΥΣ ΣΤΟΥΣ ΥΔΡΑΥΛΩΤΟΥΣ ΛΕΒΗΤΕΣ</a:t>
            </a:r>
            <a:endParaRPr lang="en-US" sz="2400" b="1" u="sng" dirty="0">
              <a:solidFill>
                <a:srgbClr val="1F09C3"/>
              </a:solidFill>
              <a:latin typeface="Arial" pitchFamily="34" charset="0"/>
              <a:cs typeface="Arial" pitchFamily="34" charset="0"/>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196752"/>
            <a:ext cx="9036496" cy="5544616"/>
          </a:xfrm>
        </p:spPr>
        <p:txBody>
          <a:bodyPr>
            <a:noAutofit/>
          </a:bodyPr>
          <a:lstStyle/>
          <a:p>
            <a:pPr marL="0">
              <a:buFont typeface="Wingdings" panose="05000000000000000000" pitchFamily="2" charset="2"/>
              <a:buChar char="Ø"/>
            </a:pPr>
            <a:r>
              <a:rPr lang="el-GR" sz="2000" b="1" dirty="0">
                <a:latin typeface="Calibri" panose="020F0502020204030204" pitchFamily="34" charset="0"/>
                <a:ea typeface="Calibri" panose="020F0502020204030204" pitchFamily="34" charset="0"/>
                <a:cs typeface="Calibri" panose="020F0502020204030204" pitchFamily="34" charset="0"/>
              </a:rPr>
              <a:t>Όλοι οι </a:t>
            </a:r>
            <a:r>
              <a:rPr lang="el-GR" sz="2000" b="1" dirty="0" err="1">
                <a:latin typeface="Calibri" panose="020F0502020204030204" pitchFamily="34" charset="0"/>
                <a:ea typeface="Calibri" panose="020F0502020204030204" pitchFamily="34" charset="0"/>
                <a:cs typeface="Calibri" panose="020F0502020204030204" pitchFamily="34" charset="0"/>
              </a:rPr>
              <a:t>νηογμώμονες</a:t>
            </a:r>
            <a:r>
              <a:rPr lang="el-GR" sz="2000" b="1" dirty="0">
                <a:latin typeface="Calibri" panose="020F0502020204030204" pitchFamily="34" charset="0"/>
                <a:ea typeface="Calibri" panose="020F0502020204030204" pitchFamily="34" charset="0"/>
                <a:cs typeface="Calibri" panose="020F0502020204030204" pitchFamily="34" charset="0"/>
              </a:rPr>
              <a:t> καθορίζουν ότι η επιθεώρηση κυρίων και βοηθητικών λεβήτων γίνονται κάθε χρόνο, γι αυτό και ονομάζεται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ετήσια επιθεώρηση των λεβήτων</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2000" b="1" dirty="0">
                <a:latin typeface="Calibri" panose="020F0502020204030204" pitchFamily="34" charset="0"/>
                <a:ea typeface="Calibri" panose="020F0502020204030204" pitchFamily="34" charset="0"/>
                <a:cs typeface="Calibri" panose="020F0502020204030204" pitchFamily="34" charset="0"/>
              </a:rPr>
              <a:t>(Βο</a:t>
            </a:r>
            <a:r>
              <a:rPr lang="en-US" sz="2000" b="1" dirty="0" err="1">
                <a:latin typeface="Calibri" panose="020F0502020204030204" pitchFamily="34" charset="0"/>
                <a:ea typeface="Calibri" panose="020F0502020204030204" pitchFamily="34" charset="0"/>
                <a:cs typeface="Calibri" panose="020F0502020204030204" pitchFamily="34" charset="0"/>
              </a:rPr>
              <a:t>iler</a:t>
            </a:r>
            <a:r>
              <a:rPr lang="en-US" sz="2000" b="1" dirty="0">
                <a:latin typeface="Calibri" panose="020F0502020204030204" pitchFamily="34" charset="0"/>
                <a:ea typeface="Calibri" panose="020F0502020204030204" pitchFamily="34" charset="0"/>
                <a:cs typeface="Calibri" panose="020F0502020204030204" pitchFamily="34" charset="0"/>
              </a:rPr>
              <a:t> Annual Survey). </a:t>
            </a:r>
          </a:p>
          <a:p>
            <a:pPr marL="0" indent="360000">
              <a:buNone/>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α</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Όλοι οι λέβητες και αυτοί </a:t>
            </a:r>
            <a:r>
              <a:rPr lang="el-GR" sz="2000" dirty="0">
                <a:latin typeface="Calibri" panose="020F0502020204030204" pitchFamily="34" charset="0"/>
                <a:ea typeface="Calibri" panose="020F0502020204030204" pitchFamily="34" charset="0"/>
                <a:cs typeface="Calibri" panose="020F0502020204030204" pitchFamily="34" charset="0"/>
              </a:rPr>
              <a:t>που λειτουργούν με καυσαέρια ΜΕΚ ή με ατμό </a:t>
            </a:r>
            <a:r>
              <a:rPr lang="el-GR" sz="2000" dirty="0" err="1">
                <a:latin typeface="Calibri" panose="020F0502020204030204" pitchFamily="34" charset="0"/>
                <a:ea typeface="Calibri" panose="020F0502020204030204" pitchFamily="34" charset="0"/>
                <a:cs typeface="Calibri" panose="020F0502020204030204" pitchFamily="34" charset="0"/>
              </a:rPr>
              <a:t>ατμογεννητριών</a:t>
            </a:r>
            <a:r>
              <a:rPr lang="el-GR" sz="2000" dirty="0">
                <a:latin typeface="Calibri" panose="020F0502020204030204" pitchFamily="34" charset="0"/>
                <a:ea typeface="Calibri" panose="020F0502020204030204" pitchFamily="34" charset="0"/>
                <a:cs typeface="Calibri" panose="020F0502020204030204" pitchFamily="34" charset="0"/>
              </a:rPr>
              <a:t>, οι οικονομητήρες, οι βοηθητικοί λέβητες, αυτοί που εργάζονται υπό πιέσεις λειτουργίας πάνω από 3,5 </a:t>
            </a:r>
            <a:r>
              <a:rPr lang="en-US" sz="2000" dirty="0">
                <a:latin typeface="Calibri" panose="020F0502020204030204" pitchFamily="34" charset="0"/>
                <a:ea typeface="Calibri" panose="020F0502020204030204" pitchFamily="34" charset="0"/>
                <a:cs typeface="Calibri" panose="020F0502020204030204" pitchFamily="34" charset="0"/>
              </a:rPr>
              <a:t>kg/cm2 (50 psi) </a:t>
            </a:r>
            <a:r>
              <a:rPr lang="el-GR" sz="2000" dirty="0">
                <a:latin typeface="Calibri" panose="020F0502020204030204" pitchFamily="34" charset="0"/>
                <a:ea typeface="Calibri" panose="020F0502020204030204" pitchFamily="34" charset="0"/>
                <a:cs typeface="Calibri" panose="020F0502020204030204" pitchFamily="34" charset="0"/>
              </a:rPr>
              <a:t>και έχουν θερμαινόμενη επιφάνεια μεγαλύτερη από 4,65 </a:t>
            </a:r>
            <a:r>
              <a:rPr lang="en-US" sz="2000" dirty="0">
                <a:latin typeface="Calibri" panose="020F0502020204030204" pitchFamily="34" charset="0"/>
                <a:ea typeface="Calibri" panose="020F0502020204030204" pitchFamily="34" charset="0"/>
                <a:cs typeface="Calibri" panose="020F0502020204030204" pitchFamily="34" charset="0"/>
              </a:rPr>
              <a:t>m2 (50 ft2), </a:t>
            </a:r>
            <a:r>
              <a:rPr lang="el-GR" sz="2000" dirty="0">
                <a:latin typeface="Calibri" panose="020F0502020204030204" pitchFamily="34" charset="0"/>
                <a:ea typeface="Calibri" panose="020F0502020204030204" pitchFamily="34" charset="0"/>
                <a:cs typeface="Calibri" panose="020F0502020204030204" pitchFamily="34" charset="0"/>
              </a:rPr>
              <a:t>επιθεωρούνται κάθε 2  και στην συνέχεια κάθε χρόνο. Σε λέβητες καύσης οι οποίοι χρησιμοποιούν βεβιασμένη κυκλοφορία , οι αντλίες αυτές ανοίγονται και επιθεωρούνται σε κάθε επιθεώρηση λέβητα.</a:t>
            </a:r>
          </a:p>
          <a:p>
            <a:pPr marL="0" indent="360000">
              <a:buNone/>
            </a:pPr>
            <a:r>
              <a:rPr lang="el-GR" sz="2000" b="1" dirty="0">
                <a:solidFill>
                  <a:srgbClr val="1F09C3"/>
                </a:solidFill>
                <a:latin typeface="Calibri" panose="020F0502020204030204" pitchFamily="34" charset="0"/>
                <a:ea typeface="Calibri" panose="020F0502020204030204" pitchFamily="34" charset="0"/>
                <a:cs typeface="Calibri" panose="020F0502020204030204" pitchFamily="34" charset="0"/>
              </a:rPr>
              <a:t>β) Κατά τις ετήσιες επιθεωρήσεις</a:t>
            </a:r>
            <a:r>
              <a:rPr lang="el-GR" sz="2000" dirty="0">
                <a:latin typeface="Calibri" panose="020F0502020204030204" pitchFamily="34" charset="0"/>
                <a:ea typeface="Calibri" panose="020F0502020204030204" pitchFamily="34" charset="0"/>
                <a:cs typeface="Calibri" panose="020F0502020204030204" pitchFamily="34" charset="0"/>
              </a:rPr>
              <a:t>, υπερθερμαντήρες, οικονομητήρες και προθερμαντήρες αέρα, επιθεωρούνται εσωτερικά και εξωτερικά και εφέ όσον κριθεί αναγκαίο τα μέρη που εργάζονται υπό πίεση υποβάλλονται σε υδραυλική δοκιμή, ενώ ελέγχονται  τα πάχη των πλακών και των αυλών και οι διαστάσεις των συνδετών - </a:t>
            </a:r>
            <a:r>
              <a:rPr lang="el-GR" sz="2000" dirty="0" err="1">
                <a:latin typeface="Calibri" panose="020F0502020204030204" pitchFamily="34" charset="0"/>
                <a:ea typeface="Calibri" panose="020F0502020204030204" pitchFamily="34" charset="0"/>
                <a:cs typeface="Calibri" panose="020F0502020204030204" pitchFamily="34" charset="0"/>
              </a:rPr>
              <a:t>ενδετών</a:t>
            </a:r>
            <a:r>
              <a:rPr lang="el-GR" sz="2000" dirty="0">
                <a:latin typeface="Calibri" panose="020F0502020204030204" pitchFamily="34" charset="0"/>
                <a:ea typeface="Calibri" panose="020F0502020204030204" pitchFamily="34" charset="0"/>
                <a:cs typeface="Calibri" panose="020F0502020204030204" pitchFamily="34" charset="0"/>
              </a:rPr>
              <a:t>, για να προσδιορισθεί η πίεση λειτουργίας του λέβητα, μέσα στα όρια ασφαλείας.</a:t>
            </a:r>
          </a:p>
        </p:txBody>
      </p:sp>
      <p:sp>
        <p:nvSpPr>
          <p:cNvPr id="4" name="Title 1">
            <a:extLst>
              <a:ext uri="{FF2B5EF4-FFF2-40B4-BE49-F238E27FC236}">
                <a16:creationId xmlns:a16="http://schemas.microsoft.com/office/drawing/2014/main" id="{01CAE63A-B1C5-4BE8-69ED-D5003674498B}"/>
              </a:ext>
            </a:extLst>
          </p:cNvPr>
          <p:cNvSpPr txBox="1">
            <a:spLocks/>
          </p:cNvSpPr>
          <p:nvPr/>
        </p:nvSpPr>
        <p:spPr>
          <a:xfrm>
            <a:off x="0" y="0"/>
            <a:ext cx="9144000" cy="980728"/>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rgbClr val="FF0000"/>
                </a:solidFill>
                <a:latin typeface="Arial" pitchFamily="34" charset="0"/>
                <a:cs typeface="Arial" pitchFamily="34" charset="0"/>
              </a:rPr>
              <a:t>ΠΟΙΕΣ ΕΠΙΘΕΩΡΗΣΕΙΣ ΓΙΝΟΝΤΑΙ ΑΠΟ ΕΠΙΘΕΩΡΗΤΕΣ ΣΤΟΥΣ ΛΕΒΗΤΕΣ</a:t>
            </a:r>
            <a:endParaRPr lang="en-US" sz="2400" b="1" dirty="0">
              <a:solidFill>
                <a:srgbClr val="FF0000"/>
              </a:solidFill>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p:cNvSpPr>
            <a:spLocks noGrp="1" noChangeArrowheads="1"/>
          </p:cNvSpPr>
          <p:nvPr>
            <p:ph type="title"/>
          </p:nvPr>
        </p:nvSpPr>
        <p:spPr>
          <a:xfrm>
            <a:off x="179512" y="188640"/>
            <a:ext cx="8856984" cy="864096"/>
          </a:xfrm>
          <a:solidFill>
            <a:srgbClr val="2BF616"/>
          </a:solidFill>
        </p:spPr>
        <p:txBody>
          <a:bodyPr>
            <a:noAutofit/>
          </a:bodyPr>
          <a:lstStyle/>
          <a:p>
            <a:r>
              <a:rPr lang="el-GR" sz="2300" b="1" dirty="0">
                <a:solidFill>
                  <a:srgbClr val="FF0000"/>
                </a:solidFill>
                <a:latin typeface="Times New Roman" panose="02020603050405020304" pitchFamily="18" charset="0"/>
                <a:cs typeface="Times New Roman" panose="02020603050405020304" pitchFamily="18" charset="0"/>
              </a:rPr>
              <a:t>1.3.  </a:t>
            </a:r>
            <a:r>
              <a:rPr lang="en-US" sz="2300" b="1" dirty="0">
                <a:solidFill>
                  <a:srgbClr val="FF0000"/>
                </a:solidFill>
                <a:latin typeface="Times New Roman" panose="02020603050405020304" pitchFamily="18" charset="0"/>
                <a:cs typeface="Times New Roman" panose="02020603050405020304" pitchFamily="18" charset="0"/>
              </a:rPr>
              <a:t>ΑΤΜΟΛΕΒΗΤΑΣ</a:t>
            </a:r>
            <a:r>
              <a:rPr lang="el-GR" sz="2300" b="1" dirty="0">
                <a:solidFill>
                  <a:srgbClr val="FF0000"/>
                </a:solidFill>
                <a:latin typeface="Times New Roman" panose="02020603050405020304" pitchFamily="18" charset="0"/>
                <a:cs typeface="Times New Roman" panose="02020603050405020304" pitchFamily="18" charset="0"/>
              </a:rPr>
              <a:t> </a:t>
            </a:r>
            <a:r>
              <a:rPr lang="en-US" sz="2300" b="1" dirty="0">
                <a:solidFill>
                  <a:srgbClr val="FF0000"/>
                </a:solidFill>
                <a:latin typeface="Times New Roman" panose="02020603050405020304" pitchFamily="18" charset="0"/>
                <a:cs typeface="Times New Roman" panose="02020603050405020304" pitchFamily="18" charset="0"/>
              </a:rPr>
              <a:t>- AALBORG</a:t>
            </a:r>
            <a:r>
              <a:rPr lang="el-GR" sz="2300" b="1" dirty="0">
                <a:solidFill>
                  <a:srgbClr val="FF0000"/>
                </a:solidFill>
                <a:latin typeface="Times New Roman" panose="02020603050405020304" pitchFamily="18" charset="0"/>
                <a:cs typeface="Times New Roman" panose="02020603050405020304" pitchFamily="18" charset="0"/>
              </a:rPr>
              <a:t> - </a:t>
            </a:r>
            <a:r>
              <a:rPr lang="en-US" sz="2300" b="1" dirty="0">
                <a:solidFill>
                  <a:srgbClr val="FF0000"/>
                </a:solidFill>
                <a:latin typeface="Times New Roman" panose="02020603050405020304" pitchFamily="18" charset="0"/>
                <a:cs typeface="Times New Roman" panose="02020603050405020304" pitchFamily="18" charset="0"/>
              </a:rPr>
              <a:t>ΜΙSSION D -TYPE</a:t>
            </a:r>
          </a:p>
        </p:txBody>
      </p:sp>
      <p:pic>
        <p:nvPicPr>
          <p:cNvPr id="206853" name="Picture 5" descr="M:\AS\mission d_type\Billeder\MISS-D44.JPG"/>
          <p:cNvPicPr>
            <a:picLocks noChangeAspect="1" noChangeArrowheads="1"/>
          </p:cNvPicPr>
          <p:nvPr/>
        </p:nvPicPr>
        <p:blipFill>
          <a:blip r:embed="rId2" cstate="print"/>
          <a:srcRect l="29578" t="3522" r="19717" b="6676"/>
          <a:stretch>
            <a:fillRect/>
          </a:stretch>
        </p:blipFill>
        <p:spPr bwMode="auto">
          <a:xfrm>
            <a:off x="2123728" y="1340768"/>
            <a:ext cx="5760640" cy="4929336"/>
          </a:xfrm>
          <a:prstGeom prst="rect">
            <a:avLst/>
          </a:prstGeom>
          <a:noFill/>
        </p:spPr>
      </p:pic>
    </p:spTree>
    <p:extLst>
      <p:ext uri="{BB962C8B-B14F-4D97-AF65-F5344CB8AC3E}">
        <p14:creationId xmlns:p14="http://schemas.microsoft.com/office/powerpoint/2010/main" val="2531165663"/>
      </p:ext>
    </p:extLst>
  </p:cSld>
  <p:clrMapOvr>
    <a:masterClrMapping/>
  </p:clrMapOvr>
  <p:transition advTm="180000"/>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88640"/>
            <a:ext cx="8750746" cy="6336704"/>
          </a:xfrm>
        </p:spPr>
        <p:txBody>
          <a:bodyPr>
            <a:noAutofit/>
          </a:bodyPr>
          <a:lstStyle/>
          <a:p>
            <a:pPr marL="0" indent="0">
              <a:lnSpc>
                <a:spcPct val="150000"/>
              </a:lnSpc>
              <a:buNone/>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Τα κύρια εξαρτήματα τ</a:t>
            </a:r>
            <a:r>
              <a:rPr lang="el-GR" sz="2000" b="1" dirty="0">
                <a:latin typeface="Calibri" panose="020F0502020204030204" pitchFamily="34" charset="0"/>
                <a:ea typeface="Calibri" panose="020F0502020204030204" pitchFamily="34" charset="0"/>
                <a:cs typeface="Calibri" panose="020F0502020204030204" pitchFamily="34" charset="0"/>
              </a:rPr>
              <a:t>ων υπερθερμαντήρων και οικονομητήρων πάνω στον λέβητα και οι συνδέσεις τους μ αυτούς πρέπει ν ανοίγονται και να επιθεωρούνται, ενώ τα ασφαλιστικά να ρυθμίζονται υπ' ατμό σε πίεση όχι μεγαλύτερη από 3% πάνω από την εγκεκριμένη πίεση λειτουργίας τους.</a:t>
            </a:r>
          </a:p>
          <a:p>
            <a:pPr marL="0" indent="0">
              <a:lnSpc>
                <a:spcPct val="150000"/>
              </a:lnSpc>
              <a:buNone/>
            </a:pPr>
            <a:r>
              <a:rPr lang="el-GR" sz="2000" dirty="0">
                <a:latin typeface="Calibri" panose="020F0502020204030204" pitchFamily="34" charset="0"/>
                <a:ea typeface="Calibri" panose="020F0502020204030204" pitchFamily="34" charset="0"/>
                <a:cs typeface="Calibri" panose="020F0502020204030204" pitchFamily="34" charset="0"/>
              </a:rPr>
              <a:t>Οι υπόλοιπες συνδέσεις και εξαρτήματα επιθεωρούνται εξωτερικά και ανοίγονται προς εξέταση, μόνο εφόσον κριθεί  αναγκαίο από τον επιθεωρητή. Επιθεωρούνται τα εγκάρσια αντιδιατοιχιστικά στηρίγματα και οι υποστάτες  έδρασης  και ελέγχεται η καλή λειτουργία τους.</a:t>
            </a:r>
          </a:p>
          <a:p>
            <a:pPr marL="0" indent="0">
              <a:lnSpc>
                <a:spcPct val="150000"/>
              </a:lnSpc>
              <a:buNone/>
            </a:pP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γ) Το σύστημα καύσης πετρελαίου </a:t>
            </a:r>
            <a:r>
              <a:rPr lang="el-GR" sz="2000" b="1" dirty="0">
                <a:latin typeface="Calibri" panose="020F0502020204030204" pitchFamily="34" charset="0"/>
                <a:ea typeface="Calibri" panose="020F0502020204030204" pitchFamily="34" charset="0"/>
                <a:cs typeface="Calibri" panose="020F0502020204030204" pitchFamily="34" charset="0"/>
              </a:rPr>
              <a:t>ελέγχεται κάτω από συνθήκες λειτουργίας, γενική δε επιθεώρηση εκτελείται στις βαλβίδες και σωληνώσεις των δεξαμενών, στα χειριστήρια και τους καταθλιπτικούς σωλήνες πετρελαίου μεταξύ αντλιών και καυστήρων.</a:t>
            </a:r>
          </a:p>
        </p:txBody>
      </p:sp>
    </p:spTree>
    <p:extLst>
      <p:ext uri="{BB962C8B-B14F-4D97-AF65-F5344CB8AC3E}">
        <p14:creationId xmlns:p14="http://schemas.microsoft.com/office/powerpoint/2010/main" val="1992508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1219200" y="2057400"/>
            <a:ext cx="2193925" cy="3733800"/>
          </a:xfrm>
          <a:prstGeom prst="rect">
            <a:avLst/>
          </a:prstGeom>
          <a:noFill/>
          <a:ln w="9525">
            <a:noFill/>
            <a:miter lim="800000"/>
            <a:headEnd/>
            <a:tailEnd/>
          </a:ln>
        </p:spPr>
      </p:pic>
      <p:grpSp>
        <p:nvGrpSpPr>
          <p:cNvPr id="2" name="Group 3"/>
          <p:cNvGrpSpPr>
            <a:grpSpLocks/>
          </p:cNvGrpSpPr>
          <p:nvPr/>
        </p:nvGrpSpPr>
        <p:grpSpPr bwMode="auto">
          <a:xfrm>
            <a:off x="4267200" y="3200400"/>
            <a:ext cx="962025" cy="2008188"/>
            <a:chOff x="3408" y="1968"/>
            <a:chExt cx="606" cy="1265"/>
          </a:xfrm>
        </p:grpSpPr>
        <p:sp>
          <p:nvSpPr>
            <p:cNvPr id="148484" name="Rectangle 4"/>
            <p:cNvSpPr>
              <a:spLocks noChangeArrowheads="1"/>
            </p:cNvSpPr>
            <p:nvPr/>
          </p:nvSpPr>
          <p:spPr bwMode="auto">
            <a:xfrm>
              <a:off x="3408" y="1968"/>
              <a:ext cx="606" cy="1265"/>
            </a:xfrm>
            <a:prstGeom prst="rect">
              <a:avLst/>
            </a:prstGeom>
            <a:noFill/>
            <a:ln w="9525">
              <a:noFill/>
              <a:miter lim="800000"/>
              <a:headEnd/>
              <a:tailEnd/>
            </a:ln>
          </p:spPr>
          <p:txBody>
            <a:bodyPr/>
            <a:lstStyle/>
            <a:p>
              <a:endParaRPr lang="en-US" dirty="0"/>
            </a:p>
          </p:txBody>
        </p:sp>
        <p:pic>
          <p:nvPicPr>
            <p:cNvPr id="148485" name="Picture 5"/>
            <p:cNvPicPr>
              <a:picLocks noChangeAspect="1" noChangeArrowheads="1"/>
            </p:cNvPicPr>
            <p:nvPr/>
          </p:nvPicPr>
          <p:blipFill>
            <a:blip r:embed="rId3" cstate="print"/>
            <a:srcRect/>
            <a:stretch>
              <a:fillRect/>
            </a:stretch>
          </p:blipFill>
          <p:spPr bwMode="auto">
            <a:xfrm>
              <a:off x="3408" y="1968"/>
              <a:ext cx="606" cy="1265"/>
            </a:xfrm>
            <a:prstGeom prst="rect">
              <a:avLst/>
            </a:prstGeom>
            <a:noFill/>
            <a:ln w="9525">
              <a:noFill/>
              <a:miter lim="800000"/>
              <a:headEnd/>
              <a:tailEnd/>
            </a:ln>
          </p:spPr>
        </p:pic>
      </p:grpSp>
      <p:sp>
        <p:nvSpPr>
          <p:cNvPr id="148486" name="Line 6"/>
          <p:cNvSpPr>
            <a:spLocks noChangeShapeType="1"/>
          </p:cNvSpPr>
          <p:nvPr/>
        </p:nvSpPr>
        <p:spPr bwMode="auto">
          <a:xfrm flipH="1">
            <a:off x="2819400" y="2514600"/>
            <a:ext cx="1524000" cy="7620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87" name="Line 7"/>
          <p:cNvSpPr>
            <a:spLocks noChangeShapeType="1"/>
          </p:cNvSpPr>
          <p:nvPr/>
        </p:nvSpPr>
        <p:spPr bwMode="auto">
          <a:xfrm>
            <a:off x="533400" y="2971800"/>
            <a:ext cx="1066800" cy="8382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88" name="Line 8"/>
          <p:cNvSpPr>
            <a:spLocks noChangeShapeType="1"/>
          </p:cNvSpPr>
          <p:nvPr/>
        </p:nvSpPr>
        <p:spPr bwMode="auto">
          <a:xfrm flipH="1">
            <a:off x="2895600" y="1524000"/>
            <a:ext cx="1447800" cy="9144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89" name="Line 9"/>
          <p:cNvSpPr>
            <a:spLocks noChangeShapeType="1"/>
          </p:cNvSpPr>
          <p:nvPr/>
        </p:nvSpPr>
        <p:spPr bwMode="auto">
          <a:xfrm flipH="1">
            <a:off x="2133600" y="1371600"/>
            <a:ext cx="1066800" cy="7620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90" name="Line 10"/>
          <p:cNvSpPr>
            <a:spLocks noChangeShapeType="1"/>
          </p:cNvSpPr>
          <p:nvPr/>
        </p:nvSpPr>
        <p:spPr bwMode="auto">
          <a:xfrm>
            <a:off x="609600" y="1676400"/>
            <a:ext cx="762000" cy="6096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91" name="Line 11"/>
          <p:cNvSpPr>
            <a:spLocks noChangeShapeType="1"/>
          </p:cNvSpPr>
          <p:nvPr/>
        </p:nvSpPr>
        <p:spPr bwMode="auto">
          <a:xfrm flipV="1">
            <a:off x="609600" y="5562600"/>
            <a:ext cx="914400" cy="304800"/>
          </a:xfrm>
          <a:prstGeom prst="line">
            <a:avLst/>
          </a:prstGeom>
          <a:noFill/>
          <a:ln w="12700">
            <a:solidFill>
              <a:schemeClr val="tx1"/>
            </a:solidFill>
            <a:round/>
            <a:headEnd type="none" w="sm" len="sm"/>
            <a:tailEnd type="triangle" w="sm" len="sm"/>
          </a:ln>
          <a:effectLst/>
        </p:spPr>
        <p:txBody>
          <a:bodyPr wrap="none" anchor="ctr"/>
          <a:lstStyle/>
          <a:p>
            <a:endParaRPr lang="en-US" dirty="0"/>
          </a:p>
        </p:txBody>
      </p:sp>
      <p:sp>
        <p:nvSpPr>
          <p:cNvPr id="148492" name="Text Box 12"/>
          <p:cNvSpPr txBox="1">
            <a:spLocks noChangeArrowheads="1"/>
          </p:cNvSpPr>
          <p:nvPr/>
        </p:nvSpPr>
        <p:spPr bwMode="auto">
          <a:xfrm>
            <a:off x="4419600" y="2286000"/>
            <a:ext cx="1905000" cy="366713"/>
          </a:xfrm>
          <a:prstGeom prst="rect">
            <a:avLst/>
          </a:prstGeom>
          <a:noFill/>
          <a:ln w="12700">
            <a:noFill/>
            <a:miter lim="800000"/>
            <a:headEnd type="none" w="sm" len="sm"/>
            <a:tailEnd type="none" w="sm" len="sm"/>
          </a:ln>
          <a:effectLst/>
        </p:spPr>
        <p:txBody>
          <a:bodyPr>
            <a:spAutoFit/>
          </a:bodyPr>
          <a:lstStyle/>
          <a:p>
            <a:pPr>
              <a:spcBef>
                <a:spcPct val="50000"/>
              </a:spcBef>
            </a:pPr>
            <a:r>
              <a:rPr lang="el-GR" sz="1800" dirty="0">
                <a:latin typeface="PA-Arc-Light" pitchFamily="34" charset="0"/>
              </a:rPr>
              <a:t>ΕΣΤΙΑ</a:t>
            </a:r>
            <a:endParaRPr lang="en-US" dirty="0">
              <a:latin typeface="Book Antiqua" pitchFamily="18" charset="0"/>
            </a:endParaRPr>
          </a:p>
        </p:txBody>
      </p:sp>
      <p:sp>
        <p:nvSpPr>
          <p:cNvPr id="148493" name="Text Box 13"/>
          <p:cNvSpPr txBox="1">
            <a:spLocks noChangeArrowheads="1"/>
          </p:cNvSpPr>
          <p:nvPr/>
        </p:nvSpPr>
        <p:spPr bwMode="auto">
          <a:xfrm>
            <a:off x="4343400" y="1447800"/>
            <a:ext cx="19812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ΚΑΥΣΤΗΡΑΣ</a:t>
            </a:r>
          </a:p>
        </p:txBody>
      </p:sp>
      <p:sp>
        <p:nvSpPr>
          <p:cNvPr id="148494" name="Text Box 14"/>
          <p:cNvSpPr txBox="1">
            <a:spLocks noChangeArrowheads="1"/>
          </p:cNvSpPr>
          <p:nvPr/>
        </p:nvSpPr>
        <p:spPr bwMode="auto">
          <a:xfrm>
            <a:off x="3200400" y="1066800"/>
            <a:ext cx="14478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ΚΑΜΙΝΑΔΑ</a:t>
            </a:r>
          </a:p>
        </p:txBody>
      </p:sp>
      <p:sp>
        <p:nvSpPr>
          <p:cNvPr id="148495" name="Text Box 15"/>
          <p:cNvSpPr txBox="1">
            <a:spLocks noChangeArrowheads="1"/>
          </p:cNvSpPr>
          <p:nvPr/>
        </p:nvSpPr>
        <p:spPr bwMode="auto">
          <a:xfrm>
            <a:off x="457200" y="1524000"/>
            <a:ext cx="20574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ΑΤΜΟΘΑΛΑΜΟΣ</a:t>
            </a:r>
          </a:p>
        </p:txBody>
      </p:sp>
      <p:sp>
        <p:nvSpPr>
          <p:cNvPr id="148496" name="Text Box 16"/>
          <p:cNvSpPr txBox="1">
            <a:spLocks noChangeArrowheads="1"/>
          </p:cNvSpPr>
          <p:nvPr/>
        </p:nvSpPr>
        <p:spPr bwMode="auto">
          <a:xfrm>
            <a:off x="685800" y="5943600"/>
            <a:ext cx="1676400" cy="304800"/>
          </a:xfrm>
          <a:prstGeom prst="rect">
            <a:avLst/>
          </a:prstGeom>
          <a:noFill/>
          <a:ln w="12700">
            <a:noFill/>
            <a:miter lim="800000"/>
            <a:headEnd type="none" w="sm" len="sm"/>
            <a:tailEnd type="none" w="sm" len="sm"/>
          </a:ln>
          <a:effectLst/>
        </p:spPr>
        <p:txBody>
          <a:bodyPr>
            <a:spAutoFit/>
          </a:bodyPr>
          <a:lstStyle/>
          <a:p>
            <a:pPr>
              <a:spcBef>
                <a:spcPct val="50000"/>
              </a:spcBef>
            </a:pPr>
            <a:r>
              <a:rPr lang="en-US" sz="1400" dirty="0">
                <a:latin typeface="PA-Arc-Light" pitchFamily="34" charset="0"/>
              </a:rPr>
              <a:t>ΥΔΡΟΘΑΛΑΜΟΣ</a:t>
            </a:r>
          </a:p>
        </p:txBody>
      </p:sp>
      <p:sp>
        <p:nvSpPr>
          <p:cNvPr id="148497" name="Text Box 17"/>
          <p:cNvSpPr txBox="1">
            <a:spLocks noChangeArrowheads="1"/>
          </p:cNvSpPr>
          <p:nvPr/>
        </p:nvSpPr>
        <p:spPr bwMode="auto">
          <a:xfrm>
            <a:off x="228600" y="2362200"/>
            <a:ext cx="990600" cy="641350"/>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PIN TUBES</a:t>
            </a:r>
          </a:p>
        </p:txBody>
      </p:sp>
      <p:pic>
        <p:nvPicPr>
          <p:cNvPr id="148499" name="Picture 19" descr="M:\AS\mission d_type\Billeder\MISS-D41.JPG"/>
          <p:cNvPicPr>
            <a:picLocks noChangeAspect="1" noChangeArrowheads="1"/>
          </p:cNvPicPr>
          <p:nvPr/>
        </p:nvPicPr>
        <p:blipFill>
          <a:blip r:embed="rId4" cstate="print"/>
          <a:srcRect l="29884" t="7184" r="21840" b="5177"/>
          <a:stretch>
            <a:fillRect/>
          </a:stretch>
        </p:blipFill>
        <p:spPr bwMode="auto">
          <a:xfrm>
            <a:off x="5791200" y="1752600"/>
            <a:ext cx="3095625" cy="4191000"/>
          </a:xfrm>
          <a:prstGeom prst="rect">
            <a:avLst/>
          </a:prstGeom>
          <a:noFill/>
        </p:spPr>
      </p:pic>
      <p:sp>
        <p:nvSpPr>
          <p:cNvPr id="148507" name="Rectangle 27"/>
          <p:cNvSpPr>
            <a:spLocks noGrp="1" noChangeArrowheads="1"/>
          </p:cNvSpPr>
          <p:nvPr>
            <p:ph type="title"/>
          </p:nvPr>
        </p:nvSpPr>
        <p:spPr>
          <a:xfrm>
            <a:off x="251520" y="188640"/>
            <a:ext cx="8640960" cy="720080"/>
          </a:xfrm>
          <a:solidFill>
            <a:srgbClr val="2BF616"/>
          </a:solidFill>
        </p:spPr>
        <p:txBody>
          <a:bodyPr/>
          <a:lstStyle/>
          <a:p>
            <a:r>
              <a:rPr lang="el-GR" sz="2400" b="1" dirty="0">
                <a:solidFill>
                  <a:srgbClr val="E50E09"/>
                </a:solidFill>
                <a:latin typeface="Arial" pitchFamily="34" charset="0"/>
                <a:cs typeface="Arial" pitchFamily="34" charset="0"/>
              </a:rPr>
              <a:t>1.3.  ΓΕΝΙΚΗ ΔΙΑΤΑΞΗ - </a:t>
            </a:r>
            <a:r>
              <a:rPr lang="en-US" sz="2400" b="1" dirty="0">
                <a:solidFill>
                  <a:srgbClr val="E50E09"/>
                </a:solidFill>
                <a:latin typeface="Arial" pitchFamily="34" charset="0"/>
                <a:cs typeface="Arial" pitchFamily="34" charset="0"/>
              </a:rPr>
              <a:t>MISSION D-TYPE</a:t>
            </a:r>
            <a:endParaRPr lang="en-GB" b="1" dirty="0">
              <a:solidFill>
                <a:srgbClr val="E50E09"/>
              </a:solidFill>
              <a:latin typeface="Arial" pitchFamily="34" charset="0"/>
              <a:cs typeface="Arial" pitchFamily="34" charset="0"/>
            </a:endParaRPr>
          </a:p>
        </p:txBody>
      </p:sp>
    </p:spTree>
    <p:extLst>
      <p:ext uri="{BB962C8B-B14F-4D97-AF65-F5344CB8AC3E}">
        <p14:creationId xmlns:p14="http://schemas.microsoft.com/office/powerpoint/2010/main" val="510227896"/>
      </p:ext>
    </p:extLst>
  </p:cSld>
  <p:clrMapOvr>
    <a:masterClrMapping/>
  </p:clrMapOvr>
  <p:transition advTm="18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4283" y="214290"/>
            <a:ext cx="8750172" cy="857256"/>
          </a:xfrm>
          <a:solidFill>
            <a:srgbClr val="2BF616">
              <a:alpha val="67000"/>
            </a:srgbClr>
          </a:solidFill>
          <a:effectLst/>
        </p:spPr>
        <p:txBody>
          <a:bodyPr>
            <a:noAutofit/>
          </a:bodyPr>
          <a:lstStyle/>
          <a:p>
            <a:r>
              <a:rPr lang="el-GR" sz="2800" b="1" u="sng" dirty="0">
                <a:solidFill>
                  <a:srgbClr val="E50E09"/>
                </a:solidFill>
                <a:latin typeface="Times New Roman" panose="02020603050405020304" pitchFamily="18" charset="0"/>
                <a:cs typeface="Times New Roman" panose="02020603050405020304" pitchFamily="18" charset="0"/>
              </a:rPr>
              <a:t>1.3.  ΛΕΒΗΤΑΣ </a:t>
            </a:r>
            <a:r>
              <a:rPr lang="en-US" sz="2800" b="1" u="sng" dirty="0">
                <a:solidFill>
                  <a:srgbClr val="E50E09"/>
                </a:solidFill>
                <a:latin typeface="Times New Roman" panose="02020603050405020304" pitchFamily="18" charset="0"/>
                <a:cs typeface="Times New Roman" panose="02020603050405020304" pitchFamily="18" charset="0"/>
              </a:rPr>
              <a:t> </a:t>
            </a:r>
            <a:r>
              <a:rPr lang="el-GR" sz="2800" b="1" u="sng" dirty="0">
                <a:solidFill>
                  <a:srgbClr val="E50E09"/>
                </a:solidFill>
                <a:latin typeface="Times New Roman" panose="02020603050405020304" pitchFamily="18" charset="0"/>
                <a:cs typeface="Times New Roman" panose="02020603050405020304" pitchFamily="18" charset="0"/>
              </a:rPr>
              <a:t>ΔΥΟ ΕΣΤΙΩΝ ΤΥΠΟΥ </a:t>
            </a:r>
            <a:r>
              <a:rPr lang="en-US" sz="2800" b="1" u="sng" dirty="0">
                <a:solidFill>
                  <a:srgbClr val="E50E09"/>
                </a:solidFill>
                <a:latin typeface="Times New Roman" panose="02020603050405020304" pitchFamily="18" charset="0"/>
                <a:cs typeface="Times New Roman" panose="02020603050405020304" pitchFamily="18" charset="0"/>
              </a:rPr>
              <a:t>Foster - Wheeler </a:t>
            </a:r>
          </a:p>
        </p:txBody>
      </p:sp>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28000" contrast="52000"/>
          </a:blip>
          <a:stretch>
            <a:fillRect/>
          </a:stretch>
        </p:blipFill>
        <p:spPr>
          <a:xfrm>
            <a:off x="3347864" y="1451748"/>
            <a:ext cx="5616591" cy="5075698"/>
          </a:xfrm>
        </p:spPr>
      </p:pic>
      <p:sp>
        <p:nvSpPr>
          <p:cNvPr id="8" name="TextBox 7"/>
          <p:cNvSpPr txBox="1"/>
          <p:nvPr/>
        </p:nvSpPr>
        <p:spPr>
          <a:xfrm>
            <a:off x="265295" y="1451748"/>
            <a:ext cx="3357586" cy="954107"/>
          </a:xfrm>
          <a:prstGeom prst="rect">
            <a:avLst/>
          </a:prstGeom>
          <a:noFill/>
        </p:spPr>
        <p:txBody>
          <a:bodyPr wrap="square" rtlCol="0">
            <a:spAutoFit/>
          </a:bodyPr>
          <a:lstStyle/>
          <a:p>
            <a:pPr>
              <a:buClr>
                <a:srgbClr val="FF0000"/>
              </a:buClr>
              <a:buFont typeface="Wingdings" pitchFamily="2" charset="2"/>
              <a:buChar char="Ø"/>
            </a:pPr>
            <a:r>
              <a:rPr lang="el-GR" sz="1400" b="1" dirty="0">
                <a:solidFill>
                  <a:srgbClr val="2B10F4"/>
                </a:solidFill>
                <a:latin typeface="Arial Black" pitchFamily="34" charset="0"/>
              </a:rPr>
              <a:t>ΔΙΑΘΕΤΕΙ ΜΙΑ ΕΣΤΙΑ ΚΟΡΕΣΜΕΝΟΥ ΑΤΜΟΥ ΔΕΞΙΑ ΚΑΙ ΜΙΑ ΥΠΕΡΘΕΡΜΟΥ ΑΡΙΣΤΕΡΑ.</a:t>
            </a:r>
          </a:p>
        </p:txBody>
      </p:sp>
    </p:spTree>
    <p:extLst>
      <p:ext uri="{BB962C8B-B14F-4D97-AF65-F5344CB8AC3E}">
        <p14:creationId xmlns:p14="http://schemas.microsoft.com/office/powerpoint/2010/main" val="1398500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32048" y="44624"/>
            <a:ext cx="8856984" cy="720080"/>
          </a:xfrm>
          <a:solidFill>
            <a:srgbClr val="B02080">
              <a:alpha val="22000"/>
            </a:srgbClr>
          </a:solidFill>
          <a:effectLst>
            <a:glow rad="228600">
              <a:schemeClr val="accent1">
                <a:satMod val="175000"/>
                <a:alpha val="40000"/>
              </a:schemeClr>
            </a:glow>
          </a:effectLst>
        </p:spPr>
        <p:txBody>
          <a:bodyPr>
            <a:normAutofit fontScale="90000"/>
          </a:bodyPr>
          <a:lstStyle/>
          <a:p>
            <a:r>
              <a:rPr lang="el-GR" sz="4400" b="1" u="sng" dirty="0">
                <a:solidFill>
                  <a:srgbClr val="0070C0"/>
                </a:solidFill>
                <a:latin typeface="Arial" pitchFamily="34" charset="0"/>
                <a:cs typeface="Arial" pitchFamily="34" charset="0"/>
              </a:rPr>
              <a:t>ΓΕΝΙΚΑ</a:t>
            </a:r>
            <a:endParaRPr lang="en-US" sz="4400" b="1" u="sng" dirty="0">
              <a:solidFill>
                <a:srgbClr val="0070C0"/>
              </a:solidFill>
              <a:latin typeface="Arial" pitchFamily="34" charset="0"/>
              <a:cs typeface="Arial" pitchFamily="34" charset="0"/>
            </a:endParaRPr>
          </a:p>
        </p:txBody>
      </p:sp>
      <p:sp>
        <p:nvSpPr>
          <p:cNvPr id="3" name="Subtitle 2"/>
          <p:cNvSpPr>
            <a:spLocks noGrp="1"/>
          </p:cNvSpPr>
          <p:nvPr>
            <p:ph type="subTitle" idx="1"/>
          </p:nvPr>
        </p:nvSpPr>
        <p:spPr>
          <a:xfrm>
            <a:off x="107504" y="980728"/>
            <a:ext cx="8928992" cy="5760640"/>
          </a:xfrm>
          <a:solidFill>
            <a:schemeClr val="tx1">
              <a:lumMod val="95000"/>
              <a:alpha val="0"/>
            </a:schemeClr>
          </a:solidFill>
        </p:spPr>
        <p:txBody>
          <a:bodyPr>
            <a:normAutofit fontScale="85000" lnSpcReduction="10000"/>
          </a:bodyPr>
          <a:lstStyle/>
          <a:p>
            <a:pPr algn="l">
              <a:buClr>
                <a:srgbClr val="FF0000"/>
              </a:buClr>
              <a:buFont typeface="Wingdings" pitchFamily="2" charset="2"/>
              <a:buChar char="Ø"/>
            </a:pPr>
            <a:r>
              <a:rPr lang="el-GR" sz="2000" b="1" dirty="0">
                <a:solidFill>
                  <a:srgbClr val="1F09C3"/>
                </a:solidFill>
                <a:latin typeface="Times New Roman" panose="02020603050405020304" pitchFamily="18" charset="0"/>
                <a:cs typeface="Times New Roman" panose="02020603050405020304" pitchFamily="18" charset="0"/>
              </a:rPr>
              <a:t>Οι Υδραυλωτοί λέβητες χρησιμοποιήθηκαν για πρώτη φορά στο τέλος του 19</a:t>
            </a:r>
            <a:r>
              <a:rPr lang="el-GR" sz="2000" b="1" baseline="30000" dirty="0">
                <a:solidFill>
                  <a:srgbClr val="1F09C3"/>
                </a:solidFill>
                <a:latin typeface="Times New Roman" panose="02020603050405020304" pitchFamily="18" charset="0"/>
                <a:cs typeface="Times New Roman" panose="02020603050405020304" pitchFamily="18" charset="0"/>
              </a:rPr>
              <a:t>ου</a:t>
            </a:r>
            <a:r>
              <a:rPr lang="el-GR" sz="2000" b="1" dirty="0">
                <a:solidFill>
                  <a:srgbClr val="1F09C3"/>
                </a:solidFill>
                <a:latin typeface="Times New Roman" panose="02020603050405020304" pitchFamily="18" charset="0"/>
                <a:cs typeface="Times New Roman" panose="02020603050405020304" pitchFamily="18" charset="0"/>
              </a:rPr>
              <a:t> αιώνα, από τη στιγμή που η χρήση της παλινδρομικής μηχανής τριπλής εκτόνωσης και στη συνέχεια του ατμοστροβίλου υιοθετήθηκε από το ναυτικό.</a:t>
            </a:r>
          </a:p>
          <a:p>
            <a:pPr algn="l">
              <a:buClr>
                <a:srgbClr val="FF0000"/>
              </a:buClr>
              <a:buFont typeface="Wingdings" pitchFamily="2" charset="2"/>
              <a:buChar char="Ø"/>
            </a:pPr>
            <a:r>
              <a:rPr lang="el-GR" sz="2000" b="1" dirty="0">
                <a:solidFill>
                  <a:srgbClr val="FF0000"/>
                </a:solidFill>
                <a:latin typeface="Times New Roman" panose="02020603050405020304" pitchFamily="18" charset="0"/>
                <a:cs typeface="Times New Roman" panose="02020603050405020304" pitchFamily="18" charset="0"/>
              </a:rPr>
              <a:t>Η χρήση των παραπάνω μηχανών επέβαλε υψηλές πιέσεις και ανάγκη υψηλής ατμοπαραγωγικής ικανότητας των λεβήτων</a:t>
            </a:r>
            <a:r>
              <a:rPr lang="el-GR" sz="2000" b="1" dirty="0">
                <a:solidFill>
                  <a:schemeClr val="bg1">
                    <a:lumMod val="95000"/>
                    <a:lumOff val="5000"/>
                  </a:schemeClr>
                </a:solidFill>
                <a:latin typeface="Times New Roman" panose="02020603050405020304" pitchFamily="18" charset="0"/>
                <a:cs typeface="Times New Roman" panose="02020603050405020304" pitchFamily="18" charset="0"/>
              </a:rPr>
              <a:t>.</a:t>
            </a:r>
          </a:p>
          <a:p>
            <a:pPr algn="l">
              <a:buClr>
                <a:srgbClr val="FF0000"/>
              </a:buClr>
              <a:buFont typeface="Wingdings" pitchFamily="2" charset="2"/>
              <a:buChar char="Ø"/>
            </a:pPr>
            <a:r>
              <a:rPr lang="el-GR" sz="2000" dirty="0">
                <a:solidFill>
                  <a:srgbClr val="005000"/>
                </a:solidFill>
                <a:latin typeface="Times New Roman" panose="02020603050405020304" pitchFamily="18" charset="0"/>
                <a:cs typeface="Times New Roman" panose="02020603050405020304" pitchFamily="18" charset="0"/>
              </a:rPr>
              <a:t>Η αύξηση της ατμοπαραγωγικής ικανότητας με την αύξηση του βαθμού καύσης οδήγησε σε χρήση του τεχνητού ελκυσμού.</a:t>
            </a:r>
          </a:p>
          <a:p>
            <a:pPr algn="l">
              <a:buClr>
                <a:srgbClr val="FF0000"/>
              </a:buClr>
              <a:buFont typeface="Wingdings" pitchFamily="2" charset="2"/>
              <a:buChar char="Ø"/>
            </a:pPr>
            <a:r>
              <a:rPr lang="el-GR" sz="2000" b="1" dirty="0">
                <a:solidFill>
                  <a:srgbClr val="2B10F4"/>
                </a:solidFill>
                <a:latin typeface="Times New Roman" panose="02020603050405020304" pitchFamily="18" charset="0"/>
                <a:cs typeface="Times New Roman" panose="02020603050405020304" pitchFamily="18" charset="0"/>
              </a:rPr>
              <a:t>Υπήρξε επίσης ανάγκη να ελαττωθεί το βάρος και ο όγκος των λεβήτων.</a:t>
            </a:r>
          </a:p>
          <a:p>
            <a:pPr algn="l" defTabSz="457200">
              <a:lnSpc>
                <a:spcPct val="120000"/>
              </a:lnSpc>
              <a:buFont typeface="Wingdings 3" charset="2"/>
              <a:buChar char=""/>
            </a:pPr>
            <a:r>
              <a:rPr lang="en-US" sz="2000" b="1" dirty="0">
                <a:solidFill>
                  <a:srgbClr val="FF0000"/>
                </a:solidFill>
                <a:latin typeface="Times New Roman" panose="02020603050405020304" pitchFamily="18" charset="0"/>
                <a:cs typeface="Times New Roman" panose="02020603050405020304" pitchFamily="18" charset="0"/>
              </a:rPr>
              <a:t>Στις προυπ</a:t>
            </a:r>
            <a:r>
              <a:rPr lang="en-US" sz="2000" b="1" dirty="0" err="1">
                <a:solidFill>
                  <a:srgbClr val="FF0000"/>
                </a:solidFill>
                <a:latin typeface="Times New Roman" panose="02020603050405020304" pitchFamily="18" charset="0"/>
                <a:cs typeface="Times New Roman" panose="02020603050405020304" pitchFamily="18" charset="0"/>
              </a:rPr>
              <a:t>οθεσεις</a:t>
            </a:r>
            <a:r>
              <a:rPr lang="el-GR" sz="2000" b="1" dirty="0">
                <a:solidFill>
                  <a:srgbClr val="FF0000"/>
                </a:solidFill>
                <a:latin typeface="Times New Roman" panose="02020603050405020304" pitchFamily="18" charset="0"/>
                <a:cs typeface="Times New Roman" panose="02020603050405020304" pitchFamily="18" charset="0"/>
              </a:rPr>
              <a:t>αυτές</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υψηλής</a:t>
            </a:r>
            <a:r>
              <a:rPr lang="en-US" sz="2000" b="1" dirty="0">
                <a:solidFill>
                  <a:srgbClr val="FF0000"/>
                </a:solidFill>
                <a:latin typeface="Times New Roman" panose="02020603050405020304" pitchFamily="18" charset="0"/>
                <a:cs typeface="Times New Roman" panose="02020603050405020304" pitchFamily="18" charset="0"/>
              </a:rPr>
              <a:t> πιεσησ, </a:t>
            </a:r>
            <a:r>
              <a:rPr lang="el-GR" sz="2000" b="1" dirty="0">
                <a:solidFill>
                  <a:srgbClr val="FF0000"/>
                </a:solidFill>
                <a:latin typeface="Times New Roman" panose="02020603050405020304" pitchFamily="18" charset="0"/>
                <a:cs typeface="Times New Roman" panose="02020603050405020304" pitchFamily="18" charset="0"/>
              </a:rPr>
              <a:t>μεγάλης</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ατμοπαραγωγικής</a:t>
            </a:r>
            <a:r>
              <a:rPr lang="en-US" sz="2000" b="1" dirty="0">
                <a:solidFill>
                  <a:srgbClr val="FF0000"/>
                </a:solidFill>
                <a:latin typeface="Times New Roman" panose="02020603050405020304" pitchFamily="18" charset="0"/>
                <a:cs typeface="Times New Roman" panose="02020603050405020304" pitchFamily="18" charset="0"/>
              </a:rPr>
              <a:t> ικανοτητασ, μικρου </a:t>
            </a:r>
            <a:r>
              <a:rPr lang="el-GR" sz="2000" b="1" dirty="0">
                <a:solidFill>
                  <a:srgbClr val="FF0000"/>
                </a:solidFill>
                <a:latin typeface="Times New Roman" panose="02020603050405020304" pitchFamily="18" charset="0"/>
                <a:cs typeface="Times New Roman" panose="02020603050405020304" pitchFamily="18" charset="0"/>
              </a:rPr>
              <a:t>όγκου</a:t>
            </a:r>
            <a:r>
              <a:rPr lang="en-US" sz="2000" b="1" dirty="0">
                <a:solidFill>
                  <a:srgbClr val="FF0000"/>
                </a:solidFill>
                <a:latin typeface="Times New Roman" panose="02020603050405020304" pitchFamily="18" charset="0"/>
                <a:cs typeface="Times New Roman" panose="02020603050405020304" pitchFamily="18" charset="0"/>
              </a:rPr>
              <a:t> και βαρους </a:t>
            </a:r>
            <a:r>
              <a:rPr lang="en-US" sz="2000" b="1" u="sng" dirty="0">
                <a:solidFill>
                  <a:srgbClr val="FF0000"/>
                </a:solidFill>
                <a:latin typeface="Times New Roman" panose="02020603050405020304" pitchFamily="18" charset="0"/>
                <a:cs typeface="Times New Roman" panose="02020603050405020304" pitchFamily="18" charset="0"/>
              </a:rPr>
              <a:t>δεν</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μπορούσαν</a:t>
            </a:r>
            <a:r>
              <a:rPr lang="en-US" sz="2000" b="1" dirty="0">
                <a:solidFill>
                  <a:srgbClr val="FF0000"/>
                </a:solidFill>
                <a:latin typeface="Times New Roman" panose="02020603050405020304" pitchFamily="18" charset="0"/>
                <a:cs typeface="Times New Roman" panose="02020603050405020304" pitchFamily="18" charset="0"/>
              </a:rPr>
              <a:t> να ανταποκριθουν οι φλογαυλωτοι </a:t>
            </a:r>
            <a:r>
              <a:rPr lang="el-GR" sz="2000" b="1" dirty="0">
                <a:solidFill>
                  <a:srgbClr val="FF0000"/>
                </a:solidFill>
                <a:latin typeface="Times New Roman" panose="02020603050405020304" pitchFamily="18" charset="0"/>
                <a:cs typeface="Times New Roman" panose="02020603050405020304" pitchFamily="18" charset="0"/>
              </a:rPr>
              <a:t>λέβητες</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λόγω</a:t>
            </a:r>
            <a:r>
              <a:rPr lang="en-US" sz="2000" b="1" dirty="0">
                <a:solidFill>
                  <a:srgbClr val="FF0000"/>
                </a:solidFill>
                <a:latin typeface="Times New Roman" panose="02020603050405020304" pitchFamily="18" charset="0"/>
                <a:cs typeface="Times New Roman" panose="02020603050405020304" pitchFamily="18" charset="0"/>
              </a:rPr>
              <a:t> των μεγαλων διαμετρων και του </a:t>
            </a:r>
            <a:r>
              <a:rPr lang="el-GR" sz="2000" b="1" dirty="0">
                <a:solidFill>
                  <a:srgbClr val="FF0000"/>
                </a:solidFill>
                <a:latin typeface="Times New Roman" panose="02020603050405020304" pitchFamily="18" charset="0"/>
                <a:cs typeface="Times New Roman" panose="02020603050405020304" pitchFamily="18" charset="0"/>
              </a:rPr>
              <a:t>πάχους</a:t>
            </a:r>
            <a:r>
              <a:rPr lang="en-US" sz="2000" b="1" dirty="0">
                <a:solidFill>
                  <a:srgbClr val="FF0000"/>
                </a:solidFill>
                <a:latin typeface="Times New Roman" panose="02020603050405020304" pitchFamily="18" charset="0"/>
                <a:cs typeface="Times New Roman" panose="02020603050405020304" pitchFamily="18" charset="0"/>
              </a:rPr>
              <a:t> των μερων τους και </a:t>
            </a:r>
            <a:r>
              <a:rPr lang="el-GR" sz="2000" b="1" dirty="0">
                <a:solidFill>
                  <a:srgbClr val="FF0000"/>
                </a:solidFill>
                <a:latin typeface="Times New Roman" panose="02020603050405020304" pitchFamily="18" charset="0"/>
                <a:cs typeface="Times New Roman" panose="02020603050405020304" pitchFamily="18" charset="0"/>
              </a:rPr>
              <a:t>παράλληλα</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λόγω</a:t>
            </a:r>
            <a:r>
              <a:rPr lang="en-US" sz="2000" b="1" dirty="0">
                <a:solidFill>
                  <a:srgbClr val="FF0000"/>
                </a:solidFill>
                <a:latin typeface="Times New Roman" panose="02020603050405020304" pitchFamily="18" charset="0"/>
                <a:cs typeface="Times New Roman" panose="02020603050405020304" pitchFamily="18" charset="0"/>
              </a:rPr>
              <a:t> μικρης ελαστικοτητας και </a:t>
            </a:r>
            <a:r>
              <a:rPr lang="el-GR" sz="2000" b="1" dirty="0">
                <a:solidFill>
                  <a:srgbClr val="FF0000"/>
                </a:solidFill>
                <a:latin typeface="Times New Roman" panose="02020603050405020304" pitchFamily="18" charset="0"/>
                <a:cs typeface="Times New Roman" panose="02020603050405020304" pitchFamily="18" charset="0"/>
              </a:rPr>
              <a:t>αντοχής</a:t>
            </a:r>
            <a:r>
              <a:rPr lang="en-US" sz="2000" b="1" dirty="0">
                <a:solidFill>
                  <a:srgbClr val="FF0000"/>
                </a:solidFill>
                <a:latin typeface="Times New Roman" panose="02020603050405020304" pitchFamily="18" charset="0"/>
                <a:cs typeface="Times New Roman" panose="02020603050405020304" pitchFamily="18" charset="0"/>
              </a:rPr>
              <a:t> που </a:t>
            </a:r>
            <a:r>
              <a:rPr lang="el-GR" sz="2000" b="1" dirty="0">
                <a:solidFill>
                  <a:srgbClr val="FF0000"/>
                </a:solidFill>
                <a:latin typeface="Times New Roman" panose="02020603050405020304" pitchFamily="18" charset="0"/>
                <a:cs typeface="Times New Roman" panose="02020603050405020304" pitchFamily="18" charset="0"/>
              </a:rPr>
              <a:t>παρουσιάζουν</a:t>
            </a:r>
            <a:r>
              <a:rPr lang="en-US" sz="2000" b="1" dirty="0">
                <a:solidFill>
                  <a:srgbClr val="FF0000"/>
                </a:solidFill>
                <a:latin typeface="Times New Roman" panose="02020603050405020304" pitchFamily="18" charset="0"/>
                <a:cs typeface="Times New Roman" panose="02020603050405020304" pitchFamily="18" charset="0"/>
              </a:rPr>
              <a:t> στις διαστολες και στον τεχνητο ελκυσμο.</a:t>
            </a:r>
          </a:p>
          <a:p>
            <a:pPr algn="l" defTabSz="457200">
              <a:lnSpc>
                <a:spcPct val="120000"/>
              </a:lnSpc>
              <a:buFont typeface="Wingdings 3" charset="2"/>
              <a:buChar char=""/>
            </a:pPr>
            <a:r>
              <a:rPr lang="en-US" sz="2000" b="1" dirty="0">
                <a:solidFill>
                  <a:srgbClr val="1F09C3"/>
                </a:solidFill>
                <a:latin typeface="Times New Roman" panose="02020603050405020304" pitchFamily="18" charset="0"/>
                <a:cs typeface="Times New Roman" panose="02020603050405020304" pitchFamily="18" charset="0"/>
              </a:rPr>
              <a:t>Το </a:t>
            </a:r>
            <a:r>
              <a:rPr lang="el-GR" sz="2000" b="1" dirty="0">
                <a:solidFill>
                  <a:srgbClr val="1F09C3"/>
                </a:solidFill>
                <a:latin typeface="Times New Roman" panose="02020603050405020304" pitchFamily="18" charset="0"/>
                <a:cs typeface="Times New Roman" panose="02020603050405020304" pitchFamily="18" charset="0"/>
              </a:rPr>
              <a:t>μεγαλύτερο</a:t>
            </a:r>
            <a:r>
              <a:rPr lang="en-US" sz="2000" b="1" dirty="0">
                <a:solidFill>
                  <a:srgbClr val="1F09C3"/>
                </a:solidFill>
                <a:latin typeface="Times New Roman" panose="02020603050405020304" pitchFamily="18" charset="0"/>
                <a:cs typeface="Times New Roman" panose="02020603050405020304" pitchFamily="18" charset="0"/>
              </a:rPr>
              <a:t> εμποδιο για την αναπτυξη </a:t>
            </a:r>
            <a:r>
              <a:rPr lang="el-GR" sz="2000" b="1" dirty="0">
                <a:solidFill>
                  <a:srgbClr val="1F09C3"/>
                </a:solidFill>
                <a:latin typeface="Times New Roman" panose="02020603050405020304" pitchFamily="18" charset="0"/>
                <a:cs typeface="Times New Roman" panose="02020603050405020304" pitchFamily="18" charset="0"/>
              </a:rPr>
              <a:t>ενός</a:t>
            </a:r>
            <a:r>
              <a:rPr lang="en-US" sz="2000" b="1" dirty="0">
                <a:solidFill>
                  <a:srgbClr val="1F09C3"/>
                </a:solidFill>
                <a:latin typeface="Times New Roman" panose="02020603050405020304" pitchFamily="18" charset="0"/>
                <a:cs typeface="Times New Roman" panose="02020603050405020304" pitchFamily="18" charset="0"/>
              </a:rPr>
              <a:t> πετυχημενου υδραυλωτου </a:t>
            </a:r>
            <a:r>
              <a:rPr lang="el-GR" sz="2000" b="1" dirty="0">
                <a:solidFill>
                  <a:srgbClr val="1F09C3"/>
                </a:solidFill>
                <a:latin typeface="Times New Roman" panose="02020603050405020304" pitchFamily="18" charset="0"/>
                <a:cs typeface="Times New Roman" panose="02020603050405020304" pitchFamily="18" charset="0"/>
              </a:rPr>
              <a:t>λέβητα</a:t>
            </a:r>
            <a:r>
              <a:rPr lang="en-US" sz="2000" b="1" dirty="0">
                <a:solidFill>
                  <a:srgbClr val="1F09C3"/>
                </a:solidFill>
                <a:latin typeface="Times New Roman" panose="02020603050405020304" pitchFamily="18" charset="0"/>
                <a:cs typeface="Times New Roman" panose="02020603050405020304" pitchFamily="18" charset="0"/>
              </a:rPr>
              <a:t> </a:t>
            </a:r>
            <a:r>
              <a:rPr lang="el-GR" sz="2000" b="1" dirty="0">
                <a:solidFill>
                  <a:srgbClr val="1F09C3"/>
                </a:solidFill>
                <a:latin typeface="Times New Roman" panose="02020603050405020304" pitchFamily="18" charset="0"/>
                <a:cs typeface="Times New Roman" panose="02020603050405020304" pitchFamily="18" charset="0"/>
              </a:rPr>
              <a:t>ήταν</a:t>
            </a:r>
            <a:r>
              <a:rPr lang="en-US" sz="2000" b="1" dirty="0">
                <a:solidFill>
                  <a:srgbClr val="1F09C3"/>
                </a:solidFill>
                <a:latin typeface="Times New Roman" panose="02020603050405020304" pitchFamily="18" charset="0"/>
                <a:cs typeface="Times New Roman" panose="02020603050405020304" pitchFamily="18" charset="0"/>
              </a:rPr>
              <a:t> οι </a:t>
            </a:r>
            <a:r>
              <a:rPr lang="el-GR" sz="2000" b="1" dirty="0">
                <a:solidFill>
                  <a:srgbClr val="1F09C3"/>
                </a:solidFill>
                <a:latin typeface="Times New Roman" panose="02020603050405020304" pitchFamily="18" charset="0"/>
                <a:cs typeface="Times New Roman" panose="02020603050405020304" pitchFamily="18" charset="0"/>
              </a:rPr>
              <a:t>καθαλατώσεις</a:t>
            </a:r>
            <a:r>
              <a:rPr lang="en-US" sz="2000" b="1" dirty="0">
                <a:solidFill>
                  <a:srgbClr val="1F09C3"/>
                </a:solidFill>
                <a:latin typeface="Times New Roman" panose="02020603050405020304" pitchFamily="18" charset="0"/>
                <a:cs typeface="Times New Roman" panose="02020603050405020304" pitchFamily="18" charset="0"/>
              </a:rPr>
              <a:t>. Δημιουργο</a:t>
            </a:r>
            <a:r>
              <a:rPr lang="el-GR" sz="2000" b="1" dirty="0">
                <a:solidFill>
                  <a:srgbClr val="1F09C3"/>
                </a:solidFill>
                <a:latin typeface="Times New Roman" panose="02020603050405020304" pitchFamily="18" charset="0"/>
                <a:cs typeface="Times New Roman" panose="02020603050405020304" pitchFamily="18" charset="0"/>
              </a:rPr>
              <a:t>ύ</a:t>
            </a:r>
            <a:r>
              <a:rPr lang="en-US" sz="2000" b="1" dirty="0">
                <a:solidFill>
                  <a:srgbClr val="1F09C3"/>
                </a:solidFill>
                <a:latin typeface="Times New Roman" panose="02020603050405020304" pitchFamily="18" charset="0"/>
                <a:cs typeface="Times New Roman" panose="02020603050405020304" pitchFamily="18" charset="0"/>
              </a:rPr>
              <a:t>ν αντ</a:t>
            </a:r>
            <a:r>
              <a:rPr lang="el-GR" sz="2000" b="1" dirty="0">
                <a:solidFill>
                  <a:srgbClr val="1F09C3"/>
                </a:solidFill>
                <a:latin typeface="Times New Roman" panose="02020603050405020304" pitchFamily="18" charset="0"/>
                <a:cs typeface="Times New Roman" panose="02020603050405020304" pitchFamily="18" charset="0"/>
              </a:rPr>
              <a:t>ί</a:t>
            </a:r>
            <a:r>
              <a:rPr lang="en-US" sz="2000" b="1" dirty="0">
                <a:solidFill>
                  <a:srgbClr val="1F09C3"/>
                </a:solidFill>
                <a:latin typeface="Times New Roman" panose="02020603050405020304" pitchFamily="18" charset="0"/>
                <a:cs typeface="Times New Roman" panose="02020603050405020304" pitchFamily="18" charset="0"/>
              </a:rPr>
              <a:t>σταση στη διελευση της </a:t>
            </a:r>
            <a:r>
              <a:rPr lang="el-GR" sz="2000" b="1" dirty="0">
                <a:solidFill>
                  <a:srgbClr val="1F09C3"/>
                </a:solidFill>
                <a:latin typeface="Times New Roman" panose="02020603050405020304" pitchFamily="18" charset="0"/>
                <a:cs typeface="Times New Roman" panose="02020603050405020304" pitchFamily="18" charset="0"/>
              </a:rPr>
              <a:t>θερμότητας</a:t>
            </a:r>
            <a:r>
              <a:rPr lang="en-US" sz="2000" b="1" dirty="0">
                <a:solidFill>
                  <a:srgbClr val="1F09C3"/>
                </a:solidFill>
                <a:latin typeface="Times New Roman" panose="02020603050405020304" pitchFamily="18" charset="0"/>
                <a:cs typeface="Times New Roman" panose="02020603050405020304" pitchFamily="18" charset="0"/>
              </a:rPr>
              <a:t>, με συνεπειες την </a:t>
            </a:r>
            <a:r>
              <a:rPr lang="el-GR" sz="2000" b="1" dirty="0">
                <a:solidFill>
                  <a:srgbClr val="1F09C3"/>
                </a:solidFill>
                <a:latin typeface="Times New Roman" panose="02020603050405020304" pitchFamily="18" charset="0"/>
                <a:cs typeface="Times New Roman" panose="02020603050405020304" pitchFamily="18" charset="0"/>
              </a:rPr>
              <a:t>υπερθέρμανση</a:t>
            </a:r>
            <a:r>
              <a:rPr lang="en-US" sz="2000" b="1" dirty="0">
                <a:solidFill>
                  <a:srgbClr val="1F09C3"/>
                </a:solidFill>
                <a:latin typeface="Times New Roman" panose="02020603050405020304" pitchFamily="18" charset="0"/>
                <a:cs typeface="Times New Roman" panose="02020603050405020304" pitchFamily="18" charset="0"/>
              </a:rPr>
              <a:t> του </a:t>
            </a:r>
            <a:r>
              <a:rPr lang="el-GR" sz="2000" b="1" dirty="0">
                <a:solidFill>
                  <a:srgbClr val="1F09C3"/>
                </a:solidFill>
                <a:latin typeface="Times New Roman" panose="02020603050405020304" pitchFamily="18" charset="0"/>
                <a:cs typeface="Times New Roman" panose="02020603050405020304" pitchFamily="18" charset="0"/>
              </a:rPr>
              <a:t>μετάλλου</a:t>
            </a:r>
            <a:r>
              <a:rPr lang="en-US" sz="2000" b="1" dirty="0">
                <a:solidFill>
                  <a:srgbClr val="1F09C3"/>
                </a:solidFill>
                <a:latin typeface="Times New Roman" panose="02020603050405020304" pitchFamily="18" charset="0"/>
                <a:cs typeface="Times New Roman" panose="02020603050405020304" pitchFamily="18" charset="0"/>
              </a:rPr>
              <a:t> και την καταστροφη του</a:t>
            </a:r>
            <a:r>
              <a:rPr lang="en-US" sz="2000" dirty="0">
                <a:solidFill>
                  <a:srgbClr val="1F09C3"/>
                </a:solidFill>
                <a:latin typeface="Times New Roman" panose="02020603050405020304" pitchFamily="18" charset="0"/>
                <a:cs typeface="Times New Roman" panose="02020603050405020304" pitchFamily="18" charset="0"/>
              </a:rPr>
              <a:t>.</a:t>
            </a:r>
          </a:p>
          <a:p>
            <a:pPr algn="l" defTabSz="457200">
              <a:lnSpc>
                <a:spcPct val="120000"/>
              </a:lnSpc>
              <a:buFont typeface="Wingdings 3" charset="2"/>
              <a:buChar char=""/>
            </a:pPr>
            <a:r>
              <a:rPr lang="en-US" sz="2000" b="1" dirty="0">
                <a:solidFill>
                  <a:srgbClr val="FF0000"/>
                </a:solidFill>
                <a:latin typeface="Times New Roman" panose="02020603050405020304" pitchFamily="18" charset="0"/>
                <a:cs typeface="Times New Roman" panose="02020603050405020304" pitchFamily="18" charset="0"/>
              </a:rPr>
              <a:t>Καθαλατωσεις </a:t>
            </a:r>
            <a:r>
              <a:rPr lang="el-GR" sz="2000" b="1" dirty="0">
                <a:solidFill>
                  <a:srgbClr val="FF0000"/>
                </a:solidFill>
                <a:latin typeface="Times New Roman" panose="02020603050405020304" pitchFamily="18" charset="0"/>
                <a:cs typeface="Times New Roman" panose="02020603050405020304" pitchFamily="18" charset="0"/>
              </a:rPr>
              <a:t>δημιουργούνται</a:t>
            </a:r>
            <a:r>
              <a:rPr lang="en-US" sz="2000" b="1" dirty="0">
                <a:solidFill>
                  <a:srgbClr val="FF0000"/>
                </a:solidFill>
                <a:latin typeface="Times New Roman" panose="02020603050405020304" pitchFamily="18" charset="0"/>
                <a:cs typeface="Times New Roman" panose="02020603050405020304" pitchFamily="18" charset="0"/>
              </a:rPr>
              <a:t> και στους φλογαυλωτους </a:t>
            </a:r>
            <a:r>
              <a:rPr lang="el-GR" sz="2000" b="1" dirty="0">
                <a:solidFill>
                  <a:srgbClr val="FF0000"/>
                </a:solidFill>
                <a:latin typeface="Times New Roman" panose="02020603050405020304" pitchFamily="18" charset="0"/>
                <a:cs typeface="Times New Roman" panose="02020603050405020304" pitchFamily="18" charset="0"/>
              </a:rPr>
              <a:t>λέβητες</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αλλά</a:t>
            </a:r>
            <a:r>
              <a:rPr lang="en-US" sz="2000" b="1" dirty="0">
                <a:solidFill>
                  <a:srgbClr val="FF0000"/>
                </a:solidFill>
                <a:latin typeface="Times New Roman" panose="02020603050405020304" pitchFamily="18" charset="0"/>
                <a:cs typeface="Times New Roman" panose="02020603050405020304" pitchFamily="18" charset="0"/>
              </a:rPr>
              <a:t> δεν </a:t>
            </a:r>
            <a:r>
              <a:rPr lang="el-GR" sz="2000" b="1" dirty="0">
                <a:solidFill>
                  <a:srgbClr val="FF0000"/>
                </a:solidFill>
                <a:latin typeface="Times New Roman" panose="02020603050405020304" pitchFamily="18" charset="0"/>
                <a:cs typeface="Times New Roman" panose="02020603050405020304" pitchFamily="18" charset="0"/>
              </a:rPr>
              <a:t>αποτελούν</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κίνδυνο</a:t>
            </a:r>
            <a:r>
              <a:rPr lang="en-US" sz="2000" b="1" dirty="0">
                <a:solidFill>
                  <a:srgbClr val="FF0000"/>
                </a:solidFill>
                <a:latin typeface="Times New Roman" panose="02020603050405020304" pitchFamily="18" charset="0"/>
                <a:cs typeface="Times New Roman" panose="02020603050405020304" pitchFamily="18" charset="0"/>
              </a:rPr>
              <a:t> στα </a:t>
            </a:r>
            <a:r>
              <a:rPr lang="el-GR" sz="2000" b="1" dirty="0">
                <a:solidFill>
                  <a:srgbClr val="FF0000"/>
                </a:solidFill>
                <a:latin typeface="Times New Roman" panose="02020603050405020304" pitchFamily="18" charset="0"/>
                <a:cs typeface="Times New Roman" panose="02020603050405020304" pitchFamily="18" charset="0"/>
              </a:rPr>
              <a:t>μέταλλα</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λόγω</a:t>
            </a:r>
            <a:r>
              <a:rPr lang="en-US" sz="2000" b="1" dirty="0">
                <a:solidFill>
                  <a:srgbClr val="FF0000"/>
                </a:solidFill>
                <a:latin typeface="Times New Roman" panose="02020603050405020304" pitchFamily="18" charset="0"/>
                <a:cs typeface="Times New Roman" panose="02020603050405020304" pitchFamily="18" charset="0"/>
              </a:rPr>
              <a:t> χαμηλων πιεσεων, του </a:t>
            </a:r>
            <a:r>
              <a:rPr lang="el-GR" sz="2000" b="1" dirty="0">
                <a:solidFill>
                  <a:srgbClr val="FF0000"/>
                </a:solidFill>
                <a:latin typeface="Times New Roman" panose="02020603050405020304" pitchFamily="18" charset="0"/>
                <a:cs typeface="Times New Roman" panose="02020603050405020304" pitchFamily="18" charset="0"/>
              </a:rPr>
              <a:t>μεγάλου</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όγκου</a:t>
            </a:r>
            <a:r>
              <a:rPr lang="en-US" sz="2000" b="1" dirty="0">
                <a:solidFill>
                  <a:srgbClr val="FF0000"/>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νερού</a:t>
            </a:r>
            <a:r>
              <a:rPr lang="en-US" sz="2000" b="1" dirty="0">
                <a:solidFill>
                  <a:srgbClr val="FF0000"/>
                </a:solidFill>
                <a:latin typeface="Times New Roman" panose="02020603050405020304" pitchFamily="18" charset="0"/>
                <a:cs typeface="Times New Roman" panose="02020603050405020304" pitchFamily="18" charset="0"/>
              </a:rPr>
              <a:t> και του μικρου </a:t>
            </a:r>
            <a:r>
              <a:rPr lang="el-GR" sz="2000" b="1" dirty="0">
                <a:solidFill>
                  <a:srgbClr val="FF0000"/>
                </a:solidFill>
                <a:latin typeface="Times New Roman" panose="02020603050405020304" pitchFamily="18" charset="0"/>
                <a:cs typeface="Times New Roman" panose="02020603050405020304" pitchFamily="18" charset="0"/>
              </a:rPr>
              <a:t>βαθμού</a:t>
            </a:r>
            <a:r>
              <a:rPr lang="en-US" sz="2000" b="1" dirty="0">
                <a:solidFill>
                  <a:srgbClr val="FF0000"/>
                </a:solidFill>
                <a:latin typeface="Times New Roman" panose="02020603050405020304" pitchFamily="18" charset="0"/>
                <a:cs typeface="Times New Roman" panose="02020603050405020304" pitchFamily="18" charset="0"/>
              </a:rPr>
              <a:t> ατμοποιησης. </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Tree>
    <p:extLst>
      <p:ext uri="{BB962C8B-B14F-4D97-AF65-F5344CB8AC3E}">
        <p14:creationId xmlns:p14="http://schemas.microsoft.com/office/powerpoint/2010/main" val="31807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down)">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857256"/>
          </a:xfrm>
          <a:solidFill>
            <a:srgbClr val="60FE5C"/>
          </a:solidFill>
          <a:effectLst/>
        </p:spPr>
        <p:txBody>
          <a:bodyPr>
            <a:noAutofit/>
          </a:bodyPr>
          <a:lstStyle/>
          <a:p>
            <a:r>
              <a:rPr lang="el-GR" sz="2800" b="1" u="sng" dirty="0">
                <a:solidFill>
                  <a:srgbClr val="E50E09"/>
                </a:solidFill>
                <a:latin typeface="Times New Roman" panose="02020603050405020304" pitchFamily="18" charset="0"/>
                <a:cs typeface="Times New Roman" panose="02020603050405020304" pitchFamily="18" charset="0"/>
              </a:rPr>
              <a:t>1.3. ΛΕΒΗΤΑΣ </a:t>
            </a:r>
            <a:r>
              <a:rPr lang="en-US" sz="2800" b="1" u="sng" dirty="0">
                <a:solidFill>
                  <a:srgbClr val="E50E09"/>
                </a:solidFill>
                <a:latin typeface="Times New Roman" panose="02020603050405020304" pitchFamily="18" charset="0"/>
                <a:cs typeface="Times New Roman" panose="02020603050405020304" pitchFamily="18" charset="0"/>
              </a:rPr>
              <a:t> </a:t>
            </a:r>
            <a:r>
              <a:rPr lang="el-GR" sz="2800" b="1" u="sng" dirty="0">
                <a:solidFill>
                  <a:srgbClr val="E50E09"/>
                </a:solidFill>
                <a:latin typeface="Times New Roman" panose="02020603050405020304" pitchFamily="18" charset="0"/>
                <a:cs typeface="Times New Roman" panose="02020603050405020304" pitchFamily="18" charset="0"/>
              </a:rPr>
              <a:t>ΔΥΟ ΕΣΤΙΩΝ ΤΥΠΟΥ </a:t>
            </a:r>
            <a:r>
              <a:rPr lang="en-US" sz="2800" b="1" u="sng" dirty="0">
                <a:solidFill>
                  <a:srgbClr val="E50E09"/>
                </a:solidFill>
                <a:latin typeface="Times New Roman" panose="02020603050405020304" pitchFamily="18" charset="0"/>
                <a:cs typeface="Times New Roman" panose="02020603050405020304" pitchFamily="18" charset="0"/>
              </a:rPr>
              <a:t>Foster - Wheeler </a:t>
            </a:r>
          </a:p>
        </p:txBody>
      </p:sp>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36000" contrast="51000"/>
          </a:blip>
          <a:stretch>
            <a:fillRect/>
          </a:stretch>
        </p:blipFill>
        <p:spPr>
          <a:xfrm rot="60000">
            <a:off x="3635896" y="1072568"/>
            <a:ext cx="5328592" cy="5504952"/>
          </a:xfrm>
        </p:spPr>
      </p:pic>
      <p:sp>
        <p:nvSpPr>
          <p:cNvPr id="8" name="TextBox 7"/>
          <p:cNvSpPr txBox="1"/>
          <p:nvPr/>
        </p:nvSpPr>
        <p:spPr>
          <a:xfrm>
            <a:off x="214282" y="1717170"/>
            <a:ext cx="3357586" cy="738664"/>
          </a:xfrm>
          <a:prstGeom prst="rect">
            <a:avLst/>
          </a:prstGeom>
          <a:noFill/>
        </p:spPr>
        <p:txBody>
          <a:bodyPr wrap="square" rtlCol="0">
            <a:spAutoFit/>
          </a:bodyPr>
          <a:lstStyle/>
          <a:p>
            <a:pPr>
              <a:buClr>
                <a:srgbClr val="FF0000"/>
              </a:buClr>
              <a:buFont typeface="Wingdings" pitchFamily="2" charset="2"/>
              <a:buChar char="Ø"/>
            </a:pPr>
            <a:r>
              <a:rPr lang="el-GR" sz="1400" b="1" dirty="0">
                <a:solidFill>
                  <a:srgbClr val="552EE6"/>
                </a:solidFill>
                <a:latin typeface="Arial Black" pitchFamily="34" charset="0"/>
              </a:rPr>
              <a:t>Ο ΛΕΒΗΤΑΣ ΑΥΤΟΣ ΠΑΡΑΓΕΙ ΑΤΜΟ 55000 </a:t>
            </a:r>
            <a:r>
              <a:rPr lang="en-US" sz="1400" b="1" dirty="0">
                <a:solidFill>
                  <a:srgbClr val="552EE6"/>
                </a:solidFill>
                <a:latin typeface="Arial Black" pitchFamily="34" charset="0"/>
              </a:rPr>
              <a:t>kg/h </a:t>
            </a:r>
            <a:r>
              <a:rPr lang="el-GR" sz="1400" b="1" dirty="0">
                <a:solidFill>
                  <a:srgbClr val="552EE6"/>
                </a:solidFill>
                <a:latin typeface="Arial Black" pitchFamily="34" charset="0"/>
              </a:rPr>
              <a:t>ΠΙΕΣΕΩΣ 42 </a:t>
            </a:r>
            <a:r>
              <a:rPr lang="en-US" sz="1400" b="1" dirty="0">
                <a:solidFill>
                  <a:srgbClr val="552EE6"/>
                </a:solidFill>
                <a:latin typeface="Arial Black" pitchFamily="34" charset="0"/>
              </a:rPr>
              <a:t>bar </a:t>
            </a:r>
            <a:r>
              <a:rPr lang="el-GR" sz="1400" b="1" dirty="0">
                <a:solidFill>
                  <a:srgbClr val="552EE6"/>
                </a:solidFill>
                <a:latin typeface="Arial Black" pitchFamily="34" charset="0"/>
              </a:rPr>
              <a:t>ΚΑΙ ΘΕΡΜΟΚΡΑΣΙΑΣ 450 °</a:t>
            </a:r>
            <a:r>
              <a:rPr lang="en-US" sz="1400" b="1" dirty="0">
                <a:solidFill>
                  <a:srgbClr val="552EE6"/>
                </a:solidFill>
                <a:latin typeface="Arial Black" pitchFamily="34" charset="0"/>
              </a:rPr>
              <a:t>C</a:t>
            </a:r>
            <a:r>
              <a:rPr lang="el-GR" sz="1400" b="1" dirty="0">
                <a:solidFill>
                  <a:srgbClr val="552EE6"/>
                </a:solidFill>
                <a:latin typeface="Arial Black" pitchFamily="34" charset="0"/>
              </a:rPr>
              <a:t>.</a:t>
            </a:r>
          </a:p>
        </p:txBody>
      </p:sp>
      <p:sp>
        <p:nvSpPr>
          <p:cNvPr id="7" name="Rectangle 6"/>
          <p:cNvSpPr/>
          <p:nvPr/>
        </p:nvSpPr>
        <p:spPr>
          <a:xfrm>
            <a:off x="4274482" y="3244334"/>
            <a:ext cx="595035" cy="369332"/>
          </a:xfrm>
          <a:prstGeom prst="rect">
            <a:avLst/>
          </a:prstGeom>
        </p:spPr>
        <p:txBody>
          <a:bodyPr wrap="none">
            <a:spAutoFit/>
          </a:bodyPr>
          <a:lstStyle/>
          <a:p>
            <a:r>
              <a:rPr lang="en-US" b="1" dirty="0">
                <a:latin typeface="Arial Black" pitchFamily="34" charset="0"/>
              </a:rPr>
              <a:t>bar</a:t>
            </a:r>
            <a:endParaRPr lang="en-US" dirty="0"/>
          </a:p>
        </p:txBody>
      </p:sp>
    </p:spTree>
    <p:extLst>
      <p:ext uri="{BB962C8B-B14F-4D97-AF65-F5344CB8AC3E}">
        <p14:creationId xmlns:p14="http://schemas.microsoft.com/office/powerpoint/2010/main" val="3588705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124744"/>
            <a:ext cx="8784976" cy="5458618"/>
          </a:xfrm>
        </p:spPr>
        <p:txBody>
          <a:bodyPr>
            <a:normAutofit/>
          </a:bodyPr>
          <a:lstStyle/>
          <a:p>
            <a:pPr>
              <a:lnSpc>
                <a:spcPct val="100000"/>
              </a:lnSpc>
            </a:pPr>
            <a:r>
              <a:rPr lang="el-GR" dirty="0">
                <a:latin typeface="Times New Roman" panose="02020603050405020304" pitchFamily="18" charset="0"/>
                <a:cs typeface="Times New Roman" panose="02020603050405020304" pitchFamily="18" charset="0"/>
              </a:rPr>
              <a:t>Με αυτό τον τρόπο η κυκλοφορία του νερού είναι ανεξάρτητη από το μήκος, την διάμετρο και την θέση των αυλών, ώστε να είναι δυνατή η διάταξη τους με τον καλύτερο τρόπο, με σκοπό την υψηλότερη απόδοση κατά την μετάδοση της θερμότητας στο νερό. Είναι αναγκαία η ύπαρξη ενός ατμοθαλάμου ή αποχωριστή, ο οποίος περισυλλέγει τον παραγόμενο ατμό, αλλά χρησιμεύει και για δεξαμενή στάθμης του νερού που επανακυκλοφορείται.</a:t>
            </a:r>
          </a:p>
          <a:p>
            <a:pPr>
              <a:lnSpc>
                <a:spcPct val="100000"/>
              </a:lnSpc>
            </a:pPr>
            <a:r>
              <a:rPr lang="el-GR" b="1" dirty="0">
                <a:solidFill>
                  <a:srgbClr val="552EE6"/>
                </a:solidFill>
                <a:latin typeface="Times New Roman" panose="02020603050405020304" pitchFamily="18" charset="0"/>
                <a:cs typeface="Times New Roman" panose="02020603050405020304" pitchFamily="18" charset="0"/>
              </a:rPr>
              <a:t>Στις ατμογεννήτριες οι πιέσεις φθάνουν μέχρι  200-350 </a:t>
            </a:r>
            <a:r>
              <a:rPr lang="en-US" b="1" dirty="0">
                <a:solidFill>
                  <a:srgbClr val="552EE6"/>
                </a:solidFill>
                <a:latin typeface="Times New Roman" panose="02020603050405020304" pitchFamily="18" charset="0"/>
                <a:cs typeface="Times New Roman" panose="02020603050405020304" pitchFamily="18" charset="0"/>
              </a:rPr>
              <a:t>bar</a:t>
            </a:r>
            <a:r>
              <a:rPr lang="el-GR" b="1" dirty="0">
                <a:solidFill>
                  <a:srgbClr val="552EE6"/>
                </a:solidFill>
                <a:latin typeface="Times New Roman" panose="02020603050405020304" pitchFamily="18" charset="0"/>
                <a:cs typeface="Times New Roman" panose="02020603050405020304" pitchFamily="18" charset="0"/>
              </a:rPr>
              <a:t> περίπου και θερμοκρασίες 600 βαθμών Κελσίου</a:t>
            </a:r>
            <a:r>
              <a:rPr lang="el-GR" dirty="0">
                <a:latin typeface="Times New Roman" panose="02020603050405020304" pitchFamily="18" charset="0"/>
                <a:cs typeface="Times New Roman" panose="02020603050405020304" pitchFamily="18" charset="0"/>
              </a:rPr>
              <a:t>.</a:t>
            </a:r>
          </a:p>
          <a:p>
            <a:endParaRPr lang="el-GR" dirty="0"/>
          </a:p>
        </p:txBody>
      </p:sp>
      <p:sp>
        <p:nvSpPr>
          <p:cNvPr id="4" name="Title 1">
            <a:extLst>
              <a:ext uri="{FF2B5EF4-FFF2-40B4-BE49-F238E27FC236}">
                <a16:creationId xmlns:a16="http://schemas.microsoft.com/office/drawing/2014/main" id="{9A76499B-E83D-68AB-DF54-A686F1E692F6}"/>
              </a:ext>
            </a:extLst>
          </p:cNvPr>
          <p:cNvSpPr txBox="1">
            <a:spLocks/>
          </p:cNvSpPr>
          <p:nvPr/>
        </p:nvSpPr>
        <p:spPr>
          <a:xfrm>
            <a:off x="107504" y="214290"/>
            <a:ext cx="8856984" cy="714380"/>
          </a:xfrm>
          <a:prstGeom prst="rect">
            <a:avLst/>
          </a:prstGeom>
          <a:solidFill>
            <a:srgbClr val="FFFF0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rgbClr val="552EE6"/>
                </a:solidFill>
                <a:latin typeface="Times New Roman" panose="02020603050405020304" pitchFamily="18" charset="0"/>
                <a:cs typeface="Times New Roman" panose="02020603050405020304" pitchFamily="18" charset="0"/>
              </a:rPr>
              <a:t>1.4.  ΑΤΜΟΓΕΝΝΗΤΡΙΕΣ –</a:t>
            </a:r>
            <a:endParaRPr lang="en-US" sz="2800" b="1" u="sng" dirty="0">
              <a:solidFill>
                <a:srgbClr val="552EE6"/>
              </a:solidFill>
              <a:latin typeface="Times New Roman" panose="02020603050405020304" pitchFamily="18" charset="0"/>
              <a:cs typeface="Times New Roman" panose="02020603050405020304" pitchFamily="18" charset="0"/>
            </a:endParaRPr>
          </a:p>
          <a:p>
            <a:r>
              <a:rPr lang="el-GR" sz="2800" b="1" u="sng" dirty="0">
                <a:solidFill>
                  <a:srgbClr val="552EE6"/>
                </a:solidFill>
                <a:latin typeface="Times New Roman" panose="02020603050405020304" pitchFamily="18" charset="0"/>
                <a:cs typeface="Times New Roman" panose="02020603050405020304" pitchFamily="18" charset="0"/>
              </a:rPr>
              <a:t> ΑΡΧΕΣ ΚΑΤΑΣΚΕΥΗΣ ΚΑΙ ΛΕΙΤΟΥΡΓΙΑΣ</a:t>
            </a:r>
            <a:endParaRPr lang="en-US" sz="2800" b="1" u="sng" dirty="0">
              <a:solidFill>
                <a:srgbClr val="552EE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3 - Θέση περιεχομένου" descr="2022-09-23 (17).png"/>
          <p:cNvPicPr>
            <a:picLocks noGrp="1" noChangeAspect="1"/>
          </p:cNvPicPr>
          <p:nvPr>
            <p:ph idx="4294967295"/>
          </p:nvPr>
        </p:nvPicPr>
        <p:blipFill>
          <a:blip r:embed="rId2"/>
          <a:stretch>
            <a:fillRect/>
          </a:stretch>
        </p:blipFill>
        <p:spPr>
          <a:xfrm>
            <a:off x="683568" y="908720"/>
            <a:ext cx="7855785" cy="514460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124744"/>
            <a:ext cx="8750776" cy="5518966"/>
          </a:xfrm>
        </p:spPr>
        <p:txBody>
          <a:bodyPr>
            <a:normAutofit/>
          </a:bodyPr>
          <a:lstStyle/>
          <a:p>
            <a:pPr marL="0" indent="0">
              <a:buNone/>
            </a:pPr>
            <a:r>
              <a:rPr lang="el-GR" sz="2000" dirty="0">
                <a:solidFill>
                  <a:schemeClr val="tx1"/>
                </a:solidFill>
                <a:latin typeface="Times New Roman" panose="02020603050405020304" pitchFamily="18" charset="0"/>
                <a:cs typeface="Times New Roman" panose="02020603050405020304" pitchFamily="18" charset="0"/>
              </a:rPr>
              <a:t>Οι λέβητες αυτοί σχεδιάστηκαν για να καλύψουν απαιτήσεις ατμοπαραγωγής, από </a:t>
            </a:r>
            <a:r>
              <a:rPr lang="el-GR" sz="2000" dirty="0">
                <a:solidFill>
                  <a:srgbClr val="FF0000"/>
                </a:solidFill>
                <a:latin typeface="Times New Roman" panose="02020603050405020304" pitchFamily="18" charset="0"/>
                <a:cs typeface="Times New Roman" panose="02020603050405020304" pitchFamily="18" charset="0"/>
              </a:rPr>
              <a:t>4500 </a:t>
            </a:r>
            <a:r>
              <a:rPr lang="en-US" sz="2000" dirty="0">
                <a:solidFill>
                  <a:srgbClr val="FF0000"/>
                </a:solidFill>
                <a:latin typeface="Times New Roman" panose="02020603050405020304" pitchFamily="18" charset="0"/>
                <a:cs typeface="Times New Roman" panose="02020603050405020304" pitchFamily="18" charset="0"/>
              </a:rPr>
              <a:t>kg/h</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σε ατμό κορεσμένο </a:t>
            </a:r>
            <a:r>
              <a:rPr lang="el-GR" sz="2000" dirty="0">
                <a:solidFill>
                  <a:srgbClr val="FF0000"/>
                </a:solidFill>
                <a:latin typeface="Times New Roman" panose="02020603050405020304" pitchFamily="18" charset="0"/>
                <a:cs typeface="Times New Roman" panose="02020603050405020304" pitchFamily="18" charset="0"/>
              </a:rPr>
              <a:t>14 </a:t>
            </a:r>
            <a:r>
              <a:rPr lang="en-US" sz="2000" dirty="0">
                <a:solidFill>
                  <a:srgbClr val="FF0000"/>
                </a:solidFill>
                <a:latin typeface="Times New Roman" panose="02020603050405020304" pitchFamily="18" charset="0"/>
                <a:cs typeface="Times New Roman" panose="02020603050405020304" pitchFamily="18" charset="0"/>
              </a:rPr>
              <a:t>bar </a:t>
            </a:r>
            <a:r>
              <a:rPr lang="el-GR" sz="2000" dirty="0">
                <a:solidFill>
                  <a:schemeClr val="tx1"/>
                </a:solidFill>
                <a:latin typeface="Times New Roman" panose="02020603050405020304" pitchFamily="18" charset="0"/>
                <a:cs typeface="Times New Roman" panose="02020603050405020304" pitchFamily="18" charset="0"/>
              </a:rPr>
              <a:t>μέχρι και </a:t>
            </a:r>
            <a:r>
              <a:rPr lang="el-GR" sz="2000" dirty="0">
                <a:solidFill>
                  <a:srgbClr val="FF0000"/>
                </a:solidFill>
                <a:latin typeface="Times New Roman" panose="02020603050405020304" pitchFamily="18" charset="0"/>
                <a:cs typeface="Times New Roman" panose="02020603050405020304" pitchFamily="18" charset="0"/>
              </a:rPr>
              <a:t>100.000 </a:t>
            </a:r>
            <a:r>
              <a:rPr lang="en-US" sz="2000" dirty="0">
                <a:solidFill>
                  <a:srgbClr val="FF0000"/>
                </a:solidFill>
                <a:latin typeface="Times New Roman" panose="02020603050405020304" pitchFamily="18" charset="0"/>
                <a:cs typeface="Times New Roman" panose="02020603050405020304" pitchFamily="18" charset="0"/>
              </a:rPr>
              <a:t>kg/h</a:t>
            </a:r>
            <a:r>
              <a:rPr lang="el-GR" sz="2000"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σε ατμό υπέρθερμο, πίεσης </a:t>
            </a:r>
            <a:r>
              <a:rPr lang="el-GR" sz="2000" dirty="0">
                <a:solidFill>
                  <a:srgbClr val="FF0000"/>
                </a:solidFill>
                <a:latin typeface="Times New Roman" panose="02020603050405020304" pitchFamily="18" charset="0"/>
                <a:cs typeface="Times New Roman" panose="02020603050405020304" pitchFamily="18" charset="0"/>
              </a:rPr>
              <a:t>61 </a:t>
            </a:r>
            <a:r>
              <a:rPr lang="en-US" sz="2000" dirty="0">
                <a:solidFill>
                  <a:srgbClr val="FF0000"/>
                </a:solidFill>
                <a:latin typeface="Times New Roman" panose="02020603050405020304" pitchFamily="18" charset="0"/>
                <a:cs typeface="Times New Roman" panose="02020603050405020304" pitchFamily="18" charset="0"/>
              </a:rPr>
              <a:t>bar </a:t>
            </a:r>
            <a:r>
              <a:rPr lang="el-GR" sz="2000" dirty="0">
                <a:solidFill>
                  <a:schemeClr val="tx1"/>
                </a:solidFill>
                <a:latin typeface="Times New Roman" panose="02020603050405020304" pitchFamily="18" charset="0"/>
                <a:cs typeface="Times New Roman" panose="02020603050405020304" pitchFamily="18" charset="0"/>
              </a:rPr>
              <a:t>και θερμοκρασίας </a:t>
            </a:r>
            <a:r>
              <a:rPr lang="el-GR" sz="2000" dirty="0">
                <a:solidFill>
                  <a:srgbClr val="FF0000"/>
                </a:solidFill>
                <a:latin typeface="Times New Roman" panose="02020603050405020304" pitchFamily="18" charset="0"/>
                <a:cs typeface="Times New Roman" panose="02020603050405020304" pitchFamily="18" charset="0"/>
              </a:rPr>
              <a:t>510°</a:t>
            </a:r>
            <a:r>
              <a:rPr lang="en-US" sz="2000" dirty="0">
                <a:solidFill>
                  <a:srgbClr val="FF0000"/>
                </a:solidFill>
                <a:latin typeface="Times New Roman" panose="02020603050405020304" pitchFamily="18" charset="0"/>
                <a:cs typeface="Times New Roman" panose="02020603050405020304" pitchFamily="18" charset="0"/>
              </a:rPr>
              <a:t>C</a:t>
            </a:r>
            <a:r>
              <a:rPr lang="en-US" sz="2000" dirty="0">
                <a:solidFill>
                  <a:schemeClr val="tx1"/>
                </a:solidFill>
                <a:latin typeface="Times New Roman" panose="02020603050405020304" pitchFamily="18" charset="0"/>
                <a:cs typeface="Times New Roman" panose="02020603050405020304" pitchFamily="18" charset="0"/>
              </a:rPr>
              <a:t>.</a:t>
            </a:r>
            <a:endParaRPr lang="el-GR" sz="2000"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dirty="0">
                <a:solidFill>
                  <a:schemeClr val="tx1"/>
                </a:solidFill>
                <a:latin typeface="Times New Roman" panose="02020603050405020304" pitchFamily="18" charset="0"/>
                <a:cs typeface="Times New Roman" panose="02020603050405020304" pitchFamily="18" charset="0"/>
              </a:rPr>
              <a:t>Η γενική διάταξή τους μοιάζει με το λατινικό γράμμα </a:t>
            </a:r>
            <a:r>
              <a:rPr lang="en-US" sz="2000" b="1" dirty="0">
                <a:solidFill>
                  <a:srgbClr val="FF0000"/>
                </a:solidFill>
                <a:latin typeface="Times New Roman" panose="02020603050405020304" pitchFamily="18" charset="0"/>
                <a:cs typeface="Times New Roman" panose="02020603050405020304" pitchFamily="18" charset="0"/>
              </a:rPr>
              <a:t>D </a:t>
            </a:r>
            <a:r>
              <a:rPr lang="el-GR" sz="2000" dirty="0">
                <a:solidFill>
                  <a:schemeClr val="tx1"/>
                </a:solidFill>
                <a:latin typeface="Times New Roman" panose="02020603050405020304" pitchFamily="18" charset="0"/>
                <a:cs typeface="Times New Roman" panose="02020603050405020304" pitchFamily="18" charset="0"/>
              </a:rPr>
              <a:t>για αυτό και ονομάστηκαν λέβητες τύπου </a:t>
            </a:r>
            <a:r>
              <a:rPr lang="en-US" sz="2000" b="1" dirty="0">
                <a:solidFill>
                  <a:srgbClr val="FF0000"/>
                </a:solidFill>
                <a:latin typeface="Times New Roman" panose="02020603050405020304" pitchFamily="18" charset="0"/>
                <a:cs typeface="Times New Roman" panose="02020603050405020304" pitchFamily="18" charset="0"/>
              </a:rPr>
              <a:t>D.</a:t>
            </a:r>
            <a:endParaRPr lang="el-GR" sz="2000" b="1" dirty="0">
              <a:solidFill>
                <a:schemeClr val="tx1"/>
              </a:solidFill>
              <a:latin typeface="Times New Roman" panose="02020603050405020304" pitchFamily="18" charset="0"/>
              <a:cs typeface="Times New Roman" panose="02020603050405020304" pitchFamily="18" charset="0"/>
            </a:endParaRPr>
          </a:p>
          <a:p>
            <a:pPr marL="0" indent="0">
              <a:buNone/>
            </a:pPr>
            <a:r>
              <a:rPr lang="el-GR" sz="2000" dirty="0">
                <a:solidFill>
                  <a:schemeClr val="tx1"/>
                </a:solidFill>
                <a:latin typeface="Times New Roman" panose="02020603050405020304" pitchFamily="18" charset="0"/>
                <a:cs typeface="Times New Roman" panose="02020603050405020304" pitchFamily="18" charset="0"/>
              </a:rPr>
              <a:t>Όλοι οι λέβητες αυτής της κατηγορίας αποτελούνται από δύο θαλάμους με μία κύρια δέσμη αυλών, κατακόρυφων ή σχεδόν κατακόρυφων, που ενδιάμεσά της τοποθετείται ο Υπερθερμαντήρας.</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 </a:t>
            </a:r>
            <a:r>
              <a:rPr lang="el-GR" sz="2000" b="1" dirty="0">
                <a:solidFill>
                  <a:srgbClr val="FF0000"/>
                </a:solidFill>
                <a:latin typeface="Times New Roman" panose="02020603050405020304" pitchFamily="18" charset="0"/>
                <a:cs typeface="Times New Roman" panose="02020603050405020304" pitchFamily="18" charset="0"/>
              </a:rPr>
              <a:t>Η εστία περιβάλλεται από υδροτοιχώματα στην πλευρά και την οροφή της</a:t>
            </a:r>
            <a:r>
              <a:rPr lang="el-GR" sz="2000" dirty="0">
                <a:solidFill>
                  <a:schemeClr val="tx1"/>
                </a:solidFill>
                <a:latin typeface="Times New Roman" panose="02020603050405020304" pitchFamily="18" charset="0"/>
                <a:cs typeface="Times New Roman" panose="02020603050405020304" pitchFamily="18" charset="0"/>
              </a:rPr>
              <a:t>. Οι αυλοί του πλευρικού υδροτοιχώματος τροφοδοτούνται με νερό από ένα κατώτερο υδροσυλλέκτη.</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 Αυτός συγκοινωνεί με τον υδροθάλαμο με τους αυλούς κάθετης κυκλοφορίας (</a:t>
            </a:r>
            <a:r>
              <a:rPr lang="en-US" sz="2000" dirty="0">
                <a:solidFill>
                  <a:schemeClr val="tx1"/>
                </a:solidFill>
                <a:latin typeface="Times New Roman" panose="02020603050405020304" pitchFamily="18" charset="0"/>
                <a:cs typeface="Times New Roman" panose="02020603050405020304" pitchFamily="18" charset="0"/>
              </a:rPr>
              <a:t>downcomers).</a:t>
            </a:r>
            <a:r>
              <a:rPr lang="el-GR" sz="2000" dirty="0">
                <a:solidFill>
                  <a:schemeClr val="tx1"/>
                </a:solidFill>
                <a:latin typeface="Times New Roman" panose="02020603050405020304" pitchFamily="18" charset="0"/>
                <a:cs typeface="Times New Roman" panose="02020603050405020304" pitchFamily="18" charset="0"/>
              </a:rPr>
              <a:t> </a:t>
            </a:r>
          </a:p>
        </p:txBody>
      </p:sp>
      <p:sp>
        <p:nvSpPr>
          <p:cNvPr id="2" name="Ορθογώνιο: Στρογγύλεμα διαγώνιων γωνιών 1">
            <a:extLst>
              <a:ext uri="{FF2B5EF4-FFF2-40B4-BE49-F238E27FC236}">
                <a16:creationId xmlns:a16="http://schemas.microsoft.com/office/drawing/2014/main" id="{016BE892-8ED0-21B7-F5D8-F7F17F2E56AB}"/>
              </a:ext>
            </a:extLst>
          </p:cNvPr>
          <p:cNvSpPr/>
          <p:nvPr/>
        </p:nvSpPr>
        <p:spPr>
          <a:xfrm>
            <a:off x="107504" y="214290"/>
            <a:ext cx="8928992" cy="766438"/>
          </a:xfrm>
          <a:prstGeom prst="round2Diag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latin typeface="Times New Roman" panose="02020603050405020304" pitchFamily="18" charset="0"/>
                <a:cs typeface="Times New Roman" panose="02020603050405020304" pitchFamily="18" charset="0"/>
              </a:rPr>
              <a:t>1.6.  ΛΕΒΗΤΑΣ  ΤΥΠΟΥ  D</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l-GR" sz="2800" b="1" dirty="0">
                <a:solidFill>
                  <a:srgbClr val="FF0000"/>
                </a:solidFill>
                <a:latin typeface="Times New Roman" panose="02020603050405020304" pitchFamily="18" charset="0"/>
                <a:cs typeface="Times New Roman" panose="02020603050405020304" pitchFamily="18" charset="0"/>
              </a:rPr>
              <a:t> ΜΕ ΕΞΩΤΕΡΙΚΟ ΥΠΕΡΘΕΡΜΑΝΤΗΡΑ</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0E092191-3178-4283-9F94-8F745891BB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476672"/>
            <a:ext cx="8568952" cy="5472608"/>
          </a:xfrm>
        </p:spPr>
      </p:pic>
    </p:spTree>
    <p:extLst>
      <p:ext uri="{BB962C8B-B14F-4D97-AF65-F5344CB8AC3E}">
        <p14:creationId xmlns:p14="http://schemas.microsoft.com/office/powerpoint/2010/main" val="1442306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01E5CE-21B4-CBF3-F209-9000575A9981}"/>
              </a:ext>
            </a:extLst>
          </p:cNvPr>
          <p:cNvSpPr txBox="1">
            <a:spLocks/>
          </p:cNvSpPr>
          <p:nvPr/>
        </p:nvSpPr>
        <p:spPr>
          <a:xfrm>
            <a:off x="107504" y="214290"/>
            <a:ext cx="8928992" cy="714380"/>
          </a:xfrm>
          <a:prstGeom prst="rect">
            <a:avLst/>
          </a:prstGeom>
          <a:solidFill>
            <a:srgbClr val="2BF616">
              <a:alpha val="77000"/>
            </a:srgbClr>
          </a:solidFill>
          <a:effectLst/>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pPr>
            <a:r>
              <a:rPr lang="el-GR" sz="2400" b="1" u="sng" dirty="0">
                <a:solidFill>
                  <a:srgbClr val="2B10F4"/>
                </a:solidFill>
                <a:latin typeface="Times New Roman" panose="02020603050405020304" pitchFamily="18" charset="0"/>
                <a:cs typeface="Times New Roman" panose="02020603050405020304" pitchFamily="18" charset="0"/>
              </a:rPr>
              <a:t>1.7. ΚΑΜΠΥΛΕΣ ΑΤΜΟΠΑΡΑΓΩΓΗΣ ΣΕ ΣΥΝΑΡΤΗΣΗ ΜΕ           ΥΠΕΡΘΕΡΜΑΝΤΗΡΑ</a:t>
            </a:r>
            <a:endParaRPr lang="en-US" sz="2400" b="1" u="sng" dirty="0">
              <a:solidFill>
                <a:srgbClr val="2B10F4"/>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4A8139D-BE1B-CE6F-19AD-E6B9CB8DD1A0}"/>
              </a:ext>
            </a:extLst>
          </p:cNvPr>
          <p:cNvSpPr txBox="1"/>
          <p:nvPr/>
        </p:nvSpPr>
        <p:spPr>
          <a:xfrm>
            <a:off x="179512" y="1154700"/>
            <a:ext cx="4896544" cy="4401205"/>
          </a:xfrm>
          <a:prstGeom prst="rect">
            <a:avLst/>
          </a:prstGeom>
          <a:noFill/>
        </p:spPr>
        <p:txBody>
          <a:bodyPr wrap="square">
            <a:spAutoFit/>
          </a:bodyPr>
          <a:lstStyle/>
          <a:p>
            <a:r>
              <a:rPr lang="el-GR" sz="2000" b="1" dirty="0">
                <a:solidFill>
                  <a:srgbClr val="FF0000"/>
                </a:solidFill>
                <a:latin typeface="Times New Roman" panose="02020603050405020304" pitchFamily="18" charset="0"/>
                <a:cs typeface="Times New Roman" panose="02020603050405020304" pitchFamily="18" charset="0"/>
              </a:rPr>
              <a:t>Συνέπεια της μεταδόσεως της θερμότητας στο λέβητα είναι η ατμοπαραγωγή</a:t>
            </a:r>
            <a:r>
              <a:rPr lang="el-GR" sz="2000" dirty="0">
                <a:latin typeface="Times New Roman" panose="02020603050405020304" pitchFamily="18" charset="0"/>
                <a:cs typeface="Times New Roman" panose="02020603050405020304" pitchFamily="18" charset="0"/>
              </a:rPr>
              <a:t>.</a:t>
            </a:r>
          </a:p>
          <a:p>
            <a:r>
              <a:rPr lang="el-GR" sz="2000" dirty="0">
                <a:latin typeface="Times New Roman" panose="02020603050405020304" pitchFamily="18" charset="0"/>
                <a:cs typeface="Times New Roman" panose="02020603050405020304" pitchFamily="18" charset="0"/>
              </a:rPr>
              <a:t>Αυτή εξετάζεται λεπτομερειακά στη θερμοδυναμική όπου δίνονται και όλα τα στοιχεία του ατμού. Τα στοιχεία αυτά αναγράφονται στους λεγόμενους πίνακες ατμού σε μετρικό, διεθνές (SI), ή σε αγγλικό σύστημα μονάδων.</a:t>
            </a:r>
          </a:p>
          <a:p>
            <a:r>
              <a:rPr lang="el-GR" sz="2000" dirty="0">
                <a:latin typeface="Times New Roman" panose="02020603050405020304" pitchFamily="18" charset="0"/>
                <a:cs typeface="Times New Roman" panose="02020603050405020304" pitchFamily="18" charset="0"/>
              </a:rPr>
              <a:t>Παρόμοια με τη χρήση των πινάκων είναι και η χρήση των καμπυλών ατμοπαραγωγής όπως αυτή του σχήματος παρακάτω όπου σε συνάρτηση με την πίεση εικονίζονται οι </a:t>
            </a:r>
            <a:r>
              <a:rPr lang="el-GR" sz="2000" b="1" dirty="0">
                <a:solidFill>
                  <a:srgbClr val="FF0000"/>
                </a:solidFill>
                <a:latin typeface="Times New Roman" panose="02020603050405020304" pitchFamily="18" charset="0"/>
                <a:cs typeface="Times New Roman" panose="02020603050405020304" pitchFamily="18" charset="0"/>
              </a:rPr>
              <a:t>μεταβολές της θερμοκρασίας, της πυκνότητας και του ειδικού όγκου.</a:t>
            </a:r>
          </a:p>
        </p:txBody>
      </p:sp>
      <p:pic>
        <p:nvPicPr>
          <p:cNvPr id="4" name="Picture 3" descr="Diagram&#10;&#10;Description automatically generated">
            <a:extLst>
              <a:ext uri="{FF2B5EF4-FFF2-40B4-BE49-F238E27FC236}">
                <a16:creationId xmlns:a16="http://schemas.microsoft.com/office/drawing/2014/main" id="{7AE2EF54-6075-63A4-7CEC-A9F7D2A54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54700"/>
            <a:ext cx="3834800" cy="5355312"/>
          </a:xfrm>
          <a:prstGeom prst="rect">
            <a:avLst/>
          </a:prstGeom>
        </p:spPr>
      </p:pic>
    </p:spTree>
    <p:extLst>
      <p:ext uri="{BB962C8B-B14F-4D97-AF65-F5344CB8AC3E}">
        <p14:creationId xmlns:p14="http://schemas.microsoft.com/office/powerpoint/2010/main" val="1209917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01E5CE-21B4-CBF3-F209-9000575A9981}"/>
              </a:ext>
            </a:extLst>
          </p:cNvPr>
          <p:cNvSpPr txBox="1">
            <a:spLocks/>
          </p:cNvSpPr>
          <p:nvPr/>
        </p:nvSpPr>
        <p:spPr>
          <a:xfrm>
            <a:off x="285720" y="214290"/>
            <a:ext cx="8572560" cy="714380"/>
          </a:xfrm>
          <a:prstGeom prst="rect">
            <a:avLst/>
          </a:prstGeom>
          <a:solidFill>
            <a:srgbClr val="60FE5C"/>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dirty="0">
                <a:solidFill>
                  <a:srgbClr val="2B10F4"/>
                </a:solidFill>
                <a:latin typeface="Times New Roman" panose="02020603050405020304" pitchFamily="18" charset="0"/>
                <a:cs typeface="Times New Roman" panose="02020603050405020304" pitchFamily="18" charset="0"/>
              </a:rPr>
              <a:t>1.7. ΚΑΜΠΥΛΕΣ ΑΤΜΟΠΑΡΑΓΩΓΗΣ ΣΕ ΣΥΝΑΡΤΗΣΗ ΜΕ ΥΠΕΡΘΕΡΜΑΝΤΗΡΑ</a:t>
            </a:r>
            <a:endParaRPr lang="en-US" sz="2400" b="1" dirty="0">
              <a:solidFill>
                <a:srgbClr val="2B10F4"/>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4A8139D-BE1B-CE6F-19AD-E6B9CB8DD1A0}"/>
              </a:ext>
            </a:extLst>
          </p:cNvPr>
          <p:cNvSpPr txBox="1"/>
          <p:nvPr/>
        </p:nvSpPr>
        <p:spPr>
          <a:xfrm>
            <a:off x="179512" y="1154700"/>
            <a:ext cx="4968552" cy="5016758"/>
          </a:xfrm>
          <a:prstGeom prst="rect">
            <a:avLst/>
          </a:prstGeom>
          <a:noFill/>
        </p:spPr>
        <p:txBody>
          <a:bodyPr wrap="square">
            <a:spAutoFit/>
          </a:bodyPr>
          <a:lstStyle/>
          <a:p>
            <a:r>
              <a:rPr lang="el-GR" sz="2000" dirty="0">
                <a:latin typeface="Times New Roman" panose="02020603050405020304" pitchFamily="18" charset="0"/>
                <a:cs typeface="Times New Roman" panose="02020603050405020304" pitchFamily="18" charset="0"/>
              </a:rPr>
              <a:t>Ανάλογες είναι οι καμπύλες του σχήματος, όπου σε συνάρτηση με την πίεση φαίνεται η μεταβολή της αισθητής θερμότητας ή ενθαλπίας του νερού </a:t>
            </a:r>
            <a:r>
              <a:rPr lang="el-GR" sz="2000" b="1" dirty="0">
                <a:solidFill>
                  <a:srgbClr val="FF0000"/>
                </a:solidFill>
                <a:latin typeface="Times New Roman" panose="02020603050405020304" pitchFamily="18" charset="0"/>
                <a:cs typeface="Times New Roman" panose="02020603050405020304" pitchFamily="18" charset="0"/>
              </a:rPr>
              <a:t>hu</a:t>
            </a:r>
            <a:r>
              <a:rPr lang="el-GR" sz="2000" dirty="0">
                <a:latin typeface="Times New Roman" panose="02020603050405020304" pitchFamily="18" charset="0"/>
                <a:cs typeface="Times New Roman" panose="02020603050405020304" pitchFamily="18" charset="0"/>
              </a:rPr>
              <a:t> ή </a:t>
            </a:r>
            <a:r>
              <a:rPr lang="el-GR" sz="2000" b="1" dirty="0">
                <a:solidFill>
                  <a:srgbClr val="FF0000"/>
                </a:solidFill>
                <a:latin typeface="Times New Roman" panose="02020603050405020304" pitchFamily="18" charset="0"/>
                <a:cs typeface="Times New Roman" panose="02020603050405020304" pitchFamily="18" charset="0"/>
              </a:rPr>
              <a:t>ρ</a:t>
            </a:r>
            <a:r>
              <a:rPr lang="el-GR" sz="2000" dirty="0">
                <a:latin typeface="Times New Roman" panose="02020603050405020304" pitchFamily="18" charset="0"/>
                <a:cs typeface="Times New Roman" panose="02020603050405020304" pitchFamily="18" charset="0"/>
              </a:rPr>
              <a:t> της εσωτερικής </a:t>
            </a:r>
            <a:r>
              <a:rPr lang="el-GR" sz="2000" b="1" dirty="0">
                <a:solidFill>
                  <a:srgbClr val="FF0000"/>
                </a:solidFill>
                <a:latin typeface="Times New Roman" panose="02020603050405020304" pitchFamily="18" charset="0"/>
                <a:cs typeface="Times New Roman" panose="02020603050405020304" pitchFamily="18" charset="0"/>
              </a:rPr>
              <a:t>ε</a:t>
            </a:r>
            <a:r>
              <a:rPr lang="el-GR" sz="2000" dirty="0">
                <a:latin typeface="Times New Roman" panose="02020603050405020304" pitchFamily="18" charset="0"/>
                <a:cs typeface="Times New Roman" panose="02020603050405020304" pitchFamily="18" charset="0"/>
              </a:rPr>
              <a:t>, της εξωτερικής λανθάνουσας </a:t>
            </a:r>
            <a:r>
              <a:rPr lang="el-GR" sz="2000" b="1" dirty="0">
                <a:solidFill>
                  <a:srgbClr val="FF0000"/>
                </a:solidFill>
                <a:latin typeface="Times New Roman" panose="02020603050405020304" pitchFamily="18" charset="0"/>
                <a:cs typeface="Times New Roman" panose="02020603050405020304" pitchFamily="18" charset="0"/>
              </a:rPr>
              <a:t>ξ </a:t>
            </a:r>
            <a:r>
              <a:rPr lang="el-GR" sz="2000" dirty="0">
                <a:latin typeface="Times New Roman" panose="02020603050405020304" pitchFamily="18" charset="0"/>
                <a:cs typeface="Times New Roman" panose="02020603050405020304" pitchFamily="18" charset="0"/>
              </a:rPr>
              <a:t>και της ολικής θερμότητας ατμοποιήσεως ή ολικής ενθαλπίας </a:t>
            </a:r>
            <a:r>
              <a:rPr lang="el-GR" sz="2000" b="1" dirty="0">
                <a:solidFill>
                  <a:srgbClr val="FF0000"/>
                </a:solidFill>
                <a:latin typeface="Times New Roman" panose="02020603050405020304" pitchFamily="18" charset="0"/>
                <a:cs typeface="Times New Roman" panose="02020603050405020304" pitchFamily="18" charset="0"/>
              </a:rPr>
              <a:t>h </a:t>
            </a:r>
            <a:r>
              <a:rPr lang="el-GR" sz="2000" dirty="0">
                <a:latin typeface="Times New Roman" panose="02020603050405020304" pitchFamily="18" charset="0"/>
                <a:cs typeface="Times New Roman" panose="02020603050405020304" pitchFamily="18" charset="0"/>
              </a:rPr>
              <a:t>του ατμού.</a:t>
            </a:r>
          </a:p>
          <a:p>
            <a:r>
              <a:rPr lang="el-GR" sz="2000" dirty="0">
                <a:latin typeface="Times New Roman" panose="02020603050405020304" pitchFamily="18" charset="0"/>
                <a:cs typeface="Times New Roman" panose="02020603050405020304" pitchFamily="18" charset="0"/>
              </a:rPr>
              <a:t>Εδώ πρέπει να σημειώσομε ότι το άθροισμα της ενθαλπίας του νερού και της εσωτερικής θερμότητας ατμοποιήσεως ε παριστάνει την εσωτερική ενέργεια του ατμού, ενώ η εξωτερική θερμότητα ατμοποιήσεως </a:t>
            </a:r>
            <a:r>
              <a:rPr lang="el-GR" sz="2000" b="1" dirty="0">
                <a:solidFill>
                  <a:srgbClr val="FF0000"/>
                </a:solidFill>
                <a:latin typeface="Times New Roman" panose="02020603050405020304" pitchFamily="18" charset="0"/>
                <a:cs typeface="Times New Roman" panose="02020603050405020304" pitchFamily="18" charset="0"/>
              </a:rPr>
              <a:t>ξ</a:t>
            </a:r>
            <a:r>
              <a:rPr lang="el-GR" sz="2000" dirty="0">
                <a:latin typeface="Times New Roman" panose="02020603050405020304" pitchFamily="18" charset="0"/>
                <a:cs typeface="Times New Roman" panose="02020603050405020304" pitchFamily="18" charset="0"/>
              </a:rPr>
              <a:t> το εξωτερικό έργο. </a:t>
            </a:r>
          </a:p>
          <a:p>
            <a:r>
              <a:rPr lang="el-GR" sz="2000" dirty="0">
                <a:latin typeface="Times New Roman" panose="02020603050405020304" pitchFamily="18" charset="0"/>
                <a:cs typeface="Times New Roman" panose="02020603050405020304" pitchFamily="18" charset="0"/>
              </a:rPr>
              <a:t>Τέλος ότι το άθροισμα </a:t>
            </a:r>
            <a:r>
              <a:rPr lang="el-GR" sz="2000" b="1" dirty="0">
                <a:solidFill>
                  <a:srgbClr val="FF0000"/>
                </a:solidFill>
                <a:latin typeface="Times New Roman" panose="02020603050405020304" pitchFamily="18" charset="0"/>
                <a:cs typeface="Times New Roman" panose="02020603050405020304" pitchFamily="18" charset="0"/>
              </a:rPr>
              <a:t>ε + ξ </a:t>
            </a:r>
            <a:r>
              <a:rPr lang="el-GR" sz="2000" dirty="0">
                <a:latin typeface="Times New Roman" panose="02020603050405020304" pitchFamily="18" charset="0"/>
                <a:cs typeface="Times New Roman" panose="02020603050405020304" pitchFamily="18" charset="0"/>
              </a:rPr>
              <a:t>δίνει την ενθαλπία ατμού ή λανθάνουσα θερμότητα ατμοποιήσεως.</a:t>
            </a:r>
          </a:p>
        </p:txBody>
      </p:sp>
      <p:pic>
        <p:nvPicPr>
          <p:cNvPr id="4" name="Picture 3" descr="Diagram&#10;&#10;Description automatically generated">
            <a:extLst>
              <a:ext uri="{FF2B5EF4-FFF2-40B4-BE49-F238E27FC236}">
                <a16:creationId xmlns:a16="http://schemas.microsoft.com/office/drawing/2014/main" id="{7AE2EF54-6075-63A4-7CEC-A9F7D2A54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54700"/>
            <a:ext cx="3834800" cy="5355312"/>
          </a:xfrm>
          <a:prstGeom prst="rect">
            <a:avLst/>
          </a:prstGeom>
        </p:spPr>
      </p:pic>
    </p:spTree>
    <p:extLst>
      <p:ext uri="{BB962C8B-B14F-4D97-AF65-F5344CB8AC3E}">
        <p14:creationId xmlns:p14="http://schemas.microsoft.com/office/powerpoint/2010/main" val="3514080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4A8139D-BE1B-CE6F-19AD-E6B9CB8DD1A0}"/>
              </a:ext>
            </a:extLst>
          </p:cNvPr>
          <p:cNvSpPr txBox="1"/>
          <p:nvPr/>
        </p:nvSpPr>
        <p:spPr>
          <a:xfrm>
            <a:off x="447644" y="620688"/>
            <a:ext cx="4312814" cy="3785652"/>
          </a:xfrm>
          <a:prstGeom prst="rect">
            <a:avLst/>
          </a:prstGeom>
          <a:noFill/>
        </p:spPr>
        <p:txBody>
          <a:bodyPr wrap="square">
            <a:spAutoFit/>
          </a:bodyPr>
          <a:lstStyle/>
          <a:p>
            <a:r>
              <a:rPr lang="el-GR" sz="2000" dirty="0">
                <a:latin typeface="Times New Roman" panose="02020603050405020304" pitchFamily="18" charset="0"/>
                <a:cs typeface="Times New Roman" panose="02020603050405020304" pitchFamily="18" charset="0"/>
              </a:rPr>
              <a:t>Στο σχήμα τέλος δίνονται οι καμπύλες των </a:t>
            </a:r>
            <a:r>
              <a:rPr lang="en-US" sz="2000" b="1" dirty="0">
                <a:solidFill>
                  <a:srgbClr val="FF0000"/>
                </a:solidFill>
                <a:latin typeface="Times New Roman" panose="02020603050405020304" pitchFamily="18" charset="0"/>
                <a:cs typeface="Times New Roman" panose="02020603050405020304" pitchFamily="18" charset="0"/>
              </a:rPr>
              <a:t>hu</a:t>
            </a:r>
            <a:r>
              <a:rPr lang="el-GR" sz="2000" b="1" dirty="0">
                <a:solidFill>
                  <a:srgbClr val="FF0000"/>
                </a:solidFill>
                <a:latin typeface="Times New Roman" panose="02020603050405020304" pitchFamily="18" charset="0"/>
                <a:cs typeface="Times New Roman" panose="02020603050405020304" pitchFamily="18" charset="0"/>
              </a:rPr>
              <a:t> ή ρ, hλ ή λ</a:t>
            </a:r>
            <a:r>
              <a:rPr lang="el-GR" sz="2000" dirty="0">
                <a:latin typeface="Times New Roman" panose="02020603050405020304" pitchFamily="18" charset="0"/>
                <a:cs typeface="Times New Roman" panose="02020603050405020304" pitchFamily="18" charset="0"/>
              </a:rPr>
              <a:t>, δηλαδή της λανθάνουσας θερμότητας εξατμίσεως και ολικής </a:t>
            </a:r>
            <a:r>
              <a:rPr lang="el-GR" sz="2000" b="1" dirty="0">
                <a:solidFill>
                  <a:srgbClr val="2B10F4"/>
                </a:solidFill>
                <a:latin typeface="Times New Roman" panose="02020603050405020304" pitchFamily="18" charset="0"/>
                <a:cs typeface="Times New Roman" panose="02020603050405020304" pitchFamily="18" charset="0"/>
              </a:rPr>
              <a:t>h σε kcal/kg </a:t>
            </a:r>
            <a:r>
              <a:rPr lang="el-GR" sz="2000" dirty="0">
                <a:latin typeface="Times New Roman" panose="02020603050405020304" pitchFamily="18" charset="0"/>
                <a:cs typeface="Times New Roman" panose="02020603050405020304" pitchFamily="18" charset="0"/>
              </a:rPr>
              <a:t>σε συνάρτηση με τη θερμοκρασία του ατμού </a:t>
            </a:r>
            <a:r>
              <a:rPr lang="el-GR" sz="2000" b="1" dirty="0">
                <a:solidFill>
                  <a:srgbClr val="2B10F4"/>
                </a:solidFill>
                <a:latin typeface="Times New Roman" panose="02020603050405020304" pitchFamily="18" charset="0"/>
                <a:cs typeface="Times New Roman" panose="02020603050405020304" pitchFamily="18" charset="0"/>
              </a:rPr>
              <a:t>t2 σε °C</a:t>
            </a:r>
            <a:r>
              <a:rPr lang="el-GR" sz="2000" dirty="0">
                <a:latin typeface="Times New Roman" panose="02020603050405020304" pitchFamily="18" charset="0"/>
                <a:cs typeface="Times New Roman" panose="02020603050405020304" pitchFamily="18" charset="0"/>
              </a:rPr>
              <a:t>. </a:t>
            </a:r>
          </a:p>
          <a:p>
            <a:r>
              <a:rPr lang="el-GR" sz="2000" dirty="0">
                <a:latin typeface="Times New Roman" panose="02020603050405020304" pitchFamily="18" charset="0"/>
                <a:cs typeface="Times New Roman" panose="02020603050405020304" pitchFamily="18" charset="0"/>
              </a:rPr>
              <a:t>Παρατηρείται σ' αυτό ότι όταν </a:t>
            </a:r>
            <a:r>
              <a:rPr lang="el-GR" sz="2000" b="1" dirty="0">
                <a:latin typeface="Times New Roman" panose="02020603050405020304" pitchFamily="18" charset="0"/>
                <a:cs typeface="Times New Roman" panose="02020603050405020304" pitchFamily="18" charset="0"/>
              </a:rPr>
              <a:t>αυξάνεται η θερμοκρασία αυξάνεται η αισθητή θερμότητα και ελαττώνεται η λανθάνουσα ενώ η ολική, που διατηρείται περίπου σταθερή μέχρις ένα σημείο, ελαττώνεται και αυτή με</a:t>
            </a:r>
            <a:r>
              <a:rPr lang="el-GR" sz="2000" dirty="0">
                <a:latin typeface="Times New Roman" panose="02020603050405020304" pitchFamily="18" charset="0"/>
                <a:cs typeface="Times New Roman" panose="02020603050405020304" pitchFamily="18" charset="0"/>
              </a:rPr>
              <a:t>τά. </a:t>
            </a:r>
          </a:p>
        </p:txBody>
      </p:sp>
      <p:pic>
        <p:nvPicPr>
          <p:cNvPr id="4" name="Picture 3" descr="Diagram&#10;&#10;Description automatically generated">
            <a:extLst>
              <a:ext uri="{FF2B5EF4-FFF2-40B4-BE49-F238E27FC236}">
                <a16:creationId xmlns:a16="http://schemas.microsoft.com/office/drawing/2014/main" id="{39620285-EE06-2FB3-BB41-0387F04DE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680" y="980728"/>
            <a:ext cx="4312815" cy="4320480"/>
          </a:xfrm>
          <a:prstGeom prst="rect">
            <a:avLst/>
          </a:prstGeom>
        </p:spPr>
      </p:pic>
    </p:spTree>
    <p:extLst>
      <p:ext uri="{BB962C8B-B14F-4D97-AF65-F5344CB8AC3E}">
        <p14:creationId xmlns:p14="http://schemas.microsoft.com/office/powerpoint/2010/main" val="3295743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4A8139D-BE1B-CE6F-19AD-E6B9CB8DD1A0}"/>
              </a:ext>
            </a:extLst>
          </p:cNvPr>
          <p:cNvSpPr txBox="1"/>
          <p:nvPr/>
        </p:nvSpPr>
        <p:spPr>
          <a:xfrm>
            <a:off x="24724" y="116632"/>
            <a:ext cx="8856984" cy="8002191"/>
          </a:xfrm>
          <a:prstGeom prst="rect">
            <a:avLst/>
          </a:prstGeom>
          <a:noFill/>
        </p:spPr>
        <p:txBody>
          <a:bodyPr wrap="square">
            <a:spAutoFit/>
          </a:bodyPr>
          <a:lstStyle/>
          <a:p>
            <a:r>
              <a:rPr lang="el-GR" sz="1900" dirty="0">
                <a:latin typeface="Times New Roman" panose="02020603050405020304" pitchFamily="18" charset="0"/>
                <a:cs typeface="Times New Roman" panose="02020603050405020304" pitchFamily="18" charset="0"/>
              </a:rPr>
              <a:t>Τέλος από την περιοχή των 300°C και μετά η μορφή των καμπυλών γίνεται σχετικά ασαφής, γι' αυτό και παριστάνεται με εστιγμένες γραμμές. </a:t>
            </a:r>
          </a:p>
          <a:p>
            <a:r>
              <a:rPr lang="el-GR" sz="1900" dirty="0">
                <a:latin typeface="Times New Roman" panose="02020603050405020304" pitchFamily="18" charset="0"/>
                <a:cs typeface="Times New Roman" panose="02020603050405020304" pitchFamily="18" charset="0"/>
              </a:rPr>
              <a:t>Οι καμπύλες αισθητής και ολικής συναντώνται στο σημείο </a:t>
            </a:r>
            <a:r>
              <a:rPr lang="el-GR" sz="1900" b="1" dirty="0">
                <a:solidFill>
                  <a:srgbClr val="FF0000"/>
                </a:solidFill>
                <a:latin typeface="Times New Roman" panose="02020603050405020304" pitchFamily="18" charset="0"/>
                <a:cs typeface="Times New Roman" panose="02020603050405020304" pitchFamily="18" charset="0"/>
              </a:rPr>
              <a:t>κ, </a:t>
            </a:r>
            <a:r>
              <a:rPr lang="el-GR" sz="1900" dirty="0">
                <a:latin typeface="Times New Roman" panose="02020603050405020304" pitchFamily="18" charset="0"/>
                <a:cs typeface="Times New Roman" panose="02020603050405020304" pitchFamily="18" charset="0"/>
              </a:rPr>
              <a:t>το οποίο αντιστοιχεί προς τη θερμοκρασία των </a:t>
            </a:r>
            <a:r>
              <a:rPr lang="el-GR" sz="1900" b="1" dirty="0">
                <a:solidFill>
                  <a:srgbClr val="FF0000"/>
                </a:solidFill>
                <a:latin typeface="Times New Roman" panose="02020603050405020304" pitchFamily="18" charset="0"/>
                <a:cs typeface="Times New Roman" panose="02020603050405020304" pitchFamily="18" charset="0"/>
              </a:rPr>
              <a:t>374,5°c (και σε πίεση απόλυτη 225 ατμοσφαιρών, όπως βρίσκομε από τους πίνακες), </a:t>
            </a:r>
            <a:r>
              <a:rPr lang="el-GR" sz="1900" dirty="0">
                <a:latin typeface="Times New Roman" panose="02020603050405020304" pitchFamily="18" charset="0"/>
                <a:cs typeface="Times New Roman" panose="02020603050405020304" pitchFamily="18" charset="0"/>
              </a:rPr>
              <a:t>ενώ η λανθάνουσα θερμότητα αντίστοιχα μηδενίζεται.</a:t>
            </a:r>
          </a:p>
          <a:p>
            <a:r>
              <a:rPr lang="el-GR" sz="1900" b="1" dirty="0">
                <a:solidFill>
                  <a:srgbClr val="FF0000"/>
                </a:solidFill>
                <a:latin typeface="Times New Roman" panose="02020603050405020304" pitchFamily="18" charset="0"/>
                <a:cs typeface="Times New Roman" panose="02020603050405020304" pitchFamily="18" charset="0"/>
              </a:rPr>
              <a:t>Το σημείο αυτό ονομάζεται κρίσιμο σημείο του ατμού</a:t>
            </a:r>
            <a:r>
              <a:rPr lang="el-GR" sz="1900" dirty="0">
                <a:latin typeface="Times New Roman" panose="02020603050405020304" pitchFamily="18" charset="0"/>
                <a:cs typeface="Times New Roman" panose="02020603050405020304" pitchFamily="18" charset="0"/>
              </a:rPr>
              <a:t>, και η αντίστοιχη θερμοκρασία και πίεση ονομάζονται επίσης κρίσιμη θερμοκρασία </a:t>
            </a:r>
            <a:r>
              <a:rPr lang="el-GR" sz="1900" dirty="0">
                <a:solidFill>
                  <a:srgbClr val="FF0000"/>
                </a:solidFill>
                <a:latin typeface="Times New Roman" panose="02020603050405020304" pitchFamily="18" charset="0"/>
                <a:cs typeface="Times New Roman" panose="02020603050405020304" pitchFamily="18" charset="0"/>
              </a:rPr>
              <a:t>374,5°c</a:t>
            </a:r>
            <a:r>
              <a:rPr lang="el-GR" sz="1900" dirty="0">
                <a:latin typeface="Times New Roman" panose="02020603050405020304" pitchFamily="18" charset="0"/>
                <a:cs typeface="Times New Roman" panose="02020603050405020304" pitchFamily="18" charset="0"/>
              </a:rPr>
              <a:t> και κρίσιμη </a:t>
            </a:r>
            <a:r>
              <a:rPr lang="el-GR" sz="1900" b="1" dirty="0">
                <a:solidFill>
                  <a:srgbClr val="2B10F4"/>
                </a:solidFill>
                <a:latin typeface="Times New Roman" panose="02020603050405020304" pitchFamily="18" charset="0"/>
                <a:cs typeface="Times New Roman" panose="02020603050405020304" pitchFamily="18" charset="0"/>
              </a:rPr>
              <a:t>πίεση 225 ατμ. Ή 221,2 bar για το σύστημα SI (στο αγγλικό σύστημα αντίστοιχα 706°F και 3307 psi).</a:t>
            </a:r>
          </a:p>
          <a:p>
            <a:r>
              <a:rPr lang="el-GR" sz="1900" dirty="0">
                <a:latin typeface="Times New Roman" panose="02020603050405020304" pitchFamily="18" charset="0"/>
                <a:cs typeface="Times New Roman" panose="02020603050405020304" pitchFamily="18" charset="0"/>
              </a:rPr>
              <a:t>Στο σημείο αυτό δηλαδή και δεδομένου ότι δεν υπάρχει λανθάνουσα θερμότητα αντιλαμβανόμαστε ότι το νερό μετατρέπεται κατευθείαν σε ατμό, χωρίς να μεσολαβήσει στο μεταξύ βρασμός.</a:t>
            </a:r>
          </a:p>
          <a:p>
            <a:r>
              <a:rPr lang="el-GR" sz="1900" dirty="0">
                <a:latin typeface="Times New Roman" panose="02020603050405020304" pitchFamily="18" charset="0"/>
                <a:cs typeface="Times New Roman" panose="02020603050405020304" pitchFamily="18" charset="0"/>
              </a:rPr>
              <a:t>Το φαινόμενο αυτό εκμεταλλεύθηκαν οι κατασκευαστές λεβήτων κρίσιμης και υπερκρίσιμης πιέσεως.</a:t>
            </a:r>
          </a:p>
          <a:p>
            <a:r>
              <a:rPr lang="el-GR" sz="1900" dirty="0">
                <a:latin typeface="Times New Roman" panose="02020603050405020304" pitchFamily="18" charset="0"/>
                <a:cs typeface="Times New Roman" panose="02020603050405020304" pitchFamily="18" charset="0"/>
              </a:rPr>
              <a:t>Ανάλογες με τις καμπύλες χαράσσονται σε μονάδες του </a:t>
            </a:r>
            <a:r>
              <a:rPr lang="el-GR" sz="1900" b="1" dirty="0">
                <a:latin typeface="Times New Roman" panose="02020603050405020304" pitchFamily="18" charset="0"/>
                <a:cs typeface="Times New Roman" panose="02020603050405020304" pitchFamily="18" charset="0"/>
              </a:rPr>
              <a:t>συστήματος si, </a:t>
            </a:r>
            <a:r>
              <a:rPr lang="el-GR" sz="1900" dirty="0">
                <a:latin typeface="Times New Roman" panose="02020603050405020304" pitchFamily="18" charset="0"/>
                <a:cs typeface="Times New Roman" panose="02020603050405020304" pitchFamily="18" charset="0"/>
              </a:rPr>
              <a:t>δηλαδή για την πίεση σε bar, τη θερμοκρασία σε </a:t>
            </a:r>
            <a:r>
              <a:rPr lang="el-GR" sz="1900" b="1" dirty="0">
                <a:latin typeface="Times New Roman" panose="02020603050405020304" pitchFamily="18" charset="0"/>
                <a:cs typeface="Times New Roman" panose="02020603050405020304" pitchFamily="18" charset="0"/>
              </a:rPr>
              <a:t>°κ</a:t>
            </a:r>
            <a:r>
              <a:rPr lang="el-GR" sz="1900" dirty="0">
                <a:latin typeface="Times New Roman" panose="02020603050405020304" pitchFamily="18" charset="0"/>
                <a:cs typeface="Times New Roman" panose="02020603050405020304" pitchFamily="18" charset="0"/>
              </a:rPr>
              <a:t>, τη θερμότητα σε </a:t>
            </a:r>
            <a:r>
              <a:rPr lang="el-GR" sz="1900" b="1" dirty="0">
                <a:latin typeface="Times New Roman" panose="02020603050405020304" pitchFamily="18" charset="0"/>
                <a:cs typeface="Times New Roman" panose="02020603050405020304" pitchFamily="18" charset="0"/>
              </a:rPr>
              <a:t>kj/kg</a:t>
            </a:r>
            <a:r>
              <a:rPr lang="el-GR" sz="1900" dirty="0">
                <a:latin typeface="Times New Roman" panose="02020603050405020304" pitchFamily="18" charset="0"/>
                <a:cs typeface="Times New Roman" panose="02020603050405020304" pitchFamily="18" charset="0"/>
              </a:rPr>
              <a:t>, ενώ η πυκνότητα και ο ειδικός όγκος παραμένουν </a:t>
            </a:r>
            <a:r>
              <a:rPr lang="el-GR" sz="1900" b="1" dirty="0">
                <a:latin typeface="Times New Roman" panose="02020603050405020304" pitchFamily="18" charset="0"/>
                <a:cs typeface="Times New Roman" panose="02020603050405020304" pitchFamily="18" charset="0"/>
              </a:rPr>
              <a:t>σε kg/m³ και m³/kg</a:t>
            </a:r>
            <a:r>
              <a:rPr lang="el-GR" sz="1900" dirty="0">
                <a:latin typeface="Times New Roman" panose="02020603050405020304" pitchFamily="18" charset="0"/>
                <a:cs typeface="Times New Roman" panose="02020603050405020304" pitchFamily="18" charset="0"/>
              </a:rPr>
              <a:t>. Η μετάβαση από το ένα σύστημα στο άλλο είναι εύκολη αν ληφθεί υπόψη ότι:</a:t>
            </a:r>
          </a:p>
          <a:p>
            <a:r>
              <a:rPr lang="el-GR" sz="1900" b="1" dirty="0">
                <a:solidFill>
                  <a:srgbClr val="552EE6"/>
                </a:solidFill>
                <a:latin typeface="Times New Roman" panose="02020603050405020304" pitchFamily="18" charset="0"/>
                <a:cs typeface="Times New Roman" panose="02020603050405020304" pitchFamily="18" charset="0"/>
              </a:rPr>
              <a:t>1 bar	= 1,02 kp/cm²	                   για την πίεση</a:t>
            </a:r>
          </a:p>
          <a:p>
            <a:r>
              <a:rPr lang="el-GR" sz="1900" b="1" dirty="0">
                <a:solidFill>
                  <a:srgbClr val="552EE6"/>
                </a:solidFill>
                <a:latin typeface="Times New Roman" panose="02020603050405020304" pitchFamily="18" charset="0"/>
                <a:cs typeface="Times New Roman" panose="02020603050405020304" pitchFamily="18" charset="0"/>
              </a:rPr>
              <a:t>°Κ	=°C + 273	                   για τη θερμοκρασία</a:t>
            </a:r>
          </a:p>
          <a:p>
            <a:r>
              <a:rPr lang="el-GR" sz="1900" b="1" dirty="0">
                <a:solidFill>
                  <a:srgbClr val="552EE6"/>
                </a:solidFill>
                <a:latin typeface="Times New Roman" panose="02020603050405020304" pitchFamily="18" charset="0"/>
                <a:cs typeface="Times New Roman" panose="02020603050405020304" pitchFamily="18" charset="0"/>
              </a:rPr>
              <a:t>Και 1 kcal/kg = 4,186 kj/kg          για τη θερμότητα</a:t>
            </a:r>
          </a:p>
          <a:p>
            <a:endParaRPr lang="el-GR" sz="1900" dirty="0">
              <a:latin typeface="Times New Roman" panose="02020603050405020304" pitchFamily="18" charset="0"/>
              <a:cs typeface="Times New Roman" panose="02020603050405020304" pitchFamily="18" charset="0"/>
            </a:endParaRPr>
          </a:p>
          <a:p>
            <a:endParaRPr lang="el-GR" sz="1900" dirty="0">
              <a:latin typeface="Times New Roman" panose="02020603050405020304" pitchFamily="18" charset="0"/>
              <a:cs typeface="Times New Roman" panose="02020603050405020304" pitchFamily="18" charset="0"/>
            </a:endParaRPr>
          </a:p>
          <a:p>
            <a:endParaRPr lang="el-GR" sz="1900" dirty="0">
              <a:latin typeface="Times New Roman" panose="02020603050405020304" pitchFamily="18" charset="0"/>
              <a:cs typeface="Times New Roman" panose="02020603050405020304" pitchFamily="18" charset="0"/>
            </a:endParaRPr>
          </a:p>
          <a:p>
            <a:endParaRPr lang="el-GR" sz="1900" b="1" dirty="0">
              <a:solidFill>
                <a:srgbClr val="2B10F4"/>
              </a:solidFill>
              <a:latin typeface="Times New Roman" panose="02020603050405020304" pitchFamily="18" charset="0"/>
              <a:cs typeface="Times New Roman" panose="02020603050405020304" pitchFamily="18" charset="0"/>
            </a:endParaRPr>
          </a:p>
          <a:p>
            <a:endParaRPr lang="el-GR" sz="1900" b="1" dirty="0">
              <a:solidFill>
                <a:srgbClr val="2B10F4"/>
              </a:solidFill>
              <a:latin typeface="Times New Roman" panose="02020603050405020304" pitchFamily="18" charset="0"/>
              <a:cs typeface="Times New Roman" panose="02020603050405020304" pitchFamily="18" charset="0"/>
            </a:endParaRPr>
          </a:p>
          <a:p>
            <a:endParaRPr lang="el-GR" sz="2000" b="1" dirty="0">
              <a:solidFill>
                <a:srgbClr val="2B10F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751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βάλ 2">
            <a:extLst>
              <a:ext uri="{FF2B5EF4-FFF2-40B4-BE49-F238E27FC236}">
                <a16:creationId xmlns:a16="http://schemas.microsoft.com/office/drawing/2014/main" id="{1B758B35-5F75-7258-5BA0-851B662F463A}"/>
              </a:ext>
            </a:extLst>
          </p:cNvPr>
          <p:cNvSpPr/>
          <p:nvPr/>
        </p:nvSpPr>
        <p:spPr>
          <a:xfrm>
            <a:off x="1043608" y="764704"/>
            <a:ext cx="7056784" cy="4896544"/>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600" b="1" dirty="0">
                <a:solidFill>
                  <a:srgbClr val="FF0000"/>
                </a:solidFill>
                <a:latin typeface="Arial Black" panose="020B0A04020102020204" pitchFamily="34" charset="0"/>
                <a:cs typeface="Times New Roman" panose="02020603050405020304" pitchFamily="18" charset="0"/>
              </a:rPr>
              <a:t>2</a:t>
            </a:r>
          </a:p>
        </p:txBody>
      </p:sp>
    </p:spTree>
    <p:extLst>
      <p:ext uri="{BB962C8B-B14F-4D97-AF65-F5344CB8AC3E}">
        <p14:creationId xmlns:p14="http://schemas.microsoft.com/office/powerpoint/2010/main" val="3125408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88640"/>
            <a:ext cx="8572560" cy="6383632"/>
          </a:xfrm>
        </p:spPr>
        <p:txBody>
          <a:bodyPr>
            <a:normAutofit/>
          </a:bodyPr>
          <a:lstStyle/>
          <a:p>
            <a:pPr algn="l">
              <a:buClr>
                <a:srgbClr val="FF0000"/>
              </a:buClr>
            </a:pPr>
            <a:endParaRPr lang="el-GR" sz="2000" b="1" dirty="0">
              <a:solidFill>
                <a:schemeClr val="bg1">
                  <a:lumMod val="95000"/>
                  <a:lumOff val="5000"/>
                </a:schemeClr>
              </a:solidFill>
              <a:latin typeface="Arial Black" pitchFamily="34" charset="0"/>
            </a:endParaRPr>
          </a:p>
          <a:p>
            <a:pPr algn="l">
              <a:buClr>
                <a:srgbClr val="FF0000"/>
              </a:buClr>
              <a:buFont typeface="Wingdings" pitchFamily="2" charset="2"/>
              <a:buChar char="Ø"/>
            </a:pPr>
            <a:r>
              <a:rPr lang="el-GR" sz="2000" dirty="0">
                <a:solidFill>
                  <a:schemeClr val="bg1">
                    <a:lumMod val="95000"/>
                    <a:lumOff val="5000"/>
                  </a:schemeClr>
                </a:solidFill>
                <a:latin typeface="Times New Roman" panose="02020603050405020304" pitchFamily="18" charset="0"/>
                <a:cs typeface="Times New Roman" panose="02020603050405020304" pitchFamily="18" charset="0"/>
              </a:rPr>
              <a:t>Όταν εφαρμόστηκε η μέθοδος επεξεργασίας του νερού προς αποφυγή σχηματισμού καθαλατώσεων και διάβρωσης του υλικού κατασκευής τους, τότε οι Υδραυλωτοί λέβητες επικράτησαν σχεδόν ολοκληρωτικά.</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pic>
        <p:nvPicPr>
          <p:cNvPr id="7" name="3 - Θέση περιεχομένου" descr="2022-09-30 (21).png">
            <a:extLst>
              <a:ext uri="{FF2B5EF4-FFF2-40B4-BE49-F238E27FC236}">
                <a16:creationId xmlns:a16="http://schemas.microsoft.com/office/drawing/2014/main" id="{AB673D8C-FA70-760C-61C1-8E1965D1D446}"/>
              </a:ext>
            </a:extLst>
          </p:cNvPr>
          <p:cNvPicPr>
            <a:picLocks noChangeAspect="1"/>
          </p:cNvPicPr>
          <p:nvPr/>
        </p:nvPicPr>
        <p:blipFill>
          <a:blip r:embed="rId3"/>
          <a:stretch>
            <a:fillRect/>
          </a:stretch>
        </p:blipFill>
        <p:spPr>
          <a:xfrm>
            <a:off x="181866" y="1772816"/>
            <a:ext cx="8572560" cy="4896544"/>
          </a:xfrm>
          <a:prstGeom prst="rect">
            <a:avLst/>
          </a:prstGeom>
          <a:noFill/>
        </p:spPr>
      </p:pic>
    </p:spTree>
    <p:extLst>
      <p:ext uri="{BB962C8B-B14F-4D97-AF65-F5344CB8AC3E}">
        <p14:creationId xmlns:p14="http://schemas.microsoft.com/office/powerpoint/2010/main" val="2023592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ύλινδρος&#10;&#10;Περιγραφή που δημιουργήθηκε αυτόματα">
            <a:extLst>
              <a:ext uri="{FF2B5EF4-FFF2-40B4-BE49-F238E27FC236}">
                <a16:creationId xmlns:a16="http://schemas.microsoft.com/office/drawing/2014/main" id="{6E77AD1A-1D15-60DC-0E97-C39FD898FC04}"/>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l="14761" r="16491" b="-1"/>
          <a:stretch/>
        </p:blipFill>
        <p:spPr>
          <a:xfrm>
            <a:off x="20" y="10"/>
            <a:ext cx="4567408" cy="6857990"/>
          </a:xfrm>
          <a:prstGeom prst="rect">
            <a:avLst/>
          </a:prstGeom>
        </p:spPr>
      </p:pic>
      <p:pic>
        <p:nvPicPr>
          <p:cNvPr id="7" name="Εικόνα 6" descr="Εικόνα που περιέχει συσκευή, μηχάνημα, βιομηχανία, αυλός&#10;&#10;Περιγραφή που δημιουργήθηκε αυτόματα">
            <a:extLst>
              <a:ext uri="{FF2B5EF4-FFF2-40B4-BE49-F238E27FC236}">
                <a16:creationId xmlns:a16="http://schemas.microsoft.com/office/drawing/2014/main" id="{F157FC2D-92B4-1E28-7CDC-DD4A6224BBE9}"/>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45862" r="16642"/>
          <a:stretch/>
        </p:blipFill>
        <p:spPr>
          <a:xfrm>
            <a:off x="4567428" y="-7629"/>
            <a:ext cx="4576572" cy="6865629"/>
          </a:xfrm>
          <a:prstGeom prst="rect">
            <a:avLst/>
          </a:prstGeom>
        </p:spPr>
      </p:pic>
      <p:sp>
        <p:nvSpPr>
          <p:cNvPr id="11" name="TextBox 10">
            <a:extLst>
              <a:ext uri="{FF2B5EF4-FFF2-40B4-BE49-F238E27FC236}">
                <a16:creationId xmlns:a16="http://schemas.microsoft.com/office/drawing/2014/main" id="{610B03FA-240B-12E2-782F-8DA312F84F96}"/>
              </a:ext>
            </a:extLst>
          </p:cNvPr>
          <p:cNvSpPr txBox="1"/>
          <p:nvPr/>
        </p:nvSpPr>
        <p:spPr>
          <a:xfrm>
            <a:off x="35496" y="2638044"/>
            <a:ext cx="9099340" cy="3101983"/>
          </a:xfrm>
          <a:prstGeom prst="rect">
            <a:avLst/>
          </a:prstGeom>
        </p:spPr>
        <p:txBody>
          <a:bodyPr vert="horz" lIns="91440" tIns="45720" rIns="91440" bIns="45720" rtlCol="0">
            <a:normAutofit/>
          </a:bodyPr>
          <a:lstStyle/>
          <a:p>
            <a:pPr indent="-228600" algn="ctr" defTabSz="914400">
              <a:spcBef>
                <a:spcPts val="1000"/>
              </a:spcBef>
              <a:buClr>
                <a:schemeClr val="accent2"/>
              </a:buClr>
              <a:buFont typeface="Arial" panose="020B0604020202020204" pitchFamily="34" charset="0"/>
              <a:buChar char="•"/>
            </a:pPr>
            <a:r>
              <a:rPr lang="en-US" sz="3200" b="1" dirty="0">
                <a:solidFill>
                  <a:srgbClr val="FF0000"/>
                </a:solidFill>
                <a:highlight>
                  <a:srgbClr val="FFFF00"/>
                </a:highlight>
                <a:latin typeface="Times New Roman" panose="02020603050405020304" pitchFamily="18" charset="0"/>
                <a:cs typeface="Times New Roman" panose="02020603050405020304" pitchFamily="18" charset="0"/>
              </a:rPr>
              <a:t>ΚΕΦΑΛΑΙΟ ΔΕΥΤΕΡΟ</a:t>
            </a:r>
          </a:p>
          <a:p>
            <a:pPr indent="-228600" algn="ctr" defTabSz="914400">
              <a:spcBef>
                <a:spcPts val="1000"/>
              </a:spcBef>
              <a:buClr>
                <a:schemeClr val="accent2"/>
              </a:buClr>
              <a:buFont typeface="Arial" panose="020B0604020202020204" pitchFamily="34" charset="0"/>
              <a:buChar char="•"/>
            </a:pPr>
            <a:endParaRPr lang="en-US" sz="2800" b="1" dirty="0">
              <a:solidFill>
                <a:schemeClr val="tx1">
                  <a:lumMod val="85000"/>
                  <a:lumOff val="15000"/>
                </a:schemeClr>
              </a:solidFill>
              <a:latin typeface="Times New Roman" panose="02020603050405020304" pitchFamily="18" charset="0"/>
              <a:cs typeface="Times New Roman" panose="02020603050405020304" pitchFamily="18" charset="0"/>
            </a:endParaRPr>
          </a:p>
          <a:p>
            <a:pPr defTabSz="914400">
              <a:spcBef>
                <a:spcPts val="1000"/>
              </a:spcBef>
              <a:buClr>
                <a:schemeClr val="accent2"/>
              </a:buClr>
            </a:pPr>
            <a:r>
              <a:rPr lang="el-GR" sz="2800" b="1" dirty="0">
                <a:solidFill>
                  <a:srgbClr val="FFFF00"/>
                </a:solidFill>
                <a:highlight>
                  <a:srgbClr val="FF0000"/>
                </a:highlight>
                <a:latin typeface="Times New Roman" panose="02020603050405020304" pitchFamily="18" charset="0"/>
                <a:cs typeface="Times New Roman" panose="02020603050405020304" pitchFamily="18" charset="0"/>
              </a:rPr>
              <a:t>ΣΥΓΧΡΟΝΟΙ ΑΤΜΟΛΕΒΗΤΕΣ ΕΜΠΟΡΙΚΩΝ ΠΛΟΙΩΝ </a:t>
            </a:r>
            <a:endParaRPr lang="en-US" sz="2800" b="1" dirty="0">
              <a:solidFill>
                <a:srgbClr val="FFFF00"/>
              </a:solidFill>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131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240072"/>
            <a:ext cx="8856984" cy="5429288"/>
          </a:xfrm>
        </p:spPr>
        <p:txBody>
          <a:bodyPr>
            <a:normAutofit fontScale="92500" lnSpcReduction="20000"/>
          </a:bodyPr>
          <a:lstStyle/>
          <a:p>
            <a:pPr>
              <a:lnSpc>
                <a:spcPct val="110000"/>
              </a:lnSpc>
              <a:spcBef>
                <a:spcPts val="600"/>
              </a:spcBef>
              <a:buClr>
                <a:srgbClr val="FF0000"/>
              </a:buClr>
            </a:pPr>
            <a:r>
              <a:rPr lang="el-GR" sz="2200" dirty="0">
                <a:solidFill>
                  <a:schemeClr val="bg1"/>
                </a:solidFill>
                <a:latin typeface="Times New Roman" panose="02020603050405020304" pitchFamily="18" charset="0"/>
                <a:cs typeface="Times New Roman" panose="02020603050405020304" pitchFamily="18" charset="0"/>
              </a:rPr>
              <a:t>Οι λέβητες που χρησιμοποιούνται σήμερα στα εμπορικά πλοία αποτελούν κατά είναι  </a:t>
            </a:r>
            <a:r>
              <a:rPr lang="el-GR" sz="2200" dirty="0">
                <a:solidFill>
                  <a:schemeClr val="tx1"/>
                </a:solidFill>
                <a:latin typeface="Times New Roman" panose="02020603050405020304" pitchFamily="18" charset="0"/>
                <a:cs typeface="Times New Roman" panose="02020603050405020304" pitchFamily="18" charset="0"/>
              </a:rPr>
              <a:t>sic κατά κανόνα εξελιγμένες μορφές του λέβητα </a:t>
            </a:r>
            <a:r>
              <a:rPr lang="el-GR" sz="2200" b="1" dirty="0">
                <a:solidFill>
                  <a:srgbClr val="FF0000"/>
                </a:solidFill>
                <a:latin typeface="Times New Roman" panose="02020603050405020304" pitchFamily="18" charset="0"/>
                <a:cs typeface="Times New Roman" panose="02020603050405020304" pitchFamily="18" charset="0"/>
              </a:rPr>
              <a:t>τύπου D της foster-wheeler</a:t>
            </a:r>
            <a:r>
              <a:rPr lang="el-GR" sz="2200" dirty="0">
                <a:solidFill>
                  <a:schemeClr val="bg1"/>
                </a:solidFill>
                <a:latin typeface="Times New Roman" panose="02020603050405020304" pitchFamily="18" charset="0"/>
                <a:cs typeface="Times New Roman" panose="02020603050405020304" pitchFamily="18" charset="0"/>
              </a:rPr>
              <a:t>.</a:t>
            </a:r>
          </a:p>
          <a:p>
            <a:pPr algn="l">
              <a:lnSpc>
                <a:spcPct val="110000"/>
              </a:lnSpc>
              <a:spcBef>
                <a:spcPts val="600"/>
              </a:spcBef>
              <a:buClr>
                <a:srgbClr val="FF0000"/>
              </a:buClr>
            </a:pPr>
            <a:r>
              <a:rPr lang="el-GR" sz="2200" dirty="0">
                <a:solidFill>
                  <a:schemeClr val="tx1"/>
                </a:solidFill>
                <a:latin typeface="Times New Roman" panose="02020603050405020304" pitchFamily="18" charset="0"/>
                <a:cs typeface="Times New Roman" panose="02020603050405020304" pitchFamily="18" charset="0"/>
              </a:rPr>
              <a:t>Αυτός αρχικά κατασκευάσθηκε με αυλούς των οποίων η κλίση πλησιάζει την κατακόρυφο, με πλευρικό υδροτοιχώματα, με ενδιάμεσο υπερθερμαντήρα και οικονομητήρα στην έξοδο των καυσαερίων.</a:t>
            </a:r>
          </a:p>
          <a:p>
            <a:pPr algn="l">
              <a:lnSpc>
                <a:spcPct val="110000"/>
              </a:lnSpc>
              <a:spcBef>
                <a:spcPts val="600"/>
              </a:spcBef>
              <a:buClr>
                <a:srgbClr val="FF0000"/>
              </a:buClr>
            </a:pPr>
            <a:r>
              <a:rPr lang="el-GR" sz="2200" b="1" dirty="0">
                <a:solidFill>
                  <a:schemeClr val="tx1"/>
                </a:solidFill>
                <a:latin typeface="Times New Roman" panose="02020603050405020304" pitchFamily="18" charset="0"/>
                <a:cs typeface="Times New Roman" panose="02020603050405020304" pitchFamily="18" charset="0"/>
              </a:rPr>
              <a:t>Αργότερα οι αυλοί του τοποθετήθηκαν κατακόρυφα και προστέθηκαν τα υδροτοιχώματα του πίσω πυθμένα της εστίας και του </a:t>
            </a:r>
            <a:r>
              <a:rPr lang="el-GR" sz="2200" b="1" dirty="0">
                <a:solidFill>
                  <a:srgbClr val="FF0000"/>
                </a:solidFill>
                <a:latin typeface="Times New Roman" panose="02020603050405020304" pitchFamily="18" charset="0"/>
                <a:cs typeface="Times New Roman" panose="02020603050405020304" pitchFamily="18" charset="0"/>
              </a:rPr>
              <a:t>δ</a:t>
            </a:r>
            <a:endParaRPr lang="en-US" sz="2200" b="1" dirty="0">
              <a:solidFill>
                <a:srgbClr val="FF0000"/>
              </a:solidFill>
              <a:latin typeface="Times New Roman" panose="02020603050405020304" pitchFamily="18" charset="0"/>
              <a:cs typeface="Times New Roman" panose="02020603050405020304" pitchFamily="18" charset="0"/>
            </a:endParaRPr>
          </a:p>
          <a:p>
            <a:pPr algn="l">
              <a:lnSpc>
                <a:spcPct val="110000"/>
              </a:lnSpc>
              <a:spcBef>
                <a:spcPts val="600"/>
              </a:spcBef>
              <a:buClr>
                <a:srgbClr val="FF0000"/>
              </a:buClr>
            </a:pPr>
            <a:r>
              <a:rPr lang="el-GR" sz="2200" b="1" dirty="0">
                <a:solidFill>
                  <a:schemeClr val="tx1"/>
                </a:solidFill>
                <a:latin typeface="Times New Roman" panose="02020603050405020304" pitchFamily="18" charset="0"/>
                <a:cs typeface="Times New Roman" panose="02020603050405020304" pitchFamily="18" charset="0"/>
              </a:rPr>
              <a:t>Αργότερα στους λέβητες τύπου </a:t>
            </a:r>
            <a:r>
              <a:rPr lang="el-GR" sz="2200" b="1" dirty="0">
                <a:solidFill>
                  <a:srgbClr val="FF0000"/>
                </a:solidFill>
                <a:latin typeface="Times New Roman" panose="02020603050405020304" pitchFamily="18" charset="0"/>
                <a:cs typeface="Times New Roman" panose="02020603050405020304" pitchFamily="18" charset="0"/>
              </a:rPr>
              <a:t>D</a:t>
            </a:r>
            <a:r>
              <a:rPr lang="el-GR" sz="2200" b="1" dirty="0">
                <a:solidFill>
                  <a:schemeClr val="tx1"/>
                </a:solidFill>
                <a:latin typeface="Times New Roman" panose="02020603050405020304" pitchFamily="18" charset="0"/>
                <a:cs typeface="Times New Roman" panose="02020603050405020304" pitchFamily="18" charset="0"/>
              </a:rPr>
              <a:t> </a:t>
            </a:r>
            <a:r>
              <a:rPr lang="el-GR" sz="2200" dirty="0">
                <a:solidFill>
                  <a:schemeClr val="tx1"/>
                </a:solidFill>
                <a:latin typeface="Times New Roman" panose="02020603050405020304" pitchFamily="18" charset="0"/>
                <a:cs typeface="Times New Roman" panose="02020603050405020304" pitchFamily="18" charset="0"/>
              </a:rPr>
              <a:t>ο υπερθερμαντήρας μιας ή περισσότερων διαβάσεων του ατμού τοποθετήθηκε εξωτερικά από τους αυλούς, εφοδιάσθηκαν και με </a:t>
            </a:r>
            <a:r>
              <a:rPr lang="el-GR" sz="2200" b="1" dirty="0">
                <a:solidFill>
                  <a:srgbClr val="FF0000"/>
                </a:solidFill>
                <a:latin typeface="Times New Roman" panose="02020603050405020304" pitchFamily="18" charset="0"/>
                <a:cs typeface="Times New Roman" panose="02020603050405020304" pitchFamily="18" charset="0"/>
              </a:rPr>
              <a:t>αναθερμαντήρα ατμού και προθερμαντήρα αέρα</a:t>
            </a:r>
            <a:r>
              <a:rPr lang="el-GR" sz="2200" dirty="0">
                <a:solidFill>
                  <a:schemeClr val="bg1"/>
                </a:solidFill>
                <a:latin typeface="Times New Roman" panose="02020603050405020304" pitchFamily="18" charset="0"/>
                <a:cs typeface="Times New Roman" panose="02020603050405020304" pitchFamily="18" charset="0"/>
              </a:rPr>
              <a:t>,</a:t>
            </a:r>
            <a:r>
              <a:rPr lang="el-GR" sz="2200" dirty="0">
                <a:solidFill>
                  <a:schemeClr val="tx1"/>
                </a:solidFill>
                <a:latin typeface="Times New Roman" panose="02020603050405020304" pitchFamily="18" charset="0"/>
                <a:cs typeface="Times New Roman" panose="02020603050405020304" pitchFamily="18" charset="0"/>
              </a:rPr>
              <a:t> και </a:t>
            </a:r>
            <a:r>
              <a:rPr lang="el-GR" sz="2200" dirty="0">
                <a:solidFill>
                  <a:srgbClr val="2B10F4"/>
                </a:solidFill>
                <a:latin typeface="Times New Roman" panose="02020603050405020304" pitchFamily="18" charset="0"/>
                <a:cs typeface="Times New Roman" panose="02020603050405020304" pitchFamily="18" charset="0"/>
              </a:rPr>
              <a:t>η εστία κατασκευάσθηκε σε μεγάλες διαστάσεις και με καυστήρες στην οροφή της με σκοπό την τέλεια καύση και την εκμετάλλευση στο μέγιστο βαθμό της μετάδοσης της θερμότητας με ακτινοβολία</a:t>
            </a:r>
            <a:r>
              <a:rPr lang="el-GR" sz="2200" dirty="0">
                <a:solidFill>
                  <a:schemeClr val="bg1"/>
                </a:solidFill>
                <a:latin typeface="Times New Roman" panose="02020603050405020304" pitchFamily="18" charset="0"/>
                <a:cs typeface="Times New Roman" panose="02020603050405020304" pitchFamily="18" charset="0"/>
              </a:rPr>
              <a:t>. </a:t>
            </a:r>
            <a:endParaRPr lang="en-US" sz="2200" dirty="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600"/>
              </a:spcBef>
              <a:buClr>
                <a:srgbClr val="FF0000"/>
              </a:buClr>
            </a:pPr>
            <a:r>
              <a:rPr lang="el-GR" sz="2200" dirty="0">
                <a:solidFill>
                  <a:schemeClr val="tx1"/>
                </a:solidFill>
                <a:latin typeface="Times New Roman" panose="02020603050405020304" pitchFamily="18" charset="0"/>
                <a:cs typeface="Times New Roman" panose="02020603050405020304" pitchFamily="18" charset="0"/>
              </a:rPr>
              <a:t>Έτσι προέκυψαν οι σύγχρονοι αυτοί λέβητες που κατασκευάζονται από πολλά εργοστάσια στον κόσμο, με βάση σχέδια των κυριότερων κατασκευαστών</a:t>
            </a:r>
            <a:r>
              <a:rPr lang="el-GR" sz="2200" dirty="0">
                <a:solidFill>
                  <a:schemeClr val="bg1"/>
                </a:solidFill>
                <a:latin typeface="Times New Roman" panose="02020603050405020304" pitchFamily="18" charset="0"/>
                <a:cs typeface="Times New Roman" panose="02020603050405020304" pitchFamily="18" charset="0"/>
              </a:rPr>
              <a:t>, </a:t>
            </a:r>
            <a:r>
              <a:rPr lang="el-GR" sz="2200" b="1" u="sng" dirty="0">
                <a:solidFill>
                  <a:srgbClr val="FF0000"/>
                </a:solidFill>
                <a:latin typeface="Times New Roman" panose="02020603050405020304" pitchFamily="18" charset="0"/>
                <a:cs typeface="Times New Roman" panose="02020603050405020304" pitchFamily="18" charset="0"/>
              </a:rPr>
              <a:t>όπως babcock-wilcox, foster-wheeler, combustion engineering</a:t>
            </a:r>
            <a:r>
              <a:rPr lang="en-US" sz="2200" b="1" u="sng" dirty="0">
                <a:solidFill>
                  <a:srgbClr val="FF0000"/>
                </a:solidFill>
                <a:latin typeface="Times New Roman" panose="02020603050405020304" pitchFamily="18" charset="0"/>
                <a:cs typeface="Times New Roman" panose="02020603050405020304" pitchFamily="18" charset="0"/>
              </a:rPr>
              <a:t> </a:t>
            </a:r>
            <a:r>
              <a:rPr lang="el-GR" sz="2200" b="1" u="sng" dirty="0">
                <a:solidFill>
                  <a:srgbClr val="FF0000"/>
                </a:solidFill>
                <a:latin typeface="Times New Roman" panose="02020603050405020304" pitchFamily="18" charset="0"/>
                <a:cs typeface="Times New Roman" panose="02020603050405020304" pitchFamily="18" charset="0"/>
              </a:rPr>
              <a:t>και ποιο σύγχρονα όπως mitsubishi, kawasaki, </a:t>
            </a:r>
            <a:r>
              <a:rPr lang="en-US" sz="2200" b="1" u="sng" dirty="0">
                <a:solidFill>
                  <a:srgbClr val="FF0000"/>
                </a:solidFill>
                <a:latin typeface="Times New Roman" panose="02020603050405020304" pitchFamily="18" charset="0"/>
                <a:cs typeface="Times New Roman" panose="02020603050405020304" pitchFamily="18" charset="0"/>
              </a:rPr>
              <a:t>aalborg, saacke</a:t>
            </a:r>
            <a:r>
              <a:rPr lang="el-GR" sz="2200" b="1" u="sng" dirty="0">
                <a:solidFill>
                  <a:srgbClr val="FF0000"/>
                </a:solidFill>
                <a:latin typeface="Times New Roman" panose="02020603050405020304" pitchFamily="18" charset="0"/>
                <a:cs typeface="Times New Roman" panose="02020603050405020304" pitchFamily="18" charset="0"/>
              </a:rPr>
              <a:t> κλπ. </a:t>
            </a:r>
          </a:p>
          <a:p>
            <a:pPr algn="l">
              <a:spcAft>
                <a:spcPts val="1200"/>
              </a:spcAft>
              <a:buClr>
                <a:srgbClr val="FF0000"/>
              </a:buClr>
            </a:pPr>
            <a:endParaRPr lang="en-US" dirty="0">
              <a:solidFill>
                <a:schemeClr val="bg1"/>
              </a:solidFill>
              <a:latin typeface="Times New Roman" panose="02020603050405020304" pitchFamily="18" charset="0"/>
              <a:cs typeface="Times New Roman" panose="02020603050405020304" pitchFamily="18" charset="0"/>
            </a:endParaRPr>
          </a:p>
          <a:p>
            <a:pPr algn="l">
              <a:spcAft>
                <a:spcPts val="1200"/>
              </a:spcAft>
              <a:buClr>
                <a:srgbClr val="FF0000"/>
              </a:buClr>
            </a:pPr>
            <a:endParaRPr lang="en-US" sz="2400" b="1" dirty="0">
              <a:solidFill>
                <a:schemeClr val="tx1"/>
              </a:solidFill>
              <a:latin typeface="Arial Black" pitchFamily="34" charset="0"/>
            </a:endParaRPr>
          </a:p>
        </p:txBody>
      </p:sp>
      <p:sp>
        <p:nvSpPr>
          <p:cNvPr id="2" name="Διάγραμμα ροής: Στοιχείο τερματισμού 1">
            <a:extLst>
              <a:ext uri="{FF2B5EF4-FFF2-40B4-BE49-F238E27FC236}">
                <a16:creationId xmlns:a16="http://schemas.microsoft.com/office/drawing/2014/main" id="{A6F5F321-1BA3-F18A-9326-9BAF08D886EA}"/>
              </a:ext>
            </a:extLst>
          </p:cNvPr>
          <p:cNvSpPr/>
          <p:nvPr/>
        </p:nvSpPr>
        <p:spPr>
          <a:xfrm>
            <a:off x="15329" y="188640"/>
            <a:ext cx="8856984" cy="792088"/>
          </a:xfrm>
          <a:prstGeom prst="flowChartTerminator">
            <a:avLst/>
          </a:prstGeom>
          <a:solidFill>
            <a:srgbClr val="2BF6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0000"/>
                </a:solidFill>
                <a:latin typeface="Arial Black" panose="020B0A04020102020204" pitchFamily="34" charset="0"/>
              </a:rPr>
              <a:t>2.1.  ΓΕΝΙΚΑ</a:t>
            </a:r>
          </a:p>
        </p:txBody>
      </p:sp>
    </p:spTree>
    <p:extLst>
      <p:ext uri="{BB962C8B-B14F-4D97-AF65-F5344CB8AC3E}">
        <p14:creationId xmlns:p14="http://schemas.microsoft.com/office/powerpoint/2010/main" val="13597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800" decel="100000"/>
                                        <p:tgtEl>
                                          <p:spTgt spid="3">
                                            <p:txEl>
                                              <p:pRg st="4" end="4"/>
                                            </p:txEl>
                                          </p:spTgt>
                                        </p:tgtEl>
                                      </p:cBhvr>
                                    </p:animEffect>
                                    <p:anim calcmode="lin" valueType="num">
                                      <p:cBhvr>
                                        <p:cTn id="13"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DA7A229-4FB8-9A2C-47EA-65D4E827E82E}"/>
              </a:ext>
            </a:extLst>
          </p:cNvPr>
          <p:cNvSpPr txBox="1"/>
          <p:nvPr/>
        </p:nvSpPr>
        <p:spPr>
          <a:xfrm>
            <a:off x="35496" y="1228397"/>
            <a:ext cx="9001000" cy="3908762"/>
          </a:xfrm>
          <a:prstGeom prst="rect">
            <a:avLst/>
          </a:prstGeom>
          <a:noFill/>
        </p:spPr>
        <p:txBody>
          <a:bodyPr wrap="square">
            <a:spAutoFit/>
          </a:bodyPr>
          <a:lstStyle/>
          <a:p>
            <a:r>
              <a:rPr lang="el-GR" sz="1900" dirty="0">
                <a:solidFill>
                  <a:srgbClr val="FF0000"/>
                </a:solidFill>
                <a:latin typeface="Times New Roman" panose="02020603050405020304" pitchFamily="18" charset="0"/>
                <a:cs typeface="Times New Roman" panose="02020603050405020304" pitchFamily="18" charset="0"/>
              </a:rPr>
              <a:t>Κατασκευάζεται σε δύο τύπους, την απλή μορφή και την μορφή με αναθερμαντήρα του ατμού, που λαμβάνεται από ενδιάμεσες βαθμίδες του στροβίλου</a:t>
            </a:r>
            <a:r>
              <a:rPr lang="el-GR" sz="1900" dirty="0">
                <a:latin typeface="Times New Roman" panose="02020603050405020304" pitchFamily="18" charset="0"/>
                <a:cs typeface="Times New Roman" panose="02020603050405020304" pitchFamily="18" charset="0"/>
              </a:rPr>
              <a:t>. </a:t>
            </a:r>
            <a:endParaRPr lang="en-US" sz="1900" dirty="0">
              <a:latin typeface="Times New Roman" panose="02020603050405020304" pitchFamily="18" charset="0"/>
              <a:cs typeface="Times New Roman" panose="02020603050405020304" pitchFamily="18" charset="0"/>
            </a:endParaRPr>
          </a:p>
          <a:p>
            <a:r>
              <a:rPr lang="el-GR" sz="1900" dirty="0">
                <a:latin typeface="Times New Roman" panose="02020603050405020304" pitchFamily="18" charset="0"/>
                <a:cs typeface="Times New Roman" panose="02020603050405020304" pitchFamily="18" charset="0"/>
              </a:rPr>
              <a:t>Χαρακτηριστικό της κατασκευής του είναι ότι δεν έχει μονωτική πλινθοδομή εστίας και οι αυλοί του αποτελούν τους υδρότοιχους, είναι συγκολλημένοι μεταξύ τους, με αποτέλεσμα να δημιουργείται ένας τελείως στεγανός υδρότοιχος. </a:t>
            </a:r>
            <a:endParaRPr lang="en-US" sz="1900" dirty="0">
              <a:latin typeface="Times New Roman" panose="02020603050405020304" pitchFamily="18" charset="0"/>
              <a:cs typeface="Times New Roman" panose="02020603050405020304" pitchFamily="18" charset="0"/>
            </a:endParaRPr>
          </a:p>
          <a:p>
            <a:r>
              <a:rPr lang="el-GR" sz="1900" b="1" dirty="0">
                <a:solidFill>
                  <a:srgbClr val="2B10F4"/>
                </a:solidFill>
                <a:latin typeface="Times New Roman" panose="02020603050405020304" pitchFamily="18" charset="0"/>
                <a:cs typeface="Times New Roman" panose="02020603050405020304" pitchFamily="18" charset="0"/>
              </a:rPr>
              <a:t>Οι καυστήρες είναι τοποθετημένοι στην οροφή.</a:t>
            </a:r>
          </a:p>
          <a:p>
            <a:r>
              <a:rPr lang="el-GR" sz="1900" b="1" dirty="0">
                <a:solidFill>
                  <a:srgbClr val="E50E09"/>
                </a:solidFill>
                <a:latin typeface="Times New Roman" panose="02020603050405020304" pitchFamily="18" charset="0"/>
                <a:cs typeface="Times New Roman" panose="02020603050405020304" pitchFamily="18" charset="0"/>
              </a:rPr>
              <a:t>Ο αναθερμαντήρας που είναι ίδιας κατασκευής με τον υπερθερμαντήρα, τοποθετείται στο πίσω μέρος του λέβητα</a:t>
            </a:r>
            <a:r>
              <a:rPr lang="el-GR" sz="1900" dirty="0">
                <a:latin typeface="Times New Roman" panose="02020603050405020304" pitchFamily="18" charset="0"/>
                <a:cs typeface="Times New Roman" panose="02020603050405020304" pitchFamily="18" charset="0"/>
              </a:rPr>
              <a:t>.</a:t>
            </a:r>
          </a:p>
          <a:p>
            <a:r>
              <a:rPr lang="el-GR" sz="1900" b="1" u="sng" dirty="0">
                <a:latin typeface="Times New Roman" panose="02020603050405020304" pitchFamily="18" charset="0"/>
                <a:cs typeface="Times New Roman" panose="02020603050405020304" pitchFamily="18" charset="0"/>
              </a:rPr>
              <a:t>Έτσι η εστία διαιρείται με ένα διαχωριστικό τοίχωμα σε δύο μέρη, το μπροστινό, από το οποίο τα καυσαέρια περνούν από τον αναθερμαντήρα και το πίσω (μικρότερο), από το οποίο τα καυσαέρια περνούν από τον υπερθερμαντήρα.</a:t>
            </a:r>
          </a:p>
          <a:p>
            <a:r>
              <a:rPr lang="el-GR" sz="1900" dirty="0">
                <a:latin typeface="Times New Roman" panose="02020603050405020304" pitchFamily="18" charset="0"/>
                <a:cs typeface="Times New Roman" panose="02020603050405020304" pitchFamily="18" charset="0"/>
              </a:rPr>
              <a:t>Και τα δύο μαζί οδεύουν προς τους ατμογόνους αυλούς και από εκεί δια μέσου του οικονομητήρα προς την ατμόσφαιρα</a:t>
            </a:r>
            <a:r>
              <a:rPr lang="el-GR" sz="2000" dirty="0">
                <a:latin typeface="Times New Roman" panose="02020603050405020304" pitchFamily="18" charset="0"/>
                <a:cs typeface="Times New Roman" panose="02020603050405020304" pitchFamily="18" charset="0"/>
              </a:rPr>
              <a:t>.   </a:t>
            </a:r>
          </a:p>
        </p:txBody>
      </p:sp>
      <p:sp>
        <p:nvSpPr>
          <p:cNvPr id="2" name="Διάγραμμα ροής: Στοιχείο τερματισμού 1">
            <a:extLst>
              <a:ext uri="{FF2B5EF4-FFF2-40B4-BE49-F238E27FC236}">
                <a16:creationId xmlns:a16="http://schemas.microsoft.com/office/drawing/2014/main" id="{AEFCDFF6-3807-1D70-AB50-54BB1298A8BE}"/>
              </a:ext>
            </a:extLst>
          </p:cNvPr>
          <p:cNvSpPr/>
          <p:nvPr/>
        </p:nvSpPr>
        <p:spPr>
          <a:xfrm>
            <a:off x="0" y="172953"/>
            <a:ext cx="9144000" cy="879783"/>
          </a:xfrm>
          <a:prstGeom prst="flowChartTerminator">
            <a:avLst/>
          </a:prstGeom>
          <a:solidFill>
            <a:srgbClr val="2BF6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FF0000"/>
                </a:solidFill>
                <a:latin typeface="Times New Roman" panose="02020603050405020304" pitchFamily="18" charset="0"/>
                <a:cs typeface="Times New Roman" panose="02020603050405020304" pitchFamily="18" charset="0"/>
              </a:rPr>
              <a:t>2.2.  ΛΈΒΗΤΑΣ V2Μ-8  ΤΗΣ  COMBUSTION ENGINEERING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17F2126-604B-685D-7751-F7186682A9D5}"/>
              </a:ext>
            </a:extLst>
          </p:cNvPr>
          <p:cNvPicPr>
            <a:picLocks noChangeAspect="1" noChangeArrowheads="1"/>
          </p:cNvPicPr>
          <p:nvPr/>
        </p:nvPicPr>
        <p:blipFill>
          <a:blip r:embed="rId2" cstate="print"/>
          <a:stretch>
            <a:fillRect/>
          </a:stretch>
        </p:blipFill>
        <p:spPr bwMode="auto">
          <a:xfrm>
            <a:off x="539552" y="548680"/>
            <a:ext cx="3528392" cy="5400600"/>
          </a:xfrm>
          <a:prstGeom prst="rect">
            <a:avLst/>
          </a:prstGeom>
          <a:noFill/>
        </p:spPr>
      </p:pic>
      <p:cxnSp>
        <p:nvCxnSpPr>
          <p:cNvPr id="12" name="Straight Connector 11">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572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A close-up of a machine&#10;&#10;Description automatically generated with medium confidence">
            <a:extLst>
              <a:ext uri="{FF2B5EF4-FFF2-40B4-BE49-F238E27FC236}">
                <a16:creationId xmlns:a16="http://schemas.microsoft.com/office/drawing/2014/main" id="{FF4875CC-27CF-37F3-1074-8C9B6D178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836712"/>
            <a:ext cx="4392486" cy="487828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 στιγμιότυπο οθόνης&#10;&#10;Περιγραφή που δημιουργήθηκε αυτόματα">
            <a:extLst>
              <a:ext uri="{FF2B5EF4-FFF2-40B4-BE49-F238E27FC236}">
                <a16:creationId xmlns:a16="http://schemas.microsoft.com/office/drawing/2014/main" id="{D68236E9-E049-27FB-411E-0941B186128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9512" y="764704"/>
            <a:ext cx="4320478" cy="5040560"/>
          </a:xfrm>
          <a:prstGeom prst="rect">
            <a:avLst/>
          </a:prstGeom>
        </p:spPr>
      </p:pic>
      <p:cxnSp>
        <p:nvCxnSpPr>
          <p:cNvPr id="15" name="Straight Connector 14">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572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Εικόνα 6" descr="Εικόνα που περιέχει κείμενο, στιγμιότυπο οθόνης, καρτούν, οδοντόβουρτσα&#10;&#10;Περιγραφή που δημιουργήθηκε αυτόματα">
            <a:extLst>
              <a:ext uri="{FF2B5EF4-FFF2-40B4-BE49-F238E27FC236}">
                <a16:creationId xmlns:a16="http://schemas.microsoft.com/office/drawing/2014/main" id="{91DCF14C-DDC5-0256-8C3D-22607F533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11" y="908720"/>
            <a:ext cx="4176455" cy="4968552"/>
          </a:xfrm>
          <a:prstGeom prst="rect">
            <a:avLst/>
          </a:prstGeom>
        </p:spPr>
      </p:pic>
    </p:spTree>
    <p:extLst>
      <p:ext uri="{BB962C8B-B14F-4D97-AF65-F5344CB8AC3E}">
        <p14:creationId xmlns:p14="http://schemas.microsoft.com/office/powerpoint/2010/main" val="3512317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96752"/>
            <a:ext cx="8572500" cy="5446935"/>
          </a:xfrm>
        </p:spPr>
        <p:txBody>
          <a:bodyPr tIns="72000">
            <a:normAutofit/>
          </a:bodyPr>
          <a:lstStyle/>
          <a:p>
            <a:r>
              <a:rPr lang="el-GR" sz="2000" b="1" dirty="0">
                <a:solidFill>
                  <a:srgbClr val="FF0000"/>
                </a:solidFill>
                <a:latin typeface="Times New Roman" panose="02020603050405020304" pitchFamily="18" charset="0"/>
                <a:cs typeface="Times New Roman" panose="02020603050405020304" pitchFamily="18" charset="0"/>
              </a:rPr>
              <a:t>Σχεδιάστηκε για να αντιμετωπίσει τις απαιτήσεις πρόωσης των δεξαμενοπλοίων  μεταφορικής ικανότητας 300.000 τόνους και πάνω, με έναν μόνο λέβητα</a:t>
            </a:r>
            <a:r>
              <a:rPr lang="el-GR" sz="2000" b="1" dirty="0">
                <a:latin typeface="Times New Roman" panose="02020603050405020304" pitchFamily="18" charset="0"/>
                <a:cs typeface="Times New Roman" panose="02020603050405020304" pitchFamily="18" charset="0"/>
              </a:rPr>
              <a:t>.  </a:t>
            </a:r>
          </a:p>
          <a:p>
            <a:r>
              <a:rPr lang="el-GR" sz="2000" dirty="0">
                <a:latin typeface="Times New Roman" panose="02020603050405020304" pitchFamily="18" charset="0"/>
                <a:cs typeface="Times New Roman" panose="02020603050405020304" pitchFamily="18" charset="0"/>
              </a:rPr>
              <a:t>Παρουσιάζει όλα τα χαρακτηριστικά του λέβητα </a:t>
            </a:r>
            <a:r>
              <a:rPr lang="en-US" sz="2000" dirty="0">
                <a:latin typeface="Times New Roman" panose="02020603050405020304" pitchFamily="18" charset="0"/>
                <a:cs typeface="Times New Roman" panose="02020603050405020304" pitchFamily="18" charset="0"/>
              </a:rPr>
              <a:t>v2m-8 </a:t>
            </a:r>
            <a:r>
              <a:rPr lang="el-GR" sz="2000" dirty="0">
                <a:latin typeface="Times New Roman" panose="02020603050405020304" pitchFamily="18" charset="0"/>
                <a:cs typeface="Times New Roman" panose="02020603050405020304" pitchFamily="18" charset="0"/>
              </a:rPr>
              <a:t>της ίδιας εταιρίας. </a:t>
            </a:r>
            <a:endParaRPr lang="en-US"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Επί πλέον η αύξηση του όγκου της εστίας του είναι προς τα κάτω, ώστε να διατηρούνται </a:t>
            </a:r>
            <a:r>
              <a:rPr lang="en-US" sz="2000" dirty="0">
                <a:latin typeface="Times New Roman" panose="02020603050405020304" pitchFamily="18" charset="0"/>
                <a:cs typeface="Times New Roman" panose="02020603050405020304" pitchFamily="18" charset="0"/>
              </a:rPr>
              <a:t>:</a:t>
            </a:r>
            <a:endParaRPr lang="el-GR" sz="2000" dirty="0">
              <a:latin typeface="Times New Roman" panose="02020603050405020304" pitchFamily="18" charset="0"/>
              <a:cs typeface="Times New Roman" panose="02020603050405020304" pitchFamily="18" charset="0"/>
            </a:endParaRPr>
          </a:p>
          <a:p>
            <a:r>
              <a:rPr lang="el-GR" sz="2000" b="1" dirty="0">
                <a:solidFill>
                  <a:srgbClr val="FF0000"/>
                </a:solidFill>
                <a:latin typeface="Times New Roman" panose="02020603050405020304" pitchFamily="18" charset="0"/>
                <a:cs typeface="Times New Roman" panose="02020603050405020304" pitchFamily="18" charset="0"/>
              </a:rPr>
              <a:t>Το πλάτος του λέβητα σε λογικά όρια για εμπορικά πλοία.</a:t>
            </a:r>
          </a:p>
          <a:p>
            <a:r>
              <a:rPr lang="el-GR" sz="2000" b="1" dirty="0">
                <a:solidFill>
                  <a:srgbClr val="FF0000"/>
                </a:solidFill>
                <a:latin typeface="Times New Roman" panose="02020603050405020304" pitchFamily="18" charset="0"/>
                <a:cs typeface="Times New Roman" panose="02020603050405020304" pitchFamily="18" charset="0"/>
              </a:rPr>
              <a:t>Το μήκος των ατμογόνων αυλών μικρό</a:t>
            </a:r>
            <a:r>
              <a:rPr lang="el-GR" sz="2000" dirty="0">
                <a:latin typeface="Times New Roman" panose="02020603050405020304" pitchFamily="18" charset="0"/>
                <a:cs typeface="Times New Roman" panose="02020603050405020304" pitchFamily="18" charset="0"/>
              </a:rPr>
              <a:t>.</a:t>
            </a:r>
          </a:p>
          <a:p>
            <a:r>
              <a:rPr lang="el-GR" sz="2000" b="1" dirty="0">
                <a:solidFill>
                  <a:srgbClr val="FF0000"/>
                </a:solidFill>
                <a:latin typeface="Times New Roman" panose="02020603050405020304" pitchFamily="18" charset="0"/>
                <a:cs typeface="Times New Roman" panose="02020603050405020304" pitchFamily="18" charset="0"/>
              </a:rPr>
              <a:t>Η ταχύτητα μεταβολής του βαθμού ατμοπαραγωγής σε υψηλά επίπεδα</a:t>
            </a:r>
            <a:r>
              <a:rPr lang="el-GR" sz="2400" b="1" dirty="0">
                <a:solidFill>
                  <a:srgbClr val="FF0000"/>
                </a:solidFill>
                <a:latin typeface="Arial Black" pitchFamily="34" charset="0"/>
              </a:rPr>
              <a:t>. </a:t>
            </a:r>
          </a:p>
        </p:txBody>
      </p:sp>
      <p:sp>
        <p:nvSpPr>
          <p:cNvPr id="2" name="Ορθογώνιο: Ψαλίδισμα μίας γωνίας 1">
            <a:extLst>
              <a:ext uri="{FF2B5EF4-FFF2-40B4-BE49-F238E27FC236}">
                <a16:creationId xmlns:a16="http://schemas.microsoft.com/office/drawing/2014/main" id="{0A80865B-E29E-0CB6-D3C9-5FBB188484A0}"/>
              </a:ext>
            </a:extLst>
          </p:cNvPr>
          <p:cNvSpPr/>
          <p:nvPr/>
        </p:nvSpPr>
        <p:spPr>
          <a:xfrm>
            <a:off x="285750" y="214313"/>
            <a:ext cx="8750746" cy="838423"/>
          </a:xfrm>
          <a:prstGeom prst="snip1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2.2.  ΛΈΒΗΤΑΣ V2Μ-9  ΤΗΣ  COMBUSTION ENGINEERING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usic, guitar, bass&#10;&#10;Description automatically generated">
            <a:extLst>
              <a:ext uri="{FF2B5EF4-FFF2-40B4-BE49-F238E27FC236}">
                <a16:creationId xmlns:a16="http://schemas.microsoft.com/office/drawing/2014/main" id="{C89585D2-36CD-F2AA-B979-B019587B4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404664"/>
            <a:ext cx="5688632" cy="6048672"/>
          </a:xfrm>
          <a:prstGeom prst="rect">
            <a:avLst/>
          </a:prstGeom>
        </p:spPr>
      </p:pic>
    </p:spTree>
    <p:extLst>
      <p:ext uri="{BB962C8B-B14F-4D97-AF65-F5344CB8AC3E}">
        <p14:creationId xmlns:p14="http://schemas.microsoft.com/office/powerpoint/2010/main" val="551705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96753"/>
            <a:ext cx="8750746" cy="5328591"/>
          </a:xfrm>
        </p:spPr>
        <p:txBody>
          <a:bodyPr tIns="72000">
            <a:noAutofit/>
          </a:bodyPr>
          <a:lstStyle/>
          <a:p>
            <a:pPr marL="0" indent="0">
              <a:buNone/>
            </a:pPr>
            <a:r>
              <a:rPr lang="el-GR" sz="1750" dirty="0">
                <a:latin typeface="Times New Roman" panose="02020603050405020304" pitchFamily="18" charset="0"/>
                <a:cs typeface="Times New Roman" panose="02020603050405020304" pitchFamily="18" charset="0"/>
              </a:rPr>
              <a:t>Ο λέβητας αυτός σχεδιάσθηκε για να αντιμετωπισθούν οι ανωμαλίες που παρουσιάζονται στους ενδιάμεσους </a:t>
            </a:r>
            <a:r>
              <a:rPr lang="el-GR" sz="1750" b="1" dirty="0">
                <a:solidFill>
                  <a:srgbClr val="FF0000"/>
                </a:solidFill>
                <a:latin typeface="Times New Roman" panose="02020603050405020304" pitchFamily="18" charset="0"/>
                <a:cs typeface="Times New Roman" panose="02020603050405020304" pitchFamily="18" charset="0"/>
              </a:rPr>
              <a:t>υπερθερμαντήρες από την συσσώρευση σκουριάς, λόγω χρησιμοποιήσεως πετρελαίων που περιέχουν ενώσεις βαναδίου, σιδήρου, νικελίου, θείου και νατρίου</a:t>
            </a:r>
            <a:r>
              <a:rPr lang="el-GR" sz="1750" dirty="0">
                <a:latin typeface="Times New Roman" panose="02020603050405020304" pitchFamily="18" charset="0"/>
                <a:cs typeface="Times New Roman" panose="02020603050405020304" pitchFamily="18" charset="0"/>
              </a:rPr>
              <a:t>.</a:t>
            </a:r>
          </a:p>
          <a:p>
            <a:pPr marL="0" indent="0">
              <a:buNone/>
            </a:pPr>
            <a:r>
              <a:rPr lang="el-GR" sz="1750" dirty="0">
                <a:latin typeface="Times New Roman" panose="02020603050405020304" pitchFamily="18" charset="0"/>
                <a:cs typeface="Times New Roman" panose="02020603050405020304" pitchFamily="18" charset="0"/>
              </a:rPr>
              <a:t>Οι μεγαλύτερες συσσωρεύσεις σκουριάς και στάχτης προκαλούνται στον υπερθερμαντήρα, όπου n θερμοκρασία των καυσαερίων και της θερμαινόμενης επιφάνειας είναι υψηλές. Λιγότερη σκουριά σχηματίζεται πάνω στους ατμογόνους αυλούς όπου οι θερμοκρασίες των καυσαερίων είναι πολύ υψηλότερες, αλλά οι θερμοκρασίες της θερμαινόμενης επιφάνειας είναι χαμηλότερες. </a:t>
            </a:r>
            <a:endParaRPr lang="en-US" sz="1750" dirty="0">
              <a:latin typeface="Times New Roman" panose="02020603050405020304" pitchFamily="18" charset="0"/>
              <a:cs typeface="Times New Roman" panose="02020603050405020304" pitchFamily="18" charset="0"/>
            </a:endParaRPr>
          </a:p>
          <a:p>
            <a:pPr marL="0" indent="0">
              <a:buNone/>
            </a:pPr>
            <a:r>
              <a:rPr lang="el-GR" sz="1750" b="1" dirty="0">
                <a:solidFill>
                  <a:srgbClr val="FF0000"/>
                </a:solidFill>
                <a:latin typeface="Times New Roman" panose="02020603050405020304" pitchFamily="18" charset="0"/>
                <a:cs typeface="Times New Roman" panose="02020603050405020304" pitchFamily="18" charset="0"/>
              </a:rPr>
              <a:t>Οι αυλοί υδροτοίχων εστίας σπάνια φέρουν σημαντικές ρυπάνσεις</a:t>
            </a:r>
            <a:r>
              <a:rPr lang="el-GR" sz="1750" dirty="0">
                <a:latin typeface="Times New Roman" panose="02020603050405020304" pitchFamily="18" charset="0"/>
                <a:cs typeface="Times New Roman" panose="02020603050405020304" pitchFamily="18" charset="0"/>
              </a:rPr>
              <a:t>. </a:t>
            </a:r>
            <a:endParaRPr lang="en-US" sz="1750" dirty="0">
              <a:latin typeface="Times New Roman" panose="02020603050405020304" pitchFamily="18" charset="0"/>
              <a:cs typeface="Times New Roman" panose="02020603050405020304" pitchFamily="18" charset="0"/>
            </a:endParaRPr>
          </a:p>
          <a:p>
            <a:pPr marL="0" indent="0">
              <a:buNone/>
            </a:pPr>
            <a:r>
              <a:rPr lang="el-GR" sz="1750" dirty="0">
                <a:latin typeface="Times New Roman" panose="02020603050405020304" pitchFamily="18" charset="0"/>
                <a:cs typeface="Times New Roman" panose="02020603050405020304" pitchFamily="18" charset="0"/>
              </a:rPr>
              <a:t>Τα ελαφρά και εύθραυστα κατάλοιπα δε σχηματίζουν συνεκτικές επικαλύψεις όπως αυτές που τόσο συχνά χαρακτηρίζουν τη σκουριά και τη στάχτη των αυλών υπερθερμαντήρων.</a:t>
            </a:r>
          </a:p>
          <a:p>
            <a:pPr marL="0" indent="0">
              <a:buNone/>
            </a:pPr>
            <a:r>
              <a:rPr lang="el-GR" sz="1750" dirty="0">
                <a:latin typeface="Times New Roman" panose="02020603050405020304" pitchFamily="18" charset="0"/>
                <a:cs typeface="Times New Roman" panose="02020603050405020304" pitchFamily="18" charset="0"/>
              </a:rPr>
              <a:t>Έτσι προέκυψε n ανάγκη κατασκευής του λέβητα </a:t>
            </a:r>
            <a:r>
              <a:rPr lang="el-GR" sz="1750" b="1" dirty="0">
                <a:solidFill>
                  <a:srgbClr val="FF0000"/>
                </a:solidFill>
                <a:latin typeface="Times New Roman" panose="02020603050405020304" pitchFamily="18" charset="0"/>
                <a:cs typeface="Times New Roman" panose="02020603050405020304" pitchFamily="18" charset="0"/>
              </a:rPr>
              <a:t>«d»</a:t>
            </a:r>
            <a:r>
              <a:rPr lang="el-GR" sz="1750" dirty="0">
                <a:latin typeface="Times New Roman" panose="02020603050405020304" pitchFamily="18" charset="0"/>
                <a:cs typeface="Times New Roman" panose="02020603050405020304" pitchFamily="18" charset="0"/>
              </a:rPr>
              <a:t> με εξωτερικό υπερθερμαντήρα. Ο όρος </a:t>
            </a:r>
            <a:r>
              <a:rPr lang="el-GR" sz="1750" b="1" dirty="0">
                <a:solidFill>
                  <a:srgbClr val="FF0000"/>
                </a:solidFill>
                <a:latin typeface="Times New Roman" panose="02020603050405020304" pitchFamily="18" charset="0"/>
                <a:cs typeface="Times New Roman" panose="02020603050405020304" pitchFamily="18" charset="0"/>
              </a:rPr>
              <a:t>ESD </a:t>
            </a:r>
            <a:r>
              <a:rPr lang="el-GR" sz="1750" dirty="0">
                <a:latin typeface="Times New Roman" panose="02020603050405020304" pitchFamily="18" charset="0"/>
                <a:cs typeface="Times New Roman" panose="02020603050405020304" pitchFamily="18" charset="0"/>
              </a:rPr>
              <a:t>σημαίνει: </a:t>
            </a:r>
            <a:r>
              <a:rPr lang="el-GR" sz="1750" b="1" dirty="0">
                <a:solidFill>
                  <a:srgbClr val="FF0000"/>
                </a:solidFill>
                <a:latin typeface="Times New Roman" panose="02020603050405020304" pitchFamily="18" charset="0"/>
                <a:cs typeface="Times New Roman" panose="02020603050405020304" pitchFamily="18" charset="0"/>
              </a:rPr>
              <a:t>external superheat «D» type</a:t>
            </a:r>
            <a:r>
              <a:rPr lang="el-GR" sz="1750" dirty="0">
                <a:latin typeface="Times New Roman" panose="02020603050405020304" pitchFamily="18" charset="0"/>
                <a:cs typeface="Times New Roman" panose="02020603050405020304" pitchFamily="18" charset="0"/>
              </a:rPr>
              <a:t>, δηλαδή λέβητας του </a:t>
            </a:r>
            <a:r>
              <a:rPr lang="el-GR" sz="1750" b="1" dirty="0">
                <a:solidFill>
                  <a:srgbClr val="2B10F4"/>
                </a:solidFill>
                <a:latin typeface="Times New Roman" panose="02020603050405020304" pitchFamily="18" charset="0"/>
                <a:cs typeface="Times New Roman" panose="02020603050405020304" pitchFamily="18" charset="0"/>
              </a:rPr>
              <a:t>τύπου «D» με εξωτερικό υπερθερμαντήρα.</a:t>
            </a:r>
          </a:p>
          <a:p>
            <a:pPr marL="0" indent="0">
              <a:buNone/>
            </a:pPr>
            <a:r>
              <a:rPr lang="el-GR" sz="1750" dirty="0">
                <a:latin typeface="Times New Roman" panose="02020603050405020304" pitchFamily="18" charset="0"/>
                <a:cs typeface="Times New Roman" panose="02020603050405020304" pitchFamily="18" charset="0"/>
              </a:rPr>
              <a:t>Κατασκευάσθηκε σε 3 διαφορετικούς τύπους, ως </a:t>
            </a:r>
            <a:r>
              <a:rPr lang="el-GR" sz="1750" b="1" u="sng" dirty="0">
                <a:solidFill>
                  <a:srgbClr val="002060"/>
                </a:solidFill>
                <a:latin typeface="Times New Roman" panose="02020603050405020304" pitchFamily="18" charset="0"/>
                <a:cs typeface="Times New Roman" panose="02020603050405020304" pitchFamily="18" charset="0"/>
              </a:rPr>
              <a:t>ESD-I, ESD-II ΚΑΙ ESD-III.</a:t>
            </a:r>
          </a:p>
        </p:txBody>
      </p:sp>
      <p:sp>
        <p:nvSpPr>
          <p:cNvPr id="4" name="Title 1">
            <a:extLst>
              <a:ext uri="{FF2B5EF4-FFF2-40B4-BE49-F238E27FC236}">
                <a16:creationId xmlns:a16="http://schemas.microsoft.com/office/drawing/2014/main" id="{D647300D-1445-F8EF-17BF-55EED8C774D1}"/>
              </a:ext>
            </a:extLst>
          </p:cNvPr>
          <p:cNvSpPr txBox="1">
            <a:spLocks/>
          </p:cNvSpPr>
          <p:nvPr/>
        </p:nvSpPr>
        <p:spPr>
          <a:xfrm>
            <a:off x="232631" y="332656"/>
            <a:ext cx="8678738" cy="714357"/>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latin typeface="Times New Roman" panose="02020603050405020304" pitchFamily="18" charset="0"/>
                <a:cs typeface="Times New Roman" panose="02020603050405020304" pitchFamily="18" charset="0"/>
              </a:rPr>
              <a:t>2.2.  ΛΈΒΗΤΑΣ V2Μ-8  ΤΗΣ  COMBUSTION ENGINEERING</a:t>
            </a:r>
            <a:endParaRPr lang="el-GR"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54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par>
                                <p:cTn id="17" presetID="5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Scale>
                                      <p:cBhvr>
                                        <p:cTn id="1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xEl>
                                              <p:pRg st="2" end="2"/>
                                            </p:txEl>
                                          </p:spTgt>
                                        </p:tgtEl>
                                        <p:attrNameLst>
                                          <p:attrName>ppt_x</p:attrName>
                                          <p:attrName>ppt_y</p:attrName>
                                        </p:attrNameLst>
                                      </p:cBhvr>
                                    </p:animMotion>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FF0000"/>
                </a:solidFill>
                <a:latin typeface="Arial" pitchFamily="34" charset="0"/>
                <a:cs typeface="Arial" pitchFamily="34" charset="0"/>
              </a:rPr>
              <a:t>2.3.  Λέβητες </a:t>
            </a:r>
            <a:r>
              <a:rPr lang="en-US" sz="3200" b="1" u="sng" dirty="0">
                <a:solidFill>
                  <a:srgbClr val="FF0000"/>
                </a:solidFill>
                <a:latin typeface="Arial" pitchFamily="34" charset="0"/>
                <a:cs typeface="Arial" pitchFamily="34" charset="0"/>
              </a:rPr>
              <a:t>ESD I</a:t>
            </a:r>
            <a:r>
              <a:rPr lang="el-GR" sz="3200" b="1" u="sng" dirty="0">
                <a:solidFill>
                  <a:srgbClr val="FF0000"/>
                </a:solidFill>
                <a:latin typeface="Arial" pitchFamily="34" charset="0"/>
                <a:cs typeface="Arial" pitchFamily="34" charset="0"/>
              </a:rPr>
              <a:t> της </a:t>
            </a:r>
            <a:r>
              <a:rPr lang="en-US" sz="3200" b="1" u="sng" dirty="0">
                <a:solidFill>
                  <a:srgbClr val="FF0000"/>
                </a:solidFill>
                <a:latin typeface="Arial" pitchFamily="34" charset="0"/>
                <a:cs typeface="Arial" pitchFamily="34" charset="0"/>
              </a:rPr>
              <a:t>FOSTER-WHEELER</a:t>
            </a:r>
            <a:endParaRPr lang="el-GR" sz="3200" b="1" u="sng" dirty="0">
              <a:solidFill>
                <a:srgbClr val="FF0000"/>
              </a:solidFill>
              <a:latin typeface="Arial" pitchFamily="34" charset="0"/>
              <a:cs typeface="Arial" pitchFamily="34" charset="0"/>
            </a:endParaRPr>
          </a:p>
        </p:txBody>
      </p:sp>
      <p:pic>
        <p:nvPicPr>
          <p:cNvPr id="2" name="4 - Θέση περιεχομένου" descr="2022-10-01 (9).png">
            <a:extLst>
              <a:ext uri="{FF2B5EF4-FFF2-40B4-BE49-F238E27FC236}">
                <a16:creationId xmlns:a16="http://schemas.microsoft.com/office/drawing/2014/main" id="{920230BF-BC58-FFF1-62ED-F718803DF638}"/>
              </a:ext>
            </a:extLst>
          </p:cNvPr>
          <p:cNvPicPr>
            <a:picLocks noChangeAspect="1"/>
          </p:cNvPicPr>
          <p:nvPr/>
        </p:nvPicPr>
        <p:blipFill>
          <a:blip r:embed="rId2"/>
          <a:stretch>
            <a:fillRect/>
          </a:stretch>
        </p:blipFill>
        <p:spPr>
          <a:xfrm>
            <a:off x="285750" y="1340768"/>
            <a:ext cx="5366370" cy="4968552"/>
          </a:xfrm>
          <a:prstGeom prst="rect">
            <a:avLst/>
          </a:prstGeom>
        </p:spPr>
      </p:pic>
      <p:sp>
        <p:nvSpPr>
          <p:cNvPr id="8" name="TextBox 7">
            <a:extLst>
              <a:ext uri="{FF2B5EF4-FFF2-40B4-BE49-F238E27FC236}">
                <a16:creationId xmlns:a16="http://schemas.microsoft.com/office/drawing/2014/main" id="{412D0C86-0614-AE94-AF9A-9A38F871E6A0}"/>
              </a:ext>
            </a:extLst>
          </p:cNvPr>
          <p:cNvSpPr txBox="1"/>
          <p:nvPr/>
        </p:nvSpPr>
        <p:spPr>
          <a:xfrm>
            <a:off x="6156176" y="3244334"/>
            <a:ext cx="2702074" cy="954107"/>
          </a:xfrm>
          <a:prstGeom prst="rect">
            <a:avLst/>
          </a:prstGeom>
          <a:noFill/>
        </p:spPr>
        <p:txBody>
          <a:bodyPr wrap="square">
            <a:spAutoFit/>
          </a:bodyPr>
          <a:lstStyle/>
          <a:p>
            <a:r>
              <a:rPr lang="el-GR" sz="2800" b="1" dirty="0"/>
              <a:t>Λέβητας Τύπου </a:t>
            </a:r>
            <a:r>
              <a:rPr lang="en-US" sz="2800" b="1" dirty="0"/>
              <a:t>ESD-I</a:t>
            </a:r>
          </a:p>
        </p:txBody>
      </p:sp>
    </p:spTree>
    <p:extLst>
      <p:ext uri="{BB962C8B-B14F-4D97-AF65-F5344CB8AC3E}">
        <p14:creationId xmlns:p14="http://schemas.microsoft.com/office/powerpoint/2010/main" val="728706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00B050"/>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FFFF00"/>
                </a:solidFill>
                <a:latin typeface="Arial" pitchFamily="34" charset="0"/>
                <a:cs typeface="Arial" pitchFamily="34" charset="0"/>
              </a:rPr>
              <a:t>2.</a:t>
            </a:r>
            <a:r>
              <a:rPr lang="en-US" sz="3200" b="1" u="sng" dirty="0">
                <a:solidFill>
                  <a:srgbClr val="FFFF00"/>
                </a:solidFill>
                <a:latin typeface="Arial" pitchFamily="34" charset="0"/>
                <a:cs typeface="Arial" pitchFamily="34" charset="0"/>
              </a:rPr>
              <a:t>2</a:t>
            </a:r>
            <a:r>
              <a:rPr lang="el-GR" sz="3200" b="1" u="sng" dirty="0">
                <a:solidFill>
                  <a:srgbClr val="FFFF00"/>
                </a:solidFill>
                <a:latin typeface="Arial" pitchFamily="34" charset="0"/>
                <a:cs typeface="Arial" pitchFamily="34" charset="0"/>
              </a:rPr>
              <a:t>.  Λέβητες </a:t>
            </a:r>
            <a:r>
              <a:rPr lang="en-US" sz="3200" b="1" u="sng" dirty="0">
                <a:solidFill>
                  <a:srgbClr val="FFFF00"/>
                </a:solidFill>
                <a:latin typeface="Arial" pitchFamily="34" charset="0"/>
                <a:cs typeface="Arial" pitchFamily="34" charset="0"/>
              </a:rPr>
              <a:t>ESD I</a:t>
            </a:r>
            <a:r>
              <a:rPr lang="el-GR" sz="3200" b="1" u="sng" dirty="0">
                <a:solidFill>
                  <a:srgbClr val="FFFF00"/>
                </a:solidFill>
                <a:latin typeface="Arial" pitchFamily="34" charset="0"/>
                <a:cs typeface="Arial" pitchFamily="34" charset="0"/>
              </a:rPr>
              <a:t>Ι της </a:t>
            </a:r>
            <a:r>
              <a:rPr lang="en-US" sz="3200" b="1" u="sng" dirty="0">
                <a:solidFill>
                  <a:srgbClr val="FFFF00"/>
                </a:solidFill>
                <a:latin typeface="Arial" pitchFamily="34" charset="0"/>
                <a:cs typeface="Arial" pitchFamily="34" charset="0"/>
              </a:rPr>
              <a:t>FOSTER-WHEELER</a:t>
            </a:r>
            <a:endParaRPr lang="el-GR" sz="3200" b="1" u="sng" dirty="0">
              <a:solidFill>
                <a:srgbClr val="FFFF00"/>
              </a:solidFill>
              <a:latin typeface="Arial" pitchFamily="34" charset="0"/>
              <a:cs typeface="Arial" pitchFamily="34" charset="0"/>
            </a:endParaRPr>
          </a:p>
        </p:txBody>
      </p:sp>
      <p:sp>
        <p:nvSpPr>
          <p:cNvPr id="8" name="TextBox 7">
            <a:extLst>
              <a:ext uri="{FF2B5EF4-FFF2-40B4-BE49-F238E27FC236}">
                <a16:creationId xmlns:a16="http://schemas.microsoft.com/office/drawing/2014/main" id="{412D0C86-0614-AE94-AF9A-9A38F871E6A0}"/>
              </a:ext>
            </a:extLst>
          </p:cNvPr>
          <p:cNvSpPr txBox="1"/>
          <p:nvPr/>
        </p:nvSpPr>
        <p:spPr>
          <a:xfrm>
            <a:off x="6156176" y="3244334"/>
            <a:ext cx="2702074" cy="523220"/>
          </a:xfrm>
          <a:prstGeom prst="rect">
            <a:avLst/>
          </a:prstGeom>
          <a:noFill/>
        </p:spPr>
        <p:txBody>
          <a:bodyPr wrap="square">
            <a:spAutoFit/>
          </a:bodyPr>
          <a:lstStyle/>
          <a:p>
            <a:r>
              <a:rPr lang="el-GR" sz="2800" b="1" dirty="0"/>
              <a:t>Λέβητας </a:t>
            </a:r>
            <a:r>
              <a:rPr lang="en-US" sz="2800" b="1" dirty="0"/>
              <a:t>ESD-</a:t>
            </a:r>
            <a:r>
              <a:rPr lang="el-GR" sz="2800" b="1" dirty="0"/>
              <a:t>Ι</a:t>
            </a:r>
            <a:r>
              <a:rPr lang="en-US" sz="2800" b="1" dirty="0"/>
              <a:t>I</a:t>
            </a:r>
          </a:p>
        </p:txBody>
      </p:sp>
      <p:pic>
        <p:nvPicPr>
          <p:cNvPr id="4" name="4 - Θέση περιεχομένου" descr="2022-10-01 (14).png">
            <a:extLst>
              <a:ext uri="{FF2B5EF4-FFF2-40B4-BE49-F238E27FC236}">
                <a16:creationId xmlns:a16="http://schemas.microsoft.com/office/drawing/2014/main" id="{201EE377-6CD2-3D59-7360-F99B390ADD2B}"/>
              </a:ext>
            </a:extLst>
          </p:cNvPr>
          <p:cNvPicPr>
            <a:picLocks noGrp="1" noChangeAspect="1"/>
          </p:cNvPicPr>
          <p:nvPr>
            <p:ph idx="1"/>
          </p:nvPr>
        </p:nvPicPr>
        <p:blipFill>
          <a:blip r:embed="rId2"/>
          <a:stretch>
            <a:fillRect/>
          </a:stretch>
        </p:blipFill>
        <p:spPr>
          <a:xfrm>
            <a:off x="285750" y="1556792"/>
            <a:ext cx="4790306" cy="4896544"/>
          </a:xfrm>
        </p:spPr>
      </p:pic>
    </p:spTree>
    <p:extLst>
      <p:ext uri="{BB962C8B-B14F-4D97-AF65-F5344CB8AC3E}">
        <p14:creationId xmlns:p14="http://schemas.microsoft.com/office/powerpoint/2010/main" val="124886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268760"/>
            <a:ext cx="8928991" cy="5400600"/>
          </a:xfrm>
        </p:spPr>
        <p:txBody>
          <a:bodyPr>
            <a:normAutofit/>
          </a:bodyPr>
          <a:lstStyle/>
          <a:p>
            <a:pPr>
              <a:buNone/>
            </a:pPr>
            <a:r>
              <a:rPr lang="el-GR" sz="2000" dirty="0">
                <a:latin typeface="Times New Roman" panose="02020603050405020304" pitchFamily="18" charset="0"/>
                <a:cs typeface="Times New Roman" panose="02020603050405020304" pitchFamily="18" charset="0"/>
              </a:rPr>
              <a:t>Οι λέβητες ταχείας κυκλοφορίας αποτελούν την εξελιγμένη μορφή των</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υδραυλωτών λεβήτων φυσικής κυκλοφορίας.</a:t>
            </a:r>
          </a:p>
          <a:p>
            <a:pPr marL="0" indent="0">
              <a:buNone/>
            </a:pPr>
            <a:r>
              <a:rPr lang="el-GR" sz="2000" dirty="0">
                <a:latin typeface="Times New Roman" panose="02020603050405020304" pitchFamily="18" charset="0"/>
                <a:cs typeface="Times New Roman" panose="02020603050405020304" pitchFamily="18" charset="0"/>
              </a:rPr>
              <a:t>Κατασκευάστηκαν σε τρεις τύπου, </a:t>
            </a:r>
            <a:r>
              <a:rPr lang="el-GR" sz="2000" b="1" dirty="0">
                <a:solidFill>
                  <a:srgbClr val="FF0000"/>
                </a:solidFill>
                <a:latin typeface="Times New Roman" panose="02020603050405020304" pitchFamily="18" charset="0"/>
                <a:cs typeface="Times New Roman" panose="02020603050405020304" pitchFamily="18" charset="0"/>
              </a:rPr>
              <a:t>Α</a:t>
            </a:r>
            <a:r>
              <a:rPr lang="el-GR" sz="2000" u="sng"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ή </a:t>
            </a:r>
            <a:r>
              <a:rPr lang="el-GR" sz="2000" b="1" dirty="0">
                <a:solidFill>
                  <a:srgbClr val="FF0000"/>
                </a:solidFill>
                <a:latin typeface="Times New Roman" panose="02020603050405020304" pitchFamily="18" charset="0"/>
                <a:cs typeface="Times New Roman" panose="02020603050405020304" pitchFamily="18" charset="0"/>
              </a:rPr>
              <a:t>Λ</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και </a:t>
            </a:r>
            <a:r>
              <a:rPr lang="en-US" sz="2000" b="1" dirty="0">
                <a:solidFill>
                  <a:srgbClr val="FF0000"/>
                </a:solidFill>
                <a:latin typeface="Times New Roman" panose="02020603050405020304" pitchFamily="18" charset="0"/>
                <a:cs typeface="Times New Roman" panose="02020603050405020304" pitchFamily="18" charset="0"/>
              </a:rPr>
              <a:t>D</a:t>
            </a:r>
            <a:r>
              <a:rPr lang="en-US" sz="2000" u="sng"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l-GR" sz="2000" dirty="0">
                <a:latin typeface="Times New Roman" panose="02020603050405020304" pitchFamily="18" charset="0"/>
                <a:cs typeface="Times New Roman" panose="02020603050405020304" pitchFamily="18" charset="0"/>
              </a:rPr>
              <a:t>Αντιπροσωπευτικός τύπος των λεβήτων τύπου </a:t>
            </a:r>
            <a:r>
              <a:rPr lang="el-GR" sz="2000" b="1" dirty="0">
                <a:solidFill>
                  <a:srgbClr val="FF0000"/>
                </a:solidFill>
                <a:latin typeface="Times New Roman" panose="02020603050405020304" pitchFamily="18" charset="0"/>
                <a:cs typeface="Times New Roman" panose="02020603050405020304" pitchFamily="18" charset="0"/>
              </a:rPr>
              <a:t>Α</a:t>
            </a:r>
            <a:r>
              <a:rPr lang="el-GR" sz="2000" dirty="0">
                <a:latin typeface="Times New Roman" panose="02020603050405020304" pitchFamily="18" charset="0"/>
                <a:cs typeface="Times New Roman" panose="02020603050405020304" pitchFamily="18" charset="0"/>
              </a:rPr>
              <a:t> ή </a:t>
            </a:r>
            <a:r>
              <a:rPr lang="el-GR" sz="2000" dirty="0">
                <a:solidFill>
                  <a:srgbClr val="FF0000"/>
                </a:solidFill>
                <a:latin typeface="Times New Roman" panose="02020603050405020304" pitchFamily="18" charset="0"/>
                <a:cs typeface="Times New Roman" panose="02020603050405020304" pitchFamily="18" charset="0"/>
              </a:rPr>
              <a:t>Λ</a:t>
            </a:r>
            <a:r>
              <a:rPr lang="el-GR" sz="2000" dirty="0">
                <a:latin typeface="Times New Roman" panose="02020603050405020304" pitchFamily="18" charset="0"/>
                <a:cs typeface="Times New Roman" panose="02020603050405020304" pitchFamily="18" charset="0"/>
              </a:rPr>
              <a:t> υπήρξε ο λέβητας </a:t>
            </a:r>
            <a:r>
              <a:rPr lang="en-US" sz="2000" b="1" dirty="0">
                <a:solidFill>
                  <a:srgbClr val="FF0000"/>
                </a:solidFill>
                <a:latin typeface="Times New Roman" panose="02020603050405020304" pitchFamily="18" charset="0"/>
                <a:cs typeface="Times New Roman" panose="02020603050405020304" pitchFamily="18" charset="0"/>
              </a:rPr>
              <a:t>yarrow</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και</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white-forster</a:t>
            </a:r>
            <a:r>
              <a:rPr lang="en-US" sz="2000" b="1" u="sng"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l-GR" sz="2000" dirty="0">
                <a:latin typeface="Times New Roman" panose="02020603050405020304" pitchFamily="18" charset="0"/>
                <a:cs typeface="Times New Roman" panose="02020603050405020304" pitchFamily="18" charset="0"/>
              </a:rPr>
              <a:t>Λέβητες τύπου </a:t>
            </a:r>
            <a:r>
              <a:rPr lang="en-US" sz="2000" dirty="0">
                <a:solidFill>
                  <a:srgbClr val="2B10F4"/>
                </a:solidFill>
                <a:latin typeface="Times New Roman" panose="02020603050405020304" pitchFamily="18" charset="0"/>
                <a:cs typeface="Times New Roman" panose="02020603050405020304" pitchFamily="18" charset="0"/>
              </a:rPr>
              <a:t>M</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 είναι λέβητες με δυο εστίες οι οποίοι δεν χρησιμοποιήθηκαν  στα εμπορικά πλοία.</a:t>
            </a:r>
          </a:p>
          <a:p>
            <a:pPr>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l-GR" sz="2000" dirty="0">
                <a:latin typeface="Times New Roman" panose="02020603050405020304" pitchFamily="18" charset="0"/>
                <a:cs typeface="Times New Roman" panose="02020603050405020304" pitchFamily="18" charset="0"/>
              </a:rPr>
              <a:t>Αντιπροσωπευτικούς λέβητες τύπου </a:t>
            </a:r>
            <a:r>
              <a:rPr lang="en-US" sz="2000" dirty="0">
                <a:solidFill>
                  <a:srgbClr val="FF0000"/>
                </a:solidFill>
                <a:latin typeface="Times New Roman" panose="02020603050405020304" pitchFamily="18" charset="0"/>
                <a:cs typeface="Times New Roman" panose="02020603050405020304" pitchFamily="18" charset="0"/>
              </a:rPr>
              <a:t>d</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κατασκεύασαν οι εταιρείες </a:t>
            </a:r>
            <a:r>
              <a:rPr lang="en-US" sz="2000" b="1" dirty="0">
                <a:solidFill>
                  <a:srgbClr val="FF0000"/>
                </a:solidFill>
                <a:latin typeface="Times New Roman" panose="02020603050405020304" pitchFamily="18" charset="0"/>
                <a:cs typeface="Times New Roman" panose="02020603050405020304" pitchFamily="18" charset="0"/>
              </a:rPr>
              <a:t>babcock-wilcox</a:t>
            </a:r>
            <a:r>
              <a:rPr lang="en-US" sz="2000" b="1" dirty="0">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foster-wheeler </a:t>
            </a:r>
            <a:r>
              <a:rPr lang="el-GR" sz="2000" dirty="0">
                <a:latin typeface="Times New Roman" panose="02020603050405020304" pitchFamily="18" charset="0"/>
                <a:cs typeface="Times New Roman" panose="02020603050405020304" pitchFamily="18" charset="0"/>
              </a:rPr>
              <a:t>και</a:t>
            </a:r>
            <a:r>
              <a:rPr lang="en-US" sz="2000" dirty="0">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combustion engineering</a:t>
            </a:r>
            <a:r>
              <a:rPr lang="en-US" sz="2000" b="1" dirty="0">
                <a:solidFill>
                  <a:srgbClr val="FF0000"/>
                </a:solidFill>
                <a:latin typeface="Arial Black" panose="020B0A04020102020204" pitchFamily="34" charset="0"/>
              </a:rPr>
              <a:t>.</a:t>
            </a:r>
            <a:endParaRPr lang="el-GR" sz="2000" b="1" dirty="0">
              <a:solidFill>
                <a:srgbClr val="FF0000"/>
              </a:solidFill>
              <a:latin typeface="Arial Black" panose="020B0A04020102020204" pitchFamily="34" charset="0"/>
            </a:endParaRPr>
          </a:p>
          <a:p>
            <a:endParaRPr lang="el-GR" sz="2000" dirty="0">
              <a:latin typeface="Arial Black" pitchFamily="34" charset="0"/>
            </a:endParaRPr>
          </a:p>
        </p:txBody>
      </p:sp>
      <p:sp>
        <p:nvSpPr>
          <p:cNvPr id="7" name="Title 1">
            <a:extLst>
              <a:ext uri="{FF2B5EF4-FFF2-40B4-BE49-F238E27FC236}">
                <a16:creationId xmlns:a16="http://schemas.microsoft.com/office/drawing/2014/main" id="{230FCEA4-8C67-DE48-1176-E22D42CB2966}"/>
              </a:ext>
            </a:extLst>
          </p:cNvPr>
          <p:cNvSpPr txBox="1">
            <a:spLocks/>
          </p:cNvSpPr>
          <p:nvPr/>
        </p:nvSpPr>
        <p:spPr>
          <a:xfrm>
            <a:off x="0" y="260648"/>
            <a:ext cx="9144000" cy="714357"/>
          </a:xfrm>
          <a:prstGeom prst="rect">
            <a:avLst/>
          </a:prstGeom>
          <a:solidFill>
            <a:srgbClr val="2B10F4">
              <a:alpha val="85000"/>
            </a:srgbClr>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u="sng" dirty="0">
                <a:solidFill>
                  <a:srgbClr val="FFFF00"/>
                </a:solidFill>
                <a:latin typeface="Arial Black" panose="020B0A04020102020204" pitchFamily="34" charset="0"/>
                <a:cs typeface="Times New Roman" panose="02020603050405020304" pitchFamily="18" charset="0"/>
              </a:rPr>
              <a:t>1.1. ΠΕΡΙΓΡΑΦΗ ΚΑΙ ΛΕΙΤΟΥΡΓΙΑ ΤΩΝ ΛΕΒΗΤΩΝ ΤΑΧΕΙΑΣ ΚΥΚΛΟΦΟΡΙΑΣ</a:t>
            </a:r>
            <a:endParaRPr lang="en-US" sz="2000" b="1" u="sng" dirty="0">
              <a:solidFill>
                <a:srgbClr val="FFFF00"/>
              </a:solidFill>
              <a:latin typeface="Arial Black" panose="020B0A040201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2BF616"/>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2B10F4"/>
                </a:solidFill>
                <a:latin typeface="Arial" pitchFamily="34" charset="0"/>
                <a:cs typeface="Arial" pitchFamily="34" charset="0"/>
              </a:rPr>
              <a:t>2.</a:t>
            </a:r>
            <a:r>
              <a:rPr lang="en-US" sz="3200" b="1" u="sng" dirty="0">
                <a:solidFill>
                  <a:srgbClr val="2B10F4"/>
                </a:solidFill>
                <a:latin typeface="Arial" pitchFamily="34" charset="0"/>
                <a:cs typeface="Arial" pitchFamily="34" charset="0"/>
              </a:rPr>
              <a:t>2</a:t>
            </a:r>
            <a:r>
              <a:rPr lang="el-GR" sz="3200" b="1" u="sng" dirty="0">
                <a:solidFill>
                  <a:srgbClr val="2B10F4"/>
                </a:solidFill>
                <a:latin typeface="Arial" pitchFamily="34" charset="0"/>
                <a:cs typeface="Arial" pitchFamily="34" charset="0"/>
              </a:rPr>
              <a:t>.  Λέβητες </a:t>
            </a:r>
            <a:r>
              <a:rPr lang="en-US" sz="3200" b="1" u="sng" dirty="0">
                <a:solidFill>
                  <a:srgbClr val="2B10F4"/>
                </a:solidFill>
                <a:latin typeface="Arial" pitchFamily="34" charset="0"/>
                <a:cs typeface="Arial" pitchFamily="34" charset="0"/>
              </a:rPr>
              <a:t>ESD I</a:t>
            </a:r>
            <a:r>
              <a:rPr lang="el-GR" sz="3200" b="1" u="sng" dirty="0">
                <a:solidFill>
                  <a:srgbClr val="2B10F4"/>
                </a:solidFill>
                <a:latin typeface="Arial" pitchFamily="34" charset="0"/>
                <a:cs typeface="Arial" pitchFamily="34" charset="0"/>
              </a:rPr>
              <a:t>ΙΙ της </a:t>
            </a:r>
            <a:r>
              <a:rPr lang="en-US" sz="3200" b="1" u="sng" dirty="0">
                <a:solidFill>
                  <a:srgbClr val="2B10F4"/>
                </a:solidFill>
                <a:latin typeface="Arial" pitchFamily="34" charset="0"/>
                <a:cs typeface="Arial" pitchFamily="34" charset="0"/>
              </a:rPr>
              <a:t>FOSTER-WHEELER</a:t>
            </a:r>
            <a:endParaRPr lang="el-GR" sz="3200" b="1" u="sng" dirty="0">
              <a:solidFill>
                <a:srgbClr val="2B10F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412D0C86-0614-AE94-AF9A-9A38F871E6A0}"/>
              </a:ext>
            </a:extLst>
          </p:cNvPr>
          <p:cNvSpPr txBox="1"/>
          <p:nvPr/>
        </p:nvSpPr>
        <p:spPr>
          <a:xfrm>
            <a:off x="6156176" y="3244334"/>
            <a:ext cx="2702074" cy="523220"/>
          </a:xfrm>
          <a:prstGeom prst="rect">
            <a:avLst/>
          </a:prstGeom>
          <a:noFill/>
        </p:spPr>
        <p:txBody>
          <a:bodyPr wrap="square">
            <a:spAutoFit/>
          </a:bodyPr>
          <a:lstStyle/>
          <a:p>
            <a:r>
              <a:rPr lang="el-GR" sz="2800" b="1" dirty="0"/>
              <a:t>Λέβητας </a:t>
            </a:r>
            <a:r>
              <a:rPr lang="en-US" sz="2800" b="1" dirty="0"/>
              <a:t>ESD-</a:t>
            </a:r>
            <a:r>
              <a:rPr lang="el-GR" sz="2800" b="1" dirty="0"/>
              <a:t>ΙΙ</a:t>
            </a:r>
            <a:r>
              <a:rPr lang="en-US" sz="2800" b="1" dirty="0"/>
              <a:t>I</a:t>
            </a:r>
          </a:p>
        </p:txBody>
      </p:sp>
      <p:pic>
        <p:nvPicPr>
          <p:cNvPr id="6" name="4 - Θέση περιεχομένου" descr="2022-10-01 (15).png">
            <a:extLst>
              <a:ext uri="{FF2B5EF4-FFF2-40B4-BE49-F238E27FC236}">
                <a16:creationId xmlns:a16="http://schemas.microsoft.com/office/drawing/2014/main" id="{4ACA27B3-11B8-2435-E592-B7869CFB0AFE}"/>
              </a:ext>
            </a:extLst>
          </p:cNvPr>
          <p:cNvPicPr>
            <a:picLocks noGrp="1" noChangeAspect="1"/>
          </p:cNvPicPr>
          <p:nvPr>
            <p:ph idx="1"/>
          </p:nvPr>
        </p:nvPicPr>
        <p:blipFill>
          <a:blip r:embed="rId2"/>
          <a:stretch>
            <a:fillRect/>
          </a:stretch>
        </p:blipFill>
        <p:spPr>
          <a:xfrm>
            <a:off x="285750" y="1412776"/>
            <a:ext cx="4646290" cy="4968552"/>
          </a:xfrm>
        </p:spPr>
      </p:pic>
    </p:spTree>
    <p:extLst>
      <p:ext uri="{BB962C8B-B14F-4D97-AF65-F5344CB8AC3E}">
        <p14:creationId xmlns:p14="http://schemas.microsoft.com/office/powerpoint/2010/main" val="1659153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D51850-4EEB-6A37-6BF7-3EAF8BCB7500}"/>
              </a:ext>
            </a:extLst>
          </p:cNvPr>
          <p:cNvSpPr txBox="1"/>
          <p:nvPr/>
        </p:nvSpPr>
        <p:spPr>
          <a:xfrm>
            <a:off x="323528" y="1203040"/>
            <a:ext cx="8640960" cy="5324535"/>
          </a:xfrm>
          <a:prstGeom prst="rect">
            <a:avLst/>
          </a:prstGeom>
          <a:noFill/>
        </p:spPr>
        <p:txBody>
          <a:bodyPr wrap="square">
            <a:spAutoFit/>
          </a:bodyPr>
          <a:lstStyle/>
          <a:p>
            <a:r>
              <a:rPr lang="el-GR" sz="2000" dirty="0">
                <a:latin typeface="Times New Roman" panose="02020603050405020304" pitchFamily="18" charset="0"/>
                <a:cs typeface="Times New Roman" panose="02020603050405020304" pitchFamily="18" charset="0"/>
              </a:rPr>
              <a:t>Ο λέβητας αυτός χρησιμοποιήθηκε από την εταιρία </a:t>
            </a:r>
            <a:r>
              <a:rPr lang="el-GR" sz="2000" b="1" dirty="0">
                <a:solidFill>
                  <a:srgbClr val="2B10F4"/>
                </a:solidFill>
                <a:latin typeface="Times New Roman" panose="02020603050405020304" pitchFamily="18" charset="0"/>
                <a:cs typeface="Times New Roman" panose="02020603050405020304" pitchFamily="18" charset="0"/>
              </a:rPr>
              <a:t>FOSTER - WHEELER </a:t>
            </a:r>
            <a:r>
              <a:rPr lang="el-GR" sz="2000" dirty="0">
                <a:latin typeface="Times New Roman" panose="02020603050405020304" pitchFamily="18" charset="0"/>
                <a:cs typeface="Times New Roman" panose="02020603050405020304" pitchFamily="18" charset="0"/>
              </a:rPr>
              <a:t>κατά το 1966. </a:t>
            </a:r>
            <a:r>
              <a:rPr lang="el-GR" sz="2000" dirty="0">
                <a:solidFill>
                  <a:srgbClr val="FF0000"/>
                </a:solidFill>
                <a:latin typeface="Times New Roman" panose="02020603050405020304" pitchFamily="18" charset="0"/>
                <a:cs typeface="Times New Roman" panose="02020603050405020304" pitchFamily="18" charset="0"/>
              </a:rPr>
              <a:t>Το χαρακτηριστικό του είναι η αναθέρμανση ατμού που ήδη έχει χρησιμοποιηθεί στους στροβίλους</a:t>
            </a:r>
            <a:r>
              <a:rPr lang="el-GR" sz="2000" dirty="0">
                <a:latin typeface="Times New Roman" panose="02020603050405020304" pitchFamily="18" charset="0"/>
                <a:cs typeface="Times New Roman" panose="02020603050405020304" pitchFamily="18" charset="0"/>
              </a:rPr>
              <a:t>. </a:t>
            </a:r>
            <a:r>
              <a:rPr lang="el-GR" sz="2000" b="1" dirty="0">
                <a:solidFill>
                  <a:srgbClr val="2B10F4"/>
                </a:solidFill>
                <a:latin typeface="Times New Roman" panose="02020603050405020304" pitchFamily="18" charset="0"/>
                <a:cs typeface="Times New Roman" panose="02020603050405020304" pitchFamily="18" charset="0"/>
              </a:rPr>
              <a:t>Διαθέτει επίσης, όπως και ο προηγούμενος, εξωτερικό υπερθερμαντήρα. </a:t>
            </a:r>
            <a:r>
              <a:rPr lang="el-GR" sz="2000" dirty="0">
                <a:solidFill>
                  <a:srgbClr val="FF0000"/>
                </a:solidFill>
                <a:latin typeface="Times New Roman" panose="02020603050405020304" pitchFamily="18" charset="0"/>
                <a:cs typeface="Times New Roman" panose="02020603050405020304" pitchFamily="18" charset="0"/>
              </a:rPr>
              <a:t>Εξαιτίας αυτών των χαρακτηριστικών ονομάζεται ESRD «</a:t>
            </a:r>
            <a:r>
              <a:rPr lang="el-GR" sz="2000" b="1" dirty="0">
                <a:solidFill>
                  <a:srgbClr val="2B10F4"/>
                </a:solidFill>
                <a:latin typeface="Times New Roman" panose="02020603050405020304" pitchFamily="18" charset="0"/>
                <a:cs typeface="Times New Roman" panose="02020603050405020304" pitchFamily="18" charset="0"/>
              </a:rPr>
              <a:t>external superheat reheat «D» type», δηλαδή λέβητας τύπου «</a:t>
            </a:r>
            <a:r>
              <a:rPr lang="en-US" sz="2000" b="1" dirty="0">
                <a:solidFill>
                  <a:srgbClr val="2B10F4"/>
                </a:solidFill>
                <a:latin typeface="Times New Roman" panose="02020603050405020304" pitchFamily="18" charset="0"/>
                <a:cs typeface="Times New Roman" panose="02020603050405020304" pitchFamily="18" charset="0"/>
              </a:rPr>
              <a:t>D</a:t>
            </a:r>
            <a:r>
              <a:rPr lang="el-GR" sz="2000" b="1" dirty="0">
                <a:solidFill>
                  <a:srgbClr val="2B10F4"/>
                </a:solidFill>
                <a:latin typeface="Times New Roman" panose="02020603050405020304" pitchFamily="18" charset="0"/>
                <a:cs typeface="Times New Roman" panose="02020603050405020304" pitchFamily="18" charset="0"/>
              </a:rPr>
              <a:t>» με </a:t>
            </a:r>
            <a:r>
              <a:rPr lang="el-GR" sz="2000" dirty="0">
                <a:solidFill>
                  <a:srgbClr val="FF0000"/>
                </a:solidFill>
                <a:latin typeface="Times New Roman" panose="02020603050405020304" pitchFamily="18" charset="0"/>
                <a:cs typeface="Times New Roman" panose="02020603050405020304" pitchFamily="18" charset="0"/>
              </a:rPr>
              <a:t>εξωτερικό υπερθερμαντήρα και αναθερμαντήρα.</a:t>
            </a:r>
          </a:p>
          <a:p>
            <a:r>
              <a:rPr lang="el-GR" sz="2000" dirty="0">
                <a:latin typeface="Times New Roman" panose="02020603050405020304" pitchFamily="18" charset="0"/>
                <a:cs typeface="Times New Roman" panose="02020603050405020304" pitchFamily="18" charset="0"/>
              </a:rPr>
              <a:t>Ο λέβητας </a:t>
            </a:r>
            <a:r>
              <a:rPr lang="el-GR" sz="2000" dirty="0">
                <a:solidFill>
                  <a:srgbClr val="2B10F4"/>
                </a:solidFill>
                <a:latin typeface="Times New Roman" panose="02020603050405020304" pitchFamily="18" charset="0"/>
                <a:cs typeface="Times New Roman" panose="02020603050405020304" pitchFamily="18" charset="0"/>
              </a:rPr>
              <a:t>ESRD</a:t>
            </a:r>
            <a:r>
              <a:rPr lang="el-GR" sz="2000" dirty="0">
                <a:latin typeface="Times New Roman" panose="02020603050405020304" pitchFamily="18" charset="0"/>
                <a:cs typeface="Times New Roman" panose="02020603050405020304" pitchFamily="18" charset="0"/>
              </a:rPr>
              <a:t> παράγει ατμό πιέσεως </a:t>
            </a:r>
            <a:r>
              <a:rPr lang="el-GR" sz="2000" b="1" dirty="0">
                <a:solidFill>
                  <a:srgbClr val="FF0000"/>
                </a:solidFill>
                <a:latin typeface="Times New Roman" panose="02020603050405020304" pitchFamily="18" charset="0"/>
                <a:cs typeface="Times New Roman" panose="02020603050405020304" pitchFamily="18" charset="0"/>
              </a:rPr>
              <a:t>100 bar θερμοκρασίας 510°c </a:t>
            </a:r>
            <a:r>
              <a:rPr lang="el-GR" sz="2000" dirty="0">
                <a:latin typeface="Times New Roman" panose="02020603050405020304" pitchFamily="18" charset="0"/>
                <a:cs typeface="Times New Roman" panose="02020603050405020304" pitchFamily="18" charset="0"/>
              </a:rPr>
              <a:t>και θερμοκρασίας </a:t>
            </a:r>
            <a:r>
              <a:rPr lang="el-GR" sz="2000" b="1" dirty="0">
                <a:solidFill>
                  <a:srgbClr val="FF0000"/>
                </a:solidFill>
                <a:latin typeface="Times New Roman" panose="02020603050405020304" pitchFamily="18" charset="0"/>
                <a:cs typeface="Times New Roman" panose="02020603050405020304" pitchFamily="18" charset="0"/>
              </a:rPr>
              <a:t>αναθερμάνσεως 510°c επίσης</a:t>
            </a:r>
            <a:r>
              <a:rPr lang="el-GR" sz="2000" dirty="0">
                <a:latin typeface="Times New Roman" panose="02020603050405020304" pitchFamily="18" charset="0"/>
                <a:cs typeface="Times New Roman" panose="02020603050405020304" pitchFamily="18" charset="0"/>
              </a:rPr>
              <a:t>. Είναι κλασσικός λέβητας μιας εστίας δύο θαλάμων με τις συνήθεις συσκευές ελέγχου καύσεως και τροφοδοτήσεως. </a:t>
            </a:r>
            <a:r>
              <a:rPr lang="el-GR" sz="2000" b="1" dirty="0">
                <a:solidFill>
                  <a:srgbClr val="FF0000"/>
                </a:solidFill>
                <a:latin typeface="Times New Roman" panose="02020603050405020304" pitchFamily="18" charset="0"/>
                <a:cs typeface="Times New Roman" panose="02020603050405020304" pitchFamily="18" charset="0"/>
              </a:rPr>
              <a:t>Οι βαθμοί υπερθερμάνσεως και αναθερμάνσεως επιτυγχάνονται με διαφράγματα στερεάς και απλής κατασκευής</a:t>
            </a:r>
            <a:r>
              <a:rPr lang="el-GR" sz="2000" dirty="0">
                <a:latin typeface="Times New Roman" panose="02020603050405020304" pitchFamily="18" charset="0"/>
                <a:cs typeface="Times New Roman" panose="02020603050405020304" pitchFamily="18" charset="0"/>
              </a:rPr>
              <a:t>.</a:t>
            </a:r>
          </a:p>
          <a:p>
            <a:r>
              <a:rPr lang="el-GR" sz="2000" dirty="0">
                <a:latin typeface="Times New Roman" panose="02020603050405020304" pitchFamily="18" charset="0"/>
                <a:cs typeface="Times New Roman" panose="02020603050405020304" pitchFamily="18" charset="0"/>
              </a:rPr>
              <a:t>0 λέβητας σχεδιάσθηκε ειδικότερα για να ανταποκριθεί στις ανάγκες των </a:t>
            </a:r>
            <a:r>
              <a:rPr lang="el-GR" sz="2000" b="1" dirty="0">
                <a:solidFill>
                  <a:srgbClr val="2B10F4"/>
                </a:solidFill>
                <a:latin typeface="Times New Roman" panose="02020603050405020304" pitchFamily="18" charset="0"/>
                <a:cs typeface="Times New Roman" panose="02020603050405020304" pitchFamily="18" charset="0"/>
              </a:rPr>
              <a:t>στροβίλων mst-14 της general electric</a:t>
            </a:r>
            <a:r>
              <a:rPr lang="el-GR" sz="2000" b="1" dirty="0">
                <a:latin typeface="Times New Roman" panose="02020603050405020304" pitchFamily="18" charset="0"/>
                <a:cs typeface="Times New Roman" panose="02020603050405020304" pitchFamily="18" charset="0"/>
              </a:rPr>
              <a:t>.</a:t>
            </a:r>
          </a:p>
          <a:p>
            <a:r>
              <a:rPr lang="el-GR" sz="2000" b="1" dirty="0">
                <a:solidFill>
                  <a:srgbClr val="FF0000"/>
                </a:solidFill>
                <a:latin typeface="Times New Roman" panose="02020603050405020304" pitchFamily="18" charset="0"/>
                <a:cs typeface="Times New Roman" panose="02020603050405020304" pitchFamily="18" charset="0"/>
              </a:rPr>
              <a:t>Ο αναθερμαντήρας βρίσκεται πάνω από τον υπερθερμαντήρα</a:t>
            </a:r>
            <a:r>
              <a:rPr lang="el-GR"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l-GR" sz="2000" b="1" dirty="0">
                <a:latin typeface="Times New Roman" panose="02020603050405020304" pitchFamily="18" charset="0"/>
                <a:cs typeface="Times New Roman" panose="02020603050405020304" pitchFamily="18" charset="0"/>
              </a:rPr>
              <a:t>Πάνω από τον αναθερμαντήρα βρίσκεται ένας μικρός οικονομητήρας. Αυτός περιορίζει τη θερμοκρασία των καυσαερίων προς τον περιστρεφόμενο θερμαντήρα αέρα ο οποίος καταθλίβει το θερμό αέρα στους καυστήρες</a:t>
            </a:r>
            <a:r>
              <a:rPr lang="el-GR" sz="1900" b="1" dirty="0"/>
              <a:t>.</a:t>
            </a:r>
          </a:p>
        </p:txBody>
      </p:sp>
      <p:sp>
        <p:nvSpPr>
          <p:cNvPr id="2" name="Ορθογώνιο: Στρογγύλεμα μίας γωνίας 1">
            <a:extLst>
              <a:ext uri="{FF2B5EF4-FFF2-40B4-BE49-F238E27FC236}">
                <a16:creationId xmlns:a16="http://schemas.microsoft.com/office/drawing/2014/main" id="{A174F285-86CA-9F59-93D0-5CF6B72A3B1B}"/>
              </a:ext>
            </a:extLst>
          </p:cNvPr>
          <p:cNvSpPr/>
          <p:nvPr/>
        </p:nvSpPr>
        <p:spPr>
          <a:xfrm>
            <a:off x="285750" y="188640"/>
            <a:ext cx="8572500" cy="648072"/>
          </a:xfrm>
          <a:prstGeom prst="round1Rect">
            <a:avLst/>
          </a:prstGeom>
          <a:solidFill>
            <a:srgbClr val="44F7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2B10F4"/>
                </a:solidFill>
                <a:latin typeface="Times New Roman" panose="02020603050405020304" pitchFamily="18" charset="0"/>
                <a:cs typeface="Times New Roman" panose="02020603050405020304" pitchFamily="18" charset="0"/>
              </a:rPr>
              <a:t>2.</a:t>
            </a:r>
            <a:r>
              <a:rPr lang="en-US" sz="2800" b="1" dirty="0">
                <a:solidFill>
                  <a:srgbClr val="2B10F4"/>
                </a:solidFill>
                <a:latin typeface="Times New Roman" panose="02020603050405020304" pitchFamily="18" charset="0"/>
                <a:cs typeface="Times New Roman" panose="02020603050405020304" pitchFamily="18" charset="0"/>
              </a:rPr>
              <a:t>2</a:t>
            </a:r>
            <a:r>
              <a:rPr lang="el-GR" sz="2800" b="1" dirty="0">
                <a:solidFill>
                  <a:srgbClr val="2B10F4"/>
                </a:solidFill>
                <a:latin typeface="Times New Roman" panose="02020603050405020304" pitchFamily="18" charset="0"/>
                <a:cs typeface="Times New Roman" panose="02020603050405020304" pitchFamily="18" charset="0"/>
              </a:rPr>
              <a:t>.  ΛΕΒΗΤΕΣ </a:t>
            </a:r>
            <a:r>
              <a:rPr lang="en-US" sz="2800" b="1" dirty="0">
                <a:solidFill>
                  <a:srgbClr val="2B10F4"/>
                </a:solidFill>
                <a:latin typeface="Times New Roman" panose="02020603050405020304" pitchFamily="18" charset="0"/>
                <a:cs typeface="Times New Roman" panose="02020603050405020304" pitchFamily="18" charset="0"/>
              </a:rPr>
              <a:t>ESRD </a:t>
            </a:r>
            <a:r>
              <a:rPr lang="el-GR" sz="2800" b="1" dirty="0">
                <a:solidFill>
                  <a:srgbClr val="2B10F4"/>
                </a:solidFill>
                <a:latin typeface="Times New Roman" panose="02020603050405020304" pitchFamily="18" charset="0"/>
                <a:cs typeface="Times New Roman" panose="02020603050405020304" pitchFamily="18" charset="0"/>
              </a:rPr>
              <a:t>ΤΗΣ </a:t>
            </a:r>
            <a:r>
              <a:rPr lang="en-US" sz="2800" b="1" dirty="0">
                <a:solidFill>
                  <a:srgbClr val="2B10F4"/>
                </a:solidFill>
                <a:latin typeface="Times New Roman" panose="02020603050405020304" pitchFamily="18" charset="0"/>
                <a:cs typeface="Times New Roman" panose="02020603050405020304" pitchFamily="18" charset="0"/>
              </a:rPr>
              <a:t>FOSTER - WHEELER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D51850-4EEB-6A37-6BF7-3EAF8BCB7500}"/>
              </a:ext>
            </a:extLst>
          </p:cNvPr>
          <p:cNvSpPr txBox="1"/>
          <p:nvPr/>
        </p:nvSpPr>
        <p:spPr>
          <a:xfrm>
            <a:off x="179512" y="404664"/>
            <a:ext cx="8856984" cy="5632311"/>
          </a:xfrm>
          <a:prstGeom prst="rect">
            <a:avLst/>
          </a:prstGeom>
          <a:noFill/>
        </p:spPr>
        <p:txBody>
          <a:bodyPr wrap="square">
            <a:spAutoFit/>
          </a:bodyPr>
          <a:lstStyle/>
          <a:p>
            <a:r>
              <a:rPr lang="el-GR" sz="2000" dirty="0">
                <a:latin typeface="Times New Roman" panose="02020603050405020304" pitchFamily="18" charset="0"/>
                <a:cs typeface="Times New Roman" panose="02020603050405020304" pitchFamily="18" charset="0"/>
              </a:rPr>
              <a:t>Μία ζώνη βραχυκυκλώσεως καυσαερίων, </a:t>
            </a:r>
            <a:r>
              <a:rPr lang="el-GR" sz="2000" b="1" dirty="0">
                <a:solidFill>
                  <a:srgbClr val="2B10F4"/>
                </a:solidFill>
                <a:latin typeface="Times New Roman" panose="02020603050405020304" pitchFamily="18" charset="0"/>
                <a:cs typeface="Times New Roman" panose="02020603050405020304" pitchFamily="18" charset="0"/>
              </a:rPr>
              <a:t>ψυχόμενη από έναν οικονομητήρα</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βρίσκεται δίπλα στον υπερθερμαντήρα και τον αναθερμαντήρα. </a:t>
            </a:r>
            <a:r>
              <a:rPr lang="el-GR" sz="2000" b="1" dirty="0">
                <a:solidFill>
                  <a:srgbClr val="FF0000"/>
                </a:solidFill>
                <a:latin typeface="Times New Roman" panose="02020603050405020304" pitchFamily="18" charset="0"/>
                <a:cs typeface="Times New Roman" panose="02020603050405020304" pitchFamily="18" charset="0"/>
              </a:rPr>
              <a:t>Διαφράγματα που λειτουργούν αυτόματα (ντάμπερ)</a:t>
            </a:r>
            <a:r>
              <a:rPr lang="el-GR" sz="2000" dirty="0">
                <a:solidFill>
                  <a:srgbClr val="FF0000"/>
                </a:solidFill>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σε κάθε μονάδα, ελέγχουν τη ροή καυσαερίων και με αυτόν τον τρόπο και τη θερμοκρασία του υπέρθερμου και του ατμού που αναθερμάνθηκε. Ο τοίχος βραχυκυκλώσεως είναι ανοικτός μεταξύ των τμημάτων του υπερθερμαντήρα, ώστε να επιτρέπει ανεξάρτητο έλεγχο της υπερθερμάνσεως και της αναθερμάνσεως.</a:t>
            </a:r>
          </a:p>
          <a:p>
            <a:r>
              <a:rPr lang="el-GR" sz="2000" b="1" dirty="0">
                <a:solidFill>
                  <a:srgbClr val="FF0000"/>
                </a:solidFill>
                <a:latin typeface="Times New Roman" panose="02020603050405020304" pitchFamily="18" charset="0"/>
                <a:cs typeface="Times New Roman" panose="02020603050405020304" pitchFamily="18" charset="0"/>
              </a:rPr>
              <a:t>Ο αναθερμαντήρας</a:t>
            </a:r>
            <a:r>
              <a:rPr lang="el-GR" sz="2000" b="1" dirty="0">
                <a:latin typeface="Times New Roman" panose="02020603050405020304" pitchFamily="18" charset="0"/>
                <a:cs typeface="Times New Roman" panose="02020603050405020304" pitchFamily="18" charset="0"/>
              </a:rPr>
              <a:t>, </a:t>
            </a:r>
            <a:r>
              <a:rPr lang="el-GR" sz="2000" b="1" u="sng" dirty="0">
                <a:solidFill>
                  <a:srgbClr val="FF0000"/>
                </a:solidFill>
                <a:latin typeface="Times New Roman" panose="02020603050405020304" pitchFamily="18" charset="0"/>
                <a:cs typeface="Times New Roman" panose="02020603050405020304" pitchFamily="18" charset="0"/>
              </a:rPr>
              <a:t>που είναι τοποθετημένος σε ζώνη χαμηλών θερμοκρασιών καυσαερίων μπορεί να λειτουργήσει με ασφάλεια για μεγάλο διάστημα χωρίς ροή ατμού</a:t>
            </a:r>
            <a:r>
              <a:rPr lang="el-GR" sz="2000" u="sng" dirty="0">
                <a:solidFill>
                  <a:srgbClr val="FF0000"/>
                </a:solidFill>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 Για να αποφευχθεί η ανύψωση της θερμοκρασίας των αυλών του αναθερμαντήρα και η εξίσωσή της με τη θερμοκρασία των καυσαερίων, υπάρχουν </a:t>
            </a:r>
            <a:r>
              <a:rPr lang="el-GR" sz="2000" b="1" dirty="0">
                <a:solidFill>
                  <a:srgbClr val="E50E09"/>
                </a:solidFill>
                <a:latin typeface="Times New Roman" panose="02020603050405020304" pitchFamily="18" charset="0"/>
                <a:cs typeface="Times New Roman" panose="02020603050405020304" pitchFamily="18" charset="0"/>
              </a:rPr>
              <a:t>διαφράγματα επάνω από τον αναθερμαντήρα, τα οποία κλείνουν ταυτόχρονα με τη διακοπή της ροής του ατμού μέσω αυτού</a:t>
            </a:r>
            <a:r>
              <a:rPr lang="el-GR" sz="2000" dirty="0">
                <a:solidFill>
                  <a:srgbClr val="E50E09"/>
                </a:solidFill>
                <a:latin typeface="Times New Roman" panose="02020603050405020304" pitchFamily="18" charset="0"/>
                <a:cs typeface="Times New Roman" panose="02020603050405020304" pitchFamily="18" charset="0"/>
              </a:rPr>
              <a:t>.</a:t>
            </a:r>
          </a:p>
          <a:p>
            <a:r>
              <a:rPr lang="el-GR" sz="2000" dirty="0">
                <a:latin typeface="Times New Roman" panose="02020603050405020304" pitchFamily="18" charset="0"/>
                <a:cs typeface="Times New Roman" panose="02020603050405020304" pitchFamily="18" charset="0"/>
              </a:rPr>
              <a:t>Πάνω στον ίδιο άξονα συνδέονται και τα διαφράγματα ψύξεως, τα οποία επιτρέπουν την είσοδο αέρα από το περίβλημα του λέβητα στην κορυφή του αναθερμαντήρα. </a:t>
            </a:r>
            <a:endParaRPr lang="en-US" sz="2000" dirty="0">
              <a:latin typeface="Times New Roman" panose="02020603050405020304" pitchFamily="18" charset="0"/>
              <a:cs typeface="Times New Roman" panose="02020603050405020304" pitchFamily="18" charset="0"/>
            </a:endParaRPr>
          </a:p>
          <a:p>
            <a:r>
              <a:rPr lang="el-GR" sz="2000" b="1" dirty="0">
                <a:solidFill>
                  <a:srgbClr val="2B10F4"/>
                </a:solidFill>
                <a:latin typeface="Times New Roman" panose="02020603050405020304" pitchFamily="18" charset="0"/>
                <a:cs typeface="Times New Roman" panose="02020603050405020304" pitchFamily="18" charset="0"/>
              </a:rPr>
              <a:t>Ο αέρας αυτός μετά την προς τα κάτω διαδρομή του διαμέσου του αναθερμαντήρα, αναμιγνύεται με τα καυσαέρια από τον υπερθερμαντήρα και δια μέσου του υδρότοιχου οδεύουν προς την καπνοδόχο.</a:t>
            </a:r>
          </a:p>
        </p:txBody>
      </p:sp>
    </p:spTree>
    <p:extLst>
      <p:ext uri="{BB962C8B-B14F-4D97-AF65-F5344CB8AC3E}">
        <p14:creationId xmlns:p14="http://schemas.microsoft.com/office/powerpoint/2010/main" val="862927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D8C88C-27FF-3C8D-93E2-59359161F787}"/>
              </a:ext>
            </a:extLst>
          </p:cNvPr>
          <p:cNvSpPr txBox="1"/>
          <p:nvPr/>
        </p:nvSpPr>
        <p:spPr>
          <a:xfrm>
            <a:off x="0" y="1340768"/>
            <a:ext cx="8856984" cy="6093976"/>
          </a:xfrm>
          <a:prstGeom prst="rect">
            <a:avLst/>
          </a:prstGeom>
          <a:noFill/>
        </p:spPr>
        <p:txBody>
          <a:bodyPr wrap="square">
            <a:spAutoFit/>
          </a:bodyPr>
          <a:lstStyle/>
          <a:p>
            <a:pPr>
              <a:lnSpc>
                <a:spcPct val="150000"/>
              </a:lnSpc>
            </a:pPr>
            <a:r>
              <a:rPr lang="el-GR" sz="2000" dirty="0">
                <a:latin typeface="Times New Roman" panose="02020603050405020304" pitchFamily="18" charset="0"/>
                <a:cs typeface="Times New Roman" panose="02020603050405020304" pitchFamily="18" charset="0"/>
              </a:rPr>
              <a:t>Τα τελευταία χρόνια έχουν κατασκευαστεί σε διάφορους τύπους ως </a:t>
            </a:r>
            <a:r>
              <a:rPr lang="el-GR" sz="2000" dirty="0">
                <a:solidFill>
                  <a:srgbClr val="FF0000"/>
                </a:solidFill>
                <a:latin typeface="Times New Roman" panose="02020603050405020304" pitchFamily="18" charset="0"/>
                <a:cs typeface="Times New Roman" panose="02020603050405020304" pitchFamily="18" charset="0"/>
              </a:rPr>
              <a:t>Μ11, ΜR, Μ21, ΜRR και MRT.</a:t>
            </a:r>
          </a:p>
          <a:p>
            <a:pPr>
              <a:lnSpc>
                <a:spcPct val="150000"/>
              </a:lnSpc>
            </a:pPr>
            <a:r>
              <a:rPr lang="el-GR" sz="2000" dirty="0">
                <a:latin typeface="Times New Roman" panose="02020603050405020304" pitchFamily="18" charset="0"/>
                <a:cs typeface="Times New Roman" panose="02020603050405020304" pitchFamily="18" charset="0"/>
              </a:rPr>
              <a:t>Αυτοί που έχουν την μεγαλύτερη εφαρμογή είναι εκείνοι που περιέχουν το γράμμα</a:t>
            </a:r>
            <a:r>
              <a:rPr lang="el-GR" sz="2000" b="1" dirty="0">
                <a:solidFill>
                  <a:srgbClr val="FF0000"/>
                </a:solidFill>
                <a:latin typeface="Times New Roman" panose="02020603050405020304" pitchFamily="18" charset="0"/>
                <a:cs typeface="Times New Roman" panose="02020603050405020304" pitchFamily="18" charset="0"/>
              </a:rPr>
              <a:t> R. MR (marine radiant). </a:t>
            </a:r>
          </a:p>
          <a:p>
            <a:pPr>
              <a:lnSpc>
                <a:spcPct val="150000"/>
              </a:lnSpc>
            </a:pPr>
            <a:r>
              <a:rPr lang="el-GR" sz="2000" b="1" dirty="0">
                <a:latin typeface="Times New Roman" panose="02020603050405020304" pitchFamily="18" charset="0"/>
                <a:cs typeface="Times New Roman" panose="02020603050405020304" pitchFamily="18" charset="0"/>
              </a:rPr>
              <a:t>Χρησιμοποιείται για την πρόωση πλοίων 200.000-500.000 τόνων</a:t>
            </a:r>
            <a:r>
              <a:rPr lang="el-GR" sz="2000" dirty="0">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Ø"/>
            </a:pPr>
            <a:r>
              <a:rPr lang="el-GR" sz="2000" b="1" dirty="0">
                <a:solidFill>
                  <a:srgbClr val="FF0000"/>
                </a:solidFill>
                <a:latin typeface="Times New Roman" panose="02020603050405020304" pitchFamily="18" charset="0"/>
                <a:cs typeface="Times New Roman" panose="02020603050405020304" pitchFamily="18" charset="0"/>
              </a:rPr>
              <a:t>Ατμοπαραγωγή 45-226 tons/h.</a:t>
            </a:r>
          </a:p>
          <a:p>
            <a:pPr marL="342900" indent="-342900">
              <a:lnSpc>
                <a:spcPct val="150000"/>
              </a:lnSpc>
              <a:buFont typeface="Wingdings" panose="05000000000000000000" pitchFamily="2" charset="2"/>
              <a:buChar char="Ø"/>
            </a:pPr>
            <a:r>
              <a:rPr lang="el-GR" sz="2000" b="1" dirty="0">
                <a:solidFill>
                  <a:srgbClr val="2B10F4"/>
                </a:solidFill>
                <a:latin typeface="Times New Roman" panose="02020603050405020304" pitchFamily="18" charset="0"/>
                <a:cs typeface="Times New Roman" panose="02020603050405020304" pitchFamily="18" charset="0"/>
              </a:rPr>
              <a:t>Πίεση ατμού μετά τον υπερθερμαντήρα 48-145 kp/h.</a:t>
            </a:r>
          </a:p>
          <a:p>
            <a:pPr marL="342900" indent="-342900">
              <a:lnSpc>
                <a:spcPct val="150000"/>
              </a:lnSpc>
              <a:buFont typeface="Wingdings" panose="05000000000000000000" pitchFamily="2" charset="2"/>
              <a:buChar char="Ø"/>
            </a:pPr>
            <a:r>
              <a:rPr lang="el-GR" sz="2000" b="1" dirty="0">
                <a:solidFill>
                  <a:srgbClr val="0070C0"/>
                </a:solidFill>
                <a:latin typeface="Times New Roman" panose="02020603050405020304" pitchFamily="18" charset="0"/>
                <a:cs typeface="Times New Roman" panose="02020603050405020304" pitchFamily="18" charset="0"/>
              </a:rPr>
              <a:t>Θερμοκρασία υπέρθερμου 470-538°c.</a:t>
            </a:r>
          </a:p>
          <a:p>
            <a:pPr marL="342900" indent="-342900">
              <a:lnSpc>
                <a:spcPct val="150000"/>
              </a:lnSpc>
              <a:buFont typeface="Wingdings" panose="05000000000000000000" pitchFamily="2" charset="2"/>
              <a:buChar char="Ø"/>
            </a:pPr>
            <a:r>
              <a:rPr lang="el-GR" sz="2000" b="1" dirty="0">
                <a:solidFill>
                  <a:srgbClr val="FF0000"/>
                </a:solidFill>
                <a:latin typeface="Times New Roman" panose="02020603050405020304" pitchFamily="18" charset="0"/>
                <a:cs typeface="Times New Roman" panose="02020603050405020304" pitchFamily="18" charset="0"/>
              </a:rPr>
              <a:t>Ατμοπαραγωγή 79-188 </a:t>
            </a:r>
            <a:r>
              <a:rPr lang="en-US" sz="2000" b="1" dirty="0">
                <a:solidFill>
                  <a:srgbClr val="FF0000"/>
                </a:solidFill>
                <a:latin typeface="Times New Roman" panose="02020603050405020304" pitchFamily="18" charset="0"/>
                <a:cs typeface="Times New Roman" panose="02020603050405020304" pitchFamily="18" charset="0"/>
              </a:rPr>
              <a:t>tons/h</a:t>
            </a:r>
            <a:r>
              <a:rPr lang="el-GR" sz="2000" b="1" dirty="0">
                <a:solidFill>
                  <a:srgbClr val="FF0000"/>
                </a:solidFill>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Ø"/>
            </a:pPr>
            <a:r>
              <a:rPr lang="el-GR" sz="2000" b="1" dirty="0">
                <a:latin typeface="Times New Roman" panose="02020603050405020304" pitchFamily="18" charset="0"/>
                <a:cs typeface="Times New Roman" panose="02020603050405020304" pitchFamily="18" charset="0"/>
              </a:rPr>
              <a:t>Πίεση υπέρθερμου 83-145 kp/h.</a:t>
            </a:r>
          </a:p>
          <a:p>
            <a:pPr marL="342900" indent="-342900">
              <a:lnSpc>
                <a:spcPct val="150000"/>
              </a:lnSpc>
              <a:buFont typeface="Wingdings" panose="05000000000000000000" pitchFamily="2" charset="2"/>
              <a:buChar char="Ø"/>
            </a:pPr>
            <a:r>
              <a:rPr lang="el-GR" sz="2000" b="1" dirty="0">
                <a:solidFill>
                  <a:srgbClr val="2B10F4"/>
                </a:solidFill>
                <a:latin typeface="Times New Roman" panose="02020603050405020304" pitchFamily="18" charset="0"/>
                <a:cs typeface="Times New Roman" panose="02020603050405020304" pitchFamily="18" charset="0"/>
              </a:rPr>
              <a:t>Θερμοκρασία υπέρθερμου 470-538°c</a:t>
            </a:r>
            <a:r>
              <a:rPr lang="el-GR"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en-US" sz="2000" b="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en-US" sz="2000" b="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el-GR" sz="2000" b="1" dirty="0">
              <a:latin typeface="Times New Roman" panose="02020603050405020304" pitchFamily="18" charset="0"/>
              <a:cs typeface="Times New Roman" panose="02020603050405020304" pitchFamily="18" charset="0"/>
            </a:endParaRPr>
          </a:p>
        </p:txBody>
      </p:sp>
      <p:sp>
        <p:nvSpPr>
          <p:cNvPr id="2" name="Ορθογώνιο: Στρογγύλεμα μίας επάνω γωνίας και ψαλίδισμα της άλλης 1">
            <a:extLst>
              <a:ext uri="{FF2B5EF4-FFF2-40B4-BE49-F238E27FC236}">
                <a16:creationId xmlns:a16="http://schemas.microsoft.com/office/drawing/2014/main" id="{CD6C6590-48D4-71BA-13D5-8AB43DC8CB37}"/>
              </a:ext>
            </a:extLst>
          </p:cNvPr>
          <p:cNvSpPr/>
          <p:nvPr/>
        </p:nvSpPr>
        <p:spPr>
          <a:xfrm>
            <a:off x="683568" y="476671"/>
            <a:ext cx="8136904" cy="690171"/>
          </a:xfrm>
          <a:prstGeom prst="snipRoundRect">
            <a:avLst/>
          </a:prstGeom>
          <a:solidFill>
            <a:srgbClr val="552E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E3F319"/>
                </a:solidFill>
                <a:latin typeface="Times New Roman" panose="02020603050405020304" pitchFamily="18" charset="0"/>
                <a:cs typeface="Times New Roman" panose="02020603050405020304" pitchFamily="18" charset="0"/>
              </a:rPr>
              <a:t>2.4.  ΛΕΒΗΤΕΣ  </a:t>
            </a:r>
            <a:r>
              <a:rPr lang="en-US" sz="4000" b="1" dirty="0">
                <a:solidFill>
                  <a:srgbClr val="E3F319"/>
                </a:solidFill>
                <a:latin typeface="Times New Roman" panose="02020603050405020304" pitchFamily="18" charset="0"/>
                <a:cs typeface="Times New Roman" panose="02020603050405020304" pitchFamily="18" charset="0"/>
              </a:rPr>
              <a:t>BABCOCK</a:t>
            </a:r>
          </a:p>
        </p:txBody>
      </p:sp>
    </p:spTree>
    <p:extLst>
      <p:ext uri="{BB962C8B-B14F-4D97-AF65-F5344CB8AC3E}">
        <p14:creationId xmlns:p14="http://schemas.microsoft.com/office/powerpoint/2010/main" val="27491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1000"/>
                                        <p:tgtEl>
                                          <p:spTgt spid="10">
                                            <p:txEl>
                                              <p:pRg st="3" end="3"/>
                                            </p:txEl>
                                          </p:spTgt>
                                        </p:tgtEl>
                                      </p:cBhvr>
                                    </p:animEffect>
                                    <p:anim calcmode="lin" valueType="num">
                                      <p:cBhvr>
                                        <p:cTn id="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animEffect transition="in" filter="barn(inVertical)">
                                      <p:cBhvr>
                                        <p:cTn id="14" dur="500"/>
                                        <p:tgtEl>
                                          <p:spTgt spid="10">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1000"/>
                                        <p:tgtEl>
                                          <p:spTgt spid="10">
                                            <p:txEl>
                                              <p:pRg st="5" end="5"/>
                                            </p:txEl>
                                          </p:spTgt>
                                        </p:tgtEl>
                                      </p:cBhvr>
                                    </p:animEffect>
                                    <p:anim calcmode="lin" valueType="num">
                                      <p:cBhvr>
                                        <p:cTn id="2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xEl>
                                              <p:pRg st="6" end="6"/>
                                            </p:txEl>
                                          </p:spTgt>
                                        </p:tgtEl>
                                        <p:attrNameLst>
                                          <p:attrName>style.visibility</p:attrName>
                                        </p:attrNameLst>
                                      </p:cBhvr>
                                      <p:to>
                                        <p:strVal val="visible"/>
                                      </p:to>
                                    </p:set>
                                    <p:animEffect transition="in" filter="fade">
                                      <p:cBhvr>
                                        <p:cTn id="26" dur="800" decel="100000"/>
                                        <p:tgtEl>
                                          <p:spTgt spid="10">
                                            <p:txEl>
                                              <p:pRg st="6" end="6"/>
                                            </p:txEl>
                                          </p:spTgt>
                                        </p:tgtEl>
                                      </p:cBhvr>
                                    </p:animEffect>
                                    <p:anim calcmode="lin" valueType="num">
                                      <p:cBhvr>
                                        <p:cTn id="27" dur="800" decel="100000" fill="hold"/>
                                        <p:tgtEl>
                                          <p:spTgt spid="10">
                                            <p:txEl>
                                              <p:pRg st="6" end="6"/>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10">
                                            <p:txEl>
                                              <p:pRg st="6" end="6"/>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10">
                                            <p:txEl>
                                              <p:pRg st="6" end="6"/>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xEl>
                                              <p:pRg st="6" end="6"/>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animEffect transition="in" filter="fade">
                                      <p:cBhvr>
                                        <p:cTn id="36" dur="800" decel="100000"/>
                                        <p:tgtEl>
                                          <p:spTgt spid="10">
                                            <p:txEl>
                                              <p:pRg st="7" end="7"/>
                                            </p:txEl>
                                          </p:spTgt>
                                        </p:tgtEl>
                                      </p:cBhvr>
                                    </p:animEffect>
                                    <p:anim calcmode="lin" valueType="num">
                                      <p:cBhvr>
                                        <p:cTn id="37" dur="800" decel="100000" fill="hold"/>
                                        <p:tgtEl>
                                          <p:spTgt spid="10">
                                            <p:txEl>
                                              <p:pRg st="7" end="7"/>
                                            </p:txEl>
                                          </p:spTgt>
                                        </p:tgtEl>
                                        <p:attrNameLst>
                                          <p:attrName>style.rotation</p:attrName>
                                        </p:attrNameLst>
                                      </p:cBhvr>
                                      <p:tavLst>
                                        <p:tav tm="0">
                                          <p:val>
                                            <p:fltVal val="-90"/>
                                          </p:val>
                                        </p:tav>
                                        <p:tav tm="100000">
                                          <p:val>
                                            <p:fltVal val="0"/>
                                          </p:val>
                                        </p:tav>
                                      </p:tavLst>
                                    </p:anim>
                                    <p:anim calcmode="lin" valueType="num">
                                      <p:cBhvr>
                                        <p:cTn id="38" dur="800" decel="100000" fill="hold"/>
                                        <p:tgtEl>
                                          <p:spTgt spid="10">
                                            <p:txEl>
                                              <p:pRg st="7" end="7"/>
                                            </p:txEl>
                                          </p:spTgt>
                                        </p:tgtEl>
                                        <p:attrNameLst>
                                          <p:attrName>ppt_x</p:attrName>
                                        </p:attrNameLst>
                                      </p:cBhvr>
                                      <p:tavLst>
                                        <p:tav tm="0">
                                          <p:val>
                                            <p:strVal val="#ppt_x+0.4"/>
                                          </p:val>
                                        </p:tav>
                                        <p:tav tm="100000">
                                          <p:val>
                                            <p:strVal val="#ppt_x-0.05"/>
                                          </p:val>
                                        </p:tav>
                                      </p:tavLst>
                                    </p:anim>
                                    <p:anim calcmode="lin" valueType="num">
                                      <p:cBhvr>
                                        <p:cTn id="39" dur="800" decel="100000" fill="hold"/>
                                        <p:tgtEl>
                                          <p:spTgt spid="10">
                                            <p:txEl>
                                              <p:pRg st="7" end="7"/>
                                            </p:txEl>
                                          </p:spTgt>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0">
                                            <p:txEl>
                                              <p:pRg st="7" end="7"/>
                                            </p:txEl>
                                          </p:spTgt>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0">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10">
                                            <p:txEl>
                                              <p:pRg st="8" end="8"/>
                                            </p:txEl>
                                          </p:spTgt>
                                        </p:tgtEl>
                                        <p:attrNameLst>
                                          <p:attrName>style.visibility</p:attrName>
                                        </p:attrNameLst>
                                      </p:cBhvr>
                                      <p:to>
                                        <p:strVal val="visible"/>
                                      </p:to>
                                    </p:set>
                                    <p:animEffect transition="in" filter="fade">
                                      <p:cBhvr>
                                        <p:cTn id="46" dur="1000"/>
                                        <p:tgtEl>
                                          <p:spTgt spid="10">
                                            <p:txEl>
                                              <p:pRg st="8" end="8"/>
                                            </p:txEl>
                                          </p:spTgt>
                                        </p:tgtEl>
                                      </p:cBhvr>
                                    </p:animEffect>
                                    <p:anim calcmode="lin" valueType="num">
                                      <p:cBhvr>
                                        <p:cTn id="47"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48" dur="900" decel="100000" fill="hold"/>
                                        <p:tgtEl>
                                          <p:spTgt spid="10">
                                            <p:txEl>
                                              <p:pRg st="8" end="8"/>
                                            </p:tx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0">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FAB8B49-EA1D-EB78-0065-6CD2447FBE9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83568" y="908720"/>
            <a:ext cx="8064896" cy="5328592"/>
          </a:xfrm>
        </p:spPr>
      </p:pic>
    </p:spTree>
    <p:extLst>
      <p:ext uri="{BB962C8B-B14F-4D97-AF65-F5344CB8AC3E}">
        <p14:creationId xmlns:p14="http://schemas.microsoft.com/office/powerpoint/2010/main" val="169246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D8C88C-27FF-3C8D-93E2-59359161F787}"/>
              </a:ext>
            </a:extLst>
          </p:cNvPr>
          <p:cNvSpPr txBox="1"/>
          <p:nvPr/>
        </p:nvSpPr>
        <p:spPr>
          <a:xfrm>
            <a:off x="285750" y="1166843"/>
            <a:ext cx="8572500" cy="2800767"/>
          </a:xfrm>
          <a:prstGeom prst="rect">
            <a:avLst/>
          </a:prstGeom>
          <a:noFill/>
        </p:spPr>
        <p:txBody>
          <a:bodyPr wrap="square">
            <a:spAutoFit/>
          </a:bodyPr>
          <a:lstStyle/>
          <a:p>
            <a:pPr algn="ctr"/>
            <a:r>
              <a:rPr lang="el-GR" sz="2800" b="1" u="sng" dirty="0">
                <a:solidFill>
                  <a:srgbClr val="FF0000"/>
                </a:solidFill>
                <a:highlight>
                  <a:srgbClr val="FFFF00"/>
                </a:highlight>
                <a:latin typeface="Times New Roman" panose="02020603050405020304" pitchFamily="18" charset="0"/>
                <a:cs typeface="Times New Roman" panose="02020603050405020304" pitchFamily="18" charset="0"/>
              </a:rPr>
              <a:t>ΜRΤ (ΜARINE RADIANT TOWER).</a:t>
            </a:r>
            <a:endParaRPr lang="en-US" sz="2800" b="1" u="sng" dirty="0">
              <a:solidFill>
                <a:srgbClr val="FF0000"/>
              </a:solidFill>
              <a:highlight>
                <a:srgbClr val="FFFF00"/>
              </a:highlight>
              <a:latin typeface="Times New Roman" panose="02020603050405020304" pitchFamily="18" charset="0"/>
              <a:cs typeface="Times New Roman" panose="02020603050405020304" pitchFamily="18" charset="0"/>
            </a:endParaRPr>
          </a:p>
          <a:p>
            <a:pPr algn="ctr"/>
            <a:r>
              <a:rPr lang="el-GR" sz="2800" b="1" u="sng" dirty="0">
                <a:solidFill>
                  <a:srgbClr val="FF0000"/>
                </a:solidFill>
                <a:latin typeface="Times New Roman" panose="02020603050405020304" pitchFamily="18" charset="0"/>
                <a:cs typeface="Times New Roman" panose="02020603050405020304" pitchFamily="18" charset="0"/>
              </a:rPr>
              <a:t> </a:t>
            </a:r>
          </a:p>
          <a:p>
            <a:r>
              <a:rPr lang="el-GR" sz="2000" dirty="0">
                <a:latin typeface="Times New Roman" panose="02020603050405020304" pitchFamily="18" charset="0"/>
                <a:cs typeface="Times New Roman" panose="02020603050405020304" pitchFamily="18" charset="0"/>
              </a:rPr>
              <a:t>Σχεδιάστηκε για να καλύψει τις ανάγκες των υπερπετρελαιοφόρων, στα οποία το μηχανολεβητοστάσιο είναι περιορισμένης επιφάνειας αλλά πολύ ψηλό.</a:t>
            </a:r>
          </a:p>
          <a:p>
            <a:endParaRPr lang="el-GR" sz="20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l-GR" sz="2000" b="1" dirty="0">
                <a:solidFill>
                  <a:srgbClr val="FF0000"/>
                </a:solidFill>
                <a:latin typeface="Times New Roman" panose="02020603050405020304" pitchFamily="18" charset="0"/>
                <a:cs typeface="Times New Roman" panose="02020603050405020304" pitchFamily="18" charset="0"/>
              </a:rPr>
              <a:t>Ατμοπαραγωγή 45-150 tons/h.</a:t>
            </a:r>
          </a:p>
          <a:p>
            <a:pPr marL="457200" indent="-457200">
              <a:buFont typeface="Wingdings" panose="05000000000000000000" pitchFamily="2" charset="2"/>
              <a:buChar char="Ø"/>
            </a:pPr>
            <a:r>
              <a:rPr lang="el-GR" sz="2000" b="1" dirty="0">
                <a:solidFill>
                  <a:srgbClr val="552EE6"/>
                </a:solidFill>
                <a:latin typeface="Times New Roman" panose="02020603050405020304" pitchFamily="18" charset="0"/>
                <a:cs typeface="Times New Roman" panose="02020603050405020304" pitchFamily="18" charset="0"/>
              </a:rPr>
              <a:t>Πίεση ατμού 48-124 kp/cm²</a:t>
            </a:r>
            <a:r>
              <a:rPr lang="el-GR" sz="2000" b="1"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l-GR" sz="2000" b="1" dirty="0">
                <a:solidFill>
                  <a:srgbClr val="7030A0"/>
                </a:solidFill>
                <a:latin typeface="Times New Roman" panose="02020603050405020304" pitchFamily="18" charset="0"/>
                <a:cs typeface="Times New Roman" panose="02020603050405020304" pitchFamily="18" charset="0"/>
              </a:rPr>
              <a:t>Θερμοκρασία υπέρθερμου 470-538°c</a:t>
            </a:r>
            <a:r>
              <a:rPr lang="el-GR" sz="20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76356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FFFF0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u="sng" dirty="0">
                <a:solidFill>
                  <a:srgbClr val="FF0000"/>
                </a:solidFill>
                <a:latin typeface="Arial" pitchFamily="34" charset="0"/>
                <a:cs typeface="Arial" pitchFamily="34" charset="0"/>
              </a:rPr>
              <a:t>2.</a:t>
            </a:r>
            <a:r>
              <a:rPr lang="en-US" sz="3200" b="1" u="sng" dirty="0">
                <a:solidFill>
                  <a:srgbClr val="FF0000"/>
                </a:solidFill>
                <a:latin typeface="Arial" pitchFamily="34" charset="0"/>
                <a:cs typeface="Arial" pitchFamily="34" charset="0"/>
              </a:rPr>
              <a:t>2</a:t>
            </a:r>
            <a:r>
              <a:rPr lang="el-GR" sz="3200" b="1" u="sng" dirty="0">
                <a:solidFill>
                  <a:srgbClr val="FF0000"/>
                </a:solidFill>
                <a:latin typeface="Arial" pitchFamily="34" charset="0"/>
                <a:cs typeface="Arial" pitchFamily="34" charset="0"/>
              </a:rPr>
              <a:t>.  ΛΕΒΗΤΕΣ  </a:t>
            </a:r>
            <a:r>
              <a:rPr lang="en-US" sz="3200" b="1" u="sng" dirty="0">
                <a:solidFill>
                  <a:srgbClr val="FF0000"/>
                </a:solidFill>
                <a:latin typeface="Arial" pitchFamily="34" charset="0"/>
                <a:cs typeface="Arial" pitchFamily="34" charset="0"/>
              </a:rPr>
              <a:t>BABCOCK (MRT)</a:t>
            </a:r>
            <a:endParaRPr lang="el-GR" sz="3200" b="1" u="sng" dirty="0">
              <a:solidFill>
                <a:srgbClr val="FF0000"/>
              </a:solidFill>
              <a:latin typeface="Arial" pitchFamily="34" charset="0"/>
              <a:cs typeface="Arial" pitchFamily="34" charset="0"/>
            </a:endParaRPr>
          </a:p>
        </p:txBody>
      </p:sp>
      <p:pic>
        <p:nvPicPr>
          <p:cNvPr id="6" name="3 - Θέση περιεχομένου" descr="MRT.png">
            <a:extLst>
              <a:ext uri="{FF2B5EF4-FFF2-40B4-BE49-F238E27FC236}">
                <a16:creationId xmlns:a16="http://schemas.microsoft.com/office/drawing/2014/main" id="{49C78C57-F7DC-3C2F-934A-C085693CC343}"/>
              </a:ext>
            </a:extLst>
          </p:cNvPr>
          <p:cNvPicPr>
            <a:picLocks noGrp="1" noChangeAspect="1"/>
          </p:cNvPicPr>
          <p:nvPr>
            <p:ph idx="1"/>
          </p:nvPr>
        </p:nvPicPr>
        <p:blipFill>
          <a:blip r:embed="rId2"/>
          <a:stretch>
            <a:fillRect/>
          </a:stretch>
        </p:blipFill>
        <p:spPr>
          <a:xfrm>
            <a:off x="2768661" y="2638425"/>
            <a:ext cx="3613027" cy="3101975"/>
          </a:xfrm>
        </p:spPr>
      </p:pic>
    </p:spTree>
    <p:extLst>
      <p:ext uri="{BB962C8B-B14F-4D97-AF65-F5344CB8AC3E}">
        <p14:creationId xmlns:p14="http://schemas.microsoft.com/office/powerpoint/2010/main" val="11769295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Θέση περιεχομένου 5" descr="Εικόνα που περιέχει μηχάνημα, κείμενο, μηχανική, κινητήρας&#10;&#10;Περιγραφή που δημιουργήθηκε αυτόματα">
            <a:extLst>
              <a:ext uri="{FF2B5EF4-FFF2-40B4-BE49-F238E27FC236}">
                <a16:creationId xmlns:a16="http://schemas.microsoft.com/office/drawing/2014/main" id="{79A91147-33E7-A50B-94F4-0509B06BE99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5000" b="6830"/>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solidFill>
            <a:schemeClr val="accent1">
              <a:lumMod val="40000"/>
              <a:lumOff val="60000"/>
              <a:alpha val="26000"/>
            </a:schemeClr>
          </a:solidFill>
        </p:spPr>
      </p:pic>
      <p:grpSp>
        <p:nvGrpSpPr>
          <p:cNvPr id="20" name="Group 2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1" name="Freeform: Shape 2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Διάγραμμα ροής: Στοιχείο τερματισμού 3">
            <a:extLst>
              <a:ext uri="{FF2B5EF4-FFF2-40B4-BE49-F238E27FC236}">
                <a16:creationId xmlns:a16="http://schemas.microsoft.com/office/drawing/2014/main" id="{DE470311-B719-3D1B-6815-8B28E93ECF8F}"/>
              </a:ext>
            </a:extLst>
          </p:cNvPr>
          <p:cNvSpPr/>
          <p:nvPr/>
        </p:nvSpPr>
        <p:spPr>
          <a:xfrm>
            <a:off x="0" y="4286161"/>
            <a:ext cx="9036496" cy="1879144"/>
          </a:xfrm>
          <a:prstGeom prst="flowChartTerminator">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Autofit/>
          </a:bodyPr>
          <a:lstStyle/>
          <a:p>
            <a:pPr algn="ctr" defTabSz="914400">
              <a:lnSpc>
                <a:spcPct val="90000"/>
              </a:lnSpc>
              <a:spcBef>
                <a:spcPct val="0"/>
              </a:spcBef>
              <a:spcAft>
                <a:spcPts val="600"/>
              </a:spcAft>
            </a:pPr>
            <a:r>
              <a:rPr lang="en-US" sz="3800" u="sng" dirty="0">
                <a:solidFill>
                  <a:srgbClr val="FFFF3B"/>
                </a:solidFill>
                <a:latin typeface="Arial Black" panose="020B0A04020102020204" pitchFamily="34" charset="0"/>
                <a:cs typeface="Times New Roman" panose="02020603050405020304" pitchFamily="18" charset="0"/>
              </a:rPr>
              <a:t>ΛΕΒΗΤΑΣ ΘΕΡΜΙΚΟΥ ΕΛΑΙΟΥ</a:t>
            </a:r>
          </a:p>
          <a:p>
            <a:pPr algn="ctr" defTabSz="914400">
              <a:lnSpc>
                <a:spcPct val="90000"/>
              </a:lnSpc>
              <a:spcBef>
                <a:spcPct val="0"/>
              </a:spcBef>
              <a:spcAft>
                <a:spcPts val="600"/>
              </a:spcAft>
            </a:pPr>
            <a:r>
              <a:rPr lang="en-US" sz="3800" u="sng" dirty="0">
                <a:solidFill>
                  <a:srgbClr val="FFFF3B"/>
                </a:solidFill>
                <a:latin typeface="Arial Black" panose="020B0A04020102020204" pitchFamily="34" charset="0"/>
                <a:cs typeface="Times New Roman" panose="02020603050405020304" pitchFamily="18" charset="0"/>
              </a:rPr>
              <a:t> THERMA OIL BOILER</a:t>
            </a:r>
          </a:p>
        </p:txBody>
      </p:sp>
    </p:spTree>
    <p:extLst>
      <p:ext uri="{BB962C8B-B14F-4D97-AF65-F5344CB8AC3E}">
        <p14:creationId xmlns:p14="http://schemas.microsoft.com/office/powerpoint/2010/main" val="1299430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607E0E6-DE9B-53D9-804E-45213ACA6F23}"/>
              </a:ext>
            </a:extLst>
          </p:cNvPr>
          <p:cNvSpPr>
            <a:spLocks noGrp="1"/>
          </p:cNvSpPr>
          <p:nvPr>
            <p:ph idx="1"/>
          </p:nvPr>
        </p:nvSpPr>
        <p:spPr>
          <a:xfrm>
            <a:off x="107504" y="1916832"/>
            <a:ext cx="8928992" cy="4752527"/>
          </a:xfrm>
        </p:spPr>
        <p:txBody>
          <a:bodyPr>
            <a:normAutofit/>
          </a:bodyPr>
          <a:lstStyle/>
          <a:p>
            <a:pPr marL="0" indent="0">
              <a:buNone/>
            </a:pPr>
            <a:r>
              <a:rPr lang="el-GR" sz="2000" dirty="0">
                <a:latin typeface="Times New Roman" panose="02020603050405020304" pitchFamily="18" charset="0"/>
                <a:cs typeface="Times New Roman" panose="02020603050405020304" pitchFamily="18" charset="0"/>
              </a:rPr>
              <a:t>Οι λέβητες με θερμικό έλαιο</a:t>
            </a:r>
            <a:r>
              <a:rPr lang="el-GR"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thermal oil boiler )</a:t>
            </a:r>
            <a:r>
              <a:rPr lang="el-GR" sz="2000" dirty="0">
                <a:latin typeface="Times New Roman" panose="02020603050405020304" pitchFamily="18" charset="0"/>
                <a:cs typeface="Times New Roman" panose="02020603050405020304" pitchFamily="18" charset="0"/>
              </a:rPr>
              <a:t>, έχουν ευρεία εφαρμογή για έμμεση θέρμανση. Αυτή επιτυγχάνεται με τη χρήση ελαίου η άλλων συνθετικών υγρών ως μέσο μεταφοράς θερμότητας.</a:t>
            </a:r>
          </a:p>
          <a:p>
            <a:pPr marL="0" indent="0">
              <a:buNone/>
            </a:pPr>
            <a:r>
              <a:rPr lang="el-GR" sz="2000" b="1" dirty="0">
                <a:solidFill>
                  <a:srgbClr val="FF0000"/>
                </a:solidFill>
                <a:latin typeface="Times New Roman" panose="02020603050405020304" pitchFamily="18" charset="0"/>
                <a:cs typeface="Times New Roman" panose="02020603050405020304" pitchFamily="18" charset="0"/>
              </a:rPr>
              <a:t>Χαρακτηριστικό της χρήσης έμμεσης θέρμανσης είναι η διατήρηση σταθερής θερμοκρασίας στο σύστημα που παρέχονται τα ρευστά .</a:t>
            </a: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l-GR" sz="2000" dirty="0">
                <a:latin typeface="Times New Roman" panose="02020603050405020304" pitchFamily="18" charset="0"/>
                <a:cs typeface="Times New Roman" panose="02020603050405020304" pitchFamily="18" charset="0"/>
              </a:rPr>
              <a:t>Ένας σύγχρονος λέβητας με θερμικό έλαιο για τη θέρμανση του οποίου χρησιμοποιεί υγρό καύσιμο αποτελείται από διπλό πηνίο, κατασκευής τριών διάδρομων και εξοπλισμένο με διαμορφωμένο σύστημα αύξηση πίεσης.</a:t>
            </a:r>
          </a:p>
          <a:p>
            <a:pPr marL="0" indent="0">
              <a:buNone/>
            </a:pPr>
            <a:r>
              <a:rPr lang="el-GR" sz="2000" b="1" dirty="0">
                <a:solidFill>
                  <a:srgbClr val="2B10F4"/>
                </a:solidFill>
                <a:latin typeface="Times New Roman" panose="02020603050405020304" pitchFamily="18" charset="0"/>
                <a:cs typeface="Times New Roman" panose="02020603050405020304" pitchFamily="18" charset="0"/>
              </a:rPr>
              <a:t>Βασικά το θερμικό υγρό λειτουργεί ως οποιοδήποτε άλλο θερμαντικό υγρό, θερμαίνεται και ψύχεται ενώ κυκλοφορεί με αντλία  μέσω του συστήματος με καταναλωτές και θερμαντήρες σε κλειστό κύκλωμα, - καταναλώσεις που πρόκειται να θερμανθούν.</a:t>
            </a:r>
          </a:p>
          <a:p>
            <a:pPr marL="0" indent="0">
              <a:buNone/>
            </a:pPr>
            <a:r>
              <a:rPr lang="el-GR" sz="2000" dirty="0">
                <a:latin typeface="Times New Roman" panose="02020603050405020304" pitchFamily="18" charset="0"/>
                <a:cs typeface="Times New Roman" panose="02020603050405020304" pitchFamily="18" charset="0"/>
              </a:rPr>
              <a:t>Κλειστό κύκλωμα ακριβώς όπως τα συστήματα θέρμανσης οικιακού νερού χαμηλής θερμοκρασίας.</a:t>
            </a:r>
          </a:p>
        </p:txBody>
      </p:sp>
      <p:sp>
        <p:nvSpPr>
          <p:cNvPr id="6" name="Επεξήγηση: Κάτω βέλος 5">
            <a:extLst>
              <a:ext uri="{FF2B5EF4-FFF2-40B4-BE49-F238E27FC236}">
                <a16:creationId xmlns:a16="http://schemas.microsoft.com/office/drawing/2014/main" id="{D21B520B-B8F0-CF3D-18B3-5BCA2D2F8491}"/>
              </a:ext>
            </a:extLst>
          </p:cNvPr>
          <p:cNvSpPr/>
          <p:nvPr/>
        </p:nvSpPr>
        <p:spPr>
          <a:xfrm>
            <a:off x="107504" y="116632"/>
            <a:ext cx="8784976" cy="1584176"/>
          </a:xfrm>
          <a:prstGeom prst="downArrowCallout">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FFFF00"/>
                </a:solidFill>
                <a:latin typeface="Arial Black" panose="020B0A04020102020204" pitchFamily="34" charset="0"/>
                <a:cs typeface="Times New Roman" panose="02020603050405020304" pitchFamily="18" charset="0"/>
              </a:rPr>
              <a:t>2.4 ΛΕΒΗΤΑΣ ΘΕΡΜΙΚΟΥ ΕΛΑΙΟΥ</a:t>
            </a:r>
            <a:br>
              <a:rPr lang="el-GR" sz="3200" dirty="0">
                <a:solidFill>
                  <a:srgbClr val="FFFF00"/>
                </a:solidFill>
                <a:latin typeface="Arial Black" panose="020B0A04020102020204" pitchFamily="34" charset="0"/>
                <a:cs typeface="Times New Roman" panose="02020603050405020304" pitchFamily="18" charset="0"/>
              </a:rPr>
            </a:br>
            <a:r>
              <a:rPr lang="el-GR" sz="3200" dirty="0">
                <a:solidFill>
                  <a:srgbClr val="FFFF00"/>
                </a:solidFill>
                <a:latin typeface="Arial Black" panose="020B0A04020102020204" pitchFamily="34" charset="0"/>
                <a:cs typeface="Times New Roman" panose="02020603050405020304" pitchFamily="18" charset="0"/>
              </a:rPr>
              <a:t> </a:t>
            </a:r>
            <a:r>
              <a:rPr lang="en-US" sz="3200" dirty="0">
                <a:solidFill>
                  <a:srgbClr val="FFFF00"/>
                </a:solidFill>
                <a:latin typeface="Arial Black" panose="020B0A04020102020204" pitchFamily="34" charset="0"/>
                <a:cs typeface="Times New Roman" panose="02020603050405020304" pitchFamily="18" charset="0"/>
              </a:rPr>
              <a:t>THERMA OIL BOILER</a:t>
            </a:r>
            <a:endParaRPr lang="el-GR" sz="3200" dirty="0">
              <a:solidFill>
                <a:srgbClr val="FFFF00"/>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328078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F80228F-B834-BCCB-D1BC-BA785CB1F9F5}"/>
              </a:ext>
            </a:extLst>
          </p:cNvPr>
          <p:cNvSpPr>
            <a:spLocks noGrp="1"/>
          </p:cNvSpPr>
          <p:nvPr>
            <p:ph idx="1"/>
          </p:nvPr>
        </p:nvSpPr>
        <p:spPr>
          <a:xfrm>
            <a:off x="251520" y="476672"/>
            <a:ext cx="8712968" cy="6130140"/>
          </a:xfrm>
        </p:spPr>
        <p:txBody>
          <a:bodyPr>
            <a:noAutofit/>
          </a:bodyPr>
          <a:lstStyle/>
          <a:p>
            <a:pPr marL="0" indent="0">
              <a:buNone/>
            </a:pPr>
            <a:r>
              <a:rPr lang="el-GR" sz="2000" b="1" dirty="0">
                <a:solidFill>
                  <a:srgbClr val="008000"/>
                </a:solidFill>
                <a:latin typeface="Times New Roman" panose="02020603050405020304" pitchFamily="18" charset="0"/>
                <a:cs typeface="Times New Roman" panose="02020603050405020304" pitchFamily="18" charset="0"/>
              </a:rPr>
              <a:t>Τα συστήματα θερμικού ελαίου στα πλοία χρησιμοποιούνται για την </a:t>
            </a:r>
          </a:p>
          <a:p>
            <a:pPr marL="0" indent="0">
              <a:buNone/>
            </a:pPr>
            <a:r>
              <a:rPr lang="el-GR" sz="2000" u="sng" dirty="0">
                <a:solidFill>
                  <a:srgbClr val="FF0000"/>
                </a:solidFill>
                <a:latin typeface="Times New Roman" panose="02020603050405020304" pitchFamily="18" charset="0"/>
                <a:cs typeface="Times New Roman" panose="02020603050405020304" pitchFamily="18" charset="0"/>
              </a:rPr>
              <a:t>Παροχή θερμότητας σε διάφορα είδη καταναλωτών θερμότητας</a:t>
            </a:r>
            <a:r>
              <a:rPr lang="el-GR" sz="2000" u="sng" dirty="0">
                <a:solidFill>
                  <a:schemeClr val="tx1">
                    <a:lumMod val="95000"/>
                    <a:lumOff val="5000"/>
                  </a:schemeClr>
                </a:solidFill>
                <a:latin typeface="Times New Roman" panose="02020603050405020304" pitchFamily="18" charset="0"/>
                <a:cs typeface="Times New Roman" panose="02020603050405020304" pitchFamily="18" charset="0"/>
              </a:rPr>
              <a:t>, </a:t>
            </a:r>
          </a:p>
          <a:p>
            <a:pPr marL="0" indent="0">
              <a:buNone/>
            </a:pPr>
            <a:r>
              <a:rPr lang="el-GR" sz="2000" b="1" u="sng" dirty="0">
                <a:solidFill>
                  <a:srgbClr val="2B10F4"/>
                </a:solidFill>
                <a:latin typeface="Times New Roman" panose="02020603050405020304" pitchFamily="18" charset="0"/>
                <a:cs typeface="Times New Roman" panose="02020603050405020304" pitchFamily="18" charset="0"/>
              </a:rPr>
              <a:t>Όπως δεξαμενές καυσίμου, φυγοκεντρικούς διαχωριστήρες και θερμαντήρες καυσίμου και για τη θέρμανση όλων των τύπων </a:t>
            </a:r>
          </a:p>
          <a:p>
            <a:pPr marL="0" indent="0">
              <a:buNone/>
            </a:pPr>
            <a:r>
              <a:rPr lang="el-GR" sz="2000" b="1" u="sng" dirty="0">
                <a:solidFill>
                  <a:srgbClr val="2B10F4"/>
                </a:solidFill>
                <a:latin typeface="Times New Roman" panose="02020603050405020304" pitchFamily="18" charset="0"/>
                <a:cs typeface="Times New Roman" panose="02020603050405020304" pitchFamily="18" charset="0"/>
              </a:rPr>
              <a:t>Φορτίων, όπως προϊόντα πετρελαίου και χημικά</a:t>
            </a:r>
            <a:r>
              <a:rPr lang="el-GR" sz="2000" u="sng"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l-GR" sz="2000" dirty="0">
                <a:solidFill>
                  <a:schemeClr val="tx1">
                    <a:lumMod val="95000"/>
                    <a:lumOff val="5000"/>
                  </a:schemeClr>
                </a:solidFill>
                <a:latin typeface="Times New Roman" panose="02020603050405020304" pitchFamily="18" charset="0"/>
                <a:cs typeface="Times New Roman" panose="02020603050405020304" pitchFamily="18" charset="0"/>
              </a:rPr>
              <a:t>Στα συστήματα θερμικού πετρελαίου, η παραγομένη θερμότητα μεταφέρεται στους καταναλωτές θερμότητας (π.Χ. Προθερμαντήρες) </a:t>
            </a:r>
            <a:r>
              <a:rPr lang="el-GR" sz="2000" b="1" dirty="0">
                <a:solidFill>
                  <a:srgbClr val="552EE6"/>
                </a:solidFill>
                <a:latin typeface="Times New Roman" panose="02020603050405020304" pitchFamily="18" charset="0"/>
                <a:cs typeface="Times New Roman" panose="02020603050405020304" pitchFamily="18" charset="0"/>
              </a:rPr>
              <a:t>του πλοίου μέσω ενός ρευστού μεταφορά, συνήθως ενός ορυκτέλαιού. </a:t>
            </a:r>
          </a:p>
          <a:p>
            <a:pPr marL="0" indent="0">
              <a:buNone/>
            </a:pPr>
            <a:r>
              <a:rPr lang="el-GR" sz="2000" b="1" dirty="0">
                <a:solidFill>
                  <a:srgbClr val="E50E09"/>
                </a:solidFill>
                <a:latin typeface="Times New Roman" panose="02020603050405020304" pitchFamily="18" charset="0"/>
                <a:cs typeface="Times New Roman" panose="02020603050405020304" pitchFamily="18" charset="0"/>
              </a:rPr>
              <a:t>Οι αντλίες κυκλοφορούν όλο το θερμικό υγρό μέσω του κλειστού συστήματος, περνώντας τους θερμαντήρες (oil-fired boilers) και τους οικονομητήρες (exhaust gas economizers). </a:t>
            </a:r>
          </a:p>
          <a:p>
            <a:pPr marL="0" indent="0">
              <a:buNone/>
            </a:pPr>
            <a:r>
              <a:rPr lang="el-GR" sz="2000" b="1" u="sng" dirty="0">
                <a:solidFill>
                  <a:schemeClr val="tx1">
                    <a:lumMod val="95000"/>
                    <a:lumOff val="5000"/>
                  </a:schemeClr>
                </a:solidFill>
                <a:latin typeface="Times New Roman" panose="02020603050405020304" pitchFamily="18" charset="0"/>
                <a:cs typeface="Times New Roman" panose="02020603050405020304" pitchFamily="18" charset="0"/>
              </a:rPr>
              <a:t>Το θερμικό υγρό παραμένει σε υγρή φάση καθ' όλη τη διάρκεια                        Της διαδικασίας, επιτρέποντας υψηλή θερμοκρασία με τις χαμηλότερες δυνατές πιέσεις. </a:t>
            </a:r>
          </a:p>
          <a:p>
            <a:pPr marL="0" indent="0">
              <a:buNone/>
            </a:pPr>
            <a:r>
              <a:rPr lang="el-GR" sz="2000" b="1" dirty="0">
                <a:solidFill>
                  <a:srgbClr val="FF0000"/>
                </a:solidFill>
                <a:latin typeface="Times New Roman" panose="02020603050405020304" pitchFamily="18" charset="0"/>
                <a:cs typeface="Times New Roman" panose="02020603050405020304" pitchFamily="18" charset="0"/>
              </a:rPr>
              <a:t>Η απλότητα του συστήματος, και η μη διαβρωτική φύση του λαδιού, το καθιστούν μια πολύ αξιόπιστη και χαμηλής συντήρησης λύση. </a:t>
            </a:r>
          </a:p>
          <a:p>
            <a:pPr marL="0" indent="0">
              <a:buNone/>
            </a:pPr>
            <a:endParaRPr lang="el-GR" sz="2100" u="sng"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4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214313"/>
            <a:ext cx="9036496" cy="714357"/>
          </a:xfrm>
          <a:solidFill>
            <a:srgbClr val="2B10F4"/>
          </a:solidFill>
          <a:effectLst/>
        </p:spPr>
        <p:txBody>
          <a:bodyPr>
            <a:normAutofit/>
          </a:bodyPr>
          <a:lstStyle/>
          <a:p>
            <a:r>
              <a:rPr lang="el-GR" sz="2400" b="1" u="sng" cap="none" dirty="0">
                <a:solidFill>
                  <a:srgbClr val="FFFF00"/>
                </a:solidFill>
                <a:latin typeface="Arial Black" panose="020B0A04020102020204" pitchFamily="34" charset="0"/>
                <a:cs typeface="Arial" pitchFamily="34" charset="0"/>
              </a:rPr>
              <a:t>1.2.  ΛΕΒΗΤΑΣ </a:t>
            </a:r>
            <a:r>
              <a:rPr lang="en-US" sz="2400" b="1" u="sng" cap="none" dirty="0">
                <a:solidFill>
                  <a:srgbClr val="FFFF00"/>
                </a:solidFill>
                <a:latin typeface="Arial Black" panose="020B0A04020102020204" pitchFamily="34" charset="0"/>
                <a:cs typeface="Arial" pitchFamily="34" charset="0"/>
              </a:rPr>
              <a:t> YARROW </a:t>
            </a:r>
            <a:r>
              <a:rPr lang="el-GR" sz="2400" b="1" u="sng" cap="none" dirty="0">
                <a:solidFill>
                  <a:srgbClr val="FFFF00"/>
                </a:solidFill>
                <a:latin typeface="Arial Black" panose="020B0A04020102020204" pitchFamily="34" charset="0"/>
                <a:cs typeface="Arial" pitchFamily="34" charset="0"/>
              </a:rPr>
              <a:t> 5  ΘΑΛΑΜΩΝ</a:t>
            </a:r>
            <a:endParaRPr lang="en-US" sz="2400" b="1" u="sng" cap="none" dirty="0">
              <a:solidFill>
                <a:srgbClr val="FFFF00"/>
              </a:solidFill>
              <a:latin typeface="Arial Black" panose="020B0A04020102020204" pitchFamily="34" charset="0"/>
              <a:cs typeface="Arial" pitchFamily="34" charset="0"/>
            </a:endParaRPr>
          </a:p>
        </p:txBody>
      </p:sp>
      <p:sp>
        <p:nvSpPr>
          <p:cNvPr id="3" name="Subtitle 2"/>
          <p:cNvSpPr>
            <a:spLocks noGrp="1"/>
          </p:cNvSpPr>
          <p:nvPr>
            <p:ph type="subTitle" idx="1"/>
          </p:nvPr>
        </p:nvSpPr>
        <p:spPr>
          <a:xfrm>
            <a:off x="107504" y="1142983"/>
            <a:ext cx="8856984" cy="5500703"/>
          </a:xfrm>
        </p:spPr>
        <p:txBody>
          <a:bodyPr>
            <a:normAutofit/>
          </a:bodyPr>
          <a:lstStyle/>
          <a:p>
            <a:pPr algn="l">
              <a:buClr>
                <a:srgbClr val="FF0000"/>
              </a:buClr>
            </a:pPr>
            <a:endParaRPr lang="en-US" sz="2000" b="1" dirty="0">
              <a:solidFill>
                <a:schemeClr val="tx1"/>
              </a:solidFill>
              <a:latin typeface="Arial Black" pitchFamily="34" charset="0"/>
            </a:endParaRPr>
          </a:p>
          <a:p>
            <a:pPr algn="l">
              <a:buClr>
                <a:srgbClr val="FF0000"/>
              </a:buClr>
            </a:pPr>
            <a:r>
              <a:rPr lang="el-GR" sz="2000" dirty="0">
                <a:solidFill>
                  <a:srgbClr val="040404"/>
                </a:solidFill>
                <a:latin typeface="Times New Roman" panose="02020603050405020304" pitchFamily="18" charset="0"/>
                <a:cs typeface="Times New Roman" panose="02020603050405020304" pitchFamily="18" charset="0"/>
              </a:rPr>
              <a:t>Ειναι λέβητας διπλής ροής καυσαερίων εφοδιασμένος με ενδιάμεσο υπερθερμαντήρα και με προθερμαντήρα αέρα </a:t>
            </a:r>
            <a:r>
              <a:rPr lang="el-GR" sz="2000" b="1" dirty="0">
                <a:solidFill>
                  <a:srgbClr val="552EE6"/>
                </a:solidFill>
                <a:latin typeface="Times New Roman" panose="02020603050405020304" pitchFamily="18" charset="0"/>
                <a:cs typeface="Times New Roman" panose="02020603050405020304" pitchFamily="18" charset="0"/>
              </a:rPr>
              <a:t>(</a:t>
            </a:r>
            <a:r>
              <a:rPr lang="en-US" sz="2000" b="1" dirty="0">
                <a:solidFill>
                  <a:srgbClr val="552EE6"/>
                </a:solidFill>
                <a:latin typeface="Times New Roman" panose="02020603050405020304" pitchFamily="18" charset="0"/>
                <a:cs typeface="Times New Roman" panose="02020603050405020304" pitchFamily="18" charset="0"/>
              </a:rPr>
              <a:t>HOWDEN-LJÜNSTROM)</a:t>
            </a:r>
            <a:r>
              <a:rPr lang="el-GR" sz="2000" b="1" dirty="0">
                <a:solidFill>
                  <a:srgbClr val="552EE6"/>
                </a:solidFill>
                <a:latin typeface="Times New Roman" panose="02020603050405020304" pitchFamily="18" charset="0"/>
                <a:cs typeface="Times New Roman" panose="02020603050405020304" pitchFamily="18" charset="0"/>
              </a:rPr>
              <a:t>.</a:t>
            </a:r>
          </a:p>
          <a:p>
            <a:pPr algn="l">
              <a:buClr>
                <a:srgbClr val="FF0000"/>
              </a:buClr>
            </a:pPr>
            <a:r>
              <a:rPr lang="en-US" sz="2000" dirty="0">
                <a:solidFill>
                  <a:srgbClr val="040404"/>
                </a:solidFill>
                <a:latin typeface="Times New Roman" panose="02020603050405020304" pitchFamily="18" charset="0"/>
                <a:cs typeface="Times New Roman" panose="02020603050405020304" pitchFamily="18" charset="0"/>
              </a:rPr>
              <a:t> </a:t>
            </a:r>
            <a:r>
              <a:rPr lang="el-GR" sz="2000" dirty="0">
                <a:solidFill>
                  <a:srgbClr val="040404"/>
                </a:solidFill>
                <a:latin typeface="Times New Roman" panose="02020603050405020304" pitchFamily="18" charset="0"/>
                <a:cs typeface="Times New Roman" panose="02020603050405020304" pitchFamily="18" charset="0"/>
              </a:rPr>
              <a:t>Η θέση των καυστήρων του ειναι πλευρική.</a:t>
            </a:r>
          </a:p>
          <a:p>
            <a:pPr algn="l">
              <a:buClr>
                <a:srgbClr val="FF0000"/>
              </a:buClr>
            </a:pPr>
            <a:r>
              <a:rPr lang="el-GR" dirty="0">
                <a:solidFill>
                  <a:srgbClr val="040404"/>
                </a:solidFill>
                <a:latin typeface="Times New Roman" panose="02020603050405020304" pitchFamily="18" charset="0"/>
                <a:cs typeface="Times New Roman" panose="02020603050405020304" pitchFamily="18" charset="0"/>
              </a:rPr>
              <a:t>Έχει ατμοπαραγωγική ικανότητα </a:t>
            </a:r>
            <a:r>
              <a:rPr lang="el-GR" b="1" dirty="0">
                <a:solidFill>
                  <a:srgbClr val="FF0000"/>
                </a:solidFill>
                <a:latin typeface="Times New Roman" panose="02020603050405020304" pitchFamily="18" charset="0"/>
                <a:cs typeface="Times New Roman" panose="02020603050405020304" pitchFamily="18" charset="0"/>
              </a:rPr>
              <a:t>31000 </a:t>
            </a:r>
            <a:r>
              <a:rPr lang="en-US" b="1" dirty="0">
                <a:solidFill>
                  <a:srgbClr val="FF0000"/>
                </a:solidFill>
                <a:latin typeface="Times New Roman" panose="02020603050405020304" pitchFamily="18" charset="0"/>
                <a:cs typeface="Times New Roman" panose="02020603050405020304" pitchFamily="18" charset="0"/>
              </a:rPr>
              <a:t>kg/h </a:t>
            </a:r>
            <a:r>
              <a:rPr lang="el-GR" dirty="0">
                <a:solidFill>
                  <a:srgbClr val="040404"/>
                </a:solidFill>
                <a:latin typeface="Times New Roman" panose="02020603050405020304" pitchFamily="18" charset="0"/>
                <a:cs typeface="Times New Roman" panose="02020603050405020304" pitchFamily="18" charset="0"/>
              </a:rPr>
              <a:t>υπό πίεση </a:t>
            </a:r>
            <a:r>
              <a:rPr lang="el-GR" b="1" dirty="0">
                <a:solidFill>
                  <a:srgbClr val="FF0000"/>
                </a:solidFill>
                <a:latin typeface="Times New Roman" panose="02020603050405020304" pitchFamily="18" charset="0"/>
                <a:cs typeface="Times New Roman" panose="02020603050405020304" pitchFamily="18" charset="0"/>
              </a:rPr>
              <a:t>33 </a:t>
            </a:r>
            <a:r>
              <a:rPr lang="en-US" b="1" dirty="0">
                <a:solidFill>
                  <a:srgbClr val="FF0000"/>
                </a:solidFill>
                <a:latin typeface="Times New Roman" panose="02020603050405020304" pitchFamily="18" charset="0"/>
                <a:cs typeface="Times New Roman" panose="02020603050405020304" pitchFamily="18" charset="0"/>
              </a:rPr>
              <a:t>bar</a:t>
            </a:r>
            <a:r>
              <a:rPr lang="el-GR" b="1" dirty="0">
                <a:solidFill>
                  <a:srgbClr val="FF0000"/>
                </a:solidFill>
                <a:latin typeface="Times New Roman" panose="02020603050405020304" pitchFamily="18" charset="0"/>
                <a:cs typeface="Times New Roman" panose="02020603050405020304" pitchFamily="18" charset="0"/>
              </a:rPr>
              <a:t> </a:t>
            </a:r>
            <a:r>
              <a:rPr lang="el-GR" dirty="0">
                <a:solidFill>
                  <a:srgbClr val="040404"/>
                </a:solidFill>
                <a:latin typeface="Times New Roman" panose="02020603050405020304" pitchFamily="18" charset="0"/>
                <a:cs typeface="Times New Roman" panose="02020603050405020304" pitchFamily="18" charset="0"/>
              </a:rPr>
              <a:t>και θερμοκρασία </a:t>
            </a:r>
            <a:r>
              <a:rPr lang="el-GR" b="1" dirty="0">
                <a:solidFill>
                  <a:srgbClr val="FF0000"/>
                </a:solidFill>
                <a:latin typeface="Times New Roman" panose="02020603050405020304" pitchFamily="18" charset="0"/>
                <a:cs typeface="Times New Roman" panose="02020603050405020304" pitchFamily="18" charset="0"/>
              </a:rPr>
              <a:t>400°</a:t>
            </a:r>
            <a:r>
              <a:rPr lang="en-US" b="1" dirty="0">
                <a:solidFill>
                  <a:srgbClr val="FF0000"/>
                </a:solidFill>
                <a:latin typeface="Times New Roman" panose="02020603050405020304" pitchFamily="18" charset="0"/>
                <a:cs typeface="Times New Roman" panose="02020603050405020304" pitchFamily="18" charset="0"/>
              </a:rPr>
              <a:t>c</a:t>
            </a:r>
            <a:r>
              <a:rPr lang="el-GR" b="1" dirty="0">
                <a:solidFill>
                  <a:srgbClr val="FF0000"/>
                </a:solidFill>
                <a:latin typeface="Times New Roman" panose="02020603050405020304" pitchFamily="18" charset="0"/>
                <a:cs typeface="Times New Roman" panose="02020603050405020304" pitchFamily="18" charset="0"/>
              </a:rPr>
              <a:t> </a:t>
            </a:r>
            <a:r>
              <a:rPr lang="el-GR" sz="2000" dirty="0">
                <a:solidFill>
                  <a:srgbClr val="040404"/>
                </a:solidFill>
                <a:latin typeface="Times New Roman" panose="02020603050405020304" pitchFamily="18" charset="0"/>
                <a:cs typeface="Times New Roman" panose="02020603050405020304" pitchFamily="18" charset="0"/>
              </a:rPr>
              <a:t>.</a:t>
            </a:r>
          </a:p>
          <a:p>
            <a:pPr algn="l">
              <a:buClr>
                <a:srgbClr val="FF0000"/>
              </a:buClr>
            </a:pPr>
            <a:r>
              <a:rPr lang="el-GR" sz="2000" dirty="0">
                <a:solidFill>
                  <a:srgbClr val="040404"/>
                </a:solidFill>
                <a:latin typeface="Times New Roman" panose="02020603050405020304" pitchFamily="18" charset="0"/>
                <a:cs typeface="Times New Roman" panose="02020603050405020304" pitchFamily="18" charset="0"/>
              </a:rPr>
              <a:t>Έχει ισχυρή μονωτική επένδυση των υδροθαλάμων του.</a:t>
            </a:r>
          </a:p>
          <a:p>
            <a:pPr algn="l">
              <a:buClr>
                <a:srgbClr val="FF0000"/>
              </a:buClr>
            </a:pPr>
            <a:r>
              <a:rPr lang="el-GR" sz="2000" dirty="0">
                <a:solidFill>
                  <a:srgbClr val="040404"/>
                </a:solidFill>
                <a:latin typeface="Times New Roman" panose="02020603050405020304" pitchFamily="18" charset="0"/>
                <a:cs typeface="Times New Roman" panose="02020603050405020304" pitchFamily="18" charset="0"/>
              </a:rPr>
              <a:t>Ρυθμίζεται η θερμοκρασία του υπέρθερμου με τη βοήθεια των καπνοφρακτών.</a:t>
            </a:r>
          </a:p>
          <a:p>
            <a:pPr algn="l">
              <a:buClr>
                <a:srgbClr val="FF0000"/>
              </a:buClr>
            </a:pPr>
            <a:r>
              <a:rPr lang="el-GR" sz="2000" dirty="0">
                <a:solidFill>
                  <a:srgbClr val="040404"/>
                </a:solidFill>
                <a:latin typeface="Times New Roman" panose="02020603050405020304" pitchFamily="18" charset="0"/>
                <a:cs typeface="Times New Roman" panose="02020603050405020304" pitchFamily="18" charset="0"/>
              </a:rPr>
              <a:t>Στο μέσο της εστίας διακρίνονται οι εκκαπνιστηρες </a:t>
            </a:r>
            <a:r>
              <a:rPr lang="el-GR" sz="2000" b="1" dirty="0">
                <a:solidFill>
                  <a:srgbClr val="FF0000"/>
                </a:solidFill>
                <a:latin typeface="Times New Roman" panose="02020603050405020304" pitchFamily="18" charset="0"/>
                <a:cs typeface="Times New Roman" panose="02020603050405020304" pitchFamily="18" charset="0"/>
              </a:rPr>
              <a:t>(</a:t>
            </a:r>
            <a:r>
              <a:rPr lang="en-US" sz="2000" b="1" dirty="0">
                <a:solidFill>
                  <a:srgbClr val="FF0000"/>
                </a:solidFill>
                <a:latin typeface="Times New Roman" panose="02020603050405020304" pitchFamily="18" charset="0"/>
                <a:cs typeface="Times New Roman" panose="02020603050405020304" pitchFamily="18" charset="0"/>
              </a:rPr>
              <a:t> SOOT BLOWERS )</a:t>
            </a:r>
            <a:r>
              <a:rPr lang="el-GR" sz="2000" b="1" dirty="0">
                <a:solidFill>
                  <a:srgbClr val="FF0000"/>
                </a:solidFill>
                <a:latin typeface="Times New Roman" panose="02020603050405020304" pitchFamily="18" charset="0"/>
                <a:cs typeface="Times New Roman" panose="02020603050405020304" pitchFamily="18" charset="0"/>
              </a:rPr>
              <a:t> </a:t>
            </a:r>
            <a:r>
              <a:rPr lang="el-GR" sz="2000" dirty="0">
                <a:solidFill>
                  <a:srgbClr val="040404"/>
                </a:solidFill>
                <a:latin typeface="Times New Roman" panose="02020603050405020304" pitchFamily="18" charset="0"/>
                <a:cs typeface="Times New Roman" panose="02020603050405020304" pitchFamily="18" charset="0"/>
              </a:rPr>
              <a:t>για τον εκκαπνισμο των αυλών με ατμό</a:t>
            </a:r>
            <a:r>
              <a:rPr lang="el-GR" sz="2000" b="1" dirty="0">
                <a:solidFill>
                  <a:schemeClr val="bg1"/>
                </a:solidFill>
                <a:latin typeface="Times New Roman" panose="02020603050405020304" pitchFamily="18" charset="0"/>
                <a:cs typeface="Times New Roman" panose="02020603050405020304" pitchFamily="18" charset="0"/>
              </a:rPr>
              <a:t>.</a:t>
            </a:r>
            <a:endParaRPr lang="el-GR" sz="2000" b="1" dirty="0">
              <a:solidFill>
                <a:schemeClr val="bg1"/>
              </a:solidFill>
              <a:latin typeface="Arial Black" pitchFamily="34" charset="0"/>
            </a:endParaRPr>
          </a:p>
        </p:txBody>
      </p:sp>
    </p:spTree>
    <p:extLst>
      <p:ext uri="{BB962C8B-B14F-4D97-AF65-F5344CB8AC3E}">
        <p14:creationId xmlns:p14="http://schemas.microsoft.com/office/powerpoint/2010/main" val="43493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9E7FCA7-89FB-ABB4-EBCD-B7931D46E765}"/>
              </a:ext>
            </a:extLst>
          </p:cNvPr>
          <p:cNvSpPr>
            <a:spLocks noGrp="1"/>
          </p:cNvSpPr>
          <p:nvPr>
            <p:ph idx="1"/>
          </p:nvPr>
        </p:nvSpPr>
        <p:spPr>
          <a:xfrm>
            <a:off x="628650" y="476672"/>
            <a:ext cx="7886700" cy="6297753"/>
          </a:xfrm>
        </p:spPr>
        <p:txBody>
          <a:bodyPr>
            <a:normAutofit fontScale="92500" lnSpcReduction="10000"/>
          </a:bodyPr>
          <a:lstStyle/>
          <a:p>
            <a:pPr marL="0" indent="0">
              <a:buNone/>
            </a:pPr>
            <a:r>
              <a:rPr lang="el-GR" sz="2100" b="1" dirty="0">
                <a:solidFill>
                  <a:srgbClr val="FF0000"/>
                </a:solidFill>
                <a:latin typeface="Times New Roman" panose="02020603050405020304" pitchFamily="18" charset="0"/>
                <a:cs typeface="Times New Roman" panose="02020603050405020304" pitchFamily="18" charset="0"/>
              </a:rPr>
              <a:t>Επομένως ένα υγρό μεταφοράς θερμότητας πρέπει να έχει συγκεκριμένες χαρακτηριστικές ιδιότητες </a:t>
            </a:r>
          </a:p>
          <a:p>
            <a:pPr marL="514350" indent="-514350">
              <a:buFont typeface="+mj-lt"/>
              <a:buAutoNum type="arabicPeriod"/>
            </a:pPr>
            <a:r>
              <a:rPr lang="el-GR" sz="2200" b="1" dirty="0">
                <a:solidFill>
                  <a:srgbClr val="038F24"/>
                </a:solidFill>
                <a:latin typeface="Times New Roman" panose="02020603050405020304" pitchFamily="18" charset="0"/>
                <a:cs typeface="Times New Roman" panose="02020603050405020304" pitchFamily="18" charset="0"/>
              </a:rPr>
              <a:t>Πρέπει να έχει υψηλή ικανότητα μεταφοράς θερμότητας .</a:t>
            </a:r>
          </a:p>
          <a:p>
            <a:pPr marL="514350" indent="-514350">
              <a:buFont typeface="+mj-lt"/>
              <a:buAutoNum type="arabicPeriod"/>
            </a:pPr>
            <a:r>
              <a:rPr lang="el-GR" sz="2200" b="1" dirty="0">
                <a:solidFill>
                  <a:srgbClr val="1515FF"/>
                </a:solidFill>
                <a:latin typeface="Times New Roman" panose="02020603050405020304" pitchFamily="18" charset="0"/>
                <a:cs typeface="Times New Roman" panose="02020603050405020304" pitchFamily="18" charset="0"/>
              </a:rPr>
              <a:t>Να διαθέτη καλή θερμική σταθερότητα που επιτρέπει μεγάλες περιόδους λειτουργίας με ελεγχόμενη συντήρηση.</a:t>
            </a:r>
          </a:p>
          <a:p>
            <a:pPr marL="514350" indent="-514350">
              <a:buFont typeface="+mj-lt"/>
              <a:buAutoNum type="arabicPeriod"/>
            </a:pPr>
            <a:r>
              <a:rPr lang="el-GR" sz="2200" b="1" dirty="0">
                <a:solidFill>
                  <a:srgbClr val="7030A0"/>
                </a:solidFill>
                <a:latin typeface="Times New Roman" panose="02020603050405020304" pitchFamily="18" charset="0"/>
                <a:cs typeface="Times New Roman" panose="02020603050405020304" pitchFamily="18" charset="0"/>
              </a:rPr>
              <a:t>Να διαθέτει χαμηλό ιξώδες σε όλο το εύρος λειτουργείας ειδικά σε συνθήκες εκκίνησης αποφεύγοντας την υψηλή κατανάλωση ηλεκτρικής ενέργειας</a:t>
            </a:r>
            <a:r>
              <a:rPr lang="el-GR" sz="2200" dirty="0">
                <a:latin typeface="Times New Roman" panose="02020603050405020304" pitchFamily="18" charset="0"/>
                <a:cs typeface="Times New Roman" panose="02020603050405020304" pitchFamily="18" charset="0"/>
              </a:rPr>
              <a:t>.</a:t>
            </a:r>
          </a:p>
          <a:p>
            <a:pPr marL="514350" indent="-514350">
              <a:buFont typeface="+mj-lt"/>
              <a:buAutoNum type="arabicPeriod"/>
            </a:pPr>
            <a:r>
              <a:rPr lang="el-GR" sz="2200" b="1" dirty="0">
                <a:solidFill>
                  <a:srgbClr val="EE6000"/>
                </a:solidFill>
                <a:latin typeface="Times New Roman" panose="02020603050405020304" pitchFamily="18" charset="0"/>
                <a:cs typeface="Times New Roman" panose="02020603050405020304" pitchFamily="18" charset="0"/>
              </a:rPr>
              <a:t>Να διαθέτει χαμηλή θερμοκρασία στερεοποιήσεις</a:t>
            </a:r>
            <a:r>
              <a:rPr lang="el-GR" sz="2200" dirty="0">
                <a:latin typeface="Times New Roman" panose="02020603050405020304" pitchFamily="18" charset="0"/>
                <a:cs typeface="Times New Roman" panose="02020603050405020304" pitchFamily="18" charset="0"/>
              </a:rPr>
              <a:t>.</a:t>
            </a:r>
          </a:p>
          <a:p>
            <a:pPr marL="514350" indent="-514350">
              <a:buFont typeface="+mj-lt"/>
              <a:buAutoNum type="arabicPeriod"/>
            </a:pPr>
            <a:r>
              <a:rPr lang="el-GR" sz="2200" b="1" dirty="0">
                <a:solidFill>
                  <a:srgbClr val="00B0F0"/>
                </a:solidFill>
                <a:latin typeface="Times New Roman" panose="02020603050405020304" pitchFamily="18" charset="0"/>
                <a:cs typeface="Times New Roman" panose="02020603050405020304" pitchFamily="18" charset="0"/>
              </a:rPr>
              <a:t>Να διαθέτει χαμηλή διάβρωση στα στοιχεία που λαμβάνονται στο σύστημα</a:t>
            </a:r>
            <a:r>
              <a:rPr lang="el-GR" sz="2200" dirty="0">
                <a:latin typeface="Times New Roman" panose="02020603050405020304" pitchFamily="18" charset="0"/>
                <a:cs typeface="Times New Roman" panose="02020603050405020304" pitchFamily="18" charset="0"/>
              </a:rPr>
              <a:t>.</a:t>
            </a:r>
          </a:p>
          <a:p>
            <a:pPr marL="514350" indent="-514350">
              <a:buFont typeface="+mj-lt"/>
              <a:buAutoNum type="arabicPeriod"/>
            </a:pPr>
            <a:r>
              <a:rPr lang="el-GR" sz="2200" b="1" dirty="0">
                <a:solidFill>
                  <a:srgbClr val="000099"/>
                </a:solidFill>
                <a:latin typeface="Times New Roman" panose="02020603050405020304" pitchFamily="18" charset="0"/>
                <a:cs typeface="Times New Roman" panose="02020603050405020304" pitchFamily="18" charset="0"/>
              </a:rPr>
              <a:t>Να είναι τεχνικά κατάλληλο για να ικανοποιήσει τα μεμονωμένα και ειδικά χαρακτηριστικά κάθε διαδικασίας και ειδικά την απαιτούμενη θερμοκρασία λειτουργίας εάν αυτή είναι ύψηλή</a:t>
            </a:r>
            <a:r>
              <a:rPr lang="el-GR" sz="2200" dirty="0">
                <a:latin typeface="Times New Roman" panose="02020603050405020304" pitchFamily="18" charset="0"/>
                <a:cs typeface="Times New Roman" panose="02020603050405020304" pitchFamily="18" charset="0"/>
              </a:rPr>
              <a:t>.</a:t>
            </a:r>
          </a:p>
          <a:p>
            <a:pPr marL="514350" indent="-514350">
              <a:buFont typeface="+mj-lt"/>
              <a:buAutoNum type="arabicPeriod"/>
            </a:pPr>
            <a:r>
              <a:rPr lang="el-GR" sz="2200" b="1" dirty="0">
                <a:solidFill>
                  <a:srgbClr val="FF0000"/>
                </a:solidFill>
                <a:latin typeface="Times New Roman" panose="02020603050405020304" pitchFamily="18" charset="0"/>
                <a:cs typeface="Times New Roman" panose="02020603050405020304" pitchFamily="18" charset="0"/>
              </a:rPr>
              <a:t>Να έχει χαμηλή τοξικότητα και να είναι φιλικό προς το περιβάλλον</a:t>
            </a:r>
            <a:r>
              <a:rPr lang="el-GR" sz="2200" dirty="0">
                <a:latin typeface="Times New Roman" panose="02020603050405020304" pitchFamily="18" charset="0"/>
                <a:cs typeface="Times New Roman" panose="02020603050405020304" pitchFamily="18" charset="0"/>
              </a:rPr>
              <a:t>.</a:t>
            </a:r>
          </a:p>
          <a:p>
            <a:pPr marL="514350" indent="-514350">
              <a:buFont typeface="+mj-lt"/>
              <a:buAutoNum type="arabicPeriod"/>
            </a:pPr>
            <a:r>
              <a:rPr lang="el-GR" sz="2200" b="1" dirty="0">
                <a:solidFill>
                  <a:schemeClr val="accent6">
                    <a:lumMod val="50000"/>
                  </a:schemeClr>
                </a:solidFill>
                <a:latin typeface="Times New Roman" panose="02020603050405020304" pitchFamily="18" charset="0"/>
                <a:cs typeface="Times New Roman" panose="02020603050405020304" pitchFamily="18" charset="0"/>
              </a:rPr>
              <a:t>Να έχει μέτριο κόστος απόκτησης και συντήρησης.</a:t>
            </a:r>
          </a:p>
          <a:p>
            <a:pPr marL="514350" indent="-514350">
              <a:buFont typeface="+mj-lt"/>
              <a:buAutoNum type="arabicPeriod"/>
            </a:pPr>
            <a:r>
              <a:rPr lang="el-GR" sz="2200" b="1" dirty="0">
                <a:solidFill>
                  <a:srgbClr val="E600E6"/>
                </a:solidFill>
                <a:latin typeface="Times New Roman" panose="02020603050405020304" pitchFamily="18" charset="0"/>
                <a:cs typeface="Times New Roman" panose="02020603050405020304" pitchFamily="18" charset="0"/>
              </a:rPr>
              <a:t>Οι κίνδυνοι για το πλήρωμα και τα μηχανήματα να είναι μικροί ώστε να εξασφαλίζεται η ασφάλεια και η απόφυγή υψηλού κόστους σε περίπτωση πιθανών διαρροών</a:t>
            </a:r>
            <a:r>
              <a:rPr lang="el-GR" sz="2200" dirty="0">
                <a:latin typeface="Times New Roman" panose="02020603050405020304" pitchFamily="18" charset="0"/>
                <a:cs typeface="Times New Roman" panose="02020603050405020304" pitchFamily="18" charset="0"/>
              </a:rPr>
              <a:t>. </a:t>
            </a:r>
          </a:p>
          <a:p>
            <a:pPr marL="514350" indent="-514350">
              <a:buFont typeface="+mj-lt"/>
              <a:buAutoNum type="arabicPeriod"/>
            </a:pPr>
            <a:endParaRPr lang="el-GR"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915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down)">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1000"/>
                                        <p:tgtEl>
                                          <p:spTgt spid="3">
                                            <p:txEl>
                                              <p:pRg st="9" end="9"/>
                                            </p:txEl>
                                          </p:spTgt>
                                        </p:tgtEl>
                                      </p:cBhvr>
                                    </p:animEffect>
                                    <p:anim calcmode="lin" valueType="num">
                                      <p:cBhvr>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9434B996-4944-BB73-EAF1-E82E07E5F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88640"/>
            <a:ext cx="8856984" cy="6552728"/>
          </a:xfrm>
          <a:prstGeom prst="rect">
            <a:avLst/>
          </a:prstGeom>
          <a:effectLst>
            <a:innerShdw blurRad="304800">
              <a:srgbClr val="FF0000">
                <a:alpha val="83000"/>
              </a:srgbClr>
            </a:innerShdw>
          </a:effectLst>
        </p:spPr>
      </p:pic>
    </p:spTree>
    <p:extLst>
      <p:ext uri="{BB962C8B-B14F-4D97-AF65-F5344CB8AC3E}">
        <p14:creationId xmlns:p14="http://schemas.microsoft.com/office/powerpoint/2010/main" val="716139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Εικόνα που περιέχει κείμενο, διάγραμμα, στιγμιότυπο οθόνης, Σχέδιο">
            <a:extLst>
              <a:ext uri="{FF2B5EF4-FFF2-40B4-BE49-F238E27FC236}">
                <a16:creationId xmlns:a16="http://schemas.microsoft.com/office/drawing/2014/main" id="{4107CB20-B60B-C751-52B3-9B24DAEF4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5" y="0"/>
            <a:ext cx="9077930" cy="6858000"/>
          </a:xfrm>
          <a:prstGeom prst="rect">
            <a:avLst/>
          </a:prstGeom>
        </p:spPr>
      </p:pic>
    </p:spTree>
    <p:extLst>
      <p:ext uri="{BB962C8B-B14F-4D97-AF65-F5344CB8AC3E}">
        <p14:creationId xmlns:p14="http://schemas.microsoft.com/office/powerpoint/2010/main" val="3429674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Εικόνα 2" descr="Εικόνα που περιέχει κείμενο, διάγραμμα, στιγμιότυπο οθόνης, σχεδίαση&#10;&#10;Περιγραφή που δημιουργήθηκε αυτόματα">
            <a:extLst>
              <a:ext uri="{FF2B5EF4-FFF2-40B4-BE49-F238E27FC236}">
                <a16:creationId xmlns:a16="http://schemas.microsoft.com/office/drawing/2014/main" id="{6C105A7C-3F50-4290-02E7-BD888A404E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956" y="643467"/>
            <a:ext cx="7428086"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9759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995D64-AD72-B9BD-9F39-E12649FA562A}"/>
              </a:ext>
            </a:extLst>
          </p:cNvPr>
          <p:cNvSpPr>
            <a:spLocks noGrp="1"/>
          </p:cNvSpPr>
          <p:nvPr>
            <p:ph type="title"/>
          </p:nvPr>
        </p:nvSpPr>
        <p:spPr>
          <a:xfrm>
            <a:off x="179512" y="188640"/>
            <a:ext cx="8784976" cy="1080120"/>
          </a:xfrm>
          <a:solidFill>
            <a:srgbClr val="2B10F4"/>
          </a:solidFill>
        </p:spPr>
        <p:txBody>
          <a:bodyPr>
            <a:normAutofit/>
          </a:bodyPr>
          <a:lstStyle/>
          <a:p>
            <a:pPr algn="ctr"/>
            <a:r>
              <a:rPr lang="el-GR" sz="2700" b="1" dirty="0">
                <a:solidFill>
                  <a:srgbClr val="FFFF3B"/>
                </a:solidFill>
                <a:latin typeface="Times New Roman" panose="02020603050405020304" pitchFamily="18" charset="0"/>
                <a:cs typeface="Times New Roman" panose="02020603050405020304" pitchFamily="18" charset="0"/>
              </a:rPr>
              <a:t>ΛΕΒΗΤΑΣ ΘΕΡΜΙΚΟΥ ΕΛΑΙΟΥ, ΜΕ ΚΑΥΣΤΗΡΑ </a:t>
            </a:r>
            <a:br>
              <a:rPr lang="el-GR" sz="2700" b="1" dirty="0">
                <a:solidFill>
                  <a:srgbClr val="FFFF3B"/>
                </a:solidFill>
                <a:latin typeface="Times New Roman" panose="02020603050405020304" pitchFamily="18" charset="0"/>
                <a:cs typeface="Times New Roman" panose="02020603050405020304" pitchFamily="18" charset="0"/>
              </a:rPr>
            </a:br>
            <a:r>
              <a:rPr lang="el-GR" sz="2700" b="1" dirty="0">
                <a:solidFill>
                  <a:srgbClr val="FFFF3B"/>
                </a:solidFill>
                <a:latin typeface="Times New Roman" panose="02020603050405020304" pitchFamily="18" charset="0"/>
                <a:cs typeface="Times New Roman" panose="02020603050405020304" pitchFamily="18" charset="0"/>
              </a:rPr>
              <a:t>(THERMAL OIL FIRED ΒΟILER</a:t>
            </a:r>
            <a:r>
              <a:rPr lang="el-GR" b="1" dirty="0">
                <a:solidFill>
                  <a:srgbClr val="FFFF3B"/>
                </a:solidFill>
                <a:latin typeface="Times New Roman" panose="02020603050405020304" pitchFamily="18" charset="0"/>
                <a:cs typeface="Times New Roman" panose="02020603050405020304" pitchFamily="18" charset="0"/>
              </a:rPr>
              <a:t>)</a:t>
            </a:r>
          </a:p>
        </p:txBody>
      </p:sp>
      <p:sp>
        <p:nvSpPr>
          <p:cNvPr id="3" name="Θέση περιεχομένου 2">
            <a:extLst>
              <a:ext uri="{FF2B5EF4-FFF2-40B4-BE49-F238E27FC236}">
                <a16:creationId xmlns:a16="http://schemas.microsoft.com/office/drawing/2014/main" id="{4996043E-20EC-74B0-1BF7-82DDE5656957}"/>
              </a:ext>
            </a:extLst>
          </p:cNvPr>
          <p:cNvSpPr>
            <a:spLocks noGrp="1"/>
          </p:cNvSpPr>
          <p:nvPr>
            <p:ph idx="1"/>
          </p:nvPr>
        </p:nvSpPr>
        <p:spPr>
          <a:xfrm>
            <a:off x="251520" y="1825625"/>
            <a:ext cx="8708911" cy="4909472"/>
          </a:xfrm>
        </p:spPr>
        <p:txBody>
          <a:bodyPr>
            <a:normAutofit fontScale="62500" lnSpcReduction="20000"/>
          </a:bodyPr>
          <a:lstStyle/>
          <a:p>
            <a:pPr marL="0" indent="0">
              <a:buNone/>
            </a:pPr>
            <a:endParaRPr lang="el-GR" dirty="0"/>
          </a:p>
          <a:p>
            <a:pPr marL="0" indent="0">
              <a:buNone/>
            </a:pPr>
            <a:endParaRPr lang="el-GR" dirty="0"/>
          </a:p>
          <a:p>
            <a:pPr marL="0" indent="0">
              <a:lnSpc>
                <a:spcPct val="120000"/>
              </a:lnSpc>
              <a:buNone/>
            </a:pPr>
            <a:r>
              <a:rPr lang="el-GR" sz="3200" dirty="0">
                <a:latin typeface="Times New Roman" panose="02020603050405020304" pitchFamily="18" charset="0"/>
                <a:cs typeface="Times New Roman" panose="02020603050405020304" pitchFamily="18" charset="0"/>
              </a:rPr>
              <a:t>Η λειτουργία του καυστήρα ειναι ίδια με του ατμολέβητα</a:t>
            </a:r>
          </a:p>
          <a:p>
            <a:pPr marL="0" indent="0">
              <a:lnSpc>
                <a:spcPct val="120000"/>
              </a:lnSpc>
              <a:buNone/>
            </a:pPr>
            <a:r>
              <a:rPr lang="el-GR" sz="3200" dirty="0">
                <a:latin typeface="Times New Roman" panose="02020603050405020304" pitchFamily="18" charset="0"/>
                <a:cs typeface="Times New Roman" panose="02020603050405020304" pitchFamily="18" charset="0"/>
              </a:rPr>
              <a:t> Μίγμα αέρα – καυσίμου αναφλέγεται παράγοντας φλόγες και καυσαέρια εντός Της εστίας Οι φλόγες, </a:t>
            </a:r>
            <a:r>
              <a:rPr lang="el-GR" sz="3200" b="1" dirty="0">
                <a:solidFill>
                  <a:srgbClr val="FF0000"/>
                </a:solidFill>
                <a:latin typeface="Times New Roman" panose="02020603050405020304" pitchFamily="18" charset="0"/>
                <a:cs typeface="Times New Roman" panose="02020603050405020304" pitchFamily="18" charset="0"/>
              </a:rPr>
              <a:t>μέσω ακτινοβολίας, θερμαίνουν την επιφάνεια Της εσωτερικής σπείρας, που κοιτά στην εστία. </a:t>
            </a:r>
          </a:p>
          <a:p>
            <a:pPr marL="0" indent="0">
              <a:lnSpc>
                <a:spcPct val="120000"/>
              </a:lnSpc>
              <a:buNone/>
            </a:pPr>
            <a:r>
              <a:rPr lang="el-GR" sz="3200" dirty="0">
                <a:latin typeface="Times New Roman" panose="02020603050405020304" pitchFamily="18" charset="0"/>
                <a:cs typeface="Times New Roman" panose="02020603050405020304" pitchFamily="18" charset="0"/>
              </a:rPr>
              <a:t>Τα καυσαέρια με τι διπλή τους διαδρομή θερμαίνουν την εξωτερική επιφάνεια Της εσωτερικής σπείρας και την εσωτερική Της εξωτερικής, </a:t>
            </a:r>
          </a:p>
          <a:p>
            <a:pPr marL="0" indent="0">
              <a:lnSpc>
                <a:spcPct val="120000"/>
              </a:lnSpc>
              <a:buNone/>
            </a:pPr>
            <a:r>
              <a:rPr lang="el-GR" sz="3200" dirty="0">
                <a:latin typeface="Times New Roman" panose="02020603050405020304" pitchFamily="18" charset="0"/>
                <a:cs typeface="Times New Roman" panose="02020603050405020304" pitchFamily="18" charset="0"/>
              </a:rPr>
              <a:t>Στο πρώτο τους πέρασμα, ενώ στο δεύτερο θερμαίνουν την εξωτερική επιφάνεια Της εξωτερικής σπείρας και μετα φεύγουν προς την καπνοδόχο. </a:t>
            </a:r>
            <a:r>
              <a:rPr lang="el-GR" sz="3200" b="1" dirty="0">
                <a:solidFill>
                  <a:srgbClr val="000099"/>
                </a:solidFill>
                <a:latin typeface="Times New Roman" panose="02020603050405020304" pitchFamily="18" charset="0"/>
                <a:cs typeface="Times New Roman" panose="02020603050405020304" pitchFamily="18" charset="0"/>
              </a:rPr>
              <a:t>Το λαδί εισέρχεται από πάνω στην εξωτερική σπειροειδή σωλήνωση και κινείται ελικοειδώς προς τον πυθμένα, όπου εκεί εισέρχεται στην εσωτερική σωλήνωση και αρχίζει να ανεβαίνει μέχρι την έξοδο του από το λέβητα προς τις καταναλώσεις. </a:t>
            </a:r>
          </a:p>
          <a:p>
            <a:pPr marL="0" indent="0">
              <a:buNone/>
            </a:pPr>
            <a:endParaRPr lang="el-GR" sz="2200" dirty="0"/>
          </a:p>
        </p:txBody>
      </p:sp>
      <p:sp>
        <p:nvSpPr>
          <p:cNvPr id="4" name="Ορθογώνιο 3">
            <a:extLst>
              <a:ext uri="{FF2B5EF4-FFF2-40B4-BE49-F238E27FC236}">
                <a16:creationId xmlns:a16="http://schemas.microsoft.com/office/drawing/2014/main" id="{A729ED17-57FD-8E6F-A036-AEB3D1D5408B}"/>
              </a:ext>
            </a:extLst>
          </p:cNvPr>
          <p:cNvSpPr/>
          <p:nvPr/>
        </p:nvSpPr>
        <p:spPr>
          <a:xfrm>
            <a:off x="183568" y="1563482"/>
            <a:ext cx="3028950" cy="524285"/>
          </a:xfrm>
          <a:prstGeom prst="rect">
            <a:avLst/>
          </a:prstGeom>
          <a:gradFill flip="none" rotWithShape="1">
            <a:gsLst>
              <a:gs pos="0">
                <a:srgbClr val="C00000">
                  <a:alpha val="57000"/>
                </a:srgbClr>
              </a:gs>
              <a:gs pos="44000">
                <a:srgbClr val="00B0F0">
                  <a:alpha val="54000"/>
                </a:srgbClr>
              </a:gs>
              <a:gs pos="85000">
                <a:srgbClr val="92D050">
                  <a:alpha val="43000"/>
                </a:srgb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100" b="1" i="0" u="none" strike="noStrike" kern="1200" cap="none" spc="0" normalizeH="0" baseline="0" noProof="0" dirty="0">
                <a:ln>
                  <a:noFill/>
                </a:ln>
                <a:solidFill>
                  <a:srgbClr val="1515FF"/>
                </a:solidFill>
                <a:effectLst/>
                <a:uLnTx/>
                <a:uFillTx/>
                <a:latin typeface="Times New Roman" panose="02020603050405020304" pitchFamily="18" charset="0"/>
                <a:ea typeface="+mn-ea"/>
                <a:cs typeface="Times New Roman" panose="02020603050405020304" pitchFamily="18" charset="0"/>
              </a:rPr>
              <a:t>ΛΕΙΤΟΥΡΓΙΑ ΛΕΒΗΤΑ</a:t>
            </a:r>
          </a:p>
        </p:txBody>
      </p:sp>
    </p:spTree>
    <p:extLst>
      <p:ext uri="{BB962C8B-B14F-4D97-AF65-F5344CB8AC3E}">
        <p14:creationId xmlns:p14="http://schemas.microsoft.com/office/powerpoint/2010/main" val="3774613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περιεχομένου 7">
            <a:extLst>
              <a:ext uri="{FF2B5EF4-FFF2-40B4-BE49-F238E27FC236}">
                <a16:creationId xmlns:a16="http://schemas.microsoft.com/office/drawing/2014/main" id="{8F92ADD6-7755-C811-9372-BCDADE56CB32}"/>
              </a:ext>
            </a:extLst>
          </p:cNvPr>
          <p:cNvSpPr>
            <a:spLocks noGrp="1"/>
          </p:cNvSpPr>
          <p:nvPr>
            <p:ph idx="1"/>
          </p:nvPr>
        </p:nvSpPr>
        <p:spPr>
          <a:xfrm>
            <a:off x="107504" y="1845290"/>
            <a:ext cx="8856984" cy="4781652"/>
          </a:xfrm>
        </p:spPr>
        <p:txBody>
          <a:bodyPr>
            <a:normAutofit/>
          </a:bodyPr>
          <a:lstStyle/>
          <a:p>
            <a:pPr marL="0" indent="0">
              <a:lnSpc>
                <a:spcPct val="150000"/>
              </a:lnSpc>
              <a:buNone/>
            </a:pPr>
            <a:r>
              <a:rPr lang="el-GR" sz="2000" dirty="0">
                <a:latin typeface="Times New Roman" panose="02020603050405020304" pitchFamily="18" charset="0"/>
                <a:cs typeface="Times New Roman" panose="02020603050405020304" pitchFamily="18" charset="0"/>
              </a:rPr>
              <a:t>Λειτουργία λέβητα θερμικού ελαίου, με καυσαέρια μηχανής κατά τη λειτουργία Της προωστηριας μηχανής το λαδί περνά Μέσα από τον οικονομητήρα, ο οποίος και αυτός φέρει διπλή ελικοειδή σωλήνωση. </a:t>
            </a:r>
          </a:p>
          <a:p>
            <a:pPr marL="0" indent="0">
              <a:lnSpc>
                <a:spcPct val="150000"/>
              </a:lnSpc>
              <a:buNone/>
            </a:pPr>
            <a:r>
              <a:rPr lang="el-GR" sz="2000" dirty="0">
                <a:latin typeface="Times New Roman" panose="02020603050405020304" pitchFamily="18" charset="0"/>
                <a:cs typeface="Times New Roman" panose="02020603050405020304" pitchFamily="18" charset="0"/>
              </a:rPr>
              <a:t>Καταλληλά πτερύγια </a:t>
            </a:r>
            <a:r>
              <a:rPr lang="el-GR" sz="2000" b="1" dirty="0">
                <a:solidFill>
                  <a:srgbClr val="FF0000"/>
                </a:solidFill>
                <a:latin typeface="Times New Roman" panose="02020603050405020304" pitchFamily="18" charset="0"/>
                <a:cs typeface="Times New Roman" panose="02020603050405020304" pitchFamily="18" charset="0"/>
              </a:rPr>
              <a:t>(flaps) </a:t>
            </a:r>
            <a:r>
              <a:rPr lang="el-GR" sz="2000" dirty="0">
                <a:latin typeface="Times New Roman" panose="02020603050405020304" pitchFamily="18" charset="0"/>
                <a:cs typeface="Times New Roman" panose="02020603050405020304" pitchFamily="18" charset="0"/>
              </a:rPr>
              <a:t>επιτρέπουν το πέρασμα μέσα η έξω από τον Οικονομητήρα, ρυθμίζοντας τη θερμοκρασία του θερμικού ελαίου αναλόγως </a:t>
            </a:r>
          </a:p>
          <a:p>
            <a:pPr marL="0" indent="0">
              <a:lnSpc>
                <a:spcPct val="150000"/>
              </a:lnSpc>
              <a:buNone/>
            </a:pPr>
            <a:r>
              <a:rPr lang="el-GR" sz="2000" dirty="0">
                <a:latin typeface="Times New Roman" panose="02020603050405020304" pitchFamily="18" charset="0"/>
                <a:cs typeface="Times New Roman" panose="02020603050405020304" pitchFamily="18" charset="0"/>
              </a:rPr>
              <a:t>Της δοσμένης τιμής </a:t>
            </a:r>
            <a:r>
              <a:rPr lang="el-GR" sz="2000" b="1" dirty="0">
                <a:solidFill>
                  <a:srgbClr val="FF0000"/>
                </a:solidFill>
                <a:latin typeface="Times New Roman" panose="02020603050405020304" pitchFamily="18" charset="0"/>
                <a:cs typeface="Times New Roman" panose="02020603050405020304" pitchFamily="18" charset="0"/>
              </a:rPr>
              <a:t>(set point) </a:t>
            </a:r>
            <a:r>
              <a:rPr lang="el-GR" sz="2000" dirty="0">
                <a:latin typeface="Times New Roman" panose="02020603050405020304" pitchFamily="18" charset="0"/>
                <a:cs typeface="Times New Roman" panose="02020603050405020304" pitchFamily="18" charset="0"/>
              </a:rPr>
              <a:t>στον πίνακα ελέγχου.</a:t>
            </a:r>
          </a:p>
        </p:txBody>
      </p:sp>
      <p:sp>
        <p:nvSpPr>
          <p:cNvPr id="4" name="Διάγραμμα ροής: Στοιχείο τερματισμού 3">
            <a:extLst>
              <a:ext uri="{FF2B5EF4-FFF2-40B4-BE49-F238E27FC236}">
                <a16:creationId xmlns:a16="http://schemas.microsoft.com/office/drawing/2014/main" id="{BE1F14C9-4266-329A-CA94-DB6A4FF76BA5}"/>
              </a:ext>
            </a:extLst>
          </p:cNvPr>
          <p:cNvSpPr/>
          <p:nvPr/>
        </p:nvSpPr>
        <p:spPr>
          <a:xfrm>
            <a:off x="179512" y="188640"/>
            <a:ext cx="8712968" cy="1440160"/>
          </a:xfrm>
          <a:prstGeom prst="flowChartTerminator">
            <a:avLst/>
          </a:prstGeom>
          <a:solidFill>
            <a:srgbClr val="2B10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3B"/>
                </a:solidFill>
                <a:latin typeface="Times New Roman" panose="02020603050405020304" pitchFamily="18" charset="0"/>
                <a:cs typeface="Times New Roman" panose="02020603050405020304" pitchFamily="18" charset="0"/>
              </a:rPr>
              <a:t>ΛΕΒΗΤΑΣ ΘΕΡΜΙΚΟΥ ΕΛΑΙΟΥ, ΜΕ ΚΑΥΣΑΕΡΙΑ </a:t>
            </a:r>
            <a:br>
              <a:rPr lang="el-GR" sz="2400" b="1" dirty="0">
                <a:solidFill>
                  <a:srgbClr val="FFFF3B"/>
                </a:solidFill>
                <a:latin typeface="Times New Roman" panose="02020603050405020304" pitchFamily="18" charset="0"/>
                <a:cs typeface="Times New Roman" panose="02020603050405020304" pitchFamily="18" charset="0"/>
              </a:rPr>
            </a:br>
            <a:r>
              <a:rPr lang="el-GR" sz="2400" b="1" dirty="0">
                <a:solidFill>
                  <a:srgbClr val="FFFF3B"/>
                </a:solidFill>
                <a:latin typeface="Times New Roman" panose="02020603050405020304" pitchFamily="18" charset="0"/>
                <a:cs typeface="Times New Roman" panose="02020603050405020304" pitchFamily="18" charset="0"/>
              </a:rPr>
              <a:t>ΜΗΧΑΝΗΣ - </a:t>
            </a:r>
            <a:r>
              <a:rPr lang="en-US" sz="2400" b="1" dirty="0">
                <a:solidFill>
                  <a:srgbClr val="FFFF3B"/>
                </a:solidFill>
                <a:latin typeface="Times New Roman" panose="02020603050405020304" pitchFamily="18" charset="0"/>
                <a:cs typeface="Times New Roman" panose="02020603050405020304" pitchFamily="18" charset="0"/>
              </a:rPr>
              <a:t>OIKONOMHTH</a:t>
            </a:r>
            <a:r>
              <a:rPr lang="el-GR" sz="2400" b="1" dirty="0">
                <a:solidFill>
                  <a:srgbClr val="FFFF3B"/>
                </a:solidFill>
                <a:latin typeface="Times New Roman" panose="02020603050405020304" pitchFamily="18" charset="0"/>
                <a:cs typeface="Times New Roman" panose="02020603050405020304" pitchFamily="18" charset="0"/>
              </a:rPr>
              <a:t>ΡΑΣ </a:t>
            </a:r>
            <a:br>
              <a:rPr lang="el-GR" sz="2400" b="1" dirty="0">
                <a:solidFill>
                  <a:srgbClr val="FFFF3B"/>
                </a:solidFill>
                <a:latin typeface="Times New Roman" panose="02020603050405020304" pitchFamily="18" charset="0"/>
                <a:cs typeface="Times New Roman" panose="02020603050405020304" pitchFamily="18" charset="0"/>
              </a:rPr>
            </a:br>
            <a:r>
              <a:rPr lang="el-GR" sz="2400" b="1" dirty="0">
                <a:solidFill>
                  <a:srgbClr val="FFFF3B"/>
                </a:solidFill>
                <a:latin typeface="Times New Roman" panose="02020603050405020304" pitchFamily="18" charset="0"/>
                <a:cs typeface="Times New Roman" panose="02020603050405020304" pitchFamily="18" charset="0"/>
              </a:rPr>
              <a:t>(</a:t>
            </a:r>
            <a:r>
              <a:rPr lang="en-US" sz="2400" b="1" dirty="0">
                <a:solidFill>
                  <a:srgbClr val="FFFF3B"/>
                </a:solidFill>
                <a:latin typeface="Times New Roman" panose="02020603050405020304" pitchFamily="18" charset="0"/>
                <a:cs typeface="Times New Roman" panose="02020603050405020304" pitchFamily="18" charset="0"/>
              </a:rPr>
              <a:t>THERMAL OIL ECONOMIZER</a:t>
            </a:r>
            <a:endParaRPr lang="el-GR" sz="2400" b="1" dirty="0">
              <a:solidFill>
                <a:srgbClr val="FFFF3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493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18A44EE-262B-E8D7-F8D2-3CC586328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476672"/>
            <a:ext cx="8572500" cy="5976664"/>
          </a:xfrm>
          <a:prstGeom prst="rect">
            <a:avLst/>
          </a:prstGeom>
        </p:spPr>
      </p:pic>
    </p:spTree>
    <p:extLst>
      <p:ext uri="{BB962C8B-B14F-4D97-AF65-F5344CB8AC3E}">
        <p14:creationId xmlns:p14="http://schemas.microsoft.com/office/powerpoint/2010/main" val="3350517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1"/>
          </p:nvPr>
        </p:nvSpPr>
        <p:spPr>
          <a:xfrm>
            <a:off x="107504" y="1700808"/>
            <a:ext cx="8928992" cy="5040560"/>
          </a:xfrm>
        </p:spPr>
        <p:txBody>
          <a:bodyPr>
            <a:noAutofit/>
          </a:bodyPr>
          <a:lstStyle/>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Κατασκευάζονται σε 2 τύπους: τον τύπο AV5 και τον τύπο </a:t>
            </a:r>
            <a:r>
              <a:rPr lang="en-US" sz="2000" b="1" u="sng" dirty="0">
                <a:solidFill>
                  <a:srgbClr val="FF0000"/>
                </a:solidFill>
                <a:latin typeface="Times New Roman" panose="02020603050405020304" pitchFamily="18" charset="0"/>
                <a:cs typeface="Times New Roman" panose="02020603050405020304" pitchFamily="18" charset="0"/>
              </a:rPr>
              <a:t>XW</a:t>
            </a:r>
            <a:r>
              <a:rPr lang="el-GR" sz="2000" b="1" u="sng" dirty="0">
                <a:solidFill>
                  <a:srgbClr val="FF0000"/>
                </a:solidFill>
                <a:latin typeface="Times New Roman" panose="02020603050405020304" pitchFamily="18" charset="0"/>
                <a:cs typeface="Times New Roman" panose="02020603050405020304" pitchFamily="18" charset="0"/>
              </a:rPr>
              <a:t>.</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Ο λέβητας AV5 είναι ουσιαστικά λέβητας τεχνητής κυκλοφορίας </a:t>
            </a:r>
            <a:r>
              <a:rPr lang="el-GR" sz="2000" b="1" u="sng" dirty="0">
                <a:solidFill>
                  <a:srgbClr val="FF0000"/>
                </a:solidFill>
                <a:latin typeface="Times New Roman" panose="02020603050405020304" pitchFamily="18" charset="0"/>
                <a:cs typeface="Times New Roman" panose="02020603050405020304" pitchFamily="18" charset="0"/>
              </a:rPr>
              <a:t>La Mont </a:t>
            </a:r>
            <a:r>
              <a:rPr lang="el-GR" sz="2000" dirty="0">
                <a:solidFill>
                  <a:schemeClr val="tx1"/>
                </a:solidFill>
                <a:latin typeface="Times New Roman" panose="02020603050405020304" pitchFamily="18" charset="0"/>
                <a:cs typeface="Times New Roman" panose="02020603050405020304" pitchFamily="18" charset="0"/>
              </a:rPr>
              <a:t>και παράγει ατμό από τη θερμότητα μόνο των καυσαερίων. </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Συνήθως χρησιμοποιείται σε συνδυασμό με βοηθητικό πετρελαιολέβητα που παίζει και το ρόλο ατμοϋδροθάλαμου. </a:t>
            </a:r>
            <a:r>
              <a:rPr lang="el-GR" sz="2000" b="1" dirty="0">
                <a:solidFill>
                  <a:srgbClr val="2B10F4"/>
                </a:solidFill>
                <a:latin typeface="Times New Roman" panose="02020603050405020304" pitchFamily="18" charset="0"/>
                <a:cs typeface="Times New Roman" panose="02020603050405020304" pitchFamily="18" charset="0"/>
              </a:rPr>
              <a:t>Διαφορετικά απαιτείται ξεχωριστός ατμοϋδροθάλαμος για την εγκατάσταση. </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Το τροφοδοτικό νερό εισέρχεται είτε στον πετρελαιολέβητα είτε στον ξεχωριστό στμοϋδροθάλαμο</a:t>
            </a:r>
            <a:r>
              <a:rPr lang="el-GR" sz="2000" b="1" u="sng" dirty="0">
                <a:solidFill>
                  <a:srgbClr val="FF0000"/>
                </a:solidFill>
                <a:latin typeface="Times New Roman" panose="02020603050405020304" pitchFamily="18" charset="0"/>
                <a:cs typeface="Times New Roman" panose="02020603050405020304" pitchFamily="18" charset="0"/>
              </a:rPr>
              <a:t>. Ο λέβητας AV5 τροφοδοτείται από μία αντλία κυκλοφορίας από τον πετρελαιολέβητα ή από τον ξεχωριστό ατμοϋδροθάλαμο</a:t>
            </a:r>
            <a:r>
              <a:rPr lang="el-GR" sz="2000" dirty="0">
                <a:solidFill>
                  <a:schemeClr val="tx1"/>
                </a:solidFill>
                <a:latin typeface="Times New Roman" panose="02020603050405020304" pitchFamily="18" charset="0"/>
                <a:cs typeface="Times New Roman" panose="02020603050405020304" pitchFamily="18" charset="0"/>
              </a:rPr>
              <a:t>. Το θερμό μίγμα ατμού - νερού επιστρέφει στον στμοϋδροθάλαμο όπου διαχωρίζεται. </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Η θερμαινόμενη επιφάνεια αποτελείται από έναν αριθμό σερπαντινών εσωτερικό του κελύφους.</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Το νερό εισέρχεται στους αυλούς από ένα κάθετο οχετό εισαγωγής στον οποίο έχουν τοποθετηθεί ακροφύσια La Mont.</a:t>
            </a:r>
          </a:p>
        </p:txBody>
      </p:sp>
      <p:sp>
        <p:nvSpPr>
          <p:cNvPr id="2" name="Επεξήγηση: Κάτω βέλος 1">
            <a:extLst>
              <a:ext uri="{FF2B5EF4-FFF2-40B4-BE49-F238E27FC236}">
                <a16:creationId xmlns:a16="http://schemas.microsoft.com/office/drawing/2014/main" id="{292E8C37-BDE0-096B-3C95-B69AA4DDDA5C}"/>
              </a:ext>
            </a:extLst>
          </p:cNvPr>
          <p:cNvSpPr/>
          <p:nvPr/>
        </p:nvSpPr>
        <p:spPr>
          <a:xfrm>
            <a:off x="0" y="116632"/>
            <a:ext cx="9144000" cy="1656184"/>
          </a:xfrm>
          <a:prstGeom prst="downArrowCallout">
            <a:avLst>
              <a:gd name="adj1" fmla="val 25000"/>
              <a:gd name="adj2" fmla="val 25000"/>
              <a:gd name="adj3" fmla="val 25000"/>
              <a:gd name="adj4" fmla="val 64977"/>
            </a:avLst>
          </a:prstGeom>
          <a:solidFill>
            <a:srgbClr val="552E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Times New Roman" panose="02020603050405020304" pitchFamily="18" charset="0"/>
                <a:cs typeface="Times New Roman" panose="02020603050405020304" pitchFamily="18" charset="0"/>
              </a:rPr>
              <a:t>2.7. ΥΔΡΑΥΛΩΤΟΙ ΛΕΒΗΤΕΣ ΤΕΧΝΗΤΗΣ ΚΥΚΛΟΦΟΡΙΑΣ ΜΕ ΚΑΥΣΑΕΡΙΑ (GAS BOILERS)</a:t>
            </a:r>
          </a:p>
        </p:txBody>
      </p:sp>
    </p:spTree>
    <p:extLst>
      <p:ext uri="{BB962C8B-B14F-4D97-AF65-F5344CB8AC3E}">
        <p14:creationId xmlns:p14="http://schemas.microsoft.com/office/powerpoint/2010/main" val="333560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800" decel="100000"/>
                                        <p:tgtEl>
                                          <p:spTgt spid="3">
                                            <p:txEl>
                                              <p:pRg st="3" end="3"/>
                                            </p:txEl>
                                          </p:spTgt>
                                        </p:tgtEl>
                                      </p:cBhvr>
                                    </p:animEffect>
                                    <p:anim calcmode="lin" valueType="num">
                                      <p:cBhvr>
                                        <p:cTn id="20"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21"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22"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25" presetID="3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800" decel="100000"/>
                                        <p:tgtEl>
                                          <p:spTgt spid="3">
                                            <p:txEl>
                                              <p:pRg st="4" end="4"/>
                                            </p:txEl>
                                          </p:spTgt>
                                        </p:tgtEl>
                                      </p:cBhvr>
                                    </p:animEffect>
                                    <p:anim calcmode="lin" valueType="num">
                                      <p:cBhvr>
                                        <p:cTn id="28"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33" presetID="3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800" decel="100000"/>
                                        <p:tgtEl>
                                          <p:spTgt spid="3">
                                            <p:txEl>
                                              <p:pRg st="5" end="5"/>
                                            </p:txEl>
                                          </p:spTgt>
                                        </p:tgtEl>
                                      </p:cBhvr>
                                    </p:animEffect>
                                    <p:anim calcmode="lin" valueType="num">
                                      <p:cBhvr>
                                        <p:cTn id="36"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1"/>
          </p:nvPr>
        </p:nvSpPr>
        <p:spPr>
          <a:xfrm>
            <a:off x="179512" y="3428999"/>
            <a:ext cx="3528392" cy="1054447"/>
          </a:xfrm>
        </p:spPr>
        <p:txBody>
          <a:bodyPr>
            <a:noAutofit/>
          </a:bodyPr>
          <a:lstStyle/>
          <a:p>
            <a:pPr marL="0" indent="0">
              <a:buNone/>
            </a:pPr>
            <a:r>
              <a:rPr lang="el-GR" sz="2400" b="1" u="sng" dirty="0">
                <a:solidFill>
                  <a:srgbClr val="FF0000"/>
                </a:solidFill>
                <a:latin typeface="Arial Black" panose="020B0A04020102020204" pitchFamily="34" charset="0"/>
              </a:rPr>
              <a:t>Ο ΛΕΒΗΤΑΣ AV5</a:t>
            </a:r>
          </a:p>
        </p:txBody>
      </p:sp>
      <p:sp>
        <p:nvSpPr>
          <p:cNvPr id="4" name="Title 1">
            <a:extLst>
              <a:ext uri="{FF2B5EF4-FFF2-40B4-BE49-F238E27FC236}">
                <a16:creationId xmlns:a16="http://schemas.microsoft.com/office/drawing/2014/main" id="{95957CC3-A9AA-CD07-2BDC-7CEBAC760922}"/>
              </a:ext>
            </a:extLst>
          </p:cNvPr>
          <p:cNvSpPr txBox="1">
            <a:spLocks/>
          </p:cNvSpPr>
          <p:nvPr/>
        </p:nvSpPr>
        <p:spPr>
          <a:xfrm>
            <a:off x="179512" y="214313"/>
            <a:ext cx="8856984" cy="1054447"/>
          </a:xfrm>
          <a:prstGeom prst="rect">
            <a:avLst/>
          </a:prstGeom>
          <a:solidFill>
            <a:srgbClr val="2B10F4"/>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u="sng" dirty="0">
                <a:solidFill>
                  <a:srgbClr val="FFFF00"/>
                </a:solidFill>
                <a:latin typeface="Arial" pitchFamily="34" charset="0"/>
                <a:cs typeface="Arial" pitchFamily="34" charset="0"/>
              </a:rPr>
              <a:t>2.</a:t>
            </a:r>
            <a:r>
              <a:rPr lang="el-GR" sz="2800" b="1" u="sng" dirty="0">
                <a:solidFill>
                  <a:srgbClr val="FFFF00"/>
                </a:solidFill>
                <a:latin typeface="Arial" pitchFamily="34" charset="0"/>
                <a:cs typeface="Arial" pitchFamily="34" charset="0"/>
              </a:rPr>
              <a:t>7</a:t>
            </a:r>
            <a:r>
              <a:rPr lang="en-US" sz="2800" b="1" u="sng" dirty="0">
                <a:solidFill>
                  <a:srgbClr val="FFFF00"/>
                </a:solidFill>
                <a:latin typeface="Arial" pitchFamily="34" charset="0"/>
                <a:cs typeface="Arial" pitchFamily="34" charset="0"/>
              </a:rPr>
              <a:t>. </a:t>
            </a:r>
            <a:r>
              <a:rPr lang="el-GR" sz="2800" b="1" u="sng" dirty="0">
                <a:solidFill>
                  <a:srgbClr val="FFFF00"/>
                </a:solidFill>
                <a:latin typeface="Arial" pitchFamily="34" charset="0"/>
                <a:cs typeface="Arial" pitchFamily="34" charset="0"/>
              </a:rPr>
              <a:t>Υδραυλωτοί λέβητες τεχνητής κυκλοφορίας με καυσαέρια </a:t>
            </a:r>
            <a:r>
              <a:rPr lang="en-US" sz="2800" b="1" u="sng" dirty="0">
                <a:solidFill>
                  <a:srgbClr val="FFFF00"/>
                </a:solidFill>
                <a:latin typeface="Arial" pitchFamily="34" charset="0"/>
                <a:cs typeface="Arial" pitchFamily="34" charset="0"/>
              </a:rPr>
              <a:t>(Gas Boilers)</a:t>
            </a:r>
            <a:endParaRPr lang="el-GR" sz="2800" b="1" u="sng" dirty="0">
              <a:solidFill>
                <a:srgbClr val="FFFF00"/>
              </a:solidFill>
              <a:latin typeface="Arial" pitchFamily="34" charset="0"/>
              <a:cs typeface="Arial" pitchFamily="34" charset="0"/>
            </a:endParaRPr>
          </a:p>
        </p:txBody>
      </p:sp>
      <p:pic>
        <p:nvPicPr>
          <p:cNvPr id="5" name="Picture 4" descr="A picture containing text, black, white&#10;&#10;Description automatically generated">
            <a:extLst>
              <a:ext uri="{FF2B5EF4-FFF2-40B4-BE49-F238E27FC236}">
                <a16:creationId xmlns:a16="http://schemas.microsoft.com/office/drawing/2014/main" id="{1DBCE904-410A-A7A5-92C1-5A1B81081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809" y="1340769"/>
            <a:ext cx="5264623" cy="5302918"/>
          </a:xfrm>
          <a:prstGeom prst="rect">
            <a:avLst/>
          </a:prstGeom>
        </p:spPr>
      </p:pic>
    </p:spTree>
    <p:extLst>
      <p:ext uri="{BB962C8B-B14F-4D97-AF65-F5344CB8AC3E}">
        <p14:creationId xmlns:p14="http://schemas.microsoft.com/office/powerpoint/2010/main" val="26463271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4294967295"/>
          </p:nvPr>
        </p:nvSpPr>
        <p:spPr>
          <a:xfrm>
            <a:off x="85990" y="327025"/>
            <a:ext cx="3535739" cy="6530975"/>
          </a:xfrm>
        </p:spPr>
        <p:txBody>
          <a:bodyPr>
            <a:noAutofit/>
          </a:bodyPr>
          <a:lstStyle/>
          <a:p>
            <a:pPr marL="0" indent="0">
              <a:buNone/>
            </a:pPr>
            <a:r>
              <a:rPr lang="el-GR" sz="2000" b="1" u="sng" dirty="0">
                <a:solidFill>
                  <a:srgbClr val="FF0000"/>
                </a:solidFill>
                <a:latin typeface="Times New Roman" panose="02020603050405020304" pitchFamily="18" charset="0"/>
                <a:cs typeface="Times New Roman" panose="02020603050405020304" pitchFamily="18" charset="0"/>
              </a:rPr>
              <a:t>Ο λέβητας </a:t>
            </a:r>
            <a:r>
              <a:rPr lang="en-US" sz="2000" b="1" u="sng" dirty="0">
                <a:solidFill>
                  <a:srgbClr val="FF0000"/>
                </a:solidFill>
                <a:latin typeface="Times New Roman" panose="02020603050405020304" pitchFamily="18" charset="0"/>
                <a:cs typeface="Times New Roman" panose="02020603050405020304" pitchFamily="18" charset="0"/>
              </a:rPr>
              <a:t>XW</a:t>
            </a:r>
            <a:r>
              <a:rPr lang="el-GR" sz="2000" b="1" u="sng" dirty="0">
                <a:solidFill>
                  <a:srgbClr val="FF0000"/>
                </a:solidFill>
                <a:latin typeface="Times New Roman" panose="02020603050405020304" pitchFamily="18" charset="0"/>
                <a:cs typeface="Times New Roman" panose="02020603050405020304" pitchFamily="18" charset="0"/>
              </a:rPr>
              <a:t> ακολουθεί τις ίδιες γενικές γραμμές με τον προηγούμενο με τις εξής διαφορές. </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Η θερμαινόμενη επιφάνεια αποτελείται από αυλούς σχήματος </a:t>
            </a:r>
            <a:r>
              <a:rPr lang="el-GR" sz="2000" b="1" dirty="0">
                <a:solidFill>
                  <a:srgbClr val="FF0000"/>
                </a:solidFill>
                <a:latin typeface="Times New Roman" panose="02020603050405020304" pitchFamily="18" charset="0"/>
                <a:cs typeface="Times New Roman" panose="02020603050405020304" pitchFamily="18" charset="0"/>
              </a:rPr>
              <a:t>U</a:t>
            </a:r>
            <a:r>
              <a:rPr lang="el-GR" sz="2000"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με πτερύγια. Αν η ποσότητα των καυσαερίων είναι αρκετή, τότε προστίθεται ένας οικονομητήρας και ένας υπερθερμαντήρας.</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Στο σχήμα φαίνεται η διάταξη λέβητα καυσαερίων </a:t>
            </a:r>
            <a:r>
              <a:rPr lang="en-US" sz="2000" b="1" dirty="0">
                <a:solidFill>
                  <a:srgbClr val="FF0000"/>
                </a:solidFill>
                <a:latin typeface="Times New Roman" panose="02020603050405020304" pitchFamily="18" charset="0"/>
                <a:cs typeface="Times New Roman" panose="02020603050405020304" pitchFamily="18" charset="0"/>
              </a:rPr>
              <a:t>XW</a:t>
            </a:r>
            <a:r>
              <a:rPr lang="el-GR" sz="2000" b="1"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πετρελαιολέβητα </a:t>
            </a:r>
            <a:r>
              <a:rPr lang="el-GR" sz="2000" b="1" dirty="0">
                <a:solidFill>
                  <a:srgbClr val="FF0000"/>
                </a:solidFill>
                <a:latin typeface="Times New Roman" panose="02020603050405020304" pitchFamily="18" charset="0"/>
                <a:cs typeface="Times New Roman" panose="02020603050405020304" pitchFamily="18" charset="0"/>
              </a:rPr>
              <a:t>AQ3</a:t>
            </a:r>
            <a:r>
              <a:rPr lang="el-GR" sz="2000" dirty="0">
                <a:solidFill>
                  <a:schemeClr val="tx1"/>
                </a:solidFill>
                <a:latin typeface="Times New Roman" panose="02020603050405020304" pitchFamily="18" charset="0"/>
                <a:cs typeface="Times New Roman" panose="02020603050405020304" pitchFamily="18" charset="0"/>
              </a:rPr>
              <a:t> και των αναγκαίων συσκευών και μηχανημάτων.</a:t>
            </a:r>
          </a:p>
        </p:txBody>
      </p:sp>
      <p:pic>
        <p:nvPicPr>
          <p:cNvPr id="7" name="Εικόνα 6">
            <a:extLst>
              <a:ext uri="{FF2B5EF4-FFF2-40B4-BE49-F238E27FC236}">
                <a16:creationId xmlns:a16="http://schemas.microsoft.com/office/drawing/2014/main" id="{624F4644-A710-1BAB-8733-0E563DA577C7}"/>
              </a:ext>
            </a:extLst>
          </p:cNvPr>
          <p:cNvPicPr>
            <a:picLocks noChangeAspect="1"/>
          </p:cNvPicPr>
          <p:nvPr/>
        </p:nvPicPr>
        <p:blipFill>
          <a:blip r:embed="rId2"/>
          <a:stretch>
            <a:fillRect/>
          </a:stretch>
        </p:blipFill>
        <p:spPr>
          <a:xfrm>
            <a:off x="3491880" y="327025"/>
            <a:ext cx="5566130" cy="6203950"/>
          </a:xfrm>
          <a:prstGeom prst="rect">
            <a:avLst/>
          </a:prstGeom>
        </p:spPr>
      </p:pic>
    </p:spTree>
    <p:extLst>
      <p:ext uri="{BB962C8B-B14F-4D97-AF65-F5344CB8AC3E}">
        <p14:creationId xmlns:p14="http://schemas.microsoft.com/office/powerpoint/2010/main" val="370959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an0012.jpg"/>
          <p:cNvPicPr>
            <a:picLocks noGrp="1" noChangeAspect="1"/>
          </p:cNvPicPr>
          <p:nvPr>
            <p:ph sz="half" idx="4294967295"/>
          </p:nvPr>
        </p:nvPicPr>
        <p:blipFill>
          <a:blip r:embed="rId3" cstate="print"/>
          <a:stretch>
            <a:fillRect/>
          </a:stretch>
        </p:blipFill>
        <p:spPr>
          <a:xfrm>
            <a:off x="251520" y="548680"/>
            <a:ext cx="8392418" cy="5976664"/>
          </a:xfrm>
          <a:prstGeom prst="rect">
            <a:avLst/>
          </a:prstGeom>
        </p:spPr>
      </p:pic>
      <p:sp>
        <p:nvSpPr>
          <p:cNvPr id="3" name="Content Placeholder 2"/>
          <p:cNvSpPr>
            <a:spLocks noGrp="1"/>
          </p:cNvSpPr>
          <p:nvPr>
            <p:ph sz="half" idx="4294967295"/>
          </p:nvPr>
        </p:nvSpPr>
        <p:spPr>
          <a:xfrm>
            <a:off x="0" y="1071563"/>
            <a:ext cx="8643938" cy="142875"/>
          </a:xfrm>
        </p:spPr>
        <p:txBody>
          <a:bodyPr>
            <a:normAutofit lnSpcReduction="10000"/>
          </a:bodyPr>
          <a:lstStyle/>
          <a:p>
            <a:pPr algn="ctr">
              <a:lnSpc>
                <a:spcPct val="90000"/>
              </a:lnSpc>
              <a:buNone/>
            </a:pPr>
            <a:r>
              <a:rPr lang="en-US" sz="400" b="1" dirty="0"/>
              <a:t>.</a:t>
            </a:r>
          </a:p>
        </p:txBody>
      </p:sp>
    </p:spTree>
    <p:extLst>
      <p:ext uri="{BB962C8B-B14F-4D97-AF65-F5344CB8AC3E}">
        <p14:creationId xmlns:p14="http://schemas.microsoft.com/office/powerpoint/2010/main" val="34927678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FF78384-2CC5-F3B1-4766-9C73F27E44B9}"/>
              </a:ext>
            </a:extLst>
          </p:cNvPr>
          <p:cNvSpPr txBox="1">
            <a:spLocks noGrp="1"/>
          </p:cNvSpPr>
          <p:nvPr>
            <p:ph type="title"/>
          </p:nvPr>
        </p:nvSpPr>
        <p:spPr>
          <a:xfrm>
            <a:off x="0" y="908720"/>
            <a:ext cx="4571999" cy="3123944"/>
          </a:xfrm>
          <a:prstGeom prst="rect">
            <a:avLst/>
          </a:prstGeom>
          <a:solidFill>
            <a:srgbClr val="FFFF00">
              <a:alpha val="97000"/>
            </a:srgbClr>
          </a:solidFill>
        </p:spPr>
        <p:txBody>
          <a:bodyPr vert="horz" lIns="274320" tIns="182880" rIns="274320" bIns="182880" rtlCol="0" anchor="ctr"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u="sng" dirty="0">
                <a:solidFill>
                  <a:srgbClr val="00B050"/>
                </a:solidFill>
                <a:latin typeface="Times New Roman" panose="02020603050405020304" pitchFamily="18" charset="0"/>
                <a:cs typeface="Times New Roman" panose="02020603050405020304" pitchFamily="18" charset="0"/>
              </a:rPr>
              <a:t>2.5.  ΛΕΒΗΤΕΣ ΚΑΤΑΣΚΕΥΗΣ KAWASAKI</a:t>
            </a:r>
          </a:p>
        </p:txBody>
      </p:sp>
      <p:pic>
        <p:nvPicPr>
          <p:cNvPr id="6" name="Θέση περιεχομένου 5" descr="Εικόνα που περιέχει ουρανός, εργοστάσιο, βιομηχανία, κτίριο&#10;&#10;Περιγραφή που δημιουργήθηκε αυτόματα">
            <a:extLst>
              <a:ext uri="{FF2B5EF4-FFF2-40B4-BE49-F238E27FC236}">
                <a16:creationId xmlns:a16="http://schemas.microsoft.com/office/drawing/2014/main" id="{42C32090-A2B9-01B5-F03B-CC8EAF6162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301" r="15079"/>
          <a:stretch/>
        </p:blipFill>
        <p:spPr>
          <a:xfrm>
            <a:off x="4572000" y="10"/>
            <a:ext cx="4571999" cy="6857990"/>
          </a:xfrm>
          <a:prstGeom prst="rect">
            <a:avLst/>
          </a:prstGeom>
        </p:spPr>
      </p:pic>
    </p:spTree>
    <p:extLst>
      <p:ext uri="{BB962C8B-B14F-4D97-AF65-F5344CB8AC3E}">
        <p14:creationId xmlns:p14="http://schemas.microsoft.com/office/powerpoint/2010/main" val="2430698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5F63248-5DEC-25A6-94B3-B01B6B5AA2F4}"/>
              </a:ext>
            </a:extLst>
          </p:cNvPr>
          <p:cNvSpPr>
            <a:spLocks noGrp="1"/>
          </p:cNvSpPr>
          <p:nvPr>
            <p:ph idx="1"/>
          </p:nvPr>
        </p:nvSpPr>
        <p:spPr>
          <a:xfrm>
            <a:off x="251520" y="1772816"/>
            <a:ext cx="8784976" cy="4752527"/>
          </a:xfrm>
        </p:spPr>
        <p:txBody>
          <a:bodyPr>
            <a:normAutofit/>
          </a:bodyPr>
          <a:lstStyle/>
          <a:p>
            <a:pPr marL="0" indent="0">
              <a:lnSpc>
                <a:spcPct val="150000"/>
              </a:lnSpc>
              <a:buNone/>
            </a:pPr>
            <a:r>
              <a:rPr lang="el-GR" sz="2000" dirty="0">
                <a:latin typeface="Times New Roman" panose="02020603050405020304" pitchFamily="18" charset="0"/>
                <a:cs typeface="Times New Roman" panose="02020603050405020304" pitchFamily="18" charset="0"/>
              </a:rPr>
              <a:t>Οι λέβητες αυτοί που κατασκευάζονται από την  ιαπωνική εταιρία  </a:t>
            </a:r>
            <a:r>
              <a:rPr lang="el-GR" sz="2000" b="1" dirty="0">
                <a:solidFill>
                  <a:srgbClr val="FF0000"/>
                </a:solidFill>
                <a:latin typeface="Times New Roman" panose="02020603050405020304" pitchFamily="18" charset="0"/>
                <a:cs typeface="Times New Roman" panose="02020603050405020304" pitchFamily="18" charset="0"/>
              </a:rPr>
              <a:t>kawasaki</a:t>
            </a:r>
            <a:r>
              <a:rPr lang="el-GR" sz="2000" dirty="0">
                <a:latin typeface="Times New Roman" panose="02020603050405020304" pitchFamily="18" charset="0"/>
                <a:cs typeface="Times New Roman" panose="02020603050405020304" pitchFamily="18" charset="0"/>
              </a:rPr>
              <a:t> έχει κατασκευάσει περισσότερους από 2.300 ναυτικούς ατμολέβητες από το 1878.</a:t>
            </a:r>
          </a:p>
          <a:p>
            <a:pPr marL="0" indent="0">
              <a:lnSpc>
                <a:spcPct val="150000"/>
              </a:lnSpc>
              <a:buNone/>
            </a:pPr>
            <a:r>
              <a:rPr lang="el-GR" sz="2000" dirty="0">
                <a:latin typeface="Times New Roman" panose="02020603050405020304" pitchFamily="18" charset="0"/>
                <a:cs typeface="Times New Roman" panose="02020603050405020304" pitchFamily="18" charset="0"/>
              </a:rPr>
              <a:t>Τύπους ατμολεβήτων που έχει κατασκευάσει περιλαμβάνει τους </a:t>
            </a:r>
            <a:r>
              <a:rPr lang="en-US" sz="2000" dirty="0">
                <a:solidFill>
                  <a:srgbClr val="FF0000"/>
                </a:solidFill>
                <a:latin typeface="Times New Roman" panose="02020603050405020304" pitchFamily="18" charset="0"/>
                <a:cs typeface="Times New Roman" panose="02020603050405020304" pitchFamily="18" charset="0"/>
              </a:rPr>
              <a:t>scotch,</a:t>
            </a:r>
            <a:r>
              <a:rPr lang="en-US" sz="2000" dirty="0">
                <a:latin typeface="Times New Roman" panose="02020603050405020304" pitchFamily="18" charset="0"/>
                <a:cs typeface="Times New Roman" panose="02020603050405020304" pitchFamily="18" charset="0"/>
              </a:rPr>
              <a:t> </a:t>
            </a:r>
            <a:r>
              <a:rPr lang="en-US" sz="2000" dirty="0">
                <a:solidFill>
                  <a:srgbClr val="2B10F4"/>
                </a:solidFill>
                <a:latin typeface="Times New Roman" panose="02020603050405020304" pitchFamily="18" charset="0"/>
                <a:cs typeface="Times New Roman" panose="02020603050405020304" pitchFamily="18" charset="0"/>
              </a:rPr>
              <a:t>yarrow,</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cs typeface="Times New Roman" panose="02020603050405020304" pitchFamily="18" charset="0"/>
              </a:rPr>
              <a:t>la Mont</a:t>
            </a:r>
            <a:r>
              <a:rPr lang="en-US" sz="2000" dirty="0">
                <a:latin typeface="Times New Roman" panose="02020603050405020304" pitchFamily="18" charset="0"/>
                <a:cs typeface="Times New Roman" panose="02020603050405020304" pitchFamily="18" charset="0"/>
              </a:rPr>
              <a:t>, </a:t>
            </a:r>
            <a:r>
              <a:rPr lang="en-US" sz="2000" dirty="0">
                <a:solidFill>
                  <a:srgbClr val="00B0F0"/>
                </a:solidFill>
                <a:latin typeface="Times New Roman" panose="02020603050405020304" pitchFamily="18" charset="0"/>
                <a:cs typeface="Times New Roman" panose="02020603050405020304" pitchFamily="18" charset="0"/>
              </a:rPr>
              <a:t>Cochran. </a:t>
            </a:r>
            <a:r>
              <a:rPr lang="el-GR" sz="2000" dirty="0">
                <a:solidFill>
                  <a:srgbClr val="00B0F0"/>
                </a:solidFill>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Ο ποιο συνηθισμένος και κυρίαρχος τύπος λέβητα που κατασκευαζόταν την προηγουμένη δεκαετία ήταν </a:t>
            </a:r>
            <a:r>
              <a:rPr lang="el-GR" b="1" u="sng" dirty="0">
                <a:solidFill>
                  <a:srgbClr val="FF0000"/>
                </a:solidFill>
                <a:latin typeface="Times New Roman" panose="02020603050405020304" pitchFamily="18" charset="0"/>
                <a:cs typeface="Times New Roman" panose="02020603050405020304" pitchFamily="18" charset="0"/>
              </a:rPr>
              <a:t>Ο </a:t>
            </a:r>
            <a:r>
              <a:rPr lang="en-US" b="1" u="sng" dirty="0">
                <a:solidFill>
                  <a:srgbClr val="FF0000"/>
                </a:solidFill>
                <a:latin typeface="Times New Roman" panose="02020603050405020304" pitchFamily="18" charset="0"/>
                <a:cs typeface="Times New Roman" panose="02020603050405020304" pitchFamily="18" charset="0"/>
              </a:rPr>
              <a:t>BDU</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και τελευταία έχει αντικατασταθεί από τους τύπους </a:t>
            </a:r>
            <a:r>
              <a:rPr lang="en-US" sz="2000" b="1" u="sng" dirty="0">
                <a:solidFill>
                  <a:srgbClr val="FF0000"/>
                </a:solidFill>
                <a:latin typeface="Times New Roman" panose="02020603050405020304" pitchFamily="18" charset="0"/>
                <a:cs typeface="Times New Roman" panose="02020603050405020304" pitchFamily="18" charset="0"/>
              </a:rPr>
              <a:t>UF</a:t>
            </a:r>
            <a:r>
              <a:rPr lang="en-US" sz="2000" dirty="0">
                <a:latin typeface="Times New Roman" panose="02020603050405020304" pitchFamily="18" charset="0"/>
                <a:cs typeface="Times New Roman" panose="02020603050405020304" pitchFamily="18" charset="0"/>
              </a:rPr>
              <a:t>, </a:t>
            </a:r>
            <a:r>
              <a:rPr lang="en-US" sz="2000" b="1" u="sng" dirty="0">
                <a:solidFill>
                  <a:srgbClr val="2B10F4"/>
                </a:solidFill>
                <a:latin typeface="Times New Roman" panose="02020603050405020304" pitchFamily="18" charset="0"/>
                <a:cs typeface="Times New Roman" panose="02020603050405020304" pitchFamily="18" charset="0"/>
              </a:rPr>
              <a:t>UM</a:t>
            </a:r>
            <a:r>
              <a:rPr lang="en-US" sz="2000" dirty="0">
                <a:latin typeface="Times New Roman" panose="02020603050405020304" pitchFamily="18" charset="0"/>
                <a:cs typeface="Times New Roman" panose="02020603050405020304" pitchFamily="18" charset="0"/>
              </a:rPr>
              <a:t>,</a:t>
            </a:r>
            <a:r>
              <a:rPr lang="en-US" sz="2000" b="1" u="sng" dirty="0">
                <a:solidFill>
                  <a:srgbClr val="00B050"/>
                </a:solidFill>
                <a:latin typeface="Times New Roman" panose="02020603050405020304" pitchFamily="18" charset="0"/>
                <a:cs typeface="Times New Roman" panose="02020603050405020304" pitchFamily="18" charset="0"/>
              </a:rPr>
              <a:t>UFR.</a:t>
            </a:r>
          </a:p>
          <a:p>
            <a:pPr marL="0" indent="0">
              <a:lnSpc>
                <a:spcPct val="150000"/>
              </a:lnSpc>
              <a:buNone/>
            </a:pPr>
            <a:r>
              <a:rPr lang="el-GR" sz="2000" dirty="0">
                <a:latin typeface="Times New Roman" panose="02020603050405020304" pitchFamily="18" charset="0"/>
                <a:cs typeface="Times New Roman" panose="02020603050405020304" pitchFamily="18" charset="0"/>
              </a:rPr>
              <a:t>Κατασκευάζονται από</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το 1972 λέβητες τύπου </a:t>
            </a:r>
            <a:r>
              <a:rPr lang="el-GR" sz="2000" b="1" u="sng" dirty="0">
                <a:solidFill>
                  <a:srgbClr val="FF0000"/>
                </a:solidFill>
                <a:latin typeface="Times New Roman" panose="02020603050405020304" pitchFamily="18" charset="0"/>
                <a:cs typeface="Times New Roman" panose="02020603050405020304" pitchFamily="18" charset="0"/>
              </a:rPr>
              <a:t>UME</a:t>
            </a:r>
            <a:r>
              <a:rPr lang="el-GR" sz="2000" dirty="0">
                <a:latin typeface="Times New Roman" panose="02020603050405020304" pitchFamily="18" charset="0"/>
                <a:cs typeface="Times New Roman" panose="02020603050405020304" pitchFamily="18" charset="0"/>
              </a:rPr>
              <a:t> οι οποίοι τοποθετούνται σε πετρελαιοφόρα 300.000 Dwt ή και περισσότερο και σε πλοία μεταφοράς υγροποιημένου φυσικού αεριού </a:t>
            </a:r>
            <a:r>
              <a:rPr lang="el-GR" sz="2000" b="1" u="sng" dirty="0">
                <a:latin typeface="Times New Roman" panose="02020603050405020304" pitchFamily="18" charset="0"/>
                <a:cs typeface="Times New Roman" panose="02020603050405020304" pitchFamily="18" charset="0"/>
              </a:rPr>
              <a:t>(LNG).</a:t>
            </a:r>
          </a:p>
        </p:txBody>
      </p:sp>
      <p:sp>
        <p:nvSpPr>
          <p:cNvPr id="4" name="Ορθογώνιο: Στρογγύλεμα γωνιών 3">
            <a:extLst>
              <a:ext uri="{FF2B5EF4-FFF2-40B4-BE49-F238E27FC236}">
                <a16:creationId xmlns:a16="http://schemas.microsoft.com/office/drawing/2014/main" id="{63874988-5188-7AB1-B025-0854588A6BB9}"/>
              </a:ext>
            </a:extLst>
          </p:cNvPr>
          <p:cNvSpPr/>
          <p:nvPr/>
        </p:nvSpPr>
        <p:spPr>
          <a:xfrm>
            <a:off x="179512" y="620688"/>
            <a:ext cx="8784976" cy="936104"/>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00B050"/>
                </a:solidFill>
                <a:latin typeface="Times New Roman" panose="02020603050405020304" pitchFamily="18" charset="0"/>
                <a:cs typeface="Times New Roman" panose="02020603050405020304" pitchFamily="18" charset="0"/>
              </a:rPr>
              <a:t>2.5.  ΛΕΒΗΤΕΣ ΚΑΤΑΣΚΕΥΗΣ </a:t>
            </a:r>
            <a:r>
              <a:rPr lang="en-US" sz="3200" b="1" dirty="0">
                <a:solidFill>
                  <a:srgbClr val="00B050"/>
                </a:solidFill>
                <a:latin typeface="Times New Roman" panose="02020603050405020304" pitchFamily="18" charset="0"/>
                <a:cs typeface="Times New Roman" panose="02020603050405020304" pitchFamily="18" charset="0"/>
              </a:rPr>
              <a:t>KAWASAKI</a:t>
            </a:r>
          </a:p>
        </p:txBody>
      </p:sp>
    </p:spTree>
    <p:extLst>
      <p:ext uri="{BB962C8B-B14F-4D97-AF65-F5344CB8AC3E}">
        <p14:creationId xmlns:p14="http://schemas.microsoft.com/office/powerpoint/2010/main" val="474452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1029"/>
          <p:cNvSpPr txBox="1">
            <a:spLocks noChangeArrowheads="1"/>
          </p:cNvSpPr>
          <p:nvPr/>
        </p:nvSpPr>
        <p:spPr bwMode="auto">
          <a:xfrm>
            <a:off x="2306516" y="554038"/>
            <a:ext cx="46569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sz="2400">
              <a:solidFill>
                <a:schemeClr val="tx1"/>
              </a:solidFill>
              <a:latin typeface="Arial Narrow" pitchFamily="34" charset="0"/>
            </a:endParaRPr>
          </a:p>
        </p:txBody>
      </p:sp>
      <p:pic>
        <p:nvPicPr>
          <p:cNvPr id="51208" name="Picture 1032" descr="C:\Documents and Settings\yamazaki-b1\デスクトップ\イメージ 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0831" y="1106488"/>
            <a:ext cx="4848958" cy="5751512"/>
          </a:xfrm>
          <a:prstGeom prst="rect">
            <a:avLst/>
          </a:prstGeom>
          <a:noFill/>
          <a:extLst>
            <a:ext uri="{909E8E84-426E-40DD-AFC4-6F175D3DCCD1}">
              <a14:hiddenFill xmlns:a14="http://schemas.microsoft.com/office/drawing/2010/main">
                <a:solidFill>
                  <a:srgbClr val="FFFFFF"/>
                </a:solidFill>
              </a14:hiddenFill>
            </a:ext>
          </a:extLst>
        </p:spPr>
      </p:pic>
      <p:grpSp>
        <p:nvGrpSpPr>
          <p:cNvPr id="51220" name="Group 1044"/>
          <p:cNvGrpSpPr>
            <a:grpSpLocks/>
          </p:cNvGrpSpPr>
          <p:nvPr/>
        </p:nvGrpSpPr>
        <p:grpSpPr bwMode="auto">
          <a:xfrm>
            <a:off x="5064369" y="1868488"/>
            <a:ext cx="1897673" cy="4513263"/>
            <a:chOff x="3456" y="1056"/>
            <a:chExt cx="1295" cy="2843"/>
          </a:xfrm>
        </p:grpSpPr>
        <p:sp>
          <p:nvSpPr>
            <p:cNvPr id="51209" name="Text Box 1033"/>
            <p:cNvSpPr txBox="1">
              <a:spLocks noChangeArrowheads="1"/>
            </p:cNvSpPr>
            <p:nvPr/>
          </p:nvSpPr>
          <p:spPr bwMode="auto">
            <a:xfrm>
              <a:off x="3456" y="1056"/>
              <a:ext cx="384" cy="236"/>
            </a:xfrm>
            <a:prstGeom prst="rect">
              <a:avLst/>
            </a:prstGeom>
            <a:solidFill>
              <a:srgbClr val="FFFF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900" b="1" dirty="0">
                  <a:solidFill>
                    <a:srgbClr val="FF3300"/>
                  </a:solidFill>
                  <a:latin typeface="Arial Narrow" pitchFamily="34" charset="0"/>
                </a:rPr>
                <a:t>STEAM DRUM</a:t>
              </a:r>
            </a:p>
          </p:txBody>
        </p:sp>
        <p:grpSp>
          <p:nvGrpSpPr>
            <p:cNvPr id="51212" name="Group 1036"/>
            <p:cNvGrpSpPr>
              <a:grpSpLocks/>
            </p:cNvGrpSpPr>
            <p:nvPr/>
          </p:nvGrpSpPr>
          <p:grpSpPr bwMode="auto">
            <a:xfrm>
              <a:off x="3840" y="3552"/>
              <a:ext cx="911" cy="347"/>
              <a:chOff x="3840" y="3552"/>
              <a:chExt cx="911" cy="347"/>
            </a:xfrm>
          </p:grpSpPr>
          <p:sp>
            <p:nvSpPr>
              <p:cNvPr id="51210" name="Text Box 1034"/>
              <p:cNvSpPr txBox="1">
                <a:spLocks noChangeArrowheads="1"/>
              </p:cNvSpPr>
              <p:nvPr/>
            </p:nvSpPr>
            <p:spPr bwMode="auto">
              <a:xfrm>
                <a:off x="4128" y="3744"/>
                <a:ext cx="623" cy="155"/>
              </a:xfrm>
              <a:prstGeom prst="rect">
                <a:avLst/>
              </a:prstGeom>
              <a:solidFill>
                <a:srgbClr val="FFFF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FF3300"/>
                    </a:solidFill>
                    <a:latin typeface="Arial Narrow" pitchFamily="34" charset="0"/>
                  </a:rPr>
                  <a:t>WATER DRUM</a:t>
                </a:r>
              </a:p>
            </p:txBody>
          </p:sp>
          <p:sp>
            <p:nvSpPr>
              <p:cNvPr id="51211" name="Line 1035"/>
              <p:cNvSpPr>
                <a:spLocks noChangeShapeType="1"/>
              </p:cNvSpPr>
              <p:nvPr/>
            </p:nvSpPr>
            <p:spPr bwMode="auto">
              <a:xfrm flipH="1" flipV="1">
                <a:off x="3840" y="3552"/>
                <a:ext cx="288" cy="192"/>
              </a:xfrm>
              <a:prstGeom prst="line">
                <a:avLst/>
              </a:prstGeom>
              <a:noFill/>
              <a:ln w="9525">
                <a:solidFill>
                  <a:srgbClr val="FF33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grpSp>
        <p:nvGrpSpPr>
          <p:cNvPr id="51226" name="Group 1050"/>
          <p:cNvGrpSpPr>
            <a:grpSpLocks/>
          </p:cNvGrpSpPr>
          <p:nvPr/>
        </p:nvGrpSpPr>
        <p:grpSpPr bwMode="auto">
          <a:xfrm>
            <a:off x="1547446" y="3316288"/>
            <a:ext cx="2672862" cy="3525838"/>
            <a:chOff x="1056" y="1968"/>
            <a:chExt cx="1824" cy="2221"/>
          </a:xfrm>
        </p:grpSpPr>
        <p:grpSp>
          <p:nvGrpSpPr>
            <p:cNvPr id="51219" name="Group 1043"/>
            <p:cNvGrpSpPr>
              <a:grpSpLocks/>
            </p:cNvGrpSpPr>
            <p:nvPr/>
          </p:nvGrpSpPr>
          <p:grpSpPr bwMode="auto">
            <a:xfrm>
              <a:off x="2001" y="2304"/>
              <a:ext cx="879" cy="192"/>
              <a:chOff x="2001" y="2304"/>
              <a:chExt cx="879" cy="192"/>
            </a:xfrm>
          </p:grpSpPr>
          <p:sp>
            <p:nvSpPr>
              <p:cNvPr id="51217" name="Text Box 1041"/>
              <p:cNvSpPr txBox="1">
                <a:spLocks noChangeArrowheads="1"/>
              </p:cNvSpPr>
              <p:nvPr/>
            </p:nvSpPr>
            <p:spPr bwMode="auto">
              <a:xfrm>
                <a:off x="2001" y="2304"/>
                <a:ext cx="639" cy="155"/>
              </a:xfrm>
              <a:prstGeom prst="rect">
                <a:avLst/>
              </a:prstGeom>
              <a:solidFill>
                <a:schemeClr val="accent3">
                  <a:lumMod val="60000"/>
                  <a:lumOff val="40000"/>
                </a:schemeClr>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66FF"/>
                    </a:solidFill>
                    <a:latin typeface="Arial Narrow" pitchFamily="34" charset="0"/>
                  </a:rPr>
                  <a:t>SCREEN TUBE</a:t>
                </a:r>
              </a:p>
            </p:txBody>
          </p:sp>
          <p:sp>
            <p:nvSpPr>
              <p:cNvPr id="51218" name="Line 1042"/>
              <p:cNvSpPr>
                <a:spLocks noChangeShapeType="1"/>
              </p:cNvSpPr>
              <p:nvPr/>
            </p:nvSpPr>
            <p:spPr bwMode="auto">
              <a:xfrm>
                <a:off x="2592" y="2448"/>
                <a:ext cx="288" cy="48"/>
              </a:xfrm>
              <a:prstGeom prst="line">
                <a:avLst/>
              </a:prstGeom>
              <a:noFill/>
              <a:ln w="9525">
                <a:solidFill>
                  <a:srgbClr val="0066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nvGrpSpPr>
            <p:cNvPr id="51225" name="Group 1049"/>
            <p:cNvGrpSpPr>
              <a:grpSpLocks/>
            </p:cNvGrpSpPr>
            <p:nvPr/>
          </p:nvGrpSpPr>
          <p:grpSpPr bwMode="auto">
            <a:xfrm>
              <a:off x="1056" y="1968"/>
              <a:ext cx="720" cy="336"/>
              <a:chOff x="1056" y="1968"/>
              <a:chExt cx="720" cy="336"/>
            </a:xfrm>
          </p:grpSpPr>
          <p:sp>
            <p:nvSpPr>
              <p:cNvPr id="51215" name="Text Box 1039"/>
              <p:cNvSpPr txBox="1">
                <a:spLocks noChangeArrowheads="1"/>
              </p:cNvSpPr>
              <p:nvPr/>
            </p:nvSpPr>
            <p:spPr bwMode="auto">
              <a:xfrm>
                <a:off x="1056" y="1968"/>
                <a:ext cx="515" cy="252"/>
              </a:xfrm>
              <a:prstGeom prst="rect">
                <a:avLst/>
              </a:prstGeom>
              <a:solidFill>
                <a:schemeClr val="accent3">
                  <a:lumMod val="60000"/>
                  <a:lumOff val="40000"/>
                </a:schemeClr>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66FF"/>
                    </a:solidFill>
                    <a:latin typeface="Arial Narrow" pitchFamily="34" charset="0"/>
                  </a:rPr>
                  <a:t>MEMBRAN</a:t>
                </a:r>
              </a:p>
              <a:p>
                <a:r>
                  <a:rPr lang="en-US" altLang="ja-JP" sz="1000" b="1" dirty="0">
                    <a:solidFill>
                      <a:srgbClr val="0066FF"/>
                    </a:solidFill>
                    <a:latin typeface="Arial Narrow" pitchFamily="34" charset="0"/>
                  </a:rPr>
                  <a:t>W.W. TUBE</a:t>
                </a:r>
              </a:p>
            </p:txBody>
          </p:sp>
          <p:sp>
            <p:nvSpPr>
              <p:cNvPr id="51221" name="Line 1045"/>
              <p:cNvSpPr>
                <a:spLocks noChangeShapeType="1"/>
              </p:cNvSpPr>
              <p:nvPr/>
            </p:nvSpPr>
            <p:spPr bwMode="auto">
              <a:xfrm>
                <a:off x="1536" y="2208"/>
                <a:ext cx="240" cy="96"/>
              </a:xfrm>
              <a:prstGeom prst="line">
                <a:avLst/>
              </a:prstGeom>
              <a:noFill/>
              <a:ln w="9525">
                <a:solidFill>
                  <a:srgbClr val="0066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nvGrpSpPr>
            <p:cNvPr id="51224" name="Group 1048"/>
            <p:cNvGrpSpPr>
              <a:grpSpLocks/>
            </p:cNvGrpSpPr>
            <p:nvPr/>
          </p:nvGrpSpPr>
          <p:grpSpPr bwMode="auto">
            <a:xfrm>
              <a:off x="2055" y="3696"/>
              <a:ext cx="489" cy="493"/>
              <a:chOff x="2055" y="3696"/>
              <a:chExt cx="489" cy="493"/>
            </a:xfrm>
          </p:grpSpPr>
          <p:sp>
            <p:nvSpPr>
              <p:cNvPr id="51222" name="Text Box 1046"/>
              <p:cNvSpPr txBox="1">
                <a:spLocks noChangeArrowheads="1"/>
              </p:cNvSpPr>
              <p:nvPr/>
            </p:nvSpPr>
            <p:spPr bwMode="auto">
              <a:xfrm>
                <a:off x="2055" y="3840"/>
                <a:ext cx="475" cy="349"/>
              </a:xfrm>
              <a:prstGeom prst="rect">
                <a:avLst/>
              </a:prstGeom>
              <a:solidFill>
                <a:schemeClr val="accent3">
                  <a:lumMod val="60000"/>
                  <a:lumOff val="40000"/>
                </a:schemeClr>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66FF"/>
                    </a:solidFill>
                    <a:latin typeface="Arial Narrow" pitchFamily="34" charset="0"/>
                  </a:rPr>
                  <a:t>FURNACE</a:t>
                </a:r>
              </a:p>
              <a:p>
                <a:r>
                  <a:rPr lang="en-US" altLang="ja-JP" sz="1000" b="1" dirty="0">
                    <a:solidFill>
                      <a:srgbClr val="0066FF"/>
                    </a:solidFill>
                    <a:latin typeface="Arial Narrow" pitchFamily="34" charset="0"/>
                  </a:rPr>
                  <a:t>BOTTOM</a:t>
                </a:r>
              </a:p>
              <a:p>
                <a:r>
                  <a:rPr lang="en-US" altLang="ja-JP" sz="1000" b="1" dirty="0">
                    <a:solidFill>
                      <a:srgbClr val="0066FF"/>
                    </a:solidFill>
                    <a:latin typeface="Arial Narrow" pitchFamily="34" charset="0"/>
                  </a:rPr>
                  <a:t>HEADER</a:t>
                </a:r>
              </a:p>
            </p:txBody>
          </p:sp>
          <p:sp>
            <p:nvSpPr>
              <p:cNvPr id="51223" name="Line 1047"/>
              <p:cNvSpPr>
                <a:spLocks noChangeShapeType="1"/>
              </p:cNvSpPr>
              <p:nvPr/>
            </p:nvSpPr>
            <p:spPr bwMode="auto">
              <a:xfrm flipV="1">
                <a:off x="2496" y="3696"/>
                <a:ext cx="48" cy="144"/>
              </a:xfrm>
              <a:prstGeom prst="line">
                <a:avLst/>
              </a:prstGeom>
              <a:noFill/>
              <a:ln w="9525">
                <a:solidFill>
                  <a:srgbClr val="0066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grpSp>
        <p:nvGrpSpPr>
          <p:cNvPr id="51240" name="Group 1064"/>
          <p:cNvGrpSpPr>
            <a:grpSpLocks/>
          </p:cNvGrpSpPr>
          <p:nvPr/>
        </p:nvGrpSpPr>
        <p:grpSpPr bwMode="auto">
          <a:xfrm>
            <a:off x="1547446" y="1219200"/>
            <a:ext cx="2672862" cy="4970463"/>
            <a:chOff x="1056" y="624"/>
            <a:chExt cx="1824" cy="3131"/>
          </a:xfrm>
        </p:grpSpPr>
        <p:grpSp>
          <p:nvGrpSpPr>
            <p:cNvPr id="51233" name="Group 1057"/>
            <p:cNvGrpSpPr>
              <a:grpSpLocks/>
            </p:cNvGrpSpPr>
            <p:nvPr/>
          </p:nvGrpSpPr>
          <p:grpSpPr bwMode="auto">
            <a:xfrm>
              <a:off x="1056" y="816"/>
              <a:ext cx="720" cy="336"/>
              <a:chOff x="1056" y="816"/>
              <a:chExt cx="720" cy="336"/>
            </a:xfrm>
          </p:grpSpPr>
          <p:sp>
            <p:nvSpPr>
              <p:cNvPr id="51227" name="Text Box 1051"/>
              <p:cNvSpPr txBox="1">
                <a:spLocks noChangeArrowheads="1"/>
              </p:cNvSpPr>
              <p:nvPr/>
            </p:nvSpPr>
            <p:spPr bwMode="auto">
              <a:xfrm>
                <a:off x="1056" y="816"/>
                <a:ext cx="623" cy="155"/>
              </a:xfrm>
              <a:prstGeom prst="rect">
                <a:avLst/>
              </a:prstGeom>
              <a:solidFill>
                <a:schemeClr val="accent6">
                  <a:lumMod val="40000"/>
                  <a:lumOff val="60000"/>
                </a:schemeClr>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CC00"/>
                    </a:solidFill>
                    <a:latin typeface="Arial Narrow" pitchFamily="34" charset="0"/>
                  </a:rPr>
                  <a:t>W.W. HEADER</a:t>
                </a:r>
              </a:p>
            </p:txBody>
          </p:sp>
          <p:sp>
            <p:nvSpPr>
              <p:cNvPr id="51228" name="Line 1052"/>
              <p:cNvSpPr>
                <a:spLocks noChangeShapeType="1"/>
              </p:cNvSpPr>
              <p:nvPr/>
            </p:nvSpPr>
            <p:spPr bwMode="auto">
              <a:xfrm>
                <a:off x="1632" y="960"/>
                <a:ext cx="144" cy="192"/>
              </a:xfrm>
              <a:prstGeom prst="line">
                <a:avLst/>
              </a:prstGeom>
              <a:noFill/>
              <a:ln w="9525">
                <a:solidFill>
                  <a:srgbClr val="00CC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nvGrpSpPr>
            <p:cNvPr id="51235" name="Group 1059"/>
            <p:cNvGrpSpPr>
              <a:grpSpLocks/>
            </p:cNvGrpSpPr>
            <p:nvPr/>
          </p:nvGrpSpPr>
          <p:grpSpPr bwMode="auto">
            <a:xfrm>
              <a:off x="2304" y="624"/>
              <a:ext cx="576" cy="480"/>
              <a:chOff x="2304" y="624"/>
              <a:chExt cx="576" cy="480"/>
            </a:xfrm>
          </p:grpSpPr>
          <p:sp>
            <p:nvSpPr>
              <p:cNvPr id="51232" name="Line 1056"/>
              <p:cNvSpPr>
                <a:spLocks noChangeShapeType="1"/>
              </p:cNvSpPr>
              <p:nvPr/>
            </p:nvSpPr>
            <p:spPr bwMode="auto">
              <a:xfrm>
                <a:off x="2592" y="768"/>
                <a:ext cx="288" cy="336"/>
              </a:xfrm>
              <a:prstGeom prst="line">
                <a:avLst/>
              </a:prstGeom>
              <a:noFill/>
              <a:ln w="9525">
                <a:solidFill>
                  <a:srgbClr val="00CC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51231" name="Text Box 1055"/>
              <p:cNvSpPr txBox="1">
                <a:spLocks noChangeArrowheads="1"/>
              </p:cNvSpPr>
              <p:nvPr/>
            </p:nvSpPr>
            <p:spPr bwMode="auto">
              <a:xfrm>
                <a:off x="2304" y="624"/>
                <a:ext cx="345" cy="155"/>
              </a:xfrm>
              <a:prstGeom prst="rect">
                <a:avLst/>
              </a:prstGeom>
              <a:solidFill>
                <a:schemeClr val="accent6">
                  <a:lumMod val="40000"/>
                  <a:lumOff val="60000"/>
                </a:schemeClr>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CC00"/>
                    </a:solidFill>
                    <a:latin typeface="Arial Narrow" pitchFamily="34" charset="0"/>
                  </a:rPr>
                  <a:t>RISER</a:t>
                </a:r>
              </a:p>
            </p:txBody>
          </p:sp>
        </p:grpSp>
        <p:grpSp>
          <p:nvGrpSpPr>
            <p:cNvPr id="51239" name="Group 1063"/>
            <p:cNvGrpSpPr>
              <a:grpSpLocks/>
            </p:cNvGrpSpPr>
            <p:nvPr/>
          </p:nvGrpSpPr>
          <p:grpSpPr bwMode="auto">
            <a:xfrm>
              <a:off x="1056" y="3456"/>
              <a:ext cx="720" cy="299"/>
              <a:chOff x="1056" y="3456"/>
              <a:chExt cx="720" cy="299"/>
            </a:xfrm>
          </p:grpSpPr>
          <p:sp>
            <p:nvSpPr>
              <p:cNvPr id="51237" name="Text Box 1061"/>
              <p:cNvSpPr txBox="1">
                <a:spLocks noChangeArrowheads="1"/>
              </p:cNvSpPr>
              <p:nvPr/>
            </p:nvSpPr>
            <p:spPr bwMode="auto">
              <a:xfrm>
                <a:off x="1056" y="3600"/>
                <a:ext cx="623" cy="155"/>
              </a:xfrm>
              <a:prstGeom prst="rect">
                <a:avLst/>
              </a:prstGeom>
              <a:solidFill>
                <a:schemeClr val="accent6">
                  <a:lumMod val="40000"/>
                  <a:lumOff val="60000"/>
                </a:schemeClr>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CC00"/>
                    </a:solidFill>
                    <a:latin typeface="Arial Narrow" pitchFamily="34" charset="0"/>
                  </a:rPr>
                  <a:t>W.W. HEADER</a:t>
                </a:r>
              </a:p>
            </p:txBody>
          </p:sp>
          <p:sp>
            <p:nvSpPr>
              <p:cNvPr id="51238" name="Line 1062"/>
              <p:cNvSpPr>
                <a:spLocks noChangeShapeType="1"/>
              </p:cNvSpPr>
              <p:nvPr/>
            </p:nvSpPr>
            <p:spPr bwMode="auto">
              <a:xfrm flipV="1">
                <a:off x="1632" y="3456"/>
                <a:ext cx="144" cy="144"/>
              </a:xfrm>
              <a:prstGeom prst="line">
                <a:avLst/>
              </a:prstGeom>
              <a:noFill/>
              <a:ln w="9525">
                <a:solidFill>
                  <a:srgbClr val="00CC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grpSp>
        <p:nvGrpSpPr>
          <p:cNvPr id="51244" name="Group 1068"/>
          <p:cNvGrpSpPr>
            <a:grpSpLocks/>
          </p:cNvGrpSpPr>
          <p:nvPr/>
        </p:nvGrpSpPr>
        <p:grpSpPr bwMode="auto">
          <a:xfrm>
            <a:off x="2391508" y="1182688"/>
            <a:ext cx="773723" cy="685800"/>
            <a:chOff x="1632" y="624"/>
            <a:chExt cx="528" cy="432"/>
          </a:xfrm>
        </p:grpSpPr>
        <p:sp>
          <p:nvSpPr>
            <p:cNvPr id="51243" name="Line 1067"/>
            <p:cNvSpPr>
              <a:spLocks noChangeShapeType="1"/>
            </p:cNvSpPr>
            <p:nvPr/>
          </p:nvSpPr>
          <p:spPr bwMode="auto">
            <a:xfrm>
              <a:off x="2016" y="768"/>
              <a:ext cx="144" cy="288"/>
            </a:xfrm>
            <a:prstGeom prst="line">
              <a:avLst/>
            </a:prstGeom>
            <a:noFill/>
            <a:ln w="9525">
              <a:solidFill>
                <a:srgbClr val="FF00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51242" name="Text Box 1066"/>
            <p:cNvSpPr txBox="1">
              <a:spLocks noChangeArrowheads="1"/>
            </p:cNvSpPr>
            <p:nvPr/>
          </p:nvSpPr>
          <p:spPr bwMode="auto">
            <a:xfrm>
              <a:off x="1632" y="624"/>
              <a:ext cx="431" cy="155"/>
            </a:xfrm>
            <a:prstGeom prst="rect">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FF00FF"/>
                  </a:solidFill>
                  <a:latin typeface="Arial Narrow" pitchFamily="34" charset="0"/>
                </a:rPr>
                <a:t>BURNER</a:t>
              </a:r>
            </a:p>
          </p:txBody>
        </p:sp>
      </p:grpSp>
      <p:grpSp>
        <p:nvGrpSpPr>
          <p:cNvPr id="51254" name="Group 1078"/>
          <p:cNvGrpSpPr>
            <a:grpSpLocks/>
          </p:cNvGrpSpPr>
          <p:nvPr/>
        </p:nvGrpSpPr>
        <p:grpSpPr bwMode="auto">
          <a:xfrm>
            <a:off x="3094893" y="4535489"/>
            <a:ext cx="2174632" cy="2151063"/>
            <a:chOff x="2112" y="2736"/>
            <a:chExt cx="1484" cy="1355"/>
          </a:xfrm>
        </p:grpSpPr>
        <p:grpSp>
          <p:nvGrpSpPr>
            <p:cNvPr id="51249" name="Group 1073"/>
            <p:cNvGrpSpPr>
              <a:grpSpLocks/>
            </p:cNvGrpSpPr>
            <p:nvPr/>
          </p:nvGrpSpPr>
          <p:grpSpPr bwMode="auto">
            <a:xfrm>
              <a:off x="2112" y="2736"/>
              <a:ext cx="912" cy="155"/>
              <a:chOff x="2112" y="2736"/>
              <a:chExt cx="912" cy="155"/>
            </a:xfrm>
          </p:grpSpPr>
          <p:sp>
            <p:nvSpPr>
              <p:cNvPr id="51246" name="Text Box 1070"/>
              <p:cNvSpPr txBox="1">
                <a:spLocks noChangeArrowheads="1"/>
              </p:cNvSpPr>
              <p:nvPr/>
            </p:nvSpPr>
            <p:spPr bwMode="auto">
              <a:xfrm>
                <a:off x="2112" y="2736"/>
                <a:ext cx="668" cy="155"/>
              </a:xfrm>
              <a:prstGeom prst="rect">
                <a:avLst/>
              </a:prstGeom>
              <a:solidFill>
                <a:schemeClr val="tx1">
                  <a:lumMod val="95000"/>
                  <a:lumOff val="5000"/>
                </a:schemeClr>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9900"/>
                    </a:solidFill>
                    <a:latin typeface="Arial Narrow" pitchFamily="34" charset="0"/>
                  </a:rPr>
                  <a:t>SUPERHEATER</a:t>
                </a:r>
              </a:p>
            </p:txBody>
          </p:sp>
          <p:sp>
            <p:nvSpPr>
              <p:cNvPr id="51247" name="Line 1071"/>
              <p:cNvSpPr>
                <a:spLocks noChangeShapeType="1"/>
              </p:cNvSpPr>
              <p:nvPr/>
            </p:nvSpPr>
            <p:spPr bwMode="auto">
              <a:xfrm flipV="1">
                <a:off x="2736" y="2736"/>
                <a:ext cx="288" cy="96"/>
              </a:xfrm>
              <a:prstGeom prst="line">
                <a:avLst/>
              </a:prstGeom>
              <a:noFill/>
              <a:ln w="9525">
                <a:solidFill>
                  <a:srgbClr val="CC99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nvGrpSpPr>
            <p:cNvPr id="51253" name="Group 1077"/>
            <p:cNvGrpSpPr>
              <a:grpSpLocks/>
            </p:cNvGrpSpPr>
            <p:nvPr/>
          </p:nvGrpSpPr>
          <p:grpSpPr bwMode="auto">
            <a:xfrm>
              <a:off x="2928" y="3696"/>
              <a:ext cx="668" cy="395"/>
              <a:chOff x="2928" y="3696"/>
              <a:chExt cx="668" cy="395"/>
            </a:xfrm>
          </p:grpSpPr>
          <p:sp>
            <p:nvSpPr>
              <p:cNvPr id="51251" name="Text Box 1075"/>
              <p:cNvSpPr txBox="1">
                <a:spLocks noChangeArrowheads="1"/>
              </p:cNvSpPr>
              <p:nvPr/>
            </p:nvSpPr>
            <p:spPr bwMode="auto">
              <a:xfrm>
                <a:off x="2928" y="3936"/>
                <a:ext cx="668" cy="155"/>
              </a:xfrm>
              <a:prstGeom prst="rect">
                <a:avLst/>
              </a:prstGeom>
              <a:solidFill>
                <a:schemeClr val="tx1">
                  <a:lumMod val="95000"/>
                  <a:lumOff val="5000"/>
                </a:schemeClr>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9900"/>
                    </a:solidFill>
                    <a:latin typeface="Arial Narrow" pitchFamily="34" charset="0"/>
                  </a:rPr>
                  <a:t>SUPERHEATER</a:t>
                </a:r>
              </a:p>
            </p:txBody>
          </p:sp>
          <p:sp>
            <p:nvSpPr>
              <p:cNvPr id="51252" name="Line 1076"/>
              <p:cNvSpPr>
                <a:spLocks noChangeShapeType="1"/>
              </p:cNvSpPr>
              <p:nvPr/>
            </p:nvSpPr>
            <p:spPr bwMode="auto">
              <a:xfrm flipV="1">
                <a:off x="3168" y="3696"/>
                <a:ext cx="144" cy="240"/>
              </a:xfrm>
              <a:prstGeom prst="line">
                <a:avLst/>
              </a:prstGeom>
              <a:noFill/>
              <a:ln w="9525">
                <a:solidFill>
                  <a:srgbClr val="CC99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grpSp>
        <p:nvGrpSpPr>
          <p:cNvPr id="51263" name="Group 1087"/>
          <p:cNvGrpSpPr>
            <a:grpSpLocks/>
          </p:cNvGrpSpPr>
          <p:nvPr/>
        </p:nvGrpSpPr>
        <p:grpSpPr bwMode="auto">
          <a:xfrm>
            <a:off x="4994031" y="3697288"/>
            <a:ext cx="2120411" cy="1238250"/>
            <a:chOff x="3408" y="2208"/>
            <a:chExt cx="1447" cy="780"/>
          </a:xfrm>
        </p:grpSpPr>
        <p:grpSp>
          <p:nvGrpSpPr>
            <p:cNvPr id="51258" name="Group 1082"/>
            <p:cNvGrpSpPr>
              <a:grpSpLocks/>
            </p:cNvGrpSpPr>
            <p:nvPr/>
          </p:nvGrpSpPr>
          <p:grpSpPr bwMode="auto">
            <a:xfrm>
              <a:off x="3744" y="2208"/>
              <a:ext cx="966" cy="299"/>
              <a:chOff x="3744" y="2208"/>
              <a:chExt cx="966" cy="299"/>
            </a:xfrm>
          </p:grpSpPr>
          <p:sp>
            <p:nvSpPr>
              <p:cNvPr id="51256" name="Text Box 1080"/>
              <p:cNvSpPr txBox="1">
                <a:spLocks noChangeArrowheads="1"/>
              </p:cNvSpPr>
              <p:nvPr/>
            </p:nvSpPr>
            <p:spPr bwMode="auto">
              <a:xfrm>
                <a:off x="4176" y="2352"/>
                <a:ext cx="534" cy="155"/>
              </a:xfrm>
              <a:prstGeom prst="rect">
                <a:avLst/>
              </a:prstGeom>
              <a:solidFill>
                <a:srgbClr val="FFFF00"/>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0099"/>
                    </a:solidFill>
                    <a:latin typeface="Arial Narrow" pitchFamily="34" charset="0"/>
                  </a:rPr>
                  <a:t>MAIN BANK</a:t>
                </a:r>
              </a:p>
            </p:txBody>
          </p:sp>
          <p:sp>
            <p:nvSpPr>
              <p:cNvPr id="51257" name="Line 1081"/>
              <p:cNvSpPr>
                <a:spLocks noChangeShapeType="1"/>
              </p:cNvSpPr>
              <p:nvPr/>
            </p:nvSpPr>
            <p:spPr bwMode="auto">
              <a:xfrm flipH="1" flipV="1">
                <a:off x="3744" y="2208"/>
                <a:ext cx="432" cy="144"/>
              </a:xfrm>
              <a:prstGeom prst="line">
                <a:avLst/>
              </a:prstGeom>
              <a:noFill/>
              <a:ln w="9525">
                <a:solidFill>
                  <a:srgbClr val="CC0099"/>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nvGrpSpPr>
            <p:cNvPr id="51262" name="Group 1086"/>
            <p:cNvGrpSpPr>
              <a:grpSpLocks/>
            </p:cNvGrpSpPr>
            <p:nvPr/>
          </p:nvGrpSpPr>
          <p:grpSpPr bwMode="auto">
            <a:xfrm>
              <a:off x="3408" y="2496"/>
              <a:ext cx="1447" cy="492"/>
              <a:chOff x="3408" y="2496"/>
              <a:chExt cx="1447" cy="492"/>
            </a:xfrm>
          </p:grpSpPr>
          <p:sp>
            <p:nvSpPr>
              <p:cNvPr id="51260" name="Text Box 1084"/>
              <p:cNvSpPr txBox="1">
                <a:spLocks noChangeArrowheads="1"/>
              </p:cNvSpPr>
              <p:nvPr/>
            </p:nvSpPr>
            <p:spPr bwMode="auto">
              <a:xfrm>
                <a:off x="4224" y="2736"/>
                <a:ext cx="631" cy="252"/>
              </a:xfrm>
              <a:prstGeom prst="rect">
                <a:avLst/>
              </a:prstGeom>
              <a:solidFill>
                <a:srgbClr val="FFFF00"/>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0099"/>
                    </a:solidFill>
                    <a:latin typeface="Arial Narrow" pitchFamily="34" charset="0"/>
                  </a:rPr>
                  <a:t>S.H. SUPPORT</a:t>
                </a:r>
              </a:p>
              <a:p>
                <a:r>
                  <a:rPr lang="en-US" altLang="ja-JP" sz="1000" b="1" dirty="0">
                    <a:solidFill>
                      <a:srgbClr val="CC0099"/>
                    </a:solidFill>
                    <a:latin typeface="Arial Narrow" pitchFamily="34" charset="0"/>
                  </a:rPr>
                  <a:t>TUBE</a:t>
                </a:r>
              </a:p>
            </p:txBody>
          </p:sp>
          <p:sp>
            <p:nvSpPr>
              <p:cNvPr id="51261" name="Line 1085"/>
              <p:cNvSpPr>
                <a:spLocks noChangeShapeType="1"/>
              </p:cNvSpPr>
              <p:nvPr/>
            </p:nvSpPr>
            <p:spPr bwMode="auto">
              <a:xfrm flipH="1" flipV="1">
                <a:off x="3408" y="2496"/>
                <a:ext cx="816" cy="240"/>
              </a:xfrm>
              <a:prstGeom prst="line">
                <a:avLst/>
              </a:prstGeom>
              <a:noFill/>
              <a:ln w="9525">
                <a:solidFill>
                  <a:srgbClr val="CC0099"/>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grpSp>
      <p:grpSp>
        <p:nvGrpSpPr>
          <p:cNvPr id="51264" name="Group 1088"/>
          <p:cNvGrpSpPr>
            <a:grpSpLocks/>
          </p:cNvGrpSpPr>
          <p:nvPr/>
        </p:nvGrpSpPr>
        <p:grpSpPr bwMode="auto">
          <a:xfrm>
            <a:off x="6189785" y="3163888"/>
            <a:ext cx="1494692" cy="628650"/>
            <a:chOff x="3744" y="2208"/>
            <a:chExt cx="1020" cy="396"/>
          </a:xfrm>
        </p:grpSpPr>
        <p:sp>
          <p:nvSpPr>
            <p:cNvPr id="51265" name="Text Box 1089"/>
            <p:cNvSpPr txBox="1">
              <a:spLocks noChangeArrowheads="1"/>
            </p:cNvSpPr>
            <p:nvPr/>
          </p:nvSpPr>
          <p:spPr bwMode="auto">
            <a:xfrm>
              <a:off x="4176" y="2352"/>
              <a:ext cx="588" cy="252"/>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0000"/>
                  </a:solidFill>
                  <a:latin typeface="Arial Narrow" pitchFamily="34" charset="0"/>
                </a:rPr>
                <a:t>GAS OUTLET</a:t>
              </a:r>
            </a:p>
            <a:p>
              <a:r>
                <a:rPr lang="en-US" altLang="ja-JP" sz="1000" b="1" dirty="0">
                  <a:solidFill>
                    <a:srgbClr val="000000"/>
                  </a:solidFill>
                  <a:latin typeface="Arial Narrow" pitchFamily="34" charset="0"/>
                </a:rPr>
                <a:t>W.W. TUBE</a:t>
              </a:r>
            </a:p>
          </p:txBody>
        </p:sp>
        <p:sp>
          <p:nvSpPr>
            <p:cNvPr id="51266" name="Line 1090"/>
            <p:cNvSpPr>
              <a:spLocks noChangeShapeType="1"/>
            </p:cNvSpPr>
            <p:nvPr/>
          </p:nvSpPr>
          <p:spPr bwMode="auto">
            <a:xfrm flipH="1" flipV="1">
              <a:off x="3744" y="2208"/>
              <a:ext cx="432" cy="144"/>
            </a:xfrm>
            <a:prstGeom prst="line">
              <a:avLst/>
            </a:prstGeom>
            <a:noFill/>
            <a:ln w="9525">
              <a:solidFill>
                <a:srgbClr val="0000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grpSp>
      <p:sp>
        <p:nvSpPr>
          <p:cNvPr id="51267" name="Rectangle 1091"/>
          <p:cNvSpPr>
            <a:spLocks noChangeArrowheads="1"/>
          </p:cNvSpPr>
          <p:nvPr/>
        </p:nvSpPr>
        <p:spPr bwMode="auto">
          <a:xfrm>
            <a:off x="914400" y="228600"/>
            <a:ext cx="7772400" cy="762000"/>
          </a:xfrm>
          <a:prstGeom prst="rect">
            <a:avLst/>
          </a:prstGeom>
          <a:solidFill>
            <a:srgbClr val="7030A0"/>
          </a:solidFill>
          <a:ln>
            <a:noFill/>
          </a:ln>
          <a:effectLst/>
        </p:spPr>
        <p:txBody>
          <a:bodyPr anchor="b"/>
          <a:lstStyle/>
          <a:p>
            <a:pPr algn="ctr"/>
            <a:r>
              <a:rPr lang="en-US" altLang="ja-JP" sz="4400" u="sng" dirty="0">
                <a:solidFill>
                  <a:srgbClr val="FFFF00"/>
                </a:solidFill>
                <a:latin typeface="Arial" pitchFamily="34" charset="0"/>
              </a:rPr>
              <a:t>2.3. Kawasaki UM type</a:t>
            </a:r>
            <a:r>
              <a:rPr lang="ja-JP" altLang="en-US" sz="4400" u="sng" dirty="0">
                <a:solidFill>
                  <a:srgbClr val="FFFF00"/>
                </a:solidFill>
                <a:latin typeface="Arial" pitchFamily="34" charset="0"/>
              </a:rPr>
              <a:t> </a:t>
            </a:r>
            <a:r>
              <a:rPr lang="en-US" altLang="ja-JP" sz="4400" u="sng" dirty="0">
                <a:solidFill>
                  <a:srgbClr val="FFFF00"/>
                </a:solidFill>
                <a:latin typeface="Arial" pitchFamily="34" charset="0"/>
              </a:rPr>
              <a:t>boilers</a:t>
            </a:r>
          </a:p>
        </p:txBody>
      </p:sp>
    </p:spTree>
    <p:extLst>
      <p:ext uri="{BB962C8B-B14F-4D97-AF65-F5344CB8AC3E}">
        <p14:creationId xmlns:p14="http://schemas.microsoft.com/office/powerpoint/2010/main" val="49941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20"/>
                                        </p:tgtEl>
                                        <p:attrNameLst>
                                          <p:attrName>style.visibility</p:attrName>
                                        </p:attrNameLst>
                                      </p:cBhvr>
                                      <p:to>
                                        <p:strVal val="visible"/>
                                      </p:to>
                                    </p:set>
                                    <p:animEffect transition="in" filter="blinds(horizontal)">
                                      <p:cBhvr>
                                        <p:cTn id="7" dur="500"/>
                                        <p:tgtEl>
                                          <p:spTgt spid="51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226"/>
                                        </p:tgtEl>
                                        <p:attrNameLst>
                                          <p:attrName>style.visibility</p:attrName>
                                        </p:attrNameLst>
                                      </p:cBhvr>
                                      <p:to>
                                        <p:strVal val="visible"/>
                                      </p:to>
                                    </p:set>
                                    <p:animEffect transition="in" filter="blinds(horizontal)">
                                      <p:cBhvr>
                                        <p:cTn id="12" dur="500"/>
                                        <p:tgtEl>
                                          <p:spTgt spid="512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240"/>
                                        </p:tgtEl>
                                        <p:attrNameLst>
                                          <p:attrName>style.visibility</p:attrName>
                                        </p:attrNameLst>
                                      </p:cBhvr>
                                      <p:to>
                                        <p:strVal val="visible"/>
                                      </p:to>
                                    </p:set>
                                    <p:animEffect transition="in" filter="blinds(horizontal)">
                                      <p:cBhvr>
                                        <p:cTn id="17" dur="500"/>
                                        <p:tgtEl>
                                          <p:spTgt spid="512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1244"/>
                                        </p:tgtEl>
                                        <p:attrNameLst>
                                          <p:attrName>style.visibility</p:attrName>
                                        </p:attrNameLst>
                                      </p:cBhvr>
                                      <p:to>
                                        <p:strVal val="visible"/>
                                      </p:to>
                                    </p:set>
                                    <p:animEffect transition="in" filter="blinds(horizontal)">
                                      <p:cBhvr>
                                        <p:cTn id="22" dur="500"/>
                                        <p:tgtEl>
                                          <p:spTgt spid="512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1254"/>
                                        </p:tgtEl>
                                        <p:attrNameLst>
                                          <p:attrName>style.visibility</p:attrName>
                                        </p:attrNameLst>
                                      </p:cBhvr>
                                      <p:to>
                                        <p:strVal val="visible"/>
                                      </p:to>
                                    </p:set>
                                    <p:animEffect transition="in" filter="blinds(horizontal)">
                                      <p:cBhvr>
                                        <p:cTn id="27" dur="500"/>
                                        <p:tgtEl>
                                          <p:spTgt spid="512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1263"/>
                                        </p:tgtEl>
                                        <p:attrNameLst>
                                          <p:attrName>style.visibility</p:attrName>
                                        </p:attrNameLst>
                                      </p:cBhvr>
                                      <p:to>
                                        <p:strVal val="visible"/>
                                      </p:to>
                                    </p:set>
                                    <p:animEffect transition="in" filter="blinds(horizontal)">
                                      <p:cBhvr>
                                        <p:cTn id="32" dur="500"/>
                                        <p:tgtEl>
                                          <p:spTgt spid="5126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1264"/>
                                        </p:tgtEl>
                                        <p:attrNameLst>
                                          <p:attrName>style.visibility</p:attrName>
                                        </p:attrNameLst>
                                      </p:cBhvr>
                                      <p:to>
                                        <p:strVal val="visible"/>
                                      </p:to>
                                    </p:set>
                                    <p:animEffect transition="in" filter="blinds(horizontal)">
                                      <p:cBhvr>
                                        <p:cTn id="37" dur="500"/>
                                        <p:tgtEl>
                                          <p:spTgt spid="51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r="1" b="553"/>
          <a:stretch/>
        </p:blipFill>
        <p:spPr bwMode="auto">
          <a:xfrm>
            <a:off x="323528" y="404664"/>
            <a:ext cx="8568952" cy="61206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61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r="6667" b="1"/>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7150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r="6667" b="1"/>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2838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6A8EBE0-6C3F-4FB2-C4E7-C4AD191D6C4F}"/>
              </a:ext>
            </a:extLst>
          </p:cNvPr>
          <p:cNvSpPr>
            <a:spLocks noGrp="1"/>
          </p:cNvSpPr>
          <p:nvPr>
            <p:ph idx="1"/>
          </p:nvPr>
        </p:nvSpPr>
        <p:spPr>
          <a:xfrm>
            <a:off x="323528" y="1412776"/>
            <a:ext cx="8640959" cy="5400600"/>
          </a:xfrm>
        </p:spPr>
        <p:txBody>
          <a:bodyPr>
            <a:normAutofit lnSpcReduction="10000"/>
          </a:bodyPr>
          <a:lstStyle/>
          <a:p>
            <a:pPr marL="0" indent="0">
              <a:lnSpc>
                <a:spcPct val="110000"/>
              </a:lnSpc>
              <a:buNone/>
            </a:pPr>
            <a:r>
              <a:rPr lang="el-GR" sz="2000" dirty="0">
                <a:solidFill>
                  <a:srgbClr val="FF0000"/>
                </a:solidFill>
                <a:latin typeface="Times New Roman" panose="02020603050405020304" pitchFamily="18" charset="0"/>
                <a:cs typeface="Times New Roman" panose="02020603050405020304" pitchFamily="18" charset="0"/>
              </a:rPr>
              <a:t>Αποτελεί εξέλιξη του λέβητα τύπου </a:t>
            </a:r>
            <a:r>
              <a:rPr lang="en-US" sz="2000" dirty="0">
                <a:solidFill>
                  <a:srgbClr val="FF0000"/>
                </a:solidFill>
                <a:latin typeface="Times New Roman" panose="02020603050405020304" pitchFamily="18" charset="0"/>
                <a:cs typeface="Times New Roman" panose="02020603050405020304" pitchFamily="18" charset="0"/>
              </a:rPr>
              <a:t>D</a:t>
            </a:r>
            <a:r>
              <a:rPr lang="el-GR" sz="2000" dirty="0">
                <a:latin typeface="Times New Roman" panose="02020603050405020304" pitchFamily="18" charset="0"/>
                <a:cs typeface="Times New Roman" panose="02020603050405020304" pitchFamily="18" charset="0"/>
              </a:rPr>
              <a:t>. Διαθέτει διπλό οριζόντιο υπερθερμαντήρα  τοποθετημένο μεταξύ των σωλήνων τις εστίας και τις κύριας ομάδας ατμογόνων αυλών.</a:t>
            </a:r>
          </a:p>
          <a:p>
            <a:pPr>
              <a:lnSpc>
                <a:spcPct val="110000"/>
              </a:lnSpc>
              <a:buClr>
                <a:srgbClr val="FF0000"/>
              </a:buClr>
              <a:buSzPct val="102000"/>
              <a:buFont typeface="Wingdings" panose="05000000000000000000" pitchFamily="2" charset="2"/>
              <a:buChar char="v"/>
            </a:pPr>
            <a:r>
              <a:rPr lang="el-GR" sz="2000" b="1" dirty="0">
                <a:solidFill>
                  <a:srgbClr val="2B10F4"/>
                </a:solidFill>
                <a:latin typeface="Times New Roman" panose="02020603050405020304" pitchFamily="18" charset="0"/>
                <a:cs typeface="Times New Roman" panose="02020603050405020304" pitchFamily="18" charset="0"/>
              </a:rPr>
              <a:t>Ο καυστήρας είναι τοποθετημένος στο εμπρόσθιο μέρος τις εστίας και περιβάλλεται από πυρίμαχο υλικό</a:t>
            </a:r>
            <a:r>
              <a:rPr lang="el-GR" sz="2000" dirty="0">
                <a:latin typeface="Times New Roman" panose="02020603050405020304" pitchFamily="18" charset="0"/>
                <a:cs typeface="Times New Roman" panose="02020603050405020304" pitchFamily="18" charset="0"/>
              </a:rPr>
              <a:t>.</a:t>
            </a:r>
          </a:p>
          <a:p>
            <a:pPr>
              <a:lnSpc>
                <a:spcPct val="110000"/>
              </a:lnSpc>
              <a:buClr>
                <a:srgbClr val="FF0000"/>
              </a:buClr>
              <a:buSzPct val="102000"/>
              <a:buFont typeface="Wingdings" panose="05000000000000000000" pitchFamily="2" charset="2"/>
              <a:buChar char="v"/>
            </a:pPr>
            <a:r>
              <a:rPr lang="el-GR" sz="2000" b="1" dirty="0">
                <a:solidFill>
                  <a:srgbClr val="002060"/>
                </a:solidFill>
                <a:latin typeface="Times New Roman" panose="02020603050405020304" pitchFamily="18" charset="0"/>
                <a:cs typeface="Times New Roman" panose="02020603050405020304" pitchFamily="18" charset="0"/>
              </a:rPr>
              <a:t>Οι αυλοί του μπροστινού και πίσω αυλότοιχους τροφοδοτούνται από τους κάτω συλλέκτες οι οποίοι τροφοδοτούνται με νερό κατερχομένης ροής από τον ατμοθάλαμο</a:t>
            </a:r>
            <a:r>
              <a:rPr lang="el-GR" sz="2000" dirty="0">
                <a:latin typeface="Times New Roman" panose="02020603050405020304" pitchFamily="18" charset="0"/>
                <a:cs typeface="Times New Roman" panose="02020603050405020304" pitchFamily="18" charset="0"/>
              </a:rPr>
              <a:t>.</a:t>
            </a:r>
          </a:p>
          <a:p>
            <a:pPr>
              <a:lnSpc>
                <a:spcPct val="110000"/>
              </a:lnSpc>
              <a:buClr>
                <a:srgbClr val="FF0000"/>
              </a:buClr>
              <a:buSzPct val="102000"/>
              <a:buFont typeface="Wingdings" panose="05000000000000000000" pitchFamily="2" charset="2"/>
              <a:buChar char="v"/>
            </a:pPr>
            <a:r>
              <a:rPr lang="el-GR" sz="2000" b="1" dirty="0">
                <a:solidFill>
                  <a:srgbClr val="FF0000"/>
                </a:solidFill>
                <a:latin typeface="Times New Roman" panose="02020603050405020304" pitchFamily="18" charset="0"/>
                <a:cs typeface="Times New Roman" panose="02020603050405020304" pitchFamily="18" charset="0"/>
              </a:rPr>
              <a:t>Ο παραγόμενος ατμός οδηγείται με αυλούς κυκλοφορίας νερού στον ατμοθάλαμο μέσω των άνω συλλεκτών και αυλών οροφής.</a:t>
            </a:r>
          </a:p>
          <a:p>
            <a:pPr marL="0" indent="0">
              <a:lnSpc>
                <a:spcPct val="110000"/>
              </a:lnSpc>
              <a:buNone/>
            </a:pPr>
            <a:r>
              <a:rPr lang="el-GR" sz="2000" dirty="0">
                <a:latin typeface="Times New Roman" panose="02020603050405020304" pitchFamily="18" charset="0"/>
                <a:cs typeface="Times New Roman" panose="02020603050405020304" pitchFamily="18" charset="0"/>
              </a:rPr>
              <a:t> Θερμοκρασία υπερθέρμανσης και ο έλεγχος πραγματοποιείται από επιστόμιο και ένα στόμιο που ελέγχεται η ποσότητα του υπερθερμασμένου ατμού  που διέρχεται από τον Αφυπερθερμαντήρας</a:t>
            </a:r>
            <a:r>
              <a:rPr lang="en-US" sz="2000" dirty="0">
                <a:latin typeface="Times New Roman" panose="02020603050405020304" pitchFamily="18" charset="0"/>
                <a:cs typeface="Times New Roman" panose="02020603050405020304" pitchFamily="18" charset="0"/>
              </a:rPr>
              <a:t>.</a:t>
            </a:r>
          </a:p>
          <a:p>
            <a:pPr marL="0" indent="0">
              <a:lnSpc>
                <a:spcPct val="110000"/>
              </a:lnSpc>
              <a:buNone/>
            </a:pPr>
            <a:r>
              <a:rPr lang="el-GR" sz="2000" dirty="0">
                <a:latin typeface="Times New Roman" panose="02020603050405020304" pitchFamily="18" charset="0"/>
                <a:cs typeface="Times New Roman" panose="02020603050405020304" pitchFamily="18" charset="0"/>
              </a:rPr>
              <a:t>Μέγιστη ικανότητα ατμοποιήσεις περίπου  </a:t>
            </a:r>
            <a:r>
              <a:rPr lang="el-GR" sz="2000" b="1" dirty="0">
                <a:solidFill>
                  <a:srgbClr val="FF0000"/>
                </a:solidFill>
                <a:latin typeface="Times New Roman" panose="02020603050405020304" pitchFamily="18" charset="0"/>
                <a:cs typeface="Times New Roman" panose="02020603050405020304" pitchFamily="18" charset="0"/>
              </a:rPr>
              <a:t>70.000 </a:t>
            </a:r>
            <a:r>
              <a:rPr lang="en-US" sz="2000" b="1" dirty="0">
                <a:solidFill>
                  <a:srgbClr val="FF0000"/>
                </a:solidFill>
                <a:latin typeface="Times New Roman" panose="02020603050405020304" pitchFamily="18" charset="0"/>
                <a:cs typeface="Times New Roman" panose="02020603050405020304" pitchFamily="18" charset="0"/>
              </a:rPr>
              <a:t>kg/h </a:t>
            </a:r>
            <a:r>
              <a:rPr lang="el-GR" sz="2000" b="1" dirty="0">
                <a:solidFill>
                  <a:srgbClr val="FF0000"/>
                </a:solidFill>
                <a:latin typeface="Times New Roman" panose="02020603050405020304" pitchFamily="18" charset="0"/>
                <a:cs typeface="Times New Roman" panose="02020603050405020304" pitchFamily="18" charset="0"/>
              </a:rPr>
              <a:t>σε πίεση 61 </a:t>
            </a:r>
            <a:r>
              <a:rPr lang="en-US" sz="2000" b="1" dirty="0">
                <a:solidFill>
                  <a:srgbClr val="FF0000"/>
                </a:solidFill>
                <a:latin typeface="Times New Roman" panose="02020603050405020304" pitchFamily="18" charset="0"/>
                <a:cs typeface="Times New Roman" panose="02020603050405020304" pitchFamily="18" charset="0"/>
              </a:rPr>
              <a:t>bar, </a:t>
            </a:r>
            <a:r>
              <a:rPr lang="el-GR" sz="2000" b="1" dirty="0">
                <a:solidFill>
                  <a:srgbClr val="FF0000"/>
                </a:solidFill>
                <a:latin typeface="Times New Roman" panose="02020603050405020304" pitchFamily="18" charset="0"/>
                <a:cs typeface="Times New Roman" panose="02020603050405020304" pitchFamily="18" charset="0"/>
              </a:rPr>
              <a:t>και θερμοκρασίας 525 </a:t>
            </a:r>
            <a:r>
              <a:rPr lang="en-US" sz="2000" b="1" baseline="52000" dirty="0">
                <a:solidFill>
                  <a:srgbClr val="FF0000"/>
                </a:solidFill>
                <a:latin typeface="Times New Roman" panose="02020603050405020304" pitchFamily="18" charset="0"/>
                <a:cs typeface="Times New Roman" panose="02020603050405020304" pitchFamily="18" charset="0"/>
              </a:rPr>
              <a:t>O</a:t>
            </a:r>
            <a:r>
              <a:rPr lang="en-US" sz="2000" b="1" dirty="0">
                <a:solidFill>
                  <a:srgbClr val="FF0000"/>
                </a:solidFill>
                <a:latin typeface="Times New Roman" panose="02020603050405020304" pitchFamily="18" charset="0"/>
                <a:cs typeface="Times New Roman" panose="02020603050405020304" pitchFamily="18" charset="0"/>
              </a:rPr>
              <a:t>C</a:t>
            </a:r>
            <a:endParaRPr lang="el-GR" sz="2000" b="1" dirty="0">
              <a:solidFill>
                <a:srgbClr val="FF0000"/>
              </a:solidFill>
              <a:latin typeface="Times New Roman" panose="02020603050405020304" pitchFamily="18" charset="0"/>
              <a:cs typeface="Times New Roman" panose="02020603050405020304" pitchFamily="18" charset="0"/>
            </a:endParaRPr>
          </a:p>
        </p:txBody>
      </p:sp>
      <p:sp>
        <p:nvSpPr>
          <p:cNvPr id="8" name="Κύμα 7">
            <a:extLst>
              <a:ext uri="{FF2B5EF4-FFF2-40B4-BE49-F238E27FC236}">
                <a16:creationId xmlns:a16="http://schemas.microsoft.com/office/drawing/2014/main" id="{55C19C0B-AF36-BBCF-5BBB-E062F62B7821}"/>
              </a:ext>
            </a:extLst>
          </p:cNvPr>
          <p:cNvSpPr/>
          <p:nvPr/>
        </p:nvSpPr>
        <p:spPr>
          <a:xfrm>
            <a:off x="323528" y="260648"/>
            <a:ext cx="8712968" cy="1001340"/>
          </a:xfrm>
          <a:prstGeom prst="wave">
            <a:avLst>
              <a:gd name="adj1" fmla="val 12500"/>
              <a:gd name="adj2" fmla="val -107"/>
            </a:avLst>
          </a:prstGeom>
          <a:solidFill>
            <a:srgbClr val="FF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2B10F4"/>
                </a:solidFill>
              </a:rPr>
              <a:t>ΛΕΒΗΤΑΣ </a:t>
            </a:r>
            <a:r>
              <a:rPr lang="en-US" sz="3600" b="1" dirty="0">
                <a:solidFill>
                  <a:srgbClr val="2B10F4"/>
                </a:solidFill>
              </a:rPr>
              <a:t>KAWASAKI </a:t>
            </a:r>
            <a:r>
              <a:rPr lang="el-GR" sz="3600" b="1" dirty="0">
                <a:solidFill>
                  <a:srgbClr val="2B10F4"/>
                </a:solidFill>
              </a:rPr>
              <a:t>ΤΥΠΟΥ </a:t>
            </a:r>
            <a:r>
              <a:rPr lang="en-US" sz="3600" b="1" dirty="0">
                <a:solidFill>
                  <a:srgbClr val="2B10F4"/>
                </a:solidFill>
              </a:rPr>
              <a:t>BDU</a:t>
            </a:r>
            <a:endParaRPr lang="el-GR" sz="3600" b="1" dirty="0">
              <a:solidFill>
                <a:srgbClr val="2B10F4"/>
              </a:solidFill>
            </a:endParaRPr>
          </a:p>
        </p:txBody>
      </p:sp>
    </p:spTree>
    <p:extLst>
      <p:ext uri="{BB962C8B-B14F-4D97-AF65-F5344CB8AC3E}">
        <p14:creationId xmlns:p14="http://schemas.microsoft.com/office/powerpoint/2010/main" val="28267370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E54D2750-2FFB-B530-5DE3-33E2199E86AA}"/>
              </a:ext>
            </a:extLst>
          </p:cNvPr>
          <p:cNvPicPr>
            <a:picLocks noChangeAspect="1"/>
          </p:cNvPicPr>
          <p:nvPr/>
        </p:nvPicPr>
        <p:blipFill>
          <a:blip r:embed="rId2"/>
          <a:stretch>
            <a:fillRect/>
          </a:stretch>
        </p:blipFill>
        <p:spPr>
          <a:xfrm>
            <a:off x="0" y="0"/>
            <a:ext cx="5375043" cy="6696743"/>
          </a:xfrm>
          <a:prstGeom prst="rect">
            <a:avLst/>
          </a:prstGeom>
        </p:spPr>
      </p:pic>
      <p:sp>
        <p:nvSpPr>
          <p:cNvPr id="8" name="Ορθογώνιο 7">
            <a:extLst>
              <a:ext uri="{FF2B5EF4-FFF2-40B4-BE49-F238E27FC236}">
                <a16:creationId xmlns:a16="http://schemas.microsoft.com/office/drawing/2014/main" id="{9236E7C1-79ED-E3CE-F2D8-678118D294BE}"/>
              </a:ext>
            </a:extLst>
          </p:cNvPr>
          <p:cNvSpPr/>
          <p:nvPr/>
        </p:nvSpPr>
        <p:spPr>
          <a:xfrm>
            <a:off x="5375042" y="897770"/>
            <a:ext cx="3290460" cy="37099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0000"/>
                </a:solidFill>
                <a:latin typeface="Times New Roman" panose="02020603050405020304" pitchFamily="18" charset="0"/>
                <a:cs typeface="Times New Roman" panose="02020603050405020304" pitchFamily="18" charset="0"/>
              </a:rPr>
              <a:t>1. ΑΤΜΟΘΑΛΑΜΟΣ</a:t>
            </a:r>
          </a:p>
        </p:txBody>
      </p:sp>
      <p:sp>
        <p:nvSpPr>
          <p:cNvPr id="9" name="Ορθογώνιο 8">
            <a:extLst>
              <a:ext uri="{FF2B5EF4-FFF2-40B4-BE49-F238E27FC236}">
                <a16:creationId xmlns:a16="http://schemas.microsoft.com/office/drawing/2014/main" id="{4810E846-A362-B473-296F-A8E474CA6604}"/>
              </a:ext>
            </a:extLst>
          </p:cNvPr>
          <p:cNvSpPr/>
          <p:nvPr/>
        </p:nvSpPr>
        <p:spPr>
          <a:xfrm>
            <a:off x="5372912" y="1353510"/>
            <a:ext cx="3290459" cy="370990"/>
          </a:xfrm>
          <a:prstGeom prst="rect">
            <a:avLst/>
          </a:prstGeom>
          <a:solidFill>
            <a:srgbClr val="44F7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2B10F4"/>
                </a:solidFill>
                <a:latin typeface="Times New Roman" panose="02020603050405020304" pitchFamily="18" charset="0"/>
                <a:cs typeface="Times New Roman" panose="02020603050405020304" pitchFamily="18" charset="0"/>
              </a:rPr>
              <a:t>2. ΕΣΤΙΑ</a:t>
            </a:r>
          </a:p>
        </p:txBody>
      </p:sp>
      <p:sp>
        <p:nvSpPr>
          <p:cNvPr id="10" name="Ορθογώνιο 9">
            <a:extLst>
              <a:ext uri="{FF2B5EF4-FFF2-40B4-BE49-F238E27FC236}">
                <a16:creationId xmlns:a16="http://schemas.microsoft.com/office/drawing/2014/main" id="{4D81854C-0C1A-5698-C061-AAED3EE166FC}"/>
              </a:ext>
            </a:extLst>
          </p:cNvPr>
          <p:cNvSpPr/>
          <p:nvPr/>
        </p:nvSpPr>
        <p:spPr>
          <a:xfrm>
            <a:off x="5375043" y="1791540"/>
            <a:ext cx="3290459" cy="37099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FF00"/>
                </a:solidFill>
                <a:latin typeface="Times New Roman" panose="02020603050405020304" pitchFamily="18" charset="0"/>
                <a:cs typeface="Times New Roman" panose="02020603050405020304" pitchFamily="18" charset="0"/>
              </a:rPr>
              <a:t>3. ΑΥΛΟΤΟΙΧΟΣ</a:t>
            </a:r>
          </a:p>
        </p:txBody>
      </p:sp>
      <p:sp>
        <p:nvSpPr>
          <p:cNvPr id="11" name="Ορθογώνιο 10">
            <a:extLst>
              <a:ext uri="{FF2B5EF4-FFF2-40B4-BE49-F238E27FC236}">
                <a16:creationId xmlns:a16="http://schemas.microsoft.com/office/drawing/2014/main" id="{1CA87946-2301-9B42-69A5-9A83744287B2}"/>
              </a:ext>
            </a:extLst>
          </p:cNvPr>
          <p:cNvSpPr/>
          <p:nvPr/>
        </p:nvSpPr>
        <p:spPr>
          <a:xfrm>
            <a:off x="5375043" y="2225578"/>
            <a:ext cx="3310134" cy="37099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552EE6"/>
                </a:solidFill>
                <a:latin typeface="Times New Roman" panose="02020603050405020304" pitchFamily="18" charset="0"/>
                <a:cs typeface="Times New Roman" panose="02020603050405020304" pitchFamily="18" charset="0"/>
              </a:rPr>
              <a:t>4. ΠΕΡΙΒΛΗΜΑ ΛΕΒΗΤΑ</a:t>
            </a:r>
          </a:p>
        </p:txBody>
      </p:sp>
      <p:sp>
        <p:nvSpPr>
          <p:cNvPr id="12" name="Ορθογώνιο 11">
            <a:extLst>
              <a:ext uri="{FF2B5EF4-FFF2-40B4-BE49-F238E27FC236}">
                <a16:creationId xmlns:a16="http://schemas.microsoft.com/office/drawing/2014/main" id="{C102CD79-178D-E31B-7F2B-A47093EC633D}"/>
              </a:ext>
            </a:extLst>
          </p:cNvPr>
          <p:cNvSpPr/>
          <p:nvPr/>
        </p:nvSpPr>
        <p:spPr>
          <a:xfrm>
            <a:off x="5388026" y="2673221"/>
            <a:ext cx="3297151" cy="349583"/>
          </a:xfrm>
          <a:prstGeom prst="rect">
            <a:avLst/>
          </a:prstGeom>
          <a:solidFill>
            <a:srgbClr val="44F7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0000"/>
                </a:solidFill>
                <a:latin typeface="Times New Roman" panose="02020603050405020304" pitchFamily="18" charset="0"/>
                <a:cs typeface="Times New Roman" panose="02020603050405020304" pitchFamily="18" charset="0"/>
              </a:rPr>
              <a:t>5. ΥΔΡΟΣΥΛΛΕΚΤΗΣ</a:t>
            </a:r>
          </a:p>
        </p:txBody>
      </p:sp>
      <p:sp>
        <p:nvSpPr>
          <p:cNvPr id="13" name="Ορθογώνιο 12">
            <a:extLst>
              <a:ext uri="{FF2B5EF4-FFF2-40B4-BE49-F238E27FC236}">
                <a16:creationId xmlns:a16="http://schemas.microsoft.com/office/drawing/2014/main" id="{B4FC0828-0C66-F819-F646-072847216A00}"/>
              </a:ext>
            </a:extLst>
          </p:cNvPr>
          <p:cNvSpPr/>
          <p:nvPr/>
        </p:nvSpPr>
        <p:spPr>
          <a:xfrm>
            <a:off x="5375043" y="3084833"/>
            <a:ext cx="3288328" cy="344167"/>
          </a:xfrm>
          <a:prstGeom prst="rect">
            <a:avLst/>
          </a:prstGeom>
          <a:solidFill>
            <a:srgbClr val="FFFF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2B10F4"/>
                </a:solidFill>
                <a:latin typeface="Times New Roman" panose="02020603050405020304" pitchFamily="18" charset="0"/>
                <a:cs typeface="Times New Roman" panose="02020603050405020304" pitchFamily="18" charset="0"/>
              </a:rPr>
              <a:t>6. ΥΔΡΟΘΑΛΑΜΟΣ</a:t>
            </a:r>
          </a:p>
        </p:txBody>
      </p:sp>
      <p:sp>
        <p:nvSpPr>
          <p:cNvPr id="14" name="Ορθογώνιο 13">
            <a:extLst>
              <a:ext uri="{FF2B5EF4-FFF2-40B4-BE49-F238E27FC236}">
                <a16:creationId xmlns:a16="http://schemas.microsoft.com/office/drawing/2014/main" id="{B182C87C-072A-B0A4-6D4D-7F8AA052B816}"/>
              </a:ext>
            </a:extLst>
          </p:cNvPr>
          <p:cNvSpPr/>
          <p:nvPr/>
        </p:nvSpPr>
        <p:spPr>
          <a:xfrm>
            <a:off x="5375043" y="3520798"/>
            <a:ext cx="3297152" cy="37099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FF00"/>
                </a:solidFill>
                <a:latin typeface="Times New Roman" panose="02020603050405020304" pitchFamily="18" charset="0"/>
                <a:cs typeface="Times New Roman" panose="02020603050405020304" pitchFamily="18" charset="0"/>
              </a:rPr>
              <a:t>7. ΑΝΑΘΕΡΜΑΝΤΗΡΑΣ</a:t>
            </a:r>
          </a:p>
        </p:txBody>
      </p:sp>
      <p:sp>
        <p:nvSpPr>
          <p:cNvPr id="15" name="Ορθογώνιο 14">
            <a:extLst>
              <a:ext uri="{FF2B5EF4-FFF2-40B4-BE49-F238E27FC236}">
                <a16:creationId xmlns:a16="http://schemas.microsoft.com/office/drawing/2014/main" id="{CCE326FD-601C-921B-3EC4-749143EB4D80}"/>
              </a:ext>
            </a:extLst>
          </p:cNvPr>
          <p:cNvSpPr/>
          <p:nvPr/>
        </p:nvSpPr>
        <p:spPr>
          <a:xfrm>
            <a:off x="5375043" y="3971525"/>
            <a:ext cx="3336504" cy="5028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00B0F0"/>
                </a:solidFill>
                <a:latin typeface="Times New Roman" panose="02020603050405020304" pitchFamily="18" charset="0"/>
                <a:cs typeface="Times New Roman" panose="02020603050405020304" pitchFamily="18" charset="0"/>
              </a:rPr>
              <a:t>8. ΥΠΕΡΘΕΡΜΑΝΤΗΡΑΣ</a:t>
            </a:r>
          </a:p>
        </p:txBody>
      </p:sp>
      <p:sp>
        <p:nvSpPr>
          <p:cNvPr id="16" name="Ορθογώνιο 15">
            <a:extLst>
              <a:ext uri="{FF2B5EF4-FFF2-40B4-BE49-F238E27FC236}">
                <a16:creationId xmlns:a16="http://schemas.microsoft.com/office/drawing/2014/main" id="{5399B0B9-EAF1-385E-D023-9CB92AFBBD77}"/>
              </a:ext>
            </a:extLst>
          </p:cNvPr>
          <p:cNvSpPr/>
          <p:nvPr/>
        </p:nvSpPr>
        <p:spPr>
          <a:xfrm>
            <a:off x="5375043" y="4498379"/>
            <a:ext cx="3336504" cy="6454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E50E09"/>
                </a:solidFill>
                <a:latin typeface="Times New Roman" panose="02020603050405020304" pitchFamily="18" charset="0"/>
                <a:cs typeface="Times New Roman" panose="02020603050405020304" pitchFamily="18" charset="0"/>
              </a:rPr>
              <a:t>9. ΔΕΥΤΕΡΕΥΩΝ ΟΙΚΟΝΟΜΗΤΗΡΑΣ</a:t>
            </a:r>
          </a:p>
        </p:txBody>
      </p:sp>
      <p:sp>
        <p:nvSpPr>
          <p:cNvPr id="17" name="Ορθογώνιο 16">
            <a:extLst>
              <a:ext uri="{FF2B5EF4-FFF2-40B4-BE49-F238E27FC236}">
                <a16:creationId xmlns:a16="http://schemas.microsoft.com/office/drawing/2014/main" id="{56662310-6A09-FA58-B139-54D102C62DBD}"/>
              </a:ext>
            </a:extLst>
          </p:cNvPr>
          <p:cNvSpPr/>
          <p:nvPr/>
        </p:nvSpPr>
        <p:spPr>
          <a:xfrm>
            <a:off x="5388026" y="5143804"/>
            <a:ext cx="3336504" cy="55866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FF00"/>
                </a:solidFill>
                <a:latin typeface="Times New Roman" panose="02020603050405020304" pitchFamily="18" charset="0"/>
                <a:cs typeface="Times New Roman" panose="02020603050405020304" pitchFamily="18" charset="0"/>
              </a:rPr>
              <a:t>10. ΠΡΩΤΕΥΩΝ ΟΙΚΟΝΟΜΗΤΗΡΑΣ</a:t>
            </a:r>
          </a:p>
        </p:txBody>
      </p:sp>
    </p:spTree>
    <p:extLst>
      <p:ext uri="{BB962C8B-B14F-4D97-AF65-F5344CB8AC3E}">
        <p14:creationId xmlns:p14="http://schemas.microsoft.com/office/powerpoint/2010/main" val="405771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Scale>
                                      <p:cBhvr>
                                        <p:cTn id="3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2"/>
                                        </p:tgtEl>
                                        <p:attrNameLst>
                                          <p:attrName>ppt_x</p:attrName>
                                          <p:attrName>ppt_y</p:attrName>
                                        </p:attrNameLst>
                                      </p:cBhvr>
                                    </p:animMotion>
                                    <p:animEffect transition="in" filter="fade">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Scale>
                                      <p:cBhvr>
                                        <p:cTn id="46"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3"/>
                                        </p:tgtEl>
                                        <p:attrNameLst>
                                          <p:attrName>ppt_x</p:attrName>
                                          <p:attrName>ppt_y</p:attrName>
                                        </p:attrNameLst>
                                      </p:cBhvr>
                                    </p:animMotion>
                                    <p:animEffect transition="in" filter="fade">
                                      <p:cBhvr>
                                        <p:cTn id="48" dur="1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40FEAD8-6E4E-27A4-D6A3-39A2AD88A026}"/>
              </a:ext>
            </a:extLst>
          </p:cNvPr>
          <p:cNvSpPr>
            <a:spLocks noGrp="1"/>
          </p:cNvSpPr>
          <p:nvPr>
            <p:ph idx="1"/>
          </p:nvPr>
        </p:nvSpPr>
        <p:spPr>
          <a:xfrm>
            <a:off x="143508" y="1628800"/>
            <a:ext cx="8928992" cy="4896543"/>
          </a:xfrm>
          <a:solidFill>
            <a:schemeClr val="bg2">
              <a:alpha val="11000"/>
            </a:schemeClr>
          </a:solidFill>
        </p:spPr>
        <p:txBody>
          <a:bodyPr>
            <a:normAutofit fontScale="92500" lnSpcReduction="20000"/>
          </a:bodyPr>
          <a:lstStyle/>
          <a:p>
            <a:pPr marL="0" indent="0">
              <a:lnSpc>
                <a:spcPct val="150000"/>
              </a:lnSpc>
              <a:buNone/>
            </a:pPr>
            <a:r>
              <a:rPr lang="el-GR" sz="2000" dirty="0">
                <a:solidFill>
                  <a:schemeClr val="tx1"/>
                </a:solidFill>
                <a:latin typeface="Times New Roman" panose="02020603050405020304" pitchFamily="18" charset="0"/>
                <a:cs typeface="Times New Roman" panose="02020603050405020304" pitchFamily="18" charset="0"/>
              </a:rPr>
              <a:t>Η σειρά λεβήτων </a:t>
            </a:r>
            <a:r>
              <a:rPr lang="en-US" sz="1700" b="1" dirty="0">
                <a:solidFill>
                  <a:srgbClr val="FF0000"/>
                </a:solidFill>
                <a:latin typeface="Times New Roman" panose="02020603050405020304" pitchFamily="18" charset="0"/>
                <a:cs typeface="Times New Roman" panose="02020603050405020304" pitchFamily="18" charset="0"/>
              </a:rPr>
              <a:t>KAWASAKI UF </a:t>
            </a:r>
            <a:r>
              <a:rPr lang="el-GR" sz="1700" b="1" dirty="0">
                <a:solidFill>
                  <a:srgbClr val="FF0000"/>
                </a:solidFill>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περιβάλλονται  εξ ολοκλήρου από μονωτικό περίβλημα και πυρίμαχα υλικά που υπάρχουν μόνο πάνω από την κορυφή του υδροθαλάμου.</a:t>
            </a:r>
          </a:p>
          <a:p>
            <a:pPr marL="0" indent="0">
              <a:lnSpc>
                <a:spcPct val="150000"/>
              </a:lnSpc>
              <a:buNone/>
            </a:pPr>
            <a:r>
              <a:rPr lang="el-GR" sz="2000" b="1" dirty="0">
                <a:solidFill>
                  <a:srgbClr val="FF0000"/>
                </a:solidFill>
                <a:latin typeface="Times New Roman" panose="02020603050405020304" pitchFamily="18" charset="0"/>
                <a:cs typeface="Times New Roman" panose="02020603050405020304" pitchFamily="18" charset="0"/>
              </a:rPr>
              <a:t>Οι καυστήρες </a:t>
            </a:r>
            <a:r>
              <a:rPr lang="el-GR" sz="2000" dirty="0">
                <a:latin typeface="Times New Roman" panose="02020603050405020304" pitchFamily="18" charset="0"/>
                <a:cs typeface="Times New Roman" panose="02020603050405020304" pitchFamily="18" charset="0"/>
              </a:rPr>
              <a:t>είναι εγκαταστημένοι στην οροφή τις εστίας </a:t>
            </a:r>
            <a:r>
              <a:rPr lang="el-GR" sz="1900" b="1" dirty="0">
                <a:solidFill>
                  <a:srgbClr val="FF0000"/>
                </a:solidFill>
                <a:latin typeface="Times New Roman" panose="02020603050405020304" pitchFamily="18" charset="0"/>
                <a:cs typeface="Times New Roman" panose="02020603050405020304" pitchFamily="18" charset="0"/>
              </a:rPr>
              <a:t>επιτυγχάνοντας μεγάλη φλόγα και χαμηλή περίσσεια καυσιγόνου αέρα στα καυσαέρια.</a:t>
            </a:r>
            <a:endParaRPr lang="el-GR" sz="2000" b="1" dirty="0">
              <a:solidFill>
                <a:srgbClr val="FF0000"/>
              </a:solidFill>
              <a:latin typeface="Times New Roman" panose="02020603050405020304" pitchFamily="18" charset="0"/>
              <a:cs typeface="Times New Roman" panose="02020603050405020304" pitchFamily="18" charset="0"/>
            </a:endParaRPr>
          </a:p>
          <a:p>
            <a:pPr marL="0" indent="0">
              <a:lnSpc>
                <a:spcPct val="150000"/>
              </a:lnSpc>
              <a:buNone/>
            </a:pPr>
            <a:r>
              <a:rPr lang="el-GR" sz="1900" b="1" dirty="0">
                <a:solidFill>
                  <a:srgbClr val="2B10F4"/>
                </a:solidFill>
                <a:latin typeface="Times New Roman" panose="02020603050405020304" pitchFamily="18" charset="0"/>
                <a:cs typeface="Times New Roman" panose="02020603050405020304" pitchFamily="18" charset="0"/>
              </a:rPr>
              <a:t>Οι υπερθερμαντήρες είναι οριζόντιου τύπου συνεχούς βρόχου </a:t>
            </a:r>
            <a:r>
              <a:rPr lang="el-GR" sz="2000" dirty="0">
                <a:latin typeface="Times New Roman" panose="02020603050405020304" pitchFamily="18" charset="0"/>
                <a:cs typeface="Times New Roman" panose="02020603050405020304" pitchFamily="18" charset="0"/>
              </a:rPr>
              <a:t>και βρίσκονται σε χώρο που διαχωρίζεται από την εστία με αυλούς που δημιουργούν υδρότοιχο.</a:t>
            </a:r>
          </a:p>
          <a:p>
            <a:pPr marL="0" indent="0">
              <a:lnSpc>
                <a:spcPct val="150000"/>
              </a:lnSpc>
              <a:buNone/>
            </a:pPr>
            <a:r>
              <a:rPr lang="el-GR" sz="2000" dirty="0">
                <a:latin typeface="Times New Roman" panose="02020603050405020304" pitchFamily="18" charset="0"/>
                <a:cs typeface="Times New Roman" panose="02020603050405020304" pitchFamily="18" charset="0"/>
              </a:rPr>
              <a:t>Οι λέβητες </a:t>
            </a:r>
            <a:r>
              <a:rPr lang="en-US" sz="2000" b="1" dirty="0">
                <a:solidFill>
                  <a:srgbClr val="FF0000"/>
                </a:solidFill>
                <a:latin typeface="Times New Roman" panose="02020603050405020304" pitchFamily="18" charset="0"/>
                <a:cs typeface="Times New Roman" panose="02020603050405020304" pitchFamily="18" charset="0"/>
              </a:rPr>
              <a:t>UF</a:t>
            </a:r>
            <a:r>
              <a:rPr lang="el-GR" sz="2000" dirty="0">
                <a:latin typeface="Times New Roman" panose="02020603050405020304" pitchFamily="18" charset="0"/>
                <a:cs typeface="Times New Roman" panose="02020603050405020304" pitchFamily="18" charset="0"/>
              </a:rPr>
              <a:t> τοποθετούνται σε πετρελαιοφόρα </a:t>
            </a:r>
            <a:r>
              <a:rPr lang="el-GR" sz="2000" b="1" dirty="0">
                <a:latin typeface="Times New Roman" panose="02020603050405020304" pitchFamily="18" charset="0"/>
                <a:cs typeface="Times New Roman" panose="02020603050405020304" pitchFamily="18" charset="0"/>
              </a:rPr>
              <a:t>300.000 </a:t>
            </a:r>
            <a:r>
              <a:rPr lang="en-US" sz="2000" b="1" dirty="0">
                <a:latin typeface="Times New Roman" panose="02020603050405020304" pitchFamily="18" charset="0"/>
                <a:cs typeface="Times New Roman" panose="02020603050405020304" pitchFamily="18" charset="0"/>
              </a:rPr>
              <a:t>dwt </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στα οποία απαιτείται η ύπαρξη ενός λέβητα για την εκφόρτωση του φορτίου.</a:t>
            </a:r>
          </a:p>
          <a:p>
            <a:pPr marL="0" indent="0">
              <a:lnSpc>
                <a:spcPct val="150000"/>
              </a:lnSpc>
              <a:buNone/>
            </a:pPr>
            <a:r>
              <a:rPr lang="el-GR" sz="2000" dirty="0">
                <a:latin typeface="Times New Roman" panose="02020603050405020304" pitchFamily="18" charset="0"/>
                <a:cs typeface="Times New Roman" panose="02020603050405020304" pitchFamily="18" charset="0"/>
              </a:rPr>
              <a:t>Ο δεύτερος λέβητας που τοποθετείται στα πλοία αυτά είναι ένας μικρός βοηθητικός λέβητας σχετικά χαμηλής πίεσης ο οποίος χρησιμοποιείται μόνο όταν το πλοίο βρίσκεται σε κατάσταση </a:t>
            </a:r>
            <a:r>
              <a:rPr lang="en-US" sz="1700" b="1" dirty="0">
                <a:solidFill>
                  <a:srgbClr val="00B050"/>
                </a:solidFill>
                <a:latin typeface="Times New Roman" panose="02020603050405020304" pitchFamily="18" charset="0"/>
                <a:cs typeface="Times New Roman" panose="02020603050405020304" pitchFamily="18" charset="0"/>
              </a:rPr>
              <a:t>STND BY</a:t>
            </a:r>
            <a:r>
              <a:rPr lang="el-GR" sz="2000" dirty="0">
                <a:latin typeface="Times New Roman" panose="02020603050405020304" pitchFamily="18" charset="0"/>
                <a:cs typeface="Times New Roman" panose="02020603050405020304" pitchFamily="18" charset="0"/>
              </a:rPr>
              <a:t>.</a:t>
            </a:r>
          </a:p>
          <a:p>
            <a:pPr marL="0" indent="0">
              <a:buNone/>
            </a:pPr>
            <a:endParaRPr lang="el-GR" dirty="0"/>
          </a:p>
        </p:txBody>
      </p:sp>
      <p:sp>
        <p:nvSpPr>
          <p:cNvPr id="4" name="Πάπυρος: Οριζόντιος 3">
            <a:extLst>
              <a:ext uri="{FF2B5EF4-FFF2-40B4-BE49-F238E27FC236}">
                <a16:creationId xmlns:a16="http://schemas.microsoft.com/office/drawing/2014/main" id="{C0ABAE07-84E7-4B3D-898A-E68BF35912B6}"/>
              </a:ext>
            </a:extLst>
          </p:cNvPr>
          <p:cNvSpPr/>
          <p:nvPr/>
        </p:nvSpPr>
        <p:spPr>
          <a:xfrm>
            <a:off x="251520" y="476672"/>
            <a:ext cx="8712968" cy="1008112"/>
          </a:xfrm>
          <a:prstGeom prst="horizontalScroll">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Times New Roman" panose="02020603050405020304" pitchFamily="18" charset="0"/>
                <a:cs typeface="Times New Roman" panose="02020603050405020304" pitchFamily="18" charset="0"/>
              </a:rPr>
              <a:t>ΛΕΒΗΤΕΣ </a:t>
            </a:r>
            <a:r>
              <a:rPr lang="en-US" sz="3600" b="1" dirty="0">
                <a:solidFill>
                  <a:srgbClr val="FFFF00"/>
                </a:solidFill>
                <a:latin typeface="Times New Roman" panose="02020603050405020304" pitchFamily="18" charset="0"/>
                <a:cs typeface="Times New Roman" panose="02020603050405020304" pitchFamily="18" charset="0"/>
              </a:rPr>
              <a:t>KAWASAKI </a:t>
            </a:r>
            <a:r>
              <a:rPr lang="el-GR" sz="3600" b="1" dirty="0">
                <a:solidFill>
                  <a:srgbClr val="FFFF00"/>
                </a:solidFill>
                <a:latin typeface="Times New Roman" panose="02020603050405020304" pitchFamily="18" charset="0"/>
                <a:cs typeface="Times New Roman" panose="02020603050405020304" pitchFamily="18" charset="0"/>
              </a:rPr>
              <a:t>ΤΥΠΟΥ </a:t>
            </a:r>
            <a:r>
              <a:rPr lang="en-US" sz="3600" b="1" dirty="0">
                <a:solidFill>
                  <a:srgbClr val="FFFF00"/>
                </a:solidFill>
                <a:latin typeface="Times New Roman" panose="02020603050405020304" pitchFamily="18" charset="0"/>
                <a:cs typeface="Times New Roman" panose="02020603050405020304" pitchFamily="18" charset="0"/>
              </a:rPr>
              <a:t>UF</a:t>
            </a:r>
            <a:endParaRPr lang="el-GR"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2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250" y="804334"/>
            <a:ext cx="7937499"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Εικόνα 4">
            <a:extLst>
              <a:ext uri="{FF2B5EF4-FFF2-40B4-BE49-F238E27FC236}">
                <a16:creationId xmlns:a16="http://schemas.microsoft.com/office/drawing/2014/main" id="{38CAB2B6-2176-4FE1-E9F5-1A7040A4C9CF}"/>
              </a:ext>
            </a:extLst>
          </p:cNvPr>
          <p:cNvPicPr>
            <a:picLocks noChangeAspect="1"/>
          </p:cNvPicPr>
          <p:nvPr/>
        </p:nvPicPr>
        <p:blipFill>
          <a:blip r:embed="rId2"/>
          <a:stretch>
            <a:fillRect/>
          </a:stretch>
        </p:blipFill>
        <p:spPr>
          <a:xfrm>
            <a:off x="603250" y="804334"/>
            <a:ext cx="7937498" cy="5249332"/>
          </a:xfrm>
          <a:prstGeom prst="rect">
            <a:avLst/>
          </a:prstGeom>
        </p:spPr>
      </p:pic>
    </p:spTree>
    <p:extLst>
      <p:ext uri="{BB962C8B-B14F-4D97-AF65-F5344CB8AC3E}">
        <p14:creationId xmlns:p14="http://schemas.microsoft.com/office/powerpoint/2010/main" val="1494977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adi\Desktop\yarrow-boiler-superheating.gif"/>
          <p:cNvPicPr>
            <a:picLocks noChangeAspect="1" noChangeArrowheads="1"/>
          </p:cNvPicPr>
          <p:nvPr/>
        </p:nvPicPr>
        <p:blipFill>
          <a:blip r:embed="rId3" cstate="print"/>
          <a:srcRect l="477" r="-1" b="-1"/>
          <a:stretch/>
        </p:blipFill>
        <p:spPr bwMode="auto">
          <a:xfrm>
            <a:off x="899592" y="764704"/>
            <a:ext cx="7200800" cy="5688632"/>
          </a:xfrm>
          <a:prstGeom prst="rect">
            <a:avLst/>
          </a:prstGeom>
          <a:noFill/>
        </p:spPr>
      </p:pic>
      <p:sp>
        <p:nvSpPr>
          <p:cNvPr id="3" name="Content Placeholder 2"/>
          <p:cNvSpPr>
            <a:spLocks noGrp="1"/>
          </p:cNvSpPr>
          <p:nvPr>
            <p:ph sz="half" idx="1"/>
          </p:nvPr>
        </p:nvSpPr>
        <p:spPr>
          <a:xfrm>
            <a:off x="5175504" y="2640692"/>
            <a:ext cx="3364992" cy="3255252"/>
          </a:xfrm>
        </p:spPr>
        <p:txBody>
          <a:bodyPr vert="horz" lIns="91440" tIns="45720" rIns="91440" bIns="45720" rtlCol="0">
            <a:normAutofit/>
          </a:bodyPr>
          <a:lstStyle/>
          <a:p>
            <a:r>
              <a:rPr lang="en-US" b="1" dirty="0"/>
              <a:t>.</a:t>
            </a:r>
          </a:p>
        </p:txBody>
      </p:sp>
    </p:spTree>
    <p:extLst>
      <p:ext uri="{BB962C8B-B14F-4D97-AF65-F5344CB8AC3E}">
        <p14:creationId xmlns:p14="http://schemas.microsoft.com/office/powerpoint/2010/main" val="15303927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79F45A7-0775-CF74-5B31-F906CDAF3677}"/>
              </a:ext>
            </a:extLst>
          </p:cNvPr>
          <p:cNvSpPr>
            <a:spLocks noGrp="1"/>
          </p:cNvSpPr>
          <p:nvPr>
            <p:ph idx="1"/>
          </p:nvPr>
        </p:nvSpPr>
        <p:spPr>
          <a:xfrm>
            <a:off x="107504" y="1628800"/>
            <a:ext cx="8928991" cy="4896543"/>
          </a:xfrm>
        </p:spPr>
        <p:txBody>
          <a:bodyPr/>
          <a:lstStyle/>
          <a:p>
            <a:pPr marL="0" indent="0">
              <a:buNone/>
            </a:pPr>
            <a:r>
              <a:rPr lang="el-GR" sz="2000" dirty="0">
                <a:solidFill>
                  <a:schemeClr val="tx1"/>
                </a:solidFill>
                <a:latin typeface="Times New Roman" panose="02020603050405020304" pitchFamily="18" charset="0"/>
                <a:cs typeface="Times New Roman" panose="02020603050405020304" pitchFamily="18" charset="0"/>
              </a:rPr>
              <a:t>Οι σειρά λεβήτων </a:t>
            </a:r>
            <a:r>
              <a:rPr lang="en-US" sz="2000" b="1" u="sng" dirty="0">
                <a:solidFill>
                  <a:srgbClr val="FF0000"/>
                </a:solidFill>
                <a:latin typeface="Times New Roman" panose="02020603050405020304" pitchFamily="18" charset="0"/>
                <a:cs typeface="Times New Roman" panose="02020603050405020304" pitchFamily="18" charset="0"/>
              </a:rPr>
              <a:t>kawasaki UF </a:t>
            </a:r>
            <a:r>
              <a:rPr lang="el-GR" sz="2000" b="1" u="sng"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ενσωματώνει τους </a:t>
            </a:r>
            <a:r>
              <a:rPr lang="en-US" sz="2000" b="1" u="sng" dirty="0">
                <a:solidFill>
                  <a:srgbClr val="2B10F4"/>
                </a:solidFill>
                <a:latin typeface="Times New Roman" panose="02020603050405020304" pitchFamily="18" charset="0"/>
                <a:cs typeface="Times New Roman" panose="02020603050405020304" pitchFamily="18" charset="0"/>
              </a:rPr>
              <a:t>UFG</a:t>
            </a:r>
            <a:r>
              <a:rPr lang="en-US" sz="2000" b="1" dirty="0">
                <a:solidFill>
                  <a:srgbClr val="2B10F4"/>
                </a:solidFill>
                <a:latin typeface="Times New Roman" panose="02020603050405020304" pitchFamily="18" charset="0"/>
                <a:cs typeface="Times New Roman" panose="02020603050405020304" pitchFamily="18" charset="0"/>
              </a:rPr>
              <a:t> </a:t>
            </a:r>
            <a:r>
              <a:rPr lang="el-GR" sz="2000" b="1" dirty="0">
                <a:solidFill>
                  <a:schemeClr val="tx1"/>
                </a:solidFill>
                <a:latin typeface="Times New Roman" panose="02020603050405020304" pitchFamily="18" charset="0"/>
                <a:cs typeface="Times New Roman" panose="02020603050405020304" pitchFamily="18" charset="0"/>
              </a:rPr>
              <a:t>και </a:t>
            </a:r>
            <a:r>
              <a:rPr lang="en-US" sz="2000" b="1" u="sng" dirty="0">
                <a:solidFill>
                  <a:srgbClr val="FF0000"/>
                </a:solidFill>
                <a:latin typeface="Times New Roman" panose="02020603050405020304" pitchFamily="18" charset="0"/>
                <a:cs typeface="Times New Roman" panose="02020603050405020304" pitchFamily="18" charset="0"/>
              </a:rPr>
              <a:t>UFR</a:t>
            </a:r>
            <a:r>
              <a:rPr lang="en-US" sz="2000" b="1" dirty="0">
                <a:solidFill>
                  <a:schemeClr val="tx1"/>
                </a:solidFill>
                <a:latin typeface="Times New Roman" panose="02020603050405020304" pitchFamily="18" charset="0"/>
                <a:cs typeface="Times New Roman" panose="02020603050405020304" pitchFamily="18" charset="0"/>
              </a:rPr>
              <a:t> </a:t>
            </a:r>
            <a:r>
              <a:rPr lang="el-GR" sz="2000" b="1"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με τη βασική διάταξη να είναι παρόμοια.</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Οι λέβητες </a:t>
            </a:r>
            <a:r>
              <a:rPr lang="en-US" sz="2000" b="1" u="sng" dirty="0">
                <a:solidFill>
                  <a:srgbClr val="2B10F4"/>
                </a:solidFill>
                <a:latin typeface="Times New Roman" panose="02020603050405020304" pitchFamily="18" charset="0"/>
                <a:cs typeface="Times New Roman" panose="02020603050405020304" pitchFamily="18" charset="0"/>
              </a:rPr>
              <a:t>UFG</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και </a:t>
            </a:r>
            <a:r>
              <a:rPr lang="en-US" sz="2000" b="1" u="sng" dirty="0">
                <a:solidFill>
                  <a:srgbClr val="E50E09"/>
                </a:solidFill>
                <a:latin typeface="Times New Roman" panose="02020603050405020304" pitchFamily="18" charset="0"/>
                <a:cs typeface="Times New Roman" panose="02020603050405020304" pitchFamily="18" charset="0"/>
              </a:rPr>
              <a:t>UFR</a:t>
            </a:r>
            <a:r>
              <a:rPr lang="el-GR" sz="2000" dirty="0">
                <a:solidFill>
                  <a:schemeClr val="tx1"/>
                </a:solidFill>
                <a:latin typeface="Times New Roman" panose="02020603050405020304" pitchFamily="18" charset="0"/>
                <a:cs typeface="Times New Roman" panose="02020603050405020304" pitchFamily="18" charset="0"/>
              </a:rPr>
              <a:t> διαφέρουν όμως μεταξύ τους διότι ο τύπος </a:t>
            </a:r>
            <a:r>
              <a:rPr lang="en-US" sz="2000" b="1" u="sng" dirty="0">
                <a:solidFill>
                  <a:srgbClr val="2B10F4"/>
                </a:solidFill>
                <a:latin typeface="Times New Roman" panose="02020603050405020304" pitchFamily="18" charset="0"/>
                <a:cs typeface="Times New Roman" panose="02020603050405020304" pitchFamily="18" charset="0"/>
              </a:rPr>
              <a:t>UFG</a:t>
            </a:r>
            <a:r>
              <a:rPr lang="en-US" sz="2000" u="sng"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είναι εφοδιασμένος μέσα τον Αφυπερθερμαντήρας να είναι τοποθετημένος μέσα στον ατμουδροθάλαμο.</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Ο λέβητας </a:t>
            </a:r>
            <a:r>
              <a:rPr lang="en-US" sz="2000" b="1" u="sng" dirty="0">
                <a:solidFill>
                  <a:srgbClr val="FF0000"/>
                </a:solidFill>
                <a:latin typeface="Times New Roman" panose="02020603050405020304" pitchFamily="18" charset="0"/>
                <a:cs typeface="Times New Roman" panose="02020603050405020304" pitchFamily="18" charset="0"/>
              </a:rPr>
              <a:t>UFR</a:t>
            </a:r>
            <a:r>
              <a:rPr lang="el-GR" sz="2000" dirty="0">
                <a:solidFill>
                  <a:schemeClr val="tx1"/>
                </a:solidFill>
                <a:latin typeface="Times New Roman" panose="02020603050405020304" pitchFamily="18" charset="0"/>
                <a:cs typeface="Times New Roman" panose="02020603050405020304" pitchFamily="18" charset="0"/>
              </a:rPr>
              <a:t> έχει δυο τμήματα το ένα έχει ιδιαίτερο οικονομητήρα ελέγχου τις θερμοκρασίας για την ρύθμιση της υπερθέρμανσής του ατμού .</a:t>
            </a:r>
          </a:p>
          <a:p>
            <a:pPr marL="0" indent="0">
              <a:buNone/>
            </a:pPr>
            <a:r>
              <a:rPr lang="el-GR" sz="2000" dirty="0">
                <a:solidFill>
                  <a:schemeClr val="tx1"/>
                </a:solidFill>
                <a:latin typeface="Times New Roman" panose="02020603050405020304" pitchFamily="18" charset="0"/>
                <a:cs typeface="Times New Roman" panose="02020603050405020304" pitchFamily="18" charset="0"/>
              </a:rPr>
              <a:t>Το άλλο κομμάτι περιλαμβάνει και αναθερμαντήρα ατμού μεταξύ στροβίλου </a:t>
            </a:r>
            <a:r>
              <a:rPr lang="el-GR" sz="2000" b="1" u="sng" dirty="0">
                <a:solidFill>
                  <a:srgbClr val="7030A0"/>
                </a:solidFill>
                <a:latin typeface="Times New Roman" panose="02020603050405020304" pitchFamily="18" charset="0"/>
                <a:cs typeface="Times New Roman" panose="02020603050405020304" pitchFamily="18" charset="0"/>
              </a:rPr>
              <a:t>ΥΠ</a:t>
            </a:r>
            <a:r>
              <a:rPr lang="el-GR" sz="2000" dirty="0">
                <a:solidFill>
                  <a:schemeClr val="tx1"/>
                </a:solidFill>
                <a:latin typeface="Times New Roman" panose="02020603050405020304" pitchFamily="18" charset="0"/>
                <a:cs typeface="Times New Roman" panose="02020603050405020304" pitchFamily="18" charset="0"/>
              </a:rPr>
              <a:t>. Και στροβίλου </a:t>
            </a:r>
            <a:r>
              <a:rPr lang="el-GR" sz="2000" b="1" u="sng" dirty="0">
                <a:solidFill>
                  <a:srgbClr val="7030A0"/>
                </a:solidFill>
                <a:latin typeface="Times New Roman" panose="02020603050405020304" pitchFamily="18" charset="0"/>
                <a:cs typeface="Times New Roman" panose="02020603050405020304" pitchFamily="18" charset="0"/>
              </a:rPr>
              <a:t>ΧΜ.</a:t>
            </a:r>
          </a:p>
          <a:p>
            <a:pPr marL="0" indent="0">
              <a:buNone/>
            </a:pPr>
            <a:endParaRPr lang="el-GR" dirty="0"/>
          </a:p>
        </p:txBody>
      </p:sp>
      <p:sp>
        <p:nvSpPr>
          <p:cNvPr id="5" name="Πάπυρος: Οριζόντιος 4">
            <a:extLst>
              <a:ext uri="{FF2B5EF4-FFF2-40B4-BE49-F238E27FC236}">
                <a16:creationId xmlns:a16="http://schemas.microsoft.com/office/drawing/2014/main" id="{FAB7DB99-1354-5D40-5073-C540F329F1C9}"/>
              </a:ext>
            </a:extLst>
          </p:cNvPr>
          <p:cNvSpPr/>
          <p:nvPr/>
        </p:nvSpPr>
        <p:spPr>
          <a:xfrm>
            <a:off x="107504" y="188640"/>
            <a:ext cx="8928992" cy="1152128"/>
          </a:xfrm>
          <a:prstGeom prst="horizontalScroll">
            <a:avLst/>
          </a:prstGeom>
          <a:blipFill dpi="0" rotWithShape="1">
            <a:blip r:embed="rId2">
              <a:alphaModFix amt="32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000" b="1" dirty="0">
                <a:solidFill>
                  <a:srgbClr val="002A7E"/>
                </a:solidFill>
                <a:latin typeface="Times New Roman" panose="02020603050405020304" pitchFamily="18" charset="0"/>
                <a:cs typeface="Times New Roman" panose="02020603050405020304" pitchFamily="18" charset="0"/>
              </a:rPr>
              <a:t>ΛΕΒΗΤΕΣ </a:t>
            </a:r>
            <a:r>
              <a:rPr lang="en-US" sz="3000" b="1" dirty="0">
                <a:solidFill>
                  <a:srgbClr val="002A7E"/>
                </a:solidFill>
                <a:latin typeface="Times New Roman" panose="02020603050405020304" pitchFamily="18" charset="0"/>
                <a:cs typeface="Times New Roman" panose="02020603050405020304" pitchFamily="18" charset="0"/>
              </a:rPr>
              <a:t>KAWASAKI</a:t>
            </a:r>
            <a:r>
              <a:rPr lang="el-GR" sz="3000" b="1" dirty="0">
                <a:solidFill>
                  <a:srgbClr val="002A7E"/>
                </a:solidFill>
                <a:latin typeface="Times New Roman" panose="02020603050405020304" pitchFamily="18" charset="0"/>
                <a:cs typeface="Times New Roman" panose="02020603050405020304" pitchFamily="18" charset="0"/>
              </a:rPr>
              <a:t> ΤΥΠΟΥ  </a:t>
            </a:r>
            <a:r>
              <a:rPr lang="en-US" sz="3000" b="1" dirty="0">
                <a:solidFill>
                  <a:srgbClr val="002A7E"/>
                </a:solidFill>
                <a:latin typeface="Times New Roman" panose="02020603050405020304" pitchFamily="18" charset="0"/>
                <a:cs typeface="Times New Roman" panose="02020603050405020304" pitchFamily="18" charset="0"/>
              </a:rPr>
              <a:t>UFG </a:t>
            </a:r>
            <a:r>
              <a:rPr lang="el-GR" sz="3000" b="1" dirty="0">
                <a:solidFill>
                  <a:srgbClr val="002A7E"/>
                </a:solidFill>
                <a:latin typeface="Times New Roman" panose="02020603050405020304" pitchFamily="18" charset="0"/>
                <a:cs typeface="Times New Roman" panose="02020603050405020304" pitchFamily="18" charset="0"/>
              </a:rPr>
              <a:t>ΚΑΙ </a:t>
            </a:r>
            <a:r>
              <a:rPr lang="en-US" sz="3000" b="1" dirty="0">
                <a:solidFill>
                  <a:srgbClr val="002A7E"/>
                </a:solidFill>
                <a:latin typeface="Times New Roman" panose="02020603050405020304" pitchFamily="18" charset="0"/>
                <a:cs typeface="Times New Roman" panose="02020603050405020304" pitchFamily="18" charset="0"/>
              </a:rPr>
              <a:t>UFR</a:t>
            </a:r>
            <a:endParaRPr lang="el-GR" sz="3000" b="1" dirty="0">
              <a:solidFill>
                <a:srgbClr val="002A7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2122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250" y="804334"/>
            <a:ext cx="7937499"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Εικόνα 2">
            <a:extLst>
              <a:ext uri="{FF2B5EF4-FFF2-40B4-BE49-F238E27FC236}">
                <a16:creationId xmlns:a16="http://schemas.microsoft.com/office/drawing/2014/main" id="{A923635A-653E-F4FD-1777-D619565E4151}"/>
              </a:ext>
            </a:extLst>
          </p:cNvPr>
          <p:cNvPicPr>
            <a:picLocks noChangeAspect="1"/>
          </p:cNvPicPr>
          <p:nvPr/>
        </p:nvPicPr>
        <p:blipFill>
          <a:blip r:embed="rId2"/>
          <a:stretch>
            <a:fillRect/>
          </a:stretch>
        </p:blipFill>
        <p:spPr>
          <a:xfrm>
            <a:off x="603250" y="804334"/>
            <a:ext cx="7937499" cy="5249332"/>
          </a:xfrm>
          <a:prstGeom prst="rect">
            <a:avLst/>
          </a:prstGeom>
        </p:spPr>
      </p:pic>
    </p:spTree>
    <p:extLst>
      <p:ext uri="{BB962C8B-B14F-4D97-AF65-F5344CB8AC3E}">
        <p14:creationId xmlns:p14="http://schemas.microsoft.com/office/powerpoint/2010/main" val="26138283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E666E2B-FADD-8B12-0BD2-02A56D3EC3CD}"/>
              </a:ext>
            </a:extLst>
          </p:cNvPr>
          <p:cNvPicPr>
            <a:picLocks noChangeAspect="1"/>
          </p:cNvPicPr>
          <p:nvPr/>
        </p:nvPicPr>
        <p:blipFill>
          <a:blip r:embed="rId2"/>
          <a:srcRect r="4667"/>
          <a:stretch/>
        </p:blipFill>
        <p:spPr>
          <a:xfrm>
            <a:off x="20" y="10"/>
            <a:ext cx="9143980" cy="6857990"/>
          </a:xfrm>
          <a:prstGeom prst="rect">
            <a:avLst/>
          </a:prstGeom>
        </p:spPr>
      </p:pic>
    </p:spTree>
    <p:extLst>
      <p:ext uri="{BB962C8B-B14F-4D97-AF65-F5344CB8AC3E}">
        <p14:creationId xmlns:p14="http://schemas.microsoft.com/office/powerpoint/2010/main" val="388956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102BE1C-A6E0-5306-9E73-B1ED40B9DF30}"/>
              </a:ext>
            </a:extLst>
          </p:cNvPr>
          <p:cNvSpPr>
            <a:spLocks noGrp="1"/>
          </p:cNvSpPr>
          <p:nvPr>
            <p:ph idx="1"/>
          </p:nvPr>
        </p:nvSpPr>
        <p:spPr>
          <a:xfrm>
            <a:off x="215516" y="188640"/>
            <a:ext cx="8712968" cy="6120679"/>
          </a:xfrm>
        </p:spPr>
        <p:txBody>
          <a:bodyPr/>
          <a:lstStyle/>
          <a:p>
            <a:pPr marL="0" indent="0" algn="ctr">
              <a:buNone/>
            </a:pPr>
            <a:r>
              <a:rPr lang="el-GR" sz="2200" b="1" u="sng" dirty="0">
                <a:solidFill>
                  <a:srgbClr val="FF0000"/>
                </a:solidFill>
                <a:highlight>
                  <a:srgbClr val="FFFF00"/>
                </a:highlight>
                <a:latin typeface="Times New Roman" panose="02020603050405020304" pitchFamily="18" charset="0"/>
                <a:cs typeface="Times New Roman" panose="02020603050405020304" pitchFamily="18" charset="0"/>
              </a:rPr>
              <a:t>Τεχνικά χαρακτηριστικά του λέβητα</a:t>
            </a:r>
            <a:r>
              <a:rPr lang="en-US" sz="2200" b="1" u="sng" dirty="0">
                <a:solidFill>
                  <a:srgbClr val="FF0000"/>
                </a:solidFill>
                <a:highlight>
                  <a:srgbClr val="FFFF00"/>
                </a:highlight>
                <a:latin typeface="Times New Roman" panose="02020603050405020304" pitchFamily="18" charset="0"/>
                <a:cs typeface="Times New Roman" panose="02020603050405020304" pitchFamily="18" charset="0"/>
              </a:rPr>
              <a:t> UFG:</a:t>
            </a:r>
          </a:p>
          <a:p>
            <a:pPr marL="0" indent="0">
              <a:lnSpc>
                <a:spcPct val="150000"/>
              </a:lnSpc>
              <a:buNone/>
            </a:pPr>
            <a:r>
              <a:rPr lang="el-GR" sz="2000" b="1" dirty="0">
                <a:solidFill>
                  <a:srgbClr val="002A7E"/>
                </a:solidFill>
                <a:latin typeface="Times New Roman" panose="02020603050405020304" pitchFamily="18" charset="0"/>
                <a:cs typeface="Times New Roman" panose="02020603050405020304" pitchFamily="18" charset="0"/>
              </a:rPr>
              <a:t>Πίεση ατμού 80 </a:t>
            </a:r>
            <a:r>
              <a:rPr lang="en-US" sz="2000" b="1" dirty="0">
                <a:solidFill>
                  <a:srgbClr val="002A7E"/>
                </a:solidFill>
                <a:latin typeface="Times New Roman" panose="02020603050405020304" pitchFamily="18" charset="0"/>
                <a:cs typeface="Times New Roman" panose="02020603050405020304" pitchFamily="18" charset="0"/>
              </a:rPr>
              <a:t>kp/cm</a:t>
            </a:r>
            <a:r>
              <a:rPr lang="en-US" sz="2000" b="1" baseline="40000" dirty="0">
                <a:solidFill>
                  <a:srgbClr val="002A7E"/>
                </a:solidFill>
                <a:latin typeface="Times New Roman" panose="02020603050405020304" pitchFamily="18" charset="0"/>
                <a:cs typeface="Times New Roman" panose="02020603050405020304" pitchFamily="18" charset="0"/>
              </a:rPr>
              <a:t>2</a:t>
            </a:r>
          </a:p>
          <a:p>
            <a:pPr marL="0" indent="0">
              <a:lnSpc>
                <a:spcPct val="150000"/>
              </a:lnSpc>
              <a:buNone/>
            </a:pPr>
            <a:r>
              <a:rPr lang="el-GR" sz="2000" b="1" dirty="0">
                <a:solidFill>
                  <a:srgbClr val="FF0000"/>
                </a:solidFill>
                <a:latin typeface="Times New Roman" panose="02020603050405020304" pitchFamily="18" charset="0"/>
                <a:cs typeface="Times New Roman" panose="02020603050405020304" pitchFamily="18" charset="0"/>
              </a:rPr>
              <a:t>Θερμοκρασία υπέρθερμου 52</a:t>
            </a:r>
            <a:r>
              <a:rPr lang="en-US" sz="2000" b="1" dirty="0">
                <a:solidFill>
                  <a:srgbClr val="FF0000"/>
                </a:solidFill>
                <a:latin typeface="Times New Roman" panose="02020603050405020304" pitchFamily="18" charset="0"/>
                <a:cs typeface="Times New Roman" panose="02020603050405020304" pitchFamily="18" charset="0"/>
              </a:rPr>
              <a:t>0 </a:t>
            </a:r>
            <a:r>
              <a:rPr lang="en-US" sz="2000" b="1" baseline="30000" dirty="0">
                <a:solidFill>
                  <a:srgbClr val="FF0000"/>
                </a:solidFill>
                <a:latin typeface="Times New Roman" panose="02020603050405020304" pitchFamily="18" charset="0"/>
                <a:cs typeface="Times New Roman" panose="02020603050405020304" pitchFamily="18" charset="0"/>
              </a:rPr>
              <a:t>0</a:t>
            </a:r>
            <a:r>
              <a:rPr lang="en-US" sz="2000" b="1" dirty="0">
                <a:solidFill>
                  <a:srgbClr val="FF0000"/>
                </a:solidFill>
                <a:latin typeface="Times New Roman" panose="02020603050405020304" pitchFamily="18" charset="0"/>
                <a:cs typeface="Times New Roman" panose="02020603050405020304" pitchFamily="18" charset="0"/>
              </a:rPr>
              <a:t>C </a:t>
            </a:r>
            <a:r>
              <a:rPr lang="el-GR" sz="2000" b="1" dirty="0">
                <a:solidFill>
                  <a:srgbClr val="FF0000"/>
                </a:solidFill>
                <a:latin typeface="Times New Roman" panose="02020603050405020304" pitchFamily="18" charset="0"/>
                <a:cs typeface="Times New Roman" panose="02020603050405020304" pitchFamily="18" charset="0"/>
              </a:rPr>
              <a:t>η</a:t>
            </a:r>
            <a:r>
              <a:rPr lang="en-US" sz="2000" b="1" dirty="0">
                <a:solidFill>
                  <a:srgbClr val="FF0000"/>
                </a:solidFill>
                <a:latin typeface="Times New Roman" panose="02020603050405020304" pitchFamily="18" charset="0"/>
                <a:cs typeface="Times New Roman" panose="02020603050405020304" pitchFamily="18" charset="0"/>
              </a:rPr>
              <a:t> 970 </a:t>
            </a:r>
            <a:r>
              <a:rPr lang="en-US" sz="2000" b="1" baseline="36000" dirty="0">
                <a:solidFill>
                  <a:srgbClr val="FF0000"/>
                </a:solidFill>
                <a:latin typeface="Times New Roman" panose="02020603050405020304" pitchFamily="18" charset="0"/>
                <a:cs typeface="Times New Roman" panose="02020603050405020304" pitchFamily="18" charset="0"/>
              </a:rPr>
              <a:t>0</a:t>
            </a:r>
            <a:r>
              <a:rPr lang="en-US" sz="2000" b="1" dirty="0">
                <a:solidFill>
                  <a:srgbClr val="FF0000"/>
                </a:solidFill>
                <a:latin typeface="Times New Roman" panose="02020603050405020304" pitchFamily="18" charset="0"/>
                <a:cs typeface="Times New Roman" panose="02020603050405020304" pitchFamily="18" charset="0"/>
              </a:rPr>
              <a:t>F</a:t>
            </a:r>
          </a:p>
          <a:p>
            <a:pPr marL="0" indent="0" algn="ctr">
              <a:lnSpc>
                <a:spcPct val="150000"/>
              </a:lnSpc>
              <a:buNone/>
            </a:pPr>
            <a:r>
              <a:rPr lang="el-GR" sz="2000" dirty="0">
                <a:latin typeface="Times New Roman" panose="02020603050405020304" pitchFamily="18" charset="0"/>
                <a:cs typeface="Times New Roman" panose="02020603050405020304" pitchFamily="18" charset="0"/>
              </a:rPr>
              <a:t> </a:t>
            </a:r>
            <a:r>
              <a:rPr lang="el-GR" sz="2200" b="1" u="sng" dirty="0">
                <a:solidFill>
                  <a:srgbClr val="E3F319"/>
                </a:solidFill>
                <a:highlight>
                  <a:srgbClr val="000080"/>
                </a:highlight>
                <a:latin typeface="Times New Roman" panose="02020603050405020304" pitchFamily="18" charset="0"/>
                <a:cs typeface="Times New Roman" panose="02020603050405020304" pitchFamily="18" charset="0"/>
              </a:rPr>
              <a:t>Τεχνικά χαρακτηριστικά του λέβητα </a:t>
            </a:r>
            <a:r>
              <a:rPr lang="en-US" sz="2200" b="1" u="sng" dirty="0">
                <a:solidFill>
                  <a:srgbClr val="E3F319"/>
                </a:solidFill>
                <a:highlight>
                  <a:srgbClr val="000080"/>
                </a:highlight>
                <a:latin typeface="Times New Roman" panose="02020603050405020304" pitchFamily="18" charset="0"/>
                <a:cs typeface="Times New Roman" panose="02020603050405020304" pitchFamily="18" charset="0"/>
              </a:rPr>
              <a:t>UFR</a:t>
            </a:r>
          </a:p>
          <a:p>
            <a:pPr marL="0" indent="0">
              <a:lnSpc>
                <a:spcPct val="150000"/>
              </a:lnSpc>
              <a:buNone/>
            </a:pPr>
            <a:r>
              <a:rPr lang="el-GR" sz="2000" b="1" dirty="0">
                <a:solidFill>
                  <a:srgbClr val="FF0000"/>
                </a:solidFill>
                <a:latin typeface="Times New Roman" panose="02020603050405020304" pitchFamily="18" charset="0"/>
                <a:cs typeface="Times New Roman" panose="02020603050405020304" pitchFamily="18" charset="0"/>
              </a:rPr>
              <a:t>Πίεση ατμού 100</a:t>
            </a:r>
            <a:r>
              <a:rPr lang="en-US" sz="2000" b="1" dirty="0">
                <a:solidFill>
                  <a:srgbClr val="FF0000"/>
                </a:solidFill>
                <a:latin typeface="Times New Roman" panose="02020603050405020304" pitchFamily="18" charset="0"/>
                <a:cs typeface="Times New Roman" panose="02020603050405020304" pitchFamily="18" charset="0"/>
              </a:rPr>
              <a:t> kp/cm</a:t>
            </a:r>
            <a:r>
              <a:rPr lang="en-US" sz="2000" b="1" baseline="34000" dirty="0">
                <a:solidFill>
                  <a:srgbClr val="FF0000"/>
                </a:solidFill>
                <a:latin typeface="Times New Roman" panose="02020603050405020304" pitchFamily="18" charset="0"/>
                <a:cs typeface="Times New Roman" panose="02020603050405020304" pitchFamily="18" charset="0"/>
              </a:rPr>
              <a:t>2</a:t>
            </a:r>
          </a:p>
          <a:p>
            <a:pPr marL="0" indent="0">
              <a:lnSpc>
                <a:spcPct val="150000"/>
              </a:lnSpc>
              <a:buNone/>
            </a:pPr>
            <a:r>
              <a:rPr lang="el-GR" sz="2000" b="1" dirty="0">
                <a:solidFill>
                  <a:srgbClr val="2B10F4"/>
                </a:solidFill>
                <a:latin typeface="Times New Roman" panose="02020603050405020304" pitchFamily="18" charset="0"/>
                <a:cs typeface="Times New Roman" panose="02020603050405020304" pitchFamily="18" charset="0"/>
              </a:rPr>
              <a:t>Θερμοκρασία υπέρθερμου 520 </a:t>
            </a:r>
            <a:r>
              <a:rPr lang="el-GR" sz="2000" b="1" baseline="34000" dirty="0">
                <a:solidFill>
                  <a:srgbClr val="2B10F4"/>
                </a:solidFill>
                <a:latin typeface="Times New Roman" panose="02020603050405020304" pitchFamily="18" charset="0"/>
                <a:cs typeface="Times New Roman" panose="02020603050405020304" pitchFamily="18" charset="0"/>
              </a:rPr>
              <a:t>0</a:t>
            </a:r>
            <a:r>
              <a:rPr lang="el-GR" sz="2000" b="1" dirty="0">
                <a:solidFill>
                  <a:srgbClr val="2B10F4"/>
                </a:solidFill>
                <a:latin typeface="Times New Roman" panose="02020603050405020304" pitchFamily="18" charset="0"/>
                <a:cs typeface="Times New Roman" panose="02020603050405020304" pitchFamily="18" charset="0"/>
              </a:rPr>
              <a:t>C η 970 </a:t>
            </a:r>
            <a:r>
              <a:rPr lang="el-GR" sz="2000" b="1" baseline="38000" dirty="0">
                <a:solidFill>
                  <a:srgbClr val="2B10F4"/>
                </a:solidFill>
                <a:latin typeface="Times New Roman" panose="02020603050405020304" pitchFamily="18" charset="0"/>
                <a:cs typeface="Times New Roman" panose="02020603050405020304" pitchFamily="18" charset="0"/>
              </a:rPr>
              <a:t>0</a:t>
            </a:r>
            <a:r>
              <a:rPr lang="el-GR" sz="2000" b="1" dirty="0">
                <a:solidFill>
                  <a:srgbClr val="2B10F4"/>
                </a:solidFill>
                <a:latin typeface="Times New Roman" panose="02020603050405020304" pitchFamily="18" charset="0"/>
                <a:cs typeface="Times New Roman" panose="02020603050405020304" pitchFamily="18" charset="0"/>
              </a:rPr>
              <a:t>F</a:t>
            </a:r>
          </a:p>
          <a:p>
            <a:pPr marL="0" indent="0">
              <a:lnSpc>
                <a:spcPct val="150000"/>
              </a:lnSpc>
              <a:buNone/>
            </a:pPr>
            <a:r>
              <a:rPr lang="el-GR" sz="2000" b="1" dirty="0">
                <a:solidFill>
                  <a:srgbClr val="FF0000"/>
                </a:solidFill>
                <a:latin typeface="Times New Roman" panose="02020603050405020304" pitchFamily="18" charset="0"/>
                <a:cs typeface="Times New Roman" panose="02020603050405020304" pitchFamily="18" charset="0"/>
              </a:rPr>
              <a:t>Θερμοκρασία αναθέρμανσης στην είσοδο του στροβίλου Μ.Π. 520 </a:t>
            </a:r>
            <a:r>
              <a:rPr lang="el-GR" sz="2000" b="1" baseline="40000" dirty="0">
                <a:solidFill>
                  <a:srgbClr val="FF0000"/>
                </a:solidFill>
                <a:latin typeface="Times New Roman" panose="02020603050405020304" pitchFamily="18" charset="0"/>
                <a:cs typeface="Times New Roman" panose="02020603050405020304" pitchFamily="18" charset="0"/>
              </a:rPr>
              <a:t>0</a:t>
            </a:r>
            <a:r>
              <a:rPr lang="en-US" sz="2000" b="1" dirty="0">
                <a:solidFill>
                  <a:srgbClr val="FF0000"/>
                </a:solidFill>
                <a:latin typeface="Times New Roman" panose="02020603050405020304" pitchFamily="18" charset="0"/>
                <a:cs typeface="Times New Roman" panose="02020603050405020304" pitchFamily="18" charset="0"/>
              </a:rPr>
              <a:t>C </a:t>
            </a:r>
            <a:r>
              <a:rPr lang="el-GR" sz="2000" b="1" dirty="0">
                <a:solidFill>
                  <a:srgbClr val="FF0000"/>
                </a:solidFill>
                <a:latin typeface="Times New Roman" panose="02020603050405020304" pitchFamily="18" charset="0"/>
                <a:cs typeface="Times New Roman" panose="02020603050405020304" pitchFamily="18" charset="0"/>
              </a:rPr>
              <a:t>η </a:t>
            </a:r>
            <a:r>
              <a:rPr lang="en-US" sz="2000" b="1" dirty="0">
                <a:solidFill>
                  <a:srgbClr val="FF0000"/>
                </a:solidFill>
                <a:latin typeface="Times New Roman" panose="02020603050405020304" pitchFamily="18" charset="0"/>
                <a:cs typeface="Times New Roman" panose="02020603050405020304" pitchFamily="18" charset="0"/>
              </a:rPr>
              <a:t>970</a:t>
            </a:r>
            <a:r>
              <a:rPr lang="el-GR" sz="2000" b="1" dirty="0">
                <a:solidFill>
                  <a:srgbClr val="FF0000"/>
                </a:solidFill>
                <a:latin typeface="Times New Roman" panose="02020603050405020304" pitchFamily="18" charset="0"/>
                <a:cs typeface="Times New Roman" panose="02020603050405020304" pitchFamily="18" charset="0"/>
              </a:rPr>
              <a:t> </a:t>
            </a:r>
            <a:r>
              <a:rPr lang="en-US" sz="2000" b="1" baseline="38000" dirty="0">
                <a:solidFill>
                  <a:srgbClr val="FF0000"/>
                </a:solidFill>
                <a:latin typeface="Times New Roman" panose="02020603050405020304" pitchFamily="18" charset="0"/>
                <a:cs typeface="Times New Roman" panose="02020603050405020304" pitchFamily="18" charset="0"/>
              </a:rPr>
              <a:t>0</a:t>
            </a:r>
            <a:r>
              <a:rPr lang="en-US" sz="2000" b="1" dirty="0">
                <a:solidFill>
                  <a:srgbClr val="FF0000"/>
                </a:solidFill>
                <a:latin typeface="Times New Roman" panose="02020603050405020304" pitchFamily="18" charset="0"/>
                <a:cs typeface="Times New Roman" panose="02020603050405020304" pitchFamily="18" charset="0"/>
              </a:rPr>
              <a:t>F </a:t>
            </a:r>
          </a:p>
          <a:p>
            <a:pPr marL="0" indent="0">
              <a:lnSpc>
                <a:spcPct val="150000"/>
              </a:lnSpc>
              <a:buNone/>
            </a:pPr>
            <a:r>
              <a:rPr lang="el-GR" sz="2000" b="1" dirty="0">
                <a:solidFill>
                  <a:srgbClr val="002060"/>
                </a:solidFill>
                <a:latin typeface="Times New Roman" panose="02020603050405020304" pitchFamily="18" charset="0"/>
                <a:cs typeface="Times New Roman" panose="02020603050405020304" pitchFamily="18" charset="0"/>
              </a:rPr>
              <a:t>Οικονομία σε καύσιμο λόγω του συγκροτήματος αναθέρμανσης</a:t>
            </a:r>
            <a:r>
              <a:rPr lang="el-GR"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360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down)">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F9B9F6F-27E6-8AA8-E575-EBAB5AC0F40A}"/>
              </a:ext>
            </a:extLst>
          </p:cNvPr>
          <p:cNvSpPr>
            <a:spLocks noGrp="1"/>
          </p:cNvSpPr>
          <p:nvPr>
            <p:ph idx="1"/>
          </p:nvPr>
        </p:nvSpPr>
        <p:spPr>
          <a:xfrm>
            <a:off x="107504" y="1772816"/>
            <a:ext cx="8928992" cy="4752528"/>
          </a:xfrm>
          <a:solidFill>
            <a:srgbClr val="FFFFFF">
              <a:alpha val="36000"/>
            </a:srgbClr>
          </a:solidFill>
        </p:spPr>
        <p:txBody>
          <a:bodyPr/>
          <a:lstStyle/>
          <a:p>
            <a:pPr marL="0" indent="0">
              <a:buNone/>
            </a:pPr>
            <a:r>
              <a:rPr lang="el-GR" sz="2000" b="1" u="sng" dirty="0">
                <a:solidFill>
                  <a:srgbClr val="2B10F4"/>
                </a:solidFill>
                <a:latin typeface="Times New Roman" panose="02020603050405020304" pitchFamily="18" charset="0"/>
                <a:cs typeface="Times New Roman" panose="02020603050405020304" pitchFamily="18" charset="0"/>
              </a:rPr>
              <a:t>Η λέβητες διπλού καυσίμου κατασκευάστηκαν για την αποδοτική αξιοποίηση της διαδικασίας ελέγχου πίεσης των δεξαμενών φορτίου των πλοίων που μεταφέρουν φυσικό αέριο </a:t>
            </a:r>
            <a:r>
              <a:rPr lang="el-GR" sz="2000" b="1" u="sng" dirty="0">
                <a:solidFill>
                  <a:srgbClr val="FF0000"/>
                </a:solidFill>
                <a:latin typeface="Times New Roman" panose="02020603050405020304" pitchFamily="18" charset="0"/>
                <a:cs typeface="Times New Roman" panose="02020603050405020304" pitchFamily="18" charset="0"/>
              </a:rPr>
              <a:t>( </a:t>
            </a:r>
            <a:r>
              <a:rPr lang="en-US" sz="2000" b="1" u="sng" dirty="0">
                <a:solidFill>
                  <a:srgbClr val="FF0000"/>
                </a:solidFill>
                <a:latin typeface="Times New Roman" panose="02020603050405020304" pitchFamily="18" charset="0"/>
                <a:cs typeface="Times New Roman" panose="02020603050405020304" pitchFamily="18" charset="0"/>
              </a:rPr>
              <a:t>LNG) </a:t>
            </a:r>
            <a:r>
              <a:rPr lang="el-GR" sz="2000" b="1" u="sng" dirty="0">
                <a:solidFill>
                  <a:srgbClr val="2B10F4"/>
                </a:solidFill>
                <a:latin typeface="Times New Roman" panose="02020603050405020304" pitchFamily="18" charset="0"/>
                <a:cs typeface="Times New Roman" panose="02020603050405020304" pitchFamily="18" charset="0"/>
              </a:rPr>
              <a:t>κατά την οποία οι ατμοί που δημιουργούνται από το φορτίο μπορούν να χρησιμοποιηθούν ως καύσιμο</a:t>
            </a:r>
            <a:r>
              <a:rPr lang="el-GR" sz="2000" b="1" dirty="0">
                <a:latin typeface="Times New Roman" panose="02020603050405020304" pitchFamily="18" charset="0"/>
                <a:cs typeface="Times New Roman" panose="02020603050405020304" pitchFamily="18" charset="0"/>
              </a:rPr>
              <a:t>.</a:t>
            </a:r>
          </a:p>
          <a:p>
            <a:pPr marL="0" indent="0">
              <a:buNone/>
            </a:pP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Η λέβητες διπλού καυσίμου είχαν εφαρμογή στα πρώτα χρονιά τις ραγδαία ανάπτυξης των πλοίων </a:t>
            </a:r>
            <a:r>
              <a:rPr lang="en-US" sz="2000" b="1" u="sng" dirty="0">
                <a:solidFill>
                  <a:srgbClr val="FF0000"/>
                </a:solidFill>
                <a:latin typeface="Times New Roman" panose="02020603050405020304" pitchFamily="18" charset="0"/>
                <a:cs typeface="Times New Roman" panose="02020603050405020304" pitchFamily="18" charset="0"/>
              </a:rPr>
              <a:t>LNG</a:t>
            </a:r>
            <a:r>
              <a:rPr lang="en-US" sz="2000" dirty="0">
                <a:latin typeface="Times New Roman" panose="02020603050405020304" pitchFamily="18" charset="0"/>
                <a:cs typeface="Times New Roman" panose="02020603050405020304" pitchFamily="18" charset="0"/>
              </a:rPr>
              <a:t> ( 2000-2010 ).</a:t>
            </a:r>
            <a:endParaRPr lang="el-GR" sz="2000" dirty="0">
              <a:latin typeface="Times New Roman" panose="02020603050405020304" pitchFamily="18" charset="0"/>
              <a:cs typeface="Times New Roman" panose="02020603050405020304" pitchFamily="18" charset="0"/>
            </a:endParaRPr>
          </a:p>
          <a:p>
            <a:pPr marL="0" indent="0">
              <a:buNone/>
            </a:pPr>
            <a:r>
              <a:rPr lang="el-GR" sz="2000" dirty="0">
                <a:latin typeface="Times New Roman" panose="02020603050405020304" pitchFamily="18" charset="0"/>
                <a:cs typeface="Times New Roman" panose="02020603050405020304" pitchFamily="18" charset="0"/>
              </a:rPr>
              <a:t>Οι μεγάλοι κατασκευαστές δίχρονων αλλά και τετράχρονων Μεκ δεν ήταν έτοιμη δεν μπορούσαν σχεδιάσουν μηχανές που θα χρησιμοποιούσαν ως καύσιμο το φυσικό αέριο.</a:t>
            </a:r>
          </a:p>
          <a:p>
            <a:pPr marL="0" indent="0">
              <a:buNone/>
            </a:pPr>
            <a:r>
              <a:rPr lang="el-GR" sz="2000" dirty="0">
                <a:latin typeface="Times New Roman" panose="02020603050405020304" pitchFamily="18" charset="0"/>
                <a:cs typeface="Times New Roman" panose="02020603050405020304" pitchFamily="18" charset="0"/>
              </a:rPr>
              <a:t>Τη λύση την έδωσε η  </a:t>
            </a:r>
            <a:r>
              <a:rPr lang="en-US" sz="2000" b="1" dirty="0">
                <a:solidFill>
                  <a:srgbClr val="002A7E"/>
                </a:solidFill>
                <a:latin typeface="Times New Roman" panose="02020603050405020304" pitchFamily="18" charset="0"/>
                <a:cs typeface="Times New Roman" panose="02020603050405020304" pitchFamily="18" charset="0"/>
              </a:rPr>
              <a:t>kawasaki</a:t>
            </a:r>
            <a:r>
              <a:rPr lang="el-GR" sz="2000" b="1" dirty="0">
                <a:solidFill>
                  <a:srgbClr val="002A7E"/>
                </a:solidFill>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η οποία πρότεινε τη χρήση ατμοστροβίλου ως κυριά προωστήρια δύναμης, έτσι κατασκεύασε τον λέβητα τύπου </a:t>
            </a:r>
            <a:r>
              <a:rPr lang="en-US" sz="2000" b="1" u="sng" dirty="0">
                <a:solidFill>
                  <a:srgbClr val="FF0000"/>
                </a:solidFill>
                <a:latin typeface="Times New Roman" panose="02020603050405020304" pitchFamily="18" charset="0"/>
                <a:cs typeface="Times New Roman" panose="02020603050405020304" pitchFamily="18" charset="0"/>
              </a:rPr>
              <a:t>UME</a:t>
            </a:r>
            <a:r>
              <a:rPr lang="el-GR" sz="2000" b="1" u="sng" dirty="0">
                <a:solidFill>
                  <a:srgbClr val="FF0000"/>
                </a:solidFill>
                <a:latin typeface="Times New Roman" panose="02020603050405020304" pitchFamily="18" charset="0"/>
                <a:cs typeface="Times New Roman" panose="02020603050405020304" pitchFamily="18" charset="0"/>
              </a:rPr>
              <a:t>.</a:t>
            </a:r>
          </a:p>
          <a:p>
            <a:pPr marL="0" indent="0">
              <a:buNone/>
            </a:pPr>
            <a:endParaRPr lang="el-GR" sz="2000" dirty="0">
              <a:latin typeface="Times New Roman" panose="02020603050405020304" pitchFamily="18" charset="0"/>
              <a:cs typeface="Times New Roman" panose="02020603050405020304" pitchFamily="18" charset="0"/>
            </a:endParaRPr>
          </a:p>
          <a:p>
            <a:pPr marL="0" indent="0">
              <a:buNone/>
            </a:pPr>
            <a:endParaRPr lang="el-GR" dirty="0"/>
          </a:p>
          <a:p>
            <a:pPr marL="0" indent="0">
              <a:buNone/>
            </a:pPr>
            <a:endParaRPr lang="en-US" dirty="0"/>
          </a:p>
        </p:txBody>
      </p:sp>
      <p:sp>
        <p:nvSpPr>
          <p:cNvPr id="4" name="Πάπυρος: Κατακόρυφος 3">
            <a:extLst>
              <a:ext uri="{FF2B5EF4-FFF2-40B4-BE49-F238E27FC236}">
                <a16:creationId xmlns:a16="http://schemas.microsoft.com/office/drawing/2014/main" id="{B90D221E-6DD6-1F1F-CFA1-95D81F73049E}"/>
              </a:ext>
            </a:extLst>
          </p:cNvPr>
          <p:cNvSpPr/>
          <p:nvPr/>
        </p:nvSpPr>
        <p:spPr>
          <a:xfrm>
            <a:off x="107504" y="332656"/>
            <a:ext cx="8928992" cy="1152128"/>
          </a:xfrm>
          <a:prstGeom prst="verticalScroll">
            <a:avLst/>
          </a:prstGeom>
          <a:gradFill flip="none" rotWithShape="1">
            <a:gsLst>
              <a:gs pos="86000">
                <a:srgbClr val="2DF27E"/>
              </a:gs>
              <a:gs pos="62000">
                <a:srgbClr val="11FF7D"/>
              </a:gs>
              <a:gs pos="46000">
                <a:srgbClr val="FFFF00"/>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700" b="1" dirty="0">
                <a:solidFill>
                  <a:srgbClr val="002A7E"/>
                </a:solidFill>
                <a:latin typeface="Times New Roman" panose="02020603050405020304" pitchFamily="18" charset="0"/>
                <a:cs typeface="Times New Roman" panose="02020603050405020304" pitchFamily="18" charset="0"/>
              </a:rPr>
              <a:t>ΛΕΒΗΤΕΣ ΔΙΠΛΟΥ ΚΑΥΣΙΜΟΥ  </a:t>
            </a:r>
            <a:r>
              <a:rPr lang="en-US" sz="3700" b="1" dirty="0">
                <a:solidFill>
                  <a:srgbClr val="002A7E"/>
                </a:solidFill>
                <a:latin typeface="Times New Roman" panose="02020603050405020304" pitchFamily="18" charset="0"/>
                <a:cs typeface="Times New Roman" panose="02020603050405020304" pitchFamily="18" charset="0"/>
              </a:rPr>
              <a:t>UME.</a:t>
            </a:r>
            <a:endParaRPr lang="el-GR" sz="3700" b="1" dirty="0">
              <a:solidFill>
                <a:srgbClr val="002A7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612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7EC4157-C391-768C-9ECF-EC5D7F2A15A5}"/>
              </a:ext>
            </a:extLst>
          </p:cNvPr>
          <p:cNvSpPr>
            <a:spLocks noGrp="1"/>
          </p:cNvSpPr>
          <p:nvPr>
            <p:ph idx="1"/>
          </p:nvPr>
        </p:nvSpPr>
        <p:spPr>
          <a:xfrm>
            <a:off x="107504" y="332656"/>
            <a:ext cx="8928992" cy="6336704"/>
          </a:xfrm>
        </p:spPr>
        <p:txBody>
          <a:bodyPr>
            <a:noAutofit/>
          </a:bodyPr>
          <a:lstStyle/>
          <a:p>
            <a:pPr marL="0" indent="0">
              <a:spcBef>
                <a:spcPts val="600"/>
              </a:spcBef>
              <a:buNone/>
            </a:pPr>
            <a:r>
              <a:rPr lang="el-GR" sz="1900" dirty="0">
                <a:latin typeface="Times New Roman" panose="02020603050405020304" pitchFamily="18" charset="0"/>
                <a:cs typeface="Times New Roman" panose="02020603050405020304" pitchFamily="18" charset="0"/>
              </a:rPr>
              <a:t>Ο λέβητας </a:t>
            </a:r>
            <a:r>
              <a:rPr lang="en-US" sz="1900" b="1" dirty="0">
                <a:solidFill>
                  <a:srgbClr val="FF0000"/>
                </a:solidFill>
                <a:latin typeface="Times New Roman" panose="02020603050405020304" pitchFamily="18" charset="0"/>
                <a:cs typeface="Times New Roman" panose="02020603050405020304" pitchFamily="18" charset="0"/>
              </a:rPr>
              <a:t>UME</a:t>
            </a:r>
            <a:r>
              <a:rPr lang="el-GR" sz="1900" dirty="0">
                <a:latin typeface="Times New Roman" panose="02020603050405020304" pitchFamily="18" charset="0"/>
                <a:cs typeface="Times New Roman" panose="02020603050405020304" pitchFamily="18" charset="0"/>
              </a:rPr>
              <a:t> αποτελείται από δυο θαλάμους </a:t>
            </a:r>
            <a:r>
              <a:rPr lang="en-US" sz="1900" dirty="0">
                <a:latin typeface="Times New Roman" panose="02020603050405020304" pitchFamily="18" charset="0"/>
                <a:cs typeface="Times New Roman" panose="02020603050405020304" pitchFamily="18" charset="0"/>
              </a:rPr>
              <a:t>: </a:t>
            </a:r>
            <a:r>
              <a:rPr lang="el-GR" sz="1900" dirty="0">
                <a:latin typeface="Times New Roman" panose="02020603050405020304" pitchFamily="18" charset="0"/>
                <a:cs typeface="Times New Roman" panose="02020603050405020304" pitchFamily="18" charset="0"/>
              </a:rPr>
              <a:t>Έναν ατμού και ένα νερού.</a:t>
            </a:r>
            <a:endParaRPr lang="en-US" sz="1900" dirty="0">
              <a:latin typeface="Times New Roman" panose="02020603050405020304" pitchFamily="18" charset="0"/>
              <a:cs typeface="Times New Roman" panose="02020603050405020304" pitchFamily="18" charset="0"/>
            </a:endParaRPr>
          </a:p>
          <a:p>
            <a:pPr marL="0" indent="0">
              <a:spcBef>
                <a:spcPts val="600"/>
              </a:spcBef>
              <a:buNone/>
            </a:pPr>
            <a:r>
              <a:rPr lang="el-GR" sz="1900" dirty="0">
                <a:latin typeface="Times New Roman" panose="02020603050405020304" pitchFamily="18" charset="0"/>
                <a:cs typeface="Times New Roman" panose="02020603050405020304" pitchFamily="18" charset="0"/>
              </a:rPr>
              <a:t>Διαθέτει ακόμα </a:t>
            </a:r>
            <a:r>
              <a:rPr lang="en-US" sz="1900" dirty="0">
                <a:latin typeface="Times New Roman" panose="02020603050405020304" pitchFamily="18" charset="0"/>
                <a:cs typeface="Times New Roman" panose="02020603050405020304" pitchFamily="18" charset="0"/>
              </a:rPr>
              <a:t>:</a:t>
            </a:r>
            <a:r>
              <a:rPr lang="el-GR" sz="1900" dirty="0">
                <a:latin typeface="Times New Roman" panose="02020603050405020304" pitchFamily="18" charset="0"/>
                <a:cs typeface="Times New Roman" panose="02020603050405020304" pitchFamily="18" charset="0"/>
              </a:rPr>
              <a:t> υπερθερμαντήρα </a:t>
            </a:r>
            <a:r>
              <a:rPr lang="el-GR" sz="1900" b="1" dirty="0">
                <a:solidFill>
                  <a:srgbClr val="FF0000"/>
                </a:solidFill>
                <a:latin typeface="Times New Roman" panose="02020603050405020304" pitchFamily="18" charset="0"/>
                <a:cs typeface="Times New Roman" panose="02020603050405020304" pitchFamily="18" charset="0"/>
              </a:rPr>
              <a:t>( </a:t>
            </a:r>
            <a:r>
              <a:rPr lang="en-US" sz="1900" b="1" dirty="0">
                <a:solidFill>
                  <a:srgbClr val="FF0000"/>
                </a:solidFill>
                <a:latin typeface="Times New Roman" panose="02020603050405020304" pitchFamily="18" charset="0"/>
                <a:cs typeface="Times New Roman" panose="02020603050405020304" pitchFamily="18" charset="0"/>
              </a:rPr>
              <a:t>superheater)</a:t>
            </a:r>
            <a:r>
              <a:rPr lang="el-GR" sz="1900" dirty="0">
                <a:latin typeface="Times New Roman" panose="02020603050405020304" pitchFamily="18" charset="0"/>
                <a:cs typeface="Times New Roman" panose="02020603050405020304" pitchFamily="18" charset="0"/>
              </a:rPr>
              <a:t>, οικονομητήρα </a:t>
            </a:r>
            <a:r>
              <a:rPr lang="el-GR" sz="1900" b="1" dirty="0">
                <a:solidFill>
                  <a:srgbClr val="002A7E"/>
                </a:solidFill>
                <a:latin typeface="Times New Roman" panose="02020603050405020304" pitchFamily="18" charset="0"/>
                <a:cs typeface="Times New Roman" panose="02020603050405020304" pitchFamily="18" charset="0"/>
              </a:rPr>
              <a:t>( </a:t>
            </a:r>
            <a:r>
              <a:rPr lang="en-US" sz="1900" b="1" dirty="0">
                <a:solidFill>
                  <a:srgbClr val="002A7E"/>
                </a:solidFill>
                <a:latin typeface="Times New Roman" panose="02020603050405020304" pitchFamily="18" charset="0"/>
                <a:cs typeface="Times New Roman" panose="02020603050405020304" pitchFamily="18" charset="0"/>
              </a:rPr>
              <a:t>economizer),</a:t>
            </a:r>
          </a:p>
          <a:p>
            <a:pPr marL="0" indent="0">
              <a:spcBef>
                <a:spcPts val="600"/>
              </a:spcBef>
              <a:buNone/>
            </a:pPr>
            <a:r>
              <a:rPr lang="el-GR" sz="1900" dirty="0">
                <a:latin typeface="Times New Roman" panose="02020603050405020304" pitchFamily="18" charset="0"/>
                <a:cs typeface="Times New Roman" panose="02020603050405020304" pitchFamily="18" charset="0"/>
              </a:rPr>
              <a:t>Προθερμαντήρα αέρα </a:t>
            </a:r>
            <a:r>
              <a:rPr lang="en-US" sz="1900" b="1" dirty="0">
                <a:solidFill>
                  <a:srgbClr val="2B10F4"/>
                </a:solidFill>
                <a:latin typeface="Times New Roman" panose="02020603050405020304" pitchFamily="18" charset="0"/>
                <a:cs typeface="Times New Roman" panose="02020603050405020304" pitchFamily="18" charset="0"/>
              </a:rPr>
              <a:t>(Air heater</a:t>
            </a:r>
            <a:r>
              <a:rPr lang="en-US" sz="1900" b="1" dirty="0">
                <a:latin typeface="Times New Roman" panose="02020603050405020304" pitchFamily="18" charset="0"/>
                <a:cs typeface="Times New Roman" panose="02020603050405020304" pitchFamily="18" charset="0"/>
              </a:rPr>
              <a:t>)</a:t>
            </a:r>
            <a:r>
              <a:rPr lang="en-US" sz="1900" dirty="0">
                <a:latin typeface="Times New Roman" panose="02020603050405020304" pitchFamily="18" charset="0"/>
                <a:cs typeface="Times New Roman" panose="02020603050405020304" pitchFamily="18" charset="0"/>
              </a:rPr>
              <a:t> </a:t>
            </a:r>
            <a:r>
              <a:rPr lang="el-GR" sz="1900" dirty="0">
                <a:latin typeface="Times New Roman" panose="02020603050405020304" pitchFamily="18" charset="0"/>
                <a:cs typeface="Times New Roman" panose="02020603050405020304" pitchFamily="18" charset="0"/>
              </a:rPr>
              <a:t>, εξοπλισμό καύσης πετρελαίου και αερίου   </a:t>
            </a:r>
            <a:r>
              <a:rPr lang="en-US" sz="1900" b="1" dirty="0">
                <a:latin typeface="Times New Roman" panose="02020603050405020304" pitchFamily="18" charset="0"/>
                <a:cs typeface="Times New Roman" panose="02020603050405020304" pitchFamily="18" charset="0"/>
              </a:rPr>
              <a:t>(</a:t>
            </a:r>
            <a:r>
              <a:rPr lang="en-US" sz="1900" b="1" dirty="0">
                <a:solidFill>
                  <a:srgbClr val="FF0000"/>
                </a:solidFill>
                <a:latin typeface="Times New Roman" panose="02020603050405020304" pitchFamily="18" charset="0"/>
                <a:cs typeface="Times New Roman" panose="02020603050405020304" pitchFamily="18" charset="0"/>
              </a:rPr>
              <a:t>fuel/ gas/ burner)</a:t>
            </a:r>
            <a:r>
              <a:rPr lang="el-GR" sz="1900" b="1" dirty="0">
                <a:solidFill>
                  <a:srgbClr val="FF0000"/>
                </a:solidFill>
                <a:latin typeface="Times New Roman" panose="02020603050405020304" pitchFamily="18" charset="0"/>
                <a:cs typeface="Times New Roman" panose="02020603050405020304" pitchFamily="18" charset="0"/>
              </a:rPr>
              <a:t>.</a:t>
            </a:r>
          </a:p>
          <a:p>
            <a:pPr marL="0" indent="0">
              <a:spcBef>
                <a:spcPts val="600"/>
              </a:spcBef>
              <a:buNone/>
            </a:pPr>
            <a:r>
              <a:rPr lang="el-GR" sz="1900" b="1" u="sng" dirty="0">
                <a:solidFill>
                  <a:srgbClr val="FF0000"/>
                </a:solidFill>
                <a:latin typeface="Times New Roman" panose="02020603050405020304" pitchFamily="18" charset="0"/>
                <a:cs typeface="Times New Roman" panose="02020603050405020304" pitchFamily="18" charset="0"/>
              </a:rPr>
              <a:t>Ο λέβητας </a:t>
            </a:r>
            <a:r>
              <a:rPr lang="en-US" sz="1900" b="1" u="sng" dirty="0">
                <a:solidFill>
                  <a:srgbClr val="FF0000"/>
                </a:solidFill>
                <a:latin typeface="Times New Roman" panose="02020603050405020304" pitchFamily="18" charset="0"/>
                <a:cs typeface="Times New Roman" panose="02020603050405020304" pitchFamily="18" charset="0"/>
              </a:rPr>
              <a:t>UME</a:t>
            </a:r>
            <a:r>
              <a:rPr lang="el-GR" sz="1900" b="1" u="sng" dirty="0">
                <a:solidFill>
                  <a:srgbClr val="FF0000"/>
                </a:solidFill>
                <a:latin typeface="Times New Roman" panose="02020603050405020304" pitchFamily="18" charset="0"/>
                <a:cs typeface="Times New Roman" panose="02020603050405020304" pitchFamily="18" charset="0"/>
              </a:rPr>
              <a:t> </a:t>
            </a:r>
            <a:r>
              <a:rPr lang="el-GR" sz="1900" dirty="0">
                <a:latin typeface="Times New Roman" panose="02020603050405020304" pitchFamily="18" charset="0"/>
                <a:cs typeface="Times New Roman" panose="02020603050405020304" pitchFamily="18" charset="0"/>
              </a:rPr>
              <a:t>αποτελείται </a:t>
            </a:r>
            <a:endParaRPr lang="el-GR" sz="1900" b="1" dirty="0">
              <a:latin typeface="Times New Roman" panose="02020603050405020304" pitchFamily="18" charset="0"/>
              <a:cs typeface="Times New Roman" panose="02020603050405020304" pitchFamily="18" charset="0"/>
            </a:endParaRPr>
          </a:p>
          <a:p>
            <a:pPr>
              <a:spcBef>
                <a:spcPts val="600"/>
              </a:spcBef>
              <a:buClr>
                <a:srgbClr val="FF0000"/>
              </a:buClr>
              <a:buSzPct val="102000"/>
              <a:buFont typeface="Wingdings" panose="05000000000000000000" pitchFamily="2" charset="2"/>
              <a:buChar char="§"/>
            </a:pPr>
            <a:r>
              <a:rPr lang="el-GR" sz="1900" b="1" dirty="0">
                <a:solidFill>
                  <a:srgbClr val="FF0000"/>
                </a:solidFill>
                <a:latin typeface="Times New Roman" panose="02020603050405020304" pitchFamily="18" charset="0"/>
                <a:cs typeface="Times New Roman" panose="02020603050405020304" pitchFamily="18" charset="0"/>
              </a:rPr>
              <a:t>Έναν ατμού και ένα νερού οι οποίοι συνδέονται με τους αυλούς που αποτελούν το κύριο στοιχείο ατμοποιήσεις</a:t>
            </a:r>
          </a:p>
          <a:p>
            <a:pPr>
              <a:spcBef>
                <a:spcPts val="600"/>
              </a:spcBef>
              <a:buClr>
                <a:srgbClr val="FF0000"/>
              </a:buClr>
              <a:buSzPct val="102000"/>
              <a:buFont typeface="Wingdings" panose="05000000000000000000" pitchFamily="2" charset="2"/>
              <a:buChar char="§"/>
            </a:pPr>
            <a:r>
              <a:rPr lang="el-GR" sz="1900" b="1" dirty="0">
                <a:solidFill>
                  <a:srgbClr val="002A7E"/>
                </a:solidFill>
                <a:latin typeface="Times New Roman" panose="02020603050405020304" pitchFamily="18" charset="0"/>
                <a:cs typeface="Times New Roman" panose="02020603050405020304" pitchFamily="18" charset="0"/>
              </a:rPr>
              <a:t>Τον υαλότοιχο στην πλευρά τις εστίας προς τη ροή των καυσαερίων για την προστασία των αυλών </a:t>
            </a:r>
          </a:p>
          <a:p>
            <a:pPr>
              <a:spcBef>
                <a:spcPts val="600"/>
              </a:spcBef>
              <a:buClr>
                <a:srgbClr val="FF0000"/>
              </a:buClr>
              <a:buSzPct val="102000"/>
              <a:buFont typeface="Wingdings" panose="05000000000000000000" pitchFamily="2" charset="2"/>
              <a:buChar char="§"/>
            </a:pPr>
            <a:r>
              <a:rPr lang="el-GR" b="1" dirty="0">
                <a:solidFill>
                  <a:srgbClr val="00B0F0"/>
                </a:solidFill>
                <a:latin typeface="Times New Roman" panose="02020603050405020304" pitchFamily="18" charset="0"/>
                <a:cs typeface="Times New Roman" panose="02020603050405020304" pitchFamily="18" charset="0"/>
              </a:rPr>
              <a:t>Τους αυλούς που δημιουργούν τους αυλότοιχους στις πλευρές της εστίας και την οροφή</a:t>
            </a:r>
          </a:p>
          <a:p>
            <a:pPr>
              <a:spcBef>
                <a:spcPts val="600"/>
              </a:spcBef>
              <a:buClr>
                <a:srgbClr val="FF0000"/>
              </a:buClr>
              <a:buSzPct val="102000"/>
              <a:buFont typeface="Wingdings" panose="05000000000000000000" pitchFamily="2" charset="2"/>
              <a:buChar char="§"/>
            </a:pPr>
            <a:r>
              <a:rPr lang="el-GR" sz="1900" b="1" dirty="0">
                <a:solidFill>
                  <a:srgbClr val="FF0000"/>
                </a:solidFill>
                <a:latin typeface="Times New Roman" panose="02020603050405020304" pitchFamily="18" charset="0"/>
                <a:cs typeface="Times New Roman" panose="02020603050405020304" pitchFamily="18" charset="0"/>
              </a:rPr>
              <a:t>Τους κάτω συλλέκτες στους οποίους συνδέονται οι αυλοί.</a:t>
            </a:r>
          </a:p>
          <a:p>
            <a:pPr>
              <a:spcBef>
                <a:spcPts val="600"/>
              </a:spcBef>
              <a:buClr>
                <a:srgbClr val="FF0000"/>
              </a:buClr>
              <a:buSzPct val="102000"/>
              <a:buFont typeface="Wingdings" panose="05000000000000000000" pitchFamily="2" charset="2"/>
              <a:buChar char="§"/>
            </a:pPr>
            <a:r>
              <a:rPr lang="el-GR" sz="1900" b="1" dirty="0">
                <a:solidFill>
                  <a:srgbClr val="7030A0"/>
                </a:solidFill>
                <a:latin typeface="Times New Roman" panose="02020603050405020304" pitchFamily="18" charset="0"/>
                <a:cs typeface="Times New Roman" panose="02020603050405020304" pitchFamily="18" charset="0"/>
              </a:rPr>
              <a:t>Τους επάνω συλλέκτες για τη σύνδεση των αυλών</a:t>
            </a:r>
            <a:r>
              <a:rPr lang="el-GR" sz="1900" dirty="0">
                <a:solidFill>
                  <a:schemeClr val="tx1"/>
                </a:solidFill>
                <a:latin typeface="Times New Roman" panose="02020603050405020304" pitchFamily="18" charset="0"/>
                <a:cs typeface="Times New Roman" panose="02020603050405020304" pitchFamily="18" charset="0"/>
              </a:rPr>
              <a:t>.</a:t>
            </a:r>
          </a:p>
          <a:p>
            <a:pPr>
              <a:spcBef>
                <a:spcPts val="600"/>
              </a:spcBef>
              <a:buClr>
                <a:srgbClr val="FF0000"/>
              </a:buClr>
              <a:buSzPct val="102000"/>
              <a:buFont typeface="Wingdings" panose="05000000000000000000" pitchFamily="2" charset="2"/>
              <a:buChar char="§"/>
            </a:pPr>
            <a:r>
              <a:rPr lang="el-GR" sz="1900" dirty="0">
                <a:solidFill>
                  <a:schemeClr val="tx1"/>
                </a:solidFill>
                <a:latin typeface="Times New Roman" panose="02020603050405020304" pitchFamily="18" charset="0"/>
                <a:cs typeface="Times New Roman" panose="02020603050405020304" pitchFamily="18" charset="0"/>
              </a:rPr>
              <a:t>Οι αυλοί οι οποίοι είναι ατμογόνοι χωρίζονται </a:t>
            </a:r>
            <a:r>
              <a:rPr lang="el-GR" sz="1900" dirty="0">
                <a:latin typeface="Times New Roman" panose="02020603050405020304" pitchFamily="18" charset="0"/>
                <a:cs typeface="Times New Roman" panose="02020603050405020304" pitchFamily="18" charset="0"/>
              </a:rPr>
              <a:t>σε </a:t>
            </a:r>
            <a:r>
              <a:rPr lang="el-GR" sz="1900" b="1" u="sng" dirty="0">
                <a:solidFill>
                  <a:srgbClr val="FF0000"/>
                </a:solidFill>
                <a:latin typeface="Times New Roman" panose="02020603050405020304" pitchFamily="18" charset="0"/>
                <a:cs typeface="Times New Roman" panose="02020603050405020304" pitchFamily="18" charset="0"/>
              </a:rPr>
              <a:t>δυο ομάδες, </a:t>
            </a:r>
            <a:r>
              <a:rPr lang="el-GR" sz="1900" b="1" u="sng" dirty="0">
                <a:solidFill>
                  <a:schemeClr val="tx1"/>
                </a:solidFill>
                <a:latin typeface="Times New Roman" panose="02020603050405020304" pitchFamily="18" charset="0"/>
                <a:cs typeface="Times New Roman" panose="02020603050405020304" pitchFamily="18" charset="0"/>
              </a:rPr>
              <a:t>η μια συνδέεται στην κάτω πλευρά με τον συλλέκτη του τροφοδοτικού νερού στο κάτω μέρος τις εστίας και στην άλλη άκρη με τον ατμοθάλαμο.</a:t>
            </a:r>
          </a:p>
          <a:p>
            <a:pPr marL="0" indent="0">
              <a:spcBef>
                <a:spcPts val="600"/>
              </a:spcBef>
              <a:buNone/>
            </a:pPr>
            <a:r>
              <a:rPr lang="el-GR" sz="1900" b="1" dirty="0">
                <a:solidFill>
                  <a:srgbClr val="2B10F4"/>
                </a:solidFill>
                <a:latin typeface="Times New Roman" panose="02020603050405020304" pitchFamily="18" charset="0"/>
                <a:cs typeface="Times New Roman" panose="02020603050405020304" pitchFamily="18" charset="0"/>
              </a:rPr>
              <a:t>Οι άλλη ομάδα αυλών </a:t>
            </a:r>
            <a:r>
              <a:rPr lang="el-GR" sz="1900" b="1" dirty="0">
                <a:solidFill>
                  <a:schemeClr val="tx1"/>
                </a:solidFill>
                <a:latin typeface="Times New Roman" panose="02020603050405020304" pitchFamily="18" charset="0"/>
                <a:cs typeface="Times New Roman" panose="02020603050405020304" pitchFamily="18" charset="0"/>
              </a:rPr>
              <a:t>βρίσκεται μετα τον υπερθερμαντήρα και αποτελεί το κύριο στοιχείο ατμοποιήσεις </a:t>
            </a:r>
            <a:r>
              <a:rPr lang="en-US" sz="1900" b="1" dirty="0">
                <a:solidFill>
                  <a:schemeClr val="tx1"/>
                </a:solidFill>
                <a:latin typeface="Times New Roman" panose="02020603050405020304" pitchFamily="18" charset="0"/>
                <a:cs typeface="Times New Roman" panose="02020603050405020304" pitchFamily="18" charset="0"/>
              </a:rPr>
              <a:t>( main bank ) </a:t>
            </a:r>
            <a:r>
              <a:rPr lang="el-GR" sz="1900" b="1" dirty="0">
                <a:solidFill>
                  <a:schemeClr val="tx1"/>
                </a:solidFill>
                <a:latin typeface="Times New Roman" panose="02020603050405020304" pitchFamily="18" charset="0"/>
                <a:cs typeface="Times New Roman" panose="02020603050405020304" pitchFamily="18" charset="0"/>
              </a:rPr>
              <a:t>συνδέονται στο κάτω άκρο με τον υδροθαλαμο και επάνω με τον ατμοθάλαμο. </a:t>
            </a:r>
          </a:p>
        </p:txBody>
      </p:sp>
    </p:spTree>
    <p:extLst>
      <p:ext uri="{BB962C8B-B14F-4D97-AF65-F5344CB8AC3E}">
        <p14:creationId xmlns:p14="http://schemas.microsoft.com/office/powerpoint/2010/main" val="16393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wipe(down)">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1000"/>
                                        <p:tgtEl>
                                          <p:spTgt spid="3">
                                            <p:txEl>
                                              <p:pRg st="8" end="8"/>
                                            </p:txEl>
                                          </p:spTgt>
                                        </p:tgtEl>
                                      </p:cBhvr>
                                    </p:animEffect>
                                    <p:anim calcmode="lin" valueType="num">
                                      <p:cBhvr>
                                        <p:cTn id="2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anim calcmode="lin" valueType="num">
                                      <p:cBhvr>
                                        <p:cTn id="3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barn(inVertical)">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497D5E1-C41A-2013-3713-51A91C0B1E7E}"/>
              </a:ext>
            </a:extLst>
          </p:cNvPr>
          <p:cNvSpPr>
            <a:spLocks noGrp="1"/>
          </p:cNvSpPr>
          <p:nvPr>
            <p:ph idx="1"/>
          </p:nvPr>
        </p:nvSpPr>
        <p:spPr>
          <a:xfrm>
            <a:off x="323528" y="404664"/>
            <a:ext cx="8568951" cy="6048671"/>
          </a:xfrm>
        </p:spPr>
        <p:txBody>
          <a:bodyPr/>
          <a:lstStyle/>
          <a:p>
            <a:pPr marL="0" indent="0">
              <a:buNone/>
            </a:pPr>
            <a:r>
              <a:rPr lang="el-GR" sz="2000" b="1" u="sng" dirty="0">
                <a:solidFill>
                  <a:schemeClr val="tx1"/>
                </a:solidFill>
                <a:latin typeface="Times New Roman" panose="02020603050405020304" pitchFamily="18" charset="0"/>
                <a:cs typeface="Times New Roman" panose="02020603050405020304" pitchFamily="18" charset="0"/>
              </a:rPr>
              <a:t>Ο υπερθερμαντήρας </a:t>
            </a:r>
            <a:r>
              <a:rPr lang="en-US" sz="2000" b="1" u="sng" dirty="0">
                <a:solidFill>
                  <a:srgbClr val="FF0000"/>
                </a:solidFill>
                <a:latin typeface="Times New Roman" panose="02020603050405020304" pitchFamily="18" charset="0"/>
                <a:cs typeface="Times New Roman" panose="02020603050405020304" pitchFamily="18" charset="0"/>
              </a:rPr>
              <a:t>(superheater)</a:t>
            </a:r>
            <a:r>
              <a:rPr lang="el-GR" sz="2000" b="1" u="sng" dirty="0">
                <a:solidFill>
                  <a:srgbClr val="FF0000"/>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αποτελείται</a:t>
            </a:r>
            <a:r>
              <a:rPr lang="en-US" sz="2000"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από δυο κατακόρυφα τμήματα ένα πρωτεύων και ένα δευτερεύων τύπου </a:t>
            </a:r>
            <a:r>
              <a:rPr lang="en-US" sz="2000" b="1" dirty="0">
                <a:solidFill>
                  <a:srgbClr val="FF0000"/>
                </a:solidFill>
                <a:latin typeface="Times New Roman" panose="02020603050405020304" pitchFamily="18" charset="0"/>
                <a:cs typeface="Times New Roman" panose="02020603050405020304" pitchFamily="18" charset="0"/>
              </a:rPr>
              <a:t>U</a:t>
            </a:r>
            <a:r>
              <a:rPr lang="el-GR" sz="2000" dirty="0">
                <a:solidFill>
                  <a:schemeClr val="tx1"/>
                </a:solidFill>
                <a:latin typeface="Times New Roman" panose="02020603050405020304" pitchFamily="18" charset="0"/>
                <a:cs typeface="Times New Roman" panose="02020603050405020304" pitchFamily="18" charset="0"/>
              </a:rPr>
              <a:t>.</a:t>
            </a:r>
          </a:p>
          <a:p>
            <a:pPr marL="0" indent="0">
              <a:buNone/>
            </a:pPr>
            <a:r>
              <a:rPr lang="el-GR" sz="2000" b="1" u="sng" dirty="0">
                <a:solidFill>
                  <a:schemeClr val="tx1"/>
                </a:solidFill>
                <a:latin typeface="Times New Roman" panose="02020603050405020304" pitchFamily="18" charset="0"/>
                <a:cs typeface="Times New Roman" panose="02020603050405020304" pitchFamily="18" charset="0"/>
              </a:rPr>
              <a:t>Ο Αφυπερθερμαντήρας </a:t>
            </a:r>
            <a:r>
              <a:rPr lang="el-GR" sz="2000" b="1" u="sng" dirty="0">
                <a:solidFill>
                  <a:srgbClr val="552EE6"/>
                </a:solidFill>
                <a:latin typeface="Times New Roman" panose="02020603050405020304" pitchFamily="18" charset="0"/>
                <a:cs typeface="Times New Roman" panose="02020603050405020304" pitchFamily="18" charset="0"/>
              </a:rPr>
              <a:t>( </a:t>
            </a:r>
            <a:r>
              <a:rPr lang="en-US" sz="2000" b="1" u="sng" dirty="0">
                <a:solidFill>
                  <a:srgbClr val="552EE6"/>
                </a:solidFill>
                <a:latin typeface="Times New Roman" panose="02020603050405020304" pitchFamily="18" charset="0"/>
                <a:cs typeface="Times New Roman" panose="02020603050405020304" pitchFamily="18" charset="0"/>
              </a:rPr>
              <a:t>desuperheater) </a:t>
            </a:r>
            <a:r>
              <a:rPr lang="el-GR" sz="2000" b="1" u="sng" dirty="0">
                <a:solidFill>
                  <a:srgbClr val="552EE6"/>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βυθισμένου σωλήνα βρίσκεται στον θάλαμο ατμού κάτω από την κανονική στάθμη του νερού.</a:t>
            </a:r>
          </a:p>
          <a:p>
            <a:pPr marL="0" indent="0">
              <a:buNone/>
            </a:pPr>
            <a:r>
              <a:rPr lang="el-GR" sz="2000" b="1" u="sng" dirty="0">
                <a:solidFill>
                  <a:schemeClr val="tx1"/>
                </a:solidFill>
                <a:latin typeface="Times New Roman" panose="02020603050405020304" pitchFamily="18" charset="0"/>
                <a:cs typeface="Times New Roman" panose="02020603050405020304" pitchFamily="18" charset="0"/>
              </a:rPr>
              <a:t>Ο οικονομητήρας </a:t>
            </a:r>
            <a:r>
              <a:rPr lang="el-GR" sz="2000" b="1" u="sng" dirty="0">
                <a:solidFill>
                  <a:srgbClr val="2B10F4"/>
                </a:solidFill>
                <a:latin typeface="Times New Roman" panose="02020603050405020304" pitchFamily="18" charset="0"/>
                <a:cs typeface="Times New Roman" panose="02020603050405020304" pitchFamily="18" charset="0"/>
              </a:rPr>
              <a:t>( </a:t>
            </a:r>
            <a:r>
              <a:rPr lang="en-US" sz="2000" b="1" u="sng" dirty="0">
                <a:solidFill>
                  <a:srgbClr val="2B10F4"/>
                </a:solidFill>
                <a:latin typeface="Times New Roman" panose="02020603050405020304" pitchFamily="18" charset="0"/>
                <a:cs typeface="Times New Roman" panose="02020603050405020304" pitchFamily="18" charset="0"/>
              </a:rPr>
              <a:t>extended surface )</a:t>
            </a:r>
            <a:r>
              <a:rPr lang="en-US" sz="2000" b="1" dirty="0">
                <a:solidFill>
                  <a:srgbClr val="2B10F4"/>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εκτεταμένης επιφάνειας τύπου πτερυγίων είναι τοποθετημένος πάνω από τους αυλούς του λέβητα, αποτελείται από στοιχεία συνεχούς βρόχου.</a:t>
            </a:r>
          </a:p>
          <a:p>
            <a:pPr marL="0" indent="0">
              <a:buNone/>
            </a:pPr>
            <a:r>
              <a:rPr lang="el-GR" sz="2000" b="1" u="sng" dirty="0">
                <a:solidFill>
                  <a:schemeClr val="tx1"/>
                </a:solidFill>
                <a:latin typeface="Times New Roman" panose="02020603050405020304" pitchFamily="18" charset="0"/>
                <a:cs typeface="Times New Roman" panose="02020603050405020304" pitchFamily="18" charset="0"/>
              </a:rPr>
              <a:t>Ο προθερμαντήρας ατμού για τον αέρα καύσης </a:t>
            </a:r>
            <a:r>
              <a:rPr lang="el-GR" sz="2000" b="1" u="sng" dirty="0">
                <a:solidFill>
                  <a:srgbClr val="E50E09"/>
                </a:solidFill>
                <a:latin typeface="Times New Roman" panose="02020603050405020304" pitchFamily="18" charset="0"/>
                <a:cs typeface="Times New Roman" panose="02020603050405020304" pitchFamily="18" charset="0"/>
              </a:rPr>
              <a:t>( </a:t>
            </a:r>
            <a:r>
              <a:rPr lang="en-US" sz="2000" b="1" u="sng" dirty="0">
                <a:solidFill>
                  <a:srgbClr val="E50E09"/>
                </a:solidFill>
                <a:latin typeface="Times New Roman" panose="02020603050405020304" pitchFamily="18" charset="0"/>
                <a:cs typeface="Times New Roman" panose="02020603050405020304" pitchFamily="18" charset="0"/>
              </a:rPr>
              <a:t>steam air heater</a:t>
            </a:r>
            <a:r>
              <a:rPr lang="en-US" sz="2000" b="1" u="sng" dirty="0">
                <a:solidFill>
                  <a:schemeClr val="tx1"/>
                </a:solidFill>
                <a:latin typeface="Times New Roman" panose="02020603050405020304" pitchFamily="18" charset="0"/>
                <a:cs typeface="Times New Roman" panose="02020603050405020304" pitchFamily="18" charset="0"/>
              </a:rPr>
              <a:t>) </a:t>
            </a:r>
            <a:r>
              <a:rPr lang="el-GR" sz="2000" dirty="0">
                <a:solidFill>
                  <a:schemeClr val="tx1"/>
                </a:solidFill>
                <a:latin typeface="Times New Roman" panose="02020603050405020304" pitchFamily="18" charset="0"/>
                <a:cs typeface="Times New Roman" panose="02020603050405020304" pitchFamily="18" charset="0"/>
              </a:rPr>
              <a:t>, είναι τοποθετημένος στην είσοδο του χώρου τις καύσης.</a:t>
            </a:r>
          </a:p>
          <a:p>
            <a:pPr marL="0" indent="0">
              <a:buNone/>
            </a:pPr>
            <a:r>
              <a:rPr lang="el-GR" sz="2000" b="1" u="sng" dirty="0">
                <a:solidFill>
                  <a:srgbClr val="002060"/>
                </a:solidFill>
                <a:latin typeface="Times New Roman" panose="02020603050405020304" pitchFamily="18" charset="0"/>
                <a:cs typeface="Times New Roman" panose="02020603050405020304" pitchFamily="18" charset="0"/>
              </a:rPr>
              <a:t>Οικονομητήρας του τροφοδοτικού νερού </a:t>
            </a:r>
            <a:r>
              <a:rPr lang="el-GR" sz="2000" dirty="0">
                <a:solidFill>
                  <a:schemeClr val="tx1"/>
                </a:solidFill>
                <a:latin typeface="Times New Roman" panose="02020603050405020304" pitchFamily="18" charset="0"/>
                <a:cs typeface="Times New Roman" panose="02020603050405020304" pitchFamily="18" charset="0"/>
              </a:rPr>
              <a:t>χρησιμοποιείται για την προθέρμανση του τροφοδοτικού νερού με την θερμότητα καυσαερίων  πριν αυτά ελευθερωθούν στην ατμόσφαιρα</a:t>
            </a:r>
            <a:r>
              <a:rPr lang="el-GR" dirty="0"/>
              <a:t>.</a:t>
            </a:r>
          </a:p>
        </p:txBody>
      </p:sp>
    </p:spTree>
    <p:extLst>
      <p:ext uri="{BB962C8B-B14F-4D97-AF65-F5344CB8AC3E}">
        <p14:creationId xmlns:p14="http://schemas.microsoft.com/office/powerpoint/2010/main" val="26888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Scale>
                                      <p:cBhvr>
                                        <p:cTn id="22"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2" end="2"/>
                                            </p:txEl>
                                          </p:spTgt>
                                        </p:tgtEl>
                                        <p:attrNameLst>
                                          <p:attrName>ppt_x</p:attrName>
                                          <p:attrName>ppt_y</p:attrName>
                                        </p:attrNameLst>
                                      </p:cBhvr>
                                    </p:animMotion>
                                    <p:animEffect transition="in" filter="fade">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DAFD3AB-5913-7C2F-AA79-42A8C95820B7}"/>
              </a:ext>
            </a:extLst>
          </p:cNvPr>
          <p:cNvPicPr>
            <a:picLocks noChangeAspect="1"/>
          </p:cNvPicPr>
          <p:nvPr/>
        </p:nvPicPr>
        <p:blipFill>
          <a:blip r:embed="rId2"/>
          <a:srcRect r="1998" b="-2"/>
          <a:stretch/>
        </p:blipFill>
        <p:spPr>
          <a:xfrm>
            <a:off x="20" y="10"/>
            <a:ext cx="9143980" cy="6857990"/>
          </a:xfrm>
          <a:prstGeom prst="rect">
            <a:avLst/>
          </a:prstGeom>
        </p:spPr>
      </p:pic>
    </p:spTree>
    <p:extLst>
      <p:ext uri="{BB962C8B-B14F-4D97-AF65-F5344CB8AC3E}">
        <p14:creationId xmlns:p14="http://schemas.microsoft.com/office/powerpoint/2010/main" val="3871080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C7F7DB7-751E-FE0A-B626-1CAB1418BE53}"/>
              </a:ext>
            </a:extLst>
          </p:cNvPr>
          <p:cNvPicPr>
            <a:picLocks noChangeAspect="1"/>
          </p:cNvPicPr>
          <p:nvPr/>
        </p:nvPicPr>
        <p:blipFill>
          <a:blip r:embed="rId2"/>
          <a:stretch>
            <a:fillRect/>
          </a:stretch>
        </p:blipFill>
        <p:spPr>
          <a:xfrm>
            <a:off x="971600" y="1124744"/>
            <a:ext cx="7416824" cy="5400600"/>
          </a:xfrm>
          <a:prstGeom prst="rect">
            <a:avLst/>
          </a:prstGeom>
        </p:spPr>
      </p:pic>
      <p:sp>
        <p:nvSpPr>
          <p:cNvPr id="5" name="Κύμα 4">
            <a:extLst>
              <a:ext uri="{FF2B5EF4-FFF2-40B4-BE49-F238E27FC236}">
                <a16:creationId xmlns:a16="http://schemas.microsoft.com/office/drawing/2014/main" id="{0A790872-6C65-C463-E0B3-1555E5FC49EC}"/>
              </a:ext>
            </a:extLst>
          </p:cNvPr>
          <p:cNvSpPr/>
          <p:nvPr/>
        </p:nvSpPr>
        <p:spPr>
          <a:xfrm>
            <a:off x="683568" y="116632"/>
            <a:ext cx="8208912" cy="1008112"/>
          </a:xfrm>
          <a:prstGeom prst="wav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Times New Roman" panose="02020603050405020304" pitchFamily="18" charset="0"/>
                <a:cs typeface="Times New Roman" panose="02020603050405020304" pitchFamily="18" charset="0"/>
              </a:rPr>
              <a:t>ΛΕΒΗΤΑΣ  </a:t>
            </a:r>
            <a:r>
              <a:rPr lang="en-US" sz="3600" b="1" dirty="0">
                <a:solidFill>
                  <a:srgbClr val="FFFF00"/>
                </a:solidFill>
                <a:latin typeface="Times New Roman" panose="02020603050405020304" pitchFamily="18" charset="0"/>
                <a:cs typeface="Times New Roman" panose="02020603050405020304" pitchFamily="18" charset="0"/>
              </a:rPr>
              <a:t>AALBORG</a:t>
            </a:r>
            <a:r>
              <a:rPr lang="el-GR" sz="3600" b="1" dirty="0">
                <a:solidFill>
                  <a:srgbClr val="FFFF00"/>
                </a:solidFill>
                <a:latin typeface="Times New Roman" panose="02020603050405020304" pitchFamily="18" charset="0"/>
                <a:cs typeface="Times New Roman" panose="02020603050405020304" pitchFamily="18" charset="0"/>
              </a:rPr>
              <a:t> </a:t>
            </a:r>
            <a:r>
              <a:rPr lang="el-GR" sz="3600" b="1" dirty="0">
                <a:solidFill>
                  <a:srgbClr val="FF0000"/>
                </a:solidFill>
                <a:latin typeface="Times New Roman" panose="02020603050405020304" pitchFamily="18" charset="0"/>
                <a:cs typeface="Times New Roman" panose="02020603050405020304" pitchFamily="18" charset="0"/>
              </a:rPr>
              <a:t>ΤΥΠΟΥ  </a:t>
            </a:r>
            <a:r>
              <a:rPr lang="en-US" sz="3600" b="1" dirty="0">
                <a:solidFill>
                  <a:srgbClr val="FF0000"/>
                </a:solidFill>
                <a:latin typeface="Times New Roman" panose="02020603050405020304" pitchFamily="18" charset="0"/>
                <a:cs typeface="Times New Roman" panose="02020603050405020304" pitchFamily="18" charset="0"/>
              </a:rPr>
              <a:t> OL</a:t>
            </a:r>
            <a:endParaRPr lang="el-GR"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276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B018798-1334-8D2F-C124-76ED73069072}"/>
              </a:ext>
            </a:extLst>
          </p:cNvPr>
          <p:cNvSpPr>
            <a:spLocks noGrp="1"/>
          </p:cNvSpPr>
          <p:nvPr>
            <p:ph idx="1"/>
          </p:nvPr>
        </p:nvSpPr>
        <p:spPr>
          <a:xfrm>
            <a:off x="107504" y="692696"/>
            <a:ext cx="8928992" cy="5544616"/>
          </a:xfrm>
        </p:spPr>
        <p:txBody>
          <a:bodyPr>
            <a:normAutofit/>
          </a:bodyPr>
          <a:lstStyle/>
          <a:p>
            <a:pPr marL="0" indent="0">
              <a:lnSpc>
                <a:spcPct val="150000"/>
              </a:lnSpc>
              <a:buNone/>
            </a:pPr>
            <a:r>
              <a:rPr lang="el-GR" sz="2000" b="1" u="sng" dirty="0">
                <a:solidFill>
                  <a:srgbClr val="FF0000"/>
                </a:solidFill>
                <a:latin typeface="Times New Roman" panose="02020603050405020304" pitchFamily="18" charset="0"/>
                <a:cs typeface="Times New Roman" panose="02020603050405020304" pitchFamily="18" charset="0"/>
              </a:rPr>
              <a:t>Ο  λέβητας Aalborg OL </a:t>
            </a:r>
            <a:r>
              <a:rPr lang="el-GR" sz="2000" dirty="0">
                <a:latin typeface="Times New Roman" panose="02020603050405020304" pitchFamily="18" charset="0"/>
                <a:cs typeface="Times New Roman" panose="02020603050405020304" pitchFamily="18" charset="0"/>
              </a:rPr>
              <a:t>είναι ένας τυπικός κυλινδρικός λέβητας δύο θαλάμων.</a:t>
            </a:r>
          </a:p>
          <a:p>
            <a:pPr marL="0" indent="0">
              <a:lnSpc>
                <a:spcPct val="150000"/>
              </a:lnSpc>
              <a:buNone/>
            </a:pPr>
            <a:r>
              <a:rPr lang="el-GR" sz="2000" dirty="0">
                <a:latin typeface="Times New Roman" panose="02020603050405020304" pitchFamily="18" charset="0"/>
                <a:cs typeface="Times New Roman" panose="02020603050405020304" pitchFamily="18" charset="0"/>
              </a:rPr>
              <a:t>Η εστία , περιβάλετε από υδρότοιχους που σχηματίζουν μεμβράνη και περιέχει μόνο λίγο πυρίμαχο υλικό ,έχει κυλινδρικό  σχήμα για να παρέχει συνθήκες βέλτιστη καύση</a:t>
            </a:r>
          </a:p>
          <a:p>
            <a:pPr marL="0" indent="0">
              <a:lnSpc>
                <a:spcPct val="150000"/>
              </a:lnSpc>
              <a:buNone/>
            </a:pPr>
            <a:r>
              <a:rPr lang="el-GR" sz="2000" dirty="0">
                <a:latin typeface="Times New Roman" panose="02020603050405020304" pitchFamily="18" charset="0"/>
                <a:cs typeface="Times New Roman" panose="02020603050405020304" pitchFamily="18" charset="0"/>
              </a:rPr>
              <a:t> οι ατμογόνοι αυλοί  είναι κατακόρυφη ευθύς και παρέχουν συντελεστή υψηλή μεταφοράς θερμότητας και χαμηλής απώλεια πίεσης. </a:t>
            </a:r>
          </a:p>
          <a:p>
            <a:pPr marL="0" indent="0">
              <a:lnSpc>
                <a:spcPct val="150000"/>
              </a:lnSpc>
              <a:buNone/>
            </a:pPr>
            <a:r>
              <a:rPr lang="el-GR" sz="2000" dirty="0">
                <a:latin typeface="Times New Roman" panose="02020603050405020304" pitchFamily="18" charset="0"/>
                <a:cs typeface="Times New Roman" panose="02020603050405020304" pitchFamily="18" charset="0"/>
              </a:rPr>
              <a:t>Η κυκλοφορία είναι εξασφαλισμένη με την τοποθέτηση κάτω φερόντων αυλών κυκλοφορίας που είναι έξω από τα τοιχώματα του υδρότοιχου.</a:t>
            </a:r>
          </a:p>
          <a:p>
            <a:pPr marL="0" indent="0">
              <a:lnSpc>
                <a:spcPct val="150000"/>
              </a:lnSpc>
              <a:buNone/>
            </a:pPr>
            <a:r>
              <a:rPr lang="el-GR" sz="2200" b="1" u="sng" dirty="0">
                <a:solidFill>
                  <a:srgbClr val="FF0000"/>
                </a:solidFill>
                <a:latin typeface="Times New Roman" panose="02020603050405020304" pitchFamily="18" charset="0"/>
                <a:cs typeface="Times New Roman" panose="02020603050405020304" pitchFamily="18" charset="0"/>
              </a:rPr>
              <a:t>Ατμοπαραγωγική ικανότητα : 12,5 – 55 t/h,</a:t>
            </a:r>
          </a:p>
        </p:txBody>
      </p:sp>
    </p:spTree>
    <p:extLst>
      <p:ext uri="{BB962C8B-B14F-4D97-AF65-F5344CB8AC3E}">
        <p14:creationId xmlns:p14="http://schemas.microsoft.com/office/powerpoint/2010/main" val="914164103"/>
      </p:ext>
    </p:extLst>
  </p:cSld>
  <p:clrMapOvr>
    <a:masterClrMapping/>
  </p:clrMapOvr>
</p:sld>
</file>

<file path=ppt/theme/theme1.xml><?xml version="1.0" encoding="utf-8"?>
<a:theme xmlns:a="http://schemas.openxmlformats.org/drawingml/2006/main" name="Δέμα">
  <a:themeElements>
    <a:clrScheme name="Δέμα">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Δέμα">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έμα">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Θέμα του Office">
  <a:themeElements>
    <a:clrScheme name="Θέμα του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Θέμα του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Δέμα</Template>
  <TotalTime>23978</TotalTime>
  <Words>30571</Words>
  <Application>Microsoft Office PowerPoint</Application>
  <PresentationFormat>Προβολή στην οθόνη (4:3)</PresentationFormat>
  <Paragraphs>1942</Paragraphs>
  <Slides>370</Slides>
  <Notes>183</Notes>
  <HiddenSlides>0</HiddenSlides>
  <MMClips>0</MMClips>
  <ScaleCrop>false</ScaleCrop>
  <HeadingPairs>
    <vt:vector size="6" baseType="variant">
      <vt:variant>
        <vt:lpstr>Γραμματοσειρές που χρησιμοποιούνται</vt:lpstr>
      </vt:variant>
      <vt:variant>
        <vt:i4>14</vt:i4>
      </vt:variant>
      <vt:variant>
        <vt:lpstr>Θέμα</vt:lpstr>
      </vt:variant>
      <vt:variant>
        <vt:i4>2</vt:i4>
      </vt:variant>
      <vt:variant>
        <vt:lpstr>Τίτλοι διαφανειών</vt:lpstr>
      </vt:variant>
      <vt:variant>
        <vt:i4>370</vt:i4>
      </vt:variant>
    </vt:vector>
  </HeadingPairs>
  <TitlesOfParts>
    <vt:vector size="386" baseType="lpstr">
      <vt:lpstr>Aptos</vt:lpstr>
      <vt:lpstr>Aptos Display</vt:lpstr>
      <vt:lpstr>Arial</vt:lpstr>
      <vt:lpstr>Arial Black</vt:lpstr>
      <vt:lpstr>Arial Narrow</vt:lpstr>
      <vt:lpstr>Bahnschrift SemiBold</vt:lpstr>
      <vt:lpstr>Book Antiqua</vt:lpstr>
      <vt:lpstr>Calibri</vt:lpstr>
      <vt:lpstr>Corbel</vt:lpstr>
      <vt:lpstr>Gill Sans MT</vt:lpstr>
      <vt:lpstr>PA-Arc-Light</vt:lpstr>
      <vt:lpstr>Times New Roman</vt:lpstr>
      <vt:lpstr>Wingdings</vt:lpstr>
      <vt:lpstr>Wingdings 3</vt:lpstr>
      <vt:lpstr>Δέμα</vt:lpstr>
      <vt:lpstr>Θέμα του Office</vt:lpstr>
      <vt:lpstr>AΤΜΟΠΑΡΑΓΩΓΟΙ Δ΄ ΕΞΑΜΗΝΟ</vt:lpstr>
      <vt:lpstr>Παρουσίαση του PowerPoint</vt:lpstr>
      <vt:lpstr> 1 Περιγραφή και λειτουργία των λεβήτων  ταχείας κυκλοφορίας. 2. Λέβητες yarrow &amp; yarrow express. 3. Λέβητες τύπου D Babcock−Wilcox &amp; foster−wheeler δύο εστιών. 4. Ατμογεννήτριες − αρχες κατασκευής και λειτουργίας. 5. Λέβητες με διάταξη αναθέρμανσης. 6. Λέβητας τύπου D με εξωτερικό υπερθερμαντήρα. 7. Καμπύλες ατμοπαραγωγής σε συνάρτηση με τη θερμοκρασία. 8. Διάταξη λεβήτων με μία εστία και τρεις διαβάσεις ροής αερίων.  </vt:lpstr>
      <vt:lpstr>ΓΕΝΙΚΑ</vt:lpstr>
      <vt:lpstr>Παρουσίαση του PowerPoint</vt:lpstr>
      <vt:lpstr>Παρουσίαση του PowerPoint</vt:lpstr>
      <vt:lpstr>1.2.  ΛΕΒΗΤΑΣ  YARROW  5  ΘΑΛΑΜΩΝ</vt:lpstr>
      <vt:lpstr>Παρουσίαση του PowerPoint</vt:lpstr>
      <vt:lpstr>Παρουσίαση του PowerPoint</vt:lpstr>
      <vt:lpstr>Παρουσίαση του PowerPoint</vt:lpstr>
      <vt:lpstr>ΛΕΒΗΤΑΣ  YARROW - EXPRESS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1.3.  ΛΕΒΗΤΑΣ BABCOCK-WILCOX (B &amp; W) ΜΕ ΣΥΛΛΕΚΤΗ ΤΡΙΩΝ ΔΙΑΔΡΟΜΩΝ ΚΑΥΣΑΕΡΙΩΝ</vt:lpstr>
      <vt:lpstr>Παρουσίαση του PowerPoint</vt:lpstr>
      <vt:lpstr>1.3.  ΛΕΒΗΤΑΣ BABCOCK-WILCOX (B &amp; W) ΜΕ ΣΥΛΛΕΚΤΗ ΤΡΙΩΝ ΔΙΑΔΡΟΜΩΝ ΚΑΥΣΑΕΡΙΩΝ</vt:lpstr>
      <vt:lpstr>Παρουσίαση του PowerPoint</vt:lpstr>
      <vt:lpstr>Παρουσίαση του PowerPoint</vt:lpstr>
      <vt:lpstr>Παρουσίαση του PowerPoint</vt:lpstr>
      <vt:lpstr>1.3.  ΛΕΒΗΤΑΣ BABCOCK-WILCOX (B &amp; W) ΜΕ ΣΥΛΛΕΚΤΗ ΤΡΙΩΝ ΔΙΑΔΡΟΜΩΝ ΚΑΥΣΑΕΡΙΩΝ</vt:lpstr>
      <vt:lpstr>1.3.  ΛΕΒΗΤΑΣ  ΤΥΠΟΥ  D </vt:lpstr>
      <vt:lpstr>1.3.  ΛΕΒΗΤΑΣ  ΤΥΠΟΥ  &lt;&lt; D &gt;&gt;</vt:lpstr>
      <vt:lpstr>Παρουσίαση του PowerPoint</vt:lpstr>
      <vt:lpstr>1.3.  ΛΕΒΗΤΑΣ  ΤΥΠΟΥ  &lt;&lt; D &gt;&gt;</vt:lpstr>
      <vt:lpstr>1.3.  ΑΤΜΟΛΕΒΗΤΑΣ - AALBORG - ΜΙSSION D -TYPE</vt:lpstr>
      <vt:lpstr>1.3.  ΓΕΝΙΚΗ ΔΙΑΤΑΞΗ - MISSION D-TYPE</vt:lpstr>
      <vt:lpstr>1.3.  ΛΕΒΗΤΑΣ  ΔΥΟ ΕΣΤΙΩΝ ΤΥΠΟΥ Foster - Wheeler </vt:lpstr>
      <vt:lpstr>1.3. ΛΕΒΗΤΑΣ  ΔΥΟ ΕΣΤΙΩΝ ΤΥΠΟΥ Foster - Wheeler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ΛΕΒΗΤΑΣ ΘΕΡΜΙΚΟΥ ΕΛΑΙΟΥ, ΜΕ ΚΑΥΣΤΗΡΑ  (THERMAL OIL FIRED ΒΟILER)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2.5.  ΛΕΒΗΤΕΣ ΚΑΤΑΣΚΕΥΗΣ KAWASAKI</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ΚΕΦΑΛΑΙΟ  ΤΡΙΤΟ </vt:lpstr>
      <vt:lpstr> 1. Εσωτερικοί σωλήνες τροφοδότησης και εξάφρισης. 2. Διαχωριστικά ελάσματα και αποχωριστές. 3. Εσωτερικός σωλήνας απαγωγής ατμού. 4. Ατμοφράκτες και στοιχεία υπολογισμού. 5. Αυτόματοι τροφοδοτικοί ρυθμιστές. 6. Περιγραφή και λειτουργία ρυθμιστών  (μηχανικών, θερμοϋδραυλικών και θερμοεκτονωτικών). 7. Αρχές ασφαλιστικών επιστομίων. 8. Υδροδείκτες. 9. Θλιβόμετρα. 10. Κρουνοί.  </vt:lpstr>
      <vt:lpstr>Γενικα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αυτοκλειστος ατμοφρακτης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Θερμοϋδραυλικός ρυθμιστής τροφοδότησης Bailey </vt:lpstr>
      <vt:lpstr>ΘΕρμο-εκτονωτικός τροφοδοτικός ρυθμιστΗς </vt:lpstr>
      <vt:lpstr>Τροφοδοτικός ρυθμιστΗς Campbell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Υδροδεικτης αποστασης</vt:lpstr>
      <vt:lpstr>Παρουσίαση του PowerPoint</vt:lpstr>
      <vt:lpstr>Παρουσίαση του PowerPoint</vt:lpstr>
      <vt:lpstr>Παρουσίαση του PowerPoint</vt:lpstr>
      <vt:lpstr>Παρουσίαση του PowerPoint</vt:lpstr>
      <vt:lpstr>Εξαφριστικός κρουνός</vt:lpstr>
      <vt:lpstr>Επιστόμια εξαγωγής - εκκένωσης</vt:lpstr>
      <vt:lpstr>Παρουσίαση του PowerPoint</vt:lpstr>
      <vt:lpstr>ΑΤΜΟΠΑΓΙΔΕΣ</vt:lpstr>
      <vt:lpstr>Παρουσίαση του PowerPoint</vt:lpstr>
      <vt:lpstr>Παρουσίαση του PowerPoint</vt:lpstr>
      <vt:lpstr>3.10. ΚΡΟΥΝΟΣ ΔΕΙΓΜΑΤΟΛΗΨΙΑΣ ΝΕΡΟΥ</vt:lpstr>
      <vt:lpstr>ΥΔΡΟΚΙΝΗΤΡΟ</vt:lpstr>
      <vt:lpstr>Παρουσίαση του PowerPoint</vt:lpstr>
      <vt:lpstr>ΣΥΣΤΗΜΑ ΣΥΝΑΓΕΡΜΟΥ ΧΑΜΗΛΗΣ ΣΤΑΘΜΗΣ ΝΕΡΟΥ</vt:lpstr>
      <vt:lpstr>Συστημα συναγερμου υψηλής θερμοκρασίας ατμού</vt:lpstr>
      <vt:lpstr>Παρουσίαση του PowerPoint</vt:lpstr>
      <vt:lpstr> 1. Γενικά περί καύσης. 2. Ελκυσμός. 3. Απόδοση λέβητα. 4. Θερμοκρασία που αναπτύσσεται στην καύση. 5. Ψεκασμός των καυσίμων. 6. Ελκυσμός (φυσικός − τεχνητός).Μέτρηση.  Πλεονεκτηματα και μειονεκτηματα τεχνικου ελκυσμου. Συστηματα.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Χαρακτηριστικa πετρελαiων</vt:lpstr>
      <vt:lpstr>Το Ιξωδες</vt:lpstr>
      <vt:lpstr>ΤΟ ΑΝΘΡΑΚΟΥΧΟ ΥΠΟΛΕΙΜΜΑ  Η ΕΞΑΝΘΡΑΚΩΜΑ</vt:lpstr>
      <vt:lpstr>ΤΟ ΕΙΔΙΚΟ ΒΑΡΟΣ</vt:lpstr>
      <vt:lpstr>ΤΟ ΘΕΙΟ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Σχηματική παράσταση δημιουργίας                 Φυσικός ελκυσμός σε λέβητα           φυσικού ελκυσμού.                                            Babcock &amp; Wilcox</vt:lpstr>
      <vt:lpstr>Παρουσίαση του PowerPoint</vt:lpstr>
      <vt:lpstr>Σύστημα  ελκυσμού Ellis-Eaves                                Σύστημα                       σε λέβητα Babcock &amp; Wilcox.                        καταθλιπτικού οχετού                                                                                   Howden.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5.10.  Καυστηρες με ατμό</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 Θαλάσσιο, γλυκό και αποσταγμένο νερό. 2. Ξένες ουσίες και επίδραση αυτών. 3. Ελαιώδεις ουσίες και αποτελέσματα αυτών. 4. Οξέα, αέρια και διαλυμένο οξυγόνο. 5. Αλατότητα − αλατόμετρα (γαλλικά − αγγλικά). 6. Εξαγωγές − μετρήσεις. 7. Επεξεργασία του νερού σε υδραυλωτούς λέβητες. 8. Μετρήσεις περιεκτικότητας σε χλωριούχα − αλκαλικότητα − σκληρότητα − διαλυμένο οξυγόνο και παρεμπόδιση εισόδου ελαίου στο λέβητα. 9. Έλεγχος παρουσίας ελαίου στον λέβητα. 10. Αίτια που προκαλούν την μόλυνση του νερού. 11. Όρια που επιτρέπονται σε κάθε μέτρηση. 12. Έλεγχος του νερού με τη μέθοδο AMEROID, UNITOR κ.Λ.Π.. 13. Ηλεκτρικά σαλινόμετρα. 14. Μέθοδος HYDRAZINE. Οδηγίες για την χρήση του HYDRAZINE. </vt:lpstr>
      <vt:lpstr>7.1. ΤΟ ΘΑΛΑΣΣΙΟ ΝΕΡΟ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ΣΗΜΕΙΑ ΛΗΨΕΩΣ ΔΕΙΓΜΑΤΟΣ ΝΕΡΟΥ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DELLNBX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ΑΤΜΟΣΤΡΟΒΙΛΟΙ</dc:title>
  <dc:creator>Diana</dc:creator>
  <cp:lastModifiedBy>efstratios vivas</cp:lastModifiedBy>
  <cp:revision>441</cp:revision>
  <dcterms:created xsi:type="dcterms:W3CDTF">2014-08-25T23:58:25Z</dcterms:created>
  <dcterms:modified xsi:type="dcterms:W3CDTF">2025-01-17T20:53:35Z</dcterms:modified>
</cp:coreProperties>
</file>