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2" r:id="rId5"/>
    <p:sldId id="263" r:id="rId6"/>
    <p:sldId id="259" r:id="rId7"/>
    <p:sldId id="264" r:id="rId8"/>
    <p:sldId id="260"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4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04E4-BEBC-9E49-74B7-DA82D2EFF1B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ABBBA88-5062-CFE6-20A8-EA974AD5E6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0E623E3-86EE-BCC0-C6EF-CB8462C6792E}"/>
              </a:ext>
            </a:extLst>
          </p:cNvPr>
          <p:cNvSpPr>
            <a:spLocks noGrp="1"/>
          </p:cNvSpPr>
          <p:nvPr>
            <p:ph type="dt" sz="half" idx="10"/>
          </p:nvPr>
        </p:nvSpPr>
        <p:spPr/>
        <p:txBody>
          <a:bodyPr/>
          <a:lstStyle/>
          <a:p>
            <a:fld id="{B1C21937-CF44-44DC-B1BB-1BE127AE3E1A}" type="datetimeFigureOut">
              <a:rPr lang="en-US" smtClean="0"/>
              <a:t>4/11/2024</a:t>
            </a:fld>
            <a:endParaRPr lang="en-US"/>
          </a:p>
        </p:txBody>
      </p:sp>
      <p:sp>
        <p:nvSpPr>
          <p:cNvPr id="5" name="Footer Placeholder 4">
            <a:extLst>
              <a:ext uri="{FF2B5EF4-FFF2-40B4-BE49-F238E27FC236}">
                <a16:creationId xmlns:a16="http://schemas.microsoft.com/office/drawing/2014/main" id="{B257317E-758C-4C4D-B201-CFD61F49A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0882AC-B974-7236-1800-DE686A84960F}"/>
              </a:ext>
            </a:extLst>
          </p:cNvPr>
          <p:cNvSpPr>
            <a:spLocks noGrp="1"/>
          </p:cNvSpPr>
          <p:nvPr>
            <p:ph type="sldNum" sz="quarter" idx="12"/>
          </p:nvPr>
        </p:nvSpPr>
        <p:spPr/>
        <p:txBody>
          <a:bodyPr/>
          <a:lstStyle/>
          <a:p>
            <a:fld id="{64247B48-F450-4AA7-91E2-126117154538}" type="slidenum">
              <a:rPr lang="en-US" smtClean="0"/>
              <a:t>‹#›</a:t>
            </a:fld>
            <a:endParaRPr lang="en-US"/>
          </a:p>
        </p:txBody>
      </p:sp>
    </p:spTree>
    <p:extLst>
      <p:ext uri="{BB962C8B-B14F-4D97-AF65-F5344CB8AC3E}">
        <p14:creationId xmlns:p14="http://schemas.microsoft.com/office/powerpoint/2010/main" val="287976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4672-D78B-323E-E809-390EB28CBD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9C2930-1ACD-EC14-8ED4-F97D9C11CC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0B6B2-8EB2-F98E-3A64-D70B7543DF96}"/>
              </a:ext>
            </a:extLst>
          </p:cNvPr>
          <p:cNvSpPr>
            <a:spLocks noGrp="1"/>
          </p:cNvSpPr>
          <p:nvPr>
            <p:ph type="dt" sz="half" idx="10"/>
          </p:nvPr>
        </p:nvSpPr>
        <p:spPr/>
        <p:txBody>
          <a:bodyPr/>
          <a:lstStyle/>
          <a:p>
            <a:fld id="{B1C21937-CF44-44DC-B1BB-1BE127AE3E1A}" type="datetimeFigureOut">
              <a:rPr lang="en-US" smtClean="0"/>
              <a:t>4/11/2024</a:t>
            </a:fld>
            <a:endParaRPr lang="en-US"/>
          </a:p>
        </p:txBody>
      </p:sp>
      <p:sp>
        <p:nvSpPr>
          <p:cNvPr id="5" name="Footer Placeholder 4">
            <a:extLst>
              <a:ext uri="{FF2B5EF4-FFF2-40B4-BE49-F238E27FC236}">
                <a16:creationId xmlns:a16="http://schemas.microsoft.com/office/drawing/2014/main" id="{674BED35-07C5-6E2E-43A3-22ABE2D3B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C3486-817E-1614-5D11-17DBA8C25EB8}"/>
              </a:ext>
            </a:extLst>
          </p:cNvPr>
          <p:cNvSpPr>
            <a:spLocks noGrp="1"/>
          </p:cNvSpPr>
          <p:nvPr>
            <p:ph type="sldNum" sz="quarter" idx="12"/>
          </p:nvPr>
        </p:nvSpPr>
        <p:spPr/>
        <p:txBody>
          <a:bodyPr/>
          <a:lstStyle/>
          <a:p>
            <a:fld id="{64247B48-F450-4AA7-91E2-126117154538}" type="slidenum">
              <a:rPr lang="en-US" smtClean="0"/>
              <a:t>‹#›</a:t>
            </a:fld>
            <a:endParaRPr lang="en-US"/>
          </a:p>
        </p:txBody>
      </p:sp>
    </p:spTree>
    <p:extLst>
      <p:ext uri="{BB962C8B-B14F-4D97-AF65-F5344CB8AC3E}">
        <p14:creationId xmlns:p14="http://schemas.microsoft.com/office/powerpoint/2010/main" val="419367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EE7D17-912F-591F-8D2B-52A33AD286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D631C4-F8E1-FE4C-B9F0-179C551C03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06431-9CE3-12F5-E1F4-BAEAFC5FDDE2}"/>
              </a:ext>
            </a:extLst>
          </p:cNvPr>
          <p:cNvSpPr>
            <a:spLocks noGrp="1"/>
          </p:cNvSpPr>
          <p:nvPr>
            <p:ph type="dt" sz="half" idx="10"/>
          </p:nvPr>
        </p:nvSpPr>
        <p:spPr/>
        <p:txBody>
          <a:bodyPr/>
          <a:lstStyle/>
          <a:p>
            <a:fld id="{B1C21937-CF44-44DC-B1BB-1BE127AE3E1A}" type="datetimeFigureOut">
              <a:rPr lang="en-US" smtClean="0"/>
              <a:t>4/11/2024</a:t>
            </a:fld>
            <a:endParaRPr lang="en-US"/>
          </a:p>
        </p:txBody>
      </p:sp>
      <p:sp>
        <p:nvSpPr>
          <p:cNvPr id="5" name="Footer Placeholder 4">
            <a:extLst>
              <a:ext uri="{FF2B5EF4-FFF2-40B4-BE49-F238E27FC236}">
                <a16:creationId xmlns:a16="http://schemas.microsoft.com/office/drawing/2014/main" id="{8243CFB4-F39D-4959-409D-1753B193C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4CBFF7-6629-D7B3-C45A-CE2B838E9DD2}"/>
              </a:ext>
            </a:extLst>
          </p:cNvPr>
          <p:cNvSpPr>
            <a:spLocks noGrp="1"/>
          </p:cNvSpPr>
          <p:nvPr>
            <p:ph type="sldNum" sz="quarter" idx="12"/>
          </p:nvPr>
        </p:nvSpPr>
        <p:spPr/>
        <p:txBody>
          <a:bodyPr/>
          <a:lstStyle/>
          <a:p>
            <a:fld id="{64247B48-F450-4AA7-91E2-126117154538}" type="slidenum">
              <a:rPr lang="en-US" smtClean="0"/>
              <a:t>‹#›</a:t>
            </a:fld>
            <a:endParaRPr lang="en-US"/>
          </a:p>
        </p:txBody>
      </p:sp>
    </p:spTree>
    <p:extLst>
      <p:ext uri="{BB962C8B-B14F-4D97-AF65-F5344CB8AC3E}">
        <p14:creationId xmlns:p14="http://schemas.microsoft.com/office/powerpoint/2010/main" val="69027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BEF5C-E3A0-C5F4-6AE6-856995F4B1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AA70B2-D903-7A0F-8E4C-8B06D66E5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C7C6F-A454-D038-EFF6-3AA12837F3CC}"/>
              </a:ext>
            </a:extLst>
          </p:cNvPr>
          <p:cNvSpPr>
            <a:spLocks noGrp="1"/>
          </p:cNvSpPr>
          <p:nvPr>
            <p:ph type="dt" sz="half" idx="10"/>
          </p:nvPr>
        </p:nvSpPr>
        <p:spPr/>
        <p:txBody>
          <a:bodyPr/>
          <a:lstStyle/>
          <a:p>
            <a:fld id="{B1C21937-CF44-44DC-B1BB-1BE127AE3E1A}" type="datetimeFigureOut">
              <a:rPr lang="en-US" smtClean="0"/>
              <a:t>4/11/2024</a:t>
            </a:fld>
            <a:endParaRPr lang="en-US"/>
          </a:p>
        </p:txBody>
      </p:sp>
      <p:sp>
        <p:nvSpPr>
          <p:cNvPr id="5" name="Footer Placeholder 4">
            <a:extLst>
              <a:ext uri="{FF2B5EF4-FFF2-40B4-BE49-F238E27FC236}">
                <a16:creationId xmlns:a16="http://schemas.microsoft.com/office/drawing/2014/main" id="{BE3EACC5-0E8F-DA40-4BA5-BABDADF0B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54FA1-7807-CADB-C0F0-A8574CEFB769}"/>
              </a:ext>
            </a:extLst>
          </p:cNvPr>
          <p:cNvSpPr>
            <a:spLocks noGrp="1"/>
          </p:cNvSpPr>
          <p:nvPr>
            <p:ph type="sldNum" sz="quarter" idx="12"/>
          </p:nvPr>
        </p:nvSpPr>
        <p:spPr/>
        <p:txBody>
          <a:bodyPr/>
          <a:lstStyle/>
          <a:p>
            <a:fld id="{64247B48-F450-4AA7-91E2-126117154538}" type="slidenum">
              <a:rPr lang="en-US" smtClean="0"/>
              <a:t>‹#›</a:t>
            </a:fld>
            <a:endParaRPr lang="en-US"/>
          </a:p>
        </p:txBody>
      </p:sp>
    </p:spTree>
    <p:extLst>
      <p:ext uri="{BB962C8B-B14F-4D97-AF65-F5344CB8AC3E}">
        <p14:creationId xmlns:p14="http://schemas.microsoft.com/office/powerpoint/2010/main" val="250807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B4789-D110-21F0-B05C-10698474085D}"/>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5A272D5E-B06E-9893-5F89-C60A02EA3E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FB62562-BEBD-32B6-12EE-00061278F747}"/>
              </a:ext>
            </a:extLst>
          </p:cNvPr>
          <p:cNvSpPr>
            <a:spLocks noGrp="1"/>
          </p:cNvSpPr>
          <p:nvPr>
            <p:ph type="dt" sz="half" idx="10"/>
          </p:nvPr>
        </p:nvSpPr>
        <p:spPr/>
        <p:txBody>
          <a:bodyPr/>
          <a:lstStyle/>
          <a:p>
            <a:fld id="{B1C21937-CF44-44DC-B1BB-1BE127AE3E1A}" type="datetimeFigureOut">
              <a:rPr lang="en-US" smtClean="0"/>
              <a:t>4/11/2024</a:t>
            </a:fld>
            <a:endParaRPr lang="en-US"/>
          </a:p>
        </p:txBody>
      </p:sp>
      <p:sp>
        <p:nvSpPr>
          <p:cNvPr id="5" name="Footer Placeholder 4">
            <a:extLst>
              <a:ext uri="{FF2B5EF4-FFF2-40B4-BE49-F238E27FC236}">
                <a16:creationId xmlns:a16="http://schemas.microsoft.com/office/drawing/2014/main" id="{E55CFB1B-7A01-5AAC-B6B2-8627B96CE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2036C-1ECE-41F4-978E-F73E580B8773}"/>
              </a:ext>
            </a:extLst>
          </p:cNvPr>
          <p:cNvSpPr>
            <a:spLocks noGrp="1"/>
          </p:cNvSpPr>
          <p:nvPr>
            <p:ph type="sldNum" sz="quarter" idx="12"/>
          </p:nvPr>
        </p:nvSpPr>
        <p:spPr/>
        <p:txBody>
          <a:bodyPr/>
          <a:lstStyle/>
          <a:p>
            <a:fld id="{64247B48-F450-4AA7-91E2-126117154538}" type="slidenum">
              <a:rPr lang="en-US" smtClean="0"/>
              <a:t>‹#›</a:t>
            </a:fld>
            <a:endParaRPr lang="en-US"/>
          </a:p>
        </p:txBody>
      </p:sp>
    </p:spTree>
    <p:extLst>
      <p:ext uri="{BB962C8B-B14F-4D97-AF65-F5344CB8AC3E}">
        <p14:creationId xmlns:p14="http://schemas.microsoft.com/office/powerpoint/2010/main" val="293050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025A-9EA0-EDC5-877B-819810720C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4CDF77-A7A0-0395-6981-7A66DCE078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AB0F60-C565-A67A-3D55-AC3C7F8A5B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E30F79-2525-942B-A221-8DCC63EBC5E9}"/>
              </a:ext>
            </a:extLst>
          </p:cNvPr>
          <p:cNvSpPr>
            <a:spLocks noGrp="1"/>
          </p:cNvSpPr>
          <p:nvPr>
            <p:ph type="dt" sz="half" idx="10"/>
          </p:nvPr>
        </p:nvSpPr>
        <p:spPr/>
        <p:txBody>
          <a:bodyPr/>
          <a:lstStyle/>
          <a:p>
            <a:fld id="{B1C21937-CF44-44DC-B1BB-1BE127AE3E1A}" type="datetimeFigureOut">
              <a:rPr lang="en-US" smtClean="0"/>
              <a:t>4/11/2024</a:t>
            </a:fld>
            <a:endParaRPr lang="en-US"/>
          </a:p>
        </p:txBody>
      </p:sp>
      <p:sp>
        <p:nvSpPr>
          <p:cNvPr id="6" name="Footer Placeholder 5">
            <a:extLst>
              <a:ext uri="{FF2B5EF4-FFF2-40B4-BE49-F238E27FC236}">
                <a16:creationId xmlns:a16="http://schemas.microsoft.com/office/drawing/2014/main" id="{1FB096EE-F8A7-CB5B-330C-B875E48F62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41F7B6-40A6-7F7C-4FF2-3C1B323A4553}"/>
              </a:ext>
            </a:extLst>
          </p:cNvPr>
          <p:cNvSpPr>
            <a:spLocks noGrp="1"/>
          </p:cNvSpPr>
          <p:nvPr>
            <p:ph type="sldNum" sz="quarter" idx="12"/>
          </p:nvPr>
        </p:nvSpPr>
        <p:spPr/>
        <p:txBody>
          <a:bodyPr/>
          <a:lstStyle/>
          <a:p>
            <a:fld id="{64247B48-F450-4AA7-91E2-126117154538}" type="slidenum">
              <a:rPr lang="en-US" smtClean="0"/>
              <a:t>‹#›</a:t>
            </a:fld>
            <a:endParaRPr lang="en-US"/>
          </a:p>
        </p:txBody>
      </p:sp>
    </p:spTree>
    <p:extLst>
      <p:ext uri="{BB962C8B-B14F-4D97-AF65-F5344CB8AC3E}">
        <p14:creationId xmlns:p14="http://schemas.microsoft.com/office/powerpoint/2010/main" val="207182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23C5-19BA-3972-E3BD-55AF93E2F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A3420F-6E3C-2D83-E24D-638BBEA219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A12FE8-48AC-7E14-265E-F8548BD9A4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27158C-6D81-50F6-E378-42C75FB7EC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1DC302-DBD9-7F4F-919B-6B211D170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427441-9898-9C64-12C2-0B144DA58A2D}"/>
              </a:ext>
            </a:extLst>
          </p:cNvPr>
          <p:cNvSpPr>
            <a:spLocks noGrp="1"/>
          </p:cNvSpPr>
          <p:nvPr>
            <p:ph type="dt" sz="half" idx="10"/>
          </p:nvPr>
        </p:nvSpPr>
        <p:spPr/>
        <p:txBody>
          <a:bodyPr/>
          <a:lstStyle/>
          <a:p>
            <a:fld id="{B1C21937-CF44-44DC-B1BB-1BE127AE3E1A}" type="datetimeFigureOut">
              <a:rPr lang="en-US" smtClean="0"/>
              <a:t>4/11/2024</a:t>
            </a:fld>
            <a:endParaRPr lang="en-US"/>
          </a:p>
        </p:txBody>
      </p:sp>
      <p:sp>
        <p:nvSpPr>
          <p:cNvPr id="8" name="Footer Placeholder 7">
            <a:extLst>
              <a:ext uri="{FF2B5EF4-FFF2-40B4-BE49-F238E27FC236}">
                <a16:creationId xmlns:a16="http://schemas.microsoft.com/office/drawing/2014/main" id="{A2318586-3ADA-F9BD-46F9-87A54FC3B4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EFE8D8-6529-4CC6-332C-AEE5D637FE4B}"/>
              </a:ext>
            </a:extLst>
          </p:cNvPr>
          <p:cNvSpPr>
            <a:spLocks noGrp="1"/>
          </p:cNvSpPr>
          <p:nvPr>
            <p:ph type="sldNum" sz="quarter" idx="12"/>
          </p:nvPr>
        </p:nvSpPr>
        <p:spPr/>
        <p:txBody>
          <a:bodyPr/>
          <a:lstStyle/>
          <a:p>
            <a:fld id="{64247B48-F450-4AA7-91E2-126117154538}" type="slidenum">
              <a:rPr lang="en-US" smtClean="0"/>
              <a:t>‹#›</a:t>
            </a:fld>
            <a:endParaRPr lang="en-US"/>
          </a:p>
        </p:txBody>
      </p:sp>
    </p:spTree>
    <p:extLst>
      <p:ext uri="{BB962C8B-B14F-4D97-AF65-F5344CB8AC3E}">
        <p14:creationId xmlns:p14="http://schemas.microsoft.com/office/powerpoint/2010/main" val="2586907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75E0A-7230-72ED-7F8D-6D773E2062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F2C499-F2D0-6E60-ACB7-948A35DFE6BC}"/>
              </a:ext>
            </a:extLst>
          </p:cNvPr>
          <p:cNvSpPr>
            <a:spLocks noGrp="1"/>
          </p:cNvSpPr>
          <p:nvPr>
            <p:ph type="dt" sz="half" idx="10"/>
          </p:nvPr>
        </p:nvSpPr>
        <p:spPr/>
        <p:txBody>
          <a:bodyPr/>
          <a:lstStyle/>
          <a:p>
            <a:fld id="{B1C21937-CF44-44DC-B1BB-1BE127AE3E1A}" type="datetimeFigureOut">
              <a:rPr lang="en-US" smtClean="0"/>
              <a:t>4/11/2024</a:t>
            </a:fld>
            <a:endParaRPr lang="en-US"/>
          </a:p>
        </p:txBody>
      </p:sp>
      <p:sp>
        <p:nvSpPr>
          <p:cNvPr id="4" name="Footer Placeholder 3">
            <a:extLst>
              <a:ext uri="{FF2B5EF4-FFF2-40B4-BE49-F238E27FC236}">
                <a16:creationId xmlns:a16="http://schemas.microsoft.com/office/drawing/2014/main" id="{FD84031D-7836-6B0C-B417-6B3BC36C7F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E78A2E-05D5-0A41-52FC-9CDE3C64F9C3}"/>
              </a:ext>
            </a:extLst>
          </p:cNvPr>
          <p:cNvSpPr>
            <a:spLocks noGrp="1"/>
          </p:cNvSpPr>
          <p:nvPr>
            <p:ph type="sldNum" sz="quarter" idx="12"/>
          </p:nvPr>
        </p:nvSpPr>
        <p:spPr/>
        <p:txBody>
          <a:bodyPr/>
          <a:lstStyle/>
          <a:p>
            <a:fld id="{64247B48-F450-4AA7-91E2-126117154538}" type="slidenum">
              <a:rPr lang="en-US" smtClean="0"/>
              <a:t>‹#›</a:t>
            </a:fld>
            <a:endParaRPr lang="en-US"/>
          </a:p>
        </p:txBody>
      </p:sp>
    </p:spTree>
    <p:extLst>
      <p:ext uri="{BB962C8B-B14F-4D97-AF65-F5344CB8AC3E}">
        <p14:creationId xmlns:p14="http://schemas.microsoft.com/office/powerpoint/2010/main" val="75324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DD75D-FA0D-79CA-B025-6FF5C6E87A6A}"/>
              </a:ext>
            </a:extLst>
          </p:cNvPr>
          <p:cNvSpPr>
            <a:spLocks noGrp="1"/>
          </p:cNvSpPr>
          <p:nvPr>
            <p:ph type="dt" sz="half" idx="10"/>
          </p:nvPr>
        </p:nvSpPr>
        <p:spPr/>
        <p:txBody>
          <a:bodyPr/>
          <a:lstStyle/>
          <a:p>
            <a:fld id="{B1C21937-CF44-44DC-B1BB-1BE127AE3E1A}" type="datetimeFigureOut">
              <a:rPr lang="en-US" smtClean="0"/>
              <a:t>4/11/2024</a:t>
            </a:fld>
            <a:endParaRPr lang="en-US"/>
          </a:p>
        </p:txBody>
      </p:sp>
      <p:sp>
        <p:nvSpPr>
          <p:cNvPr id="3" name="Footer Placeholder 2">
            <a:extLst>
              <a:ext uri="{FF2B5EF4-FFF2-40B4-BE49-F238E27FC236}">
                <a16:creationId xmlns:a16="http://schemas.microsoft.com/office/drawing/2014/main" id="{67A804BC-D9BE-B602-D55B-504A9D2962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F70171-A263-906B-4690-C3B58876DD86}"/>
              </a:ext>
            </a:extLst>
          </p:cNvPr>
          <p:cNvSpPr>
            <a:spLocks noGrp="1"/>
          </p:cNvSpPr>
          <p:nvPr>
            <p:ph type="sldNum" sz="quarter" idx="12"/>
          </p:nvPr>
        </p:nvSpPr>
        <p:spPr/>
        <p:txBody>
          <a:bodyPr/>
          <a:lstStyle/>
          <a:p>
            <a:fld id="{64247B48-F450-4AA7-91E2-126117154538}" type="slidenum">
              <a:rPr lang="en-US" smtClean="0"/>
              <a:t>‹#›</a:t>
            </a:fld>
            <a:endParaRPr lang="en-US"/>
          </a:p>
        </p:txBody>
      </p:sp>
    </p:spTree>
    <p:extLst>
      <p:ext uri="{BB962C8B-B14F-4D97-AF65-F5344CB8AC3E}">
        <p14:creationId xmlns:p14="http://schemas.microsoft.com/office/powerpoint/2010/main" val="29677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F7AE-DCDE-22F2-7944-475A6CE17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75E011-E27E-E7DA-E0AD-BF5F074375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7CC434-8912-1F87-B105-D32374D1B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9D210-B780-2991-20C4-F6106810A2DD}"/>
              </a:ext>
            </a:extLst>
          </p:cNvPr>
          <p:cNvSpPr>
            <a:spLocks noGrp="1"/>
          </p:cNvSpPr>
          <p:nvPr>
            <p:ph type="dt" sz="half" idx="10"/>
          </p:nvPr>
        </p:nvSpPr>
        <p:spPr/>
        <p:txBody>
          <a:bodyPr/>
          <a:lstStyle/>
          <a:p>
            <a:fld id="{B1C21937-CF44-44DC-B1BB-1BE127AE3E1A}" type="datetimeFigureOut">
              <a:rPr lang="en-US" smtClean="0"/>
              <a:t>4/11/2024</a:t>
            </a:fld>
            <a:endParaRPr lang="en-US"/>
          </a:p>
        </p:txBody>
      </p:sp>
      <p:sp>
        <p:nvSpPr>
          <p:cNvPr id="6" name="Footer Placeholder 5">
            <a:extLst>
              <a:ext uri="{FF2B5EF4-FFF2-40B4-BE49-F238E27FC236}">
                <a16:creationId xmlns:a16="http://schemas.microsoft.com/office/drawing/2014/main" id="{79B305FF-118A-F2BB-EAB8-2C3EC0B04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879984-F344-0AB4-C507-32B77F528AF8}"/>
              </a:ext>
            </a:extLst>
          </p:cNvPr>
          <p:cNvSpPr>
            <a:spLocks noGrp="1"/>
          </p:cNvSpPr>
          <p:nvPr>
            <p:ph type="sldNum" sz="quarter" idx="12"/>
          </p:nvPr>
        </p:nvSpPr>
        <p:spPr/>
        <p:txBody>
          <a:bodyPr/>
          <a:lstStyle/>
          <a:p>
            <a:fld id="{64247B48-F450-4AA7-91E2-126117154538}" type="slidenum">
              <a:rPr lang="en-US" smtClean="0"/>
              <a:t>‹#›</a:t>
            </a:fld>
            <a:endParaRPr lang="en-US"/>
          </a:p>
        </p:txBody>
      </p:sp>
    </p:spTree>
    <p:extLst>
      <p:ext uri="{BB962C8B-B14F-4D97-AF65-F5344CB8AC3E}">
        <p14:creationId xmlns:p14="http://schemas.microsoft.com/office/powerpoint/2010/main" val="1938232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70DEF-6E7F-DDE7-7DB5-A39022981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01EA69-3C37-113A-34E3-7C0E9A8AFE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56EE31-DC46-04A6-3F2C-1603804A1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6B4284-BEFE-7E07-1CA9-5651881BEFC1}"/>
              </a:ext>
            </a:extLst>
          </p:cNvPr>
          <p:cNvSpPr>
            <a:spLocks noGrp="1"/>
          </p:cNvSpPr>
          <p:nvPr>
            <p:ph type="dt" sz="half" idx="10"/>
          </p:nvPr>
        </p:nvSpPr>
        <p:spPr/>
        <p:txBody>
          <a:bodyPr/>
          <a:lstStyle/>
          <a:p>
            <a:fld id="{B1C21937-CF44-44DC-B1BB-1BE127AE3E1A}" type="datetimeFigureOut">
              <a:rPr lang="en-US" smtClean="0"/>
              <a:t>4/11/2024</a:t>
            </a:fld>
            <a:endParaRPr lang="en-US"/>
          </a:p>
        </p:txBody>
      </p:sp>
      <p:sp>
        <p:nvSpPr>
          <p:cNvPr id="6" name="Footer Placeholder 5">
            <a:extLst>
              <a:ext uri="{FF2B5EF4-FFF2-40B4-BE49-F238E27FC236}">
                <a16:creationId xmlns:a16="http://schemas.microsoft.com/office/drawing/2014/main" id="{12474EF1-75F8-DB15-1547-FEFFB6E28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12C6C8-A69A-9A9F-4279-D1FE50395E80}"/>
              </a:ext>
            </a:extLst>
          </p:cNvPr>
          <p:cNvSpPr>
            <a:spLocks noGrp="1"/>
          </p:cNvSpPr>
          <p:nvPr>
            <p:ph type="sldNum" sz="quarter" idx="12"/>
          </p:nvPr>
        </p:nvSpPr>
        <p:spPr/>
        <p:txBody>
          <a:bodyPr/>
          <a:lstStyle/>
          <a:p>
            <a:fld id="{64247B48-F450-4AA7-91E2-126117154538}" type="slidenum">
              <a:rPr lang="en-US" smtClean="0"/>
              <a:t>‹#›</a:t>
            </a:fld>
            <a:endParaRPr lang="en-US"/>
          </a:p>
        </p:txBody>
      </p:sp>
    </p:spTree>
    <p:extLst>
      <p:ext uri="{BB962C8B-B14F-4D97-AF65-F5344CB8AC3E}">
        <p14:creationId xmlns:p14="http://schemas.microsoft.com/office/powerpoint/2010/main" val="258187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5752BA-754A-53F6-2F53-24D686BD3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87985E7-6B1C-0D7C-909F-99896FEF7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BEE9CB-47CE-8011-70B1-84AA19480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21937-CF44-44DC-B1BB-1BE127AE3E1A}" type="datetimeFigureOut">
              <a:rPr lang="en-US" smtClean="0"/>
              <a:t>4/11/2024</a:t>
            </a:fld>
            <a:endParaRPr lang="en-US"/>
          </a:p>
        </p:txBody>
      </p:sp>
      <p:sp>
        <p:nvSpPr>
          <p:cNvPr id="5" name="Footer Placeholder 4">
            <a:extLst>
              <a:ext uri="{FF2B5EF4-FFF2-40B4-BE49-F238E27FC236}">
                <a16:creationId xmlns:a16="http://schemas.microsoft.com/office/drawing/2014/main" id="{AAA6DD78-3E95-203A-6ADC-3079188425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0CDC80-A3AD-AE88-BD7D-85337C5FC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47B48-F450-4AA7-91E2-126117154538}" type="slidenum">
              <a:rPr lang="en-US" smtClean="0"/>
              <a:t>‹#›</a:t>
            </a:fld>
            <a:endParaRPr lang="en-US"/>
          </a:p>
        </p:txBody>
      </p:sp>
    </p:spTree>
    <p:extLst>
      <p:ext uri="{BB962C8B-B14F-4D97-AF65-F5344CB8AC3E}">
        <p14:creationId xmlns:p14="http://schemas.microsoft.com/office/powerpoint/2010/main" val="2692530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6317-AD70-3828-B5E1-8D72B15A8251}"/>
              </a:ext>
            </a:extLst>
          </p:cNvPr>
          <p:cNvSpPr>
            <a:spLocks noGrp="1"/>
          </p:cNvSpPr>
          <p:nvPr>
            <p:ph type="ctrTitle"/>
          </p:nvPr>
        </p:nvSpPr>
        <p:spPr/>
        <p:txBody>
          <a:bodyPr/>
          <a:lstStyle/>
          <a:p>
            <a:r>
              <a:rPr lang="el-GR" dirty="0"/>
              <a:t>ΩΡΙΚΕΣ ΓΩΝΙΕΣ</a:t>
            </a:r>
            <a:endParaRPr lang="en-US" dirty="0"/>
          </a:p>
        </p:txBody>
      </p:sp>
      <p:sp>
        <p:nvSpPr>
          <p:cNvPr id="3" name="Subtitle 2">
            <a:extLst>
              <a:ext uri="{FF2B5EF4-FFF2-40B4-BE49-F238E27FC236}">
                <a16:creationId xmlns:a16="http://schemas.microsoft.com/office/drawing/2014/main" id="{953DEEB1-F4A2-0F8E-D053-D28C204A7AEA}"/>
              </a:ext>
            </a:extLst>
          </p:cNvPr>
          <p:cNvSpPr>
            <a:spLocks noGrp="1"/>
          </p:cNvSpPr>
          <p:nvPr>
            <p:ph type="subTitle" idx="1"/>
          </p:nvPr>
        </p:nvSpPr>
        <p:spPr/>
        <p:txBody>
          <a:bodyPr/>
          <a:lstStyle/>
          <a:p>
            <a:r>
              <a:rPr lang="el-GR" dirty="0"/>
              <a:t>ΤΡΙΓΩΝΟ ΘΕΣΗΣ</a:t>
            </a:r>
            <a:endParaRPr lang="en-US" dirty="0"/>
          </a:p>
        </p:txBody>
      </p:sp>
    </p:spTree>
    <p:extLst>
      <p:ext uri="{BB962C8B-B14F-4D97-AF65-F5344CB8AC3E}">
        <p14:creationId xmlns:p14="http://schemas.microsoft.com/office/powerpoint/2010/main" val="3791508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90D306-0625-19A8-D337-AD2989F4FBA3}"/>
              </a:ext>
            </a:extLst>
          </p:cNvPr>
          <p:cNvSpPr>
            <a:spLocks noGrp="1"/>
          </p:cNvSpPr>
          <p:nvPr>
            <p:ph type="body" sz="half" idx="2"/>
          </p:nvPr>
        </p:nvSpPr>
        <p:spPr>
          <a:xfrm>
            <a:off x="84221" y="1004455"/>
            <a:ext cx="5616924" cy="5251965"/>
          </a:xfrm>
        </p:spPr>
        <p:txBody>
          <a:bodyPr>
            <a:normAutofit/>
          </a:bodyPr>
          <a:lstStyle/>
          <a:p>
            <a:r>
              <a:rPr lang="el-GR" dirty="0"/>
              <a:t>Για έναν Απλανή </a:t>
            </a:r>
          </a:p>
          <a:p>
            <a:endParaRPr lang="el-GR" dirty="0"/>
          </a:p>
          <a:p>
            <a:r>
              <a:rPr lang="el-GR" dirty="0"/>
              <a:t>Από το σχήμα εξάγουμε το συμπέρασμα ότι η</a:t>
            </a:r>
            <a:endParaRPr lang="en-US" dirty="0"/>
          </a:p>
          <a:p>
            <a:r>
              <a:rPr lang="en-US" b="1" dirty="0"/>
              <a:t>GHA</a:t>
            </a:r>
            <a:r>
              <a:rPr lang="en-US" b="1" dirty="0">
                <a:latin typeface="Astronomicon" panose="02000503000000000000" pitchFamily="2" charset="0"/>
              </a:rPr>
              <a:t>µ </a:t>
            </a:r>
            <a:r>
              <a:rPr lang="el-GR" b="1" dirty="0">
                <a:latin typeface="Astronomicon" panose="02000503000000000000" pitchFamily="2" charset="0"/>
              </a:rPr>
              <a:t> = </a:t>
            </a:r>
            <a:r>
              <a:rPr lang="el-GR" b="1" dirty="0"/>
              <a:t>(</a:t>
            </a:r>
            <a:r>
              <a:rPr lang="en-US" b="1" dirty="0"/>
              <a:t>GHA</a:t>
            </a:r>
            <a:r>
              <a:rPr lang="en-US" b="1" dirty="0">
                <a:latin typeface="Astronomicon" panose="02000503000000000000" pitchFamily="2" charset="0"/>
              </a:rPr>
              <a:t>A</a:t>
            </a:r>
            <a:r>
              <a:rPr lang="en-US" b="1" dirty="0"/>
              <a:t>+SHA</a:t>
            </a:r>
            <a:r>
              <a:rPr lang="en-US" b="1" dirty="0">
                <a:latin typeface="Astronomicon" panose="02000503000000000000" pitchFamily="2" charset="0"/>
              </a:rPr>
              <a:t>µ</a:t>
            </a:r>
            <a:r>
              <a:rPr lang="en-US" b="1" dirty="0"/>
              <a:t>)</a:t>
            </a:r>
            <a:endParaRPr lang="en-US" dirty="0"/>
          </a:p>
          <a:p>
            <a:r>
              <a:rPr lang="el-GR" dirty="0"/>
              <a:t> άρα η προηγούμενη σχέση γίνεται:</a:t>
            </a:r>
          </a:p>
          <a:p>
            <a:endParaRPr lang="el-GR" dirty="0"/>
          </a:p>
          <a:p>
            <a:r>
              <a:rPr lang="en-US" b="1" dirty="0"/>
              <a:t>LHA = </a:t>
            </a:r>
            <a:r>
              <a:rPr lang="el-GR" b="1" dirty="0"/>
              <a:t>(</a:t>
            </a:r>
            <a:r>
              <a:rPr lang="en-US" b="1" dirty="0"/>
              <a:t>GHA</a:t>
            </a:r>
            <a:r>
              <a:rPr lang="en-US" b="1" dirty="0">
                <a:latin typeface="Astronomicon" panose="02000503000000000000" pitchFamily="2" charset="0"/>
              </a:rPr>
              <a:t>A</a:t>
            </a:r>
            <a:r>
              <a:rPr lang="en-US" b="1" dirty="0"/>
              <a:t>+SHA</a:t>
            </a:r>
            <a:r>
              <a:rPr lang="en-US" b="1" dirty="0">
                <a:latin typeface="Astronomicon" panose="02000503000000000000" pitchFamily="2" charset="0"/>
              </a:rPr>
              <a:t>µ</a:t>
            </a:r>
            <a:r>
              <a:rPr lang="en-US" b="1" dirty="0"/>
              <a:t>) + </a:t>
            </a:r>
            <a:r>
              <a:rPr lang="el-GR" b="1" dirty="0"/>
              <a:t>λ (αν το μήκος είναι ανατολικό)</a:t>
            </a:r>
          </a:p>
          <a:p>
            <a:endParaRPr lang="el-GR" b="1" dirty="0"/>
          </a:p>
          <a:p>
            <a:r>
              <a:rPr lang="en-US" b="1" dirty="0"/>
              <a:t>LHA = </a:t>
            </a:r>
            <a:r>
              <a:rPr lang="el-GR" b="1" dirty="0"/>
              <a:t>(</a:t>
            </a:r>
            <a:r>
              <a:rPr lang="en-US" b="1" dirty="0"/>
              <a:t>GHA</a:t>
            </a:r>
            <a:r>
              <a:rPr lang="en-US" b="1" dirty="0">
                <a:latin typeface="Astronomicon" panose="02000503000000000000" pitchFamily="2" charset="0"/>
              </a:rPr>
              <a:t>A</a:t>
            </a:r>
            <a:r>
              <a:rPr lang="en-US" b="1" dirty="0"/>
              <a:t>+SHA</a:t>
            </a:r>
            <a:r>
              <a:rPr lang="en-US" b="1" dirty="0">
                <a:latin typeface="Astronomicon" panose="02000503000000000000" pitchFamily="2" charset="0"/>
              </a:rPr>
              <a:t>µ</a:t>
            </a:r>
            <a:r>
              <a:rPr lang="en-US" b="1" dirty="0"/>
              <a:t>) - </a:t>
            </a:r>
            <a:r>
              <a:rPr lang="el-GR" b="1" dirty="0"/>
              <a:t>λ (αν το μήκος είναι Δυτικό)</a:t>
            </a:r>
          </a:p>
          <a:p>
            <a:endParaRPr lang="en-US" dirty="0"/>
          </a:p>
          <a:p>
            <a:endParaRPr lang="en-US" dirty="0"/>
          </a:p>
        </p:txBody>
      </p:sp>
      <p:pic>
        <p:nvPicPr>
          <p:cNvPr id="7" name="Content Placeholder 6">
            <a:extLst>
              <a:ext uri="{FF2B5EF4-FFF2-40B4-BE49-F238E27FC236}">
                <a16:creationId xmlns:a16="http://schemas.microsoft.com/office/drawing/2014/main" id="{F0156B84-39D8-73CA-27BD-B461BDE191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5054" y="69321"/>
            <a:ext cx="6005945" cy="6719357"/>
          </a:xfrm>
        </p:spPr>
      </p:pic>
    </p:spTree>
    <p:extLst>
      <p:ext uri="{BB962C8B-B14F-4D97-AF65-F5344CB8AC3E}">
        <p14:creationId xmlns:p14="http://schemas.microsoft.com/office/powerpoint/2010/main" val="191530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3248-7362-0230-B830-CC92989AA9A7}"/>
              </a:ext>
            </a:extLst>
          </p:cNvPr>
          <p:cNvSpPr>
            <a:spLocks noGrp="1"/>
          </p:cNvSpPr>
          <p:nvPr>
            <p:ph type="title"/>
          </p:nvPr>
        </p:nvSpPr>
        <p:spPr>
          <a:xfrm>
            <a:off x="192506" y="457200"/>
            <a:ext cx="4579520" cy="860258"/>
          </a:xfrm>
        </p:spPr>
        <p:txBody>
          <a:bodyPr>
            <a:normAutofit fontScale="90000"/>
          </a:bodyPr>
          <a:lstStyle/>
          <a:p>
            <a:r>
              <a:rPr lang="el-GR" dirty="0"/>
              <a:t>Μεταβολή Της Ωρικής Γωνίας </a:t>
            </a:r>
            <a:endParaRPr lang="en-US" dirty="0"/>
          </a:p>
        </p:txBody>
      </p:sp>
      <p:pic>
        <p:nvPicPr>
          <p:cNvPr id="6" name="Content Placeholder 5">
            <a:extLst>
              <a:ext uri="{FF2B5EF4-FFF2-40B4-BE49-F238E27FC236}">
                <a16:creationId xmlns:a16="http://schemas.microsoft.com/office/drawing/2014/main" id="{2C0416B9-2C3D-1C76-E233-4BA13008DCDD}"/>
              </a:ext>
            </a:extLst>
          </p:cNvPr>
          <p:cNvPicPr>
            <a:picLocks noGrp="1" noChangeAspect="1"/>
          </p:cNvPicPr>
          <p:nvPr>
            <p:ph idx="1"/>
          </p:nvPr>
        </p:nvPicPr>
        <p:blipFill>
          <a:blip r:embed="rId2"/>
          <a:stretch>
            <a:fillRect/>
          </a:stretch>
        </p:blipFill>
        <p:spPr>
          <a:xfrm>
            <a:off x="5401515" y="323221"/>
            <a:ext cx="6359351" cy="6211558"/>
          </a:xfrm>
        </p:spPr>
      </p:pic>
      <p:sp>
        <p:nvSpPr>
          <p:cNvPr id="4" name="Text Placeholder 3">
            <a:extLst>
              <a:ext uri="{FF2B5EF4-FFF2-40B4-BE49-F238E27FC236}">
                <a16:creationId xmlns:a16="http://schemas.microsoft.com/office/drawing/2014/main" id="{0290D306-0625-19A8-D337-AD2989F4FBA3}"/>
              </a:ext>
            </a:extLst>
          </p:cNvPr>
          <p:cNvSpPr>
            <a:spLocks noGrp="1"/>
          </p:cNvSpPr>
          <p:nvPr>
            <p:ph type="body" sz="half" idx="2"/>
          </p:nvPr>
        </p:nvSpPr>
        <p:spPr>
          <a:xfrm>
            <a:off x="276726" y="1317457"/>
            <a:ext cx="4800600" cy="4938963"/>
          </a:xfrm>
        </p:spPr>
        <p:txBody>
          <a:bodyPr>
            <a:normAutofit lnSpcReduction="10000"/>
          </a:bodyPr>
          <a:lstStyle/>
          <a:p>
            <a:r>
              <a:rPr lang="el-GR" dirty="0"/>
              <a:t>Για την επίλυση των προβλημάτων αστρονομικής ναυτιλίας χρησιμοποιούμε συνδυασμό γήινων και ουράνιων συντεταγμένων.</a:t>
            </a:r>
          </a:p>
          <a:p>
            <a:endParaRPr lang="el-GR" dirty="0"/>
          </a:p>
          <a:p>
            <a:r>
              <a:rPr lang="el-GR" dirty="0"/>
              <a:t>Όπως έχουμε μιλήσει μέχρι τώρα, οι προεκτάσεις των γήινων μεσημβρινών αποτελούν τους αντίστοιχους μεσημβρινούς της ουράνιας σφαίρας.</a:t>
            </a:r>
          </a:p>
          <a:p>
            <a:endParaRPr lang="el-GR" dirty="0"/>
          </a:p>
          <a:p>
            <a:r>
              <a:rPr lang="el-GR" dirty="0"/>
              <a:t>Όταν όμως λάβουμε τον </a:t>
            </a:r>
            <a:r>
              <a:rPr lang="el-GR" dirty="0" err="1"/>
              <a:t>ωρικό</a:t>
            </a:r>
            <a:r>
              <a:rPr lang="el-GR" dirty="0"/>
              <a:t> κύκλο ενός ουρανίου σώματος, αυτός μεταβάλει την θέση του σε σχέση με τους μεσημβρινούς αφού τα ουράνια σώματα κινούνται στους κύκλους κλίσης τους επάνω στην ουράνια σφαίρα (θεωρούμε την κίνηση τους προς Δυσμάς –Δυτική-). </a:t>
            </a:r>
            <a:endParaRPr lang="en-US" dirty="0"/>
          </a:p>
          <a:p>
            <a:r>
              <a:rPr lang="el-GR" dirty="0"/>
              <a:t>Για να μετρήσουμε την μεταβολή αυτή θα πρέπει να χρησιμοποιήσουμε σταθερά σημεία αναφοράς (</a:t>
            </a:r>
            <a:r>
              <a:rPr lang="en-US" dirty="0"/>
              <a:t> Greenwich - </a:t>
            </a:r>
            <a:r>
              <a:rPr lang="en-US" dirty="0" err="1"/>
              <a:t>Aries</a:t>
            </a:r>
            <a:r>
              <a:rPr lang="en-US" dirty="0" err="1">
                <a:latin typeface="Astronomicon" panose="02000503000000000000" pitchFamily="2" charset="0"/>
              </a:rPr>
              <a:t>A</a:t>
            </a:r>
            <a:r>
              <a:rPr lang="el-GR" dirty="0"/>
              <a:t> </a:t>
            </a:r>
            <a:r>
              <a:rPr lang="en-US" dirty="0"/>
              <a:t>)</a:t>
            </a:r>
          </a:p>
        </p:txBody>
      </p:sp>
    </p:spTree>
    <p:extLst>
      <p:ext uri="{BB962C8B-B14F-4D97-AF65-F5344CB8AC3E}">
        <p14:creationId xmlns:p14="http://schemas.microsoft.com/office/powerpoint/2010/main" val="105179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90D306-0625-19A8-D337-AD2989F4FBA3}"/>
              </a:ext>
            </a:extLst>
          </p:cNvPr>
          <p:cNvSpPr>
            <a:spLocks noGrp="1"/>
          </p:cNvSpPr>
          <p:nvPr>
            <p:ph type="body" sz="half" idx="2"/>
          </p:nvPr>
        </p:nvSpPr>
        <p:spPr>
          <a:xfrm>
            <a:off x="84221" y="1317457"/>
            <a:ext cx="4993105" cy="4938963"/>
          </a:xfrm>
        </p:spPr>
        <p:txBody>
          <a:bodyPr>
            <a:normAutofit/>
          </a:bodyPr>
          <a:lstStyle/>
          <a:p>
            <a:r>
              <a:rPr lang="el-GR" dirty="0"/>
              <a:t>Η γωνία που σχηματίζεται μεταξύ του </a:t>
            </a:r>
            <a:r>
              <a:rPr lang="el-GR" b="1" dirty="0"/>
              <a:t>μεσημβρινού του </a:t>
            </a:r>
            <a:r>
              <a:rPr lang="en-US" b="1" dirty="0"/>
              <a:t>Greenwich </a:t>
            </a:r>
            <a:r>
              <a:rPr lang="el-GR" dirty="0"/>
              <a:t>και του </a:t>
            </a:r>
            <a:r>
              <a:rPr lang="el-GR" b="1" dirty="0" err="1"/>
              <a:t>Ωρικού</a:t>
            </a:r>
            <a:r>
              <a:rPr lang="el-GR" b="1" dirty="0"/>
              <a:t> κύκλου</a:t>
            </a:r>
            <a:r>
              <a:rPr lang="en-US" dirty="0"/>
              <a:t> </a:t>
            </a:r>
            <a:r>
              <a:rPr lang="el-GR" dirty="0"/>
              <a:t>του ουρανίου σώματος (προς παρατήρηση), ονομάζεται </a:t>
            </a:r>
            <a:r>
              <a:rPr lang="el-GR" dirty="0" err="1"/>
              <a:t>Ωρική</a:t>
            </a:r>
            <a:r>
              <a:rPr lang="el-GR" dirty="0"/>
              <a:t> γωνία</a:t>
            </a:r>
            <a:r>
              <a:rPr lang="en-US" dirty="0"/>
              <a:t> Greenwich</a:t>
            </a:r>
            <a:r>
              <a:rPr lang="el-GR" dirty="0"/>
              <a:t>.</a:t>
            </a:r>
          </a:p>
          <a:p>
            <a:r>
              <a:rPr lang="en-US" b="1" dirty="0"/>
              <a:t>G</a:t>
            </a:r>
            <a:r>
              <a:rPr lang="en-US" dirty="0"/>
              <a:t>reenwich </a:t>
            </a:r>
            <a:r>
              <a:rPr lang="en-US" b="1" dirty="0"/>
              <a:t>H</a:t>
            </a:r>
            <a:r>
              <a:rPr lang="en-US" dirty="0"/>
              <a:t>our </a:t>
            </a:r>
            <a:r>
              <a:rPr lang="en-US" b="1" dirty="0"/>
              <a:t>A</a:t>
            </a:r>
            <a:r>
              <a:rPr lang="en-US" dirty="0"/>
              <a:t>ngle  </a:t>
            </a:r>
            <a:r>
              <a:rPr lang="en-US" b="1" dirty="0"/>
              <a:t>GHA.</a:t>
            </a:r>
          </a:p>
          <a:p>
            <a:endParaRPr lang="en-US" b="1" dirty="0"/>
          </a:p>
          <a:p>
            <a:r>
              <a:rPr lang="en-US" dirty="0"/>
              <a:t>H </a:t>
            </a:r>
            <a:r>
              <a:rPr lang="en-US" b="1" dirty="0"/>
              <a:t>GHA </a:t>
            </a:r>
            <a:r>
              <a:rPr lang="el-GR" dirty="0"/>
              <a:t>μετριέται από τον ουράνιο μεσημβρινό του </a:t>
            </a:r>
            <a:r>
              <a:rPr lang="en-US" dirty="0" err="1"/>
              <a:t>Grewnwich</a:t>
            </a:r>
            <a:r>
              <a:rPr lang="el-GR" dirty="0"/>
              <a:t> έως τον Ωρικό κύκλο του σώματος, μετρώντας </a:t>
            </a:r>
            <a:r>
              <a:rPr lang="el-GR" b="1" dirty="0"/>
              <a:t>προς τα ΔΥΤΙΚΑ.</a:t>
            </a:r>
          </a:p>
          <a:p>
            <a:endParaRPr lang="el-GR" b="1" dirty="0"/>
          </a:p>
          <a:p>
            <a:r>
              <a:rPr lang="el-GR" b="1" dirty="0"/>
              <a:t>Είναι και αυτή </a:t>
            </a:r>
            <a:r>
              <a:rPr lang="el-GR" b="1" dirty="0" err="1"/>
              <a:t>ολοκυκλική</a:t>
            </a:r>
            <a:r>
              <a:rPr lang="el-GR" b="1" dirty="0"/>
              <a:t> γωνία (μετριέται από 0˚ - 360˚) </a:t>
            </a:r>
          </a:p>
          <a:p>
            <a:endParaRPr lang="el-GR" b="1" dirty="0"/>
          </a:p>
          <a:p>
            <a:endParaRPr lang="el-GR" dirty="0"/>
          </a:p>
        </p:txBody>
      </p:sp>
      <p:sp>
        <p:nvSpPr>
          <p:cNvPr id="2" name="Title 1">
            <a:extLst>
              <a:ext uri="{FF2B5EF4-FFF2-40B4-BE49-F238E27FC236}">
                <a16:creationId xmlns:a16="http://schemas.microsoft.com/office/drawing/2014/main" id="{47373248-7362-0230-B830-CC92989AA9A7}"/>
              </a:ext>
            </a:extLst>
          </p:cNvPr>
          <p:cNvSpPr>
            <a:spLocks noGrp="1"/>
          </p:cNvSpPr>
          <p:nvPr>
            <p:ph type="title"/>
          </p:nvPr>
        </p:nvSpPr>
        <p:spPr>
          <a:xfrm>
            <a:off x="192505" y="457200"/>
            <a:ext cx="5660857" cy="860258"/>
          </a:xfrm>
        </p:spPr>
        <p:txBody>
          <a:bodyPr>
            <a:normAutofit fontScale="90000"/>
          </a:bodyPr>
          <a:lstStyle/>
          <a:p>
            <a:r>
              <a:rPr lang="el-GR" dirty="0" err="1"/>
              <a:t>Ωρική</a:t>
            </a:r>
            <a:r>
              <a:rPr lang="el-GR" dirty="0"/>
              <a:t> Γωνία</a:t>
            </a:r>
            <a:r>
              <a:rPr lang="en-US" dirty="0"/>
              <a:t> </a:t>
            </a:r>
            <a:r>
              <a:rPr lang="en-US" dirty="0" err="1"/>
              <a:t>Grenwich</a:t>
            </a:r>
            <a:r>
              <a:rPr lang="el-GR" dirty="0"/>
              <a:t>.</a:t>
            </a:r>
            <a:br>
              <a:rPr lang="el-GR" dirty="0"/>
            </a:br>
            <a:r>
              <a:rPr lang="en-US" dirty="0"/>
              <a:t>Greenwich Hour Angle (GHA)</a:t>
            </a:r>
            <a:r>
              <a:rPr lang="el-GR" dirty="0"/>
              <a:t> </a:t>
            </a:r>
            <a:endParaRPr lang="en-US" dirty="0"/>
          </a:p>
        </p:txBody>
      </p:sp>
      <p:pic>
        <p:nvPicPr>
          <p:cNvPr id="12" name="Content Placeholder 11">
            <a:extLst>
              <a:ext uri="{FF2B5EF4-FFF2-40B4-BE49-F238E27FC236}">
                <a16:creationId xmlns:a16="http://schemas.microsoft.com/office/drawing/2014/main" id="{6AEB6B01-FD80-E224-A90E-1D792D9D06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3362" y="524209"/>
            <a:ext cx="6204941" cy="6057065"/>
          </a:xfrm>
        </p:spPr>
      </p:pic>
    </p:spTree>
    <p:extLst>
      <p:ext uri="{BB962C8B-B14F-4D97-AF65-F5344CB8AC3E}">
        <p14:creationId xmlns:p14="http://schemas.microsoft.com/office/powerpoint/2010/main" val="1156696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90D306-0625-19A8-D337-AD2989F4FBA3}"/>
              </a:ext>
            </a:extLst>
          </p:cNvPr>
          <p:cNvSpPr>
            <a:spLocks noGrp="1"/>
          </p:cNvSpPr>
          <p:nvPr>
            <p:ph type="body" sz="half" idx="2"/>
          </p:nvPr>
        </p:nvSpPr>
        <p:spPr>
          <a:xfrm>
            <a:off x="84221" y="1317457"/>
            <a:ext cx="4993105" cy="4938963"/>
          </a:xfrm>
        </p:spPr>
        <p:txBody>
          <a:bodyPr>
            <a:normAutofit/>
          </a:bodyPr>
          <a:lstStyle/>
          <a:p>
            <a:r>
              <a:rPr lang="el-GR" dirty="0"/>
              <a:t>Η γωνία που σχηματίζεται μεταξύ του </a:t>
            </a:r>
            <a:r>
              <a:rPr lang="el-GR" b="1" dirty="0"/>
              <a:t>μεσημβρινού του εαρινού σημείου </a:t>
            </a:r>
            <a:r>
              <a:rPr lang="en-US" b="1" dirty="0">
                <a:latin typeface="Astronomicon" panose="02000503000000000000" pitchFamily="2" charset="0"/>
              </a:rPr>
              <a:t>A</a:t>
            </a:r>
            <a:r>
              <a:rPr lang="el-GR" dirty="0"/>
              <a:t> και του </a:t>
            </a:r>
            <a:r>
              <a:rPr lang="el-GR" b="1" dirty="0" err="1"/>
              <a:t>Ωρικού</a:t>
            </a:r>
            <a:r>
              <a:rPr lang="el-GR" b="1" dirty="0"/>
              <a:t> κύκλου</a:t>
            </a:r>
            <a:r>
              <a:rPr lang="en-US" dirty="0"/>
              <a:t> </a:t>
            </a:r>
            <a:r>
              <a:rPr lang="el-GR" dirty="0"/>
              <a:t>του ουρανίου σώματος (προς παρατήρηση), ονομάζεται </a:t>
            </a:r>
            <a:r>
              <a:rPr lang="el-GR" dirty="0" err="1"/>
              <a:t>Ωρική</a:t>
            </a:r>
            <a:r>
              <a:rPr lang="el-GR" dirty="0"/>
              <a:t> Γωνία</a:t>
            </a:r>
            <a:r>
              <a:rPr lang="en-US" dirty="0"/>
              <a:t> </a:t>
            </a:r>
            <a:r>
              <a:rPr lang="el-GR" dirty="0"/>
              <a:t>Εαρινού Σημείου</a:t>
            </a:r>
          </a:p>
          <a:p>
            <a:r>
              <a:rPr lang="en-US" b="1" dirty="0"/>
              <a:t>S</a:t>
            </a:r>
            <a:r>
              <a:rPr lang="en-US" dirty="0"/>
              <a:t>idereal </a:t>
            </a:r>
            <a:r>
              <a:rPr lang="en-US" b="1" dirty="0"/>
              <a:t>H</a:t>
            </a:r>
            <a:r>
              <a:rPr lang="en-US" dirty="0"/>
              <a:t>our </a:t>
            </a:r>
            <a:r>
              <a:rPr lang="en-US" b="1" dirty="0"/>
              <a:t>A</a:t>
            </a:r>
            <a:r>
              <a:rPr lang="en-US" dirty="0"/>
              <a:t>ngle  </a:t>
            </a:r>
            <a:r>
              <a:rPr lang="en-US" b="1" dirty="0"/>
              <a:t>SHA.</a:t>
            </a:r>
          </a:p>
          <a:p>
            <a:endParaRPr lang="en-US" b="1" dirty="0"/>
          </a:p>
          <a:p>
            <a:r>
              <a:rPr lang="en-US" dirty="0"/>
              <a:t>H </a:t>
            </a:r>
            <a:r>
              <a:rPr lang="en-US" b="1" dirty="0"/>
              <a:t>SHA </a:t>
            </a:r>
            <a:r>
              <a:rPr lang="el-GR" dirty="0"/>
              <a:t>μετριέται από τον ουράνιο μεσημβρινό του εαρινού σημείου έως τον Ωρικό κύκλο του σώματος, μετρώντας </a:t>
            </a:r>
            <a:r>
              <a:rPr lang="el-GR" b="1" dirty="0"/>
              <a:t>προς τα ΔΥΤΙΚΑ.</a:t>
            </a:r>
          </a:p>
          <a:p>
            <a:endParaRPr lang="el-GR" b="1" dirty="0"/>
          </a:p>
          <a:p>
            <a:r>
              <a:rPr lang="el-GR" b="1" dirty="0"/>
              <a:t>Είναι κι αυτή </a:t>
            </a:r>
            <a:r>
              <a:rPr lang="el-GR" b="1" dirty="0" err="1"/>
              <a:t>ολοκυκλική</a:t>
            </a:r>
            <a:r>
              <a:rPr lang="el-GR" b="1" dirty="0"/>
              <a:t> γωνία (μετριέται από 0˚ - 360˚) </a:t>
            </a:r>
          </a:p>
          <a:p>
            <a:endParaRPr lang="el-GR" b="1" dirty="0"/>
          </a:p>
          <a:p>
            <a:endParaRPr lang="el-GR" dirty="0"/>
          </a:p>
        </p:txBody>
      </p:sp>
      <p:sp>
        <p:nvSpPr>
          <p:cNvPr id="2" name="Title 1">
            <a:extLst>
              <a:ext uri="{FF2B5EF4-FFF2-40B4-BE49-F238E27FC236}">
                <a16:creationId xmlns:a16="http://schemas.microsoft.com/office/drawing/2014/main" id="{47373248-7362-0230-B830-CC92989AA9A7}"/>
              </a:ext>
            </a:extLst>
          </p:cNvPr>
          <p:cNvSpPr>
            <a:spLocks noGrp="1"/>
          </p:cNvSpPr>
          <p:nvPr>
            <p:ph type="title"/>
          </p:nvPr>
        </p:nvSpPr>
        <p:spPr>
          <a:xfrm>
            <a:off x="192505" y="457200"/>
            <a:ext cx="6118057" cy="860258"/>
          </a:xfrm>
        </p:spPr>
        <p:txBody>
          <a:bodyPr>
            <a:normAutofit fontScale="90000"/>
          </a:bodyPr>
          <a:lstStyle/>
          <a:p>
            <a:r>
              <a:rPr lang="el-GR" dirty="0" err="1"/>
              <a:t>Ωρική</a:t>
            </a:r>
            <a:r>
              <a:rPr lang="el-GR" dirty="0"/>
              <a:t> Γωνία</a:t>
            </a:r>
            <a:r>
              <a:rPr lang="en-US" dirty="0"/>
              <a:t> </a:t>
            </a:r>
            <a:r>
              <a:rPr lang="el-GR" dirty="0"/>
              <a:t>Εαρινού Σημείου.</a:t>
            </a:r>
            <a:br>
              <a:rPr lang="el-GR" dirty="0"/>
            </a:br>
            <a:r>
              <a:rPr lang="en-US" dirty="0"/>
              <a:t>Sidereal Hour Angle (SHA)</a:t>
            </a:r>
            <a:r>
              <a:rPr lang="el-GR" dirty="0"/>
              <a:t> </a:t>
            </a:r>
            <a:endParaRPr lang="en-US" dirty="0"/>
          </a:p>
        </p:txBody>
      </p:sp>
      <p:pic>
        <p:nvPicPr>
          <p:cNvPr id="7" name="Content Placeholder 6">
            <a:extLst>
              <a:ext uri="{FF2B5EF4-FFF2-40B4-BE49-F238E27FC236}">
                <a16:creationId xmlns:a16="http://schemas.microsoft.com/office/drawing/2014/main" id="{0B4636E7-DD8E-53AA-1C5D-CCD7A24212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5492" y="73025"/>
            <a:ext cx="5987882" cy="6645988"/>
          </a:xfrm>
        </p:spPr>
      </p:pic>
    </p:spTree>
    <p:extLst>
      <p:ext uri="{BB962C8B-B14F-4D97-AF65-F5344CB8AC3E}">
        <p14:creationId xmlns:p14="http://schemas.microsoft.com/office/powerpoint/2010/main" val="266638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90D306-0625-19A8-D337-AD2989F4FBA3}"/>
              </a:ext>
            </a:extLst>
          </p:cNvPr>
          <p:cNvSpPr>
            <a:spLocks noGrp="1"/>
          </p:cNvSpPr>
          <p:nvPr>
            <p:ph type="body" sz="half" idx="2"/>
          </p:nvPr>
        </p:nvSpPr>
        <p:spPr>
          <a:xfrm>
            <a:off x="84221" y="1317457"/>
            <a:ext cx="4993105" cy="4938963"/>
          </a:xfrm>
        </p:spPr>
        <p:txBody>
          <a:bodyPr>
            <a:normAutofit/>
          </a:bodyPr>
          <a:lstStyle/>
          <a:p>
            <a:r>
              <a:rPr lang="el-GR" dirty="0"/>
              <a:t>Η γωνία που σχηματίζεται μεταξύ του </a:t>
            </a:r>
            <a:r>
              <a:rPr lang="el-GR" b="1" dirty="0"/>
              <a:t>μεσημβρινού του </a:t>
            </a:r>
            <a:r>
              <a:rPr lang="en-US" b="1" dirty="0"/>
              <a:t>Greenwich </a:t>
            </a:r>
            <a:r>
              <a:rPr lang="el-GR" dirty="0"/>
              <a:t>και του </a:t>
            </a:r>
            <a:r>
              <a:rPr lang="en-US" b="1" dirty="0"/>
              <a:t>Aries</a:t>
            </a:r>
            <a:r>
              <a:rPr lang="el-GR" dirty="0"/>
              <a:t>, ονομάζεται </a:t>
            </a:r>
            <a:r>
              <a:rPr lang="el-GR" dirty="0" err="1"/>
              <a:t>Ωρική</a:t>
            </a:r>
            <a:r>
              <a:rPr lang="el-GR" dirty="0"/>
              <a:t> γωνία</a:t>
            </a:r>
            <a:r>
              <a:rPr lang="en-US" dirty="0"/>
              <a:t> Greenwich Aries</a:t>
            </a:r>
            <a:r>
              <a:rPr lang="el-GR" dirty="0"/>
              <a:t>.</a:t>
            </a:r>
          </a:p>
          <a:p>
            <a:r>
              <a:rPr lang="en-US" b="1" dirty="0"/>
              <a:t>G</a:t>
            </a:r>
            <a:r>
              <a:rPr lang="en-US" dirty="0"/>
              <a:t>reenwich </a:t>
            </a:r>
            <a:r>
              <a:rPr lang="en-US" b="1" dirty="0"/>
              <a:t>H</a:t>
            </a:r>
            <a:r>
              <a:rPr lang="en-US" dirty="0"/>
              <a:t>our </a:t>
            </a:r>
            <a:r>
              <a:rPr lang="en-US" b="1" dirty="0"/>
              <a:t>A</a:t>
            </a:r>
            <a:r>
              <a:rPr lang="en-US" dirty="0"/>
              <a:t>ngle </a:t>
            </a:r>
            <a:r>
              <a:rPr lang="en-US" b="1" dirty="0"/>
              <a:t>A</a:t>
            </a:r>
            <a:r>
              <a:rPr lang="en-US" dirty="0"/>
              <a:t>ries  </a:t>
            </a:r>
            <a:r>
              <a:rPr lang="en-US" b="1" dirty="0"/>
              <a:t>GHA</a:t>
            </a:r>
            <a:r>
              <a:rPr lang="en-US" b="1" dirty="0">
                <a:latin typeface="Astronomicon" panose="02000503000000000000" pitchFamily="2" charset="0"/>
              </a:rPr>
              <a:t>A</a:t>
            </a:r>
            <a:r>
              <a:rPr lang="en-US" b="1" dirty="0"/>
              <a:t>.</a:t>
            </a:r>
          </a:p>
          <a:p>
            <a:endParaRPr lang="en-US" b="1" dirty="0"/>
          </a:p>
          <a:p>
            <a:r>
              <a:rPr lang="en-US" dirty="0"/>
              <a:t>H </a:t>
            </a:r>
            <a:r>
              <a:rPr lang="en-US" b="1" dirty="0"/>
              <a:t>GHA</a:t>
            </a:r>
            <a:r>
              <a:rPr lang="en-US" b="1" dirty="0">
                <a:latin typeface="Astronomicon" panose="02000503000000000000" pitchFamily="2" charset="0"/>
              </a:rPr>
              <a:t>A</a:t>
            </a:r>
            <a:r>
              <a:rPr lang="en-US" b="1" dirty="0"/>
              <a:t> </a:t>
            </a:r>
            <a:r>
              <a:rPr lang="el-GR" dirty="0"/>
              <a:t>μετριέται από τον ουράνιο μεσημβρινό του </a:t>
            </a:r>
            <a:r>
              <a:rPr lang="en-US" dirty="0" err="1"/>
              <a:t>Grewnwich</a:t>
            </a:r>
            <a:r>
              <a:rPr lang="el-GR" dirty="0"/>
              <a:t> έως τον Ωρικό κύκλο του </a:t>
            </a:r>
            <a:r>
              <a:rPr lang="en-US" dirty="0"/>
              <a:t>Aries </a:t>
            </a:r>
            <a:r>
              <a:rPr lang="el-GR" dirty="0"/>
              <a:t>μετρώντας </a:t>
            </a:r>
            <a:r>
              <a:rPr lang="el-GR" b="1" dirty="0"/>
              <a:t>προς τα ΔΥΤΙΚΑ.</a:t>
            </a:r>
          </a:p>
          <a:p>
            <a:endParaRPr lang="el-GR" b="1" dirty="0"/>
          </a:p>
          <a:p>
            <a:r>
              <a:rPr lang="el-GR" b="1" dirty="0"/>
              <a:t>Είναι και αυτή </a:t>
            </a:r>
            <a:r>
              <a:rPr lang="el-GR" b="1" dirty="0" err="1"/>
              <a:t>ολοκυκλική</a:t>
            </a:r>
            <a:r>
              <a:rPr lang="el-GR" b="1" dirty="0"/>
              <a:t> γωνία (μετριέται από 0˚ - 360˚) </a:t>
            </a:r>
          </a:p>
          <a:p>
            <a:endParaRPr lang="el-GR" b="1" dirty="0"/>
          </a:p>
          <a:p>
            <a:endParaRPr lang="el-GR" dirty="0"/>
          </a:p>
        </p:txBody>
      </p:sp>
      <p:sp>
        <p:nvSpPr>
          <p:cNvPr id="2" name="Title 1">
            <a:extLst>
              <a:ext uri="{FF2B5EF4-FFF2-40B4-BE49-F238E27FC236}">
                <a16:creationId xmlns:a16="http://schemas.microsoft.com/office/drawing/2014/main" id="{47373248-7362-0230-B830-CC92989AA9A7}"/>
              </a:ext>
            </a:extLst>
          </p:cNvPr>
          <p:cNvSpPr>
            <a:spLocks noGrp="1"/>
          </p:cNvSpPr>
          <p:nvPr>
            <p:ph type="title"/>
          </p:nvPr>
        </p:nvSpPr>
        <p:spPr>
          <a:xfrm>
            <a:off x="192505" y="457200"/>
            <a:ext cx="7020427" cy="860258"/>
          </a:xfrm>
        </p:spPr>
        <p:txBody>
          <a:bodyPr>
            <a:normAutofit fontScale="90000"/>
          </a:bodyPr>
          <a:lstStyle/>
          <a:p>
            <a:r>
              <a:rPr lang="el-GR" dirty="0" err="1"/>
              <a:t>Ωρική</a:t>
            </a:r>
            <a:r>
              <a:rPr lang="el-GR" dirty="0"/>
              <a:t> Γωνία</a:t>
            </a:r>
            <a:r>
              <a:rPr lang="en-US" dirty="0"/>
              <a:t> Greenwich </a:t>
            </a:r>
            <a:r>
              <a:rPr lang="el-GR" dirty="0"/>
              <a:t>του </a:t>
            </a:r>
            <a:r>
              <a:rPr lang="en-US" dirty="0"/>
              <a:t>Aries</a:t>
            </a:r>
            <a:r>
              <a:rPr lang="el-GR" dirty="0"/>
              <a:t>.</a:t>
            </a:r>
            <a:br>
              <a:rPr lang="el-GR" dirty="0"/>
            </a:br>
            <a:r>
              <a:rPr lang="en-US" dirty="0"/>
              <a:t>Greenwich Hour Angle </a:t>
            </a:r>
            <a:r>
              <a:rPr lang="el-GR" dirty="0"/>
              <a:t>A</a:t>
            </a:r>
            <a:r>
              <a:rPr lang="en-US" dirty="0" err="1"/>
              <a:t>ries</a:t>
            </a:r>
            <a:r>
              <a:rPr lang="el-GR" dirty="0"/>
              <a:t> </a:t>
            </a:r>
            <a:r>
              <a:rPr lang="en-US" dirty="0"/>
              <a:t>(GHA</a:t>
            </a:r>
            <a:r>
              <a:rPr lang="el-GR" dirty="0"/>
              <a:t> </a:t>
            </a:r>
            <a:r>
              <a:rPr lang="en-US" dirty="0">
                <a:latin typeface="Astronomicon" panose="02000503000000000000" pitchFamily="2" charset="0"/>
              </a:rPr>
              <a:t>A</a:t>
            </a:r>
            <a:r>
              <a:rPr lang="en-US" dirty="0"/>
              <a:t>)</a:t>
            </a:r>
            <a:r>
              <a:rPr lang="el-GR" dirty="0"/>
              <a:t> </a:t>
            </a:r>
            <a:endParaRPr lang="en-US" dirty="0"/>
          </a:p>
        </p:txBody>
      </p:sp>
      <p:pic>
        <p:nvPicPr>
          <p:cNvPr id="7" name="Content Placeholder 6">
            <a:extLst>
              <a:ext uri="{FF2B5EF4-FFF2-40B4-BE49-F238E27FC236}">
                <a16:creationId xmlns:a16="http://schemas.microsoft.com/office/drawing/2014/main" id="{26FE8DD0-587B-DAA6-056A-C0D27FBAB7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4674" y="521679"/>
            <a:ext cx="6209411" cy="6017484"/>
          </a:xfrm>
        </p:spPr>
      </p:pic>
    </p:spTree>
    <p:extLst>
      <p:ext uri="{BB962C8B-B14F-4D97-AF65-F5344CB8AC3E}">
        <p14:creationId xmlns:p14="http://schemas.microsoft.com/office/powerpoint/2010/main" val="199265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0F5A-E833-5B92-95D9-1602E9F13629}"/>
              </a:ext>
            </a:extLst>
          </p:cNvPr>
          <p:cNvSpPr>
            <a:spLocks noGrp="1"/>
          </p:cNvSpPr>
          <p:nvPr>
            <p:ph type="title"/>
          </p:nvPr>
        </p:nvSpPr>
        <p:spPr>
          <a:xfrm>
            <a:off x="307140" y="457200"/>
            <a:ext cx="6021471" cy="1600200"/>
          </a:xfrm>
        </p:spPr>
        <p:txBody>
          <a:bodyPr>
            <a:normAutofit fontScale="90000"/>
          </a:bodyPr>
          <a:lstStyle/>
          <a:p>
            <a:r>
              <a:rPr lang="el-GR" dirty="0"/>
              <a:t>Από που θα αντλήσουμε πληροφορίες για την </a:t>
            </a:r>
            <a:r>
              <a:rPr lang="en-US" dirty="0"/>
              <a:t>GHA </a:t>
            </a:r>
            <a:r>
              <a:rPr lang="el-GR" dirty="0"/>
              <a:t>και την </a:t>
            </a:r>
            <a:r>
              <a:rPr lang="en-US" dirty="0"/>
              <a:t>SHA</a:t>
            </a:r>
            <a:r>
              <a:rPr lang="el-GR" dirty="0"/>
              <a:t> των ουρανίων σωμάτων και του Α</a:t>
            </a:r>
            <a:r>
              <a:rPr lang="en-US" dirty="0" err="1"/>
              <a:t>ries</a:t>
            </a:r>
            <a:r>
              <a:rPr lang="en-US" dirty="0"/>
              <a:t>;</a:t>
            </a:r>
          </a:p>
        </p:txBody>
      </p:sp>
      <p:pic>
        <p:nvPicPr>
          <p:cNvPr id="6" name="Content Placeholder 5">
            <a:extLst>
              <a:ext uri="{FF2B5EF4-FFF2-40B4-BE49-F238E27FC236}">
                <a16:creationId xmlns:a16="http://schemas.microsoft.com/office/drawing/2014/main" id="{17E52D40-4978-EBCB-00A8-E862C0A2B9DE}"/>
              </a:ext>
            </a:extLst>
          </p:cNvPr>
          <p:cNvPicPr>
            <a:picLocks noGrp="1" noChangeAspect="1"/>
          </p:cNvPicPr>
          <p:nvPr>
            <p:ph idx="1"/>
          </p:nvPr>
        </p:nvPicPr>
        <p:blipFill>
          <a:blip r:embed="rId2"/>
          <a:stretch>
            <a:fillRect/>
          </a:stretch>
        </p:blipFill>
        <p:spPr>
          <a:xfrm>
            <a:off x="6396038" y="144432"/>
            <a:ext cx="5342105" cy="3367696"/>
          </a:xfrm>
        </p:spPr>
      </p:pic>
      <p:sp>
        <p:nvSpPr>
          <p:cNvPr id="4" name="Text Placeholder 3">
            <a:extLst>
              <a:ext uri="{FF2B5EF4-FFF2-40B4-BE49-F238E27FC236}">
                <a16:creationId xmlns:a16="http://schemas.microsoft.com/office/drawing/2014/main" id="{C6CAC72E-D414-0AEE-BCC4-0417FE9B1782}"/>
              </a:ext>
            </a:extLst>
          </p:cNvPr>
          <p:cNvSpPr>
            <a:spLocks noGrp="1"/>
          </p:cNvSpPr>
          <p:nvPr>
            <p:ph type="body" sz="half" idx="2"/>
          </p:nvPr>
        </p:nvSpPr>
        <p:spPr>
          <a:xfrm>
            <a:off x="174458" y="2209800"/>
            <a:ext cx="6298530" cy="3659188"/>
          </a:xfrm>
        </p:spPr>
        <p:txBody>
          <a:bodyPr>
            <a:normAutofit/>
          </a:bodyPr>
          <a:lstStyle/>
          <a:p>
            <a:r>
              <a:rPr lang="el-GR" sz="1800" dirty="0"/>
              <a:t>Μέσα στο </a:t>
            </a:r>
            <a:r>
              <a:rPr lang="en-US" sz="1800" dirty="0"/>
              <a:t>Nautical Almanac </a:t>
            </a:r>
            <a:r>
              <a:rPr lang="el-GR" sz="1800" dirty="0"/>
              <a:t>στις ημερήσιες εφημερίδες μπορούμε να αντλήσουμε πληροφορίες </a:t>
            </a:r>
            <a:r>
              <a:rPr lang="el-GR" sz="1800" b="1" dirty="0"/>
              <a:t>για κάθε δεδομένη χρονική </a:t>
            </a:r>
            <a:r>
              <a:rPr lang="el-GR" sz="1800" dirty="0"/>
              <a:t>στιγμή για τις γωνίες </a:t>
            </a:r>
            <a:r>
              <a:rPr lang="en-US" sz="1800" dirty="0"/>
              <a:t>GHA </a:t>
            </a:r>
            <a:r>
              <a:rPr lang="el-GR" sz="1800" dirty="0"/>
              <a:t>του ήλιου, της Σελήνης,</a:t>
            </a:r>
            <a:r>
              <a:rPr lang="en-US" sz="1800" dirty="0"/>
              <a:t> </a:t>
            </a:r>
            <a:r>
              <a:rPr lang="el-GR" sz="1800" dirty="0"/>
              <a:t>του </a:t>
            </a:r>
            <a:r>
              <a:rPr lang="en-US" sz="1800" dirty="0"/>
              <a:t>Aries</a:t>
            </a:r>
            <a:r>
              <a:rPr lang="el-GR" sz="1800" dirty="0"/>
              <a:t> και των πλανητών </a:t>
            </a:r>
            <a:r>
              <a:rPr lang="en-US" sz="1800" dirty="0"/>
              <a:t>Venus – Mars – Jupiter </a:t>
            </a:r>
            <a:r>
              <a:rPr lang="el-GR" sz="1800" dirty="0"/>
              <a:t>– </a:t>
            </a:r>
            <a:r>
              <a:rPr lang="en-US" sz="1800" dirty="0"/>
              <a:t>Saturn.</a:t>
            </a:r>
            <a:r>
              <a:rPr lang="el-GR" sz="1800" dirty="0"/>
              <a:t> </a:t>
            </a:r>
            <a:endParaRPr lang="en-US" sz="1800" dirty="0"/>
          </a:p>
          <a:p>
            <a:r>
              <a:rPr lang="el-GR" sz="1800" dirty="0"/>
              <a:t>Οι τιμές που θα λάβουμε από τις ημερήσιες εφημερίδες είναι ανά μία ώρα </a:t>
            </a:r>
            <a:r>
              <a:rPr lang="en-US" sz="1800" dirty="0"/>
              <a:t>UTC (Universal Time Coordinated) </a:t>
            </a:r>
            <a:r>
              <a:rPr lang="el-GR" sz="1800" dirty="0"/>
              <a:t>κι αφού λάβουμε τις τιμές για τις ακέραιες ώρες, διορθώνουμε από πίνακες (</a:t>
            </a:r>
            <a:r>
              <a:rPr lang="en-US" sz="1800" dirty="0"/>
              <a:t>increments and corrections) </a:t>
            </a:r>
            <a:r>
              <a:rPr lang="el-GR" sz="1800" dirty="0"/>
              <a:t>για τα λεπτά και τα δευτερόλεπτα</a:t>
            </a:r>
            <a:endParaRPr lang="en-US" sz="1800" dirty="0"/>
          </a:p>
          <a:p>
            <a:endParaRPr lang="en-US" sz="1800" dirty="0"/>
          </a:p>
        </p:txBody>
      </p:sp>
      <p:pic>
        <p:nvPicPr>
          <p:cNvPr id="8" name="Picture 7">
            <a:extLst>
              <a:ext uri="{FF2B5EF4-FFF2-40B4-BE49-F238E27FC236}">
                <a16:creationId xmlns:a16="http://schemas.microsoft.com/office/drawing/2014/main" id="{A2E31D3E-F583-76A3-5057-7B3B434B47ED}"/>
              </a:ext>
            </a:extLst>
          </p:cNvPr>
          <p:cNvPicPr>
            <a:picLocks noChangeAspect="1"/>
          </p:cNvPicPr>
          <p:nvPr/>
        </p:nvPicPr>
        <p:blipFill>
          <a:blip r:embed="rId3"/>
          <a:stretch>
            <a:fillRect/>
          </a:stretch>
        </p:blipFill>
        <p:spPr>
          <a:xfrm>
            <a:off x="7199772" y="3572837"/>
            <a:ext cx="3773028" cy="3225795"/>
          </a:xfrm>
          <a:prstGeom prst="rect">
            <a:avLst/>
          </a:prstGeom>
        </p:spPr>
      </p:pic>
    </p:spTree>
    <p:extLst>
      <p:ext uri="{BB962C8B-B14F-4D97-AF65-F5344CB8AC3E}">
        <p14:creationId xmlns:p14="http://schemas.microsoft.com/office/powerpoint/2010/main" val="53492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40F5A-E833-5B92-95D9-1602E9F13629}"/>
              </a:ext>
            </a:extLst>
          </p:cNvPr>
          <p:cNvSpPr>
            <a:spLocks noGrp="1"/>
          </p:cNvSpPr>
          <p:nvPr>
            <p:ph type="title"/>
          </p:nvPr>
        </p:nvSpPr>
        <p:spPr>
          <a:xfrm>
            <a:off x="307140" y="457200"/>
            <a:ext cx="6021471" cy="1600200"/>
          </a:xfrm>
        </p:spPr>
        <p:txBody>
          <a:bodyPr>
            <a:normAutofit/>
          </a:bodyPr>
          <a:lstStyle/>
          <a:p>
            <a:r>
              <a:rPr lang="el-GR" dirty="0"/>
              <a:t>Και η </a:t>
            </a:r>
            <a:r>
              <a:rPr lang="en-US" dirty="0"/>
              <a:t>SHA;</a:t>
            </a:r>
          </a:p>
        </p:txBody>
      </p:sp>
      <p:sp>
        <p:nvSpPr>
          <p:cNvPr id="4" name="Text Placeholder 3">
            <a:extLst>
              <a:ext uri="{FF2B5EF4-FFF2-40B4-BE49-F238E27FC236}">
                <a16:creationId xmlns:a16="http://schemas.microsoft.com/office/drawing/2014/main" id="{C6CAC72E-D414-0AEE-BCC4-0417FE9B1782}"/>
              </a:ext>
            </a:extLst>
          </p:cNvPr>
          <p:cNvSpPr>
            <a:spLocks noGrp="1"/>
          </p:cNvSpPr>
          <p:nvPr>
            <p:ph type="body" sz="half" idx="2"/>
          </p:nvPr>
        </p:nvSpPr>
        <p:spPr>
          <a:xfrm>
            <a:off x="174458" y="2209800"/>
            <a:ext cx="6298530" cy="3659188"/>
          </a:xfrm>
        </p:spPr>
        <p:txBody>
          <a:bodyPr>
            <a:normAutofit/>
          </a:bodyPr>
          <a:lstStyle/>
          <a:p>
            <a:r>
              <a:rPr lang="el-GR" sz="1800" dirty="0"/>
              <a:t>Επίσης μέσα στο </a:t>
            </a:r>
            <a:r>
              <a:rPr lang="en-US" sz="1800" dirty="0"/>
              <a:t>Nautical Almanac </a:t>
            </a:r>
            <a:r>
              <a:rPr lang="el-GR" sz="1800" dirty="0"/>
              <a:t>στις ημερήσιες εφημερίδες μπορούμε να αντλήσουμε πληροφορίες </a:t>
            </a:r>
            <a:r>
              <a:rPr lang="el-GR" sz="1800" b="1" dirty="0"/>
              <a:t>ανά τριήμερο για την γωνία </a:t>
            </a:r>
            <a:r>
              <a:rPr lang="en-US" sz="1800" b="1" dirty="0"/>
              <a:t>SHA </a:t>
            </a:r>
            <a:r>
              <a:rPr lang="el-GR" sz="1800" b="1" dirty="0"/>
              <a:t>επιλεγμένων απλανών </a:t>
            </a:r>
            <a:r>
              <a:rPr lang="el-GR" sz="1800" dirty="0"/>
              <a:t>του Βορείου και του Νοτίου Ημισφαιρίου</a:t>
            </a:r>
            <a:r>
              <a:rPr lang="en-US" sz="1800" dirty="0"/>
              <a:t>.</a:t>
            </a:r>
            <a:r>
              <a:rPr lang="el-GR" sz="1800" dirty="0"/>
              <a:t> </a:t>
            </a:r>
            <a:endParaRPr lang="en-US" sz="1800" dirty="0"/>
          </a:p>
          <a:p>
            <a:r>
              <a:rPr lang="el-GR" sz="1800" dirty="0"/>
              <a:t>Επειδή η γωνιακές μεταβολές στην μονάδα χρόνου είναι μικρές δεν υπάρχουν διορθώσεις για την </a:t>
            </a:r>
            <a:r>
              <a:rPr lang="en-US" sz="1800" b="1" dirty="0"/>
              <a:t>SHA</a:t>
            </a:r>
          </a:p>
        </p:txBody>
      </p:sp>
      <p:pic>
        <p:nvPicPr>
          <p:cNvPr id="11" name="Content Placeholder 10">
            <a:extLst>
              <a:ext uri="{FF2B5EF4-FFF2-40B4-BE49-F238E27FC236}">
                <a16:creationId xmlns:a16="http://schemas.microsoft.com/office/drawing/2014/main" id="{BEF4F6AA-7D99-D16E-E1F9-3018824A2B25}"/>
              </a:ext>
            </a:extLst>
          </p:cNvPr>
          <p:cNvPicPr>
            <a:picLocks noGrp="1" noChangeAspect="1"/>
          </p:cNvPicPr>
          <p:nvPr>
            <p:ph idx="1"/>
          </p:nvPr>
        </p:nvPicPr>
        <p:blipFill>
          <a:blip r:embed="rId2"/>
          <a:stretch>
            <a:fillRect/>
          </a:stretch>
        </p:blipFill>
        <p:spPr>
          <a:xfrm>
            <a:off x="8853905" y="82122"/>
            <a:ext cx="1800241" cy="6693756"/>
          </a:xfrm>
        </p:spPr>
      </p:pic>
    </p:spTree>
    <p:extLst>
      <p:ext uri="{BB962C8B-B14F-4D97-AF65-F5344CB8AC3E}">
        <p14:creationId xmlns:p14="http://schemas.microsoft.com/office/powerpoint/2010/main" val="340021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3248-7362-0230-B830-CC92989AA9A7}"/>
              </a:ext>
            </a:extLst>
          </p:cNvPr>
          <p:cNvSpPr>
            <a:spLocks noGrp="1"/>
          </p:cNvSpPr>
          <p:nvPr>
            <p:ph type="title"/>
          </p:nvPr>
        </p:nvSpPr>
        <p:spPr>
          <a:xfrm>
            <a:off x="192506" y="457200"/>
            <a:ext cx="4884820" cy="860258"/>
          </a:xfrm>
        </p:spPr>
        <p:txBody>
          <a:bodyPr>
            <a:normAutofit fontScale="90000"/>
          </a:bodyPr>
          <a:lstStyle/>
          <a:p>
            <a:r>
              <a:rPr lang="el-GR" dirty="0"/>
              <a:t>Τοπική </a:t>
            </a:r>
            <a:r>
              <a:rPr lang="el-GR" dirty="0" err="1"/>
              <a:t>Ωρική</a:t>
            </a:r>
            <a:r>
              <a:rPr lang="el-GR" dirty="0"/>
              <a:t> Γωνία.</a:t>
            </a:r>
            <a:br>
              <a:rPr lang="el-GR" dirty="0"/>
            </a:br>
            <a:r>
              <a:rPr lang="en-US" dirty="0"/>
              <a:t>Local Hour Angle (LHA)</a:t>
            </a:r>
            <a:r>
              <a:rPr lang="el-GR" dirty="0"/>
              <a:t> </a:t>
            </a:r>
            <a:endParaRPr lang="en-US" dirty="0"/>
          </a:p>
        </p:txBody>
      </p:sp>
      <p:sp>
        <p:nvSpPr>
          <p:cNvPr id="4" name="Text Placeholder 3">
            <a:extLst>
              <a:ext uri="{FF2B5EF4-FFF2-40B4-BE49-F238E27FC236}">
                <a16:creationId xmlns:a16="http://schemas.microsoft.com/office/drawing/2014/main" id="{0290D306-0625-19A8-D337-AD2989F4FBA3}"/>
              </a:ext>
            </a:extLst>
          </p:cNvPr>
          <p:cNvSpPr>
            <a:spLocks noGrp="1"/>
          </p:cNvSpPr>
          <p:nvPr>
            <p:ph type="body" sz="half" idx="2"/>
          </p:nvPr>
        </p:nvSpPr>
        <p:spPr>
          <a:xfrm>
            <a:off x="84221" y="1317457"/>
            <a:ext cx="4993105" cy="4938963"/>
          </a:xfrm>
        </p:spPr>
        <p:txBody>
          <a:bodyPr>
            <a:normAutofit lnSpcReduction="10000"/>
          </a:bodyPr>
          <a:lstStyle/>
          <a:p>
            <a:r>
              <a:rPr lang="el-GR" dirty="0"/>
              <a:t>Η γωνία που σχηματίζεται μεταξύ του </a:t>
            </a:r>
            <a:r>
              <a:rPr lang="el-GR" b="1" dirty="0"/>
              <a:t>μεσημβρινού του τόπου</a:t>
            </a:r>
            <a:r>
              <a:rPr lang="el-GR" dirty="0"/>
              <a:t> ενός παρατηρητή και του </a:t>
            </a:r>
            <a:r>
              <a:rPr lang="el-GR" b="1" dirty="0" err="1"/>
              <a:t>Ωρικού</a:t>
            </a:r>
            <a:r>
              <a:rPr lang="el-GR" b="1" dirty="0"/>
              <a:t> κύκλου</a:t>
            </a:r>
            <a:r>
              <a:rPr lang="en-US" dirty="0"/>
              <a:t> </a:t>
            </a:r>
            <a:r>
              <a:rPr lang="el-GR" dirty="0"/>
              <a:t>του ουρανίου σώματος (προς παρατήρηση), ονομάζεται Τοπική </a:t>
            </a:r>
            <a:r>
              <a:rPr lang="el-GR" dirty="0" err="1"/>
              <a:t>Ωρική</a:t>
            </a:r>
            <a:r>
              <a:rPr lang="el-GR" dirty="0"/>
              <a:t> γωνία.</a:t>
            </a:r>
          </a:p>
          <a:p>
            <a:r>
              <a:rPr lang="en-US" b="1" dirty="0"/>
              <a:t>L</a:t>
            </a:r>
            <a:r>
              <a:rPr lang="en-US" dirty="0"/>
              <a:t>ocal </a:t>
            </a:r>
            <a:r>
              <a:rPr lang="en-US" b="1" dirty="0"/>
              <a:t>H</a:t>
            </a:r>
            <a:r>
              <a:rPr lang="en-US" dirty="0"/>
              <a:t>our </a:t>
            </a:r>
            <a:r>
              <a:rPr lang="en-US" b="1" dirty="0"/>
              <a:t>A</a:t>
            </a:r>
            <a:r>
              <a:rPr lang="en-US" dirty="0"/>
              <a:t>ngle  </a:t>
            </a:r>
            <a:r>
              <a:rPr lang="en-US" b="1" dirty="0"/>
              <a:t>LHA.</a:t>
            </a:r>
          </a:p>
          <a:p>
            <a:endParaRPr lang="en-US" b="1" dirty="0"/>
          </a:p>
          <a:p>
            <a:r>
              <a:rPr lang="en-US" dirty="0"/>
              <a:t>H </a:t>
            </a:r>
            <a:r>
              <a:rPr lang="en-US" b="1" dirty="0"/>
              <a:t>LHA </a:t>
            </a:r>
            <a:r>
              <a:rPr lang="el-GR" dirty="0"/>
              <a:t>μετριέται από τον ουράνιο μεσημβρινό του τόπου που βρίσκεται ο παρατηρητής έως τον Ωρικό κύκλο του σώματος, μετρώντας </a:t>
            </a:r>
            <a:r>
              <a:rPr lang="el-GR" b="1" dirty="0"/>
              <a:t>προς τα ΔΥΤΙΚΑ.</a:t>
            </a:r>
          </a:p>
          <a:p>
            <a:endParaRPr lang="el-GR" b="1" dirty="0"/>
          </a:p>
          <a:p>
            <a:r>
              <a:rPr lang="el-GR" b="1" dirty="0"/>
              <a:t>Είναι </a:t>
            </a:r>
            <a:r>
              <a:rPr lang="el-GR" b="1" dirty="0" err="1"/>
              <a:t>ολοκυκλική</a:t>
            </a:r>
            <a:r>
              <a:rPr lang="el-GR" b="1" dirty="0"/>
              <a:t> γωνία (μετριέται από 0˚ - 360˚) </a:t>
            </a:r>
          </a:p>
          <a:p>
            <a:endParaRPr lang="el-GR" b="1" dirty="0"/>
          </a:p>
          <a:p>
            <a:r>
              <a:rPr lang="el-GR" b="1" dirty="0"/>
              <a:t>Αν το αποτέλεσμα του υπολογισμού της </a:t>
            </a:r>
            <a:r>
              <a:rPr lang="en-US" b="1" dirty="0"/>
              <a:t>LHA </a:t>
            </a:r>
            <a:r>
              <a:rPr lang="el-GR" b="1" dirty="0"/>
              <a:t>είναι μεταξύ 0˚ - 180˚ τότε το σώμα βρίσκεται Δυτικά, ενώ αν η </a:t>
            </a:r>
            <a:r>
              <a:rPr lang="en-US" b="1" dirty="0"/>
              <a:t>LHA </a:t>
            </a:r>
            <a:r>
              <a:rPr lang="el-GR" b="1" dirty="0"/>
              <a:t>είναι μεταξύ 180˚ - 360˚ τότε το σώμα βρίσκεται Ανατολικά (του </a:t>
            </a:r>
            <a:r>
              <a:rPr lang="en-US" b="1" dirty="0"/>
              <a:t>Greenwich)</a:t>
            </a:r>
            <a:endParaRPr lang="el-GR" b="1" dirty="0"/>
          </a:p>
          <a:p>
            <a:endParaRPr lang="el-GR" dirty="0"/>
          </a:p>
        </p:txBody>
      </p:sp>
      <p:pic>
        <p:nvPicPr>
          <p:cNvPr id="8" name="Content Placeholder 7">
            <a:extLst>
              <a:ext uri="{FF2B5EF4-FFF2-40B4-BE49-F238E27FC236}">
                <a16:creationId xmlns:a16="http://schemas.microsoft.com/office/drawing/2014/main" id="{326266D2-BFEB-F1E8-92E5-7CF30E9E547A}"/>
              </a:ext>
            </a:extLst>
          </p:cNvPr>
          <p:cNvPicPr>
            <a:picLocks noGrp="1" noChangeAspect="1"/>
          </p:cNvPicPr>
          <p:nvPr>
            <p:ph idx="1"/>
          </p:nvPr>
        </p:nvPicPr>
        <p:blipFill rotWithShape="1">
          <a:blip r:embed="rId2"/>
          <a:srcRect l="5283" t="3686"/>
          <a:stretch/>
        </p:blipFill>
        <p:spPr>
          <a:xfrm>
            <a:off x="4999119" y="96253"/>
            <a:ext cx="6749717" cy="6727466"/>
          </a:xfrm>
        </p:spPr>
      </p:pic>
    </p:spTree>
    <p:extLst>
      <p:ext uri="{BB962C8B-B14F-4D97-AF65-F5344CB8AC3E}">
        <p14:creationId xmlns:p14="http://schemas.microsoft.com/office/powerpoint/2010/main" val="3973950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3248-7362-0230-B830-CC92989AA9A7}"/>
              </a:ext>
            </a:extLst>
          </p:cNvPr>
          <p:cNvSpPr>
            <a:spLocks noGrp="1"/>
          </p:cNvSpPr>
          <p:nvPr>
            <p:ph type="title"/>
          </p:nvPr>
        </p:nvSpPr>
        <p:spPr>
          <a:xfrm>
            <a:off x="192506" y="457200"/>
            <a:ext cx="4884820" cy="860258"/>
          </a:xfrm>
        </p:spPr>
        <p:txBody>
          <a:bodyPr>
            <a:normAutofit fontScale="90000"/>
          </a:bodyPr>
          <a:lstStyle/>
          <a:p>
            <a:r>
              <a:rPr lang="el-GR" dirty="0"/>
              <a:t>Ποιες είναι οι σχέσεις μεταξύ όλων αυτών των γωνιών ;</a:t>
            </a:r>
            <a:endParaRPr lang="en-US" dirty="0"/>
          </a:p>
        </p:txBody>
      </p:sp>
      <p:sp>
        <p:nvSpPr>
          <p:cNvPr id="4" name="Text Placeholder 3">
            <a:extLst>
              <a:ext uri="{FF2B5EF4-FFF2-40B4-BE49-F238E27FC236}">
                <a16:creationId xmlns:a16="http://schemas.microsoft.com/office/drawing/2014/main" id="{0290D306-0625-19A8-D337-AD2989F4FBA3}"/>
              </a:ext>
            </a:extLst>
          </p:cNvPr>
          <p:cNvSpPr>
            <a:spLocks noGrp="1"/>
          </p:cNvSpPr>
          <p:nvPr>
            <p:ph type="body" sz="half" idx="2"/>
          </p:nvPr>
        </p:nvSpPr>
        <p:spPr>
          <a:xfrm>
            <a:off x="84221" y="2175164"/>
            <a:ext cx="5630779" cy="4081256"/>
          </a:xfrm>
        </p:spPr>
        <p:txBody>
          <a:bodyPr>
            <a:normAutofit/>
          </a:bodyPr>
          <a:lstStyle/>
          <a:p>
            <a:r>
              <a:rPr lang="el-GR" dirty="0"/>
              <a:t>Από το σχήμα μπορούμε να καταλάβουμε ότι :</a:t>
            </a:r>
          </a:p>
          <a:p>
            <a:r>
              <a:rPr lang="el-GR" dirty="0"/>
              <a:t>Για έναν πλανήτη  η Τοπική </a:t>
            </a:r>
            <a:r>
              <a:rPr lang="el-GR" dirty="0" err="1"/>
              <a:t>Ωρική</a:t>
            </a:r>
            <a:r>
              <a:rPr lang="el-GR" dirty="0"/>
              <a:t> Γωνία</a:t>
            </a:r>
            <a:r>
              <a:rPr lang="en-US" dirty="0"/>
              <a:t> Local Hour Angle (LHA)</a:t>
            </a:r>
            <a:r>
              <a:rPr lang="el-GR" dirty="0"/>
              <a:t> του</a:t>
            </a:r>
            <a:r>
              <a:rPr lang="en-US" dirty="0"/>
              <a:t> </a:t>
            </a:r>
            <a:r>
              <a:rPr lang="el-GR" dirty="0"/>
              <a:t>είναι το αλγεβρικό άθροισμα μεταξύ του μήκους του παρατηρητή και της </a:t>
            </a:r>
            <a:r>
              <a:rPr lang="en-US" dirty="0"/>
              <a:t>Greenwich Hour Angle (</a:t>
            </a:r>
            <a:r>
              <a:rPr lang="el-GR" dirty="0"/>
              <a:t>που μπορούμε </a:t>
            </a:r>
            <a:r>
              <a:rPr lang="el-GR" dirty="0" err="1"/>
              <a:t>έυκολα</a:t>
            </a:r>
            <a:r>
              <a:rPr lang="el-GR" dirty="0"/>
              <a:t> να λάβουμε από το </a:t>
            </a:r>
            <a:r>
              <a:rPr lang="en-US" dirty="0"/>
              <a:t>Almanac)</a:t>
            </a:r>
            <a:endParaRPr lang="el-GR" dirty="0"/>
          </a:p>
          <a:p>
            <a:endParaRPr lang="el-GR" dirty="0"/>
          </a:p>
          <a:p>
            <a:r>
              <a:rPr lang="en-US" b="1" dirty="0"/>
              <a:t>LHA = GHA + </a:t>
            </a:r>
            <a:r>
              <a:rPr lang="el-GR" b="1" dirty="0"/>
              <a:t>λ (αν το μήκος είναι ανατολικό)</a:t>
            </a:r>
          </a:p>
          <a:p>
            <a:endParaRPr lang="el-GR" dirty="0"/>
          </a:p>
          <a:p>
            <a:r>
              <a:rPr lang="en-US" b="1" dirty="0"/>
              <a:t>LHA = GHA – </a:t>
            </a:r>
            <a:r>
              <a:rPr lang="el-GR" b="1" dirty="0"/>
              <a:t>λ (αν το μήκος είναι Δυτικό)</a:t>
            </a:r>
          </a:p>
          <a:p>
            <a:endParaRPr lang="en-US" dirty="0"/>
          </a:p>
        </p:txBody>
      </p:sp>
      <p:pic>
        <p:nvPicPr>
          <p:cNvPr id="7" name="Content Placeholder 6">
            <a:extLst>
              <a:ext uri="{FF2B5EF4-FFF2-40B4-BE49-F238E27FC236}">
                <a16:creationId xmlns:a16="http://schemas.microsoft.com/office/drawing/2014/main" id="{F0156B84-39D8-73CA-27BD-B461BDE191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5054" y="69321"/>
            <a:ext cx="6005945" cy="6719357"/>
          </a:xfrm>
        </p:spPr>
      </p:pic>
    </p:spTree>
    <p:extLst>
      <p:ext uri="{BB962C8B-B14F-4D97-AF65-F5344CB8AC3E}">
        <p14:creationId xmlns:p14="http://schemas.microsoft.com/office/powerpoint/2010/main" val="108989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737</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Astronomicon</vt:lpstr>
      <vt:lpstr>Calibri</vt:lpstr>
      <vt:lpstr>Verdana</vt:lpstr>
      <vt:lpstr>Office Theme</vt:lpstr>
      <vt:lpstr>ΩΡΙΚΕΣ ΓΩΝΙΕΣ</vt:lpstr>
      <vt:lpstr>Μεταβολή Της Ωρικής Γωνίας </vt:lpstr>
      <vt:lpstr>Ωρική Γωνία Grenwich. Greenwich Hour Angle (GHA) </vt:lpstr>
      <vt:lpstr>Ωρική Γωνία Εαρινού Σημείου. Sidereal Hour Angle (SHA) </vt:lpstr>
      <vt:lpstr>Ωρική Γωνία Greenwich του Aries. Greenwich Hour Angle Aries (GHA A) </vt:lpstr>
      <vt:lpstr>Από που θα αντλήσουμε πληροφορίες για την GHA και την SHA των ουρανίων σωμάτων και του Αries;</vt:lpstr>
      <vt:lpstr>Και η SHA;</vt:lpstr>
      <vt:lpstr>Τοπική Ωρική Γωνία. Local Hour Angle (LHA) </vt:lpstr>
      <vt:lpstr>Ποιες είναι οι σχέσεις μεταξύ όλων αυτών των γωνιών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ΩΡΙΚΕΣ ΓΩΝΙΕΣ</dc:title>
  <dc:creator>Θρασύβουλος Κοτσιφάκης</dc:creator>
  <cp:lastModifiedBy>Θρασύβουλος Κοτσιφάκης</cp:lastModifiedBy>
  <cp:revision>3</cp:revision>
  <dcterms:created xsi:type="dcterms:W3CDTF">2024-04-10T19:36:34Z</dcterms:created>
  <dcterms:modified xsi:type="dcterms:W3CDTF">2024-04-11T10:33:58Z</dcterms:modified>
</cp:coreProperties>
</file>