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301" r:id="rId5"/>
    <p:sldId id="258" r:id="rId6"/>
    <p:sldId id="306" r:id="rId7"/>
    <p:sldId id="305" r:id="rId8"/>
    <p:sldId id="259" r:id="rId9"/>
    <p:sldId id="262" r:id="rId10"/>
    <p:sldId id="302" r:id="rId11"/>
    <p:sldId id="308" r:id="rId12"/>
    <p:sldId id="310" r:id="rId13"/>
    <p:sldId id="309" r:id="rId14"/>
    <p:sldId id="307" r:id="rId15"/>
    <p:sldId id="303" r:id="rId16"/>
    <p:sldId id="311" r:id="rId17"/>
    <p:sldId id="266" r:id="rId18"/>
    <p:sldId id="267" r:id="rId19"/>
    <p:sldId id="312" r:id="rId20"/>
    <p:sldId id="261" r:id="rId21"/>
    <p:sldId id="268" r:id="rId22"/>
    <p:sldId id="260" r:id="rId23"/>
    <p:sldId id="269" r:id="rId24"/>
    <p:sldId id="270" r:id="rId25"/>
    <p:sldId id="271" r:id="rId26"/>
    <p:sldId id="272" r:id="rId27"/>
    <p:sldId id="273" r:id="rId28"/>
    <p:sldId id="274" r:id="rId29"/>
    <p:sldId id="275" r:id="rId30"/>
    <p:sldId id="276" r:id="rId31"/>
    <p:sldId id="277" r:id="rId32"/>
    <p:sldId id="281" r:id="rId33"/>
    <p:sldId id="304" r:id="rId34"/>
    <p:sldId id="278" r:id="rId35"/>
    <p:sldId id="313" r:id="rId36"/>
    <p:sldId id="314" r:id="rId37"/>
    <p:sldId id="315" r:id="rId38"/>
    <p:sldId id="316" r:id="rId39"/>
    <p:sldId id="295" r:id="rId40"/>
    <p:sldId id="279" r:id="rId41"/>
    <p:sldId id="318" r:id="rId42"/>
    <p:sldId id="263" r:id="rId43"/>
    <p:sldId id="297" r:id="rId44"/>
    <p:sldId id="298" r:id="rId45"/>
    <p:sldId id="319" r:id="rId46"/>
    <p:sldId id="320" r:id="rId47"/>
    <p:sldId id="321" r:id="rId48"/>
    <p:sldId id="322" r:id="rId49"/>
    <p:sldId id="280" r:id="rId50"/>
    <p:sldId id="286" r:id="rId51"/>
    <p:sldId id="289" r:id="rId52"/>
    <p:sldId id="282" r:id="rId53"/>
    <p:sldId id="285" r:id="rId54"/>
    <p:sldId id="323" r:id="rId55"/>
    <p:sldId id="294" r:id="rId56"/>
    <p:sldId id="324" r:id="rId57"/>
    <p:sldId id="325" r:id="rId58"/>
    <p:sldId id="331" r:id="rId59"/>
    <p:sldId id="290" r:id="rId60"/>
    <p:sldId id="291" r:id="rId61"/>
    <p:sldId id="292" r:id="rId62"/>
    <p:sldId id="327" r:id="rId63"/>
    <p:sldId id="326" r:id="rId64"/>
    <p:sldId id="328" r:id="rId65"/>
    <p:sldId id="299" r:id="rId66"/>
    <p:sldId id="293" r:id="rId67"/>
    <p:sldId id="329" r:id="rId68"/>
    <p:sldId id="287" r:id="rId69"/>
    <p:sldId id="33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0" d="100"/>
          <a:sy n="80" d="100"/>
        </p:scale>
        <p:origin x="7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443EDA-579F-460B-A08F-C69176244DA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61DBB884-6444-47D9-8B03-36EF33064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A90E203A-5123-4D3C-9DFD-6C6E45C2F6C8}"/>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BF275089-7DED-4607-8871-26CE73FE9AF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0BE341E5-B8A4-4A3F-B6AB-37E2631084AB}"/>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646738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6F7A4F-6678-4BB6-9A01-0A885E5B39F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2A75292C-1348-4B61-9B94-8E03FA12AA9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DACBE11-8CA1-4D2C-958D-BCA4B6D44B55}"/>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B9B5ECB0-9EA9-4FFF-9C75-45E5798F2A4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2A4E22D-8B70-4183-BD6E-C7EFB4B02A0A}"/>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4214522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8F301B8-7A55-4052-A565-D47B262EF39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D62B03EE-6F7C-4F24-B6ED-1A5EBAE599B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F87E3C24-27A3-4F64-BCEB-E5C0F7F3694F}"/>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43585B35-5749-4CFD-A99F-316616F8A91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2DB9AC7D-D0D8-4514-8190-A36FD56B2E12}"/>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96200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917B22-EBD1-4559-B26B-E3759F3D221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4FE08D9E-BBD1-4F15-A211-87FAC290F5D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8CE1C4B-F255-4D0A-9721-CEE025660277}"/>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D6105FE2-0F73-40A4-A2CC-C376D7663C45}"/>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CF0FC3B5-555B-4407-B3FC-A04EA290B6C9}"/>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290653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E109EA-F379-4AD1-BB6B-33ED2D3B88C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D9D88009-6EE3-435D-8DE4-91D8E7F85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D280CAF-EBA5-463A-9EE8-30391056C68C}"/>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B404F64D-E34C-440F-9FE0-859F0CC95B64}"/>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6860F9CE-E1A0-4FCE-8A7F-9041DD14EE2E}"/>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355813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3366BC-5E75-4A7A-BA92-553C16A0F73D}"/>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452A9402-BF80-4FDD-8894-B71F53C69AC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6A261A70-0900-485C-98E4-15C3A3B6A0B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5D15FD6D-4B77-49E2-8BB2-78BB3B975D58}"/>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6" name="Θέση υποσέλιδου 5">
            <a:extLst>
              <a:ext uri="{FF2B5EF4-FFF2-40B4-BE49-F238E27FC236}">
                <a16:creationId xmlns:a16="http://schemas.microsoft.com/office/drawing/2014/main" id="{DD738E67-7F2D-4D08-879B-088DEB29707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A2E14F79-0CC5-4BC1-9B32-1EF285395CE1}"/>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30080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BF7848-A634-426D-A3EE-EEFB5F47E9D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EB95B097-3142-4134-864D-882087314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42BFA47-7BBC-47D9-9A98-58E92EE0BF0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7B94321F-9C71-489E-BF1A-03B1C19AF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F9FB808-1A19-4696-938E-ABF2C8AC4E0C}"/>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6BFAB1BC-B905-4A85-91AF-29D484C991AD}"/>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8" name="Θέση υποσέλιδου 7">
            <a:extLst>
              <a:ext uri="{FF2B5EF4-FFF2-40B4-BE49-F238E27FC236}">
                <a16:creationId xmlns:a16="http://schemas.microsoft.com/office/drawing/2014/main" id="{0D4D3AE8-FC4A-4C32-A3CF-5C211833CF5E}"/>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5277557B-EA30-4741-AE59-9884427CF6EF}"/>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283609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FA1D26-B511-4D41-8824-EEA252F73AAA}"/>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609C4E31-A8F4-48B2-9BF3-20D5B8305212}"/>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4" name="Θέση υποσέλιδου 3">
            <a:extLst>
              <a:ext uri="{FF2B5EF4-FFF2-40B4-BE49-F238E27FC236}">
                <a16:creationId xmlns:a16="http://schemas.microsoft.com/office/drawing/2014/main" id="{903CBDB7-59AB-470E-8FB9-46930EFEFF8F}"/>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530EAA42-2362-4881-8E0F-0ECBFE30C7FE}"/>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289925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E4E329C-B28F-44FF-9F77-6C5E24E983F9}"/>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3" name="Θέση υποσέλιδου 2">
            <a:extLst>
              <a:ext uri="{FF2B5EF4-FFF2-40B4-BE49-F238E27FC236}">
                <a16:creationId xmlns:a16="http://schemas.microsoft.com/office/drawing/2014/main" id="{323AFD8A-4E75-43E0-9A71-80B841E9D95B}"/>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0304C373-5295-46B1-A10B-4FB26BFD3D23}"/>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251974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214264-FB97-40DD-8DA2-829C56D8C3B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1F0797D5-28F8-4D6D-A490-D705164EB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58EA623F-EE9C-4591-BE8C-79EDB75AC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F8360E8-94EE-4376-8527-4A91053A2FE4}"/>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6" name="Θέση υποσέλιδου 5">
            <a:extLst>
              <a:ext uri="{FF2B5EF4-FFF2-40B4-BE49-F238E27FC236}">
                <a16:creationId xmlns:a16="http://schemas.microsoft.com/office/drawing/2014/main" id="{2C42AAD4-6803-40D8-A5EB-0EB90E1767EF}"/>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FCAFA2FC-8384-4296-8759-23F7176F5044}"/>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297154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11F8EC-CBA3-4365-88AC-184134ABB5A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6A0DEA7D-6E14-4CE8-8CD6-F7ADEAC6BA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2F8C2949-D454-4E5A-8DB1-F1FB45C4E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0E55744-29C5-47FC-8CBC-67FE43269961}"/>
              </a:ext>
            </a:extLst>
          </p:cNvPr>
          <p:cNvSpPr>
            <a:spLocks noGrp="1"/>
          </p:cNvSpPr>
          <p:nvPr>
            <p:ph type="dt" sz="half" idx="10"/>
          </p:nvPr>
        </p:nvSpPr>
        <p:spPr/>
        <p:txBody>
          <a:bodyPr/>
          <a:lstStyle/>
          <a:p>
            <a:fld id="{780558E2-EE3A-43FF-9A38-42D2168EA4F7}" type="datetimeFigureOut">
              <a:rPr lang="en-US" smtClean="0"/>
              <a:t>3/21/2022</a:t>
            </a:fld>
            <a:endParaRPr lang="en-US"/>
          </a:p>
        </p:txBody>
      </p:sp>
      <p:sp>
        <p:nvSpPr>
          <p:cNvPr id="6" name="Θέση υποσέλιδου 5">
            <a:extLst>
              <a:ext uri="{FF2B5EF4-FFF2-40B4-BE49-F238E27FC236}">
                <a16:creationId xmlns:a16="http://schemas.microsoft.com/office/drawing/2014/main" id="{449852DE-8B1C-44F5-88D2-4AD1F2DAB1AA}"/>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3C1DB6F8-5E97-4BFF-ACC9-31539873F99F}"/>
              </a:ext>
            </a:extLst>
          </p:cNvPr>
          <p:cNvSpPr>
            <a:spLocks noGrp="1"/>
          </p:cNvSpPr>
          <p:nvPr>
            <p:ph type="sldNum" sz="quarter" idx="12"/>
          </p:nvPr>
        </p:nvSpPr>
        <p:spPr/>
        <p:txBody>
          <a:bodyPr/>
          <a:lstStyle/>
          <a:p>
            <a:fld id="{A7B49063-BC23-4580-B66E-42E629D2AD9D}" type="slidenum">
              <a:rPr lang="en-US" smtClean="0"/>
              <a:t>‹#›</a:t>
            </a:fld>
            <a:endParaRPr lang="en-US"/>
          </a:p>
        </p:txBody>
      </p:sp>
    </p:spTree>
    <p:extLst>
      <p:ext uri="{BB962C8B-B14F-4D97-AF65-F5344CB8AC3E}">
        <p14:creationId xmlns:p14="http://schemas.microsoft.com/office/powerpoint/2010/main" val="3052593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7EBCAAF-B11F-4960-B6B9-C2CE81F17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CC18FF4-5DCB-45A1-9A39-86BB09876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E2CAC8FD-4CEC-45AD-9D69-A1AF454A1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558E2-EE3A-43FF-9A38-42D2168EA4F7}" type="datetimeFigureOut">
              <a:rPr lang="en-US" smtClean="0"/>
              <a:t>3/21/2022</a:t>
            </a:fld>
            <a:endParaRPr lang="en-US"/>
          </a:p>
        </p:txBody>
      </p:sp>
      <p:sp>
        <p:nvSpPr>
          <p:cNvPr id="5" name="Θέση υποσέλιδου 4">
            <a:extLst>
              <a:ext uri="{FF2B5EF4-FFF2-40B4-BE49-F238E27FC236}">
                <a16:creationId xmlns:a16="http://schemas.microsoft.com/office/drawing/2014/main" id="{61EB2C02-DF23-4B95-9164-7719313551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01B5AF23-1D8B-4389-8297-9560F1D40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49063-BC23-4580-B66E-42E629D2AD9D}" type="slidenum">
              <a:rPr lang="en-US" smtClean="0"/>
              <a:t>‹#›</a:t>
            </a:fld>
            <a:endParaRPr lang="en-US"/>
          </a:p>
        </p:txBody>
      </p:sp>
    </p:spTree>
    <p:extLst>
      <p:ext uri="{BB962C8B-B14F-4D97-AF65-F5344CB8AC3E}">
        <p14:creationId xmlns:p14="http://schemas.microsoft.com/office/powerpoint/2010/main" val="3365788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7FA61-6EB4-4166-85AD-44E10991D64C}"/>
              </a:ext>
            </a:extLst>
          </p:cNvPr>
          <p:cNvSpPr>
            <a:spLocks noGrp="1"/>
          </p:cNvSpPr>
          <p:nvPr>
            <p:ph type="ctrTitle"/>
          </p:nvPr>
        </p:nvSpPr>
        <p:spPr/>
        <p:txBody>
          <a:bodyPr>
            <a:normAutofit fontScale="90000"/>
          </a:bodyPr>
          <a:lstStyle/>
          <a:p>
            <a:r>
              <a:rPr lang="el-GR" dirty="0"/>
              <a:t>ΑΝΑΓΝΩΡΙΣΗ ΚΑΤΑΣΚΕΥΑΣΤΙΚΩΝ ΜΕΡΩΝ ΤΟΥ ΠΛΟΙΟΥ</a:t>
            </a:r>
            <a:endParaRPr lang="en-US" dirty="0"/>
          </a:p>
        </p:txBody>
      </p:sp>
      <p:sp>
        <p:nvSpPr>
          <p:cNvPr id="3" name="Υπότιτλος 2">
            <a:extLst>
              <a:ext uri="{FF2B5EF4-FFF2-40B4-BE49-F238E27FC236}">
                <a16:creationId xmlns:a16="http://schemas.microsoft.com/office/drawing/2014/main" id="{B877EDB0-22CE-4E8C-A01F-CCA9B2EA95DE}"/>
              </a:ext>
            </a:extLst>
          </p:cNvPr>
          <p:cNvSpPr>
            <a:spLocks noGrp="1"/>
          </p:cNvSpPr>
          <p:nvPr>
            <p:ph type="subTitle" idx="1"/>
          </p:nvPr>
        </p:nvSpPr>
        <p:spPr/>
        <p:txBody>
          <a:bodyPr/>
          <a:lstStyle/>
          <a:p>
            <a:r>
              <a:rPr lang="el-GR" dirty="0"/>
              <a:t>Διδάσκων: </a:t>
            </a:r>
            <a:r>
              <a:rPr lang="el-GR" dirty="0" err="1"/>
              <a:t>Καρακαλπακίδης</a:t>
            </a:r>
            <a:r>
              <a:rPr lang="el-GR" dirty="0"/>
              <a:t> Κυριάκος</a:t>
            </a:r>
            <a:endParaRPr lang="en-US" dirty="0"/>
          </a:p>
        </p:txBody>
      </p:sp>
    </p:spTree>
    <p:extLst>
      <p:ext uri="{BB962C8B-B14F-4D97-AF65-F5344CB8AC3E}">
        <p14:creationId xmlns:p14="http://schemas.microsoft.com/office/powerpoint/2010/main" val="73776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3A0E49-D5E3-43C6-B1FD-75A0C0200D51}"/>
              </a:ext>
            </a:extLst>
          </p:cNvPr>
          <p:cNvSpPr>
            <a:spLocks noGrp="1"/>
          </p:cNvSpPr>
          <p:nvPr>
            <p:ph type="title"/>
          </p:nvPr>
        </p:nvSpPr>
        <p:spPr/>
        <p:txBody>
          <a:bodyPr/>
          <a:lstStyle/>
          <a:p>
            <a:r>
              <a:rPr lang="el-GR" dirty="0"/>
              <a:t>Νομείς (</a:t>
            </a:r>
            <a:r>
              <a:rPr lang="en-US" dirty="0"/>
              <a:t>Frames)</a:t>
            </a:r>
          </a:p>
        </p:txBody>
      </p:sp>
      <p:sp>
        <p:nvSpPr>
          <p:cNvPr id="3" name="Θέση περιεχομένου 2">
            <a:extLst>
              <a:ext uri="{FF2B5EF4-FFF2-40B4-BE49-F238E27FC236}">
                <a16:creationId xmlns:a16="http://schemas.microsoft.com/office/drawing/2014/main" id="{1C003722-85EE-4B67-92E7-360E055372BD}"/>
              </a:ext>
            </a:extLst>
          </p:cNvPr>
          <p:cNvSpPr>
            <a:spLocks noGrp="1"/>
          </p:cNvSpPr>
          <p:nvPr>
            <p:ph idx="1"/>
          </p:nvPr>
        </p:nvSpPr>
        <p:spPr/>
        <p:txBody>
          <a:bodyPr>
            <a:normAutofit/>
          </a:bodyPr>
          <a:lstStyle/>
          <a:p>
            <a:pPr marL="0" indent="0">
              <a:buNone/>
            </a:pPr>
            <a:r>
              <a:rPr lang="el-GR" dirty="0"/>
              <a:t>Τα ελάσματα του περιβλήματος ενισχύονται εσωτερικά με τους νομείς (</a:t>
            </a:r>
            <a:r>
              <a:rPr lang="el-GR" dirty="0" err="1"/>
              <a:t>frames</a:t>
            </a:r>
            <a:r>
              <a:rPr lang="el-GR" dirty="0"/>
              <a:t>). </a:t>
            </a:r>
          </a:p>
          <a:p>
            <a:pPr marL="0" indent="0">
              <a:buNone/>
            </a:pPr>
            <a:r>
              <a:rPr lang="el-GR" dirty="0"/>
              <a:t>Οι νομείς που βρίσκονται πάνω σε εγκάρσιες τομές ονομάζονται εγκάρσιοι (</a:t>
            </a:r>
            <a:r>
              <a:rPr lang="el-GR" dirty="0" err="1"/>
              <a:t>tranverse</a:t>
            </a:r>
            <a:r>
              <a:rPr lang="el-GR" dirty="0"/>
              <a:t>), </a:t>
            </a:r>
            <a:endParaRPr lang="en-US" dirty="0"/>
          </a:p>
          <a:p>
            <a:pPr marL="0" indent="0">
              <a:buNone/>
            </a:pPr>
            <a:r>
              <a:rPr lang="el-GR" dirty="0"/>
              <a:t>ενώ εκείνοι που έχουν διεύθυνση κατά το διάμηκες του πλοίου ονομάζονται διαμήκεις (</a:t>
            </a:r>
            <a:r>
              <a:rPr lang="el-GR" dirty="0" err="1"/>
              <a:t>longitudinal</a:t>
            </a:r>
            <a:r>
              <a:rPr lang="el-GR" dirty="0"/>
              <a:t>).</a:t>
            </a:r>
          </a:p>
        </p:txBody>
      </p:sp>
    </p:spTree>
    <p:extLst>
      <p:ext uri="{BB962C8B-B14F-4D97-AF65-F5344CB8AC3E}">
        <p14:creationId xmlns:p14="http://schemas.microsoft.com/office/powerpoint/2010/main" val="83348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108FF0-9630-4072-8E5F-1B339722DB5C}"/>
              </a:ext>
            </a:extLst>
          </p:cNvPr>
          <p:cNvSpPr>
            <a:spLocks noGrp="1"/>
          </p:cNvSpPr>
          <p:nvPr>
            <p:ph type="title"/>
          </p:nvPr>
        </p:nvSpPr>
        <p:spPr/>
        <p:txBody>
          <a:bodyPr/>
          <a:lstStyle/>
          <a:p>
            <a:r>
              <a:rPr lang="el-GR" dirty="0"/>
              <a:t>Ενίσχυση κατά το εγκάρσιο </a:t>
            </a:r>
            <a:endParaRPr lang="en-US" dirty="0"/>
          </a:p>
        </p:txBody>
      </p:sp>
      <p:sp>
        <p:nvSpPr>
          <p:cNvPr id="3" name="Θέση περιεχομένου 2">
            <a:extLst>
              <a:ext uri="{FF2B5EF4-FFF2-40B4-BE49-F238E27FC236}">
                <a16:creationId xmlns:a16="http://schemas.microsoft.com/office/drawing/2014/main" id="{A88D656C-5450-4546-9BAC-484BC8255A1C}"/>
              </a:ext>
            </a:extLst>
          </p:cNvPr>
          <p:cNvSpPr>
            <a:spLocks noGrp="1"/>
          </p:cNvSpPr>
          <p:nvPr>
            <p:ph idx="1"/>
          </p:nvPr>
        </p:nvSpPr>
        <p:spPr/>
        <p:txBody>
          <a:bodyPr/>
          <a:lstStyle/>
          <a:p>
            <a:pPr marL="0" indent="0">
              <a:buNone/>
            </a:pPr>
            <a:r>
              <a:rPr lang="el-GR" dirty="0"/>
              <a:t>Οι ενισχύσεις τοποθετούνται (κατά το εγκάρσιο) σε κάθε </a:t>
            </a:r>
            <a:r>
              <a:rPr lang="el-GR" dirty="0" err="1"/>
              <a:t>νοµέα</a:t>
            </a:r>
            <a:r>
              <a:rPr lang="el-GR" dirty="0"/>
              <a:t>, µε </a:t>
            </a:r>
            <a:r>
              <a:rPr lang="el-GR" dirty="0" err="1"/>
              <a:t>ισαπόσταση</a:t>
            </a:r>
            <a:r>
              <a:rPr lang="el-GR" dirty="0"/>
              <a:t> που καθορίζεται από τους </a:t>
            </a:r>
            <a:r>
              <a:rPr lang="el-GR" dirty="0" err="1"/>
              <a:t>κανονισµούς</a:t>
            </a:r>
            <a:r>
              <a:rPr lang="el-GR" dirty="0"/>
              <a:t>. </a:t>
            </a:r>
          </a:p>
          <a:p>
            <a:pPr marL="0" indent="0">
              <a:buNone/>
            </a:pPr>
            <a:r>
              <a:rPr lang="el-GR" dirty="0"/>
              <a:t>∆</a:t>
            </a:r>
            <a:r>
              <a:rPr lang="el-GR" dirty="0" err="1"/>
              <a:t>ηµιουργείται</a:t>
            </a:r>
            <a:r>
              <a:rPr lang="el-GR" dirty="0"/>
              <a:t> έτσι ένας ισχυρός εγκάρσιος σκελετός ο οποίος ενισχύεται και κατά το </a:t>
            </a:r>
            <a:r>
              <a:rPr lang="el-GR" dirty="0" err="1"/>
              <a:t>διάµηκες</a:t>
            </a:r>
            <a:r>
              <a:rPr lang="el-GR" dirty="0"/>
              <a:t> µε την αραιή τοποθέτηση </a:t>
            </a:r>
            <a:r>
              <a:rPr lang="el-GR" dirty="0" err="1"/>
              <a:t>διαδοκίδων</a:t>
            </a:r>
            <a:r>
              <a:rPr lang="el-GR" dirty="0"/>
              <a:t>, λώρων και </a:t>
            </a:r>
            <a:r>
              <a:rPr lang="el-GR" dirty="0" err="1"/>
              <a:t>σταθµίδων</a:t>
            </a:r>
            <a:r>
              <a:rPr lang="el-GR" dirty="0"/>
              <a:t>. </a:t>
            </a:r>
          </a:p>
          <a:p>
            <a:pPr marL="0" indent="0">
              <a:buNone/>
            </a:pPr>
            <a:r>
              <a:rPr lang="el-GR" dirty="0"/>
              <a:t>Είναι το παλαιότερο </a:t>
            </a:r>
            <a:r>
              <a:rPr lang="el-GR" dirty="0" err="1"/>
              <a:t>σύστηµα</a:t>
            </a:r>
            <a:r>
              <a:rPr lang="el-GR" dirty="0"/>
              <a:t> ενίσχυσης και </a:t>
            </a:r>
            <a:r>
              <a:rPr lang="el-GR" dirty="0" err="1"/>
              <a:t>χρησιµοποιείται</a:t>
            </a:r>
            <a:r>
              <a:rPr lang="el-GR" dirty="0"/>
              <a:t> στα µ</a:t>
            </a:r>
            <a:r>
              <a:rPr lang="el-GR" dirty="0" err="1"/>
              <a:t>ικρά</a:t>
            </a:r>
            <a:r>
              <a:rPr lang="el-GR" dirty="0"/>
              <a:t> πλοία</a:t>
            </a:r>
            <a:endParaRPr lang="en-US" dirty="0"/>
          </a:p>
        </p:txBody>
      </p:sp>
    </p:spTree>
    <p:extLst>
      <p:ext uri="{BB962C8B-B14F-4D97-AF65-F5344CB8AC3E}">
        <p14:creationId xmlns:p14="http://schemas.microsoft.com/office/powerpoint/2010/main" val="370435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FED8F2-BDF9-4DCE-AFFA-E462F8E68CB9}"/>
              </a:ext>
            </a:extLst>
          </p:cNvPr>
          <p:cNvSpPr>
            <a:spLocks noGrp="1"/>
          </p:cNvSpPr>
          <p:nvPr>
            <p:ph type="title"/>
          </p:nvPr>
        </p:nvSpPr>
        <p:spPr/>
        <p:txBody>
          <a:bodyPr/>
          <a:lstStyle/>
          <a:p>
            <a:r>
              <a:rPr lang="el-GR" dirty="0"/>
              <a:t>Ενίσχυση κατά το </a:t>
            </a:r>
            <a:r>
              <a:rPr lang="el-GR" dirty="0" err="1"/>
              <a:t>διάµηκες</a:t>
            </a:r>
            <a:endParaRPr lang="en-US" dirty="0"/>
          </a:p>
        </p:txBody>
      </p:sp>
      <p:sp>
        <p:nvSpPr>
          <p:cNvPr id="3" name="Θέση περιεχομένου 2">
            <a:extLst>
              <a:ext uri="{FF2B5EF4-FFF2-40B4-BE49-F238E27FC236}">
                <a16:creationId xmlns:a16="http://schemas.microsoft.com/office/drawing/2014/main" id="{7769C83E-1E22-4543-AEEC-87F471ACCC8E}"/>
              </a:ext>
            </a:extLst>
          </p:cNvPr>
          <p:cNvSpPr>
            <a:spLocks noGrp="1"/>
          </p:cNvSpPr>
          <p:nvPr>
            <p:ph idx="1"/>
          </p:nvPr>
        </p:nvSpPr>
        <p:spPr/>
        <p:txBody>
          <a:bodyPr/>
          <a:lstStyle/>
          <a:p>
            <a:pPr marL="0" indent="0">
              <a:buNone/>
            </a:pPr>
            <a:r>
              <a:rPr lang="el-GR" dirty="0"/>
              <a:t>Τα ενισχυτικά τοποθετούνται σε πυκνή διάταξη κατά το </a:t>
            </a:r>
            <a:r>
              <a:rPr lang="el-GR" dirty="0" err="1"/>
              <a:t>διάµηκες</a:t>
            </a:r>
            <a:r>
              <a:rPr lang="el-GR" dirty="0"/>
              <a:t>, σε </a:t>
            </a:r>
            <a:r>
              <a:rPr lang="el-GR" dirty="0" err="1"/>
              <a:t>ισαποστάσεις</a:t>
            </a:r>
            <a:r>
              <a:rPr lang="el-GR" dirty="0"/>
              <a:t> που καθορίζονται από τους </a:t>
            </a:r>
            <a:r>
              <a:rPr lang="el-GR" dirty="0" err="1"/>
              <a:t>κανονισµούς</a:t>
            </a:r>
            <a:r>
              <a:rPr lang="el-GR" dirty="0"/>
              <a:t>. </a:t>
            </a:r>
          </a:p>
          <a:p>
            <a:pPr marL="0" indent="0">
              <a:buNone/>
            </a:pPr>
            <a:r>
              <a:rPr lang="el-GR" dirty="0"/>
              <a:t>Ο ισχυρός κατά το </a:t>
            </a:r>
            <a:r>
              <a:rPr lang="el-GR" dirty="0" err="1"/>
              <a:t>διάµηκες</a:t>
            </a:r>
            <a:r>
              <a:rPr lang="el-GR" dirty="0"/>
              <a:t> σκελετός ενισχύεται, και κατά το εγκάρσιο, µε την τοποθέτηση αραιών ενισχύσεων έτσι ώστε να προκύπτει η </a:t>
            </a:r>
            <a:r>
              <a:rPr lang="el-GR" dirty="0" err="1"/>
              <a:t>απαιτούµενη</a:t>
            </a:r>
            <a:r>
              <a:rPr lang="el-GR" dirty="0"/>
              <a:t> αντοχή της όλης κατασκευής. </a:t>
            </a:r>
          </a:p>
          <a:p>
            <a:pPr marL="0" indent="0">
              <a:buNone/>
            </a:pPr>
            <a:r>
              <a:rPr lang="el-GR" dirty="0"/>
              <a:t>Η ενίσχυση αυτή παρέχει µ</a:t>
            </a:r>
            <a:r>
              <a:rPr lang="el-GR" dirty="0" err="1"/>
              <a:t>εγάλη</a:t>
            </a:r>
            <a:r>
              <a:rPr lang="el-GR" dirty="0"/>
              <a:t> κατά το </a:t>
            </a:r>
            <a:r>
              <a:rPr lang="el-GR" dirty="0" err="1"/>
              <a:t>διάµηκες</a:t>
            </a:r>
            <a:r>
              <a:rPr lang="el-GR" dirty="0"/>
              <a:t> αντοχή της δοκού του πλοίου και </a:t>
            </a:r>
            <a:r>
              <a:rPr lang="el-GR" dirty="0" err="1"/>
              <a:t>χρησιµοποιείται</a:t>
            </a:r>
            <a:r>
              <a:rPr lang="el-GR" dirty="0"/>
              <a:t> σε µ</a:t>
            </a:r>
            <a:r>
              <a:rPr lang="el-GR" dirty="0" err="1"/>
              <a:t>εγάλα</a:t>
            </a:r>
            <a:r>
              <a:rPr lang="el-GR" dirty="0"/>
              <a:t> πλοία (</a:t>
            </a:r>
            <a:r>
              <a:rPr lang="el-GR" dirty="0" err="1"/>
              <a:t>δεξαµενόπλοια</a:t>
            </a:r>
            <a:r>
              <a:rPr lang="el-GR" dirty="0"/>
              <a:t>) αλλά και στα </a:t>
            </a:r>
            <a:r>
              <a:rPr lang="el-GR" dirty="0" err="1"/>
              <a:t>πολεµικά</a:t>
            </a:r>
            <a:r>
              <a:rPr lang="el-GR" dirty="0"/>
              <a:t> όπου υπάρχει µ</a:t>
            </a:r>
            <a:r>
              <a:rPr lang="el-GR" dirty="0" err="1"/>
              <a:t>εγάλη</a:t>
            </a:r>
            <a:r>
              <a:rPr lang="el-GR" dirty="0"/>
              <a:t> </a:t>
            </a:r>
            <a:r>
              <a:rPr lang="el-GR" dirty="0" err="1"/>
              <a:t>ανοµοιοµορφία</a:t>
            </a:r>
            <a:r>
              <a:rPr lang="el-GR" dirty="0"/>
              <a:t> στη </a:t>
            </a:r>
            <a:r>
              <a:rPr lang="el-GR" dirty="0" err="1"/>
              <a:t>διανοµή</a:t>
            </a:r>
            <a:r>
              <a:rPr lang="el-GR" dirty="0"/>
              <a:t> των </a:t>
            </a:r>
            <a:r>
              <a:rPr lang="el-GR" dirty="0" err="1"/>
              <a:t>συγκεντρωµένων</a:t>
            </a:r>
            <a:r>
              <a:rPr lang="el-GR" dirty="0"/>
              <a:t> φορτίων (πύργοι, πυροβόλα). </a:t>
            </a:r>
            <a:endParaRPr lang="en-US" dirty="0"/>
          </a:p>
        </p:txBody>
      </p:sp>
    </p:spTree>
    <p:extLst>
      <p:ext uri="{BB962C8B-B14F-4D97-AF65-F5344CB8AC3E}">
        <p14:creationId xmlns:p14="http://schemas.microsoft.com/office/powerpoint/2010/main" val="1108313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7BA826-E256-4D7E-8D46-D45251FD2006}"/>
              </a:ext>
            </a:extLst>
          </p:cNvPr>
          <p:cNvSpPr>
            <a:spLocks noGrp="1"/>
          </p:cNvSpPr>
          <p:nvPr>
            <p:ph type="title"/>
          </p:nvPr>
        </p:nvSpPr>
        <p:spPr/>
        <p:txBody>
          <a:bodyPr/>
          <a:lstStyle/>
          <a:p>
            <a:r>
              <a:rPr lang="el-GR" dirty="0"/>
              <a:t>Μικτό </a:t>
            </a:r>
            <a:r>
              <a:rPr lang="el-GR" dirty="0" err="1"/>
              <a:t>σύστηµα</a:t>
            </a:r>
            <a:r>
              <a:rPr lang="el-GR" dirty="0"/>
              <a:t> ενίσχυσης</a:t>
            </a:r>
            <a:endParaRPr lang="en-US" dirty="0"/>
          </a:p>
        </p:txBody>
      </p:sp>
      <p:sp>
        <p:nvSpPr>
          <p:cNvPr id="3" name="Θέση περιεχομένου 2">
            <a:extLst>
              <a:ext uri="{FF2B5EF4-FFF2-40B4-BE49-F238E27FC236}">
                <a16:creationId xmlns:a16="http://schemas.microsoft.com/office/drawing/2014/main" id="{75FEC9B6-CC0F-4F42-B900-058B208E6E79}"/>
              </a:ext>
            </a:extLst>
          </p:cNvPr>
          <p:cNvSpPr>
            <a:spLocks noGrp="1"/>
          </p:cNvSpPr>
          <p:nvPr>
            <p:ph idx="1"/>
          </p:nvPr>
        </p:nvSpPr>
        <p:spPr/>
        <p:txBody>
          <a:bodyPr>
            <a:normAutofit/>
          </a:bodyPr>
          <a:lstStyle/>
          <a:p>
            <a:pPr marL="0" indent="0">
              <a:buNone/>
            </a:pPr>
            <a:r>
              <a:rPr lang="el-GR" dirty="0" err="1"/>
              <a:t>Συνδυασµός</a:t>
            </a:r>
            <a:r>
              <a:rPr lang="el-GR" dirty="0"/>
              <a:t> των δύο προαναφερθέντων </a:t>
            </a:r>
            <a:r>
              <a:rPr lang="el-GR" dirty="0" err="1"/>
              <a:t>συστηµάτων</a:t>
            </a:r>
            <a:r>
              <a:rPr lang="el-GR" dirty="0"/>
              <a:t> ενίσχυσης, </a:t>
            </a:r>
            <a:r>
              <a:rPr lang="el-GR" dirty="0" err="1"/>
              <a:t>χρησιµοποιείται</a:t>
            </a:r>
            <a:r>
              <a:rPr lang="el-GR" dirty="0"/>
              <a:t> </a:t>
            </a:r>
            <a:r>
              <a:rPr lang="el-GR" b="1" dirty="0"/>
              <a:t>γενικά στους χώρους µ</a:t>
            </a:r>
            <a:r>
              <a:rPr lang="el-GR" b="1" dirty="0" err="1"/>
              <a:t>ηχανοστασίου</a:t>
            </a:r>
            <a:r>
              <a:rPr lang="el-GR" b="1" dirty="0"/>
              <a:t> όπου είναι απαραίτητη η παρουσία εγκαρσίων αλλά και </a:t>
            </a:r>
            <a:r>
              <a:rPr lang="el-GR" b="1" dirty="0" err="1"/>
              <a:t>διαµήκων</a:t>
            </a:r>
            <a:r>
              <a:rPr lang="el-GR" b="1" dirty="0"/>
              <a:t> ενισχύσεων </a:t>
            </a:r>
            <a:r>
              <a:rPr lang="el-GR" dirty="0"/>
              <a:t>(κυρίως αυτές είναι οι </a:t>
            </a:r>
            <a:r>
              <a:rPr lang="el-GR" dirty="0" err="1"/>
              <a:t>σταθµίδες</a:t>
            </a:r>
            <a:r>
              <a:rPr lang="el-GR" dirty="0"/>
              <a:t> των βάσεων και κυρίων µ</a:t>
            </a:r>
            <a:r>
              <a:rPr lang="el-GR" dirty="0" err="1"/>
              <a:t>ηχανών</a:t>
            </a:r>
            <a:r>
              <a:rPr lang="el-GR" dirty="0"/>
              <a:t>).</a:t>
            </a:r>
          </a:p>
          <a:p>
            <a:pPr marL="0" indent="0">
              <a:buNone/>
            </a:pPr>
            <a:r>
              <a:rPr lang="el-GR" dirty="0" err="1"/>
              <a:t>Χρησιµοποιούνται</a:t>
            </a:r>
            <a:r>
              <a:rPr lang="el-GR" dirty="0"/>
              <a:t> </a:t>
            </a:r>
            <a:r>
              <a:rPr lang="el-GR" dirty="0" err="1"/>
              <a:t>ακόµη</a:t>
            </a:r>
            <a:r>
              <a:rPr lang="el-GR" dirty="0"/>
              <a:t>, λόγω των </a:t>
            </a:r>
            <a:r>
              <a:rPr lang="el-GR" dirty="0" err="1"/>
              <a:t>νεωτέρων</a:t>
            </a:r>
            <a:r>
              <a:rPr lang="el-GR" dirty="0"/>
              <a:t> απαιτήσεων, στα µ</a:t>
            </a:r>
            <a:r>
              <a:rPr lang="el-GR" dirty="0" err="1"/>
              <a:t>εγάλα</a:t>
            </a:r>
            <a:r>
              <a:rPr lang="el-GR" dirty="0"/>
              <a:t> πλοία όπως τα </a:t>
            </a:r>
            <a:r>
              <a:rPr lang="el-GR" dirty="0" err="1"/>
              <a:t>δεξαµενόπλοια</a:t>
            </a:r>
            <a:r>
              <a:rPr lang="el-GR" dirty="0"/>
              <a:t> και τα µ</a:t>
            </a:r>
            <a:r>
              <a:rPr lang="el-GR" dirty="0" err="1"/>
              <a:t>εγάλα</a:t>
            </a:r>
            <a:r>
              <a:rPr lang="el-GR" dirty="0"/>
              <a:t> φορτηγά µε µ</a:t>
            </a:r>
            <a:r>
              <a:rPr lang="el-GR" dirty="0" err="1"/>
              <a:t>εγάλα</a:t>
            </a:r>
            <a:r>
              <a:rPr lang="el-GR" dirty="0"/>
              <a:t> </a:t>
            </a:r>
            <a:r>
              <a:rPr lang="el-GR" dirty="0" err="1"/>
              <a:t>ανοίγµατα</a:t>
            </a:r>
            <a:r>
              <a:rPr lang="el-GR" dirty="0"/>
              <a:t> στο </a:t>
            </a:r>
            <a:r>
              <a:rPr lang="el-GR" dirty="0" err="1"/>
              <a:t>κατάστρωµα</a:t>
            </a:r>
            <a:r>
              <a:rPr lang="el-GR" dirty="0"/>
              <a:t>. </a:t>
            </a:r>
          </a:p>
          <a:p>
            <a:pPr marL="0" indent="0">
              <a:buNone/>
            </a:pPr>
            <a:r>
              <a:rPr lang="el-GR" dirty="0"/>
              <a:t>Στο µ</a:t>
            </a:r>
            <a:r>
              <a:rPr lang="el-GR" dirty="0" err="1"/>
              <a:t>ικτό</a:t>
            </a:r>
            <a:r>
              <a:rPr lang="el-GR" dirty="0"/>
              <a:t> </a:t>
            </a:r>
            <a:r>
              <a:rPr lang="el-GR" dirty="0" err="1"/>
              <a:t>σύστηµα</a:t>
            </a:r>
            <a:r>
              <a:rPr lang="el-GR" dirty="0"/>
              <a:t> ενίσχυσης τα </a:t>
            </a:r>
            <a:r>
              <a:rPr lang="el-GR" dirty="0" err="1"/>
              <a:t>τµήµατα</a:t>
            </a:r>
            <a:r>
              <a:rPr lang="el-GR" dirty="0"/>
              <a:t> του </a:t>
            </a:r>
            <a:r>
              <a:rPr lang="el-GR" dirty="0" err="1"/>
              <a:t>πυθµένα</a:t>
            </a:r>
            <a:r>
              <a:rPr lang="el-GR" dirty="0"/>
              <a:t> και του </a:t>
            </a:r>
            <a:r>
              <a:rPr lang="el-GR" dirty="0" err="1"/>
              <a:t>καταστρώµατος</a:t>
            </a:r>
            <a:r>
              <a:rPr lang="el-GR" dirty="0"/>
              <a:t> έχουν ως βάση το </a:t>
            </a:r>
            <a:r>
              <a:rPr lang="el-GR" dirty="0" err="1"/>
              <a:t>διάµηκες</a:t>
            </a:r>
            <a:r>
              <a:rPr lang="el-GR" dirty="0"/>
              <a:t> </a:t>
            </a:r>
            <a:r>
              <a:rPr lang="el-GR" dirty="0" err="1"/>
              <a:t>σύστηµα</a:t>
            </a:r>
            <a:r>
              <a:rPr lang="el-GR" dirty="0"/>
              <a:t>, ενώ στις πλευρές </a:t>
            </a:r>
            <a:r>
              <a:rPr lang="el-GR" dirty="0" err="1"/>
              <a:t>εφαρµόζεται</a:t>
            </a:r>
            <a:r>
              <a:rPr lang="el-GR" dirty="0"/>
              <a:t> το εγκάρσιο </a:t>
            </a:r>
            <a:r>
              <a:rPr lang="el-GR" dirty="0" err="1"/>
              <a:t>σύστηµα</a:t>
            </a:r>
            <a:r>
              <a:rPr lang="el-GR" dirty="0"/>
              <a:t> ενίσχυσης. </a:t>
            </a:r>
            <a:endParaRPr lang="en-US" dirty="0"/>
          </a:p>
        </p:txBody>
      </p:sp>
    </p:spTree>
    <p:extLst>
      <p:ext uri="{BB962C8B-B14F-4D97-AF65-F5344CB8AC3E}">
        <p14:creationId xmlns:p14="http://schemas.microsoft.com/office/powerpoint/2010/main" val="308381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59FBDEA-2190-4D8D-9D82-5CF0FA080038}"/>
              </a:ext>
            </a:extLst>
          </p:cNvPr>
          <p:cNvSpPr>
            <a:spLocks noGrp="1"/>
          </p:cNvSpPr>
          <p:nvPr>
            <p:ph idx="1"/>
          </p:nvPr>
        </p:nvSpPr>
        <p:spPr>
          <a:xfrm>
            <a:off x="828675" y="1533525"/>
            <a:ext cx="10525125" cy="4643438"/>
          </a:xfrm>
        </p:spPr>
        <p:txBody>
          <a:bodyPr/>
          <a:lstStyle/>
          <a:p>
            <a:pPr marL="0" indent="0">
              <a:buNone/>
            </a:pPr>
            <a:r>
              <a:rPr lang="el-GR" dirty="0"/>
              <a:t>Το τμήμα των εγκάρσιων νομέων που ενισχύουν τον πυθμένα το ονομάζουμε </a:t>
            </a:r>
            <a:r>
              <a:rPr lang="el-GR" dirty="0">
                <a:solidFill>
                  <a:srgbClr val="FF0000"/>
                </a:solidFill>
              </a:rPr>
              <a:t>έδρες</a:t>
            </a:r>
            <a:r>
              <a:rPr lang="el-GR" dirty="0"/>
              <a:t> (</a:t>
            </a:r>
            <a:r>
              <a:rPr lang="el-GR" dirty="0" err="1"/>
              <a:t>floors</a:t>
            </a:r>
            <a:r>
              <a:rPr lang="el-GR" dirty="0"/>
              <a:t>), το τμήμα που ενδυναμώνει τις πλευρές απλά </a:t>
            </a:r>
            <a:r>
              <a:rPr lang="el-GR" dirty="0">
                <a:solidFill>
                  <a:srgbClr val="FF0000"/>
                </a:solidFill>
              </a:rPr>
              <a:t>νομείς</a:t>
            </a:r>
            <a:r>
              <a:rPr lang="el-GR" dirty="0"/>
              <a:t> και το τμήμα πάνω στο κατάστρωμα </a:t>
            </a:r>
            <a:r>
              <a:rPr lang="el-GR" dirty="0">
                <a:solidFill>
                  <a:srgbClr val="FF0000"/>
                </a:solidFill>
              </a:rPr>
              <a:t>ζυγά</a:t>
            </a:r>
            <a:r>
              <a:rPr lang="el-GR" dirty="0"/>
              <a:t> (</a:t>
            </a:r>
            <a:r>
              <a:rPr lang="el-GR" dirty="0" err="1"/>
              <a:t>beams</a:t>
            </a:r>
            <a:r>
              <a:rPr lang="el-GR" dirty="0"/>
              <a:t>). </a:t>
            </a:r>
          </a:p>
          <a:p>
            <a:pPr marL="0" indent="0">
              <a:buNone/>
            </a:pPr>
            <a:r>
              <a:rPr lang="el-GR" dirty="0"/>
              <a:t>Η σύνδεση μεταξύ νομέων και ζυγών εξασφαλίζεται με </a:t>
            </a:r>
            <a:r>
              <a:rPr lang="el-GR" dirty="0">
                <a:solidFill>
                  <a:srgbClr val="FF0000"/>
                </a:solidFill>
              </a:rPr>
              <a:t>αγκώνες</a:t>
            </a:r>
            <a:r>
              <a:rPr lang="el-GR" dirty="0"/>
              <a:t> (</a:t>
            </a:r>
            <a:r>
              <a:rPr lang="el-GR" dirty="0" err="1"/>
              <a:t>brackets</a:t>
            </a:r>
            <a:r>
              <a:rPr lang="el-GR" dirty="0"/>
              <a:t>), ενώ η αντίστοιχη σύνδεση νομέων και εδρών με αγκώνες κυρτού της γάστρας (</a:t>
            </a:r>
            <a:r>
              <a:rPr lang="el-GR" dirty="0" err="1"/>
              <a:t>bilge</a:t>
            </a:r>
            <a:r>
              <a:rPr lang="el-GR" dirty="0"/>
              <a:t> </a:t>
            </a:r>
            <a:r>
              <a:rPr lang="el-GR" dirty="0" err="1"/>
              <a:t>brackets</a:t>
            </a:r>
            <a:r>
              <a:rPr lang="el-GR" dirty="0"/>
              <a:t>).</a:t>
            </a:r>
            <a:endParaRPr lang="en-US" dirty="0"/>
          </a:p>
          <a:p>
            <a:pPr marL="0" indent="0">
              <a:buNone/>
            </a:pPr>
            <a:endParaRPr lang="en-US" dirty="0"/>
          </a:p>
        </p:txBody>
      </p:sp>
    </p:spTree>
    <p:extLst>
      <p:ext uri="{BB962C8B-B14F-4D97-AF65-F5344CB8AC3E}">
        <p14:creationId xmlns:p14="http://schemas.microsoft.com/office/powerpoint/2010/main" val="3258807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4BE9BA2-65F7-46D3-BDE7-1004B834DF13}"/>
              </a:ext>
            </a:extLst>
          </p:cNvPr>
          <p:cNvSpPr>
            <a:spLocks noGrp="1"/>
          </p:cNvSpPr>
          <p:nvPr>
            <p:ph idx="1"/>
          </p:nvPr>
        </p:nvSpPr>
        <p:spPr>
          <a:xfrm>
            <a:off x="704850" y="981075"/>
            <a:ext cx="10648950" cy="5195888"/>
          </a:xfrm>
        </p:spPr>
        <p:txBody>
          <a:bodyPr>
            <a:normAutofit/>
          </a:bodyPr>
          <a:lstStyle/>
          <a:p>
            <a:pPr marL="0" indent="0">
              <a:buNone/>
            </a:pPr>
            <a:endParaRPr lang="el-GR" dirty="0"/>
          </a:p>
          <a:p>
            <a:pPr marL="0" indent="0">
              <a:buNone/>
            </a:pPr>
            <a:r>
              <a:rPr lang="el-GR" dirty="0"/>
              <a:t>Από τις διαμήκεις ενισχύσεις του πυθμένα, εκείνη που βρίσκεται στο επίπεδο συμμετρίας του πλοίου ονομάζεται </a:t>
            </a:r>
            <a:r>
              <a:rPr lang="el-GR" dirty="0">
                <a:solidFill>
                  <a:srgbClr val="FF0000"/>
                </a:solidFill>
              </a:rPr>
              <a:t>κεντρική </a:t>
            </a:r>
            <a:r>
              <a:rPr lang="el-GR" dirty="0" err="1">
                <a:solidFill>
                  <a:srgbClr val="FF0000"/>
                </a:solidFill>
              </a:rPr>
              <a:t>σταθμίδα</a:t>
            </a:r>
            <a:r>
              <a:rPr lang="el-GR" dirty="0">
                <a:solidFill>
                  <a:srgbClr val="FF0000"/>
                </a:solidFill>
              </a:rPr>
              <a:t> </a:t>
            </a:r>
            <a:r>
              <a:rPr lang="el-GR" dirty="0"/>
              <a:t>(</a:t>
            </a:r>
            <a:r>
              <a:rPr lang="el-GR" dirty="0" err="1"/>
              <a:t>center</a:t>
            </a:r>
            <a:r>
              <a:rPr lang="el-GR" dirty="0"/>
              <a:t> </a:t>
            </a:r>
            <a:r>
              <a:rPr lang="el-GR" dirty="0" err="1"/>
              <a:t>keelson</a:t>
            </a:r>
            <a:r>
              <a:rPr lang="el-GR" dirty="0"/>
              <a:t>), ενώ άλλες, παράλληλες προς αυτή, που βρίσκονται προς τις πλευρές, ονομάζονται </a:t>
            </a:r>
            <a:r>
              <a:rPr lang="el-GR" dirty="0">
                <a:solidFill>
                  <a:srgbClr val="FF0000"/>
                </a:solidFill>
              </a:rPr>
              <a:t>πλευρικές </a:t>
            </a:r>
            <a:r>
              <a:rPr lang="el-GR" dirty="0" err="1">
                <a:solidFill>
                  <a:srgbClr val="FF0000"/>
                </a:solidFill>
              </a:rPr>
              <a:t>σταθμίδες</a:t>
            </a:r>
            <a:r>
              <a:rPr lang="el-GR" dirty="0">
                <a:solidFill>
                  <a:srgbClr val="FF0000"/>
                </a:solidFill>
              </a:rPr>
              <a:t> </a:t>
            </a:r>
            <a:r>
              <a:rPr lang="el-GR" dirty="0"/>
              <a:t>(</a:t>
            </a:r>
            <a:r>
              <a:rPr lang="el-GR" dirty="0" err="1"/>
              <a:t>side</a:t>
            </a:r>
            <a:r>
              <a:rPr lang="el-GR" dirty="0"/>
              <a:t> </a:t>
            </a:r>
            <a:r>
              <a:rPr lang="el-GR" dirty="0" err="1"/>
              <a:t>keelsons</a:t>
            </a:r>
            <a:r>
              <a:rPr lang="el-GR" dirty="0"/>
              <a:t>). </a:t>
            </a:r>
          </a:p>
          <a:p>
            <a:pPr marL="0" indent="0">
              <a:buNone/>
            </a:pPr>
            <a:endParaRPr lang="el-GR" dirty="0"/>
          </a:p>
          <a:p>
            <a:pPr marL="0" indent="0">
              <a:buNone/>
            </a:pPr>
            <a:r>
              <a:rPr lang="el-GR" dirty="0"/>
              <a:t>Στα περισσότερα πλοία οι </a:t>
            </a:r>
            <a:r>
              <a:rPr lang="el-GR" dirty="0" err="1"/>
              <a:t>σταθμίδες</a:t>
            </a:r>
            <a:r>
              <a:rPr lang="el-GR" dirty="0"/>
              <a:t> και οι έδρες έχουν το ίδιο ύψος.</a:t>
            </a:r>
          </a:p>
        </p:txBody>
      </p:sp>
    </p:spTree>
    <p:extLst>
      <p:ext uri="{BB962C8B-B14F-4D97-AF65-F5344CB8AC3E}">
        <p14:creationId xmlns:p14="http://schemas.microsoft.com/office/powerpoint/2010/main" val="369897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1D21C99-58A3-4603-99D8-BC2DCC2EF258}"/>
              </a:ext>
            </a:extLst>
          </p:cNvPr>
          <p:cNvSpPr>
            <a:spLocks noGrp="1"/>
          </p:cNvSpPr>
          <p:nvPr>
            <p:ph idx="1"/>
          </p:nvPr>
        </p:nvSpPr>
        <p:spPr/>
        <p:txBody>
          <a:bodyPr/>
          <a:lstStyle/>
          <a:p>
            <a:pPr marL="0" indent="0">
              <a:buNone/>
            </a:pPr>
            <a:r>
              <a:rPr lang="el-GR" dirty="0"/>
              <a:t>Σε αρκετές περιπτώσεις πάνω στις έδρες και τις </a:t>
            </a:r>
            <a:r>
              <a:rPr lang="el-GR" dirty="0" err="1"/>
              <a:t>σταθμίδες</a:t>
            </a:r>
            <a:r>
              <a:rPr lang="el-GR" dirty="0"/>
              <a:t> τοποθετείται ένα έλασμα που λέγεται έλασμα οροφής </a:t>
            </a:r>
            <a:r>
              <a:rPr lang="el-GR" dirty="0" err="1"/>
              <a:t>διπύθμενου</a:t>
            </a:r>
            <a:r>
              <a:rPr lang="el-GR" dirty="0"/>
              <a:t> (</a:t>
            </a:r>
            <a:r>
              <a:rPr lang="el-GR" dirty="0" err="1"/>
              <a:t>tank</a:t>
            </a:r>
            <a:r>
              <a:rPr lang="el-GR" dirty="0"/>
              <a:t> </a:t>
            </a:r>
            <a:r>
              <a:rPr lang="el-GR" dirty="0" err="1"/>
              <a:t>top</a:t>
            </a:r>
            <a:r>
              <a:rPr lang="el-GR" dirty="0"/>
              <a:t> </a:t>
            </a:r>
            <a:r>
              <a:rPr lang="el-GR" dirty="0" err="1"/>
              <a:t>plate</a:t>
            </a:r>
            <a:r>
              <a:rPr lang="el-GR" dirty="0"/>
              <a:t>).</a:t>
            </a:r>
          </a:p>
          <a:p>
            <a:pPr marL="0" indent="0">
              <a:buNone/>
            </a:pPr>
            <a:r>
              <a:rPr lang="el-GR" dirty="0"/>
              <a:t>Ο χώρος κάτω από αυτό είναι γνωστός ως </a:t>
            </a:r>
            <a:r>
              <a:rPr lang="el-GR" dirty="0" err="1"/>
              <a:t>διπύθμενο</a:t>
            </a:r>
            <a:r>
              <a:rPr lang="el-GR" dirty="0"/>
              <a:t> (</a:t>
            </a:r>
            <a:r>
              <a:rPr lang="el-GR" dirty="0" err="1"/>
              <a:t>double</a:t>
            </a:r>
            <a:r>
              <a:rPr lang="el-GR" dirty="0"/>
              <a:t> </a:t>
            </a:r>
            <a:r>
              <a:rPr lang="el-GR" dirty="0" err="1"/>
              <a:t>bottom</a:t>
            </a:r>
            <a:r>
              <a:rPr lang="el-GR" dirty="0"/>
              <a:t>).</a:t>
            </a:r>
          </a:p>
          <a:p>
            <a:pPr marL="0" indent="0">
              <a:buNone/>
            </a:pPr>
            <a:r>
              <a:rPr lang="el-GR" dirty="0" err="1"/>
              <a:t>Διπύθμενο</a:t>
            </a:r>
            <a:r>
              <a:rPr lang="el-GR" dirty="0"/>
              <a:t> δεν έχουν όλα τα πλοία.</a:t>
            </a:r>
            <a:endParaRPr lang="en-US" dirty="0"/>
          </a:p>
          <a:p>
            <a:pPr marL="0" indent="0">
              <a:buNone/>
            </a:pPr>
            <a:endParaRPr lang="en-US" dirty="0"/>
          </a:p>
        </p:txBody>
      </p:sp>
    </p:spTree>
    <p:extLst>
      <p:ext uri="{BB962C8B-B14F-4D97-AF65-F5344CB8AC3E}">
        <p14:creationId xmlns:p14="http://schemas.microsoft.com/office/powerpoint/2010/main" val="210191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AB7507-4A5B-41C6-A735-7C60B8A60FB5}"/>
              </a:ext>
            </a:extLst>
          </p:cNvPr>
          <p:cNvSpPr>
            <a:spLocks noGrp="1"/>
          </p:cNvSpPr>
          <p:nvPr>
            <p:ph type="title"/>
          </p:nvPr>
        </p:nvSpPr>
        <p:spPr/>
        <p:txBody>
          <a:bodyPr/>
          <a:lstStyle/>
          <a:p>
            <a:r>
              <a:rPr lang="el-GR" dirty="0"/>
              <a:t>Νομείς (</a:t>
            </a:r>
            <a:r>
              <a:rPr lang="en-US" dirty="0"/>
              <a:t>Frames)</a:t>
            </a:r>
          </a:p>
        </p:txBody>
      </p:sp>
      <p:sp>
        <p:nvSpPr>
          <p:cNvPr id="3" name="Θέση περιεχομένου 2">
            <a:extLst>
              <a:ext uri="{FF2B5EF4-FFF2-40B4-BE49-F238E27FC236}">
                <a16:creationId xmlns:a16="http://schemas.microsoft.com/office/drawing/2014/main" id="{411A3484-B19F-4DC3-92CA-8F9C6AF67FC0}"/>
              </a:ext>
            </a:extLst>
          </p:cNvPr>
          <p:cNvSpPr>
            <a:spLocks noGrp="1"/>
          </p:cNvSpPr>
          <p:nvPr>
            <p:ph idx="1"/>
          </p:nvPr>
        </p:nvSpPr>
        <p:spPr/>
        <p:txBody>
          <a:bodyPr/>
          <a:lstStyle/>
          <a:p>
            <a:pPr marL="0" indent="0">
              <a:buNone/>
            </a:pPr>
            <a:r>
              <a:rPr lang="el-GR" dirty="0"/>
              <a:t>Είναι χαλύβδινα δοκάρια με διατομή </a:t>
            </a:r>
            <a:r>
              <a:rPr lang="en-US" dirty="0"/>
              <a:t>L </a:t>
            </a:r>
            <a:r>
              <a:rPr lang="el-GR" dirty="0"/>
              <a:t>ή </a:t>
            </a:r>
            <a:r>
              <a:rPr lang="en-US" dirty="0"/>
              <a:t>T </a:t>
            </a:r>
            <a:r>
              <a:rPr lang="el-GR" dirty="0"/>
              <a:t>τα οποία τοποθετούνται κατακόρυφα στις πλευρές του πλοίου, παράλληλα μεταξύ τους σε απόσταση 40 – 60</a:t>
            </a:r>
            <a:r>
              <a:rPr lang="en-US" dirty="0"/>
              <a:t> cm</a:t>
            </a:r>
            <a:r>
              <a:rPr lang="el-GR" dirty="0"/>
              <a:t> και εκτείνονται σε όλο το μήκος του σκάφους.</a:t>
            </a:r>
          </a:p>
          <a:p>
            <a:pPr marL="0" indent="0">
              <a:buNone/>
            </a:pPr>
            <a:r>
              <a:rPr lang="el-GR" dirty="0"/>
              <a:t>Οι νομείς μαζί με τα ενισχυτικά δοκάρια του πυθμένα αποτελούν τον σκελετό του σκάφους πάνω στους οποίους τοποθετείτε το εξωτερικό περίβλημα.</a:t>
            </a:r>
          </a:p>
          <a:p>
            <a:pPr marL="0" indent="0">
              <a:buNone/>
            </a:pPr>
            <a:r>
              <a:rPr lang="el-GR" dirty="0"/>
              <a:t>Επειδή είναι πάρα πολλοί αριθμούνται για την εύκολη αναγνώριση τους. Με την αρίθμηση αυτή προσδιορίζονται </a:t>
            </a:r>
            <a:r>
              <a:rPr lang="el-GR" dirty="0" err="1"/>
              <a:t>δίαφοροι</a:t>
            </a:r>
            <a:r>
              <a:rPr lang="el-GR" dirty="0"/>
              <a:t> χώροι μέσα στο πλοίο πχ η δεξαμενή γλυκού νερού βρίσκεται ανάμεσα στους νομείς Νο35 και 42.</a:t>
            </a:r>
            <a:endParaRPr lang="en-US" dirty="0"/>
          </a:p>
        </p:txBody>
      </p:sp>
    </p:spTree>
    <p:extLst>
      <p:ext uri="{BB962C8B-B14F-4D97-AF65-F5344CB8AC3E}">
        <p14:creationId xmlns:p14="http://schemas.microsoft.com/office/powerpoint/2010/main" val="134154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C60436CF-C90A-45C1-88FD-CEA0941919C7}"/>
              </a:ext>
            </a:extLst>
          </p:cNvPr>
          <p:cNvPicPr>
            <a:picLocks noGrp="1" noChangeAspect="1"/>
          </p:cNvPicPr>
          <p:nvPr>
            <p:ph idx="1"/>
          </p:nvPr>
        </p:nvPicPr>
        <p:blipFill rotWithShape="1">
          <a:blip r:embed="rId2"/>
          <a:srcRect l="5550" t="20430" r="71178" b="28566"/>
          <a:stretch/>
        </p:blipFill>
        <p:spPr>
          <a:xfrm>
            <a:off x="3319462" y="12145"/>
            <a:ext cx="5553076" cy="6845855"/>
          </a:xfrm>
        </p:spPr>
      </p:pic>
    </p:spTree>
    <p:extLst>
      <p:ext uri="{BB962C8B-B14F-4D97-AF65-F5344CB8AC3E}">
        <p14:creationId xmlns:p14="http://schemas.microsoft.com/office/powerpoint/2010/main" val="422110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6A814D3-FC1F-4901-90DA-B9828A963BEB}"/>
              </a:ext>
            </a:extLst>
          </p:cNvPr>
          <p:cNvSpPr>
            <a:spLocks noGrp="1"/>
          </p:cNvSpPr>
          <p:nvPr>
            <p:ph idx="1"/>
          </p:nvPr>
        </p:nvSpPr>
        <p:spPr/>
        <p:txBody>
          <a:bodyPr/>
          <a:lstStyle/>
          <a:p>
            <a:pPr marL="0" indent="0">
              <a:buNone/>
            </a:pPr>
            <a:r>
              <a:rPr lang="el-GR" dirty="0"/>
              <a:t>Η πλευρική ενίσχυση του πυθμένα που βρίσκεται πάνω στο κυρτό της γάστρας, ονομάζεται διαμήκης ενίσχυση κυρτού γάστρας.</a:t>
            </a:r>
          </a:p>
          <a:p>
            <a:pPr marL="0" indent="0">
              <a:buNone/>
            </a:pPr>
            <a:r>
              <a:rPr lang="el-GR" dirty="0"/>
              <a:t>Οι πλευρικές διαμήκεις ενισχύσεις είναι γνωστές ως </a:t>
            </a:r>
            <a:r>
              <a:rPr lang="el-GR" dirty="0">
                <a:solidFill>
                  <a:srgbClr val="FF0000"/>
                </a:solidFill>
              </a:rPr>
              <a:t>λώροι</a:t>
            </a:r>
            <a:r>
              <a:rPr lang="el-GR" dirty="0"/>
              <a:t>, ενώ οι διαμήκεις ενισχύσεις του καταστρώματος λέγονται </a:t>
            </a:r>
            <a:r>
              <a:rPr lang="el-GR" dirty="0" err="1">
                <a:solidFill>
                  <a:srgbClr val="FF0000"/>
                </a:solidFill>
              </a:rPr>
              <a:t>διαδοκίδες</a:t>
            </a:r>
            <a:r>
              <a:rPr lang="el-GR" dirty="0"/>
              <a:t>.</a:t>
            </a:r>
            <a:endParaRPr lang="en-US" dirty="0"/>
          </a:p>
          <a:p>
            <a:pPr marL="0" indent="0">
              <a:buNone/>
            </a:pPr>
            <a:endParaRPr lang="en-US" dirty="0"/>
          </a:p>
        </p:txBody>
      </p:sp>
    </p:spTree>
    <p:extLst>
      <p:ext uri="{BB962C8B-B14F-4D97-AF65-F5344CB8AC3E}">
        <p14:creationId xmlns:p14="http://schemas.microsoft.com/office/powerpoint/2010/main" val="2716581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BB2C2AFF-9919-4D79-AB11-60BB2EC9A218}"/>
              </a:ext>
            </a:extLst>
          </p:cNvPr>
          <p:cNvSpPr>
            <a:spLocks noGrp="1"/>
          </p:cNvSpPr>
          <p:nvPr>
            <p:ph type="title"/>
          </p:nvPr>
        </p:nvSpPr>
        <p:spPr/>
        <p:txBody>
          <a:bodyPr/>
          <a:lstStyle/>
          <a:p>
            <a:r>
              <a:rPr lang="el-GR" dirty="0"/>
              <a:t>Κατασκευαστικά μέρη πλοίου</a:t>
            </a:r>
            <a:endParaRPr lang="en-US" dirty="0"/>
          </a:p>
        </p:txBody>
      </p:sp>
      <p:sp>
        <p:nvSpPr>
          <p:cNvPr id="3" name="Θέση περιεχομένου 2">
            <a:extLst>
              <a:ext uri="{FF2B5EF4-FFF2-40B4-BE49-F238E27FC236}">
                <a16:creationId xmlns:a16="http://schemas.microsoft.com/office/drawing/2014/main" id="{2BCE10CA-40EB-4979-A378-4633F73B94EE}"/>
              </a:ext>
            </a:extLst>
          </p:cNvPr>
          <p:cNvSpPr>
            <a:spLocks noGrp="1"/>
          </p:cNvSpPr>
          <p:nvPr>
            <p:ph sz="half" idx="1"/>
          </p:nvPr>
        </p:nvSpPr>
        <p:spPr/>
        <p:txBody>
          <a:bodyPr>
            <a:normAutofit fontScale="92500" lnSpcReduction="20000"/>
          </a:bodyPr>
          <a:lstStyle/>
          <a:p>
            <a:r>
              <a:rPr lang="el-GR" dirty="0"/>
              <a:t>Εξωτερικό περίβλημα</a:t>
            </a:r>
          </a:p>
          <a:p>
            <a:r>
              <a:rPr lang="el-GR" dirty="0"/>
              <a:t>Λώροι </a:t>
            </a:r>
          </a:p>
          <a:p>
            <a:r>
              <a:rPr lang="el-GR" dirty="0"/>
              <a:t>Ελάσματα ζωστήρα</a:t>
            </a:r>
            <a:r>
              <a:rPr lang="en-US" dirty="0"/>
              <a:t>, </a:t>
            </a:r>
            <a:r>
              <a:rPr lang="el-GR" dirty="0"/>
              <a:t>Υδρορροής και τρόπιδας</a:t>
            </a:r>
          </a:p>
          <a:p>
            <a:r>
              <a:rPr lang="el-GR" dirty="0" err="1"/>
              <a:t>Σταθμίδες</a:t>
            </a:r>
            <a:r>
              <a:rPr lang="el-GR" dirty="0"/>
              <a:t> </a:t>
            </a:r>
          </a:p>
          <a:p>
            <a:r>
              <a:rPr lang="el-GR" dirty="0"/>
              <a:t>Καταστρώματα</a:t>
            </a:r>
          </a:p>
          <a:p>
            <a:r>
              <a:rPr lang="el-GR" dirty="0" err="1"/>
              <a:t>Παρατροπίδια</a:t>
            </a:r>
            <a:endParaRPr lang="el-GR" dirty="0"/>
          </a:p>
          <a:p>
            <a:r>
              <a:rPr lang="el-GR" dirty="0"/>
              <a:t>Εσωτερικός πυθμένας</a:t>
            </a:r>
          </a:p>
          <a:p>
            <a:r>
              <a:rPr lang="el-GR" dirty="0"/>
              <a:t>Κυρτό γάστρας</a:t>
            </a:r>
          </a:p>
          <a:p>
            <a:r>
              <a:rPr lang="el-GR" dirty="0"/>
              <a:t>Κουπαστές</a:t>
            </a:r>
          </a:p>
          <a:p>
            <a:endParaRPr lang="en-US" dirty="0"/>
          </a:p>
        </p:txBody>
      </p:sp>
      <p:sp>
        <p:nvSpPr>
          <p:cNvPr id="5" name="Θέση περιεχομένου 4">
            <a:extLst>
              <a:ext uri="{FF2B5EF4-FFF2-40B4-BE49-F238E27FC236}">
                <a16:creationId xmlns:a16="http://schemas.microsoft.com/office/drawing/2014/main" id="{063AC4A3-4AEE-4E98-A4FB-0CE4F406599A}"/>
              </a:ext>
            </a:extLst>
          </p:cNvPr>
          <p:cNvSpPr>
            <a:spLocks noGrp="1"/>
          </p:cNvSpPr>
          <p:nvPr>
            <p:ph sz="half" idx="2"/>
          </p:nvPr>
        </p:nvSpPr>
        <p:spPr/>
        <p:txBody>
          <a:bodyPr>
            <a:normAutofit fontScale="92500" lnSpcReduction="20000"/>
          </a:bodyPr>
          <a:lstStyle/>
          <a:p>
            <a:r>
              <a:rPr lang="el-GR" dirty="0"/>
              <a:t>Νομείς</a:t>
            </a:r>
          </a:p>
          <a:p>
            <a:r>
              <a:rPr lang="el-GR" dirty="0"/>
              <a:t>Κίονες</a:t>
            </a:r>
          </a:p>
          <a:p>
            <a:r>
              <a:rPr lang="el-GR" dirty="0"/>
              <a:t>Έδρες νομέων</a:t>
            </a:r>
          </a:p>
          <a:p>
            <a:r>
              <a:rPr lang="el-GR" dirty="0" err="1"/>
              <a:t>Φρακτές</a:t>
            </a:r>
            <a:r>
              <a:rPr lang="el-GR" dirty="0"/>
              <a:t> (</a:t>
            </a:r>
            <a:r>
              <a:rPr lang="el-GR" dirty="0" err="1"/>
              <a:t>μπουλμέδες</a:t>
            </a:r>
            <a:r>
              <a:rPr lang="el-GR" dirty="0"/>
              <a:t>)</a:t>
            </a:r>
          </a:p>
          <a:p>
            <a:r>
              <a:rPr lang="el-GR" dirty="0"/>
              <a:t>Ζυγά</a:t>
            </a:r>
          </a:p>
          <a:p>
            <a:r>
              <a:rPr lang="el-GR" dirty="0"/>
              <a:t>Στείρα</a:t>
            </a:r>
          </a:p>
          <a:p>
            <a:r>
              <a:rPr lang="el-GR" dirty="0"/>
              <a:t>Αγκώνες</a:t>
            </a:r>
          </a:p>
          <a:p>
            <a:r>
              <a:rPr lang="el-GR" dirty="0"/>
              <a:t>Ποδόστημα</a:t>
            </a:r>
          </a:p>
          <a:p>
            <a:r>
              <a:rPr lang="el-GR" dirty="0" err="1"/>
              <a:t>Διαδοκίδες</a:t>
            </a:r>
            <a:endParaRPr lang="el-GR" dirty="0"/>
          </a:p>
          <a:p>
            <a:r>
              <a:rPr lang="el-GR" dirty="0" err="1"/>
              <a:t>Ελικοσύστημα</a:t>
            </a:r>
            <a:endParaRPr lang="en-US" dirty="0"/>
          </a:p>
        </p:txBody>
      </p:sp>
    </p:spTree>
    <p:extLst>
      <p:ext uri="{BB962C8B-B14F-4D97-AF65-F5344CB8AC3E}">
        <p14:creationId xmlns:p14="http://schemas.microsoft.com/office/powerpoint/2010/main" val="268561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EE4CB-ADFA-4CF4-8CBF-1CB7BF027CA1}"/>
              </a:ext>
            </a:extLst>
          </p:cNvPr>
          <p:cNvSpPr>
            <a:spLocks noGrp="1"/>
          </p:cNvSpPr>
          <p:nvPr>
            <p:ph type="title"/>
          </p:nvPr>
        </p:nvSpPr>
        <p:spPr/>
        <p:txBody>
          <a:bodyPr/>
          <a:lstStyle/>
          <a:p>
            <a:r>
              <a:rPr lang="el-GR" dirty="0" err="1"/>
              <a:t>Σταθμίδες</a:t>
            </a:r>
            <a:r>
              <a:rPr lang="el-GR" dirty="0"/>
              <a:t> (</a:t>
            </a:r>
            <a:r>
              <a:rPr lang="en-US" dirty="0"/>
              <a:t>Girder, Keelson) (</a:t>
            </a:r>
            <a:r>
              <a:rPr lang="el-GR" dirty="0" err="1"/>
              <a:t>μπραγκάτσες</a:t>
            </a:r>
            <a:r>
              <a:rPr lang="el-GR" dirty="0"/>
              <a:t>)</a:t>
            </a:r>
            <a:endParaRPr lang="en-US" dirty="0"/>
          </a:p>
        </p:txBody>
      </p:sp>
      <p:sp>
        <p:nvSpPr>
          <p:cNvPr id="3" name="Θέση περιεχομένου 2">
            <a:extLst>
              <a:ext uri="{FF2B5EF4-FFF2-40B4-BE49-F238E27FC236}">
                <a16:creationId xmlns:a16="http://schemas.microsoft.com/office/drawing/2014/main" id="{B69969EA-96F5-4A39-A49C-2B3AC1645EB8}"/>
              </a:ext>
            </a:extLst>
          </p:cNvPr>
          <p:cNvSpPr>
            <a:spLocks noGrp="1"/>
          </p:cNvSpPr>
          <p:nvPr>
            <p:ph idx="1"/>
          </p:nvPr>
        </p:nvSpPr>
        <p:spPr/>
        <p:txBody>
          <a:bodyPr/>
          <a:lstStyle/>
          <a:p>
            <a:pPr marL="0" indent="0">
              <a:buNone/>
            </a:pPr>
            <a:r>
              <a:rPr lang="el-GR" dirty="0"/>
              <a:t>Είναι χαλύβδινα δοκάρια, συνήθως Η ή Τ διατομής τα οποία τοποθετούνται παράλληλα με την </a:t>
            </a:r>
            <a:r>
              <a:rPr lang="el-GR" dirty="0" err="1"/>
              <a:t>τροπίδα</a:t>
            </a:r>
            <a:r>
              <a:rPr lang="el-GR" dirty="0"/>
              <a:t>, κατά το μήκος του πλοίου και σε όλο το πλάτος. Οι πλευρικές </a:t>
            </a:r>
            <a:r>
              <a:rPr lang="el-GR" dirty="0" err="1"/>
              <a:t>σταθμίδες</a:t>
            </a:r>
            <a:r>
              <a:rPr lang="el-GR" dirty="0"/>
              <a:t> </a:t>
            </a:r>
            <a:r>
              <a:rPr lang="el-GR" dirty="0" err="1"/>
              <a:t>συγκολλώνται</a:t>
            </a:r>
            <a:r>
              <a:rPr lang="el-GR" dirty="0"/>
              <a:t> κατά τμήματα ανάμεσα στις έδρες. </a:t>
            </a:r>
          </a:p>
          <a:p>
            <a:pPr marL="0" indent="0">
              <a:buNone/>
            </a:pPr>
            <a:r>
              <a:rPr lang="el-GR" dirty="0"/>
              <a:t>Σκοπός τους είναι η διαμήκη ενίσχυση του πυθμένα.</a:t>
            </a:r>
            <a:endParaRPr lang="en-US" dirty="0"/>
          </a:p>
        </p:txBody>
      </p:sp>
      <p:pic>
        <p:nvPicPr>
          <p:cNvPr id="5" name="Εικόνα 4">
            <a:extLst>
              <a:ext uri="{FF2B5EF4-FFF2-40B4-BE49-F238E27FC236}">
                <a16:creationId xmlns:a16="http://schemas.microsoft.com/office/drawing/2014/main" id="{3F274411-1613-4892-B0D4-F6F995474197}"/>
              </a:ext>
            </a:extLst>
          </p:cNvPr>
          <p:cNvPicPr>
            <a:picLocks noChangeAspect="1"/>
          </p:cNvPicPr>
          <p:nvPr/>
        </p:nvPicPr>
        <p:blipFill rotWithShape="1">
          <a:blip r:embed="rId2"/>
          <a:srcRect l="28515" t="42083" r="46641" b="24444"/>
          <a:stretch/>
        </p:blipFill>
        <p:spPr>
          <a:xfrm>
            <a:off x="8553449" y="4001294"/>
            <a:ext cx="3531680" cy="2676525"/>
          </a:xfrm>
          <a:prstGeom prst="rect">
            <a:avLst/>
          </a:prstGeom>
        </p:spPr>
      </p:pic>
      <p:pic>
        <p:nvPicPr>
          <p:cNvPr id="7" name="Εικόνα 6">
            <a:extLst>
              <a:ext uri="{FF2B5EF4-FFF2-40B4-BE49-F238E27FC236}">
                <a16:creationId xmlns:a16="http://schemas.microsoft.com/office/drawing/2014/main" id="{02B9C8E3-BC74-43E9-993B-9EF2C1B013C0}"/>
              </a:ext>
            </a:extLst>
          </p:cNvPr>
          <p:cNvPicPr>
            <a:picLocks noChangeAspect="1"/>
          </p:cNvPicPr>
          <p:nvPr/>
        </p:nvPicPr>
        <p:blipFill rotWithShape="1">
          <a:blip r:embed="rId3"/>
          <a:srcRect l="70937" t="27639" r="6094" b="42778"/>
          <a:stretch/>
        </p:blipFill>
        <p:spPr>
          <a:xfrm>
            <a:off x="1485898" y="4464050"/>
            <a:ext cx="2800351" cy="2028825"/>
          </a:xfrm>
          <a:prstGeom prst="rect">
            <a:avLst/>
          </a:prstGeom>
        </p:spPr>
      </p:pic>
    </p:spTree>
    <p:extLst>
      <p:ext uri="{BB962C8B-B14F-4D97-AF65-F5344CB8AC3E}">
        <p14:creationId xmlns:p14="http://schemas.microsoft.com/office/powerpoint/2010/main" val="3318291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834A0577-CD39-4CC1-9D7A-6F15861B9963}"/>
              </a:ext>
            </a:extLst>
          </p:cNvPr>
          <p:cNvPicPr>
            <a:picLocks noGrp="1" noChangeAspect="1"/>
          </p:cNvPicPr>
          <p:nvPr>
            <p:ph idx="1"/>
          </p:nvPr>
        </p:nvPicPr>
        <p:blipFill rotWithShape="1">
          <a:blip r:embed="rId2"/>
          <a:srcRect l="5550" t="20212" r="71671" b="28129"/>
          <a:stretch/>
        </p:blipFill>
        <p:spPr>
          <a:xfrm>
            <a:off x="3405187" y="0"/>
            <a:ext cx="5381626" cy="6865209"/>
          </a:xfrm>
        </p:spPr>
      </p:pic>
    </p:spTree>
    <p:extLst>
      <p:ext uri="{BB962C8B-B14F-4D97-AF65-F5344CB8AC3E}">
        <p14:creationId xmlns:p14="http://schemas.microsoft.com/office/powerpoint/2010/main" val="4289256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E83B4-3136-4646-94C9-351C5487815C}"/>
              </a:ext>
            </a:extLst>
          </p:cNvPr>
          <p:cNvSpPr>
            <a:spLocks noGrp="1"/>
          </p:cNvSpPr>
          <p:nvPr>
            <p:ph type="title"/>
          </p:nvPr>
        </p:nvSpPr>
        <p:spPr/>
        <p:txBody>
          <a:bodyPr/>
          <a:lstStyle/>
          <a:p>
            <a:r>
              <a:rPr lang="el-GR" dirty="0"/>
              <a:t>Λώροι ή </a:t>
            </a:r>
            <a:r>
              <a:rPr lang="el-GR" dirty="0" err="1"/>
              <a:t>Λούροι</a:t>
            </a:r>
            <a:r>
              <a:rPr lang="el-GR" dirty="0"/>
              <a:t> (</a:t>
            </a:r>
            <a:r>
              <a:rPr lang="en-US" dirty="0"/>
              <a:t>Girder, stringer)</a:t>
            </a:r>
          </a:p>
        </p:txBody>
      </p:sp>
      <p:sp>
        <p:nvSpPr>
          <p:cNvPr id="3" name="Θέση περιεχομένου 2">
            <a:extLst>
              <a:ext uri="{FF2B5EF4-FFF2-40B4-BE49-F238E27FC236}">
                <a16:creationId xmlns:a16="http://schemas.microsoft.com/office/drawing/2014/main" id="{9DA0D73F-D992-40A2-86B7-9A022555D5E2}"/>
              </a:ext>
            </a:extLst>
          </p:cNvPr>
          <p:cNvSpPr>
            <a:spLocks noGrp="1"/>
          </p:cNvSpPr>
          <p:nvPr>
            <p:ph idx="1"/>
          </p:nvPr>
        </p:nvSpPr>
        <p:spPr/>
        <p:txBody>
          <a:bodyPr/>
          <a:lstStyle/>
          <a:p>
            <a:pPr marL="0" indent="0">
              <a:buNone/>
            </a:pPr>
            <a:r>
              <a:rPr lang="el-GR" dirty="0"/>
              <a:t>Είναι χαλύβδινα δοκάρια, παρόμοια με τις </a:t>
            </a:r>
            <a:r>
              <a:rPr lang="el-GR" dirty="0" err="1"/>
              <a:t>σταθμίδες</a:t>
            </a:r>
            <a:r>
              <a:rPr lang="el-GR" dirty="0"/>
              <a:t>, τα οποία τοποθετούνται παράλληλα με αυτές και σε όλο το μήκος και ύψος των πλευρών του σκάφους</a:t>
            </a:r>
          </a:p>
          <a:p>
            <a:pPr marL="0" indent="0">
              <a:buNone/>
            </a:pPr>
            <a:endParaRPr lang="el-GR" dirty="0"/>
          </a:p>
          <a:p>
            <a:pPr marL="0" indent="0">
              <a:buNone/>
            </a:pPr>
            <a:r>
              <a:rPr lang="el-GR" dirty="0"/>
              <a:t>Σκοπός τους είναι η διαμήκης ενίσχυση αντοχής των πλευρικών ελασμάτων του σκάφους σε συνδυασμό με τους νομείς.</a:t>
            </a:r>
            <a:endParaRPr lang="en-US" dirty="0"/>
          </a:p>
        </p:txBody>
      </p:sp>
    </p:spTree>
    <p:extLst>
      <p:ext uri="{BB962C8B-B14F-4D97-AF65-F5344CB8AC3E}">
        <p14:creationId xmlns:p14="http://schemas.microsoft.com/office/powerpoint/2010/main" val="4191277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23D40F1A-784D-4A9E-8EF6-ABC98F44A493}"/>
              </a:ext>
            </a:extLst>
          </p:cNvPr>
          <p:cNvPicPr>
            <a:picLocks noGrp="1" noChangeAspect="1"/>
          </p:cNvPicPr>
          <p:nvPr>
            <p:ph idx="1"/>
          </p:nvPr>
        </p:nvPicPr>
        <p:blipFill rotWithShape="1">
          <a:blip r:embed="rId2"/>
          <a:srcRect l="5304" t="21525" r="71178" b="28566"/>
          <a:stretch/>
        </p:blipFill>
        <p:spPr>
          <a:xfrm>
            <a:off x="2638424" y="-699"/>
            <a:ext cx="5745665" cy="6858699"/>
          </a:xfrm>
        </p:spPr>
      </p:pic>
    </p:spTree>
    <p:extLst>
      <p:ext uri="{BB962C8B-B14F-4D97-AF65-F5344CB8AC3E}">
        <p14:creationId xmlns:p14="http://schemas.microsoft.com/office/powerpoint/2010/main" val="46810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999685-383A-4044-BF47-8B110F814763}"/>
              </a:ext>
            </a:extLst>
          </p:cNvPr>
          <p:cNvSpPr>
            <a:spLocks noGrp="1"/>
          </p:cNvSpPr>
          <p:nvPr>
            <p:ph type="title"/>
          </p:nvPr>
        </p:nvSpPr>
        <p:spPr/>
        <p:txBody>
          <a:bodyPr/>
          <a:lstStyle/>
          <a:p>
            <a:r>
              <a:rPr lang="el-GR" dirty="0" err="1"/>
              <a:t>Διαδοκίδες</a:t>
            </a:r>
            <a:r>
              <a:rPr lang="el-GR" dirty="0"/>
              <a:t> (</a:t>
            </a:r>
            <a:r>
              <a:rPr lang="en-US" dirty="0"/>
              <a:t>Cross beam Girder)</a:t>
            </a:r>
          </a:p>
        </p:txBody>
      </p:sp>
      <p:sp>
        <p:nvSpPr>
          <p:cNvPr id="3" name="Θέση περιεχομένου 2">
            <a:extLst>
              <a:ext uri="{FF2B5EF4-FFF2-40B4-BE49-F238E27FC236}">
                <a16:creationId xmlns:a16="http://schemas.microsoft.com/office/drawing/2014/main" id="{BEC05CCE-40C6-49E2-B337-E04FFCA405AA}"/>
              </a:ext>
            </a:extLst>
          </p:cNvPr>
          <p:cNvSpPr>
            <a:spLocks noGrp="1"/>
          </p:cNvSpPr>
          <p:nvPr>
            <p:ph idx="1"/>
          </p:nvPr>
        </p:nvSpPr>
        <p:spPr/>
        <p:txBody>
          <a:bodyPr/>
          <a:lstStyle/>
          <a:p>
            <a:pPr marL="0" indent="0">
              <a:buNone/>
            </a:pPr>
            <a:r>
              <a:rPr lang="el-GR" dirty="0"/>
              <a:t>Είναι χαλύβδινα δοκάρια, παρόμοια με </a:t>
            </a:r>
            <a:r>
              <a:rPr lang="el-GR" dirty="0" err="1"/>
              <a:t>σταθμίδες</a:t>
            </a:r>
            <a:r>
              <a:rPr lang="el-GR" dirty="0"/>
              <a:t> και λώρους, τα οποία τοποθετούνται κατά τη διαμήκη έννοια κάτω από κατάστρωμα σε όλο το μήκος και πλάτος του.</a:t>
            </a:r>
          </a:p>
          <a:p>
            <a:pPr marL="0" indent="0">
              <a:buNone/>
            </a:pPr>
            <a:endParaRPr lang="el-GR" dirty="0"/>
          </a:p>
          <a:p>
            <a:pPr marL="0" indent="0">
              <a:buNone/>
            </a:pPr>
            <a:r>
              <a:rPr lang="el-GR" dirty="0"/>
              <a:t>Σκοπός τους είναι η ενίσχυση αντοχής των καταστρωμάτων.</a:t>
            </a:r>
            <a:endParaRPr lang="en-US" dirty="0"/>
          </a:p>
        </p:txBody>
      </p:sp>
    </p:spTree>
    <p:extLst>
      <p:ext uri="{BB962C8B-B14F-4D97-AF65-F5344CB8AC3E}">
        <p14:creationId xmlns:p14="http://schemas.microsoft.com/office/powerpoint/2010/main" val="4275666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85E8BE5-0D93-4213-9C0B-795BF698C2A8}"/>
              </a:ext>
            </a:extLst>
          </p:cNvPr>
          <p:cNvPicPr>
            <a:picLocks noChangeAspect="1"/>
          </p:cNvPicPr>
          <p:nvPr/>
        </p:nvPicPr>
        <p:blipFill rotWithShape="1">
          <a:blip r:embed="rId2"/>
          <a:srcRect l="5390" t="21111" r="71719" b="28750"/>
          <a:stretch/>
        </p:blipFill>
        <p:spPr>
          <a:xfrm>
            <a:off x="3067048" y="27891"/>
            <a:ext cx="5543551" cy="6830109"/>
          </a:xfrm>
          <a:prstGeom prst="rect">
            <a:avLst/>
          </a:prstGeom>
        </p:spPr>
      </p:pic>
    </p:spTree>
    <p:extLst>
      <p:ext uri="{BB962C8B-B14F-4D97-AF65-F5344CB8AC3E}">
        <p14:creationId xmlns:p14="http://schemas.microsoft.com/office/powerpoint/2010/main" val="452835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A04645-F443-4D84-8AE0-227540CCC78A}"/>
              </a:ext>
            </a:extLst>
          </p:cNvPr>
          <p:cNvSpPr>
            <a:spLocks noGrp="1"/>
          </p:cNvSpPr>
          <p:nvPr>
            <p:ph type="title"/>
          </p:nvPr>
        </p:nvSpPr>
        <p:spPr/>
        <p:txBody>
          <a:bodyPr/>
          <a:lstStyle/>
          <a:p>
            <a:r>
              <a:rPr lang="el-GR" dirty="0"/>
              <a:t>Ζυγά (</a:t>
            </a:r>
            <a:r>
              <a:rPr lang="en-US" dirty="0"/>
              <a:t>Beam) (</a:t>
            </a:r>
            <a:r>
              <a:rPr lang="el-GR" dirty="0"/>
              <a:t>καμάρια)</a:t>
            </a:r>
            <a:endParaRPr lang="en-US" dirty="0"/>
          </a:p>
        </p:txBody>
      </p:sp>
      <p:sp>
        <p:nvSpPr>
          <p:cNvPr id="3" name="Θέση περιεχομένου 2">
            <a:extLst>
              <a:ext uri="{FF2B5EF4-FFF2-40B4-BE49-F238E27FC236}">
                <a16:creationId xmlns:a16="http://schemas.microsoft.com/office/drawing/2014/main" id="{9FEE6770-0A9B-46ED-BF32-709656946D57}"/>
              </a:ext>
            </a:extLst>
          </p:cNvPr>
          <p:cNvSpPr>
            <a:spLocks noGrp="1"/>
          </p:cNvSpPr>
          <p:nvPr>
            <p:ph idx="1"/>
          </p:nvPr>
        </p:nvSpPr>
        <p:spPr/>
        <p:txBody>
          <a:bodyPr/>
          <a:lstStyle/>
          <a:p>
            <a:pPr marL="0" indent="0">
              <a:buNone/>
            </a:pPr>
            <a:r>
              <a:rPr lang="el-GR" dirty="0"/>
              <a:t>Είναι δοκάρια παρόμοια με τους νομείς και τοποθετούνται εγκάρσια κάτω από τα καταστρώματα. </a:t>
            </a:r>
          </a:p>
          <a:p>
            <a:pPr marL="0" indent="0">
              <a:buNone/>
            </a:pPr>
            <a:r>
              <a:rPr lang="el-GR" dirty="0"/>
              <a:t>Πάνω τους προσαρτώνται τα ελάσματα του καταστρώματος.</a:t>
            </a:r>
          </a:p>
          <a:p>
            <a:pPr marL="0" indent="0">
              <a:buNone/>
            </a:pPr>
            <a:r>
              <a:rPr lang="el-GR" dirty="0"/>
              <a:t>Θεωρείται ότι το ζυγό είναι η προέκταση του νομέα προς τα πάνω.</a:t>
            </a:r>
            <a:endParaRPr lang="en-US" dirty="0"/>
          </a:p>
        </p:txBody>
      </p:sp>
    </p:spTree>
    <p:extLst>
      <p:ext uri="{BB962C8B-B14F-4D97-AF65-F5344CB8AC3E}">
        <p14:creationId xmlns:p14="http://schemas.microsoft.com/office/powerpoint/2010/main" val="165107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D67E8EF-5EA0-4563-8232-11BE3EF0DB26}"/>
              </a:ext>
            </a:extLst>
          </p:cNvPr>
          <p:cNvPicPr>
            <a:picLocks noChangeAspect="1"/>
          </p:cNvPicPr>
          <p:nvPr/>
        </p:nvPicPr>
        <p:blipFill rotWithShape="1">
          <a:blip r:embed="rId2"/>
          <a:srcRect l="5703" t="21250" r="71797" b="28750"/>
          <a:stretch/>
        </p:blipFill>
        <p:spPr>
          <a:xfrm>
            <a:off x="3340417" y="-30956"/>
            <a:ext cx="5511165" cy="6888956"/>
          </a:xfrm>
          <a:prstGeom prst="rect">
            <a:avLst/>
          </a:prstGeom>
        </p:spPr>
      </p:pic>
    </p:spTree>
    <p:extLst>
      <p:ext uri="{BB962C8B-B14F-4D97-AF65-F5344CB8AC3E}">
        <p14:creationId xmlns:p14="http://schemas.microsoft.com/office/powerpoint/2010/main" val="3099852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3E5BF6-455E-4699-8DB1-294B729E23B1}"/>
              </a:ext>
            </a:extLst>
          </p:cNvPr>
          <p:cNvSpPr>
            <a:spLocks noGrp="1"/>
          </p:cNvSpPr>
          <p:nvPr>
            <p:ph type="title"/>
          </p:nvPr>
        </p:nvSpPr>
        <p:spPr/>
        <p:txBody>
          <a:bodyPr/>
          <a:lstStyle/>
          <a:p>
            <a:r>
              <a:rPr lang="el-GR" dirty="0"/>
              <a:t>Έδρα νομέων (</a:t>
            </a:r>
            <a:r>
              <a:rPr lang="en-US" dirty="0"/>
              <a:t>Frame base plate)	</a:t>
            </a:r>
          </a:p>
        </p:txBody>
      </p:sp>
      <p:sp>
        <p:nvSpPr>
          <p:cNvPr id="3" name="Θέση περιεχομένου 2">
            <a:extLst>
              <a:ext uri="{FF2B5EF4-FFF2-40B4-BE49-F238E27FC236}">
                <a16:creationId xmlns:a16="http://schemas.microsoft.com/office/drawing/2014/main" id="{1BF63FF4-4B52-422B-98B6-C6EC0B4E55E0}"/>
              </a:ext>
            </a:extLst>
          </p:cNvPr>
          <p:cNvSpPr>
            <a:spLocks noGrp="1"/>
          </p:cNvSpPr>
          <p:nvPr>
            <p:ph idx="1"/>
          </p:nvPr>
        </p:nvSpPr>
        <p:spPr/>
        <p:txBody>
          <a:bodyPr>
            <a:normAutofit/>
          </a:bodyPr>
          <a:lstStyle/>
          <a:p>
            <a:pPr marL="0" indent="0">
              <a:buNone/>
            </a:pPr>
            <a:r>
              <a:rPr lang="el-GR" dirty="0"/>
              <a:t>Έδρα νομέα (</a:t>
            </a:r>
            <a:r>
              <a:rPr lang="el-GR" dirty="0" err="1"/>
              <a:t>floor</a:t>
            </a:r>
            <a:r>
              <a:rPr lang="el-GR" dirty="0"/>
              <a:t> frame) ονομάζεται η βάση, το δάπεδο της </a:t>
            </a:r>
            <a:r>
              <a:rPr lang="el-GR" dirty="0" err="1"/>
              <a:t>επιγκενίδας</a:t>
            </a:r>
            <a:r>
              <a:rPr lang="el-GR" dirty="0"/>
              <a:t>, επάνω στην οποία συνδέεται ο νομέας.</a:t>
            </a:r>
          </a:p>
          <a:p>
            <a:pPr marL="0" indent="0">
              <a:buNone/>
            </a:pPr>
            <a:r>
              <a:rPr lang="el-GR" dirty="0"/>
              <a:t>Είναι τα ελάσματα τα οποία τοποθετούνται στον πυθμένα του πλοίου εγκάρσια, με το επίπεδο τους κάθετα στα ελάσματα πυθμένα ώστε να θεωρούνται επέκταση των νομέων προς τα κάτω. Είναι κάτι αντίστοιχο με τα ζυγά που τοποθετούνται κάτω από το κατάστρωμα με την διαφορά ότι τα ζυγά είναι δοκάρια ενώ οι έδρες ελάσματα. </a:t>
            </a:r>
          </a:p>
          <a:p>
            <a:pPr marL="0" indent="0">
              <a:buNone/>
            </a:pPr>
            <a:r>
              <a:rPr lang="el-GR" dirty="0"/>
              <a:t>Χρησιμοποιούνται ως βάση και ως στήριγμα των ελασμάτων εσωτερικού πυθμένα του πλοίου.</a:t>
            </a:r>
          </a:p>
          <a:p>
            <a:pPr marL="0" indent="0">
              <a:buNone/>
            </a:pPr>
            <a:endParaRPr lang="en-US" dirty="0"/>
          </a:p>
        </p:txBody>
      </p:sp>
    </p:spTree>
    <p:extLst>
      <p:ext uri="{BB962C8B-B14F-4D97-AF65-F5344CB8AC3E}">
        <p14:creationId xmlns:p14="http://schemas.microsoft.com/office/powerpoint/2010/main" val="70740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DA64102-79AA-438A-B110-F52DE7CB3D31}"/>
              </a:ext>
            </a:extLst>
          </p:cNvPr>
          <p:cNvPicPr>
            <a:picLocks noChangeAspect="1"/>
          </p:cNvPicPr>
          <p:nvPr/>
        </p:nvPicPr>
        <p:blipFill rotWithShape="1">
          <a:blip r:embed="rId2"/>
          <a:srcRect l="5234" t="21111" r="71719" b="28472"/>
          <a:stretch/>
        </p:blipFill>
        <p:spPr>
          <a:xfrm>
            <a:off x="385762" y="-27123"/>
            <a:ext cx="5572126" cy="6856548"/>
          </a:xfrm>
          <a:prstGeom prst="rect">
            <a:avLst/>
          </a:prstGeom>
        </p:spPr>
      </p:pic>
      <p:pic>
        <p:nvPicPr>
          <p:cNvPr id="7" name="Εικόνα 6">
            <a:extLst>
              <a:ext uri="{FF2B5EF4-FFF2-40B4-BE49-F238E27FC236}">
                <a16:creationId xmlns:a16="http://schemas.microsoft.com/office/drawing/2014/main" id="{3EDC8505-9C7D-4961-90F4-499C7D413813}"/>
              </a:ext>
            </a:extLst>
          </p:cNvPr>
          <p:cNvPicPr>
            <a:picLocks noChangeAspect="1"/>
          </p:cNvPicPr>
          <p:nvPr/>
        </p:nvPicPr>
        <p:blipFill rotWithShape="1">
          <a:blip r:embed="rId3"/>
          <a:srcRect l="25391" t="21250" r="38515" b="37083"/>
          <a:stretch/>
        </p:blipFill>
        <p:spPr>
          <a:xfrm>
            <a:off x="6234114" y="1429476"/>
            <a:ext cx="5807608" cy="3771174"/>
          </a:xfrm>
          <a:prstGeom prst="rect">
            <a:avLst/>
          </a:prstGeom>
        </p:spPr>
      </p:pic>
    </p:spTree>
    <p:extLst>
      <p:ext uri="{BB962C8B-B14F-4D97-AF65-F5344CB8AC3E}">
        <p14:creationId xmlns:p14="http://schemas.microsoft.com/office/powerpoint/2010/main" val="1338109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8A56BB95-3FB3-4AF5-8C2A-BD2B229D5E14}"/>
              </a:ext>
            </a:extLst>
          </p:cNvPr>
          <p:cNvSpPr>
            <a:spLocks noGrp="1"/>
          </p:cNvSpPr>
          <p:nvPr>
            <p:ph idx="1"/>
          </p:nvPr>
        </p:nvSpPr>
        <p:spPr>
          <a:xfrm>
            <a:off x="838200" y="1285875"/>
            <a:ext cx="10515600" cy="4891088"/>
          </a:xfrm>
        </p:spPr>
        <p:txBody>
          <a:bodyPr/>
          <a:lstStyle/>
          <a:p>
            <a:pPr marL="0" indent="0">
              <a:buNone/>
            </a:pPr>
            <a:r>
              <a:rPr lang="el-GR" dirty="0"/>
              <a:t>Κυριότερη ενίσχυση παρέχουν : </a:t>
            </a:r>
          </a:p>
          <a:p>
            <a:pPr marL="0" indent="0">
              <a:buNone/>
            </a:pPr>
            <a:r>
              <a:rPr lang="el-GR" dirty="0"/>
              <a:t>α. τα στεγανά </a:t>
            </a:r>
            <a:r>
              <a:rPr lang="el-GR" dirty="0" err="1"/>
              <a:t>διαφράγµατα</a:t>
            </a:r>
            <a:r>
              <a:rPr lang="el-GR" dirty="0"/>
              <a:t> (εγκάρσια και </a:t>
            </a:r>
            <a:r>
              <a:rPr lang="el-GR" dirty="0" err="1"/>
              <a:t>διαµήκη</a:t>
            </a:r>
            <a:r>
              <a:rPr lang="el-GR" dirty="0"/>
              <a:t>) </a:t>
            </a:r>
          </a:p>
          <a:p>
            <a:pPr marL="0" indent="0">
              <a:buNone/>
            </a:pPr>
            <a:r>
              <a:rPr lang="el-GR" dirty="0"/>
              <a:t>β. η τρόπιδα, η στείρα και το </a:t>
            </a:r>
            <a:r>
              <a:rPr lang="el-GR" dirty="0" err="1"/>
              <a:t>ελικόστηµα</a:t>
            </a:r>
            <a:r>
              <a:rPr lang="el-GR" dirty="0"/>
              <a:t> </a:t>
            </a:r>
          </a:p>
          <a:p>
            <a:pPr marL="0" indent="0">
              <a:buNone/>
            </a:pPr>
            <a:r>
              <a:rPr lang="el-GR" dirty="0"/>
              <a:t>γ. ο </a:t>
            </a:r>
            <a:r>
              <a:rPr lang="el-GR" dirty="0" err="1"/>
              <a:t>διαµήκης</a:t>
            </a:r>
            <a:r>
              <a:rPr lang="el-GR" dirty="0"/>
              <a:t> σκελετός του σκάφους, δηλαδή οι </a:t>
            </a:r>
            <a:r>
              <a:rPr lang="el-GR" dirty="0" err="1"/>
              <a:t>σταθµίδες</a:t>
            </a:r>
            <a:r>
              <a:rPr lang="el-GR" dirty="0"/>
              <a:t> (ενισχύσεις </a:t>
            </a:r>
            <a:r>
              <a:rPr lang="el-GR" dirty="0" err="1"/>
              <a:t>πυθµένος</a:t>
            </a:r>
            <a:r>
              <a:rPr lang="el-GR" dirty="0"/>
              <a:t>), οι λώροι (ενισχύσεις πλευράς) και οι </a:t>
            </a:r>
            <a:r>
              <a:rPr lang="el-GR" dirty="0" err="1"/>
              <a:t>διαδοκίδες</a:t>
            </a:r>
            <a:r>
              <a:rPr lang="el-GR" dirty="0"/>
              <a:t> (ενισχύσεις </a:t>
            </a:r>
            <a:r>
              <a:rPr lang="el-GR" dirty="0" err="1"/>
              <a:t>καταστρώµατος</a:t>
            </a:r>
            <a:r>
              <a:rPr lang="el-GR" dirty="0"/>
              <a:t>). </a:t>
            </a:r>
          </a:p>
          <a:p>
            <a:pPr marL="0" indent="0">
              <a:buNone/>
            </a:pPr>
            <a:r>
              <a:rPr lang="el-GR" dirty="0"/>
              <a:t>δ. ο εγκάρσιος σκελετός του σκάφους δηλαδή οι </a:t>
            </a:r>
            <a:r>
              <a:rPr lang="el-GR" dirty="0" err="1"/>
              <a:t>νοµείς</a:t>
            </a:r>
            <a:r>
              <a:rPr lang="el-GR" dirty="0"/>
              <a:t> (ενισχύσεις πλευράς), τα ζυγά (ενισχύσεις </a:t>
            </a:r>
            <a:r>
              <a:rPr lang="el-GR" dirty="0" err="1"/>
              <a:t>καταστρώµατος</a:t>
            </a:r>
            <a:r>
              <a:rPr lang="el-GR" dirty="0"/>
              <a:t>) και οι έδρες (ενισχύσεις </a:t>
            </a:r>
            <a:r>
              <a:rPr lang="el-GR" dirty="0" err="1"/>
              <a:t>πυθµένος</a:t>
            </a:r>
            <a:r>
              <a:rPr lang="el-GR" dirty="0"/>
              <a:t>). </a:t>
            </a:r>
            <a:endParaRPr lang="en-US" dirty="0"/>
          </a:p>
        </p:txBody>
      </p:sp>
    </p:spTree>
    <p:extLst>
      <p:ext uri="{BB962C8B-B14F-4D97-AF65-F5344CB8AC3E}">
        <p14:creationId xmlns:p14="http://schemas.microsoft.com/office/powerpoint/2010/main" val="2363707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3E0EF9-0FD4-44A6-986F-28DF0608BE56}"/>
              </a:ext>
            </a:extLst>
          </p:cNvPr>
          <p:cNvSpPr>
            <a:spLocks noGrp="1"/>
          </p:cNvSpPr>
          <p:nvPr>
            <p:ph type="title"/>
          </p:nvPr>
        </p:nvSpPr>
        <p:spPr/>
        <p:txBody>
          <a:bodyPr/>
          <a:lstStyle/>
          <a:p>
            <a:r>
              <a:rPr lang="el-GR" dirty="0"/>
              <a:t>Αγκώνας (</a:t>
            </a:r>
            <a:r>
              <a:rPr lang="en-US" dirty="0"/>
              <a:t>Bracket knee)</a:t>
            </a:r>
          </a:p>
        </p:txBody>
      </p:sp>
      <p:sp>
        <p:nvSpPr>
          <p:cNvPr id="3" name="Θέση περιεχομένου 2">
            <a:extLst>
              <a:ext uri="{FF2B5EF4-FFF2-40B4-BE49-F238E27FC236}">
                <a16:creationId xmlns:a16="http://schemas.microsoft.com/office/drawing/2014/main" id="{FFF793C8-8A37-43D6-BB80-D3321FC1901E}"/>
              </a:ext>
            </a:extLst>
          </p:cNvPr>
          <p:cNvSpPr>
            <a:spLocks noGrp="1"/>
          </p:cNvSpPr>
          <p:nvPr>
            <p:ph idx="1"/>
          </p:nvPr>
        </p:nvSpPr>
        <p:spPr/>
        <p:txBody>
          <a:bodyPr/>
          <a:lstStyle/>
          <a:p>
            <a:pPr marL="0" indent="0">
              <a:buNone/>
            </a:pPr>
            <a:r>
              <a:rPr lang="el-GR" dirty="0"/>
              <a:t>Είναι μικρά κομμάτια </a:t>
            </a:r>
            <a:r>
              <a:rPr lang="el-GR" dirty="0" err="1"/>
              <a:t>έλάσματος</a:t>
            </a:r>
            <a:r>
              <a:rPr lang="el-GR" dirty="0"/>
              <a:t>, με περίπου τριγωνική μορφή τα οποία χρησιμοποιούνται ως σύνδεσμοι ένωσης των νομέων με τα ζυγά και με την έδρα των νομέων.</a:t>
            </a:r>
            <a:endParaRPr lang="en-US" dirty="0"/>
          </a:p>
        </p:txBody>
      </p:sp>
    </p:spTree>
    <p:extLst>
      <p:ext uri="{BB962C8B-B14F-4D97-AF65-F5344CB8AC3E}">
        <p14:creationId xmlns:p14="http://schemas.microsoft.com/office/powerpoint/2010/main" val="11607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3A77C97-873C-485F-B60A-B81CD19E678B}"/>
              </a:ext>
            </a:extLst>
          </p:cNvPr>
          <p:cNvPicPr>
            <a:picLocks noChangeAspect="1"/>
          </p:cNvPicPr>
          <p:nvPr/>
        </p:nvPicPr>
        <p:blipFill rotWithShape="1">
          <a:blip r:embed="rId2"/>
          <a:srcRect l="5391" t="22222" r="71562" b="29028"/>
          <a:stretch/>
        </p:blipFill>
        <p:spPr>
          <a:xfrm>
            <a:off x="3211566" y="0"/>
            <a:ext cx="5768868" cy="6863974"/>
          </a:xfrm>
          <a:prstGeom prst="rect">
            <a:avLst/>
          </a:prstGeom>
        </p:spPr>
      </p:pic>
    </p:spTree>
    <p:extLst>
      <p:ext uri="{BB962C8B-B14F-4D97-AF65-F5344CB8AC3E}">
        <p14:creationId xmlns:p14="http://schemas.microsoft.com/office/powerpoint/2010/main" val="4116289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4304619-4BF1-463B-AB89-8D6DEC74CF4F}"/>
              </a:ext>
            </a:extLst>
          </p:cNvPr>
          <p:cNvPicPr>
            <a:picLocks noChangeAspect="1"/>
          </p:cNvPicPr>
          <p:nvPr/>
        </p:nvPicPr>
        <p:blipFill rotWithShape="1">
          <a:blip r:embed="rId2"/>
          <a:srcRect l="31093" t="33611" r="48203" b="31806"/>
          <a:stretch/>
        </p:blipFill>
        <p:spPr>
          <a:xfrm>
            <a:off x="2446662" y="0"/>
            <a:ext cx="7298675" cy="6858000"/>
          </a:xfrm>
          <a:prstGeom prst="rect">
            <a:avLst/>
          </a:prstGeom>
        </p:spPr>
      </p:pic>
    </p:spTree>
    <p:extLst>
      <p:ext uri="{BB962C8B-B14F-4D97-AF65-F5344CB8AC3E}">
        <p14:creationId xmlns:p14="http://schemas.microsoft.com/office/powerpoint/2010/main" val="2545271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D669FB4-55E4-42DD-AD28-78696F525FD0}"/>
              </a:ext>
            </a:extLst>
          </p:cNvPr>
          <p:cNvSpPr>
            <a:spLocks noGrp="1"/>
          </p:cNvSpPr>
          <p:nvPr>
            <p:ph idx="1"/>
          </p:nvPr>
        </p:nvSpPr>
        <p:spPr>
          <a:xfrm>
            <a:off x="723900" y="971550"/>
            <a:ext cx="3457575" cy="5205413"/>
          </a:xfrm>
        </p:spPr>
        <p:txBody>
          <a:bodyPr>
            <a:normAutofit fontScale="55000" lnSpcReduction="20000"/>
          </a:bodyPr>
          <a:lstStyle/>
          <a:p>
            <a:pPr marL="514350" indent="-514350">
              <a:buFont typeface="+mj-lt"/>
              <a:buAutoNum type="arabicPeriod"/>
            </a:pPr>
            <a:r>
              <a:rPr lang="el-GR" dirty="0"/>
              <a:t>Ζυγά</a:t>
            </a:r>
          </a:p>
          <a:p>
            <a:pPr marL="514350" indent="-514350">
              <a:buFont typeface="+mj-lt"/>
              <a:buAutoNum type="arabicPeriod"/>
            </a:pPr>
            <a:r>
              <a:rPr lang="el-GR" dirty="0"/>
              <a:t>Εγκάρσιος νομέας</a:t>
            </a:r>
          </a:p>
          <a:p>
            <a:pPr marL="514350" indent="-514350">
              <a:buFont typeface="+mj-lt"/>
              <a:buAutoNum type="arabicPeriod"/>
            </a:pPr>
            <a:r>
              <a:rPr lang="el-GR" dirty="0"/>
              <a:t>Έδρα νομέα</a:t>
            </a:r>
          </a:p>
          <a:p>
            <a:pPr marL="514350" indent="-514350">
              <a:buFont typeface="+mj-lt"/>
              <a:buAutoNum type="arabicPeriod"/>
            </a:pPr>
            <a:r>
              <a:rPr lang="el-GR" dirty="0"/>
              <a:t>Πλευρικές </a:t>
            </a:r>
            <a:r>
              <a:rPr lang="el-GR" dirty="0" err="1"/>
              <a:t>σταθμίδες</a:t>
            </a:r>
            <a:endParaRPr lang="el-GR" dirty="0"/>
          </a:p>
          <a:p>
            <a:pPr marL="514350" indent="-514350">
              <a:buFont typeface="+mj-lt"/>
              <a:buAutoNum type="arabicPeriod"/>
            </a:pPr>
            <a:r>
              <a:rPr lang="el-GR" dirty="0"/>
              <a:t>Κεντρική </a:t>
            </a:r>
            <a:r>
              <a:rPr lang="el-GR" dirty="0" err="1"/>
              <a:t>σταθμίδα</a:t>
            </a:r>
            <a:endParaRPr lang="el-GR" dirty="0"/>
          </a:p>
          <a:p>
            <a:pPr marL="514350" indent="-514350">
              <a:buFont typeface="+mj-lt"/>
              <a:buAutoNum type="arabicPeriod"/>
            </a:pPr>
            <a:r>
              <a:rPr lang="el-GR" dirty="0" err="1"/>
              <a:t>Σταθμίδα</a:t>
            </a:r>
            <a:r>
              <a:rPr lang="el-GR" dirty="0"/>
              <a:t> κυρτού γάστρας</a:t>
            </a:r>
          </a:p>
          <a:p>
            <a:pPr marL="514350" indent="-514350">
              <a:buFont typeface="+mj-lt"/>
              <a:buAutoNum type="arabicPeriod"/>
            </a:pPr>
            <a:r>
              <a:rPr lang="el-GR" dirty="0"/>
              <a:t>Οροφή </a:t>
            </a:r>
            <a:r>
              <a:rPr lang="el-GR" dirty="0" err="1"/>
              <a:t>διπύθμενου</a:t>
            </a:r>
            <a:endParaRPr lang="el-GR" dirty="0"/>
          </a:p>
          <a:p>
            <a:pPr marL="514350" indent="-514350">
              <a:buFont typeface="+mj-lt"/>
              <a:buAutoNum type="arabicPeriod"/>
            </a:pPr>
            <a:r>
              <a:rPr lang="el-GR" dirty="0"/>
              <a:t>Ελάσματα ανώτερου καταστρώματος</a:t>
            </a:r>
          </a:p>
          <a:p>
            <a:pPr marL="514350" indent="-514350">
              <a:buFont typeface="+mj-lt"/>
              <a:buAutoNum type="arabicPeriod"/>
            </a:pPr>
            <a:r>
              <a:rPr lang="el-GR" dirty="0"/>
              <a:t>Ελάσματα δεύτερου καταστρώματος</a:t>
            </a:r>
          </a:p>
          <a:p>
            <a:pPr marL="514350" indent="-514350">
              <a:buFont typeface="+mj-lt"/>
              <a:buAutoNum type="arabicPeriod"/>
            </a:pPr>
            <a:r>
              <a:rPr lang="el-GR" dirty="0"/>
              <a:t>Ελάσματα τρίτου καταστρώματος</a:t>
            </a:r>
          </a:p>
          <a:p>
            <a:pPr marL="514350" indent="-514350">
              <a:buFont typeface="+mj-lt"/>
              <a:buAutoNum type="arabicPeriod"/>
            </a:pPr>
            <a:r>
              <a:rPr lang="el-GR" dirty="0"/>
              <a:t>Πλευρά κατωφλιού ανοίγματος κύτους</a:t>
            </a:r>
          </a:p>
          <a:p>
            <a:pPr marL="514350" indent="-514350">
              <a:buFont typeface="+mj-lt"/>
              <a:buAutoNum type="arabicPeriod"/>
            </a:pPr>
            <a:r>
              <a:rPr lang="el-GR" dirty="0"/>
              <a:t>Επίπεδη τρόπιδα</a:t>
            </a:r>
          </a:p>
          <a:p>
            <a:pPr marL="514350" indent="-514350">
              <a:buFont typeface="+mj-lt"/>
              <a:buAutoNum type="arabicPeriod"/>
            </a:pPr>
            <a:r>
              <a:rPr lang="el-GR" dirty="0"/>
              <a:t>Αγκώνας κυρτού γάστρας</a:t>
            </a:r>
          </a:p>
          <a:p>
            <a:pPr marL="514350" indent="-514350">
              <a:buFont typeface="+mj-lt"/>
              <a:buAutoNum type="arabicPeriod"/>
            </a:pPr>
            <a:r>
              <a:rPr lang="el-GR" dirty="0"/>
              <a:t>Έλασμα υδρορροής</a:t>
            </a:r>
          </a:p>
          <a:p>
            <a:pPr marL="514350" indent="-514350">
              <a:buFont typeface="+mj-lt"/>
              <a:buAutoNum type="arabicPeriod"/>
            </a:pPr>
            <a:r>
              <a:rPr lang="el-GR" dirty="0"/>
              <a:t>Έλασμα ζωστήρα</a:t>
            </a:r>
          </a:p>
          <a:p>
            <a:pPr marL="514350" indent="-514350">
              <a:buFont typeface="+mj-lt"/>
              <a:buAutoNum type="arabicPeriod"/>
            </a:pPr>
            <a:r>
              <a:rPr lang="el-GR" dirty="0"/>
              <a:t>Αγκώνας (</a:t>
            </a:r>
            <a:r>
              <a:rPr lang="en-US" dirty="0"/>
              <a:t>bracket)</a:t>
            </a:r>
          </a:p>
        </p:txBody>
      </p:sp>
      <p:pic>
        <p:nvPicPr>
          <p:cNvPr id="5" name="Εικόνα 4">
            <a:extLst>
              <a:ext uri="{FF2B5EF4-FFF2-40B4-BE49-F238E27FC236}">
                <a16:creationId xmlns:a16="http://schemas.microsoft.com/office/drawing/2014/main" id="{770A8D7F-DB0B-474C-AFE6-D469A8B7083F}"/>
              </a:ext>
            </a:extLst>
          </p:cNvPr>
          <p:cNvPicPr>
            <a:picLocks noChangeAspect="1"/>
          </p:cNvPicPr>
          <p:nvPr/>
        </p:nvPicPr>
        <p:blipFill rotWithShape="1">
          <a:blip r:embed="rId2"/>
          <a:srcRect l="38047" t="28334" r="36250" b="29492"/>
          <a:stretch/>
        </p:blipFill>
        <p:spPr>
          <a:xfrm>
            <a:off x="4618620" y="0"/>
            <a:ext cx="7430505" cy="6858000"/>
          </a:xfrm>
          <a:prstGeom prst="rect">
            <a:avLst/>
          </a:prstGeom>
        </p:spPr>
      </p:pic>
    </p:spTree>
    <p:extLst>
      <p:ext uri="{BB962C8B-B14F-4D97-AF65-F5344CB8AC3E}">
        <p14:creationId xmlns:p14="http://schemas.microsoft.com/office/powerpoint/2010/main" val="26562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4D027E-9B25-4E16-9710-036B5C78D41D}"/>
              </a:ext>
            </a:extLst>
          </p:cNvPr>
          <p:cNvSpPr>
            <a:spLocks noGrp="1"/>
          </p:cNvSpPr>
          <p:nvPr>
            <p:ph type="title"/>
          </p:nvPr>
        </p:nvSpPr>
        <p:spPr/>
        <p:txBody>
          <a:bodyPr/>
          <a:lstStyle/>
          <a:p>
            <a:r>
              <a:rPr lang="el-GR" dirty="0" err="1"/>
              <a:t>Παρατροπίδια</a:t>
            </a:r>
            <a:r>
              <a:rPr lang="el-GR" dirty="0"/>
              <a:t> (</a:t>
            </a:r>
            <a:r>
              <a:rPr lang="en-US" dirty="0"/>
              <a:t>Bilge Keel)</a:t>
            </a:r>
          </a:p>
        </p:txBody>
      </p:sp>
      <p:sp>
        <p:nvSpPr>
          <p:cNvPr id="3" name="Θέση περιεχομένου 2">
            <a:extLst>
              <a:ext uri="{FF2B5EF4-FFF2-40B4-BE49-F238E27FC236}">
                <a16:creationId xmlns:a16="http://schemas.microsoft.com/office/drawing/2014/main" id="{3761D5DA-93A4-4C50-ABDC-3420A9720B16}"/>
              </a:ext>
            </a:extLst>
          </p:cNvPr>
          <p:cNvSpPr>
            <a:spLocks noGrp="1"/>
          </p:cNvSpPr>
          <p:nvPr>
            <p:ph idx="1"/>
          </p:nvPr>
        </p:nvSpPr>
        <p:spPr>
          <a:xfrm>
            <a:off x="838200" y="1825625"/>
            <a:ext cx="4678680" cy="4351338"/>
          </a:xfrm>
        </p:spPr>
        <p:txBody>
          <a:bodyPr/>
          <a:lstStyle/>
          <a:p>
            <a:pPr marL="0" indent="0">
              <a:buNone/>
            </a:pPr>
            <a:r>
              <a:rPr lang="el-GR" dirty="0"/>
              <a:t>Είναι ελάσματα μικρού πλάτους 30 – 50 </a:t>
            </a:r>
            <a:r>
              <a:rPr lang="en-US" dirty="0"/>
              <a:t>cm </a:t>
            </a:r>
            <a:r>
              <a:rPr lang="el-GR" dirty="0"/>
              <a:t>τα οποία τοποθετούνται κατά μήκος στο κυρτό μέρος της γάστρας του πλοίου, αριστερά και δεξιά.</a:t>
            </a:r>
          </a:p>
          <a:p>
            <a:pPr marL="0" indent="0">
              <a:buNone/>
            </a:pPr>
            <a:endParaRPr lang="el-GR" dirty="0"/>
          </a:p>
          <a:p>
            <a:pPr marL="0" indent="0">
              <a:buNone/>
            </a:pPr>
            <a:r>
              <a:rPr lang="el-GR" dirty="0"/>
              <a:t>Σκοπός τους είναι η μείωση των </a:t>
            </a:r>
            <a:r>
              <a:rPr lang="el-GR" dirty="0" err="1"/>
              <a:t>διατοιχισμών</a:t>
            </a:r>
            <a:r>
              <a:rPr lang="el-GR" dirty="0"/>
              <a:t> του πλοίου λειτουργώντας ως φρένο. </a:t>
            </a:r>
            <a:endParaRPr lang="en-US" dirty="0"/>
          </a:p>
        </p:txBody>
      </p:sp>
      <p:pic>
        <p:nvPicPr>
          <p:cNvPr id="5" name="Εικόνα 4">
            <a:extLst>
              <a:ext uri="{FF2B5EF4-FFF2-40B4-BE49-F238E27FC236}">
                <a16:creationId xmlns:a16="http://schemas.microsoft.com/office/drawing/2014/main" id="{0A631F34-2E9E-4050-87D2-A50910DB4A25}"/>
              </a:ext>
            </a:extLst>
          </p:cNvPr>
          <p:cNvPicPr>
            <a:picLocks noChangeAspect="1"/>
          </p:cNvPicPr>
          <p:nvPr/>
        </p:nvPicPr>
        <p:blipFill rotWithShape="1">
          <a:blip r:embed="rId2"/>
          <a:srcRect l="81625" t="26620" r="2625" b="50000"/>
          <a:stretch/>
        </p:blipFill>
        <p:spPr>
          <a:xfrm>
            <a:off x="6096000" y="1690688"/>
            <a:ext cx="5951224" cy="4969192"/>
          </a:xfrm>
          <a:prstGeom prst="rect">
            <a:avLst/>
          </a:prstGeom>
        </p:spPr>
      </p:pic>
    </p:spTree>
    <p:extLst>
      <p:ext uri="{BB962C8B-B14F-4D97-AF65-F5344CB8AC3E}">
        <p14:creationId xmlns:p14="http://schemas.microsoft.com/office/powerpoint/2010/main" val="1092720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2AD855B-2E8B-4DD7-BF4A-85AFF56220D1}"/>
              </a:ext>
            </a:extLst>
          </p:cNvPr>
          <p:cNvSpPr>
            <a:spLocks noGrp="1"/>
          </p:cNvSpPr>
          <p:nvPr>
            <p:ph idx="1"/>
          </p:nvPr>
        </p:nvSpPr>
        <p:spPr>
          <a:xfrm>
            <a:off x="819150" y="1190625"/>
            <a:ext cx="10534650" cy="4986338"/>
          </a:xfrm>
        </p:spPr>
        <p:txBody>
          <a:bodyPr>
            <a:normAutofit/>
          </a:bodyPr>
          <a:lstStyle/>
          <a:p>
            <a:pPr marL="0" indent="0">
              <a:buNone/>
            </a:pPr>
            <a:r>
              <a:rPr lang="el-GR" dirty="0"/>
              <a:t>Τα </a:t>
            </a:r>
            <a:r>
              <a:rPr lang="el-GR" dirty="0" err="1"/>
              <a:t>παρατροπίδια</a:t>
            </a:r>
            <a:r>
              <a:rPr lang="el-GR" dirty="0"/>
              <a:t> αποτελούν το απλούστερο σύστημα απόσβεσης του </a:t>
            </a:r>
            <a:r>
              <a:rPr lang="el-GR" dirty="0" err="1"/>
              <a:t>διατοιχισμού</a:t>
            </a:r>
            <a:r>
              <a:rPr lang="el-GR" dirty="0"/>
              <a:t> και είναι εγκαταστημένα σε όλα σχεδόν τα πλοία.</a:t>
            </a:r>
          </a:p>
          <a:p>
            <a:pPr marL="0" indent="0">
              <a:buNone/>
            </a:pPr>
            <a:endParaRPr lang="el-GR" dirty="0"/>
          </a:p>
          <a:p>
            <a:pPr marL="0" indent="0">
              <a:buNone/>
            </a:pPr>
            <a:r>
              <a:rPr lang="el-GR" dirty="0"/>
              <a:t>Είναι επιμήκη ελάσματα, τα οποία τοποθετούνται κοντά στο κυρτό της γάστρας, κατά μήκος των γραμμών ροής και κάθετα προς το περίβλημα του πλοίου. </a:t>
            </a:r>
          </a:p>
          <a:p>
            <a:pPr marL="0" indent="0">
              <a:buNone/>
            </a:pPr>
            <a:endParaRPr lang="el-GR" dirty="0"/>
          </a:p>
          <a:p>
            <a:pPr marL="0" indent="0">
              <a:buNone/>
            </a:pPr>
            <a:r>
              <a:rPr lang="el-GR" dirty="0"/>
              <a:t>Κατά τον </a:t>
            </a:r>
            <a:r>
              <a:rPr lang="el-GR" dirty="0" err="1"/>
              <a:t>διατοιχισμό</a:t>
            </a:r>
            <a:r>
              <a:rPr lang="el-GR" dirty="0"/>
              <a:t> του πλοίου τα </a:t>
            </a:r>
            <a:r>
              <a:rPr lang="el-GR" dirty="0" err="1"/>
              <a:t>παρατροπίδια</a:t>
            </a:r>
            <a:r>
              <a:rPr lang="el-GR" dirty="0"/>
              <a:t> δημιουργούν αντίσταση που έχει ως αποτέλεσμα τον περιορισμό του εύρους.</a:t>
            </a:r>
          </a:p>
        </p:txBody>
      </p:sp>
    </p:spTree>
    <p:extLst>
      <p:ext uri="{BB962C8B-B14F-4D97-AF65-F5344CB8AC3E}">
        <p14:creationId xmlns:p14="http://schemas.microsoft.com/office/powerpoint/2010/main" val="4265512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8AD38D0-C0EB-4E87-A599-EDA3304DED92}"/>
              </a:ext>
            </a:extLst>
          </p:cNvPr>
          <p:cNvSpPr>
            <a:spLocks noGrp="1"/>
          </p:cNvSpPr>
          <p:nvPr>
            <p:ph idx="1"/>
          </p:nvPr>
        </p:nvSpPr>
        <p:spPr/>
        <p:txBody>
          <a:bodyPr/>
          <a:lstStyle/>
          <a:p>
            <a:pPr marL="0" indent="0">
              <a:buNone/>
            </a:pPr>
            <a:r>
              <a:rPr lang="el-GR" dirty="0"/>
              <a:t>Το βασικό πλεονέκτημα των </a:t>
            </a:r>
            <a:r>
              <a:rPr lang="el-GR" dirty="0" err="1"/>
              <a:t>παρατροπιδίων</a:t>
            </a:r>
            <a:r>
              <a:rPr lang="el-GR" dirty="0"/>
              <a:t> είναι η απλότητα κατασκευής και το χαμηλό τους κόστος. </a:t>
            </a:r>
          </a:p>
          <a:p>
            <a:pPr marL="0" indent="0">
              <a:buNone/>
            </a:pPr>
            <a:r>
              <a:rPr lang="el-GR" dirty="0"/>
              <a:t>Πάντως πρέπει να σημειωθεί ότι η απόδοσή τους είναι σημαντική σε καταστάσεις συντονισμού, χωρίς όμως να βλάπτουν σε άλλες καταστάσεις (εκτός συντονισμού).</a:t>
            </a:r>
          </a:p>
          <a:p>
            <a:pPr marL="0" indent="0">
              <a:buNone/>
            </a:pPr>
            <a:endParaRPr lang="el-GR" dirty="0"/>
          </a:p>
          <a:p>
            <a:pPr marL="0" indent="0">
              <a:buNone/>
            </a:pPr>
            <a:r>
              <a:rPr lang="el-GR" sz="2400" i="1" dirty="0"/>
              <a:t>Σε εγκάρσιους κυματισμούς:  Συντονισμός κλασσικού τύπου της κίνησης </a:t>
            </a:r>
            <a:r>
              <a:rPr lang="el-GR" sz="2400" i="1" dirty="0" err="1"/>
              <a:t>διατοιχισμού</a:t>
            </a:r>
            <a:r>
              <a:rPr lang="el-GR" sz="2400" i="1" dirty="0"/>
              <a:t>. Οδηγεί σε σταδιακή αύξηση πλάτους μέσα σε μικρό αριθμό κύκλων διέγερσης.</a:t>
            </a:r>
            <a:endParaRPr lang="en-US" sz="2400" i="1" dirty="0"/>
          </a:p>
          <a:p>
            <a:pPr marL="0" indent="0">
              <a:buNone/>
            </a:pPr>
            <a:endParaRPr lang="en-US" dirty="0"/>
          </a:p>
        </p:txBody>
      </p:sp>
    </p:spTree>
    <p:extLst>
      <p:ext uri="{BB962C8B-B14F-4D97-AF65-F5344CB8AC3E}">
        <p14:creationId xmlns:p14="http://schemas.microsoft.com/office/powerpoint/2010/main" val="1101171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42381F-8E3E-4365-A6EE-E1EB9EABDC65}"/>
              </a:ext>
            </a:extLst>
          </p:cNvPr>
          <p:cNvSpPr>
            <a:spLocks noGrp="1"/>
          </p:cNvSpPr>
          <p:nvPr>
            <p:ph type="title"/>
          </p:nvPr>
        </p:nvSpPr>
        <p:spPr/>
        <p:txBody>
          <a:bodyPr/>
          <a:lstStyle/>
          <a:p>
            <a:r>
              <a:rPr lang="el-GR" dirty="0"/>
              <a:t>Κατασκευαστικές λεπτομέρειες των </a:t>
            </a:r>
            <a:r>
              <a:rPr lang="el-GR" dirty="0" err="1"/>
              <a:t>παρατροπιδίων</a:t>
            </a:r>
            <a:endParaRPr lang="en-US" dirty="0"/>
          </a:p>
        </p:txBody>
      </p:sp>
      <p:sp>
        <p:nvSpPr>
          <p:cNvPr id="3" name="Θέση περιεχομένου 2">
            <a:extLst>
              <a:ext uri="{FF2B5EF4-FFF2-40B4-BE49-F238E27FC236}">
                <a16:creationId xmlns:a16="http://schemas.microsoft.com/office/drawing/2014/main" id="{87ADCEB3-E360-48AB-95F6-C5EE5BAA0150}"/>
              </a:ext>
            </a:extLst>
          </p:cNvPr>
          <p:cNvSpPr>
            <a:spLocks noGrp="1"/>
          </p:cNvSpPr>
          <p:nvPr>
            <p:ph idx="1"/>
          </p:nvPr>
        </p:nvSpPr>
        <p:spPr/>
        <p:txBody>
          <a:bodyPr/>
          <a:lstStyle/>
          <a:p>
            <a:pPr marL="0" indent="0">
              <a:buNone/>
            </a:pPr>
            <a:endParaRPr lang="el-GR" dirty="0"/>
          </a:p>
          <a:p>
            <a:pPr marL="0" indent="0">
              <a:buNone/>
            </a:pPr>
            <a:r>
              <a:rPr lang="el-GR" dirty="0"/>
              <a:t>Τα </a:t>
            </a:r>
            <a:r>
              <a:rPr lang="el-GR" dirty="0" err="1"/>
              <a:t>παρατροπίδια</a:t>
            </a:r>
            <a:r>
              <a:rPr lang="el-GR" dirty="0"/>
              <a:t> μπορούν να είναι απλού ή διπλού ελάσματος. </a:t>
            </a:r>
          </a:p>
          <a:p>
            <a:pPr marL="0" indent="0">
              <a:buNone/>
            </a:pPr>
            <a:r>
              <a:rPr lang="el-GR" dirty="0"/>
              <a:t>Το ύψος τους (άνοιγμα) δεν υπερβαίνει τα 45 </a:t>
            </a:r>
            <a:r>
              <a:rPr lang="el-GR" dirty="0" err="1"/>
              <a:t>cm</a:t>
            </a:r>
            <a:r>
              <a:rPr lang="el-GR" dirty="0"/>
              <a:t> και το μήκος τους καλύπτει το 50 ως 75% του μήκους του πλοίου. </a:t>
            </a:r>
          </a:p>
          <a:p>
            <a:pPr marL="0" indent="0">
              <a:buNone/>
            </a:pPr>
            <a:r>
              <a:rPr lang="el-GR" dirty="0"/>
              <a:t>Τα </a:t>
            </a:r>
            <a:r>
              <a:rPr lang="el-GR" dirty="0" err="1"/>
              <a:t>παρατροπίδια</a:t>
            </a:r>
            <a:r>
              <a:rPr lang="el-GR" dirty="0"/>
              <a:t> με διπλό έλασμα για λόγους συντήρησης γεμίζονται συνήθως με </a:t>
            </a:r>
            <a:r>
              <a:rPr lang="el-GR" dirty="0" err="1"/>
              <a:t>πολυουρεθάνιο</a:t>
            </a:r>
            <a:r>
              <a:rPr lang="el-GR" dirty="0"/>
              <a:t>.</a:t>
            </a:r>
            <a:endParaRPr lang="en-US" dirty="0"/>
          </a:p>
        </p:txBody>
      </p:sp>
    </p:spTree>
    <p:extLst>
      <p:ext uri="{BB962C8B-B14F-4D97-AF65-F5344CB8AC3E}">
        <p14:creationId xmlns:p14="http://schemas.microsoft.com/office/powerpoint/2010/main" val="333696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6544871E-89FA-403A-AA62-F2B47C664D1D}"/>
              </a:ext>
            </a:extLst>
          </p:cNvPr>
          <p:cNvPicPr>
            <a:picLocks noGrp="1" noChangeAspect="1"/>
          </p:cNvPicPr>
          <p:nvPr>
            <p:ph idx="1"/>
          </p:nvPr>
        </p:nvPicPr>
        <p:blipFill rotWithShape="1">
          <a:blip r:embed="rId2"/>
          <a:srcRect l="40643" t="47999" r="37317" b="24626"/>
          <a:stretch/>
        </p:blipFill>
        <p:spPr>
          <a:xfrm>
            <a:off x="1189475" y="2182"/>
            <a:ext cx="9813049" cy="6855818"/>
          </a:xfrm>
        </p:spPr>
      </p:pic>
    </p:spTree>
    <p:extLst>
      <p:ext uri="{BB962C8B-B14F-4D97-AF65-F5344CB8AC3E}">
        <p14:creationId xmlns:p14="http://schemas.microsoft.com/office/powerpoint/2010/main" val="677754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DF9E164-5426-4B6B-9646-F201C365E2A1}"/>
              </a:ext>
            </a:extLst>
          </p:cNvPr>
          <p:cNvPicPr>
            <a:picLocks noGrp="1" noChangeAspect="1"/>
          </p:cNvPicPr>
          <p:nvPr>
            <p:ph idx="1"/>
          </p:nvPr>
        </p:nvPicPr>
        <p:blipFill rotWithShape="1">
          <a:blip r:embed="rId2"/>
          <a:srcRect l="36825" t="17585" r="28452" b="24626"/>
          <a:stretch/>
        </p:blipFill>
        <p:spPr>
          <a:xfrm>
            <a:off x="2343151" y="-6485"/>
            <a:ext cx="7339444" cy="6870969"/>
          </a:xfrm>
        </p:spPr>
      </p:pic>
    </p:spTree>
    <p:extLst>
      <p:ext uri="{BB962C8B-B14F-4D97-AF65-F5344CB8AC3E}">
        <p14:creationId xmlns:p14="http://schemas.microsoft.com/office/powerpoint/2010/main" val="233932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8A3B79-0E53-4067-B26C-C4F15068BE17}"/>
              </a:ext>
            </a:extLst>
          </p:cNvPr>
          <p:cNvSpPr>
            <a:spLocks noGrp="1"/>
          </p:cNvSpPr>
          <p:nvPr>
            <p:ph type="title"/>
          </p:nvPr>
        </p:nvSpPr>
        <p:spPr/>
        <p:txBody>
          <a:bodyPr/>
          <a:lstStyle/>
          <a:p>
            <a:r>
              <a:rPr lang="el-GR" dirty="0"/>
              <a:t>Τοπική αντοχή</a:t>
            </a:r>
            <a:br>
              <a:rPr lang="el-GR" dirty="0"/>
            </a:br>
            <a:endParaRPr lang="en-US" dirty="0"/>
          </a:p>
        </p:txBody>
      </p:sp>
      <p:sp>
        <p:nvSpPr>
          <p:cNvPr id="3" name="Θέση περιεχομένου 2">
            <a:extLst>
              <a:ext uri="{FF2B5EF4-FFF2-40B4-BE49-F238E27FC236}">
                <a16:creationId xmlns:a16="http://schemas.microsoft.com/office/drawing/2014/main" id="{B9D333CC-962A-4AC7-8D90-DC7458BFA9F1}"/>
              </a:ext>
            </a:extLst>
          </p:cNvPr>
          <p:cNvSpPr>
            <a:spLocks noGrp="1"/>
          </p:cNvSpPr>
          <p:nvPr>
            <p:ph idx="1"/>
          </p:nvPr>
        </p:nvSpPr>
        <p:spPr/>
        <p:txBody>
          <a:bodyPr/>
          <a:lstStyle/>
          <a:p>
            <a:pPr marL="0" indent="0">
              <a:buNone/>
            </a:pPr>
            <a:r>
              <a:rPr lang="el-GR" dirty="0"/>
              <a:t>Κατά την αρχική σχεδίαση του πλοίου ή όταν πραγματοποιείται η εγκατάσταση νέων μηχανημάτων ή συστημάτων, πρέπει να γίνεται ειδική μελέτη και τοπική ενδυνάμωση, ώστε να εξασφαλίζεται η τοπική αντοχή της περιοχής.</a:t>
            </a:r>
            <a:endParaRPr lang="en-US" dirty="0"/>
          </a:p>
        </p:txBody>
      </p:sp>
    </p:spTree>
    <p:extLst>
      <p:ext uri="{BB962C8B-B14F-4D97-AF65-F5344CB8AC3E}">
        <p14:creationId xmlns:p14="http://schemas.microsoft.com/office/powerpoint/2010/main" val="639008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64B1EA-1B06-4AC7-894A-BC16B91978CB}"/>
              </a:ext>
            </a:extLst>
          </p:cNvPr>
          <p:cNvSpPr>
            <a:spLocks noGrp="1"/>
          </p:cNvSpPr>
          <p:nvPr>
            <p:ph type="title"/>
          </p:nvPr>
        </p:nvSpPr>
        <p:spPr/>
        <p:txBody>
          <a:bodyPr/>
          <a:lstStyle/>
          <a:p>
            <a:r>
              <a:rPr lang="el-GR" dirty="0" err="1"/>
              <a:t>Φρακτή</a:t>
            </a:r>
            <a:r>
              <a:rPr lang="el-GR" dirty="0"/>
              <a:t> </a:t>
            </a:r>
            <a:r>
              <a:rPr lang="en-US" dirty="0"/>
              <a:t>(bulkhead)</a:t>
            </a:r>
          </a:p>
        </p:txBody>
      </p:sp>
      <p:sp>
        <p:nvSpPr>
          <p:cNvPr id="3" name="Θέση περιεχομένου 2">
            <a:extLst>
              <a:ext uri="{FF2B5EF4-FFF2-40B4-BE49-F238E27FC236}">
                <a16:creationId xmlns:a16="http://schemas.microsoft.com/office/drawing/2014/main" id="{B5BFDAE0-C155-4FE7-B8EE-A3A1ACBA1A4E}"/>
              </a:ext>
            </a:extLst>
          </p:cNvPr>
          <p:cNvSpPr>
            <a:spLocks noGrp="1"/>
          </p:cNvSpPr>
          <p:nvPr>
            <p:ph idx="1"/>
          </p:nvPr>
        </p:nvSpPr>
        <p:spPr/>
        <p:txBody>
          <a:bodyPr/>
          <a:lstStyle/>
          <a:p>
            <a:pPr marL="0" indent="0">
              <a:buNone/>
            </a:pPr>
            <a:r>
              <a:rPr lang="el-GR" dirty="0"/>
              <a:t>Είναι ένα έλασμα, συνήθως ενισχυμένο, το οποίο χρησιμοποιείται ως διάφραγμα για να χωρίζει τους χώρους μεταξύ τους. </a:t>
            </a:r>
          </a:p>
          <a:p>
            <a:pPr marL="0" indent="0">
              <a:buNone/>
            </a:pPr>
            <a:r>
              <a:rPr lang="el-GR" dirty="0"/>
              <a:t>Μια </a:t>
            </a:r>
            <a:r>
              <a:rPr lang="el-GR" dirty="0" err="1"/>
              <a:t>φρακτή</a:t>
            </a:r>
            <a:r>
              <a:rPr lang="el-GR" dirty="0"/>
              <a:t> μπορεί να είναι </a:t>
            </a:r>
            <a:r>
              <a:rPr lang="el-GR" dirty="0">
                <a:solidFill>
                  <a:srgbClr val="FF0000"/>
                </a:solidFill>
              </a:rPr>
              <a:t>διαμήκης ή εγκάρσια </a:t>
            </a:r>
            <a:r>
              <a:rPr lang="el-GR" dirty="0"/>
              <a:t>και ανάλογα με την χρησιμότητα της μπορεί να είναι </a:t>
            </a:r>
            <a:r>
              <a:rPr lang="el-GR" dirty="0">
                <a:solidFill>
                  <a:srgbClr val="FF0000"/>
                </a:solidFill>
              </a:rPr>
              <a:t>στεγανή ή μη στεγανή</a:t>
            </a:r>
            <a:r>
              <a:rPr lang="el-GR" dirty="0"/>
              <a:t>.</a:t>
            </a:r>
          </a:p>
          <a:p>
            <a:pPr marL="0" indent="0">
              <a:buNone/>
            </a:pPr>
            <a:r>
              <a:rPr lang="el-GR" dirty="0"/>
              <a:t>Κατά κανόνα οι </a:t>
            </a:r>
            <a:r>
              <a:rPr lang="el-GR" dirty="0" err="1"/>
              <a:t>φρακτές</a:t>
            </a:r>
            <a:r>
              <a:rPr lang="el-GR" dirty="0"/>
              <a:t> ενισχύονται με χαλύβδινα δοκάρια τους </a:t>
            </a:r>
            <a:r>
              <a:rPr lang="el-GR" dirty="0">
                <a:solidFill>
                  <a:srgbClr val="FF0000"/>
                </a:solidFill>
              </a:rPr>
              <a:t>ορθοστάτες </a:t>
            </a:r>
            <a:r>
              <a:rPr lang="el-GR" dirty="0"/>
              <a:t>ειδικά όταν η επιφάνεια τους είναι μεγάλη. </a:t>
            </a:r>
          </a:p>
          <a:p>
            <a:pPr marL="0" indent="0">
              <a:buNone/>
            </a:pPr>
            <a:r>
              <a:rPr lang="el-GR" dirty="0"/>
              <a:t>Στη γλώσσα του πλοίου λέγεται </a:t>
            </a:r>
            <a:r>
              <a:rPr lang="el-GR" b="1" dirty="0" err="1"/>
              <a:t>Μπουλμές</a:t>
            </a:r>
            <a:r>
              <a:rPr lang="el-GR" dirty="0"/>
              <a:t> από την παράφραση της αντίστοιχης λέξης.</a:t>
            </a:r>
            <a:endParaRPr lang="en-US" dirty="0"/>
          </a:p>
        </p:txBody>
      </p:sp>
    </p:spTree>
    <p:extLst>
      <p:ext uri="{BB962C8B-B14F-4D97-AF65-F5344CB8AC3E}">
        <p14:creationId xmlns:p14="http://schemas.microsoft.com/office/powerpoint/2010/main" val="832975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8E4BC8B-4691-47ED-8A07-DD685C7225D5}"/>
              </a:ext>
            </a:extLst>
          </p:cNvPr>
          <p:cNvPicPr>
            <a:picLocks noGrp="1" noChangeAspect="1"/>
          </p:cNvPicPr>
          <p:nvPr>
            <p:ph idx="1"/>
          </p:nvPr>
        </p:nvPicPr>
        <p:blipFill rotWithShape="1">
          <a:blip r:embed="rId2"/>
          <a:srcRect l="37811" t="40532" r="36455" b="29004"/>
          <a:stretch/>
        </p:blipFill>
        <p:spPr>
          <a:xfrm>
            <a:off x="955257" y="11872"/>
            <a:ext cx="10281486" cy="6846128"/>
          </a:xfrm>
        </p:spPr>
      </p:pic>
    </p:spTree>
    <p:extLst>
      <p:ext uri="{BB962C8B-B14F-4D97-AF65-F5344CB8AC3E}">
        <p14:creationId xmlns:p14="http://schemas.microsoft.com/office/powerpoint/2010/main" val="1157079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71D16A0-9168-43DC-BE6E-D04C00DD2D6A}"/>
              </a:ext>
            </a:extLst>
          </p:cNvPr>
          <p:cNvSpPr>
            <a:spLocks noGrp="1"/>
          </p:cNvSpPr>
          <p:nvPr>
            <p:ph idx="1"/>
          </p:nvPr>
        </p:nvSpPr>
        <p:spPr/>
        <p:txBody>
          <a:bodyPr/>
          <a:lstStyle/>
          <a:p>
            <a:pPr marL="0" indent="0">
              <a:buNone/>
            </a:pPr>
            <a:r>
              <a:rPr lang="el-GR" dirty="0"/>
              <a:t>Το πρώτο προς την πλώρη εγκάρσιο στεγανό διάφραγμα που χωρίζει τους χώρους φορτίου από το </a:t>
            </a:r>
            <a:r>
              <a:rPr lang="el-GR" dirty="0" err="1"/>
              <a:t>πλώριο</a:t>
            </a:r>
            <a:r>
              <a:rPr lang="el-GR" dirty="0"/>
              <a:t> μέρος του σκάφους λέγεται &lt;&lt;</a:t>
            </a:r>
            <a:r>
              <a:rPr lang="el-GR" b="1" dirty="0" err="1"/>
              <a:t>φρακτή</a:t>
            </a:r>
            <a:r>
              <a:rPr lang="el-GR" b="1" dirty="0"/>
              <a:t> σύγκρουσης</a:t>
            </a:r>
            <a:r>
              <a:rPr lang="el-GR" dirty="0"/>
              <a:t>&gt;&gt;.</a:t>
            </a:r>
          </a:p>
          <a:p>
            <a:pPr marL="0" indent="0">
              <a:buNone/>
            </a:pPr>
            <a:endParaRPr lang="el-GR" dirty="0"/>
          </a:p>
          <a:p>
            <a:pPr marL="0" indent="0">
              <a:buNone/>
            </a:pPr>
            <a:r>
              <a:rPr lang="el-GR" dirty="0"/>
              <a:t>Είναι ένα ειδικά ενισχυμένος </a:t>
            </a:r>
            <a:r>
              <a:rPr lang="el-GR" dirty="0" err="1"/>
              <a:t>μπουλμές</a:t>
            </a:r>
            <a:r>
              <a:rPr lang="el-GR" dirty="0"/>
              <a:t> που σε περίπτωση σύγκρουσης της πλώρης συγκρατεί τα νερά από το να προχωρήσουν στο υπόλοιπο σκάφος και κυρίως προς το φορτίο.</a:t>
            </a:r>
            <a:endParaRPr lang="en-US" dirty="0"/>
          </a:p>
        </p:txBody>
      </p:sp>
    </p:spTree>
    <p:extLst>
      <p:ext uri="{BB962C8B-B14F-4D97-AF65-F5344CB8AC3E}">
        <p14:creationId xmlns:p14="http://schemas.microsoft.com/office/powerpoint/2010/main" val="405030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a:extLst>
              <a:ext uri="{FF2B5EF4-FFF2-40B4-BE49-F238E27FC236}">
                <a16:creationId xmlns:a16="http://schemas.microsoft.com/office/drawing/2014/main" id="{6AAE305A-9570-473E-86DF-0844C89F16E4}"/>
              </a:ext>
            </a:extLst>
          </p:cNvPr>
          <p:cNvPicPr>
            <a:picLocks noGrp="1" noChangeAspect="1"/>
          </p:cNvPicPr>
          <p:nvPr>
            <p:ph idx="1"/>
          </p:nvPr>
        </p:nvPicPr>
        <p:blipFill rotWithShape="1">
          <a:blip r:embed="rId2"/>
          <a:srcRect l="24389" t="14520" r="24019" b="19810"/>
          <a:stretch/>
        </p:blipFill>
        <p:spPr>
          <a:xfrm>
            <a:off x="1308069" y="0"/>
            <a:ext cx="9575861" cy="6856227"/>
          </a:xfrm>
        </p:spPr>
      </p:pic>
    </p:spTree>
    <p:extLst>
      <p:ext uri="{BB962C8B-B14F-4D97-AF65-F5344CB8AC3E}">
        <p14:creationId xmlns:p14="http://schemas.microsoft.com/office/powerpoint/2010/main" val="2471744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5191373-7A6A-4995-84F5-650AD052DCF3}"/>
              </a:ext>
            </a:extLst>
          </p:cNvPr>
          <p:cNvPicPr>
            <a:picLocks noChangeAspect="1"/>
          </p:cNvPicPr>
          <p:nvPr/>
        </p:nvPicPr>
        <p:blipFill rotWithShape="1">
          <a:blip r:embed="rId2"/>
          <a:srcRect l="24454" t="15139" r="24140" b="22917"/>
          <a:stretch/>
        </p:blipFill>
        <p:spPr>
          <a:xfrm>
            <a:off x="1037073" y="1"/>
            <a:ext cx="10117854" cy="6857999"/>
          </a:xfrm>
          <a:prstGeom prst="rect">
            <a:avLst/>
          </a:prstGeom>
        </p:spPr>
      </p:pic>
    </p:spTree>
    <p:extLst>
      <p:ext uri="{BB962C8B-B14F-4D97-AF65-F5344CB8AC3E}">
        <p14:creationId xmlns:p14="http://schemas.microsoft.com/office/powerpoint/2010/main" val="227063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1AF209-C93E-490D-9035-DD281740B647}"/>
              </a:ext>
            </a:extLst>
          </p:cNvPr>
          <p:cNvSpPr>
            <a:spLocks noGrp="1"/>
          </p:cNvSpPr>
          <p:nvPr>
            <p:ph type="title"/>
          </p:nvPr>
        </p:nvSpPr>
        <p:spPr/>
        <p:txBody>
          <a:bodyPr>
            <a:normAutofit/>
          </a:bodyPr>
          <a:lstStyle/>
          <a:p>
            <a:r>
              <a:rPr lang="el-GR" dirty="0"/>
              <a:t>Στοιχεία που επηρεάζουν τη μορφή των φρακτών</a:t>
            </a:r>
            <a:endParaRPr lang="en-US" dirty="0"/>
          </a:p>
        </p:txBody>
      </p:sp>
      <p:sp>
        <p:nvSpPr>
          <p:cNvPr id="3" name="Θέση περιεχομένου 2">
            <a:extLst>
              <a:ext uri="{FF2B5EF4-FFF2-40B4-BE49-F238E27FC236}">
                <a16:creationId xmlns:a16="http://schemas.microsoft.com/office/drawing/2014/main" id="{37BD7A0D-D148-4A63-9068-9C5E9AF71E49}"/>
              </a:ext>
            </a:extLst>
          </p:cNvPr>
          <p:cNvSpPr>
            <a:spLocks noGrp="1"/>
          </p:cNvSpPr>
          <p:nvPr>
            <p:ph idx="1"/>
          </p:nvPr>
        </p:nvSpPr>
        <p:spPr/>
        <p:txBody>
          <a:bodyPr>
            <a:normAutofit/>
          </a:bodyPr>
          <a:lstStyle/>
          <a:p>
            <a:pPr marL="0" indent="0">
              <a:buNone/>
            </a:pPr>
            <a:r>
              <a:rPr lang="el-GR" dirty="0"/>
              <a:t>Ο σκοπός τους είναι να διαχωρίζουν μεταξύ τους τα διαμερίσματα του πλοίου, ταυτόχρονα όμως να συμμετέχουν στην εξασφάλιση της αντοχής του.</a:t>
            </a:r>
          </a:p>
          <a:p>
            <a:pPr marL="0" indent="0">
              <a:buNone/>
            </a:pPr>
            <a:r>
              <a:rPr lang="el-GR" dirty="0"/>
              <a:t>Οι </a:t>
            </a:r>
            <a:r>
              <a:rPr lang="el-GR" dirty="0" err="1"/>
              <a:t>φρακτές</a:t>
            </a:r>
            <a:r>
              <a:rPr lang="el-GR" dirty="0"/>
              <a:t> διακρίνονται σε στεγανές και μη στεγανές. Οι στεγανές </a:t>
            </a:r>
            <a:r>
              <a:rPr lang="el-GR" dirty="0" err="1"/>
              <a:t>φρακτές</a:t>
            </a:r>
            <a:r>
              <a:rPr lang="el-GR" dirty="0"/>
              <a:t>, ανάλογα με τον βαθμό στεγανότητάς τους διακρίνονται σε: </a:t>
            </a:r>
          </a:p>
          <a:p>
            <a:r>
              <a:rPr lang="el-GR" dirty="0" err="1"/>
              <a:t>υδατοστεγανές</a:t>
            </a:r>
            <a:r>
              <a:rPr lang="el-GR" dirty="0"/>
              <a:t>, </a:t>
            </a:r>
          </a:p>
          <a:p>
            <a:r>
              <a:rPr lang="el-GR" dirty="0" err="1"/>
              <a:t>ελαιοστεγανές</a:t>
            </a:r>
            <a:r>
              <a:rPr lang="el-GR" dirty="0"/>
              <a:t> και </a:t>
            </a:r>
          </a:p>
          <a:p>
            <a:r>
              <a:rPr lang="el-GR" dirty="0" err="1"/>
              <a:t>αεροστεγανές</a:t>
            </a:r>
            <a:r>
              <a:rPr lang="el-GR" dirty="0"/>
              <a:t>.</a:t>
            </a:r>
            <a:endParaRPr lang="en-US" dirty="0"/>
          </a:p>
        </p:txBody>
      </p:sp>
    </p:spTree>
    <p:extLst>
      <p:ext uri="{BB962C8B-B14F-4D97-AF65-F5344CB8AC3E}">
        <p14:creationId xmlns:p14="http://schemas.microsoft.com/office/powerpoint/2010/main" val="2846367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8F54794-33A4-49B9-84D0-1748D3433D80}"/>
              </a:ext>
            </a:extLst>
          </p:cNvPr>
          <p:cNvSpPr>
            <a:spLocks noGrp="1"/>
          </p:cNvSpPr>
          <p:nvPr>
            <p:ph idx="1"/>
          </p:nvPr>
        </p:nvSpPr>
        <p:spPr>
          <a:xfrm>
            <a:off x="838200" y="1971675"/>
            <a:ext cx="10515600" cy="4205288"/>
          </a:xfrm>
        </p:spPr>
        <p:txBody>
          <a:bodyPr/>
          <a:lstStyle/>
          <a:p>
            <a:pPr marL="0" indent="0">
              <a:buNone/>
            </a:pPr>
            <a:r>
              <a:rPr lang="el-GR" dirty="0"/>
              <a:t>Οι </a:t>
            </a:r>
            <a:r>
              <a:rPr lang="el-GR" dirty="0" err="1"/>
              <a:t>υδατοστεγανές</a:t>
            </a:r>
            <a:r>
              <a:rPr lang="el-GR" dirty="0"/>
              <a:t> και </a:t>
            </a:r>
            <a:r>
              <a:rPr lang="el-GR" dirty="0" err="1"/>
              <a:t>ελαιοστεγανές</a:t>
            </a:r>
            <a:r>
              <a:rPr lang="el-GR" dirty="0"/>
              <a:t> </a:t>
            </a:r>
            <a:r>
              <a:rPr lang="el-GR" dirty="0" err="1"/>
              <a:t>φρακτές</a:t>
            </a:r>
            <a:r>
              <a:rPr lang="el-GR" dirty="0"/>
              <a:t> μπορεί να δέχονται πίεση υγρών μόνιμα ή περιοδικά. </a:t>
            </a:r>
          </a:p>
          <a:p>
            <a:pPr marL="0" indent="0">
              <a:buNone/>
            </a:pPr>
            <a:r>
              <a:rPr lang="el-GR" dirty="0"/>
              <a:t>Μόνιμη πίεση δέχονται οι </a:t>
            </a:r>
            <a:r>
              <a:rPr lang="el-GR" dirty="0" err="1"/>
              <a:t>φρακτές</a:t>
            </a:r>
            <a:r>
              <a:rPr lang="el-GR" dirty="0"/>
              <a:t> που αποτελούν όρια δεξαμενών όταν </a:t>
            </a:r>
            <a:r>
              <a:rPr lang="el-GR" dirty="0" err="1"/>
              <a:t>oι</a:t>
            </a:r>
            <a:r>
              <a:rPr lang="el-GR" dirty="0"/>
              <a:t> δεξαμενές είναι γεμάτες.</a:t>
            </a:r>
            <a:endParaRPr lang="en-US" dirty="0"/>
          </a:p>
        </p:txBody>
      </p:sp>
    </p:spTree>
    <p:extLst>
      <p:ext uri="{BB962C8B-B14F-4D97-AF65-F5344CB8AC3E}">
        <p14:creationId xmlns:p14="http://schemas.microsoft.com/office/powerpoint/2010/main" val="1360018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2C12147-0C0D-4EA3-A8C6-C07C373921AE}"/>
              </a:ext>
            </a:extLst>
          </p:cNvPr>
          <p:cNvSpPr>
            <a:spLocks noGrp="1"/>
          </p:cNvSpPr>
          <p:nvPr>
            <p:ph idx="1"/>
          </p:nvPr>
        </p:nvSpPr>
        <p:spPr>
          <a:xfrm>
            <a:off x="781050" y="790575"/>
            <a:ext cx="10572750" cy="5386388"/>
          </a:xfrm>
        </p:spPr>
        <p:txBody>
          <a:bodyPr>
            <a:normAutofit/>
          </a:bodyPr>
          <a:lstStyle/>
          <a:p>
            <a:pPr marL="0" indent="0">
              <a:buNone/>
            </a:pPr>
            <a:r>
              <a:rPr lang="el-GR" dirty="0"/>
              <a:t>Για την κατασκευαστική διαμόρφωση των φρακτών λαμβάνονται υπόψη τα παρακάτω φορτία:</a:t>
            </a:r>
          </a:p>
          <a:p>
            <a:pPr marL="0" indent="0">
              <a:buNone/>
            </a:pPr>
            <a:endParaRPr lang="el-GR" dirty="0"/>
          </a:p>
          <a:p>
            <a:pPr marL="0" indent="0">
              <a:buNone/>
            </a:pPr>
            <a:r>
              <a:rPr lang="el-GR" dirty="0"/>
              <a:t>1) Αντιδράσεις των φρακτών </a:t>
            </a:r>
            <a:r>
              <a:rPr lang="el-GR" dirty="0">
                <a:solidFill>
                  <a:srgbClr val="FF0000"/>
                </a:solidFill>
              </a:rPr>
              <a:t>στα φορτία που οφείλονται στην εξωτερική πίεση του νερού</a:t>
            </a:r>
            <a:r>
              <a:rPr lang="el-GR" dirty="0"/>
              <a:t>, γιατί οι </a:t>
            </a:r>
            <a:r>
              <a:rPr lang="el-GR" dirty="0" err="1"/>
              <a:t>φρακτές</a:t>
            </a:r>
            <a:r>
              <a:rPr lang="el-GR" dirty="0"/>
              <a:t> αποτελούν σημεία υποστήριξης των πλευρών και του πυθμένα του πλοίου.</a:t>
            </a:r>
          </a:p>
          <a:p>
            <a:pPr marL="0" indent="0">
              <a:buNone/>
            </a:pPr>
            <a:r>
              <a:rPr lang="el-GR" dirty="0"/>
              <a:t>2) </a:t>
            </a:r>
            <a:r>
              <a:rPr lang="el-GR" dirty="0">
                <a:solidFill>
                  <a:srgbClr val="FF0000"/>
                </a:solidFill>
              </a:rPr>
              <a:t>Αντιδράσεις από τα φορτία των υποβάθρων κατά τον δεξαμενισμό του πλοίου.</a:t>
            </a:r>
          </a:p>
          <a:p>
            <a:pPr marL="0" indent="0">
              <a:buNone/>
            </a:pPr>
            <a:r>
              <a:rPr lang="el-GR" dirty="0"/>
              <a:t>3) Πιέσεις από υγρά που βρίσκονται σε επαφή με τις </a:t>
            </a:r>
            <a:r>
              <a:rPr lang="el-GR" dirty="0" err="1"/>
              <a:t>φρακτές</a:t>
            </a:r>
            <a:r>
              <a:rPr lang="el-GR" dirty="0"/>
              <a:t> ή που πρόκειται να καταπονήσουν τη </a:t>
            </a:r>
            <a:r>
              <a:rPr lang="el-GR" dirty="0" err="1"/>
              <a:t>φρακτή</a:t>
            </a:r>
            <a:r>
              <a:rPr lang="el-GR" dirty="0"/>
              <a:t> όταν σε κάποια κατάσταση ανάγκης χρειασθεί να παίξει τον ρόλο ανθεκτικού και στεγανού διαφράγματος.</a:t>
            </a:r>
            <a:endParaRPr lang="en-US" dirty="0"/>
          </a:p>
        </p:txBody>
      </p:sp>
    </p:spTree>
    <p:extLst>
      <p:ext uri="{BB962C8B-B14F-4D97-AF65-F5344CB8AC3E}">
        <p14:creationId xmlns:p14="http://schemas.microsoft.com/office/powerpoint/2010/main" val="2104778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BD7245-2536-46BE-8DA7-106C0FC81081}"/>
              </a:ext>
            </a:extLst>
          </p:cNvPr>
          <p:cNvSpPr>
            <a:spLocks noGrp="1"/>
          </p:cNvSpPr>
          <p:nvPr>
            <p:ph idx="1"/>
          </p:nvPr>
        </p:nvSpPr>
        <p:spPr>
          <a:xfrm>
            <a:off x="838200" y="2285999"/>
            <a:ext cx="10515600" cy="3890963"/>
          </a:xfrm>
        </p:spPr>
        <p:txBody>
          <a:bodyPr/>
          <a:lstStyle/>
          <a:p>
            <a:pPr marL="0" indent="0">
              <a:buNone/>
            </a:pPr>
            <a:r>
              <a:rPr lang="el-GR" dirty="0"/>
              <a:t>Ανάλογα με την καταπόνηση που θα δεχθεί καθορίζεται το πάχος του ελάσματος και οι ενισχύσεις που θα χρησιμοποιηθούν για την κατασκευή της.</a:t>
            </a:r>
            <a:endParaRPr lang="en-US" dirty="0"/>
          </a:p>
        </p:txBody>
      </p:sp>
    </p:spTree>
    <p:extLst>
      <p:ext uri="{BB962C8B-B14F-4D97-AF65-F5344CB8AC3E}">
        <p14:creationId xmlns:p14="http://schemas.microsoft.com/office/powerpoint/2010/main" val="268952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C7E196-AB58-406A-8666-3515621824E9}"/>
              </a:ext>
            </a:extLst>
          </p:cNvPr>
          <p:cNvSpPr>
            <a:spLocks noGrp="1"/>
          </p:cNvSpPr>
          <p:nvPr>
            <p:ph type="title"/>
          </p:nvPr>
        </p:nvSpPr>
        <p:spPr/>
        <p:txBody>
          <a:bodyPr/>
          <a:lstStyle/>
          <a:p>
            <a:r>
              <a:rPr lang="el-GR" dirty="0"/>
              <a:t>Στείρα (</a:t>
            </a:r>
            <a:r>
              <a:rPr lang="el-GR" dirty="0" err="1"/>
              <a:t>Stem</a:t>
            </a:r>
            <a:r>
              <a:rPr lang="el-GR" dirty="0"/>
              <a:t> Post). </a:t>
            </a:r>
            <a:endParaRPr lang="en-US" dirty="0"/>
          </a:p>
        </p:txBody>
      </p:sp>
      <p:sp>
        <p:nvSpPr>
          <p:cNvPr id="3" name="Θέση περιεχομένου 2">
            <a:extLst>
              <a:ext uri="{FF2B5EF4-FFF2-40B4-BE49-F238E27FC236}">
                <a16:creationId xmlns:a16="http://schemas.microsoft.com/office/drawing/2014/main" id="{0403B1AB-24F5-4A7E-949B-A4375182BFF6}"/>
              </a:ext>
            </a:extLst>
          </p:cNvPr>
          <p:cNvSpPr>
            <a:spLocks noGrp="1"/>
          </p:cNvSpPr>
          <p:nvPr>
            <p:ph idx="1"/>
          </p:nvPr>
        </p:nvSpPr>
        <p:spPr>
          <a:xfrm>
            <a:off x="303355" y="1825625"/>
            <a:ext cx="3535219" cy="4351338"/>
          </a:xfrm>
        </p:spPr>
        <p:txBody>
          <a:bodyPr>
            <a:normAutofit fontScale="85000" lnSpcReduction="20000"/>
          </a:bodyPr>
          <a:lstStyle/>
          <a:p>
            <a:pPr marL="0" indent="0">
              <a:buNone/>
            </a:pPr>
            <a:r>
              <a:rPr lang="el-GR" dirty="0"/>
              <a:t>Είναι η </a:t>
            </a:r>
            <a:r>
              <a:rPr lang="el-GR" dirty="0" err="1"/>
              <a:t>ακροπρυμναία</a:t>
            </a:r>
            <a:r>
              <a:rPr lang="el-GR" dirty="0"/>
              <a:t> κατασκευή του πλοίου. </a:t>
            </a:r>
          </a:p>
          <a:p>
            <a:pPr marL="0" indent="0">
              <a:buNone/>
            </a:pPr>
            <a:r>
              <a:rPr lang="el-GR" dirty="0"/>
              <a:t>Η στείρα ή κοράκι είναι η ακραία προέκταση της τρόπιδας προς την πλώρη μέχρι και το υψηλότερο σημείο της. </a:t>
            </a:r>
          </a:p>
          <a:p>
            <a:pPr marL="0" indent="0">
              <a:buNone/>
            </a:pPr>
            <a:endParaRPr lang="el-GR" dirty="0"/>
          </a:p>
          <a:p>
            <a:pPr marL="0" indent="0">
              <a:buNone/>
            </a:pPr>
            <a:r>
              <a:rPr lang="el-GR" dirty="0"/>
              <a:t>Στα σύγχρονα πλοία είναι ένα ενιαίο καμπυλωμένο έλασμα με ισχυρές εσωτερικές ενισχύσεις, ώστε να αντέχει τις καταπονήσεις που δέχεται η πλώρη από τη θάλασσα. </a:t>
            </a:r>
            <a:endParaRPr lang="en-US" dirty="0"/>
          </a:p>
        </p:txBody>
      </p:sp>
      <p:pic>
        <p:nvPicPr>
          <p:cNvPr id="5" name="Εικόνα 4">
            <a:extLst>
              <a:ext uri="{FF2B5EF4-FFF2-40B4-BE49-F238E27FC236}">
                <a16:creationId xmlns:a16="http://schemas.microsoft.com/office/drawing/2014/main" id="{973591F2-D84B-4FF9-B442-5622955C6A59}"/>
              </a:ext>
            </a:extLst>
          </p:cNvPr>
          <p:cNvPicPr>
            <a:picLocks noChangeAspect="1"/>
          </p:cNvPicPr>
          <p:nvPr/>
        </p:nvPicPr>
        <p:blipFill rotWithShape="1">
          <a:blip r:embed="rId2"/>
          <a:srcRect l="37500" t="26621" r="35781" b="44167"/>
          <a:stretch/>
        </p:blipFill>
        <p:spPr>
          <a:xfrm>
            <a:off x="3971924" y="1541461"/>
            <a:ext cx="7916721" cy="4868863"/>
          </a:xfrm>
          <a:prstGeom prst="rect">
            <a:avLst/>
          </a:prstGeom>
        </p:spPr>
      </p:pic>
    </p:spTree>
    <p:extLst>
      <p:ext uri="{BB962C8B-B14F-4D97-AF65-F5344CB8AC3E}">
        <p14:creationId xmlns:p14="http://schemas.microsoft.com/office/powerpoint/2010/main" val="400718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37C2D7-1807-4051-8454-1DD89B5B9A78}"/>
              </a:ext>
            </a:extLst>
          </p:cNvPr>
          <p:cNvSpPr>
            <a:spLocks noGrp="1"/>
          </p:cNvSpPr>
          <p:nvPr>
            <p:ph type="title"/>
          </p:nvPr>
        </p:nvSpPr>
        <p:spPr/>
        <p:txBody>
          <a:bodyPr/>
          <a:lstStyle/>
          <a:p>
            <a:r>
              <a:rPr lang="el-GR" dirty="0"/>
              <a:t>Εξωτερικό περίβλημα (</a:t>
            </a:r>
            <a:r>
              <a:rPr lang="en-US" dirty="0"/>
              <a:t>Shell plating)</a:t>
            </a:r>
          </a:p>
        </p:txBody>
      </p:sp>
      <p:sp>
        <p:nvSpPr>
          <p:cNvPr id="3" name="Θέση περιεχομένου 2">
            <a:extLst>
              <a:ext uri="{FF2B5EF4-FFF2-40B4-BE49-F238E27FC236}">
                <a16:creationId xmlns:a16="http://schemas.microsoft.com/office/drawing/2014/main" id="{B18562E1-3E73-42CD-AE38-7B4F1E87A9F4}"/>
              </a:ext>
            </a:extLst>
          </p:cNvPr>
          <p:cNvSpPr>
            <a:spLocks noGrp="1"/>
          </p:cNvSpPr>
          <p:nvPr>
            <p:ph idx="1"/>
          </p:nvPr>
        </p:nvSpPr>
        <p:spPr/>
        <p:txBody>
          <a:bodyPr/>
          <a:lstStyle/>
          <a:p>
            <a:pPr marL="0" indent="0">
              <a:buNone/>
            </a:pPr>
            <a:r>
              <a:rPr lang="el-GR" dirty="0"/>
              <a:t>Είναι το &lt;&lt;κέλυφος&gt;&gt; του πλοίου, δηλαδή το σύνολο ελασμάτων τα οποία περικλείουν το σκάφος στα πλευρά και στον πυθμένα. </a:t>
            </a:r>
          </a:p>
          <a:p>
            <a:pPr marL="0" indent="0">
              <a:buNone/>
            </a:pPr>
            <a:endParaRPr lang="el-GR" dirty="0"/>
          </a:p>
          <a:p>
            <a:pPr marL="0" indent="0">
              <a:buNone/>
            </a:pPr>
            <a:r>
              <a:rPr lang="el-GR" dirty="0"/>
              <a:t>Τα ελάσματα αυτά τοποθετούνται το ένα ακριβώς πίσω από το άλλο σε διαμήκεις σειρές από πλώρα μέχρι </a:t>
            </a:r>
            <a:r>
              <a:rPr lang="el-GR" dirty="0" err="1"/>
              <a:t>πρύμα</a:t>
            </a:r>
            <a:r>
              <a:rPr lang="el-GR" dirty="0"/>
              <a:t> και </a:t>
            </a:r>
            <a:r>
              <a:rPr lang="el-GR" dirty="0" err="1"/>
              <a:t>συγκολλούνται</a:t>
            </a:r>
            <a:r>
              <a:rPr lang="el-GR" dirty="0"/>
              <a:t> πάνω στην εξωτερική πλευρά (ακμή) των νομέων και μεταξύ τους.</a:t>
            </a:r>
          </a:p>
          <a:p>
            <a:pPr marL="0" indent="0">
              <a:buNone/>
            </a:pPr>
            <a:endParaRPr lang="el-GR" dirty="0"/>
          </a:p>
          <a:p>
            <a:pPr marL="0" indent="0">
              <a:buNone/>
            </a:pPr>
            <a:r>
              <a:rPr lang="el-GR" dirty="0"/>
              <a:t>Έτσι το εξωτερικό περίβλημα αποτελείται από ένα αριθμό σειρών από ελάσματα τα οποία είναι αριθμημένα ώστε να εντοπίζονται εύκολα.</a:t>
            </a:r>
          </a:p>
          <a:p>
            <a:pPr marL="0" indent="0">
              <a:buNone/>
            </a:pPr>
            <a:endParaRPr lang="en-US" dirty="0"/>
          </a:p>
        </p:txBody>
      </p:sp>
    </p:spTree>
    <p:extLst>
      <p:ext uri="{BB962C8B-B14F-4D97-AF65-F5344CB8AC3E}">
        <p14:creationId xmlns:p14="http://schemas.microsoft.com/office/powerpoint/2010/main" val="844202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8F1AE7E7-A04A-44D5-92AE-98DE24C8DE43}"/>
              </a:ext>
            </a:extLst>
          </p:cNvPr>
          <p:cNvPicPr>
            <a:picLocks noGrp="1" noChangeAspect="1"/>
          </p:cNvPicPr>
          <p:nvPr>
            <p:ph idx="1"/>
          </p:nvPr>
        </p:nvPicPr>
        <p:blipFill rotWithShape="1">
          <a:blip r:embed="rId2"/>
          <a:srcRect l="53571" t="15177" r="23774" b="27691"/>
          <a:stretch/>
        </p:blipFill>
        <p:spPr>
          <a:xfrm>
            <a:off x="3692908" y="20266"/>
            <a:ext cx="4806184" cy="6817467"/>
          </a:xfrm>
        </p:spPr>
      </p:pic>
    </p:spTree>
    <p:extLst>
      <p:ext uri="{BB962C8B-B14F-4D97-AF65-F5344CB8AC3E}">
        <p14:creationId xmlns:p14="http://schemas.microsoft.com/office/powerpoint/2010/main" val="1899933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D89E24-7CB3-425A-A96B-48B4EBE93C98}"/>
              </a:ext>
            </a:extLst>
          </p:cNvPr>
          <p:cNvSpPr>
            <a:spLocks noGrp="1"/>
          </p:cNvSpPr>
          <p:nvPr>
            <p:ph type="title"/>
          </p:nvPr>
        </p:nvSpPr>
        <p:spPr/>
        <p:txBody>
          <a:bodyPr/>
          <a:lstStyle/>
          <a:p>
            <a:r>
              <a:rPr lang="el-GR" dirty="0"/>
              <a:t>Κίονες (κολώνες, στύλοι) </a:t>
            </a:r>
            <a:endParaRPr lang="en-US" dirty="0"/>
          </a:p>
        </p:txBody>
      </p:sp>
      <p:pic>
        <p:nvPicPr>
          <p:cNvPr id="5" name="Εικόνα 4">
            <a:extLst>
              <a:ext uri="{FF2B5EF4-FFF2-40B4-BE49-F238E27FC236}">
                <a16:creationId xmlns:a16="http://schemas.microsoft.com/office/drawing/2014/main" id="{1E0C072C-7513-494F-9B08-2D8835930FD1}"/>
              </a:ext>
            </a:extLst>
          </p:cNvPr>
          <p:cNvPicPr>
            <a:picLocks noChangeAspect="1"/>
          </p:cNvPicPr>
          <p:nvPr/>
        </p:nvPicPr>
        <p:blipFill rotWithShape="1">
          <a:blip r:embed="rId2"/>
          <a:srcRect l="28907" t="15694" r="28828" b="23889"/>
          <a:stretch/>
        </p:blipFill>
        <p:spPr>
          <a:xfrm>
            <a:off x="3524250" y="1485900"/>
            <a:ext cx="7058025" cy="5265546"/>
          </a:xfrm>
          <a:prstGeom prst="rect">
            <a:avLst/>
          </a:prstGeom>
        </p:spPr>
      </p:pic>
    </p:spTree>
    <p:extLst>
      <p:ext uri="{BB962C8B-B14F-4D97-AF65-F5344CB8AC3E}">
        <p14:creationId xmlns:p14="http://schemas.microsoft.com/office/powerpoint/2010/main" val="2580543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CAADD-9EFD-4579-B478-92CEF2E86666}"/>
              </a:ext>
            </a:extLst>
          </p:cNvPr>
          <p:cNvSpPr>
            <a:spLocks noGrp="1"/>
          </p:cNvSpPr>
          <p:nvPr>
            <p:ph type="title"/>
          </p:nvPr>
        </p:nvSpPr>
        <p:spPr/>
        <p:txBody>
          <a:bodyPr/>
          <a:lstStyle/>
          <a:p>
            <a:r>
              <a:rPr lang="el-GR" dirty="0"/>
              <a:t> Ελάσματα ζωστήρα</a:t>
            </a:r>
            <a:endParaRPr lang="en-US" dirty="0"/>
          </a:p>
        </p:txBody>
      </p:sp>
      <p:sp>
        <p:nvSpPr>
          <p:cNvPr id="3" name="Θέση περιεχομένου 2">
            <a:extLst>
              <a:ext uri="{FF2B5EF4-FFF2-40B4-BE49-F238E27FC236}">
                <a16:creationId xmlns:a16="http://schemas.microsoft.com/office/drawing/2014/main" id="{C7FA9CB4-8C49-46E5-B509-95214E3B2FE6}"/>
              </a:ext>
            </a:extLst>
          </p:cNvPr>
          <p:cNvSpPr>
            <a:spLocks noGrp="1"/>
          </p:cNvSpPr>
          <p:nvPr>
            <p:ph idx="1"/>
          </p:nvPr>
        </p:nvSpPr>
        <p:spPr>
          <a:xfrm>
            <a:off x="762000" y="1581150"/>
            <a:ext cx="10591800" cy="4595813"/>
          </a:xfrm>
        </p:spPr>
        <p:txBody>
          <a:bodyPr>
            <a:normAutofit/>
          </a:bodyPr>
          <a:lstStyle/>
          <a:p>
            <a:pPr marL="0" indent="0">
              <a:buNone/>
            </a:pPr>
            <a:r>
              <a:rPr lang="el-GR" dirty="0"/>
              <a:t>Το έλασμα που βρίσκεται υψηλότερα στην πλευρά (ή το πρώτο κάθετο στο κατάστρωμα έλασμα της πλευράς) ονομάζεται ζωστήρας (Ζ) έχει μεγαλύτερο πάχος από τα άλλα ελάσματα της πλευράς. </a:t>
            </a:r>
          </a:p>
          <a:p>
            <a:pPr marL="0" indent="0">
              <a:buNone/>
            </a:pPr>
            <a:r>
              <a:rPr lang="el-GR" dirty="0"/>
              <a:t>Οι κανονισμοί των Νηογνωμόνων, για να βρεθεί το πάχος των ελασμάτων της πλευράς, χωρίζουν την πλευρά του πλοίου σε τρεις περιοχές:</a:t>
            </a:r>
          </a:p>
          <a:p>
            <a:pPr marL="0" indent="0">
              <a:buNone/>
            </a:pPr>
            <a:r>
              <a:rPr lang="el-GR" dirty="0"/>
              <a:t>1) Ελάσματα ζωστήρα.</a:t>
            </a:r>
          </a:p>
          <a:p>
            <a:pPr marL="0" indent="0">
              <a:buNone/>
            </a:pPr>
            <a:r>
              <a:rPr lang="el-GR" dirty="0"/>
              <a:t>2) Ελάσματα κυρτού γάστρας.</a:t>
            </a:r>
          </a:p>
          <a:p>
            <a:pPr marL="0" indent="0">
              <a:buNone/>
            </a:pPr>
            <a:r>
              <a:rPr lang="el-GR" dirty="0"/>
              <a:t>3) Υπόλοιπα ελάσματα της πλευράς.</a:t>
            </a:r>
          </a:p>
        </p:txBody>
      </p:sp>
    </p:spTree>
    <p:extLst>
      <p:ext uri="{BB962C8B-B14F-4D97-AF65-F5344CB8AC3E}">
        <p14:creationId xmlns:p14="http://schemas.microsoft.com/office/powerpoint/2010/main" val="4227805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660817-C82F-4DD7-B2FF-DBAA7FC1985D}"/>
              </a:ext>
            </a:extLst>
          </p:cNvPr>
          <p:cNvSpPr>
            <a:spLocks noGrp="1"/>
          </p:cNvSpPr>
          <p:nvPr>
            <p:ph type="title"/>
          </p:nvPr>
        </p:nvSpPr>
        <p:spPr/>
        <p:txBody>
          <a:bodyPr/>
          <a:lstStyle/>
          <a:p>
            <a:r>
              <a:rPr lang="el-GR" dirty="0"/>
              <a:t>Ελάσματα υδρορροής</a:t>
            </a:r>
            <a:endParaRPr lang="en-US" dirty="0"/>
          </a:p>
        </p:txBody>
      </p:sp>
      <p:sp>
        <p:nvSpPr>
          <p:cNvPr id="3" name="Θέση περιεχομένου 2">
            <a:extLst>
              <a:ext uri="{FF2B5EF4-FFF2-40B4-BE49-F238E27FC236}">
                <a16:creationId xmlns:a16="http://schemas.microsoft.com/office/drawing/2014/main" id="{BF1747B0-2501-4F23-BE92-BFEED3E57E91}"/>
              </a:ext>
            </a:extLst>
          </p:cNvPr>
          <p:cNvSpPr>
            <a:spLocks noGrp="1"/>
          </p:cNvSpPr>
          <p:nvPr>
            <p:ph idx="1"/>
          </p:nvPr>
        </p:nvSpPr>
        <p:spPr>
          <a:xfrm>
            <a:off x="838200" y="2562225"/>
            <a:ext cx="10515600" cy="3614738"/>
          </a:xfrm>
        </p:spPr>
        <p:txBody>
          <a:bodyPr>
            <a:normAutofit/>
          </a:bodyPr>
          <a:lstStyle/>
          <a:p>
            <a:pPr marL="0" indent="0">
              <a:buNone/>
            </a:pPr>
            <a:r>
              <a:rPr lang="el-GR" dirty="0"/>
              <a:t>Τα ελάσματα που αποτελούν το κατάστρωμά, διατάσσονται σε σειρές κατά το </a:t>
            </a:r>
            <a:r>
              <a:rPr lang="el-GR" dirty="0" err="1"/>
              <a:t>διαµήκες</a:t>
            </a:r>
            <a:r>
              <a:rPr lang="el-GR" dirty="0"/>
              <a:t> και η κάθε σειρά από πολλά μεμονωμένα ελάσματα. </a:t>
            </a:r>
          </a:p>
          <a:p>
            <a:pPr marL="0" indent="0">
              <a:buNone/>
            </a:pPr>
            <a:r>
              <a:rPr lang="el-GR" dirty="0"/>
              <a:t>Το κυριότερο από πλευράς καταπόνησης, είναι το πρώτο στην πλευρά του καταστρώματος έλασμα, που ονομάζεται </a:t>
            </a:r>
            <a:r>
              <a:rPr lang="el-GR" b="1" dirty="0"/>
              <a:t>έλασμα της υδρορροής </a:t>
            </a:r>
            <a:r>
              <a:rPr lang="el-GR" dirty="0"/>
              <a:t>(ή </a:t>
            </a:r>
            <a:r>
              <a:rPr lang="el-GR" dirty="0" err="1"/>
              <a:t>κουρζέτο</a:t>
            </a:r>
            <a:r>
              <a:rPr lang="el-GR" dirty="0"/>
              <a:t>). </a:t>
            </a:r>
          </a:p>
          <a:p>
            <a:pPr marL="0" indent="0">
              <a:buNone/>
            </a:pPr>
            <a:endParaRPr lang="en-US" dirty="0"/>
          </a:p>
        </p:txBody>
      </p:sp>
    </p:spTree>
    <p:extLst>
      <p:ext uri="{BB962C8B-B14F-4D97-AF65-F5344CB8AC3E}">
        <p14:creationId xmlns:p14="http://schemas.microsoft.com/office/powerpoint/2010/main" val="1303719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8BDD151-86F7-4907-ABD4-BA082E7D3F2F}"/>
              </a:ext>
            </a:extLst>
          </p:cNvPr>
          <p:cNvPicPr>
            <a:picLocks noChangeAspect="1"/>
          </p:cNvPicPr>
          <p:nvPr/>
        </p:nvPicPr>
        <p:blipFill rotWithShape="1">
          <a:blip r:embed="rId2"/>
          <a:srcRect l="41953" t="42361" r="40000" b="34722"/>
          <a:stretch/>
        </p:blipFill>
        <p:spPr>
          <a:xfrm>
            <a:off x="1295402" y="0"/>
            <a:ext cx="9601196" cy="6858002"/>
          </a:xfrm>
          <a:prstGeom prst="rect">
            <a:avLst/>
          </a:prstGeom>
        </p:spPr>
      </p:pic>
    </p:spTree>
    <p:extLst>
      <p:ext uri="{BB962C8B-B14F-4D97-AF65-F5344CB8AC3E}">
        <p14:creationId xmlns:p14="http://schemas.microsoft.com/office/powerpoint/2010/main" val="754540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9FD4FE2-2A92-4EEE-B115-FF6BAA59ACED}"/>
              </a:ext>
            </a:extLst>
          </p:cNvPr>
          <p:cNvPicPr>
            <a:picLocks noChangeAspect="1"/>
          </p:cNvPicPr>
          <p:nvPr/>
        </p:nvPicPr>
        <p:blipFill rotWithShape="1">
          <a:blip r:embed="rId2"/>
          <a:srcRect l="24297" t="12106" r="23594" b="24445"/>
          <a:stretch/>
        </p:blipFill>
        <p:spPr>
          <a:xfrm>
            <a:off x="1179882" y="61912"/>
            <a:ext cx="9832236" cy="6734175"/>
          </a:xfrm>
          <a:prstGeom prst="rect">
            <a:avLst/>
          </a:prstGeom>
        </p:spPr>
      </p:pic>
    </p:spTree>
    <p:extLst>
      <p:ext uri="{BB962C8B-B14F-4D97-AF65-F5344CB8AC3E}">
        <p14:creationId xmlns:p14="http://schemas.microsoft.com/office/powerpoint/2010/main" val="3461699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B040E4-E4F8-4350-BAC5-1805099D70CB}"/>
              </a:ext>
            </a:extLst>
          </p:cNvPr>
          <p:cNvSpPr>
            <a:spLocks noGrp="1"/>
          </p:cNvSpPr>
          <p:nvPr>
            <p:ph type="title"/>
          </p:nvPr>
        </p:nvSpPr>
        <p:spPr/>
        <p:txBody>
          <a:bodyPr/>
          <a:lstStyle/>
          <a:p>
            <a:r>
              <a:rPr lang="el-GR" dirty="0" err="1"/>
              <a:t>Δρύφρακτο</a:t>
            </a:r>
            <a:r>
              <a:rPr lang="el-GR" dirty="0"/>
              <a:t> ή παραπέτο (</a:t>
            </a:r>
            <a:r>
              <a:rPr lang="el-GR" dirty="0" err="1"/>
              <a:t>bulwark</a:t>
            </a:r>
            <a:r>
              <a:rPr lang="el-GR" dirty="0"/>
              <a:t>) </a:t>
            </a:r>
            <a:endParaRPr lang="en-US" dirty="0"/>
          </a:p>
        </p:txBody>
      </p:sp>
      <p:sp>
        <p:nvSpPr>
          <p:cNvPr id="3" name="Θέση περιεχομένου 2">
            <a:extLst>
              <a:ext uri="{FF2B5EF4-FFF2-40B4-BE49-F238E27FC236}">
                <a16:creationId xmlns:a16="http://schemas.microsoft.com/office/drawing/2014/main" id="{F0E3F7CE-380F-49E0-BE8C-1BBAA7C13D67}"/>
              </a:ext>
            </a:extLst>
          </p:cNvPr>
          <p:cNvSpPr>
            <a:spLocks noGrp="1"/>
          </p:cNvSpPr>
          <p:nvPr>
            <p:ph idx="1"/>
          </p:nvPr>
        </p:nvSpPr>
        <p:spPr/>
        <p:txBody>
          <a:bodyPr>
            <a:normAutofit/>
          </a:bodyPr>
          <a:lstStyle/>
          <a:p>
            <a:pPr marL="0" indent="0">
              <a:buNone/>
            </a:pPr>
            <a:r>
              <a:rPr lang="el-GR" dirty="0"/>
              <a:t>Το παραπέτο είναι ένα τμήμα ελάσματος που κατασκευάζεται στο ανώτερο συνεχές κατάστρωμα του πλοίου και στα καταστρώματα των </a:t>
            </a:r>
            <a:r>
              <a:rPr lang="el-GR" dirty="0" err="1"/>
              <a:t>υπερκατασκευών</a:t>
            </a:r>
            <a:r>
              <a:rPr lang="el-GR" dirty="0"/>
              <a:t>, για να εμποδίζει την εισροή του νερού σε περίπτωση ισχυρής θαλασσοταραχής. </a:t>
            </a:r>
          </a:p>
          <a:p>
            <a:pPr marL="0" indent="0">
              <a:buNone/>
            </a:pPr>
            <a:r>
              <a:rPr lang="el-GR" dirty="0"/>
              <a:t>Το παραπέτο επί του καταστρώματος είναι γενικά ισχυρότερης κατασκευής από εκείνα που διαμορφώνονται πάνω στα καταστρώματα </a:t>
            </a:r>
            <a:r>
              <a:rPr lang="el-GR" dirty="0" err="1"/>
              <a:t>υπερκατασκευών</a:t>
            </a:r>
            <a:r>
              <a:rPr lang="el-GR" dirty="0"/>
              <a:t>.</a:t>
            </a:r>
            <a:endParaRPr lang="en-US" dirty="0"/>
          </a:p>
          <a:p>
            <a:pPr marL="0" indent="0">
              <a:buNone/>
            </a:pPr>
            <a:endParaRPr lang="el-GR" dirty="0"/>
          </a:p>
          <a:p>
            <a:pPr marL="0" indent="0">
              <a:buNone/>
            </a:pPr>
            <a:r>
              <a:rPr lang="el-GR" dirty="0"/>
              <a:t>Το ύψος του δεν υπερβαίνει το ένα μέτρο.</a:t>
            </a:r>
            <a:endParaRPr lang="en-US" dirty="0"/>
          </a:p>
        </p:txBody>
      </p:sp>
    </p:spTree>
    <p:extLst>
      <p:ext uri="{BB962C8B-B14F-4D97-AF65-F5344CB8AC3E}">
        <p14:creationId xmlns:p14="http://schemas.microsoft.com/office/powerpoint/2010/main" val="89750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5729DB5-25BB-4D82-B866-790E8954AC7B}"/>
              </a:ext>
            </a:extLst>
          </p:cNvPr>
          <p:cNvSpPr>
            <a:spLocks noGrp="1"/>
          </p:cNvSpPr>
          <p:nvPr>
            <p:ph idx="1"/>
          </p:nvPr>
        </p:nvSpPr>
        <p:spPr>
          <a:xfrm>
            <a:off x="771525" y="1076325"/>
            <a:ext cx="4191000" cy="5110163"/>
          </a:xfrm>
        </p:spPr>
        <p:txBody>
          <a:bodyPr/>
          <a:lstStyle/>
          <a:p>
            <a:pPr marL="0" indent="0">
              <a:buNone/>
            </a:pPr>
            <a:r>
              <a:rPr lang="el-GR" dirty="0"/>
              <a:t>Σε μερικές περιπτώσεις, κυρίως σε επιβατικά πλοία, η επάνω πλευρά του παραπέτου καλύπτεται με ξύλο. Σε άλλες πάλι περιπτώσεις υπάρχει παραπέτο μόνο στο πρωραίο και πρυμναίο τμήμα του πλοίου. Ενδιάμεσα υπάρχουν </a:t>
            </a:r>
            <a:r>
              <a:rPr lang="el-GR" dirty="0" err="1"/>
              <a:t>στηλίδια</a:t>
            </a:r>
            <a:r>
              <a:rPr lang="el-GR" dirty="0"/>
              <a:t> με αλυσίδες.</a:t>
            </a:r>
            <a:endParaRPr lang="en-US" dirty="0"/>
          </a:p>
        </p:txBody>
      </p:sp>
      <p:pic>
        <p:nvPicPr>
          <p:cNvPr id="5" name="Εικόνα 4">
            <a:extLst>
              <a:ext uri="{FF2B5EF4-FFF2-40B4-BE49-F238E27FC236}">
                <a16:creationId xmlns:a16="http://schemas.microsoft.com/office/drawing/2014/main" id="{2344383E-9B33-4F11-9BAB-9FD2F4D9C79A}"/>
              </a:ext>
            </a:extLst>
          </p:cNvPr>
          <p:cNvPicPr>
            <a:picLocks noChangeAspect="1"/>
          </p:cNvPicPr>
          <p:nvPr/>
        </p:nvPicPr>
        <p:blipFill rotWithShape="1">
          <a:blip r:embed="rId2"/>
          <a:srcRect l="42520" t="51184" r="40422" b="23077"/>
          <a:stretch/>
        </p:blipFill>
        <p:spPr>
          <a:xfrm>
            <a:off x="5028980" y="389086"/>
            <a:ext cx="7163020" cy="6079828"/>
          </a:xfrm>
          <a:prstGeom prst="rect">
            <a:avLst/>
          </a:prstGeom>
        </p:spPr>
      </p:pic>
    </p:spTree>
    <p:extLst>
      <p:ext uri="{BB962C8B-B14F-4D97-AF65-F5344CB8AC3E}">
        <p14:creationId xmlns:p14="http://schemas.microsoft.com/office/powerpoint/2010/main" val="10203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88A3073-3CD1-4012-8DEF-2A7D55779C0F}"/>
              </a:ext>
            </a:extLst>
          </p:cNvPr>
          <p:cNvPicPr>
            <a:picLocks noChangeAspect="1"/>
          </p:cNvPicPr>
          <p:nvPr/>
        </p:nvPicPr>
        <p:blipFill rotWithShape="1">
          <a:blip r:embed="rId2"/>
          <a:srcRect l="24062" t="12500" r="24687" b="24583"/>
          <a:stretch/>
        </p:blipFill>
        <p:spPr>
          <a:xfrm>
            <a:off x="1130384" y="0"/>
            <a:ext cx="9931232" cy="6858000"/>
          </a:xfrm>
          <a:prstGeom prst="rect">
            <a:avLst/>
          </a:prstGeom>
        </p:spPr>
      </p:pic>
    </p:spTree>
    <p:extLst>
      <p:ext uri="{BB962C8B-B14F-4D97-AF65-F5344CB8AC3E}">
        <p14:creationId xmlns:p14="http://schemas.microsoft.com/office/powerpoint/2010/main" val="3738857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8B0CAF-F613-4983-BFC3-7CF79F7D8D74}"/>
              </a:ext>
            </a:extLst>
          </p:cNvPr>
          <p:cNvSpPr>
            <a:spLocks noGrp="1"/>
          </p:cNvSpPr>
          <p:nvPr>
            <p:ph type="title"/>
          </p:nvPr>
        </p:nvSpPr>
        <p:spPr/>
        <p:txBody>
          <a:bodyPr/>
          <a:lstStyle/>
          <a:p>
            <a:r>
              <a:rPr lang="el-GR" dirty="0"/>
              <a:t>Κουπαστή (</a:t>
            </a:r>
            <a:r>
              <a:rPr lang="el-GR" dirty="0" err="1"/>
              <a:t>gunwale</a:t>
            </a:r>
            <a:r>
              <a:rPr lang="el-GR" dirty="0"/>
              <a:t>) </a:t>
            </a:r>
            <a:endParaRPr lang="en-US" dirty="0"/>
          </a:p>
        </p:txBody>
      </p:sp>
      <p:sp>
        <p:nvSpPr>
          <p:cNvPr id="3" name="Θέση περιεχομένου 2">
            <a:extLst>
              <a:ext uri="{FF2B5EF4-FFF2-40B4-BE49-F238E27FC236}">
                <a16:creationId xmlns:a16="http://schemas.microsoft.com/office/drawing/2014/main" id="{B528EDFD-C99C-4241-A792-1DD5D5D0DA8B}"/>
              </a:ext>
            </a:extLst>
          </p:cNvPr>
          <p:cNvSpPr>
            <a:spLocks noGrp="1"/>
          </p:cNvSpPr>
          <p:nvPr>
            <p:ph idx="1"/>
          </p:nvPr>
        </p:nvSpPr>
        <p:spPr>
          <a:xfrm>
            <a:off x="838200" y="1690688"/>
            <a:ext cx="10515600" cy="4351338"/>
          </a:xfrm>
        </p:spPr>
        <p:txBody>
          <a:bodyPr>
            <a:normAutofit lnSpcReduction="10000"/>
          </a:bodyPr>
          <a:lstStyle/>
          <a:p>
            <a:pPr marL="0" indent="0">
              <a:buNone/>
            </a:pPr>
            <a:r>
              <a:rPr lang="el-GR" dirty="0"/>
              <a:t>Ονομάζεται η επάνω όψη των παραπέτων που υψώνονται πλευρικά στα καταστρώματα και:</a:t>
            </a:r>
          </a:p>
          <a:p>
            <a:pPr>
              <a:buFont typeface="Wingdings" panose="05000000000000000000" pitchFamily="2" charset="2"/>
              <a:buChar char="ü"/>
            </a:pPr>
            <a:r>
              <a:rPr lang="el-GR" dirty="0"/>
              <a:t>στα μεν φορτηγά πλοία είναι σιδερογωνιά σχήματος Γ ή Τ, </a:t>
            </a:r>
          </a:p>
          <a:p>
            <a:pPr>
              <a:buFont typeface="Wingdings" panose="05000000000000000000" pitchFamily="2" charset="2"/>
              <a:buChar char="ü"/>
            </a:pPr>
            <a:r>
              <a:rPr lang="el-GR" dirty="0"/>
              <a:t>στα δε επιβατηγά πλοία επίσης είναι η σιδερογωνιά επικαλύπτεται με ξύλινη επένδυση. </a:t>
            </a:r>
          </a:p>
          <a:p>
            <a:pPr marL="0" indent="0">
              <a:buNone/>
            </a:pPr>
            <a:r>
              <a:rPr lang="el-GR" dirty="0"/>
              <a:t>Σκοπός της κουπαστής είναι η προφύλαξη του πληρώματος και των επιβατών. </a:t>
            </a:r>
          </a:p>
          <a:p>
            <a:pPr marL="0" indent="0">
              <a:buNone/>
            </a:pPr>
            <a:r>
              <a:rPr lang="el-GR" dirty="0"/>
              <a:t>Ανάλογα με τα άκρα των χώρων που προστατεύει διακρίνεται σε κουπαστή γέφυρας, καταστρώματος, λέμβων, κύριου καταστρώματος, κ.λπ.. </a:t>
            </a:r>
          </a:p>
        </p:txBody>
      </p:sp>
    </p:spTree>
    <p:extLst>
      <p:ext uri="{BB962C8B-B14F-4D97-AF65-F5344CB8AC3E}">
        <p14:creationId xmlns:p14="http://schemas.microsoft.com/office/powerpoint/2010/main" val="312098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E81AFA-DF4F-4C6D-BD24-191C4C1CDB77}"/>
              </a:ext>
            </a:extLst>
          </p:cNvPr>
          <p:cNvSpPr>
            <a:spLocks noGrp="1"/>
          </p:cNvSpPr>
          <p:nvPr>
            <p:ph type="title"/>
          </p:nvPr>
        </p:nvSpPr>
        <p:spPr/>
        <p:txBody>
          <a:bodyPr/>
          <a:lstStyle/>
          <a:p>
            <a:r>
              <a:rPr lang="el-GR" dirty="0"/>
              <a:t>Καταπονήσεις περιβλήματος</a:t>
            </a:r>
            <a:endParaRPr lang="en-US" dirty="0"/>
          </a:p>
        </p:txBody>
      </p:sp>
      <p:sp>
        <p:nvSpPr>
          <p:cNvPr id="3" name="Θέση περιεχομένου 2">
            <a:extLst>
              <a:ext uri="{FF2B5EF4-FFF2-40B4-BE49-F238E27FC236}">
                <a16:creationId xmlns:a16="http://schemas.microsoft.com/office/drawing/2014/main" id="{AB5BCDD1-1124-4361-B04D-136BE5E63C92}"/>
              </a:ext>
            </a:extLst>
          </p:cNvPr>
          <p:cNvSpPr>
            <a:spLocks noGrp="1"/>
          </p:cNvSpPr>
          <p:nvPr>
            <p:ph idx="1"/>
          </p:nvPr>
        </p:nvSpPr>
        <p:spPr/>
        <p:txBody>
          <a:bodyPr>
            <a:normAutofit/>
          </a:bodyPr>
          <a:lstStyle/>
          <a:p>
            <a:pPr marL="0" indent="0">
              <a:buNone/>
            </a:pPr>
            <a:r>
              <a:rPr lang="el-GR" dirty="0"/>
              <a:t>Τα ελάσματα του περιβλήματος δέχονται τα εξωτερικά διανεμημένα φορτία. Τα φορτία που δέχεται το περίβλημα του πλοίου στις πλευρές είναι:</a:t>
            </a:r>
          </a:p>
          <a:p>
            <a:pPr marL="0" indent="0">
              <a:buNone/>
            </a:pPr>
            <a:r>
              <a:rPr lang="el-GR" dirty="0"/>
              <a:t>1) Τάσεις λόγω καταπονήσεων του πλοίου ως δοκού.</a:t>
            </a:r>
          </a:p>
          <a:p>
            <a:pPr marL="0" indent="0">
              <a:buNone/>
            </a:pPr>
            <a:r>
              <a:rPr lang="el-GR" dirty="0"/>
              <a:t>2) Πιέσεις από το νερό που περιβάλλει το πλοίο.</a:t>
            </a:r>
          </a:p>
          <a:p>
            <a:pPr marL="0" indent="0">
              <a:buNone/>
            </a:pPr>
            <a:r>
              <a:rPr lang="el-GR" dirty="0"/>
              <a:t>3) Φορτία λόγω προσκρούσεων του πλοίου σε κρηπιδώματα ή φορτία λόγω διέλευσης του ανάμεσα από πάγους.</a:t>
            </a:r>
            <a:endParaRPr lang="en-US" dirty="0"/>
          </a:p>
        </p:txBody>
      </p:sp>
    </p:spTree>
    <p:extLst>
      <p:ext uri="{BB962C8B-B14F-4D97-AF65-F5344CB8AC3E}">
        <p14:creationId xmlns:p14="http://schemas.microsoft.com/office/powerpoint/2010/main" val="4011655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22EA2280-2017-44F6-B6CC-F32DD8C28349}"/>
              </a:ext>
            </a:extLst>
          </p:cNvPr>
          <p:cNvPicPr>
            <a:picLocks noGrp="1" noChangeAspect="1"/>
          </p:cNvPicPr>
          <p:nvPr>
            <p:ph sz="half" idx="1"/>
          </p:nvPr>
        </p:nvPicPr>
        <p:blipFill rotWithShape="1">
          <a:blip r:embed="rId2"/>
          <a:srcRect l="47794" t="46378" r="44118" b="29112"/>
          <a:stretch/>
        </p:blipFill>
        <p:spPr>
          <a:xfrm>
            <a:off x="4438650" y="285750"/>
            <a:ext cx="3688080" cy="6286500"/>
          </a:xfrm>
        </p:spPr>
      </p:pic>
    </p:spTree>
    <p:extLst>
      <p:ext uri="{BB962C8B-B14F-4D97-AF65-F5344CB8AC3E}">
        <p14:creationId xmlns:p14="http://schemas.microsoft.com/office/powerpoint/2010/main" val="91004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34A0ABE-40B4-4726-8009-19CB92FA7F63}"/>
              </a:ext>
            </a:extLst>
          </p:cNvPr>
          <p:cNvSpPr>
            <a:spLocks noGrp="1"/>
          </p:cNvSpPr>
          <p:nvPr>
            <p:ph type="title"/>
          </p:nvPr>
        </p:nvSpPr>
        <p:spPr/>
        <p:txBody>
          <a:bodyPr/>
          <a:lstStyle/>
          <a:p>
            <a:r>
              <a:rPr lang="el-GR" dirty="0"/>
              <a:t>Ποδόστημα (</a:t>
            </a:r>
            <a:r>
              <a:rPr lang="en-US" dirty="0"/>
              <a:t>stern post)</a:t>
            </a:r>
            <a:r>
              <a:rPr lang="el-GR" dirty="0"/>
              <a:t>(παπαδιά)</a:t>
            </a:r>
            <a:endParaRPr lang="en-US" dirty="0"/>
          </a:p>
        </p:txBody>
      </p:sp>
      <p:sp>
        <p:nvSpPr>
          <p:cNvPr id="6" name="Θέση περιεχομένου 5">
            <a:extLst>
              <a:ext uri="{FF2B5EF4-FFF2-40B4-BE49-F238E27FC236}">
                <a16:creationId xmlns:a16="http://schemas.microsoft.com/office/drawing/2014/main" id="{4D19D1CB-4A8A-4C92-9A34-0E8B017BCF91}"/>
              </a:ext>
            </a:extLst>
          </p:cNvPr>
          <p:cNvSpPr>
            <a:spLocks noGrp="1"/>
          </p:cNvSpPr>
          <p:nvPr>
            <p:ph idx="1"/>
          </p:nvPr>
        </p:nvSpPr>
        <p:spPr>
          <a:xfrm>
            <a:off x="838200" y="2428875"/>
            <a:ext cx="10515600" cy="3748088"/>
          </a:xfrm>
        </p:spPr>
        <p:txBody>
          <a:bodyPr>
            <a:normAutofit/>
          </a:bodyPr>
          <a:lstStyle/>
          <a:p>
            <a:pPr marL="0" indent="0">
              <a:buNone/>
            </a:pPr>
            <a:r>
              <a:rPr lang="el-GR" dirty="0"/>
              <a:t>Το ποδόστημα ονομάζεται το </a:t>
            </a:r>
            <a:r>
              <a:rPr lang="el-GR" dirty="0" err="1"/>
              <a:t>ακροπρυμναίο</a:t>
            </a:r>
            <a:r>
              <a:rPr lang="el-GR" dirty="0"/>
              <a:t> τμήμα του πλοίου. </a:t>
            </a:r>
          </a:p>
          <a:p>
            <a:pPr marL="0" indent="0">
              <a:buNone/>
            </a:pPr>
            <a:endParaRPr lang="el-GR" dirty="0"/>
          </a:p>
          <a:p>
            <a:pPr marL="0" indent="0">
              <a:buNone/>
            </a:pPr>
            <a:r>
              <a:rPr lang="el-GR" dirty="0"/>
              <a:t>Αποτελεί δηλαδή την ακραία προέκταση της τρόπιδας προς την πρύμνη και μέχρι το υψηλότερο σημείο της. Εκεί δηλαδή καταλήγουν και ενώνονται τα ελάσματα της δεξιάς και της αριστερής πλευράς του εξωτερικού περιβλήματος του πλοίου. </a:t>
            </a:r>
          </a:p>
        </p:txBody>
      </p:sp>
    </p:spTree>
    <p:extLst>
      <p:ext uri="{BB962C8B-B14F-4D97-AF65-F5344CB8AC3E}">
        <p14:creationId xmlns:p14="http://schemas.microsoft.com/office/powerpoint/2010/main" val="2281845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75F7598-FF7B-4BB0-976D-1C128E0DE411}"/>
              </a:ext>
            </a:extLst>
          </p:cNvPr>
          <p:cNvSpPr>
            <a:spLocks noGrp="1"/>
          </p:cNvSpPr>
          <p:nvPr>
            <p:ph idx="1"/>
          </p:nvPr>
        </p:nvSpPr>
        <p:spPr>
          <a:xfrm>
            <a:off x="838200" y="1571625"/>
            <a:ext cx="10515600" cy="4605338"/>
          </a:xfrm>
        </p:spPr>
        <p:txBody>
          <a:bodyPr/>
          <a:lstStyle/>
          <a:p>
            <a:pPr marL="0" indent="0">
              <a:buNone/>
            </a:pPr>
            <a:r>
              <a:rPr lang="el-GR" dirty="0"/>
              <a:t>Το δοκάρι του ποδοστήματος εκτεινόμενο προς τα κάτω συναντά την προέκταση της κεντρικής </a:t>
            </a:r>
            <a:r>
              <a:rPr lang="el-GR" dirty="0" err="1"/>
              <a:t>σταθμίδας</a:t>
            </a:r>
            <a:r>
              <a:rPr lang="el-GR" dirty="0"/>
              <a:t> της τρόπιδας, η οποία εκτείνεται σε ευθεία γραμμή προς την πρύμνη και δημιουργεί μία βάση, που ονομάζεται πέλμα. </a:t>
            </a:r>
          </a:p>
          <a:p>
            <a:pPr marL="0" indent="0">
              <a:buNone/>
            </a:pPr>
            <a:r>
              <a:rPr lang="el-GR" dirty="0"/>
              <a:t>Επάνω στο πέλμα του ποδοστήματος στηρίζεται το πηδάλιο του πλοίου. Το σχήμα και η κατασκευή του ποδοστήματος εξαρτώνται από:</a:t>
            </a:r>
          </a:p>
          <a:p>
            <a:r>
              <a:rPr lang="el-GR" dirty="0"/>
              <a:t>το σχήμα της πρύμνης, </a:t>
            </a:r>
          </a:p>
          <a:p>
            <a:r>
              <a:rPr lang="el-GR" dirty="0"/>
              <a:t>τον τύπο του πηδαλίου και </a:t>
            </a:r>
          </a:p>
          <a:p>
            <a:r>
              <a:rPr lang="el-GR" dirty="0"/>
              <a:t>τον αριθμό των ελίκων του πλοίου.</a:t>
            </a:r>
            <a:endParaRPr lang="en-US" dirty="0"/>
          </a:p>
          <a:p>
            <a:pPr marL="0" indent="0">
              <a:buNone/>
            </a:pPr>
            <a:endParaRPr lang="en-US" dirty="0"/>
          </a:p>
        </p:txBody>
      </p:sp>
    </p:spTree>
    <p:extLst>
      <p:ext uri="{BB962C8B-B14F-4D97-AF65-F5344CB8AC3E}">
        <p14:creationId xmlns:p14="http://schemas.microsoft.com/office/powerpoint/2010/main" val="687163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17851281-03FE-4ADE-91FC-C3BCB7652C64}"/>
              </a:ext>
            </a:extLst>
          </p:cNvPr>
          <p:cNvSpPr>
            <a:spLocks noGrp="1"/>
          </p:cNvSpPr>
          <p:nvPr>
            <p:ph idx="1"/>
          </p:nvPr>
        </p:nvSpPr>
        <p:spPr/>
        <p:txBody>
          <a:bodyPr>
            <a:normAutofit/>
          </a:bodyPr>
          <a:lstStyle/>
          <a:p>
            <a:pPr marL="0" indent="0">
              <a:buNone/>
            </a:pPr>
            <a:r>
              <a:rPr lang="el-GR" dirty="0"/>
              <a:t>Το ποδόστημα βρίσκεται κάτω από την επίδραση πολλών φορτίων που οφείλονται κυρίως στη δράση του πηδαλίου και της έλικας. </a:t>
            </a:r>
          </a:p>
          <a:p>
            <a:pPr marL="0" indent="0">
              <a:buNone/>
            </a:pPr>
            <a:r>
              <a:rPr lang="el-GR" dirty="0"/>
              <a:t>Η κατασκευή του μπορεί να είναι συγκολλητή ή όταν επιβάλλεται από τυχόν κατασκευαστικούς περιορισμούς, χυτή ή και συνδυασμός ενός χυτού και ενός </a:t>
            </a:r>
            <a:r>
              <a:rPr lang="el-GR" dirty="0" err="1"/>
              <a:t>συγκολλητού</a:t>
            </a:r>
            <a:r>
              <a:rPr lang="el-GR" dirty="0"/>
              <a:t> τμήματος. </a:t>
            </a:r>
          </a:p>
          <a:p>
            <a:pPr marL="0" indent="0">
              <a:buNone/>
            </a:pPr>
            <a:r>
              <a:rPr lang="el-GR" dirty="0"/>
              <a:t>Το χυτό τμήμα του ποδοστήματος συνδέεται με βραχίονες με τα γειτονικά ανθεκτικά στοιχεία της κατασκευής του κυρίως σκάφους.</a:t>
            </a:r>
            <a:endParaRPr lang="en-US" dirty="0"/>
          </a:p>
        </p:txBody>
      </p:sp>
    </p:spTree>
    <p:extLst>
      <p:ext uri="{BB962C8B-B14F-4D97-AF65-F5344CB8AC3E}">
        <p14:creationId xmlns:p14="http://schemas.microsoft.com/office/powerpoint/2010/main" val="3381298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C33CAA7-AACD-4FA9-A716-A2D29EFB312E}"/>
              </a:ext>
            </a:extLst>
          </p:cNvPr>
          <p:cNvPicPr>
            <a:picLocks noGrp="1" noChangeAspect="1"/>
          </p:cNvPicPr>
          <p:nvPr>
            <p:ph idx="1"/>
          </p:nvPr>
        </p:nvPicPr>
        <p:blipFill rotWithShape="1">
          <a:blip r:embed="rId2"/>
          <a:srcRect l="36825" t="47574" r="34978" b="20248"/>
          <a:stretch/>
        </p:blipFill>
        <p:spPr>
          <a:xfrm>
            <a:off x="754225" y="0"/>
            <a:ext cx="10683550" cy="6858000"/>
          </a:xfrm>
        </p:spPr>
      </p:pic>
    </p:spTree>
    <p:extLst>
      <p:ext uri="{BB962C8B-B14F-4D97-AF65-F5344CB8AC3E}">
        <p14:creationId xmlns:p14="http://schemas.microsoft.com/office/powerpoint/2010/main" val="1129348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F80D1DE5-8A79-4462-AFFF-44D0B07AE354}"/>
              </a:ext>
            </a:extLst>
          </p:cNvPr>
          <p:cNvPicPr>
            <a:picLocks noGrp="1" noChangeAspect="1"/>
          </p:cNvPicPr>
          <p:nvPr>
            <p:ph idx="1"/>
          </p:nvPr>
        </p:nvPicPr>
        <p:blipFill rotWithShape="1">
          <a:blip r:embed="rId2"/>
          <a:srcRect l="24635" t="14302" r="23897" b="20247"/>
          <a:stretch/>
        </p:blipFill>
        <p:spPr>
          <a:xfrm>
            <a:off x="118664" y="1"/>
            <a:ext cx="5699200" cy="4076700"/>
          </a:xfrm>
        </p:spPr>
      </p:pic>
      <p:pic>
        <p:nvPicPr>
          <p:cNvPr id="7" name="Εικόνα 6">
            <a:extLst>
              <a:ext uri="{FF2B5EF4-FFF2-40B4-BE49-F238E27FC236}">
                <a16:creationId xmlns:a16="http://schemas.microsoft.com/office/drawing/2014/main" id="{4BD9D7C4-836A-459A-B71B-24F08FFBCF3A}"/>
              </a:ext>
            </a:extLst>
          </p:cNvPr>
          <p:cNvPicPr>
            <a:picLocks noChangeAspect="1"/>
          </p:cNvPicPr>
          <p:nvPr/>
        </p:nvPicPr>
        <p:blipFill rotWithShape="1">
          <a:blip r:embed="rId3"/>
          <a:srcRect l="26016" t="15277" r="26250" b="20278"/>
          <a:stretch/>
        </p:blipFill>
        <p:spPr>
          <a:xfrm>
            <a:off x="5840529" y="2047875"/>
            <a:ext cx="6208596" cy="4714875"/>
          </a:xfrm>
          <a:prstGeom prst="rect">
            <a:avLst/>
          </a:prstGeom>
        </p:spPr>
      </p:pic>
    </p:spTree>
    <p:extLst>
      <p:ext uri="{BB962C8B-B14F-4D97-AF65-F5344CB8AC3E}">
        <p14:creationId xmlns:p14="http://schemas.microsoft.com/office/powerpoint/2010/main" val="1036391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84759E45-688E-46AC-984B-393E1AD8027C}"/>
              </a:ext>
            </a:extLst>
          </p:cNvPr>
          <p:cNvSpPr>
            <a:spLocks noGrp="1"/>
          </p:cNvSpPr>
          <p:nvPr>
            <p:ph type="title"/>
          </p:nvPr>
        </p:nvSpPr>
        <p:spPr/>
        <p:txBody>
          <a:bodyPr/>
          <a:lstStyle/>
          <a:p>
            <a:r>
              <a:rPr lang="el-GR" dirty="0"/>
              <a:t> </a:t>
            </a:r>
            <a:r>
              <a:rPr lang="el-GR" dirty="0" err="1"/>
              <a:t>Ελικόστημα</a:t>
            </a:r>
            <a:endParaRPr lang="en-US" dirty="0"/>
          </a:p>
        </p:txBody>
      </p:sp>
      <p:sp>
        <p:nvSpPr>
          <p:cNvPr id="6" name="Θέση περιεχομένου 5">
            <a:extLst>
              <a:ext uri="{FF2B5EF4-FFF2-40B4-BE49-F238E27FC236}">
                <a16:creationId xmlns:a16="http://schemas.microsoft.com/office/drawing/2014/main" id="{D34BB3CC-9A57-4C9F-BEBC-3CADCDD0F91F}"/>
              </a:ext>
            </a:extLst>
          </p:cNvPr>
          <p:cNvSpPr>
            <a:spLocks noGrp="1"/>
          </p:cNvSpPr>
          <p:nvPr>
            <p:ph idx="1"/>
          </p:nvPr>
        </p:nvSpPr>
        <p:spPr/>
        <p:txBody>
          <a:bodyPr>
            <a:normAutofit/>
          </a:bodyPr>
          <a:lstStyle/>
          <a:p>
            <a:pPr marL="0" indent="0">
              <a:buNone/>
            </a:pPr>
            <a:endParaRPr lang="el-GR" dirty="0"/>
          </a:p>
          <a:p>
            <a:pPr marL="0" indent="0">
              <a:buNone/>
            </a:pPr>
            <a:r>
              <a:rPr lang="el-GR" dirty="0" err="1"/>
              <a:t>Ελικόστημα</a:t>
            </a:r>
            <a:r>
              <a:rPr lang="el-GR" dirty="0"/>
              <a:t> (</a:t>
            </a:r>
            <a:r>
              <a:rPr lang="el-GR" dirty="0" err="1"/>
              <a:t>propeller</a:t>
            </a:r>
            <a:r>
              <a:rPr lang="el-GR" dirty="0"/>
              <a:t> post) ονομάζεται το χαμηλότερο τμήμα του ποδοστήματος, στο σημείο όπου διαπερνάτε από τον ελικοφόρο άξονα και εκτείνεται από το πέλμα (το κατώτατο σημείο του ποδοστήματος) προς τα πάνω και μέχρι ένα ύψος, που ισούται με το συνολικό ύψος των πτερυγίων της έλικας. </a:t>
            </a:r>
          </a:p>
        </p:txBody>
      </p:sp>
    </p:spTree>
    <p:extLst>
      <p:ext uri="{BB962C8B-B14F-4D97-AF65-F5344CB8AC3E}">
        <p14:creationId xmlns:p14="http://schemas.microsoft.com/office/powerpoint/2010/main" val="2035555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0D4216F-6987-4A9D-A3A9-33311030D22C}"/>
              </a:ext>
            </a:extLst>
          </p:cNvPr>
          <p:cNvSpPr>
            <a:spLocks noGrp="1"/>
          </p:cNvSpPr>
          <p:nvPr>
            <p:ph idx="1"/>
          </p:nvPr>
        </p:nvSpPr>
        <p:spPr/>
        <p:txBody>
          <a:bodyPr/>
          <a:lstStyle/>
          <a:p>
            <a:pPr marL="0" indent="0">
              <a:buNone/>
            </a:pPr>
            <a:r>
              <a:rPr lang="el-GR" dirty="0"/>
              <a:t>Το </a:t>
            </a:r>
            <a:r>
              <a:rPr lang="el-GR" dirty="0" err="1"/>
              <a:t>ελικόστημα</a:t>
            </a:r>
            <a:r>
              <a:rPr lang="el-GR" dirty="0"/>
              <a:t> είναι προέκταση του ποδοστήματος και έχει καμπυλωτή μορφή. </a:t>
            </a:r>
          </a:p>
          <a:p>
            <a:pPr marL="0" indent="0">
              <a:buNone/>
            </a:pPr>
            <a:endParaRPr lang="el-GR" dirty="0"/>
          </a:p>
          <a:p>
            <a:pPr marL="0" indent="0">
              <a:buNone/>
            </a:pPr>
            <a:r>
              <a:rPr lang="el-GR" dirty="0"/>
              <a:t>Στα μισά του ύψους του υπάρχει ο ομφαλός του </a:t>
            </a:r>
            <a:r>
              <a:rPr lang="el-GR" dirty="0" err="1"/>
              <a:t>ελικοστήματος</a:t>
            </a:r>
            <a:r>
              <a:rPr lang="el-GR" dirty="0"/>
              <a:t>, δηλαδή το άνοιγμα από το οποίο εξέρχεται ο ελικοφόρος άξονας, στην άκρη του οποίου προσαρμόζεται η έλικα του πλοίου. </a:t>
            </a:r>
            <a:endParaRPr lang="en-US" dirty="0"/>
          </a:p>
          <a:p>
            <a:pPr marL="0" indent="0">
              <a:buNone/>
            </a:pPr>
            <a:endParaRPr lang="en-US" dirty="0"/>
          </a:p>
        </p:txBody>
      </p:sp>
    </p:spTree>
    <p:extLst>
      <p:ext uri="{BB962C8B-B14F-4D97-AF65-F5344CB8AC3E}">
        <p14:creationId xmlns:p14="http://schemas.microsoft.com/office/powerpoint/2010/main" val="68167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01717D9-7A7D-4D23-AE5F-8E4007E74CD9}"/>
              </a:ext>
            </a:extLst>
          </p:cNvPr>
          <p:cNvPicPr>
            <a:picLocks noChangeAspect="1"/>
          </p:cNvPicPr>
          <p:nvPr/>
        </p:nvPicPr>
        <p:blipFill rotWithShape="1">
          <a:blip r:embed="rId2"/>
          <a:srcRect l="24922" t="14583" r="24453" b="19723"/>
          <a:stretch/>
        </p:blipFill>
        <p:spPr>
          <a:xfrm>
            <a:off x="1398342" y="0"/>
            <a:ext cx="9395315" cy="6858000"/>
          </a:xfrm>
          <a:prstGeom prst="rect">
            <a:avLst/>
          </a:prstGeom>
        </p:spPr>
      </p:pic>
    </p:spTree>
    <p:extLst>
      <p:ext uri="{BB962C8B-B14F-4D97-AF65-F5344CB8AC3E}">
        <p14:creationId xmlns:p14="http://schemas.microsoft.com/office/powerpoint/2010/main" val="88918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A47E50E-D95D-44F4-8EE2-43BF89646520}"/>
              </a:ext>
            </a:extLst>
          </p:cNvPr>
          <p:cNvPicPr>
            <a:picLocks noChangeAspect="1"/>
          </p:cNvPicPr>
          <p:nvPr/>
        </p:nvPicPr>
        <p:blipFill rotWithShape="1">
          <a:blip r:embed="rId2"/>
          <a:srcRect l="20391" t="11527" r="23828" b="24444"/>
          <a:stretch/>
        </p:blipFill>
        <p:spPr>
          <a:xfrm>
            <a:off x="785141" y="0"/>
            <a:ext cx="10621717" cy="6858000"/>
          </a:xfrm>
          <a:prstGeom prst="rect">
            <a:avLst/>
          </a:prstGeom>
        </p:spPr>
      </p:pic>
    </p:spTree>
    <p:extLst>
      <p:ext uri="{BB962C8B-B14F-4D97-AF65-F5344CB8AC3E}">
        <p14:creationId xmlns:p14="http://schemas.microsoft.com/office/powerpoint/2010/main" val="41310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3265AAB-4BD4-4383-B89D-4E9808350EC8}"/>
              </a:ext>
            </a:extLst>
          </p:cNvPr>
          <p:cNvSpPr>
            <a:spLocks noGrp="1"/>
          </p:cNvSpPr>
          <p:nvPr>
            <p:ph idx="1"/>
          </p:nvPr>
        </p:nvSpPr>
        <p:spPr>
          <a:xfrm>
            <a:off x="838200" y="866775"/>
            <a:ext cx="10515600" cy="5310188"/>
          </a:xfrm>
        </p:spPr>
        <p:txBody>
          <a:bodyPr>
            <a:normAutofit/>
          </a:bodyPr>
          <a:lstStyle/>
          <a:p>
            <a:pPr marL="0" indent="0">
              <a:buNone/>
            </a:pPr>
            <a:r>
              <a:rPr lang="el-GR" dirty="0"/>
              <a:t>Οι δύο μικρές πλευρές ενός ελάσματος λέγονται </a:t>
            </a:r>
            <a:r>
              <a:rPr lang="el-GR" b="1" dirty="0"/>
              <a:t>πέρατα του ελάσματος (</a:t>
            </a:r>
            <a:r>
              <a:rPr lang="el-GR" b="1" dirty="0" err="1"/>
              <a:t>ends</a:t>
            </a:r>
            <a:r>
              <a:rPr lang="el-GR" b="1" dirty="0"/>
              <a:t>)</a:t>
            </a:r>
            <a:r>
              <a:rPr lang="el-GR" dirty="0"/>
              <a:t>, ενώ οι μεγάλες λέγονται </a:t>
            </a:r>
            <a:r>
              <a:rPr lang="el-GR" b="1" dirty="0"/>
              <a:t>πλευρικές ακμές (</a:t>
            </a:r>
            <a:r>
              <a:rPr lang="el-GR" b="1" dirty="0" err="1"/>
              <a:t>sides</a:t>
            </a:r>
            <a:r>
              <a:rPr lang="el-GR" b="1" dirty="0"/>
              <a:t>). </a:t>
            </a:r>
          </a:p>
          <a:p>
            <a:pPr marL="0" indent="0">
              <a:buNone/>
            </a:pPr>
            <a:endParaRPr lang="el-GR" b="1" dirty="0"/>
          </a:p>
          <a:p>
            <a:pPr marL="0" indent="0">
              <a:buNone/>
            </a:pPr>
            <a:r>
              <a:rPr lang="el-GR" dirty="0"/>
              <a:t>Τα ελάσματα στις πλευρές του πλοίου τοποθετούνται κατά το διάμηκες (με τις πλευρικές ακμές κατά μήκος του πλοίου). Ένα σύνολο τέτοιων ελασμάτων που εκτείνεται σε όλο το μήκος του πλοίου, σχηματίζει μία σειρά ελασμάτων (</a:t>
            </a:r>
            <a:r>
              <a:rPr lang="el-GR" dirty="0" err="1"/>
              <a:t>strake</a:t>
            </a:r>
            <a:r>
              <a:rPr lang="el-GR" dirty="0"/>
              <a:t>). </a:t>
            </a:r>
          </a:p>
          <a:p>
            <a:pPr marL="0" indent="0">
              <a:buNone/>
            </a:pPr>
            <a:endParaRPr lang="el-GR" dirty="0"/>
          </a:p>
          <a:p>
            <a:pPr marL="0" indent="0">
              <a:buNone/>
            </a:pPr>
            <a:r>
              <a:rPr lang="el-GR" dirty="0"/>
              <a:t>Έτσι διακρίνουμε την πρώτη σειρά της δεξιάς πλευράς ή την τέταρτη της αριστερής. Η αρίθμηση αρχίζει από τον πυθμένα.</a:t>
            </a:r>
            <a:endParaRPr lang="en-US" dirty="0"/>
          </a:p>
        </p:txBody>
      </p:sp>
    </p:spTree>
    <p:extLst>
      <p:ext uri="{BB962C8B-B14F-4D97-AF65-F5344CB8AC3E}">
        <p14:creationId xmlns:p14="http://schemas.microsoft.com/office/powerpoint/2010/main" val="315041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239884-F4B4-42B9-9C5A-ED5EEE6B272B}"/>
              </a:ext>
            </a:extLst>
          </p:cNvPr>
          <p:cNvSpPr>
            <a:spLocks noGrp="1"/>
          </p:cNvSpPr>
          <p:nvPr>
            <p:ph idx="1"/>
          </p:nvPr>
        </p:nvSpPr>
        <p:spPr>
          <a:xfrm>
            <a:off x="800100" y="885826"/>
            <a:ext cx="10553700" cy="5291138"/>
          </a:xfrm>
        </p:spPr>
        <p:txBody>
          <a:bodyPr/>
          <a:lstStyle/>
          <a:p>
            <a:pPr marL="0" indent="0">
              <a:buNone/>
            </a:pPr>
            <a:r>
              <a:rPr lang="el-GR" dirty="0"/>
              <a:t>Η σειρά ελασμάτων κάτω από </a:t>
            </a:r>
            <a:r>
              <a:rPr lang="el-GR" dirty="0" err="1"/>
              <a:t>τροπίδα</a:t>
            </a:r>
            <a:r>
              <a:rPr lang="el-GR" dirty="0"/>
              <a:t> ονομάζεται </a:t>
            </a:r>
            <a:r>
              <a:rPr lang="el-GR" b="1" dirty="0"/>
              <a:t>σειρά ελασμάτων </a:t>
            </a:r>
            <a:r>
              <a:rPr lang="el-GR" b="1" dirty="0" err="1"/>
              <a:t>τροπίδας</a:t>
            </a:r>
            <a:r>
              <a:rPr lang="el-GR" dirty="0"/>
              <a:t> και αντίστοιχα η ψηλότερη σειρά στα πλευρά ονομάζεται </a:t>
            </a:r>
            <a:r>
              <a:rPr lang="el-GR" b="1" dirty="0"/>
              <a:t>σειρά ελασμάτων ζωστήρα</a:t>
            </a:r>
            <a:r>
              <a:rPr lang="el-GR" dirty="0"/>
              <a:t>.</a:t>
            </a:r>
          </a:p>
          <a:p>
            <a:pPr marL="0" indent="0">
              <a:buNone/>
            </a:pPr>
            <a:endParaRPr lang="el-GR" dirty="0"/>
          </a:p>
          <a:p>
            <a:pPr marL="0" indent="0">
              <a:buNone/>
            </a:pPr>
            <a:r>
              <a:rPr lang="el-GR" dirty="0"/>
              <a:t>Σε κάθε ενδιάμεση σειρά δίνεται σαν ονομασία γράμματα του αγγλικού αλφαβήτου (Α, Β, </a:t>
            </a:r>
            <a:r>
              <a:rPr lang="en-US" dirty="0"/>
              <a:t>C, D , E </a:t>
            </a:r>
            <a:r>
              <a:rPr lang="el-GR" dirty="0"/>
              <a:t>κτλ.</a:t>
            </a:r>
            <a:r>
              <a:rPr lang="en-US" dirty="0"/>
              <a:t>)</a:t>
            </a:r>
            <a:endParaRPr lang="el-GR" dirty="0"/>
          </a:p>
          <a:p>
            <a:pPr marL="0" indent="0">
              <a:buNone/>
            </a:pPr>
            <a:endParaRPr lang="el-GR" dirty="0"/>
          </a:p>
          <a:p>
            <a:pPr marL="0" indent="0">
              <a:buNone/>
            </a:pPr>
            <a:r>
              <a:rPr lang="el-GR" dirty="0"/>
              <a:t>Έτσι όταν λέμε </a:t>
            </a:r>
            <a:r>
              <a:rPr lang="en-US" dirty="0"/>
              <a:t>Plate D12 port </a:t>
            </a:r>
            <a:r>
              <a:rPr lang="el-GR" dirty="0"/>
              <a:t>εννοούμε το έλασμα 12 από πλώρα στην σειρά </a:t>
            </a:r>
            <a:r>
              <a:rPr lang="en-US" dirty="0"/>
              <a:t>D </a:t>
            </a:r>
            <a:r>
              <a:rPr lang="el-GR" dirty="0"/>
              <a:t>στα αριστερά.</a:t>
            </a:r>
            <a:endParaRPr lang="en-US" dirty="0"/>
          </a:p>
        </p:txBody>
      </p:sp>
    </p:spTree>
    <p:extLst>
      <p:ext uri="{BB962C8B-B14F-4D97-AF65-F5344CB8AC3E}">
        <p14:creationId xmlns:p14="http://schemas.microsoft.com/office/powerpoint/2010/main" val="267451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6D294E80-BDEF-408F-98A7-EFB2F7EDDFBD}"/>
              </a:ext>
            </a:extLst>
          </p:cNvPr>
          <p:cNvPicPr>
            <a:picLocks noChangeAspect="1"/>
          </p:cNvPicPr>
          <p:nvPr/>
        </p:nvPicPr>
        <p:blipFill rotWithShape="1">
          <a:blip r:embed="rId2"/>
          <a:srcRect l="24765" t="17084" r="24064" b="17639"/>
          <a:stretch/>
        </p:blipFill>
        <p:spPr>
          <a:xfrm>
            <a:off x="1333600" y="0"/>
            <a:ext cx="9557426" cy="6858000"/>
          </a:xfrm>
          <a:prstGeom prst="rect">
            <a:avLst/>
          </a:prstGeom>
        </p:spPr>
      </p:pic>
    </p:spTree>
    <p:extLst>
      <p:ext uri="{BB962C8B-B14F-4D97-AF65-F5344CB8AC3E}">
        <p14:creationId xmlns:p14="http://schemas.microsoft.com/office/powerpoint/2010/main" val="261700306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2590</Words>
  <Application>Microsoft Office PowerPoint</Application>
  <PresentationFormat>Ευρεία οθόνη</PresentationFormat>
  <Paragraphs>203</Paragraphs>
  <Slides>69</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69</vt:i4>
      </vt:variant>
    </vt:vector>
  </HeadingPairs>
  <TitlesOfParts>
    <vt:vector size="74" baseType="lpstr">
      <vt:lpstr>Arial</vt:lpstr>
      <vt:lpstr>Calibri</vt:lpstr>
      <vt:lpstr>Calibri Light</vt:lpstr>
      <vt:lpstr>Wingdings</vt:lpstr>
      <vt:lpstr>Θέμα του Office</vt:lpstr>
      <vt:lpstr>ΑΝΑΓΝΩΡΙΣΗ ΚΑΤΑΣΚΕΥΑΣΤΙΚΩΝ ΜΕΡΩΝ ΤΟΥ ΠΛΟΙΟΥ</vt:lpstr>
      <vt:lpstr>Κατασκευαστικά μέρη πλοίου</vt:lpstr>
      <vt:lpstr>Παρουσίαση του PowerPoint</vt:lpstr>
      <vt:lpstr>Τοπική αντοχή </vt:lpstr>
      <vt:lpstr>Εξωτερικό περίβλημα (Shell plating)</vt:lpstr>
      <vt:lpstr>Καταπονήσεις περιβλήματος</vt:lpstr>
      <vt:lpstr>Παρουσίαση του PowerPoint</vt:lpstr>
      <vt:lpstr>Παρουσίαση του PowerPoint</vt:lpstr>
      <vt:lpstr>Παρουσίαση του PowerPoint</vt:lpstr>
      <vt:lpstr>Νομείς (Frames)</vt:lpstr>
      <vt:lpstr>Ενίσχυση κατά το εγκάρσιο </vt:lpstr>
      <vt:lpstr>Ενίσχυση κατά το διάµηκες</vt:lpstr>
      <vt:lpstr>Μικτό σύστηµα ενίσχυσης</vt:lpstr>
      <vt:lpstr>Παρουσίαση του PowerPoint</vt:lpstr>
      <vt:lpstr>Παρουσίαση του PowerPoint</vt:lpstr>
      <vt:lpstr>Παρουσίαση του PowerPoint</vt:lpstr>
      <vt:lpstr>Νομείς (Frames)</vt:lpstr>
      <vt:lpstr>Παρουσίαση του PowerPoint</vt:lpstr>
      <vt:lpstr>Παρουσίαση του PowerPoint</vt:lpstr>
      <vt:lpstr>Σταθμίδες (Girder, Keelson) (μπραγκάτσες)</vt:lpstr>
      <vt:lpstr>Παρουσίαση του PowerPoint</vt:lpstr>
      <vt:lpstr>Λώροι ή Λούροι (Girder, stringer)</vt:lpstr>
      <vt:lpstr>Παρουσίαση του PowerPoint</vt:lpstr>
      <vt:lpstr>Διαδοκίδες (Cross beam Girder)</vt:lpstr>
      <vt:lpstr>Παρουσίαση του PowerPoint</vt:lpstr>
      <vt:lpstr>Ζυγά (Beam) (καμάρια)</vt:lpstr>
      <vt:lpstr>Παρουσίαση του PowerPoint</vt:lpstr>
      <vt:lpstr>Έδρα νομέων (Frame base plate) </vt:lpstr>
      <vt:lpstr>Παρουσίαση του PowerPoint</vt:lpstr>
      <vt:lpstr>Αγκώνας (Bracket knee)</vt:lpstr>
      <vt:lpstr>Παρουσίαση του PowerPoint</vt:lpstr>
      <vt:lpstr>Παρουσίαση του PowerPoint</vt:lpstr>
      <vt:lpstr>Παρουσίαση του PowerPoint</vt:lpstr>
      <vt:lpstr>Παρατροπίδια (Bilge Keel)</vt:lpstr>
      <vt:lpstr>Παρουσίαση του PowerPoint</vt:lpstr>
      <vt:lpstr>Παρουσίαση του PowerPoint</vt:lpstr>
      <vt:lpstr>Κατασκευαστικές λεπτομέρειες των παρατροπιδίων</vt:lpstr>
      <vt:lpstr>Παρουσίαση του PowerPoint</vt:lpstr>
      <vt:lpstr>Παρουσίαση του PowerPoint</vt:lpstr>
      <vt:lpstr>Φρακτή (bulkhead)</vt:lpstr>
      <vt:lpstr>Παρουσίαση του PowerPoint</vt:lpstr>
      <vt:lpstr>Παρουσίαση του PowerPoint</vt:lpstr>
      <vt:lpstr>Παρουσίαση του PowerPoint</vt:lpstr>
      <vt:lpstr>Παρουσίαση του PowerPoint</vt:lpstr>
      <vt:lpstr>Στοιχεία που επηρεάζουν τη μορφή των φρακτών</vt:lpstr>
      <vt:lpstr>Παρουσίαση του PowerPoint</vt:lpstr>
      <vt:lpstr>Παρουσίαση του PowerPoint</vt:lpstr>
      <vt:lpstr>Παρουσίαση του PowerPoint</vt:lpstr>
      <vt:lpstr>Στείρα (Stem Post). </vt:lpstr>
      <vt:lpstr>Παρουσίαση του PowerPoint</vt:lpstr>
      <vt:lpstr>Κίονες (κολώνες, στύλοι) </vt:lpstr>
      <vt:lpstr> Ελάσματα ζωστήρα</vt:lpstr>
      <vt:lpstr>Ελάσματα υδρορροής</vt:lpstr>
      <vt:lpstr>Παρουσίαση του PowerPoint</vt:lpstr>
      <vt:lpstr>Παρουσίαση του PowerPoint</vt:lpstr>
      <vt:lpstr>Δρύφρακτο ή παραπέτο (bulwark) </vt:lpstr>
      <vt:lpstr>Παρουσίαση του PowerPoint</vt:lpstr>
      <vt:lpstr>Παρουσίαση του PowerPoint</vt:lpstr>
      <vt:lpstr>Κουπαστή (gunwale) </vt:lpstr>
      <vt:lpstr>Παρουσίαση του PowerPoint</vt:lpstr>
      <vt:lpstr>Ποδόστημα (stern post)(παπαδιά)</vt:lpstr>
      <vt:lpstr>Παρουσίαση του PowerPoint</vt:lpstr>
      <vt:lpstr>Παρουσίαση του PowerPoint</vt:lpstr>
      <vt:lpstr>Παρουσίαση του PowerPoint</vt:lpstr>
      <vt:lpstr>Παρουσίαση του PowerPoint</vt:lpstr>
      <vt:lpstr> Ελικόστημα</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ΑΝΑΓΝΩΡΙΣΗ ΚΑΤΑΣΚΕΥΑΣΤΙΚΩΝ ΜΕΡΩΝ ΤΟΥ ΠΛΟΙΟΥ</dc:title>
  <dc:creator>kiriakos kiriakos</dc:creator>
  <cp:lastModifiedBy>kiriakos kiriakos</cp:lastModifiedBy>
  <cp:revision>18</cp:revision>
  <dcterms:created xsi:type="dcterms:W3CDTF">2022-01-26T12:16:15Z</dcterms:created>
  <dcterms:modified xsi:type="dcterms:W3CDTF">2022-03-21T12:29:10Z</dcterms:modified>
</cp:coreProperties>
</file>