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3" r:id="rId45"/>
    <p:sldId id="304" r:id="rId46"/>
    <p:sldId id="302" r:id="rId47"/>
    <p:sldId id="305" r:id="rId48"/>
    <p:sldId id="306" r:id="rId49"/>
    <p:sldId id="307" r:id="rId50"/>
    <p:sldId id="308" r:id="rId51"/>
    <p:sldId id="309" r:id="rId52"/>
    <p:sldId id="310" r:id="rId53"/>
    <p:sldId id="311" r:id="rId54"/>
    <p:sldId id="312" r:id="rId55"/>
    <p:sldId id="313" r:id="rId56"/>
    <p:sldId id="314" r:id="rId57"/>
    <p:sldId id="315" r:id="rId5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726EE0-63F7-4D71-B8F6-7A06B45CF16F}" type="datetimeFigureOut">
              <a:rPr lang="el-GR" smtClean="0"/>
              <a:pPr/>
              <a:t>14/11/2022</a:t>
            </a:fld>
            <a:endParaRPr lang="el-GR" dirty="0"/>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FD63C9-B3CF-4F2E-8AB9-EEF9B60EC2A3}" type="slidenum">
              <a:rPr lang="el-GR" smtClean="0"/>
              <a:pPr/>
              <a:t>‹#›</a:t>
            </a:fld>
            <a:endParaRPr lang="el-G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DAFDD11F-63BB-4D8E-986D-D3A39D765DAC}" type="datetime1">
              <a:rPr lang="el-GR" smtClean="0"/>
              <a:pPr/>
              <a:t>14/11/2022</a:t>
            </a:fld>
            <a:endParaRPr lang="el-GR" dirty="0"/>
          </a:p>
        </p:txBody>
      </p:sp>
      <p:sp>
        <p:nvSpPr>
          <p:cNvPr id="5" name="4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6" name="5 - Θέση αριθμού διαφάνειας"/>
          <p:cNvSpPr>
            <a:spLocks noGrp="1"/>
          </p:cNvSpPr>
          <p:nvPr>
            <p:ph type="sldNum" sz="quarter" idx="12"/>
          </p:nvPr>
        </p:nvSpPr>
        <p:spPr/>
        <p:txBody>
          <a:bodyPr/>
          <a:lstStyle/>
          <a:p>
            <a:fld id="{539497B2-997A-4DEE-B1A4-4792EF7CD9E7}"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EB5F5C1-2430-4439-AECE-E3F42F911A53}" type="datetime1">
              <a:rPr lang="el-GR" smtClean="0"/>
              <a:pPr/>
              <a:t>14/11/2022</a:t>
            </a:fld>
            <a:endParaRPr lang="el-GR" dirty="0"/>
          </a:p>
        </p:txBody>
      </p:sp>
      <p:sp>
        <p:nvSpPr>
          <p:cNvPr id="5" name="4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6" name="5 - Θέση αριθμού διαφάνειας"/>
          <p:cNvSpPr>
            <a:spLocks noGrp="1"/>
          </p:cNvSpPr>
          <p:nvPr>
            <p:ph type="sldNum" sz="quarter" idx="12"/>
          </p:nvPr>
        </p:nvSpPr>
        <p:spPr/>
        <p:txBody>
          <a:bodyPr/>
          <a:lstStyle/>
          <a:p>
            <a:fld id="{539497B2-997A-4DEE-B1A4-4792EF7CD9E7}"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3BB7674-714D-467D-9AEB-1F0CD8A61BFF}" type="datetime1">
              <a:rPr lang="el-GR" smtClean="0"/>
              <a:pPr/>
              <a:t>14/11/2022</a:t>
            </a:fld>
            <a:endParaRPr lang="el-GR" dirty="0"/>
          </a:p>
        </p:txBody>
      </p:sp>
      <p:sp>
        <p:nvSpPr>
          <p:cNvPr id="5" name="4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6" name="5 - Θέση αριθμού διαφάνειας"/>
          <p:cNvSpPr>
            <a:spLocks noGrp="1"/>
          </p:cNvSpPr>
          <p:nvPr>
            <p:ph type="sldNum" sz="quarter" idx="12"/>
          </p:nvPr>
        </p:nvSpPr>
        <p:spPr/>
        <p:txBody>
          <a:bodyPr/>
          <a:lstStyle/>
          <a:p>
            <a:fld id="{539497B2-997A-4DEE-B1A4-4792EF7CD9E7}"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4EE6A6A-DD2E-4F51-B441-FA790AC549D0}" type="datetime1">
              <a:rPr lang="el-GR" smtClean="0"/>
              <a:pPr/>
              <a:t>14/11/2022</a:t>
            </a:fld>
            <a:endParaRPr lang="el-GR" dirty="0"/>
          </a:p>
        </p:txBody>
      </p:sp>
      <p:sp>
        <p:nvSpPr>
          <p:cNvPr id="5" name="4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6" name="5 - Θέση αριθμού διαφάνειας"/>
          <p:cNvSpPr>
            <a:spLocks noGrp="1"/>
          </p:cNvSpPr>
          <p:nvPr>
            <p:ph type="sldNum" sz="quarter" idx="12"/>
          </p:nvPr>
        </p:nvSpPr>
        <p:spPr/>
        <p:txBody>
          <a:bodyPr/>
          <a:lstStyle/>
          <a:p>
            <a:fld id="{539497B2-997A-4DEE-B1A4-4792EF7CD9E7}"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54A86FC-DA34-4BA6-950D-F2CB16FFF921}" type="datetime1">
              <a:rPr lang="el-GR" smtClean="0"/>
              <a:pPr/>
              <a:t>14/11/2022</a:t>
            </a:fld>
            <a:endParaRPr lang="el-GR" dirty="0"/>
          </a:p>
        </p:txBody>
      </p:sp>
      <p:sp>
        <p:nvSpPr>
          <p:cNvPr id="5" name="4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6" name="5 - Θέση αριθμού διαφάνειας"/>
          <p:cNvSpPr>
            <a:spLocks noGrp="1"/>
          </p:cNvSpPr>
          <p:nvPr>
            <p:ph type="sldNum" sz="quarter" idx="12"/>
          </p:nvPr>
        </p:nvSpPr>
        <p:spPr/>
        <p:txBody>
          <a:bodyPr/>
          <a:lstStyle/>
          <a:p>
            <a:fld id="{539497B2-997A-4DEE-B1A4-4792EF7CD9E7}"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E2209D6-9043-4D29-8A6A-77BE8F154CDA}" type="datetime1">
              <a:rPr lang="el-GR" smtClean="0"/>
              <a:pPr/>
              <a:t>14/11/2022</a:t>
            </a:fld>
            <a:endParaRPr lang="el-GR" dirty="0"/>
          </a:p>
        </p:txBody>
      </p:sp>
      <p:sp>
        <p:nvSpPr>
          <p:cNvPr id="6" name="5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7" name="6 - Θέση αριθμού διαφάνειας"/>
          <p:cNvSpPr>
            <a:spLocks noGrp="1"/>
          </p:cNvSpPr>
          <p:nvPr>
            <p:ph type="sldNum" sz="quarter" idx="12"/>
          </p:nvPr>
        </p:nvSpPr>
        <p:spPr/>
        <p:txBody>
          <a:bodyPr/>
          <a:lstStyle/>
          <a:p>
            <a:fld id="{539497B2-997A-4DEE-B1A4-4792EF7CD9E7}"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0682A02C-D2DA-4813-B6BB-B5C19396C6CE}" type="datetime1">
              <a:rPr lang="el-GR" smtClean="0"/>
              <a:pPr/>
              <a:t>14/11/2022</a:t>
            </a:fld>
            <a:endParaRPr lang="el-GR" dirty="0"/>
          </a:p>
        </p:txBody>
      </p:sp>
      <p:sp>
        <p:nvSpPr>
          <p:cNvPr id="8" name="7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9" name="8 - Θέση αριθμού διαφάνειας"/>
          <p:cNvSpPr>
            <a:spLocks noGrp="1"/>
          </p:cNvSpPr>
          <p:nvPr>
            <p:ph type="sldNum" sz="quarter" idx="12"/>
          </p:nvPr>
        </p:nvSpPr>
        <p:spPr/>
        <p:txBody>
          <a:bodyPr/>
          <a:lstStyle/>
          <a:p>
            <a:fld id="{539497B2-997A-4DEE-B1A4-4792EF7CD9E7}"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625214AC-FBCE-4E67-A0D0-F2CEE2E3C5D8}" type="datetime1">
              <a:rPr lang="el-GR" smtClean="0"/>
              <a:pPr/>
              <a:t>14/11/2022</a:t>
            </a:fld>
            <a:endParaRPr lang="el-GR" dirty="0"/>
          </a:p>
        </p:txBody>
      </p:sp>
      <p:sp>
        <p:nvSpPr>
          <p:cNvPr id="4" name="3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5" name="4 - Θέση αριθμού διαφάνειας"/>
          <p:cNvSpPr>
            <a:spLocks noGrp="1"/>
          </p:cNvSpPr>
          <p:nvPr>
            <p:ph type="sldNum" sz="quarter" idx="12"/>
          </p:nvPr>
        </p:nvSpPr>
        <p:spPr/>
        <p:txBody>
          <a:bodyPr/>
          <a:lstStyle/>
          <a:p>
            <a:fld id="{539497B2-997A-4DEE-B1A4-4792EF7CD9E7}"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AC2E0BA6-CE07-4878-9F92-1EBCADBF4B8E}" type="datetime1">
              <a:rPr lang="el-GR" smtClean="0"/>
              <a:pPr/>
              <a:t>14/11/2022</a:t>
            </a:fld>
            <a:endParaRPr lang="el-GR" dirty="0"/>
          </a:p>
        </p:txBody>
      </p:sp>
      <p:sp>
        <p:nvSpPr>
          <p:cNvPr id="3" name="2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4" name="3 - Θέση αριθμού διαφάνειας"/>
          <p:cNvSpPr>
            <a:spLocks noGrp="1"/>
          </p:cNvSpPr>
          <p:nvPr>
            <p:ph type="sldNum" sz="quarter" idx="12"/>
          </p:nvPr>
        </p:nvSpPr>
        <p:spPr/>
        <p:txBody>
          <a:bodyPr/>
          <a:lstStyle/>
          <a:p>
            <a:fld id="{539497B2-997A-4DEE-B1A4-4792EF7CD9E7}"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B3EF80-BBD1-4872-B8DD-ED586FCBD507}" type="datetime1">
              <a:rPr lang="el-GR" smtClean="0"/>
              <a:pPr/>
              <a:t>14/11/2022</a:t>
            </a:fld>
            <a:endParaRPr lang="el-GR" dirty="0"/>
          </a:p>
        </p:txBody>
      </p:sp>
      <p:sp>
        <p:nvSpPr>
          <p:cNvPr id="6" name="5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7" name="6 - Θέση αριθμού διαφάνειας"/>
          <p:cNvSpPr>
            <a:spLocks noGrp="1"/>
          </p:cNvSpPr>
          <p:nvPr>
            <p:ph type="sldNum" sz="quarter" idx="12"/>
          </p:nvPr>
        </p:nvSpPr>
        <p:spPr/>
        <p:txBody>
          <a:bodyPr/>
          <a:lstStyle/>
          <a:p>
            <a:fld id="{539497B2-997A-4DEE-B1A4-4792EF7CD9E7}"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5B1EBFE-ACD5-4DA8-8370-3E0E9D3627F7}" type="datetime1">
              <a:rPr lang="el-GR" smtClean="0"/>
              <a:pPr/>
              <a:t>14/11/2022</a:t>
            </a:fld>
            <a:endParaRPr lang="el-GR" dirty="0"/>
          </a:p>
        </p:txBody>
      </p:sp>
      <p:sp>
        <p:nvSpPr>
          <p:cNvPr id="6" name="5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7" name="6 - Θέση αριθμού διαφάνειας"/>
          <p:cNvSpPr>
            <a:spLocks noGrp="1"/>
          </p:cNvSpPr>
          <p:nvPr>
            <p:ph type="sldNum" sz="quarter" idx="12"/>
          </p:nvPr>
        </p:nvSpPr>
        <p:spPr/>
        <p:txBody>
          <a:bodyPr/>
          <a:lstStyle/>
          <a:p>
            <a:fld id="{539497B2-997A-4DEE-B1A4-4792EF7CD9E7}"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64A59-8F5A-41A0-9C20-F79A16A55E01}" type="datetime1">
              <a:rPr lang="el-GR" smtClean="0"/>
              <a:pPr/>
              <a:t>14/11/2022</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dirty="0" smtClean="0"/>
              <a:t>ΠΑΛΑΝΤΖΑΣ   ΠΑΝΑΓΙΩΤΗΣ</a:t>
            </a:r>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9497B2-997A-4DEE-B1A4-4792EF7CD9E7}"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Εισαγωγή</a:t>
            </a:r>
            <a:endParaRPr lang="el-GR" dirty="0"/>
          </a:p>
        </p:txBody>
      </p:sp>
      <p:sp>
        <p:nvSpPr>
          <p:cNvPr id="3" name="2 - Θέση περιεχομένου"/>
          <p:cNvSpPr>
            <a:spLocks noGrp="1"/>
          </p:cNvSpPr>
          <p:nvPr>
            <p:ph idx="1"/>
          </p:nvPr>
        </p:nvSpPr>
        <p:spPr/>
        <p:txBody>
          <a:bodyPr>
            <a:normAutofit fontScale="85000" lnSpcReduction="20000"/>
          </a:bodyPr>
          <a:lstStyle/>
          <a:p>
            <a:pPr>
              <a:buNone/>
            </a:pPr>
            <a:r>
              <a:rPr lang="el-GR" dirty="0" smtClean="0"/>
              <a:t>Οι περισσότερες ηλεκτρικές μηχανές  στην βιομηχανία είναι εναλλασσομένου  ρεύματος</a:t>
            </a:r>
            <a:r>
              <a:rPr lang="en-US" dirty="0" smtClean="0"/>
              <a:t>.</a:t>
            </a:r>
          </a:p>
          <a:p>
            <a:pPr>
              <a:buNone/>
            </a:pPr>
            <a:r>
              <a:rPr lang="el-GR" dirty="0" smtClean="0"/>
              <a:t>Οι </a:t>
            </a:r>
            <a:r>
              <a:rPr lang="en-US" dirty="0" smtClean="0"/>
              <a:t>DC </a:t>
            </a:r>
            <a:r>
              <a:rPr lang="el-GR" dirty="0" smtClean="0"/>
              <a:t>μηχανές έχουν ιδιαίτερη βιομηχανική σπουδαιότητα</a:t>
            </a:r>
            <a:r>
              <a:rPr lang="en-US" dirty="0" smtClean="0"/>
              <a:t>.</a:t>
            </a:r>
          </a:p>
          <a:p>
            <a:pPr>
              <a:buNone/>
            </a:pPr>
            <a:r>
              <a:rPr lang="el-GR" dirty="0" smtClean="0"/>
              <a:t>Οι </a:t>
            </a:r>
            <a:r>
              <a:rPr lang="en-US" dirty="0" smtClean="0"/>
              <a:t>DC </a:t>
            </a:r>
            <a:r>
              <a:rPr lang="el-GR" dirty="0" smtClean="0"/>
              <a:t>μηχανές κυρίως χρησιμοποιούνται σαν </a:t>
            </a:r>
            <a:r>
              <a:rPr lang="en-US" dirty="0" smtClean="0"/>
              <a:t>DC </a:t>
            </a:r>
            <a:r>
              <a:rPr lang="el-GR" dirty="0" smtClean="0"/>
              <a:t>κινητήρες ενώ οι </a:t>
            </a:r>
            <a:r>
              <a:rPr lang="en-US" dirty="0" smtClean="0"/>
              <a:t>DC </a:t>
            </a:r>
            <a:r>
              <a:rPr lang="el-GR" dirty="0" smtClean="0"/>
              <a:t>γεννήτριες </a:t>
            </a:r>
            <a:r>
              <a:rPr lang="en-US" dirty="0" smtClean="0"/>
              <a:t> </a:t>
            </a:r>
            <a:r>
              <a:rPr lang="el-GR" dirty="0" smtClean="0"/>
              <a:t>χρησιμοποιούνται σπάνια</a:t>
            </a:r>
            <a:r>
              <a:rPr lang="en-US" dirty="0" smtClean="0"/>
              <a:t>.</a:t>
            </a:r>
          </a:p>
          <a:p>
            <a:pPr>
              <a:buNone/>
            </a:pPr>
            <a:r>
              <a:rPr lang="el-GR" dirty="0" smtClean="0"/>
              <a:t>Οι </a:t>
            </a:r>
            <a:r>
              <a:rPr lang="en-US" dirty="0" smtClean="0"/>
              <a:t>DC </a:t>
            </a:r>
            <a:r>
              <a:rPr lang="el-GR" dirty="0" smtClean="0"/>
              <a:t>κινητήρες εμφανίζουν εύκολη ρύθμιση στροφών κάτι που δεν συμβαίνει με τους </a:t>
            </a:r>
            <a:r>
              <a:rPr lang="en-US" dirty="0" smtClean="0"/>
              <a:t>AC</a:t>
            </a:r>
            <a:r>
              <a:rPr lang="el-GR" dirty="0" smtClean="0"/>
              <a:t> κινητήρες</a:t>
            </a:r>
            <a:r>
              <a:rPr lang="en-US" dirty="0" smtClean="0"/>
              <a:t>.</a:t>
            </a:r>
          </a:p>
          <a:p>
            <a:pPr>
              <a:buNone/>
            </a:pPr>
            <a:r>
              <a:rPr lang="el-GR" dirty="0" smtClean="0"/>
              <a:t>Οι </a:t>
            </a:r>
            <a:r>
              <a:rPr lang="en-US" dirty="0" smtClean="0"/>
              <a:t>DC</a:t>
            </a:r>
            <a:r>
              <a:rPr lang="el-GR" dirty="0" smtClean="0"/>
              <a:t> μπορούν να αναπτύξουν την ονομαστική ροπή σε όλες τις ταχύτητες , από εν κενώ μέχρι με πλήρη φορτίο</a:t>
            </a:r>
            <a:r>
              <a:rPr lang="en-US" dirty="0" smtClean="0"/>
              <a:t>.</a:t>
            </a:r>
          </a:p>
        </p:txBody>
      </p:sp>
      <p:sp>
        <p:nvSpPr>
          <p:cNvPr id="4" name="3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5" name="4 - Θέση αριθμού διαφάνειας"/>
          <p:cNvSpPr>
            <a:spLocks noGrp="1"/>
          </p:cNvSpPr>
          <p:nvPr>
            <p:ph type="sldNum" sz="quarter" idx="12"/>
          </p:nvPr>
        </p:nvSpPr>
        <p:spPr/>
        <p:txBody>
          <a:bodyPr/>
          <a:lstStyle/>
          <a:p>
            <a:fld id="{539497B2-997A-4DEE-B1A4-4792EF7CD9E7}" type="slidenum">
              <a:rPr lang="el-GR" smtClean="0"/>
              <a:pPr/>
              <a:t>1</a:t>
            </a:fld>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10</a:t>
            </a:fld>
            <a:endParaRPr lang="el-GR" dirty="0"/>
          </a:p>
        </p:txBody>
      </p:sp>
      <p:pic>
        <p:nvPicPr>
          <p:cNvPr id="2050" name="Picture 2"/>
          <p:cNvPicPr>
            <a:picLocks noChangeAspect="1" noChangeArrowheads="1"/>
          </p:cNvPicPr>
          <p:nvPr/>
        </p:nvPicPr>
        <p:blipFill>
          <a:blip r:embed="rId2" cstate="print"/>
          <a:srcRect/>
          <a:stretch>
            <a:fillRect/>
          </a:stretch>
        </p:blipFill>
        <p:spPr bwMode="auto">
          <a:xfrm>
            <a:off x="714348" y="500042"/>
            <a:ext cx="6019800" cy="4048125"/>
          </a:xfrm>
          <a:prstGeom prst="rect">
            <a:avLst/>
          </a:prstGeom>
          <a:noFill/>
          <a:ln w="9525">
            <a:noFill/>
            <a:miter lim="800000"/>
            <a:headEnd/>
            <a:tailEnd/>
          </a:ln>
          <a:effectLst/>
        </p:spPr>
      </p:pic>
      <p:sp>
        <p:nvSpPr>
          <p:cNvPr id="5" name="4 - TextBox"/>
          <p:cNvSpPr txBox="1"/>
          <p:nvPr/>
        </p:nvSpPr>
        <p:spPr>
          <a:xfrm>
            <a:off x="785786" y="642918"/>
            <a:ext cx="1500198" cy="461665"/>
          </a:xfrm>
          <a:prstGeom prst="rect">
            <a:avLst/>
          </a:prstGeom>
          <a:solidFill>
            <a:srgbClr val="FFFFCC"/>
          </a:solidFill>
        </p:spPr>
        <p:txBody>
          <a:bodyPr wrap="square" rtlCol="0">
            <a:spAutoFit/>
          </a:bodyPr>
          <a:lstStyle/>
          <a:p>
            <a:r>
              <a:rPr lang="el-GR" sz="1200" dirty="0" smtClean="0"/>
              <a:t>αυλακώσεις για τις σφήνες</a:t>
            </a:r>
            <a:endParaRPr lang="el-GR" sz="1200" dirty="0"/>
          </a:p>
        </p:txBody>
      </p:sp>
      <p:sp>
        <p:nvSpPr>
          <p:cNvPr id="6" name="5 - TextBox"/>
          <p:cNvSpPr txBox="1"/>
          <p:nvPr/>
        </p:nvSpPr>
        <p:spPr>
          <a:xfrm>
            <a:off x="2285984" y="500042"/>
            <a:ext cx="1428760" cy="369332"/>
          </a:xfrm>
          <a:prstGeom prst="rect">
            <a:avLst/>
          </a:prstGeom>
          <a:solidFill>
            <a:srgbClr val="FFFFCC"/>
          </a:solidFill>
        </p:spPr>
        <p:txBody>
          <a:bodyPr wrap="square" rtlCol="0">
            <a:spAutoFit/>
          </a:bodyPr>
          <a:lstStyle/>
          <a:p>
            <a:r>
              <a:rPr lang="el-GR" dirty="0" smtClean="0"/>
              <a:t>αυλακώσεις</a:t>
            </a:r>
            <a:endParaRPr lang="el-GR" dirty="0"/>
          </a:p>
        </p:txBody>
      </p:sp>
      <p:sp>
        <p:nvSpPr>
          <p:cNvPr id="7" name="6 - TextBox"/>
          <p:cNvSpPr txBox="1"/>
          <p:nvPr/>
        </p:nvSpPr>
        <p:spPr>
          <a:xfrm>
            <a:off x="4357686" y="500042"/>
            <a:ext cx="1071570" cy="369332"/>
          </a:xfrm>
          <a:prstGeom prst="rect">
            <a:avLst/>
          </a:prstGeom>
          <a:solidFill>
            <a:srgbClr val="FFFFCC"/>
          </a:solidFill>
        </p:spPr>
        <p:txBody>
          <a:bodyPr wrap="square" rtlCol="0">
            <a:spAutoFit/>
          </a:bodyPr>
          <a:lstStyle/>
          <a:p>
            <a:r>
              <a:rPr lang="el-GR" dirty="0" smtClean="0"/>
              <a:t>δόντι</a:t>
            </a:r>
            <a:endParaRPr lang="el-GR" dirty="0"/>
          </a:p>
        </p:txBody>
      </p:sp>
      <p:sp>
        <p:nvSpPr>
          <p:cNvPr id="8" name="7 - TextBox"/>
          <p:cNvSpPr txBox="1"/>
          <p:nvPr/>
        </p:nvSpPr>
        <p:spPr>
          <a:xfrm>
            <a:off x="2786050" y="4000504"/>
            <a:ext cx="1857388" cy="461665"/>
          </a:xfrm>
          <a:prstGeom prst="rect">
            <a:avLst/>
          </a:prstGeom>
          <a:solidFill>
            <a:srgbClr val="FFFFCC"/>
          </a:solidFill>
        </p:spPr>
        <p:txBody>
          <a:bodyPr wrap="square" rtlCol="0">
            <a:spAutoFit/>
          </a:bodyPr>
          <a:lstStyle/>
          <a:p>
            <a:r>
              <a:rPr lang="el-GR" sz="1200" dirty="0" smtClean="0"/>
              <a:t>Αγώγιμοι δρόμοι για την κυκλοφορία του αέρα</a:t>
            </a:r>
            <a:endParaRPr lang="el-GR" sz="1200" dirty="0"/>
          </a:p>
        </p:txBody>
      </p:sp>
      <p:sp>
        <p:nvSpPr>
          <p:cNvPr id="9" name="8 - Ορθογώνιο"/>
          <p:cNvSpPr/>
          <p:nvPr/>
        </p:nvSpPr>
        <p:spPr>
          <a:xfrm>
            <a:off x="642910" y="4786322"/>
            <a:ext cx="7929618" cy="1477328"/>
          </a:xfrm>
          <a:prstGeom prst="rect">
            <a:avLst/>
          </a:prstGeom>
        </p:spPr>
        <p:txBody>
          <a:bodyPr wrap="square">
            <a:spAutoFit/>
          </a:bodyPr>
          <a:lstStyle/>
          <a:p>
            <a:r>
              <a:rPr lang="el-GR" b="1" dirty="0" smtClean="0"/>
              <a:t>Το πηνίο που θα αποτελέσει το τύλιγμα του επαγωγικού τυμπάνου, τοποθετείται στις αυλακώσεις σφηνωτά, αφού πρώτα έχει υποστεί την κατάλληλη επεξεργασία με ένα ειδικό βερνίκι μεγάλου θερμοκρασιακού συντελεστή για να δημιουργηθεί η απαιτούμενη ηλεκτρική μόνωση.</a:t>
            </a:r>
          </a:p>
          <a:p>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t>Επαγωγικό τύμπανο μηχανής συνεχούς ρεύματος</a:t>
            </a:r>
            <a:endParaRPr lang="el-GR" sz="3200" dirty="0"/>
          </a:p>
        </p:txBody>
      </p:sp>
      <p:sp>
        <p:nvSpPr>
          <p:cNvPr id="4" name="3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5" name="4 - Θέση αριθμού διαφάνειας"/>
          <p:cNvSpPr>
            <a:spLocks noGrp="1"/>
          </p:cNvSpPr>
          <p:nvPr>
            <p:ph type="sldNum" sz="quarter" idx="12"/>
          </p:nvPr>
        </p:nvSpPr>
        <p:spPr/>
        <p:txBody>
          <a:bodyPr/>
          <a:lstStyle/>
          <a:p>
            <a:fld id="{539497B2-997A-4DEE-B1A4-4792EF7CD9E7}" type="slidenum">
              <a:rPr lang="el-GR" smtClean="0"/>
              <a:pPr/>
              <a:t>11</a:t>
            </a:fld>
            <a:endParaRPr lang="el-GR"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071537" y="1681644"/>
            <a:ext cx="7159655" cy="4461999"/>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Συλλέκτης </a:t>
            </a:r>
            <a:endParaRPr lang="el-GR" dirty="0"/>
          </a:p>
        </p:txBody>
      </p:sp>
      <p:sp>
        <p:nvSpPr>
          <p:cNvPr id="3" name="2 - Θέση περιεχομένου"/>
          <p:cNvSpPr>
            <a:spLocks noGrp="1"/>
          </p:cNvSpPr>
          <p:nvPr>
            <p:ph idx="1"/>
          </p:nvPr>
        </p:nvSpPr>
        <p:spPr/>
        <p:txBody>
          <a:bodyPr>
            <a:normAutofit lnSpcReduction="10000"/>
          </a:bodyPr>
          <a:lstStyle/>
          <a:p>
            <a:r>
              <a:rPr lang="el-GR" b="1" dirty="0" smtClean="0"/>
              <a:t>Συλλέκτης </a:t>
            </a:r>
            <a:r>
              <a:rPr lang="en-US" b="1" dirty="0" smtClean="0"/>
              <a:t>:</a:t>
            </a:r>
            <a:r>
              <a:rPr lang="el-GR" b="1" dirty="0" smtClean="0"/>
              <a:t> είναι ένας μηχανικός ανορθωτής, ο οποίος μετατρέπει την εναλλασσόμενη τάση που εμφανίζεται</a:t>
            </a:r>
            <a:r>
              <a:rPr lang="en-US" b="1" dirty="0" smtClean="0"/>
              <a:t> </a:t>
            </a:r>
            <a:r>
              <a:rPr lang="el-GR" b="1" dirty="0" smtClean="0"/>
              <a:t>στο τύλιγμα του επαγωγικού τυμπάνου σε συνεχή τάση στα άκρα των ψηκτρών. Κατασκευάζεται από χάλκινους τομείς μονωμένους μεταξύ τους με μίκα  και τοποθετείται στον άξονα της μηχανής. Το  τύλιγμα του επαγωγικού τυμπάνου συνδέεται στους τομείς του συλλέκτη</a:t>
            </a:r>
            <a:r>
              <a:rPr lang="en-US" b="1" dirty="0" smtClean="0"/>
              <a:t>.</a:t>
            </a:r>
            <a:endParaRPr lang="el-GR" dirty="0"/>
          </a:p>
        </p:txBody>
      </p:sp>
      <p:sp>
        <p:nvSpPr>
          <p:cNvPr id="4" name="3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5" name="4 - Θέση αριθμού διαφάνειας"/>
          <p:cNvSpPr>
            <a:spLocks noGrp="1"/>
          </p:cNvSpPr>
          <p:nvPr>
            <p:ph type="sldNum" sz="quarter" idx="12"/>
          </p:nvPr>
        </p:nvSpPr>
        <p:spPr/>
        <p:txBody>
          <a:bodyPr/>
          <a:lstStyle/>
          <a:p>
            <a:fld id="{539497B2-997A-4DEE-B1A4-4792EF7CD9E7}" type="slidenum">
              <a:rPr lang="el-GR" smtClean="0"/>
              <a:pPr/>
              <a:t>12</a:t>
            </a:fld>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13</a:t>
            </a:fld>
            <a:endParaRPr lang="el-GR" dirty="0"/>
          </a:p>
        </p:txBody>
      </p:sp>
      <p:pic>
        <p:nvPicPr>
          <p:cNvPr id="4098" name="Picture 2"/>
          <p:cNvPicPr>
            <a:picLocks noChangeAspect="1" noChangeArrowheads="1"/>
          </p:cNvPicPr>
          <p:nvPr/>
        </p:nvPicPr>
        <p:blipFill>
          <a:blip r:embed="rId2" cstate="print"/>
          <a:srcRect/>
          <a:stretch>
            <a:fillRect/>
          </a:stretch>
        </p:blipFill>
        <p:spPr bwMode="auto">
          <a:xfrm>
            <a:off x="142844" y="714356"/>
            <a:ext cx="3971925" cy="435292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4567711" y="1285861"/>
            <a:ext cx="4414362" cy="3286148"/>
          </a:xfrm>
          <a:prstGeom prst="rect">
            <a:avLst/>
          </a:prstGeom>
          <a:noFill/>
          <a:ln w="9525">
            <a:noFill/>
            <a:miter lim="800000"/>
            <a:headEnd/>
            <a:tailEnd/>
          </a:ln>
          <a:effectLst/>
        </p:spPr>
      </p:pic>
      <p:sp>
        <p:nvSpPr>
          <p:cNvPr id="6" name="5 - TextBox"/>
          <p:cNvSpPr txBox="1"/>
          <p:nvPr/>
        </p:nvSpPr>
        <p:spPr>
          <a:xfrm>
            <a:off x="642910" y="2214554"/>
            <a:ext cx="1143008" cy="461665"/>
          </a:xfrm>
          <a:prstGeom prst="rect">
            <a:avLst/>
          </a:prstGeom>
          <a:solidFill>
            <a:schemeClr val="bg1"/>
          </a:solidFill>
        </p:spPr>
        <p:txBody>
          <a:bodyPr wrap="square" rtlCol="0">
            <a:spAutoFit/>
          </a:bodyPr>
          <a:lstStyle/>
          <a:p>
            <a:r>
              <a:rPr lang="el-GR" sz="1200" dirty="0" smtClean="0"/>
              <a:t>Συλλέκτης με τις ψήκτρες</a:t>
            </a:r>
            <a:endParaRPr lang="el-GR" sz="1200" dirty="0"/>
          </a:p>
        </p:txBody>
      </p:sp>
      <p:sp>
        <p:nvSpPr>
          <p:cNvPr id="7" name="6 - TextBox"/>
          <p:cNvSpPr txBox="1"/>
          <p:nvPr/>
        </p:nvSpPr>
        <p:spPr>
          <a:xfrm>
            <a:off x="2428860" y="2071678"/>
            <a:ext cx="785818" cy="276999"/>
          </a:xfrm>
          <a:prstGeom prst="rect">
            <a:avLst/>
          </a:prstGeom>
          <a:solidFill>
            <a:schemeClr val="bg1"/>
          </a:solidFill>
        </p:spPr>
        <p:txBody>
          <a:bodyPr wrap="square" rtlCol="0">
            <a:spAutoFit/>
          </a:bodyPr>
          <a:lstStyle/>
          <a:p>
            <a:r>
              <a:rPr lang="el-GR" sz="1200" dirty="0" smtClean="0"/>
              <a:t>βρόχος</a:t>
            </a:r>
            <a:endParaRPr lang="el-GR" sz="1200" dirty="0"/>
          </a:p>
        </p:txBody>
      </p:sp>
      <p:sp>
        <p:nvSpPr>
          <p:cNvPr id="8" name="7 - TextBox"/>
          <p:cNvSpPr txBox="1"/>
          <p:nvPr/>
        </p:nvSpPr>
        <p:spPr>
          <a:xfrm>
            <a:off x="2571736" y="2571744"/>
            <a:ext cx="928694" cy="276999"/>
          </a:xfrm>
          <a:prstGeom prst="rect">
            <a:avLst/>
          </a:prstGeom>
          <a:solidFill>
            <a:schemeClr val="bg1"/>
          </a:solidFill>
        </p:spPr>
        <p:txBody>
          <a:bodyPr wrap="square" rtlCol="0">
            <a:spAutoFit/>
          </a:bodyPr>
          <a:lstStyle/>
          <a:p>
            <a:r>
              <a:rPr lang="el-GR" sz="1200" dirty="0" smtClean="0"/>
              <a:t>Ψήκτρα Α1</a:t>
            </a:r>
            <a:endParaRPr lang="el-GR" sz="1200" dirty="0"/>
          </a:p>
        </p:txBody>
      </p:sp>
      <p:sp>
        <p:nvSpPr>
          <p:cNvPr id="9" name="8 - TextBox"/>
          <p:cNvSpPr txBox="1"/>
          <p:nvPr/>
        </p:nvSpPr>
        <p:spPr>
          <a:xfrm>
            <a:off x="2643174" y="4429132"/>
            <a:ext cx="1071570" cy="276999"/>
          </a:xfrm>
          <a:prstGeom prst="rect">
            <a:avLst/>
          </a:prstGeom>
          <a:solidFill>
            <a:schemeClr val="bg1"/>
          </a:solidFill>
        </p:spPr>
        <p:txBody>
          <a:bodyPr wrap="square" rtlCol="0">
            <a:spAutoFit/>
          </a:bodyPr>
          <a:lstStyle/>
          <a:p>
            <a:r>
              <a:rPr lang="el-GR" sz="1200" dirty="0" smtClean="0"/>
              <a:t>Ψήκτρα Α2</a:t>
            </a:r>
            <a:endParaRPr lang="el-GR" sz="1200" dirty="0"/>
          </a:p>
        </p:txBody>
      </p:sp>
      <p:sp>
        <p:nvSpPr>
          <p:cNvPr id="10" name="9 - TextBox"/>
          <p:cNvSpPr txBox="1"/>
          <p:nvPr/>
        </p:nvSpPr>
        <p:spPr>
          <a:xfrm>
            <a:off x="285720" y="4572008"/>
            <a:ext cx="785818" cy="276999"/>
          </a:xfrm>
          <a:prstGeom prst="rect">
            <a:avLst/>
          </a:prstGeom>
          <a:solidFill>
            <a:schemeClr val="bg1"/>
          </a:solidFill>
        </p:spPr>
        <p:txBody>
          <a:bodyPr wrap="square" rtlCol="0">
            <a:spAutoFit/>
          </a:bodyPr>
          <a:lstStyle/>
          <a:p>
            <a:r>
              <a:rPr lang="el-GR" sz="1200" dirty="0" smtClean="0"/>
              <a:t>φορτίο</a:t>
            </a:r>
            <a:endParaRPr lang="el-GR" sz="1200" dirty="0"/>
          </a:p>
        </p:txBody>
      </p:sp>
      <p:sp>
        <p:nvSpPr>
          <p:cNvPr id="11" name="10 - TextBox"/>
          <p:cNvSpPr txBox="1"/>
          <p:nvPr/>
        </p:nvSpPr>
        <p:spPr>
          <a:xfrm>
            <a:off x="3071802" y="571480"/>
            <a:ext cx="3643338" cy="461665"/>
          </a:xfrm>
          <a:prstGeom prst="rect">
            <a:avLst/>
          </a:prstGeom>
          <a:noFill/>
        </p:spPr>
        <p:txBody>
          <a:bodyPr wrap="square" rtlCol="0">
            <a:spAutoFit/>
          </a:bodyPr>
          <a:lstStyle/>
          <a:p>
            <a:r>
              <a:rPr lang="el-GR" sz="2400" dirty="0" smtClean="0"/>
              <a:t>Συλλέκτης</a:t>
            </a:r>
            <a:r>
              <a:rPr lang="el-GR" dirty="0" smtClean="0"/>
              <a:t> </a:t>
            </a:r>
            <a:endParaRPr lang="el-G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14</a:t>
            </a:fld>
            <a:endParaRPr lang="el-GR" dirty="0"/>
          </a:p>
        </p:txBody>
      </p:sp>
      <p:sp>
        <p:nvSpPr>
          <p:cNvPr id="5" name="4 - Ορθογώνιο"/>
          <p:cNvSpPr/>
          <p:nvPr/>
        </p:nvSpPr>
        <p:spPr>
          <a:xfrm>
            <a:off x="857224" y="285728"/>
            <a:ext cx="7429552" cy="1200329"/>
          </a:xfrm>
          <a:prstGeom prst="rect">
            <a:avLst/>
          </a:prstGeom>
        </p:spPr>
        <p:txBody>
          <a:bodyPr wrap="square">
            <a:spAutoFit/>
          </a:bodyPr>
          <a:lstStyle/>
          <a:p>
            <a:r>
              <a:rPr lang="el-GR" b="1" dirty="0" smtClean="0"/>
              <a:t>Ο σκοπός της ψήκτρας είναι να εξασφαλίσει ηλεκτρικές συνδέσεις μεταξύ του περιστρεφόμενου συλλέκτη και του σταθερού εξωτερικού φορτίου. Φτιάχνεται  από άνθρακα ή γραφίτη και εφάπτεται συνεχώς πάνω στον συλλέκτη</a:t>
            </a:r>
            <a:r>
              <a:rPr lang="en-US" b="1" dirty="0" smtClean="0"/>
              <a:t>.</a:t>
            </a:r>
            <a:endParaRPr lang="el-GR" b="1" dirty="0" smtClean="0"/>
          </a:p>
        </p:txBody>
      </p:sp>
      <p:pic>
        <p:nvPicPr>
          <p:cNvPr id="6147" name="Picture 3"/>
          <p:cNvPicPr>
            <a:picLocks noChangeAspect="1" noChangeArrowheads="1"/>
          </p:cNvPicPr>
          <p:nvPr/>
        </p:nvPicPr>
        <p:blipFill>
          <a:blip r:embed="rId2" cstate="print"/>
          <a:srcRect/>
          <a:stretch>
            <a:fillRect/>
          </a:stretch>
        </p:blipFill>
        <p:spPr bwMode="auto">
          <a:xfrm>
            <a:off x="819012" y="2143116"/>
            <a:ext cx="7922973" cy="2714644"/>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cstate="print"/>
          <a:srcRect/>
          <a:stretch>
            <a:fillRect/>
          </a:stretch>
        </p:blipFill>
        <p:spPr bwMode="auto">
          <a:xfrm>
            <a:off x="642911" y="2047874"/>
            <a:ext cx="8184086" cy="3160299"/>
          </a:xfrm>
          <a:prstGeom prst="rect">
            <a:avLst/>
          </a:prstGeom>
          <a:noFill/>
          <a:ln w="9525">
            <a:noFill/>
            <a:miter lim="800000"/>
            <a:headEnd/>
            <a:tailEnd/>
          </a:ln>
          <a:effectLst/>
        </p:spPr>
      </p:pic>
      <p:sp>
        <p:nvSpPr>
          <p:cNvPr id="8" name="7 - TextBox"/>
          <p:cNvSpPr txBox="1"/>
          <p:nvPr/>
        </p:nvSpPr>
        <p:spPr>
          <a:xfrm>
            <a:off x="6858016" y="2643182"/>
            <a:ext cx="1500198" cy="369332"/>
          </a:xfrm>
          <a:prstGeom prst="rect">
            <a:avLst/>
          </a:prstGeom>
          <a:solidFill>
            <a:srgbClr val="FFFFCC"/>
          </a:solidFill>
        </p:spPr>
        <p:txBody>
          <a:bodyPr wrap="square" rtlCol="0">
            <a:spAutoFit/>
          </a:bodyPr>
          <a:lstStyle/>
          <a:p>
            <a:r>
              <a:rPr lang="el-GR" dirty="0" smtClean="0"/>
              <a:t>συλλέκτης</a:t>
            </a:r>
            <a:endParaRPr lang="el-GR" dirty="0"/>
          </a:p>
        </p:txBody>
      </p:sp>
      <p:sp>
        <p:nvSpPr>
          <p:cNvPr id="9" name="8 - TextBox"/>
          <p:cNvSpPr txBox="1"/>
          <p:nvPr/>
        </p:nvSpPr>
        <p:spPr>
          <a:xfrm>
            <a:off x="7429520" y="3286124"/>
            <a:ext cx="1214446" cy="369332"/>
          </a:xfrm>
          <a:prstGeom prst="rect">
            <a:avLst/>
          </a:prstGeom>
          <a:solidFill>
            <a:srgbClr val="FFFFCC"/>
          </a:solidFill>
        </p:spPr>
        <p:txBody>
          <a:bodyPr wrap="square" rtlCol="0">
            <a:spAutoFit/>
          </a:bodyPr>
          <a:lstStyle/>
          <a:p>
            <a:r>
              <a:rPr lang="el-GR" dirty="0" smtClean="0"/>
              <a:t>ψήκτρα</a:t>
            </a:r>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15</a:t>
            </a:fld>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298928" y="105069"/>
            <a:ext cx="8377528" cy="6204251"/>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16</a:t>
            </a:fld>
            <a:endParaRPr lang="el-GR" dirty="0"/>
          </a:p>
        </p:txBody>
      </p:sp>
      <p:pic>
        <p:nvPicPr>
          <p:cNvPr id="2050" name="Picture 2"/>
          <p:cNvPicPr>
            <a:picLocks noChangeAspect="1" noChangeArrowheads="1"/>
          </p:cNvPicPr>
          <p:nvPr/>
        </p:nvPicPr>
        <p:blipFill>
          <a:blip r:embed="rId2" cstate="print"/>
          <a:srcRect/>
          <a:stretch>
            <a:fillRect/>
          </a:stretch>
        </p:blipFill>
        <p:spPr bwMode="auto">
          <a:xfrm>
            <a:off x="0" y="0"/>
            <a:ext cx="9144000" cy="6378916"/>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17</a:t>
            </a:fld>
            <a:endParaRPr lang="el-GR" dirty="0"/>
          </a:p>
        </p:txBody>
      </p:sp>
      <p:pic>
        <p:nvPicPr>
          <p:cNvPr id="3074" name="Picture 2"/>
          <p:cNvPicPr>
            <a:picLocks noChangeAspect="1" noChangeArrowheads="1"/>
          </p:cNvPicPr>
          <p:nvPr/>
        </p:nvPicPr>
        <p:blipFill>
          <a:blip r:embed="rId2" cstate="print"/>
          <a:srcRect/>
          <a:stretch>
            <a:fillRect/>
          </a:stretch>
        </p:blipFill>
        <p:spPr bwMode="auto">
          <a:xfrm>
            <a:off x="-24168" y="-55298"/>
            <a:ext cx="9168167" cy="6436626"/>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18</a:t>
            </a:fld>
            <a:endParaRPr lang="el-GR" dirty="0"/>
          </a:p>
        </p:txBody>
      </p:sp>
      <p:pic>
        <p:nvPicPr>
          <p:cNvPr id="4098" name="Picture 2"/>
          <p:cNvPicPr>
            <a:picLocks noChangeAspect="1" noChangeArrowheads="1"/>
          </p:cNvPicPr>
          <p:nvPr/>
        </p:nvPicPr>
        <p:blipFill>
          <a:blip r:embed="rId2" cstate="print"/>
          <a:srcRect/>
          <a:stretch>
            <a:fillRect/>
          </a:stretch>
        </p:blipFill>
        <p:spPr bwMode="auto">
          <a:xfrm>
            <a:off x="-27747" y="-95472"/>
            <a:ext cx="9171747" cy="64768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19</a:t>
            </a:fld>
            <a:endParaRPr lang="el-GR" dirty="0"/>
          </a:p>
        </p:txBody>
      </p:sp>
      <p:pic>
        <p:nvPicPr>
          <p:cNvPr id="5122" name="Picture 2"/>
          <p:cNvPicPr>
            <a:picLocks noChangeAspect="1" noChangeArrowheads="1"/>
          </p:cNvPicPr>
          <p:nvPr/>
        </p:nvPicPr>
        <p:blipFill>
          <a:blip r:embed="rId2" cstate="print"/>
          <a:srcRect/>
          <a:stretch>
            <a:fillRect/>
          </a:stretch>
        </p:blipFill>
        <p:spPr bwMode="auto">
          <a:xfrm>
            <a:off x="0" y="0"/>
            <a:ext cx="9144000" cy="6093296"/>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Εφαρμογές των μηχανών συνεχούς ρεύματος</a:t>
            </a:r>
            <a:endParaRPr lang="el-GR" dirty="0"/>
          </a:p>
        </p:txBody>
      </p:sp>
      <p:sp>
        <p:nvSpPr>
          <p:cNvPr id="3" name="2 - Θέση περιεχομένου"/>
          <p:cNvSpPr>
            <a:spLocks noGrp="1"/>
          </p:cNvSpPr>
          <p:nvPr>
            <p:ph idx="1"/>
          </p:nvPr>
        </p:nvSpPr>
        <p:spPr/>
        <p:txBody>
          <a:bodyPr>
            <a:normAutofit fontScale="85000" lnSpcReduction="20000"/>
          </a:bodyPr>
          <a:lstStyle/>
          <a:p>
            <a:r>
              <a:rPr lang="el-GR" dirty="0" smtClean="0"/>
              <a:t>Η </a:t>
            </a:r>
            <a:r>
              <a:rPr lang="en-US" dirty="0" smtClean="0"/>
              <a:t> d.c. </a:t>
            </a:r>
            <a:r>
              <a:rPr lang="el-GR" dirty="0" smtClean="0"/>
              <a:t>μηχανή μπορεί να λειτουργήσει είτε σαν κινητήρας είτε σαν γεννήτρια</a:t>
            </a:r>
            <a:r>
              <a:rPr lang="en-US" dirty="0" smtClean="0"/>
              <a:t>, </a:t>
            </a:r>
            <a:r>
              <a:rPr lang="el-GR" dirty="0" smtClean="0"/>
              <a:t>αυτή τη στιγμή η χρήση της ως γεννήτρια είναι περιορισμένη λόγω της διαδεδομένης χρήσης του εναλλασσομένου ρεύματος</a:t>
            </a:r>
            <a:r>
              <a:rPr lang="en-US" dirty="0" smtClean="0"/>
              <a:t>.</a:t>
            </a:r>
          </a:p>
          <a:p>
            <a:r>
              <a:rPr lang="el-GR" dirty="0" smtClean="0"/>
              <a:t>Μεγάλης ισχύος </a:t>
            </a:r>
            <a:r>
              <a:rPr lang="en-US" dirty="0" smtClean="0"/>
              <a:t> d.c. </a:t>
            </a:r>
            <a:r>
              <a:rPr lang="el-GR" dirty="0" smtClean="0"/>
              <a:t>κινητήρες χρησιμοποιούνται  σε εργαλειομηχανές</a:t>
            </a:r>
            <a:r>
              <a:rPr lang="en-US" dirty="0" smtClean="0"/>
              <a:t>, </a:t>
            </a:r>
            <a:r>
              <a:rPr lang="el-GR" dirty="0" smtClean="0"/>
              <a:t>εκτυπωτικά μηχανήματα </a:t>
            </a:r>
            <a:r>
              <a:rPr lang="fr-FR" dirty="0" smtClean="0"/>
              <a:t>, </a:t>
            </a:r>
            <a:r>
              <a:rPr lang="el-GR" dirty="0" smtClean="0"/>
              <a:t>ανεμιστήρες</a:t>
            </a:r>
            <a:r>
              <a:rPr lang="fr-FR" dirty="0" smtClean="0"/>
              <a:t>, </a:t>
            </a:r>
            <a:r>
              <a:rPr lang="el-GR" dirty="0" smtClean="0"/>
              <a:t>αντλίες</a:t>
            </a:r>
            <a:r>
              <a:rPr lang="fr-FR" dirty="0" smtClean="0"/>
              <a:t>, </a:t>
            </a:r>
            <a:r>
              <a:rPr lang="el-GR" dirty="0" smtClean="0"/>
              <a:t>γερανούς</a:t>
            </a:r>
            <a:r>
              <a:rPr lang="fr-FR" dirty="0" smtClean="0"/>
              <a:t>, </a:t>
            </a:r>
            <a:r>
              <a:rPr lang="el-GR" dirty="0" smtClean="0"/>
              <a:t>μύλους χαρτιού</a:t>
            </a:r>
            <a:r>
              <a:rPr lang="fr-FR" dirty="0" smtClean="0"/>
              <a:t>, </a:t>
            </a:r>
            <a:r>
              <a:rPr lang="el-GR" dirty="0" smtClean="0"/>
              <a:t>έλξη</a:t>
            </a:r>
            <a:r>
              <a:rPr lang="fr-FR" dirty="0" smtClean="0"/>
              <a:t>, </a:t>
            </a:r>
            <a:r>
              <a:rPr lang="el-GR" dirty="0" smtClean="0"/>
              <a:t>υφαντικούς μύλους και ούτω καθ‘ εξής</a:t>
            </a:r>
            <a:r>
              <a:rPr lang="en-US" dirty="0" smtClean="0"/>
              <a:t>.</a:t>
            </a:r>
          </a:p>
          <a:p>
            <a:r>
              <a:rPr lang="el-GR" dirty="0" smtClean="0"/>
              <a:t>Μικρές </a:t>
            </a:r>
            <a:r>
              <a:rPr lang="en-US" dirty="0" smtClean="0"/>
              <a:t> d.c. </a:t>
            </a:r>
            <a:r>
              <a:rPr lang="el-GR" dirty="0" smtClean="0"/>
              <a:t>μηχανές</a:t>
            </a:r>
            <a:r>
              <a:rPr lang="en-US" dirty="0" smtClean="0"/>
              <a:t> (</a:t>
            </a:r>
            <a:r>
              <a:rPr lang="el-GR" dirty="0" smtClean="0"/>
              <a:t>κάτω από έναν ίππο ισχύος</a:t>
            </a:r>
            <a:r>
              <a:rPr lang="en-US" dirty="0" smtClean="0"/>
              <a:t>) </a:t>
            </a:r>
            <a:r>
              <a:rPr lang="el-GR" dirty="0" smtClean="0"/>
              <a:t>χρησιμοποιούνται ως συσκευές ελέγχου </a:t>
            </a:r>
            <a:r>
              <a:rPr lang="en-US" dirty="0" smtClean="0"/>
              <a:t>, </a:t>
            </a:r>
            <a:r>
              <a:rPr lang="el-GR" dirty="0" smtClean="0"/>
              <a:t>όπως ταχογεννήτριες για μέτρηση ταχύτητας</a:t>
            </a:r>
            <a:r>
              <a:rPr lang="en-US" dirty="0" smtClean="0"/>
              <a:t> </a:t>
            </a:r>
            <a:r>
              <a:rPr lang="el-GR" dirty="0" smtClean="0"/>
              <a:t>και σερβοκινητήρες </a:t>
            </a:r>
            <a:r>
              <a:rPr lang="en-US" dirty="0" smtClean="0"/>
              <a:t> </a:t>
            </a:r>
            <a:r>
              <a:rPr lang="el-GR" dirty="0" smtClean="0"/>
              <a:t>για έλεγχο θέσης και επιτάχυνσης</a:t>
            </a:r>
            <a:r>
              <a:rPr lang="en-US" dirty="0" smtClean="0"/>
              <a:t>.</a:t>
            </a:r>
            <a:endParaRPr lang="el-GR" dirty="0"/>
          </a:p>
        </p:txBody>
      </p:sp>
      <p:sp>
        <p:nvSpPr>
          <p:cNvPr id="4" name="3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5" name="4 - Θέση αριθμού διαφάνειας"/>
          <p:cNvSpPr>
            <a:spLocks noGrp="1"/>
          </p:cNvSpPr>
          <p:nvPr>
            <p:ph type="sldNum" sz="quarter" idx="12"/>
          </p:nvPr>
        </p:nvSpPr>
        <p:spPr/>
        <p:txBody>
          <a:bodyPr/>
          <a:lstStyle/>
          <a:p>
            <a:fld id="{539497B2-997A-4DEE-B1A4-4792EF7CD9E7}" type="slidenum">
              <a:rPr lang="el-GR" smtClean="0"/>
              <a:pPr/>
              <a:t>2</a:t>
            </a:fld>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20</a:t>
            </a:fld>
            <a:endParaRPr lang="el-GR" dirty="0"/>
          </a:p>
        </p:txBody>
      </p:sp>
      <p:pic>
        <p:nvPicPr>
          <p:cNvPr id="6146" name="Picture 2"/>
          <p:cNvPicPr>
            <a:picLocks noChangeAspect="1" noChangeArrowheads="1"/>
          </p:cNvPicPr>
          <p:nvPr/>
        </p:nvPicPr>
        <p:blipFill>
          <a:blip r:embed="rId2" cstate="print"/>
          <a:srcRect/>
          <a:stretch>
            <a:fillRect/>
          </a:stretch>
        </p:blipFill>
        <p:spPr bwMode="auto">
          <a:xfrm>
            <a:off x="0" y="-45272"/>
            <a:ext cx="9144000" cy="6354592"/>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21</a:t>
            </a:fld>
            <a:endParaRPr lang="el-GR" dirty="0"/>
          </a:p>
        </p:txBody>
      </p:sp>
      <p:pic>
        <p:nvPicPr>
          <p:cNvPr id="7170" name="Picture 2"/>
          <p:cNvPicPr>
            <a:picLocks noChangeAspect="1" noChangeArrowheads="1"/>
          </p:cNvPicPr>
          <p:nvPr/>
        </p:nvPicPr>
        <p:blipFill>
          <a:blip r:embed="rId2" cstate="print"/>
          <a:srcRect/>
          <a:stretch>
            <a:fillRect/>
          </a:stretch>
        </p:blipFill>
        <p:spPr bwMode="auto">
          <a:xfrm>
            <a:off x="0" y="-36253"/>
            <a:ext cx="9144000" cy="6468109"/>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22</a:t>
            </a:fld>
            <a:endParaRPr lang="el-GR" dirty="0"/>
          </a:p>
        </p:txBody>
      </p:sp>
      <p:pic>
        <p:nvPicPr>
          <p:cNvPr id="8194" name="Picture 2"/>
          <p:cNvPicPr>
            <a:picLocks noChangeAspect="1" noChangeArrowheads="1"/>
          </p:cNvPicPr>
          <p:nvPr/>
        </p:nvPicPr>
        <p:blipFill>
          <a:blip r:embed="rId2" cstate="print"/>
          <a:srcRect/>
          <a:stretch>
            <a:fillRect/>
          </a:stretch>
        </p:blipFill>
        <p:spPr bwMode="auto">
          <a:xfrm>
            <a:off x="0" y="-2024"/>
            <a:ext cx="9144000" cy="623933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23</a:t>
            </a:fld>
            <a:endParaRPr lang="el-GR" dirty="0"/>
          </a:p>
        </p:txBody>
      </p:sp>
      <p:pic>
        <p:nvPicPr>
          <p:cNvPr id="9218" name="Picture 2"/>
          <p:cNvPicPr>
            <a:picLocks noChangeAspect="1" noChangeArrowheads="1"/>
          </p:cNvPicPr>
          <p:nvPr/>
        </p:nvPicPr>
        <p:blipFill>
          <a:blip r:embed="rId2" cstate="print"/>
          <a:srcRect/>
          <a:stretch>
            <a:fillRect/>
          </a:stretch>
        </p:blipFill>
        <p:spPr bwMode="auto">
          <a:xfrm>
            <a:off x="0" y="0"/>
            <a:ext cx="9144000" cy="6237311"/>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24</a:t>
            </a:fld>
            <a:endParaRPr lang="el-GR" dirty="0"/>
          </a:p>
        </p:txBody>
      </p:sp>
      <p:pic>
        <p:nvPicPr>
          <p:cNvPr id="10242" name="Picture 2"/>
          <p:cNvPicPr>
            <a:picLocks noChangeAspect="1" noChangeArrowheads="1"/>
          </p:cNvPicPr>
          <p:nvPr/>
        </p:nvPicPr>
        <p:blipFill>
          <a:blip r:embed="rId2" cstate="print"/>
          <a:srcRect/>
          <a:stretch>
            <a:fillRect/>
          </a:stretch>
        </p:blipFill>
        <p:spPr bwMode="auto">
          <a:xfrm>
            <a:off x="-106916" y="1"/>
            <a:ext cx="9250916" cy="6224588"/>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25</a:t>
            </a:fld>
            <a:endParaRPr lang="el-GR" dirty="0"/>
          </a:p>
        </p:txBody>
      </p:sp>
      <p:pic>
        <p:nvPicPr>
          <p:cNvPr id="11266" name="Picture 2"/>
          <p:cNvPicPr>
            <a:picLocks noChangeAspect="1" noChangeArrowheads="1"/>
          </p:cNvPicPr>
          <p:nvPr/>
        </p:nvPicPr>
        <p:blipFill>
          <a:blip r:embed="rId2" cstate="print"/>
          <a:srcRect/>
          <a:stretch>
            <a:fillRect/>
          </a:stretch>
        </p:blipFill>
        <p:spPr bwMode="auto">
          <a:xfrm>
            <a:off x="1" y="-88718"/>
            <a:ext cx="9144000" cy="6182014"/>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26</a:t>
            </a:fld>
            <a:endParaRPr lang="el-GR" dirty="0"/>
          </a:p>
        </p:txBody>
      </p:sp>
      <p:pic>
        <p:nvPicPr>
          <p:cNvPr id="12290" name="Picture 2"/>
          <p:cNvPicPr>
            <a:picLocks noChangeAspect="1" noChangeArrowheads="1"/>
          </p:cNvPicPr>
          <p:nvPr/>
        </p:nvPicPr>
        <p:blipFill>
          <a:blip r:embed="rId2" cstate="print"/>
          <a:srcRect/>
          <a:stretch>
            <a:fillRect/>
          </a:stretch>
        </p:blipFill>
        <p:spPr bwMode="auto">
          <a:xfrm>
            <a:off x="0" y="-204641"/>
            <a:ext cx="9144000" cy="644195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27</a:t>
            </a:fld>
            <a:endParaRPr lang="el-GR" dirty="0"/>
          </a:p>
        </p:txBody>
      </p:sp>
      <p:pic>
        <p:nvPicPr>
          <p:cNvPr id="13314" name="Picture 2"/>
          <p:cNvPicPr>
            <a:picLocks noChangeAspect="1" noChangeArrowheads="1"/>
          </p:cNvPicPr>
          <p:nvPr/>
        </p:nvPicPr>
        <p:blipFill>
          <a:blip r:embed="rId2" cstate="print"/>
          <a:srcRect/>
          <a:stretch>
            <a:fillRect/>
          </a:stretch>
        </p:blipFill>
        <p:spPr bwMode="auto">
          <a:xfrm>
            <a:off x="1" y="538"/>
            <a:ext cx="9144000" cy="6236774"/>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28</a:t>
            </a:fld>
            <a:endParaRPr lang="el-GR" dirty="0"/>
          </a:p>
        </p:txBody>
      </p:sp>
      <p:pic>
        <p:nvPicPr>
          <p:cNvPr id="14338" name="Picture 2"/>
          <p:cNvPicPr>
            <a:picLocks noChangeAspect="1" noChangeArrowheads="1"/>
          </p:cNvPicPr>
          <p:nvPr/>
        </p:nvPicPr>
        <p:blipFill>
          <a:blip r:embed="rId2" cstate="print"/>
          <a:srcRect/>
          <a:stretch>
            <a:fillRect/>
          </a:stretch>
        </p:blipFill>
        <p:spPr bwMode="auto">
          <a:xfrm>
            <a:off x="0" y="-40517"/>
            <a:ext cx="9144000" cy="6277829"/>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29</a:t>
            </a:fld>
            <a:endParaRPr lang="el-GR" dirty="0"/>
          </a:p>
        </p:txBody>
      </p:sp>
      <p:pic>
        <p:nvPicPr>
          <p:cNvPr id="15362" name="Picture 2"/>
          <p:cNvPicPr>
            <a:picLocks noChangeAspect="1" noChangeArrowheads="1"/>
          </p:cNvPicPr>
          <p:nvPr/>
        </p:nvPicPr>
        <p:blipFill>
          <a:blip r:embed="rId2" cstate="print"/>
          <a:srcRect/>
          <a:stretch>
            <a:fillRect/>
          </a:stretch>
        </p:blipFill>
        <p:spPr bwMode="auto">
          <a:xfrm>
            <a:off x="0" y="4674"/>
            <a:ext cx="9144000" cy="6304646"/>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Εφαρμογές</a:t>
            </a:r>
            <a:r>
              <a:rPr lang="el-GR" dirty="0" smtClean="0"/>
              <a:t> </a:t>
            </a:r>
            <a:endParaRPr lang="el-GR" dirty="0"/>
          </a:p>
        </p:txBody>
      </p:sp>
      <p:sp>
        <p:nvSpPr>
          <p:cNvPr id="4" name="3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5" name="4 - Θέση αριθμού διαφάνειας"/>
          <p:cNvSpPr>
            <a:spLocks noGrp="1"/>
          </p:cNvSpPr>
          <p:nvPr>
            <p:ph type="sldNum" sz="quarter" idx="12"/>
          </p:nvPr>
        </p:nvSpPr>
        <p:spPr/>
        <p:txBody>
          <a:bodyPr/>
          <a:lstStyle/>
          <a:p>
            <a:fld id="{539497B2-997A-4DEE-B1A4-4792EF7CD9E7}" type="slidenum">
              <a:rPr lang="el-GR" smtClean="0"/>
              <a:pPr/>
              <a:t>3</a:t>
            </a:fld>
            <a:endParaRPr lang="el-GR"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500430" y="2928934"/>
            <a:ext cx="2571768" cy="2667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714348" y="3429000"/>
            <a:ext cx="2781300" cy="2176463"/>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6072198" y="1071546"/>
            <a:ext cx="2790825" cy="1857388"/>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6072198" y="2928934"/>
            <a:ext cx="2786082" cy="2643206"/>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714348" y="1071546"/>
            <a:ext cx="2657475" cy="2357454"/>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cstate="print"/>
          <a:srcRect/>
          <a:stretch>
            <a:fillRect/>
          </a:stretch>
        </p:blipFill>
        <p:spPr bwMode="auto">
          <a:xfrm>
            <a:off x="3357554" y="1071546"/>
            <a:ext cx="2743200" cy="1876425"/>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30</a:t>
            </a:fld>
            <a:endParaRPr lang="el-GR" dirty="0"/>
          </a:p>
        </p:txBody>
      </p:sp>
      <p:pic>
        <p:nvPicPr>
          <p:cNvPr id="16386" name="Picture 2"/>
          <p:cNvPicPr>
            <a:picLocks noChangeAspect="1" noChangeArrowheads="1"/>
          </p:cNvPicPr>
          <p:nvPr/>
        </p:nvPicPr>
        <p:blipFill>
          <a:blip r:embed="rId2" cstate="print"/>
          <a:srcRect/>
          <a:stretch>
            <a:fillRect/>
          </a:stretch>
        </p:blipFill>
        <p:spPr bwMode="auto">
          <a:xfrm>
            <a:off x="0" y="0"/>
            <a:ext cx="9144000" cy="638132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31</a:t>
            </a:fld>
            <a:endParaRPr lang="el-GR" dirty="0"/>
          </a:p>
        </p:txBody>
      </p:sp>
      <p:pic>
        <p:nvPicPr>
          <p:cNvPr id="17410" name="Picture 2"/>
          <p:cNvPicPr>
            <a:picLocks noChangeAspect="1" noChangeArrowheads="1"/>
          </p:cNvPicPr>
          <p:nvPr/>
        </p:nvPicPr>
        <p:blipFill>
          <a:blip r:embed="rId2" cstate="print"/>
          <a:srcRect/>
          <a:stretch>
            <a:fillRect/>
          </a:stretch>
        </p:blipFill>
        <p:spPr bwMode="auto">
          <a:xfrm>
            <a:off x="0" y="0"/>
            <a:ext cx="9144000" cy="630932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32</a:t>
            </a:fld>
            <a:endParaRPr lang="el-GR" dirty="0"/>
          </a:p>
        </p:txBody>
      </p:sp>
      <p:pic>
        <p:nvPicPr>
          <p:cNvPr id="18434" name="Picture 2"/>
          <p:cNvPicPr>
            <a:picLocks noChangeAspect="1" noChangeArrowheads="1"/>
          </p:cNvPicPr>
          <p:nvPr/>
        </p:nvPicPr>
        <p:blipFill>
          <a:blip r:embed="rId2" cstate="print"/>
          <a:srcRect/>
          <a:stretch>
            <a:fillRect/>
          </a:stretch>
        </p:blipFill>
        <p:spPr bwMode="auto">
          <a:xfrm>
            <a:off x="0" y="-77313"/>
            <a:ext cx="9144000" cy="638663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33</a:t>
            </a:fld>
            <a:endParaRPr lang="el-GR" dirty="0"/>
          </a:p>
        </p:txBody>
      </p:sp>
      <p:pic>
        <p:nvPicPr>
          <p:cNvPr id="19458" name="Picture 2"/>
          <p:cNvPicPr>
            <a:picLocks noChangeAspect="1" noChangeArrowheads="1"/>
          </p:cNvPicPr>
          <p:nvPr/>
        </p:nvPicPr>
        <p:blipFill>
          <a:blip r:embed="rId2" cstate="print"/>
          <a:srcRect/>
          <a:stretch>
            <a:fillRect/>
          </a:stretch>
        </p:blipFill>
        <p:spPr bwMode="auto">
          <a:xfrm>
            <a:off x="0" y="8002"/>
            <a:ext cx="9144000" cy="6229309"/>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34</a:t>
            </a:fld>
            <a:endParaRPr lang="el-GR" dirty="0"/>
          </a:p>
        </p:txBody>
      </p:sp>
      <p:pic>
        <p:nvPicPr>
          <p:cNvPr id="20482" name="Picture 2"/>
          <p:cNvPicPr>
            <a:picLocks noChangeAspect="1" noChangeArrowheads="1"/>
          </p:cNvPicPr>
          <p:nvPr/>
        </p:nvPicPr>
        <p:blipFill>
          <a:blip r:embed="rId2" cstate="print"/>
          <a:srcRect/>
          <a:stretch>
            <a:fillRect/>
          </a:stretch>
        </p:blipFill>
        <p:spPr bwMode="auto">
          <a:xfrm>
            <a:off x="0" y="0"/>
            <a:ext cx="9144000" cy="6165303"/>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35</a:t>
            </a:fld>
            <a:endParaRPr lang="el-GR" dirty="0"/>
          </a:p>
        </p:txBody>
      </p:sp>
      <p:pic>
        <p:nvPicPr>
          <p:cNvPr id="21506" name="Picture 2"/>
          <p:cNvPicPr>
            <a:picLocks noChangeAspect="1" noChangeArrowheads="1"/>
          </p:cNvPicPr>
          <p:nvPr/>
        </p:nvPicPr>
        <p:blipFill>
          <a:blip r:embed="rId2" cstate="print"/>
          <a:srcRect/>
          <a:stretch>
            <a:fillRect/>
          </a:stretch>
        </p:blipFill>
        <p:spPr bwMode="auto">
          <a:xfrm>
            <a:off x="0" y="3524"/>
            <a:ext cx="9144000" cy="623378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36</a:t>
            </a:fld>
            <a:endParaRPr lang="el-GR" dirty="0"/>
          </a:p>
        </p:txBody>
      </p:sp>
      <p:pic>
        <p:nvPicPr>
          <p:cNvPr id="22530" name="Picture 2"/>
          <p:cNvPicPr>
            <a:picLocks noChangeAspect="1" noChangeArrowheads="1"/>
          </p:cNvPicPr>
          <p:nvPr/>
        </p:nvPicPr>
        <p:blipFill>
          <a:blip r:embed="rId2" cstate="print"/>
          <a:srcRect/>
          <a:stretch>
            <a:fillRect/>
          </a:stretch>
        </p:blipFill>
        <p:spPr bwMode="auto">
          <a:xfrm>
            <a:off x="0" y="0"/>
            <a:ext cx="9143999" cy="6237312"/>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37</a:t>
            </a:fld>
            <a:endParaRPr lang="el-GR" dirty="0"/>
          </a:p>
        </p:txBody>
      </p:sp>
      <p:pic>
        <p:nvPicPr>
          <p:cNvPr id="23554" name="Picture 2"/>
          <p:cNvPicPr>
            <a:picLocks noChangeAspect="1" noChangeArrowheads="1"/>
          </p:cNvPicPr>
          <p:nvPr/>
        </p:nvPicPr>
        <p:blipFill>
          <a:blip r:embed="rId2" cstate="print"/>
          <a:srcRect/>
          <a:stretch>
            <a:fillRect/>
          </a:stretch>
        </p:blipFill>
        <p:spPr bwMode="auto">
          <a:xfrm>
            <a:off x="0" y="0"/>
            <a:ext cx="9144000" cy="630932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38</a:t>
            </a:fld>
            <a:endParaRPr lang="el-GR" dirty="0"/>
          </a:p>
        </p:txBody>
      </p:sp>
      <p:pic>
        <p:nvPicPr>
          <p:cNvPr id="24579" name="Picture 3"/>
          <p:cNvPicPr>
            <a:picLocks noChangeAspect="1" noChangeArrowheads="1"/>
          </p:cNvPicPr>
          <p:nvPr/>
        </p:nvPicPr>
        <p:blipFill>
          <a:blip r:embed="rId2" cstate="print"/>
          <a:srcRect/>
          <a:stretch>
            <a:fillRect/>
          </a:stretch>
        </p:blipFill>
        <p:spPr bwMode="auto">
          <a:xfrm>
            <a:off x="1" y="3242"/>
            <a:ext cx="9144000" cy="623407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39</a:t>
            </a:fld>
            <a:endParaRPr lang="el-GR" dirty="0"/>
          </a:p>
        </p:txBody>
      </p:sp>
      <p:pic>
        <p:nvPicPr>
          <p:cNvPr id="25602" name="Picture 2"/>
          <p:cNvPicPr>
            <a:picLocks noChangeAspect="1" noChangeArrowheads="1"/>
          </p:cNvPicPr>
          <p:nvPr/>
        </p:nvPicPr>
        <p:blipFill>
          <a:blip r:embed="rId2" cstate="print"/>
          <a:srcRect/>
          <a:stretch>
            <a:fillRect/>
          </a:stretch>
        </p:blipFill>
        <p:spPr bwMode="auto">
          <a:xfrm>
            <a:off x="0" y="976"/>
            <a:ext cx="9144000" cy="630834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Πλεονεκτήματα - μειονεκτήματα</a:t>
            </a:r>
            <a:endParaRPr lang="el-GR" dirty="0"/>
          </a:p>
        </p:txBody>
      </p:sp>
      <p:sp>
        <p:nvSpPr>
          <p:cNvPr id="3" name="2 - Θέση περιεχομένου"/>
          <p:cNvSpPr>
            <a:spLocks noGrp="1"/>
          </p:cNvSpPr>
          <p:nvPr>
            <p:ph idx="1"/>
          </p:nvPr>
        </p:nvSpPr>
        <p:spPr/>
        <p:txBody>
          <a:bodyPr>
            <a:normAutofit fontScale="77500" lnSpcReduction="20000"/>
          </a:bodyPr>
          <a:lstStyle/>
          <a:p>
            <a:pPr>
              <a:buNone/>
            </a:pPr>
            <a:r>
              <a:rPr lang="el-GR" b="1" u="sng" dirty="0" smtClean="0">
                <a:solidFill>
                  <a:srgbClr val="00B050"/>
                </a:solidFill>
              </a:rPr>
              <a:t>Πλεονεκτήματα </a:t>
            </a:r>
            <a:endParaRPr lang="en-US" b="1" u="sng" dirty="0" smtClean="0">
              <a:solidFill>
                <a:srgbClr val="00B050"/>
              </a:solidFill>
            </a:endParaRPr>
          </a:p>
          <a:p>
            <a:pPr>
              <a:buNone/>
            </a:pPr>
            <a:r>
              <a:rPr lang="en-US" dirty="0" smtClean="0"/>
              <a:t> </a:t>
            </a:r>
            <a:r>
              <a:rPr lang="el-GR" dirty="0" smtClean="0"/>
              <a:t>Υψηλή  ροπή εκκίνησης </a:t>
            </a:r>
            <a:endParaRPr lang="en-US" dirty="0" smtClean="0"/>
          </a:p>
          <a:p>
            <a:pPr>
              <a:buNone/>
            </a:pPr>
            <a:r>
              <a:rPr lang="el-GR" dirty="0" smtClean="0"/>
              <a:t>Γρήγορη επιτάχυνση και επιβράδυνση</a:t>
            </a:r>
            <a:r>
              <a:rPr lang="en-US" dirty="0" smtClean="0"/>
              <a:t>.</a:t>
            </a:r>
          </a:p>
          <a:p>
            <a:pPr>
              <a:buNone/>
            </a:pPr>
            <a:r>
              <a:rPr lang="el-GR" dirty="0" smtClean="0"/>
              <a:t>Η ταχύτητα μπορεί εύκολα να ελεγχθεί</a:t>
            </a:r>
            <a:r>
              <a:rPr lang="en-US" dirty="0" smtClean="0"/>
              <a:t>.</a:t>
            </a:r>
          </a:p>
          <a:p>
            <a:pPr>
              <a:buNone/>
            </a:pPr>
            <a:r>
              <a:rPr lang="el-GR" dirty="0" smtClean="0"/>
              <a:t>Χρησιμοποιούνται  σε ιδιαίτερες εφαρμογές</a:t>
            </a:r>
            <a:r>
              <a:rPr lang="en-US" dirty="0" smtClean="0"/>
              <a:t>(</a:t>
            </a:r>
            <a:r>
              <a:rPr lang="el-GR" dirty="0" smtClean="0"/>
              <a:t>κινητήρες έλξης</a:t>
            </a:r>
            <a:r>
              <a:rPr lang="en-US" dirty="0" smtClean="0"/>
              <a:t>, </a:t>
            </a:r>
            <a:r>
              <a:rPr lang="el-GR" dirty="0" smtClean="0"/>
              <a:t>ηλεκτρικά τρένα </a:t>
            </a:r>
            <a:r>
              <a:rPr lang="en-US" dirty="0" smtClean="0"/>
              <a:t>,</a:t>
            </a:r>
            <a:r>
              <a:rPr lang="el-GR" dirty="0" smtClean="0"/>
              <a:t> ηλεκτρικά αυτοκίνητα </a:t>
            </a:r>
            <a:r>
              <a:rPr lang="en-US" dirty="0" smtClean="0"/>
              <a:t>,</a:t>
            </a:r>
            <a:r>
              <a:rPr lang="en-US" b="1" dirty="0" smtClean="0"/>
              <a:t>….)</a:t>
            </a:r>
          </a:p>
          <a:p>
            <a:pPr>
              <a:buNone/>
            </a:pPr>
            <a:r>
              <a:rPr lang="el-GR" b="1" u="sng" dirty="0" smtClean="0">
                <a:solidFill>
                  <a:srgbClr val="FF0000"/>
                </a:solidFill>
              </a:rPr>
              <a:t>Μειονεκτήματα</a:t>
            </a:r>
            <a:r>
              <a:rPr lang="el-GR" dirty="0" smtClean="0"/>
              <a:t> </a:t>
            </a:r>
            <a:endParaRPr lang="en-US" dirty="0" smtClean="0"/>
          </a:p>
          <a:p>
            <a:pPr>
              <a:buNone/>
            </a:pPr>
            <a:r>
              <a:rPr lang="en-US" dirty="0" smtClean="0"/>
              <a:t> </a:t>
            </a:r>
            <a:r>
              <a:rPr lang="el-GR" dirty="0" smtClean="0"/>
              <a:t>Χρειάζονται  τακτική συντήρηση </a:t>
            </a:r>
            <a:endParaRPr lang="en-US" dirty="0" smtClean="0"/>
          </a:p>
          <a:p>
            <a:pPr>
              <a:buNone/>
            </a:pPr>
            <a:r>
              <a:rPr lang="el-GR" dirty="0" smtClean="0"/>
              <a:t>Δεν μπορούν να χρησιμοποιηθούν σε περιοχή όπου</a:t>
            </a:r>
            <a:r>
              <a:rPr lang="en-US" dirty="0" smtClean="0"/>
              <a:t> </a:t>
            </a:r>
            <a:r>
              <a:rPr lang="el-GR" dirty="0" smtClean="0"/>
              <a:t>υπάρχουν αυξημένοι κίνδυνοι σπινθηρισμών ,  εκρήξεων κ.λ.π.  </a:t>
            </a:r>
          </a:p>
          <a:p>
            <a:pPr>
              <a:buNone/>
            </a:pPr>
            <a:r>
              <a:rPr lang="el-GR" dirty="0" smtClean="0"/>
              <a:t>Παρουσιάζουν  υψηλό κόστος αγοράς. </a:t>
            </a:r>
            <a:endParaRPr lang="en-US" dirty="0" smtClean="0"/>
          </a:p>
        </p:txBody>
      </p:sp>
      <p:sp>
        <p:nvSpPr>
          <p:cNvPr id="4" name="3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5" name="4 - Θέση αριθμού διαφάνειας"/>
          <p:cNvSpPr>
            <a:spLocks noGrp="1"/>
          </p:cNvSpPr>
          <p:nvPr>
            <p:ph type="sldNum" sz="quarter" idx="12"/>
          </p:nvPr>
        </p:nvSpPr>
        <p:spPr/>
        <p:txBody>
          <a:bodyPr/>
          <a:lstStyle/>
          <a:p>
            <a:fld id="{539497B2-997A-4DEE-B1A4-4792EF7CD9E7}" type="slidenum">
              <a:rPr lang="el-GR" smtClean="0"/>
              <a:pPr/>
              <a:t>4</a:t>
            </a:fld>
            <a:endParaRPr lang="el-G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40</a:t>
            </a:fld>
            <a:endParaRPr lang="el-GR" dirty="0"/>
          </a:p>
        </p:txBody>
      </p:sp>
      <p:pic>
        <p:nvPicPr>
          <p:cNvPr id="26626" name="Picture 2"/>
          <p:cNvPicPr>
            <a:picLocks noChangeAspect="1" noChangeArrowheads="1"/>
          </p:cNvPicPr>
          <p:nvPr/>
        </p:nvPicPr>
        <p:blipFill>
          <a:blip r:embed="rId2" cstate="print"/>
          <a:srcRect/>
          <a:stretch>
            <a:fillRect/>
          </a:stretch>
        </p:blipFill>
        <p:spPr bwMode="auto">
          <a:xfrm>
            <a:off x="0" y="-63866"/>
            <a:ext cx="9144000" cy="630117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41</a:t>
            </a:fld>
            <a:endParaRPr lang="el-GR" dirty="0"/>
          </a:p>
        </p:txBody>
      </p:sp>
      <p:pic>
        <p:nvPicPr>
          <p:cNvPr id="27650" name="Picture 2"/>
          <p:cNvPicPr>
            <a:picLocks noChangeAspect="1" noChangeArrowheads="1"/>
          </p:cNvPicPr>
          <p:nvPr/>
        </p:nvPicPr>
        <p:blipFill>
          <a:blip r:embed="rId2" cstate="print"/>
          <a:srcRect/>
          <a:stretch>
            <a:fillRect/>
          </a:stretch>
        </p:blipFill>
        <p:spPr bwMode="auto">
          <a:xfrm>
            <a:off x="0" y="0"/>
            <a:ext cx="9144000" cy="594928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42</a:t>
            </a:fld>
            <a:endParaRPr lang="el-GR" dirty="0"/>
          </a:p>
        </p:txBody>
      </p:sp>
      <p:pic>
        <p:nvPicPr>
          <p:cNvPr id="28674" name="Picture 2"/>
          <p:cNvPicPr>
            <a:picLocks noChangeAspect="1" noChangeArrowheads="1"/>
          </p:cNvPicPr>
          <p:nvPr/>
        </p:nvPicPr>
        <p:blipFill>
          <a:blip r:embed="rId2" cstate="print"/>
          <a:srcRect/>
          <a:stretch>
            <a:fillRect/>
          </a:stretch>
        </p:blipFill>
        <p:spPr bwMode="auto">
          <a:xfrm>
            <a:off x="0" y="1"/>
            <a:ext cx="9144000" cy="6237312"/>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43</a:t>
            </a:fld>
            <a:endParaRPr lang="el-GR" dirty="0"/>
          </a:p>
        </p:txBody>
      </p:sp>
      <p:pic>
        <p:nvPicPr>
          <p:cNvPr id="29698" name="Picture 2"/>
          <p:cNvPicPr>
            <a:picLocks noChangeAspect="1" noChangeArrowheads="1"/>
          </p:cNvPicPr>
          <p:nvPr/>
        </p:nvPicPr>
        <p:blipFill>
          <a:blip r:embed="rId2" cstate="print"/>
          <a:srcRect/>
          <a:stretch>
            <a:fillRect/>
          </a:stretch>
        </p:blipFill>
        <p:spPr bwMode="auto">
          <a:xfrm>
            <a:off x="158514" y="891939"/>
            <a:ext cx="8733966" cy="441825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44</a:t>
            </a:fld>
            <a:endParaRPr lang="el-GR" dirty="0"/>
          </a:p>
        </p:txBody>
      </p:sp>
      <p:pic>
        <p:nvPicPr>
          <p:cNvPr id="30722" name="Picture 2"/>
          <p:cNvPicPr>
            <a:picLocks noChangeAspect="1" noChangeArrowheads="1"/>
          </p:cNvPicPr>
          <p:nvPr/>
        </p:nvPicPr>
        <p:blipFill>
          <a:blip r:embed="rId2" cstate="print"/>
          <a:srcRect/>
          <a:stretch>
            <a:fillRect/>
          </a:stretch>
        </p:blipFill>
        <p:spPr bwMode="auto">
          <a:xfrm>
            <a:off x="0" y="0"/>
            <a:ext cx="9144000" cy="628654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45</a:t>
            </a:fld>
            <a:endParaRPr lang="el-GR" dirty="0"/>
          </a:p>
        </p:txBody>
      </p:sp>
      <p:pic>
        <p:nvPicPr>
          <p:cNvPr id="31746" name="Picture 2"/>
          <p:cNvPicPr>
            <a:picLocks noChangeAspect="1" noChangeArrowheads="1"/>
          </p:cNvPicPr>
          <p:nvPr/>
        </p:nvPicPr>
        <p:blipFill>
          <a:blip r:embed="rId2" cstate="print"/>
          <a:srcRect/>
          <a:stretch>
            <a:fillRect/>
          </a:stretch>
        </p:blipFill>
        <p:spPr bwMode="auto">
          <a:xfrm>
            <a:off x="0" y="0"/>
            <a:ext cx="9165283" cy="623731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46</a:t>
            </a:fld>
            <a:endParaRPr lang="el-GR" dirty="0"/>
          </a:p>
        </p:txBody>
      </p:sp>
      <p:pic>
        <p:nvPicPr>
          <p:cNvPr id="32770" name="Picture 2"/>
          <p:cNvPicPr>
            <a:picLocks noChangeAspect="1" noChangeArrowheads="1"/>
          </p:cNvPicPr>
          <p:nvPr/>
        </p:nvPicPr>
        <p:blipFill>
          <a:blip r:embed="rId2" cstate="print"/>
          <a:srcRect/>
          <a:stretch>
            <a:fillRect/>
          </a:stretch>
        </p:blipFill>
        <p:spPr bwMode="auto">
          <a:xfrm>
            <a:off x="-30168" y="0"/>
            <a:ext cx="9174167" cy="6381328"/>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47</a:t>
            </a:fld>
            <a:endParaRPr lang="el-GR" dirty="0"/>
          </a:p>
        </p:txBody>
      </p:sp>
      <p:pic>
        <p:nvPicPr>
          <p:cNvPr id="33794" name="Picture 2"/>
          <p:cNvPicPr>
            <a:picLocks noChangeAspect="1" noChangeArrowheads="1"/>
          </p:cNvPicPr>
          <p:nvPr/>
        </p:nvPicPr>
        <p:blipFill>
          <a:blip r:embed="rId2" cstate="print"/>
          <a:srcRect/>
          <a:stretch>
            <a:fillRect/>
          </a:stretch>
        </p:blipFill>
        <p:spPr bwMode="auto">
          <a:xfrm>
            <a:off x="0" y="0"/>
            <a:ext cx="9144000" cy="6093296"/>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48</a:t>
            </a:fld>
            <a:endParaRPr lang="el-GR" dirty="0"/>
          </a:p>
        </p:txBody>
      </p:sp>
      <p:pic>
        <p:nvPicPr>
          <p:cNvPr id="34818" name="Picture 2"/>
          <p:cNvPicPr>
            <a:picLocks noChangeAspect="1" noChangeArrowheads="1"/>
          </p:cNvPicPr>
          <p:nvPr/>
        </p:nvPicPr>
        <p:blipFill>
          <a:blip r:embed="rId2" cstate="print"/>
          <a:srcRect/>
          <a:stretch>
            <a:fillRect/>
          </a:stretch>
        </p:blipFill>
        <p:spPr bwMode="auto">
          <a:xfrm>
            <a:off x="0" y="0"/>
            <a:ext cx="9144000" cy="6165304"/>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49</a:t>
            </a:fld>
            <a:endParaRPr lang="el-GR" dirty="0"/>
          </a:p>
        </p:txBody>
      </p:sp>
      <p:pic>
        <p:nvPicPr>
          <p:cNvPr id="35842" name="Picture 2"/>
          <p:cNvPicPr>
            <a:picLocks noChangeAspect="1" noChangeArrowheads="1"/>
          </p:cNvPicPr>
          <p:nvPr/>
        </p:nvPicPr>
        <p:blipFill>
          <a:blip r:embed="rId2" cstate="print"/>
          <a:srcRect/>
          <a:stretch>
            <a:fillRect/>
          </a:stretch>
        </p:blipFill>
        <p:spPr bwMode="auto">
          <a:xfrm>
            <a:off x="0" y="-22074"/>
            <a:ext cx="9144000" cy="625938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Εισαγωγή</a:t>
            </a:r>
            <a:endParaRPr lang="el-GR" dirty="0"/>
          </a:p>
        </p:txBody>
      </p:sp>
      <p:sp>
        <p:nvSpPr>
          <p:cNvPr id="4" name="3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5" name="4 - Θέση αριθμού διαφάνειας"/>
          <p:cNvSpPr>
            <a:spLocks noGrp="1"/>
          </p:cNvSpPr>
          <p:nvPr>
            <p:ph type="sldNum" sz="quarter" idx="12"/>
          </p:nvPr>
        </p:nvSpPr>
        <p:spPr/>
        <p:txBody>
          <a:bodyPr/>
          <a:lstStyle/>
          <a:p>
            <a:fld id="{539497B2-997A-4DEE-B1A4-4792EF7CD9E7}" type="slidenum">
              <a:rPr lang="el-GR" smtClean="0"/>
              <a:pPr/>
              <a:t>5</a:t>
            </a:fld>
            <a:endParaRPr lang="el-GR"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698265" y="1600200"/>
            <a:ext cx="7747469" cy="4525963"/>
          </a:xfrm>
          <a:prstGeom prst="rect">
            <a:avLst/>
          </a:prstGeom>
          <a:noFill/>
          <a:ln w="9525">
            <a:noFill/>
            <a:miter lim="800000"/>
            <a:headEnd/>
            <a:tailEnd/>
          </a:ln>
          <a:effectLst/>
        </p:spPr>
      </p:pic>
      <p:sp>
        <p:nvSpPr>
          <p:cNvPr id="8" name="7 - Ορθογώνιο"/>
          <p:cNvSpPr/>
          <p:nvPr/>
        </p:nvSpPr>
        <p:spPr>
          <a:xfrm>
            <a:off x="2928926" y="2000240"/>
            <a:ext cx="2214578" cy="28575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dirty="0"/>
          </a:p>
        </p:txBody>
      </p:sp>
      <p:sp>
        <p:nvSpPr>
          <p:cNvPr id="9" name="8 - TextBox"/>
          <p:cNvSpPr txBox="1"/>
          <p:nvPr/>
        </p:nvSpPr>
        <p:spPr>
          <a:xfrm>
            <a:off x="2928926" y="2000240"/>
            <a:ext cx="2214578" cy="369332"/>
          </a:xfrm>
          <a:prstGeom prst="rect">
            <a:avLst/>
          </a:prstGeom>
          <a:solidFill>
            <a:schemeClr val="accent3">
              <a:lumMod val="40000"/>
              <a:lumOff val="60000"/>
            </a:schemeClr>
          </a:solidFill>
        </p:spPr>
        <p:txBody>
          <a:bodyPr wrap="square" rtlCol="0">
            <a:spAutoFit/>
          </a:bodyPr>
          <a:lstStyle/>
          <a:p>
            <a:r>
              <a:rPr lang="el-GR" b="1" dirty="0" smtClean="0">
                <a:solidFill>
                  <a:srgbClr val="FF0000"/>
                </a:solidFill>
              </a:rPr>
              <a:t>Ηλεκτρική    μηχανή</a:t>
            </a:r>
            <a:endParaRPr lang="el-GR" b="1" dirty="0">
              <a:solidFill>
                <a:srgbClr val="FF0000"/>
              </a:solidFill>
            </a:endParaRPr>
          </a:p>
        </p:txBody>
      </p:sp>
      <p:sp>
        <p:nvSpPr>
          <p:cNvPr id="10" name="9 - Ορθογώνιο"/>
          <p:cNvSpPr/>
          <p:nvPr/>
        </p:nvSpPr>
        <p:spPr>
          <a:xfrm>
            <a:off x="2214546" y="3500438"/>
            <a:ext cx="928694"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1" name="10 - TextBox"/>
          <p:cNvSpPr txBox="1"/>
          <p:nvPr/>
        </p:nvSpPr>
        <p:spPr>
          <a:xfrm>
            <a:off x="2000232" y="3500438"/>
            <a:ext cx="1214446" cy="369332"/>
          </a:xfrm>
          <a:prstGeom prst="rect">
            <a:avLst/>
          </a:prstGeom>
          <a:solidFill>
            <a:srgbClr val="FFFFCC"/>
          </a:solidFill>
        </p:spPr>
        <p:txBody>
          <a:bodyPr wrap="square" rtlCol="0">
            <a:spAutoFit/>
          </a:bodyPr>
          <a:lstStyle/>
          <a:p>
            <a:r>
              <a:rPr lang="el-GR" dirty="0" smtClean="0"/>
              <a:t>γεννήτρια</a:t>
            </a:r>
            <a:endParaRPr lang="el-GR" dirty="0"/>
          </a:p>
        </p:txBody>
      </p:sp>
      <p:sp>
        <p:nvSpPr>
          <p:cNvPr id="14" name="13 - Ορθογώνιο"/>
          <p:cNvSpPr/>
          <p:nvPr/>
        </p:nvSpPr>
        <p:spPr>
          <a:xfrm>
            <a:off x="714348" y="3357562"/>
            <a:ext cx="1071570" cy="28575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5" name="14 - TextBox"/>
          <p:cNvSpPr txBox="1"/>
          <p:nvPr/>
        </p:nvSpPr>
        <p:spPr>
          <a:xfrm>
            <a:off x="611560" y="3286125"/>
            <a:ext cx="1102920" cy="307777"/>
          </a:xfrm>
          <a:prstGeom prst="rect">
            <a:avLst/>
          </a:prstGeom>
          <a:noFill/>
        </p:spPr>
        <p:txBody>
          <a:bodyPr wrap="square" rtlCol="0">
            <a:spAutoFit/>
          </a:bodyPr>
          <a:lstStyle/>
          <a:p>
            <a:r>
              <a:rPr lang="el-GR" sz="1400" dirty="0" smtClean="0"/>
              <a:t>μηχανική</a:t>
            </a:r>
            <a:endParaRPr lang="el-GR" sz="1400" dirty="0"/>
          </a:p>
        </p:txBody>
      </p:sp>
      <p:sp>
        <p:nvSpPr>
          <p:cNvPr id="16" name="15 - Ορθογώνιο"/>
          <p:cNvSpPr/>
          <p:nvPr/>
        </p:nvSpPr>
        <p:spPr>
          <a:xfrm>
            <a:off x="3428992" y="3357562"/>
            <a:ext cx="928694" cy="28575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7" name="16 - TextBox"/>
          <p:cNvSpPr txBox="1"/>
          <p:nvPr/>
        </p:nvSpPr>
        <p:spPr>
          <a:xfrm>
            <a:off x="3428992" y="3357562"/>
            <a:ext cx="928694" cy="307777"/>
          </a:xfrm>
          <a:prstGeom prst="rect">
            <a:avLst/>
          </a:prstGeom>
          <a:noFill/>
        </p:spPr>
        <p:txBody>
          <a:bodyPr wrap="square" rtlCol="0">
            <a:spAutoFit/>
          </a:bodyPr>
          <a:lstStyle/>
          <a:p>
            <a:r>
              <a:rPr lang="el-GR" sz="1400" dirty="0" smtClean="0"/>
              <a:t>ηλεκτρική</a:t>
            </a:r>
            <a:endParaRPr lang="el-GR" sz="1400" dirty="0"/>
          </a:p>
        </p:txBody>
      </p:sp>
      <p:sp>
        <p:nvSpPr>
          <p:cNvPr id="18" name="17 - Ορθογώνιο"/>
          <p:cNvSpPr/>
          <p:nvPr/>
        </p:nvSpPr>
        <p:spPr>
          <a:xfrm>
            <a:off x="857224" y="3714752"/>
            <a:ext cx="642942" cy="21431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9" name="18 - TextBox"/>
          <p:cNvSpPr txBox="1"/>
          <p:nvPr/>
        </p:nvSpPr>
        <p:spPr>
          <a:xfrm>
            <a:off x="785786" y="3714752"/>
            <a:ext cx="785818" cy="307777"/>
          </a:xfrm>
          <a:prstGeom prst="rect">
            <a:avLst/>
          </a:prstGeom>
          <a:noFill/>
        </p:spPr>
        <p:txBody>
          <a:bodyPr wrap="square" rtlCol="0">
            <a:spAutoFit/>
          </a:bodyPr>
          <a:lstStyle/>
          <a:p>
            <a:r>
              <a:rPr lang="el-GR" sz="1400" dirty="0" smtClean="0"/>
              <a:t>είσοδος</a:t>
            </a:r>
            <a:endParaRPr lang="el-GR" sz="1400" dirty="0"/>
          </a:p>
        </p:txBody>
      </p:sp>
      <p:sp>
        <p:nvSpPr>
          <p:cNvPr id="20" name="19 - Ορθογώνιο"/>
          <p:cNvSpPr/>
          <p:nvPr/>
        </p:nvSpPr>
        <p:spPr>
          <a:xfrm>
            <a:off x="3500430" y="3714752"/>
            <a:ext cx="928694" cy="14287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1" name="20 - TextBox"/>
          <p:cNvSpPr txBox="1"/>
          <p:nvPr/>
        </p:nvSpPr>
        <p:spPr>
          <a:xfrm>
            <a:off x="3500430" y="3714752"/>
            <a:ext cx="785818" cy="307777"/>
          </a:xfrm>
          <a:prstGeom prst="rect">
            <a:avLst/>
          </a:prstGeom>
          <a:noFill/>
        </p:spPr>
        <p:txBody>
          <a:bodyPr wrap="square" rtlCol="0">
            <a:spAutoFit/>
          </a:bodyPr>
          <a:lstStyle/>
          <a:p>
            <a:r>
              <a:rPr lang="el-GR" sz="1400" dirty="0" smtClean="0"/>
              <a:t>έξοδος</a:t>
            </a:r>
            <a:endParaRPr lang="el-GR" sz="1400" dirty="0"/>
          </a:p>
        </p:txBody>
      </p:sp>
      <p:sp>
        <p:nvSpPr>
          <p:cNvPr id="22" name="21 - TextBox"/>
          <p:cNvSpPr txBox="1"/>
          <p:nvPr/>
        </p:nvSpPr>
        <p:spPr>
          <a:xfrm>
            <a:off x="5929322" y="3500438"/>
            <a:ext cx="1285884" cy="307777"/>
          </a:xfrm>
          <a:prstGeom prst="rect">
            <a:avLst/>
          </a:prstGeom>
          <a:solidFill>
            <a:srgbClr val="FFFFCC"/>
          </a:solidFill>
        </p:spPr>
        <p:txBody>
          <a:bodyPr wrap="square" rtlCol="0">
            <a:spAutoFit/>
          </a:bodyPr>
          <a:lstStyle/>
          <a:p>
            <a:r>
              <a:rPr lang="el-GR" sz="1400" dirty="0" smtClean="0"/>
              <a:t>κινητήρας</a:t>
            </a:r>
            <a:endParaRPr lang="el-GR" sz="1400" dirty="0"/>
          </a:p>
        </p:txBody>
      </p:sp>
      <p:sp>
        <p:nvSpPr>
          <p:cNvPr id="23" name="22 - TextBox"/>
          <p:cNvSpPr txBox="1"/>
          <p:nvPr/>
        </p:nvSpPr>
        <p:spPr>
          <a:xfrm>
            <a:off x="4714876" y="3357562"/>
            <a:ext cx="1000132" cy="307777"/>
          </a:xfrm>
          <a:prstGeom prst="rect">
            <a:avLst/>
          </a:prstGeom>
          <a:solidFill>
            <a:srgbClr val="FFFFCC"/>
          </a:solidFill>
        </p:spPr>
        <p:txBody>
          <a:bodyPr wrap="square" rtlCol="0">
            <a:spAutoFit/>
          </a:bodyPr>
          <a:lstStyle/>
          <a:p>
            <a:r>
              <a:rPr lang="el-GR" sz="1400" dirty="0" smtClean="0"/>
              <a:t>ηλεκτρική</a:t>
            </a:r>
            <a:endParaRPr lang="el-GR" sz="1400" dirty="0"/>
          </a:p>
        </p:txBody>
      </p:sp>
      <p:sp>
        <p:nvSpPr>
          <p:cNvPr id="24" name="23 - TextBox"/>
          <p:cNvSpPr txBox="1"/>
          <p:nvPr/>
        </p:nvSpPr>
        <p:spPr>
          <a:xfrm>
            <a:off x="7358082" y="3357562"/>
            <a:ext cx="1000132" cy="307777"/>
          </a:xfrm>
          <a:prstGeom prst="rect">
            <a:avLst/>
          </a:prstGeom>
          <a:solidFill>
            <a:srgbClr val="FFFFCC"/>
          </a:solidFill>
        </p:spPr>
        <p:txBody>
          <a:bodyPr wrap="square" rtlCol="0">
            <a:spAutoFit/>
          </a:bodyPr>
          <a:lstStyle/>
          <a:p>
            <a:r>
              <a:rPr lang="el-GR" sz="1400" dirty="0" smtClean="0"/>
              <a:t>μηχανική</a:t>
            </a:r>
            <a:endParaRPr lang="el-GR" sz="1400" dirty="0"/>
          </a:p>
        </p:txBody>
      </p:sp>
      <p:sp>
        <p:nvSpPr>
          <p:cNvPr id="25" name="24 - TextBox"/>
          <p:cNvSpPr txBox="1"/>
          <p:nvPr/>
        </p:nvSpPr>
        <p:spPr>
          <a:xfrm>
            <a:off x="5000628" y="3714752"/>
            <a:ext cx="785818" cy="307777"/>
          </a:xfrm>
          <a:prstGeom prst="rect">
            <a:avLst/>
          </a:prstGeom>
          <a:solidFill>
            <a:srgbClr val="FFFFCC"/>
          </a:solidFill>
        </p:spPr>
        <p:txBody>
          <a:bodyPr wrap="square" rtlCol="0">
            <a:spAutoFit/>
          </a:bodyPr>
          <a:lstStyle/>
          <a:p>
            <a:r>
              <a:rPr lang="el-GR" sz="1400" dirty="0" smtClean="0"/>
              <a:t>είσοδος</a:t>
            </a:r>
            <a:endParaRPr lang="el-GR" sz="1400" dirty="0"/>
          </a:p>
        </p:txBody>
      </p:sp>
      <p:sp>
        <p:nvSpPr>
          <p:cNvPr id="26" name="25 - TextBox"/>
          <p:cNvSpPr txBox="1"/>
          <p:nvPr/>
        </p:nvSpPr>
        <p:spPr>
          <a:xfrm>
            <a:off x="7500958" y="3714752"/>
            <a:ext cx="857256" cy="307777"/>
          </a:xfrm>
          <a:prstGeom prst="rect">
            <a:avLst/>
          </a:prstGeom>
          <a:solidFill>
            <a:srgbClr val="FFFFCC"/>
          </a:solidFill>
        </p:spPr>
        <p:txBody>
          <a:bodyPr wrap="square" rtlCol="0">
            <a:spAutoFit/>
          </a:bodyPr>
          <a:lstStyle/>
          <a:p>
            <a:r>
              <a:rPr lang="el-GR" sz="1400" dirty="0" smtClean="0"/>
              <a:t>έξοδος</a:t>
            </a:r>
            <a:endParaRPr lang="el-GR" sz="1400" dirty="0"/>
          </a:p>
        </p:txBody>
      </p:sp>
      <p:sp>
        <p:nvSpPr>
          <p:cNvPr id="27" name="26 - TextBox"/>
          <p:cNvSpPr txBox="1"/>
          <p:nvPr/>
        </p:nvSpPr>
        <p:spPr>
          <a:xfrm>
            <a:off x="785786" y="4143380"/>
            <a:ext cx="4572032" cy="369332"/>
          </a:xfrm>
          <a:prstGeom prst="rect">
            <a:avLst/>
          </a:prstGeom>
          <a:solidFill>
            <a:srgbClr val="FFFFCC"/>
          </a:solidFill>
        </p:spPr>
        <p:txBody>
          <a:bodyPr wrap="square" rtlCol="0">
            <a:spAutoFit/>
          </a:bodyPr>
          <a:lstStyle/>
          <a:p>
            <a:r>
              <a:rPr lang="el-GR" dirty="0" smtClean="0"/>
              <a:t>Ηλεκτρομηχανική μετατροπή ενέργειας</a:t>
            </a:r>
            <a:endParaRPr lang="el-GR" dirty="0"/>
          </a:p>
        </p:txBody>
      </p:sp>
      <p:sp>
        <p:nvSpPr>
          <p:cNvPr id="28" name="27 - TextBox"/>
          <p:cNvSpPr txBox="1"/>
          <p:nvPr/>
        </p:nvSpPr>
        <p:spPr>
          <a:xfrm>
            <a:off x="928662" y="4786322"/>
            <a:ext cx="1714512" cy="307777"/>
          </a:xfrm>
          <a:prstGeom prst="rect">
            <a:avLst/>
          </a:prstGeom>
          <a:solidFill>
            <a:srgbClr val="FFFFCC"/>
          </a:solidFill>
        </p:spPr>
        <p:txBody>
          <a:bodyPr wrap="square" rtlCol="0">
            <a:spAutoFit/>
          </a:bodyPr>
          <a:lstStyle/>
          <a:p>
            <a:r>
              <a:rPr lang="el-GR" sz="1400" dirty="0" smtClean="0"/>
              <a:t>Ηλεκτρικό σύστημα</a:t>
            </a:r>
            <a:endParaRPr lang="el-GR" sz="1400" dirty="0"/>
          </a:p>
        </p:txBody>
      </p:sp>
      <p:sp>
        <p:nvSpPr>
          <p:cNvPr id="29" name="28 - TextBox"/>
          <p:cNvSpPr txBox="1"/>
          <p:nvPr/>
        </p:nvSpPr>
        <p:spPr>
          <a:xfrm>
            <a:off x="6500826" y="4643446"/>
            <a:ext cx="1643074" cy="307777"/>
          </a:xfrm>
          <a:prstGeom prst="rect">
            <a:avLst/>
          </a:prstGeom>
          <a:solidFill>
            <a:srgbClr val="FFFFCC"/>
          </a:solidFill>
        </p:spPr>
        <p:txBody>
          <a:bodyPr wrap="square" rtlCol="0">
            <a:spAutoFit/>
          </a:bodyPr>
          <a:lstStyle/>
          <a:p>
            <a:r>
              <a:rPr lang="el-GR" sz="1400" dirty="0" smtClean="0"/>
              <a:t>Μηχανικό σύστημα</a:t>
            </a:r>
            <a:endParaRPr lang="el-GR" sz="1400" dirty="0"/>
          </a:p>
        </p:txBody>
      </p:sp>
      <p:sp>
        <p:nvSpPr>
          <p:cNvPr id="30" name="29 - TextBox"/>
          <p:cNvSpPr txBox="1"/>
          <p:nvPr/>
        </p:nvSpPr>
        <p:spPr>
          <a:xfrm>
            <a:off x="5572132" y="5214950"/>
            <a:ext cx="785818" cy="253916"/>
          </a:xfrm>
          <a:prstGeom prst="rect">
            <a:avLst/>
          </a:prstGeom>
          <a:solidFill>
            <a:srgbClr val="FFFFCC"/>
          </a:solidFill>
        </p:spPr>
        <p:txBody>
          <a:bodyPr wrap="square" rtlCol="0">
            <a:spAutoFit/>
          </a:bodyPr>
          <a:lstStyle/>
          <a:p>
            <a:r>
              <a:rPr lang="el-GR" sz="1050" dirty="0" smtClean="0"/>
              <a:t>κινητήρας</a:t>
            </a:r>
            <a:endParaRPr lang="el-GR" sz="1050" dirty="0"/>
          </a:p>
        </p:txBody>
      </p:sp>
      <p:sp>
        <p:nvSpPr>
          <p:cNvPr id="31" name="30 - TextBox"/>
          <p:cNvSpPr txBox="1"/>
          <p:nvPr/>
        </p:nvSpPr>
        <p:spPr>
          <a:xfrm>
            <a:off x="2428860" y="5786454"/>
            <a:ext cx="1143008" cy="276999"/>
          </a:xfrm>
          <a:prstGeom prst="rect">
            <a:avLst/>
          </a:prstGeom>
          <a:solidFill>
            <a:srgbClr val="FFFFCC"/>
          </a:solidFill>
        </p:spPr>
        <p:txBody>
          <a:bodyPr wrap="square" rtlCol="0">
            <a:spAutoFit/>
          </a:bodyPr>
          <a:lstStyle/>
          <a:p>
            <a:r>
              <a:rPr lang="el-GR" sz="1200" dirty="0" smtClean="0"/>
              <a:t>γεννήτρια</a:t>
            </a:r>
            <a:endParaRPr lang="el-GR" sz="1200" dirty="0"/>
          </a:p>
        </p:txBody>
      </p:sp>
      <p:sp>
        <p:nvSpPr>
          <p:cNvPr id="32" name="31 - TextBox"/>
          <p:cNvSpPr txBox="1"/>
          <p:nvPr/>
        </p:nvSpPr>
        <p:spPr>
          <a:xfrm>
            <a:off x="4000496" y="4643446"/>
            <a:ext cx="1428760" cy="461665"/>
          </a:xfrm>
          <a:prstGeom prst="rect">
            <a:avLst/>
          </a:prstGeom>
          <a:solidFill>
            <a:schemeClr val="accent2">
              <a:lumMod val="60000"/>
              <a:lumOff val="40000"/>
            </a:schemeClr>
          </a:solidFill>
        </p:spPr>
        <p:txBody>
          <a:bodyPr wrap="square" rtlCol="0">
            <a:spAutoFit/>
          </a:bodyPr>
          <a:lstStyle/>
          <a:p>
            <a:r>
              <a:rPr lang="el-GR" sz="1200" dirty="0" smtClean="0"/>
              <a:t>Ιδανική ηλεκτρική μηχανή</a:t>
            </a:r>
            <a:endParaRPr lang="el-GR" sz="1200" dirty="0"/>
          </a:p>
        </p:txBody>
      </p:sp>
      <p:sp>
        <p:nvSpPr>
          <p:cNvPr id="33" name="32 - TextBox"/>
          <p:cNvSpPr txBox="1"/>
          <p:nvPr/>
        </p:nvSpPr>
        <p:spPr>
          <a:xfrm>
            <a:off x="3857620" y="5500702"/>
            <a:ext cx="1428760" cy="276999"/>
          </a:xfrm>
          <a:prstGeom prst="rect">
            <a:avLst/>
          </a:prstGeom>
          <a:solidFill>
            <a:srgbClr val="FFFFCC"/>
          </a:solidFill>
        </p:spPr>
        <p:txBody>
          <a:bodyPr wrap="square" rtlCol="0">
            <a:spAutoFit/>
          </a:bodyPr>
          <a:lstStyle/>
          <a:p>
            <a:r>
              <a:rPr lang="el-GR" sz="1200" dirty="0" smtClean="0"/>
              <a:t>Ροή ενέργειας</a:t>
            </a:r>
            <a:endParaRPr lang="el-GR" sz="1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50</a:t>
            </a:fld>
            <a:endParaRPr lang="el-GR" dirty="0"/>
          </a:p>
        </p:txBody>
      </p:sp>
      <p:pic>
        <p:nvPicPr>
          <p:cNvPr id="36866" name="Picture 2"/>
          <p:cNvPicPr>
            <a:picLocks noChangeAspect="1" noChangeArrowheads="1"/>
          </p:cNvPicPr>
          <p:nvPr/>
        </p:nvPicPr>
        <p:blipFill>
          <a:blip r:embed="rId2" cstate="print"/>
          <a:srcRect/>
          <a:stretch>
            <a:fillRect/>
          </a:stretch>
        </p:blipFill>
        <p:spPr bwMode="auto">
          <a:xfrm>
            <a:off x="0" y="0"/>
            <a:ext cx="9144000" cy="6237312"/>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51</a:t>
            </a:fld>
            <a:endParaRPr lang="el-GR" dirty="0"/>
          </a:p>
        </p:txBody>
      </p:sp>
      <p:pic>
        <p:nvPicPr>
          <p:cNvPr id="37890" name="Picture 2"/>
          <p:cNvPicPr>
            <a:picLocks noChangeAspect="1" noChangeArrowheads="1"/>
          </p:cNvPicPr>
          <p:nvPr/>
        </p:nvPicPr>
        <p:blipFill>
          <a:blip r:embed="rId2" cstate="print"/>
          <a:srcRect/>
          <a:stretch>
            <a:fillRect/>
          </a:stretch>
        </p:blipFill>
        <p:spPr bwMode="auto">
          <a:xfrm>
            <a:off x="0" y="0"/>
            <a:ext cx="9143999" cy="6165304"/>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52</a:t>
            </a:fld>
            <a:endParaRPr lang="el-GR" dirty="0"/>
          </a:p>
        </p:txBody>
      </p:sp>
      <p:pic>
        <p:nvPicPr>
          <p:cNvPr id="38914" name="Picture 2"/>
          <p:cNvPicPr>
            <a:picLocks noChangeAspect="1" noChangeArrowheads="1"/>
          </p:cNvPicPr>
          <p:nvPr/>
        </p:nvPicPr>
        <p:blipFill>
          <a:blip r:embed="rId2" cstate="print"/>
          <a:srcRect/>
          <a:stretch>
            <a:fillRect/>
          </a:stretch>
        </p:blipFill>
        <p:spPr bwMode="auto">
          <a:xfrm>
            <a:off x="0" y="8570"/>
            <a:ext cx="9144000" cy="6228742"/>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53</a:t>
            </a:fld>
            <a:endParaRPr lang="el-GR" dirty="0"/>
          </a:p>
        </p:txBody>
      </p:sp>
      <p:pic>
        <p:nvPicPr>
          <p:cNvPr id="39938" name="Picture 2"/>
          <p:cNvPicPr>
            <a:picLocks noChangeAspect="1" noChangeArrowheads="1"/>
          </p:cNvPicPr>
          <p:nvPr/>
        </p:nvPicPr>
        <p:blipFill>
          <a:blip r:embed="rId2" cstate="print"/>
          <a:srcRect/>
          <a:stretch>
            <a:fillRect/>
          </a:stretch>
        </p:blipFill>
        <p:spPr bwMode="auto">
          <a:xfrm>
            <a:off x="0" y="0"/>
            <a:ext cx="9144000" cy="6093296"/>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54</a:t>
            </a:fld>
            <a:endParaRPr lang="el-GR" dirty="0"/>
          </a:p>
        </p:txBody>
      </p:sp>
      <p:pic>
        <p:nvPicPr>
          <p:cNvPr id="40962" name="Picture 2"/>
          <p:cNvPicPr>
            <a:picLocks noChangeAspect="1" noChangeArrowheads="1"/>
          </p:cNvPicPr>
          <p:nvPr/>
        </p:nvPicPr>
        <p:blipFill>
          <a:blip r:embed="rId2" cstate="print"/>
          <a:srcRect/>
          <a:stretch>
            <a:fillRect/>
          </a:stretch>
        </p:blipFill>
        <p:spPr bwMode="auto">
          <a:xfrm>
            <a:off x="0" y="0"/>
            <a:ext cx="9144000" cy="6165304"/>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55</a:t>
            </a:fld>
            <a:endParaRPr lang="el-GR" dirty="0"/>
          </a:p>
        </p:txBody>
      </p:sp>
      <p:pic>
        <p:nvPicPr>
          <p:cNvPr id="41986" name="Picture 2"/>
          <p:cNvPicPr>
            <a:picLocks noChangeAspect="1" noChangeArrowheads="1"/>
          </p:cNvPicPr>
          <p:nvPr/>
        </p:nvPicPr>
        <p:blipFill>
          <a:blip r:embed="rId2" cstate="print"/>
          <a:srcRect/>
          <a:stretch>
            <a:fillRect/>
          </a:stretch>
        </p:blipFill>
        <p:spPr bwMode="auto">
          <a:xfrm>
            <a:off x="0" y="8096"/>
            <a:ext cx="9144000" cy="6178393"/>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56</a:t>
            </a:fld>
            <a:endParaRPr lang="el-GR" dirty="0"/>
          </a:p>
        </p:txBody>
      </p:sp>
      <p:pic>
        <p:nvPicPr>
          <p:cNvPr id="43010" name="Picture 2"/>
          <p:cNvPicPr>
            <a:picLocks noChangeAspect="1" noChangeArrowheads="1"/>
          </p:cNvPicPr>
          <p:nvPr/>
        </p:nvPicPr>
        <p:blipFill>
          <a:blip r:embed="rId2" cstate="print"/>
          <a:srcRect/>
          <a:stretch>
            <a:fillRect/>
          </a:stretch>
        </p:blipFill>
        <p:spPr bwMode="auto">
          <a:xfrm>
            <a:off x="0" y="-28584"/>
            <a:ext cx="9144000" cy="6337904"/>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ΠΑΛΑΝΤΖΑΣ   ΠΑΝΑΓΙΩΤΗΣ</a:t>
            </a:r>
            <a:endParaRPr lang="el-GR" dirty="0"/>
          </a:p>
        </p:txBody>
      </p:sp>
      <p:sp>
        <p:nvSpPr>
          <p:cNvPr id="3" name="2 - Θέση αριθμού διαφάνειας"/>
          <p:cNvSpPr>
            <a:spLocks noGrp="1"/>
          </p:cNvSpPr>
          <p:nvPr>
            <p:ph type="sldNum" sz="quarter" idx="12"/>
          </p:nvPr>
        </p:nvSpPr>
        <p:spPr/>
        <p:txBody>
          <a:bodyPr/>
          <a:lstStyle/>
          <a:p>
            <a:fld id="{539497B2-997A-4DEE-B1A4-4792EF7CD9E7}" type="slidenum">
              <a:rPr lang="el-GR" smtClean="0"/>
              <a:pPr/>
              <a:t>57</a:t>
            </a:fld>
            <a:endParaRPr lang="el-GR" dirty="0"/>
          </a:p>
        </p:txBody>
      </p:sp>
      <p:pic>
        <p:nvPicPr>
          <p:cNvPr id="44034" name="Picture 2"/>
          <p:cNvPicPr>
            <a:picLocks noChangeAspect="1" noChangeArrowheads="1"/>
          </p:cNvPicPr>
          <p:nvPr/>
        </p:nvPicPr>
        <p:blipFill>
          <a:blip r:embed="rId2" cstate="print"/>
          <a:srcRect/>
          <a:stretch>
            <a:fillRect/>
          </a:stretch>
        </p:blipFill>
        <p:spPr bwMode="auto">
          <a:xfrm>
            <a:off x="0" y="1834"/>
            <a:ext cx="9144000" cy="6307486"/>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Κατασκευαστική δομή </a:t>
            </a:r>
            <a:r>
              <a:rPr lang="en-US" dirty="0" smtClean="0"/>
              <a:t>DC </a:t>
            </a:r>
            <a:r>
              <a:rPr lang="el-GR" dirty="0" smtClean="0"/>
              <a:t>μηχανής</a:t>
            </a:r>
            <a:endParaRPr lang="el-GR" dirty="0"/>
          </a:p>
        </p:txBody>
      </p:sp>
      <p:sp>
        <p:nvSpPr>
          <p:cNvPr id="4" name="3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5" name="4 - Θέση αριθμού διαφάνειας"/>
          <p:cNvSpPr>
            <a:spLocks noGrp="1"/>
          </p:cNvSpPr>
          <p:nvPr>
            <p:ph type="sldNum" sz="quarter" idx="12"/>
          </p:nvPr>
        </p:nvSpPr>
        <p:spPr/>
        <p:txBody>
          <a:bodyPr/>
          <a:lstStyle/>
          <a:p>
            <a:fld id="{539497B2-997A-4DEE-B1A4-4792EF7CD9E7}" type="slidenum">
              <a:rPr lang="el-GR" smtClean="0"/>
              <a:pPr/>
              <a:t>6</a:t>
            </a:fld>
            <a:endParaRPr lang="el-GR"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938212" y="1677194"/>
            <a:ext cx="7267575" cy="4371975"/>
          </a:xfrm>
          <a:prstGeom prst="rect">
            <a:avLst/>
          </a:prstGeom>
          <a:noFill/>
          <a:ln w="9525">
            <a:noFill/>
            <a:miter lim="800000"/>
            <a:headEnd/>
            <a:tailEnd/>
          </a:ln>
          <a:effectLst/>
        </p:spPr>
      </p:pic>
      <p:sp>
        <p:nvSpPr>
          <p:cNvPr id="7" name="6 - TextBox"/>
          <p:cNvSpPr txBox="1"/>
          <p:nvPr/>
        </p:nvSpPr>
        <p:spPr>
          <a:xfrm>
            <a:off x="1142976" y="2071678"/>
            <a:ext cx="1928826" cy="461665"/>
          </a:xfrm>
          <a:prstGeom prst="rect">
            <a:avLst/>
          </a:prstGeom>
          <a:solidFill>
            <a:srgbClr val="FFFFCC"/>
          </a:solidFill>
        </p:spPr>
        <p:txBody>
          <a:bodyPr wrap="square" rtlCol="0">
            <a:spAutoFit/>
          </a:bodyPr>
          <a:lstStyle/>
          <a:p>
            <a:r>
              <a:rPr lang="el-GR" sz="1200" dirty="0" smtClean="0"/>
              <a:t>Τύλιγμα επαγωγικού τυμπάνου</a:t>
            </a:r>
            <a:endParaRPr lang="el-GR" sz="1200" dirty="0"/>
          </a:p>
        </p:txBody>
      </p:sp>
      <p:sp>
        <p:nvSpPr>
          <p:cNvPr id="8" name="7 - TextBox"/>
          <p:cNvSpPr txBox="1"/>
          <p:nvPr/>
        </p:nvSpPr>
        <p:spPr>
          <a:xfrm>
            <a:off x="4214810" y="1428736"/>
            <a:ext cx="1928826" cy="461665"/>
          </a:xfrm>
          <a:prstGeom prst="rect">
            <a:avLst/>
          </a:prstGeom>
          <a:solidFill>
            <a:srgbClr val="FFFFCC"/>
          </a:solidFill>
        </p:spPr>
        <p:txBody>
          <a:bodyPr wrap="square" rtlCol="0">
            <a:spAutoFit/>
          </a:bodyPr>
          <a:lstStyle/>
          <a:p>
            <a:r>
              <a:rPr lang="el-GR" sz="1200" dirty="0" smtClean="0"/>
              <a:t>Πυρήνας του επαγωγικού τυμπάνου</a:t>
            </a:r>
            <a:endParaRPr lang="el-GR" sz="1200" dirty="0"/>
          </a:p>
        </p:txBody>
      </p:sp>
      <p:sp>
        <p:nvSpPr>
          <p:cNvPr id="9" name="8 - TextBox"/>
          <p:cNvSpPr txBox="1"/>
          <p:nvPr/>
        </p:nvSpPr>
        <p:spPr>
          <a:xfrm>
            <a:off x="5786446" y="1928802"/>
            <a:ext cx="2000264" cy="369332"/>
          </a:xfrm>
          <a:prstGeom prst="rect">
            <a:avLst/>
          </a:prstGeom>
          <a:solidFill>
            <a:srgbClr val="FFFFCC"/>
          </a:solidFill>
        </p:spPr>
        <p:txBody>
          <a:bodyPr wrap="square" rtlCol="0">
            <a:spAutoFit/>
          </a:bodyPr>
          <a:lstStyle/>
          <a:p>
            <a:r>
              <a:rPr lang="el-GR" dirty="0" smtClean="0"/>
              <a:t>Πέδιλο του πόλου</a:t>
            </a:r>
            <a:endParaRPr lang="el-GR" dirty="0"/>
          </a:p>
        </p:txBody>
      </p:sp>
      <p:sp>
        <p:nvSpPr>
          <p:cNvPr id="10" name="9 - TextBox"/>
          <p:cNvSpPr txBox="1"/>
          <p:nvPr/>
        </p:nvSpPr>
        <p:spPr>
          <a:xfrm>
            <a:off x="6357950" y="2643182"/>
            <a:ext cx="1643074" cy="307777"/>
          </a:xfrm>
          <a:prstGeom prst="rect">
            <a:avLst/>
          </a:prstGeom>
          <a:solidFill>
            <a:srgbClr val="FFFFCC"/>
          </a:solidFill>
        </p:spPr>
        <p:txBody>
          <a:bodyPr wrap="square" rtlCol="0">
            <a:spAutoFit/>
          </a:bodyPr>
          <a:lstStyle/>
          <a:p>
            <a:r>
              <a:rPr lang="el-GR" sz="1400" dirty="0" smtClean="0"/>
              <a:t>Τύλιγμα διέγερσης</a:t>
            </a:r>
            <a:endParaRPr lang="el-GR" sz="1400" dirty="0"/>
          </a:p>
        </p:txBody>
      </p:sp>
      <p:sp>
        <p:nvSpPr>
          <p:cNvPr id="11" name="10 - TextBox"/>
          <p:cNvSpPr txBox="1"/>
          <p:nvPr/>
        </p:nvSpPr>
        <p:spPr>
          <a:xfrm>
            <a:off x="6500826" y="3429000"/>
            <a:ext cx="1357322" cy="369332"/>
          </a:xfrm>
          <a:prstGeom prst="rect">
            <a:avLst/>
          </a:prstGeom>
          <a:solidFill>
            <a:srgbClr val="FFFFCC"/>
          </a:solidFill>
        </p:spPr>
        <p:txBody>
          <a:bodyPr wrap="square" rtlCol="0">
            <a:spAutoFit/>
          </a:bodyPr>
          <a:lstStyle/>
          <a:p>
            <a:endParaRPr lang="el-GR" dirty="0"/>
          </a:p>
        </p:txBody>
      </p:sp>
      <p:sp>
        <p:nvSpPr>
          <p:cNvPr id="12" name="11 - TextBox"/>
          <p:cNvSpPr txBox="1"/>
          <p:nvPr/>
        </p:nvSpPr>
        <p:spPr>
          <a:xfrm>
            <a:off x="6500826" y="4143380"/>
            <a:ext cx="1714512" cy="307777"/>
          </a:xfrm>
          <a:prstGeom prst="rect">
            <a:avLst/>
          </a:prstGeom>
          <a:solidFill>
            <a:srgbClr val="FFFFCC"/>
          </a:solidFill>
        </p:spPr>
        <p:txBody>
          <a:bodyPr wrap="square" rtlCol="0">
            <a:spAutoFit/>
          </a:bodyPr>
          <a:lstStyle/>
          <a:p>
            <a:r>
              <a:rPr lang="el-GR" sz="1400" dirty="0" smtClean="0"/>
              <a:t>Πυρήνας του πόλου</a:t>
            </a:r>
            <a:endParaRPr lang="el-GR" sz="1400" dirty="0"/>
          </a:p>
        </p:txBody>
      </p:sp>
      <p:sp>
        <p:nvSpPr>
          <p:cNvPr id="13" name="12 - TextBox"/>
          <p:cNvSpPr txBox="1"/>
          <p:nvPr/>
        </p:nvSpPr>
        <p:spPr>
          <a:xfrm>
            <a:off x="1142976" y="5072074"/>
            <a:ext cx="1500198" cy="276999"/>
          </a:xfrm>
          <a:prstGeom prst="rect">
            <a:avLst/>
          </a:prstGeom>
          <a:solidFill>
            <a:srgbClr val="FFFFCC"/>
          </a:solidFill>
        </p:spPr>
        <p:txBody>
          <a:bodyPr wrap="square" rtlCol="0">
            <a:spAutoFit/>
          </a:bodyPr>
          <a:lstStyle/>
          <a:p>
            <a:r>
              <a:rPr lang="el-GR" sz="1200" dirty="0" smtClean="0"/>
              <a:t>Πρόσωπο του πόλου</a:t>
            </a:r>
            <a:endParaRPr lang="el-GR" sz="1200" dirty="0"/>
          </a:p>
        </p:txBody>
      </p:sp>
      <p:sp>
        <p:nvSpPr>
          <p:cNvPr id="14" name="13 - TextBox"/>
          <p:cNvSpPr txBox="1"/>
          <p:nvPr/>
        </p:nvSpPr>
        <p:spPr>
          <a:xfrm>
            <a:off x="6215074" y="5214950"/>
            <a:ext cx="1857388" cy="307777"/>
          </a:xfrm>
          <a:prstGeom prst="rect">
            <a:avLst/>
          </a:prstGeom>
          <a:solidFill>
            <a:srgbClr val="FFFFCC"/>
          </a:solidFill>
        </p:spPr>
        <p:txBody>
          <a:bodyPr wrap="square" rtlCol="0">
            <a:spAutoFit/>
          </a:bodyPr>
          <a:lstStyle/>
          <a:p>
            <a:r>
              <a:rPr lang="el-GR" sz="1400" dirty="0" smtClean="0"/>
              <a:t>Κέλυφος του στάτη</a:t>
            </a:r>
            <a:endParaRPr lang="el-GR" sz="1400" dirty="0"/>
          </a:p>
        </p:txBody>
      </p:sp>
      <p:sp>
        <p:nvSpPr>
          <p:cNvPr id="15" name="14 - TextBox"/>
          <p:cNvSpPr txBox="1"/>
          <p:nvPr/>
        </p:nvSpPr>
        <p:spPr>
          <a:xfrm>
            <a:off x="6072198" y="4857760"/>
            <a:ext cx="2000264" cy="307777"/>
          </a:xfrm>
          <a:prstGeom prst="rect">
            <a:avLst/>
          </a:prstGeom>
          <a:solidFill>
            <a:srgbClr val="FFFFCC"/>
          </a:solidFill>
        </p:spPr>
        <p:txBody>
          <a:bodyPr wrap="square" rtlCol="0">
            <a:spAutoFit/>
          </a:bodyPr>
          <a:lstStyle/>
          <a:p>
            <a:r>
              <a:rPr lang="el-GR" sz="1400" dirty="0" smtClean="0"/>
              <a:t>Πέδιλο του πόλου</a:t>
            </a:r>
            <a:endParaRPr lang="el-GR" sz="1400" dirty="0"/>
          </a:p>
        </p:txBody>
      </p:sp>
      <p:sp>
        <p:nvSpPr>
          <p:cNvPr id="16" name="15 - TextBox"/>
          <p:cNvSpPr txBox="1"/>
          <p:nvPr/>
        </p:nvSpPr>
        <p:spPr>
          <a:xfrm>
            <a:off x="3786182" y="4214818"/>
            <a:ext cx="1071570" cy="307777"/>
          </a:xfrm>
          <a:prstGeom prst="rect">
            <a:avLst/>
          </a:prstGeom>
          <a:solidFill>
            <a:srgbClr val="FFFFCC"/>
          </a:solidFill>
        </p:spPr>
        <p:txBody>
          <a:bodyPr wrap="square" rtlCol="0">
            <a:spAutoFit/>
          </a:bodyPr>
          <a:lstStyle/>
          <a:p>
            <a:r>
              <a:rPr lang="el-GR" sz="1400" dirty="0" smtClean="0"/>
              <a:t>άξονας</a:t>
            </a:r>
            <a:endParaRPr lang="el-GR" sz="1400" dirty="0"/>
          </a:p>
        </p:txBody>
      </p:sp>
      <p:sp>
        <p:nvSpPr>
          <p:cNvPr id="17" name="16 - TextBox"/>
          <p:cNvSpPr txBox="1"/>
          <p:nvPr/>
        </p:nvSpPr>
        <p:spPr>
          <a:xfrm>
            <a:off x="3857620" y="3214686"/>
            <a:ext cx="1000132" cy="253916"/>
          </a:xfrm>
          <a:prstGeom prst="rect">
            <a:avLst/>
          </a:prstGeom>
          <a:solidFill>
            <a:srgbClr val="FFFFCC"/>
          </a:solidFill>
        </p:spPr>
        <p:txBody>
          <a:bodyPr wrap="square" rtlCol="0">
            <a:spAutoFit/>
          </a:bodyPr>
          <a:lstStyle/>
          <a:p>
            <a:r>
              <a:rPr lang="el-GR" sz="1050" dirty="0" smtClean="0"/>
              <a:t>περιστροφή</a:t>
            </a:r>
            <a:endParaRPr lang="el-GR" sz="10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Κατασκευαστική δομή </a:t>
            </a:r>
            <a:r>
              <a:rPr lang="en-US" dirty="0" smtClean="0"/>
              <a:t>DC </a:t>
            </a:r>
            <a:r>
              <a:rPr lang="el-GR" dirty="0" smtClean="0"/>
              <a:t>μηχανής</a:t>
            </a:r>
            <a:endParaRPr lang="el-GR" dirty="0"/>
          </a:p>
        </p:txBody>
      </p:sp>
      <p:sp>
        <p:nvSpPr>
          <p:cNvPr id="4" name="3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5" name="4 - Θέση αριθμού διαφάνειας"/>
          <p:cNvSpPr>
            <a:spLocks noGrp="1"/>
          </p:cNvSpPr>
          <p:nvPr>
            <p:ph type="sldNum" sz="quarter" idx="12"/>
          </p:nvPr>
        </p:nvSpPr>
        <p:spPr/>
        <p:txBody>
          <a:bodyPr/>
          <a:lstStyle/>
          <a:p>
            <a:fld id="{539497B2-997A-4DEE-B1A4-4792EF7CD9E7}" type="slidenum">
              <a:rPr lang="el-GR" smtClean="0"/>
              <a:pPr/>
              <a:t>7</a:t>
            </a:fld>
            <a:endParaRPr lang="el-GR"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714480" y="1600200"/>
            <a:ext cx="5380415" cy="4826114"/>
          </a:xfrm>
          <a:prstGeom prst="rect">
            <a:avLst/>
          </a:prstGeom>
          <a:noFill/>
          <a:ln w="9525">
            <a:noFill/>
            <a:miter lim="800000"/>
            <a:headEnd/>
            <a:tailEnd/>
          </a:ln>
          <a:effectLst/>
        </p:spPr>
      </p:pic>
      <p:sp>
        <p:nvSpPr>
          <p:cNvPr id="7" name="6 - TextBox"/>
          <p:cNvSpPr txBox="1"/>
          <p:nvPr/>
        </p:nvSpPr>
        <p:spPr>
          <a:xfrm>
            <a:off x="4714876" y="1928802"/>
            <a:ext cx="2214578" cy="369332"/>
          </a:xfrm>
          <a:prstGeom prst="rect">
            <a:avLst/>
          </a:prstGeom>
          <a:solidFill>
            <a:schemeClr val="bg1">
              <a:lumMod val="50000"/>
            </a:schemeClr>
          </a:solidFill>
        </p:spPr>
        <p:txBody>
          <a:bodyPr wrap="square" rtlCol="0">
            <a:spAutoFit/>
          </a:bodyPr>
          <a:lstStyle/>
          <a:p>
            <a:r>
              <a:rPr lang="el-GR" dirty="0" smtClean="0">
                <a:solidFill>
                  <a:srgbClr val="FFFF00"/>
                </a:solidFill>
              </a:rPr>
              <a:t>Επαγωγικό τύμπανο</a:t>
            </a:r>
            <a:endParaRPr lang="el-GR" dirty="0">
              <a:solidFill>
                <a:srgbClr val="FFFF00"/>
              </a:solidFill>
            </a:endParaRPr>
          </a:p>
        </p:txBody>
      </p:sp>
      <p:sp>
        <p:nvSpPr>
          <p:cNvPr id="8" name="7 - TextBox"/>
          <p:cNvSpPr txBox="1"/>
          <p:nvPr/>
        </p:nvSpPr>
        <p:spPr>
          <a:xfrm>
            <a:off x="2143108" y="1571612"/>
            <a:ext cx="714380" cy="307777"/>
          </a:xfrm>
          <a:prstGeom prst="rect">
            <a:avLst/>
          </a:prstGeom>
          <a:solidFill>
            <a:schemeClr val="bg1">
              <a:lumMod val="65000"/>
            </a:schemeClr>
          </a:solidFill>
        </p:spPr>
        <p:txBody>
          <a:bodyPr wrap="square" rtlCol="0">
            <a:spAutoFit/>
          </a:bodyPr>
          <a:lstStyle/>
          <a:p>
            <a:r>
              <a:rPr lang="el-GR" sz="1400" dirty="0" smtClean="0">
                <a:solidFill>
                  <a:srgbClr val="FFFF00"/>
                </a:solidFill>
              </a:rPr>
              <a:t>αξονας</a:t>
            </a:r>
            <a:endParaRPr lang="el-GR" sz="1400" dirty="0">
              <a:solidFill>
                <a:srgbClr val="FFFF00"/>
              </a:solidFill>
            </a:endParaRPr>
          </a:p>
        </p:txBody>
      </p:sp>
      <p:sp>
        <p:nvSpPr>
          <p:cNvPr id="9" name="8 - TextBox"/>
          <p:cNvSpPr txBox="1"/>
          <p:nvPr/>
        </p:nvSpPr>
        <p:spPr>
          <a:xfrm>
            <a:off x="1785918" y="3000372"/>
            <a:ext cx="1357322" cy="369332"/>
          </a:xfrm>
          <a:prstGeom prst="rect">
            <a:avLst/>
          </a:prstGeom>
          <a:solidFill>
            <a:schemeClr val="bg1">
              <a:lumMod val="65000"/>
            </a:schemeClr>
          </a:solidFill>
        </p:spPr>
        <p:txBody>
          <a:bodyPr wrap="square" rtlCol="0">
            <a:spAutoFit/>
          </a:bodyPr>
          <a:lstStyle/>
          <a:p>
            <a:r>
              <a:rPr lang="el-GR" dirty="0" smtClean="0">
                <a:solidFill>
                  <a:srgbClr val="FFFF00"/>
                </a:solidFill>
              </a:rPr>
              <a:t>συλλέκτης</a:t>
            </a:r>
            <a:endParaRPr lang="el-GR" dirty="0">
              <a:solidFill>
                <a:srgbClr val="FFFF00"/>
              </a:solidFill>
            </a:endParaRPr>
          </a:p>
        </p:txBody>
      </p:sp>
      <p:sp>
        <p:nvSpPr>
          <p:cNvPr id="10" name="9 - TextBox"/>
          <p:cNvSpPr txBox="1"/>
          <p:nvPr/>
        </p:nvSpPr>
        <p:spPr>
          <a:xfrm>
            <a:off x="2071670" y="4286256"/>
            <a:ext cx="1000132" cy="369332"/>
          </a:xfrm>
          <a:prstGeom prst="rect">
            <a:avLst/>
          </a:prstGeom>
          <a:solidFill>
            <a:schemeClr val="bg1">
              <a:lumMod val="50000"/>
            </a:schemeClr>
          </a:solidFill>
        </p:spPr>
        <p:txBody>
          <a:bodyPr wrap="square" rtlCol="0">
            <a:spAutoFit/>
          </a:bodyPr>
          <a:lstStyle/>
          <a:p>
            <a:r>
              <a:rPr lang="el-GR" dirty="0" smtClean="0">
                <a:solidFill>
                  <a:srgbClr val="FFFF00"/>
                </a:solidFill>
              </a:rPr>
              <a:t>στάτης</a:t>
            </a:r>
            <a:endParaRPr lang="el-GR" dirty="0">
              <a:solidFill>
                <a:srgbClr val="FFFF00"/>
              </a:solidFill>
            </a:endParaRPr>
          </a:p>
        </p:txBody>
      </p:sp>
      <p:sp>
        <p:nvSpPr>
          <p:cNvPr id="11" name="10 - TextBox"/>
          <p:cNvSpPr txBox="1"/>
          <p:nvPr/>
        </p:nvSpPr>
        <p:spPr>
          <a:xfrm>
            <a:off x="1714480" y="5500702"/>
            <a:ext cx="1928826" cy="338554"/>
          </a:xfrm>
          <a:prstGeom prst="rect">
            <a:avLst/>
          </a:prstGeom>
          <a:solidFill>
            <a:schemeClr val="bg1">
              <a:lumMod val="50000"/>
            </a:schemeClr>
          </a:solidFill>
        </p:spPr>
        <p:txBody>
          <a:bodyPr wrap="square" rtlCol="0">
            <a:spAutoFit/>
          </a:bodyPr>
          <a:lstStyle/>
          <a:p>
            <a:r>
              <a:rPr lang="el-GR" sz="1600" dirty="0" smtClean="0">
                <a:solidFill>
                  <a:srgbClr val="FFFF00"/>
                </a:solidFill>
              </a:rPr>
              <a:t>Τύλιγμα διέγερσης</a:t>
            </a:r>
            <a:endParaRPr lang="el-GR" sz="1600" dirty="0">
              <a:solidFill>
                <a:srgbClr val="FFFF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Σύστημα μαγνητικού πεδίου</a:t>
            </a:r>
            <a:endParaRPr lang="el-GR" dirty="0"/>
          </a:p>
        </p:txBody>
      </p:sp>
      <p:sp>
        <p:nvSpPr>
          <p:cNvPr id="3" name="2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4" name="3 - Θέση αριθμού διαφάνειας"/>
          <p:cNvSpPr>
            <a:spLocks noGrp="1"/>
          </p:cNvSpPr>
          <p:nvPr>
            <p:ph type="sldNum" sz="quarter" idx="12"/>
          </p:nvPr>
        </p:nvSpPr>
        <p:spPr/>
        <p:txBody>
          <a:bodyPr/>
          <a:lstStyle/>
          <a:p>
            <a:fld id="{539497B2-997A-4DEE-B1A4-4792EF7CD9E7}" type="slidenum">
              <a:rPr lang="el-GR" smtClean="0"/>
              <a:pPr/>
              <a:t>8</a:t>
            </a:fld>
            <a:endParaRPr lang="el-GR" dirty="0"/>
          </a:p>
        </p:txBody>
      </p:sp>
      <p:sp>
        <p:nvSpPr>
          <p:cNvPr id="5" name="4 - Ορθογώνιο"/>
          <p:cNvSpPr/>
          <p:nvPr/>
        </p:nvSpPr>
        <p:spPr>
          <a:xfrm>
            <a:off x="571472" y="1285860"/>
            <a:ext cx="8358246" cy="1200329"/>
          </a:xfrm>
          <a:prstGeom prst="rect">
            <a:avLst/>
          </a:prstGeom>
        </p:spPr>
        <p:txBody>
          <a:bodyPr wrap="square">
            <a:spAutoFit/>
          </a:bodyPr>
          <a:lstStyle/>
          <a:p>
            <a:r>
              <a:rPr lang="el-GR" b="1" dirty="0" smtClean="0"/>
              <a:t>Το σύστημα του μαγνητικού πεδίου είναι υπεύθυνο για την δημιουργία του μαγνητικού πεδίου μέσα στο οποίο θα περιστρέφεται ο ρότορας .</a:t>
            </a:r>
            <a:r>
              <a:rPr lang="en-US" b="1" dirty="0" smtClean="0"/>
              <a:t> </a:t>
            </a:r>
            <a:r>
              <a:rPr lang="el-GR" b="1" dirty="0" smtClean="0"/>
              <a:t>Αυτό το σύστημα αποτελείται από το ζύγωμα ή κέλυφος  που λειτουργεί ως μηχανική υποστήριξη της μηχανής</a:t>
            </a:r>
            <a:r>
              <a:rPr lang="en-US" b="1" dirty="0" smtClean="0"/>
              <a:t>.</a:t>
            </a:r>
            <a:endParaRPr lang="el-GR" dirty="0"/>
          </a:p>
        </p:txBody>
      </p:sp>
      <p:pic>
        <p:nvPicPr>
          <p:cNvPr id="5122" name="Picture 2"/>
          <p:cNvPicPr>
            <a:picLocks noChangeAspect="1" noChangeArrowheads="1"/>
          </p:cNvPicPr>
          <p:nvPr/>
        </p:nvPicPr>
        <p:blipFill>
          <a:blip r:embed="rId2" cstate="print"/>
          <a:srcRect/>
          <a:stretch>
            <a:fillRect/>
          </a:stretch>
        </p:blipFill>
        <p:spPr bwMode="auto">
          <a:xfrm>
            <a:off x="1928794" y="2143116"/>
            <a:ext cx="5643602" cy="4255831"/>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Επαγωγικό τύμπανο </a:t>
            </a:r>
            <a:endParaRPr lang="el-GR" dirty="0"/>
          </a:p>
        </p:txBody>
      </p:sp>
      <p:sp>
        <p:nvSpPr>
          <p:cNvPr id="3" name="2 - Θέση περιεχομένου"/>
          <p:cNvSpPr>
            <a:spLocks noGrp="1"/>
          </p:cNvSpPr>
          <p:nvPr>
            <p:ph idx="1"/>
          </p:nvPr>
        </p:nvSpPr>
        <p:spPr/>
        <p:txBody>
          <a:bodyPr>
            <a:normAutofit/>
          </a:bodyPr>
          <a:lstStyle/>
          <a:p>
            <a:r>
              <a:rPr lang="el-GR" b="1" dirty="0" smtClean="0"/>
              <a:t>Ο ρότορας ή το επαγωγικό τύμπανο, το οποίο κρατάει το τύλιγμα του επαγωγικού τυμπάνου , κατασκευάζεται από λεπτά μονωμένα φύλλα (ελάσματα ) από χάλυβα . Τα ελάσματα αυτά τοποθετούνται από κοινού για να αποτελέσουν ένα κυλινδρικό σώμα (ρότορας). </a:t>
            </a:r>
          </a:p>
          <a:p>
            <a:endParaRPr lang="el-GR" b="1" dirty="0" smtClean="0"/>
          </a:p>
          <a:p>
            <a:endParaRPr lang="el-GR" b="1" dirty="0" smtClean="0"/>
          </a:p>
          <a:p>
            <a:endParaRPr lang="el-GR" b="1" dirty="0" smtClean="0"/>
          </a:p>
          <a:p>
            <a:endParaRPr lang="el-GR" b="1" dirty="0" smtClean="0"/>
          </a:p>
          <a:p>
            <a:endParaRPr lang="el-GR" dirty="0"/>
          </a:p>
        </p:txBody>
      </p:sp>
      <p:sp>
        <p:nvSpPr>
          <p:cNvPr id="4" name="3 - Θέση υποσέλιδου"/>
          <p:cNvSpPr>
            <a:spLocks noGrp="1"/>
          </p:cNvSpPr>
          <p:nvPr>
            <p:ph type="ftr" sz="quarter" idx="11"/>
          </p:nvPr>
        </p:nvSpPr>
        <p:spPr/>
        <p:txBody>
          <a:bodyPr/>
          <a:lstStyle/>
          <a:p>
            <a:r>
              <a:rPr lang="el-GR" dirty="0" smtClean="0"/>
              <a:t>ΠΑΛΑΝΤΖΑΣ   ΠΑΝΑΓΙΩΤΗΣ</a:t>
            </a:r>
            <a:endParaRPr lang="el-GR" dirty="0"/>
          </a:p>
        </p:txBody>
      </p:sp>
      <p:sp>
        <p:nvSpPr>
          <p:cNvPr id="5" name="4 - Θέση αριθμού διαφάνειας"/>
          <p:cNvSpPr>
            <a:spLocks noGrp="1"/>
          </p:cNvSpPr>
          <p:nvPr>
            <p:ph type="sldNum" sz="quarter" idx="12"/>
          </p:nvPr>
        </p:nvSpPr>
        <p:spPr/>
        <p:txBody>
          <a:bodyPr/>
          <a:lstStyle/>
          <a:p>
            <a:fld id="{539497B2-997A-4DEE-B1A4-4792EF7CD9E7}" type="slidenum">
              <a:rPr lang="el-GR" smtClean="0"/>
              <a:pPr/>
              <a:t>9</a:t>
            </a:fld>
            <a:endParaRPr lang="el-GR" dirty="0"/>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TotalTime>
  <Words>708</Words>
  <Application>Microsoft Office PowerPoint</Application>
  <PresentationFormat>Προβολή στην οθόνη (4:3)</PresentationFormat>
  <Paragraphs>195</Paragraphs>
  <Slides>57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57</vt:i4>
      </vt:variant>
    </vt:vector>
  </HeadingPairs>
  <TitlesOfParts>
    <vt:vector size="58" baseType="lpstr">
      <vt:lpstr>Θέμα του Office</vt:lpstr>
      <vt:lpstr>Εισαγωγή</vt:lpstr>
      <vt:lpstr>Εφαρμογές των μηχανών συνεχούς ρεύματος</vt:lpstr>
      <vt:lpstr>Εφαρμογές </vt:lpstr>
      <vt:lpstr>Πλεονεκτήματα - μειονεκτήματα</vt:lpstr>
      <vt:lpstr>Εισαγωγή</vt:lpstr>
      <vt:lpstr>Κατασκευαστική δομή DC μηχανής</vt:lpstr>
      <vt:lpstr>Κατασκευαστική δομή DC μηχανής</vt:lpstr>
      <vt:lpstr>Σύστημα μαγνητικού πεδίου</vt:lpstr>
      <vt:lpstr>Επαγωγικό τύμπανο </vt:lpstr>
      <vt:lpstr>Διαφάνεια 10</vt:lpstr>
      <vt:lpstr>Επαγωγικό τύμπανο μηχανής συνεχούς ρεύματος</vt:lpstr>
      <vt:lpstr>Συλλέκτης </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ΑΤΕΙ ΘΕΣΣΑΛΟΝΙΚΗΣ ΣΧΟΛΗ    ΣΤΕΦ ΤΜΗΜΑ   ΑΥΤΟΜΑΤΙΣΜΟΥ ΕΡΓΑΣΤΗΡΙΟ   ΗΛΕΚΤΡΙΚΩΝ  ΜΗΧΑΝΩΝ   ΔΕΥΤΕΡΑ : 8 π.μ – 16 μ.μ ΤΡΙΤΗ  :     12- 16 μ.μ  ΠΑΛΑΝΤΖΑΣ  ΠΑΝΑΓΙΩΤΗΣ These slides are the contributions of: Dr. A. Gastli, Dr. A. Al-Badi, and Dr. Amer Al-Hinai</dc:title>
  <dc:creator>panos</dc:creator>
  <cp:lastModifiedBy>palantzas panagiotis</cp:lastModifiedBy>
  <cp:revision>52</cp:revision>
  <dcterms:created xsi:type="dcterms:W3CDTF">2010-04-24T10:43:22Z</dcterms:created>
  <dcterms:modified xsi:type="dcterms:W3CDTF">2022-11-14T14:42:10Z</dcterms:modified>
</cp:coreProperties>
</file>