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3" r:id="rId6"/>
    <p:sldId id="259" r:id="rId7"/>
    <p:sldId id="264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5C486-3F11-4B3B-AB2E-EF019C86A7D2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52D1-FEA5-47A3-9EF3-99CACE0972E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5C486-3F11-4B3B-AB2E-EF019C86A7D2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52D1-FEA5-47A3-9EF3-99CACE0972E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5C486-3F11-4B3B-AB2E-EF019C86A7D2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52D1-FEA5-47A3-9EF3-99CACE0972E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5C486-3F11-4B3B-AB2E-EF019C86A7D2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52D1-FEA5-47A3-9EF3-99CACE0972E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5C486-3F11-4B3B-AB2E-EF019C86A7D2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52D1-FEA5-47A3-9EF3-99CACE0972E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5C486-3F11-4B3B-AB2E-EF019C86A7D2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52D1-FEA5-47A3-9EF3-99CACE0972E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5C486-3F11-4B3B-AB2E-EF019C86A7D2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52D1-FEA5-47A3-9EF3-99CACE0972E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5C486-3F11-4B3B-AB2E-EF019C86A7D2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52D1-FEA5-47A3-9EF3-99CACE0972E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5C486-3F11-4B3B-AB2E-EF019C86A7D2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52D1-FEA5-47A3-9EF3-99CACE0972E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5C486-3F11-4B3B-AB2E-EF019C86A7D2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52D1-FEA5-47A3-9EF3-99CACE0972E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5C486-3F11-4B3B-AB2E-EF019C86A7D2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52D1-FEA5-47A3-9EF3-99CACE0972E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5C486-3F11-4B3B-AB2E-EF019C86A7D2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652D1-FEA5-47A3-9EF3-99CACE0972E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58204" cy="1428760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l-GR" sz="1800" b="1" dirty="0" smtClean="0"/>
              <a:t>Παράδειγμα 21. Πλανητών</a:t>
            </a:r>
            <a:r>
              <a:rPr lang="el-GR" sz="1800" dirty="0" smtClean="0"/>
              <a:t>.</a:t>
            </a:r>
            <a:br>
              <a:rPr lang="el-GR" sz="1800" dirty="0" smtClean="0"/>
            </a:br>
            <a:r>
              <a:rPr lang="el-GR" sz="1800" dirty="0" smtClean="0"/>
              <a:t> Σε ώρα </a:t>
            </a:r>
            <a:r>
              <a:rPr lang="en-US" sz="1800" b="1" dirty="0" smtClean="0"/>
              <a:t>GMT 06</a:t>
            </a:r>
            <a:r>
              <a:rPr lang="el-GR" sz="1800" b="1" dirty="0" smtClean="0"/>
              <a:t>ω 45λ 32δλ </a:t>
            </a:r>
            <a:r>
              <a:rPr lang="el-GR" sz="1800" dirty="0" smtClean="0"/>
              <a:t>της </a:t>
            </a:r>
            <a:r>
              <a:rPr lang="el-GR" sz="1800" b="1" dirty="0" smtClean="0"/>
              <a:t>14/05/82</a:t>
            </a:r>
            <a:r>
              <a:rPr lang="el-GR" sz="1800" dirty="0" smtClean="0"/>
              <a:t> παρατηρήθηκαν οι πλανήτες </a:t>
            </a:r>
            <a:r>
              <a:rPr lang="el-GR" sz="1800" b="1" dirty="0" smtClean="0"/>
              <a:t>Αφροδίτη</a:t>
            </a:r>
            <a:r>
              <a:rPr lang="el-GR" sz="1800" dirty="0" smtClean="0"/>
              <a:t> και </a:t>
            </a:r>
            <a:r>
              <a:rPr lang="el-GR" sz="1800" b="1" dirty="0" smtClean="0"/>
              <a:t>Δίας</a:t>
            </a:r>
            <a:r>
              <a:rPr lang="el-GR" sz="1800" dirty="0" smtClean="0"/>
              <a:t> από στίγμα του οποίου το μήκος ήταν </a:t>
            </a:r>
            <a:r>
              <a:rPr lang="el-GR" sz="1800" b="1" dirty="0" smtClean="0"/>
              <a:t>172◦ 15‘ Δ.  </a:t>
            </a:r>
            <a:r>
              <a:rPr lang="el-GR" sz="1800" dirty="0" smtClean="0"/>
              <a:t>Ποια η τοπική δυτική ωρική γωνία </a:t>
            </a:r>
            <a:r>
              <a:rPr lang="el-GR" sz="1800" b="1" dirty="0" smtClean="0"/>
              <a:t>(</a:t>
            </a:r>
            <a:r>
              <a:rPr lang="en-US" sz="1800" b="1" dirty="0" smtClean="0"/>
              <a:t>LHA) </a:t>
            </a:r>
            <a:r>
              <a:rPr lang="el-GR" sz="1800" b="1" dirty="0" smtClean="0"/>
              <a:t> </a:t>
            </a:r>
            <a:r>
              <a:rPr lang="el-GR" sz="1800" dirty="0" smtClean="0"/>
              <a:t>και η κλίση</a:t>
            </a:r>
            <a:r>
              <a:rPr lang="en-US" sz="1800" dirty="0" smtClean="0"/>
              <a:t> </a:t>
            </a:r>
            <a:r>
              <a:rPr lang="el-GR" sz="1800" b="1" dirty="0" smtClean="0"/>
              <a:t>δ </a:t>
            </a:r>
            <a:r>
              <a:rPr lang="el-GR" sz="1800" dirty="0" smtClean="0"/>
              <a:t>των πλανητών αυτών κατά την στιγμή της παρατηρήσεως;</a:t>
            </a:r>
            <a:endParaRPr lang="el-GR" sz="1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928802"/>
            <a:ext cx="3397239" cy="171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4071942"/>
            <a:ext cx="3071834" cy="1571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4810" y="2143116"/>
            <a:ext cx="2071702" cy="1539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57686" y="3929066"/>
            <a:ext cx="2000264" cy="1894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15 - Ευθύγραμμο βέλος σύνδεσης"/>
          <p:cNvCxnSpPr/>
          <p:nvPr/>
        </p:nvCxnSpPr>
        <p:spPr>
          <a:xfrm rot="16200000" flipH="1">
            <a:off x="107125" y="2893215"/>
            <a:ext cx="1357322" cy="57150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- Ορθογώνιο"/>
          <p:cNvSpPr/>
          <p:nvPr/>
        </p:nvSpPr>
        <p:spPr>
          <a:xfrm>
            <a:off x="142844" y="4286256"/>
            <a:ext cx="85725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GHA </a:t>
            </a:r>
            <a:r>
              <a:rPr lang="en-US" sz="1600" dirty="0" smtClean="0"/>
              <a:t>VENUS</a:t>
            </a:r>
            <a:endParaRPr lang="el-GR" dirty="0"/>
          </a:p>
        </p:txBody>
      </p:sp>
      <p:cxnSp>
        <p:nvCxnSpPr>
          <p:cNvPr id="23" name="22 - Ευθύγραμμο βέλος σύνδεσης"/>
          <p:cNvCxnSpPr/>
          <p:nvPr/>
        </p:nvCxnSpPr>
        <p:spPr>
          <a:xfrm>
            <a:off x="357158" y="5143512"/>
            <a:ext cx="85725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- Ελεύθερη σχεδίαση"/>
          <p:cNvSpPr/>
          <p:nvPr/>
        </p:nvSpPr>
        <p:spPr>
          <a:xfrm>
            <a:off x="928662" y="3857628"/>
            <a:ext cx="668948" cy="514563"/>
          </a:xfrm>
          <a:custGeom>
            <a:avLst/>
            <a:gdLst>
              <a:gd name="connsiteX0" fmla="*/ 126609 w 668948"/>
              <a:gd name="connsiteY0" fmla="*/ 106600 h 514563"/>
              <a:gd name="connsiteX1" fmla="*/ 28135 w 668948"/>
              <a:gd name="connsiteY1" fmla="*/ 134735 h 514563"/>
              <a:gd name="connsiteX2" fmla="*/ 0 w 668948"/>
              <a:gd name="connsiteY2" fmla="*/ 176938 h 514563"/>
              <a:gd name="connsiteX3" fmla="*/ 28135 w 668948"/>
              <a:gd name="connsiteY3" fmla="*/ 345750 h 514563"/>
              <a:gd name="connsiteX4" fmla="*/ 70338 w 668948"/>
              <a:gd name="connsiteY4" fmla="*/ 373886 h 514563"/>
              <a:gd name="connsiteX5" fmla="*/ 140676 w 668948"/>
              <a:gd name="connsiteY5" fmla="*/ 430157 h 514563"/>
              <a:gd name="connsiteX6" fmla="*/ 182880 w 668948"/>
              <a:gd name="connsiteY6" fmla="*/ 458292 h 514563"/>
              <a:gd name="connsiteX7" fmla="*/ 239150 w 668948"/>
              <a:gd name="connsiteY7" fmla="*/ 500495 h 514563"/>
              <a:gd name="connsiteX8" fmla="*/ 281353 w 668948"/>
              <a:gd name="connsiteY8" fmla="*/ 514563 h 514563"/>
              <a:gd name="connsiteX9" fmla="*/ 436098 w 668948"/>
              <a:gd name="connsiteY9" fmla="*/ 500495 h 514563"/>
              <a:gd name="connsiteX10" fmla="*/ 478301 w 668948"/>
              <a:gd name="connsiteY10" fmla="*/ 486427 h 514563"/>
              <a:gd name="connsiteX11" fmla="*/ 562707 w 668948"/>
              <a:gd name="connsiteY11" fmla="*/ 430157 h 514563"/>
              <a:gd name="connsiteX12" fmla="*/ 604910 w 668948"/>
              <a:gd name="connsiteY12" fmla="*/ 373886 h 514563"/>
              <a:gd name="connsiteX13" fmla="*/ 633046 w 668948"/>
              <a:gd name="connsiteY13" fmla="*/ 331683 h 514563"/>
              <a:gd name="connsiteX14" fmla="*/ 661181 w 668948"/>
              <a:gd name="connsiteY14" fmla="*/ 303547 h 514563"/>
              <a:gd name="connsiteX15" fmla="*/ 647113 w 668948"/>
              <a:gd name="connsiteY15" fmla="*/ 205074 h 514563"/>
              <a:gd name="connsiteX16" fmla="*/ 562707 w 668948"/>
              <a:gd name="connsiteY16" fmla="*/ 191006 h 514563"/>
              <a:gd name="connsiteX17" fmla="*/ 492369 w 668948"/>
              <a:gd name="connsiteY17" fmla="*/ 162870 h 514563"/>
              <a:gd name="connsiteX18" fmla="*/ 450166 w 668948"/>
              <a:gd name="connsiteY18" fmla="*/ 78464 h 514563"/>
              <a:gd name="connsiteX19" fmla="*/ 56270 w 668948"/>
              <a:gd name="connsiteY19" fmla="*/ 50329 h 514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68948" h="514563">
                <a:moveTo>
                  <a:pt x="126609" y="106600"/>
                </a:moveTo>
                <a:cubicBezTo>
                  <a:pt x="122930" y="107520"/>
                  <a:pt x="37310" y="127395"/>
                  <a:pt x="28135" y="134735"/>
                </a:cubicBezTo>
                <a:cubicBezTo>
                  <a:pt x="14933" y="145297"/>
                  <a:pt x="9378" y="162870"/>
                  <a:pt x="0" y="176938"/>
                </a:cubicBezTo>
                <a:cubicBezTo>
                  <a:pt x="9378" y="233209"/>
                  <a:pt x="8948" y="292027"/>
                  <a:pt x="28135" y="345750"/>
                </a:cubicBezTo>
                <a:cubicBezTo>
                  <a:pt x="33822" y="361672"/>
                  <a:pt x="59776" y="360684"/>
                  <a:pt x="70338" y="373886"/>
                </a:cubicBezTo>
                <a:cubicBezTo>
                  <a:pt x="125837" y="443260"/>
                  <a:pt x="23973" y="400980"/>
                  <a:pt x="140676" y="430157"/>
                </a:cubicBezTo>
                <a:cubicBezTo>
                  <a:pt x="154744" y="439535"/>
                  <a:pt x="169122" y="448465"/>
                  <a:pt x="182880" y="458292"/>
                </a:cubicBezTo>
                <a:cubicBezTo>
                  <a:pt x="201959" y="471920"/>
                  <a:pt x="218793" y="488862"/>
                  <a:pt x="239150" y="500495"/>
                </a:cubicBezTo>
                <a:cubicBezTo>
                  <a:pt x="252025" y="507852"/>
                  <a:pt x="267285" y="509874"/>
                  <a:pt x="281353" y="514563"/>
                </a:cubicBezTo>
                <a:cubicBezTo>
                  <a:pt x="332935" y="509874"/>
                  <a:pt x="384824" y="507820"/>
                  <a:pt x="436098" y="500495"/>
                </a:cubicBezTo>
                <a:cubicBezTo>
                  <a:pt x="450778" y="498398"/>
                  <a:pt x="466722" y="495690"/>
                  <a:pt x="478301" y="486427"/>
                </a:cubicBezTo>
                <a:cubicBezTo>
                  <a:pt x="566617" y="415773"/>
                  <a:pt x="433478" y="462463"/>
                  <a:pt x="562707" y="430157"/>
                </a:cubicBezTo>
                <a:cubicBezTo>
                  <a:pt x="576775" y="411400"/>
                  <a:pt x="591282" y="392965"/>
                  <a:pt x="604910" y="373886"/>
                </a:cubicBezTo>
                <a:cubicBezTo>
                  <a:pt x="614737" y="360128"/>
                  <a:pt x="622484" y="344885"/>
                  <a:pt x="633046" y="331683"/>
                </a:cubicBezTo>
                <a:cubicBezTo>
                  <a:pt x="641331" y="321326"/>
                  <a:pt x="651803" y="312926"/>
                  <a:pt x="661181" y="303547"/>
                </a:cubicBezTo>
                <a:cubicBezTo>
                  <a:pt x="656492" y="270723"/>
                  <a:pt x="668948" y="230028"/>
                  <a:pt x="647113" y="205074"/>
                </a:cubicBezTo>
                <a:cubicBezTo>
                  <a:pt x="628330" y="183608"/>
                  <a:pt x="590225" y="198511"/>
                  <a:pt x="562707" y="191006"/>
                </a:cubicBezTo>
                <a:cubicBezTo>
                  <a:pt x="538345" y="184362"/>
                  <a:pt x="515815" y="172249"/>
                  <a:pt x="492369" y="162870"/>
                </a:cubicBezTo>
                <a:cubicBezTo>
                  <a:pt x="482767" y="134066"/>
                  <a:pt x="475338" y="99440"/>
                  <a:pt x="450166" y="78464"/>
                </a:cubicBezTo>
                <a:cubicBezTo>
                  <a:pt x="356008" y="0"/>
                  <a:pt x="77986" y="50329"/>
                  <a:pt x="56270" y="50329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9" name="28 - Ορθογώνιο"/>
          <p:cNvSpPr/>
          <p:nvPr/>
        </p:nvSpPr>
        <p:spPr>
          <a:xfrm>
            <a:off x="214282" y="1500174"/>
            <a:ext cx="107157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HM/NIA</a:t>
            </a:r>
            <a:endParaRPr lang="el-GR" dirty="0"/>
          </a:p>
        </p:txBody>
      </p:sp>
      <p:cxnSp>
        <p:nvCxnSpPr>
          <p:cNvPr id="32" name="31 - Ευθεία γραμμή σύνδεσης"/>
          <p:cNvCxnSpPr/>
          <p:nvPr/>
        </p:nvCxnSpPr>
        <p:spPr>
          <a:xfrm>
            <a:off x="3286116" y="5286388"/>
            <a:ext cx="642942" cy="158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- Ευθύγραμμο βέλος σύνδεσης"/>
          <p:cNvCxnSpPr/>
          <p:nvPr/>
        </p:nvCxnSpPr>
        <p:spPr>
          <a:xfrm rot="5400000" flipH="1" flipV="1">
            <a:off x="2893207" y="5393545"/>
            <a:ext cx="785818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- Ορθογώνιο"/>
          <p:cNvSpPr/>
          <p:nvPr/>
        </p:nvSpPr>
        <p:spPr>
          <a:xfrm>
            <a:off x="2214546" y="571501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DEC</a:t>
            </a:r>
            <a:endParaRPr lang="el-GR" dirty="0"/>
          </a:p>
        </p:txBody>
      </p:sp>
      <p:cxnSp>
        <p:nvCxnSpPr>
          <p:cNvPr id="50" name="49 - Ευθεία γραμμή σύνδεσης"/>
          <p:cNvCxnSpPr/>
          <p:nvPr/>
        </p:nvCxnSpPr>
        <p:spPr>
          <a:xfrm>
            <a:off x="5286380" y="5357826"/>
            <a:ext cx="642942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- Ευθεία γραμμή σύνδεσης"/>
          <p:cNvCxnSpPr/>
          <p:nvPr/>
        </p:nvCxnSpPr>
        <p:spPr>
          <a:xfrm>
            <a:off x="4572000" y="5357826"/>
            <a:ext cx="64294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- Ευθεία γραμμή σύνδεσης"/>
          <p:cNvCxnSpPr/>
          <p:nvPr/>
        </p:nvCxnSpPr>
        <p:spPr>
          <a:xfrm>
            <a:off x="2428860" y="5286388"/>
            <a:ext cx="71438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- Ευθύγραμμο βέλος σύνδεσης"/>
          <p:cNvCxnSpPr/>
          <p:nvPr/>
        </p:nvCxnSpPr>
        <p:spPr>
          <a:xfrm rot="5400000" flipH="1" flipV="1">
            <a:off x="4286248" y="5429264"/>
            <a:ext cx="785818" cy="5000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59 - Ορθογώνιο"/>
          <p:cNvSpPr/>
          <p:nvPr/>
        </p:nvSpPr>
        <p:spPr>
          <a:xfrm>
            <a:off x="4000496" y="5929330"/>
            <a:ext cx="642942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GHA</a:t>
            </a:r>
            <a:endParaRPr lang="el-GR" dirty="0"/>
          </a:p>
        </p:txBody>
      </p:sp>
      <p:cxnSp>
        <p:nvCxnSpPr>
          <p:cNvPr id="62" name="61 - Ευθύγραμμο βέλος σύνδεσης"/>
          <p:cNvCxnSpPr/>
          <p:nvPr/>
        </p:nvCxnSpPr>
        <p:spPr>
          <a:xfrm rot="16200000" flipV="1">
            <a:off x="5286380" y="5715016"/>
            <a:ext cx="71438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62 - Ορθογώνιο"/>
          <p:cNvSpPr/>
          <p:nvPr/>
        </p:nvSpPr>
        <p:spPr>
          <a:xfrm>
            <a:off x="5643570" y="6072206"/>
            <a:ext cx="57150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DEC</a:t>
            </a:r>
            <a:endParaRPr lang="el-GR" dirty="0"/>
          </a:p>
        </p:txBody>
      </p:sp>
      <p:sp>
        <p:nvSpPr>
          <p:cNvPr id="64" name="63 - Ορθογώνιο"/>
          <p:cNvSpPr/>
          <p:nvPr/>
        </p:nvSpPr>
        <p:spPr>
          <a:xfrm>
            <a:off x="6572264" y="2500306"/>
            <a:ext cx="2286016" cy="41434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r>
              <a:rPr lang="el-GR" dirty="0" smtClean="0"/>
              <a:t>ε την </a:t>
            </a:r>
            <a:r>
              <a:rPr lang="el-GR" dirty="0" err="1" smtClean="0"/>
              <a:t>ημερ</a:t>
            </a:r>
            <a:r>
              <a:rPr lang="el-GR" dirty="0" smtClean="0"/>
              <a:t>/νια και την ώρα </a:t>
            </a:r>
            <a:r>
              <a:rPr lang="en-US" b="1" dirty="0" smtClean="0"/>
              <a:t>GMT </a:t>
            </a:r>
            <a:r>
              <a:rPr lang="el-GR" dirty="0" smtClean="0"/>
              <a:t>πηγαίνουμε στις αστρον. Εφημερίδες και παίρνουμε τα στοιχεία της</a:t>
            </a:r>
            <a:r>
              <a:rPr lang="el-GR" b="1" dirty="0" smtClean="0"/>
              <a:t> </a:t>
            </a:r>
            <a:r>
              <a:rPr lang="en-US" b="1" dirty="0" smtClean="0"/>
              <a:t>GHA </a:t>
            </a:r>
            <a:r>
              <a:rPr lang="el-GR" dirty="0" smtClean="0"/>
              <a:t>και της κλίσεως </a:t>
            </a:r>
            <a:r>
              <a:rPr lang="en-US" b="1" dirty="0" smtClean="0"/>
              <a:t>DEC</a:t>
            </a:r>
            <a:r>
              <a:rPr lang="en-US" dirty="0" smtClean="0"/>
              <a:t> </a:t>
            </a:r>
            <a:r>
              <a:rPr lang="el-GR" dirty="0" smtClean="0"/>
              <a:t>των ουρανίων σωμάτων καθώς και τις διορθώσεις</a:t>
            </a:r>
            <a:r>
              <a:rPr lang="en-US" b="1" dirty="0" smtClean="0"/>
              <a:t>(</a:t>
            </a:r>
            <a:r>
              <a:rPr lang="el-GR" b="1" dirty="0" smtClean="0"/>
              <a:t> </a:t>
            </a:r>
            <a:r>
              <a:rPr lang="en-US" b="1" dirty="0" smtClean="0"/>
              <a:t>u ) </a:t>
            </a:r>
            <a:r>
              <a:rPr lang="el-GR" dirty="0" smtClean="0"/>
              <a:t>και </a:t>
            </a:r>
            <a:r>
              <a:rPr lang="el-GR" b="1" dirty="0" smtClean="0"/>
              <a:t>(</a:t>
            </a:r>
            <a:r>
              <a:rPr lang="en-US" b="1" dirty="0" smtClean="0"/>
              <a:t>d) </a:t>
            </a:r>
            <a:r>
              <a:rPr lang="el-GR" dirty="0" smtClean="0"/>
              <a:t>αυτών κάτω </a:t>
            </a:r>
            <a:r>
              <a:rPr lang="el-GR" dirty="0" err="1" smtClean="0"/>
              <a:t>κάτω</a:t>
            </a:r>
            <a:r>
              <a:rPr lang="el-GR" dirty="0" smtClean="0"/>
              <a:t> στις στήλες.</a:t>
            </a:r>
            <a:endParaRPr lang="el-GR" dirty="0"/>
          </a:p>
        </p:txBody>
      </p:sp>
      <p:sp>
        <p:nvSpPr>
          <p:cNvPr id="66" name="65 - Έλλειψη"/>
          <p:cNvSpPr/>
          <p:nvPr/>
        </p:nvSpPr>
        <p:spPr>
          <a:xfrm>
            <a:off x="7000892" y="1571612"/>
            <a:ext cx="127159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ΛΥΣΗ</a:t>
            </a:r>
            <a:r>
              <a:rPr lang="en-US" dirty="0" smtClean="0"/>
              <a:t>:</a:t>
            </a:r>
            <a:endParaRPr lang="el-GR" dirty="0"/>
          </a:p>
        </p:txBody>
      </p:sp>
      <p:cxnSp>
        <p:nvCxnSpPr>
          <p:cNvPr id="68" name="67 - Ευθεία γραμμή σύνδεσης"/>
          <p:cNvCxnSpPr/>
          <p:nvPr/>
        </p:nvCxnSpPr>
        <p:spPr>
          <a:xfrm>
            <a:off x="1142976" y="5286388"/>
            <a:ext cx="428628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69 - Ορθογώνιο"/>
          <p:cNvSpPr/>
          <p:nvPr/>
        </p:nvSpPr>
        <p:spPr>
          <a:xfrm>
            <a:off x="142844" y="5072074"/>
            <a:ext cx="842962" cy="5572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GMT</a:t>
            </a:r>
            <a:endParaRPr lang="el-GR" dirty="0"/>
          </a:p>
        </p:txBody>
      </p:sp>
      <p:cxnSp>
        <p:nvCxnSpPr>
          <p:cNvPr id="72" name="71 - Ευθύγραμμο βέλος σύνδεσης"/>
          <p:cNvCxnSpPr/>
          <p:nvPr/>
        </p:nvCxnSpPr>
        <p:spPr>
          <a:xfrm>
            <a:off x="1071538" y="4643446"/>
            <a:ext cx="1214446" cy="57150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/>
          </a:bodyPr>
          <a:lstStyle/>
          <a:p>
            <a:r>
              <a:rPr lang="el-GR" sz="1800" b="1" dirty="0" smtClean="0"/>
              <a:t>Σημείωση</a:t>
            </a:r>
            <a:r>
              <a:rPr lang="en-US" sz="1800" b="1" dirty="0" smtClean="0"/>
              <a:t>1</a:t>
            </a:r>
            <a:r>
              <a:rPr lang="el-GR" sz="1800" b="1" dirty="0" smtClean="0"/>
              <a:t> </a:t>
            </a:r>
            <a:r>
              <a:rPr lang="en-US" sz="1800" b="1" dirty="0" smtClean="0"/>
              <a:t>:</a:t>
            </a:r>
            <a:r>
              <a:rPr lang="el-GR" sz="1800" b="1" dirty="0" smtClean="0"/>
              <a:t> </a:t>
            </a:r>
            <a:r>
              <a:rPr lang="el-GR" sz="1800" dirty="0" smtClean="0"/>
              <a:t>Η Αφροδίτη (</a:t>
            </a:r>
            <a:r>
              <a:rPr lang="en-US" sz="1800" b="1" dirty="0" smtClean="0"/>
              <a:t>VENU</a:t>
            </a:r>
            <a:r>
              <a:rPr lang="en-US" sz="1800" dirty="0" smtClean="0"/>
              <a:t>S</a:t>
            </a:r>
            <a:r>
              <a:rPr lang="el-GR" sz="1800" dirty="0" smtClean="0"/>
              <a:t>)</a:t>
            </a:r>
            <a:r>
              <a:rPr lang="en-US" sz="1800" dirty="0" smtClean="0"/>
              <a:t> </a:t>
            </a:r>
            <a:r>
              <a:rPr lang="el-GR" sz="1800" dirty="0" smtClean="0"/>
              <a:t>έχει τη διόρθωση της  </a:t>
            </a:r>
            <a:r>
              <a:rPr lang="en-US" sz="1800" b="1" dirty="0" smtClean="0"/>
              <a:t>u </a:t>
            </a:r>
            <a:r>
              <a:rPr lang="el-GR" sz="1800" dirty="0" smtClean="0"/>
              <a:t>με</a:t>
            </a:r>
            <a:r>
              <a:rPr lang="en-US" sz="1800" dirty="0" smtClean="0"/>
              <a:t> </a:t>
            </a:r>
            <a:r>
              <a:rPr lang="el-GR" sz="1800" dirty="0" smtClean="0"/>
              <a:t>αρνητικό πρόσημο όποτε εφόσον πρώτα κάνουμε την διόρθωση για τα </a:t>
            </a:r>
            <a:r>
              <a:rPr lang="en-US" sz="1800" dirty="0" err="1" smtClean="0"/>
              <a:t>incr</a:t>
            </a:r>
            <a:r>
              <a:rPr lang="en-US" sz="1800" dirty="0" smtClean="0"/>
              <a:t> </a:t>
            </a:r>
            <a:r>
              <a:rPr lang="en-US" sz="1800" dirty="0" err="1" smtClean="0"/>
              <a:t>corr</a:t>
            </a:r>
            <a:r>
              <a:rPr lang="en-US" sz="1800" dirty="0" smtClean="0"/>
              <a:t> </a:t>
            </a:r>
            <a:r>
              <a:rPr lang="el-GR" sz="1800" dirty="0" smtClean="0"/>
              <a:t>, θα αφαιρέσουμε την τιμή της από την</a:t>
            </a:r>
            <a:r>
              <a:rPr lang="el-GR" sz="1800" b="1" dirty="0" smtClean="0"/>
              <a:t> </a:t>
            </a:r>
            <a:r>
              <a:rPr lang="en-US" sz="1800" b="1" dirty="0" smtClean="0"/>
              <a:t>GHA</a:t>
            </a:r>
            <a:r>
              <a:rPr lang="en-US" sz="1800" dirty="0" smtClean="0"/>
              <a:t>.</a:t>
            </a:r>
            <a:r>
              <a:rPr lang="el-GR" sz="1800" dirty="0" smtClean="0"/>
              <a:t> </a:t>
            </a:r>
            <a:r>
              <a:rPr lang="el-GR" sz="1800" b="1" dirty="0" smtClean="0"/>
              <a:t>Σημειωση2 </a:t>
            </a:r>
            <a:r>
              <a:rPr lang="en-US" sz="1800" b="1" dirty="0" smtClean="0"/>
              <a:t>:</a:t>
            </a:r>
            <a:r>
              <a:rPr lang="el-GR" sz="1800" b="1" dirty="0" smtClean="0"/>
              <a:t> </a:t>
            </a:r>
            <a:r>
              <a:rPr lang="el-GR" sz="1800" dirty="0" smtClean="0"/>
              <a:t>Η διόρθωση</a:t>
            </a:r>
            <a:r>
              <a:rPr lang="el-GR" sz="1800" b="1" dirty="0" smtClean="0"/>
              <a:t> </a:t>
            </a:r>
            <a:r>
              <a:rPr lang="en-US" sz="1800" b="1" dirty="0" smtClean="0"/>
              <a:t>u </a:t>
            </a:r>
            <a:r>
              <a:rPr lang="el-GR" sz="1800" dirty="0" smtClean="0"/>
              <a:t>του </a:t>
            </a:r>
            <a:r>
              <a:rPr lang="en-US" sz="1800" b="1" dirty="0" smtClean="0"/>
              <a:t>Jupiter</a:t>
            </a:r>
            <a:r>
              <a:rPr lang="en-US" sz="1800" dirty="0" smtClean="0"/>
              <a:t> </a:t>
            </a:r>
            <a:r>
              <a:rPr lang="el-GR" sz="1800" dirty="0" smtClean="0"/>
              <a:t>εφόσον δεν έχει πρόσημο την λαμβάνουμε ως θετική και την προσθέτουμε στην </a:t>
            </a:r>
            <a:r>
              <a:rPr lang="en-US" sz="1800" b="1" dirty="0" smtClean="0"/>
              <a:t>GHA</a:t>
            </a:r>
            <a:r>
              <a:rPr lang="el-GR" sz="1800" b="1" dirty="0" smtClean="0"/>
              <a:t> </a:t>
            </a:r>
            <a:r>
              <a:rPr lang="el-GR" sz="1800" dirty="0" smtClean="0"/>
              <a:t>του </a:t>
            </a:r>
            <a:r>
              <a:rPr lang="en-US" sz="1800" b="1" dirty="0" smtClean="0"/>
              <a:t>Jupiter</a:t>
            </a:r>
            <a:r>
              <a:rPr lang="en-US" sz="1800" dirty="0" smtClean="0"/>
              <a:t> </a:t>
            </a:r>
            <a:r>
              <a:rPr lang="el-GR" sz="1800" dirty="0" smtClean="0"/>
              <a:t>εφόσον πρώτα την διορθώσουμε στη σελίδα των  </a:t>
            </a:r>
            <a:r>
              <a:rPr lang="en-US" sz="1800" b="1" dirty="0" smtClean="0"/>
              <a:t>increments corrections</a:t>
            </a:r>
            <a:r>
              <a:rPr lang="en-US" sz="1800" dirty="0" smtClean="0"/>
              <a:t>.</a:t>
            </a:r>
            <a:endParaRPr lang="el-GR" sz="1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2143116"/>
            <a:ext cx="2579942" cy="1105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429000"/>
            <a:ext cx="2786065" cy="1253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4857760"/>
            <a:ext cx="2638427" cy="10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43306" y="2214555"/>
            <a:ext cx="1714512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71868" y="3500438"/>
            <a:ext cx="1785950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0430" y="4857761"/>
            <a:ext cx="187342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0 - Ελεύθερη σχεδίαση"/>
          <p:cNvSpPr/>
          <p:nvPr/>
        </p:nvSpPr>
        <p:spPr>
          <a:xfrm>
            <a:off x="2096086" y="4857760"/>
            <a:ext cx="618979" cy="572369"/>
          </a:xfrm>
          <a:custGeom>
            <a:avLst/>
            <a:gdLst>
              <a:gd name="connsiteX0" fmla="*/ 590843 w 618979"/>
              <a:gd name="connsiteY0" fmla="*/ 78599 h 500630"/>
              <a:gd name="connsiteX1" fmla="*/ 365760 w 618979"/>
              <a:gd name="connsiteY1" fmla="*/ 64532 h 500630"/>
              <a:gd name="connsiteX2" fmla="*/ 323557 w 618979"/>
              <a:gd name="connsiteY2" fmla="*/ 50464 h 500630"/>
              <a:gd name="connsiteX3" fmla="*/ 211016 w 618979"/>
              <a:gd name="connsiteY3" fmla="*/ 8261 h 500630"/>
              <a:gd name="connsiteX4" fmla="*/ 168812 w 618979"/>
              <a:gd name="connsiteY4" fmla="*/ 36396 h 500630"/>
              <a:gd name="connsiteX5" fmla="*/ 126609 w 618979"/>
              <a:gd name="connsiteY5" fmla="*/ 50464 h 500630"/>
              <a:gd name="connsiteX6" fmla="*/ 28136 w 618979"/>
              <a:gd name="connsiteY6" fmla="*/ 163006 h 500630"/>
              <a:gd name="connsiteX7" fmla="*/ 0 w 618979"/>
              <a:gd name="connsiteY7" fmla="*/ 191141 h 500630"/>
              <a:gd name="connsiteX8" fmla="*/ 98474 w 618979"/>
              <a:gd name="connsiteY8" fmla="*/ 289615 h 500630"/>
              <a:gd name="connsiteX9" fmla="*/ 140677 w 618979"/>
              <a:gd name="connsiteY9" fmla="*/ 303683 h 500630"/>
              <a:gd name="connsiteX10" fmla="*/ 168812 w 618979"/>
              <a:gd name="connsiteY10" fmla="*/ 345886 h 500630"/>
              <a:gd name="connsiteX11" fmla="*/ 182880 w 618979"/>
              <a:gd name="connsiteY11" fmla="*/ 388089 h 500630"/>
              <a:gd name="connsiteX12" fmla="*/ 281354 w 618979"/>
              <a:gd name="connsiteY12" fmla="*/ 430292 h 500630"/>
              <a:gd name="connsiteX13" fmla="*/ 323557 w 618979"/>
              <a:gd name="connsiteY13" fmla="*/ 458427 h 500630"/>
              <a:gd name="connsiteX14" fmla="*/ 450166 w 618979"/>
              <a:gd name="connsiteY14" fmla="*/ 500630 h 500630"/>
              <a:gd name="connsiteX15" fmla="*/ 548640 w 618979"/>
              <a:gd name="connsiteY15" fmla="*/ 430292 h 500630"/>
              <a:gd name="connsiteX16" fmla="*/ 562708 w 618979"/>
              <a:gd name="connsiteY16" fmla="*/ 388089 h 500630"/>
              <a:gd name="connsiteX17" fmla="*/ 576776 w 618979"/>
              <a:gd name="connsiteY17" fmla="*/ 275547 h 500630"/>
              <a:gd name="connsiteX18" fmla="*/ 604911 w 618979"/>
              <a:gd name="connsiteY18" fmla="*/ 191141 h 500630"/>
              <a:gd name="connsiteX19" fmla="*/ 618979 w 618979"/>
              <a:gd name="connsiteY19" fmla="*/ 134870 h 500630"/>
              <a:gd name="connsiteX20" fmla="*/ 492369 w 618979"/>
              <a:gd name="connsiteY20" fmla="*/ 120803 h 500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18979" h="500630">
                <a:moveTo>
                  <a:pt x="590843" y="78599"/>
                </a:moveTo>
                <a:cubicBezTo>
                  <a:pt x="515815" y="73910"/>
                  <a:pt x="440521" y="72401"/>
                  <a:pt x="365760" y="64532"/>
                </a:cubicBezTo>
                <a:cubicBezTo>
                  <a:pt x="351013" y="62980"/>
                  <a:pt x="337441" y="55671"/>
                  <a:pt x="323557" y="50464"/>
                </a:cubicBezTo>
                <a:cubicBezTo>
                  <a:pt x="188987" y="0"/>
                  <a:pt x="306809" y="40193"/>
                  <a:pt x="211016" y="8261"/>
                </a:cubicBezTo>
                <a:cubicBezTo>
                  <a:pt x="196948" y="17639"/>
                  <a:pt x="183935" y="28835"/>
                  <a:pt x="168812" y="36396"/>
                </a:cubicBezTo>
                <a:cubicBezTo>
                  <a:pt x="155549" y="43028"/>
                  <a:pt x="138676" y="41845"/>
                  <a:pt x="126609" y="50464"/>
                </a:cubicBezTo>
                <a:cubicBezTo>
                  <a:pt x="78562" y="84784"/>
                  <a:pt x="64333" y="119571"/>
                  <a:pt x="28136" y="163006"/>
                </a:cubicBezTo>
                <a:cubicBezTo>
                  <a:pt x="19645" y="173195"/>
                  <a:pt x="9379" y="181763"/>
                  <a:pt x="0" y="191141"/>
                </a:cubicBezTo>
                <a:lnTo>
                  <a:pt x="98474" y="289615"/>
                </a:lnTo>
                <a:cubicBezTo>
                  <a:pt x="108959" y="300100"/>
                  <a:pt x="126609" y="298994"/>
                  <a:pt x="140677" y="303683"/>
                </a:cubicBezTo>
                <a:cubicBezTo>
                  <a:pt x="150055" y="317751"/>
                  <a:pt x="161251" y="330764"/>
                  <a:pt x="168812" y="345886"/>
                </a:cubicBezTo>
                <a:cubicBezTo>
                  <a:pt x="175444" y="359149"/>
                  <a:pt x="173617" y="376510"/>
                  <a:pt x="182880" y="388089"/>
                </a:cubicBezTo>
                <a:cubicBezTo>
                  <a:pt x="207167" y="418448"/>
                  <a:pt x="247565" y="421845"/>
                  <a:pt x="281354" y="430292"/>
                </a:cubicBezTo>
                <a:cubicBezTo>
                  <a:pt x="295422" y="439670"/>
                  <a:pt x="307950" y="451924"/>
                  <a:pt x="323557" y="458427"/>
                </a:cubicBezTo>
                <a:cubicBezTo>
                  <a:pt x="364621" y="475537"/>
                  <a:pt x="450166" y="500630"/>
                  <a:pt x="450166" y="500630"/>
                </a:cubicBezTo>
                <a:cubicBezTo>
                  <a:pt x="494174" y="478627"/>
                  <a:pt x="520124" y="473066"/>
                  <a:pt x="548640" y="430292"/>
                </a:cubicBezTo>
                <a:cubicBezTo>
                  <a:pt x="556865" y="417954"/>
                  <a:pt x="558019" y="402157"/>
                  <a:pt x="562708" y="388089"/>
                </a:cubicBezTo>
                <a:cubicBezTo>
                  <a:pt x="567397" y="350575"/>
                  <a:pt x="568855" y="312514"/>
                  <a:pt x="576776" y="275547"/>
                </a:cubicBezTo>
                <a:cubicBezTo>
                  <a:pt x="582990" y="246548"/>
                  <a:pt x="595533" y="219276"/>
                  <a:pt x="604911" y="191141"/>
                </a:cubicBezTo>
                <a:cubicBezTo>
                  <a:pt x="611025" y="172799"/>
                  <a:pt x="614290" y="153627"/>
                  <a:pt x="618979" y="134870"/>
                </a:cubicBezTo>
                <a:cubicBezTo>
                  <a:pt x="520696" y="118490"/>
                  <a:pt x="563096" y="120803"/>
                  <a:pt x="492369" y="120803"/>
                </a:cubicBezTo>
              </a:path>
            </a:pathLst>
          </a:cu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15 - Ελεύθερη σχεδίαση"/>
          <p:cNvSpPr/>
          <p:nvPr/>
        </p:nvSpPr>
        <p:spPr>
          <a:xfrm>
            <a:off x="2783430" y="4853354"/>
            <a:ext cx="649087" cy="637857"/>
          </a:xfrm>
          <a:custGeom>
            <a:avLst/>
            <a:gdLst>
              <a:gd name="connsiteX0" fmla="*/ 592816 w 649087"/>
              <a:gd name="connsiteY0" fmla="*/ 28135 h 637857"/>
              <a:gd name="connsiteX1" fmla="*/ 536545 w 649087"/>
              <a:gd name="connsiteY1" fmla="*/ 42203 h 637857"/>
              <a:gd name="connsiteX2" fmla="*/ 297395 w 649087"/>
              <a:gd name="connsiteY2" fmla="*/ 0 h 637857"/>
              <a:gd name="connsiteX3" fmla="*/ 142650 w 649087"/>
              <a:gd name="connsiteY3" fmla="*/ 28135 h 637857"/>
              <a:gd name="connsiteX4" fmla="*/ 58244 w 649087"/>
              <a:gd name="connsiteY4" fmla="*/ 56271 h 637857"/>
              <a:gd name="connsiteX5" fmla="*/ 16041 w 649087"/>
              <a:gd name="connsiteY5" fmla="*/ 98474 h 637857"/>
              <a:gd name="connsiteX6" fmla="*/ 58244 w 649087"/>
              <a:gd name="connsiteY6" fmla="*/ 393895 h 637857"/>
              <a:gd name="connsiteX7" fmla="*/ 72312 w 649087"/>
              <a:gd name="connsiteY7" fmla="*/ 464234 h 637857"/>
              <a:gd name="connsiteX8" fmla="*/ 114515 w 649087"/>
              <a:gd name="connsiteY8" fmla="*/ 478301 h 637857"/>
              <a:gd name="connsiteX9" fmla="*/ 156718 w 649087"/>
              <a:gd name="connsiteY9" fmla="*/ 506437 h 637857"/>
              <a:gd name="connsiteX10" fmla="*/ 212988 w 649087"/>
              <a:gd name="connsiteY10" fmla="*/ 534572 h 637857"/>
              <a:gd name="connsiteX11" fmla="*/ 241124 w 649087"/>
              <a:gd name="connsiteY11" fmla="*/ 562708 h 637857"/>
              <a:gd name="connsiteX12" fmla="*/ 325530 w 649087"/>
              <a:gd name="connsiteY12" fmla="*/ 590843 h 637857"/>
              <a:gd name="connsiteX13" fmla="*/ 353665 w 649087"/>
              <a:gd name="connsiteY13" fmla="*/ 633046 h 637857"/>
              <a:gd name="connsiteX14" fmla="*/ 550613 w 649087"/>
              <a:gd name="connsiteY14" fmla="*/ 590843 h 637857"/>
              <a:gd name="connsiteX15" fmla="*/ 564681 w 649087"/>
              <a:gd name="connsiteY15" fmla="*/ 548640 h 637857"/>
              <a:gd name="connsiteX16" fmla="*/ 592816 w 649087"/>
              <a:gd name="connsiteY16" fmla="*/ 492369 h 637857"/>
              <a:gd name="connsiteX17" fmla="*/ 635019 w 649087"/>
              <a:gd name="connsiteY17" fmla="*/ 379828 h 637857"/>
              <a:gd name="connsiteX18" fmla="*/ 649087 w 649087"/>
              <a:gd name="connsiteY18" fmla="*/ 323557 h 637857"/>
              <a:gd name="connsiteX19" fmla="*/ 606884 w 649087"/>
              <a:gd name="connsiteY19" fmla="*/ 211015 h 637857"/>
              <a:gd name="connsiteX20" fmla="*/ 564681 w 649087"/>
              <a:gd name="connsiteY20" fmla="*/ 196948 h 637857"/>
              <a:gd name="connsiteX21" fmla="*/ 466207 w 649087"/>
              <a:gd name="connsiteY21" fmla="*/ 70338 h 637857"/>
              <a:gd name="connsiteX22" fmla="*/ 466207 w 649087"/>
              <a:gd name="connsiteY22" fmla="*/ 56271 h 637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49087" h="637857">
                <a:moveTo>
                  <a:pt x="592816" y="28135"/>
                </a:moveTo>
                <a:cubicBezTo>
                  <a:pt x="574059" y="32824"/>
                  <a:pt x="555842" y="43409"/>
                  <a:pt x="536545" y="42203"/>
                </a:cubicBezTo>
                <a:cubicBezTo>
                  <a:pt x="489896" y="39288"/>
                  <a:pt x="362584" y="13038"/>
                  <a:pt x="297395" y="0"/>
                </a:cubicBezTo>
                <a:cubicBezTo>
                  <a:pt x="245813" y="9378"/>
                  <a:pt x="193684" y="16127"/>
                  <a:pt x="142650" y="28135"/>
                </a:cubicBezTo>
                <a:cubicBezTo>
                  <a:pt x="113781" y="34928"/>
                  <a:pt x="58244" y="56271"/>
                  <a:pt x="58244" y="56271"/>
                </a:cubicBezTo>
                <a:cubicBezTo>
                  <a:pt x="44176" y="70339"/>
                  <a:pt x="18238" y="78701"/>
                  <a:pt x="16041" y="98474"/>
                </a:cubicBezTo>
                <a:cubicBezTo>
                  <a:pt x="0" y="242841"/>
                  <a:pt x="21312" y="283101"/>
                  <a:pt x="58244" y="393895"/>
                </a:cubicBezTo>
                <a:cubicBezTo>
                  <a:pt x="65805" y="416579"/>
                  <a:pt x="59049" y="444339"/>
                  <a:pt x="72312" y="464234"/>
                </a:cubicBezTo>
                <a:cubicBezTo>
                  <a:pt x="80537" y="476572"/>
                  <a:pt x="100447" y="473612"/>
                  <a:pt x="114515" y="478301"/>
                </a:cubicBezTo>
                <a:cubicBezTo>
                  <a:pt x="128583" y="487680"/>
                  <a:pt x="142038" y="498049"/>
                  <a:pt x="156718" y="506437"/>
                </a:cubicBezTo>
                <a:cubicBezTo>
                  <a:pt x="174926" y="516841"/>
                  <a:pt x="195539" y="522940"/>
                  <a:pt x="212988" y="534572"/>
                </a:cubicBezTo>
                <a:cubicBezTo>
                  <a:pt x="224024" y="541929"/>
                  <a:pt x="229261" y="556776"/>
                  <a:pt x="241124" y="562708"/>
                </a:cubicBezTo>
                <a:cubicBezTo>
                  <a:pt x="267650" y="575971"/>
                  <a:pt x="325530" y="590843"/>
                  <a:pt x="325530" y="590843"/>
                </a:cubicBezTo>
                <a:cubicBezTo>
                  <a:pt x="334908" y="604911"/>
                  <a:pt x="336808" y="631749"/>
                  <a:pt x="353665" y="633046"/>
                </a:cubicBezTo>
                <a:cubicBezTo>
                  <a:pt x="416206" y="637857"/>
                  <a:pt x="488879" y="611422"/>
                  <a:pt x="550613" y="590843"/>
                </a:cubicBezTo>
                <a:cubicBezTo>
                  <a:pt x="555302" y="576775"/>
                  <a:pt x="558840" y="562270"/>
                  <a:pt x="564681" y="548640"/>
                </a:cubicBezTo>
                <a:cubicBezTo>
                  <a:pt x="572942" y="529365"/>
                  <a:pt x="586184" y="512264"/>
                  <a:pt x="592816" y="492369"/>
                </a:cubicBezTo>
                <a:cubicBezTo>
                  <a:pt x="633377" y="370686"/>
                  <a:pt x="577232" y="466509"/>
                  <a:pt x="635019" y="379828"/>
                </a:cubicBezTo>
                <a:cubicBezTo>
                  <a:pt x="639708" y="361071"/>
                  <a:pt x="649087" y="342891"/>
                  <a:pt x="649087" y="323557"/>
                </a:cubicBezTo>
                <a:cubicBezTo>
                  <a:pt x="649087" y="277373"/>
                  <a:pt x="647632" y="235464"/>
                  <a:pt x="606884" y="211015"/>
                </a:cubicBezTo>
                <a:cubicBezTo>
                  <a:pt x="594169" y="203386"/>
                  <a:pt x="578749" y="201637"/>
                  <a:pt x="564681" y="196948"/>
                </a:cubicBezTo>
                <a:cubicBezTo>
                  <a:pt x="493626" y="125893"/>
                  <a:pt x="483974" y="141405"/>
                  <a:pt x="466207" y="70338"/>
                </a:cubicBezTo>
                <a:cubicBezTo>
                  <a:pt x="465070" y="65789"/>
                  <a:pt x="466207" y="60960"/>
                  <a:pt x="466207" y="56271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18 - Ελεύθερη σχεδίαση"/>
          <p:cNvSpPr/>
          <p:nvPr/>
        </p:nvSpPr>
        <p:spPr>
          <a:xfrm>
            <a:off x="3601329" y="4895557"/>
            <a:ext cx="970671" cy="618978"/>
          </a:xfrm>
          <a:custGeom>
            <a:avLst/>
            <a:gdLst>
              <a:gd name="connsiteX0" fmla="*/ 323557 w 970671"/>
              <a:gd name="connsiteY0" fmla="*/ 56271 h 618978"/>
              <a:gd name="connsiteX1" fmla="*/ 154745 w 970671"/>
              <a:gd name="connsiteY1" fmla="*/ 98474 h 618978"/>
              <a:gd name="connsiteX2" fmla="*/ 28136 w 970671"/>
              <a:gd name="connsiteY2" fmla="*/ 140677 h 618978"/>
              <a:gd name="connsiteX3" fmla="*/ 0 w 970671"/>
              <a:gd name="connsiteY3" fmla="*/ 182880 h 618978"/>
              <a:gd name="connsiteX4" fmla="*/ 28136 w 970671"/>
              <a:gd name="connsiteY4" fmla="*/ 253218 h 618978"/>
              <a:gd name="connsiteX5" fmla="*/ 42203 w 970671"/>
              <a:gd name="connsiteY5" fmla="*/ 295421 h 618978"/>
              <a:gd name="connsiteX6" fmla="*/ 84406 w 970671"/>
              <a:gd name="connsiteY6" fmla="*/ 393895 h 618978"/>
              <a:gd name="connsiteX7" fmla="*/ 126609 w 970671"/>
              <a:gd name="connsiteY7" fmla="*/ 407963 h 618978"/>
              <a:gd name="connsiteX8" fmla="*/ 196948 w 970671"/>
              <a:gd name="connsiteY8" fmla="*/ 464234 h 618978"/>
              <a:gd name="connsiteX9" fmla="*/ 323557 w 970671"/>
              <a:gd name="connsiteY9" fmla="*/ 534572 h 618978"/>
              <a:gd name="connsiteX10" fmla="*/ 464234 w 970671"/>
              <a:gd name="connsiteY10" fmla="*/ 562708 h 618978"/>
              <a:gd name="connsiteX11" fmla="*/ 618979 w 970671"/>
              <a:gd name="connsiteY11" fmla="*/ 604911 h 618978"/>
              <a:gd name="connsiteX12" fmla="*/ 675249 w 970671"/>
              <a:gd name="connsiteY12" fmla="*/ 618978 h 618978"/>
              <a:gd name="connsiteX13" fmla="*/ 815926 w 970671"/>
              <a:gd name="connsiteY13" fmla="*/ 590843 h 618978"/>
              <a:gd name="connsiteX14" fmla="*/ 872197 w 970671"/>
              <a:gd name="connsiteY14" fmla="*/ 576775 h 618978"/>
              <a:gd name="connsiteX15" fmla="*/ 900333 w 970671"/>
              <a:gd name="connsiteY15" fmla="*/ 506437 h 618978"/>
              <a:gd name="connsiteX16" fmla="*/ 928468 w 970671"/>
              <a:gd name="connsiteY16" fmla="*/ 379828 h 618978"/>
              <a:gd name="connsiteX17" fmla="*/ 942536 w 970671"/>
              <a:gd name="connsiteY17" fmla="*/ 309489 h 618978"/>
              <a:gd name="connsiteX18" fmla="*/ 970671 w 970671"/>
              <a:gd name="connsiteY18" fmla="*/ 267286 h 618978"/>
              <a:gd name="connsiteX19" fmla="*/ 942536 w 970671"/>
              <a:gd name="connsiteY19" fmla="*/ 140677 h 618978"/>
              <a:gd name="connsiteX20" fmla="*/ 928468 w 970671"/>
              <a:gd name="connsiteY20" fmla="*/ 98474 h 618978"/>
              <a:gd name="connsiteX21" fmla="*/ 886265 w 970671"/>
              <a:gd name="connsiteY21" fmla="*/ 84406 h 618978"/>
              <a:gd name="connsiteX22" fmla="*/ 844062 w 970671"/>
              <a:gd name="connsiteY22" fmla="*/ 42203 h 618978"/>
              <a:gd name="connsiteX23" fmla="*/ 787791 w 970671"/>
              <a:gd name="connsiteY23" fmla="*/ 28135 h 618978"/>
              <a:gd name="connsiteX24" fmla="*/ 717453 w 970671"/>
              <a:gd name="connsiteY24" fmla="*/ 0 h 618978"/>
              <a:gd name="connsiteX25" fmla="*/ 450166 w 970671"/>
              <a:gd name="connsiteY25" fmla="*/ 14068 h 618978"/>
              <a:gd name="connsiteX26" fmla="*/ 337625 w 970671"/>
              <a:gd name="connsiteY26" fmla="*/ 42203 h 618978"/>
              <a:gd name="connsiteX27" fmla="*/ 323557 w 970671"/>
              <a:gd name="connsiteY27" fmla="*/ 56271 h 618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970671" h="618978">
                <a:moveTo>
                  <a:pt x="323557" y="56271"/>
                </a:moveTo>
                <a:cubicBezTo>
                  <a:pt x="293077" y="65650"/>
                  <a:pt x="218376" y="75335"/>
                  <a:pt x="154745" y="98474"/>
                </a:cubicBezTo>
                <a:cubicBezTo>
                  <a:pt x="12376" y="150245"/>
                  <a:pt x="192820" y="107739"/>
                  <a:pt x="28136" y="140677"/>
                </a:cubicBezTo>
                <a:cubicBezTo>
                  <a:pt x="18757" y="154745"/>
                  <a:pt x="0" y="165973"/>
                  <a:pt x="0" y="182880"/>
                </a:cubicBezTo>
                <a:cubicBezTo>
                  <a:pt x="0" y="208132"/>
                  <a:pt x="19269" y="229574"/>
                  <a:pt x="28136" y="253218"/>
                </a:cubicBezTo>
                <a:cubicBezTo>
                  <a:pt x="33343" y="267102"/>
                  <a:pt x="38129" y="281163"/>
                  <a:pt x="42203" y="295421"/>
                </a:cubicBezTo>
                <a:cubicBezTo>
                  <a:pt x="52214" y="330461"/>
                  <a:pt x="52680" y="368514"/>
                  <a:pt x="84406" y="393895"/>
                </a:cubicBezTo>
                <a:cubicBezTo>
                  <a:pt x="95985" y="403158"/>
                  <a:pt x="112541" y="403274"/>
                  <a:pt x="126609" y="407963"/>
                </a:cubicBezTo>
                <a:cubicBezTo>
                  <a:pt x="178596" y="485942"/>
                  <a:pt x="125001" y="424263"/>
                  <a:pt x="196948" y="464234"/>
                </a:cubicBezTo>
                <a:cubicBezTo>
                  <a:pt x="273305" y="506655"/>
                  <a:pt x="258215" y="519493"/>
                  <a:pt x="323557" y="534572"/>
                </a:cubicBezTo>
                <a:cubicBezTo>
                  <a:pt x="370153" y="545325"/>
                  <a:pt x="417474" y="552688"/>
                  <a:pt x="464234" y="562708"/>
                </a:cubicBezTo>
                <a:cubicBezTo>
                  <a:pt x="513756" y="573320"/>
                  <a:pt x="572309" y="592183"/>
                  <a:pt x="618979" y="604911"/>
                </a:cubicBezTo>
                <a:cubicBezTo>
                  <a:pt x="637632" y="609998"/>
                  <a:pt x="656492" y="614289"/>
                  <a:pt x="675249" y="618978"/>
                </a:cubicBezTo>
                <a:lnTo>
                  <a:pt x="815926" y="590843"/>
                </a:lnTo>
                <a:cubicBezTo>
                  <a:pt x="834831" y="586792"/>
                  <a:pt x="858526" y="590446"/>
                  <a:pt x="872197" y="576775"/>
                </a:cubicBezTo>
                <a:cubicBezTo>
                  <a:pt x="890053" y="558919"/>
                  <a:pt x="891466" y="530081"/>
                  <a:pt x="900333" y="506437"/>
                </a:cubicBezTo>
                <a:cubicBezTo>
                  <a:pt x="922216" y="448082"/>
                  <a:pt x="914276" y="457880"/>
                  <a:pt x="928468" y="379828"/>
                </a:cubicBezTo>
                <a:cubicBezTo>
                  <a:pt x="932745" y="356303"/>
                  <a:pt x="934140" y="331877"/>
                  <a:pt x="942536" y="309489"/>
                </a:cubicBezTo>
                <a:cubicBezTo>
                  <a:pt x="948472" y="293658"/>
                  <a:pt x="961293" y="281354"/>
                  <a:pt x="970671" y="267286"/>
                </a:cubicBezTo>
                <a:cubicBezTo>
                  <a:pt x="961293" y="225083"/>
                  <a:pt x="953021" y="182619"/>
                  <a:pt x="942536" y="140677"/>
                </a:cubicBezTo>
                <a:cubicBezTo>
                  <a:pt x="938940" y="126291"/>
                  <a:pt x="938953" y="108959"/>
                  <a:pt x="928468" y="98474"/>
                </a:cubicBezTo>
                <a:cubicBezTo>
                  <a:pt x="917983" y="87989"/>
                  <a:pt x="900333" y="89095"/>
                  <a:pt x="886265" y="84406"/>
                </a:cubicBezTo>
                <a:cubicBezTo>
                  <a:pt x="872197" y="70338"/>
                  <a:pt x="861335" y="52074"/>
                  <a:pt x="844062" y="42203"/>
                </a:cubicBezTo>
                <a:cubicBezTo>
                  <a:pt x="827275" y="32610"/>
                  <a:pt x="806133" y="34249"/>
                  <a:pt x="787791" y="28135"/>
                </a:cubicBezTo>
                <a:cubicBezTo>
                  <a:pt x="763835" y="20150"/>
                  <a:pt x="740899" y="9378"/>
                  <a:pt x="717453" y="0"/>
                </a:cubicBezTo>
                <a:cubicBezTo>
                  <a:pt x="628357" y="4689"/>
                  <a:pt x="539077" y="6659"/>
                  <a:pt x="450166" y="14068"/>
                </a:cubicBezTo>
                <a:cubicBezTo>
                  <a:pt x="422828" y="16346"/>
                  <a:pt x="366826" y="29688"/>
                  <a:pt x="337625" y="42203"/>
                </a:cubicBezTo>
                <a:cubicBezTo>
                  <a:pt x="318350" y="50464"/>
                  <a:pt x="354037" y="46893"/>
                  <a:pt x="323557" y="56271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19 - Ελεύθερη σχεδίαση"/>
          <p:cNvSpPr/>
          <p:nvPr/>
        </p:nvSpPr>
        <p:spPr>
          <a:xfrm>
            <a:off x="4670474" y="4881489"/>
            <a:ext cx="844717" cy="731520"/>
          </a:xfrm>
          <a:custGeom>
            <a:avLst/>
            <a:gdLst>
              <a:gd name="connsiteX0" fmla="*/ 787791 w 844717"/>
              <a:gd name="connsiteY0" fmla="*/ 140677 h 731520"/>
              <a:gd name="connsiteX1" fmla="*/ 703384 w 844717"/>
              <a:gd name="connsiteY1" fmla="*/ 126609 h 731520"/>
              <a:gd name="connsiteX2" fmla="*/ 618978 w 844717"/>
              <a:gd name="connsiteY2" fmla="*/ 56271 h 731520"/>
              <a:gd name="connsiteX3" fmla="*/ 520504 w 844717"/>
              <a:gd name="connsiteY3" fmla="*/ 0 h 731520"/>
              <a:gd name="connsiteX4" fmla="*/ 239151 w 844717"/>
              <a:gd name="connsiteY4" fmla="*/ 28136 h 731520"/>
              <a:gd name="connsiteX5" fmla="*/ 196948 w 844717"/>
              <a:gd name="connsiteY5" fmla="*/ 42203 h 731520"/>
              <a:gd name="connsiteX6" fmla="*/ 140677 w 844717"/>
              <a:gd name="connsiteY6" fmla="*/ 56271 h 731520"/>
              <a:gd name="connsiteX7" fmla="*/ 98474 w 844717"/>
              <a:gd name="connsiteY7" fmla="*/ 84406 h 731520"/>
              <a:gd name="connsiteX8" fmla="*/ 56271 w 844717"/>
              <a:gd name="connsiteY8" fmla="*/ 98474 h 731520"/>
              <a:gd name="connsiteX9" fmla="*/ 28135 w 844717"/>
              <a:gd name="connsiteY9" fmla="*/ 211016 h 731520"/>
              <a:gd name="connsiteX10" fmla="*/ 0 w 844717"/>
              <a:gd name="connsiteY10" fmla="*/ 267286 h 731520"/>
              <a:gd name="connsiteX11" fmla="*/ 14068 w 844717"/>
              <a:gd name="connsiteY11" fmla="*/ 422031 h 731520"/>
              <a:gd name="connsiteX12" fmla="*/ 28135 w 844717"/>
              <a:gd name="connsiteY12" fmla="*/ 478302 h 731520"/>
              <a:gd name="connsiteX13" fmla="*/ 56271 w 844717"/>
              <a:gd name="connsiteY13" fmla="*/ 506437 h 731520"/>
              <a:gd name="connsiteX14" fmla="*/ 84406 w 844717"/>
              <a:gd name="connsiteY14" fmla="*/ 548640 h 731520"/>
              <a:gd name="connsiteX15" fmla="*/ 168812 w 844717"/>
              <a:gd name="connsiteY15" fmla="*/ 576776 h 731520"/>
              <a:gd name="connsiteX16" fmla="*/ 253218 w 844717"/>
              <a:gd name="connsiteY16" fmla="*/ 618979 h 731520"/>
              <a:gd name="connsiteX17" fmla="*/ 281354 w 844717"/>
              <a:gd name="connsiteY17" fmla="*/ 647114 h 731520"/>
              <a:gd name="connsiteX18" fmla="*/ 393895 w 844717"/>
              <a:gd name="connsiteY18" fmla="*/ 675249 h 731520"/>
              <a:gd name="connsiteX19" fmla="*/ 422031 w 844717"/>
              <a:gd name="connsiteY19" fmla="*/ 703385 h 731520"/>
              <a:gd name="connsiteX20" fmla="*/ 520504 w 844717"/>
              <a:gd name="connsiteY20" fmla="*/ 731520 h 731520"/>
              <a:gd name="connsiteX21" fmla="*/ 661181 w 844717"/>
              <a:gd name="connsiteY21" fmla="*/ 717453 h 731520"/>
              <a:gd name="connsiteX22" fmla="*/ 717452 w 844717"/>
              <a:gd name="connsiteY22" fmla="*/ 703385 h 731520"/>
              <a:gd name="connsiteX23" fmla="*/ 787791 w 844717"/>
              <a:gd name="connsiteY23" fmla="*/ 647114 h 731520"/>
              <a:gd name="connsiteX24" fmla="*/ 801858 w 844717"/>
              <a:gd name="connsiteY24" fmla="*/ 604911 h 731520"/>
              <a:gd name="connsiteX25" fmla="*/ 829994 w 844717"/>
              <a:gd name="connsiteY25" fmla="*/ 562708 h 731520"/>
              <a:gd name="connsiteX26" fmla="*/ 815926 w 844717"/>
              <a:gd name="connsiteY26" fmla="*/ 365760 h 731520"/>
              <a:gd name="connsiteX27" fmla="*/ 773723 w 844717"/>
              <a:gd name="connsiteY27" fmla="*/ 225083 h 731520"/>
              <a:gd name="connsiteX28" fmla="*/ 759655 w 844717"/>
              <a:gd name="connsiteY28" fmla="*/ 182880 h 73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44717" h="731520">
                <a:moveTo>
                  <a:pt x="787791" y="140677"/>
                </a:moveTo>
                <a:cubicBezTo>
                  <a:pt x="759655" y="135988"/>
                  <a:pt x="730444" y="135629"/>
                  <a:pt x="703384" y="126609"/>
                </a:cubicBezTo>
                <a:cubicBezTo>
                  <a:pt x="669465" y="115303"/>
                  <a:pt x="643910" y="77641"/>
                  <a:pt x="618978" y="56271"/>
                </a:cubicBezTo>
                <a:cubicBezTo>
                  <a:pt x="564781" y="9816"/>
                  <a:pt x="576137" y="18544"/>
                  <a:pt x="520504" y="0"/>
                </a:cubicBezTo>
                <a:cubicBezTo>
                  <a:pt x="426720" y="9379"/>
                  <a:pt x="332611" y="15945"/>
                  <a:pt x="239151" y="28136"/>
                </a:cubicBezTo>
                <a:cubicBezTo>
                  <a:pt x="224447" y="30054"/>
                  <a:pt x="211206" y="38129"/>
                  <a:pt x="196948" y="42203"/>
                </a:cubicBezTo>
                <a:cubicBezTo>
                  <a:pt x="178358" y="47514"/>
                  <a:pt x="159434" y="51582"/>
                  <a:pt x="140677" y="56271"/>
                </a:cubicBezTo>
                <a:cubicBezTo>
                  <a:pt x="126609" y="65649"/>
                  <a:pt x="113596" y="76845"/>
                  <a:pt x="98474" y="84406"/>
                </a:cubicBezTo>
                <a:cubicBezTo>
                  <a:pt x="85211" y="91038"/>
                  <a:pt x="63472" y="85511"/>
                  <a:pt x="56271" y="98474"/>
                </a:cubicBezTo>
                <a:cubicBezTo>
                  <a:pt x="37492" y="132276"/>
                  <a:pt x="45428" y="176430"/>
                  <a:pt x="28135" y="211016"/>
                </a:cubicBezTo>
                <a:lnTo>
                  <a:pt x="0" y="267286"/>
                </a:lnTo>
                <a:cubicBezTo>
                  <a:pt x="4689" y="318868"/>
                  <a:pt x="7223" y="370691"/>
                  <a:pt x="14068" y="422031"/>
                </a:cubicBezTo>
                <a:cubicBezTo>
                  <a:pt x="16623" y="441196"/>
                  <a:pt x="19488" y="461009"/>
                  <a:pt x="28135" y="478302"/>
                </a:cubicBezTo>
                <a:cubicBezTo>
                  <a:pt x="34066" y="490165"/>
                  <a:pt x="47985" y="496080"/>
                  <a:pt x="56271" y="506437"/>
                </a:cubicBezTo>
                <a:cubicBezTo>
                  <a:pt x="66833" y="519639"/>
                  <a:pt x="70069" y="539679"/>
                  <a:pt x="84406" y="548640"/>
                </a:cubicBezTo>
                <a:cubicBezTo>
                  <a:pt x="109555" y="564358"/>
                  <a:pt x="144136" y="560325"/>
                  <a:pt x="168812" y="576776"/>
                </a:cubicBezTo>
                <a:cubicBezTo>
                  <a:pt x="223353" y="613136"/>
                  <a:pt x="194975" y="599564"/>
                  <a:pt x="253218" y="618979"/>
                </a:cubicBezTo>
                <a:cubicBezTo>
                  <a:pt x="262597" y="628357"/>
                  <a:pt x="269039" y="642188"/>
                  <a:pt x="281354" y="647114"/>
                </a:cubicBezTo>
                <a:cubicBezTo>
                  <a:pt x="317257" y="661475"/>
                  <a:pt x="393895" y="675249"/>
                  <a:pt x="393895" y="675249"/>
                </a:cubicBezTo>
                <a:cubicBezTo>
                  <a:pt x="403274" y="684628"/>
                  <a:pt x="410658" y="696561"/>
                  <a:pt x="422031" y="703385"/>
                </a:cubicBezTo>
                <a:cubicBezTo>
                  <a:pt x="436449" y="712036"/>
                  <a:pt x="509989" y="728891"/>
                  <a:pt x="520504" y="731520"/>
                </a:cubicBezTo>
                <a:cubicBezTo>
                  <a:pt x="567396" y="726831"/>
                  <a:pt x="614528" y="724118"/>
                  <a:pt x="661181" y="717453"/>
                </a:cubicBezTo>
                <a:cubicBezTo>
                  <a:pt x="680321" y="714719"/>
                  <a:pt x="701365" y="714110"/>
                  <a:pt x="717452" y="703385"/>
                </a:cubicBezTo>
                <a:cubicBezTo>
                  <a:pt x="844717" y="618542"/>
                  <a:pt x="649821" y="693105"/>
                  <a:pt x="787791" y="647114"/>
                </a:cubicBezTo>
                <a:cubicBezTo>
                  <a:pt x="792480" y="633046"/>
                  <a:pt x="795226" y="618174"/>
                  <a:pt x="801858" y="604911"/>
                </a:cubicBezTo>
                <a:cubicBezTo>
                  <a:pt x="809419" y="589789"/>
                  <a:pt x="829001" y="579586"/>
                  <a:pt x="829994" y="562708"/>
                </a:cubicBezTo>
                <a:cubicBezTo>
                  <a:pt x="833859" y="497005"/>
                  <a:pt x="822166" y="431280"/>
                  <a:pt x="815926" y="365760"/>
                </a:cubicBezTo>
                <a:cubicBezTo>
                  <a:pt x="800877" y="207746"/>
                  <a:pt x="819532" y="316700"/>
                  <a:pt x="773723" y="225083"/>
                </a:cubicBezTo>
                <a:cubicBezTo>
                  <a:pt x="767091" y="211820"/>
                  <a:pt x="759655" y="182880"/>
                  <a:pt x="759655" y="182880"/>
                </a:cubicBezTo>
              </a:path>
            </a:pathLst>
          </a:cu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20 - Ορθογώνιο"/>
          <p:cNvSpPr/>
          <p:nvPr/>
        </p:nvSpPr>
        <p:spPr>
          <a:xfrm>
            <a:off x="214282" y="5572140"/>
            <a:ext cx="2071702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  </a:t>
            </a:r>
            <a:r>
              <a:rPr lang="en-US" dirty="0" err="1" smtClean="0"/>
              <a:t>corr</a:t>
            </a:r>
            <a:r>
              <a:rPr lang="en-US" dirty="0" smtClean="0"/>
              <a:t>  (VENUS) </a:t>
            </a:r>
            <a:r>
              <a:rPr lang="el-GR" dirty="0" err="1" smtClean="0"/>
              <a:t>εχει</a:t>
            </a:r>
            <a:r>
              <a:rPr lang="en-US" dirty="0" smtClean="0"/>
              <a:t> </a:t>
            </a:r>
            <a:r>
              <a:rPr lang="el-GR" dirty="0" smtClean="0"/>
              <a:t>Πάντοτε αρνητικό πρόσημο - </a:t>
            </a:r>
            <a:endParaRPr lang="el-GR" dirty="0"/>
          </a:p>
        </p:txBody>
      </p:sp>
      <p:cxnSp>
        <p:nvCxnSpPr>
          <p:cNvPr id="23" name="22 - Ευθύγραμμο βέλος σύνδεσης"/>
          <p:cNvCxnSpPr/>
          <p:nvPr/>
        </p:nvCxnSpPr>
        <p:spPr>
          <a:xfrm flipV="1">
            <a:off x="1071538" y="5357826"/>
            <a:ext cx="1000132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- Ορθογώνιο"/>
          <p:cNvSpPr/>
          <p:nvPr/>
        </p:nvSpPr>
        <p:spPr>
          <a:xfrm>
            <a:off x="2714612" y="5643578"/>
            <a:ext cx="3357586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 </a:t>
            </a:r>
            <a:r>
              <a:rPr lang="en-US" dirty="0" err="1" smtClean="0"/>
              <a:t>corr</a:t>
            </a:r>
            <a:r>
              <a:rPr lang="en-US" dirty="0" smtClean="0"/>
              <a:t> </a:t>
            </a:r>
            <a:r>
              <a:rPr lang="el-GR" dirty="0" smtClean="0"/>
              <a:t>παίρνει πρόσημο ανάλογα αν η </a:t>
            </a:r>
            <a:r>
              <a:rPr lang="en-US" dirty="0" smtClean="0"/>
              <a:t>Dec </a:t>
            </a:r>
            <a:r>
              <a:rPr lang="el-GR" dirty="0" smtClean="0"/>
              <a:t>αυξάνεται η  μειώνεται με την </a:t>
            </a:r>
            <a:r>
              <a:rPr lang="el-GR" dirty="0" err="1" smtClean="0"/>
              <a:t>την</a:t>
            </a:r>
            <a:r>
              <a:rPr lang="el-GR" dirty="0" smtClean="0"/>
              <a:t> μεταβολή της ώρας </a:t>
            </a:r>
            <a:r>
              <a:rPr lang="en-US" dirty="0" smtClean="0"/>
              <a:t>GMT</a:t>
            </a:r>
            <a:endParaRPr lang="el-GR" dirty="0"/>
          </a:p>
        </p:txBody>
      </p:sp>
      <p:cxnSp>
        <p:nvCxnSpPr>
          <p:cNvPr id="28" name="27 - Ευθύγραμμο βέλος σύνδεσης"/>
          <p:cNvCxnSpPr>
            <a:endCxn id="16" idx="15"/>
          </p:cNvCxnSpPr>
          <p:nvPr/>
        </p:nvCxnSpPr>
        <p:spPr>
          <a:xfrm rot="10800000">
            <a:off x="3348112" y="5401994"/>
            <a:ext cx="580947" cy="17014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- Ευθύγραμμο βέλος σύνδεσης"/>
          <p:cNvCxnSpPr/>
          <p:nvPr/>
        </p:nvCxnSpPr>
        <p:spPr>
          <a:xfrm rot="10800000">
            <a:off x="5214942" y="5357826"/>
            <a:ext cx="714380" cy="2857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- Ορθογώνιο"/>
          <p:cNvSpPr/>
          <p:nvPr/>
        </p:nvSpPr>
        <p:spPr>
          <a:xfrm>
            <a:off x="6072198" y="2285992"/>
            <a:ext cx="2643206" cy="1928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 </a:t>
            </a:r>
            <a:r>
              <a:rPr lang="el-GR" dirty="0" smtClean="0"/>
              <a:t>του </a:t>
            </a:r>
            <a:r>
              <a:rPr lang="en-US" dirty="0" err="1" smtClean="0"/>
              <a:t>jupiter</a:t>
            </a:r>
            <a:r>
              <a:rPr lang="en-US" dirty="0" smtClean="0"/>
              <a:t> </a:t>
            </a:r>
            <a:r>
              <a:rPr lang="el-GR" dirty="0" smtClean="0"/>
              <a:t>εφόσον δεν έχει πρόσημο την θεωρούμε θετική και την προσθέτουμε στη </a:t>
            </a:r>
            <a:r>
              <a:rPr lang="en-US" dirty="0" smtClean="0"/>
              <a:t>GHA</a:t>
            </a:r>
            <a:endParaRPr lang="el-GR" dirty="0"/>
          </a:p>
        </p:txBody>
      </p:sp>
      <p:cxnSp>
        <p:nvCxnSpPr>
          <p:cNvPr id="34" name="33 - Ευθύγραμμο βέλος σύνδεσης"/>
          <p:cNvCxnSpPr/>
          <p:nvPr/>
        </p:nvCxnSpPr>
        <p:spPr>
          <a:xfrm rot="10800000" flipV="1">
            <a:off x="4500562" y="4071942"/>
            <a:ext cx="1643074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1800" dirty="0" smtClean="0"/>
              <a:t>                                                  Άρα</a:t>
            </a:r>
            <a:r>
              <a:rPr lang="en-US" sz="1800" dirty="0" smtClean="0"/>
              <a:t>  </a:t>
            </a:r>
            <a:r>
              <a:rPr lang="el-GR" sz="1800" dirty="0" smtClean="0"/>
              <a:t> </a:t>
            </a:r>
            <a:r>
              <a:rPr lang="en-US" sz="1800" dirty="0" smtClean="0"/>
              <a:t>increments corr.  </a:t>
            </a:r>
            <a:r>
              <a:rPr lang="en-US" sz="1800" b="1" dirty="0" smtClean="0"/>
              <a:t>11◦23‘,0 </a:t>
            </a:r>
            <a:r>
              <a:rPr lang="el-GR" sz="1800" b="1" dirty="0" smtClean="0"/>
              <a:t> </a:t>
            </a:r>
            <a:r>
              <a:rPr lang="el-GR" sz="1800" dirty="0" smtClean="0"/>
              <a:t>το οποίο προσθέτουμε       στην  </a:t>
            </a:r>
            <a:r>
              <a:rPr lang="en-US" sz="1800" dirty="0" smtClean="0"/>
              <a:t>GHA </a:t>
            </a:r>
            <a:r>
              <a:rPr lang="el-GR" sz="1800" dirty="0" smtClean="0"/>
              <a:t>των ουρανίων σωμάτων.</a:t>
            </a:r>
            <a:endParaRPr lang="el-GR" sz="1800" b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43050"/>
            <a:ext cx="795337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677726"/>
            <a:ext cx="7929619" cy="15180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cxnSp>
        <p:nvCxnSpPr>
          <p:cNvPr id="7" name="6 - Ευθεία γραμμή σύνδεσης"/>
          <p:cNvCxnSpPr/>
          <p:nvPr/>
        </p:nvCxnSpPr>
        <p:spPr>
          <a:xfrm>
            <a:off x="500034" y="3500438"/>
            <a:ext cx="1857388" cy="158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- Ορθογώνιο"/>
          <p:cNvSpPr/>
          <p:nvPr/>
        </p:nvSpPr>
        <p:spPr>
          <a:xfrm>
            <a:off x="142844" y="357166"/>
            <a:ext cx="242889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GMT 06hrs 45min32sec</a:t>
            </a:r>
            <a:endParaRPr lang="el-GR" dirty="0"/>
          </a:p>
        </p:txBody>
      </p:sp>
      <p:sp>
        <p:nvSpPr>
          <p:cNvPr id="10" name="9 - Ελεύθερη σχεδίαση"/>
          <p:cNvSpPr/>
          <p:nvPr/>
        </p:nvSpPr>
        <p:spPr>
          <a:xfrm>
            <a:off x="609172" y="2039815"/>
            <a:ext cx="602352" cy="582894"/>
          </a:xfrm>
          <a:custGeom>
            <a:avLst/>
            <a:gdLst>
              <a:gd name="connsiteX0" fmla="*/ 544379 w 602352"/>
              <a:gd name="connsiteY0" fmla="*/ 98474 h 582894"/>
              <a:gd name="connsiteX1" fmla="*/ 431837 w 602352"/>
              <a:gd name="connsiteY1" fmla="*/ 14068 h 582894"/>
              <a:gd name="connsiteX2" fmla="*/ 375566 w 602352"/>
              <a:gd name="connsiteY2" fmla="*/ 0 h 582894"/>
              <a:gd name="connsiteX3" fmla="*/ 108280 w 602352"/>
              <a:gd name="connsiteY3" fmla="*/ 28136 h 582894"/>
              <a:gd name="connsiteX4" fmla="*/ 66077 w 602352"/>
              <a:gd name="connsiteY4" fmla="*/ 42203 h 582894"/>
              <a:gd name="connsiteX5" fmla="*/ 37942 w 602352"/>
              <a:gd name="connsiteY5" fmla="*/ 84407 h 582894"/>
              <a:gd name="connsiteX6" fmla="*/ 9806 w 602352"/>
              <a:gd name="connsiteY6" fmla="*/ 112542 h 582894"/>
              <a:gd name="connsiteX7" fmla="*/ 37942 w 602352"/>
              <a:gd name="connsiteY7" fmla="*/ 365760 h 582894"/>
              <a:gd name="connsiteX8" fmla="*/ 52010 w 602352"/>
              <a:gd name="connsiteY8" fmla="*/ 422031 h 582894"/>
              <a:gd name="connsiteX9" fmla="*/ 80145 w 602352"/>
              <a:gd name="connsiteY9" fmla="*/ 450167 h 582894"/>
              <a:gd name="connsiteX10" fmla="*/ 136416 w 602352"/>
              <a:gd name="connsiteY10" fmla="*/ 520505 h 582894"/>
              <a:gd name="connsiteX11" fmla="*/ 220822 w 602352"/>
              <a:gd name="connsiteY11" fmla="*/ 548640 h 582894"/>
              <a:gd name="connsiteX12" fmla="*/ 248957 w 602352"/>
              <a:gd name="connsiteY12" fmla="*/ 576776 h 582894"/>
              <a:gd name="connsiteX13" fmla="*/ 403702 w 602352"/>
              <a:gd name="connsiteY13" fmla="*/ 548640 h 582894"/>
              <a:gd name="connsiteX14" fmla="*/ 474040 w 602352"/>
              <a:gd name="connsiteY14" fmla="*/ 478302 h 582894"/>
              <a:gd name="connsiteX15" fmla="*/ 530311 w 602352"/>
              <a:gd name="connsiteY15" fmla="*/ 422031 h 582894"/>
              <a:gd name="connsiteX16" fmla="*/ 544379 w 602352"/>
              <a:gd name="connsiteY16" fmla="*/ 379828 h 582894"/>
              <a:gd name="connsiteX17" fmla="*/ 586582 w 602352"/>
              <a:gd name="connsiteY17" fmla="*/ 365760 h 582894"/>
              <a:gd name="connsiteX18" fmla="*/ 600650 w 602352"/>
              <a:gd name="connsiteY18" fmla="*/ 239151 h 582894"/>
              <a:gd name="connsiteX19" fmla="*/ 572514 w 602352"/>
              <a:gd name="connsiteY19" fmla="*/ 182880 h 582894"/>
              <a:gd name="connsiteX20" fmla="*/ 544379 w 602352"/>
              <a:gd name="connsiteY20" fmla="*/ 98474 h 582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2352" h="582894">
                <a:moveTo>
                  <a:pt x="544379" y="98474"/>
                </a:moveTo>
                <a:cubicBezTo>
                  <a:pt x="520933" y="70339"/>
                  <a:pt x="494765" y="42036"/>
                  <a:pt x="431837" y="14068"/>
                </a:cubicBezTo>
                <a:cubicBezTo>
                  <a:pt x="414169" y="6216"/>
                  <a:pt x="394323" y="4689"/>
                  <a:pt x="375566" y="0"/>
                </a:cubicBezTo>
                <a:cubicBezTo>
                  <a:pt x="286471" y="9379"/>
                  <a:pt x="197046" y="16032"/>
                  <a:pt x="108280" y="28136"/>
                </a:cubicBezTo>
                <a:cubicBezTo>
                  <a:pt x="93587" y="30140"/>
                  <a:pt x="77656" y="32940"/>
                  <a:pt x="66077" y="42203"/>
                </a:cubicBezTo>
                <a:cubicBezTo>
                  <a:pt x="52875" y="52765"/>
                  <a:pt x="48504" y="71204"/>
                  <a:pt x="37942" y="84407"/>
                </a:cubicBezTo>
                <a:cubicBezTo>
                  <a:pt x="29657" y="94764"/>
                  <a:pt x="19185" y="103164"/>
                  <a:pt x="9806" y="112542"/>
                </a:cubicBezTo>
                <a:cubicBezTo>
                  <a:pt x="32376" y="451086"/>
                  <a:pt x="0" y="232967"/>
                  <a:pt x="37942" y="365760"/>
                </a:cubicBezTo>
                <a:cubicBezTo>
                  <a:pt x="43254" y="384350"/>
                  <a:pt x="43364" y="404738"/>
                  <a:pt x="52010" y="422031"/>
                </a:cubicBezTo>
                <a:cubicBezTo>
                  <a:pt x="57941" y="433894"/>
                  <a:pt x="71860" y="439810"/>
                  <a:pt x="80145" y="450167"/>
                </a:cubicBezTo>
                <a:cubicBezTo>
                  <a:pt x="93399" y="466735"/>
                  <a:pt x="113769" y="509182"/>
                  <a:pt x="136416" y="520505"/>
                </a:cubicBezTo>
                <a:cubicBezTo>
                  <a:pt x="162942" y="533768"/>
                  <a:pt x="220822" y="548640"/>
                  <a:pt x="220822" y="548640"/>
                </a:cubicBezTo>
                <a:cubicBezTo>
                  <a:pt x="230200" y="558019"/>
                  <a:pt x="235760" y="575456"/>
                  <a:pt x="248957" y="576776"/>
                </a:cubicBezTo>
                <a:cubicBezTo>
                  <a:pt x="310138" y="582894"/>
                  <a:pt x="351550" y="566024"/>
                  <a:pt x="403702" y="548640"/>
                </a:cubicBezTo>
                <a:cubicBezTo>
                  <a:pt x="457888" y="467360"/>
                  <a:pt x="401097" y="540825"/>
                  <a:pt x="474040" y="478302"/>
                </a:cubicBezTo>
                <a:cubicBezTo>
                  <a:pt x="494180" y="461039"/>
                  <a:pt x="530311" y="422031"/>
                  <a:pt x="530311" y="422031"/>
                </a:cubicBezTo>
                <a:cubicBezTo>
                  <a:pt x="535000" y="407963"/>
                  <a:pt x="533894" y="390313"/>
                  <a:pt x="544379" y="379828"/>
                </a:cubicBezTo>
                <a:cubicBezTo>
                  <a:pt x="554864" y="369343"/>
                  <a:pt x="581075" y="379528"/>
                  <a:pt x="586582" y="365760"/>
                </a:cubicBezTo>
                <a:cubicBezTo>
                  <a:pt x="602352" y="326334"/>
                  <a:pt x="595961" y="281354"/>
                  <a:pt x="600650" y="239151"/>
                </a:cubicBezTo>
                <a:cubicBezTo>
                  <a:pt x="591271" y="220394"/>
                  <a:pt x="580302" y="202351"/>
                  <a:pt x="572514" y="182880"/>
                </a:cubicBezTo>
                <a:cubicBezTo>
                  <a:pt x="561500" y="155344"/>
                  <a:pt x="567825" y="126609"/>
                  <a:pt x="544379" y="98474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2" name="11 - Ευθύγραμμο βέλος σύνδεσης"/>
          <p:cNvCxnSpPr/>
          <p:nvPr/>
        </p:nvCxnSpPr>
        <p:spPr>
          <a:xfrm rot="5400000">
            <a:off x="607191" y="1035827"/>
            <a:ext cx="1143008" cy="6429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- Ευθύγραμμο βέλος σύνδεσης"/>
          <p:cNvCxnSpPr/>
          <p:nvPr/>
        </p:nvCxnSpPr>
        <p:spPr>
          <a:xfrm rot="5400000">
            <a:off x="392877" y="1535893"/>
            <a:ext cx="2357454" cy="100013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- Ελεύθερη σχεδίαση"/>
          <p:cNvSpPr/>
          <p:nvPr/>
        </p:nvSpPr>
        <p:spPr>
          <a:xfrm>
            <a:off x="661182" y="3242892"/>
            <a:ext cx="486405" cy="373569"/>
          </a:xfrm>
          <a:custGeom>
            <a:avLst/>
            <a:gdLst>
              <a:gd name="connsiteX0" fmla="*/ 422030 w 486405"/>
              <a:gd name="connsiteY0" fmla="*/ 63016 h 373569"/>
              <a:gd name="connsiteX1" fmla="*/ 98473 w 486405"/>
              <a:gd name="connsiteY1" fmla="*/ 34880 h 373569"/>
              <a:gd name="connsiteX2" fmla="*/ 0 w 486405"/>
              <a:gd name="connsiteY2" fmla="*/ 175557 h 373569"/>
              <a:gd name="connsiteX3" fmla="*/ 14067 w 486405"/>
              <a:gd name="connsiteY3" fmla="*/ 245896 h 373569"/>
              <a:gd name="connsiteX4" fmla="*/ 28135 w 486405"/>
              <a:gd name="connsiteY4" fmla="*/ 288099 h 373569"/>
              <a:gd name="connsiteX5" fmla="*/ 70338 w 486405"/>
              <a:gd name="connsiteY5" fmla="*/ 302166 h 373569"/>
              <a:gd name="connsiteX6" fmla="*/ 295421 w 486405"/>
              <a:gd name="connsiteY6" fmla="*/ 358437 h 373569"/>
              <a:gd name="connsiteX7" fmla="*/ 436098 w 486405"/>
              <a:gd name="connsiteY7" fmla="*/ 330302 h 373569"/>
              <a:gd name="connsiteX8" fmla="*/ 478301 w 486405"/>
              <a:gd name="connsiteY8" fmla="*/ 302166 h 373569"/>
              <a:gd name="connsiteX9" fmla="*/ 436098 w 486405"/>
              <a:gd name="connsiteY9" fmla="*/ 189625 h 373569"/>
              <a:gd name="connsiteX10" fmla="*/ 422030 w 486405"/>
              <a:gd name="connsiteY10" fmla="*/ 147422 h 373569"/>
              <a:gd name="connsiteX11" fmla="*/ 379827 w 486405"/>
              <a:gd name="connsiteY11" fmla="*/ 133354 h 373569"/>
              <a:gd name="connsiteX12" fmla="*/ 351692 w 486405"/>
              <a:gd name="connsiteY12" fmla="*/ 6745 h 373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86405" h="373569">
                <a:moveTo>
                  <a:pt x="422030" y="63016"/>
                </a:moveTo>
                <a:cubicBezTo>
                  <a:pt x="232982" y="0"/>
                  <a:pt x="339794" y="17644"/>
                  <a:pt x="98473" y="34880"/>
                </a:cubicBezTo>
                <a:cubicBezTo>
                  <a:pt x="10279" y="123075"/>
                  <a:pt x="40449" y="74433"/>
                  <a:pt x="0" y="175557"/>
                </a:cubicBezTo>
                <a:cubicBezTo>
                  <a:pt x="4689" y="199003"/>
                  <a:pt x="8268" y="222699"/>
                  <a:pt x="14067" y="245896"/>
                </a:cubicBezTo>
                <a:cubicBezTo>
                  <a:pt x="17663" y="260282"/>
                  <a:pt x="17649" y="277614"/>
                  <a:pt x="28135" y="288099"/>
                </a:cubicBezTo>
                <a:cubicBezTo>
                  <a:pt x="38620" y="298584"/>
                  <a:pt x="57075" y="295534"/>
                  <a:pt x="70338" y="302166"/>
                </a:cubicBezTo>
                <a:cubicBezTo>
                  <a:pt x="213142" y="373569"/>
                  <a:pt x="60305" y="337064"/>
                  <a:pt x="295421" y="358437"/>
                </a:cubicBezTo>
                <a:cubicBezTo>
                  <a:pt x="342313" y="349059"/>
                  <a:pt x="390392" y="344366"/>
                  <a:pt x="436098" y="330302"/>
                </a:cubicBezTo>
                <a:cubicBezTo>
                  <a:pt x="452258" y="325330"/>
                  <a:pt x="472954" y="318206"/>
                  <a:pt x="478301" y="302166"/>
                </a:cubicBezTo>
                <a:cubicBezTo>
                  <a:pt x="486405" y="277853"/>
                  <a:pt x="443313" y="206459"/>
                  <a:pt x="436098" y="189625"/>
                </a:cubicBezTo>
                <a:cubicBezTo>
                  <a:pt x="430257" y="175995"/>
                  <a:pt x="432515" y="157907"/>
                  <a:pt x="422030" y="147422"/>
                </a:cubicBezTo>
                <a:cubicBezTo>
                  <a:pt x="411545" y="136937"/>
                  <a:pt x="393895" y="138043"/>
                  <a:pt x="379827" y="133354"/>
                </a:cubicBezTo>
                <a:cubicBezTo>
                  <a:pt x="350555" y="16264"/>
                  <a:pt x="351692" y="59481"/>
                  <a:pt x="351692" y="6745"/>
                </a:cubicBez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9" name="28 - Ελεύθερη σχεδίαση"/>
          <p:cNvSpPr/>
          <p:nvPr/>
        </p:nvSpPr>
        <p:spPr>
          <a:xfrm>
            <a:off x="1295255" y="3207224"/>
            <a:ext cx="905252" cy="416363"/>
          </a:xfrm>
          <a:custGeom>
            <a:avLst/>
            <a:gdLst>
              <a:gd name="connsiteX0" fmla="*/ 751909 w 905252"/>
              <a:gd name="connsiteY0" fmla="*/ 68239 h 416363"/>
              <a:gd name="connsiteX1" fmla="*/ 697318 w 905252"/>
              <a:gd name="connsiteY1" fmla="*/ 40943 h 416363"/>
              <a:gd name="connsiteX2" fmla="*/ 656375 w 905252"/>
              <a:gd name="connsiteY2" fmla="*/ 27295 h 416363"/>
              <a:gd name="connsiteX3" fmla="*/ 615432 w 905252"/>
              <a:gd name="connsiteY3" fmla="*/ 0 h 416363"/>
              <a:gd name="connsiteX4" fmla="*/ 519897 w 905252"/>
              <a:gd name="connsiteY4" fmla="*/ 27295 h 416363"/>
              <a:gd name="connsiteX5" fmla="*/ 465306 w 905252"/>
              <a:gd name="connsiteY5" fmla="*/ 54591 h 416363"/>
              <a:gd name="connsiteX6" fmla="*/ 369772 w 905252"/>
              <a:gd name="connsiteY6" fmla="*/ 81886 h 416363"/>
              <a:gd name="connsiteX7" fmla="*/ 69521 w 905252"/>
              <a:gd name="connsiteY7" fmla="*/ 95534 h 416363"/>
              <a:gd name="connsiteX8" fmla="*/ 28578 w 905252"/>
              <a:gd name="connsiteY8" fmla="*/ 122830 h 416363"/>
              <a:gd name="connsiteX9" fmla="*/ 28578 w 905252"/>
              <a:gd name="connsiteY9" fmla="*/ 313898 h 416363"/>
              <a:gd name="connsiteX10" fmla="*/ 69521 w 905252"/>
              <a:gd name="connsiteY10" fmla="*/ 341194 h 416363"/>
              <a:gd name="connsiteX11" fmla="*/ 83169 w 905252"/>
              <a:gd name="connsiteY11" fmla="*/ 395785 h 416363"/>
              <a:gd name="connsiteX12" fmla="*/ 301533 w 905252"/>
              <a:gd name="connsiteY12" fmla="*/ 409433 h 416363"/>
              <a:gd name="connsiteX13" fmla="*/ 492602 w 905252"/>
              <a:gd name="connsiteY13" fmla="*/ 382137 h 416363"/>
              <a:gd name="connsiteX14" fmla="*/ 533545 w 905252"/>
              <a:gd name="connsiteY14" fmla="*/ 354842 h 416363"/>
              <a:gd name="connsiteX15" fmla="*/ 642727 w 905252"/>
              <a:gd name="connsiteY15" fmla="*/ 327546 h 416363"/>
              <a:gd name="connsiteX16" fmla="*/ 683670 w 905252"/>
              <a:gd name="connsiteY16" fmla="*/ 300251 h 416363"/>
              <a:gd name="connsiteX17" fmla="*/ 874739 w 905252"/>
              <a:gd name="connsiteY17" fmla="*/ 259307 h 416363"/>
              <a:gd name="connsiteX18" fmla="*/ 902035 w 905252"/>
              <a:gd name="connsiteY18" fmla="*/ 218364 h 416363"/>
              <a:gd name="connsiteX19" fmla="*/ 792852 w 905252"/>
              <a:gd name="connsiteY19" fmla="*/ 177421 h 416363"/>
              <a:gd name="connsiteX20" fmla="*/ 738261 w 905252"/>
              <a:gd name="connsiteY20" fmla="*/ 136477 h 41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05252" h="416363">
                <a:moveTo>
                  <a:pt x="751909" y="68239"/>
                </a:moveTo>
                <a:cubicBezTo>
                  <a:pt x="733712" y="59140"/>
                  <a:pt x="716018" y="48957"/>
                  <a:pt x="697318" y="40943"/>
                </a:cubicBezTo>
                <a:cubicBezTo>
                  <a:pt x="684095" y="35276"/>
                  <a:pt x="669242" y="33729"/>
                  <a:pt x="656375" y="27295"/>
                </a:cubicBezTo>
                <a:cubicBezTo>
                  <a:pt x="641704" y="19960"/>
                  <a:pt x="629080" y="9098"/>
                  <a:pt x="615432" y="0"/>
                </a:cubicBezTo>
                <a:cubicBezTo>
                  <a:pt x="587740" y="6923"/>
                  <a:pt x="547300" y="15551"/>
                  <a:pt x="519897" y="27295"/>
                </a:cubicBezTo>
                <a:cubicBezTo>
                  <a:pt x="501197" y="35309"/>
                  <a:pt x="484006" y="46577"/>
                  <a:pt x="465306" y="54591"/>
                </a:cubicBezTo>
                <a:cubicBezTo>
                  <a:pt x="448350" y="61858"/>
                  <a:pt x="383844" y="80804"/>
                  <a:pt x="369772" y="81886"/>
                </a:cubicBezTo>
                <a:cubicBezTo>
                  <a:pt x="269880" y="89570"/>
                  <a:pt x="169605" y="90985"/>
                  <a:pt x="69521" y="95534"/>
                </a:cubicBezTo>
                <a:cubicBezTo>
                  <a:pt x="55873" y="104633"/>
                  <a:pt x="37676" y="109182"/>
                  <a:pt x="28578" y="122830"/>
                </a:cubicBezTo>
                <a:cubicBezTo>
                  <a:pt x="0" y="165697"/>
                  <a:pt x="22426" y="295443"/>
                  <a:pt x="28578" y="313898"/>
                </a:cubicBezTo>
                <a:cubicBezTo>
                  <a:pt x="33765" y="329459"/>
                  <a:pt x="55873" y="332095"/>
                  <a:pt x="69521" y="341194"/>
                </a:cubicBezTo>
                <a:cubicBezTo>
                  <a:pt x="74070" y="359391"/>
                  <a:pt x="65174" y="390492"/>
                  <a:pt x="83169" y="395785"/>
                </a:cubicBezTo>
                <a:cubicBezTo>
                  <a:pt x="153136" y="416363"/>
                  <a:pt x="228603" y="409433"/>
                  <a:pt x="301533" y="409433"/>
                </a:cubicBezTo>
                <a:cubicBezTo>
                  <a:pt x="366371" y="409433"/>
                  <a:pt x="429605" y="394737"/>
                  <a:pt x="492602" y="382137"/>
                </a:cubicBezTo>
                <a:cubicBezTo>
                  <a:pt x="506250" y="373039"/>
                  <a:pt x="518874" y="362177"/>
                  <a:pt x="533545" y="354842"/>
                </a:cubicBezTo>
                <a:cubicBezTo>
                  <a:pt x="561524" y="340853"/>
                  <a:pt x="616770" y="332737"/>
                  <a:pt x="642727" y="327546"/>
                </a:cubicBezTo>
                <a:cubicBezTo>
                  <a:pt x="656375" y="318448"/>
                  <a:pt x="668681" y="306913"/>
                  <a:pt x="683670" y="300251"/>
                </a:cubicBezTo>
                <a:cubicBezTo>
                  <a:pt x="759768" y="266430"/>
                  <a:pt x="788741" y="270057"/>
                  <a:pt x="874739" y="259307"/>
                </a:cubicBezTo>
                <a:cubicBezTo>
                  <a:pt x="883838" y="245659"/>
                  <a:pt x="905252" y="234448"/>
                  <a:pt x="902035" y="218364"/>
                </a:cubicBezTo>
                <a:cubicBezTo>
                  <a:pt x="896178" y="189080"/>
                  <a:pt x="800259" y="178902"/>
                  <a:pt x="792852" y="177421"/>
                </a:cubicBezTo>
                <a:cubicBezTo>
                  <a:pt x="748692" y="133260"/>
                  <a:pt x="771210" y="136477"/>
                  <a:pt x="738261" y="136477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31" name="30 - Ευθύγραμμο βέλος σύνδεσης"/>
          <p:cNvCxnSpPr/>
          <p:nvPr/>
        </p:nvCxnSpPr>
        <p:spPr>
          <a:xfrm flipV="1">
            <a:off x="2143108" y="785794"/>
            <a:ext cx="3571900" cy="242889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1800" b="1" dirty="0" smtClean="0"/>
              <a:t>  VENUS            </a:t>
            </a:r>
            <a:r>
              <a:rPr lang="el-GR" sz="1800" dirty="0" smtClean="0"/>
              <a:t>Με</a:t>
            </a:r>
            <a:r>
              <a:rPr lang="en-US" sz="1800" dirty="0" smtClean="0"/>
              <a:t>    </a:t>
            </a:r>
            <a:r>
              <a:rPr lang="el-GR" sz="1800" dirty="0" smtClean="0"/>
              <a:t> </a:t>
            </a:r>
            <a:r>
              <a:rPr lang="en-US" sz="1800" dirty="0" smtClean="0"/>
              <a:t>u (-  0',2)           u corr.( - 0'.2)  </a:t>
            </a:r>
            <a:r>
              <a:rPr lang="el-GR" sz="1800" dirty="0" smtClean="0"/>
              <a:t>στην  </a:t>
            </a:r>
            <a:r>
              <a:rPr lang="en-US" sz="1800" dirty="0" smtClean="0"/>
              <a:t>GHA  </a:t>
            </a:r>
            <a:r>
              <a:rPr lang="el-GR" sz="1800" dirty="0" smtClean="0"/>
              <a:t>και </a:t>
            </a:r>
            <a:r>
              <a:rPr lang="en-US" sz="1800" dirty="0" smtClean="0"/>
              <a:t>                                                                        </a:t>
            </a:r>
            <a:r>
              <a:rPr lang="el-GR" sz="1800" dirty="0" smtClean="0"/>
              <a:t>με  </a:t>
            </a:r>
            <a:r>
              <a:rPr lang="en-US" sz="1800" dirty="0" smtClean="0"/>
              <a:t>d  1'.0 (+)                d corr.  (+0'.8)  </a:t>
            </a:r>
            <a:r>
              <a:rPr lang="el-GR" sz="1800" dirty="0" smtClean="0"/>
              <a:t>στην</a:t>
            </a:r>
            <a:r>
              <a:rPr lang="en-US" sz="1800" dirty="0" smtClean="0"/>
              <a:t> </a:t>
            </a:r>
            <a:r>
              <a:rPr lang="el-GR" sz="1800" dirty="0" smtClean="0"/>
              <a:t> κλίση  </a:t>
            </a:r>
            <a:r>
              <a:rPr lang="en-US" sz="1800" dirty="0" smtClean="0"/>
              <a:t>Dec.</a:t>
            </a:r>
            <a:endParaRPr lang="el-GR" sz="18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428737"/>
            <a:ext cx="7130056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5" y="5398892"/>
            <a:ext cx="6929487" cy="497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- Ελεύθερη σχεδίαση"/>
          <p:cNvSpPr/>
          <p:nvPr/>
        </p:nvSpPr>
        <p:spPr>
          <a:xfrm>
            <a:off x="4749421" y="3043451"/>
            <a:ext cx="418184" cy="272955"/>
          </a:xfrm>
          <a:custGeom>
            <a:avLst/>
            <a:gdLst>
              <a:gd name="connsiteX0" fmla="*/ 81886 w 418184"/>
              <a:gd name="connsiteY0" fmla="*/ 13648 h 272955"/>
              <a:gd name="connsiteX1" fmla="*/ 40943 w 418184"/>
              <a:gd name="connsiteY1" fmla="*/ 40943 h 272955"/>
              <a:gd name="connsiteX2" fmla="*/ 0 w 418184"/>
              <a:gd name="connsiteY2" fmla="*/ 150125 h 272955"/>
              <a:gd name="connsiteX3" fmla="*/ 13648 w 418184"/>
              <a:gd name="connsiteY3" fmla="*/ 218364 h 272955"/>
              <a:gd name="connsiteX4" fmla="*/ 54591 w 418184"/>
              <a:gd name="connsiteY4" fmla="*/ 232012 h 272955"/>
              <a:gd name="connsiteX5" fmla="*/ 109182 w 418184"/>
              <a:gd name="connsiteY5" fmla="*/ 245659 h 272955"/>
              <a:gd name="connsiteX6" fmla="*/ 272955 w 418184"/>
              <a:gd name="connsiteY6" fmla="*/ 272955 h 272955"/>
              <a:gd name="connsiteX7" fmla="*/ 409433 w 418184"/>
              <a:gd name="connsiteY7" fmla="*/ 218364 h 272955"/>
              <a:gd name="connsiteX8" fmla="*/ 395785 w 418184"/>
              <a:gd name="connsiteY8" fmla="*/ 136477 h 272955"/>
              <a:gd name="connsiteX9" fmla="*/ 354842 w 418184"/>
              <a:gd name="connsiteY9" fmla="*/ 95534 h 272955"/>
              <a:gd name="connsiteX10" fmla="*/ 313898 w 418184"/>
              <a:gd name="connsiteY10" fmla="*/ 13648 h 272955"/>
              <a:gd name="connsiteX11" fmla="*/ 259307 w 418184"/>
              <a:gd name="connsiteY11" fmla="*/ 0 h 272955"/>
              <a:gd name="connsiteX12" fmla="*/ 150125 w 418184"/>
              <a:gd name="connsiteY12" fmla="*/ 13648 h 272955"/>
              <a:gd name="connsiteX13" fmla="*/ 81886 w 418184"/>
              <a:gd name="connsiteY13" fmla="*/ 13648 h 272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18184" h="272955">
                <a:moveTo>
                  <a:pt x="81886" y="13648"/>
                </a:moveTo>
                <a:cubicBezTo>
                  <a:pt x="63689" y="18197"/>
                  <a:pt x="51444" y="28342"/>
                  <a:pt x="40943" y="40943"/>
                </a:cubicBezTo>
                <a:cubicBezTo>
                  <a:pt x="15456" y="71528"/>
                  <a:pt x="9182" y="113397"/>
                  <a:pt x="0" y="150125"/>
                </a:cubicBezTo>
                <a:cubicBezTo>
                  <a:pt x="4549" y="172871"/>
                  <a:pt x="781" y="199063"/>
                  <a:pt x="13648" y="218364"/>
                </a:cubicBezTo>
                <a:cubicBezTo>
                  <a:pt x="21628" y="230334"/>
                  <a:pt x="40759" y="228060"/>
                  <a:pt x="54591" y="232012"/>
                </a:cubicBezTo>
                <a:cubicBezTo>
                  <a:pt x="72626" y="237165"/>
                  <a:pt x="90746" y="242202"/>
                  <a:pt x="109182" y="245659"/>
                </a:cubicBezTo>
                <a:cubicBezTo>
                  <a:pt x="163578" y="255858"/>
                  <a:pt x="218364" y="263856"/>
                  <a:pt x="272955" y="272955"/>
                </a:cubicBezTo>
                <a:cubicBezTo>
                  <a:pt x="303151" y="267922"/>
                  <a:pt x="393636" y="265755"/>
                  <a:pt x="409433" y="218364"/>
                </a:cubicBezTo>
                <a:cubicBezTo>
                  <a:pt x="418184" y="192112"/>
                  <a:pt x="407024" y="161764"/>
                  <a:pt x="395785" y="136477"/>
                </a:cubicBezTo>
                <a:cubicBezTo>
                  <a:pt x="387946" y="118840"/>
                  <a:pt x="368490" y="109182"/>
                  <a:pt x="354842" y="95534"/>
                </a:cubicBezTo>
                <a:cubicBezTo>
                  <a:pt x="347056" y="72178"/>
                  <a:pt x="336576" y="28766"/>
                  <a:pt x="313898" y="13648"/>
                </a:cubicBezTo>
                <a:cubicBezTo>
                  <a:pt x="298291" y="3243"/>
                  <a:pt x="277504" y="4549"/>
                  <a:pt x="259307" y="0"/>
                </a:cubicBezTo>
                <a:cubicBezTo>
                  <a:pt x="222913" y="4549"/>
                  <a:pt x="185988" y="5963"/>
                  <a:pt x="150125" y="13648"/>
                </a:cubicBezTo>
                <a:cubicBezTo>
                  <a:pt x="16034" y="42382"/>
                  <a:pt x="100083" y="9099"/>
                  <a:pt x="81886" y="13648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8" name="7 - Ευθύγραμμο βέλος σύνδεσης"/>
          <p:cNvCxnSpPr>
            <a:stCxn id="6" idx="10"/>
          </p:cNvCxnSpPr>
          <p:nvPr/>
        </p:nvCxnSpPr>
        <p:spPr>
          <a:xfrm>
            <a:off x="5063319" y="3057099"/>
            <a:ext cx="294499" cy="1471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εία γραμμή σύνδεσης"/>
          <p:cNvCxnSpPr/>
          <p:nvPr/>
        </p:nvCxnSpPr>
        <p:spPr>
          <a:xfrm>
            <a:off x="5357818" y="3214686"/>
            <a:ext cx="142876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- Ελεύθερη σχεδίαση"/>
          <p:cNvSpPr/>
          <p:nvPr/>
        </p:nvSpPr>
        <p:spPr>
          <a:xfrm>
            <a:off x="4719589" y="4885899"/>
            <a:ext cx="463486" cy="471010"/>
          </a:xfrm>
          <a:custGeom>
            <a:avLst/>
            <a:gdLst>
              <a:gd name="connsiteX0" fmla="*/ 357378 w 463486"/>
              <a:gd name="connsiteY0" fmla="*/ 27295 h 471010"/>
              <a:gd name="connsiteX1" fmla="*/ 289139 w 463486"/>
              <a:gd name="connsiteY1" fmla="*/ 40943 h 471010"/>
              <a:gd name="connsiteX2" fmla="*/ 234548 w 463486"/>
              <a:gd name="connsiteY2" fmla="*/ 68238 h 471010"/>
              <a:gd name="connsiteX3" fmla="*/ 70775 w 463486"/>
              <a:gd name="connsiteY3" fmla="*/ 81886 h 471010"/>
              <a:gd name="connsiteX4" fmla="*/ 29832 w 463486"/>
              <a:gd name="connsiteY4" fmla="*/ 109182 h 471010"/>
              <a:gd name="connsiteX5" fmla="*/ 2536 w 463486"/>
              <a:gd name="connsiteY5" fmla="*/ 163773 h 471010"/>
              <a:gd name="connsiteX6" fmla="*/ 43480 w 463486"/>
              <a:gd name="connsiteY6" fmla="*/ 245659 h 471010"/>
              <a:gd name="connsiteX7" fmla="*/ 84423 w 463486"/>
              <a:gd name="connsiteY7" fmla="*/ 259307 h 471010"/>
              <a:gd name="connsiteX8" fmla="*/ 98071 w 463486"/>
              <a:gd name="connsiteY8" fmla="*/ 300250 h 471010"/>
              <a:gd name="connsiteX9" fmla="*/ 139014 w 463486"/>
              <a:gd name="connsiteY9" fmla="*/ 327546 h 471010"/>
              <a:gd name="connsiteX10" fmla="*/ 179957 w 463486"/>
              <a:gd name="connsiteY10" fmla="*/ 368489 h 471010"/>
              <a:gd name="connsiteX11" fmla="*/ 220901 w 463486"/>
              <a:gd name="connsiteY11" fmla="*/ 464023 h 471010"/>
              <a:gd name="connsiteX12" fmla="*/ 371026 w 463486"/>
              <a:gd name="connsiteY12" fmla="*/ 436728 h 471010"/>
              <a:gd name="connsiteX13" fmla="*/ 398321 w 463486"/>
              <a:gd name="connsiteY13" fmla="*/ 136477 h 471010"/>
              <a:gd name="connsiteX14" fmla="*/ 289139 w 463486"/>
              <a:gd name="connsiteY14" fmla="*/ 95534 h 471010"/>
              <a:gd name="connsiteX15" fmla="*/ 275492 w 463486"/>
              <a:gd name="connsiteY15" fmla="*/ 54591 h 471010"/>
              <a:gd name="connsiteX16" fmla="*/ 234548 w 463486"/>
              <a:gd name="connsiteY16" fmla="*/ 0 h 471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3486" h="471010">
                <a:moveTo>
                  <a:pt x="357378" y="27295"/>
                </a:moveTo>
                <a:cubicBezTo>
                  <a:pt x="334632" y="31844"/>
                  <a:pt x="311145" y="33608"/>
                  <a:pt x="289139" y="40943"/>
                </a:cubicBezTo>
                <a:cubicBezTo>
                  <a:pt x="269838" y="47377"/>
                  <a:pt x="254544" y="64489"/>
                  <a:pt x="234548" y="68238"/>
                </a:cubicBezTo>
                <a:cubicBezTo>
                  <a:pt x="180706" y="78333"/>
                  <a:pt x="125366" y="77337"/>
                  <a:pt x="70775" y="81886"/>
                </a:cubicBezTo>
                <a:cubicBezTo>
                  <a:pt x="57127" y="90985"/>
                  <a:pt x="40333" y="96581"/>
                  <a:pt x="29832" y="109182"/>
                </a:cubicBezTo>
                <a:cubicBezTo>
                  <a:pt x="16808" y="124811"/>
                  <a:pt x="5413" y="143633"/>
                  <a:pt x="2536" y="163773"/>
                </a:cubicBezTo>
                <a:cubicBezTo>
                  <a:pt x="0" y="181524"/>
                  <a:pt x="32571" y="236932"/>
                  <a:pt x="43480" y="245659"/>
                </a:cubicBezTo>
                <a:cubicBezTo>
                  <a:pt x="54714" y="254646"/>
                  <a:pt x="70775" y="254758"/>
                  <a:pt x="84423" y="259307"/>
                </a:cubicBezTo>
                <a:cubicBezTo>
                  <a:pt x="88972" y="272955"/>
                  <a:pt x="89084" y="289016"/>
                  <a:pt x="98071" y="300250"/>
                </a:cubicBezTo>
                <a:cubicBezTo>
                  <a:pt x="108318" y="313058"/>
                  <a:pt x="126413" y="317045"/>
                  <a:pt x="139014" y="327546"/>
                </a:cubicBezTo>
                <a:cubicBezTo>
                  <a:pt x="153841" y="339902"/>
                  <a:pt x="166309" y="354841"/>
                  <a:pt x="179957" y="368489"/>
                </a:cubicBezTo>
                <a:cubicBezTo>
                  <a:pt x="185132" y="384014"/>
                  <a:pt x="208252" y="459807"/>
                  <a:pt x="220901" y="464023"/>
                </a:cubicBezTo>
                <a:cubicBezTo>
                  <a:pt x="241861" y="471010"/>
                  <a:pt x="339539" y="444600"/>
                  <a:pt x="371026" y="436728"/>
                </a:cubicBezTo>
                <a:cubicBezTo>
                  <a:pt x="461912" y="345842"/>
                  <a:pt x="463486" y="364556"/>
                  <a:pt x="398321" y="136477"/>
                </a:cubicBezTo>
                <a:cubicBezTo>
                  <a:pt x="396603" y="130465"/>
                  <a:pt x="306417" y="101293"/>
                  <a:pt x="289139" y="95534"/>
                </a:cubicBezTo>
                <a:cubicBezTo>
                  <a:pt x="284590" y="81886"/>
                  <a:pt x="281925" y="67458"/>
                  <a:pt x="275492" y="54591"/>
                </a:cubicBezTo>
                <a:cubicBezTo>
                  <a:pt x="260059" y="23724"/>
                  <a:pt x="253742" y="19193"/>
                  <a:pt x="234548" y="0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29" name="28 - Ευθεία γραμμή σύνδεσης"/>
          <p:cNvCxnSpPr/>
          <p:nvPr/>
        </p:nvCxnSpPr>
        <p:spPr>
          <a:xfrm>
            <a:off x="5357818" y="5214950"/>
            <a:ext cx="35719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- Ευθύγραμμο βέλος σύνδεσης"/>
          <p:cNvCxnSpPr/>
          <p:nvPr/>
        </p:nvCxnSpPr>
        <p:spPr>
          <a:xfrm>
            <a:off x="5143504" y="4929198"/>
            <a:ext cx="357190" cy="714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- Ευθύγραμμο βέλος σύνδεσης"/>
          <p:cNvCxnSpPr/>
          <p:nvPr/>
        </p:nvCxnSpPr>
        <p:spPr>
          <a:xfrm>
            <a:off x="4357686" y="71435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- Ευθύγραμμο βέλος σύνδεσης"/>
          <p:cNvCxnSpPr/>
          <p:nvPr/>
        </p:nvCxnSpPr>
        <p:spPr>
          <a:xfrm>
            <a:off x="3571868" y="1000108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1800" b="1" dirty="0" smtClean="0"/>
              <a:t>  JUPITER            </a:t>
            </a:r>
            <a:r>
              <a:rPr lang="el-GR" sz="1800" dirty="0" smtClean="0"/>
              <a:t>Με</a:t>
            </a:r>
            <a:r>
              <a:rPr lang="en-US" sz="1800" dirty="0" smtClean="0"/>
              <a:t>    </a:t>
            </a:r>
            <a:r>
              <a:rPr lang="el-GR" sz="1800" dirty="0" smtClean="0"/>
              <a:t> </a:t>
            </a:r>
            <a:r>
              <a:rPr lang="en-US" sz="1800" dirty="0" smtClean="0"/>
              <a:t>u (+ 2',7)           u corr.( + 2'.0)</a:t>
            </a:r>
            <a:r>
              <a:rPr lang="el-GR" sz="1800" dirty="0" smtClean="0"/>
              <a:t> στην</a:t>
            </a:r>
            <a:r>
              <a:rPr lang="en-US" sz="1800" dirty="0" smtClean="0"/>
              <a:t> </a:t>
            </a:r>
            <a:r>
              <a:rPr lang="el-GR" sz="1800" dirty="0" smtClean="0"/>
              <a:t> </a:t>
            </a:r>
            <a:r>
              <a:rPr lang="en-US" sz="1800" dirty="0" smtClean="0"/>
              <a:t>GHA  </a:t>
            </a:r>
            <a:r>
              <a:rPr lang="el-GR" sz="1800" dirty="0" smtClean="0"/>
              <a:t>και </a:t>
            </a:r>
            <a:r>
              <a:rPr lang="en-US" sz="1800" dirty="0" smtClean="0"/>
              <a:t>                                                                        </a:t>
            </a:r>
            <a:r>
              <a:rPr lang="el-GR" sz="1800" dirty="0" smtClean="0"/>
              <a:t>με  </a:t>
            </a:r>
            <a:r>
              <a:rPr lang="en-US" sz="1800" dirty="0" smtClean="0"/>
              <a:t>d  0'.1 (-)                d corr.  (-0'.1) </a:t>
            </a:r>
            <a:r>
              <a:rPr lang="el-GR" sz="1800" dirty="0" smtClean="0"/>
              <a:t>στην κλίση  </a:t>
            </a:r>
            <a:r>
              <a:rPr lang="en-US" sz="1800" dirty="0" smtClean="0"/>
              <a:t>Dec.</a:t>
            </a:r>
            <a:endParaRPr lang="el-GR" sz="18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285860"/>
            <a:ext cx="7130056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5429264"/>
            <a:ext cx="6929487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- Ελεύθερη σχεδίαση"/>
          <p:cNvSpPr/>
          <p:nvPr/>
        </p:nvSpPr>
        <p:spPr>
          <a:xfrm>
            <a:off x="4786314" y="2643182"/>
            <a:ext cx="418184" cy="272955"/>
          </a:xfrm>
          <a:custGeom>
            <a:avLst/>
            <a:gdLst>
              <a:gd name="connsiteX0" fmla="*/ 81886 w 418184"/>
              <a:gd name="connsiteY0" fmla="*/ 13648 h 272955"/>
              <a:gd name="connsiteX1" fmla="*/ 40943 w 418184"/>
              <a:gd name="connsiteY1" fmla="*/ 40943 h 272955"/>
              <a:gd name="connsiteX2" fmla="*/ 0 w 418184"/>
              <a:gd name="connsiteY2" fmla="*/ 150125 h 272955"/>
              <a:gd name="connsiteX3" fmla="*/ 13648 w 418184"/>
              <a:gd name="connsiteY3" fmla="*/ 218364 h 272955"/>
              <a:gd name="connsiteX4" fmla="*/ 54591 w 418184"/>
              <a:gd name="connsiteY4" fmla="*/ 232012 h 272955"/>
              <a:gd name="connsiteX5" fmla="*/ 109182 w 418184"/>
              <a:gd name="connsiteY5" fmla="*/ 245659 h 272955"/>
              <a:gd name="connsiteX6" fmla="*/ 272955 w 418184"/>
              <a:gd name="connsiteY6" fmla="*/ 272955 h 272955"/>
              <a:gd name="connsiteX7" fmla="*/ 409433 w 418184"/>
              <a:gd name="connsiteY7" fmla="*/ 218364 h 272955"/>
              <a:gd name="connsiteX8" fmla="*/ 395785 w 418184"/>
              <a:gd name="connsiteY8" fmla="*/ 136477 h 272955"/>
              <a:gd name="connsiteX9" fmla="*/ 354842 w 418184"/>
              <a:gd name="connsiteY9" fmla="*/ 95534 h 272955"/>
              <a:gd name="connsiteX10" fmla="*/ 313898 w 418184"/>
              <a:gd name="connsiteY10" fmla="*/ 13648 h 272955"/>
              <a:gd name="connsiteX11" fmla="*/ 259307 w 418184"/>
              <a:gd name="connsiteY11" fmla="*/ 0 h 272955"/>
              <a:gd name="connsiteX12" fmla="*/ 150125 w 418184"/>
              <a:gd name="connsiteY12" fmla="*/ 13648 h 272955"/>
              <a:gd name="connsiteX13" fmla="*/ 81886 w 418184"/>
              <a:gd name="connsiteY13" fmla="*/ 13648 h 272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18184" h="272955">
                <a:moveTo>
                  <a:pt x="81886" y="13648"/>
                </a:moveTo>
                <a:cubicBezTo>
                  <a:pt x="63689" y="18197"/>
                  <a:pt x="51444" y="28342"/>
                  <a:pt x="40943" y="40943"/>
                </a:cubicBezTo>
                <a:cubicBezTo>
                  <a:pt x="15456" y="71528"/>
                  <a:pt x="9182" y="113397"/>
                  <a:pt x="0" y="150125"/>
                </a:cubicBezTo>
                <a:cubicBezTo>
                  <a:pt x="4549" y="172871"/>
                  <a:pt x="781" y="199063"/>
                  <a:pt x="13648" y="218364"/>
                </a:cubicBezTo>
                <a:cubicBezTo>
                  <a:pt x="21628" y="230334"/>
                  <a:pt x="40759" y="228060"/>
                  <a:pt x="54591" y="232012"/>
                </a:cubicBezTo>
                <a:cubicBezTo>
                  <a:pt x="72626" y="237165"/>
                  <a:pt x="90746" y="242202"/>
                  <a:pt x="109182" y="245659"/>
                </a:cubicBezTo>
                <a:cubicBezTo>
                  <a:pt x="163578" y="255858"/>
                  <a:pt x="218364" y="263856"/>
                  <a:pt x="272955" y="272955"/>
                </a:cubicBezTo>
                <a:cubicBezTo>
                  <a:pt x="303151" y="267922"/>
                  <a:pt x="393636" y="265755"/>
                  <a:pt x="409433" y="218364"/>
                </a:cubicBezTo>
                <a:cubicBezTo>
                  <a:pt x="418184" y="192112"/>
                  <a:pt x="407024" y="161764"/>
                  <a:pt x="395785" y="136477"/>
                </a:cubicBezTo>
                <a:cubicBezTo>
                  <a:pt x="387946" y="118840"/>
                  <a:pt x="368490" y="109182"/>
                  <a:pt x="354842" y="95534"/>
                </a:cubicBezTo>
                <a:cubicBezTo>
                  <a:pt x="347056" y="72178"/>
                  <a:pt x="336576" y="28766"/>
                  <a:pt x="313898" y="13648"/>
                </a:cubicBezTo>
                <a:cubicBezTo>
                  <a:pt x="298291" y="3243"/>
                  <a:pt x="277504" y="4549"/>
                  <a:pt x="259307" y="0"/>
                </a:cubicBezTo>
                <a:cubicBezTo>
                  <a:pt x="222913" y="4549"/>
                  <a:pt x="185988" y="5963"/>
                  <a:pt x="150125" y="13648"/>
                </a:cubicBezTo>
                <a:cubicBezTo>
                  <a:pt x="16034" y="42382"/>
                  <a:pt x="100083" y="9099"/>
                  <a:pt x="81886" y="13648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8" name="7 - Ευθύγραμμο βέλος σύνδεσης"/>
          <p:cNvCxnSpPr>
            <a:stCxn id="6" idx="10"/>
          </p:cNvCxnSpPr>
          <p:nvPr/>
        </p:nvCxnSpPr>
        <p:spPr>
          <a:xfrm>
            <a:off x="5100212" y="2656830"/>
            <a:ext cx="294499" cy="1471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εία γραμμή σύνδεσης"/>
          <p:cNvCxnSpPr/>
          <p:nvPr/>
        </p:nvCxnSpPr>
        <p:spPr>
          <a:xfrm>
            <a:off x="5429256" y="2857496"/>
            <a:ext cx="142876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- Ελεύθερη σχεδίαση"/>
          <p:cNvSpPr/>
          <p:nvPr/>
        </p:nvSpPr>
        <p:spPr>
          <a:xfrm>
            <a:off x="4714876" y="5286388"/>
            <a:ext cx="463486" cy="471010"/>
          </a:xfrm>
          <a:custGeom>
            <a:avLst/>
            <a:gdLst>
              <a:gd name="connsiteX0" fmla="*/ 357378 w 463486"/>
              <a:gd name="connsiteY0" fmla="*/ 27295 h 471010"/>
              <a:gd name="connsiteX1" fmla="*/ 289139 w 463486"/>
              <a:gd name="connsiteY1" fmla="*/ 40943 h 471010"/>
              <a:gd name="connsiteX2" fmla="*/ 234548 w 463486"/>
              <a:gd name="connsiteY2" fmla="*/ 68238 h 471010"/>
              <a:gd name="connsiteX3" fmla="*/ 70775 w 463486"/>
              <a:gd name="connsiteY3" fmla="*/ 81886 h 471010"/>
              <a:gd name="connsiteX4" fmla="*/ 29832 w 463486"/>
              <a:gd name="connsiteY4" fmla="*/ 109182 h 471010"/>
              <a:gd name="connsiteX5" fmla="*/ 2536 w 463486"/>
              <a:gd name="connsiteY5" fmla="*/ 163773 h 471010"/>
              <a:gd name="connsiteX6" fmla="*/ 43480 w 463486"/>
              <a:gd name="connsiteY6" fmla="*/ 245659 h 471010"/>
              <a:gd name="connsiteX7" fmla="*/ 84423 w 463486"/>
              <a:gd name="connsiteY7" fmla="*/ 259307 h 471010"/>
              <a:gd name="connsiteX8" fmla="*/ 98071 w 463486"/>
              <a:gd name="connsiteY8" fmla="*/ 300250 h 471010"/>
              <a:gd name="connsiteX9" fmla="*/ 139014 w 463486"/>
              <a:gd name="connsiteY9" fmla="*/ 327546 h 471010"/>
              <a:gd name="connsiteX10" fmla="*/ 179957 w 463486"/>
              <a:gd name="connsiteY10" fmla="*/ 368489 h 471010"/>
              <a:gd name="connsiteX11" fmla="*/ 220901 w 463486"/>
              <a:gd name="connsiteY11" fmla="*/ 464023 h 471010"/>
              <a:gd name="connsiteX12" fmla="*/ 371026 w 463486"/>
              <a:gd name="connsiteY12" fmla="*/ 436728 h 471010"/>
              <a:gd name="connsiteX13" fmla="*/ 398321 w 463486"/>
              <a:gd name="connsiteY13" fmla="*/ 136477 h 471010"/>
              <a:gd name="connsiteX14" fmla="*/ 289139 w 463486"/>
              <a:gd name="connsiteY14" fmla="*/ 95534 h 471010"/>
              <a:gd name="connsiteX15" fmla="*/ 275492 w 463486"/>
              <a:gd name="connsiteY15" fmla="*/ 54591 h 471010"/>
              <a:gd name="connsiteX16" fmla="*/ 234548 w 463486"/>
              <a:gd name="connsiteY16" fmla="*/ 0 h 471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3486" h="471010">
                <a:moveTo>
                  <a:pt x="357378" y="27295"/>
                </a:moveTo>
                <a:cubicBezTo>
                  <a:pt x="334632" y="31844"/>
                  <a:pt x="311145" y="33608"/>
                  <a:pt x="289139" y="40943"/>
                </a:cubicBezTo>
                <a:cubicBezTo>
                  <a:pt x="269838" y="47377"/>
                  <a:pt x="254544" y="64489"/>
                  <a:pt x="234548" y="68238"/>
                </a:cubicBezTo>
                <a:cubicBezTo>
                  <a:pt x="180706" y="78333"/>
                  <a:pt x="125366" y="77337"/>
                  <a:pt x="70775" y="81886"/>
                </a:cubicBezTo>
                <a:cubicBezTo>
                  <a:pt x="57127" y="90985"/>
                  <a:pt x="40333" y="96581"/>
                  <a:pt x="29832" y="109182"/>
                </a:cubicBezTo>
                <a:cubicBezTo>
                  <a:pt x="16808" y="124811"/>
                  <a:pt x="5413" y="143633"/>
                  <a:pt x="2536" y="163773"/>
                </a:cubicBezTo>
                <a:cubicBezTo>
                  <a:pt x="0" y="181524"/>
                  <a:pt x="32571" y="236932"/>
                  <a:pt x="43480" y="245659"/>
                </a:cubicBezTo>
                <a:cubicBezTo>
                  <a:pt x="54714" y="254646"/>
                  <a:pt x="70775" y="254758"/>
                  <a:pt x="84423" y="259307"/>
                </a:cubicBezTo>
                <a:cubicBezTo>
                  <a:pt x="88972" y="272955"/>
                  <a:pt x="89084" y="289016"/>
                  <a:pt x="98071" y="300250"/>
                </a:cubicBezTo>
                <a:cubicBezTo>
                  <a:pt x="108318" y="313058"/>
                  <a:pt x="126413" y="317045"/>
                  <a:pt x="139014" y="327546"/>
                </a:cubicBezTo>
                <a:cubicBezTo>
                  <a:pt x="153841" y="339902"/>
                  <a:pt x="166309" y="354841"/>
                  <a:pt x="179957" y="368489"/>
                </a:cubicBezTo>
                <a:cubicBezTo>
                  <a:pt x="185132" y="384014"/>
                  <a:pt x="208252" y="459807"/>
                  <a:pt x="220901" y="464023"/>
                </a:cubicBezTo>
                <a:cubicBezTo>
                  <a:pt x="241861" y="471010"/>
                  <a:pt x="339539" y="444600"/>
                  <a:pt x="371026" y="436728"/>
                </a:cubicBezTo>
                <a:cubicBezTo>
                  <a:pt x="461912" y="345842"/>
                  <a:pt x="463486" y="364556"/>
                  <a:pt x="398321" y="136477"/>
                </a:cubicBezTo>
                <a:cubicBezTo>
                  <a:pt x="396603" y="130465"/>
                  <a:pt x="306417" y="101293"/>
                  <a:pt x="289139" y="95534"/>
                </a:cubicBezTo>
                <a:cubicBezTo>
                  <a:pt x="284590" y="81886"/>
                  <a:pt x="281925" y="67458"/>
                  <a:pt x="275492" y="54591"/>
                </a:cubicBezTo>
                <a:cubicBezTo>
                  <a:pt x="260059" y="23724"/>
                  <a:pt x="253742" y="19193"/>
                  <a:pt x="234548" y="0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29" name="28 - Ευθεία γραμμή σύνδεσης"/>
          <p:cNvCxnSpPr/>
          <p:nvPr/>
        </p:nvCxnSpPr>
        <p:spPr>
          <a:xfrm>
            <a:off x="5286380" y="5643578"/>
            <a:ext cx="35719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- Ευθύγραμμο βέλος σύνδεσης"/>
          <p:cNvCxnSpPr/>
          <p:nvPr/>
        </p:nvCxnSpPr>
        <p:spPr>
          <a:xfrm>
            <a:off x="5000628" y="5429264"/>
            <a:ext cx="357190" cy="714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- Ευθύγραμμο βέλος σύνδεσης"/>
          <p:cNvCxnSpPr/>
          <p:nvPr/>
        </p:nvCxnSpPr>
        <p:spPr>
          <a:xfrm>
            <a:off x="4357686" y="71435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- Ευθύγραμμο βέλος σύνδεσης"/>
          <p:cNvCxnSpPr/>
          <p:nvPr/>
        </p:nvCxnSpPr>
        <p:spPr>
          <a:xfrm>
            <a:off x="3500430" y="1000108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1800" dirty="0" smtClean="0"/>
              <a:t>Έχουμε τους τύπους </a:t>
            </a:r>
            <a:r>
              <a:rPr lang="en-US" sz="1800" dirty="0" smtClean="0"/>
              <a:t>:</a:t>
            </a:r>
            <a:r>
              <a:rPr lang="el-GR" sz="1800" dirty="0" smtClean="0"/>
              <a:t> </a:t>
            </a:r>
            <a:r>
              <a:rPr lang="en-US" sz="1800" b="1" dirty="0"/>
              <a:t>L</a:t>
            </a:r>
            <a:r>
              <a:rPr lang="en-US" sz="1800" b="1" dirty="0" smtClean="0"/>
              <a:t>HA (PLANETS) = GHA + incr. </a:t>
            </a:r>
            <a:r>
              <a:rPr lang="en-US" sz="1800" b="1" dirty="0" err="1" smtClean="0"/>
              <a:t>Corr</a:t>
            </a:r>
            <a:r>
              <a:rPr lang="el-GR" sz="1800" dirty="0" smtClean="0"/>
              <a:t> </a:t>
            </a:r>
            <a:r>
              <a:rPr lang="en-US" sz="1800" b="1" dirty="0" smtClean="0"/>
              <a:t>± u </a:t>
            </a:r>
            <a:r>
              <a:rPr lang="en-US" sz="1800" b="1" dirty="0" err="1" smtClean="0"/>
              <a:t>corr</a:t>
            </a:r>
            <a:r>
              <a:rPr lang="en-US" sz="1800" b="1" dirty="0" smtClean="0"/>
              <a:t> ± </a:t>
            </a:r>
            <a:r>
              <a:rPr lang="el-GR" sz="1800" b="1" dirty="0" smtClean="0"/>
              <a:t>λ (+Α – Δ )  </a:t>
            </a:r>
            <a:r>
              <a:rPr lang="el-GR" sz="1800" dirty="0" smtClean="0"/>
              <a:t>και</a:t>
            </a:r>
            <a:r>
              <a:rPr lang="en-US" sz="1800" dirty="0" smtClean="0"/>
              <a:t>   </a:t>
            </a:r>
            <a:r>
              <a:rPr lang="el-GR" sz="1800" dirty="0" smtClean="0"/>
              <a:t>κλίση</a:t>
            </a:r>
            <a:r>
              <a:rPr lang="en-US" sz="1800" dirty="0" smtClean="0"/>
              <a:t>                           </a:t>
            </a:r>
            <a:r>
              <a:rPr lang="el-GR" sz="1800" dirty="0" smtClean="0"/>
              <a:t> </a:t>
            </a:r>
            <a:r>
              <a:rPr lang="el-GR" sz="1800" b="1" dirty="0" smtClean="0"/>
              <a:t>δ (</a:t>
            </a:r>
            <a:r>
              <a:rPr lang="en-US" sz="1800" b="1" dirty="0" smtClean="0"/>
              <a:t>Dec)= Dec (</a:t>
            </a:r>
            <a:r>
              <a:rPr lang="el-GR" sz="1800" dirty="0" smtClean="0"/>
              <a:t>με </a:t>
            </a:r>
            <a:r>
              <a:rPr lang="el-GR" sz="1800" dirty="0" err="1" smtClean="0"/>
              <a:t>ημερ</a:t>
            </a:r>
            <a:r>
              <a:rPr lang="el-GR" sz="1800" dirty="0" smtClean="0"/>
              <a:t>/νια  και ώρα</a:t>
            </a:r>
            <a:r>
              <a:rPr lang="el-GR" sz="1800" b="1" dirty="0" smtClean="0"/>
              <a:t>) </a:t>
            </a:r>
            <a:r>
              <a:rPr lang="en-US" sz="1800" b="1" dirty="0" smtClean="0"/>
              <a:t>±</a:t>
            </a:r>
            <a:r>
              <a:rPr lang="el-GR" sz="1800" b="1" dirty="0" smtClean="0"/>
              <a:t> </a:t>
            </a:r>
            <a:r>
              <a:rPr lang="en-US" sz="1800" b="1" dirty="0" smtClean="0"/>
              <a:t>d </a:t>
            </a:r>
            <a:r>
              <a:rPr lang="en-US" sz="1800" b="1" dirty="0" err="1" smtClean="0"/>
              <a:t>corr</a:t>
            </a:r>
            <a:r>
              <a:rPr lang="en-US" sz="1800" b="1" dirty="0" smtClean="0"/>
              <a:t> (</a:t>
            </a:r>
            <a:r>
              <a:rPr lang="el-GR" sz="1800" dirty="0" smtClean="0"/>
              <a:t>ανάλογα αν η κλίση μειώνεται η αυξάνεται με την ώρα</a:t>
            </a:r>
            <a:r>
              <a:rPr lang="el-GR" sz="1800" b="1" dirty="0" smtClean="0"/>
              <a:t>). </a:t>
            </a:r>
            <a:r>
              <a:rPr lang="el-GR" sz="1800" dirty="0" smtClean="0"/>
              <a:t>Η κλίση έχει επωνυμία  </a:t>
            </a:r>
            <a:r>
              <a:rPr lang="en-US" sz="1800" b="1" dirty="0" smtClean="0"/>
              <a:t>North</a:t>
            </a:r>
            <a:r>
              <a:rPr lang="el-GR" sz="1800" b="1" dirty="0" smtClean="0"/>
              <a:t>/</a:t>
            </a:r>
            <a:r>
              <a:rPr lang="en-US" sz="1800" b="1" dirty="0" smtClean="0"/>
              <a:t>B  </a:t>
            </a:r>
            <a:r>
              <a:rPr lang="el-GR" sz="1800" b="1" dirty="0" smtClean="0"/>
              <a:t>η </a:t>
            </a:r>
            <a:r>
              <a:rPr lang="en-US" sz="1800" b="1" dirty="0" smtClean="0"/>
              <a:t> South </a:t>
            </a:r>
            <a:r>
              <a:rPr lang="el-GR" sz="1800" b="1" dirty="0" smtClean="0"/>
              <a:t>/</a:t>
            </a:r>
            <a:r>
              <a:rPr lang="en-US" sz="1800" b="1" dirty="0"/>
              <a:t>N</a:t>
            </a:r>
            <a:endParaRPr lang="el-GR" sz="1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500174"/>
            <a:ext cx="8543956" cy="459740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GMT</a:t>
            </a:r>
            <a:r>
              <a:rPr lang="en-US" sz="2000" dirty="0" smtClean="0"/>
              <a:t> 06hrs     </a:t>
            </a:r>
            <a:r>
              <a:rPr lang="en-US" sz="2000" b="1" dirty="0" smtClean="0"/>
              <a:t>GHA(VENUS)</a:t>
            </a:r>
            <a:r>
              <a:rPr lang="en-US" sz="2000" dirty="0" smtClean="0"/>
              <a:t> 310◦ 54‘,  9  </a:t>
            </a:r>
            <a:r>
              <a:rPr lang="el-GR" sz="2000" dirty="0" smtClean="0"/>
              <a:t>                </a:t>
            </a:r>
            <a:r>
              <a:rPr lang="el-GR" sz="2000" b="1" dirty="0" smtClean="0"/>
              <a:t> </a:t>
            </a:r>
            <a:r>
              <a:rPr lang="en-US" sz="2000" b="1" dirty="0" smtClean="0"/>
              <a:t>Dec </a:t>
            </a:r>
            <a:r>
              <a:rPr lang="en-US" sz="2000" dirty="0" smtClean="0"/>
              <a:t>02◦ 43‘, 5  N/B </a:t>
            </a:r>
            <a:r>
              <a:rPr lang="el-GR" sz="2000" dirty="0" smtClean="0"/>
              <a:t>     </a:t>
            </a:r>
            <a:r>
              <a:rPr lang="en-US" sz="2000" dirty="0" smtClean="0"/>
              <a:t> d  + </a:t>
            </a:r>
            <a:r>
              <a:rPr lang="el-GR" sz="2000" dirty="0" smtClean="0"/>
              <a:t>1</a:t>
            </a:r>
            <a:r>
              <a:rPr lang="en-US" sz="2000" dirty="0" smtClean="0"/>
              <a:t>,</a:t>
            </a:r>
            <a:r>
              <a:rPr lang="el-GR" sz="2000" dirty="0" smtClean="0"/>
              <a:t>0</a:t>
            </a:r>
            <a:r>
              <a:rPr lang="en-US" sz="2000" dirty="0" smtClean="0"/>
              <a:t>                                45 min 32sec </a:t>
            </a:r>
            <a:r>
              <a:rPr lang="en-US" sz="2000" b="1" dirty="0" smtClean="0"/>
              <a:t>incr. corr.  +</a:t>
            </a:r>
            <a:r>
              <a:rPr lang="en-US" sz="2000" dirty="0" smtClean="0"/>
              <a:t>11◦ 23‘,  0          </a:t>
            </a:r>
            <a:r>
              <a:rPr lang="el-GR" sz="2000" dirty="0" smtClean="0"/>
              <a:t>      </a:t>
            </a:r>
            <a:r>
              <a:rPr lang="en-US" sz="2000" dirty="0" smtClean="0"/>
              <a:t> </a:t>
            </a:r>
            <a:r>
              <a:rPr lang="en-US" sz="2000" b="1" dirty="0" smtClean="0"/>
              <a:t>d corr.   </a:t>
            </a:r>
            <a:r>
              <a:rPr lang="en-US" sz="2000" dirty="0" smtClean="0"/>
              <a:t>+   0',8                                                         </a:t>
            </a:r>
          </a:p>
          <a:p>
            <a:pPr>
              <a:buNone/>
            </a:pPr>
            <a:r>
              <a:rPr lang="en-US" sz="2000" dirty="0" smtClean="0"/>
              <a:t>      </a:t>
            </a:r>
            <a:r>
              <a:rPr lang="el-GR" sz="2000" dirty="0" smtClean="0"/>
              <a:t>κάνουμε τις πράξεις       </a:t>
            </a:r>
            <a:r>
              <a:rPr lang="en-US" sz="2000" dirty="0" smtClean="0"/>
              <a:t>322</a:t>
            </a:r>
            <a:r>
              <a:rPr lang="el-GR" sz="2000" dirty="0" smtClean="0"/>
              <a:t> ◦</a:t>
            </a:r>
            <a:r>
              <a:rPr lang="en-US" sz="2000" dirty="0" smtClean="0"/>
              <a:t>17</a:t>
            </a:r>
            <a:r>
              <a:rPr lang="el-GR" sz="2000" dirty="0" smtClean="0"/>
              <a:t>‘, </a:t>
            </a:r>
            <a:r>
              <a:rPr lang="en-US" sz="2000" dirty="0" smtClean="0"/>
              <a:t> 9</a:t>
            </a:r>
            <a:r>
              <a:rPr lang="el-GR" sz="2000" dirty="0" smtClean="0"/>
              <a:t>    </a:t>
            </a:r>
            <a:r>
              <a:rPr lang="en-US" sz="2000" dirty="0" smtClean="0"/>
              <a:t>       </a:t>
            </a:r>
            <a:r>
              <a:rPr lang="el-GR" sz="2000" dirty="0" smtClean="0"/>
              <a:t>         </a:t>
            </a:r>
            <a:r>
              <a:rPr lang="en-US" sz="2000" dirty="0" smtClean="0"/>
              <a:t> </a:t>
            </a:r>
            <a:r>
              <a:rPr lang="el-GR" sz="2000" b="1" dirty="0" smtClean="0"/>
              <a:t>δ = </a:t>
            </a:r>
            <a:r>
              <a:rPr lang="en-US" sz="2000" b="1" dirty="0" smtClean="0"/>
              <a:t>02◦ 44‘, 3  N/B</a:t>
            </a:r>
            <a:r>
              <a:rPr lang="el-GR" sz="2000" b="1" dirty="0" smtClean="0"/>
              <a:t>                     </a:t>
            </a: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 u </a:t>
            </a:r>
            <a:r>
              <a:rPr lang="en-US" sz="2000" b="1" dirty="0" err="1" smtClean="0"/>
              <a:t>corr</a:t>
            </a:r>
            <a:r>
              <a:rPr lang="en-US" sz="2000" b="1" dirty="0" smtClean="0"/>
              <a:t>  </a:t>
            </a:r>
            <a:r>
              <a:rPr lang="el-GR" sz="2000" b="1" dirty="0" smtClean="0"/>
              <a:t>(-0',2</a:t>
            </a:r>
            <a:r>
              <a:rPr lang="en-US" sz="2000" b="1" dirty="0" smtClean="0"/>
              <a:t> </a:t>
            </a:r>
            <a:r>
              <a:rPr lang="el-GR" sz="2000" b="1" dirty="0" smtClean="0"/>
              <a:t>)</a:t>
            </a:r>
            <a:r>
              <a:rPr lang="en-US" sz="2000" b="1" dirty="0" smtClean="0"/>
              <a:t>        </a:t>
            </a:r>
            <a:r>
              <a:rPr lang="en-US" sz="2000" b="1" dirty="0" err="1" smtClean="0"/>
              <a:t>incr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cor</a:t>
            </a:r>
            <a:r>
              <a:rPr lang="en-US" sz="2000" b="1" dirty="0" smtClean="0"/>
              <a:t>      </a:t>
            </a:r>
            <a:r>
              <a:rPr lang="el-GR" sz="2000" b="1" dirty="0" smtClean="0"/>
              <a:t>-</a:t>
            </a:r>
            <a:r>
              <a:rPr lang="en-US" sz="2000" b="1" dirty="0" smtClean="0"/>
              <a:t>       </a:t>
            </a:r>
            <a:r>
              <a:rPr lang="en-US" sz="2000" dirty="0" smtClean="0"/>
              <a:t>0',2</a:t>
            </a:r>
          </a:p>
          <a:p>
            <a:pPr>
              <a:buNone/>
            </a:pPr>
            <a:r>
              <a:rPr lang="en-US" sz="2000" dirty="0" smtClean="0"/>
              <a:t>                                                 322</a:t>
            </a:r>
            <a:r>
              <a:rPr lang="el-GR" sz="2000" dirty="0" smtClean="0"/>
              <a:t> ◦</a:t>
            </a:r>
            <a:r>
              <a:rPr lang="en-US" sz="2000" dirty="0" smtClean="0"/>
              <a:t>17</a:t>
            </a:r>
            <a:r>
              <a:rPr lang="el-GR" sz="2000" dirty="0" smtClean="0"/>
              <a:t>‘, </a:t>
            </a:r>
            <a:r>
              <a:rPr lang="en-US" sz="2000" dirty="0" smtClean="0"/>
              <a:t> 7 </a:t>
            </a:r>
          </a:p>
          <a:p>
            <a:pPr>
              <a:buNone/>
            </a:pPr>
            <a:r>
              <a:rPr lang="el-GR" sz="2000" dirty="0" smtClean="0"/>
              <a:t>Αφαιρούμε το μήκος  </a:t>
            </a:r>
            <a:r>
              <a:rPr lang="el-GR" sz="2000" b="1" dirty="0" smtClean="0"/>
              <a:t>λ(Δ</a:t>
            </a:r>
            <a:r>
              <a:rPr lang="el-GR" sz="2000" dirty="0" smtClean="0"/>
              <a:t>)</a:t>
            </a:r>
            <a:r>
              <a:rPr lang="el-GR" sz="2000" b="1" dirty="0" smtClean="0"/>
              <a:t>- </a:t>
            </a:r>
            <a:r>
              <a:rPr lang="el-GR" sz="2000" dirty="0" smtClean="0"/>
              <a:t>172 ◦ 15',0</a:t>
            </a:r>
          </a:p>
          <a:p>
            <a:pPr>
              <a:buNone/>
            </a:pPr>
            <a:r>
              <a:rPr lang="el-GR" sz="2000" dirty="0" smtClean="0"/>
              <a:t>έχουμε                         </a:t>
            </a:r>
            <a:r>
              <a:rPr lang="en-US" sz="2000" b="1" dirty="0" smtClean="0"/>
              <a:t>LHA= </a:t>
            </a:r>
            <a:r>
              <a:rPr lang="el-GR" sz="2000" b="1" dirty="0" smtClean="0"/>
              <a:t>150</a:t>
            </a:r>
            <a:r>
              <a:rPr lang="en-US" sz="2000" b="1" dirty="0" smtClean="0"/>
              <a:t>◦</a:t>
            </a:r>
            <a:r>
              <a:rPr lang="el-GR" sz="2000" b="1" dirty="0" smtClean="0"/>
              <a:t>  02</a:t>
            </a:r>
            <a:r>
              <a:rPr lang="en-US" sz="2000" b="1" dirty="0" smtClean="0"/>
              <a:t>‘, </a:t>
            </a:r>
            <a:r>
              <a:rPr lang="el-GR" sz="2000" b="1" dirty="0" smtClean="0"/>
              <a:t>7</a:t>
            </a:r>
            <a:r>
              <a:rPr lang="en-US" sz="2000" b="1" dirty="0" smtClean="0"/>
              <a:t>                                       ◦                                  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dirty="0" smtClean="0"/>
              <a:t>A</a:t>
            </a:r>
            <a:r>
              <a:rPr lang="el-GR" sz="2000" dirty="0" smtClean="0"/>
              <a:t>ρα έχουμε </a:t>
            </a:r>
            <a:r>
              <a:rPr lang="en-US" sz="2000" dirty="0" smtClean="0"/>
              <a:t>:</a:t>
            </a:r>
            <a:r>
              <a:rPr lang="el-GR" sz="2000" dirty="0" smtClean="0"/>
              <a:t>   </a:t>
            </a:r>
            <a:r>
              <a:rPr lang="en-US" sz="2000" b="1" dirty="0" smtClean="0"/>
              <a:t>LHA</a:t>
            </a:r>
            <a:r>
              <a:rPr lang="en-US" sz="2000" dirty="0" smtClean="0"/>
              <a:t> </a:t>
            </a:r>
            <a:r>
              <a:rPr lang="el-GR" sz="2000" dirty="0" smtClean="0"/>
              <a:t>(</a:t>
            </a:r>
            <a:r>
              <a:rPr lang="en-US" sz="2000" b="1" dirty="0" smtClean="0"/>
              <a:t>VENUS</a:t>
            </a:r>
            <a:r>
              <a:rPr lang="el-GR" sz="2000" b="1" dirty="0" smtClean="0"/>
              <a:t>)</a:t>
            </a:r>
            <a:r>
              <a:rPr lang="el-GR" sz="2000" dirty="0" smtClean="0"/>
              <a:t> = 150◦ 02‘,7    και</a:t>
            </a:r>
            <a:r>
              <a:rPr lang="el-GR" sz="2000" b="1" dirty="0" smtClean="0"/>
              <a:t> δ</a:t>
            </a:r>
            <a:r>
              <a:rPr lang="el-GR" sz="2000" dirty="0" smtClean="0"/>
              <a:t> </a:t>
            </a:r>
            <a:r>
              <a:rPr lang="en-US" sz="2000" b="1" dirty="0" smtClean="0"/>
              <a:t>(VENUS</a:t>
            </a:r>
            <a:r>
              <a:rPr lang="en-US" sz="2000" dirty="0" smtClean="0"/>
              <a:t>)=02</a:t>
            </a:r>
            <a:r>
              <a:rPr lang="el-GR" sz="2000" dirty="0" smtClean="0"/>
              <a:t> ◦</a:t>
            </a:r>
            <a:r>
              <a:rPr lang="en-US" sz="2000" dirty="0" smtClean="0"/>
              <a:t>44‘,3 N/B</a:t>
            </a:r>
          </a:p>
          <a:p>
            <a:pPr>
              <a:buNone/>
            </a:pPr>
            <a:r>
              <a:rPr lang="el-GR" sz="2000" dirty="0" smtClean="0"/>
              <a:t>*Σημείωση  </a:t>
            </a:r>
            <a:r>
              <a:rPr lang="en-US" sz="2000" dirty="0" smtClean="0"/>
              <a:t>:</a:t>
            </a:r>
            <a:r>
              <a:rPr lang="el-GR" sz="2000" dirty="0" smtClean="0"/>
              <a:t>  τη διόρθωση των </a:t>
            </a:r>
            <a:r>
              <a:rPr lang="en-US" sz="2000" b="1" dirty="0" smtClean="0"/>
              <a:t>incr. </a:t>
            </a:r>
            <a:r>
              <a:rPr lang="en-US" sz="2000" b="1" dirty="0" err="1" smtClean="0"/>
              <a:t>Corr</a:t>
            </a:r>
            <a:r>
              <a:rPr lang="el-GR" sz="2000" dirty="0" smtClean="0"/>
              <a:t> την προσθέτουμε πάντοτε στην </a:t>
            </a:r>
            <a:r>
              <a:rPr lang="en-US" sz="2000" b="1" dirty="0" smtClean="0"/>
              <a:t>GHA</a:t>
            </a:r>
            <a:r>
              <a:rPr lang="el-GR" sz="2000" dirty="0" smtClean="0"/>
              <a:t> σε όλα τα ουράνια σώματα.</a:t>
            </a:r>
            <a:endParaRPr lang="el-GR" sz="2000" dirty="0"/>
          </a:p>
        </p:txBody>
      </p:sp>
      <p:cxnSp>
        <p:nvCxnSpPr>
          <p:cNvPr id="5" name="4 - Ευθεία γραμμή σύνδεσης"/>
          <p:cNvCxnSpPr/>
          <p:nvPr/>
        </p:nvCxnSpPr>
        <p:spPr>
          <a:xfrm>
            <a:off x="3286116" y="2214554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5400000">
            <a:off x="3822683" y="3106747"/>
            <a:ext cx="221460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εία γραμμή σύνδεσης"/>
          <p:cNvCxnSpPr/>
          <p:nvPr/>
        </p:nvCxnSpPr>
        <p:spPr>
          <a:xfrm>
            <a:off x="5286380" y="2285992"/>
            <a:ext cx="300039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Ελεύθερη σχεδίαση"/>
          <p:cNvSpPr/>
          <p:nvPr/>
        </p:nvSpPr>
        <p:spPr>
          <a:xfrm>
            <a:off x="8072462" y="1428736"/>
            <a:ext cx="648427" cy="500066"/>
          </a:xfrm>
          <a:custGeom>
            <a:avLst/>
            <a:gdLst>
              <a:gd name="connsiteX0" fmla="*/ 341387 w 648427"/>
              <a:gd name="connsiteY0" fmla="*/ 97669 h 519700"/>
              <a:gd name="connsiteX1" fmla="*/ 186642 w 648427"/>
              <a:gd name="connsiteY1" fmla="*/ 111737 h 519700"/>
              <a:gd name="connsiteX2" fmla="*/ 102236 w 648427"/>
              <a:gd name="connsiteY2" fmla="*/ 125804 h 519700"/>
              <a:gd name="connsiteX3" fmla="*/ 45965 w 648427"/>
              <a:gd name="connsiteY3" fmla="*/ 182075 h 519700"/>
              <a:gd name="connsiteX4" fmla="*/ 31898 w 648427"/>
              <a:gd name="connsiteY4" fmla="*/ 224278 h 519700"/>
              <a:gd name="connsiteX5" fmla="*/ 3762 w 648427"/>
              <a:gd name="connsiteY5" fmla="*/ 252414 h 519700"/>
              <a:gd name="connsiteX6" fmla="*/ 17830 w 648427"/>
              <a:gd name="connsiteY6" fmla="*/ 364955 h 519700"/>
              <a:gd name="connsiteX7" fmla="*/ 74101 w 648427"/>
              <a:gd name="connsiteY7" fmla="*/ 449361 h 519700"/>
              <a:gd name="connsiteX8" fmla="*/ 116304 w 648427"/>
              <a:gd name="connsiteY8" fmla="*/ 477497 h 519700"/>
              <a:gd name="connsiteX9" fmla="*/ 158507 w 648427"/>
              <a:gd name="connsiteY9" fmla="*/ 491564 h 519700"/>
              <a:gd name="connsiteX10" fmla="*/ 327319 w 648427"/>
              <a:gd name="connsiteY10" fmla="*/ 519700 h 519700"/>
              <a:gd name="connsiteX11" fmla="*/ 524267 w 648427"/>
              <a:gd name="connsiteY11" fmla="*/ 505632 h 519700"/>
              <a:gd name="connsiteX12" fmla="*/ 566470 w 648427"/>
              <a:gd name="connsiteY12" fmla="*/ 491564 h 519700"/>
              <a:gd name="connsiteX13" fmla="*/ 622741 w 648427"/>
              <a:gd name="connsiteY13" fmla="*/ 449361 h 519700"/>
              <a:gd name="connsiteX14" fmla="*/ 608673 w 648427"/>
              <a:gd name="connsiteY14" fmla="*/ 294617 h 519700"/>
              <a:gd name="connsiteX15" fmla="*/ 594605 w 648427"/>
              <a:gd name="connsiteY15" fmla="*/ 252414 h 519700"/>
              <a:gd name="connsiteX16" fmla="*/ 524267 w 648427"/>
              <a:gd name="connsiteY16" fmla="*/ 182075 h 519700"/>
              <a:gd name="connsiteX17" fmla="*/ 467996 w 648427"/>
              <a:gd name="connsiteY17" fmla="*/ 125804 h 519700"/>
              <a:gd name="connsiteX18" fmla="*/ 425793 w 648427"/>
              <a:gd name="connsiteY18" fmla="*/ 83601 h 519700"/>
              <a:gd name="connsiteX19" fmla="*/ 411725 w 648427"/>
              <a:gd name="connsiteY19" fmla="*/ 13263 h 519700"/>
              <a:gd name="connsiteX20" fmla="*/ 341387 w 648427"/>
              <a:gd name="connsiteY20" fmla="*/ 27330 h 519700"/>
              <a:gd name="connsiteX21" fmla="*/ 285116 w 648427"/>
              <a:gd name="connsiteY21" fmla="*/ 83601 h 519700"/>
              <a:gd name="connsiteX22" fmla="*/ 256981 w 648427"/>
              <a:gd name="connsiteY22" fmla="*/ 97669 h 51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48427" h="519700">
                <a:moveTo>
                  <a:pt x="341387" y="97669"/>
                </a:moveTo>
                <a:cubicBezTo>
                  <a:pt x="289805" y="102358"/>
                  <a:pt x="238082" y="105685"/>
                  <a:pt x="186642" y="111737"/>
                </a:cubicBezTo>
                <a:cubicBezTo>
                  <a:pt x="158314" y="115070"/>
                  <a:pt x="127748" y="113048"/>
                  <a:pt x="102236" y="125804"/>
                </a:cubicBezTo>
                <a:cubicBezTo>
                  <a:pt x="78510" y="137667"/>
                  <a:pt x="45965" y="182075"/>
                  <a:pt x="45965" y="182075"/>
                </a:cubicBezTo>
                <a:cubicBezTo>
                  <a:pt x="41276" y="196143"/>
                  <a:pt x="39527" y="211563"/>
                  <a:pt x="31898" y="224278"/>
                </a:cubicBezTo>
                <a:cubicBezTo>
                  <a:pt x="25074" y="235651"/>
                  <a:pt x="5082" y="239216"/>
                  <a:pt x="3762" y="252414"/>
                </a:cubicBezTo>
                <a:cubicBezTo>
                  <a:pt x="0" y="290032"/>
                  <a:pt x="11067" y="327759"/>
                  <a:pt x="17830" y="364955"/>
                </a:cubicBezTo>
                <a:cubicBezTo>
                  <a:pt x="25880" y="409229"/>
                  <a:pt x="37927" y="419216"/>
                  <a:pt x="74101" y="449361"/>
                </a:cubicBezTo>
                <a:cubicBezTo>
                  <a:pt x="87090" y="460185"/>
                  <a:pt x="101182" y="469936"/>
                  <a:pt x="116304" y="477497"/>
                </a:cubicBezTo>
                <a:cubicBezTo>
                  <a:pt x="129567" y="484129"/>
                  <a:pt x="143966" y="488656"/>
                  <a:pt x="158507" y="491564"/>
                </a:cubicBezTo>
                <a:cubicBezTo>
                  <a:pt x="214446" y="502752"/>
                  <a:pt x="271048" y="510321"/>
                  <a:pt x="327319" y="519700"/>
                </a:cubicBezTo>
                <a:cubicBezTo>
                  <a:pt x="392968" y="515011"/>
                  <a:pt x="458901" y="513322"/>
                  <a:pt x="524267" y="505632"/>
                </a:cubicBezTo>
                <a:cubicBezTo>
                  <a:pt x="538994" y="503899"/>
                  <a:pt x="553595" y="498921"/>
                  <a:pt x="566470" y="491564"/>
                </a:cubicBezTo>
                <a:cubicBezTo>
                  <a:pt x="586827" y="479931"/>
                  <a:pt x="603984" y="463429"/>
                  <a:pt x="622741" y="449361"/>
                </a:cubicBezTo>
                <a:cubicBezTo>
                  <a:pt x="648427" y="372300"/>
                  <a:pt x="641991" y="416783"/>
                  <a:pt x="608673" y="294617"/>
                </a:cubicBezTo>
                <a:cubicBezTo>
                  <a:pt x="604771" y="280311"/>
                  <a:pt x="603502" y="264277"/>
                  <a:pt x="594605" y="252414"/>
                </a:cubicBezTo>
                <a:cubicBezTo>
                  <a:pt x="574710" y="225888"/>
                  <a:pt x="547713" y="205521"/>
                  <a:pt x="524267" y="182075"/>
                </a:cubicBezTo>
                <a:lnTo>
                  <a:pt x="467996" y="125804"/>
                </a:lnTo>
                <a:lnTo>
                  <a:pt x="425793" y="83601"/>
                </a:lnTo>
                <a:cubicBezTo>
                  <a:pt x="421104" y="60155"/>
                  <a:pt x="431620" y="26526"/>
                  <a:pt x="411725" y="13263"/>
                </a:cubicBezTo>
                <a:cubicBezTo>
                  <a:pt x="391830" y="0"/>
                  <a:pt x="362288" y="15718"/>
                  <a:pt x="341387" y="27330"/>
                </a:cubicBezTo>
                <a:cubicBezTo>
                  <a:pt x="318199" y="40212"/>
                  <a:pt x="305494" y="66619"/>
                  <a:pt x="285116" y="83601"/>
                </a:cubicBezTo>
                <a:cubicBezTo>
                  <a:pt x="277061" y="90314"/>
                  <a:pt x="266359" y="92980"/>
                  <a:pt x="256981" y="97669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9" name="18 - Ευθύγραμμο βέλος σύνδεσης"/>
          <p:cNvCxnSpPr/>
          <p:nvPr/>
        </p:nvCxnSpPr>
        <p:spPr>
          <a:xfrm rot="10800000" flipV="1">
            <a:off x="6929454" y="1928802"/>
            <a:ext cx="78581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- Ευθεία γραμμή σύνδεσης"/>
          <p:cNvCxnSpPr/>
          <p:nvPr/>
        </p:nvCxnSpPr>
        <p:spPr>
          <a:xfrm>
            <a:off x="3000364" y="2928934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- Ευθύγραμμο βέλος σύνδεσης"/>
          <p:cNvCxnSpPr/>
          <p:nvPr/>
        </p:nvCxnSpPr>
        <p:spPr>
          <a:xfrm>
            <a:off x="-1785982" y="0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- Ευθύγραμμο βέλος σύνδεσης"/>
          <p:cNvCxnSpPr/>
          <p:nvPr/>
        </p:nvCxnSpPr>
        <p:spPr>
          <a:xfrm>
            <a:off x="1714480" y="271462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- Ευθύγραμμο βέλος σύνδεσης"/>
          <p:cNvCxnSpPr/>
          <p:nvPr/>
        </p:nvCxnSpPr>
        <p:spPr>
          <a:xfrm>
            <a:off x="1428728" y="1643050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- Ευθύγραμμο βέλος σύνδεσης"/>
          <p:cNvCxnSpPr/>
          <p:nvPr/>
        </p:nvCxnSpPr>
        <p:spPr>
          <a:xfrm>
            <a:off x="2714612" y="214311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- Ευθεία γραμμή σύνδεσης"/>
          <p:cNvCxnSpPr/>
          <p:nvPr/>
        </p:nvCxnSpPr>
        <p:spPr>
          <a:xfrm>
            <a:off x="2857488" y="3643314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1800" dirty="0" smtClean="0"/>
              <a:t>Έχουμε τους τύπους </a:t>
            </a:r>
            <a:r>
              <a:rPr lang="en-US" sz="1800" dirty="0" smtClean="0"/>
              <a:t>:</a:t>
            </a:r>
            <a:r>
              <a:rPr lang="el-GR" sz="1800" dirty="0" smtClean="0"/>
              <a:t> </a:t>
            </a:r>
            <a:r>
              <a:rPr lang="en-US" sz="1800" b="1" dirty="0"/>
              <a:t>L</a:t>
            </a:r>
            <a:r>
              <a:rPr lang="en-US" sz="1800" b="1" dirty="0" smtClean="0"/>
              <a:t>HA (PLANETS) = GHA + incr. </a:t>
            </a:r>
            <a:r>
              <a:rPr lang="en-US" sz="1800" b="1" dirty="0" err="1" smtClean="0"/>
              <a:t>Corr</a:t>
            </a:r>
            <a:r>
              <a:rPr lang="el-GR" sz="1800" dirty="0" smtClean="0"/>
              <a:t> </a:t>
            </a:r>
            <a:r>
              <a:rPr lang="en-US" sz="1800" b="1" dirty="0" smtClean="0"/>
              <a:t>± u </a:t>
            </a:r>
            <a:r>
              <a:rPr lang="en-US" sz="1800" b="1" dirty="0" err="1" smtClean="0"/>
              <a:t>corr</a:t>
            </a:r>
            <a:r>
              <a:rPr lang="en-US" sz="1800" b="1" dirty="0" smtClean="0"/>
              <a:t> ± </a:t>
            </a:r>
            <a:r>
              <a:rPr lang="el-GR" sz="1800" b="1" dirty="0" smtClean="0"/>
              <a:t>λ (+Α – Δ )  </a:t>
            </a:r>
            <a:r>
              <a:rPr lang="el-GR" sz="1800" dirty="0" smtClean="0"/>
              <a:t>και</a:t>
            </a:r>
            <a:r>
              <a:rPr lang="en-US" sz="1800" dirty="0" smtClean="0"/>
              <a:t>   </a:t>
            </a:r>
            <a:r>
              <a:rPr lang="el-GR" sz="1800" dirty="0" smtClean="0"/>
              <a:t>κλίση</a:t>
            </a:r>
            <a:r>
              <a:rPr lang="en-US" sz="1800" dirty="0" smtClean="0"/>
              <a:t>                           </a:t>
            </a:r>
            <a:r>
              <a:rPr lang="el-GR" sz="1800" dirty="0" smtClean="0"/>
              <a:t> </a:t>
            </a:r>
            <a:r>
              <a:rPr lang="el-GR" sz="1800" b="1" dirty="0" smtClean="0"/>
              <a:t>δ (</a:t>
            </a:r>
            <a:r>
              <a:rPr lang="en-US" sz="1800" b="1" dirty="0" smtClean="0"/>
              <a:t>Dec)= Dec (</a:t>
            </a:r>
            <a:r>
              <a:rPr lang="el-GR" sz="1800" dirty="0" smtClean="0"/>
              <a:t>με </a:t>
            </a:r>
            <a:r>
              <a:rPr lang="el-GR" sz="1800" dirty="0" err="1" smtClean="0"/>
              <a:t>ημερ</a:t>
            </a:r>
            <a:r>
              <a:rPr lang="el-GR" sz="1800" dirty="0" smtClean="0"/>
              <a:t>/νια  και ώρα</a:t>
            </a:r>
            <a:r>
              <a:rPr lang="el-GR" sz="1800" b="1" dirty="0" smtClean="0"/>
              <a:t>) </a:t>
            </a:r>
            <a:r>
              <a:rPr lang="en-US" sz="1800" b="1" dirty="0" smtClean="0"/>
              <a:t>±</a:t>
            </a:r>
            <a:r>
              <a:rPr lang="el-GR" sz="1800" b="1" dirty="0" smtClean="0"/>
              <a:t> </a:t>
            </a:r>
            <a:r>
              <a:rPr lang="en-US" sz="1800" b="1" dirty="0" smtClean="0"/>
              <a:t>d </a:t>
            </a:r>
            <a:r>
              <a:rPr lang="en-US" sz="1800" b="1" dirty="0" err="1" smtClean="0"/>
              <a:t>corr</a:t>
            </a:r>
            <a:r>
              <a:rPr lang="en-US" sz="1800" b="1" dirty="0" smtClean="0"/>
              <a:t> (</a:t>
            </a:r>
            <a:r>
              <a:rPr lang="el-GR" sz="1800" dirty="0" smtClean="0"/>
              <a:t>ανάλογα αν η κλίση μειώνεται η αυξάνεται με την ώρα</a:t>
            </a:r>
            <a:r>
              <a:rPr lang="el-GR" sz="1800" b="1" dirty="0" smtClean="0"/>
              <a:t>). </a:t>
            </a:r>
            <a:r>
              <a:rPr lang="el-GR" sz="1800" dirty="0" smtClean="0"/>
              <a:t>Η κλίση έχει επωνυμία  </a:t>
            </a:r>
            <a:r>
              <a:rPr lang="en-US" sz="1800" b="1" dirty="0" smtClean="0"/>
              <a:t>North</a:t>
            </a:r>
            <a:r>
              <a:rPr lang="el-GR" sz="1800" b="1" dirty="0" smtClean="0"/>
              <a:t>/</a:t>
            </a:r>
            <a:r>
              <a:rPr lang="en-US" sz="1800" b="1" dirty="0" smtClean="0"/>
              <a:t>B  </a:t>
            </a:r>
            <a:r>
              <a:rPr lang="el-GR" sz="1800" b="1" dirty="0" smtClean="0"/>
              <a:t>η </a:t>
            </a:r>
            <a:r>
              <a:rPr lang="en-US" sz="1800" b="1" dirty="0" smtClean="0"/>
              <a:t> South </a:t>
            </a:r>
            <a:r>
              <a:rPr lang="el-GR" sz="1800" b="1" dirty="0" smtClean="0"/>
              <a:t>/</a:t>
            </a:r>
            <a:r>
              <a:rPr lang="en-US" sz="1800" b="1" dirty="0"/>
              <a:t>N</a:t>
            </a:r>
            <a:endParaRPr lang="el-GR" sz="1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500174"/>
            <a:ext cx="8543956" cy="50720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GMT</a:t>
            </a:r>
            <a:r>
              <a:rPr lang="en-US" sz="2000" dirty="0" smtClean="0"/>
              <a:t> 06hrs     </a:t>
            </a:r>
            <a:r>
              <a:rPr lang="en-US" sz="2000" b="1" dirty="0" smtClean="0"/>
              <a:t>GHA(JUPITER)</a:t>
            </a:r>
            <a:r>
              <a:rPr lang="en-US" sz="2000" dirty="0" smtClean="0"/>
              <a:t> 110◦ 10',1 </a:t>
            </a:r>
            <a:r>
              <a:rPr lang="el-GR" sz="2000" dirty="0" smtClean="0"/>
              <a:t>                </a:t>
            </a:r>
            <a:r>
              <a:rPr lang="el-GR" sz="2000" b="1" dirty="0" smtClean="0"/>
              <a:t> </a:t>
            </a:r>
            <a:r>
              <a:rPr lang="en-US" sz="2000" b="1" dirty="0" smtClean="0"/>
              <a:t>Dec </a:t>
            </a:r>
            <a:r>
              <a:rPr lang="el-GR" sz="2000" dirty="0" smtClean="0"/>
              <a:t>11</a:t>
            </a:r>
            <a:r>
              <a:rPr lang="en-US" sz="2000" dirty="0" smtClean="0"/>
              <a:t>◦ </a:t>
            </a:r>
            <a:r>
              <a:rPr lang="el-GR" sz="2000" dirty="0" smtClean="0"/>
              <a:t>15</a:t>
            </a:r>
            <a:r>
              <a:rPr lang="en-US" sz="2000" dirty="0" smtClean="0"/>
              <a:t>‘, </a:t>
            </a:r>
            <a:r>
              <a:rPr lang="el-GR" sz="2000" dirty="0" smtClean="0"/>
              <a:t>1</a:t>
            </a:r>
            <a:r>
              <a:rPr lang="en-US" sz="2000" dirty="0" smtClean="0"/>
              <a:t>  S/N </a:t>
            </a:r>
            <a:r>
              <a:rPr lang="el-GR" sz="2000" dirty="0" smtClean="0"/>
              <a:t>     </a:t>
            </a:r>
            <a:r>
              <a:rPr lang="en-US" sz="2000" dirty="0" smtClean="0"/>
              <a:t> d  - 0',1                                45 min 32sec </a:t>
            </a:r>
            <a:r>
              <a:rPr lang="en-US" sz="2000" b="1" dirty="0" smtClean="0"/>
              <a:t>incr. corr.  +  </a:t>
            </a:r>
            <a:r>
              <a:rPr lang="en-US" sz="2000" dirty="0" smtClean="0"/>
              <a:t>11◦ 23‘, 0          </a:t>
            </a:r>
            <a:r>
              <a:rPr lang="el-GR" sz="2000" dirty="0" smtClean="0"/>
              <a:t>      </a:t>
            </a:r>
            <a:r>
              <a:rPr lang="en-US" sz="2000" dirty="0" smtClean="0"/>
              <a:t> </a:t>
            </a:r>
            <a:r>
              <a:rPr lang="en-US" sz="2000" b="1" dirty="0" smtClean="0"/>
              <a:t>d corr.   -</a:t>
            </a:r>
            <a:r>
              <a:rPr lang="en-US" sz="2000" dirty="0" smtClean="0"/>
              <a:t>   0',1                                                         </a:t>
            </a:r>
          </a:p>
          <a:p>
            <a:pPr>
              <a:buNone/>
            </a:pPr>
            <a:r>
              <a:rPr lang="en-US" sz="2000" dirty="0" smtClean="0"/>
              <a:t>      </a:t>
            </a:r>
            <a:r>
              <a:rPr lang="el-GR" sz="2000" dirty="0" smtClean="0"/>
              <a:t>κάνουμε τις πράξεις       </a:t>
            </a:r>
            <a:r>
              <a:rPr lang="en-US" sz="2000" dirty="0" smtClean="0"/>
              <a:t>121</a:t>
            </a:r>
            <a:r>
              <a:rPr lang="el-GR" sz="2000" dirty="0" smtClean="0"/>
              <a:t> ◦</a:t>
            </a:r>
            <a:r>
              <a:rPr lang="en-US" sz="2000" dirty="0" smtClean="0"/>
              <a:t>33</a:t>
            </a:r>
            <a:r>
              <a:rPr lang="el-GR" sz="2000" dirty="0" smtClean="0"/>
              <a:t>‘, </a:t>
            </a:r>
            <a:r>
              <a:rPr lang="en-US" sz="2000" dirty="0" smtClean="0"/>
              <a:t> 1</a:t>
            </a:r>
            <a:r>
              <a:rPr lang="el-GR" sz="2000" dirty="0" smtClean="0"/>
              <a:t>    </a:t>
            </a:r>
            <a:r>
              <a:rPr lang="en-US" sz="2000" dirty="0" smtClean="0"/>
              <a:t>       </a:t>
            </a:r>
            <a:r>
              <a:rPr lang="el-GR" sz="2000" dirty="0" smtClean="0"/>
              <a:t>         </a:t>
            </a:r>
            <a:r>
              <a:rPr lang="en-US" sz="2000" dirty="0" smtClean="0"/>
              <a:t> </a:t>
            </a:r>
            <a:r>
              <a:rPr lang="el-GR" sz="2000" b="1" dirty="0" smtClean="0"/>
              <a:t>δ = </a:t>
            </a:r>
            <a:r>
              <a:rPr lang="en-US" sz="2000" b="1" dirty="0" smtClean="0"/>
              <a:t>11◦ 15‘, 0  S/N</a:t>
            </a:r>
            <a:r>
              <a:rPr lang="el-GR" sz="2000" b="1" dirty="0" smtClean="0"/>
              <a:t>                     </a:t>
            </a: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 u </a:t>
            </a:r>
            <a:r>
              <a:rPr lang="en-US" sz="2000" b="1" dirty="0" err="1" smtClean="0"/>
              <a:t>corr</a:t>
            </a:r>
            <a:r>
              <a:rPr lang="en-US" sz="2000" b="1" dirty="0" smtClean="0"/>
              <a:t>  </a:t>
            </a:r>
            <a:r>
              <a:rPr lang="el-GR" sz="2000" b="1" dirty="0" smtClean="0"/>
              <a:t>(</a:t>
            </a:r>
            <a:r>
              <a:rPr lang="en-US" sz="2000" b="1" dirty="0" smtClean="0"/>
              <a:t>+2</a:t>
            </a:r>
            <a:r>
              <a:rPr lang="el-GR" sz="2000" b="1" dirty="0" smtClean="0"/>
              <a:t>',</a:t>
            </a:r>
            <a:r>
              <a:rPr lang="en-US" sz="2000" b="1" dirty="0" smtClean="0"/>
              <a:t>7 </a:t>
            </a:r>
            <a:r>
              <a:rPr lang="el-GR" sz="2000" b="1" dirty="0" smtClean="0"/>
              <a:t>)</a:t>
            </a:r>
            <a:r>
              <a:rPr lang="en-US" sz="2000" b="1" dirty="0" smtClean="0"/>
              <a:t>        </a:t>
            </a:r>
            <a:r>
              <a:rPr lang="en-US" sz="2000" b="1" dirty="0" err="1" smtClean="0"/>
              <a:t>incr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corr</a:t>
            </a:r>
            <a:r>
              <a:rPr lang="en-US" sz="2000" b="1" dirty="0" smtClean="0"/>
              <a:t>     +     </a:t>
            </a:r>
            <a:r>
              <a:rPr lang="en-US" sz="2000" dirty="0" smtClean="0"/>
              <a:t>2',0</a:t>
            </a:r>
          </a:p>
          <a:p>
            <a:pPr>
              <a:buNone/>
            </a:pPr>
            <a:r>
              <a:rPr lang="en-US" sz="2000" dirty="0" smtClean="0"/>
              <a:t>                                                 121</a:t>
            </a:r>
            <a:r>
              <a:rPr lang="el-GR" sz="2000" dirty="0" smtClean="0"/>
              <a:t> ◦</a:t>
            </a:r>
            <a:r>
              <a:rPr lang="en-US" sz="2000" dirty="0" smtClean="0"/>
              <a:t>35</a:t>
            </a:r>
            <a:r>
              <a:rPr lang="el-GR" sz="2000" dirty="0" smtClean="0"/>
              <a:t>‘, </a:t>
            </a:r>
            <a:r>
              <a:rPr lang="en-US" sz="2000" dirty="0" smtClean="0"/>
              <a:t> 1 </a:t>
            </a:r>
          </a:p>
          <a:p>
            <a:pPr>
              <a:buNone/>
            </a:pPr>
            <a:r>
              <a:rPr lang="en-US" sz="2000" dirty="0" smtClean="0"/>
              <a:t>                                              </a:t>
            </a:r>
            <a:r>
              <a:rPr lang="en-US" sz="2000" dirty="0" smtClean="0">
                <a:latin typeface="Calibri"/>
                <a:cs typeface="Calibri"/>
              </a:rPr>
              <a:t>+ 360◦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                                            481◦35‘,1</a:t>
            </a:r>
          </a:p>
          <a:p>
            <a:pPr>
              <a:buNone/>
            </a:pPr>
            <a:r>
              <a:rPr lang="en-US" sz="2000" dirty="0" smtClean="0"/>
              <a:t> </a:t>
            </a:r>
            <a:r>
              <a:rPr lang="el-GR" sz="2000" dirty="0" smtClean="0"/>
              <a:t>Αφαιρούμε το μήκος </a:t>
            </a:r>
            <a:r>
              <a:rPr lang="el-GR" sz="2000" b="1" dirty="0" smtClean="0"/>
              <a:t>λ(Δ) -</a:t>
            </a:r>
            <a:r>
              <a:rPr lang="el-GR" sz="2000" dirty="0" smtClean="0"/>
              <a:t>172 ◦ 15',0</a:t>
            </a:r>
          </a:p>
          <a:p>
            <a:pPr>
              <a:buNone/>
            </a:pPr>
            <a:r>
              <a:rPr lang="el-GR" sz="2000" dirty="0" smtClean="0"/>
              <a:t>έχουμε  </a:t>
            </a:r>
            <a:r>
              <a:rPr lang="en-US" sz="2000" dirty="0" smtClean="0"/>
              <a:t>:</a:t>
            </a:r>
            <a:r>
              <a:rPr lang="el-GR" sz="2000" dirty="0" smtClean="0"/>
              <a:t>                       </a:t>
            </a:r>
            <a:r>
              <a:rPr lang="en-US" sz="2000" b="1" dirty="0" smtClean="0"/>
              <a:t>LHA= 309◦</a:t>
            </a:r>
            <a:r>
              <a:rPr lang="el-GR" sz="2000" b="1" dirty="0" smtClean="0"/>
              <a:t>  </a:t>
            </a:r>
            <a:r>
              <a:rPr lang="en-US" sz="2000" b="1" dirty="0" smtClean="0"/>
              <a:t>20‘, 1                                       ◦                                  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dirty="0" smtClean="0"/>
              <a:t>A</a:t>
            </a:r>
            <a:r>
              <a:rPr lang="el-GR" sz="2000" dirty="0" smtClean="0"/>
              <a:t>ρα έχουμε </a:t>
            </a:r>
            <a:r>
              <a:rPr lang="en-US" sz="2000" dirty="0" smtClean="0"/>
              <a:t>:</a:t>
            </a:r>
            <a:r>
              <a:rPr lang="el-GR" sz="2000" dirty="0" smtClean="0"/>
              <a:t>   </a:t>
            </a:r>
            <a:r>
              <a:rPr lang="en-US" sz="2000" b="1" dirty="0" smtClean="0"/>
              <a:t>LHA</a:t>
            </a:r>
            <a:r>
              <a:rPr lang="en-US" sz="2000" dirty="0" smtClean="0"/>
              <a:t> </a:t>
            </a:r>
            <a:r>
              <a:rPr lang="el-GR" sz="2000" dirty="0" smtClean="0"/>
              <a:t>(</a:t>
            </a:r>
            <a:r>
              <a:rPr lang="en-US" sz="2000" b="1" dirty="0" smtClean="0"/>
              <a:t>JUPITER</a:t>
            </a:r>
            <a:r>
              <a:rPr lang="el-GR" sz="2000" b="1" dirty="0" smtClean="0"/>
              <a:t>)</a:t>
            </a:r>
            <a:r>
              <a:rPr lang="el-GR" sz="2000" dirty="0" smtClean="0"/>
              <a:t> = </a:t>
            </a:r>
            <a:r>
              <a:rPr lang="en-US" sz="2000" dirty="0" smtClean="0"/>
              <a:t>309</a:t>
            </a:r>
            <a:r>
              <a:rPr lang="el-GR" sz="2000" dirty="0" smtClean="0"/>
              <a:t>◦ </a:t>
            </a:r>
            <a:r>
              <a:rPr lang="en-US" sz="2000" dirty="0" smtClean="0"/>
              <a:t>20'</a:t>
            </a:r>
            <a:r>
              <a:rPr lang="el-GR" sz="2000" dirty="0" smtClean="0"/>
              <a:t>,</a:t>
            </a:r>
            <a:r>
              <a:rPr lang="en-US" sz="2000" dirty="0" smtClean="0"/>
              <a:t>1</a:t>
            </a:r>
            <a:r>
              <a:rPr lang="el-GR" sz="2000" dirty="0" smtClean="0"/>
              <a:t>   και</a:t>
            </a:r>
            <a:r>
              <a:rPr lang="el-GR" sz="2000" b="1" dirty="0" smtClean="0"/>
              <a:t> δ</a:t>
            </a:r>
            <a:r>
              <a:rPr lang="el-GR" sz="2000" dirty="0" smtClean="0"/>
              <a:t> </a:t>
            </a:r>
            <a:r>
              <a:rPr lang="en-US" sz="2000" dirty="0" smtClean="0"/>
              <a:t>(</a:t>
            </a:r>
            <a:r>
              <a:rPr lang="en-US" sz="2000" b="1" dirty="0" smtClean="0"/>
              <a:t>JUPITER</a:t>
            </a:r>
            <a:r>
              <a:rPr lang="en-US" sz="2000" b="1" dirty="0" smtClean="0"/>
              <a:t>)</a:t>
            </a:r>
            <a:r>
              <a:rPr lang="en-US" sz="2000" dirty="0" smtClean="0"/>
              <a:t>=11</a:t>
            </a:r>
            <a:r>
              <a:rPr lang="el-GR" sz="2000" dirty="0" smtClean="0"/>
              <a:t> </a:t>
            </a:r>
            <a:r>
              <a:rPr lang="el-GR" sz="2000" dirty="0" smtClean="0"/>
              <a:t>◦</a:t>
            </a:r>
            <a:r>
              <a:rPr lang="en-US" sz="2000" dirty="0" smtClean="0"/>
              <a:t>15',0   S/N</a:t>
            </a:r>
          </a:p>
          <a:p>
            <a:pPr>
              <a:buNone/>
            </a:pPr>
            <a:r>
              <a:rPr lang="el-GR" sz="2000" dirty="0" smtClean="0"/>
              <a:t>*Σημείωση  </a:t>
            </a:r>
            <a:r>
              <a:rPr lang="en-US" sz="2000" dirty="0" smtClean="0"/>
              <a:t>:</a:t>
            </a:r>
            <a:r>
              <a:rPr lang="el-GR" sz="2000" dirty="0" smtClean="0"/>
              <a:t>  τη διόρθωση των </a:t>
            </a:r>
            <a:r>
              <a:rPr lang="en-US" sz="2000" b="1" dirty="0" smtClean="0"/>
              <a:t>incr. </a:t>
            </a:r>
            <a:r>
              <a:rPr lang="en-US" sz="2000" b="1" dirty="0" err="1" smtClean="0"/>
              <a:t>Corr</a:t>
            </a:r>
            <a:r>
              <a:rPr lang="el-GR" sz="2000" dirty="0" smtClean="0"/>
              <a:t> την προσθέτουμε πάντοτε στην </a:t>
            </a:r>
            <a:r>
              <a:rPr lang="en-US" sz="2000" b="1" dirty="0" smtClean="0"/>
              <a:t>GHA</a:t>
            </a:r>
            <a:r>
              <a:rPr lang="el-GR" sz="2000" dirty="0" smtClean="0"/>
              <a:t> σε όλα τα ουράνια σώματα.</a:t>
            </a:r>
            <a:endParaRPr lang="el-GR" sz="2000" dirty="0"/>
          </a:p>
        </p:txBody>
      </p:sp>
      <p:cxnSp>
        <p:nvCxnSpPr>
          <p:cNvPr id="5" name="4 - Ευθεία γραμμή σύνδεσης"/>
          <p:cNvCxnSpPr/>
          <p:nvPr/>
        </p:nvCxnSpPr>
        <p:spPr>
          <a:xfrm>
            <a:off x="3214678" y="2071678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5400000">
            <a:off x="3501224" y="3000372"/>
            <a:ext cx="285672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εία γραμμή σύνδεσης"/>
          <p:cNvCxnSpPr/>
          <p:nvPr/>
        </p:nvCxnSpPr>
        <p:spPr>
          <a:xfrm>
            <a:off x="5286380" y="2285992"/>
            <a:ext cx="300039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Ελεύθερη σχεδίαση"/>
          <p:cNvSpPr/>
          <p:nvPr/>
        </p:nvSpPr>
        <p:spPr>
          <a:xfrm>
            <a:off x="8072462" y="1428736"/>
            <a:ext cx="648427" cy="500066"/>
          </a:xfrm>
          <a:custGeom>
            <a:avLst/>
            <a:gdLst>
              <a:gd name="connsiteX0" fmla="*/ 341387 w 648427"/>
              <a:gd name="connsiteY0" fmla="*/ 97669 h 519700"/>
              <a:gd name="connsiteX1" fmla="*/ 186642 w 648427"/>
              <a:gd name="connsiteY1" fmla="*/ 111737 h 519700"/>
              <a:gd name="connsiteX2" fmla="*/ 102236 w 648427"/>
              <a:gd name="connsiteY2" fmla="*/ 125804 h 519700"/>
              <a:gd name="connsiteX3" fmla="*/ 45965 w 648427"/>
              <a:gd name="connsiteY3" fmla="*/ 182075 h 519700"/>
              <a:gd name="connsiteX4" fmla="*/ 31898 w 648427"/>
              <a:gd name="connsiteY4" fmla="*/ 224278 h 519700"/>
              <a:gd name="connsiteX5" fmla="*/ 3762 w 648427"/>
              <a:gd name="connsiteY5" fmla="*/ 252414 h 519700"/>
              <a:gd name="connsiteX6" fmla="*/ 17830 w 648427"/>
              <a:gd name="connsiteY6" fmla="*/ 364955 h 519700"/>
              <a:gd name="connsiteX7" fmla="*/ 74101 w 648427"/>
              <a:gd name="connsiteY7" fmla="*/ 449361 h 519700"/>
              <a:gd name="connsiteX8" fmla="*/ 116304 w 648427"/>
              <a:gd name="connsiteY8" fmla="*/ 477497 h 519700"/>
              <a:gd name="connsiteX9" fmla="*/ 158507 w 648427"/>
              <a:gd name="connsiteY9" fmla="*/ 491564 h 519700"/>
              <a:gd name="connsiteX10" fmla="*/ 327319 w 648427"/>
              <a:gd name="connsiteY10" fmla="*/ 519700 h 519700"/>
              <a:gd name="connsiteX11" fmla="*/ 524267 w 648427"/>
              <a:gd name="connsiteY11" fmla="*/ 505632 h 519700"/>
              <a:gd name="connsiteX12" fmla="*/ 566470 w 648427"/>
              <a:gd name="connsiteY12" fmla="*/ 491564 h 519700"/>
              <a:gd name="connsiteX13" fmla="*/ 622741 w 648427"/>
              <a:gd name="connsiteY13" fmla="*/ 449361 h 519700"/>
              <a:gd name="connsiteX14" fmla="*/ 608673 w 648427"/>
              <a:gd name="connsiteY14" fmla="*/ 294617 h 519700"/>
              <a:gd name="connsiteX15" fmla="*/ 594605 w 648427"/>
              <a:gd name="connsiteY15" fmla="*/ 252414 h 519700"/>
              <a:gd name="connsiteX16" fmla="*/ 524267 w 648427"/>
              <a:gd name="connsiteY16" fmla="*/ 182075 h 519700"/>
              <a:gd name="connsiteX17" fmla="*/ 467996 w 648427"/>
              <a:gd name="connsiteY17" fmla="*/ 125804 h 519700"/>
              <a:gd name="connsiteX18" fmla="*/ 425793 w 648427"/>
              <a:gd name="connsiteY18" fmla="*/ 83601 h 519700"/>
              <a:gd name="connsiteX19" fmla="*/ 411725 w 648427"/>
              <a:gd name="connsiteY19" fmla="*/ 13263 h 519700"/>
              <a:gd name="connsiteX20" fmla="*/ 341387 w 648427"/>
              <a:gd name="connsiteY20" fmla="*/ 27330 h 519700"/>
              <a:gd name="connsiteX21" fmla="*/ 285116 w 648427"/>
              <a:gd name="connsiteY21" fmla="*/ 83601 h 519700"/>
              <a:gd name="connsiteX22" fmla="*/ 256981 w 648427"/>
              <a:gd name="connsiteY22" fmla="*/ 97669 h 51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48427" h="519700">
                <a:moveTo>
                  <a:pt x="341387" y="97669"/>
                </a:moveTo>
                <a:cubicBezTo>
                  <a:pt x="289805" y="102358"/>
                  <a:pt x="238082" y="105685"/>
                  <a:pt x="186642" y="111737"/>
                </a:cubicBezTo>
                <a:cubicBezTo>
                  <a:pt x="158314" y="115070"/>
                  <a:pt x="127748" y="113048"/>
                  <a:pt x="102236" y="125804"/>
                </a:cubicBezTo>
                <a:cubicBezTo>
                  <a:pt x="78510" y="137667"/>
                  <a:pt x="45965" y="182075"/>
                  <a:pt x="45965" y="182075"/>
                </a:cubicBezTo>
                <a:cubicBezTo>
                  <a:pt x="41276" y="196143"/>
                  <a:pt x="39527" y="211563"/>
                  <a:pt x="31898" y="224278"/>
                </a:cubicBezTo>
                <a:cubicBezTo>
                  <a:pt x="25074" y="235651"/>
                  <a:pt x="5082" y="239216"/>
                  <a:pt x="3762" y="252414"/>
                </a:cubicBezTo>
                <a:cubicBezTo>
                  <a:pt x="0" y="290032"/>
                  <a:pt x="11067" y="327759"/>
                  <a:pt x="17830" y="364955"/>
                </a:cubicBezTo>
                <a:cubicBezTo>
                  <a:pt x="25880" y="409229"/>
                  <a:pt x="37927" y="419216"/>
                  <a:pt x="74101" y="449361"/>
                </a:cubicBezTo>
                <a:cubicBezTo>
                  <a:pt x="87090" y="460185"/>
                  <a:pt x="101182" y="469936"/>
                  <a:pt x="116304" y="477497"/>
                </a:cubicBezTo>
                <a:cubicBezTo>
                  <a:pt x="129567" y="484129"/>
                  <a:pt x="143966" y="488656"/>
                  <a:pt x="158507" y="491564"/>
                </a:cubicBezTo>
                <a:cubicBezTo>
                  <a:pt x="214446" y="502752"/>
                  <a:pt x="271048" y="510321"/>
                  <a:pt x="327319" y="519700"/>
                </a:cubicBezTo>
                <a:cubicBezTo>
                  <a:pt x="392968" y="515011"/>
                  <a:pt x="458901" y="513322"/>
                  <a:pt x="524267" y="505632"/>
                </a:cubicBezTo>
                <a:cubicBezTo>
                  <a:pt x="538994" y="503899"/>
                  <a:pt x="553595" y="498921"/>
                  <a:pt x="566470" y="491564"/>
                </a:cubicBezTo>
                <a:cubicBezTo>
                  <a:pt x="586827" y="479931"/>
                  <a:pt x="603984" y="463429"/>
                  <a:pt x="622741" y="449361"/>
                </a:cubicBezTo>
                <a:cubicBezTo>
                  <a:pt x="648427" y="372300"/>
                  <a:pt x="641991" y="416783"/>
                  <a:pt x="608673" y="294617"/>
                </a:cubicBezTo>
                <a:cubicBezTo>
                  <a:pt x="604771" y="280311"/>
                  <a:pt x="603502" y="264277"/>
                  <a:pt x="594605" y="252414"/>
                </a:cubicBezTo>
                <a:cubicBezTo>
                  <a:pt x="574710" y="225888"/>
                  <a:pt x="547713" y="205521"/>
                  <a:pt x="524267" y="182075"/>
                </a:cubicBezTo>
                <a:lnTo>
                  <a:pt x="467996" y="125804"/>
                </a:lnTo>
                <a:lnTo>
                  <a:pt x="425793" y="83601"/>
                </a:lnTo>
                <a:cubicBezTo>
                  <a:pt x="421104" y="60155"/>
                  <a:pt x="431620" y="26526"/>
                  <a:pt x="411725" y="13263"/>
                </a:cubicBezTo>
                <a:cubicBezTo>
                  <a:pt x="391830" y="0"/>
                  <a:pt x="362288" y="15718"/>
                  <a:pt x="341387" y="27330"/>
                </a:cubicBezTo>
                <a:cubicBezTo>
                  <a:pt x="318199" y="40212"/>
                  <a:pt x="305494" y="66619"/>
                  <a:pt x="285116" y="83601"/>
                </a:cubicBezTo>
                <a:cubicBezTo>
                  <a:pt x="277061" y="90314"/>
                  <a:pt x="266359" y="92980"/>
                  <a:pt x="256981" y="97669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9" name="18 - Ευθύγραμμο βέλος σύνδεσης"/>
          <p:cNvCxnSpPr/>
          <p:nvPr/>
        </p:nvCxnSpPr>
        <p:spPr>
          <a:xfrm rot="10800000" flipV="1">
            <a:off x="6929454" y="1928802"/>
            <a:ext cx="78581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- Ευθεία γραμμή σύνδεσης"/>
          <p:cNvCxnSpPr/>
          <p:nvPr/>
        </p:nvCxnSpPr>
        <p:spPr>
          <a:xfrm>
            <a:off x="3071802" y="2786058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- Ευθύγραμμο βέλος σύνδεσης"/>
          <p:cNvCxnSpPr/>
          <p:nvPr/>
        </p:nvCxnSpPr>
        <p:spPr>
          <a:xfrm>
            <a:off x="-1785982" y="0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- Ευθύγραμμο βέλος σύνδεσης"/>
          <p:cNvCxnSpPr/>
          <p:nvPr/>
        </p:nvCxnSpPr>
        <p:spPr>
          <a:xfrm>
            <a:off x="1857356" y="264318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- Ευθύγραμμο βέλος σύνδεσης"/>
          <p:cNvCxnSpPr/>
          <p:nvPr/>
        </p:nvCxnSpPr>
        <p:spPr>
          <a:xfrm>
            <a:off x="1428728" y="1643050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- Ευθύγραμμο βέλος σύνδεσης"/>
          <p:cNvCxnSpPr/>
          <p:nvPr/>
        </p:nvCxnSpPr>
        <p:spPr>
          <a:xfrm>
            <a:off x="2928926" y="1857364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- Ευθεία γραμμή σύνδεσης"/>
          <p:cNvCxnSpPr/>
          <p:nvPr/>
        </p:nvCxnSpPr>
        <p:spPr>
          <a:xfrm>
            <a:off x="2857488" y="3643314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εία γραμμή σύνδεσης"/>
          <p:cNvCxnSpPr/>
          <p:nvPr/>
        </p:nvCxnSpPr>
        <p:spPr>
          <a:xfrm>
            <a:off x="-1785982" y="0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- Ευθεία γραμμή σύνδεσης"/>
          <p:cNvCxnSpPr/>
          <p:nvPr/>
        </p:nvCxnSpPr>
        <p:spPr>
          <a:xfrm>
            <a:off x="3071802" y="4357694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691</Words>
  <Application>Microsoft Office PowerPoint</Application>
  <PresentationFormat>Προβολή στην οθόνη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Παράδειγμα 21. Πλανητών.  Σε ώρα GMT 06ω 45λ 32δλ της 14/05/82 παρατηρήθηκαν οι πλανήτες Αφροδίτη και Δίας από στίγμα του οποίου το μήκος ήταν 172◦ 15‘ Δ.  Ποια η τοπική δυτική ωρική γωνία (LHA)  και η κλίση δ των πλανητών αυτών κατά την στιγμή της παρατηρήσεως;</vt:lpstr>
      <vt:lpstr>Σημείωση1 : Η Αφροδίτη (VENUS) έχει τη διόρθωση της  u με αρνητικό πρόσημο όποτε εφόσον πρώτα κάνουμε την διόρθωση για τα incr corr , θα αφαιρέσουμε την τιμή της από την GHA. Σημειωση2 : Η διόρθωση u του Jupiter εφόσον δεν έχει πρόσημο την λαμβάνουμε ως θετική και την προσθέτουμε στην GHA του Jupiter εφόσον πρώτα την διορθώσουμε στη σελίδα των  increments corrections.</vt:lpstr>
      <vt:lpstr>                                                  Άρα   increments corr.  11◦23‘,0  το οποίο προσθέτουμε       στην  GHA των ουρανίων σωμάτων.</vt:lpstr>
      <vt:lpstr>  VENUS            Με     u (-  0',2)           u corr.( - 0'.2)  στην  GHA  και                                                                         με  d  1'.0 (+)                d corr.  (+0'.8)  στην  κλίση  Dec.</vt:lpstr>
      <vt:lpstr>  JUPITER            Με     u (+ 2',7)           u corr.( + 2'.0) στην  GHA  και                                                                         με  d  0'.1 (-)                d corr.  (-0'.1) στην κλίση  Dec.</vt:lpstr>
      <vt:lpstr>Έχουμε τους τύπους : LHA (PLANETS) = GHA + incr. Corr ± u corr ± λ (+Α – Δ )  και   κλίση                            δ (Dec)= Dec (με ημερ/νια  και ώρα) ± d corr (ανάλογα αν η κλίση μειώνεται η αυξάνεται με την ώρα). Η κλίση έχει επωνυμία  North/B  η  South /N</vt:lpstr>
      <vt:lpstr>Έχουμε τους τύπους : LHA (PLANETS) = GHA + incr. Corr ± u corr ± λ (+Α – Δ )  και   κλίση                            δ (Dec)= Dec (με ημερ/νια  και ώρα) ± d corr (ανάλογα αν η κλίση μειώνεται η αυξάνεται με την ώρα). Η κλίση έχει επωνυμία  North/B  η  South /N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74</cp:revision>
  <dcterms:created xsi:type="dcterms:W3CDTF">2020-03-28T08:47:23Z</dcterms:created>
  <dcterms:modified xsi:type="dcterms:W3CDTF">2020-04-04T15:25:59Z</dcterms:modified>
</cp:coreProperties>
</file>