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5"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97" autoAdjust="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8FF38F-D91E-4217-BF13-7EC76D74CE3D}" type="datetimeFigureOut">
              <a:rPr lang="el-GR" smtClean="0"/>
              <a:pPr/>
              <a:t>23/3/2018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0FCDF-E8F5-4097-8581-C9D7EBCBEBBA}"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43D44-ECE5-4FF7-BBFA-AADF095D8388}" type="datetimeFigureOut">
              <a:rPr lang="el-GR" smtClean="0"/>
              <a:pPr/>
              <a:t>23/3/2018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34537-5A0C-4EA2-B485-222F604398C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a:t>
            </a:fld>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41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5534537-5A0C-4EA2-B485-222F604398C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92B39FA-DF40-4828-BAF9-20A8FE6DBB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8750764-A751-4031-AC5B-4DE1200A7E3A}" type="datetimeFigureOut">
              <a:rPr lang="el-GR" smtClean="0"/>
              <a:pPr/>
              <a:t>23/3/2018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92B39FA-DF40-4828-BAF9-20A8FE6DBB43}"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750764-A751-4031-AC5B-4DE1200A7E3A}" type="datetimeFigureOut">
              <a:rPr lang="el-GR" smtClean="0"/>
              <a:pPr/>
              <a:t>23/3/2018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2B39FA-DF40-4828-BAF9-20A8FE6DBB43}"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340768"/>
            <a:ext cx="7851648" cy="1224136"/>
          </a:xfrm>
        </p:spPr>
        <p:txBody>
          <a:bodyPr>
            <a:normAutofit fontScale="90000"/>
          </a:bodyPr>
          <a:lstStyle/>
          <a:p>
            <a:pPr algn="ctr"/>
            <a:r>
              <a:rPr lang="el-GR" dirty="0" smtClean="0">
                <a:solidFill>
                  <a:schemeClr val="bg1">
                    <a:lumMod val="75000"/>
                    <a:lumOff val="25000"/>
                  </a:schemeClr>
                </a:solidFill>
              </a:rPr>
              <a:t>ΠΛΗΡΟΦΟΡΙΚΗ – Η/Υ</a:t>
            </a:r>
            <a:br>
              <a:rPr lang="el-GR" dirty="0" smtClean="0">
                <a:solidFill>
                  <a:schemeClr val="bg1">
                    <a:lumMod val="75000"/>
                    <a:lumOff val="25000"/>
                  </a:schemeClr>
                </a:solidFill>
              </a:rPr>
            </a:br>
            <a:r>
              <a:rPr lang="el-GR" sz="3200" dirty="0" smtClean="0">
                <a:solidFill>
                  <a:schemeClr val="bg1">
                    <a:lumMod val="75000"/>
                    <a:lumOff val="25000"/>
                  </a:schemeClr>
                </a:solidFill>
              </a:rPr>
              <a:t>(Παρουσίαση 1</a:t>
            </a:r>
            <a:r>
              <a:rPr lang="el-GR" sz="3200" baseline="30000" dirty="0" smtClean="0">
                <a:solidFill>
                  <a:schemeClr val="bg1">
                    <a:lumMod val="75000"/>
                    <a:lumOff val="25000"/>
                  </a:schemeClr>
                </a:solidFill>
              </a:rPr>
              <a:t>η</a:t>
            </a:r>
            <a:r>
              <a:rPr lang="el-GR" sz="3200" dirty="0" smtClean="0">
                <a:solidFill>
                  <a:schemeClr val="bg1">
                    <a:lumMod val="75000"/>
                    <a:lumOff val="25000"/>
                  </a:schemeClr>
                </a:solidFill>
              </a:rPr>
              <a:t> )</a:t>
            </a:r>
            <a:endParaRPr lang="el-GR" sz="3200" dirty="0">
              <a:solidFill>
                <a:schemeClr val="bg1">
                  <a:lumMod val="75000"/>
                  <a:lumOff val="25000"/>
                </a:schemeClr>
              </a:solidFill>
            </a:endParaRPr>
          </a:p>
        </p:txBody>
      </p:sp>
      <p:sp>
        <p:nvSpPr>
          <p:cNvPr id="3" name="2 - Υπότιτλος"/>
          <p:cNvSpPr>
            <a:spLocks noGrp="1"/>
          </p:cNvSpPr>
          <p:nvPr>
            <p:ph type="subTitle" idx="1"/>
          </p:nvPr>
        </p:nvSpPr>
        <p:spPr>
          <a:xfrm>
            <a:off x="539552" y="6140896"/>
            <a:ext cx="7854696" cy="600472"/>
          </a:xfrm>
        </p:spPr>
        <p:txBody>
          <a:bodyPr/>
          <a:lstStyle/>
          <a:p>
            <a:pPr algn="ctr"/>
            <a:r>
              <a:rPr lang="el-GR" b="1" u="sng" dirty="0" smtClean="0">
                <a:solidFill>
                  <a:schemeClr val="bg1">
                    <a:lumMod val="85000"/>
                    <a:lumOff val="15000"/>
                  </a:schemeClr>
                </a:solidFill>
                <a:latin typeface="+mj-lt"/>
              </a:rPr>
              <a:t>ΚΑΘΗΓΗΤΗΣ:  </a:t>
            </a:r>
            <a:r>
              <a:rPr lang="el-GR" b="1" dirty="0" smtClean="0">
                <a:solidFill>
                  <a:schemeClr val="bg1">
                    <a:lumMod val="85000"/>
                    <a:lumOff val="15000"/>
                  </a:schemeClr>
                </a:solidFill>
                <a:latin typeface="+mj-lt"/>
              </a:rPr>
              <a:t>Γεώργιος Καστανιώτης, </a:t>
            </a:r>
            <a:r>
              <a:rPr lang="en-US" b="1" dirty="0" smtClean="0">
                <a:solidFill>
                  <a:schemeClr val="bg1">
                    <a:lumMod val="85000"/>
                    <a:lumOff val="15000"/>
                  </a:schemeClr>
                </a:solidFill>
                <a:latin typeface="+mj-lt"/>
              </a:rPr>
              <a:t>PhD</a:t>
            </a:r>
            <a:endParaRPr lang="el-GR" b="1" dirty="0">
              <a:solidFill>
                <a:schemeClr val="bg1">
                  <a:lumMod val="85000"/>
                  <a:lumOff val="15000"/>
                </a:schemeClr>
              </a:solidFill>
              <a:latin typeface="+mj-lt"/>
            </a:endParaRPr>
          </a:p>
        </p:txBody>
      </p:sp>
      <p:sp>
        <p:nvSpPr>
          <p:cNvPr id="4" name="3 - TextBox"/>
          <p:cNvSpPr txBox="1"/>
          <p:nvPr/>
        </p:nvSpPr>
        <p:spPr>
          <a:xfrm>
            <a:off x="323528" y="18864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5" name="2 - Υπότιτλος"/>
          <p:cNvSpPr txBox="1">
            <a:spLocks/>
          </p:cNvSpPr>
          <p:nvPr/>
        </p:nvSpPr>
        <p:spPr>
          <a:xfrm>
            <a:off x="691952" y="2996952"/>
            <a:ext cx="7854696" cy="230425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l-GR" sz="2600" b="1" u="sng" noProof="0" dirty="0" smtClean="0">
                <a:latin typeface="+mj-lt"/>
              </a:rPr>
              <a:t>ΠΕΡΙΕΧΟΜΕΝΑ:</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l-GR" dirty="0" smtClean="0">
                <a:latin typeface="+mj-lt"/>
              </a:rPr>
              <a:t>Εισαγωγικές Έννοιες / Προϊστορία &amp; Σύγχρονη Ιστορία Υπολογιστών / Κατηγορίες Υπολογιστών /  Ψηφιακοί Υπολογιστές  / Τύποι Υπολογιστών Βάσει Δυνατοτήτων/ Υλικό Προσωπικού Υπολογιστή /  Κεντρική Μονάδα Συστήματος / Μητρική Πλακέτα (</a:t>
            </a:r>
            <a:r>
              <a:rPr lang="en-US" dirty="0" smtClean="0">
                <a:latin typeface="+mj-lt"/>
              </a:rPr>
              <a:t>Motherboard</a:t>
            </a:r>
            <a:r>
              <a:rPr lang="el-GR" dirty="0" smtClean="0">
                <a:latin typeface="+mj-lt"/>
              </a:rPr>
              <a:t>)</a:t>
            </a:r>
            <a:r>
              <a:rPr lang="en-US" dirty="0" smtClean="0">
                <a:latin typeface="+mj-lt"/>
              </a:rPr>
              <a:t> </a:t>
            </a:r>
            <a:r>
              <a:rPr lang="el-GR" dirty="0" smtClean="0">
                <a:latin typeface="+mj-lt"/>
              </a:rPr>
              <a:t>/</a:t>
            </a:r>
            <a:r>
              <a:rPr lang="en-US" dirty="0" smtClean="0">
                <a:latin typeface="+mj-lt"/>
              </a:rPr>
              <a:t> </a:t>
            </a:r>
            <a:r>
              <a:rPr lang="el-GR" dirty="0" smtClean="0">
                <a:latin typeface="+mj-lt"/>
              </a:rPr>
              <a:t>Κεντρική Μονάδα Επεξεργασίας / Κύρια &amp; Δευτερεύουσα Μνήμη / Κάρτες Επέκτασης / Συσκευές Εισόδου &amp; Εξόδου / Θύρες Υπολογιστή.</a:t>
            </a:r>
            <a:endParaRPr kumimoji="0" lang="el-GR"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704088"/>
            <a:ext cx="8229600" cy="852704"/>
          </a:xfrm>
        </p:spPr>
        <p:txBody>
          <a:bodyPr/>
          <a:lstStyle/>
          <a:p>
            <a:pPr algn="ctr"/>
            <a:r>
              <a:rPr lang="el-GR" dirty="0" smtClean="0"/>
              <a:t>ΨΗΦΙΑΚΟΙ ΥΠΟΛΟΓΙΣΤΕΣ (2)</a:t>
            </a:r>
            <a:endParaRPr lang="el-GR" dirty="0"/>
          </a:p>
        </p:txBody>
      </p:sp>
      <p:sp>
        <p:nvSpPr>
          <p:cNvPr id="8" name="2 - Θέση περιεχομένου"/>
          <p:cNvSpPr>
            <a:spLocks noGrp="1"/>
          </p:cNvSpPr>
          <p:nvPr>
            <p:ph idx="1"/>
          </p:nvPr>
        </p:nvSpPr>
        <p:spPr>
          <a:xfrm>
            <a:off x="457200" y="1700808"/>
            <a:ext cx="8229600" cy="4623792"/>
          </a:xfrm>
        </p:spPr>
        <p:txBody>
          <a:bodyPr>
            <a:normAutofit/>
          </a:bodyPr>
          <a:lstStyle/>
          <a:p>
            <a:pPr marL="361950" indent="-361950" algn="just">
              <a:spcAft>
                <a:spcPts val="600"/>
              </a:spcAft>
              <a:buFont typeface="Wingdings" pitchFamily="2" charset="2"/>
              <a:buChar char="v"/>
            </a:pPr>
            <a:r>
              <a:rPr lang="el-GR" b="1" dirty="0" smtClean="0">
                <a:latin typeface="+mj-lt"/>
              </a:rPr>
              <a:t>Ψηφιακοί Υπολογιστές </a:t>
            </a:r>
            <a:r>
              <a:rPr lang="el-GR" b="1" dirty="0" smtClean="0">
                <a:latin typeface="+mj-lt"/>
                <a:sym typeface="Wingdings" pitchFamily="2" charset="2"/>
              </a:rPr>
              <a:t> Ηλεκτρονικοί Υπολογιστές</a:t>
            </a:r>
            <a:r>
              <a:rPr lang="en-US" b="1" dirty="0" smtClean="0">
                <a:latin typeface="+mj-lt"/>
                <a:sym typeface="Wingdings" pitchFamily="2" charset="2"/>
              </a:rPr>
              <a:t> (H/Y)</a:t>
            </a:r>
            <a:r>
              <a:rPr lang="el-GR" b="1" dirty="0" smtClean="0">
                <a:latin typeface="+mj-lt"/>
                <a:sym typeface="Wingdings" pitchFamily="2" charset="2"/>
              </a:rPr>
              <a:t>  Υπολογιστικό Σύστημα.</a:t>
            </a:r>
          </a:p>
          <a:p>
            <a:pPr marL="361950" indent="-361950" algn="just">
              <a:spcAft>
                <a:spcPts val="600"/>
              </a:spcAft>
              <a:buFont typeface="Wingdings" pitchFamily="2" charset="2"/>
              <a:buChar char="v"/>
            </a:pPr>
            <a:r>
              <a:rPr lang="el-GR" b="1" dirty="0" smtClean="0">
                <a:latin typeface="+mj-lt"/>
                <a:sym typeface="Wingdings" pitchFamily="2" charset="2"/>
              </a:rPr>
              <a:t>Σύστημα:</a:t>
            </a:r>
            <a:r>
              <a:rPr lang="el-GR" dirty="0" smtClean="0">
                <a:latin typeface="+mj-lt"/>
                <a:sym typeface="Wingdings" pitchFamily="2" charset="2"/>
              </a:rPr>
              <a:t> Σύνολο στοιχείων που αλληλεπιδρούν για να επιτύχουν ένα κοινό σκοπό.</a:t>
            </a:r>
          </a:p>
          <a:p>
            <a:pPr marL="361950" indent="-361950" algn="just">
              <a:spcAft>
                <a:spcPts val="600"/>
              </a:spcAft>
              <a:buFont typeface="Wingdings" pitchFamily="2" charset="2"/>
              <a:buChar char="v"/>
            </a:pPr>
            <a:r>
              <a:rPr lang="el-GR" dirty="0" smtClean="0">
                <a:latin typeface="+mj-lt"/>
                <a:sym typeface="Wingdings" pitchFamily="2" charset="2"/>
              </a:rPr>
              <a:t>Υπολογιστικό Σύστημα = Υλικό + Λογισμικό. </a:t>
            </a:r>
            <a:endParaRPr lang="en-US" dirty="0" smtClean="0">
              <a:latin typeface="+mj-lt"/>
              <a:sym typeface="Wingdings" pitchFamily="2" charset="2"/>
            </a:endParaRPr>
          </a:p>
          <a:p>
            <a:pPr marL="361950" indent="-361950" algn="just">
              <a:spcAft>
                <a:spcPts val="600"/>
              </a:spcAft>
              <a:buFont typeface="Wingdings" pitchFamily="2" charset="2"/>
              <a:buChar char="v"/>
            </a:pPr>
            <a:r>
              <a:rPr lang="el-GR" dirty="0" smtClean="0">
                <a:latin typeface="+mj-lt"/>
                <a:sym typeface="Wingdings" pitchFamily="2" charset="2"/>
              </a:rPr>
              <a:t>Υλικό </a:t>
            </a:r>
            <a:r>
              <a:rPr lang="el-GR" b="1" dirty="0" smtClean="0">
                <a:latin typeface="+mj-lt"/>
                <a:sym typeface="Wingdings" pitchFamily="2" charset="2"/>
              </a:rPr>
              <a:t>(</a:t>
            </a:r>
            <a:r>
              <a:rPr lang="en-US" b="1" dirty="0" smtClean="0">
                <a:latin typeface="+mj-lt"/>
                <a:sym typeface="Wingdings" pitchFamily="2" charset="2"/>
              </a:rPr>
              <a:t>Hardware</a:t>
            </a:r>
            <a:r>
              <a:rPr lang="el-GR" b="1" dirty="0" smtClean="0">
                <a:latin typeface="+mj-lt"/>
                <a:sym typeface="Wingdings" pitchFamily="2" charset="2"/>
              </a:rPr>
              <a:t>)</a:t>
            </a:r>
            <a:r>
              <a:rPr lang="el-GR" dirty="0" smtClean="0">
                <a:latin typeface="+mj-lt"/>
                <a:sym typeface="Wingdings" pitchFamily="2" charset="2"/>
              </a:rPr>
              <a:t>: Το σύνολο των μηχανικών μερών (συσκευές και εξαρτήματα) του Η/Υ.</a:t>
            </a:r>
          </a:p>
          <a:p>
            <a:pPr marL="361950" indent="-361950" algn="just">
              <a:spcAft>
                <a:spcPts val="600"/>
              </a:spcAft>
              <a:buFont typeface="Wingdings" pitchFamily="2" charset="2"/>
              <a:buChar char="v"/>
            </a:pPr>
            <a:r>
              <a:rPr lang="el-GR" dirty="0" smtClean="0">
                <a:latin typeface="+mj-lt"/>
                <a:sym typeface="Wingdings" pitchFamily="2" charset="2"/>
              </a:rPr>
              <a:t>Λογισμικό </a:t>
            </a:r>
            <a:r>
              <a:rPr lang="en-US" b="1" dirty="0" smtClean="0">
                <a:latin typeface="+mj-lt"/>
                <a:sym typeface="Wingdings" pitchFamily="2" charset="2"/>
              </a:rPr>
              <a:t>(Software)</a:t>
            </a:r>
            <a:r>
              <a:rPr lang="el-GR" dirty="0" smtClean="0">
                <a:latin typeface="+mj-lt"/>
                <a:sym typeface="Wingdings" pitchFamily="2" charset="2"/>
              </a:rPr>
              <a:t>: Το σύνολο των προγραμμάτων που αναλαμβάνουν να αξιοποιήσουν το υλικό.</a:t>
            </a:r>
            <a:endParaRPr lang="el-GR"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404664"/>
            <a:ext cx="8229600" cy="1152128"/>
          </a:xfrm>
        </p:spPr>
        <p:txBody>
          <a:bodyPr>
            <a:noAutofit/>
          </a:bodyPr>
          <a:lstStyle/>
          <a:p>
            <a:pPr algn="ctr"/>
            <a:r>
              <a:rPr lang="el-GR" sz="4000" dirty="0" smtClean="0"/>
              <a:t>ΤΥΠΟΙ ΥΠΟΛΟΓΙΣΤΩΝ ΒΑΣΕΙ ΔΥΝΑΤΟΤΗΤΩΝ / ΑΠΟΔΟΣΗΣ</a:t>
            </a:r>
            <a:r>
              <a:rPr lang="en-US" sz="4000" dirty="0" smtClean="0"/>
              <a:t> (1)</a:t>
            </a:r>
            <a:endParaRPr lang="el-GR" sz="4000" dirty="0"/>
          </a:p>
        </p:txBody>
      </p:sp>
      <p:sp>
        <p:nvSpPr>
          <p:cNvPr id="8" name="2 - Θέση περιεχομένου"/>
          <p:cNvSpPr>
            <a:spLocks noGrp="1"/>
          </p:cNvSpPr>
          <p:nvPr>
            <p:ph idx="1"/>
          </p:nvPr>
        </p:nvSpPr>
        <p:spPr>
          <a:xfrm>
            <a:off x="457200" y="1556792"/>
            <a:ext cx="8229600" cy="936104"/>
          </a:xfrm>
        </p:spPr>
        <p:txBody>
          <a:bodyPr>
            <a:normAutofit/>
          </a:bodyPr>
          <a:lstStyle/>
          <a:p>
            <a:pPr marL="361950" indent="-361950" algn="just">
              <a:spcAft>
                <a:spcPts val="600"/>
              </a:spcAft>
              <a:buFont typeface="Wingdings" pitchFamily="2" charset="2"/>
              <a:buChar char="v"/>
            </a:pPr>
            <a:r>
              <a:rPr lang="el-GR" sz="2400" u="sng" dirty="0" smtClean="0">
                <a:latin typeface="+mj-lt"/>
              </a:rPr>
              <a:t>Μέτρο αξιολόγησης: </a:t>
            </a:r>
            <a:r>
              <a:rPr lang="el-GR" sz="2400" dirty="0" smtClean="0">
                <a:latin typeface="+mj-lt"/>
              </a:rPr>
              <a:t>Πράξεις κινητής υποδιαστολής  ανά δευτερόλεπτο (</a:t>
            </a:r>
            <a:r>
              <a:rPr lang="en-US" sz="2400" u="sng" dirty="0" smtClean="0">
                <a:latin typeface="+mj-lt"/>
              </a:rPr>
              <a:t>Fl</a:t>
            </a:r>
            <a:r>
              <a:rPr lang="en-US" sz="2400" dirty="0" smtClean="0">
                <a:latin typeface="+mj-lt"/>
              </a:rPr>
              <a:t>oating point </a:t>
            </a:r>
            <a:r>
              <a:rPr lang="en-US" sz="2400" u="sng" dirty="0" smtClean="0">
                <a:latin typeface="+mj-lt"/>
              </a:rPr>
              <a:t>o</a:t>
            </a:r>
            <a:r>
              <a:rPr lang="en-US" sz="2400" dirty="0" smtClean="0">
                <a:latin typeface="+mj-lt"/>
              </a:rPr>
              <a:t>perations </a:t>
            </a:r>
            <a:r>
              <a:rPr lang="en-US" sz="2400" u="sng" dirty="0" smtClean="0">
                <a:latin typeface="+mj-lt"/>
              </a:rPr>
              <a:t>p</a:t>
            </a:r>
            <a:r>
              <a:rPr lang="en-US" sz="2400" dirty="0" smtClean="0">
                <a:latin typeface="+mj-lt"/>
              </a:rPr>
              <a:t>er </a:t>
            </a:r>
            <a:r>
              <a:rPr lang="en-US" sz="2400" u="sng" dirty="0" smtClean="0">
                <a:latin typeface="+mj-lt"/>
              </a:rPr>
              <a:t>s</a:t>
            </a:r>
            <a:r>
              <a:rPr lang="en-US" sz="2400" dirty="0" smtClean="0">
                <a:latin typeface="+mj-lt"/>
              </a:rPr>
              <a:t>econd - FLOPS</a:t>
            </a:r>
            <a:r>
              <a:rPr lang="el-GR" sz="2400" dirty="0" smtClean="0">
                <a:latin typeface="+mj-lt"/>
              </a:rPr>
              <a:t>).</a:t>
            </a:r>
            <a:endParaRPr lang="en-US" sz="2400" dirty="0" smtClean="0">
              <a:latin typeface="+mj-lt"/>
            </a:endParaRPr>
          </a:p>
        </p:txBody>
      </p:sp>
      <p:sp>
        <p:nvSpPr>
          <p:cNvPr id="6" name="5 - TextBox"/>
          <p:cNvSpPr txBox="1"/>
          <p:nvPr/>
        </p:nvSpPr>
        <p:spPr>
          <a:xfrm>
            <a:off x="467544" y="4251573"/>
            <a:ext cx="5472608" cy="1929759"/>
          </a:xfrm>
          <a:prstGeom prst="rect">
            <a:avLst/>
          </a:prstGeom>
          <a:noFill/>
        </p:spPr>
        <p:txBody>
          <a:bodyPr wrap="square" rtlCol="0">
            <a:spAutoFit/>
          </a:bodyPr>
          <a:lstStyle/>
          <a:p>
            <a:pPr marL="819150" lvl="1" indent="-361950" algn="just">
              <a:spcBef>
                <a:spcPct val="20000"/>
              </a:spcBef>
              <a:spcAft>
                <a:spcPts val="600"/>
              </a:spcAft>
              <a:buClr>
                <a:schemeClr val="accent3"/>
              </a:buClr>
              <a:buSzPct val="95000"/>
              <a:buFont typeface="Wingdings" pitchFamily="2" charset="2"/>
              <a:buChar char="§"/>
            </a:pPr>
            <a:r>
              <a:rPr lang="el-GR" sz="2200" dirty="0" smtClean="0">
                <a:latin typeface="+mj-lt"/>
              </a:rPr>
              <a:t>Π</a:t>
            </a:r>
            <a:r>
              <a:rPr lang="en-US" sz="2200" dirty="0" smtClean="0">
                <a:latin typeface="+mj-lt"/>
              </a:rPr>
              <a:t>.X.</a:t>
            </a:r>
            <a:r>
              <a:rPr lang="el-GR" sz="2200" dirty="0" smtClean="0">
                <a:latin typeface="+mj-lt"/>
              </a:rPr>
              <a:t>1: </a:t>
            </a:r>
            <a:r>
              <a:rPr lang="en-US" sz="2200" dirty="0" smtClean="0">
                <a:latin typeface="+mj-lt"/>
              </a:rPr>
              <a:t>Palmtop</a:t>
            </a:r>
            <a:r>
              <a:rPr lang="el-GR" sz="2200" dirty="0" smtClean="0">
                <a:latin typeface="+mj-lt"/>
              </a:rPr>
              <a:t> / </a:t>
            </a:r>
            <a:r>
              <a:rPr lang="en-US" sz="2200" dirty="0" smtClean="0">
                <a:latin typeface="+mj-lt"/>
              </a:rPr>
              <a:t>Intel </a:t>
            </a:r>
            <a:r>
              <a:rPr lang="en-US" sz="2200" dirty="0" err="1" smtClean="0">
                <a:latin typeface="+mj-lt"/>
              </a:rPr>
              <a:t>Xscale</a:t>
            </a:r>
            <a:r>
              <a:rPr lang="en-US" sz="2200" dirty="0" smtClean="0">
                <a:latin typeface="+mj-lt"/>
              </a:rPr>
              <a:t>, 312 MHz / ~ </a:t>
            </a:r>
            <a:r>
              <a:rPr lang="el-GR" sz="2200" dirty="0" smtClean="0">
                <a:latin typeface="+mj-lt"/>
              </a:rPr>
              <a:t>500 </a:t>
            </a:r>
            <a:r>
              <a:rPr lang="en-US" sz="2200" dirty="0" smtClean="0">
                <a:latin typeface="+mj-lt"/>
              </a:rPr>
              <a:t>FLOPS.</a:t>
            </a:r>
            <a:endParaRPr lang="el-GR" sz="2200" dirty="0" smtClean="0">
              <a:latin typeface="+mj-lt"/>
            </a:endParaRPr>
          </a:p>
          <a:p>
            <a:pPr marL="819150" lvl="1" indent="-361950" algn="just">
              <a:spcBef>
                <a:spcPct val="20000"/>
              </a:spcBef>
              <a:spcAft>
                <a:spcPts val="600"/>
              </a:spcAft>
              <a:buClr>
                <a:schemeClr val="accent3"/>
              </a:buClr>
              <a:buSzPct val="95000"/>
              <a:buFont typeface="Wingdings" pitchFamily="2" charset="2"/>
              <a:buChar char="§"/>
            </a:pPr>
            <a:r>
              <a:rPr lang="el-GR" sz="2200" dirty="0" smtClean="0">
                <a:latin typeface="+mj-lt"/>
              </a:rPr>
              <a:t>Π</a:t>
            </a:r>
            <a:r>
              <a:rPr lang="en-US" sz="2200" dirty="0" smtClean="0">
                <a:latin typeface="+mj-lt"/>
              </a:rPr>
              <a:t>.X.</a:t>
            </a:r>
            <a:r>
              <a:rPr lang="el-GR" sz="2200" dirty="0" smtClean="0">
                <a:latin typeface="+mj-lt"/>
              </a:rPr>
              <a:t>2: </a:t>
            </a:r>
            <a:r>
              <a:rPr lang="en-US" sz="2200" dirty="0" smtClean="0">
                <a:latin typeface="+mj-lt"/>
              </a:rPr>
              <a:t>Desktop (Dell XPS 720 H2C) / Intel Core 2 Extreme (</a:t>
            </a:r>
            <a:r>
              <a:rPr lang="el-GR" sz="2200" dirty="0" smtClean="0">
                <a:latin typeface="+mj-lt"/>
              </a:rPr>
              <a:t>Τετραπλού πυρήνα</a:t>
            </a:r>
            <a:r>
              <a:rPr lang="en-US" sz="2200" dirty="0" smtClean="0">
                <a:latin typeface="+mj-lt"/>
              </a:rPr>
              <a:t>), 3,67 GHz </a:t>
            </a:r>
            <a:r>
              <a:rPr lang="el-GR" sz="2200" dirty="0" smtClean="0">
                <a:latin typeface="+mj-lt"/>
              </a:rPr>
              <a:t>/ </a:t>
            </a:r>
            <a:r>
              <a:rPr lang="en-US" sz="2200" dirty="0" smtClean="0">
                <a:latin typeface="+mj-lt"/>
              </a:rPr>
              <a:t>~ 4 Giga FLOPS</a:t>
            </a:r>
            <a:r>
              <a:rPr lang="el-GR" sz="2200" dirty="0" smtClean="0">
                <a:latin typeface="+mj-lt"/>
              </a:rPr>
              <a:t>.</a:t>
            </a:r>
            <a:endParaRPr lang="el-GR" sz="2200" dirty="0">
              <a:latin typeface="+mj-lt"/>
            </a:endParaRPr>
          </a:p>
        </p:txBody>
      </p:sp>
      <p:pic>
        <p:nvPicPr>
          <p:cNvPr id="2050" name="Picture 2" descr="Dell XPS 720 H2C"/>
          <p:cNvPicPr>
            <a:picLocks noChangeAspect="1" noChangeArrowheads="1"/>
          </p:cNvPicPr>
          <p:nvPr/>
        </p:nvPicPr>
        <p:blipFill>
          <a:blip r:embed="rId3" cstate="print"/>
          <a:srcRect/>
          <a:stretch>
            <a:fillRect/>
          </a:stretch>
        </p:blipFill>
        <p:spPr bwMode="auto">
          <a:xfrm>
            <a:off x="6444208" y="4169469"/>
            <a:ext cx="1942105" cy="1923827"/>
          </a:xfrm>
          <a:prstGeom prst="rect">
            <a:avLst/>
          </a:prstGeom>
          <a:noFill/>
        </p:spPr>
      </p:pic>
      <p:sp>
        <p:nvSpPr>
          <p:cNvPr id="9" name="8 - TextBox"/>
          <p:cNvSpPr txBox="1"/>
          <p:nvPr/>
        </p:nvSpPr>
        <p:spPr>
          <a:xfrm>
            <a:off x="467544" y="2348880"/>
            <a:ext cx="8136904" cy="1991314"/>
          </a:xfrm>
          <a:prstGeom prst="rect">
            <a:avLst/>
          </a:prstGeom>
          <a:noFill/>
        </p:spPr>
        <p:txBody>
          <a:bodyPr wrap="square" rtlCol="0">
            <a:spAutoFit/>
          </a:bodyPr>
          <a:lstStyle/>
          <a:p>
            <a:pPr marL="361950" indent="-361950" algn="just">
              <a:spcBef>
                <a:spcPct val="20000"/>
              </a:spcBef>
              <a:spcAft>
                <a:spcPts val="600"/>
              </a:spcAft>
              <a:buClr>
                <a:schemeClr val="accent3"/>
              </a:buClr>
              <a:buSzPct val="95000"/>
              <a:buFont typeface="Wingdings" pitchFamily="2" charset="2"/>
              <a:buChar char="v"/>
            </a:pPr>
            <a:r>
              <a:rPr lang="el-GR" sz="2400" b="1" dirty="0" smtClean="0">
                <a:latin typeface="+mj-lt"/>
              </a:rPr>
              <a:t>Μικροϋπολογιστές (</a:t>
            </a:r>
            <a:r>
              <a:rPr lang="en-US" sz="2400" b="1" dirty="0" smtClean="0">
                <a:latin typeface="+mj-lt"/>
              </a:rPr>
              <a:t>micro-computers</a:t>
            </a:r>
            <a:r>
              <a:rPr lang="el-GR" sz="2400" b="1" dirty="0" smtClean="0">
                <a:latin typeface="+mj-lt"/>
              </a:rPr>
              <a:t>) ή Προσωπικοί Υπολογιστές (</a:t>
            </a:r>
            <a:r>
              <a:rPr lang="en-US" sz="2400" b="1" dirty="0" smtClean="0">
                <a:latin typeface="+mj-lt"/>
              </a:rPr>
              <a:t>Personal Computers – PCs</a:t>
            </a:r>
            <a:r>
              <a:rPr lang="el-GR" sz="2400" b="1" dirty="0" smtClean="0">
                <a:latin typeface="+mj-lt"/>
              </a:rPr>
              <a:t>)</a:t>
            </a:r>
            <a:r>
              <a:rPr lang="en-US" sz="2400" b="1" dirty="0" smtClean="0">
                <a:latin typeface="+mj-lt"/>
              </a:rPr>
              <a:t>:</a:t>
            </a:r>
            <a:endParaRPr lang="el-GR" sz="2400" b="1" dirty="0" smtClean="0">
              <a:latin typeface="+mj-lt"/>
            </a:endParaRPr>
          </a:p>
          <a:p>
            <a:pPr marL="819150" lvl="1" indent="-361950" algn="just">
              <a:spcBef>
                <a:spcPct val="20000"/>
              </a:spcBef>
              <a:spcAft>
                <a:spcPts val="600"/>
              </a:spcAft>
              <a:buClr>
                <a:schemeClr val="accent3"/>
              </a:buClr>
              <a:buSzPct val="95000"/>
              <a:buFont typeface="Wingdings" pitchFamily="2" charset="2"/>
              <a:buChar char="§"/>
            </a:pPr>
            <a:r>
              <a:rPr lang="el-GR" sz="2200" dirty="0" smtClean="0">
                <a:latin typeface="+mj-lt"/>
              </a:rPr>
              <a:t>Υπολογιστές Παλάμης (</a:t>
            </a:r>
            <a:r>
              <a:rPr lang="en-US" sz="2200" dirty="0" smtClean="0">
                <a:latin typeface="+mj-lt"/>
              </a:rPr>
              <a:t>Palmtops</a:t>
            </a:r>
            <a:r>
              <a:rPr lang="el-GR" sz="2200" dirty="0" smtClean="0">
                <a:latin typeface="+mj-lt"/>
              </a:rPr>
              <a:t>), Φορητοί υπολογιστές (</a:t>
            </a:r>
            <a:r>
              <a:rPr lang="en-US" sz="2200" dirty="0" smtClean="0">
                <a:latin typeface="+mj-lt"/>
              </a:rPr>
              <a:t>Laptops </a:t>
            </a:r>
            <a:r>
              <a:rPr lang="el-GR" sz="2200" dirty="0" smtClean="0">
                <a:latin typeface="+mj-lt"/>
              </a:rPr>
              <a:t>ή </a:t>
            </a:r>
            <a:r>
              <a:rPr lang="en-US" sz="2200" dirty="0" smtClean="0">
                <a:latin typeface="+mj-lt"/>
              </a:rPr>
              <a:t>Notebooks</a:t>
            </a:r>
            <a:r>
              <a:rPr lang="el-GR" sz="2200" dirty="0" smtClean="0">
                <a:latin typeface="+mj-lt"/>
              </a:rPr>
              <a:t>), Επιτραπέζιοι Υπολογιστές (</a:t>
            </a:r>
            <a:r>
              <a:rPr lang="en-US" sz="2200" dirty="0" smtClean="0">
                <a:latin typeface="+mj-lt"/>
              </a:rPr>
              <a:t>Desktops</a:t>
            </a:r>
            <a:r>
              <a:rPr lang="el-GR" sz="2200" dirty="0" smtClean="0">
                <a:latin typeface="+mj-lt"/>
              </a:rPr>
              <a:t>), κλπ.</a:t>
            </a:r>
          </a:p>
        </p:txBody>
      </p:sp>
      <p:sp>
        <p:nvSpPr>
          <p:cNvPr id="10" name="9 - TextBox"/>
          <p:cNvSpPr txBox="1"/>
          <p:nvPr/>
        </p:nvSpPr>
        <p:spPr>
          <a:xfrm>
            <a:off x="6372200" y="6063679"/>
            <a:ext cx="2232248" cy="461665"/>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http://www.everyjoe.com/2007/05/24/technology/dell-xps-720-h2c-just-got-better/</a:t>
            </a:r>
            <a:r>
              <a:rPr lang="el-GR" sz="800" b="1" dirty="0" smtClean="0">
                <a:solidFill>
                  <a:srgbClr val="FF0000"/>
                </a:solidFill>
              </a:rPr>
              <a:t>)</a:t>
            </a:r>
            <a:endParaRPr lang="el-GR" sz="8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8" name="2 - Θέση περιεχομένου"/>
          <p:cNvSpPr>
            <a:spLocks noGrp="1"/>
          </p:cNvSpPr>
          <p:nvPr>
            <p:ph idx="1"/>
          </p:nvPr>
        </p:nvSpPr>
        <p:spPr>
          <a:xfrm>
            <a:off x="107504" y="1700808"/>
            <a:ext cx="6264696" cy="2448272"/>
          </a:xfrm>
        </p:spPr>
        <p:txBody>
          <a:bodyPr>
            <a:normAutofit fontScale="40000" lnSpcReduction="20000"/>
          </a:bodyPr>
          <a:lstStyle/>
          <a:p>
            <a:pPr marL="361950" indent="-361950" algn="just">
              <a:spcAft>
                <a:spcPts val="600"/>
              </a:spcAft>
              <a:buFont typeface="Wingdings" pitchFamily="2" charset="2"/>
              <a:buChar char="v"/>
            </a:pPr>
            <a:r>
              <a:rPr lang="el-GR" sz="6000" b="1" dirty="0" smtClean="0">
                <a:latin typeface="+mj-lt"/>
              </a:rPr>
              <a:t>Υπολογιστές Μεσαίου Μεγέθους (</a:t>
            </a:r>
            <a:r>
              <a:rPr lang="en-US" sz="6000" b="1" dirty="0" smtClean="0">
                <a:latin typeface="+mj-lt"/>
              </a:rPr>
              <a:t>Mini-Computers </a:t>
            </a:r>
            <a:r>
              <a:rPr lang="el-GR" sz="6000" b="1" dirty="0" smtClean="0">
                <a:latin typeface="+mj-lt"/>
              </a:rPr>
              <a:t>ή </a:t>
            </a:r>
            <a:r>
              <a:rPr lang="en-US" sz="6000" b="1" dirty="0" smtClean="0">
                <a:latin typeface="+mj-lt"/>
              </a:rPr>
              <a:t>Midrange Computers</a:t>
            </a:r>
            <a:r>
              <a:rPr lang="el-GR" sz="6000" b="1" dirty="0" smtClean="0">
                <a:latin typeface="+mj-lt"/>
              </a:rPr>
              <a:t>)</a:t>
            </a:r>
            <a:r>
              <a:rPr lang="en-US" sz="6000" dirty="0" smtClean="0">
                <a:latin typeface="+mj-lt"/>
              </a:rPr>
              <a:t>:</a:t>
            </a:r>
          </a:p>
          <a:p>
            <a:pPr marL="727710" lvl="1" indent="-361950" algn="just">
              <a:spcAft>
                <a:spcPts val="600"/>
              </a:spcAft>
              <a:buFont typeface="Wingdings" pitchFamily="2" charset="2"/>
              <a:buChar char="§"/>
            </a:pPr>
            <a:r>
              <a:rPr lang="el-GR" sz="5000" dirty="0" smtClean="0">
                <a:latin typeface="+mj-lt"/>
              </a:rPr>
              <a:t>Χρησιμοποιούνται ως </a:t>
            </a:r>
            <a:r>
              <a:rPr lang="el-GR" sz="5000" dirty="0" err="1" smtClean="0">
                <a:latin typeface="+mj-lt"/>
              </a:rPr>
              <a:t>διακομιστές</a:t>
            </a:r>
            <a:r>
              <a:rPr lang="en-US" sz="5000" dirty="0" smtClean="0">
                <a:latin typeface="+mj-lt"/>
              </a:rPr>
              <a:t> </a:t>
            </a:r>
            <a:r>
              <a:rPr lang="el-GR" sz="5000" dirty="0" smtClean="0">
                <a:latin typeface="+mj-lt"/>
              </a:rPr>
              <a:t>(</a:t>
            </a:r>
            <a:r>
              <a:rPr lang="en-US" sz="5000" dirty="0" smtClean="0">
                <a:latin typeface="+mj-lt"/>
              </a:rPr>
              <a:t>Servers</a:t>
            </a:r>
            <a:r>
              <a:rPr lang="el-GR" sz="5000" dirty="0" smtClean="0">
                <a:latin typeface="+mj-lt"/>
              </a:rPr>
              <a:t>), σε εταιρικά δίκτυα ή μεσαία κέντρα υπολογιστών.</a:t>
            </a:r>
          </a:p>
          <a:p>
            <a:pPr marL="727710" lvl="1" indent="-361950" algn="just">
              <a:spcAft>
                <a:spcPts val="600"/>
              </a:spcAft>
              <a:buFont typeface="Wingdings" pitchFamily="2" charset="2"/>
              <a:buChar char="§"/>
            </a:pPr>
            <a:r>
              <a:rPr lang="el-GR" sz="5000" dirty="0" smtClean="0">
                <a:latin typeface="+mj-lt"/>
              </a:rPr>
              <a:t>Π.Χ.: </a:t>
            </a:r>
            <a:r>
              <a:rPr lang="en-US" sz="5000" dirty="0" smtClean="0">
                <a:latin typeface="+mj-lt"/>
              </a:rPr>
              <a:t>Sun Fire E6900 Server / </a:t>
            </a:r>
            <a:r>
              <a:rPr lang="en-US" sz="5000" dirty="0" err="1" smtClean="0">
                <a:latin typeface="+mj-lt"/>
              </a:rPr>
              <a:t>UltraSPARC</a:t>
            </a:r>
            <a:r>
              <a:rPr lang="en-US" sz="5000" dirty="0" smtClean="0">
                <a:latin typeface="+mj-lt"/>
              </a:rPr>
              <a:t> IV+, 1,8 GHz (</a:t>
            </a:r>
            <a:r>
              <a:rPr lang="el-GR" sz="5000" dirty="0" smtClean="0">
                <a:latin typeface="+mj-lt"/>
              </a:rPr>
              <a:t>έως και 24 επεξεργαστές</a:t>
            </a:r>
            <a:r>
              <a:rPr lang="en-US" sz="5000" dirty="0" smtClean="0">
                <a:latin typeface="+mj-lt"/>
              </a:rPr>
              <a:t>) / ~ 48 Giga FLOPS</a:t>
            </a:r>
            <a:r>
              <a:rPr lang="el-GR" sz="5000" dirty="0" smtClean="0">
                <a:latin typeface="+mj-lt"/>
              </a:rPr>
              <a:t>.</a:t>
            </a:r>
          </a:p>
        </p:txBody>
      </p:sp>
      <p:sp>
        <p:nvSpPr>
          <p:cNvPr id="9" name="1 - Τίτλος"/>
          <p:cNvSpPr txBox="1">
            <a:spLocks/>
          </p:cNvSpPr>
          <p:nvPr/>
        </p:nvSpPr>
        <p:spPr>
          <a:xfrm>
            <a:off x="457200" y="404664"/>
            <a:ext cx="8229600" cy="115212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smtClean="0">
                <a:ln>
                  <a:noFill/>
                </a:ln>
                <a:solidFill>
                  <a:schemeClr val="tx2"/>
                </a:solidFill>
                <a:effectLst/>
                <a:uLnTx/>
                <a:uFillTx/>
                <a:latin typeface="+mj-lt"/>
                <a:ea typeface="+mj-ea"/>
                <a:cs typeface="+mj-cs"/>
              </a:rPr>
              <a:t>ΤΥΠΟΙ ΥΠΟΛΟΓΙΣΤΩΝ ΒΑΣΕΙ ΔΥΝΑΤΟΤΗΤΩΝ / ΑΠΟΔΟΣΗΣ</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t>
            </a:r>
            <a:r>
              <a:rPr kumimoji="0" lang="el-GR" sz="4000" b="0" i="0" u="none" strike="noStrike" kern="1200" cap="none" spc="0" normalizeH="0" baseline="0" noProof="0" dirty="0" smtClean="0">
                <a:ln>
                  <a:noFill/>
                </a:ln>
                <a:solidFill>
                  <a:schemeClr val="tx2"/>
                </a:solidFill>
                <a:effectLst/>
                <a:uLnTx/>
                <a:uFillTx/>
                <a:latin typeface="+mj-lt"/>
                <a:ea typeface="+mj-ea"/>
                <a:cs typeface="+mj-cs"/>
              </a:rPr>
              <a:t>2</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31747" name="Picture 3"/>
          <p:cNvPicPr>
            <a:picLocks noChangeAspect="1" noChangeArrowheads="1"/>
          </p:cNvPicPr>
          <p:nvPr/>
        </p:nvPicPr>
        <p:blipFill>
          <a:blip r:embed="rId3" cstate="print"/>
          <a:srcRect/>
          <a:stretch>
            <a:fillRect/>
          </a:stretch>
        </p:blipFill>
        <p:spPr bwMode="auto">
          <a:xfrm>
            <a:off x="7236296" y="1700808"/>
            <a:ext cx="1033601" cy="2088232"/>
          </a:xfrm>
          <a:prstGeom prst="rect">
            <a:avLst/>
          </a:prstGeom>
          <a:noFill/>
          <a:ln w="9525">
            <a:noFill/>
            <a:miter lim="800000"/>
            <a:headEnd/>
            <a:tailEnd/>
          </a:ln>
        </p:spPr>
      </p:pic>
      <p:sp>
        <p:nvSpPr>
          <p:cNvPr id="12" name="2 - Θέση περιεχομένου"/>
          <p:cNvSpPr txBox="1">
            <a:spLocks/>
          </p:cNvSpPr>
          <p:nvPr/>
        </p:nvSpPr>
        <p:spPr>
          <a:xfrm>
            <a:off x="107504" y="4149080"/>
            <a:ext cx="6635080" cy="2232248"/>
          </a:xfrm>
          <a:prstGeom prst="rect">
            <a:avLst/>
          </a:prstGeom>
        </p:spPr>
        <p:txBody>
          <a:bodyPr vert="horz">
            <a:normAutofit fontScale="92500" lnSpcReduction="10000"/>
          </a:bodyPr>
          <a:lstStyle/>
          <a:p>
            <a:pPr marL="361950" marR="0" lvl="0" indent="-361950" algn="just" defTabSz="914400" rtl="0" eaLnBrk="1" fontAlgn="auto" latinLnBrk="0" hangingPunct="1">
              <a:lnSpc>
                <a:spcPct val="100000"/>
              </a:lnSpc>
              <a:spcBef>
                <a:spcPct val="20000"/>
              </a:spcBef>
              <a:spcAft>
                <a:spcPts val="600"/>
              </a:spcAft>
              <a:buClr>
                <a:schemeClr val="accent3"/>
              </a:buClr>
              <a:buSzPct val="95000"/>
              <a:buFont typeface="Wingdings" pitchFamily="2" charset="2"/>
              <a:buChar char="v"/>
              <a:tabLst/>
              <a:defRPr/>
            </a:pPr>
            <a:r>
              <a:rPr kumimoji="0" lang="el-GR" sz="2800" b="1" i="0" u="none" strike="noStrike" kern="1200" cap="none" spc="0" normalizeH="0" baseline="0" noProof="0" dirty="0" smtClean="0">
                <a:ln>
                  <a:noFill/>
                </a:ln>
                <a:solidFill>
                  <a:schemeClr val="tx1"/>
                </a:solidFill>
                <a:effectLst/>
                <a:uLnTx/>
                <a:uFillTx/>
                <a:latin typeface="+mj-lt"/>
                <a:ea typeface="+mn-ea"/>
                <a:cs typeface="+mn-cs"/>
              </a:rPr>
              <a:t>Μεγάλοι Υπολογιστές (</a:t>
            </a:r>
            <a:r>
              <a:rPr lang="en-US" sz="2800" b="1" dirty="0" smtClean="0">
                <a:latin typeface="+mj-lt"/>
              </a:rPr>
              <a:t>Mainframes</a:t>
            </a:r>
            <a:r>
              <a:rPr kumimoji="0" lang="el-GR" sz="2800" b="1" i="0" u="none" strike="noStrike" kern="1200" cap="none" spc="0" normalizeH="0" baseline="0" noProof="0" dirty="0" smtClean="0">
                <a:ln>
                  <a:noFill/>
                </a:ln>
                <a:solidFill>
                  <a:schemeClr val="tx1"/>
                </a:solidFill>
                <a:effectLst/>
                <a:uLnTx/>
                <a:uFillTx/>
                <a:latin typeface="+mj-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a:t>
            </a:r>
          </a:p>
          <a:p>
            <a:pPr marL="727710" marR="0" lvl="1" indent="-361950" algn="just" defTabSz="914400" rtl="0" eaLnBrk="1" fontAlgn="auto" latinLnBrk="0" hangingPunct="1">
              <a:lnSpc>
                <a:spcPct val="100000"/>
              </a:lnSpc>
              <a:spcBef>
                <a:spcPct val="20000"/>
              </a:spcBef>
              <a:spcAft>
                <a:spcPts val="600"/>
              </a:spcAft>
              <a:buClr>
                <a:schemeClr val="accent1"/>
              </a:buClr>
              <a:buSzPct val="85000"/>
              <a:buFont typeface="Wingdings" pitchFamily="2" charset="2"/>
              <a:buChar char="§"/>
              <a:tabLst/>
              <a:defRPr/>
            </a:pPr>
            <a:r>
              <a:rPr lang="el-GR" sz="2200" dirty="0" smtClean="0">
                <a:latin typeface="+mj-lt"/>
              </a:rPr>
              <a:t>Βρίσκονται σε μεγάλα υπολογιστικά κέντρα (Εταιρείες, Τράπεζες, Πανεπιστήμια, κλπ.)</a:t>
            </a:r>
            <a:endParaRPr kumimoji="0" lang="el-GR" sz="2200" b="0" i="0" u="none" strike="noStrike" kern="1200" cap="none" spc="0" normalizeH="0" baseline="0" noProof="0" dirty="0" smtClean="0">
              <a:ln>
                <a:noFill/>
              </a:ln>
              <a:solidFill>
                <a:schemeClr val="tx1"/>
              </a:solidFill>
              <a:effectLst/>
              <a:uLnTx/>
              <a:uFillTx/>
              <a:latin typeface="+mj-lt"/>
              <a:ea typeface="+mn-ea"/>
              <a:cs typeface="+mn-cs"/>
            </a:endParaRPr>
          </a:p>
          <a:p>
            <a:pPr marL="727710" marR="0" lvl="1" indent="-361950" algn="just" defTabSz="914400" rtl="0" eaLnBrk="1" fontAlgn="auto" latinLnBrk="0" hangingPunct="1">
              <a:lnSpc>
                <a:spcPct val="100000"/>
              </a:lnSpc>
              <a:spcBef>
                <a:spcPct val="20000"/>
              </a:spcBef>
              <a:spcAft>
                <a:spcPts val="600"/>
              </a:spcAft>
              <a:buClr>
                <a:schemeClr val="accent1"/>
              </a:buClr>
              <a:buSzPct val="85000"/>
              <a:buFont typeface="Wingdings" pitchFamily="2" charset="2"/>
              <a:buChar char="§"/>
              <a:tabLst/>
              <a:defRPr/>
            </a:pPr>
            <a:r>
              <a:rPr kumimoji="0" lang="el-GR" sz="2200" b="0" i="0" u="none" strike="noStrike" kern="1200" cap="none" spc="0" normalizeH="0" baseline="0" noProof="0" dirty="0" smtClean="0">
                <a:ln>
                  <a:noFill/>
                </a:ln>
                <a:solidFill>
                  <a:schemeClr val="tx1"/>
                </a:solidFill>
                <a:effectLst/>
                <a:uLnTx/>
                <a:uFillTx/>
                <a:latin typeface="+mj-lt"/>
                <a:ea typeface="+mn-ea"/>
                <a:cs typeface="+mn-cs"/>
              </a:rPr>
              <a:t>Π.Χ.:</a:t>
            </a:r>
            <a:r>
              <a:rPr kumimoji="0" lang="el-GR" sz="2200" b="0" i="0" u="none" strike="noStrike" kern="1200" cap="none" spc="0" normalizeH="0" noProof="0" dirty="0" smtClean="0">
                <a:ln>
                  <a:noFill/>
                </a:ln>
                <a:solidFill>
                  <a:schemeClr val="tx1"/>
                </a:solidFill>
                <a:effectLst/>
                <a:uLnTx/>
                <a:uFillTx/>
                <a:latin typeface="+mj-lt"/>
                <a:ea typeface="+mn-ea"/>
                <a:cs typeface="+mn-cs"/>
              </a:rPr>
              <a:t> </a:t>
            </a:r>
            <a:r>
              <a:rPr kumimoji="0" lang="en-US" sz="2200" b="0" i="0" u="none" strike="noStrike" kern="1200" cap="none" spc="0" normalizeH="0" noProof="0" dirty="0" smtClean="0">
                <a:ln>
                  <a:noFill/>
                </a:ln>
                <a:solidFill>
                  <a:schemeClr val="tx1"/>
                </a:solidFill>
                <a:effectLst/>
                <a:uLnTx/>
                <a:uFillTx/>
                <a:latin typeface="+mj-lt"/>
                <a:ea typeface="+mn-ea"/>
                <a:cs typeface="+mn-cs"/>
              </a:rPr>
              <a:t>IBM System z9 Enterprise Class / System z9 Integrated Information Processor (</a:t>
            </a:r>
            <a:r>
              <a:rPr kumimoji="0" lang="el-GR" sz="2200" b="0" i="0" u="none" strike="noStrike" kern="1200" cap="none" spc="0" normalizeH="0" noProof="0" dirty="0" smtClean="0">
                <a:ln>
                  <a:noFill/>
                </a:ln>
                <a:solidFill>
                  <a:schemeClr val="tx1"/>
                </a:solidFill>
                <a:effectLst/>
                <a:uLnTx/>
                <a:uFillTx/>
                <a:latin typeface="+mj-lt"/>
                <a:ea typeface="+mn-ea"/>
                <a:cs typeface="+mn-cs"/>
              </a:rPr>
              <a:t>περίπου 100 επεξεργαστές</a:t>
            </a:r>
            <a:r>
              <a:rPr kumimoji="0" lang="en-US" sz="2200" b="0" i="0" u="none" strike="noStrike" kern="1200" cap="none" spc="0" normalizeH="0" noProof="0" dirty="0" smtClean="0">
                <a:ln>
                  <a:noFill/>
                </a:ln>
                <a:solidFill>
                  <a:schemeClr val="tx1"/>
                </a:solidFill>
                <a:effectLst/>
                <a:uLnTx/>
                <a:uFillTx/>
                <a:latin typeface="+mj-lt"/>
                <a:ea typeface="+mn-ea"/>
                <a:cs typeface="+mn-cs"/>
              </a:rPr>
              <a:t>)</a:t>
            </a:r>
            <a:r>
              <a:rPr kumimoji="0" lang="el-GR" sz="2200" b="0" i="0" u="none" strike="noStrike" kern="1200" cap="none" spc="0" normalizeH="0" noProof="0" dirty="0" smtClean="0">
                <a:ln>
                  <a:noFill/>
                </a:ln>
                <a:solidFill>
                  <a:schemeClr val="tx1"/>
                </a:solidFill>
                <a:effectLst/>
                <a:uLnTx/>
                <a:uFillTx/>
                <a:latin typeface="+mj-lt"/>
                <a:ea typeface="+mn-ea"/>
                <a:cs typeface="+mn-cs"/>
              </a:rPr>
              <a:t> / ~ 1 </a:t>
            </a:r>
            <a:r>
              <a:rPr kumimoji="0" lang="en-US" sz="2200" b="0" i="0" u="none" strike="noStrike" kern="1200" cap="none" spc="0" normalizeH="0" noProof="0" dirty="0" err="1" smtClean="0">
                <a:ln>
                  <a:noFill/>
                </a:ln>
                <a:solidFill>
                  <a:schemeClr val="tx1"/>
                </a:solidFill>
                <a:effectLst/>
                <a:uLnTx/>
                <a:uFillTx/>
                <a:latin typeface="+mj-lt"/>
                <a:ea typeface="+mn-ea"/>
                <a:cs typeface="+mn-cs"/>
              </a:rPr>
              <a:t>Tera</a:t>
            </a:r>
            <a:r>
              <a:rPr kumimoji="0" lang="en-US" sz="2200" b="0" i="0" u="none" strike="noStrike" kern="1200" cap="none" spc="0" normalizeH="0" noProof="0" dirty="0" smtClean="0">
                <a:ln>
                  <a:noFill/>
                </a:ln>
                <a:solidFill>
                  <a:schemeClr val="tx1"/>
                </a:solidFill>
                <a:effectLst/>
                <a:uLnTx/>
                <a:uFillTx/>
                <a:latin typeface="+mj-lt"/>
                <a:ea typeface="+mn-ea"/>
                <a:cs typeface="+mn-cs"/>
              </a:rPr>
              <a:t> FLOPS.</a:t>
            </a:r>
            <a:endParaRPr kumimoji="0" lang="el-GR" sz="22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31749" name="Picture 5" descr="http://upload.wikimedia.org/wikipedia/commons/thumb/6/6d/Inside_Z9_2094.jpg/640px-Inside_Z9_2094.jpg"/>
          <p:cNvPicPr>
            <a:picLocks noChangeAspect="1" noChangeArrowheads="1"/>
          </p:cNvPicPr>
          <p:nvPr/>
        </p:nvPicPr>
        <p:blipFill>
          <a:blip r:embed="rId4" cstate="print"/>
          <a:srcRect/>
          <a:stretch>
            <a:fillRect/>
          </a:stretch>
        </p:blipFill>
        <p:spPr bwMode="auto">
          <a:xfrm>
            <a:off x="6876256" y="4077072"/>
            <a:ext cx="1785798" cy="2232248"/>
          </a:xfrm>
          <a:prstGeom prst="rect">
            <a:avLst/>
          </a:prstGeom>
          <a:noFill/>
        </p:spPr>
      </p:pic>
      <p:sp>
        <p:nvSpPr>
          <p:cNvPr id="13" name="12 - TextBox"/>
          <p:cNvSpPr txBox="1"/>
          <p:nvPr/>
        </p:nvSpPr>
        <p:spPr>
          <a:xfrm>
            <a:off x="6372200" y="6279703"/>
            <a:ext cx="2520280" cy="33855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http://en.wikipedia.org/wiki/IBM_System_z9)</a:t>
            </a:r>
            <a:endParaRPr lang="el-GR" sz="800" b="1" dirty="0">
              <a:solidFill>
                <a:srgbClr val="FF0000"/>
              </a:solidFill>
            </a:endParaRPr>
          </a:p>
        </p:txBody>
      </p:sp>
      <p:sp>
        <p:nvSpPr>
          <p:cNvPr id="14" name="13 - TextBox"/>
          <p:cNvSpPr txBox="1"/>
          <p:nvPr/>
        </p:nvSpPr>
        <p:spPr>
          <a:xfrm>
            <a:off x="6444208" y="3717032"/>
            <a:ext cx="2520280" cy="33855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u="sng" dirty="0" smtClean="0">
                <a:solidFill>
                  <a:srgbClr val="FF0000"/>
                </a:solidFill>
              </a:rPr>
              <a:t> http://www.spectra.com/pdfs/sunfiree6900.pdf)</a:t>
            </a:r>
            <a:endParaRPr lang="el-GR" sz="800" b="1"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8" name="2 - Θέση περιεχομένου"/>
          <p:cNvSpPr>
            <a:spLocks noGrp="1"/>
          </p:cNvSpPr>
          <p:nvPr>
            <p:ph idx="1"/>
          </p:nvPr>
        </p:nvSpPr>
        <p:spPr>
          <a:xfrm>
            <a:off x="107504" y="1700808"/>
            <a:ext cx="5760640" cy="2592288"/>
          </a:xfrm>
        </p:spPr>
        <p:txBody>
          <a:bodyPr>
            <a:normAutofit fontScale="55000" lnSpcReduction="20000"/>
          </a:bodyPr>
          <a:lstStyle/>
          <a:p>
            <a:pPr marL="361950" indent="-361950" algn="just">
              <a:spcAft>
                <a:spcPts val="600"/>
              </a:spcAft>
              <a:buFont typeface="Wingdings" pitchFamily="2" charset="2"/>
              <a:buChar char="v"/>
            </a:pPr>
            <a:r>
              <a:rPr lang="el-GR" sz="4400" b="1" dirty="0" err="1" smtClean="0">
                <a:latin typeface="+mj-lt"/>
              </a:rPr>
              <a:t>Υπερυπολογιστές</a:t>
            </a:r>
            <a:r>
              <a:rPr lang="el-GR" sz="4400" b="1" dirty="0" smtClean="0">
                <a:latin typeface="+mj-lt"/>
              </a:rPr>
              <a:t> (</a:t>
            </a:r>
            <a:r>
              <a:rPr lang="en-US" sz="4400" b="1" dirty="0" smtClean="0">
                <a:latin typeface="+mj-lt"/>
              </a:rPr>
              <a:t>Super Computers</a:t>
            </a:r>
            <a:r>
              <a:rPr lang="el-GR" sz="4400" b="1" dirty="0" smtClean="0">
                <a:latin typeface="+mj-lt"/>
              </a:rPr>
              <a:t>)</a:t>
            </a:r>
            <a:r>
              <a:rPr lang="en-US" sz="4400" dirty="0" smtClean="0">
                <a:latin typeface="+mj-lt"/>
              </a:rPr>
              <a:t>:</a:t>
            </a:r>
          </a:p>
          <a:p>
            <a:pPr marL="727710" lvl="1" indent="-361950" algn="just">
              <a:spcAft>
                <a:spcPts val="600"/>
              </a:spcAft>
              <a:buFont typeface="Wingdings" pitchFamily="2" charset="2"/>
              <a:buChar char="§"/>
            </a:pPr>
            <a:r>
              <a:rPr lang="el-GR" sz="3600" dirty="0" smtClean="0">
                <a:latin typeface="+mj-lt"/>
              </a:rPr>
              <a:t>Συνήθως χρησιμοποιούνται σε ερευνητικά κέντρα όπου απαιτούνται πολύπλοκοι υπολογισμοί</a:t>
            </a:r>
            <a:r>
              <a:rPr lang="en-US" sz="3600" dirty="0" smtClean="0">
                <a:latin typeface="+mj-lt"/>
              </a:rPr>
              <a:t> (</a:t>
            </a:r>
            <a:r>
              <a:rPr lang="el-GR" sz="3600" dirty="0" smtClean="0">
                <a:latin typeface="+mj-lt"/>
              </a:rPr>
              <a:t>π.χ. πρόβλεψη καιρού</a:t>
            </a:r>
            <a:r>
              <a:rPr lang="en-US" sz="3600" dirty="0" smtClean="0">
                <a:latin typeface="+mj-lt"/>
              </a:rPr>
              <a:t>)</a:t>
            </a:r>
            <a:r>
              <a:rPr lang="el-GR" sz="3600" dirty="0" smtClean="0">
                <a:latin typeface="+mj-lt"/>
              </a:rPr>
              <a:t>.</a:t>
            </a:r>
          </a:p>
          <a:p>
            <a:pPr marL="727710" lvl="1" indent="-361950" algn="just">
              <a:spcAft>
                <a:spcPts val="600"/>
              </a:spcAft>
              <a:buFont typeface="Wingdings" pitchFamily="2" charset="2"/>
              <a:buChar char="§"/>
            </a:pPr>
            <a:r>
              <a:rPr lang="el-GR" sz="3600" dirty="0" smtClean="0">
                <a:latin typeface="+mj-lt"/>
              </a:rPr>
              <a:t>Π.Χ.: «</a:t>
            </a:r>
            <a:r>
              <a:rPr lang="en-US" sz="3600" dirty="0" smtClean="0">
                <a:latin typeface="+mj-lt"/>
              </a:rPr>
              <a:t>IBM Blue Gene</a:t>
            </a:r>
            <a:r>
              <a:rPr lang="el-GR" sz="3600" dirty="0" smtClean="0">
                <a:latin typeface="+mj-lt"/>
              </a:rPr>
              <a:t>/</a:t>
            </a:r>
            <a:r>
              <a:rPr lang="en-US" sz="3600" dirty="0" smtClean="0">
                <a:latin typeface="+mj-lt"/>
              </a:rPr>
              <a:t>P</a:t>
            </a:r>
            <a:r>
              <a:rPr lang="el-GR" sz="3600" dirty="0" smtClean="0">
                <a:latin typeface="+mj-lt"/>
              </a:rPr>
              <a:t>»</a:t>
            </a:r>
            <a:r>
              <a:rPr lang="en-US" sz="3600" dirty="0" smtClean="0">
                <a:latin typeface="+mj-lt"/>
              </a:rPr>
              <a:t> / </a:t>
            </a:r>
            <a:r>
              <a:rPr lang="el-GR" sz="3600" dirty="0" smtClean="0">
                <a:latin typeface="+mj-lt"/>
              </a:rPr>
              <a:t>294.912 επεξεργαστές</a:t>
            </a:r>
            <a:r>
              <a:rPr lang="en-US" sz="3600" dirty="0" smtClean="0">
                <a:latin typeface="+mj-lt"/>
              </a:rPr>
              <a:t> </a:t>
            </a:r>
            <a:r>
              <a:rPr lang="en-US" sz="3600" dirty="0" err="1" smtClean="0">
                <a:latin typeface="+mj-lt"/>
              </a:rPr>
              <a:t>PowersPC</a:t>
            </a:r>
            <a:r>
              <a:rPr lang="en-US" sz="3600" dirty="0" smtClean="0">
                <a:latin typeface="+mj-lt"/>
              </a:rPr>
              <a:t> 450, 850MHz, </a:t>
            </a:r>
            <a:r>
              <a:rPr lang="el-GR" sz="3600" dirty="0" smtClean="0">
                <a:latin typeface="+mj-lt"/>
              </a:rPr>
              <a:t>οργανωμένοι σε </a:t>
            </a:r>
            <a:r>
              <a:rPr lang="en-US" sz="3600" dirty="0" smtClean="0">
                <a:latin typeface="+mj-lt"/>
              </a:rPr>
              <a:t>chips </a:t>
            </a:r>
            <a:r>
              <a:rPr lang="el-GR" sz="3600" dirty="0" smtClean="0">
                <a:latin typeface="+mj-lt"/>
              </a:rPr>
              <a:t>των 4, κατανεμημένα σε 72 συστοιχίες</a:t>
            </a:r>
            <a:r>
              <a:rPr lang="en-US" sz="3600" dirty="0" smtClean="0">
                <a:latin typeface="+mj-lt"/>
              </a:rPr>
              <a:t>/ ~ 1 </a:t>
            </a:r>
            <a:r>
              <a:rPr lang="en-US" sz="3600" dirty="0" err="1" smtClean="0">
                <a:latin typeface="+mj-lt"/>
              </a:rPr>
              <a:t>Peta</a:t>
            </a:r>
            <a:r>
              <a:rPr lang="en-US" sz="3600" dirty="0" smtClean="0">
                <a:latin typeface="+mj-lt"/>
              </a:rPr>
              <a:t> FLOPS</a:t>
            </a:r>
            <a:r>
              <a:rPr lang="el-GR" sz="3600" dirty="0" smtClean="0">
                <a:latin typeface="+mj-lt"/>
              </a:rPr>
              <a:t>.</a:t>
            </a:r>
          </a:p>
        </p:txBody>
      </p:sp>
      <p:sp>
        <p:nvSpPr>
          <p:cNvPr id="9" name="1 - Τίτλος"/>
          <p:cNvSpPr txBox="1">
            <a:spLocks/>
          </p:cNvSpPr>
          <p:nvPr/>
        </p:nvSpPr>
        <p:spPr>
          <a:xfrm>
            <a:off x="457200" y="404664"/>
            <a:ext cx="8229600" cy="115212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smtClean="0">
                <a:ln>
                  <a:noFill/>
                </a:ln>
                <a:solidFill>
                  <a:schemeClr val="tx2"/>
                </a:solidFill>
                <a:effectLst/>
                <a:uLnTx/>
                <a:uFillTx/>
                <a:latin typeface="+mj-lt"/>
                <a:ea typeface="+mj-ea"/>
                <a:cs typeface="+mj-cs"/>
              </a:rPr>
              <a:t>ΤΥΠΟΙ ΥΠΟΛΟΓΙΣΤΩΝ ΒΑΣΕΙ ΔΥΝΑΤΟΤΗΤΩΝ / ΑΠΟΔΟΣΗΣ</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a:t>
            </a:r>
            <a:r>
              <a:rPr lang="en-US" sz="4000" dirty="0" smtClean="0">
                <a:solidFill>
                  <a:schemeClr val="tx2"/>
                </a:solidFill>
                <a:latin typeface="+mj-lt"/>
                <a:ea typeface="+mj-ea"/>
                <a:cs typeface="+mj-cs"/>
              </a:rPr>
              <a:t>3</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a:t>
            </a:r>
            <a:endParaRPr kumimoji="0" lang="el-GR"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33794" name="Picture 2" descr="http://upload.wikimedia.org/wikipedia/commons/thumb/d/d3/IBM_Blue_Gene_P_supercomputer.jpg/220px-IBM_Blue_Gene_P_supercomputer.jpg"/>
          <p:cNvPicPr>
            <a:picLocks noChangeAspect="1" noChangeArrowheads="1"/>
          </p:cNvPicPr>
          <p:nvPr/>
        </p:nvPicPr>
        <p:blipFill>
          <a:blip r:embed="rId3" cstate="print"/>
          <a:srcRect/>
          <a:stretch>
            <a:fillRect/>
          </a:stretch>
        </p:blipFill>
        <p:spPr bwMode="auto">
          <a:xfrm>
            <a:off x="6012160" y="1772816"/>
            <a:ext cx="2967122" cy="1969092"/>
          </a:xfrm>
          <a:prstGeom prst="rect">
            <a:avLst/>
          </a:prstGeom>
          <a:noFill/>
        </p:spPr>
      </p:pic>
      <p:sp>
        <p:nvSpPr>
          <p:cNvPr id="11" name="10 - TextBox"/>
          <p:cNvSpPr txBox="1"/>
          <p:nvPr/>
        </p:nvSpPr>
        <p:spPr>
          <a:xfrm>
            <a:off x="6084168" y="3789040"/>
            <a:ext cx="2592288" cy="33855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http://en.wikipedia.org/wiki/Blue_Gene#Design)</a:t>
            </a:r>
            <a:endParaRPr lang="el-GR" sz="800" b="1" dirty="0">
              <a:solidFill>
                <a:srgbClr val="FF0000"/>
              </a:solidFill>
            </a:endParaRPr>
          </a:p>
        </p:txBody>
      </p:sp>
      <p:sp>
        <p:nvSpPr>
          <p:cNvPr id="15" name="2 - Θέση περιεχομένου"/>
          <p:cNvSpPr txBox="1">
            <a:spLocks/>
          </p:cNvSpPr>
          <p:nvPr/>
        </p:nvSpPr>
        <p:spPr>
          <a:xfrm>
            <a:off x="179512" y="4437112"/>
            <a:ext cx="8784976" cy="1728192"/>
          </a:xfrm>
          <a:prstGeom prst="rect">
            <a:avLst/>
          </a:prstGeom>
        </p:spPr>
        <p:txBody>
          <a:bodyPr vert="horz">
            <a:normAutofit fontScale="47500" lnSpcReduction="20000"/>
          </a:bodyPr>
          <a:lstStyle/>
          <a:p>
            <a:pPr marL="361950" marR="0" lvl="0" indent="-361950" algn="just" defTabSz="914400" rtl="0" eaLnBrk="1" fontAlgn="auto" latinLnBrk="0" hangingPunct="1">
              <a:lnSpc>
                <a:spcPct val="100000"/>
              </a:lnSpc>
              <a:spcBef>
                <a:spcPct val="20000"/>
              </a:spcBef>
              <a:spcAft>
                <a:spcPts val="600"/>
              </a:spcAft>
              <a:buClr>
                <a:schemeClr val="accent3"/>
              </a:buClr>
              <a:buSzPct val="95000"/>
              <a:buFont typeface="Wingdings" pitchFamily="2" charset="2"/>
              <a:buChar char="v"/>
              <a:tabLst/>
              <a:defRPr/>
            </a:pPr>
            <a:r>
              <a:rPr lang="el-GR" sz="4400" b="1" noProof="0" dirty="0" smtClean="0">
                <a:latin typeface="+mj-lt"/>
              </a:rPr>
              <a:t>Υπολογιστική Πλέγματος (</a:t>
            </a:r>
            <a:r>
              <a:rPr lang="en-US" sz="4400" b="1" noProof="0" dirty="0" smtClean="0">
                <a:latin typeface="+mj-lt"/>
              </a:rPr>
              <a:t>Grid Computing</a:t>
            </a:r>
            <a:r>
              <a:rPr lang="el-GR" sz="4400" b="1" noProof="0" dirty="0" smtClean="0">
                <a:latin typeface="+mj-lt"/>
              </a:rPr>
              <a:t>)</a:t>
            </a:r>
            <a:r>
              <a:rPr kumimoji="0" lang="en-US" sz="4400" b="1" i="0" u="none" strike="noStrike" kern="1200" cap="none" spc="0" normalizeH="0" baseline="0" noProof="0" dirty="0" smtClean="0">
                <a:ln>
                  <a:noFill/>
                </a:ln>
                <a:solidFill>
                  <a:schemeClr val="tx1"/>
                </a:solidFill>
                <a:effectLst/>
                <a:uLnTx/>
                <a:uFillTx/>
                <a:latin typeface="+mj-lt"/>
                <a:ea typeface="+mn-ea"/>
                <a:cs typeface="+mn-cs"/>
              </a:rPr>
              <a:t>: </a:t>
            </a:r>
            <a:r>
              <a:rPr lang="el-GR" sz="4400" dirty="0" smtClean="0">
                <a:latin typeface="+mj-lt"/>
              </a:rPr>
              <a:t>Μεγάλος αριθμός δικτυωμένων, γεωγραφικά κατανεμημένων υπολογιστών που λειτουργούν ως ένας μεγάλος «Εικονικός Υπολογιστής».</a:t>
            </a:r>
          </a:p>
          <a:p>
            <a:pPr marL="819150" lvl="1" indent="-361950" algn="just">
              <a:spcBef>
                <a:spcPct val="20000"/>
              </a:spcBef>
              <a:spcAft>
                <a:spcPts val="600"/>
              </a:spcAft>
              <a:buClr>
                <a:schemeClr val="accent3"/>
              </a:buClr>
              <a:buSzPct val="95000"/>
              <a:buFont typeface="Wingdings" pitchFamily="2" charset="2"/>
              <a:buChar char="§"/>
            </a:pPr>
            <a:r>
              <a:rPr lang="el-GR" sz="4400" u="sng" dirty="0" smtClean="0">
                <a:latin typeface="+mj-lt"/>
              </a:rPr>
              <a:t>Παράδειγμα χρήσης:</a:t>
            </a:r>
            <a:r>
              <a:rPr lang="el-GR" sz="4400" dirty="0" smtClean="0">
                <a:latin typeface="+mj-lt"/>
              </a:rPr>
              <a:t> Πρόγραμμα αναζήτησης εξωγήινης νοημοσύνης  (</a:t>
            </a:r>
            <a:r>
              <a:rPr lang="en-US" sz="4400" u="sng" dirty="0" smtClean="0">
                <a:latin typeface="+mj-lt"/>
              </a:rPr>
              <a:t>S</a:t>
            </a:r>
            <a:r>
              <a:rPr lang="en-US" sz="4400" dirty="0" smtClean="0">
                <a:latin typeface="+mj-lt"/>
              </a:rPr>
              <a:t>earch for </a:t>
            </a:r>
            <a:r>
              <a:rPr lang="en-US" sz="4400" u="sng" dirty="0" smtClean="0">
                <a:latin typeface="+mj-lt"/>
              </a:rPr>
              <a:t>e</a:t>
            </a:r>
            <a:r>
              <a:rPr lang="en-US" sz="4400" dirty="0" smtClean="0">
                <a:latin typeface="+mj-lt"/>
              </a:rPr>
              <a:t>xtra</a:t>
            </a:r>
            <a:r>
              <a:rPr lang="en-US" sz="4400" u="sng" dirty="0" smtClean="0">
                <a:latin typeface="+mj-lt"/>
              </a:rPr>
              <a:t>t</a:t>
            </a:r>
            <a:r>
              <a:rPr lang="en-US" sz="4400" dirty="0" smtClean="0">
                <a:latin typeface="+mj-lt"/>
              </a:rPr>
              <a:t>errestrial </a:t>
            </a:r>
            <a:r>
              <a:rPr lang="en-US" sz="4400" u="sng" dirty="0" smtClean="0">
                <a:latin typeface="+mj-lt"/>
              </a:rPr>
              <a:t>i</a:t>
            </a:r>
            <a:r>
              <a:rPr lang="en-US" sz="4400" dirty="0" smtClean="0">
                <a:latin typeface="+mj-lt"/>
              </a:rPr>
              <a:t>ntelligence, SETI</a:t>
            </a:r>
            <a:r>
              <a:rPr lang="el-GR" sz="4400" dirty="0" smtClean="0">
                <a:latin typeface="+mj-lt"/>
              </a:rPr>
              <a:t>)</a:t>
            </a:r>
            <a:r>
              <a:rPr lang="en-US" sz="4400" dirty="0" smtClean="0">
                <a:latin typeface="+mj-lt"/>
              </a:rPr>
              <a:t>.</a:t>
            </a:r>
            <a:endParaRPr lang="el-GR" sz="4400" dirty="0" smtClean="0">
              <a:latin typeface="+mj-lt"/>
            </a:endParaRPr>
          </a:p>
          <a:p>
            <a:pPr marL="361950" marR="0" lvl="0" indent="-361950" algn="just" defTabSz="914400" rtl="0" eaLnBrk="1" fontAlgn="auto" latinLnBrk="0" hangingPunct="1">
              <a:lnSpc>
                <a:spcPct val="100000"/>
              </a:lnSpc>
              <a:spcBef>
                <a:spcPct val="20000"/>
              </a:spcBef>
              <a:spcAft>
                <a:spcPts val="600"/>
              </a:spcAft>
              <a:buClr>
                <a:schemeClr val="accent3"/>
              </a:buClr>
              <a:buSzPct val="95000"/>
              <a:buFont typeface="Wingdings" pitchFamily="2" charset="2"/>
              <a:buChar char="v"/>
              <a:tabLst/>
              <a:defRPr/>
            </a:pPr>
            <a:endParaRPr kumimoji="0" lang="en-US" sz="4400" b="1"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67544" y="620688"/>
            <a:ext cx="8229600" cy="708688"/>
          </a:xfrm>
        </p:spPr>
        <p:txBody>
          <a:bodyPr>
            <a:normAutofit/>
          </a:bodyPr>
          <a:lstStyle/>
          <a:p>
            <a:pPr algn="ctr"/>
            <a:r>
              <a:rPr lang="el-GR" sz="4000" dirty="0" smtClean="0"/>
              <a:t>ΥΛΙΚΟ ΠΡΟΣΩΠΙΚΟΥ ΥΠΟΛΟΓΙΣΤΗ</a:t>
            </a:r>
            <a:endParaRPr lang="el-GR" sz="4000" dirty="0"/>
          </a:p>
        </p:txBody>
      </p:sp>
      <p:sp>
        <p:nvSpPr>
          <p:cNvPr id="8" name="2 - Θέση περιεχομένου"/>
          <p:cNvSpPr>
            <a:spLocks noGrp="1"/>
          </p:cNvSpPr>
          <p:nvPr>
            <p:ph idx="1"/>
          </p:nvPr>
        </p:nvSpPr>
        <p:spPr>
          <a:xfrm>
            <a:off x="467544" y="1484784"/>
            <a:ext cx="8229600" cy="2088232"/>
          </a:xfrm>
        </p:spPr>
        <p:txBody>
          <a:bodyPr>
            <a:normAutofit/>
          </a:bodyPr>
          <a:lstStyle/>
          <a:p>
            <a:pPr marL="361950" indent="-361950" algn="just">
              <a:buFont typeface="Wingdings" pitchFamily="2" charset="2"/>
              <a:buChar char="v"/>
            </a:pPr>
            <a:r>
              <a:rPr lang="el-GR" b="1" dirty="0" smtClean="0">
                <a:latin typeface="+mj-lt"/>
                <a:sym typeface="Wingdings" pitchFamily="2" charset="2"/>
              </a:rPr>
              <a:t>Τρεις (3) </a:t>
            </a:r>
            <a:r>
              <a:rPr lang="el-GR" dirty="0" smtClean="0">
                <a:latin typeface="+mj-lt"/>
                <a:sym typeface="Wingdings" pitchFamily="2" charset="2"/>
              </a:rPr>
              <a:t>κατηγορίες συσκευών:</a:t>
            </a:r>
          </a:p>
          <a:p>
            <a:pPr marL="727710" lvl="1" indent="-361950" algn="just">
              <a:buFont typeface="Wingdings" pitchFamily="2" charset="2"/>
              <a:buChar char="Ø"/>
            </a:pPr>
            <a:r>
              <a:rPr lang="el-GR" dirty="0" smtClean="0">
                <a:latin typeface="+mj-lt"/>
                <a:sym typeface="Wingdings" pitchFamily="2" charset="2"/>
              </a:rPr>
              <a:t>Κεντρική Μονάδα Συστήματος.</a:t>
            </a:r>
          </a:p>
          <a:p>
            <a:pPr marL="727710" lvl="1" indent="-361950" algn="just">
              <a:buFont typeface="Wingdings" pitchFamily="2" charset="2"/>
              <a:buChar char="Ø"/>
            </a:pPr>
            <a:r>
              <a:rPr lang="el-GR" dirty="0" smtClean="0">
                <a:latin typeface="+mj-lt"/>
                <a:sym typeface="Wingdings" pitchFamily="2" charset="2"/>
              </a:rPr>
              <a:t>Περιφερειακές Μονάδες Εισόδου.</a:t>
            </a:r>
          </a:p>
          <a:p>
            <a:pPr marL="727710" lvl="1" indent="-361950" algn="just">
              <a:buFont typeface="Wingdings" pitchFamily="2" charset="2"/>
              <a:buChar char="Ø"/>
            </a:pPr>
            <a:r>
              <a:rPr lang="el-GR" dirty="0" smtClean="0">
                <a:latin typeface="+mj-lt"/>
                <a:sym typeface="Wingdings" pitchFamily="2" charset="2"/>
              </a:rPr>
              <a:t>Περιφερειακές Μονάδες Εξόδου.</a:t>
            </a:r>
          </a:p>
        </p:txBody>
      </p:sp>
      <p:pic>
        <p:nvPicPr>
          <p:cNvPr id="6" name="5 - Εικόνα" descr="PC.png"/>
          <p:cNvPicPr>
            <a:picLocks noChangeAspect="1"/>
          </p:cNvPicPr>
          <p:nvPr/>
        </p:nvPicPr>
        <p:blipFill>
          <a:blip r:embed="rId3" cstate="print"/>
          <a:stretch>
            <a:fillRect/>
          </a:stretch>
        </p:blipFill>
        <p:spPr>
          <a:xfrm>
            <a:off x="395536" y="3501008"/>
            <a:ext cx="4104456" cy="2427366"/>
          </a:xfrm>
          <a:prstGeom prst="rect">
            <a:avLst/>
          </a:prstGeom>
        </p:spPr>
      </p:pic>
      <p:sp>
        <p:nvSpPr>
          <p:cNvPr id="9" name="8 - TextBox"/>
          <p:cNvSpPr txBox="1"/>
          <p:nvPr/>
        </p:nvSpPr>
        <p:spPr>
          <a:xfrm>
            <a:off x="827584" y="5949280"/>
            <a:ext cx="2592288" cy="584775"/>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http://www.clickbd.com/bangladesh/516097-brand-new-intel-2-8-ghz-exchange-pc-get-less-upto-20.html</a:t>
            </a:r>
            <a:r>
              <a:rPr lang="el-GR" sz="800" b="1" dirty="0" smtClean="0">
                <a:solidFill>
                  <a:srgbClr val="FF0000"/>
                </a:solidFill>
              </a:rPr>
              <a:t>)</a:t>
            </a:r>
            <a:endParaRPr lang="el-GR" sz="800" b="1" dirty="0">
              <a:solidFill>
                <a:srgbClr val="FF0000"/>
              </a:solidFill>
            </a:endParaRPr>
          </a:p>
        </p:txBody>
      </p:sp>
      <p:pic>
        <p:nvPicPr>
          <p:cNvPr id="10" name="9 - Εικόνα" descr="laptop.png"/>
          <p:cNvPicPr>
            <a:picLocks noChangeAspect="1"/>
          </p:cNvPicPr>
          <p:nvPr/>
        </p:nvPicPr>
        <p:blipFill>
          <a:blip r:embed="rId4" cstate="print"/>
          <a:stretch>
            <a:fillRect/>
          </a:stretch>
        </p:blipFill>
        <p:spPr>
          <a:xfrm>
            <a:off x="4932040" y="3645023"/>
            <a:ext cx="3384376" cy="2026221"/>
          </a:xfrm>
          <a:prstGeom prst="rect">
            <a:avLst/>
          </a:prstGeom>
        </p:spPr>
      </p:pic>
      <p:sp>
        <p:nvSpPr>
          <p:cNvPr id="11" name="10 - TextBox"/>
          <p:cNvSpPr txBox="1"/>
          <p:nvPr/>
        </p:nvSpPr>
        <p:spPr>
          <a:xfrm>
            <a:off x="5364088" y="5919663"/>
            <a:ext cx="2592288" cy="461665"/>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 </a:t>
            </a:r>
            <a:r>
              <a:rPr lang="en-US" sz="800" b="1" dirty="0" smtClean="0">
                <a:solidFill>
                  <a:srgbClr val="FF0000"/>
                </a:solidFill>
              </a:rPr>
              <a:t>http://www.slashgear.com/asus-eee-pc-900ha-with-160gb-hard-drive-for-bargain-350-0117952/</a:t>
            </a:r>
            <a:r>
              <a:rPr lang="el-GR" sz="800" b="1" dirty="0" smtClean="0">
                <a:solidFill>
                  <a:srgbClr val="FF0000"/>
                </a:solidFill>
              </a:rPr>
              <a:t>)</a:t>
            </a:r>
            <a:endParaRPr lang="el-GR" sz="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704088"/>
            <a:ext cx="8229600" cy="708688"/>
          </a:xfrm>
        </p:spPr>
        <p:txBody>
          <a:bodyPr>
            <a:normAutofit fontScale="90000"/>
          </a:bodyPr>
          <a:lstStyle/>
          <a:p>
            <a:pPr algn="ctr"/>
            <a:r>
              <a:rPr lang="el-GR" dirty="0" smtClean="0"/>
              <a:t>ΚΕΝΤΡΙΚΗ ΜΟΝΑΔΑ ΣΥΣΤΗΜΑΤΟΣ</a:t>
            </a:r>
            <a:endParaRPr lang="el-GR" dirty="0"/>
          </a:p>
        </p:txBody>
      </p:sp>
      <p:sp>
        <p:nvSpPr>
          <p:cNvPr id="8" name="2 - Θέση περιεχομένου"/>
          <p:cNvSpPr>
            <a:spLocks noGrp="1"/>
          </p:cNvSpPr>
          <p:nvPr>
            <p:ph idx="1"/>
          </p:nvPr>
        </p:nvSpPr>
        <p:spPr>
          <a:xfrm>
            <a:off x="457200" y="1700808"/>
            <a:ext cx="8229600" cy="4623792"/>
          </a:xfrm>
        </p:spPr>
        <p:txBody>
          <a:bodyPr>
            <a:normAutofit lnSpcReduction="10000"/>
          </a:bodyPr>
          <a:lstStyle/>
          <a:p>
            <a:pPr marL="361950" indent="-361950" algn="just">
              <a:buFont typeface="Wingdings" pitchFamily="2" charset="2"/>
              <a:buChar char="v"/>
            </a:pPr>
            <a:r>
              <a:rPr lang="el-GR" dirty="0" smtClean="0">
                <a:latin typeface="+mj-lt"/>
              </a:rPr>
              <a:t>Μητρική Πλακέτα (</a:t>
            </a:r>
            <a:r>
              <a:rPr lang="en-US" dirty="0" smtClean="0">
                <a:latin typeface="+mj-lt"/>
              </a:rPr>
              <a:t>Motherboard</a:t>
            </a:r>
            <a:r>
              <a:rPr lang="el-GR" dirty="0" smtClean="0">
                <a:latin typeface="+mj-lt"/>
              </a:rPr>
              <a:t>)</a:t>
            </a:r>
            <a:r>
              <a:rPr lang="en-US" dirty="0" smtClean="0">
                <a:latin typeface="+mj-lt"/>
              </a:rPr>
              <a:t>.</a:t>
            </a:r>
          </a:p>
          <a:p>
            <a:pPr marL="361950" indent="-361950" algn="just">
              <a:buFont typeface="Wingdings" pitchFamily="2" charset="2"/>
              <a:buChar char="v"/>
            </a:pPr>
            <a:r>
              <a:rPr lang="el-GR" dirty="0" smtClean="0">
                <a:latin typeface="+mj-lt"/>
              </a:rPr>
              <a:t>Κεντρική Μονάδα Επεξεργασίας (</a:t>
            </a:r>
            <a:r>
              <a:rPr lang="en-US" dirty="0" smtClean="0">
                <a:latin typeface="+mj-lt"/>
              </a:rPr>
              <a:t>Central Processing Unit – CPU</a:t>
            </a:r>
            <a:r>
              <a:rPr lang="el-GR" dirty="0" smtClean="0">
                <a:latin typeface="+mj-lt"/>
              </a:rPr>
              <a:t>).</a:t>
            </a:r>
          </a:p>
          <a:p>
            <a:pPr marL="361950" indent="-361950" algn="just">
              <a:buFont typeface="Wingdings" pitchFamily="2" charset="2"/>
              <a:buChar char="v"/>
            </a:pPr>
            <a:r>
              <a:rPr lang="el-GR" dirty="0" smtClean="0">
                <a:latin typeface="+mj-lt"/>
              </a:rPr>
              <a:t>Κύρια Μνήμη</a:t>
            </a:r>
            <a:r>
              <a:rPr lang="en-US" dirty="0" smtClean="0">
                <a:latin typeface="+mj-lt"/>
              </a:rPr>
              <a:t> (Main Memory – RAM &amp; ROM).</a:t>
            </a:r>
          </a:p>
          <a:p>
            <a:pPr marL="361950" indent="-361950" algn="just">
              <a:buFont typeface="Wingdings" pitchFamily="2" charset="2"/>
              <a:buChar char="v"/>
            </a:pPr>
            <a:r>
              <a:rPr lang="el-GR" dirty="0" smtClean="0">
                <a:latin typeface="+mj-lt"/>
              </a:rPr>
              <a:t>Μονάδες Αποθήκευσης (</a:t>
            </a:r>
            <a:r>
              <a:rPr lang="en-US" dirty="0" smtClean="0">
                <a:latin typeface="+mj-lt"/>
              </a:rPr>
              <a:t>Storage Units</a:t>
            </a:r>
            <a:r>
              <a:rPr lang="el-GR" dirty="0" smtClean="0">
                <a:latin typeface="+mj-lt"/>
              </a:rPr>
              <a:t>): Σκληρός Δίσκος (</a:t>
            </a:r>
            <a:r>
              <a:rPr lang="en-US" dirty="0" smtClean="0">
                <a:latin typeface="+mj-lt"/>
              </a:rPr>
              <a:t>Hard Disk</a:t>
            </a:r>
            <a:r>
              <a:rPr lang="el-GR" dirty="0" smtClean="0">
                <a:latin typeface="+mj-lt"/>
              </a:rPr>
              <a:t>), Μονάδα Εύκαμπτων Δίσκων (</a:t>
            </a:r>
            <a:r>
              <a:rPr lang="en-US" dirty="0" smtClean="0">
                <a:latin typeface="+mj-lt"/>
              </a:rPr>
              <a:t>Floppy Disk)</a:t>
            </a:r>
            <a:r>
              <a:rPr lang="el-GR" dirty="0" smtClean="0">
                <a:latin typeface="+mj-lt"/>
              </a:rPr>
              <a:t>, Μονάδα </a:t>
            </a:r>
            <a:r>
              <a:rPr lang="en-US" dirty="0" smtClean="0">
                <a:latin typeface="+mj-lt"/>
              </a:rPr>
              <a:t>CD / DVD</a:t>
            </a:r>
            <a:r>
              <a:rPr lang="el-GR" dirty="0" smtClean="0">
                <a:latin typeface="+mj-lt"/>
              </a:rPr>
              <a:t>, κλπ.</a:t>
            </a:r>
          </a:p>
          <a:p>
            <a:pPr marL="361950" indent="-361950" algn="just">
              <a:buFont typeface="Wingdings" pitchFamily="2" charset="2"/>
              <a:buChar char="v"/>
            </a:pPr>
            <a:r>
              <a:rPr lang="el-GR" dirty="0" smtClean="0">
                <a:latin typeface="+mj-lt"/>
              </a:rPr>
              <a:t>Κάρτες Επέκτασης (</a:t>
            </a:r>
            <a:r>
              <a:rPr lang="en-US" dirty="0" smtClean="0">
                <a:latin typeface="+mj-lt"/>
              </a:rPr>
              <a:t>Expansion Cards</a:t>
            </a:r>
            <a:r>
              <a:rPr lang="el-GR" dirty="0" smtClean="0">
                <a:latin typeface="+mj-lt"/>
              </a:rPr>
              <a:t>): Ήχου, Γραφικών, Δικτύου</a:t>
            </a:r>
            <a:r>
              <a:rPr lang="en-US" dirty="0" smtClean="0">
                <a:latin typeface="+mj-lt"/>
              </a:rPr>
              <a:t>, Modem, </a:t>
            </a:r>
            <a:r>
              <a:rPr lang="el-GR" dirty="0" smtClean="0">
                <a:latin typeface="+mj-lt"/>
              </a:rPr>
              <a:t>βίντεο, κλπ.</a:t>
            </a:r>
          </a:p>
          <a:p>
            <a:pPr marL="361950" indent="-361950" algn="just">
              <a:buFont typeface="Wingdings" pitchFamily="2" charset="2"/>
              <a:buChar char="v"/>
            </a:pPr>
            <a:r>
              <a:rPr lang="el-GR" dirty="0" smtClean="0">
                <a:latin typeface="+mj-lt"/>
              </a:rPr>
              <a:t>Τροφοδοτικό</a:t>
            </a:r>
            <a:r>
              <a:rPr lang="en-US" dirty="0" smtClean="0">
                <a:latin typeface="+mj-lt"/>
              </a:rPr>
              <a:t> (Power Supply).</a:t>
            </a:r>
            <a:endParaRPr lang="el-GR" dirty="0" smtClean="0">
              <a:latin typeface="+mj-lt"/>
            </a:endParaRPr>
          </a:p>
          <a:p>
            <a:pPr marL="361950" indent="-361950" algn="just">
              <a:buFont typeface="Wingdings" pitchFamily="2" charset="2"/>
              <a:buChar char="v"/>
            </a:pPr>
            <a:r>
              <a:rPr lang="el-GR" dirty="0" smtClean="0">
                <a:latin typeface="+mj-lt"/>
              </a:rPr>
              <a:t>Ανεμιστήρες Ψύξης</a:t>
            </a:r>
            <a:r>
              <a:rPr lang="en-US" dirty="0" smtClean="0">
                <a:latin typeface="+mj-lt"/>
              </a:rPr>
              <a:t> (Cooling Fans)</a:t>
            </a:r>
            <a:r>
              <a:rPr lang="el-GR" dirty="0" smtClean="0">
                <a:latin typeface="+mj-lt"/>
              </a:rPr>
              <a:t>.</a:t>
            </a:r>
          </a:p>
          <a:p>
            <a:pPr marL="361950" indent="-361950" algn="just">
              <a:buFont typeface="Wingdings" pitchFamily="2" charset="2"/>
              <a:buChar char="Ø"/>
            </a:pPr>
            <a:endParaRPr lang="en-US" dirty="0" smtClean="0">
              <a:latin typeface="+mj-lt"/>
            </a:endParaRPr>
          </a:p>
          <a:p>
            <a:pPr marL="727710" lvl="1" indent="-361950" algn="just">
              <a:buFont typeface="Wingdings" pitchFamily="2" charset="2"/>
              <a:buChar char="Ø"/>
            </a:pPr>
            <a:endParaRPr lang="el-GR"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548680"/>
            <a:ext cx="8229600" cy="708688"/>
          </a:xfrm>
        </p:spPr>
        <p:txBody>
          <a:bodyPr>
            <a:normAutofit fontScale="90000"/>
          </a:bodyPr>
          <a:lstStyle/>
          <a:p>
            <a:pPr algn="ctr"/>
            <a:r>
              <a:rPr lang="el-GR" sz="4000" dirty="0" smtClean="0"/>
              <a:t>ΜΗΤΡΙΚΗ ΠΛΑΚΕΤΑ – </a:t>
            </a:r>
            <a:r>
              <a:rPr lang="en-US" sz="4000" dirty="0" smtClean="0"/>
              <a:t>MOTHERBOARD</a:t>
            </a:r>
            <a:r>
              <a:rPr lang="el-GR" sz="4000" dirty="0" smtClean="0"/>
              <a:t>(1)</a:t>
            </a:r>
            <a:endParaRPr lang="el-GR" sz="4000" dirty="0"/>
          </a:p>
        </p:txBody>
      </p:sp>
      <p:sp>
        <p:nvSpPr>
          <p:cNvPr id="8" name="2 - Θέση περιεχομένου"/>
          <p:cNvSpPr>
            <a:spLocks noGrp="1"/>
          </p:cNvSpPr>
          <p:nvPr>
            <p:ph idx="1"/>
          </p:nvPr>
        </p:nvSpPr>
        <p:spPr>
          <a:xfrm>
            <a:off x="457200" y="1397496"/>
            <a:ext cx="8229600" cy="1527448"/>
          </a:xfrm>
        </p:spPr>
        <p:txBody>
          <a:bodyPr>
            <a:normAutofit/>
          </a:bodyPr>
          <a:lstStyle/>
          <a:p>
            <a:pPr marL="361950" indent="-361950" algn="just">
              <a:buFont typeface="Wingdings" pitchFamily="2" charset="2"/>
              <a:buChar char="v"/>
            </a:pPr>
            <a:r>
              <a:rPr lang="el-GR" sz="2200" dirty="0" smtClean="0">
                <a:latin typeface="+mj-lt"/>
              </a:rPr>
              <a:t>Αποτελεί τη ραχοκοκαλιά του Υπολογιστή.</a:t>
            </a:r>
          </a:p>
          <a:p>
            <a:pPr marL="361950" indent="-361950" algn="just">
              <a:buFont typeface="Wingdings" pitchFamily="2" charset="2"/>
              <a:buChar char="v"/>
            </a:pPr>
            <a:r>
              <a:rPr lang="el-GR" sz="2200" dirty="0" smtClean="0">
                <a:latin typeface="+mj-lt"/>
              </a:rPr>
              <a:t>Πάνω της «κουμπώνουν» όλες οι συσκευές της κεντρικής μονάδας (δηλ. κεντρική μονάδα επεξεργασίας, κύρια μνήμη, κάρτες επέκτασης, τροφοδοτικό, σκληροί δίσκοι, </a:t>
            </a:r>
            <a:r>
              <a:rPr lang="en-US" sz="2200" dirty="0" smtClean="0">
                <a:latin typeface="+mj-lt"/>
              </a:rPr>
              <a:t>DVD/CD ROM,</a:t>
            </a:r>
            <a:r>
              <a:rPr lang="el-GR" sz="2200" dirty="0" smtClean="0">
                <a:latin typeface="+mj-lt"/>
              </a:rPr>
              <a:t> κλπ).</a:t>
            </a:r>
          </a:p>
        </p:txBody>
      </p:sp>
      <p:pic>
        <p:nvPicPr>
          <p:cNvPr id="2050" name="Picture 2" descr="Motherboard Internal Structure"/>
          <p:cNvPicPr>
            <a:picLocks noChangeAspect="1" noChangeArrowheads="1"/>
          </p:cNvPicPr>
          <p:nvPr/>
        </p:nvPicPr>
        <p:blipFill>
          <a:blip r:embed="rId3" cstate="print"/>
          <a:srcRect/>
          <a:stretch>
            <a:fillRect/>
          </a:stretch>
        </p:blipFill>
        <p:spPr bwMode="auto">
          <a:xfrm>
            <a:off x="899592" y="3300567"/>
            <a:ext cx="3728414" cy="2216665"/>
          </a:xfrm>
          <a:prstGeom prst="rect">
            <a:avLst/>
          </a:prstGeom>
          <a:noFill/>
        </p:spPr>
      </p:pic>
      <p:pic>
        <p:nvPicPr>
          <p:cNvPr id="2052" name="Picture 4" descr="http://gcctech.org/cec/motherboards/motherboard1.gif"/>
          <p:cNvPicPr>
            <a:picLocks noChangeAspect="1" noChangeArrowheads="1"/>
          </p:cNvPicPr>
          <p:nvPr/>
        </p:nvPicPr>
        <p:blipFill>
          <a:blip r:embed="rId4" cstate="print"/>
          <a:srcRect/>
          <a:stretch>
            <a:fillRect/>
          </a:stretch>
        </p:blipFill>
        <p:spPr bwMode="auto">
          <a:xfrm>
            <a:off x="5138392" y="3458691"/>
            <a:ext cx="3226072" cy="2058541"/>
          </a:xfrm>
          <a:prstGeom prst="rect">
            <a:avLst/>
          </a:prstGeom>
          <a:noFill/>
        </p:spPr>
      </p:pic>
      <p:sp>
        <p:nvSpPr>
          <p:cNvPr id="9" name="8 - TextBox"/>
          <p:cNvSpPr txBox="1"/>
          <p:nvPr/>
        </p:nvSpPr>
        <p:spPr>
          <a:xfrm>
            <a:off x="755576" y="5589240"/>
            <a:ext cx="4032448"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 </a:t>
            </a:r>
            <a:r>
              <a:rPr lang="en-US" sz="800" b="1" dirty="0" smtClean="0">
                <a:solidFill>
                  <a:srgbClr val="FF0000"/>
                </a:solidFill>
              </a:rPr>
              <a:t>http://www.engineersgarage.com/mygarage/how-motherboard-works</a:t>
            </a:r>
            <a:r>
              <a:rPr lang="el-GR" sz="800" b="1" dirty="0" smtClean="0">
                <a:solidFill>
                  <a:srgbClr val="FF0000"/>
                </a:solidFill>
              </a:rPr>
              <a:t>)</a:t>
            </a:r>
            <a:endParaRPr lang="el-GR" sz="800" b="1" dirty="0">
              <a:solidFill>
                <a:srgbClr val="FF0000"/>
              </a:solidFill>
            </a:endParaRPr>
          </a:p>
        </p:txBody>
      </p:sp>
      <p:sp>
        <p:nvSpPr>
          <p:cNvPr id="10" name="9 - TextBox"/>
          <p:cNvSpPr txBox="1"/>
          <p:nvPr/>
        </p:nvSpPr>
        <p:spPr>
          <a:xfrm>
            <a:off x="4932040" y="5589240"/>
            <a:ext cx="3888432"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 </a:t>
            </a:r>
            <a:r>
              <a:rPr lang="en-US" sz="800" b="1" dirty="0" smtClean="0">
                <a:solidFill>
                  <a:srgbClr val="FF0000"/>
                </a:solidFill>
              </a:rPr>
              <a:t>http://gcctech.org/cec/motherboards/motherboard_assignment.htm</a:t>
            </a:r>
            <a:r>
              <a:rPr lang="el-GR" sz="800" b="1" dirty="0" smtClean="0">
                <a:solidFill>
                  <a:srgbClr val="FF0000"/>
                </a:solidFill>
              </a:rPr>
              <a:t>)</a:t>
            </a:r>
            <a:endParaRPr lang="el-GR" sz="8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548680"/>
            <a:ext cx="8291264" cy="708688"/>
          </a:xfrm>
        </p:spPr>
        <p:txBody>
          <a:bodyPr>
            <a:normAutofit fontScale="90000"/>
          </a:bodyPr>
          <a:lstStyle/>
          <a:p>
            <a:pPr algn="ctr"/>
            <a:r>
              <a:rPr lang="el-GR" sz="4000" dirty="0" smtClean="0"/>
              <a:t>ΜΗΤΡΙΚΗ ΠΛΑΚΕΤΑ – </a:t>
            </a:r>
            <a:r>
              <a:rPr lang="en-US" sz="4000" dirty="0" smtClean="0"/>
              <a:t>MOTHERBOARD</a:t>
            </a:r>
            <a:r>
              <a:rPr lang="el-GR" sz="4000" dirty="0" smtClean="0"/>
              <a:t>(</a:t>
            </a:r>
            <a:r>
              <a:rPr lang="en-US" sz="4000" dirty="0" smtClean="0"/>
              <a:t>2</a:t>
            </a:r>
            <a:r>
              <a:rPr lang="el-GR" sz="4000" dirty="0" smtClean="0"/>
              <a:t>)</a:t>
            </a:r>
            <a:endParaRPr lang="el-GR" sz="4000" dirty="0"/>
          </a:p>
        </p:txBody>
      </p:sp>
      <p:sp>
        <p:nvSpPr>
          <p:cNvPr id="8" name="2 - Θέση περιεχομένου"/>
          <p:cNvSpPr>
            <a:spLocks noGrp="1"/>
          </p:cNvSpPr>
          <p:nvPr>
            <p:ph idx="1"/>
          </p:nvPr>
        </p:nvSpPr>
        <p:spPr>
          <a:xfrm>
            <a:off x="457200" y="1397496"/>
            <a:ext cx="4762872" cy="5127848"/>
          </a:xfrm>
        </p:spPr>
        <p:txBody>
          <a:bodyPr>
            <a:normAutofit fontScale="92500" lnSpcReduction="10000"/>
          </a:bodyPr>
          <a:lstStyle/>
          <a:p>
            <a:pPr marL="361950" indent="-361950" algn="just">
              <a:buFont typeface="Wingdings" pitchFamily="2" charset="2"/>
              <a:buChar char="v"/>
            </a:pPr>
            <a:r>
              <a:rPr lang="en-US" sz="2000" b="1" dirty="0" smtClean="0">
                <a:latin typeface="+mj-lt"/>
              </a:rPr>
              <a:t>Chipset: </a:t>
            </a:r>
            <a:r>
              <a:rPr lang="el-GR" sz="2000" dirty="0" smtClean="0">
                <a:latin typeface="+mj-lt"/>
              </a:rPr>
              <a:t>Σύνολο κυκλωμάτων που είναι σχεδιασμένα να λειτουργούν μαζί για τον έλεγχο της ροής των δεδομένων.</a:t>
            </a:r>
            <a:r>
              <a:rPr lang="en-US" sz="2000" dirty="0" smtClean="0">
                <a:latin typeface="+mj-lt"/>
              </a:rPr>
              <a:t> </a:t>
            </a:r>
            <a:r>
              <a:rPr lang="el-GR" sz="2000" dirty="0" smtClean="0">
                <a:latin typeface="+mj-lt"/>
              </a:rPr>
              <a:t>Πρόκειται για </a:t>
            </a:r>
            <a:r>
              <a:rPr lang="el-GR" sz="2000" b="1" dirty="0" smtClean="0">
                <a:latin typeface="+mj-lt"/>
              </a:rPr>
              <a:t>δύο (2)</a:t>
            </a:r>
            <a:r>
              <a:rPr lang="el-GR" sz="2000" dirty="0" smtClean="0">
                <a:latin typeface="+mj-lt"/>
              </a:rPr>
              <a:t> </a:t>
            </a:r>
            <a:r>
              <a:rPr lang="en-US" sz="2000" dirty="0" smtClean="0">
                <a:latin typeface="+mj-lt"/>
              </a:rPr>
              <a:t>chip</a:t>
            </a:r>
            <a:r>
              <a:rPr lang="el-GR" sz="2000" dirty="0" smtClean="0">
                <a:latin typeface="+mj-lt"/>
              </a:rPr>
              <a:t>:</a:t>
            </a:r>
          </a:p>
          <a:p>
            <a:pPr marL="727710" lvl="1" indent="-361950" algn="just">
              <a:buFont typeface="Wingdings" pitchFamily="2" charset="2"/>
              <a:buChar char="Ø"/>
            </a:pPr>
            <a:r>
              <a:rPr lang="en-US" sz="1800" b="1" dirty="0" smtClean="0">
                <a:latin typeface="+mj-lt"/>
              </a:rPr>
              <a:t>Northbridge</a:t>
            </a:r>
            <a:r>
              <a:rPr lang="el-GR" sz="1800" b="1" dirty="0" smtClean="0">
                <a:latin typeface="+mj-lt"/>
              </a:rPr>
              <a:t> (Βόρεια Γέφυρα)</a:t>
            </a:r>
            <a:r>
              <a:rPr lang="en-US" sz="1800" b="1" dirty="0" smtClean="0">
                <a:latin typeface="+mj-lt"/>
              </a:rPr>
              <a:t>. </a:t>
            </a:r>
          </a:p>
          <a:p>
            <a:pPr marL="727710" lvl="1" indent="-361950" algn="just">
              <a:buFont typeface="Wingdings" pitchFamily="2" charset="2"/>
              <a:buChar char="Ø"/>
            </a:pPr>
            <a:r>
              <a:rPr lang="en-US" sz="1800" b="1" dirty="0" smtClean="0">
                <a:latin typeface="+mj-lt"/>
              </a:rPr>
              <a:t>Southbridge</a:t>
            </a:r>
            <a:r>
              <a:rPr lang="el-GR" sz="1800" b="1" dirty="0" smtClean="0">
                <a:latin typeface="+mj-lt"/>
              </a:rPr>
              <a:t> (Νότια Γέφυρα)</a:t>
            </a:r>
            <a:r>
              <a:rPr lang="en-US" sz="1800" b="1" dirty="0" smtClean="0">
                <a:latin typeface="+mj-lt"/>
              </a:rPr>
              <a:t>.</a:t>
            </a:r>
            <a:endParaRPr lang="el-GR" sz="1800" b="1" dirty="0" smtClean="0">
              <a:latin typeface="+mj-lt"/>
            </a:endParaRPr>
          </a:p>
          <a:p>
            <a:pPr marL="361950" indent="-361950" algn="just">
              <a:buFont typeface="Wingdings" pitchFamily="2" charset="2"/>
              <a:buChar char="v"/>
            </a:pPr>
            <a:r>
              <a:rPr lang="el-GR" sz="2000" b="1" dirty="0" smtClean="0">
                <a:latin typeface="+mj-lt"/>
              </a:rPr>
              <a:t>Δίαυλοι (</a:t>
            </a:r>
            <a:r>
              <a:rPr lang="en-US" sz="2000" b="1" dirty="0" smtClean="0">
                <a:latin typeface="+mj-lt"/>
              </a:rPr>
              <a:t>Bus</a:t>
            </a:r>
            <a:r>
              <a:rPr lang="el-GR" sz="2000" b="1" dirty="0" smtClean="0">
                <a:latin typeface="+mj-lt"/>
              </a:rPr>
              <a:t>): </a:t>
            </a:r>
            <a:r>
              <a:rPr lang="el-GR" sz="2000" dirty="0" smtClean="0">
                <a:latin typeface="+mj-lt"/>
              </a:rPr>
              <a:t>Είναι οι ‘Αρτηρίες’ από όπου περνάνε τα δεδομένα.</a:t>
            </a:r>
          </a:p>
          <a:p>
            <a:pPr marL="361950" indent="-361950" algn="just">
              <a:buFont typeface="Wingdings" pitchFamily="2" charset="2"/>
              <a:buChar char="v"/>
            </a:pPr>
            <a:r>
              <a:rPr lang="el-GR" sz="2000" b="1" dirty="0" smtClean="0">
                <a:latin typeface="+mj-lt"/>
              </a:rPr>
              <a:t>Υποδοχές Επεξεργαστή &amp; Μνήμης.</a:t>
            </a:r>
          </a:p>
          <a:p>
            <a:pPr marL="361950" indent="-361950" algn="just">
              <a:buFont typeface="Wingdings" pitchFamily="2" charset="2"/>
              <a:buChar char="v"/>
            </a:pPr>
            <a:r>
              <a:rPr lang="el-GR" sz="2000" b="1" dirty="0" smtClean="0">
                <a:latin typeface="+mj-lt"/>
              </a:rPr>
              <a:t>Υποδοχές Επέκτασης: </a:t>
            </a:r>
            <a:r>
              <a:rPr lang="en-US" sz="2000" u="sng" dirty="0" smtClean="0">
                <a:latin typeface="+mj-lt"/>
              </a:rPr>
              <a:t>PCI, AGP, </a:t>
            </a:r>
            <a:r>
              <a:rPr lang="en-US" sz="2000" u="sng" dirty="0" err="1" smtClean="0">
                <a:latin typeface="+mj-lt"/>
              </a:rPr>
              <a:t>PCIe</a:t>
            </a:r>
            <a:r>
              <a:rPr lang="en-US" sz="2000" dirty="0" smtClean="0">
                <a:latin typeface="+mj-lt"/>
              </a:rPr>
              <a:t>, ISA, EISA, MCA, </a:t>
            </a:r>
            <a:r>
              <a:rPr lang="el-GR" sz="2000" dirty="0" smtClean="0">
                <a:latin typeface="+mj-lt"/>
              </a:rPr>
              <a:t>κλπ.</a:t>
            </a:r>
          </a:p>
          <a:p>
            <a:pPr marL="361950" indent="-361950" algn="just">
              <a:buFont typeface="Wingdings" pitchFamily="2" charset="2"/>
              <a:buChar char="v"/>
            </a:pPr>
            <a:r>
              <a:rPr lang="el-GR" sz="2000" b="1" dirty="0" err="1" smtClean="0">
                <a:latin typeface="+mj-lt"/>
              </a:rPr>
              <a:t>Διεπαφές</a:t>
            </a:r>
            <a:r>
              <a:rPr lang="el-GR" sz="2000" b="1" dirty="0" smtClean="0">
                <a:latin typeface="+mj-lt"/>
              </a:rPr>
              <a:t> Αποθηκευτικών συσκευών:</a:t>
            </a:r>
            <a:r>
              <a:rPr lang="el-GR" sz="2000" dirty="0" smtClean="0">
                <a:latin typeface="+mj-lt"/>
              </a:rPr>
              <a:t> </a:t>
            </a:r>
            <a:r>
              <a:rPr lang="en-US" sz="2000" dirty="0" smtClean="0">
                <a:latin typeface="+mj-lt"/>
              </a:rPr>
              <a:t>IDE, SATA</a:t>
            </a:r>
            <a:r>
              <a:rPr lang="el-GR" sz="2000" dirty="0" smtClean="0">
                <a:latin typeface="+mj-lt"/>
              </a:rPr>
              <a:t> κλπ.</a:t>
            </a:r>
          </a:p>
          <a:p>
            <a:pPr marL="361950" indent="-361950" algn="just">
              <a:buFont typeface="Wingdings" pitchFamily="2" charset="2"/>
              <a:buChar char="v"/>
            </a:pPr>
            <a:r>
              <a:rPr lang="el-GR" sz="2000" b="1" dirty="0" smtClean="0">
                <a:latin typeface="+mj-lt"/>
              </a:rPr>
              <a:t>Ρολόι Συστήματος (</a:t>
            </a:r>
            <a:r>
              <a:rPr lang="en-US" sz="2000" b="1" dirty="0" smtClean="0">
                <a:latin typeface="+mj-lt"/>
              </a:rPr>
              <a:t>System Clock</a:t>
            </a:r>
            <a:r>
              <a:rPr lang="el-GR" sz="2000" b="1" dirty="0" smtClean="0">
                <a:latin typeface="+mj-lt"/>
              </a:rPr>
              <a:t> ή </a:t>
            </a:r>
            <a:r>
              <a:rPr lang="en-US" sz="2000" b="1" dirty="0" smtClean="0">
                <a:latin typeface="+mj-lt"/>
              </a:rPr>
              <a:t>Real-Time Clock, RTC)</a:t>
            </a:r>
            <a:r>
              <a:rPr lang="el-GR" sz="2000" dirty="0" smtClean="0">
                <a:latin typeface="+mj-lt"/>
              </a:rPr>
              <a:t>.</a:t>
            </a:r>
          </a:p>
          <a:p>
            <a:pPr marL="361950" indent="-361950" algn="just">
              <a:buFont typeface="Wingdings" pitchFamily="2" charset="2"/>
              <a:buChar char="v"/>
            </a:pPr>
            <a:r>
              <a:rPr lang="en-US" sz="2000" b="1" dirty="0" smtClean="0">
                <a:latin typeface="+mj-lt"/>
              </a:rPr>
              <a:t>BIOS/CMOS.</a:t>
            </a:r>
          </a:p>
          <a:p>
            <a:pPr marL="361950" indent="-361950" algn="just">
              <a:buFont typeface="Wingdings" pitchFamily="2" charset="2"/>
              <a:buChar char="v"/>
            </a:pPr>
            <a:r>
              <a:rPr lang="el-GR" sz="2000" b="1" dirty="0" smtClean="0">
                <a:latin typeface="+mj-lt"/>
              </a:rPr>
              <a:t>Μπαταρία </a:t>
            </a:r>
            <a:r>
              <a:rPr lang="en-US" sz="2000" b="1" dirty="0" smtClean="0">
                <a:latin typeface="+mj-lt"/>
              </a:rPr>
              <a:t>RTC / CMOS</a:t>
            </a:r>
            <a:r>
              <a:rPr lang="el-GR" sz="2000" b="1" dirty="0" smtClean="0">
                <a:latin typeface="+mj-lt"/>
              </a:rPr>
              <a:t>.</a:t>
            </a:r>
          </a:p>
        </p:txBody>
      </p:sp>
      <p:sp>
        <p:nvSpPr>
          <p:cNvPr id="9" name="8 - TextBox"/>
          <p:cNvSpPr txBox="1"/>
          <p:nvPr/>
        </p:nvSpPr>
        <p:spPr>
          <a:xfrm>
            <a:off x="5220072" y="5877272"/>
            <a:ext cx="3528392"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a:t>
            </a:r>
            <a:r>
              <a:rPr lang="en-US" sz="800" b="1" dirty="0" smtClean="0">
                <a:solidFill>
                  <a:srgbClr val="FF0000"/>
                </a:solidFill>
              </a:rPr>
              <a:t> http://en.wikipedia.org/wiki/File:Motherboard_diagram.svg</a:t>
            </a:r>
            <a:r>
              <a:rPr lang="el-GR" sz="800" b="1" dirty="0" smtClean="0">
                <a:solidFill>
                  <a:srgbClr val="FF0000"/>
                </a:solidFill>
              </a:rPr>
              <a:t>)</a:t>
            </a:r>
            <a:endParaRPr lang="el-GR" sz="800" b="1" dirty="0">
              <a:solidFill>
                <a:srgbClr val="FF0000"/>
              </a:solidFill>
            </a:endParaRPr>
          </a:p>
        </p:txBody>
      </p:sp>
      <p:pic>
        <p:nvPicPr>
          <p:cNvPr id="39938" name="Picture 2" descr="File:Motherboard diagram.svg"/>
          <p:cNvPicPr>
            <a:picLocks noChangeAspect="1" noChangeArrowheads="1"/>
          </p:cNvPicPr>
          <p:nvPr/>
        </p:nvPicPr>
        <p:blipFill>
          <a:blip r:embed="rId3" cstate="print"/>
          <a:srcRect/>
          <a:stretch>
            <a:fillRect/>
          </a:stretch>
        </p:blipFill>
        <p:spPr bwMode="auto">
          <a:xfrm>
            <a:off x="5436096" y="1340768"/>
            <a:ext cx="2952328" cy="45481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ΚΕΝΤΡΙΚΗ ΜΟΝΑΔΑ ΕΠΕΞΕΡΓΑΣΙΑΣ (1)</a:t>
            </a:r>
            <a:endParaRPr lang="el-GR" sz="4000" dirty="0"/>
          </a:p>
        </p:txBody>
      </p:sp>
      <p:sp>
        <p:nvSpPr>
          <p:cNvPr id="8" name="2 - Θέση περιεχομένου"/>
          <p:cNvSpPr>
            <a:spLocks noGrp="1"/>
          </p:cNvSpPr>
          <p:nvPr>
            <p:ph idx="1"/>
          </p:nvPr>
        </p:nvSpPr>
        <p:spPr>
          <a:xfrm>
            <a:off x="457200" y="1325488"/>
            <a:ext cx="8229600" cy="5271864"/>
          </a:xfrm>
        </p:spPr>
        <p:txBody>
          <a:bodyPr>
            <a:normAutofit/>
          </a:bodyPr>
          <a:lstStyle/>
          <a:p>
            <a:pPr marL="361950" indent="-361950" algn="just">
              <a:buFont typeface="Wingdings" pitchFamily="2" charset="2"/>
              <a:buChar char="v"/>
            </a:pPr>
            <a:r>
              <a:rPr lang="el-GR" sz="2400" dirty="0" smtClean="0">
                <a:latin typeface="+mj-lt"/>
              </a:rPr>
              <a:t>Αποτελείται από </a:t>
            </a:r>
            <a:r>
              <a:rPr lang="el-GR" sz="2400" b="1" dirty="0" smtClean="0">
                <a:latin typeface="+mj-lt"/>
              </a:rPr>
              <a:t>τρία (3)</a:t>
            </a:r>
            <a:r>
              <a:rPr lang="el-GR" sz="2400" dirty="0" smtClean="0">
                <a:latin typeface="+mj-lt"/>
              </a:rPr>
              <a:t> τμήματα:</a:t>
            </a:r>
          </a:p>
          <a:p>
            <a:pPr marL="727710" lvl="1" indent="-361950" algn="just">
              <a:buFont typeface="Wingdings" pitchFamily="2" charset="2"/>
              <a:buChar char="Ø"/>
            </a:pPr>
            <a:r>
              <a:rPr lang="el-GR" sz="2100" b="1" dirty="0" smtClean="0">
                <a:latin typeface="+mj-lt"/>
              </a:rPr>
              <a:t>Αριθμητική &amp; Λογική Μονάδα (</a:t>
            </a:r>
            <a:r>
              <a:rPr lang="en-US" sz="2100" b="1" dirty="0" smtClean="0">
                <a:latin typeface="+mj-lt"/>
              </a:rPr>
              <a:t>Arithmetic Logical Unit, ALU</a:t>
            </a:r>
            <a:r>
              <a:rPr lang="el-GR" sz="2100" b="1" dirty="0" smtClean="0">
                <a:latin typeface="+mj-lt"/>
              </a:rPr>
              <a:t>)</a:t>
            </a:r>
            <a:r>
              <a:rPr lang="en-US" sz="2100" b="1" dirty="0" smtClean="0">
                <a:latin typeface="+mj-lt"/>
              </a:rPr>
              <a:t>: </a:t>
            </a:r>
            <a:r>
              <a:rPr lang="el-GR" sz="2100" b="1" dirty="0" smtClean="0">
                <a:latin typeface="+mj-lt"/>
              </a:rPr>
              <a:t> </a:t>
            </a:r>
            <a:r>
              <a:rPr lang="el-GR" sz="2100" dirty="0" smtClean="0">
                <a:latin typeface="+mj-lt"/>
              </a:rPr>
              <a:t>Πραγματοποιεί αριθμητικές και λογικές πράξεις, συγκρίσεις.</a:t>
            </a:r>
          </a:p>
          <a:p>
            <a:pPr marL="727710" lvl="1" indent="-361950" algn="just">
              <a:buFont typeface="Wingdings" pitchFamily="2" charset="2"/>
              <a:buChar char="Ø"/>
            </a:pPr>
            <a:r>
              <a:rPr lang="el-GR" sz="2100" b="1" dirty="0" smtClean="0">
                <a:latin typeface="+mj-lt"/>
              </a:rPr>
              <a:t>Μονάδας Ελέγχου (</a:t>
            </a:r>
            <a:r>
              <a:rPr lang="en-US" sz="2100" b="1" dirty="0" smtClean="0">
                <a:latin typeface="+mj-lt"/>
              </a:rPr>
              <a:t>Control Unit, CU</a:t>
            </a:r>
            <a:r>
              <a:rPr lang="el-GR" sz="2100" b="1" dirty="0" smtClean="0">
                <a:latin typeface="+mj-lt"/>
              </a:rPr>
              <a:t>):</a:t>
            </a:r>
            <a:r>
              <a:rPr lang="el-GR" sz="2100" dirty="0" smtClean="0">
                <a:latin typeface="+mj-lt"/>
              </a:rPr>
              <a:t> Υπεύθυνη για τον έλεγχο και το συντονισμό όλων των λειτουργιών στον υπολογιστή.</a:t>
            </a:r>
          </a:p>
          <a:p>
            <a:pPr marL="727710" lvl="1" indent="-361950" algn="just">
              <a:buFont typeface="Wingdings" pitchFamily="2" charset="2"/>
              <a:buChar char="Ø"/>
            </a:pPr>
            <a:r>
              <a:rPr lang="el-GR" sz="2100" b="1" dirty="0" err="1" smtClean="0">
                <a:latin typeface="+mj-lt"/>
              </a:rPr>
              <a:t>Καταχωρητές</a:t>
            </a:r>
            <a:r>
              <a:rPr lang="en-US" sz="2100" b="1" dirty="0" smtClean="0">
                <a:latin typeface="+mj-lt"/>
              </a:rPr>
              <a:t> (Registers)</a:t>
            </a:r>
            <a:r>
              <a:rPr lang="el-GR" sz="2100" b="1" dirty="0" smtClean="0">
                <a:latin typeface="+mj-lt"/>
              </a:rPr>
              <a:t>:</a:t>
            </a:r>
            <a:r>
              <a:rPr lang="el-GR" sz="2100" dirty="0" smtClean="0">
                <a:latin typeface="+mj-lt"/>
              </a:rPr>
              <a:t> Μονάδες όπου αποθηκεύονται προσωρινά δεδομένα και χωρίζονται σε διάφορες κατηγορίες ανάλογα με τη λειτουργία τους</a:t>
            </a:r>
            <a:r>
              <a:rPr lang="en-US" sz="2100" dirty="0" smtClean="0">
                <a:latin typeface="+mj-lt"/>
              </a:rPr>
              <a:t>,</a:t>
            </a:r>
            <a:r>
              <a:rPr lang="el-GR" sz="2100" dirty="0" smtClean="0">
                <a:latin typeface="+mj-lt"/>
              </a:rPr>
              <a:t> π.χ. (ενδεικτικά)</a:t>
            </a:r>
            <a:r>
              <a:rPr lang="en-US" sz="2100" dirty="0" smtClean="0">
                <a:latin typeface="+mj-lt"/>
              </a:rPr>
              <a:t>:</a:t>
            </a:r>
            <a:endParaRPr lang="el-GR" sz="2100" dirty="0" smtClean="0">
              <a:latin typeface="+mj-lt"/>
            </a:endParaRPr>
          </a:p>
          <a:p>
            <a:pPr marL="1002030" lvl="2" indent="-361950" algn="just">
              <a:buFont typeface="Courier New" pitchFamily="49" charset="0"/>
              <a:buChar char="o"/>
            </a:pPr>
            <a:r>
              <a:rPr lang="el-GR" sz="1900" dirty="0" smtClean="0">
                <a:latin typeface="+mj-lt"/>
              </a:rPr>
              <a:t>Δεδομένων.</a:t>
            </a:r>
          </a:p>
          <a:p>
            <a:pPr marL="1002030" lvl="2" indent="-361950" algn="just">
              <a:buFont typeface="Courier New" pitchFamily="49" charset="0"/>
              <a:buChar char="o"/>
            </a:pPr>
            <a:r>
              <a:rPr lang="el-GR" sz="1900" dirty="0" smtClean="0">
                <a:latin typeface="+mj-lt"/>
              </a:rPr>
              <a:t>Διευθύνσεων.</a:t>
            </a:r>
          </a:p>
          <a:p>
            <a:pPr marL="1002030" lvl="2" indent="-361950" algn="just">
              <a:buFont typeface="Courier New" pitchFamily="49" charset="0"/>
              <a:buChar char="o"/>
            </a:pPr>
            <a:r>
              <a:rPr lang="el-GR" sz="1900" dirty="0" smtClean="0">
                <a:latin typeface="+mj-lt"/>
              </a:rPr>
              <a:t>Γενικού Σκοπού.</a:t>
            </a:r>
          </a:p>
          <a:p>
            <a:pPr marL="1002030" lvl="2" indent="-361950" algn="just">
              <a:buFont typeface="Courier New" pitchFamily="49" charset="0"/>
              <a:buChar char="o"/>
            </a:pPr>
            <a:r>
              <a:rPr lang="el-GR" sz="1900" dirty="0" smtClean="0">
                <a:latin typeface="+mj-lt"/>
              </a:rPr>
              <a:t>Ειδικού Σκοπού – π.χ. </a:t>
            </a:r>
            <a:r>
              <a:rPr lang="el-GR" sz="1900" dirty="0" err="1" smtClean="0">
                <a:latin typeface="+mj-lt"/>
              </a:rPr>
              <a:t>Καταχωρητής</a:t>
            </a:r>
            <a:r>
              <a:rPr lang="el-GR" sz="1900" dirty="0" smtClean="0">
                <a:latin typeface="+mj-lt"/>
              </a:rPr>
              <a:t> καταστάσεως</a:t>
            </a:r>
            <a:r>
              <a:rPr lang="en-US" sz="1900" dirty="0" smtClean="0">
                <a:latin typeface="+mj-lt"/>
              </a:rPr>
              <a:t> </a:t>
            </a:r>
            <a:r>
              <a:rPr lang="el-GR" sz="1900" dirty="0" smtClean="0">
                <a:latin typeface="+mj-lt"/>
              </a:rPr>
              <a:t>(</a:t>
            </a:r>
            <a:r>
              <a:rPr lang="en-US" sz="1900" dirty="0" smtClean="0">
                <a:latin typeface="+mj-lt"/>
              </a:rPr>
              <a:t>Status Register</a:t>
            </a:r>
            <a:r>
              <a:rPr lang="el-GR" sz="1900" dirty="0" smtClean="0">
                <a:latin typeface="+mj-lt"/>
              </a:rPr>
              <a:t>), Απαριθμητής προγράμματος (</a:t>
            </a:r>
            <a:r>
              <a:rPr lang="en-US" sz="1900" dirty="0" smtClean="0">
                <a:latin typeface="+mj-lt"/>
              </a:rPr>
              <a:t>Program Counter</a:t>
            </a:r>
            <a:r>
              <a:rPr lang="el-GR" sz="1900" dirty="0" smtClean="0">
                <a:latin typeface="+mj-lt"/>
              </a:rPr>
              <a:t>).</a:t>
            </a:r>
          </a:p>
          <a:p>
            <a:pPr marL="1002030" lvl="2" indent="-361950" algn="just">
              <a:buFont typeface="Courier New" pitchFamily="49" charset="0"/>
              <a:buChar char="o"/>
            </a:pPr>
            <a:r>
              <a:rPr lang="el-GR" sz="1900" dirty="0" smtClean="0">
                <a:latin typeface="+mj-lt"/>
              </a:rPr>
              <a:t>Εσωτερικοί </a:t>
            </a:r>
            <a:r>
              <a:rPr lang="el-GR" sz="1900" dirty="0" err="1" smtClean="0">
                <a:latin typeface="+mj-lt"/>
              </a:rPr>
              <a:t>Καταχωρητές</a:t>
            </a:r>
            <a:r>
              <a:rPr lang="el-GR" sz="1900" dirty="0" smtClean="0">
                <a:latin typeface="+mj-lt"/>
              </a:rPr>
              <a:t> (</a:t>
            </a:r>
            <a:r>
              <a:rPr lang="el-GR" sz="1900" dirty="0" err="1" smtClean="0">
                <a:latin typeface="+mj-lt"/>
              </a:rPr>
              <a:t>Καταχωρητής</a:t>
            </a:r>
            <a:r>
              <a:rPr lang="el-GR" sz="1900" dirty="0" smtClean="0">
                <a:latin typeface="+mj-lt"/>
              </a:rPr>
              <a:t> εντολών (</a:t>
            </a:r>
            <a:r>
              <a:rPr lang="en-US" sz="1900" dirty="0" smtClean="0">
                <a:latin typeface="+mj-lt"/>
              </a:rPr>
              <a:t>Instruction Register</a:t>
            </a:r>
            <a:r>
              <a:rPr lang="el-GR" sz="1900" dirty="0" smtClean="0">
                <a:latin typeface="+mj-lt"/>
              </a:rPr>
              <a:t>) – Αποκωδικοποιητής).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ΚΕΝΤΡΙΚΗ ΜΟΝΑΔΑ ΕΠΕΞΕΡΓΑΣΙΑΣ (2)</a:t>
            </a:r>
            <a:endParaRPr lang="el-GR" sz="4000" dirty="0"/>
          </a:p>
        </p:txBody>
      </p:sp>
      <p:sp>
        <p:nvSpPr>
          <p:cNvPr id="8" name="2 - Θέση περιεχομένου"/>
          <p:cNvSpPr>
            <a:spLocks noGrp="1"/>
          </p:cNvSpPr>
          <p:nvPr>
            <p:ph idx="1"/>
          </p:nvPr>
        </p:nvSpPr>
        <p:spPr>
          <a:xfrm>
            <a:off x="457200" y="1325488"/>
            <a:ext cx="8229600" cy="5271864"/>
          </a:xfrm>
        </p:spPr>
        <p:txBody>
          <a:bodyPr>
            <a:normAutofit lnSpcReduction="10000"/>
          </a:bodyPr>
          <a:lstStyle/>
          <a:p>
            <a:pPr marL="361950" indent="-361950" algn="just">
              <a:buFont typeface="Wingdings" pitchFamily="2" charset="2"/>
              <a:buChar char="v"/>
            </a:pPr>
            <a:r>
              <a:rPr lang="el-GR" sz="2400" dirty="0" smtClean="0">
                <a:latin typeface="+mj-lt"/>
              </a:rPr>
              <a:t>Ουσιαστικά, ο κάθε επεξεργαστής μπορεί να εκτελέσει ένα συγκεκριμένο ρεπερτόριο βασικών εντολών που λέγεται </a:t>
            </a:r>
            <a:r>
              <a:rPr lang="el-GR" sz="2400" b="1" dirty="0" smtClean="0">
                <a:latin typeface="+mj-lt"/>
              </a:rPr>
              <a:t>Σύνολο Εντολών (</a:t>
            </a:r>
            <a:r>
              <a:rPr lang="en-US" sz="2400" b="1" dirty="0" smtClean="0">
                <a:latin typeface="+mj-lt"/>
              </a:rPr>
              <a:t>Instruction Set</a:t>
            </a:r>
            <a:r>
              <a:rPr lang="el-GR" sz="2400" b="1" dirty="0" smtClean="0">
                <a:latin typeface="+mj-lt"/>
              </a:rPr>
              <a:t>)</a:t>
            </a:r>
            <a:r>
              <a:rPr lang="el-GR" sz="2400" dirty="0" smtClean="0">
                <a:latin typeface="+mj-lt"/>
              </a:rPr>
              <a:t>.</a:t>
            </a:r>
            <a:endParaRPr lang="en-US" sz="2400" dirty="0" smtClean="0">
              <a:latin typeface="+mj-lt"/>
            </a:endParaRPr>
          </a:p>
          <a:p>
            <a:pPr marL="361950" indent="-361950" algn="just">
              <a:buFont typeface="Wingdings" pitchFamily="2" charset="2"/>
              <a:buChar char="v"/>
            </a:pPr>
            <a:r>
              <a:rPr lang="el-GR" sz="2400" dirty="0" smtClean="0">
                <a:latin typeface="+mj-lt"/>
              </a:rPr>
              <a:t>Ανάλογα με το μέγεθος του συνόλου εντολών που υποστηρίζεται από τους επεξεργαστές τους, οι υπολογιστές διακρίνονται σε επιμέρους κατηγορίες:</a:t>
            </a:r>
          </a:p>
          <a:p>
            <a:pPr marL="727710" lvl="1" indent="-361950" algn="just">
              <a:buFont typeface="Wingdings" pitchFamily="2" charset="2"/>
              <a:buChar char="Ø"/>
            </a:pPr>
            <a:r>
              <a:rPr lang="el-GR" sz="2200" b="1" dirty="0" smtClean="0">
                <a:latin typeface="+mj-lt"/>
              </a:rPr>
              <a:t>Υπολογιστές Σύνθετου Ρεπερτορίου Εντολών (</a:t>
            </a:r>
            <a:r>
              <a:rPr lang="en-US" sz="2200" b="1" dirty="0" smtClean="0">
                <a:latin typeface="+mj-lt"/>
              </a:rPr>
              <a:t>CISC – </a:t>
            </a:r>
            <a:r>
              <a:rPr lang="en-US" sz="2200" b="1" u="sng" dirty="0" smtClean="0">
                <a:latin typeface="+mj-lt"/>
              </a:rPr>
              <a:t>C</a:t>
            </a:r>
            <a:r>
              <a:rPr lang="en-US" sz="2200" b="1" dirty="0" smtClean="0">
                <a:latin typeface="+mj-lt"/>
              </a:rPr>
              <a:t>omplicated </a:t>
            </a:r>
            <a:r>
              <a:rPr lang="en-US" sz="2200" b="1" u="sng" dirty="0" smtClean="0">
                <a:latin typeface="+mj-lt"/>
              </a:rPr>
              <a:t>I</a:t>
            </a:r>
            <a:r>
              <a:rPr lang="en-US" sz="2200" b="1" dirty="0" smtClean="0">
                <a:latin typeface="+mj-lt"/>
              </a:rPr>
              <a:t>nstruction </a:t>
            </a:r>
            <a:r>
              <a:rPr lang="en-US" sz="2200" b="1" u="sng" dirty="0" smtClean="0">
                <a:latin typeface="+mj-lt"/>
              </a:rPr>
              <a:t>S</a:t>
            </a:r>
            <a:r>
              <a:rPr lang="en-US" sz="2200" b="1" dirty="0" smtClean="0">
                <a:latin typeface="+mj-lt"/>
              </a:rPr>
              <a:t>et of </a:t>
            </a:r>
            <a:r>
              <a:rPr lang="en-US" sz="2200" b="1" u="sng" dirty="0" smtClean="0">
                <a:latin typeface="+mj-lt"/>
              </a:rPr>
              <a:t>C</a:t>
            </a:r>
            <a:r>
              <a:rPr lang="en-US" sz="2200" b="1" dirty="0" smtClean="0">
                <a:latin typeface="+mj-lt"/>
              </a:rPr>
              <a:t>ommands</a:t>
            </a:r>
            <a:r>
              <a:rPr lang="el-GR" sz="2200" b="1" dirty="0" smtClean="0">
                <a:latin typeface="+mj-lt"/>
              </a:rPr>
              <a:t>)</a:t>
            </a:r>
            <a:r>
              <a:rPr lang="en-US" sz="2200" b="1" dirty="0" smtClean="0">
                <a:latin typeface="+mj-lt"/>
              </a:rPr>
              <a:t>:</a:t>
            </a:r>
            <a:r>
              <a:rPr lang="el-GR" sz="2200" b="1" dirty="0" smtClean="0">
                <a:latin typeface="+mj-lt"/>
              </a:rPr>
              <a:t> </a:t>
            </a:r>
            <a:r>
              <a:rPr lang="el-GR" sz="2200" dirty="0" smtClean="0">
                <a:latin typeface="+mj-lt"/>
              </a:rPr>
              <a:t>Εύκολοι στον προγραμματισμό σε γλώσσα μηχανής και στη δημιουργία μεταφραστών, 120 – 350 εντολές, μικρός αριθμός καταχωρητών, μικρή ταχύτητα.</a:t>
            </a:r>
          </a:p>
          <a:p>
            <a:pPr marL="727710" lvl="1" indent="-361950" algn="just">
              <a:buFont typeface="Wingdings" pitchFamily="2" charset="2"/>
              <a:buChar char="Ø"/>
            </a:pPr>
            <a:r>
              <a:rPr lang="el-GR" sz="2200" b="1" dirty="0" smtClean="0">
                <a:latin typeface="+mj-lt"/>
              </a:rPr>
              <a:t>Υπολογιστές Μειωμένου Ρεπερτορίου Εντολών (</a:t>
            </a:r>
            <a:r>
              <a:rPr lang="en-US" sz="2200" b="1" dirty="0" smtClean="0">
                <a:latin typeface="+mj-lt"/>
              </a:rPr>
              <a:t>RISC – </a:t>
            </a:r>
            <a:r>
              <a:rPr lang="en-US" sz="2200" b="1" u="sng" dirty="0" smtClean="0">
                <a:latin typeface="+mj-lt"/>
              </a:rPr>
              <a:t>R</a:t>
            </a:r>
            <a:r>
              <a:rPr lang="en-US" sz="2200" b="1" dirty="0" smtClean="0">
                <a:latin typeface="+mj-lt"/>
              </a:rPr>
              <a:t>educed </a:t>
            </a:r>
            <a:r>
              <a:rPr lang="en-US" sz="2200" b="1" u="sng" dirty="0" smtClean="0">
                <a:latin typeface="+mj-lt"/>
              </a:rPr>
              <a:t>I</a:t>
            </a:r>
            <a:r>
              <a:rPr lang="en-US" sz="2200" b="1" dirty="0" smtClean="0">
                <a:latin typeface="+mj-lt"/>
              </a:rPr>
              <a:t>nstruction </a:t>
            </a:r>
            <a:r>
              <a:rPr lang="en-US" sz="2200" b="1" u="sng" dirty="0" smtClean="0">
                <a:latin typeface="+mj-lt"/>
              </a:rPr>
              <a:t>S</a:t>
            </a:r>
            <a:r>
              <a:rPr lang="en-US" sz="2200" b="1" dirty="0" smtClean="0">
                <a:latin typeface="+mj-lt"/>
              </a:rPr>
              <a:t>et of </a:t>
            </a:r>
            <a:r>
              <a:rPr lang="en-US" sz="2200" b="1" u="sng" dirty="0" smtClean="0">
                <a:latin typeface="+mj-lt"/>
              </a:rPr>
              <a:t>C</a:t>
            </a:r>
            <a:r>
              <a:rPr lang="en-US" sz="2200" b="1" dirty="0" smtClean="0">
                <a:latin typeface="+mj-lt"/>
              </a:rPr>
              <a:t>ommands</a:t>
            </a:r>
            <a:r>
              <a:rPr lang="el-GR" sz="2200" b="1" dirty="0" smtClean="0">
                <a:latin typeface="+mj-lt"/>
              </a:rPr>
              <a:t>):</a:t>
            </a:r>
            <a:r>
              <a:rPr lang="el-GR" sz="2200" dirty="0" smtClean="0">
                <a:latin typeface="+mj-lt"/>
              </a:rPr>
              <a:t> Μεγαλύτερη δυσκολία στη δημιουργία μεταφραστών, κάτω από 100 εντολές, αυξημένη ταχύτητα.</a:t>
            </a:r>
            <a:endParaRPr lang="el-GR" sz="2200" b="1" dirty="0" smtClean="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404664"/>
            <a:ext cx="8229600" cy="966936"/>
          </a:xfrm>
        </p:spPr>
        <p:txBody>
          <a:bodyPr/>
          <a:lstStyle/>
          <a:p>
            <a:pPr algn="ctr"/>
            <a:r>
              <a:rPr lang="el-GR" dirty="0" smtClean="0"/>
              <a:t>ΕΙΣΑΓΩΓΙΚΕΣ ΕΝΝΟΙΕΣ (1)</a:t>
            </a:r>
            <a:endParaRPr lang="el-GR" dirty="0"/>
          </a:p>
        </p:txBody>
      </p:sp>
      <p:sp>
        <p:nvSpPr>
          <p:cNvPr id="5" name="4 - TextBox"/>
          <p:cNvSpPr txBox="1"/>
          <p:nvPr/>
        </p:nvSpPr>
        <p:spPr>
          <a:xfrm>
            <a:off x="683568" y="1556792"/>
            <a:ext cx="7848872" cy="4632037"/>
          </a:xfrm>
          <a:prstGeom prst="rect">
            <a:avLst/>
          </a:prstGeom>
          <a:noFill/>
        </p:spPr>
        <p:txBody>
          <a:bodyPr wrap="square" rtlCol="0">
            <a:spAutoFit/>
          </a:bodyPr>
          <a:lstStyle/>
          <a:p>
            <a:pPr marL="266700" indent="-266700" algn="just">
              <a:spcAft>
                <a:spcPts val="600"/>
              </a:spcAft>
              <a:buFont typeface="Wingdings" pitchFamily="2" charset="2"/>
              <a:buChar char="ü"/>
            </a:pPr>
            <a:r>
              <a:rPr lang="el-GR" sz="2000" dirty="0" smtClean="0">
                <a:latin typeface="+mj-lt"/>
              </a:rPr>
              <a:t>Ο άνθρωπος αξιοποιεί τις πνευματικές και φυσικές του δυνάμεις για να αντιμετωπίζει και να επιλύει </a:t>
            </a:r>
            <a:r>
              <a:rPr lang="el-GR" sz="2000" b="1" dirty="0" smtClean="0">
                <a:latin typeface="+mj-lt"/>
              </a:rPr>
              <a:t>ΠΡΟΒΛΗΜΑΤΑ</a:t>
            </a:r>
            <a:r>
              <a:rPr lang="el-GR" sz="2000" dirty="0" smtClean="0">
                <a:latin typeface="+mj-lt"/>
              </a:rPr>
              <a:t>.</a:t>
            </a:r>
          </a:p>
          <a:p>
            <a:pPr marL="266700" indent="-266700" algn="just">
              <a:spcAft>
                <a:spcPts val="600"/>
              </a:spcAft>
              <a:buFont typeface="Wingdings" pitchFamily="2" charset="2"/>
              <a:buChar char="ü"/>
            </a:pPr>
            <a:r>
              <a:rPr lang="el-GR" sz="2000" b="1" dirty="0" smtClean="0">
                <a:latin typeface="+mj-lt"/>
              </a:rPr>
              <a:t>ΔΕΔΟΜΕΝΑ:</a:t>
            </a:r>
            <a:r>
              <a:rPr lang="el-GR" sz="2000" dirty="0" smtClean="0">
                <a:latin typeface="+mj-lt"/>
              </a:rPr>
              <a:t> Ακατέργαστα στοιχεία υπό μορφή συμβολικών παραστάσεων που χαρακτηρίζουν-περιγράφουν κάποιο πρόβλημα, αλλά από μόνα τους δεν έχουν κανένα νόημα για τον άνθρωπο.</a:t>
            </a:r>
          </a:p>
          <a:p>
            <a:pPr marL="266700" indent="-266700" algn="just">
              <a:spcAft>
                <a:spcPts val="600"/>
              </a:spcAft>
              <a:buFont typeface="Wingdings" pitchFamily="2" charset="2"/>
              <a:buChar char="ü"/>
            </a:pPr>
            <a:r>
              <a:rPr lang="el-GR" sz="2000" b="1" dirty="0" smtClean="0">
                <a:latin typeface="+mj-lt"/>
              </a:rPr>
              <a:t>ΠΛΗΡΟΦΟΡΙΑ:</a:t>
            </a:r>
            <a:r>
              <a:rPr lang="el-GR" sz="2000" dirty="0" smtClean="0">
                <a:latin typeface="+mj-lt"/>
              </a:rPr>
              <a:t>  Η ερμηνεία ή το νόημα που δίνει ο άνθρωπος στα απλά ή επεξεργασμένα δεδομένα. Η αξιόπιστη και έγκαιρη πληροφορία είναι απαραίτητη για την εξαγωγή χρήσιμων συμπερασμάτων και τη λήψη σωστών αποφάσεων κατά την αντιμετώπιση προβλημάτων.</a:t>
            </a:r>
          </a:p>
          <a:p>
            <a:pPr marL="266700" indent="-266700" algn="just">
              <a:buFont typeface="Wingdings" pitchFamily="2" charset="2"/>
              <a:buChar char="ü"/>
            </a:pPr>
            <a:r>
              <a:rPr lang="el-GR" sz="2000" b="1" dirty="0" smtClean="0">
                <a:latin typeface="+mj-lt"/>
              </a:rPr>
              <a:t>ΕΠΕΞΕΡΓΑΣΙΑ ΔΕΔΟΜΕΝΩΝ:</a:t>
            </a:r>
            <a:r>
              <a:rPr lang="el-GR" sz="2000" dirty="0" smtClean="0">
                <a:latin typeface="+mj-lt"/>
              </a:rPr>
              <a:t> Η συστηματική εκτέλεση σειράς ενεργειών και διαδικασιών (π.χ. συλλογή, επαλήθευση, ταξινόμηση, υπολογισμός, ενημέρωση, διαγραφή, αποθήκευση, μετάδοση, κλπ) επί των δεδομένων με σκοπό την παραγωγή πληροφοριών. </a:t>
            </a:r>
          </a:p>
        </p:txBody>
      </p:sp>
      <p:sp>
        <p:nvSpPr>
          <p:cNvPr id="8" name="7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704088"/>
            <a:ext cx="8229600" cy="564672"/>
          </a:xfrm>
        </p:spPr>
        <p:txBody>
          <a:bodyPr>
            <a:noAutofit/>
          </a:bodyPr>
          <a:lstStyle/>
          <a:p>
            <a:pPr algn="ctr"/>
            <a:r>
              <a:rPr lang="el-GR" sz="4000" dirty="0" smtClean="0"/>
              <a:t>ΚΕΝΤΡΙΚΗ ΜΟΝΑΔΑ ΕΠΕΞΕΡΓΑΣΙΑΣ (3)</a:t>
            </a:r>
            <a:endParaRPr lang="el-GR" sz="4000" dirty="0"/>
          </a:p>
        </p:txBody>
      </p:sp>
      <p:sp>
        <p:nvSpPr>
          <p:cNvPr id="8" name="2 - Θέση περιεχομένου"/>
          <p:cNvSpPr>
            <a:spLocks noGrp="1"/>
          </p:cNvSpPr>
          <p:nvPr>
            <p:ph sz="half" idx="1"/>
          </p:nvPr>
        </p:nvSpPr>
        <p:spPr>
          <a:xfrm>
            <a:off x="457200" y="1412777"/>
            <a:ext cx="4038600" cy="2376263"/>
          </a:xfrm>
        </p:spPr>
        <p:txBody>
          <a:bodyPr>
            <a:normAutofit lnSpcReduction="10000"/>
          </a:bodyPr>
          <a:lstStyle/>
          <a:p>
            <a:pPr marL="361950" indent="-361950" algn="just">
              <a:buFont typeface="Wingdings" pitchFamily="2" charset="2"/>
              <a:buChar char="v"/>
            </a:pPr>
            <a:r>
              <a:rPr lang="el-GR" sz="2200" b="1" dirty="0" smtClean="0">
                <a:latin typeface="+mj-lt"/>
              </a:rPr>
              <a:t>Λειτουργία Επεξεργαστή:</a:t>
            </a:r>
            <a:endParaRPr lang="en-US" sz="2200" b="1" dirty="0" smtClean="0">
              <a:latin typeface="+mj-lt"/>
            </a:endParaRPr>
          </a:p>
          <a:p>
            <a:pPr marL="822960" lvl="1" indent="-457200" algn="just">
              <a:buFont typeface="+mj-lt"/>
              <a:buAutoNum type="arabicPeriod"/>
            </a:pPr>
            <a:r>
              <a:rPr lang="el-GR" sz="2000" dirty="0" smtClean="0">
                <a:latin typeface="+mj-lt"/>
              </a:rPr>
              <a:t>Ανάκτηση εντολής από κύρια μνήμη.</a:t>
            </a:r>
          </a:p>
          <a:p>
            <a:pPr marL="822960" lvl="1" indent="-457200" algn="just">
              <a:buFont typeface="+mj-lt"/>
              <a:buAutoNum type="arabicPeriod"/>
            </a:pPr>
            <a:r>
              <a:rPr lang="el-GR" sz="2000" dirty="0" smtClean="0">
                <a:latin typeface="+mj-lt"/>
              </a:rPr>
              <a:t>Αποκωδικοποίηση εντολής.</a:t>
            </a:r>
          </a:p>
          <a:p>
            <a:pPr marL="822960" lvl="1" indent="-457200" algn="just">
              <a:buFont typeface="+mj-lt"/>
              <a:buAutoNum type="arabicPeriod"/>
            </a:pPr>
            <a:r>
              <a:rPr lang="el-GR" sz="2000" dirty="0" smtClean="0">
                <a:latin typeface="+mj-lt"/>
              </a:rPr>
              <a:t>Εκτέλεση εντολής.</a:t>
            </a:r>
          </a:p>
          <a:p>
            <a:pPr marL="822960" lvl="1" indent="-457200" algn="just">
              <a:buFont typeface="+mj-lt"/>
              <a:buAutoNum type="arabicPeriod"/>
            </a:pPr>
            <a:r>
              <a:rPr lang="el-GR" sz="2000" dirty="0" smtClean="0">
                <a:latin typeface="+mj-lt"/>
              </a:rPr>
              <a:t>Αποθήκευση αποτελεσμάτων. </a:t>
            </a:r>
          </a:p>
        </p:txBody>
      </p:sp>
      <p:sp>
        <p:nvSpPr>
          <p:cNvPr id="11" name="10 - Θέση περιεχομένου"/>
          <p:cNvSpPr>
            <a:spLocks noGrp="1"/>
          </p:cNvSpPr>
          <p:nvPr>
            <p:ph sz="half" idx="2"/>
          </p:nvPr>
        </p:nvSpPr>
        <p:spPr>
          <a:xfrm>
            <a:off x="4572000" y="1412776"/>
            <a:ext cx="4392488" cy="5014157"/>
          </a:xfrm>
        </p:spPr>
        <p:txBody>
          <a:bodyPr>
            <a:normAutofit lnSpcReduction="10000"/>
          </a:bodyPr>
          <a:lstStyle/>
          <a:p>
            <a:pPr>
              <a:buFont typeface="Wingdings" pitchFamily="2" charset="2"/>
              <a:buChar char="v"/>
            </a:pPr>
            <a:r>
              <a:rPr lang="el-GR" sz="2200" b="1" dirty="0" smtClean="0">
                <a:latin typeface="+mj-lt"/>
              </a:rPr>
              <a:t>Χαρακτηριστικά Επεξεργαστών:</a:t>
            </a:r>
          </a:p>
          <a:p>
            <a:pPr lvl="1">
              <a:buFont typeface="Wingdings" pitchFamily="2" charset="2"/>
              <a:buChar char="ü"/>
            </a:pPr>
            <a:r>
              <a:rPr lang="el-GR" sz="2000" dirty="0" smtClean="0">
                <a:latin typeface="+mj-lt"/>
              </a:rPr>
              <a:t>Συχνότητα λειτουργίας</a:t>
            </a:r>
            <a:r>
              <a:rPr lang="en-US" sz="2000" dirty="0" smtClean="0">
                <a:latin typeface="+mj-lt"/>
              </a:rPr>
              <a:t>.</a:t>
            </a:r>
          </a:p>
          <a:p>
            <a:pPr lvl="1">
              <a:buFont typeface="Wingdings" pitchFamily="2" charset="2"/>
              <a:buChar char="ü"/>
            </a:pPr>
            <a:r>
              <a:rPr lang="el-GR" sz="2000" dirty="0" smtClean="0">
                <a:latin typeface="+mj-lt"/>
              </a:rPr>
              <a:t>Εύρος εσωτερικού και εξωτερικού διαδρόμου δεδομένων.</a:t>
            </a:r>
          </a:p>
          <a:p>
            <a:pPr lvl="1">
              <a:buFont typeface="Wingdings" pitchFamily="2" charset="2"/>
              <a:buChar char="ü"/>
            </a:pPr>
            <a:r>
              <a:rPr lang="el-GR" sz="2000" dirty="0" smtClean="0">
                <a:latin typeface="+mj-lt"/>
              </a:rPr>
              <a:t>Εύρος διαδρόμου διευθύνσεων.</a:t>
            </a:r>
          </a:p>
          <a:p>
            <a:pPr lvl="1">
              <a:buFont typeface="Wingdings" pitchFamily="2" charset="2"/>
              <a:buChar char="ü"/>
            </a:pPr>
            <a:r>
              <a:rPr lang="el-GR" sz="2000" dirty="0" smtClean="0">
                <a:latin typeface="+mj-lt"/>
              </a:rPr>
              <a:t>Εύρος καταχωρητών.</a:t>
            </a:r>
          </a:p>
          <a:p>
            <a:pPr lvl="1">
              <a:buFont typeface="Wingdings" pitchFamily="2" charset="2"/>
              <a:buChar char="ü"/>
            </a:pPr>
            <a:r>
              <a:rPr lang="el-GR" sz="2000" dirty="0" smtClean="0">
                <a:latin typeface="+mj-lt"/>
              </a:rPr>
              <a:t>Τάση λειτουργίας.</a:t>
            </a:r>
          </a:p>
          <a:p>
            <a:pPr lvl="1">
              <a:buFont typeface="Wingdings" pitchFamily="2" charset="2"/>
              <a:buChar char="ü"/>
            </a:pPr>
            <a:r>
              <a:rPr lang="el-GR" sz="2000" dirty="0" smtClean="0">
                <a:latin typeface="+mj-lt"/>
              </a:rPr>
              <a:t>Λανθάνουσα μνήμη.</a:t>
            </a:r>
          </a:p>
          <a:p>
            <a:pPr lvl="1">
              <a:buFont typeface="Wingdings" pitchFamily="2" charset="2"/>
              <a:buChar char="ü"/>
            </a:pPr>
            <a:r>
              <a:rPr lang="el-GR" sz="2000" dirty="0" smtClean="0">
                <a:latin typeface="+mj-lt"/>
              </a:rPr>
              <a:t>Αριθμός πυρήνων.</a:t>
            </a:r>
            <a:endParaRPr lang="el-GR" sz="2200" dirty="0" smtClean="0">
              <a:latin typeface="+mj-lt"/>
            </a:endParaRPr>
          </a:p>
          <a:p>
            <a:pPr algn="just">
              <a:buFont typeface="Wingdings" pitchFamily="2" charset="2"/>
              <a:buChar char="v"/>
            </a:pPr>
            <a:r>
              <a:rPr lang="el-GR" sz="2200" dirty="0" smtClean="0">
                <a:latin typeface="+mj-lt"/>
              </a:rPr>
              <a:t>Ανάλογα με την τεχνολογική τους εξέλιξη, ως προς τα παραπάνω χαρακτηριστικά, το σύνολο εντολών κοκ, οι επεξεργαστές κατατάσσονται σε γενιές.</a:t>
            </a:r>
          </a:p>
        </p:txBody>
      </p:sp>
      <p:pic>
        <p:nvPicPr>
          <p:cNvPr id="1027" name="Picture 3"/>
          <p:cNvPicPr>
            <a:picLocks noChangeAspect="1" noChangeArrowheads="1"/>
          </p:cNvPicPr>
          <p:nvPr/>
        </p:nvPicPr>
        <p:blipFill>
          <a:blip r:embed="rId3" cstate="print"/>
          <a:srcRect/>
          <a:stretch>
            <a:fillRect/>
          </a:stretch>
        </p:blipFill>
        <p:spPr bwMode="auto">
          <a:xfrm>
            <a:off x="107504" y="3810526"/>
            <a:ext cx="4505325" cy="2657475"/>
          </a:xfrm>
          <a:prstGeom prst="rect">
            <a:avLst/>
          </a:prstGeom>
          <a:noFill/>
          <a:ln w="9525">
            <a:noFill/>
            <a:miter lim="800000"/>
            <a:headEnd/>
            <a:tailEnd/>
          </a:ln>
        </p:spPr>
      </p:pic>
      <p:sp>
        <p:nvSpPr>
          <p:cNvPr id="12" name="11 - TextBox"/>
          <p:cNvSpPr txBox="1"/>
          <p:nvPr/>
        </p:nvSpPr>
        <p:spPr>
          <a:xfrm>
            <a:off x="1043608" y="6330806"/>
            <a:ext cx="3384376" cy="33855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R.K. Rainer </a:t>
            </a:r>
            <a:r>
              <a:rPr lang="en-US" sz="800" b="1" dirty="0" err="1" smtClean="0">
                <a:solidFill>
                  <a:srgbClr val="FF0000"/>
                </a:solidFill>
                <a:latin typeface="+mj-lt"/>
              </a:rPr>
              <a:t>jr</a:t>
            </a:r>
            <a:r>
              <a:rPr lang="en-US" sz="800" b="1" dirty="0" smtClean="0">
                <a:solidFill>
                  <a:srgbClr val="FF0000"/>
                </a:solidFill>
                <a:latin typeface="+mj-lt"/>
              </a:rPr>
              <a:t>, C.G. </a:t>
            </a:r>
            <a:r>
              <a:rPr lang="en-US" sz="800" b="1" dirty="0" err="1" smtClean="0">
                <a:solidFill>
                  <a:srgbClr val="FF0000"/>
                </a:solidFill>
                <a:latin typeface="+mj-lt"/>
              </a:rPr>
              <a:t>Cegielski</a:t>
            </a:r>
            <a:r>
              <a:rPr lang="en-US" sz="800" b="1" dirty="0" smtClean="0">
                <a:solidFill>
                  <a:srgbClr val="FF0000"/>
                </a:solidFill>
                <a:latin typeface="+mj-lt"/>
              </a:rPr>
              <a:t>: ‘Introduction to Information System”, 4th Ed., WILEY</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ΚΥΡΙΑ ΜΝΗΜΗ /</a:t>
            </a:r>
            <a:r>
              <a:rPr lang="en-US" sz="4000" dirty="0" smtClean="0"/>
              <a:t> MAIN MEMORY</a:t>
            </a:r>
            <a:r>
              <a:rPr lang="el-GR" sz="4000" dirty="0" smtClean="0"/>
              <a:t> (1)</a:t>
            </a:r>
            <a:endParaRPr lang="el-GR" sz="4000" dirty="0"/>
          </a:p>
        </p:txBody>
      </p:sp>
      <p:sp>
        <p:nvSpPr>
          <p:cNvPr id="8" name="2 - Θέση περιεχομένου"/>
          <p:cNvSpPr>
            <a:spLocks noGrp="1"/>
          </p:cNvSpPr>
          <p:nvPr>
            <p:ph idx="1"/>
          </p:nvPr>
        </p:nvSpPr>
        <p:spPr>
          <a:xfrm>
            <a:off x="323528" y="1325488"/>
            <a:ext cx="8363272" cy="5271864"/>
          </a:xfrm>
        </p:spPr>
        <p:txBody>
          <a:bodyPr>
            <a:normAutofit lnSpcReduction="10000"/>
          </a:bodyPr>
          <a:lstStyle/>
          <a:p>
            <a:pPr marL="361950" indent="-361950" algn="just">
              <a:buFont typeface="Wingdings" pitchFamily="2" charset="2"/>
              <a:buChar char="v"/>
            </a:pPr>
            <a:r>
              <a:rPr lang="el-GR" sz="2200" dirty="0" smtClean="0">
                <a:latin typeface="+mj-lt"/>
              </a:rPr>
              <a:t>Πρόκειται για τη μνήμη όπου αποθηκεύονται εντολές και δεδομένα απ’ όπου ο επεξεργαστής διαβάζει και γράφει δεδομένα.</a:t>
            </a:r>
          </a:p>
          <a:p>
            <a:pPr marL="361950" indent="-361950" algn="just">
              <a:buFont typeface="Wingdings" pitchFamily="2" charset="2"/>
              <a:buChar char="v"/>
            </a:pPr>
            <a:r>
              <a:rPr lang="el-GR" sz="2200" dirty="0" smtClean="0">
                <a:latin typeface="+mj-lt"/>
              </a:rPr>
              <a:t>Βασικά χαρακτηριστικά: </a:t>
            </a:r>
          </a:p>
          <a:p>
            <a:pPr marL="727710" lvl="1" indent="-361950" algn="just">
              <a:buFont typeface="Wingdings" pitchFamily="2" charset="2"/>
              <a:buChar char="ü"/>
            </a:pPr>
            <a:r>
              <a:rPr lang="el-GR" sz="2000" b="1" dirty="0" smtClean="0">
                <a:latin typeface="+mj-lt"/>
              </a:rPr>
              <a:t>Χωρητικότητα / μέγεθος</a:t>
            </a:r>
            <a:r>
              <a:rPr lang="el-GR" sz="2000" dirty="0" smtClean="0">
                <a:latin typeface="+mj-lt"/>
              </a:rPr>
              <a:t>: Μετριέται σε </a:t>
            </a:r>
            <a:r>
              <a:rPr lang="en-US" sz="2000" dirty="0" smtClean="0">
                <a:latin typeface="+mj-lt"/>
              </a:rPr>
              <a:t>Byte, KB, MB,GB.</a:t>
            </a:r>
            <a:endParaRPr lang="el-GR" sz="2000" dirty="0" smtClean="0">
              <a:latin typeface="+mj-lt"/>
            </a:endParaRPr>
          </a:p>
          <a:p>
            <a:pPr marL="727710" lvl="1" indent="-361950" algn="just">
              <a:buFont typeface="Wingdings" pitchFamily="2" charset="2"/>
              <a:buChar char="ü"/>
            </a:pPr>
            <a:r>
              <a:rPr lang="el-GR" sz="2000" b="1" dirty="0" smtClean="0">
                <a:latin typeface="+mj-lt"/>
              </a:rPr>
              <a:t>Ταχύτητα προσπέλασης:</a:t>
            </a:r>
            <a:r>
              <a:rPr lang="en-US" sz="2000" b="1" dirty="0" smtClean="0">
                <a:latin typeface="+mj-lt"/>
              </a:rPr>
              <a:t> </a:t>
            </a:r>
            <a:r>
              <a:rPr lang="el-GR" sz="2000" dirty="0" smtClean="0">
                <a:latin typeface="+mj-lt"/>
              </a:rPr>
              <a:t>Μετριέται σε </a:t>
            </a:r>
            <a:r>
              <a:rPr lang="en-US" sz="2000" dirty="0" smtClean="0">
                <a:latin typeface="+mj-lt"/>
              </a:rPr>
              <a:t>bps</a:t>
            </a:r>
            <a:r>
              <a:rPr lang="el-GR" sz="2000" dirty="0" smtClean="0">
                <a:latin typeface="+mj-lt"/>
              </a:rPr>
              <a:t>, </a:t>
            </a:r>
            <a:r>
              <a:rPr lang="en-US" sz="2000" dirty="0" smtClean="0">
                <a:latin typeface="+mj-lt"/>
              </a:rPr>
              <a:t>Kbps, Mbps.</a:t>
            </a:r>
          </a:p>
          <a:p>
            <a:pPr marL="361950" indent="-361950" algn="just">
              <a:buFont typeface="Wingdings" pitchFamily="2" charset="2"/>
              <a:buChar char="v"/>
            </a:pPr>
            <a:r>
              <a:rPr lang="el-GR" sz="2200" dirty="0" smtClean="0">
                <a:latin typeface="+mj-lt"/>
              </a:rPr>
              <a:t>Περιλαμβάνει:</a:t>
            </a:r>
          </a:p>
          <a:p>
            <a:pPr marL="727710" lvl="1" indent="-361950" algn="just">
              <a:buFont typeface="Wingdings" pitchFamily="2" charset="2"/>
              <a:buChar char="ü"/>
            </a:pPr>
            <a:r>
              <a:rPr lang="el-GR" sz="2000" b="1" dirty="0" smtClean="0">
                <a:latin typeface="+mj-lt"/>
              </a:rPr>
              <a:t>Μνήμη Τυχαίας Προσπέλασης (</a:t>
            </a:r>
            <a:r>
              <a:rPr lang="en-US" sz="2000" b="1" dirty="0" smtClean="0">
                <a:latin typeface="+mj-lt"/>
              </a:rPr>
              <a:t>Random Access Memory – RAM</a:t>
            </a:r>
            <a:r>
              <a:rPr lang="el-GR" sz="2000" b="1" dirty="0" smtClean="0">
                <a:latin typeface="+mj-lt"/>
              </a:rPr>
              <a:t>)</a:t>
            </a:r>
            <a:r>
              <a:rPr lang="en-US" sz="2000" b="1" dirty="0" smtClean="0">
                <a:latin typeface="+mj-lt"/>
              </a:rPr>
              <a:t>:</a:t>
            </a:r>
          </a:p>
          <a:p>
            <a:pPr marL="1002030" lvl="2" indent="-361950" algn="just">
              <a:buFont typeface="Wingdings" pitchFamily="2" charset="2"/>
              <a:buChar char="§"/>
            </a:pPr>
            <a:r>
              <a:rPr lang="el-GR" sz="1800" dirty="0" smtClean="0">
                <a:latin typeface="+mj-lt"/>
              </a:rPr>
              <a:t>Λειτουργίες ανάγνωσης και εγγραφής.</a:t>
            </a:r>
          </a:p>
          <a:p>
            <a:pPr marL="1002030" lvl="2" indent="-361950" algn="just">
              <a:buFont typeface="Wingdings" pitchFamily="2" charset="2"/>
              <a:buChar char="§"/>
            </a:pPr>
            <a:r>
              <a:rPr lang="el-GR" sz="1800" dirty="0" smtClean="0">
                <a:latin typeface="+mj-lt"/>
              </a:rPr>
              <a:t>Προσωρινή αποθήκευση δεδομένων.</a:t>
            </a:r>
          </a:p>
          <a:p>
            <a:pPr marL="1002030" lvl="2" indent="-361950" algn="just">
              <a:buFont typeface="Wingdings" pitchFamily="2" charset="2"/>
              <a:buChar char="§"/>
            </a:pPr>
            <a:r>
              <a:rPr lang="el-GR" sz="1800" dirty="0" smtClean="0">
                <a:latin typeface="+mj-lt"/>
              </a:rPr>
              <a:t>Αποτελείται από εκατομμύρια συμπιεσμένους πυκνωτές και </a:t>
            </a:r>
            <a:r>
              <a:rPr lang="en-US" sz="1800" dirty="0" smtClean="0">
                <a:latin typeface="+mj-lt"/>
              </a:rPr>
              <a:t>transistors.</a:t>
            </a:r>
          </a:p>
          <a:p>
            <a:pPr marL="727710" lvl="1" indent="-361950" algn="just">
              <a:buFont typeface="Wingdings" pitchFamily="2" charset="2"/>
              <a:buChar char="ü"/>
            </a:pPr>
            <a:r>
              <a:rPr lang="el-GR" sz="2000" b="1" dirty="0" smtClean="0">
                <a:latin typeface="+mj-lt"/>
              </a:rPr>
              <a:t>Μνήμη Μόνο για Ανάγνωση (</a:t>
            </a:r>
            <a:r>
              <a:rPr lang="en-US" sz="2000" b="1" dirty="0" smtClean="0">
                <a:latin typeface="+mj-lt"/>
              </a:rPr>
              <a:t>Read Only Memory – ROM</a:t>
            </a:r>
            <a:r>
              <a:rPr lang="el-GR" sz="2000" b="1" dirty="0" smtClean="0">
                <a:latin typeface="+mj-lt"/>
              </a:rPr>
              <a:t>)</a:t>
            </a:r>
            <a:r>
              <a:rPr lang="en-US" sz="2000" b="1" dirty="0" smtClean="0">
                <a:latin typeface="+mj-lt"/>
              </a:rPr>
              <a:t>:</a:t>
            </a:r>
          </a:p>
          <a:p>
            <a:pPr marL="1002030" lvl="2" indent="-361950" algn="just">
              <a:buFont typeface="Wingdings" pitchFamily="2" charset="2"/>
              <a:buChar char="§"/>
            </a:pPr>
            <a:r>
              <a:rPr lang="el-GR" sz="1800" dirty="0" smtClean="0">
                <a:latin typeface="+mj-lt"/>
              </a:rPr>
              <a:t>Μόνο ανάγνωση, όχι εγγραφή.</a:t>
            </a:r>
          </a:p>
          <a:p>
            <a:pPr marL="1002030" lvl="2" indent="-361950" algn="just">
              <a:buFont typeface="Wingdings" pitchFamily="2" charset="2"/>
              <a:buChar char="§"/>
            </a:pPr>
            <a:r>
              <a:rPr lang="el-GR" sz="1800" dirty="0" smtClean="0">
                <a:latin typeface="+mj-lt"/>
              </a:rPr>
              <a:t>Μόνιμη αποθήκευση δεδομένων.</a:t>
            </a:r>
            <a:endParaRPr lang="en-US" sz="1800" dirty="0" smtClean="0">
              <a:latin typeface="+mj-lt"/>
            </a:endParaRPr>
          </a:p>
          <a:p>
            <a:pPr marL="727710" lvl="1" indent="-361950" algn="just">
              <a:buFont typeface="Wingdings" pitchFamily="2" charset="2"/>
              <a:buChar char="ü"/>
            </a:pPr>
            <a:r>
              <a:rPr lang="el-GR" sz="2000" b="1" dirty="0" smtClean="0">
                <a:latin typeface="+mj-lt"/>
              </a:rPr>
              <a:t>Λανθάνουσα Μνήμη (</a:t>
            </a:r>
            <a:r>
              <a:rPr lang="en-US" sz="2000" b="1" dirty="0" smtClean="0">
                <a:latin typeface="+mj-lt"/>
              </a:rPr>
              <a:t>Cache Memory</a:t>
            </a:r>
            <a:r>
              <a:rPr lang="el-GR" sz="2000" b="1" dirty="0" smtClean="0">
                <a:latin typeface="+mj-lt"/>
              </a:rPr>
              <a:t>)</a:t>
            </a:r>
          </a:p>
          <a:p>
            <a:pPr marL="1002030" lvl="2" indent="-361950" algn="just">
              <a:buFont typeface="Wingdings" pitchFamily="2" charset="2"/>
              <a:buChar char="§"/>
            </a:pPr>
            <a:r>
              <a:rPr lang="el-GR" sz="1800" dirty="0" smtClean="0">
                <a:latin typeface="+mj-lt"/>
              </a:rPr>
              <a:t>Πολύ-επίπεδη (</a:t>
            </a:r>
            <a:r>
              <a:rPr lang="en-US" sz="1800" dirty="0" smtClean="0">
                <a:latin typeface="+mj-lt"/>
              </a:rPr>
              <a:t>L1, L2, </a:t>
            </a:r>
            <a:r>
              <a:rPr lang="el-GR" sz="1800" dirty="0" smtClean="0">
                <a:latin typeface="+mj-lt"/>
              </a:rPr>
              <a:t>κλπ). Υψηλή ταχύτητα. Υψηλό κόστος.</a:t>
            </a:r>
          </a:p>
          <a:p>
            <a:pPr marL="1002030" lvl="2" indent="-361950" algn="just">
              <a:buFont typeface="Wingdings" pitchFamily="2" charset="2"/>
              <a:buChar char="§"/>
            </a:pPr>
            <a:r>
              <a:rPr lang="el-GR" sz="1800" dirty="0" smtClean="0">
                <a:latin typeface="+mj-lt"/>
              </a:rPr>
              <a:t>Βασισμένη σε τεχνολογία στατικών μνημών (</a:t>
            </a:r>
            <a:r>
              <a:rPr lang="en-US" sz="1800" dirty="0" smtClean="0">
                <a:latin typeface="+mj-lt"/>
              </a:rPr>
              <a:t>SRAM</a:t>
            </a:r>
            <a:r>
              <a:rPr lang="el-GR" sz="1800" dirty="0" smtClean="0">
                <a:latin typeface="+mj-lt"/>
              </a:rPr>
              <a:t>) =&gt; Μικρή χωρητικότητα.</a:t>
            </a:r>
            <a:endParaRPr lang="en-US" sz="1800" dirty="0" smtClean="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11" name="10 - Θέση περιεχομένου"/>
          <p:cNvSpPr>
            <a:spLocks noGrp="1"/>
          </p:cNvSpPr>
          <p:nvPr>
            <p:ph sz="half" idx="2"/>
          </p:nvPr>
        </p:nvSpPr>
        <p:spPr>
          <a:xfrm>
            <a:off x="683568" y="1412776"/>
            <a:ext cx="8280920" cy="5014157"/>
          </a:xfrm>
        </p:spPr>
        <p:txBody>
          <a:bodyPr>
            <a:normAutofit fontScale="92500" lnSpcReduction="10000"/>
          </a:bodyPr>
          <a:lstStyle/>
          <a:p>
            <a:pPr marL="361950" indent="-361950">
              <a:buFont typeface="Wingdings" pitchFamily="2" charset="2"/>
              <a:buChar char="v"/>
            </a:pPr>
            <a:r>
              <a:rPr lang="el-GR" sz="2400" dirty="0" smtClean="0">
                <a:latin typeface="+mj-lt"/>
              </a:rPr>
              <a:t>Οι μνήμες </a:t>
            </a:r>
            <a:r>
              <a:rPr lang="en-US" sz="2400" dirty="0" smtClean="0">
                <a:latin typeface="+mj-lt"/>
              </a:rPr>
              <a:t>ROM </a:t>
            </a:r>
            <a:r>
              <a:rPr lang="el-GR" sz="2400" dirty="0" smtClean="0">
                <a:latin typeface="+mj-lt"/>
              </a:rPr>
              <a:t>εξελίχθηκαν σε </a:t>
            </a:r>
            <a:r>
              <a:rPr lang="en-US" sz="2400" dirty="0" smtClean="0">
                <a:latin typeface="+mj-lt"/>
              </a:rPr>
              <a:t>Programmable ROM (PROM) </a:t>
            </a:r>
            <a:r>
              <a:rPr lang="el-GR" sz="2400" dirty="0" smtClean="0">
                <a:latin typeface="+mj-lt"/>
              </a:rPr>
              <a:t>και </a:t>
            </a:r>
            <a:r>
              <a:rPr lang="en-US" sz="2400" dirty="0" smtClean="0">
                <a:latin typeface="+mj-lt"/>
              </a:rPr>
              <a:t>Erasable PROM (EPROM).</a:t>
            </a:r>
          </a:p>
          <a:p>
            <a:pPr marL="361950" indent="-361950">
              <a:buFont typeface="Wingdings" pitchFamily="2" charset="2"/>
              <a:buChar char="v"/>
            </a:pPr>
            <a:r>
              <a:rPr lang="el-GR" sz="2400" dirty="0" smtClean="0">
                <a:latin typeface="+mj-lt"/>
              </a:rPr>
              <a:t>Κατηγορίες</a:t>
            </a:r>
            <a:r>
              <a:rPr lang="en-US" sz="2400" dirty="0" smtClean="0">
                <a:latin typeface="+mj-lt"/>
              </a:rPr>
              <a:t>-</a:t>
            </a:r>
            <a:r>
              <a:rPr lang="el-GR" sz="2400" dirty="0" smtClean="0">
                <a:latin typeface="+mj-lt"/>
              </a:rPr>
              <a:t>Τεχνολογίες Μνημών </a:t>
            </a:r>
            <a:r>
              <a:rPr lang="en-US" sz="2400" dirty="0" smtClean="0">
                <a:latin typeface="+mj-lt"/>
              </a:rPr>
              <a:t>RAM</a:t>
            </a:r>
            <a:r>
              <a:rPr lang="el-GR" sz="2400" dirty="0" smtClean="0">
                <a:latin typeface="+mj-lt"/>
              </a:rPr>
              <a:t>:</a:t>
            </a:r>
          </a:p>
          <a:p>
            <a:pPr lvl="1">
              <a:buFont typeface="Wingdings" pitchFamily="2" charset="2"/>
              <a:buChar char="ü"/>
            </a:pPr>
            <a:r>
              <a:rPr lang="el-GR" sz="2200" dirty="0" smtClean="0">
                <a:latin typeface="+mj-lt"/>
              </a:rPr>
              <a:t>Στατικές (</a:t>
            </a:r>
            <a:r>
              <a:rPr lang="en-US" sz="2200" dirty="0" smtClean="0">
                <a:latin typeface="+mj-lt"/>
              </a:rPr>
              <a:t>SRAM – Static RAM</a:t>
            </a:r>
            <a:r>
              <a:rPr lang="el-GR" sz="2200" dirty="0" smtClean="0">
                <a:latin typeface="+mj-lt"/>
              </a:rPr>
              <a:t>)</a:t>
            </a:r>
            <a:r>
              <a:rPr lang="en-US" sz="2200" dirty="0" smtClean="0">
                <a:latin typeface="+mj-lt"/>
              </a:rPr>
              <a:t>.</a:t>
            </a:r>
          </a:p>
          <a:p>
            <a:pPr lvl="1">
              <a:buFont typeface="Wingdings" pitchFamily="2" charset="2"/>
              <a:buChar char="ü"/>
            </a:pPr>
            <a:r>
              <a:rPr lang="el-GR" sz="2200" dirty="0" smtClean="0">
                <a:latin typeface="+mj-lt"/>
              </a:rPr>
              <a:t>Δυναμικές (</a:t>
            </a:r>
            <a:r>
              <a:rPr lang="en-US" sz="2200" dirty="0" smtClean="0">
                <a:latin typeface="+mj-lt"/>
              </a:rPr>
              <a:t>DRAM – Dynamic RAM</a:t>
            </a:r>
            <a:r>
              <a:rPr lang="el-GR" sz="2200" dirty="0" smtClean="0">
                <a:latin typeface="+mj-lt"/>
              </a:rPr>
              <a:t>)</a:t>
            </a:r>
            <a:r>
              <a:rPr lang="en-US" sz="2200" dirty="0" smtClean="0">
                <a:latin typeface="+mj-lt"/>
              </a:rPr>
              <a:t>:</a:t>
            </a:r>
          </a:p>
          <a:p>
            <a:pPr lvl="2">
              <a:buFont typeface="Wingdings" pitchFamily="2" charset="2"/>
              <a:buChar char="§"/>
            </a:pPr>
            <a:r>
              <a:rPr lang="en-US" sz="1900" dirty="0" smtClean="0">
                <a:latin typeface="+mj-lt"/>
              </a:rPr>
              <a:t>FPM DRAM (Fast Page Mode DRAM).</a:t>
            </a:r>
          </a:p>
          <a:p>
            <a:pPr lvl="2">
              <a:buFont typeface="Wingdings" pitchFamily="2" charset="2"/>
              <a:buChar char="§"/>
            </a:pPr>
            <a:r>
              <a:rPr lang="en-US" sz="1900" dirty="0" smtClean="0">
                <a:latin typeface="+mj-lt"/>
              </a:rPr>
              <a:t>EDO DRAM (Extended Data-Out DRAM).</a:t>
            </a:r>
          </a:p>
          <a:p>
            <a:pPr lvl="2">
              <a:buFont typeface="Wingdings" pitchFamily="2" charset="2"/>
              <a:buChar char="§"/>
            </a:pPr>
            <a:r>
              <a:rPr lang="en-US" sz="1900" dirty="0" smtClean="0">
                <a:latin typeface="+mj-lt"/>
              </a:rPr>
              <a:t>SDRAM (Synchronous DRAM).</a:t>
            </a:r>
          </a:p>
          <a:p>
            <a:pPr lvl="2">
              <a:buFont typeface="Wingdings" pitchFamily="2" charset="2"/>
              <a:buChar char="§"/>
            </a:pPr>
            <a:r>
              <a:rPr lang="en-US" sz="1900" dirty="0" smtClean="0">
                <a:latin typeface="+mj-lt"/>
              </a:rPr>
              <a:t>DDR/DDR2/DDR3/DDR4 SDRAM (Double Data Rate SDRAM).</a:t>
            </a:r>
          </a:p>
          <a:p>
            <a:pPr lvl="2">
              <a:buFont typeface="Wingdings" pitchFamily="2" charset="2"/>
              <a:buChar char="§"/>
            </a:pPr>
            <a:r>
              <a:rPr lang="en-US" sz="1900" dirty="0" smtClean="0">
                <a:latin typeface="+mj-lt"/>
              </a:rPr>
              <a:t>VRAM (Video RAM)</a:t>
            </a:r>
          </a:p>
          <a:p>
            <a:pPr lvl="2">
              <a:buFont typeface="Wingdings" pitchFamily="2" charset="2"/>
              <a:buChar char="§"/>
            </a:pPr>
            <a:r>
              <a:rPr lang="en-US" sz="1900" dirty="0" smtClean="0">
                <a:latin typeface="+mj-lt"/>
              </a:rPr>
              <a:t>SGRAM (Synchronous Graphics RAM).</a:t>
            </a:r>
            <a:endParaRPr lang="el-GR" sz="1900" dirty="0" smtClean="0">
              <a:latin typeface="+mj-lt"/>
            </a:endParaRPr>
          </a:p>
          <a:p>
            <a:pPr marL="361950" indent="-361950" algn="just">
              <a:buFont typeface="Wingdings" pitchFamily="2" charset="2"/>
              <a:buChar char="v"/>
            </a:pPr>
            <a:r>
              <a:rPr lang="el-GR" sz="2400" dirty="0" smtClean="0">
                <a:latin typeface="+mj-lt"/>
              </a:rPr>
              <a:t>Οι μνήμες στο εμπόριο είναι πακεταρισμένες ως ολοκληρωμένα κυκλώματα.</a:t>
            </a:r>
            <a:r>
              <a:rPr lang="en-US" sz="2400" dirty="0" smtClean="0">
                <a:latin typeface="+mj-lt"/>
              </a:rPr>
              <a:t> </a:t>
            </a:r>
            <a:endParaRPr lang="el-GR" sz="2400" dirty="0" smtClean="0">
              <a:latin typeface="+mj-lt"/>
            </a:endParaRPr>
          </a:p>
          <a:p>
            <a:pPr marL="361950" indent="-361950" algn="just">
              <a:buFont typeface="Wingdings" pitchFamily="2" charset="2"/>
              <a:buChar char="v"/>
            </a:pPr>
            <a:r>
              <a:rPr lang="el-GR" sz="2400" dirty="0" smtClean="0">
                <a:latin typeface="+mj-lt"/>
              </a:rPr>
              <a:t>Τεχνολογίες Σύνδεσης με τη μητρική πλακέτα κατά σειρά εξέλιξης: </a:t>
            </a:r>
            <a:r>
              <a:rPr lang="en-US" sz="2400" dirty="0" smtClean="0">
                <a:latin typeface="+mj-lt"/>
              </a:rPr>
              <a:t>DIP, SIPP, SIMM, DIMM.</a:t>
            </a:r>
            <a:endParaRPr lang="el-GR" sz="2400" dirty="0" smtClean="0">
              <a:latin typeface="+mj-lt"/>
            </a:endParaRPr>
          </a:p>
        </p:txBody>
      </p:sp>
      <p:sp>
        <p:nvSpPr>
          <p:cNvPr id="10" name="1 - Τίτλος"/>
          <p:cNvSpPr>
            <a:spLocks noGrp="1"/>
          </p:cNvSpPr>
          <p:nvPr>
            <p:ph type="title"/>
          </p:nvPr>
        </p:nvSpPr>
        <p:spPr>
          <a:xfrm>
            <a:off x="323528" y="548680"/>
            <a:ext cx="8507288" cy="708688"/>
          </a:xfrm>
        </p:spPr>
        <p:txBody>
          <a:bodyPr>
            <a:noAutofit/>
          </a:bodyPr>
          <a:lstStyle/>
          <a:p>
            <a:pPr algn="ctr"/>
            <a:r>
              <a:rPr lang="el-GR" sz="4000" dirty="0" smtClean="0"/>
              <a:t>ΚΥΡΙΑ ΜΝΗΜΗ /</a:t>
            </a:r>
            <a:r>
              <a:rPr lang="en-US" sz="4000" dirty="0" smtClean="0"/>
              <a:t> MAIN MEMORY</a:t>
            </a:r>
            <a:r>
              <a:rPr lang="el-GR" sz="4000" dirty="0" smtClean="0"/>
              <a:t> (2)</a:t>
            </a:r>
            <a:endParaRPr lang="el-GR"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10" name="1 - Τίτλος"/>
          <p:cNvSpPr>
            <a:spLocks noGrp="1"/>
          </p:cNvSpPr>
          <p:nvPr>
            <p:ph type="title"/>
          </p:nvPr>
        </p:nvSpPr>
        <p:spPr>
          <a:xfrm>
            <a:off x="323528" y="548680"/>
            <a:ext cx="8507288" cy="708688"/>
          </a:xfrm>
        </p:spPr>
        <p:txBody>
          <a:bodyPr>
            <a:noAutofit/>
          </a:bodyPr>
          <a:lstStyle/>
          <a:p>
            <a:pPr algn="ctr"/>
            <a:r>
              <a:rPr lang="el-GR" sz="4000" dirty="0" smtClean="0"/>
              <a:t>ΚΥΡΙΑ ΜΝΗΜΗ /</a:t>
            </a:r>
            <a:r>
              <a:rPr lang="en-US" sz="4000" dirty="0" smtClean="0"/>
              <a:t> MAIN MEMORY</a:t>
            </a:r>
            <a:r>
              <a:rPr lang="el-GR" sz="4000" dirty="0" smtClean="0"/>
              <a:t> (3)</a:t>
            </a:r>
            <a:endParaRPr lang="el-GR" sz="4000" dirty="0"/>
          </a:p>
        </p:txBody>
      </p:sp>
      <p:pic>
        <p:nvPicPr>
          <p:cNvPr id="4098" name="Picture 2" descr="File:RAM n.jpg"/>
          <p:cNvPicPr>
            <a:picLocks noChangeAspect="1" noChangeArrowheads="1"/>
          </p:cNvPicPr>
          <p:nvPr/>
        </p:nvPicPr>
        <p:blipFill>
          <a:blip r:embed="rId3" cstate="print"/>
          <a:srcRect/>
          <a:stretch>
            <a:fillRect/>
          </a:stretch>
        </p:blipFill>
        <p:spPr bwMode="auto">
          <a:xfrm>
            <a:off x="899592" y="1340768"/>
            <a:ext cx="2903804" cy="4553348"/>
          </a:xfrm>
          <a:prstGeom prst="rect">
            <a:avLst/>
          </a:prstGeom>
          <a:noFill/>
        </p:spPr>
      </p:pic>
      <p:sp>
        <p:nvSpPr>
          <p:cNvPr id="6" name="5 - TextBox"/>
          <p:cNvSpPr txBox="1"/>
          <p:nvPr/>
        </p:nvSpPr>
        <p:spPr>
          <a:xfrm>
            <a:off x="971600" y="5949280"/>
            <a:ext cx="2520280"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http://en.wikipedia.org/wiki/File:RAM_n.jpg</a:t>
            </a:r>
            <a:r>
              <a:rPr lang="el-GR" sz="800" b="1" dirty="0" smtClean="0">
                <a:solidFill>
                  <a:srgbClr val="FF0000"/>
                </a:solidFill>
                <a:latin typeface="+mj-lt"/>
              </a:rPr>
              <a:t>)</a:t>
            </a:r>
            <a:endParaRPr lang="el-GR" sz="800" b="1" dirty="0">
              <a:solidFill>
                <a:srgbClr val="FF0000"/>
              </a:solidFill>
              <a:latin typeface="+mj-lt"/>
            </a:endParaRPr>
          </a:p>
        </p:txBody>
      </p:sp>
      <p:pic>
        <p:nvPicPr>
          <p:cNvPr id="4100" name="Picture 4" descr="File:Two 8 GB DDR4-2133 ECC 1.2 V RDIMMs.jpg"/>
          <p:cNvPicPr>
            <a:picLocks noChangeAspect="1" noChangeArrowheads="1"/>
          </p:cNvPicPr>
          <p:nvPr/>
        </p:nvPicPr>
        <p:blipFill>
          <a:blip r:embed="rId4" cstate="print"/>
          <a:srcRect/>
          <a:stretch>
            <a:fillRect/>
          </a:stretch>
        </p:blipFill>
        <p:spPr bwMode="auto">
          <a:xfrm>
            <a:off x="4283968" y="1484784"/>
            <a:ext cx="4451648" cy="3338736"/>
          </a:xfrm>
          <a:prstGeom prst="rect">
            <a:avLst/>
          </a:prstGeom>
          <a:noFill/>
        </p:spPr>
      </p:pic>
      <p:sp>
        <p:nvSpPr>
          <p:cNvPr id="8" name="7 - TextBox"/>
          <p:cNvSpPr txBox="1"/>
          <p:nvPr/>
        </p:nvSpPr>
        <p:spPr>
          <a:xfrm>
            <a:off x="4355976" y="4941168"/>
            <a:ext cx="4248472"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http://en.wikipedia.org/wiki/File:Two_8_GB_DDR4-2133_ECC_1.2_V_RDIMMs.jpg</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ΔΕΥΤΕΡΕΥΟΥΣΑ ΜΝΗΜΗ (1)</a:t>
            </a:r>
            <a:endParaRPr lang="el-GR" sz="4000" dirty="0"/>
          </a:p>
        </p:txBody>
      </p:sp>
      <p:sp>
        <p:nvSpPr>
          <p:cNvPr id="8" name="2 - Θέση περιεχομένου"/>
          <p:cNvSpPr>
            <a:spLocks noGrp="1"/>
          </p:cNvSpPr>
          <p:nvPr>
            <p:ph idx="1"/>
          </p:nvPr>
        </p:nvSpPr>
        <p:spPr>
          <a:xfrm>
            <a:off x="323528" y="1325488"/>
            <a:ext cx="8363272" cy="5343872"/>
          </a:xfrm>
        </p:spPr>
        <p:txBody>
          <a:bodyPr>
            <a:normAutofit/>
          </a:bodyPr>
          <a:lstStyle/>
          <a:p>
            <a:pPr marL="361950" indent="-361950" algn="just">
              <a:buFont typeface="Wingdings" pitchFamily="2" charset="2"/>
              <a:buChar char="v"/>
            </a:pPr>
            <a:r>
              <a:rPr lang="el-GR" sz="2200" dirty="0" smtClean="0">
                <a:latin typeface="+mj-lt"/>
              </a:rPr>
              <a:t>Γνωστή και ως περιφερειακή μνήμη.</a:t>
            </a:r>
          </a:p>
          <a:p>
            <a:pPr marL="361950" indent="-361950" algn="just">
              <a:buFont typeface="Wingdings" pitchFamily="2" charset="2"/>
              <a:buChar char="v"/>
            </a:pPr>
            <a:r>
              <a:rPr lang="el-GR" sz="2200" dirty="0" smtClean="0">
                <a:latin typeface="+mj-lt"/>
              </a:rPr>
              <a:t>Μνήμη όπου πραγματοποιείται η μόνιμη αποθήκευση δεδομένων.</a:t>
            </a:r>
          </a:p>
          <a:p>
            <a:pPr marL="361950" indent="-361950" algn="just">
              <a:buFont typeface="Wingdings" pitchFamily="2" charset="2"/>
              <a:buChar char="v"/>
            </a:pPr>
            <a:r>
              <a:rPr lang="el-GR" sz="2200" dirty="0" smtClean="0">
                <a:latin typeface="+mj-lt"/>
              </a:rPr>
              <a:t>Μπορεί να χρησιμοποιηθεί ως επέκταση της κύριας μνήμης για επεξεργασία μεγάλου όγκου δεδομένων.</a:t>
            </a:r>
          </a:p>
          <a:p>
            <a:pPr marL="361950" indent="-361950" algn="just">
              <a:buFont typeface="Wingdings" pitchFamily="2" charset="2"/>
              <a:buChar char="v"/>
            </a:pPr>
            <a:r>
              <a:rPr lang="el-GR" sz="2200" dirty="0" smtClean="0">
                <a:latin typeface="+mj-lt"/>
              </a:rPr>
              <a:t>Περιλαμβάνει </a:t>
            </a:r>
            <a:r>
              <a:rPr lang="el-GR" sz="2200" b="1" dirty="0" smtClean="0">
                <a:latin typeface="+mj-lt"/>
              </a:rPr>
              <a:t>Μαγνητικές</a:t>
            </a:r>
            <a:r>
              <a:rPr lang="el-GR" sz="2200" dirty="0" smtClean="0">
                <a:latin typeface="+mj-lt"/>
              </a:rPr>
              <a:t> (σκληροί δίσκοι,</a:t>
            </a:r>
            <a:r>
              <a:rPr lang="en-US" sz="2200" dirty="0" smtClean="0">
                <a:latin typeface="+mj-lt"/>
              </a:rPr>
              <a:t> </a:t>
            </a:r>
            <a:r>
              <a:rPr lang="el-GR" sz="2200" dirty="0" smtClean="0">
                <a:latin typeface="+mj-lt"/>
              </a:rPr>
              <a:t>ταινίες, δισκέτες) και </a:t>
            </a:r>
            <a:r>
              <a:rPr lang="el-GR" sz="2200" b="1" dirty="0" smtClean="0">
                <a:latin typeface="+mj-lt"/>
              </a:rPr>
              <a:t>Οπτικές</a:t>
            </a:r>
            <a:r>
              <a:rPr lang="el-GR" sz="2200" dirty="0" smtClean="0">
                <a:latin typeface="+mj-lt"/>
              </a:rPr>
              <a:t> (</a:t>
            </a:r>
            <a:r>
              <a:rPr lang="en-US" sz="2200" dirty="0" smtClean="0">
                <a:latin typeface="+mj-lt"/>
              </a:rPr>
              <a:t>CD / DVD / </a:t>
            </a:r>
            <a:r>
              <a:rPr lang="en-US" sz="2200" dirty="0" err="1" smtClean="0">
                <a:latin typeface="+mj-lt"/>
              </a:rPr>
              <a:t>Blu</a:t>
            </a:r>
            <a:r>
              <a:rPr lang="en-US" sz="2200" dirty="0" smtClean="0">
                <a:latin typeface="+mj-lt"/>
              </a:rPr>
              <a:t>-Ray</a:t>
            </a:r>
            <a:r>
              <a:rPr lang="el-GR" sz="2200" dirty="0" smtClean="0">
                <a:latin typeface="+mj-lt"/>
              </a:rPr>
              <a:t>) μονάδες αποθήκευσης</a:t>
            </a:r>
            <a:r>
              <a:rPr lang="en-US" sz="2200" dirty="0" smtClean="0">
                <a:latin typeface="+mj-lt"/>
              </a:rPr>
              <a:t>.</a:t>
            </a:r>
            <a:endParaRPr lang="el-GR" sz="2200" dirty="0" smtClean="0">
              <a:latin typeface="+mj-lt"/>
            </a:endParaRPr>
          </a:p>
          <a:p>
            <a:pPr marL="361950" indent="-361950" algn="just">
              <a:buFont typeface="Wingdings" pitchFamily="2" charset="2"/>
              <a:buChar char="v"/>
            </a:pPr>
            <a:r>
              <a:rPr lang="el-GR" sz="2200" b="1" dirty="0" smtClean="0">
                <a:latin typeface="+mj-lt"/>
              </a:rPr>
              <a:t>Σκληρός Δίσκος (</a:t>
            </a:r>
            <a:r>
              <a:rPr lang="en-US" sz="2200" b="1" dirty="0" smtClean="0">
                <a:latin typeface="+mj-lt"/>
              </a:rPr>
              <a:t>Hard Disk)</a:t>
            </a:r>
            <a:r>
              <a:rPr lang="el-GR" sz="2200" dirty="0" smtClean="0">
                <a:latin typeface="+mj-lt"/>
              </a:rPr>
              <a:t>:</a:t>
            </a:r>
          </a:p>
          <a:p>
            <a:pPr marL="727710" lvl="1" indent="-361950" algn="just">
              <a:buFont typeface="Wingdings" pitchFamily="2" charset="2"/>
              <a:buChar char="ü"/>
            </a:pPr>
            <a:r>
              <a:rPr lang="el-GR" sz="2000" dirty="0" smtClean="0">
                <a:latin typeface="+mj-lt"/>
              </a:rPr>
              <a:t>Δομή: </a:t>
            </a:r>
            <a:endParaRPr lang="en-US" sz="2000" dirty="0" smtClean="0">
              <a:latin typeface="+mj-lt"/>
            </a:endParaRPr>
          </a:p>
          <a:p>
            <a:pPr marL="1002030" lvl="2" indent="-361950" algn="just">
              <a:buFont typeface="Wingdings" pitchFamily="2" charset="2"/>
              <a:buChar char="§"/>
            </a:pPr>
            <a:r>
              <a:rPr lang="el-GR" sz="1800" dirty="0" smtClean="0">
                <a:latin typeface="+mj-lt"/>
              </a:rPr>
              <a:t>Ένας ή περισσότεροι μαγνητικοί δίσκοι σε άκαμπτο περίβλημα που περιστρέφονται γύρω από έναν άξονας.</a:t>
            </a:r>
          </a:p>
          <a:p>
            <a:pPr marL="1002030" lvl="2" indent="-361950" algn="just">
              <a:buFont typeface="Wingdings" pitchFamily="2" charset="2"/>
              <a:buChar char="§"/>
            </a:pPr>
            <a:r>
              <a:rPr lang="el-GR" sz="1800" dirty="0" smtClean="0">
                <a:latin typeface="+mj-lt"/>
              </a:rPr>
              <a:t>Κεφαλές εγγραφής και ανάγνωσης που μετακινούνται πάνω στους δίσκους.</a:t>
            </a:r>
          </a:p>
          <a:p>
            <a:pPr marL="1002030" lvl="2" indent="-361950" algn="just">
              <a:buFont typeface="Wingdings" pitchFamily="2" charset="2"/>
              <a:buChar char="§"/>
            </a:pPr>
            <a:r>
              <a:rPr lang="el-GR" sz="1800" dirty="0" smtClean="0">
                <a:latin typeface="+mj-lt"/>
              </a:rPr>
              <a:t>Ηλεκτρονικά εξαρτήματα που συντονίζουν τη λειτουργία του δίσκου επικοινωνώντας με τον υπολογιστή.</a:t>
            </a:r>
          </a:p>
          <a:p>
            <a:pPr marL="727710" lvl="1" indent="-361950" algn="just">
              <a:buFont typeface="Wingdings" pitchFamily="2" charset="2"/>
              <a:buChar char="ü"/>
            </a:pPr>
            <a:r>
              <a:rPr lang="el-GR" sz="2000" dirty="0" err="1" smtClean="0">
                <a:latin typeface="+mj-lt"/>
              </a:rPr>
              <a:t>Διεπαφές</a:t>
            </a:r>
            <a:r>
              <a:rPr lang="el-GR" sz="2000" dirty="0" smtClean="0">
                <a:latin typeface="+mj-lt"/>
              </a:rPr>
              <a:t> με μητρική πλακέτα: </a:t>
            </a:r>
            <a:r>
              <a:rPr lang="en-US" sz="2000" dirty="0" smtClean="0">
                <a:latin typeface="+mj-lt"/>
              </a:rPr>
              <a:t>IDE </a:t>
            </a:r>
            <a:r>
              <a:rPr lang="el-GR" sz="2000" dirty="0" smtClean="0">
                <a:latin typeface="+mj-lt"/>
              </a:rPr>
              <a:t>ή </a:t>
            </a:r>
            <a:r>
              <a:rPr lang="en-US" sz="2000" dirty="0" smtClean="0">
                <a:latin typeface="+mj-lt"/>
              </a:rPr>
              <a:t>PATA</a:t>
            </a:r>
            <a:r>
              <a:rPr lang="el-GR" sz="2000" dirty="0" smtClean="0">
                <a:latin typeface="+mj-lt"/>
              </a:rPr>
              <a:t>, </a:t>
            </a:r>
            <a:r>
              <a:rPr lang="en-US" sz="2000" dirty="0" smtClean="0">
                <a:latin typeface="+mj-lt"/>
              </a:rPr>
              <a:t>SATA</a:t>
            </a:r>
            <a:r>
              <a:rPr lang="el-GR" sz="2000" dirty="0" smtClean="0">
                <a:latin typeface="+mj-lt"/>
              </a:rPr>
              <a:t>, </a:t>
            </a:r>
            <a:r>
              <a:rPr lang="en-US" sz="2000" dirty="0" smtClean="0">
                <a:latin typeface="+mj-lt"/>
              </a:rPr>
              <a:t>SATA II, SATA III.</a:t>
            </a:r>
            <a:endParaRPr lang="el-GR" sz="2000" dirty="0" smtClean="0">
              <a:latin typeface="+mj-lt"/>
            </a:endParaRPr>
          </a:p>
          <a:p>
            <a:pPr marL="727710" lvl="1" indent="-361950" algn="just">
              <a:buFont typeface="Wingdings" pitchFamily="2" charset="2"/>
              <a:buChar char="ü"/>
            </a:pPr>
            <a:r>
              <a:rPr lang="el-GR" sz="2000" dirty="0" smtClean="0">
                <a:latin typeface="+mj-lt"/>
              </a:rPr>
              <a:t>Σύνδεση ως εξωτερική συσκευή: </a:t>
            </a:r>
            <a:r>
              <a:rPr lang="en-US" sz="2000" dirty="0" smtClean="0">
                <a:latin typeface="+mj-lt"/>
              </a:rPr>
              <a:t>USB, </a:t>
            </a:r>
            <a:r>
              <a:rPr lang="en-US" sz="2000" dirty="0" err="1" smtClean="0">
                <a:latin typeface="+mj-lt"/>
              </a:rPr>
              <a:t>Firewire</a:t>
            </a:r>
            <a:r>
              <a:rPr lang="el-GR" sz="2000" dirty="0" smtClean="0">
                <a:latin typeface="+mj-lt"/>
              </a:rPr>
              <a:t> ή </a:t>
            </a:r>
            <a:r>
              <a:rPr lang="en-US" sz="2000" dirty="0" smtClean="0">
                <a:latin typeface="+mj-lt"/>
              </a:rPr>
              <a:t>IEEE 1394</a:t>
            </a:r>
            <a:r>
              <a:rPr lang="el-GR" sz="2000" dirty="0" smtClean="0">
                <a:latin typeface="+mj-lt"/>
              </a:rPr>
              <a:t>, </a:t>
            </a:r>
            <a:r>
              <a:rPr lang="en-US" sz="2000" dirty="0" err="1" smtClean="0">
                <a:latin typeface="+mj-lt"/>
              </a:rPr>
              <a:t>eSATA</a:t>
            </a:r>
            <a:r>
              <a:rPr lang="en-US" sz="2000" dirty="0" smtClean="0">
                <a:latin typeface="+mj-lt"/>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ΔΕΥΤΕΡΕΥΟΥΣΑ ΜΝΗΜΗ (2)</a:t>
            </a:r>
            <a:endParaRPr lang="el-GR" sz="4000" dirty="0"/>
          </a:p>
        </p:txBody>
      </p:sp>
      <p:sp>
        <p:nvSpPr>
          <p:cNvPr id="8" name="2 - Θέση περιεχομένου"/>
          <p:cNvSpPr>
            <a:spLocks noGrp="1"/>
          </p:cNvSpPr>
          <p:nvPr>
            <p:ph idx="1"/>
          </p:nvPr>
        </p:nvSpPr>
        <p:spPr>
          <a:xfrm>
            <a:off x="323528" y="1325488"/>
            <a:ext cx="8363272" cy="5271864"/>
          </a:xfrm>
        </p:spPr>
        <p:txBody>
          <a:bodyPr>
            <a:normAutofit fontScale="92500" lnSpcReduction="10000"/>
          </a:bodyPr>
          <a:lstStyle/>
          <a:p>
            <a:pPr marL="361950" indent="-361950" algn="just">
              <a:spcAft>
                <a:spcPts val="600"/>
              </a:spcAft>
              <a:buFont typeface="Wingdings" pitchFamily="2" charset="2"/>
              <a:buChar char="v"/>
            </a:pPr>
            <a:r>
              <a:rPr lang="el-GR" sz="2200" b="1" dirty="0" smtClean="0">
                <a:latin typeface="+mj-lt"/>
              </a:rPr>
              <a:t>Πλεονάζουσα Συστοιχία Φθηνών Δίσκων (</a:t>
            </a:r>
            <a:r>
              <a:rPr lang="en-US" sz="2200" b="1" dirty="0" smtClean="0">
                <a:latin typeface="+mj-lt"/>
              </a:rPr>
              <a:t>RAID – Redundancy Array of Inexpensive Disks</a:t>
            </a:r>
            <a:r>
              <a:rPr lang="el-GR" sz="2200" b="1" dirty="0" smtClean="0">
                <a:latin typeface="+mj-lt"/>
              </a:rPr>
              <a:t>)</a:t>
            </a:r>
            <a:r>
              <a:rPr lang="en-US" sz="2200" b="1" dirty="0" smtClean="0">
                <a:latin typeface="+mj-lt"/>
              </a:rPr>
              <a:t>: </a:t>
            </a:r>
            <a:r>
              <a:rPr lang="el-GR" sz="2200" dirty="0" smtClean="0">
                <a:latin typeface="+mj-lt"/>
              </a:rPr>
              <a:t>Τεχνολογία που επιτρέπει την συνύπαρξη και ομαλή λειτουργιά πολλών σκληρών δίσκων για περιπτώσεις συστημάτων με υψηλές απαιτήσεις σε αποθήκευση δεδομένων.</a:t>
            </a:r>
          </a:p>
          <a:p>
            <a:pPr marL="361950" indent="-361950" algn="just">
              <a:buFont typeface="Wingdings" pitchFamily="2" charset="2"/>
              <a:buChar char="v"/>
            </a:pPr>
            <a:r>
              <a:rPr lang="el-GR" sz="2200" b="1" dirty="0" smtClean="0">
                <a:latin typeface="+mj-lt"/>
              </a:rPr>
              <a:t>Μονάδα Εύκαμπτων Δισκετών (</a:t>
            </a:r>
            <a:r>
              <a:rPr lang="en-US" sz="2200" b="1" dirty="0" smtClean="0">
                <a:latin typeface="+mj-lt"/>
              </a:rPr>
              <a:t>Floppy Disk Drive – FDD</a:t>
            </a:r>
            <a:r>
              <a:rPr lang="el-GR" sz="2200" b="1" dirty="0" smtClean="0">
                <a:latin typeface="+mj-lt"/>
              </a:rPr>
              <a:t>)</a:t>
            </a:r>
            <a:r>
              <a:rPr lang="en-US" sz="2200" b="1" dirty="0" smtClean="0">
                <a:latin typeface="+mj-lt"/>
              </a:rPr>
              <a:t> </a:t>
            </a:r>
            <a:r>
              <a:rPr lang="el-GR" sz="2200" b="1" dirty="0" smtClean="0">
                <a:latin typeface="+mj-lt"/>
              </a:rPr>
              <a:t>/ Μαγνητικές Δισκέτες:</a:t>
            </a:r>
          </a:p>
          <a:p>
            <a:pPr marL="727710" lvl="1" indent="-361950" algn="just">
              <a:buFont typeface="Wingdings" pitchFamily="2" charset="2"/>
              <a:buChar char="ü"/>
            </a:pPr>
            <a:r>
              <a:rPr lang="el-GR" sz="1900" dirty="0" smtClean="0">
                <a:latin typeface="+mj-lt"/>
              </a:rPr>
              <a:t>Παρόμοια λειτουργία με σκληρούς δίσκους, με κάποιες διαφορές.</a:t>
            </a:r>
          </a:p>
          <a:p>
            <a:pPr marL="727710" lvl="1" indent="-361950" algn="just">
              <a:buFont typeface="Wingdings" pitchFamily="2" charset="2"/>
              <a:buChar char="ü"/>
            </a:pPr>
            <a:r>
              <a:rPr lang="el-GR" sz="1900" dirty="0" smtClean="0">
                <a:latin typeface="+mj-lt"/>
              </a:rPr>
              <a:t>Δύο μεγέθη 5 ¼ και 3 ½ .  </a:t>
            </a:r>
          </a:p>
          <a:p>
            <a:pPr marL="727710" lvl="1" indent="-361950" algn="just">
              <a:spcAft>
                <a:spcPts val="600"/>
              </a:spcAft>
              <a:buFont typeface="Wingdings" pitchFamily="2" charset="2"/>
              <a:buChar char="ü"/>
            </a:pPr>
            <a:r>
              <a:rPr lang="el-GR" sz="1900" dirty="0" smtClean="0">
                <a:latin typeface="+mj-lt"/>
              </a:rPr>
              <a:t>Έχει σχεδόν εγκαταλειφθεί λόγω μειωμένης χωρητικότητας.</a:t>
            </a:r>
          </a:p>
          <a:p>
            <a:pPr marL="361950" indent="-361950" algn="just">
              <a:buFont typeface="Wingdings" pitchFamily="2" charset="2"/>
              <a:buChar char="v"/>
            </a:pPr>
            <a:r>
              <a:rPr lang="el-GR" sz="2200" b="1" dirty="0" smtClean="0">
                <a:latin typeface="+mj-lt"/>
              </a:rPr>
              <a:t>Μονάδα Μαγνητικής Ταινίας (</a:t>
            </a:r>
            <a:r>
              <a:rPr lang="en-US" sz="2200" b="1" dirty="0" smtClean="0">
                <a:latin typeface="+mj-lt"/>
              </a:rPr>
              <a:t>Magnetic Tape</a:t>
            </a:r>
            <a:r>
              <a:rPr lang="el-GR" sz="2200" b="1" dirty="0" smtClean="0">
                <a:latin typeface="+mj-lt"/>
              </a:rPr>
              <a:t>)</a:t>
            </a:r>
            <a:r>
              <a:rPr lang="en-US" sz="2200" b="1" dirty="0" smtClean="0">
                <a:latin typeface="+mj-lt"/>
              </a:rPr>
              <a:t>:</a:t>
            </a:r>
          </a:p>
          <a:p>
            <a:pPr marL="727710" lvl="1" indent="-361950" algn="just">
              <a:buFont typeface="Wingdings" pitchFamily="2" charset="2"/>
              <a:buChar char="ü"/>
            </a:pPr>
            <a:r>
              <a:rPr lang="el-GR" sz="1900" dirty="0" smtClean="0">
                <a:latin typeface="+mj-lt"/>
              </a:rPr>
              <a:t>Παλιότερη τεχνολογία αποθήκευσης μεγάλου όγκου δεδομένων.</a:t>
            </a:r>
          </a:p>
          <a:p>
            <a:pPr marL="727710" lvl="1" indent="-361950" algn="just">
              <a:buFont typeface="Wingdings" pitchFamily="2" charset="2"/>
              <a:buChar char="ü"/>
            </a:pPr>
            <a:r>
              <a:rPr lang="el-GR" sz="1900" dirty="0" smtClean="0">
                <a:latin typeface="+mj-lt"/>
              </a:rPr>
              <a:t>Σειριακή προσπέλαση δεδομένων.</a:t>
            </a:r>
          </a:p>
          <a:p>
            <a:pPr marL="727710" lvl="1" indent="-361950" algn="just">
              <a:buFont typeface="Wingdings" pitchFamily="2" charset="2"/>
              <a:buChar char="ü"/>
            </a:pPr>
            <a:r>
              <a:rPr lang="el-GR" sz="1900" dirty="0" smtClean="0">
                <a:latin typeface="+mj-lt"/>
              </a:rPr>
              <a:t>Συνήθως εγγραφή σε 9 παράλληλες διαμήκης τροχιές.</a:t>
            </a:r>
          </a:p>
          <a:p>
            <a:pPr marL="727710" lvl="1" indent="-361950" algn="just">
              <a:buFont typeface="Wingdings" pitchFamily="2" charset="2"/>
              <a:buChar char="ü"/>
            </a:pPr>
            <a:r>
              <a:rPr lang="el-GR" sz="1900" dirty="0" smtClean="0">
                <a:latin typeface="+mj-lt"/>
              </a:rPr>
              <a:t>Η ταχύτητα μεταφοράς δεδομένων εξαρτάται από την ταχύτητα περιστροφής και την πυκνότητα εγγραφής.</a:t>
            </a:r>
          </a:p>
          <a:p>
            <a:pPr marL="727710" lvl="1" indent="-361950" algn="just">
              <a:buFont typeface="Wingdings" pitchFamily="2" charset="2"/>
              <a:buChar char="ü"/>
            </a:pPr>
            <a:r>
              <a:rPr lang="el-GR" sz="1900" dirty="0" smtClean="0">
                <a:latin typeface="+mj-lt"/>
              </a:rPr>
              <a:t>Ο αποθηκευτικός χώρος εξαρτάται από την μέθοδο εγγραφής και από το μήκος της ταινίας.</a:t>
            </a:r>
            <a:endParaRPr lang="en-US" sz="1900" dirty="0" smtClean="0">
              <a:latin typeface="+mj-lt"/>
            </a:endParaRPr>
          </a:p>
          <a:p>
            <a:pPr marL="361950" indent="-361950" algn="just">
              <a:buFont typeface="Wingdings" pitchFamily="2" charset="2"/>
              <a:buChar char="v"/>
            </a:pPr>
            <a:endParaRPr lang="en-US" sz="2200" dirty="0" smtClean="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ΔΕΥΤΕΡΕΥΟΥΣΑ ΜΝΗΜΗ (3)</a:t>
            </a:r>
            <a:endParaRPr lang="el-GR" sz="4000" dirty="0"/>
          </a:p>
        </p:txBody>
      </p:sp>
      <p:sp>
        <p:nvSpPr>
          <p:cNvPr id="8" name="2 - Θέση περιεχομένου"/>
          <p:cNvSpPr>
            <a:spLocks noGrp="1"/>
          </p:cNvSpPr>
          <p:nvPr>
            <p:ph idx="1"/>
          </p:nvPr>
        </p:nvSpPr>
        <p:spPr>
          <a:xfrm>
            <a:off x="323528" y="1325488"/>
            <a:ext cx="8363272" cy="5343872"/>
          </a:xfrm>
        </p:spPr>
        <p:txBody>
          <a:bodyPr>
            <a:normAutofit lnSpcReduction="10000"/>
          </a:bodyPr>
          <a:lstStyle/>
          <a:p>
            <a:pPr marL="361950" indent="-361950" algn="just">
              <a:buFont typeface="Wingdings" pitchFamily="2" charset="2"/>
              <a:buChar char="v"/>
            </a:pPr>
            <a:r>
              <a:rPr lang="el-GR" sz="2000" b="1" dirty="0" smtClean="0">
                <a:latin typeface="+mj-lt"/>
              </a:rPr>
              <a:t>Μονάδα Μνήμης ΦΛΑΣ (</a:t>
            </a:r>
            <a:r>
              <a:rPr lang="en-US" sz="2000" b="1" dirty="0" smtClean="0">
                <a:latin typeface="+mj-lt"/>
              </a:rPr>
              <a:t>Flash Drive</a:t>
            </a:r>
            <a:r>
              <a:rPr lang="el-GR" sz="2000" b="1" dirty="0" smtClean="0">
                <a:latin typeface="+mj-lt"/>
              </a:rPr>
              <a:t>)</a:t>
            </a:r>
            <a:r>
              <a:rPr lang="en-US" sz="2000" b="1" dirty="0" smtClean="0">
                <a:latin typeface="+mj-lt"/>
              </a:rPr>
              <a:t>:</a:t>
            </a:r>
          </a:p>
          <a:p>
            <a:pPr marL="727710" lvl="1" indent="-361950" algn="just">
              <a:buFont typeface="Wingdings" pitchFamily="2" charset="2"/>
              <a:buChar char="ü"/>
            </a:pPr>
            <a:r>
              <a:rPr lang="el-GR" sz="1800" dirty="0" smtClean="0">
                <a:latin typeface="+mj-lt"/>
              </a:rPr>
              <a:t>Σύνδεση μέσω </a:t>
            </a:r>
            <a:r>
              <a:rPr lang="en-US" sz="1800" dirty="0" smtClean="0">
                <a:latin typeface="+mj-lt"/>
              </a:rPr>
              <a:t>USB</a:t>
            </a:r>
            <a:r>
              <a:rPr lang="el-GR" sz="1800" dirty="0" smtClean="0">
                <a:latin typeface="+mj-lt"/>
              </a:rPr>
              <a:t>.</a:t>
            </a:r>
          </a:p>
          <a:p>
            <a:pPr marL="727710" lvl="1" indent="-361950" algn="just">
              <a:buFont typeface="Wingdings" pitchFamily="2" charset="2"/>
              <a:buChar char="ü"/>
            </a:pPr>
            <a:r>
              <a:rPr lang="el-GR" sz="1800" dirty="0" smtClean="0">
                <a:latin typeface="+mj-lt"/>
              </a:rPr>
              <a:t>Βασίζεται σε </a:t>
            </a:r>
            <a:r>
              <a:rPr lang="el-GR" sz="1800" dirty="0" err="1" smtClean="0">
                <a:latin typeface="+mj-lt"/>
              </a:rPr>
              <a:t>επανεγγράψιμα</a:t>
            </a:r>
            <a:r>
              <a:rPr lang="el-GR" sz="1800" dirty="0" smtClean="0">
                <a:latin typeface="+mj-lt"/>
              </a:rPr>
              <a:t> </a:t>
            </a:r>
            <a:r>
              <a:rPr lang="el-GR" sz="1800" dirty="0" err="1" smtClean="0">
                <a:latin typeface="+mj-lt"/>
              </a:rPr>
              <a:t>τσιπάκια</a:t>
            </a:r>
            <a:r>
              <a:rPr lang="el-GR" sz="1800" dirty="0" smtClean="0">
                <a:latin typeface="+mj-lt"/>
              </a:rPr>
              <a:t> μνήμης.</a:t>
            </a:r>
          </a:p>
          <a:p>
            <a:pPr marL="361950" indent="-361950" algn="just">
              <a:buFont typeface="Wingdings" pitchFamily="2" charset="2"/>
              <a:buChar char="v"/>
            </a:pPr>
            <a:r>
              <a:rPr lang="el-GR" sz="2000" b="1" dirty="0" smtClean="0">
                <a:latin typeface="+mj-lt"/>
              </a:rPr>
              <a:t>Δίσκος Σταθερής Κατάστασης (</a:t>
            </a:r>
            <a:r>
              <a:rPr lang="en-US" sz="2000" b="1" dirty="0" smtClean="0">
                <a:latin typeface="+mj-lt"/>
              </a:rPr>
              <a:t>SSD – Solid State Disk</a:t>
            </a:r>
            <a:r>
              <a:rPr lang="el-GR" sz="2000" b="1" dirty="0" smtClean="0">
                <a:latin typeface="+mj-lt"/>
              </a:rPr>
              <a:t>):</a:t>
            </a:r>
          </a:p>
          <a:p>
            <a:pPr marL="727710" lvl="1" indent="-361950" algn="just">
              <a:buFont typeface="Wingdings" pitchFamily="2" charset="2"/>
              <a:buChar char="ü"/>
            </a:pPr>
            <a:r>
              <a:rPr lang="el-GR" sz="1800" dirty="0" smtClean="0">
                <a:latin typeface="+mj-lt"/>
              </a:rPr>
              <a:t>Δεν έχουν κινητά μέρη όπως ένας σκληρός δίσκος.</a:t>
            </a:r>
          </a:p>
          <a:p>
            <a:pPr marL="727710" lvl="1" indent="-361950" algn="just">
              <a:buFont typeface="Wingdings" pitchFamily="2" charset="2"/>
              <a:buChar char="ü"/>
            </a:pPr>
            <a:r>
              <a:rPr lang="el-GR" sz="1800" dirty="0" smtClean="0">
                <a:latin typeface="+mj-lt"/>
              </a:rPr>
              <a:t>Πιο γρήγορη προσπέλαση σε σχέση με τους σκληρούς δίσκους.</a:t>
            </a:r>
          </a:p>
          <a:p>
            <a:pPr marL="727710" lvl="1" indent="-361950" algn="just">
              <a:buFont typeface="Wingdings" pitchFamily="2" charset="2"/>
              <a:buChar char="ü"/>
            </a:pPr>
            <a:r>
              <a:rPr lang="el-GR" sz="1800" dirty="0" smtClean="0">
                <a:latin typeface="+mj-lt"/>
              </a:rPr>
              <a:t>Βασίζεται σε </a:t>
            </a:r>
            <a:r>
              <a:rPr lang="el-GR" sz="1800" dirty="0" err="1" smtClean="0">
                <a:latin typeface="+mj-lt"/>
              </a:rPr>
              <a:t>επανεγγράψιμα</a:t>
            </a:r>
            <a:r>
              <a:rPr lang="el-GR" sz="1800" dirty="0" smtClean="0">
                <a:latin typeface="+mj-lt"/>
              </a:rPr>
              <a:t> </a:t>
            </a:r>
            <a:r>
              <a:rPr lang="el-GR" sz="1800" dirty="0" err="1" smtClean="0">
                <a:latin typeface="+mj-lt"/>
              </a:rPr>
              <a:t>τσιπάκια</a:t>
            </a:r>
            <a:r>
              <a:rPr lang="el-GR" sz="1800" dirty="0" smtClean="0">
                <a:latin typeface="+mj-lt"/>
              </a:rPr>
              <a:t> μνήμης.</a:t>
            </a:r>
          </a:p>
          <a:p>
            <a:pPr marL="361950" indent="-361950" algn="just">
              <a:buFont typeface="Wingdings" pitchFamily="2" charset="2"/>
              <a:buChar char="v"/>
            </a:pPr>
            <a:r>
              <a:rPr lang="el-GR" sz="2000" b="1" dirty="0" smtClean="0">
                <a:latin typeface="+mj-lt"/>
              </a:rPr>
              <a:t>Οπτικοί Δίσκοι:</a:t>
            </a:r>
          </a:p>
          <a:p>
            <a:pPr marL="727710" lvl="1" indent="-361950" algn="just">
              <a:buFont typeface="Wingdings" pitchFamily="2" charset="2"/>
              <a:buChar char="ü"/>
            </a:pPr>
            <a:r>
              <a:rPr lang="el-GR" sz="1800" dirty="0" smtClean="0">
                <a:latin typeface="+mj-lt"/>
              </a:rPr>
              <a:t>Χρησιμοποιούν τεχνολογία </a:t>
            </a:r>
            <a:r>
              <a:rPr lang="en-US" sz="1800" dirty="0" smtClean="0">
                <a:latin typeface="+mj-lt"/>
              </a:rPr>
              <a:t>laser.</a:t>
            </a:r>
          </a:p>
          <a:p>
            <a:pPr marL="727710" lvl="1" indent="-361950" algn="just">
              <a:buFont typeface="Wingdings" pitchFamily="2" charset="2"/>
              <a:buChar char="ü"/>
            </a:pPr>
            <a:r>
              <a:rPr lang="el-GR" sz="1800" dirty="0" smtClean="0">
                <a:latin typeface="+mj-lt"/>
              </a:rPr>
              <a:t>Δυνατότητα εγγραφής μεγάλου όγκου δεδομένων.</a:t>
            </a:r>
          </a:p>
          <a:p>
            <a:pPr marL="727710" lvl="1" indent="-361950" algn="just">
              <a:buFont typeface="Wingdings" pitchFamily="2" charset="2"/>
              <a:buChar char="ü"/>
            </a:pPr>
            <a:r>
              <a:rPr lang="el-GR" sz="1800" dirty="0" smtClean="0">
                <a:latin typeface="+mj-lt"/>
              </a:rPr>
              <a:t>Λόγω έλλειψης τριβών δεν φθείρονται.</a:t>
            </a:r>
          </a:p>
          <a:p>
            <a:pPr marL="727710" lvl="1" indent="-361950" algn="just">
              <a:buFont typeface="Wingdings" pitchFamily="2" charset="2"/>
              <a:buChar char="ü"/>
            </a:pPr>
            <a:r>
              <a:rPr lang="el-GR" sz="1800" dirty="0" smtClean="0">
                <a:latin typeface="+mj-lt"/>
              </a:rPr>
              <a:t>Διακρίνονται σε:</a:t>
            </a:r>
          </a:p>
          <a:p>
            <a:pPr marL="1002030" lvl="2" indent="-361950" algn="just">
              <a:buFont typeface="Wingdings" pitchFamily="2" charset="2"/>
              <a:buChar char="§"/>
            </a:pPr>
            <a:r>
              <a:rPr lang="en-US" sz="1800" dirty="0" smtClean="0">
                <a:latin typeface="+mj-lt"/>
              </a:rPr>
              <a:t>CD-ROM, CD-R, CD-RW</a:t>
            </a:r>
            <a:r>
              <a:rPr lang="el-GR" sz="1800" dirty="0" smtClean="0">
                <a:latin typeface="+mj-lt"/>
              </a:rPr>
              <a:t>: 650ΜΒ χωρητικότητα.</a:t>
            </a:r>
            <a:endParaRPr lang="en-US" sz="1800" dirty="0" smtClean="0">
              <a:latin typeface="+mj-lt"/>
            </a:endParaRPr>
          </a:p>
          <a:p>
            <a:pPr marL="1002030" lvl="2" indent="-361950" algn="just">
              <a:buFont typeface="Wingdings" pitchFamily="2" charset="2"/>
              <a:buChar char="§"/>
            </a:pPr>
            <a:r>
              <a:rPr lang="en-US" sz="1800" dirty="0" smtClean="0">
                <a:latin typeface="+mj-lt"/>
              </a:rPr>
              <a:t>DVD-ROM, DVD-R, DVD-RW</a:t>
            </a:r>
            <a:r>
              <a:rPr lang="el-GR" sz="1800" dirty="0" smtClean="0">
                <a:latin typeface="+mj-lt"/>
              </a:rPr>
              <a:t>: 4,7</a:t>
            </a:r>
            <a:r>
              <a:rPr lang="en-US" sz="1800" dirty="0" smtClean="0">
                <a:latin typeface="+mj-lt"/>
              </a:rPr>
              <a:t>GB – 17GB </a:t>
            </a:r>
            <a:r>
              <a:rPr lang="el-GR" sz="1800" dirty="0" smtClean="0">
                <a:latin typeface="+mj-lt"/>
              </a:rPr>
              <a:t>χωρητικότητα.</a:t>
            </a:r>
            <a:endParaRPr lang="en-US" sz="1800" dirty="0" smtClean="0">
              <a:latin typeface="+mj-lt"/>
            </a:endParaRPr>
          </a:p>
          <a:p>
            <a:pPr marL="1002030" lvl="2" indent="-361950" algn="just">
              <a:buFont typeface="Wingdings" pitchFamily="2" charset="2"/>
              <a:buChar char="§"/>
            </a:pPr>
            <a:r>
              <a:rPr lang="en-US" sz="1800" dirty="0" err="1" smtClean="0">
                <a:latin typeface="+mj-lt"/>
              </a:rPr>
              <a:t>Blu</a:t>
            </a:r>
            <a:r>
              <a:rPr lang="en-US" sz="1800" dirty="0" smtClean="0">
                <a:latin typeface="+mj-lt"/>
              </a:rPr>
              <a:t>-ray</a:t>
            </a:r>
            <a:r>
              <a:rPr lang="el-GR" sz="1800" dirty="0" smtClean="0">
                <a:latin typeface="+mj-lt"/>
              </a:rPr>
              <a:t>:  μέχρι </a:t>
            </a:r>
            <a:r>
              <a:rPr lang="en-US" sz="1800" dirty="0" smtClean="0">
                <a:latin typeface="+mj-lt"/>
              </a:rPr>
              <a:t>50 GB </a:t>
            </a:r>
            <a:r>
              <a:rPr lang="el-GR" sz="1800" dirty="0" smtClean="0">
                <a:latin typeface="+mj-lt"/>
              </a:rPr>
              <a:t>χωρητικότητα.</a:t>
            </a:r>
            <a:endParaRPr lang="en-US" sz="1800" dirty="0" smtClean="0">
              <a:latin typeface="+mj-lt"/>
            </a:endParaRPr>
          </a:p>
          <a:p>
            <a:pPr marL="727710" lvl="1" indent="-361950" algn="just">
              <a:buFont typeface="Wingdings" pitchFamily="2" charset="2"/>
              <a:buChar char="ü"/>
            </a:pPr>
            <a:r>
              <a:rPr lang="el-GR" sz="1800" dirty="0" smtClean="0">
                <a:latin typeface="+mj-lt"/>
              </a:rPr>
              <a:t>Προγράμματα </a:t>
            </a:r>
            <a:r>
              <a:rPr lang="en-US" sz="1800" dirty="0" smtClean="0">
                <a:latin typeface="+mj-lt"/>
              </a:rPr>
              <a:t>drag-and-drop </a:t>
            </a:r>
            <a:r>
              <a:rPr lang="el-GR" sz="1800" dirty="0" smtClean="0">
                <a:latin typeface="+mj-lt"/>
              </a:rPr>
              <a:t>διευκολύνουν την μεταφορά δεδομένων σε οπτικούς δίσκους.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4000" dirty="0" smtClean="0"/>
              <a:t>ΚΑΡΤΕΣ ΕΠΕΚΤΑΣΗΣ (1)</a:t>
            </a:r>
            <a:endParaRPr lang="el-GR" sz="4000" dirty="0"/>
          </a:p>
        </p:txBody>
      </p:sp>
      <p:sp>
        <p:nvSpPr>
          <p:cNvPr id="8" name="2 - Θέση περιεχομένου"/>
          <p:cNvSpPr>
            <a:spLocks noGrp="1"/>
          </p:cNvSpPr>
          <p:nvPr>
            <p:ph idx="1"/>
          </p:nvPr>
        </p:nvSpPr>
        <p:spPr>
          <a:xfrm>
            <a:off x="323528" y="1325488"/>
            <a:ext cx="8363272" cy="5343872"/>
          </a:xfrm>
        </p:spPr>
        <p:txBody>
          <a:bodyPr>
            <a:normAutofit/>
          </a:bodyPr>
          <a:lstStyle/>
          <a:p>
            <a:pPr marL="361950" indent="-361950" algn="just">
              <a:buFont typeface="Wingdings" pitchFamily="2" charset="2"/>
              <a:buChar char="v"/>
            </a:pPr>
            <a:r>
              <a:rPr lang="el-GR" sz="2000" b="1" dirty="0" smtClean="0">
                <a:latin typeface="+mj-lt"/>
              </a:rPr>
              <a:t>Κάρτα Γραφικών</a:t>
            </a:r>
            <a:r>
              <a:rPr lang="en-US" sz="2000" b="1" dirty="0" smtClean="0">
                <a:latin typeface="+mj-lt"/>
              </a:rPr>
              <a:t> (Graphics Card) </a:t>
            </a:r>
            <a:r>
              <a:rPr lang="el-GR" sz="2000" b="1" dirty="0" smtClean="0">
                <a:latin typeface="+mj-lt"/>
              </a:rPr>
              <a:t>ή Προσαρμοστής Εικόνας (</a:t>
            </a:r>
            <a:r>
              <a:rPr lang="en-US" sz="2000" b="1" dirty="0" smtClean="0">
                <a:latin typeface="+mj-lt"/>
              </a:rPr>
              <a:t>Video Adaptor</a:t>
            </a:r>
            <a:r>
              <a:rPr lang="el-GR" sz="2000" b="1" dirty="0" smtClean="0">
                <a:latin typeface="+mj-lt"/>
              </a:rPr>
              <a:t>)</a:t>
            </a:r>
            <a:r>
              <a:rPr lang="en-US" sz="2000" b="1" dirty="0" smtClean="0">
                <a:latin typeface="+mj-lt"/>
              </a:rPr>
              <a:t>:</a:t>
            </a:r>
          </a:p>
          <a:p>
            <a:pPr marL="727710" lvl="1" indent="-361950" algn="just">
              <a:buFont typeface="Wingdings" pitchFamily="2" charset="2"/>
              <a:buChar char="ü"/>
            </a:pPr>
            <a:r>
              <a:rPr lang="el-GR" sz="1800" dirty="0" smtClean="0">
                <a:latin typeface="+mj-lt"/>
              </a:rPr>
              <a:t>Είτε είναι ενσωματωμένη είτε συνδέεται με μητρική πλακέτα σε θύρα </a:t>
            </a:r>
            <a:r>
              <a:rPr lang="en-US" sz="1800" dirty="0" smtClean="0">
                <a:latin typeface="+mj-lt"/>
              </a:rPr>
              <a:t>AGP </a:t>
            </a:r>
            <a:r>
              <a:rPr lang="el-GR" sz="1800" dirty="0" smtClean="0">
                <a:latin typeface="+mj-lt"/>
              </a:rPr>
              <a:t>ή μέσω </a:t>
            </a:r>
            <a:r>
              <a:rPr lang="en-US" sz="1800" dirty="0" err="1" smtClean="0">
                <a:latin typeface="+mj-lt"/>
              </a:rPr>
              <a:t>PCIe</a:t>
            </a:r>
            <a:r>
              <a:rPr lang="el-GR" sz="1800" dirty="0" smtClean="0">
                <a:latin typeface="+mj-lt"/>
              </a:rPr>
              <a:t>.</a:t>
            </a:r>
          </a:p>
          <a:p>
            <a:pPr marL="727710" lvl="1" indent="-361950" algn="just">
              <a:buFont typeface="Wingdings" pitchFamily="2" charset="2"/>
              <a:buChar char="ü"/>
            </a:pPr>
            <a:r>
              <a:rPr lang="el-GR" sz="1800" dirty="0" smtClean="0">
                <a:latin typeface="+mj-lt"/>
              </a:rPr>
              <a:t>Διαθέτει δική</a:t>
            </a:r>
            <a:r>
              <a:rPr lang="en-US" sz="1800" dirty="0" smtClean="0">
                <a:latin typeface="+mj-lt"/>
              </a:rPr>
              <a:t> </a:t>
            </a:r>
            <a:r>
              <a:rPr lang="el-GR" sz="1800" dirty="0" smtClean="0">
                <a:latin typeface="+mj-lt"/>
              </a:rPr>
              <a:t>της μνήμη </a:t>
            </a:r>
            <a:r>
              <a:rPr lang="en-US" sz="1800" dirty="0" smtClean="0">
                <a:latin typeface="+mj-lt"/>
              </a:rPr>
              <a:t>(video RAM) </a:t>
            </a:r>
            <a:r>
              <a:rPr lang="el-GR" sz="1800" dirty="0" smtClean="0">
                <a:latin typeface="+mj-lt"/>
              </a:rPr>
              <a:t>και εξειδικευμένο επεξεργαστή γνωστό ως επιταχυντή γραφικών (</a:t>
            </a:r>
            <a:r>
              <a:rPr lang="en-US" sz="1800" dirty="0" smtClean="0">
                <a:latin typeface="+mj-lt"/>
              </a:rPr>
              <a:t>graphics accelerator</a:t>
            </a:r>
            <a:r>
              <a:rPr lang="el-GR" sz="1800" dirty="0" smtClean="0">
                <a:latin typeface="+mj-lt"/>
              </a:rPr>
              <a:t>)</a:t>
            </a:r>
            <a:r>
              <a:rPr lang="en-US" sz="1800" dirty="0" smtClean="0">
                <a:latin typeface="+mj-lt"/>
              </a:rPr>
              <a:t>.</a:t>
            </a:r>
          </a:p>
          <a:p>
            <a:pPr marL="727710" lvl="1" indent="-361950" algn="just">
              <a:buFont typeface="Wingdings" pitchFamily="2" charset="2"/>
              <a:buChar char="ü"/>
            </a:pPr>
            <a:r>
              <a:rPr lang="el-GR" sz="1800" dirty="0" smtClean="0">
                <a:latin typeface="+mj-lt"/>
              </a:rPr>
              <a:t>Υπεύθυνη για τη προβολή/διαχείριση εικόνας σε οθόνη ή προβολικό.</a:t>
            </a:r>
          </a:p>
          <a:p>
            <a:pPr marL="361950" indent="-361950" algn="just">
              <a:buFont typeface="Wingdings" pitchFamily="2" charset="2"/>
              <a:buChar char="v"/>
            </a:pPr>
            <a:r>
              <a:rPr lang="el-GR" sz="2000" b="1" dirty="0" smtClean="0">
                <a:latin typeface="+mj-lt"/>
              </a:rPr>
              <a:t>Κάρτα Ήχου</a:t>
            </a:r>
            <a:r>
              <a:rPr lang="en-US" sz="2000" b="1" dirty="0" smtClean="0">
                <a:latin typeface="+mj-lt"/>
              </a:rPr>
              <a:t> (Sound Card)</a:t>
            </a:r>
            <a:r>
              <a:rPr lang="el-GR" sz="2000" b="1" dirty="0" smtClean="0">
                <a:latin typeface="+mj-lt"/>
              </a:rPr>
              <a:t>:</a:t>
            </a:r>
          </a:p>
          <a:p>
            <a:pPr marL="727710" lvl="1" indent="-361950" algn="just">
              <a:buFont typeface="Wingdings" pitchFamily="2" charset="2"/>
              <a:buChar char="ü"/>
            </a:pPr>
            <a:r>
              <a:rPr lang="el-GR" sz="1800" dirty="0" smtClean="0">
                <a:latin typeface="+mj-lt"/>
              </a:rPr>
              <a:t>Είτε είναι ενσωματωμένη είτε συνδέεται με μητρική πλακέτα σε θύρα επέκτασης.</a:t>
            </a:r>
          </a:p>
          <a:p>
            <a:pPr marL="727710" lvl="1" indent="-361950" algn="just">
              <a:buFont typeface="Wingdings" pitchFamily="2" charset="2"/>
              <a:buChar char="ü"/>
            </a:pPr>
            <a:r>
              <a:rPr lang="el-GR" sz="1800" dirty="0" smtClean="0">
                <a:latin typeface="+mj-lt"/>
              </a:rPr>
              <a:t>Διαχείριση πληροφορίας / δεδομένων ήχου.</a:t>
            </a:r>
          </a:p>
          <a:p>
            <a:pPr marL="727710" lvl="1" indent="-361950" algn="just">
              <a:buFont typeface="Wingdings" pitchFamily="2" charset="2"/>
              <a:buChar char="ü"/>
            </a:pPr>
            <a:r>
              <a:rPr lang="el-GR" sz="1800" dirty="0" smtClean="0">
                <a:latin typeface="+mj-lt"/>
              </a:rPr>
              <a:t>Συνδέεται με ηχεία, ακουστικά, μικρόφωνο.</a:t>
            </a:r>
          </a:p>
          <a:p>
            <a:pPr marL="361950" indent="-361950" algn="just">
              <a:buFont typeface="Wingdings" pitchFamily="2" charset="2"/>
              <a:buChar char="v"/>
            </a:pPr>
            <a:r>
              <a:rPr lang="el-GR" sz="2000" b="1" dirty="0" smtClean="0">
                <a:latin typeface="+mj-lt"/>
              </a:rPr>
              <a:t>Κάρτα βίντεο</a:t>
            </a:r>
            <a:r>
              <a:rPr lang="en-US" sz="2000" b="1" dirty="0" smtClean="0">
                <a:latin typeface="+mj-lt"/>
              </a:rPr>
              <a:t> (Video Card)</a:t>
            </a:r>
            <a:r>
              <a:rPr lang="el-GR" sz="2000" b="1" dirty="0" smtClean="0">
                <a:latin typeface="+mj-lt"/>
              </a:rPr>
              <a:t>:</a:t>
            </a:r>
            <a:endParaRPr lang="en-US" sz="2000" b="1" dirty="0" smtClean="0">
              <a:latin typeface="+mj-lt"/>
            </a:endParaRPr>
          </a:p>
          <a:p>
            <a:pPr marL="727710" lvl="1" indent="-361950" algn="just">
              <a:buFont typeface="Wingdings" pitchFamily="2" charset="2"/>
              <a:buChar char="ü"/>
            </a:pPr>
            <a:r>
              <a:rPr lang="el-GR" sz="1800" dirty="0" smtClean="0">
                <a:latin typeface="+mj-lt"/>
              </a:rPr>
              <a:t>Συνήθως συνδέεται στη μητρική πλακέτα, σε θύρα επέκτασης.</a:t>
            </a:r>
          </a:p>
          <a:p>
            <a:pPr marL="727710" lvl="1" indent="-361950" algn="just">
              <a:buFont typeface="Wingdings" pitchFamily="2" charset="2"/>
              <a:buChar char="ü"/>
            </a:pPr>
            <a:r>
              <a:rPr lang="el-GR" sz="1800" dirty="0" smtClean="0">
                <a:latin typeface="+mj-lt"/>
              </a:rPr>
              <a:t>Εισαγωγή, αλλά και εξαγωγή, αναλογικού βίντεο (π.χ. τηλεόραση), αλλά και ήχου.</a:t>
            </a:r>
            <a:endParaRPr lang="el-GR" sz="2000" b="1" dirty="0" smtClean="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708688"/>
          </a:xfrm>
        </p:spPr>
        <p:txBody>
          <a:bodyPr>
            <a:noAutofit/>
          </a:bodyPr>
          <a:lstStyle/>
          <a:p>
            <a:pPr algn="ctr"/>
            <a:r>
              <a:rPr lang="el-GR" sz="2800" dirty="0" smtClean="0"/>
              <a:t>ΚΑΡΤΕΣ ΕΠΕΚΤΑΣΗΣ (2) &amp; ΆΛΛΑ ΣΥΣΤΑΤΙΚΑ ΚΕΝΤΡΙΚΗΣ ΜΟΝΑΔΑΣ</a:t>
            </a:r>
            <a:endParaRPr lang="el-GR" sz="2800" dirty="0"/>
          </a:p>
        </p:txBody>
      </p:sp>
      <p:sp>
        <p:nvSpPr>
          <p:cNvPr id="8" name="2 - Θέση περιεχομένου"/>
          <p:cNvSpPr>
            <a:spLocks noGrp="1"/>
          </p:cNvSpPr>
          <p:nvPr>
            <p:ph idx="1"/>
          </p:nvPr>
        </p:nvSpPr>
        <p:spPr>
          <a:xfrm>
            <a:off x="323528" y="1325488"/>
            <a:ext cx="8363272" cy="5343872"/>
          </a:xfrm>
        </p:spPr>
        <p:txBody>
          <a:bodyPr>
            <a:normAutofit/>
          </a:bodyPr>
          <a:lstStyle/>
          <a:p>
            <a:pPr marL="361950" indent="-361950" algn="just">
              <a:buFont typeface="Wingdings" pitchFamily="2" charset="2"/>
              <a:buChar char="v"/>
            </a:pPr>
            <a:r>
              <a:rPr lang="el-GR" sz="2000" b="1" dirty="0" smtClean="0">
                <a:latin typeface="+mj-lt"/>
              </a:rPr>
              <a:t>Κάρτα Δικτύου</a:t>
            </a:r>
            <a:r>
              <a:rPr lang="en-US" sz="2000" b="1" dirty="0" smtClean="0">
                <a:latin typeface="+mj-lt"/>
              </a:rPr>
              <a:t> (Network Adaptor)</a:t>
            </a:r>
            <a:r>
              <a:rPr lang="el-GR" sz="2000" b="1" dirty="0" smtClean="0">
                <a:latin typeface="+mj-lt"/>
              </a:rPr>
              <a:t>:</a:t>
            </a:r>
          </a:p>
          <a:p>
            <a:pPr marL="636270" lvl="2" indent="-361950" algn="just">
              <a:buClr>
                <a:schemeClr val="accent2">
                  <a:lumMod val="75000"/>
                </a:schemeClr>
              </a:buClr>
              <a:buSzPct val="95000"/>
              <a:buFont typeface="Wingdings" pitchFamily="2" charset="2"/>
              <a:buChar char="ü"/>
            </a:pPr>
            <a:r>
              <a:rPr lang="el-GR" sz="1800" dirty="0" smtClean="0">
                <a:latin typeface="+mj-lt"/>
              </a:rPr>
              <a:t>Είτε είναι ενσωματωμένη είτε συνδέεται με μητρική πλακέτα σε θύρα επέκτασης.</a:t>
            </a:r>
          </a:p>
          <a:p>
            <a:pPr marL="636270" lvl="2" indent="-361950" algn="just">
              <a:buClr>
                <a:schemeClr val="accent2">
                  <a:lumMod val="75000"/>
                </a:schemeClr>
              </a:buClr>
              <a:buSzPct val="95000"/>
              <a:buFont typeface="Wingdings" pitchFamily="2" charset="2"/>
              <a:buChar char="ü"/>
            </a:pPr>
            <a:r>
              <a:rPr lang="el-GR" sz="1800" dirty="0" smtClean="0">
                <a:latin typeface="+mj-lt"/>
              </a:rPr>
              <a:t>Επιτρέπει τη σύνδεση και αποστολή/λήψη δεδομένων σε κάποιο δίκτυο υπολογιστών και κατ’ επέκταση στο Διαδίκτυο.  </a:t>
            </a:r>
          </a:p>
          <a:p>
            <a:pPr marL="361950" indent="-361950" algn="just">
              <a:buFont typeface="Wingdings" pitchFamily="2" charset="2"/>
              <a:buChar char="v"/>
            </a:pPr>
            <a:r>
              <a:rPr lang="el-GR" sz="2000" b="1" dirty="0" smtClean="0">
                <a:latin typeface="+mj-lt"/>
              </a:rPr>
              <a:t>Διαμορφωτής / </a:t>
            </a:r>
            <a:r>
              <a:rPr lang="el-GR" sz="2000" b="1" dirty="0" err="1" smtClean="0">
                <a:latin typeface="+mj-lt"/>
              </a:rPr>
              <a:t>Αποδιαμορφωτής</a:t>
            </a:r>
            <a:r>
              <a:rPr lang="el-GR" sz="2000" b="1" dirty="0" smtClean="0">
                <a:latin typeface="+mj-lt"/>
              </a:rPr>
              <a:t> (</a:t>
            </a:r>
            <a:r>
              <a:rPr lang="en-US" sz="2000" b="1" dirty="0" smtClean="0">
                <a:latin typeface="+mj-lt"/>
              </a:rPr>
              <a:t>Modem</a:t>
            </a:r>
            <a:r>
              <a:rPr lang="el-GR" sz="2000" b="1" dirty="0" smtClean="0">
                <a:latin typeface="+mj-lt"/>
              </a:rPr>
              <a:t>)</a:t>
            </a:r>
            <a:r>
              <a:rPr lang="en-US" sz="2000" b="1" dirty="0" smtClean="0">
                <a:latin typeface="+mj-lt"/>
              </a:rPr>
              <a:t>:</a:t>
            </a:r>
          </a:p>
          <a:p>
            <a:pPr marL="727710" lvl="1" indent="-361950" algn="just">
              <a:buFont typeface="Wingdings" pitchFamily="2" charset="2"/>
              <a:buChar char="ü"/>
            </a:pPr>
            <a:r>
              <a:rPr lang="el-GR" sz="1800" dirty="0" smtClean="0">
                <a:latin typeface="+mj-lt"/>
              </a:rPr>
              <a:t>Είτε είναι ενσωματωμένος είτε συνδέεται με μητρική πλακέτα σε θύρα επέκτασης.</a:t>
            </a:r>
          </a:p>
          <a:p>
            <a:pPr marL="727710" lvl="1" indent="-361950" algn="just">
              <a:buFont typeface="Wingdings" pitchFamily="2" charset="2"/>
              <a:buChar char="ü"/>
            </a:pPr>
            <a:r>
              <a:rPr lang="el-GR" sz="1800" dirty="0" smtClean="0">
                <a:latin typeface="+mj-lt"/>
              </a:rPr>
              <a:t>Ενδέχεται να είναι εξωτερική συσκευή.</a:t>
            </a:r>
          </a:p>
          <a:p>
            <a:pPr marL="727710" lvl="1" indent="-361950" algn="just">
              <a:buFont typeface="Wingdings" pitchFamily="2" charset="2"/>
              <a:buChar char="ü"/>
            </a:pPr>
            <a:r>
              <a:rPr lang="el-GR" sz="1800" dirty="0" smtClean="0">
                <a:latin typeface="+mj-lt"/>
              </a:rPr>
              <a:t>Μετατροπή ψηφιακών δεδομένων σε αναλογικό σήμα και αντιστρόφως.</a:t>
            </a:r>
          </a:p>
          <a:p>
            <a:pPr marL="727710" lvl="1" indent="-361950" algn="just">
              <a:buFont typeface="Wingdings" pitchFamily="2" charset="2"/>
              <a:buChar char="ü"/>
            </a:pPr>
            <a:r>
              <a:rPr lang="el-GR" sz="1800" dirty="0" smtClean="0">
                <a:latin typeface="+mj-lt"/>
              </a:rPr>
              <a:t>Σύνδεση στο διαδίκτυο μέσω τηλεφωνικής γραμμής.</a:t>
            </a:r>
          </a:p>
          <a:p>
            <a:pPr marL="727710" lvl="1" indent="-361950" algn="just">
              <a:buFont typeface="Wingdings" pitchFamily="2" charset="2"/>
              <a:buChar char="ü"/>
            </a:pPr>
            <a:r>
              <a:rPr lang="el-GR" sz="1800" dirty="0" smtClean="0">
                <a:latin typeface="+mj-lt"/>
              </a:rPr>
              <a:t>Έχει πλέον εγκαταλειφθεί.</a:t>
            </a:r>
            <a:endParaRPr lang="en-US" sz="1800" dirty="0" smtClean="0">
              <a:latin typeface="+mj-lt"/>
            </a:endParaRPr>
          </a:p>
          <a:p>
            <a:pPr marL="361950" indent="-361950" algn="just">
              <a:buFont typeface="Wingdings" pitchFamily="2" charset="2"/>
              <a:buChar char="v"/>
            </a:pPr>
            <a:r>
              <a:rPr lang="el-GR" sz="2000" b="1" dirty="0" smtClean="0">
                <a:latin typeface="+mj-lt"/>
              </a:rPr>
              <a:t>Τροφοδοτικό (</a:t>
            </a:r>
            <a:r>
              <a:rPr lang="en-US" sz="2000" b="1" dirty="0" smtClean="0">
                <a:latin typeface="+mj-lt"/>
              </a:rPr>
              <a:t>Power Supply</a:t>
            </a:r>
            <a:r>
              <a:rPr lang="el-GR" sz="2000" b="1" dirty="0" smtClean="0">
                <a:latin typeface="+mj-lt"/>
              </a:rPr>
              <a:t>)</a:t>
            </a:r>
            <a:r>
              <a:rPr lang="en-US" sz="2000" b="1" dirty="0" smtClean="0">
                <a:latin typeface="+mj-lt"/>
              </a:rPr>
              <a:t>:</a:t>
            </a:r>
            <a:endParaRPr lang="el-GR" sz="2000" b="1" dirty="0" smtClean="0">
              <a:latin typeface="+mj-lt"/>
            </a:endParaRPr>
          </a:p>
          <a:p>
            <a:pPr marL="727710" lvl="1" indent="-361950" algn="just">
              <a:buFont typeface="Wingdings" pitchFamily="2" charset="2"/>
              <a:buChar char="ü"/>
            </a:pPr>
            <a:r>
              <a:rPr lang="el-GR" sz="1800" dirty="0" smtClean="0">
                <a:latin typeface="+mj-lt"/>
              </a:rPr>
              <a:t>Παρέχει ρεύμα στην Κεντρική Μονάδα Συστήματος.</a:t>
            </a:r>
          </a:p>
          <a:p>
            <a:pPr marL="727710" lvl="1" indent="-361950" algn="just">
              <a:buFont typeface="Wingdings" pitchFamily="2" charset="2"/>
              <a:buChar char="ü"/>
            </a:pPr>
            <a:r>
              <a:rPr lang="el-GR" sz="1800" dirty="0" smtClean="0">
                <a:latin typeface="+mj-lt"/>
              </a:rPr>
              <a:t>Κάποια λειτουργούν και ως σταθεροποιητές τάσης, δηλαδή παίζουν και το ρόλο </a:t>
            </a:r>
            <a:r>
              <a:rPr lang="en-US" sz="1800" dirty="0" smtClean="0">
                <a:latin typeface="+mj-lt"/>
              </a:rPr>
              <a:t>UPS (Uninterrupted Power Supply: </a:t>
            </a:r>
            <a:r>
              <a:rPr lang="el-GR" sz="1800" dirty="0" smtClean="0">
                <a:latin typeface="+mj-lt"/>
              </a:rPr>
              <a:t>Συσκευή Αδιάλειπτης Λειτουργίας</a:t>
            </a:r>
            <a:r>
              <a:rPr lang="en-US" sz="1800" dirty="0" smtClean="0">
                <a:latin typeface="+mj-lt"/>
              </a:rPr>
              <a:t>)</a:t>
            </a:r>
            <a:r>
              <a:rPr lang="el-GR" sz="1800" dirty="0" smtClean="0">
                <a:latin typeface="+mj-lt"/>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ΕΙΣΟΔΟΥ / </a:t>
            </a:r>
            <a:r>
              <a:rPr lang="en-US" sz="3600" dirty="0" smtClean="0"/>
              <a:t>INPUT DEVICES (1)</a:t>
            </a:r>
            <a:endParaRPr lang="el-GR" sz="3600" dirty="0"/>
          </a:p>
        </p:txBody>
      </p:sp>
      <p:sp>
        <p:nvSpPr>
          <p:cNvPr id="8" name="2 - Θέση περιεχομένου"/>
          <p:cNvSpPr>
            <a:spLocks noGrp="1"/>
          </p:cNvSpPr>
          <p:nvPr>
            <p:ph idx="1"/>
          </p:nvPr>
        </p:nvSpPr>
        <p:spPr>
          <a:xfrm>
            <a:off x="323528" y="1124744"/>
            <a:ext cx="8363272" cy="5343872"/>
          </a:xfrm>
        </p:spPr>
        <p:txBody>
          <a:bodyPr>
            <a:normAutofit lnSpcReduction="10000"/>
          </a:bodyPr>
          <a:lstStyle/>
          <a:p>
            <a:pPr marL="361950" indent="-361950" algn="just">
              <a:buFont typeface="Wingdings" pitchFamily="2" charset="2"/>
              <a:buChar char="v"/>
            </a:pPr>
            <a:r>
              <a:rPr lang="el-GR" sz="2000" dirty="0" smtClean="0">
                <a:latin typeface="+mj-lt"/>
              </a:rPr>
              <a:t>Χρησιμοποιούνται για την εισαγωγή πληροφοριών και εντολών σε έναν υπολογιστή.</a:t>
            </a:r>
          </a:p>
          <a:p>
            <a:pPr marL="361950" indent="-361950" algn="just">
              <a:buFont typeface="Wingdings" pitchFamily="2" charset="2"/>
              <a:buChar char="v"/>
            </a:pPr>
            <a:r>
              <a:rPr lang="el-GR" sz="2000" dirty="0" smtClean="0">
                <a:latin typeface="+mj-lt"/>
              </a:rPr>
              <a:t>Συγκεντρώνουν τα δεδομένα και τα μετατρέπουν σε ηλεκτρονική-ψηφιακή μορφή για χρήση από τον υπολογιστή.</a:t>
            </a:r>
          </a:p>
          <a:p>
            <a:pPr marL="361950" indent="-361950" algn="just">
              <a:buFont typeface="Wingdings" pitchFamily="2" charset="2"/>
              <a:buChar char="v"/>
            </a:pPr>
            <a:r>
              <a:rPr lang="el-GR" sz="2000" b="1" dirty="0" smtClean="0">
                <a:latin typeface="+mj-lt"/>
              </a:rPr>
              <a:t>Πληκτρολόγιο (</a:t>
            </a:r>
            <a:r>
              <a:rPr lang="en-US" sz="2000" b="1" dirty="0" smtClean="0">
                <a:latin typeface="+mj-lt"/>
              </a:rPr>
              <a:t>Keyboard</a:t>
            </a:r>
            <a:r>
              <a:rPr lang="el-GR" sz="2000" b="1" dirty="0" smtClean="0">
                <a:latin typeface="+mj-lt"/>
              </a:rPr>
              <a:t>):</a:t>
            </a:r>
          </a:p>
          <a:p>
            <a:pPr marL="727710" lvl="1" indent="-361950" algn="just">
              <a:buFont typeface="Wingdings" pitchFamily="2" charset="2"/>
              <a:buChar char="Ø"/>
            </a:pPr>
            <a:r>
              <a:rPr lang="el-GR" sz="1800" dirty="0" smtClean="0">
                <a:latin typeface="+mj-lt"/>
              </a:rPr>
              <a:t>Η κλασικότερη και περισσότερο χρησιμοποιημένη συσκευή εισόδου.</a:t>
            </a:r>
          </a:p>
          <a:p>
            <a:pPr marL="727710" lvl="1" indent="-361950" algn="just">
              <a:buFont typeface="Wingdings" pitchFamily="2" charset="2"/>
              <a:buChar char="Ø"/>
            </a:pPr>
            <a:r>
              <a:rPr lang="el-GR" sz="1800" dirty="0" smtClean="0">
                <a:latin typeface="+mj-lt"/>
              </a:rPr>
              <a:t>Ενσύρματη και ασύρματη σύνδεση με Κεντρική Μονάδα Συστήματος.</a:t>
            </a:r>
          </a:p>
          <a:p>
            <a:pPr marL="727710" lvl="1" indent="-361950" algn="just">
              <a:buFont typeface="Wingdings" pitchFamily="2" charset="2"/>
              <a:buChar char="Ø"/>
            </a:pPr>
            <a:r>
              <a:rPr lang="el-GR" sz="1800" dirty="0" smtClean="0">
                <a:latin typeface="+mj-lt"/>
              </a:rPr>
              <a:t>Βοηθάει το χρήστη στην εισαγωγή εντολών και δεδομένων και να ανταποκρίνεται στις απαιτήσεις του Λειτουργικού Συστήματος και των προγραμμάτων εφαρμογών.</a:t>
            </a:r>
          </a:p>
          <a:p>
            <a:pPr marL="727710" lvl="1" indent="-361950" algn="just">
              <a:buFont typeface="Wingdings" pitchFamily="2" charset="2"/>
              <a:buChar char="Ø"/>
            </a:pPr>
            <a:r>
              <a:rPr lang="el-GR" sz="1800" dirty="0" smtClean="0">
                <a:latin typeface="+mj-lt"/>
              </a:rPr>
              <a:t>Ομάδες πλήκτρων σε διάταξη όπως μια γραφομηχανή </a:t>
            </a:r>
            <a:r>
              <a:rPr lang="el-GR" sz="1800" b="1" dirty="0" smtClean="0">
                <a:latin typeface="+mj-lt"/>
              </a:rPr>
              <a:t>=&gt;</a:t>
            </a:r>
            <a:r>
              <a:rPr lang="el-GR" sz="1800" dirty="0" smtClean="0">
                <a:latin typeface="+mj-lt"/>
              </a:rPr>
              <a:t> Διάταξη </a:t>
            </a:r>
            <a:r>
              <a:rPr lang="en-US" sz="1800" dirty="0" smtClean="0">
                <a:latin typeface="+mj-lt"/>
              </a:rPr>
              <a:t>QWERTY</a:t>
            </a:r>
            <a:r>
              <a:rPr lang="el-GR" sz="1800" dirty="0" smtClean="0">
                <a:latin typeface="+mj-lt"/>
              </a:rPr>
              <a:t>.</a:t>
            </a:r>
          </a:p>
          <a:p>
            <a:pPr marL="727710" lvl="1" indent="-361950" algn="just">
              <a:buFont typeface="Wingdings" pitchFamily="2" charset="2"/>
              <a:buChar char="Ø"/>
            </a:pPr>
            <a:r>
              <a:rPr lang="el-GR" sz="1800" dirty="0" smtClean="0">
                <a:latin typeface="+mj-lt"/>
              </a:rPr>
              <a:t>Λειτουργικές ομάδες πλήκτρων: </a:t>
            </a:r>
          </a:p>
          <a:p>
            <a:pPr marL="1002030" lvl="2" indent="-361950" algn="just">
              <a:buFont typeface="Wingdings" pitchFamily="2" charset="2"/>
              <a:buChar char="Ø"/>
            </a:pPr>
            <a:r>
              <a:rPr lang="el-GR" sz="1600" dirty="0" smtClean="0">
                <a:latin typeface="+mj-lt"/>
              </a:rPr>
              <a:t>Αλφαριθμητικό, </a:t>
            </a:r>
          </a:p>
          <a:p>
            <a:pPr marL="1002030" lvl="2" indent="-361950" algn="just">
              <a:buFont typeface="Wingdings" pitchFamily="2" charset="2"/>
              <a:buChar char="Ø"/>
            </a:pPr>
            <a:r>
              <a:rPr lang="el-GR" sz="1600" dirty="0" smtClean="0">
                <a:latin typeface="+mj-lt"/>
              </a:rPr>
              <a:t>αριθμητικό, </a:t>
            </a:r>
          </a:p>
          <a:p>
            <a:pPr marL="1002030" lvl="2" indent="-361950" algn="just">
              <a:buFont typeface="Wingdings" pitchFamily="2" charset="2"/>
              <a:buChar char="Ø"/>
            </a:pPr>
            <a:r>
              <a:rPr lang="el-GR" sz="1600" dirty="0" smtClean="0">
                <a:latin typeface="+mj-lt"/>
              </a:rPr>
              <a:t>πλήκτρα ελέγχου δρομέα,</a:t>
            </a:r>
          </a:p>
          <a:p>
            <a:pPr marL="1002030" lvl="2" indent="-361950" algn="just">
              <a:buFont typeface="Wingdings" pitchFamily="2" charset="2"/>
              <a:buChar char="Ø"/>
            </a:pPr>
            <a:r>
              <a:rPr lang="el-GR" sz="1600" dirty="0" smtClean="0">
                <a:latin typeface="+mj-lt"/>
              </a:rPr>
              <a:t>ειδικά πλήκτρα / πλήκτρα εντολών, </a:t>
            </a:r>
          </a:p>
          <a:p>
            <a:pPr marL="1002030" lvl="2" indent="-361950" algn="just">
              <a:buFont typeface="Wingdings" pitchFamily="2" charset="2"/>
              <a:buChar char="Ø"/>
            </a:pPr>
            <a:r>
              <a:rPr lang="el-GR" sz="1600" dirty="0" smtClean="0">
                <a:latin typeface="+mj-lt"/>
              </a:rPr>
              <a:t>πλήκτρα λειτουργιών.</a:t>
            </a:r>
          </a:p>
        </p:txBody>
      </p:sp>
      <p:pic>
        <p:nvPicPr>
          <p:cNvPr id="4100" name="Picture 4" descr="Πληκτρολόγιο με lazer"/>
          <p:cNvPicPr>
            <a:picLocks noChangeAspect="1" noChangeArrowheads="1"/>
          </p:cNvPicPr>
          <p:nvPr/>
        </p:nvPicPr>
        <p:blipFill>
          <a:blip r:embed="rId3" cstate="print"/>
          <a:srcRect/>
          <a:stretch>
            <a:fillRect/>
          </a:stretch>
        </p:blipFill>
        <p:spPr bwMode="auto">
          <a:xfrm>
            <a:off x="5292080" y="4509120"/>
            <a:ext cx="1893590" cy="1633898"/>
          </a:xfrm>
          <a:prstGeom prst="rect">
            <a:avLst/>
          </a:prstGeom>
          <a:noFill/>
        </p:spPr>
      </p:pic>
      <p:sp>
        <p:nvSpPr>
          <p:cNvPr id="9" name="8 - TextBox"/>
          <p:cNvSpPr txBox="1"/>
          <p:nvPr/>
        </p:nvSpPr>
        <p:spPr>
          <a:xfrm>
            <a:off x="5292080" y="6093296"/>
            <a:ext cx="201622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http://www.eexi.gr/?q=node/448</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404664"/>
            <a:ext cx="8229600" cy="966936"/>
          </a:xfrm>
        </p:spPr>
        <p:txBody>
          <a:bodyPr/>
          <a:lstStyle/>
          <a:p>
            <a:pPr algn="ctr"/>
            <a:r>
              <a:rPr lang="el-GR" dirty="0" smtClean="0"/>
              <a:t>ΕΙΣΑΓΩΓΙΚΕΣ ΕΝΝΟΙΕΣ (2)</a:t>
            </a:r>
            <a:endParaRPr lang="el-GR" dirty="0"/>
          </a:p>
        </p:txBody>
      </p:sp>
      <p:sp>
        <p:nvSpPr>
          <p:cNvPr id="5" name="4 - TextBox"/>
          <p:cNvSpPr txBox="1"/>
          <p:nvPr/>
        </p:nvSpPr>
        <p:spPr>
          <a:xfrm>
            <a:off x="683568" y="1556792"/>
            <a:ext cx="7848872" cy="4308872"/>
          </a:xfrm>
          <a:prstGeom prst="rect">
            <a:avLst/>
          </a:prstGeom>
          <a:noFill/>
        </p:spPr>
        <p:txBody>
          <a:bodyPr wrap="square" rtlCol="0">
            <a:spAutoFit/>
          </a:bodyPr>
          <a:lstStyle/>
          <a:p>
            <a:pPr marL="266700" indent="-266700" algn="just">
              <a:spcAft>
                <a:spcPts val="600"/>
              </a:spcAft>
              <a:buFont typeface="Wingdings" pitchFamily="2" charset="2"/>
              <a:buChar char="ü"/>
            </a:pPr>
            <a:r>
              <a:rPr lang="el-GR" sz="2200" dirty="0" smtClean="0">
                <a:latin typeface="+mj-lt"/>
              </a:rPr>
              <a:t>Η ανάγκη για υποβοήθηση των πνευματικών δυνάμεων του ανθρώπου και επαύξηση των ικανοτήτων του στην εξαγωγή συμπερασμάτων, τη λήψη αποφάσεων και την αντιμετώπιση-επίλυση προβλημάτων οδήγησε στην </a:t>
            </a:r>
            <a:r>
              <a:rPr lang="el-GR" sz="2200" b="1" dirty="0" smtClean="0">
                <a:latin typeface="+mj-lt"/>
              </a:rPr>
              <a:t>ΕΠΑΝΑΣΤΑΣΗ ΤΩΝ ΥΠΟΛΟΓΙΣΤΩΝ </a:t>
            </a:r>
            <a:r>
              <a:rPr lang="el-GR" sz="2200" dirty="0" smtClean="0">
                <a:latin typeface="+mj-lt"/>
              </a:rPr>
              <a:t>και τη γέννηση της </a:t>
            </a:r>
            <a:r>
              <a:rPr lang="el-GR" sz="2200" b="1" dirty="0" smtClean="0">
                <a:latin typeface="+mj-lt"/>
              </a:rPr>
              <a:t>ΠΛΗΡΟΦΟΡΙΚΗΣ </a:t>
            </a:r>
            <a:r>
              <a:rPr lang="el-GR" sz="2200" dirty="0" smtClean="0">
                <a:latin typeface="+mj-lt"/>
              </a:rPr>
              <a:t>επιστήμης.</a:t>
            </a:r>
          </a:p>
          <a:p>
            <a:pPr marL="266700" indent="-266700" algn="just">
              <a:spcAft>
                <a:spcPts val="600"/>
              </a:spcAft>
              <a:buFont typeface="Wingdings" pitchFamily="2" charset="2"/>
              <a:buChar char="ü"/>
            </a:pPr>
            <a:r>
              <a:rPr lang="el-GR" sz="2200" b="1" dirty="0" smtClean="0">
                <a:latin typeface="+mj-lt"/>
              </a:rPr>
              <a:t>ΠΛΗΡΟΦΟΡΙΚΗ:</a:t>
            </a:r>
            <a:r>
              <a:rPr lang="el-GR" sz="2200" dirty="0" smtClean="0">
                <a:latin typeface="+mj-lt"/>
              </a:rPr>
              <a:t> Η επιστήμη που ασχολείται με τη συστηματική παραγωγή, διαχείριση και μετάδοση της πληροφορίας, καθώς και την ανάπτυξη της απαραίτητης για τους σκοπούς αυτούς τεχνολογίας.</a:t>
            </a:r>
          </a:p>
          <a:p>
            <a:pPr marL="266700" indent="-266700" algn="just">
              <a:spcAft>
                <a:spcPts val="600"/>
              </a:spcAft>
              <a:buFont typeface="Wingdings" pitchFamily="2" charset="2"/>
              <a:buChar char="ü"/>
            </a:pPr>
            <a:r>
              <a:rPr lang="el-GR" sz="2200" b="1" dirty="0" smtClean="0">
                <a:latin typeface="+mj-lt"/>
              </a:rPr>
              <a:t>ΥΠΟΛΟΓΙΣΤΗΣ:</a:t>
            </a:r>
            <a:r>
              <a:rPr lang="el-GR" sz="2200" dirty="0" smtClean="0">
                <a:latin typeface="+mj-lt"/>
              </a:rPr>
              <a:t> Μηχανή-Συσκευή που τροφοδοτείται με δεδομένα και οδηγίες για την επεξεργασία τους με σκοπό την παραγωγή πληροφοριών. </a:t>
            </a:r>
            <a:endParaRPr lang="en-US" sz="2200" dirty="0" smtClean="0">
              <a:latin typeface="+mj-lt"/>
            </a:endParaRPr>
          </a:p>
        </p:txBody>
      </p:sp>
      <p:sp>
        <p:nvSpPr>
          <p:cNvPr id="6" name="5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ΕΙΣΟΔΟΥ / </a:t>
            </a:r>
            <a:r>
              <a:rPr lang="en-US" sz="3600" dirty="0" smtClean="0"/>
              <a:t>INPUT DEVICES (2)</a:t>
            </a:r>
            <a:endParaRPr lang="el-GR" sz="3600" dirty="0"/>
          </a:p>
        </p:txBody>
      </p:sp>
      <p:sp>
        <p:nvSpPr>
          <p:cNvPr id="8" name="2 - Θέση περιεχομένου"/>
          <p:cNvSpPr>
            <a:spLocks noGrp="1"/>
          </p:cNvSpPr>
          <p:nvPr>
            <p:ph idx="1"/>
          </p:nvPr>
        </p:nvSpPr>
        <p:spPr>
          <a:xfrm>
            <a:off x="323528" y="1268760"/>
            <a:ext cx="8352928" cy="5343872"/>
          </a:xfrm>
        </p:spPr>
        <p:txBody>
          <a:bodyPr>
            <a:normAutofit lnSpcReduction="10000"/>
          </a:bodyPr>
          <a:lstStyle/>
          <a:p>
            <a:pPr marL="361950" indent="-361950" algn="just">
              <a:buFont typeface="Wingdings" pitchFamily="2" charset="2"/>
              <a:buChar char="v"/>
            </a:pPr>
            <a:r>
              <a:rPr lang="el-GR" sz="2200" b="1" dirty="0" smtClean="0">
                <a:latin typeface="+mj-lt"/>
              </a:rPr>
              <a:t>Ποντίκι (</a:t>
            </a:r>
            <a:r>
              <a:rPr lang="en-US" sz="2200" b="1" dirty="0" smtClean="0">
                <a:latin typeface="+mj-lt"/>
              </a:rPr>
              <a:t>Mouse</a:t>
            </a:r>
            <a:r>
              <a:rPr lang="el-GR" sz="2200" b="1" dirty="0" smtClean="0">
                <a:latin typeface="+mj-lt"/>
              </a:rPr>
              <a:t>):</a:t>
            </a:r>
            <a:endParaRPr lang="en-US" sz="2200" b="1" dirty="0" smtClean="0">
              <a:latin typeface="+mj-lt"/>
            </a:endParaRPr>
          </a:p>
          <a:p>
            <a:pPr marL="727710" lvl="1" indent="-361950" algn="just">
              <a:buFont typeface="Wingdings" pitchFamily="2" charset="2"/>
              <a:buChar char="Ø"/>
            </a:pPr>
            <a:r>
              <a:rPr lang="el-GR" sz="2000" dirty="0" smtClean="0">
                <a:latin typeface="+mj-lt"/>
              </a:rPr>
              <a:t>Ανήκει στις συσκευές καταδείξεων.</a:t>
            </a:r>
          </a:p>
          <a:p>
            <a:pPr marL="727710" lvl="1" indent="-361950" algn="just">
              <a:buFont typeface="Wingdings" pitchFamily="2" charset="2"/>
              <a:buChar char="Ø"/>
            </a:pPr>
            <a:r>
              <a:rPr lang="el-GR" sz="2000" dirty="0" smtClean="0">
                <a:latin typeface="+mj-lt"/>
              </a:rPr>
              <a:t>Ενσύρματη και ασύρματη σύνδεση.</a:t>
            </a:r>
          </a:p>
          <a:p>
            <a:pPr marL="727710" lvl="1" indent="-361950" algn="just">
              <a:buFont typeface="Wingdings" pitchFamily="2" charset="2"/>
              <a:buChar char="Ø"/>
            </a:pPr>
            <a:r>
              <a:rPr lang="el-GR" sz="2000" dirty="0" smtClean="0">
                <a:latin typeface="+mj-lt"/>
              </a:rPr>
              <a:t>Λειτουργικά μέρη:</a:t>
            </a:r>
          </a:p>
          <a:p>
            <a:pPr marL="1002030" lvl="2" indent="-361950" algn="just">
              <a:buFont typeface="Wingdings" pitchFamily="2" charset="2"/>
              <a:buChar char="§"/>
            </a:pPr>
            <a:r>
              <a:rPr lang="el-GR" sz="1800" dirty="0" err="1" smtClean="0">
                <a:latin typeface="+mj-lt"/>
              </a:rPr>
              <a:t>Φωτοδίοδος</a:t>
            </a:r>
            <a:r>
              <a:rPr lang="el-GR" sz="1800" dirty="0" smtClean="0">
                <a:latin typeface="+mj-lt"/>
              </a:rPr>
              <a:t> (</a:t>
            </a:r>
            <a:r>
              <a:rPr lang="en-US" sz="1800" dirty="0" smtClean="0">
                <a:latin typeface="+mj-lt"/>
              </a:rPr>
              <a:t>LED</a:t>
            </a:r>
            <a:r>
              <a:rPr lang="el-GR" sz="1800" dirty="0" smtClean="0">
                <a:latin typeface="+mj-lt"/>
              </a:rPr>
              <a:t>/</a:t>
            </a:r>
            <a:r>
              <a:rPr lang="en-US" sz="1800" dirty="0" smtClean="0">
                <a:latin typeface="+mj-lt"/>
              </a:rPr>
              <a:t>Laser</a:t>
            </a:r>
            <a:r>
              <a:rPr lang="el-GR" sz="1800" dirty="0" smtClean="0">
                <a:latin typeface="+mj-lt"/>
              </a:rPr>
              <a:t>).</a:t>
            </a:r>
            <a:r>
              <a:rPr lang="en-US" sz="1800" dirty="0" smtClean="0">
                <a:latin typeface="+mj-lt"/>
              </a:rPr>
              <a:t> </a:t>
            </a:r>
            <a:endParaRPr lang="el-GR" sz="1800" dirty="0" smtClean="0">
              <a:latin typeface="+mj-lt"/>
            </a:endParaRPr>
          </a:p>
          <a:p>
            <a:pPr marL="1002030" lvl="2" indent="-361950" algn="just">
              <a:buFont typeface="Wingdings" pitchFamily="2" charset="2"/>
              <a:buChar char="§"/>
            </a:pPr>
            <a:r>
              <a:rPr lang="el-GR" sz="1800" dirty="0" smtClean="0">
                <a:latin typeface="+mj-lt"/>
              </a:rPr>
              <a:t>Οπτικός αισθητήρας.</a:t>
            </a:r>
          </a:p>
          <a:p>
            <a:pPr marL="1002030" lvl="2" indent="-361950" algn="just">
              <a:buFont typeface="Wingdings" pitchFamily="2" charset="2"/>
              <a:buChar char="§"/>
            </a:pPr>
            <a:r>
              <a:rPr lang="el-GR" sz="1800" dirty="0" smtClean="0">
                <a:latin typeface="+mj-lt"/>
              </a:rPr>
              <a:t>Πλήκτρα.</a:t>
            </a:r>
          </a:p>
          <a:p>
            <a:pPr marL="727710" lvl="1" indent="-361950" algn="just">
              <a:buFont typeface="Wingdings" pitchFamily="2" charset="2"/>
              <a:buChar char="Ø"/>
            </a:pPr>
            <a:r>
              <a:rPr lang="el-GR" sz="2000" dirty="0" smtClean="0">
                <a:latin typeface="+mj-lt"/>
              </a:rPr>
              <a:t>Μεταφέρει τη κίνηση του χεριού (κατεύθυνση και ταχύτητα) στην οθόνη.</a:t>
            </a:r>
          </a:p>
          <a:p>
            <a:pPr marL="727710" lvl="1" indent="-361950" algn="just">
              <a:buFont typeface="Wingdings" pitchFamily="2" charset="2"/>
              <a:buChar char="Ø"/>
            </a:pPr>
            <a:r>
              <a:rPr lang="el-GR" sz="2000" dirty="0" smtClean="0">
                <a:latin typeface="+mj-lt"/>
              </a:rPr>
              <a:t>Η λειτουργία του εξαρτάται από το τρέχον πρόγραμμα</a:t>
            </a:r>
            <a:r>
              <a:rPr lang="el-GR" sz="1800" dirty="0" smtClean="0">
                <a:latin typeface="+mj-lt"/>
              </a:rPr>
              <a:t>.</a:t>
            </a:r>
          </a:p>
          <a:p>
            <a:pPr marL="727710" lvl="1" indent="-361950" algn="just">
              <a:buFont typeface="Wingdings" pitchFamily="2" charset="2"/>
              <a:buChar char="Ø"/>
            </a:pPr>
            <a:r>
              <a:rPr lang="el-GR" sz="2000" dirty="0" smtClean="0">
                <a:latin typeface="+mj-lt"/>
              </a:rPr>
              <a:t>Βασικές Λειτουργίες:</a:t>
            </a:r>
          </a:p>
          <a:p>
            <a:pPr marL="1002030" lvl="2" indent="-361950" algn="just">
              <a:buFont typeface="Wingdings" pitchFamily="2" charset="2"/>
              <a:buChar char="§"/>
            </a:pPr>
            <a:r>
              <a:rPr lang="el-GR" sz="1800" dirty="0" smtClean="0">
                <a:latin typeface="+mj-lt"/>
              </a:rPr>
              <a:t>Κατάδειξη σημείων στην οθόνη.</a:t>
            </a:r>
            <a:endParaRPr lang="en-US" sz="1800" dirty="0" smtClean="0">
              <a:latin typeface="+mj-lt"/>
            </a:endParaRPr>
          </a:p>
          <a:p>
            <a:pPr marL="1002030" lvl="2" indent="-361950" algn="just">
              <a:buFont typeface="Wingdings" pitchFamily="2" charset="2"/>
              <a:buChar char="§"/>
            </a:pPr>
            <a:r>
              <a:rPr lang="el-GR" sz="1800" dirty="0" smtClean="0">
                <a:latin typeface="+mj-lt"/>
              </a:rPr>
              <a:t>Απλό ή Διπλό ‘κλικ’. </a:t>
            </a:r>
            <a:endParaRPr lang="en-US" sz="1800" dirty="0" smtClean="0">
              <a:latin typeface="+mj-lt"/>
            </a:endParaRPr>
          </a:p>
          <a:p>
            <a:pPr marL="1002030" lvl="2" indent="-361950" algn="just">
              <a:buFont typeface="Wingdings" pitchFamily="2" charset="2"/>
              <a:buChar char="§"/>
            </a:pPr>
            <a:r>
              <a:rPr lang="el-GR" sz="1800" dirty="0" smtClean="0">
                <a:latin typeface="+mj-lt"/>
              </a:rPr>
              <a:t>Λειτουργία ‘σύρω και αφήνω’</a:t>
            </a:r>
            <a:r>
              <a:rPr lang="en-US" sz="1800" dirty="0" smtClean="0">
                <a:latin typeface="+mj-lt"/>
              </a:rPr>
              <a:t> </a:t>
            </a:r>
            <a:r>
              <a:rPr lang="el-GR" sz="1800" dirty="0" smtClean="0">
                <a:latin typeface="+mj-lt"/>
              </a:rPr>
              <a:t>(</a:t>
            </a:r>
            <a:r>
              <a:rPr lang="en-US" sz="1800" dirty="0" smtClean="0">
                <a:latin typeface="+mj-lt"/>
              </a:rPr>
              <a:t>drag and drop)</a:t>
            </a:r>
            <a:r>
              <a:rPr lang="el-GR" sz="1800" dirty="0" smtClean="0">
                <a:latin typeface="+mj-lt"/>
              </a:rPr>
              <a:t>.</a:t>
            </a:r>
          </a:p>
          <a:p>
            <a:pPr marL="727710" lvl="1" indent="-361950" algn="just">
              <a:buFont typeface="Wingdings" pitchFamily="2" charset="2"/>
              <a:buChar char="Ø"/>
            </a:pPr>
            <a:r>
              <a:rPr lang="el-GR" sz="2000" dirty="0" smtClean="0">
                <a:latin typeface="+mj-lt"/>
              </a:rPr>
              <a:t>Παραλλαγές και υποκατάστατα ποντικιού για φορητούς: </a:t>
            </a:r>
            <a:r>
              <a:rPr lang="el-GR" sz="2000" dirty="0" err="1" smtClean="0">
                <a:latin typeface="+mj-lt"/>
              </a:rPr>
              <a:t>Ιχνόσφαιρα</a:t>
            </a:r>
            <a:r>
              <a:rPr lang="el-GR" sz="2000" dirty="0" smtClean="0">
                <a:latin typeface="+mj-lt"/>
              </a:rPr>
              <a:t> (</a:t>
            </a:r>
            <a:r>
              <a:rPr lang="en-US" sz="2000" dirty="0" smtClean="0">
                <a:latin typeface="+mj-lt"/>
              </a:rPr>
              <a:t>Trackball</a:t>
            </a:r>
            <a:r>
              <a:rPr lang="el-GR" sz="2000" dirty="0" smtClean="0">
                <a:latin typeface="+mj-lt"/>
              </a:rPr>
              <a:t>),</a:t>
            </a:r>
            <a:r>
              <a:rPr lang="en-US" sz="2000" dirty="0" smtClean="0">
                <a:latin typeface="+mj-lt"/>
              </a:rPr>
              <a:t> </a:t>
            </a:r>
            <a:r>
              <a:rPr lang="el-GR" sz="2000" dirty="0" smtClean="0">
                <a:latin typeface="+mj-lt"/>
              </a:rPr>
              <a:t>Πινακίδα αφής (</a:t>
            </a:r>
            <a:r>
              <a:rPr lang="en-US" sz="2000" dirty="0" smtClean="0">
                <a:latin typeface="+mj-lt"/>
              </a:rPr>
              <a:t>Touch Pad</a:t>
            </a:r>
            <a:r>
              <a:rPr lang="el-GR" sz="2000" dirty="0" smtClean="0">
                <a:latin typeface="+mj-lt"/>
              </a:rPr>
              <a:t>), κλπ.</a:t>
            </a:r>
          </a:p>
        </p:txBody>
      </p:sp>
      <p:pic>
        <p:nvPicPr>
          <p:cNvPr id="70658" name="Picture 2" descr="http://assets.pestaola.gr/img3/zero-mouse-1.jpg"/>
          <p:cNvPicPr>
            <a:picLocks noChangeAspect="1" noChangeArrowheads="1"/>
          </p:cNvPicPr>
          <p:nvPr/>
        </p:nvPicPr>
        <p:blipFill>
          <a:blip r:embed="rId3" cstate="print"/>
          <a:srcRect/>
          <a:stretch>
            <a:fillRect/>
          </a:stretch>
        </p:blipFill>
        <p:spPr bwMode="auto">
          <a:xfrm>
            <a:off x="5436096" y="1485364"/>
            <a:ext cx="2592288" cy="1730352"/>
          </a:xfrm>
          <a:prstGeom prst="rect">
            <a:avLst/>
          </a:prstGeom>
          <a:noFill/>
        </p:spPr>
      </p:pic>
      <p:sp>
        <p:nvSpPr>
          <p:cNvPr id="10" name="9 - TextBox"/>
          <p:cNvSpPr txBox="1"/>
          <p:nvPr/>
        </p:nvSpPr>
        <p:spPr>
          <a:xfrm>
            <a:off x="5652120" y="3213556"/>
            <a:ext cx="237626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http://www.pestaola.gr/tag/arc-mouse/</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ΕΙΣΟΔΟΥ / </a:t>
            </a:r>
            <a:r>
              <a:rPr lang="en-US" sz="3600" dirty="0" smtClean="0"/>
              <a:t>INPUT DEVICES (</a:t>
            </a:r>
            <a:r>
              <a:rPr lang="el-GR" sz="3600" dirty="0" smtClean="0"/>
              <a:t>3</a:t>
            </a:r>
            <a:r>
              <a:rPr lang="en-US" sz="3600" dirty="0" smtClean="0"/>
              <a:t>)</a:t>
            </a:r>
            <a:endParaRPr lang="el-GR" sz="3600" dirty="0"/>
          </a:p>
        </p:txBody>
      </p:sp>
      <p:sp>
        <p:nvSpPr>
          <p:cNvPr id="8" name="2 - Θέση περιεχομένου"/>
          <p:cNvSpPr>
            <a:spLocks noGrp="1"/>
          </p:cNvSpPr>
          <p:nvPr>
            <p:ph idx="1"/>
          </p:nvPr>
        </p:nvSpPr>
        <p:spPr>
          <a:xfrm>
            <a:off x="323528" y="1268760"/>
            <a:ext cx="8352928" cy="5343872"/>
          </a:xfrm>
        </p:spPr>
        <p:txBody>
          <a:bodyPr>
            <a:normAutofit/>
          </a:bodyPr>
          <a:lstStyle/>
          <a:p>
            <a:pPr marL="361950" indent="-361950" algn="just">
              <a:buFont typeface="Wingdings" pitchFamily="2" charset="2"/>
              <a:buChar char="v"/>
            </a:pPr>
            <a:r>
              <a:rPr lang="el-GR" sz="2200" b="1" dirty="0" smtClean="0">
                <a:latin typeface="+mj-lt"/>
              </a:rPr>
              <a:t>Οθόνη Αφής (</a:t>
            </a:r>
            <a:r>
              <a:rPr lang="en-US" sz="2200" b="1" dirty="0" smtClean="0">
                <a:latin typeface="+mj-lt"/>
              </a:rPr>
              <a:t>Touch Screen</a:t>
            </a:r>
            <a:r>
              <a:rPr lang="el-GR" sz="2200" b="1" dirty="0" smtClean="0">
                <a:latin typeface="+mj-lt"/>
              </a:rPr>
              <a:t>):</a:t>
            </a:r>
            <a:endParaRPr lang="en-US" sz="2200" b="1" dirty="0" smtClean="0">
              <a:latin typeface="+mj-lt"/>
            </a:endParaRPr>
          </a:p>
          <a:p>
            <a:pPr marL="727710" lvl="1" indent="-361950" algn="just">
              <a:buFont typeface="Wingdings" pitchFamily="2" charset="2"/>
              <a:buChar char="Ø"/>
            </a:pPr>
            <a:r>
              <a:rPr lang="el-GR" sz="2000" dirty="0" smtClean="0">
                <a:latin typeface="+mj-lt"/>
              </a:rPr>
              <a:t>Εναλλακτική λύση προς ποντίκι και πληκτρολόγιο.</a:t>
            </a:r>
          </a:p>
          <a:p>
            <a:pPr marL="727710" lvl="1" indent="-361950" algn="just">
              <a:buFont typeface="Wingdings" pitchFamily="2" charset="2"/>
              <a:buChar char="Ø"/>
            </a:pPr>
            <a:r>
              <a:rPr lang="el-GR" sz="2000" dirty="0" smtClean="0">
                <a:latin typeface="+mj-lt"/>
              </a:rPr>
              <a:t>Βασίζεται σε τεχνολογία οριζόντιων και κάθετων ακτινών φωτός.</a:t>
            </a:r>
          </a:p>
          <a:p>
            <a:pPr marL="727710" lvl="1" indent="-361950" algn="just">
              <a:buFont typeface="Wingdings" pitchFamily="2" charset="2"/>
              <a:buChar char="Ø"/>
            </a:pPr>
            <a:r>
              <a:rPr lang="el-GR" sz="2000" dirty="0" smtClean="0">
                <a:latin typeface="+mj-lt"/>
              </a:rPr>
              <a:t>Το άγγιγμα διακόπτει κάποιες ακτίνες και έτσι εντοπίζεται το ακριβές σημείο επιλογής.</a:t>
            </a:r>
          </a:p>
          <a:p>
            <a:pPr marL="361950" indent="-361950" algn="just">
              <a:buFont typeface="Wingdings" pitchFamily="2" charset="2"/>
              <a:buChar char="v"/>
            </a:pPr>
            <a:r>
              <a:rPr lang="el-GR" sz="2200" b="1" dirty="0" smtClean="0">
                <a:latin typeface="+mj-lt"/>
              </a:rPr>
              <a:t>Γραφίδα (</a:t>
            </a:r>
            <a:r>
              <a:rPr lang="en-US" sz="2200" b="1" dirty="0" smtClean="0">
                <a:latin typeface="+mj-lt"/>
              </a:rPr>
              <a:t>Light Pen</a:t>
            </a:r>
            <a:r>
              <a:rPr lang="el-GR" sz="2200" b="1" dirty="0" smtClean="0">
                <a:latin typeface="+mj-lt"/>
              </a:rPr>
              <a:t>)</a:t>
            </a:r>
            <a:r>
              <a:rPr lang="en-US" sz="2200" b="1" dirty="0" smtClean="0">
                <a:latin typeface="+mj-lt"/>
              </a:rPr>
              <a:t>:</a:t>
            </a:r>
          </a:p>
          <a:p>
            <a:pPr marL="727710" lvl="1" indent="-361950" algn="just">
              <a:buFont typeface="Wingdings" pitchFamily="2" charset="2"/>
              <a:buChar char="Ø"/>
            </a:pPr>
            <a:r>
              <a:rPr lang="el-GR" sz="2000" dirty="0" smtClean="0">
                <a:latin typeface="+mj-lt"/>
              </a:rPr>
              <a:t>Χρησιμοποιεί συνδυασμό τεχνολογίας </a:t>
            </a:r>
            <a:r>
              <a:rPr lang="en-US" sz="2000" dirty="0" smtClean="0">
                <a:latin typeface="+mj-lt"/>
              </a:rPr>
              <a:t>Laser </a:t>
            </a:r>
            <a:r>
              <a:rPr lang="el-GR" sz="2000" dirty="0" smtClean="0">
                <a:latin typeface="+mj-lt"/>
              </a:rPr>
              <a:t>και φωτοκύτταρου.</a:t>
            </a:r>
          </a:p>
          <a:p>
            <a:pPr marL="727710" lvl="1" indent="-361950" algn="just">
              <a:buFont typeface="Wingdings" pitchFamily="2" charset="2"/>
              <a:buChar char="Ø"/>
            </a:pPr>
            <a:r>
              <a:rPr lang="el-GR" sz="2000" dirty="0" smtClean="0">
                <a:latin typeface="+mj-lt"/>
              </a:rPr>
              <a:t>Επιτρέπει τη μεταφορά και ψηφιοποίηση κειμένων και σχεδίων.</a:t>
            </a:r>
            <a:endParaRPr lang="en-US" sz="2000" dirty="0" smtClean="0">
              <a:latin typeface="+mj-lt"/>
            </a:endParaRPr>
          </a:p>
          <a:p>
            <a:pPr marL="361950" indent="-361950" algn="just">
              <a:buFont typeface="Wingdings" pitchFamily="2" charset="2"/>
              <a:buChar char="v"/>
            </a:pPr>
            <a:r>
              <a:rPr lang="el-GR" sz="2200" b="1" dirty="0" smtClean="0">
                <a:latin typeface="+mj-lt"/>
              </a:rPr>
              <a:t>Χειριστήριο (</a:t>
            </a:r>
            <a:r>
              <a:rPr lang="en-US" sz="2200" b="1" dirty="0" smtClean="0">
                <a:latin typeface="+mj-lt"/>
              </a:rPr>
              <a:t>Joystick</a:t>
            </a:r>
            <a:r>
              <a:rPr lang="el-GR" sz="2200" b="1" dirty="0" smtClean="0">
                <a:latin typeface="+mj-lt"/>
              </a:rPr>
              <a:t>)</a:t>
            </a:r>
            <a:r>
              <a:rPr lang="en-US" sz="2200" b="1" dirty="0" smtClean="0">
                <a:latin typeface="+mj-lt"/>
              </a:rPr>
              <a:t>:</a:t>
            </a:r>
          </a:p>
          <a:p>
            <a:pPr marL="727710" lvl="1" indent="-361950" algn="just">
              <a:buFont typeface="Wingdings" pitchFamily="2" charset="2"/>
              <a:buChar char="Ø"/>
            </a:pPr>
            <a:r>
              <a:rPr lang="el-GR" sz="2000" dirty="0" smtClean="0">
                <a:latin typeface="+mj-lt"/>
              </a:rPr>
              <a:t>Κίνηση μοχλού </a:t>
            </a:r>
            <a:r>
              <a:rPr lang="el-GR" sz="2000" b="1" dirty="0" smtClean="0">
                <a:latin typeface="+mj-lt"/>
              </a:rPr>
              <a:t>=&gt; </a:t>
            </a:r>
            <a:r>
              <a:rPr lang="el-GR" sz="2000" dirty="0" smtClean="0">
                <a:latin typeface="+mj-lt"/>
              </a:rPr>
              <a:t>Ηλεκτρομαγνητικά σήματα </a:t>
            </a:r>
            <a:r>
              <a:rPr lang="el-GR" sz="2000" b="1" dirty="0" smtClean="0">
                <a:latin typeface="+mj-lt"/>
              </a:rPr>
              <a:t>=&gt; </a:t>
            </a:r>
            <a:r>
              <a:rPr lang="el-GR" sz="2000" dirty="0" smtClean="0">
                <a:latin typeface="+mj-lt"/>
              </a:rPr>
              <a:t>ψηφιακή πληροφορία </a:t>
            </a:r>
            <a:r>
              <a:rPr lang="el-GR" sz="2000" b="1" dirty="0" smtClean="0">
                <a:latin typeface="+mj-lt"/>
              </a:rPr>
              <a:t>=&gt;</a:t>
            </a:r>
            <a:r>
              <a:rPr lang="el-GR" sz="2000" dirty="0" smtClean="0">
                <a:latin typeface="+mj-lt"/>
              </a:rPr>
              <a:t> Κίνηση παραστάσεως στην οθόνη.</a:t>
            </a:r>
          </a:p>
          <a:p>
            <a:pPr marL="727710" lvl="1" indent="-361950" algn="just">
              <a:buFont typeface="Wingdings" pitchFamily="2" charset="2"/>
              <a:buChar char="Ø"/>
            </a:pPr>
            <a:r>
              <a:rPr lang="el-GR" sz="2000" dirty="0" smtClean="0">
                <a:latin typeface="+mj-lt"/>
              </a:rPr>
              <a:t>Εφαρμογή σε ηλεκτρονικά παιχνίδια.</a:t>
            </a:r>
          </a:p>
        </p:txBody>
      </p:sp>
      <p:pic>
        <p:nvPicPr>
          <p:cNvPr id="74754" name="Picture 2" descr="http://upload.wikimedia.org/wikipedia/commons/thumb/3/33/Atari-2600-Joystick.jpg/220px-Atari-2600-Joystick.jpg"/>
          <p:cNvPicPr>
            <a:picLocks noChangeAspect="1" noChangeArrowheads="1"/>
          </p:cNvPicPr>
          <p:nvPr/>
        </p:nvPicPr>
        <p:blipFill>
          <a:blip r:embed="rId3" cstate="print"/>
          <a:srcRect/>
          <a:stretch>
            <a:fillRect/>
          </a:stretch>
        </p:blipFill>
        <p:spPr bwMode="auto">
          <a:xfrm>
            <a:off x="5796136" y="4941168"/>
            <a:ext cx="792088" cy="817291"/>
          </a:xfrm>
          <a:prstGeom prst="rect">
            <a:avLst/>
          </a:prstGeom>
          <a:noFill/>
        </p:spPr>
      </p:pic>
      <p:sp>
        <p:nvSpPr>
          <p:cNvPr id="9" name="8 - TextBox"/>
          <p:cNvSpPr txBox="1"/>
          <p:nvPr/>
        </p:nvSpPr>
        <p:spPr>
          <a:xfrm>
            <a:off x="5148064" y="5805264"/>
            <a:ext cx="2160240"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http://pt.wikipedia.org/wiki/Joystick</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ΕΙΣΟΔΟΥ / </a:t>
            </a:r>
            <a:r>
              <a:rPr lang="en-US" sz="3600" dirty="0" smtClean="0"/>
              <a:t>INPUT DEVICES (4)</a:t>
            </a:r>
            <a:endParaRPr lang="el-GR" sz="3600" dirty="0"/>
          </a:p>
        </p:txBody>
      </p:sp>
      <p:sp>
        <p:nvSpPr>
          <p:cNvPr id="8" name="2 - Θέση περιεχομένου"/>
          <p:cNvSpPr>
            <a:spLocks noGrp="1"/>
          </p:cNvSpPr>
          <p:nvPr>
            <p:ph idx="1"/>
          </p:nvPr>
        </p:nvSpPr>
        <p:spPr>
          <a:xfrm>
            <a:off x="323528" y="1268760"/>
            <a:ext cx="8352928" cy="5343872"/>
          </a:xfrm>
        </p:spPr>
        <p:txBody>
          <a:bodyPr>
            <a:normAutofit/>
          </a:bodyPr>
          <a:lstStyle/>
          <a:p>
            <a:pPr marL="361950" indent="-361950" algn="just">
              <a:buFont typeface="Wingdings" pitchFamily="2" charset="2"/>
              <a:buChar char="v"/>
            </a:pPr>
            <a:r>
              <a:rPr lang="el-GR" sz="2200" b="1" dirty="0" smtClean="0">
                <a:latin typeface="+mj-lt"/>
              </a:rPr>
              <a:t>Σαρωτές (</a:t>
            </a:r>
            <a:r>
              <a:rPr lang="en-US" sz="2200" b="1" dirty="0" smtClean="0">
                <a:latin typeface="+mj-lt"/>
              </a:rPr>
              <a:t>Scanners</a:t>
            </a:r>
            <a:r>
              <a:rPr lang="el-GR" sz="2200" b="1" dirty="0" smtClean="0">
                <a:latin typeface="+mj-lt"/>
              </a:rPr>
              <a:t>):</a:t>
            </a:r>
          </a:p>
          <a:p>
            <a:pPr marL="727710" lvl="1" indent="-361950" algn="just">
              <a:buFont typeface="Wingdings" pitchFamily="2" charset="2"/>
              <a:buChar char="Ø"/>
            </a:pPr>
            <a:r>
              <a:rPr lang="el-GR" sz="2000" dirty="0" smtClean="0">
                <a:latin typeface="+mj-lt"/>
              </a:rPr>
              <a:t>Εισαγωγή και αποθήκευση εικόνων και εντύπων.</a:t>
            </a:r>
          </a:p>
          <a:p>
            <a:pPr marL="727710" lvl="1" indent="-361950" algn="just">
              <a:buFont typeface="Wingdings" pitchFamily="2" charset="2"/>
              <a:buChar char="Ø"/>
            </a:pPr>
            <a:r>
              <a:rPr lang="el-GR" sz="2000" dirty="0" smtClean="0">
                <a:latin typeface="+mj-lt"/>
              </a:rPr>
              <a:t>Λειτουργία:</a:t>
            </a:r>
          </a:p>
          <a:p>
            <a:pPr marL="1002030" lvl="2" indent="-361950" algn="just">
              <a:buFont typeface="Wingdings" pitchFamily="2" charset="2"/>
              <a:buChar char="§"/>
            </a:pPr>
            <a:r>
              <a:rPr lang="el-GR" sz="1800" dirty="0" smtClean="0">
                <a:latin typeface="+mj-lt"/>
              </a:rPr>
              <a:t>Δέσμη φωτός για σάρωση.</a:t>
            </a:r>
          </a:p>
          <a:p>
            <a:pPr marL="1002030" lvl="2" indent="-361950" algn="just">
              <a:buFont typeface="Wingdings" pitchFamily="2" charset="2"/>
              <a:buChar char="§"/>
            </a:pPr>
            <a:r>
              <a:rPr lang="el-GR" sz="1800" dirty="0" smtClean="0">
                <a:latin typeface="+mj-lt"/>
              </a:rPr>
              <a:t>Διάταξη αισθητήρων για μέτρηση ανακλώμενου φωτός και αποστολή σχετικού ψηφιακού σήματος στον υπολογιστή.</a:t>
            </a:r>
          </a:p>
          <a:p>
            <a:pPr marL="727710" lvl="1" indent="-361950" algn="just">
              <a:buFont typeface="Wingdings" pitchFamily="2" charset="2"/>
              <a:buChar char="Ø"/>
            </a:pPr>
            <a:r>
              <a:rPr lang="el-GR" sz="2000" u="sng" dirty="0" smtClean="0">
                <a:latin typeface="+mj-lt"/>
              </a:rPr>
              <a:t>Δύο (2) κατηγορίες</a:t>
            </a:r>
            <a:r>
              <a:rPr lang="el-GR" sz="2000" dirty="0" smtClean="0">
                <a:latin typeface="+mj-lt"/>
              </a:rPr>
              <a:t>: κινούμενο αντικείμενο σε σταθερό σαρωτή και σταθερό αντικείμενο με κινούμενο σαρωτή.</a:t>
            </a:r>
          </a:p>
          <a:p>
            <a:pPr marL="727710" lvl="1" indent="-361950" algn="just">
              <a:buFont typeface="Wingdings" pitchFamily="2" charset="2"/>
              <a:buChar char="Ø"/>
            </a:pPr>
            <a:r>
              <a:rPr lang="el-GR" sz="2000" i="1" dirty="0" smtClean="0">
                <a:latin typeface="+mj-lt"/>
              </a:rPr>
              <a:t>Λογισμικό Οπτικής Αναγνωρίσεων Χαρακτήρων (</a:t>
            </a:r>
            <a:r>
              <a:rPr lang="en-US" sz="2000" i="1" dirty="0" smtClean="0">
                <a:latin typeface="+mj-lt"/>
              </a:rPr>
              <a:t>Optical Character Recognition – OCR</a:t>
            </a:r>
            <a:r>
              <a:rPr lang="el-GR" sz="2000" i="1" dirty="0" smtClean="0">
                <a:latin typeface="+mj-lt"/>
              </a:rPr>
              <a:t>): </a:t>
            </a:r>
            <a:r>
              <a:rPr lang="el-GR" sz="2000" dirty="0" smtClean="0">
                <a:latin typeface="+mj-lt"/>
              </a:rPr>
              <a:t>Επιτρέπει την αναγνώριση χαρακτήρων</a:t>
            </a:r>
            <a:r>
              <a:rPr lang="en-US" sz="2000" dirty="0" smtClean="0">
                <a:latin typeface="+mj-lt"/>
              </a:rPr>
              <a:t>.</a:t>
            </a:r>
          </a:p>
          <a:p>
            <a:pPr marL="727710" lvl="1" indent="-361950" algn="just">
              <a:buFont typeface="Wingdings" pitchFamily="2" charset="2"/>
              <a:buChar char="Ø"/>
            </a:pPr>
            <a:r>
              <a:rPr lang="el-GR" sz="2000" dirty="0" smtClean="0">
                <a:latin typeface="+mj-lt"/>
              </a:rPr>
              <a:t>Τεχνολογία </a:t>
            </a:r>
            <a:r>
              <a:rPr lang="el-GR" sz="2000" i="1" dirty="0" smtClean="0">
                <a:latin typeface="+mj-lt"/>
              </a:rPr>
              <a:t>Αναγνώρισης Οπτικών Σημείων (</a:t>
            </a:r>
            <a:r>
              <a:rPr lang="en-US" sz="2000" i="1" dirty="0" smtClean="0">
                <a:latin typeface="+mj-lt"/>
              </a:rPr>
              <a:t>Optical Mark Recognition – OMR</a:t>
            </a:r>
            <a:r>
              <a:rPr lang="el-GR" sz="2000" i="1" dirty="0" smtClean="0">
                <a:latin typeface="+mj-lt"/>
              </a:rPr>
              <a:t>)</a:t>
            </a:r>
            <a:r>
              <a:rPr lang="en-US" sz="2000" dirty="0" smtClean="0">
                <a:latin typeface="+mj-lt"/>
              </a:rPr>
              <a:t>: </a:t>
            </a:r>
            <a:endParaRPr lang="el-GR" sz="2000" dirty="0" smtClean="0">
              <a:latin typeface="+mj-lt"/>
            </a:endParaRPr>
          </a:p>
          <a:p>
            <a:pPr marL="1002030" lvl="2" indent="-361950" algn="just">
              <a:buFont typeface="Wingdings" pitchFamily="2" charset="2"/>
              <a:buChar char="§"/>
            </a:pPr>
            <a:r>
              <a:rPr lang="el-GR" sz="1800" dirty="0" smtClean="0">
                <a:latin typeface="+mj-lt"/>
              </a:rPr>
              <a:t>Προσφέρει δυνατότητα αναγνώρισης «σημαδιών» με προκαθορισμένες τιμές.</a:t>
            </a:r>
          </a:p>
          <a:p>
            <a:pPr marL="1002030" lvl="2" indent="-361950" algn="just">
              <a:buFont typeface="Wingdings" pitchFamily="2" charset="2"/>
              <a:buChar char="§"/>
            </a:pPr>
            <a:r>
              <a:rPr lang="el-GR" sz="1800" dirty="0" smtClean="0">
                <a:latin typeface="+mj-lt"/>
              </a:rPr>
              <a:t>Βρίσκει εφαρμογή σε: Αναγνώστες ραβδωτού κώδικα (</a:t>
            </a:r>
            <a:r>
              <a:rPr lang="en-US" sz="1800" dirty="0" smtClean="0">
                <a:latin typeface="+mj-lt"/>
              </a:rPr>
              <a:t>Bar Code</a:t>
            </a:r>
            <a:r>
              <a:rPr lang="el-GR" sz="1800" dirty="0" smtClean="0">
                <a:latin typeface="+mj-lt"/>
              </a:rPr>
              <a:t> και </a:t>
            </a:r>
            <a:r>
              <a:rPr lang="en-US" sz="1800" dirty="0" smtClean="0">
                <a:latin typeface="+mj-lt"/>
              </a:rPr>
              <a:t>QR Code Readers</a:t>
            </a:r>
            <a:r>
              <a:rPr lang="el-GR" sz="1800" dirty="0" smtClean="0">
                <a:latin typeface="+mj-lt"/>
              </a:rPr>
              <a:t>), Αναγνώστες Χαρακτήρων Μαγνητικής Μελάνης (</a:t>
            </a:r>
            <a:r>
              <a:rPr lang="en-US" sz="1800" dirty="0" smtClean="0">
                <a:latin typeface="+mj-lt"/>
              </a:rPr>
              <a:t>MICR</a:t>
            </a:r>
            <a:r>
              <a:rPr lang="el-GR" sz="1800" dirty="0" smtClean="0">
                <a:latin typeface="+mj-lt"/>
              </a:rPr>
              <a:t>).</a:t>
            </a:r>
            <a:endParaRPr lang="en-US" sz="1800" dirty="0" smtClean="0">
              <a:latin typeface="+mj-lt"/>
            </a:endParaRPr>
          </a:p>
        </p:txBody>
      </p:sp>
      <p:sp>
        <p:nvSpPr>
          <p:cNvPr id="72706" name="AutoShape 2"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08" name="AutoShape 4"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0" name="AutoShape 6"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2" name="AutoShape 8"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4" name="AutoShape 10"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6" name="AutoShape 12"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8" name="AutoShape 14"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2720" name="Picture 16" descr="Point of sale pro - barcode scanner / reader"/>
          <p:cNvPicPr>
            <a:picLocks noChangeAspect="1" noChangeArrowheads="1"/>
          </p:cNvPicPr>
          <p:nvPr/>
        </p:nvPicPr>
        <p:blipFill>
          <a:blip r:embed="rId3" cstate="print"/>
          <a:srcRect/>
          <a:stretch>
            <a:fillRect/>
          </a:stretch>
        </p:blipFill>
        <p:spPr bwMode="auto">
          <a:xfrm>
            <a:off x="6516216" y="1268760"/>
            <a:ext cx="1944216" cy="1070248"/>
          </a:xfrm>
          <a:prstGeom prst="rect">
            <a:avLst/>
          </a:prstGeom>
          <a:noFill/>
        </p:spPr>
      </p:pic>
      <p:sp>
        <p:nvSpPr>
          <p:cNvPr id="13" name="12 - TextBox"/>
          <p:cNvSpPr txBox="1"/>
          <p:nvPr/>
        </p:nvSpPr>
        <p:spPr>
          <a:xfrm>
            <a:off x="6372200" y="2348880"/>
            <a:ext cx="2376264" cy="33855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 </a:t>
            </a:r>
            <a:r>
              <a:rPr lang="en-US" sz="800" b="1" dirty="0" smtClean="0">
                <a:solidFill>
                  <a:srgbClr val="FF0000"/>
                </a:solidFill>
                <a:latin typeface="+mj-lt"/>
              </a:rPr>
              <a:t>http://prestamonster.com/blog/point-of-sale-pro-barcode-reader/</a:t>
            </a:r>
            <a:r>
              <a:rPr lang="el-GR" sz="800" b="1" dirty="0" smtClean="0">
                <a:solidFill>
                  <a:srgbClr val="FF0000"/>
                </a:solidFill>
                <a:latin typeface="+mj-lt"/>
              </a:rPr>
              <a:t>)</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ΕΙΣΟΔΟΥ / </a:t>
            </a:r>
            <a:r>
              <a:rPr lang="en-US" sz="3600" dirty="0" smtClean="0"/>
              <a:t>INPUT DEVICES (</a:t>
            </a:r>
            <a:r>
              <a:rPr lang="el-GR" sz="3600" dirty="0" smtClean="0"/>
              <a:t>5</a:t>
            </a:r>
            <a:r>
              <a:rPr lang="en-US" sz="3600" dirty="0" smtClean="0"/>
              <a:t>)</a:t>
            </a:r>
            <a:endParaRPr lang="el-GR" sz="3600" dirty="0"/>
          </a:p>
        </p:txBody>
      </p:sp>
      <p:sp>
        <p:nvSpPr>
          <p:cNvPr id="8" name="2 - Θέση περιεχομένου"/>
          <p:cNvSpPr>
            <a:spLocks noGrp="1"/>
          </p:cNvSpPr>
          <p:nvPr>
            <p:ph idx="1"/>
          </p:nvPr>
        </p:nvSpPr>
        <p:spPr>
          <a:xfrm>
            <a:off x="323528" y="1268760"/>
            <a:ext cx="8352928" cy="5343872"/>
          </a:xfrm>
        </p:spPr>
        <p:txBody>
          <a:bodyPr>
            <a:normAutofit/>
          </a:bodyPr>
          <a:lstStyle/>
          <a:p>
            <a:pPr marL="361950" indent="-361950" algn="just">
              <a:buFont typeface="Wingdings" pitchFamily="2" charset="2"/>
              <a:buChar char="v"/>
            </a:pPr>
            <a:r>
              <a:rPr lang="el-GR" sz="2200" b="1" dirty="0" smtClean="0">
                <a:latin typeface="+mj-lt"/>
              </a:rPr>
              <a:t>Είσοδος Πολυμέσων:</a:t>
            </a:r>
          </a:p>
          <a:p>
            <a:pPr marL="727710" lvl="1" indent="-361950" algn="just">
              <a:buFont typeface="Wingdings" pitchFamily="2" charset="2"/>
              <a:buChar char="Ø"/>
            </a:pPr>
            <a:r>
              <a:rPr lang="el-GR" sz="2000" dirty="0" smtClean="0">
                <a:latin typeface="+mj-lt"/>
              </a:rPr>
              <a:t>Είσοδος ήχου: π.χ. μικρόφωνο συνδεδεμένο σε κάρτα ήχου.</a:t>
            </a:r>
          </a:p>
          <a:p>
            <a:pPr marL="727710" lvl="1" indent="-361950" algn="just">
              <a:buFont typeface="Wingdings" pitchFamily="2" charset="2"/>
              <a:buChar char="Ø"/>
            </a:pPr>
            <a:r>
              <a:rPr lang="el-GR" sz="2000" dirty="0" smtClean="0">
                <a:latin typeface="+mj-lt"/>
              </a:rPr>
              <a:t>Είσοδος εικόνας / βίντεο: π.χ. κάμερα σε κάρτα βίντεο.</a:t>
            </a:r>
          </a:p>
          <a:p>
            <a:pPr marL="361950" indent="-361950" algn="just">
              <a:buFont typeface="Wingdings" pitchFamily="2" charset="2"/>
              <a:buChar char="v"/>
            </a:pPr>
            <a:r>
              <a:rPr lang="el-GR" sz="2200" b="1" dirty="0" smtClean="0">
                <a:latin typeface="+mj-lt"/>
              </a:rPr>
              <a:t>Αισθητήρες:</a:t>
            </a:r>
          </a:p>
          <a:p>
            <a:pPr marL="727710" lvl="1" indent="-361950" algn="just">
              <a:buFont typeface="Wingdings" pitchFamily="2" charset="2"/>
              <a:buChar char="Ø"/>
            </a:pPr>
            <a:r>
              <a:rPr lang="el-GR" sz="2000" dirty="0" smtClean="0">
                <a:latin typeface="+mj-lt"/>
              </a:rPr>
              <a:t>Εξειδικευμένες συσκευές εισόδου που μεταφέρουν δεδομένα του περιβάλλοντος  σε υπολογιστή.</a:t>
            </a:r>
          </a:p>
          <a:p>
            <a:pPr marL="727710" lvl="1" indent="-361950" algn="just">
              <a:buFont typeface="Wingdings" pitchFamily="2" charset="2"/>
              <a:buChar char="Ø"/>
            </a:pPr>
            <a:r>
              <a:rPr lang="el-GR" sz="2000" dirty="0" smtClean="0">
                <a:latin typeface="+mj-lt"/>
              </a:rPr>
              <a:t>Βρίσκουν πολλές εφαρμογές π.χ. Γεωργία.</a:t>
            </a:r>
            <a:endParaRPr lang="el-GR" sz="2000" b="1" dirty="0" smtClean="0">
              <a:latin typeface="+mj-lt"/>
            </a:endParaRPr>
          </a:p>
          <a:p>
            <a:pPr marL="361950" indent="-361950" algn="just">
              <a:buFont typeface="Wingdings" pitchFamily="2" charset="2"/>
              <a:buChar char="v"/>
            </a:pPr>
            <a:r>
              <a:rPr lang="el-GR" sz="2200" b="1" dirty="0" smtClean="0">
                <a:latin typeface="+mj-lt"/>
              </a:rPr>
              <a:t>Παλιές Συσκευές Εισόδου:</a:t>
            </a:r>
          </a:p>
          <a:p>
            <a:pPr marL="727710" lvl="1" indent="-361950" algn="just">
              <a:buFont typeface="Wingdings" pitchFamily="2" charset="2"/>
              <a:buChar char="v"/>
            </a:pPr>
            <a:r>
              <a:rPr lang="el-GR" sz="2000" dirty="0" smtClean="0">
                <a:latin typeface="+mj-lt"/>
              </a:rPr>
              <a:t>Αναγνώστες χαρτοταινιών (</a:t>
            </a:r>
            <a:r>
              <a:rPr lang="en-US" sz="2000" dirty="0" smtClean="0">
                <a:latin typeface="+mj-lt"/>
              </a:rPr>
              <a:t>Paper</a:t>
            </a:r>
            <a:r>
              <a:rPr lang="el-GR" sz="2000" dirty="0" smtClean="0">
                <a:latin typeface="+mj-lt"/>
              </a:rPr>
              <a:t> </a:t>
            </a:r>
            <a:r>
              <a:rPr lang="en-US" sz="2000" dirty="0" smtClean="0">
                <a:latin typeface="+mj-lt"/>
              </a:rPr>
              <a:t>Card Readers</a:t>
            </a:r>
            <a:r>
              <a:rPr lang="el-GR" sz="2000" dirty="0" smtClean="0">
                <a:latin typeface="+mj-lt"/>
              </a:rPr>
              <a:t>).</a:t>
            </a:r>
          </a:p>
          <a:p>
            <a:pPr marL="727710" lvl="1" indent="-361950" algn="just">
              <a:buFont typeface="Wingdings" pitchFamily="2" charset="2"/>
              <a:buChar char="v"/>
            </a:pPr>
            <a:r>
              <a:rPr lang="el-GR" sz="2000" dirty="0" smtClean="0">
                <a:latin typeface="+mj-lt"/>
              </a:rPr>
              <a:t>Αναγνώστες διάτρητων</a:t>
            </a:r>
            <a:r>
              <a:rPr lang="en-US" sz="2000" dirty="0" smtClean="0">
                <a:latin typeface="+mj-lt"/>
              </a:rPr>
              <a:t> </a:t>
            </a:r>
            <a:r>
              <a:rPr lang="el-GR" sz="2000" dirty="0" smtClean="0">
                <a:latin typeface="+mj-lt"/>
              </a:rPr>
              <a:t>καρτελών (</a:t>
            </a:r>
            <a:r>
              <a:rPr lang="en-US" sz="2000" dirty="0" smtClean="0">
                <a:latin typeface="+mj-lt"/>
              </a:rPr>
              <a:t>Punch Card Reader</a:t>
            </a:r>
            <a:r>
              <a:rPr lang="el-GR" sz="2000" dirty="0" smtClean="0">
                <a:latin typeface="+mj-lt"/>
              </a:rPr>
              <a:t>).</a:t>
            </a:r>
          </a:p>
        </p:txBody>
      </p:sp>
      <p:sp>
        <p:nvSpPr>
          <p:cNvPr id="72706" name="AutoShape 2"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08" name="AutoShape 4"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0" name="AutoShape 6"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2" name="AutoShape 8"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4" name="AutoShape 10"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6" name="AutoShape 12"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8" name="AutoShape 14" descr="Αποτέλεσμα εικόνας για bar code r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17 - TextBox"/>
          <p:cNvSpPr txBox="1"/>
          <p:nvPr/>
        </p:nvSpPr>
        <p:spPr>
          <a:xfrm>
            <a:off x="6012160" y="5085184"/>
            <a:ext cx="2920126" cy="33855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http://www-03.ibm.com/ibm/history/exhibits/701/701_1415bx11.html)</a:t>
            </a:r>
            <a:endParaRPr lang="el-GR" sz="800" b="1" dirty="0">
              <a:solidFill>
                <a:srgbClr val="FF0000"/>
              </a:solidFill>
              <a:latin typeface="+mj-lt"/>
            </a:endParaRPr>
          </a:p>
        </p:txBody>
      </p:sp>
      <p:pic>
        <p:nvPicPr>
          <p:cNvPr id="76808" name="Picture 8" descr="http://www-03.ibm.com/ibm/history/exhibits/701/images/141505.jpg"/>
          <p:cNvPicPr>
            <a:picLocks noChangeAspect="1" noChangeArrowheads="1"/>
          </p:cNvPicPr>
          <p:nvPr/>
        </p:nvPicPr>
        <p:blipFill>
          <a:blip r:embed="rId3" cstate="print"/>
          <a:srcRect/>
          <a:stretch>
            <a:fillRect/>
          </a:stretch>
        </p:blipFill>
        <p:spPr bwMode="auto">
          <a:xfrm>
            <a:off x="6948264" y="3573016"/>
            <a:ext cx="1836863" cy="1489348"/>
          </a:xfrm>
          <a:prstGeom prst="rect">
            <a:avLst/>
          </a:prstGeom>
          <a:noFill/>
        </p:spPr>
      </p:pic>
      <p:pic>
        <p:nvPicPr>
          <p:cNvPr id="76810" name="Picture 10" descr="http://punchcardreader.com/images/punch_card.75dpi.rgb.gif"/>
          <p:cNvPicPr>
            <a:picLocks noChangeAspect="1" noChangeArrowheads="1"/>
          </p:cNvPicPr>
          <p:nvPr/>
        </p:nvPicPr>
        <p:blipFill>
          <a:blip r:embed="rId4" cstate="print"/>
          <a:srcRect/>
          <a:stretch>
            <a:fillRect/>
          </a:stretch>
        </p:blipFill>
        <p:spPr bwMode="auto">
          <a:xfrm>
            <a:off x="1259632" y="5013176"/>
            <a:ext cx="2419324" cy="1122066"/>
          </a:xfrm>
          <a:prstGeom prst="rect">
            <a:avLst/>
          </a:prstGeom>
          <a:noFill/>
        </p:spPr>
      </p:pic>
      <p:sp>
        <p:nvSpPr>
          <p:cNvPr id="23" name="22 - TextBox"/>
          <p:cNvSpPr txBox="1"/>
          <p:nvPr/>
        </p:nvSpPr>
        <p:spPr>
          <a:xfrm>
            <a:off x="1547664" y="6165304"/>
            <a:ext cx="1800200"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http://punchcardreader.com/)</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ΕΞΟΔΟΥ/ </a:t>
            </a:r>
            <a:r>
              <a:rPr lang="en-US" sz="3600" dirty="0" smtClean="0"/>
              <a:t>OUTPUT DEVICES (1)</a:t>
            </a:r>
            <a:endParaRPr lang="el-GR" sz="3600" dirty="0"/>
          </a:p>
        </p:txBody>
      </p:sp>
      <p:sp>
        <p:nvSpPr>
          <p:cNvPr id="8" name="2 - Θέση περιεχομένου"/>
          <p:cNvSpPr>
            <a:spLocks noGrp="1"/>
          </p:cNvSpPr>
          <p:nvPr>
            <p:ph idx="1"/>
          </p:nvPr>
        </p:nvSpPr>
        <p:spPr>
          <a:xfrm>
            <a:off x="323528" y="1124744"/>
            <a:ext cx="8363272" cy="5343872"/>
          </a:xfrm>
        </p:spPr>
        <p:txBody>
          <a:bodyPr>
            <a:normAutofit/>
          </a:bodyPr>
          <a:lstStyle/>
          <a:p>
            <a:pPr marL="361950" indent="-361950" algn="just">
              <a:buFont typeface="Wingdings" pitchFamily="2" charset="2"/>
              <a:buChar char="v"/>
            </a:pPr>
            <a:r>
              <a:rPr lang="el-GR" sz="2200" dirty="0" smtClean="0">
                <a:latin typeface="+mj-lt"/>
              </a:rPr>
              <a:t>Η πληροφορία μετατρέπεται από ηλεκτρονική – ψηφιακή μορφή σε μορφή κατανοητή για το χρήστη, δηλ. οπτική απεικόνιση, τυπωμένο υλικό, ηχητικό άκουσμα.</a:t>
            </a:r>
          </a:p>
          <a:p>
            <a:pPr marL="361950" indent="-361950" algn="just">
              <a:buFont typeface="Wingdings" pitchFamily="2" charset="2"/>
              <a:buChar char="v"/>
            </a:pPr>
            <a:r>
              <a:rPr lang="el-GR" sz="2200" b="1" dirty="0" smtClean="0">
                <a:latin typeface="+mj-lt"/>
              </a:rPr>
              <a:t>Οθόνη (</a:t>
            </a:r>
            <a:r>
              <a:rPr lang="en-US" sz="2200" b="1" dirty="0" smtClean="0">
                <a:latin typeface="+mj-lt"/>
              </a:rPr>
              <a:t>Monitor</a:t>
            </a:r>
            <a:r>
              <a:rPr lang="el-GR" sz="2200" b="1" dirty="0" smtClean="0">
                <a:latin typeface="+mj-lt"/>
              </a:rPr>
              <a:t>) [1/2]</a:t>
            </a:r>
            <a:r>
              <a:rPr lang="en-US" sz="2200" b="1" dirty="0" smtClean="0">
                <a:latin typeface="+mj-lt"/>
              </a:rPr>
              <a:t>:</a:t>
            </a:r>
          </a:p>
          <a:p>
            <a:pPr marL="727710" lvl="1" indent="-361950" algn="just">
              <a:buFont typeface="Wingdings" pitchFamily="2" charset="2"/>
              <a:buChar char="Ø"/>
            </a:pPr>
            <a:r>
              <a:rPr lang="el-GR" sz="2000" dirty="0" smtClean="0">
                <a:latin typeface="+mj-lt"/>
              </a:rPr>
              <a:t>Η συνηθέστερη συσκευή εξόδου.</a:t>
            </a:r>
          </a:p>
          <a:p>
            <a:pPr marL="727710" lvl="1" indent="-361950" algn="just">
              <a:buFont typeface="Wingdings" pitchFamily="2" charset="2"/>
              <a:buChar char="Ø"/>
            </a:pPr>
            <a:r>
              <a:rPr lang="el-GR" sz="2000" dirty="0" smtClean="0">
                <a:latin typeface="+mj-lt"/>
              </a:rPr>
              <a:t>Χαρακτηριστικά:</a:t>
            </a:r>
          </a:p>
          <a:p>
            <a:pPr marL="1002030" lvl="2" indent="-361950" algn="just">
              <a:buFont typeface="Wingdings" pitchFamily="2" charset="2"/>
              <a:buChar char="§"/>
            </a:pPr>
            <a:r>
              <a:rPr lang="el-GR" sz="1700" u="sng" dirty="0" smtClean="0">
                <a:latin typeface="+mj-lt"/>
              </a:rPr>
              <a:t>Μέγεθος: </a:t>
            </a:r>
            <a:r>
              <a:rPr lang="el-GR" sz="1700" dirty="0" smtClean="0">
                <a:latin typeface="+mj-lt"/>
              </a:rPr>
              <a:t>Μετριέται σε ίντσες (διαγωνίου).</a:t>
            </a:r>
          </a:p>
          <a:p>
            <a:pPr marL="1002030" lvl="2" indent="-361950" algn="just">
              <a:buFont typeface="Wingdings" pitchFamily="2" charset="2"/>
              <a:buChar char="§"/>
            </a:pPr>
            <a:r>
              <a:rPr lang="el-GR" sz="1700" u="sng" dirty="0" err="1" smtClean="0">
                <a:latin typeface="+mj-lt"/>
              </a:rPr>
              <a:t>Εικονοστοιχεία</a:t>
            </a:r>
            <a:r>
              <a:rPr lang="el-GR" sz="1700" u="sng" dirty="0" smtClean="0">
                <a:latin typeface="+mj-lt"/>
              </a:rPr>
              <a:t> (</a:t>
            </a:r>
            <a:r>
              <a:rPr lang="en-US" sz="1700" u="sng" dirty="0" smtClean="0">
                <a:latin typeface="+mj-lt"/>
              </a:rPr>
              <a:t>Pixels</a:t>
            </a:r>
            <a:r>
              <a:rPr lang="el-GR" sz="1700" u="sng" dirty="0" smtClean="0">
                <a:latin typeface="+mj-lt"/>
              </a:rPr>
              <a:t>)</a:t>
            </a:r>
            <a:r>
              <a:rPr lang="en-US" sz="1700" u="sng" dirty="0" smtClean="0">
                <a:latin typeface="+mj-lt"/>
              </a:rPr>
              <a:t>:</a:t>
            </a:r>
            <a:r>
              <a:rPr lang="en-US" sz="1700" dirty="0" smtClean="0">
                <a:latin typeface="+mj-lt"/>
              </a:rPr>
              <a:t> </a:t>
            </a:r>
            <a:r>
              <a:rPr lang="el-GR" sz="1700" dirty="0" smtClean="0">
                <a:latin typeface="+mj-lt"/>
              </a:rPr>
              <a:t>Στοιχειώδη τμήματα εικόνας. Όσο πιο μικρά τόσο ευκρινέστερη εικόνα.</a:t>
            </a:r>
          </a:p>
          <a:p>
            <a:pPr marL="1002030" lvl="2" indent="-361950" algn="just">
              <a:buFont typeface="Wingdings" pitchFamily="2" charset="2"/>
              <a:buChar char="§"/>
            </a:pPr>
            <a:r>
              <a:rPr lang="el-GR" sz="1700" u="sng" dirty="0" smtClean="0">
                <a:latin typeface="+mj-lt"/>
              </a:rPr>
              <a:t>Ανάλυση Εικόνας:</a:t>
            </a:r>
            <a:r>
              <a:rPr lang="el-GR" sz="1700" dirty="0" smtClean="0">
                <a:latin typeface="+mj-lt"/>
              </a:rPr>
              <a:t> Αποδίδεται σε αριθμούς </a:t>
            </a:r>
            <a:r>
              <a:rPr lang="en-US" sz="1700" dirty="0" smtClean="0">
                <a:latin typeface="+mj-lt"/>
              </a:rPr>
              <a:t>pixels.</a:t>
            </a:r>
            <a:endParaRPr lang="el-GR" sz="1700" dirty="0" smtClean="0">
              <a:latin typeface="+mj-lt"/>
            </a:endParaRPr>
          </a:p>
          <a:p>
            <a:pPr marL="1002030" lvl="2" indent="-361950" algn="just">
              <a:buFont typeface="Wingdings" pitchFamily="2" charset="2"/>
              <a:buChar char="§"/>
            </a:pPr>
            <a:r>
              <a:rPr lang="el-GR" sz="1700" u="sng" dirty="0" smtClean="0">
                <a:latin typeface="+mj-lt"/>
              </a:rPr>
              <a:t>Κατακόρυφη συχνότητα:</a:t>
            </a:r>
            <a:r>
              <a:rPr lang="el-GR" sz="1700" dirty="0" smtClean="0">
                <a:latin typeface="+mj-lt"/>
              </a:rPr>
              <a:t> Δηλώνει το ρυθμό ανανέωσης της εικόνας και μετριέται σε </a:t>
            </a:r>
            <a:r>
              <a:rPr lang="en-US" sz="1700" dirty="0" smtClean="0">
                <a:latin typeface="+mj-lt"/>
              </a:rPr>
              <a:t>Hz.</a:t>
            </a:r>
          </a:p>
          <a:p>
            <a:pPr marL="1002030" lvl="2" indent="-361950" algn="just">
              <a:buFont typeface="Wingdings" pitchFamily="2" charset="2"/>
              <a:buChar char="§"/>
            </a:pPr>
            <a:r>
              <a:rPr lang="el-GR" sz="1700" u="sng" smtClean="0">
                <a:latin typeface="+mj-lt"/>
              </a:rPr>
              <a:t>Συχνότητα σάρωσης:</a:t>
            </a:r>
            <a:r>
              <a:rPr lang="el-GR" sz="1700" smtClean="0">
                <a:latin typeface="+mj-lt"/>
              </a:rPr>
              <a:t> </a:t>
            </a:r>
            <a:r>
              <a:rPr lang="el-GR" sz="1700" dirty="0" smtClean="0">
                <a:latin typeface="+mj-lt"/>
              </a:rPr>
              <a:t>{αριθμός γραμμών} Χ {κατακόρυφη συχνότητα} (σε </a:t>
            </a:r>
            <a:r>
              <a:rPr lang="en-US" sz="1700" dirty="0" smtClean="0">
                <a:latin typeface="+mj-lt"/>
              </a:rPr>
              <a:t>KHz</a:t>
            </a:r>
            <a:r>
              <a:rPr lang="el-GR" sz="1700" dirty="0" smtClean="0">
                <a:latin typeface="+mj-lt"/>
              </a:rPr>
              <a:t>)</a:t>
            </a:r>
          </a:p>
          <a:p>
            <a:pPr marL="1002030" lvl="2" indent="-361950" algn="just">
              <a:buFont typeface="Wingdings" pitchFamily="2" charset="2"/>
              <a:buChar char="§"/>
            </a:pPr>
            <a:r>
              <a:rPr lang="el-GR" sz="1700" u="sng" dirty="0" smtClean="0">
                <a:latin typeface="+mj-lt"/>
              </a:rPr>
              <a:t>Φωτεινότητα.</a:t>
            </a:r>
          </a:p>
          <a:p>
            <a:pPr marL="1002030" lvl="2" indent="-361950" algn="just">
              <a:buFont typeface="Wingdings" pitchFamily="2" charset="2"/>
              <a:buChar char="§"/>
            </a:pPr>
            <a:r>
              <a:rPr lang="el-GR" sz="1700" u="sng" dirty="0" smtClean="0">
                <a:latin typeface="+mj-lt"/>
              </a:rPr>
              <a:t>Λόγος αντίθεσης.</a:t>
            </a:r>
          </a:p>
          <a:p>
            <a:pPr marL="1002030" lvl="2" indent="-361950" algn="just">
              <a:buFont typeface="Wingdings" pitchFamily="2" charset="2"/>
              <a:buChar char="§"/>
            </a:pPr>
            <a:r>
              <a:rPr lang="el-GR" sz="1700" u="sng" dirty="0" smtClean="0">
                <a:latin typeface="+mj-lt"/>
              </a:rPr>
              <a:t>Ακτινοβολία.</a:t>
            </a:r>
          </a:p>
          <a:p>
            <a:pPr marL="1002030" lvl="2" indent="-361950" algn="just">
              <a:buFont typeface="Wingdings" pitchFamily="2" charset="2"/>
              <a:buChar char="Ø"/>
            </a:pPr>
            <a:endParaRPr lang="el-GR" sz="1500"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ΕΞΟΔΟΥ/ </a:t>
            </a:r>
            <a:r>
              <a:rPr lang="en-US" sz="3600" dirty="0" smtClean="0"/>
              <a:t>OUTPUT DEVICES (</a:t>
            </a:r>
            <a:r>
              <a:rPr lang="el-GR" sz="3600" dirty="0" smtClean="0"/>
              <a:t>2</a:t>
            </a:r>
            <a:r>
              <a:rPr lang="en-US" sz="3600" dirty="0" smtClean="0"/>
              <a:t>)</a:t>
            </a:r>
            <a:endParaRPr lang="el-GR" sz="3600" dirty="0"/>
          </a:p>
        </p:txBody>
      </p:sp>
      <p:sp>
        <p:nvSpPr>
          <p:cNvPr id="8" name="2 - Θέση περιεχομένου"/>
          <p:cNvSpPr>
            <a:spLocks noGrp="1"/>
          </p:cNvSpPr>
          <p:nvPr>
            <p:ph idx="1"/>
          </p:nvPr>
        </p:nvSpPr>
        <p:spPr>
          <a:xfrm>
            <a:off x="323528" y="1124744"/>
            <a:ext cx="8363272" cy="5472608"/>
          </a:xfrm>
        </p:spPr>
        <p:txBody>
          <a:bodyPr>
            <a:normAutofit fontScale="92500" lnSpcReduction="10000"/>
          </a:bodyPr>
          <a:lstStyle/>
          <a:p>
            <a:pPr marL="361950" indent="-361950" algn="just">
              <a:buFont typeface="Wingdings" pitchFamily="2" charset="2"/>
              <a:buChar char="v"/>
            </a:pPr>
            <a:r>
              <a:rPr lang="el-GR" sz="2200" b="1" dirty="0" smtClean="0">
                <a:latin typeface="+mj-lt"/>
              </a:rPr>
              <a:t>Οθόνη (</a:t>
            </a:r>
            <a:r>
              <a:rPr lang="en-US" sz="2200" b="1" dirty="0" smtClean="0">
                <a:latin typeface="+mj-lt"/>
              </a:rPr>
              <a:t>Monitor</a:t>
            </a:r>
            <a:r>
              <a:rPr lang="el-GR" sz="2200" b="1" dirty="0" smtClean="0">
                <a:latin typeface="+mj-lt"/>
              </a:rPr>
              <a:t>) [2/2]</a:t>
            </a:r>
            <a:r>
              <a:rPr lang="en-US" sz="2200" b="1" dirty="0" smtClean="0">
                <a:latin typeface="+mj-lt"/>
              </a:rPr>
              <a:t>:</a:t>
            </a:r>
          </a:p>
          <a:p>
            <a:pPr marL="727710" lvl="1" indent="-361950" algn="just">
              <a:buFont typeface="Wingdings" pitchFamily="2" charset="2"/>
              <a:buChar char="Ø"/>
            </a:pPr>
            <a:r>
              <a:rPr lang="el-GR" sz="2000" i="1" dirty="0" smtClean="0">
                <a:latin typeface="+mj-lt"/>
              </a:rPr>
              <a:t>Μη πλεγμένη σάρωση</a:t>
            </a:r>
            <a:r>
              <a:rPr lang="el-GR" sz="2000" dirty="0" smtClean="0">
                <a:latin typeface="+mj-lt"/>
              </a:rPr>
              <a:t>: Η εικόνα δημιουργείται από μια ενιαία σάρωση και όχι από σύνθεση 2 ή περισσότερων σαρώσεων.</a:t>
            </a:r>
          </a:p>
          <a:p>
            <a:pPr marL="727710" lvl="1" indent="-361950" algn="just">
              <a:buFont typeface="Wingdings" pitchFamily="2" charset="2"/>
              <a:buChar char="Ø"/>
            </a:pPr>
            <a:r>
              <a:rPr lang="el-GR" sz="2000" u="sng" dirty="0" smtClean="0">
                <a:latin typeface="+mj-lt"/>
              </a:rPr>
              <a:t>Τεχνολογικές κατηγορίες:</a:t>
            </a:r>
          </a:p>
          <a:p>
            <a:pPr marL="1002030" lvl="2" indent="-361950" algn="just">
              <a:buFont typeface="Wingdings" pitchFamily="2" charset="2"/>
              <a:buChar char="ü"/>
            </a:pPr>
            <a:r>
              <a:rPr lang="el-GR" sz="1800" b="1" dirty="0" smtClean="0">
                <a:latin typeface="+mj-lt"/>
              </a:rPr>
              <a:t>Καθοδικού Σωλήνα / Λυχνίας (</a:t>
            </a:r>
            <a:r>
              <a:rPr lang="en-US" sz="1800" b="1" dirty="0" smtClean="0">
                <a:latin typeface="+mj-lt"/>
              </a:rPr>
              <a:t>CRT</a:t>
            </a:r>
            <a:r>
              <a:rPr lang="el-GR" sz="1800" b="1" dirty="0" smtClean="0">
                <a:latin typeface="+mj-lt"/>
              </a:rPr>
              <a:t>: </a:t>
            </a:r>
            <a:r>
              <a:rPr lang="en-US" sz="1800" b="1" dirty="0" smtClean="0">
                <a:latin typeface="+mj-lt"/>
              </a:rPr>
              <a:t>Cathode Ray Tube</a:t>
            </a:r>
            <a:r>
              <a:rPr lang="el-GR" sz="1800" b="1" dirty="0" smtClean="0">
                <a:latin typeface="+mj-lt"/>
              </a:rPr>
              <a:t>):</a:t>
            </a:r>
            <a:r>
              <a:rPr lang="en-US" sz="1800" b="1" dirty="0" smtClean="0">
                <a:latin typeface="+mj-lt"/>
              </a:rPr>
              <a:t> </a:t>
            </a:r>
            <a:r>
              <a:rPr lang="el-GR" sz="1800" dirty="0" smtClean="0">
                <a:latin typeface="+mj-lt"/>
              </a:rPr>
              <a:t>Χρησιμοποιείται καθοδικός σωλήνας (λυχνία πυρακτώσεων) κλεισμένος σε αντλία κενού για την παραγωγή τριών δεσμών ηλεκτρονίων που πέφτουν πάνω σε καλυμμένη από φώσφορο οθόνη, οπότε παράγονται τρία βασικά χρώματα (κόκκινο, μπλε, πράσινο), ο συνδυασμός των οποίων δημιουργεί όλες τις υπόλοιπες χρωματικές αποχρώσεις.</a:t>
            </a:r>
            <a:endParaRPr lang="en-US" sz="1800" dirty="0" smtClean="0">
              <a:latin typeface="+mj-lt"/>
            </a:endParaRPr>
          </a:p>
          <a:p>
            <a:pPr marL="1002030" lvl="2" indent="-361950" algn="just">
              <a:buFont typeface="Wingdings" pitchFamily="2" charset="2"/>
              <a:buChar char="ü"/>
            </a:pPr>
            <a:r>
              <a:rPr lang="el-GR" sz="1800" b="1" dirty="0" smtClean="0">
                <a:latin typeface="+mj-lt"/>
              </a:rPr>
              <a:t>Υγρών Κρυστάλλων (</a:t>
            </a:r>
            <a:r>
              <a:rPr lang="en-US" sz="1800" b="1" dirty="0" smtClean="0">
                <a:latin typeface="+mj-lt"/>
              </a:rPr>
              <a:t>LCD</a:t>
            </a:r>
            <a:r>
              <a:rPr lang="el-GR" sz="1800" b="1" dirty="0" smtClean="0">
                <a:latin typeface="+mj-lt"/>
              </a:rPr>
              <a:t>: </a:t>
            </a:r>
            <a:r>
              <a:rPr lang="en-US" sz="1800" b="1" dirty="0" smtClean="0">
                <a:latin typeface="+mj-lt"/>
              </a:rPr>
              <a:t>Liquid Crystal Display</a:t>
            </a:r>
            <a:r>
              <a:rPr lang="el-GR" sz="1800" b="1" dirty="0" smtClean="0">
                <a:latin typeface="+mj-lt"/>
              </a:rPr>
              <a:t>): </a:t>
            </a:r>
            <a:r>
              <a:rPr lang="el-GR" sz="1800" dirty="0" smtClean="0">
                <a:latin typeface="+mj-lt"/>
              </a:rPr>
              <a:t>Κάθε </a:t>
            </a:r>
            <a:r>
              <a:rPr lang="en-US" sz="1800" dirty="0" smtClean="0">
                <a:latin typeface="+mj-lt"/>
              </a:rPr>
              <a:t>pixel</a:t>
            </a:r>
            <a:r>
              <a:rPr lang="el-GR" sz="1800" dirty="0" smtClean="0">
                <a:latin typeface="+mj-lt"/>
              </a:rPr>
              <a:t> αποτελείται από μια στρώση μορίων υγρών κρυστάλλων μεταξύ δύο διαφανών ηλεκτροδίων και δύο πολωτικών φίλτρων. Η εν λόγω διάταξη ελέγχει την περιστροφική κίνηση των μορίων του υγρού κρυστάλλου και επομένως την ποσότητα του διερχόμενου φωτός δημιουργώντας χρωματικές αποχρώσεις. Το φως παράγεται είτε από λαμπτήρες φθορισμού είτε από </a:t>
            </a:r>
            <a:r>
              <a:rPr lang="en-US" sz="1800" dirty="0" smtClean="0">
                <a:latin typeface="+mj-lt"/>
              </a:rPr>
              <a:t>LED</a:t>
            </a:r>
            <a:r>
              <a:rPr lang="el-GR" sz="1800" dirty="0" smtClean="0">
                <a:latin typeface="+mj-lt"/>
              </a:rPr>
              <a:t>.</a:t>
            </a:r>
          </a:p>
          <a:p>
            <a:pPr marL="1276350" lvl="3" indent="-361950" algn="just">
              <a:buFont typeface="Wingdings" pitchFamily="2" charset="2"/>
              <a:buChar char="§"/>
            </a:pPr>
            <a:r>
              <a:rPr lang="en-US" sz="1700" b="1" dirty="0" smtClean="0">
                <a:latin typeface="+mj-lt"/>
              </a:rPr>
              <a:t>TFT – LCD (Thin Film Transistor – LCD): </a:t>
            </a:r>
            <a:r>
              <a:rPr lang="el-GR" sz="1700" dirty="0" smtClean="0">
                <a:latin typeface="+mj-lt"/>
              </a:rPr>
              <a:t>Σε κάθε </a:t>
            </a:r>
            <a:r>
              <a:rPr lang="en-US" sz="1700" dirty="0" smtClean="0">
                <a:latin typeface="+mj-lt"/>
              </a:rPr>
              <a:t>pixel</a:t>
            </a:r>
            <a:r>
              <a:rPr lang="el-GR" sz="1700" dirty="0" smtClean="0">
                <a:latin typeface="+mj-lt"/>
              </a:rPr>
              <a:t> υπάρχουν μικροσκοπικά τρανζίστορ που επιτρέπουν ακόμη καλύτερη ποιότητα εικόνας.</a:t>
            </a:r>
            <a:endParaRPr lang="en-US" sz="1700" dirty="0" smtClean="0">
              <a:latin typeface="+mj-lt"/>
            </a:endParaRPr>
          </a:p>
          <a:p>
            <a:pPr marL="1002030" lvl="2" indent="-361950" algn="just">
              <a:buFont typeface="Wingdings" pitchFamily="2" charset="2"/>
              <a:buChar char="ü"/>
            </a:pPr>
            <a:r>
              <a:rPr lang="el-GR" sz="1800" b="1" dirty="0" smtClean="0">
                <a:latin typeface="+mj-lt"/>
              </a:rPr>
              <a:t>Αερίου Πλάσματος (</a:t>
            </a:r>
            <a:r>
              <a:rPr lang="en-US" sz="1800" b="1" dirty="0" smtClean="0">
                <a:latin typeface="+mj-lt"/>
              </a:rPr>
              <a:t>Plasma</a:t>
            </a:r>
            <a:r>
              <a:rPr lang="el-GR" sz="1800" b="1" dirty="0" smtClean="0">
                <a:latin typeface="+mj-lt"/>
              </a:rPr>
              <a:t>)</a:t>
            </a:r>
            <a:r>
              <a:rPr lang="en-US" sz="1800" b="1" dirty="0" smtClean="0">
                <a:latin typeface="+mj-lt"/>
              </a:rPr>
              <a:t>:</a:t>
            </a:r>
            <a:r>
              <a:rPr lang="el-GR" sz="1800" dirty="0" smtClean="0">
                <a:latin typeface="+mj-lt"/>
              </a:rPr>
              <a:t> Το κάθε </a:t>
            </a:r>
            <a:r>
              <a:rPr lang="en-US" sz="1800" dirty="0" smtClean="0">
                <a:latin typeface="+mj-lt"/>
              </a:rPr>
              <a:t>pixel</a:t>
            </a:r>
            <a:r>
              <a:rPr lang="el-GR" sz="1800" dirty="0" smtClean="0">
                <a:latin typeface="+mj-lt"/>
              </a:rPr>
              <a:t> αποτελεί μια μικροσκοπική λάμπα φθορισμού που παράγει χρωματισμό με μείξη των τριών βασικών χρωμάτων  (κόκκινο, μπλε, πράσινο).</a:t>
            </a:r>
            <a:endParaRPr lang="el-GR" sz="1800" b="1" dirty="0" smtClean="0">
              <a:latin typeface="+mj-lt"/>
            </a:endParaRPr>
          </a:p>
          <a:p>
            <a:pPr marL="1002030" lvl="2" indent="-361950" algn="just">
              <a:buFont typeface="Wingdings" pitchFamily="2" charset="2"/>
              <a:buChar char="Ø"/>
            </a:pPr>
            <a:endParaRPr lang="el-GR" sz="1500" dirty="0" smtClean="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ΕΞΟΔΟΥ/ </a:t>
            </a:r>
            <a:r>
              <a:rPr lang="en-US" sz="3600" dirty="0" smtClean="0"/>
              <a:t>OUTPUT DEVICES (</a:t>
            </a:r>
            <a:r>
              <a:rPr lang="el-GR" sz="3600" dirty="0" smtClean="0"/>
              <a:t>3</a:t>
            </a:r>
            <a:r>
              <a:rPr lang="en-US" sz="3600" dirty="0" smtClean="0"/>
              <a:t>)</a:t>
            </a:r>
            <a:endParaRPr lang="el-GR" sz="3600" dirty="0"/>
          </a:p>
        </p:txBody>
      </p:sp>
      <p:sp>
        <p:nvSpPr>
          <p:cNvPr id="8" name="2 - Θέση περιεχομένου"/>
          <p:cNvSpPr>
            <a:spLocks noGrp="1"/>
          </p:cNvSpPr>
          <p:nvPr>
            <p:ph idx="1"/>
          </p:nvPr>
        </p:nvSpPr>
        <p:spPr>
          <a:xfrm>
            <a:off x="323528" y="1124744"/>
            <a:ext cx="8363272" cy="5472608"/>
          </a:xfrm>
        </p:spPr>
        <p:txBody>
          <a:bodyPr>
            <a:normAutofit fontScale="92500"/>
          </a:bodyPr>
          <a:lstStyle/>
          <a:p>
            <a:pPr marL="361950" indent="-361950" algn="just">
              <a:buFont typeface="Wingdings" pitchFamily="2" charset="2"/>
              <a:buChar char="v"/>
            </a:pPr>
            <a:r>
              <a:rPr lang="el-GR" sz="2400" b="1" dirty="0" smtClean="0">
                <a:latin typeface="+mj-lt"/>
              </a:rPr>
              <a:t>Εκτυπωτής (</a:t>
            </a:r>
            <a:r>
              <a:rPr lang="en-US" sz="2400" b="1" dirty="0" smtClean="0">
                <a:latin typeface="+mj-lt"/>
              </a:rPr>
              <a:t>Printer</a:t>
            </a:r>
            <a:r>
              <a:rPr lang="el-GR" sz="2400" b="1" dirty="0" smtClean="0">
                <a:latin typeface="+mj-lt"/>
              </a:rPr>
              <a:t>)</a:t>
            </a:r>
            <a:r>
              <a:rPr lang="en-US" sz="2400" b="1" dirty="0" smtClean="0">
                <a:latin typeface="+mj-lt"/>
              </a:rPr>
              <a:t> [1/2]:</a:t>
            </a:r>
          </a:p>
          <a:p>
            <a:pPr marL="727710" lvl="1" indent="-361950" algn="just">
              <a:buFont typeface="Wingdings" pitchFamily="2" charset="2"/>
              <a:buChar char="Ø"/>
            </a:pPr>
            <a:r>
              <a:rPr lang="el-GR" sz="2200" dirty="0" smtClean="0">
                <a:latin typeface="+mj-lt"/>
              </a:rPr>
              <a:t>Εκτύπωση δεδομένων/πληροφοριών σε χαρτί.</a:t>
            </a:r>
          </a:p>
          <a:p>
            <a:pPr marL="727710" lvl="1" indent="-361950" algn="just">
              <a:buFont typeface="Wingdings" pitchFamily="2" charset="2"/>
              <a:buChar char="Ø"/>
            </a:pPr>
            <a:r>
              <a:rPr lang="el-GR" sz="2200" u="sng" dirty="0" smtClean="0">
                <a:latin typeface="+mj-lt"/>
              </a:rPr>
              <a:t>Τεχνολογικές κατηγορίες: </a:t>
            </a:r>
          </a:p>
          <a:p>
            <a:pPr marL="1002030" lvl="2" indent="-361950" algn="just">
              <a:buFont typeface="Wingdings" pitchFamily="2" charset="2"/>
              <a:buChar char="§"/>
            </a:pPr>
            <a:r>
              <a:rPr lang="el-GR" sz="2000" dirty="0" smtClean="0">
                <a:latin typeface="+mj-lt"/>
              </a:rPr>
              <a:t>Κρουστικοί Εκτυπωτές:</a:t>
            </a:r>
          </a:p>
          <a:p>
            <a:pPr marL="1276350" lvl="3" indent="-361950" algn="just">
              <a:buFont typeface="Wingdings" pitchFamily="2" charset="2"/>
              <a:buChar char="q"/>
            </a:pPr>
            <a:r>
              <a:rPr lang="el-GR" sz="1800" b="1" dirty="0" smtClean="0">
                <a:latin typeface="+mj-lt"/>
              </a:rPr>
              <a:t>Εκτυπωτές Ακίδων (</a:t>
            </a:r>
            <a:r>
              <a:rPr lang="en-US" sz="1800" b="1" dirty="0" smtClean="0">
                <a:latin typeface="+mj-lt"/>
              </a:rPr>
              <a:t>Dot-Matrix Printers</a:t>
            </a:r>
            <a:r>
              <a:rPr lang="el-GR" sz="1800" b="1" dirty="0" smtClean="0">
                <a:latin typeface="+mj-lt"/>
              </a:rPr>
              <a:t>):</a:t>
            </a:r>
            <a:r>
              <a:rPr lang="el-GR" sz="1800" dirty="0" smtClean="0">
                <a:latin typeface="+mj-lt"/>
              </a:rPr>
              <a:t> Κεφαλή που περιλαμβάνει ακίδες και ηλεκτρομαγνήτες για τον έλεγχό τους. Ο αριθμός και η διατομή των ακίδων καθορίζουν την ποιότητα.</a:t>
            </a:r>
          </a:p>
          <a:p>
            <a:pPr marL="1002030" lvl="2" indent="-361950" algn="just">
              <a:buFont typeface="Wingdings" pitchFamily="2" charset="2"/>
              <a:buChar char="§"/>
            </a:pPr>
            <a:r>
              <a:rPr lang="el-GR" sz="2000" dirty="0" smtClean="0">
                <a:latin typeface="+mj-lt"/>
              </a:rPr>
              <a:t>Μη Κρουστικοί Εκτυπωτές</a:t>
            </a:r>
            <a:r>
              <a:rPr lang="en-US" sz="2000" dirty="0" smtClean="0">
                <a:latin typeface="+mj-lt"/>
              </a:rPr>
              <a:t>:</a:t>
            </a:r>
            <a:endParaRPr lang="el-GR" sz="2000" dirty="0" smtClean="0">
              <a:latin typeface="+mj-lt"/>
            </a:endParaRPr>
          </a:p>
          <a:p>
            <a:pPr marL="1276350" lvl="3" indent="-361950" algn="just">
              <a:buFont typeface="Wingdings" pitchFamily="2" charset="2"/>
              <a:buChar char="q"/>
            </a:pPr>
            <a:r>
              <a:rPr lang="el-GR" sz="1800" b="1" dirty="0" smtClean="0">
                <a:latin typeface="+mj-lt"/>
              </a:rPr>
              <a:t>Εκτυπωτές ψεκασμού μελάνης</a:t>
            </a:r>
            <a:r>
              <a:rPr lang="en-US" sz="1800" b="1" dirty="0" smtClean="0">
                <a:latin typeface="+mj-lt"/>
              </a:rPr>
              <a:t> (Inkjet Printers)</a:t>
            </a:r>
            <a:r>
              <a:rPr lang="el-GR" sz="1800" b="1" dirty="0" smtClean="0">
                <a:latin typeface="+mj-lt"/>
              </a:rPr>
              <a:t>: </a:t>
            </a:r>
            <a:r>
              <a:rPr lang="el-GR" sz="1800" dirty="0" smtClean="0">
                <a:latin typeface="+mj-lt"/>
              </a:rPr>
              <a:t>Κεφαλή που περιλαμβάνει μικρά </a:t>
            </a:r>
            <a:r>
              <a:rPr lang="el-GR" sz="1800" dirty="0" err="1" smtClean="0">
                <a:latin typeface="+mj-lt"/>
              </a:rPr>
              <a:t>ακροφύσια</a:t>
            </a:r>
            <a:r>
              <a:rPr lang="el-GR" sz="1800" dirty="0" smtClean="0">
                <a:latin typeface="+mj-lt"/>
              </a:rPr>
              <a:t> ψεκασμού μελάνης. Αθόρυβοι. Έγχρωμη και ποιοτική εκτύπωση με μικρό κόστος. Ταχύτητα αντιστρόφως ανάλογη ποιότητας εκτύπωσης.</a:t>
            </a:r>
          </a:p>
          <a:p>
            <a:pPr marL="1276350" lvl="3" indent="-361950" algn="just">
              <a:buFont typeface="Wingdings" pitchFamily="2" charset="2"/>
              <a:buChar char="q"/>
            </a:pPr>
            <a:r>
              <a:rPr lang="el-GR" sz="1800" b="1" dirty="0" smtClean="0">
                <a:latin typeface="+mj-lt"/>
              </a:rPr>
              <a:t>Εκτυπωτές Λέιζερ (</a:t>
            </a:r>
            <a:r>
              <a:rPr lang="en-US" sz="1800" b="1" dirty="0" smtClean="0">
                <a:latin typeface="+mj-lt"/>
              </a:rPr>
              <a:t>Laser Printer</a:t>
            </a:r>
            <a:r>
              <a:rPr lang="el-GR" sz="1800" b="1" dirty="0" smtClean="0">
                <a:latin typeface="+mj-lt"/>
              </a:rPr>
              <a:t>)</a:t>
            </a:r>
            <a:r>
              <a:rPr lang="el-GR" sz="1900" b="1" dirty="0" smtClean="0">
                <a:latin typeface="+mj-lt"/>
              </a:rPr>
              <a:t>:</a:t>
            </a:r>
            <a:r>
              <a:rPr lang="el-GR" sz="1900" dirty="0" smtClean="0">
                <a:latin typeface="+mj-lt"/>
              </a:rPr>
              <a:t> Το λέιζερ φορτίζει ένα φωτοευαίσθητο τύμπανο ώστε να έλκει ρινίσματα γραφίτη (</a:t>
            </a:r>
            <a:r>
              <a:rPr lang="en-US" sz="1900" dirty="0" smtClean="0">
                <a:latin typeface="+mj-lt"/>
              </a:rPr>
              <a:t>toner</a:t>
            </a:r>
            <a:r>
              <a:rPr lang="el-GR" sz="1900" dirty="0" smtClean="0">
                <a:latin typeface="+mj-lt"/>
              </a:rPr>
              <a:t>) στη μορφή της σελίδας. Το χαρτί περνάει από το τύμπανο και θερμαίνεται, οπότε ο γραφίτης λιώνει και ψύχεται πάνω του. Αθόρυβοι. Ταχύτερη και ποιοτικότερη εκτύπωση. Υψηλό κόστος κατασκευής, ιδίως οι έγχρωμοι. Πιο οικονομικοί ανά σελίδα εκτύπωσης. Διαθέτουν μνήμη.</a:t>
            </a:r>
            <a:endParaRPr lang="en-US" sz="1900" dirty="0" smtClean="0">
              <a:latin typeface="+mj-lt"/>
            </a:endParaRPr>
          </a:p>
          <a:p>
            <a:pPr marL="1002030" lvl="2" indent="-361950" algn="just">
              <a:buFont typeface="Wingdings" pitchFamily="2" charset="2"/>
              <a:buChar char="§"/>
            </a:pPr>
            <a:endParaRPr lang="el-GR" sz="1800" dirty="0" smtClean="0">
              <a:latin typeface="+mj-lt"/>
            </a:endParaRPr>
          </a:p>
          <a:p>
            <a:pPr marL="1002030" lvl="2" indent="-361950" algn="just">
              <a:buFont typeface="Wingdings" pitchFamily="2" charset="2"/>
              <a:buChar char="Ø"/>
            </a:pPr>
            <a:endParaRPr lang="el-GR" sz="1500" dirty="0" smtClean="0">
              <a:latin typeface="+mj-lt"/>
            </a:endParaRPr>
          </a:p>
        </p:txBody>
      </p:sp>
      <p:pic>
        <p:nvPicPr>
          <p:cNvPr id="2050" name="Picture 2" descr="Εικόνα"/>
          <p:cNvPicPr>
            <a:picLocks noChangeAspect="1" noChangeArrowheads="1"/>
          </p:cNvPicPr>
          <p:nvPr/>
        </p:nvPicPr>
        <p:blipFill>
          <a:blip r:embed="rId3" cstate="print"/>
          <a:srcRect/>
          <a:stretch>
            <a:fillRect/>
          </a:stretch>
        </p:blipFill>
        <p:spPr bwMode="auto">
          <a:xfrm>
            <a:off x="7020271" y="1124744"/>
            <a:ext cx="1144019" cy="1152128"/>
          </a:xfrm>
          <a:prstGeom prst="rect">
            <a:avLst/>
          </a:prstGeom>
          <a:noFill/>
        </p:spPr>
      </p:pic>
      <p:sp>
        <p:nvSpPr>
          <p:cNvPr id="6" name="5 - TextBox"/>
          <p:cNvSpPr txBox="1"/>
          <p:nvPr/>
        </p:nvSpPr>
        <p:spPr>
          <a:xfrm>
            <a:off x="6588224" y="2060848"/>
            <a:ext cx="1800200" cy="461665"/>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http://ebooks.edu.gr/modules/ebook/show.php/DSB103/173/1209,4420/)</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ΕΞΟΔΟΥ/ </a:t>
            </a:r>
            <a:r>
              <a:rPr lang="en-US" sz="3600" dirty="0" smtClean="0"/>
              <a:t>OUTPUT DEVICES (</a:t>
            </a:r>
            <a:r>
              <a:rPr lang="el-GR" sz="3600" dirty="0" smtClean="0"/>
              <a:t>4</a:t>
            </a:r>
            <a:r>
              <a:rPr lang="en-US" sz="3600" dirty="0" smtClean="0"/>
              <a:t>)</a:t>
            </a:r>
            <a:endParaRPr lang="el-GR" sz="3600" dirty="0"/>
          </a:p>
        </p:txBody>
      </p:sp>
      <p:sp>
        <p:nvSpPr>
          <p:cNvPr id="8" name="2 - Θέση περιεχομένου"/>
          <p:cNvSpPr>
            <a:spLocks noGrp="1"/>
          </p:cNvSpPr>
          <p:nvPr>
            <p:ph idx="1"/>
          </p:nvPr>
        </p:nvSpPr>
        <p:spPr>
          <a:xfrm>
            <a:off x="323528" y="1124744"/>
            <a:ext cx="8363272" cy="4104456"/>
          </a:xfrm>
        </p:spPr>
        <p:txBody>
          <a:bodyPr>
            <a:normAutofit/>
          </a:bodyPr>
          <a:lstStyle/>
          <a:p>
            <a:pPr marL="361950" indent="-361950" algn="just">
              <a:buFont typeface="Wingdings" pitchFamily="2" charset="2"/>
              <a:buChar char="v"/>
            </a:pPr>
            <a:r>
              <a:rPr lang="el-GR" sz="2400" b="1" dirty="0" smtClean="0">
                <a:latin typeface="+mj-lt"/>
              </a:rPr>
              <a:t>Εκτυπωτής (</a:t>
            </a:r>
            <a:r>
              <a:rPr lang="en-US" sz="2400" b="1" dirty="0" smtClean="0">
                <a:latin typeface="+mj-lt"/>
              </a:rPr>
              <a:t>Printer</a:t>
            </a:r>
            <a:r>
              <a:rPr lang="el-GR" sz="2400" b="1" dirty="0" smtClean="0">
                <a:latin typeface="+mj-lt"/>
              </a:rPr>
              <a:t>)</a:t>
            </a:r>
            <a:r>
              <a:rPr lang="en-US" sz="2400" b="1" dirty="0" smtClean="0">
                <a:latin typeface="+mj-lt"/>
              </a:rPr>
              <a:t> [</a:t>
            </a:r>
            <a:r>
              <a:rPr lang="el-GR" sz="2400" b="1" dirty="0" smtClean="0">
                <a:latin typeface="+mj-lt"/>
              </a:rPr>
              <a:t>2</a:t>
            </a:r>
            <a:r>
              <a:rPr lang="en-US" sz="2400" b="1" dirty="0" smtClean="0">
                <a:latin typeface="+mj-lt"/>
              </a:rPr>
              <a:t>/2]:</a:t>
            </a:r>
          </a:p>
          <a:p>
            <a:pPr marL="727710" lvl="1" indent="-361950" algn="just">
              <a:buFont typeface="Wingdings" pitchFamily="2" charset="2"/>
              <a:buChar char="Ø"/>
            </a:pPr>
            <a:r>
              <a:rPr lang="el-GR" sz="2000" u="sng" dirty="0" smtClean="0">
                <a:latin typeface="+mj-lt"/>
              </a:rPr>
              <a:t>Χαρακτηριστικά:</a:t>
            </a:r>
          </a:p>
          <a:p>
            <a:pPr marL="1002030" lvl="2" indent="-361950" algn="just">
              <a:buFont typeface="Wingdings" pitchFamily="2" charset="2"/>
              <a:buChar char="§"/>
            </a:pPr>
            <a:r>
              <a:rPr lang="el-GR" sz="1800" b="1" dirty="0" smtClean="0">
                <a:latin typeface="+mj-lt"/>
              </a:rPr>
              <a:t>Ταχύτητα εκτύπωσης</a:t>
            </a:r>
            <a:r>
              <a:rPr lang="en-US" sz="1800" b="1" dirty="0" smtClean="0">
                <a:latin typeface="+mj-lt"/>
              </a:rPr>
              <a:t>: </a:t>
            </a:r>
            <a:r>
              <a:rPr lang="el-GR" sz="1800" dirty="0" smtClean="0">
                <a:latin typeface="+mj-lt"/>
              </a:rPr>
              <a:t>Ανάλογα με την τεχνολογία, μετριέται είτε σε σελίδες / λεπτό (</a:t>
            </a:r>
            <a:r>
              <a:rPr lang="en-US" sz="1800" dirty="0" err="1" smtClean="0">
                <a:latin typeface="+mj-lt"/>
              </a:rPr>
              <a:t>ppm</a:t>
            </a:r>
            <a:r>
              <a:rPr lang="el-GR" sz="1800" dirty="0" smtClean="0">
                <a:latin typeface="+mj-lt"/>
              </a:rPr>
              <a:t>) είτε σε χαρακτήρες / δευτερόλεπτο (</a:t>
            </a:r>
            <a:r>
              <a:rPr lang="en-US" sz="1800" dirty="0" smtClean="0">
                <a:latin typeface="+mj-lt"/>
              </a:rPr>
              <a:t>cps</a:t>
            </a:r>
            <a:r>
              <a:rPr lang="el-GR" sz="1800" dirty="0" smtClean="0">
                <a:latin typeface="+mj-lt"/>
              </a:rPr>
              <a:t>).</a:t>
            </a:r>
            <a:endParaRPr lang="en-US" sz="1800" dirty="0" smtClean="0">
              <a:latin typeface="+mj-lt"/>
            </a:endParaRPr>
          </a:p>
          <a:p>
            <a:pPr marL="1002030" lvl="2" indent="-361950" algn="just">
              <a:buFont typeface="Wingdings" pitchFamily="2" charset="2"/>
              <a:buChar char="§"/>
            </a:pPr>
            <a:r>
              <a:rPr lang="el-GR" sz="1800" b="1" dirty="0" smtClean="0">
                <a:latin typeface="+mj-lt"/>
              </a:rPr>
              <a:t>Ανάλυση εκτύπωσης: </a:t>
            </a:r>
            <a:r>
              <a:rPr lang="el-GR" sz="1800" dirty="0" smtClean="0">
                <a:latin typeface="+mj-lt"/>
              </a:rPr>
              <a:t>Μετριέται σε κουκίδες / ίντσα (</a:t>
            </a:r>
            <a:r>
              <a:rPr lang="en-US" sz="1800" dirty="0" smtClean="0">
                <a:latin typeface="+mj-lt"/>
              </a:rPr>
              <a:t>dpi</a:t>
            </a:r>
            <a:r>
              <a:rPr lang="el-GR" sz="1800" dirty="0" smtClean="0">
                <a:latin typeface="+mj-lt"/>
              </a:rPr>
              <a:t>)</a:t>
            </a:r>
            <a:r>
              <a:rPr lang="en-US" sz="1800" dirty="0" smtClean="0">
                <a:latin typeface="+mj-lt"/>
              </a:rPr>
              <a:t>.</a:t>
            </a:r>
            <a:endParaRPr lang="el-GR" sz="1800" dirty="0" smtClean="0">
              <a:latin typeface="+mj-lt"/>
            </a:endParaRPr>
          </a:p>
          <a:p>
            <a:pPr marL="727710" lvl="1" indent="-361950" algn="just">
              <a:buFont typeface="Wingdings" pitchFamily="2" charset="2"/>
              <a:buChar char="Ø"/>
            </a:pPr>
            <a:r>
              <a:rPr lang="el-GR" sz="2000" b="1" dirty="0" err="1" smtClean="0">
                <a:latin typeface="+mj-lt"/>
              </a:rPr>
              <a:t>Σχεδιογράφος</a:t>
            </a:r>
            <a:r>
              <a:rPr lang="el-GR" sz="2000" b="1" dirty="0" smtClean="0">
                <a:latin typeface="+mj-lt"/>
              </a:rPr>
              <a:t> (</a:t>
            </a:r>
            <a:r>
              <a:rPr lang="en-US" sz="2000" b="1" dirty="0" smtClean="0">
                <a:latin typeface="+mj-lt"/>
              </a:rPr>
              <a:t>Plotter</a:t>
            </a:r>
            <a:r>
              <a:rPr lang="el-GR" sz="2000" b="1" dirty="0" smtClean="0">
                <a:latin typeface="+mj-lt"/>
              </a:rPr>
              <a:t>)</a:t>
            </a:r>
            <a:r>
              <a:rPr lang="en-US" sz="2000" b="1" dirty="0" smtClean="0">
                <a:latin typeface="+mj-lt"/>
              </a:rPr>
              <a:t>:</a:t>
            </a:r>
            <a:r>
              <a:rPr lang="en-US" sz="2000" dirty="0" smtClean="0">
                <a:latin typeface="+mj-lt"/>
              </a:rPr>
              <a:t> </a:t>
            </a:r>
            <a:r>
              <a:rPr lang="el-GR" sz="2000" dirty="0" smtClean="0">
                <a:latin typeface="+mj-lt"/>
              </a:rPr>
              <a:t>Πρόκειται για εκτυπωτικές μηχανές ειδικού σκοπού. Χρησιμοποιούνται κυρίως για αρχιτεκτονικά σχέδια, αφίσες, κλπ.</a:t>
            </a:r>
          </a:p>
          <a:p>
            <a:pPr marL="727710" lvl="1" indent="-361950" algn="just">
              <a:buFont typeface="Wingdings" pitchFamily="2" charset="2"/>
              <a:buChar char="Ø"/>
            </a:pPr>
            <a:r>
              <a:rPr lang="el-GR" sz="2000" b="1" dirty="0" smtClean="0">
                <a:latin typeface="+mj-lt"/>
              </a:rPr>
              <a:t>Τρισδιάστατοι εκτυπωτές: </a:t>
            </a:r>
            <a:r>
              <a:rPr lang="el-GR" sz="2000" dirty="0" smtClean="0">
                <a:latin typeface="+mj-lt"/>
              </a:rPr>
              <a:t>Δημιουργούν </a:t>
            </a:r>
            <a:r>
              <a:rPr lang="en-US" sz="2000" dirty="0" smtClean="0">
                <a:latin typeface="+mj-lt"/>
              </a:rPr>
              <a:t>3D</a:t>
            </a:r>
            <a:r>
              <a:rPr lang="el-GR" sz="2000" dirty="0" smtClean="0">
                <a:latin typeface="+mj-lt"/>
              </a:rPr>
              <a:t> μακέτες αντικειμένων, είτε συνθετικά είτε αφαιρετικά, με χρήση κατάλληλης ουσίας.</a:t>
            </a:r>
          </a:p>
          <a:p>
            <a:pPr marL="727710" lvl="1" indent="-361950" algn="just">
              <a:buFont typeface="Wingdings" pitchFamily="2" charset="2"/>
              <a:buChar char="Ø"/>
            </a:pPr>
            <a:r>
              <a:rPr lang="el-GR" sz="2000" dirty="0" smtClean="0">
                <a:latin typeface="+mj-lt"/>
              </a:rPr>
              <a:t>Οι εκτυπωτές προσφέρονται και ως τμήμα </a:t>
            </a:r>
            <a:r>
              <a:rPr lang="el-GR" sz="2000" b="1" dirty="0" err="1" smtClean="0">
                <a:latin typeface="+mj-lt"/>
              </a:rPr>
              <a:t>πολυμηχανημάτων</a:t>
            </a:r>
            <a:r>
              <a:rPr lang="el-GR" sz="2000" b="1" dirty="0" smtClean="0">
                <a:latin typeface="+mj-lt"/>
              </a:rPr>
              <a:t>  (</a:t>
            </a:r>
            <a:r>
              <a:rPr lang="en-US" sz="2000" b="1" dirty="0" smtClean="0">
                <a:latin typeface="+mj-lt"/>
              </a:rPr>
              <a:t>Multifunction Printers</a:t>
            </a:r>
            <a:r>
              <a:rPr lang="el-GR" sz="2000" b="1" dirty="0" smtClean="0">
                <a:latin typeface="+mj-lt"/>
              </a:rPr>
              <a:t>)</a:t>
            </a:r>
            <a:r>
              <a:rPr lang="el-GR" sz="2000" dirty="0" smtClean="0">
                <a:latin typeface="+mj-lt"/>
              </a:rPr>
              <a:t>.</a:t>
            </a:r>
          </a:p>
          <a:p>
            <a:pPr marL="1002030" lvl="2" indent="-361950" algn="just">
              <a:buFont typeface="Wingdings" pitchFamily="2" charset="2"/>
              <a:buChar char="§"/>
            </a:pPr>
            <a:endParaRPr lang="el-GR" sz="1800" dirty="0" smtClean="0">
              <a:latin typeface="+mj-lt"/>
            </a:endParaRPr>
          </a:p>
          <a:p>
            <a:pPr marL="1002030" lvl="2" indent="-361950" algn="just">
              <a:buFont typeface="Wingdings" pitchFamily="2" charset="2"/>
              <a:buChar char="Ø"/>
            </a:pPr>
            <a:endParaRPr lang="el-GR" sz="1500" dirty="0" smtClean="0">
              <a:latin typeface="+mj-lt"/>
            </a:endParaRPr>
          </a:p>
        </p:txBody>
      </p:sp>
      <p:pic>
        <p:nvPicPr>
          <p:cNvPr id="82946" name="Picture 2" descr="http://www.epson.gr/images/productcategories/mainunits/mainselection_dotmatrix.png"/>
          <p:cNvPicPr>
            <a:picLocks noChangeAspect="1" noChangeArrowheads="1"/>
          </p:cNvPicPr>
          <p:nvPr/>
        </p:nvPicPr>
        <p:blipFill>
          <a:blip r:embed="rId3" cstate="print"/>
          <a:srcRect/>
          <a:stretch>
            <a:fillRect/>
          </a:stretch>
        </p:blipFill>
        <p:spPr bwMode="auto">
          <a:xfrm>
            <a:off x="1043608" y="5157192"/>
            <a:ext cx="1905000" cy="1428750"/>
          </a:xfrm>
          <a:prstGeom prst="rect">
            <a:avLst/>
          </a:prstGeom>
          <a:noFill/>
        </p:spPr>
      </p:pic>
      <p:pic>
        <p:nvPicPr>
          <p:cNvPr id="82948" name="Picture 4" descr="http://www.epson.gr/images/productcategories/mainunits/mainselection_laser.png"/>
          <p:cNvPicPr>
            <a:picLocks noChangeAspect="1" noChangeArrowheads="1"/>
          </p:cNvPicPr>
          <p:nvPr/>
        </p:nvPicPr>
        <p:blipFill>
          <a:blip r:embed="rId4" cstate="print"/>
          <a:srcRect/>
          <a:stretch>
            <a:fillRect/>
          </a:stretch>
        </p:blipFill>
        <p:spPr bwMode="auto">
          <a:xfrm>
            <a:off x="3059832" y="5157192"/>
            <a:ext cx="1905000" cy="1428750"/>
          </a:xfrm>
          <a:prstGeom prst="rect">
            <a:avLst/>
          </a:prstGeom>
          <a:noFill/>
        </p:spPr>
      </p:pic>
      <p:pic>
        <p:nvPicPr>
          <p:cNvPr id="82950" name="Picture 6" descr="http://www.epson.gr/files/ckeditor/m/a/i/n/mainselection_lfp_13.png"/>
          <p:cNvPicPr>
            <a:picLocks noChangeAspect="1" noChangeArrowheads="1"/>
          </p:cNvPicPr>
          <p:nvPr/>
        </p:nvPicPr>
        <p:blipFill>
          <a:blip r:embed="rId5" cstate="print"/>
          <a:srcRect/>
          <a:stretch>
            <a:fillRect/>
          </a:stretch>
        </p:blipFill>
        <p:spPr bwMode="auto">
          <a:xfrm>
            <a:off x="4572000" y="5024586"/>
            <a:ext cx="2095500" cy="1428750"/>
          </a:xfrm>
          <a:prstGeom prst="rect">
            <a:avLst/>
          </a:prstGeom>
          <a:noFill/>
        </p:spPr>
      </p:pic>
      <p:pic>
        <p:nvPicPr>
          <p:cNvPr id="82952" name="Picture 8" descr="http://www.epson.gr/images/productcategories/mainunits/mainselection_inkjetwolfp.png"/>
          <p:cNvPicPr>
            <a:picLocks noChangeAspect="1" noChangeArrowheads="1"/>
          </p:cNvPicPr>
          <p:nvPr/>
        </p:nvPicPr>
        <p:blipFill>
          <a:blip r:embed="rId6" cstate="print"/>
          <a:srcRect/>
          <a:stretch>
            <a:fillRect/>
          </a:stretch>
        </p:blipFill>
        <p:spPr bwMode="auto">
          <a:xfrm>
            <a:off x="6588224" y="5013176"/>
            <a:ext cx="1905000" cy="1428750"/>
          </a:xfrm>
          <a:prstGeom prst="rect">
            <a:avLst/>
          </a:prstGeom>
          <a:noFill/>
        </p:spPr>
      </p:pic>
      <p:sp>
        <p:nvSpPr>
          <p:cNvPr id="12" name="11 - TextBox"/>
          <p:cNvSpPr txBox="1"/>
          <p:nvPr/>
        </p:nvSpPr>
        <p:spPr>
          <a:xfrm>
            <a:off x="2771800" y="6381908"/>
            <a:ext cx="3528392"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http://www.epson.gr/gr/el/viewcon/corporatesite/cms/index/1006)</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ΣΥΣΚΕΥΕΣ ΕΞΟΔΟΥ/ </a:t>
            </a:r>
            <a:r>
              <a:rPr lang="en-US" sz="3600" dirty="0" smtClean="0"/>
              <a:t>OUTPUT DEVICES (</a:t>
            </a:r>
            <a:r>
              <a:rPr lang="el-GR" sz="3600" dirty="0" smtClean="0"/>
              <a:t>5</a:t>
            </a:r>
            <a:r>
              <a:rPr lang="en-US" sz="3600" dirty="0" smtClean="0"/>
              <a:t>)</a:t>
            </a:r>
            <a:endParaRPr lang="el-GR" sz="3600" dirty="0"/>
          </a:p>
        </p:txBody>
      </p:sp>
      <p:sp>
        <p:nvSpPr>
          <p:cNvPr id="8" name="2 - Θέση περιεχομένου"/>
          <p:cNvSpPr>
            <a:spLocks noGrp="1"/>
          </p:cNvSpPr>
          <p:nvPr>
            <p:ph idx="1"/>
          </p:nvPr>
        </p:nvSpPr>
        <p:spPr>
          <a:xfrm>
            <a:off x="323528" y="1124744"/>
            <a:ext cx="5040560" cy="4968552"/>
          </a:xfrm>
        </p:spPr>
        <p:txBody>
          <a:bodyPr>
            <a:normAutofit/>
          </a:bodyPr>
          <a:lstStyle/>
          <a:p>
            <a:pPr marL="361950" indent="-361950" algn="just">
              <a:buFont typeface="Wingdings" pitchFamily="2" charset="2"/>
              <a:buChar char="v"/>
            </a:pPr>
            <a:r>
              <a:rPr lang="el-GR" sz="2200" b="1" dirty="0" smtClean="0">
                <a:latin typeface="+mj-lt"/>
              </a:rPr>
              <a:t>Μεγάφωνα / Ηχεία (</a:t>
            </a:r>
            <a:r>
              <a:rPr lang="en-US" sz="2200" b="1" dirty="0" smtClean="0">
                <a:latin typeface="+mj-lt"/>
              </a:rPr>
              <a:t>Speakers</a:t>
            </a:r>
            <a:r>
              <a:rPr lang="el-GR" sz="2200" b="1" dirty="0" smtClean="0">
                <a:latin typeface="+mj-lt"/>
              </a:rPr>
              <a:t>)</a:t>
            </a:r>
            <a:r>
              <a:rPr lang="en-US" sz="2200" b="1" dirty="0" smtClean="0">
                <a:latin typeface="+mj-lt"/>
              </a:rPr>
              <a:t>:</a:t>
            </a:r>
          </a:p>
          <a:p>
            <a:pPr marL="1002030" lvl="2" indent="-361950" algn="just">
              <a:buFont typeface="Wingdings" pitchFamily="2" charset="2"/>
              <a:buChar char="Ø"/>
            </a:pPr>
            <a:r>
              <a:rPr lang="el-GR" sz="2000" dirty="0" smtClean="0">
                <a:latin typeface="+mj-lt"/>
              </a:rPr>
              <a:t>Υποστηρίζουν έξοδο ηχητικής πληροφορίας (ομιλία / μουσική).</a:t>
            </a:r>
          </a:p>
          <a:p>
            <a:pPr marL="1002030" lvl="2" indent="-361950" algn="just">
              <a:buFont typeface="Wingdings" pitchFamily="2" charset="2"/>
              <a:buChar char="Ø"/>
            </a:pPr>
            <a:r>
              <a:rPr lang="el-GR" sz="2000" dirty="0" smtClean="0">
                <a:latin typeface="+mj-lt"/>
              </a:rPr>
              <a:t>Συνδέονται στην κάρτα ήχου.</a:t>
            </a:r>
          </a:p>
          <a:p>
            <a:pPr marL="1002030" lvl="2" indent="-361950" algn="just">
              <a:buFont typeface="Wingdings" pitchFamily="2" charset="2"/>
              <a:buChar char="Ø"/>
            </a:pPr>
            <a:r>
              <a:rPr lang="el-GR" sz="2000" dirty="0" smtClean="0">
                <a:latin typeface="+mj-lt"/>
              </a:rPr>
              <a:t>Επιτρέπουν ρυθμίσεις έντασης (</a:t>
            </a:r>
            <a:r>
              <a:rPr lang="en-US" sz="2000" dirty="0" smtClean="0">
                <a:latin typeface="+mj-lt"/>
              </a:rPr>
              <a:t>Volume</a:t>
            </a:r>
            <a:r>
              <a:rPr lang="el-GR" sz="2000" dirty="0" smtClean="0">
                <a:latin typeface="+mj-lt"/>
              </a:rPr>
              <a:t>) και τόνου</a:t>
            </a:r>
            <a:r>
              <a:rPr lang="en-US" sz="2000" dirty="0" smtClean="0">
                <a:latin typeface="+mj-lt"/>
              </a:rPr>
              <a:t> (Tone) </a:t>
            </a:r>
            <a:r>
              <a:rPr lang="el-GR" sz="2000" dirty="0" smtClean="0">
                <a:latin typeface="+mj-lt"/>
              </a:rPr>
              <a:t>ήχου.</a:t>
            </a:r>
          </a:p>
          <a:p>
            <a:pPr marL="1002030" lvl="2" indent="-361950" algn="just">
              <a:buFont typeface="Wingdings" pitchFamily="2" charset="2"/>
              <a:buChar char="Ø"/>
            </a:pPr>
            <a:r>
              <a:rPr lang="el-GR" sz="2000" dirty="0" smtClean="0">
                <a:latin typeface="+mj-lt"/>
              </a:rPr>
              <a:t>Ενδέχεται να ενσωματώνουν τροφοδοτικό και ενισχυτή μικρής ισχύος.</a:t>
            </a:r>
            <a:endParaRPr lang="en-US" sz="2000" dirty="0" smtClean="0">
              <a:latin typeface="+mj-lt"/>
            </a:endParaRPr>
          </a:p>
          <a:p>
            <a:pPr marL="361950" indent="-361950" algn="just">
              <a:buFont typeface="Wingdings" pitchFamily="2" charset="2"/>
              <a:buChar char="v"/>
            </a:pPr>
            <a:r>
              <a:rPr lang="el-GR" sz="2200" b="1" dirty="0" smtClean="0">
                <a:latin typeface="+mj-lt"/>
              </a:rPr>
              <a:t>Ακουστικά (</a:t>
            </a:r>
            <a:r>
              <a:rPr lang="en-US" sz="2200" b="1" dirty="0" smtClean="0">
                <a:latin typeface="+mj-lt"/>
              </a:rPr>
              <a:t>Headphones</a:t>
            </a:r>
            <a:r>
              <a:rPr lang="el-GR" sz="2200" b="1" dirty="0" smtClean="0">
                <a:latin typeface="+mj-lt"/>
              </a:rPr>
              <a:t>)</a:t>
            </a:r>
            <a:r>
              <a:rPr lang="en-US" sz="2200" b="1" dirty="0" smtClean="0">
                <a:latin typeface="+mj-lt"/>
              </a:rPr>
              <a:t>:</a:t>
            </a:r>
            <a:r>
              <a:rPr lang="en-US" sz="2200" dirty="0" smtClean="0">
                <a:latin typeface="+mj-lt"/>
              </a:rPr>
              <a:t> </a:t>
            </a:r>
            <a:r>
              <a:rPr lang="el-GR" sz="2200" dirty="0" smtClean="0">
                <a:latin typeface="+mj-lt"/>
              </a:rPr>
              <a:t>Αντί για ηχεία.</a:t>
            </a:r>
          </a:p>
          <a:p>
            <a:pPr marL="361950" indent="-361950" algn="just">
              <a:buFont typeface="Wingdings" pitchFamily="2" charset="2"/>
              <a:buChar char="v"/>
            </a:pPr>
            <a:r>
              <a:rPr lang="el-GR" sz="2200" b="1" dirty="0" smtClean="0">
                <a:latin typeface="+mj-lt"/>
              </a:rPr>
              <a:t>Προβολικά (</a:t>
            </a:r>
            <a:r>
              <a:rPr lang="en-US" sz="2200" b="1" dirty="0" smtClean="0">
                <a:latin typeface="+mj-lt"/>
              </a:rPr>
              <a:t>Projectors</a:t>
            </a:r>
            <a:r>
              <a:rPr lang="el-GR" sz="2200" b="1" dirty="0" smtClean="0">
                <a:latin typeface="+mj-lt"/>
              </a:rPr>
              <a:t>)</a:t>
            </a:r>
            <a:r>
              <a:rPr lang="en-US" sz="2200" b="1" dirty="0" smtClean="0">
                <a:latin typeface="+mj-lt"/>
              </a:rPr>
              <a:t>:</a:t>
            </a:r>
            <a:r>
              <a:rPr lang="en-US" sz="2200" dirty="0" smtClean="0">
                <a:latin typeface="+mj-lt"/>
              </a:rPr>
              <a:t> </a:t>
            </a:r>
            <a:r>
              <a:rPr lang="el-GR" sz="2200" dirty="0" smtClean="0">
                <a:latin typeface="+mj-lt"/>
              </a:rPr>
              <a:t>Αντί για οθόνη.</a:t>
            </a:r>
            <a:endParaRPr lang="el-GR" sz="2200" b="1" dirty="0" smtClean="0">
              <a:latin typeface="+mj-lt"/>
            </a:endParaRPr>
          </a:p>
        </p:txBody>
      </p:sp>
      <p:pic>
        <p:nvPicPr>
          <p:cNvPr id="84994" name="Picture 2" descr="Buying The Most Amazing Projector For Your Business Needs"/>
          <p:cNvPicPr>
            <a:picLocks noChangeAspect="1" noChangeArrowheads="1"/>
          </p:cNvPicPr>
          <p:nvPr/>
        </p:nvPicPr>
        <p:blipFill>
          <a:blip r:embed="rId3" cstate="print"/>
          <a:srcRect/>
          <a:stretch>
            <a:fillRect/>
          </a:stretch>
        </p:blipFill>
        <p:spPr bwMode="auto">
          <a:xfrm>
            <a:off x="6156176" y="3861048"/>
            <a:ext cx="2448272" cy="1836204"/>
          </a:xfrm>
          <a:prstGeom prst="rect">
            <a:avLst/>
          </a:prstGeom>
          <a:noFill/>
        </p:spPr>
      </p:pic>
      <p:pic>
        <p:nvPicPr>
          <p:cNvPr id="84996" name="Picture 4" descr="speakers for computer"/>
          <p:cNvPicPr>
            <a:picLocks noChangeAspect="1" noChangeArrowheads="1"/>
          </p:cNvPicPr>
          <p:nvPr/>
        </p:nvPicPr>
        <p:blipFill>
          <a:blip r:embed="rId4" cstate="print"/>
          <a:srcRect/>
          <a:stretch>
            <a:fillRect/>
          </a:stretch>
        </p:blipFill>
        <p:spPr bwMode="auto">
          <a:xfrm>
            <a:off x="6372200" y="1196752"/>
            <a:ext cx="2042592" cy="2042592"/>
          </a:xfrm>
          <a:prstGeom prst="rect">
            <a:avLst/>
          </a:prstGeom>
          <a:noFill/>
        </p:spPr>
      </p:pic>
      <p:sp>
        <p:nvSpPr>
          <p:cNvPr id="9" name="8 - TextBox"/>
          <p:cNvSpPr txBox="1"/>
          <p:nvPr/>
        </p:nvSpPr>
        <p:spPr>
          <a:xfrm>
            <a:off x="5940152" y="3284984"/>
            <a:ext cx="273630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http://ipphoneservice.us/speakers-for-computer/)</a:t>
            </a:r>
            <a:endParaRPr lang="el-GR" sz="800" b="1" dirty="0">
              <a:solidFill>
                <a:srgbClr val="FF0000"/>
              </a:solidFill>
              <a:latin typeface="+mj-lt"/>
            </a:endParaRPr>
          </a:p>
        </p:txBody>
      </p:sp>
      <p:sp>
        <p:nvSpPr>
          <p:cNvPr id="10" name="9 - TextBox"/>
          <p:cNvSpPr txBox="1"/>
          <p:nvPr/>
        </p:nvSpPr>
        <p:spPr>
          <a:xfrm>
            <a:off x="6012160" y="5805844"/>
            <a:ext cx="2736304" cy="33855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http://fitcom.co/2013/08/19/buying-the-most-amazing-projector-for-your-business-needs/)</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ΘΥΡΕΣ</a:t>
            </a:r>
            <a:r>
              <a:rPr lang="en-US" sz="3600" dirty="0" smtClean="0"/>
              <a:t> </a:t>
            </a:r>
            <a:r>
              <a:rPr lang="el-GR" sz="3600" dirty="0" smtClean="0"/>
              <a:t>ΥΠΟΛΟΓΙΣΤΗ / </a:t>
            </a:r>
            <a:r>
              <a:rPr lang="en-US" sz="3600" dirty="0" smtClean="0"/>
              <a:t>COMPUTER PORTS (1)</a:t>
            </a:r>
            <a:endParaRPr lang="el-GR" sz="3600" dirty="0"/>
          </a:p>
        </p:txBody>
      </p:sp>
      <p:sp>
        <p:nvSpPr>
          <p:cNvPr id="8" name="2 - Θέση περιεχομένου"/>
          <p:cNvSpPr>
            <a:spLocks noGrp="1"/>
          </p:cNvSpPr>
          <p:nvPr>
            <p:ph idx="1"/>
          </p:nvPr>
        </p:nvSpPr>
        <p:spPr>
          <a:xfrm>
            <a:off x="323528" y="1124744"/>
            <a:ext cx="5040560" cy="4968552"/>
          </a:xfrm>
        </p:spPr>
        <p:txBody>
          <a:bodyPr>
            <a:normAutofit/>
          </a:bodyPr>
          <a:lstStyle/>
          <a:p>
            <a:pPr marL="361950" indent="-361950" algn="just">
              <a:buFont typeface="Wingdings" pitchFamily="2" charset="2"/>
              <a:buChar char="v"/>
            </a:pPr>
            <a:r>
              <a:rPr lang="el-GR" sz="2000" dirty="0" smtClean="0">
                <a:latin typeface="+mj-lt"/>
              </a:rPr>
              <a:t>Επιτρέπουν τη σύνδεση εξωτερικών συσκευών εισόδου, εξόδου και δευτερεύουσας αποθήκευσης με την Κεντρική Μονάδα Συστήματος.</a:t>
            </a:r>
          </a:p>
          <a:p>
            <a:pPr marL="361950" indent="-361950" algn="just">
              <a:buFont typeface="Wingdings" pitchFamily="2" charset="2"/>
              <a:buChar char="v"/>
            </a:pPr>
            <a:r>
              <a:rPr lang="el-GR" sz="2000" dirty="0" smtClean="0">
                <a:latin typeface="+mj-lt"/>
              </a:rPr>
              <a:t>Ενσωματωμένες στη Μητρική Πλακέτα ή αποτελούν τμήμα των καρτών επέκτασης.</a:t>
            </a:r>
          </a:p>
          <a:p>
            <a:pPr marL="361950" indent="-361950" algn="just">
              <a:buFont typeface="Wingdings" pitchFamily="2" charset="2"/>
              <a:buChar char="v"/>
            </a:pPr>
            <a:r>
              <a:rPr lang="el-GR" sz="2200" dirty="0" smtClean="0">
                <a:latin typeface="+mj-lt"/>
              </a:rPr>
              <a:t>Ονομαστικά: </a:t>
            </a:r>
          </a:p>
          <a:p>
            <a:pPr marL="727710" lvl="1" indent="-361950" algn="just">
              <a:buFont typeface="Wingdings" pitchFamily="2" charset="2"/>
              <a:buChar char="Ø"/>
            </a:pPr>
            <a:r>
              <a:rPr lang="el-GR" sz="2000" dirty="0" smtClean="0">
                <a:latin typeface="+mj-lt"/>
              </a:rPr>
              <a:t>Θύρες </a:t>
            </a:r>
            <a:r>
              <a:rPr lang="en-US" sz="2000" dirty="0" smtClean="0">
                <a:latin typeface="+mj-lt"/>
              </a:rPr>
              <a:t>PS/2.</a:t>
            </a:r>
          </a:p>
          <a:p>
            <a:pPr marL="727710" lvl="1" indent="-361950" algn="just">
              <a:buFont typeface="Wingdings" pitchFamily="2" charset="2"/>
              <a:buChar char="Ø"/>
            </a:pPr>
            <a:r>
              <a:rPr lang="el-GR" sz="2000" dirty="0" smtClean="0">
                <a:latin typeface="+mj-lt"/>
              </a:rPr>
              <a:t>Σειριακή Θύρα (</a:t>
            </a:r>
            <a:r>
              <a:rPr lang="en-US" sz="2000" dirty="0" smtClean="0">
                <a:latin typeface="+mj-lt"/>
              </a:rPr>
              <a:t>Serial Port</a:t>
            </a:r>
            <a:r>
              <a:rPr lang="el-GR" sz="2000" dirty="0" smtClean="0">
                <a:latin typeface="+mj-lt"/>
              </a:rPr>
              <a:t>)</a:t>
            </a:r>
            <a:r>
              <a:rPr lang="en-US" sz="2000" dirty="0" smtClean="0">
                <a:latin typeface="+mj-lt"/>
              </a:rPr>
              <a:t>.</a:t>
            </a:r>
            <a:endParaRPr lang="el-GR" sz="2000" dirty="0" smtClean="0">
              <a:latin typeface="+mj-lt"/>
            </a:endParaRPr>
          </a:p>
          <a:p>
            <a:pPr marL="727710" lvl="1" indent="-361950" algn="just">
              <a:buFont typeface="Wingdings" pitchFamily="2" charset="2"/>
              <a:buChar char="Ø"/>
            </a:pPr>
            <a:r>
              <a:rPr lang="el-GR" sz="2000" dirty="0" smtClean="0">
                <a:latin typeface="+mj-lt"/>
              </a:rPr>
              <a:t>Παράλληλη Θύρα (</a:t>
            </a:r>
            <a:r>
              <a:rPr lang="en-US" sz="2000" dirty="0" smtClean="0">
                <a:latin typeface="+mj-lt"/>
              </a:rPr>
              <a:t>Parallel Port</a:t>
            </a:r>
            <a:r>
              <a:rPr lang="el-GR" sz="2000" dirty="0" smtClean="0">
                <a:latin typeface="+mj-lt"/>
              </a:rPr>
              <a:t>)</a:t>
            </a:r>
            <a:r>
              <a:rPr lang="en-US" sz="2000" dirty="0" smtClean="0">
                <a:latin typeface="+mj-lt"/>
              </a:rPr>
              <a:t>.</a:t>
            </a:r>
          </a:p>
          <a:p>
            <a:pPr marL="727710" lvl="1" indent="-361950" algn="just">
              <a:buFont typeface="Wingdings" pitchFamily="2" charset="2"/>
              <a:buChar char="Ø"/>
            </a:pPr>
            <a:r>
              <a:rPr lang="el-GR" sz="2000" dirty="0" smtClean="0">
                <a:latin typeface="+mj-lt"/>
              </a:rPr>
              <a:t>Θύρες για δικτύωση: </a:t>
            </a:r>
            <a:r>
              <a:rPr lang="en-US" sz="2000" dirty="0" smtClean="0">
                <a:latin typeface="+mj-lt"/>
              </a:rPr>
              <a:t>Ethernet / RJ</a:t>
            </a:r>
            <a:r>
              <a:rPr lang="el-GR" sz="2000" dirty="0" smtClean="0">
                <a:latin typeface="+mj-lt"/>
              </a:rPr>
              <a:t>45</a:t>
            </a:r>
            <a:r>
              <a:rPr lang="en-US" sz="2000" dirty="0" smtClean="0">
                <a:latin typeface="+mj-lt"/>
              </a:rPr>
              <a:t> </a:t>
            </a:r>
            <a:r>
              <a:rPr lang="el-GR" sz="2000" dirty="0" smtClean="0">
                <a:latin typeface="+mj-lt"/>
              </a:rPr>
              <a:t>και </a:t>
            </a:r>
            <a:r>
              <a:rPr lang="en-US" sz="2000" dirty="0" smtClean="0">
                <a:latin typeface="+mj-lt"/>
              </a:rPr>
              <a:t>Modem / RJ11.</a:t>
            </a:r>
            <a:endParaRPr lang="el-GR" sz="2000" dirty="0" smtClean="0">
              <a:latin typeface="+mj-lt"/>
            </a:endParaRPr>
          </a:p>
          <a:p>
            <a:pPr marL="727710" lvl="1" indent="-361950" algn="just">
              <a:buFont typeface="Wingdings" pitchFamily="2" charset="2"/>
              <a:buChar char="Ø"/>
            </a:pPr>
            <a:r>
              <a:rPr lang="el-GR" sz="2000" dirty="0" smtClean="0">
                <a:latin typeface="+mj-lt"/>
              </a:rPr>
              <a:t>Θύρες σύνδεσης τροφοδοσίας (</a:t>
            </a:r>
            <a:r>
              <a:rPr lang="en-US" sz="2000" dirty="0" smtClean="0">
                <a:latin typeface="+mj-lt"/>
              </a:rPr>
              <a:t>IEC Power Connectors</a:t>
            </a:r>
            <a:r>
              <a:rPr lang="el-GR" sz="2000" dirty="0" smtClean="0">
                <a:latin typeface="+mj-lt"/>
              </a:rPr>
              <a:t>)</a:t>
            </a:r>
            <a:r>
              <a:rPr lang="en-US" sz="2000" dirty="0" smtClean="0">
                <a:latin typeface="+mj-lt"/>
              </a:rPr>
              <a:t>.</a:t>
            </a:r>
            <a:endParaRPr lang="el-GR" sz="2000" dirty="0" smtClean="0">
              <a:latin typeface="+mj-lt"/>
            </a:endParaRPr>
          </a:p>
        </p:txBody>
      </p:sp>
      <p:pic>
        <p:nvPicPr>
          <p:cNvPr id="2050" name="Picture 2" descr="http://2.bp.blogspot.com/-vcm7UB7hg8c/TjTuQR-aXLI/AAAAAAAAAZI/KMDpAj4DFn0/s400/common-ports.png"/>
          <p:cNvPicPr>
            <a:picLocks noChangeAspect="1" noChangeArrowheads="1"/>
          </p:cNvPicPr>
          <p:nvPr/>
        </p:nvPicPr>
        <p:blipFill>
          <a:blip r:embed="rId3" cstate="print"/>
          <a:srcRect/>
          <a:stretch>
            <a:fillRect/>
          </a:stretch>
        </p:blipFill>
        <p:spPr bwMode="auto">
          <a:xfrm>
            <a:off x="5724128" y="1268760"/>
            <a:ext cx="3017912" cy="1539136"/>
          </a:xfrm>
          <a:prstGeom prst="rect">
            <a:avLst/>
          </a:prstGeom>
          <a:noFill/>
        </p:spPr>
      </p:pic>
      <p:pic>
        <p:nvPicPr>
          <p:cNvPr id="2052" name="Picture 4" descr="http://4.bp.blogspot.com/-1TZ9qrgLYXM/TjTugDCtaGI/AAAAAAAAAZQ/PACvH9C2268/s400/network-ports2.png"/>
          <p:cNvPicPr>
            <a:picLocks noChangeAspect="1" noChangeArrowheads="1"/>
          </p:cNvPicPr>
          <p:nvPr/>
        </p:nvPicPr>
        <p:blipFill>
          <a:blip r:embed="rId4" cstate="print"/>
          <a:srcRect/>
          <a:stretch>
            <a:fillRect/>
          </a:stretch>
        </p:blipFill>
        <p:spPr bwMode="auto">
          <a:xfrm>
            <a:off x="5724128" y="2852936"/>
            <a:ext cx="2952328" cy="1505688"/>
          </a:xfrm>
          <a:prstGeom prst="rect">
            <a:avLst/>
          </a:prstGeom>
          <a:noFill/>
        </p:spPr>
      </p:pic>
      <p:pic>
        <p:nvPicPr>
          <p:cNvPr id="2054" name="Picture 6" descr="http://3.bp.blogspot.com/-5F8LHhxuVHg/TjTvVkY6RBI/AAAAAAAAAZw/cI7goLddt5k/s400/power-ports.png"/>
          <p:cNvPicPr>
            <a:picLocks noChangeAspect="1" noChangeArrowheads="1"/>
          </p:cNvPicPr>
          <p:nvPr/>
        </p:nvPicPr>
        <p:blipFill>
          <a:blip r:embed="rId5" cstate="print"/>
          <a:srcRect/>
          <a:stretch>
            <a:fillRect/>
          </a:stretch>
        </p:blipFill>
        <p:spPr bwMode="auto">
          <a:xfrm>
            <a:off x="5724128" y="4437112"/>
            <a:ext cx="3024336" cy="1542412"/>
          </a:xfrm>
          <a:prstGeom prst="rect">
            <a:avLst/>
          </a:prstGeom>
          <a:noFill/>
        </p:spPr>
      </p:pic>
      <p:sp>
        <p:nvSpPr>
          <p:cNvPr id="12" name="11 - TextBox"/>
          <p:cNvSpPr txBox="1"/>
          <p:nvPr/>
        </p:nvSpPr>
        <p:spPr>
          <a:xfrm>
            <a:off x="5724128" y="6021868"/>
            <a:ext cx="309634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http://kouloukith.blogspot.gr/2011/07/blog-post_31.html)</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636680"/>
          </a:xfrm>
        </p:spPr>
        <p:txBody>
          <a:bodyPr>
            <a:normAutofit fontScale="90000"/>
          </a:bodyPr>
          <a:lstStyle/>
          <a:p>
            <a:pPr algn="ctr"/>
            <a:r>
              <a:rPr lang="el-GR" dirty="0" smtClean="0"/>
              <a:t>ΠΡΟΪΣΤΟΡΙΑ ΥΠΟΛΟΓΙΣΤΩΝ</a:t>
            </a:r>
            <a:endParaRPr lang="el-GR" dirty="0"/>
          </a:p>
        </p:txBody>
      </p:sp>
      <p:sp>
        <p:nvSpPr>
          <p:cNvPr id="3" name="2 - Θέση περιεχομένου"/>
          <p:cNvSpPr>
            <a:spLocks noGrp="1"/>
          </p:cNvSpPr>
          <p:nvPr>
            <p:ph sz="half" idx="1"/>
          </p:nvPr>
        </p:nvSpPr>
        <p:spPr>
          <a:xfrm>
            <a:off x="539552" y="1412776"/>
            <a:ext cx="4038600" cy="936104"/>
          </a:xfrm>
        </p:spPr>
        <p:txBody>
          <a:bodyPr>
            <a:normAutofit/>
          </a:bodyPr>
          <a:lstStyle/>
          <a:p>
            <a:pPr marL="266700" indent="-266700">
              <a:buClr>
                <a:schemeClr val="tx1"/>
              </a:buClr>
              <a:buSzPct val="100000"/>
              <a:buFont typeface="Wingdings" pitchFamily="2" charset="2"/>
              <a:buChar char="v"/>
            </a:pPr>
            <a:r>
              <a:rPr lang="el-GR" sz="2400" dirty="0" smtClean="0">
                <a:latin typeface="+mj-lt"/>
              </a:rPr>
              <a:t> Άβακας / Αριθμητήριο (2.200 </a:t>
            </a:r>
            <a:r>
              <a:rPr lang="el-GR" sz="2400" dirty="0" err="1" smtClean="0">
                <a:latin typeface="+mj-lt"/>
              </a:rPr>
              <a:t>πΧ</a:t>
            </a:r>
            <a:r>
              <a:rPr lang="el-GR" sz="2400" dirty="0" smtClean="0">
                <a:latin typeface="+mj-lt"/>
              </a:rPr>
              <a:t>)</a:t>
            </a:r>
            <a:endParaRPr lang="el-GR" sz="2400" dirty="0">
              <a:latin typeface="+mj-lt"/>
            </a:endParaRPr>
          </a:p>
        </p:txBody>
      </p:sp>
      <p:sp>
        <p:nvSpPr>
          <p:cNvPr id="8" name="7 - Θέση περιεχομένου"/>
          <p:cNvSpPr>
            <a:spLocks noGrp="1"/>
          </p:cNvSpPr>
          <p:nvPr>
            <p:ph sz="half" idx="2"/>
          </p:nvPr>
        </p:nvSpPr>
        <p:spPr>
          <a:xfrm>
            <a:off x="4572000" y="1412776"/>
            <a:ext cx="4038600" cy="792088"/>
          </a:xfrm>
        </p:spPr>
        <p:txBody>
          <a:bodyPr>
            <a:noAutofit/>
          </a:bodyPr>
          <a:lstStyle/>
          <a:p>
            <a:pPr>
              <a:buClrTx/>
              <a:buFont typeface="Wingdings" pitchFamily="2" charset="2"/>
              <a:buChar char="v"/>
            </a:pPr>
            <a:r>
              <a:rPr lang="el-GR" sz="2400" dirty="0" smtClean="0">
                <a:latin typeface="+mj-lt"/>
              </a:rPr>
              <a:t> Μηχανισμός Αντικυθήρων (79 </a:t>
            </a:r>
            <a:r>
              <a:rPr lang="el-GR" sz="2400" dirty="0" err="1" smtClean="0">
                <a:latin typeface="+mj-lt"/>
              </a:rPr>
              <a:t>πΧ</a:t>
            </a:r>
            <a:r>
              <a:rPr lang="el-GR" sz="2400" dirty="0" smtClean="0">
                <a:latin typeface="+mj-lt"/>
              </a:rPr>
              <a:t>)</a:t>
            </a:r>
            <a:endParaRPr lang="el-GR" sz="2400" dirty="0">
              <a:latin typeface="+mj-lt"/>
            </a:endParaRPr>
          </a:p>
        </p:txBody>
      </p:sp>
      <p:sp>
        <p:nvSpPr>
          <p:cNvPr id="4" name="3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pic>
        <p:nvPicPr>
          <p:cNvPr id="1028" name="Picture 4" descr="https://encrypted-tbn1.gstatic.com/images?q=tbn:ANd9GcSopgI8kxHllMH7XGZt7j-7Q-w22QSmuYxo-nvRm7mDLb1Z9RMgAg"/>
          <p:cNvPicPr>
            <a:picLocks noChangeAspect="1" noChangeArrowheads="1"/>
          </p:cNvPicPr>
          <p:nvPr/>
        </p:nvPicPr>
        <p:blipFill>
          <a:blip r:embed="rId3" cstate="print"/>
          <a:srcRect/>
          <a:stretch>
            <a:fillRect/>
          </a:stretch>
        </p:blipFill>
        <p:spPr bwMode="auto">
          <a:xfrm>
            <a:off x="899592" y="2204864"/>
            <a:ext cx="2864645" cy="1224136"/>
          </a:xfrm>
          <a:prstGeom prst="rect">
            <a:avLst/>
          </a:prstGeom>
          <a:noFill/>
        </p:spPr>
      </p:pic>
      <p:sp>
        <p:nvSpPr>
          <p:cNvPr id="7" name="6 - TextBox"/>
          <p:cNvSpPr txBox="1"/>
          <p:nvPr/>
        </p:nvSpPr>
        <p:spPr>
          <a:xfrm>
            <a:off x="827584" y="3501008"/>
            <a:ext cx="2880320"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http://gym-peram.reth.sch.gr/pchistory.htm</a:t>
            </a:r>
            <a:r>
              <a:rPr lang="el-GR" sz="800" b="1" dirty="0" smtClean="0">
                <a:solidFill>
                  <a:srgbClr val="FF0000"/>
                </a:solidFill>
              </a:rPr>
              <a:t>)</a:t>
            </a:r>
            <a:endParaRPr lang="el-GR" sz="800" b="1" dirty="0">
              <a:solidFill>
                <a:srgbClr val="FF0000"/>
              </a:solidFill>
            </a:endParaRPr>
          </a:p>
        </p:txBody>
      </p:sp>
      <p:pic>
        <p:nvPicPr>
          <p:cNvPr id="1030" name="Picture 6" descr="http://www.namuseum.gr/object-month/2012/apr/%CE%A715087_b.png"/>
          <p:cNvPicPr>
            <a:picLocks noChangeAspect="1" noChangeArrowheads="1"/>
          </p:cNvPicPr>
          <p:nvPr/>
        </p:nvPicPr>
        <p:blipFill>
          <a:blip r:embed="rId4" cstate="print"/>
          <a:srcRect/>
          <a:stretch>
            <a:fillRect/>
          </a:stretch>
        </p:blipFill>
        <p:spPr bwMode="auto">
          <a:xfrm>
            <a:off x="5148064" y="2060848"/>
            <a:ext cx="2736304" cy="1368152"/>
          </a:xfrm>
          <a:prstGeom prst="rect">
            <a:avLst/>
          </a:prstGeom>
          <a:noFill/>
        </p:spPr>
      </p:pic>
      <p:sp>
        <p:nvSpPr>
          <p:cNvPr id="10" name="9 - TextBox"/>
          <p:cNvSpPr txBox="1"/>
          <p:nvPr/>
        </p:nvSpPr>
        <p:spPr>
          <a:xfrm>
            <a:off x="5724128" y="3501008"/>
            <a:ext cx="1872208" cy="21602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http://www.namuseum.gr/</a:t>
            </a:r>
            <a:r>
              <a:rPr lang="el-GR" sz="800" b="1" dirty="0" smtClean="0">
                <a:solidFill>
                  <a:srgbClr val="FF0000"/>
                </a:solidFill>
              </a:rPr>
              <a:t>)</a:t>
            </a:r>
            <a:endParaRPr lang="el-GR" sz="800" b="1" dirty="0">
              <a:solidFill>
                <a:srgbClr val="FF0000"/>
              </a:solidFill>
            </a:endParaRPr>
          </a:p>
        </p:txBody>
      </p:sp>
      <p:sp>
        <p:nvSpPr>
          <p:cNvPr id="11" name="2 - Θέση περιεχομένου"/>
          <p:cNvSpPr txBox="1">
            <a:spLocks/>
          </p:cNvSpPr>
          <p:nvPr/>
        </p:nvSpPr>
        <p:spPr>
          <a:xfrm>
            <a:off x="395536" y="3789040"/>
            <a:ext cx="4038600" cy="576064"/>
          </a:xfrm>
          <a:prstGeom prst="rect">
            <a:avLst/>
          </a:prstGeom>
        </p:spPr>
        <p:txBody>
          <a:bodyPr vert="horz">
            <a:normAutofit/>
          </a:bodyPr>
          <a:lstStyle/>
          <a:p>
            <a:pPr marL="266700" marR="0" lvl="0" indent="-266700" algn="l" defTabSz="914400" rtl="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el-GR" sz="2400" b="0" i="0" u="none" strike="noStrike" kern="1200" cap="none" spc="0" normalizeH="0" baseline="0" noProof="0" dirty="0" smtClean="0">
                <a:ln>
                  <a:noFill/>
                </a:ln>
                <a:solidFill>
                  <a:schemeClr val="tx1"/>
                </a:solidFill>
                <a:effectLst/>
                <a:uLnTx/>
                <a:uFillTx/>
                <a:latin typeface="+mj-lt"/>
                <a:ea typeface="+mn-ea"/>
                <a:cs typeface="+mn-cs"/>
              </a:rPr>
              <a:t> </a:t>
            </a:r>
            <a:r>
              <a:rPr kumimoji="0" lang="el-GR" sz="2400" b="0" i="0" u="none" strike="noStrike" kern="1200" cap="none" spc="0" normalizeH="0" baseline="0" noProof="0" dirty="0" err="1" smtClean="0">
                <a:ln>
                  <a:noFill/>
                </a:ln>
                <a:solidFill>
                  <a:schemeClr val="tx1"/>
                </a:solidFill>
                <a:effectLst/>
                <a:uLnTx/>
                <a:uFillTx/>
                <a:latin typeface="+mj-lt"/>
                <a:ea typeface="+mn-ea"/>
                <a:cs typeface="+mn-cs"/>
              </a:rPr>
              <a:t>Πασκαλίνα</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j-lt"/>
                <a:ea typeface="+mn-ea"/>
                <a:cs typeface="+mn-cs"/>
              </a:rPr>
              <a:t>(1645 </a:t>
            </a:r>
            <a:r>
              <a:rPr lang="el-GR" sz="2400" dirty="0" smtClean="0">
                <a:latin typeface="+mj-lt"/>
              </a:rPr>
              <a:t>μ</a:t>
            </a:r>
            <a:r>
              <a:rPr kumimoji="0" lang="el-GR" sz="2400" b="0" i="0" u="none" strike="noStrike" kern="1200" cap="none" spc="0" normalizeH="0" baseline="0" noProof="0" dirty="0" smtClean="0">
                <a:ln>
                  <a:noFill/>
                </a:ln>
                <a:solidFill>
                  <a:schemeClr val="tx1"/>
                </a:solidFill>
                <a:effectLst/>
                <a:uLnTx/>
                <a:uFillTx/>
                <a:latin typeface="+mj-lt"/>
                <a:ea typeface="+mn-ea"/>
                <a:cs typeface="+mn-cs"/>
              </a:rPr>
              <a:t>Χ)</a:t>
            </a:r>
            <a:endParaRPr kumimoji="0" lang="el-GR" sz="2400" b="0" i="0" u="none" strike="noStrike" kern="1200" cap="none" spc="0" normalizeH="0" baseline="0" noProof="0" dirty="0">
              <a:ln>
                <a:noFill/>
              </a:ln>
              <a:solidFill>
                <a:schemeClr val="tx1"/>
              </a:solidFill>
              <a:effectLst/>
              <a:uLnTx/>
              <a:uFillTx/>
              <a:latin typeface="+mj-lt"/>
              <a:ea typeface="+mn-ea"/>
              <a:cs typeface="+mn-cs"/>
            </a:endParaRPr>
          </a:p>
        </p:txBody>
      </p:sp>
      <p:pic>
        <p:nvPicPr>
          <p:cNvPr id="1032" name="Picture 8" descr="paskalina"/>
          <p:cNvPicPr>
            <a:picLocks noChangeAspect="1" noChangeArrowheads="1"/>
          </p:cNvPicPr>
          <p:nvPr/>
        </p:nvPicPr>
        <p:blipFill>
          <a:blip r:embed="rId5" cstate="print"/>
          <a:srcRect/>
          <a:stretch>
            <a:fillRect/>
          </a:stretch>
        </p:blipFill>
        <p:spPr bwMode="auto">
          <a:xfrm>
            <a:off x="1043608" y="4293096"/>
            <a:ext cx="2593950" cy="1432126"/>
          </a:xfrm>
          <a:prstGeom prst="rect">
            <a:avLst/>
          </a:prstGeom>
          <a:noFill/>
        </p:spPr>
      </p:pic>
      <p:sp>
        <p:nvSpPr>
          <p:cNvPr id="13" name="12 - TextBox"/>
          <p:cNvSpPr txBox="1"/>
          <p:nvPr/>
        </p:nvSpPr>
        <p:spPr>
          <a:xfrm>
            <a:off x="1043608" y="5733836"/>
            <a:ext cx="2880320"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 </a:t>
            </a:r>
            <a:r>
              <a:rPr lang="en-US" sz="800" b="1" dirty="0" smtClean="0">
                <a:solidFill>
                  <a:srgbClr val="FF0000"/>
                </a:solidFill>
              </a:rPr>
              <a:t>http://www.retrocomputers.gr</a:t>
            </a:r>
            <a:r>
              <a:rPr lang="el-GR" sz="800" b="1" dirty="0" smtClean="0">
                <a:solidFill>
                  <a:srgbClr val="FF0000"/>
                </a:solidFill>
              </a:rPr>
              <a:t>)</a:t>
            </a:r>
            <a:endParaRPr lang="el-GR" sz="800" b="1" dirty="0">
              <a:solidFill>
                <a:srgbClr val="FF0000"/>
              </a:solidFill>
            </a:endParaRPr>
          </a:p>
        </p:txBody>
      </p:sp>
      <p:sp>
        <p:nvSpPr>
          <p:cNvPr id="14" name="13 - Ορθογώνιο"/>
          <p:cNvSpPr/>
          <p:nvPr/>
        </p:nvSpPr>
        <p:spPr>
          <a:xfrm>
            <a:off x="4644008" y="3789040"/>
            <a:ext cx="3960440" cy="461665"/>
          </a:xfrm>
          <a:prstGeom prst="rect">
            <a:avLst/>
          </a:prstGeom>
        </p:spPr>
        <p:txBody>
          <a:bodyPr wrap="square">
            <a:spAutoFit/>
          </a:bodyPr>
          <a:lstStyle/>
          <a:p>
            <a:pPr>
              <a:buClrTx/>
              <a:buFont typeface="Wingdings" pitchFamily="2" charset="2"/>
              <a:buChar char="v"/>
            </a:pPr>
            <a:r>
              <a:rPr lang="el-GR" sz="2400" dirty="0" smtClean="0">
                <a:latin typeface="+mj-lt"/>
              </a:rPr>
              <a:t> Μηχανή </a:t>
            </a:r>
            <a:r>
              <a:rPr lang="en-US" sz="2400" dirty="0" smtClean="0">
                <a:latin typeface="+mj-lt"/>
              </a:rPr>
              <a:t>Babbage</a:t>
            </a:r>
            <a:r>
              <a:rPr lang="el-GR" sz="2400" dirty="0" smtClean="0">
                <a:latin typeface="+mj-lt"/>
              </a:rPr>
              <a:t> (</a:t>
            </a:r>
            <a:r>
              <a:rPr lang="en-US" sz="2400" dirty="0" smtClean="0">
                <a:latin typeface="+mj-lt"/>
              </a:rPr>
              <a:t>1822</a:t>
            </a:r>
            <a:r>
              <a:rPr lang="el-GR" sz="2400" dirty="0" smtClean="0">
                <a:latin typeface="+mj-lt"/>
              </a:rPr>
              <a:t> </a:t>
            </a:r>
            <a:r>
              <a:rPr lang="el-GR" sz="2400" dirty="0" err="1" smtClean="0">
                <a:latin typeface="+mj-lt"/>
              </a:rPr>
              <a:t>μΧ</a:t>
            </a:r>
            <a:r>
              <a:rPr lang="el-GR" sz="2400" dirty="0" smtClean="0">
                <a:latin typeface="+mj-lt"/>
              </a:rPr>
              <a:t>)</a:t>
            </a:r>
            <a:endParaRPr lang="el-GR" sz="2400" dirty="0">
              <a:latin typeface="+mj-lt"/>
            </a:endParaRPr>
          </a:p>
        </p:txBody>
      </p:sp>
      <p:pic>
        <p:nvPicPr>
          <p:cNvPr id="1034" name="Picture 10" descr="https://encrypted-tbn0.gstatic.com/images?q=tbn:ANd9GcSfvt5iJTqlTeKbzCReC0CaZ3F_8aymb21Js0lBoiEJcaT0XO1I4w"/>
          <p:cNvPicPr>
            <a:picLocks noChangeAspect="1" noChangeArrowheads="1"/>
          </p:cNvPicPr>
          <p:nvPr/>
        </p:nvPicPr>
        <p:blipFill>
          <a:blip r:embed="rId6" cstate="print"/>
          <a:srcRect/>
          <a:stretch>
            <a:fillRect/>
          </a:stretch>
        </p:blipFill>
        <p:spPr bwMode="auto">
          <a:xfrm>
            <a:off x="6044391" y="4221089"/>
            <a:ext cx="1391954" cy="1584176"/>
          </a:xfrm>
          <a:prstGeom prst="rect">
            <a:avLst/>
          </a:prstGeom>
          <a:noFill/>
        </p:spPr>
      </p:pic>
      <p:sp>
        <p:nvSpPr>
          <p:cNvPr id="16" name="15 - TextBox"/>
          <p:cNvSpPr txBox="1"/>
          <p:nvPr/>
        </p:nvSpPr>
        <p:spPr>
          <a:xfrm>
            <a:off x="5724128" y="5805844"/>
            <a:ext cx="2160240"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l-GR" sz="800" b="1" dirty="0" smtClean="0">
                <a:solidFill>
                  <a:srgbClr val="FF0000"/>
                </a:solidFill>
              </a:rPr>
              <a:t> </a:t>
            </a:r>
            <a:r>
              <a:rPr lang="en-US" sz="800" b="1" dirty="0" smtClean="0">
                <a:solidFill>
                  <a:srgbClr val="FF0000"/>
                </a:solidFill>
              </a:rPr>
              <a:t>http://www.charlesbabbage.net/</a:t>
            </a:r>
            <a:r>
              <a:rPr lang="el-GR" sz="800" b="1" dirty="0" smtClean="0">
                <a:solidFill>
                  <a:srgbClr val="FF0000"/>
                </a:solidFill>
              </a:rPr>
              <a:t>)</a:t>
            </a:r>
            <a:endParaRPr lang="el-GR" sz="8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ΘΥΡΕΣ</a:t>
            </a:r>
            <a:r>
              <a:rPr lang="en-US" sz="3600" dirty="0" smtClean="0"/>
              <a:t> </a:t>
            </a:r>
            <a:r>
              <a:rPr lang="el-GR" sz="3600" dirty="0" smtClean="0"/>
              <a:t>ΥΠΟΛΟΓΙΣΤΗ / </a:t>
            </a:r>
            <a:r>
              <a:rPr lang="en-US" sz="3600" dirty="0" smtClean="0"/>
              <a:t>COMPUTER PORTS (2)</a:t>
            </a:r>
            <a:endParaRPr lang="el-GR" sz="3600" dirty="0"/>
          </a:p>
        </p:txBody>
      </p:sp>
      <p:sp>
        <p:nvSpPr>
          <p:cNvPr id="8" name="2 - Θέση περιεχομένου"/>
          <p:cNvSpPr>
            <a:spLocks noGrp="1"/>
          </p:cNvSpPr>
          <p:nvPr>
            <p:ph idx="1"/>
          </p:nvPr>
        </p:nvSpPr>
        <p:spPr>
          <a:xfrm>
            <a:off x="323528" y="1124744"/>
            <a:ext cx="5040560" cy="4968552"/>
          </a:xfrm>
        </p:spPr>
        <p:txBody>
          <a:bodyPr>
            <a:normAutofit/>
          </a:bodyPr>
          <a:lstStyle/>
          <a:p>
            <a:pPr marL="361950" indent="-361950" algn="just">
              <a:spcBef>
                <a:spcPts val="0"/>
              </a:spcBef>
              <a:buFont typeface="Wingdings" pitchFamily="2" charset="2"/>
              <a:buChar char="v"/>
            </a:pPr>
            <a:r>
              <a:rPr lang="el-GR" sz="2000" dirty="0" smtClean="0">
                <a:latin typeface="+mj-lt"/>
              </a:rPr>
              <a:t>Θύρες Γραφικών &amp; Βίντεο:</a:t>
            </a:r>
          </a:p>
          <a:p>
            <a:pPr marL="727710" lvl="1" indent="-361950" algn="just">
              <a:spcBef>
                <a:spcPts val="0"/>
              </a:spcBef>
              <a:buFont typeface="Wingdings" pitchFamily="2" charset="2"/>
              <a:buChar char="Ø"/>
            </a:pPr>
            <a:r>
              <a:rPr lang="el-GR" sz="1800" dirty="0" smtClean="0">
                <a:latin typeface="+mj-lt"/>
              </a:rPr>
              <a:t>Θύρα Μήτρας Γραφικών Βίντεο (</a:t>
            </a:r>
            <a:r>
              <a:rPr lang="en-US" sz="1800" dirty="0" smtClean="0">
                <a:latin typeface="+mj-lt"/>
              </a:rPr>
              <a:t>Video Graphics Array – VGA</a:t>
            </a:r>
            <a:r>
              <a:rPr lang="el-GR" sz="1800" dirty="0" smtClean="0">
                <a:latin typeface="+mj-lt"/>
              </a:rPr>
              <a:t>)</a:t>
            </a:r>
            <a:r>
              <a:rPr lang="en-US" sz="1800" dirty="0" smtClean="0">
                <a:latin typeface="+mj-lt"/>
              </a:rPr>
              <a:t>.</a:t>
            </a:r>
          </a:p>
          <a:p>
            <a:pPr marL="727710" lvl="1" indent="-361950" algn="just">
              <a:spcBef>
                <a:spcPts val="0"/>
              </a:spcBef>
              <a:buFont typeface="Wingdings" pitchFamily="2" charset="2"/>
              <a:buChar char="Ø"/>
            </a:pPr>
            <a:r>
              <a:rPr lang="el-GR" sz="1800" dirty="0" smtClean="0">
                <a:latin typeface="+mj-lt"/>
              </a:rPr>
              <a:t>Θύρες Διασύνδεσης Ψηφιακού Βίντεο (</a:t>
            </a:r>
            <a:r>
              <a:rPr lang="en-US" sz="1800" dirty="0" smtClean="0">
                <a:latin typeface="+mj-lt"/>
              </a:rPr>
              <a:t>Digital Video</a:t>
            </a:r>
            <a:r>
              <a:rPr lang="el-GR" sz="1800" dirty="0" smtClean="0">
                <a:latin typeface="+mj-lt"/>
              </a:rPr>
              <a:t>/</a:t>
            </a:r>
            <a:r>
              <a:rPr lang="en-US" sz="1800" dirty="0" smtClean="0">
                <a:latin typeface="+mj-lt"/>
              </a:rPr>
              <a:t>Visual Interface – DVI</a:t>
            </a:r>
            <a:r>
              <a:rPr lang="el-GR" sz="1800" dirty="0" smtClean="0">
                <a:latin typeface="+mj-lt"/>
              </a:rPr>
              <a:t>)</a:t>
            </a:r>
            <a:r>
              <a:rPr lang="en-US" sz="1800" dirty="0" smtClean="0">
                <a:latin typeface="+mj-lt"/>
              </a:rPr>
              <a:t>.</a:t>
            </a:r>
          </a:p>
          <a:p>
            <a:pPr marL="727710" lvl="1" indent="-361950" algn="just">
              <a:spcBef>
                <a:spcPts val="0"/>
              </a:spcBef>
              <a:buFont typeface="Wingdings" pitchFamily="2" charset="2"/>
              <a:buChar char="Ø"/>
            </a:pPr>
            <a:r>
              <a:rPr lang="el-GR" sz="1800" dirty="0" smtClean="0">
                <a:latin typeface="+mj-lt"/>
              </a:rPr>
              <a:t>Θύρα Σύνδεσης Πολυμέσων Υψηλής Ανάλυσης </a:t>
            </a:r>
            <a:r>
              <a:rPr lang="en-US" sz="1800" dirty="0" smtClean="0">
                <a:latin typeface="+mj-lt"/>
              </a:rPr>
              <a:t>(High Definition Multimedia Interface – HDMI).</a:t>
            </a:r>
          </a:p>
          <a:p>
            <a:pPr marL="727710" lvl="1" indent="-361950" algn="just">
              <a:spcBef>
                <a:spcPts val="0"/>
              </a:spcBef>
              <a:buFont typeface="Wingdings" pitchFamily="2" charset="2"/>
              <a:buChar char="Ø"/>
            </a:pPr>
            <a:r>
              <a:rPr lang="el-GR" sz="1800" dirty="0" smtClean="0">
                <a:latin typeface="+mj-lt"/>
              </a:rPr>
              <a:t>Θύρες Εισόδου / Εξόδου  Διαχωρισμένου Βίντεο (</a:t>
            </a:r>
            <a:r>
              <a:rPr lang="en-US" sz="1800" dirty="0" smtClean="0">
                <a:latin typeface="+mj-lt"/>
              </a:rPr>
              <a:t>Separated-Video </a:t>
            </a:r>
            <a:r>
              <a:rPr lang="el-GR" sz="1800" dirty="0" smtClean="0">
                <a:latin typeface="+mj-lt"/>
              </a:rPr>
              <a:t>ή </a:t>
            </a:r>
            <a:r>
              <a:rPr lang="en-US" sz="1800" dirty="0" smtClean="0">
                <a:latin typeface="+mj-lt"/>
              </a:rPr>
              <a:t>S-Video</a:t>
            </a:r>
            <a:r>
              <a:rPr lang="el-GR" sz="1800" dirty="0" smtClean="0">
                <a:latin typeface="+mj-lt"/>
              </a:rPr>
              <a:t>)</a:t>
            </a:r>
            <a:r>
              <a:rPr lang="en-US" sz="1800" dirty="0" smtClean="0">
                <a:latin typeface="+mj-lt"/>
              </a:rPr>
              <a:t>.</a:t>
            </a:r>
          </a:p>
          <a:p>
            <a:pPr marL="361950" indent="-361950" algn="just">
              <a:spcBef>
                <a:spcPts val="0"/>
              </a:spcBef>
              <a:buFont typeface="Wingdings" pitchFamily="2" charset="2"/>
              <a:buChar char="v"/>
            </a:pPr>
            <a:r>
              <a:rPr lang="el-GR" sz="2000" dirty="0" smtClean="0">
                <a:latin typeface="+mj-lt"/>
              </a:rPr>
              <a:t>Θύρες Ήχου:</a:t>
            </a:r>
          </a:p>
          <a:p>
            <a:pPr marL="727710" lvl="1" indent="-361950" algn="just">
              <a:spcBef>
                <a:spcPts val="0"/>
              </a:spcBef>
              <a:buFont typeface="Wingdings" pitchFamily="2" charset="2"/>
              <a:buChar char="Ø"/>
            </a:pPr>
            <a:r>
              <a:rPr lang="el-GR" sz="1800" dirty="0" smtClean="0">
                <a:latin typeface="+mj-lt"/>
              </a:rPr>
              <a:t>Αναλογικές είσοδοι μονοφωνικού (μικροφώνου) &amp; στερεοφωνικού ήχου.</a:t>
            </a:r>
          </a:p>
          <a:p>
            <a:pPr marL="727710" lvl="1" indent="-361950" algn="just">
              <a:spcBef>
                <a:spcPts val="0"/>
              </a:spcBef>
              <a:buFont typeface="Wingdings" pitchFamily="2" charset="2"/>
              <a:buChar char="Ø"/>
            </a:pPr>
            <a:r>
              <a:rPr lang="el-GR" sz="1800" dirty="0" smtClean="0">
                <a:latin typeface="+mj-lt"/>
              </a:rPr>
              <a:t>Αναλογικές έξοδοι προς ηχεία και ακουστικά.</a:t>
            </a:r>
          </a:p>
          <a:p>
            <a:pPr marL="727710" lvl="1" indent="-361950" algn="just">
              <a:spcBef>
                <a:spcPts val="0"/>
              </a:spcBef>
              <a:buFont typeface="Wingdings" pitchFamily="2" charset="2"/>
              <a:buChar char="Ø"/>
            </a:pPr>
            <a:r>
              <a:rPr lang="el-GR" sz="1800" dirty="0" smtClean="0">
                <a:latin typeface="+mj-lt"/>
              </a:rPr>
              <a:t>Ψηφιακή έξοδος ήχου (</a:t>
            </a:r>
            <a:r>
              <a:rPr lang="en-US" sz="1800" dirty="0" smtClean="0">
                <a:latin typeface="+mj-lt"/>
              </a:rPr>
              <a:t>S/PDIF: Sony/Phillips Digital Interface Format</a:t>
            </a:r>
            <a:r>
              <a:rPr lang="el-GR" sz="1800" dirty="0" smtClean="0">
                <a:latin typeface="+mj-lt"/>
              </a:rPr>
              <a:t>)</a:t>
            </a:r>
            <a:r>
              <a:rPr lang="en-US" sz="1800" dirty="0" smtClean="0">
                <a:latin typeface="+mj-lt"/>
              </a:rPr>
              <a:t>.</a:t>
            </a:r>
            <a:endParaRPr lang="el-GR" sz="1800" dirty="0" smtClean="0">
              <a:latin typeface="+mj-lt"/>
            </a:endParaRPr>
          </a:p>
        </p:txBody>
      </p:sp>
      <p:pic>
        <p:nvPicPr>
          <p:cNvPr id="89090" name="Picture 2" descr="http://3.bp.blogspot.com/-gcHPGlNJNis/TjTu3UUzCPI/AAAAAAAAAZY/1c2BTWSfYDM/s400/video-ports3.png"/>
          <p:cNvPicPr>
            <a:picLocks noChangeAspect="1" noChangeArrowheads="1"/>
          </p:cNvPicPr>
          <p:nvPr/>
        </p:nvPicPr>
        <p:blipFill>
          <a:blip r:embed="rId3" cstate="print"/>
          <a:srcRect/>
          <a:stretch>
            <a:fillRect/>
          </a:stretch>
        </p:blipFill>
        <p:spPr bwMode="auto">
          <a:xfrm>
            <a:off x="5508104" y="1307969"/>
            <a:ext cx="3168352" cy="1615860"/>
          </a:xfrm>
          <a:prstGeom prst="rect">
            <a:avLst/>
          </a:prstGeom>
          <a:noFill/>
        </p:spPr>
      </p:pic>
      <p:pic>
        <p:nvPicPr>
          <p:cNvPr id="89092" name="Picture 4" descr="http://3.bp.blogspot.com/-6kmOOaHFZI4/TjTvCok-9WI/AAAAAAAAAZg/iXN34NjpJcY/s400/audio.png"/>
          <p:cNvPicPr>
            <a:picLocks noChangeAspect="1" noChangeArrowheads="1"/>
          </p:cNvPicPr>
          <p:nvPr/>
        </p:nvPicPr>
        <p:blipFill>
          <a:blip r:embed="rId4" cstate="print"/>
          <a:srcRect/>
          <a:stretch>
            <a:fillRect/>
          </a:stretch>
        </p:blipFill>
        <p:spPr bwMode="auto">
          <a:xfrm>
            <a:off x="5508104" y="3356992"/>
            <a:ext cx="3245231" cy="1655069"/>
          </a:xfrm>
          <a:prstGeom prst="rect">
            <a:avLst/>
          </a:prstGeom>
          <a:noFill/>
        </p:spPr>
      </p:pic>
      <p:sp>
        <p:nvSpPr>
          <p:cNvPr id="10" name="9 - TextBox"/>
          <p:cNvSpPr txBox="1"/>
          <p:nvPr/>
        </p:nvSpPr>
        <p:spPr>
          <a:xfrm>
            <a:off x="5508104" y="5157192"/>
            <a:ext cx="309634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http://kouloukith.blogspot.gr/2011/07/blog-post_31.html)</a:t>
            </a:r>
            <a:endParaRPr lang="el-GR" sz="800" b="1" dirty="0">
              <a:solidFill>
                <a:srgbClr val="FF0000"/>
              </a:solidFill>
              <a:latin typeface="+mj-lt"/>
            </a:endParaRPr>
          </a:p>
        </p:txBody>
      </p:sp>
      <p:sp>
        <p:nvSpPr>
          <p:cNvPr id="11" name="10 - TextBox"/>
          <p:cNvSpPr txBox="1"/>
          <p:nvPr/>
        </p:nvSpPr>
        <p:spPr>
          <a:xfrm>
            <a:off x="5508104" y="2996952"/>
            <a:ext cx="309634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http://kouloukith.blogspot.gr/2011/07/blog-post_31.html)</a:t>
            </a:r>
            <a:endParaRPr lang="el-GR" sz="8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323528" y="548680"/>
            <a:ext cx="8507288" cy="576064"/>
          </a:xfrm>
        </p:spPr>
        <p:txBody>
          <a:bodyPr>
            <a:noAutofit/>
          </a:bodyPr>
          <a:lstStyle/>
          <a:p>
            <a:pPr algn="ctr"/>
            <a:r>
              <a:rPr lang="el-GR" sz="3600" dirty="0" smtClean="0"/>
              <a:t>ΘΥΡΕΣ</a:t>
            </a:r>
            <a:r>
              <a:rPr lang="en-US" sz="3600" dirty="0" smtClean="0"/>
              <a:t> </a:t>
            </a:r>
            <a:r>
              <a:rPr lang="el-GR" sz="3600" dirty="0" smtClean="0"/>
              <a:t>ΥΠΟΛΟΓΙΣΤΗ / </a:t>
            </a:r>
            <a:r>
              <a:rPr lang="en-US" sz="3600" dirty="0" smtClean="0"/>
              <a:t>COMPUTER PORTS (3)</a:t>
            </a:r>
            <a:endParaRPr lang="el-GR" sz="3600" dirty="0"/>
          </a:p>
        </p:txBody>
      </p:sp>
      <p:sp>
        <p:nvSpPr>
          <p:cNvPr id="8" name="2 - Θέση περιεχομένου"/>
          <p:cNvSpPr>
            <a:spLocks noGrp="1"/>
          </p:cNvSpPr>
          <p:nvPr>
            <p:ph idx="1"/>
          </p:nvPr>
        </p:nvSpPr>
        <p:spPr>
          <a:xfrm>
            <a:off x="323528" y="1124744"/>
            <a:ext cx="5040560" cy="5400600"/>
          </a:xfrm>
        </p:spPr>
        <p:txBody>
          <a:bodyPr>
            <a:normAutofit/>
          </a:bodyPr>
          <a:lstStyle/>
          <a:p>
            <a:pPr marL="361950" indent="-361950" algn="just">
              <a:spcBef>
                <a:spcPts val="0"/>
              </a:spcBef>
              <a:buFont typeface="Wingdings" pitchFamily="2" charset="2"/>
              <a:buChar char="v"/>
            </a:pPr>
            <a:r>
              <a:rPr lang="el-GR" sz="2000" b="1" dirty="0" smtClean="0">
                <a:latin typeface="+mj-lt"/>
              </a:rPr>
              <a:t>Θύρες Ενιαίου Σειριακού Διαύλου (</a:t>
            </a:r>
            <a:r>
              <a:rPr lang="en-US" sz="2000" b="1" dirty="0" smtClean="0">
                <a:latin typeface="+mj-lt"/>
              </a:rPr>
              <a:t>Universal Serial Bus</a:t>
            </a:r>
            <a:r>
              <a:rPr lang="el-GR" sz="2000" b="1" dirty="0" smtClean="0">
                <a:latin typeface="+mj-lt"/>
              </a:rPr>
              <a:t> – </a:t>
            </a:r>
            <a:r>
              <a:rPr lang="en-US" sz="2000" b="1" dirty="0" smtClean="0">
                <a:latin typeface="+mj-lt"/>
              </a:rPr>
              <a:t>USB</a:t>
            </a:r>
            <a:r>
              <a:rPr lang="el-GR" sz="2000" b="1" dirty="0" smtClean="0">
                <a:latin typeface="+mj-lt"/>
              </a:rPr>
              <a:t>)</a:t>
            </a:r>
            <a:r>
              <a:rPr lang="en-US" sz="2000" b="1" dirty="0" smtClean="0">
                <a:latin typeface="+mj-lt"/>
              </a:rPr>
              <a:t>:</a:t>
            </a:r>
          </a:p>
          <a:p>
            <a:pPr marL="727710" lvl="1" indent="-361950" algn="just">
              <a:spcBef>
                <a:spcPts val="0"/>
              </a:spcBef>
              <a:buFont typeface="Wingdings" pitchFamily="2" charset="2"/>
              <a:buChar char="ü"/>
            </a:pPr>
            <a:r>
              <a:rPr lang="el-GR" sz="1800" dirty="0" smtClean="0">
                <a:latin typeface="+mj-lt"/>
              </a:rPr>
              <a:t>Υποστηρίζουν πλήθος συσκευών.</a:t>
            </a:r>
          </a:p>
          <a:p>
            <a:pPr marL="727710" lvl="1" indent="-361950" algn="just">
              <a:spcBef>
                <a:spcPts val="0"/>
              </a:spcBef>
              <a:buFont typeface="Wingdings" pitchFamily="2" charset="2"/>
              <a:buChar char="ü"/>
            </a:pPr>
            <a:r>
              <a:rPr lang="el-GR" sz="1800" dirty="0" smtClean="0">
                <a:latin typeface="+mj-lt"/>
              </a:rPr>
              <a:t>Αντικατέστησαν τους παλιούς τύπους θυρών.</a:t>
            </a:r>
          </a:p>
          <a:p>
            <a:pPr marL="727710" lvl="1" indent="-361950" algn="just">
              <a:spcBef>
                <a:spcPts val="0"/>
              </a:spcBef>
              <a:buFont typeface="Wingdings" pitchFamily="2" charset="2"/>
              <a:buChar char="ü"/>
            </a:pPr>
            <a:r>
              <a:rPr lang="el-GR" sz="1800" dirty="0" smtClean="0">
                <a:latin typeface="+mj-lt"/>
              </a:rPr>
              <a:t>Συνέβαλλαν στη μείωση των υποδοχών για κάρτες επέκτασης.</a:t>
            </a:r>
          </a:p>
          <a:p>
            <a:pPr marL="727710" lvl="1" indent="-361950" algn="just">
              <a:spcBef>
                <a:spcPts val="0"/>
              </a:spcBef>
              <a:buFont typeface="Wingdings" pitchFamily="2" charset="2"/>
              <a:buChar char="ü"/>
            </a:pPr>
            <a:r>
              <a:rPr lang="el-GR" sz="1800" dirty="0" smtClean="0">
                <a:latin typeface="+mj-lt"/>
              </a:rPr>
              <a:t>Τρεις εκδόσεις: 1.1, 2.0, 3.0.</a:t>
            </a:r>
          </a:p>
          <a:p>
            <a:pPr marL="361950" indent="-361950" algn="just">
              <a:spcBef>
                <a:spcPts val="0"/>
              </a:spcBef>
              <a:buFont typeface="Wingdings" pitchFamily="2" charset="2"/>
              <a:buChar char="v"/>
            </a:pPr>
            <a:r>
              <a:rPr lang="el-GR" sz="2000" b="1" dirty="0" smtClean="0">
                <a:latin typeface="+mj-lt"/>
              </a:rPr>
              <a:t>Θύρες ΙΕΕΕ 1394/</a:t>
            </a:r>
            <a:r>
              <a:rPr lang="en-US" sz="2000" b="1" dirty="0" smtClean="0">
                <a:latin typeface="+mj-lt"/>
              </a:rPr>
              <a:t>FireWire</a:t>
            </a:r>
            <a:r>
              <a:rPr lang="el-GR" sz="2000" b="1" dirty="0" smtClean="0">
                <a:latin typeface="+mj-lt"/>
              </a:rPr>
              <a:t>/</a:t>
            </a:r>
            <a:r>
              <a:rPr lang="en-US" sz="2000" b="1" dirty="0" err="1" smtClean="0">
                <a:latin typeface="+mj-lt"/>
              </a:rPr>
              <a:t>i.Link</a:t>
            </a:r>
            <a:r>
              <a:rPr lang="en-US" sz="2000" b="1" dirty="0" smtClean="0">
                <a:latin typeface="+mj-lt"/>
              </a:rPr>
              <a:t>: </a:t>
            </a:r>
            <a:r>
              <a:rPr lang="el-GR" sz="2000" dirty="0" smtClean="0">
                <a:latin typeface="+mj-lt"/>
              </a:rPr>
              <a:t>Συνδέει από ψηφιακό βίντεο/ήχο μέχρι συσκευές αποθήκευσης.</a:t>
            </a:r>
            <a:endParaRPr lang="en-US" sz="2000" dirty="0" smtClean="0">
              <a:latin typeface="+mj-lt"/>
            </a:endParaRPr>
          </a:p>
          <a:p>
            <a:pPr marL="361950" indent="-361950" algn="just">
              <a:spcBef>
                <a:spcPts val="0"/>
              </a:spcBef>
              <a:buFont typeface="Wingdings" pitchFamily="2" charset="2"/>
              <a:buChar char="v"/>
            </a:pPr>
            <a:r>
              <a:rPr lang="el-GR" sz="2000" b="1" dirty="0" smtClean="0">
                <a:latin typeface="+mj-lt"/>
              </a:rPr>
              <a:t>Θύρα  </a:t>
            </a:r>
            <a:r>
              <a:rPr lang="en-US" sz="2000" b="1" dirty="0" err="1" smtClean="0">
                <a:latin typeface="+mj-lt"/>
              </a:rPr>
              <a:t>eSATA</a:t>
            </a:r>
            <a:r>
              <a:rPr lang="el-GR" sz="2000" b="1" dirty="0" smtClean="0">
                <a:latin typeface="+mj-lt"/>
              </a:rPr>
              <a:t> (</a:t>
            </a:r>
            <a:r>
              <a:rPr lang="en-US" sz="2000" b="1" dirty="0" smtClean="0">
                <a:latin typeface="+mj-lt"/>
              </a:rPr>
              <a:t>External Serial Advanced Technology Attachment</a:t>
            </a:r>
            <a:r>
              <a:rPr lang="el-GR" sz="2000" b="1" dirty="0" smtClean="0">
                <a:latin typeface="+mj-lt"/>
              </a:rPr>
              <a:t>)</a:t>
            </a:r>
            <a:r>
              <a:rPr lang="en-US" sz="2000" b="1" dirty="0" smtClean="0">
                <a:latin typeface="+mj-lt"/>
              </a:rPr>
              <a:t>: </a:t>
            </a:r>
            <a:r>
              <a:rPr lang="el-GR" sz="2000" dirty="0" smtClean="0">
                <a:latin typeface="+mj-lt"/>
              </a:rPr>
              <a:t>Σύνδεση εξωτερικών συσκευών αποθήκευσης</a:t>
            </a:r>
            <a:endParaRPr lang="en-US" sz="2000" dirty="0" smtClean="0">
              <a:latin typeface="+mj-lt"/>
            </a:endParaRPr>
          </a:p>
          <a:p>
            <a:pPr marL="361950" indent="-361950" algn="just">
              <a:spcBef>
                <a:spcPts val="0"/>
              </a:spcBef>
              <a:buFont typeface="Wingdings" pitchFamily="2" charset="2"/>
              <a:buChar char="v"/>
            </a:pPr>
            <a:r>
              <a:rPr lang="el-GR" sz="2000" b="1" dirty="0" smtClean="0">
                <a:latin typeface="+mj-lt"/>
              </a:rPr>
              <a:t>Θύρα </a:t>
            </a:r>
            <a:r>
              <a:rPr lang="en-US" sz="2000" b="1" dirty="0" smtClean="0">
                <a:latin typeface="+mj-lt"/>
              </a:rPr>
              <a:t>PCMCIA / </a:t>
            </a:r>
            <a:r>
              <a:rPr lang="en-US" sz="2000" b="1" dirty="0" err="1" smtClean="0">
                <a:latin typeface="+mj-lt"/>
              </a:rPr>
              <a:t>Cardbus</a:t>
            </a:r>
            <a:r>
              <a:rPr lang="en-US" sz="2000" b="1" dirty="0" smtClean="0">
                <a:latin typeface="+mj-lt"/>
              </a:rPr>
              <a:t>:</a:t>
            </a:r>
            <a:r>
              <a:rPr lang="el-GR" sz="2000" b="1" dirty="0" smtClean="0">
                <a:latin typeface="+mj-lt"/>
              </a:rPr>
              <a:t> </a:t>
            </a:r>
            <a:r>
              <a:rPr lang="el-GR" sz="2000" dirty="0" smtClean="0">
                <a:latin typeface="+mj-lt"/>
              </a:rPr>
              <a:t>Τεχνολογία επέκτασης για φορητούς υπολογιστές, που επιτρέπει σύνδεση δίσκων, καρτών δικτύου, κλπ.</a:t>
            </a:r>
          </a:p>
        </p:txBody>
      </p:sp>
      <p:sp>
        <p:nvSpPr>
          <p:cNvPr id="10" name="9 - TextBox"/>
          <p:cNvSpPr txBox="1"/>
          <p:nvPr/>
        </p:nvSpPr>
        <p:spPr>
          <a:xfrm>
            <a:off x="5508104" y="6093296"/>
            <a:ext cx="3096344" cy="215444"/>
          </a:xfrm>
          <a:prstGeom prst="rect">
            <a:avLst/>
          </a:prstGeom>
          <a:noFill/>
        </p:spPr>
        <p:txBody>
          <a:bodyPr wrap="square" rtlCol="0">
            <a:spAutoFit/>
          </a:bodyPr>
          <a:lstStyle/>
          <a:p>
            <a:r>
              <a:rPr lang="el-GR" sz="800" b="1" dirty="0" smtClean="0">
                <a:solidFill>
                  <a:srgbClr val="FF0000"/>
                </a:solidFill>
                <a:latin typeface="+mj-lt"/>
              </a:rPr>
              <a:t>(</a:t>
            </a:r>
            <a:r>
              <a:rPr lang="el-GR" sz="800" b="1" u="sng" dirty="0" smtClean="0">
                <a:solidFill>
                  <a:srgbClr val="FF0000"/>
                </a:solidFill>
                <a:latin typeface="+mj-lt"/>
              </a:rPr>
              <a:t>Πηγή</a:t>
            </a:r>
            <a:r>
              <a:rPr lang="el-GR" sz="800" b="1" dirty="0" smtClean="0">
                <a:solidFill>
                  <a:srgbClr val="FF0000"/>
                </a:solidFill>
                <a:latin typeface="+mj-lt"/>
              </a:rPr>
              <a:t>:</a:t>
            </a:r>
            <a:r>
              <a:rPr lang="en-US" sz="800" b="1" dirty="0" smtClean="0">
                <a:solidFill>
                  <a:srgbClr val="FF0000"/>
                </a:solidFill>
                <a:latin typeface="+mj-lt"/>
              </a:rPr>
              <a:t> http://kouloukith.blogspot.gr/2011/07/blog-post_31.html)</a:t>
            </a:r>
            <a:endParaRPr lang="el-GR" sz="800" b="1" dirty="0">
              <a:solidFill>
                <a:srgbClr val="FF0000"/>
              </a:solidFill>
              <a:latin typeface="+mj-lt"/>
            </a:endParaRPr>
          </a:p>
        </p:txBody>
      </p:sp>
      <p:pic>
        <p:nvPicPr>
          <p:cNvPr id="91138" name="Picture 2" descr="http://4.bp.blogspot.com/-cLv20KULxbs/TjTvdTE4UGI/AAAAAAAAAZ4/MIb_N7a0s5k/s400/usb-ports.png"/>
          <p:cNvPicPr>
            <a:picLocks noChangeAspect="1" noChangeArrowheads="1"/>
          </p:cNvPicPr>
          <p:nvPr/>
        </p:nvPicPr>
        <p:blipFill>
          <a:blip r:embed="rId3" cstate="print"/>
          <a:srcRect/>
          <a:stretch>
            <a:fillRect/>
          </a:stretch>
        </p:blipFill>
        <p:spPr bwMode="auto">
          <a:xfrm>
            <a:off x="5508104" y="1196752"/>
            <a:ext cx="3106225" cy="1584176"/>
          </a:xfrm>
          <a:prstGeom prst="rect">
            <a:avLst/>
          </a:prstGeom>
          <a:noFill/>
        </p:spPr>
      </p:pic>
      <p:pic>
        <p:nvPicPr>
          <p:cNvPr id="91140" name="Picture 4" descr="http://2.bp.blogspot.com/-tNDZEiWxp9g/TjTvMgkt_eI/AAAAAAAAAZo/M6HoDe563OI/s400/firewire-ports.png"/>
          <p:cNvPicPr>
            <a:picLocks noChangeAspect="1" noChangeArrowheads="1"/>
          </p:cNvPicPr>
          <p:nvPr/>
        </p:nvPicPr>
        <p:blipFill>
          <a:blip r:embed="rId4" cstate="print"/>
          <a:srcRect/>
          <a:stretch>
            <a:fillRect/>
          </a:stretch>
        </p:blipFill>
        <p:spPr bwMode="auto">
          <a:xfrm>
            <a:off x="5508104" y="2852936"/>
            <a:ext cx="3104040" cy="1583061"/>
          </a:xfrm>
          <a:prstGeom prst="rect">
            <a:avLst/>
          </a:prstGeom>
          <a:noFill/>
        </p:spPr>
      </p:pic>
      <p:pic>
        <p:nvPicPr>
          <p:cNvPr id="91142" name="Picture 6" descr="http://1.bp.blogspot.com/-rPSmaOgj938/TjTv_YZxKZI/AAAAAAAAAaA/kV2BJo29w1I/s400/other-ports.png"/>
          <p:cNvPicPr>
            <a:picLocks noChangeAspect="1" noChangeArrowheads="1"/>
          </p:cNvPicPr>
          <p:nvPr/>
        </p:nvPicPr>
        <p:blipFill>
          <a:blip r:embed="rId5" cstate="print"/>
          <a:srcRect/>
          <a:stretch>
            <a:fillRect/>
          </a:stretch>
        </p:blipFill>
        <p:spPr bwMode="auto">
          <a:xfrm>
            <a:off x="5508104" y="4509120"/>
            <a:ext cx="3096344" cy="15791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579296" cy="636680"/>
          </a:xfrm>
        </p:spPr>
        <p:txBody>
          <a:bodyPr>
            <a:noAutofit/>
          </a:bodyPr>
          <a:lstStyle/>
          <a:p>
            <a:r>
              <a:rPr lang="el-GR" sz="4400" dirty="0" smtClean="0"/>
              <a:t>ΣΥΓΧΡΟΝΗ ΙΣΤΟΡΙΑ ΥΠΟΛΟΓΙΣΤΩΝ (1)</a:t>
            </a:r>
            <a:endParaRPr lang="el-GR" sz="4400" dirty="0"/>
          </a:p>
        </p:txBody>
      </p:sp>
      <p:sp>
        <p:nvSpPr>
          <p:cNvPr id="6" name="5 - Θέση περιεχομένου"/>
          <p:cNvSpPr>
            <a:spLocks noGrp="1"/>
          </p:cNvSpPr>
          <p:nvPr>
            <p:ph idx="1"/>
          </p:nvPr>
        </p:nvSpPr>
        <p:spPr>
          <a:xfrm>
            <a:off x="467544" y="1556792"/>
            <a:ext cx="8229600" cy="4680520"/>
          </a:xfrm>
        </p:spPr>
        <p:txBody>
          <a:bodyPr>
            <a:normAutofit fontScale="92500" lnSpcReduction="10000"/>
          </a:bodyPr>
          <a:lstStyle/>
          <a:p>
            <a:pPr marL="361950" indent="-361950">
              <a:buFont typeface="Wingdings" pitchFamily="2" charset="2"/>
              <a:buChar char="v"/>
            </a:pPr>
            <a:r>
              <a:rPr lang="el-GR" dirty="0" smtClean="0">
                <a:latin typeface="+mj-lt"/>
              </a:rPr>
              <a:t> Πρωτοπόροι :</a:t>
            </a:r>
          </a:p>
          <a:p>
            <a:pPr lvl="1">
              <a:buFont typeface="Wingdings" pitchFamily="2" charset="2"/>
              <a:buChar char="§"/>
            </a:pPr>
            <a:r>
              <a:rPr lang="en-US" dirty="0" smtClean="0">
                <a:latin typeface="+mj-lt"/>
              </a:rPr>
              <a:t>George Boole.</a:t>
            </a:r>
          </a:p>
          <a:p>
            <a:pPr lvl="1">
              <a:buFont typeface="Wingdings" pitchFamily="2" charset="2"/>
              <a:buChar char="§"/>
            </a:pPr>
            <a:r>
              <a:rPr lang="en-US" dirty="0" smtClean="0">
                <a:latin typeface="+mj-lt"/>
              </a:rPr>
              <a:t>Alan Turing.</a:t>
            </a:r>
          </a:p>
          <a:p>
            <a:pPr lvl="1">
              <a:buFont typeface="Wingdings" pitchFamily="2" charset="2"/>
              <a:buChar char="§"/>
            </a:pPr>
            <a:r>
              <a:rPr lang="en-US" dirty="0" smtClean="0">
                <a:latin typeface="+mj-lt"/>
              </a:rPr>
              <a:t>John Von Neumann.</a:t>
            </a:r>
            <a:endParaRPr lang="el-GR" dirty="0" smtClean="0">
              <a:latin typeface="+mj-lt"/>
            </a:endParaRPr>
          </a:p>
          <a:p>
            <a:pPr marL="361950" indent="-361950" algn="just">
              <a:buFont typeface="Wingdings" pitchFamily="2" charset="2"/>
              <a:buChar char="v"/>
            </a:pPr>
            <a:r>
              <a:rPr lang="el-GR" dirty="0" smtClean="0">
                <a:latin typeface="+mj-lt"/>
              </a:rPr>
              <a:t>Χωρίζεται σε πέντε (5) επιμέρους περιόδους, γνωστές ως </a:t>
            </a:r>
            <a:r>
              <a:rPr lang="el-GR" b="1" dirty="0" smtClean="0">
                <a:latin typeface="+mj-lt"/>
              </a:rPr>
              <a:t>γενιές υπολογιστών</a:t>
            </a:r>
            <a:r>
              <a:rPr lang="el-GR" dirty="0" smtClean="0">
                <a:latin typeface="+mj-lt"/>
              </a:rPr>
              <a:t>, βάσει της χρησιμοποιούμενης τεχνολογίας και των δυνατοτήτων που προσφέρει.</a:t>
            </a:r>
          </a:p>
          <a:p>
            <a:pPr marL="361950" indent="-361950" algn="just">
              <a:buFont typeface="Wingdings" pitchFamily="2" charset="2"/>
              <a:buChar char="v"/>
            </a:pPr>
            <a:r>
              <a:rPr lang="el-GR" b="1" dirty="0" smtClean="0">
                <a:latin typeface="+mj-lt"/>
              </a:rPr>
              <a:t>Πρώτη γενιά (1951-1959):</a:t>
            </a:r>
          </a:p>
          <a:p>
            <a:pPr marL="727710" lvl="1" indent="-361950" algn="just">
              <a:buFont typeface="Wingdings" pitchFamily="2" charset="2"/>
              <a:buChar char="§"/>
            </a:pPr>
            <a:r>
              <a:rPr lang="el-GR" u="sng" dirty="0" smtClean="0">
                <a:latin typeface="+mj-lt"/>
              </a:rPr>
              <a:t>Κυρίαρχη Τεχνολογία</a:t>
            </a:r>
            <a:r>
              <a:rPr lang="el-GR" dirty="0" smtClean="0">
                <a:latin typeface="+mj-lt"/>
              </a:rPr>
              <a:t>: Λυχνία Κενού (</a:t>
            </a:r>
            <a:r>
              <a:rPr lang="en-US" dirty="0" smtClean="0">
                <a:latin typeface="+mj-lt"/>
              </a:rPr>
              <a:t>Vacuum Tube</a:t>
            </a:r>
            <a:r>
              <a:rPr lang="el-GR" dirty="0" smtClean="0">
                <a:latin typeface="+mj-lt"/>
              </a:rPr>
              <a:t>)</a:t>
            </a:r>
            <a:r>
              <a:rPr lang="en-US" dirty="0" smtClean="0">
                <a:latin typeface="+mj-lt"/>
              </a:rPr>
              <a:t>.</a:t>
            </a:r>
          </a:p>
          <a:p>
            <a:pPr marL="727710" lvl="1" indent="-361950" algn="just">
              <a:buFont typeface="Wingdings" pitchFamily="2" charset="2"/>
              <a:buChar char="§"/>
            </a:pPr>
            <a:r>
              <a:rPr lang="el-GR" u="sng" dirty="0" smtClean="0">
                <a:latin typeface="+mj-lt"/>
              </a:rPr>
              <a:t>Χαρακτηριστικά:</a:t>
            </a:r>
            <a:r>
              <a:rPr lang="el-GR" dirty="0" smtClean="0">
                <a:latin typeface="+mj-lt"/>
              </a:rPr>
              <a:t> Μεγάλο μέγεθος, μικρές δυνατότητες, ελάχιστη αξιοπιστία, υψηλή κατανάλωση ενέργειας.</a:t>
            </a:r>
          </a:p>
          <a:p>
            <a:pPr marL="727710" lvl="1" indent="-361950" algn="just">
              <a:buFont typeface="Wingdings" pitchFamily="2" charset="2"/>
              <a:buChar char="§"/>
            </a:pPr>
            <a:r>
              <a:rPr lang="el-GR" u="sng" dirty="0" smtClean="0">
                <a:latin typeface="+mj-lt"/>
              </a:rPr>
              <a:t>Χαρακτηριστικοί Εκπρόσωποι:</a:t>
            </a:r>
            <a:r>
              <a:rPr lang="el-GR" dirty="0" smtClean="0">
                <a:latin typeface="+mj-lt"/>
              </a:rPr>
              <a:t> </a:t>
            </a:r>
            <a:r>
              <a:rPr lang="en-US" dirty="0" smtClean="0">
                <a:latin typeface="+mj-lt"/>
              </a:rPr>
              <a:t>ENIAC, UNIVAC, IBM 650, </a:t>
            </a:r>
            <a:r>
              <a:rPr lang="el-GR" dirty="0" smtClean="0">
                <a:latin typeface="+mj-lt"/>
              </a:rPr>
              <a:t>κλπ.</a:t>
            </a:r>
            <a:endParaRPr lang="el-GR" dirty="0">
              <a:latin typeface="+mj-lt"/>
            </a:endParaRPr>
          </a:p>
        </p:txBody>
      </p:sp>
      <p:sp>
        <p:nvSpPr>
          <p:cNvPr id="4" name="3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579296" cy="636680"/>
          </a:xfrm>
        </p:spPr>
        <p:txBody>
          <a:bodyPr>
            <a:noAutofit/>
          </a:bodyPr>
          <a:lstStyle/>
          <a:p>
            <a:r>
              <a:rPr lang="el-GR" sz="4400" dirty="0" smtClean="0"/>
              <a:t>ΣΥΓΧΡΟΝΗ ΙΣΤΟΡΙΑ ΥΠΟΛΟΓΙΣΤΩΝ (2)</a:t>
            </a:r>
            <a:endParaRPr lang="el-GR" sz="4400" dirty="0"/>
          </a:p>
        </p:txBody>
      </p:sp>
      <p:sp>
        <p:nvSpPr>
          <p:cNvPr id="6" name="5 - Θέση περιεχομένου"/>
          <p:cNvSpPr>
            <a:spLocks noGrp="1"/>
          </p:cNvSpPr>
          <p:nvPr>
            <p:ph idx="1"/>
          </p:nvPr>
        </p:nvSpPr>
        <p:spPr>
          <a:xfrm>
            <a:off x="467544" y="1556792"/>
            <a:ext cx="8229600" cy="4680520"/>
          </a:xfrm>
        </p:spPr>
        <p:txBody>
          <a:bodyPr>
            <a:normAutofit fontScale="92500" lnSpcReduction="20000"/>
          </a:bodyPr>
          <a:lstStyle/>
          <a:p>
            <a:pPr marL="361950" indent="-361950" algn="just">
              <a:buFont typeface="Wingdings" pitchFamily="2" charset="2"/>
              <a:buChar char="v"/>
            </a:pPr>
            <a:r>
              <a:rPr lang="el-GR" b="1" dirty="0" smtClean="0">
                <a:latin typeface="+mj-lt"/>
              </a:rPr>
              <a:t>Δεύτερη γενιά (1959-1965):</a:t>
            </a:r>
          </a:p>
          <a:p>
            <a:pPr marL="727710" lvl="1" indent="-361950" algn="just">
              <a:buFont typeface="Wingdings" pitchFamily="2" charset="2"/>
              <a:buChar char="§"/>
            </a:pPr>
            <a:r>
              <a:rPr lang="el-GR" u="sng" dirty="0" smtClean="0">
                <a:latin typeface="+mj-lt"/>
              </a:rPr>
              <a:t>Κυρίαρχη Τεχνολογία:</a:t>
            </a:r>
            <a:r>
              <a:rPr lang="en-US" dirty="0" smtClean="0">
                <a:latin typeface="+mj-lt"/>
              </a:rPr>
              <a:t> </a:t>
            </a:r>
            <a:r>
              <a:rPr lang="el-GR" dirty="0" err="1" smtClean="0">
                <a:latin typeface="+mj-lt"/>
              </a:rPr>
              <a:t>Κρυσταλλοτρίοδοι</a:t>
            </a:r>
            <a:r>
              <a:rPr lang="el-GR" dirty="0" smtClean="0">
                <a:latin typeface="+mj-lt"/>
              </a:rPr>
              <a:t> (</a:t>
            </a:r>
            <a:r>
              <a:rPr lang="en-US" dirty="0" smtClean="0">
                <a:latin typeface="+mj-lt"/>
              </a:rPr>
              <a:t>Transistors</a:t>
            </a:r>
            <a:r>
              <a:rPr lang="el-GR" dirty="0" smtClean="0">
                <a:latin typeface="+mj-lt"/>
              </a:rPr>
              <a:t>) τοποθετημένοι σε πίνακες κυκλωμάτων (</a:t>
            </a:r>
            <a:r>
              <a:rPr lang="en-US" dirty="0" smtClean="0">
                <a:latin typeface="+mj-lt"/>
              </a:rPr>
              <a:t>Circuit Boards</a:t>
            </a:r>
            <a:r>
              <a:rPr lang="el-GR" dirty="0" smtClean="0">
                <a:latin typeface="+mj-lt"/>
              </a:rPr>
              <a:t>)</a:t>
            </a:r>
            <a:r>
              <a:rPr lang="en-US" dirty="0" smtClean="0">
                <a:latin typeface="+mj-lt"/>
              </a:rPr>
              <a:t>.</a:t>
            </a:r>
            <a:endParaRPr lang="en-US" u="sng" dirty="0" smtClean="0">
              <a:latin typeface="+mj-lt"/>
            </a:endParaRPr>
          </a:p>
          <a:p>
            <a:pPr marL="727710" lvl="1" indent="-361950" algn="just">
              <a:buFont typeface="Wingdings" pitchFamily="2" charset="2"/>
              <a:buChar char="§"/>
            </a:pPr>
            <a:r>
              <a:rPr lang="el-GR" u="sng" dirty="0" smtClean="0">
                <a:latin typeface="+mj-lt"/>
              </a:rPr>
              <a:t>Χαρακτηριστικά:</a:t>
            </a:r>
            <a:r>
              <a:rPr lang="el-GR" dirty="0" smtClean="0">
                <a:latin typeface="+mj-lt"/>
              </a:rPr>
              <a:t> Μικρότερο μέγεθος και κόστος, αυξημένη ταχύτητα και βελτιωμένη αξιοπιστία.</a:t>
            </a:r>
          </a:p>
          <a:p>
            <a:pPr marL="727710" lvl="1" indent="-361950" algn="just">
              <a:buFont typeface="Wingdings" pitchFamily="2" charset="2"/>
              <a:buChar char="§"/>
            </a:pPr>
            <a:r>
              <a:rPr lang="el-GR" u="sng" dirty="0" smtClean="0">
                <a:latin typeface="+mj-lt"/>
              </a:rPr>
              <a:t>Χαρακτηριστικοί Εκπρόσωποι:</a:t>
            </a:r>
            <a:r>
              <a:rPr lang="el-GR" dirty="0" smtClean="0">
                <a:latin typeface="+mj-lt"/>
              </a:rPr>
              <a:t> ΙΒΜ 7090, ΙΒΜ 7094, ΙΒΜ 608.</a:t>
            </a:r>
          </a:p>
          <a:p>
            <a:pPr marL="361950" indent="-361950" algn="just">
              <a:buFont typeface="Wingdings" pitchFamily="2" charset="2"/>
              <a:buChar char="v"/>
            </a:pPr>
            <a:r>
              <a:rPr lang="el-GR" b="1" dirty="0" smtClean="0">
                <a:latin typeface="+mj-lt"/>
              </a:rPr>
              <a:t>Τρίτη γενιά (1965-1971):</a:t>
            </a:r>
          </a:p>
          <a:p>
            <a:pPr marL="727710" lvl="1" indent="-361950" algn="just">
              <a:buFont typeface="Wingdings" pitchFamily="2" charset="2"/>
              <a:buChar char="§"/>
            </a:pPr>
            <a:r>
              <a:rPr lang="el-GR" u="sng" dirty="0" smtClean="0">
                <a:latin typeface="+mj-lt"/>
              </a:rPr>
              <a:t>Κυρίαρχη Τεχνολογία:</a:t>
            </a:r>
            <a:r>
              <a:rPr lang="el-GR" dirty="0" smtClean="0">
                <a:latin typeface="+mj-lt"/>
              </a:rPr>
              <a:t> Ολοκληρωμένα κυκλώματα</a:t>
            </a:r>
            <a:r>
              <a:rPr lang="en-US" dirty="0" smtClean="0">
                <a:latin typeface="+mj-lt"/>
              </a:rPr>
              <a:t> (Integrated Circuits – Chips)</a:t>
            </a:r>
            <a:r>
              <a:rPr lang="el-GR" dirty="0" smtClean="0">
                <a:latin typeface="+mj-lt"/>
              </a:rPr>
              <a:t> οργανωμένα σε τυπωμένες πλακέτες (</a:t>
            </a:r>
            <a:r>
              <a:rPr lang="en-US" dirty="0" smtClean="0">
                <a:latin typeface="+mj-lt"/>
              </a:rPr>
              <a:t>Printed Circuits</a:t>
            </a:r>
            <a:r>
              <a:rPr lang="el-GR" dirty="0" smtClean="0">
                <a:latin typeface="+mj-lt"/>
              </a:rPr>
              <a:t>)</a:t>
            </a:r>
            <a:r>
              <a:rPr lang="en-US" dirty="0" smtClean="0">
                <a:latin typeface="+mj-lt"/>
              </a:rPr>
              <a:t>.</a:t>
            </a:r>
            <a:endParaRPr lang="en-US" u="sng" dirty="0" smtClean="0">
              <a:latin typeface="+mj-lt"/>
            </a:endParaRPr>
          </a:p>
          <a:p>
            <a:pPr marL="727710" lvl="1" indent="-361950" algn="just">
              <a:buFont typeface="Wingdings" pitchFamily="2" charset="2"/>
              <a:buChar char="§"/>
            </a:pPr>
            <a:r>
              <a:rPr lang="el-GR" u="sng" dirty="0" smtClean="0">
                <a:latin typeface="+mj-lt"/>
              </a:rPr>
              <a:t>Χαρακτηριστικά:</a:t>
            </a:r>
            <a:r>
              <a:rPr lang="el-GR" dirty="0" smtClean="0">
                <a:latin typeface="+mj-lt"/>
              </a:rPr>
              <a:t> Ακόμη πιο μικρό μέγεθος και κόστος, καθώς και αυξημένη ταχύτητα και βελτιωμένη αξιοπιστία, περισσότερες δυνατότητες εισόδου-εξόδου.</a:t>
            </a:r>
          </a:p>
          <a:p>
            <a:pPr marL="727710" lvl="1" indent="-361950" algn="just">
              <a:buFont typeface="Wingdings" pitchFamily="2" charset="2"/>
              <a:buChar char="§"/>
            </a:pPr>
            <a:r>
              <a:rPr lang="el-GR" u="sng" dirty="0" smtClean="0">
                <a:latin typeface="+mj-lt"/>
              </a:rPr>
              <a:t>Χαρακτηριστικοί Εκπρόσωποι:</a:t>
            </a:r>
            <a:r>
              <a:rPr lang="el-GR" dirty="0" smtClean="0">
                <a:latin typeface="+mj-lt"/>
              </a:rPr>
              <a:t> ΙΒΜ360/91.</a:t>
            </a:r>
          </a:p>
        </p:txBody>
      </p:sp>
      <p:sp>
        <p:nvSpPr>
          <p:cNvPr id="4" name="3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507288" cy="636680"/>
          </a:xfrm>
        </p:spPr>
        <p:txBody>
          <a:bodyPr>
            <a:noAutofit/>
          </a:bodyPr>
          <a:lstStyle/>
          <a:p>
            <a:r>
              <a:rPr lang="el-GR" sz="4400" dirty="0" smtClean="0"/>
              <a:t>ΣΥΓΧΡΟΝΗ ΙΣΤΟΡΙΑ ΥΠΟΛΟΓΙΣΤΩΝ (3)</a:t>
            </a:r>
            <a:endParaRPr lang="el-GR" sz="4400" dirty="0"/>
          </a:p>
        </p:txBody>
      </p:sp>
      <p:sp>
        <p:nvSpPr>
          <p:cNvPr id="13" name="12 - Θέση περιεχομένου"/>
          <p:cNvSpPr>
            <a:spLocks noGrp="1"/>
          </p:cNvSpPr>
          <p:nvPr>
            <p:ph sz="quarter" idx="4"/>
          </p:nvPr>
        </p:nvSpPr>
        <p:spPr>
          <a:xfrm>
            <a:off x="4283968" y="1340768"/>
            <a:ext cx="4536504" cy="4680520"/>
          </a:xfrm>
        </p:spPr>
        <p:txBody>
          <a:bodyPr>
            <a:normAutofit lnSpcReduction="10000"/>
          </a:bodyPr>
          <a:lstStyle/>
          <a:p>
            <a:pPr>
              <a:buFont typeface="Wingdings" pitchFamily="2" charset="2"/>
              <a:buChar char="v"/>
            </a:pPr>
            <a:r>
              <a:rPr lang="el-GR" sz="2400" dirty="0" smtClean="0">
                <a:latin typeface="+mj-lt"/>
              </a:rPr>
              <a:t> </a:t>
            </a:r>
            <a:r>
              <a:rPr lang="el-GR" sz="2400" b="1" dirty="0" smtClean="0">
                <a:latin typeface="+mj-lt"/>
              </a:rPr>
              <a:t>Τέταρτη γενιά (1971 – 1989):</a:t>
            </a:r>
          </a:p>
          <a:p>
            <a:pPr lvl="1" algn="just">
              <a:buFont typeface="Wingdings" pitchFamily="2" charset="2"/>
              <a:buChar char="§"/>
            </a:pPr>
            <a:r>
              <a:rPr lang="el-GR" dirty="0" smtClean="0">
                <a:latin typeface="+mj-lt"/>
              </a:rPr>
              <a:t>Κυκλώματα μεγάλης και πολύ μεγάλης κλίμακας ολοκλήρωσης (</a:t>
            </a:r>
            <a:r>
              <a:rPr lang="en-US" dirty="0" smtClean="0">
                <a:latin typeface="+mj-lt"/>
              </a:rPr>
              <a:t>Large Scale Integration, Very Large Scale Integration</a:t>
            </a:r>
            <a:r>
              <a:rPr lang="el-GR" dirty="0" smtClean="0">
                <a:latin typeface="+mj-lt"/>
              </a:rPr>
              <a:t>)</a:t>
            </a:r>
            <a:r>
              <a:rPr lang="en-US" dirty="0" smtClean="0">
                <a:latin typeface="+mj-lt"/>
              </a:rPr>
              <a:t>.</a:t>
            </a:r>
          </a:p>
          <a:p>
            <a:pPr lvl="1" algn="just">
              <a:buFont typeface="Wingdings" pitchFamily="2" charset="2"/>
              <a:buChar char="§"/>
            </a:pPr>
            <a:r>
              <a:rPr lang="el-GR" dirty="0" smtClean="0">
                <a:latin typeface="+mj-lt"/>
              </a:rPr>
              <a:t>Εμφάνιση μικροεπεξεργαστών.</a:t>
            </a:r>
          </a:p>
          <a:p>
            <a:pPr lvl="1">
              <a:buFont typeface="Wingdings" pitchFamily="2" charset="2"/>
              <a:buChar char="§"/>
            </a:pPr>
            <a:r>
              <a:rPr lang="el-GR" dirty="0" smtClean="0">
                <a:latin typeface="+mj-lt"/>
              </a:rPr>
              <a:t>Δημιουργία προσωπικών υπολογιστών (</a:t>
            </a:r>
            <a:r>
              <a:rPr lang="en-US" dirty="0" smtClean="0">
                <a:latin typeface="+mj-lt"/>
              </a:rPr>
              <a:t>Personal Computers – PCs</a:t>
            </a:r>
            <a:r>
              <a:rPr lang="el-GR" dirty="0" smtClean="0">
                <a:latin typeface="+mj-lt"/>
              </a:rPr>
              <a:t>).</a:t>
            </a:r>
            <a:endParaRPr lang="en-US" dirty="0" smtClean="0">
              <a:latin typeface="+mj-lt"/>
            </a:endParaRPr>
          </a:p>
          <a:p>
            <a:pPr>
              <a:buFont typeface="Wingdings" pitchFamily="2" charset="2"/>
              <a:buChar char="v"/>
            </a:pPr>
            <a:r>
              <a:rPr lang="el-GR" sz="2400" b="1" dirty="0" smtClean="0">
                <a:latin typeface="+mj-lt"/>
              </a:rPr>
              <a:t> Πέμπτη γενιά (1989 – ):</a:t>
            </a:r>
          </a:p>
          <a:p>
            <a:pPr lvl="1">
              <a:buFont typeface="Wingdings" pitchFamily="2" charset="2"/>
              <a:buChar char="§"/>
            </a:pPr>
            <a:r>
              <a:rPr lang="el-GR" dirty="0" smtClean="0">
                <a:latin typeface="+mj-lt"/>
              </a:rPr>
              <a:t>Αύξηση δυνατοτήτων υπολογιστών.</a:t>
            </a:r>
          </a:p>
          <a:p>
            <a:pPr lvl="1">
              <a:buFont typeface="Wingdings" pitchFamily="2" charset="2"/>
              <a:buChar char="§"/>
            </a:pPr>
            <a:r>
              <a:rPr lang="el-GR" dirty="0" smtClean="0">
                <a:latin typeface="+mj-lt"/>
              </a:rPr>
              <a:t>Προσπάθειες και έρευνα για ριζική αλλαγή αρχιτεκτονικής υπολογιστών.</a:t>
            </a:r>
            <a:endParaRPr lang="en-US" dirty="0" smtClean="0">
              <a:latin typeface="+mj-lt"/>
            </a:endParaRPr>
          </a:p>
        </p:txBody>
      </p:sp>
      <p:sp>
        <p:nvSpPr>
          <p:cNvPr id="4" name="3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pic>
        <p:nvPicPr>
          <p:cNvPr id="1026" name="Picture 2" descr="Photo"/>
          <p:cNvPicPr>
            <a:picLocks noChangeAspect="1" noChangeArrowheads="1"/>
          </p:cNvPicPr>
          <p:nvPr/>
        </p:nvPicPr>
        <p:blipFill>
          <a:blip r:embed="rId3" cstate="print"/>
          <a:srcRect/>
          <a:stretch>
            <a:fillRect/>
          </a:stretch>
        </p:blipFill>
        <p:spPr bwMode="auto">
          <a:xfrm>
            <a:off x="323528" y="1300286"/>
            <a:ext cx="3673328" cy="4721002"/>
          </a:xfrm>
          <a:prstGeom prst="rect">
            <a:avLst/>
          </a:prstGeom>
          <a:noFill/>
        </p:spPr>
      </p:pic>
      <p:sp>
        <p:nvSpPr>
          <p:cNvPr id="7" name="6 - TextBox"/>
          <p:cNvSpPr txBox="1"/>
          <p:nvPr/>
        </p:nvSpPr>
        <p:spPr>
          <a:xfrm>
            <a:off x="323528" y="6093876"/>
            <a:ext cx="3816424" cy="215444"/>
          </a:xfrm>
          <a:prstGeom prst="rect">
            <a:avLst/>
          </a:prstGeom>
          <a:noFill/>
        </p:spPr>
        <p:txBody>
          <a:bodyPr wrap="square" rtlCol="0">
            <a:spAutoFit/>
          </a:bodyPr>
          <a:lstStyle/>
          <a:p>
            <a:r>
              <a:rPr lang="el-GR" sz="800" b="1" dirty="0" smtClean="0">
                <a:solidFill>
                  <a:srgbClr val="FF0000"/>
                </a:solidFill>
              </a:rPr>
              <a:t>(</a:t>
            </a:r>
            <a:r>
              <a:rPr lang="el-GR" sz="800" b="1" u="sng" dirty="0" smtClean="0">
                <a:solidFill>
                  <a:srgbClr val="FF0000"/>
                </a:solidFill>
              </a:rPr>
              <a:t>Πηγή:</a:t>
            </a:r>
            <a:r>
              <a:rPr lang="en-US" sz="800" b="1" dirty="0" smtClean="0">
                <a:solidFill>
                  <a:srgbClr val="FF0000"/>
                </a:solidFill>
              </a:rPr>
              <a:t> http://www.columbia.edu/cu/computinghistory/generations.html</a:t>
            </a:r>
            <a:r>
              <a:rPr lang="el-GR" sz="800" b="1" dirty="0" smtClean="0">
                <a:solidFill>
                  <a:srgbClr val="FF0000"/>
                </a:solidFill>
              </a:rPr>
              <a:t>)</a:t>
            </a:r>
            <a:endParaRPr lang="el-GR" sz="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780696"/>
          </a:xfrm>
        </p:spPr>
        <p:txBody>
          <a:bodyPr>
            <a:normAutofit fontScale="90000"/>
          </a:bodyPr>
          <a:lstStyle/>
          <a:p>
            <a:pPr algn="ctr"/>
            <a:r>
              <a:rPr lang="el-GR" dirty="0" smtClean="0"/>
              <a:t>ΚΑΤΗΓΟΡΙΕΣ ΥΠΟΛΟΓΙΣΤΩΝ</a:t>
            </a:r>
            <a:endParaRPr lang="el-GR" dirty="0"/>
          </a:p>
        </p:txBody>
      </p:sp>
      <p:sp>
        <p:nvSpPr>
          <p:cNvPr id="3" name="2 - Θέση περιεχομένου"/>
          <p:cNvSpPr>
            <a:spLocks noGrp="1"/>
          </p:cNvSpPr>
          <p:nvPr>
            <p:ph idx="1"/>
          </p:nvPr>
        </p:nvSpPr>
        <p:spPr>
          <a:xfrm>
            <a:off x="457200" y="1700808"/>
            <a:ext cx="8229600" cy="4623792"/>
          </a:xfrm>
        </p:spPr>
        <p:txBody>
          <a:bodyPr>
            <a:normAutofit lnSpcReduction="10000"/>
          </a:bodyPr>
          <a:lstStyle/>
          <a:p>
            <a:pPr>
              <a:buFont typeface="Wingdings" pitchFamily="2" charset="2"/>
              <a:buChar char="Ø"/>
            </a:pPr>
            <a:r>
              <a:rPr lang="en-US" dirty="0" smtClean="0">
                <a:latin typeface="+mj-lt"/>
              </a:rPr>
              <a:t> </a:t>
            </a:r>
            <a:r>
              <a:rPr lang="el-GR" b="1" dirty="0" smtClean="0">
                <a:latin typeface="+mj-lt"/>
              </a:rPr>
              <a:t>Αναλογικοί Υπολογιστές (</a:t>
            </a:r>
            <a:r>
              <a:rPr lang="en-US" b="1" dirty="0" smtClean="0">
                <a:latin typeface="+mj-lt"/>
              </a:rPr>
              <a:t>Analog Computers</a:t>
            </a:r>
            <a:r>
              <a:rPr lang="el-GR" b="1" dirty="0" smtClean="0">
                <a:latin typeface="+mj-lt"/>
              </a:rPr>
              <a:t>)</a:t>
            </a:r>
            <a:r>
              <a:rPr lang="en-US" b="1" dirty="0" smtClean="0">
                <a:latin typeface="+mj-lt"/>
              </a:rPr>
              <a:t>:</a:t>
            </a:r>
            <a:endParaRPr lang="el-GR" b="1" dirty="0" smtClean="0">
              <a:latin typeface="+mj-lt"/>
            </a:endParaRPr>
          </a:p>
          <a:p>
            <a:pPr lvl="1">
              <a:buFont typeface="Wingdings" pitchFamily="2" charset="2"/>
              <a:buChar char="§"/>
            </a:pPr>
            <a:r>
              <a:rPr lang="el-GR" dirty="0" smtClean="0">
                <a:latin typeface="+mj-lt"/>
              </a:rPr>
              <a:t>Περιορίζονται στην εκτέλεση συγκεκριμένων εργασιών.</a:t>
            </a:r>
          </a:p>
          <a:p>
            <a:pPr lvl="1">
              <a:buFont typeface="Wingdings" pitchFamily="2" charset="2"/>
              <a:buChar char="§"/>
            </a:pPr>
            <a:r>
              <a:rPr lang="el-GR" dirty="0" smtClean="0">
                <a:latin typeface="+mj-lt"/>
              </a:rPr>
              <a:t>Τα δεδομένα αναπαριστώνται ως συνεχείς μεταβλητές.</a:t>
            </a:r>
          </a:p>
          <a:p>
            <a:pPr lvl="1" algn="just">
              <a:buFont typeface="Wingdings" pitchFamily="2" charset="2"/>
              <a:buChar char="§"/>
            </a:pPr>
            <a:r>
              <a:rPr lang="el-GR" dirty="0" smtClean="0">
                <a:latin typeface="+mj-lt"/>
              </a:rPr>
              <a:t>Ανακρίβεια και ασυνέπεια στα αποτελέσματα.</a:t>
            </a:r>
            <a:endParaRPr lang="en-US" dirty="0" smtClean="0">
              <a:latin typeface="+mj-lt"/>
            </a:endParaRPr>
          </a:p>
          <a:p>
            <a:pPr>
              <a:buFont typeface="Wingdings" pitchFamily="2" charset="2"/>
              <a:buChar char="Ø"/>
            </a:pPr>
            <a:r>
              <a:rPr lang="en-US" dirty="0" smtClean="0">
                <a:latin typeface="+mj-lt"/>
              </a:rPr>
              <a:t> </a:t>
            </a:r>
            <a:r>
              <a:rPr lang="el-GR" b="1" u="sng" dirty="0" smtClean="0">
                <a:latin typeface="+mj-lt"/>
              </a:rPr>
              <a:t>Ψηφιακοί Υπολογιστές (</a:t>
            </a:r>
            <a:r>
              <a:rPr lang="en-US" b="1" u="sng" dirty="0" smtClean="0">
                <a:latin typeface="+mj-lt"/>
              </a:rPr>
              <a:t>Digital Computers</a:t>
            </a:r>
            <a:r>
              <a:rPr lang="el-GR" b="1" u="sng" dirty="0" smtClean="0">
                <a:latin typeface="+mj-lt"/>
              </a:rPr>
              <a:t>):</a:t>
            </a:r>
          </a:p>
          <a:p>
            <a:pPr lvl="1">
              <a:buFont typeface="Wingdings" pitchFamily="2" charset="2"/>
              <a:buChar char="§"/>
            </a:pPr>
            <a:r>
              <a:rPr lang="el-GR" dirty="0" smtClean="0">
                <a:latin typeface="+mj-lt"/>
              </a:rPr>
              <a:t>Επεξεργασία δεδομένων  σε ψηφιακή μορφή:</a:t>
            </a:r>
          </a:p>
          <a:p>
            <a:pPr lvl="2">
              <a:buFont typeface="Courier New" pitchFamily="49" charset="0"/>
              <a:buChar char="o"/>
            </a:pPr>
            <a:r>
              <a:rPr lang="el-GR" dirty="0" smtClean="0">
                <a:latin typeface="+mj-lt"/>
              </a:rPr>
              <a:t> Δύο (2) βασικές καταστάσεις: ‘0’ και ‘1’.</a:t>
            </a:r>
          </a:p>
          <a:p>
            <a:pPr lvl="1">
              <a:buFont typeface="Wingdings" pitchFamily="2" charset="2"/>
              <a:buChar char="§"/>
            </a:pPr>
            <a:r>
              <a:rPr lang="el-GR" dirty="0" smtClean="0">
                <a:latin typeface="+mj-lt"/>
              </a:rPr>
              <a:t>Ακρίβεια και συνέπεια αποτελεσμάτων.</a:t>
            </a:r>
          </a:p>
          <a:p>
            <a:pPr lvl="1">
              <a:buFont typeface="Wingdings" pitchFamily="2" charset="2"/>
              <a:buChar char="§"/>
            </a:pPr>
            <a:r>
              <a:rPr lang="el-GR" dirty="0" smtClean="0">
                <a:latin typeface="+mj-lt"/>
              </a:rPr>
              <a:t>Γενική χρήση.</a:t>
            </a:r>
            <a:endParaRPr lang="en-US" dirty="0" smtClean="0">
              <a:latin typeface="+mj-lt"/>
            </a:endParaRPr>
          </a:p>
          <a:p>
            <a:pPr>
              <a:buFont typeface="Wingdings" pitchFamily="2" charset="2"/>
              <a:buChar char="Ø"/>
            </a:pPr>
            <a:r>
              <a:rPr lang="en-US" dirty="0" smtClean="0">
                <a:latin typeface="+mj-lt"/>
              </a:rPr>
              <a:t> </a:t>
            </a:r>
            <a:r>
              <a:rPr lang="el-GR" b="1" dirty="0" smtClean="0">
                <a:latin typeface="+mj-lt"/>
              </a:rPr>
              <a:t>Υβριδικοί Υπολογιστές (</a:t>
            </a:r>
            <a:r>
              <a:rPr lang="en-US" b="1" dirty="0" smtClean="0">
                <a:latin typeface="+mj-lt"/>
              </a:rPr>
              <a:t>Hybrid Computers</a:t>
            </a:r>
            <a:r>
              <a:rPr lang="el-GR" b="1" dirty="0" smtClean="0">
                <a:latin typeface="+mj-lt"/>
              </a:rPr>
              <a:t>).</a:t>
            </a:r>
            <a:endParaRPr lang="en-US" b="1" dirty="0" smtClean="0">
              <a:latin typeface="+mj-lt"/>
            </a:endParaRPr>
          </a:p>
          <a:p>
            <a:pPr>
              <a:buFont typeface="Wingdings" pitchFamily="2" charset="2"/>
              <a:buChar char="Ø"/>
            </a:pPr>
            <a:r>
              <a:rPr lang="en-US" dirty="0" smtClean="0">
                <a:latin typeface="+mj-lt"/>
              </a:rPr>
              <a:t> </a:t>
            </a:r>
            <a:r>
              <a:rPr lang="el-GR" b="1" dirty="0" smtClean="0">
                <a:latin typeface="+mj-lt"/>
              </a:rPr>
              <a:t>Κβαντικοί Υπολογιστές (</a:t>
            </a:r>
            <a:r>
              <a:rPr lang="en-US" b="1" dirty="0" smtClean="0">
                <a:latin typeface="+mj-lt"/>
              </a:rPr>
              <a:t>Quantum Computer</a:t>
            </a:r>
            <a:r>
              <a:rPr lang="el-GR" b="1" dirty="0" smtClean="0">
                <a:latin typeface="+mj-lt"/>
              </a:rPr>
              <a:t>) ?</a:t>
            </a:r>
            <a:endParaRPr lang="el-GR" b="1" dirty="0">
              <a:latin typeface="+mj-lt"/>
            </a:endParaRPr>
          </a:p>
        </p:txBody>
      </p:sp>
      <p:sp>
        <p:nvSpPr>
          <p:cNvPr id="4" name="3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2592288" cy="369332"/>
          </a:xfrm>
          <a:prstGeom prst="rect">
            <a:avLst/>
          </a:prstGeom>
          <a:noFill/>
        </p:spPr>
        <p:txBody>
          <a:bodyPr wrap="square" rtlCol="0">
            <a:spAutoFit/>
          </a:bodyPr>
          <a:lstStyle/>
          <a:p>
            <a:r>
              <a:rPr lang="el-GR" b="1" dirty="0" smtClean="0"/>
              <a:t>ΑΕΝ ΑΣΠΡΟΠΥΡΓΟΥ</a:t>
            </a:r>
            <a:endParaRPr lang="el-GR" b="1" dirty="0"/>
          </a:p>
        </p:txBody>
      </p:sp>
      <p:sp>
        <p:nvSpPr>
          <p:cNvPr id="7" name="1 - Τίτλος"/>
          <p:cNvSpPr>
            <a:spLocks noGrp="1"/>
          </p:cNvSpPr>
          <p:nvPr>
            <p:ph type="title"/>
          </p:nvPr>
        </p:nvSpPr>
        <p:spPr>
          <a:xfrm>
            <a:off x="457200" y="704088"/>
            <a:ext cx="8229600" cy="852704"/>
          </a:xfrm>
        </p:spPr>
        <p:txBody>
          <a:bodyPr/>
          <a:lstStyle/>
          <a:p>
            <a:pPr algn="ctr"/>
            <a:r>
              <a:rPr lang="el-GR" dirty="0" smtClean="0"/>
              <a:t>ΨΗΦΙΑΚΟΙ ΥΠΟΛΟΓΙΣΤΕΣ (1)</a:t>
            </a:r>
            <a:endParaRPr lang="el-GR" dirty="0"/>
          </a:p>
        </p:txBody>
      </p:sp>
      <p:sp>
        <p:nvSpPr>
          <p:cNvPr id="8" name="2 - Θέση περιεχομένου"/>
          <p:cNvSpPr>
            <a:spLocks noGrp="1"/>
          </p:cNvSpPr>
          <p:nvPr>
            <p:ph idx="1"/>
          </p:nvPr>
        </p:nvSpPr>
        <p:spPr>
          <a:xfrm>
            <a:off x="457200" y="1700808"/>
            <a:ext cx="8229600" cy="4623792"/>
          </a:xfrm>
        </p:spPr>
        <p:txBody>
          <a:bodyPr>
            <a:normAutofit/>
          </a:bodyPr>
          <a:lstStyle/>
          <a:p>
            <a:pPr marL="361950" indent="-361950" algn="just">
              <a:spcAft>
                <a:spcPts val="600"/>
              </a:spcAft>
              <a:buFont typeface="Wingdings" pitchFamily="2" charset="2"/>
              <a:buChar char="v"/>
            </a:pPr>
            <a:r>
              <a:rPr lang="el-GR" sz="2200" dirty="0" smtClean="0">
                <a:latin typeface="+mj-lt"/>
              </a:rPr>
              <a:t>Αντιλαμβάνονται δύο καταστάσεις: το </a:t>
            </a:r>
            <a:r>
              <a:rPr lang="el-GR" sz="2200" b="1" dirty="0" smtClean="0">
                <a:latin typeface="+mj-lt"/>
              </a:rPr>
              <a:t>‘0’ </a:t>
            </a:r>
            <a:r>
              <a:rPr lang="el-GR" sz="2200" dirty="0" smtClean="0">
                <a:latin typeface="+mj-lt"/>
              </a:rPr>
              <a:t>και το </a:t>
            </a:r>
            <a:r>
              <a:rPr lang="el-GR" sz="2200" b="1" dirty="0" smtClean="0">
                <a:latin typeface="+mj-lt"/>
              </a:rPr>
              <a:t>‘1’</a:t>
            </a:r>
            <a:r>
              <a:rPr lang="el-GR" sz="2200" dirty="0" smtClean="0">
                <a:latin typeface="+mj-lt"/>
              </a:rPr>
              <a:t>, που αποτελούν το εύρος των τιμών της στοιχειώδους μονάδας πληροφορίας που</a:t>
            </a:r>
            <a:r>
              <a:rPr lang="en-US" sz="2200" dirty="0" smtClean="0">
                <a:latin typeface="+mj-lt"/>
              </a:rPr>
              <a:t> </a:t>
            </a:r>
            <a:r>
              <a:rPr lang="el-GR" sz="2200" dirty="0" smtClean="0">
                <a:latin typeface="+mj-lt"/>
              </a:rPr>
              <a:t>μπορεί να αποθηκεύσουν, να επεξεργαστούν και να μεταδώσουν. </a:t>
            </a:r>
          </a:p>
          <a:p>
            <a:pPr marL="361950" indent="-361950" algn="just">
              <a:spcAft>
                <a:spcPts val="600"/>
              </a:spcAft>
              <a:buFont typeface="Wingdings" pitchFamily="2" charset="2"/>
              <a:buChar char="v"/>
            </a:pPr>
            <a:r>
              <a:rPr lang="el-GR" sz="2200" dirty="0" smtClean="0">
                <a:latin typeface="+mj-lt"/>
              </a:rPr>
              <a:t>Η ελάχιστη αυτή μονάδα πληροφορίας είναι γνωστή με το όνομα </a:t>
            </a:r>
            <a:r>
              <a:rPr lang="en-US" sz="2200" b="1" dirty="0" smtClean="0">
                <a:latin typeface="+mj-lt"/>
              </a:rPr>
              <a:t>bit (</a:t>
            </a:r>
            <a:r>
              <a:rPr lang="en-US" sz="2200" b="1" u="sng" dirty="0" smtClean="0">
                <a:latin typeface="+mj-lt"/>
              </a:rPr>
              <a:t>Bi</a:t>
            </a:r>
            <a:r>
              <a:rPr lang="en-US" sz="2200" b="1" dirty="0" smtClean="0">
                <a:latin typeface="+mj-lt"/>
              </a:rPr>
              <a:t>nary Digi</a:t>
            </a:r>
            <a:r>
              <a:rPr lang="en-US" sz="2200" b="1" u="sng" dirty="0" smtClean="0">
                <a:latin typeface="+mj-lt"/>
              </a:rPr>
              <a:t>t</a:t>
            </a:r>
            <a:r>
              <a:rPr lang="en-US" sz="2200" b="1" dirty="0" smtClean="0">
                <a:latin typeface="+mj-lt"/>
              </a:rPr>
              <a:t>).</a:t>
            </a:r>
          </a:p>
          <a:p>
            <a:pPr marL="361950" indent="-361950" algn="just">
              <a:spcAft>
                <a:spcPts val="600"/>
              </a:spcAft>
              <a:buFont typeface="Wingdings" pitchFamily="2" charset="2"/>
              <a:buChar char="v"/>
            </a:pPr>
            <a:r>
              <a:rPr lang="el-GR" sz="2200" dirty="0" smtClean="0">
                <a:latin typeface="+mj-lt"/>
              </a:rPr>
              <a:t>Τα </a:t>
            </a:r>
            <a:r>
              <a:rPr lang="en-US" sz="2200" dirty="0" smtClean="0">
                <a:latin typeface="+mj-lt"/>
              </a:rPr>
              <a:t>bit </a:t>
            </a:r>
            <a:r>
              <a:rPr lang="el-GR" sz="2200" dirty="0" smtClean="0">
                <a:latin typeface="+mj-lt"/>
              </a:rPr>
              <a:t>οργανώνονται σε οκτάδες που ονομάζονται </a:t>
            </a:r>
            <a:r>
              <a:rPr lang="en-US" sz="2200" b="1" dirty="0" smtClean="0">
                <a:latin typeface="+mj-lt"/>
              </a:rPr>
              <a:t>bytes. </a:t>
            </a:r>
            <a:r>
              <a:rPr lang="el-GR" sz="2200" dirty="0" smtClean="0">
                <a:latin typeface="+mj-lt"/>
              </a:rPr>
              <a:t>Πρόκειται μέγεθος πληροφορίας ικανό να αντιπροσωπεύσει ένα χαρακτήρα.</a:t>
            </a:r>
          </a:p>
          <a:p>
            <a:pPr marL="361950" indent="-361950" algn="just">
              <a:spcAft>
                <a:spcPts val="600"/>
              </a:spcAft>
              <a:buFont typeface="Wingdings" pitchFamily="2" charset="2"/>
              <a:buChar char="v"/>
            </a:pPr>
            <a:r>
              <a:rPr lang="el-GR" sz="2200" dirty="0" smtClean="0">
                <a:latin typeface="+mj-lt"/>
              </a:rPr>
              <a:t>Πολλαπλάσια μεγέθη πληροφορίας είναι τα: </a:t>
            </a:r>
            <a:r>
              <a:rPr lang="en-US" sz="2200" b="1" dirty="0" smtClean="0">
                <a:latin typeface="+mj-lt"/>
              </a:rPr>
              <a:t>Kilobyte (KB)</a:t>
            </a:r>
            <a:r>
              <a:rPr lang="en-US" sz="2200" dirty="0" smtClean="0">
                <a:latin typeface="+mj-lt"/>
              </a:rPr>
              <a:t>, </a:t>
            </a:r>
            <a:r>
              <a:rPr lang="en-US" sz="2200" b="1" dirty="0" smtClean="0">
                <a:latin typeface="+mj-lt"/>
              </a:rPr>
              <a:t>Megabyte (MB)</a:t>
            </a:r>
            <a:r>
              <a:rPr lang="en-US" sz="2200" dirty="0" smtClean="0">
                <a:latin typeface="+mj-lt"/>
              </a:rPr>
              <a:t>, </a:t>
            </a:r>
            <a:r>
              <a:rPr lang="en-US" sz="2200" b="1" dirty="0" smtClean="0">
                <a:latin typeface="+mj-lt"/>
              </a:rPr>
              <a:t>Gigabyte (GB)</a:t>
            </a:r>
            <a:r>
              <a:rPr lang="en-US" sz="2200" dirty="0" smtClean="0">
                <a:latin typeface="+mj-lt"/>
              </a:rPr>
              <a:t>, </a:t>
            </a:r>
            <a:r>
              <a:rPr lang="en-US" sz="2200" b="1" dirty="0" smtClean="0">
                <a:latin typeface="+mj-lt"/>
              </a:rPr>
              <a:t>Terabyte (</a:t>
            </a:r>
            <a:r>
              <a:rPr lang="en-US" sz="2200" b="1" smtClean="0">
                <a:latin typeface="+mj-lt"/>
              </a:rPr>
              <a:t>TB)</a:t>
            </a:r>
            <a:r>
              <a:rPr lang="en-US" sz="2200" smtClean="0">
                <a:latin typeface="+mj-lt"/>
              </a:rPr>
              <a:t>.</a:t>
            </a:r>
            <a:endParaRPr lang="el-GR" sz="2200" dirty="0" smtClean="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4691</TotalTime>
  <Words>4377</Words>
  <Application>Microsoft Office PowerPoint</Application>
  <PresentationFormat>Προβολή στην οθόνη (4:3)</PresentationFormat>
  <Paragraphs>488</Paragraphs>
  <Slides>41</Slides>
  <Notes>41</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Ροή</vt:lpstr>
      <vt:lpstr>ΠΛΗΡΟΦΟΡΙΚΗ – Η/Υ (Παρουσίαση 1η )</vt:lpstr>
      <vt:lpstr>ΕΙΣΑΓΩΓΙΚΕΣ ΕΝΝΟΙΕΣ (1)</vt:lpstr>
      <vt:lpstr>ΕΙΣΑΓΩΓΙΚΕΣ ΕΝΝΟΙΕΣ (2)</vt:lpstr>
      <vt:lpstr>ΠΡΟΪΣΤΟΡΙΑ ΥΠΟΛΟΓΙΣΤΩΝ</vt:lpstr>
      <vt:lpstr>ΣΥΓΧΡΟΝΗ ΙΣΤΟΡΙΑ ΥΠΟΛΟΓΙΣΤΩΝ (1)</vt:lpstr>
      <vt:lpstr>ΣΥΓΧΡΟΝΗ ΙΣΤΟΡΙΑ ΥΠΟΛΟΓΙΣΤΩΝ (2)</vt:lpstr>
      <vt:lpstr>ΣΥΓΧΡΟΝΗ ΙΣΤΟΡΙΑ ΥΠΟΛΟΓΙΣΤΩΝ (3)</vt:lpstr>
      <vt:lpstr>ΚΑΤΗΓΟΡΙΕΣ ΥΠΟΛΟΓΙΣΤΩΝ</vt:lpstr>
      <vt:lpstr>ΨΗΦΙΑΚΟΙ ΥΠΟΛΟΓΙΣΤΕΣ (1)</vt:lpstr>
      <vt:lpstr>ΨΗΦΙΑΚΟΙ ΥΠΟΛΟΓΙΣΤΕΣ (2)</vt:lpstr>
      <vt:lpstr>ΤΥΠΟΙ ΥΠΟΛΟΓΙΣΤΩΝ ΒΑΣΕΙ ΔΥΝΑΤΟΤΗΤΩΝ / ΑΠΟΔΟΣΗΣ (1)</vt:lpstr>
      <vt:lpstr>Διαφάνεια 12</vt:lpstr>
      <vt:lpstr>Διαφάνεια 13</vt:lpstr>
      <vt:lpstr>ΥΛΙΚΟ ΠΡΟΣΩΠΙΚΟΥ ΥΠΟΛΟΓΙΣΤΗ</vt:lpstr>
      <vt:lpstr>ΚΕΝΤΡΙΚΗ ΜΟΝΑΔΑ ΣΥΣΤΗΜΑΤΟΣ</vt:lpstr>
      <vt:lpstr>ΜΗΤΡΙΚΗ ΠΛΑΚΕΤΑ – MOTHERBOARD(1)</vt:lpstr>
      <vt:lpstr>ΜΗΤΡΙΚΗ ΠΛΑΚΕΤΑ – MOTHERBOARD(2)</vt:lpstr>
      <vt:lpstr>ΚΕΝΤΡΙΚΗ ΜΟΝΑΔΑ ΕΠΕΞΕΡΓΑΣΙΑΣ (1)</vt:lpstr>
      <vt:lpstr>ΚΕΝΤΡΙΚΗ ΜΟΝΑΔΑ ΕΠΕΞΕΡΓΑΣΙΑΣ (2)</vt:lpstr>
      <vt:lpstr>ΚΕΝΤΡΙΚΗ ΜΟΝΑΔΑ ΕΠΕΞΕΡΓΑΣΙΑΣ (3)</vt:lpstr>
      <vt:lpstr>ΚΥΡΙΑ ΜΝΗΜΗ / MAIN MEMORY (1)</vt:lpstr>
      <vt:lpstr>ΚΥΡΙΑ ΜΝΗΜΗ / MAIN MEMORY (2)</vt:lpstr>
      <vt:lpstr>ΚΥΡΙΑ ΜΝΗΜΗ / MAIN MEMORY (3)</vt:lpstr>
      <vt:lpstr>ΔΕΥΤΕΡΕΥΟΥΣΑ ΜΝΗΜΗ (1)</vt:lpstr>
      <vt:lpstr>ΔΕΥΤΕΡΕΥΟΥΣΑ ΜΝΗΜΗ (2)</vt:lpstr>
      <vt:lpstr>ΔΕΥΤΕΡΕΥΟΥΣΑ ΜΝΗΜΗ (3)</vt:lpstr>
      <vt:lpstr>ΚΑΡΤΕΣ ΕΠΕΚΤΑΣΗΣ (1)</vt:lpstr>
      <vt:lpstr>ΚΑΡΤΕΣ ΕΠΕΚΤΑΣΗΣ (2) &amp; ΆΛΛΑ ΣΥΣΤΑΤΙΚΑ ΚΕΝΤΡΙΚΗΣ ΜΟΝΑΔΑΣ</vt:lpstr>
      <vt:lpstr>ΣΥΣΚΕΥΕΣ ΕΙΣΟΔΟΥ / INPUT DEVICES (1)</vt:lpstr>
      <vt:lpstr>ΣΥΣΚΕΥΕΣ ΕΙΣΟΔΟΥ / INPUT DEVICES (2)</vt:lpstr>
      <vt:lpstr>ΣΥΣΚΕΥΕΣ ΕΙΣΟΔΟΥ / INPUT DEVICES (3)</vt:lpstr>
      <vt:lpstr>ΣΥΣΚΕΥΕΣ ΕΙΣΟΔΟΥ / INPUT DEVICES (4)</vt:lpstr>
      <vt:lpstr>ΣΥΣΚΕΥΕΣ ΕΙΣΟΔΟΥ / INPUT DEVICES (5)</vt:lpstr>
      <vt:lpstr>ΣΥΣΚΕΥΕΣ ΕΞΟΔΟΥ/ OUTPUT DEVICES (1)</vt:lpstr>
      <vt:lpstr>ΣΥΣΚΕΥΕΣ ΕΞΟΔΟΥ/ OUTPUT DEVICES (2)</vt:lpstr>
      <vt:lpstr>ΣΥΣΚΕΥΕΣ ΕΞΟΔΟΥ/ OUTPUT DEVICES (3)</vt:lpstr>
      <vt:lpstr>ΣΥΣΚΕΥΕΣ ΕΞΟΔΟΥ/ OUTPUT DEVICES (4)</vt:lpstr>
      <vt:lpstr>ΣΥΣΚΕΥΕΣ ΕΞΟΔΟΥ/ OUTPUT DEVICES (5)</vt:lpstr>
      <vt:lpstr>ΘΥΡΕΣ ΥΠΟΛΟΓΙΣΤΗ / COMPUTER PORTS (1)</vt:lpstr>
      <vt:lpstr>ΘΥΡΕΣ ΥΠΟΛΟΓΙΣΤΗ / COMPUTER PORTS (2)</vt:lpstr>
      <vt:lpstr>ΘΥΡΕΣ ΥΠΟΛΟΓΙΣΤΗ / COMPUTER PORTS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ΠΛΗΡΟΦΟΡΙΚΗ – Η/Υ</dc:title>
  <dc:creator>gskast78</dc:creator>
  <cp:lastModifiedBy>gskast78</cp:lastModifiedBy>
  <cp:revision>495</cp:revision>
  <dcterms:created xsi:type="dcterms:W3CDTF">2015-02-09T08:33:03Z</dcterms:created>
  <dcterms:modified xsi:type="dcterms:W3CDTF">2018-03-23T09:06:55Z</dcterms:modified>
</cp:coreProperties>
</file>