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85" r:id="rId5"/>
    <p:sldId id="286" r:id="rId6"/>
    <p:sldId id="287" r:id="rId7"/>
    <p:sldId id="257" r:id="rId8"/>
    <p:sldId id="278" r:id="rId9"/>
    <p:sldId id="279" r:id="rId10"/>
    <p:sldId id="280" r:id="rId11"/>
    <p:sldId id="281" r:id="rId12"/>
    <p:sldId id="258" r:id="rId13"/>
    <p:sldId id="259" r:id="rId14"/>
    <p:sldId id="282"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13" d="100"/>
          <a:sy n="113" d="100"/>
        </p:scale>
        <p:origin x="5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13EC9C-73E3-419E-AFF2-F0BAD9BC9F0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92392394-6D1E-40F3-99D8-A77BD9D65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8C7B30CC-373E-4FA6-BE9B-B8B13BCDC68B}"/>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5" name="Θέση υποσέλιδου 4">
            <a:extLst>
              <a:ext uri="{FF2B5EF4-FFF2-40B4-BE49-F238E27FC236}">
                <a16:creationId xmlns:a16="http://schemas.microsoft.com/office/drawing/2014/main" id="{7E8C161B-214E-4DD6-95F5-1C4704141E3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4897368-32F9-4B8E-8121-40F220CDECD7}"/>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289173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83D198-CBD6-43F6-A017-4D53BC319B8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31E07BBC-0AF3-44CD-BF14-5A60BDB0DD2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71578218-395E-4A59-B844-AB2FFA35A7C9}"/>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5" name="Θέση υποσέλιδου 4">
            <a:extLst>
              <a:ext uri="{FF2B5EF4-FFF2-40B4-BE49-F238E27FC236}">
                <a16:creationId xmlns:a16="http://schemas.microsoft.com/office/drawing/2014/main" id="{EDEA9213-A2E3-4524-B9C9-11D2DC637AF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7391095-2920-42DE-9959-A748AF9305A8}"/>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329527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4D6E79D-38C3-4822-ABCA-977DB00E4B9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379053BA-E0CD-4453-B232-32F5BC65CEE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2D66D7D-5E05-4201-93C9-95B65FBC8825}"/>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5" name="Θέση υποσέλιδου 4">
            <a:extLst>
              <a:ext uri="{FF2B5EF4-FFF2-40B4-BE49-F238E27FC236}">
                <a16:creationId xmlns:a16="http://schemas.microsoft.com/office/drawing/2014/main" id="{1A5951B9-3B98-445C-9524-F013036284C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5536489F-822A-4C79-BC0A-47D78B0B4BAD}"/>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301504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0F913D-3A85-428B-9EF9-775B781D22A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1EE2BA2-39B0-42F1-B521-0853253DC87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056E88C-CE6F-4D70-BC73-808F1DBD6C9E}"/>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5" name="Θέση υποσέλιδου 4">
            <a:extLst>
              <a:ext uri="{FF2B5EF4-FFF2-40B4-BE49-F238E27FC236}">
                <a16:creationId xmlns:a16="http://schemas.microsoft.com/office/drawing/2014/main" id="{BE565F71-0B55-45C4-934E-3DF8593B824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0BC32D7-0FAD-4722-90D2-CCE7FAA18CB1}"/>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130557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F8802F-FD62-4050-B219-C12DA2BD243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18E8C3D-F578-4241-80D4-71A60D8C2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78315DF-8D4A-4E9F-8C28-6B5E30982885}"/>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5" name="Θέση υποσέλιδου 4">
            <a:extLst>
              <a:ext uri="{FF2B5EF4-FFF2-40B4-BE49-F238E27FC236}">
                <a16:creationId xmlns:a16="http://schemas.microsoft.com/office/drawing/2014/main" id="{E9442EA2-409F-4E45-A24D-848AD38A915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D636C6E-A74F-47F9-A4BD-A4BEF9CFFFA9}"/>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372929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972EFE-26D9-43FD-B0A7-0A7CF1CC7B6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D929CA0B-5AC1-41EF-B315-488F7EC6F59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8C5D5ABB-D76A-43A1-8584-53563A22137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07A3785E-362F-4241-BDB8-414052191C56}"/>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6" name="Θέση υποσέλιδου 5">
            <a:extLst>
              <a:ext uri="{FF2B5EF4-FFF2-40B4-BE49-F238E27FC236}">
                <a16:creationId xmlns:a16="http://schemas.microsoft.com/office/drawing/2014/main" id="{84D225AA-E88C-4D1C-8FDA-9ED26276C3F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EC69C2FE-CB8D-417A-87EA-16335B4C61E0}"/>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311899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DBDD7C-7655-4CBD-90B3-845C130EBF1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75457FC-745D-4268-8732-C4A622037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AC71B97-0307-49A5-98FB-AFE4E57C716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F99582D2-404F-4BFC-881A-F9A684578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97A3F71-658A-4F43-95DB-E0A57A95546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B982E5BB-960E-4B9D-953C-B35E47D4ACF3}"/>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8" name="Θέση υποσέλιδου 7">
            <a:extLst>
              <a:ext uri="{FF2B5EF4-FFF2-40B4-BE49-F238E27FC236}">
                <a16:creationId xmlns:a16="http://schemas.microsoft.com/office/drawing/2014/main" id="{2CC94000-6BD6-4A0F-99B1-7B50FA0C934F}"/>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B74E24E4-99E4-48A9-A6A5-8B4668CF456B}"/>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391941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E9C9AA-32FC-440A-B383-B6CAD9F051E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EC96A964-8053-402C-BC49-CF54EF655D55}"/>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4" name="Θέση υποσέλιδου 3">
            <a:extLst>
              <a:ext uri="{FF2B5EF4-FFF2-40B4-BE49-F238E27FC236}">
                <a16:creationId xmlns:a16="http://schemas.microsoft.com/office/drawing/2014/main" id="{4B48E807-D55C-46C7-A8A0-11EA98103471}"/>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EAB180FF-FAA2-4291-BE9E-E1CBF1AF9CBE}"/>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404450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9D09BB0-0670-46FC-9263-166B317E306F}"/>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3" name="Θέση υποσέλιδου 2">
            <a:extLst>
              <a:ext uri="{FF2B5EF4-FFF2-40B4-BE49-F238E27FC236}">
                <a16:creationId xmlns:a16="http://schemas.microsoft.com/office/drawing/2014/main" id="{7E2144E2-C5F6-4A5C-8CE2-3406A1D961A6}"/>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5E49112C-07DF-414C-AFBE-F2E129277B79}"/>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427251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6BA030-EE78-4EC8-AD74-B981973FBD7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62805ED-EBE8-4F28-96BB-ED84A7E8F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ED509E83-EA17-4AEE-9241-65B25032B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5E65F77-BBB3-4952-9A14-A22A693BFB47}"/>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6" name="Θέση υποσέλιδου 5">
            <a:extLst>
              <a:ext uri="{FF2B5EF4-FFF2-40B4-BE49-F238E27FC236}">
                <a16:creationId xmlns:a16="http://schemas.microsoft.com/office/drawing/2014/main" id="{FF3C0CDB-BD05-4D4F-8679-B2DAC42FB32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6F2CB07-5FE0-4ACF-B061-13F37B58BAB1}"/>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215059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B5B629-0D51-4D75-A3E4-B775681BBB1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D6D0799D-9594-41FA-A242-B2C684FCC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0E3C191B-DD63-491F-AC04-1EDFE488F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59501CB-A87F-4190-B05B-BB0105F3F543}"/>
              </a:ext>
            </a:extLst>
          </p:cNvPr>
          <p:cNvSpPr>
            <a:spLocks noGrp="1"/>
          </p:cNvSpPr>
          <p:nvPr>
            <p:ph type="dt" sz="half" idx="10"/>
          </p:nvPr>
        </p:nvSpPr>
        <p:spPr/>
        <p:txBody>
          <a:bodyPr/>
          <a:lstStyle/>
          <a:p>
            <a:fld id="{5B41CAE6-E716-425F-9889-26DA6D8F7607}" type="datetimeFigureOut">
              <a:rPr lang="en-US" smtClean="0"/>
              <a:t>3/25/2024</a:t>
            </a:fld>
            <a:endParaRPr lang="en-US"/>
          </a:p>
        </p:txBody>
      </p:sp>
      <p:sp>
        <p:nvSpPr>
          <p:cNvPr id="6" name="Θέση υποσέλιδου 5">
            <a:extLst>
              <a:ext uri="{FF2B5EF4-FFF2-40B4-BE49-F238E27FC236}">
                <a16:creationId xmlns:a16="http://schemas.microsoft.com/office/drawing/2014/main" id="{8E51CFA6-210F-4D7B-9C77-CD2D59CC58B0}"/>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17D3868-FEC4-4B5D-AD5E-AD1ADCA5F490}"/>
              </a:ext>
            </a:extLst>
          </p:cNvPr>
          <p:cNvSpPr>
            <a:spLocks noGrp="1"/>
          </p:cNvSpPr>
          <p:nvPr>
            <p:ph type="sldNum" sz="quarter" idx="12"/>
          </p:nvPr>
        </p:nvSpPr>
        <p:spPr/>
        <p:txBody>
          <a:bodyPr/>
          <a:lstStyle/>
          <a:p>
            <a:fld id="{0AA4368B-B10C-4355-9F28-0F783C6600F2}" type="slidenum">
              <a:rPr lang="en-US" smtClean="0"/>
              <a:t>‹#›</a:t>
            </a:fld>
            <a:endParaRPr lang="en-US"/>
          </a:p>
        </p:txBody>
      </p:sp>
    </p:spTree>
    <p:extLst>
      <p:ext uri="{BB962C8B-B14F-4D97-AF65-F5344CB8AC3E}">
        <p14:creationId xmlns:p14="http://schemas.microsoft.com/office/powerpoint/2010/main" val="205340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FA18566-91B5-49E4-9290-6478DC142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96C5BA5B-49FF-4654-AF7E-2749A6085D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D0DAEF6-16DE-4088-86E4-42A2424D9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1CAE6-E716-425F-9889-26DA6D8F7607}" type="datetimeFigureOut">
              <a:rPr lang="en-US" smtClean="0"/>
              <a:t>3/25/2024</a:t>
            </a:fld>
            <a:endParaRPr lang="en-US"/>
          </a:p>
        </p:txBody>
      </p:sp>
      <p:sp>
        <p:nvSpPr>
          <p:cNvPr id="5" name="Θέση υποσέλιδου 4">
            <a:extLst>
              <a:ext uri="{FF2B5EF4-FFF2-40B4-BE49-F238E27FC236}">
                <a16:creationId xmlns:a16="http://schemas.microsoft.com/office/drawing/2014/main" id="{04E68B28-6618-471D-9D9B-DA8A3EE99D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6A3DDAB0-2DB0-47AB-A869-C06CAA4D30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4368B-B10C-4355-9F28-0F783C6600F2}" type="slidenum">
              <a:rPr lang="en-US" smtClean="0"/>
              <a:t>‹#›</a:t>
            </a:fld>
            <a:endParaRPr lang="en-US"/>
          </a:p>
        </p:txBody>
      </p:sp>
    </p:spTree>
    <p:extLst>
      <p:ext uri="{BB962C8B-B14F-4D97-AF65-F5344CB8AC3E}">
        <p14:creationId xmlns:p14="http://schemas.microsoft.com/office/powerpoint/2010/main" val="310976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oWjUX-f4Vmg&amp;ab_channel=arxipelago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5372CF-658E-422F-94C5-403AB3D18610}"/>
              </a:ext>
            </a:extLst>
          </p:cNvPr>
          <p:cNvSpPr>
            <a:spLocks noGrp="1"/>
          </p:cNvSpPr>
          <p:nvPr>
            <p:ph type="ctrTitle"/>
          </p:nvPr>
        </p:nvSpPr>
        <p:spPr/>
        <p:txBody>
          <a:bodyPr/>
          <a:lstStyle/>
          <a:p>
            <a:r>
              <a:rPr lang="el-GR" dirty="0"/>
              <a:t>Γέφυρα σύγχρονου πλοίου</a:t>
            </a:r>
            <a:endParaRPr lang="en-US" dirty="0"/>
          </a:p>
        </p:txBody>
      </p:sp>
      <p:sp>
        <p:nvSpPr>
          <p:cNvPr id="3" name="Υπότιτλος 2">
            <a:extLst>
              <a:ext uri="{FF2B5EF4-FFF2-40B4-BE49-F238E27FC236}">
                <a16:creationId xmlns:a16="http://schemas.microsoft.com/office/drawing/2014/main" id="{912D47F8-7242-41E8-B291-801F623F1401}"/>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a:t>
            </a:r>
            <a:r>
              <a:rPr lang="el-GR" dirty="0" err="1"/>
              <a:t>Καρακαλπακίδης</a:t>
            </a:r>
            <a:r>
              <a:rPr lang="el-GR" dirty="0"/>
              <a:t> Κυριάκος</a:t>
            </a:r>
            <a:endParaRPr lang="en-US" dirty="0"/>
          </a:p>
        </p:txBody>
      </p:sp>
    </p:spTree>
    <p:extLst>
      <p:ext uri="{BB962C8B-B14F-4D97-AF65-F5344CB8AC3E}">
        <p14:creationId xmlns:p14="http://schemas.microsoft.com/office/powerpoint/2010/main" val="3699302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20EA86-2A61-4E06-8C8A-9FD4BCD8976F}"/>
              </a:ext>
            </a:extLst>
          </p:cNvPr>
          <p:cNvSpPr>
            <a:spLocks noGrp="1"/>
          </p:cNvSpPr>
          <p:nvPr>
            <p:ph idx="1"/>
          </p:nvPr>
        </p:nvSpPr>
        <p:spPr>
          <a:xfrm>
            <a:off x="800100" y="1619250"/>
            <a:ext cx="10553700" cy="4557713"/>
          </a:xfrm>
        </p:spPr>
        <p:txBody>
          <a:bodyPr/>
          <a:lstStyle/>
          <a:p>
            <a:pPr marL="0" indent="0">
              <a:buNone/>
            </a:pPr>
            <a:r>
              <a:rPr lang="el-GR" dirty="0"/>
              <a:t>Το διαμέρισμα ασυρμάτου βρίσκεται και αυτό συνήθως στο ίδιο κατάστρωμα με τους παραπάνω χώρους ή το πολύ ένα κατάστρωμα χαμηλότερα. </a:t>
            </a:r>
          </a:p>
          <a:p>
            <a:pPr marL="0" indent="0">
              <a:buNone/>
            </a:pPr>
            <a:r>
              <a:rPr lang="el-GR" dirty="0"/>
              <a:t>Ο χώρος εγκατάστασης της γυροπυξίδας είναι συνήθως κοντά στον ουδέτερο άξονα του πλοίου. </a:t>
            </a:r>
          </a:p>
          <a:p>
            <a:pPr marL="0" indent="0">
              <a:buNone/>
            </a:pPr>
            <a:r>
              <a:rPr lang="el-GR" dirty="0"/>
              <a:t>Συχνά, κοντά στον χώρο πηδαλιούχησης υπάρχουν ένας στοιχειώδης χώρος υγιεινής και μία μικρή καμπίνα για τον Πλοίαρχο, για τις περιπτώσεις όπου οι συνθήκες απαιτούν τη συνεχή παραμονή του στη γέφυρα.</a:t>
            </a:r>
            <a:endParaRPr lang="en-US" dirty="0"/>
          </a:p>
          <a:p>
            <a:pPr marL="0" indent="0">
              <a:buNone/>
            </a:pPr>
            <a:endParaRPr lang="en-US" dirty="0"/>
          </a:p>
        </p:txBody>
      </p:sp>
    </p:spTree>
    <p:extLst>
      <p:ext uri="{BB962C8B-B14F-4D97-AF65-F5344CB8AC3E}">
        <p14:creationId xmlns:p14="http://schemas.microsoft.com/office/powerpoint/2010/main" val="104609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B221D1E-E2BC-4D2D-97BB-A8E2B21F4C92}"/>
              </a:ext>
            </a:extLst>
          </p:cNvPr>
          <p:cNvPicPr>
            <a:picLocks noChangeAspect="1"/>
          </p:cNvPicPr>
          <p:nvPr/>
        </p:nvPicPr>
        <p:blipFill rotWithShape="1">
          <a:blip r:embed="rId2"/>
          <a:srcRect l="41250" t="39306" r="38906" b="17639"/>
          <a:stretch/>
        </p:blipFill>
        <p:spPr>
          <a:xfrm>
            <a:off x="2143125" y="0"/>
            <a:ext cx="5619750" cy="6858747"/>
          </a:xfrm>
          <a:prstGeom prst="rect">
            <a:avLst/>
          </a:prstGeom>
        </p:spPr>
      </p:pic>
    </p:spTree>
    <p:extLst>
      <p:ext uri="{BB962C8B-B14F-4D97-AF65-F5344CB8AC3E}">
        <p14:creationId xmlns:p14="http://schemas.microsoft.com/office/powerpoint/2010/main" val="203118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8D0431-CC76-490A-8604-B3D8CB5004E8}"/>
              </a:ext>
            </a:extLst>
          </p:cNvPr>
          <p:cNvSpPr>
            <a:spLocks noGrp="1"/>
          </p:cNvSpPr>
          <p:nvPr>
            <p:ph idx="1"/>
          </p:nvPr>
        </p:nvSpPr>
        <p:spPr>
          <a:xfrm>
            <a:off x="885824" y="676276"/>
            <a:ext cx="4210051" cy="5500688"/>
          </a:xfrm>
        </p:spPr>
        <p:txBody>
          <a:bodyPr>
            <a:normAutofit/>
          </a:bodyPr>
          <a:lstStyle/>
          <a:p>
            <a:pPr marL="0" indent="0">
              <a:buNone/>
            </a:pPr>
            <a:r>
              <a:rPr lang="el-GR" dirty="0"/>
              <a:t>Η γέφυρα του σύγχρονου πλοίου μοιάζει με πιλοτήριο αεριωθούμενου αεροπλάνου. </a:t>
            </a:r>
          </a:p>
          <a:p>
            <a:pPr marL="0" indent="0">
              <a:buNone/>
            </a:pPr>
            <a:r>
              <a:rPr lang="el-GR" dirty="0"/>
              <a:t>Από αυτήν, ο πλοίαρχος ή ο αξιωματικός ναυσιπλοΐας του πλοίου (φυλακής) μπορεί να ελέγξει την όλη κατάσταση του πλοίου και να δίνει τις κατάλληλες διαταγές για την ασφαλή διακυβέρνησή του. </a:t>
            </a:r>
            <a:endParaRPr lang="en-US" dirty="0"/>
          </a:p>
        </p:txBody>
      </p:sp>
      <p:pic>
        <p:nvPicPr>
          <p:cNvPr id="5" name="Εικόνα 4">
            <a:extLst>
              <a:ext uri="{FF2B5EF4-FFF2-40B4-BE49-F238E27FC236}">
                <a16:creationId xmlns:a16="http://schemas.microsoft.com/office/drawing/2014/main" id="{0E75ED7B-9A2D-4C47-BE52-7E6E111C8951}"/>
              </a:ext>
            </a:extLst>
          </p:cNvPr>
          <p:cNvPicPr>
            <a:picLocks noChangeAspect="1"/>
          </p:cNvPicPr>
          <p:nvPr/>
        </p:nvPicPr>
        <p:blipFill rotWithShape="1">
          <a:blip r:embed="rId2"/>
          <a:srcRect l="37657" t="44167" r="35312" b="20833"/>
          <a:stretch/>
        </p:blipFill>
        <p:spPr>
          <a:xfrm>
            <a:off x="5156051" y="864395"/>
            <a:ext cx="7035949" cy="5124449"/>
          </a:xfrm>
          <a:prstGeom prst="rect">
            <a:avLst/>
          </a:prstGeom>
        </p:spPr>
      </p:pic>
    </p:spTree>
    <p:extLst>
      <p:ext uri="{BB962C8B-B14F-4D97-AF65-F5344CB8AC3E}">
        <p14:creationId xmlns:p14="http://schemas.microsoft.com/office/powerpoint/2010/main" val="203913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21196139-B741-4FA1-A615-23883750CC19}"/>
              </a:ext>
            </a:extLst>
          </p:cNvPr>
          <p:cNvSpPr>
            <a:spLocks noGrp="1"/>
          </p:cNvSpPr>
          <p:nvPr>
            <p:ph type="title"/>
          </p:nvPr>
        </p:nvSpPr>
        <p:spPr/>
        <p:txBody>
          <a:bodyPr/>
          <a:lstStyle/>
          <a:p>
            <a:r>
              <a:rPr lang="el-GR" dirty="0"/>
              <a:t>1. Το οιακοστρόφιο</a:t>
            </a:r>
            <a:endParaRPr lang="en-US" dirty="0"/>
          </a:p>
        </p:txBody>
      </p:sp>
      <p:sp>
        <p:nvSpPr>
          <p:cNvPr id="3" name="Θέση περιεχομένου 2">
            <a:extLst>
              <a:ext uri="{FF2B5EF4-FFF2-40B4-BE49-F238E27FC236}">
                <a16:creationId xmlns:a16="http://schemas.microsoft.com/office/drawing/2014/main" id="{D3B36E69-6879-44ED-8901-65F08D74E216}"/>
              </a:ext>
            </a:extLst>
          </p:cNvPr>
          <p:cNvSpPr>
            <a:spLocks noGrp="1"/>
          </p:cNvSpPr>
          <p:nvPr>
            <p:ph idx="1"/>
          </p:nvPr>
        </p:nvSpPr>
        <p:spPr/>
        <p:txBody>
          <a:bodyPr/>
          <a:lstStyle/>
          <a:p>
            <a:pPr marL="0" indent="0">
              <a:buNone/>
            </a:pPr>
            <a:r>
              <a:rPr lang="el-GR" b="1" dirty="0"/>
              <a:t>Το οιακοστρόφιο με το ανάλογο σύστημα μετάδοσης του περιστρέφει το πηδάλιο.</a:t>
            </a:r>
          </a:p>
          <a:p>
            <a:pPr marL="0" indent="0">
              <a:buNone/>
            </a:pPr>
            <a:r>
              <a:rPr lang="el-GR" b="1" dirty="0"/>
              <a:t>Το οιακοστρόφιο </a:t>
            </a:r>
            <a:r>
              <a:rPr lang="el-GR" dirty="0"/>
              <a:t>(ρόδα) σε χειροκίνητη λειτουργία. Το οιακοστρόφιο μπορεί να τεθεί σε αυτόματη διακυβέρνηση, όταν το πλοίο διαθέτει αυτόματο πηδάλιο ή αυτόματο πιλότο (</a:t>
            </a:r>
            <a:r>
              <a:rPr lang="el-GR" dirty="0" err="1"/>
              <a:t>auto</a:t>
            </a:r>
            <a:r>
              <a:rPr lang="el-GR" dirty="0"/>
              <a:t> </a:t>
            </a:r>
            <a:r>
              <a:rPr lang="el-GR" dirty="0" err="1"/>
              <a:t>pilot</a:t>
            </a:r>
            <a:r>
              <a:rPr lang="el-GR" dirty="0"/>
              <a:t>), όπως αποκαλείται συνήθως. Αλλά και σ’ αυτήν την περίπτωση είναι απαραίτητο ο πηδαλιούχος να είναι παρών, ώστε να επεμβαίνει και να επαναφέρει το πηδάλιο στη χειροκίνητη κατάσταση. </a:t>
            </a:r>
          </a:p>
          <a:p>
            <a:pPr marL="0" indent="0">
              <a:buNone/>
            </a:pPr>
            <a:endParaRPr lang="en-US" dirty="0"/>
          </a:p>
        </p:txBody>
      </p:sp>
    </p:spTree>
    <p:extLst>
      <p:ext uri="{BB962C8B-B14F-4D97-AF65-F5344CB8AC3E}">
        <p14:creationId xmlns:p14="http://schemas.microsoft.com/office/powerpoint/2010/main" val="327107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C63B236-1B4C-4E51-894F-895B1AF541A0}"/>
              </a:ext>
            </a:extLst>
          </p:cNvPr>
          <p:cNvPicPr>
            <a:picLocks noGrp="1" noChangeAspect="1"/>
          </p:cNvPicPr>
          <p:nvPr>
            <p:ph idx="1"/>
          </p:nvPr>
        </p:nvPicPr>
        <p:blipFill rotWithShape="1">
          <a:blip r:embed="rId2"/>
          <a:srcRect l="29930" t="24808" r="18602" b="15651"/>
          <a:stretch/>
        </p:blipFill>
        <p:spPr>
          <a:xfrm>
            <a:off x="1437155" y="397407"/>
            <a:ext cx="9317690" cy="6063186"/>
          </a:xfrm>
        </p:spPr>
      </p:pic>
    </p:spTree>
    <p:extLst>
      <p:ext uri="{BB962C8B-B14F-4D97-AF65-F5344CB8AC3E}">
        <p14:creationId xmlns:p14="http://schemas.microsoft.com/office/powerpoint/2010/main" val="167723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2F97F7-BD3C-430D-BE5B-267586EDB4A9}"/>
              </a:ext>
            </a:extLst>
          </p:cNvPr>
          <p:cNvSpPr>
            <a:spLocks noGrp="1"/>
          </p:cNvSpPr>
          <p:nvPr>
            <p:ph type="title"/>
          </p:nvPr>
        </p:nvSpPr>
        <p:spPr/>
        <p:txBody>
          <a:bodyPr/>
          <a:lstStyle/>
          <a:p>
            <a:r>
              <a:rPr lang="el-GR" dirty="0"/>
              <a:t>2. Πρόβολος με μεγεθυντικό φακό</a:t>
            </a:r>
            <a:endParaRPr lang="en-US" dirty="0"/>
          </a:p>
        </p:txBody>
      </p:sp>
      <p:sp>
        <p:nvSpPr>
          <p:cNvPr id="3" name="Θέση περιεχομένου 2">
            <a:extLst>
              <a:ext uri="{FF2B5EF4-FFF2-40B4-BE49-F238E27FC236}">
                <a16:creationId xmlns:a16="http://schemas.microsoft.com/office/drawing/2014/main" id="{D14D924E-1C9D-45A6-8D32-F8A05BB2A42C}"/>
              </a:ext>
            </a:extLst>
          </p:cNvPr>
          <p:cNvSpPr>
            <a:spLocks noGrp="1"/>
          </p:cNvSpPr>
          <p:nvPr>
            <p:ph idx="1"/>
          </p:nvPr>
        </p:nvSpPr>
        <p:spPr/>
        <p:txBody>
          <a:bodyPr>
            <a:normAutofit/>
          </a:bodyPr>
          <a:lstStyle/>
          <a:p>
            <a:pPr marL="0" indent="0">
              <a:buNone/>
            </a:pPr>
            <a:r>
              <a:rPr lang="el-GR" dirty="0"/>
              <a:t>Μπροστά από το οιακοστρόφιο κατεβαίνει από τη μαγνητική πυξίδα που βρίσκεται στην κόντρα γέφυρα (</a:t>
            </a:r>
            <a:r>
              <a:rPr lang="el-GR" dirty="0" err="1"/>
              <a:t>διοπτήρια</a:t>
            </a:r>
            <a:r>
              <a:rPr lang="el-GR" dirty="0"/>
              <a:t> πυξίδα), πρόβολος με μεγεθυντικό φακό. </a:t>
            </a:r>
          </a:p>
          <a:p>
            <a:pPr marL="0" indent="0">
              <a:buNone/>
            </a:pPr>
            <a:r>
              <a:rPr lang="el-GR" dirty="0"/>
              <a:t>Ο πρόβολος που δείχνει τις μοίρες της πλώρης παίζει το ρόλο της </a:t>
            </a:r>
            <a:r>
              <a:rPr lang="el-GR" dirty="0" err="1"/>
              <a:t>ιθυντηρίας</a:t>
            </a:r>
            <a:r>
              <a:rPr lang="el-GR" dirty="0"/>
              <a:t> πυξίδας. Να σημειωθεί ότι και το πιο σύγχρονο πλοίο που διαθέτει μία ή δύο γυροσκοπικές πυξίδες πρέπει να φέρει και μαγνητική πυξίδα, για λόγους ασφάλειας, καθώς η μαγνητική πυξίδα δεν παθαίνει ποτέ βλάβη. </a:t>
            </a:r>
          </a:p>
          <a:p>
            <a:pPr marL="0" indent="0">
              <a:buNone/>
            </a:pPr>
            <a:r>
              <a:rPr lang="el-GR" dirty="0"/>
              <a:t>Η ύπαρξη μαγνητικής πυξίδας προβλέπεται και επιβάλλεται από τους Κανονισμούς του ΙΜΟ για την ασφάλεια της ναυσιπλοΐας.</a:t>
            </a:r>
            <a:endParaRPr lang="en-US" dirty="0"/>
          </a:p>
        </p:txBody>
      </p:sp>
    </p:spTree>
    <p:extLst>
      <p:ext uri="{BB962C8B-B14F-4D97-AF65-F5344CB8AC3E}">
        <p14:creationId xmlns:p14="http://schemas.microsoft.com/office/powerpoint/2010/main" val="908543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F718CA-99A2-42EA-9D3F-938654B51C83}"/>
              </a:ext>
            </a:extLst>
          </p:cNvPr>
          <p:cNvSpPr>
            <a:spLocks noGrp="1"/>
          </p:cNvSpPr>
          <p:nvPr>
            <p:ph type="title"/>
          </p:nvPr>
        </p:nvSpPr>
        <p:spPr/>
        <p:txBody>
          <a:bodyPr/>
          <a:lstStyle/>
          <a:p>
            <a:r>
              <a:rPr lang="el-GR" dirty="0"/>
              <a:t>3. Ανεμολόγιο</a:t>
            </a:r>
            <a:endParaRPr lang="en-US" dirty="0"/>
          </a:p>
        </p:txBody>
      </p:sp>
      <p:sp>
        <p:nvSpPr>
          <p:cNvPr id="3" name="Θέση περιεχομένου 2">
            <a:extLst>
              <a:ext uri="{FF2B5EF4-FFF2-40B4-BE49-F238E27FC236}">
                <a16:creationId xmlns:a16="http://schemas.microsoft.com/office/drawing/2014/main" id="{9BB11266-875A-427B-B55D-1271D65E98CC}"/>
              </a:ext>
            </a:extLst>
          </p:cNvPr>
          <p:cNvSpPr>
            <a:spLocks noGrp="1"/>
          </p:cNvSpPr>
          <p:nvPr>
            <p:ph idx="1"/>
          </p:nvPr>
        </p:nvSpPr>
        <p:spPr/>
        <p:txBody>
          <a:bodyPr/>
          <a:lstStyle/>
          <a:p>
            <a:pPr marL="0" indent="0">
              <a:buNone/>
            </a:pPr>
            <a:r>
              <a:rPr lang="el-GR" dirty="0"/>
              <a:t>Το ανεμολόγιο της γυροσκοπικής πυξίδας, εφόσον αυτή είναι εγκατεστημένη στη γέφυρα ή το ανεμολόγιο του </a:t>
            </a:r>
            <a:r>
              <a:rPr lang="el-GR" dirty="0" err="1"/>
              <a:t>επαναλήπτη</a:t>
            </a:r>
            <a:r>
              <a:rPr lang="el-GR" dirty="0"/>
              <a:t> αν αυτή βρίσκεται πίσω από τη γέφυρα.</a:t>
            </a:r>
            <a:endParaRPr lang="en-US" dirty="0"/>
          </a:p>
        </p:txBody>
      </p:sp>
    </p:spTree>
    <p:extLst>
      <p:ext uri="{BB962C8B-B14F-4D97-AF65-F5344CB8AC3E}">
        <p14:creationId xmlns:p14="http://schemas.microsoft.com/office/powerpoint/2010/main" val="121070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5D8F39-03D4-43D5-8614-3E2C0942C2CA}"/>
              </a:ext>
            </a:extLst>
          </p:cNvPr>
          <p:cNvSpPr>
            <a:spLocks noGrp="1"/>
          </p:cNvSpPr>
          <p:nvPr>
            <p:ph type="title"/>
          </p:nvPr>
        </p:nvSpPr>
        <p:spPr/>
        <p:txBody>
          <a:bodyPr/>
          <a:lstStyle/>
          <a:p>
            <a:r>
              <a:rPr lang="el-GR" dirty="0"/>
              <a:t>4. Ραδιοεντοπιστής (</a:t>
            </a:r>
            <a:r>
              <a:rPr lang="el-GR" dirty="0" err="1"/>
              <a:t>radar</a:t>
            </a:r>
            <a:r>
              <a:rPr lang="el-GR" dirty="0"/>
              <a:t>)</a:t>
            </a:r>
            <a:endParaRPr lang="en-US" dirty="0"/>
          </a:p>
        </p:txBody>
      </p:sp>
      <p:sp>
        <p:nvSpPr>
          <p:cNvPr id="3" name="Θέση περιεχομένου 2">
            <a:extLst>
              <a:ext uri="{FF2B5EF4-FFF2-40B4-BE49-F238E27FC236}">
                <a16:creationId xmlns:a16="http://schemas.microsoft.com/office/drawing/2014/main" id="{38D3DF77-67A2-4294-A633-1FCCD0880DD5}"/>
              </a:ext>
            </a:extLst>
          </p:cNvPr>
          <p:cNvSpPr>
            <a:spLocks noGrp="1"/>
          </p:cNvSpPr>
          <p:nvPr>
            <p:ph idx="1"/>
          </p:nvPr>
        </p:nvSpPr>
        <p:spPr>
          <a:xfrm>
            <a:off x="838200" y="1825625"/>
            <a:ext cx="6096000" cy="4351338"/>
          </a:xfrm>
        </p:spPr>
        <p:txBody>
          <a:bodyPr/>
          <a:lstStyle/>
          <a:p>
            <a:pPr marL="0" indent="0">
              <a:buNone/>
            </a:pPr>
            <a:r>
              <a:rPr lang="el-GR" dirty="0"/>
              <a:t>Ο ραδιοεντοπιστής (</a:t>
            </a:r>
            <a:r>
              <a:rPr lang="el-GR" dirty="0" err="1"/>
              <a:t>radar</a:t>
            </a:r>
            <a:r>
              <a:rPr lang="el-GR" dirty="0"/>
              <a:t>). Τα φορτηγά πλοία με χωρητικότητα μεγαλύτερη από 3.000 GT σύμφωνα με τη Διεθνή Σύμβαση SOLAS3</a:t>
            </a:r>
            <a:r>
              <a:rPr lang="en-US" dirty="0"/>
              <a:t> </a:t>
            </a:r>
            <a:r>
              <a:rPr lang="el-GR" dirty="0"/>
              <a:t>διαθέτουν δύο </a:t>
            </a:r>
            <a:r>
              <a:rPr lang="el-GR" dirty="0" err="1"/>
              <a:t>radar</a:t>
            </a:r>
            <a:r>
              <a:rPr lang="el-GR" dirty="0"/>
              <a:t> ένα στην X </a:t>
            </a:r>
            <a:r>
              <a:rPr lang="el-GR" dirty="0" err="1"/>
              <a:t>Βand</a:t>
            </a:r>
            <a:r>
              <a:rPr lang="el-GR" dirty="0"/>
              <a:t> (9 </a:t>
            </a:r>
            <a:r>
              <a:rPr lang="el-GR" dirty="0" err="1"/>
              <a:t>GHz</a:t>
            </a:r>
            <a:r>
              <a:rPr lang="el-GR" dirty="0"/>
              <a:t>) για μακρινούς στόχους και ένα στην S </a:t>
            </a:r>
            <a:r>
              <a:rPr lang="el-GR" dirty="0" err="1"/>
              <a:t>Band</a:t>
            </a:r>
            <a:r>
              <a:rPr lang="el-GR" dirty="0"/>
              <a:t> (3 </a:t>
            </a:r>
            <a:r>
              <a:rPr lang="el-GR" dirty="0" err="1"/>
              <a:t>GHz</a:t>
            </a:r>
            <a:r>
              <a:rPr lang="el-GR" dirty="0"/>
              <a:t>) για κοντινούς στόχους. Όταν το πλοίο βρίσκεται σε λειτουργία (εν πλω, σε δίαυλο, στην άγκυρα κ.λπ.) και τα δύο </a:t>
            </a:r>
            <a:r>
              <a:rPr lang="el-GR" dirty="0" err="1"/>
              <a:t>radar</a:t>
            </a:r>
            <a:r>
              <a:rPr lang="el-GR" dirty="0"/>
              <a:t> πρέπει να βρίσκονται πάντοτε στη θέση ΟΝ.</a:t>
            </a:r>
            <a:endParaRPr lang="en-US" dirty="0"/>
          </a:p>
        </p:txBody>
      </p:sp>
      <p:pic>
        <p:nvPicPr>
          <p:cNvPr id="5" name="Εικόνα 4">
            <a:extLst>
              <a:ext uri="{FF2B5EF4-FFF2-40B4-BE49-F238E27FC236}">
                <a16:creationId xmlns:a16="http://schemas.microsoft.com/office/drawing/2014/main" id="{FE47E3D9-D526-4946-9476-9507D806978D}"/>
              </a:ext>
            </a:extLst>
          </p:cNvPr>
          <p:cNvPicPr>
            <a:picLocks noChangeAspect="1"/>
          </p:cNvPicPr>
          <p:nvPr/>
        </p:nvPicPr>
        <p:blipFill rotWithShape="1">
          <a:blip r:embed="rId2"/>
          <a:srcRect l="53437" t="46921" r="33672" b="33750"/>
          <a:stretch/>
        </p:blipFill>
        <p:spPr>
          <a:xfrm>
            <a:off x="7077075" y="1522412"/>
            <a:ext cx="5159069" cy="4351338"/>
          </a:xfrm>
          <a:prstGeom prst="rect">
            <a:avLst/>
          </a:prstGeom>
        </p:spPr>
      </p:pic>
    </p:spTree>
    <p:extLst>
      <p:ext uri="{BB962C8B-B14F-4D97-AF65-F5344CB8AC3E}">
        <p14:creationId xmlns:p14="http://schemas.microsoft.com/office/powerpoint/2010/main" val="242570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395DF2-0FB3-4C63-BBAB-6E267A24D8B3}"/>
              </a:ext>
            </a:extLst>
          </p:cNvPr>
          <p:cNvSpPr>
            <a:spLocks noGrp="1"/>
          </p:cNvSpPr>
          <p:nvPr>
            <p:ph type="title"/>
          </p:nvPr>
        </p:nvSpPr>
        <p:spPr/>
        <p:txBody>
          <a:bodyPr>
            <a:normAutofit fontScale="90000"/>
          </a:bodyPr>
          <a:lstStyle/>
          <a:p>
            <a:pPr marL="0" indent="0"/>
            <a:r>
              <a:rPr lang="el-GR" dirty="0"/>
              <a:t>5. Συσκευή ARPA (δηλ. Σύστημα Αυτόματης Υποτυπώσεως Στόχων) (</a:t>
            </a:r>
            <a:r>
              <a:rPr lang="el-GR" dirty="0" err="1"/>
              <a:t>Automatic</a:t>
            </a:r>
            <a:r>
              <a:rPr lang="el-GR" dirty="0"/>
              <a:t> </a:t>
            </a:r>
            <a:r>
              <a:rPr lang="el-GR" dirty="0" err="1"/>
              <a:t>Radar</a:t>
            </a:r>
            <a:r>
              <a:rPr lang="el-GR" dirty="0"/>
              <a:t> </a:t>
            </a:r>
            <a:br>
              <a:rPr lang="el-GR" dirty="0"/>
            </a:br>
            <a:r>
              <a:rPr lang="el-GR" dirty="0" err="1"/>
              <a:t>Plotting</a:t>
            </a:r>
            <a:r>
              <a:rPr lang="el-GR" dirty="0"/>
              <a:t> </a:t>
            </a:r>
            <a:r>
              <a:rPr lang="el-GR" dirty="0" err="1"/>
              <a:t>Aid</a:t>
            </a:r>
            <a:r>
              <a:rPr lang="el-GR" dirty="0"/>
              <a:t>)</a:t>
            </a:r>
            <a:endParaRPr lang="en-US" dirty="0"/>
          </a:p>
        </p:txBody>
      </p:sp>
      <p:sp>
        <p:nvSpPr>
          <p:cNvPr id="3" name="Θέση περιεχομένου 2">
            <a:extLst>
              <a:ext uri="{FF2B5EF4-FFF2-40B4-BE49-F238E27FC236}">
                <a16:creationId xmlns:a16="http://schemas.microsoft.com/office/drawing/2014/main" id="{E8DDC5B3-239A-4ECC-BFC3-EFE18C8DDBC6}"/>
              </a:ext>
            </a:extLst>
          </p:cNvPr>
          <p:cNvSpPr>
            <a:spLocks noGrp="1"/>
          </p:cNvSpPr>
          <p:nvPr>
            <p:ph idx="1"/>
          </p:nvPr>
        </p:nvSpPr>
        <p:spPr>
          <a:xfrm>
            <a:off x="838200" y="2141537"/>
            <a:ext cx="10515600" cy="4351338"/>
          </a:xfrm>
        </p:spPr>
        <p:txBody>
          <a:bodyPr>
            <a:normAutofit fontScale="92500" lnSpcReduction="10000"/>
          </a:bodyPr>
          <a:lstStyle/>
          <a:p>
            <a:pPr marL="0" indent="0">
              <a:buNone/>
            </a:pPr>
            <a:r>
              <a:rPr lang="el-GR" dirty="0"/>
              <a:t>Η χρήση και η τοποθέτηση της συσκευής ARPA επιβλήθηκε από τον ΙΜΟ</a:t>
            </a:r>
            <a:r>
              <a:rPr lang="en-US" dirty="0"/>
              <a:t> International Maritime Organization </a:t>
            </a:r>
            <a:r>
              <a:rPr lang="el-GR" dirty="0"/>
              <a:t>το 1985. </a:t>
            </a:r>
          </a:p>
          <a:p>
            <a:pPr marL="0" indent="0">
              <a:buNone/>
            </a:pPr>
            <a:r>
              <a:rPr lang="el-GR" dirty="0"/>
              <a:t>Η συσκευή μπορεί να είναι ξεχωριστή και να συνδέεται με το X </a:t>
            </a:r>
            <a:r>
              <a:rPr lang="el-GR" dirty="0" err="1"/>
              <a:t>Band</a:t>
            </a:r>
            <a:r>
              <a:rPr lang="el-GR" dirty="0"/>
              <a:t> </a:t>
            </a:r>
            <a:r>
              <a:rPr lang="el-GR" dirty="0" err="1"/>
              <a:t>Radar</a:t>
            </a:r>
            <a:r>
              <a:rPr lang="el-GR" dirty="0"/>
              <a:t> και με το S </a:t>
            </a:r>
            <a:r>
              <a:rPr lang="el-GR" dirty="0" err="1"/>
              <a:t>Band</a:t>
            </a:r>
            <a:r>
              <a:rPr lang="el-GR" dirty="0"/>
              <a:t> </a:t>
            </a:r>
            <a:r>
              <a:rPr lang="el-GR" dirty="0" err="1"/>
              <a:t>Radar</a:t>
            </a:r>
            <a:r>
              <a:rPr lang="el-GR" dirty="0"/>
              <a:t> ή να είναι ενσωματωμένη στα </a:t>
            </a:r>
            <a:r>
              <a:rPr lang="el-GR" dirty="0" err="1"/>
              <a:t>radar</a:t>
            </a:r>
            <a:r>
              <a:rPr lang="el-GR" dirty="0"/>
              <a:t>. </a:t>
            </a:r>
          </a:p>
          <a:p>
            <a:pPr marL="0" indent="0">
              <a:buNone/>
            </a:pPr>
            <a:r>
              <a:rPr lang="el-GR" dirty="0"/>
              <a:t>Ένα </a:t>
            </a:r>
            <a:r>
              <a:rPr lang="el-GR" dirty="0" err="1"/>
              <a:t>radar</a:t>
            </a:r>
            <a:r>
              <a:rPr lang="el-GR" dirty="0"/>
              <a:t> που είναι εφοδιασμένο μ’ αυτήν τη συσκευή έχει τη δυνατότητα να καταγράφει την πορεία ενός αντικειμένου στη θάλασσα, την ταχύτητά του και το πλησιέστερο σημείο προσεγγίσεως, επιτρέποντας έτσι να προβλεφθεί εάν υπάρχει κίνδυνος συγκρούσεως με άλλο πλοίο ή προσαράξεως κ.λπ.. </a:t>
            </a:r>
          </a:p>
          <a:p>
            <a:pPr marL="0" indent="0">
              <a:buNone/>
            </a:pPr>
            <a:r>
              <a:rPr lang="el-GR" dirty="0"/>
              <a:t>Για τη χρήση του όλοι οι αξιωματικοί Γέφυρας πρέπει να έχουν εκπαιδευτεί σε ειδική σχολή, σύμφωνα με τις Διεθνείς Συμβάσεις του ΙΜΟ STCW95 και SOLAS 74/78 και να κατέχουν το αντίστοιχο δίπλωμα.</a:t>
            </a:r>
            <a:endParaRPr lang="en-US" dirty="0"/>
          </a:p>
        </p:txBody>
      </p:sp>
    </p:spTree>
    <p:extLst>
      <p:ext uri="{BB962C8B-B14F-4D97-AF65-F5344CB8AC3E}">
        <p14:creationId xmlns:p14="http://schemas.microsoft.com/office/powerpoint/2010/main" val="88729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31D36E-DC07-4104-B705-F2AE645719BC}"/>
              </a:ext>
            </a:extLst>
          </p:cNvPr>
          <p:cNvSpPr>
            <a:spLocks noGrp="1"/>
          </p:cNvSpPr>
          <p:nvPr>
            <p:ph type="title"/>
          </p:nvPr>
        </p:nvSpPr>
        <p:spPr/>
        <p:txBody>
          <a:bodyPr/>
          <a:lstStyle/>
          <a:p>
            <a:r>
              <a:rPr lang="el-GR" dirty="0"/>
              <a:t>6. Κλισίμετρο (</a:t>
            </a:r>
            <a:r>
              <a:rPr lang="el-GR" dirty="0" err="1"/>
              <a:t>clisimeter</a:t>
            </a:r>
            <a:r>
              <a:rPr lang="el-GR" dirty="0"/>
              <a:t>) ή κλινόμετρο (</a:t>
            </a:r>
            <a:r>
              <a:rPr lang="el-GR" dirty="0" err="1"/>
              <a:t>clinometer</a:t>
            </a:r>
            <a:r>
              <a:rPr lang="el-GR" dirty="0"/>
              <a:t>)</a:t>
            </a:r>
            <a:endParaRPr lang="en-US" dirty="0"/>
          </a:p>
        </p:txBody>
      </p:sp>
      <p:sp>
        <p:nvSpPr>
          <p:cNvPr id="3" name="Θέση περιεχομένου 2">
            <a:extLst>
              <a:ext uri="{FF2B5EF4-FFF2-40B4-BE49-F238E27FC236}">
                <a16:creationId xmlns:a16="http://schemas.microsoft.com/office/drawing/2014/main" id="{223B29D4-81CB-489B-A414-90B525F5AC02}"/>
              </a:ext>
            </a:extLst>
          </p:cNvPr>
          <p:cNvSpPr>
            <a:spLocks noGrp="1"/>
          </p:cNvSpPr>
          <p:nvPr>
            <p:ph idx="1"/>
          </p:nvPr>
        </p:nvSpPr>
        <p:spPr>
          <a:xfrm>
            <a:off x="838200" y="1825625"/>
            <a:ext cx="5467350" cy="4351338"/>
          </a:xfrm>
        </p:spPr>
        <p:txBody>
          <a:bodyPr>
            <a:normAutofit fontScale="92500"/>
          </a:bodyPr>
          <a:lstStyle/>
          <a:p>
            <a:pPr marL="0" indent="0">
              <a:buNone/>
            </a:pPr>
            <a:r>
              <a:rPr lang="el-GR" dirty="0"/>
              <a:t>Το κλισίμετρο (</a:t>
            </a:r>
            <a:r>
              <a:rPr lang="el-GR" dirty="0" err="1"/>
              <a:t>clisimeter</a:t>
            </a:r>
            <a:r>
              <a:rPr lang="el-GR" dirty="0"/>
              <a:t>) ή κλινόμετρο (</a:t>
            </a:r>
            <a:r>
              <a:rPr lang="el-GR" dirty="0" err="1"/>
              <a:t>clinometer</a:t>
            </a:r>
            <a:r>
              <a:rPr lang="el-GR" dirty="0"/>
              <a:t>) που είναι ένα όργανο για τη μέτρηση της κλίσεως του πλοίου. </a:t>
            </a:r>
          </a:p>
          <a:p>
            <a:pPr marL="0" indent="0">
              <a:buNone/>
            </a:pPr>
            <a:r>
              <a:rPr lang="el-GR" dirty="0"/>
              <a:t>Το κλισίμετρο μας δείχνει εάν το πλοίο έχει κλίση δεξιά (</a:t>
            </a:r>
            <a:r>
              <a:rPr lang="el-GR" dirty="0" err="1"/>
              <a:t>starboard</a:t>
            </a:r>
            <a:r>
              <a:rPr lang="el-GR" dirty="0"/>
              <a:t>) ή αριστερά (</a:t>
            </a:r>
            <a:r>
              <a:rPr lang="el-GR" dirty="0" err="1"/>
              <a:t>port</a:t>
            </a:r>
            <a:r>
              <a:rPr lang="el-GR" dirty="0"/>
              <a:t>). </a:t>
            </a:r>
          </a:p>
          <a:p>
            <a:pPr marL="0" indent="0">
              <a:buNone/>
            </a:pPr>
            <a:r>
              <a:rPr lang="el-GR" dirty="0"/>
              <a:t>Οι πληροφορίες σχετικά με την κλίση μπορούν είτε να αποθηκευτούν σ’ ένα καταγραφικό, είτε να προβάλλονται στον υπολογιστή ή και τα δύο.</a:t>
            </a:r>
            <a:endParaRPr lang="en-US" dirty="0"/>
          </a:p>
        </p:txBody>
      </p:sp>
      <p:pic>
        <p:nvPicPr>
          <p:cNvPr id="5" name="Εικόνα 4">
            <a:extLst>
              <a:ext uri="{FF2B5EF4-FFF2-40B4-BE49-F238E27FC236}">
                <a16:creationId xmlns:a16="http://schemas.microsoft.com/office/drawing/2014/main" id="{0AAEB149-591B-4FA9-9268-56FB51DF8354}"/>
              </a:ext>
            </a:extLst>
          </p:cNvPr>
          <p:cNvPicPr>
            <a:picLocks noChangeAspect="1"/>
          </p:cNvPicPr>
          <p:nvPr/>
        </p:nvPicPr>
        <p:blipFill rotWithShape="1">
          <a:blip r:embed="rId2"/>
          <a:srcRect l="54297" t="56111" r="35078" b="25555"/>
          <a:stretch/>
        </p:blipFill>
        <p:spPr>
          <a:xfrm>
            <a:off x="7648575" y="1469091"/>
            <a:ext cx="4038600" cy="3919818"/>
          </a:xfrm>
          <a:prstGeom prst="rect">
            <a:avLst/>
          </a:prstGeom>
        </p:spPr>
      </p:pic>
    </p:spTree>
    <p:extLst>
      <p:ext uri="{BB962C8B-B14F-4D97-AF65-F5344CB8AC3E}">
        <p14:creationId xmlns:p14="http://schemas.microsoft.com/office/powerpoint/2010/main" val="354379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0613423-44A9-7E45-E377-F03276B4684A}"/>
              </a:ext>
            </a:extLst>
          </p:cNvPr>
          <p:cNvSpPr>
            <a:spLocks noGrp="1"/>
          </p:cNvSpPr>
          <p:nvPr>
            <p:ph idx="1"/>
          </p:nvPr>
        </p:nvSpPr>
        <p:spPr>
          <a:xfrm>
            <a:off x="838200" y="1185333"/>
            <a:ext cx="10515600" cy="4991630"/>
          </a:xfrm>
        </p:spPr>
        <p:txBody>
          <a:bodyPr/>
          <a:lstStyle/>
          <a:p>
            <a:pPr marL="0" indent="0">
              <a:buNone/>
            </a:pPr>
            <a:r>
              <a:rPr lang="el-GR" dirty="0"/>
              <a:t>Σε ένα πλοίο είναι απαραίτητο η γέφυρα να βρίσκεται στο ανώτερο σημείο της ενδιαίτησης, ώστε να υπάρχει καλή επαφή με την θάλασσα, όπως προβλέπεται από τους κανονισμούς.</a:t>
            </a:r>
          </a:p>
          <a:p>
            <a:pPr marL="0" indent="0">
              <a:buNone/>
            </a:pPr>
            <a:r>
              <a:rPr lang="el-GR" dirty="0"/>
              <a:t>Αυτό γίνεται γιατί η γέφυρα αποτελεί τον βασικό χώρο χειρισμού του πλοίου.</a:t>
            </a:r>
          </a:p>
          <a:p>
            <a:pPr marL="0" indent="0">
              <a:buNone/>
            </a:pPr>
            <a:r>
              <a:rPr lang="el-GR" dirty="0"/>
              <a:t>Στα φορτηγά η γέφυρα βρίσκεται στο πίσω μέρος του πλοίου</a:t>
            </a:r>
          </a:p>
          <a:p>
            <a:pPr marL="0" indent="0">
              <a:buNone/>
            </a:pPr>
            <a:r>
              <a:rPr lang="el-GR" dirty="0"/>
              <a:t>Στα </a:t>
            </a:r>
            <a:r>
              <a:rPr lang="el-GR" dirty="0" err="1"/>
              <a:t>επιβατιγά</a:t>
            </a:r>
            <a:r>
              <a:rPr lang="el-GR" dirty="0"/>
              <a:t> και στα κρουαζιερόπλοια η γέφυρα βρίσκεται αρκετά μπροστά κατά μήκος του πλοίου, αφού οι </a:t>
            </a:r>
            <a:r>
              <a:rPr lang="el-GR" dirty="0" err="1"/>
              <a:t>υπερκατασκευές</a:t>
            </a:r>
            <a:r>
              <a:rPr lang="el-GR" dirty="0"/>
              <a:t> καλύπτουν μεγάλο μέρος του μήκους του πλοίου.</a:t>
            </a:r>
          </a:p>
        </p:txBody>
      </p:sp>
    </p:spTree>
    <p:extLst>
      <p:ext uri="{BB962C8B-B14F-4D97-AF65-F5344CB8AC3E}">
        <p14:creationId xmlns:p14="http://schemas.microsoft.com/office/powerpoint/2010/main" val="3541060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CFB1F-962E-437B-B61D-582D00F86B4F}"/>
              </a:ext>
            </a:extLst>
          </p:cNvPr>
          <p:cNvSpPr>
            <a:spLocks noGrp="1"/>
          </p:cNvSpPr>
          <p:nvPr>
            <p:ph type="title"/>
          </p:nvPr>
        </p:nvSpPr>
        <p:spPr/>
        <p:txBody>
          <a:bodyPr/>
          <a:lstStyle/>
          <a:p>
            <a:r>
              <a:rPr lang="el-GR" dirty="0"/>
              <a:t>7. Στροφόμετρο (</a:t>
            </a:r>
            <a:r>
              <a:rPr lang="el-GR" dirty="0" err="1"/>
              <a:t>revolution</a:t>
            </a:r>
            <a:r>
              <a:rPr lang="el-GR" dirty="0"/>
              <a:t> </a:t>
            </a:r>
            <a:r>
              <a:rPr lang="el-GR" dirty="0" err="1"/>
              <a:t>counter</a:t>
            </a:r>
            <a:r>
              <a:rPr lang="el-GR" dirty="0"/>
              <a:t>)</a:t>
            </a:r>
            <a:endParaRPr lang="en-US" dirty="0"/>
          </a:p>
        </p:txBody>
      </p:sp>
      <p:sp>
        <p:nvSpPr>
          <p:cNvPr id="3" name="Θέση περιεχομένου 2">
            <a:extLst>
              <a:ext uri="{FF2B5EF4-FFF2-40B4-BE49-F238E27FC236}">
                <a16:creationId xmlns:a16="http://schemas.microsoft.com/office/drawing/2014/main" id="{5CC96DF8-3DE6-442E-9B0A-B5AFB1DC322A}"/>
              </a:ext>
            </a:extLst>
          </p:cNvPr>
          <p:cNvSpPr>
            <a:spLocks noGrp="1"/>
          </p:cNvSpPr>
          <p:nvPr>
            <p:ph idx="1"/>
          </p:nvPr>
        </p:nvSpPr>
        <p:spPr>
          <a:xfrm>
            <a:off x="838200" y="2790825"/>
            <a:ext cx="10515600" cy="3386138"/>
          </a:xfrm>
        </p:spPr>
        <p:txBody>
          <a:bodyPr/>
          <a:lstStyle/>
          <a:p>
            <a:pPr marL="0" indent="0">
              <a:buNone/>
            </a:pPr>
            <a:r>
              <a:rPr lang="el-GR" dirty="0"/>
              <a:t>Το στροφόμετρο ή στροφόμετρα (</a:t>
            </a:r>
            <a:r>
              <a:rPr lang="el-GR" dirty="0" err="1"/>
              <a:t>revolution</a:t>
            </a:r>
            <a:r>
              <a:rPr lang="el-GR" dirty="0"/>
              <a:t> </a:t>
            </a:r>
            <a:r>
              <a:rPr lang="el-GR" dirty="0" err="1"/>
              <a:t>counter</a:t>
            </a:r>
            <a:r>
              <a:rPr lang="el-GR" dirty="0"/>
              <a:t>) (</a:t>
            </a:r>
            <a:r>
              <a:rPr lang="el-GR" dirty="0" err="1"/>
              <a:t>Revolution</a:t>
            </a:r>
            <a:r>
              <a:rPr lang="el-GR" dirty="0"/>
              <a:t> Per </a:t>
            </a:r>
            <a:r>
              <a:rPr lang="el-GR" dirty="0" err="1"/>
              <a:t>Minute</a:t>
            </a:r>
            <a:r>
              <a:rPr lang="el-GR" dirty="0"/>
              <a:t>– RPM) της κύριας μηχανής ή των μηχανών είναι το όργανο που δείχνει τις στροφές της μηχανής ανά λεπτό ή των μηχανών εάν το πλοίο διαθέτει 2 έλικες, είναι δηλαδή </a:t>
            </a:r>
            <a:r>
              <a:rPr lang="el-GR" dirty="0" err="1"/>
              <a:t>διπλέλικο</a:t>
            </a:r>
            <a:r>
              <a:rPr lang="el-GR" dirty="0"/>
              <a:t>.</a:t>
            </a:r>
            <a:endParaRPr lang="en-US" dirty="0"/>
          </a:p>
        </p:txBody>
      </p:sp>
    </p:spTree>
    <p:extLst>
      <p:ext uri="{BB962C8B-B14F-4D97-AF65-F5344CB8AC3E}">
        <p14:creationId xmlns:p14="http://schemas.microsoft.com/office/powerpoint/2010/main" val="3274948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E2C160-32A6-4504-A42C-DF93533AD6DE}"/>
              </a:ext>
            </a:extLst>
          </p:cNvPr>
          <p:cNvSpPr>
            <a:spLocks noGrp="1"/>
          </p:cNvSpPr>
          <p:nvPr>
            <p:ph type="title"/>
          </p:nvPr>
        </p:nvSpPr>
        <p:spPr/>
        <p:txBody>
          <a:bodyPr/>
          <a:lstStyle/>
          <a:p>
            <a:r>
              <a:rPr lang="el-GR" dirty="0"/>
              <a:t>8. Πίνακας χειριστηρίων μηχανών</a:t>
            </a:r>
            <a:endParaRPr lang="en-US" dirty="0"/>
          </a:p>
        </p:txBody>
      </p:sp>
      <p:sp>
        <p:nvSpPr>
          <p:cNvPr id="3" name="Θέση περιεχομένου 2">
            <a:extLst>
              <a:ext uri="{FF2B5EF4-FFF2-40B4-BE49-F238E27FC236}">
                <a16:creationId xmlns:a16="http://schemas.microsoft.com/office/drawing/2014/main" id="{B747BFC6-6662-4330-9E6E-2A9C9C77ADBF}"/>
              </a:ext>
            </a:extLst>
          </p:cNvPr>
          <p:cNvSpPr>
            <a:spLocks noGrp="1"/>
          </p:cNvSpPr>
          <p:nvPr>
            <p:ph idx="1"/>
          </p:nvPr>
        </p:nvSpPr>
        <p:spPr/>
        <p:txBody>
          <a:bodyPr>
            <a:normAutofit fontScale="92500"/>
          </a:bodyPr>
          <a:lstStyle/>
          <a:p>
            <a:pPr marL="0" indent="0">
              <a:buNone/>
            </a:pPr>
            <a:r>
              <a:rPr lang="el-GR" dirty="0"/>
              <a:t>Στη γέφυρα του σύγχρονου πλοίου υπάρχουν σε πίνακα ελέγχου (κονσόλα) τα χειριστήρια της μηχανής ή των μηχανών, όταν το πλοίο είναι </a:t>
            </a:r>
            <a:r>
              <a:rPr lang="el-GR" dirty="0" err="1"/>
              <a:t>διπλέλικο</a:t>
            </a:r>
            <a:r>
              <a:rPr lang="el-GR" dirty="0"/>
              <a:t>, όπως επίσης και η βοηθητική έλικα πλώρης (</a:t>
            </a:r>
            <a:r>
              <a:rPr lang="el-GR" dirty="0" err="1"/>
              <a:t>bow</a:t>
            </a:r>
            <a:r>
              <a:rPr lang="el-GR" dirty="0"/>
              <a:t> </a:t>
            </a:r>
            <a:r>
              <a:rPr lang="el-GR" dirty="0" err="1"/>
              <a:t>thrust</a:t>
            </a:r>
            <a:r>
              <a:rPr lang="el-GR" dirty="0"/>
              <a:t>). </a:t>
            </a:r>
          </a:p>
          <a:p>
            <a:pPr marL="0" indent="0">
              <a:buNone/>
            </a:pPr>
            <a:r>
              <a:rPr lang="el-GR" dirty="0"/>
              <a:t>Επίσης, στην κονσόλα εμφανίζονται οι ενδείξεις των στροφών των μηχανών, οι ενδείξεις της πραγματικής ταχύτητας με σύστημα </a:t>
            </a:r>
            <a:r>
              <a:rPr lang="el-GR" dirty="0" err="1"/>
              <a:t>Doppler</a:t>
            </a:r>
            <a:r>
              <a:rPr lang="el-GR" dirty="0"/>
              <a:t>, τα μέσα επικοινωνίας με το μηχανοστάσιο και το δωμάτιο αυτοματισμού μηχανοστασίου, καθώς και ο τηλέγραφος κινήσεων των μηχανών. </a:t>
            </a:r>
          </a:p>
          <a:p>
            <a:pPr marL="0" indent="0">
              <a:buNone/>
            </a:pPr>
            <a:r>
              <a:rPr lang="el-GR" dirty="0"/>
              <a:t>Η αυτόματη σύνδεση με τη μηχανή πραγματοποιείται μετά από επικοινωνία του Μηχανικού με τη γέφυρα, ο οποίος βρίσκεται σε ετοιμότητα εάν κάποια κίνηση δεν ανταποκριθεί στις εντολές της γέφυρας, ώστε να μπορεί να επέμβει χειροκίνητα από το μηχανοστάσιο.</a:t>
            </a:r>
            <a:endParaRPr lang="en-US" dirty="0"/>
          </a:p>
        </p:txBody>
      </p:sp>
    </p:spTree>
    <p:extLst>
      <p:ext uri="{BB962C8B-B14F-4D97-AF65-F5344CB8AC3E}">
        <p14:creationId xmlns:p14="http://schemas.microsoft.com/office/powerpoint/2010/main" val="403668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CF0610-84BD-4C46-ADB4-BB9FC3336A75}"/>
              </a:ext>
            </a:extLst>
          </p:cNvPr>
          <p:cNvSpPr>
            <a:spLocks noGrp="1"/>
          </p:cNvSpPr>
          <p:nvPr>
            <p:ph type="title"/>
          </p:nvPr>
        </p:nvSpPr>
        <p:spPr/>
        <p:txBody>
          <a:bodyPr>
            <a:normAutofit fontScale="90000"/>
          </a:bodyPr>
          <a:lstStyle/>
          <a:p>
            <a:r>
              <a:rPr lang="el-GR" dirty="0"/>
              <a:t>9. Παγκόσμιο Ναυτιλιακό Σύστημα Κινδύνου και Ασφάλειας GMDSS (</a:t>
            </a:r>
            <a:r>
              <a:rPr lang="el-GR" dirty="0" err="1"/>
              <a:t>Global</a:t>
            </a:r>
            <a:r>
              <a:rPr lang="el-GR" dirty="0"/>
              <a:t> Maritime </a:t>
            </a:r>
            <a:r>
              <a:rPr lang="el-GR" dirty="0" err="1"/>
              <a:t>Distress</a:t>
            </a:r>
            <a:r>
              <a:rPr lang="el-GR" dirty="0"/>
              <a:t> </a:t>
            </a:r>
            <a:r>
              <a:rPr lang="el-GR" dirty="0" err="1"/>
              <a:t>Safety</a:t>
            </a:r>
            <a:r>
              <a:rPr lang="el-GR" dirty="0"/>
              <a:t> </a:t>
            </a:r>
            <a:r>
              <a:rPr lang="el-GR" dirty="0" err="1"/>
              <a:t>System</a:t>
            </a:r>
            <a:r>
              <a:rPr lang="el-GR" dirty="0"/>
              <a:t>)</a:t>
            </a:r>
            <a:endParaRPr lang="en-US" dirty="0"/>
          </a:p>
        </p:txBody>
      </p:sp>
      <p:sp>
        <p:nvSpPr>
          <p:cNvPr id="3" name="Θέση περιεχομένου 2">
            <a:extLst>
              <a:ext uri="{FF2B5EF4-FFF2-40B4-BE49-F238E27FC236}">
                <a16:creationId xmlns:a16="http://schemas.microsoft.com/office/drawing/2014/main" id="{ACC9EB74-8ACD-4A46-8C00-AAA16711747C}"/>
              </a:ext>
            </a:extLst>
          </p:cNvPr>
          <p:cNvSpPr>
            <a:spLocks noGrp="1"/>
          </p:cNvSpPr>
          <p:nvPr>
            <p:ph idx="1"/>
          </p:nvPr>
        </p:nvSpPr>
        <p:spPr>
          <a:xfrm>
            <a:off x="838200" y="2141537"/>
            <a:ext cx="10515600" cy="4351338"/>
          </a:xfrm>
        </p:spPr>
        <p:txBody>
          <a:bodyPr>
            <a:normAutofit fontScale="92500"/>
          </a:bodyPr>
          <a:lstStyle/>
          <a:p>
            <a:pPr marL="0" indent="0">
              <a:buNone/>
            </a:pPr>
            <a:r>
              <a:rPr lang="el-GR" dirty="0"/>
              <a:t>Σε ειδική κονσόλα υπάρχει το Παγκόσμιο Ναυτιλιακό Σύστημα Κινδύνου και Ασφάλειας GMDSS (</a:t>
            </a:r>
            <a:r>
              <a:rPr lang="el-GR" dirty="0" err="1"/>
              <a:t>Global</a:t>
            </a:r>
            <a:r>
              <a:rPr lang="el-GR" dirty="0"/>
              <a:t> Maritime </a:t>
            </a:r>
            <a:r>
              <a:rPr lang="el-GR" dirty="0" err="1"/>
              <a:t>Distress</a:t>
            </a:r>
            <a:r>
              <a:rPr lang="el-GR" dirty="0"/>
              <a:t> </a:t>
            </a:r>
            <a:r>
              <a:rPr lang="el-GR" dirty="0" err="1"/>
              <a:t>Safety</a:t>
            </a:r>
            <a:r>
              <a:rPr lang="el-GR" dirty="0"/>
              <a:t> </a:t>
            </a:r>
            <a:r>
              <a:rPr lang="el-GR" dirty="0" err="1"/>
              <a:t>System</a:t>
            </a:r>
            <a:r>
              <a:rPr lang="el-GR" dirty="0"/>
              <a:t>). </a:t>
            </a:r>
          </a:p>
          <a:p>
            <a:pPr marL="0" indent="0">
              <a:buNone/>
            </a:pPr>
            <a:r>
              <a:rPr lang="el-GR" dirty="0"/>
              <a:t>Η καθιέρωση του GMDSS οδήγησε στην κατάργηση του ασυρμάτου και της ειδικότητας του Αξιωματικού Ασυρμάτου. </a:t>
            </a:r>
            <a:r>
              <a:rPr lang="el-GR" dirty="0" err="1"/>
              <a:t>To</a:t>
            </a:r>
            <a:r>
              <a:rPr lang="el-GR" dirty="0"/>
              <a:t> GMDSS σκοπό έχει να ενισχύσει την ασφάλεια και να καταστήσει ευκολότερη τη διάσωση στη θάλασσα. </a:t>
            </a:r>
          </a:p>
          <a:p>
            <a:pPr marL="0" indent="0">
              <a:buNone/>
            </a:pPr>
            <a:r>
              <a:rPr lang="el-GR" dirty="0"/>
              <a:t>Αποτελείται από διαφορετικά συστήματα και εκτελεί διαφορετικές λειτουργίες, όπως το συναγερμό, το συντονισμό της έρευνας και της διασώσεως, τον εντοπισμό της θέσεως, την εκπομπή πληροφοριών για την ασφάλεια στη θάλασσα, την επικοινωνία μεταξύ πλοίων και την εκπομπή σήματος κινδύνου.</a:t>
            </a:r>
            <a:endParaRPr lang="en-US" dirty="0"/>
          </a:p>
        </p:txBody>
      </p:sp>
    </p:spTree>
    <p:extLst>
      <p:ext uri="{BB962C8B-B14F-4D97-AF65-F5344CB8AC3E}">
        <p14:creationId xmlns:p14="http://schemas.microsoft.com/office/powerpoint/2010/main" val="111953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358849-2B5B-4DBF-9A6E-BD8CC98F012B}"/>
              </a:ext>
            </a:extLst>
          </p:cNvPr>
          <p:cNvSpPr>
            <a:spLocks noGrp="1"/>
          </p:cNvSpPr>
          <p:nvPr>
            <p:ph type="title"/>
          </p:nvPr>
        </p:nvSpPr>
        <p:spPr/>
        <p:txBody>
          <a:bodyPr/>
          <a:lstStyle/>
          <a:p>
            <a:r>
              <a:rPr lang="el-GR" dirty="0"/>
              <a:t>10. GPS (</a:t>
            </a:r>
            <a:r>
              <a:rPr lang="el-GR" dirty="0" err="1"/>
              <a:t>Global</a:t>
            </a:r>
            <a:r>
              <a:rPr lang="el-GR" dirty="0"/>
              <a:t> </a:t>
            </a:r>
            <a:r>
              <a:rPr lang="el-GR" dirty="0" err="1"/>
              <a:t>Positioning</a:t>
            </a:r>
            <a:r>
              <a:rPr lang="el-GR" dirty="0"/>
              <a:t> </a:t>
            </a:r>
            <a:r>
              <a:rPr lang="el-GR" dirty="0" err="1"/>
              <a:t>System</a:t>
            </a:r>
            <a:r>
              <a:rPr lang="el-GR" dirty="0"/>
              <a:t>)</a:t>
            </a:r>
            <a:endParaRPr lang="en-US" dirty="0"/>
          </a:p>
        </p:txBody>
      </p:sp>
      <p:sp>
        <p:nvSpPr>
          <p:cNvPr id="3" name="Θέση περιεχομένου 2">
            <a:extLst>
              <a:ext uri="{FF2B5EF4-FFF2-40B4-BE49-F238E27FC236}">
                <a16:creationId xmlns:a16="http://schemas.microsoft.com/office/drawing/2014/main" id="{743DBC23-1786-4B12-84A7-E8E569113A87}"/>
              </a:ext>
            </a:extLst>
          </p:cNvPr>
          <p:cNvSpPr>
            <a:spLocks noGrp="1"/>
          </p:cNvSpPr>
          <p:nvPr>
            <p:ph idx="1"/>
          </p:nvPr>
        </p:nvSpPr>
        <p:spPr/>
        <p:txBody>
          <a:bodyPr>
            <a:normAutofit fontScale="92500" lnSpcReduction="10000"/>
          </a:bodyPr>
          <a:lstStyle/>
          <a:p>
            <a:pPr marL="0" indent="0">
              <a:buNone/>
            </a:pPr>
            <a:r>
              <a:rPr lang="el-GR" dirty="0"/>
              <a:t>Δίπλα στο GMDSS υπάρχει ο δείκτης της συσκευής του Παγκόσμιου Συστήματος Προσδιορισμού θέσεως πλοίου GPS (</a:t>
            </a:r>
            <a:r>
              <a:rPr lang="el-GR" dirty="0" err="1"/>
              <a:t>Global</a:t>
            </a:r>
            <a:r>
              <a:rPr lang="el-GR" dirty="0"/>
              <a:t> </a:t>
            </a:r>
            <a:r>
              <a:rPr lang="el-GR" dirty="0" err="1"/>
              <a:t>Positioning</a:t>
            </a:r>
            <a:r>
              <a:rPr lang="el-GR" dirty="0"/>
              <a:t> </a:t>
            </a:r>
            <a:r>
              <a:rPr lang="el-GR" dirty="0" err="1"/>
              <a:t>System</a:t>
            </a:r>
            <a:r>
              <a:rPr lang="el-GR" dirty="0"/>
              <a:t>). </a:t>
            </a:r>
          </a:p>
          <a:p>
            <a:pPr marL="0" indent="0">
              <a:buNone/>
            </a:pPr>
            <a:r>
              <a:rPr lang="el-GR" dirty="0"/>
              <a:t>Το GPS βασίζεται σ’ ένα πλέγμα 24 τεχνητών δορυφόρων που βρίσκονται σε τροχιά γύρω από τη γη και καλύπτουν όλη την επιφάνειά της. Στους δορυφόρους καταγράφονται σε ειδικές συσκευές, (δέκτες GPS) ακριβείς πληροφορίες για τη θέση ενός σημείου στην επιφάνεια της γης, το υψόμετρό του, την ταχύτητα και την κατεύθυνση της κινήσεώς του. </a:t>
            </a:r>
          </a:p>
          <a:p>
            <a:pPr marL="0" indent="0">
              <a:buNone/>
            </a:pPr>
            <a:r>
              <a:rPr lang="el-GR" dirty="0"/>
              <a:t>Οι δέκτες αυτοί σε συνδυασμό με ειδικό λογισμικό χαρτογραφήσεως μπορούν να απεικονίσουν γραφικά τις πληροφορίες αυτές. Ο </a:t>
            </a:r>
            <a:r>
              <a:rPr lang="el-GR" dirty="0" err="1"/>
              <a:t>ενδείκτης</a:t>
            </a:r>
            <a:r>
              <a:rPr lang="el-GR" dirty="0"/>
              <a:t> GPS εκτός από τις συντεταγμένες του στίγματος (γεωγραφικό πλάτος και μήκος) δίνει την πορεία και ταχύτητα του πλοίου στην επιφάνεια της γης. </a:t>
            </a:r>
            <a:endParaRPr lang="en-US" dirty="0"/>
          </a:p>
        </p:txBody>
      </p:sp>
    </p:spTree>
    <p:extLst>
      <p:ext uri="{BB962C8B-B14F-4D97-AF65-F5344CB8AC3E}">
        <p14:creationId xmlns:p14="http://schemas.microsoft.com/office/powerpoint/2010/main" val="115619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3F6FCF-D825-4B24-9520-2B0A977449E4}"/>
              </a:ext>
            </a:extLst>
          </p:cNvPr>
          <p:cNvSpPr>
            <a:spLocks noGrp="1"/>
          </p:cNvSpPr>
          <p:nvPr>
            <p:ph type="title"/>
          </p:nvPr>
        </p:nvSpPr>
        <p:spPr/>
        <p:txBody>
          <a:bodyPr/>
          <a:lstStyle/>
          <a:p>
            <a:r>
              <a:rPr lang="el-GR" dirty="0"/>
              <a:t>11. Σύστημα Αυτόματης Αναγνωρίσεως Πλοίου AΙS (</a:t>
            </a:r>
            <a:r>
              <a:rPr lang="el-GR" dirty="0" err="1"/>
              <a:t>Automatic</a:t>
            </a:r>
            <a:r>
              <a:rPr lang="el-GR" dirty="0"/>
              <a:t> </a:t>
            </a:r>
            <a:r>
              <a:rPr lang="el-GR" dirty="0" err="1"/>
              <a:t>Identification</a:t>
            </a:r>
            <a:r>
              <a:rPr lang="el-GR" dirty="0"/>
              <a:t> </a:t>
            </a:r>
            <a:r>
              <a:rPr lang="el-GR" dirty="0" err="1"/>
              <a:t>System</a:t>
            </a:r>
            <a:r>
              <a:rPr lang="el-GR" dirty="0"/>
              <a:t>)</a:t>
            </a:r>
            <a:endParaRPr lang="en-US" dirty="0"/>
          </a:p>
        </p:txBody>
      </p:sp>
      <p:sp>
        <p:nvSpPr>
          <p:cNvPr id="3" name="Θέση περιεχομένου 2">
            <a:extLst>
              <a:ext uri="{FF2B5EF4-FFF2-40B4-BE49-F238E27FC236}">
                <a16:creationId xmlns:a16="http://schemas.microsoft.com/office/drawing/2014/main" id="{DE1D7045-719A-4A9F-94E8-5745DE57D2BD}"/>
              </a:ext>
            </a:extLst>
          </p:cNvPr>
          <p:cNvSpPr>
            <a:spLocks noGrp="1"/>
          </p:cNvSpPr>
          <p:nvPr>
            <p:ph idx="1"/>
          </p:nvPr>
        </p:nvSpPr>
        <p:spPr/>
        <p:txBody>
          <a:bodyPr>
            <a:normAutofit/>
          </a:bodyPr>
          <a:lstStyle/>
          <a:p>
            <a:pPr marL="0" indent="0">
              <a:buNone/>
            </a:pPr>
            <a:r>
              <a:rPr lang="el-GR" dirty="0"/>
              <a:t>Το GPS μπορεί να είναι συνδεδεμένο με το σύστημα Αυτόματης Αναγνωρίσεως Πλοίου AΙS (</a:t>
            </a:r>
            <a:r>
              <a:rPr lang="el-GR" dirty="0" err="1"/>
              <a:t>Automatic</a:t>
            </a:r>
            <a:r>
              <a:rPr lang="el-GR" dirty="0"/>
              <a:t> </a:t>
            </a:r>
            <a:r>
              <a:rPr lang="el-GR" dirty="0" err="1"/>
              <a:t>Identification</a:t>
            </a:r>
            <a:r>
              <a:rPr lang="el-GR" dirty="0"/>
              <a:t> </a:t>
            </a:r>
            <a:r>
              <a:rPr lang="el-GR" dirty="0" err="1"/>
              <a:t>System</a:t>
            </a:r>
            <a:r>
              <a:rPr lang="el-GR" dirty="0"/>
              <a:t>), που είναι σχεδιασμένο να βοηθήσει στην αποφυγή συγκρούσεων στη θάλασσα.</a:t>
            </a:r>
          </a:p>
          <a:p>
            <a:pPr marL="0" indent="0">
              <a:buNone/>
            </a:pPr>
            <a:r>
              <a:rPr lang="el-GR" dirty="0"/>
              <a:t>Το AIS περιλαμβάνει το δέκτη εντοπισμού θέσεως GPS και έναν πομπό VHF, που μεταδίδει περιοδικά πληροφορίες (συντεταγμένες του πλοίου, ταχύτητα, πορεία) σε δύο κανάλια VHF (συχνότητες 161,975 </a:t>
            </a:r>
            <a:r>
              <a:rPr lang="el-GR" dirty="0" err="1"/>
              <a:t>MHz</a:t>
            </a:r>
            <a:r>
              <a:rPr lang="el-GR" dirty="0"/>
              <a:t> και 162,025 </a:t>
            </a:r>
            <a:r>
              <a:rPr lang="el-GR" dirty="0" err="1"/>
              <a:t>MHz</a:t>
            </a:r>
            <a:r>
              <a:rPr lang="el-GR" dirty="0"/>
              <a:t>). </a:t>
            </a:r>
          </a:p>
          <a:p>
            <a:pPr marL="0" indent="0">
              <a:buNone/>
            </a:pPr>
            <a:r>
              <a:rPr lang="el-GR" dirty="0"/>
              <a:t>Στη συνέχεια, με χρήση ειδικού λογισμικού που επεξεργάζεται τα δεδομένα, τα πλοία εμφανίζονται στις οθόνες συστημάτων πλοηγήσεως ή σε υπολογιστή. </a:t>
            </a:r>
            <a:endParaRPr lang="en-US" dirty="0"/>
          </a:p>
        </p:txBody>
      </p:sp>
    </p:spTree>
    <p:extLst>
      <p:ext uri="{BB962C8B-B14F-4D97-AF65-F5344CB8AC3E}">
        <p14:creationId xmlns:p14="http://schemas.microsoft.com/office/powerpoint/2010/main" val="2894966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043AE-2446-4C22-91BE-87189575DAB3}"/>
              </a:ext>
            </a:extLst>
          </p:cNvPr>
          <p:cNvSpPr>
            <a:spLocks noGrp="1"/>
          </p:cNvSpPr>
          <p:nvPr>
            <p:ph type="title"/>
          </p:nvPr>
        </p:nvSpPr>
        <p:spPr/>
        <p:txBody>
          <a:bodyPr/>
          <a:lstStyle/>
          <a:p>
            <a:r>
              <a:rPr lang="el-GR" dirty="0"/>
              <a:t>12. Ηλεκτρονικό Σύστημα Απεικονίσεως Χαρτών και Πληροφοριών ECDIS</a:t>
            </a:r>
            <a:endParaRPr lang="en-US" dirty="0"/>
          </a:p>
        </p:txBody>
      </p:sp>
      <p:sp>
        <p:nvSpPr>
          <p:cNvPr id="3" name="Θέση περιεχομένου 2">
            <a:extLst>
              <a:ext uri="{FF2B5EF4-FFF2-40B4-BE49-F238E27FC236}">
                <a16:creationId xmlns:a16="http://schemas.microsoft.com/office/drawing/2014/main" id="{B7477DE0-FEA0-449C-A919-044D05143C6E}"/>
              </a:ext>
            </a:extLst>
          </p:cNvPr>
          <p:cNvSpPr>
            <a:spLocks noGrp="1"/>
          </p:cNvSpPr>
          <p:nvPr>
            <p:ph idx="1"/>
          </p:nvPr>
        </p:nvSpPr>
        <p:spPr/>
        <p:txBody>
          <a:bodyPr>
            <a:normAutofit fontScale="92500" lnSpcReduction="20000"/>
          </a:bodyPr>
          <a:lstStyle/>
          <a:p>
            <a:pPr marL="0" indent="0">
              <a:buNone/>
            </a:pPr>
            <a:r>
              <a:rPr lang="el-GR" dirty="0"/>
              <a:t>Εκτός από τους ενημερωμένους έντυπους ναυτικούς χάρτες, τα σύγχρονα πλοία διαθέτουν και Ηλεκτρονικό Σύστημα Απεικονίσεως Χαρτών και Πληροφοριών ECDIS, (</a:t>
            </a:r>
            <a:r>
              <a:rPr lang="el-GR" dirty="0" err="1"/>
              <a:t>Electronic</a:t>
            </a:r>
            <a:r>
              <a:rPr lang="el-GR" dirty="0"/>
              <a:t> </a:t>
            </a:r>
            <a:r>
              <a:rPr lang="el-GR" dirty="0" err="1"/>
              <a:t>Chart</a:t>
            </a:r>
            <a:r>
              <a:rPr lang="el-GR" dirty="0"/>
              <a:t> </a:t>
            </a:r>
            <a:r>
              <a:rPr lang="el-GR" dirty="0" err="1"/>
              <a:t>Display</a:t>
            </a:r>
            <a:r>
              <a:rPr lang="el-GR" dirty="0"/>
              <a:t> and Information Systems). </a:t>
            </a:r>
          </a:p>
          <a:p>
            <a:pPr marL="0" indent="0">
              <a:buNone/>
            </a:pPr>
            <a:r>
              <a:rPr lang="el-GR" dirty="0"/>
              <a:t>Το σύστημα αυτό συνδέεται με τα διάφορα Δορυφορικά Συστήματα Προσδιορισμού Στίγματος και άλλα ηλεκτρονικά όργανα του σκάφους που βοηθούν στην ομαλή ναυσιπλοΐα. </a:t>
            </a:r>
          </a:p>
          <a:p>
            <a:pPr marL="0" indent="0">
              <a:buNone/>
            </a:pPr>
            <a:r>
              <a:rPr lang="el-GR" dirty="0"/>
              <a:t>Το σύστημα επίσης παρέχει ηχητικά και οπτικά σήματα προειδοποιήσεως στην περίπτωση που το πλοίο παρεκκλίνει της πορείας του ή περνά από αβαθή νερά ή επίκειται σύγκρουση κ.λπ.. </a:t>
            </a:r>
          </a:p>
          <a:p>
            <a:pPr marL="0" indent="0">
              <a:buNone/>
            </a:pPr>
            <a:r>
              <a:rPr lang="el-GR" dirty="0"/>
              <a:t>Οι ηλεκτρονικοί ναυτικοί χάρτες, που απεικονίζονται σε οθόνη, ενημερώνονται αυτομάτως από τους δορυφόρους και από τις Αγγελίες προς </a:t>
            </a:r>
            <a:r>
              <a:rPr lang="el-GR" dirty="0" err="1"/>
              <a:t>Ναυτιλλόμενους</a:t>
            </a:r>
            <a:r>
              <a:rPr lang="el-GR" dirty="0"/>
              <a:t> που εκδίδει η υδρογραφική υπηρεσία όλων των κρατών (</a:t>
            </a:r>
            <a:r>
              <a:rPr lang="el-GR" dirty="0" err="1"/>
              <a:t>Notices</a:t>
            </a:r>
            <a:r>
              <a:rPr lang="el-GR" dirty="0"/>
              <a:t> of </a:t>
            </a:r>
            <a:r>
              <a:rPr lang="el-GR" dirty="0" err="1"/>
              <a:t>Marines</a:t>
            </a:r>
            <a:r>
              <a:rPr lang="el-GR" dirty="0"/>
              <a:t>) γι’ αυτό και έχουν μεγάλη αξιοπιστία.</a:t>
            </a:r>
            <a:endParaRPr lang="en-US" dirty="0"/>
          </a:p>
        </p:txBody>
      </p:sp>
    </p:spTree>
    <p:extLst>
      <p:ext uri="{BB962C8B-B14F-4D97-AF65-F5344CB8AC3E}">
        <p14:creationId xmlns:p14="http://schemas.microsoft.com/office/powerpoint/2010/main" val="209686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47496A-7E2B-405A-8242-44CF2AECABA8}"/>
              </a:ext>
            </a:extLst>
          </p:cNvPr>
          <p:cNvSpPr>
            <a:spLocks noGrp="1"/>
          </p:cNvSpPr>
          <p:nvPr>
            <p:ph type="title"/>
          </p:nvPr>
        </p:nvSpPr>
        <p:spPr/>
        <p:txBody>
          <a:bodyPr>
            <a:normAutofit/>
          </a:bodyPr>
          <a:lstStyle/>
          <a:p>
            <a:r>
              <a:rPr lang="el-GR" dirty="0"/>
              <a:t>13. Σύστημα παρακολουθήσεως και επικοινωνίας της γέφυρας </a:t>
            </a:r>
            <a:endParaRPr lang="en-US" dirty="0"/>
          </a:p>
        </p:txBody>
      </p:sp>
      <p:sp>
        <p:nvSpPr>
          <p:cNvPr id="3" name="Θέση περιεχομένου 2">
            <a:extLst>
              <a:ext uri="{FF2B5EF4-FFF2-40B4-BE49-F238E27FC236}">
                <a16:creationId xmlns:a16="http://schemas.microsoft.com/office/drawing/2014/main" id="{6A3CDA94-A8AE-44DE-81D5-38A210FD5D84}"/>
              </a:ext>
            </a:extLst>
          </p:cNvPr>
          <p:cNvSpPr>
            <a:spLocks noGrp="1"/>
          </p:cNvSpPr>
          <p:nvPr>
            <p:ph idx="1"/>
          </p:nvPr>
        </p:nvSpPr>
        <p:spPr/>
        <p:txBody>
          <a:bodyPr/>
          <a:lstStyle/>
          <a:p>
            <a:pPr marL="0" indent="0">
              <a:buNone/>
            </a:pPr>
            <a:endParaRPr lang="el-GR" dirty="0"/>
          </a:p>
          <a:p>
            <a:pPr marL="0" indent="0">
              <a:buNone/>
            </a:pPr>
            <a:r>
              <a:rPr lang="el-GR" dirty="0"/>
              <a:t>Σύστημα παρακολουθήσεως και επικοινωνίας της γέφυρας του πλοίου με νευραλγικούς χώρους (πρόστεγο, </a:t>
            </a:r>
            <a:r>
              <a:rPr lang="el-GR" dirty="0" err="1"/>
              <a:t>επίστεγο</a:t>
            </a:r>
            <a:r>
              <a:rPr lang="el-GR" dirty="0"/>
              <a:t>, μηχανοστάσιο, θάλαμός ελέγχου, φορτώσεως κ.λπ.)</a:t>
            </a:r>
            <a:endParaRPr lang="en-US" dirty="0"/>
          </a:p>
        </p:txBody>
      </p:sp>
    </p:spTree>
    <p:extLst>
      <p:ext uri="{BB962C8B-B14F-4D97-AF65-F5344CB8AC3E}">
        <p14:creationId xmlns:p14="http://schemas.microsoft.com/office/powerpoint/2010/main" val="110387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521C46-05F0-44D2-9177-68209E2A27F5}"/>
              </a:ext>
            </a:extLst>
          </p:cNvPr>
          <p:cNvSpPr>
            <a:spLocks noGrp="1"/>
          </p:cNvSpPr>
          <p:nvPr>
            <p:ph type="title"/>
          </p:nvPr>
        </p:nvSpPr>
        <p:spPr/>
        <p:txBody>
          <a:bodyPr/>
          <a:lstStyle/>
          <a:p>
            <a:r>
              <a:rPr lang="el-GR" dirty="0"/>
              <a:t>14. Σύστημα ανιχνεύσεως πυρκαγιάς</a:t>
            </a:r>
            <a:endParaRPr lang="en-US" dirty="0"/>
          </a:p>
        </p:txBody>
      </p:sp>
      <p:sp>
        <p:nvSpPr>
          <p:cNvPr id="3" name="Θέση περιεχομένου 2">
            <a:extLst>
              <a:ext uri="{FF2B5EF4-FFF2-40B4-BE49-F238E27FC236}">
                <a16:creationId xmlns:a16="http://schemas.microsoft.com/office/drawing/2014/main" id="{0EB15816-4177-42F9-B7BD-616952183D6B}"/>
              </a:ext>
            </a:extLst>
          </p:cNvPr>
          <p:cNvSpPr>
            <a:spLocks noGrp="1"/>
          </p:cNvSpPr>
          <p:nvPr>
            <p:ph idx="1"/>
          </p:nvPr>
        </p:nvSpPr>
        <p:spPr>
          <a:xfrm>
            <a:off x="838200" y="2320925"/>
            <a:ext cx="10515600" cy="4351338"/>
          </a:xfrm>
        </p:spPr>
        <p:txBody>
          <a:bodyPr/>
          <a:lstStyle/>
          <a:p>
            <a:pPr marL="0" indent="0">
              <a:buNone/>
            </a:pPr>
            <a:r>
              <a:rPr lang="el-GR" dirty="0"/>
              <a:t>Σύστημα ανιχνεύσεως πυρκαγιάς, μέσω του οποίου σημαίνει συναγερμός στη γέφυρα, σε περίπτωση εκδηλώσεως πυρκαγιάς στο πλοίο. Επίσης, αυτό το σύστημα προσδιορίζει και το χώρο εκδηλώσεως της πυρκαγιάς.</a:t>
            </a:r>
            <a:endParaRPr lang="en-US" dirty="0"/>
          </a:p>
        </p:txBody>
      </p:sp>
    </p:spTree>
    <p:extLst>
      <p:ext uri="{BB962C8B-B14F-4D97-AF65-F5344CB8AC3E}">
        <p14:creationId xmlns:p14="http://schemas.microsoft.com/office/powerpoint/2010/main" val="2309104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86548C-6D3C-4D5F-9940-81D0DFB7A0CC}"/>
              </a:ext>
            </a:extLst>
          </p:cNvPr>
          <p:cNvSpPr>
            <a:spLocks noGrp="1"/>
          </p:cNvSpPr>
          <p:nvPr>
            <p:ph type="title"/>
          </p:nvPr>
        </p:nvSpPr>
        <p:spPr/>
        <p:txBody>
          <a:bodyPr/>
          <a:lstStyle/>
          <a:p>
            <a:r>
              <a:rPr lang="el-GR" dirty="0"/>
              <a:t>15. Σύστημα ανιχνεύσεως μακρινών στόχων LRIT</a:t>
            </a:r>
            <a:endParaRPr lang="en-US" dirty="0"/>
          </a:p>
        </p:txBody>
      </p:sp>
      <p:sp>
        <p:nvSpPr>
          <p:cNvPr id="3" name="Θέση περιεχομένου 2">
            <a:extLst>
              <a:ext uri="{FF2B5EF4-FFF2-40B4-BE49-F238E27FC236}">
                <a16:creationId xmlns:a16="http://schemas.microsoft.com/office/drawing/2014/main" id="{2FB634C3-CDDE-4569-AC81-8F5C1DD63906}"/>
              </a:ext>
            </a:extLst>
          </p:cNvPr>
          <p:cNvSpPr>
            <a:spLocks noGrp="1"/>
          </p:cNvSpPr>
          <p:nvPr>
            <p:ph idx="1"/>
          </p:nvPr>
        </p:nvSpPr>
        <p:spPr/>
        <p:txBody>
          <a:bodyPr/>
          <a:lstStyle/>
          <a:p>
            <a:pPr marL="0" indent="0">
              <a:buNone/>
            </a:pPr>
            <a:r>
              <a:rPr lang="el-GR" dirty="0"/>
              <a:t>Σύστημα ανιχνεύσεως μακρινών στόχων LRIT (</a:t>
            </a:r>
            <a:r>
              <a:rPr lang="el-GR" dirty="0" err="1"/>
              <a:t>Long</a:t>
            </a:r>
            <a:r>
              <a:rPr lang="el-GR" dirty="0"/>
              <a:t> </a:t>
            </a:r>
            <a:r>
              <a:rPr lang="el-GR" dirty="0" err="1"/>
              <a:t>Range</a:t>
            </a:r>
            <a:r>
              <a:rPr lang="el-GR" dirty="0"/>
              <a:t> </a:t>
            </a:r>
            <a:r>
              <a:rPr lang="el-GR" dirty="0" err="1"/>
              <a:t>Identification</a:t>
            </a:r>
            <a:r>
              <a:rPr lang="el-GR" dirty="0"/>
              <a:t> and </a:t>
            </a:r>
            <a:r>
              <a:rPr lang="el-GR" dirty="0" err="1"/>
              <a:t>Tracking</a:t>
            </a:r>
            <a:r>
              <a:rPr lang="el-GR" dirty="0"/>
              <a:t>). </a:t>
            </a:r>
          </a:p>
          <a:p>
            <a:pPr marL="0" indent="0">
              <a:buNone/>
            </a:pPr>
            <a:r>
              <a:rPr lang="el-GR" dirty="0"/>
              <a:t>Με το σύστημα αυτό καθίσταται δυνατός ο έγκαιρος εντοπισμός πλοίου που βρίσκεται σε κίνδυνο. </a:t>
            </a:r>
          </a:p>
          <a:p>
            <a:pPr marL="0" indent="0">
              <a:buNone/>
            </a:pPr>
            <a:r>
              <a:rPr lang="el-GR" dirty="0"/>
              <a:t>Επίσης, βοηθά τους παράκτιους σταθμούς, ώστε να κατευθύνουν τα πλοία που σπεύδουν για διάσωση.</a:t>
            </a:r>
            <a:endParaRPr lang="en-US" dirty="0"/>
          </a:p>
        </p:txBody>
      </p:sp>
    </p:spTree>
    <p:extLst>
      <p:ext uri="{BB962C8B-B14F-4D97-AF65-F5344CB8AC3E}">
        <p14:creationId xmlns:p14="http://schemas.microsoft.com/office/powerpoint/2010/main" val="319563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7DA829-AAF0-4346-9041-F1B48D4FCD28}"/>
              </a:ext>
            </a:extLst>
          </p:cNvPr>
          <p:cNvSpPr>
            <a:spLocks noGrp="1"/>
          </p:cNvSpPr>
          <p:nvPr>
            <p:ph type="title"/>
          </p:nvPr>
        </p:nvSpPr>
        <p:spPr/>
        <p:txBody>
          <a:bodyPr/>
          <a:lstStyle/>
          <a:p>
            <a:r>
              <a:rPr lang="el-GR" dirty="0"/>
              <a:t>16. EPIRB (Emergency </a:t>
            </a:r>
            <a:r>
              <a:rPr lang="el-GR" dirty="0" err="1"/>
              <a:t>Position</a:t>
            </a:r>
            <a:r>
              <a:rPr lang="el-GR" dirty="0"/>
              <a:t> </a:t>
            </a:r>
            <a:r>
              <a:rPr lang="el-GR" dirty="0" err="1"/>
              <a:t>Indicating</a:t>
            </a:r>
            <a:r>
              <a:rPr lang="el-GR" dirty="0"/>
              <a:t> </a:t>
            </a:r>
            <a:r>
              <a:rPr lang="el-GR" dirty="0" err="1"/>
              <a:t>Radio</a:t>
            </a:r>
            <a:r>
              <a:rPr lang="el-GR" dirty="0"/>
              <a:t> </a:t>
            </a:r>
            <a:r>
              <a:rPr lang="el-GR" dirty="0" err="1"/>
              <a:t>Beacon</a:t>
            </a:r>
            <a:r>
              <a:rPr lang="el-GR" dirty="0"/>
              <a:t>)</a:t>
            </a:r>
            <a:endParaRPr lang="en-US" dirty="0"/>
          </a:p>
        </p:txBody>
      </p:sp>
      <p:sp>
        <p:nvSpPr>
          <p:cNvPr id="3" name="Θέση περιεχομένου 2">
            <a:extLst>
              <a:ext uri="{FF2B5EF4-FFF2-40B4-BE49-F238E27FC236}">
                <a16:creationId xmlns:a16="http://schemas.microsoft.com/office/drawing/2014/main" id="{36BAA15F-6F25-413E-B2E3-A4DAFFE0BD47}"/>
              </a:ext>
            </a:extLst>
          </p:cNvPr>
          <p:cNvSpPr>
            <a:spLocks noGrp="1"/>
          </p:cNvSpPr>
          <p:nvPr>
            <p:ph idx="1"/>
          </p:nvPr>
        </p:nvSpPr>
        <p:spPr>
          <a:xfrm>
            <a:off x="371475" y="1825625"/>
            <a:ext cx="9934575" cy="4351338"/>
          </a:xfrm>
        </p:spPr>
        <p:txBody>
          <a:bodyPr>
            <a:normAutofit fontScale="92500" lnSpcReduction="10000"/>
          </a:bodyPr>
          <a:lstStyle/>
          <a:p>
            <a:pPr marL="0" indent="0">
              <a:buNone/>
            </a:pPr>
            <a:r>
              <a:rPr lang="el-GR" dirty="0"/>
              <a:t>Κάθε σύγχρονο πλοίο φέρει στον ιστό της γέφυρας μόνιμη συσκευή EPIRB (Emergency </a:t>
            </a:r>
            <a:r>
              <a:rPr lang="el-GR" dirty="0" err="1"/>
              <a:t>Position</a:t>
            </a:r>
            <a:r>
              <a:rPr lang="el-GR" dirty="0"/>
              <a:t> </a:t>
            </a:r>
            <a:r>
              <a:rPr lang="el-GR" dirty="0" err="1"/>
              <a:t>Indicating</a:t>
            </a:r>
            <a:r>
              <a:rPr lang="el-GR" dirty="0"/>
              <a:t> </a:t>
            </a:r>
            <a:r>
              <a:rPr lang="el-GR" dirty="0" err="1"/>
              <a:t>Radio</a:t>
            </a:r>
            <a:r>
              <a:rPr lang="el-GR" dirty="0"/>
              <a:t> </a:t>
            </a:r>
            <a:r>
              <a:rPr lang="el-GR" dirty="0" err="1"/>
              <a:t>Beacon</a:t>
            </a:r>
            <a:r>
              <a:rPr lang="el-GR" dirty="0"/>
              <a:t>) για τον εντοπισμό του από παράκτιο σταθμό, σε περίπτωση κινδύνου. </a:t>
            </a:r>
          </a:p>
          <a:p>
            <a:pPr marL="0" indent="0">
              <a:buNone/>
            </a:pPr>
            <a:r>
              <a:rPr lang="el-GR" dirty="0"/>
              <a:t>Η συσκευή αυτή χρησιμοποιείται στη ναυτιλία για την εκπομπή σήματος κινδύνου. Εκτός από αυτή, υπάρχει και δεύτερη φορητή συσκευή EPIRB στη γέφυρα, με σκοπό τον εντοπισμό του πλοίου και των σωσιβίων λέμβων μέσω δορυφόρων σε περίπτωση ατυχήματος. </a:t>
            </a:r>
          </a:p>
          <a:p>
            <a:pPr marL="0" indent="0">
              <a:buNone/>
            </a:pPr>
            <a:r>
              <a:rPr lang="el-GR" dirty="0"/>
              <a:t>Η συσκευή EPIRB δίνει όλα τα στοιχεία του πλοίου (Διεθνές Διακριτικό Σήμα, όνομα, στίγμα κ.λπ.). Η ύπαρξή της προβλέπεται από τον ΙΜΟ. </a:t>
            </a:r>
          </a:p>
          <a:p>
            <a:pPr marL="0" indent="0">
              <a:buNone/>
            </a:pPr>
            <a:r>
              <a:rPr lang="el-GR" dirty="0"/>
              <a:t>Η συσκευή ενεργοποιείται αυτόματα σε περίπτωση βυθίσεως του πλοίου, οπότε ανέρχεται στην επιφάνεια και αρχίζει να εκπέμπει σήμα.</a:t>
            </a:r>
            <a:endParaRPr lang="en-US" dirty="0"/>
          </a:p>
        </p:txBody>
      </p:sp>
      <p:pic>
        <p:nvPicPr>
          <p:cNvPr id="5" name="Εικόνα 4">
            <a:extLst>
              <a:ext uri="{FF2B5EF4-FFF2-40B4-BE49-F238E27FC236}">
                <a16:creationId xmlns:a16="http://schemas.microsoft.com/office/drawing/2014/main" id="{D9BF897E-7D3A-482A-97D5-61EE1DC3E386}"/>
              </a:ext>
            </a:extLst>
          </p:cNvPr>
          <p:cNvPicPr>
            <a:picLocks noChangeAspect="1"/>
          </p:cNvPicPr>
          <p:nvPr/>
        </p:nvPicPr>
        <p:blipFill rotWithShape="1">
          <a:blip r:embed="rId2"/>
          <a:srcRect l="59141" t="22778" r="34062" b="55972"/>
          <a:stretch/>
        </p:blipFill>
        <p:spPr>
          <a:xfrm>
            <a:off x="10285508" y="1825625"/>
            <a:ext cx="1906492" cy="3352800"/>
          </a:xfrm>
          <a:prstGeom prst="rect">
            <a:avLst/>
          </a:prstGeom>
        </p:spPr>
      </p:pic>
    </p:spTree>
    <p:extLst>
      <p:ext uri="{BB962C8B-B14F-4D97-AF65-F5344CB8AC3E}">
        <p14:creationId xmlns:p14="http://schemas.microsoft.com/office/powerpoint/2010/main" val="362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1A02844-B298-8953-5AE7-01301D1196C0}"/>
              </a:ext>
            </a:extLst>
          </p:cNvPr>
          <p:cNvSpPr>
            <a:spLocks noGrp="1"/>
          </p:cNvSpPr>
          <p:nvPr>
            <p:ph idx="1"/>
          </p:nvPr>
        </p:nvSpPr>
        <p:spPr>
          <a:xfrm>
            <a:off x="838200" y="609600"/>
            <a:ext cx="10515600" cy="5567363"/>
          </a:xfrm>
        </p:spPr>
        <p:txBody>
          <a:bodyPr/>
          <a:lstStyle/>
          <a:p>
            <a:pPr marL="0" indent="0">
              <a:buNone/>
            </a:pPr>
            <a:r>
              <a:rPr lang="el-GR" dirty="0"/>
              <a:t>Στην γέφυρα υπάρχουν όλα τα απαραίτητα ναυτιλιακά όργανα και συσκευές. Η παρακάτω διάταξη μπορεί να διαφέρει από πλοίο σε πλοίο.</a:t>
            </a:r>
          </a:p>
        </p:txBody>
      </p:sp>
      <p:pic>
        <p:nvPicPr>
          <p:cNvPr id="5" name="Εικόνα 4">
            <a:extLst>
              <a:ext uri="{FF2B5EF4-FFF2-40B4-BE49-F238E27FC236}">
                <a16:creationId xmlns:a16="http://schemas.microsoft.com/office/drawing/2014/main" id="{EED8B88F-6444-D1AA-9443-93615F95D72B}"/>
              </a:ext>
            </a:extLst>
          </p:cNvPr>
          <p:cNvPicPr>
            <a:picLocks noChangeAspect="1"/>
          </p:cNvPicPr>
          <p:nvPr/>
        </p:nvPicPr>
        <p:blipFill rotWithShape="1">
          <a:blip r:embed="rId2"/>
          <a:srcRect l="39722" t="12840" r="43611" b="14074"/>
          <a:stretch/>
        </p:blipFill>
        <p:spPr>
          <a:xfrm rot="16200000">
            <a:off x="3859312" y="-1392409"/>
            <a:ext cx="4473373" cy="11034324"/>
          </a:xfrm>
          <a:prstGeom prst="rect">
            <a:avLst/>
          </a:prstGeom>
        </p:spPr>
      </p:pic>
    </p:spTree>
    <p:extLst>
      <p:ext uri="{BB962C8B-B14F-4D97-AF65-F5344CB8AC3E}">
        <p14:creationId xmlns:p14="http://schemas.microsoft.com/office/powerpoint/2010/main" val="1715709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103C53-E1F4-4489-A405-411AF838F423}"/>
              </a:ext>
            </a:extLst>
          </p:cNvPr>
          <p:cNvSpPr>
            <a:spLocks noGrp="1"/>
          </p:cNvSpPr>
          <p:nvPr>
            <p:ph type="title"/>
          </p:nvPr>
        </p:nvSpPr>
        <p:spPr/>
        <p:txBody>
          <a:bodyPr/>
          <a:lstStyle/>
          <a:p>
            <a:r>
              <a:rPr lang="el-GR" dirty="0"/>
              <a:t>17. Σύστημα αφής πλοηγικών φανών</a:t>
            </a:r>
            <a:endParaRPr lang="en-US" dirty="0"/>
          </a:p>
        </p:txBody>
      </p:sp>
      <p:sp>
        <p:nvSpPr>
          <p:cNvPr id="3" name="Θέση περιεχομένου 2">
            <a:extLst>
              <a:ext uri="{FF2B5EF4-FFF2-40B4-BE49-F238E27FC236}">
                <a16:creationId xmlns:a16="http://schemas.microsoft.com/office/drawing/2014/main" id="{3D47B6D2-3D27-4855-B873-BC697D96235C}"/>
              </a:ext>
            </a:extLst>
          </p:cNvPr>
          <p:cNvSpPr>
            <a:spLocks noGrp="1"/>
          </p:cNvSpPr>
          <p:nvPr>
            <p:ph idx="1"/>
          </p:nvPr>
        </p:nvSpPr>
        <p:spPr>
          <a:xfrm>
            <a:off x="838200" y="2647949"/>
            <a:ext cx="10515600" cy="3529013"/>
          </a:xfrm>
        </p:spPr>
        <p:txBody>
          <a:bodyPr/>
          <a:lstStyle/>
          <a:p>
            <a:pPr marL="0" indent="0">
              <a:buNone/>
            </a:pPr>
            <a:r>
              <a:rPr lang="el-GR" dirty="0"/>
              <a:t>Σύστημα αφής πλοηγικών φανών με πίνακα ενδείξεως και λειτουργίας. Τα φώτα ναυσιπλοΐας ανάβουν με τη φαινόμενη Δύση του Ηλίου και σβήνουν με τη φαινόμενη Ανατολή του. Σε περίπτωση ομίχλης πρέπει να ανάβουν, σύμφωνα με το Διεθνή Κανονισμό Αποφυγής Συγκρούσεως</a:t>
            </a:r>
            <a:endParaRPr lang="en-US" dirty="0"/>
          </a:p>
        </p:txBody>
      </p:sp>
    </p:spTree>
    <p:extLst>
      <p:ext uri="{BB962C8B-B14F-4D97-AF65-F5344CB8AC3E}">
        <p14:creationId xmlns:p14="http://schemas.microsoft.com/office/powerpoint/2010/main" val="10815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C8397F-42D1-436E-8FE8-91D50B4D09B8}"/>
              </a:ext>
            </a:extLst>
          </p:cNvPr>
          <p:cNvSpPr>
            <a:spLocks noGrp="1"/>
          </p:cNvSpPr>
          <p:nvPr>
            <p:ph type="title"/>
          </p:nvPr>
        </p:nvSpPr>
        <p:spPr/>
        <p:txBody>
          <a:bodyPr/>
          <a:lstStyle/>
          <a:p>
            <a:r>
              <a:rPr lang="el-GR" dirty="0"/>
              <a:t>18. Σύστημα καταγραφής δεδομένων </a:t>
            </a:r>
            <a:r>
              <a:rPr lang="el-GR" dirty="0" err="1"/>
              <a:t>ταξιδίου</a:t>
            </a:r>
            <a:r>
              <a:rPr lang="el-GR" dirty="0"/>
              <a:t> VDR (</a:t>
            </a:r>
            <a:r>
              <a:rPr lang="el-GR" dirty="0" err="1"/>
              <a:t>Voyage</a:t>
            </a:r>
            <a:r>
              <a:rPr lang="el-GR" dirty="0"/>
              <a:t> </a:t>
            </a:r>
            <a:r>
              <a:rPr lang="el-GR" dirty="0" err="1"/>
              <a:t>Data</a:t>
            </a:r>
            <a:r>
              <a:rPr lang="el-GR" dirty="0"/>
              <a:t> </a:t>
            </a:r>
            <a:r>
              <a:rPr lang="el-GR" dirty="0" err="1"/>
              <a:t>Recorder</a:t>
            </a:r>
            <a:r>
              <a:rPr lang="el-GR" dirty="0"/>
              <a:t>)</a:t>
            </a:r>
            <a:endParaRPr lang="en-US" dirty="0"/>
          </a:p>
        </p:txBody>
      </p:sp>
      <p:sp>
        <p:nvSpPr>
          <p:cNvPr id="3" name="Θέση περιεχομένου 2">
            <a:extLst>
              <a:ext uri="{FF2B5EF4-FFF2-40B4-BE49-F238E27FC236}">
                <a16:creationId xmlns:a16="http://schemas.microsoft.com/office/drawing/2014/main" id="{48BFB53F-015A-4232-8F24-5FD0B59E66D6}"/>
              </a:ext>
            </a:extLst>
          </p:cNvPr>
          <p:cNvSpPr>
            <a:spLocks noGrp="1"/>
          </p:cNvSpPr>
          <p:nvPr>
            <p:ph idx="1"/>
          </p:nvPr>
        </p:nvSpPr>
        <p:spPr/>
        <p:txBody>
          <a:bodyPr>
            <a:normAutofit fontScale="85000" lnSpcReduction="20000"/>
          </a:bodyPr>
          <a:lstStyle/>
          <a:p>
            <a:pPr marL="0" indent="0">
              <a:buNone/>
            </a:pPr>
            <a:r>
              <a:rPr lang="el-GR" dirty="0"/>
              <a:t>Πρόκειται για ένα σύστημα το οποίο μπορεί να διαβάζει και να καταγράφει όλες τις πληροφορίες που αφορούν στο ταξίδι του πλοίου. </a:t>
            </a:r>
          </a:p>
          <a:p>
            <a:pPr marL="0" indent="0">
              <a:buNone/>
            </a:pPr>
            <a:r>
              <a:rPr lang="el-GR" dirty="0"/>
              <a:t>Σε περίπτωση ατυχήματος με το σύστημα αυτό διευκολύνονται οι ερευνητές να βρουν τις αιτίες. </a:t>
            </a:r>
          </a:p>
          <a:p>
            <a:pPr marL="0" indent="0">
              <a:buNone/>
            </a:pPr>
            <a:r>
              <a:rPr lang="el-GR" dirty="0"/>
              <a:t>Το σύστημα αυτό καταγράφει τις συνομιλίες της γέφυρας, τις επικοινωνίες της γέφυρας μέσω της συχνότητας VHF, την ημερομηνία, την ώρα και τη θέση του πλοίου, την κατεύθυνσή, την ταχύτητά του, την εικόνα του </a:t>
            </a:r>
            <a:r>
              <a:rPr lang="el-GR" dirty="0" err="1"/>
              <a:t>Radar</a:t>
            </a:r>
            <a:r>
              <a:rPr lang="el-GR" dirty="0"/>
              <a:t>, το βύθισμα του πλοίου, την κατάσταση των μηχανών του και την ανταπόκρισή τους στις εντολές του πλοιάρχου, τους συναγερμούς που πιθανόν τέθηκαν σε λειτουργία και την ανταπόκριση του πηδαλίου στις εντολές που δέχεται από το χειριστή. </a:t>
            </a:r>
          </a:p>
          <a:p>
            <a:pPr marL="0" indent="0">
              <a:buNone/>
            </a:pPr>
            <a:r>
              <a:rPr lang="el-GR" dirty="0"/>
              <a:t>Επίσης, έχει τη δυνατότητα να διαβάζει και δεδομένα εξωτερικά του πλοίου, όπως είναι η κατεύθυνση και η δύναμη του ανέμου και η κατάσταση της θάλασσας. Από το 2000 κάθε πλοίο οφείλει να φέρει εγκατεστημένο στη Γέφυρα ένα VDR ή ένα </a:t>
            </a:r>
            <a:r>
              <a:rPr lang="el-GR" dirty="0" err="1"/>
              <a:t>Simplified</a:t>
            </a:r>
            <a:r>
              <a:rPr lang="el-GR" dirty="0"/>
              <a:t> </a:t>
            </a:r>
            <a:r>
              <a:rPr lang="el-GR" dirty="0" err="1"/>
              <a:t>Voyage</a:t>
            </a:r>
            <a:r>
              <a:rPr lang="el-GR" dirty="0"/>
              <a:t> </a:t>
            </a:r>
            <a:r>
              <a:rPr lang="el-GR" dirty="0" err="1"/>
              <a:t>Data</a:t>
            </a:r>
            <a:r>
              <a:rPr lang="el-GR" dirty="0"/>
              <a:t> </a:t>
            </a:r>
            <a:r>
              <a:rPr lang="el-GR" dirty="0" err="1"/>
              <a:t>Recorder</a:t>
            </a:r>
            <a:r>
              <a:rPr lang="el-GR" dirty="0"/>
              <a:t>, ανάλογα με τον τύπο του.</a:t>
            </a:r>
            <a:endParaRPr lang="en-US" dirty="0"/>
          </a:p>
        </p:txBody>
      </p:sp>
    </p:spTree>
    <p:extLst>
      <p:ext uri="{BB962C8B-B14F-4D97-AF65-F5344CB8AC3E}">
        <p14:creationId xmlns:p14="http://schemas.microsoft.com/office/powerpoint/2010/main" val="1795154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4AD12CE-8BFF-430E-8C7B-FA3E0FE6B07E}"/>
              </a:ext>
            </a:extLst>
          </p:cNvPr>
          <p:cNvSpPr>
            <a:spLocks noGrp="1"/>
          </p:cNvSpPr>
          <p:nvPr>
            <p:ph idx="1"/>
          </p:nvPr>
        </p:nvSpPr>
        <p:spPr/>
        <p:txBody>
          <a:bodyPr/>
          <a:lstStyle/>
          <a:p>
            <a:pPr marL="0" indent="0">
              <a:buNone/>
            </a:pPr>
            <a:r>
              <a:rPr lang="el-GR" dirty="0"/>
              <a:t>Τα παραπάνω συστήματα και όργανα της γέφυρας του πλοίου και του θαλάμου ελέγχου φορτώσεως και εκφορτώσεως καταγράφουν όλες τις πληροφορίες σε οθόνη που βρίσκεται σε κονσόλα μπροστά στη Γέφυρα, ώστε ο πλοίαρχος, με μια ματιά, να έχει πλήρη εικόνα της καταστάσεως του πλοίου και να πράττει ανάλογα.</a:t>
            </a:r>
          </a:p>
          <a:p>
            <a:pPr marL="0" indent="0">
              <a:buNone/>
            </a:pPr>
            <a:endParaRPr lang="el-GR" dirty="0"/>
          </a:p>
          <a:p>
            <a:pPr marL="0" indent="0">
              <a:buNone/>
            </a:pPr>
            <a:r>
              <a:rPr lang="el-GR" dirty="0" err="1">
                <a:hlinkClick r:id="rId2"/>
              </a:rPr>
              <a:t>Ξεναγηση</a:t>
            </a:r>
            <a:r>
              <a:rPr lang="el-GR" dirty="0">
                <a:hlinkClick r:id="rId2"/>
              </a:rPr>
              <a:t> στην </a:t>
            </a:r>
            <a:r>
              <a:rPr lang="el-GR" dirty="0" err="1">
                <a:hlinkClick r:id="rId2"/>
              </a:rPr>
              <a:t>γεφυρα</a:t>
            </a:r>
            <a:endParaRPr lang="en-US" dirty="0"/>
          </a:p>
        </p:txBody>
      </p:sp>
    </p:spTree>
    <p:extLst>
      <p:ext uri="{BB962C8B-B14F-4D97-AF65-F5344CB8AC3E}">
        <p14:creationId xmlns:p14="http://schemas.microsoft.com/office/powerpoint/2010/main" val="117158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6FE7C5-A2B1-D569-B978-EA6BC8CEF3EB}"/>
              </a:ext>
            </a:extLst>
          </p:cNvPr>
          <p:cNvSpPr>
            <a:spLocks noGrp="1"/>
          </p:cNvSpPr>
          <p:nvPr>
            <p:ph type="title"/>
          </p:nvPr>
        </p:nvSpPr>
        <p:spPr/>
        <p:txBody>
          <a:bodyPr/>
          <a:lstStyle/>
          <a:p>
            <a:r>
              <a:rPr lang="el-GR" dirty="0"/>
              <a:t>Χώροι γέφυρας</a:t>
            </a:r>
          </a:p>
        </p:txBody>
      </p:sp>
      <p:sp>
        <p:nvSpPr>
          <p:cNvPr id="3" name="Θέση περιεχομένου 2">
            <a:extLst>
              <a:ext uri="{FF2B5EF4-FFF2-40B4-BE49-F238E27FC236}">
                <a16:creationId xmlns:a16="http://schemas.microsoft.com/office/drawing/2014/main" id="{2219984F-DE73-202D-105D-6D351DBFAB0A}"/>
              </a:ext>
            </a:extLst>
          </p:cNvPr>
          <p:cNvSpPr>
            <a:spLocks noGrp="1"/>
          </p:cNvSpPr>
          <p:nvPr>
            <p:ph idx="1"/>
          </p:nvPr>
        </p:nvSpPr>
        <p:spPr/>
        <p:txBody>
          <a:bodyPr/>
          <a:lstStyle/>
          <a:p>
            <a:pPr marL="514350" indent="-514350">
              <a:buFont typeface="+mj-lt"/>
              <a:buAutoNum type="arabicPeriod"/>
            </a:pPr>
            <a:r>
              <a:rPr lang="el-GR" dirty="0"/>
              <a:t>Χώρος χειρισμού πηδαλίου (</a:t>
            </a:r>
            <a:r>
              <a:rPr lang="en-GB" dirty="0"/>
              <a:t>helmsman)</a:t>
            </a:r>
            <a:r>
              <a:rPr lang="el-GR" dirty="0"/>
              <a:t>: Εκεί βρίσκεται ο χειριστής του πηδαλίου. Αριστερά και δεξιά υπάρχουν 2 θέσεις αξιωματικών.</a:t>
            </a:r>
          </a:p>
          <a:p>
            <a:pPr marL="514350" indent="-514350">
              <a:buFont typeface="+mj-lt"/>
              <a:buAutoNum type="arabicPeriod"/>
            </a:pPr>
            <a:r>
              <a:rPr lang="el-GR" dirty="0"/>
              <a:t>Χώρος γυροπυξίδας: Ακριβώς μπροστά από χειριστή πηδαλίου.</a:t>
            </a:r>
          </a:p>
          <a:p>
            <a:pPr marL="514350" indent="-514350">
              <a:buFont typeface="+mj-lt"/>
              <a:buAutoNum type="arabicPeriod"/>
            </a:pPr>
            <a:r>
              <a:rPr lang="el-GR" dirty="0"/>
              <a:t>Χώρος που βρίσκονται οι ενδείξεις για την θέση του πλοίου </a:t>
            </a:r>
            <a:r>
              <a:rPr lang="en-GB" dirty="0"/>
              <a:t>(GPS)</a:t>
            </a:r>
            <a:r>
              <a:rPr lang="el-GR" dirty="0"/>
              <a:t>, του πηδαλίου και ότι άλλο χρειάζεται για την πηδαλιουχία του πλοίου, όπως ο αυτόματος πιλότος, το χειριστήριο της πρωραίας έλικας χειρισμών, το ταχύμετρο, το σύστημα κινδύνου ασφαλείας </a:t>
            </a:r>
            <a:r>
              <a:rPr lang="en-GB" dirty="0"/>
              <a:t>GMDSS</a:t>
            </a:r>
            <a:r>
              <a:rPr lang="en-US" dirty="0"/>
              <a:t> </a:t>
            </a:r>
            <a:r>
              <a:rPr lang="el-GR" dirty="0" err="1"/>
              <a:t>κ.α</a:t>
            </a:r>
            <a:endParaRPr lang="el-GR" dirty="0"/>
          </a:p>
          <a:p>
            <a:pPr marL="0" indent="0">
              <a:buNone/>
            </a:pPr>
            <a:endParaRPr lang="el-GR" dirty="0"/>
          </a:p>
        </p:txBody>
      </p:sp>
    </p:spTree>
    <p:extLst>
      <p:ext uri="{BB962C8B-B14F-4D97-AF65-F5344CB8AC3E}">
        <p14:creationId xmlns:p14="http://schemas.microsoft.com/office/powerpoint/2010/main" val="139202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7EB859F-84F8-E61F-0B93-DB184C8D6100}"/>
              </a:ext>
            </a:extLst>
          </p:cNvPr>
          <p:cNvSpPr>
            <a:spLocks noGrp="1"/>
          </p:cNvSpPr>
          <p:nvPr>
            <p:ph idx="1"/>
          </p:nvPr>
        </p:nvSpPr>
        <p:spPr>
          <a:xfrm>
            <a:off x="838200" y="1261533"/>
            <a:ext cx="10515600" cy="4915430"/>
          </a:xfrm>
        </p:spPr>
        <p:txBody>
          <a:bodyPr/>
          <a:lstStyle/>
          <a:p>
            <a:pPr marL="514350" indent="-514350">
              <a:buFont typeface="+mj-lt"/>
              <a:buAutoNum type="arabicPeriod" startAt="4"/>
            </a:pPr>
            <a:r>
              <a:rPr lang="el-GR" dirty="0"/>
              <a:t>Χώρος ραδιοεντοπιστή </a:t>
            </a:r>
            <a:r>
              <a:rPr lang="en-GB" dirty="0"/>
              <a:t>(radar). </a:t>
            </a:r>
            <a:r>
              <a:rPr lang="el-GR" dirty="0"/>
              <a:t>Συνήθως έχουμε 2 ραδιοεντοπιστές, έναν Χ </a:t>
            </a:r>
            <a:r>
              <a:rPr lang="en-GB" dirty="0"/>
              <a:t>band</a:t>
            </a:r>
            <a:r>
              <a:rPr lang="en-US" dirty="0"/>
              <a:t> </a:t>
            </a:r>
            <a:r>
              <a:rPr lang="el-GR" dirty="0"/>
              <a:t>και έναν </a:t>
            </a:r>
            <a:r>
              <a:rPr lang="en-GB" dirty="0"/>
              <a:t>S band.</a:t>
            </a:r>
          </a:p>
          <a:p>
            <a:pPr marL="514350" indent="-514350">
              <a:buFont typeface="+mj-lt"/>
              <a:buAutoNum type="arabicPeriod" startAt="4"/>
            </a:pPr>
            <a:r>
              <a:rPr lang="el-GR" dirty="0"/>
              <a:t>Χώρος που βρίσκεται το </a:t>
            </a:r>
            <a:r>
              <a:rPr lang="en-GB" dirty="0"/>
              <a:t>ECDIS </a:t>
            </a:r>
            <a:r>
              <a:rPr lang="el-GR" dirty="0"/>
              <a:t>αριστερά και δεξιά, 2 συσκευές για καλύτερη αξιοπιστία.</a:t>
            </a:r>
          </a:p>
          <a:p>
            <a:pPr marL="514350" indent="-514350">
              <a:buFont typeface="+mj-lt"/>
              <a:buAutoNum type="arabicPeriod" startAt="4"/>
            </a:pPr>
            <a:r>
              <a:rPr lang="el-GR" dirty="0"/>
              <a:t>Χώρος που βρίσκονται οι ενδείξεις των μηχανών, χειριστήρια, στροφόμετρο, ώρες λειτουργίας κλπ.</a:t>
            </a:r>
          </a:p>
          <a:p>
            <a:pPr marL="514350" indent="-514350">
              <a:buFont typeface="+mj-lt"/>
              <a:buAutoNum type="arabicPeriod" startAt="4"/>
            </a:pPr>
            <a:r>
              <a:rPr lang="el-GR" dirty="0"/>
              <a:t>Χώρος που βρίσκονται οι ενδείξεις για το σύστημα ανίχνευσης πυρκαγιάς και τους απαραίτητους φανούς ναυσιπλοΐας. </a:t>
            </a:r>
          </a:p>
        </p:txBody>
      </p:sp>
    </p:spTree>
    <p:extLst>
      <p:ext uri="{BB962C8B-B14F-4D97-AF65-F5344CB8AC3E}">
        <p14:creationId xmlns:p14="http://schemas.microsoft.com/office/powerpoint/2010/main" val="129812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0984258-4518-66F6-A8A9-5951A906AF1F}"/>
              </a:ext>
            </a:extLst>
          </p:cNvPr>
          <p:cNvSpPr>
            <a:spLocks noGrp="1"/>
          </p:cNvSpPr>
          <p:nvPr>
            <p:ph idx="1"/>
          </p:nvPr>
        </p:nvSpPr>
        <p:spPr>
          <a:xfrm>
            <a:off x="838200" y="1058333"/>
            <a:ext cx="10515600" cy="5118630"/>
          </a:xfrm>
        </p:spPr>
        <p:txBody>
          <a:bodyPr/>
          <a:lstStyle/>
          <a:p>
            <a:pPr marL="514350" indent="-514350">
              <a:buFont typeface="+mj-lt"/>
              <a:buAutoNum type="arabicPeriod" startAt="8"/>
            </a:pPr>
            <a:r>
              <a:rPr lang="el-GR" dirty="0"/>
              <a:t>Χώρος για τους χάρτες, τον χώρο για τον έλεγχο </a:t>
            </a:r>
            <a:r>
              <a:rPr lang="el-GR" dirty="0" err="1"/>
              <a:t>αγκυροβολίας</a:t>
            </a:r>
            <a:r>
              <a:rPr lang="el-GR" dirty="0"/>
              <a:t>, τον χώρο ελέγχου του φορτίου και το σύστημα πυροπροστασίας του.</a:t>
            </a:r>
          </a:p>
          <a:p>
            <a:pPr marL="514350" indent="-514350">
              <a:buFont typeface="+mj-lt"/>
              <a:buAutoNum type="arabicPeriod" startAt="8"/>
            </a:pPr>
            <a:r>
              <a:rPr lang="el-GR" dirty="0"/>
              <a:t>Χώρο για το </a:t>
            </a:r>
            <a:r>
              <a:rPr lang="en-GB" dirty="0"/>
              <a:t>VDR</a:t>
            </a:r>
            <a:r>
              <a:rPr lang="en-US" dirty="0"/>
              <a:t> </a:t>
            </a:r>
            <a:r>
              <a:rPr lang="el-GR" dirty="0"/>
              <a:t>που είναι το σύστημα καταγραφής των δεδομένων ταξιδιού του πλοίου.</a:t>
            </a:r>
          </a:p>
          <a:p>
            <a:pPr marL="514350" indent="-514350">
              <a:buFont typeface="+mj-lt"/>
              <a:buAutoNum type="arabicPeriod" startAt="8"/>
            </a:pPr>
            <a:r>
              <a:rPr lang="el-GR" dirty="0"/>
              <a:t>Χώρος κλινομέτρου για την εγκάρσια κλίση του πλοίου, τον χώρο του </a:t>
            </a:r>
            <a:r>
              <a:rPr lang="en-GB" dirty="0"/>
              <a:t>AIS</a:t>
            </a:r>
            <a:r>
              <a:rPr lang="en-US" dirty="0"/>
              <a:t> </a:t>
            </a:r>
            <a:r>
              <a:rPr lang="el-GR" dirty="0"/>
              <a:t>για αποφυγή συγκρούσεων και τον χώρο του </a:t>
            </a:r>
            <a:r>
              <a:rPr lang="en-GB" dirty="0"/>
              <a:t>NAVTEX.</a:t>
            </a:r>
          </a:p>
          <a:p>
            <a:pPr marL="0" indent="0">
              <a:buNone/>
            </a:pPr>
            <a:endParaRPr lang="en-GB" dirty="0"/>
          </a:p>
          <a:p>
            <a:pPr marL="0" indent="0">
              <a:buNone/>
            </a:pPr>
            <a:r>
              <a:rPr lang="el-GR" dirty="0"/>
              <a:t>Επίσης στην γέφυρα βρίσκουμε μόνιμες και φορητές συσκευές </a:t>
            </a:r>
            <a:r>
              <a:rPr lang="en-GB" dirty="0"/>
              <a:t>EPIRB</a:t>
            </a:r>
            <a:r>
              <a:rPr lang="el-GR" dirty="0"/>
              <a:t> για τον εντοπισμό σε περίπτωση κινδύνου.</a:t>
            </a:r>
          </a:p>
        </p:txBody>
      </p:sp>
    </p:spTree>
    <p:extLst>
      <p:ext uri="{BB962C8B-B14F-4D97-AF65-F5344CB8AC3E}">
        <p14:creationId xmlns:p14="http://schemas.microsoft.com/office/powerpoint/2010/main" val="251344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28A8BD-8AC4-460A-BFCE-3E9772AF595F}"/>
              </a:ext>
            </a:extLst>
          </p:cNvPr>
          <p:cNvSpPr>
            <a:spLocks noGrp="1"/>
          </p:cNvSpPr>
          <p:nvPr>
            <p:ph type="title"/>
          </p:nvPr>
        </p:nvSpPr>
        <p:spPr/>
        <p:txBody>
          <a:bodyPr/>
          <a:lstStyle/>
          <a:p>
            <a:r>
              <a:rPr lang="el-GR" dirty="0"/>
              <a:t>Η γέφυρα του σύγχρονου πλοίου</a:t>
            </a:r>
            <a:endParaRPr lang="en-US" dirty="0"/>
          </a:p>
        </p:txBody>
      </p:sp>
      <p:sp>
        <p:nvSpPr>
          <p:cNvPr id="3" name="Θέση περιεχομένου 2">
            <a:extLst>
              <a:ext uri="{FF2B5EF4-FFF2-40B4-BE49-F238E27FC236}">
                <a16:creationId xmlns:a16="http://schemas.microsoft.com/office/drawing/2014/main" id="{5534AA17-FBCB-4C99-A220-5EA6094E4887}"/>
              </a:ext>
            </a:extLst>
          </p:cNvPr>
          <p:cNvSpPr>
            <a:spLocks noGrp="1"/>
          </p:cNvSpPr>
          <p:nvPr>
            <p:ph idx="1"/>
          </p:nvPr>
        </p:nvSpPr>
        <p:spPr/>
        <p:txBody>
          <a:bodyPr>
            <a:normAutofit/>
          </a:bodyPr>
          <a:lstStyle/>
          <a:p>
            <a:pPr marL="0" indent="0">
              <a:buNone/>
            </a:pPr>
            <a:endParaRPr lang="el-GR" dirty="0"/>
          </a:p>
          <a:p>
            <a:pPr marL="0" indent="0">
              <a:buNone/>
            </a:pPr>
            <a:r>
              <a:rPr lang="el-GR" dirty="0"/>
              <a:t>Γέφυρα πλοίου (</a:t>
            </a:r>
            <a:r>
              <a:rPr lang="el-GR" dirty="0" err="1"/>
              <a:t>bridge</a:t>
            </a:r>
            <a:r>
              <a:rPr lang="el-GR" dirty="0"/>
              <a:t> of the </a:t>
            </a:r>
            <a:r>
              <a:rPr lang="el-GR" dirty="0" err="1"/>
              <a:t>ship</a:t>
            </a:r>
            <a:r>
              <a:rPr lang="el-GR" dirty="0"/>
              <a:t>) ή γέφυρα ναυσιπλοΐας (</a:t>
            </a:r>
            <a:r>
              <a:rPr lang="el-GR" dirty="0" err="1"/>
              <a:t>navigation</a:t>
            </a:r>
            <a:r>
              <a:rPr lang="el-GR" dirty="0"/>
              <a:t> </a:t>
            </a:r>
            <a:r>
              <a:rPr lang="el-GR" dirty="0" err="1"/>
              <a:t>bridge</a:t>
            </a:r>
            <a:r>
              <a:rPr lang="el-GR" dirty="0"/>
              <a:t>) καλείται το υψηλότερο σημείο ή κατάστρωμα του πλοίου, από το οποίο γίνεται η διακυβέρνηση και όλος ο έλεγχος του πλοίου. </a:t>
            </a:r>
          </a:p>
          <a:p>
            <a:pPr marL="0" indent="0">
              <a:buNone/>
            </a:pPr>
            <a:r>
              <a:rPr lang="el-GR" dirty="0"/>
              <a:t>Η γέφυρα βρίσκεται στο ψηλότερο σημείο του πλοίου, έτσι ώστε να υπάρχει η μεγαλύτερη δυνατή ορατότητα του θαλάσσιου χώρου.</a:t>
            </a:r>
          </a:p>
          <a:p>
            <a:pPr marL="0" indent="0">
              <a:buNone/>
            </a:pPr>
            <a:r>
              <a:rPr lang="el-GR" dirty="0"/>
              <a:t>Παλαιότερα, η γέφυρα βρισκόταν στο μέσο του πλοίου, ενώ σήμερα βρίσκεται στο πρυμναίο τμήμα του, επάνω από τους χώρους ενδιαιτήσεως (</a:t>
            </a:r>
            <a:r>
              <a:rPr lang="el-GR" dirty="0" err="1"/>
              <a:t>accommodation</a:t>
            </a:r>
            <a:r>
              <a:rPr lang="el-GR" dirty="0"/>
              <a:t>).</a:t>
            </a:r>
            <a:endParaRPr lang="en-US" dirty="0"/>
          </a:p>
        </p:txBody>
      </p:sp>
    </p:spTree>
    <p:extLst>
      <p:ext uri="{BB962C8B-B14F-4D97-AF65-F5344CB8AC3E}">
        <p14:creationId xmlns:p14="http://schemas.microsoft.com/office/powerpoint/2010/main" val="34777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EA9D92-69E8-4E23-A0B7-8AEF7B874E28}"/>
              </a:ext>
            </a:extLst>
          </p:cNvPr>
          <p:cNvSpPr>
            <a:spLocks noGrp="1"/>
          </p:cNvSpPr>
          <p:nvPr>
            <p:ph type="title"/>
          </p:nvPr>
        </p:nvSpPr>
        <p:spPr/>
        <p:txBody>
          <a:bodyPr/>
          <a:lstStyle/>
          <a:p>
            <a:r>
              <a:rPr lang="el-GR" dirty="0"/>
              <a:t> Διαμερίσματα χειρισμών και ελέγχου</a:t>
            </a:r>
            <a:endParaRPr lang="en-US" dirty="0"/>
          </a:p>
        </p:txBody>
      </p:sp>
      <p:sp>
        <p:nvSpPr>
          <p:cNvPr id="3" name="Θέση περιεχομένου 2">
            <a:extLst>
              <a:ext uri="{FF2B5EF4-FFF2-40B4-BE49-F238E27FC236}">
                <a16:creationId xmlns:a16="http://schemas.microsoft.com/office/drawing/2014/main" id="{710AEA79-5E14-4433-803E-F5818DED4E16}"/>
              </a:ext>
            </a:extLst>
          </p:cNvPr>
          <p:cNvSpPr>
            <a:spLocks noGrp="1"/>
          </p:cNvSpPr>
          <p:nvPr>
            <p:ph idx="1"/>
          </p:nvPr>
        </p:nvSpPr>
        <p:spPr/>
        <p:txBody>
          <a:bodyPr/>
          <a:lstStyle/>
          <a:p>
            <a:pPr marL="0" indent="0">
              <a:buNone/>
            </a:pPr>
            <a:endParaRPr lang="el-GR" dirty="0"/>
          </a:p>
          <a:p>
            <a:pPr marL="0" indent="0">
              <a:buNone/>
            </a:pPr>
            <a:r>
              <a:rPr lang="el-GR" dirty="0"/>
              <a:t>Στους χώρους αυτούς περιλαμβάνονται:</a:t>
            </a:r>
          </a:p>
          <a:p>
            <a:pPr marL="0" indent="0">
              <a:buNone/>
            </a:pPr>
            <a:r>
              <a:rPr lang="el-GR" dirty="0"/>
              <a:t>1) Το διαμέρισμα πηδαλιούχησης.</a:t>
            </a:r>
          </a:p>
          <a:p>
            <a:pPr marL="0" indent="0">
              <a:buNone/>
            </a:pPr>
            <a:r>
              <a:rPr lang="el-GR" dirty="0"/>
              <a:t>2) Το δωμάτιο χαρτών.</a:t>
            </a:r>
          </a:p>
          <a:p>
            <a:pPr marL="0" indent="0">
              <a:buNone/>
            </a:pPr>
            <a:r>
              <a:rPr lang="el-GR" dirty="0"/>
              <a:t>3) Ο χώρος εγκατάστασης της γυροπυξίδας.</a:t>
            </a:r>
          </a:p>
          <a:p>
            <a:pPr marL="0" indent="0">
              <a:buNone/>
            </a:pPr>
            <a:r>
              <a:rPr lang="el-GR" dirty="0"/>
              <a:t>4) Το διαμέρισμα ασυρμάτου</a:t>
            </a:r>
            <a:endParaRPr lang="en-US" dirty="0"/>
          </a:p>
        </p:txBody>
      </p:sp>
    </p:spTree>
    <p:extLst>
      <p:ext uri="{BB962C8B-B14F-4D97-AF65-F5344CB8AC3E}">
        <p14:creationId xmlns:p14="http://schemas.microsoft.com/office/powerpoint/2010/main" val="353485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FC6709A-1458-41E8-BB73-4FD9BDE4DBA1}"/>
              </a:ext>
            </a:extLst>
          </p:cNvPr>
          <p:cNvSpPr>
            <a:spLocks noGrp="1"/>
          </p:cNvSpPr>
          <p:nvPr>
            <p:ph idx="1"/>
          </p:nvPr>
        </p:nvSpPr>
        <p:spPr>
          <a:xfrm>
            <a:off x="695325" y="809625"/>
            <a:ext cx="10658475" cy="5367338"/>
          </a:xfrm>
        </p:spPr>
        <p:txBody>
          <a:bodyPr>
            <a:normAutofit/>
          </a:bodyPr>
          <a:lstStyle/>
          <a:p>
            <a:pPr marL="0" indent="0">
              <a:buNone/>
            </a:pPr>
            <a:endParaRPr lang="el-GR" dirty="0"/>
          </a:p>
          <a:p>
            <a:pPr marL="0" indent="0">
              <a:buNone/>
            </a:pPr>
            <a:endParaRPr lang="el-GR" dirty="0"/>
          </a:p>
          <a:p>
            <a:pPr marL="0" indent="0">
              <a:buNone/>
            </a:pPr>
            <a:r>
              <a:rPr lang="el-GR" dirty="0"/>
              <a:t>Το διαμέρισμα πηδαλιούχησης και το δωμάτιο χαρτών είναι τοποθετημένα στο περισσότερο πρωραίο σημείο του ψηλότερου </a:t>
            </a:r>
            <a:r>
              <a:rPr lang="el-GR" dirty="0" err="1"/>
              <a:t>υπερστεγάσματος</a:t>
            </a:r>
            <a:r>
              <a:rPr lang="el-GR" dirty="0"/>
              <a:t>. </a:t>
            </a:r>
          </a:p>
          <a:p>
            <a:pPr marL="0" indent="0">
              <a:buNone/>
            </a:pPr>
            <a:r>
              <a:rPr lang="el-GR" dirty="0"/>
              <a:t>Στο διαμέρισμα πηδαλιούχησης είναι εγκαταστημένο το σύνολο των συσκευών και οργάνων που σχετίζονται με την πηδαλιούχηση, ναυτιλία και έλεγχο του πλοίου. </a:t>
            </a:r>
          </a:p>
          <a:p>
            <a:pPr marL="0" indent="0">
              <a:buNone/>
            </a:pPr>
            <a:r>
              <a:rPr lang="el-GR" dirty="0"/>
              <a:t>Συνήθως το δωμάτιο χαρτών και το διαμέρισμα πηδαλιούχησης βρίσκονται σε άμεση επικοινωνία. </a:t>
            </a:r>
          </a:p>
        </p:txBody>
      </p:sp>
    </p:spTree>
    <p:extLst>
      <p:ext uri="{BB962C8B-B14F-4D97-AF65-F5344CB8AC3E}">
        <p14:creationId xmlns:p14="http://schemas.microsoft.com/office/powerpoint/2010/main" val="344481106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1442</TotalTime>
  <Words>2325</Words>
  <Application>Microsoft Office PowerPoint</Application>
  <PresentationFormat>Ευρεία οθόνη</PresentationFormat>
  <Paragraphs>112</Paragraphs>
  <Slides>32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32</vt:i4>
      </vt:variant>
    </vt:vector>
  </HeadingPairs>
  <TitlesOfParts>
    <vt:vector size="36" baseType="lpstr">
      <vt:lpstr>Arial</vt:lpstr>
      <vt:lpstr>Calibri</vt:lpstr>
      <vt:lpstr>Calibri Light</vt:lpstr>
      <vt:lpstr>Θέμα του Office</vt:lpstr>
      <vt:lpstr>Γέφυρα σύγχρονου πλοίου</vt:lpstr>
      <vt:lpstr>Παρουσίαση του PowerPoint</vt:lpstr>
      <vt:lpstr>Παρουσίαση του PowerPoint</vt:lpstr>
      <vt:lpstr>Χώροι γέφυρας</vt:lpstr>
      <vt:lpstr>Παρουσίαση του PowerPoint</vt:lpstr>
      <vt:lpstr>Παρουσίαση του PowerPoint</vt:lpstr>
      <vt:lpstr>Η γέφυρα του σύγχρονου πλοίου</vt:lpstr>
      <vt:lpstr> Διαμερίσματα χειρισμών και ελέγχου</vt:lpstr>
      <vt:lpstr>Παρουσίαση του PowerPoint</vt:lpstr>
      <vt:lpstr>Παρουσίαση του PowerPoint</vt:lpstr>
      <vt:lpstr>Παρουσίαση του PowerPoint</vt:lpstr>
      <vt:lpstr>Παρουσίαση του PowerPoint</vt:lpstr>
      <vt:lpstr>1. Το οιακοστρόφιο</vt:lpstr>
      <vt:lpstr>Παρουσίαση του PowerPoint</vt:lpstr>
      <vt:lpstr>2. Πρόβολος με μεγεθυντικό φακό</vt:lpstr>
      <vt:lpstr>3. Ανεμολόγιο</vt:lpstr>
      <vt:lpstr>4. Ραδιοεντοπιστής (radar)</vt:lpstr>
      <vt:lpstr>5. Συσκευή ARPA (δηλ. Σύστημα Αυτόματης Υποτυπώσεως Στόχων) (Automatic Radar  Plotting Aid)</vt:lpstr>
      <vt:lpstr>6. Κλισίμετρο (clisimeter) ή κλινόμετρο (clinometer)</vt:lpstr>
      <vt:lpstr>7. Στροφόμετρο (revolution counter)</vt:lpstr>
      <vt:lpstr>8. Πίνακας χειριστηρίων μηχανών</vt:lpstr>
      <vt:lpstr>9. Παγκόσμιο Ναυτιλιακό Σύστημα Κινδύνου και Ασφάλειας GMDSS (Global Maritime Distress Safety System)</vt:lpstr>
      <vt:lpstr>10. GPS (Global Positioning System)</vt:lpstr>
      <vt:lpstr>11. Σύστημα Αυτόματης Αναγνωρίσεως Πλοίου AΙS (Automatic Identification System)</vt:lpstr>
      <vt:lpstr>12. Ηλεκτρονικό Σύστημα Απεικονίσεως Χαρτών και Πληροφοριών ECDIS</vt:lpstr>
      <vt:lpstr>13. Σύστημα παρακολουθήσεως και επικοινωνίας της γέφυρας </vt:lpstr>
      <vt:lpstr>14. Σύστημα ανιχνεύσεως πυρκαγιάς</vt:lpstr>
      <vt:lpstr>15. Σύστημα ανιχνεύσεως μακρινών στόχων LRIT</vt:lpstr>
      <vt:lpstr>16. EPIRB (Emergency Position Indicating Radio Beacon)</vt:lpstr>
      <vt:lpstr>17. Σύστημα αφής πλοηγικών φανών</vt:lpstr>
      <vt:lpstr>18. Σύστημα καταγραφής δεδομένων ταξιδίου VDR (Voyage Data Recorder)</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Γέφυρα σύγχρονου πλοίου</dc:title>
  <dc:creator>kiriakos kiriakos</dc:creator>
  <cp:lastModifiedBy>Κυριάκος Καρακαλπακίδης</cp:lastModifiedBy>
  <cp:revision>9</cp:revision>
  <dcterms:created xsi:type="dcterms:W3CDTF">2022-02-10T20:08:14Z</dcterms:created>
  <dcterms:modified xsi:type="dcterms:W3CDTF">2024-03-25T10:58:56Z</dcterms:modified>
</cp:coreProperties>
</file>