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32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326"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43" autoAdjust="0"/>
  </p:normalViewPr>
  <p:slideViewPr>
    <p:cSldViewPr>
      <p:cViewPr varScale="1">
        <p:scale>
          <a:sx n="101" d="100"/>
          <a:sy n="101" d="100"/>
        </p:scale>
        <p:origin x="142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342CEA3-3058-4D43-AE35-B3DA76CB4003}" type="datetimeFigureOut">
              <a:rPr lang="el-GR" smtClean="0"/>
              <a:pPr/>
              <a:t>22/3/2021</a:t>
            </a:fld>
            <a:endParaRPr lang="el-G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l-G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3F1D1C4-C2D9-4231-9FB2-B2D9D97AA41D}" type="slidenum">
              <a:rPr lang="el-GR" smtClean="0"/>
              <a:pPr/>
              <a:t>‹#›</a:t>
            </a:fld>
            <a:endParaRPr lang="el-G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fld id="{2342CEA3-3058-4D43-AE35-B3DA76CB4003}" type="datetimeFigureOut">
              <a:rPr lang="el-GR" smtClean="0"/>
              <a:pPr/>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fld id="{2342CEA3-3058-4D43-AE35-B3DA76CB4003}" type="datetimeFigureOut">
              <a:rPr lang="el-GR" smtClean="0"/>
              <a:pPr/>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l-GR"/>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2342CEA3-3058-4D43-AE35-B3DA76CB4003}" type="datetimeFigureOut">
              <a:rPr lang="el-GR" smtClean="0"/>
              <a:pPr/>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5" name="Date Placeholder 4"/>
          <p:cNvSpPr>
            <a:spLocks noGrp="1"/>
          </p:cNvSpPr>
          <p:nvPr>
            <p:ph type="dt" sz="half" idx="10"/>
          </p:nvPr>
        </p:nvSpPr>
        <p:spPr/>
        <p:txBody>
          <a:bodyPr/>
          <a:lstStyle/>
          <a:p>
            <a:fld id="{2342CEA3-3058-4D43-AE35-B3DA76CB4003}" type="datetimeFigureOut">
              <a:rPr lang="el-GR" smtClean="0"/>
              <a:pPr/>
              <a:t>22/3/2021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
        <p:nvSpPr>
          <p:cNvPr id="9" name="Content Placeholder 8"/>
          <p:cNvSpPr>
            <a:spLocks noGrp="1"/>
          </p:cNvSpPr>
          <p:nvPr>
            <p:ph sz="quarter" idx="13"/>
          </p:nvPr>
        </p:nvSpPr>
        <p:spPr>
          <a:xfrm>
            <a:off x="1042416" y="2313432"/>
            <a:ext cx="3419856" cy="349300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2342CEA3-3058-4D43-AE35-B3DA76CB4003}" type="datetimeFigureOut">
              <a:rPr lang="el-GR" smtClean="0"/>
              <a:pPr/>
              <a:t>22/3/2021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2"/>
          <p:cNvSpPr>
            <a:spLocks noGrp="1"/>
          </p:cNvSpPr>
          <p:nvPr>
            <p:ph type="dt" sz="half" idx="10"/>
          </p:nvPr>
        </p:nvSpPr>
        <p:spPr/>
        <p:txBody>
          <a:bodyPr/>
          <a:lstStyle/>
          <a:p>
            <a:fld id="{2342CEA3-3058-4D43-AE35-B3DA76CB4003}" type="datetimeFigureOut">
              <a:rPr lang="el-GR" smtClean="0"/>
              <a:pPr/>
              <a:t>22/3/2021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42CEA3-3058-4D43-AE35-B3DA76CB4003}" type="datetimeFigureOut">
              <a:rPr lang="el-GR" smtClean="0"/>
              <a:pPr/>
              <a:t>22/3/2021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342CEA3-3058-4D43-AE35-B3DA76CB4003}" type="datetimeFigureOut">
              <a:rPr lang="el-GR" smtClean="0"/>
              <a:pPr/>
              <a:t>22/3/2021</a:t>
            </a:fld>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l-GR"/>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l-GR"/>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2342CEA3-3058-4D43-AE35-B3DA76CB4003}" type="datetimeFigureOut">
              <a:rPr lang="el-GR" smtClean="0"/>
              <a:pPr/>
              <a:t>22/3/2021</a:t>
            </a:fld>
            <a:endParaRPr lang="el-G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342CEA3-3058-4D43-AE35-B3DA76CB4003}" type="datetimeFigureOut">
              <a:rPr lang="el-GR" smtClean="0"/>
              <a:pPr/>
              <a:t>22/3/2021</a:t>
            </a:fld>
            <a:endParaRPr lang="el-G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l-G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E:\flash\sspm\videos\People%20were%20killed%20in%20this%20life%20boat%20Accident.mp4" TargetMode="External"/><Relationship Id="rId1" Type="http://schemas.microsoft.com/office/2007/relationships/media" Target="file:///E:\flash\sspm\videos\People%20were%20killed%20in%20this%20life%20boat%20Accident.mp4" TargetMode="Externa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E:\flash\sspm\videos\FAIL%20_%20How%20not%20to%20launch%20an%20FRC%20(%20Fast%20Rescue%20Craft%20).mp4" TargetMode="External"/><Relationship Id="rId1" Type="http://schemas.microsoft.com/office/2007/relationships/media" Target="file:///E:\flash\sspm\videos\FAIL%20_%20How%20not%20to%20launch%20an%20FRC%20(%20Fast%20Rescue%20Craft%20).mp4" TargetMode="Externa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ideo" Target="file:///C:\Users\SSPM_Class3\Desktop\&#935;&#929;&#919;&#931;&#932;&#927;&#931;\videos\Zafa%20Hidrostatica%20Hammar%20H20.mp4"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CHRIS\Desktop\sspm\videos\Davit%20Launched%20Liferaft%20Training.mp4" TargetMode="External"/><Relationship Id="rId1" Type="http://schemas.microsoft.com/office/2007/relationships/media" Target="file:///C:\Users\CHRIS\Desktop\sspm\videos\Davit%20Launched%20Liferaft%20Training.mp4" TargetMode="Externa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CHRIS\Desktop\sspm\videos\Righting%20an%20inflatable%20life%20raft..mp4" TargetMode="External"/><Relationship Id="rId1" Type="http://schemas.microsoft.com/office/2007/relationships/media" Target="file:///C:\Users\CHRIS\Desktop\sspm\videos\Righting%20an%20inflatable%20life%20raft..mp4" TargetMode="External"/><Relationship Id="rId4" Type="http://schemas.openxmlformats.org/officeDocument/2006/relationships/image" Target="../media/image3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a:t>Ανώτερη εκπαίδευση στη χρήση σωστικών σκαφών και λέμβων διάσωσης.</a:t>
            </a:r>
            <a:br>
              <a:rPr lang="el-GR" dirty="0"/>
            </a:br>
            <a:r>
              <a:rPr lang="en-US" dirty="0"/>
              <a:t>STCW A-VI / </a:t>
            </a:r>
            <a:r>
              <a:rPr lang="el-GR" dirty="0"/>
              <a:t>2</a:t>
            </a:r>
            <a:r>
              <a:rPr lang="en-US" dirty="0"/>
              <a:t>.1</a:t>
            </a:r>
            <a:endParaRPr lang="el-GR" dirty="0"/>
          </a:p>
        </p:txBody>
      </p:sp>
      <p:sp>
        <p:nvSpPr>
          <p:cNvPr id="3" name="2 - Υπότιτλος"/>
          <p:cNvSpPr>
            <a:spLocks noGrp="1"/>
          </p:cNvSpPr>
          <p:nvPr>
            <p:ph type="subTitle" idx="1"/>
          </p:nvPr>
        </p:nvSpPr>
        <p:spPr/>
        <p:txBody>
          <a:bodyPr/>
          <a:lstStyle/>
          <a:p>
            <a:r>
              <a:rPr lang="el-GR" dirty="0"/>
              <a:t>ΚΥΚΛΟΣ </a:t>
            </a:r>
            <a:r>
              <a:rPr lang="en-US" dirty="0"/>
              <a:t>B</a:t>
            </a:r>
            <a:r>
              <a:rPr lang="el-GR" dirty="0"/>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75652" y="11493"/>
            <a:ext cx="7024744" cy="1143000"/>
          </a:xfrm>
        </p:spPr>
        <p:txBody>
          <a:bodyPr/>
          <a:lstStyle/>
          <a:p>
            <a:r>
              <a:rPr lang="el-GR" dirty="0"/>
              <a:t>ΕΠΩΤΙΔΕΣ ΒΑΡΥΤΗΤΑΣ</a:t>
            </a:r>
          </a:p>
        </p:txBody>
      </p:sp>
      <p:pic>
        <p:nvPicPr>
          <p:cNvPr id="4" name="3 - Θέση περιεχομένου" descr="-32300-330239.jpg"/>
          <p:cNvPicPr>
            <a:picLocks noGrp="1" noChangeAspect="1"/>
          </p:cNvPicPr>
          <p:nvPr>
            <p:ph idx="1"/>
          </p:nvPr>
        </p:nvPicPr>
        <p:blipFill>
          <a:blip r:embed="rId2" cstate="print"/>
          <a:stretch>
            <a:fillRect/>
          </a:stretch>
        </p:blipFill>
        <p:spPr>
          <a:xfrm>
            <a:off x="4788024" y="1988840"/>
            <a:ext cx="3810000" cy="3657600"/>
          </a:xfrm>
        </p:spPr>
      </p:pic>
      <p:pic>
        <p:nvPicPr>
          <p:cNvPr id="5" name="4 - Εικόνα" descr="gravity davit.jpg"/>
          <p:cNvPicPr>
            <a:picLocks noChangeAspect="1"/>
          </p:cNvPicPr>
          <p:nvPr/>
        </p:nvPicPr>
        <p:blipFill>
          <a:blip r:embed="rId3" cstate="print"/>
          <a:stretch>
            <a:fillRect/>
          </a:stretch>
        </p:blipFill>
        <p:spPr>
          <a:xfrm>
            <a:off x="827584" y="1484783"/>
            <a:ext cx="3816424" cy="4896545"/>
          </a:xfrm>
          <a:prstGeom prst="rect">
            <a:avLst/>
          </a:prstGeom>
        </p:spPr>
      </p:pic>
    </p:spTree>
    <p:extLst>
      <p:ext uri="{BB962C8B-B14F-4D97-AF65-F5344CB8AC3E}">
        <p14:creationId xmlns:p14="http://schemas.microsoft.com/office/powerpoint/2010/main" val="2935180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19668" y="64227"/>
            <a:ext cx="7024744" cy="1143000"/>
          </a:xfrm>
        </p:spPr>
        <p:txBody>
          <a:bodyPr/>
          <a:lstStyle/>
          <a:p>
            <a:r>
              <a:rPr lang="el-GR" dirty="0"/>
              <a:t>ΕΠΩΤΙΔΕΣ</a:t>
            </a:r>
            <a:r>
              <a:rPr lang="en-US" dirty="0"/>
              <a:t> </a:t>
            </a:r>
            <a:r>
              <a:rPr lang="el-GR" dirty="0"/>
              <a:t>ΒΑΡΥΤΗΤΑΣ</a:t>
            </a:r>
          </a:p>
        </p:txBody>
      </p:sp>
      <p:pic>
        <p:nvPicPr>
          <p:cNvPr id="4" name="3 - Θέση περιεχομένου" descr="mechanic davit.jpg"/>
          <p:cNvPicPr>
            <a:picLocks noGrp="1" noChangeAspect="1"/>
          </p:cNvPicPr>
          <p:nvPr>
            <p:ph idx="1"/>
          </p:nvPr>
        </p:nvPicPr>
        <p:blipFill>
          <a:blip r:embed="rId2" cstate="print"/>
          <a:stretch>
            <a:fillRect/>
          </a:stretch>
        </p:blipFill>
        <p:spPr>
          <a:xfrm>
            <a:off x="4834930" y="1484784"/>
            <a:ext cx="3791070" cy="4032448"/>
          </a:xfrm>
        </p:spPr>
      </p:pic>
      <p:pic>
        <p:nvPicPr>
          <p:cNvPr id="5" name="4 - Εικόνα" descr="mev.jpg"/>
          <p:cNvPicPr>
            <a:picLocks noChangeAspect="1"/>
          </p:cNvPicPr>
          <p:nvPr/>
        </p:nvPicPr>
        <p:blipFill>
          <a:blip r:embed="rId3" cstate="print"/>
          <a:stretch>
            <a:fillRect/>
          </a:stretch>
        </p:blipFill>
        <p:spPr>
          <a:xfrm>
            <a:off x="827584" y="1732592"/>
            <a:ext cx="4392488" cy="4392488"/>
          </a:xfrm>
          <a:prstGeom prst="rect">
            <a:avLst/>
          </a:prstGeom>
        </p:spPr>
      </p:pic>
    </p:spTree>
    <p:extLst>
      <p:ext uri="{BB962C8B-B14F-4D97-AF65-F5344CB8AC3E}">
        <p14:creationId xmlns:p14="http://schemas.microsoft.com/office/powerpoint/2010/main" val="403139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188640"/>
            <a:ext cx="7024744" cy="1143000"/>
          </a:xfrm>
        </p:spPr>
        <p:txBody>
          <a:bodyPr>
            <a:normAutofit fontScale="90000"/>
          </a:bodyPr>
          <a:lstStyle/>
          <a:p>
            <a:r>
              <a:rPr lang="el-GR" dirty="0"/>
              <a:t>ΕΠΩΤΙΔΕΣ ΕΛΕΥΘΕΡΗΣ ΠΤΩΣΗΣ</a:t>
            </a:r>
          </a:p>
        </p:txBody>
      </p:sp>
      <p:pic>
        <p:nvPicPr>
          <p:cNvPr id="4" name="3 - Θέση περιεχομένου" descr="FREE_FALL_LIFEBOAT_DAVIT_LAUNCHING_APPLIANCE_.jpg"/>
          <p:cNvPicPr>
            <a:picLocks noGrp="1" noChangeAspect="1"/>
          </p:cNvPicPr>
          <p:nvPr>
            <p:ph idx="1"/>
          </p:nvPr>
        </p:nvPicPr>
        <p:blipFill>
          <a:blip r:embed="rId2" cstate="print"/>
          <a:stretch>
            <a:fillRect/>
          </a:stretch>
        </p:blipFill>
        <p:spPr>
          <a:xfrm>
            <a:off x="1403648" y="1484784"/>
            <a:ext cx="5616624" cy="4931396"/>
          </a:xfrm>
        </p:spPr>
      </p:pic>
    </p:spTree>
    <p:extLst>
      <p:ext uri="{BB962C8B-B14F-4D97-AF65-F5344CB8AC3E}">
        <p14:creationId xmlns:p14="http://schemas.microsoft.com/office/powerpoint/2010/main" val="3701331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ΑΝΑΚΤΗΣΗ ΣΩΣΣΙΒΙΑΣ ΛΕΜΒΟΥ ΕΛΕΥΘΕΡΗΣ ΠΤΩΣΗΣ</a:t>
            </a:r>
          </a:p>
        </p:txBody>
      </p:sp>
      <p:pic>
        <p:nvPicPr>
          <p:cNvPr id="5" name="Launching and Recovery System of 'Free Fall Life Boats'.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cstate="print"/>
          <a:stretch>
            <a:fillRect/>
          </a:stretch>
        </p:blipFill>
        <p:spPr>
          <a:xfrm>
            <a:off x="1376363" y="2052638"/>
            <a:ext cx="5611812" cy="4195762"/>
          </a:xfrm>
        </p:spPr>
      </p:pic>
    </p:spTree>
    <p:extLst>
      <p:ext uri="{BB962C8B-B14F-4D97-AF65-F5344CB8AC3E}">
        <p14:creationId xmlns:p14="http://schemas.microsoft.com/office/powerpoint/2010/main" val="1058143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ΔΙΑΔΙΚΑΣΙΑ ΚΑΘΑΙΡΕΣΗΣ ΕΛΕΥΘΕΡΗΣ ΠΤΩΣΗΣ</a:t>
            </a:r>
          </a:p>
        </p:txBody>
      </p:sp>
      <p:pic>
        <p:nvPicPr>
          <p:cNvPr id="4" name="FREE FALL LIFEBOAT Launching Procedure M_V LAKE HAKONE Dalisay Shipping Corporation.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cstate="print"/>
          <a:stretch>
            <a:fillRect/>
          </a:stretch>
        </p:blipFill>
        <p:spPr>
          <a:xfrm>
            <a:off x="1365250" y="2052638"/>
            <a:ext cx="5635625" cy="4194175"/>
          </a:xfrm>
        </p:spPr>
      </p:pic>
    </p:spTree>
    <p:extLst>
      <p:ext uri="{BB962C8B-B14F-4D97-AF65-F5344CB8AC3E}">
        <p14:creationId xmlns:p14="http://schemas.microsoft.com/office/powerpoint/2010/main" val="7883959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341784"/>
            <a:ext cx="7024744" cy="1143000"/>
          </a:xfrm>
        </p:spPr>
        <p:txBody>
          <a:bodyPr>
            <a:normAutofit fontScale="90000"/>
          </a:bodyPr>
          <a:lstStyle/>
          <a:p>
            <a:r>
              <a:rPr lang="el-GR" dirty="0"/>
              <a:t>ΔΙΑΔΙΚΑΣΙΑ ΚΑΘΑΙΡΕΣΗΣ ΣΩΣΙΒΙΑΣ ΛΕΜΒΟΥ</a:t>
            </a:r>
          </a:p>
        </p:txBody>
      </p:sp>
      <p:sp>
        <p:nvSpPr>
          <p:cNvPr id="7" name="6 - Θέση περιεχομένου"/>
          <p:cNvSpPr>
            <a:spLocks noGrp="1"/>
          </p:cNvSpPr>
          <p:nvPr>
            <p:ph idx="1"/>
          </p:nvPr>
        </p:nvSpPr>
        <p:spPr>
          <a:xfrm>
            <a:off x="330194" y="1641170"/>
            <a:ext cx="4752528" cy="5216829"/>
          </a:xfrm>
        </p:spPr>
        <p:txBody>
          <a:bodyPr>
            <a:normAutofit fontScale="62500" lnSpcReduction="20000"/>
          </a:bodyPr>
          <a:lstStyle/>
          <a:p>
            <a:pPr marL="651510" indent="-514350">
              <a:buFont typeface="+mj-lt"/>
              <a:buAutoNum type="arabicPeriod"/>
            </a:pPr>
            <a:r>
              <a:rPr lang="el-GR" dirty="0"/>
              <a:t> </a:t>
            </a:r>
            <a:r>
              <a:rPr lang="el-GR" sz="2600" dirty="0"/>
              <a:t>Λύνουμε και ρίχνουμε την ανεμόσκαλα.</a:t>
            </a:r>
          </a:p>
          <a:p>
            <a:pPr marL="651510" indent="-514350">
              <a:buFont typeface="+mj-lt"/>
              <a:buAutoNum type="arabicPeriod"/>
            </a:pPr>
            <a:r>
              <a:rPr lang="el-GR" sz="2600" dirty="0"/>
              <a:t>Τοποθετούμε τους πύρους της λέμβου.</a:t>
            </a:r>
          </a:p>
          <a:p>
            <a:pPr marL="651510" indent="-514350">
              <a:buFont typeface="+mj-lt"/>
              <a:buAutoNum type="arabicPeriod"/>
            </a:pPr>
            <a:r>
              <a:rPr lang="el-GR" sz="2600" dirty="0"/>
              <a:t>Αφαιρούμε τους πύρους των καπονιών.</a:t>
            </a:r>
          </a:p>
          <a:p>
            <a:pPr marL="651510" indent="-514350">
              <a:buFont typeface="+mj-lt"/>
              <a:buAutoNum type="arabicPeriod"/>
            </a:pPr>
            <a:r>
              <a:rPr lang="el-GR" sz="2600" dirty="0"/>
              <a:t>Αφαιρούμε τις φασκιές.</a:t>
            </a:r>
          </a:p>
          <a:p>
            <a:pPr marL="651510" indent="-514350">
              <a:buFont typeface="+mj-lt"/>
              <a:buAutoNum type="arabicPeriod"/>
            </a:pPr>
            <a:r>
              <a:rPr lang="el-GR" sz="2600" dirty="0"/>
              <a:t>Σηκώνουμε απαλά το φρένο και καθαιρούμε την λέμβο μέχρι το κατάστρωμα επιβίβασης.</a:t>
            </a:r>
          </a:p>
          <a:p>
            <a:pPr marL="651510" indent="-514350">
              <a:buFont typeface="+mj-lt"/>
              <a:buAutoNum type="arabicPeriod"/>
            </a:pPr>
            <a:r>
              <a:rPr lang="el-GR" sz="2600" dirty="0"/>
              <a:t>Τοποθετούμε τα οριζόντια παλάγκα (</a:t>
            </a:r>
            <a:r>
              <a:rPr lang="el-GR" sz="2600" dirty="0" err="1"/>
              <a:t>μπότσους</a:t>
            </a:r>
            <a:r>
              <a:rPr lang="el-GR" sz="2600" dirty="0"/>
              <a:t>) συγκρατήσεως και τα σφίγγουμε καλά.</a:t>
            </a:r>
          </a:p>
          <a:p>
            <a:pPr marL="651510" indent="-514350">
              <a:buFont typeface="+mj-lt"/>
              <a:buAutoNum type="arabicPeriod"/>
            </a:pPr>
            <a:r>
              <a:rPr lang="el-GR" sz="2600" dirty="0"/>
              <a:t>Αφαιρούμε τα διαγώνια παλάγκα συγκρατήσεως.</a:t>
            </a:r>
          </a:p>
          <a:p>
            <a:pPr marL="651510" indent="-514350">
              <a:buFont typeface="+mj-lt"/>
              <a:buAutoNum type="arabicPeriod"/>
            </a:pPr>
            <a:r>
              <a:rPr lang="el-GR" sz="2600" dirty="0"/>
              <a:t>Επιβίβαση επιβατών και πληρώματος.</a:t>
            </a:r>
            <a:endParaRPr lang="en-US" sz="2600" dirty="0"/>
          </a:p>
          <a:p>
            <a:pPr marL="651510" indent="-514350">
              <a:buFont typeface="+mj-lt"/>
              <a:buAutoNum type="arabicPeriod"/>
            </a:pPr>
            <a:r>
              <a:rPr lang="el-GR" sz="2600" dirty="0"/>
              <a:t>Λασκάρουμε τα οριζόντια παλάγκα.</a:t>
            </a:r>
          </a:p>
          <a:p>
            <a:pPr marL="651510" indent="-514350">
              <a:buFont typeface="+mj-lt"/>
              <a:buAutoNum type="arabicPeriod"/>
            </a:pPr>
            <a:r>
              <a:rPr lang="el-GR" sz="2600" dirty="0"/>
              <a:t>Καθαιρούμε την λέμβο μέχρι την θάλασσα.</a:t>
            </a:r>
          </a:p>
          <a:p>
            <a:pPr marL="651510" indent="-514350">
              <a:buFont typeface="+mj-lt"/>
              <a:buAutoNum type="arabicPeriod"/>
            </a:pPr>
            <a:r>
              <a:rPr lang="el-GR" sz="2600" dirty="0" err="1"/>
              <a:t>Αποκρικώνουμε</a:t>
            </a:r>
            <a:r>
              <a:rPr lang="el-GR" sz="2600" dirty="0"/>
              <a:t> την λέμβο.</a:t>
            </a:r>
          </a:p>
          <a:p>
            <a:pPr marL="651510" indent="-514350">
              <a:buFont typeface="+mj-lt"/>
              <a:buAutoNum type="arabicPeriod"/>
            </a:pPr>
            <a:r>
              <a:rPr lang="el-GR" sz="2600" dirty="0"/>
              <a:t>Παραλαμβάνουμε τον τελευταίο.</a:t>
            </a:r>
          </a:p>
          <a:p>
            <a:pPr marL="651510" indent="-514350">
              <a:buFont typeface="+mj-lt"/>
              <a:buAutoNum type="arabicPeriod"/>
            </a:pPr>
            <a:r>
              <a:rPr lang="el-GR" sz="2600" dirty="0"/>
              <a:t>Λύνουμε τις μπαρούμες.</a:t>
            </a:r>
          </a:p>
          <a:p>
            <a:pPr marL="651510" indent="-514350">
              <a:buFont typeface="+mj-lt"/>
              <a:buAutoNum type="arabicPeriod"/>
            </a:pPr>
            <a:r>
              <a:rPr lang="el-GR" sz="2600" dirty="0"/>
              <a:t>Απομακρυνόμαστε σε απόσταση ασφαλείας από το βυθιζόμενο πλοίο</a:t>
            </a:r>
          </a:p>
          <a:p>
            <a:pPr marL="651510" indent="-514350">
              <a:buFont typeface="+mj-lt"/>
              <a:buAutoNum type="arabicPeriod"/>
            </a:pPr>
            <a:endParaRPr lang="el-GR" dirty="0"/>
          </a:p>
        </p:txBody>
      </p:sp>
      <p:pic>
        <p:nvPicPr>
          <p:cNvPr id="8" name="7 - Εικόνα" descr="thumb.jpg"/>
          <p:cNvPicPr>
            <a:picLocks noChangeAspect="1"/>
          </p:cNvPicPr>
          <p:nvPr/>
        </p:nvPicPr>
        <p:blipFill>
          <a:blip r:embed="rId2" cstate="print"/>
          <a:stretch>
            <a:fillRect/>
          </a:stretch>
        </p:blipFill>
        <p:spPr>
          <a:xfrm>
            <a:off x="5076056" y="1484784"/>
            <a:ext cx="4067944" cy="5089042"/>
          </a:xfrm>
          <a:prstGeom prst="rect">
            <a:avLst/>
          </a:prstGeom>
        </p:spPr>
      </p:pic>
    </p:spTree>
    <p:extLst>
      <p:ext uri="{BB962C8B-B14F-4D97-AF65-F5344CB8AC3E}">
        <p14:creationId xmlns:p14="http://schemas.microsoft.com/office/powerpoint/2010/main" val="3494042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548680"/>
            <a:ext cx="7024744" cy="1143000"/>
          </a:xfrm>
        </p:spPr>
        <p:txBody>
          <a:bodyPr>
            <a:normAutofit fontScale="90000"/>
          </a:bodyPr>
          <a:lstStyle/>
          <a:p>
            <a:r>
              <a:rPr lang="el-GR" dirty="0"/>
              <a:t>ΓΑΝΤΖΟΙ ΑΥΤΟΜΑΤΗΣ ΑΠΕΛΕΥΘΕΡΩΣΗΣ</a:t>
            </a:r>
          </a:p>
        </p:txBody>
      </p:sp>
      <p:pic>
        <p:nvPicPr>
          <p:cNvPr id="4" name="LIFE BOAT- OOW ORAL.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cstate="print"/>
          <a:stretch>
            <a:fillRect/>
          </a:stretch>
        </p:blipFill>
        <p:spPr>
          <a:xfrm>
            <a:off x="1560513" y="2052638"/>
            <a:ext cx="5245100" cy="4195762"/>
          </a:xfrm>
        </p:spPr>
      </p:pic>
    </p:spTree>
    <p:extLst>
      <p:ext uri="{BB962C8B-B14F-4D97-AF65-F5344CB8AC3E}">
        <p14:creationId xmlns:p14="http://schemas.microsoft.com/office/powerpoint/2010/main" val="8068678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ΛΑΘΟΣ ΧΕΙΡΙΣΜΟΙ ΜΠΟΡΟΥΝ ΝΑ ΑΠΟΒΟΥΝ ΜΟΙΡΑΙΟΙ</a:t>
            </a:r>
          </a:p>
        </p:txBody>
      </p:sp>
      <p:pic>
        <p:nvPicPr>
          <p:cNvPr id="5" name="People were killed in this life boat Accident.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1385888" y="2052638"/>
            <a:ext cx="5594350" cy="4195762"/>
          </a:xfrm>
          <a:prstGeom prst="rect">
            <a:avLst/>
          </a:prstGeom>
        </p:spPr>
      </p:pic>
    </p:spTree>
    <p:extLst>
      <p:ext uri="{BB962C8B-B14F-4D97-AF65-F5344CB8AC3E}">
        <p14:creationId xmlns:p14="http://schemas.microsoft.com/office/powerpoint/2010/main" val="24516156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332656"/>
            <a:ext cx="7024744" cy="1143000"/>
          </a:xfrm>
        </p:spPr>
        <p:txBody>
          <a:bodyPr/>
          <a:lstStyle/>
          <a:p>
            <a:r>
              <a:rPr lang="en-US" dirty="0"/>
              <a:t>FPD (Fall Preventer Device)</a:t>
            </a:r>
            <a:endParaRPr lang="el-GR" dirty="0"/>
          </a:p>
        </p:txBody>
      </p:sp>
      <p:pic>
        <p:nvPicPr>
          <p:cNvPr id="4" name="Lifeboat Fall Prevention Devices (FDPs) by MCA.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cstate="print"/>
          <a:stretch>
            <a:fillRect/>
          </a:stretch>
        </p:blipFill>
        <p:spPr>
          <a:xfrm>
            <a:off x="1385888" y="2052638"/>
            <a:ext cx="5594350" cy="4195762"/>
          </a:xfrm>
        </p:spPr>
      </p:pic>
    </p:spTree>
    <p:extLst>
      <p:ext uri="{BB962C8B-B14F-4D97-AF65-F5344CB8AC3E}">
        <p14:creationId xmlns:p14="http://schemas.microsoft.com/office/powerpoint/2010/main" val="34258681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7584" y="476672"/>
            <a:ext cx="7024744" cy="1143000"/>
          </a:xfrm>
        </p:spPr>
        <p:txBody>
          <a:bodyPr>
            <a:normAutofit fontScale="90000"/>
          </a:bodyPr>
          <a:lstStyle/>
          <a:p>
            <a:r>
              <a:rPr lang="el-GR" dirty="0"/>
              <a:t>ΠΡΟΣΟΧΗ ΣΤΗΝ ΤΑΧΥΤΗΤΑ ΤΟΥ ΠΛΟΙΟΥ</a:t>
            </a:r>
          </a:p>
        </p:txBody>
      </p:sp>
      <p:pic>
        <p:nvPicPr>
          <p:cNvPr id="6" name="FAIL _ How not to launch an FRC ( Fast Rescue Craft ).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1385888" y="2052638"/>
            <a:ext cx="5594350" cy="4195762"/>
          </a:xfrm>
          <a:prstGeom prst="rect">
            <a:avLst/>
          </a:prstGeom>
        </p:spPr>
      </p:pic>
    </p:spTree>
    <p:extLst>
      <p:ext uri="{BB962C8B-B14F-4D97-AF65-F5344CB8AC3E}">
        <p14:creationId xmlns:p14="http://schemas.microsoft.com/office/powerpoint/2010/main" val="41276079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ΔΙΕΘΝΕΙΣ ΝΑΥΤΙΛΙΑΚΕΣ ΣΥΜΒΑΣΕΙΣ ΚΑΙ ΟΡΓΑΝΙΣΜΟΙ</a:t>
            </a:r>
          </a:p>
        </p:txBody>
      </p:sp>
      <p:sp>
        <p:nvSpPr>
          <p:cNvPr id="3" name="2 - Θέση περιεχομένου"/>
          <p:cNvSpPr>
            <a:spLocks noGrp="1"/>
          </p:cNvSpPr>
          <p:nvPr>
            <p:ph idx="1"/>
          </p:nvPr>
        </p:nvSpPr>
        <p:spPr/>
        <p:txBody>
          <a:bodyPr>
            <a:normAutofit fontScale="85000" lnSpcReduction="10000"/>
          </a:bodyPr>
          <a:lstStyle/>
          <a:p>
            <a:r>
              <a:rPr lang="el-GR" dirty="0"/>
              <a:t>ΙΜΟ (</a:t>
            </a:r>
            <a:r>
              <a:rPr lang="en-US" dirty="0"/>
              <a:t>INTERNATIONAL MARITIME ORGANIZATION</a:t>
            </a:r>
            <a:r>
              <a:rPr lang="el-GR" dirty="0"/>
              <a:t>),</a:t>
            </a:r>
            <a:r>
              <a:rPr lang="en-US" dirty="0"/>
              <a:t> </a:t>
            </a:r>
            <a:r>
              <a:rPr lang="el-GR" dirty="0"/>
              <a:t>ΔΙΕΘΝΗΣ ΝΑΥΤΙΛΙ</a:t>
            </a:r>
            <a:r>
              <a:rPr lang="en-US" dirty="0"/>
              <a:t>A</a:t>
            </a:r>
            <a:r>
              <a:rPr lang="el-GR" dirty="0"/>
              <a:t>ΚΟΣ ΟΡΓΑΝΙΣΜΟΣ.</a:t>
            </a:r>
          </a:p>
          <a:p>
            <a:pPr>
              <a:buNone/>
            </a:pPr>
            <a:r>
              <a:rPr lang="el-GR" dirty="0"/>
              <a:t>Δημιουργήθηκε από τον ΟΗΕ με την διεθνή σύμβαση της Γενεύης το 1948. </a:t>
            </a:r>
            <a:r>
              <a:rPr lang="en-US" dirty="0"/>
              <a:t>A</a:t>
            </a:r>
            <a:r>
              <a:rPr lang="el-GR" dirty="0" err="1"/>
              <a:t>ριθμεί</a:t>
            </a:r>
            <a:r>
              <a:rPr lang="el-GR" dirty="0"/>
              <a:t> 1</a:t>
            </a:r>
            <a:r>
              <a:rPr lang="en-US" dirty="0"/>
              <a:t>74</a:t>
            </a:r>
            <a:r>
              <a:rPr lang="el-GR" dirty="0"/>
              <a:t> κράτη μέλη.</a:t>
            </a:r>
          </a:p>
          <a:p>
            <a:r>
              <a:rPr lang="en-US" dirty="0"/>
              <a:t>SOLAS (SAFETY OF LIFE AT SEA) </a:t>
            </a:r>
            <a:endParaRPr lang="el-GR" dirty="0"/>
          </a:p>
          <a:p>
            <a:pPr>
              <a:buNone/>
            </a:pPr>
            <a:r>
              <a:rPr lang="el-GR" dirty="0"/>
              <a:t>Διεθνής σύμβαση για την ασφάλεια της ζωής στην θάλασσα.</a:t>
            </a:r>
          </a:p>
          <a:p>
            <a:r>
              <a:rPr lang="en-US" dirty="0"/>
              <a:t>STCW </a:t>
            </a:r>
            <a:r>
              <a:rPr lang="en-US"/>
              <a:t>(STANDARD </a:t>
            </a:r>
            <a:r>
              <a:rPr lang="en-US" dirty="0"/>
              <a:t>TRAINING CERTIFICATE WATCHKEEPING)</a:t>
            </a:r>
          </a:p>
          <a:p>
            <a:pPr>
              <a:buNone/>
            </a:pPr>
            <a:r>
              <a:rPr lang="el-GR" dirty="0"/>
              <a:t>Διεθνής σύμβαση για τα πρότυπα εκπαίδευσης, πιστοποίησης και εκτέλεσης φυλακών.</a:t>
            </a:r>
          </a:p>
        </p:txBody>
      </p:sp>
    </p:spTree>
    <p:extLst>
      <p:ext uri="{BB962C8B-B14F-4D97-AF65-F5344CB8AC3E}">
        <p14:creationId xmlns:p14="http://schemas.microsoft.com/office/powerpoint/2010/main" val="2922411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dirty="0"/>
              <a:t>ΕΦΟΔΙΑ ΣΩΣΙΒΙΑΣ ΛΕΜΒΟΥ</a:t>
            </a:r>
          </a:p>
        </p:txBody>
      </p:sp>
      <p:sp>
        <p:nvSpPr>
          <p:cNvPr id="3" name="2 - Θέση περιεχομένου"/>
          <p:cNvSpPr>
            <a:spLocks noGrp="1"/>
          </p:cNvSpPr>
          <p:nvPr>
            <p:ph idx="1"/>
          </p:nvPr>
        </p:nvSpPr>
        <p:spPr>
          <a:xfrm>
            <a:off x="457200" y="836712"/>
            <a:ext cx="8229600" cy="5472648"/>
          </a:xfrm>
        </p:spPr>
        <p:txBody>
          <a:bodyPr>
            <a:normAutofit fontScale="85000" lnSpcReduction="10000"/>
          </a:bodyPr>
          <a:lstStyle/>
          <a:p>
            <a:r>
              <a:rPr lang="el-GR" sz="2000" dirty="0"/>
              <a:t>Επαρκή επιπλέοντα κουπιά για κίνηση σε ήρεμη θάλασσα.</a:t>
            </a:r>
          </a:p>
          <a:p>
            <a:r>
              <a:rPr lang="el-GR" sz="2000" dirty="0"/>
              <a:t>Μεταλλικοί ή ξύλινοι σκαρμοί.</a:t>
            </a:r>
          </a:p>
          <a:p>
            <a:r>
              <a:rPr lang="el-GR" sz="2000" dirty="0"/>
              <a:t>2 γάντζοι.</a:t>
            </a:r>
          </a:p>
          <a:p>
            <a:r>
              <a:rPr lang="el-GR" sz="2000" dirty="0"/>
              <a:t>Μία επιπλέουσα χειραντλία και 2 κουβάδες.</a:t>
            </a:r>
          </a:p>
          <a:p>
            <a:r>
              <a:rPr lang="el-GR" sz="2000" dirty="0"/>
              <a:t>Πυξίδα σε πυξιδοθήκη.</a:t>
            </a:r>
          </a:p>
          <a:p>
            <a:r>
              <a:rPr lang="el-GR" sz="2000" dirty="0"/>
              <a:t>2 μπαρούμες μήκους ίσο με το διπλάσιο της απόστασης της θέσης </a:t>
            </a:r>
            <a:r>
              <a:rPr lang="el-GR" sz="2000" dirty="0" err="1"/>
              <a:t>στοιβασίας</a:t>
            </a:r>
            <a:r>
              <a:rPr lang="el-GR" sz="2000" dirty="0"/>
              <a:t> της λέμβου απ την ίσαλο ή 15 μέτρα οποιοδήποτε είναι το μεγαλύτερο.</a:t>
            </a:r>
          </a:p>
          <a:p>
            <a:r>
              <a:rPr lang="el-GR" sz="2000" dirty="0"/>
              <a:t>2  τσεκούρια</a:t>
            </a:r>
          </a:p>
          <a:p>
            <a:r>
              <a:rPr lang="el-GR" sz="2000" dirty="0"/>
              <a:t>Δοχεία ποσίμου νερού.</a:t>
            </a:r>
          </a:p>
          <a:p>
            <a:r>
              <a:rPr lang="el-GR" sz="2000" dirty="0"/>
              <a:t>Ανοξείδωτη κουτάλα με σχοινί.</a:t>
            </a:r>
          </a:p>
          <a:p>
            <a:r>
              <a:rPr lang="el-GR" sz="2000" dirty="0"/>
              <a:t>Ανοξείδωτο βαθμολογημένο κύπελλο.</a:t>
            </a:r>
          </a:p>
          <a:p>
            <a:r>
              <a:rPr lang="el-GR" sz="2000" dirty="0"/>
              <a:t>Εργαλεία μηχανής.</a:t>
            </a:r>
          </a:p>
          <a:p>
            <a:r>
              <a:rPr lang="el-GR" sz="2000" dirty="0"/>
              <a:t>Πυροσβεστήρας.</a:t>
            </a:r>
          </a:p>
          <a:p>
            <a:r>
              <a:rPr lang="el-GR" sz="2000" dirty="0"/>
              <a:t>Προβολέας </a:t>
            </a:r>
            <a:r>
              <a:rPr lang="el-GR" sz="2000" dirty="0" err="1"/>
              <a:t>ερεύνης</a:t>
            </a:r>
            <a:r>
              <a:rPr lang="el-GR" sz="2000" dirty="0"/>
              <a:t> με δυνατότητα φωτισμού στην νύχτα αντικειμένου πλάτους 18 μέτρων σε απόσταση 180 μέτρα για 6 ώρες.</a:t>
            </a:r>
          </a:p>
          <a:p>
            <a:r>
              <a:rPr lang="el-GR" sz="2000" dirty="0"/>
              <a:t>Σωσίβιο σημαντήρα (</a:t>
            </a:r>
            <a:r>
              <a:rPr lang="el-GR" sz="2000" dirty="0" err="1"/>
              <a:t>ορμίδιο</a:t>
            </a:r>
            <a:r>
              <a:rPr lang="el-GR" sz="2000" dirty="0"/>
              <a:t>) με σχοινί 30 μέτρων.</a:t>
            </a:r>
          </a:p>
          <a:p>
            <a:r>
              <a:rPr lang="el-GR" sz="2000" dirty="0"/>
              <a:t>1 πλωτή άγκυρα.</a:t>
            </a:r>
          </a:p>
          <a:p>
            <a:r>
              <a:rPr lang="el-GR" sz="2000" dirty="0"/>
              <a:t>3 ανοιχτήρια κονσέρβας.</a:t>
            </a:r>
          </a:p>
        </p:txBody>
      </p:sp>
    </p:spTree>
    <p:extLst>
      <p:ext uri="{BB962C8B-B14F-4D97-AF65-F5344CB8AC3E}">
        <p14:creationId xmlns:p14="http://schemas.microsoft.com/office/powerpoint/2010/main" val="2130016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dirty="0"/>
              <a:t>ΕΦΟΔΙΑ ΣΩΣΙΒΙΑΣ ΛΕΜΒΟΥ</a:t>
            </a:r>
          </a:p>
        </p:txBody>
      </p:sp>
      <p:sp>
        <p:nvSpPr>
          <p:cNvPr id="3" name="2 - Θέση περιεχομένου"/>
          <p:cNvSpPr>
            <a:spLocks noGrp="1"/>
          </p:cNvSpPr>
          <p:nvPr>
            <p:ph idx="1"/>
          </p:nvPr>
        </p:nvSpPr>
        <p:spPr>
          <a:xfrm>
            <a:off x="457200" y="764704"/>
            <a:ext cx="8229600" cy="5328632"/>
          </a:xfrm>
        </p:spPr>
        <p:txBody>
          <a:bodyPr>
            <a:noAutofit/>
          </a:bodyPr>
          <a:lstStyle/>
          <a:p>
            <a:r>
              <a:rPr lang="el-GR" sz="1900" dirty="0"/>
              <a:t>Κυτίο Ά βοηθειών σε αδιάβροχη συσκευασία</a:t>
            </a:r>
          </a:p>
          <a:p>
            <a:r>
              <a:rPr lang="el-GR" sz="1900" dirty="0"/>
              <a:t>Σφυρίχτρα ή ισοδύναμο ηχητικό μέσο.</a:t>
            </a:r>
          </a:p>
          <a:p>
            <a:r>
              <a:rPr lang="el-GR" sz="1900" dirty="0"/>
              <a:t>4 φωτοβολίδες αλεξιπτώτου( διάρκεια 40 δεύτερα και ορατότητα 25-35 μίλια)</a:t>
            </a:r>
          </a:p>
          <a:p>
            <a:r>
              <a:rPr lang="el-GR" sz="1900" dirty="0"/>
              <a:t>6 βεγγαλικά χειρός (διάρκεια 1 λεπτό και ορατότητα 5-10 μίλια)</a:t>
            </a:r>
          </a:p>
          <a:p>
            <a:r>
              <a:rPr lang="el-GR" sz="1900" dirty="0"/>
              <a:t>2 επιπλέοντα σήματα καπνού (διάρκεια 3 λεπτά)</a:t>
            </a:r>
          </a:p>
          <a:p>
            <a:r>
              <a:rPr lang="el-GR" sz="1900" dirty="0"/>
              <a:t>Φακός για σήματα </a:t>
            </a:r>
            <a:r>
              <a:rPr lang="en-US" sz="1900" dirty="0"/>
              <a:t>MORS</a:t>
            </a:r>
            <a:r>
              <a:rPr lang="el-GR" sz="1900" dirty="0"/>
              <a:t> με 2 εφεδρικούς λαμπτήρες και μπαταρίες.</a:t>
            </a:r>
          </a:p>
          <a:p>
            <a:r>
              <a:rPr lang="el-GR" sz="1900" dirty="0"/>
              <a:t>Ανακλαστήρα </a:t>
            </a:r>
            <a:r>
              <a:rPr lang="en-US" sz="1900" dirty="0"/>
              <a:t>radar</a:t>
            </a:r>
            <a:r>
              <a:rPr lang="el-GR" sz="1900" dirty="0"/>
              <a:t>.</a:t>
            </a:r>
          </a:p>
          <a:p>
            <a:r>
              <a:rPr lang="el-GR" sz="1900" dirty="0"/>
              <a:t>Καθρέφτης σημάτων ημέρας.</a:t>
            </a:r>
          </a:p>
          <a:p>
            <a:r>
              <a:rPr lang="el-GR" sz="1900" dirty="0"/>
              <a:t>Εγχειρίδιο διάσωσης / επιβίωσης.</a:t>
            </a:r>
          </a:p>
          <a:p>
            <a:r>
              <a:rPr lang="el-GR" sz="1900" dirty="0"/>
              <a:t>Πίνακας σωστικών </a:t>
            </a:r>
            <a:r>
              <a:rPr lang="el-GR" sz="1900" dirty="0" err="1"/>
              <a:t>σηματών</a:t>
            </a:r>
            <a:r>
              <a:rPr lang="el-GR" sz="1900" dirty="0"/>
              <a:t> πλαστικοποιημένος.</a:t>
            </a:r>
          </a:p>
          <a:p>
            <a:r>
              <a:rPr lang="el-GR" sz="1900" dirty="0"/>
              <a:t>Σύνεργα αλιείας.</a:t>
            </a:r>
          </a:p>
          <a:p>
            <a:r>
              <a:rPr lang="el-GR" sz="1900" dirty="0"/>
              <a:t>Μερίδες τροφής 10.000</a:t>
            </a:r>
            <a:r>
              <a:rPr lang="en-US" sz="1900" dirty="0" err="1"/>
              <a:t>kj</a:t>
            </a:r>
            <a:r>
              <a:rPr lang="en-US" sz="1900" dirty="0"/>
              <a:t>/</a:t>
            </a:r>
            <a:r>
              <a:rPr lang="el-GR" sz="1900" dirty="0"/>
              <a:t>άτομο.</a:t>
            </a:r>
          </a:p>
          <a:p>
            <a:r>
              <a:rPr lang="el-GR" sz="1900" dirty="0"/>
              <a:t>6 δισκία ναυτίας και 1 </a:t>
            </a:r>
            <a:r>
              <a:rPr lang="el-GR" sz="1900" dirty="0" err="1"/>
              <a:t>εμμετοσακούλα</a:t>
            </a:r>
            <a:r>
              <a:rPr lang="el-GR" sz="1900" dirty="0"/>
              <a:t> ανά άτομο.</a:t>
            </a:r>
          </a:p>
          <a:p>
            <a:r>
              <a:rPr lang="el-GR" sz="1900" dirty="0"/>
              <a:t>Στολές θερμικής προστασίας για το 10% των επιβαινόντων ή 2, όποιο είναι το μεγαλύτερο.</a:t>
            </a:r>
          </a:p>
        </p:txBody>
      </p:sp>
    </p:spTree>
    <p:extLst>
      <p:ext uri="{BB962C8B-B14F-4D97-AF65-F5344CB8AC3E}">
        <p14:creationId xmlns:p14="http://schemas.microsoft.com/office/powerpoint/2010/main" val="766794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76672"/>
            <a:ext cx="7024744" cy="1143000"/>
          </a:xfrm>
        </p:spPr>
        <p:txBody>
          <a:bodyPr>
            <a:normAutofit fontScale="90000"/>
          </a:bodyPr>
          <a:lstStyle/>
          <a:p>
            <a:r>
              <a:rPr lang="el-GR" dirty="0"/>
              <a:t>ΠΡΩΤΕΣ ΕΝΕΡΓΕΙΕΣ ΜΕΤΑ ΚΑΘΕΛΚΥΣΗΣ </a:t>
            </a:r>
          </a:p>
        </p:txBody>
      </p:sp>
      <p:sp>
        <p:nvSpPr>
          <p:cNvPr id="3" name="Θέση περιεχομένου 2"/>
          <p:cNvSpPr>
            <a:spLocks noGrp="1"/>
          </p:cNvSpPr>
          <p:nvPr>
            <p:ph idx="1"/>
          </p:nvPr>
        </p:nvSpPr>
        <p:spPr>
          <a:xfrm>
            <a:off x="1043492" y="2276872"/>
            <a:ext cx="6777317" cy="3384376"/>
          </a:xfrm>
        </p:spPr>
        <p:txBody>
          <a:bodyPr/>
          <a:lstStyle/>
          <a:p>
            <a:pPr marL="525780" indent="-457200">
              <a:buFont typeface="+mj-lt"/>
              <a:buAutoNum type="arabicPeriod"/>
            </a:pPr>
            <a:r>
              <a:rPr lang="el-GR" dirty="0"/>
              <a:t>Απομάκρυνση από το σημείο καθέλκυσης.</a:t>
            </a:r>
          </a:p>
          <a:p>
            <a:pPr marL="525780" indent="-457200">
              <a:buFont typeface="+mj-lt"/>
              <a:buAutoNum type="arabicPeriod"/>
            </a:pPr>
            <a:r>
              <a:rPr lang="el-GR" dirty="0"/>
              <a:t>Παραλαβή του τελευταίου από το πλοίο.</a:t>
            </a:r>
          </a:p>
          <a:p>
            <a:pPr marL="525780" indent="-457200">
              <a:buFont typeface="+mj-lt"/>
              <a:buAutoNum type="arabicPeriod"/>
            </a:pPr>
            <a:r>
              <a:rPr lang="el-GR" dirty="0"/>
              <a:t>Έρευνα για μεμονωμένους ναυαγούς.</a:t>
            </a:r>
          </a:p>
          <a:p>
            <a:pPr marL="525780" indent="-457200">
              <a:buFont typeface="+mj-lt"/>
              <a:buAutoNum type="arabicPeriod"/>
            </a:pPr>
            <a:r>
              <a:rPr lang="el-GR" dirty="0"/>
              <a:t>Ρυμούλκηση κωπήλατης.</a:t>
            </a:r>
          </a:p>
          <a:p>
            <a:pPr marL="525780" indent="-457200">
              <a:buFont typeface="+mj-lt"/>
              <a:buAutoNum type="arabicPeriod"/>
            </a:pPr>
            <a:r>
              <a:rPr lang="el-GR" dirty="0"/>
              <a:t>Ρυμούλκηση πνευστής σχεδίας.</a:t>
            </a:r>
          </a:p>
        </p:txBody>
      </p:sp>
    </p:spTree>
    <p:extLst>
      <p:ext uri="{BB962C8B-B14F-4D97-AF65-F5344CB8AC3E}">
        <p14:creationId xmlns:p14="http://schemas.microsoft.com/office/powerpoint/2010/main" val="1046044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332656"/>
            <a:ext cx="7024744" cy="1143000"/>
          </a:xfrm>
        </p:spPr>
        <p:txBody>
          <a:bodyPr>
            <a:normAutofit fontScale="90000"/>
          </a:bodyPr>
          <a:lstStyle/>
          <a:p>
            <a:r>
              <a:rPr lang="el-GR" dirty="0"/>
              <a:t>ΠΑΡΑΓΓΕΛΜΑΤΑ ΚΩΠΗΛΑΣΙΑΣ</a:t>
            </a:r>
          </a:p>
        </p:txBody>
      </p:sp>
      <p:sp>
        <p:nvSpPr>
          <p:cNvPr id="3" name="Θέση περιεχομένου 2"/>
          <p:cNvSpPr>
            <a:spLocks noGrp="1"/>
          </p:cNvSpPr>
          <p:nvPr>
            <p:ph idx="1"/>
          </p:nvPr>
        </p:nvSpPr>
        <p:spPr>
          <a:xfrm>
            <a:off x="1043608" y="1916832"/>
            <a:ext cx="6777317" cy="3960440"/>
          </a:xfrm>
        </p:spPr>
        <p:txBody>
          <a:bodyPr>
            <a:normAutofit/>
          </a:bodyPr>
          <a:lstStyle/>
          <a:p>
            <a:r>
              <a:rPr lang="el-GR" dirty="0"/>
              <a:t>Πρόσω.</a:t>
            </a:r>
          </a:p>
          <a:p>
            <a:r>
              <a:rPr lang="el-GR" dirty="0"/>
              <a:t>Ανάκρουε.</a:t>
            </a:r>
            <a:endParaRPr lang="en-US" dirty="0"/>
          </a:p>
          <a:p>
            <a:r>
              <a:rPr lang="el-GR" dirty="0" err="1"/>
              <a:t>Πτέρωσων</a:t>
            </a:r>
            <a:r>
              <a:rPr lang="el-GR" dirty="0"/>
              <a:t>.</a:t>
            </a:r>
          </a:p>
          <a:p>
            <a:r>
              <a:rPr lang="el-GR" dirty="0"/>
              <a:t>Εισαγωγή.</a:t>
            </a:r>
          </a:p>
          <a:p>
            <a:r>
              <a:rPr lang="el-GR" dirty="0" err="1"/>
              <a:t>Όρθωσων</a:t>
            </a:r>
            <a:r>
              <a:rPr lang="el-GR" dirty="0"/>
              <a:t>.</a:t>
            </a:r>
          </a:p>
          <a:p>
            <a:r>
              <a:rPr lang="el-GR" dirty="0" err="1"/>
              <a:t>Απόθεσων</a:t>
            </a:r>
            <a:r>
              <a:rPr lang="el-GR" dirty="0"/>
              <a:t>.</a:t>
            </a:r>
          </a:p>
          <a:p>
            <a:r>
              <a:rPr lang="el-GR" dirty="0"/>
              <a:t>Σχάζε (</a:t>
            </a:r>
            <a:r>
              <a:rPr lang="el-GR" dirty="0" err="1"/>
              <a:t>ρηχέως</a:t>
            </a:r>
            <a:r>
              <a:rPr lang="el-GR" dirty="0"/>
              <a:t> / βαθέως).</a:t>
            </a:r>
          </a:p>
          <a:p>
            <a:r>
              <a:rPr lang="el-GR" dirty="0"/>
              <a:t>Αβάρα.</a:t>
            </a:r>
          </a:p>
        </p:txBody>
      </p:sp>
    </p:spTree>
    <p:extLst>
      <p:ext uri="{BB962C8B-B14F-4D97-AF65-F5344CB8AC3E}">
        <p14:creationId xmlns:p14="http://schemas.microsoft.com/office/powerpoint/2010/main" val="1560157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492" y="107394"/>
            <a:ext cx="7024744" cy="1143000"/>
          </a:xfrm>
        </p:spPr>
        <p:txBody>
          <a:bodyPr/>
          <a:lstStyle/>
          <a:p>
            <a:r>
              <a:rPr lang="el-GR" dirty="0"/>
              <a:t>ΣΩΣΙΒΙΕΣ ΣΧΕΔΙΕΣ</a:t>
            </a:r>
          </a:p>
        </p:txBody>
      </p:sp>
      <p:sp>
        <p:nvSpPr>
          <p:cNvPr id="3" name="2 - Θέση περιεχομένου"/>
          <p:cNvSpPr>
            <a:spLocks noGrp="1"/>
          </p:cNvSpPr>
          <p:nvPr>
            <p:ph idx="1"/>
          </p:nvPr>
        </p:nvSpPr>
        <p:spPr>
          <a:xfrm>
            <a:off x="539552" y="2132856"/>
            <a:ext cx="6777317" cy="3508977"/>
          </a:xfrm>
        </p:spPr>
        <p:txBody>
          <a:bodyPr/>
          <a:lstStyle/>
          <a:p>
            <a:r>
              <a:rPr lang="el-GR" dirty="0"/>
              <a:t>Καθαιρούμενου τύπου</a:t>
            </a:r>
          </a:p>
          <a:p>
            <a:endParaRPr lang="el-GR" dirty="0"/>
          </a:p>
          <a:p>
            <a:pPr>
              <a:buNone/>
            </a:pPr>
            <a:endParaRPr lang="el-GR" dirty="0"/>
          </a:p>
          <a:p>
            <a:endParaRPr lang="el-GR" dirty="0"/>
          </a:p>
          <a:p>
            <a:pPr>
              <a:buNone/>
            </a:pPr>
            <a:endParaRPr lang="el-GR" dirty="0"/>
          </a:p>
          <a:p>
            <a:r>
              <a:rPr lang="el-GR" dirty="0"/>
              <a:t>ρίψεως</a:t>
            </a:r>
          </a:p>
        </p:txBody>
      </p:sp>
      <p:pic>
        <p:nvPicPr>
          <p:cNvPr id="4" name="3 - Εικόνα" descr="liferafts.gif"/>
          <p:cNvPicPr>
            <a:picLocks noChangeAspect="1"/>
          </p:cNvPicPr>
          <p:nvPr/>
        </p:nvPicPr>
        <p:blipFill>
          <a:blip r:embed="rId2" cstate="print"/>
          <a:stretch>
            <a:fillRect/>
          </a:stretch>
        </p:blipFill>
        <p:spPr>
          <a:xfrm>
            <a:off x="4644008" y="4149080"/>
            <a:ext cx="3528392" cy="2611535"/>
          </a:xfrm>
          <a:prstGeom prst="rect">
            <a:avLst/>
          </a:prstGeom>
        </p:spPr>
      </p:pic>
      <p:pic>
        <p:nvPicPr>
          <p:cNvPr id="5" name="4 - Εικόνα" descr="liferaft davit.jpg"/>
          <p:cNvPicPr>
            <a:picLocks noChangeAspect="1"/>
          </p:cNvPicPr>
          <p:nvPr/>
        </p:nvPicPr>
        <p:blipFill>
          <a:blip r:embed="rId3" cstate="print"/>
          <a:stretch>
            <a:fillRect/>
          </a:stretch>
        </p:blipFill>
        <p:spPr>
          <a:xfrm>
            <a:off x="4644008" y="1412776"/>
            <a:ext cx="3528392" cy="2592288"/>
          </a:xfrm>
          <a:prstGeom prst="rect">
            <a:avLst/>
          </a:prstGeom>
        </p:spPr>
      </p:pic>
    </p:spTree>
    <p:extLst>
      <p:ext uri="{BB962C8B-B14F-4D97-AF65-F5344CB8AC3E}">
        <p14:creationId xmlns:p14="http://schemas.microsoft.com/office/powerpoint/2010/main" val="14241159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dirty="0"/>
              <a:t>ΑΠΑΙΤΗΣΕΙΣ ΣΩΣΙΒΙΩΝ ΣΧΕΔΙΩΝ</a:t>
            </a:r>
          </a:p>
        </p:txBody>
      </p:sp>
      <p:sp>
        <p:nvSpPr>
          <p:cNvPr id="3" name="2 - Θέση περιεχομένου"/>
          <p:cNvSpPr>
            <a:spLocks noGrp="1"/>
          </p:cNvSpPr>
          <p:nvPr>
            <p:ph idx="1"/>
          </p:nvPr>
        </p:nvSpPr>
        <p:spPr>
          <a:xfrm>
            <a:off x="539552" y="908720"/>
            <a:ext cx="8229600" cy="5285224"/>
          </a:xfrm>
        </p:spPr>
        <p:txBody>
          <a:bodyPr>
            <a:normAutofit fontScale="70000" lnSpcReduction="20000"/>
          </a:bodyPr>
          <a:lstStyle/>
          <a:p>
            <a:r>
              <a:rPr lang="el-GR" dirty="0"/>
              <a:t>Κάθε σχεδία είναι κατασκευασμένη ώστε να αντέχει έκθεση για 30 ημέρες σε όλες τις συνθήκες θαλάσσης.</a:t>
            </a:r>
          </a:p>
          <a:p>
            <a:r>
              <a:rPr lang="el-GR" dirty="0"/>
              <a:t>Μπορεί να ρίπτεται μέχρι ύψους 18 μέτρων και ο εξοπλισμός της να λειτουργεί με ασφάλεια.</a:t>
            </a:r>
          </a:p>
          <a:p>
            <a:r>
              <a:rPr lang="el-GR" dirty="0"/>
              <a:t>Αντέχει σε πτώση επί του στεγάστρου ατόμου από ύψος 4,5 μέτρα.</a:t>
            </a:r>
          </a:p>
          <a:p>
            <a:r>
              <a:rPr lang="el-GR" dirty="0"/>
              <a:t>Μπορεί να ρυμουλκηθεί με ταχύτητα 3 κόμβων πλήρως φορτωμένη με τα εφόδια της.</a:t>
            </a:r>
          </a:p>
          <a:p>
            <a:r>
              <a:rPr lang="el-GR" dirty="0"/>
              <a:t>Αερίζεται επαρκώς, έχει μέσα συλλογής βρόχινου νερού, έχει θυρίδα παρατήρησης.</a:t>
            </a:r>
          </a:p>
          <a:p>
            <a:r>
              <a:rPr lang="el-GR" dirty="0"/>
              <a:t>Έχει επαρκές ύψος για να μπορούν να κάθονται οι επιβαίνοντες σε όλο το τμήμα της.</a:t>
            </a:r>
          </a:p>
          <a:p>
            <a:r>
              <a:rPr lang="el-GR" dirty="0"/>
              <a:t>Μεταφορική ικανότητα μεγαλύτερη των 6 ατόμων.</a:t>
            </a:r>
          </a:p>
          <a:p>
            <a:r>
              <a:rPr lang="el-GR" dirty="0"/>
              <a:t>Περιμετρικά υπάρχει σχοινί συγκράτησης ναυαγών.</a:t>
            </a:r>
          </a:p>
          <a:p>
            <a:r>
              <a:rPr lang="el-GR" dirty="0"/>
              <a:t>Διαθέτει διάταξη στήριξης φορητής </a:t>
            </a:r>
            <a:r>
              <a:rPr lang="el-GR" dirty="0" err="1"/>
              <a:t>ραδιοσυσκευής</a:t>
            </a:r>
            <a:r>
              <a:rPr lang="el-GR" dirty="0"/>
              <a:t> </a:t>
            </a:r>
            <a:r>
              <a:rPr lang="en-US" dirty="0"/>
              <a:t>SART.</a:t>
            </a:r>
          </a:p>
          <a:p>
            <a:r>
              <a:rPr lang="el-GR" dirty="0"/>
              <a:t>Ο κύριος θάλαμος πλευστότητας διαιρείται σε όχι λιγότερο από δύο ξεχωριστά διαμερίσματα με ανεπίστροφες βαλβίδες.</a:t>
            </a:r>
          </a:p>
          <a:p>
            <a:r>
              <a:rPr lang="el-GR" dirty="0"/>
              <a:t>Αν ένα από τα διαμερίσματα δεν λειτουργήσει, τα υπόλοιπα μπορούν να βαστάξουν την πλευστότητα της σχεδίας με πλήρες φορτίο.</a:t>
            </a:r>
          </a:p>
          <a:p>
            <a:r>
              <a:rPr lang="el-GR" dirty="0"/>
              <a:t>Διαθέτουν εξωτερικό λαμπτήρα 50 αναλαμπών, λειτουργίας 12 ωρών.</a:t>
            </a:r>
          </a:p>
          <a:p>
            <a:r>
              <a:rPr lang="el-GR" dirty="0"/>
              <a:t>Διαθέτει εσωτερικό λαμπτήρα λειτουργίας 12 ωρών.</a:t>
            </a:r>
          </a:p>
          <a:p>
            <a:endParaRPr lang="el-GR" dirty="0"/>
          </a:p>
        </p:txBody>
      </p:sp>
    </p:spTree>
    <p:extLst>
      <p:ext uri="{BB962C8B-B14F-4D97-AF65-F5344CB8AC3E}">
        <p14:creationId xmlns:p14="http://schemas.microsoft.com/office/powerpoint/2010/main" val="2244748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9592" y="201833"/>
            <a:ext cx="7024744" cy="1143000"/>
          </a:xfrm>
        </p:spPr>
        <p:txBody>
          <a:bodyPr/>
          <a:lstStyle/>
          <a:p>
            <a:r>
              <a:rPr lang="el-GR" dirty="0"/>
              <a:t>ΕΓΓΡΑΦΕΣ ΚΙΒΩΤΙΟΥ ΣΧΕΔΙΑΣ</a:t>
            </a:r>
          </a:p>
        </p:txBody>
      </p:sp>
      <p:sp>
        <p:nvSpPr>
          <p:cNvPr id="3" name="2 - Θέση περιεχομένου"/>
          <p:cNvSpPr>
            <a:spLocks noGrp="1"/>
          </p:cNvSpPr>
          <p:nvPr>
            <p:ph idx="1"/>
          </p:nvPr>
        </p:nvSpPr>
        <p:spPr>
          <a:xfrm>
            <a:off x="457200" y="1600200"/>
            <a:ext cx="4402832" cy="4709160"/>
          </a:xfrm>
        </p:spPr>
        <p:txBody>
          <a:bodyPr>
            <a:normAutofit/>
          </a:bodyPr>
          <a:lstStyle/>
          <a:p>
            <a:r>
              <a:rPr lang="el-GR" dirty="0"/>
              <a:t>Επωνυμία κατασκευαστή.</a:t>
            </a:r>
          </a:p>
          <a:p>
            <a:r>
              <a:rPr lang="el-GR" dirty="0"/>
              <a:t>Αριθμός σειράς.</a:t>
            </a:r>
          </a:p>
          <a:p>
            <a:r>
              <a:rPr lang="el-GR" dirty="0"/>
              <a:t>Χωρητικότητα.</a:t>
            </a:r>
          </a:p>
          <a:p>
            <a:r>
              <a:rPr lang="en-US" dirty="0"/>
              <a:t>SOLAS</a:t>
            </a:r>
            <a:endParaRPr lang="el-GR" dirty="0"/>
          </a:p>
          <a:p>
            <a:r>
              <a:rPr lang="el-GR" dirty="0"/>
              <a:t>Ημερομηνία τελευταίας επιθεώρησης.</a:t>
            </a:r>
          </a:p>
          <a:p>
            <a:r>
              <a:rPr lang="el-GR" dirty="0"/>
              <a:t>Μήκος μπαρούμας.</a:t>
            </a:r>
          </a:p>
          <a:p>
            <a:r>
              <a:rPr lang="el-GR" dirty="0"/>
              <a:t>Οδηγίες καθαίρεσης</a:t>
            </a:r>
          </a:p>
          <a:p>
            <a:r>
              <a:rPr lang="el-GR" dirty="0"/>
              <a:t>Μέγιστο επιτρεπόμενο ύψος </a:t>
            </a:r>
            <a:r>
              <a:rPr lang="el-GR" dirty="0" err="1"/>
              <a:t>στοιβασίας</a:t>
            </a:r>
            <a:r>
              <a:rPr lang="el-GR" dirty="0"/>
              <a:t>.</a:t>
            </a:r>
          </a:p>
        </p:txBody>
      </p:sp>
      <p:pic>
        <p:nvPicPr>
          <p:cNvPr id="4" name="3 - Εικόνα" descr="DL-Round-new.jpg"/>
          <p:cNvPicPr>
            <a:picLocks noChangeAspect="1"/>
          </p:cNvPicPr>
          <p:nvPr/>
        </p:nvPicPr>
        <p:blipFill>
          <a:blip r:embed="rId2" cstate="print"/>
          <a:stretch>
            <a:fillRect/>
          </a:stretch>
        </p:blipFill>
        <p:spPr>
          <a:xfrm>
            <a:off x="4860032" y="1844824"/>
            <a:ext cx="3960440" cy="3960440"/>
          </a:xfrm>
          <a:prstGeom prst="rect">
            <a:avLst/>
          </a:prstGeom>
        </p:spPr>
      </p:pic>
    </p:spTree>
    <p:extLst>
      <p:ext uri="{BB962C8B-B14F-4D97-AF65-F5344CB8AC3E}">
        <p14:creationId xmlns:p14="http://schemas.microsoft.com/office/powerpoint/2010/main" val="1511092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Υδροστατικός μηχανισμός</a:t>
            </a:r>
          </a:p>
        </p:txBody>
      </p:sp>
      <p:pic>
        <p:nvPicPr>
          <p:cNvPr id="4" name="Zafa Hidrostatica Hammar H20.mp4">
            <a:hlinkClick r:id="" action="ppaction://media"/>
          </p:cNvPr>
          <p:cNvPicPr>
            <a:picLocks noGrp="1" noRot="1" noChangeAspect="1"/>
          </p:cNvPicPr>
          <p:nvPr>
            <p:ph idx="1"/>
            <a:videoFile r:link="rId1"/>
          </p:nvPr>
        </p:nvPicPr>
        <p:blipFill>
          <a:blip r:embed="rId3" cstate="print"/>
          <a:stretch>
            <a:fillRect/>
          </a:stretch>
        </p:blipFill>
        <p:spPr>
          <a:xfrm>
            <a:off x="1979712" y="2238847"/>
            <a:ext cx="5256584" cy="39424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1793" y="548680"/>
            <a:ext cx="7024744" cy="1143000"/>
          </a:xfrm>
        </p:spPr>
        <p:txBody>
          <a:bodyPr>
            <a:normAutofit fontScale="90000"/>
          </a:bodyPr>
          <a:lstStyle/>
          <a:p>
            <a:r>
              <a:rPr lang="el-GR" dirty="0"/>
              <a:t>ΕΞΟΠΛΙΣΜΟΣ ΣΩΣΣΙΒΙΩΝ ΣΧΕΔΙΩΝ</a:t>
            </a:r>
          </a:p>
        </p:txBody>
      </p:sp>
      <p:sp>
        <p:nvSpPr>
          <p:cNvPr id="3" name="Θέση περιεχομένου 2"/>
          <p:cNvSpPr>
            <a:spLocks noGrp="1"/>
          </p:cNvSpPr>
          <p:nvPr>
            <p:ph idx="1"/>
          </p:nvPr>
        </p:nvSpPr>
        <p:spPr>
          <a:xfrm>
            <a:off x="935506" y="1988840"/>
            <a:ext cx="6777317" cy="3508977"/>
          </a:xfrm>
        </p:spPr>
        <p:txBody>
          <a:bodyPr>
            <a:normAutofit fontScale="70000" lnSpcReduction="20000"/>
          </a:bodyPr>
          <a:lstStyle/>
          <a:p>
            <a:r>
              <a:rPr lang="el-GR" dirty="0"/>
              <a:t>Σωσίβιο σημαντήρα (</a:t>
            </a:r>
            <a:r>
              <a:rPr lang="el-GR" dirty="0" err="1"/>
              <a:t>ορμίδιο</a:t>
            </a:r>
            <a:r>
              <a:rPr lang="el-GR" dirty="0"/>
              <a:t> ή πεταχτάρι) με σχοινί 30 μέτρων.</a:t>
            </a:r>
          </a:p>
          <a:p>
            <a:r>
              <a:rPr lang="el-GR" dirty="0"/>
              <a:t>Ένα επιπλέων μαχαίρι ασφαλείας τοποθετημένο πλησίον της εισόδου όπου είναι δεμένη η μπαρούμα αν η σχεδία είναι μεγαλύτερη των 13 ατόμων και δεύτερο μαχαίρι.</a:t>
            </a:r>
          </a:p>
          <a:p>
            <a:r>
              <a:rPr lang="el-GR" dirty="0"/>
              <a:t>Μία επιπλέουσα χειραντλία και οι σχεδίες άνω των 13</a:t>
            </a:r>
            <a:r>
              <a:rPr lang="el-GR" baseline="30000" dirty="0"/>
              <a:t>ων</a:t>
            </a:r>
            <a:r>
              <a:rPr lang="el-GR" dirty="0"/>
              <a:t>  ατόμων δύο χειραντλίες.</a:t>
            </a:r>
          </a:p>
          <a:p>
            <a:r>
              <a:rPr lang="el-GR" dirty="0"/>
              <a:t>Δύο σπόγγους.</a:t>
            </a:r>
          </a:p>
          <a:p>
            <a:r>
              <a:rPr lang="el-GR" dirty="0"/>
              <a:t>Δύο πλωτές άγκυρες.</a:t>
            </a:r>
          </a:p>
          <a:p>
            <a:r>
              <a:rPr lang="el-GR" dirty="0"/>
              <a:t>Δύο επιπλέοντα κουπιά.</a:t>
            </a:r>
          </a:p>
          <a:p>
            <a:r>
              <a:rPr lang="el-GR" dirty="0"/>
              <a:t>Τρία ανοιχτήρια κονσέρβας.</a:t>
            </a:r>
          </a:p>
          <a:p>
            <a:r>
              <a:rPr lang="el-GR" dirty="0"/>
              <a:t>Κυτίο Ά βοηθειών σε υδατοστεγή συσκευασία.</a:t>
            </a:r>
          </a:p>
          <a:p>
            <a:r>
              <a:rPr lang="el-GR" dirty="0"/>
              <a:t>Μία σφυρίχτρα ή ισοδύναμο ηχητικό μέσο. </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598928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ΕΞΟΠΛΙΣΜΟΣ ΣΩΣΣΙΒΙΩΝ ΣΧΕΔΙΩΝ</a:t>
            </a:r>
          </a:p>
        </p:txBody>
      </p:sp>
      <p:sp>
        <p:nvSpPr>
          <p:cNvPr id="3" name="Θέση περιεχομένου 2"/>
          <p:cNvSpPr>
            <a:spLocks noGrp="1"/>
          </p:cNvSpPr>
          <p:nvPr>
            <p:ph idx="1"/>
          </p:nvPr>
        </p:nvSpPr>
        <p:spPr/>
        <p:txBody>
          <a:bodyPr>
            <a:normAutofit fontScale="62500" lnSpcReduction="20000"/>
          </a:bodyPr>
          <a:lstStyle/>
          <a:p>
            <a:r>
              <a:rPr lang="el-GR" dirty="0"/>
              <a:t>4 φωτοβολίδες αλεξιπτώτου( διάρκεια 40 δεύτερα και ορατότητα 25-35 μίλια)</a:t>
            </a:r>
          </a:p>
          <a:p>
            <a:r>
              <a:rPr lang="el-GR" dirty="0"/>
              <a:t>6 βεγγαλικά χειρός (διάρκεια 1 λεπτό και ορατότητα 5-10 μίλια)</a:t>
            </a:r>
          </a:p>
          <a:p>
            <a:r>
              <a:rPr lang="el-GR" dirty="0"/>
              <a:t>2 επιπλέοντα σήματα καπνού (διάρκεια 3 λεπτά).</a:t>
            </a:r>
          </a:p>
          <a:p>
            <a:r>
              <a:rPr lang="el-GR" dirty="0"/>
              <a:t>Ανακλαστήρα </a:t>
            </a:r>
            <a:r>
              <a:rPr lang="en-US" dirty="0"/>
              <a:t>radar</a:t>
            </a:r>
            <a:r>
              <a:rPr lang="el-GR" dirty="0"/>
              <a:t>.</a:t>
            </a:r>
          </a:p>
          <a:p>
            <a:r>
              <a:rPr lang="el-GR" dirty="0"/>
              <a:t>Καθρέφτης σημάτων ημέρας.</a:t>
            </a:r>
          </a:p>
          <a:p>
            <a:r>
              <a:rPr lang="el-GR" dirty="0"/>
              <a:t>Εγχειρίδιο διάσωσης / επιβίωσης.</a:t>
            </a:r>
          </a:p>
          <a:p>
            <a:r>
              <a:rPr lang="el-GR" dirty="0"/>
              <a:t>Πίνακας σωστικών </a:t>
            </a:r>
            <a:r>
              <a:rPr lang="el-GR" dirty="0" err="1"/>
              <a:t>σηματών</a:t>
            </a:r>
            <a:r>
              <a:rPr lang="el-GR" dirty="0"/>
              <a:t> πλαστικοποιημένος.</a:t>
            </a:r>
          </a:p>
          <a:p>
            <a:r>
              <a:rPr lang="el-GR" dirty="0"/>
              <a:t>Σύνεργα αλιείας.</a:t>
            </a:r>
          </a:p>
          <a:p>
            <a:r>
              <a:rPr lang="el-GR" dirty="0"/>
              <a:t>Μερίδες τροφής 10.000</a:t>
            </a:r>
            <a:r>
              <a:rPr lang="en-US" dirty="0" err="1"/>
              <a:t>kj</a:t>
            </a:r>
            <a:r>
              <a:rPr lang="en-US" dirty="0"/>
              <a:t>/</a:t>
            </a:r>
            <a:r>
              <a:rPr lang="el-GR" dirty="0"/>
              <a:t>άτομο.</a:t>
            </a:r>
          </a:p>
          <a:p>
            <a:r>
              <a:rPr lang="el-GR" dirty="0"/>
              <a:t>Ανοξείδωτο βαθμολογημένο </a:t>
            </a:r>
            <a:r>
              <a:rPr lang="el-GR" dirty="0" err="1"/>
              <a:t>κύπελο</a:t>
            </a:r>
            <a:r>
              <a:rPr lang="el-GR" dirty="0"/>
              <a:t>.</a:t>
            </a:r>
          </a:p>
          <a:p>
            <a:r>
              <a:rPr lang="el-GR" dirty="0"/>
              <a:t>6 δισκία ναυτίας και 1 </a:t>
            </a:r>
            <a:r>
              <a:rPr lang="el-GR" dirty="0" err="1"/>
              <a:t>εμμετοσακούλα</a:t>
            </a:r>
            <a:r>
              <a:rPr lang="el-GR" dirty="0"/>
              <a:t> ανά άτομο.</a:t>
            </a:r>
          </a:p>
          <a:p>
            <a:r>
              <a:rPr lang="el-GR" dirty="0"/>
              <a:t>Στολές θερμικής προστασίας για το 10% των επιβαινόντων ή 2, όποιο είναι το μεγαλύτερο.</a:t>
            </a:r>
          </a:p>
          <a:p>
            <a:endParaRPr lang="el-GR" dirty="0"/>
          </a:p>
        </p:txBody>
      </p:sp>
    </p:spTree>
    <p:extLst>
      <p:ext uri="{BB962C8B-B14F-4D97-AF65-F5344CB8AC3E}">
        <p14:creationId xmlns:p14="http://schemas.microsoft.com/office/powerpoint/2010/main" val="1527079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ΣΩΣΤΙΚΑ ΜΕΣΑ ΠΛΟΙΟΥ</a:t>
            </a:r>
          </a:p>
        </p:txBody>
      </p:sp>
      <p:sp>
        <p:nvSpPr>
          <p:cNvPr id="3" name="2 - Θέση περιεχομένου"/>
          <p:cNvSpPr>
            <a:spLocks noGrp="1"/>
          </p:cNvSpPr>
          <p:nvPr>
            <p:ph idx="1"/>
          </p:nvPr>
        </p:nvSpPr>
        <p:spPr/>
        <p:txBody>
          <a:bodyPr>
            <a:normAutofit fontScale="85000" lnSpcReduction="20000"/>
          </a:bodyPr>
          <a:lstStyle/>
          <a:p>
            <a:r>
              <a:rPr lang="el-GR" dirty="0"/>
              <a:t>Σωσίβιες λέμβοι </a:t>
            </a:r>
          </a:p>
          <a:p>
            <a:r>
              <a:rPr lang="el-GR" dirty="0"/>
              <a:t>Σωσίβιες σχεδίες </a:t>
            </a:r>
          </a:p>
          <a:p>
            <a:r>
              <a:rPr lang="el-GR" dirty="0"/>
              <a:t>Λέμβοι διάσωσης</a:t>
            </a:r>
          </a:p>
          <a:p>
            <a:r>
              <a:rPr lang="el-GR" dirty="0" err="1"/>
              <a:t>Πλευστικές</a:t>
            </a:r>
            <a:r>
              <a:rPr lang="el-GR" dirty="0"/>
              <a:t> συσκευές</a:t>
            </a:r>
          </a:p>
          <a:p>
            <a:r>
              <a:rPr lang="el-GR" dirty="0"/>
              <a:t>Κυκλικά σωσίβια</a:t>
            </a:r>
          </a:p>
          <a:p>
            <a:r>
              <a:rPr lang="el-GR" dirty="0"/>
              <a:t>Ατομικά σωσίβια</a:t>
            </a:r>
          </a:p>
          <a:p>
            <a:r>
              <a:rPr lang="el-GR" dirty="0"/>
              <a:t>Στολή εμβαπτίσεως</a:t>
            </a:r>
          </a:p>
          <a:p>
            <a:r>
              <a:rPr lang="el-GR" dirty="0"/>
              <a:t>Ενδυμασία θερμικής προστασίας</a:t>
            </a:r>
          </a:p>
          <a:p>
            <a:r>
              <a:rPr lang="el-GR" dirty="0" err="1"/>
              <a:t>Ορμιδιοβόλος</a:t>
            </a:r>
            <a:r>
              <a:rPr lang="el-GR" dirty="0"/>
              <a:t> συσκευή</a:t>
            </a:r>
          </a:p>
          <a:p>
            <a:r>
              <a:rPr lang="el-GR" dirty="0"/>
              <a:t>Συσκευή </a:t>
            </a:r>
            <a:r>
              <a:rPr lang="en-US" dirty="0"/>
              <a:t>SART</a:t>
            </a:r>
          </a:p>
          <a:p>
            <a:r>
              <a:rPr lang="el-GR" dirty="0"/>
              <a:t>Συσκευή </a:t>
            </a:r>
            <a:r>
              <a:rPr lang="en-US" dirty="0"/>
              <a:t>EPIRB</a:t>
            </a:r>
            <a:endParaRPr lang="el-GR" dirty="0"/>
          </a:p>
        </p:txBody>
      </p:sp>
    </p:spTree>
    <p:extLst>
      <p:ext uri="{BB962C8B-B14F-4D97-AF65-F5344CB8AC3E}">
        <p14:creationId xmlns:p14="http://schemas.microsoft.com/office/powerpoint/2010/main" val="1585180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ΠΟΙΑ ΑΝΤΙΚΕΙΜΕΝΑ ΒΡΙΣΚΟΝΤΑΙ ΕΚΤΌΣ ΤΟΥ ΣΑΚΟΥ ΕΦΟΔΙΩΝ</a:t>
            </a:r>
          </a:p>
        </p:txBody>
      </p:sp>
      <p:sp>
        <p:nvSpPr>
          <p:cNvPr id="3" name="Θέση περιεχομένου 2"/>
          <p:cNvSpPr>
            <a:spLocks noGrp="1"/>
          </p:cNvSpPr>
          <p:nvPr>
            <p:ph idx="1"/>
          </p:nvPr>
        </p:nvSpPr>
        <p:spPr/>
        <p:txBody>
          <a:bodyPr/>
          <a:lstStyle/>
          <a:p>
            <a:r>
              <a:rPr lang="el-GR" dirty="0"/>
              <a:t>Κουπιά </a:t>
            </a:r>
          </a:p>
          <a:p>
            <a:r>
              <a:rPr lang="el-GR" dirty="0"/>
              <a:t>Πεταχτάρι </a:t>
            </a:r>
          </a:p>
          <a:p>
            <a:r>
              <a:rPr lang="el-GR" dirty="0"/>
              <a:t>Μαχαίρι ασφαλείας</a:t>
            </a:r>
          </a:p>
          <a:p>
            <a:r>
              <a:rPr lang="el-GR" dirty="0"/>
              <a:t>Πλωτές άγκυρες</a:t>
            </a:r>
          </a:p>
          <a:p>
            <a:pPr marL="137160" indent="0">
              <a:buNone/>
            </a:pPr>
            <a:endParaRPr lang="el-GR" dirty="0"/>
          </a:p>
        </p:txBody>
      </p:sp>
    </p:spTree>
    <p:extLst>
      <p:ext uri="{BB962C8B-B14F-4D97-AF65-F5344CB8AC3E}">
        <p14:creationId xmlns:p14="http://schemas.microsoft.com/office/powerpoint/2010/main" val="2052995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t>ΔΙΑΔΙΚΑΣΙΑ ΚΑΘΑΙΡΕΣΗΣ ΣΧΕΔΙΑΣ ΜΕ ΓΕΡΑΝΙΣΚΟ</a:t>
            </a:r>
            <a:endParaRPr lang="el-GR" dirty="0"/>
          </a:p>
        </p:txBody>
      </p:sp>
      <p:pic>
        <p:nvPicPr>
          <p:cNvPr id="5" name="Davit Launched Liferaft Training.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828675" y="2260600"/>
            <a:ext cx="6708775" cy="3779838"/>
          </a:xfrm>
          <a:prstGeom prst="rect">
            <a:avLst/>
          </a:prstGeom>
        </p:spPr>
      </p:pic>
    </p:spTree>
    <p:extLst>
      <p:ext uri="{BB962C8B-B14F-4D97-AF65-F5344CB8AC3E}">
        <p14:creationId xmlns:p14="http://schemas.microsoft.com/office/powerpoint/2010/main" val="37779501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7088" y="404664"/>
            <a:ext cx="7024744" cy="1143000"/>
          </a:xfrm>
        </p:spPr>
        <p:txBody>
          <a:bodyPr>
            <a:normAutofit/>
          </a:bodyPr>
          <a:lstStyle/>
          <a:p>
            <a:r>
              <a:rPr lang="el-GR" sz="2800" dirty="0"/>
              <a:t>ΕΝΕΡΓΟΠΟΙΗΣΗ ΣΥΣΤΗΜΑΤΟΣ</a:t>
            </a:r>
            <a:br>
              <a:rPr lang="en-US" sz="2800" dirty="0"/>
            </a:br>
            <a:r>
              <a:rPr lang="el-GR" sz="2800" dirty="0"/>
              <a:t> </a:t>
            </a:r>
            <a:r>
              <a:rPr lang="en-US" sz="2800" dirty="0"/>
              <a:t>MARINE EVACUATION SYSTEM (MES)</a:t>
            </a:r>
            <a:endParaRPr lang="el-GR" sz="2800" dirty="0"/>
          </a:p>
        </p:txBody>
      </p:sp>
      <p:pic>
        <p:nvPicPr>
          <p:cNvPr id="9" name="Test Drill Marine-Evacuation-System Mein Schiff 3">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cstate="print"/>
          <a:stretch>
            <a:fillRect/>
          </a:stretch>
        </p:blipFill>
        <p:spPr>
          <a:xfrm>
            <a:off x="847348" y="1772816"/>
            <a:ext cx="7469068" cy="4200909"/>
          </a:xfrm>
        </p:spPr>
      </p:pic>
    </p:spTree>
    <p:extLst>
      <p:ext uri="{BB962C8B-B14F-4D97-AF65-F5344CB8AC3E}">
        <p14:creationId xmlns:p14="http://schemas.microsoft.com/office/powerpoint/2010/main" val="5419968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490" y="-27696"/>
            <a:ext cx="7024744" cy="1143000"/>
          </a:xfrm>
        </p:spPr>
        <p:txBody>
          <a:bodyPr>
            <a:normAutofit/>
          </a:bodyPr>
          <a:lstStyle/>
          <a:p>
            <a:r>
              <a:rPr lang="el-GR" dirty="0"/>
              <a:t>ΛΕΜΒΟΙ ΔΙΑΣΩΣΗΣ</a:t>
            </a:r>
          </a:p>
        </p:txBody>
      </p:sp>
      <p:pic>
        <p:nvPicPr>
          <p:cNvPr id="4" name="3 - Θέση περιεχομένου" descr="inshore_lifeboat7.jpg"/>
          <p:cNvPicPr>
            <a:picLocks noGrp="1" noChangeAspect="1"/>
          </p:cNvPicPr>
          <p:nvPr>
            <p:ph idx="1"/>
          </p:nvPr>
        </p:nvPicPr>
        <p:blipFill>
          <a:blip r:embed="rId2" cstate="print"/>
          <a:stretch>
            <a:fillRect/>
          </a:stretch>
        </p:blipFill>
        <p:spPr>
          <a:xfrm>
            <a:off x="288444" y="1196752"/>
            <a:ext cx="4355564" cy="3412976"/>
          </a:xfrm>
        </p:spPr>
      </p:pic>
      <p:pic>
        <p:nvPicPr>
          <p:cNvPr id="5" name="4 - Εικόνα" descr="Sell_fast_rescue_boat.jpg"/>
          <p:cNvPicPr>
            <a:picLocks noChangeAspect="1"/>
          </p:cNvPicPr>
          <p:nvPr/>
        </p:nvPicPr>
        <p:blipFill>
          <a:blip r:embed="rId3" cstate="print"/>
          <a:stretch>
            <a:fillRect/>
          </a:stretch>
        </p:blipFill>
        <p:spPr>
          <a:xfrm>
            <a:off x="4644008" y="1196752"/>
            <a:ext cx="4149183" cy="2160240"/>
          </a:xfrm>
          <a:prstGeom prst="rect">
            <a:avLst/>
          </a:prstGeom>
        </p:spPr>
      </p:pic>
      <p:pic>
        <p:nvPicPr>
          <p:cNvPr id="6" name="5 - Εικόνα" descr="rnli-lifeboat-lough-ree.jpg"/>
          <p:cNvPicPr>
            <a:picLocks noChangeAspect="1"/>
          </p:cNvPicPr>
          <p:nvPr/>
        </p:nvPicPr>
        <p:blipFill>
          <a:blip r:embed="rId4" cstate="print"/>
          <a:stretch>
            <a:fillRect/>
          </a:stretch>
        </p:blipFill>
        <p:spPr>
          <a:xfrm>
            <a:off x="4644008" y="3429000"/>
            <a:ext cx="4212326" cy="2664296"/>
          </a:xfrm>
          <a:prstGeom prst="rect">
            <a:avLst/>
          </a:prstGeom>
        </p:spPr>
      </p:pic>
    </p:spTree>
    <p:extLst>
      <p:ext uri="{BB962C8B-B14F-4D97-AF65-F5344CB8AC3E}">
        <p14:creationId xmlns:p14="http://schemas.microsoft.com/office/powerpoint/2010/main" val="2673560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88499" y="-972490"/>
            <a:ext cx="7055380" cy="1400530"/>
          </a:xfrm>
        </p:spPr>
        <p:txBody>
          <a:bodyPr/>
          <a:lstStyle/>
          <a:p>
            <a:r>
              <a:rPr lang="en-US" sz="2400" dirty="0"/>
              <a:t>MOB – </a:t>
            </a:r>
            <a:r>
              <a:rPr lang="el-GR" sz="2400" dirty="0"/>
              <a:t>Άνθρωπος στην θάλασσα</a:t>
            </a:r>
          </a:p>
        </p:txBody>
      </p:sp>
      <p:pic>
        <p:nvPicPr>
          <p:cNvPr id="12" name="Θέση περιεχομένου 1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17574" y="851851"/>
            <a:ext cx="4085268" cy="5363225"/>
          </a:xfrm>
        </p:spPr>
      </p:pic>
      <p:pic>
        <p:nvPicPr>
          <p:cNvPr id="13" name="Εικόνα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781607" y="1686553"/>
            <a:ext cx="5770300" cy="3425291"/>
          </a:xfrm>
          <a:prstGeom prst="rect">
            <a:avLst/>
          </a:prstGeom>
        </p:spPr>
      </p:pic>
      <p:pic>
        <p:nvPicPr>
          <p:cNvPr id="14" name="Εικόνα 13"/>
          <p:cNvPicPr>
            <a:picLocks noChangeAspect="1"/>
          </p:cNvPicPr>
          <p:nvPr/>
        </p:nvPicPr>
        <p:blipFill rotWithShape="1">
          <a:blip r:embed="rId4" cstate="print">
            <a:extLst>
              <a:ext uri="{28A0092B-C50C-407E-A947-70E740481C1C}">
                <a14:useLocalDpi xmlns:a14="http://schemas.microsoft.com/office/drawing/2010/main" val="0"/>
              </a:ext>
            </a:extLst>
          </a:blip>
          <a:srcRect l="28856" t="13738" r="38651" b="35233"/>
          <a:stretch/>
        </p:blipFill>
        <p:spPr>
          <a:xfrm rot="2857409">
            <a:off x="2698988" y="1622306"/>
            <a:ext cx="420246" cy="378222"/>
          </a:xfrm>
          <a:prstGeom prst="ellipse">
            <a:avLst/>
          </a:prstGeom>
        </p:spPr>
      </p:pic>
      <p:sp>
        <p:nvSpPr>
          <p:cNvPr id="15" name="TextBox 14"/>
          <p:cNvSpPr txBox="1"/>
          <p:nvPr/>
        </p:nvSpPr>
        <p:spPr>
          <a:xfrm>
            <a:off x="437189" y="5569494"/>
            <a:ext cx="1224136" cy="307777"/>
          </a:xfrm>
          <a:prstGeom prst="rect">
            <a:avLst/>
          </a:prstGeom>
          <a:noFill/>
        </p:spPr>
        <p:txBody>
          <a:bodyPr wrap="square" rtlCol="0">
            <a:spAutoFit/>
          </a:bodyPr>
          <a:lstStyle/>
          <a:p>
            <a:r>
              <a:rPr lang="el-GR" sz="1400" dirty="0"/>
              <a:t>ΠΡΟΠΕΛΑ</a:t>
            </a:r>
          </a:p>
        </p:txBody>
      </p:sp>
      <p:cxnSp>
        <p:nvCxnSpPr>
          <p:cNvPr id="18" name="Ευθύγραμμο βέλος σύνδεσης 17"/>
          <p:cNvCxnSpPr/>
          <p:nvPr/>
        </p:nvCxnSpPr>
        <p:spPr>
          <a:xfrm>
            <a:off x="1409297" y="5739811"/>
            <a:ext cx="760021" cy="360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Έλλειψη 19"/>
          <p:cNvSpPr/>
          <p:nvPr/>
        </p:nvSpPr>
        <p:spPr>
          <a:xfrm>
            <a:off x="1115616" y="4888644"/>
            <a:ext cx="2074820" cy="7920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Ραβδωτό δεξιό βέλος 20"/>
          <p:cNvSpPr/>
          <p:nvPr/>
        </p:nvSpPr>
        <p:spPr>
          <a:xfrm rot="5400000">
            <a:off x="2477062" y="2328544"/>
            <a:ext cx="864096" cy="14401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Έλλειψη 22"/>
          <p:cNvSpPr/>
          <p:nvPr/>
        </p:nvSpPr>
        <p:spPr>
          <a:xfrm>
            <a:off x="1131908" y="5912838"/>
            <a:ext cx="2074820" cy="7920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4" name="Εικόνα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548" y="3788213"/>
            <a:ext cx="309124" cy="309124"/>
          </a:xfrm>
          <a:prstGeom prst="rect">
            <a:avLst/>
          </a:prstGeom>
        </p:spPr>
      </p:pic>
      <p:pic>
        <p:nvPicPr>
          <p:cNvPr id="25" name="Εικόνα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548" y="4079798"/>
            <a:ext cx="309124" cy="309124"/>
          </a:xfrm>
          <a:prstGeom prst="rect">
            <a:avLst/>
          </a:prstGeom>
        </p:spPr>
      </p:pic>
      <p:pic>
        <p:nvPicPr>
          <p:cNvPr id="26" name="Εικόνα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548" y="4379204"/>
            <a:ext cx="309124" cy="309124"/>
          </a:xfrm>
          <a:prstGeom prst="rect">
            <a:avLst/>
          </a:prstGeom>
        </p:spPr>
      </p:pic>
      <p:pic>
        <p:nvPicPr>
          <p:cNvPr id="27" name="Εικόνα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548" y="3479089"/>
            <a:ext cx="309124" cy="309124"/>
          </a:xfrm>
          <a:prstGeom prst="rect">
            <a:avLst/>
          </a:prstGeom>
        </p:spPr>
      </p:pic>
      <p:pic>
        <p:nvPicPr>
          <p:cNvPr id="28" name="Εικόνα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548" y="2874577"/>
            <a:ext cx="309124" cy="309124"/>
          </a:xfrm>
          <a:prstGeom prst="rect">
            <a:avLst/>
          </a:prstGeom>
        </p:spPr>
      </p:pic>
      <p:pic>
        <p:nvPicPr>
          <p:cNvPr id="29" name="Εικόνα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548" y="3166162"/>
            <a:ext cx="309124" cy="309124"/>
          </a:xfrm>
          <a:prstGeom prst="rect">
            <a:avLst/>
          </a:prstGeom>
        </p:spPr>
      </p:pic>
      <p:cxnSp>
        <p:nvCxnSpPr>
          <p:cNvPr id="31" name="Ευθύγραμμο βέλος σύνδεσης 30"/>
          <p:cNvCxnSpPr>
            <a:stCxn id="21" idx="3"/>
          </p:cNvCxnSpPr>
          <p:nvPr/>
        </p:nvCxnSpPr>
        <p:spPr>
          <a:xfrm>
            <a:off x="2909110" y="2832600"/>
            <a:ext cx="0" cy="2056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37189" y="3881610"/>
            <a:ext cx="1110475" cy="307777"/>
          </a:xfrm>
          <a:prstGeom prst="rect">
            <a:avLst/>
          </a:prstGeom>
          <a:noFill/>
        </p:spPr>
        <p:txBody>
          <a:bodyPr wrap="square" rtlCol="0">
            <a:spAutoFit/>
          </a:bodyPr>
          <a:lstStyle/>
          <a:p>
            <a:r>
              <a:rPr lang="el-GR" sz="1400" dirty="0"/>
              <a:t>ΥΠΟΠΙΕΣΗ</a:t>
            </a:r>
          </a:p>
        </p:txBody>
      </p:sp>
      <p:cxnSp>
        <p:nvCxnSpPr>
          <p:cNvPr id="35" name="Ευθύγραμμο βέλος σύνδεσης 34"/>
          <p:cNvCxnSpPr/>
          <p:nvPr/>
        </p:nvCxnSpPr>
        <p:spPr>
          <a:xfrm>
            <a:off x="1409297" y="4097337"/>
            <a:ext cx="1571821" cy="1202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Ευθύγραμμο βέλος σύνδεσης 36"/>
          <p:cNvCxnSpPr>
            <a:stCxn id="33" idx="2"/>
          </p:cNvCxnSpPr>
          <p:nvPr/>
        </p:nvCxnSpPr>
        <p:spPr>
          <a:xfrm>
            <a:off x="992427" y="4189387"/>
            <a:ext cx="372769" cy="1095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Ραβδωτό δεξιό βέλος 37"/>
          <p:cNvSpPr/>
          <p:nvPr/>
        </p:nvSpPr>
        <p:spPr>
          <a:xfrm rot="10800000">
            <a:off x="437189" y="5912838"/>
            <a:ext cx="1110475" cy="18045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Δεξιό βέλος 39"/>
          <p:cNvSpPr/>
          <p:nvPr/>
        </p:nvSpPr>
        <p:spPr>
          <a:xfrm rot="19206977">
            <a:off x="2134006" y="739194"/>
            <a:ext cx="757268" cy="1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TextBox 40"/>
          <p:cNvSpPr txBox="1"/>
          <p:nvPr/>
        </p:nvSpPr>
        <p:spPr>
          <a:xfrm>
            <a:off x="6804248" y="4365162"/>
            <a:ext cx="2088232" cy="646331"/>
          </a:xfrm>
          <a:prstGeom prst="rect">
            <a:avLst/>
          </a:prstGeom>
          <a:noFill/>
        </p:spPr>
        <p:txBody>
          <a:bodyPr wrap="square" rtlCol="0">
            <a:spAutoFit/>
          </a:bodyPr>
          <a:lstStyle/>
          <a:p>
            <a:r>
              <a:rPr lang="el-GR" b="1" dirty="0"/>
              <a:t>ΣΤΡΟΦΗ </a:t>
            </a:r>
            <a:r>
              <a:rPr lang="en-US" b="1" dirty="0"/>
              <a:t>WILLIAMSON</a:t>
            </a:r>
            <a:endParaRPr lang="el-GR" b="1" dirty="0"/>
          </a:p>
        </p:txBody>
      </p:sp>
      <p:pic>
        <p:nvPicPr>
          <p:cNvPr id="3" name="Εικόνα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32040" y="4295692"/>
            <a:ext cx="650672" cy="650672"/>
          </a:xfrm>
          <a:prstGeom prst="rect">
            <a:avLst/>
          </a:prstGeom>
        </p:spPr>
      </p:pic>
    </p:spTree>
    <p:extLst>
      <p:ext uri="{BB962C8B-B14F-4D97-AF65-F5344CB8AC3E}">
        <p14:creationId xmlns:p14="http://schemas.microsoft.com/office/powerpoint/2010/main" val="115934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down)">
                                      <p:cBhvr>
                                        <p:cTn id="38" dur="580">
                                          <p:stCondLst>
                                            <p:cond delay="0"/>
                                          </p:stCondLst>
                                        </p:cTn>
                                        <p:tgtEl>
                                          <p:spTgt spid="33"/>
                                        </p:tgtEl>
                                      </p:cBhvr>
                                    </p:animEffect>
                                    <p:anim calcmode="lin" valueType="num">
                                      <p:cBhvr>
                                        <p:cTn id="39"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4" dur="26">
                                          <p:stCondLst>
                                            <p:cond delay="650"/>
                                          </p:stCondLst>
                                        </p:cTn>
                                        <p:tgtEl>
                                          <p:spTgt spid="33"/>
                                        </p:tgtEl>
                                      </p:cBhvr>
                                      <p:to x="100000" y="60000"/>
                                    </p:animScale>
                                    <p:animScale>
                                      <p:cBhvr>
                                        <p:cTn id="45" dur="166" decel="50000">
                                          <p:stCondLst>
                                            <p:cond delay="676"/>
                                          </p:stCondLst>
                                        </p:cTn>
                                        <p:tgtEl>
                                          <p:spTgt spid="33"/>
                                        </p:tgtEl>
                                      </p:cBhvr>
                                      <p:to x="100000" y="100000"/>
                                    </p:animScale>
                                    <p:animScale>
                                      <p:cBhvr>
                                        <p:cTn id="46" dur="26">
                                          <p:stCondLst>
                                            <p:cond delay="1312"/>
                                          </p:stCondLst>
                                        </p:cTn>
                                        <p:tgtEl>
                                          <p:spTgt spid="33"/>
                                        </p:tgtEl>
                                      </p:cBhvr>
                                      <p:to x="100000" y="80000"/>
                                    </p:animScale>
                                    <p:animScale>
                                      <p:cBhvr>
                                        <p:cTn id="47" dur="166" decel="50000">
                                          <p:stCondLst>
                                            <p:cond delay="1338"/>
                                          </p:stCondLst>
                                        </p:cTn>
                                        <p:tgtEl>
                                          <p:spTgt spid="33"/>
                                        </p:tgtEl>
                                      </p:cBhvr>
                                      <p:to x="100000" y="100000"/>
                                    </p:animScale>
                                    <p:animScale>
                                      <p:cBhvr>
                                        <p:cTn id="48" dur="26">
                                          <p:stCondLst>
                                            <p:cond delay="1642"/>
                                          </p:stCondLst>
                                        </p:cTn>
                                        <p:tgtEl>
                                          <p:spTgt spid="33"/>
                                        </p:tgtEl>
                                      </p:cBhvr>
                                      <p:to x="100000" y="90000"/>
                                    </p:animScale>
                                    <p:animScale>
                                      <p:cBhvr>
                                        <p:cTn id="49" dur="166" decel="50000">
                                          <p:stCondLst>
                                            <p:cond delay="1668"/>
                                          </p:stCondLst>
                                        </p:cTn>
                                        <p:tgtEl>
                                          <p:spTgt spid="33"/>
                                        </p:tgtEl>
                                      </p:cBhvr>
                                      <p:to x="100000" y="100000"/>
                                    </p:animScale>
                                    <p:animScale>
                                      <p:cBhvr>
                                        <p:cTn id="50" dur="26">
                                          <p:stCondLst>
                                            <p:cond delay="1808"/>
                                          </p:stCondLst>
                                        </p:cTn>
                                        <p:tgtEl>
                                          <p:spTgt spid="33"/>
                                        </p:tgtEl>
                                      </p:cBhvr>
                                      <p:to x="100000" y="95000"/>
                                    </p:animScale>
                                    <p:animScale>
                                      <p:cBhvr>
                                        <p:cTn id="51" dur="166" decel="50000">
                                          <p:stCondLst>
                                            <p:cond delay="1834"/>
                                          </p:stCondLst>
                                        </p:cTn>
                                        <p:tgtEl>
                                          <p:spTgt spid="33"/>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fade">
                                      <p:cBhvr>
                                        <p:cTn id="56" dur="500"/>
                                        <p:tgtEl>
                                          <p:spTgt spid="35"/>
                                        </p:tgtEl>
                                      </p:cBhvr>
                                    </p:animEffect>
                                  </p:childTnLst>
                                </p:cTn>
                              </p:par>
                            </p:childTnLst>
                          </p:cTn>
                        </p:par>
                      </p:childTnLst>
                    </p:cTn>
                  </p:par>
                  <p:par>
                    <p:cTn id="57" fill="hold">
                      <p:stCondLst>
                        <p:cond delay="indefinite"/>
                      </p:stCondLst>
                      <p:childTnLst>
                        <p:par>
                          <p:cTn id="58" fill="hold">
                            <p:stCondLst>
                              <p:cond delay="0"/>
                            </p:stCondLst>
                            <p:childTnLst>
                              <p:par>
                                <p:cTn id="59" presetID="45" presetClass="entr" presetSubtype="0"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2000"/>
                                        <p:tgtEl>
                                          <p:spTgt spid="37"/>
                                        </p:tgtEl>
                                      </p:cBhvr>
                                    </p:animEffect>
                                    <p:anim calcmode="lin" valueType="num">
                                      <p:cBhvr>
                                        <p:cTn id="62" dur="2000" fill="hold"/>
                                        <p:tgtEl>
                                          <p:spTgt spid="37"/>
                                        </p:tgtEl>
                                        <p:attrNameLst>
                                          <p:attrName>ppt_w</p:attrName>
                                        </p:attrNameLst>
                                      </p:cBhvr>
                                      <p:tavLst>
                                        <p:tav tm="0" fmla="#ppt_w*sin(2.5*pi*$)">
                                          <p:val>
                                            <p:fltVal val="0"/>
                                          </p:val>
                                        </p:tav>
                                        <p:tav tm="100000">
                                          <p:val>
                                            <p:fltVal val="1"/>
                                          </p:val>
                                        </p:tav>
                                      </p:tavLst>
                                    </p:anim>
                                    <p:anim calcmode="lin" valueType="num">
                                      <p:cBhvr>
                                        <p:cTn id="63" dur="20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1000"/>
                                        <p:tgtEl>
                                          <p:spTgt spid="40"/>
                                        </p:tgtEl>
                                      </p:cBhvr>
                                    </p:animEffect>
                                    <p:anim calcmode="lin" valueType="num">
                                      <p:cBhvr>
                                        <p:cTn id="69" dur="1000" fill="hold"/>
                                        <p:tgtEl>
                                          <p:spTgt spid="40"/>
                                        </p:tgtEl>
                                        <p:attrNameLst>
                                          <p:attrName>ppt_x</p:attrName>
                                        </p:attrNameLst>
                                      </p:cBhvr>
                                      <p:tavLst>
                                        <p:tav tm="0">
                                          <p:val>
                                            <p:strVal val="#ppt_x"/>
                                          </p:val>
                                        </p:tav>
                                        <p:tav tm="100000">
                                          <p:val>
                                            <p:strVal val="#ppt_x"/>
                                          </p:val>
                                        </p:tav>
                                      </p:tavLst>
                                    </p:anim>
                                    <p:anim calcmode="lin" valueType="num">
                                      <p:cBhvr>
                                        <p:cTn id="70"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500"/>
                                        <p:tgtEl>
                                          <p:spTgt spid="3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wipe(down)">
                                      <p:cBhvr>
                                        <p:cTn id="80" dur="500"/>
                                        <p:tgtEl>
                                          <p:spTgt spid="23"/>
                                        </p:tgtEl>
                                      </p:cBhvr>
                                    </p:animEffect>
                                  </p:childTnLst>
                                </p:cTn>
                              </p:par>
                            </p:childTnLst>
                          </p:cTn>
                        </p:par>
                      </p:childTnLst>
                    </p:cTn>
                  </p:par>
                  <p:par>
                    <p:cTn id="81" fill="hold">
                      <p:stCondLst>
                        <p:cond delay="indefinite"/>
                      </p:stCondLst>
                      <p:childTnLst>
                        <p:par>
                          <p:cTn id="82" fill="hold">
                            <p:stCondLst>
                              <p:cond delay="0"/>
                            </p:stCondLst>
                            <p:childTnLst>
                              <p:par>
                                <p:cTn id="83" presetID="45" presetClass="entr" presetSubtype="0" fill="hold" nodeType="clickEffect">
                                  <p:stCondLst>
                                    <p:cond delay="0"/>
                                  </p:stCondLst>
                                  <p:childTnLst>
                                    <p:set>
                                      <p:cBhvr>
                                        <p:cTn id="84" dur="1" fill="hold">
                                          <p:stCondLst>
                                            <p:cond delay="0"/>
                                          </p:stCondLst>
                                        </p:cTn>
                                        <p:tgtEl>
                                          <p:spTgt spid="12"/>
                                        </p:tgtEl>
                                        <p:attrNameLst>
                                          <p:attrName>style.visibility</p:attrName>
                                        </p:attrNameLst>
                                      </p:cBhvr>
                                      <p:to>
                                        <p:strVal val="visible"/>
                                      </p:to>
                                    </p:set>
                                    <p:animEffect transition="in" filter="fade">
                                      <p:cBhvr>
                                        <p:cTn id="85" dur="2000"/>
                                        <p:tgtEl>
                                          <p:spTgt spid="12"/>
                                        </p:tgtEl>
                                      </p:cBhvr>
                                    </p:animEffect>
                                    <p:anim calcmode="lin" valueType="num">
                                      <p:cBhvr>
                                        <p:cTn id="86" dur="2000" fill="hold"/>
                                        <p:tgtEl>
                                          <p:spTgt spid="12"/>
                                        </p:tgtEl>
                                        <p:attrNameLst>
                                          <p:attrName>ppt_w</p:attrName>
                                        </p:attrNameLst>
                                      </p:cBhvr>
                                      <p:tavLst>
                                        <p:tav tm="0" fmla="#ppt_w*sin(2.5*pi*$)">
                                          <p:val>
                                            <p:fltVal val="0"/>
                                          </p:val>
                                        </p:tav>
                                        <p:tav tm="100000">
                                          <p:val>
                                            <p:fltVal val="1"/>
                                          </p:val>
                                        </p:tav>
                                      </p:tavLst>
                                    </p:anim>
                                    <p:anim calcmode="lin" valueType="num">
                                      <p:cBhvr>
                                        <p:cTn id="87"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wipe(down)">
                                      <p:cBhvr>
                                        <p:cTn id="92" dur="500"/>
                                        <p:tgtEl>
                                          <p:spTgt spid="41"/>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28"/>
                                        </p:tgtEl>
                                        <p:attrNameLst>
                                          <p:attrName>style.visibility</p:attrName>
                                        </p:attrNameLst>
                                      </p:cBhvr>
                                      <p:to>
                                        <p:strVal val="visible"/>
                                      </p:to>
                                    </p:set>
                                    <p:anim calcmode="lin" valueType="num">
                                      <p:cBhvr additive="base">
                                        <p:cTn id="97" dur="500" fill="hold"/>
                                        <p:tgtEl>
                                          <p:spTgt spid="28"/>
                                        </p:tgtEl>
                                        <p:attrNameLst>
                                          <p:attrName>ppt_x</p:attrName>
                                        </p:attrNameLst>
                                      </p:cBhvr>
                                      <p:tavLst>
                                        <p:tav tm="0">
                                          <p:val>
                                            <p:strVal val="#ppt_x"/>
                                          </p:val>
                                        </p:tav>
                                        <p:tav tm="100000">
                                          <p:val>
                                            <p:strVal val="#ppt_x"/>
                                          </p:val>
                                        </p:tav>
                                      </p:tavLst>
                                    </p:anim>
                                    <p:anim calcmode="lin" valueType="num">
                                      <p:cBhvr additive="base">
                                        <p:cTn id="9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9"/>
                                        </p:tgtEl>
                                        <p:attrNameLst>
                                          <p:attrName>style.visibility</p:attrName>
                                        </p:attrNameLst>
                                      </p:cBhvr>
                                      <p:to>
                                        <p:strVal val="visible"/>
                                      </p:to>
                                    </p:set>
                                    <p:animEffect transition="in" filter="fade">
                                      <p:cBhvr>
                                        <p:cTn id="103" dur="500"/>
                                        <p:tgtEl>
                                          <p:spTgt spid="29"/>
                                        </p:tgtEl>
                                      </p:cBhvr>
                                    </p:animEffect>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nodeType="clickEffect">
                                  <p:stCondLst>
                                    <p:cond delay="0"/>
                                  </p:stCondLst>
                                  <p:childTnLst>
                                    <p:set>
                                      <p:cBhvr>
                                        <p:cTn id="107" dur="1" fill="hold">
                                          <p:stCondLst>
                                            <p:cond delay="0"/>
                                          </p:stCondLst>
                                        </p:cTn>
                                        <p:tgtEl>
                                          <p:spTgt spid="27"/>
                                        </p:tgtEl>
                                        <p:attrNameLst>
                                          <p:attrName>style.visibility</p:attrName>
                                        </p:attrNameLst>
                                      </p:cBhvr>
                                      <p:to>
                                        <p:strVal val="visible"/>
                                      </p:to>
                                    </p:set>
                                    <p:anim calcmode="lin" valueType="num">
                                      <p:cBhvr additive="base">
                                        <p:cTn id="108" dur="500" fill="hold"/>
                                        <p:tgtEl>
                                          <p:spTgt spid="27"/>
                                        </p:tgtEl>
                                        <p:attrNameLst>
                                          <p:attrName>ppt_x</p:attrName>
                                        </p:attrNameLst>
                                      </p:cBhvr>
                                      <p:tavLst>
                                        <p:tav tm="0">
                                          <p:val>
                                            <p:strVal val="#ppt_x"/>
                                          </p:val>
                                        </p:tav>
                                        <p:tav tm="100000">
                                          <p:val>
                                            <p:strVal val="#ppt_x"/>
                                          </p:val>
                                        </p:tav>
                                      </p:tavLst>
                                    </p:anim>
                                    <p:anim calcmode="lin" valueType="num">
                                      <p:cBhvr additive="base">
                                        <p:cTn id="10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nodeType="clickEffect">
                                  <p:stCondLst>
                                    <p:cond delay="0"/>
                                  </p:stCondLst>
                                  <p:childTnLst>
                                    <p:set>
                                      <p:cBhvr>
                                        <p:cTn id="113" dur="1" fill="hold">
                                          <p:stCondLst>
                                            <p:cond delay="0"/>
                                          </p:stCondLst>
                                        </p:cTn>
                                        <p:tgtEl>
                                          <p:spTgt spid="24"/>
                                        </p:tgtEl>
                                        <p:attrNameLst>
                                          <p:attrName>style.visibility</p:attrName>
                                        </p:attrNameLst>
                                      </p:cBhvr>
                                      <p:to>
                                        <p:strVal val="visible"/>
                                      </p:to>
                                    </p:set>
                                    <p:animEffect transition="in" filter="fade">
                                      <p:cBhvr>
                                        <p:cTn id="114" dur="1000"/>
                                        <p:tgtEl>
                                          <p:spTgt spid="24"/>
                                        </p:tgtEl>
                                      </p:cBhvr>
                                    </p:animEffect>
                                    <p:anim calcmode="lin" valueType="num">
                                      <p:cBhvr>
                                        <p:cTn id="115" dur="1000" fill="hold"/>
                                        <p:tgtEl>
                                          <p:spTgt spid="24"/>
                                        </p:tgtEl>
                                        <p:attrNameLst>
                                          <p:attrName>ppt_x</p:attrName>
                                        </p:attrNameLst>
                                      </p:cBhvr>
                                      <p:tavLst>
                                        <p:tav tm="0">
                                          <p:val>
                                            <p:strVal val="#ppt_x"/>
                                          </p:val>
                                        </p:tav>
                                        <p:tav tm="100000">
                                          <p:val>
                                            <p:strVal val="#ppt_x"/>
                                          </p:val>
                                        </p:tav>
                                      </p:tavLst>
                                    </p:anim>
                                    <p:anim calcmode="lin" valueType="num">
                                      <p:cBhvr>
                                        <p:cTn id="1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nodeType="clickEffect">
                                  <p:stCondLst>
                                    <p:cond delay="0"/>
                                  </p:stCondLst>
                                  <p:childTnLst>
                                    <p:set>
                                      <p:cBhvr>
                                        <p:cTn id="120" dur="1" fill="hold">
                                          <p:stCondLst>
                                            <p:cond delay="0"/>
                                          </p:stCondLst>
                                        </p:cTn>
                                        <p:tgtEl>
                                          <p:spTgt spid="25"/>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nodeType="clickEffect">
                                  <p:stCondLst>
                                    <p:cond delay="0"/>
                                  </p:stCondLst>
                                  <p:childTnLst>
                                    <p:set>
                                      <p:cBhvr>
                                        <p:cTn id="124" dur="1" fill="hold">
                                          <p:stCondLst>
                                            <p:cond delay="0"/>
                                          </p:stCondLst>
                                        </p:cTn>
                                        <p:tgtEl>
                                          <p:spTgt spid="26"/>
                                        </p:tgtEl>
                                        <p:attrNameLst>
                                          <p:attrName>style.visibility</p:attrName>
                                        </p:attrNameLst>
                                      </p:cBhvr>
                                      <p:to>
                                        <p:strVal val="visible"/>
                                      </p:to>
                                    </p:set>
                                    <p:animEffect transition="in" filter="barn(inVertical)">
                                      <p:cBhvr>
                                        <p:cTn id="125" dur="500"/>
                                        <p:tgtEl>
                                          <p:spTgt spid="26"/>
                                        </p:tgtEl>
                                      </p:cBhvr>
                                    </p:animEffect>
                                  </p:childTnLst>
                                </p:cTn>
                              </p:par>
                            </p:childTnLst>
                          </p:cTn>
                        </p:par>
                      </p:childTnLst>
                    </p:cTn>
                  </p:par>
                  <p:par>
                    <p:cTn id="126" fill="hold">
                      <p:stCondLst>
                        <p:cond delay="indefinite"/>
                      </p:stCondLst>
                      <p:childTnLst>
                        <p:par>
                          <p:cTn id="127" fill="hold">
                            <p:stCondLst>
                              <p:cond delay="0"/>
                            </p:stCondLst>
                            <p:childTnLst>
                              <p:par>
                                <p:cTn id="128" presetID="31" presetClass="entr" presetSubtype="0" fill="hold" nodeType="clickEffect">
                                  <p:stCondLst>
                                    <p:cond delay="0"/>
                                  </p:stCondLst>
                                  <p:childTnLst>
                                    <p:set>
                                      <p:cBhvr>
                                        <p:cTn id="129" dur="1" fill="hold">
                                          <p:stCondLst>
                                            <p:cond delay="0"/>
                                          </p:stCondLst>
                                        </p:cTn>
                                        <p:tgtEl>
                                          <p:spTgt spid="3"/>
                                        </p:tgtEl>
                                        <p:attrNameLst>
                                          <p:attrName>style.visibility</p:attrName>
                                        </p:attrNameLst>
                                      </p:cBhvr>
                                      <p:to>
                                        <p:strVal val="visible"/>
                                      </p:to>
                                    </p:set>
                                    <p:anim calcmode="lin" valueType="num">
                                      <p:cBhvr>
                                        <p:cTn id="130" dur="1000" fill="hold"/>
                                        <p:tgtEl>
                                          <p:spTgt spid="3"/>
                                        </p:tgtEl>
                                        <p:attrNameLst>
                                          <p:attrName>ppt_w</p:attrName>
                                        </p:attrNameLst>
                                      </p:cBhvr>
                                      <p:tavLst>
                                        <p:tav tm="0">
                                          <p:val>
                                            <p:fltVal val="0"/>
                                          </p:val>
                                        </p:tav>
                                        <p:tav tm="100000">
                                          <p:val>
                                            <p:strVal val="#ppt_w"/>
                                          </p:val>
                                        </p:tav>
                                      </p:tavLst>
                                    </p:anim>
                                    <p:anim calcmode="lin" valueType="num">
                                      <p:cBhvr>
                                        <p:cTn id="131" dur="1000" fill="hold"/>
                                        <p:tgtEl>
                                          <p:spTgt spid="3"/>
                                        </p:tgtEl>
                                        <p:attrNameLst>
                                          <p:attrName>ppt_h</p:attrName>
                                        </p:attrNameLst>
                                      </p:cBhvr>
                                      <p:tavLst>
                                        <p:tav tm="0">
                                          <p:val>
                                            <p:fltVal val="0"/>
                                          </p:val>
                                        </p:tav>
                                        <p:tav tm="100000">
                                          <p:val>
                                            <p:strVal val="#ppt_h"/>
                                          </p:val>
                                        </p:tav>
                                      </p:tavLst>
                                    </p:anim>
                                    <p:anim calcmode="lin" valueType="num">
                                      <p:cBhvr>
                                        <p:cTn id="132" dur="1000" fill="hold"/>
                                        <p:tgtEl>
                                          <p:spTgt spid="3"/>
                                        </p:tgtEl>
                                        <p:attrNameLst>
                                          <p:attrName>style.rotation</p:attrName>
                                        </p:attrNameLst>
                                      </p:cBhvr>
                                      <p:tavLst>
                                        <p:tav tm="0">
                                          <p:val>
                                            <p:fltVal val="90"/>
                                          </p:val>
                                        </p:tav>
                                        <p:tav tm="100000">
                                          <p:val>
                                            <p:fltVal val="0"/>
                                          </p:val>
                                        </p:tav>
                                      </p:tavLst>
                                    </p:anim>
                                    <p:animEffect transition="in" filter="fade">
                                      <p:cBhvr>
                                        <p:cTn id="133" dur="1000"/>
                                        <p:tgtEl>
                                          <p:spTgt spid="3"/>
                                        </p:tgtEl>
                                      </p:cBhvr>
                                    </p:animEffec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nodeType="clickEffect">
                                  <p:stCondLst>
                                    <p:cond delay="0"/>
                                  </p:stCondLst>
                                  <p:childTnLst>
                                    <p:set>
                                      <p:cBhvr>
                                        <p:cTn id="13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animBg="1"/>
      <p:bldP spid="21" grpId="0" animBg="1"/>
      <p:bldP spid="23" grpId="0" animBg="1"/>
      <p:bldP spid="33" grpId="0"/>
      <p:bldP spid="38" grpId="0" animBg="1"/>
      <p:bldP spid="40" grpId="0" animBg="1"/>
      <p:bldP spid="4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ΠΡΟΔΙΑΓΡΑΦΕΣ ΛΕΜΒΩΝ ΔΙΑΣΩΣΗΣ </a:t>
            </a:r>
          </a:p>
        </p:txBody>
      </p:sp>
      <p:sp>
        <p:nvSpPr>
          <p:cNvPr id="3" name="2 - Θέση περιεχομένου"/>
          <p:cNvSpPr>
            <a:spLocks noGrp="1"/>
          </p:cNvSpPr>
          <p:nvPr>
            <p:ph idx="1"/>
          </p:nvPr>
        </p:nvSpPr>
        <p:spPr/>
        <p:txBody>
          <a:bodyPr>
            <a:normAutofit fontScale="92500" lnSpcReduction="20000"/>
          </a:bodyPr>
          <a:lstStyle/>
          <a:p>
            <a:r>
              <a:rPr lang="el-GR" dirty="0"/>
              <a:t>Είναι άκαμπτου ή πνευστής κατασκευής ή συνδυασμός. </a:t>
            </a:r>
          </a:p>
          <a:p>
            <a:r>
              <a:rPr lang="el-GR" dirty="0"/>
              <a:t>Έχουν επάρκεια κινήσεων και ελιγμών σε θαλασσοταραχή και αναπτύσσουν μεγάλη ταχύτητα.</a:t>
            </a:r>
          </a:p>
          <a:p>
            <a:r>
              <a:rPr lang="el-GR" dirty="0"/>
              <a:t>Έχουν μήκος από 3,8 </a:t>
            </a:r>
            <a:r>
              <a:rPr lang="el-GR" dirty="0" err="1"/>
              <a:t>εώς</a:t>
            </a:r>
            <a:r>
              <a:rPr lang="el-GR" dirty="0"/>
              <a:t> 8,5 μέτρα και μεταφορική ικανότητα 6 ατόμων.</a:t>
            </a:r>
          </a:p>
          <a:p>
            <a:r>
              <a:rPr lang="el-GR" dirty="0"/>
              <a:t>Πρόωση γίνεται με </a:t>
            </a:r>
            <a:r>
              <a:rPr lang="el-GR" dirty="0" err="1"/>
              <a:t>εσωλέμβια</a:t>
            </a:r>
            <a:r>
              <a:rPr lang="el-GR" dirty="0"/>
              <a:t> ή εξωλέμβια μηχανή πετρελαίου ή βενζίνης.</a:t>
            </a:r>
          </a:p>
          <a:p>
            <a:r>
              <a:rPr lang="el-GR" dirty="0" err="1"/>
              <a:t>Στοιβασία</a:t>
            </a:r>
            <a:r>
              <a:rPr lang="el-GR" dirty="0"/>
              <a:t> συνεχούς ετοιμότητας, καθαίρεση σε χρόνο όχι μεγαλύτερο από 5 λεπτά.</a:t>
            </a:r>
          </a:p>
          <a:p>
            <a:pPr>
              <a:buNone/>
            </a:pPr>
            <a:endParaRPr lang="el-GR" dirty="0"/>
          </a:p>
        </p:txBody>
      </p:sp>
    </p:spTree>
    <p:extLst>
      <p:ext uri="{BB962C8B-B14F-4D97-AF65-F5344CB8AC3E}">
        <p14:creationId xmlns:p14="http://schemas.microsoft.com/office/powerpoint/2010/main" val="40162550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ΑΡΙΘΜΟΣ ΛΕΜΒΩΝ ΔΙΑΣΩΣΗΣ</a:t>
            </a:r>
          </a:p>
        </p:txBody>
      </p:sp>
      <p:sp>
        <p:nvSpPr>
          <p:cNvPr id="3" name="2 - Θέση περιεχομένου"/>
          <p:cNvSpPr>
            <a:spLocks noGrp="1"/>
          </p:cNvSpPr>
          <p:nvPr>
            <p:ph idx="1"/>
          </p:nvPr>
        </p:nvSpPr>
        <p:spPr/>
        <p:txBody>
          <a:bodyPr/>
          <a:lstStyle/>
          <a:p>
            <a:r>
              <a:rPr lang="el-GR" dirty="0"/>
              <a:t>Επιβατικά 500 </a:t>
            </a:r>
            <a:r>
              <a:rPr lang="el-GR" dirty="0" err="1"/>
              <a:t>κοχ</a:t>
            </a:r>
            <a:r>
              <a:rPr lang="el-GR" dirty="0"/>
              <a:t> και πάνω, 1 λέμβος σε κάθε πλευρά του πλοίου.</a:t>
            </a:r>
          </a:p>
          <a:p>
            <a:r>
              <a:rPr lang="el-GR" dirty="0"/>
              <a:t>Επιβατικά κάτω από 500 </a:t>
            </a:r>
            <a:r>
              <a:rPr lang="el-GR" dirty="0" err="1"/>
              <a:t>κοχ</a:t>
            </a:r>
            <a:r>
              <a:rPr lang="el-GR" dirty="0"/>
              <a:t>, 1 λέμβο.</a:t>
            </a:r>
          </a:p>
          <a:p>
            <a:r>
              <a:rPr lang="el-GR" dirty="0"/>
              <a:t>Φορτηγά, 1 λέμβο.</a:t>
            </a:r>
          </a:p>
        </p:txBody>
      </p:sp>
    </p:spTree>
    <p:extLst>
      <p:ext uri="{BB962C8B-B14F-4D97-AF65-F5344CB8AC3E}">
        <p14:creationId xmlns:p14="http://schemas.microsoft.com/office/powerpoint/2010/main" val="21214369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dirty="0"/>
              <a:t>ΕΙΔΗ ΚΥΚΛΙΚΩΝ ΣΩΣΙΒΙΩΝ</a:t>
            </a:r>
          </a:p>
        </p:txBody>
      </p:sp>
      <p:sp>
        <p:nvSpPr>
          <p:cNvPr id="9" name="8 - Θέση περιεχομένου"/>
          <p:cNvSpPr>
            <a:spLocks noGrp="1"/>
          </p:cNvSpPr>
          <p:nvPr>
            <p:ph idx="1"/>
          </p:nvPr>
        </p:nvSpPr>
        <p:spPr>
          <a:xfrm>
            <a:off x="1979712" y="1556792"/>
            <a:ext cx="5194920" cy="4709160"/>
          </a:xfrm>
        </p:spPr>
        <p:txBody>
          <a:bodyPr>
            <a:normAutofit fontScale="92500" lnSpcReduction="20000"/>
          </a:bodyPr>
          <a:lstStyle/>
          <a:p>
            <a:r>
              <a:rPr lang="el-GR" dirty="0"/>
              <a:t>Απλά.</a:t>
            </a:r>
          </a:p>
          <a:p>
            <a:pPr>
              <a:buNone/>
            </a:pPr>
            <a:endParaRPr lang="el-GR" dirty="0"/>
          </a:p>
          <a:p>
            <a:pPr>
              <a:buNone/>
            </a:pPr>
            <a:endParaRPr lang="el-GR" dirty="0"/>
          </a:p>
          <a:p>
            <a:r>
              <a:rPr lang="el-GR" dirty="0"/>
              <a:t>Με σχοινί αβύθιστο 30 μέτρων (1 σε κάθε πλευρά του πλοίου).</a:t>
            </a:r>
          </a:p>
          <a:p>
            <a:endParaRPr lang="el-GR" dirty="0"/>
          </a:p>
          <a:p>
            <a:r>
              <a:rPr lang="el-GR" dirty="0"/>
              <a:t>Με </a:t>
            </a:r>
            <a:r>
              <a:rPr lang="el-GR" dirty="0" err="1"/>
              <a:t>αυτοανάβοντα</a:t>
            </a:r>
            <a:r>
              <a:rPr lang="el-GR" dirty="0"/>
              <a:t> φωτιστικά (50 αναλαμπές/λεπτό για 2 ώρες).</a:t>
            </a:r>
          </a:p>
          <a:p>
            <a:endParaRPr lang="el-GR" dirty="0"/>
          </a:p>
          <a:p>
            <a:pPr>
              <a:buNone/>
            </a:pPr>
            <a:endParaRPr lang="el-GR" dirty="0"/>
          </a:p>
          <a:p>
            <a:r>
              <a:rPr lang="el-GR" dirty="0"/>
              <a:t>ΜΟΒ,  με </a:t>
            </a:r>
            <a:r>
              <a:rPr lang="el-GR" dirty="0" err="1"/>
              <a:t>αυτοανάβοντα</a:t>
            </a:r>
            <a:r>
              <a:rPr lang="el-GR" dirty="0"/>
              <a:t> φωτιστικά και </a:t>
            </a:r>
            <a:r>
              <a:rPr lang="el-GR" dirty="0" err="1"/>
              <a:t>αυτοενεργοποιούμενο</a:t>
            </a:r>
            <a:r>
              <a:rPr lang="el-GR" dirty="0"/>
              <a:t> καπνογόνο (καπνός πορτοκαλί χρώματος για 15 λεπτά)</a:t>
            </a:r>
          </a:p>
          <a:p>
            <a:endParaRPr lang="el-GR" dirty="0"/>
          </a:p>
        </p:txBody>
      </p:sp>
      <p:pic>
        <p:nvPicPr>
          <p:cNvPr id="12" name="11 - Εικόνα" descr="life_ring.jpg"/>
          <p:cNvPicPr>
            <a:picLocks noChangeAspect="1"/>
          </p:cNvPicPr>
          <p:nvPr/>
        </p:nvPicPr>
        <p:blipFill>
          <a:blip r:embed="rId2" cstate="print"/>
          <a:stretch>
            <a:fillRect/>
          </a:stretch>
        </p:blipFill>
        <p:spPr>
          <a:xfrm>
            <a:off x="179512" y="1196752"/>
            <a:ext cx="1656184" cy="1872208"/>
          </a:xfrm>
          <a:prstGeom prst="rect">
            <a:avLst/>
          </a:prstGeom>
          <a:ln>
            <a:noFill/>
          </a:ln>
          <a:effectLst>
            <a:softEdge rad="112500"/>
          </a:effectLst>
        </p:spPr>
      </p:pic>
      <p:pic>
        <p:nvPicPr>
          <p:cNvPr id="13" name="12 - Εικόνα" descr="200px-USCGC_Eagle_life_preserver.JPG"/>
          <p:cNvPicPr>
            <a:picLocks noChangeAspect="1"/>
          </p:cNvPicPr>
          <p:nvPr/>
        </p:nvPicPr>
        <p:blipFill>
          <a:blip r:embed="rId3" cstate="print"/>
          <a:stretch>
            <a:fillRect/>
          </a:stretch>
        </p:blipFill>
        <p:spPr>
          <a:xfrm>
            <a:off x="179512" y="4293096"/>
            <a:ext cx="1584176" cy="1922614"/>
          </a:xfrm>
          <a:prstGeom prst="rect">
            <a:avLst/>
          </a:prstGeom>
          <a:ln>
            <a:noFill/>
          </a:ln>
          <a:effectLst>
            <a:softEdge rad="112500"/>
          </a:effectLst>
        </p:spPr>
      </p:pic>
      <p:pic>
        <p:nvPicPr>
          <p:cNvPr id="14" name="13 - Εικόνα" descr="2651778097.jpg"/>
          <p:cNvPicPr>
            <a:picLocks noChangeAspect="1"/>
          </p:cNvPicPr>
          <p:nvPr/>
        </p:nvPicPr>
        <p:blipFill>
          <a:blip r:embed="rId4" cstate="print"/>
          <a:stretch>
            <a:fillRect/>
          </a:stretch>
        </p:blipFill>
        <p:spPr>
          <a:xfrm>
            <a:off x="7006580" y="4509120"/>
            <a:ext cx="2137420" cy="2137420"/>
          </a:xfrm>
          <a:prstGeom prst="rect">
            <a:avLst/>
          </a:prstGeom>
          <a:ln>
            <a:noFill/>
          </a:ln>
          <a:effectLst>
            <a:softEdge rad="112500"/>
          </a:effectLst>
        </p:spPr>
      </p:pic>
      <p:pic>
        <p:nvPicPr>
          <p:cNvPr id="15" name="14 - Εικόνα" descr="stock-photo-life-buoy-with-light-isolated-with-clipping-path-64065982.jpg"/>
          <p:cNvPicPr>
            <a:picLocks noChangeAspect="1"/>
          </p:cNvPicPr>
          <p:nvPr/>
        </p:nvPicPr>
        <p:blipFill>
          <a:blip r:embed="rId5" cstate="print"/>
          <a:stretch>
            <a:fillRect/>
          </a:stretch>
        </p:blipFill>
        <p:spPr>
          <a:xfrm>
            <a:off x="7164288" y="1052736"/>
            <a:ext cx="1847452" cy="2122989"/>
          </a:xfrm>
          <a:prstGeom prst="rect">
            <a:avLst/>
          </a:prstGeom>
          <a:ln>
            <a:noFill/>
          </a:ln>
          <a:effectLst>
            <a:softEdge rad="112500"/>
          </a:effectLst>
        </p:spPr>
      </p:pic>
    </p:spTree>
    <p:extLst>
      <p:ext uri="{BB962C8B-B14F-4D97-AF65-F5344CB8AC3E}">
        <p14:creationId xmlns:p14="http://schemas.microsoft.com/office/powerpoint/2010/main" val="1239401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ΠΡΟΔΙΑΓΡΑΦΕΣ ΚΥΚΛΙΚΩΝ ΣΩΣΙΒΙΩΝ</a:t>
            </a:r>
          </a:p>
        </p:txBody>
      </p:sp>
      <p:sp>
        <p:nvSpPr>
          <p:cNvPr id="3" name="2 - Θέση περιεχομένου"/>
          <p:cNvSpPr>
            <a:spLocks noGrp="1"/>
          </p:cNvSpPr>
          <p:nvPr>
            <p:ph idx="1"/>
          </p:nvPr>
        </p:nvSpPr>
        <p:spPr/>
        <p:txBody>
          <a:bodyPr>
            <a:normAutofit fontScale="85000" lnSpcReduction="10000"/>
          </a:bodyPr>
          <a:lstStyle/>
          <a:p>
            <a:r>
              <a:rPr lang="el-GR" dirty="0"/>
              <a:t>Βάρος όχι λιγότερο από 2,5 κιλά.</a:t>
            </a:r>
          </a:p>
          <a:p>
            <a:r>
              <a:rPr lang="el-GR" dirty="0"/>
              <a:t>Εξωτερική διάμετρος όχι μεγαλύτερη από 800 χιλιοστά.</a:t>
            </a:r>
          </a:p>
          <a:p>
            <a:r>
              <a:rPr lang="el-GR" dirty="0"/>
              <a:t>Εσωτερική διάμετρος όχι μικρότερη από 400 χιλιοστά.</a:t>
            </a:r>
          </a:p>
          <a:p>
            <a:r>
              <a:rPr lang="el-GR" dirty="0"/>
              <a:t>Μπορεί να κρατήσει 14,5 κιλά σιδήρου σε γλυκό νερό για 24 ώρες.</a:t>
            </a:r>
          </a:p>
          <a:p>
            <a:r>
              <a:rPr lang="el-GR" dirty="0"/>
              <a:t>Έκθεση σε φωτιά για 2 δεύτερα δίχως παραμόρφωση.</a:t>
            </a:r>
          </a:p>
          <a:p>
            <a:r>
              <a:rPr lang="el-GR" dirty="0"/>
              <a:t>Αντέχει ρίψη στο νερό από το ύψος </a:t>
            </a:r>
            <a:r>
              <a:rPr lang="el-GR" dirty="0" err="1"/>
              <a:t>στοιβασίας</a:t>
            </a:r>
            <a:r>
              <a:rPr lang="el-GR" dirty="0"/>
              <a:t> του δίχως να πάθει ζημιά αυτό ή τα εξαρτήματα του.</a:t>
            </a:r>
          </a:p>
        </p:txBody>
      </p:sp>
    </p:spTree>
    <p:extLst>
      <p:ext uri="{BB962C8B-B14F-4D97-AF65-F5344CB8AC3E}">
        <p14:creationId xmlns:p14="http://schemas.microsoft.com/office/powerpoint/2010/main" val="9292754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ΑΡΙΘΜΟΣ ΚΥΚΛΙΚΩΝ ΣΩΣΙΒΙΩΝ ΣΤΟ ΕΠΙΒΑΤΗΓΟ ΠΛΟΙΟ</a:t>
            </a:r>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val="2532992755"/>
              </p:ext>
            </p:extLst>
          </p:nvPr>
        </p:nvGraphicFramePr>
        <p:xfrm>
          <a:off x="457200" y="2060848"/>
          <a:ext cx="8229600" cy="24942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126216">
                <a:tc>
                  <a:txBody>
                    <a:bodyPr/>
                    <a:lstStyle/>
                    <a:p>
                      <a:r>
                        <a:rPr lang="el-GR" dirty="0"/>
                        <a:t>Μήκος</a:t>
                      </a:r>
                      <a:r>
                        <a:rPr lang="el-GR" baseline="0" dirty="0"/>
                        <a:t> πλοίου σε μέτρα</a:t>
                      </a:r>
                      <a:endParaRPr lang="el-GR" dirty="0"/>
                    </a:p>
                  </a:txBody>
                  <a:tcPr/>
                </a:tc>
                <a:tc>
                  <a:txBody>
                    <a:bodyPr/>
                    <a:lstStyle/>
                    <a:p>
                      <a:r>
                        <a:rPr lang="el-GR" dirty="0"/>
                        <a:t>Ελάχιστος αριθμός κυκλικών σωσιβίων</a:t>
                      </a:r>
                    </a:p>
                  </a:txBody>
                  <a:tcPr/>
                </a:tc>
                <a:extLst>
                  <a:ext uri="{0D108BD9-81ED-4DB2-BD59-A6C34878D82A}">
                    <a16:rowId xmlns:a16="http://schemas.microsoft.com/office/drawing/2014/main" val="10000"/>
                  </a:ext>
                </a:extLst>
              </a:tr>
              <a:tr h="370840">
                <a:tc>
                  <a:txBody>
                    <a:bodyPr/>
                    <a:lstStyle/>
                    <a:p>
                      <a:pPr algn="ctr"/>
                      <a:r>
                        <a:rPr lang="el-GR" dirty="0"/>
                        <a:t>Μικρότερο από 60</a:t>
                      </a:r>
                    </a:p>
                  </a:txBody>
                  <a:tcPr/>
                </a:tc>
                <a:tc>
                  <a:txBody>
                    <a:bodyPr/>
                    <a:lstStyle/>
                    <a:p>
                      <a:pPr algn="ctr"/>
                      <a:r>
                        <a:rPr lang="el-GR" dirty="0"/>
                        <a:t>8</a:t>
                      </a:r>
                    </a:p>
                  </a:txBody>
                  <a:tcPr/>
                </a:tc>
                <a:extLst>
                  <a:ext uri="{0D108BD9-81ED-4DB2-BD59-A6C34878D82A}">
                    <a16:rowId xmlns:a16="http://schemas.microsoft.com/office/drawing/2014/main" val="10001"/>
                  </a:ext>
                </a:extLst>
              </a:tr>
              <a:tr h="370840">
                <a:tc>
                  <a:txBody>
                    <a:bodyPr/>
                    <a:lstStyle/>
                    <a:p>
                      <a:pPr algn="ctr"/>
                      <a:r>
                        <a:rPr lang="el-GR" dirty="0"/>
                        <a:t>60-120</a:t>
                      </a:r>
                    </a:p>
                  </a:txBody>
                  <a:tcPr/>
                </a:tc>
                <a:tc>
                  <a:txBody>
                    <a:bodyPr/>
                    <a:lstStyle/>
                    <a:p>
                      <a:pPr algn="ctr"/>
                      <a:r>
                        <a:rPr lang="el-GR" dirty="0"/>
                        <a:t>12</a:t>
                      </a:r>
                    </a:p>
                  </a:txBody>
                  <a:tcPr/>
                </a:tc>
                <a:extLst>
                  <a:ext uri="{0D108BD9-81ED-4DB2-BD59-A6C34878D82A}">
                    <a16:rowId xmlns:a16="http://schemas.microsoft.com/office/drawing/2014/main" val="10002"/>
                  </a:ext>
                </a:extLst>
              </a:tr>
              <a:tr h="370840">
                <a:tc>
                  <a:txBody>
                    <a:bodyPr/>
                    <a:lstStyle/>
                    <a:p>
                      <a:pPr algn="ctr"/>
                      <a:r>
                        <a:rPr lang="el-GR" dirty="0"/>
                        <a:t>120-180</a:t>
                      </a:r>
                    </a:p>
                  </a:txBody>
                  <a:tcPr/>
                </a:tc>
                <a:tc>
                  <a:txBody>
                    <a:bodyPr/>
                    <a:lstStyle/>
                    <a:p>
                      <a:pPr algn="ctr"/>
                      <a:r>
                        <a:rPr lang="el-GR" dirty="0"/>
                        <a:t>18</a:t>
                      </a:r>
                    </a:p>
                  </a:txBody>
                  <a:tcPr/>
                </a:tc>
                <a:extLst>
                  <a:ext uri="{0D108BD9-81ED-4DB2-BD59-A6C34878D82A}">
                    <a16:rowId xmlns:a16="http://schemas.microsoft.com/office/drawing/2014/main" val="10003"/>
                  </a:ext>
                </a:extLst>
              </a:tr>
              <a:tr h="370840">
                <a:tc>
                  <a:txBody>
                    <a:bodyPr/>
                    <a:lstStyle/>
                    <a:p>
                      <a:pPr algn="ctr"/>
                      <a:r>
                        <a:rPr lang="el-GR" dirty="0"/>
                        <a:t>180-240</a:t>
                      </a:r>
                    </a:p>
                  </a:txBody>
                  <a:tcPr/>
                </a:tc>
                <a:tc>
                  <a:txBody>
                    <a:bodyPr/>
                    <a:lstStyle/>
                    <a:p>
                      <a:pPr algn="ctr"/>
                      <a:r>
                        <a:rPr lang="el-GR" dirty="0"/>
                        <a:t>24</a:t>
                      </a:r>
                    </a:p>
                  </a:txBody>
                  <a:tcPr/>
                </a:tc>
                <a:extLst>
                  <a:ext uri="{0D108BD9-81ED-4DB2-BD59-A6C34878D82A}">
                    <a16:rowId xmlns:a16="http://schemas.microsoft.com/office/drawing/2014/main" val="10004"/>
                  </a:ext>
                </a:extLst>
              </a:tr>
              <a:tr h="370840">
                <a:tc>
                  <a:txBody>
                    <a:bodyPr/>
                    <a:lstStyle/>
                    <a:p>
                      <a:pPr algn="ctr"/>
                      <a:r>
                        <a:rPr lang="el-GR" dirty="0"/>
                        <a:t>Μεγαλύτερο από 240</a:t>
                      </a:r>
                    </a:p>
                  </a:txBody>
                  <a:tcPr/>
                </a:tc>
                <a:tc>
                  <a:txBody>
                    <a:bodyPr/>
                    <a:lstStyle/>
                    <a:p>
                      <a:pPr algn="ctr"/>
                      <a:r>
                        <a:rPr lang="el-GR" dirty="0"/>
                        <a:t>30</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227999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ΤΥΠΟΙ ΣΩΣΙΒΙΩΝ ΛΕΜΒΩΝ</a:t>
            </a:r>
          </a:p>
        </p:txBody>
      </p:sp>
      <p:sp>
        <p:nvSpPr>
          <p:cNvPr id="3" name="2 - Θέση περιεχομένου"/>
          <p:cNvSpPr>
            <a:spLocks noGrp="1"/>
          </p:cNvSpPr>
          <p:nvPr>
            <p:ph idx="1"/>
          </p:nvPr>
        </p:nvSpPr>
        <p:spPr/>
        <p:txBody>
          <a:bodyPr/>
          <a:lstStyle/>
          <a:p>
            <a:r>
              <a:rPr lang="el-GR" dirty="0"/>
              <a:t>Ανοιχτή λέμβος</a:t>
            </a:r>
          </a:p>
          <a:p>
            <a:endParaRPr lang="el-GR" dirty="0"/>
          </a:p>
          <a:p>
            <a:pPr>
              <a:buNone/>
            </a:pPr>
            <a:endParaRPr lang="el-GR" dirty="0"/>
          </a:p>
          <a:p>
            <a:r>
              <a:rPr lang="el-GR" dirty="0"/>
              <a:t>Μερικά κλειστή λέμβος</a:t>
            </a:r>
          </a:p>
          <a:p>
            <a:endParaRPr lang="el-GR" dirty="0"/>
          </a:p>
          <a:p>
            <a:pPr>
              <a:buNone/>
            </a:pPr>
            <a:endParaRPr lang="el-GR" dirty="0"/>
          </a:p>
          <a:p>
            <a:r>
              <a:rPr lang="el-GR" dirty="0"/>
              <a:t>Πλήρως κλειστή λέμβος</a:t>
            </a:r>
          </a:p>
        </p:txBody>
      </p:sp>
      <p:pic>
        <p:nvPicPr>
          <p:cNvPr id="7" name="6 - Εικόνα" descr="open lifeboat.jpg"/>
          <p:cNvPicPr>
            <a:picLocks noChangeAspect="1"/>
          </p:cNvPicPr>
          <p:nvPr/>
        </p:nvPicPr>
        <p:blipFill>
          <a:blip r:embed="rId2" cstate="print"/>
          <a:stretch>
            <a:fillRect/>
          </a:stretch>
        </p:blipFill>
        <p:spPr>
          <a:xfrm>
            <a:off x="5148064" y="1268760"/>
            <a:ext cx="2466975" cy="1847850"/>
          </a:xfrm>
          <a:prstGeom prst="rect">
            <a:avLst/>
          </a:prstGeom>
        </p:spPr>
      </p:pic>
      <p:pic>
        <p:nvPicPr>
          <p:cNvPr id="8" name="7 - Εικόνα" descr="partialy enclosed lifeboat.jpg"/>
          <p:cNvPicPr>
            <a:picLocks noChangeAspect="1"/>
          </p:cNvPicPr>
          <p:nvPr/>
        </p:nvPicPr>
        <p:blipFill>
          <a:blip r:embed="rId3" cstate="print"/>
          <a:stretch>
            <a:fillRect/>
          </a:stretch>
        </p:blipFill>
        <p:spPr>
          <a:xfrm>
            <a:off x="5148064" y="3212976"/>
            <a:ext cx="2520280" cy="1524000"/>
          </a:xfrm>
          <a:prstGeom prst="rect">
            <a:avLst/>
          </a:prstGeom>
        </p:spPr>
      </p:pic>
      <p:pic>
        <p:nvPicPr>
          <p:cNvPr id="9" name="8 - Εικόνα" descr="closed lifeboat.jpg"/>
          <p:cNvPicPr>
            <a:picLocks noChangeAspect="1"/>
          </p:cNvPicPr>
          <p:nvPr/>
        </p:nvPicPr>
        <p:blipFill>
          <a:blip r:embed="rId4" cstate="print"/>
          <a:stretch>
            <a:fillRect/>
          </a:stretch>
        </p:blipFill>
        <p:spPr>
          <a:xfrm>
            <a:off x="5148064" y="4869160"/>
            <a:ext cx="2533650" cy="1809750"/>
          </a:xfrm>
          <a:prstGeom prst="rect">
            <a:avLst/>
          </a:prstGeom>
        </p:spPr>
      </p:pic>
    </p:spTree>
    <p:extLst>
      <p:ext uri="{BB962C8B-B14F-4D97-AF65-F5344CB8AC3E}">
        <p14:creationId xmlns:p14="http://schemas.microsoft.com/office/powerpoint/2010/main" val="439492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ΑΡΙΘΜΟΣ ΚΥΚΛΙΚΩΝ ΣΩΣΙΒΙΩΝ Σ</a:t>
            </a:r>
            <a:r>
              <a:rPr lang="en-US" sz="3200" dirty="0"/>
              <a:t>E </a:t>
            </a:r>
            <a:r>
              <a:rPr lang="el-GR" sz="3200" dirty="0"/>
              <a:t>ΦΟΡΤΗΓΟ ΠΛΟΙΟ</a:t>
            </a:r>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val="414973624"/>
              </p:ext>
            </p:extLst>
          </p:nvPr>
        </p:nvGraphicFramePr>
        <p:xfrm>
          <a:off x="457200" y="2170664"/>
          <a:ext cx="8229600" cy="212344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126216">
                <a:tc>
                  <a:txBody>
                    <a:bodyPr/>
                    <a:lstStyle/>
                    <a:p>
                      <a:r>
                        <a:rPr lang="el-GR" dirty="0"/>
                        <a:t>Μήκος</a:t>
                      </a:r>
                      <a:r>
                        <a:rPr lang="el-GR" baseline="0" dirty="0"/>
                        <a:t> πλοίου σε μέτρα</a:t>
                      </a:r>
                      <a:endParaRPr lang="el-GR" dirty="0"/>
                    </a:p>
                  </a:txBody>
                  <a:tcPr/>
                </a:tc>
                <a:tc>
                  <a:txBody>
                    <a:bodyPr/>
                    <a:lstStyle/>
                    <a:p>
                      <a:r>
                        <a:rPr lang="el-GR" dirty="0"/>
                        <a:t>Ελάχιστος αριθμός κυκλικών σωσιβίων</a:t>
                      </a:r>
                    </a:p>
                  </a:txBody>
                  <a:tcPr/>
                </a:tc>
                <a:extLst>
                  <a:ext uri="{0D108BD9-81ED-4DB2-BD59-A6C34878D82A}">
                    <a16:rowId xmlns:a16="http://schemas.microsoft.com/office/drawing/2014/main" val="10000"/>
                  </a:ext>
                </a:extLst>
              </a:tr>
              <a:tr h="370840">
                <a:tc>
                  <a:txBody>
                    <a:bodyPr/>
                    <a:lstStyle/>
                    <a:p>
                      <a:pPr algn="ctr"/>
                      <a:r>
                        <a:rPr lang="el-GR" dirty="0"/>
                        <a:t>Μικρότερο από 100</a:t>
                      </a:r>
                    </a:p>
                  </a:txBody>
                  <a:tcPr/>
                </a:tc>
                <a:tc>
                  <a:txBody>
                    <a:bodyPr/>
                    <a:lstStyle/>
                    <a:p>
                      <a:pPr algn="ctr"/>
                      <a:r>
                        <a:rPr lang="el-GR" dirty="0"/>
                        <a:t>8</a:t>
                      </a:r>
                    </a:p>
                  </a:txBody>
                  <a:tcPr/>
                </a:tc>
                <a:extLst>
                  <a:ext uri="{0D108BD9-81ED-4DB2-BD59-A6C34878D82A}">
                    <a16:rowId xmlns:a16="http://schemas.microsoft.com/office/drawing/2014/main" val="10001"/>
                  </a:ext>
                </a:extLst>
              </a:tr>
              <a:tr h="370840">
                <a:tc>
                  <a:txBody>
                    <a:bodyPr/>
                    <a:lstStyle/>
                    <a:p>
                      <a:pPr algn="ctr"/>
                      <a:r>
                        <a:rPr lang="el-GR" dirty="0"/>
                        <a:t>100-150</a:t>
                      </a:r>
                    </a:p>
                  </a:txBody>
                  <a:tcPr/>
                </a:tc>
                <a:tc>
                  <a:txBody>
                    <a:bodyPr/>
                    <a:lstStyle/>
                    <a:p>
                      <a:pPr algn="ctr"/>
                      <a:r>
                        <a:rPr lang="el-GR" dirty="0"/>
                        <a:t>10</a:t>
                      </a:r>
                    </a:p>
                  </a:txBody>
                  <a:tcPr/>
                </a:tc>
                <a:extLst>
                  <a:ext uri="{0D108BD9-81ED-4DB2-BD59-A6C34878D82A}">
                    <a16:rowId xmlns:a16="http://schemas.microsoft.com/office/drawing/2014/main" val="10002"/>
                  </a:ext>
                </a:extLst>
              </a:tr>
              <a:tr h="370840">
                <a:tc>
                  <a:txBody>
                    <a:bodyPr/>
                    <a:lstStyle/>
                    <a:p>
                      <a:pPr algn="ctr"/>
                      <a:r>
                        <a:rPr lang="el-GR" dirty="0"/>
                        <a:t>150-200</a:t>
                      </a:r>
                    </a:p>
                  </a:txBody>
                  <a:tcPr/>
                </a:tc>
                <a:tc>
                  <a:txBody>
                    <a:bodyPr/>
                    <a:lstStyle/>
                    <a:p>
                      <a:pPr algn="ctr"/>
                      <a:r>
                        <a:rPr lang="el-GR" dirty="0"/>
                        <a:t>12</a:t>
                      </a:r>
                    </a:p>
                  </a:txBody>
                  <a:tcPr/>
                </a:tc>
                <a:extLst>
                  <a:ext uri="{0D108BD9-81ED-4DB2-BD59-A6C34878D82A}">
                    <a16:rowId xmlns:a16="http://schemas.microsoft.com/office/drawing/2014/main" val="10003"/>
                  </a:ext>
                </a:extLst>
              </a:tr>
              <a:tr h="370840">
                <a:tc>
                  <a:txBody>
                    <a:bodyPr/>
                    <a:lstStyle/>
                    <a:p>
                      <a:pPr algn="ctr"/>
                      <a:r>
                        <a:rPr lang="el-GR" dirty="0"/>
                        <a:t>Μεγαλύτερο από 200</a:t>
                      </a:r>
                    </a:p>
                  </a:txBody>
                  <a:tcPr/>
                </a:tc>
                <a:tc>
                  <a:txBody>
                    <a:bodyPr/>
                    <a:lstStyle/>
                    <a:p>
                      <a:pPr algn="ctr"/>
                      <a:r>
                        <a:rPr lang="el-GR" dirty="0"/>
                        <a:t>14</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72412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332656"/>
            <a:ext cx="7024744" cy="1143000"/>
          </a:xfrm>
        </p:spPr>
        <p:txBody>
          <a:bodyPr/>
          <a:lstStyle/>
          <a:p>
            <a:r>
              <a:rPr lang="el-GR" dirty="0"/>
              <a:t>ΑΤΟΜΙΚΕΣ ΣΩΣΙΒΙΕΣ ΖΩΝΕΣ</a:t>
            </a:r>
          </a:p>
        </p:txBody>
      </p:sp>
      <p:sp>
        <p:nvSpPr>
          <p:cNvPr id="3" name="2 - Θέση περιεχομένου"/>
          <p:cNvSpPr>
            <a:spLocks noGrp="1"/>
          </p:cNvSpPr>
          <p:nvPr>
            <p:ph idx="1"/>
          </p:nvPr>
        </p:nvSpPr>
        <p:spPr>
          <a:xfrm>
            <a:off x="457200" y="1600200"/>
            <a:ext cx="4906888" cy="4709160"/>
          </a:xfrm>
        </p:spPr>
        <p:txBody>
          <a:bodyPr/>
          <a:lstStyle/>
          <a:p>
            <a:r>
              <a:rPr lang="el-GR" dirty="0"/>
              <a:t>Για όλους τους επιβαίνοντες.</a:t>
            </a:r>
          </a:p>
          <a:p>
            <a:r>
              <a:rPr lang="el-GR" dirty="0"/>
              <a:t>Εύκολα στην πρόσβαση.</a:t>
            </a:r>
          </a:p>
          <a:p>
            <a:r>
              <a:rPr lang="el-GR" dirty="0"/>
              <a:t>Επιπρόσθετα για το 50% των </a:t>
            </a:r>
            <a:r>
              <a:rPr lang="el-GR" dirty="0" err="1"/>
              <a:t>επιβαινοντων</a:t>
            </a:r>
            <a:r>
              <a:rPr lang="el-GR" dirty="0"/>
              <a:t>.</a:t>
            </a:r>
          </a:p>
          <a:p>
            <a:r>
              <a:rPr lang="el-GR" dirty="0"/>
              <a:t>10 % παιδικά.</a:t>
            </a:r>
          </a:p>
          <a:p>
            <a:r>
              <a:rPr lang="el-GR" dirty="0"/>
              <a:t>Επιβατικά πλοία 5 % βρεφικά και 5 % υπέρβαρων.</a:t>
            </a:r>
          </a:p>
        </p:txBody>
      </p:sp>
      <p:pic>
        <p:nvPicPr>
          <p:cNvPr id="4" name="3 - Εικόνα" descr="life-jacket-250x250 (1).jpg"/>
          <p:cNvPicPr>
            <a:picLocks noChangeAspect="1"/>
          </p:cNvPicPr>
          <p:nvPr/>
        </p:nvPicPr>
        <p:blipFill>
          <a:blip r:embed="rId2" cstate="print"/>
          <a:stretch>
            <a:fillRect/>
          </a:stretch>
        </p:blipFill>
        <p:spPr>
          <a:xfrm>
            <a:off x="5508104" y="1340768"/>
            <a:ext cx="3600400" cy="3600400"/>
          </a:xfrm>
          <a:prstGeom prst="rect">
            <a:avLst/>
          </a:prstGeom>
          <a:ln>
            <a:noFill/>
          </a:ln>
          <a:effectLst>
            <a:softEdge rad="112500"/>
          </a:effectLst>
        </p:spPr>
      </p:pic>
    </p:spTree>
    <p:extLst>
      <p:ext uri="{BB962C8B-B14F-4D97-AF65-F5344CB8AC3E}">
        <p14:creationId xmlns:p14="http://schemas.microsoft.com/office/powerpoint/2010/main" val="1514985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ΠΡΟΔΙΑΓΡΑΦΕΣ</a:t>
            </a:r>
          </a:p>
        </p:txBody>
      </p:sp>
      <p:sp>
        <p:nvSpPr>
          <p:cNvPr id="3" name="2 - Θέση περιεχομένου"/>
          <p:cNvSpPr>
            <a:spLocks noGrp="1"/>
          </p:cNvSpPr>
          <p:nvPr>
            <p:ph idx="1"/>
          </p:nvPr>
        </p:nvSpPr>
        <p:spPr/>
        <p:txBody>
          <a:bodyPr>
            <a:normAutofit fontScale="92500" lnSpcReduction="20000"/>
          </a:bodyPr>
          <a:lstStyle/>
          <a:p>
            <a:r>
              <a:rPr lang="el-GR" dirty="0"/>
              <a:t>Φοριέται χωρίς βοήθεια σε 1 λεπτό.</a:t>
            </a:r>
          </a:p>
          <a:p>
            <a:r>
              <a:rPr lang="el-GR" dirty="0"/>
              <a:t>Επιτρέπει σε αυτόν που το φορά να πηδά στο νερό από ύψος 4,5 μέτρα χωρίς να τραυματιστεί ή να καταστραφεί.</a:t>
            </a:r>
          </a:p>
          <a:p>
            <a:r>
              <a:rPr lang="el-GR" dirty="0"/>
              <a:t>Έκθεση σε φωτιά για 2 δεύτερα δίχως να παραμορφωθεί.</a:t>
            </a:r>
          </a:p>
          <a:p>
            <a:r>
              <a:rPr lang="el-GR" dirty="0"/>
              <a:t>Δεν θα μειώνεται πάνω από 5 % η πλευστότητα του μετά από 24 ώρες στο νερό.</a:t>
            </a:r>
          </a:p>
          <a:p>
            <a:r>
              <a:rPr lang="el-GR" dirty="0"/>
              <a:t>Διαθέτει μέσα για ανύψωση του ατόμου.</a:t>
            </a:r>
          </a:p>
          <a:p>
            <a:r>
              <a:rPr lang="el-GR" dirty="0"/>
              <a:t>Διαθέτει σφυρίχτρα και αυτόματο φωτιστικό (50 αναλαμπές/λεπτό για 8 ώρες).</a:t>
            </a:r>
          </a:p>
          <a:p>
            <a:endParaRPr lang="el-GR" dirty="0"/>
          </a:p>
        </p:txBody>
      </p:sp>
    </p:spTree>
    <p:extLst>
      <p:ext uri="{BB962C8B-B14F-4D97-AF65-F5344CB8AC3E}">
        <p14:creationId xmlns:p14="http://schemas.microsoft.com/office/powerpoint/2010/main" val="1073147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9592" y="507022"/>
            <a:ext cx="7024744" cy="1143000"/>
          </a:xfrm>
        </p:spPr>
        <p:txBody>
          <a:bodyPr>
            <a:normAutofit fontScale="90000"/>
          </a:bodyPr>
          <a:lstStyle/>
          <a:p>
            <a:r>
              <a:rPr lang="el-GR" dirty="0"/>
              <a:t>ΣΤΟΛΗ ΕΜΒΑΠΤΙΣΕΩΣ Η΄ ΑΠΟΦΥΓΗΣ ΕΚΘΕΣΗΣ</a:t>
            </a:r>
          </a:p>
        </p:txBody>
      </p:sp>
      <p:sp>
        <p:nvSpPr>
          <p:cNvPr id="3" name="2 - Θέση περιεχομένου"/>
          <p:cNvSpPr>
            <a:spLocks noGrp="1"/>
          </p:cNvSpPr>
          <p:nvPr>
            <p:ph idx="1"/>
          </p:nvPr>
        </p:nvSpPr>
        <p:spPr>
          <a:xfrm>
            <a:off x="683568" y="2009782"/>
            <a:ext cx="4114800" cy="4709160"/>
          </a:xfrm>
        </p:spPr>
        <p:txBody>
          <a:bodyPr/>
          <a:lstStyle/>
          <a:p>
            <a:r>
              <a:rPr lang="el-GR" dirty="0"/>
              <a:t>Μία για κάθε άτομο που επανδρώνει την λέμβο διάσωσης.</a:t>
            </a:r>
          </a:p>
          <a:p>
            <a:r>
              <a:rPr lang="el-GR" dirty="0"/>
              <a:t>3 για κάθε σωσίβια λέμβο.</a:t>
            </a:r>
          </a:p>
        </p:txBody>
      </p:sp>
      <p:pic>
        <p:nvPicPr>
          <p:cNvPr id="4" name="3 - Εικόνα" descr="prod-L6M4XG7C-GIFU-GPEG-2F38-PT5I2CY3KF4N.jpg"/>
          <p:cNvPicPr>
            <a:picLocks noChangeAspect="1"/>
          </p:cNvPicPr>
          <p:nvPr/>
        </p:nvPicPr>
        <p:blipFill>
          <a:blip r:embed="rId2" cstate="print"/>
          <a:stretch>
            <a:fillRect/>
          </a:stretch>
        </p:blipFill>
        <p:spPr>
          <a:xfrm>
            <a:off x="5508104" y="1628800"/>
            <a:ext cx="2016224" cy="5090142"/>
          </a:xfrm>
          <a:prstGeom prst="rect">
            <a:avLst/>
          </a:prstGeom>
          <a:ln/>
        </p:spPr>
        <p:style>
          <a:lnRef idx="1">
            <a:schemeClr val="accent1"/>
          </a:lnRef>
          <a:fillRef idx="3">
            <a:schemeClr val="accent1"/>
          </a:fillRef>
          <a:effectRef idx="2">
            <a:schemeClr val="accent1"/>
          </a:effectRef>
          <a:fontRef idx="minor">
            <a:schemeClr val="lt1"/>
          </a:fontRef>
        </p:style>
      </p:pic>
    </p:spTree>
    <p:extLst>
      <p:ext uri="{BB962C8B-B14F-4D97-AF65-F5344CB8AC3E}">
        <p14:creationId xmlns:p14="http://schemas.microsoft.com/office/powerpoint/2010/main" val="16731377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ΕΙΔΗ ΣΤΟΛΩΝ ΕΜΒΑΠΤΙΣΗΣ</a:t>
            </a:r>
          </a:p>
        </p:txBody>
      </p:sp>
      <p:sp>
        <p:nvSpPr>
          <p:cNvPr id="3" name="2 - Θέση περιεχομένου"/>
          <p:cNvSpPr>
            <a:spLocks noGrp="1"/>
          </p:cNvSpPr>
          <p:nvPr>
            <p:ph idx="1"/>
          </p:nvPr>
        </p:nvSpPr>
        <p:spPr/>
        <p:txBody>
          <a:bodyPr/>
          <a:lstStyle/>
          <a:p>
            <a:r>
              <a:rPr lang="el-GR" dirty="0"/>
              <a:t>Στολή εμβαπτίσεως με ενσωματωμένο σωσίβιο.</a:t>
            </a:r>
          </a:p>
          <a:p>
            <a:r>
              <a:rPr lang="el-GR" dirty="0"/>
              <a:t>Στολή εμβαπτίσεως που φοριέται σε συνδυασμό με ατομικό σωσίβιο.</a:t>
            </a:r>
          </a:p>
          <a:p>
            <a:r>
              <a:rPr lang="el-GR" dirty="0"/>
              <a:t>Πνευστή στολή εμβαπτίσεως.</a:t>
            </a:r>
          </a:p>
        </p:txBody>
      </p:sp>
    </p:spTree>
    <p:extLst>
      <p:ext uri="{BB962C8B-B14F-4D97-AF65-F5344CB8AC3E}">
        <p14:creationId xmlns:p14="http://schemas.microsoft.com/office/powerpoint/2010/main" val="1246744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ΠΡΟΔΙΑΓΡΑΦΕΣ ΣΤΟΛΗΣ ΕΜΒΑΠΤΙΣΗΣ</a:t>
            </a:r>
          </a:p>
        </p:txBody>
      </p:sp>
      <p:sp>
        <p:nvSpPr>
          <p:cNvPr id="3" name="2 - Θέση περιεχομένου"/>
          <p:cNvSpPr>
            <a:spLocks noGrp="1"/>
          </p:cNvSpPr>
          <p:nvPr>
            <p:ph idx="1"/>
          </p:nvPr>
        </p:nvSpPr>
        <p:spPr/>
        <p:txBody>
          <a:bodyPr>
            <a:normAutofit fontScale="77500" lnSpcReduction="20000"/>
          </a:bodyPr>
          <a:lstStyle/>
          <a:p>
            <a:r>
              <a:rPr lang="el-GR" dirty="0"/>
              <a:t>Κατασκευασμένη από αδιάβροχα υλικά, φοριέται σε 2 λεπτά χωρίς βοήθεια.</a:t>
            </a:r>
          </a:p>
          <a:p>
            <a:r>
              <a:rPr lang="el-GR" dirty="0"/>
              <a:t>Καλύπτει όλο το σώμα εκτός του προσώπου.</a:t>
            </a:r>
          </a:p>
          <a:p>
            <a:r>
              <a:rPr lang="el-GR" dirty="0"/>
              <a:t>Αντέχει έκθεση σε φωτιά για 2 δεύτερα </a:t>
            </a:r>
            <a:r>
              <a:rPr lang="el-GR" dirty="0" err="1"/>
              <a:t>διχως</a:t>
            </a:r>
            <a:r>
              <a:rPr lang="el-GR" dirty="0"/>
              <a:t> παραμόρφωση.</a:t>
            </a:r>
          </a:p>
          <a:p>
            <a:r>
              <a:rPr lang="el-GR" dirty="0"/>
              <a:t>Δεν επιτρέπει είσοδο νερού, όταν το άτομο που την φορά πηδά στο νερό από ύψος 4,5 μέτρα.</a:t>
            </a:r>
          </a:p>
          <a:p>
            <a:r>
              <a:rPr lang="el-GR" dirty="0"/>
              <a:t>Δίνει την δυνατότητα αναρρίχησης σε κατακόρυφη σκάλα ύψους 5 μέτρων.</a:t>
            </a:r>
          </a:p>
          <a:p>
            <a:r>
              <a:rPr lang="el-GR" dirty="0"/>
              <a:t>Είναι εφοδιασμένη με σφυρίχτρα.</a:t>
            </a:r>
          </a:p>
          <a:p>
            <a:r>
              <a:rPr lang="el-GR" dirty="0"/>
              <a:t>Προσφέρει προστασία από το ψύχος, ώστε ο φέρων να μπορεί να πάρει μολύβι και να γράψει μετά από παραμονή σε νερό θερμοκρασίας 5</a:t>
            </a:r>
            <a:r>
              <a:rPr lang="el-GR" baseline="30000" dirty="0"/>
              <a:t>ο </a:t>
            </a:r>
            <a:r>
              <a:rPr lang="en-US" dirty="0"/>
              <a:t>C</a:t>
            </a:r>
            <a:r>
              <a:rPr lang="el-GR" dirty="0"/>
              <a:t> για μία ώρα.</a:t>
            </a:r>
          </a:p>
        </p:txBody>
      </p:sp>
    </p:spTree>
    <p:extLst>
      <p:ext uri="{BB962C8B-B14F-4D97-AF65-F5344CB8AC3E}">
        <p14:creationId xmlns:p14="http://schemas.microsoft.com/office/powerpoint/2010/main" val="2827833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24177"/>
            <a:ext cx="7055380" cy="1400530"/>
          </a:xfrm>
        </p:spPr>
        <p:txBody>
          <a:bodyPr/>
          <a:lstStyle/>
          <a:p>
            <a:r>
              <a:rPr lang="el-GR" dirty="0"/>
              <a:t>ΣΤΟΛΗ ΘΕΡΜΙΚΗΣ ΠΡΟΣΤΑΣΙΑΣ</a:t>
            </a:r>
          </a:p>
        </p:txBody>
      </p:sp>
      <p:pic>
        <p:nvPicPr>
          <p:cNvPr id="4" name="3 - Θέση περιεχομένου" descr="160585F-p.jpg"/>
          <p:cNvPicPr>
            <a:picLocks noGrp="1" noChangeAspect="1"/>
          </p:cNvPicPr>
          <p:nvPr>
            <p:ph idx="1"/>
          </p:nvPr>
        </p:nvPicPr>
        <p:blipFill>
          <a:blip r:embed="rId2" cstate="print"/>
          <a:stretch>
            <a:fillRect/>
          </a:stretch>
        </p:blipFill>
        <p:spPr>
          <a:xfrm>
            <a:off x="395536" y="2636912"/>
            <a:ext cx="3810000" cy="3810000"/>
          </a:xfrm>
          <a:prstGeom prst="rect">
            <a:avLst/>
          </a:prstGeom>
          <a:ln>
            <a:noFill/>
          </a:ln>
          <a:effectLst>
            <a:softEdge rad="112500"/>
          </a:effectLst>
        </p:spPr>
      </p:pic>
      <p:pic>
        <p:nvPicPr>
          <p:cNvPr id="5" name="4 - Εικόνα" descr="thermal-protective-aid-lalizas.png"/>
          <p:cNvPicPr>
            <a:picLocks noChangeAspect="1"/>
          </p:cNvPicPr>
          <p:nvPr/>
        </p:nvPicPr>
        <p:blipFill>
          <a:blip r:embed="rId3" cstate="print"/>
          <a:stretch>
            <a:fillRect/>
          </a:stretch>
        </p:blipFill>
        <p:spPr>
          <a:xfrm>
            <a:off x="5076056" y="2420888"/>
            <a:ext cx="2808312" cy="4212468"/>
          </a:xfrm>
          <a:prstGeom prst="rect">
            <a:avLst/>
          </a:prstGeom>
        </p:spPr>
      </p:pic>
      <p:sp>
        <p:nvSpPr>
          <p:cNvPr id="6" name="5 - TextBox"/>
          <p:cNvSpPr txBox="1"/>
          <p:nvPr/>
        </p:nvSpPr>
        <p:spPr>
          <a:xfrm>
            <a:off x="455863" y="1541620"/>
            <a:ext cx="8712968" cy="646331"/>
          </a:xfrm>
          <a:prstGeom prst="rect">
            <a:avLst/>
          </a:prstGeom>
          <a:noFill/>
        </p:spPr>
        <p:txBody>
          <a:bodyPr wrap="square" rtlCol="0">
            <a:spAutoFit/>
          </a:bodyPr>
          <a:lstStyle/>
          <a:p>
            <a:pPr>
              <a:buFont typeface="Arial" pitchFamily="34" charset="0"/>
              <a:buChar char="•"/>
            </a:pPr>
            <a:r>
              <a:rPr lang="el-GR" dirty="0"/>
              <a:t>Διατίθενται για όλα τα άτομα που παραλαμβάνουν τα σωστικά μέσα του πλοίου.</a:t>
            </a:r>
          </a:p>
          <a:p>
            <a:pPr>
              <a:buFont typeface="Arial" pitchFamily="34" charset="0"/>
              <a:buChar char="•"/>
            </a:pPr>
            <a:r>
              <a:rPr lang="el-GR" dirty="0"/>
              <a:t>Δεν απαιτούνται όταν το πλοίο εκτελεί ταξίδια μόνο σε θερμά κλίματα.</a:t>
            </a:r>
          </a:p>
        </p:txBody>
      </p:sp>
    </p:spTree>
    <p:extLst>
      <p:ext uri="{BB962C8B-B14F-4D97-AF65-F5344CB8AC3E}">
        <p14:creationId xmlns:p14="http://schemas.microsoft.com/office/powerpoint/2010/main" val="3604264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ΠΡΟΔΙΑΓΡΑΦΕΣ </a:t>
            </a:r>
            <a:r>
              <a:rPr lang="en-US" dirty="0"/>
              <a:t>TPA</a:t>
            </a:r>
            <a:endParaRPr lang="el-GR" dirty="0"/>
          </a:p>
        </p:txBody>
      </p:sp>
      <p:sp>
        <p:nvSpPr>
          <p:cNvPr id="3" name="2 - Θέση περιεχομένου"/>
          <p:cNvSpPr>
            <a:spLocks noGrp="1"/>
          </p:cNvSpPr>
          <p:nvPr>
            <p:ph idx="1"/>
          </p:nvPr>
        </p:nvSpPr>
        <p:spPr/>
        <p:txBody>
          <a:bodyPr>
            <a:normAutofit lnSpcReduction="10000"/>
          </a:bodyPr>
          <a:lstStyle/>
          <a:p>
            <a:r>
              <a:rPr lang="el-GR" dirty="0"/>
              <a:t>Κατασκευασμένη από αδιάβροχο υλικό.</a:t>
            </a:r>
          </a:p>
          <a:p>
            <a:r>
              <a:rPr lang="el-GR" dirty="0"/>
              <a:t>Επιβραδύνει την απώλεια θερμότητας από το σώμα.</a:t>
            </a:r>
          </a:p>
          <a:p>
            <a:r>
              <a:rPr lang="el-GR" dirty="0"/>
              <a:t>Καλύπτει όλο το σώμα εκτός του προσώπου.</a:t>
            </a:r>
          </a:p>
          <a:p>
            <a:r>
              <a:rPr lang="el-GR" dirty="0"/>
              <a:t>Εύκολη στην εφαρμογή.</a:t>
            </a:r>
          </a:p>
          <a:p>
            <a:r>
              <a:rPr lang="el-GR" dirty="0"/>
              <a:t>Φοριέται πάντα με ατομική σωσίβια ζώνη.</a:t>
            </a:r>
          </a:p>
          <a:p>
            <a:r>
              <a:rPr lang="el-GR" dirty="0"/>
              <a:t>Λειτουργεί σωστά σε </a:t>
            </a:r>
            <a:r>
              <a:rPr lang="el-GR" dirty="0" err="1"/>
              <a:t>θερμ</a:t>
            </a:r>
            <a:r>
              <a:rPr lang="en-US" dirty="0"/>
              <a:t>o</a:t>
            </a:r>
            <a:r>
              <a:rPr lang="el-GR" dirty="0" err="1"/>
              <a:t>κρασίες</a:t>
            </a:r>
            <a:r>
              <a:rPr lang="el-GR" dirty="0"/>
              <a:t> από </a:t>
            </a:r>
          </a:p>
          <a:p>
            <a:pPr marL="68580" indent="0">
              <a:buNone/>
            </a:pPr>
            <a:r>
              <a:rPr lang="el-GR" dirty="0"/>
              <a:t>-30</a:t>
            </a:r>
            <a:r>
              <a:rPr lang="el-GR" baseline="30000" dirty="0"/>
              <a:t>ο</a:t>
            </a:r>
            <a:r>
              <a:rPr lang="en-US" dirty="0"/>
              <a:t>C</a:t>
            </a:r>
            <a:r>
              <a:rPr lang="el-GR" dirty="0"/>
              <a:t> </a:t>
            </a:r>
            <a:r>
              <a:rPr lang="el-GR" dirty="0" err="1"/>
              <a:t>εώς</a:t>
            </a:r>
            <a:r>
              <a:rPr lang="el-GR" dirty="0"/>
              <a:t> 20</a:t>
            </a:r>
            <a:r>
              <a:rPr lang="el-GR" baseline="30000" dirty="0"/>
              <a:t>ο</a:t>
            </a:r>
            <a:r>
              <a:rPr lang="en-US" dirty="0"/>
              <a:t>C</a:t>
            </a:r>
            <a:r>
              <a:rPr lang="el-GR" dirty="0"/>
              <a:t> .</a:t>
            </a:r>
          </a:p>
        </p:txBody>
      </p:sp>
    </p:spTree>
    <p:extLst>
      <p:ext uri="{BB962C8B-B14F-4D97-AF65-F5344CB8AC3E}">
        <p14:creationId xmlns:p14="http://schemas.microsoft.com/office/powerpoint/2010/main" val="35553884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ΕΠΙΒΙΩΣΗ ΣΤΗΝ ΘΑΛΑΣΣΑ ΧΩΡΙΣ ΑΤΟΜΙΚΟ ΣΩΣΙΒΙΟ</a:t>
            </a:r>
          </a:p>
        </p:txBody>
      </p:sp>
      <p:sp>
        <p:nvSpPr>
          <p:cNvPr id="3" name="2 - Θέση περιεχομένου"/>
          <p:cNvSpPr>
            <a:spLocks noGrp="1"/>
          </p:cNvSpPr>
          <p:nvPr>
            <p:ph idx="1"/>
          </p:nvPr>
        </p:nvSpPr>
        <p:spPr/>
        <p:txBody>
          <a:bodyPr>
            <a:normAutofit fontScale="92500" lnSpcReduction="20000"/>
          </a:bodyPr>
          <a:lstStyle/>
          <a:p>
            <a:r>
              <a:rPr lang="el-GR" dirty="0"/>
              <a:t>Προσπαθούμε να βγούμε από το νερό όσο πιο γρήγορα γίνεται.</a:t>
            </a:r>
          </a:p>
          <a:p>
            <a:r>
              <a:rPr lang="el-GR" dirty="0"/>
              <a:t>Επιβιβάσου σε σωστικό σκάφος, αν δεν υπάρχει απομακρύνσου από το πλοίο.</a:t>
            </a:r>
          </a:p>
          <a:p>
            <a:r>
              <a:rPr lang="el-GR" dirty="0"/>
              <a:t>Κολύμπα αργά, μην ξοδεύεις ενέργεια.</a:t>
            </a:r>
          </a:p>
          <a:p>
            <a:r>
              <a:rPr lang="el-GR" dirty="0"/>
              <a:t>Αν υπάρχουν επιπλέοντα αντικείμενα ανέβα σε ένα από αυτά ώστε να βγάλεις περισσότερο μέρος του σώματος σου εκτός του νερού.</a:t>
            </a:r>
          </a:p>
          <a:p>
            <a:r>
              <a:rPr lang="el-GR" dirty="0"/>
              <a:t>Αν υπάρχουν υγρά καύσιμα στην επιφάνεια της θάλασσας, απόφυγε τα με διαδοχικές βουτιές.</a:t>
            </a:r>
          </a:p>
        </p:txBody>
      </p:sp>
    </p:spTree>
    <p:extLst>
      <p:ext uri="{BB962C8B-B14F-4D97-AF65-F5344CB8AC3E}">
        <p14:creationId xmlns:p14="http://schemas.microsoft.com/office/powerpoint/2010/main" val="23445169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ΕΠΑΝΑΦΟΡΑ ΑΝΕΣΤΡΑΜΕΝΗΣ ΣΩΣΙΒΙΑΣ ΣΧΕΔΙΑΣ</a:t>
            </a:r>
          </a:p>
        </p:txBody>
      </p:sp>
      <p:pic>
        <p:nvPicPr>
          <p:cNvPr id="5" name="Righting an inflatable life raft..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1385888" y="2052638"/>
            <a:ext cx="5594350" cy="4195762"/>
          </a:xfrm>
          <a:prstGeom prst="rect">
            <a:avLst/>
          </a:prstGeom>
        </p:spPr>
      </p:pic>
    </p:spTree>
    <p:extLst>
      <p:ext uri="{BB962C8B-B14F-4D97-AF65-F5344CB8AC3E}">
        <p14:creationId xmlns:p14="http://schemas.microsoft.com/office/powerpoint/2010/main" val="3468270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171400"/>
            <a:ext cx="7024744" cy="1143000"/>
          </a:xfrm>
        </p:spPr>
        <p:txBody>
          <a:bodyPr/>
          <a:lstStyle/>
          <a:p>
            <a:r>
              <a:rPr lang="el-GR" dirty="0"/>
              <a:t>ΠΡΟΔΙΑΓΡΑΦΕΣ ΛΕΜΒΩΝ</a:t>
            </a:r>
          </a:p>
        </p:txBody>
      </p:sp>
      <p:sp>
        <p:nvSpPr>
          <p:cNvPr id="3" name="2 - Θέση περιεχομένου"/>
          <p:cNvSpPr>
            <a:spLocks noGrp="1"/>
          </p:cNvSpPr>
          <p:nvPr>
            <p:ph idx="1"/>
          </p:nvPr>
        </p:nvSpPr>
        <p:spPr>
          <a:xfrm>
            <a:off x="899592" y="836712"/>
            <a:ext cx="6711654" cy="5400600"/>
          </a:xfrm>
        </p:spPr>
        <p:txBody>
          <a:bodyPr>
            <a:normAutofit fontScale="55000" lnSpcReduction="20000"/>
          </a:bodyPr>
          <a:lstStyle/>
          <a:p>
            <a:r>
              <a:rPr lang="el-GR" sz="2900" dirty="0"/>
              <a:t>Άκαμπτες πλευρές.</a:t>
            </a:r>
          </a:p>
          <a:p>
            <a:r>
              <a:rPr lang="el-GR" sz="2900" dirty="0"/>
              <a:t>Μεγάλη ευστάθεια, επαρκές ύψος </a:t>
            </a:r>
            <a:r>
              <a:rPr lang="el-GR" sz="2900" dirty="0" err="1"/>
              <a:t>εξάλλων</a:t>
            </a:r>
            <a:r>
              <a:rPr lang="el-GR" sz="2900" dirty="0"/>
              <a:t> με πλήρες φορτίο.</a:t>
            </a:r>
          </a:p>
          <a:p>
            <a:r>
              <a:rPr lang="el-GR" sz="2900" dirty="0"/>
              <a:t>Ικανοποιητική αντοχή ώστε να μπορεί να καθαιρεθεί, ρυμουλκηθεί με ασφάλεια, με πλήρες φορτίο όταν το πλοίο έχει ταχύτητα 5 κόμβους.</a:t>
            </a:r>
          </a:p>
          <a:p>
            <a:r>
              <a:rPr lang="el-GR" sz="2900" dirty="0"/>
              <a:t>Γάστρα κατασκευασμένη με υλικά επιβραδυντικά της εξάπλωσης της πυρκαγιάς.</a:t>
            </a:r>
          </a:p>
          <a:p>
            <a:r>
              <a:rPr lang="el-GR" sz="2900" dirty="0"/>
              <a:t>Πάγκους (σέλματα) για όλους τους επιβαίνοντες με ζώνες ασφαλείας.</a:t>
            </a:r>
          </a:p>
          <a:p>
            <a:r>
              <a:rPr lang="el-GR" sz="2900" dirty="0"/>
              <a:t>Χωρητικότητα μέχρι 150 άτομα.</a:t>
            </a:r>
          </a:p>
          <a:p>
            <a:r>
              <a:rPr lang="el-GR" sz="2900" dirty="0"/>
              <a:t>Μηχανή που </a:t>
            </a:r>
            <a:r>
              <a:rPr lang="el-GR" sz="2900" dirty="0" err="1"/>
              <a:t>εκκινείται</a:t>
            </a:r>
            <a:r>
              <a:rPr lang="el-GR" sz="2900" dirty="0"/>
              <a:t> χειροκίνητα ή μηχανοκίνητα.</a:t>
            </a:r>
          </a:p>
          <a:p>
            <a:r>
              <a:rPr lang="el-GR" sz="2900" dirty="0"/>
              <a:t>Δυνατότητα μηχανής για κίνηση στο νερό με ταχύτητα  6 κόμβους και ρυμούλκηση σχεδίας 25 ατόμων με ταχύτητα 2 κόμβων.</a:t>
            </a:r>
          </a:p>
          <a:p>
            <a:r>
              <a:rPr lang="el-GR" sz="2900" dirty="0"/>
              <a:t>Επαρκές καύσιμο για λειτουργία 24 ωρών με ταχύτητα 6 κόμβων.</a:t>
            </a:r>
          </a:p>
          <a:p>
            <a:r>
              <a:rPr lang="el-GR" sz="2900" dirty="0"/>
              <a:t>Πηδάλιο με σωσίβιοι σχοινί προσαρμοσμένο.</a:t>
            </a:r>
          </a:p>
          <a:p>
            <a:r>
              <a:rPr lang="el-GR" sz="2900" dirty="0"/>
              <a:t>Κατάλληλες χειρολαβές στο κάτω μέρος της γάστρας για συγκράτηση ναυαγών.</a:t>
            </a:r>
          </a:p>
          <a:p>
            <a:r>
              <a:rPr lang="el-GR" sz="2900" dirty="0"/>
              <a:t>Αυτόματο μηχανισμό απελευθέρωσης.</a:t>
            </a:r>
          </a:p>
          <a:p>
            <a:r>
              <a:rPr lang="el-GR" sz="2900" dirty="0"/>
              <a:t>Και τα δύο άκρα της είναι μυτερά για ευκολία στην κίνηση πρόσω και ανάποδα.</a:t>
            </a:r>
          </a:p>
          <a:p>
            <a:r>
              <a:rPr lang="el-GR" sz="2900" dirty="0"/>
              <a:t>Αεροθάλαμοι πλευρικά για εφεδρική πλευστότητα.</a:t>
            </a:r>
          </a:p>
          <a:p>
            <a:endParaRPr lang="el-GR" dirty="0"/>
          </a:p>
        </p:txBody>
      </p:sp>
    </p:spTree>
    <p:extLst>
      <p:ext uri="{BB962C8B-B14F-4D97-AF65-F5344CB8AC3E}">
        <p14:creationId xmlns:p14="http://schemas.microsoft.com/office/powerpoint/2010/main" val="20224712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87624" y="404664"/>
            <a:ext cx="7024744" cy="1143000"/>
          </a:xfrm>
        </p:spPr>
        <p:txBody>
          <a:bodyPr>
            <a:normAutofit/>
          </a:bodyPr>
          <a:lstStyle/>
          <a:p>
            <a:r>
              <a:rPr lang="el-GR" dirty="0"/>
              <a:t>ΚΙΝΔΥΝΟΙ ΕΠΙΒΙΩΣΗΣ</a:t>
            </a:r>
          </a:p>
        </p:txBody>
      </p:sp>
      <p:graphicFrame>
        <p:nvGraphicFramePr>
          <p:cNvPr id="4" name="3 - Θέση περιεχομένου"/>
          <p:cNvGraphicFramePr>
            <a:graphicFrameLocks noGrp="1"/>
          </p:cNvGraphicFramePr>
          <p:nvPr>
            <p:ph idx="1"/>
          </p:nvPr>
        </p:nvGraphicFramePr>
        <p:xfrm>
          <a:off x="827088" y="2052638"/>
          <a:ext cx="6711950" cy="3876040"/>
        </p:xfrm>
        <a:graphic>
          <a:graphicData uri="http://schemas.openxmlformats.org/drawingml/2006/table">
            <a:tbl>
              <a:tblPr firstRow="1" bandRow="1">
                <a:tableStyleId>{5C22544A-7EE6-4342-B048-85BDC9FD1C3A}</a:tableStyleId>
              </a:tblPr>
              <a:tblGrid>
                <a:gridCol w="3355975">
                  <a:extLst>
                    <a:ext uri="{9D8B030D-6E8A-4147-A177-3AD203B41FA5}">
                      <a16:colId xmlns:a16="http://schemas.microsoft.com/office/drawing/2014/main" val="20000"/>
                    </a:ext>
                  </a:extLst>
                </a:gridCol>
                <a:gridCol w="3355975">
                  <a:extLst>
                    <a:ext uri="{9D8B030D-6E8A-4147-A177-3AD203B41FA5}">
                      <a16:colId xmlns:a16="http://schemas.microsoft.com/office/drawing/2014/main" val="20001"/>
                    </a:ext>
                  </a:extLst>
                </a:gridCol>
              </a:tblGrid>
              <a:tr h="370840">
                <a:tc>
                  <a:txBody>
                    <a:bodyPr/>
                    <a:lstStyle/>
                    <a:p>
                      <a:r>
                        <a:rPr lang="el-GR" dirty="0"/>
                        <a:t>Σε</a:t>
                      </a:r>
                      <a:r>
                        <a:rPr lang="el-GR" baseline="0" dirty="0"/>
                        <a:t> σωσίβιο μέσο</a:t>
                      </a:r>
                      <a:endParaRPr lang="el-GR" dirty="0"/>
                    </a:p>
                  </a:txBody>
                  <a:tcPr marL="74577" marR="74577"/>
                </a:tc>
                <a:tc>
                  <a:txBody>
                    <a:bodyPr/>
                    <a:lstStyle/>
                    <a:p>
                      <a:r>
                        <a:rPr lang="el-GR" dirty="0"/>
                        <a:t>Στην θάλασσα</a:t>
                      </a:r>
                    </a:p>
                  </a:txBody>
                  <a:tcPr marL="74577" marR="74577"/>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Κρύο</a:t>
                      </a:r>
                    </a:p>
                  </a:txBody>
                  <a:tcPr marL="74577" marR="74577"/>
                </a:tc>
                <a:tc>
                  <a:txBody>
                    <a:bodyPr/>
                    <a:lstStyle/>
                    <a:p>
                      <a:r>
                        <a:rPr lang="el-GR" dirty="0"/>
                        <a:t>Πνιγμός</a:t>
                      </a:r>
                    </a:p>
                  </a:txBody>
                  <a:tcPr marL="74577" marR="74577"/>
                </a:tc>
                <a:extLst>
                  <a:ext uri="{0D108BD9-81ED-4DB2-BD59-A6C34878D82A}">
                    <a16:rowId xmlns:a16="http://schemas.microsoft.com/office/drawing/2014/main" val="10001"/>
                  </a:ext>
                </a:extLst>
              </a:tr>
              <a:tr h="370840">
                <a:tc>
                  <a:txBody>
                    <a:bodyPr/>
                    <a:lstStyle/>
                    <a:p>
                      <a:r>
                        <a:rPr lang="el-GR" dirty="0"/>
                        <a:t>Δίψα </a:t>
                      </a:r>
                    </a:p>
                  </a:txBody>
                  <a:tcPr marL="74577" marR="74577"/>
                </a:tc>
                <a:tc>
                  <a:txBody>
                    <a:bodyPr/>
                    <a:lstStyle/>
                    <a:p>
                      <a:r>
                        <a:rPr lang="el-GR" dirty="0"/>
                        <a:t>Κρύο</a:t>
                      </a:r>
                    </a:p>
                  </a:txBody>
                  <a:tcPr marL="74577" marR="74577"/>
                </a:tc>
                <a:extLst>
                  <a:ext uri="{0D108BD9-81ED-4DB2-BD59-A6C34878D82A}">
                    <a16:rowId xmlns:a16="http://schemas.microsoft.com/office/drawing/2014/main" val="10002"/>
                  </a:ext>
                </a:extLst>
              </a:tr>
              <a:tr h="370840">
                <a:tc>
                  <a:txBody>
                    <a:bodyPr/>
                    <a:lstStyle/>
                    <a:p>
                      <a:r>
                        <a:rPr lang="el-GR" dirty="0"/>
                        <a:t>Πείνα </a:t>
                      </a:r>
                    </a:p>
                  </a:txBody>
                  <a:tcPr marL="74577" marR="74577"/>
                </a:tc>
                <a:tc>
                  <a:txBody>
                    <a:bodyPr/>
                    <a:lstStyle/>
                    <a:p>
                      <a:r>
                        <a:rPr lang="el-GR" dirty="0"/>
                        <a:t>Δίψα </a:t>
                      </a:r>
                    </a:p>
                  </a:txBody>
                  <a:tcPr marL="74577" marR="74577"/>
                </a:tc>
                <a:extLst>
                  <a:ext uri="{0D108BD9-81ED-4DB2-BD59-A6C34878D82A}">
                    <a16:rowId xmlns:a16="http://schemas.microsoft.com/office/drawing/2014/main" val="10003"/>
                  </a:ext>
                </a:extLst>
              </a:tr>
              <a:tr h="370840">
                <a:tc>
                  <a:txBody>
                    <a:bodyPr/>
                    <a:lstStyle/>
                    <a:p>
                      <a:r>
                        <a:rPr lang="el-GR" dirty="0"/>
                        <a:t>Ηλίαση </a:t>
                      </a:r>
                    </a:p>
                  </a:txBody>
                  <a:tcPr marL="74577" marR="74577"/>
                </a:tc>
                <a:tc>
                  <a:txBody>
                    <a:bodyPr/>
                    <a:lstStyle/>
                    <a:p>
                      <a:r>
                        <a:rPr lang="el-GR" dirty="0"/>
                        <a:t>Πείνα </a:t>
                      </a:r>
                    </a:p>
                  </a:txBody>
                  <a:tcPr marL="74577" marR="74577"/>
                </a:tc>
                <a:extLst>
                  <a:ext uri="{0D108BD9-81ED-4DB2-BD59-A6C34878D82A}">
                    <a16:rowId xmlns:a16="http://schemas.microsoft.com/office/drawing/2014/main" val="10004"/>
                  </a:ext>
                </a:extLst>
              </a:tr>
              <a:tr h="370840">
                <a:tc>
                  <a:txBody>
                    <a:bodyPr/>
                    <a:lstStyle/>
                    <a:p>
                      <a:r>
                        <a:rPr lang="el-GR" dirty="0"/>
                        <a:t>Ναυτία </a:t>
                      </a:r>
                    </a:p>
                  </a:txBody>
                  <a:tcPr marL="74577" marR="74577"/>
                </a:tc>
                <a:tc>
                  <a:txBody>
                    <a:bodyPr/>
                    <a:lstStyle/>
                    <a:p>
                      <a:r>
                        <a:rPr lang="el-GR" dirty="0"/>
                        <a:t>Ηλίαση </a:t>
                      </a:r>
                    </a:p>
                  </a:txBody>
                  <a:tcPr marL="74577" marR="74577"/>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Φωτιά</a:t>
                      </a:r>
                      <a:r>
                        <a:rPr lang="el-GR" baseline="0" dirty="0"/>
                        <a:t> στην επιφάνεια της θάλασσας</a:t>
                      </a:r>
                      <a:endParaRPr lang="el-GR" dirty="0"/>
                    </a:p>
                  </a:txBody>
                  <a:tcPr marL="74577" marR="74577"/>
                </a:tc>
                <a:tc>
                  <a:txBody>
                    <a:bodyPr/>
                    <a:lstStyle/>
                    <a:p>
                      <a:r>
                        <a:rPr lang="el-GR" dirty="0"/>
                        <a:t>Ναυτία </a:t>
                      </a:r>
                    </a:p>
                  </a:txBody>
                  <a:tcPr marL="74577" marR="74577"/>
                </a:tc>
                <a:extLst>
                  <a:ext uri="{0D108BD9-81ED-4DB2-BD59-A6C34878D82A}">
                    <a16:rowId xmlns:a16="http://schemas.microsoft.com/office/drawing/2014/main"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Καρχαρίες </a:t>
                      </a:r>
                    </a:p>
                  </a:txBody>
                  <a:tcPr marL="74577" marR="7457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Φωτιά</a:t>
                      </a:r>
                      <a:r>
                        <a:rPr lang="el-GR" baseline="0" dirty="0"/>
                        <a:t> στην επιφάνεια της θάλασσας</a:t>
                      </a:r>
                      <a:endParaRPr lang="el-GR" dirty="0"/>
                    </a:p>
                  </a:txBody>
                  <a:tcPr marL="74577" marR="74577"/>
                </a:tc>
                <a:extLst>
                  <a:ext uri="{0D108BD9-81ED-4DB2-BD59-A6C34878D82A}">
                    <a16:rowId xmlns:a16="http://schemas.microsoft.com/office/drawing/2014/main" val="10007"/>
                  </a:ext>
                </a:extLst>
              </a:tr>
              <a:tr h="370840">
                <a:tc>
                  <a:txBody>
                    <a:bodyPr/>
                    <a:lstStyle/>
                    <a:p>
                      <a:r>
                        <a:rPr lang="el-GR" dirty="0"/>
                        <a:t>Πνιγμός</a:t>
                      </a:r>
                    </a:p>
                  </a:txBody>
                  <a:tcPr marL="74577" marR="7457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t>Καρχαρίες </a:t>
                      </a:r>
                      <a:endParaRPr lang="el-GR" dirty="0"/>
                    </a:p>
                  </a:txBody>
                  <a:tcPr marL="74577" marR="74577"/>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045219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548680"/>
            <a:ext cx="7024744" cy="1143000"/>
          </a:xfrm>
        </p:spPr>
        <p:txBody>
          <a:bodyPr/>
          <a:lstStyle/>
          <a:p>
            <a:r>
              <a:rPr lang="el-GR" dirty="0"/>
              <a:t>ΥΠΟΘΕΡΜΙΑ</a:t>
            </a:r>
          </a:p>
        </p:txBody>
      </p:sp>
      <p:graphicFrame>
        <p:nvGraphicFramePr>
          <p:cNvPr id="4" name="3 - Θέση περιεχομένου"/>
          <p:cNvGraphicFramePr>
            <a:graphicFrameLocks noGrp="1"/>
          </p:cNvGraphicFramePr>
          <p:nvPr>
            <p:ph idx="1"/>
          </p:nvPr>
        </p:nvGraphicFramePr>
        <p:xfrm>
          <a:off x="827088" y="2052638"/>
          <a:ext cx="6711950" cy="2225040"/>
        </p:xfrm>
        <a:graphic>
          <a:graphicData uri="http://schemas.openxmlformats.org/drawingml/2006/table">
            <a:tbl>
              <a:tblPr firstRow="1" bandRow="1">
                <a:tableStyleId>{5C22544A-7EE6-4342-B048-85BDC9FD1C3A}</a:tableStyleId>
              </a:tblPr>
              <a:tblGrid>
                <a:gridCol w="3355975">
                  <a:extLst>
                    <a:ext uri="{9D8B030D-6E8A-4147-A177-3AD203B41FA5}">
                      <a16:colId xmlns:a16="http://schemas.microsoft.com/office/drawing/2014/main" val="20000"/>
                    </a:ext>
                  </a:extLst>
                </a:gridCol>
                <a:gridCol w="3355975">
                  <a:extLst>
                    <a:ext uri="{9D8B030D-6E8A-4147-A177-3AD203B41FA5}">
                      <a16:colId xmlns:a16="http://schemas.microsoft.com/office/drawing/2014/main" val="20001"/>
                    </a:ext>
                  </a:extLst>
                </a:gridCol>
              </a:tblGrid>
              <a:tr h="370840">
                <a:tc>
                  <a:txBody>
                    <a:bodyPr/>
                    <a:lstStyle/>
                    <a:p>
                      <a:r>
                        <a:rPr lang="el-GR" dirty="0"/>
                        <a:t>Θερμοκρασία</a:t>
                      </a:r>
                    </a:p>
                  </a:txBody>
                  <a:tcPr marL="74577" marR="74577"/>
                </a:tc>
                <a:tc>
                  <a:txBody>
                    <a:bodyPr/>
                    <a:lstStyle/>
                    <a:p>
                      <a:r>
                        <a:rPr lang="el-GR" dirty="0"/>
                        <a:t>Πιθανός χρόνος</a:t>
                      </a:r>
                      <a:r>
                        <a:rPr lang="el-GR" baseline="0" dirty="0"/>
                        <a:t> επιβίωσης</a:t>
                      </a:r>
                      <a:endParaRPr lang="el-GR" dirty="0"/>
                    </a:p>
                  </a:txBody>
                  <a:tcPr marL="74577" marR="74577"/>
                </a:tc>
                <a:extLst>
                  <a:ext uri="{0D108BD9-81ED-4DB2-BD59-A6C34878D82A}">
                    <a16:rowId xmlns:a16="http://schemas.microsoft.com/office/drawing/2014/main" val="10000"/>
                  </a:ext>
                </a:extLst>
              </a:tr>
              <a:tr h="370840">
                <a:tc>
                  <a:txBody>
                    <a:bodyPr/>
                    <a:lstStyle/>
                    <a:p>
                      <a:pPr algn="ctr"/>
                      <a:r>
                        <a:rPr lang="el-GR" dirty="0"/>
                        <a:t>Κάτω από 2</a:t>
                      </a:r>
                      <a:r>
                        <a:rPr lang="el-GR" baseline="30000" dirty="0"/>
                        <a:t>ο</a:t>
                      </a:r>
                      <a:r>
                        <a:rPr lang="en-US" dirty="0"/>
                        <a:t>C</a:t>
                      </a:r>
                      <a:r>
                        <a:rPr lang="el-GR" dirty="0"/>
                        <a:t> </a:t>
                      </a:r>
                    </a:p>
                  </a:txBody>
                  <a:tcPr marL="74577" marR="74577"/>
                </a:tc>
                <a:tc>
                  <a:txBody>
                    <a:bodyPr/>
                    <a:lstStyle/>
                    <a:p>
                      <a:pPr algn="ctr"/>
                      <a:r>
                        <a:rPr lang="el-GR" dirty="0"/>
                        <a:t>45 λεπτά</a:t>
                      </a:r>
                    </a:p>
                  </a:txBody>
                  <a:tcPr marL="74577" marR="74577"/>
                </a:tc>
                <a:extLst>
                  <a:ext uri="{0D108BD9-81ED-4DB2-BD59-A6C34878D82A}">
                    <a16:rowId xmlns:a16="http://schemas.microsoft.com/office/drawing/2014/main" val="10001"/>
                  </a:ext>
                </a:extLst>
              </a:tr>
              <a:tr h="370840">
                <a:tc>
                  <a:txBody>
                    <a:bodyPr/>
                    <a:lstStyle/>
                    <a:p>
                      <a:pPr algn="ctr"/>
                      <a:r>
                        <a:rPr lang="el-GR" dirty="0"/>
                        <a:t>2 - 4</a:t>
                      </a:r>
                      <a:r>
                        <a:rPr lang="el-GR" baseline="30000" dirty="0"/>
                        <a:t>ο</a:t>
                      </a:r>
                      <a:r>
                        <a:rPr lang="en-US" dirty="0"/>
                        <a:t>C</a:t>
                      </a:r>
                      <a:r>
                        <a:rPr lang="el-GR" dirty="0"/>
                        <a:t> </a:t>
                      </a:r>
                    </a:p>
                  </a:txBody>
                  <a:tcPr marL="74577" marR="74577"/>
                </a:tc>
                <a:tc>
                  <a:txBody>
                    <a:bodyPr/>
                    <a:lstStyle/>
                    <a:p>
                      <a:pPr algn="ctr"/>
                      <a:r>
                        <a:rPr lang="el-GR" dirty="0"/>
                        <a:t>1 ½ ώρες</a:t>
                      </a:r>
                    </a:p>
                  </a:txBody>
                  <a:tcPr marL="74577" marR="74577"/>
                </a:tc>
                <a:extLst>
                  <a:ext uri="{0D108BD9-81ED-4DB2-BD59-A6C34878D82A}">
                    <a16:rowId xmlns:a16="http://schemas.microsoft.com/office/drawing/2014/main" val="10002"/>
                  </a:ext>
                </a:extLst>
              </a:tr>
              <a:tr h="370840">
                <a:tc>
                  <a:txBody>
                    <a:bodyPr/>
                    <a:lstStyle/>
                    <a:p>
                      <a:pPr algn="ctr"/>
                      <a:r>
                        <a:rPr lang="el-GR" dirty="0"/>
                        <a:t>4 - 10</a:t>
                      </a:r>
                      <a:r>
                        <a:rPr lang="el-GR" baseline="30000" dirty="0"/>
                        <a:t>ο</a:t>
                      </a:r>
                      <a:r>
                        <a:rPr lang="en-US" dirty="0"/>
                        <a:t>C</a:t>
                      </a:r>
                      <a:r>
                        <a:rPr lang="el-GR" dirty="0"/>
                        <a:t> </a:t>
                      </a:r>
                    </a:p>
                  </a:txBody>
                  <a:tcPr marL="74577" marR="74577"/>
                </a:tc>
                <a:tc>
                  <a:txBody>
                    <a:bodyPr/>
                    <a:lstStyle/>
                    <a:p>
                      <a:pPr algn="ctr"/>
                      <a:r>
                        <a:rPr lang="el-GR" dirty="0"/>
                        <a:t>3 ώρες</a:t>
                      </a:r>
                    </a:p>
                  </a:txBody>
                  <a:tcPr marL="74577" marR="74577"/>
                </a:tc>
                <a:extLst>
                  <a:ext uri="{0D108BD9-81ED-4DB2-BD59-A6C34878D82A}">
                    <a16:rowId xmlns:a16="http://schemas.microsoft.com/office/drawing/2014/main" val="10003"/>
                  </a:ext>
                </a:extLst>
              </a:tr>
              <a:tr h="370840">
                <a:tc>
                  <a:txBody>
                    <a:bodyPr/>
                    <a:lstStyle/>
                    <a:p>
                      <a:pPr algn="ctr"/>
                      <a:r>
                        <a:rPr lang="el-GR" dirty="0"/>
                        <a:t>10 -15</a:t>
                      </a:r>
                      <a:r>
                        <a:rPr lang="el-GR" baseline="30000" dirty="0"/>
                        <a:t>ο</a:t>
                      </a:r>
                      <a:r>
                        <a:rPr lang="en-US" dirty="0"/>
                        <a:t>C</a:t>
                      </a:r>
                      <a:r>
                        <a:rPr lang="el-GR" dirty="0"/>
                        <a:t> </a:t>
                      </a:r>
                    </a:p>
                  </a:txBody>
                  <a:tcPr marL="74577" marR="74577"/>
                </a:tc>
                <a:tc>
                  <a:txBody>
                    <a:bodyPr/>
                    <a:lstStyle/>
                    <a:p>
                      <a:pPr algn="ctr"/>
                      <a:r>
                        <a:rPr lang="el-GR" dirty="0"/>
                        <a:t>6 ώρες</a:t>
                      </a:r>
                    </a:p>
                  </a:txBody>
                  <a:tcPr marL="74577" marR="74577"/>
                </a:tc>
                <a:extLst>
                  <a:ext uri="{0D108BD9-81ED-4DB2-BD59-A6C34878D82A}">
                    <a16:rowId xmlns:a16="http://schemas.microsoft.com/office/drawing/2014/main" val="10004"/>
                  </a:ext>
                </a:extLst>
              </a:tr>
              <a:tr h="370840">
                <a:tc>
                  <a:txBody>
                    <a:bodyPr/>
                    <a:lstStyle/>
                    <a:p>
                      <a:pPr algn="ctr"/>
                      <a:r>
                        <a:rPr lang="el-GR" dirty="0"/>
                        <a:t>15 - 20</a:t>
                      </a:r>
                      <a:r>
                        <a:rPr lang="el-GR" baseline="30000" dirty="0"/>
                        <a:t>ο</a:t>
                      </a:r>
                      <a:r>
                        <a:rPr lang="en-US" dirty="0"/>
                        <a:t>C</a:t>
                      </a:r>
                      <a:r>
                        <a:rPr lang="el-GR" dirty="0"/>
                        <a:t> </a:t>
                      </a:r>
                    </a:p>
                  </a:txBody>
                  <a:tcPr marL="74577" marR="74577"/>
                </a:tc>
                <a:tc>
                  <a:txBody>
                    <a:bodyPr/>
                    <a:lstStyle/>
                    <a:p>
                      <a:pPr algn="ctr"/>
                      <a:r>
                        <a:rPr lang="el-GR" dirty="0"/>
                        <a:t>12 ώρες</a:t>
                      </a:r>
                    </a:p>
                  </a:txBody>
                  <a:tcPr marL="74577" marR="74577"/>
                </a:tc>
                <a:extLst>
                  <a:ext uri="{0D108BD9-81ED-4DB2-BD59-A6C34878D82A}">
                    <a16:rowId xmlns:a16="http://schemas.microsoft.com/office/drawing/2014/main" val="10005"/>
                  </a:ext>
                </a:extLst>
              </a:tr>
            </a:tbl>
          </a:graphicData>
        </a:graphic>
      </p:graphicFrame>
      <p:sp>
        <p:nvSpPr>
          <p:cNvPr id="5" name="4 - TextBox"/>
          <p:cNvSpPr txBox="1"/>
          <p:nvPr/>
        </p:nvSpPr>
        <p:spPr>
          <a:xfrm>
            <a:off x="683568" y="4293096"/>
            <a:ext cx="8064896" cy="369332"/>
          </a:xfrm>
          <a:prstGeom prst="rect">
            <a:avLst/>
          </a:prstGeom>
          <a:noFill/>
        </p:spPr>
        <p:txBody>
          <a:bodyPr wrap="square" rtlCol="0">
            <a:spAutoFit/>
          </a:bodyPr>
          <a:lstStyle/>
          <a:p>
            <a:r>
              <a:rPr lang="el-GR" dirty="0"/>
              <a:t>Με μέσα θερμικής προστασίας αντέχουμε 24 ώρες ίσως και περισσότερο.</a:t>
            </a:r>
          </a:p>
        </p:txBody>
      </p:sp>
    </p:spTree>
    <p:extLst>
      <p:ext uri="{BB962C8B-B14F-4D97-AF65-F5344CB8AC3E}">
        <p14:creationId xmlns:p14="http://schemas.microsoft.com/office/powerpoint/2010/main" val="26879693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dirty="0"/>
              <a:t>ΝΕΡΟ</a:t>
            </a:r>
          </a:p>
        </p:txBody>
      </p:sp>
      <p:sp>
        <p:nvSpPr>
          <p:cNvPr id="3" name="2 - Θέση περιεχομένου"/>
          <p:cNvSpPr>
            <a:spLocks noGrp="1"/>
          </p:cNvSpPr>
          <p:nvPr>
            <p:ph idx="1"/>
          </p:nvPr>
        </p:nvSpPr>
        <p:spPr>
          <a:xfrm>
            <a:off x="467544" y="836712"/>
            <a:ext cx="8229600" cy="5760640"/>
          </a:xfrm>
        </p:spPr>
        <p:txBody>
          <a:bodyPr>
            <a:normAutofit fontScale="85000" lnSpcReduction="10000"/>
          </a:bodyPr>
          <a:lstStyle/>
          <a:p>
            <a:r>
              <a:rPr lang="el-GR" dirty="0"/>
              <a:t>Λαμβάνουμε 500 </a:t>
            </a:r>
            <a:r>
              <a:rPr lang="en-US" dirty="0"/>
              <a:t>ml </a:t>
            </a:r>
            <a:r>
              <a:rPr lang="el-GR" dirty="0"/>
              <a:t>νερό την ημέρα.</a:t>
            </a:r>
          </a:p>
          <a:p>
            <a:r>
              <a:rPr lang="el-GR" dirty="0"/>
              <a:t>Καταναλώνουμε 500 </a:t>
            </a:r>
            <a:r>
              <a:rPr lang="en-US" dirty="0"/>
              <a:t>ml </a:t>
            </a:r>
            <a:r>
              <a:rPr lang="el-GR" dirty="0"/>
              <a:t>από ιδρώτα και 500 </a:t>
            </a:r>
            <a:r>
              <a:rPr lang="en-US" dirty="0"/>
              <a:t>ml </a:t>
            </a:r>
            <a:r>
              <a:rPr lang="el-GR" dirty="0"/>
              <a:t>από ούρηση.</a:t>
            </a:r>
          </a:p>
          <a:p>
            <a:r>
              <a:rPr lang="el-GR" dirty="0"/>
              <a:t>Με παροχή 500 </a:t>
            </a:r>
            <a:r>
              <a:rPr lang="en-US" dirty="0"/>
              <a:t>ml </a:t>
            </a:r>
            <a:r>
              <a:rPr lang="el-GR" dirty="0"/>
              <a:t>την ημέρα επιβίωση 10 -12 ημέρες.</a:t>
            </a:r>
          </a:p>
          <a:p>
            <a:r>
              <a:rPr lang="el-GR" dirty="0"/>
              <a:t>Χωρίς νερό </a:t>
            </a:r>
            <a:r>
              <a:rPr lang="en-US" dirty="0"/>
              <a:t>3</a:t>
            </a:r>
            <a:r>
              <a:rPr lang="el-GR" dirty="0"/>
              <a:t> ημέρες.</a:t>
            </a:r>
          </a:p>
          <a:p>
            <a:pPr>
              <a:buNone/>
            </a:pPr>
            <a:r>
              <a:rPr lang="el-GR" sz="4000" i="1" u="sng"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Δοσολογία</a:t>
            </a:r>
            <a:r>
              <a:rPr lang="el-GR" i="1" u="sng" dirty="0"/>
              <a:t> </a:t>
            </a:r>
          </a:p>
          <a:p>
            <a:r>
              <a:rPr lang="el-GR" dirty="0"/>
              <a:t>1/3 πριν την ανατολή του ηλίου.</a:t>
            </a:r>
          </a:p>
          <a:p>
            <a:r>
              <a:rPr lang="el-GR" dirty="0"/>
              <a:t>1/3 στο μέσο της ημέρας.</a:t>
            </a:r>
          </a:p>
          <a:p>
            <a:r>
              <a:rPr lang="el-GR" dirty="0"/>
              <a:t>1/3 μετά την δύση του ηλίου.</a:t>
            </a:r>
          </a:p>
          <a:p>
            <a:pPr>
              <a:buNone/>
            </a:pPr>
            <a:r>
              <a:rPr lang="el-GR" sz="4000" i="1" u="sng"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Προσοχή</a:t>
            </a:r>
          </a:p>
          <a:p>
            <a:r>
              <a:rPr lang="el-GR" dirty="0"/>
              <a:t>Ποτέ μην πίνετε θαλασσινό νερό</a:t>
            </a:r>
          </a:p>
          <a:p>
            <a:r>
              <a:rPr lang="el-GR" dirty="0"/>
              <a:t>Ποτέ  μην αραιώνετε το πόσιμο νερό με θαλασσινό.</a:t>
            </a:r>
          </a:p>
          <a:p>
            <a:r>
              <a:rPr lang="el-GR" dirty="0"/>
              <a:t>Ποτέ μην περιορίζετε την ποσότητα ποσίμου που λαμβάνετε. </a:t>
            </a:r>
          </a:p>
          <a:p>
            <a:r>
              <a:rPr lang="el-GR" dirty="0"/>
              <a:t>Πιείτε αργά, απολαύστε το.</a:t>
            </a:r>
          </a:p>
          <a:p>
            <a:r>
              <a:rPr lang="el-GR" dirty="0"/>
              <a:t>Βροχή δώρο </a:t>
            </a:r>
            <a:r>
              <a:rPr lang="el-GR" dirty="0" err="1"/>
              <a:t>εξ΄</a:t>
            </a:r>
            <a:r>
              <a:rPr lang="el-GR" dirty="0"/>
              <a:t> ουρανού.</a:t>
            </a:r>
          </a:p>
          <a:p>
            <a:r>
              <a:rPr lang="el-GR" dirty="0"/>
              <a:t>Μαζέψτε τους υδρατμούς.</a:t>
            </a:r>
          </a:p>
          <a:p>
            <a:pPr>
              <a:buNone/>
            </a:pPr>
            <a:endParaRPr lang="el-GR" dirty="0"/>
          </a:p>
        </p:txBody>
      </p:sp>
    </p:spTree>
    <p:extLst>
      <p:ext uri="{BB962C8B-B14F-4D97-AF65-F5344CB8AC3E}">
        <p14:creationId xmlns:p14="http://schemas.microsoft.com/office/powerpoint/2010/main" val="21317739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ΑΝΑΛΥΣΗ ΚΙΝΔΥΝΩΝ</a:t>
            </a:r>
          </a:p>
        </p:txBody>
      </p:sp>
      <p:sp>
        <p:nvSpPr>
          <p:cNvPr id="3" name="2 - Θέση περιεχομένου"/>
          <p:cNvSpPr>
            <a:spLocks noGrp="1"/>
          </p:cNvSpPr>
          <p:nvPr>
            <p:ph idx="1"/>
          </p:nvPr>
        </p:nvSpPr>
        <p:spPr/>
        <p:txBody>
          <a:bodyPr>
            <a:normAutofit fontScale="92500" lnSpcReduction="10000"/>
          </a:bodyPr>
          <a:lstStyle/>
          <a:p>
            <a:pPr>
              <a:buNone/>
            </a:pPr>
            <a:r>
              <a:rPr lang="el-GR" b="1" i="1" u="sng" dirty="0"/>
              <a:t>Φαγητό  </a:t>
            </a:r>
          </a:p>
          <a:p>
            <a:r>
              <a:rPr lang="el-GR" dirty="0"/>
              <a:t>Επιβίωση χωρίς αυτό 1 μήνα.</a:t>
            </a:r>
          </a:p>
          <a:p>
            <a:r>
              <a:rPr lang="el-GR" dirty="0"/>
              <a:t>1</a:t>
            </a:r>
            <a:r>
              <a:rPr lang="el-GR" baseline="30000" dirty="0"/>
              <a:t>ο</a:t>
            </a:r>
            <a:r>
              <a:rPr lang="el-GR" dirty="0"/>
              <a:t> 24ωρο δεν τρώμε τίποτε.</a:t>
            </a:r>
          </a:p>
          <a:p>
            <a:r>
              <a:rPr lang="el-GR" dirty="0"/>
              <a:t>Δοσολογία 10.000 </a:t>
            </a:r>
            <a:r>
              <a:rPr lang="en-US" dirty="0" err="1"/>
              <a:t>kj</a:t>
            </a:r>
            <a:r>
              <a:rPr lang="el-GR" dirty="0"/>
              <a:t> την ημέρα.</a:t>
            </a:r>
          </a:p>
          <a:p>
            <a:pPr>
              <a:buNone/>
            </a:pPr>
            <a:r>
              <a:rPr lang="el-GR" b="1" i="1" u="sng" dirty="0"/>
              <a:t>Ναυτία</a:t>
            </a:r>
          </a:p>
          <a:p>
            <a:pPr>
              <a:buNone/>
            </a:pPr>
            <a:r>
              <a:rPr lang="el-GR" dirty="0"/>
              <a:t>Αφυδάτωση λόγω εμετού. Δισκία ναυτίας.</a:t>
            </a:r>
          </a:p>
          <a:p>
            <a:pPr>
              <a:buNone/>
            </a:pPr>
            <a:r>
              <a:rPr lang="el-GR" b="1" i="1" u="sng" dirty="0"/>
              <a:t>Καρχαρίες </a:t>
            </a:r>
          </a:p>
          <a:p>
            <a:pPr>
              <a:buNone/>
            </a:pPr>
            <a:r>
              <a:rPr lang="el-GR" dirty="0"/>
              <a:t>Προσοχή στις πληγές και τις απότομες κινήσεις στο νερό </a:t>
            </a:r>
          </a:p>
          <a:p>
            <a:pPr>
              <a:buNone/>
            </a:pPr>
            <a:endParaRPr lang="el-GR" dirty="0"/>
          </a:p>
        </p:txBody>
      </p:sp>
    </p:spTree>
    <p:extLst>
      <p:ext uri="{BB962C8B-B14F-4D97-AF65-F5344CB8AC3E}">
        <p14:creationId xmlns:p14="http://schemas.microsoft.com/office/powerpoint/2010/main" val="8033995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ΜΕΣΑ ΡΑΔΙΟΕΝΤΟΠΙΣΜΟΥ</a:t>
            </a:r>
          </a:p>
        </p:txBody>
      </p:sp>
      <p:sp>
        <p:nvSpPr>
          <p:cNvPr id="3" name="2 - Θέση περιεχομένου"/>
          <p:cNvSpPr>
            <a:spLocks noGrp="1"/>
          </p:cNvSpPr>
          <p:nvPr>
            <p:ph idx="1"/>
          </p:nvPr>
        </p:nvSpPr>
        <p:spPr/>
        <p:txBody>
          <a:bodyPr/>
          <a:lstStyle/>
          <a:p>
            <a:r>
              <a:rPr lang="en-US" dirty="0"/>
              <a:t>EPIRB (Emergency Position Indicating Radio Beacon).</a:t>
            </a:r>
            <a:endParaRPr lang="el-GR" dirty="0"/>
          </a:p>
          <a:p>
            <a:pPr>
              <a:buNone/>
            </a:pPr>
            <a:endParaRPr lang="en-US" dirty="0"/>
          </a:p>
          <a:p>
            <a:r>
              <a:rPr lang="en-US" dirty="0"/>
              <a:t>SART ( Search and Rescue Transponder)</a:t>
            </a:r>
            <a:endParaRPr lang="el-GR" dirty="0"/>
          </a:p>
          <a:p>
            <a:pPr>
              <a:buNone/>
            </a:pPr>
            <a:endParaRPr lang="en-US" dirty="0"/>
          </a:p>
          <a:p>
            <a:r>
              <a:rPr lang="en-US" dirty="0"/>
              <a:t>VHF GMDSS</a:t>
            </a:r>
            <a:endParaRPr lang="el-GR" dirty="0"/>
          </a:p>
          <a:p>
            <a:pPr>
              <a:buNone/>
            </a:pPr>
            <a:endParaRPr lang="el-GR" dirty="0"/>
          </a:p>
        </p:txBody>
      </p:sp>
    </p:spTree>
    <p:extLst>
      <p:ext uri="{BB962C8B-B14F-4D97-AF65-F5344CB8AC3E}">
        <p14:creationId xmlns:p14="http://schemas.microsoft.com/office/powerpoint/2010/main" val="21321384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7584" y="0"/>
            <a:ext cx="7024744" cy="1143000"/>
          </a:xfrm>
        </p:spPr>
        <p:txBody>
          <a:bodyPr/>
          <a:lstStyle/>
          <a:p>
            <a:r>
              <a:rPr lang="el-GR" dirty="0"/>
              <a:t>ΣΥΣΤΗΜΑ </a:t>
            </a:r>
            <a:r>
              <a:rPr lang="en-US" dirty="0"/>
              <a:t>COSPAS SARSAT</a:t>
            </a:r>
            <a:endParaRPr lang="el-GR" dirty="0"/>
          </a:p>
        </p:txBody>
      </p:sp>
      <p:sp>
        <p:nvSpPr>
          <p:cNvPr id="3" name="2 - Θέση περιεχομένου"/>
          <p:cNvSpPr>
            <a:spLocks noGrp="1"/>
          </p:cNvSpPr>
          <p:nvPr>
            <p:ph idx="1"/>
          </p:nvPr>
        </p:nvSpPr>
        <p:spPr>
          <a:xfrm>
            <a:off x="827977" y="1340768"/>
            <a:ext cx="7859216" cy="4709160"/>
          </a:xfrm>
        </p:spPr>
        <p:txBody>
          <a:bodyPr>
            <a:normAutofit/>
          </a:bodyPr>
          <a:lstStyle/>
          <a:p>
            <a:pPr>
              <a:buNone/>
            </a:pPr>
            <a:r>
              <a:rPr lang="el-GR" sz="2000" dirty="0"/>
              <a:t>Η συσκευή </a:t>
            </a:r>
            <a:r>
              <a:rPr lang="en-US" sz="2000" dirty="0"/>
              <a:t>EPIRB </a:t>
            </a:r>
            <a:r>
              <a:rPr lang="el-GR" sz="2000" dirty="0"/>
              <a:t>λειτουργεί μέσω των συστημάτων δορυφόρων </a:t>
            </a:r>
            <a:r>
              <a:rPr lang="en-US" sz="2000" dirty="0"/>
              <a:t>COSPAS SARSAT .</a:t>
            </a:r>
          </a:p>
        </p:txBody>
      </p:sp>
      <p:pic>
        <p:nvPicPr>
          <p:cNvPr id="4" name="3 - Εικόνα" descr="combinedleogeowithinsatmsggoes.gif"/>
          <p:cNvPicPr>
            <a:picLocks noChangeAspect="1"/>
          </p:cNvPicPr>
          <p:nvPr/>
        </p:nvPicPr>
        <p:blipFill>
          <a:blip r:embed="rId2" cstate="print"/>
          <a:stretch>
            <a:fillRect/>
          </a:stretch>
        </p:blipFill>
        <p:spPr>
          <a:xfrm>
            <a:off x="827584" y="2636911"/>
            <a:ext cx="7488832" cy="3851399"/>
          </a:xfrm>
          <a:prstGeom prst="rect">
            <a:avLst/>
          </a:prstGeom>
        </p:spPr>
      </p:pic>
    </p:spTree>
    <p:extLst>
      <p:ext uri="{BB962C8B-B14F-4D97-AF65-F5344CB8AC3E}">
        <p14:creationId xmlns:p14="http://schemas.microsoft.com/office/powerpoint/2010/main" val="8179166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0"/>
            <a:ext cx="7024744" cy="1143000"/>
          </a:xfrm>
        </p:spPr>
        <p:txBody>
          <a:bodyPr/>
          <a:lstStyle/>
          <a:p>
            <a:r>
              <a:rPr lang="el-GR" dirty="0"/>
              <a:t>ΚΑΛΥΨΗ ΣΥΣΤΗΜΑΤΟΣ</a:t>
            </a:r>
          </a:p>
        </p:txBody>
      </p:sp>
      <p:pic>
        <p:nvPicPr>
          <p:cNvPr id="4" name="3 - Θέση περιεχομένου" descr="StarFire Satellite Coverage Map.jpg"/>
          <p:cNvPicPr>
            <a:picLocks noGrp="1" noChangeAspect="1"/>
          </p:cNvPicPr>
          <p:nvPr>
            <p:ph idx="1"/>
          </p:nvPr>
        </p:nvPicPr>
        <p:blipFill>
          <a:blip r:embed="rId2" cstate="print"/>
          <a:stretch>
            <a:fillRect/>
          </a:stretch>
        </p:blipFill>
        <p:spPr>
          <a:xfrm>
            <a:off x="414775" y="1412776"/>
            <a:ext cx="4536504" cy="4708525"/>
          </a:xfrm>
        </p:spPr>
      </p:pic>
      <p:sp>
        <p:nvSpPr>
          <p:cNvPr id="5" name="4 - TextBox"/>
          <p:cNvSpPr txBox="1"/>
          <p:nvPr/>
        </p:nvSpPr>
        <p:spPr>
          <a:xfrm>
            <a:off x="395536" y="6309320"/>
            <a:ext cx="4392488" cy="369332"/>
          </a:xfrm>
          <a:prstGeom prst="rect">
            <a:avLst/>
          </a:prstGeom>
          <a:noFill/>
        </p:spPr>
        <p:txBody>
          <a:bodyPr wrap="square" rtlCol="0">
            <a:spAutoFit/>
          </a:bodyPr>
          <a:lstStyle/>
          <a:p>
            <a:pPr algn="ctr"/>
            <a:r>
              <a:rPr lang="el-GR" dirty="0"/>
              <a:t>ΔΟΡΥΦΟΡΟΙ</a:t>
            </a:r>
            <a:r>
              <a:rPr lang="en-US" dirty="0"/>
              <a:t> </a:t>
            </a:r>
            <a:r>
              <a:rPr lang="el-GR" dirty="0"/>
              <a:t> ΙΝΜΑ</a:t>
            </a:r>
            <a:r>
              <a:rPr lang="en-US" dirty="0"/>
              <a:t>RSAT (GEOSAR)</a:t>
            </a:r>
            <a:endParaRPr lang="el-GR" dirty="0"/>
          </a:p>
        </p:txBody>
      </p:sp>
      <p:pic>
        <p:nvPicPr>
          <p:cNvPr id="6" name="5 - Εικόνα" descr="300px-LEOSAR_footprint.gif"/>
          <p:cNvPicPr>
            <a:picLocks noChangeAspect="1"/>
          </p:cNvPicPr>
          <p:nvPr/>
        </p:nvPicPr>
        <p:blipFill>
          <a:blip r:embed="rId3" cstate="print"/>
          <a:stretch>
            <a:fillRect/>
          </a:stretch>
        </p:blipFill>
        <p:spPr>
          <a:xfrm>
            <a:off x="5004047" y="1412776"/>
            <a:ext cx="4110191" cy="3096344"/>
          </a:xfrm>
          <a:prstGeom prst="rect">
            <a:avLst/>
          </a:prstGeom>
        </p:spPr>
      </p:pic>
      <p:sp>
        <p:nvSpPr>
          <p:cNvPr id="7" name="6 - TextBox"/>
          <p:cNvSpPr txBox="1"/>
          <p:nvPr/>
        </p:nvSpPr>
        <p:spPr>
          <a:xfrm>
            <a:off x="5004048" y="4725144"/>
            <a:ext cx="4032448" cy="646331"/>
          </a:xfrm>
          <a:prstGeom prst="rect">
            <a:avLst/>
          </a:prstGeom>
          <a:noFill/>
        </p:spPr>
        <p:txBody>
          <a:bodyPr wrap="square" rtlCol="0">
            <a:spAutoFit/>
          </a:bodyPr>
          <a:lstStyle/>
          <a:p>
            <a:pPr algn="ctr"/>
            <a:r>
              <a:rPr lang="el-GR" dirty="0"/>
              <a:t>ΔΟΡΥΦΟΡΟΙ </a:t>
            </a:r>
            <a:r>
              <a:rPr lang="en-US" dirty="0"/>
              <a:t>COSPAS SARSAT (LEOSAR)</a:t>
            </a:r>
            <a:endParaRPr lang="el-GR" dirty="0"/>
          </a:p>
        </p:txBody>
      </p:sp>
    </p:spTree>
    <p:extLst>
      <p:ext uri="{BB962C8B-B14F-4D97-AF65-F5344CB8AC3E}">
        <p14:creationId xmlns:p14="http://schemas.microsoft.com/office/powerpoint/2010/main" val="41993072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5494" y="0"/>
            <a:ext cx="7024744" cy="1143000"/>
          </a:xfrm>
        </p:spPr>
        <p:txBody>
          <a:bodyPr/>
          <a:lstStyle/>
          <a:p>
            <a:r>
              <a:rPr lang="el-GR" dirty="0"/>
              <a:t>ΔΙΑΔΙΚΑΣΙΑ ΕΝΤΟΠΙΣΜΟΥ</a:t>
            </a:r>
          </a:p>
        </p:txBody>
      </p:sp>
      <p:pic>
        <p:nvPicPr>
          <p:cNvPr id="4" name="3 - Θέση περιεχομένου" descr="Cospas-sarsat-image_e.jpg"/>
          <p:cNvPicPr>
            <a:picLocks noGrp="1" noChangeAspect="1"/>
          </p:cNvPicPr>
          <p:nvPr>
            <p:ph idx="1"/>
          </p:nvPr>
        </p:nvPicPr>
        <p:blipFill>
          <a:blip r:embed="rId2" cstate="print"/>
          <a:stretch>
            <a:fillRect/>
          </a:stretch>
        </p:blipFill>
        <p:spPr>
          <a:xfrm>
            <a:off x="1043490" y="1340768"/>
            <a:ext cx="6768752" cy="5069043"/>
          </a:xfrm>
        </p:spPr>
      </p:pic>
    </p:spTree>
    <p:extLst>
      <p:ext uri="{BB962C8B-B14F-4D97-AF65-F5344CB8AC3E}">
        <p14:creationId xmlns:p14="http://schemas.microsoft.com/office/powerpoint/2010/main" val="23237953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59632" y="197768"/>
            <a:ext cx="7024744" cy="1143000"/>
          </a:xfrm>
        </p:spPr>
        <p:txBody>
          <a:bodyPr/>
          <a:lstStyle/>
          <a:p>
            <a:r>
              <a:rPr lang="el-GR" dirty="0"/>
              <a:t>ΤΥΠΟΙ </a:t>
            </a:r>
            <a:r>
              <a:rPr lang="en-US" dirty="0"/>
              <a:t>EPIRB</a:t>
            </a:r>
            <a:endParaRPr lang="el-GR" dirty="0"/>
          </a:p>
        </p:txBody>
      </p:sp>
      <p:pic>
        <p:nvPicPr>
          <p:cNvPr id="4" name="3 - Θέση περιεχομένου" descr="ship-epirb-22206-413651.jpg"/>
          <p:cNvPicPr>
            <a:picLocks noGrp="1" noChangeAspect="1"/>
          </p:cNvPicPr>
          <p:nvPr>
            <p:ph idx="1"/>
          </p:nvPr>
        </p:nvPicPr>
        <p:blipFill>
          <a:blip r:embed="rId2" cstate="print"/>
          <a:stretch>
            <a:fillRect/>
          </a:stretch>
        </p:blipFill>
        <p:spPr>
          <a:xfrm>
            <a:off x="1060836" y="1340768"/>
            <a:ext cx="3000249" cy="4708525"/>
          </a:xfrm>
        </p:spPr>
      </p:pic>
      <p:sp>
        <p:nvSpPr>
          <p:cNvPr id="5" name="4 - TextBox"/>
          <p:cNvSpPr txBox="1"/>
          <p:nvPr/>
        </p:nvSpPr>
        <p:spPr>
          <a:xfrm>
            <a:off x="1036749" y="6049293"/>
            <a:ext cx="3024336" cy="369332"/>
          </a:xfrm>
          <a:prstGeom prst="rect">
            <a:avLst/>
          </a:prstGeom>
          <a:noFill/>
        </p:spPr>
        <p:txBody>
          <a:bodyPr wrap="square" rtlCol="0">
            <a:spAutoFit/>
          </a:bodyPr>
          <a:lstStyle/>
          <a:p>
            <a:pPr algn="ctr"/>
            <a:r>
              <a:rPr lang="el-GR" dirty="0"/>
              <a:t>ΜΑΝ</a:t>
            </a:r>
            <a:r>
              <a:rPr lang="en-US" dirty="0"/>
              <a:t>UAL</a:t>
            </a:r>
            <a:r>
              <a:rPr lang="el-GR" dirty="0"/>
              <a:t> </a:t>
            </a:r>
            <a:r>
              <a:rPr lang="en-US" dirty="0"/>
              <a:t>(X</a:t>
            </a:r>
            <a:r>
              <a:rPr lang="el-GR" dirty="0"/>
              <a:t>ΕΙΡΟΚΙΝΗΤΟ)</a:t>
            </a:r>
          </a:p>
        </p:txBody>
      </p:sp>
      <p:pic>
        <p:nvPicPr>
          <p:cNvPr id="6" name="5 - Εικόνα" descr="ACR-2846-EPIRB.jpg"/>
          <p:cNvPicPr>
            <a:picLocks noChangeAspect="1"/>
          </p:cNvPicPr>
          <p:nvPr/>
        </p:nvPicPr>
        <p:blipFill>
          <a:blip r:embed="rId3" cstate="print"/>
          <a:stretch>
            <a:fillRect/>
          </a:stretch>
        </p:blipFill>
        <p:spPr>
          <a:xfrm>
            <a:off x="5220072" y="1196752"/>
            <a:ext cx="3240360" cy="4680520"/>
          </a:xfrm>
          <a:prstGeom prst="rect">
            <a:avLst/>
          </a:prstGeom>
        </p:spPr>
      </p:pic>
      <p:sp>
        <p:nvSpPr>
          <p:cNvPr id="7" name="6 - TextBox"/>
          <p:cNvSpPr txBox="1"/>
          <p:nvPr/>
        </p:nvSpPr>
        <p:spPr>
          <a:xfrm>
            <a:off x="5508104" y="6008643"/>
            <a:ext cx="3240360" cy="369332"/>
          </a:xfrm>
          <a:prstGeom prst="rect">
            <a:avLst/>
          </a:prstGeom>
          <a:noFill/>
        </p:spPr>
        <p:txBody>
          <a:bodyPr wrap="square" rtlCol="0">
            <a:spAutoFit/>
          </a:bodyPr>
          <a:lstStyle/>
          <a:p>
            <a:pPr algn="ctr"/>
            <a:r>
              <a:rPr lang="en-US" dirty="0"/>
              <a:t>AUTO (AYTOMATO)</a:t>
            </a:r>
            <a:endParaRPr lang="el-GR" dirty="0"/>
          </a:p>
        </p:txBody>
      </p:sp>
    </p:spTree>
    <p:extLst>
      <p:ext uri="{BB962C8B-B14F-4D97-AF65-F5344CB8AC3E}">
        <p14:creationId xmlns:p14="http://schemas.microsoft.com/office/powerpoint/2010/main" val="32688644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ΧΑΡΑΚΤΗΡΙΣΤΙΚΑ</a:t>
            </a:r>
          </a:p>
        </p:txBody>
      </p:sp>
      <p:sp>
        <p:nvSpPr>
          <p:cNvPr id="3" name="2 - Θέση περιεχομένου"/>
          <p:cNvSpPr>
            <a:spLocks noGrp="1"/>
          </p:cNvSpPr>
          <p:nvPr>
            <p:ph idx="1"/>
          </p:nvPr>
        </p:nvSpPr>
        <p:spPr/>
        <p:txBody>
          <a:bodyPr>
            <a:normAutofit fontScale="85000" lnSpcReduction="10000"/>
          </a:bodyPr>
          <a:lstStyle/>
          <a:p>
            <a:pPr>
              <a:buNone/>
            </a:pPr>
            <a:r>
              <a:rPr lang="en-US" i="1" u="sng" dirty="0"/>
              <a:t>EPIRB COSPAS SARSAT</a:t>
            </a:r>
          </a:p>
          <a:p>
            <a:r>
              <a:rPr lang="el-GR" dirty="0"/>
              <a:t>Εκπέμπει για ½ του δευτέρου ανά 50 δεύτερα στα 406 </a:t>
            </a:r>
            <a:r>
              <a:rPr lang="en-US" dirty="0" err="1"/>
              <a:t>Mhz</a:t>
            </a:r>
            <a:r>
              <a:rPr lang="el-GR" dirty="0"/>
              <a:t>. Εντοπισμός γίνεται μέσω του φαινομένου </a:t>
            </a:r>
            <a:r>
              <a:rPr lang="en-US" dirty="0" err="1"/>
              <a:t>doppler</a:t>
            </a:r>
            <a:r>
              <a:rPr lang="el-GR" dirty="0"/>
              <a:t> (τροχιά δορυφόρου)</a:t>
            </a:r>
            <a:r>
              <a:rPr lang="en-US" dirty="0"/>
              <a:t>.</a:t>
            </a:r>
            <a:endParaRPr lang="el-GR" dirty="0"/>
          </a:p>
          <a:p>
            <a:r>
              <a:rPr lang="el-GR" dirty="0"/>
              <a:t>Καθυστέρηση από μερικά λεπτά </a:t>
            </a:r>
            <a:r>
              <a:rPr lang="el-GR" dirty="0" err="1"/>
              <a:t>εώς</a:t>
            </a:r>
            <a:r>
              <a:rPr lang="el-GR" dirty="0"/>
              <a:t> και ώρες ανάλογα με την θέση του δορυφόρου.</a:t>
            </a:r>
          </a:p>
          <a:p>
            <a:pPr>
              <a:buNone/>
            </a:pPr>
            <a:r>
              <a:rPr lang="en-US" i="1" u="sng" dirty="0"/>
              <a:t>EPIRB INMARSAT </a:t>
            </a:r>
          </a:p>
          <a:p>
            <a:r>
              <a:rPr lang="el-GR" dirty="0"/>
              <a:t>Παγκόσμια κάλυψη εκτός των πολικών περιοχών.</a:t>
            </a:r>
          </a:p>
          <a:p>
            <a:r>
              <a:rPr lang="el-GR" dirty="0"/>
              <a:t>Διαθέτει ενσωματωμένο </a:t>
            </a:r>
            <a:r>
              <a:rPr lang="en-US" dirty="0"/>
              <a:t>GPS</a:t>
            </a:r>
            <a:r>
              <a:rPr lang="el-GR" dirty="0"/>
              <a:t>, οπότε δίνει στίγμα ακριβείας (133 μέτρα) άμεσα.</a:t>
            </a:r>
          </a:p>
          <a:p>
            <a:r>
              <a:rPr lang="el-GR" dirty="0"/>
              <a:t>Αυτονομία μπαταρίας </a:t>
            </a:r>
            <a:r>
              <a:rPr lang="en-US" dirty="0"/>
              <a:t>48</a:t>
            </a:r>
            <a:r>
              <a:rPr lang="el-GR" dirty="0"/>
              <a:t> ώρες.</a:t>
            </a:r>
          </a:p>
        </p:txBody>
      </p:sp>
    </p:spTree>
    <p:extLst>
      <p:ext uri="{BB962C8B-B14F-4D97-AF65-F5344CB8AC3E}">
        <p14:creationId xmlns:p14="http://schemas.microsoft.com/office/powerpoint/2010/main" val="2414393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600200"/>
            <a:ext cx="8229600" cy="2476872"/>
          </a:xfrm>
        </p:spPr>
        <p:txBody>
          <a:bodyPr>
            <a:normAutofit/>
          </a:bodyPr>
          <a:lstStyle/>
          <a:p>
            <a:r>
              <a:rPr lang="el-GR" dirty="0"/>
              <a:t>Όνομα του πλοίου</a:t>
            </a:r>
          </a:p>
          <a:p>
            <a:r>
              <a:rPr lang="el-GR" dirty="0"/>
              <a:t>Λιμένας νηολόγησης</a:t>
            </a:r>
          </a:p>
          <a:p>
            <a:r>
              <a:rPr lang="el-GR" dirty="0"/>
              <a:t>Αύξων αριθμός</a:t>
            </a:r>
          </a:p>
          <a:p>
            <a:r>
              <a:rPr lang="el-GR"/>
              <a:t>Χωρητικότητα </a:t>
            </a:r>
            <a:r>
              <a:rPr lang="el-GR" dirty="0"/>
              <a:t>σε άτομα</a:t>
            </a:r>
            <a:endParaRPr lang="en-US" dirty="0"/>
          </a:p>
          <a:p>
            <a:r>
              <a:rPr lang="el-GR" dirty="0"/>
              <a:t>Διαστάσεις </a:t>
            </a:r>
          </a:p>
          <a:p>
            <a:pPr>
              <a:buNone/>
            </a:pPr>
            <a:endParaRPr lang="el-GR" dirty="0"/>
          </a:p>
        </p:txBody>
      </p:sp>
      <p:sp>
        <p:nvSpPr>
          <p:cNvPr id="4" name="1 - Τίτλος"/>
          <p:cNvSpPr txBox="1">
            <a:spLocks/>
          </p:cNvSpPr>
          <p:nvPr/>
        </p:nvSpPr>
        <p:spPr>
          <a:xfrm>
            <a:off x="609600" y="4270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ΕΓΓΡΑΦΕΣ ΛΕΜΒΟΥ</a:t>
            </a:r>
          </a:p>
        </p:txBody>
      </p:sp>
      <p:sp>
        <p:nvSpPr>
          <p:cNvPr id="5" name="2 - Θέση περιεχομένου"/>
          <p:cNvSpPr txBox="1">
            <a:spLocks/>
          </p:cNvSpPr>
          <p:nvPr/>
        </p:nvSpPr>
        <p:spPr>
          <a:xfrm>
            <a:off x="611560" y="5157192"/>
            <a:ext cx="8229600" cy="4709160"/>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el-GR" sz="2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1332273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82558"/>
            <a:ext cx="7055380" cy="1400530"/>
          </a:xfrm>
        </p:spPr>
        <p:txBody>
          <a:bodyPr>
            <a:normAutofit/>
          </a:bodyPr>
          <a:lstStyle/>
          <a:p>
            <a:r>
              <a:rPr lang="en-US" dirty="0"/>
              <a:t>SART (</a:t>
            </a:r>
            <a:r>
              <a:rPr lang="el-GR" dirty="0"/>
              <a:t>ΑΝΑΚΛΑΣΤΗΡΑΣ </a:t>
            </a:r>
            <a:r>
              <a:rPr lang="en-US" dirty="0"/>
              <a:t>RADAR)</a:t>
            </a:r>
            <a:endParaRPr lang="el-GR" dirty="0"/>
          </a:p>
        </p:txBody>
      </p:sp>
      <p:pic>
        <p:nvPicPr>
          <p:cNvPr id="4" name="3 - Θέση περιεχομένου" descr="sart-100-44376-3113887.jpg"/>
          <p:cNvPicPr>
            <a:picLocks noGrp="1" noChangeAspect="1"/>
          </p:cNvPicPr>
          <p:nvPr>
            <p:ph idx="1"/>
          </p:nvPr>
        </p:nvPicPr>
        <p:blipFill>
          <a:blip r:embed="rId2" cstate="print"/>
          <a:stretch>
            <a:fillRect/>
          </a:stretch>
        </p:blipFill>
        <p:spPr>
          <a:xfrm>
            <a:off x="323528" y="1556792"/>
            <a:ext cx="2808312" cy="4578770"/>
          </a:xfrm>
        </p:spPr>
      </p:pic>
      <p:sp>
        <p:nvSpPr>
          <p:cNvPr id="5" name="4 - TextBox"/>
          <p:cNvSpPr txBox="1"/>
          <p:nvPr/>
        </p:nvSpPr>
        <p:spPr>
          <a:xfrm>
            <a:off x="3315888" y="1052736"/>
            <a:ext cx="5328592" cy="4524315"/>
          </a:xfrm>
          <a:prstGeom prst="rect">
            <a:avLst/>
          </a:prstGeom>
          <a:noFill/>
        </p:spPr>
        <p:txBody>
          <a:bodyPr wrap="square" rtlCol="0">
            <a:spAutoFit/>
          </a:bodyPr>
          <a:lstStyle/>
          <a:p>
            <a:pPr>
              <a:buFont typeface="Arial" pitchFamily="34" charset="0"/>
              <a:buChar char="•"/>
            </a:pPr>
            <a:r>
              <a:rPr lang="el-GR" dirty="0"/>
              <a:t>  </a:t>
            </a:r>
            <a:r>
              <a:rPr lang="el-GR" sz="2400" dirty="0"/>
              <a:t>Στο πλοίο υπάρχουν 2 συσκευές τοποθετημένες στις δύο πλευρές της γέφυρας του πλοίου.</a:t>
            </a:r>
          </a:p>
          <a:p>
            <a:pPr>
              <a:buFont typeface="Arial" pitchFamily="34" charset="0"/>
              <a:buChar char="•"/>
            </a:pPr>
            <a:r>
              <a:rPr lang="el-GR" sz="2400" dirty="0"/>
              <a:t>  Τις συσκευές αυτές μεταφέρουν στα σωστικά μέσα συγκεκριμένα άτομα  βάσει των προσωπικών τους καθηκόντων.</a:t>
            </a:r>
          </a:p>
          <a:p>
            <a:pPr>
              <a:buFont typeface="Arial" pitchFamily="34" charset="0"/>
              <a:buChar char="•"/>
            </a:pPr>
            <a:r>
              <a:rPr lang="el-GR" sz="2400" dirty="0"/>
              <a:t>  Όταν ενεργοποιηθούν παρέχουν την θέση τους βοηθώντας τους </a:t>
            </a:r>
            <a:r>
              <a:rPr lang="el-GR" sz="2400" dirty="0" err="1"/>
              <a:t>διασώστες</a:t>
            </a:r>
            <a:r>
              <a:rPr lang="el-GR" sz="2400" dirty="0"/>
              <a:t> στον εντοπισμό.</a:t>
            </a:r>
          </a:p>
          <a:p>
            <a:pPr>
              <a:buFont typeface="Arial" pitchFamily="34" charset="0"/>
              <a:buChar char="•"/>
            </a:pPr>
            <a:r>
              <a:rPr lang="el-GR" sz="2400" dirty="0"/>
              <a:t>Έχουν αυτονομία μπαταρίας 96 ώρες.</a:t>
            </a:r>
            <a:endParaRPr lang="en-US" sz="2400" dirty="0"/>
          </a:p>
          <a:p>
            <a:pPr>
              <a:buFont typeface="Arial" pitchFamily="34" charset="0"/>
              <a:buChar char="•"/>
            </a:pPr>
            <a:r>
              <a:rPr lang="el-GR" sz="2400" dirty="0"/>
              <a:t>Εμβέλεια εντοπισμού από αεροσκάφη 40 </a:t>
            </a:r>
            <a:r>
              <a:rPr lang="el-GR" sz="2400" dirty="0" err="1"/>
              <a:t>ν.μ</a:t>
            </a:r>
            <a:r>
              <a:rPr lang="el-GR" sz="2400" dirty="0"/>
              <a:t>. από 30.000 πόδια ύψος.</a:t>
            </a:r>
          </a:p>
        </p:txBody>
      </p:sp>
    </p:spTree>
    <p:extLst>
      <p:ext uri="{BB962C8B-B14F-4D97-AF65-F5344CB8AC3E}">
        <p14:creationId xmlns:p14="http://schemas.microsoft.com/office/powerpoint/2010/main" val="9252398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562074"/>
          </a:xfrm>
        </p:spPr>
        <p:txBody>
          <a:bodyPr>
            <a:normAutofit fontScale="90000"/>
          </a:bodyPr>
          <a:lstStyle/>
          <a:p>
            <a:r>
              <a:rPr lang="el-GR" dirty="0"/>
              <a:t>ΤΡΟΠΟΣ ΛΕΙΤΟΥΡΓΙΑΣ</a:t>
            </a:r>
          </a:p>
        </p:txBody>
      </p:sp>
      <p:sp>
        <p:nvSpPr>
          <p:cNvPr id="3" name="2 - Θέση περιεχομένου"/>
          <p:cNvSpPr>
            <a:spLocks noGrp="1"/>
          </p:cNvSpPr>
          <p:nvPr>
            <p:ph idx="1"/>
          </p:nvPr>
        </p:nvSpPr>
        <p:spPr>
          <a:xfrm>
            <a:off x="395536" y="548680"/>
            <a:ext cx="8229600" cy="4709160"/>
          </a:xfrm>
        </p:spPr>
        <p:txBody>
          <a:bodyPr/>
          <a:lstStyle/>
          <a:p>
            <a:r>
              <a:rPr lang="el-GR" sz="1800" dirty="0"/>
              <a:t>Με την ενεργοποίηση του αντανακλά και ενισχύει την σάρωση των </a:t>
            </a:r>
            <a:r>
              <a:rPr lang="en-US" sz="1800" dirty="0"/>
              <a:t>radar x-band (9 </a:t>
            </a:r>
            <a:r>
              <a:rPr lang="en-US" sz="1800" dirty="0" err="1"/>
              <a:t>Ghz</a:t>
            </a:r>
            <a:r>
              <a:rPr lang="en-US" sz="1800" dirty="0"/>
              <a:t>)</a:t>
            </a:r>
            <a:r>
              <a:rPr lang="el-GR" sz="1800" dirty="0"/>
              <a:t>, παρέχοντας την ακριβή θέση του στην οθόνη τους.</a:t>
            </a:r>
          </a:p>
          <a:p>
            <a:pPr>
              <a:buNone/>
            </a:pPr>
            <a:endParaRPr lang="el-GR" dirty="0"/>
          </a:p>
        </p:txBody>
      </p:sp>
      <p:pic>
        <p:nvPicPr>
          <p:cNvPr id="4" name="3 - Εικόνα" descr="Radar SART signal.jpg"/>
          <p:cNvPicPr>
            <a:picLocks noChangeAspect="1"/>
          </p:cNvPicPr>
          <p:nvPr/>
        </p:nvPicPr>
        <p:blipFill>
          <a:blip r:embed="rId2" cstate="print"/>
          <a:stretch>
            <a:fillRect/>
          </a:stretch>
        </p:blipFill>
        <p:spPr>
          <a:xfrm>
            <a:off x="201264" y="1407282"/>
            <a:ext cx="4375292" cy="4248472"/>
          </a:xfrm>
          <a:prstGeom prst="rect">
            <a:avLst/>
          </a:prstGeom>
        </p:spPr>
      </p:pic>
      <p:pic>
        <p:nvPicPr>
          <p:cNvPr id="5" name="4 - Εικόνα" descr="sartamenos03.jpg"/>
          <p:cNvPicPr>
            <a:picLocks noChangeAspect="1"/>
          </p:cNvPicPr>
          <p:nvPr/>
        </p:nvPicPr>
        <p:blipFill>
          <a:blip r:embed="rId3" cstate="print"/>
          <a:stretch>
            <a:fillRect/>
          </a:stretch>
        </p:blipFill>
        <p:spPr>
          <a:xfrm>
            <a:off x="4572000" y="1412776"/>
            <a:ext cx="4329603" cy="4237484"/>
          </a:xfrm>
          <a:prstGeom prst="rect">
            <a:avLst/>
          </a:prstGeom>
        </p:spPr>
      </p:pic>
      <p:sp>
        <p:nvSpPr>
          <p:cNvPr id="6" name="5 - TextBox"/>
          <p:cNvSpPr txBox="1"/>
          <p:nvPr/>
        </p:nvSpPr>
        <p:spPr>
          <a:xfrm>
            <a:off x="251520" y="6021288"/>
            <a:ext cx="4104456" cy="369332"/>
          </a:xfrm>
          <a:prstGeom prst="rect">
            <a:avLst/>
          </a:prstGeom>
          <a:noFill/>
        </p:spPr>
        <p:txBody>
          <a:bodyPr wrap="square" rtlCol="0">
            <a:spAutoFit/>
          </a:bodyPr>
          <a:lstStyle/>
          <a:p>
            <a:pPr algn="ctr"/>
            <a:r>
              <a:rPr lang="el-GR" dirty="0"/>
              <a:t>12 τελείες σε σειρά</a:t>
            </a:r>
          </a:p>
        </p:txBody>
      </p:sp>
      <p:sp>
        <p:nvSpPr>
          <p:cNvPr id="7" name="6 - TextBox"/>
          <p:cNvSpPr txBox="1"/>
          <p:nvPr/>
        </p:nvSpPr>
        <p:spPr>
          <a:xfrm>
            <a:off x="4860032" y="6021288"/>
            <a:ext cx="3888432" cy="369332"/>
          </a:xfrm>
          <a:prstGeom prst="rect">
            <a:avLst/>
          </a:prstGeom>
          <a:noFill/>
        </p:spPr>
        <p:txBody>
          <a:bodyPr wrap="square" rtlCol="0">
            <a:spAutoFit/>
          </a:bodyPr>
          <a:lstStyle/>
          <a:p>
            <a:pPr algn="ctr"/>
            <a:r>
              <a:rPr lang="el-GR" dirty="0"/>
              <a:t>Ομόκεντροι κύκλοι</a:t>
            </a:r>
          </a:p>
        </p:txBody>
      </p:sp>
    </p:spTree>
    <p:extLst>
      <p:ext uri="{BB962C8B-B14F-4D97-AF65-F5344CB8AC3E}">
        <p14:creationId xmlns:p14="http://schemas.microsoft.com/office/powerpoint/2010/main" val="3448187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93204" y="778694"/>
            <a:ext cx="8229600" cy="346050"/>
          </a:xfrm>
        </p:spPr>
        <p:txBody>
          <a:bodyPr>
            <a:normAutofit fontScale="90000"/>
          </a:bodyPr>
          <a:lstStyle/>
          <a:p>
            <a:r>
              <a:rPr lang="el-GR" dirty="0"/>
              <a:t>ΠΙΝΑΚΑΣ ΔΙΑΙΡΕΣΗΣ</a:t>
            </a:r>
          </a:p>
        </p:txBody>
      </p:sp>
      <p:graphicFrame>
        <p:nvGraphicFramePr>
          <p:cNvPr id="7" name="6 - Θέση περιεχομένου"/>
          <p:cNvGraphicFramePr>
            <a:graphicFrameLocks noGrp="1"/>
          </p:cNvGraphicFramePr>
          <p:nvPr>
            <p:ph idx="1"/>
          </p:nvPr>
        </p:nvGraphicFramePr>
        <p:xfrm>
          <a:off x="179512" y="1124744"/>
          <a:ext cx="8856984" cy="4339560"/>
        </p:xfrm>
        <a:graphic>
          <a:graphicData uri="http://schemas.openxmlformats.org/drawingml/2006/table">
            <a:tbl>
              <a:tblPr firstRow="1" bandRow="1">
                <a:tableStyleId>{5C22544A-7EE6-4342-B048-85BDC9FD1C3A}</a:tableStyleId>
              </a:tblPr>
              <a:tblGrid>
                <a:gridCol w="205254">
                  <a:extLst>
                    <a:ext uri="{9D8B030D-6E8A-4147-A177-3AD203B41FA5}">
                      <a16:colId xmlns:a16="http://schemas.microsoft.com/office/drawing/2014/main" val="20000"/>
                    </a:ext>
                  </a:extLst>
                </a:gridCol>
                <a:gridCol w="1040260">
                  <a:extLst>
                    <a:ext uri="{9D8B030D-6E8A-4147-A177-3AD203B41FA5}">
                      <a16:colId xmlns:a16="http://schemas.microsoft.com/office/drawing/2014/main" val="20001"/>
                    </a:ext>
                  </a:extLst>
                </a:gridCol>
                <a:gridCol w="345976">
                  <a:extLst>
                    <a:ext uri="{9D8B030D-6E8A-4147-A177-3AD203B41FA5}">
                      <a16:colId xmlns:a16="http://schemas.microsoft.com/office/drawing/2014/main" val="20002"/>
                    </a:ext>
                  </a:extLst>
                </a:gridCol>
                <a:gridCol w="691952">
                  <a:extLst>
                    <a:ext uri="{9D8B030D-6E8A-4147-A177-3AD203B41FA5}">
                      <a16:colId xmlns:a16="http://schemas.microsoft.com/office/drawing/2014/main" val="20003"/>
                    </a:ext>
                  </a:extLst>
                </a:gridCol>
                <a:gridCol w="2421831">
                  <a:extLst>
                    <a:ext uri="{9D8B030D-6E8A-4147-A177-3AD203B41FA5}">
                      <a16:colId xmlns:a16="http://schemas.microsoft.com/office/drawing/2014/main" val="20004"/>
                    </a:ext>
                  </a:extLst>
                </a:gridCol>
                <a:gridCol w="2214245">
                  <a:extLst>
                    <a:ext uri="{9D8B030D-6E8A-4147-A177-3AD203B41FA5}">
                      <a16:colId xmlns:a16="http://schemas.microsoft.com/office/drawing/2014/main" val="20005"/>
                    </a:ext>
                  </a:extLst>
                </a:gridCol>
                <a:gridCol w="1937466">
                  <a:extLst>
                    <a:ext uri="{9D8B030D-6E8A-4147-A177-3AD203B41FA5}">
                      <a16:colId xmlns:a16="http://schemas.microsoft.com/office/drawing/2014/main" val="20006"/>
                    </a:ext>
                  </a:extLst>
                </a:gridCol>
              </a:tblGrid>
              <a:tr h="361920">
                <a:tc gridSpan="7">
                  <a:txBody>
                    <a:bodyPr/>
                    <a:lstStyle/>
                    <a:p>
                      <a:pPr algn="ctr"/>
                      <a:r>
                        <a:rPr lang="en-US" dirty="0"/>
                        <a:t>M/V</a:t>
                      </a:r>
                      <a:r>
                        <a:rPr lang="en-US" baseline="0" dirty="0"/>
                        <a:t> AQUA SPIRIT</a:t>
                      </a:r>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pPr algn="ctr"/>
                      <a:endParaRPr lang="el-GR" dirty="0"/>
                    </a:p>
                  </a:txBody>
                  <a:tcPr/>
                </a:tc>
                <a:extLst>
                  <a:ext uri="{0D108BD9-81ED-4DB2-BD59-A6C34878D82A}">
                    <a16:rowId xmlns:a16="http://schemas.microsoft.com/office/drawing/2014/main" val="10000"/>
                  </a:ext>
                </a:extLst>
              </a:tr>
              <a:tr h="366282">
                <a:tc>
                  <a:txBody>
                    <a:bodyPr/>
                    <a:lstStyle/>
                    <a:p>
                      <a:pPr algn="ctr" fontAlgn="ctr"/>
                      <a:r>
                        <a:rPr lang="el-GR" sz="800" b="1" i="0" u="none" strike="noStrike" dirty="0">
                          <a:latin typeface="Arial"/>
                        </a:rPr>
                        <a:t>Α/Α</a:t>
                      </a:r>
                    </a:p>
                  </a:txBody>
                  <a:tcPr marL="9525" marR="9525" marT="9525" marB="0" anchor="ctr"/>
                </a:tc>
                <a:tc>
                  <a:txBody>
                    <a:bodyPr/>
                    <a:lstStyle/>
                    <a:p>
                      <a:pPr algn="ctr" fontAlgn="b"/>
                      <a:r>
                        <a:rPr lang="el-GR" sz="800" b="1" i="0" u="none" strike="noStrike" dirty="0">
                          <a:latin typeface="Arial"/>
                        </a:rPr>
                        <a:t>ΟΝΟΜΑΤΕΠΩΝΥΜΟ/</a:t>
                      </a:r>
                      <a:r>
                        <a:rPr lang="en-US" sz="800" b="1" i="0" u="none" strike="noStrike" dirty="0">
                          <a:latin typeface="Arial"/>
                        </a:rPr>
                        <a:t>FAMILY NAME</a:t>
                      </a:r>
                    </a:p>
                  </a:txBody>
                  <a:tcPr marL="9525" marR="9525" marT="9525" marB="0" anchor="b"/>
                </a:tc>
                <a:tc>
                  <a:txBody>
                    <a:bodyPr/>
                    <a:lstStyle/>
                    <a:p>
                      <a:pPr algn="ctr" fontAlgn="b"/>
                      <a:r>
                        <a:rPr lang="el-GR" sz="800" b="1" i="0" u="none" strike="noStrike" dirty="0">
                          <a:latin typeface="Arial"/>
                        </a:rPr>
                        <a:t>ΑΡ.ΜΕΣ/</a:t>
                      </a:r>
                      <a:r>
                        <a:rPr lang="en-US" sz="800" b="1" i="0" u="none" strike="noStrike" dirty="0">
                          <a:latin typeface="Arial"/>
                        </a:rPr>
                        <a:t>MES NR.</a:t>
                      </a:r>
                    </a:p>
                  </a:txBody>
                  <a:tcPr marL="9525" marR="9525" marT="9525" marB="0" anchor="b"/>
                </a:tc>
                <a:tc>
                  <a:txBody>
                    <a:bodyPr/>
                    <a:lstStyle/>
                    <a:p>
                      <a:pPr algn="ctr" fontAlgn="b"/>
                      <a:r>
                        <a:rPr lang="el-GR" sz="800" b="1" i="0" u="none" strike="noStrike" dirty="0">
                          <a:latin typeface="Arial"/>
                        </a:rPr>
                        <a:t>ΕΙΔΙΚΟΤΗΤΑ/</a:t>
                      </a:r>
                      <a:r>
                        <a:rPr lang="en-US" sz="800" b="1" i="0" u="none" strike="noStrike" dirty="0">
                          <a:latin typeface="Arial"/>
                        </a:rPr>
                        <a:t>RANK</a:t>
                      </a:r>
                    </a:p>
                  </a:txBody>
                  <a:tcPr marL="9525" marR="9525" marT="9525" marB="0" anchor="b"/>
                </a:tc>
                <a:tc>
                  <a:txBody>
                    <a:bodyPr/>
                    <a:lstStyle/>
                    <a:p>
                      <a:pPr algn="ctr" fontAlgn="ctr"/>
                      <a:r>
                        <a:rPr lang="el-GR" sz="1000" b="1" i="0" u="none" strike="noStrike" dirty="0">
                          <a:latin typeface="Arial"/>
                        </a:rPr>
                        <a:t>ΕΓΚΑΤΑΛΕΙΨΗ ΠΛΟΙΟΥ/ΑΒ</a:t>
                      </a:r>
                      <a:r>
                        <a:rPr lang="en-US" sz="1000" b="1" i="0" u="none" strike="noStrike" dirty="0">
                          <a:latin typeface="Arial"/>
                        </a:rPr>
                        <a:t>ANDON SHIP DUTIES</a:t>
                      </a:r>
                    </a:p>
                  </a:txBody>
                  <a:tcPr marL="9525" marR="9525" marT="9525" marB="0" anchor="ctr"/>
                </a:tc>
                <a:tc>
                  <a:txBody>
                    <a:bodyPr/>
                    <a:lstStyle/>
                    <a:p>
                      <a:pPr algn="ctr" fontAlgn="b"/>
                      <a:r>
                        <a:rPr lang="el-GR" sz="1000" b="1" i="0" u="none" strike="noStrike" dirty="0">
                          <a:latin typeface="Arial"/>
                        </a:rPr>
                        <a:t>ΠΥΡΚΑΙΑ / </a:t>
                      </a:r>
                      <a:r>
                        <a:rPr lang="en-US" sz="1000" b="1" i="0" u="none" strike="noStrike" dirty="0">
                          <a:latin typeface="Arial"/>
                        </a:rPr>
                        <a:t>FIRE</a:t>
                      </a:r>
                    </a:p>
                  </a:txBody>
                  <a:tcPr marL="9525" marR="9525" marT="9525" marB="0" anchor="b"/>
                </a:tc>
                <a:tc>
                  <a:txBody>
                    <a:bodyPr/>
                    <a:lstStyle/>
                    <a:p>
                      <a:pPr algn="ctr" fontAlgn="b"/>
                      <a:r>
                        <a:rPr kumimoji="0" lang="el-GR" sz="1000" b="1" i="0" u="none" strike="noStrike" kern="1200" dirty="0">
                          <a:solidFill>
                            <a:schemeClr val="dk1"/>
                          </a:solidFill>
                          <a:latin typeface="Arial"/>
                          <a:ea typeface="+mn-ea"/>
                          <a:cs typeface="+mn-cs"/>
                        </a:rPr>
                        <a:t>ΔΙΑΡΡΟΗ / </a:t>
                      </a:r>
                      <a:r>
                        <a:rPr kumimoji="0" lang="en-US" sz="1000" b="1" i="0" u="none" strike="noStrike" kern="1200" dirty="0">
                          <a:solidFill>
                            <a:schemeClr val="dk1"/>
                          </a:solidFill>
                          <a:latin typeface="Arial"/>
                          <a:ea typeface="+mn-ea"/>
                          <a:cs typeface="+mn-cs"/>
                        </a:rPr>
                        <a:t>FLOODING</a:t>
                      </a:r>
                    </a:p>
                  </a:txBody>
                  <a:tcPr marL="9525" marR="9525" marT="9525" marB="0" anchor="b"/>
                </a:tc>
                <a:extLst>
                  <a:ext uri="{0D108BD9-81ED-4DB2-BD59-A6C34878D82A}">
                    <a16:rowId xmlns:a16="http://schemas.microsoft.com/office/drawing/2014/main" val="10001"/>
                  </a:ext>
                </a:extLst>
              </a:tr>
              <a:tr h="366282">
                <a:tc>
                  <a:txBody>
                    <a:bodyPr/>
                    <a:lstStyle/>
                    <a:p>
                      <a:pPr algn="ctr" fontAlgn="ctr"/>
                      <a:r>
                        <a:rPr lang="el-GR" sz="800" b="1" i="0" u="none" strike="noStrike" dirty="0">
                          <a:latin typeface="Arial"/>
                        </a:rPr>
                        <a:t>1</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 </a:t>
                      </a:r>
                    </a:p>
                  </a:txBody>
                  <a:tcPr marL="9525" marR="9525" marT="9525" marB="0" anchor="b"/>
                </a:tc>
                <a:tc>
                  <a:txBody>
                    <a:bodyPr/>
                    <a:lstStyle/>
                    <a:p>
                      <a:pPr algn="ctr" fontAlgn="ctr"/>
                      <a:r>
                        <a:rPr lang="el-GR" sz="600" b="1" i="0" u="none" strike="noStrike" dirty="0">
                          <a:latin typeface="Arial"/>
                        </a:rPr>
                        <a:t>ΠΛΟΙΑΡΧΟΣ</a:t>
                      </a:r>
                    </a:p>
                  </a:txBody>
                  <a:tcPr marL="9525" marR="9525" marT="9525" marB="0" anchor="ctr"/>
                </a:tc>
                <a:tc>
                  <a:txBody>
                    <a:bodyPr/>
                    <a:lstStyle/>
                    <a:p>
                      <a:pPr algn="ctr" fontAlgn="auto"/>
                      <a:r>
                        <a:rPr lang="el-GR" sz="800" b="1" i="0" u="none" strike="noStrike" dirty="0">
                          <a:latin typeface="Arial"/>
                        </a:rPr>
                        <a:t>ΣΤΗ ΓΕΦΥΡΑ ΓΕΝΙΚΟ ΠΡΟΣΤΑΓΜΑ /ΕΠΙΒΙΒΑΖΕΤΑΙ ΣΤΟ ΤΕΛΕΥΤΑΙΟ ΣΩΣΤΙΚΟ ΜΕΣΟ / ΦΕΡΕΙ VHF GMDSS                                                                                                                                                                                                                                                                                            </a:t>
                      </a:r>
                    </a:p>
                  </a:txBody>
                  <a:tcPr marL="9525" marR="9525" marT="9525" marB="0" anchor="b"/>
                </a:tc>
                <a:tc>
                  <a:txBody>
                    <a:bodyPr/>
                    <a:lstStyle/>
                    <a:p>
                      <a:pPr algn="ctr" fontAlgn="auto"/>
                      <a:r>
                        <a:rPr lang="el-GR" sz="800" b="1" i="0" u="none" strike="noStrike" dirty="0">
                          <a:latin typeface="Arial"/>
                        </a:rPr>
                        <a:t>ΣΤΗ ΓΕΦΥΡΑ ΓΕΝΙΚΟ ΠΡΟΣΤΑΓΜΑ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ΣΤΗ ΓΕΦΥΡΑ ΓΕΝΙΚΟ ΠΡΟΣΤΑΓΜΑ                                                   </a:t>
                      </a:r>
                    </a:p>
                  </a:txBody>
                  <a:tcPr marL="9525" marR="9525" marT="9525" marB="0" anchor="b"/>
                </a:tc>
                <a:extLst>
                  <a:ext uri="{0D108BD9-81ED-4DB2-BD59-A6C34878D82A}">
                    <a16:rowId xmlns:a16="http://schemas.microsoft.com/office/drawing/2014/main" val="10002"/>
                  </a:ext>
                </a:extLst>
              </a:tr>
              <a:tr h="604272">
                <a:tc>
                  <a:txBody>
                    <a:bodyPr/>
                    <a:lstStyle/>
                    <a:p>
                      <a:pPr algn="ctr" fontAlgn="ctr"/>
                      <a:r>
                        <a:rPr lang="el-GR" sz="800" b="1" i="0" u="none" strike="noStrike">
                          <a:latin typeface="Arial"/>
                        </a:rPr>
                        <a:t>2</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2</a:t>
                      </a:r>
                    </a:p>
                  </a:txBody>
                  <a:tcPr marL="9525" marR="9525" marT="9525" marB="0" anchor="b"/>
                </a:tc>
                <a:tc>
                  <a:txBody>
                    <a:bodyPr/>
                    <a:lstStyle/>
                    <a:p>
                      <a:pPr algn="ctr" fontAlgn="ctr"/>
                      <a:r>
                        <a:rPr lang="el-GR" sz="600" b="1" i="0" u="none" strike="noStrike" dirty="0">
                          <a:latin typeface="Arial"/>
                        </a:rPr>
                        <a:t>ΥΠΑΡΧΟΣ</a:t>
                      </a:r>
                    </a:p>
                  </a:txBody>
                  <a:tcPr marL="9525" marR="9525" marT="9525" marB="0" anchor="ctr"/>
                </a:tc>
                <a:tc>
                  <a:txBody>
                    <a:bodyPr/>
                    <a:lstStyle/>
                    <a:p>
                      <a:pPr algn="ctr" fontAlgn="auto"/>
                      <a:r>
                        <a:rPr lang="en-US" sz="800" b="1" i="0" u="none" strike="noStrike" dirty="0">
                          <a:latin typeface="Arial"/>
                        </a:rPr>
                        <a:t>EXEI </a:t>
                      </a:r>
                      <a:r>
                        <a:rPr lang="el-GR" sz="800" b="1" i="0" u="none" strike="noStrike" dirty="0">
                          <a:latin typeface="Arial"/>
                        </a:rPr>
                        <a:t>ΤΗΝ ΓΕΝΙΚΗ ΕΠΙΒΛΕΨΗ ΚΑΘΑΙΡΕΣΗΣ ΤΩΝ ΜΕΣ-ΤΑΧΕΙΑ ΛΕΜΒΟ ΔΙΑΣΩΣΗΣ-ΛΕΜΒΟ ΔΙΑΣΩΣΗΣ  /ΦΕΡΕΙ  </a:t>
                      </a:r>
                      <a:r>
                        <a:rPr lang="en-US" sz="800" b="1" i="0" u="none" strike="noStrike" dirty="0">
                          <a:latin typeface="Arial"/>
                        </a:rPr>
                        <a:t>VHF-GMDSS- </a:t>
                      </a:r>
                      <a:r>
                        <a:rPr lang="el-GR" sz="800" b="1" i="0" u="none" strike="noStrike" dirty="0">
                          <a:latin typeface="Arial"/>
                        </a:rPr>
                        <a:t>ΑΡΙΣΤΕΡΟ </a:t>
                      </a:r>
                      <a:r>
                        <a:rPr lang="en-US" sz="800" b="1" i="0" u="none" strike="noStrike" dirty="0">
                          <a:latin typeface="Arial"/>
                        </a:rPr>
                        <a:t>SART- </a:t>
                      </a:r>
                      <a:r>
                        <a:rPr lang="el-GR" sz="800" b="1" i="0" u="none" strike="noStrike" dirty="0">
                          <a:latin typeface="Arial"/>
                        </a:rPr>
                        <a:t>ΦΟΡΗΤΟ </a:t>
                      </a:r>
                      <a:r>
                        <a:rPr lang="en-US" sz="800" b="1" i="0" u="none" strike="noStrike" dirty="0">
                          <a:latin typeface="Arial"/>
                        </a:rPr>
                        <a:t>EPIRB </a:t>
                      </a:r>
                      <a:r>
                        <a:rPr lang="el-GR" sz="800" b="1" i="0" u="none" strike="noStrike" dirty="0">
                          <a:latin typeface="Arial"/>
                        </a:rPr>
                        <a:t>ΕΠΙΒΙΒΑΖΕΤΑΙ ΣΕ  </a:t>
                      </a:r>
                      <a:r>
                        <a:rPr lang="en-US" sz="800" b="1" i="0" u="none" strike="noStrike" dirty="0">
                          <a:latin typeface="Arial"/>
                        </a:rPr>
                        <a:t>MES No.2                                                                                                                                                                                                      </a:t>
                      </a:r>
                    </a:p>
                  </a:txBody>
                  <a:tcPr marL="9525" marR="9525" marT="9525" marB="0" anchor="b"/>
                </a:tc>
                <a:tc>
                  <a:txBody>
                    <a:bodyPr/>
                    <a:lstStyle/>
                    <a:p>
                      <a:pPr algn="ctr" fontAlgn="ctr"/>
                      <a:r>
                        <a:rPr lang="en-US" sz="800" b="1" i="0" u="none" strike="noStrike" dirty="0">
                          <a:latin typeface="Arial"/>
                        </a:rPr>
                        <a:t>OAK </a:t>
                      </a:r>
                      <a:r>
                        <a:rPr lang="el-GR" sz="800" b="1" i="0" u="none" strike="noStrike" dirty="0">
                          <a:latin typeface="Arial"/>
                        </a:rPr>
                        <a:t>ΑΓΗΜΑΤΑΡΧΗΣ ΦΕΡΕΙ </a:t>
                      </a:r>
                      <a:r>
                        <a:rPr lang="en-US" sz="800" b="1" i="0" u="none" strike="noStrike" dirty="0">
                          <a:latin typeface="Arial"/>
                        </a:rPr>
                        <a:t>VHF                                                                                                                                                                                         </a:t>
                      </a:r>
                      <a:r>
                        <a:rPr lang="en-US" sz="800" b="0" i="0" u="none" strike="noStrike" dirty="0">
                          <a:latin typeface="Arial"/>
                        </a:rPr>
                        <a:t>                                          </a:t>
                      </a:r>
                      <a:endParaRPr lang="en-US" sz="800" b="1" i="0" u="none" strike="noStrike" dirty="0">
                        <a:latin typeface="Arial"/>
                      </a:endParaRPr>
                    </a:p>
                  </a:txBody>
                  <a:tcPr marL="9525" marR="9525" marT="9525" marB="0" anchor="ctr"/>
                </a:tc>
                <a:tc>
                  <a:txBody>
                    <a:bodyPr/>
                    <a:lstStyle/>
                    <a:p>
                      <a:pPr algn="ctr" fontAlgn="ctr"/>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ΕΠΙΚΕΦΑΛΗΣ ΦΕΡΕΙ </a:t>
                      </a:r>
                      <a:r>
                        <a:rPr kumimoji="0" lang="en-US" sz="800" b="1" i="0" u="none" strike="noStrike" kern="1200" dirty="0">
                          <a:solidFill>
                            <a:schemeClr val="dk1"/>
                          </a:solidFill>
                          <a:latin typeface="Arial"/>
                          <a:ea typeface="+mn-ea"/>
                          <a:cs typeface="+mn-cs"/>
                        </a:rPr>
                        <a:t>VHF                                                                                                 </a:t>
                      </a:r>
                    </a:p>
                  </a:txBody>
                  <a:tcPr marL="9525" marR="9525" marT="9525" marB="0" anchor="ctr"/>
                </a:tc>
                <a:extLst>
                  <a:ext uri="{0D108BD9-81ED-4DB2-BD59-A6C34878D82A}">
                    <a16:rowId xmlns:a16="http://schemas.microsoft.com/office/drawing/2014/main" val="10003"/>
                  </a:ext>
                </a:extLst>
              </a:tr>
              <a:tr h="366282">
                <a:tc>
                  <a:txBody>
                    <a:bodyPr/>
                    <a:lstStyle/>
                    <a:p>
                      <a:pPr algn="ctr" fontAlgn="ctr"/>
                      <a:r>
                        <a:rPr lang="el-GR" sz="800" b="1" i="0" u="none" strike="noStrike">
                          <a:latin typeface="Arial"/>
                        </a:rPr>
                        <a:t>3</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ΣΤΗ ΓΕΦΥΡΑ ΧΕΙΡΙΣΤΗΣ GMDSS/ΦΕΡΕΙ AIR BAND/ΕΠΙΒΙΒΑΖΕΤΑΙ ΣΤΟ ΤΕΛΕΥΤΑΙΟ ΣΩΣΤΙΚΟ ΜΕΣΟ                                                                                                                                                                                                                                                 </a:t>
                      </a:r>
                    </a:p>
                  </a:txBody>
                  <a:tcPr marL="9525" marR="9525" marT="9525" marB="0" anchor="b"/>
                </a:tc>
                <a:tc>
                  <a:txBody>
                    <a:bodyPr/>
                    <a:lstStyle/>
                    <a:p>
                      <a:pPr algn="ctr" fontAlgn="ctr"/>
                      <a:r>
                        <a:rPr lang="el-GR" sz="800" b="1" i="0" u="none" strike="noStrike" dirty="0">
                          <a:latin typeface="Arial"/>
                        </a:rPr>
                        <a:t>ΣΤΗ ΓΕΦΥΡΑ ΧΕΙΡΙΣΤΗΣ GMDSS  - ΚΛΕΙΝΕΙ ΑΝΕΜΗΣΤΙΡΕΣ -ΜΑΓΝΗΤΙΚΕΣ ΠΥΡΟΣΤΕΓΕΙΣ ΘΥΡΕΣ                                                                                                                                                                                                                      </a:t>
                      </a:r>
                    </a:p>
                  </a:txBody>
                  <a:tcPr marL="9525" marR="9525" marT="9525" marB="0" anchor="ctr"/>
                </a:tc>
                <a:tc>
                  <a:txBody>
                    <a:bodyPr/>
                    <a:lstStyle/>
                    <a:p>
                      <a:pPr algn="ctr" fontAlgn="ctr"/>
                      <a:r>
                        <a:rPr kumimoji="0" lang="el-GR" sz="800" b="1" i="0" u="none" strike="noStrike" kern="1200" dirty="0">
                          <a:solidFill>
                            <a:schemeClr val="dk1"/>
                          </a:solidFill>
                          <a:latin typeface="Arial"/>
                          <a:ea typeface="+mn-ea"/>
                          <a:cs typeface="+mn-cs"/>
                        </a:rPr>
                        <a:t>ΣΤΗ ΓΕΦΥΡΑ ΧΕΙΡΙΣΤΗΣ </a:t>
                      </a:r>
                      <a:r>
                        <a:rPr kumimoji="0" lang="en-US" sz="800" b="1" i="0" u="none" strike="noStrike" kern="1200" dirty="0">
                          <a:solidFill>
                            <a:schemeClr val="dk1"/>
                          </a:solidFill>
                          <a:latin typeface="Arial"/>
                          <a:ea typeface="+mn-ea"/>
                          <a:cs typeface="+mn-cs"/>
                        </a:rPr>
                        <a:t>GMDSS                                                         </a:t>
                      </a:r>
                    </a:p>
                  </a:txBody>
                  <a:tcPr marL="9525" marR="9525" marT="9525" marB="0" anchor="ctr"/>
                </a:tc>
                <a:extLst>
                  <a:ext uri="{0D108BD9-81ED-4DB2-BD59-A6C34878D82A}">
                    <a16:rowId xmlns:a16="http://schemas.microsoft.com/office/drawing/2014/main" val="10004"/>
                  </a:ext>
                </a:extLst>
              </a:tr>
              <a:tr h="366282">
                <a:tc>
                  <a:txBody>
                    <a:bodyPr/>
                    <a:lstStyle/>
                    <a:p>
                      <a:pPr algn="ctr" fontAlgn="ctr"/>
                      <a:r>
                        <a:rPr lang="el-GR" sz="800" b="1" i="0" u="none" strike="noStrike">
                          <a:latin typeface="Arial"/>
                        </a:rPr>
                        <a:t>4</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a:latin typeface="Arial"/>
                        </a:rPr>
                        <a:t>Λ.Δ .1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 ΛΕΜΒΑΡΧΟΣ ΣΤΗ Λ.Δ Νο.1    ΦΕΡΕΙ VHF- ΔΕΞΙΟ SART                                                                                                                                                                                                                                                    </a:t>
                      </a:r>
                    </a:p>
                  </a:txBody>
                  <a:tcPr marL="9525" marR="9525" marT="9525" marB="0" anchor="b"/>
                </a:tc>
                <a:tc>
                  <a:txBody>
                    <a:bodyPr/>
                    <a:lstStyle/>
                    <a:p>
                      <a:pPr algn="ctr" fontAlgn="auto"/>
                      <a:r>
                        <a:rPr lang="el-GR" sz="800" b="1" i="0" u="none" strike="noStrike" dirty="0">
                          <a:latin typeface="Arial"/>
                        </a:rPr>
                        <a:t>OAK ΑΝΤΙΚΑΤΑΣΤΑΤΗΣ ΑΓΗΜΑΤΑΡΧΗ.ΒΟΗΘΑ ΣΤΟ ΝΤΥΣΙΜΟ ΠΥΡΟΣΒΕΣΤΩΝ &amp; ΜΕΤΑΦΟΡΑ ΥΛΙΚΩΝ                                                                                                                                                                                        </a:t>
                      </a:r>
                    </a:p>
                  </a:txBody>
                  <a:tcPr marL="9525" marR="9525" marT="9525" marB="0" anchor="b"/>
                </a:tc>
                <a:tc>
                  <a:txBody>
                    <a:bodyPr/>
                    <a:lstStyle/>
                    <a:p>
                      <a:pPr algn="ctr" fontAlgn="auto"/>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ΑΝΤΙΚΑΤΑΣΤΑΤΗΣ  ΑΓΗΜΑΤΑΡΧΗ                                                                                                                                                                                   </a:t>
                      </a:r>
                    </a:p>
                  </a:txBody>
                  <a:tcPr marL="9525" marR="9525" marT="9525" marB="0" anchor="b"/>
                </a:tc>
                <a:extLst>
                  <a:ext uri="{0D108BD9-81ED-4DB2-BD59-A6C34878D82A}">
                    <a16:rowId xmlns:a16="http://schemas.microsoft.com/office/drawing/2014/main" val="10005"/>
                  </a:ext>
                </a:extLst>
              </a:tr>
              <a:tr h="361920">
                <a:tc>
                  <a:txBody>
                    <a:bodyPr/>
                    <a:lstStyle/>
                    <a:p>
                      <a:pPr algn="ctr" fontAlgn="ctr"/>
                      <a:r>
                        <a:rPr lang="el-GR" sz="800" b="1" i="0" u="none" strike="noStrike">
                          <a:latin typeface="Arial"/>
                        </a:rPr>
                        <a:t>5</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1</a:t>
                      </a:r>
                    </a:p>
                  </a:txBody>
                  <a:tcPr marL="9525" marR="9525" marT="9525" marB="0" anchor="b"/>
                </a:tc>
                <a:tc>
                  <a:txBody>
                    <a:bodyPr/>
                    <a:lstStyle/>
                    <a:p>
                      <a:pPr algn="ctr" fontAlgn="ctr"/>
                      <a:r>
                        <a:rPr lang="el-GR" sz="600" b="1" i="0" u="none" strike="noStrike" dirty="0">
                          <a:latin typeface="Arial"/>
                        </a:rPr>
                        <a:t>ΔΟΚ. ΠΛΟΙΑΡΧΟΣ</a:t>
                      </a:r>
                    </a:p>
                  </a:txBody>
                  <a:tcPr marL="9525" marR="9525" marT="9525" marB="0" anchor="ctr"/>
                </a:tc>
                <a:tc>
                  <a:txBody>
                    <a:bodyPr/>
                    <a:lstStyle/>
                    <a:p>
                      <a:pPr algn="ctr" fontAlgn="auto"/>
                      <a:r>
                        <a:rPr lang="el-GR" sz="800" b="1" i="0" u="none" strike="noStrike" dirty="0">
                          <a:latin typeface="Arial"/>
                        </a:rPr>
                        <a:t>ΟΠΟΥ ΔΙΑΤΑΧΘΕΙ ΕΠΙΒΙΒΑΖΕΤΑΙ ΣΕ ΜΕS Νο1</a:t>
                      </a:r>
                    </a:p>
                  </a:txBody>
                  <a:tcPr marL="9525" marR="9525" marT="9525" marB="0" anchor="b"/>
                </a:tc>
                <a:tc>
                  <a:txBody>
                    <a:bodyPr/>
                    <a:lstStyle/>
                    <a:p>
                      <a:pPr algn="ctr" fontAlgn="b"/>
                      <a:r>
                        <a:rPr lang="el-GR" sz="800" b="1" i="0" u="none" strike="noStrike" dirty="0">
                          <a:solidFill>
                            <a:srgbClr val="000000"/>
                          </a:solidFill>
                          <a:latin typeface="Arial Greek"/>
                        </a:rPr>
                        <a:t>ΟΠΟΥ ΔΙΑΤΑΧΘΕΙ</a:t>
                      </a:r>
                    </a:p>
                  </a:txBody>
                  <a:tcPr marL="9525" marR="9525" marT="9525" marB="0" anchor="b"/>
                </a:tc>
                <a:tc>
                  <a:txBody>
                    <a:bodyPr/>
                    <a:lstStyle/>
                    <a:p>
                      <a:pPr algn="ctr" fontAlgn="b"/>
                      <a:r>
                        <a:rPr kumimoji="0" lang="el-GR" sz="800" b="1" i="0" u="none" strike="noStrike" kern="1200" dirty="0">
                          <a:solidFill>
                            <a:schemeClr val="dk1"/>
                          </a:solidFill>
                          <a:latin typeface="Arial"/>
                          <a:ea typeface="+mn-ea"/>
                          <a:cs typeface="+mn-cs"/>
                        </a:rPr>
                        <a:t>ΟΠΟΥ ΔΙΑΤΑΧΘΕΙ</a:t>
                      </a:r>
                    </a:p>
                  </a:txBody>
                  <a:tcPr marL="9525" marR="9525" marT="9525" marB="0" anchor="b"/>
                </a:tc>
                <a:extLst>
                  <a:ext uri="{0D108BD9-81ED-4DB2-BD59-A6C34878D82A}">
                    <a16:rowId xmlns:a16="http://schemas.microsoft.com/office/drawing/2014/main" val="10006"/>
                  </a:ext>
                </a:extLst>
              </a:tr>
              <a:tr h="361920">
                <a:tc>
                  <a:txBody>
                    <a:bodyPr/>
                    <a:lstStyle/>
                    <a:p>
                      <a:pPr algn="ctr" fontAlgn="ctr"/>
                      <a:r>
                        <a:rPr lang="el-GR" sz="800" b="1" i="0" u="none" strike="noStrike">
                          <a:latin typeface="Arial"/>
                        </a:rPr>
                        <a:t>6</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Τ.Λ.Δ .2 </a:t>
                      </a:r>
                    </a:p>
                  </a:txBody>
                  <a:tcPr marL="9525" marR="9525" marT="9525" marB="0" anchor="b"/>
                </a:tc>
                <a:tc>
                  <a:txBody>
                    <a:bodyPr/>
                    <a:lstStyle/>
                    <a:p>
                      <a:pPr algn="ctr" fontAlgn="ctr"/>
                      <a:r>
                        <a:rPr lang="el-GR" sz="600" b="1" i="0" u="none" strike="noStrike" dirty="0">
                          <a:latin typeface="Arial"/>
                        </a:rPr>
                        <a:t>ΝΑΥΚΛΗΡΟΣ</a:t>
                      </a:r>
                    </a:p>
                  </a:txBody>
                  <a:tcPr marL="9525" marR="9525" marT="9525" marB="0" anchor="ctr"/>
                </a:tc>
                <a:tc>
                  <a:txBody>
                    <a:bodyPr/>
                    <a:lstStyle/>
                    <a:p>
                      <a:pPr algn="ctr" fontAlgn="auto"/>
                      <a:r>
                        <a:rPr lang="el-GR" sz="800" b="1" i="0" u="none" strike="noStrike" dirty="0">
                          <a:latin typeface="Arial"/>
                        </a:rPr>
                        <a:t>ΛΕΜΒΑΡΧΟΣ ΣΤΗ Λ.Δ Νο.2 ΦΕΡΕΙ </a:t>
                      </a:r>
                      <a:r>
                        <a:rPr lang="en-US" sz="800" b="1" i="0" u="none" strike="noStrike" dirty="0">
                          <a:latin typeface="Arial"/>
                        </a:rPr>
                        <a:t>VHF HANDS FREE                                                                                                                                                                                                                                                          </a:t>
                      </a:r>
                    </a:p>
                  </a:txBody>
                  <a:tcPr marL="9525" marR="9525" marT="9525" marB="0" anchor="b"/>
                </a:tc>
                <a:tc>
                  <a:txBody>
                    <a:bodyPr/>
                    <a:lstStyle/>
                    <a:p>
                      <a:pPr algn="ctr" fontAlgn="auto"/>
                      <a:r>
                        <a:rPr lang="el-GR" sz="800" b="1" i="0" u="none" strike="noStrike" dirty="0">
                          <a:latin typeface="Arial"/>
                        </a:rPr>
                        <a:t>ΟΑΚ 2ος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ΑΝΤΛΙΑ ΑΠΑΝΤΛΗΣΗΣ                                                          </a:t>
                      </a:r>
                    </a:p>
                  </a:txBody>
                  <a:tcPr marL="9525" marR="9525" marT="9525" marB="0" anchor="b"/>
                </a:tc>
                <a:extLst>
                  <a:ext uri="{0D108BD9-81ED-4DB2-BD59-A6C34878D82A}">
                    <a16:rowId xmlns:a16="http://schemas.microsoft.com/office/drawing/2014/main" val="10007"/>
                  </a:ext>
                </a:extLst>
              </a:tr>
              <a:tr h="723268">
                <a:tc>
                  <a:txBody>
                    <a:bodyPr/>
                    <a:lstStyle/>
                    <a:p>
                      <a:pPr algn="ctr" fontAlgn="ctr"/>
                      <a:r>
                        <a:rPr lang="el-GR" sz="800" b="1" i="0" u="none" strike="noStrike">
                          <a:latin typeface="Arial"/>
                        </a:rPr>
                        <a:t>7</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1</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a:latin typeface="Arial"/>
                        </a:rPr>
                        <a:t>ΜΕS Νο1/ ΟΜΑΔΑ ΠΡΟΕΤΟΙΜΑΣΙΑΣ ΕΠΙΒΙΒΑΖΕΤΑΙ   MES No.1 -ΦΕΡΕΙ VHF-Ο ΠΡΩΤΟΣ ΠΟΥ ΕΠΙΒΙΒΑΖΕΤΑΙ-  ΚΛΕΙΣΙΜΟ ΤΥΧΟΝ ΑΝΟΙΓΜΑΤΩΝ - ΑΣΦΑΛΛΗΣΗ ΤΗΣ ΣΩΣΙΒΙΑΣ ΣΧΕΔΙΑ ΜΕ ΤΗΝ ΦΥΣΟΥΝΑ -ΓΛΙΣΤΡΑ - ΗΧΕΙ ΣΗΜΑ ΕΤΟΙΜΟΤΗΤΑΣ ΓΙΑ ΕΠΙΒΙΒΑΣΗ ΕΠΙΒΑΤΩΝ                                                                                                                                                                                                                                                              </a:t>
                      </a:r>
                    </a:p>
                  </a:txBody>
                  <a:tcPr marL="9525" marR="9525" marT="9525" marB="0" anchor="b"/>
                </a:tc>
                <a:tc>
                  <a:txBody>
                    <a:bodyPr/>
                    <a:lstStyle/>
                    <a:p>
                      <a:pPr algn="ctr" fontAlgn="auto"/>
                      <a:r>
                        <a:rPr lang="el-GR" sz="800" b="1" i="0" u="none" strike="noStrike" dirty="0">
                          <a:latin typeface="Arial"/>
                        </a:rPr>
                        <a:t>ΟΑΚ 1ος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ΜΟΥΣΑΜΑ - ΣΦΗΝΕΣ                                              </a:t>
                      </a:r>
                    </a:p>
                  </a:txBody>
                  <a:tcPr marL="9525" marR="9525" marT="9525" marB="0" anchor="b"/>
                </a:tc>
                <a:extLst>
                  <a:ext uri="{0D108BD9-81ED-4DB2-BD59-A6C34878D82A}">
                    <a16:rowId xmlns:a16="http://schemas.microsoft.com/office/drawing/2014/main" val="10008"/>
                  </a:ext>
                </a:extLst>
              </a:tr>
              <a:tr h="366282">
                <a:tc>
                  <a:txBody>
                    <a:bodyPr/>
                    <a:lstStyle/>
                    <a:p>
                      <a:pPr algn="ctr" fontAlgn="ctr"/>
                      <a:r>
                        <a:rPr lang="el-GR" sz="800" b="1" i="0" u="none" strike="noStrike">
                          <a:latin typeface="Arial"/>
                        </a:rPr>
                        <a:t>8</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2</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a:latin typeface="Arial"/>
                        </a:rPr>
                        <a:t>ΟΜΑΔΑ ΠΡΟΕΤΟΙΜΑΣΙΑ  MES No 2   ΕΠΙΒΙΒΑΖΕΤΑΙ ΣΕ M.E.S 2  ΒΟΗΘΑΝ ΣΤΗΝ ΕΠΙΒΙΒΑΣΗ ΤΩΝ ΕΠΙΒΑΤΩΝ -ΑΜΕΑ                                                                                                                                                                                                                                                                                      </a:t>
                      </a:r>
                    </a:p>
                  </a:txBody>
                  <a:tcPr marL="9525" marR="9525" marT="9525" marB="0" anchor="b"/>
                </a:tc>
                <a:tc>
                  <a:txBody>
                    <a:bodyPr/>
                    <a:lstStyle/>
                    <a:p>
                      <a:pPr algn="ctr" fontAlgn="auto"/>
                      <a:r>
                        <a:rPr lang="el-GR" sz="800" b="1" i="0" u="none" strike="noStrike" dirty="0">
                          <a:latin typeface="Arial"/>
                        </a:rPr>
                        <a:t>  Ο.Α.Κ ΜΕΤΑΦΕΡΕΙ ΚΑΙ ΕΝΩΝΕΙ  ΜΑΝΙΚΕΣ  -ΠΥΡΟΣΒΕΣΤΗΡΕΣ  -ΧΕΙΡΙΖΕΤΑΙ ΠΥΡΙΜΑΧΟ ΣΧΟΙΝΙ (ΚΟΛΑΟΥΖΟ)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ΤΣΙΜΕΝΤΟ - ΣΦΗΝΕΣ- ΑΝΤΛΙΑ ΑΠΑΝΤΛΗΣΗΣ                                            </a:t>
                      </a:r>
                    </a:p>
                  </a:txBody>
                  <a:tcPr marL="9525" marR="9525" marT="9525"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8821115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16632"/>
            <a:ext cx="8229600" cy="490066"/>
          </a:xfrm>
        </p:spPr>
        <p:txBody>
          <a:bodyPr>
            <a:normAutofit fontScale="90000"/>
          </a:bodyPr>
          <a:lstStyle/>
          <a:p>
            <a:r>
              <a:rPr lang="el-GR" dirty="0"/>
              <a:t>ΑΤΟΜΙΚΟ ΔΕΛΤΙΟ</a:t>
            </a:r>
          </a:p>
        </p:txBody>
      </p:sp>
      <p:graphicFrame>
        <p:nvGraphicFramePr>
          <p:cNvPr id="6" name="5 - Θέση περιεχομένου"/>
          <p:cNvGraphicFramePr>
            <a:graphicFrameLocks noGrp="1" noChangeAspect="1"/>
          </p:cNvGraphicFramePr>
          <p:nvPr>
            <p:ph idx="1"/>
          </p:nvPr>
        </p:nvGraphicFramePr>
        <p:xfrm>
          <a:off x="2170113" y="742950"/>
          <a:ext cx="4873625" cy="5999163"/>
        </p:xfrm>
        <a:graphic>
          <a:graphicData uri="http://schemas.openxmlformats.org/presentationml/2006/ole">
            <mc:AlternateContent xmlns:mc="http://schemas.openxmlformats.org/markup-compatibility/2006">
              <mc:Choice xmlns:v="urn:schemas-microsoft-com:vml" Requires="v">
                <p:oleObj name="Έγγραφο" r:id="rId2" imgW="7475755" imgH="9202290" progId="Word.Document.12">
                  <p:embed/>
                </p:oleObj>
              </mc:Choice>
              <mc:Fallback>
                <p:oleObj name="Έγγραφο" r:id="rId2" imgW="7475755" imgH="9202290" progId="Word.Document.12">
                  <p:embed/>
                  <p:pic>
                    <p:nvPicPr>
                      <p:cNvPr id="0" name="Picture 6"/>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0113" y="742950"/>
                        <a:ext cx="4873625" cy="5999163"/>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17185192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234280"/>
            <a:ext cx="8229600" cy="1143000"/>
          </a:xfrm>
        </p:spPr>
        <p:txBody>
          <a:bodyPr/>
          <a:lstStyle/>
          <a:p>
            <a:r>
              <a:rPr lang="el-GR" dirty="0"/>
              <a:t>ΣΗΜΑΤΑ ΣΥΝΑΓΕΡΜΟΥ</a:t>
            </a:r>
          </a:p>
        </p:txBody>
      </p:sp>
      <p:sp>
        <p:nvSpPr>
          <p:cNvPr id="3" name="2 - Θέση περιεχομένου"/>
          <p:cNvSpPr>
            <a:spLocks noGrp="1"/>
          </p:cNvSpPr>
          <p:nvPr>
            <p:ph idx="1"/>
          </p:nvPr>
        </p:nvSpPr>
        <p:spPr>
          <a:xfrm>
            <a:off x="467544" y="908720"/>
            <a:ext cx="8229600" cy="5688632"/>
          </a:xfrm>
        </p:spPr>
        <p:txBody>
          <a:bodyPr>
            <a:normAutofit fontScale="85000" lnSpcReduction="20000"/>
          </a:bodyPr>
          <a:lstStyle/>
          <a:p>
            <a:pPr hangingPunct="0"/>
            <a:r>
              <a:rPr lang="el-GR" b="1" u="sng" dirty="0"/>
              <a:t>ΓΕΝΙΚΟ ΣΗΜΑ ΚΙΝΔΥΝΟΥ :</a:t>
            </a:r>
            <a:r>
              <a:rPr lang="el-GR" dirty="0"/>
              <a:t> Επτά (7) ή περισσότεροι βραχείς συριγμοί ακολουθούμενοι από ένα (1) μακρό Σφύριγμα με τη </a:t>
            </a:r>
            <a:r>
              <a:rPr lang="el-GR" dirty="0" err="1"/>
              <a:t>σφυρίκτρα</a:t>
            </a:r>
            <a:r>
              <a:rPr lang="el-GR" dirty="0"/>
              <a:t> του (Επάνδρωση θέσεων εγκατάλειψης πλοίου). Εκπομπή του σήματος κινδύνου δεν σημαίνει και εγκατάλειψη του πλοίου. Σπεύσατε αμέσως προς τους Σταθμούς Σωσιβίων Λέμβων με τα σωσίβια  σας.</a:t>
            </a:r>
          </a:p>
          <a:p>
            <a:pPr hangingPunct="0"/>
            <a:r>
              <a:rPr lang="el-GR" b="1" u="sng" dirty="0"/>
              <a:t> ΣΗΜΑ  ΠΥΡΚΑΓΙΑΣ :</a:t>
            </a:r>
            <a:r>
              <a:rPr lang="el-GR" dirty="0"/>
              <a:t> Ομάδες κωδωνισμών διάρκειας της κάθε μιας  10 δευτερόλεπτα με τον κώδωνα του πλοίου (καμπανάκι) και το ίδιο με τους ηλεκτρικούς κώδωνες κινδύνου. Σπεύσατε αμέσως προς τους χώρους συγκέντρωσης έκτατης ανάγκης με τα σωσίβια  σας.</a:t>
            </a:r>
          </a:p>
          <a:p>
            <a:pPr hangingPunct="0"/>
            <a:r>
              <a:rPr lang="el-GR" b="1" u="sng" dirty="0"/>
              <a:t>ΣΗΜΑ</a:t>
            </a:r>
            <a:r>
              <a:rPr lang="en-US" b="1" u="sng" dirty="0"/>
              <a:t>  </a:t>
            </a:r>
            <a:r>
              <a:rPr lang="el-GR" b="1" u="sng" dirty="0"/>
              <a:t>ΔΙΑΡΡΟΗΣ</a:t>
            </a:r>
            <a:r>
              <a:rPr lang="en-US" b="1" u="sng" dirty="0"/>
              <a:t> :</a:t>
            </a:r>
            <a:r>
              <a:rPr lang="en-US" dirty="0"/>
              <a:t> </a:t>
            </a:r>
            <a:r>
              <a:rPr lang="el-GR" dirty="0"/>
              <a:t>Τρεις μακροί κωδωνισμοί με το ηλεκτρικό σύστημα αναγγελίας κινδύνου</a:t>
            </a:r>
            <a:r>
              <a:rPr lang="en-US" dirty="0"/>
              <a:t> / </a:t>
            </a:r>
            <a:r>
              <a:rPr lang="el-GR" dirty="0"/>
              <a:t>πυρκαγιάς</a:t>
            </a:r>
            <a:r>
              <a:rPr lang="en-US" dirty="0"/>
              <a:t>. </a:t>
            </a:r>
            <a:r>
              <a:rPr lang="el-GR" dirty="0"/>
              <a:t>Σπεύσατε αμέσως προς τους χώρους συγκέντρωσης έκτατης ανάγκης με τα σωσίβια  σας.</a:t>
            </a:r>
          </a:p>
          <a:p>
            <a:pPr hangingPunct="0"/>
            <a:r>
              <a:rPr lang="el-GR" b="1" u="sng" dirty="0"/>
              <a:t>ΑΝΘΡΩΠΟΣ  ΣΤΗ  ΘΑΛΑΣΣΑ :</a:t>
            </a:r>
            <a:r>
              <a:rPr lang="el-GR" dirty="0"/>
              <a:t> Αμέσως και με δυνατή φωνή μετάδοση προς τη γέφυρα του πλοίου της φράσης</a:t>
            </a:r>
            <a:r>
              <a:rPr lang="el-GR" b="1" dirty="0"/>
              <a:t>“ ΑΝΘΡΩΠΟΣ  ΣΤΗ  ΘΑΛΑΣΣΑ “</a:t>
            </a:r>
            <a:endParaRPr lang="el-GR" dirty="0"/>
          </a:p>
          <a:p>
            <a:pPr hangingPunct="0"/>
            <a:r>
              <a:rPr lang="el-GR" b="1" u="sng" dirty="0"/>
              <a:t>ΕΓΚΑΤΑΛΕΙΨΗ ΠΛΟΙΟΥ :</a:t>
            </a:r>
            <a:r>
              <a:rPr lang="el-GR" dirty="0"/>
              <a:t>ΜΟΝΟΝ ΚΑΤΟΠΙΝ ΕΚΦΩΝΗΣΕΩΣ ΑΠΟ ΤΟΝ ΠΛΟΙΑΡΧΟ ΤΗΣ ΦΡΑΣΗΣ </a:t>
            </a:r>
            <a:r>
              <a:rPr lang="el-GR" b="1" dirty="0"/>
              <a:t>“ΕΓΚΑΤΑΛΕΙΨΗ ΠΛΟΙΟΥ”.</a:t>
            </a:r>
            <a:endParaRPr lang="el-GR" dirty="0"/>
          </a:p>
          <a:p>
            <a:pPr marL="137160" indent="0" hangingPunct="0">
              <a:buNone/>
            </a:pPr>
            <a:endParaRPr lang="el-GR" dirty="0"/>
          </a:p>
          <a:p>
            <a:pPr>
              <a:buNone/>
            </a:pPr>
            <a:endParaRPr lang="el-GR" dirty="0"/>
          </a:p>
        </p:txBody>
      </p:sp>
    </p:spTree>
    <p:extLst>
      <p:ext uri="{BB962C8B-B14F-4D97-AF65-F5344CB8AC3E}">
        <p14:creationId xmlns:p14="http://schemas.microsoft.com/office/powerpoint/2010/main" val="36388751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ΣΧΕΔΙΟ ΣΩΣΤΙΚΩΝ ΜΕΣΩΝ</a:t>
            </a:r>
            <a:br>
              <a:rPr lang="el-GR" dirty="0"/>
            </a:br>
            <a:r>
              <a:rPr lang="el-GR" dirty="0"/>
              <a:t>ΣΧΕΔΙΟ ΕΚΚΕΝΩΣΗΣ </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6161" y="2140917"/>
            <a:ext cx="6533804" cy="4019204"/>
          </a:xfrm>
        </p:spPr>
      </p:pic>
    </p:spTree>
    <p:extLst>
      <p:ext uri="{BB962C8B-B14F-4D97-AF65-F5344CB8AC3E}">
        <p14:creationId xmlns:p14="http://schemas.microsoft.com/office/powerpoint/2010/main" val="41974731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ΕΝΕΡΓΕΙΕΣ ΑΕΡΟΓΕΦΥΡΑΣ</a:t>
            </a:r>
          </a:p>
        </p:txBody>
      </p:sp>
      <p:sp>
        <p:nvSpPr>
          <p:cNvPr id="3" name="Θέση περιεχομένου 2"/>
          <p:cNvSpPr>
            <a:spLocks noGrp="1"/>
          </p:cNvSpPr>
          <p:nvPr>
            <p:ph idx="1"/>
          </p:nvPr>
        </p:nvSpPr>
        <p:spPr>
          <a:xfrm>
            <a:off x="323528" y="2492896"/>
            <a:ext cx="8229600" cy="3240360"/>
          </a:xfrm>
        </p:spPr>
        <p:txBody>
          <a:bodyPr/>
          <a:lstStyle/>
          <a:p>
            <a:r>
              <a:rPr lang="el-GR" dirty="0"/>
              <a:t>Ρίψη </a:t>
            </a:r>
            <a:r>
              <a:rPr lang="el-GR" dirty="0" err="1"/>
              <a:t>ορμιδίου</a:t>
            </a:r>
            <a:r>
              <a:rPr lang="el-GR" dirty="0"/>
              <a:t> με την </a:t>
            </a:r>
            <a:r>
              <a:rPr lang="el-GR" dirty="0" err="1"/>
              <a:t>ορμιδοβόλο</a:t>
            </a:r>
            <a:r>
              <a:rPr lang="el-GR" dirty="0"/>
              <a:t> συσκευή.</a:t>
            </a:r>
          </a:p>
          <a:p>
            <a:r>
              <a:rPr lang="el-GR" dirty="0"/>
              <a:t>Πέρασμα σχοινιού 10</a:t>
            </a:r>
            <a:r>
              <a:rPr lang="en-US" dirty="0"/>
              <a:t>mm </a:t>
            </a:r>
            <a:r>
              <a:rPr lang="el-GR" dirty="0"/>
              <a:t>(μπεντένι).</a:t>
            </a:r>
          </a:p>
          <a:p>
            <a:r>
              <a:rPr lang="el-GR" dirty="0"/>
              <a:t>Πέρασμα σχοινιού 20</a:t>
            </a:r>
            <a:r>
              <a:rPr lang="en-US" dirty="0"/>
              <a:t>mm.</a:t>
            </a:r>
            <a:endParaRPr lang="el-GR" dirty="0"/>
          </a:p>
          <a:p>
            <a:r>
              <a:rPr lang="el-GR" dirty="0" err="1"/>
              <a:t>Καντηλίτσα</a:t>
            </a:r>
            <a:r>
              <a:rPr lang="el-GR" dirty="0"/>
              <a:t> με σωσίβιο σημαντήρα που κρέμεται στα 3 μέτρα.</a:t>
            </a:r>
          </a:p>
        </p:txBody>
      </p:sp>
    </p:spTree>
    <p:extLst>
      <p:ext uri="{BB962C8B-B14F-4D97-AF65-F5344CB8AC3E}">
        <p14:creationId xmlns:p14="http://schemas.microsoft.com/office/powerpoint/2010/main" val="24136995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0"/>
            <a:ext cx="7024744" cy="1143000"/>
          </a:xfrm>
        </p:spPr>
        <p:txBody>
          <a:bodyPr/>
          <a:lstStyle/>
          <a:p>
            <a:r>
              <a:rPr lang="el-GR" dirty="0"/>
              <a:t>ΟΡΜΙΔΙΟΒΟΛΟΣ ΣΥΣΚΕΥΗ</a:t>
            </a:r>
          </a:p>
        </p:txBody>
      </p:sp>
      <p:pic>
        <p:nvPicPr>
          <p:cNvPr id="4" name="Line Throwing Apparatus - Slow Mo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cstate="print"/>
          <a:stretch>
            <a:fillRect/>
          </a:stretch>
        </p:blipFill>
        <p:spPr>
          <a:xfrm>
            <a:off x="395536" y="1143000"/>
            <a:ext cx="8407770" cy="4758703"/>
          </a:xfrm>
        </p:spPr>
      </p:pic>
    </p:spTree>
    <p:extLst>
      <p:ext uri="{BB962C8B-B14F-4D97-AF65-F5344CB8AC3E}">
        <p14:creationId xmlns:p14="http://schemas.microsoft.com/office/powerpoint/2010/main" val="42634336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ΑΡΙΘΜΟΣ ΛΕΜΒΩΝ ΣΥΜΦΩΝΩΣ </a:t>
            </a:r>
            <a:r>
              <a:rPr lang="en-US" dirty="0"/>
              <a:t>SOLAS</a:t>
            </a:r>
            <a:endParaRPr lang="el-GR" dirty="0"/>
          </a:p>
        </p:txBody>
      </p:sp>
      <p:sp>
        <p:nvSpPr>
          <p:cNvPr id="3" name="2 - Θέση περιεχομένου"/>
          <p:cNvSpPr>
            <a:spLocks noGrp="1"/>
          </p:cNvSpPr>
          <p:nvPr>
            <p:ph idx="1"/>
          </p:nvPr>
        </p:nvSpPr>
        <p:spPr/>
        <p:txBody>
          <a:bodyPr/>
          <a:lstStyle/>
          <a:p>
            <a:pPr lvl="0">
              <a:defRPr/>
            </a:pPr>
            <a:r>
              <a:rPr lang="el-GR" dirty="0"/>
              <a:t>Επιβατικά</a:t>
            </a:r>
            <a:r>
              <a:rPr lang="en-US" dirty="0"/>
              <a:t>: </a:t>
            </a:r>
            <a:r>
              <a:rPr lang="el-GR" dirty="0"/>
              <a:t>Σε κάθε πλευρά σωσίβιες λέμβοι χωρητικότητας μεγαλύτερης του 50 % των επιβαινόντων και σωσίβιες σχεδίες των οποίων η χωρητικότητα συμπληρώνει το σύνολο των επιβαινόντων.</a:t>
            </a:r>
            <a:r>
              <a:rPr lang="en-US" dirty="0"/>
              <a:t> </a:t>
            </a:r>
            <a:endParaRPr lang="el-GR" dirty="0"/>
          </a:p>
          <a:p>
            <a:pPr lvl="0">
              <a:defRPr/>
            </a:pPr>
            <a:r>
              <a:rPr lang="el-GR" dirty="0"/>
              <a:t>Φορτηγά</a:t>
            </a:r>
            <a:r>
              <a:rPr lang="en-US" dirty="0"/>
              <a:t>: </a:t>
            </a:r>
            <a:r>
              <a:rPr lang="el-GR" dirty="0"/>
              <a:t>Σε κάθε πλευρά λέμβους χωρητικότητας ίση με το σύνολο των επιβαινόντων και σχεδίες χωρητικότητας ίσης με το σύνολο των επιβαινόντων.</a:t>
            </a:r>
          </a:p>
        </p:txBody>
      </p:sp>
    </p:spTree>
    <p:extLst>
      <p:ext uri="{BB962C8B-B14F-4D97-AF65-F5344CB8AC3E}">
        <p14:creationId xmlns:p14="http://schemas.microsoft.com/office/powerpoint/2010/main" val="68135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Χρόνος εγκατάλειψης συμφώνως </a:t>
            </a:r>
            <a:r>
              <a:rPr lang="en-US" dirty="0"/>
              <a:t>SOLAS</a:t>
            </a:r>
            <a:endParaRPr lang="el-GR" dirty="0"/>
          </a:p>
        </p:txBody>
      </p:sp>
      <p:sp>
        <p:nvSpPr>
          <p:cNvPr id="3" name="Θέση περιεχομένου 2"/>
          <p:cNvSpPr>
            <a:spLocks noGrp="1"/>
          </p:cNvSpPr>
          <p:nvPr>
            <p:ph idx="1"/>
          </p:nvPr>
        </p:nvSpPr>
        <p:spPr/>
        <p:txBody>
          <a:bodyPr/>
          <a:lstStyle/>
          <a:p>
            <a:r>
              <a:rPr lang="el-GR" dirty="0"/>
              <a:t>Επιβατικά πλοία</a:t>
            </a:r>
            <a:r>
              <a:rPr lang="en-US" dirty="0"/>
              <a:t>: </a:t>
            </a:r>
            <a:r>
              <a:rPr lang="el-GR" dirty="0"/>
              <a:t>εντός 30 λεπτών από το άκουσμα του σήματος εγκατάλειψης του πλοίου.</a:t>
            </a:r>
          </a:p>
          <a:p>
            <a:r>
              <a:rPr lang="el-GR" dirty="0"/>
              <a:t>Φορτηγά πλοία</a:t>
            </a:r>
            <a:r>
              <a:rPr lang="en-US" dirty="0"/>
              <a:t>: </a:t>
            </a:r>
            <a:r>
              <a:rPr lang="el-GR" dirty="0"/>
              <a:t>εντός 10 λεπτών από το άκουσμα του σήματος εγκατάλειψης του πλοίου.</a:t>
            </a:r>
          </a:p>
          <a:p>
            <a:endParaRPr lang="el-GR" dirty="0"/>
          </a:p>
        </p:txBody>
      </p:sp>
    </p:spTree>
    <p:extLst>
      <p:ext uri="{BB962C8B-B14F-4D97-AF65-F5344CB8AC3E}">
        <p14:creationId xmlns:p14="http://schemas.microsoft.com/office/powerpoint/2010/main" val="4031442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ΣΥΣΤΗΜΑΤΑ ΚΑΘΑΙΡΕΣΗΣ</a:t>
            </a:r>
          </a:p>
        </p:txBody>
      </p:sp>
      <p:sp>
        <p:nvSpPr>
          <p:cNvPr id="3" name="2 - Θέση περιεχομένου"/>
          <p:cNvSpPr>
            <a:spLocks noGrp="1"/>
          </p:cNvSpPr>
          <p:nvPr>
            <p:ph idx="1"/>
          </p:nvPr>
        </p:nvSpPr>
        <p:spPr/>
        <p:txBody>
          <a:bodyPr/>
          <a:lstStyle/>
          <a:p>
            <a:pPr>
              <a:buNone/>
            </a:pPr>
            <a:r>
              <a:rPr lang="el-GR" dirty="0" err="1"/>
              <a:t>Επωτίδες</a:t>
            </a:r>
            <a:r>
              <a:rPr lang="el-GR" dirty="0"/>
              <a:t> </a:t>
            </a:r>
          </a:p>
          <a:p>
            <a:pPr>
              <a:buNone/>
            </a:pPr>
            <a:endParaRPr lang="el-GR" dirty="0"/>
          </a:p>
          <a:p>
            <a:pPr>
              <a:buFontTx/>
              <a:buChar char="-"/>
            </a:pPr>
            <a:r>
              <a:rPr lang="el-GR" dirty="0"/>
              <a:t>Κοινές </a:t>
            </a:r>
          </a:p>
          <a:p>
            <a:pPr>
              <a:buFontTx/>
              <a:buChar char="-"/>
            </a:pPr>
            <a:r>
              <a:rPr lang="el-GR" dirty="0"/>
              <a:t>Μηχανικές </a:t>
            </a:r>
          </a:p>
          <a:p>
            <a:pPr>
              <a:buFontTx/>
              <a:buChar char="-"/>
            </a:pPr>
            <a:r>
              <a:rPr lang="el-GR" dirty="0"/>
              <a:t>Βαρύτητας</a:t>
            </a:r>
          </a:p>
          <a:p>
            <a:pPr>
              <a:buFontTx/>
              <a:buChar char="-"/>
            </a:pPr>
            <a:r>
              <a:rPr lang="el-GR" dirty="0"/>
              <a:t>Ελευθέρας πτώσης.</a:t>
            </a:r>
          </a:p>
        </p:txBody>
      </p:sp>
    </p:spTree>
    <p:extLst>
      <p:ext uri="{BB962C8B-B14F-4D97-AF65-F5344CB8AC3E}">
        <p14:creationId xmlns:p14="http://schemas.microsoft.com/office/powerpoint/2010/main" val="31430629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1816</TotalTime>
  <Words>2845</Words>
  <Application>Microsoft Office PowerPoint</Application>
  <PresentationFormat>On-screen Show (4:3)</PresentationFormat>
  <Paragraphs>469</Paragraphs>
  <Slides>67</Slides>
  <Notes>0</Notes>
  <HiddenSlides>0</HiddenSlides>
  <MMClips>11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67</vt:i4>
      </vt:variant>
    </vt:vector>
  </HeadingPairs>
  <TitlesOfParts>
    <vt:vector size="73" baseType="lpstr">
      <vt:lpstr>Arial</vt:lpstr>
      <vt:lpstr>Arial Greek</vt:lpstr>
      <vt:lpstr>Century Gothic</vt:lpstr>
      <vt:lpstr>Wingdings 2</vt:lpstr>
      <vt:lpstr>Austin</vt:lpstr>
      <vt:lpstr>Έγγραφο</vt:lpstr>
      <vt:lpstr>Ανώτερη εκπαίδευση στη χρήση σωστικών σκαφών και λέμβων διάσωσης. STCW A-VI / 2.1</vt:lpstr>
      <vt:lpstr>ΔΙΕΘΝΕΙΣ ΝΑΥΤΙΛΙΑΚΕΣ ΣΥΜΒΑΣΕΙΣ ΚΑΙ ΟΡΓΑΝΙΣΜΟΙ</vt:lpstr>
      <vt:lpstr>ΣΩΣΤΙΚΑ ΜΕΣΑ ΠΛΟΙΟΥ</vt:lpstr>
      <vt:lpstr>ΤΥΠΟΙ ΣΩΣΙΒΙΩΝ ΛΕΜΒΩΝ</vt:lpstr>
      <vt:lpstr>ΠΡΟΔΙΑΓΡΑΦΕΣ ΛΕΜΒΩΝ</vt:lpstr>
      <vt:lpstr>PowerPoint Presentation</vt:lpstr>
      <vt:lpstr>ΑΡΙΘΜΟΣ ΛΕΜΒΩΝ ΣΥΜΦΩΝΩΣ SOLAS</vt:lpstr>
      <vt:lpstr>Χρόνος εγκατάλειψης συμφώνως SOLAS</vt:lpstr>
      <vt:lpstr>ΣΥΣΤΗΜΑΤΑ ΚΑΘΑΙΡΕΣΗΣ</vt:lpstr>
      <vt:lpstr>ΕΠΩΤΙΔΕΣ ΒΑΡΥΤΗΤΑΣ</vt:lpstr>
      <vt:lpstr>ΕΠΩΤΙΔΕΣ ΒΑΡΥΤΗΤΑΣ</vt:lpstr>
      <vt:lpstr>ΕΠΩΤΙΔΕΣ ΕΛΕΥΘΕΡΗΣ ΠΤΩΣΗΣ</vt:lpstr>
      <vt:lpstr>ΑΝΑΚΤΗΣΗ ΣΩΣΣΙΒΙΑΣ ΛΕΜΒΟΥ ΕΛΕΥΘΕΡΗΣ ΠΤΩΣΗΣ</vt:lpstr>
      <vt:lpstr>ΔΙΑΔΙΚΑΣΙΑ ΚΑΘΑΙΡΕΣΗΣ ΕΛΕΥΘΕΡΗΣ ΠΤΩΣΗΣ</vt:lpstr>
      <vt:lpstr>ΔΙΑΔΙΚΑΣΙΑ ΚΑΘΑΙΡΕΣΗΣ ΣΩΣΙΒΙΑΣ ΛΕΜΒΟΥ</vt:lpstr>
      <vt:lpstr>ΓΑΝΤΖΟΙ ΑΥΤΟΜΑΤΗΣ ΑΠΕΛΕΥΘΕΡΩΣΗΣ</vt:lpstr>
      <vt:lpstr>ΛΑΘΟΣ ΧΕΙΡΙΣΜΟΙ ΜΠΟΡΟΥΝ ΝΑ ΑΠΟΒΟΥΝ ΜΟΙΡΑΙΟΙ</vt:lpstr>
      <vt:lpstr>FPD (Fall Preventer Device)</vt:lpstr>
      <vt:lpstr>ΠΡΟΣΟΧΗ ΣΤΗΝ ΤΑΧΥΤΗΤΑ ΤΟΥ ΠΛΟΙΟΥ</vt:lpstr>
      <vt:lpstr>ΕΦΟΔΙΑ ΣΩΣΙΒΙΑΣ ΛΕΜΒΟΥ</vt:lpstr>
      <vt:lpstr>ΕΦΟΔΙΑ ΣΩΣΙΒΙΑΣ ΛΕΜΒΟΥ</vt:lpstr>
      <vt:lpstr>ΠΡΩΤΕΣ ΕΝΕΡΓΕΙΕΣ ΜΕΤΑ ΚΑΘΕΛΚΥΣΗΣ </vt:lpstr>
      <vt:lpstr>ΠΑΡΑΓΓΕΛΜΑΤΑ ΚΩΠΗΛΑΣΙΑΣ</vt:lpstr>
      <vt:lpstr>ΣΩΣΙΒΙΕΣ ΣΧΕΔΙΕΣ</vt:lpstr>
      <vt:lpstr>ΑΠΑΙΤΗΣΕΙΣ ΣΩΣΙΒΙΩΝ ΣΧΕΔΙΩΝ</vt:lpstr>
      <vt:lpstr>ΕΓΓΡΑΦΕΣ ΚΙΒΩΤΙΟΥ ΣΧΕΔΙΑΣ</vt:lpstr>
      <vt:lpstr>Υδροστατικός μηχανισμός</vt:lpstr>
      <vt:lpstr>ΕΞΟΠΛΙΣΜΟΣ ΣΩΣΣΙΒΙΩΝ ΣΧΕΔΙΩΝ</vt:lpstr>
      <vt:lpstr>ΕΞΟΠΛΙΣΜΟΣ ΣΩΣΣΙΒΙΩΝ ΣΧΕΔΙΩΝ</vt:lpstr>
      <vt:lpstr>ΠΟΙΑ ΑΝΤΙΚΕΙΜΕΝΑ ΒΡΙΣΚΟΝΤΑΙ ΕΚΤΌΣ ΤΟΥ ΣΑΚΟΥ ΕΦΟΔΙΩΝ</vt:lpstr>
      <vt:lpstr>ΔΙΑΔΙΚΑΣΙΑ ΚΑΘΑΙΡΕΣΗΣ ΣΧΕΔΙΑΣ ΜΕ ΓΕΡΑΝΙΣΚΟ</vt:lpstr>
      <vt:lpstr>ΕΝΕΡΓΟΠΟΙΗΣΗ ΣΥΣΤΗΜΑΤΟΣ  MARINE EVACUATION SYSTEM (MES)</vt:lpstr>
      <vt:lpstr>ΛΕΜΒΟΙ ΔΙΑΣΩΣΗΣ</vt:lpstr>
      <vt:lpstr>MOB – Άνθρωπος στην θάλασσα</vt:lpstr>
      <vt:lpstr>ΠΡΟΔΙΑΓΡΑΦΕΣ ΛΕΜΒΩΝ ΔΙΑΣΩΣΗΣ </vt:lpstr>
      <vt:lpstr>ΑΡΙΘΜΟΣ ΛΕΜΒΩΝ ΔΙΑΣΩΣΗΣ</vt:lpstr>
      <vt:lpstr>ΕΙΔΗ ΚΥΚΛΙΚΩΝ ΣΩΣΙΒΙΩΝ</vt:lpstr>
      <vt:lpstr>ΠΡΟΔΙΑΓΡΑΦΕΣ ΚΥΚΛΙΚΩΝ ΣΩΣΙΒΙΩΝ</vt:lpstr>
      <vt:lpstr>ΑΡΙΘΜΟΣ ΚΥΚΛΙΚΩΝ ΣΩΣΙΒΙΩΝ ΣΤΟ ΕΠΙΒΑΤΗΓΟ ΠΛΟΙΟ</vt:lpstr>
      <vt:lpstr>ΑΡΙΘΜΟΣ ΚΥΚΛΙΚΩΝ ΣΩΣΙΒΙΩΝ ΣE ΦΟΡΤΗΓΟ ΠΛΟΙΟ</vt:lpstr>
      <vt:lpstr>ΑΤΟΜΙΚΕΣ ΣΩΣΙΒΙΕΣ ΖΩΝΕΣ</vt:lpstr>
      <vt:lpstr>ΠΡΟΔΙΑΓΡΑΦΕΣ</vt:lpstr>
      <vt:lpstr>ΣΤΟΛΗ ΕΜΒΑΠΤΙΣΕΩΣ Η΄ ΑΠΟΦΥΓΗΣ ΕΚΘΕΣΗΣ</vt:lpstr>
      <vt:lpstr>ΕΙΔΗ ΣΤΟΛΩΝ ΕΜΒΑΠΤΙΣΗΣ</vt:lpstr>
      <vt:lpstr>ΠΡΟΔΙΑΓΡΑΦΕΣ ΣΤΟΛΗΣ ΕΜΒΑΠΤΙΣΗΣ</vt:lpstr>
      <vt:lpstr>ΣΤΟΛΗ ΘΕΡΜΙΚΗΣ ΠΡΟΣΤΑΣΙΑΣ</vt:lpstr>
      <vt:lpstr>ΠΡΟΔΙΑΓΡΑΦΕΣ TPA</vt:lpstr>
      <vt:lpstr>ΕΠΙΒΙΩΣΗ ΣΤΗΝ ΘΑΛΑΣΣΑ ΧΩΡΙΣ ΑΤΟΜΙΚΟ ΣΩΣΙΒΙΟ</vt:lpstr>
      <vt:lpstr>ΕΠΑΝΑΦΟΡΑ ΑΝΕΣΤΡΑΜΕΝΗΣ ΣΩΣΙΒΙΑΣ ΣΧΕΔΙΑΣ</vt:lpstr>
      <vt:lpstr>ΚΙΝΔΥΝΟΙ ΕΠΙΒΙΩΣΗΣ</vt:lpstr>
      <vt:lpstr>ΥΠΟΘΕΡΜΙΑ</vt:lpstr>
      <vt:lpstr>ΝΕΡΟ</vt:lpstr>
      <vt:lpstr>ΑΝΑΛΥΣΗ ΚΙΝΔΥΝΩΝ</vt:lpstr>
      <vt:lpstr>ΜΕΣΑ ΡΑΔΙΟΕΝΤΟΠΙΣΜΟΥ</vt:lpstr>
      <vt:lpstr>ΣΥΣΤΗΜΑ COSPAS SARSAT</vt:lpstr>
      <vt:lpstr>ΚΑΛΥΨΗ ΣΥΣΤΗΜΑΤΟΣ</vt:lpstr>
      <vt:lpstr>ΔΙΑΔΙΚΑΣΙΑ ΕΝΤΟΠΙΣΜΟΥ</vt:lpstr>
      <vt:lpstr>ΤΥΠΟΙ EPIRB</vt:lpstr>
      <vt:lpstr>ΧΑΡΑΚΤΗΡΙΣΤΙΚΑ</vt:lpstr>
      <vt:lpstr>SART (ΑΝΑΚΛΑΣΤΗΡΑΣ RADAR)</vt:lpstr>
      <vt:lpstr>ΤΡΟΠΟΣ ΛΕΙΤΟΥΡΓΙΑΣ</vt:lpstr>
      <vt:lpstr>ΠΙΝΑΚΑΣ ΔΙΑΙΡΕΣΗΣ</vt:lpstr>
      <vt:lpstr>ΑΤΟΜΙΚΟ ΔΕΛΤΙΟ</vt:lpstr>
      <vt:lpstr>ΣΗΜΑΤΑ ΣΥΝΑΓΕΡΜΟΥ</vt:lpstr>
      <vt:lpstr>ΣΧΕΔΙΟ ΣΩΣΤΙΚΩΝ ΜΕΣΩΝ ΣΧΕΔΙΟ ΕΚΚΕΝΩΣΗΣ </vt:lpstr>
      <vt:lpstr>ΕΝΕΡΓΕΙΕΣ ΑΕΡΟΓΕΦΥΡΑΣ</vt:lpstr>
      <vt:lpstr>ΟΡΜΙΔΙΟΒΟΛΟΣ ΣΥΣΚΕΥΗ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Ικανοτητα στισ τεχνικεσ επιβιωσησ stcw a-vi / 1.1</dc:title>
  <dc:creator>PC</dc:creator>
  <cp:lastModifiedBy>PANARAS CHRISTOS (C.PANARAS)</cp:lastModifiedBy>
  <cp:revision>236</cp:revision>
  <dcterms:created xsi:type="dcterms:W3CDTF">2012-12-22T11:58:44Z</dcterms:created>
  <dcterms:modified xsi:type="dcterms:W3CDTF">2021-03-22T12:22:58Z</dcterms:modified>
</cp:coreProperties>
</file>