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7" r:id="rId5"/>
    <p:sldId id="278" r:id="rId6"/>
    <p:sldId id="279" r:id="rId7"/>
    <p:sldId id="280" r:id="rId8"/>
    <p:sldId id="281" r:id="rId9"/>
    <p:sldId id="282" r:id="rId10"/>
    <p:sldId id="256" r:id="rId11"/>
    <p:sldId id="283" r:id="rId12"/>
    <p:sldId id="284" r:id="rId13"/>
    <p:sldId id="285" r:id="rId14"/>
    <p:sldId id="286" r:id="rId15"/>
    <p:sldId id="287" r:id="rId16"/>
    <p:sldId id="288" r:id="rId17"/>
    <p:sldId id="289" r:id="rId18"/>
    <p:sldId id="269" r:id="rId19"/>
    <p:sldId id="270" r:id="rId20"/>
    <p:sldId id="271" r:id="rId21"/>
    <p:sldId id="272" r:id="rId22"/>
    <p:sldId id="257" r:id="rId23"/>
    <p:sldId id="258" r:id="rId24"/>
    <p:sldId id="259" r:id="rId25"/>
    <p:sldId id="260" r:id="rId26"/>
    <p:sldId id="261" r:id="rId27"/>
    <p:sldId id="262" r:id="rId28"/>
    <p:sldId id="263" r:id="rId29"/>
    <p:sldId id="264" r:id="rId30"/>
    <p:sldId id="265" r:id="rId31"/>
    <p:sldId id="267" r:id="rId32"/>
    <p:sldId id="268" r:id="rId33"/>
    <p:sldId id="266" r:id="rId34"/>
    <p:sldId id="27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170A11-AB09-4642-89D3-C95BF5BB5F0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CE79DF17-739C-4FE6-BAFC-86CA0DE8B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982C4B40-97ED-4A9E-8280-22CBB124CCED}"/>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5" name="Θέση υποσέλιδου 4">
            <a:extLst>
              <a:ext uri="{FF2B5EF4-FFF2-40B4-BE49-F238E27FC236}">
                <a16:creationId xmlns:a16="http://schemas.microsoft.com/office/drawing/2014/main" id="{9BF52A20-12E4-4C55-8D0C-808BDD07EEA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E85A35E-9501-4449-8AA6-9B92B5DCF1BD}"/>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415592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23EA0E-353C-48D7-BD17-57DC01A4A9C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2B98227-5BA2-45C7-923C-12E2C582800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906C4F0-B3DC-4CB4-97D3-11E80618917C}"/>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5" name="Θέση υποσέλιδου 4">
            <a:extLst>
              <a:ext uri="{FF2B5EF4-FFF2-40B4-BE49-F238E27FC236}">
                <a16:creationId xmlns:a16="http://schemas.microsoft.com/office/drawing/2014/main" id="{FBF94E6C-752C-483C-A20C-917080507FD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FA93A52-CC36-403D-A8D7-753D5304D627}"/>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44767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26C5A6A-ABB3-4A10-8B91-8C639A9959B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BBAF1ECA-AEBA-494B-9F2A-1456D089CE7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8EB5FDF-6FF1-4703-BC2C-683016757E6B}"/>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5" name="Θέση υποσέλιδου 4">
            <a:extLst>
              <a:ext uri="{FF2B5EF4-FFF2-40B4-BE49-F238E27FC236}">
                <a16:creationId xmlns:a16="http://schemas.microsoft.com/office/drawing/2014/main" id="{96AB06C7-91A3-4F0B-BD0F-1492ADA2AA8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ADF6B94-1916-4AA6-BC35-F14C41D265F6}"/>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228350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FAC7B4-B65C-4ED7-9D74-75BD03FFC5C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C40BBB3F-4073-44D1-92BD-42372C92E53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A0D0AB3-0182-46F9-B27C-89E7789B0806}"/>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5" name="Θέση υποσέλιδου 4">
            <a:extLst>
              <a:ext uri="{FF2B5EF4-FFF2-40B4-BE49-F238E27FC236}">
                <a16:creationId xmlns:a16="http://schemas.microsoft.com/office/drawing/2014/main" id="{D5899604-BD9B-4535-A0CF-70165112722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924CEDF-AA76-44ED-8935-7791CD593091}"/>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303261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E71BC5-0FA5-4C35-BB0D-4A1AB71ADE7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B81389F-A2F8-4BB4-8148-2F45A6CC20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B92FEC6-1913-46D8-9D09-E251B5CEE7FD}"/>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5" name="Θέση υποσέλιδου 4">
            <a:extLst>
              <a:ext uri="{FF2B5EF4-FFF2-40B4-BE49-F238E27FC236}">
                <a16:creationId xmlns:a16="http://schemas.microsoft.com/office/drawing/2014/main" id="{6C0854CB-DDFA-4EAB-9D55-145C4B40E1A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45F0A1A-3EB9-4DAF-965D-4CC3176C10D6}"/>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38943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89EFC7-DCE0-43BF-ACA5-A2C5334D03F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7F0A40C3-1E74-42FA-ADAA-C0A740B7B53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514A3B79-F404-4067-A5F5-F8DDF831DD1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A5554783-880A-424D-80C1-261B417B8370}"/>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6" name="Θέση υποσέλιδου 5">
            <a:extLst>
              <a:ext uri="{FF2B5EF4-FFF2-40B4-BE49-F238E27FC236}">
                <a16:creationId xmlns:a16="http://schemas.microsoft.com/office/drawing/2014/main" id="{9DE6C491-B784-4DC5-BC88-DEE419113FC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899AA82-6440-4EC9-BACF-1724C6ABEF47}"/>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423863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6F1B2D-B1A1-477F-835F-491CA7BB842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5111290-A932-4323-9277-7AA4603AA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1FC6B2D-3E45-4F1A-A9B0-A4B21B986C4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5EA36762-1CB5-4134-A150-3384BEAA4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79F6ED3-E74A-47AB-9A63-F1A67A85B84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EB7971F0-AF35-41C5-BE6A-7887A69693C5}"/>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8" name="Θέση υποσέλιδου 7">
            <a:extLst>
              <a:ext uri="{FF2B5EF4-FFF2-40B4-BE49-F238E27FC236}">
                <a16:creationId xmlns:a16="http://schemas.microsoft.com/office/drawing/2014/main" id="{27D68DDF-FA09-4784-86EE-B189804121E4}"/>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CD2A3206-7BC3-4A9E-8B10-C1C841C39241}"/>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42738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C5B2E3-CCC9-4645-ACAB-A080AAC146A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1BD20F47-9905-44E5-A3E9-AF44F5829737}"/>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4" name="Θέση υποσέλιδου 3">
            <a:extLst>
              <a:ext uri="{FF2B5EF4-FFF2-40B4-BE49-F238E27FC236}">
                <a16:creationId xmlns:a16="http://schemas.microsoft.com/office/drawing/2014/main" id="{8F9AC20A-D12E-4E00-B3CD-A93F7A8A887B}"/>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63E12D99-60AD-4BC0-98FB-EB5630C94241}"/>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267906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B2D9F66-3388-4E95-9C85-73B24B3EAB60}"/>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3" name="Θέση υποσέλιδου 2">
            <a:extLst>
              <a:ext uri="{FF2B5EF4-FFF2-40B4-BE49-F238E27FC236}">
                <a16:creationId xmlns:a16="http://schemas.microsoft.com/office/drawing/2014/main" id="{6B0A9EA3-B17B-4D32-AF4B-2C86559B8B38}"/>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59BC12B2-C1D4-4EC0-B43F-AD2003E90C9F}"/>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289186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5681BD-1FD4-422C-87CE-A45BCE8C609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E6C780A-A669-4515-8B2A-EC3017BAA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424A80C-7DE9-492E-97CA-9B11EF523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C36FFA8-E561-4EA1-B5EC-47B2493C5C9E}"/>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6" name="Θέση υποσέλιδου 5">
            <a:extLst>
              <a:ext uri="{FF2B5EF4-FFF2-40B4-BE49-F238E27FC236}">
                <a16:creationId xmlns:a16="http://schemas.microsoft.com/office/drawing/2014/main" id="{ED8BB5B8-F7B8-4939-A65D-641538CC921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02602C5-397B-4137-A3DE-FC463F33552B}"/>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296668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3527C9-2001-4607-B243-3B15289C961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23E7D8F3-A20B-4803-9843-B6FB7B521E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12E6ED02-6345-4B21-A095-4803895FD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0BDDD52-7725-4E76-A06B-BD0F8FBF5A11}"/>
              </a:ext>
            </a:extLst>
          </p:cNvPr>
          <p:cNvSpPr>
            <a:spLocks noGrp="1"/>
          </p:cNvSpPr>
          <p:nvPr>
            <p:ph type="dt" sz="half" idx="10"/>
          </p:nvPr>
        </p:nvSpPr>
        <p:spPr/>
        <p:txBody>
          <a:bodyPr/>
          <a:lstStyle/>
          <a:p>
            <a:fld id="{6B6CE436-E231-4A2C-BED1-8D985BEB82F8}" type="datetimeFigureOut">
              <a:rPr lang="en-US" smtClean="0"/>
              <a:t>3/25/2024</a:t>
            </a:fld>
            <a:endParaRPr lang="en-US"/>
          </a:p>
        </p:txBody>
      </p:sp>
      <p:sp>
        <p:nvSpPr>
          <p:cNvPr id="6" name="Θέση υποσέλιδου 5">
            <a:extLst>
              <a:ext uri="{FF2B5EF4-FFF2-40B4-BE49-F238E27FC236}">
                <a16:creationId xmlns:a16="http://schemas.microsoft.com/office/drawing/2014/main" id="{228C887A-EDEF-45F9-9737-FCC9AD37E1A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E7E7F79-66EE-40FE-BD14-75AB68DF1E9C}"/>
              </a:ext>
            </a:extLst>
          </p:cNvPr>
          <p:cNvSpPr>
            <a:spLocks noGrp="1"/>
          </p:cNvSpPr>
          <p:nvPr>
            <p:ph type="sldNum" sz="quarter" idx="12"/>
          </p:nvPr>
        </p:nvSpPr>
        <p:spPr/>
        <p:txBody>
          <a:bodyPr/>
          <a:lstStyle/>
          <a:p>
            <a:fld id="{051F0055-E392-4B46-A0B4-7CCB2130985D}" type="slidenum">
              <a:rPr lang="en-US" smtClean="0"/>
              <a:t>‹#›</a:t>
            </a:fld>
            <a:endParaRPr lang="en-US"/>
          </a:p>
        </p:txBody>
      </p:sp>
    </p:spTree>
    <p:extLst>
      <p:ext uri="{BB962C8B-B14F-4D97-AF65-F5344CB8AC3E}">
        <p14:creationId xmlns:p14="http://schemas.microsoft.com/office/powerpoint/2010/main" val="380560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3DC7E36-199A-49D8-8449-34B4F8329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AA654F1-7DBD-4D6C-AABC-889213CF7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BAE858B-EEA5-4C92-93D0-246D3441A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CE436-E231-4A2C-BED1-8D985BEB82F8}" type="datetimeFigureOut">
              <a:rPr lang="en-US" smtClean="0"/>
              <a:t>3/25/2024</a:t>
            </a:fld>
            <a:endParaRPr lang="en-US"/>
          </a:p>
        </p:txBody>
      </p:sp>
      <p:sp>
        <p:nvSpPr>
          <p:cNvPr id="5" name="Θέση υποσέλιδου 4">
            <a:extLst>
              <a:ext uri="{FF2B5EF4-FFF2-40B4-BE49-F238E27FC236}">
                <a16:creationId xmlns:a16="http://schemas.microsoft.com/office/drawing/2014/main" id="{FA6CA944-B35B-4F09-A2A7-0AC84F9E8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CE21CEC4-24C2-4910-8A6A-CEB0FD3F7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F0055-E392-4B46-A0B4-7CCB2130985D}" type="slidenum">
              <a:rPr lang="en-US" smtClean="0"/>
              <a:t>‹#›</a:t>
            </a:fld>
            <a:endParaRPr lang="en-US"/>
          </a:p>
        </p:txBody>
      </p:sp>
    </p:spTree>
    <p:extLst>
      <p:ext uri="{BB962C8B-B14F-4D97-AF65-F5344CB8AC3E}">
        <p14:creationId xmlns:p14="http://schemas.microsoft.com/office/powerpoint/2010/main" val="20535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D3FDC8-CCA0-041F-9D6D-49A19E491A1D}"/>
              </a:ext>
            </a:extLst>
          </p:cNvPr>
          <p:cNvSpPr>
            <a:spLocks noGrp="1"/>
          </p:cNvSpPr>
          <p:nvPr>
            <p:ph type="ctrTitle"/>
          </p:nvPr>
        </p:nvSpPr>
        <p:spPr/>
        <p:txBody>
          <a:bodyPr>
            <a:normAutofit fontScale="90000"/>
          </a:bodyPr>
          <a:lstStyle/>
          <a:p>
            <a:r>
              <a:rPr lang="el-GR" dirty="0"/>
              <a:t>Γενική περιγραφή των στομίων (</a:t>
            </a:r>
            <a:r>
              <a:rPr lang="el-GR" dirty="0" err="1"/>
              <a:t>κουβούσια</a:t>
            </a:r>
            <a:r>
              <a:rPr lang="el-GR" dirty="0"/>
              <a:t>) δεξαμενών Δ/Π</a:t>
            </a:r>
          </a:p>
        </p:txBody>
      </p:sp>
      <p:sp>
        <p:nvSpPr>
          <p:cNvPr id="3" name="Υπότιτλος 2">
            <a:extLst>
              <a:ext uri="{FF2B5EF4-FFF2-40B4-BE49-F238E27FC236}">
                <a16:creationId xmlns:a16="http://schemas.microsoft.com/office/drawing/2014/main" id="{2E264AF4-8CFF-A7A1-F692-3D4B40F5DFA5}"/>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354215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41E42B-9EA0-442E-ACA3-40674D954F2B}"/>
              </a:ext>
            </a:extLst>
          </p:cNvPr>
          <p:cNvSpPr>
            <a:spLocks noGrp="1"/>
          </p:cNvSpPr>
          <p:nvPr>
            <p:ph type="ctrTitle"/>
          </p:nvPr>
        </p:nvSpPr>
        <p:spPr/>
        <p:txBody>
          <a:bodyPr>
            <a:normAutofit fontScale="90000"/>
          </a:bodyPr>
          <a:lstStyle/>
          <a:p>
            <a:r>
              <a:rPr lang="el-GR" dirty="0"/>
              <a:t>Γενική γνώση διαρρύθμισης του αντλιοστασίου ενός σύγχρονου δεξαμενόπλοιου</a:t>
            </a:r>
            <a:endParaRPr lang="en-US" dirty="0"/>
          </a:p>
        </p:txBody>
      </p:sp>
      <p:sp>
        <p:nvSpPr>
          <p:cNvPr id="3" name="Υπότιτλος 2">
            <a:extLst>
              <a:ext uri="{FF2B5EF4-FFF2-40B4-BE49-F238E27FC236}">
                <a16:creationId xmlns:a16="http://schemas.microsoft.com/office/drawing/2014/main" id="{058A6D68-BC13-4391-A4D1-C27B9F14B28A}"/>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45996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83051F6-34E5-C627-F591-F2682E7D1331}"/>
              </a:ext>
            </a:extLst>
          </p:cNvPr>
          <p:cNvSpPr>
            <a:spLocks noGrp="1"/>
          </p:cNvSpPr>
          <p:nvPr>
            <p:ph idx="1"/>
          </p:nvPr>
        </p:nvSpPr>
        <p:spPr>
          <a:xfrm>
            <a:off x="838200" y="2116667"/>
            <a:ext cx="10515600" cy="4060296"/>
          </a:xfrm>
        </p:spPr>
        <p:txBody>
          <a:bodyPr/>
          <a:lstStyle/>
          <a:p>
            <a:pPr marL="0" indent="0">
              <a:buNone/>
            </a:pPr>
            <a:r>
              <a:rPr lang="el-GR" dirty="0"/>
              <a:t>Το αντλιοστάσιο είναι το βασικό μέρος του συστήματος άντλησης του Δ/Ξ που βρίσκεται μπροστά από μηχανοστάσιο.</a:t>
            </a:r>
          </a:p>
          <a:p>
            <a:pPr marL="0" indent="0">
              <a:buNone/>
            </a:pPr>
            <a:r>
              <a:rPr lang="el-GR" dirty="0"/>
              <a:t>Περιλαμβάνει αντλίες φυγοκεντρικού τύπου, τα </a:t>
            </a:r>
            <a:r>
              <a:rPr lang="el-GR" dirty="0" err="1"/>
              <a:t>τζιφάρια</a:t>
            </a:r>
            <a:r>
              <a:rPr lang="el-GR" dirty="0"/>
              <a:t> για την αποστράγγιση </a:t>
            </a:r>
            <a:r>
              <a:rPr lang="el-GR" dirty="0" err="1"/>
              <a:t>έρματος</a:t>
            </a:r>
            <a:r>
              <a:rPr lang="el-GR" dirty="0"/>
              <a:t> και φορτίου και την αντλία αποστράγγισης.</a:t>
            </a:r>
          </a:p>
          <a:p>
            <a:pPr marL="0" indent="0">
              <a:buNone/>
            </a:pPr>
            <a:r>
              <a:rPr lang="el-GR" dirty="0"/>
              <a:t>Επίσης είναι πιθανόν να υπάρχει αντλία θαλάσσιου </a:t>
            </a:r>
            <a:r>
              <a:rPr lang="el-GR" dirty="0" err="1"/>
              <a:t>έρματος</a:t>
            </a:r>
            <a:r>
              <a:rPr lang="el-GR" dirty="0"/>
              <a:t>.</a:t>
            </a:r>
          </a:p>
          <a:p>
            <a:pPr marL="0" indent="0">
              <a:buNone/>
            </a:pPr>
            <a:endParaRPr lang="el-GR" dirty="0"/>
          </a:p>
        </p:txBody>
      </p:sp>
    </p:spTree>
    <p:extLst>
      <p:ext uri="{BB962C8B-B14F-4D97-AF65-F5344CB8AC3E}">
        <p14:creationId xmlns:p14="http://schemas.microsoft.com/office/powerpoint/2010/main" val="217304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38950A-1864-29FF-4A3B-CA5A3BDE90CD}"/>
              </a:ext>
            </a:extLst>
          </p:cNvPr>
          <p:cNvSpPr>
            <a:spLocks noGrp="1"/>
          </p:cNvSpPr>
          <p:nvPr>
            <p:ph idx="1"/>
          </p:nvPr>
        </p:nvSpPr>
        <p:spPr/>
        <p:txBody>
          <a:bodyPr/>
          <a:lstStyle/>
          <a:p>
            <a:pPr marL="0" indent="0">
              <a:buNone/>
            </a:pPr>
            <a:r>
              <a:rPr lang="el-GR" dirty="0"/>
              <a:t>Ο χειρισμός των αντλιών και των υπολοίπων μηχανημάτων γίνεται από τον σταθμό ελέγχου του φορτίου, όμως σε περίπτωση ανάγκης τα επιστόμια κλείνουν και χειροκίνητα.</a:t>
            </a:r>
          </a:p>
          <a:p>
            <a:pPr marL="0" indent="0">
              <a:buNone/>
            </a:pPr>
            <a:r>
              <a:rPr lang="el-GR" dirty="0"/>
              <a:t>Επειδή ο χώρος του αντλιοστασίου είναι πολύ σημαντικός η πρόσβαση γίνεται μόνο από τον χώρο του φορτίου και όχι από το μηχανοστάσιο.</a:t>
            </a:r>
          </a:p>
          <a:p>
            <a:pPr marL="0" indent="0">
              <a:buNone/>
            </a:pPr>
            <a:r>
              <a:rPr lang="el-GR" dirty="0"/>
              <a:t>Υπάρχει ειδική διάταξη για πυροπροστασία του χώρου, ο οποίος σφραγίζεται αεροστεγώς.</a:t>
            </a:r>
          </a:p>
        </p:txBody>
      </p:sp>
    </p:spTree>
    <p:extLst>
      <p:ext uri="{BB962C8B-B14F-4D97-AF65-F5344CB8AC3E}">
        <p14:creationId xmlns:p14="http://schemas.microsoft.com/office/powerpoint/2010/main" val="89516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42A1ED3-ABEF-DCB2-CCE4-4360288BB578}"/>
              </a:ext>
            </a:extLst>
          </p:cNvPr>
          <p:cNvSpPr>
            <a:spLocks noGrp="1"/>
          </p:cNvSpPr>
          <p:nvPr>
            <p:ph idx="1"/>
          </p:nvPr>
        </p:nvSpPr>
        <p:spPr/>
        <p:txBody>
          <a:bodyPr/>
          <a:lstStyle/>
          <a:p>
            <a:pPr marL="0" indent="0">
              <a:buNone/>
            </a:pPr>
            <a:r>
              <a:rPr lang="el-GR" dirty="0"/>
              <a:t>Σε ορισμένα σύγχρονα Δ/Ξ δεν υπάρχει αντλιοστάσιο. </a:t>
            </a:r>
          </a:p>
          <a:p>
            <a:pPr marL="0" indent="0">
              <a:buNone/>
            </a:pPr>
            <a:r>
              <a:rPr lang="el-GR" dirty="0"/>
              <a:t>Η άντληση γίνεται από αντλίες που είναι βυθισμένες σε κάθε χώρο φόρτωσης.</a:t>
            </a:r>
          </a:p>
          <a:p>
            <a:pPr marL="0" indent="0">
              <a:buNone/>
            </a:pPr>
            <a:r>
              <a:rPr lang="el-GR" dirty="0"/>
              <a:t>Τα πλοία αυτά έχουν ειδικό σύστημα που παράγει υδραυλική πίεση και αυτή είναι που τροφοδοτείται στις βυθιζόμενες αντλίες για να λειτουργήσουν. </a:t>
            </a:r>
          </a:p>
        </p:txBody>
      </p:sp>
    </p:spTree>
    <p:extLst>
      <p:ext uri="{BB962C8B-B14F-4D97-AF65-F5344CB8AC3E}">
        <p14:creationId xmlns:p14="http://schemas.microsoft.com/office/powerpoint/2010/main" val="50955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264544-C218-7D8D-95DA-8175E592FBEA}"/>
              </a:ext>
            </a:extLst>
          </p:cNvPr>
          <p:cNvSpPr>
            <a:spLocks noGrp="1"/>
          </p:cNvSpPr>
          <p:nvPr>
            <p:ph type="title"/>
          </p:nvPr>
        </p:nvSpPr>
        <p:spPr/>
        <p:txBody>
          <a:bodyPr/>
          <a:lstStyle/>
          <a:p>
            <a:r>
              <a:rPr lang="el-GR" dirty="0"/>
              <a:t>Αναγνώριση των μερών των σωληνώσεων φορτίου στο κατάστρωμα ενός Δ/Ξ</a:t>
            </a:r>
          </a:p>
        </p:txBody>
      </p:sp>
      <p:sp>
        <p:nvSpPr>
          <p:cNvPr id="3" name="Θέση περιεχομένου 2">
            <a:extLst>
              <a:ext uri="{FF2B5EF4-FFF2-40B4-BE49-F238E27FC236}">
                <a16:creationId xmlns:a16="http://schemas.microsoft.com/office/drawing/2014/main" id="{0B0E748F-8B50-CBE2-BB62-290E554D0F00}"/>
              </a:ext>
            </a:extLst>
          </p:cNvPr>
          <p:cNvSpPr>
            <a:spLocks noGrp="1"/>
          </p:cNvSpPr>
          <p:nvPr>
            <p:ph idx="1"/>
          </p:nvPr>
        </p:nvSpPr>
        <p:spPr>
          <a:xfrm>
            <a:off x="838200" y="2455333"/>
            <a:ext cx="10515600" cy="3721630"/>
          </a:xfrm>
        </p:spPr>
        <p:txBody>
          <a:bodyPr/>
          <a:lstStyle/>
          <a:p>
            <a:pPr marL="0" indent="0">
              <a:buNone/>
            </a:pPr>
            <a:r>
              <a:rPr lang="el-GR" dirty="0"/>
              <a:t>Πάνω στο κατάστρωμα ενός Δ/Ξ υπάρχουν σωληνώσεις που ξεκινούν από το αντλιοστάσιο.</a:t>
            </a:r>
          </a:p>
          <a:p>
            <a:pPr marL="0" indent="0">
              <a:buNone/>
            </a:pPr>
            <a:r>
              <a:rPr lang="el-GR" dirty="0"/>
              <a:t>Περίπου στο μέσο του πλοίου οι σωληνώσεις κατευθύνονται και προς της 2 πλευρές όπου είναι και η σύνδεση μεταξύ πλοίου και ξηράς.</a:t>
            </a:r>
          </a:p>
          <a:p>
            <a:pPr marL="0" indent="0">
              <a:buNone/>
            </a:pPr>
            <a:r>
              <a:rPr lang="el-GR" dirty="0"/>
              <a:t>Από εκεί μέσω κεντρικών λήψεων γίνεται η φορτοεκφόρτωση.</a:t>
            </a:r>
          </a:p>
          <a:p>
            <a:pPr marL="0" indent="0">
              <a:buNone/>
            </a:pPr>
            <a:r>
              <a:rPr lang="el-GR" dirty="0"/>
              <a:t>Επίσης στο κατάστρωμα υπάρχουν και σωληνώσεις μικρής διαμέτρου που χρησιμοποιούνται στην αποστράγγιση.</a:t>
            </a:r>
          </a:p>
        </p:txBody>
      </p:sp>
    </p:spTree>
    <p:extLst>
      <p:ext uri="{BB962C8B-B14F-4D97-AF65-F5344CB8AC3E}">
        <p14:creationId xmlns:p14="http://schemas.microsoft.com/office/powerpoint/2010/main" val="259044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6DB336-5147-DACF-CAE4-D399E231300B}"/>
              </a:ext>
            </a:extLst>
          </p:cNvPr>
          <p:cNvSpPr>
            <a:spLocks noGrp="1"/>
          </p:cNvSpPr>
          <p:nvPr>
            <p:ph type="title"/>
          </p:nvPr>
        </p:nvSpPr>
        <p:spPr/>
        <p:txBody>
          <a:bodyPr/>
          <a:lstStyle/>
          <a:p>
            <a:r>
              <a:rPr lang="el-GR" dirty="0"/>
              <a:t>Το σύστημα των σωληνώσεων αποτελείται από:</a:t>
            </a:r>
          </a:p>
        </p:txBody>
      </p:sp>
      <p:sp>
        <p:nvSpPr>
          <p:cNvPr id="3" name="Θέση περιεχομένου 2">
            <a:extLst>
              <a:ext uri="{FF2B5EF4-FFF2-40B4-BE49-F238E27FC236}">
                <a16:creationId xmlns:a16="http://schemas.microsoft.com/office/drawing/2014/main" id="{F8A149F1-277A-BD6C-3388-4D2E65245482}"/>
              </a:ext>
            </a:extLst>
          </p:cNvPr>
          <p:cNvSpPr>
            <a:spLocks noGrp="1"/>
          </p:cNvSpPr>
          <p:nvPr>
            <p:ph idx="1"/>
          </p:nvPr>
        </p:nvSpPr>
        <p:spPr/>
        <p:txBody>
          <a:bodyPr>
            <a:normAutofit lnSpcReduction="10000"/>
          </a:bodyPr>
          <a:lstStyle/>
          <a:p>
            <a:pPr marL="514350" indent="-514350">
              <a:buFont typeface="+mj-lt"/>
              <a:buAutoNum type="arabicPeriod"/>
            </a:pPr>
            <a:r>
              <a:rPr lang="el-GR" dirty="0"/>
              <a:t>Τους σωλήνες φορτοεκφορτώσεως που μπορεί να είναι πολλών διαφορετικών διαμέτρων.</a:t>
            </a:r>
          </a:p>
          <a:p>
            <a:pPr marL="514350" indent="-514350">
              <a:buFont typeface="+mj-lt"/>
              <a:buAutoNum type="arabicPeriod"/>
            </a:pPr>
            <a:r>
              <a:rPr lang="el-GR" dirty="0"/>
              <a:t>Τα επιστόμια. Οι βαλβίδες που ανοιγοκλείνουν την παροχή μέσα στις σωληνώσεις.</a:t>
            </a:r>
          </a:p>
          <a:p>
            <a:pPr marL="514350" indent="-514350">
              <a:buFont typeface="+mj-lt"/>
              <a:buAutoNum type="arabicPeriod"/>
            </a:pPr>
            <a:r>
              <a:rPr lang="el-GR" dirty="0"/>
              <a:t>Τα σημεία σύνδεσης. Ειδικά διαμορφωμένες διατάξεις για σύνδεση ενός δικτύου με άλλο</a:t>
            </a:r>
          </a:p>
          <a:p>
            <a:pPr marL="514350" indent="-514350">
              <a:buFont typeface="+mj-lt"/>
              <a:buAutoNum type="arabicPeriod"/>
            </a:pPr>
            <a:r>
              <a:rPr lang="el-GR" dirty="0"/>
              <a:t>Συνδέσεις εκτόνωσης σωληνώσεων. Επιτρέπουν την λειτουργία του δικτύου με την κάμψη του καταστρώματος</a:t>
            </a:r>
          </a:p>
          <a:p>
            <a:pPr marL="514350" indent="-514350">
              <a:buFont typeface="+mj-lt"/>
              <a:buAutoNum type="arabicPeriod"/>
            </a:pPr>
            <a:r>
              <a:rPr lang="el-GR" dirty="0"/>
              <a:t>Άλλες μορφές επιστομίων και βαλβίδων για την παράκαμψη ροής και έλεγχο δικτύου</a:t>
            </a:r>
          </a:p>
        </p:txBody>
      </p:sp>
    </p:spTree>
    <p:extLst>
      <p:ext uri="{BB962C8B-B14F-4D97-AF65-F5344CB8AC3E}">
        <p14:creationId xmlns:p14="http://schemas.microsoft.com/office/powerpoint/2010/main" val="239860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2F646A-984A-7CDA-8BE8-DDB715BA866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A87656F-9B06-C648-AC51-DEF55DC5D31E}"/>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92336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2AC807-4ACB-0B2F-6A19-DE3CDB3D497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564EC3A-2DBD-B821-0FA7-E1AC7749D63B}"/>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1645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7D1003-4B46-43B8-8A04-C2A2A5327D45}"/>
              </a:ext>
            </a:extLst>
          </p:cNvPr>
          <p:cNvSpPr>
            <a:spLocks noGrp="1"/>
          </p:cNvSpPr>
          <p:nvPr>
            <p:ph idx="1"/>
          </p:nvPr>
        </p:nvSpPr>
        <p:spPr>
          <a:xfrm>
            <a:off x="838200" y="1400175"/>
            <a:ext cx="10515600" cy="4776788"/>
          </a:xfrm>
        </p:spPr>
        <p:txBody>
          <a:bodyPr>
            <a:normAutofit/>
          </a:bodyPr>
          <a:lstStyle/>
          <a:p>
            <a:pPr marL="0" indent="0">
              <a:buNone/>
            </a:pPr>
            <a:r>
              <a:rPr lang="el-GR" dirty="0"/>
              <a:t>Για την πραγματοποίηση όλων των κινήσεων παραλαβής, παράδοσης και μεταφοράς φορτίου μεταξύ των δεξαμενών ενός Δ/Ξ χρησιμοποιείται το λεγόμενο δίκτυο φορτίου.</a:t>
            </a:r>
          </a:p>
          <a:p>
            <a:pPr marL="0" indent="0">
              <a:buNone/>
            </a:pPr>
            <a:r>
              <a:rPr lang="el-GR" dirty="0"/>
              <a:t>Οι αντλίες για την πραγματοποίηση όλων των απαραίτητων κινήσεων είναι εγκαταστημένες σε ειδικό διαμέρισμα του πλοίου, που ονομάζεται Αντλιοστάσιο. </a:t>
            </a:r>
          </a:p>
          <a:p>
            <a:pPr marL="0" indent="0">
              <a:buNone/>
            </a:pPr>
            <a:r>
              <a:rPr lang="el-GR" dirty="0"/>
              <a:t>Εκτός από τις αντλίες, στον χώρο αυτό υπάρχουν και όλα τα απαραίτητα επιστόμια για την εκμετάλλευση των δυνατοτήτων των δικτύων.</a:t>
            </a:r>
            <a:endParaRPr lang="en-US" dirty="0"/>
          </a:p>
        </p:txBody>
      </p:sp>
    </p:spTree>
    <p:extLst>
      <p:ext uri="{BB962C8B-B14F-4D97-AF65-F5344CB8AC3E}">
        <p14:creationId xmlns:p14="http://schemas.microsoft.com/office/powerpoint/2010/main" val="32271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4B97E5-2EB6-4730-AA88-22B4C9D252F7}"/>
              </a:ext>
            </a:extLst>
          </p:cNvPr>
          <p:cNvSpPr>
            <a:spLocks noGrp="1"/>
          </p:cNvSpPr>
          <p:nvPr>
            <p:ph idx="1"/>
          </p:nvPr>
        </p:nvSpPr>
        <p:spPr>
          <a:xfrm>
            <a:off x="838200" y="866775"/>
            <a:ext cx="10515600" cy="5310188"/>
          </a:xfrm>
        </p:spPr>
        <p:txBody>
          <a:bodyPr>
            <a:normAutofit lnSpcReduction="10000"/>
          </a:bodyPr>
          <a:lstStyle/>
          <a:p>
            <a:pPr marL="0" indent="0">
              <a:buNone/>
            </a:pPr>
            <a:r>
              <a:rPr lang="el-GR" dirty="0"/>
              <a:t>Στα σύγχρονα πετρελαιοφόρα, το αντλιοστάσιο είναι συνήθως ανάμεσα στο μηχανοστάσιο (που βρίσκεται στην πρύμνη) και στις δεξαμενές φορτίου. </a:t>
            </a:r>
          </a:p>
          <a:p>
            <a:pPr marL="0" indent="0">
              <a:buNone/>
            </a:pPr>
            <a:r>
              <a:rPr lang="el-GR" dirty="0"/>
              <a:t>Με αυτόν τον τρόπο το αντλιοστάσιο αποτελεί στεγανό διαχωριστικό χώρο (</a:t>
            </a:r>
            <a:r>
              <a:rPr lang="el-GR" dirty="0" err="1"/>
              <a:t>cofferdam</a:t>
            </a:r>
            <a:r>
              <a:rPr lang="el-GR" dirty="0"/>
              <a:t>) μεταξύ μηχανοστασίου και δεξαμενών φορτίου. </a:t>
            </a:r>
          </a:p>
          <a:p>
            <a:pPr marL="0" indent="0">
              <a:buNone/>
            </a:pPr>
            <a:r>
              <a:rPr lang="el-GR" dirty="0"/>
              <a:t>Επίσης είναι δυνατή η εγκατάσταση του κινητήριου μέρους των αντλιών στο μηχανοστάσιο και του υδραυλικού στο αντλιοστάσιο, για λόγους προστασίας από πυρκαγιά.</a:t>
            </a:r>
          </a:p>
          <a:p>
            <a:pPr marL="0" indent="0">
              <a:buNone/>
            </a:pPr>
            <a:r>
              <a:rPr lang="el-GR" dirty="0"/>
              <a:t>Στην περίπτωση εγκατάστασης των αντλιών με αυτόν τον τρόπο, στο σημείο διέλευσης του άξονα των αντλιών μέσω της </a:t>
            </a:r>
            <a:r>
              <a:rPr lang="el-GR" dirty="0" err="1"/>
              <a:t>φρακτής</a:t>
            </a:r>
            <a:r>
              <a:rPr lang="el-GR" dirty="0"/>
              <a:t> αντλιοστασίου-μηχανοστασίου χρησιμοποιείται ειδική εγκατάσταση στεγανότητας, ώστε να μην επηρεάζεται ή στεγανή υποδιαίρεση του πλοίου.</a:t>
            </a:r>
            <a:endParaRPr lang="en-US" dirty="0"/>
          </a:p>
        </p:txBody>
      </p:sp>
    </p:spTree>
    <p:extLst>
      <p:ext uri="{BB962C8B-B14F-4D97-AF65-F5344CB8AC3E}">
        <p14:creationId xmlns:p14="http://schemas.microsoft.com/office/powerpoint/2010/main" val="389469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2EABC5F-A5C1-1853-2E77-052D9B170521}"/>
              </a:ext>
            </a:extLst>
          </p:cNvPr>
          <p:cNvSpPr>
            <a:spLocks noGrp="1"/>
          </p:cNvSpPr>
          <p:nvPr>
            <p:ph idx="1"/>
          </p:nvPr>
        </p:nvSpPr>
        <p:spPr/>
        <p:txBody>
          <a:bodyPr/>
          <a:lstStyle/>
          <a:p>
            <a:pPr marL="0" indent="0">
              <a:buNone/>
            </a:pPr>
            <a:r>
              <a:rPr lang="el-GR" dirty="0"/>
              <a:t>Τα στόμια των κυτών εξυπηρετούν την φορτοεκφόρτωση των φορτηγών πλοίων.</a:t>
            </a:r>
          </a:p>
          <a:p>
            <a:pPr marL="0" indent="0">
              <a:buNone/>
            </a:pPr>
            <a:r>
              <a:rPr lang="el-GR" dirty="0"/>
              <a:t>Η μορφή τους εξαρτάται από το είδος του μεταφερόμενου φορτίου.</a:t>
            </a:r>
          </a:p>
          <a:p>
            <a:pPr marL="0" indent="0">
              <a:buNone/>
            </a:pPr>
            <a:r>
              <a:rPr lang="el-GR" dirty="0"/>
              <a:t>Τα στόμια των κυτών τα συναντάμε στα φορτηγά πλοία χύδην φορτίου και στα πλοία μεταφοράς ΕΚ.</a:t>
            </a:r>
          </a:p>
          <a:p>
            <a:pPr marL="0" indent="0">
              <a:buNone/>
            </a:pPr>
            <a:r>
              <a:rPr lang="el-GR" dirty="0">
                <a:solidFill>
                  <a:srgbClr val="FF0000"/>
                </a:solidFill>
              </a:rPr>
              <a:t>Στα δεξαμενόπλοια δεν υπάρχουν στόμια κυτών.</a:t>
            </a:r>
          </a:p>
          <a:p>
            <a:pPr marL="0" indent="0">
              <a:buNone/>
            </a:pPr>
            <a:r>
              <a:rPr lang="el-GR" dirty="0">
                <a:solidFill>
                  <a:srgbClr val="FF0000"/>
                </a:solidFill>
              </a:rPr>
              <a:t>Στα μόνα πλοία που έχουμε στόμια είναι τα ΟΒΟ, επειδή εκτός από υγρά φορτία μεταφέρουν και </a:t>
            </a:r>
            <a:r>
              <a:rPr lang="el-GR" dirty="0" err="1">
                <a:solidFill>
                  <a:srgbClr val="FF0000"/>
                </a:solidFill>
              </a:rPr>
              <a:t>μεταλεύματα</a:t>
            </a:r>
            <a:r>
              <a:rPr lang="el-GR" dirty="0">
                <a:solidFill>
                  <a:srgbClr val="FF0000"/>
                </a:solidFill>
              </a:rPr>
              <a:t> και χύμα φορτίο.</a:t>
            </a:r>
            <a:endParaRPr lang="el-GR" dirty="0"/>
          </a:p>
        </p:txBody>
      </p:sp>
    </p:spTree>
    <p:extLst>
      <p:ext uri="{BB962C8B-B14F-4D97-AF65-F5344CB8AC3E}">
        <p14:creationId xmlns:p14="http://schemas.microsoft.com/office/powerpoint/2010/main" val="359058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BD5C84A-F077-4A0E-8A3B-34426A660B68}"/>
              </a:ext>
            </a:extLst>
          </p:cNvPr>
          <p:cNvSpPr>
            <a:spLocks noGrp="1"/>
          </p:cNvSpPr>
          <p:nvPr>
            <p:ph idx="1"/>
          </p:nvPr>
        </p:nvSpPr>
        <p:spPr>
          <a:xfrm>
            <a:off x="762000" y="609600"/>
            <a:ext cx="10591800" cy="5567363"/>
          </a:xfrm>
        </p:spPr>
        <p:txBody>
          <a:bodyPr>
            <a:normAutofit fontScale="92500"/>
          </a:bodyPr>
          <a:lstStyle/>
          <a:p>
            <a:pPr marL="0" indent="0">
              <a:buNone/>
            </a:pPr>
            <a:r>
              <a:rPr lang="el-GR" dirty="0"/>
              <a:t>Σε παλαιότερα πετρελαιοφόρα το αντλιοστάσιο είναι τοποθετημένο ανάμεσα στις δεξαμενές φορτίου και έτσι αυτές χωρίζονται σε δύο ομάδες, τις πρωραίες και πρυμναίες. Η διάταξη των σωληνώσεων μέσα στο αντλιοστάσιο ενός τέτοιου πετρελαιοφόρου φαίνεται στο σχήμα 13.9. </a:t>
            </a:r>
          </a:p>
          <a:p>
            <a:pPr marL="0" indent="0">
              <a:buNone/>
            </a:pPr>
            <a:r>
              <a:rPr lang="el-GR" dirty="0"/>
              <a:t>Εκτός από τις λεπτομέρειες της διάταξης του δικτύου που αναφέρονται στο υπόμνημα, θα πρέπει να σημειωθούν και τα παρακάτω:</a:t>
            </a:r>
          </a:p>
          <a:p>
            <a:pPr marL="0" indent="0">
              <a:buNone/>
            </a:pPr>
            <a:r>
              <a:rPr lang="el-GR" dirty="0"/>
              <a:t>1) Το πλοίο έχει τέσσερεις (4) αντλίες φορτίου με παροχή η καθεμία 300 m3/h και </a:t>
            </a:r>
            <a:r>
              <a:rPr lang="el-GR" dirty="0" err="1"/>
              <a:t>oι</a:t>
            </a:r>
            <a:r>
              <a:rPr lang="el-GR" dirty="0"/>
              <a:t> οποίες έχουν τη δυνατότητα να συνδεθούν με ποικίλους τρόπους. Με αυτές πραγματοποιούνται οι παραδόσεις και μεταφορές του φορτίου και ο </a:t>
            </a:r>
            <a:r>
              <a:rPr lang="el-GR" dirty="0" err="1"/>
              <a:t>ερματισμός</a:t>
            </a:r>
            <a:r>
              <a:rPr lang="el-GR" dirty="0"/>
              <a:t>. </a:t>
            </a:r>
          </a:p>
          <a:p>
            <a:pPr marL="0" indent="0">
              <a:buNone/>
            </a:pPr>
            <a:r>
              <a:rPr lang="el-GR" dirty="0"/>
              <a:t>2) Υπάρχει επίσης μια αντλία εξάντλησης (</a:t>
            </a:r>
            <a:r>
              <a:rPr lang="el-GR" dirty="0" err="1"/>
              <a:t>drain-pump</a:t>
            </a:r>
            <a:r>
              <a:rPr lang="el-GR" dirty="0"/>
              <a:t>) με παροχή 27 m3/h. Η αντλία αυτή, χρησιμοποιείται για την τελική εξάντληση των δεξαμενών, αφού οι μεγάλες αντλίες, λόγω μεγάλης παροχής, δεν μπορούν να χρησιμοποιηθούν για τον λόγο αυτό.</a:t>
            </a:r>
            <a:endParaRPr lang="en-US" dirty="0"/>
          </a:p>
        </p:txBody>
      </p:sp>
    </p:spTree>
    <p:extLst>
      <p:ext uri="{BB962C8B-B14F-4D97-AF65-F5344CB8AC3E}">
        <p14:creationId xmlns:p14="http://schemas.microsoft.com/office/powerpoint/2010/main" val="145598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1D004A6D-7CAE-4352-B3AF-CB9C0D2825A5}"/>
              </a:ext>
            </a:extLst>
          </p:cNvPr>
          <p:cNvPicPr>
            <a:picLocks noChangeAspect="1"/>
          </p:cNvPicPr>
          <p:nvPr/>
        </p:nvPicPr>
        <p:blipFill rotWithShape="1">
          <a:blip r:embed="rId2"/>
          <a:srcRect l="37187" t="34166" r="35547" b="20278"/>
          <a:stretch/>
        </p:blipFill>
        <p:spPr>
          <a:xfrm>
            <a:off x="6658689" y="304800"/>
            <a:ext cx="5533311" cy="5635686"/>
          </a:xfrm>
          <a:prstGeom prst="rect">
            <a:avLst/>
          </a:prstGeom>
        </p:spPr>
      </p:pic>
      <p:pic>
        <p:nvPicPr>
          <p:cNvPr id="18" name="Θέση περιεχομένου 4">
            <a:extLst>
              <a:ext uri="{FF2B5EF4-FFF2-40B4-BE49-F238E27FC236}">
                <a16:creationId xmlns:a16="http://schemas.microsoft.com/office/drawing/2014/main" id="{1B3A5F61-9580-45AB-A1CB-4DB72F16069E}"/>
              </a:ext>
            </a:extLst>
          </p:cNvPr>
          <p:cNvPicPr>
            <a:picLocks noGrp="1" noChangeAspect="1"/>
          </p:cNvPicPr>
          <p:nvPr>
            <p:ph idx="1"/>
          </p:nvPr>
        </p:nvPicPr>
        <p:blipFill rotWithShape="1">
          <a:blip r:embed="rId3"/>
          <a:srcRect l="37784" t="28189" r="35056" b="21879"/>
          <a:stretch/>
        </p:blipFill>
        <p:spPr>
          <a:xfrm>
            <a:off x="0" y="0"/>
            <a:ext cx="6658689" cy="6885691"/>
          </a:xfrm>
        </p:spPr>
      </p:pic>
    </p:spTree>
    <p:extLst>
      <p:ext uri="{BB962C8B-B14F-4D97-AF65-F5344CB8AC3E}">
        <p14:creationId xmlns:p14="http://schemas.microsoft.com/office/powerpoint/2010/main" val="180469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4384FA-A3A3-4555-8CB2-654044368298}"/>
              </a:ext>
            </a:extLst>
          </p:cNvPr>
          <p:cNvSpPr>
            <a:spLocks noGrp="1"/>
          </p:cNvSpPr>
          <p:nvPr>
            <p:ph idx="1"/>
          </p:nvPr>
        </p:nvSpPr>
        <p:spPr/>
        <p:txBody>
          <a:bodyPr/>
          <a:lstStyle/>
          <a:p>
            <a:pPr marL="0" indent="0">
              <a:buNone/>
            </a:pPr>
            <a:r>
              <a:rPr lang="el-GR" dirty="0"/>
              <a:t>Τα Δ/Ξ γενικά έχουν στεγανούς χώρους ασφαλείας πλώρα και </a:t>
            </a:r>
            <a:r>
              <a:rPr lang="el-GR" dirty="0" err="1"/>
              <a:t>πρύμα</a:t>
            </a:r>
            <a:r>
              <a:rPr lang="el-GR" dirty="0"/>
              <a:t> των δεξαμενών φορτίου, ενώ μεταξύ των δεξαμενών φορτίου υπάρχουν επίσης οι στεγανοί χώροι ασφαλείας (</a:t>
            </a:r>
            <a:r>
              <a:rPr lang="el-GR" dirty="0" err="1"/>
              <a:t>cofferdams</a:t>
            </a:r>
            <a:r>
              <a:rPr lang="el-GR" dirty="0"/>
              <a:t>), παρέχοντας προστασία σε καταστάσεις έκτακτης ανάγκης, όπως πυρκαγιά ή πρόσκρουση.</a:t>
            </a:r>
            <a:endParaRPr lang="en-US" dirty="0"/>
          </a:p>
        </p:txBody>
      </p:sp>
    </p:spTree>
    <p:extLst>
      <p:ext uri="{BB962C8B-B14F-4D97-AF65-F5344CB8AC3E}">
        <p14:creationId xmlns:p14="http://schemas.microsoft.com/office/powerpoint/2010/main" val="1987260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9B43F28-C0E3-4419-9945-FC899BAF7F17}"/>
              </a:ext>
            </a:extLst>
          </p:cNvPr>
          <p:cNvSpPr>
            <a:spLocks noGrp="1"/>
          </p:cNvSpPr>
          <p:nvPr>
            <p:ph idx="1"/>
          </p:nvPr>
        </p:nvSpPr>
        <p:spPr>
          <a:xfrm>
            <a:off x="828675" y="1390650"/>
            <a:ext cx="10525125" cy="4786313"/>
          </a:xfrm>
        </p:spPr>
        <p:txBody>
          <a:bodyPr>
            <a:normAutofit/>
          </a:bodyPr>
          <a:lstStyle/>
          <a:p>
            <a:pPr marL="0" indent="0">
              <a:buNone/>
            </a:pPr>
            <a:r>
              <a:rPr lang="el-GR" dirty="0"/>
              <a:t>Η αρίθμηση των δεξαμενών συνήθως ξεκινάει από την πλώρη (εμπρός) προς την πρύμη (πίσω) και για κάθε δεξαμενή μπορεί να υπάρχει η αριστερή, η κεντρική και η δεξιά. </a:t>
            </a:r>
            <a:endParaRPr lang="en-US" dirty="0"/>
          </a:p>
          <a:p>
            <a:pPr marL="0" indent="0">
              <a:buNone/>
            </a:pPr>
            <a:r>
              <a:rPr lang="el-GR" dirty="0"/>
              <a:t>Κατά την εκφόρτωση, οι αγωγοί από κάθε δεξαμενή μεταφέρουν το φορτίο μέσω των αντλιών στα κιβώτια χειρισμού των επιστομίων (</a:t>
            </a:r>
            <a:r>
              <a:rPr lang="el-GR" dirty="0" err="1"/>
              <a:t>manifolds</a:t>
            </a:r>
            <a:r>
              <a:rPr lang="el-GR" dirty="0"/>
              <a:t>), που βρίσκονται στο μέσο περίπου του πλοίου, δεξιά και αριστερά του καταστρώματος, και συνδέονται οι εύκαμπτοι αγωγοί του φορτίου προς την ξηρά</a:t>
            </a:r>
            <a:r>
              <a:rPr lang="en-US" dirty="0"/>
              <a:t>.</a:t>
            </a:r>
          </a:p>
        </p:txBody>
      </p:sp>
    </p:spTree>
    <p:extLst>
      <p:ext uri="{BB962C8B-B14F-4D97-AF65-F5344CB8AC3E}">
        <p14:creationId xmlns:p14="http://schemas.microsoft.com/office/powerpoint/2010/main" val="722324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619509-A687-4102-8CB7-9C039ED0C724}"/>
              </a:ext>
            </a:extLst>
          </p:cNvPr>
          <p:cNvSpPr>
            <a:spLocks noGrp="1"/>
          </p:cNvSpPr>
          <p:nvPr>
            <p:ph idx="1"/>
          </p:nvPr>
        </p:nvSpPr>
        <p:spPr>
          <a:xfrm>
            <a:off x="847724" y="1304925"/>
            <a:ext cx="10506075" cy="4872038"/>
          </a:xfrm>
        </p:spPr>
        <p:txBody>
          <a:bodyPr>
            <a:normAutofit/>
          </a:bodyPr>
          <a:lstStyle/>
          <a:p>
            <a:pPr marL="0" indent="0">
              <a:buNone/>
            </a:pPr>
            <a:r>
              <a:rPr lang="el-GR" dirty="0"/>
              <a:t>Η διαχείριση του φορτίου με το σύστημα των αγωγών που χρησιμοποιούνται σ’ ένα Δ/Ξ προσφέρει μεγάλη ευελιξία, διότι είναι δυνατόν όταν μεταφέρονται διαφορετικά είδη φορτίων οι δεξαμενές να είναι τελείως απομονωμένες μεταξύ τους κατά τη φόρτωση, τη μεταφορά και έως την τελική εκφόρτωση. </a:t>
            </a:r>
            <a:endParaRPr lang="en-US" dirty="0"/>
          </a:p>
          <a:p>
            <a:pPr marL="0" indent="0">
              <a:buNone/>
            </a:pPr>
            <a:r>
              <a:rPr lang="el-GR" dirty="0"/>
              <a:t>Σε μερικά πλοία, για την άντληση μικρής ποσότητας φορτίου που δεν μπορεί να αντληθεί από τις κύριες γραμμές αναρροφήσεως των δεξαμενών, χρησιμοποιείται μια μικρή ανεξάρτητη γραμμή εκφορτώσεως.</a:t>
            </a:r>
            <a:endParaRPr lang="en-US" dirty="0"/>
          </a:p>
        </p:txBody>
      </p:sp>
    </p:spTree>
    <p:extLst>
      <p:ext uri="{BB962C8B-B14F-4D97-AF65-F5344CB8AC3E}">
        <p14:creationId xmlns:p14="http://schemas.microsoft.com/office/powerpoint/2010/main" val="395073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E2DB6B0-F47F-48CA-A54C-FDAA38BE6C80}"/>
              </a:ext>
            </a:extLst>
          </p:cNvPr>
          <p:cNvSpPr>
            <a:spLocks noGrp="1"/>
          </p:cNvSpPr>
          <p:nvPr>
            <p:ph idx="1"/>
          </p:nvPr>
        </p:nvSpPr>
        <p:spPr>
          <a:xfrm>
            <a:off x="847724" y="1114425"/>
            <a:ext cx="10506075" cy="5062538"/>
          </a:xfrm>
        </p:spPr>
        <p:txBody>
          <a:bodyPr/>
          <a:lstStyle/>
          <a:p>
            <a:pPr marL="0" indent="0">
              <a:buNone/>
            </a:pPr>
            <a:r>
              <a:rPr lang="el-GR" dirty="0"/>
              <a:t>Τα κύρια συστήματα αγωγών διαχειρίσεως φορτίου είναι τρία και η χρήση του κάθε ενός απαιτεί διαφορετική μέθοδο χειρισμού. Τα συστήματα αυτά είναι:</a:t>
            </a:r>
            <a:endParaRPr lang="en-US" dirty="0"/>
          </a:p>
          <a:p>
            <a:pPr marL="0" indent="0">
              <a:buNone/>
            </a:pPr>
            <a:endParaRPr lang="en-US" dirty="0"/>
          </a:p>
          <a:p>
            <a:pPr marL="514350" indent="-514350">
              <a:buFont typeface="+mj-lt"/>
              <a:buAutoNum type="arabicPeriod"/>
            </a:pPr>
            <a:r>
              <a:rPr lang="el-GR" dirty="0"/>
              <a:t>Το σύστημα δακτυλίου</a:t>
            </a:r>
            <a:endParaRPr lang="en-US" dirty="0"/>
          </a:p>
          <a:p>
            <a:pPr marL="514350" indent="-514350">
              <a:buFont typeface="+mj-lt"/>
              <a:buAutoNum type="arabicPeriod"/>
            </a:pPr>
            <a:r>
              <a:rPr lang="el-GR" dirty="0"/>
              <a:t>Το άμεσο σύστημα</a:t>
            </a:r>
            <a:endParaRPr lang="en-US" dirty="0"/>
          </a:p>
          <a:p>
            <a:pPr marL="514350" indent="-514350">
              <a:buFont typeface="+mj-lt"/>
              <a:buAutoNum type="arabicPeriod"/>
            </a:pPr>
            <a:r>
              <a:rPr lang="el-GR" dirty="0"/>
              <a:t>Το σύστημα ελεύθερης ροής</a:t>
            </a:r>
            <a:endParaRPr lang="en-US" dirty="0"/>
          </a:p>
        </p:txBody>
      </p:sp>
    </p:spTree>
    <p:extLst>
      <p:ext uri="{BB962C8B-B14F-4D97-AF65-F5344CB8AC3E}">
        <p14:creationId xmlns:p14="http://schemas.microsoft.com/office/powerpoint/2010/main" val="1285483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009809-230A-453F-82EB-4EE92A393960}"/>
              </a:ext>
            </a:extLst>
          </p:cNvPr>
          <p:cNvSpPr>
            <a:spLocks noGrp="1"/>
          </p:cNvSpPr>
          <p:nvPr>
            <p:ph type="title"/>
          </p:nvPr>
        </p:nvSpPr>
        <p:spPr/>
        <p:txBody>
          <a:bodyPr/>
          <a:lstStyle/>
          <a:p>
            <a:r>
              <a:rPr lang="el-GR" dirty="0"/>
              <a:t>Το σύστημα δακτυλίου</a:t>
            </a:r>
            <a:endParaRPr lang="en-US" dirty="0"/>
          </a:p>
        </p:txBody>
      </p:sp>
      <p:sp>
        <p:nvSpPr>
          <p:cNvPr id="3" name="Θέση περιεχομένου 2">
            <a:extLst>
              <a:ext uri="{FF2B5EF4-FFF2-40B4-BE49-F238E27FC236}">
                <a16:creationId xmlns:a16="http://schemas.microsoft.com/office/drawing/2014/main" id="{18850DFA-B9EB-401F-A213-6E00389726F0}"/>
              </a:ext>
            </a:extLst>
          </p:cNvPr>
          <p:cNvSpPr>
            <a:spLocks noGrp="1"/>
          </p:cNvSpPr>
          <p:nvPr>
            <p:ph idx="1"/>
          </p:nvPr>
        </p:nvSpPr>
        <p:spPr/>
        <p:txBody>
          <a:bodyPr>
            <a:normAutofit fontScale="92500" lnSpcReduction="10000"/>
          </a:bodyPr>
          <a:lstStyle/>
          <a:p>
            <a:pPr marL="0" indent="0">
              <a:buNone/>
            </a:pPr>
            <a:r>
              <a:rPr lang="el-GR" dirty="0"/>
              <a:t>Το σύστημα δακτυλίου, όταν οι σωλήνες που αποτελούν τον κύριο αγωγό σχηματίζουν έναν κλειστό δακτύλιο. Η σύνδεση στον κύριο αγωγό από κάθε δεξαμενή γίνεται με ξεχωριστό σωλήνα αναρροφήσεως, ενώ ο έλεγχος της ροής από το δίκτυο επιτυγχάνεται με βαλβίδα τύπου θυρίδας ή σύρτη (</a:t>
            </a:r>
            <a:r>
              <a:rPr lang="el-GR" dirty="0" err="1"/>
              <a:t>gate</a:t>
            </a:r>
            <a:r>
              <a:rPr lang="el-GR" dirty="0"/>
              <a:t> </a:t>
            </a:r>
            <a:r>
              <a:rPr lang="el-GR" dirty="0" err="1"/>
              <a:t>valve</a:t>
            </a:r>
            <a:r>
              <a:rPr lang="el-GR" dirty="0"/>
              <a:t>). </a:t>
            </a:r>
          </a:p>
          <a:p>
            <a:pPr marL="0" indent="0">
              <a:buNone/>
            </a:pPr>
            <a:r>
              <a:rPr lang="el-GR" dirty="0"/>
              <a:t>Ανοίγοντας την κατάλληλη βαλβίδα κάθε δεξαμενής με τη σειρά που επιλέγεται, συνδέεται αντίστοιχα με τον κύριο αγωγό και την αντλία του φορτίου. </a:t>
            </a:r>
          </a:p>
          <a:p>
            <a:pPr marL="0" indent="0">
              <a:buNone/>
            </a:pPr>
            <a:r>
              <a:rPr lang="el-GR" dirty="0"/>
              <a:t>Κατά τη φόρτωση οι αντλίες εκφορτώσεως παρακάμπτονται και ο αγωγός γίνεται η γραμμή φορτώσεως. Το φορτίο που διέρχεται από τον αγωγό οδηγείται λόγω βαρύτητας σε κάθε δεξαμενή, ανοίγοντας το αντίστοιχο επιστόμιο.</a:t>
            </a:r>
            <a:endParaRPr lang="en-US" dirty="0"/>
          </a:p>
        </p:txBody>
      </p:sp>
    </p:spTree>
    <p:extLst>
      <p:ext uri="{BB962C8B-B14F-4D97-AF65-F5344CB8AC3E}">
        <p14:creationId xmlns:p14="http://schemas.microsoft.com/office/powerpoint/2010/main" val="413170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7E8DA7-703E-434E-9F03-D7DC1B7FE2A0}"/>
              </a:ext>
            </a:extLst>
          </p:cNvPr>
          <p:cNvSpPr>
            <a:spLocks noGrp="1"/>
          </p:cNvSpPr>
          <p:nvPr>
            <p:ph type="title"/>
          </p:nvPr>
        </p:nvSpPr>
        <p:spPr/>
        <p:txBody>
          <a:bodyPr/>
          <a:lstStyle/>
          <a:p>
            <a:r>
              <a:rPr lang="el-GR" dirty="0"/>
              <a:t>Το άμεσο σύστημα</a:t>
            </a:r>
            <a:endParaRPr lang="en-US" dirty="0"/>
          </a:p>
        </p:txBody>
      </p:sp>
      <p:sp>
        <p:nvSpPr>
          <p:cNvPr id="3" name="Θέση περιεχομένου 2">
            <a:extLst>
              <a:ext uri="{FF2B5EF4-FFF2-40B4-BE49-F238E27FC236}">
                <a16:creationId xmlns:a16="http://schemas.microsoft.com/office/drawing/2014/main" id="{75480F56-D19D-47F2-B786-1C3938CB3E7C}"/>
              </a:ext>
            </a:extLst>
          </p:cNvPr>
          <p:cNvSpPr>
            <a:spLocks noGrp="1"/>
          </p:cNvSpPr>
          <p:nvPr>
            <p:ph idx="1"/>
          </p:nvPr>
        </p:nvSpPr>
        <p:spPr/>
        <p:txBody>
          <a:bodyPr>
            <a:normAutofit fontScale="92500" lnSpcReduction="10000"/>
          </a:bodyPr>
          <a:lstStyle/>
          <a:p>
            <a:pPr marL="0" indent="0">
              <a:buNone/>
            </a:pPr>
            <a:r>
              <a:rPr lang="el-GR" dirty="0"/>
              <a:t>Όταν χωρίζονται οι δεξαμενές σε τρεις ή περισσότερες ομάδες από αντίστοιχα τρεις ή περισσότερους κύριους αγωγούς. </a:t>
            </a:r>
          </a:p>
          <a:p>
            <a:pPr marL="0" indent="0">
              <a:buNone/>
            </a:pPr>
            <a:r>
              <a:rPr lang="el-GR" dirty="0"/>
              <a:t>Από κάθε κύριο αγωγό αναπτύσσεται δίκτυο που συνδέεται σε αντίστοιχες δεξαμενές, ενώ σε κάθε έναν αγωγό αντιστοιχεί και μία αντλία. </a:t>
            </a:r>
          </a:p>
          <a:p>
            <a:pPr marL="0" indent="0">
              <a:buNone/>
            </a:pPr>
            <a:r>
              <a:rPr lang="el-GR" dirty="0"/>
              <a:t>Με κατάλληλες συνδέσεις και βαλβίδες τύπου θυρίδων οι κύριοι αγωγοί συγκοινωνούν μεταξύ τους, ώστε με κατάλληλους χειρισμούς κάθε τμήμα του δικτύου να μπορεί να απομονωθεί από την αντλία και να συνδεθεί με άλλη αντλία, επιτυγχάνοντας την εκκένωση όλων των δεξαμενών με όλες τις αντλίες. </a:t>
            </a:r>
          </a:p>
          <a:p>
            <a:pPr marL="0" indent="0">
              <a:buNone/>
            </a:pPr>
            <a:r>
              <a:rPr lang="el-GR" dirty="0"/>
              <a:t>Έτσι, παρέχεται η δυνατότητα μία αντλία, η οποία έχει ολοκληρώσει την εκκένωση των δεξαμενών που της αντιστοιχούν, να χρησιμοποιηθεί για την εκκένωση άλλων δεξαμενών.</a:t>
            </a:r>
            <a:endParaRPr lang="en-US" dirty="0"/>
          </a:p>
        </p:txBody>
      </p:sp>
    </p:spTree>
    <p:extLst>
      <p:ext uri="{BB962C8B-B14F-4D97-AF65-F5344CB8AC3E}">
        <p14:creationId xmlns:p14="http://schemas.microsoft.com/office/powerpoint/2010/main" val="326001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EEE7A1-FF19-4A89-93D5-08B400C5916A}"/>
              </a:ext>
            </a:extLst>
          </p:cNvPr>
          <p:cNvSpPr>
            <a:spLocks noGrp="1"/>
          </p:cNvSpPr>
          <p:nvPr>
            <p:ph type="title"/>
          </p:nvPr>
        </p:nvSpPr>
        <p:spPr/>
        <p:txBody>
          <a:bodyPr/>
          <a:lstStyle/>
          <a:p>
            <a:r>
              <a:rPr lang="el-GR" dirty="0"/>
              <a:t>Το σύστημα ελεύθερης ροής</a:t>
            </a:r>
            <a:endParaRPr lang="en-US" dirty="0"/>
          </a:p>
        </p:txBody>
      </p:sp>
      <p:sp>
        <p:nvSpPr>
          <p:cNvPr id="3" name="Θέση περιεχομένου 2">
            <a:extLst>
              <a:ext uri="{FF2B5EF4-FFF2-40B4-BE49-F238E27FC236}">
                <a16:creationId xmlns:a16="http://schemas.microsoft.com/office/drawing/2014/main" id="{77B3D98F-E0EF-4F7F-A87A-AED4D2192B76}"/>
              </a:ext>
            </a:extLst>
          </p:cNvPr>
          <p:cNvSpPr>
            <a:spLocks noGrp="1"/>
          </p:cNvSpPr>
          <p:nvPr>
            <p:ph idx="1"/>
          </p:nvPr>
        </p:nvSpPr>
        <p:spPr/>
        <p:txBody>
          <a:bodyPr>
            <a:normAutofit/>
          </a:bodyPr>
          <a:lstStyle/>
          <a:p>
            <a:pPr marL="0" indent="0">
              <a:buNone/>
            </a:pPr>
            <a:r>
              <a:rPr lang="el-GR" dirty="0"/>
              <a:t>Το σύστημα ελεύθερης ροής (λόγω της ιδιομορφίας του δεν συναντάται συχνά). </a:t>
            </a:r>
          </a:p>
          <a:p>
            <a:pPr marL="0" indent="0">
              <a:buNone/>
            </a:pPr>
            <a:r>
              <a:rPr lang="el-GR" dirty="0"/>
              <a:t>Σε αυτό αποφεύγεται η χρήση εκτεταμένου δικτύου αγωγών, έχει όμως το μειονέκτημα ότι η εκκένωση των δεξαμενών πρέπει να γίνει ταυτόχρονα ή σε μια σταθερή ακολουθία. </a:t>
            </a:r>
          </a:p>
          <a:p>
            <a:pPr marL="0" indent="0">
              <a:buNone/>
            </a:pPr>
            <a:r>
              <a:rPr lang="el-GR" dirty="0"/>
              <a:t>Το σύστημα αυτό είναι κατάλληλο για μεγάλα πετρελαιοφόρα μεταφοράς ακάθαρτου πετρελαίου, αλλά όχι για τη μεταφορά φορτίων διαφορετικού είδους ή ποιότητας. </a:t>
            </a:r>
            <a:endParaRPr lang="en-US" dirty="0"/>
          </a:p>
        </p:txBody>
      </p:sp>
    </p:spTree>
    <p:extLst>
      <p:ext uri="{BB962C8B-B14F-4D97-AF65-F5344CB8AC3E}">
        <p14:creationId xmlns:p14="http://schemas.microsoft.com/office/powerpoint/2010/main" val="419848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5CC946-1367-4A37-9ABF-5FC5F374A0B7}"/>
              </a:ext>
            </a:extLst>
          </p:cNvPr>
          <p:cNvSpPr>
            <a:spLocks noGrp="1"/>
          </p:cNvSpPr>
          <p:nvPr>
            <p:ph idx="1"/>
          </p:nvPr>
        </p:nvSpPr>
        <p:spPr/>
        <p:txBody>
          <a:bodyPr>
            <a:normAutofit/>
          </a:bodyPr>
          <a:lstStyle/>
          <a:p>
            <a:pPr marL="0" indent="0">
              <a:buNone/>
            </a:pPr>
            <a:r>
              <a:rPr lang="el-GR" dirty="0"/>
              <a:t>Ο χειρισμός από το δωμάτιο ελέγχου, λόγω του μεγάλου αριθμού βαλβίδων, πρέπει να πραγματοποιείται με μια λογική σειρά. </a:t>
            </a:r>
          </a:p>
          <a:p>
            <a:pPr marL="0" indent="0">
              <a:buNone/>
            </a:pPr>
            <a:r>
              <a:rPr lang="el-GR" dirty="0"/>
              <a:t>Αυτό, επιτυγχάνεται χρησιμοποιώντας </a:t>
            </a:r>
            <a:r>
              <a:rPr lang="el-GR" dirty="0">
                <a:solidFill>
                  <a:srgbClr val="FF0000"/>
                </a:solidFill>
              </a:rPr>
              <a:t>υδραυλικό και πνευματικό </a:t>
            </a:r>
            <a:r>
              <a:rPr lang="el-GR" dirty="0"/>
              <a:t>σύστημα χειρισμού των βαλβίδων, κάτι που διευκολύνει, τους χειρισμούς από απόσταση, ώστε από το δωμάτιο ελέγχου του φορτίου και με την υποστήριξη ηλεκτρονικών υπολογιστών να γίνονται οι απαραίτητες ενέργειες για τη φόρτωση ή την επί πλέον εκφόρτωση του πλοίου. </a:t>
            </a:r>
            <a:endParaRPr lang="en-US" dirty="0"/>
          </a:p>
        </p:txBody>
      </p:sp>
    </p:spTree>
    <p:extLst>
      <p:ext uri="{BB962C8B-B14F-4D97-AF65-F5344CB8AC3E}">
        <p14:creationId xmlns:p14="http://schemas.microsoft.com/office/powerpoint/2010/main" val="150613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77814C-ECC1-EE57-0E86-B3046CA3820F}"/>
              </a:ext>
            </a:extLst>
          </p:cNvPr>
          <p:cNvSpPr>
            <a:spLocks noGrp="1"/>
          </p:cNvSpPr>
          <p:nvPr>
            <p:ph idx="1"/>
          </p:nvPr>
        </p:nvSpPr>
        <p:spPr>
          <a:xfrm>
            <a:off x="778934" y="1253331"/>
            <a:ext cx="5681133" cy="4351338"/>
          </a:xfrm>
        </p:spPr>
        <p:txBody>
          <a:bodyPr/>
          <a:lstStyle/>
          <a:p>
            <a:pPr marL="0" indent="0">
              <a:buNone/>
            </a:pPr>
            <a:r>
              <a:rPr lang="el-GR" dirty="0"/>
              <a:t>Τα στόμια των κυτών στα πλοία αυτά είναι σχετικά μικρά σε σχέση με το μέγεθος του πλοίου και συνήθως τα καλύμματα είναι συρόμενα.</a:t>
            </a:r>
          </a:p>
          <a:p>
            <a:pPr marL="0" indent="0">
              <a:buNone/>
            </a:pPr>
            <a:r>
              <a:rPr lang="el-GR" dirty="0"/>
              <a:t>Επειδή υπάρχουν ανοίγματα στα καταστρώματα, το πλοίο έχει περισσότερη ενίσχυση στο κατάστρωμα. Ειδικά στις πλευρές των στομίων υπάρχουν διαμήκη και κάθετα ενισχυτικά ελάσματα.</a:t>
            </a:r>
          </a:p>
        </p:txBody>
      </p:sp>
      <p:pic>
        <p:nvPicPr>
          <p:cNvPr id="5" name="Εικόνα 4">
            <a:extLst>
              <a:ext uri="{FF2B5EF4-FFF2-40B4-BE49-F238E27FC236}">
                <a16:creationId xmlns:a16="http://schemas.microsoft.com/office/drawing/2014/main" id="{7EF6D036-E41B-53BF-8812-EF99AA21D213}"/>
              </a:ext>
            </a:extLst>
          </p:cNvPr>
          <p:cNvPicPr>
            <a:picLocks noChangeAspect="1"/>
          </p:cNvPicPr>
          <p:nvPr/>
        </p:nvPicPr>
        <p:blipFill rotWithShape="1">
          <a:blip r:embed="rId2"/>
          <a:srcRect l="37847" t="32716" r="48125" b="29629"/>
          <a:stretch/>
        </p:blipFill>
        <p:spPr>
          <a:xfrm rot="16200000">
            <a:off x="7421716" y="581403"/>
            <a:ext cx="3771898" cy="5695193"/>
          </a:xfrm>
          <a:prstGeom prst="rect">
            <a:avLst/>
          </a:prstGeom>
        </p:spPr>
      </p:pic>
    </p:spTree>
    <p:extLst>
      <p:ext uri="{BB962C8B-B14F-4D97-AF65-F5344CB8AC3E}">
        <p14:creationId xmlns:p14="http://schemas.microsoft.com/office/powerpoint/2010/main" val="1551180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BCE8000-359C-4371-8E35-B817A67901DB}"/>
              </a:ext>
            </a:extLst>
          </p:cNvPr>
          <p:cNvSpPr>
            <a:spLocks noGrp="1"/>
          </p:cNvSpPr>
          <p:nvPr>
            <p:ph idx="1"/>
          </p:nvPr>
        </p:nvSpPr>
        <p:spPr>
          <a:xfrm>
            <a:off x="828675" y="1047750"/>
            <a:ext cx="10525125" cy="5129213"/>
          </a:xfrm>
        </p:spPr>
        <p:txBody>
          <a:bodyPr>
            <a:normAutofit/>
          </a:bodyPr>
          <a:lstStyle/>
          <a:p>
            <a:pPr marL="0" indent="0">
              <a:buNone/>
            </a:pPr>
            <a:r>
              <a:rPr lang="el-GR" dirty="0"/>
              <a:t>Τα υδραυλικά και τα πνευματικά συστήματα που χρησιμοποιούνται σήμερα, κυρίως στα Δ/Ξ, παρέχουν ασφάλεια κατά τον χειρισμό του φορτίου, αποκλείοντας τους κινδύνους εκρήξεων και πυρκαγιάς του εύφλεκτου φορτίου. </a:t>
            </a:r>
          </a:p>
          <a:p>
            <a:pPr marL="0" indent="0">
              <a:buNone/>
            </a:pPr>
            <a:r>
              <a:rPr lang="el-GR" dirty="0"/>
              <a:t>Σε παλαιότερες κατασκευές ή σε περιπτώσεις που για τον έλεγχο του συστήματος χρησιμοποιούνται ηλεκτρικά ή ηλεκτρονικά κυκλώματα, πρέπει αυτά να είναι εγκεκριμένα από τους νηογνώμονες και η τάση λειτουργίας τους να είναι πολύ χαμηλή, αποκλείοντας τη δημιουργία σπινθήρα, ικανού να προκαλέσει έκρηξη και πυρκαγιά. </a:t>
            </a:r>
          </a:p>
          <a:p>
            <a:pPr marL="0" indent="0">
              <a:buNone/>
            </a:pPr>
            <a:r>
              <a:rPr lang="el-GR" dirty="0"/>
              <a:t>Για την αύξηση της αξιοπιστίας και την προστασία από εσφαλμένους χειρισμούς, η λειτουργία κάποιων βαλβίδων είναι αλληλένδετη με άλλες, παρέχοντας επί πλέον ασφάλεια.</a:t>
            </a:r>
            <a:endParaRPr lang="en-US" dirty="0"/>
          </a:p>
        </p:txBody>
      </p:sp>
    </p:spTree>
    <p:extLst>
      <p:ext uri="{BB962C8B-B14F-4D97-AF65-F5344CB8AC3E}">
        <p14:creationId xmlns:p14="http://schemas.microsoft.com/office/powerpoint/2010/main" val="291199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21CE400-1ABF-4929-8276-BFB7A23D9B51}"/>
              </a:ext>
            </a:extLst>
          </p:cNvPr>
          <p:cNvPicPr>
            <a:picLocks noChangeAspect="1"/>
          </p:cNvPicPr>
          <p:nvPr/>
        </p:nvPicPr>
        <p:blipFill rotWithShape="1">
          <a:blip r:embed="rId2"/>
          <a:srcRect l="35391" t="29444" r="33047" b="25000"/>
          <a:stretch/>
        </p:blipFill>
        <p:spPr>
          <a:xfrm>
            <a:off x="1872475" y="0"/>
            <a:ext cx="8447049" cy="6858000"/>
          </a:xfrm>
          <a:prstGeom prst="rect">
            <a:avLst/>
          </a:prstGeom>
        </p:spPr>
      </p:pic>
    </p:spTree>
    <p:extLst>
      <p:ext uri="{BB962C8B-B14F-4D97-AF65-F5344CB8AC3E}">
        <p14:creationId xmlns:p14="http://schemas.microsoft.com/office/powerpoint/2010/main" val="276536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29A29BA-AF5C-4F40-8BA3-1BD8ABBA8758}"/>
              </a:ext>
            </a:extLst>
          </p:cNvPr>
          <p:cNvSpPr>
            <a:spLocks noGrp="1"/>
          </p:cNvSpPr>
          <p:nvPr>
            <p:ph idx="1"/>
          </p:nvPr>
        </p:nvSpPr>
        <p:spPr>
          <a:xfrm>
            <a:off x="752475" y="895350"/>
            <a:ext cx="10601325" cy="5281613"/>
          </a:xfrm>
        </p:spPr>
        <p:txBody>
          <a:bodyPr>
            <a:normAutofit/>
          </a:bodyPr>
          <a:lstStyle/>
          <a:p>
            <a:pPr marL="0" indent="0">
              <a:buNone/>
            </a:pPr>
            <a:r>
              <a:rPr lang="el-GR" dirty="0"/>
              <a:t>Η τυπική διάταξη των αντλιών, η αναρρόφηση και η κατάθλιψη κάθε αντλίας από τις κύριες γραμμές του φορτίου και η κατάθλιψη προς το κιβώτιο καταστρώματος, όπου συνδέονται οι αγωγοί των δεξαμενών του φορτίου προς ή από την ξηρά, παρουσιάζονται στο σχήμα 9.7β. </a:t>
            </a:r>
          </a:p>
          <a:p>
            <a:pPr marL="0" indent="0">
              <a:buNone/>
            </a:pPr>
            <a:r>
              <a:rPr lang="el-GR" dirty="0"/>
              <a:t>Με κατάλληλο συνδυασμό των επιστομίων, κάθε αντλία μπορεί συνήθως να καταθλίψει ή να αναρροφήσει από κάθε δεξαμενή, αποκλείοντας τον κίνδυνο αναμείξεως των φορτίων, ενώ αν θεωρείται απαραίτητο, μπορεί να απομονωθεί από το δίκτυο. </a:t>
            </a:r>
          </a:p>
          <a:p>
            <a:pPr marL="0" indent="0">
              <a:buNone/>
            </a:pPr>
            <a:r>
              <a:rPr lang="el-GR" dirty="0"/>
              <a:t>Εικονίζονται επίσης η αναρρόφηση και η κατάθλιψη της αντλίας </a:t>
            </a:r>
            <a:r>
              <a:rPr lang="el-GR" dirty="0" err="1"/>
              <a:t>έρματος</a:t>
            </a:r>
            <a:r>
              <a:rPr lang="el-GR" dirty="0"/>
              <a:t> (</a:t>
            </a:r>
            <a:r>
              <a:rPr lang="el-GR" dirty="0" err="1"/>
              <a:t>ballast</a:t>
            </a:r>
            <a:r>
              <a:rPr lang="el-GR" dirty="0"/>
              <a:t> </a:t>
            </a:r>
            <a:r>
              <a:rPr lang="el-GR" dirty="0" err="1"/>
              <a:t>pump</a:t>
            </a:r>
            <a:r>
              <a:rPr lang="el-GR" dirty="0"/>
              <a:t>), η αντλία εκκενώσεως (</a:t>
            </a:r>
            <a:r>
              <a:rPr lang="el-GR" dirty="0" err="1"/>
              <a:t>stripping</a:t>
            </a:r>
            <a:r>
              <a:rPr lang="el-GR" dirty="0"/>
              <a:t> </a:t>
            </a:r>
            <a:r>
              <a:rPr lang="el-GR" dirty="0" err="1"/>
              <a:t>pump</a:t>
            </a:r>
            <a:r>
              <a:rPr lang="el-GR" dirty="0"/>
              <a:t>), το </a:t>
            </a:r>
            <a:r>
              <a:rPr lang="el-GR" dirty="0" err="1"/>
              <a:t>τζιφάρι</a:t>
            </a:r>
            <a:r>
              <a:rPr lang="el-GR" dirty="0"/>
              <a:t> και οι αναρροφήσεις της θάλασσας.</a:t>
            </a:r>
            <a:endParaRPr lang="en-US" dirty="0"/>
          </a:p>
        </p:txBody>
      </p:sp>
    </p:spTree>
    <p:extLst>
      <p:ext uri="{BB962C8B-B14F-4D97-AF65-F5344CB8AC3E}">
        <p14:creationId xmlns:p14="http://schemas.microsoft.com/office/powerpoint/2010/main" val="3360457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D9D1F77-E8AB-467A-991B-362C819608A0}"/>
              </a:ext>
            </a:extLst>
          </p:cNvPr>
          <p:cNvPicPr>
            <a:picLocks noChangeAspect="1"/>
          </p:cNvPicPr>
          <p:nvPr/>
        </p:nvPicPr>
        <p:blipFill rotWithShape="1">
          <a:blip r:embed="rId2"/>
          <a:srcRect l="33359" t="37916" r="31641" b="17917"/>
          <a:stretch/>
        </p:blipFill>
        <p:spPr>
          <a:xfrm>
            <a:off x="1265207" y="0"/>
            <a:ext cx="9661585" cy="6858000"/>
          </a:xfrm>
          <a:prstGeom prst="rect">
            <a:avLst/>
          </a:prstGeom>
        </p:spPr>
      </p:pic>
    </p:spTree>
    <p:extLst>
      <p:ext uri="{BB962C8B-B14F-4D97-AF65-F5344CB8AC3E}">
        <p14:creationId xmlns:p14="http://schemas.microsoft.com/office/powerpoint/2010/main" val="3480508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D8124-A171-498F-A123-FA1CBF2852F9}"/>
              </a:ext>
            </a:extLst>
          </p:cNvPr>
          <p:cNvSpPr>
            <a:spLocks noGrp="1"/>
          </p:cNvSpPr>
          <p:nvPr>
            <p:ph type="title"/>
          </p:nvPr>
        </p:nvSpPr>
        <p:spPr/>
        <p:txBody>
          <a:bodyPr/>
          <a:lstStyle/>
          <a:p>
            <a:r>
              <a:rPr lang="el-GR" dirty="0"/>
              <a:t> Το δίκτυο των δεξαμενοπλοίων</a:t>
            </a:r>
            <a:endParaRPr lang="en-US" dirty="0"/>
          </a:p>
        </p:txBody>
      </p:sp>
      <p:sp>
        <p:nvSpPr>
          <p:cNvPr id="3" name="Θέση περιεχομένου 2">
            <a:extLst>
              <a:ext uri="{FF2B5EF4-FFF2-40B4-BE49-F238E27FC236}">
                <a16:creationId xmlns:a16="http://schemas.microsoft.com/office/drawing/2014/main" id="{5F10E304-A563-442F-B9C7-83177FB5824F}"/>
              </a:ext>
            </a:extLst>
          </p:cNvPr>
          <p:cNvSpPr>
            <a:spLocks noGrp="1"/>
          </p:cNvSpPr>
          <p:nvPr>
            <p:ph idx="1"/>
          </p:nvPr>
        </p:nvSpPr>
        <p:spPr/>
        <p:txBody>
          <a:bodyPr>
            <a:normAutofit fontScale="92500"/>
          </a:bodyPr>
          <a:lstStyle/>
          <a:p>
            <a:pPr marL="0" indent="0">
              <a:buNone/>
            </a:pPr>
            <a:r>
              <a:rPr lang="el-GR" dirty="0"/>
              <a:t>Το δίκτυο των Δ/Ξ αποτελείται από σωλήνες με διάμετρο ανάλογη με την επιθυμητή ροή παροχής και πιέσεως του υγρού που διακινείται. Το μήκος κάθε σωλήνα και η θέση του προβλέπονται από την κατασκευή του δικτύου, ώστε να επιτρέπεται η εύκολη αποσύνδεση για επισκευή ή αντικατάσταση σε όποιο τμήμα του είναι αναγκαίο. </a:t>
            </a:r>
          </a:p>
          <a:p>
            <a:pPr marL="0" indent="0">
              <a:buNone/>
            </a:pPr>
            <a:r>
              <a:rPr lang="el-GR" dirty="0"/>
              <a:t>Το υλικό κατασκευής των σωλήνων είναι συνήθως χυτοσίδηρος ή θερμής ελάσεως χαλύβδινες πλάκες που </a:t>
            </a:r>
            <a:r>
              <a:rPr lang="el-GR" dirty="0" err="1"/>
              <a:t>συγκολλούνται</a:t>
            </a:r>
            <a:r>
              <a:rPr lang="el-GR" dirty="0"/>
              <a:t> κατά μήκος του σωλήνα. </a:t>
            </a:r>
          </a:p>
          <a:p>
            <a:pPr marL="0" indent="0">
              <a:buNone/>
            </a:pPr>
            <a:r>
              <a:rPr lang="el-GR" dirty="0"/>
              <a:t>Συνδέονται με περιαυχένια (</a:t>
            </a:r>
            <a:r>
              <a:rPr lang="el-GR" dirty="0" err="1"/>
              <a:t>flanges</a:t>
            </a:r>
            <a:r>
              <a:rPr lang="el-GR" dirty="0"/>
              <a:t>), που </a:t>
            </a:r>
            <a:r>
              <a:rPr lang="el-GR" dirty="0" err="1"/>
              <a:t>συγκολλούνται</a:t>
            </a:r>
            <a:r>
              <a:rPr lang="el-GR" dirty="0"/>
              <a:t> στα άκρα των σωλήνων και οι ενώσεις συσφίγγονται με σιδερένιες βίδες και παξιμάδια. Η στεγανοποίηση των ενώσεων επιτυγχάνεται με μαλακό </a:t>
            </a:r>
            <a:r>
              <a:rPr lang="el-GR" dirty="0" err="1"/>
              <a:t>παρέμβυσμα</a:t>
            </a:r>
            <a:r>
              <a:rPr lang="el-GR" dirty="0"/>
              <a:t> (τσόντα), από υλικό ανθεκτικό στο υγρό που διαρρέει μέσα στο δίκτυο.</a:t>
            </a:r>
            <a:endParaRPr lang="en-US" dirty="0"/>
          </a:p>
        </p:txBody>
      </p:sp>
    </p:spTree>
    <p:extLst>
      <p:ext uri="{BB962C8B-B14F-4D97-AF65-F5344CB8AC3E}">
        <p14:creationId xmlns:p14="http://schemas.microsoft.com/office/powerpoint/2010/main" val="81027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A2A910-863E-F57A-390F-613C37364431}"/>
              </a:ext>
            </a:extLst>
          </p:cNvPr>
          <p:cNvSpPr>
            <a:spLocks noGrp="1"/>
          </p:cNvSpPr>
          <p:nvPr>
            <p:ph idx="1"/>
          </p:nvPr>
        </p:nvSpPr>
        <p:spPr/>
        <p:txBody>
          <a:bodyPr/>
          <a:lstStyle/>
          <a:p>
            <a:pPr marL="0" indent="0">
              <a:buNone/>
            </a:pPr>
            <a:r>
              <a:rPr lang="el-GR" dirty="0"/>
              <a:t>Το ύψος των στομίων είναι συνήθως 600</a:t>
            </a:r>
            <a:r>
              <a:rPr lang="en-GB" dirty="0"/>
              <a:t>mm</a:t>
            </a:r>
            <a:r>
              <a:rPr lang="el-GR" dirty="0"/>
              <a:t> από το κατάστρωμα.</a:t>
            </a:r>
          </a:p>
          <a:p>
            <a:pPr marL="0" indent="0">
              <a:buNone/>
            </a:pPr>
            <a:r>
              <a:rPr lang="el-GR" dirty="0"/>
              <a:t>Επειδή το πλοίο μεταφέρει και πετρελαιοειδή βλέπουμε ότι στο κατάστρωμα έχει και δίκτυο φορτίου</a:t>
            </a:r>
          </a:p>
        </p:txBody>
      </p:sp>
    </p:spTree>
    <p:extLst>
      <p:ext uri="{BB962C8B-B14F-4D97-AF65-F5344CB8AC3E}">
        <p14:creationId xmlns:p14="http://schemas.microsoft.com/office/powerpoint/2010/main" val="413897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8A1B4E-4762-A56F-48C1-4D335F2571A8}"/>
              </a:ext>
            </a:extLst>
          </p:cNvPr>
          <p:cNvSpPr>
            <a:spLocks noGrp="1"/>
          </p:cNvSpPr>
          <p:nvPr>
            <p:ph type="title"/>
          </p:nvPr>
        </p:nvSpPr>
        <p:spPr/>
        <p:txBody>
          <a:bodyPr>
            <a:normAutofit fontScale="90000"/>
          </a:bodyPr>
          <a:lstStyle/>
          <a:p>
            <a:r>
              <a:rPr lang="el-GR" dirty="0"/>
              <a:t>Περιγραφή των κύριων κατασκευαστικών μερών του συστήματος άντλησης και εξαερισμού</a:t>
            </a:r>
          </a:p>
        </p:txBody>
      </p:sp>
      <p:sp>
        <p:nvSpPr>
          <p:cNvPr id="3" name="Θέση περιεχομένου 2">
            <a:extLst>
              <a:ext uri="{FF2B5EF4-FFF2-40B4-BE49-F238E27FC236}">
                <a16:creationId xmlns:a16="http://schemas.microsoft.com/office/drawing/2014/main" id="{5CEEF5DB-144C-9FCC-4784-4538B880D39A}"/>
              </a:ext>
            </a:extLst>
          </p:cNvPr>
          <p:cNvSpPr>
            <a:spLocks noGrp="1"/>
          </p:cNvSpPr>
          <p:nvPr>
            <p:ph idx="1"/>
          </p:nvPr>
        </p:nvSpPr>
        <p:spPr/>
        <p:txBody>
          <a:bodyPr/>
          <a:lstStyle/>
          <a:p>
            <a:pPr marL="0" indent="0">
              <a:buNone/>
            </a:pPr>
            <a:r>
              <a:rPr lang="el-GR" dirty="0"/>
              <a:t>Το σύστημα άντλησης του Δ/Ξ πρέπει να μπορεί να αναρροφήσει και να καταθλίψει από κάθε δεξαμενή χωριστά και να μπορεί να γίνει και σύνδεση με ξηρά.</a:t>
            </a:r>
          </a:p>
          <a:p>
            <a:pPr marL="0" indent="0">
              <a:buNone/>
            </a:pPr>
            <a:r>
              <a:rPr lang="el-GR" dirty="0"/>
              <a:t>Επίσης θα πρέπει να υπάρχει και το σύστημα τελικής εκκένωσης των δεξαμενών (</a:t>
            </a:r>
            <a:r>
              <a:rPr lang="en-GB" dirty="0"/>
              <a:t>stripping)</a:t>
            </a:r>
            <a:r>
              <a:rPr lang="el-GR" dirty="0"/>
              <a:t>. </a:t>
            </a:r>
          </a:p>
          <a:p>
            <a:pPr marL="0" indent="0">
              <a:buNone/>
            </a:pPr>
            <a:r>
              <a:rPr lang="el-GR" dirty="0"/>
              <a:t>Επειδή οι δεξαμενές πλένονται με θαλασσινό νερό, θα πρέπει τα κατάλοιπα να οδηγούνται σε ειδικές δεξαμενές καταλοίπων </a:t>
            </a:r>
            <a:r>
              <a:rPr lang="en-GB" dirty="0"/>
              <a:t>(slop tanks). </a:t>
            </a:r>
            <a:r>
              <a:rPr lang="el-GR" dirty="0"/>
              <a:t>Από εκεί αφού γίνει διαχωρισμός, απορρίπτονται στην θάλασσα μέσω συστήματος </a:t>
            </a:r>
            <a:r>
              <a:rPr lang="el-GR" dirty="0" err="1"/>
              <a:t>έλεγχου</a:t>
            </a:r>
            <a:r>
              <a:rPr lang="el-GR" dirty="0"/>
              <a:t> ελαίου. </a:t>
            </a:r>
            <a:r>
              <a:rPr lang="en-GB" dirty="0"/>
              <a:t>(Oil Discharge Monitoring).</a:t>
            </a:r>
            <a:r>
              <a:rPr lang="en-US" dirty="0"/>
              <a:t> </a:t>
            </a:r>
            <a:r>
              <a:rPr lang="el-GR" dirty="0"/>
              <a:t>Τα ακάθαρτα κατάλοιπα παραδίδονται στο λιμάνι.(ΕΥΚ) </a:t>
            </a:r>
          </a:p>
        </p:txBody>
      </p:sp>
    </p:spTree>
    <p:extLst>
      <p:ext uri="{BB962C8B-B14F-4D97-AF65-F5344CB8AC3E}">
        <p14:creationId xmlns:p14="http://schemas.microsoft.com/office/powerpoint/2010/main" val="323151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E3B220-75DA-A724-1734-EAB1CF4CE57A}"/>
              </a:ext>
            </a:extLst>
          </p:cNvPr>
          <p:cNvSpPr>
            <a:spLocks noGrp="1"/>
          </p:cNvSpPr>
          <p:nvPr>
            <p:ph type="title"/>
          </p:nvPr>
        </p:nvSpPr>
        <p:spPr/>
        <p:txBody>
          <a:bodyPr/>
          <a:lstStyle/>
          <a:p>
            <a:r>
              <a:rPr lang="el-GR" dirty="0"/>
              <a:t>Το δίκτυο άντλησης στα Δ/Ξ περιλαμβάνει:</a:t>
            </a:r>
          </a:p>
        </p:txBody>
      </p:sp>
      <p:sp>
        <p:nvSpPr>
          <p:cNvPr id="3" name="Θέση περιεχομένου 2">
            <a:extLst>
              <a:ext uri="{FF2B5EF4-FFF2-40B4-BE49-F238E27FC236}">
                <a16:creationId xmlns:a16="http://schemas.microsoft.com/office/drawing/2014/main" id="{3FAA2CD0-D858-D3DF-ACD7-4D6684D3145B}"/>
              </a:ext>
            </a:extLst>
          </p:cNvPr>
          <p:cNvSpPr>
            <a:spLocks noGrp="1"/>
          </p:cNvSpPr>
          <p:nvPr>
            <p:ph idx="1"/>
          </p:nvPr>
        </p:nvSpPr>
        <p:spPr/>
        <p:txBody>
          <a:bodyPr/>
          <a:lstStyle/>
          <a:p>
            <a:pPr marL="514350" indent="-514350">
              <a:buFont typeface="+mj-lt"/>
              <a:buAutoNum type="arabicPeriod"/>
            </a:pPr>
            <a:endParaRPr lang="el-GR" dirty="0"/>
          </a:p>
          <a:p>
            <a:pPr marL="514350" indent="-514350">
              <a:buFont typeface="+mj-lt"/>
              <a:buAutoNum type="arabicPeriod"/>
            </a:pPr>
            <a:endParaRPr lang="el-GR" dirty="0"/>
          </a:p>
          <a:p>
            <a:pPr marL="514350" indent="-514350">
              <a:buFont typeface="+mj-lt"/>
              <a:buAutoNum type="arabicPeriod"/>
            </a:pPr>
            <a:r>
              <a:rPr lang="el-GR" dirty="0"/>
              <a:t>Αντλίες στο αντλιοστάσιο</a:t>
            </a:r>
          </a:p>
          <a:p>
            <a:pPr marL="514350" indent="-514350">
              <a:buFont typeface="+mj-lt"/>
              <a:buAutoNum type="arabicPeriod"/>
            </a:pPr>
            <a:r>
              <a:rPr lang="el-GR" dirty="0"/>
              <a:t>Δίκτυο φορτίου φορτοεκφόρτωσης</a:t>
            </a:r>
          </a:p>
          <a:p>
            <a:pPr marL="514350" indent="-514350">
              <a:buFont typeface="+mj-lt"/>
              <a:buAutoNum type="arabicPeriod"/>
            </a:pPr>
            <a:r>
              <a:rPr lang="el-GR" dirty="0"/>
              <a:t>Δίκτυο φορτίου στο κατάστρωμα για σύνδεση με ξηρά</a:t>
            </a:r>
          </a:p>
        </p:txBody>
      </p:sp>
    </p:spTree>
    <p:extLst>
      <p:ext uri="{BB962C8B-B14F-4D97-AF65-F5344CB8AC3E}">
        <p14:creationId xmlns:p14="http://schemas.microsoft.com/office/powerpoint/2010/main" val="279230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D4A9568-50C3-766B-CF59-9B9781007FB6}"/>
              </a:ext>
            </a:extLst>
          </p:cNvPr>
          <p:cNvPicPr>
            <a:picLocks noChangeAspect="1"/>
          </p:cNvPicPr>
          <p:nvPr/>
        </p:nvPicPr>
        <p:blipFill rotWithShape="1">
          <a:blip r:embed="rId2"/>
          <a:srcRect l="38958" t="26621" r="40903" b="25803"/>
          <a:stretch/>
        </p:blipFill>
        <p:spPr>
          <a:xfrm rot="16200000">
            <a:off x="2580526" y="-1048270"/>
            <a:ext cx="6785413" cy="9017000"/>
          </a:xfrm>
          <a:prstGeom prst="rect">
            <a:avLst/>
          </a:prstGeom>
        </p:spPr>
      </p:pic>
    </p:spTree>
    <p:extLst>
      <p:ext uri="{BB962C8B-B14F-4D97-AF65-F5344CB8AC3E}">
        <p14:creationId xmlns:p14="http://schemas.microsoft.com/office/powerpoint/2010/main" val="103827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7372D-DB44-7657-E41A-3DE7F0977105}"/>
              </a:ext>
            </a:extLst>
          </p:cNvPr>
          <p:cNvSpPr>
            <a:spLocks noGrp="1"/>
          </p:cNvSpPr>
          <p:nvPr>
            <p:ph type="title"/>
          </p:nvPr>
        </p:nvSpPr>
        <p:spPr/>
        <p:txBody>
          <a:bodyPr/>
          <a:lstStyle/>
          <a:p>
            <a:r>
              <a:rPr lang="el-GR" dirty="0"/>
              <a:t>Σύστημα εξαερισμού</a:t>
            </a:r>
          </a:p>
        </p:txBody>
      </p:sp>
      <p:sp>
        <p:nvSpPr>
          <p:cNvPr id="3" name="Θέση περιεχομένου 2">
            <a:extLst>
              <a:ext uri="{FF2B5EF4-FFF2-40B4-BE49-F238E27FC236}">
                <a16:creationId xmlns:a16="http://schemas.microsoft.com/office/drawing/2014/main" id="{CBDE4599-1223-1C45-515D-DBBE489F6D0C}"/>
              </a:ext>
            </a:extLst>
          </p:cNvPr>
          <p:cNvSpPr>
            <a:spLocks noGrp="1"/>
          </p:cNvSpPr>
          <p:nvPr>
            <p:ph idx="1"/>
          </p:nvPr>
        </p:nvSpPr>
        <p:spPr>
          <a:xfrm>
            <a:off x="838200" y="2057399"/>
            <a:ext cx="10515600" cy="4119563"/>
          </a:xfrm>
        </p:spPr>
        <p:txBody>
          <a:bodyPr/>
          <a:lstStyle/>
          <a:p>
            <a:pPr marL="0" indent="0">
              <a:buNone/>
            </a:pPr>
            <a:r>
              <a:rPr lang="el-GR" dirty="0"/>
              <a:t>Το σύστημα εξαερισμού των Δ/Ξ είναι απαραίτητο, γιατί δημιουργούνται αέρια λόγω της μεταφοράς και της θέρμανσης του φορτίου.</a:t>
            </a:r>
          </a:p>
          <a:p>
            <a:pPr marL="0" indent="0">
              <a:buNone/>
            </a:pPr>
            <a:r>
              <a:rPr lang="el-GR" dirty="0"/>
              <a:t>Όλες οι δεξαμενές εφοδιάζονται με σύστημα εξαερισμού και ο εξαερισμός μπορεί να είναι ανεξάρτητος για κάθε δεξαμενή ή ενιαίος για όλες ή για μερικές από αυτές. </a:t>
            </a:r>
          </a:p>
        </p:txBody>
      </p:sp>
    </p:spTree>
    <p:extLst>
      <p:ext uri="{BB962C8B-B14F-4D97-AF65-F5344CB8AC3E}">
        <p14:creationId xmlns:p14="http://schemas.microsoft.com/office/powerpoint/2010/main" val="36046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5188FD-0E17-6340-9880-4CA356DF06C3}"/>
              </a:ext>
            </a:extLst>
          </p:cNvPr>
          <p:cNvSpPr>
            <a:spLocks noGrp="1"/>
          </p:cNvSpPr>
          <p:nvPr>
            <p:ph type="title"/>
          </p:nvPr>
        </p:nvSpPr>
        <p:spPr/>
        <p:txBody>
          <a:bodyPr/>
          <a:lstStyle/>
          <a:p>
            <a:r>
              <a:rPr lang="el-GR" dirty="0"/>
              <a:t>Ο εξαερισμός περιλαμβάνει:</a:t>
            </a:r>
          </a:p>
        </p:txBody>
      </p:sp>
      <p:sp>
        <p:nvSpPr>
          <p:cNvPr id="3" name="Θέση περιεχομένου 2">
            <a:extLst>
              <a:ext uri="{FF2B5EF4-FFF2-40B4-BE49-F238E27FC236}">
                <a16:creationId xmlns:a16="http://schemas.microsoft.com/office/drawing/2014/main" id="{32FF5C7B-8FB4-6832-48AA-AFE3EC66AB53}"/>
              </a:ext>
            </a:extLst>
          </p:cNvPr>
          <p:cNvSpPr>
            <a:spLocks noGrp="1"/>
          </p:cNvSpPr>
          <p:nvPr>
            <p:ph idx="1"/>
          </p:nvPr>
        </p:nvSpPr>
        <p:spPr/>
        <p:txBody>
          <a:bodyPr/>
          <a:lstStyle/>
          <a:p>
            <a:pPr marL="514350" indent="-514350">
              <a:buFont typeface="+mj-lt"/>
              <a:buAutoNum type="arabicPeriod"/>
            </a:pPr>
            <a:r>
              <a:rPr lang="el-GR" dirty="0"/>
              <a:t>Σωλήνα από την δεξαμενή ως κάποιο ύψος στο κατάστρωμα και μετά βαλβίδα</a:t>
            </a:r>
          </a:p>
          <a:p>
            <a:pPr marL="514350" indent="-514350">
              <a:buFont typeface="+mj-lt"/>
              <a:buAutoNum type="arabicPeriod"/>
            </a:pPr>
            <a:r>
              <a:rPr lang="el-GR" dirty="0"/>
              <a:t>Βαλβίδα υψηλής πίεσης για την εκτόνωση της αλλά και </a:t>
            </a:r>
            <a:r>
              <a:rPr lang="el-GR" dirty="0" err="1"/>
              <a:t>υποπίεσης</a:t>
            </a:r>
            <a:r>
              <a:rPr lang="el-GR" dirty="0"/>
              <a:t> όταν η πίεση είναι μικρότερη της ατμοσφαιρικής.</a:t>
            </a:r>
          </a:p>
          <a:p>
            <a:pPr marL="514350" indent="-514350">
              <a:buFont typeface="+mj-lt"/>
              <a:buAutoNum type="arabicPeriod"/>
            </a:pPr>
            <a:r>
              <a:rPr lang="el-GR" dirty="0"/>
              <a:t>Όταν ο εξαερισμός είναι ενιαίος για όλες τις δεξαμενές, υπάρχει κοινός αγωγός εξαέρωσης που καταλήγει σε βαλβίδα σε μεγάλο ύψος από κατάστρωμα.</a:t>
            </a:r>
          </a:p>
        </p:txBody>
      </p:sp>
    </p:spTree>
    <p:extLst>
      <p:ext uri="{BB962C8B-B14F-4D97-AF65-F5344CB8AC3E}">
        <p14:creationId xmlns:p14="http://schemas.microsoft.com/office/powerpoint/2010/main" val="19758836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1973</Words>
  <Application>Microsoft Office PowerPoint</Application>
  <PresentationFormat>Ευρεία οθόνη</PresentationFormat>
  <Paragraphs>102</Paragraphs>
  <Slides>34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34</vt:i4>
      </vt:variant>
    </vt:vector>
  </HeadingPairs>
  <TitlesOfParts>
    <vt:vector size="38" baseType="lpstr">
      <vt:lpstr>Arial</vt:lpstr>
      <vt:lpstr>Calibri</vt:lpstr>
      <vt:lpstr>Calibri Light</vt:lpstr>
      <vt:lpstr>Θέμα του Office</vt:lpstr>
      <vt:lpstr>Γενική περιγραφή των στομίων (κουβούσια) δεξαμενών Δ/Π</vt:lpstr>
      <vt:lpstr>Παρουσίαση του PowerPoint</vt:lpstr>
      <vt:lpstr>Παρουσίαση του PowerPoint</vt:lpstr>
      <vt:lpstr>Παρουσίαση του PowerPoint</vt:lpstr>
      <vt:lpstr>Περιγραφή των κύριων κατασκευαστικών μερών του συστήματος άντλησης και εξαερισμού</vt:lpstr>
      <vt:lpstr>Το δίκτυο άντλησης στα Δ/Ξ περιλαμβάνει:</vt:lpstr>
      <vt:lpstr>Παρουσίαση του PowerPoint</vt:lpstr>
      <vt:lpstr>Σύστημα εξαερισμού</vt:lpstr>
      <vt:lpstr>Ο εξαερισμός περιλαμβάνει:</vt:lpstr>
      <vt:lpstr>Γενική γνώση διαρρύθμισης του αντλιοστασίου ενός σύγχρονου δεξαμενόπλοιου</vt:lpstr>
      <vt:lpstr>Παρουσίαση του PowerPoint</vt:lpstr>
      <vt:lpstr>Παρουσίαση του PowerPoint</vt:lpstr>
      <vt:lpstr>Παρουσίαση του PowerPoint</vt:lpstr>
      <vt:lpstr>Αναγνώριση των μερών των σωληνώσεων φορτίου στο κατάστρωμα ενός Δ/Ξ</vt:lpstr>
      <vt:lpstr>Το σύστημα των σωληνώσεων αποτελείται από: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σύστημα δακτυλίου</vt:lpstr>
      <vt:lpstr>Το άμεσο σύστημα</vt:lpstr>
      <vt:lpstr>Το σύστημα ελεύθερης ροής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Το δίκτυο των δεξαμενοπλοίων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γνώση διαρρύθμισης του αντλιοστασίου ενός σύγχρονου δεξαμενόπλοιου</dc:title>
  <dc:creator>kiriakos kiriakos</dc:creator>
  <cp:lastModifiedBy>Κυριάκος Καρακαλπακίδης</cp:lastModifiedBy>
  <cp:revision>3</cp:revision>
  <dcterms:created xsi:type="dcterms:W3CDTF">2022-04-25T08:25:45Z</dcterms:created>
  <dcterms:modified xsi:type="dcterms:W3CDTF">2024-03-25T14:00:07Z</dcterms:modified>
</cp:coreProperties>
</file>