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8" d="100"/>
          <a:sy n="88" d="100"/>
        </p:scale>
        <p:origin x="-654" y="1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5606DA-5E77-4A47-95DA-7279507F657B}" type="datetimeFigureOut">
              <a:rPr lang="el-GR" smtClean="0"/>
              <a:pPr/>
              <a:t>21/3/2014</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1C3797-41BD-4712-9547-499031A3AA10}" type="slidenum">
              <a:rPr lang="el-GR" smtClean="0"/>
              <a:pPr/>
              <a:t>‹#›</a:t>
            </a:fld>
            <a:endParaRPr lang="el-GR"/>
          </a:p>
        </p:txBody>
      </p:sp>
    </p:spTree>
    <p:extLst>
      <p:ext uri="{BB962C8B-B14F-4D97-AF65-F5344CB8AC3E}">
        <p14:creationId xmlns:p14="http://schemas.microsoft.com/office/powerpoint/2010/main" xmlns="" val="13204249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8A1C3797-41BD-4712-9547-499031A3AA10}" type="slidenum">
              <a:rPr lang="el-GR" smtClean="0"/>
              <a:pPr/>
              <a:t>43</a:t>
            </a:fld>
            <a:endParaRPr lang="el-GR"/>
          </a:p>
        </p:txBody>
      </p:sp>
    </p:spTree>
    <p:extLst>
      <p:ext uri="{BB962C8B-B14F-4D97-AF65-F5344CB8AC3E}">
        <p14:creationId xmlns:p14="http://schemas.microsoft.com/office/powerpoint/2010/main" xmlns="" val="2914072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5" name="Στρογγυλεμένο ορθογώνιο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Στρογγυλεμένο ορθογώνιο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Τίτλος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l-GR" smtClean="0"/>
              <a:t>Στυλ κύριου τίτλου</a:t>
            </a:r>
            <a:endParaRPr kumimoji="0" lang="en-US"/>
          </a:p>
        </p:txBody>
      </p:sp>
      <p:sp>
        <p:nvSpPr>
          <p:cNvPr id="20" name="Υπότιτλος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Στυλ κύριου υπότιτλου</a:t>
            </a:r>
            <a:endParaRPr kumimoji="0" lang="en-US"/>
          </a:p>
        </p:txBody>
      </p:sp>
      <p:sp>
        <p:nvSpPr>
          <p:cNvPr id="19" name="Θέση ημερομηνίας 18"/>
          <p:cNvSpPr>
            <a:spLocks noGrp="1"/>
          </p:cNvSpPr>
          <p:nvPr>
            <p:ph type="dt" sz="half" idx="10"/>
          </p:nvPr>
        </p:nvSpPr>
        <p:spPr/>
        <p:txBody>
          <a:bodyPr/>
          <a:lstStyle>
            <a:extLst/>
          </a:lstStyle>
          <a:p>
            <a:fld id="{F2853615-BFDE-46DE-814C-47EC6EF6D371}" type="datetimeFigureOut">
              <a:rPr lang="el-GR" smtClean="0"/>
              <a:pPr/>
              <a:t>21/3/2014</a:t>
            </a:fld>
            <a:endParaRPr lang="el-GR"/>
          </a:p>
        </p:txBody>
      </p:sp>
      <p:sp>
        <p:nvSpPr>
          <p:cNvPr id="8" name="Θέση υποσέλιδου 7"/>
          <p:cNvSpPr>
            <a:spLocks noGrp="1"/>
          </p:cNvSpPr>
          <p:nvPr>
            <p:ph type="ftr" sz="quarter" idx="11"/>
          </p:nvPr>
        </p:nvSpPr>
        <p:spPr/>
        <p:txBody>
          <a:bodyPr/>
          <a:lstStyle>
            <a:extLst/>
          </a:lstStyle>
          <a:p>
            <a:endParaRPr lang="el-GR"/>
          </a:p>
        </p:txBody>
      </p:sp>
      <p:sp>
        <p:nvSpPr>
          <p:cNvPr id="11" name="Θέση αριθμού διαφάνειας 10"/>
          <p:cNvSpPr>
            <a:spLocks noGrp="1"/>
          </p:cNvSpPr>
          <p:nvPr>
            <p:ph type="sldNum" sz="quarter" idx="12"/>
          </p:nvPr>
        </p:nvSpPr>
        <p:spPr/>
        <p:txBody>
          <a:bodyPr/>
          <a:lstStyle>
            <a:extLst/>
          </a:lstStyle>
          <a:p>
            <a:fld id="{3DF53439-851E-44AD-84B1-B6BFC3D0C743}"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502920" y="4983480"/>
            <a:ext cx="8183880" cy="1051560"/>
          </a:xfrm>
        </p:spPr>
        <p:txBody>
          <a:bodyPr/>
          <a:lstStyle>
            <a:extLs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502920" y="530352"/>
            <a:ext cx="8183880" cy="4187952"/>
          </a:xfrm>
        </p:spPr>
        <p:txBody>
          <a:bodyPr vert="eaVert"/>
          <a:lstStyle>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extLst/>
          </a:lstStyle>
          <a:p>
            <a:fld id="{F2853615-BFDE-46DE-814C-47EC6EF6D371}" type="datetimeFigureOut">
              <a:rPr lang="el-GR" smtClean="0"/>
              <a:pPr/>
              <a:t>21/3/2014</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3DF53439-851E-44AD-84B1-B6BFC3D0C743}"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533404"/>
            <a:ext cx="1981200" cy="5257799"/>
          </a:xfrm>
        </p:spPr>
        <p:txBody>
          <a:bodyPr vert="eaVert"/>
          <a:lstStyle>
            <a:extLs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533400" y="533402"/>
            <a:ext cx="5943600" cy="5257801"/>
          </a:xfrm>
        </p:spPr>
        <p:txBody>
          <a:bodyPr vert="eaVert"/>
          <a:lstStyle>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extLst/>
          </a:lstStyle>
          <a:p>
            <a:fld id="{F2853615-BFDE-46DE-814C-47EC6EF6D371}" type="datetimeFigureOut">
              <a:rPr lang="el-GR" smtClean="0"/>
              <a:pPr/>
              <a:t>21/3/2014</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3DF53439-851E-44AD-84B1-B6BFC3D0C743}"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502920" y="4983480"/>
            <a:ext cx="8183880" cy="1051560"/>
          </a:xfrm>
        </p:spPr>
        <p:txBody>
          <a:bodyPr/>
          <a:lstStyle>
            <a:extLst/>
          </a:lstStyle>
          <a:p>
            <a:r>
              <a:rPr kumimoji="0" lang="el-GR" smtClean="0"/>
              <a:t>Στυλ κύριου τίτλου</a:t>
            </a:r>
            <a:endParaRPr kumimoji="0" lang="en-US"/>
          </a:p>
        </p:txBody>
      </p:sp>
      <p:sp>
        <p:nvSpPr>
          <p:cNvPr id="3" name="Θέση περιεχομένου 2"/>
          <p:cNvSpPr>
            <a:spLocks noGrp="1"/>
          </p:cNvSpPr>
          <p:nvPr>
            <p:ph idx="1"/>
          </p:nvPr>
        </p:nvSpPr>
        <p:spPr>
          <a:xfrm>
            <a:off x="502920" y="530352"/>
            <a:ext cx="8183880" cy="4187952"/>
          </a:xfrm>
        </p:spPr>
        <p:txBody>
          <a:bodyPr/>
          <a:lstStyle>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extLst/>
          </a:lstStyle>
          <a:p>
            <a:fld id="{F2853615-BFDE-46DE-814C-47EC6EF6D371}" type="datetimeFigureOut">
              <a:rPr lang="el-GR" smtClean="0"/>
              <a:pPr/>
              <a:t>21/3/2014</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3DF53439-851E-44AD-84B1-B6BFC3D0C743}"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14" name="Στρογγυλεμένο ορθογώνιο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Στρογγυλεμένο ορθογώνιο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Τίτλος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Στυλ υποδείγματος κειμένου</a:t>
            </a:r>
          </a:p>
        </p:txBody>
      </p:sp>
      <p:sp>
        <p:nvSpPr>
          <p:cNvPr id="4" name="Θέση ημερομηνίας 3"/>
          <p:cNvSpPr>
            <a:spLocks noGrp="1"/>
          </p:cNvSpPr>
          <p:nvPr>
            <p:ph type="dt" sz="half" idx="10"/>
          </p:nvPr>
        </p:nvSpPr>
        <p:spPr/>
        <p:txBody>
          <a:bodyPr/>
          <a:lstStyle>
            <a:extLst/>
          </a:lstStyle>
          <a:p>
            <a:fld id="{F2853615-BFDE-46DE-814C-47EC6EF6D371}" type="datetimeFigureOut">
              <a:rPr lang="el-GR" smtClean="0"/>
              <a:pPr/>
              <a:t>21/3/2014</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3DF53439-851E-44AD-84B1-B6BFC3D0C743}"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extLst/>
          </a:lstStyle>
          <a:p>
            <a:r>
              <a:rPr kumimoji="0" lang="el-GR" smtClean="0"/>
              <a:t>Στυλ κύριου τίτλου</a:t>
            </a:r>
            <a:endParaRPr kumimoji="0" lang="en-US"/>
          </a:p>
        </p:txBody>
      </p:sp>
      <p:sp>
        <p:nvSpPr>
          <p:cNvPr id="3" name="Θέση περιεχομένου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extLst/>
          </a:lstStyle>
          <a:p>
            <a:fld id="{F2853615-BFDE-46DE-814C-47EC6EF6D371}" type="datetimeFigureOut">
              <a:rPr lang="el-GR" smtClean="0"/>
              <a:pPr/>
              <a:t>21/3/2014</a:t>
            </a:fld>
            <a:endParaRPr lang="el-GR"/>
          </a:p>
        </p:txBody>
      </p:sp>
      <p:sp>
        <p:nvSpPr>
          <p:cNvPr id="6" name="Θέση υποσέλιδου 5"/>
          <p:cNvSpPr>
            <a:spLocks noGrp="1"/>
          </p:cNvSpPr>
          <p:nvPr>
            <p:ph type="ftr" sz="quarter" idx="11"/>
          </p:nvPr>
        </p:nvSpPr>
        <p:spPr/>
        <p:txBody>
          <a:bodyPr/>
          <a:lstStyle>
            <a:extLst/>
          </a:lstStyle>
          <a:p>
            <a:endParaRPr lang="el-GR"/>
          </a:p>
        </p:txBody>
      </p:sp>
      <p:sp>
        <p:nvSpPr>
          <p:cNvPr id="7" name="Θέση αριθμού διαφάνειας 6"/>
          <p:cNvSpPr>
            <a:spLocks noGrp="1"/>
          </p:cNvSpPr>
          <p:nvPr>
            <p:ph type="sldNum" sz="quarter" idx="12"/>
          </p:nvPr>
        </p:nvSpPr>
        <p:spPr/>
        <p:txBody>
          <a:bodyPr/>
          <a:lstStyle>
            <a:extLst/>
          </a:lstStyle>
          <a:p>
            <a:fld id="{3DF53439-851E-44AD-84B1-B6BFC3D0C743}"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502920" y="4983480"/>
            <a:ext cx="8183880" cy="1051560"/>
          </a:xfrm>
        </p:spPr>
        <p:txBody>
          <a:bodyPr anchor="b"/>
          <a:lstStyle>
            <a:lvl1pPr>
              <a:defRPr b="1"/>
            </a:lvl1pPr>
            <a:extLst/>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Στυλ υποδείγματος κειμένου</a:t>
            </a:r>
          </a:p>
        </p:txBody>
      </p:sp>
      <p:sp>
        <p:nvSpPr>
          <p:cNvPr id="5" name="Θέση περιεχομένου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Θέση περιεχομένου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Θέση ημερομηνίας 6"/>
          <p:cNvSpPr>
            <a:spLocks noGrp="1"/>
          </p:cNvSpPr>
          <p:nvPr>
            <p:ph type="dt" sz="half" idx="10"/>
          </p:nvPr>
        </p:nvSpPr>
        <p:spPr/>
        <p:txBody>
          <a:bodyPr/>
          <a:lstStyle>
            <a:extLst/>
          </a:lstStyle>
          <a:p>
            <a:fld id="{F2853615-BFDE-46DE-814C-47EC6EF6D371}" type="datetimeFigureOut">
              <a:rPr lang="el-GR" smtClean="0"/>
              <a:pPr/>
              <a:t>21/3/2014</a:t>
            </a:fld>
            <a:endParaRPr lang="el-GR"/>
          </a:p>
        </p:txBody>
      </p:sp>
      <p:sp>
        <p:nvSpPr>
          <p:cNvPr id="8" name="Θέση υποσέλιδου 7"/>
          <p:cNvSpPr>
            <a:spLocks noGrp="1"/>
          </p:cNvSpPr>
          <p:nvPr>
            <p:ph type="ftr" sz="quarter" idx="11"/>
          </p:nvPr>
        </p:nvSpPr>
        <p:spPr/>
        <p:txBody>
          <a:bodyPr/>
          <a:lstStyle>
            <a:extLst/>
          </a:lstStyle>
          <a:p>
            <a:endParaRPr lang="el-GR"/>
          </a:p>
        </p:txBody>
      </p:sp>
      <p:sp>
        <p:nvSpPr>
          <p:cNvPr id="9" name="Θέση αριθμού διαφάνειας 8"/>
          <p:cNvSpPr>
            <a:spLocks noGrp="1"/>
          </p:cNvSpPr>
          <p:nvPr>
            <p:ph type="sldNum" sz="quarter" idx="12"/>
          </p:nvPr>
        </p:nvSpPr>
        <p:spPr/>
        <p:txBody>
          <a:bodyPr/>
          <a:lstStyle>
            <a:extLst/>
          </a:lstStyle>
          <a:p>
            <a:fld id="{3DF53439-851E-44AD-84B1-B6BFC3D0C743}"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extLst/>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extLst/>
          </a:lstStyle>
          <a:p>
            <a:fld id="{F2853615-BFDE-46DE-814C-47EC6EF6D371}" type="datetimeFigureOut">
              <a:rPr lang="el-GR" smtClean="0"/>
              <a:pPr/>
              <a:t>21/3/2014</a:t>
            </a:fld>
            <a:endParaRPr lang="el-GR"/>
          </a:p>
        </p:txBody>
      </p:sp>
      <p:sp>
        <p:nvSpPr>
          <p:cNvPr id="4" name="Θέση υποσέλιδου 3"/>
          <p:cNvSpPr>
            <a:spLocks noGrp="1"/>
          </p:cNvSpPr>
          <p:nvPr>
            <p:ph type="ftr" sz="quarter" idx="11"/>
          </p:nvPr>
        </p:nvSpPr>
        <p:spPr/>
        <p:txBody>
          <a:bodyPr/>
          <a:lstStyle>
            <a:extLst/>
          </a:lstStyle>
          <a:p>
            <a:endParaRPr lang="el-GR"/>
          </a:p>
        </p:txBody>
      </p:sp>
      <p:sp>
        <p:nvSpPr>
          <p:cNvPr id="5" name="Θέση αριθμού διαφάνειας 4"/>
          <p:cNvSpPr>
            <a:spLocks noGrp="1"/>
          </p:cNvSpPr>
          <p:nvPr>
            <p:ph type="sldNum" sz="quarter" idx="12"/>
          </p:nvPr>
        </p:nvSpPr>
        <p:spPr/>
        <p:txBody>
          <a:bodyPr/>
          <a:lstStyle>
            <a:extLst/>
          </a:lstStyle>
          <a:p>
            <a:fld id="{3DF53439-851E-44AD-84B1-B6BFC3D0C743}"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Στρογγυλεμένο ορθογώνιο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Θέση ημερομηνίας 1"/>
          <p:cNvSpPr>
            <a:spLocks noGrp="1"/>
          </p:cNvSpPr>
          <p:nvPr>
            <p:ph type="dt" sz="half" idx="10"/>
          </p:nvPr>
        </p:nvSpPr>
        <p:spPr/>
        <p:txBody>
          <a:bodyPr/>
          <a:lstStyle>
            <a:extLst/>
          </a:lstStyle>
          <a:p>
            <a:fld id="{F2853615-BFDE-46DE-814C-47EC6EF6D371}" type="datetimeFigureOut">
              <a:rPr lang="el-GR" smtClean="0"/>
              <a:pPr/>
              <a:t>21/3/2014</a:t>
            </a:fld>
            <a:endParaRPr lang="el-GR"/>
          </a:p>
        </p:txBody>
      </p:sp>
      <p:sp>
        <p:nvSpPr>
          <p:cNvPr id="3" name="Θέση υποσέλιδου 2"/>
          <p:cNvSpPr>
            <a:spLocks noGrp="1"/>
          </p:cNvSpPr>
          <p:nvPr>
            <p:ph type="ftr" sz="quarter" idx="11"/>
          </p:nvPr>
        </p:nvSpPr>
        <p:spPr/>
        <p:txBody>
          <a:bodyPr/>
          <a:lstStyle>
            <a:extLst/>
          </a:lstStyle>
          <a:p>
            <a:endParaRPr lang="el-GR"/>
          </a:p>
        </p:txBody>
      </p:sp>
      <p:sp>
        <p:nvSpPr>
          <p:cNvPr id="4" name="Θέση αριθμού διαφάνειας 3"/>
          <p:cNvSpPr>
            <a:spLocks noGrp="1"/>
          </p:cNvSpPr>
          <p:nvPr>
            <p:ph type="sldNum" sz="quarter" idx="12"/>
          </p:nvPr>
        </p:nvSpPr>
        <p:spPr/>
        <p:txBody>
          <a:bodyPr/>
          <a:lstStyle>
            <a:extLst/>
          </a:lstStyle>
          <a:p>
            <a:fld id="{3DF53439-851E-44AD-84B1-B6BFC3D0C743}"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extLst/>
          </a:lstStyle>
          <a:p>
            <a:fld id="{F2853615-BFDE-46DE-814C-47EC6EF6D371}" type="datetimeFigureOut">
              <a:rPr lang="el-GR" smtClean="0"/>
              <a:pPr/>
              <a:t>21/3/2014</a:t>
            </a:fld>
            <a:endParaRPr lang="el-GR"/>
          </a:p>
        </p:txBody>
      </p:sp>
      <p:sp>
        <p:nvSpPr>
          <p:cNvPr id="6" name="Θέση υποσέλιδου 5"/>
          <p:cNvSpPr>
            <a:spLocks noGrp="1"/>
          </p:cNvSpPr>
          <p:nvPr>
            <p:ph type="ftr" sz="quarter" idx="11"/>
          </p:nvPr>
        </p:nvSpPr>
        <p:spPr/>
        <p:txBody>
          <a:bodyPr/>
          <a:lstStyle>
            <a:extLst/>
          </a:lstStyle>
          <a:p>
            <a:endParaRPr lang="el-GR"/>
          </a:p>
        </p:txBody>
      </p:sp>
      <p:sp>
        <p:nvSpPr>
          <p:cNvPr id="7" name="Θέση αριθμού διαφάνειας 6"/>
          <p:cNvSpPr>
            <a:spLocks noGrp="1"/>
          </p:cNvSpPr>
          <p:nvPr>
            <p:ph type="sldNum" sz="quarter" idx="12"/>
          </p:nvPr>
        </p:nvSpPr>
        <p:spPr/>
        <p:txBody>
          <a:bodyPr/>
          <a:lstStyle>
            <a:extLst/>
          </a:lstStyle>
          <a:p>
            <a:fld id="{3DF53439-851E-44AD-84B1-B6BFC3D0C743}"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5" name="Στρογγυλεμένο ορθογώνιο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Στρογγύλεμα μίας γωνίας ορθογωνίου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Τίτλος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l-GR" smtClean="0"/>
              <a:t>Στυλ κύριου τίτλου</a:t>
            </a:r>
            <a:endParaRPr kumimoji="0" lang="en-US"/>
          </a:p>
        </p:txBody>
      </p:sp>
      <p:sp>
        <p:nvSpPr>
          <p:cNvPr id="4" name="Θέση κειμένου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extLst/>
          </a:lstStyle>
          <a:p>
            <a:fld id="{F2853615-BFDE-46DE-814C-47EC6EF6D371}" type="datetimeFigureOut">
              <a:rPr lang="el-GR" smtClean="0"/>
              <a:pPr/>
              <a:t>21/3/2014</a:t>
            </a:fld>
            <a:endParaRPr lang="el-GR"/>
          </a:p>
        </p:txBody>
      </p:sp>
      <p:sp>
        <p:nvSpPr>
          <p:cNvPr id="6" name="Θέση υποσέλιδου 5"/>
          <p:cNvSpPr>
            <a:spLocks noGrp="1"/>
          </p:cNvSpPr>
          <p:nvPr>
            <p:ph type="ftr" sz="quarter" idx="11"/>
          </p:nvPr>
        </p:nvSpPr>
        <p:spPr/>
        <p:txBody>
          <a:bodyPr/>
          <a:lstStyle>
            <a:extLst/>
          </a:lstStyle>
          <a:p>
            <a:endParaRPr lang="el-GR"/>
          </a:p>
        </p:txBody>
      </p:sp>
      <p:sp>
        <p:nvSpPr>
          <p:cNvPr id="7" name="Θέση αριθμού διαφάνειας 6"/>
          <p:cNvSpPr>
            <a:spLocks noGrp="1"/>
          </p:cNvSpPr>
          <p:nvPr>
            <p:ph type="sldNum" sz="quarter" idx="12"/>
          </p:nvPr>
        </p:nvSpPr>
        <p:spPr/>
        <p:txBody>
          <a:bodyPr/>
          <a:lstStyle>
            <a:extLst/>
          </a:lstStyle>
          <a:p>
            <a:fld id="{3DF53439-851E-44AD-84B1-B6BFC3D0C743}" type="slidenum">
              <a:rPr lang="el-GR" smtClean="0"/>
              <a:pPr/>
              <a:t>‹#›</a:t>
            </a:fld>
            <a:endParaRPr lang="el-GR"/>
          </a:p>
        </p:txBody>
      </p:sp>
      <p:sp>
        <p:nvSpPr>
          <p:cNvPr id="3" name="Θέση εικόνας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Στρογγυλεμένο ορθογώνιο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Στρογγυλεμένο ορθογώνιο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Θέση τίτλου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l-GR" smtClean="0"/>
              <a:t>Στυλ κύριου τίτλου</a:t>
            </a:r>
            <a:endParaRPr kumimoji="0" lang="en-US"/>
          </a:p>
        </p:txBody>
      </p:sp>
      <p:sp>
        <p:nvSpPr>
          <p:cNvPr id="4" name="Θέση κειμένου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5" name="Θέση ημερομηνίας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F2853615-BFDE-46DE-814C-47EC6EF6D371}" type="datetimeFigureOut">
              <a:rPr lang="el-GR" smtClean="0"/>
              <a:pPr/>
              <a:t>21/3/2014</a:t>
            </a:fld>
            <a:endParaRPr lang="el-GR"/>
          </a:p>
        </p:txBody>
      </p:sp>
      <p:sp>
        <p:nvSpPr>
          <p:cNvPr id="18" name="Θέση υποσέλιδου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l-GR"/>
          </a:p>
        </p:txBody>
      </p:sp>
      <p:sp>
        <p:nvSpPr>
          <p:cNvPr id="5" name="Θέση αριθμού διαφάνειας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DF53439-851E-44AD-84B1-B6BFC3D0C743}"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n-US" dirty="0" smtClean="0"/>
              <a:t>Radar </a:t>
            </a:r>
            <a:endParaRPr lang="el-GR" dirty="0"/>
          </a:p>
        </p:txBody>
      </p:sp>
      <p:sp>
        <p:nvSpPr>
          <p:cNvPr id="3" name="Υπότιτλος 2"/>
          <p:cNvSpPr>
            <a:spLocks noGrp="1"/>
          </p:cNvSpPr>
          <p:nvPr>
            <p:ph type="subTitle" idx="1"/>
          </p:nvPr>
        </p:nvSpPr>
        <p:spPr/>
        <p:txBody>
          <a:bodyPr/>
          <a:lstStyle/>
          <a:p>
            <a:r>
              <a:rPr lang="el-GR" dirty="0" smtClean="0"/>
              <a:t>Α.Ε.Ν. ΜΑΚΕΔΟΝΙΑΣ ΠΛΟΙΑΡΧΩΝ     Τμήμα </a:t>
            </a:r>
            <a:r>
              <a:rPr lang="en-US" dirty="0" smtClean="0"/>
              <a:t>: </a:t>
            </a:r>
            <a:r>
              <a:rPr lang="el-GR" dirty="0" smtClean="0"/>
              <a:t>Γ4 </a:t>
            </a:r>
            <a:endParaRPr lang="el-GR" dirty="0"/>
          </a:p>
        </p:txBody>
      </p:sp>
    </p:spTree>
    <p:extLst>
      <p:ext uri="{BB962C8B-B14F-4D97-AF65-F5344CB8AC3E}">
        <p14:creationId xmlns:p14="http://schemas.microsoft.com/office/powerpoint/2010/main" xmlns="" val="17094377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Περιγραφή λειτουργίας</a:t>
            </a:r>
            <a:endParaRPr lang="el-GR" dirty="0"/>
          </a:p>
        </p:txBody>
      </p:sp>
      <p:sp>
        <p:nvSpPr>
          <p:cNvPr id="5" name="Θέση περιεχομένου 4"/>
          <p:cNvSpPr>
            <a:spLocks noGrp="1"/>
          </p:cNvSpPr>
          <p:nvPr>
            <p:ph idx="1"/>
          </p:nvPr>
        </p:nvSpPr>
        <p:spPr/>
        <p:txBody>
          <a:bodyPr>
            <a:normAutofit/>
          </a:bodyPr>
          <a:lstStyle/>
          <a:p>
            <a:r>
              <a:rPr lang="el-GR" sz="1400" dirty="0" smtClean="0"/>
              <a:t>Η κεραία του </a:t>
            </a:r>
            <a:r>
              <a:rPr lang="en-US" sz="1400" dirty="0" smtClean="0"/>
              <a:t>radar </a:t>
            </a:r>
            <a:r>
              <a:rPr lang="el-GR" sz="1400" dirty="0" smtClean="0"/>
              <a:t>εκπέμπει σε δέσμη ακτινοβολίας ραδιοκύματα κατά παλμούς πολύ μικρής διάρκειας, τα οποία παράγονται από τον πομπό σε συχνότητα 10</a:t>
            </a:r>
            <a:r>
              <a:rPr lang="en-US" sz="1400" dirty="0" err="1" smtClean="0"/>
              <a:t>Ghz</a:t>
            </a:r>
            <a:r>
              <a:rPr lang="en-US" sz="1400" dirty="0" smtClean="0"/>
              <a:t> </a:t>
            </a:r>
            <a:r>
              <a:rPr lang="el-GR" sz="1400" dirty="0" smtClean="0"/>
              <a:t>και μεγάλη στιγμιαία ισχύ 2-75 </a:t>
            </a:r>
            <a:r>
              <a:rPr lang="en-US" sz="1400" dirty="0" smtClean="0"/>
              <a:t>kW. </a:t>
            </a:r>
          </a:p>
          <a:p>
            <a:r>
              <a:rPr lang="el-GR" sz="1400" dirty="0" smtClean="0"/>
              <a:t>Τα ραδιοκύματα προσπίπτουν σε στόχους. Μέρος της ενέργειας ανακλάται και επιστρέφει στην κεραία του </a:t>
            </a:r>
            <a:r>
              <a:rPr lang="en-US" sz="1400" dirty="0" smtClean="0"/>
              <a:t>radar </a:t>
            </a:r>
            <a:r>
              <a:rPr lang="el-GR" sz="1400" dirty="0" smtClean="0"/>
              <a:t>ως ηχώ. Η ηχώ διατηρεί την συχνότητα εκπομπής 10 </a:t>
            </a:r>
            <a:r>
              <a:rPr lang="en-US" sz="1400" dirty="0" err="1" smtClean="0"/>
              <a:t>Ghz</a:t>
            </a:r>
            <a:r>
              <a:rPr lang="en-US" sz="1400" dirty="0" smtClean="0"/>
              <a:t> </a:t>
            </a:r>
            <a:r>
              <a:rPr lang="el-GR" sz="1400" dirty="0" smtClean="0"/>
              <a:t>και έχει ίση ή λίγο μεγαλύτερη διάρκεια παλμού από τον παλμό εκπομπής.</a:t>
            </a:r>
          </a:p>
          <a:p>
            <a:r>
              <a:rPr lang="el-GR" sz="1400" dirty="0" smtClean="0"/>
              <a:t>Η ασθενής ηχώ μεταφέρεται στον δέκτη όπου ενισχύεται και μετατρέπεται σε οπτικό σήμα το οποίο προωθείται στον </a:t>
            </a:r>
            <a:r>
              <a:rPr lang="el-GR" sz="1400" dirty="0" err="1" smtClean="0"/>
              <a:t>ενδείκτη</a:t>
            </a:r>
            <a:r>
              <a:rPr lang="el-GR" sz="1400" dirty="0" smtClean="0"/>
              <a:t>.</a:t>
            </a:r>
          </a:p>
          <a:p>
            <a:r>
              <a:rPr lang="el-GR" sz="1400" dirty="0" smtClean="0"/>
              <a:t>Ο </a:t>
            </a:r>
            <a:r>
              <a:rPr lang="el-GR" sz="1400" dirty="0" err="1" smtClean="0"/>
              <a:t>ενδείκτης</a:t>
            </a:r>
            <a:r>
              <a:rPr lang="el-GR" sz="1400" dirty="0" smtClean="0"/>
              <a:t> παρουσιάζει τις πληροφορίες αποστάσεως και κατευθύνσεως που αφορούν τους στόχους στην οθόνη του.</a:t>
            </a:r>
          </a:p>
          <a:p>
            <a:r>
              <a:rPr lang="el-GR" sz="1400" dirty="0" smtClean="0"/>
              <a:t>Επειδή η ισχύς εκπομπής του πομπού είναι πολύ μεγάλη και μπορεί καταστρέψει τον δέκτη ο διακόπτης εκπομπής/λήψεως αποσυνδέει τον δέκτη κατά την εκπομπή και τον πομπό κατά την λήψη.</a:t>
            </a:r>
            <a:endParaRPr lang="el-GR" sz="1400" dirty="0"/>
          </a:p>
        </p:txBody>
      </p:sp>
      <p:pic>
        <p:nvPicPr>
          <p:cNvPr id="3074" name="Picture 2" descr="C:\Users\chris\Desktop\2014-02-27\003.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835696" y="3610209"/>
            <a:ext cx="5372100" cy="186531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4576913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Συχνότητες λειτουργίας</a:t>
            </a:r>
            <a:endParaRPr lang="el-GR" dirty="0"/>
          </a:p>
        </p:txBody>
      </p:sp>
      <p:sp>
        <p:nvSpPr>
          <p:cNvPr id="3" name="Θέση περιεχομένου 2"/>
          <p:cNvSpPr>
            <a:spLocks noGrp="1"/>
          </p:cNvSpPr>
          <p:nvPr>
            <p:ph idx="1"/>
          </p:nvPr>
        </p:nvSpPr>
        <p:spPr>
          <a:xfrm>
            <a:off x="502920" y="530352"/>
            <a:ext cx="8183880" cy="4698848"/>
          </a:xfrm>
        </p:spPr>
        <p:txBody>
          <a:bodyPr>
            <a:normAutofit fontScale="55000" lnSpcReduction="20000"/>
          </a:bodyPr>
          <a:lstStyle/>
          <a:p>
            <a:r>
              <a:rPr lang="el-GR" i="1" u="sng" dirty="0" smtClean="0"/>
              <a:t>Συχνότητα λειτουργίας του </a:t>
            </a:r>
            <a:r>
              <a:rPr lang="en-US" i="1" u="sng" dirty="0" smtClean="0"/>
              <a:t>radar </a:t>
            </a:r>
            <a:r>
              <a:rPr lang="el-GR" dirty="0" smtClean="0"/>
              <a:t>είναι η συχνότητα του ηλεκτρομαγνητικού κύματος των παλμών που εκπέμπει το </a:t>
            </a:r>
            <a:r>
              <a:rPr lang="en-US" dirty="0" smtClean="0"/>
              <a:t>radar. </a:t>
            </a:r>
            <a:r>
              <a:rPr lang="el-GR" dirty="0" smtClean="0"/>
              <a:t>Συνήθως είναι 10 </a:t>
            </a:r>
            <a:r>
              <a:rPr lang="en-US" dirty="0" err="1" smtClean="0"/>
              <a:t>Ghz</a:t>
            </a:r>
            <a:r>
              <a:rPr lang="en-US" dirty="0" smtClean="0"/>
              <a:t> </a:t>
            </a:r>
            <a:r>
              <a:rPr lang="el-GR" dirty="0" smtClean="0"/>
              <a:t>αλλά απαντώνται και συχνότητες 3 ή 37,5 </a:t>
            </a:r>
            <a:r>
              <a:rPr lang="en-US" dirty="0" err="1" smtClean="0"/>
              <a:t>Ghz</a:t>
            </a:r>
            <a:r>
              <a:rPr lang="en-US" dirty="0" smtClean="0"/>
              <a:t>.</a:t>
            </a:r>
          </a:p>
          <a:p>
            <a:r>
              <a:rPr lang="el-GR" i="1" u="sng" dirty="0" smtClean="0"/>
              <a:t>Συχνότητα </a:t>
            </a:r>
            <a:r>
              <a:rPr lang="el-GR" i="1" u="sng" dirty="0"/>
              <a:t>ε</a:t>
            </a:r>
            <a:r>
              <a:rPr lang="el-GR" i="1" u="sng" dirty="0" smtClean="0"/>
              <a:t>παναλήψεως παλμών </a:t>
            </a:r>
            <a:r>
              <a:rPr lang="en-US" dirty="0" smtClean="0"/>
              <a:t>(pulse repetition frequency PRF) </a:t>
            </a:r>
            <a:r>
              <a:rPr lang="el-GR" dirty="0" smtClean="0"/>
              <a:t>είναι η συχνότητα των παλμών που εκπέμπονται από την κεραία του </a:t>
            </a:r>
            <a:r>
              <a:rPr lang="en-US" dirty="0" smtClean="0"/>
              <a:t>radar</a:t>
            </a:r>
            <a:r>
              <a:rPr lang="el-GR" dirty="0" smtClean="0"/>
              <a:t>, δηλαδή το πλήθος των εκπεμπόμενων παλμών στην μονάδα του χρόνου. Συνήθης τιμή τα 1.000 </a:t>
            </a:r>
            <a:r>
              <a:rPr lang="en-US" dirty="0" err="1" smtClean="0"/>
              <a:t>pps</a:t>
            </a:r>
            <a:r>
              <a:rPr lang="en-US" dirty="0" smtClean="0"/>
              <a:t>. </a:t>
            </a:r>
            <a:endParaRPr lang="el-GR" dirty="0" smtClean="0"/>
          </a:p>
          <a:p>
            <a:r>
              <a:rPr lang="el-GR" i="1" u="sng" dirty="0" smtClean="0"/>
              <a:t>Περίοδος επαναλήψεως παλμών </a:t>
            </a:r>
            <a:r>
              <a:rPr lang="el-GR" dirty="0" smtClean="0"/>
              <a:t>(</a:t>
            </a:r>
            <a:r>
              <a:rPr lang="en-US" dirty="0" smtClean="0"/>
              <a:t>pulse repetition time) </a:t>
            </a:r>
            <a:r>
              <a:rPr lang="el-GR" dirty="0" smtClean="0"/>
              <a:t>είναι ο χρόνος ανάμεσα στην εκπομπή δύο διαδοχικών παλμών. Ισούται με το αντίστροφο της συχνότητας επαναλήψεως παλμών και είναι ίση με 1 </a:t>
            </a:r>
            <a:r>
              <a:rPr lang="en-US" dirty="0" err="1" smtClean="0"/>
              <a:t>ms</a:t>
            </a:r>
            <a:r>
              <a:rPr lang="en-US" dirty="0" smtClean="0"/>
              <a:t> </a:t>
            </a:r>
            <a:r>
              <a:rPr lang="el-GR" dirty="0" smtClean="0"/>
              <a:t>ή 1.000 μ</a:t>
            </a:r>
            <a:r>
              <a:rPr lang="en-US" dirty="0" smtClean="0"/>
              <a:t>s.</a:t>
            </a:r>
          </a:p>
          <a:p>
            <a:r>
              <a:rPr lang="el-GR" i="1" u="sng" dirty="0" smtClean="0"/>
              <a:t>Διάρκεια παλμού εκπομπής </a:t>
            </a:r>
            <a:r>
              <a:rPr lang="el-GR" dirty="0" smtClean="0"/>
              <a:t>(</a:t>
            </a:r>
            <a:r>
              <a:rPr lang="en-US" dirty="0" smtClean="0"/>
              <a:t>Pulse duration PD) </a:t>
            </a:r>
            <a:r>
              <a:rPr lang="el-GR" dirty="0" smtClean="0"/>
              <a:t>είναι ο χρόνος που διαρκεί ένας παλμός εκπομπής.</a:t>
            </a:r>
            <a:r>
              <a:rPr lang="en-US" dirty="0" smtClean="0"/>
              <a:t> </a:t>
            </a:r>
            <a:r>
              <a:rPr lang="el-GR" dirty="0"/>
              <a:t>Συνήθως υπάρχουν δύο παλμοί</a:t>
            </a:r>
            <a:r>
              <a:rPr lang="en-US" dirty="0"/>
              <a:t>: </a:t>
            </a:r>
            <a:endParaRPr lang="en-US" dirty="0" smtClean="0"/>
          </a:p>
          <a:p>
            <a:pPr marL="514350" indent="-514350">
              <a:buAutoNum type="arabicPeriod"/>
            </a:pPr>
            <a:r>
              <a:rPr lang="el-GR" i="1" dirty="0" smtClean="0"/>
              <a:t>Παλμοί </a:t>
            </a:r>
            <a:r>
              <a:rPr lang="el-GR" i="1" dirty="0"/>
              <a:t>μικρής διάρκειας </a:t>
            </a:r>
            <a:r>
              <a:rPr lang="en-US" i="1" dirty="0"/>
              <a:t>short </a:t>
            </a:r>
            <a:r>
              <a:rPr lang="en-US" i="1" dirty="0" smtClean="0"/>
              <a:t>pulse.</a:t>
            </a:r>
          </a:p>
          <a:p>
            <a:pPr marL="514350" indent="-514350">
              <a:buAutoNum type="arabicPeriod"/>
            </a:pPr>
            <a:r>
              <a:rPr lang="el-GR" i="1" dirty="0" smtClean="0"/>
              <a:t>Παλμοί </a:t>
            </a:r>
            <a:r>
              <a:rPr lang="el-GR" i="1" dirty="0"/>
              <a:t>μεγάλης διάρκειας </a:t>
            </a:r>
            <a:r>
              <a:rPr lang="en-US" i="1" dirty="0"/>
              <a:t>long </a:t>
            </a:r>
            <a:r>
              <a:rPr lang="en-US" i="1" dirty="0" smtClean="0"/>
              <a:t>pulse</a:t>
            </a:r>
          </a:p>
          <a:p>
            <a:r>
              <a:rPr lang="el-GR" i="1" u="sng" dirty="0" smtClean="0"/>
              <a:t>Μήκος παλμού </a:t>
            </a:r>
            <a:r>
              <a:rPr lang="el-GR" dirty="0" smtClean="0"/>
              <a:t>(</a:t>
            </a:r>
            <a:r>
              <a:rPr lang="en-US" dirty="0" smtClean="0"/>
              <a:t>pulse length PL)</a:t>
            </a:r>
            <a:r>
              <a:rPr lang="el-GR" dirty="0" smtClean="0"/>
              <a:t> είναι</a:t>
            </a:r>
            <a:r>
              <a:rPr lang="en-US" dirty="0" smtClean="0"/>
              <a:t> </a:t>
            </a:r>
            <a:r>
              <a:rPr lang="el-GR" dirty="0" smtClean="0"/>
              <a:t>το γινόμενο της διάρκειας παλμού εκπομπής με την ταχύτητα διαδόσεως των ηλεκτρομαγνητικών κυμάτων.</a:t>
            </a:r>
          </a:p>
          <a:p>
            <a:pPr marL="0" indent="0">
              <a:buNone/>
            </a:pPr>
            <a:r>
              <a:rPr lang="en-US" dirty="0" smtClean="0"/>
              <a:t>PL=</a:t>
            </a:r>
            <a:r>
              <a:rPr lang="en-US" dirty="0" err="1" smtClean="0"/>
              <a:t>PD.c</a:t>
            </a:r>
            <a:endParaRPr lang="el-GR" dirty="0" smtClean="0"/>
          </a:p>
          <a:p>
            <a:r>
              <a:rPr lang="el-GR" i="1" u="sng" dirty="0" smtClean="0"/>
              <a:t>Χρόνος σιγής</a:t>
            </a:r>
            <a:r>
              <a:rPr lang="el-GR" dirty="0" smtClean="0"/>
              <a:t> (</a:t>
            </a:r>
            <a:r>
              <a:rPr lang="en-US" dirty="0" smtClean="0"/>
              <a:t>pulse repetition interval PRI) </a:t>
            </a:r>
            <a:r>
              <a:rPr lang="el-GR" dirty="0" smtClean="0"/>
              <a:t>είναι ο χρόνος που παρεμβάλει μεταξύ της στιγμής που σταματά να εκπέμπεται ένας παλμός μέχρι την στιγμή που ξεκινά να εκπέμπεται ο επόμενος. Το άθροισμα της διάρκειας παλμού εκπομπής και του χρόνου σιγής ισούται με  την περίοδο επαναλήψεως παλμών.</a:t>
            </a:r>
          </a:p>
          <a:p>
            <a:pPr marL="0" indent="0">
              <a:buNone/>
            </a:pPr>
            <a:r>
              <a:rPr lang="en-US" dirty="0" smtClean="0"/>
              <a:t>PRT=PD+PRI</a:t>
            </a:r>
          </a:p>
          <a:p>
            <a:pPr marL="514350" indent="-514350">
              <a:buFont typeface="+mj-lt"/>
              <a:buAutoNum type="arabicPeriod"/>
            </a:pPr>
            <a:endParaRPr lang="en-US" i="1" dirty="0"/>
          </a:p>
          <a:p>
            <a:pPr marL="514350" indent="-514350">
              <a:buFont typeface="+mj-lt"/>
              <a:buAutoNum type="arabicPeriod"/>
            </a:pPr>
            <a:endParaRPr lang="en-US" dirty="0" smtClean="0"/>
          </a:p>
          <a:p>
            <a:pPr marL="0" indent="0">
              <a:buNone/>
            </a:pPr>
            <a:endParaRPr lang="en-US" i="1" dirty="0" smtClean="0"/>
          </a:p>
          <a:p>
            <a:pPr marL="0" indent="0">
              <a:buNone/>
            </a:pPr>
            <a:endParaRPr lang="el-GR" i="1" u="sng" dirty="0" smtClean="0"/>
          </a:p>
          <a:p>
            <a:pPr marL="514350" indent="-514350">
              <a:buFont typeface="+mj-lt"/>
              <a:buAutoNum type="arabicPeriod"/>
            </a:pPr>
            <a:endParaRPr lang="el-GR" dirty="0"/>
          </a:p>
        </p:txBody>
      </p:sp>
    </p:spTree>
    <p:extLst>
      <p:ext uri="{BB962C8B-B14F-4D97-AF65-F5344CB8AC3E}">
        <p14:creationId xmlns:p14="http://schemas.microsoft.com/office/powerpoint/2010/main" xmlns="" val="1617014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Ενδείκτης</a:t>
            </a:r>
            <a:r>
              <a:rPr lang="el-GR" dirty="0" smtClean="0"/>
              <a:t> </a:t>
            </a:r>
            <a:r>
              <a:rPr lang="en-US" dirty="0" smtClean="0"/>
              <a:t>PPI</a:t>
            </a:r>
            <a:endParaRPr lang="el-GR" dirty="0"/>
          </a:p>
        </p:txBody>
      </p:sp>
      <p:sp>
        <p:nvSpPr>
          <p:cNvPr id="3" name="Θέση περιεχομένου 2"/>
          <p:cNvSpPr>
            <a:spLocks noGrp="1"/>
          </p:cNvSpPr>
          <p:nvPr>
            <p:ph idx="1"/>
          </p:nvPr>
        </p:nvSpPr>
        <p:spPr/>
        <p:txBody>
          <a:bodyPr>
            <a:noAutofit/>
          </a:bodyPr>
          <a:lstStyle/>
          <a:p>
            <a:pPr marL="0" indent="0">
              <a:buNone/>
            </a:pPr>
            <a:r>
              <a:rPr lang="el-GR" sz="1400" dirty="0" err="1" smtClean="0"/>
              <a:t>Ενδείκτης</a:t>
            </a:r>
            <a:r>
              <a:rPr lang="el-GR" sz="1400" dirty="0" smtClean="0"/>
              <a:t> πλάνου θέσεων </a:t>
            </a:r>
            <a:r>
              <a:rPr lang="en-US" sz="1400" dirty="0" smtClean="0"/>
              <a:t>(plan position indicator PPI) </a:t>
            </a:r>
            <a:r>
              <a:rPr lang="el-GR" sz="1400" dirty="0" smtClean="0"/>
              <a:t>είναι το μέρος της συσκευής του </a:t>
            </a:r>
            <a:r>
              <a:rPr lang="en-US" sz="1400" dirty="0" smtClean="0"/>
              <a:t>radar </a:t>
            </a:r>
            <a:r>
              <a:rPr lang="el-GR" sz="1400" dirty="0" smtClean="0"/>
              <a:t>που παρουσιάζει τις πληροφορίες αποστάσεως και διοπτεύσεως. </a:t>
            </a:r>
          </a:p>
          <a:p>
            <a:r>
              <a:rPr lang="el-GR" sz="1400" dirty="0" smtClean="0"/>
              <a:t>Ο πομπός ενημερώνει τον </a:t>
            </a:r>
            <a:r>
              <a:rPr lang="el-GR" sz="1400" dirty="0" err="1" smtClean="0"/>
              <a:t>ενδείκτη</a:t>
            </a:r>
            <a:r>
              <a:rPr lang="el-GR" sz="1400" dirty="0" smtClean="0"/>
              <a:t> για τις χρονικές στιγμές εκπομπής των παλμών. Η ενημέρωση γίνεται μέσω συγχρονιστικών παλμών που στέλνει ο πομπός στον </a:t>
            </a:r>
            <a:r>
              <a:rPr lang="el-GR" sz="1400" dirty="0" err="1" smtClean="0"/>
              <a:t>ενδείκτη</a:t>
            </a:r>
            <a:r>
              <a:rPr lang="el-GR" sz="1400" dirty="0" smtClean="0"/>
              <a:t>. </a:t>
            </a:r>
          </a:p>
          <a:p>
            <a:r>
              <a:rPr lang="el-GR" sz="1400" dirty="0" smtClean="0"/>
              <a:t>Ο δέκτης ενημερώνει τον </a:t>
            </a:r>
            <a:r>
              <a:rPr lang="el-GR" sz="1400" dirty="0" err="1" smtClean="0"/>
              <a:t>ενδείκτη</a:t>
            </a:r>
            <a:r>
              <a:rPr lang="el-GR" sz="1400" dirty="0" smtClean="0"/>
              <a:t> για τις χρονικές στιγμές που λαμβάνεται η ηχώ. </a:t>
            </a:r>
          </a:p>
          <a:p>
            <a:r>
              <a:rPr lang="el-GR" sz="1400" dirty="0" smtClean="0"/>
              <a:t>Το σύστημα περιστροφής της κεραίας ενημερώνει τον </a:t>
            </a:r>
            <a:r>
              <a:rPr lang="el-GR" sz="1400" dirty="0" err="1" smtClean="0"/>
              <a:t>ενδείκτη</a:t>
            </a:r>
            <a:r>
              <a:rPr lang="el-GR" sz="1400" dirty="0" smtClean="0"/>
              <a:t> για την κατεύθυνση της δέσμης ακτινοβολίας σε σχέση με την γραμμή πλοίου – πλώρης, οπότε και υπολογίζει την σχετική διόπτευση των στόχων.</a:t>
            </a:r>
          </a:p>
          <a:p>
            <a:r>
              <a:rPr lang="el-GR" sz="1400" dirty="0" smtClean="0"/>
              <a:t>Από τις πληροφορίες που παίρνει ο </a:t>
            </a:r>
            <a:r>
              <a:rPr lang="el-GR" sz="1400" dirty="0" err="1" smtClean="0"/>
              <a:t>ενδείκτης</a:t>
            </a:r>
            <a:r>
              <a:rPr lang="el-GR" sz="1400" dirty="0" smtClean="0"/>
              <a:t> από τον πομπό και τον δέκτη μετρά το χρονικό διάστημα μεταξύ της εκπομπής και της λήψης και υπολογίζει την απόσταση των στόχων.</a:t>
            </a:r>
          </a:p>
          <a:p>
            <a:r>
              <a:rPr lang="el-GR" sz="1400" dirty="0" smtClean="0"/>
              <a:t>Με βάση τις μετρήσεις για όλους τους στόχους εντός της δέσμης ακτινοβολίας, ο </a:t>
            </a:r>
            <a:r>
              <a:rPr lang="el-GR" sz="1400" dirty="0" err="1" smtClean="0"/>
              <a:t>ενδείκτης</a:t>
            </a:r>
            <a:r>
              <a:rPr lang="el-GR" sz="1400" dirty="0" smtClean="0"/>
              <a:t> εμφανίζει όλους τους στόχους με απόσταση και διόπτευση, παρουσιάζοντας την εικόνα του ορίζοντα υπό κλίμακα.</a:t>
            </a:r>
          </a:p>
          <a:p>
            <a:r>
              <a:rPr lang="el-GR" sz="1400" dirty="0" smtClean="0"/>
              <a:t>Οι χρόνοι από την εκπομπή του παλμού μέχρι την επιστροφή της </a:t>
            </a:r>
            <a:r>
              <a:rPr lang="el-GR" sz="1400" dirty="0" err="1" smtClean="0"/>
              <a:t>ηχούς</a:t>
            </a:r>
            <a:r>
              <a:rPr lang="el-GR" sz="1400" dirty="0" smtClean="0"/>
              <a:t> είναι της τάξης των μερικών μ</a:t>
            </a:r>
            <a:r>
              <a:rPr lang="en-US" sz="1400" dirty="0" smtClean="0"/>
              <a:t>s </a:t>
            </a:r>
            <a:r>
              <a:rPr lang="el-GR" sz="1400" dirty="0" smtClean="0"/>
              <a:t>μέχρι μερικών δεκάδων μ</a:t>
            </a:r>
            <a:r>
              <a:rPr lang="en-US" sz="1400" dirty="0" smtClean="0"/>
              <a:t>s. </a:t>
            </a:r>
            <a:r>
              <a:rPr lang="el-GR" sz="1400" dirty="0" smtClean="0"/>
              <a:t>Για την επεξεργασία αυτών των χρόνων χρησιμοποιείται η τεχνολογία του καθοδικού σωλήνα ή καθοδικής λυχνίας της οποίας  βασικό στοιχείο είναι η ύπαρξη κηλίδας που μπορεί να εκτρέπεται σε οποιοδήποτε </a:t>
            </a:r>
            <a:r>
              <a:rPr lang="el-GR" sz="1400" dirty="0" err="1" smtClean="0"/>
              <a:t>σημείιοτης</a:t>
            </a:r>
            <a:r>
              <a:rPr lang="el-GR" sz="1400" dirty="0" smtClean="0"/>
              <a:t> οθόνης με ηλεκτρονικό τρόπο μέσω του πηνίου εκτροπής.</a:t>
            </a:r>
          </a:p>
          <a:p>
            <a:r>
              <a:rPr lang="en-US" sz="1400" dirty="0" smtClean="0"/>
              <a:t>H </a:t>
            </a:r>
            <a:r>
              <a:rPr lang="el-GR" sz="1400" dirty="0" smtClean="0"/>
              <a:t>οθόνη του </a:t>
            </a:r>
            <a:r>
              <a:rPr lang="el-GR" sz="1400" dirty="0" err="1" smtClean="0"/>
              <a:t>ενδείκτη</a:t>
            </a:r>
            <a:r>
              <a:rPr lang="el-GR" sz="1400" dirty="0" smtClean="0"/>
              <a:t> είναι </a:t>
            </a:r>
            <a:r>
              <a:rPr lang="en-US" sz="1400" dirty="0" smtClean="0"/>
              <a:t>LCD (liquid </a:t>
            </a:r>
            <a:r>
              <a:rPr lang="en-US" sz="1400" dirty="0" err="1" smtClean="0"/>
              <a:t>cystal</a:t>
            </a:r>
            <a:r>
              <a:rPr lang="en-US" sz="1400" dirty="0" smtClean="0"/>
              <a:t> display)</a:t>
            </a:r>
            <a:r>
              <a:rPr lang="el-GR" sz="1400" dirty="0"/>
              <a:t>.</a:t>
            </a:r>
            <a:r>
              <a:rPr lang="el-GR" sz="1400" dirty="0" smtClean="0"/>
              <a:t> </a:t>
            </a:r>
            <a:endParaRPr lang="el-GR" sz="1400" dirty="0"/>
          </a:p>
        </p:txBody>
      </p:sp>
    </p:spTree>
    <p:extLst>
      <p:ext uri="{BB962C8B-B14F-4D97-AF65-F5344CB8AC3E}">
        <p14:creationId xmlns:p14="http://schemas.microsoft.com/office/powerpoint/2010/main" xmlns="" val="25224973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Δέσμες ακτινοβολίας</a:t>
            </a:r>
            <a:endParaRPr lang="el-GR" dirty="0"/>
          </a:p>
        </p:txBody>
      </p:sp>
      <p:sp>
        <p:nvSpPr>
          <p:cNvPr id="3" name="Θέση περιεχομένου 2"/>
          <p:cNvSpPr>
            <a:spLocks noGrp="1"/>
          </p:cNvSpPr>
          <p:nvPr>
            <p:ph idx="1"/>
          </p:nvPr>
        </p:nvSpPr>
        <p:spPr/>
        <p:txBody>
          <a:bodyPr>
            <a:normAutofit lnSpcReduction="10000"/>
          </a:bodyPr>
          <a:lstStyle/>
          <a:p>
            <a:r>
              <a:rPr lang="el-GR" dirty="0" smtClean="0"/>
              <a:t>Η κεραία του </a:t>
            </a:r>
            <a:r>
              <a:rPr lang="en-US" dirty="0" smtClean="0"/>
              <a:t>radar </a:t>
            </a:r>
            <a:r>
              <a:rPr lang="el-GR" dirty="0" smtClean="0"/>
              <a:t>ακτινοβολεί ραδιοκύματα στο χώρο συγκεντρωμένα σε δέσμη. </a:t>
            </a:r>
          </a:p>
          <a:p>
            <a:r>
              <a:rPr lang="el-GR" dirty="0" smtClean="0"/>
              <a:t>Συγκεκριμένα η κεραία έχει μία κύρια δέσμη (κύριος λοβός) και πολλές δευτερεύουσες (δευτερεύοντες λοβοί).</a:t>
            </a:r>
          </a:p>
          <a:p>
            <a:r>
              <a:rPr lang="el-GR" dirty="0" smtClean="0"/>
              <a:t>Ο κύριος λοβός έχει οριζόντιο εύρος μικρό (2.5</a:t>
            </a:r>
            <a:r>
              <a:rPr lang="el-GR" baseline="30000" dirty="0" smtClean="0"/>
              <a:t>ο</a:t>
            </a:r>
            <a:r>
              <a:rPr lang="el-GR" dirty="0" smtClean="0"/>
              <a:t> σύμφωνα με τον ΙΜΟ) και κατακόρυφο εύρος μεγάλο για να μπορεί να καλύπτει και μακρινούς στόχους.</a:t>
            </a:r>
            <a:endParaRPr lang="el-GR" dirty="0"/>
          </a:p>
        </p:txBody>
      </p:sp>
    </p:spTree>
    <p:extLst>
      <p:ext uri="{BB962C8B-B14F-4D97-AF65-F5344CB8AC3E}">
        <p14:creationId xmlns:p14="http://schemas.microsoft.com/office/powerpoint/2010/main" xmlns="" val="39803797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Εμφάνιση στόχων στο </a:t>
            </a:r>
            <a:r>
              <a:rPr lang="en-US" dirty="0" smtClean="0"/>
              <a:t>PPI</a:t>
            </a:r>
            <a:endParaRPr lang="el-GR" dirty="0"/>
          </a:p>
        </p:txBody>
      </p:sp>
      <p:sp>
        <p:nvSpPr>
          <p:cNvPr id="3" name="Θέση περιεχομένου 2"/>
          <p:cNvSpPr>
            <a:spLocks noGrp="1"/>
          </p:cNvSpPr>
          <p:nvPr>
            <p:ph idx="1"/>
          </p:nvPr>
        </p:nvSpPr>
        <p:spPr>
          <a:xfrm>
            <a:off x="502920" y="530352"/>
            <a:ext cx="8183880" cy="4842864"/>
          </a:xfrm>
        </p:spPr>
        <p:txBody>
          <a:bodyPr>
            <a:noAutofit/>
          </a:bodyPr>
          <a:lstStyle/>
          <a:p>
            <a:r>
              <a:rPr lang="el-GR" sz="1600" dirty="0" smtClean="0"/>
              <a:t>Η ρύθμιση της κίνησης της κηλίδας της καθοδικής λυχνίας πραγματοποιείται με την γεννήτρια βάσεως χρόνου. Όταν η γεννήτρια βάσεως χρόνου συγχρονιστεί με την εκπομπή ενός παλμού από τον πομπό, τότε αρχίζει η εκτροπή της κηλίδας της καθοδικής λυχνίας</a:t>
            </a:r>
            <a:r>
              <a:rPr lang="en-US" sz="1600" dirty="0" smtClean="0"/>
              <a:t> </a:t>
            </a:r>
            <a:r>
              <a:rPr lang="el-GR" sz="1600" dirty="0" smtClean="0"/>
              <a:t>στην οθόνη του </a:t>
            </a:r>
            <a:r>
              <a:rPr lang="en-US" sz="1600" dirty="0" smtClean="0"/>
              <a:t>radar.</a:t>
            </a:r>
            <a:endParaRPr lang="el-GR" sz="1600" dirty="0" smtClean="0"/>
          </a:p>
          <a:p>
            <a:r>
              <a:rPr lang="el-GR" sz="1600" dirty="0" smtClean="0"/>
              <a:t>Η κηλίδα εκτρέπεται ακτινικά από το κέντρο της οθόνης με ταχύτητα ίση με το μισό της ταχύτητας διαδόσεως των ηλεκτρομαγνητικών κυμάτων. </a:t>
            </a:r>
          </a:p>
          <a:p>
            <a:r>
              <a:rPr lang="el-GR" sz="1600" dirty="0" smtClean="0"/>
              <a:t>Το χρονικό διάστημα που διαρκεί η εκτροπή λέγεται </a:t>
            </a:r>
            <a:r>
              <a:rPr lang="el-GR" sz="1600" i="1" u="sng" dirty="0" smtClean="0"/>
              <a:t>βάση χρόνου</a:t>
            </a:r>
            <a:r>
              <a:rPr lang="el-GR" sz="1600" dirty="0" smtClean="0"/>
              <a:t>. Ακολούθως η κηλίδα επανέρχεται ταχύτατα στο κέντρο της οθόνης.</a:t>
            </a:r>
          </a:p>
          <a:p>
            <a:r>
              <a:rPr lang="el-GR" sz="1600" dirty="0" smtClean="0"/>
              <a:t>Η διάρκεια της βάσεως χρόνου εξαρτάται απ</a:t>
            </a:r>
            <a:r>
              <a:rPr lang="el-GR" sz="1600" dirty="0"/>
              <a:t>ό</a:t>
            </a:r>
            <a:r>
              <a:rPr lang="el-GR" sz="1600" dirty="0" smtClean="0"/>
              <a:t> την κλίμακα που χρησιμοποιούμε.</a:t>
            </a:r>
          </a:p>
          <a:p>
            <a:r>
              <a:rPr lang="el-GR" sz="1600" dirty="0" smtClean="0"/>
              <a:t>Τη στιγμή που ανακλάται η </a:t>
            </a:r>
            <a:r>
              <a:rPr lang="el-GR" sz="1600" dirty="0" err="1" smtClean="0"/>
              <a:t>ηχός</a:t>
            </a:r>
            <a:r>
              <a:rPr lang="el-GR" sz="1600" dirty="0" smtClean="0"/>
              <a:t> και επιστρέφει, ενεργοποιείται η καθοδική λυχνία και αυξάνει στιγμιαία η λαμπρότητα της κηλίδας στην οθόνη.</a:t>
            </a:r>
          </a:p>
          <a:p>
            <a:r>
              <a:rPr lang="el-GR" sz="1600" dirty="0" smtClean="0"/>
              <a:t>Οι περιοχές της οθόνης της καθοδικής λυχνίας που αντιστοιχούν στις εκτάσεις των στόχων παραμένουν φωτισμένες μέχρι την επόμενη στροφή της βάσης χρόνου λόγω του φαινομένου της </a:t>
            </a:r>
            <a:r>
              <a:rPr lang="el-GR" sz="1600" dirty="0" err="1" smtClean="0"/>
              <a:t>μεταπορφυρώσεως</a:t>
            </a:r>
            <a:r>
              <a:rPr lang="el-GR" sz="1600" dirty="0" smtClean="0"/>
              <a:t>, οπότε και η εικόνα των στόχων παραμένει σταθερή. </a:t>
            </a:r>
            <a:endParaRPr lang="el-GR" sz="1600" dirty="0"/>
          </a:p>
        </p:txBody>
      </p:sp>
    </p:spTree>
    <p:extLst>
      <p:ext uri="{BB962C8B-B14F-4D97-AF65-F5344CB8AC3E}">
        <p14:creationId xmlns:p14="http://schemas.microsoft.com/office/powerpoint/2010/main" xmlns="" val="5898603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Κεφάλαιο 2 </a:t>
            </a:r>
            <a:br>
              <a:rPr lang="el-GR" dirty="0" smtClean="0"/>
            </a:br>
            <a:r>
              <a:rPr lang="el-GR" dirty="0" smtClean="0"/>
              <a:t>Λειτουργία </a:t>
            </a:r>
            <a:r>
              <a:rPr lang="el-GR" dirty="0"/>
              <a:t>των κυκλωμάτων της συσκευής </a:t>
            </a:r>
            <a:r>
              <a:rPr lang="en-US" dirty="0"/>
              <a:t>radar. </a:t>
            </a:r>
            <a:r>
              <a:rPr lang="el-GR" dirty="0"/>
              <a:t/>
            </a:r>
            <a:br>
              <a:rPr lang="el-GR" dirty="0"/>
            </a:br>
            <a:endParaRPr lang="el-GR" dirty="0"/>
          </a:p>
        </p:txBody>
      </p:sp>
      <p:sp>
        <p:nvSpPr>
          <p:cNvPr id="3" name="Θέση περιεχομένου 2"/>
          <p:cNvSpPr>
            <a:spLocks noGrp="1"/>
          </p:cNvSpPr>
          <p:nvPr>
            <p:ph idx="1"/>
          </p:nvPr>
        </p:nvSpPr>
        <p:spPr/>
        <p:txBody>
          <a:bodyPr/>
          <a:lstStyle/>
          <a:p>
            <a:pPr marL="0" indent="0">
              <a:buNone/>
            </a:pPr>
            <a:endParaRPr lang="el-GR" dirty="0"/>
          </a:p>
        </p:txBody>
      </p:sp>
    </p:spTree>
    <p:extLst>
      <p:ext uri="{BB962C8B-B14F-4D97-AF65-F5344CB8AC3E}">
        <p14:creationId xmlns:p14="http://schemas.microsoft.com/office/powerpoint/2010/main" xmlns="" val="19931585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Τα κυκλώματα εκπομπής</a:t>
            </a:r>
            <a:endParaRPr lang="el-GR" dirty="0"/>
          </a:p>
        </p:txBody>
      </p:sp>
      <p:sp>
        <p:nvSpPr>
          <p:cNvPr id="3" name="Θέση περιεχομένου 2"/>
          <p:cNvSpPr>
            <a:spLocks noGrp="1"/>
          </p:cNvSpPr>
          <p:nvPr>
            <p:ph idx="1"/>
          </p:nvPr>
        </p:nvSpPr>
        <p:spPr/>
        <p:txBody>
          <a:bodyPr/>
          <a:lstStyle/>
          <a:p>
            <a:pPr marL="0" indent="0">
              <a:buNone/>
            </a:pPr>
            <a:r>
              <a:rPr lang="el-GR" dirty="0" smtClean="0"/>
              <a:t>Τα κυκλώματα εκπομπής είναι τα κυκλώματα από τα οποία αποτελείται ο πομπός.</a:t>
            </a:r>
          </a:p>
          <a:p>
            <a:pPr marL="0" indent="0">
              <a:buNone/>
            </a:pPr>
            <a:endParaRPr lang="el-GR" dirty="0"/>
          </a:p>
        </p:txBody>
      </p:sp>
      <p:pic>
        <p:nvPicPr>
          <p:cNvPr id="4" name="Εικόνα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55576" y="1988840"/>
            <a:ext cx="7488832" cy="3384376"/>
          </a:xfrm>
          <a:prstGeom prst="rect">
            <a:avLst/>
          </a:prstGeom>
        </p:spPr>
      </p:pic>
    </p:spTree>
    <p:extLst>
      <p:ext uri="{BB962C8B-B14F-4D97-AF65-F5344CB8AC3E}">
        <p14:creationId xmlns:p14="http://schemas.microsoft.com/office/powerpoint/2010/main" xmlns="" val="33889086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Τα κυκλώματα εκπομπής</a:t>
            </a:r>
          </a:p>
        </p:txBody>
      </p:sp>
      <p:sp>
        <p:nvSpPr>
          <p:cNvPr id="3" name="Θέση περιεχομένου 2"/>
          <p:cNvSpPr>
            <a:spLocks noGrp="1"/>
          </p:cNvSpPr>
          <p:nvPr>
            <p:ph idx="1"/>
          </p:nvPr>
        </p:nvSpPr>
        <p:spPr/>
        <p:txBody>
          <a:bodyPr/>
          <a:lstStyle/>
          <a:p>
            <a:pPr marL="0" indent="0">
              <a:buNone/>
            </a:pPr>
            <a:r>
              <a:rPr lang="el-GR" dirty="0" smtClean="0"/>
              <a:t>Τα κυκλώματα εκπομπής είναι κυρίως τα εξής</a:t>
            </a:r>
            <a:r>
              <a:rPr lang="en-US" dirty="0" smtClean="0"/>
              <a:t>:</a:t>
            </a:r>
          </a:p>
          <a:p>
            <a:pPr marL="514350" indent="-514350">
              <a:buFont typeface="+mj-lt"/>
              <a:buAutoNum type="alphaLcPeriod"/>
            </a:pPr>
            <a:r>
              <a:rPr lang="el-GR" dirty="0" smtClean="0"/>
              <a:t>Ο ταλαντωτής (λυχνία </a:t>
            </a:r>
            <a:r>
              <a:rPr lang="en-US" dirty="0" smtClean="0"/>
              <a:t>magnetron).</a:t>
            </a:r>
          </a:p>
          <a:p>
            <a:pPr marL="514350" indent="-514350">
              <a:buFont typeface="+mj-lt"/>
              <a:buAutoNum type="alphaLcPeriod"/>
            </a:pPr>
            <a:r>
              <a:rPr lang="el-GR" dirty="0" smtClean="0"/>
              <a:t>Ο διαμορφωτής.</a:t>
            </a:r>
          </a:p>
          <a:p>
            <a:pPr marL="514350" indent="-514350">
              <a:buFont typeface="+mj-lt"/>
              <a:buAutoNum type="alphaLcPeriod"/>
            </a:pPr>
            <a:r>
              <a:rPr lang="el-GR" dirty="0" smtClean="0"/>
              <a:t>Το κύκλωμα σκανδάλης.</a:t>
            </a:r>
          </a:p>
          <a:p>
            <a:pPr marL="514350" indent="-514350">
              <a:buFont typeface="+mj-lt"/>
              <a:buAutoNum type="alphaLcPeriod"/>
            </a:pPr>
            <a:endParaRPr lang="el-GR" dirty="0"/>
          </a:p>
        </p:txBody>
      </p:sp>
      <p:pic>
        <p:nvPicPr>
          <p:cNvPr id="4" name="Εικόνα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rot="16200000">
            <a:off x="2893556" y="2155116"/>
            <a:ext cx="2520280" cy="4059936"/>
          </a:xfrm>
          <a:prstGeom prst="rect">
            <a:avLst/>
          </a:prstGeom>
        </p:spPr>
      </p:pic>
    </p:spTree>
    <p:extLst>
      <p:ext uri="{BB962C8B-B14F-4D97-AF65-F5344CB8AC3E}">
        <p14:creationId xmlns:p14="http://schemas.microsoft.com/office/powerpoint/2010/main" xmlns="" val="35711443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Ο ταλαντωτής</a:t>
            </a:r>
            <a:endParaRPr lang="el-GR" dirty="0"/>
          </a:p>
        </p:txBody>
      </p:sp>
      <p:sp>
        <p:nvSpPr>
          <p:cNvPr id="3" name="Θέση περιεχομένου 2"/>
          <p:cNvSpPr>
            <a:spLocks noGrp="1"/>
          </p:cNvSpPr>
          <p:nvPr>
            <p:ph idx="1"/>
          </p:nvPr>
        </p:nvSpPr>
        <p:spPr>
          <a:xfrm>
            <a:off x="502920" y="530352"/>
            <a:ext cx="8183880" cy="4842864"/>
          </a:xfrm>
        </p:spPr>
        <p:txBody>
          <a:bodyPr>
            <a:normAutofit fontScale="70000" lnSpcReduction="20000"/>
          </a:bodyPr>
          <a:lstStyle/>
          <a:p>
            <a:pPr marL="0" indent="0">
              <a:buNone/>
            </a:pPr>
            <a:r>
              <a:rPr lang="el-GR" dirty="0" smtClean="0"/>
              <a:t>Ο ταλαντωτής είναι η καρδιά των κυκλωμάτων εκπομπής. Σκοπός του είναι η παραγωγή των ηλεκτρικών ταλαντώσεων οι οποίες εκπέμπονται από την κεραία.</a:t>
            </a:r>
          </a:p>
          <a:p>
            <a:pPr marL="0" indent="0">
              <a:buNone/>
            </a:pPr>
            <a:r>
              <a:rPr lang="el-GR" dirty="0" smtClean="0"/>
              <a:t>Τα κυριότερα στοιχεία που αποτελείται ο ταλαντωτής είναι</a:t>
            </a:r>
            <a:r>
              <a:rPr lang="en-US" dirty="0" smtClean="0"/>
              <a:t>: </a:t>
            </a:r>
            <a:endParaRPr lang="el-GR" dirty="0" smtClean="0"/>
          </a:p>
          <a:p>
            <a:pPr marL="514350" indent="-514350">
              <a:buFont typeface="+mj-lt"/>
              <a:buAutoNum type="arabicPeriod"/>
            </a:pPr>
            <a:r>
              <a:rPr lang="el-GR" dirty="0" smtClean="0"/>
              <a:t>η λυχνία </a:t>
            </a:r>
            <a:r>
              <a:rPr lang="el-GR" dirty="0" err="1" smtClean="0"/>
              <a:t>μάγνετρον</a:t>
            </a:r>
            <a:endParaRPr lang="el-GR" dirty="0"/>
          </a:p>
          <a:p>
            <a:pPr marL="514350" indent="-514350">
              <a:buFont typeface="+mj-lt"/>
              <a:buAutoNum type="arabicPeriod"/>
            </a:pPr>
            <a:r>
              <a:rPr lang="el-GR" dirty="0" smtClean="0"/>
              <a:t>Τα βοηθητικά κυκλώματα της λυχνίας αυτής</a:t>
            </a:r>
          </a:p>
          <a:p>
            <a:pPr marL="0" indent="0">
              <a:buNone/>
            </a:pPr>
            <a:r>
              <a:rPr lang="el-GR" dirty="0" smtClean="0"/>
              <a:t>Η λυχνία </a:t>
            </a:r>
            <a:r>
              <a:rPr lang="el-GR" dirty="0" err="1" smtClean="0"/>
              <a:t>μάγνετρον</a:t>
            </a:r>
            <a:r>
              <a:rPr lang="el-GR" dirty="0" smtClean="0"/>
              <a:t> </a:t>
            </a:r>
          </a:p>
          <a:p>
            <a:pPr marL="514350" indent="-514350">
              <a:buFont typeface="+mj-lt"/>
              <a:buAutoNum type="arabicPeriod"/>
            </a:pPr>
            <a:r>
              <a:rPr lang="el-GR" dirty="0" smtClean="0"/>
              <a:t>Παράγει ταλαντώσεις στην περιοχή των μικροκυμάτων με συχνότητα από 100</a:t>
            </a:r>
            <a:r>
              <a:rPr lang="en-US" dirty="0" smtClean="0"/>
              <a:t>MHz </a:t>
            </a:r>
            <a:r>
              <a:rPr lang="el-GR" dirty="0" err="1" smtClean="0"/>
              <a:t>εώς</a:t>
            </a:r>
            <a:r>
              <a:rPr lang="el-GR" dirty="0" smtClean="0"/>
              <a:t> 50 </a:t>
            </a:r>
            <a:r>
              <a:rPr lang="en-US" dirty="0" smtClean="0"/>
              <a:t>GHz </a:t>
            </a:r>
            <a:r>
              <a:rPr lang="el-GR" dirty="0" smtClean="0"/>
              <a:t>ή ισοδύναμα με μήκη κύματος από 30</a:t>
            </a:r>
            <a:r>
              <a:rPr lang="en-US" dirty="0" smtClean="0"/>
              <a:t>cm </a:t>
            </a:r>
            <a:r>
              <a:rPr lang="el-GR" dirty="0" err="1" smtClean="0"/>
              <a:t>εώς</a:t>
            </a:r>
            <a:r>
              <a:rPr lang="el-GR" dirty="0" smtClean="0"/>
              <a:t> 6</a:t>
            </a:r>
            <a:r>
              <a:rPr lang="en-US" dirty="0" smtClean="0"/>
              <a:t>mm</a:t>
            </a:r>
            <a:r>
              <a:rPr lang="el-GR" dirty="0" smtClean="0"/>
              <a:t>.</a:t>
            </a:r>
          </a:p>
          <a:p>
            <a:pPr marL="514350" indent="-514350">
              <a:buFont typeface="+mj-lt"/>
              <a:buAutoNum type="arabicPeriod"/>
            </a:pPr>
            <a:r>
              <a:rPr lang="el-GR" dirty="0" smtClean="0"/>
              <a:t>Λειτουργεί κατά παλμούς.</a:t>
            </a:r>
          </a:p>
          <a:p>
            <a:pPr marL="514350" indent="-514350">
              <a:buFont typeface="+mj-lt"/>
              <a:buAutoNum type="arabicPeriod"/>
            </a:pPr>
            <a:r>
              <a:rPr lang="el-GR" dirty="0" smtClean="0"/>
              <a:t>Η παραγόμενη στιγμιαία ισχύ είναι υψηλή και μπορεί να φτάσει από 100 </a:t>
            </a:r>
            <a:r>
              <a:rPr lang="en-US" dirty="0" smtClean="0"/>
              <a:t>W </a:t>
            </a:r>
            <a:r>
              <a:rPr lang="el-GR" dirty="0" smtClean="0"/>
              <a:t>έως 10</a:t>
            </a:r>
            <a:r>
              <a:rPr lang="en-US" dirty="0" smtClean="0"/>
              <a:t>MW.</a:t>
            </a:r>
          </a:p>
          <a:p>
            <a:pPr marL="0" indent="0">
              <a:buNone/>
            </a:pPr>
            <a:r>
              <a:rPr lang="el-GR" dirty="0" smtClean="0"/>
              <a:t>Η λυχνία </a:t>
            </a:r>
            <a:r>
              <a:rPr lang="el-GR" dirty="0" err="1" smtClean="0"/>
              <a:t>μάγνετρον</a:t>
            </a:r>
            <a:r>
              <a:rPr lang="el-GR" dirty="0" smtClean="0"/>
              <a:t> συνδέεται στην έξοδο του διαμορφωτή από τον οποίο τροφοδοτείται με ορθογώνιους αρνητικούς παλμούς υψηλής τάσεως κατά την διάρκεια των οποίων παράγει τις ηλεκτρικές ταλαντώσεις οι οποίες οδηγούνται μέσω του κυματοδηγού στην κεραία.</a:t>
            </a:r>
          </a:p>
          <a:p>
            <a:pPr marL="0" indent="0">
              <a:buNone/>
            </a:pPr>
            <a:endParaRPr lang="el-GR" dirty="0"/>
          </a:p>
        </p:txBody>
      </p:sp>
    </p:spTree>
    <p:extLst>
      <p:ext uri="{BB962C8B-B14F-4D97-AF65-F5344CB8AC3E}">
        <p14:creationId xmlns:p14="http://schemas.microsoft.com/office/powerpoint/2010/main" xmlns="" val="23389022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Ο διαμορφωτής</a:t>
            </a:r>
            <a:endParaRPr lang="el-GR" dirty="0"/>
          </a:p>
        </p:txBody>
      </p:sp>
      <p:sp>
        <p:nvSpPr>
          <p:cNvPr id="3" name="Θέση περιεχομένου 2"/>
          <p:cNvSpPr>
            <a:spLocks noGrp="1"/>
          </p:cNvSpPr>
          <p:nvPr>
            <p:ph idx="1"/>
          </p:nvPr>
        </p:nvSpPr>
        <p:spPr/>
        <p:txBody>
          <a:bodyPr>
            <a:normAutofit fontScale="77500" lnSpcReduction="20000"/>
          </a:bodyPr>
          <a:lstStyle/>
          <a:p>
            <a:pPr marL="0" indent="0">
              <a:buNone/>
            </a:pPr>
            <a:r>
              <a:rPr lang="el-GR" dirty="0" smtClean="0"/>
              <a:t>Ο διαμορφωτής παράγει τους ορθογώνιους αρνητικούς παλμούς που τροφοδοτούν την λυχνία </a:t>
            </a:r>
            <a:r>
              <a:rPr lang="el-GR" dirty="0" err="1" smtClean="0"/>
              <a:t>μάγνετρον</a:t>
            </a:r>
            <a:r>
              <a:rPr lang="el-GR" dirty="0" smtClean="0"/>
              <a:t> και καθορίζουν την λειτουργία της. Οι παλμοί αυτοί αποκαλούνται συγχρονιστικοί παλμοί καθώς χρησιμοποιούνται για το συγχρονισμό της λειτουργίας των κυκλωμάτων λήψεως, με τον </a:t>
            </a:r>
            <a:r>
              <a:rPr lang="el-GR" dirty="0" err="1" smtClean="0"/>
              <a:t>ενδείκτη</a:t>
            </a:r>
            <a:r>
              <a:rPr lang="el-GR" dirty="0" smtClean="0"/>
              <a:t> και τα κυκλώματα εκπομπής.</a:t>
            </a:r>
          </a:p>
          <a:p>
            <a:pPr marL="0" indent="0">
              <a:buNone/>
            </a:pPr>
            <a:r>
              <a:rPr lang="el-GR" dirty="0" smtClean="0"/>
              <a:t>Ο διαμορφωτής συνδέεται στην έξοδο του κυκλώματος σκανδάλης από το οποίο τροφοδοτείται με θετικούς παλμούς πολύ μικρής διάρκειας. Για κάθε θετικό παλμό που δέχεται ο διαμορφωτής, παράγει τον ορθογώνιο αρνητικό παλμό υψηλής τάσης (10</a:t>
            </a:r>
            <a:r>
              <a:rPr lang="en-US" dirty="0" smtClean="0"/>
              <a:t>KV).</a:t>
            </a:r>
          </a:p>
          <a:p>
            <a:pPr marL="0" indent="0">
              <a:buNone/>
            </a:pPr>
            <a:r>
              <a:rPr lang="el-GR" dirty="0" smtClean="0"/>
              <a:t>Για όσο χρονικό διάστημα δεν δέχεται θετικό παλμό δεν παρέχει τάση στην έξοδο του.</a:t>
            </a:r>
            <a:endParaRPr lang="el-GR" dirty="0"/>
          </a:p>
        </p:txBody>
      </p:sp>
    </p:spTree>
    <p:extLst>
      <p:ext uri="{BB962C8B-B14F-4D97-AF65-F5344CB8AC3E}">
        <p14:creationId xmlns:p14="http://schemas.microsoft.com/office/powerpoint/2010/main" xmlns="" val="22287333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ΚΕΦΑΛΑΙΟ 1</a:t>
            </a:r>
            <a:endParaRPr lang="el-GR" dirty="0"/>
          </a:p>
        </p:txBody>
      </p:sp>
      <p:sp>
        <p:nvSpPr>
          <p:cNvPr id="3" name="Θέση περιεχομένου 2"/>
          <p:cNvSpPr>
            <a:spLocks noGrp="1"/>
          </p:cNvSpPr>
          <p:nvPr>
            <p:ph idx="1"/>
          </p:nvPr>
        </p:nvSpPr>
        <p:spPr/>
        <p:txBody>
          <a:bodyPr/>
          <a:lstStyle/>
          <a:p>
            <a:r>
              <a:rPr lang="en-US" dirty="0" smtClean="0"/>
              <a:t>Radar (Radio detection and ranging)</a:t>
            </a:r>
            <a:endParaRPr lang="en-US" dirty="0"/>
          </a:p>
          <a:p>
            <a:pPr marL="0" indent="0">
              <a:buNone/>
            </a:pPr>
            <a:r>
              <a:rPr lang="el-GR" dirty="0" smtClean="0"/>
              <a:t>Ανίχνευση και μέτρηση αποστάσεων με ραδιοκύματα.</a:t>
            </a:r>
            <a:r>
              <a:rPr lang="en-US" dirty="0" smtClean="0"/>
              <a:t> </a:t>
            </a:r>
            <a:r>
              <a:rPr lang="el-GR" dirty="0" smtClean="0"/>
              <a:t>Δηλαδή το </a:t>
            </a:r>
            <a:r>
              <a:rPr lang="en-US" dirty="0" smtClean="0"/>
              <a:t>radar </a:t>
            </a:r>
            <a:r>
              <a:rPr lang="el-GR" dirty="0" smtClean="0"/>
              <a:t>είναι η συσκευή, η οποία χρησιμοποιεί ραδιοκύματα για την ανίχνευση στόχων και την μέτρηση αποστάσεων από αυτή.</a:t>
            </a:r>
            <a:endParaRPr lang="el-GR" dirty="0"/>
          </a:p>
        </p:txBody>
      </p:sp>
    </p:spTree>
    <p:extLst>
      <p:ext uri="{BB962C8B-B14F-4D97-AF65-F5344CB8AC3E}">
        <p14:creationId xmlns:p14="http://schemas.microsoft.com/office/powerpoint/2010/main" xmlns="" val="16920877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Μήκη των παλμών</a:t>
            </a:r>
            <a:endParaRPr lang="el-GR" dirty="0"/>
          </a:p>
        </p:txBody>
      </p:sp>
      <p:sp>
        <p:nvSpPr>
          <p:cNvPr id="3" name="Θέση περιεχομένου 2"/>
          <p:cNvSpPr>
            <a:spLocks noGrp="1"/>
          </p:cNvSpPr>
          <p:nvPr>
            <p:ph idx="1"/>
          </p:nvPr>
        </p:nvSpPr>
        <p:spPr/>
        <p:txBody>
          <a:bodyPr>
            <a:normAutofit fontScale="85000" lnSpcReduction="20000"/>
          </a:bodyPr>
          <a:lstStyle/>
          <a:p>
            <a:pPr marL="0" indent="0">
              <a:buNone/>
            </a:pPr>
            <a:r>
              <a:rPr lang="el-GR" dirty="0" smtClean="0"/>
              <a:t>Με βάση την διάρκεια τους οι ορθογώνιοι παλμοί που παράγει ο διαμορφωτής διακρίνονται σε</a:t>
            </a:r>
            <a:r>
              <a:rPr lang="en-US" dirty="0" smtClean="0"/>
              <a:t>:</a:t>
            </a:r>
          </a:p>
          <a:p>
            <a:r>
              <a:rPr lang="el-GR" dirty="0" smtClean="0"/>
              <a:t>Παλμούς μικρής χρονικής διάρκειας 0,03 μ</a:t>
            </a:r>
            <a:r>
              <a:rPr lang="en-US" dirty="0" smtClean="0"/>
              <a:t>s – 0,1</a:t>
            </a:r>
            <a:r>
              <a:rPr lang="el-GR" dirty="0" smtClean="0"/>
              <a:t>μ</a:t>
            </a:r>
            <a:r>
              <a:rPr lang="en-US" dirty="0" smtClean="0"/>
              <a:t>s </a:t>
            </a:r>
            <a:r>
              <a:rPr lang="el-GR" dirty="0" smtClean="0"/>
              <a:t>ή αντίστοιχα μήκος παλμού 9</a:t>
            </a:r>
            <a:r>
              <a:rPr lang="en-US" dirty="0" smtClean="0"/>
              <a:t>m – 30m</a:t>
            </a:r>
            <a:r>
              <a:rPr lang="el-GR" dirty="0" smtClean="0"/>
              <a:t>. Παλμοί αυτοί λέγονται </a:t>
            </a:r>
            <a:r>
              <a:rPr lang="en-US" dirty="0" smtClean="0"/>
              <a:t>short pulses </a:t>
            </a:r>
            <a:r>
              <a:rPr lang="el-GR" dirty="0" smtClean="0"/>
              <a:t>και χρησιμοποιούνται στις μικρές κλίμακες για ανίχνευση κοντινών στόχων που δεν απαιτείται μεγάλη ισχύς.</a:t>
            </a:r>
          </a:p>
          <a:p>
            <a:r>
              <a:rPr lang="el-GR" dirty="0" smtClean="0"/>
              <a:t>Παλμούς μεγάλης χρονικής διάρκειας 0,1 μ</a:t>
            </a:r>
            <a:r>
              <a:rPr lang="en-US" dirty="0" smtClean="0"/>
              <a:t>s </a:t>
            </a:r>
            <a:r>
              <a:rPr lang="el-GR" dirty="0" smtClean="0"/>
              <a:t>– 1,5 μ</a:t>
            </a:r>
            <a:r>
              <a:rPr lang="en-US" dirty="0" smtClean="0"/>
              <a:t>s </a:t>
            </a:r>
            <a:r>
              <a:rPr lang="el-GR" dirty="0" smtClean="0"/>
              <a:t>ή μήκος παλμού 30</a:t>
            </a:r>
            <a:r>
              <a:rPr lang="en-US" dirty="0" smtClean="0"/>
              <a:t>m – 450m</a:t>
            </a:r>
            <a:r>
              <a:rPr lang="el-GR" dirty="0" smtClean="0"/>
              <a:t>. Αυτοί οι παλμοί λέγονται </a:t>
            </a:r>
            <a:r>
              <a:rPr lang="en-US" dirty="0" smtClean="0"/>
              <a:t>Long pulses </a:t>
            </a:r>
            <a:r>
              <a:rPr lang="el-GR" dirty="0" smtClean="0"/>
              <a:t>και χρησιμοποιούνται στις μεγάλες κλίμακες όπου χρειάζεται μεγάλη ισχύς.</a:t>
            </a:r>
            <a:endParaRPr lang="el-GR" dirty="0"/>
          </a:p>
        </p:txBody>
      </p:sp>
    </p:spTree>
    <p:extLst>
      <p:ext uri="{BB962C8B-B14F-4D97-AF65-F5344CB8AC3E}">
        <p14:creationId xmlns:p14="http://schemas.microsoft.com/office/powerpoint/2010/main" xmlns="" val="37080178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Κύκλωμα σκανδάλης</a:t>
            </a:r>
            <a:endParaRPr lang="el-GR" dirty="0"/>
          </a:p>
        </p:txBody>
      </p:sp>
      <p:sp>
        <p:nvSpPr>
          <p:cNvPr id="3" name="Θέση περιεχομένου 2"/>
          <p:cNvSpPr>
            <a:spLocks noGrp="1"/>
          </p:cNvSpPr>
          <p:nvPr>
            <p:ph idx="1"/>
          </p:nvPr>
        </p:nvSpPr>
        <p:spPr/>
        <p:txBody>
          <a:bodyPr>
            <a:normAutofit fontScale="92500" lnSpcReduction="10000"/>
          </a:bodyPr>
          <a:lstStyle/>
          <a:p>
            <a:pPr marL="0" indent="0">
              <a:buNone/>
            </a:pPr>
            <a:r>
              <a:rPr lang="el-GR" dirty="0" smtClean="0"/>
              <a:t>Το κύκλωμα σκανδάλης λέγεται αλλιώς και </a:t>
            </a:r>
            <a:r>
              <a:rPr lang="el-GR" dirty="0" err="1" smtClean="0"/>
              <a:t>συγχρονιστής</a:t>
            </a:r>
            <a:r>
              <a:rPr lang="el-GR" dirty="0" smtClean="0"/>
              <a:t> γιατί οι παραγόμενοι θετικοί παλμοί μικρής διάρκειας από αυτό συγχρονίζουν τον διαμορφωτή.</a:t>
            </a:r>
          </a:p>
          <a:p>
            <a:pPr marL="0" indent="0">
              <a:buNone/>
            </a:pPr>
            <a:r>
              <a:rPr lang="el-GR" dirty="0" smtClean="0"/>
              <a:t>Η συχνότητα επαναλήψεως των παλμών αυτών καθορίζει το μέγεθος </a:t>
            </a:r>
            <a:r>
              <a:rPr lang="en-US" dirty="0" smtClean="0"/>
              <a:t>PRF </a:t>
            </a:r>
            <a:r>
              <a:rPr lang="el-GR" dirty="0" smtClean="0"/>
              <a:t>που χαρακτηρίζει την λειτουργία του </a:t>
            </a:r>
            <a:r>
              <a:rPr lang="en-US" dirty="0" smtClean="0"/>
              <a:t>Radar</a:t>
            </a:r>
            <a:r>
              <a:rPr lang="el-GR" dirty="0" smtClean="0"/>
              <a:t>. Η σταθερότητα της συχνότητας εξασφαλίζεται από την συχνότητα του εναλλασσόμενου ρεύματος των 1.000 </a:t>
            </a:r>
            <a:r>
              <a:rPr lang="en-US" dirty="0" smtClean="0"/>
              <a:t>Hz </a:t>
            </a:r>
            <a:r>
              <a:rPr lang="el-GR" dirty="0" smtClean="0"/>
              <a:t>που τροφοδοτούν  τα κυκλώματα του </a:t>
            </a:r>
            <a:r>
              <a:rPr lang="en-US" dirty="0" smtClean="0"/>
              <a:t>radar </a:t>
            </a:r>
            <a:r>
              <a:rPr lang="el-GR" dirty="0" smtClean="0"/>
              <a:t>τα τροφοδοτικά η οποία είναι ίση με την </a:t>
            </a:r>
            <a:r>
              <a:rPr lang="en-US" dirty="0" smtClean="0"/>
              <a:t>PRF. </a:t>
            </a:r>
            <a:endParaRPr lang="el-GR" dirty="0"/>
          </a:p>
        </p:txBody>
      </p:sp>
    </p:spTree>
    <p:extLst>
      <p:ext uri="{BB962C8B-B14F-4D97-AF65-F5344CB8AC3E}">
        <p14:creationId xmlns:p14="http://schemas.microsoft.com/office/powerpoint/2010/main" xmlns="" val="32931138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Διακόπτης εκπομπής / λήψεως</a:t>
            </a:r>
            <a:endParaRPr lang="el-GR" dirty="0"/>
          </a:p>
        </p:txBody>
      </p:sp>
      <p:sp>
        <p:nvSpPr>
          <p:cNvPr id="3" name="Θέση περιεχομένου 2"/>
          <p:cNvSpPr>
            <a:spLocks noGrp="1"/>
          </p:cNvSpPr>
          <p:nvPr>
            <p:ph idx="1"/>
          </p:nvPr>
        </p:nvSpPr>
        <p:spPr/>
        <p:txBody>
          <a:bodyPr>
            <a:normAutofit lnSpcReduction="10000"/>
          </a:bodyPr>
          <a:lstStyle/>
          <a:p>
            <a:pPr marL="0" indent="0">
              <a:buNone/>
            </a:pPr>
            <a:r>
              <a:rPr lang="el-GR" dirty="0" smtClean="0"/>
              <a:t>Ο διακόπτης εκπομπής / λήψεως </a:t>
            </a:r>
            <a:r>
              <a:rPr lang="el-GR" dirty="0" err="1" smtClean="0"/>
              <a:t>εκετελεί</a:t>
            </a:r>
            <a:r>
              <a:rPr lang="el-GR" dirty="0" smtClean="0"/>
              <a:t> τις ακόλουθες εργασίες.</a:t>
            </a:r>
          </a:p>
          <a:p>
            <a:r>
              <a:rPr lang="el-GR" dirty="0" smtClean="0"/>
              <a:t>Κατά την διάρκεια εκπομπής των παλμών από τον πομπό απομονώνει τον δέκτη για να τον προστατέψει από την υψηλή ισχύ των παραγόμενων παλμών.</a:t>
            </a:r>
          </a:p>
          <a:p>
            <a:r>
              <a:rPr lang="el-GR" dirty="0" smtClean="0"/>
              <a:t>Κατά την ολοκλήρωση της εκπομπής και μέχρι να ξεκινήσει η εκπομπή νέου παλμού απομονώνει τον πομπό από την κεραία για να μειωθούν οι απώλειες λήψεως.</a:t>
            </a:r>
            <a:endParaRPr lang="el-GR" dirty="0"/>
          </a:p>
        </p:txBody>
      </p:sp>
    </p:spTree>
    <p:extLst>
      <p:ext uri="{BB962C8B-B14F-4D97-AF65-F5344CB8AC3E}">
        <p14:creationId xmlns:p14="http://schemas.microsoft.com/office/powerpoint/2010/main" xmlns="" val="22920742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Κυματοδηγός </a:t>
            </a:r>
            <a:endParaRPr lang="el-GR" dirty="0"/>
          </a:p>
        </p:txBody>
      </p:sp>
      <p:sp>
        <p:nvSpPr>
          <p:cNvPr id="3" name="Θέση περιεχομένου 2"/>
          <p:cNvSpPr>
            <a:spLocks noGrp="1"/>
          </p:cNvSpPr>
          <p:nvPr>
            <p:ph idx="1"/>
          </p:nvPr>
        </p:nvSpPr>
        <p:spPr/>
        <p:txBody>
          <a:bodyPr>
            <a:normAutofit fontScale="85000" lnSpcReduction="20000"/>
          </a:bodyPr>
          <a:lstStyle/>
          <a:p>
            <a:pPr marL="0" indent="0">
              <a:buNone/>
            </a:pPr>
            <a:r>
              <a:rPr lang="el-GR" dirty="0" smtClean="0"/>
              <a:t>Ο κυματοδηγός είναι η διάταξη που μεταφέρει τα ηλεκτρομαγνητικά κύματα από και προς την κεραία. Είναι ένας χάλκινος σωλήνας ορθογώνιας διατομής. Η διάδοση γίνεται με συνεχείς ανακλάσεις των κυμάτων στα τοιχώματα του. Για να μειωθούν οι απώλειες τα τοιχώματα του έχουν λείες και καθαρές επιφάνειες.</a:t>
            </a:r>
          </a:p>
          <a:p>
            <a:pPr marL="0" indent="0">
              <a:buNone/>
            </a:pPr>
            <a:r>
              <a:rPr lang="el-GR" dirty="0" smtClean="0"/>
              <a:t>Για την σύνδεση του κυματοδηγού με τα υπόλοιπα μέρη χρησιμοποιούνται τα εξαρτήματα του.</a:t>
            </a:r>
          </a:p>
          <a:p>
            <a:pPr marL="514350" indent="-514350">
              <a:buFont typeface="+mj-lt"/>
              <a:buAutoNum type="arabicPeriod"/>
            </a:pPr>
            <a:r>
              <a:rPr lang="el-GR" dirty="0" smtClean="0"/>
              <a:t>Λυγίσματα </a:t>
            </a:r>
          </a:p>
          <a:p>
            <a:pPr marL="514350" indent="-514350">
              <a:buFont typeface="+mj-lt"/>
              <a:buAutoNum type="arabicPeriod"/>
            </a:pPr>
            <a:r>
              <a:rPr lang="el-GR" dirty="0" smtClean="0"/>
              <a:t>Γωνίες</a:t>
            </a:r>
            <a:endParaRPr lang="el-GR" dirty="0"/>
          </a:p>
          <a:p>
            <a:pPr marL="514350" indent="-514350">
              <a:buFont typeface="+mj-lt"/>
              <a:buAutoNum type="arabicPeriod"/>
            </a:pPr>
            <a:r>
              <a:rPr lang="el-GR" dirty="0" smtClean="0"/>
              <a:t>Τμήματα συγκολλήσεων ή στρέψεων</a:t>
            </a:r>
          </a:p>
          <a:p>
            <a:pPr marL="514350" indent="-514350">
              <a:buFont typeface="+mj-lt"/>
              <a:buAutoNum type="arabicPeriod"/>
            </a:pPr>
            <a:r>
              <a:rPr lang="el-GR" dirty="0" smtClean="0"/>
              <a:t>Πολλαπλές συνδέσεις</a:t>
            </a:r>
          </a:p>
          <a:p>
            <a:pPr marL="514350" indent="-514350">
              <a:buFont typeface="+mj-lt"/>
              <a:buAutoNum type="arabicPeriod"/>
            </a:pPr>
            <a:endParaRPr lang="el-GR" dirty="0"/>
          </a:p>
        </p:txBody>
      </p:sp>
    </p:spTree>
    <p:extLst>
      <p:ext uri="{BB962C8B-B14F-4D97-AF65-F5344CB8AC3E}">
        <p14:creationId xmlns:p14="http://schemas.microsoft.com/office/powerpoint/2010/main" xmlns="" val="12565337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Κεραία </a:t>
            </a:r>
            <a:endParaRPr lang="el-GR" dirty="0"/>
          </a:p>
        </p:txBody>
      </p:sp>
      <p:sp>
        <p:nvSpPr>
          <p:cNvPr id="3" name="Θέση περιεχομένου 2"/>
          <p:cNvSpPr>
            <a:spLocks noGrp="1"/>
          </p:cNvSpPr>
          <p:nvPr>
            <p:ph idx="1"/>
          </p:nvPr>
        </p:nvSpPr>
        <p:spPr/>
        <p:txBody>
          <a:bodyPr>
            <a:normAutofit fontScale="92500" lnSpcReduction="20000"/>
          </a:bodyPr>
          <a:lstStyle/>
          <a:p>
            <a:pPr marL="0" indent="0">
              <a:buNone/>
            </a:pPr>
            <a:r>
              <a:rPr lang="el-GR" dirty="0" smtClean="0"/>
              <a:t>οι κεραίες του </a:t>
            </a:r>
            <a:r>
              <a:rPr lang="en-US" dirty="0" smtClean="0"/>
              <a:t>radar </a:t>
            </a:r>
            <a:r>
              <a:rPr lang="el-GR" dirty="0" smtClean="0"/>
              <a:t>εκτελούν τις ακόλουθες εργασίες.</a:t>
            </a:r>
          </a:p>
          <a:p>
            <a:pPr marL="514350" indent="-514350">
              <a:buFont typeface="+mj-lt"/>
              <a:buAutoNum type="arabicPeriod"/>
            </a:pPr>
            <a:r>
              <a:rPr lang="el-GR" dirty="0" smtClean="0"/>
              <a:t>Εκπέμπουν τους παλμούς που παράγονται από τον πομπό.</a:t>
            </a:r>
          </a:p>
          <a:p>
            <a:pPr marL="514350" indent="-514350">
              <a:buFont typeface="+mj-lt"/>
              <a:buAutoNum type="arabicPeriod"/>
            </a:pPr>
            <a:r>
              <a:rPr lang="el-GR" dirty="0" smtClean="0"/>
              <a:t>Λαμβάνουν τα κύματα της </a:t>
            </a:r>
            <a:r>
              <a:rPr lang="el-GR" dirty="0" err="1" smtClean="0"/>
              <a:t>ηχούς</a:t>
            </a:r>
            <a:r>
              <a:rPr lang="el-GR" dirty="0" smtClean="0"/>
              <a:t> και τα κατευθύνουν προς τον δέκτη.</a:t>
            </a:r>
          </a:p>
          <a:p>
            <a:pPr marL="0" indent="0">
              <a:buNone/>
            </a:pPr>
            <a:r>
              <a:rPr lang="el-GR" dirty="0" smtClean="0"/>
              <a:t>Οι κεραίες περιστρέφονται με ταχύτητες 15-35 </a:t>
            </a:r>
            <a:r>
              <a:rPr lang="en-US" dirty="0" smtClean="0"/>
              <a:t>rpm</a:t>
            </a:r>
            <a:r>
              <a:rPr lang="el-GR" dirty="0" smtClean="0"/>
              <a:t>. Στα σύγχρονα </a:t>
            </a:r>
            <a:r>
              <a:rPr lang="en-US" dirty="0" smtClean="0"/>
              <a:t>radar </a:t>
            </a:r>
            <a:r>
              <a:rPr lang="el-GR" dirty="0" smtClean="0"/>
              <a:t>η ταχύτητα φτάνει και τα 50 </a:t>
            </a:r>
            <a:r>
              <a:rPr lang="en-US" dirty="0" smtClean="0"/>
              <a:t>rpm. </a:t>
            </a:r>
            <a:endParaRPr lang="el-GR" dirty="0" smtClean="0"/>
          </a:p>
          <a:p>
            <a:pPr marL="0" indent="0">
              <a:buNone/>
            </a:pPr>
            <a:r>
              <a:rPr lang="el-GR" dirty="0" smtClean="0"/>
              <a:t>Τύποι κεραιών</a:t>
            </a:r>
            <a:r>
              <a:rPr lang="en-US" dirty="0" smtClean="0"/>
              <a:t>: </a:t>
            </a:r>
            <a:endParaRPr lang="el-GR" dirty="0" smtClean="0"/>
          </a:p>
          <a:p>
            <a:pPr marL="514350" indent="-514350">
              <a:buFont typeface="+mj-lt"/>
              <a:buAutoNum type="arabicPeriod"/>
            </a:pPr>
            <a:r>
              <a:rPr lang="el-GR" dirty="0" smtClean="0"/>
              <a:t>Κεραία κεκλιμένου παραβολικού κυλίνδρου.</a:t>
            </a:r>
          </a:p>
          <a:p>
            <a:pPr marL="514350" indent="-514350">
              <a:buFont typeface="+mj-lt"/>
              <a:buAutoNum type="arabicPeriod"/>
            </a:pPr>
            <a:r>
              <a:rPr lang="el-GR" dirty="0" smtClean="0"/>
              <a:t>Κεραία σχισμών. Είναι η πλέον διαδεδομένη.</a:t>
            </a:r>
            <a:endParaRPr lang="el-GR" dirty="0"/>
          </a:p>
        </p:txBody>
      </p:sp>
    </p:spTree>
    <p:extLst>
      <p:ext uri="{BB962C8B-B14F-4D97-AF65-F5344CB8AC3E}">
        <p14:creationId xmlns:p14="http://schemas.microsoft.com/office/powerpoint/2010/main" xmlns="" val="36243278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Λοβοί ακτινοβολίας</a:t>
            </a:r>
            <a:endParaRPr lang="el-GR" dirty="0"/>
          </a:p>
        </p:txBody>
      </p:sp>
      <p:sp>
        <p:nvSpPr>
          <p:cNvPr id="3" name="Θέση περιεχομένου 2"/>
          <p:cNvSpPr>
            <a:spLocks noGrp="1"/>
          </p:cNvSpPr>
          <p:nvPr>
            <p:ph idx="1"/>
          </p:nvPr>
        </p:nvSpPr>
        <p:spPr/>
        <p:txBody>
          <a:bodyPr/>
          <a:lstStyle/>
          <a:p>
            <a:pPr marL="0" indent="0">
              <a:buNone/>
            </a:pPr>
            <a:r>
              <a:rPr lang="el-GR" dirty="0" smtClean="0"/>
              <a:t>Η δέσμη ακτινοβολίας που εκπέμπει η κεραία ονομάζεται κύριος λοβός. Υπάρχουν και άλλοι μικρότεροι πλευρικοί λοβοί.</a:t>
            </a:r>
          </a:p>
          <a:p>
            <a:pPr marL="0" indent="0">
              <a:buNone/>
            </a:pPr>
            <a:r>
              <a:rPr lang="el-GR" dirty="0" smtClean="0"/>
              <a:t>Χαρακτηριστικά λοβού</a:t>
            </a:r>
            <a:r>
              <a:rPr lang="en-US" dirty="0" smtClean="0"/>
              <a:t>:</a:t>
            </a:r>
          </a:p>
          <a:p>
            <a:r>
              <a:rPr lang="el-GR" dirty="0" smtClean="0"/>
              <a:t>Οριζόντιο εύρος πολύ μικρό 0,6 – 2</a:t>
            </a:r>
            <a:r>
              <a:rPr lang="el-GR" baseline="30000" dirty="0" smtClean="0"/>
              <a:t>ο</a:t>
            </a:r>
          </a:p>
          <a:p>
            <a:r>
              <a:rPr lang="el-GR" dirty="0" smtClean="0"/>
              <a:t>Κατακόρυφο εύρος μεγάλο 15 – 30</a:t>
            </a:r>
            <a:r>
              <a:rPr lang="el-GR" baseline="30000" dirty="0"/>
              <a:t>ο</a:t>
            </a:r>
          </a:p>
          <a:p>
            <a:r>
              <a:rPr lang="el-GR" dirty="0" smtClean="0"/>
              <a:t>Παρουσιάζει κλίση προς τα κάτω</a:t>
            </a:r>
          </a:p>
          <a:p>
            <a:r>
              <a:rPr lang="el-GR" dirty="0" smtClean="0"/>
              <a:t>Έχει ελλειπτική διατομή</a:t>
            </a:r>
          </a:p>
          <a:p>
            <a:pPr marL="0" indent="0">
              <a:buNone/>
            </a:pPr>
            <a:endParaRPr lang="el-GR" dirty="0"/>
          </a:p>
        </p:txBody>
      </p:sp>
    </p:spTree>
    <p:extLst>
      <p:ext uri="{BB962C8B-B14F-4D97-AF65-F5344CB8AC3E}">
        <p14:creationId xmlns:p14="http://schemas.microsoft.com/office/powerpoint/2010/main" xmlns="" val="38437205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Κίνδυνοι από την ακτινοβολία του </a:t>
            </a:r>
            <a:r>
              <a:rPr lang="en-US" dirty="0" smtClean="0"/>
              <a:t>radar</a:t>
            </a:r>
            <a:endParaRPr lang="el-GR" dirty="0"/>
          </a:p>
        </p:txBody>
      </p:sp>
      <p:sp>
        <p:nvSpPr>
          <p:cNvPr id="3" name="Θέση περιεχομένου 2"/>
          <p:cNvSpPr>
            <a:spLocks noGrp="1"/>
          </p:cNvSpPr>
          <p:nvPr>
            <p:ph idx="1"/>
          </p:nvPr>
        </p:nvSpPr>
        <p:spPr/>
        <p:txBody>
          <a:bodyPr/>
          <a:lstStyle/>
          <a:p>
            <a:pPr marL="0" indent="0">
              <a:buNone/>
            </a:pPr>
            <a:r>
              <a:rPr lang="el-GR" dirty="0" smtClean="0"/>
              <a:t>Η υψηλής ισχύος ακτινοβολία του </a:t>
            </a:r>
            <a:r>
              <a:rPr lang="en-US" dirty="0" smtClean="0"/>
              <a:t>radar</a:t>
            </a:r>
            <a:r>
              <a:rPr lang="el-GR" dirty="0" smtClean="0"/>
              <a:t> είναι επικίνδυνη για τον ανθρώπινο οργανισμό. Η έκθεση σε </a:t>
            </a:r>
            <a:r>
              <a:rPr lang="el-GR" dirty="0" err="1" smtClean="0"/>
              <a:t>σκτινοβολία</a:t>
            </a:r>
            <a:r>
              <a:rPr lang="el-GR" dirty="0" smtClean="0"/>
              <a:t> με πυκνότητα ισχύος 10</a:t>
            </a:r>
            <a:r>
              <a:rPr lang="en-US" dirty="0" err="1" smtClean="0"/>
              <a:t>mW</a:t>
            </a:r>
            <a:r>
              <a:rPr lang="en-US" dirty="0" smtClean="0"/>
              <a:t>/cm</a:t>
            </a:r>
            <a:r>
              <a:rPr lang="en-US" baseline="30000" dirty="0" smtClean="0"/>
              <a:t>2</a:t>
            </a:r>
            <a:r>
              <a:rPr lang="en-US" dirty="0" smtClean="0"/>
              <a:t> </a:t>
            </a:r>
            <a:r>
              <a:rPr lang="el-GR" dirty="0" smtClean="0"/>
              <a:t>έχει σαν συνέπεια την πρόκληση κακώσεων στα μάτια.</a:t>
            </a:r>
            <a:endParaRPr lang="el-GR" dirty="0"/>
          </a:p>
        </p:txBody>
      </p:sp>
    </p:spTree>
    <p:extLst>
      <p:ext uri="{BB962C8B-B14F-4D97-AF65-F5344CB8AC3E}">
        <p14:creationId xmlns:p14="http://schemas.microsoft.com/office/powerpoint/2010/main" xmlns="" val="12311639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Εξαρτήματα κεραίας</a:t>
            </a:r>
            <a:endParaRPr lang="el-GR" dirty="0"/>
          </a:p>
        </p:txBody>
      </p:sp>
      <p:sp>
        <p:nvSpPr>
          <p:cNvPr id="3" name="Θέση περιεχομένου 2"/>
          <p:cNvSpPr>
            <a:spLocks noGrp="1"/>
          </p:cNvSpPr>
          <p:nvPr>
            <p:ph idx="1"/>
          </p:nvPr>
        </p:nvSpPr>
        <p:spPr/>
        <p:txBody>
          <a:bodyPr>
            <a:noAutofit/>
          </a:bodyPr>
          <a:lstStyle/>
          <a:p>
            <a:r>
              <a:rPr lang="el-GR" sz="1600" dirty="0" smtClean="0"/>
              <a:t>Ο περιστροφικός σύνδεσμος που συνδέει το σταθερό τμήμα του κυματοδηγού με το τμήμα του που περιστρέφεται με την κεραία. Είδη αυτού είναι ο περιστροφικός σύνδεσμος με κυλινδρικά άκρα και ο περιστροφικός σύνδεσμος με ομοαξονικό αγωγό. Ο πιο συνηθισμένος είναι ο πρώτος. Αποτελείται από ένα σταθερό τμήμα ορθογώνιας διατομής και καταλήγει σε κυκλική διατομή και ένα κινητό τμήμα που αρχίζει κυλινδρικά και καταλήγει με ορθογώνια διατομή.</a:t>
            </a:r>
          </a:p>
          <a:p>
            <a:r>
              <a:rPr lang="el-GR" sz="1600" dirty="0" smtClean="0"/>
              <a:t>Ο κινητήρας περιστροφής της κεραίας που την περιστρέφει με ταχύτητα 1.000</a:t>
            </a:r>
            <a:r>
              <a:rPr lang="en-US" sz="1600" dirty="0" smtClean="0"/>
              <a:t>rpm.</a:t>
            </a:r>
          </a:p>
          <a:p>
            <a:r>
              <a:rPr lang="el-GR" sz="1600" dirty="0" smtClean="0"/>
              <a:t>Το κιβώτιο μειωτήρων στροφών που χρησιμοποιείται για την μείωση της ταχύτητας στις 15-35 στροφές.</a:t>
            </a:r>
          </a:p>
          <a:p>
            <a:r>
              <a:rPr lang="el-GR" sz="1600" dirty="0" smtClean="0"/>
              <a:t>Η </a:t>
            </a:r>
            <a:r>
              <a:rPr lang="el-GR" sz="1600" dirty="0" err="1" smtClean="0"/>
              <a:t>συγχρογεννήτρια</a:t>
            </a:r>
            <a:r>
              <a:rPr lang="el-GR" sz="1600" dirty="0" smtClean="0"/>
              <a:t> που χρησιμοποιείται για να συντονίζεται η περιστροφή του πηνίου εκτροπής στο </a:t>
            </a:r>
            <a:r>
              <a:rPr lang="en-US" sz="1600" dirty="0" smtClean="0"/>
              <a:t>PPI </a:t>
            </a:r>
            <a:r>
              <a:rPr lang="el-GR" sz="1600" dirty="0" smtClean="0"/>
              <a:t>με την περιστροφή της κεραίας. Συγκεκριμένα η </a:t>
            </a:r>
            <a:r>
              <a:rPr lang="el-GR" sz="1600" dirty="0" err="1" smtClean="0"/>
              <a:t>συγχρογεννήτρια</a:t>
            </a:r>
            <a:r>
              <a:rPr lang="el-GR" sz="1600" dirty="0" smtClean="0"/>
              <a:t> λαμβάνει μέσω ειδικού γραναζιού από τον άξονα περιστροφής της κεραίας την κίνηση της και την μεταβιβάζει με ηλεκτρικό τρόπο στον </a:t>
            </a:r>
            <a:r>
              <a:rPr lang="el-GR" sz="1600" dirty="0" err="1" smtClean="0"/>
              <a:t>συγχροκινητήρα</a:t>
            </a:r>
            <a:r>
              <a:rPr lang="el-GR" sz="1600" dirty="0" smtClean="0"/>
              <a:t>  και αυτός με την σειρά του στο πηνίο εκτροπής, οπότε η βάση χρόνου περιστρέφεται όπως και η κεραία.</a:t>
            </a:r>
            <a:endParaRPr lang="el-GR" sz="1600" dirty="0"/>
          </a:p>
        </p:txBody>
      </p:sp>
    </p:spTree>
    <p:extLst>
      <p:ext uri="{BB962C8B-B14F-4D97-AF65-F5344CB8AC3E}">
        <p14:creationId xmlns:p14="http://schemas.microsoft.com/office/powerpoint/2010/main" xmlns="" val="34327576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5486546"/>
            <a:ext cx="8183880" cy="1051560"/>
          </a:xfrm>
        </p:spPr>
        <p:txBody>
          <a:bodyPr/>
          <a:lstStyle/>
          <a:p>
            <a:r>
              <a:rPr lang="el-GR" dirty="0" err="1" smtClean="0"/>
              <a:t>Κύκλώματα</a:t>
            </a:r>
            <a:r>
              <a:rPr lang="el-GR" dirty="0" smtClean="0"/>
              <a:t> λήψεως</a:t>
            </a:r>
            <a:endParaRPr lang="el-GR" dirty="0"/>
          </a:p>
        </p:txBody>
      </p:sp>
      <p:sp>
        <p:nvSpPr>
          <p:cNvPr id="3" name="Θέση περιεχομένου 2"/>
          <p:cNvSpPr>
            <a:spLocks noGrp="1"/>
          </p:cNvSpPr>
          <p:nvPr>
            <p:ph idx="1"/>
          </p:nvPr>
        </p:nvSpPr>
        <p:spPr>
          <a:xfrm>
            <a:off x="502920" y="530352"/>
            <a:ext cx="8183880" cy="3042663"/>
          </a:xfrm>
        </p:spPr>
        <p:txBody>
          <a:bodyPr>
            <a:normAutofit fontScale="77500" lnSpcReduction="20000"/>
          </a:bodyPr>
          <a:lstStyle/>
          <a:p>
            <a:pPr marL="514350" indent="-514350">
              <a:buFont typeface="+mj-lt"/>
              <a:buAutoNum type="arabicParenR"/>
            </a:pPr>
            <a:r>
              <a:rPr lang="el-GR" dirty="0" smtClean="0"/>
              <a:t>Ο </a:t>
            </a:r>
            <a:r>
              <a:rPr lang="el-GR" dirty="0" err="1" smtClean="0"/>
              <a:t>μείκτης</a:t>
            </a:r>
            <a:endParaRPr lang="el-GR" dirty="0" smtClean="0"/>
          </a:p>
          <a:p>
            <a:pPr marL="514350" indent="-514350">
              <a:buFont typeface="+mj-lt"/>
              <a:buAutoNum type="arabicParenR"/>
            </a:pPr>
            <a:r>
              <a:rPr lang="el-GR" dirty="0" smtClean="0"/>
              <a:t>Ο τοπικός ταλαντωτής</a:t>
            </a:r>
          </a:p>
          <a:p>
            <a:pPr marL="514350" indent="-514350">
              <a:buFont typeface="+mj-lt"/>
              <a:buAutoNum type="arabicParenR"/>
            </a:pPr>
            <a:r>
              <a:rPr lang="el-GR" dirty="0" smtClean="0"/>
              <a:t>Τα κυκλώματα αυτόματης ρυθμίσεως της συχνότητας.</a:t>
            </a:r>
          </a:p>
          <a:p>
            <a:pPr marL="514350" indent="-514350">
              <a:buFont typeface="+mj-lt"/>
              <a:buAutoNum type="arabicParenR"/>
            </a:pPr>
            <a:r>
              <a:rPr lang="el-GR" dirty="0" smtClean="0"/>
              <a:t>Ο </a:t>
            </a:r>
            <a:r>
              <a:rPr lang="el-GR" dirty="0" err="1" smtClean="0"/>
              <a:t>προενισχυτής</a:t>
            </a:r>
            <a:r>
              <a:rPr lang="el-GR" dirty="0" smtClean="0"/>
              <a:t> της ενδιάμεσης συχνότητας.</a:t>
            </a:r>
          </a:p>
          <a:p>
            <a:pPr marL="514350" indent="-514350">
              <a:buFont typeface="+mj-lt"/>
              <a:buAutoNum type="arabicParenR"/>
            </a:pPr>
            <a:r>
              <a:rPr lang="el-GR" dirty="0" smtClean="0"/>
              <a:t>Ο κύριος ενισχυτής της ενδιάμεσης συχνότητας.</a:t>
            </a:r>
          </a:p>
          <a:p>
            <a:pPr marL="514350" indent="-514350">
              <a:buFont typeface="+mj-lt"/>
              <a:buAutoNum type="arabicParenR"/>
            </a:pPr>
            <a:r>
              <a:rPr lang="el-GR" dirty="0" smtClean="0"/>
              <a:t>Ο </a:t>
            </a:r>
            <a:r>
              <a:rPr lang="el-GR" dirty="0" err="1" smtClean="0"/>
              <a:t>αποδιαμορφωτής</a:t>
            </a:r>
            <a:r>
              <a:rPr lang="el-GR" dirty="0" smtClean="0"/>
              <a:t>.</a:t>
            </a:r>
          </a:p>
          <a:p>
            <a:pPr marL="514350" indent="-514350">
              <a:buFont typeface="+mj-lt"/>
              <a:buAutoNum type="arabicParenR"/>
            </a:pPr>
            <a:r>
              <a:rPr lang="el-GR" dirty="0" smtClean="0"/>
              <a:t>Ο οπτικός ενισχυτής.</a:t>
            </a:r>
          </a:p>
          <a:p>
            <a:pPr marL="514350" indent="-514350">
              <a:buFont typeface="+mj-lt"/>
              <a:buAutoNum type="arabicParenR"/>
            </a:pPr>
            <a:r>
              <a:rPr lang="el-GR" dirty="0" smtClean="0"/>
              <a:t>Το κύκλωμα περιορισμού θαλάσσιων επιστροφών.</a:t>
            </a:r>
            <a:endParaRPr lang="el-GR" dirty="0"/>
          </a:p>
        </p:txBody>
      </p:sp>
      <p:pic>
        <p:nvPicPr>
          <p:cNvPr id="4" name="Εικόνα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rot="16200000">
            <a:off x="3211872" y="1908808"/>
            <a:ext cx="2368296" cy="5696712"/>
          </a:xfrm>
          <a:prstGeom prst="rect">
            <a:avLst/>
          </a:prstGeom>
        </p:spPr>
      </p:pic>
    </p:spTree>
    <p:extLst>
      <p:ext uri="{BB962C8B-B14F-4D97-AF65-F5344CB8AC3E}">
        <p14:creationId xmlns:p14="http://schemas.microsoft.com/office/powerpoint/2010/main" xmlns="" val="34622098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5373216"/>
            <a:ext cx="8183880" cy="1051560"/>
          </a:xfrm>
        </p:spPr>
        <p:txBody>
          <a:bodyPr/>
          <a:lstStyle/>
          <a:p>
            <a:r>
              <a:rPr lang="el-GR" dirty="0" smtClean="0"/>
              <a:t>Ο </a:t>
            </a:r>
            <a:r>
              <a:rPr lang="el-GR" dirty="0" err="1" smtClean="0"/>
              <a:t>μείκτης</a:t>
            </a:r>
            <a:endParaRPr lang="el-GR" dirty="0"/>
          </a:p>
        </p:txBody>
      </p:sp>
      <p:sp>
        <p:nvSpPr>
          <p:cNvPr id="3" name="Θέση περιεχομένου 2"/>
          <p:cNvSpPr>
            <a:spLocks noGrp="1"/>
          </p:cNvSpPr>
          <p:nvPr>
            <p:ph idx="1"/>
          </p:nvPr>
        </p:nvSpPr>
        <p:spPr/>
        <p:txBody>
          <a:bodyPr>
            <a:noAutofit/>
          </a:bodyPr>
          <a:lstStyle/>
          <a:p>
            <a:pPr marL="0" indent="0">
              <a:buNone/>
            </a:pPr>
            <a:r>
              <a:rPr lang="el-GR" sz="1600" dirty="0" smtClean="0"/>
              <a:t>Ο σκοπός του </a:t>
            </a:r>
            <a:r>
              <a:rPr lang="el-GR" sz="1600" dirty="0" err="1" smtClean="0"/>
              <a:t>μείκτη</a:t>
            </a:r>
            <a:r>
              <a:rPr lang="el-GR" sz="1600" dirty="0" smtClean="0"/>
              <a:t> είναι η μείωση της αρχικής υψηλής συχνότητας της </a:t>
            </a:r>
            <a:r>
              <a:rPr lang="el-GR" sz="1600" dirty="0" err="1" smtClean="0"/>
              <a:t>ηχούς</a:t>
            </a:r>
            <a:r>
              <a:rPr lang="el-GR" sz="1600" dirty="0" smtClean="0"/>
              <a:t> (10 </a:t>
            </a:r>
            <a:r>
              <a:rPr lang="en-US" sz="1600" dirty="0" smtClean="0"/>
              <a:t>GHz) </a:t>
            </a:r>
            <a:r>
              <a:rPr lang="el-GR" sz="1600" dirty="0" smtClean="0"/>
              <a:t>στην ενδιάμεση συχνότητα 30</a:t>
            </a:r>
            <a:r>
              <a:rPr lang="en-US" sz="1600" dirty="0" smtClean="0"/>
              <a:t>MHz</a:t>
            </a:r>
            <a:r>
              <a:rPr lang="el-GR" sz="1600" dirty="0" smtClean="0"/>
              <a:t>. Η μείωση της συχνότητας στην ενδιάμεση συχνότητα είναι απαραίτητο γιατί είναι εφικτή η ενίσχυση της ενδιάμεσης συχνότητας ενώ όχι της υψηλής αρχικής συχνότητας. </a:t>
            </a:r>
          </a:p>
          <a:p>
            <a:pPr marL="0" indent="0">
              <a:buNone/>
            </a:pPr>
            <a:r>
              <a:rPr lang="el-GR" sz="1600" dirty="0" smtClean="0"/>
              <a:t>Ο </a:t>
            </a:r>
            <a:r>
              <a:rPr lang="el-GR" sz="1600" dirty="0" err="1" smtClean="0"/>
              <a:t>μείκτης</a:t>
            </a:r>
            <a:r>
              <a:rPr lang="el-GR" sz="1600" dirty="0" smtClean="0"/>
              <a:t> δέχεται στην είσοδο του</a:t>
            </a:r>
            <a:r>
              <a:rPr lang="en-US" sz="1600" dirty="0" smtClean="0"/>
              <a:t>:</a:t>
            </a:r>
          </a:p>
          <a:p>
            <a:pPr marL="342900" indent="-342900">
              <a:buFont typeface="+mj-lt"/>
              <a:buAutoNum type="arabicPeriod"/>
            </a:pPr>
            <a:r>
              <a:rPr lang="el-GR" sz="1600" dirty="0" smtClean="0"/>
              <a:t>Την ηχώ με συχνότητα 10 </a:t>
            </a:r>
            <a:r>
              <a:rPr lang="en-US" sz="1600" dirty="0" smtClean="0"/>
              <a:t>GHz.</a:t>
            </a:r>
          </a:p>
          <a:p>
            <a:pPr marL="342900" indent="-342900">
              <a:buFont typeface="+mj-lt"/>
              <a:buAutoNum type="arabicPeriod"/>
            </a:pPr>
            <a:r>
              <a:rPr lang="el-GR" sz="1600" dirty="0" smtClean="0"/>
              <a:t>Ταλαντώσεις από τοπικό ταλαντωτή με συχνότητα 9,97</a:t>
            </a:r>
            <a:r>
              <a:rPr lang="en-US" sz="1600" dirty="0" smtClean="0"/>
              <a:t>GHz.</a:t>
            </a:r>
            <a:endParaRPr lang="el-GR" sz="1600" dirty="0" smtClean="0"/>
          </a:p>
          <a:p>
            <a:pPr marL="0" indent="0">
              <a:buNone/>
            </a:pPr>
            <a:r>
              <a:rPr lang="el-GR" sz="1600" dirty="0" smtClean="0"/>
              <a:t>Παρουσιάζει</a:t>
            </a:r>
            <a:r>
              <a:rPr lang="en-US" sz="1600" dirty="0" smtClean="0"/>
              <a:t> </a:t>
            </a:r>
            <a:r>
              <a:rPr lang="el-GR" sz="1600" dirty="0" smtClean="0"/>
              <a:t>δε στην έξοδο του τα ακόλουθα σήματα.</a:t>
            </a:r>
          </a:p>
          <a:p>
            <a:pPr marL="514350" indent="-514350">
              <a:buFont typeface="+mj-lt"/>
              <a:buAutoNum type="alphaLcParenR"/>
            </a:pPr>
            <a:r>
              <a:rPr lang="el-GR" sz="1600" dirty="0" smtClean="0"/>
              <a:t>Σήματα κατά παλμούς αντίστοιχο της </a:t>
            </a:r>
            <a:r>
              <a:rPr lang="el-GR" sz="1600" dirty="0" err="1" smtClean="0"/>
              <a:t>ηχούς</a:t>
            </a:r>
            <a:r>
              <a:rPr lang="el-GR" sz="1600" dirty="0" smtClean="0"/>
              <a:t> 10 </a:t>
            </a:r>
            <a:r>
              <a:rPr lang="en-US" sz="1600" dirty="0" smtClean="0"/>
              <a:t>GHz.</a:t>
            </a:r>
            <a:endParaRPr lang="el-GR" sz="1600" dirty="0" smtClean="0"/>
          </a:p>
          <a:p>
            <a:pPr marL="514350" indent="-514350">
              <a:buFont typeface="+mj-lt"/>
              <a:buAutoNum type="alphaLcParenR"/>
            </a:pPr>
            <a:r>
              <a:rPr lang="el-GR" sz="1600" dirty="0" smtClean="0"/>
              <a:t>Σήμα αντίστοιχο των ταλαντώσεων του τοπικού ταλαντωτή με συχνότητα 9,97 </a:t>
            </a:r>
            <a:r>
              <a:rPr lang="en-US" sz="1600" dirty="0" smtClean="0"/>
              <a:t>GHz.</a:t>
            </a:r>
          </a:p>
          <a:p>
            <a:pPr marL="514350" indent="-514350">
              <a:buFont typeface="+mj-lt"/>
              <a:buAutoNum type="alphaLcParenR"/>
            </a:pPr>
            <a:r>
              <a:rPr lang="el-GR" sz="1600" dirty="0" smtClean="0"/>
              <a:t>Σήμα κατά παλμούς με συχνότητα ίση με το άθροισμα της συχνότητας της </a:t>
            </a:r>
            <a:r>
              <a:rPr lang="el-GR" sz="1600" dirty="0" err="1" smtClean="0"/>
              <a:t>ηχούς</a:t>
            </a:r>
            <a:r>
              <a:rPr lang="el-GR" sz="1600" dirty="0" smtClean="0"/>
              <a:t> 10 </a:t>
            </a:r>
            <a:r>
              <a:rPr lang="en-US" sz="1600" dirty="0" smtClean="0"/>
              <a:t>GHz</a:t>
            </a:r>
            <a:r>
              <a:rPr lang="el-GR" sz="1600" dirty="0" smtClean="0"/>
              <a:t> και της συχνότητας του τοπικού ταλαντωτή 9,97 </a:t>
            </a:r>
            <a:r>
              <a:rPr lang="en-US" sz="1600" dirty="0" smtClean="0"/>
              <a:t>GHz. </a:t>
            </a:r>
            <a:r>
              <a:rPr lang="el-GR" sz="1600" dirty="0" smtClean="0"/>
              <a:t>Δηλαδή 19,97 </a:t>
            </a:r>
            <a:r>
              <a:rPr lang="en-US" sz="1600" dirty="0" smtClean="0"/>
              <a:t>GHz.</a:t>
            </a:r>
            <a:endParaRPr lang="el-GR" sz="1600" dirty="0" smtClean="0"/>
          </a:p>
          <a:p>
            <a:pPr marL="514350" indent="-514350">
              <a:buFont typeface="+mj-lt"/>
              <a:buAutoNum type="alphaLcParenR"/>
            </a:pPr>
            <a:r>
              <a:rPr lang="el-GR" sz="1600" i="1" u="sng" dirty="0" smtClean="0"/>
              <a:t>Σήμα κατά παλμούς αντίστοιχο της </a:t>
            </a:r>
            <a:r>
              <a:rPr lang="el-GR" sz="1600" i="1" u="sng" dirty="0" err="1" smtClean="0"/>
              <a:t>ηχούς</a:t>
            </a:r>
            <a:r>
              <a:rPr lang="el-GR" sz="1600" i="1" u="sng" dirty="0" smtClean="0"/>
              <a:t> με συχνότητα ίση με την απόλυτη τιμή της διαφοράς της συχνότητας </a:t>
            </a:r>
            <a:r>
              <a:rPr lang="el-GR" sz="1600" i="1" u="sng" dirty="0" err="1" smtClean="0"/>
              <a:t>ηχούς</a:t>
            </a:r>
            <a:r>
              <a:rPr lang="el-GR" sz="1600" i="1" u="sng" dirty="0" smtClean="0"/>
              <a:t> 10</a:t>
            </a:r>
            <a:r>
              <a:rPr lang="en-US" sz="1600" i="1" u="sng" dirty="0" smtClean="0"/>
              <a:t>GHz </a:t>
            </a:r>
            <a:r>
              <a:rPr lang="el-GR" sz="1600" i="1" u="sng" dirty="0" smtClean="0"/>
              <a:t>με την συχνότητα ταλαντώσεων του τοπικού ταλαντωτή 9,97</a:t>
            </a:r>
            <a:r>
              <a:rPr lang="en-US" sz="1600" i="1" u="sng" dirty="0" smtClean="0"/>
              <a:t>GHz </a:t>
            </a:r>
            <a:r>
              <a:rPr lang="el-GR" sz="1600" i="1" u="sng" dirty="0" smtClean="0"/>
              <a:t>. Δηλαδή 30</a:t>
            </a:r>
            <a:r>
              <a:rPr lang="en-US" sz="1600" i="1" u="sng" dirty="0" smtClean="0"/>
              <a:t>MHz </a:t>
            </a:r>
            <a:r>
              <a:rPr lang="el-GR" sz="1600" i="1" u="sng" dirty="0" smtClean="0"/>
              <a:t>που αποτελεί την ενδιάμεση συχνότητα.</a:t>
            </a:r>
          </a:p>
          <a:p>
            <a:pPr marL="0" indent="0">
              <a:buNone/>
            </a:pPr>
            <a:r>
              <a:rPr lang="el-GR" sz="1600" dirty="0" smtClean="0"/>
              <a:t>Το τελευταίο σήμα είναι αυτό που μας ενδιαφέρει και η επιλογή του γίνεται από τον </a:t>
            </a:r>
            <a:r>
              <a:rPr lang="el-GR" sz="1600" dirty="0" err="1" smtClean="0"/>
              <a:t>προενισχυτή</a:t>
            </a:r>
            <a:r>
              <a:rPr lang="el-GR" sz="1600" dirty="0" smtClean="0"/>
              <a:t> ενδιάμεσης συχνότητας.</a:t>
            </a:r>
            <a:endParaRPr lang="el-GR" sz="1600" dirty="0"/>
          </a:p>
        </p:txBody>
      </p:sp>
    </p:spTree>
    <p:extLst>
      <p:ext uri="{BB962C8B-B14F-4D97-AF65-F5344CB8AC3E}">
        <p14:creationId xmlns:p14="http://schemas.microsoft.com/office/powerpoint/2010/main" xmlns="" val="22610310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Ιστορική αναδρομή</a:t>
            </a:r>
            <a:endParaRPr lang="el-GR" dirty="0"/>
          </a:p>
        </p:txBody>
      </p:sp>
      <p:sp>
        <p:nvSpPr>
          <p:cNvPr id="3" name="Θέση περιεχομένου 2"/>
          <p:cNvSpPr>
            <a:spLocks noGrp="1"/>
          </p:cNvSpPr>
          <p:nvPr>
            <p:ph idx="1"/>
          </p:nvPr>
        </p:nvSpPr>
        <p:spPr>
          <a:xfrm>
            <a:off x="502920" y="530352"/>
            <a:ext cx="8183880" cy="4914872"/>
          </a:xfrm>
        </p:spPr>
        <p:txBody>
          <a:bodyPr>
            <a:normAutofit fontScale="55000" lnSpcReduction="20000"/>
          </a:bodyPr>
          <a:lstStyle/>
          <a:p>
            <a:r>
              <a:rPr lang="el-GR" sz="2900" dirty="0" smtClean="0"/>
              <a:t>Το 1886 ο γερμανός φυσικός </a:t>
            </a:r>
            <a:r>
              <a:rPr lang="en-US" sz="2900" dirty="0" smtClean="0"/>
              <a:t>Heinrich Hertz </a:t>
            </a:r>
            <a:r>
              <a:rPr lang="el-GR" sz="2900" dirty="0" smtClean="0"/>
              <a:t>υποστήριξε ότι τα ραδιοκύματα μπορούν να ανακλαστούν από μεταλλικά αντικείμενα.</a:t>
            </a:r>
          </a:p>
          <a:p>
            <a:r>
              <a:rPr lang="el-GR" sz="2900" dirty="0" smtClean="0"/>
              <a:t>Το 1903 ο Γερμανός μηχανικός </a:t>
            </a:r>
            <a:r>
              <a:rPr lang="en-US" sz="2900" dirty="0" err="1" smtClean="0"/>
              <a:t>Hulsmeyer</a:t>
            </a:r>
            <a:r>
              <a:rPr lang="en-US" sz="2900" dirty="0" smtClean="0"/>
              <a:t> </a:t>
            </a:r>
            <a:r>
              <a:rPr lang="el-GR" sz="2900" dirty="0" smtClean="0"/>
              <a:t>παρουσίασε την πατέντα μιας συσκευής ραδιοκυμάτων για την ανίχνευση πλοίων με σκοπό την αποφυγή συγκρούσεων. Εμβέλεια μόλις 1 ναυτικό μίλι.</a:t>
            </a:r>
          </a:p>
          <a:p>
            <a:r>
              <a:rPr lang="el-GR" sz="2900" dirty="0" smtClean="0"/>
              <a:t>Το 1922 ο Ιταλός φυσικός </a:t>
            </a:r>
            <a:r>
              <a:rPr lang="en-US" sz="2900" dirty="0" smtClean="0"/>
              <a:t>Marconi </a:t>
            </a:r>
            <a:r>
              <a:rPr lang="el-GR" sz="2900" dirty="0" smtClean="0"/>
              <a:t>σε μία διάλεξη του επέστησε την </a:t>
            </a:r>
            <a:r>
              <a:rPr lang="el-GR" sz="2900" dirty="0" err="1" smtClean="0"/>
              <a:t>προσοχη</a:t>
            </a:r>
            <a:r>
              <a:rPr lang="el-GR" sz="2900" dirty="0" smtClean="0"/>
              <a:t> των επιστημόνων στην δουλειά του </a:t>
            </a:r>
            <a:r>
              <a:rPr lang="en-US" sz="2900" dirty="0" smtClean="0"/>
              <a:t>Hertz </a:t>
            </a:r>
            <a:r>
              <a:rPr lang="el-GR" sz="2900" dirty="0" smtClean="0"/>
              <a:t>και πρότεινε αυτό που σήμερα σε γενικές γραμμές είναι το </a:t>
            </a:r>
            <a:r>
              <a:rPr lang="en-US" sz="2900" dirty="0" smtClean="0"/>
              <a:t>radar </a:t>
            </a:r>
            <a:r>
              <a:rPr lang="el-GR" sz="2900" dirty="0" smtClean="0"/>
              <a:t>ναυσιπλοΐας.</a:t>
            </a:r>
          </a:p>
          <a:p>
            <a:r>
              <a:rPr lang="el-GR" sz="2900" dirty="0"/>
              <a:t>Τ</a:t>
            </a:r>
            <a:r>
              <a:rPr lang="el-GR" sz="2900" dirty="0" smtClean="0"/>
              <a:t>ην ίδια χρονιά οι Αμερικανοί μηχανικοί </a:t>
            </a:r>
            <a:r>
              <a:rPr lang="en-US" sz="2900" dirty="0" smtClean="0"/>
              <a:t>Taylor </a:t>
            </a:r>
            <a:r>
              <a:rPr lang="el-GR" sz="2900" dirty="0" smtClean="0"/>
              <a:t>και </a:t>
            </a:r>
            <a:r>
              <a:rPr lang="en-US" sz="2900" dirty="0" smtClean="0"/>
              <a:t>Young </a:t>
            </a:r>
            <a:r>
              <a:rPr lang="el-GR" sz="2900" dirty="0" smtClean="0"/>
              <a:t>κατάφεραν να ανιχνεύσουν ξύλινο πλοίο χρησιμοποιώντας ξεχωριστό πομπό και δέκτη στην συχνότητα των 60 </a:t>
            </a:r>
            <a:r>
              <a:rPr lang="en-US" sz="2900" dirty="0" smtClean="0"/>
              <a:t>Mhz.</a:t>
            </a:r>
          </a:p>
          <a:p>
            <a:r>
              <a:rPr lang="en-US" sz="2900" dirty="0" smtClean="0"/>
              <a:t>To 1935</a:t>
            </a:r>
            <a:r>
              <a:rPr lang="el-GR" sz="2900" dirty="0" smtClean="0"/>
              <a:t> άρχισαν να χρησιμοποιούνται </a:t>
            </a:r>
            <a:r>
              <a:rPr lang="en-US" sz="2900" dirty="0" smtClean="0"/>
              <a:t>radar </a:t>
            </a:r>
            <a:r>
              <a:rPr lang="el-GR" sz="2900" dirty="0" smtClean="0"/>
              <a:t>για την ανίχνευση και μέτρηση αποστάσεων αεροσκαφών.</a:t>
            </a:r>
          </a:p>
          <a:p>
            <a:r>
              <a:rPr lang="el-GR" sz="2900" dirty="0" smtClean="0"/>
              <a:t>Το πρώτο </a:t>
            </a:r>
            <a:r>
              <a:rPr lang="en-US" sz="2900" dirty="0" smtClean="0"/>
              <a:t>radar </a:t>
            </a:r>
            <a:r>
              <a:rPr lang="el-GR" sz="2900" dirty="0" smtClean="0"/>
              <a:t>θαλάσσης τοποθετήθηκε σε πολεμικό πλοίο το 1937.</a:t>
            </a:r>
          </a:p>
          <a:p>
            <a:r>
              <a:rPr lang="el-GR" sz="2900" dirty="0" smtClean="0"/>
              <a:t>Το 1939 τα </a:t>
            </a:r>
            <a:r>
              <a:rPr lang="en-US" sz="2900" dirty="0" smtClean="0"/>
              <a:t>radar </a:t>
            </a:r>
            <a:r>
              <a:rPr lang="el-GR" sz="2900" dirty="0" smtClean="0"/>
              <a:t>είχαν βελτιωθεί πλέον αρκετά και μπορούσαν να </a:t>
            </a:r>
            <a:r>
              <a:rPr lang="el-GR" sz="2900" dirty="0"/>
              <a:t>ε</a:t>
            </a:r>
            <a:r>
              <a:rPr lang="el-GR" sz="2900" dirty="0" smtClean="0"/>
              <a:t>ντοπίζουν άλλα πλοία και αεροσκάφη ανεξάρτητα από τις συνθήκες ορατότητας.</a:t>
            </a:r>
          </a:p>
          <a:p>
            <a:r>
              <a:rPr lang="el-GR" sz="2900" dirty="0" smtClean="0"/>
              <a:t>Από το 1944 τα </a:t>
            </a:r>
            <a:r>
              <a:rPr lang="en-US" sz="2900" dirty="0" smtClean="0"/>
              <a:t>radar </a:t>
            </a:r>
            <a:r>
              <a:rPr lang="el-GR" sz="2900" dirty="0" smtClean="0"/>
              <a:t>ναυσιπλοΐας  άρχισαν να τοποθετούνται και στα εμπορικά πλοία.</a:t>
            </a:r>
          </a:p>
          <a:p>
            <a:endParaRPr lang="el-GR" dirty="0"/>
          </a:p>
        </p:txBody>
      </p:sp>
    </p:spTree>
    <p:extLst>
      <p:ext uri="{BB962C8B-B14F-4D97-AF65-F5344CB8AC3E}">
        <p14:creationId xmlns:p14="http://schemas.microsoft.com/office/powerpoint/2010/main" xmlns="" val="22961787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Τοπικός ταλαντωτής</a:t>
            </a:r>
            <a:endParaRPr lang="el-GR" dirty="0"/>
          </a:p>
        </p:txBody>
      </p:sp>
      <p:sp>
        <p:nvSpPr>
          <p:cNvPr id="3" name="Θέση περιεχομένου 2"/>
          <p:cNvSpPr>
            <a:spLocks noGrp="1"/>
          </p:cNvSpPr>
          <p:nvPr>
            <p:ph idx="1"/>
          </p:nvPr>
        </p:nvSpPr>
        <p:spPr/>
        <p:txBody>
          <a:bodyPr>
            <a:normAutofit fontScale="85000" lnSpcReduction="20000"/>
          </a:bodyPr>
          <a:lstStyle/>
          <a:p>
            <a:pPr marL="0" indent="0">
              <a:buNone/>
            </a:pPr>
            <a:r>
              <a:rPr lang="el-GR" dirty="0" smtClean="0"/>
              <a:t>Ο τοπικός ταλαντωτής του δέκτη παράγει ταλαντώσεις υψηλής συχνότητας 9,97</a:t>
            </a:r>
            <a:r>
              <a:rPr lang="en-US" dirty="0" smtClean="0"/>
              <a:t>GHz.</a:t>
            </a:r>
          </a:p>
          <a:p>
            <a:pPr marL="0" indent="0">
              <a:buNone/>
            </a:pPr>
            <a:r>
              <a:rPr lang="el-GR" dirty="0" smtClean="0"/>
              <a:t>Το κυριότερο στοιχείο του είναι η λυχνία </a:t>
            </a:r>
            <a:r>
              <a:rPr lang="el-GR" dirty="0" err="1" smtClean="0"/>
              <a:t>κλείστρον</a:t>
            </a:r>
            <a:r>
              <a:rPr lang="el-GR" dirty="0" smtClean="0"/>
              <a:t>. Τα χαρακτηριστικά λειτουργίας του είναι τα εξής</a:t>
            </a:r>
            <a:r>
              <a:rPr lang="en-US" dirty="0" smtClean="0"/>
              <a:t>: </a:t>
            </a:r>
            <a:endParaRPr lang="el-GR" dirty="0" smtClean="0"/>
          </a:p>
          <a:p>
            <a:pPr marL="514350" indent="-514350">
              <a:buFont typeface="+mj-lt"/>
              <a:buAutoNum type="alphaLcParenR"/>
            </a:pPr>
            <a:r>
              <a:rPr lang="el-GR" dirty="0" smtClean="0"/>
              <a:t>Οι παραγόμενες ταλαντώσεις έχουν χαμηλή ισχύ της τάξεως των </a:t>
            </a:r>
            <a:r>
              <a:rPr lang="en-US" dirty="0" err="1" smtClean="0"/>
              <a:t>mW</a:t>
            </a:r>
            <a:r>
              <a:rPr lang="en-US" dirty="0" smtClean="0"/>
              <a:t>.</a:t>
            </a:r>
          </a:p>
          <a:p>
            <a:pPr marL="514350" indent="-514350">
              <a:buFont typeface="+mj-lt"/>
              <a:buAutoNum type="alphaLcParenR"/>
            </a:pPr>
            <a:r>
              <a:rPr lang="en-US" dirty="0" smtClean="0"/>
              <a:t>H</a:t>
            </a:r>
            <a:r>
              <a:rPr lang="el-GR" dirty="0" smtClean="0"/>
              <a:t> συχνότητα των παραγόμενων ταλαντώσεων ρυθμίζεται έτσι ώστε να έχει σταθερή διαφορά με την συχνότητα της </a:t>
            </a:r>
            <a:r>
              <a:rPr lang="el-GR" dirty="0" err="1" smtClean="0"/>
              <a:t>ηχούς</a:t>
            </a:r>
            <a:r>
              <a:rPr lang="el-GR" dirty="0" smtClean="0"/>
              <a:t> και είναι ίση με την ενδιάμεση συχνότητα.</a:t>
            </a:r>
          </a:p>
          <a:p>
            <a:pPr marL="0" indent="0">
              <a:buNone/>
            </a:pPr>
            <a:r>
              <a:rPr lang="el-GR" dirty="0" smtClean="0"/>
              <a:t>Οι ταλαντώσεις που παράγει ο τοπικός ταλαντωτής εισέρχονται στον </a:t>
            </a:r>
            <a:r>
              <a:rPr lang="el-GR" dirty="0" err="1" smtClean="0"/>
              <a:t>μείκτη</a:t>
            </a:r>
            <a:r>
              <a:rPr lang="el-GR" dirty="0" smtClean="0"/>
              <a:t> και υποβιβάζονται στην ενδιάμεση συχνότητα.</a:t>
            </a:r>
            <a:endParaRPr lang="el-GR" dirty="0"/>
          </a:p>
        </p:txBody>
      </p:sp>
    </p:spTree>
    <p:extLst>
      <p:ext uri="{BB962C8B-B14F-4D97-AF65-F5344CB8AC3E}">
        <p14:creationId xmlns:p14="http://schemas.microsoft.com/office/powerpoint/2010/main" xmlns="" val="40105164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Κύκλωμα </a:t>
            </a:r>
            <a:r>
              <a:rPr lang="en-US" dirty="0" smtClean="0"/>
              <a:t>AFC</a:t>
            </a:r>
            <a:endParaRPr lang="el-GR" dirty="0"/>
          </a:p>
        </p:txBody>
      </p:sp>
      <p:sp>
        <p:nvSpPr>
          <p:cNvPr id="3" name="Θέση περιεχομένου 2"/>
          <p:cNvSpPr>
            <a:spLocks noGrp="1"/>
          </p:cNvSpPr>
          <p:nvPr>
            <p:ph idx="1"/>
          </p:nvPr>
        </p:nvSpPr>
        <p:spPr/>
        <p:txBody>
          <a:bodyPr/>
          <a:lstStyle/>
          <a:p>
            <a:pPr marL="0" indent="0">
              <a:buNone/>
            </a:pPr>
            <a:r>
              <a:rPr lang="en-US" dirty="0" smtClean="0"/>
              <a:t>To </a:t>
            </a:r>
            <a:r>
              <a:rPr lang="el-GR" dirty="0" smtClean="0"/>
              <a:t>κύκλωμα αυτόματης ρύθμισης συχνότητας ή κύκλωμα </a:t>
            </a:r>
            <a:r>
              <a:rPr lang="en-US" dirty="0" smtClean="0"/>
              <a:t>AFC (Automatic Frequency Control)</a:t>
            </a:r>
            <a:r>
              <a:rPr lang="el-GR" dirty="0" smtClean="0"/>
              <a:t> χρησιμοποιείται για να ρυθμίζει αυτόματα την συχνότητα του τοπικού ταλαντωτή ώστε πάντα να έχει διαφορά από την συχνότητα της </a:t>
            </a:r>
            <a:r>
              <a:rPr lang="el-GR" dirty="0" err="1" smtClean="0"/>
              <a:t>ηχούς</a:t>
            </a:r>
            <a:r>
              <a:rPr lang="el-GR" dirty="0" smtClean="0"/>
              <a:t> ίση με την ενδιάμεση συχνότητα 30</a:t>
            </a:r>
            <a:r>
              <a:rPr lang="en-US" dirty="0" smtClean="0"/>
              <a:t>MHz</a:t>
            </a:r>
            <a:r>
              <a:rPr lang="el-GR" dirty="0" smtClean="0"/>
              <a:t>. Αυτό γίνεται γιατί η συχνότητα της </a:t>
            </a:r>
            <a:r>
              <a:rPr lang="el-GR" dirty="0" err="1" smtClean="0"/>
              <a:t>ηχούς</a:t>
            </a:r>
            <a:r>
              <a:rPr lang="el-GR" dirty="0" smtClean="0"/>
              <a:t> μεταβάλλεται κατά την πάροδο του χρόνου.</a:t>
            </a:r>
            <a:endParaRPr lang="el-GR" dirty="0"/>
          </a:p>
        </p:txBody>
      </p:sp>
    </p:spTree>
    <p:extLst>
      <p:ext uri="{BB962C8B-B14F-4D97-AF65-F5344CB8AC3E}">
        <p14:creationId xmlns:p14="http://schemas.microsoft.com/office/powerpoint/2010/main" xmlns="" val="67557497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err="1" smtClean="0"/>
              <a:t>Προενισχυτής</a:t>
            </a:r>
            <a:r>
              <a:rPr lang="el-GR" dirty="0" smtClean="0"/>
              <a:t> ενδιάμεσης συχνότητας</a:t>
            </a:r>
            <a:endParaRPr lang="el-GR" dirty="0"/>
          </a:p>
        </p:txBody>
      </p:sp>
      <p:sp>
        <p:nvSpPr>
          <p:cNvPr id="3" name="Θέση περιεχομένου 2"/>
          <p:cNvSpPr>
            <a:spLocks noGrp="1"/>
          </p:cNvSpPr>
          <p:nvPr>
            <p:ph idx="1"/>
          </p:nvPr>
        </p:nvSpPr>
        <p:spPr/>
        <p:txBody>
          <a:bodyPr/>
          <a:lstStyle/>
          <a:p>
            <a:pPr marL="0" indent="0">
              <a:buNone/>
            </a:pPr>
            <a:r>
              <a:rPr lang="el-GR" dirty="0" smtClean="0"/>
              <a:t>Λαμβάνει στην είσοδο του τα 4 σήματα του </a:t>
            </a:r>
            <a:r>
              <a:rPr lang="el-GR" dirty="0" err="1" smtClean="0"/>
              <a:t>μείκτη</a:t>
            </a:r>
            <a:r>
              <a:rPr lang="el-GR" dirty="0" smtClean="0"/>
              <a:t> και ενισχύει μόνο το σήμα της ενδιάμεσης συχνότητας και το στέλνει στον κύριο ενισχυτή ενδιάμεσης συχνότητας.</a:t>
            </a:r>
            <a:endParaRPr lang="el-GR" dirty="0"/>
          </a:p>
        </p:txBody>
      </p:sp>
    </p:spTree>
    <p:extLst>
      <p:ext uri="{BB962C8B-B14F-4D97-AF65-F5344CB8AC3E}">
        <p14:creationId xmlns:p14="http://schemas.microsoft.com/office/powerpoint/2010/main" xmlns="" val="23380857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Κύριος ενισχυτής ενδιάμεσης συχνότητας</a:t>
            </a:r>
            <a:endParaRPr lang="el-GR" dirty="0"/>
          </a:p>
        </p:txBody>
      </p:sp>
      <p:sp>
        <p:nvSpPr>
          <p:cNvPr id="3" name="Θέση περιεχομένου 2"/>
          <p:cNvSpPr>
            <a:spLocks noGrp="1"/>
          </p:cNvSpPr>
          <p:nvPr>
            <p:ph idx="1"/>
          </p:nvPr>
        </p:nvSpPr>
        <p:spPr/>
        <p:txBody>
          <a:bodyPr/>
          <a:lstStyle/>
          <a:p>
            <a:pPr marL="0" indent="0">
              <a:buNone/>
            </a:pPr>
            <a:r>
              <a:rPr lang="el-GR" dirty="0" smtClean="0"/>
              <a:t>Ο κύριος ενισχυτής ενδιάμεσης συχνότητας ενισχύει περαιτέρω το σήμα της ενδιάμεσης συχνότητας που λαμβάνει από τον </a:t>
            </a:r>
            <a:r>
              <a:rPr lang="el-GR" dirty="0" err="1" smtClean="0"/>
              <a:t>προενισχυτή</a:t>
            </a:r>
            <a:r>
              <a:rPr lang="el-GR" dirty="0" smtClean="0"/>
              <a:t> και το μεταβιβάζει στον </a:t>
            </a:r>
            <a:r>
              <a:rPr lang="el-GR" dirty="0" err="1" smtClean="0"/>
              <a:t>αποδιαμορφωτή</a:t>
            </a:r>
            <a:r>
              <a:rPr lang="el-GR" dirty="0" smtClean="0"/>
              <a:t>.</a:t>
            </a:r>
            <a:endParaRPr lang="el-GR" dirty="0"/>
          </a:p>
        </p:txBody>
      </p:sp>
    </p:spTree>
    <p:extLst>
      <p:ext uri="{BB962C8B-B14F-4D97-AF65-F5344CB8AC3E}">
        <p14:creationId xmlns:p14="http://schemas.microsoft.com/office/powerpoint/2010/main" xmlns="" val="4174905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Αποδιαμορφωτής</a:t>
            </a:r>
            <a:r>
              <a:rPr lang="el-GR" dirty="0" smtClean="0"/>
              <a:t> </a:t>
            </a:r>
            <a:endParaRPr lang="el-GR" dirty="0"/>
          </a:p>
        </p:txBody>
      </p:sp>
      <p:sp>
        <p:nvSpPr>
          <p:cNvPr id="3" name="Θέση περιεχομένου 2"/>
          <p:cNvSpPr>
            <a:spLocks noGrp="1"/>
          </p:cNvSpPr>
          <p:nvPr>
            <p:ph idx="1"/>
          </p:nvPr>
        </p:nvSpPr>
        <p:spPr/>
        <p:txBody>
          <a:bodyPr/>
          <a:lstStyle/>
          <a:p>
            <a:pPr marL="0" indent="0">
              <a:buNone/>
            </a:pPr>
            <a:r>
              <a:rPr lang="el-GR" dirty="0" smtClean="0"/>
              <a:t>Ο </a:t>
            </a:r>
            <a:r>
              <a:rPr lang="el-GR" dirty="0" err="1" smtClean="0"/>
              <a:t>αποδιαμορφωτής</a:t>
            </a:r>
            <a:r>
              <a:rPr lang="el-GR" dirty="0" smtClean="0"/>
              <a:t> λαμβάνει από τον κύριο ενισχυτή ενδιάμεσης συχνότητας την ενδιάμεση συχνότητα, την ανορθώνει και παράγει έναν θετικό ορθογώνιο παλμό που έχει διάρκεια ίση με την διάρκεια της </a:t>
            </a:r>
            <a:r>
              <a:rPr lang="el-GR" dirty="0" err="1" smtClean="0"/>
              <a:t>ηχούς</a:t>
            </a:r>
            <a:r>
              <a:rPr lang="el-GR" dirty="0"/>
              <a:t> </a:t>
            </a:r>
            <a:r>
              <a:rPr lang="el-GR" dirty="0" smtClean="0"/>
              <a:t>που λέγεται οπτικό σήμα. </a:t>
            </a:r>
            <a:endParaRPr lang="el-GR" dirty="0"/>
          </a:p>
        </p:txBody>
      </p:sp>
    </p:spTree>
    <p:extLst>
      <p:ext uri="{BB962C8B-B14F-4D97-AF65-F5344CB8AC3E}">
        <p14:creationId xmlns:p14="http://schemas.microsoft.com/office/powerpoint/2010/main" xmlns="" val="374257562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Οπτικός ενισχυτής</a:t>
            </a:r>
            <a:endParaRPr lang="el-GR" dirty="0"/>
          </a:p>
        </p:txBody>
      </p:sp>
      <p:sp>
        <p:nvSpPr>
          <p:cNvPr id="3" name="Θέση περιεχομένου 2"/>
          <p:cNvSpPr>
            <a:spLocks noGrp="1"/>
          </p:cNvSpPr>
          <p:nvPr>
            <p:ph idx="1"/>
          </p:nvPr>
        </p:nvSpPr>
        <p:spPr/>
        <p:txBody>
          <a:bodyPr/>
          <a:lstStyle/>
          <a:p>
            <a:pPr marL="0" indent="0">
              <a:buNone/>
            </a:pPr>
            <a:r>
              <a:rPr lang="el-GR" dirty="0" smtClean="0"/>
              <a:t>Ο οπτικός ενισχυτής δέχεται το οπτικό σήμα από τον </a:t>
            </a:r>
            <a:r>
              <a:rPr lang="el-GR" dirty="0" err="1" smtClean="0"/>
              <a:t>αποδιαμορφωτή</a:t>
            </a:r>
            <a:r>
              <a:rPr lang="el-GR" dirty="0"/>
              <a:t>,</a:t>
            </a:r>
            <a:r>
              <a:rPr lang="el-GR" dirty="0" smtClean="0"/>
              <a:t> το ενισχύει και το μεταβιβάζει στην καθοδική λυχνία του </a:t>
            </a:r>
            <a:r>
              <a:rPr lang="el-GR" dirty="0" err="1" smtClean="0"/>
              <a:t>ενδείκτη</a:t>
            </a:r>
            <a:r>
              <a:rPr lang="el-GR" dirty="0"/>
              <a:t> </a:t>
            </a:r>
            <a:r>
              <a:rPr lang="el-GR" dirty="0" smtClean="0"/>
              <a:t>για να δοθεί εικόνα στο </a:t>
            </a:r>
            <a:r>
              <a:rPr lang="en-US" dirty="0" smtClean="0"/>
              <a:t>PPI.</a:t>
            </a:r>
          </a:p>
          <a:p>
            <a:pPr marL="0" indent="0">
              <a:buNone/>
            </a:pPr>
            <a:r>
              <a:rPr lang="el-GR" dirty="0" smtClean="0"/>
              <a:t>Ο οπτικός ενισχυτής περιλαμβάνει και τον περιοριστή των επιστροφών βροχής. </a:t>
            </a:r>
            <a:endParaRPr lang="el-GR" dirty="0"/>
          </a:p>
        </p:txBody>
      </p:sp>
    </p:spTree>
    <p:extLst>
      <p:ext uri="{BB962C8B-B14F-4D97-AF65-F5344CB8AC3E}">
        <p14:creationId xmlns:p14="http://schemas.microsoft.com/office/powerpoint/2010/main" xmlns="" val="372882313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Κύκλωμα περιορισμού θαλάσσιων επιστροφών</a:t>
            </a:r>
            <a:endParaRPr lang="el-GR" dirty="0"/>
          </a:p>
        </p:txBody>
      </p:sp>
      <p:sp>
        <p:nvSpPr>
          <p:cNvPr id="3" name="Θέση περιεχομένου 2"/>
          <p:cNvSpPr>
            <a:spLocks noGrp="1"/>
          </p:cNvSpPr>
          <p:nvPr>
            <p:ph idx="1"/>
          </p:nvPr>
        </p:nvSpPr>
        <p:spPr/>
        <p:txBody>
          <a:bodyPr>
            <a:normAutofit fontScale="92500" lnSpcReduction="10000"/>
          </a:bodyPr>
          <a:lstStyle/>
          <a:p>
            <a:pPr marL="0" indent="0">
              <a:buNone/>
            </a:pPr>
            <a:r>
              <a:rPr lang="el-GR" dirty="0" smtClean="0"/>
              <a:t>Το κύκλωμα περιορισμού θαλάσσιων επιστροφών παράγει έναν αρνητικό παλμό όταν δέχεται συγχρονιστικό παλμό από τον διαμορφωτή, τον εφαρμόζει στον κύριο ενισχυτή ενδιάμεσης συχνότητας και προκαλεί μείωση της ενισχύσεως του ανάλογα με το πλάτος του παλμού. Η μείωση αυτή έχει σαν αποτέλεσμα τον περιορισμό του πλάτους των θαλάσσιων </a:t>
            </a:r>
            <a:r>
              <a:rPr lang="el-GR" dirty="0" err="1" smtClean="0"/>
              <a:t>επσιτροφών</a:t>
            </a:r>
            <a:r>
              <a:rPr lang="el-GR" dirty="0" smtClean="0"/>
              <a:t> αλλά και της </a:t>
            </a:r>
            <a:r>
              <a:rPr lang="el-GR" dirty="0" err="1" smtClean="0"/>
              <a:t>ηχούς</a:t>
            </a:r>
            <a:r>
              <a:rPr lang="el-GR" dirty="0" smtClean="0"/>
              <a:t> των </a:t>
            </a:r>
            <a:r>
              <a:rPr lang="el-GR" dirty="0" err="1" smtClean="0"/>
              <a:t>των</a:t>
            </a:r>
            <a:r>
              <a:rPr lang="el-GR" dirty="0" smtClean="0"/>
              <a:t> στόχων που βρίσκονται μέσα στις θαλάσσιες </a:t>
            </a:r>
            <a:r>
              <a:rPr lang="el-GR" dirty="0" err="1" smtClean="0"/>
              <a:t>επιστροφες</a:t>
            </a:r>
            <a:r>
              <a:rPr lang="el-GR" smtClean="0"/>
              <a:t>.</a:t>
            </a:r>
            <a:endParaRPr lang="el-GR" dirty="0"/>
          </a:p>
        </p:txBody>
      </p:sp>
    </p:spTree>
    <p:extLst>
      <p:ext uri="{BB962C8B-B14F-4D97-AF65-F5344CB8AC3E}">
        <p14:creationId xmlns:p14="http://schemas.microsoft.com/office/powerpoint/2010/main" xmlns="" val="393475654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16064" y="5157192"/>
            <a:ext cx="8183880" cy="1051560"/>
          </a:xfrm>
        </p:spPr>
        <p:txBody>
          <a:bodyPr/>
          <a:lstStyle/>
          <a:p>
            <a:r>
              <a:rPr lang="el-GR" dirty="0" smtClean="0"/>
              <a:t>Ροή κυκλωμάτων λήψεως</a:t>
            </a:r>
            <a:endParaRPr lang="el-GR" dirty="0"/>
          </a:p>
        </p:txBody>
      </p:sp>
      <p:pic>
        <p:nvPicPr>
          <p:cNvPr id="4" name="Θέση περιεχομένου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rot="16200000">
            <a:off x="2182102" y="-1093869"/>
            <a:ext cx="4851804" cy="8280918"/>
          </a:xfrm>
          <a:prstGeom prst="rect">
            <a:avLst/>
          </a:prstGeom>
        </p:spPr>
      </p:pic>
      <p:sp>
        <p:nvSpPr>
          <p:cNvPr id="6" name="Επεξήγηση με γραμμή 1 5"/>
          <p:cNvSpPr/>
          <p:nvPr/>
        </p:nvSpPr>
        <p:spPr>
          <a:xfrm>
            <a:off x="2411760" y="764704"/>
            <a:ext cx="720080" cy="360040"/>
          </a:xfrm>
          <a:prstGeom prst="borderCallout1">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10 GHz</a:t>
            </a:r>
            <a:endParaRPr lang="el-GR" sz="1100" dirty="0"/>
          </a:p>
        </p:txBody>
      </p:sp>
      <p:sp>
        <p:nvSpPr>
          <p:cNvPr id="8" name="Επεξήγηση με γραμμή 1 7"/>
          <p:cNvSpPr/>
          <p:nvPr/>
        </p:nvSpPr>
        <p:spPr>
          <a:xfrm>
            <a:off x="2915816" y="3933056"/>
            <a:ext cx="720080" cy="360040"/>
          </a:xfrm>
          <a:prstGeom prst="borderCallout1">
            <a:avLst>
              <a:gd name="adj1" fmla="val 18750"/>
              <a:gd name="adj2" fmla="val -8333"/>
              <a:gd name="adj3" fmla="val -50768"/>
              <a:gd name="adj4" fmla="val -57986"/>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9,97 GHz</a:t>
            </a:r>
            <a:endParaRPr lang="el-GR" sz="1100" dirty="0"/>
          </a:p>
        </p:txBody>
      </p:sp>
      <p:sp>
        <p:nvSpPr>
          <p:cNvPr id="9" name="TextBox 8"/>
          <p:cNvSpPr txBox="1"/>
          <p:nvPr/>
        </p:nvSpPr>
        <p:spPr>
          <a:xfrm>
            <a:off x="1691680" y="1556792"/>
            <a:ext cx="792088" cy="230832"/>
          </a:xfrm>
          <a:prstGeom prst="rect">
            <a:avLst/>
          </a:prstGeom>
          <a:noFill/>
        </p:spPr>
        <p:txBody>
          <a:bodyPr wrap="square" rtlCol="0">
            <a:spAutoFit/>
          </a:bodyPr>
          <a:lstStyle/>
          <a:p>
            <a:r>
              <a:rPr lang="en-US" sz="900" dirty="0" smtClean="0">
                <a:solidFill>
                  <a:srgbClr val="00B0F0"/>
                </a:solidFill>
              </a:rPr>
              <a:t>10 GHz</a:t>
            </a:r>
            <a:endParaRPr lang="el-GR" sz="900" dirty="0">
              <a:solidFill>
                <a:srgbClr val="00B0F0"/>
              </a:solidFill>
            </a:endParaRPr>
          </a:p>
        </p:txBody>
      </p:sp>
      <p:sp>
        <p:nvSpPr>
          <p:cNvPr id="10" name="TextBox 9"/>
          <p:cNvSpPr txBox="1"/>
          <p:nvPr/>
        </p:nvSpPr>
        <p:spPr>
          <a:xfrm>
            <a:off x="1654154" y="1776873"/>
            <a:ext cx="792088" cy="230832"/>
          </a:xfrm>
          <a:prstGeom prst="rect">
            <a:avLst/>
          </a:prstGeom>
          <a:noFill/>
        </p:spPr>
        <p:txBody>
          <a:bodyPr wrap="square" rtlCol="0">
            <a:spAutoFit/>
          </a:bodyPr>
          <a:lstStyle/>
          <a:p>
            <a:r>
              <a:rPr lang="en-US" sz="900" dirty="0" smtClean="0">
                <a:solidFill>
                  <a:srgbClr val="00B0F0"/>
                </a:solidFill>
              </a:rPr>
              <a:t>9,97 GHz</a:t>
            </a:r>
            <a:endParaRPr lang="el-GR" sz="900" dirty="0">
              <a:solidFill>
                <a:srgbClr val="00B0F0"/>
              </a:solidFill>
            </a:endParaRPr>
          </a:p>
        </p:txBody>
      </p:sp>
      <p:sp>
        <p:nvSpPr>
          <p:cNvPr id="11" name="TextBox 10"/>
          <p:cNvSpPr txBox="1"/>
          <p:nvPr/>
        </p:nvSpPr>
        <p:spPr>
          <a:xfrm>
            <a:off x="1654154" y="2132856"/>
            <a:ext cx="792088" cy="230832"/>
          </a:xfrm>
          <a:prstGeom prst="rect">
            <a:avLst/>
          </a:prstGeom>
          <a:noFill/>
        </p:spPr>
        <p:txBody>
          <a:bodyPr wrap="square" rtlCol="0">
            <a:spAutoFit/>
          </a:bodyPr>
          <a:lstStyle/>
          <a:p>
            <a:r>
              <a:rPr lang="en-US" sz="900" dirty="0" smtClean="0">
                <a:solidFill>
                  <a:srgbClr val="00B0F0"/>
                </a:solidFill>
              </a:rPr>
              <a:t>19,97 GHz</a:t>
            </a:r>
            <a:endParaRPr lang="el-GR" sz="900" dirty="0">
              <a:solidFill>
                <a:srgbClr val="00B0F0"/>
              </a:solidFill>
            </a:endParaRPr>
          </a:p>
        </p:txBody>
      </p:sp>
      <p:sp>
        <p:nvSpPr>
          <p:cNvPr id="12" name="TextBox 11"/>
          <p:cNvSpPr txBox="1"/>
          <p:nvPr/>
        </p:nvSpPr>
        <p:spPr>
          <a:xfrm>
            <a:off x="1654154" y="2370382"/>
            <a:ext cx="792088" cy="230832"/>
          </a:xfrm>
          <a:prstGeom prst="rect">
            <a:avLst/>
          </a:prstGeom>
          <a:noFill/>
        </p:spPr>
        <p:txBody>
          <a:bodyPr wrap="square" rtlCol="0">
            <a:spAutoFit/>
          </a:bodyPr>
          <a:lstStyle/>
          <a:p>
            <a:r>
              <a:rPr lang="en-US" sz="900" dirty="0" smtClean="0">
                <a:solidFill>
                  <a:srgbClr val="FF0000"/>
                </a:solidFill>
              </a:rPr>
              <a:t>30 </a:t>
            </a:r>
            <a:r>
              <a:rPr lang="en-US" sz="900" dirty="0">
                <a:solidFill>
                  <a:srgbClr val="FF0000"/>
                </a:solidFill>
              </a:rPr>
              <a:t>M</a:t>
            </a:r>
            <a:r>
              <a:rPr lang="en-US" sz="900" dirty="0" smtClean="0">
                <a:solidFill>
                  <a:srgbClr val="FF0000"/>
                </a:solidFill>
              </a:rPr>
              <a:t>Hz</a:t>
            </a:r>
            <a:endParaRPr lang="el-GR" sz="900" dirty="0">
              <a:solidFill>
                <a:srgbClr val="FF0000"/>
              </a:solidFill>
            </a:endParaRPr>
          </a:p>
        </p:txBody>
      </p:sp>
      <p:sp>
        <p:nvSpPr>
          <p:cNvPr id="13" name="TextBox 12"/>
          <p:cNvSpPr txBox="1"/>
          <p:nvPr/>
        </p:nvSpPr>
        <p:spPr>
          <a:xfrm>
            <a:off x="2915816" y="1325960"/>
            <a:ext cx="792088" cy="230832"/>
          </a:xfrm>
          <a:prstGeom prst="rect">
            <a:avLst/>
          </a:prstGeom>
          <a:noFill/>
        </p:spPr>
        <p:txBody>
          <a:bodyPr wrap="square" rtlCol="0">
            <a:spAutoFit/>
          </a:bodyPr>
          <a:lstStyle/>
          <a:p>
            <a:r>
              <a:rPr lang="en-US" sz="900" b="1" dirty="0" smtClean="0">
                <a:solidFill>
                  <a:srgbClr val="FF0000"/>
                </a:solidFill>
              </a:rPr>
              <a:t>30 </a:t>
            </a:r>
            <a:r>
              <a:rPr lang="en-US" sz="900" b="1" dirty="0">
                <a:solidFill>
                  <a:srgbClr val="FF0000"/>
                </a:solidFill>
              </a:rPr>
              <a:t>M</a:t>
            </a:r>
            <a:r>
              <a:rPr lang="en-US" sz="900" b="1" dirty="0" smtClean="0">
                <a:solidFill>
                  <a:srgbClr val="FF0000"/>
                </a:solidFill>
              </a:rPr>
              <a:t>Hz</a:t>
            </a:r>
            <a:endParaRPr lang="el-GR" sz="900" b="1" dirty="0">
              <a:solidFill>
                <a:srgbClr val="FF0000"/>
              </a:solidFill>
            </a:endParaRPr>
          </a:p>
        </p:txBody>
      </p:sp>
      <p:sp>
        <p:nvSpPr>
          <p:cNvPr id="14" name="TextBox 13"/>
          <p:cNvSpPr txBox="1"/>
          <p:nvPr/>
        </p:nvSpPr>
        <p:spPr>
          <a:xfrm>
            <a:off x="4211960" y="1325960"/>
            <a:ext cx="792088" cy="261610"/>
          </a:xfrm>
          <a:prstGeom prst="rect">
            <a:avLst/>
          </a:prstGeom>
          <a:noFill/>
        </p:spPr>
        <p:txBody>
          <a:bodyPr wrap="square" rtlCol="0">
            <a:spAutoFit/>
          </a:bodyPr>
          <a:lstStyle/>
          <a:p>
            <a:r>
              <a:rPr lang="en-US" sz="1100" b="1" dirty="0" smtClean="0">
                <a:solidFill>
                  <a:srgbClr val="FF0000"/>
                </a:solidFill>
              </a:rPr>
              <a:t>30 </a:t>
            </a:r>
            <a:r>
              <a:rPr lang="en-US" sz="1100" b="1" dirty="0">
                <a:solidFill>
                  <a:srgbClr val="FF0000"/>
                </a:solidFill>
              </a:rPr>
              <a:t>M</a:t>
            </a:r>
            <a:r>
              <a:rPr lang="en-US" sz="1100" b="1" dirty="0" smtClean="0">
                <a:solidFill>
                  <a:srgbClr val="FF0000"/>
                </a:solidFill>
              </a:rPr>
              <a:t>Hz</a:t>
            </a:r>
            <a:endParaRPr lang="el-GR" sz="1100" b="1" dirty="0">
              <a:solidFill>
                <a:srgbClr val="FF0000"/>
              </a:solidFill>
            </a:endParaRPr>
          </a:p>
        </p:txBody>
      </p:sp>
      <p:sp>
        <p:nvSpPr>
          <p:cNvPr id="15" name="TextBox 14"/>
          <p:cNvSpPr txBox="1"/>
          <p:nvPr/>
        </p:nvSpPr>
        <p:spPr>
          <a:xfrm>
            <a:off x="5580112" y="748879"/>
            <a:ext cx="1296144" cy="707886"/>
          </a:xfrm>
          <a:prstGeom prst="rect">
            <a:avLst/>
          </a:prstGeom>
          <a:noFill/>
        </p:spPr>
        <p:txBody>
          <a:bodyPr wrap="square" rtlCol="0">
            <a:spAutoFit/>
          </a:bodyPr>
          <a:lstStyle/>
          <a:p>
            <a:r>
              <a:rPr lang="el-GR" sz="1000" dirty="0" smtClean="0"/>
              <a:t>Θετικός ορθογώνιος παλμός                 (οπτικό σήμα)</a:t>
            </a:r>
            <a:endParaRPr lang="el-GR" sz="1000" dirty="0"/>
          </a:p>
        </p:txBody>
      </p:sp>
      <p:sp>
        <p:nvSpPr>
          <p:cNvPr id="16" name="TextBox 15"/>
          <p:cNvSpPr txBox="1"/>
          <p:nvPr/>
        </p:nvSpPr>
        <p:spPr>
          <a:xfrm>
            <a:off x="7028656" y="779301"/>
            <a:ext cx="1296144" cy="707886"/>
          </a:xfrm>
          <a:prstGeom prst="rect">
            <a:avLst/>
          </a:prstGeom>
          <a:noFill/>
        </p:spPr>
        <p:txBody>
          <a:bodyPr wrap="square" rtlCol="0">
            <a:spAutoFit/>
          </a:bodyPr>
          <a:lstStyle/>
          <a:p>
            <a:r>
              <a:rPr lang="el-GR" sz="1000" b="1" dirty="0" smtClean="0"/>
              <a:t>Θετικός ορθογώνιος παλμός                 (οπτικό σήμα)</a:t>
            </a:r>
            <a:endParaRPr lang="el-GR" sz="1000" b="1" dirty="0"/>
          </a:p>
        </p:txBody>
      </p:sp>
      <p:sp>
        <p:nvSpPr>
          <p:cNvPr id="17" name="TextBox 16"/>
          <p:cNvSpPr txBox="1"/>
          <p:nvPr/>
        </p:nvSpPr>
        <p:spPr>
          <a:xfrm>
            <a:off x="5292080" y="3140968"/>
            <a:ext cx="1152128" cy="400110"/>
          </a:xfrm>
          <a:prstGeom prst="rect">
            <a:avLst/>
          </a:prstGeom>
          <a:noFill/>
        </p:spPr>
        <p:txBody>
          <a:bodyPr wrap="square" rtlCol="0">
            <a:spAutoFit/>
          </a:bodyPr>
          <a:lstStyle/>
          <a:p>
            <a:r>
              <a:rPr lang="el-GR" sz="1000" b="1" dirty="0" smtClean="0">
                <a:solidFill>
                  <a:srgbClr val="00B050"/>
                </a:solidFill>
              </a:rPr>
              <a:t>Αρνητικό παλμό</a:t>
            </a:r>
            <a:endParaRPr lang="el-GR" sz="1000" b="1" dirty="0">
              <a:solidFill>
                <a:srgbClr val="00B050"/>
              </a:solidFill>
            </a:endParaRPr>
          </a:p>
        </p:txBody>
      </p:sp>
    </p:spTree>
    <p:extLst>
      <p:ext uri="{BB962C8B-B14F-4D97-AF65-F5344CB8AC3E}">
        <p14:creationId xmlns:p14="http://schemas.microsoft.com/office/powerpoint/2010/main" xmlns="" val="3655595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 fill="hold"/>
                                        <p:tgtEl>
                                          <p:spTgt spid="9"/>
                                        </p:tgtEl>
                                        <p:attrNameLst>
                                          <p:attrName>ppt_x</p:attrName>
                                        </p:attrNameLst>
                                      </p:cBhvr>
                                      <p:tavLst>
                                        <p:tav tm="0">
                                          <p:val>
                                            <p:strVal val="#ppt_x"/>
                                          </p:val>
                                        </p:tav>
                                        <p:tav tm="100000">
                                          <p:val>
                                            <p:strVal val="#ppt_x"/>
                                          </p:val>
                                        </p:tav>
                                      </p:tavLst>
                                    </p:anim>
                                    <p:anim calcmode="lin" valueType="num">
                                      <p:cBhvr additive="base">
                                        <p:cTn id="1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additive="base">
                                        <p:cTn id="22" dur="500" fill="hold"/>
                                        <p:tgtEl>
                                          <p:spTgt spid="10"/>
                                        </p:tgtEl>
                                        <p:attrNameLst>
                                          <p:attrName>ppt_x</p:attrName>
                                        </p:attrNameLst>
                                      </p:cBhvr>
                                      <p:tavLst>
                                        <p:tav tm="0">
                                          <p:val>
                                            <p:strVal val="#ppt_x"/>
                                          </p:val>
                                        </p:tav>
                                        <p:tav tm="100000">
                                          <p:val>
                                            <p:strVal val="#ppt_x"/>
                                          </p:val>
                                        </p:tav>
                                      </p:tavLst>
                                    </p:anim>
                                    <p:anim calcmode="lin" valueType="num">
                                      <p:cBhvr additive="base">
                                        <p:cTn id="2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additive="base">
                                        <p:cTn id="28" dur="500" fill="hold"/>
                                        <p:tgtEl>
                                          <p:spTgt spid="11"/>
                                        </p:tgtEl>
                                        <p:attrNameLst>
                                          <p:attrName>ppt_x</p:attrName>
                                        </p:attrNameLst>
                                      </p:cBhvr>
                                      <p:tavLst>
                                        <p:tav tm="0">
                                          <p:val>
                                            <p:strVal val="#ppt_x"/>
                                          </p:val>
                                        </p:tav>
                                        <p:tav tm="100000">
                                          <p:val>
                                            <p:strVal val="#ppt_x"/>
                                          </p:val>
                                        </p:tav>
                                      </p:tavLst>
                                    </p:anim>
                                    <p:anim calcmode="lin" valueType="num">
                                      <p:cBhvr additive="base">
                                        <p:cTn id="2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1000"/>
                                        <p:tgtEl>
                                          <p:spTgt spid="12"/>
                                        </p:tgtEl>
                                      </p:cBhvr>
                                    </p:animEffect>
                                    <p:anim calcmode="lin" valueType="num">
                                      <p:cBhvr>
                                        <p:cTn id="35" dur="1000" fill="hold"/>
                                        <p:tgtEl>
                                          <p:spTgt spid="12"/>
                                        </p:tgtEl>
                                        <p:attrNameLst>
                                          <p:attrName>ppt_x</p:attrName>
                                        </p:attrNameLst>
                                      </p:cBhvr>
                                      <p:tavLst>
                                        <p:tav tm="0">
                                          <p:val>
                                            <p:strVal val="#ppt_x"/>
                                          </p:val>
                                        </p:tav>
                                        <p:tav tm="100000">
                                          <p:val>
                                            <p:strVal val="#ppt_x"/>
                                          </p:val>
                                        </p:tav>
                                      </p:tavLst>
                                    </p:anim>
                                    <p:anim calcmode="lin" valueType="num">
                                      <p:cBhvr>
                                        <p:cTn id="3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barn(inVertical)">
                                      <p:cBhvr>
                                        <p:cTn id="41" dur="500"/>
                                        <p:tgtEl>
                                          <p:spTgt spid="13"/>
                                        </p:tgtEl>
                                      </p:cBhvr>
                                    </p:animEffect>
                                  </p:childTnLst>
                                </p:cTn>
                              </p:par>
                            </p:childTnLst>
                          </p:cTn>
                        </p:par>
                      </p:childTnLst>
                    </p:cTn>
                  </p:par>
                  <p:par>
                    <p:cTn id="42" fill="hold">
                      <p:stCondLst>
                        <p:cond delay="indefinite"/>
                      </p:stCondLst>
                      <p:childTnLst>
                        <p:par>
                          <p:cTn id="43" fill="hold">
                            <p:stCondLst>
                              <p:cond delay="0"/>
                            </p:stCondLst>
                            <p:childTnLst>
                              <p:par>
                                <p:cTn id="44" presetID="6" presetClass="entr" presetSubtype="16" fill="hold" grpId="0" nodeType="click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circle(in)">
                                      <p:cBhvr>
                                        <p:cTn id="46" dur="2000"/>
                                        <p:tgtEl>
                                          <p:spTgt spid="14"/>
                                        </p:tgtEl>
                                      </p:cBhvr>
                                    </p:animEffect>
                                  </p:childTnLst>
                                </p:cTn>
                              </p:par>
                            </p:childTnLst>
                          </p:cTn>
                        </p:par>
                      </p:childTnLst>
                    </p:cTn>
                  </p:par>
                  <p:par>
                    <p:cTn id="47" fill="hold">
                      <p:stCondLst>
                        <p:cond delay="indefinite"/>
                      </p:stCondLst>
                      <p:childTnLst>
                        <p:par>
                          <p:cTn id="48" fill="hold">
                            <p:stCondLst>
                              <p:cond delay="0"/>
                            </p:stCondLst>
                            <p:childTnLst>
                              <p:par>
                                <p:cTn id="49" presetID="14" presetClass="entr" presetSubtype="10"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randombar(horizontal)">
                                      <p:cBhvr>
                                        <p:cTn id="51" dur="500"/>
                                        <p:tgtEl>
                                          <p:spTgt spid="15"/>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16"/>
                                        </p:tgtEl>
                                        <p:attrNameLst>
                                          <p:attrName>style.visibility</p:attrName>
                                        </p:attrNameLst>
                                      </p:cBhvr>
                                      <p:to>
                                        <p:strVal val="visible"/>
                                      </p:to>
                                    </p:set>
                                    <p:anim calcmode="lin" valueType="num">
                                      <p:cBhvr>
                                        <p:cTn id="56" dur="500" fill="hold"/>
                                        <p:tgtEl>
                                          <p:spTgt spid="16"/>
                                        </p:tgtEl>
                                        <p:attrNameLst>
                                          <p:attrName>ppt_w</p:attrName>
                                        </p:attrNameLst>
                                      </p:cBhvr>
                                      <p:tavLst>
                                        <p:tav tm="0">
                                          <p:val>
                                            <p:fltVal val="0"/>
                                          </p:val>
                                        </p:tav>
                                        <p:tav tm="100000">
                                          <p:val>
                                            <p:strVal val="#ppt_w"/>
                                          </p:val>
                                        </p:tav>
                                      </p:tavLst>
                                    </p:anim>
                                    <p:anim calcmode="lin" valueType="num">
                                      <p:cBhvr>
                                        <p:cTn id="57" dur="500" fill="hold"/>
                                        <p:tgtEl>
                                          <p:spTgt spid="16"/>
                                        </p:tgtEl>
                                        <p:attrNameLst>
                                          <p:attrName>ppt_h</p:attrName>
                                        </p:attrNameLst>
                                      </p:cBhvr>
                                      <p:tavLst>
                                        <p:tav tm="0">
                                          <p:val>
                                            <p:fltVal val="0"/>
                                          </p:val>
                                        </p:tav>
                                        <p:tav tm="100000">
                                          <p:val>
                                            <p:strVal val="#ppt_h"/>
                                          </p:val>
                                        </p:tav>
                                      </p:tavLst>
                                    </p:anim>
                                    <p:animEffect transition="in" filter="fade">
                                      <p:cBhvr>
                                        <p:cTn id="58" dur="500"/>
                                        <p:tgtEl>
                                          <p:spTgt spid="16"/>
                                        </p:tgtEl>
                                      </p:cBhvr>
                                    </p:animEffect>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fade">
                                      <p:cBhvr>
                                        <p:cTn id="63" dur="1000"/>
                                        <p:tgtEl>
                                          <p:spTgt spid="17"/>
                                        </p:tgtEl>
                                      </p:cBhvr>
                                    </p:animEffect>
                                    <p:anim calcmode="lin" valueType="num">
                                      <p:cBhvr>
                                        <p:cTn id="64" dur="1000" fill="hold"/>
                                        <p:tgtEl>
                                          <p:spTgt spid="17"/>
                                        </p:tgtEl>
                                        <p:attrNameLst>
                                          <p:attrName>ppt_x</p:attrName>
                                        </p:attrNameLst>
                                      </p:cBhvr>
                                      <p:tavLst>
                                        <p:tav tm="0">
                                          <p:val>
                                            <p:strVal val="#ppt_x"/>
                                          </p:val>
                                        </p:tav>
                                        <p:tav tm="100000">
                                          <p:val>
                                            <p:strVal val="#ppt_x"/>
                                          </p:val>
                                        </p:tav>
                                      </p:tavLst>
                                    </p:anim>
                                    <p:anim calcmode="lin" valueType="num">
                                      <p:cBhvr>
                                        <p:cTn id="65"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p:bldP spid="10" grpId="0"/>
      <p:bldP spid="11" grpId="0"/>
      <p:bldP spid="12" grpId="0"/>
      <p:bldP spid="13" grpId="0"/>
      <p:bldP spid="14" grpId="0"/>
      <p:bldP spid="15" grpId="0"/>
      <p:bldP spid="16" grpId="0"/>
      <p:bldP spid="17"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5517232"/>
            <a:ext cx="8183880" cy="1051560"/>
          </a:xfrm>
        </p:spPr>
        <p:txBody>
          <a:bodyPr/>
          <a:lstStyle/>
          <a:p>
            <a:r>
              <a:rPr lang="el-GR" dirty="0" smtClean="0"/>
              <a:t>Κυκλώματα του </a:t>
            </a:r>
            <a:r>
              <a:rPr lang="el-GR" dirty="0" err="1" smtClean="0"/>
              <a:t>ενδείκτη</a:t>
            </a:r>
            <a:r>
              <a:rPr lang="el-GR" dirty="0" smtClean="0"/>
              <a:t> </a:t>
            </a:r>
            <a:r>
              <a:rPr lang="en-US" dirty="0" smtClean="0"/>
              <a:t>PPI</a:t>
            </a:r>
            <a:endParaRPr lang="el-GR" dirty="0"/>
          </a:p>
        </p:txBody>
      </p:sp>
      <p:sp>
        <p:nvSpPr>
          <p:cNvPr id="3" name="Θέση περιεχομένου 2"/>
          <p:cNvSpPr>
            <a:spLocks noGrp="1"/>
          </p:cNvSpPr>
          <p:nvPr>
            <p:ph idx="1"/>
          </p:nvPr>
        </p:nvSpPr>
        <p:spPr>
          <a:xfrm>
            <a:off x="502920" y="530352"/>
            <a:ext cx="8183880" cy="1962544"/>
          </a:xfrm>
        </p:spPr>
        <p:txBody>
          <a:bodyPr>
            <a:normAutofit fontScale="92500" lnSpcReduction="20000"/>
          </a:bodyPr>
          <a:lstStyle/>
          <a:p>
            <a:r>
              <a:rPr lang="el-GR" dirty="0" smtClean="0"/>
              <a:t>Η γεννήτρια βάσεως χρόνου (γεννήτρια σαρώσεως).</a:t>
            </a:r>
          </a:p>
          <a:p>
            <a:r>
              <a:rPr lang="el-GR" dirty="0" smtClean="0"/>
              <a:t>Κύκλωμα παλμού λαμπρότητας.</a:t>
            </a:r>
          </a:p>
          <a:p>
            <a:r>
              <a:rPr lang="el-GR" dirty="0" smtClean="0"/>
              <a:t>Κύκλωμα μεταβλητού σημειωτή αποστάσεως.</a:t>
            </a:r>
          </a:p>
          <a:p>
            <a:r>
              <a:rPr lang="el-GR" dirty="0" smtClean="0"/>
              <a:t>Κύκλωμα παραγωγής γραμμής πλώρης.</a:t>
            </a:r>
            <a:endParaRPr lang="el-GR" dirty="0"/>
          </a:p>
        </p:txBody>
      </p:sp>
      <p:pic>
        <p:nvPicPr>
          <p:cNvPr id="4" name="Εικόνα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rot="16200000">
            <a:off x="2519936" y="1888905"/>
            <a:ext cx="3657737" cy="4865720"/>
          </a:xfrm>
          <a:prstGeom prst="rect">
            <a:avLst/>
          </a:prstGeom>
        </p:spPr>
      </p:pic>
    </p:spTree>
    <p:extLst>
      <p:ext uri="{BB962C8B-B14F-4D97-AF65-F5344CB8AC3E}">
        <p14:creationId xmlns:p14="http://schemas.microsoft.com/office/powerpoint/2010/main" xmlns="" val="303956532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Γεννήτρια βάσεως χρόνου</a:t>
            </a:r>
            <a:endParaRPr lang="el-GR" dirty="0"/>
          </a:p>
        </p:txBody>
      </p:sp>
      <p:sp>
        <p:nvSpPr>
          <p:cNvPr id="3" name="Θέση περιεχομένου 2"/>
          <p:cNvSpPr>
            <a:spLocks noGrp="1"/>
          </p:cNvSpPr>
          <p:nvPr>
            <p:ph idx="1"/>
          </p:nvPr>
        </p:nvSpPr>
        <p:spPr/>
        <p:txBody>
          <a:bodyPr>
            <a:normAutofit fontScale="70000" lnSpcReduction="20000"/>
          </a:bodyPr>
          <a:lstStyle/>
          <a:p>
            <a:pPr marL="0" indent="0">
              <a:buNone/>
            </a:pPr>
            <a:r>
              <a:rPr lang="el-GR" dirty="0" smtClean="0"/>
              <a:t>Η γεννήτρια βάσεως χρόνου παράγει πριονωτούς παλμούς ρεύματος οι οποίοι τροφοδοτούν το πηνίο εκτροπής και δημιουργούν την βάση χρόνου.</a:t>
            </a:r>
          </a:p>
          <a:p>
            <a:pPr marL="0" indent="0">
              <a:buNone/>
            </a:pPr>
            <a:r>
              <a:rPr lang="el-GR" dirty="0" smtClean="0"/>
              <a:t>Οι πριονωτοί παλμοί έχουν τα ακόλουθα χαρακτηριστικά</a:t>
            </a:r>
            <a:r>
              <a:rPr lang="en-US" dirty="0" smtClean="0"/>
              <a:t>:</a:t>
            </a:r>
          </a:p>
          <a:p>
            <a:pPr marL="514350" indent="-514350">
              <a:buFont typeface="+mj-lt"/>
              <a:buAutoNum type="alphaUcPeriod"/>
            </a:pPr>
            <a:r>
              <a:rPr lang="el-GR" dirty="0" smtClean="0"/>
              <a:t>Παράγονται όταν η γεννήτρια βάσεως χρόνου δέχεται συγχρονιστικούς παλμούς από τον διαμορφωτή.</a:t>
            </a:r>
          </a:p>
          <a:p>
            <a:pPr marL="514350" indent="-514350">
              <a:buFont typeface="+mj-lt"/>
              <a:buAutoNum type="alphaUcPeriod"/>
            </a:pPr>
            <a:r>
              <a:rPr lang="el-GR" dirty="0" smtClean="0"/>
              <a:t>Η έναρξη κάθε πριονωτού παλμού πραγματοποιείται την στιγμή της έναρξης εκπομπής του παλμού από την κεραία του </a:t>
            </a:r>
            <a:r>
              <a:rPr lang="en-US" dirty="0" smtClean="0"/>
              <a:t>Radar.</a:t>
            </a:r>
          </a:p>
          <a:p>
            <a:pPr marL="514350" indent="-514350">
              <a:buFont typeface="+mj-lt"/>
              <a:buAutoNum type="alphaUcPeriod"/>
            </a:pPr>
            <a:r>
              <a:rPr lang="el-GR" dirty="0" smtClean="0"/>
              <a:t>Η διάρκεια κάθε πριονωτού παλμού ισούται με  </a:t>
            </a:r>
            <a:r>
              <a:rPr lang="en-US" dirty="0" smtClean="0"/>
              <a:t>n*</a:t>
            </a:r>
            <a:r>
              <a:rPr lang="el-GR" dirty="0" smtClean="0"/>
              <a:t>12,34 μ</a:t>
            </a:r>
            <a:r>
              <a:rPr lang="en-US" dirty="0" smtClean="0"/>
              <a:t>sec. </a:t>
            </a:r>
            <a:r>
              <a:rPr lang="el-GR" dirty="0" smtClean="0"/>
              <a:t>Όπου </a:t>
            </a:r>
            <a:r>
              <a:rPr lang="en-US" dirty="0" smtClean="0"/>
              <a:t>n </a:t>
            </a:r>
            <a:r>
              <a:rPr lang="el-GR" dirty="0" smtClean="0"/>
              <a:t>η κλίμακα του </a:t>
            </a:r>
            <a:r>
              <a:rPr lang="en-US" dirty="0" smtClean="0"/>
              <a:t>radar</a:t>
            </a:r>
            <a:r>
              <a:rPr lang="el-GR" dirty="0" smtClean="0"/>
              <a:t> και 12,34</a:t>
            </a:r>
            <a:r>
              <a:rPr lang="en-US" dirty="0" smtClean="0"/>
              <a:t> </a:t>
            </a:r>
            <a:r>
              <a:rPr lang="el-GR" dirty="0" smtClean="0"/>
              <a:t>μ</a:t>
            </a:r>
            <a:r>
              <a:rPr lang="en-US" dirty="0" smtClean="0"/>
              <a:t>sec</a:t>
            </a:r>
            <a:r>
              <a:rPr lang="el-GR" dirty="0" smtClean="0"/>
              <a:t> ο χρόνος μετακίνησης για 1 ναυτικό μίλι.</a:t>
            </a:r>
          </a:p>
          <a:p>
            <a:pPr marL="514350" indent="-514350">
              <a:buFont typeface="+mj-lt"/>
              <a:buAutoNum type="alphaUcPeriod"/>
            </a:pPr>
            <a:r>
              <a:rPr lang="el-GR" dirty="0" smtClean="0"/>
              <a:t>Ο παλμός είναι τέτοιος ώστε η εκτροπή της κηλίδας στην οθόνη να γίνεται με σταθερή ταχύτητα.</a:t>
            </a:r>
            <a:endParaRPr lang="el-GR" dirty="0"/>
          </a:p>
        </p:txBody>
      </p:sp>
    </p:spTree>
    <p:extLst>
      <p:ext uri="{BB962C8B-B14F-4D97-AF65-F5344CB8AC3E}">
        <p14:creationId xmlns:p14="http://schemas.microsoft.com/office/powerpoint/2010/main" xmlns="" val="30214367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Πληροφορίες που παρέχει το </a:t>
            </a:r>
            <a:r>
              <a:rPr lang="en-US" dirty="0" smtClean="0"/>
              <a:t>radar</a:t>
            </a:r>
            <a:endParaRPr lang="el-GR" dirty="0"/>
          </a:p>
        </p:txBody>
      </p:sp>
      <p:sp>
        <p:nvSpPr>
          <p:cNvPr id="3" name="Θέση περιεχομένου 2"/>
          <p:cNvSpPr>
            <a:spLocks noGrp="1"/>
          </p:cNvSpPr>
          <p:nvPr>
            <p:ph idx="1"/>
          </p:nvPr>
        </p:nvSpPr>
        <p:spPr/>
        <p:txBody>
          <a:bodyPr/>
          <a:lstStyle/>
          <a:p>
            <a:pPr marL="0" indent="0">
              <a:buNone/>
            </a:pPr>
            <a:r>
              <a:rPr lang="el-GR" dirty="0" smtClean="0"/>
              <a:t>Η συσκευή </a:t>
            </a:r>
            <a:r>
              <a:rPr lang="en-US" dirty="0" smtClean="0"/>
              <a:t>radar </a:t>
            </a:r>
            <a:r>
              <a:rPr lang="el-GR" dirty="0" smtClean="0"/>
              <a:t>χρησιμοποιείται για την ανίχνευση στόχων παρέχοντας.</a:t>
            </a:r>
          </a:p>
          <a:p>
            <a:pPr marL="514350" indent="-514350">
              <a:buFont typeface="+mj-lt"/>
              <a:buAutoNum type="arabicPeriod"/>
            </a:pPr>
            <a:r>
              <a:rPr lang="el-GR" dirty="0" smtClean="0"/>
              <a:t>Την απόσταση τους από το </a:t>
            </a:r>
            <a:r>
              <a:rPr lang="en-US" dirty="0" smtClean="0"/>
              <a:t>radar.</a:t>
            </a:r>
          </a:p>
          <a:p>
            <a:pPr marL="514350" indent="-514350">
              <a:buFont typeface="+mj-lt"/>
              <a:buAutoNum type="arabicPeriod"/>
            </a:pPr>
            <a:r>
              <a:rPr lang="el-GR" dirty="0" smtClean="0"/>
              <a:t>Την κατεύθυνση (ή διόπτευση) τους σε σχέση με την γραμμή πλώρης του πλοίου που φέρει το </a:t>
            </a:r>
            <a:r>
              <a:rPr lang="en-US" dirty="0" smtClean="0"/>
              <a:t>radar. </a:t>
            </a:r>
            <a:endParaRPr lang="el-GR" dirty="0"/>
          </a:p>
        </p:txBody>
      </p:sp>
    </p:spTree>
    <p:extLst>
      <p:ext uri="{BB962C8B-B14F-4D97-AF65-F5344CB8AC3E}">
        <p14:creationId xmlns:p14="http://schemas.microsoft.com/office/powerpoint/2010/main" xmlns="" val="70754289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Διακριβωτής</a:t>
            </a:r>
            <a:r>
              <a:rPr lang="el-GR" dirty="0" smtClean="0"/>
              <a:t> </a:t>
            </a:r>
            <a:endParaRPr lang="el-GR" dirty="0"/>
          </a:p>
        </p:txBody>
      </p:sp>
      <p:sp>
        <p:nvSpPr>
          <p:cNvPr id="3" name="Θέση περιεχομένου 2"/>
          <p:cNvSpPr>
            <a:spLocks noGrp="1"/>
          </p:cNvSpPr>
          <p:nvPr>
            <p:ph idx="1"/>
          </p:nvPr>
        </p:nvSpPr>
        <p:spPr/>
        <p:txBody>
          <a:bodyPr>
            <a:normAutofit fontScale="85000" lnSpcReduction="20000"/>
          </a:bodyPr>
          <a:lstStyle/>
          <a:p>
            <a:pPr marL="0" indent="0">
              <a:buNone/>
            </a:pPr>
            <a:r>
              <a:rPr lang="el-GR" dirty="0" smtClean="0"/>
              <a:t>Ο </a:t>
            </a:r>
            <a:r>
              <a:rPr lang="el-GR" dirty="0" err="1" smtClean="0"/>
              <a:t>διακριβωτής</a:t>
            </a:r>
            <a:r>
              <a:rPr lang="el-GR" dirty="0" smtClean="0"/>
              <a:t> παράγει μία σειρά από οξείς θετικούς παλμούς οι οποίοι αφού ενισχυθούν από τον οπτικό ενισχυτή μεταφέρονται στην καθοδική λυχνία και εμφανίζουν στην οθόνη ομόκεντρους κύκλους (</a:t>
            </a:r>
            <a:r>
              <a:rPr lang="el-GR" dirty="0" err="1" smtClean="0"/>
              <a:t>διακριβωτικούς</a:t>
            </a:r>
            <a:r>
              <a:rPr lang="el-GR" dirty="0" smtClean="0"/>
              <a:t> κύκλους) πού </a:t>
            </a:r>
            <a:r>
              <a:rPr lang="el-GR" dirty="0" err="1" smtClean="0"/>
              <a:t>ισαπέχουν</a:t>
            </a:r>
            <a:r>
              <a:rPr lang="el-GR" dirty="0" smtClean="0"/>
              <a:t> μεταξύ τους.</a:t>
            </a:r>
          </a:p>
          <a:p>
            <a:pPr marL="0" indent="0">
              <a:buNone/>
            </a:pPr>
            <a:r>
              <a:rPr lang="el-GR" dirty="0" smtClean="0"/>
              <a:t>Οι οξείς θετικοί παλμοί έχουν τα ακόλουθα χαρακτηριστικά</a:t>
            </a:r>
            <a:r>
              <a:rPr lang="en-US" dirty="0" smtClean="0"/>
              <a:t>: </a:t>
            </a:r>
            <a:endParaRPr lang="el-GR" dirty="0" smtClean="0"/>
          </a:p>
          <a:p>
            <a:pPr marL="514350" indent="-514350">
              <a:buFont typeface="+mj-lt"/>
              <a:buAutoNum type="alphaLcParenR"/>
            </a:pPr>
            <a:r>
              <a:rPr lang="el-GR" dirty="0" smtClean="0"/>
              <a:t>Παράγονται όταν ο </a:t>
            </a:r>
            <a:r>
              <a:rPr lang="el-GR" dirty="0" err="1" smtClean="0"/>
              <a:t>διακριβωτής</a:t>
            </a:r>
            <a:r>
              <a:rPr lang="el-GR" dirty="0" smtClean="0"/>
              <a:t> δέχεται συγχρονιστικούς παλμούς από τον διαμορφωτή.</a:t>
            </a:r>
          </a:p>
          <a:p>
            <a:pPr marL="514350" indent="-514350">
              <a:buFont typeface="+mj-lt"/>
              <a:buAutoNum type="alphaLcParenR"/>
            </a:pPr>
            <a:r>
              <a:rPr lang="el-GR" dirty="0" smtClean="0"/>
              <a:t>Οι οξείς θετικοί παλμοί απέχουν ίσα χρονικά διαστήματα που εξαρτώνται από την κλίμακα. Π.χ. κλίμακα 6 </a:t>
            </a:r>
            <a:r>
              <a:rPr lang="el-GR" dirty="0" err="1" smtClean="0"/>
              <a:t>νμ</a:t>
            </a:r>
            <a:r>
              <a:rPr lang="el-GR" dirty="0" smtClean="0"/>
              <a:t> ---1νμ, 12νμ---2νμ.</a:t>
            </a:r>
          </a:p>
          <a:p>
            <a:pPr marL="514350" indent="-514350">
              <a:buFont typeface="+mj-lt"/>
              <a:buAutoNum type="alphaLcParenR"/>
            </a:pPr>
            <a:endParaRPr lang="el-GR" dirty="0" smtClean="0"/>
          </a:p>
          <a:p>
            <a:pPr marL="514350" indent="-514350">
              <a:buFont typeface="+mj-lt"/>
              <a:buAutoNum type="alphaLcParenR"/>
            </a:pPr>
            <a:endParaRPr lang="el-GR" dirty="0"/>
          </a:p>
        </p:txBody>
      </p:sp>
    </p:spTree>
    <p:extLst>
      <p:ext uri="{BB962C8B-B14F-4D97-AF65-F5344CB8AC3E}">
        <p14:creationId xmlns:p14="http://schemas.microsoft.com/office/powerpoint/2010/main" xmlns="" val="137635447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Κύκλωμα μεταβλητού σημειωτή αποστάσεως </a:t>
            </a:r>
            <a:r>
              <a:rPr lang="en-US" dirty="0" smtClean="0"/>
              <a:t>(VRM) </a:t>
            </a:r>
            <a:endParaRPr lang="el-GR" dirty="0"/>
          </a:p>
        </p:txBody>
      </p:sp>
      <p:sp>
        <p:nvSpPr>
          <p:cNvPr id="3" name="Θέση περιεχομένου 2"/>
          <p:cNvSpPr>
            <a:spLocks noGrp="1"/>
          </p:cNvSpPr>
          <p:nvPr>
            <p:ph idx="1"/>
          </p:nvPr>
        </p:nvSpPr>
        <p:spPr/>
        <p:txBody>
          <a:bodyPr>
            <a:normAutofit fontScale="77500" lnSpcReduction="20000"/>
          </a:bodyPr>
          <a:lstStyle/>
          <a:p>
            <a:r>
              <a:rPr lang="en-US" dirty="0" smtClean="0"/>
              <a:t>To </a:t>
            </a:r>
            <a:r>
              <a:rPr lang="el-GR" dirty="0" smtClean="0"/>
              <a:t>κύκλωμα του μεταβλητού σημειωτή αποστάσεως παράγει έναν οξύ θετικό παλμό σε χρονική στιγμή που καθορίζεται από ειδικό ρυθμιστή(</a:t>
            </a:r>
            <a:r>
              <a:rPr lang="en-US" dirty="0" smtClean="0"/>
              <a:t>VRM)</a:t>
            </a:r>
            <a:r>
              <a:rPr lang="el-GR" dirty="0" smtClean="0"/>
              <a:t> που βρίσκεται στο </a:t>
            </a:r>
            <a:r>
              <a:rPr lang="en-US" dirty="0" smtClean="0"/>
              <a:t>PPI </a:t>
            </a:r>
            <a:r>
              <a:rPr lang="el-GR" dirty="0" smtClean="0"/>
              <a:t>και έχει σαν αποτέλεσμα την εμφάνιση φωτεινού κύκλου με κέντρο το κέντρο της οθόνης. Η απόσταση από το κέντρο μέχρι τον φωτεινό κύκλο  εμφανίζεται συνήθως ψηφιακά σε έναν </a:t>
            </a:r>
            <a:r>
              <a:rPr lang="el-GR" dirty="0" err="1" smtClean="0"/>
              <a:t>ενδείκτη</a:t>
            </a:r>
            <a:r>
              <a:rPr lang="el-GR" dirty="0" smtClean="0"/>
              <a:t> αποστάσεως. </a:t>
            </a:r>
          </a:p>
          <a:p>
            <a:r>
              <a:rPr lang="el-GR" dirty="0" smtClean="0"/>
              <a:t>Με τον ρυθμιστή αυτό μπορούμε να μεταβάλλουμε την χρονική στιγμή παραγωγής του οξέος θετικού παλμού μεταβάλλοντας την ακτίνα του κύκλου.</a:t>
            </a:r>
          </a:p>
          <a:p>
            <a:r>
              <a:rPr lang="el-GR" dirty="0" smtClean="0"/>
              <a:t>Το κύκλωμα του μεταβλητού </a:t>
            </a:r>
            <a:r>
              <a:rPr lang="el-GR" smtClean="0"/>
              <a:t>σημειωτή αποστάσεως </a:t>
            </a:r>
            <a:r>
              <a:rPr lang="el-GR" dirty="0" smtClean="0"/>
              <a:t>για να παράγει τον οξύ θετικό παλμό πρέπει πρώτα να λάβει έναν συγχρονιστικό παλμό από τον διαμορφωτή.</a:t>
            </a:r>
            <a:endParaRPr lang="el-GR" dirty="0"/>
          </a:p>
        </p:txBody>
      </p:sp>
    </p:spTree>
    <p:extLst>
      <p:ext uri="{BB962C8B-B14F-4D97-AF65-F5344CB8AC3E}">
        <p14:creationId xmlns:p14="http://schemas.microsoft.com/office/powerpoint/2010/main" xmlns="" val="79273415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5445224"/>
            <a:ext cx="8183880" cy="1051560"/>
          </a:xfrm>
        </p:spPr>
        <p:txBody>
          <a:bodyPr>
            <a:normAutofit fontScale="90000"/>
          </a:bodyPr>
          <a:lstStyle/>
          <a:p>
            <a:r>
              <a:rPr lang="el-GR" dirty="0" smtClean="0"/>
              <a:t>Κύκλωμα περιορισμού επιστροφών βροχής</a:t>
            </a:r>
            <a:endParaRPr lang="el-GR" dirty="0"/>
          </a:p>
        </p:txBody>
      </p:sp>
      <p:sp>
        <p:nvSpPr>
          <p:cNvPr id="3" name="Θέση περιεχομένου 2"/>
          <p:cNvSpPr>
            <a:spLocks noGrp="1"/>
          </p:cNvSpPr>
          <p:nvPr>
            <p:ph idx="1"/>
          </p:nvPr>
        </p:nvSpPr>
        <p:spPr>
          <a:xfrm>
            <a:off x="502920" y="530352"/>
            <a:ext cx="8183880" cy="4554832"/>
          </a:xfrm>
        </p:spPr>
        <p:txBody>
          <a:bodyPr>
            <a:normAutofit fontScale="62500" lnSpcReduction="20000"/>
          </a:bodyPr>
          <a:lstStyle/>
          <a:p>
            <a:pPr marL="0" indent="0">
              <a:buNone/>
            </a:pPr>
            <a:r>
              <a:rPr lang="el-GR" dirty="0" smtClean="0"/>
              <a:t>Ας υποθέσουμε ότι υπάρχει βροχή και εντός της ένας στόχος. Ο ρυθμιστής περιορισμού επιστροφών βροχής ενεργεί στην είσοδο του οπτικού ενισχυτή. Όταν ρυθμιστεί ώστε να γίνεται περιορισμός των επιστροφών βροχής τότε γίνεται </a:t>
            </a:r>
            <a:r>
              <a:rPr lang="el-GR" dirty="0" err="1" smtClean="0"/>
              <a:t>διαφόριση</a:t>
            </a:r>
            <a:r>
              <a:rPr lang="el-GR" dirty="0" smtClean="0"/>
              <a:t> του παλμού του οπτικού σήματος και εμφανίζονται οι ακόλουθοι παλμοί</a:t>
            </a:r>
            <a:r>
              <a:rPr lang="en-US" dirty="0" smtClean="0"/>
              <a:t>: </a:t>
            </a:r>
          </a:p>
          <a:p>
            <a:pPr marL="514350" indent="-514350">
              <a:buFont typeface="+mj-lt"/>
              <a:buAutoNum type="alphaLcPeriod"/>
            </a:pPr>
            <a:r>
              <a:rPr lang="el-GR" dirty="0" smtClean="0"/>
              <a:t>Ένας οξύς θετικός παλμός που αντιστοιχεί στο μέτωπο του παλμού επιστροφών βροχής.</a:t>
            </a:r>
          </a:p>
          <a:p>
            <a:pPr marL="514350" indent="-514350">
              <a:buFont typeface="+mj-lt"/>
              <a:buAutoNum type="alphaLcPeriod"/>
            </a:pPr>
            <a:r>
              <a:rPr lang="el-GR" dirty="0" smtClean="0"/>
              <a:t>Ένας οξύς θετικός παλμός που αντιστοιχεί στην έναρξη της αυξήσεως του πλάτους του παλμού που οφείλεται στην ηχώ στόχου.</a:t>
            </a:r>
          </a:p>
          <a:p>
            <a:pPr marL="514350" indent="-514350">
              <a:buFont typeface="+mj-lt"/>
              <a:buAutoNum type="alphaLcPeriod"/>
            </a:pPr>
            <a:r>
              <a:rPr lang="el-GR" dirty="0" smtClean="0"/>
              <a:t>Ένας οξύς αρνητικός παλμός ο οποίος αντιστοιχεί στο τέλος της αυξήσεως του πλάτους του παλμού της </a:t>
            </a:r>
            <a:r>
              <a:rPr lang="el-GR" dirty="0" err="1" smtClean="0"/>
              <a:t>ηχούς</a:t>
            </a:r>
            <a:r>
              <a:rPr lang="el-GR" dirty="0" smtClean="0"/>
              <a:t> του στόχου.</a:t>
            </a:r>
          </a:p>
          <a:p>
            <a:pPr marL="514350" indent="-514350">
              <a:buFont typeface="+mj-lt"/>
              <a:buAutoNum type="alphaLcPeriod"/>
            </a:pPr>
            <a:r>
              <a:rPr lang="el-GR" dirty="0" smtClean="0"/>
              <a:t>Ένας οξύς αρνητικός παλμός που αντιστοιχεί στο τέλος του παλμού των επιστροφών βροχής.</a:t>
            </a:r>
          </a:p>
          <a:p>
            <a:pPr marL="0" indent="0">
              <a:buNone/>
            </a:pPr>
            <a:r>
              <a:rPr lang="el-GR" dirty="0" smtClean="0"/>
              <a:t>Στην συνέχεια ένας ψαλιδιστής περιορίζει τους αρνητικούς παλμούς επιτρέποντας μόνο στους θετικούς να εισέλθουν στον οπτικό ενισχυτή. Έτσι στην οθόνη εμφανίζονται μόνο τα μετωπικά περιγράμματα της βροχής και του στόχου.</a:t>
            </a:r>
            <a:endParaRPr lang="el-GR" dirty="0"/>
          </a:p>
        </p:txBody>
      </p:sp>
    </p:spTree>
    <p:extLst>
      <p:ext uri="{BB962C8B-B14F-4D97-AF65-F5344CB8AC3E}">
        <p14:creationId xmlns:p14="http://schemas.microsoft.com/office/powerpoint/2010/main" xmlns="" val="367087307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Κύκλωμα παραγωγής γραμμής πλώρης</a:t>
            </a:r>
            <a:endParaRPr lang="el-GR" dirty="0"/>
          </a:p>
        </p:txBody>
      </p:sp>
      <p:sp>
        <p:nvSpPr>
          <p:cNvPr id="3" name="Θέση περιεχομένου 2"/>
          <p:cNvSpPr>
            <a:spLocks noGrp="1"/>
          </p:cNvSpPr>
          <p:nvPr>
            <p:ph idx="1"/>
          </p:nvPr>
        </p:nvSpPr>
        <p:spPr/>
        <p:txBody>
          <a:bodyPr>
            <a:normAutofit fontScale="77500" lnSpcReduction="20000"/>
          </a:bodyPr>
          <a:lstStyle/>
          <a:p>
            <a:pPr marL="0" indent="0">
              <a:buNone/>
            </a:pPr>
            <a:r>
              <a:rPr lang="el-GR" dirty="0" smtClean="0"/>
              <a:t>Η γραμμή της πλώρης παράγεται από το κύκλωμα της γραμμής της πλώρης την στιγμή που ο άξονας της δέσμης ακτινοβολίας και η κεραία παραλληλίζονται με την κατεύθυνση της πλώρης του πλοίου.</a:t>
            </a:r>
          </a:p>
          <a:p>
            <a:pPr marL="0" indent="0">
              <a:buNone/>
            </a:pPr>
            <a:r>
              <a:rPr lang="el-GR" dirty="0" smtClean="0"/>
              <a:t>Η διεργασία αυτή επιτυγχάνεται με την βοήθεια ενός μικρού δίσκου που βρίσκεται στον άξονα περιστροφής της κεραίας και ο οποίος ενεργοποιεί τον </a:t>
            </a:r>
            <a:r>
              <a:rPr lang="el-GR" dirty="0" err="1" smtClean="0"/>
              <a:t>μικροδιακόπτη</a:t>
            </a:r>
            <a:r>
              <a:rPr lang="el-GR" dirty="0" smtClean="0"/>
              <a:t> γραμμής πλώρης  ο οποίος ενεργοποιεί το κύκλωμα γραμμής πλώρης που παράγει έναν θετικό παλμό. Ο θετικός παλμός ενισχύεται από τον οπτικό ενισχυτή και εισέρχεται στην καθοδική λυχνία η οποία παρουσιάζει μία φωτεινή ακτίνα στην οθόνη του </a:t>
            </a:r>
            <a:r>
              <a:rPr lang="en-US" dirty="0" smtClean="0"/>
              <a:t>radar</a:t>
            </a:r>
            <a:r>
              <a:rPr lang="el-GR" dirty="0"/>
              <a:t> </a:t>
            </a:r>
            <a:r>
              <a:rPr lang="el-GR" dirty="0" smtClean="0"/>
              <a:t>που αντικατοπτρίζει την γραμμή της πλώρης του πλοίου.</a:t>
            </a:r>
            <a:endParaRPr lang="el-GR" dirty="0"/>
          </a:p>
        </p:txBody>
      </p:sp>
    </p:spTree>
    <p:extLst>
      <p:ext uri="{BB962C8B-B14F-4D97-AF65-F5344CB8AC3E}">
        <p14:creationId xmlns:p14="http://schemas.microsoft.com/office/powerpoint/2010/main" xmlns="" val="420668907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Κεφάλαιο 4 </a:t>
            </a:r>
            <a:br>
              <a:rPr lang="el-GR" dirty="0" smtClean="0"/>
            </a:br>
            <a:r>
              <a:rPr lang="en-US" dirty="0" smtClean="0"/>
              <a:t>T</a:t>
            </a:r>
            <a:r>
              <a:rPr lang="el-GR" dirty="0" smtClean="0"/>
              <a:t>α χαρακτηριστικά της συσκευής </a:t>
            </a:r>
            <a:r>
              <a:rPr lang="en-US" dirty="0" smtClean="0"/>
              <a:t>radar</a:t>
            </a:r>
            <a:endParaRPr lang="el-GR" dirty="0"/>
          </a:p>
        </p:txBody>
      </p:sp>
      <p:sp>
        <p:nvSpPr>
          <p:cNvPr id="3" name="Θέση περιεχομένου 2"/>
          <p:cNvSpPr>
            <a:spLocks noGrp="1"/>
          </p:cNvSpPr>
          <p:nvPr>
            <p:ph idx="1"/>
          </p:nvPr>
        </p:nvSpPr>
        <p:spPr/>
        <p:txBody>
          <a:bodyPr/>
          <a:lstStyle/>
          <a:p>
            <a:endParaRPr lang="el-GR" dirty="0"/>
          </a:p>
        </p:txBody>
      </p:sp>
    </p:spTree>
    <p:extLst>
      <p:ext uri="{BB962C8B-B14F-4D97-AF65-F5344CB8AC3E}">
        <p14:creationId xmlns:p14="http://schemas.microsoft.com/office/powerpoint/2010/main" xmlns="" val="15968305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Τύποι συσκευών </a:t>
            </a:r>
            <a:r>
              <a:rPr lang="en-US" dirty="0" smtClean="0"/>
              <a:t>radar</a:t>
            </a:r>
            <a:endParaRPr lang="el-GR" dirty="0"/>
          </a:p>
        </p:txBody>
      </p:sp>
      <p:sp>
        <p:nvSpPr>
          <p:cNvPr id="3" name="Θέση περιεχομένου 2"/>
          <p:cNvSpPr>
            <a:spLocks noGrp="1"/>
          </p:cNvSpPr>
          <p:nvPr>
            <p:ph idx="1"/>
          </p:nvPr>
        </p:nvSpPr>
        <p:spPr/>
        <p:txBody>
          <a:bodyPr>
            <a:normAutofit fontScale="85000" lnSpcReduction="20000"/>
          </a:bodyPr>
          <a:lstStyle/>
          <a:p>
            <a:pPr marL="0" indent="0">
              <a:buNone/>
            </a:pPr>
            <a:r>
              <a:rPr lang="el-GR" dirty="0" smtClean="0"/>
              <a:t>Ο τύπος του </a:t>
            </a:r>
            <a:r>
              <a:rPr lang="en-US" dirty="0" smtClean="0"/>
              <a:t>radar </a:t>
            </a:r>
            <a:r>
              <a:rPr lang="el-GR" dirty="0" smtClean="0"/>
              <a:t>καθορίζεται από την συχνότητα λειτουργίας ή αλλιώς την συχνότητα των εκπεμπόμενων και λαμβανόμενων ραδιοκυμάτων. Βάσει αυτού υπάρχουν</a:t>
            </a:r>
            <a:r>
              <a:rPr lang="en-US" dirty="0" smtClean="0"/>
              <a:t>:</a:t>
            </a:r>
          </a:p>
          <a:p>
            <a:pPr marL="514350" indent="-514350">
              <a:buFont typeface="+mj-lt"/>
              <a:buAutoNum type="arabicPeriod"/>
            </a:pPr>
            <a:r>
              <a:rPr lang="en-US" dirty="0" smtClean="0"/>
              <a:t>Radar </a:t>
            </a:r>
            <a:r>
              <a:rPr lang="el-GR" dirty="0" smtClean="0"/>
              <a:t>που εκπέμπουν στην περιοχή </a:t>
            </a:r>
            <a:r>
              <a:rPr lang="en-US" dirty="0" smtClean="0"/>
              <a:t>S</a:t>
            </a:r>
            <a:r>
              <a:rPr lang="el-GR" dirty="0" smtClean="0"/>
              <a:t>, με συχνότητα λειτουργίας 3 </a:t>
            </a:r>
            <a:r>
              <a:rPr lang="en-US" dirty="0" smtClean="0"/>
              <a:t>GHz</a:t>
            </a:r>
            <a:r>
              <a:rPr lang="el-GR" dirty="0" smtClean="0"/>
              <a:t> και μήκος παλμών 10</a:t>
            </a:r>
            <a:r>
              <a:rPr lang="en-US" dirty="0" smtClean="0"/>
              <a:t>cm</a:t>
            </a:r>
            <a:r>
              <a:rPr lang="el-GR" dirty="0" smtClean="0"/>
              <a:t>.</a:t>
            </a:r>
          </a:p>
          <a:p>
            <a:pPr marL="514350" indent="-514350">
              <a:buFont typeface="+mj-lt"/>
              <a:buAutoNum type="arabicPeriod"/>
            </a:pPr>
            <a:r>
              <a:rPr lang="en-US" dirty="0" smtClean="0"/>
              <a:t>Radar </a:t>
            </a:r>
            <a:r>
              <a:rPr lang="el-GR" dirty="0" smtClean="0"/>
              <a:t>που εκπέμπουν στην περιοχή </a:t>
            </a:r>
            <a:r>
              <a:rPr lang="en-US" dirty="0" smtClean="0"/>
              <a:t>X, </a:t>
            </a:r>
            <a:r>
              <a:rPr lang="el-GR" dirty="0" smtClean="0"/>
              <a:t>με συχνότητα 9,3-9,5</a:t>
            </a:r>
            <a:r>
              <a:rPr lang="en-US" dirty="0" smtClean="0"/>
              <a:t> GHz</a:t>
            </a:r>
            <a:r>
              <a:rPr lang="el-GR" dirty="0" smtClean="0"/>
              <a:t> (περίπου 10</a:t>
            </a:r>
            <a:r>
              <a:rPr lang="en-US" dirty="0" smtClean="0"/>
              <a:t>GHz</a:t>
            </a:r>
            <a:r>
              <a:rPr lang="el-GR" dirty="0" smtClean="0"/>
              <a:t>) και μήκος παλμών 3 </a:t>
            </a:r>
            <a:r>
              <a:rPr lang="en-US" dirty="0" smtClean="0"/>
              <a:t>cm.</a:t>
            </a:r>
          </a:p>
          <a:p>
            <a:pPr marL="514350" indent="-514350">
              <a:buFont typeface="+mj-lt"/>
              <a:buAutoNum type="arabicPeriod"/>
            </a:pPr>
            <a:r>
              <a:rPr lang="en-US" dirty="0" smtClean="0"/>
              <a:t>Radar </a:t>
            </a:r>
            <a:r>
              <a:rPr lang="el-GR" dirty="0" smtClean="0"/>
              <a:t>που εκπέμπουν στην περιοχή </a:t>
            </a:r>
            <a:r>
              <a:rPr lang="en-US" dirty="0" smtClean="0"/>
              <a:t>Q</a:t>
            </a:r>
            <a:r>
              <a:rPr lang="el-GR" dirty="0" smtClean="0"/>
              <a:t>, με συχνότητα 37,5 </a:t>
            </a:r>
            <a:r>
              <a:rPr lang="en-US" dirty="0" smtClean="0"/>
              <a:t>GHz</a:t>
            </a:r>
            <a:r>
              <a:rPr lang="el-GR" dirty="0" smtClean="0"/>
              <a:t> και μήκος παλμού 8 </a:t>
            </a:r>
            <a:r>
              <a:rPr lang="en-US" dirty="0" smtClean="0"/>
              <a:t>mm</a:t>
            </a:r>
            <a:r>
              <a:rPr lang="el-GR" dirty="0" smtClean="0"/>
              <a:t>.</a:t>
            </a:r>
            <a:endParaRPr lang="el-GR" dirty="0"/>
          </a:p>
        </p:txBody>
      </p:sp>
    </p:spTree>
    <p:extLst>
      <p:ext uri="{BB962C8B-B14F-4D97-AF65-F5344CB8AC3E}">
        <p14:creationId xmlns:p14="http://schemas.microsoft.com/office/powerpoint/2010/main" xmlns="" val="356431009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Σύγκριση </a:t>
            </a:r>
            <a:r>
              <a:rPr lang="en-US" dirty="0" smtClean="0"/>
              <a:t>radar </a:t>
            </a:r>
            <a:r>
              <a:rPr lang="el-GR" dirty="0" smtClean="0"/>
              <a:t>3</a:t>
            </a:r>
            <a:r>
              <a:rPr lang="en-US" dirty="0" smtClean="0"/>
              <a:t>cm </a:t>
            </a:r>
            <a:r>
              <a:rPr lang="el-GR" dirty="0" smtClean="0"/>
              <a:t>με </a:t>
            </a:r>
            <a:r>
              <a:rPr lang="en-US" dirty="0" smtClean="0"/>
              <a:t>10cm</a:t>
            </a:r>
            <a:endParaRPr lang="el-GR" dirty="0"/>
          </a:p>
        </p:txBody>
      </p:sp>
      <p:sp>
        <p:nvSpPr>
          <p:cNvPr id="3" name="Θέση περιεχομένου 2"/>
          <p:cNvSpPr>
            <a:spLocks noGrp="1"/>
          </p:cNvSpPr>
          <p:nvPr>
            <p:ph idx="1"/>
          </p:nvPr>
        </p:nvSpPr>
        <p:spPr/>
        <p:txBody>
          <a:bodyPr>
            <a:normAutofit fontScale="55000" lnSpcReduction="20000"/>
          </a:bodyPr>
          <a:lstStyle/>
          <a:p>
            <a:pPr marL="514350" indent="-514350">
              <a:buFont typeface="+mj-lt"/>
              <a:buAutoNum type="alphaLcParenR"/>
            </a:pPr>
            <a:r>
              <a:rPr lang="el-GR" b="1" dirty="0" smtClean="0"/>
              <a:t>Το ραντάρ 10</a:t>
            </a:r>
            <a:r>
              <a:rPr lang="en-US" b="1" dirty="0" smtClean="0"/>
              <a:t> cm </a:t>
            </a:r>
            <a:r>
              <a:rPr lang="el-GR" b="1" dirty="0" smtClean="0"/>
              <a:t>έχει μεγαλύτερη εμβέλεια </a:t>
            </a:r>
            <a:r>
              <a:rPr lang="el-GR" dirty="0" smtClean="0"/>
              <a:t>από το ραντάρ 3</a:t>
            </a:r>
            <a:r>
              <a:rPr lang="en-US" dirty="0" smtClean="0"/>
              <a:t> cm. </a:t>
            </a:r>
            <a:r>
              <a:rPr lang="el-GR" dirty="0" smtClean="0"/>
              <a:t>Αυτό συμβαίνει γιατί τα ραδιοκύματα με μήκος 10 </a:t>
            </a:r>
            <a:r>
              <a:rPr lang="en-US" dirty="0" smtClean="0"/>
              <a:t>cm </a:t>
            </a:r>
            <a:r>
              <a:rPr lang="el-GR" dirty="0" smtClean="0"/>
              <a:t>παρουσιάζουν μεγαλύτερη διάθλαση από αυτά με μήκος </a:t>
            </a:r>
            <a:r>
              <a:rPr lang="el-GR" dirty="0" err="1" smtClean="0"/>
              <a:t>κύματ</a:t>
            </a:r>
            <a:r>
              <a:rPr lang="en-US" dirty="0" smtClean="0"/>
              <a:t>o</a:t>
            </a:r>
            <a:r>
              <a:rPr lang="el-GR" dirty="0" smtClean="0"/>
              <a:t>ς 3 </a:t>
            </a:r>
            <a:r>
              <a:rPr lang="en-US" dirty="0" smtClean="0"/>
              <a:t>cm. </a:t>
            </a:r>
          </a:p>
          <a:p>
            <a:pPr marL="514350" indent="-514350">
              <a:buFont typeface="+mj-lt"/>
              <a:buAutoNum type="alphaLcParenR"/>
            </a:pPr>
            <a:r>
              <a:rPr lang="en-US" b="1" dirty="0" smtClean="0"/>
              <a:t>To </a:t>
            </a:r>
            <a:r>
              <a:rPr lang="el-GR" b="1" dirty="0" smtClean="0"/>
              <a:t>ραντάρ 10 </a:t>
            </a:r>
            <a:r>
              <a:rPr lang="en-US" b="1" dirty="0" smtClean="0"/>
              <a:t>cm </a:t>
            </a:r>
            <a:r>
              <a:rPr lang="el-GR" b="1" dirty="0" smtClean="0"/>
              <a:t>παρουσιάζει ασθενέστερες επιστροφές βροχής </a:t>
            </a:r>
            <a:r>
              <a:rPr lang="el-GR" dirty="0" smtClean="0"/>
              <a:t>από το ραντάρ 3 </a:t>
            </a:r>
            <a:r>
              <a:rPr lang="en-US" dirty="0" smtClean="0"/>
              <a:t>cm. </a:t>
            </a:r>
            <a:r>
              <a:rPr lang="el-GR" dirty="0" smtClean="0"/>
              <a:t>Αυτό συμβαίνει γιατί τα σταγονίδια της βροχής έχουν διαστάσεις συγκρίσιμες με το ¼ του μήκους κύματος που εκπέμπει τα ραντάρ 3 </a:t>
            </a:r>
            <a:r>
              <a:rPr lang="en-US" dirty="0" smtClean="0"/>
              <a:t>cm</a:t>
            </a:r>
            <a:r>
              <a:rPr lang="el-GR" dirty="0" smtClean="0"/>
              <a:t>, με αποτέλεσμα να έχουν καλύτερη ανάκλαση στα κύματα αυτά.</a:t>
            </a:r>
          </a:p>
          <a:p>
            <a:pPr marL="514350" indent="-514350">
              <a:buFont typeface="+mj-lt"/>
              <a:buAutoNum type="alphaLcParenR"/>
            </a:pPr>
            <a:r>
              <a:rPr lang="el-GR" b="1" dirty="0" smtClean="0"/>
              <a:t>Το ραντάρ 10 </a:t>
            </a:r>
            <a:r>
              <a:rPr lang="en-US" b="1" dirty="0" smtClean="0"/>
              <a:t>cm </a:t>
            </a:r>
            <a:r>
              <a:rPr lang="el-GR" b="1" dirty="0" smtClean="0"/>
              <a:t>παρουσιάζει ασθενέστερες θαλάσσιες επιστροφές </a:t>
            </a:r>
            <a:r>
              <a:rPr lang="el-GR" dirty="0" smtClean="0"/>
              <a:t>από το ραντάρ </a:t>
            </a:r>
            <a:r>
              <a:rPr lang="en-US" dirty="0" smtClean="0"/>
              <a:t>3</a:t>
            </a:r>
            <a:r>
              <a:rPr lang="el-GR" dirty="0" smtClean="0"/>
              <a:t> </a:t>
            </a:r>
            <a:r>
              <a:rPr lang="en-US" dirty="0" smtClean="0"/>
              <a:t>cm.</a:t>
            </a:r>
            <a:endParaRPr lang="el-GR" dirty="0" smtClean="0"/>
          </a:p>
          <a:p>
            <a:pPr marL="514350" indent="-514350">
              <a:buFont typeface="+mj-lt"/>
              <a:buAutoNum type="alphaLcParenR"/>
            </a:pPr>
            <a:r>
              <a:rPr lang="el-GR" b="1" dirty="0" smtClean="0"/>
              <a:t>Το οριζόντιο εύρος δέσμης ακτινοβολίας είναι μικρότερο στο ραντάρ 3 </a:t>
            </a:r>
            <a:r>
              <a:rPr lang="en-US" b="1" dirty="0" smtClean="0"/>
              <a:t>cm </a:t>
            </a:r>
            <a:r>
              <a:rPr lang="el-GR" dirty="0" smtClean="0"/>
              <a:t>από το 10 </a:t>
            </a:r>
            <a:r>
              <a:rPr lang="en-US" dirty="0" smtClean="0"/>
              <a:t>cm</a:t>
            </a:r>
            <a:r>
              <a:rPr lang="el-GR" dirty="0" smtClean="0"/>
              <a:t>. Αυτό εξασφαλίζει μικρότερη παραμόρφωση στόχων, ακρίβεια διοπτεύσεων και καλύτερη διάκριση στόχων.</a:t>
            </a:r>
          </a:p>
          <a:p>
            <a:pPr marL="514350" indent="-514350">
              <a:buFont typeface="+mj-lt"/>
              <a:buAutoNum type="alphaLcParenR"/>
            </a:pPr>
            <a:r>
              <a:rPr lang="el-GR" b="1" dirty="0" smtClean="0"/>
              <a:t>Το ραντάρ 3 </a:t>
            </a:r>
            <a:r>
              <a:rPr lang="en-US" b="1" dirty="0" smtClean="0"/>
              <a:t>cm </a:t>
            </a:r>
            <a:r>
              <a:rPr lang="el-GR" b="1" dirty="0" smtClean="0"/>
              <a:t>έχει μικρότερες διαστάσεις κεραία από το 10 </a:t>
            </a:r>
            <a:r>
              <a:rPr lang="en-US" b="1" dirty="0" smtClean="0"/>
              <a:t>cm.</a:t>
            </a:r>
          </a:p>
          <a:p>
            <a:pPr marL="514350" indent="-514350">
              <a:buFont typeface="+mj-lt"/>
              <a:buAutoNum type="alphaLcParenR"/>
            </a:pPr>
            <a:r>
              <a:rPr lang="el-GR" b="1" dirty="0" smtClean="0"/>
              <a:t>Το ραντάρ 10 </a:t>
            </a:r>
            <a:r>
              <a:rPr lang="en-US" b="1" dirty="0" smtClean="0"/>
              <a:t>cm </a:t>
            </a:r>
            <a:r>
              <a:rPr lang="el-GR" b="1" dirty="0" smtClean="0"/>
              <a:t>έχει μικρότερες απώλειες στον κυματοδηγό </a:t>
            </a:r>
            <a:r>
              <a:rPr lang="el-GR" dirty="0" smtClean="0"/>
              <a:t>από το ραντάρ 3 </a:t>
            </a:r>
            <a:r>
              <a:rPr lang="en-US" dirty="0" smtClean="0"/>
              <a:t>cm. </a:t>
            </a:r>
            <a:endParaRPr lang="el-GR" dirty="0" smtClean="0"/>
          </a:p>
          <a:p>
            <a:pPr marL="514350" indent="-514350">
              <a:buFont typeface="+mj-lt"/>
              <a:buAutoNum type="alphaLcParenR"/>
            </a:pPr>
            <a:r>
              <a:rPr lang="el-GR" b="1" dirty="0" smtClean="0"/>
              <a:t>Το ραντάρ 10 </a:t>
            </a:r>
            <a:r>
              <a:rPr lang="en-US" b="1" dirty="0" smtClean="0"/>
              <a:t>cm </a:t>
            </a:r>
            <a:r>
              <a:rPr lang="el-GR" b="1" dirty="0" smtClean="0"/>
              <a:t>έχει μικρότερες παρεμβολές </a:t>
            </a:r>
            <a:r>
              <a:rPr lang="el-GR" dirty="0" smtClean="0"/>
              <a:t>σε σχέση με το ραντάρ 3 </a:t>
            </a:r>
            <a:r>
              <a:rPr lang="en-US" dirty="0" smtClean="0"/>
              <a:t>cm</a:t>
            </a:r>
            <a:r>
              <a:rPr lang="el-GR" dirty="0" smtClean="0"/>
              <a:t>.</a:t>
            </a:r>
          </a:p>
          <a:p>
            <a:pPr marL="514350" indent="-514350">
              <a:buFont typeface="+mj-lt"/>
              <a:buAutoNum type="alphaLcParenR"/>
            </a:pPr>
            <a:r>
              <a:rPr lang="el-GR" b="1" dirty="0" smtClean="0"/>
              <a:t>Το ραντάρ 3 </a:t>
            </a:r>
            <a:r>
              <a:rPr lang="en-US" b="1" dirty="0" smtClean="0"/>
              <a:t>cm </a:t>
            </a:r>
            <a:r>
              <a:rPr lang="el-GR" b="1" dirty="0" smtClean="0"/>
              <a:t>συνεργάζεται με τα </a:t>
            </a:r>
            <a:r>
              <a:rPr lang="el-GR" b="1" dirty="0" err="1" smtClean="0"/>
              <a:t>ραδιοβοηθήματα</a:t>
            </a:r>
            <a:r>
              <a:rPr lang="el-GR" b="1" dirty="0" smtClean="0"/>
              <a:t> </a:t>
            </a:r>
            <a:r>
              <a:rPr lang="en-US" b="1" dirty="0" err="1" smtClean="0"/>
              <a:t>racon</a:t>
            </a:r>
            <a:r>
              <a:rPr lang="en-US" b="1" dirty="0" smtClean="0"/>
              <a:t> </a:t>
            </a:r>
            <a:r>
              <a:rPr lang="el-GR" b="1" dirty="0" smtClean="0"/>
              <a:t>και </a:t>
            </a:r>
            <a:r>
              <a:rPr lang="en-US" b="1" dirty="0" err="1" smtClean="0"/>
              <a:t>ramark</a:t>
            </a:r>
            <a:r>
              <a:rPr lang="en-US" b="1" dirty="0" smtClean="0"/>
              <a:t> </a:t>
            </a:r>
            <a:r>
              <a:rPr lang="el-GR" dirty="0" smtClean="0"/>
              <a:t>ενώ το 10 </a:t>
            </a:r>
            <a:r>
              <a:rPr lang="en-US" dirty="0" smtClean="0"/>
              <a:t>cm </a:t>
            </a:r>
            <a:r>
              <a:rPr lang="el-GR" dirty="0" smtClean="0"/>
              <a:t>όχι.</a:t>
            </a:r>
            <a:endParaRPr lang="el-GR" dirty="0"/>
          </a:p>
        </p:txBody>
      </p:sp>
    </p:spTree>
    <p:extLst>
      <p:ext uri="{BB962C8B-B14F-4D97-AF65-F5344CB8AC3E}">
        <p14:creationId xmlns:p14="http://schemas.microsoft.com/office/powerpoint/2010/main" xmlns="" val="331483560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Ελάχιστη απόσταση ανιχνεύσεως στόχου</a:t>
            </a:r>
            <a:endParaRPr lang="el-GR" dirty="0"/>
          </a:p>
        </p:txBody>
      </p:sp>
      <p:sp>
        <p:nvSpPr>
          <p:cNvPr id="3" name="Θέση περιεχομένου 2"/>
          <p:cNvSpPr>
            <a:spLocks noGrp="1"/>
          </p:cNvSpPr>
          <p:nvPr>
            <p:ph idx="1"/>
          </p:nvPr>
        </p:nvSpPr>
        <p:spPr>
          <a:xfrm>
            <a:off x="502920" y="530352"/>
            <a:ext cx="8183880" cy="4266800"/>
          </a:xfrm>
        </p:spPr>
        <p:txBody>
          <a:bodyPr>
            <a:normAutofit fontScale="47500" lnSpcReduction="20000"/>
          </a:bodyPr>
          <a:lstStyle/>
          <a:p>
            <a:pPr marL="0" indent="0">
              <a:buNone/>
            </a:pPr>
            <a:r>
              <a:rPr lang="el-GR" dirty="0" smtClean="0"/>
              <a:t>Όταν ένας στόχος βρίσκεται σε μία απόσταση μικρότερη από ένα όριο, τότε ο στόχος δεν ανιχνεύεται από το ραντάρ. Οι παράγοντες που προκαλούν αυτό το φαινόμενο είναι</a:t>
            </a:r>
            <a:r>
              <a:rPr lang="en-US" dirty="0" smtClean="0"/>
              <a:t>:</a:t>
            </a:r>
          </a:p>
          <a:p>
            <a:r>
              <a:rPr lang="el-GR" b="1" dirty="0" smtClean="0"/>
              <a:t>Η διάρκεια του παλμού εκπομπής</a:t>
            </a:r>
            <a:r>
              <a:rPr lang="el-GR" dirty="0" smtClean="0"/>
              <a:t>. Αν ένας στόχος βρίσκεται σε απόσταση μικρότερη από το μισό του μήκους του παλμού εκπομπής η ηχώ του επιστρέφει στην κεραία πριν ολοκληρωθεί η εκπομπή του παλμού.</a:t>
            </a:r>
          </a:p>
          <a:p>
            <a:r>
              <a:rPr lang="el-GR" b="1" dirty="0" smtClean="0"/>
              <a:t>Η αδράνεια του διακόπτη εκπομπής λήψεως</a:t>
            </a:r>
            <a:r>
              <a:rPr lang="el-GR" dirty="0" smtClean="0"/>
              <a:t>.</a:t>
            </a:r>
            <a:r>
              <a:rPr lang="el-GR" dirty="0"/>
              <a:t> </a:t>
            </a:r>
            <a:r>
              <a:rPr lang="el-GR" dirty="0" smtClean="0"/>
              <a:t>Όταν η απόσταση ενός στόχου μόλις ξεπερνά το μισό του μήκους του παλμού εκπομπής η ηχώ του στόχου επιστρέφει στην κεραία αμέσως μετά το τέλος εκπομπής αλλά δεν ανιχνεύεται και πάλι γιατί η αλλαγή της σύνδεσης της κεραίας με τον πομπό και τον δέκτη μέσω του διακόπτη εκπομπής / λήψεως δεν γίνεται ακαριαία με αποτέλεσμα η ηχώ να μην λαμβάνεται από τον δέκτη.</a:t>
            </a:r>
          </a:p>
          <a:p>
            <a:r>
              <a:rPr lang="el-GR" b="1" dirty="0" smtClean="0"/>
              <a:t>Το κατακόρυφο εύρος της δέσμης ακτινοβολίας </a:t>
            </a:r>
            <a:r>
              <a:rPr lang="el-GR" dirty="0" smtClean="0"/>
              <a:t>όσο μικρότερο είναι τόσο αυξάνεται η ελάχιστη απόσταση ανιχνεύσεως.</a:t>
            </a:r>
          </a:p>
          <a:p>
            <a:r>
              <a:rPr lang="el-GR" b="1" dirty="0" smtClean="0"/>
              <a:t>Η μεγάλη κλίση της δέσμης ακτινοβολίας ως προς την επιφάνεια της θάλασσας</a:t>
            </a:r>
            <a:r>
              <a:rPr lang="el-GR" dirty="0" smtClean="0"/>
              <a:t> προκαλεί μείωση της ελάχιστης απόστασης ανιχνεύσεως. </a:t>
            </a:r>
          </a:p>
          <a:p>
            <a:r>
              <a:rPr lang="el-GR" b="1" dirty="0" smtClean="0"/>
              <a:t>Το μεγάλο ύψος κεραίας </a:t>
            </a:r>
            <a:r>
              <a:rPr lang="el-GR" dirty="0" smtClean="0"/>
              <a:t>προκαλεί αύξηση της ελάχιστης απόστασης ανιχνεύσεως.</a:t>
            </a:r>
          </a:p>
          <a:p>
            <a:r>
              <a:rPr lang="el-GR" b="1" dirty="0" smtClean="0"/>
              <a:t>Η κλίση του πλοίου </a:t>
            </a:r>
            <a:r>
              <a:rPr lang="el-GR" dirty="0" smtClean="0"/>
              <a:t>προκαλεί ανάλογη κλίση ης δέσμης ακτινοβολίας οπότε άλλοτε αυξάνει και άλλοτε μειώνει την ελάχιστη απόσταση ανιχνεύσεως.</a:t>
            </a:r>
          </a:p>
          <a:p>
            <a:r>
              <a:rPr lang="el-GR" b="1" dirty="0" smtClean="0"/>
              <a:t>Το μεγάλο ύψος ενός στόχου </a:t>
            </a:r>
            <a:r>
              <a:rPr lang="el-GR" dirty="0" smtClean="0"/>
              <a:t>βοηθά να γίνεται αντιληπτός από μεγαλύτερες αποστάσεις.</a:t>
            </a:r>
          </a:p>
          <a:p>
            <a:r>
              <a:rPr lang="el-GR" b="1" dirty="0" smtClean="0"/>
              <a:t>Οι τομείς σκιάς </a:t>
            </a:r>
            <a:r>
              <a:rPr lang="el-GR" dirty="0" smtClean="0"/>
              <a:t>έχουν σαν αποτέλεσμα να την αύξηση της ελάχιστης απόστασης ανιχνεύσεως.</a:t>
            </a:r>
            <a:endParaRPr lang="el-GR" dirty="0"/>
          </a:p>
        </p:txBody>
      </p:sp>
    </p:spTree>
    <p:extLst>
      <p:ext uri="{BB962C8B-B14F-4D97-AF65-F5344CB8AC3E}">
        <p14:creationId xmlns:p14="http://schemas.microsoft.com/office/powerpoint/2010/main" xmlns="" val="123727590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Μέγιστη απόσταση ανιχνεύσεως</a:t>
            </a:r>
            <a:endParaRPr lang="el-GR" dirty="0"/>
          </a:p>
        </p:txBody>
      </p:sp>
      <p:sp>
        <p:nvSpPr>
          <p:cNvPr id="3" name="Θέση περιεχομένου 2"/>
          <p:cNvSpPr>
            <a:spLocks noGrp="1"/>
          </p:cNvSpPr>
          <p:nvPr>
            <p:ph idx="1"/>
          </p:nvPr>
        </p:nvSpPr>
        <p:spPr/>
        <p:txBody>
          <a:bodyPr>
            <a:normAutofit fontScale="62500" lnSpcReduction="20000"/>
          </a:bodyPr>
          <a:lstStyle/>
          <a:p>
            <a:pPr marL="0" indent="0">
              <a:buNone/>
            </a:pPr>
            <a:r>
              <a:rPr lang="el-GR" dirty="0" smtClean="0"/>
              <a:t>Όταν ένας στόχος βρίσκεται σε απόσταση μεγαλύτερη από ένα όριο από το ραντάρ δεν μπορεί να ανιχνευθεί. Η απόσταση αυτή λέγεται μέγιστη απόσταση ανιχνεύσεως και επηρεάζεται από</a:t>
            </a:r>
            <a:r>
              <a:rPr lang="en-US" dirty="0" smtClean="0"/>
              <a:t>: </a:t>
            </a:r>
            <a:endParaRPr lang="el-GR" dirty="0" smtClean="0"/>
          </a:p>
          <a:p>
            <a:pPr marL="514350" indent="-514350">
              <a:buFont typeface="+mj-lt"/>
              <a:buAutoNum type="alphaLcPeriod"/>
            </a:pPr>
            <a:r>
              <a:rPr lang="el-GR" b="1" dirty="0" smtClean="0"/>
              <a:t>Αύξηση της συχνότητας επαναλήψεως </a:t>
            </a:r>
            <a:r>
              <a:rPr lang="el-GR" dirty="0" smtClean="0"/>
              <a:t>παλμών έχει σαν αποτέλεσμα την μείωση της μέγιστης αποστάσεως ανιχνεύσεως. Αυτό προκαλεί μείωση στην περίοδο επαναλήψεως παλμών και αντίστοιχη μείωση της βάσεως χρόνου. Αν διαιρέσουμε την περίοδο εκπομπής με 12,34μ</a:t>
            </a:r>
            <a:r>
              <a:rPr lang="en-US" dirty="0" smtClean="0"/>
              <a:t>sec </a:t>
            </a:r>
            <a:r>
              <a:rPr lang="el-GR" dirty="0" smtClean="0"/>
              <a:t>που αντιστοιχεί σε απόσταση 1 </a:t>
            </a:r>
            <a:r>
              <a:rPr lang="el-GR" dirty="0" err="1" smtClean="0"/>
              <a:t>νμ</a:t>
            </a:r>
            <a:r>
              <a:rPr lang="el-GR" dirty="0" smtClean="0"/>
              <a:t> βρίσκουμε την μέγιστη απόσταση ανιχνεύσεως.</a:t>
            </a:r>
          </a:p>
          <a:p>
            <a:pPr marL="514350" indent="-514350">
              <a:buFont typeface="+mj-lt"/>
              <a:buAutoNum type="alphaLcPeriod"/>
            </a:pPr>
            <a:r>
              <a:rPr lang="el-GR" b="1" dirty="0" smtClean="0"/>
              <a:t>Αύξηση της ισχύος εκπομπής </a:t>
            </a:r>
            <a:r>
              <a:rPr lang="el-GR" dirty="0" smtClean="0"/>
              <a:t>προκαλεί αύξηση της μέγιστης απόστασης ανιχνεύσεως.</a:t>
            </a:r>
          </a:p>
          <a:p>
            <a:pPr marL="514350" indent="-514350">
              <a:buFont typeface="+mj-lt"/>
              <a:buAutoNum type="alphaLcPeriod"/>
            </a:pPr>
            <a:r>
              <a:rPr lang="el-GR" b="1" dirty="0" smtClean="0"/>
              <a:t>Το οριζόντιο και το κατακόρυφο εύρος </a:t>
            </a:r>
            <a:r>
              <a:rPr lang="el-GR" dirty="0" smtClean="0"/>
              <a:t>της κεραίας.</a:t>
            </a:r>
          </a:p>
          <a:p>
            <a:pPr marL="514350" indent="-514350">
              <a:buFont typeface="+mj-lt"/>
              <a:buAutoNum type="alphaLcPeriod"/>
            </a:pPr>
            <a:r>
              <a:rPr lang="el-GR" b="1" dirty="0" smtClean="0"/>
              <a:t>Το μεγαλύτερο ύψος κεραίας </a:t>
            </a:r>
            <a:r>
              <a:rPr lang="el-GR" dirty="0" smtClean="0"/>
              <a:t>αυξάνει την μέγιστη απόσταση ανιχνεύσεως.</a:t>
            </a:r>
            <a:endParaRPr lang="el-GR" dirty="0"/>
          </a:p>
        </p:txBody>
      </p:sp>
    </p:spTree>
    <p:extLst>
      <p:ext uri="{BB962C8B-B14F-4D97-AF65-F5344CB8AC3E}">
        <p14:creationId xmlns:p14="http://schemas.microsoft.com/office/powerpoint/2010/main" xmlns="" val="37863719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Διάκριση κατά απόσταση </a:t>
            </a:r>
            <a:endParaRPr lang="el-GR" dirty="0"/>
          </a:p>
        </p:txBody>
      </p:sp>
      <p:sp>
        <p:nvSpPr>
          <p:cNvPr id="3" name="Θέση περιεχομένου 2"/>
          <p:cNvSpPr>
            <a:spLocks noGrp="1"/>
          </p:cNvSpPr>
          <p:nvPr>
            <p:ph idx="1"/>
          </p:nvPr>
        </p:nvSpPr>
        <p:spPr/>
        <p:txBody>
          <a:bodyPr>
            <a:normAutofit fontScale="70000" lnSpcReduction="20000"/>
          </a:bodyPr>
          <a:lstStyle/>
          <a:p>
            <a:pPr marL="0" indent="0">
              <a:buNone/>
            </a:pPr>
            <a:r>
              <a:rPr lang="el-GR" dirty="0" smtClean="0"/>
              <a:t>Διάκριση κατά απόσταση του ραντάρ ονομάζεται η ικανότητα του να παρουσιάζει στον </a:t>
            </a:r>
            <a:r>
              <a:rPr lang="el-GR" dirty="0" err="1" smtClean="0"/>
              <a:t>ενδείκτη</a:t>
            </a:r>
            <a:r>
              <a:rPr lang="el-GR" dirty="0" smtClean="0"/>
              <a:t> δύο στόχους που βρίσκονται στην ίδια διόπτευση και μικρή απόσταση μεταξύ τους, ξεχωριστά και όχι ως ένα στόχο. Η ικανότητα αυτή του ραντάρ επηρεάζεται από</a:t>
            </a:r>
            <a:r>
              <a:rPr lang="en-US" dirty="0" smtClean="0"/>
              <a:t>:</a:t>
            </a:r>
          </a:p>
          <a:p>
            <a:pPr marL="514350" indent="-514350">
              <a:buFont typeface="+mj-lt"/>
              <a:buAutoNum type="alphaLcPeriod"/>
            </a:pPr>
            <a:r>
              <a:rPr lang="en-US" b="1" dirty="0" smtClean="0"/>
              <a:t>To </a:t>
            </a:r>
            <a:r>
              <a:rPr lang="el-GR" b="1" dirty="0" smtClean="0"/>
              <a:t>μήκος του παλμού εκπομπής</a:t>
            </a:r>
            <a:r>
              <a:rPr lang="el-GR" dirty="0" smtClean="0"/>
              <a:t>. Διότι όταν η απόσταση μεταξύ των στόχων είναι μικρότερη από μισό του μήκους του παλμού εκπομπής, τότε ο παλμός εκπομπής καλύπτει και τους δύο στόχους με αποτέλεσμα να τους εμφανίζει σαν ένα.</a:t>
            </a:r>
          </a:p>
          <a:p>
            <a:pPr marL="514350" indent="-514350">
              <a:buFont typeface="+mj-lt"/>
              <a:buAutoNum type="alphaLcPeriod"/>
            </a:pPr>
            <a:r>
              <a:rPr lang="el-GR" b="1" dirty="0" smtClean="0"/>
              <a:t>Η διαστάσεις της φωτεινής κηλίδας στο </a:t>
            </a:r>
            <a:r>
              <a:rPr lang="en-US" b="1" dirty="0" smtClean="0"/>
              <a:t>PPI</a:t>
            </a:r>
            <a:r>
              <a:rPr lang="el-GR" dirty="0" smtClean="0"/>
              <a:t>, όταν είναι μεγάλες δεν επιτρέπουν να ξεχωρίσουν οι δύο στόχοι. </a:t>
            </a:r>
          </a:p>
          <a:p>
            <a:pPr marL="514350" indent="-514350">
              <a:buFont typeface="+mj-lt"/>
              <a:buAutoNum type="alphaLcPeriod"/>
            </a:pPr>
            <a:r>
              <a:rPr lang="el-GR" dirty="0" smtClean="0"/>
              <a:t>Η </a:t>
            </a:r>
            <a:r>
              <a:rPr lang="el-GR" b="1" dirty="0" err="1" smtClean="0"/>
              <a:t>διαφόριση</a:t>
            </a:r>
            <a:r>
              <a:rPr lang="el-GR" b="1" dirty="0" smtClean="0"/>
              <a:t> που προκαλεί ο ρυθμιστής των επιστροφών </a:t>
            </a:r>
            <a:r>
              <a:rPr lang="el-GR" dirty="0" smtClean="0"/>
              <a:t>βροχής βοηθά στην διάκριση των στόχων.</a:t>
            </a:r>
            <a:endParaRPr lang="el-GR" dirty="0"/>
          </a:p>
        </p:txBody>
      </p:sp>
    </p:spTree>
    <p:extLst>
      <p:ext uri="{BB962C8B-B14F-4D97-AF65-F5344CB8AC3E}">
        <p14:creationId xmlns:p14="http://schemas.microsoft.com/office/powerpoint/2010/main" xmlns="" val="1935101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Στόχος και ηχώ</a:t>
            </a:r>
            <a:endParaRPr lang="el-GR" dirty="0"/>
          </a:p>
        </p:txBody>
      </p:sp>
      <p:sp>
        <p:nvSpPr>
          <p:cNvPr id="3" name="Θέση περιεχομένου 2"/>
          <p:cNvSpPr>
            <a:spLocks noGrp="1"/>
          </p:cNvSpPr>
          <p:nvPr>
            <p:ph idx="1"/>
          </p:nvPr>
        </p:nvSpPr>
        <p:spPr/>
        <p:txBody>
          <a:bodyPr>
            <a:normAutofit/>
          </a:bodyPr>
          <a:lstStyle/>
          <a:p>
            <a:r>
              <a:rPr lang="el-GR" sz="1800" dirty="0" smtClean="0"/>
              <a:t>Ένα αντικείμενο το οποίο καλείται στόχος ανιχνεύεται από την εκπομπή ενός παλμού ενέργειας ραδιοκυμάτων και την επακόλουθη λήψη μέρους της ενέργειας αυτής, η οποία προέρχεται από την αντανάκλαση του αρχικού παλμού στο στόχο. Η ανακλώμενη ενέργεια λέγεται ηχώ του στόχου.</a:t>
            </a:r>
          </a:p>
          <a:p>
            <a:pPr marL="0" indent="0">
              <a:buNone/>
            </a:pPr>
            <a:endParaRPr lang="en-US" dirty="0" smtClean="0"/>
          </a:p>
        </p:txBody>
      </p:sp>
      <p:pic>
        <p:nvPicPr>
          <p:cNvPr id="1026" name="Picture 2" descr="C:\Users\chris\Desktop\2014-02-27\00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3568" y="2060848"/>
            <a:ext cx="7848872" cy="318978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7971528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Διάκριση κατά διόπτευση </a:t>
            </a:r>
            <a:endParaRPr lang="el-GR" dirty="0"/>
          </a:p>
        </p:txBody>
      </p:sp>
      <p:sp>
        <p:nvSpPr>
          <p:cNvPr id="3" name="Θέση περιεχομένου 2"/>
          <p:cNvSpPr>
            <a:spLocks noGrp="1"/>
          </p:cNvSpPr>
          <p:nvPr>
            <p:ph idx="1"/>
          </p:nvPr>
        </p:nvSpPr>
        <p:spPr/>
        <p:txBody>
          <a:bodyPr>
            <a:normAutofit fontScale="77500" lnSpcReduction="20000"/>
          </a:bodyPr>
          <a:lstStyle/>
          <a:p>
            <a:pPr marL="0" indent="0">
              <a:buNone/>
            </a:pPr>
            <a:r>
              <a:rPr lang="el-GR" dirty="0" smtClean="0"/>
              <a:t>Διάκριση κατά διόπτευση του ραντάρ ονομάζεται η ικανότητα του να παρουσιάζει στον </a:t>
            </a:r>
            <a:r>
              <a:rPr lang="el-GR" dirty="0" err="1" smtClean="0"/>
              <a:t>ενδείκτη</a:t>
            </a:r>
            <a:r>
              <a:rPr lang="el-GR" dirty="0" smtClean="0"/>
              <a:t> δύο στόχους που βρίσκονται σε ίδια απόσταση από τη κεραία του και σε μικρή απόσταση μεταξύ τους. Όταν δύο στόχοι σχηματίζουν με την κεραία μας γωνία μικρότερη από το οριζόντιο εύρος της δέσμης ακτινοβολίας, εμφανίζονται ως ένας στόχος.</a:t>
            </a:r>
          </a:p>
          <a:p>
            <a:pPr marL="0" indent="0">
              <a:buNone/>
            </a:pPr>
            <a:r>
              <a:rPr lang="el-GR" dirty="0" smtClean="0"/>
              <a:t>Αυτό μπορεί να βελτιωθεί</a:t>
            </a:r>
            <a:r>
              <a:rPr lang="en-US" dirty="0" smtClean="0"/>
              <a:t> </a:t>
            </a:r>
            <a:r>
              <a:rPr lang="el-GR" dirty="0" smtClean="0"/>
              <a:t>με</a:t>
            </a:r>
            <a:r>
              <a:rPr lang="en-US" dirty="0" smtClean="0"/>
              <a:t>:</a:t>
            </a:r>
            <a:endParaRPr lang="el-GR" dirty="0" smtClean="0"/>
          </a:p>
          <a:p>
            <a:pPr marL="514350" indent="-514350">
              <a:buFont typeface="+mj-lt"/>
              <a:buAutoNum type="alphaLcPeriod"/>
            </a:pPr>
            <a:r>
              <a:rPr lang="el-GR" dirty="0" smtClean="0"/>
              <a:t>Καλή εστίαση και καλή ρύθμιση της λαμπρότητας.</a:t>
            </a:r>
          </a:p>
          <a:p>
            <a:pPr marL="514350" indent="-514350">
              <a:buFont typeface="+mj-lt"/>
              <a:buAutoNum type="alphaLcPeriod"/>
            </a:pPr>
            <a:r>
              <a:rPr lang="el-GR" dirty="0" smtClean="0"/>
              <a:t>Πρόσκαιρη μείωση της ευαισθησίας του δέκτη αποφεύγοντας έτσι την αμελητέα ηχώ εκτός των ορίων μισής ισχύος του οριζόντιου εύρους της </a:t>
            </a:r>
            <a:r>
              <a:rPr lang="el-GR" smtClean="0"/>
              <a:t>δέσμης ακτινοβολίας.</a:t>
            </a:r>
            <a:endParaRPr lang="el-GR" dirty="0"/>
          </a:p>
        </p:txBody>
      </p:sp>
    </p:spTree>
    <p:extLst>
      <p:ext uri="{BB962C8B-B14F-4D97-AF65-F5344CB8AC3E}">
        <p14:creationId xmlns:p14="http://schemas.microsoft.com/office/powerpoint/2010/main" xmlns="" val="9225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Χαρακτηριστικά </a:t>
            </a:r>
            <a:r>
              <a:rPr lang="el-GR" dirty="0" err="1"/>
              <a:t>ηχούς</a:t>
            </a:r>
            <a:endParaRPr lang="el-GR" dirty="0"/>
          </a:p>
        </p:txBody>
      </p:sp>
      <p:sp>
        <p:nvSpPr>
          <p:cNvPr id="3" name="Θέση περιεχομένου 2"/>
          <p:cNvSpPr>
            <a:spLocks noGrp="1"/>
          </p:cNvSpPr>
          <p:nvPr>
            <p:ph idx="1"/>
          </p:nvPr>
        </p:nvSpPr>
        <p:spPr/>
        <p:txBody>
          <a:bodyPr>
            <a:normAutofit fontScale="85000" lnSpcReduction="20000"/>
          </a:bodyPr>
          <a:lstStyle/>
          <a:p>
            <a:pPr marL="514350" indent="-514350">
              <a:buFont typeface="+mj-lt"/>
              <a:buAutoNum type="arabicPeriod"/>
            </a:pPr>
            <a:r>
              <a:rPr lang="el-GR" dirty="0"/>
              <a:t>Η συχνότητα και η διάρκεια της </a:t>
            </a:r>
            <a:r>
              <a:rPr lang="el-GR" dirty="0" err="1"/>
              <a:t>ηχούς</a:t>
            </a:r>
            <a:r>
              <a:rPr lang="el-GR" dirty="0"/>
              <a:t> μοιάζει με την συχνότητα και την διάρκεια του αρχικού παλμού ενέργειας ραδιοκυμάτων που εκπέμφθηκε.</a:t>
            </a:r>
          </a:p>
          <a:p>
            <a:pPr marL="514350" indent="-514350">
              <a:buFont typeface="+mj-lt"/>
              <a:buAutoNum type="arabicPeriod"/>
            </a:pPr>
            <a:r>
              <a:rPr lang="el-GR" dirty="0"/>
              <a:t>Η ηχώ ποτέ δεν είναι τόσο ισχυρή όσο ο αρχικός παλμός.</a:t>
            </a:r>
          </a:p>
          <a:p>
            <a:pPr marL="514350" indent="-514350">
              <a:buFont typeface="+mj-lt"/>
              <a:buAutoNum type="arabicPeriod"/>
            </a:pPr>
            <a:r>
              <a:rPr lang="el-GR" dirty="0"/>
              <a:t>Η πιθανότητα ανιχνεύσεως της </a:t>
            </a:r>
            <a:r>
              <a:rPr lang="el-GR" dirty="0" err="1"/>
              <a:t>ηχούς</a:t>
            </a:r>
            <a:r>
              <a:rPr lang="el-GR" dirty="0"/>
              <a:t> εξαρτάται από την ισχύ και την διάρκεια του αρχικού παλμού.</a:t>
            </a:r>
          </a:p>
          <a:p>
            <a:pPr marL="514350" indent="-514350">
              <a:buFont typeface="+mj-lt"/>
              <a:buAutoNum type="arabicPeriod"/>
            </a:pPr>
            <a:r>
              <a:rPr lang="el-GR" dirty="0"/>
              <a:t>Απαιτείται μεγάλο χρονικό διάστημα μεταξύ δύο διαδοχικών παλμών, ώστε στο διάστημα αυτό να επιστρέφει η ηχώ μακρινών στόχων.</a:t>
            </a:r>
          </a:p>
          <a:p>
            <a:endParaRPr lang="el-GR" dirty="0"/>
          </a:p>
        </p:txBody>
      </p:sp>
    </p:spTree>
    <p:extLst>
      <p:ext uri="{BB962C8B-B14F-4D97-AF65-F5344CB8AC3E}">
        <p14:creationId xmlns:p14="http://schemas.microsoft.com/office/powerpoint/2010/main" xmlns="" val="10022309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Μέτρηση αποστάσεων </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smtClean="0"/>
              <a:t>Η μέτρηση της απόστασης ενός στόχου από το </a:t>
            </a:r>
            <a:r>
              <a:rPr lang="en-US" dirty="0" smtClean="0"/>
              <a:t>radar </a:t>
            </a:r>
            <a:r>
              <a:rPr lang="el-GR" dirty="0" smtClean="0"/>
              <a:t>βασίζεται στην μέτρηση του χρόνου μεταξύ της εκπομπής του παλμού ραδιοκυμάτων και της λήψεως της </a:t>
            </a:r>
            <a:r>
              <a:rPr lang="el-GR" dirty="0" err="1" smtClean="0"/>
              <a:t>ηχούς</a:t>
            </a:r>
            <a:r>
              <a:rPr lang="el-GR" dirty="0" smtClean="0"/>
              <a:t> από την ανάκλαση των εν λόγω κυμάτων στο στόχο.</a:t>
            </a:r>
          </a:p>
          <a:p>
            <a:r>
              <a:rPr lang="el-GR" dirty="0" smtClean="0"/>
              <a:t>Αν υποθέσουμε ότι η ταχύτητα διαδόσεως των ραδιοκυμάτων στον αέρα </a:t>
            </a:r>
            <a:r>
              <a:rPr lang="el-GR" dirty="0" err="1" smtClean="0"/>
              <a:t>έιναι</a:t>
            </a:r>
            <a:r>
              <a:rPr lang="el-GR" dirty="0" smtClean="0"/>
              <a:t> </a:t>
            </a:r>
            <a:r>
              <a:rPr lang="en-US" dirty="0" smtClean="0"/>
              <a:t>c=</a:t>
            </a:r>
            <a:r>
              <a:rPr lang="el-GR" dirty="0" smtClean="0"/>
              <a:t>300.000 </a:t>
            </a:r>
            <a:r>
              <a:rPr lang="en-US" dirty="0" smtClean="0"/>
              <a:t>km/s, R </a:t>
            </a:r>
            <a:r>
              <a:rPr lang="el-GR" dirty="0" smtClean="0"/>
              <a:t>η απόσταση ενός στόχου από το </a:t>
            </a:r>
            <a:r>
              <a:rPr lang="en-US" dirty="0" smtClean="0"/>
              <a:t>radar </a:t>
            </a:r>
            <a:r>
              <a:rPr lang="el-GR" dirty="0" smtClean="0"/>
              <a:t>και </a:t>
            </a:r>
            <a:r>
              <a:rPr lang="en-US" dirty="0" smtClean="0"/>
              <a:t>t </a:t>
            </a:r>
            <a:r>
              <a:rPr lang="el-GR" dirty="0" smtClean="0"/>
              <a:t>ο χρόνος μεταξύ της εκπομπής ενός παλμού ραδιοκυμάτων και της λήψης της </a:t>
            </a:r>
            <a:r>
              <a:rPr lang="el-GR" dirty="0" err="1" smtClean="0"/>
              <a:t>ηχούς</a:t>
            </a:r>
            <a:r>
              <a:rPr lang="el-GR" dirty="0" smtClean="0"/>
              <a:t>.</a:t>
            </a:r>
          </a:p>
          <a:p>
            <a:endParaRPr lang="el-GR" dirty="0"/>
          </a:p>
          <a:p>
            <a:pPr marL="0" indent="0">
              <a:buNone/>
            </a:pPr>
            <a:r>
              <a:rPr lang="en-US" dirty="0" smtClean="0"/>
              <a:t>c=2R/t ,   R=c.t/2</a:t>
            </a:r>
            <a:endParaRPr lang="el-GR" dirty="0" smtClean="0"/>
          </a:p>
        </p:txBody>
      </p:sp>
    </p:spTree>
    <p:extLst>
      <p:ext uri="{BB962C8B-B14F-4D97-AF65-F5344CB8AC3E}">
        <p14:creationId xmlns:p14="http://schemas.microsoft.com/office/powerpoint/2010/main" xmlns="" val="37127628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Προσδιορισμός της διοπτεύσεως</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dirty="0" smtClean="0"/>
              <a:t>Ο προσδιορισμός της διοπτεύσεως του στόχου βασίζεται στην περιστροφή της κεραίας του </a:t>
            </a:r>
            <a:r>
              <a:rPr lang="en-US" dirty="0" smtClean="0"/>
              <a:t>radar </a:t>
            </a:r>
            <a:r>
              <a:rPr lang="el-GR" dirty="0" smtClean="0"/>
              <a:t>και στο μικρό εύρος της δέσμης ακτινοβολίας.</a:t>
            </a:r>
          </a:p>
          <a:p>
            <a:r>
              <a:rPr lang="el-GR" dirty="0" smtClean="0"/>
              <a:t>Η κεραία εκπέμπει μία περιορισμένη οριζόντια δέσμη ακτινοβολίας που προσπίπτει επάνω σε ένα στόχο και λαμβάνει την ηχώ αυτού. Η διόπτευση μπορεί να υπολογιστεί από την κατεύθυνση της δέσμης ακτινοβολίας της κεραίας σε σχέση με την γραμμή πλώρης – πλοίου.</a:t>
            </a:r>
            <a:endParaRPr lang="el-GR" dirty="0"/>
          </a:p>
        </p:txBody>
      </p:sp>
    </p:spTree>
    <p:extLst>
      <p:ext uri="{BB962C8B-B14F-4D97-AF65-F5344CB8AC3E}">
        <p14:creationId xmlns:p14="http://schemas.microsoft.com/office/powerpoint/2010/main" xmlns="" val="32115811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Βασικά μέρη του </a:t>
            </a:r>
            <a:r>
              <a:rPr lang="en-US" dirty="0" smtClean="0"/>
              <a:t>radar</a:t>
            </a:r>
            <a:endParaRPr lang="el-GR" dirty="0"/>
          </a:p>
        </p:txBody>
      </p:sp>
      <p:sp>
        <p:nvSpPr>
          <p:cNvPr id="3" name="Θέση περιεχομένου 2"/>
          <p:cNvSpPr>
            <a:spLocks noGrp="1"/>
          </p:cNvSpPr>
          <p:nvPr>
            <p:ph idx="1"/>
          </p:nvPr>
        </p:nvSpPr>
        <p:spPr/>
        <p:txBody>
          <a:bodyPr>
            <a:normAutofit/>
          </a:bodyPr>
          <a:lstStyle/>
          <a:p>
            <a:pPr marL="514350" indent="-514350">
              <a:buFont typeface="+mj-lt"/>
              <a:buAutoNum type="alphaLcParenR"/>
            </a:pPr>
            <a:r>
              <a:rPr lang="el-GR" dirty="0" smtClean="0"/>
              <a:t>Η κεραία</a:t>
            </a:r>
          </a:p>
          <a:p>
            <a:pPr marL="514350" indent="-514350">
              <a:buFont typeface="+mj-lt"/>
              <a:buAutoNum type="alphaLcParenR"/>
            </a:pPr>
            <a:r>
              <a:rPr lang="el-GR" dirty="0" smtClean="0"/>
              <a:t>Ο πομπός</a:t>
            </a:r>
          </a:p>
          <a:p>
            <a:pPr marL="514350" indent="-514350">
              <a:buFont typeface="+mj-lt"/>
              <a:buAutoNum type="alphaLcParenR"/>
            </a:pPr>
            <a:r>
              <a:rPr lang="el-GR" dirty="0" smtClean="0"/>
              <a:t>Ο δέκτης</a:t>
            </a:r>
          </a:p>
          <a:p>
            <a:pPr marL="514350" indent="-514350">
              <a:buFont typeface="+mj-lt"/>
              <a:buAutoNum type="alphaLcParenR"/>
            </a:pPr>
            <a:r>
              <a:rPr lang="el-GR" dirty="0" smtClean="0"/>
              <a:t>Ο διακόπτης εκπομπής – λήψεως</a:t>
            </a:r>
          </a:p>
          <a:p>
            <a:pPr marL="514350" indent="-514350">
              <a:buFont typeface="+mj-lt"/>
              <a:buAutoNum type="alphaLcParenR"/>
            </a:pPr>
            <a:r>
              <a:rPr lang="el-GR" dirty="0" smtClean="0"/>
              <a:t>Ο </a:t>
            </a:r>
            <a:r>
              <a:rPr lang="el-GR" dirty="0" err="1" smtClean="0"/>
              <a:t>ενδείκτης</a:t>
            </a:r>
            <a:endParaRPr lang="el-GR" dirty="0" smtClean="0"/>
          </a:p>
          <a:p>
            <a:pPr marL="514350" indent="-514350">
              <a:buFont typeface="+mj-lt"/>
              <a:buAutoNum type="alphaLcParenR"/>
            </a:pPr>
            <a:endParaRPr lang="el-GR" sz="1800" dirty="0"/>
          </a:p>
          <a:p>
            <a:pPr marL="514350" indent="-514350">
              <a:buFont typeface="+mj-lt"/>
              <a:buAutoNum type="alphaLcParenR"/>
            </a:pPr>
            <a:endParaRPr lang="el-GR" sz="1800" dirty="0"/>
          </a:p>
        </p:txBody>
      </p:sp>
    </p:spTree>
    <p:extLst>
      <p:ext uri="{BB962C8B-B14F-4D97-AF65-F5344CB8AC3E}">
        <p14:creationId xmlns:p14="http://schemas.microsoft.com/office/powerpoint/2010/main" xmlns="" val="27824377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Άποψη">
  <a:themeElements>
    <a:clrScheme name="Άποψη">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Άποψη">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Άποψη">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963</TotalTime>
  <Words>4245</Words>
  <Application>Microsoft Office PowerPoint</Application>
  <PresentationFormat>Προβολή στην οθόνη (4:3)</PresentationFormat>
  <Paragraphs>265</Paragraphs>
  <Slides>50</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50</vt:i4>
      </vt:variant>
    </vt:vector>
  </HeadingPairs>
  <TitlesOfParts>
    <vt:vector size="51" baseType="lpstr">
      <vt:lpstr>Άποψη</vt:lpstr>
      <vt:lpstr>Radar </vt:lpstr>
      <vt:lpstr>ΚΕΦΑΛΑΙΟ 1</vt:lpstr>
      <vt:lpstr>Ιστορική αναδρομή</vt:lpstr>
      <vt:lpstr>Πληροφορίες που παρέχει το radar</vt:lpstr>
      <vt:lpstr>Στόχος και ηχώ</vt:lpstr>
      <vt:lpstr>Χαρακτηριστικά ηχούς</vt:lpstr>
      <vt:lpstr>Μέτρηση αποστάσεων </vt:lpstr>
      <vt:lpstr>Προσδιορισμός της διοπτεύσεως</vt:lpstr>
      <vt:lpstr>Βασικά μέρη του radar</vt:lpstr>
      <vt:lpstr>Περιγραφή λειτουργίας</vt:lpstr>
      <vt:lpstr>Συχνότητες λειτουργίας</vt:lpstr>
      <vt:lpstr>Ενδείκτης PPI</vt:lpstr>
      <vt:lpstr>Δέσμες ακτινοβολίας</vt:lpstr>
      <vt:lpstr>Εμφάνιση στόχων στο PPI</vt:lpstr>
      <vt:lpstr>Κεφάλαιο 2  Λειτουργία των κυκλωμάτων της συσκευής radar.  </vt:lpstr>
      <vt:lpstr>Τα κυκλώματα εκπομπής</vt:lpstr>
      <vt:lpstr>Τα κυκλώματα εκπομπής</vt:lpstr>
      <vt:lpstr>Ο ταλαντωτής</vt:lpstr>
      <vt:lpstr>Ο διαμορφωτής</vt:lpstr>
      <vt:lpstr>Μήκη των παλμών</vt:lpstr>
      <vt:lpstr>Κύκλωμα σκανδάλης</vt:lpstr>
      <vt:lpstr>Διακόπτης εκπομπής / λήψεως</vt:lpstr>
      <vt:lpstr>Κυματοδηγός </vt:lpstr>
      <vt:lpstr>Κεραία </vt:lpstr>
      <vt:lpstr>Λοβοί ακτινοβολίας</vt:lpstr>
      <vt:lpstr>Κίνδυνοι από την ακτινοβολία του radar</vt:lpstr>
      <vt:lpstr>Εξαρτήματα κεραίας</vt:lpstr>
      <vt:lpstr>Κύκλώματα λήψεως</vt:lpstr>
      <vt:lpstr>Ο μείκτης</vt:lpstr>
      <vt:lpstr>Τοπικός ταλαντωτής</vt:lpstr>
      <vt:lpstr>Κύκλωμα AFC</vt:lpstr>
      <vt:lpstr>Προενισχυτής ενδιάμεσης συχνότητας</vt:lpstr>
      <vt:lpstr>Κύριος ενισχυτής ενδιάμεσης συχνότητας</vt:lpstr>
      <vt:lpstr>Αποδιαμορφωτής </vt:lpstr>
      <vt:lpstr>Οπτικός ενισχυτής</vt:lpstr>
      <vt:lpstr>Κύκλωμα περιορισμού θαλάσσιων επιστροφών</vt:lpstr>
      <vt:lpstr>Ροή κυκλωμάτων λήψεως</vt:lpstr>
      <vt:lpstr>Κυκλώματα του ενδείκτη PPI</vt:lpstr>
      <vt:lpstr>Γεννήτρια βάσεως χρόνου</vt:lpstr>
      <vt:lpstr>Διακριβωτής </vt:lpstr>
      <vt:lpstr>Κύκλωμα μεταβλητού σημειωτή αποστάσεως (VRM) </vt:lpstr>
      <vt:lpstr>Κύκλωμα περιορισμού επιστροφών βροχής</vt:lpstr>
      <vt:lpstr>Κύκλωμα παραγωγής γραμμής πλώρης</vt:lpstr>
      <vt:lpstr>Κεφάλαιο 4  Tα χαρακτηριστικά της συσκευής radar</vt:lpstr>
      <vt:lpstr>Τύποι συσκευών radar</vt:lpstr>
      <vt:lpstr>Σύγκριση radar 3cm με 10cm</vt:lpstr>
      <vt:lpstr>Ελάχιστη απόσταση ανιχνεύσεως στόχου</vt:lpstr>
      <vt:lpstr>Μέγιστη απόσταση ανιχνεύσεως</vt:lpstr>
      <vt:lpstr>Διάκριση κατά απόσταση </vt:lpstr>
      <vt:lpstr>Διάκριση κατά διόπτευση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Radar </dc:title>
  <dc:creator>chris</dc:creator>
  <cp:lastModifiedBy>pc31</cp:lastModifiedBy>
  <cp:revision>113</cp:revision>
  <dcterms:created xsi:type="dcterms:W3CDTF">2014-02-27T18:37:40Z</dcterms:created>
  <dcterms:modified xsi:type="dcterms:W3CDTF">2014-03-21T18:02:36Z</dcterms:modified>
</cp:coreProperties>
</file>