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71" r:id="rId8"/>
    <p:sldId id="261" r:id="rId9"/>
    <p:sldId id="262" r:id="rId10"/>
    <p:sldId id="263"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92" r:id="rId29"/>
    <p:sldId id="289" r:id="rId30"/>
    <p:sldId id="290" r:id="rId31"/>
    <p:sldId id="291" r:id="rId32"/>
    <p:sldId id="293" r:id="rId33"/>
    <p:sldId id="294" r:id="rId34"/>
    <p:sldId id="295"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A3F04E-E432-4D1F-D4A7-8BAB56B16F0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235EC70-DAF5-3F3B-448B-3559636BB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1701FA2-A174-4F60-ABCF-92B280A95566}"/>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5" name="Θέση υποσέλιδου 4">
            <a:extLst>
              <a:ext uri="{FF2B5EF4-FFF2-40B4-BE49-F238E27FC236}">
                <a16:creationId xmlns:a16="http://schemas.microsoft.com/office/drawing/2014/main" id="{3AE3DD87-EFD4-5E77-5998-227AD4F101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631CE46-95A6-7C2E-B035-A4C58C594A66}"/>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281038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C36D2F-6EC8-514E-E6F0-F261ED7479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5BA5737-AB5F-A28B-D9EE-482DF9E114E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57D1AD4-6776-D9C0-C41D-C75F92FD3E15}"/>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5" name="Θέση υποσέλιδου 4">
            <a:extLst>
              <a:ext uri="{FF2B5EF4-FFF2-40B4-BE49-F238E27FC236}">
                <a16:creationId xmlns:a16="http://schemas.microsoft.com/office/drawing/2014/main" id="{D58FC336-A44A-3104-A464-FD70C4FBB9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9313998-2363-607B-88CF-A5DC91F664A7}"/>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312603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00AF962-D4E2-9F69-0E7A-09BE0F082E5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590C38E-1563-E8F6-9C7F-BD8A087A458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250C5F7-30FF-751B-D2F5-DDAEF261094B}"/>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5" name="Θέση υποσέλιδου 4">
            <a:extLst>
              <a:ext uri="{FF2B5EF4-FFF2-40B4-BE49-F238E27FC236}">
                <a16:creationId xmlns:a16="http://schemas.microsoft.com/office/drawing/2014/main" id="{B7E56FD9-4EE6-F3D6-94E1-74B64A65A5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08EB928-90E0-9248-E805-D20C7D0C309E}"/>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26450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171A6E-9D2F-2EA7-9AE6-9F4D734BA5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BB8602E-B3FC-2F48-664C-102CEDE0F6C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725690-AE04-D809-F968-C44852388DC1}"/>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5" name="Θέση υποσέλιδου 4">
            <a:extLst>
              <a:ext uri="{FF2B5EF4-FFF2-40B4-BE49-F238E27FC236}">
                <a16:creationId xmlns:a16="http://schemas.microsoft.com/office/drawing/2014/main" id="{F4B9BBBC-1C49-074E-7361-7444280D413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4523D13-FD18-4F1D-7B14-10E270AA8BC1}"/>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140939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10DBD1-43FD-FAA7-D333-B240FF2BD6C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56BC94-A4E4-7941-3A07-923D67303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1FACFC1-188B-7ABD-F5B2-188BA1A3E4F0}"/>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5" name="Θέση υποσέλιδου 4">
            <a:extLst>
              <a:ext uri="{FF2B5EF4-FFF2-40B4-BE49-F238E27FC236}">
                <a16:creationId xmlns:a16="http://schemas.microsoft.com/office/drawing/2014/main" id="{9246F6B0-AAFD-0035-752E-7AEFB8F0E46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0EC38B-AE67-FF23-888E-DB2F788A26AE}"/>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169180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3E329-1706-463E-5C35-CAD6D3267F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573F3C-A938-DE54-DDA8-65895B0A382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1ED3582-22E1-0525-AF76-3051D08572E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A479525-6C9C-F4CB-114F-76F25F56F659}"/>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6" name="Θέση υποσέλιδου 5">
            <a:extLst>
              <a:ext uri="{FF2B5EF4-FFF2-40B4-BE49-F238E27FC236}">
                <a16:creationId xmlns:a16="http://schemas.microsoft.com/office/drawing/2014/main" id="{D948897E-7E13-7156-A575-BD4AF8B375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ECCC0B2-5BD9-C901-DCCE-8EC8A532CA3C}"/>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215337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67F5EC-5D72-9471-D72B-C5027D997AF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3912A25-2C30-241F-0F5D-46558922E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405016-707F-D8E7-962E-21F0D260ABE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FB60549-83B4-CA60-A208-6399371A4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78A08BD-FD60-1CBC-5790-B49BC759AA9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2293B2A-3F35-50BF-83E6-C645F841B674}"/>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8" name="Θέση υποσέλιδου 7">
            <a:extLst>
              <a:ext uri="{FF2B5EF4-FFF2-40B4-BE49-F238E27FC236}">
                <a16:creationId xmlns:a16="http://schemas.microsoft.com/office/drawing/2014/main" id="{152D9408-06F1-CB37-F022-8A475A8426C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0DB7033-7BB0-18C0-AFA2-9551C64AD5FE}"/>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184739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A683F-2AAE-D917-78B2-5E0321E78DA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F1412AB-99C1-38EE-50B3-F0F59060B8BA}"/>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4" name="Θέση υποσέλιδου 3">
            <a:extLst>
              <a:ext uri="{FF2B5EF4-FFF2-40B4-BE49-F238E27FC236}">
                <a16:creationId xmlns:a16="http://schemas.microsoft.com/office/drawing/2014/main" id="{593CA205-6DF7-DB6A-0299-C2329D4DAAE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5477DC6-BB96-2817-9E19-967AD9FA276E}"/>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145553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09F599C-246C-C516-3DA2-1D2FDEF67CF8}"/>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3" name="Θέση υποσέλιδου 2">
            <a:extLst>
              <a:ext uri="{FF2B5EF4-FFF2-40B4-BE49-F238E27FC236}">
                <a16:creationId xmlns:a16="http://schemas.microsoft.com/office/drawing/2014/main" id="{03BA24DA-6296-093B-2403-998F04BCB4A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6EDA7C2-2B7E-DB73-A22E-6DB73CC6B799}"/>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146463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97373F-0754-32A5-1F56-11A05FB2C44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618D44D-2A43-B123-224E-412AF871E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6184CEB-A2C5-E54F-6EBC-9CCB802AD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E1A1428-FB88-807A-F0FB-AF1A64A54D2B}"/>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6" name="Θέση υποσέλιδου 5">
            <a:extLst>
              <a:ext uri="{FF2B5EF4-FFF2-40B4-BE49-F238E27FC236}">
                <a16:creationId xmlns:a16="http://schemas.microsoft.com/office/drawing/2014/main" id="{C3E26B76-BE74-6712-D24D-F47530F38C1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F67451E-23EB-2F27-43FD-E1D0642AC757}"/>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390937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264092-5FBB-5155-A538-A788381B4D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0907551-35B4-CB55-9E2E-DEFCEBAB2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075BE64-274E-DCA3-3FF0-A4CDDF340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0233FD1-D318-284A-14E6-02A6B33EC37D}"/>
              </a:ext>
            </a:extLst>
          </p:cNvPr>
          <p:cNvSpPr>
            <a:spLocks noGrp="1"/>
          </p:cNvSpPr>
          <p:nvPr>
            <p:ph type="dt" sz="half" idx="10"/>
          </p:nvPr>
        </p:nvSpPr>
        <p:spPr/>
        <p:txBody>
          <a:bodyPr/>
          <a:lstStyle/>
          <a:p>
            <a:fld id="{4F01B83B-BF17-49CE-A9B7-229F7BA0F137}" type="datetimeFigureOut">
              <a:rPr lang="el-GR" smtClean="0"/>
              <a:t>7/5/2024</a:t>
            </a:fld>
            <a:endParaRPr lang="el-GR"/>
          </a:p>
        </p:txBody>
      </p:sp>
      <p:sp>
        <p:nvSpPr>
          <p:cNvPr id="6" name="Θέση υποσέλιδου 5">
            <a:extLst>
              <a:ext uri="{FF2B5EF4-FFF2-40B4-BE49-F238E27FC236}">
                <a16:creationId xmlns:a16="http://schemas.microsoft.com/office/drawing/2014/main" id="{2F98C413-0F60-9F18-F97E-64FAEFB2974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33D255-00E8-468F-A892-435E049EDBBB}"/>
              </a:ext>
            </a:extLst>
          </p:cNvPr>
          <p:cNvSpPr>
            <a:spLocks noGrp="1"/>
          </p:cNvSpPr>
          <p:nvPr>
            <p:ph type="sldNum" sz="quarter" idx="12"/>
          </p:nvPr>
        </p:nvSpPr>
        <p:spPr/>
        <p:txBody>
          <a:bodyPr/>
          <a:lstStyle/>
          <a:p>
            <a:fld id="{7C00B7AD-C085-4BDA-B4BE-ED2AD2FC49A2}" type="slidenum">
              <a:rPr lang="el-GR" smtClean="0"/>
              <a:t>‹#›</a:t>
            </a:fld>
            <a:endParaRPr lang="el-GR"/>
          </a:p>
        </p:txBody>
      </p:sp>
    </p:spTree>
    <p:extLst>
      <p:ext uri="{BB962C8B-B14F-4D97-AF65-F5344CB8AC3E}">
        <p14:creationId xmlns:p14="http://schemas.microsoft.com/office/powerpoint/2010/main" val="190277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9F97FF0-42E4-CB01-F057-A1A517989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AEC53BA-F740-CC82-917D-6442FE620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73F721-0ADE-D724-5DC0-44022B0AB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1B83B-BF17-49CE-A9B7-229F7BA0F137}" type="datetimeFigureOut">
              <a:rPr lang="el-GR" smtClean="0"/>
              <a:t>7/5/2024</a:t>
            </a:fld>
            <a:endParaRPr lang="el-GR"/>
          </a:p>
        </p:txBody>
      </p:sp>
      <p:sp>
        <p:nvSpPr>
          <p:cNvPr id="5" name="Θέση υποσέλιδου 4">
            <a:extLst>
              <a:ext uri="{FF2B5EF4-FFF2-40B4-BE49-F238E27FC236}">
                <a16:creationId xmlns:a16="http://schemas.microsoft.com/office/drawing/2014/main" id="{4B1C8F36-BF60-0020-0E98-35B4EEF6D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2234C59-EE2C-61EE-E25E-E805EBAF9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0B7AD-C085-4BDA-B4BE-ED2AD2FC49A2}" type="slidenum">
              <a:rPr lang="el-GR" smtClean="0"/>
              <a:t>‹#›</a:t>
            </a:fld>
            <a:endParaRPr lang="el-GR"/>
          </a:p>
        </p:txBody>
      </p:sp>
    </p:spTree>
    <p:extLst>
      <p:ext uri="{BB962C8B-B14F-4D97-AF65-F5344CB8AC3E}">
        <p14:creationId xmlns:p14="http://schemas.microsoft.com/office/powerpoint/2010/main" val="401276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u3kX2-VZD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952-A8C9-5D6A-88EC-0030AF53A615}"/>
              </a:ext>
            </a:extLst>
          </p:cNvPr>
          <p:cNvSpPr>
            <a:spLocks noGrp="1"/>
          </p:cNvSpPr>
          <p:nvPr>
            <p:ph type="ctrTitle"/>
          </p:nvPr>
        </p:nvSpPr>
        <p:spPr/>
        <p:txBody>
          <a:bodyPr/>
          <a:lstStyle/>
          <a:p>
            <a:r>
              <a:rPr lang="el-GR" dirty="0"/>
              <a:t>Δίκτυα κυτών</a:t>
            </a:r>
          </a:p>
        </p:txBody>
      </p:sp>
      <p:sp>
        <p:nvSpPr>
          <p:cNvPr id="3" name="Υπότιτλος 2">
            <a:extLst>
              <a:ext uri="{FF2B5EF4-FFF2-40B4-BE49-F238E27FC236}">
                <a16:creationId xmlns:a16="http://schemas.microsoft.com/office/drawing/2014/main" id="{001A4998-06F0-B43E-F458-315A6EF5FC8F}"/>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101914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A80A06-7945-5090-CAF1-667391488A2E}"/>
              </a:ext>
            </a:extLst>
          </p:cNvPr>
          <p:cNvSpPr>
            <a:spLocks noGrp="1"/>
          </p:cNvSpPr>
          <p:nvPr>
            <p:ph type="title"/>
          </p:nvPr>
        </p:nvSpPr>
        <p:spPr/>
        <p:txBody>
          <a:bodyPr/>
          <a:lstStyle/>
          <a:p>
            <a:r>
              <a:rPr lang="el-GR" dirty="0"/>
              <a:t>Βασικές απαιτήσεις δικτύου κυτών</a:t>
            </a:r>
          </a:p>
        </p:txBody>
      </p:sp>
      <p:sp>
        <p:nvSpPr>
          <p:cNvPr id="3" name="Θέση περιεχομένου 2">
            <a:extLst>
              <a:ext uri="{FF2B5EF4-FFF2-40B4-BE49-F238E27FC236}">
                <a16:creationId xmlns:a16="http://schemas.microsoft.com/office/drawing/2014/main" id="{90432E65-47E4-A3B2-FC38-2DC5CCC73D2E}"/>
              </a:ext>
            </a:extLst>
          </p:cNvPr>
          <p:cNvSpPr>
            <a:spLocks noGrp="1"/>
          </p:cNvSpPr>
          <p:nvPr>
            <p:ph idx="1"/>
          </p:nvPr>
        </p:nvSpPr>
        <p:spPr/>
        <p:txBody>
          <a:bodyPr/>
          <a:lstStyle/>
          <a:p>
            <a:pPr marL="0" indent="0">
              <a:buNone/>
            </a:pPr>
            <a:r>
              <a:rPr lang="el-GR" dirty="0"/>
              <a:t>Το δίκτυο κυτών για όλα τα πλοία περιλαμβάνει ικανή εγκατάσταση αντλιών και σωληνώσεων για απάντληση οποιαδήποτε ποσότητας υγρού σε οποιοδήποτε διαμέρισμα του πλοίου με μια τουλάχιστον αναρρόφηση όταν το πλοίο είναι ισοβύθιστο και έχει εγκάρσια κλίση όχι μεγαλύτερη των 5 μοιρών.</a:t>
            </a:r>
          </a:p>
          <a:p>
            <a:pPr marL="0" indent="0">
              <a:buNone/>
            </a:pPr>
            <a:endParaRPr lang="el-GR" dirty="0"/>
          </a:p>
          <a:p>
            <a:pPr marL="0" indent="0">
              <a:buNone/>
            </a:pPr>
            <a:r>
              <a:rPr lang="el-GR" dirty="0"/>
              <a:t>Στα επιβατηγά πλοία η απάντληση θα πρέπει να γίνεται σε οποιαδήποτε εγκάρσια κλίση.</a:t>
            </a:r>
          </a:p>
        </p:txBody>
      </p:sp>
    </p:spTree>
    <p:extLst>
      <p:ext uri="{BB962C8B-B14F-4D97-AF65-F5344CB8AC3E}">
        <p14:creationId xmlns:p14="http://schemas.microsoft.com/office/powerpoint/2010/main" val="98491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6DBD6CC-1CC8-B526-DA9A-9359EE35820C}"/>
              </a:ext>
            </a:extLst>
          </p:cNvPr>
          <p:cNvSpPr>
            <a:spLocks noGrp="1"/>
          </p:cNvSpPr>
          <p:nvPr>
            <p:ph idx="1"/>
          </p:nvPr>
        </p:nvSpPr>
        <p:spPr/>
        <p:txBody>
          <a:bodyPr/>
          <a:lstStyle/>
          <a:p>
            <a:pPr marL="0" indent="0">
              <a:buNone/>
            </a:pPr>
            <a:endParaRPr lang="el-GR" dirty="0"/>
          </a:p>
          <a:p>
            <a:pPr marL="0" indent="0">
              <a:buNone/>
            </a:pPr>
            <a:r>
              <a:rPr lang="el-GR" dirty="0"/>
              <a:t>Επειδή το πλοίο έχει κατά κανόνα μηδενική εγκάρσια κλίση (οριζόντια θέση), είναι απαραίτητο να τοποθετηθούν αριστερά και δεξιά αναρροφήσεις σε όλους τους χώρους εκτός από τους μικρούς και στενούς. </a:t>
            </a:r>
          </a:p>
        </p:txBody>
      </p:sp>
    </p:spTree>
    <p:extLst>
      <p:ext uri="{BB962C8B-B14F-4D97-AF65-F5344CB8AC3E}">
        <p14:creationId xmlns:p14="http://schemas.microsoft.com/office/powerpoint/2010/main" val="362752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E2C524-A31C-7688-56B9-98B18A8F31FB}"/>
              </a:ext>
            </a:extLst>
          </p:cNvPr>
          <p:cNvSpPr>
            <a:spLocks noGrp="1"/>
          </p:cNvSpPr>
          <p:nvPr>
            <p:ph idx="1"/>
          </p:nvPr>
        </p:nvSpPr>
        <p:spPr/>
        <p:txBody>
          <a:bodyPr/>
          <a:lstStyle/>
          <a:p>
            <a:pPr marL="0" indent="0">
              <a:buNone/>
            </a:pPr>
            <a:r>
              <a:rPr lang="el-GR" dirty="0"/>
              <a:t>Τα πλοία κατά την λειτουργία τους σχεδιάζονται ώστε να έχουν μια μικρή </a:t>
            </a:r>
            <a:r>
              <a:rPr lang="el-GR" dirty="0" err="1"/>
              <a:t>έμπρυμνη</a:t>
            </a:r>
            <a:r>
              <a:rPr lang="el-GR" dirty="0"/>
              <a:t> διαγωγή, η αναρρόφηση θα τοποθετηθεί στο πίσω μέρος του διαμερίσματος.</a:t>
            </a:r>
          </a:p>
          <a:p>
            <a:pPr marL="0" indent="0">
              <a:buNone/>
            </a:pPr>
            <a:endParaRPr lang="el-GR" dirty="0"/>
          </a:p>
          <a:p>
            <a:pPr marL="0" indent="0">
              <a:buNone/>
            </a:pPr>
            <a:r>
              <a:rPr lang="el-GR" dirty="0"/>
              <a:t>Ωστόσο όταν ένα πλοίο έχει ένα μόνο κύτος που υπερβαίνει τα 33.5</a:t>
            </a:r>
            <a:r>
              <a:rPr lang="en-US" dirty="0"/>
              <a:t>m </a:t>
            </a:r>
            <a:r>
              <a:rPr lang="el-GR" dirty="0"/>
              <a:t>σε μήκος μια ακόμα αναρρόφηση τοποθετείται στο μπροστά μισό μήκος του κύτους. </a:t>
            </a:r>
          </a:p>
        </p:txBody>
      </p:sp>
    </p:spTree>
    <p:extLst>
      <p:ext uri="{BB962C8B-B14F-4D97-AF65-F5344CB8AC3E}">
        <p14:creationId xmlns:p14="http://schemas.microsoft.com/office/powerpoint/2010/main" val="397118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B3776ED-4AFC-7C62-8792-45FA43BF4177}"/>
              </a:ext>
            </a:extLst>
          </p:cNvPr>
          <p:cNvSpPr>
            <a:spLocks noGrp="1"/>
          </p:cNvSpPr>
          <p:nvPr>
            <p:ph idx="1"/>
          </p:nvPr>
        </p:nvSpPr>
        <p:spPr>
          <a:xfrm>
            <a:off x="363069" y="1513352"/>
            <a:ext cx="6494929" cy="4527457"/>
          </a:xfrm>
        </p:spPr>
        <p:txBody>
          <a:bodyPr/>
          <a:lstStyle/>
          <a:p>
            <a:pPr marL="0" indent="0">
              <a:buNone/>
            </a:pPr>
            <a:r>
              <a:rPr lang="el-GR" dirty="0"/>
              <a:t>Σε πολλά πλοία δημιουργείται συλλέκτης αναρρόφησης από την κατάλληλη κλίση των ελασμάτων του πυθμένα και έτσι σχηματίζεται μια φυσική υδροσυλλογή.</a:t>
            </a:r>
          </a:p>
          <a:p>
            <a:pPr marL="0" indent="0">
              <a:buNone/>
            </a:pPr>
            <a:r>
              <a:rPr lang="el-GR" dirty="0"/>
              <a:t>Η επαρκής αποστράγγιση προς τον υδροσυλλέκτη παρέχεται όπου υπάρχει η διαμόρφωση αυτή.</a:t>
            </a:r>
          </a:p>
          <a:p>
            <a:pPr marL="0" indent="0">
              <a:buNone/>
            </a:pPr>
            <a:endParaRPr lang="el-GR" dirty="0"/>
          </a:p>
        </p:txBody>
      </p:sp>
      <p:pic>
        <p:nvPicPr>
          <p:cNvPr id="5" name="Εικόνα 4">
            <a:extLst>
              <a:ext uri="{FF2B5EF4-FFF2-40B4-BE49-F238E27FC236}">
                <a16:creationId xmlns:a16="http://schemas.microsoft.com/office/drawing/2014/main" id="{93BE0D82-9097-BE7F-D54C-ADE88A486A63}"/>
              </a:ext>
            </a:extLst>
          </p:cNvPr>
          <p:cNvPicPr>
            <a:picLocks noChangeAspect="1"/>
          </p:cNvPicPr>
          <p:nvPr/>
        </p:nvPicPr>
        <p:blipFill rotWithShape="1">
          <a:blip r:embed="rId2"/>
          <a:srcRect l="42353" t="38954" r="44191" b="40523"/>
          <a:stretch/>
        </p:blipFill>
        <p:spPr>
          <a:xfrm>
            <a:off x="6589059" y="1056316"/>
            <a:ext cx="5531224" cy="4745368"/>
          </a:xfrm>
          <a:prstGeom prst="rect">
            <a:avLst/>
          </a:prstGeom>
        </p:spPr>
      </p:pic>
    </p:spTree>
    <p:extLst>
      <p:ext uri="{BB962C8B-B14F-4D97-AF65-F5344CB8AC3E}">
        <p14:creationId xmlns:p14="http://schemas.microsoft.com/office/powerpoint/2010/main" val="153854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EA56443-FE9A-A9F3-66C4-4F7F93CDC4BC}"/>
              </a:ext>
            </a:extLst>
          </p:cNvPr>
          <p:cNvSpPr>
            <a:spLocks noGrp="1"/>
          </p:cNvSpPr>
          <p:nvPr>
            <p:ph idx="1"/>
          </p:nvPr>
        </p:nvSpPr>
        <p:spPr>
          <a:xfrm>
            <a:off x="838200" y="833718"/>
            <a:ext cx="5463988" cy="5343245"/>
          </a:xfrm>
        </p:spPr>
        <p:txBody>
          <a:bodyPr/>
          <a:lstStyle/>
          <a:p>
            <a:pPr marL="0" indent="0">
              <a:buNone/>
            </a:pPr>
            <a:r>
              <a:rPr lang="el-GR" dirty="0"/>
              <a:t>Στα ανοικτά άκρα των αναρροφήσεων υδροσυλλεκτών στα κύτη και στα υπόλοιπα διαμερίσματα, </a:t>
            </a:r>
            <a:r>
              <a:rPr lang="el-GR" dirty="0">
                <a:solidFill>
                  <a:srgbClr val="FF0000"/>
                </a:solidFill>
              </a:rPr>
              <a:t>εκτός του μηχανοστασίου και της σήραγγας του άξονα,</a:t>
            </a:r>
            <a:r>
              <a:rPr lang="el-GR" dirty="0"/>
              <a:t> τοποθετείται ένα κιβώτιο που λειτουργεί σαν φίλτρο.</a:t>
            </a:r>
          </a:p>
          <a:p>
            <a:pPr marL="0" indent="0">
              <a:buNone/>
            </a:pPr>
            <a:r>
              <a:rPr lang="el-GR" dirty="0"/>
              <a:t>Το κιβώτιο είναι ένα κουτί από διάτρητη πλάκα που </a:t>
            </a:r>
            <a:r>
              <a:rPr lang="el-GR" dirty="0" err="1"/>
              <a:t>συγκολλάται</a:t>
            </a:r>
            <a:r>
              <a:rPr lang="el-GR" dirty="0"/>
              <a:t> στο στόμιο της γραμμής του δικτύου, το οποίο αποτρέπει την αναρρόφηση υπολειμμάτων από την αντλία.</a:t>
            </a:r>
          </a:p>
        </p:txBody>
      </p:sp>
      <p:pic>
        <p:nvPicPr>
          <p:cNvPr id="5" name="Εικόνα 4">
            <a:extLst>
              <a:ext uri="{FF2B5EF4-FFF2-40B4-BE49-F238E27FC236}">
                <a16:creationId xmlns:a16="http://schemas.microsoft.com/office/drawing/2014/main" id="{0B511995-9B97-FD3E-B4A2-26F440B6FC5B}"/>
              </a:ext>
            </a:extLst>
          </p:cNvPr>
          <p:cNvPicPr>
            <a:picLocks noChangeAspect="1"/>
          </p:cNvPicPr>
          <p:nvPr/>
        </p:nvPicPr>
        <p:blipFill rotWithShape="1">
          <a:blip r:embed="rId2"/>
          <a:srcRect l="44338" t="37124" r="47427" b="44183"/>
          <a:stretch/>
        </p:blipFill>
        <p:spPr>
          <a:xfrm>
            <a:off x="7252449" y="515991"/>
            <a:ext cx="4563034" cy="5826017"/>
          </a:xfrm>
          <a:prstGeom prst="rect">
            <a:avLst/>
          </a:prstGeom>
        </p:spPr>
      </p:pic>
    </p:spTree>
    <p:extLst>
      <p:ext uri="{BB962C8B-B14F-4D97-AF65-F5344CB8AC3E}">
        <p14:creationId xmlns:p14="http://schemas.microsoft.com/office/powerpoint/2010/main" val="419310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B5EA0A3-AE8A-A242-6624-F806BC17AD96}"/>
              </a:ext>
            </a:extLst>
          </p:cNvPr>
          <p:cNvSpPr>
            <a:spLocks noGrp="1"/>
          </p:cNvSpPr>
          <p:nvPr>
            <p:ph idx="1"/>
          </p:nvPr>
        </p:nvSpPr>
        <p:spPr>
          <a:xfrm>
            <a:off x="838200" y="600635"/>
            <a:ext cx="5186082" cy="5576328"/>
          </a:xfrm>
        </p:spPr>
        <p:txBody>
          <a:bodyPr>
            <a:normAutofit lnSpcReduction="10000"/>
          </a:bodyPr>
          <a:lstStyle/>
          <a:p>
            <a:pPr marL="0" indent="0">
              <a:buNone/>
            </a:pPr>
            <a:r>
              <a:rPr lang="el-GR" dirty="0"/>
              <a:t>Οι οπές στο δοχείο – φίλτρο δεν υπερβαίνουν τα 10 </a:t>
            </a:r>
            <a:r>
              <a:rPr lang="en-US" dirty="0"/>
              <a:t>mm </a:t>
            </a:r>
            <a:r>
              <a:rPr lang="el-GR" dirty="0"/>
              <a:t>σε διάμετρο και η συνολική επιφάνεια διατομής τους είναι τουλάχιστον διπλάσια από την απαιτούμενη για το άνοιγμα του σωλήνα δικτύου.</a:t>
            </a:r>
          </a:p>
          <a:p>
            <a:pPr marL="0" indent="0">
              <a:buNone/>
            </a:pPr>
            <a:endParaRPr lang="el-GR" dirty="0"/>
          </a:p>
          <a:p>
            <a:pPr marL="0" indent="0">
              <a:buNone/>
            </a:pPr>
            <a:r>
              <a:rPr lang="el-GR" dirty="0"/>
              <a:t>Τα κιβώτια αυτά τοποθετούνται σε ύψος πάνω από πυθμένα του υδροσυλλέκτη ή του φρεατίου αποστράγγισης , ώστε να επιτρέπεται η καθαρή ροή του νερού και ο εύκολος καθαρισμός τους.</a:t>
            </a:r>
          </a:p>
        </p:txBody>
      </p:sp>
      <p:pic>
        <p:nvPicPr>
          <p:cNvPr id="5" name="Εικόνα 4">
            <a:extLst>
              <a:ext uri="{FF2B5EF4-FFF2-40B4-BE49-F238E27FC236}">
                <a16:creationId xmlns:a16="http://schemas.microsoft.com/office/drawing/2014/main" id="{040B00F1-175A-CE83-3827-D38A4BFF0EC1}"/>
              </a:ext>
            </a:extLst>
          </p:cNvPr>
          <p:cNvPicPr>
            <a:picLocks noChangeAspect="1"/>
          </p:cNvPicPr>
          <p:nvPr/>
        </p:nvPicPr>
        <p:blipFill rotWithShape="1">
          <a:blip r:embed="rId2"/>
          <a:srcRect l="45515" t="40261" r="48676" b="35555"/>
          <a:stretch/>
        </p:blipFill>
        <p:spPr>
          <a:xfrm rot="16200000">
            <a:off x="8167722" y="617940"/>
            <a:ext cx="2366464" cy="5541718"/>
          </a:xfrm>
          <a:prstGeom prst="rect">
            <a:avLst/>
          </a:prstGeom>
        </p:spPr>
      </p:pic>
    </p:spTree>
    <p:extLst>
      <p:ext uri="{BB962C8B-B14F-4D97-AF65-F5344CB8AC3E}">
        <p14:creationId xmlns:p14="http://schemas.microsoft.com/office/powerpoint/2010/main" val="56765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933519B-4066-3DED-8798-92CDF11C1EE5}"/>
              </a:ext>
            </a:extLst>
          </p:cNvPr>
          <p:cNvSpPr>
            <a:spLocks noGrp="1"/>
          </p:cNvSpPr>
          <p:nvPr>
            <p:ph idx="1"/>
          </p:nvPr>
        </p:nvSpPr>
        <p:spPr>
          <a:xfrm>
            <a:off x="838200" y="869576"/>
            <a:ext cx="10515600" cy="5307387"/>
          </a:xfrm>
        </p:spPr>
        <p:txBody>
          <a:bodyPr/>
          <a:lstStyle/>
          <a:p>
            <a:pPr marL="0" indent="0">
              <a:buNone/>
            </a:pPr>
            <a:r>
              <a:rPr lang="el-GR" dirty="0"/>
              <a:t>Το δίκτυο των σεντινών που αφορά στον χώρο του μηχανοστασίου και του στορέα είναι ξεχωριστό από τα υπόλοιπα.</a:t>
            </a:r>
          </a:p>
          <a:p>
            <a:pPr marL="0" indent="0">
              <a:buNone/>
            </a:pPr>
            <a:r>
              <a:rPr lang="el-GR" dirty="0"/>
              <a:t>Αυτό συμβαίνει γιατί στους χώρους αυτούς των σεντινών υπάρχουν μεγάλες συγκεντρώσεις ελαίων και πετρελαιοειδών.</a:t>
            </a:r>
          </a:p>
          <a:p>
            <a:pPr marL="0" indent="0">
              <a:buNone/>
            </a:pPr>
            <a:endParaRPr lang="el-GR" dirty="0"/>
          </a:p>
          <a:p>
            <a:pPr marL="0" indent="0">
              <a:buNone/>
            </a:pPr>
            <a:r>
              <a:rPr lang="el-GR" dirty="0"/>
              <a:t>Σύμφωνα με τις απαιτήσεις της </a:t>
            </a:r>
            <a:r>
              <a:rPr lang="en-US" dirty="0"/>
              <a:t>MARPOL</a:t>
            </a:r>
            <a:r>
              <a:rPr lang="el-GR" dirty="0"/>
              <a:t> η περιεκτικότητα των σεντινών σε ελαιοειδή δεν πρέπει να ξεπερνά τα 15 </a:t>
            </a:r>
            <a:r>
              <a:rPr lang="en-US" dirty="0"/>
              <a:t>ppm</a:t>
            </a:r>
            <a:r>
              <a:rPr lang="el-GR" dirty="0"/>
              <a:t> για να απορριφθεί στην θάλασσα. </a:t>
            </a:r>
          </a:p>
          <a:p>
            <a:pPr marL="0" indent="0">
              <a:buNone/>
            </a:pPr>
            <a:r>
              <a:rPr lang="el-GR" dirty="0"/>
              <a:t>Διαφορετικά τα υγρά αυτά κρατούνται στο πλοίο και αποδίδονται στην ξηρά ή υπάρχει σύστημα διαχωρισμού πετρελαίου.</a:t>
            </a:r>
            <a:endParaRPr lang="en-US" dirty="0"/>
          </a:p>
          <a:p>
            <a:pPr marL="0" indent="0">
              <a:buNone/>
            </a:pPr>
            <a:r>
              <a:rPr lang="en-US" dirty="0" err="1">
                <a:hlinkClick r:id="rId2"/>
              </a:rPr>
              <a:t>BilgeSystem</a:t>
            </a:r>
            <a:r>
              <a:rPr lang="en-US" dirty="0">
                <a:hlinkClick r:id="rId2"/>
              </a:rPr>
              <a:t> (youtube.com)</a:t>
            </a:r>
            <a:endParaRPr lang="el-GR" dirty="0"/>
          </a:p>
        </p:txBody>
      </p:sp>
    </p:spTree>
    <p:extLst>
      <p:ext uri="{BB962C8B-B14F-4D97-AF65-F5344CB8AC3E}">
        <p14:creationId xmlns:p14="http://schemas.microsoft.com/office/powerpoint/2010/main" val="395198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EAB3F8C-01B0-8D63-B77B-9DDACDE6EF96}"/>
              </a:ext>
            </a:extLst>
          </p:cNvPr>
          <p:cNvPicPr>
            <a:picLocks noChangeAspect="1"/>
          </p:cNvPicPr>
          <p:nvPr/>
        </p:nvPicPr>
        <p:blipFill rotWithShape="1">
          <a:blip r:embed="rId2"/>
          <a:srcRect l="39853" t="22876" r="44632" b="28758"/>
          <a:stretch/>
        </p:blipFill>
        <p:spPr>
          <a:xfrm rot="16200000">
            <a:off x="2749410" y="-2584590"/>
            <a:ext cx="6858473" cy="12026706"/>
          </a:xfrm>
          <a:prstGeom prst="rect">
            <a:avLst/>
          </a:prstGeom>
        </p:spPr>
      </p:pic>
    </p:spTree>
    <p:extLst>
      <p:ext uri="{BB962C8B-B14F-4D97-AF65-F5344CB8AC3E}">
        <p14:creationId xmlns:p14="http://schemas.microsoft.com/office/powerpoint/2010/main" val="266942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7B78EE-2FF0-AE52-A694-23EFA8044A48}"/>
              </a:ext>
            </a:extLst>
          </p:cNvPr>
          <p:cNvSpPr>
            <a:spLocks noGrp="1"/>
          </p:cNvSpPr>
          <p:nvPr>
            <p:ph type="title"/>
          </p:nvPr>
        </p:nvSpPr>
        <p:spPr/>
        <p:txBody>
          <a:bodyPr/>
          <a:lstStyle/>
          <a:p>
            <a:r>
              <a:rPr lang="el-GR" dirty="0"/>
              <a:t>Δίκτυο έρματος</a:t>
            </a:r>
          </a:p>
        </p:txBody>
      </p:sp>
      <p:sp>
        <p:nvSpPr>
          <p:cNvPr id="3" name="Θέση περιεχομένου 2">
            <a:extLst>
              <a:ext uri="{FF2B5EF4-FFF2-40B4-BE49-F238E27FC236}">
                <a16:creationId xmlns:a16="http://schemas.microsoft.com/office/drawing/2014/main" id="{F8C0DD49-4268-628B-051C-A70414A906D1}"/>
              </a:ext>
            </a:extLst>
          </p:cNvPr>
          <p:cNvSpPr>
            <a:spLocks noGrp="1"/>
          </p:cNvSpPr>
          <p:nvPr>
            <p:ph idx="1"/>
          </p:nvPr>
        </p:nvSpPr>
        <p:spPr/>
        <p:txBody>
          <a:bodyPr/>
          <a:lstStyle/>
          <a:p>
            <a:pPr marL="0" indent="0">
              <a:buNone/>
            </a:pPr>
            <a:r>
              <a:rPr lang="el-GR" dirty="0"/>
              <a:t>Το δίκτυο έρματος χρησιμεύει για την πλήρωση και εξάντληση των δεξαμενών θαλασσίου έρματος του πλοίου.</a:t>
            </a:r>
          </a:p>
          <a:p>
            <a:pPr marL="0" indent="0">
              <a:buNone/>
            </a:pPr>
            <a:endParaRPr lang="el-GR" dirty="0"/>
          </a:p>
          <a:p>
            <a:pPr marL="0" indent="0">
              <a:buNone/>
            </a:pPr>
            <a:r>
              <a:rPr lang="el-GR" dirty="0"/>
              <a:t>Οι δεξαμενές αυτές είναι:</a:t>
            </a:r>
          </a:p>
          <a:p>
            <a:r>
              <a:rPr lang="el-GR" dirty="0"/>
              <a:t>Η πρωραία και η πρυμναία δεξαμενές ζυγοστάθμισης</a:t>
            </a:r>
          </a:p>
          <a:p>
            <a:r>
              <a:rPr lang="el-GR" dirty="0"/>
              <a:t>Οι δεξαμενές στα διπύθμενα.</a:t>
            </a:r>
          </a:p>
        </p:txBody>
      </p:sp>
    </p:spTree>
    <p:extLst>
      <p:ext uri="{BB962C8B-B14F-4D97-AF65-F5344CB8AC3E}">
        <p14:creationId xmlns:p14="http://schemas.microsoft.com/office/powerpoint/2010/main" val="419651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24E373A-584A-ABDA-A185-7C2399470A6F}"/>
              </a:ext>
            </a:extLst>
          </p:cNvPr>
          <p:cNvSpPr>
            <a:spLocks noGrp="1"/>
          </p:cNvSpPr>
          <p:nvPr>
            <p:ph idx="1"/>
          </p:nvPr>
        </p:nvSpPr>
        <p:spPr/>
        <p:txBody>
          <a:bodyPr/>
          <a:lstStyle/>
          <a:p>
            <a:pPr marL="0" indent="0">
              <a:buNone/>
            </a:pPr>
            <a:r>
              <a:rPr lang="el-GR" dirty="0"/>
              <a:t>Σκοπός του δικτύου έρματος είναι η ρύθμιση του βυθίσματος του πλοίου, της εγκάρσιας κλίσης και της διαγωγής του.</a:t>
            </a:r>
          </a:p>
          <a:p>
            <a:pPr marL="0" indent="0">
              <a:buNone/>
            </a:pPr>
            <a:endParaRPr lang="el-GR" dirty="0"/>
          </a:p>
          <a:p>
            <a:pPr marL="0" indent="0">
              <a:buNone/>
            </a:pPr>
            <a:r>
              <a:rPr lang="el-GR" dirty="0"/>
              <a:t>Το δίκτυο αυτό δεδομένου ότι χρησιμοποιεί θαλασσινό νερό μπορεί να συνδέεται και με το δίκτυο πυρκαγιάς, είναι ανεξάρτητο όμως από το δίκτυο των κυτών.</a:t>
            </a:r>
          </a:p>
        </p:txBody>
      </p:sp>
    </p:spTree>
    <p:extLst>
      <p:ext uri="{BB962C8B-B14F-4D97-AF65-F5344CB8AC3E}">
        <p14:creationId xmlns:p14="http://schemas.microsoft.com/office/powerpoint/2010/main" val="241134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47E4F-0CEB-622D-09DE-81959CB2FE4D}"/>
              </a:ext>
            </a:extLst>
          </p:cNvPr>
          <p:cNvSpPr>
            <a:spLocks noGrp="1"/>
          </p:cNvSpPr>
          <p:nvPr>
            <p:ph type="title"/>
          </p:nvPr>
        </p:nvSpPr>
        <p:spPr/>
        <p:txBody>
          <a:bodyPr/>
          <a:lstStyle/>
          <a:p>
            <a:r>
              <a:rPr lang="el-GR" dirty="0"/>
              <a:t>Γενικά</a:t>
            </a:r>
          </a:p>
        </p:txBody>
      </p:sp>
      <p:sp>
        <p:nvSpPr>
          <p:cNvPr id="3" name="Θέση περιεχομένου 2">
            <a:extLst>
              <a:ext uri="{FF2B5EF4-FFF2-40B4-BE49-F238E27FC236}">
                <a16:creationId xmlns:a16="http://schemas.microsoft.com/office/drawing/2014/main" id="{21B71681-5558-8045-19C4-8C756BABD733}"/>
              </a:ext>
            </a:extLst>
          </p:cNvPr>
          <p:cNvSpPr>
            <a:spLocks noGrp="1"/>
          </p:cNvSpPr>
          <p:nvPr>
            <p:ph idx="1"/>
          </p:nvPr>
        </p:nvSpPr>
        <p:spPr/>
        <p:txBody>
          <a:bodyPr>
            <a:normAutofit lnSpcReduction="10000"/>
          </a:bodyPr>
          <a:lstStyle/>
          <a:p>
            <a:pPr marL="0" indent="0">
              <a:buNone/>
            </a:pPr>
            <a:r>
              <a:rPr lang="el-GR" dirty="0"/>
              <a:t>Το δίκτυο είναι ένα σύνολο εξαρτημάτων που συνεργάζονται και λειτουργούν ταυτόχρονα για την μεταφορά ενός ρευστού από ένα σημείο σε ένα άλλο.</a:t>
            </a:r>
          </a:p>
          <a:p>
            <a:pPr marL="0" indent="0">
              <a:buNone/>
            </a:pPr>
            <a:r>
              <a:rPr lang="el-GR" dirty="0"/>
              <a:t>Τα δίκτυα στο πλοίο είναι πολύ σημαντικά για την λειτουργία του, καθώς εξυπηρετούν: </a:t>
            </a:r>
          </a:p>
          <a:p>
            <a:r>
              <a:rPr lang="el-GR" dirty="0"/>
              <a:t>την φορτοεκφόρτωση του πλοίου</a:t>
            </a:r>
          </a:p>
          <a:p>
            <a:r>
              <a:rPr lang="el-GR" dirty="0"/>
              <a:t>την ασφαλή κίνηση του στο νερό, βοηθώντας την λειτουργία της κύριας μηχανής και βοηθητικών μηχανημάτων, καθώς και την διαχείριση του έρματος.</a:t>
            </a:r>
          </a:p>
          <a:p>
            <a:r>
              <a:rPr lang="el-GR" dirty="0"/>
              <a:t>Την απομάκρυνση διαρροών και την πυρασφάλεια του πλοίου</a:t>
            </a:r>
          </a:p>
        </p:txBody>
      </p:sp>
    </p:spTree>
    <p:extLst>
      <p:ext uri="{BB962C8B-B14F-4D97-AF65-F5344CB8AC3E}">
        <p14:creationId xmlns:p14="http://schemas.microsoft.com/office/powerpoint/2010/main" val="2821471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862AC9-0975-AB3A-8669-5A4AC3E1BFEC}"/>
              </a:ext>
            </a:extLst>
          </p:cNvPr>
          <p:cNvSpPr>
            <a:spLocks noGrp="1"/>
          </p:cNvSpPr>
          <p:nvPr>
            <p:ph idx="1"/>
          </p:nvPr>
        </p:nvSpPr>
        <p:spPr/>
        <p:txBody>
          <a:bodyPr/>
          <a:lstStyle/>
          <a:p>
            <a:pPr marL="0" indent="0">
              <a:buNone/>
            </a:pPr>
            <a:r>
              <a:rPr lang="el-GR" dirty="0"/>
              <a:t>Οι λήψεις θάλασσας για έρμα είναι συνήθως περισσότερες από 2 και σε διαφορετικό ύψος, ώστε να αποφεύγεται η αναρρόφηση άμμου και λάσπης.</a:t>
            </a:r>
            <a:endParaRPr lang="en-US" dirty="0"/>
          </a:p>
          <a:p>
            <a:pPr marL="0" indent="0">
              <a:buNone/>
            </a:pPr>
            <a:endParaRPr lang="en-US" dirty="0"/>
          </a:p>
          <a:p>
            <a:pPr marL="0" indent="0">
              <a:buNone/>
            </a:pPr>
            <a:r>
              <a:rPr lang="el-GR" dirty="0"/>
              <a:t>Επίσης γίνεται επεξεργασία του θαλασσινού νερού κατά την είσοδο του και κατά την έξοδο του από το πλοίο για ερματισμό και αφερματισμό από το ειδικό σύστημα διαχείρισης θαλάσσιου έρματος.</a:t>
            </a:r>
          </a:p>
          <a:p>
            <a:pPr marL="0" indent="0">
              <a:buNone/>
            </a:pPr>
            <a:r>
              <a:rPr lang="el-GR" dirty="0"/>
              <a:t> </a:t>
            </a:r>
          </a:p>
        </p:txBody>
      </p:sp>
    </p:spTree>
    <p:extLst>
      <p:ext uri="{BB962C8B-B14F-4D97-AF65-F5344CB8AC3E}">
        <p14:creationId xmlns:p14="http://schemas.microsoft.com/office/powerpoint/2010/main" val="3091169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E71527-BCFD-F06E-F689-3AB932DA3F3F}"/>
              </a:ext>
            </a:extLst>
          </p:cNvPr>
          <p:cNvSpPr>
            <a:spLocks noGrp="1"/>
          </p:cNvSpPr>
          <p:nvPr>
            <p:ph idx="1"/>
          </p:nvPr>
        </p:nvSpPr>
        <p:spPr>
          <a:xfrm>
            <a:off x="838200" y="1255059"/>
            <a:ext cx="10515600" cy="4921904"/>
          </a:xfrm>
        </p:spPr>
        <p:txBody>
          <a:bodyPr/>
          <a:lstStyle/>
          <a:p>
            <a:pPr marL="0" indent="0">
              <a:buNone/>
            </a:pPr>
            <a:r>
              <a:rPr lang="el-GR" dirty="0"/>
              <a:t>Αυτό γίνεται για να αποφύγουμε την μετανάστευση μικροοργανισμών που μεταφέρονται με τον ερματισμό. (</a:t>
            </a:r>
            <a:r>
              <a:rPr lang="en-US" dirty="0"/>
              <a:t>BWM</a:t>
            </a:r>
            <a:r>
              <a:rPr lang="en-GB" dirty="0"/>
              <a:t>) </a:t>
            </a:r>
            <a:endParaRPr lang="el-GR" dirty="0"/>
          </a:p>
          <a:p>
            <a:pPr marL="0" indent="0">
              <a:buNone/>
            </a:pPr>
            <a:endParaRPr lang="en-GB" dirty="0"/>
          </a:p>
          <a:p>
            <a:pPr marL="0" indent="0">
              <a:buNone/>
            </a:pPr>
            <a:r>
              <a:rPr lang="el-GR" dirty="0"/>
              <a:t>Η διαχείριση περιλαμβάνει το φιλτράρισμα νερού καθώς και την χρήση υπεριώδους ακτινοβολίας </a:t>
            </a:r>
            <a:r>
              <a:rPr lang="en-US" dirty="0"/>
              <a:t>UV.</a:t>
            </a:r>
            <a:r>
              <a:rPr lang="el-GR" dirty="0"/>
              <a:t> </a:t>
            </a:r>
          </a:p>
          <a:p>
            <a:pPr marL="0" indent="0">
              <a:buNone/>
            </a:pPr>
            <a:endParaRPr lang="el-GR" dirty="0"/>
          </a:p>
          <a:p>
            <a:pPr marL="0" indent="0">
              <a:buNone/>
            </a:pPr>
            <a:r>
              <a:rPr lang="el-GR" dirty="0"/>
              <a:t>Σε άλλες περιπτώσεις χρησιμοποιείται και ηλεκτρολυτική κυψέλη για την παραγωγή χλωρίου και βρωμίου που δρουν ως </a:t>
            </a:r>
            <a:r>
              <a:rPr lang="el-GR" dirty="0" err="1"/>
              <a:t>βιοκτόνα</a:t>
            </a:r>
            <a:r>
              <a:rPr lang="el-GR" dirty="0"/>
              <a:t>. </a:t>
            </a:r>
          </a:p>
        </p:txBody>
      </p:sp>
    </p:spTree>
    <p:extLst>
      <p:ext uri="{BB962C8B-B14F-4D97-AF65-F5344CB8AC3E}">
        <p14:creationId xmlns:p14="http://schemas.microsoft.com/office/powerpoint/2010/main" val="9919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6DE5AE3-D5F1-764F-EFE9-C1365D7A5473}"/>
              </a:ext>
            </a:extLst>
          </p:cNvPr>
          <p:cNvPicPr>
            <a:picLocks noChangeAspect="1"/>
          </p:cNvPicPr>
          <p:nvPr/>
        </p:nvPicPr>
        <p:blipFill rotWithShape="1">
          <a:blip r:embed="rId2"/>
          <a:srcRect l="15883" t="35556" r="28529" b="18170"/>
          <a:stretch/>
        </p:blipFill>
        <p:spPr>
          <a:xfrm>
            <a:off x="3404461" y="0"/>
            <a:ext cx="8787539" cy="4114800"/>
          </a:xfrm>
          <a:prstGeom prst="rect">
            <a:avLst/>
          </a:prstGeom>
        </p:spPr>
      </p:pic>
      <p:sp>
        <p:nvSpPr>
          <p:cNvPr id="3" name="Θέση περιεχομένου 2">
            <a:extLst>
              <a:ext uri="{FF2B5EF4-FFF2-40B4-BE49-F238E27FC236}">
                <a16:creationId xmlns:a16="http://schemas.microsoft.com/office/drawing/2014/main" id="{73CAA9EE-F068-7A86-E0CD-2E7B88EDA2A0}"/>
              </a:ext>
            </a:extLst>
          </p:cNvPr>
          <p:cNvSpPr>
            <a:spLocks noGrp="1"/>
          </p:cNvSpPr>
          <p:nvPr>
            <p:ph idx="1"/>
          </p:nvPr>
        </p:nvSpPr>
        <p:spPr>
          <a:xfrm>
            <a:off x="838200" y="4114799"/>
            <a:ext cx="9327776" cy="2062163"/>
          </a:xfrm>
        </p:spPr>
        <p:txBody>
          <a:bodyPr/>
          <a:lstStyle/>
          <a:p>
            <a:pPr marL="0" indent="0">
              <a:buNone/>
            </a:pPr>
            <a:r>
              <a:rPr lang="el-GR" dirty="0"/>
              <a:t>Αποτελείται από:</a:t>
            </a:r>
          </a:p>
          <a:p>
            <a:r>
              <a:rPr lang="el-GR" dirty="0"/>
              <a:t>2 κιβώτια βαλβίδων (αναρρόφησης και κατάθλιψης)</a:t>
            </a:r>
          </a:p>
          <a:p>
            <a:r>
              <a:rPr lang="el-GR" dirty="0"/>
              <a:t>Σωλήνες αναρρόφησης και κατάθλιψης</a:t>
            </a:r>
          </a:p>
          <a:p>
            <a:r>
              <a:rPr lang="el-GR" dirty="0"/>
              <a:t>Αντλίες για εκκένωση εκτός πλοίου </a:t>
            </a:r>
          </a:p>
        </p:txBody>
      </p:sp>
    </p:spTree>
    <p:extLst>
      <p:ext uri="{BB962C8B-B14F-4D97-AF65-F5344CB8AC3E}">
        <p14:creationId xmlns:p14="http://schemas.microsoft.com/office/powerpoint/2010/main" val="416255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C1C836-88FB-29D6-340B-B7F6C27834B2}"/>
              </a:ext>
            </a:extLst>
          </p:cNvPr>
          <p:cNvSpPr>
            <a:spLocks noGrp="1"/>
          </p:cNvSpPr>
          <p:nvPr>
            <p:ph type="title"/>
          </p:nvPr>
        </p:nvSpPr>
        <p:spPr/>
        <p:txBody>
          <a:bodyPr/>
          <a:lstStyle/>
          <a:p>
            <a:r>
              <a:rPr lang="el-GR" dirty="0"/>
              <a:t>Λεπτομέρειες </a:t>
            </a:r>
            <a:r>
              <a:rPr lang="el-GR" dirty="0" err="1"/>
              <a:t>καταμετρητικών</a:t>
            </a:r>
            <a:r>
              <a:rPr lang="el-GR" dirty="0"/>
              <a:t> </a:t>
            </a:r>
            <a:r>
              <a:rPr lang="el-GR" dirty="0" err="1"/>
              <a:t>σωληνωσεων</a:t>
            </a:r>
            <a:endParaRPr lang="el-GR" dirty="0"/>
          </a:p>
        </p:txBody>
      </p:sp>
      <p:sp>
        <p:nvSpPr>
          <p:cNvPr id="3" name="Θέση περιεχομένου 2">
            <a:extLst>
              <a:ext uri="{FF2B5EF4-FFF2-40B4-BE49-F238E27FC236}">
                <a16:creationId xmlns:a16="http://schemas.microsoft.com/office/drawing/2014/main" id="{EA9B2FDB-729C-101F-A3E3-53914786D2B5}"/>
              </a:ext>
            </a:extLst>
          </p:cNvPr>
          <p:cNvSpPr>
            <a:spLocks noGrp="1"/>
          </p:cNvSpPr>
          <p:nvPr>
            <p:ph idx="1"/>
          </p:nvPr>
        </p:nvSpPr>
        <p:spPr/>
        <p:txBody>
          <a:bodyPr/>
          <a:lstStyle/>
          <a:p>
            <a:pPr marL="0" indent="0">
              <a:buNone/>
            </a:pPr>
            <a:endParaRPr lang="el-GR" dirty="0"/>
          </a:p>
          <a:p>
            <a:pPr marL="0" indent="0">
              <a:buNone/>
            </a:pPr>
            <a:r>
              <a:rPr lang="el-GR" dirty="0"/>
              <a:t>Στις δεξαμενές που περιέχουν ρευστά πρέπει να υπάρχει τρόπος καταμέτρησης της ποσότητας που περιέχουν.</a:t>
            </a:r>
          </a:p>
          <a:p>
            <a:pPr marL="0" indent="0">
              <a:buNone/>
            </a:pPr>
            <a:endParaRPr lang="el-GR" dirty="0"/>
          </a:p>
          <a:p>
            <a:pPr marL="0" indent="0">
              <a:buNone/>
            </a:pPr>
            <a:r>
              <a:rPr lang="el-GR" dirty="0"/>
              <a:t>Οι δεξαμενές είναι εφοδιασμένες με αισθητήρες που επιτρέπουν ανά πάσα στιγμή την μέτρηση της ποσότητας αυτής.</a:t>
            </a:r>
          </a:p>
          <a:p>
            <a:pPr marL="0" indent="0">
              <a:buNone/>
            </a:pPr>
            <a:endParaRPr lang="el-GR" dirty="0"/>
          </a:p>
        </p:txBody>
      </p:sp>
    </p:spTree>
    <p:extLst>
      <p:ext uri="{BB962C8B-B14F-4D97-AF65-F5344CB8AC3E}">
        <p14:creationId xmlns:p14="http://schemas.microsoft.com/office/powerpoint/2010/main" val="32133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109099-C479-FC73-6044-FF8C0BA92470}"/>
              </a:ext>
            </a:extLst>
          </p:cNvPr>
          <p:cNvSpPr>
            <a:spLocks noGrp="1"/>
          </p:cNvSpPr>
          <p:nvPr>
            <p:ph type="title"/>
          </p:nvPr>
        </p:nvSpPr>
        <p:spPr/>
        <p:txBody>
          <a:bodyPr>
            <a:noAutofit/>
          </a:bodyPr>
          <a:lstStyle/>
          <a:p>
            <a:r>
              <a:rPr lang="el-GR" sz="3600" dirty="0"/>
              <a:t>Τρόποι μέτρησης και τα όργανα που χρησιμοποιούνται για τον υπολογισμό της ποσότητας ρευστού</a:t>
            </a:r>
          </a:p>
        </p:txBody>
      </p:sp>
      <p:sp>
        <p:nvSpPr>
          <p:cNvPr id="3" name="Θέση περιεχομένου 2">
            <a:extLst>
              <a:ext uri="{FF2B5EF4-FFF2-40B4-BE49-F238E27FC236}">
                <a16:creationId xmlns:a16="http://schemas.microsoft.com/office/drawing/2014/main" id="{52BE334D-2835-A35D-3F35-D49F7A2961C6}"/>
              </a:ext>
            </a:extLst>
          </p:cNvPr>
          <p:cNvSpPr>
            <a:spLocks noGrp="1"/>
          </p:cNvSpPr>
          <p:nvPr>
            <p:ph idx="1"/>
          </p:nvPr>
        </p:nvSpPr>
        <p:spPr/>
        <p:txBody>
          <a:bodyPr/>
          <a:lstStyle/>
          <a:p>
            <a:pPr marL="514350" indent="-514350">
              <a:buFont typeface="+mj-lt"/>
              <a:buAutoNum type="arabicPeriod"/>
            </a:pPr>
            <a:endParaRPr lang="el-GR" dirty="0"/>
          </a:p>
          <a:p>
            <a:pPr marL="514350" indent="-514350">
              <a:buFont typeface="+mj-lt"/>
              <a:buAutoNum type="arabicPeriod"/>
            </a:pPr>
            <a:endParaRPr lang="el-GR" dirty="0"/>
          </a:p>
          <a:p>
            <a:pPr marL="514350" indent="-514350">
              <a:buFont typeface="+mj-lt"/>
              <a:buAutoNum type="arabicPeriod"/>
            </a:pPr>
            <a:r>
              <a:rPr lang="el-GR" dirty="0"/>
              <a:t>Σύστημα μετρητικών ταινιών </a:t>
            </a:r>
          </a:p>
          <a:p>
            <a:pPr marL="514350" indent="-514350">
              <a:buFont typeface="+mj-lt"/>
              <a:buAutoNum type="arabicPeriod"/>
            </a:pPr>
            <a:r>
              <a:rPr lang="el-GR" dirty="0"/>
              <a:t>Μέτρηση με πλωτήρες</a:t>
            </a:r>
          </a:p>
          <a:p>
            <a:pPr marL="514350" indent="-514350">
              <a:buFont typeface="+mj-lt"/>
              <a:buAutoNum type="arabicPeriod"/>
            </a:pPr>
            <a:r>
              <a:rPr lang="el-GR" dirty="0"/>
              <a:t>Μέτρηση με ραντάρ υπερήχων ή μικροκυμάτων</a:t>
            </a:r>
          </a:p>
          <a:p>
            <a:pPr marL="514350" indent="-514350">
              <a:buFont typeface="+mj-lt"/>
              <a:buAutoNum type="arabicPeriod"/>
            </a:pPr>
            <a:r>
              <a:rPr lang="el-GR" dirty="0"/>
              <a:t>Μέτρηση μέσω μετρητών πίεσης</a:t>
            </a:r>
          </a:p>
        </p:txBody>
      </p:sp>
    </p:spTree>
    <p:extLst>
      <p:ext uri="{BB962C8B-B14F-4D97-AF65-F5344CB8AC3E}">
        <p14:creationId xmlns:p14="http://schemas.microsoft.com/office/powerpoint/2010/main" val="193382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FDFA14-0E56-D91B-5F5D-B0DE53FFA36D}"/>
              </a:ext>
            </a:extLst>
          </p:cNvPr>
          <p:cNvSpPr>
            <a:spLocks noGrp="1"/>
          </p:cNvSpPr>
          <p:nvPr>
            <p:ph type="title"/>
          </p:nvPr>
        </p:nvSpPr>
        <p:spPr/>
        <p:txBody>
          <a:bodyPr/>
          <a:lstStyle/>
          <a:p>
            <a:r>
              <a:rPr lang="el-GR" dirty="0"/>
              <a:t>1. Σύστημα μετρητικών ταινιών</a:t>
            </a:r>
          </a:p>
        </p:txBody>
      </p:sp>
      <p:sp>
        <p:nvSpPr>
          <p:cNvPr id="3" name="Θέση περιεχομένου 2">
            <a:extLst>
              <a:ext uri="{FF2B5EF4-FFF2-40B4-BE49-F238E27FC236}">
                <a16:creationId xmlns:a16="http://schemas.microsoft.com/office/drawing/2014/main" id="{C85B2190-3E6C-68BC-4CF9-C41AA791AF62}"/>
              </a:ext>
            </a:extLst>
          </p:cNvPr>
          <p:cNvSpPr>
            <a:spLocks noGrp="1"/>
          </p:cNvSpPr>
          <p:nvPr>
            <p:ph idx="1"/>
          </p:nvPr>
        </p:nvSpPr>
        <p:spPr/>
        <p:txBody>
          <a:bodyPr/>
          <a:lstStyle/>
          <a:p>
            <a:pPr marL="0" indent="0">
              <a:buNone/>
            </a:pPr>
            <a:endParaRPr lang="el-GR" dirty="0"/>
          </a:p>
          <a:p>
            <a:pPr marL="0" indent="0">
              <a:buNone/>
            </a:pPr>
            <a:r>
              <a:rPr lang="el-GR" dirty="0"/>
              <a:t>Τα συστήματα αυτά χρησιμοποιούν μια ταινία για τον έλεγχο της στάθμης του φορτίου στις δεξαμενές.</a:t>
            </a:r>
          </a:p>
          <a:p>
            <a:pPr marL="0" indent="0">
              <a:buNone/>
            </a:pPr>
            <a:endParaRPr lang="el-GR" dirty="0"/>
          </a:p>
          <a:p>
            <a:pPr marL="0" indent="0">
              <a:buNone/>
            </a:pPr>
            <a:r>
              <a:rPr lang="el-GR" dirty="0"/>
              <a:t>Ο αισθητήρας μέτρησης εισάγεται στην δεξαμενή μέσω θυρίδας για ανοιχτή μέτρηση ή μέσω ενός σωλήνα μικρής διαμέτρου με μια σφαιρική βαλβίδα στο άκρο της η οποία βοηθά στην κάθοδο της ταινίας.</a:t>
            </a:r>
          </a:p>
        </p:txBody>
      </p:sp>
    </p:spTree>
    <p:extLst>
      <p:ext uri="{BB962C8B-B14F-4D97-AF65-F5344CB8AC3E}">
        <p14:creationId xmlns:p14="http://schemas.microsoft.com/office/powerpoint/2010/main" val="380749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2C4CE4B-F962-D1D9-FF57-931FBF704461}"/>
              </a:ext>
            </a:extLst>
          </p:cNvPr>
          <p:cNvSpPr>
            <a:spLocks noGrp="1"/>
          </p:cNvSpPr>
          <p:nvPr>
            <p:ph idx="1"/>
          </p:nvPr>
        </p:nvSpPr>
        <p:spPr>
          <a:xfrm>
            <a:off x="838200" y="1084729"/>
            <a:ext cx="3267635" cy="5092234"/>
          </a:xfrm>
        </p:spPr>
        <p:txBody>
          <a:bodyPr/>
          <a:lstStyle/>
          <a:p>
            <a:pPr marL="0" indent="0">
              <a:buNone/>
            </a:pPr>
            <a:r>
              <a:rPr lang="el-GR" dirty="0"/>
              <a:t>Μερικές ταινίες διαθέτουν ενσωματωμένο ανιχνευτή διεπαφής και αισθητήρα θερμοκρασίας. Από το άνοιγμα μέτρησης με ταινία μπορεί να γίνει η λήψη δειγμάτων φορτίου.</a:t>
            </a:r>
          </a:p>
        </p:txBody>
      </p:sp>
      <p:pic>
        <p:nvPicPr>
          <p:cNvPr id="5" name="Εικόνα 4">
            <a:extLst>
              <a:ext uri="{FF2B5EF4-FFF2-40B4-BE49-F238E27FC236}">
                <a16:creationId xmlns:a16="http://schemas.microsoft.com/office/drawing/2014/main" id="{2DF98DED-6853-96CF-6430-FE645A41A52F}"/>
              </a:ext>
            </a:extLst>
          </p:cNvPr>
          <p:cNvPicPr>
            <a:picLocks noChangeAspect="1"/>
          </p:cNvPicPr>
          <p:nvPr/>
        </p:nvPicPr>
        <p:blipFill rotWithShape="1">
          <a:blip r:embed="rId2"/>
          <a:srcRect l="39338" t="26536" r="44485" b="35425"/>
          <a:stretch/>
        </p:blipFill>
        <p:spPr>
          <a:xfrm rot="16200000">
            <a:off x="5378969" y="-411207"/>
            <a:ext cx="5806497" cy="7680414"/>
          </a:xfrm>
          <a:prstGeom prst="rect">
            <a:avLst/>
          </a:prstGeom>
        </p:spPr>
      </p:pic>
    </p:spTree>
    <p:extLst>
      <p:ext uri="{BB962C8B-B14F-4D97-AF65-F5344CB8AC3E}">
        <p14:creationId xmlns:p14="http://schemas.microsoft.com/office/powerpoint/2010/main" val="111383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68A316-1894-9E54-62A4-3CB173786E3A}"/>
              </a:ext>
            </a:extLst>
          </p:cNvPr>
          <p:cNvSpPr>
            <a:spLocks noGrp="1"/>
          </p:cNvSpPr>
          <p:nvPr>
            <p:ph type="title"/>
          </p:nvPr>
        </p:nvSpPr>
        <p:spPr/>
        <p:txBody>
          <a:bodyPr/>
          <a:lstStyle/>
          <a:p>
            <a:r>
              <a:rPr lang="el-GR" dirty="0"/>
              <a:t>2. Μέτρηση με πλωτήρες</a:t>
            </a:r>
          </a:p>
        </p:txBody>
      </p:sp>
      <p:sp>
        <p:nvSpPr>
          <p:cNvPr id="3" name="Θέση περιεχομένου 2">
            <a:extLst>
              <a:ext uri="{FF2B5EF4-FFF2-40B4-BE49-F238E27FC236}">
                <a16:creationId xmlns:a16="http://schemas.microsoft.com/office/drawing/2014/main" id="{FC877317-48D8-3E3A-1DD8-F4591E678A8C}"/>
              </a:ext>
            </a:extLst>
          </p:cNvPr>
          <p:cNvSpPr>
            <a:spLocks noGrp="1"/>
          </p:cNvSpPr>
          <p:nvPr>
            <p:ph idx="1"/>
          </p:nvPr>
        </p:nvSpPr>
        <p:spPr>
          <a:xfrm>
            <a:off x="838200" y="1825625"/>
            <a:ext cx="3572435" cy="4351338"/>
          </a:xfrm>
        </p:spPr>
        <p:txBody>
          <a:bodyPr/>
          <a:lstStyle/>
          <a:p>
            <a:pPr marL="0" indent="0">
              <a:buNone/>
            </a:pPr>
            <a:r>
              <a:rPr lang="el-GR" dirty="0"/>
              <a:t>Είναι κλειστοί μετρητές οι οποίοι στηρίζονται στο φαινόμενο της ανύψωσης ενός πλωτήρα από την άνωση του ρευστού. Ο πλωτήρας τοποθετείται στο εσωτερικό σωλήνα.</a:t>
            </a:r>
          </a:p>
        </p:txBody>
      </p:sp>
    </p:spTree>
    <p:extLst>
      <p:ext uri="{BB962C8B-B14F-4D97-AF65-F5344CB8AC3E}">
        <p14:creationId xmlns:p14="http://schemas.microsoft.com/office/powerpoint/2010/main" val="283238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2C4CE4B-F962-D1D9-FF57-931FBF704461}"/>
              </a:ext>
            </a:extLst>
          </p:cNvPr>
          <p:cNvSpPr>
            <a:spLocks noGrp="1"/>
          </p:cNvSpPr>
          <p:nvPr>
            <p:ph idx="1"/>
          </p:nvPr>
        </p:nvSpPr>
        <p:spPr>
          <a:xfrm>
            <a:off x="838200" y="1084729"/>
            <a:ext cx="3267635" cy="5092234"/>
          </a:xfrm>
        </p:spPr>
        <p:txBody>
          <a:bodyPr/>
          <a:lstStyle/>
          <a:p>
            <a:pPr marL="0" indent="0">
              <a:buNone/>
            </a:pPr>
            <a:r>
              <a:rPr lang="el-GR" dirty="0"/>
              <a:t>Μερικές ταινίες διαθέτουν ενσωματωμένο ανιχνευτή διεπαφής και αισθητήρα θερμοκρασίας. Από το άνοιγμα μέτρησης με ταινία μπορεί να γίνει η λήψη δειγμάτων φορτίου.</a:t>
            </a:r>
          </a:p>
        </p:txBody>
      </p:sp>
      <p:pic>
        <p:nvPicPr>
          <p:cNvPr id="5" name="Εικόνα 4">
            <a:extLst>
              <a:ext uri="{FF2B5EF4-FFF2-40B4-BE49-F238E27FC236}">
                <a16:creationId xmlns:a16="http://schemas.microsoft.com/office/drawing/2014/main" id="{2DF98DED-6853-96CF-6430-FE645A41A52F}"/>
              </a:ext>
            </a:extLst>
          </p:cNvPr>
          <p:cNvPicPr>
            <a:picLocks noChangeAspect="1"/>
          </p:cNvPicPr>
          <p:nvPr/>
        </p:nvPicPr>
        <p:blipFill rotWithShape="1">
          <a:blip r:embed="rId2"/>
          <a:srcRect l="39338" t="26536" r="44485" b="35425"/>
          <a:stretch/>
        </p:blipFill>
        <p:spPr>
          <a:xfrm rot="16200000">
            <a:off x="5378969" y="-411207"/>
            <a:ext cx="5806497" cy="7680414"/>
          </a:xfrm>
          <a:prstGeom prst="rect">
            <a:avLst/>
          </a:prstGeom>
        </p:spPr>
      </p:pic>
    </p:spTree>
    <p:extLst>
      <p:ext uri="{BB962C8B-B14F-4D97-AF65-F5344CB8AC3E}">
        <p14:creationId xmlns:p14="http://schemas.microsoft.com/office/powerpoint/2010/main" val="1158776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66B200-BE2F-104A-8C06-3F63FC333AAA}"/>
              </a:ext>
            </a:extLst>
          </p:cNvPr>
          <p:cNvSpPr>
            <a:spLocks noGrp="1"/>
          </p:cNvSpPr>
          <p:nvPr>
            <p:ph type="title"/>
          </p:nvPr>
        </p:nvSpPr>
        <p:spPr/>
        <p:txBody>
          <a:bodyPr/>
          <a:lstStyle/>
          <a:p>
            <a:r>
              <a:rPr lang="el-GR" dirty="0"/>
              <a:t>3. Μέτρηση με ραντάρ υπερήχων ή μικροκυμάτων.</a:t>
            </a:r>
          </a:p>
        </p:txBody>
      </p:sp>
      <p:sp>
        <p:nvSpPr>
          <p:cNvPr id="3" name="Θέση περιεχομένου 2">
            <a:extLst>
              <a:ext uri="{FF2B5EF4-FFF2-40B4-BE49-F238E27FC236}">
                <a16:creationId xmlns:a16="http://schemas.microsoft.com/office/drawing/2014/main" id="{B6F22B1B-1329-2699-E25A-F681F325CD1F}"/>
              </a:ext>
            </a:extLst>
          </p:cNvPr>
          <p:cNvSpPr>
            <a:spLocks noGrp="1"/>
          </p:cNvSpPr>
          <p:nvPr>
            <p:ph idx="1"/>
          </p:nvPr>
        </p:nvSpPr>
        <p:spPr/>
        <p:txBody>
          <a:bodyPr/>
          <a:lstStyle/>
          <a:p>
            <a:pPr marL="0" indent="0">
              <a:buNone/>
            </a:pPr>
            <a:r>
              <a:rPr lang="el-GR" dirty="0"/>
              <a:t>Τα ραντάρ υπερήχων ή μικροκυμάτων εκπέμπουν παλμούς από την κορυφή της δεξαμενής και μετράτε ο χρόνος που απαιτείται για την ανάκλαση τους με το ρευστό και την επιστροφή τους.</a:t>
            </a:r>
          </a:p>
          <a:p>
            <a:pPr marL="0" indent="0">
              <a:buNone/>
            </a:pPr>
            <a:endParaRPr lang="el-GR" dirty="0"/>
          </a:p>
          <a:p>
            <a:pPr marL="0" indent="0">
              <a:buNone/>
            </a:pPr>
            <a:r>
              <a:rPr lang="el-GR" dirty="0"/>
              <a:t>Οι μετρήσεις με ραντάρ είναι γενικά αξιόπιστες και η συντήρηση τους μπορεί να γίνει εξωτερικά χωρίς να ανοίγεται η δεξαμενή. </a:t>
            </a:r>
            <a:br>
              <a:rPr lang="el-GR" dirty="0"/>
            </a:br>
            <a:endParaRPr lang="el-GR" dirty="0"/>
          </a:p>
          <a:p>
            <a:pPr marL="0" indent="0">
              <a:buNone/>
            </a:pPr>
            <a:r>
              <a:rPr lang="el-GR" b="1" dirty="0"/>
              <a:t>Απαιτείται ιδιαίτερη προσοχή για την προστασία των ευαίσθητων πομπών και δεκτών όπως και στην βαθμονόμηση του μετρητή.</a:t>
            </a:r>
          </a:p>
        </p:txBody>
      </p:sp>
    </p:spTree>
    <p:extLst>
      <p:ext uri="{BB962C8B-B14F-4D97-AF65-F5344CB8AC3E}">
        <p14:creationId xmlns:p14="http://schemas.microsoft.com/office/powerpoint/2010/main" val="398402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5015D-C7E7-9770-D29B-988200D41ECB}"/>
              </a:ext>
            </a:extLst>
          </p:cNvPr>
          <p:cNvSpPr>
            <a:spLocks noGrp="1"/>
          </p:cNvSpPr>
          <p:nvPr>
            <p:ph type="title"/>
          </p:nvPr>
        </p:nvSpPr>
        <p:spPr/>
        <p:txBody>
          <a:bodyPr/>
          <a:lstStyle/>
          <a:p>
            <a:r>
              <a:rPr lang="el-GR" dirty="0"/>
              <a:t>Τα βασικά δίκτυα του πλοίου</a:t>
            </a:r>
          </a:p>
        </p:txBody>
      </p:sp>
      <p:sp>
        <p:nvSpPr>
          <p:cNvPr id="3" name="Θέση περιεχομένου 2">
            <a:extLst>
              <a:ext uri="{FF2B5EF4-FFF2-40B4-BE49-F238E27FC236}">
                <a16:creationId xmlns:a16="http://schemas.microsoft.com/office/drawing/2014/main" id="{0139533A-4454-1D8A-8EB9-BE6325E47338}"/>
              </a:ext>
            </a:extLst>
          </p:cNvPr>
          <p:cNvSpPr>
            <a:spLocks noGrp="1"/>
          </p:cNvSpPr>
          <p:nvPr>
            <p:ph sz="half" idx="1"/>
          </p:nvPr>
        </p:nvSpPr>
        <p:spPr/>
        <p:txBody>
          <a:bodyPr>
            <a:normAutofit fontScale="70000" lnSpcReduction="20000"/>
          </a:bodyPr>
          <a:lstStyle/>
          <a:p>
            <a:pPr marL="514350" indent="-514350">
              <a:buFont typeface="+mj-lt"/>
              <a:buAutoNum type="arabicPeriod"/>
            </a:pPr>
            <a:r>
              <a:rPr lang="el-GR" dirty="0"/>
              <a:t>Το δίκτυο κύτους (</a:t>
            </a:r>
            <a:r>
              <a:rPr lang="en-US" dirty="0"/>
              <a:t>bilge)</a:t>
            </a:r>
            <a:endParaRPr lang="el-GR" dirty="0"/>
          </a:p>
          <a:p>
            <a:pPr marL="514350" indent="-514350">
              <a:buFont typeface="+mj-lt"/>
              <a:buAutoNum type="arabicPeriod"/>
            </a:pPr>
            <a:r>
              <a:rPr lang="el-GR" dirty="0"/>
              <a:t>Έρματος</a:t>
            </a:r>
            <a:r>
              <a:rPr lang="en-US" dirty="0"/>
              <a:t> (ballast)</a:t>
            </a:r>
            <a:endParaRPr lang="el-GR" dirty="0"/>
          </a:p>
          <a:p>
            <a:pPr marL="514350" indent="-514350">
              <a:buFont typeface="+mj-lt"/>
              <a:buAutoNum type="arabicPeriod"/>
            </a:pPr>
            <a:r>
              <a:rPr lang="el-GR" dirty="0"/>
              <a:t>Φορτίου (</a:t>
            </a:r>
            <a:r>
              <a:rPr lang="en-US" dirty="0"/>
              <a:t>cargo)</a:t>
            </a:r>
            <a:endParaRPr lang="el-GR" dirty="0"/>
          </a:p>
          <a:p>
            <a:pPr marL="514350" indent="-514350">
              <a:buFont typeface="+mj-lt"/>
              <a:buAutoNum type="arabicPeriod"/>
            </a:pPr>
            <a:r>
              <a:rPr lang="el-GR" dirty="0"/>
              <a:t>Πόσιμου νερού</a:t>
            </a:r>
            <a:r>
              <a:rPr lang="en-US" dirty="0"/>
              <a:t> (freshwater)</a:t>
            </a:r>
            <a:endParaRPr lang="el-GR" dirty="0"/>
          </a:p>
          <a:p>
            <a:pPr marL="514350" indent="-514350">
              <a:buFont typeface="+mj-lt"/>
              <a:buAutoNum type="arabicPeriod"/>
            </a:pPr>
            <a:r>
              <a:rPr lang="el-GR" dirty="0"/>
              <a:t>Υγιεινής</a:t>
            </a:r>
            <a:r>
              <a:rPr lang="en-US" dirty="0"/>
              <a:t> (sanitary)</a:t>
            </a:r>
            <a:endParaRPr lang="el-GR" dirty="0"/>
          </a:p>
          <a:p>
            <a:pPr marL="514350" indent="-514350">
              <a:buFont typeface="+mj-lt"/>
              <a:buAutoNum type="arabicPeriod"/>
            </a:pPr>
            <a:r>
              <a:rPr lang="el-GR" dirty="0"/>
              <a:t>Μετάγγισης καυσίμου</a:t>
            </a:r>
            <a:r>
              <a:rPr lang="en-US" dirty="0"/>
              <a:t> (fuel oil transfer)</a:t>
            </a:r>
            <a:endParaRPr lang="el-GR" dirty="0"/>
          </a:p>
          <a:p>
            <a:pPr marL="514350" indent="-514350">
              <a:buFont typeface="+mj-lt"/>
              <a:buAutoNum type="arabicPeriod"/>
            </a:pPr>
            <a:r>
              <a:rPr lang="el-GR" dirty="0"/>
              <a:t>Γλυκού νερού ψύξης</a:t>
            </a:r>
            <a:r>
              <a:rPr lang="en-US" dirty="0"/>
              <a:t> (freshwater cooling)</a:t>
            </a:r>
            <a:endParaRPr lang="el-GR" dirty="0"/>
          </a:p>
          <a:p>
            <a:pPr marL="514350" indent="-514350">
              <a:buFont typeface="+mj-lt"/>
              <a:buAutoNum type="arabicPeriod"/>
            </a:pPr>
            <a:r>
              <a:rPr lang="el-GR" dirty="0"/>
              <a:t>Λίπανσης</a:t>
            </a:r>
            <a:r>
              <a:rPr lang="en-US" dirty="0"/>
              <a:t> (lubricating oil)</a:t>
            </a:r>
            <a:endParaRPr lang="el-GR" dirty="0"/>
          </a:p>
          <a:p>
            <a:pPr marL="514350" indent="-514350">
              <a:buFont typeface="+mj-lt"/>
              <a:buAutoNum type="arabicPeriod"/>
            </a:pPr>
            <a:r>
              <a:rPr lang="el-GR" dirty="0"/>
              <a:t>Πεπιεσμένου αέρα</a:t>
            </a:r>
            <a:r>
              <a:rPr lang="en-US" dirty="0"/>
              <a:t> (compressed air)</a:t>
            </a:r>
            <a:endParaRPr lang="el-GR" dirty="0"/>
          </a:p>
          <a:p>
            <a:pPr marL="514350" indent="-514350">
              <a:buFont typeface="+mj-lt"/>
              <a:buAutoNum type="arabicPeriod"/>
            </a:pPr>
            <a:r>
              <a:rPr lang="el-GR" dirty="0"/>
              <a:t>Δίκτυο θέρμανσης δεξαμενών φορτίου ή καυσίμου (</a:t>
            </a:r>
            <a:r>
              <a:rPr lang="en-US" dirty="0"/>
              <a:t>tank heating)</a:t>
            </a:r>
            <a:endParaRPr lang="el-GR" dirty="0"/>
          </a:p>
          <a:p>
            <a:pPr marL="514350" indent="-514350">
              <a:buFont typeface="+mj-lt"/>
              <a:buAutoNum type="arabicPeriod"/>
            </a:pPr>
            <a:r>
              <a:rPr lang="el-GR" dirty="0"/>
              <a:t>Κλιματισμού χώρων ή επιβατών</a:t>
            </a:r>
            <a:r>
              <a:rPr lang="en-US" dirty="0"/>
              <a:t> (air conditioning passengers – crew accommodation)</a:t>
            </a:r>
            <a:endParaRPr lang="el-GR" dirty="0"/>
          </a:p>
          <a:p>
            <a:pPr marL="0" indent="0">
              <a:buNone/>
            </a:pPr>
            <a:endParaRPr lang="el-GR" dirty="0"/>
          </a:p>
        </p:txBody>
      </p:sp>
      <p:sp>
        <p:nvSpPr>
          <p:cNvPr id="4" name="Θέση περιεχομένου 3">
            <a:extLst>
              <a:ext uri="{FF2B5EF4-FFF2-40B4-BE49-F238E27FC236}">
                <a16:creationId xmlns:a16="http://schemas.microsoft.com/office/drawing/2014/main" id="{6EFF695E-4901-0322-6984-7569404D14F8}"/>
              </a:ext>
            </a:extLst>
          </p:cNvPr>
          <p:cNvSpPr>
            <a:spLocks noGrp="1"/>
          </p:cNvSpPr>
          <p:nvPr>
            <p:ph sz="half" idx="2"/>
          </p:nvPr>
        </p:nvSpPr>
        <p:spPr/>
        <p:txBody>
          <a:bodyPr>
            <a:normAutofit fontScale="70000" lnSpcReduction="20000"/>
          </a:bodyPr>
          <a:lstStyle/>
          <a:p>
            <a:pPr marL="514350" indent="-514350">
              <a:buFont typeface="+mj-lt"/>
              <a:buAutoNum type="arabicPeriod" startAt="12"/>
            </a:pPr>
            <a:r>
              <a:rPr lang="el-GR" dirty="0"/>
              <a:t>Αδρανούς αερίου</a:t>
            </a:r>
            <a:r>
              <a:rPr lang="en-US" dirty="0"/>
              <a:t> (inert gas)</a:t>
            </a:r>
            <a:endParaRPr lang="el-GR" dirty="0"/>
          </a:p>
          <a:p>
            <a:pPr marL="514350" indent="-514350">
              <a:buFont typeface="+mj-lt"/>
              <a:buAutoNum type="arabicPeriod" startAt="12"/>
            </a:pPr>
            <a:r>
              <a:rPr lang="el-GR" dirty="0"/>
              <a:t>Υδραυλικού συστήματος πηδαλίου</a:t>
            </a:r>
            <a:r>
              <a:rPr lang="en-US" dirty="0"/>
              <a:t> (steering gear)</a:t>
            </a:r>
            <a:endParaRPr lang="el-GR" dirty="0"/>
          </a:p>
          <a:p>
            <a:pPr marL="514350" indent="-514350">
              <a:buFont typeface="+mj-lt"/>
              <a:buAutoNum type="arabicPeriod" startAt="12"/>
            </a:pPr>
            <a:r>
              <a:rPr lang="el-GR" dirty="0"/>
              <a:t>Καυσίμου</a:t>
            </a:r>
            <a:r>
              <a:rPr lang="en-US" dirty="0"/>
              <a:t> (fuel service line)</a:t>
            </a:r>
            <a:endParaRPr lang="el-GR" dirty="0"/>
          </a:p>
          <a:p>
            <a:pPr marL="514350" indent="-514350">
              <a:buFont typeface="+mj-lt"/>
              <a:buAutoNum type="arabicPeriod" startAt="12"/>
            </a:pPr>
            <a:r>
              <a:rPr lang="el-GR" dirty="0"/>
              <a:t>Ψύξης γλυκού νερού</a:t>
            </a:r>
            <a:r>
              <a:rPr lang="en-US" dirty="0"/>
              <a:t> (fresh water cooling)</a:t>
            </a:r>
            <a:endParaRPr lang="el-GR" dirty="0"/>
          </a:p>
          <a:p>
            <a:pPr marL="514350" indent="-514350">
              <a:buFont typeface="+mj-lt"/>
              <a:buAutoNum type="arabicPeriod" startAt="12"/>
            </a:pPr>
            <a:r>
              <a:rPr lang="el-GR" dirty="0"/>
              <a:t>Δίκτυο θαλασσινού νερού</a:t>
            </a:r>
            <a:r>
              <a:rPr lang="en-US" dirty="0"/>
              <a:t> (sea water cooling)</a:t>
            </a:r>
            <a:endParaRPr lang="el-GR" dirty="0"/>
          </a:p>
          <a:p>
            <a:pPr marL="514350" indent="-514350">
              <a:buFont typeface="+mj-lt"/>
              <a:buAutoNum type="arabicPeriod" startAt="12"/>
            </a:pPr>
            <a:r>
              <a:rPr lang="el-GR" dirty="0"/>
              <a:t>Βοηθητικού ατμού</a:t>
            </a:r>
            <a:r>
              <a:rPr lang="en-US" dirty="0"/>
              <a:t> (</a:t>
            </a:r>
            <a:r>
              <a:rPr lang="en-US" dirty="0" err="1"/>
              <a:t>auxilery</a:t>
            </a:r>
            <a:r>
              <a:rPr lang="en-US" dirty="0"/>
              <a:t> steam)</a:t>
            </a:r>
            <a:endParaRPr lang="el-GR" dirty="0"/>
          </a:p>
          <a:p>
            <a:pPr marL="514350" indent="-514350">
              <a:buFont typeface="+mj-lt"/>
              <a:buAutoNum type="arabicPeriod" startAt="12"/>
            </a:pPr>
            <a:r>
              <a:rPr lang="el-GR" dirty="0"/>
              <a:t>Καυσαερίων</a:t>
            </a:r>
            <a:r>
              <a:rPr lang="en-US" dirty="0"/>
              <a:t> (exhaust gas)</a:t>
            </a:r>
            <a:endParaRPr lang="el-GR" dirty="0"/>
          </a:p>
          <a:p>
            <a:pPr marL="514350" indent="-514350">
              <a:buFont typeface="+mj-lt"/>
              <a:buAutoNum type="arabicPeriod" startAt="12"/>
            </a:pPr>
            <a:r>
              <a:rPr lang="el-GR" dirty="0"/>
              <a:t>Ατμού</a:t>
            </a:r>
            <a:r>
              <a:rPr lang="en-US" dirty="0"/>
              <a:t> (steam)</a:t>
            </a:r>
            <a:endParaRPr lang="el-GR" dirty="0"/>
          </a:p>
          <a:p>
            <a:pPr marL="514350" indent="-514350">
              <a:buFont typeface="+mj-lt"/>
              <a:buAutoNum type="arabicPeriod" startAt="12"/>
            </a:pPr>
            <a:r>
              <a:rPr lang="el-GR" dirty="0"/>
              <a:t>Τροφοδοτικού νερού</a:t>
            </a:r>
            <a:r>
              <a:rPr lang="en-US" dirty="0"/>
              <a:t> (feed water)</a:t>
            </a:r>
            <a:endParaRPr lang="el-GR" dirty="0"/>
          </a:p>
        </p:txBody>
      </p:sp>
    </p:spTree>
    <p:extLst>
      <p:ext uri="{BB962C8B-B14F-4D97-AF65-F5344CB8AC3E}">
        <p14:creationId xmlns:p14="http://schemas.microsoft.com/office/powerpoint/2010/main" val="310313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F954C-C08B-BC8B-F62F-83C8B6FFF6E6}"/>
              </a:ext>
            </a:extLst>
          </p:cNvPr>
          <p:cNvSpPr>
            <a:spLocks noGrp="1"/>
          </p:cNvSpPr>
          <p:nvPr>
            <p:ph type="title"/>
          </p:nvPr>
        </p:nvSpPr>
        <p:spPr/>
        <p:txBody>
          <a:bodyPr/>
          <a:lstStyle/>
          <a:p>
            <a:r>
              <a:rPr lang="el-GR" dirty="0"/>
              <a:t>4. Μέτρηση μέσω μετρητών πίεσης</a:t>
            </a:r>
          </a:p>
        </p:txBody>
      </p:sp>
      <p:sp>
        <p:nvSpPr>
          <p:cNvPr id="3" name="Θέση περιεχομένου 2">
            <a:extLst>
              <a:ext uri="{FF2B5EF4-FFF2-40B4-BE49-F238E27FC236}">
                <a16:creationId xmlns:a16="http://schemas.microsoft.com/office/drawing/2014/main" id="{6B6D2655-A886-2307-D878-BB0A912AEA14}"/>
              </a:ext>
            </a:extLst>
          </p:cNvPr>
          <p:cNvSpPr>
            <a:spLocks noGrp="1"/>
          </p:cNvSpPr>
          <p:nvPr>
            <p:ph idx="1"/>
          </p:nvPr>
        </p:nvSpPr>
        <p:spPr/>
        <p:txBody>
          <a:bodyPr/>
          <a:lstStyle/>
          <a:p>
            <a:pPr marL="0" indent="0">
              <a:buNone/>
            </a:pPr>
            <a:r>
              <a:rPr lang="el-GR" dirty="0"/>
              <a:t>Τα όργανα μέτρησης πίεσης (μανόμετρα) λειτουργούν με την διαφορά μεταξύ ατμοσφαιρικής πίεσης και της πίεσης του ρευστού κοντά στον πυθμένα της δεξαμενής.</a:t>
            </a:r>
          </a:p>
          <a:p>
            <a:pPr marL="0" indent="0">
              <a:buNone/>
            </a:pPr>
            <a:r>
              <a:rPr lang="el-GR" dirty="0"/>
              <a:t>Λόγω της διαφοράς πυκνότητας των ρευστών υπάρχουν αισθητήρες πυκνότητας για την διόρθωση της μέτρησης ή γίνεται χρήση ειδικών συντελεστών του ειδικού βάρους του ρευστού.</a:t>
            </a:r>
          </a:p>
          <a:p>
            <a:pPr marL="0" indent="0">
              <a:buNone/>
            </a:pPr>
            <a:r>
              <a:rPr lang="el-GR" dirty="0"/>
              <a:t>Θα πρέπει να λαμβάνεται υπόψιν και η θερμοκρασία γιατί επηρεάζει την θερμότητα.</a:t>
            </a:r>
          </a:p>
          <a:p>
            <a:pPr marL="0" indent="0">
              <a:buNone/>
            </a:pPr>
            <a:r>
              <a:rPr lang="el-GR" dirty="0"/>
              <a:t>Η ευαισθησία των αισθητήρων και η ευπάθεια τους στην διαρροή φορτίου καθιστούν απαραίτητη την τακτική συντήρηση τους.</a:t>
            </a:r>
          </a:p>
        </p:txBody>
      </p:sp>
    </p:spTree>
    <p:extLst>
      <p:ext uri="{BB962C8B-B14F-4D97-AF65-F5344CB8AC3E}">
        <p14:creationId xmlns:p14="http://schemas.microsoft.com/office/powerpoint/2010/main" val="244366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808D208-4549-F890-D0FE-58A7D7512FBE}"/>
              </a:ext>
            </a:extLst>
          </p:cNvPr>
          <p:cNvPicPr>
            <a:picLocks noChangeAspect="1"/>
          </p:cNvPicPr>
          <p:nvPr/>
        </p:nvPicPr>
        <p:blipFill rotWithShape="1">
          <a:blip r:embed="rId2"/>
          <a:srcRect l="38677" t="31503" r="44779" b="42222"/>
          <a:stretch/>
        </p:blipFill>
        <p:spPr>
          <a:xfrm rot="16200000">
            <a:off x="2669877" y="371208"/>
            <a:ext cx="6852245" cy="6121339"/>
          </a:xfrm>
          <a:prstGeom prst="rect">
            <a:avLst/>
          </a:prstGeom>
        </p:spPr>
      </p:pic>
    </p:spTree>
    <p:extLst>
      <p:ext uri="{BB962C8B-B14F-4D97-AF65-F5344CB8AC3E}">
        <p14:creationId xmlns:p14="http://schemas.microsoft.com/office/powerpoint/2010/main" val="824586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388E9C-C1F7-74E5-A20C-7F62045F153D}"/>
              </a:ext>
            </a:extLst>
          </p:cNvPr>
          <p:cNvSpPr>
            <a:spLocks noGrp="1"/>
          </p:cNvSpPr>
          <p:nvPr>
            <p:ph type="title"/>
          </p:nvPr>
        </p:nvSpPr>
        <p:spPr/>
        <p:txBody>
          <a:bodyPr/>
          <a:lstStyle/>
          <a:p>
            <a:r>
              <a:rPr lang="el-GR" dirty="0"/>
              <a:t>Λεπτομέρειες </a:t>
            </a:r>
            <a:r>
              <a:rPr lang="el-GR" dirty="0" err="1"/>
              <a:t>εξαεριστικών</a:t>
            </a:r>
            <a:r>
              <a:rPr lang="el-GR" dirty="0"/>
              <a:t> σωληνώσεων</a:t>
            </a:r>
          </a:p>
        </p:txBody>
      </p:sp>
      <p:sp>
        <p:nvSpPr>
          <p:cNvPr id="3" name="Θέση περιεχομένου 2">
            <a:extLst>
              <a:ext uri="{FF2B5EF4-FFF2-40B4-BE49-F238E27FC236}">
                <a16:creationId xmlns:a16="http://schemas.microsoft.com/office/drawing/2014/main" id="{46D285BA-4E6B-1CD7-7AEB-00D0C472D230}"/>
              </a:ext>
            </a:extLst>
          </p:cNvPr>
          <p:cNvSpPr>
            <a:spLocks noGrp="1"/>
          </p:cNvSpPr>
          <p:nvPr>
            <p:ph idx="1"/>
          </p:nvPr>
        </p:nvSpPr>
        <p:spPr/>
        <p:txBody>
          <a:bodyPr/>
          <a:lstStyle/>
          <a:p>
            <a:pPr marL="0" indent="0">
              <a:buNone/>
            </a:pPr>
            <a:endParaRPr lang="el-GR" dirty="0"/>
          </a:p>
          <a:p>
            <a:pPr marL="0" indent="0">
              <a:buNone/>
            </a:pPr>
            <a:r>
              <a:rPr lang="el-GR" dirty="0"/>
              <a:t>Σε όλες τις δεξαμενές προβλέπονται σωλήνες εξαερισμού για να αποφεύγεται ο εγκλωβισμός αέρα υπό πίεση όταν γεμίζει η δεξαμενή ή να δημιουργείται κενό όταν αδειάζει.</a:t>
            </a:r>
          </a:p>
          <a:p>
            <a:pPr marL="0" indent="0">
              <a:buNone/>
            </a:pPr>
            <a:endParaRPr lang="el-GR" dirty="0"/>
          </a:p>
          <a:p>
            <a:pPr marL="0" indent="0">
              <a:buNone/>
            </a:pPr>
            <a:r>
              <a:rPr lang="el-GR" dirty="0"/>
              <a:t>Οι σωλήνες εξαερισμού τοποθετούνται στο ψηλότερο σημείο της δεξαμενής και οδηγούνται πάνω από το κύριο κατάστρωμα.</a:t>
            </a:r>
          </a:p>
        </p:txBody>
      </p:sp>
    </p:spTree>
    <p:extLst>
      <p:ext uri="{BB962C8B-B14F-4D97-AF65-F5344CB8AC3E}">
        <p14:creationId xmlns:p14="http://schemas.microsoft.com/office/powerpoint/2010/main" val="1499550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39AB9A0-3A8C-B200-3FD3-D5EA5BCDCE16}"/>
              </a:ext>
            </a:extLst>
          </p:cNvPr>
          <p:cNvSpPr>
            <a:spLocks noGrp="1"/>
          </p:cNvSpPr>
          <p:nvPr>
            <p:ph idx="1"/>
          </p:nvPr>
        </p:nvSpPr>
        <p:spPr/>
        <p:txBody>
          <a:bodyPr/>
          <a:lstStyle/>
          <a:p>
            <a:pPr marL="0" indent="0">
              <a:buNone/>
            </a:pPr>
            <a:endParaRPr lang="el-GR" dirty="0"/>
          </a:p>
          <a:p>
            <a:pPr marL="0" indent="0">
              <a:buNone/>
            </a:pPr>
            <a:r>
              <a:rPr lang="el-GR" dirty="0"/>
              <a:t>Στα Δ/Ξ οι σωλήνες εξαερισμού από τις δεξαμενές πετρελαίου και όλες τις δεξαμενές οδηγούνται στο ανοικτό κατάστρωμα σε θέση που δεν υπάρχει κίνδυνος διαρροής ή ατμών και καλύπτονται με μηχανισμούς ασφαλείας.</a:t>
            </a:r>
          </a:p>
          <a:p>
            <a:pPr marL="0" indent="0">
              <a:buNone/>
            </a:pPr>
            <a:endParaRPr lang="el-GR" dirty="0"/>
          </a:p>
        </p:txBody>
      </p:sp>
    </p:spTree>
    <p:extLst>
      <p:ext uri="{BB962C8B-B14F-4D97-AF65-F5344CB8AC3E}">
        <p14:creationId xmlns:p14="http://schemas.microsoft.com/office/powerpoint/2010/main" val="119142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316CAE4-697D-B969-1058-614CC7BDB792}"/>
              </a:ext>
            </a:extLst>
          </p:cNvPr>
          <p:cNvSpPr>
            <a:spLocks noGrp="1"/>
          </p:cNvSpPr>
          <p:nvPr>
            <p:ph idx="1"/>
          </p:nvPr>
        </p:nvSpPr>
        <p:spPr/>
        <p:txBody>
          <a:bodyPr/>
          <a:lstStyle/>
          <a:p>
            <a:pPr marL="0" indent="0">
              <a:buNone/>
            </a:pPr>
            <a:endParaRPr lang="el-GR" dirty="0"/>
          </a:p>
          <a:p>
            <a:pPr marL="0" indent="0">
              <a:buNone/>
            </a:pPr>
            <a:r>
              <a:rPr lang="el-GR" dirty="0"/>
              <a:t>Τα κύτη των περισσότερων πλοίων ξηρού φορτίου αερίζονται με μηχανική παροχή και σύστημα φυσικού εξαερισμού.</a:t>
            </a:r>
          </a:p>
          <a:p>
            <a:pPr marL="0" indent="0">
              <a:buNone/>
            </a:pPr>
            <a:r>
              <a:rPr lang="el-GR" dirty="0"/>
              <a:t>Ο στόχος είναι να μειωθούν οι θερμοκρασίες των κυτών, για να αποφευχθεί η μεγάλη συμπύκνωση υδρατμών στο κύτος και το φορτίο. </a:t>
            </a:r>
          </a:p>
        </p:txBody>
      </p:sp>
    </p:spTree>
    <p:extLst>
      <p:ext uri="{BB962C8B-B14F-4D97-AF65-F5344CB8AC3E}">
        <p14:creationId xmlns:p14="http://schemas.microsoft.com/office/powerpoint/2010/main" val="386178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07BAAF-AB10-8D71-B662-C0D529B05912}"/>
              </a:ext>
            </a:extLst>
          </p:cNvPr>
          <p:cNvSpPr>
            <a:spLocks noGrp="1"/>
          </p:cNvSpPr>
          <p:nvPr>
            <p:ph type="title"/>
          </p:nvPr>
        </p:nvSpPr>
        <p:spPr/>
        <p:txBody>
          <a:bodyPr/>
          <a:lstStyle/>
          <a:p>
            <a:r>
              <a:rPr lang="el-GR" dirty="0"/>
              <a:t>Κύρια μέρη ενός δικτύου</a:t>
            </a:r>
          </a:p>
        </p:txBody>
      </p:sp>
      <p:sp>
        <p:nvSpPr>
          <p:cNvPr id="3" name="Θέση περιεχομένου 2">
            <a:extLst>
              <a:ext uri="{FF2B5EF4-FFF2-40B4-BE49-F238E27FC236}">
                <a16:creationId xmlns:a16="http://schemas.microsoft.com/office/drawing/2014/main" id="{5856F5EE-2BC1-FF4C-3F1B-EF7D695CDC89}"/>
              </a:ext>
            </a:extLst>
          </p:cNvPr>
          <p:cNvSpPr>
            <a:spLocks noGrp="1"/>
          </p:cNvSpPr>
          <p:nvPr>
            <p:ph idx="1"/>
          </p:nvPr>
        </p:nvSpPr>
        <p:spPr/>
        <p:txBody>
          <a:bodyPr/>
          <a:lstStyle/>
          <a:p>
            <a:pPr marL="514350" indent="-514350">
              <a:buFont typeface="+mj-lt"/>
              <a:buAutoNum type="arabicPeriod"/>
            </a:pPr>
            <a:r>
              <a:rPr lang="el-GR" dirty="0"/>
              <a:t>Οι σωληνώσεις από όπου περνάει το υγρό ή το αέριο. Οι σωληνώσεις είναι διαφορετικής διαμέτρου ανάλογα με την παροχή του δικτύου. </a:t>
            </a:r>
          </a:p>
          <a:p>
            <a:pPr marL="514350" indent="-514350">
              <a:buFont typeface="+mj-lt"/>
              <a:buAutoNum type="arabicPeriod"/>
            </a:pPr>
            <a:r>
              <a:rPr lang="el-GR" dirty="0"/>
              <a:t>Τα επιστόμια είναι βαλβίδες που ανοίγουν και κλείνουν την ροή μέσα στις σωληνώσεις. Χρησιμοποιούνται και για παράκαμψη του δικτύου.</a:t>
            </a:r>
          </a:p>
          <a:p>
            <a:pPr marL="514350" indent="-514350">
              <a:buFont typeface="+mj-lt"/>
              <a:buAutoNum type="arabicPeriod"/>
            </a:pPr>
            <a:r>
              <a:rPr lang="el-GR" dirty="0"/>
              <a:t>Οι αντλίες είναι τα μηχανήματα που κινούν το ρευστό μέσα στο δίκτυο. Η είσοδος της αντλίας ονομάζεται αναρρόφηση η έξοδος κατάθλιψη.</a:t>
            </a:r>
          </a:p>
          <a:p>
            <a:pPr marL="0" indent="0">
              <a:buNone/>
            </a:pPr>
            <a:endParaRPr lang="el-GR" dirty="0"/>
          </a:p>
        </p:txBody>
      </p:sp>
    </p:spTree>
    <p:extLst>
      <p:ext uri="{BB962C8B-B14F-4D97-AF65-F5344CB8AC3E}">
        <p14:creationId xmlns:p14="http://schemas.microsoft.com/office/powerpoint/2010/main" val="318937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06D0F69-CEE0-1D8D-B5F4-ACF381A47BD3}"/>
              </a:ext>
            </a:extLst>
          </p:cNvPr>
          <p:cNvSpPr>
            <a:spLocks noGrp="1"/>
          </p:cNvSpPr>
          <p:nvPr>
            <p:ph idx="1"/>
          </p:nvPr>
        </p:nvSpPr>
        <p:spPr/>
        <p:txBody>
          <a:bodyPr/>
          <a:lstStyle/>
          <a:p>
            <a:pPr marL="514350" indent="-514350">
              <a:buFont typeface="+mj-lt"/>
              <a:buAutoNum type="arabicPeriod" startAt="4"/>
            </a:pPr>
            <a:r>
              <a:rPr lang="el-GR" dirty="0"/>
              <a:t>Τα φίλτρα καθαρίζουν το ρευστό από ανεπιθύμητες ουσίες και αντικείμενα.</a:t>
            </a:r>
          </a:p>
          <a:p>
            <a:pPr marL="514350" indent="-514350">
              <a:buFont typeface="+mj-lt"/>
              <a:buAutoNum type="arabicPeriod" startAt="4"/>
            </a:pPr>
            <a:r>
              <a:rPr lang="el-GR" dirty="0"/>
              <a:t>Οι συλλέκτες είναι τα σημεία άντλησης του δικτύου αναρρόφησης</a:t>
            </a:r>
          </a:p>
          <a:p>
            <a:pPr marL="514350" indent="-514350">
              <a:buFont typeface="+mj-lt"/>
              <a:buAutoNum type="arabicPeriod" startAt="4"/>
            </a:pPr>
            <a:r>
              <a:rPr lang="el-GR" dirty="0"/>
              <a:t>Τα σημεία σύνδεσης είναι ειδικά διαμορφωμένες διατάξεις για σύνδεση ενός δικτύου με ένα άλλο.</a:t>
            </a:r>
          </a:p>
          <a:p>
            <a:pPr marL="514350" indent="-514350">
              <a:buFont typeface="+mj-lt"/>
              <a:buAutoNum type="arabicPeriod" startAt="4"/>
            </a:pPr>
            <a:r>
              <a:rPr lang="el-GR" dirty="0"/>
              <a:t>Ανεπίστροφα επιστόμια είναι βαλβίδες που επιτρέπουν μια μόνο φορά κίνησης.</a:t>
            </a:r>
          </a:p>
        </p:txBody>
      </p:sp>
    </p:spTree>
    <p:extLst>
      <p:ext uri="{BB962C8B-B14F-4D97-AF65-F5344CB8AC3E}">
        <p14:creationId xmlns:p14="http://schemas.microsoft.com/office/powerpoint/2010/main" val="264570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A39673CB-92DC-45C5-92E0-FF0CA8E7AF2A}"/>
              </a:ext>
            </a:extLst>
          </p:cNvPr>
          <p:cNvPicPr>
            <a:picLocks noChangeAspect="1"/>
          </p:cNvPicPr>
          <p:nvPr/>
        </p:nvPicPr>
        <p:blipFill rotWithShape="1">
          <a:blip r:embed="rId2"/>
          <a:srcRect l="31484" t="36389" r="28984" b="32222"/>
          <a:stretch/>
        </p:blipFill>
        <p:spPr>
          <a:xfrm>
            <a:off x="85724" y="725424"/>
            <a:ext cx="12106276" cy="5407151"/>
          </a:xfrm>
          <a:prstGeom prst="rect">
            <a:avLst/>
          </a:prstGeom>
        </p:spPr>
      </p:pic>
    </p:spTree>
    <p:extLst>
      <p:ext uri="{BB962C8B-B14F-4D97-AF65-F5344CB8AC3E}">
        <p14:creationId xmlns:p14="http://schemas.microsoft.com/office/powerpoint/2010/main" val="229716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71A8A05-C3FB-45BF-85A0-22781A769FF4}"/>
              </a:ext>
            </a:extLst>
          </p:cNvPr>
          <p:cNvPicPr>
            <a:picLocks noChangeAspect="1"/>
          </p:cNvPicPr>
          <p:nvPr/>
        </p:nvPicPr>
        <p:blipFill rotWithShape="1">
          <a:blip r:embed="rId2"/>
          <a:srcRect l="29843" t="33055" r="40391" b="9168"/>
          <a:stretch/>
        </p:blipFill>
        <p:spPr>
          <a:xfrm>
            <a:off x="0" y="0"/>
            <a:ext cx="6286499" cy="6863999"/>
          </a:xfrm>
          <a:prstGeom prst="rect">
            <a:avLst/>
          </a:prstGeom>
        </p:spPr>
      </p:pic>
      <p:pic>
        <p:nvPicPr>
          <p:cNvPr id="7" name="Εικόνα 6">
            <a:extLst>
              <a:ext uri="{FF2B5EF4-FFF2-40B4-BE49-F238E27FC236}">
                <a16:creationId xmlns:a16="http://schemas.microsoft.com/office/drawing/2014/main" id="{5C78B831-8A55-4F3B-8F78-CC843E3B6FC1}"/>
              </a:ext>
            </a:extLst>
          </p:cNvPr>
          <p:cNvPicPr>
            <a:picLocks noChangeAspect="1"/>
          </p:cNvPicPr>
          <p:nvPr/>
        </p:nvPicPr>
        <p:blipFill rotWithShape="1">
          <a:blip r:embed="rId3"/>
          <a:srcRect l="28437" t="30417" r="35782" b="29861"/>
          <a:stretch/>
        </p:blipFill>
        <p:spPr>
          <a:xfrm>
            <a:off x="6286500" y="1085849"/>
            <a:ext cx="5894442" cy="3680809"/>
          </a:xfrm>
          <a:prstGeom prst="rect">
            <a:avLst/>
          </a:prstGeom>
        </p:spPr>
      </p:pic>
    </p:spTree>
    <p:extLst>
      <p:ext uri="{BB962C8B-B14F-4D97-AF65-F5344CB8AC3E}">
        <p14:creationId xmlns:p14="http://schemas.microsoft.com/office/powerpoint/2010/main" val="184848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231DC0ED-6028-EE3B-389A-9F9FE8642154}"/>
              </a:ext>
            </a:extLst>
          </p:cNvPr>
          <p:cNvSpPr>
            <a:spLocks noGrp="1"/>
          </p:cNvSpPr>
          <p:nvPr>
            <p:ph type="title"/>
          </p:nvPr>
        </p:nvSpPr>
        <p:spPr/>
        <p:txBody>
          <a:bodyPr/>
          <a:lstStyle/>
          <a:p>
            <a:r>
              <a:rPr lang="el-GR" dirty="0"/>
              <a:t>Συστήματα άντλησης υδροσυλλεκτών (σεντινών) – Δίκτυο κυτών</a:t>
            </a:r>
          </a:p>
        </p:txBody>
      </p:sp>
      <p:sp>
        <p:nvSpPr>
          <p:cNvPr id="7" name="Θέση περιεχομένου 6">
            <a:extLst>
              <a:ext uri="{FF2B5EF4-FFF2-40B4-BE49-F238E27FC236}">
                <a16:creationId xmlns:a16="http://schemas.microsoft.com/office/drawing/2014/main" id="{9990BE24-0824-A300-52C1-B3EC6E67459F}"/>
              </a:ext>
            </a:extLst>
          </p:cNvPr>
          <p:cNvSpPr>
            <a:spLocks noGrp="1"/>
          </p:cNvSpPr>
          <p:nvPr>
            <p:ph idx="1"/>
          </p:nvPr>
        </p:nvSpPr>
        <p:spPr/>
        <p:txBody>
          <a:bodyPr/>
          <a:lstStyle/>
          <a:p>
            <a:pPr marL="0" indent="0">
              <a:buNone/>
            </a:pPr>
            <a:endParaRPr lang="el-GR" dirty="0"/>
          </a:p>
          <a:p>
            <a:pPr marL="0" indent="0">
              <a:buNone/>
            </a:pPr>
            <a:r>
              <a:rPr lang="el-GR" dirty="0"/>
              <a:t>Το δίκτυο κυτών είναι ένα πολύ σημαντικό δίκτυο για το πλοίο, καθώς εξασφαλίζει την απάντληση όλων των διαρροών που υπάρχουν στον πυθμένα του πλοίου, είτε αυτό έχει διπύθμενα είτε όχι.</a:t>
            </a:r>
          </a:p>
          <a:p>
            <a:pPr marL="0" indent="0">
              <a:buNone/>
            </a:pPr>
            <a:endParaRPr lang="el-GR" dirty="0"/>
          </a:p>
          <a:p>
            <a:pPr marL="0" indent="0">
              <a:buNone/>
            </a:pPr>
            <a:r>
              <a:rPr lang="el-GR" dirty="0"/>
              <a:t>Αποτελεί για το πλοίο ένα σύστημα ασφάλειας έναντι των διαρροών που μπορεί να προέρχονται από την φορτοεκφόρτωση ή από διαρροές άλλων δικτύων όπως έρματος και πυρκαγιάς.</a:t>
            </a:r>
          </a:p>
          <a:p>
            <a:pPr marL="0" indent="0">
              <a:buNone/>
            </a:pPr>
            <a:endParaRPr lang="el-GR" dirty="0"/>
          </a:p>
        </p:txBody>
      </p:sp>
    </p:spTree>
    <p:extLst>
      <p:ext uri="{BB962C8B-B14F-4D97-AF65-F5344CB8AC3E}">
        <p14:creationId xmlns:p14="http://schemas.microsoft.com/office/powerpoint/2010/main" val="67418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554A451-DD6F-289C-BE1F-78DDCF63AA37}"/>
              </a:ext>
            </a:extLst>
          </p:cNvPr>
          <p:cNvSpPr>
            <a:spLocks noGrp="1"/>
          </p:cNvSpPr>
          <p:nvPr>
            <p:ph idx="1"/>
          </p:nvPr>
        </p:nvSpPr>
        <p:spPr>
          <a:xfrm>
            <a:off x="838200" y="1272988"/>
            <a:ext cx="10515600" cy="4903975"/>
          </a:xfrm>
        </p:spPr>
        <p:txBody>
          <a:bodyPr/>
          <a:lstStyle/>
          <a:p>
            <a:pPr marL="0" indent="0">
              <a:buNone/>
            </a:pPr>
            <a:r>
              <a:rPr lang="el-GR" dirty="0"/>
              <a:t>Οι διαρροές αυτές τις αποκαλούμε σεντίνες και μπορεί να αποτελούνται από: </a:t>
            </a:r>
          </a:p>
          <a:p>
            <a:r>
              <a:rPr lang="el-GR" dirty="0"/>
              <a:t>Θαλασσινό νερό</a:t>
            </a:r>
          </a:p>
          <a:p>
            <a:r>
              <a:rPr lang="el-GR" dirty="0"/>
              <a:t>Γλυκό νερό</a:t>
            </a:r>
          </a:p>
          <a:p>
            <a:r>
              <a:rPr lang="el-GR" dirty="0"/>
              <a:t>Πετρέλαιο</a:t>
            </a:r>
          </a:p>
          <a:p>
            <a:r>
              <a:rPr lang="el-GR" dirty="0"/>
              <a:t>Λιπαντικά και </a:t>
            </a:r>
          </a:p>
          <a:p>
            <a:r>
              <a:rPr lang="el-GR" dirty="0"/>
              <a:t>Μικροσωματίδια</a:t>
            </a:r>
          </a:p>
          <a:p>
            <a:pPr marL="0" indent="0">
              <a:buNone/>
            </a:pPr>
            <a:endParaRPr lang="el-GR" dirty="0"/>
          </a:p>
          <a:p>
            <a:pPr marL="0" indent="0">
              <a:buNone/>
            </a:pPr>
            <a:r>
              <a:rPr lang="el-GR" dirty="0"/>
              <a:t>Το δίκτυο αυτό για να είναι αποτελεσματικό τοποθετείται στο κατώτερο μέρος του πλοίου καλύπτοντας όλο το μήκος του.</a:t>
            </a:r>
          </a:p>
        </p:txBody>
      </p:sp>
    </p:spTree>
    <p:extLst>
      <p:ext uri="{BB962C8B-B14F-4D97-AF65-F5344CB8AC3E}">
        <p14:creationId xmlns:p14="http://schemas.microsoft.com/office/powerpoint/2010/main" val="371296483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1500</Words>
  <Application>Microsoft Office PowerPoint</Application>
  <PresentationFormat>Ευρεία οθόνη</PresentationFormat>
  <Paragraphs>138</Paragraphs>
  <Slides>34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Arial</vt:lpstr>
      <vt:lpstr>Calibri</vt:lpstr>
      <vt:lpstr>Calibri Light</vt:lpstr>
      <vt:lpstr>Θέμα του Office</vt:lpstr>
      <vt:lpstr>Δίκτυα κυτών</vt:lpstr>
      <vt:lpstr>Γενικά</vt:lpstr>
      <vt:lpstr>Τα βασικά δίκτυα του πλοίου</vt:lpstr>
      <vt:lpstr>Κύρια μέρη ενός δικτύου</vt:lpstr>
      <vt:lpstr>Παρουσίαση του PowerPoint</vt:lpstr>
      <vt:lpstr>Παρουσίαση του PowerPoint</vt:lpstr>
      <vt:lpstr>Παρουσίαση του PowerPoint</vt:lpstr>
      <vt:lpstr>Συστήματα άντλησης υδροσυλλεκτών (σεντινών) – Δίκτυο κυτών</vt:lpstr>
      <vt:lpstr>Παρουσίαση του PowerPoint</vt:lpstr>
      <vt:lpstr>Βασικές απαιτήσεις δικτύου κυτών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Δίκτυο έρματος</vt:lpstr>
      <vt:lpstr>Παρουσίαση του PowerPoint</vt:lpstr>
      <vt:lpstr>Παρουσίαση του PowerPoint</vt:lpstr>
      <vt:lpstr>Παρουσίαση του PowerPoint</vt:lpstr>
      <vt:lpstr>Παρουσίαση του PowerPoint</vt:lpstr>
      <vt:lpstr>Λεπτομέρειες καταμετρητικών σωληνωσεων</vt:lpstr>
      <vt:lpstr>Τρόποι μέτρησης και τα όργανα που χρησιμοποιούνται για τον υπολογισμό της ποσότητας ρευστού</vt:lpstr>
      <vt:lpstr>1. Σύστημα μετρητικών ταινιών</vt:lpstr>
      <vt:lpstr>Παρουσίαση του PowerPoint</vt:lpstr>
      <vt:lpstr>2. Μέτρηση με πλωτήρες</vt:lpstr>
      <vt:lpstr>Παρουσίαση του PowerPoint</vt:lpstr>
      <vt:lpstr>3. Μέτρηση με ραντάρ υπερήχων ή μικροκυμάτων.</vt:lpstr>
      <vt:lpstr>4. Μέτρηση μέσω μετρητών πίεσης</vt:lpstr>
      <vt:lpstr>Παρουσίαση του PowerPoint</vt:lpstr>
      <vt:lpstr>Λεπτομέρειες εξαεριστικών σωληνώσεων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κυτών</dc:title>
  <dc:creator>Κυριάκος Καρακαλπακίδης</dc:creator>
  <cp:lastModifiedBy>Κυριάκος Καρακαλπακίδης</cp:lastModifiedBy>
  <cp:revision>6</cp:revision>
  <dcterms:created xsi:type="dcterms:W3CDTF">2024-05-04T08:02:51Z</dcterms:created>
  <dcterms:modified xsi:type="dcterms:W3CDTF">2024-05-07T15:53:10Z</dcterms:modified>
</cp:coreProperties>
</file>