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3.jpg" ContentType="image/jpg"/>
  <Override PartName="/ppt/media/image24.jpg" ContentType="image/jpg"/>
  <Override PartName="/ppt/media/image25.jpg" ContentType="image/jpg"/>
  <Override PartName="/ppt/media/image26.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sldIdLst>
    <p:sldId id="849" r:id="rId2"/>
    <p:sldId id="257" r:id="rId3"/>
    <p:sldId id="361" r:id="rId4"/>
    <p:sldId id="829" r:id="rId5"/>
    <p:sldId id="850" r:id="rId6"/>
    <p:sldId id="851" r:id="rId7"/>
    <p:sldId id="830" r:id="rId8"/>
    <p:sldId id="362" r:id="rId9"/>
    <p:sldId id="350" r:id="rId10"/>
    <p:sldId id="351" r:id="rId11"/>
    <p:sldId id="352" r:id="rId12"/>
    <p:sldId id="354" r:id="rId13"/>
    <p:sldId id="831" r:id="rId14"/>
    <p:sldId id="832" r:id="rId15"/>
    <p:sldId id="833" r:id="rId16"/>
    <p:sldId id="834" r:id="rId17"/>
    <p:sldId id="835" r:id="rId18"/>
    <p:sldId id="836" r:id="rId19"/>
    <p:sldId id="322" r:id="rId20"/>
    <p:sldId id="323" r:id="rId21"/>
    <p:sldId id="324" r:id="rId22"/>
    <p:sldId id="391" r:id="rId23"/>
    <p:sldId id="355" r:id="rId24"/>
    <p:sldId id="380" r:id="rId25"/>
    <p:sldId id="357" r:id="rId26"/>
    <p:sldId id="360" r:id="rId27"/>
    <p:sldId id="364" r:id="rId28"/>
    <p:sldId id="365" r:id="rId29"/>
    <p:sldId id="871" r:id="rId30"/>
    <p:sldId id="872" r:id="rId31"/>
    <p:sldId id="869" r:id="rId32"/>
    <p:sldId id="366" r:id="rId33"/>
    <p:sldId id="873" r:id="rId34"/>
    <p:sldId id="875" r:id="rId35"/>
    <p:sldId id="855" r:id="rId36"/>
    <p:sldId id="377" r:id="rId37"/>
    <p:sldId id="874" r:id="rId38"/>
    <p:sldId id="369" r:id="rId39"/>
    <p:sldId id="321" r:id="rId40"/>
    <p:sldId id="327" r:id="rId41"/>
    <p:sldId id="859" r:id="rId42"/>
    <p:sldId id="838" r:id="rId43"/>
    <p:sldId id="339" r:id="rId44"/>
    <p:sldId id="385" r:id="rId45"/>
    <p:sldId id="340" r:id="rId46"/>
    <p:sldId id="860" r:id="rId47"/>
    <p:sldId id="341" r:id="rId48"/>
    <p:sldId id="342" r:id="rId49"/>
    <p:sldId id="343" r:id="rId50"/>
    <p:sldId id="861" r:id="rId51"/>
    <p:sldId id="345" r:id="rId52"/>
    <p:sldId id="863" r:id="rId53"/>
    <p:sldId id="864" r:id="rId54"/>
    <p:sldId id="265" r:id="rId55"/>
    <p:sldId id="867" r:id="rId56"/>
    <p:sldId id="868" r:id="rId57"/>
    <p:sldId id="268" r:id="rId58"/>
    <p:sldId id="269" r:id="rId59"/>
    <p:sldId id="334" r:id="rId60"/>
    <p:sldId id="335" r:id="rId61"/>
    <p:sldId id="275" r:id="rId62"/>
    <p:sldId id="276" r:id="rId63"/>
    <p:sldId id="381" r:id="rId64"/>
    <p:sldId id="382" r:id="rId65"/>
    <p:sldId id="336" r:id="rId66"/>
    <p:sldId id="337" r:id="rId67"/>
    <p:sldId id="338" r:id="rId68"/>
    <p:sldId id="384" r:id="rId69"/>
    <p:sldId id="383" r:id="rId70"/>
    <p:sldId id="408"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Φωτεινό στυλ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Φωτεινό στυλ 3 - Έμφαση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4" autoAdjust="0"/>
    <p:restoredTop sz="94660"/>
  </p:normalViewPr>
  <p:slideViewPr>
    <p:cSldViewPr snapToGrid="0">
      <p:cViewPr varScale="1">
        <p:scale>
          <a:sx n="72" d="100"/>
          <a:sy n="72" d="100"/>
        </p:scale>
        <p:origin x="67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4B3909-0818-45F6-AC70-F53F053BDC1A}" type="datetimeFigureOut">
              <a:rPr lang="el-GR" smtClean="0"/>
              <a:t>15/1/2022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AD846-F866-4867-B5F5-411B39EA06EF}" type="slidenum">
              <a:rPr lang="el-GR" smtClean="0"/>
              <a:t>‹#›</a:t>
            </a:fld>
            <a:endParaRPr lang="el-GR"/>
          </a:p>
        </p:txBody>
      </p:sp>
    </p:spTree>
    <p:extLst>
      <p:ext uri="{BB962C8B-B14F-4D97-AF65-F5344CB8AC3E}">
        <p14:creationId xmlns:p14="http://schemas.microsoft.com/office/powerpoint/2010/main" val="4276271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D47D2E59-B521-4F51-BFC3-90BB9AC9C54F}" type="datetime1">
              <a:rPr lang="el-GR" smtClean="0"/>
              <a:t>15/1/2022</a:t>
            </a:fld>
            <a:endParaRPr lang="el-GR"/>
          </a:p>
        </p:txBody>
      </p:sp>
      <p:sp>
        <p:nvSpPr>
          <p:cNvPr id="5" name="Footer Placeholder 4"/>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
        <p:nvSpPr>
          <p:cNvPr id="6" name="Slide Number Placeholder 5"/>
          <p:cNvSpPr>
            <a:spLocks noGrp="1"/>
          </p:cNvSpPr>
          <p:nvPr>
            <p:ph type="sldNum" sz="quarter" idx="12"/>
          </p:nvPr>
        </p:nvSpPr>
        <p:spPr/>
        <p:txBody>
          <a:bodyPr/>
          <a:lstStyle/>
          <a:p>
            <a:fld id="{891B7083-8B0C-4C99-B69E-0EC702B189D1}"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893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3A74224-6C9E-4CB2-8DDB-11BBA95A93D0}" type="datetime1">
              <a:rPr lang="el-GR" smtClean="0"/>
              <a:t>15/1/2022</a:t>
            </a:fld>
            <a:endParaRPr lang="el-GR"/>
          </a:p>
        </p:txBody>
      </p:sp>
      <p:sp>
        <p:nvSpPr>
          <p:cNvPr id="5" name="Footer Placeholder 4"/>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
        <p:nvSpPr>
          <p:cNvPr id="6" name="Slide Number Placeholder 5"/>
          <p:cNvSpPr>
            <a:spLocks noGrp="1"/>
          </p:cNvSpPr>
          <p:nvPr>
            <p:ph type="sldNum" sz="quarter" idx="12"/>
          </p:nvPr>
        </p:nvSpPr>
        <p:spPr/>
        <p:txBody>
          <a:bodyPr/>
          <a:lstStyle/>
          <a:p>
            <a:fld id="{891B7083-8B0C-4C99-B69E-0EC702B189D1}" type="slidenum">
              <a:rPr lang="el-GR" smtClean="0"/>
              <a:t>‹#›</a:t>
            </a:fld>
            <a:endParaRPr lang="el-GR"/>
          </a:p>
        </p:txBody>
      </p:sp>
    </p:spTree>
    <p:extLst>
      <p:ext uri="{BB962C8B-B14F-4D97-AF65-F5344CB8AC3E}">
        <p14:creationId xmlns:p14="http://schemas.microsoft.com/office/powerpoint/2010/main" val="253044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0B11FF7-E924-4764-B22F-96C58ED43FEB}" type="datetime1">
              <a:rPr lang="el-GR" smtClean="0"/>
              <a:t>15/1/2022</a:t>
            </a:fld>
            <a:endParaRPr lang="el-GR"/>
          </a:p>
        </p:txBody>
      </p:sp>
      <p:sp>
        <p:nvSpPr>
          <p:cNvPr id="5" name="Footer Placeholder 4"/>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
        <p:nvSpPr>
          <p:cNvPr id="6" name="Slide Number Placeholder 5"/>
          <p:cNvSpPr>
            <a:spLocks noGrp="1"/>
          </p:cNvSpPr>
          <p:nvPr>
            <p:ph type="sldNum" sz="quarter" idx="12"/>
          </p:nvPr>
        </p:nvSpPr>
        <p:spPr/>
        <p:txBody>
          <a:bodyPr/>
          <a:lstStyle/>
          <a:p>
            <a:fld id="{891B7083-8B0C-4C99-B69E-0EC702B189D1}" type="slidenum">
              <a:rPr lang="el-GR" smtClean="0"/>
              <a:t>‹#›</a:t>
            </a:fld>
            <a:endParaRPr lang="el-GR"/>
          </a:p>
        </p:txBody>
      </p:sp>
    </p:spTree>
    <p:extLst>
      <p:ext uri="{BB962C8B-B14F-4D97-AF65-F5344CB8AC3E}">
        <p14:creationId xmlns:p14="http://schemas.microsoft.com/office/powerpoint/2010/main" val="3266755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94" b="1" i="0">
                <a:solidFill>
                  <a:srgbClr val="0033CC"/>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el-GR"/>
              <a:t>ΤΕΧΝΟΛΟΓΙΑ ΚΑΥΣΙΜΩΝ ΚΑΙ ΛΙΠΑΝΤΙΚΩΝ, Δ. ΚΑΡΩΝΗΣ, Ε. ΛΟΗΣ, Φ. ΖΑΝΝΙΚΟΣ, ΕΚΔΟΣΕΙΣ ΕΜΠ, 2014, ΑΘΗΝΑ</a:t>
            </a:r>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DB8BE7ED-B0A9-428C-80B0-D3BE120F06AD}" type="datetime1">
              <a:rPr lang="el-GR" smtClean="0"/>
              <a:t>15/1/2022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64911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D6DD019-C91D-49AB-BF9A-000394169CF5}" type="datetime1">
              <a:rPr lang="el-GR" smtClean="0"/>
              <a:t>15/1/2022</a:t>
            </a:fld>
            <a:endParaRPr lang="el-GR"/>
          </a:p>
        </p:txBody>
      </p:sp>
      <p:sp>
        <p:nvSpPr>
          <p:cNvPr id="5" name="Footer Placeholder 4"/>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
        <p:nvSpPr>
          <p:cNvPr id="6" name="Slide Number Placeholder 5"/>
          <p:cNvSpPr>
            <a:spLocks noGrp="1"/>
          </p:cNvSpPr>
          <p:nvPr>
            <p:ph type="sldNum" sz="quarter" idx="12"/>
          </p:nvPr>
        </p:nvSpPr>
        <p:spPr/>
        <p:txBody>
          <a:bodyPr/>
          <a:lstStyle/>
          <a:p>
            <a:fld id="{891B7083-8B0C-4C99-B69E-0EC702B189D1}" type="slidenum">
              <a:rPr lang="el-GR" smtClean="0"/>
              <a:t>‹#›</a:t>
            </a:fld>
            <a:endParaRPr lang="el-GR"/>
          </a:p>
        </p:txBody>
      </p:sp>
    </p:spTree>
    <p:extLst>
      <p:ext uri="{BB962C8B-B14F-4D97-AF65-F5344CB8AC3E}">
        <p14:creationId xmlns:p14="http://schemas.microsoft.com/office/powerpoint/2010/main" val="410093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E08E0F1-4B55-41B2-AA6D-1833B80283DA}" type="datetime1">
              <a:rPr lang="el-GR" smtClean="0"/>
              <a:t>15/1/2022</a:t>
            </a:fld>
            <a:endParaRPr lang="el-GR"/>
          </a:p>
        </p:txBody>
      </p:sp>
      <p:sp>
        <p:nvSpPr>
          <p:cNvPr id="5" name="Footer Placeholder 4"/>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
        <p:nvSpPr>
          <p:cNvPr id="6" name="Slide Number Placeholder 5"/>
          <p:cNvSpPr>
            <a:spLocks noGrp="1"/>
          </p:cNvSpPr>
          <p:nvPr>
            <p:ph type="sldNum" sz="quarter" idx="12"/>
          </p:nvPr>
        </p:nvSpPr>
        <p:spPr/>
        <p:txBody>
          <a:bodyPr/>
          <a:lstStyle/>
          <a:p>
            <a:fld id="{891B7083-8B0C-4C99-B69E-0EC702B189D1}"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779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1474F506-78BA-45CD-9E6D-1086255BF08D}" type="datetime1">
              <a:rPr lang="el-GR" smtClean="0"/>
              <a:t>15/1/2022</a:t>
            </a:fld>
            <a:endParaRPr lang="el-GR"/>
          </a:p>
        </p:txBody>
      </p:sp>
      <p:sp>
        <p:nvSpPr>
          <p:cNvPr id="6" name="Footer Placeholder 5"/>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
        <p:nvSpPr>
          <p:cNvPr id="7" name="Slide Number Placeholder 6"/>
          <p:cNvSpPr>
            <a:spLocks noGrp="1"/>
          </p:cNvSpPr>
          <p:nvPr>
            <p:ph type="sldNum" sz="quarter" idx="12"/>
          </p:nvPr>
        </p:nvSpPr>
        <p:spPr/>
        <p:txBody>
          <a:bodyPr/>
          <a:lstStyle/>
          <a:p>
            <a:fld id="{891B7083-8B0C-4C99-B69E-0EC702B189D1}" type="slidenum">
              <a:rPr lang="el-GR" smtClean="0"/>
              <a:t>‹#›</a:t>
            </a:fld>
            <a:endParaRPr lang="el-GR"/>
          </a:p>
        </p:txBody>
      </p:sp>
    </p:spTree>
    <p:extLst>
      <p:ext uri="{BB962C8B-B14F-4D97-AF65-F5344CB8AC3E}">
        <p14:creationId xmlns:p14="http://schemas.microsoft.com/office/powerpoint/2010/main" val="393578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97280" y="2582334"/>
            <a:ext cx="4937760" cy="3378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17920" y="2582334"/>
            <a:ext cx="4937760" cy="3378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CBBC3EC4-8E24-46B3-9492-34054A9069CE}" type="datetime1">
              <a:rPr lang="el-GR" smtClean="0"/>
              <a:t>15/1/2022</a:t>
            </a:fld>
            <a:endParaRPr lang="el-GR"/>
          </a:p>
        </p:txBody>
      </p:sp>
      <p:sp>
        <p:nvSpPr>
          <p:cNvPr id="8" name="Footer Placeholder 7"/>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
        <p:nvSpPr>
          <p:cNvPr id="9" name="Slide Number Placeholder 8"/>
          <p:cNvSpPr>
            <a:spLocks noGrp="1"/>
          </p:cNvSpPr>
          <p:nvPr>
            <p:ph type="sldNum" sz="quarter" idx="12"/>
          </p:nvPr>
        </p:nvSpPr>
        <p:spPr/>
        <p:txBody>
          <a:bodyPr/>
          <a:lstStyle/>
          <a:p>
            <a:fld id="{891B7083-8B0C-4C99-B69E-0EC702B189D1}" type="slidenum">
              <a:rPr lang="el-GR" smtClean="0"/>
              <a:t>‹#›</a:t>
            </a:fld>
            <a:endParaRPr lang="el-GR"/>
          </a:p>
        </p:txBody>
      </p:sp>
    </p:spTree>
    <p:extLst>
      <p:ext uri="{BB962C8B-B14F-4D97-AF65-F5344CB8AC3E}">
        <p14:creationId xmlns:p14="http://schemas.microsoft.com/office/powerpoint/2010/main" val="3351167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7A0EC87B-4C1D-420F-9D1F-75805D37E4C3}" type="datetime1">
              <a:rPr lang="el-GR" smtClean="0"/>
              <a:t>15/1/2022</a:t>
            </a:fld>
            <a:endParaRPr lang="el-GR"/>
          </a:p>
        </p:txBody>
      </p:sp>
      <p:sp>
        <p:nvSpPr>
          <p:cNvPr id="4" name="Footer Placeholder 3"/>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
        <p:nvSpPr>
          <p:cNvPr id="5" name="Slide Number Placeholder 4"/>
          <p:cNvSpPr>
            <a:spLocks noGrp="1"/>
          </p:cNvSpPr>
          <p:nvPr>
            <p:ph type="sldNum" sz="quarter" idx="12"/>
          </p:nvPr>
        </p:nvSpPr>
        <p:spPr/>
        <p:txBody>
          <a:bodyPr/>
          <a:lstStyle/>
          <a:p>
            <a:fld id="{891B7083-8B0C-4C99-B69E-0EC702B189D1}" type="slidenum">
              <a:rPr lang="el-GR" smtClean="0"/>
              <a:t>‹#›</a:t>
            </a:fld>
            <a:endParaRPr lang="el-GR"/>
          </a:p>
        </p:txBody>
      </p:sp>
    </p:spTree>
    <p:extLst>
      <p:ext uri="{BB962C8B-B14F-4D97-AF65-F5344CB8AC3E}">
        <p14:creationId xmlns:p14="http://schemas.microsoft.com/office/powerpoint/2010/main" val="156445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AF63AC2-B15A-4A24-9F0E-FBF1CE3CB414}" type="datetime1">
              <a:rPr lang="el-GR" smtClean="0"/>
              <a:t>15/1/2022</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r>
              <a:rPr lang="el-GR"/>
              <a:t>ΤΕΧΝΟΛΟΓΙΑ ΚΑΥΣΙΜΩΝ ΚΑΙ ΛΙΠΑΝΤΙΚΩΝ, Δ. ΚΑΡΩΝΗΣ, Ε. ΛΟΗΣ, Φ. ΖΑΝΝΙΚΟΣ, ΕΚΔΟΣΕΙΣ ΕΜΠ, 2014, ΑΘΗΝΑ</a:t>
            </a:r>
          </a:p>
        </p:txBody>
      </p:sp>
      <p:sp>
        <p:nvSpPr>
          <p:cNvPr id="9" name="Slide Number Placeholder 8"/>
          <p:cNvSpPr>
            <a:spLocks noGrp="1"/>
          </p:cNvSpPr>
          <p:nvPr>
            <p:ph type="sldNum" sz="quarter" idx="12"/>
          </p:nvPr>
        </p:nvSpPr>
        <p:spPr/>
        <p:txBody>
          <a:bodyPr/>
          <a:lstStyle/>
          <a:p>
            <a:fld id="{891B7083-8B0C-4C99-B69E-0EC702B189D1}" type="slidenum">
              <a:rPr lang="el-GR" smtClean="0"/>
              <a:t>‹#›</a:t>
            </a:fld>
            <a:endParaRPr lang="el-GR"/>
          </a:p>
        </p:txBody>
      </p:sp>
    </p:spTree>
    <p:extLst>
      <p:ext uri="{BB962C8B-B14F-4D97-AF65-F5344CB8AC3E}">
        <p14:creationId xmlns:p14="http://schemas.microsoft.com/office/powerpoint/2010/main" val="130869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0339AA0-77EE-4D40-9676-67F9F414A033}" type="datetime1">
              <a:rPr lang="el-GR" smtClean="0"/>
              <a:t>15/1/2022</a:t>
            </a:fld>
            <a:endParaRPr lang="el-G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l-GR"/>
              <a:t>ΤΕΧΝΟΛΟΓΙΑ ΚΑΥΣΙΜΩΝ ΚΑΙ ΛΙΠΑΝΤΙΚΩΝ, Δ. ΚΑΡΩΝΗΣ, Ε. ΛΟΗΣ, Φ. ΖΑΝΝΙΚΟΣ, ΕΚΔΟΣΕΙΣ ΕΜΠ, 2014, ΑΘΗΝΑ</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91B7083-8B0C-4C99-B69E-0EC702B189D1}" type="slidenum">
              <a:rPr lang="el-GR" smtClean="0"/>
              <a:t>‹#›</a:t>
            </a:fld>
            <a:endParaRPr lang="el-GR"/>
          </a:p>
        </p:txBody>
      </p:sp>
    </p:spTree>
    <p:extLst>
      <p:ext uri="{BB962C8B-B14F-4D97-AF65-F5344CB8AC3E}">
        <p14:creationId xmlns:p14="http://schemas.microsoft.com/office/powerpoint/2010/main" val="173518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063E8FE1-E72C-4EE3-82DA-9491A720C96A}" type="datetime1">
              <a:rPr lang="el-GR" smtClean="0"/>
              <a:t>15/1/2022</a:t>
            </a:fld>
            <a:endParaRPr lang="el-GR"/>
          </a:p>
        </p:txBody>
      </p:sp>
      <p:sp>
        <p:nvSpPr>
          <p:cNvPr id="6" name="Footer Placeholder 5"/>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
        <p:nvSpPr>
          <p:cNvPr id="7" name="Slide Number Placeholder 6"/>
          <p:cNvSpPr>
            <a:spLocks noGrp="1"/>
          </p:cNvSpPr>
          <p:nvPr>
            <p:ph type="sldNum" sz="quarter" idx="12"/>
          </p:nvPr>
        </p:nvSpPr>
        <p:spPr/>
        <p:txBody>
          <a:bodyPr/>
          <a:lstStyle/>
          <a:p>
            <a:fld id="{891B7083-8B0C-4C99-B69E-0EC702B189D1}" type="slidenum">
              <a:rPr lang="el-GR" smtClean="0"/>
              <a:t>‹#›</a:t>
            </a:fld>
            <a:endParaRPr lang="el-GR"/>
          </a:p>
        </p:txBody>
      </p:sp>
    </p:spTree>
    <p:extLst>
      <p:ext uri="{BB962C8B-B14F-4D97-AF65-F5344CB8AC3E}">
        <p14:creationId xmlns:p14="http://schemas.microsoft.com/office/powerpoint/2010/main" val="2940830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5DD8A5B-1925-4512-9B43-CA2903C928EE}" type="datetime1">
              <a:rPr lang="el-GR" smtClean="0"/>
              <a:t>15/1/2022</a:t>
            </a:fld>
            <a:endParaRPr lang="el-G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l-GR"/>
              <a:t>ΤΕΧΝΟΛΟΓΙΑ ΚΑΥΣΙΜΩΝ ΚΑΙ ΛΙΠΑΝΤΙΚΩΝ, Δ. ΚΑΡΩΝΗΣ, Ε. ΛΟΗΣ, Φ. ΖΑΝΝΙΚΟΣ, ΕΚΔΟΣΕΙΣ ΕΜΠ, 2014, ΑΘΗΝΑ</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91B7083-8B0C-4C99-B69E-0EC702B189D1}" type="slidenum">
              <a:rPr lang="el-GR" smtClean="0"/>
              <a:t>‹#›</a:t>
            </a:fld>
            <a:endParaRPr lang="el-G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02470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hyperlink" Target="https://www.depa.gr/fysiko-aerio/" TargetMode="External"/><Relationship Id="rId2" Type="http://schemas.openxmlformats.org/officeDocument/2006/relationships/hyperlink" Target="http://www.rae.gr/OLD/SUB3/3B/3B22.HTM" TargetMode="External"/><Relationship Id="rId1" Type="http://schemas.openxmlformats.org/officeDocument/2006/relationships/slideLayout" Target="../slideLayouts/slideLayout7.xml"/><Relationship Id="rId6" Type="http://schemas.openxmlformats.org/officeDocument/2006/relationships/hyperlink" Target="http://www.total.gr/" TargetMode="External"/><Relationship Id="rId5" Type="http://schemas.openxmlformats.org/officeDocument/2006/relationships/hyperlink" Target="https://www.novitron.gr/el/mobil-brands/sinthetika-lipantika" TargetMode="External"/><Relationship Id="rId4" Type="http://schemas.openxmlformats.org/officeDocument/2006/relationships/hyperlink" Target="https://www.desfa.g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4986AA94-FEDE-4049-90DB-04C5942D1DAD}"/>
              </a:ext>
            </a:extLst>
          </p:cNvPr>
          <p:cNvSpPr txBox="1"/>
          <p:nvPr/>
        </p:nvSpPr>
        <p:spPr>
          <a:xfrm>
            <a:off x="457200" y="640080"/>
            <a:ext cx="3659246" cy="2926080"/>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4400" spc="-50">
                <a:solidFill>
                  <a:srgbClr val="FFFFFF"/>
                </a:solidFill>
                <a:latin typeface="+mj-lt"/>
                <a:ea typeface="+mj-ea"/>
                <a:cs typeface="+mj-cs"/>
              </a:rPr>
              <a:t>ΛΙΠΑΝΤΙΚΑ</a:t>
            </a:r>
          </a:p>
        </p:txBody>
      </p:sp>
      <p:pic>
        <p:nvPicPr>
          <p:cNvPr id="4" name="Εικόνα 3" descr="Εικόνα που περιέχει πίνακας, εσωτερικό, φλιτζάνι, καθιστός&#10;&#10;Περιγραφή που δημιουργήθηκε αυτόματα">
            <a:extLst>
              <a:ext uri="{FF2B5EF4-FFF2-40B4-BE49-F238E27FC236}">
                <a16:creationId xmlns:a16="http://schemas.microsoft.com/office/drawing/2014/main" id="{6E49892C-FBA0-43FD-A5A0-C54BEEB1CEB9}"/>
              </a:ext>
            </a:extLst>
          </p:cNvPr>
          <p:cNvPicPr>
            <a:picLocks noChangeAspect="1"/>
          </p:cNvPicPr>
          <p:nvPr/>
        </p:nvPicPr>
        <p:blipFill rotWithShape="1">
          <a:blip r:embed="rId2">
            <a:extLst>
              <a:ext uri="{28A0092B-C50C-407E-A947-70E740481C1C}">
                <a14:useLocalDpi xmlns:a14="http://schemas.microsoft.com/office/drawing/2010/main" val="0"/>
              </a:ext>
            </a:extLst>
          </a:blip>
          <a:srcRect r="17407"/>
          <a:stretch/>
        </p:blipFill>
        <p:spPr>
          <a:xfrm>
            <a:off x="4639733" y="10"/>
            <a:ext cx="7552266" cy="6857990"/>
          </a:xfrm>
          <a:prstGeom prst="rect">
            <a:avLst/>
          </a:prstGeom>
        </p:spPr>
      </p:pic>
      <p:sp>
        <p:nvSpPr>
          <p:cNvPr id="17" name="Rectangle 16">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64519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E98D83BB-A701-4D4E-B610-8F900B85D6CB}"/>
              </a:ext>
            </a:extLst>
          </p:cNvPr>
          <p:cNvSpPr/>
          <p:nvPr/>
        </p:nvSpPr>
        <p:spPr>
          <a:xfrm>
            <a:off x="-1" y="0"/>
            <a:ext cx="12192001" cy="6463308"/>
          </a:xfrm>
          <a:prstGeom prst="rect">
            <a:avLst/>
          </a:prstGeom>
        </p:spPr>
        <p:txBody>
          <a:bodyPr wrap="square">
            <a:spAutoFit/>
          </a:bodyPr>
          <a:lstStyle/>
          <a:p>
            <a:pPr algn="just" fontAlgn="base" latinLnBrk="1"/>
            <a:r>
              <a:rPr lang="el-GR" dirty="0"/>
              <a:t>Έχοντας ως κριτήριο τη βασική περιεκτικότητα του αργού πετρελαίου σε</a:t>
            </a:r>
            <a:r>
              <a:rPr lang="en-US" dirty="0"/>
              <a:t> </a:t>
            </a:r>
            <a:r>
              <a:rPr lang="el-GR" b="1" dirty="0" err="1"/>
              <a:t>αλκάνια</a:t>
            </a:r>
            <a:r>
              <a:rPr lang="el-GR" b="1" dirty="0"/>
              <a:t> /παραφίνες</a:t>
            </a:r>
            <a:r>
              <a:rPr lang="el-GR" dirty="0"/>
              <a:t> (υδρογονάνθρακες κρυσταλλικής υφής, στερεοί σε κανονική ατμοσφαιρική θερμοκρασία με χρώμα παραπλήσιο προς το άσπρο) και </a:t>
            </a:r>
            <a:r>
              <a:rPr lang="el-GR" b="1" dirty="0"/>
              <a:t>άσφαλτο</a:t>
            </a:r>
            <a:r>
              <a:rPr lang="el-GR" dirty="0"/>
              <a:t> (κρυσταλλικές ή </a:t>
            </a:r>
            <a:r>
              <a:rPr lang="el-GR" dirty="0" err="1"/>
              <a:t>ημιστερεές</a:t>
            </a:r>
            <a:r>
              <a:rPr lang="el-GR" dirty="0"/>
              <a:t> ενώσεις μαύρου ή </a:t>
            </a:r>
            <a:r>
              <a:rPr lang="el-GR" dirty="0" err="1"/>
              <a:t>μαυροκαστανού</a:t>
            </a:r>
            <a:r>
              <a:rPr lang="el-GR" dirty="0"/>
              <a:t> χρώματος που αποτελούνται από </a:t>
            </a:r>
            <a:r>
              <a:rPr lang="el-GR" dirty="0" err="1"/>
              <a:t>πολυκυκλικούς</a:t>
            </a:r>
            <a:r>
              <a:rPr lang="el-GR" dirty="0"/>
              <a:t> αρωματικούς υδρογονάνθρακες), </a:t>
            </a:r>
            <a:r>
              <a:rPr lang="el-GR" b="1" dirty="0"/>
              <a:t>διακρίνουμε τρεις βασικές κατηγορίες αργών πετρελαίων</a:t>
            </a:r>
            <a:r>
              <a:rPr lang="el-GR" dirty="0"/>
              <a:t>:</a:t>
            </a:r>
            <a:endParaRPr lang="en-US" dirty="0"/>
          </a:p>
          <a:p>
            <a:pPr algn="just" fontAlgn="base" latinLnBrk="1"/>
            <a:endParaRPr lang="el-GR" dirty="0"/>
          </a:p>
          <a:p>
            <a:pPr algn="just" fontAlgn="base">
              <a:buFont typeface="Arial" panose="020B0604020202020204" pitchFamily="34" charset="0"/>
              <a:buChar char="•"/>
            </a:pPr>
            <a:r>
              <a:rPr lang="el-GR" b="1" dirty="0">
                <a:highlight>
                  <a:srgbClr val="C0C0C0"/>
                </a:highlight>
              </a:rPr>
              <a:t>Πετρέλαια </a:t>
            </a:r>
            <a:r>
              <a:rPr lang="el-GR" b="1" dirty="0" err="1">
                <a:highlight>
                  <a:srgbClr val="C0C0C0"/>
                </a:highlight>
              </a:rPr>
              <a:t>παραφινικής</a:t>
            </a:r>
            <a:r>
              <a:rPr lang="el-GR" b="1" dirty="0">
                <a:highlight>
                  <a:srgbClr val="C0C0C0"/>
                </a:highlight>
              </a:rPr>
              <a:t> βάσης</a:t>
            </a:r>
            <a:endParaRPr lang="el-GR" dirty="0">
              <a:highlight>
                <a:srgbClr val="C0C0C0"/>
              </a:highlight>
            </a:endParaRPr>
          </a:p>
          <a:p>
            <a:pPr algn="just" fontAlgn="base" latinLnBrk="1"/>
            <a:r>
              <a:rPr lang="el-GR" dirty="0"/>
              <a:t>Έχουν μικρό ειδικό βάρος, περιέχουν παραφίνη, ελάχιστη ή καθόλου άσφαλτο και αποδίδουν μεγάλο ποσοστό ορυκτελαίων.</a:t>
            </a:r>
            <a:endParaRPr lang="en-US" dirty="0"/>
          </a:p>
          <a:p>
            <a:pPr algn="just" fontAlgn="base" latinLnBrk="1"/>
            <a:r>
              <a:rPr lang="el-GR" dirty="0"/>
              <a:t>Στη κατηγορία αυτή ανήκουν τα πετρέλαια της </a:t>
            </a:r>
            <a:r>
              <a:rPr lang="el-GR" b="1" dirty="0">
                <a:highlight>
                  <a:srgbClr val="C0C0C0"/>
                </a:highlight>
              </a:rPr>
              <a:t>Β. </a:t>
            </a:r>
            <a:r>
              <a:rPr lang="el-GR" b="1" dirty="0" err="1">
                <a:highlight>
                  <a:srgbClr val="C0C0C0"/>
                </a:highlight>
              </a:rPr>
              <a:t>Πενσυλβανίας</a:t>
            </a:r>
            <a:r>
              <a:rPr lang="el-GR" b="1" dirty="0">
                <a:highlight>
                  <a:srgbClr val="C0C0C0"/>
                </a:highlight>
              </a:rPr>
              <a:t> και της Βόρειας Θάλασσας</a:t>
            </a:r>
            <a:r>
              <a:rPr lang="el-GR" dirty="0">
                <a:highlight>
                  <a:srgbClr val="C0C0C0"/>
                </a:highlight>
              </a:rPr>
              <a:t>.</a:t>
            </a:r>
          </a:p>
          <a:p>
            <a:pPr algn="just" fontAlgn="base">
              <a:buFont typeface="Arial" panose="020B0604020202020204" pitchFamily="34" charset="0"/>
              <a:buChar char="•"/>
            </a:pPr>
            <a:endParaRPr lang="en-US" b="1" dirty="0"/>
          </a:p>
          <a:p>
            <a:pPr algn="just" fontAlgn="base">
              <a:buFont typeface="Arial" panose="020B0604020202020204" pitchFamily="34" charset="0"/>
              <a:buChar char="•"/>
            </a:pPr>
            <a:r>
              <a:rPr lang="el-GR" b="1" dirty="0">
                <a:highlight>
                  <a:srgbClr val="C0C0C0"/>
                </a:highlight>
              </a:rPr>
              <a:t>Πετρέλαια ασφαλτικής ή </a:t>
            </a:r>
            <a:r>
              <a:rPr lang="el-GR" b="1" dirty="0" err="1">
                <a:highlight>
                  <a:srgbClr val="C0C0C0"/>
                </a:highlight>
              </a:rPr>
              <a:t>ναφθενικής</a:t>
            </a:r>
            <a:r>
              <a:rPr lang="el-GR" b="1" dirty="0">
                <a:highlight>
                  <a:srgbClr val="C0C0C0"/>
                </a:highlight>
              </a:rPr>
              <a:t> βάσης</a:t>
            </a:r>
            <a:endParaRPr lang="el-GR" dirty="0">
              <a:highlight>
                <a:srgbClr val="C0C0C0"/>
              </a:highlight>
            </a:endParaRPr>
          </a:p>
          <a:p>
            <a:pPr algn="just" fontAlgn="base" latinLnBrk="1"/>
            <a:r>
              <a:rPr lang="el-GR" dirty="0"/>
              <a:t>Έχουν μεγάλο ειδικό βάρος, περιέχουν άσφαλτο, ελάχιστη ή καθόλου παραφίνη και αποδίδουν μικρό ποσοστό ορυκτελαίων. </a:t>
            </a:r>
            <a:endParaRPr lang="en-US" dirty="0"/>
          </a:p>
          <a:p>
            <a:pPr algn="just" fontAlgn="base" latinLnBrk="1"/>
            <a:r>
              <a:rPr lang="el-GR" dirty="0">
                <a:highlight>
                  <a:srgbClr val="C0C0C0"/>
                </a:highlight>
              </a:rPr>
              <a:t>Στη κατηγορία αυτή ανήκουν τα πετρέλαια της </a:t>
            </a:r>
            <a:r>
              <a:rPr lang="el-GR" b="1" dirty="0">
                <a:highlight>
                  <a:srgbClr val="C0C0C0"/>
                </a:highlight>
              </a:rPr>
              <a:t>Νιγηρίας, της Καλιφόρνιας, του Μεξικού, του Μεξικανικού Κόλπου και της</a:t>
            </a:r>
            <a:endParaRPr lang="en-US" b="1" dirty="0">
              <a:highlight>
                <a:srgbClr val="C0C0C0"/>
              </a:highlight>
            </a:endParaRPr>
          </a:p>
          <a:p>
            <a:pPr algn="just" fontAlgn="base" latinLnBrk="1"/>
            <a:r>
              <a:rPr lang="el-GR" b="1" dirty="0">
                <a:highlight>
                  <a:srgbClr val="C0C0C0"/>
                </a:highlight>
              </a:rPr>
              <a:t> Βενεζουέλας.</a:t>
            </a:r>
            <a:endParaRPr lang="en-US" b="1" dirty="0">
              <a:highlight>
                <a:srgbClr val="C0C0C0"/>
              </a:highlight>
            </a:endParaRPr>
          </a:p>
          <a:p>
            <a:pPr algn="just" fontAlgn="base" latinLnBrk="1"/>
            <a:endParaRPr lang="el-GR" b="1" dirty="0"/>
          </a:p>
          <a:p>
            <a:pPr algn="just" fontAlgn="base">
              <a:buFont typeface="Arial" panose="020B0604020202020204" pitchFamily="34" charset="0"/>
              <a:buChar char="•"/>
            </a:pPr>
            <a:r>
              <a:rPr lang="el-GR" b="1" dirty="0">
                <a:highlight>
                  <a:srgbClr val="C0C0C0"/>
                </a:highlight>
              </a:rPr>
              <a:t>Πετρέλαια μικτής βάσης</a:t>
            </a:r>
            <a:endParaRPr lang="el-GR" dirty="0">
              <a:highlight>
                <a:srgbClr val="C0C0C0"/>
              </a:highlight>
            </a:endParaRPr>
          </a:p>
          <a:p>
            <a:pPr algn="just" fontAlgn="base" latinLnBrk="1"/>
            <a:r>
              <a:rPr lang="el-GR" dirty="0"/>
              <a:t>Περιέχουν άσφαλτο και παραφίνη και στη κατηγορία αυτή ανήκει η συντριπτική πλειοψηφία των πετρελαίων </a:t>
            </a:r>
            <a:endParaRPr lang="en-US" dirty="0"/>
          </a:p>
          <a:p>
            <a:pPr algn="just" fontAlgn="base" latinLnBrk="1"/>
            <a:r>
              <a:rPr lang="el-GR" dirty="0"/>
              <a:t>(</a:t>
            </a:r>
            <a:r>
              <a:rPr lang="el-GR" b="1" dirty="0"/>
              <a:t>π.χ</a:t>
            </a:r>
            <a:r>
              <a:rPr lang="el-GR" b="1" dirty="0">
                <a:highlight>
                  <a:srgbClr val="C0C0C0"/>
                </a:highlight>
              </a:rPr>
              <a:t>. πετρέλαια Μέσης Ανατολής και Δ. Τέξας H.Π.Α</a:t>
            </a:r>
            <a:r>
              <a:rPr lang="el-GR" dirty="0">
                <a:highlight>
                  <a:srgbClr val="C0C0C0"/>
                </a:highlight>
              </a:rPr>
              <a:t>).</a:t>
            </a:r>
          </a:p>
          <a:p>
            <a:pPr algn="just" fontAlgn="base" latinLnBrk="1"/>
            <a:endParaRPr lang="en-US" dirty="0"/>
          </a:p>
          <a:p>
            <a:pPr algn="just" fontAlgn="base" latinLnBrk="1"/>
            <a:r>
              <a:rPr lang="el-GR" dirty="0"/>
              <a:t>Αξίζει να σημειωθεί ότι το “αργό” πετρέλαιο που προέρχεται από διάφορες πετρελαιοπηγές διαφέρει κατά τη σύστασή του, όχι μόνο από τόπο σε τόπο, αλλά ακόμη και στην ίδια περιοχή.</a:t>
            </a:r>
            <a:endParaRPr lang="en-US" dirty="0"/>
          </a:p>
          <a:p>
            <a:pPr algn="just" fontAlgn="base" latinLnBrk="1"/>
            <a:r>
              <a:rPr lang="el-GR" dirty="0"/>
              <a:t> Στα διυλιστήρια πετρελαίου, το “αργό” υποβάλλεται σε κλασματική απόσταξη και σε μία σειρά από άλλες επεξεργασίες από </a:t>
            </a:r>
            <a:endParaRPr lang="en-US" dirty="0"/>
          </a:p>
          <a:p>
            <a:pPr algn="just" fontAlgn="base" latinLnBrk="1"/>
            <a:r>
              <a:rPr lang="el-GR" dirty="0"/>
              <a:t>τις οποίες προκύπτουν τα διάφορα είδη καυσίμων, τα βασικά ορυκτέλαια, η παραφίνη, η άσφαλτος και ορισμένα ακόμη δευτερεύοντα προϊόντα</a:t>
            </a:r>
            <a:r>
              <a:rPr lang="en-US" dirty="0"/>
              <a:t>.</a:t>
            </a:r>
            <a:endParaRPr lang="el-GR" b="0" i="0" u="none" strike="noStrike" dirty="0">
              <a:effectLst/>
            </a:endParaRPr>
          </a:p>
        </p:txBody>
      </p:sp>
      <p:sp>
        <p:nvSpPr>
          <p:cNvPr id="3" name="Θέση υποσέλιδου 2">
            <a:extLst>
              <a:ext uri="{FF2B5EF4-FFF2-40B4-BE49-F238E27FC236}">
                <a16:creationId xmlns:a16="http://schemas.microsoft.com/office/drawing/2014/main" id="{5444239F-665C-4DF3-8244-7E5B5595EA82}"/>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1505709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55C42DCE-8145-4C05-85B7-37435E614122}"/>
              </a:ext>
            </a:extLst>
          </p:cNvPr>
          <p:cNvSpPr/>
          <p:nvPr/>
        </p:nvSpPr>
        <p:spPr>
          <a:xfrm>
            <a:off x="0" y="99530"/>
            <a:ext cx="12192000" cy="5632311"/>
          </a:xfrm>
          <a:prstGeom prst="rect">
            <a:avLst/>
          </a:prstGeom>
        </p:spPr>
        <p:txBody>
          <a:bodyPr wrap="square">
            <a:spAutoFit/>
          </a:bodyPr>
          <a:lstStyle/>
          <a:p>
            <a:pPr algn="ctr" fontAlgn="base" latinLnBrk="1"/>
            <a:r>
              <a:rPr lang="el-GR" sz="2400" b="1" u="sng" dirty="0">
                <a:highlight>
                  <a:srgbClr val="C0C0C0"/>
                </a:highlight>
              </a:rPr>
              <a:t>Η παραγωγή βασικών λαδιών, η διαδικασία παραγωγής τους αποτελείται από τα ακόλουθα βήματα</a:t>
            </a:r>
            <a:r>
              <a:rPr lang="el-GR" sz="2400" dirty="0">
                <a:highlight>
                  <a:srgbClr val="C0C0C0"/>
                </a:highlight>
              </a:rPr>
              <a:t>:</a:t>
            </a:r>
          </a:p>
          <a:p>
            <a:pPr algn="ctr" fontAlgn="base" latinLnBrk="1"/>
            <a:endParaRPr lang="el-GR" sz="2400" dirty="0"/>
          </a:p>
          <a:p>
            <a:pPr algn="just" fontAlgn="base">
              <a:buFont typeface="Arial" panose="020B0604020202020204" pitchFamily="34" charset="0"/>
              <a:buChar char="•"/>
            </a:pPr>
            <a:r>
              <a:rPr lang="el-GR" b="1" dirty="0">
                <a:highlight>
                  <a:srgbClr val="C0C0C0"/>
                </a:highlight>
              </a:rPr>
              <a:t>Απόσταξη</a:t>
            </a:r>
            <a:r>
              <a:rPr lang="el-GR" dirty="0"/>
              <a:t>: η διαδικασία απομάκρυνσης των συστατικών με πολύ χαμηλό και πολύ υψηλό σημείο βρασμού, αφήνοντας το απόσταγμα στο εύρος βρασμού του λιπαντικού.</a:t>
            </a:r>
          </a:p>
          <a:p>
            <a:pPr algn="just" fontAlgn="base"/>
            <a:endParaRPr lang="el-GR" dirty="0"/>
          </a:p>
          <a:p>
            <a:pPr algn="just" fontAlgn="base">
              <a:buFont typeface="Arial" panose="020B0604020202020204" pitchFamily="34" charset="0"/>
              <a:buChar char="•"/>
            </a:pPr>
            <a:r>
              <a:rPr lang="el-GR" b="1" dirty="0">
                <a:highlight>
                  <a:srgbClr val="C0C0C0"/>
                </a:highlight>
              </a:rPr>
              <a:t>Απομάκρυνση αρωματικών</a:t>
            </a:r>
            <a:r>
              <a:rPr lang="el-GR" dirty="0"/>
              <a:t>: Αφήνει πίσω το λιπαντικό έλαιο με μεγάλο ποσοστό κεκορεσμένων υδρογονανθράκων, </a:t>
            </a:r>
            <a:r>
              <a:rPr lang="el-GR" b="1" u="sng" dirty="0">
                <a:highlight>
                  <a:srgbClr val="C0C0C0"/>
                </a:highlight>
              </a:rPr>
              <a:t>βελτιώνει το δείκτη ιξώδους και σταθερότητά του.</a:t>
            </a:r>
          </a:p>
          <a:p>
            <a:pPr algn="just" fontAlgn="base"/>
            <a:endParaRPr lang="el-GR" dirty="0"/>
          </a:p>
          <a:p>
            <a:pPr algn="just" fontAlgn="base">
              <a:buFont typeface="Arial" panose="020B0604020202020204" pitchFamily="34" charset="0"/>
              <a:buChar char="•"/>
            </a:pPr>
            <a:r>
              <a:rPr lang="el-GR" b="1" u="sng" dirty="0" err="1">
                <a:highlight>
                  <a:srgbClr val="C0C0C0"/>
                </a:highlight>
              </a:rPr>
              <a:t>Αποκήρωση</a:t>
            </a:r>
            <a:r>
              <a:rPr lang="el-GR" b="1" u="sng" dirty="0">
                <a:highlight>
                  <a:srgbClr val="C0C0C0"/>
                </a:highlight>
              </a:rPr>
              <a:t>: Απομακρύνει τα κεριά και ελέγχει τις ιδιότητες χαμηλής θερμοκρασίας του λιπαντικού</a:t>
            </a:r>
            <a:r>
              <a:rPr lang="el-GR" b="1" dirty="0">
                <a:highlight>
                  <a:srgbClr val="C0C0C0"/>
                </a:highlight>
              </a:rPr>
              <a:t>.</a:t>
            </a:r>
          </a:p>
          <a:p>
            <a:pPr algn="just" fontAlgn="base"/>
            <a:endParaRPr lang="el-GR" b="1" dirty="0">
              <a:highlight>
                <a:srgbClr val="C0C0C0"/>
              </a:highlight>
            </a:endParaRPr>
          </a:p>
          <a:p>
            <a:pPr algn="just" fontAlgn="base">
              <a:buFont typeface="Arial" panose="020B0604020202020204" pitchFamily="34" charset="0"/>
              <a:buChar char="•"/>
            </a:pPr>
            <a:r>
              <a:rPr lang="el-GR" b="1" u="sng" dirty="0">
                <a:highlight>
                  <a:srgbClr val="C0C0C0"/>
                </a:highlight>
              </a:rPr>
              <a:t>Κατεργασία (</a:t>
            </a:r>
            <a:r>
              <a:rPr lang="el-GR" b="1" u="sng" dirty="0" err="1">
                <a:highlight>
                  <a:srgbClr val="C0C0C0"/>
                </a:highlight>
              </a:rPr>
              <a:t>finishing</a:t>
            </a:r>
            <a:r>
              <a:rPr lang="el-GR" b="1" u="sng" dirty="0">
                <a:highlight>
                  <a:srgbClr val="C0C0C0"/>
                </a:highlight>
              </a:rPr>
              <a:t>): Απομακρύνει τα πολικά συστατικά, βελτιώνει το χρώμα και τη σταθερότητα του βασικού ελαίου.</a:t>
            </a:r>
          </a:p>
          <a:p>
            <a:pPr algn="just" fontAlgn="base" latinLnBrk="1"/>
            <a:endParaRPr lang="el-GR" b="1" u="sng" dirty="0">
              <a:highlight>
                <a:srgbClr val="C0C0C0"/>
              </a:highlight>
            </a:endParaRPr>
          </a:p>
          <a:p>
            <a:pPr algn="just" fontAlgn="base" latinLnBrk="1"/>
            <a:r>
              <a:rPr lang="el-GR" dirty="0"/>
              <a:t>Παρά το γεγονός ότι οι τεχνικές διύλισης και επεξεργασίας έχουν εξελιχθεί τεχνολογικά ώστε να παράγονται </a:t>
            </a:r>
            <a:r>
              <a:rPr lang="el-GR" b="1" dirty="0"/>
              <a:t>βασικά ορυκτέλαια</a:t>
            </a:r>
            <a:r>
              <a:rPr lang="el-GR" dirty="0"/>
              <a:t> με πολύ καλές ιδιότητες, αυτά που παράγονται δεν μπορούν να καλύψουν τις απαιτήσεις των σημερινών εφαρμογών.</a:t>
            </a:r>
          </a:p>
          <a:p>
            <a:pPr algn="just" fontAlgn="base" latinLnBrk="1"/>
            <a:endParaRPr lang="el-GR" dirty="0"/>
          </a:p>
          <a:p>
            <a:pPr algn="just" fontAlgn="base" latinLnBrk="1"/>
            <a:r>
              <a:rPr lang="el-GR" dirty="0"/>
              <a:t>Στα βασικά ορυκτέλαια </a:t>
            </a:r>
            <a:r>
              <a:rPr lang="el-GR" dirty="0" err="1"/>
              <a:t>προσθέτονται</a:t>
            </a:r>
            <a:r>
              <a:rPr lang="el-GR" dirty="0"/>
              <a:t> χημικά </a:t>
            </a:r>
            <a:r>
              <a:rPr lang="el-GR" b="1" dirty="0"/>
              <a:t>πρόσθετα </a:t>
            </a:r>
            <a:r>
              <a:rPr lang="el-GR" dirty="0"/>
              <a:t>ή </a:t>
            </a:r>
            <a:r>
              <a:rPr lang="el-GR" b="1" dirty="0"/>
              <a:t>βελτιωτικά</a:t>
            </a:r>
            <a:r>
              <a:rPr lang="el-GR" dirty="0"/>
              <a:t>, τα οποία ενισχύουν τα φυσικοχημικά χαρακτηριστικά και τις ιδιότητές τους και παράλληλα προσδίδουν στο τελικό προϊόν ιδιότητες και χαρακτηριστικά που απαιτούνται για κάθε εφαρμογή. </a:t>
            </a:r>
            <a:endParaRPr lang="el-GR" b="0" i="0" u="none" strike="noStrike" dirty="0">
              <a:effectLst/>
            </a:endParaRPr>
          </a:p>
        </p:txBody>
      </p:sp>
      <p:sp>
        <p:nvSpPr>
          <p:cNvPr id="3" name="Θέση υποσέλιδου 2">
            <a:extLst>
              <a:ext uri="{FF2B5EF4-FFF2-40B4-BE49-F238E27FC236}">
                <a16:creationId xmlns:a16="http://schemas.microsoft.com/office/drawing/2014/main" id="{C09D5AAB-A4E4-4204-BC71-7C3C306DBE9B}"/>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3068450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68E915CA-063B-4467-971F-47483EC21C57}"/>
              </a:ext>
            </a:extLst>
          </p:cNvPr>
          <p:cNvSpPr/>
          <p:nvPr/>
        </p:nvSpPr>
        <p:spPr>
          <a:xfrm>
            <a:off x="0" y="94710"/>
            <a:ext cx="12192000" cy="6278642"/>
          </a:xfrm>
          <a:prstGeom prst="rect">
            <a:avLst/>
          </a:prstGeom>
        </p:spPr>
        <p:txBody>
          <a:bodyPr wrap="square">
            <a:spAutoFit/>
          </a:bodyPr>
          <a:lstStyle/>
          <a:p>
            <a:pPr algn="just" fontAlgn="base" latinLnBrk="1"/>
            <a:r>
              <a:rPr lang="el-GR" sz="2400" b="1" u="sng" dirty="0"/>
              <a:t>Μονάδα </a:t>
            </a:r>
            <a:r>
              <a:rPr lang="el-GR" sz="2400" b="1" u="sng" dirty="0" err="1"/>
              <a:t>Υδρογονοκατεργασίας</a:t>
            </a:r>
            <a:r>
              <a:rPr lang="en-US" sz="2400" b="1" u="sng" dirty="0"/>
              <a:t>:</a:t>
            </a:r>
            <a:endParaRPr lang="el-GR" sz="2400" b="1" u="sng" dirty="0"/>
          </a:p>
          <a:p>
            <a:pPr algn="just" fontAlgn="base" latinLnBrk="1"/>
            <a:endParaRPr lang="el-GR" b="1" u="sng" dirty="0"/>
          </a:p>
          <a:p>
            <a:pPr algn="just" fontAlgn="base" latinLnBrk="1"/>
            <a:r>
              <a:rPr lang="el-GR" b="1" u="sng" dirty="0">
                <a:highlight>
                  <a:srgbClr val="C0C0C0"/>
                </a:highlight>
              </a:rPr>
              <a:t>Μεταχειρίζεται το λιπαντικό (απόσταγμα) παρουσία επιλεγμένων καταλυτών προκειμένου να καθαριστεί από ανεπιθύμητες χημικές ενώσεις που καθιστούν το λιπαντικό ακατάλληλο για χρήση του σαν βασικό. </a:t>
            </a:r>
          </a:p>
          <a:p>
            <a:pPr algn="just" fontAlgn="base" latinLnBrk="1"/>
            <a:endParaRPr lang="el-GR" dirty="0"/>
          </a:p>
          <a:p>
            <a:pPr algn="just" fontAlgn="base" latinLnBrk="1"/>
            <a:r>
              <a:rPr lang="el-GR" dirty="0"/>
              <a:t>Το αποτέλεσμα </a:t>
            </a:r>
            <a:r>
              <a:rPr lang="el-GR" b="1" dirty="0">
                <a:highlight>
                  <a:srgbClr val="C0C0C0"/>
                </a:highlight>
              </a:rPr>
              <a:t>είναι η μετατροπή των </a:t>
            </a:r>
            <a:r>
              <a:rPr lang="el-GR" b="1" dirty="0" err="1">
                <a:highlight>
                  <a:srgbClr val="C0C0C0"/>
                </a:highlight>
              </a:rPr>
              <a:t>ολεφινών</a:t>
            </a:r>
            <a:r>
              <a:rPr lang="el-GR" b="1" dirty="0">
                <a:highlight>
                  <a:srgbClr val="C0C0C0"/>
                </a:highlight>
              </a:rPr>
              <a:t> (αλκένια) και αρωματικών συστατικών </a:t>
            </a:r>
            <a:r>
              <a:rPr lang="el-GR" dirty="0">
                <a:highlight>
                  <a:srgbClr val="C0C0C0"/>
                </a:highlight>
              </a:rPr>
              <a:t>σε υψηλής ποιότητας προστιθέμενης </a:t>
            </a:r>
          </a:p>
          <a:p>
            <a:pPr algn="just" fontAlgn="base" latinLnBrk="1"/>
            <a:r>
              <a:rPr lang="el-GR" dirty="0">
                <a:highlight>
                  <a:srgbClr val="C0C0C0"/>
                </a:highlight>
              </a:rPr>
              <a:t>αξίας κεκορεσμένα (</a:t>
            </a:r>
            <a:r>
              <a:rPr lang="el-GR" dirty="0" err="1">
                <a:highlight>
                  <a:srgbClr val="C0C0C0"/>
                </a:highlight>
              </a:rPr>
              <a:t>παραφινικά</a:t>
            </a:r>
            <a:r>
              <a:rPr lang="el-GR" dirty="0">
                <a:highlight>
                  <a:srgbClr val="C0C0C0"/>
                </a:highlight>
              </a:rPr>
              <a:t>) ή/και </a:t>
            </a:r>
            <a:r>
              <a:rPr lang="el-GR" dirty="0" err="1">
                <a:highlight>
                  <a:srgbClr val="C0C0C0"/>
                </a:highlight>
              </a:rPr>
              <a:t>ναφθενικά</a:t>
            </a:r>
            <a:r>
              <a:rPr lang="el-GR" dirty="0">
                <a:highlight>
                  <a:srgbClr val="C0C0C0"/>
                </a:highlight>
              </a:rPr>
              <a:t> (κυκλικά) βασικά, τα οποία είναι πολύ λιγότερο τοξικά  και περισσότερο</a:t>
            </a:r>
          </a:p>
          <a:p>
            <a:pPr algn="just" fontAlgn="base" latinLnBrk="1"/>
            <a:r>
              <a:rPr lang="el-GR" dirty="0">
                <a:highlight>
                  <a:srgbClr val="C0C0C0"/>
                </a:highlight>
              </a:rPr>
              <a:t> “ουδέτερα”. </a:t>
            </a:r>
            <a:endParaRPr lang="el-GR" b="1" dirty="0">
              <a:highlight>
                <a:srgbClr val="C0C0C0"/>
              </a:highlight>
            </a:endParaRPr>
          </a:p>
          <a:p>
            <a:pPr algn="just" fontAlgn="base" latinLnBrk="1"/>
            <a:endParaRPr lang="en-US" b="1" u="sng" dirty="0"/>
          </a:p>
          <a:p>
            <a:pPr algn="just" fontAlgn="base" latinLnBrk="1"/>
            <a:r>
              <a:rPr lang="el-GR" b="1" u="sng" dirty="0"/>
              <a:t>Έχουν να επιδείξουν</a:t>
            </a:r>
            <a:r>
              <a:rPr lang="el-GR" u="sng" dirty="0"/>
              <a:t>:</a:t>
            </a:r>
          </a:p>
          <a:p>
            <a:pPr marL="342900" indent="-342900" algn="just" fontAlgn="base">
              <a:buFont typeface="+mj-lt"/>
              <a:buAutoNum type="arabicPeriod"/>
            </a:pPr>
            <a:r>
              <a:rPr lang="el-GR" b="1" dirty="0"/>
              <a:t>Άριστο χρώμα</a:t>
            </a:r>
            <a:endParaRPr lang="el-GR" dirty="0"/>
          </a:p>
          <a:p>
            <a:pPr marL="342900" indent="-342900" algn="just" fontAlgn="base">
              <a:buFont typeface="+mj-lt"/>
              <a:buAutoNum type="arabicPeriod"/>
            </a:pPr>
            <a:r>
              <a:rPr lang="el-GR" b="1" dirty="0"/>
              <a:t>Υψηλό δείκτη ιξώδους</a:t>
            </a:r>
            <a:endParaRPr lang="el-GR" dirty="0"/>
          </a:p>
          <a:p>
            <a:pPr marL="342900" indent="-342900" algn="just" fontAlgn="base">
              <a:buFont typeface="+mj-lt"/>
              <a:buAutoNum type="arabicPeriod"/>
            </a:pPr>
            <a:r>
              <a:rPr lang="el-GR" b="1" dirty="0"/>
              <a:t>Χαμηλή πτητικότητα</a:t>
            </a:r>
            <a:r>
              <a:rPr lang="el-GR" dirty="0"/>
              <a:t> (μεταβλητότητα)</a:t>
            </a:r>
            <a:r>
              <a:rPr lang="el-GR" b="1" dirty="0"/>
              <a:t>/υψηλή σταθερότητα</a:t>
            </a:r>
            <a:endParaRPr lang="el-GR" dirty="0"/>
          </a:p>
          <a:p>
            <a:pPr marL="342900" indent="-342900" algn="just" fontAlgn="base">
              <a:buFont typeface="+mj-lt"/>
              <a:buAutoNum type="arabicPeriod"/>
            </a:pPr>
            <a:r>
              <a:rPr lang="el-GR" b="1" dirty="0"/>
              <a:t>Χαμηλή περιεκτικότητα σε θείο</a:t>
            </a:r>
            <a:r>
              <a:rPr lang="el-GR" dirty="0"/>
              <a:t> (ενός οξειδωτικού και διαβρωτικού “υλικού”), </a:t>
            </a:r>
            <a:r>
              <a:rPr lang="el-GR" dirty="0" err="1"/>
              <a:t>αφ’ενός</a:t>
            </a:r>
            <a:r>
              <a:rPr lang="el-GR" dirty="0"/>
              <a:t> προς βελτίωση της ποιότητας και σταθερότητας των βασικών, </a:t>
            </a:r>
            <a:r>
              <a:rPr lang="el-GR" dirty="0" err="1"/>
              <a:t>αφ’ετέρου</a:t>
            </a:r>
            <a:r>
              <a:rPr lang="el-GR" dirty="0"/>
              <a:t> προς μακροπρόθεσμη προστασία, για παράδειγμα, των φίλτρων αιθάλης (ή DPF), των πετρελαιοκινητήρων</a:t>
            </a:r>
          </a:p>
          <a:p>
            <a:pPr marL="342900" indent="-342900" algn="just" fontAlgn="base">
              <a:buFont typeface="+mj-lt"/>
              <a:buAutoNum type="arabicPeriod"/>
            </a:pPr>
            <a:r>
              <a:rPr lang="el-GR" b="1" dirty="0"/>
              <a:t>Πολύ χαμηλή οξύτητα</a:t>
            </a:r>
            <a:r>
              <a:rPr lang="el-GR" dirty="0"/>
              <a:t> (ΤΑΝ), γεγονός που σημαίνει ότι το παραγόμενο βασικό έλαιο παρουσιάζει υψηλή οξειδωτική σταθερότητα (και άρα δεν οξειδώνεται εύκολα)</a:t>
            </a:r>
          </a:p>
          <a:p>
            <a:pPr marL="342900" indent="-342900" algn="just" fontAlgn="base">
              <a:buFont typeface="+mj-lt"/>
              <a:buAutoNum type="arabicPeriod"/>
            </a:pPr>
            <a:r>
              <a:rPr lang="el-GR" b="1" dirty="0"/>
              <a:t>Χαμηλή περιεκτικότητα σε </a:t>
            </a:r>
            <a:r>
              <a:rPr lang="el-GR" b="1" dirty="0" err="1"/>
              <a:t>πολυκυκλικούς</a:t>
            </a:r>
            <a:r>
              <a:rPr lang="el-GR" b="1" dirty="0"/>
              <a:t> αρωματικούς υδρογονάνθρακες</a:t>
            </a:r>
            <a:r>
              <a:rPr lang="el-GR" dirty="0"/>
              <a:t> (ΡΑΗ) που υποβαθμίζουν την ποιότητα του βασικού ελαίου, καθώς η οξείδωσή τους ξεκινά μία αλυσιδωτή αντίδραση που μειώνει δραματικά την ωφέλιμη ζωή του.</a:t>
            </a:r>
          </a:p>
          <a:p>
            <a:pPr marL="342900" indent="-342900" algn="just" fontAlgn="base">
              <a:buFont typeface="+mj-lt"/>
              <a:buAutoNum type="arabicPeriod"/>
            </a:pPr>
            <a:r>
              <a:rPr lang="el-GR" b="1" dirty="0"/>
              <a:t>Χαμηλό σημείο ροής</a:t>
            </a:r>
            <a:r>
              <a:rPr lang="el-GR" dirty="0"/>
              <a:t> προς </a:t>
            </a:r>
            <a:r>
              <a:rPr lang="el-GR" dirty="0" err="1"/>
              <a:t>καταλληλότητα</a:t>
            </a:r>
            <a:r>
              <a:rPr lang="el-GR" dirty="0"/>
              <a:t> χρήσης σε συνταγές τελικών λιπαντικών προϊόντων που καλούνται να </a:t>
            </a:r>
            <a:r>
              <a:rPr lang="el-GR" dirty="0" err="1"/>
              <a:t>αποδόσουν</a:t>
            </a:r>
            <a:r>
              <a:rPr lang="el-GR" dirty="0"/>
              <a:t> σε χαμηλές θερμοκρασίες (σε συνδυασμό και με τα ειδικά πρόσθετα περαιτέρω ταπείνωσης του σημείου ροής).</a:t>
            </a:r>
          </a:p>
        </p:txBody>
      </p:sp>
      <p:sp>
        <p:nvSpPr>
          <p:cNvPr id="3" name="Θέση υποσέλιδου 2">
            <a:extLst>
              <a:ext uri="{FF2B5EF4-FFF2-40B4-BE49-F238E27FC236}">
                <a16:creationId xmlns:a16="http://schemas.microsoft.com/office/drawing/2014/main" id="{2E12527F-383B-4D72-9F8B-BE13A0646E3D}"/>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2788675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Εικόνα 3" descr="Εικόνα που περιέχει πίνακας, κίτρινο, καθιστός, μεγάλος&#10;&#10;Περιγραφή που δημιουργήθηκε αυτόματα">
            <a:extLst>
              <a:ext uri="{FF2B5EF4-FFF2-40B4-BE49-F238E27FC236}">
                <a16:creationId xmlns:a16="http://schemas.microsoft.com/office/drawing/2014/main" id="{0499AD5A-828E-4350-9C81-F13B453E6F0A}"/>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Ορθογώνιο 1">
            <a:extLst>
              <a:ext uri="{FF2B5EF4-FFF2-40B4-BE49-F238E27FC236}">
                <a16:creationId xmlns:a16="http://schemas.microsoft.com/office/drawing/2014/main" id="{ED5A85DF-CFA0-4931-B5A6-FAA32286A507}"/>
              </a:ext>
            </a:extLst>
          </p:cNvPr>
          <p:cNvSpPr/>
          <p:nvPr/>
        </p:nvSpPr>
        <p:spPr>
          <a:xfrm>
            <a:off x="1097280" y="758952"/>
            <a:ext cx="10058400" cy="3566160"/>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8000" b="1" spc="-50">
                <a:solidFill>
                  <a:srgbClr val="FFFFFF"/>
                </a:solidFill>
                <a:latin typeface="+mj-lt"/>
                <a:ea typeface="+mj-ea"/>
                <a:cs typeface="+mj-cs"/>
              </a:rPr>
              <a:t>Φυσικοχημικά  χαρακτηριστικά και  ιδιότητες ορυκτελαίων </a:t>
            </a:r>
          </a:p>
        </p:txBody>
      </p:sp>
      <p:cxnSp>
        <p:nvCxnSpPr>
          <p:cNvPr id="15" name="Straight Connector 14">
            <a:extLst>
              <a:ext uri="{FF2B5EF4-FFF2-40B4-BE49-F238E27FC236}">
                <a16:creationId xmlns:a16="http://schemas.microsoft.com/office/drawing/2014/main" id="{4071767D-5FF7-4508-B8B7-BB60FF3AB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4E89C94-E462-4566-A15A-32835FD68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E25F4A20-71FB-4A26-92E2-89DED492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Θέση υποσέλιδου 2">
            <a:extLst>
              <a:ext uri="{FF2B5EF4-FFF2-40B4-BE49-F238E27FC236}">
                <a16:creationId xmlns:a16="http://schemas.microsoft.com/office/drawing/2014/main" id="{30AC14F9-8A2F-46AD-90BD-21DE4A43EFF2}"/>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417311471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32959E97-878F-4269-879C-2A97F286362F}"/>
              </a:ext>
            </a:extLst>
          </p:cNvPr>
          <p:cNvSpPr/>
          <p:nvPr/>
        </p:nvSpPr>
        <p:spPr>
          <a:xfrm>
            <a:off x="62144" y="0"/>
            <a:ext cx="12192000" cy="6524863"/>
          </a:xfrm>
          <a:prstGeom prst="rect">
            <a:avLst/>
          </a:prstGeom>
        </p:spPr>
        <p:txBody>
          <a:bodyPr wrap="square">
            <a:spAutoFit/>
          </a:bodyPr>
          <a:lstStyle/>
          <a:p>
            <a:pPr algn="ctr"/>
            <a:r>
              <a:rPr lang="el-GR" sz="2000" b="1" u="sng" dirty="0">
                <a:highlight>
                  <a:srgbClr val="C0C0C0"/>
                </a:highlight>
              </a:rPr>
              <a:t>Ιξώδες (</a:t>
            </a:r>
            <a:r>
              <a:rPr lang="el-GR" sz="2000" b="1" u="sng" dirty="0" err="1">
                <a:highlight>
                  <a:srgbClr val="C0C0C0"/>
                </a:highlight>
              </a:rPr>
              <a:t>viscosity</a:t>
            </a:r>
            <a:r>
              <a:rPr lang="el-GR" sz="2000" b="1" u="sng" dirty="0">
                <a:highlight>
                  <a:srgbClr val="C0C0C0"/>
                </a:highlight>
              </a:rPr>
              <a:t>)</a:t>
            </a:r>
            <a:endParaRPr lang="el-GR" sz="2000" dirty="0">
              <a:highlight>
                <a:srgbClr val="C0C0C0"/>
              </a:highlight>
            </a:endParaRPr>
          </a:p>
          <a:p>
            <a:pPr algn="just"/>
            <a:r>
              <a:rPr lang="el-GR" b="1" dirty="0">
                <a:highlight>
                  <a:srgbClr val="C0C0C0"/>
                </a:highlight>
              </a:rPr>
              <a:t>Το ιξώδες είναι το κυριότερο και πιο σημαντικό χαρακτηριστικό των λιπαντικών και αναφέρεται στην ρευστότητά του  ή στην αντίσταση του να ρέει.</a:t>
            </a:r>
          </a:p>
          <a:p>
            <a:pPr algn="just"/>
            <a:r>
              <a:rPr lang="el-GR" b="1" u="sng" dirty="0">
                <a:highlight>
                  <a:srgbClr val="C0C0C0"/>
                </a:highlight>
              </a:rPr>
              <a:t>Το ιξώδες επηρεάζεται από την θερμοκρασία  και ελαττώνεται (το λιπαντικό γίνεται πιο λεπτόρρευστο) με την άνοδό της ή αυξάνει (το λιπαντικό γίνεται πιο παχύρρευστο) με την κάθοδο της.</a:t>
            </a:r>
            <a:r>
              <a:rPr lang="el-GR" b="1" dirty="0">
                <a:highlight>
                  <a:srgbClr val="C0C0C0"/>
                </a:highlight>
              </a:rPr>
              <a:t> </a:t>
            </a:r>
          </a:p>
          <a:p>
            <a:pPr algn="just"/>
            <a:r>
              <a:rPr lang="el-GR" dirty="0">
                <a:highlight>
                  <a:srgbClr val="C0C0C0"/>
                </a:highlight>
              </a:rPr>
              <a:t>Το ιξώδες είναι μέγεθος και μετριέται σε </a:t>
            </a:r>
            <a:r>
              <a:rPr lang="el-GR" dirty="0" err="1">
                <a:highlight>
                  <a:srgbClr val="C0C0C0"/>
                </a:highlight>
              </a:rPr>
              <a:t>cst</a:t>
            </a:r>
            <a:r>
              <a:rPr lang="el-GR" dirty="0">
                <a:highlight>
                  <a:srgbClr val="C0C0C0"/>
                </a:highlight>
              </a:rPr>
              <a:t> (</a:t>
            </a:r>
            <a:r>
              <a:rPr lang="el-GR" dirty="0" err="1">
                <a:highlight>
                  <a:srgbClr val="C0C0C0"/>
                </a:highlight>
              </a:rPr>
              <a:t>centistokes</a:t>
            </a:r>
            <a:r>
              <a:rPr lang="el-GR" dirty="0">
                <a:highlight>
                  <a:srgbClr val="C0C0C0"/>
                </a:highlight>
              </a:rPr>
              <a:t>) όπου  1 </a:t>
            </a:r>
            <a:r>
              <a:rPr lang="el-GR" dirty="0" err="1">
                <a:highlight>
                  <a:srgbClr val="C0C0C0"/>
                </a:highlight>
              </a:rPr>
              <a:t>cst</a:t>
            </a:r>
            <a:r>
              <a:rPr lang="el-GR" dirty="0">
                <a:highlight>
                  <a:srgbClr val="C0C0C0"/>
                </a:highlight>
              </a:rPr>
              <a:t> = 1 mm2 / </a:t>
            </a:r>
            <a:r>
              <a:rPr lang="el-GR" dirty="0" err="1">
                <a:highlight>
                  <a:srgbClr val="C0C0C0"/>
                </a:highlight>
              </a:rPr>
              <a:t>sec</a:t>
            </a:r>
            <a:r>
              <a:rPr lang="el-GR" dirty="0">
                <a:highlight>
                  <a:srgbClr val="C0C0C0"/>
                </a:highlight>
              </a:rPr>
              <a:t>.</a:t>
            </a:r>
          </a:p>
          <a:p>
            <a:pPr algn="just"/>
            <a:r>
              <a:rPr lang="el-GR" dirty="0">
                <a:highlight>
                  <a:srgbClr val="C0C0C0"/>
                </a:highlight>
              </a:rPr>
              <a:t>Η μέτρηση του χρόνου που χρειάζεται, για να περάσει μια καθορισμένη ποσότητα λαδιού μέσα από ειδικό εργαστηριακό σωλήνα σε συγκεκριμένες συνθήκες.  </a:t>
            </a:r>
          </a:p>
          <a:p>
            <a:pPr algn="just"/>
            <a:r>
              <a:rPr lang="el-GR" b="1" u="sng" dirty="0">
                <a:highlight>
                  <a:srgbClr val="C0C0C0"/>
                </a:highlight>
              </a:rPr>
              <a:t>Τα κύρια συστήματα ποσοτικής κατάταξης είναι , για μεν τα βιομηχανικά λάδια το  ISO (International Standard Organisation), για δε τα </a:t>
            </a:r>
            <a:r>
              <a:rPr lang="el-GR" b="1" u="sng" dirty="0" err="1">
                <a:highlight>
                  <a:srgbClr val="C0C0C0"/>
                </a:highlight>
              </a:rPr>
              <a:t>αυτοκινητέλαια</a:t>
            </a:r>
            <a:r>
              <a:rPr lang="el-GR" b="1" u="sng" dirty="0">
                <a:highlight>
                  <a:srgbClr val="C0C0C0"/>
                </a:highlight>
              </a:rPr>
              <a:t> το SAE (Society of </a:t>
            </a:r>
            <a:r>
              <a:rPr lang="el-GR" b="1" u="sng" dirty="0" err="1">
                <a:highlight>
                  <a:srgbClr val="C0C0C0"/>
                </a:highlight>
              </a:rPr>
              <a:t>Automotives</a:t>
            </a:r>
            <a:r>
              <a:rPr lang="el-GR" b="1" u="sng" dirty="0">
                <a:highlight>
                  <a:srgbClr val="C0C0C0"/>
                </a:highlight>
              </a:rPr>
              <a:t> </a:t>
            </a:r>
            <a:r>
              <a:rPr lang="el-GR" b="1" u="sng" dirty="0" err="1">
                <a:highlight>
                  <a:srgbClr val="C0C0C0"/>
                </a:highlight>
              </a:rPr>
              <a:t>Engineers</a:t>
            </a:r>
            <a:r>
              <a:rPr lang="el-GR" b="1" u="sng" dirty="0">
                <a:highlight>
                  <a:srgbClr val="C0C0C0"/>
                </a:highlight>
              </a:rPr>
              <a:t>)</a:t>
            </a:r>
            <a:r>
              <a:rPr lang="el-GR" u="sng" dirty="0">
                <a:highlight>
                  <a:srgbClr val="C0C0C0"/>
                </a:highlight>
              </a:rPr>
              <a:t>.    </a:t>
            </a:r>
            <a:endParaRPr lang="el-GR" dirty="0"/>
          </a:p>
          <a:p>
            <a:pPr algn="ctr"/>
            <a:r>
              <a:rPr lang="el-GR" sz="2000" b="1" u="sng" dirty="0"/>
              <a:t>Δείκτης ιξώδους   (VI: </a:t>
            </a:r>
            <a:r>
              <a:rPr lang="el-GR" sz="2000" b="1" u="sng" dirty="0" err="1"/>
              <a:t>viscosity</a:t>
            </a:r>
            <a:r>
              <a:rPr lang="el-GR" sz="2000" b="1" u="sng" dirty="0"/>
              <a:t> </a:t>
            </a:r>
            <a:r>
              <a:rPr lang="el-GR" sz="2000" b="1" u="sng" dirty="0" err="1"/>
              <a:t>index</a:t>
            </a:r>
            <a:r>
              <a:rPr lang="el-GR" sz="2000" b="1" u="sng" dirty="0"/>
              <a:t>)</a:t>
            </a:r>
          </a:p>
          <a:p>
            <a:pPr algn="just"/>
            <a:r>
              <a:rPr lang="el-GR" dirty="0">
                <a:highlight>
                  <a:srgbClr val="C0C0C0"/>
                </a:highlight>
              </a:rPr>
              <a:t>Ο δείκτης ιξώδους είναι καθαρός αριθμός και αποτελεί το μέτρο της μεταβολής του ιξώδους των λιπαντικών σε σχέση  με αυτήν της θερμοκρασίας. </a:t>
            </a:r>
            <a:r>
              <a:rPr lang="el-GR" dirty="0"/>
              <a:t>Ο </a:t>
            </a:r>
            <a:r>
              <a:rPr lang="el-GR" dirty="0">
                <a:highlight>
                  <a:srgbClr val="C0C0C0"/>
                </a:highlight>
              </a:rPr>
              <a:t>μέσος δείκτης ιξώδους των συνηθισμένων ορυκτελαίων από 0 – 110 </a:t>
            </a:r>
            <a:r>
              <a:rPr lang="el-GR" dirty="0"/>
              <a:t>ανάλογα με τη ποιότητα του αργού πετρελαίου και το βαθμό διύλισης.</a:t>
            </a:r>
          </a:p>
          <a:p>
            <a:pPr algn="just"/>
            <a:r>
              <a:rPr lang="el-GR" b="1" u="sng" dirty="0">
                <a:highlight>
                  <a:srgbClr val="C0C0C0"/>
                </a:highlight>
              </a:rPr>
              <a:t>Όσο μεγαλύτερος είναι τόσο μικρότερη είναι η μεταβολή της ρευστότητας με τη θερμοκρασία, δηλαδή το λιπαντικό πήζει σε  χαμηλότερες θερμοκρασίες και αραιώνει λιγότερο στις υψηλές εξασφαλίζοντας καλύτερες συνθήκες λίπανσης σε ακραίες συνθήκες και παρουσιάζει καλύτερη συμπεριφορά στις ενδιάμεσες.</a:t>
            </a:r>
          </a:p>
          <a:p>
            <a:pPr algn="just"/>
            <a:endParaRPr lang="el-GR" u="sng" dirty="0"/>
          </a:p>
          <a:p>
            <a:pPr algn="just"/>
            <a:r>
              <a:rPr lang="el-GR" u="sng" dirty="0">
                <a:highlight>
                  <a:srgbClr val="C0C0C0"/>
                </a:highlight>
              </a:rPr>
              <a:t>Τα λιπαντικά πολλαπλής ρευστότητας που χρησιμοποιούνται στους κινητήρες εσωτερικής καύσεως, στα κιβώτια μετάδοσης και τα ειδικά υδραυλικά είναι παραδείγματα λιπαντικών υψηλού δείκτη ιξώδους (120 – 135).    </a:t>
            </a:r>
          </a:p>
          <a:p>
            <a:pPr algn="just"/>
            <a:endParaRPr lang="el-GR" dirty="0">
              <a:highlight>
                <a:srgbClr val="C0C0C0"/>
              </a:highlight>
            </a:endParaRPr>
          </a:p>
          <a:p>
            <a:pPr algn="just"/>
            <a:r>
              <a:rPr lang="el-GR" b="1" dirty="0">
                <a:highlight>
                  <a:srgbClr val="C0C0C0"/>
                </a:highlight>
              </a:rPr>
              <a:t>Στα ορυκτέλαια η συμπεριφορά αυτή επιτυγχάνεται με τη προσθήκη βελτιωτικών προσθέτων δείκτη ιξώδους.</a:t>
            </a:r>
          </a:p>
          <a:p>
            <a:pPr algn="just"/>
            <a:r>
              <a:rPr lang="el-GR" b="1" dirty="0">
                <a:highlight>
                  <a:srgbClr val="C0C0C0"/>
                </a:highlight>
              </a:rPr>
              <a:t>Τα συνθετικά λιπαντικά ως εκ της σύστασης τους έχουν πολύ υψηλό δείκτη ιξώδους (&gt;150) σαν φυσική ιδιότητα. </a:t>
            </a:r>
          </a:p>
        </p:txBody>
      </p:sp>
      <p:sp>
        <p:nvSpPr>
          <p:cNvPr id="3" name="Θέση υποσέλιδου 2">
            <a:extLst>
              <a:ext uri="{FF2B5EF4-FFF2-40B4-BE49-F238E27FC236}">
                <a16:creationId xmlns:a16="http://schemas.microsoft.com/office/drawing/2014/main" id="{19814F92-3A1A-4D74-83C2-221D1AD41E72}"/>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4123183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E18B806B-FEE0-42B1-A90A-AC68CC924BC4}"/>
              </a:ext>
            </a:extLst>
          </p:cNvPr>
          <p:cNvSpPr/>
          <p:nvPr/>
        </p:nvSpPr>
        <p:spPr>
          <a:xfrm>
            <a:off x="0" y="9832"/>
            <a:ext cx="12192000" cy="6647974"/>
          </a:xfrm>
          <a:prstGeom prst="rect">
            <a:avLst/>
          </a:prstGeom>
        </p:spPr>
        <p:txBody>
          <a:bodyPr wrap="square">
            <a:spAutoFit/>
          </a:bodyPr>
          <a:lstStyle/>
          <a:p>
            <a:pPr algn="ctr"/>
            <a:r>
              <a:rPr lang="el-GR" sz="2400" b="1" u="sng" dirty="0">
                <a:highlight>
                  <a:srgbClr val="C0C0C0"/>
                </a:highlight>
              </a:rPr>
              <a:t>Αντοχή στην οξείδωση (</a:t>
            </a:r>
            <a:r>
              <a:rPr lang="el-GR" sz="2400" b="1" u="sng" dirty="0" err="1">
                <a:highlight>
                  <a:srgbClr val="C0C0C0"/>
                </a:highlight>
              </a:rPr>
              <a:t>Oxidation</a:t>
            </a:r>
            <a:r>
              <a:rPr lang="el-GR" sz="2400" b="1" u="sng" dirty="0">
                <a:highlight>
                  <a:srgbClr val="C0C0C0"/>
                </a:highlight>
              </a:rPr>
              <a:t> </a:t>
            </a:r>
            <a:r>
              <a:rPr lang="el-GR" sz="2400" b="1" u="sng" dirty="0" err="1">
                <a:highlight>
                  <a:srgbClr val="C0C0C0"/>
                </a:highlight>
              </a:rPr>
              <a:t>resistance</a:t>
            </a:r>
            <a:r>
              <a:rPr lang="el-GR" sz="2400" b="1" u="sng" dirty="0">
                <a:highlight>
                  <a:srgbClr val="C0C0C0"/>
                </a:highlight>
              </a:rPr>
              <a:t>)</a:t>
            </a:r>
            <a:endParaRPr lang="en-US" sz="2400" b="1" u="sng" dirty="0">
              <a:highlight>
                <a:srgbClr val="C0C0C0"/>
              </a:highlight>
            </a:endParaRPr>
          </a:p>
          <a:p>
            <a:pPr algn="just"/>
            <a:r>
              <a:rPr lang="el-GR" b="1" dirty="0">
                <a:highlight>
                  <a:srgbClr val="C0C0C0"/>
                </a:highlight>
              </a:rPr>
              <a:t>Το ορυκτέλαιο κατά τη διάρκεια της λειτουργίας του οξειδώνεται</a:t>
            </a:r>
            <a:r>
              <a:rPr lang="el-GR" dirty="0">
                <a:highlight>
                  <a:srgbClr val="C0C0C0"/>
                </a:highlight>
              </a:rPr>
              <a:t>. Η οξείδωση οφείλεται στις </a:t>
            </a:r>
            <a:r>
              <a:rPr lang="el-GR" b="1" dirty="0">
                <a:highlight>
                  <a:srgbClr val="C0C0C0"/>
                </a:highlight>
              </a:rPr>
              <a:t>υψηλές θερμοκρασίες </a:t>
            </a:r>
            <a:r>
              <a:rPr lang="el-GR" dirty="0">
                <a:highlight>
                  <a:srgbClr val="C0C0C0"/>
                </a:highlight>
              </a:rPr>
              <a:t>λειτουργίας και </a:t>
            </a:r>
            <a:r>
              <a:rPr lang="el-GR" b="1" dirty="0">
                <a:highlight>
                  <a:srgbClr val="C0C0C0"/>
                </a:highlight>
              </a:rPr>
              <a:t>στην παρουσία αέρα </a:t>
            </a:r>
            <a:r>
              <a:rPr lang="el-GR" dirty="0">
                <a:highlight>
                  <a:srgbClr val="C0C0C0"/>
                </a:highlight>
              </a:rPr>
              <a:t>και αποτελεί την κύρια αιτία καταστροφής του</a:t>
            </a:r>
            <a:r>
              <a:rPr lang="el-GR" dirty="0"/>
              <a:t>. Αποτέλεσμα αυτής της διαδικασίας είναι </a:t>
            </a:r>
            <a:r>
              <a:rPr lang="el-GR" b="1" dirty="0">
                <a:highlight>
                  <a:srgbClr val="C0C0C0"/>
                </a:highlight>
              </a:rPr>
              <a:t>η δημιουργία καταλοίπων, βερνικιών σε διάφορα σημεία των κινητήρων και μηχανημάτων και στερεών σωματιδίων άνθρακα  που παρεμβάλλονται μεταξύ και καταστρέφουν τις συνεργαζόμενες επιφάνειες</a:t>
            </a:r>
            <a:r>
              <a:rPr lang="el-GR" dirty="0">
                <a:highlight>
                  <a:srgbClr val="C0C0C0"/>
                </a:highlight>
              </a:rPr>
              <a:t>.</a:t>
            </a:r>
          </a:p>
          <a:p>
            <a:pPr algn="just"/>
            <a:endParaRPr lang="el-GR" dirty="0">
              <a:highlight>
                <a:srgbClr val="C0C0C0"/>
              </a:highlight>
            </a:endParaRPr>
          </a:p>
          <a:p>
            <a:pPr algn="just"/>
            <a:r>
              <a:rPr lang="el-GR" b="1" dirty="0">
                <a:highlight>
                  <a:srgbClr val="C0C0C0"/>
                </a:highlight>
              </a:rPr>
              <a:t>Η αντίσταση του λιπαντικού στην οξείδωση επιτυγχάνεται με την προσθήκη αναστολέων οξείδωσης (</a:t>
            </a:r>
            <a:r>
              <a:rPr lang="el-GR" b="1" dirty="0" err="1">
                <a:highlight>
                  <a:srgbClr val="C0C0C0"/>
                </a:highlight>
              </a:rPr>
              <a:t>oxidation</a:t>
            </a:r>
            <a:r>
              <a:rPr lang="el-GR" b="1" dirty="0">
                <a:highlight>
                  <a:srgbClr val="C0C0C0"/>
                </a:highlight>
              </a:rPr>
              <a:t> </a:t>
            </a:r>
            <a:r>
              <a:rPr lang="el-GR" b="1" dirty="0" err="1">
                <a:highlight>
                  <a:srgbClr val="C0C0C0"/>
                </a:highlight>
              </a:rPr>
              <a:t>inhibitors</a:t>
            </a:r>
            <a:r>
              <a:rPr lang="el-GR" b="1" dirty="0">
                <a:highlight>
                  <a:srgbClr val="C0C0C0"/>
                </a:highlight>
              </a:rPr>
              <a:t>).</a:t>
            </a:r>
          </a:p>
          <a:p>
            <a:pPr algn="just"/>
            <a:endParaRPr lang="el-GR" b="1" u="sng" dirty="0"/>
          </a:p>
          <a:p>
            <a:pPr algn="ctr"/>
            <a:r>
              <a:rPr lang="el-GR" sz="2400" b="1" u="sng" dirty="0"/>
              <a:t>Σημείο ροής (</a:t>
            </a:r>
            <a:r>
              <a:rPr lang="el-GR" sz="2400" b="1" u="sng" dirty="0" err="1"/>
              <a:t>pour</a:t>
            </a:r>
            <a:r>
              <a:rPr lang="el-GR" sz="2400" b="1" u="sng" dirty="0"/>
              <a:t> </a:t>
            </a:r>
            <a:r>
              <a:rPr lang="el-GR" sz="2400" b="1" u="sng" dirty="0" err="1"/>
              <a:t>point</a:t>
            </a:r>
            <a:r>
              <a:rPr lang="el-GR" sz="2400" b="1" u="sng" dirty="0"/>
              <a:t>) και σημείο θόλωσης (</a:t>
            </a:r>
            <a:r>
              <a:rPr lang="el-GR" sz="2400" b="1" u="sng" dirty="0" err="1"/>
              <a:t>cloud</a:t>
            </a:r>
            <a:r>
              <a:rPr lang="el-GR" sz="2400" b="1" u="sng" dirty="0"/>
              <a:t> </a:t>
            </a:r>
            <a:r>
              <a:rPr lang="el-GR" sz="2400" b="1" u="sng" dirty="0" err="1"/>
              <a:t>point</a:t>
            </a:r>
            <a:r>
              <a:rPr lang="el-GR" sz="2400" b="1" u="sng" dirty="0"/>
              <a:t>)</a:t>
            </a:r>
            <a:endParaRPr lang="en-US" sz="2400" b="1" u="sng" dirty="0"/>
          </a:p>
          <a:p>
            <a:pPr algn="just"/>
            <a:r>
              <a:rPr lang="el-GR" dirty="0">
                <a:highlight>
                  <a:srgbClr val="C0C0C0"/>
                </a:highlight>
              </a:rPr>
              <a:t>Το σημείο ροής είναι η κατώτερη θερμοκρασία στην οποία το λάδι εξακολουθεί να ρέει. Όσο κατεβαίνει η θερμοκρασία το λάδι γίνεται πιο παχύ, είτε λόγω αύξησης του ιξώδους, είτε λόγω της κρυστάλλωσης της παραφίνης </a:t>
            </a:r>
            <a:r>
              <a:rPr lang="el-GR" dirty="0"/>
              <a:t>(εφ’ όσον περιέχει), είτε εξ’ αιτίας και των δύο.</a:t>
            </a:r>
          </a:p>
          <a:p>
            <a:pPr algn="just"/>
            <a:endParaRPr lang="el-GR" dirty="0"/>
          </a:p>
          <a:p>
            <a:pPr algn="just"/>
            <a:r>
              <a:rPr lang="el-GR" b="1" dirty="0"/>
              <a:t>Το σημείο ροής είναι καθοριστικός παράγων στις περιπτώσεις που έχουμε χαμηλές θερμοκρασίες περιβάλλοντος μια και η γρήγορη προσαγωγή (ροή) του λιπαντικού στα σημεία λίπανσης είναι επιβεβλημένη, ιδιαίτερα στο ξεκίνημα των μηχανημάτων, προκειμένου να αποφεύγονται οι φθορές.  </a:t>
            </a:r>
          </a:p>
          <a:p>
            <a:pPr algn="just"/>
            <a:endParaRPr lang="el-GR" dirty="0"/>
          </a:p>
          <a:p>
            <a:pPr algn="just"/>
            <a:r>
              <a:rPr lang="el-GR" dirty="0"/>
              <a:t>Έχει παρατηρηθεί ότι οι περισσότερες φθορές  (αρπάγματα, συγκολλήσεις </a:t>
            </a:r>
            <a:r>
              <a:rPr lang="el-GR" dirty="0" err="1"/>
              <a:t>κλπ</a:t>
            </a:r>
            <a:r>
              <a:rPr lang="el-GR" dirty="0"/>
              <a:t>)  οφείλονται στις ‘’κρύες’’ εκκινήσεις (χαμηλές θερμοκρασίες κυρίως) εκτός από τις περιπτώσεις ανεπαρκούς λίπανσης που είναι σπανιότερες.</a:t>
            </a:r>
          </a:p>
          <a:p>
            <a:pPr algn="just"/>
            <a:endParaRPr lang="el-GR" dirty="0"/>
          </a:p>
          <a:p>
            <a:pPr algn="just"/>
            <a:r>
              <a:rPr lang="el-GR" b="1" dirty="0">
                <a:highlight>
                  <a:srgbClr val="C0C0C0"/>
                </a:highlight>
              </a:rPr>
              <a:t>Τα συνθετικά λιπαντικά είναι μια αξιόπιστη λύση, εκτός και αν προβλεφθεί σύστημα προθέρμανσης λιπαντικών πριν την εκκίνηση σε συνθήκες χαμηλών θερμοκρασιών. </a:t>
            </a:r>
          </a:p>
          <a:p>
            <a:pPr algn="just"/>
            <a:r>
              <a:rPr lang="el-GR" dirty="0"/>
              <a:t> </a:t>
            </a:r>
          </a:p>
        </p:txBody>
      </p:sp>
      <p:sp>
        <p:nvSpPr>
          <p:cNvPr id="3" name="Θέση υποσέλιδου 2">
            <a:extLst>
              <a:ext uri="{FF2B5EF4-FFF2-40B4-BE49-F238E27FC236}">
                <a16:creationId xmlns:a16="http://schemas.microsoft.com/office/drawing/2014/main" id="{344F6EED-2A4C-45AB-92D7-9B91B992A390}"/>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3005963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39A332F9-3C77-4DB5-8D0F-A1E3109DC2A5}"/>
              </a:ext>
            </a:extLst>
          </p:cNvPr>
          <p:cNvSpPr/>
          <p:nvPr/>
        </p:nvSpPr>
        <p:spPr>
          <a:xfrm>
            <a:off x="0" y="0"/>
            <a:ext cx="12192000" cy="6555641"/>
          </a:xfrm>
          <a:prstGeom prst="rect">
            <a:avLst/>
          </a:prstGeom>
        </p:spPr>
        <p:txBody>
          <a:bodyPr wrap="square">
            <a:spAutoFit/>
          </a:bodyPr>
          <a:lstStyle/>
          <a:p>
            <a:pPr algn="ctr"/>
            <a:r>
              <a:rPr lang="el-GR" sz="2400" b="1" u="sng" dirty="0"/>
              <a:t>Οξύτητα  (</a:t>
            </a:r>
            <a:r>
              <a:rPr lang="el-GR" sz="2400" b="1" u="sng" dirty="0" err="1"/>
              <a:t>Total</a:t>
            </a:r>
            <a:r>
              <a:rPr lang="el-GR" sz="2400" b="1" u="sng" dirty="0"/>
              <a:t> </a:t>
            </a:r>
            <a:r>
              <a:rPr lang="el-GR" sz="2400" b="1" u="sng" dirty="0" err="1"/>
              <a:t>acid</a:t>
            </a:r>
            <a:r>
              <a:rPr lang="el-GR" sz="2400" b="1" u="sng" dirty="0"/>
              <a:t> </a:t>
            </a:r>
            <a:r>
              <a:rPr lang="el-GR" sz="2400" b="1" u="sng" dirty="0" err="1"/>
              <a:t>number</a:t>
            </a:r>
            <a:r>
              <a:rPr lang="el-GR" sz="2400" b="1" u="sng" dirty="0"/>
              <a:t>- TΑΝ) – (</a:t>
            </a:r>
            <a:r>
              <a:rPr lang="el-GR" sz="2400" b="1" u="sng" dirty="0" err="1"/>
              <a:t>Total</a:t>
            </a:r>
            <a:r>
              <a:rPr lang="el-GR" sz="2400" b="1" u="sng" dirty="0"/>
              <a:t> </a:t>
            </a:r>
            <a:r>
              <a:rPr lang="el-GR" sz="2400" b="1" u="sng" dirty="0" err="1"/>
              <a:t>Acid</a:t>
            </a:r>
            <a:r>
              <a:rPr lang="el-GR" sz="2400" b="1" u="sng" dirty="0"/>
              <a:t> Number - ΤΒΝ) </a:t>
            </a:r>
            <a:endParaRPr lang="en-US" sz="2400" b="1" u="sng" dirty="0"/>
          </a:p>
          <a:p>
            <a:pPr algn="just"/>
            <a:r>
              <a:rPr lang="el-GR" b="1" u="sng" dirty="0"/>
              <a:t>Η οξύτητα είναι</a:t>
            </a:r>
            <a:r>
              <a:rPr lang="en-US" b="1" u="sng" dirty="0"/>
              <a:t>:</a:t>
            </a:r>
            <a:r>
              <a:rPr lang="el-GR" u="sng" dirty="0"/>
              <a:t>  ο αριθμός των χιλιοστογράμμων ΚΟΗ, τα οποία απαιτούνται για την εξουδετέρωση ενός γραμμαρίου  όξινου λαδιού. Είναι δηλαδή ο αριθμός που δίνει μια ένδειξη για τη κατάσταση του λαδιού, </a:t>
            </a:r>
            <a:r>
              <a:rPr lang="el-GR" b="1" u="sng" dirty="0"/>
              <a:t>σε σχέση με τα οξέα τα οποία περιέχονται σε αυτό που δημιουργούνται από τα προϊόντα της καύσης ή οξείδωσης των λιπαντικών λόγω αυξημένων θερμοκρασιών.</a:t>
            </a:r>
          </a:p>
          <a:p>
            <a:pPr algn="just"/>
            <a:r>
              <a:rPr lang="el-GR" b="1" u="sng" dirty="0"/>
              <a:t>Η </a:t>
            </a:r>
            <a:r>
              <a:rPr lang="el-GR" b="1" u="sng" dirty="0" err="1"/>
              <a:t>αλκαλικότητα</a:t>
            </a:r>
            <a:r>
              <a:rPr lang="el-GR" b="1" u="sng" dirty="0"/>
              <a:t> είναι</a:t>
            </a:r>
            <a:r>
              <a:rPr lang="en-US" b="1" u="sng" dirty="0"/>
              <a:t>:</a:t>
            </a:r>
            <a:r>
              <a:rPr lang="el-GR" u="sng" dirty="0"/>
              <a:t>  η ποσότητα σε χιλιοστόγραμμα ΚΟΗ, τα οποία απαιτούνται για την εξουδετέρωση ενός γραμμαρίου αλκαλικού λαδιού. Είναι ο αριθμός </a:t>
            </a:r>
            <a:r>
              <a:rPr lang="el-GR" b="1" u="sng" dirty="0"/>
              <a:t>που δίνει ένα μέτρο της αποτελεσματικότητας των προσθέτων</a:t>
            </a:r>
            <a:r>
              <a:rPr lang="el-GR" u="sng" dirty="0"/>
              <a:t>, τα οποία περιέχονται  ή εξακολουθούν να παραμένουν σε ένα λάδι. Τα αλκαλικά πρόσθετα χρησιμεύουν για την εξουδετέρωση των οξέων που δημιουργούνται κατά την καύση. </a:t>
            </a:r>
          </a:p>
          <a:p>
            <a:pPr algn="ctr"/>
            <a:r>
              <a:rPr lang="el-GR" sz="2400" b="1" u="sng" dirty="0"/>
              <a:t>Απορρυπαντική και </a:t>
            </a:r>
            <a:r>
              <a:rPr lang="el-GR" sz="2400" b="1" u="sng" dirty="0" err="1"/>
              <a:t>διασκορπιστική</a:t>
            </a:r>
            <a:r>
              <a:rPr lang="el-GR" sz="2400" b="1" u="sng" dirty="0"/>
              <a:t> ιδιότητα (</a:t>
            </a:r>
            <a:r>
              <a:rPr lang="el-GR" sz="2400" b="1" u="sng" dirty="0" err="1"/>
              <a:t>detergency</a:t>
            </a:r>
            <a:r>
              <a:rPr lang="el-GR" sz="2400" b="1" u="sng" dirty="0"/>
              <a:t> and </a:t>
            </a:r>
            <a:r>
              <a:rPr lang="el-GR" sz="2400" b="1" u="sng" dirty="0" err="1"/>
              <a:t>dispersion</a:t>
            </a:r>
            <a:r>
              <a:rPr lang="el-GR" sz="2400" b="1" u="sng" dirty="0"/>
              <a:t>)</a:t>
            </a:r>
            <a:endParaRPr lang="en-US" sz="2400" b="1" u="sng" dirty="0"/>
          </a:p>
          <a:p>
            <a:pPr algn="just"/>
            <a:r>
              <a:rPr lang="el-GR" dirty="0"/>
              <a:t>Τα αλκαλικά πρόσθετα συνδυάζονται παράλληλα και με απορρυπαντικά και </a:t>
            </a:r>
            <a:r>
              <a:rPr lang="el-GR" dirty="0" err="1"/>
              <a:t>διασκορπιστικά</a:t>
            </a:r>
            <a:r>
              <a:rPr lang="el-GR" dirty="0"/>
              <a:t>  πρόσθετα, που διατηρούν τους  κινητήρες εσωτερικά καθαρούς, μη επιτρέποντας την δημιουργία καταλοίπων και προϊόντων καύσεως γενικά.  </a:t>
            </a:r>
            <a:endParaRPr lang="el-GR" b="1" dirty="0">
              <a:effectLst>
                <a:outerShdw blurRad="38100" dist="38100" dir="2700000" algn="tl">
                  <a:srgbClr val="000000">
                    <a:alpha val="43137"/>
                  </a:srgbClr>
                </a:outerShdw>
              </a:effectLst>
            </a:endParaRPr>
          </a:p>
          <a:p>
            <a:pPr algn="ctr"/>
            <a:r>
              <a:rPr lang="el-GR" sz="2400" b="1" u="sng" dirty="0"/>
              <a:t>Διαχωρισμός νερού (</a:t>
            </a:r>
            <a:r>
              <a:rPr lang="el-GR" sz="2400" b="1" u="sng" dirty="0" err="1"/>
              <a:t>demulcibility</a:t>
            </a:r>
            <a:r>
              <a:rPr lang="el-GR" sz="2400" b="1" u="sng" dirty="0"/>
              <a:t>)</a:t>
            </a:r>
          </a:p>
          <a:p>
            <a:pPr algn="just"/>
            <a:r>
              <a:rPr lang="el-GR" u="sng" dirty="0">
                <a:highlight>
                  <a:srgbClr val="C0C0C0"/>
                </a:highlight>
              </a:rPr>
              <a:t>Η παρουσία του νερού δημιουργεί με το λιπαντικό, γαλακτώματα τα οποία είναι διαβρωτικά για τις επιφάνειες  που λιπαίνονται ή αποφράσσουν τα φίλτρα των γραμμών παροχής. Επίσης, ενισχύει την τάση αφρισμού του λιπαντικού</a:t>
            </a:r>
            <a:r>
              <a:rPr lang="el-GR" u="sng" dirty="0"/>
              <a:t>. Μας </a:t>
            </a:r>
            <a:r>
              <a:rPr lang="el-GR" dirty="0"/>
              <a:t>ενδιαφέρει επομένως ο εύκολος και γρήγορος διαχωρισμός του νερού από το λάδι, έτσι ώστε να αποφεύγεται ο   σχηματισμός γαλακτωμάτων. </a:t>
            </a:r>
          </a:p>
          <a:p>
            <a:pPr algn="ctr"/>
            <a:r>
              <a:rPr lang="el-GR" sz="2400" b="1" u="sng" dirty="0"/>
              <a:t>Σημείο ανάφλεξης , Σημείο καύσης</a:t>
            </a:r>
          </a:p>
          <a:p>
            <a:pPr algn="just"/>
            <a:r>
              <a:rPr lang="el-GR" b="1" dirty="0"/>
              <a:t>Σημείο ανάφλεξης είναι η θερμοκρασία στην οποία οι ατμοί του λιπαντικού αναφλέγονται παρουσία </a:t>
            </a:r>
            <a:r>
              <a:rPr lang="el-GR" b="1" dirty="0" err="1"/>
              <a:t>φλογός</a:t>
            </a:r>
            <a:r>
              <a:rPr lang="el-GR" b="1" dirty="0"/>
              <a:t>.</a:t>
            </a:r>
          </a:p>
          <a:p>
            <a:pPr algn="just"/>
            <a:r>
              <a:rPr lang="el-GR" dirty="0"/>
              <a:t>Στα ορυκτέλαια βρίσκεται μεταξύ 210 και 230° C. </a:t>
            </a:r>
          </a:p>
          <a:p>
            <a:pPr algn="just"/>
            <a:r>
              <a:rPr lang="el-GR" b="1" dirty="0"/>
              <a:t>Σημείο καύσης είναι η θερμοκρασία, υψηλότερη της προηγούμενης, στην οποία οι ατμοί του λιπαντικού αφού αναφλεγούν με την βοήθεια </a:t>
            </a:r>
            <a:r>
              <a:rPr lang="el-GR" b="1" dirty="0" err="1"/>
              <a:t>φλογός</a:t>
            </a:r>
            <a:r>
              <a:rPr lang="el-GR" b="1" dirty="0"/>
              <a:t>, μπορούν να συντηρήσουν για λίγα δευτερόλεπτα την καύση απουσία της.  </a:t>
            </a:r>
          </a:p>
          <a:p>
            <a:pPr algn="just"/>
            <a:r>
              <a:rPr lang="el-GR" dirty="0"/>
              <a:t> </a:t>
            </a:r>
          </a:p>
        </p:txBody>
      </p:sp>
      <p:sp>
        <p:nvSpPr>
          <p:cNvPr id="3" name="Θέση υποσέλιδου 2">
            <a:extLst>
              <a:ext uri="{FF2B5EF4-FFF2-40B4-BE49-F238E27FC236}">
                <a16:creationId xmlns:a16="http://schemas.microsoft.com/office/drawing/2014/main" id="{8204020F-45A4-4BD9-8BDD-C2ACB01F2F50}"/>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2132963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C1BC880E-8525-4BAD-84CC-4EA8F5C7E33E}"/>
              </a:ext>
            </a:extLst>
          </p:cNvPr>
          <p:cNvSpPr/>
          <p:nvPr/>
        </p:nvSpPr>
        <p:spPr>
          <a:xfrm>
            <a:off x="0" y="0"/>
            <a:ext cx="12192000" cy="6740307"/>
          </a:xfrm>
          <a:prstGeom prst="rect">
            <a:avLst/>
          </a:prstGeom>
        </p:spPr>
        <p:txBody>
          <a:bodyPr wrap="square">
            <a:spAutoFit/>
          </a:bodyPr>
          <a:lstStyle/>
          <a:p>
            <a:pPr algn="just"/>
            <a:r>
              <a:rPr lang="el-GR" b="1" u="sng" dirty="0"/>
              <a:t>Χρώμα</a:t>
            </a:r>
            <a:r>
              <a:rPr lang="en-US" b="1" u="sng" dirty="0"/>
              <a:t>:</a:t>
            </a:r>
            <a:r>
              <a:rPr lang="el-GR" b="1" u="sng" dirty="0"/>
              <a:t> </a:t>
            </a:r>
            <a:r>
              <a:rPr lang="el-GR" dirty="0"/>
              <a:t>Το χρώμα των αχρησιμοποίητων ορυκτελαίων δεν επηρεάζει την ποιότητα ή την συμπεριφορά των λιπαντικών. Διαφέρει ανάλογα με την προέλευση του βασικού πετρελαίου και τον τύπο των προσθέτων.</a:t>
            </a:r>
          </a:p>
          <a:p>
            <a:pPr algn="just"/>
            <a:r>
              <a:rPr lang="el-GR" b="1" dirty="0"/>
              <a:t>Η αλλαγή χρώματος κατά την λειτουργία μπορεί να μας δώσει ενδείξεις για την κατάσταση τους. </a:t>
            </a:r>
            <a:endParaRPr lang="en-US" b="1" dirty="0"/>
          </a:p>
          <a:p>
            <a:pPr algn="ctr"/>
            <a:endParaRPr lang="el-GR" b="1" dirty="0"/>
          </a:p>
          <a:p>
            <a:pPr algn="ctr"/>
            <a:r>
              <a:rPr lang="el-GR" b="1" dirty="0"/>
              <a:t>Όταν σκουραίνει μπορεί να σημαίνει</a:t>
            </a:r>
            <a:r>
              <a:rPr lang="el-GR" dirty="0"/>
              <a:t>: </a:t>
            </a:r>
            <a:endParaRPr lang="en-US" dirty="0"/>
          </a:p>
          <a:p>
            <a:pPr marL="285750" indent="-285750" algn="ctr">
              <a:buFont typeface="Arial" panose="020B0604020202020204" pitchFamily="34" charset="0"/>
              <a:buChar char="•"/>
            </a:pPr>
            <a:r>
              <a:rPr lang="el-GR" b="1" dirty="0">
                <a:highlight>
                  <a:srgbClr val="C0C0C0"/>
                </a:highlight>
              </a:rPr>
              <a:t>Ανάμειξη με λιπαντικό σκούρου χρώματος</a:t>
            </a:r>
          </a:p>
          <a:p>
            <a:pPr marL="285750" indent="-285750" algn="ctr">
              <a:buFont typeface="Arial" panose="020B0604020202020204" pitchFamily="34" charset="0"/>
              <a:buChar char="•"/>
            </a:pPr>
            <a:r>
              <a:rPr lang="el-GR" b="1" dirty="0">
                <a:highlight>
                  <a:srgbClr val="C0C0C0"/>
                </a:highlight>
              </a:rPr>
              <a:t>Μόλυνση με χημικές ουσίες</a:t>
            </a:r>
          </a:p>
          <a:p>
            <a:pPr marL="285750" indent="-285750" algn="ctr">
              <a:buFont typeface="Arial" panose="020B0604020202020204" pitchFamily="34" charset="0"/>
              <a:buChar char="•"/>
            </a:pPr>
            <a:r>
              <a:rPr lang="el-GR" b="1" dirty="0">
                <a:highlight>
                  <a:srgbClr val="C0C0C0"/>
                </a:highlight>
              </a:rPr>
              <a:t>Οξείδωση</a:t>
            </a:r>
          </a:p>
          <a:p>
            <a:pPr marL="285750" indent="-285750" algn="ctr">
              <a:buFont typeface="Arial" panose="020B0604020202020204" pitchFamily="34" charset="0"/>
              <a:buChar char="•"/>
            </a:pPr>
            <a:r>
              <a:rPr lang="el-GR" b="1" dirty="0">
                <a:highlight>
                  <a:srgbClr val="C0C0C0"/>
                </a:highlight>
              </a:rPr>
              <a:t>Ανοιχτότερο χρώμα σημαίνει ανάμειξη με λάδι ανοιχτότερου χρώματος.</a:t>
            </a:r>
            <a:r>
              <a:rPr lang="el-GR" dirty="0">
                <a:highlight>
                  <a:srgbClr val="C0C0C0"/>
                </a:highlight>
              </a:rPr>
              <a:t> </a:t>
            </a:r>
          </a:p>
          <a:p>
            <a:pPr algn="just"/>
            <a:r>
              <a:rPr lang="el-GR" b="1" u="sng" dirty="0"/>
              <a:t>Θερμική σταθερότητα</a:t>
            </a:r>
            <a:r>
              <a:rPr lang="en-US" dirty="0"/>
              <a:t>:</a:t>
            </a:r>
            <a:r>
              <a:rPr lang="el-GR" dirty="0"/>
              <a:t> Είναι η ιδιότητα που πρέπει να έχει το λάδι ώστε να αντιστέκεται στην αποσύνθεση του, η οποία προκαλείται από την έκθεση του σε υψηλές θερμικές καταπονήσεις. </a:t>
            </a:r>
          </a:p>
          <a:p>
            <a:pPr algn="ctr"/>
            <a:r>
              <a:rPr lang="el-GR" b="1" u="sng" dirty="0" err="1"/>
              <a:t>Aντιαφριστική</a:t>
            </a:r>
            <a:r>
              <a:rPr lang="el-GR" b="1" u="sng" dirty="0"/>
              <a:t> ιδιότητα</a:t>
            </a:r>
            <a:r>
              <a:rPr lang="en-US" dirty="0"/>
              <a:t>:</a:t>
            </a:r>
            <a:endParaRPr lang="el-GR" dirty="0"/>
          </a:p>
          <a:p>
            <a:pPr algn="just"/>
            <a:r>
              <a:rPr lang="el-GR" b="1" dirty="0"/>
              <a:t>Το λιπαντικό δεν πρέπει να σχηματίζει αφρό, γιατί η παρουσία του έχει τα παρακάτω δυσάρεστα αποτελέσματα:</a:t>
            </a:r>
          </a:p>
          <a:p>
            <a:pPr marL="342900" indent="-342900" algn="ctr">
              <a:buFont typeface="+mj-lt"/>
              <a:buAutoNum type="arabicPeriod"/>
            </a:pPr>
            <a:r>
              <a:rPr lang="el-GR" dirty="0">
                <a:highlight>
                  <a:srgbClr val="C0C0C0"/>
                </a:highlight>
              </a:rPr>
              <a:t>Η λιπαντική μεμβράνη μεταξύ των  </a:t>
            </a:r>
            <a:r>
              <a:rPr lang="el-GR" dirty="0" err="1">
                <a:highlight>
                  <a:srgbClr val="C0C0C0"/>
                </a:highlight>
              </a:rPr>
              <a:t>τριβόμενων</a:t>
            </a:r>
            <a:r>
              <a:rPr lang="el-GR" dirty="0">
                <a:highlight>
                  <a:srgbClr val="C0C0C0"/>
                </a:highlight>
              </a:rPr>
              <a:t> επιφανειών γίνεται συμπιεστή  και καταστρέφεται, επειδή ο αφρός περιέχει  αέρα.</a:t>
            </a:r>
          </a:p>
          <a:p>
            <a:pPr marL="342900" indent="-342900" algn="ctr">
              <a:buFont typeface="+mj-lt"/>
              <a:buAutoNum type="arabicPeriod"/>
            </a:pPr>
            <a:r>
              <a:rPr lang="el-GR" dirty="0">
                <a:highlight>
                  <a:srgbClr val="C0C0C0"/>
                </a:highlight>
              </a:rPr>
              <a:t>Η ποσότητα του λαδιού που  στέλνεται στα σημεία λίπανσης είναι  μικρότερη από την απαιτούμενη.</a:t>
            </a:r>
          </a:p>
          <a:p>
            <a:pPr marL="342900" indent="-342900" algn="ctr">
              <a:buFont typeface="+mj-lt"/>
              <a:buAutoNum type="arabicPeriod"/>
            </a:pPr>
            <a:r>
              <a:rPr lang="el-GR" dirty="0">
                <a:highlight>
                  <a:srgbClr val="C0C0C0"/>
                </a:highlight>
              </a:rPr>
              <a:t>Επηρεάζει την λειτουργία της αντλίας  λαδιού (</a:t>
            </a:r>
            <a:r>
              <a:rPr lang="el-GR" dirty="0" err="1">
                <a:highlight>
                  <a:srgbClr val="C0C0C0"/>
                </a:highlight>
              </a:rPr>
              <a:t>Σπηλαίωση</a:t>
            </a:r>
            <a:r>
              <a:rPr lang="el-GR" dirty="0">
                <a:highlight>
                  <a:srgbClr val="C0C0C0"/>
                </a:highlight>
              </a:rPr>
              <a:t>). </a:t>
            </a:r>
          </a:p>
          <a:p>
            <a:pPr marL="342900" indent="-342900" algn="ctr">
              <a:buFont typeface="+mj-lt"/>
              <a:buAutoNum type="arabicPeriod"/>
            </a:pPr>
            <a:r>
              <a:rPr lang="el-GR" dirty="0">
                <a:highlight>
                  <a:srgbClr val="C0C0C0"/>
                </a:highlight>
              </a:rPr>
              <a:t>Προκαλεί σφάλμα στην μέτρηση της στάθμης στη δεξαμενή.  </a:t>
            </a:r>
          </a:p>
          <a:p>
            <a:pPr algn="just"/>
            <a:r>
              <a:rPr lang="el-GR" b="1" u="sng" dirty="0"/>
              <a:t>Αντισκωριακή και αντιδιαβρωτική προστασία</a:t>
            </a:r>
            <a:r>
              <a:rPr lang="en-US" b="1" u="sng" dirty="0"/>
              <a:t>:</a:t>
            </a:r>
            <a:r>
              <a:rPr lang="el-GR" b="1" u="sng" dirty="0"/>
              <a:t> </a:t>
            </a:r>
            <a:r>
              <a:rPr lang="el-GR" dirty="0"/>
              <a:t>Η </a:t>
            </a:r>
            <a:r>
              <a:rPr lang="el-GR" dirty="0" err="1"/>
              <a:t>σκωρίαση</a:t>
            </a:r>
            <a:r>
              <a:rPr lang="el-GR" dirty="0"/>
              <a:t> και η διάβρωση των χαλύβδινων επιφανειών είναι χημικές δράσεις, οι οποίες αρχίζουν σχεδόν αμέσως μόλις αυτές εκτεθούν σε περιβάλλον αέρα ή υγρασίας. Είναι απαραίτητη η ενίσχυση των λιπαντικών με ειδικά πρόσθετα που βελτιώνουν </a:t>
            </a:r>
            <a:r>
              <a:rPr lang="el-GR" b="1" dirty="0"/>
              <a:t>την πρόσφυση και την διατήρηση των λιπαντικών μεμβρανών  </a:t>
            </a:r>
            <a:r>
              <a:rPr lang="el-GR" dirty="0"/>
              <a:t>πάνω στις επιφάνειες που πρέπει να προστατευθούν.</a:t>
            </a:r>
          </a:p>
          <a:p>
            <a:pPr algn="just"/>
            <a:r>
              <a:rPr lang="el-GR" b="1" u="sng" dirty="0"/>
              <a:t>Προστασία από τη φθορά</a:t>
            </a:r>
            <a:r>
              <a:rPr lang="en-US" b="1" u="sng" dirty="0"/>
              <a:t>:</a:t>
            </a:r>
            <a:r>
              <a:rPr lang="el-GR" b="1" u="sng" dirty="0"/>
              <a:t> </a:t>
            </a:r>
            <a:r>
              <a:rPr lang="el-GR" dirty="0"/>
              <a:t>Ειδικά </a:t>
            </a:r>
            <a:r>
              <a:rPr lang="el-GR" b="1" dirty="0" err="1"/>
              <a:t>αντιτριβικά</a:t>
            </a:r>
            <a:r>
              <a:rPr lang="el-GR" b="1" dirty="0"/>
              <a:t> πρόσθετα και πρόσθετα υψηλής πίεσης</a:t>
            </a:r>
            <a:r>
              <a:rPr lang="el-GR" dirty="0"/>
              <a:t>, προσδίδουν στα λιπαντικά ιδιότητες </a:t>
            </a:r>
            <a:r>
              <a:rPr lang="el-GR" dirty="0" err="1"/>
              <a:t>λιπαντότητας</a:t>
            </a:r>
            <a:r>
              <a:rPr lang="el-GR" dirty="0"/>
              <a:t> και </a:t>
            </a:r>
            <a:r>
              <a:rPr lang="el-GR" dirty="0" err="1"/>
              <a:t>αντιτριβικής</a:t>
            </a:r>
            <a:r>
              <a:rPr lang="el-GR" dirty="0"/>
              <a:t> ικανότητας. </a:t>
            </a:r>
          </a:p>
        </p:txBody>
      </p:sp>
      <p:sp>
        <p:nvSpPr>
          <p:cNvPr id="3" name="Θέση υποσέλιδου 2">
            <a:extLst>
              <a:ext uri="{FF2B5EF4-FFF2-40B4-BE49-F238E27FC236}">
                <a16:creationId xmlns:a16="http://schemas.microsoft.com/office/drawing/2014/main" id="{CC003CCA-DE18-4A9F-8FE6-B609277F7274}"/>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3789383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90B97992-B52E-4E97-8E6D-E7B7BE8CAFF9}"/>
              </a:ext>
            </a:extLst>
          </p:cNvPr>
          <p:cNvSpPr/>
          <p:nvPr/>
        </p:nvSpPr>
        <p:spPr>
          <a:xfrm>
            <a:off x="0" y="-111693"/>
            <a:ext cx="12192000" cy="6463308"/>
          </a:xfrm>
          <a:prstGeom prst="rect">
            <a:avLst/>
          </a:prstGeom>
        </p:spPr>
        <p:txBody>
          <a:bodyPr wrap="square">
            <a:spAutoFit/>
          </a:bodyPr>
          <a:lstStyle/>
          <a:p>
            <a:pPr algn="just"/>
            <a:r>
              <a:rPr lang="el-GR" b="1" u="sng" dirty="0"/>
              <a:t>ΚΑΤΗΓΟΡΙΕΣ  ΛΙΠΑΝΤΙΚΩΝ</a:t>
            </a:r>
          </a:p>
          <a:p>
            <a:pPr algn="just"/>
            <a:r>
              <a:rPr lang="el-GR" b="1" u="sng" dirty="0">
                <a:highlight>
                  <a:srgbClr val="C0C0C0"/>
                </a:highlight>
              </a:rPr>
              <a:t>Κυκλοφοριακά</a:t>
            </a:r>
            <a:r>
              <a:rPr lang="en-US" b="1" u="sng" dirty="0">
                <a:highlight>
                  <a:srgbClr val="C0C0C0"/>
                </a:highlight>
              </a:rPr>
              <a:t>:</a:t>
            </a:r>
            <a:r>
              <a:rPr lang="el-GR" b="1" u="sng" dirty="0"/>
              <a:t> </a:t>
            </a:r>
            <a:r>
              <a:rPr lang="el-GR" dirty="0"/>
              <a:t>Τα λιπαντικά της κατηγορίας αυτής είναι σχεδιασμένα για την </a:t>
            </a:r>
            <a:r>
              <a:rPr lang="el-GR" dirty="0">
                <a:highlight>
                  <a:srgbClr val="C0C0C0"/>
                </a:highlight>
              </a:rPr>
              <a:t>λίπανση κυκλοφοριακών συστημάτων όπως είναι το υδραυλικό σύστημα, το σύστημα λίπανσης κινητήρα, μεγάλα </a:t>
            </a:r>
            <a:r>
              <a:rPr lang="el-GR" dirty="0" err="1">
                <a:highlight>
                  <a:srgbClr val="C0C0C0"/>
                </a:highlight>
              </a:rPr>
              <a:t>γραναζοκιβώτια</a:t>
            </a:r>
            <a:r>
              <a:rPr lang="el-GR" dirty="0">
                <a:highlight>
                  <a:srgbClr val="C0C0C0"/>
                </a:highlight>
              </a:rPr>
              <a:t> κ.λπ. </a:t>
            </a:r>
            <a:r>
              <a:rPr lang="el-GR" dirty="0"/>
              <a:t>Συνήθεις ρευστότητες για κλειστά κυκλοφοριακά συστήματα, σύμφωνα με το σύστημα  </a:t>
            </a:r>
            <a:r>
              <a:rPr lang="el-GR" b="1" dirty="0"/>
              <a:t>ISO : 100, 150, 220</a:t>
            </a:r>
            <a:r>
              <a:rPr lang="el-GR" dirty="0"/>
              <a:t>. </a:t>
            </a:r>
          </a:p>
          <a:p>
            <a:pPr algn="just"/>
            <a:r>
              <a:rPr lang="el-GR" b="1" u="sng" dirty="0">
                <a:highlight>
                  <a:srgbClr val="C0C0C0"/>
                </a:highlight>
              </a:rPr>
              <a:t>Κιβωτίων/ </a:t>
            </a:r>
            <a:r>
              <a:rPr lang="el-GR" b="1" u="sng" dirty="0" err="1">
                <a:highlight>
                  <a:srgbClr val="C0C0C0"/>
                </a:highlight>
              </a:rPr>
              <a:t>μειωτήρων</a:t>
            </a:r>
            <a:r>
              <a:rPr lang="en-US" b="1" u="sng" dirty="0"/>
              <a:t>:</a:t>
            </a:r>
            <a:r>
              <a:rPr lang="el-GR" b="1" u="sng" dirty="0"/>
              <a:t> </a:t>
            </a:r>
            <a:r>
              <a:rPr lang="el-GR" dirty="0"/>
              <a:t>Τα λιπαντικά αυτής της κατηγορίας είναι σχεδιασμένα  </a:t>
            </a:r>
            <a:r>
              <a:rPr lang="el-GR" dirty="0">
                <a:highlight>
                  <a:srgbClr val="C0C0C0"/>
                </a:highlight>
              </a:rPr>
              <a:t>να αντιμετωπίζουν τις ισχυρές τριβές που αναπτύσσονται μεταξύ των επιφανειών των </a:t>
            </a:r>
            <a:r>
              <a:rPr lang="el-GR" dirty="0" err="1">
                <a:highlight>
                  <a:srgbClr val="C0C0C0"/>
                </a:highlight>
              </a:rPr>
              <a:t>οδόντων</a:t>
            </a:r>
            <a:r>
              <a:rPr lang="el-GR" dirty="0">
                <a:highlight>
                  <a:srgbClr val="C0C0C0"/>
                </a:highlight>
              </a:rPr>
              <a:t> των γραναζιών όταν βρίσκονται σε εμπλοκή</a:t>
            </a:r>
            <a:r>
              <a:rPr lang="el-GR" b="1" dirty="0">
                <a:highlight>
                  <a:srgbClr val="C0C0C0"/>
                </a:highlight>
              </a:rPr>
              <a:t>. Είναι συνήθως λιπαντικά με υψηλό ιξώδες (παχύρρευστα) ενισχυμένα με ειδικά </a:t>
            </a:r>
            <a:r>
              <a:rPr lang="el-GR" b="1" dirty="0" err="1">
                <a:highlight>
                  <a:srgbClr val="C0C0C0"/>
                </a:highlight>
              </a:rPr>
              <a:t>αντιτριβικά</a:t>
            </a:r>
            <a:r>
              <a:rPr lang="el-GR" b="1" dirty="0">
                <a:highlight>
                  <a:srgbClr val="C0C0C0"/>
                </a:highlight>
              </a:rPr>
              <a:t> πρόσθετα και πρόσθετα υψηλής πιέσεως. </a:t>
            </a:r>
            <a:r>
              <a:rPr lang="el-GR" dirty="0"/>
              <a:t>Συνήθεις ρευστότητες κατά</a:t>
            </a:r>
            <a:r>
              <a:rPr lang="el-GR" b="1" dirty="0"/>
              <a:t> </a:t>
            </a:r>
            <a:r>
              <a:rPr lang="en-US" dirty="0"/>
              <a:t>ISO:</a:t>
            </a:r>
            <a:r>
              <a:rPr lang="el-GR" dirty="0"/>
              <a:t> 150, 220, 320, 460.                         </a:t>
            </a:r>
          </a:p>
          <a:p>
            <a:pPr algn="just"/>
            <a:r>
              <a:rPr lang="el-GR" b="1" u="sng" dirty="0">
                <a:highlight>
                  <a:srgbClr val="C0C0C0"/>
                </a:highlight>
              </a:rPr>
              <a:t>Μηχανέλαια</a:t>
            </a:r>
            <a:r>
              <a:rPr lang="en-US" b="1" u="sng" dirty="0">
                <a:highlight>
                  <a:srgbClr val="C0C0C0"/>
                </a:highlight>
              </a:rPr>
              <a:t>:</a:t>
            </a:r>
            <a:r>
              <a:rPr lang="el-GR" dirty="0"/>
              <a:t> Είναι λιπαντικά απλών βιομηχανικών εφαρμογών, ανοιχτών λιπάνσεων, ολικής απώλειας. Χρησιμοποιούνται συνήθως στη λίπανση ρουλεμάν, κουζινέτων, οδηγών, </a:t>
            </a:r>
            <a:r>
              <a:rPr lang="el-GR" dirty="0" err="1"/>
              <a:t>γλυστρών</a:t>
            </a:r>
            <a:r>
              <a:rPr lang="el-GR" dirty="0"/>
              <a:t>, αξόνων και εργαλειομηχανών. </a:t>
            </a:r>
            <a:r>
              <a:rPr lang="el-GR" dirty="0">
                <a:highlight>
                  <a:srgbClr val="C0C0C0"/>
                </a:highlight>
              </a:rPr>
              <a:t>Μπορεί να είναι ενισχυμένα και με ειδικά πρόσθετα ανάλογα με την εφαρμογή. </a:t>
            </a:r>
            <a:r>
              <a:rPr lang="el-GR" dirty="0"/>
              <a:t>Συνήθεις ρευστότητες κατά ISO: 32, 46, 68. </a:t>
            </a:r>
          </a:p>
          <a:p>
            <a:pPr algn="just"/>
            <a:r>
              <a:rPr lang="el-GR" b="1" u="sng" dirty="0">
                <a:highlight>
                  <a:srgbClr val="C0C0C0"/>
                </a:highlight>
              </a:rPr>
              <a:t>Αεροσυμπιεστών</a:t>
            </a:r>
            <a:r>
              <a:rPr lang="en-US" b="1" u="sng" dirty="0"/>
              <a:t>:</a:t>
            </a:r>
            <a:r>
              <a:rPr lang="el-GR" b="1" u="sng" dirty="0"/>
              <a:t> </a:t>
            </a:r>
            <a:r>
              <a:rPr lang="el-GR" dirty="0"/>
              <a:t>Είναι </a:t>
            </a:r>
            <a:r>
              <a:rPr lang="el-GR" dirty="0">
                <a:highlight>
                  <a:srgbClr val="C0C0C0"/>
                </a:highlight>
              </a:rPr>
              <a:t>λιπαντικά με ειδικά πρόσθετα κατάλληλα για την λίπανση συμπιεστών </a:t>
            </a:r>
            <a:r>
              <a:rPr lang="el-GR" dirty="0"/>
              <a:t>κάθε τύπου. Συνήθεις ρευστότητες κατά ISO: 32, 46, για </a:t>
            </a:r>
            <a:r>
              <a:rPr lang="el-GR" dirty="0" err="1"/>
              <a:t>κοχλιοφόρους</a:t>
            </a:r>
            <a:r>
              <a:rPr lang="el-GR" dirty="0"/>
              <a:t> και πτερυγιοφόρους 46, 68, 100, για εμβολοφόρους 100, 150, 220  για περιστροφικούς με λοβούς</a:t>
            </a:r>
            <a:r>
              <a:rPr lang="en-US" dirty="0"/>
              <a:t>. </a:t>
            </a:r>
            <a:r>
              <a:rPr lang="el-GR" dirty="0"/>
              <a:t>Σε ορισμένες περιπτώσεις συνιστώνται από τους κατασκευαστές λιπαντικά άλλων κατηγοριών </a:t>
            </a:r>
            <a:r>
              <a:rPr lang="el-GR" dirty="0" err="1"/>
              <a:t>π.χ</a:t>
            </a:r>
            <a:r>
              <a:rPr lang="el-GR" dirty="0"/>
              <a:t>, μηχανέλαια. </a:t>
            </a:r>
          </a:p>
          <a:p>
            <a:pPr algn="just"/>
            <a:r>
              <a:rPr lang="el-GR" b="1" u="sng" dirty="0">
                <a:highlight>
                  <a:srgbClr val="C0C0C0"/>
                </a:highlight>
              </a:rPr>
              <a:t>Ψυκτικών μηχανών</a:t>
            </a:r>
            <a:r>
              <a:rPr lang="en-US" b="1" u="sng" dirty="0"/>
              <a:t>: </a:t>
            </a:r>
            <a:r>
              <a:rPr lang="el-GR" dirty="0"/>
              <a:t>Χρησιμοποιούνται στη λίπανση ψυκτικών συμπιεστών και μπορεί να είναι ορυκτέλαια ή συνθετικά λιπαντικά. </a:t>
            </a:r>
            <a:r>
              <a:rPr lang="el-GR" dirty="0">
                <a:highlight>
                  <a:srgbClr val="C0C0C0"/>
                </a:highlight>
              </a:rPr>
              <a:t>Υπάρχει επί πλέον και μία νέα ειδική κατηγορία συνθετικών λιπαντικών, εστέρες </a:t>
            </a:r>
            <a:r>
              <a:rPr lang="el-GR" dirty="0" err="1">
                <a:highlight>
                  <a:srgbClr val="C0C0C0"/>
                </a:highlight>
              </a:rPr>
              <a:t>πολυόλης</a:t>
            </a:r>
            <a:r>
              <a:rPr lang="el-GR" dirty="0">
                <a:highlight>
                  <a:srgbClr val="C0C0C0"/>
                </a:highlight>
              </a:rPr>
              <a:t>, κατάλληλων </a:t>
            </a:r>
            <a:r>
              <a:rPr lang="el-GR" dirty="0" err="1">
                <a:highlight>
                  <a:srgbClr val="C0C0C0"/>
                </a:highlight>
              </a:rPr>
              <a:t>γιά</a:t>
            </a:r>
            <a:r>
              <a:rPr lang="el-GR" dirty="0">
                <a:highlight>
                  <a:srgbClr val="C0C0C0"/>
                </a:highlight>
              </a:rPr>
              <a:t> τη λίπανση συμπιεστών που χρησιμοποιούν οικολογικά ψυκτικά υγρά</a:t>
            </a:r>
            <a:r>
              <a:rPr lang="el-GR" dirty="0"/>
              <a:t>.  Συνήθεις ρευστότητες </a:t>
            </a:r>
            <a:r>
              <a:rPr lang="el-GR" dirty="0" err="1"/>
              <a:t>κατα</a:t>
            </a:r>
            <a:r>
              <a:rPr lang="el-GR" dirty="0"/>
              <a:t> ISO: 22, 32, 68, 100.</a:t>
            </a:r>
          </a:p>
          <a:p>
            <a:pPr algn="just"/>
            <a:r>
              <a:rPr lang="el-GR" b="1" u="sng" dirty="0"/>
              <a:t>Υδραυλικά</a:t>
            </a:r>
            <a:r>
              <a:rPr lang="en-US" dirty="0"/>
              <a:t>: </a:t>
            </a:r>
            <a:r>
              <a:rPr lang="el-GR" dirty="0"/>
              <a:t>Είναι λιπαντικά </a:t>
            </a:r>
            <a:r>
              <a:rPr lang="el-GR" b="1" dirty="0">
                <a:highlight>
                  <a:srgbClr val="C0C0C0"/>
                </a:highlight>
              </a:rPr>
              <a:t>ενισχυμένα με </a:t>
            </a:r>
            <a:r>
              <a:rPr lang="el-GR" b="1" dirty="0" err="1">
                <a:highlight>
                  <a:srgbClr val="C0C0C0"/>
                </a:highlight>
              </a:rPr>
              <a:t>αντιτριβικά</a:t>
            </a:r>
            <a:r>
              <a:rPr lang="el-GR" b="1" dirty="0">
                <a:highlight>
                  <a:srgbClr val="C0C0C0"/>
                </a:highlight>
              </a:rPr>
              <a:t> πρόσθετα και πρόσθετα υψηλής πίεσης</a:t>
            </a:r>
            <a:r>
              <a:rPr lang="el-GR" b="1" dirty="0"/>
              <a:t>. </a:t>
            </a:r>
            <a:r>
              <a:rPr lang="el-GR" dirty="0"/>
              <a:t>Περιέχουν επίσης </a:t>
            </a:r>
            <a:r>
              <a:rPr lang="el-GR" dirty="0" err="1"/>
              <a:t>αντιαφριστικά</a:t>
            </a:r>
            <a:r>
              <a:rPr lang="el-GR" dirty="0"/>
              <a:t>, αντιοξειδωτικά και αντισκωριακά πρόσθετα.  Συνήθεις ρευστότητες κατά  ISO: 32, 46, 68. </a:t>
            </a:r>
          </a:p>
          <a:p>
            <a:pPr algn="just"/>
            <a:r>
              <a:rPr lang="el-GR" b="1" u="sng" dirty="0"/>
              <a:t>Ειδικών χρήσεων</a:t>
            </a:r>
            <a:r>
              <a:rPr lang="en-US" b="1" u="sng" dirty="0"/>
              <a:t>:</a:t>
            </a:r>
            <a:r>
              <a:rPr lang="el-GR" dirty="0"/>
              <a:t> Υπάρχει ένας αρκετά μεγάλος αριθμός λιπαντικών σχεδιασμένων για την αντιμετώπιση διαφόρων περιπτώσεων. Οι κυριότερες κατηγορίες είναι: Μεταφοράς θερμότητας, Μετασχηματιστών , Επιφανειακής προστασίας, Κοπής μετάλλων, Μη αναφλέξιμα κ.λπ. </a:t>
            </a:r>
          </a:p>
        </p:txBody>
      </p:sp>
      <p:sp>
        <p:nvSpPr>
          <p:cNvPr id="3" name="Θέση υποσέλιδου 2">
            <a:extLst>
              <a:ext uri="{FF2B5EF4-FFF2-40B4-BE49-F238E27FC236}">
                <a16:creationId xmlns:a16="http://schemas.microsoft.com/office/drawing/2014/main" id="{3F2352C9-91D0-4867-9C97-F9B58BD205FA}"/>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2695620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677BA4-ECA6-42C5-AAD3-582F325B8B19}"/>
              </a:ext>
            </a:extLst>
          </p:cNvPr>
          <p:cNvSpPr/>
          <p:nvPr/>
        </p:nvSpPr>
        <p:spPr>
          <a:xfrm>
            <a:off x="3428175" y="124527"/>
            <a:ext cx="5541517" cy="461665"/>
          </a:xfrm>
          <a:prstGeom prst="rect">
            <a:avLst/>
          </a:prstGeom>
        </p:spPr>
        <p:txBody>
          <a:bodyPr wrap="none">
            <a:spAutoFit/>
          </a:bodyPr>
          <a:lstStyle/>
          <a:p>
            <a:r>
              <a:rPr lang="el-GR" sz="2400" b="1" dirty="0"/>
              <a:t>ΕΛΕΓΧΟΙ ΤΟΥ ΛΙΠΑΝΤΙΚΟΥ ΚΑΤΑ ΤΗ ΧΡΗΣΗ</a:t>
            </a:r>
          </a:p>
        </p:txBody>
      </p:sp>
      <p:sp>
        <p:nvSpPr>
          <p:cNvPr id="3" name="Rectangle 2">
            <a:extLst>
              <a:ext uri="{FF2B5EF4-FFF2-40B4-BE49-F238E27FC236}">
                <a16:creationId xmlns:a16="http://schemas.microsoft.com/office/drawing/2014/main" id="{087FFB53-CB39-4254-887A-E363ED759577}"/>
              </a:ext>
            </a:extLst>
          </p:cNvPr>
          <p:cNvSpPr/>
          <p:nvPr/>
        </p:nvSpPr>
        <p:spPr>
          <a:xfrm>
            <a:off x="0" y="593330"/>
            <a:ext cx="12192000" cy="5909310"/>
          </a:xfrm>
          <a:prstGeom prst="rect">
            <a:avLst/>
          </a:prstGeom>
        </p:spPr>
        <p:txBody>
          <a:bodyPr wrap="square">
            <a:spAutoFit/>
          </a:bodyPr>
          <a:lstStyle/>
          <a:p>
            <a:pPr algn="just"/>
            <a:r>
              <a:rPr lang="el-GR" b="1" dirty="0"/>
              <a:t>Η κατάσταση του λιπαντικού εξετάζεται με δύο τρόπους</a:t>
            </a:r>
            <a:r>
              <a:rPr lang="en-US" dirty="0"/>
              <a:t>:</a:t>
            </a:r>
          </a:p>
          <a:p>
            <a:pPr marL="285750" indent="-285750" algn="just">
              <a:buFont typeface="Arial" panose="020B0604020202020204" pitchFamily="34" charset="0"/>
              <a:buChar char="•"/>
            </a:pPr>
            <a:r>
              <a:rPr lang="el-GR" dirty="0"/>
              <a:t> Τον </a:t>
            </a:r>
            <a:r>
              <a:rPr lang="el-GR" b="1" dirty="0">
                <a:highlight>
                  <a:srgbClr val="C0C0C0"/>
                </a:highlight>
              </a:rPr>
              <a:t>οπτικό ή μακροσκοπικό έλεγχο </a:t>
            </a:r>
            <a:r>
              <a:rPr lang="el-GR" dirty="0">
                <a:highlight>
                  <a:srgbClr val="C0C0C0"/>
                </a:highlight>
              </a:rPr>
              <a:t>και </a:t>
            </a:r>
            <a:r>
              <a:rPr lang="el-GR" b="1" dirty="0">
                <a:highlight>
                  <a:srgbClr val="C0C0C0"/>
                </a:highlight>
              </a:rPr>
              <a:t>τις εργαστηριακές δοκιμές</a:t>
            </a:r>
            <a:r>
              <a:rPr lang="el-GR" dirty="0">
                <a:highlight>
                  <a:srgbClr val="C0C0C0"/>
                </a:highlight>
              </a:rPr>
              <a:t>. </a:t>
            </a:r>
            <a:r>
              <a:rPr lang="el-GR" dirty="0"/>
              <a:t>Οί έλεγχοι που γίνονται και με τους δύο τρόπους εξαρτώνται από το είδος του λιπαντικού και την χρήση στην οποία χρησιμοποιείται. </a:t>
            </a:r>
            <a:r>
              <a:rPr lang="el-GR" b="1" dirty="0"/>
              <a:t>Στην συνέχεια θα αναφερθούμε περιληπτικά στους ελέγχους αυτούς ξεκινώντας από τα βιομηχανικά λιπαντικά δηλαδή τα λιπαντικά υδραυλικών συστημάτων, αεροσυμπιεστών, μειωτήρων κ.λπ. </a:t>
            </a:r>
            <a:endParaRPr lang="en-US" b="1"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l-GR" b="1" u="sng" dirty="0">
                <a:highlight>
                  <a:srgbClr val="C0C0C0"/>
                </a:highlight>
              </a:rPr>
              <a:t>Στα λιπαντικά αυτά υπάρχει συνήθως το πλεονέκτημα του ανοικτού χρώματος το οποίο βοηθά στον οπτικό έλεγχο.</a:t>
            </a:r>
            <a:r>
              <a:rPr lang="el-GR" b="1" u="sng" dirty="0"/>
              <a:t> </a:t>
            </a:r>
            <a:r>
              <a:rPr lang="el-GR" dirty="0"/>
              <a:t>Κάθε αλλοίωση του λιπαντικού έχει σαν συνέπεια την αλλοίωση του χρώματος καί έτσι μπορούμε εύκολα να βγάλουμε τα απαραίτητα συμπεράσματα.</a:t>
            </a: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l-GR" b="1" u="sng" dirty="0">
                <a:highlight>
                  <a:srgbClr val="C0C0C0"/>
                </a:highlight>
              </a:rPr>
              <a:t>Ανάμιξη μέ νερό προκαλεί σχηματισμό γαλακτώματος ή λάσπης, η οξείδωση του λιπαντικού σκουραίνει το χρώμα του, η σκόνη από τον απορροφούμενο αέρα, οι σκουριές μετάλλων και τα κατεστραμένα υλικά φραγής δημιουργούν ιζήματα. </a:t>
            </a:r>
            <a:r>
              <a:rPr lang="el-GR" dirty="0"/>
              <a:t>Στο εργαστήριο ελέγχονται η αύξηση της οξύτητας του λιπαντικού, η μεταβολή του ιξώδους η οποία δεν πρέπει να υπερβαίνει μιά κατηγορία ιξώδους κατά ISO, </a:t>
            </a:r>
            <a:r>
              <a:rPr lang="el-GR" dirty="0">
                <a:highlight>
                  <a:srgbClr val="C0C0C0"/>
                </a:highlight>
              </a:rPr>
              <a:t>το </a:t>
            </a:r>
            <a:r>
              <a:rPr lang="el-GR" b="1" dirty="0">
                <a:highlight>
                  <a:srgbClr val="C0C0C0"/>
                </a:highlight>
              </a:rPr>
              <a:t>περιεχόμενο νερό που δεν πρέπει να υπερβαίνει το 0.5%, </a:t>
            </a:r>
            <a:r>
              <a:rPr lang="el-GR" dirty="0"/>
              <a:t>τα αδιάλυτα σε πεντάνιο που πρέπει να είναι σε μηδενικά επίπεδα κ.λπ. </a:t>
            </a: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l-GR" dirty="0">
                <a:highlight>
                  <a:srgbClr val="C0C0C0"/>
                </a:highlight>
              </a:rPr>
              <a:t>Στον οπτικό έλεγχο των λιπαντικών κινητήρων εσωτερικής καύσης εξετάζεται </a:t>
            </a:r>
            <a:r>
              <a:rPr lang="el-GR" b="1" dirty="0">
                <a:highlight>
                  <a:srgbClr val="C0C0C0"/>
                </a:highlight>
              </a:rPr>
              <a:t>η δημιουργία αποθέσεων, λάσπης και βερνικωμάτων που οφείλονται σε οξείδωση του λιπαντικού, σε κατάλοιπα καύσης ή προϊόντα ατελούς καύσης, σε προϊόντα πολυμερισμού του λιπαντικού, σε σκόνη από τον αναρροφούμενο αέρα κ.λπ.</a:t>
            </a:r>
            <a:endParaRPr lang="en-US" b="1" dirty="0">
              <a:highlight>
                <a:srgbClr val="C0C0C0"/>
              </a:highlight>
            </a:endParaRP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l-GR" b="1" u="sng" dirty="0">
                <a:highlight>
                  <a:srgbClr val="C0C0C0"/>
                </a:highlight>
              </a:rPr>
              <a:t>Η ανάμιξη του λιπαντικού με καύσιμο δημιουργεί βερνικώδεις αποθέσεις και με νερό λάσπη και γαλακτώματα</a:t>
            </a:r>
            <a:r>
              <a:rPr lang="el-GR" dirty="0">
                <a:highlight>
                  <a:srgbClr val="C0C0C0"/>
                </a:highlight>
              </a:rPr>
              <a:t>.</a:t>
            </a:r>
          </a:p>
        </p:txBody>
      </p:sp>
      <p:sp>
        <p:nvSpPr>
          <p:cNvPr id="4" name="Θέση υποσέλιδου 3">
            <a:extLst>
              <a:ext uri="{FF2B5EF4-FFF2-40B4-BE49-F238E27FC236}">
                <a16:creationId xmlns:a16="http://schemas.microsoft.com/office/drawing/2014/main" id="{3B2A8D85-55AE-4C12-B70D-6EB678CCE7B4}"/>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788774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A0BC9E-8021-4057-BE89-8BEFE11F9289}"/>
              </a:ext>
            </a:extLst>
          </p:cNvPr>
          <p:cNvSpPr/>
          <p:nvPr/>
        </p:nvSpPr>
        <p:spPr>
          <a:xfrm>
            <a:off x="0" y="1418692"/>
            <a:ext cx="12192000" cy="3139321"/>
          </a:xfrm>
          <a:prstGeom prst="rect">
            <a:avLst/>
          </a:prstGeom>
        </p:spPr>
        <p:txBody>
          <a:bodyPr wrap="square">
            <a:spAutoFit/>
          </a:bodyPr>
          <a:lstStyle/>
          <a:p>
            <a:pPr algn="just"/>
            <a:r>
              <a:rPr lang="el-GR" dirty="0">
                <a:highlight>
                  <a:srgbClr val="C0C0C0"/>
                </a:highlight>
              </a:rPr>
              <a:t>Με τη λέξη λιπαντικό εννοούμε το υλικό εκείνο που χρησιμοποιείται για τη μείωση των τριβών μεταξύ δύο επιφανειών που κινούνται σε επαφή μεταξύ τους. </a:t>
            </a:r>
            <a:r>
              <a:rPr lang="el-GR" b="1" dirty="0">
                <a:highlight>
                  <a:srgbClr val="C0C0C0"/>
                </a:highlight>
              </a:rPr>
              <a:t>Το υλικό αυτό μπορεί να είναι στερεό, υγρό ή και αέριο </a:t>
            </a:r>
            <a:r>
              <a:rPr lang="el-GR" dirty="0">
                <a:highlight>
                  <a:srgbClr val="C0C0C0"/>
                </a:highlight>
              </a:rPr>
              <a:t>και η επιλογή της μορφής γίνεται ανάλογα με την ανάγκη που πρόκειται να καλύψει.</a:t>
            </a:r>
          </a:p>
          <a:p>
            <a:pPr algn="just"/>
            <a:endParaRPr lang="el-GR" dirty="0"/>
          </a:p>
          <a:p>
            <a:pPr algn="just"/>
            <a:r>
              <a:rPr lang="el-GR" dirty="0"/>
              <a:t>Ένα λιπαντικό, ανεξάρτητα από την χρήση για την οποία προορίζεται, αποτελείται από δύο κύρια μέρη. </a:t>
            </a:r>
            <a:r>
              <a:rPr lang="el-GR" b="1" dirty="0"/>
              <a:t>Το βασικό λιπαντικό, το οποίο μπορεί να είναι προϊόν πετρελαϊκής απόσταξης, δηλαδή ορυκτέλαιο ή συνθετικό προιόν αποκλειστικής επεξεργασίας και τα βελτιωτικά πρόσθετα.</a:t>
            </a:r>
          </a:p>
          <a:p>
            <a:pPr algn="just"/>
            <a:endParaRPr lang="el-GR" dirty="0"/>
          </a:p>
          <a:p>
            <a:pPr algn="just"/>
            <a:r>
              <a:rPr lang="el-GR" dirty="0">
                <a:highlight>
                  <a:srgbClr val="C0C0C0"/>
                </a:highlight>
              </a:rPr>
              <a:t>Το βασικό λιπαντικό αποτελεί την βάση στην οποία τα </a:t>
            </a:r>
            <a:r>
              <a:rPr lang="el-GR" b="1" dirty="0">
                <a:highlight>
                  <a:srgbClr val="C0C0C0"/>
                </a:highlight>
              </a:rPr>
              <a:t>βελτιωτικά πρόσθετα θα προσδώσουν τις επιθυμητές ιδιότητες </a:t>
            </a:r>
            <a:r>
              <a:rPr lang="el-GR" dirty="0">
                <a:highlight>
                  <a:srgbClr val="C0C0C0"/>
                </a:highlight>
              </a:rPr>
              <a:t>και ο συνδυασμός των δύο θα δώσει το τελικό λιπαντικό το οποίο θα είναι ικανό να καλύψει τις απαιτήσεις για τις οποίες προορίζεται. </a:t>
            </a:r>
          </a:p>
        </p:txBody>
      </p:sp>
      <p:sp>
        <p:nvSpPr>
          <p:cNvPr id="5" name="Rectangle 4">
            <a:extLst>
              <a:ext uri="{FF2B5EF4-FFF2-40B4-BE49-F238E27FC236}">
                <a16:creationId xmlns:a16="http://schemas.microsoft.com/office/drawing/2014/main" id="{94A4D955-10DF-41BE-9433-1813D1536DA4}"/>
              </a:ext>
            </a:extLst>
          </p:cNvPr>
          <p:cNvSpPr/>
          <p:nvPr/>
        </p:nvSpPr>
        <p:spPr>
          <a:xfrm>
            <a:off x="5163694" y="556761"/>
            <a:ext cx="1864613" cy="523220"/>
          </a:xfrm>
          <a:prstGeom prst="rect">
            <a:avLst/>
          </a:prstGeom>
        </p:spPr>
        <p:txBody>
          <a:bodyPr wrap="none">
            <a:spAutoFit/>
          </a:bodyPr>
          <a:lstStyle/>
          <a:p>
            <a:pPr algn="ctr"/>
            <a:r>
              <a:rPr lang="el-GR" sz="2800" b="1" dirty="0">
                <a:highlight>
                  <a:srgbClr val="C0C0C0"/>
                </a:highlight>
              </a:rPr>
              <a:t>ΛΙΠΑΝΤΙΚΑ</a:t>
            </a:r>
          </a:p>
        </p:txBody>
      </p:sp>
      <p:sp>
        <p:nvSpPr>
          <p:cNvPr id="2" name="Θέση υποσέλιδου 1">
            <a:extLst>
              <a:ext uri="{FF2B5EF4-FFF2-40B4-BE49-F238E27FC236}">
                <a16:creationId xmlns:a16="http://schemas.microsoft.com/office/drawing/2014/main" id="{0B154F3F-E026-451E-80C3-A488A07BF44D}"/>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2885511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1F6201-5946-4343-BEF7-B2D638CC9406}"/>
              </a:ext>
            </a:extLst>
          </p:cNvPr>
          <p:cNvSpPr/>
          <p:nvPr/>
        </p:nvSpPr>
        <p:spPr>
          <a:xfrm>
            <a:off x="0" y="553003"/>
            <a:ext cx="12192000" cy="6001643"/>
          </a:xfrm>
          <a:prstGeom prst="rect">
            <a:avLst/>
          </a:prstGeom>
        </p:spPr>
        <p:txBody>
          <a:bodyPr wrap="square">
            <a:spAutoFit/>
          </a:bodyPr>
          <a:lstStyle/>
          <a:p>
            <a:pPr algn="just"/>
            <a:r>
              <a:rPr lang="el-GR" sz="2400" b="1" u="sng" dirty="0"/>
              <a:t>Στο εργαστήριο ελέγχονται</a:t>
            </a:r>
            <a:r>
              <a:rPr lang="el-GR" dirty="0"/>
              <a:t>:</a:t>
            </a:r>
            <a:endParaRPr lang="en-US" dirty="0"/>
          </a:p>
          <a:p>
            <a:pPr algn="just"/>
            <a:r>
              <a:rPr lang="en-US" dirty="0"/>
              <a:t>1. </a:t>
            </a:r>
            <a:r>
              <a:rPr lang="el-GR" b="1" u="sng" dirty="0">
                <a:highlight>
                  <a:srgbClr val="C0C0C0"/>
                </a:highlight>
              </a:rPr>
              <a:t>Η αλλαγή ιξώδους (ρευστότητας)</a:t>
            </a:r>
            <a:r>
              <a:rPr lang="en-US" dirty="0"/>
              <a:t>: </a:t>
            </a:r>
            <a:r>
              <a:rPr lang="el-GR" dirty="0"/>
              <a:t>Αυτή οφείλεται στην οξείδωση του λιπαντικού,στην παρουσία αδιάλυτων ή στην εξάτμιση ελαφρών κλασμάτων (άν πρόκειται για αύξηση) και σε ανάμιξη με καύσιμο ή διάσπαση του βελτιωτή ιξώδους των πολυτύπων λιπαντικών (αν πρόκειται για μείωση). Γενικά, επιτρέπεται μια αυξομείωση του ιξώδους της τάξης του 10% και μόλυνση με καύσιμο της τάξης του 5-10%. </a:t>
            </a:r>
            <a:endParaRPr lang="en-US" dirty="0"/>
          </a:p>
          <a:p>
            <a:pPr algn="just"/>
            <a:endParaRPr lang="en-US" dirty="0"/>
          </a:p>
          <a:p>
            <a:pPr algn="just"/>
            <a:r>
              <a:rPr lang="el-GR" dirty="0"/>
              <a:t>2. </a:t>
            </a:r>
            <a:r>
              <a:rPr lang="el-GR" b="1" u="sng" dirty="0">
                <a:highlight>
                  <a:srgbClr val="C0C0C0"/>
                </a:highlight>
              </a:rPr>
              <a:t>Το F</a:t>
            </a:r>
            <a:r>
              <a:rPr lang="en-US" b="1" u="sng" dirty="0">
                <a:highlight>
                  <a:srgbClr val="C0C0C0"/>
                </a:highlight>
              </a:rPr>
              <a:t>lash </a:t>
            </a:r>
            <a:r>
              <a:rPr lang="el-GR" b="1" u="sng" dirty="0">
                <a:highlight>
                  <a:srgbClr val="C0C0C0"/>
                </a:highlight>
              </a:rPr>
              <a:t>P</a:t>
            </a:r>
            <a:r>
              <a:rPr lang="en-US" b="1" u="sng" dirty="0" err="1">
                <a:highlight>
                  <a:srgbClr val="C0C0C0"/>
                </a:highlight>
              </a:rPr>
              <a:t>oint</a:t>
            </a:r>
            <a:r>
              <a:rPr lang="el-GR" b="1" dirty="0">
                <a:highlight>
                  <a:srgbClr val="C0C0C0"/>
                </a:highlight>
              </a:rPr>
              <a:t> </a:t>
            </a:r>
            <a:r>
              <a:rPr lang="el-GR" dirty="0"/>
              <a:t>(σημείο ανάφλεξης) του λιπαντικού- </a:t>
            </a:r>
            <a:r>
              <a:rPr lang="el-GR" b="1" dirty="0">
                <a:highlight>
                  <a:srgbClr val="C0C0C0"/>
                </a:highlight>
              </a:rPr>
              <a:t>Χαμηλό FP φανερώνει ανάμιξη του λιπαντικού με καύσιμο</a:t>
            </a:r>
            <a:r>
              <a:rPr lang="el-GR" dirty="0">
                <a:highlight>
                  <a:srgbClr val="C0C0C0"/>
                </a:highlight>
              </a:rPr>
              <a:t>. </a:t>
            </a:r>
            <a:endParaRPr lang="en-US" dirty="0">
              <a:highlight>
                <a:srgbClr val="C0C0C0"/>
              </a:highlight>
            </a:endParaRPr>
          </a:p>
          <a:p>
            <a:pPr algn="just"/>
            <a:endParaRPr lang="en-US" dirty="0"/>
          </a:p>
          <a:p>
            <a:pPr algn="just"/>
            <a:r>
              <a:rPr lang="el-GR" dirty="0"/>
              <a:t>3. </a:t>
            </a:r>
            <a:r>
              <a:rPr lang="el-GR" b="1" u="sng" dirty="0">
                <a:highlight>
                  <a:srgbClr val="C0C0C0"/>
                </a:highlight>
              </a:rPr>
              <a:t>Το χρώμα του λιπαντικού</a:t>
            </a:r>
            <a:r>
              <a:rPr lang="en-US" dirty="0"/>
              <a:t>: </a:t>
            </a:r>
            <a:r>
              <a:rPr lang="el-GR" dirty="0"/>
              <a:t>Γρήγορη μεταβολή στο χρώμα του λιπαντικού είναι πιθανόν να σημαίνει κάποιο πρόβλημα στον κινητήρα και θα πρέπει να εξετάζεται. </a:t>
            </a:r>
            <a:r>
              <a:rPr lang="el-GR" b="1" u="sng" dirty="0">
                <a:highlight>
                  <a:srgbClr val="C0C0C0"/>
                </a:highlight>
              </a:rPr>
              <a:t>Το μαύρισμα, γενικά, οφείλεται σε οξείδωση του λιπαντικού, σε μόλυνση από προϊόντα ατελούς καύσης ή προϊόντα πολυμερισμού, σε κατάλοιπα καύσης κ.λπ.και είναι φυσιολογικό όταν γίνεται βαθμιαία</a:t>
            </a:r>
            <a:r>
              <a:rPr lang="el-GR" dirty="0"/>
              <a:t>. Δεν πρέπει να ξεχνάμε ότι τα λιπαντικά αυτής της κατηγορίας, </a:t>
            </a:r>
            <a:r>
              <a:rPr lang="el-GR" b="1" dirty="0"/>
              <a:t>έχουν και απορρυπαντικές ιδιότητες (δηλ. διατηρούν στη μάζα τους διάφορα κατάλοιπα)</a:t>
            </a:r>
            <a:r>
              <a:rPr lang="el-GR" dirty="0"/>
              <a:t>. </a:t>
            </a:r>
            <a:endParaRPr lang="en-US" dirty="0"/>
          </a:p>
          <a:p>
            <a:pPr algn="just"/>
            <a:endParaRPr lang="en-US" dirty="0"/>
          </a:p>
          <a:p>
            <a:pPr algn="just"/>
            <a:r>
              <a:rPr lang="el-GR" dirty="0"/>
              <a:t>4. </a:t>
            </a:r>
            <a:r>
              <a:rPr lang="el-GR" b="1" u="sng" dirty="0">
                <a:highlight>
                  <a:srgbClr val="C0C0C0"/>
                </a:highlight>
              </a:rPr>
              <a:t>Μεταβολές στην οξύτητα (ΤΑΝ) και αλκαλικότητα (ΤΒΝ) του λιπαντικού</a:t>
            </a:r>
            <a:r>
              <a:rPr lang="en-US" dirty="0">
                <a:highlight>
                  <a:srgbClr val="C0C0C0"/>
                </a:highlight>
              </a:rPr>
              <a:t>: </a:t>
            </a:r>
            <a:r>
              <a:rPr lang="el-GR" b="1" u="sng" dirty="0">
                <a:highlight>
                  <a:srgbClr val="C0C0C0"/>
                </a:highlight>
              </a:rPr>
              <a:t>Αύξηση του ΤΑΝ σε ένα λιπαντικό είναι ένδειξη οξείδωσης του λιπαντικού ενώ μείωση του ΤΒΝ σημαίνει ελάττωση των υπαρχόντων προσθέτων στο λιπαντικό</a:t>
            </a:r>
            <a:r>
              <a:rPr lang="el-GR" dirty="0">
                <a:highlight>
                  <a:srgbClr val="C0C0C0"/>
                </a:highlight>
              </a:rPr>
              <a:t>. </a:t>
            </a:r>
            <a:r>
              <a:rPr lang="el-GR" dirty="0"/>
              <a:t>Οριο για την αντικατάσταση του λιπαντικού θεωρείται μείωση του </a:t>
            </a:r>
            <a:r>
              <a:rPr lang="el-GR" b="1" dirty="0"/>
              <a:t>ΤΒΝ στο 50% του αρχικού ή αύξηση του ΤΑΝ κατά 2 mg KOH/g. </a:t>
            </a:r>
            <a:endParaRPr lang="en-US" b="1" dirty="0"/>
          </a:p>
          <a:p>
            <a:pPr algn="just"/>
            <a:endParaRPr lang="en-US" b="1" dirty="0"/>
          </a:p>
          <a:p>
            <a:pPr algn="just"/>
            <a:r>
              <a:rPr lang="el-GR" dirty="0"/>
              <a:t>5</a:t>
            </a:r>
            <a:r>
              <a:rPr lang="el-GR" dirty="0">
                <a:highlight>
                  <a:srgbClr val="C0C0C0"/>
                </a:highlight>
              </a:rPr>
              <a:t>. </a:t>
            </a:r>
            <a:r>
              <a:rPr lang="el-GR" b="1" u="sng" dirty="0">
                <a:highlight>
                  <a:srgbClr val="C0C0C0"/>
                </a:highlight>
              </a:rPr>
              <a:t>Μεταβολές στην τέφρα του λιπαντικού</a:t>
            </a:r>
            <a:r>
              <a:rPr lang="en-US" b="1" dirty="0">
                <a:highlight>
                  <a:srgbClr val="C0C0C0"/>
                </a:highlight>
              </a:rPr>
              <a:t>: </a:t>
            </a:r>
            <a:r>
              <a:rPr lang="el-GR" b="1" u="sng" dirty="0">
                <a:highlight>
                  <a:srgbClr val="C0C0C0"/>
                </a:highlight>
              </a:rPr>
              <a:t>Η τέφρα σε ένα λιπαντικό, οφείλεται σχεδόν αποκλειστικά στα πρόσθετα που περιέχει. Αύξηση της τέφρας σημαίνει φθορά μετάλλων του κινητήρα ή εξάτμιση του λιπαντικού</a:t>
            </a:r>
            <a:r>
              <a:rPr lang="el-GR" dirty="0"/>
              <a:t>, μείωση σημαίνει πρόσμιξη με καύσιμο ή νερό.</a:t>
            </a:r>
          </a:p>
        </p:txBody>
      </p:sp>
      <p:sp>
        <p:nvSpPr>
          <p:cNvPr id="3" name="Rectangle 2">
            <a:extLst>
              <a:ext uri="{FF2B5EF4-FFF2-40B4-BE49-F238E27FC236}">
                <a16:creationId xmlns:a16="http://schemas.microsoft.com/office/drawing/2014/main" id="{157F4AB4-9182-407B-B330-BD3D7CCB2E48}"/>
              </a:ext>
            </a:extLst>
          </p:cNvPr>
          <p:cNvSpPr/>
          <p:nvPr/>
        </p:nvSpPr>
        <p:spPr>
          <a:xfrm>
            <a:off x="3919788" y="35791"/>
            <a:ext cx="5541517" cy="461665"/>
          </a:xfrm>
          <a:prstGeom prst="rect">
            <a:avLst/>
          </a:prstGeom>
        </p:spPr>
        <p:txBody>
          <a:bodyPr wrap="none">
            <a:spAutoFit/>
          </a:bodyPr>
          <a:lstStyle/>
          <a:p>
            <a:r>
              <a:rPr lang="el-GR" sz="2400" b="1" dirty="0">
                <a:highlight>
                  <a:srgbClr val="C0C0C0"/>
                </a:highlight>
              </a:rPr>
              <a:t>ΕΛΕΓΧΟΙ ΤΟΥ ΛΙΠΑΝΤΙΚΟΥ ΚΑΤΑ ΤΗ ΧΡΗΣΗ</a:t>
            </a:r>
          </a:p>
        </p:txBody>
      </p:sp>
      <p:sp>
        <p:nvSpPr>
          <p:cNvPr id="4" name="Θέση υποσέλιδου 3">
            <a:extLst>
              <a:ext uri="{FF2B5EF4-FFF2-40B4-BE49-F238E27FC236}">
                <a16:creationId xmlns:a16="http://schemas.microsoft.com/office/drawing/2014/main" id="{021DB2A8-EEDF-4CB3-9EDB-FD2239ABB0DD}"/>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4164918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DC5508-3AB8-49C8-B7CC-4AFDFCF80D43}"/>
              </a:ext>
            </a:extLst>
          </p:cNvPr>
          <p:cNvSpPr/>
          <p:nvPr/>
        </p:nvSpPr>
        <p:spPr>
          <a:xfrm>
            <a:off x="0" y="889844"/>
            <a:ext cx="12192000" cy="3416320"/>
          </a:xfrm>
          <a:prstGeom prst="rect">
            <a:avLst/>
          </a:prstGeom>
        </p:spPr>
        <p:txBody>
          <a:bodyPr wrap="square">
            <a:spAutoFit/>
          </a:bodyPr>
          <a:lstStyle/>
          <a:p>
            <a:pPr algn="just"/>
            <a:r>
              <a:rPr lang="en-US" dirty="0"/>
              <a:t>6. </a:t>
            </a:r>
            <a:r>
              <a:rPr lang="el-GR" b="1" u="sng" dirty="0">
                <a:highlight>
                  <a:srgbClr val="C0C0C0"/>
                </a:highlight>
              </a:rPr>
              <a:t>Ύπαρξη αδιάλυτων σε πεντάνιο και </a:t>
            </a:r>
            <a:r>
              <a:rPr lang="el-GR" b="1" u="sng" dirty="0" err="1">
                <a:highlight>
                  <a:srgbClr val="C0C0C0"/>
                </a:highlight>
              </a:rPr>
              <a:t>τολουόλιο</a:t>
            </a:r>
            <a:r>
              <a:rPr lang="en-US" dirty="0"/>
              <a:t>: </a:t>
            </a:r>
            <a:r>
              <a:rPr lang="el-GR" dirty="0"/>
              <a:t>Τα αδιάλυτα προέρχονται συνήθως από προϊόντα οξείδωσης και χημικής αλλοίωσης του λιπαντικού, προϊόντα φθοράς των μεταλλικών μερών του κινητήρα και από διάφορες ακαθαρσίες όπως σκόνη, αιθάλη κ.λπ. </a:t>
            </a:r>
            <a:r>
              <a:rPr lang="el-GR" b="1" u="sng" dirty="0"/>
              <a:t>Τα αδιάλυτα σε πεντάνιο δέν πρέπει να υπερβαίνουν το 5% και τα αδιάλυτα σε τολουόλιο το 3%. </a:t>
            </a:r>
            <a:r>
              <a:rPr lang="el-GR" b="1" dirty="0"/>
              <a:t>Η διαφορά των δύο ποσοστών (αδιάλυτα πεντανίου - αδιάλυτα τολουολίου) δίνει το μέτρο οξείδωσης του λιπαντικού και δεν πρέπει να είναι μεγαλύτερη από 1% για του κινητήρες βενζίνης και 2% για πετρελαίου.</a:t>
            </a:r>
            <a:endParaRPr lang="en-US" b="1" dirty="0"/>
          </a:p>
          <a:p>
            <a:pPr algn="just"/>
            <a:endParaRPr lang="en-US" dirty="0"/>
          </a:p>
          <a:p>
            <a:pPr algn="just"/>
            <a:r>
              <a:rPr lang="el-GR" dirty="0"/>
              <a:t>7</a:t>
            </a:r>
            <a:r>
              <a:rPr lang="el-GR" dirty="0">
                <a:highlight>
                  <a:srgbClr val="C0C0C0"/>
                </a:highlight>
              </a:rPr>
              <a:t>. </a:t>
            </a:r>
            <a:r>
              <a:rPr lang="el-GR" b="1" u="sng" dirty="0">
                <a:highlight>
                  <a:srgbClr val="C0C0C0"/>
                </a:highlight>
              </a:rPr>
              <a:t>Ύπαρξη νερού</a:t>
            </a:r>
            <a:r>
              <a:rPr lang="en-US" dirty="0"/>
              <a:t>: </a:t>
            </a:r>
            <a:r>
              <a:rPr lang="el-GR" b="1" u="sng" dirty="0">
                <a:highlight>
                  <a:srgbClr val="C0C0C0"/>
                </a:highlight>
              </a:rPr>
              <a:t>Το νερό είναι δυνατόν να προέρχεται ή από συμπυκνώσεις υδρατμών από τα προϊόντα της καύσης ή από διαρροή του συστήματος ψύξεως και δεν πρέπει να υπερβαίνει το 0.5%. </a:t>
            </a:r>
            <a:endParaRPr lang="en-US" b="1" u="sng" dirty="0">
              <a:highlight>
                <a:srgbClr val="C0C0C0"/>
              </a:highlight>
            </a:endParaRPr>
          </a:p>
          <a:p>
            <a:pPr algn="just"/>
            <a:endParaRPr lang="en-US" dirty="0"/>
          </a:p>
          <a:p>
            <a:pPr algn="just"/>
            <a:r>
              <a:rPr lang="el-GR" dirty="0"/>
              <a:t>8. </a:t>
            </a:r>
            <a:r>
              <a:rPr lang="el-GR" b="1" u="sng" dirty="0">
                <a:highlight>
                  <a:srgbClr val="C0C0C0"/>
                </a:highlight>
              </a:rPr>
              <a:t>Τα μέταλλα του λιπαντικού</a:t>
            </a:r>
            <a:r>
              <a:rPr lang="en-US" dirty="0">
                <a:highlight>
                  <a:srgbClr val="C0C0C0"/>
                </a:highlight>
              </a:rPr>
              <a:t>: </a:t>
            </a:r>
            <a:r>
              <a:rPr lang="el-GR" b="1" u="sng" dirty="0">
                <a:highlight>
                  <a:srgbClr val="C0C0C0"/>
                </a:highlight>
              </a:rPr>
              <a:t>Η ύπαρξη μετάλλων που δεν υπήρχαν στην αρχική σύσταση (πρόσθετα) του λιπαντικού επιτρέπει την διάγνωση φθοράς σε συγκεκριμένα σημεία του κινητήρα όπου υπάρχουν τα ανευρεθέντα μέταλλα και η συγκέντρωσή τους επιτρέπει την διάγνωση του μεγέθους της φθοράς.</a:t>
            </a:r>
          </a:p>
        </p:txBody>
      </p:sp>
      <p:sp>
        <p:nvSpPr>
          <p:cNvPr id="3" name="Rectangle 2">
            <a:extLst>
              <a:ext uri="{FF2B5EF4-FFF2-40B4-BE49-F238E27FC236}">
                <a16:creationId xmlns:a16="http://schemas.microsoft.com/office/drawing/2014/main" id="{BD4872EB-D3C7-4988-817B-9BF8E0DED902}"/>
              </a:ext>
            </a:extLst>
          </p:cNvPr>
          <p:cNvSpPr/>
          <p:nvPr/>
        </p:nvSpPr>
        <p:spPr>
          <a:xfrm>
            <a:off x="3182368" y="25850"/>
            <a:ext cx="5541517" cy="461665"/>
          </a:xfrm>
          <a:prstGeom prst="rect">
            <a:avLst/>
          </a:prstGeom>
        </p:spPr>
        <p:txBody>
          <a:bodyPr wrap="none">
            <a:spAutoFit/>
          </a:bodyPr>
          <a:lstStyle/>
          <a:p>
            <a:r>
              <a:rPr lang="el-GR" sz="2400" b="1" dirty="0"/>
              <a:t>ΕΛΕΓΧΟΙ ΤΟΥ ΛΙΠΑΝΤΙΚΟΥ ΚΑΤΑ ΤΗ ΧΡΗΣΗ</a:t>
            </a:r>
          </a:p>
        </p:txBody>
      </p:sp>
      <p:sp>
        <p:nvSpPr>
          <p:cNvPr id="5" name="Ορθογώνιο 4">
            <a:extLst>
              <a:ext uri="{FF2B5EF4-FFF2-40B4-BE49-F238E27FC236}">
                <a16:creationId xmlns:a16="http://schemas.microsoft.com/office/drawing/2014/main" id="{5EADF937-1D82-4DF0-9BBE-426BEE788275}"/>
              </a:ext>
            </a:extLst>
          </p:cNvPr>
          <p:cNvSpPr/>
          <p:nvPr/>
        </p:nvSpPr>
        <p:spPr>
          <a:xfrm>
            <a:off x="0" y="4708493"/>
            <a:ext cx="12192000" cy="954107"/>
          </a:xfrm>
          <a:prstGeom prst="rect">
            <a:avLst/>
          </a:prstGeom>
        </p:spPr>
        <p:txBody>
          <a:bodyPr wrap="square">
            <a:spAutoFit/>
          </a:bodyPr>
          <a:lstStyle/>
          <a:p>
            <a:endParaRPr lang="el-GR" sz="1400" b="1" dirty="0"/>
          </a:p>
          <a:p>
            <a:r>
              <a:rPr lang="el-GR" sz="1400" b="1" dirty="0"/>
              <a:t>ΠΗΓΗ</a:t>
            </a:r>
            <a:r>
              <a:rPr lang="en-US" sz="1400" b="1" dirty="0"/>
              <a:t>: </a:t>
            </a:r>
            <a:r>
              <a:rPr lang="el-GR" sz="1400" b="1" dirty="0"/>
              <a:t>ΧΑΡΑΛΑΜΠΟΣ ΑΠΟΣΤΟΛΙΔΗΣ ΔΙΠΛ. ΜΗΧΑΝΟΛΟΓΟΣ ΗΛΕΚΤΡΟΛΟΓΟΣ ΜΗΧΑΝΙΚΟΣ ΕΜΠ ΜΕΛΟΣ ΔΣ HELLENIC MAINTENANCE SOCIETY</a:t>
            </a:r>
            <a:r>
              <a:rPr lang="en-US" sz="1400" b="1" dirty="0"/>
              <a:t>,</a:t>
            </a:r>
            <a:r>
              <a:rPr lang="el-GR" sz="1400" b="1" dirty="0"/>
              <a:t> ΣΥΝΤΟΜΟΣ ΟΔΗΓΟΣ  ΛΙΠΑΝΣΗΣ</a:t>
            </a:r>
            <a:r>
              <a:rPr lang="en-US" sz="1400" b="1" dirty="0"/>
              <a:t>,</a:t>
            </a:r>
            <a:r>
              <a:rPr lang="el-GR" sz="1400" b="1" dirty="0"/>
              <a:t> ΝΟΕΜΒΡΙΟΣ-ΔΕΚΕΜΒΡΙΟΣ 2014    </a:t>
            </a:r>
          </a:p>
          <a:p>
            <a:r>
              <a:rPr lang="el-GR" sz="1400" b="1" dirty="0"/>
              <a:t> </a:t>
            </a:r>
          </a:p>
        </p:txBody>
      </p:sp>
      <p:sp>
        <p:nvSpPr>
          <p:cNvPr id="4" name="Θέση υποσέλιδου 3">
            <a:extLst>
              <a:ext uri="{FF2B5EF4-FFF2-40B4-BE49-F238E27FC236}">
                <a16:creationId xmlns:a16="http://schemas.microsoft.com/office/drawing/2014/main" id="{FCFC23A6-2C2D-447F-A74D-602F09AC43D6}"/>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408554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AB44DCBE-5B8F-46E6-AF9C-0908BAAE2409}"/>
              </a:ext>
            </a:extLst>
          </p:cNvPr>
          <p:cNvSpPr/>
          <p:nvPr/>
        </p:nvSpPr>
        <p:spPr>
          <a:xfrm>
            <a:off x="0" y="275970"/>
            <a:ext cx="12192000" cy="5644366"/>
          </a:xfrm>
          <a:prstGeom prst="rect">
            <a:avLst/>
          </a:prstGeom>
        </p:spPr>
        <p:txBody>
          <a:bodyPr wrap="square">
            <a:spAutoFit/>
          </a:bodyPr>
          <a:lstStyle/>
          <a:p>
            <a:pPr algn="just">
              <a:lnSpc>
                <a:spcPct val="115000"/>
              </a:lnSpc>
              <a:spcBef>
                <a:spcPts val="1650"/>
              </a:spcBef>
              <a:spcAft>
                <a:spcPts val="825"/>
              </a:spcAft>
            </a:pPr>
            <a:r>
              <a:rPr lang="el-GR" sz="2800" b="1" u="sng" dirty="0">
                <a:ea typeface="Times New Roman" panose="02020603050405020304" pitchFamily="18" charset="0"/>
                <a:cs typeface="Helvetica" panose="020B0604020202020204" pitchFamily="34" charset="0"/>
              </a:rPr>
              <a:t>Αραίωση από άκαυστο καύσιμο</a:t>
            </a:r>
            <a:endParaRPr lang="el-GR" sz="2800" u="sng" dirty="0">
              <a:ea typeface="Calibri" panose="020F0502020204030204" pitchFamily="34" charset="0"/>
              <a:cs typeface="Times New Roman" panose="02020603050405020304" pitchFamily="18" charset="0"/>
            </a:endParaRPr>
          </a:p>
          <a:p>
            <a:pPr algn="just">
              <a:lnSpc>
                <a:spcPct val="115000"/>
              </a:lnSpc>
              <a:spcAft>
                <a:spcPts val="825"/>
              </a:spcAft>
            </a:pPr>
            <a:r>
              <a:rPr lang="el-GR" dirty="0">
                <a:ea typeface="Times New Roman" panose="02020603050405020304" pitchFamily="18" charset="0"/>
                <a:cs typeface="Times New Roman" panose="02020603050405020304" pitchFamily="18" charset="0"/>
              </a:rPr>
              <a:t>Ένα άλλο φαινόμενο που επηρεάζει την απόδοση του λιπαντικού είναι η αραίωση από άκαυστο καύσιμο. Στους κινητήρες </a:t>
            </a:r>
            <a:r>
              <a:rPr lang="el-GR" dirty="0" err="1">
                <a:ea typeface="Times New Roman" panose="02020603050405020304" pitchFamily="18" charset="0"/>
                <a:cs typeface="Times New Roman" panose="02020603050405020304" pitchFamily="18" charset="0"/>
              </a:rPr>
              <a:t>diesel</a:t>
            </a:r>
            <a:r>
              <a:rPr lang="el-GR" dirty="0">
                <a:ea typeface="Times New Roman" panose="02020603050405020304" pitchFamily="18" charset="0"/>
                <a:cs typeface="Times New Roman" panose="02020603050405020304" pitchFamily="18" charset="0"/>
              </a:rPr>
              <a:t> μεγάλου κυβισμού το φαινόμενο αυτό εντείνεται, σε σημείο που κάποιοι κατασκευαστές έχουν αναφέρει ποσοστό καυσίμου μέχρι και 15% κατά την αλλαγή λιπαντικών.</a:t>
            </a:r>
          </a:p>
          <a:p>
            <a:pPr algn="just">
              <a:lnSpc>
                <a:spcPct val="115000"/>
              </a:lnSpc>
              <a:spcAft>
                <a:spcPts val="825"/>
              </a:spcAft>
            </a:pPr>
            <a:r>
              <a:rPr lang="el-GR" b="1" u="sng" dirty="0">
                <a:highlight>
                  <a:srgbClr val="C0C0C0"/>
                </a:highlight>
                <a:ea typeface="Times New Roman" panose="02020603050405020304" pitchFamily="18" charset="0"/>
                <a:cs typeface="Times New Roman" panose="02020603050405020304" pitchFamily="18" charset="0"/>
              </a:rPr>
              <a:t>Οι σύγχρονες τεχνολογίες ψεκασμού (και κυρίως οι τεχνολογίες πολλαπλού ψεκασμού), αυξάνουν τη διαφυγή άκαυστου </a:t>
            </a:r>
            <a:r>
              <a:rPr lang="el-GR" b="1" u="sng" dirty="0" err="1">
                <a:highlight>
                  <a:srgbClr val="C0C0C0"/>
                </a:highlight>
                <a:ea typeface="Times New Roman" panose="02020603050405020304" pitchFamily="18" charset="0"/>
                <a:cs typeface="Times New Roman" panose="02020603050405020304" pitchFamily="18" charset="0"/>
              </a:rPr>
              <a:t>diesel</a:t>
            </a:r>
            <a:r>
              <a:rPr lang="el-GR" b="1" u="sng" dirty="0">
                <a:highlight>
                  <a:srgbClr val="C0C0C0"/>
                </a:highlight>
                <a:ea typeface="Times New Roman" panose="02020603050405020304" pitchFamily="18" charset="0"/>
                <a:cs typeface="Times New Roman" panose="02020603050405020304" pitchFamily="18" charset="0"/>
              </a:rPr>
              <a:t> στο χώρο του </a:t>
            </a:r>
            <a:r>
              <a:rPr lang="el-GR" b="1" u="sng" dirty="0" err="1">
                <a:highlight>
                  <a:srgbClr val="C0C0C0"/>
                </a:highlight>
                <a:ea typeface="Times New Roman" panose="02020603050405020304" pitchFamily="18" charset="0"/>
                <a:cs typeface="Times New Roman" panose="02020603050405020304" pitchFamily="18" charset="0"/>
              </a:rPr>
              <a:t>κάρτερ</a:t>
            </a:r>
            <a:r>
              <a:rPr lang="el-GR" b="1" u="sng" dirty="0">
                <a:highlight>
                  <a:srgbClr val="C0C0C0"/>
                </a:highlight>
                <a:ea typeface="Times New Roman" panose="02020603050405020304" pitchFamily="18" charset="0"/>
                <a:cs typeface="Times New Roman" panose="02020603050405020304" pitchFamily="18" charset="0"/>
              </a:rPr>
              <a:t>.</a:t>
            </a:r>
            <a:endParaRPr lang="el-GR" b="1" u="sng" dirty="0">
              <a:highlight>
                <a:srgbClr val="C0C0C0"/>
              </a:highlight>
              <a:ea typeface="Calibri" panose="020F0502020204030204" pitchFamily="34" charset="0"/>
              <a:cs typeface="Times New Roman" panose="02020603050405020304" pitchFamily="18" charset="0"/>
            </a:endParaRPr>
          </a:p>
          <a:p>
            <a:pPr algn="just">
              <a:lnSpc>
                <a:spcPct val="115000"/>
              </a:lnSpc>
              <a:spcAft>
                <a:spcPts val="825"/>
              </a:spcAft>
            </a:pPr>
            <a:r>
              <a:rPr lang="el-GR" b="1" u="sng" dirty="0">
                <a:highlight>
                  <a:srgbClr val="C0C0C0"/>
                </a:highlight>
                <a:ea typeface="Times New Roman" panose="02020603050405020304" pitchFamily="18" charset="0"/>
                <a:cs typeface="Times New Roman" panose="02020603050405020304" pitchFamily="18" charset="0"/>
              </a:rPr>
              <a:t>Επιπλέον, κατά τη διαδικασία αναγέννησης του φίλτρου σωματιδίων DPF και κατά τη διαδικασία </a:t>
            </a:r>
            <a:r>
              <a:rPr lang="el-GR" b="1" u="sng" dirty="0" err="1">
                <a:highlight>
                  <a:srgbClr val="C0C0C0"/>
                </a:highlight>
                <a:ea typeface="Times New Roman" panose="02020603050405020304" pitchFamily="18" charset="0"/>
                <a:cs typeface="Times New Roman" panose="02020603050405020304" pitchFamily="18" charset="0"/>
              </a:rPr>
              <a:t>μετα</a:t>
            </a:r>
            <a:r>
              <a:rPr lang="el-GR" b="1" u="sng" dirty="0">
                <a:highlight>
                  <a:srgbClr val="C0C0C0"/>
                </a:highlight>
                <a:ea typeface="Times New Roman" panose="02020603050405020304" pitchFamily="18" charset="0"/>
                <a:cs typeface="Times New Roman" panose="02020603050405020304" pitchFamily="18" charset="0"/>
              </a:rPr>
              <a:t>-ψεκασμών, μέρος του καυσίμου καταλήγει επίσης στο </a:t>
            </a:r>
            <a:r>
              <a:rPr lang="el-GR" b="1" u="sng" dirty="0" err="1">
                <a:highlight>
                  <a:srgbClr val="C0C0C0"/>
                </a:highlight>
                <a:ea typeface="Times New Roman" panose="02020603050405020304" pitchFamily="18" charset="0"/>
                <a:cs typeface="Times New Roman" panose="02020603050405020304" pitchFamily="18" charset="0"/>
              </a:rPr>
              <a:t>κάρτερ</a:t>
            </a:r>
            <a:r>
              <a:rPr lang="el-GR" b="1" u="sng" dirty="0">
                <a:highlight>
                  <a:srgbClr val="C0C0C0"/>
                </a:highlight>
                <a:ea typeface="Times New Roman" panose="02020603050405020304" pitchFamily="18" charset="0"/>
                <a:cs typeface="Times New Roman" panose="02020603050405020304" pitchFamily="18" charset="0"/>
              </a:rPr>
              <a:t>.</a:t>
            </a:r>
            <a:r>
              <a:rPr lang="el-GR" dirty="0">
                <a:highlight>
                  <a:srgbClr val="C0C0C0"/>
                </a:highlight>
                <a:ea typeface="Times New Roman" panose="02020603050405020304" pitchFamily="18" charset="0"/>
                <a:cs typeface="Times New Roman" panose="02020603050405020304" pitchFamily="18" charset="0"/>
              </a:rPr>
              <a:t> </a:t>
            </a:r>
            <a:endParaRPr lang="en-US" dirty="0">
              <a:highlight>
                <a:srgbClr val="C0C0C0"/>
              </a:highlight>
              <a:ea typeface="Times New Roman" panose="02020603050405020304" pitchFamily="18" charset="0"/>
              <a:cs typeface="Times New Roman" panose="02020603050405020304" pitchFamily="18" charset="0"/>
            </a:endParaRPr>
          </a:p>
          <a:p>
            <a:pPr algn="just">
              <a:lnSpc>
                <a:spcPct val="115000"/>
              </a:lnSpc>
              <a:spcAft>
                <a:spcPts val="825"/>
              </a:spcAft>
            </a:pPr>
            <a:r>
              <a:rPr lang="el-GR" b="1" u="sng" dirty="0">
                <a:highlight>
                  <a:srgbClr val="C0C0C0"/>
                </a:highlight>
                <a:ea typeface="Times New Roman" panose="02020603050405020304" pitchFamily="18" charset="0"/>
                <a:cs typeface="Times New Roman" panose="02020603050405020304" pitchFamily="18" charset="0"/>
              </a:rPr>
              <a:t>Η χρήση </a:t>
            </a:r>
            <a:r>
              <a:rPr lang="el-GR" b="1" u="sng" dirty="0" err="1">
                <a:highlight>
                  <a:srgbClr val="C0C0C0"/>
                </a:highlight>
                <a:ea typeface="Times New Roman" panose="02020603050405020304" pitchFamily="18" charset="0"/>
                <a:cs typeface="Times New Roman" panose="02020603050405020304" pitchFamily="18" charset="0"/>
              </a:rPr>
              <a:t>biodiesel</a:t>
            </a:r>
            <a:r>
              <a:rPr lang="el-GR" b="1" u="sng" dirty="0">
                <a:highlight>
                  <a:srgbClr val="C0C0C0"/>
                </a:highlight>
                <a:ea typeface="Times New Roman" panose="02020603050405020304" pitchFamily="18" charset="0"/>
                <a:cs typeface="Times New Roman" panose="02020603050405020304" pitchFamily="18" charset="0"/>
              </a:rPr>
              <a:t> επιβαρύνει και σε αυτήν την περίπτωση τη ρύπανση του λιπαντικού, λόγω χαμηλότερης πτητικότητας και απομακρύνεται με πιο αργούς ρυθμούς από το λιπαντικό. </a:t>
            </a:r>
            <a:r>
              <a:rPr lang="el-GR" dirty="0">
                <a:ea typeface="Times New Roman" panose="02020603050405020304" pitchFamily="18" charset="0"/>
                <a:cs typeface="Times New Roman" panose="02020603050405020304" pitchFamily="18" charset="0"/>
              </a:rPr>
              <a:t>Μάλιστα, πολλοί κατασκευαστές προτείνουν μείωση των διαστημάτων συντήρησης, όταν γίνεται χρήση καυσίμου με υψηλό ποσοστό </a:t>
            </a:r>
            <a:r>
              <a:rPr lang="el-GR" dirty="0" err="1">
                <a:ea typeface="Times New Roman" panose="02020603050405020304" pitchFamily="18" charset="0"/>
                <a:cs typeface="Times New Roman" panose="02020603050405020304" pitchFamily="18" charset="0"/>
              </a:rPr>
              <a:t>biodiesel</a:t>
            </a:r>
            <a:r>
              <a:rPr lang="el-GR" dirty="0">
                <a:ea typeface="Times New Roman" panose="02020603050405020304" pitchFamily="18" charset="0"/>
                <a:cs typeface="Times New Roman" panose="02020603050405020304" pitchFamily="18" charset="0"/>
              </a:rPr>
              <a:t>.</a:t>
            </a:r>
            <a:endParaRPr lang="el-GR" dirty="0">
              <a:ea typeface="Calibri" panose="020F0502020204030204" pitchFamily="34" charset="0"/>
              <a:cs typeface="Times New Roman" panose="02020603050405020304" pitchFamily="18" charset="0"/>
            </a:endParaRPr>
          </a:p>
          <a:p>
            <a:pPr algn="just">
              <a:lnSpc>
                <a:spcPct val="115000"/>
              </a:lnSpc>
              <a:spcAft>
                <a:spcPts val="825"/>
              </a:spcAft>
            </a:pPr>
            <a:r>
              <a:rPr lang="el-GR" sz="2000" b="1" dirty="0">
                <a:highlight>
                  <a:srgbClr val="C0C0C0"/>
                </a:highlight>
                <a:ea typeface="Times New Roman" panose="02020603050405020304" pitchFamily="18" charset="0"/>
                <a:cs typeface="Times New Roman" panose="02020603050405020304" pitchFamily="18" charset="0"/>
              </a:rPr>
              <a:t>Πως το αντιλαμβανόμαστε</a:t>
            </a:r>
            <a:r>
              <a:rPr lang="en-US" sz="2000" b="1" dirty="0">
                <a:highlight>
                  <a:srgbClr val="C0C0C0"/>
                </a:highlight>
                <a:ea typeface="Times New Roman" panose="02020603050405020304" pitchFamily="18" charset="0"/>
                <a:cs typeface="Times New Roman" panose="02020603050405020304" pitchFamily="18" charset="0"/>
              </a:rPr>
              <a:t>??</a:t>
            </a:r>
            <a:endParaRPr lang="el-GR" sz="2000" b="1" dirty="0">
              <a:highlight>
                <a:srgbClr val="C0C0C0"/>
              </a:highlight>
              <a:ea typeface="Times New Roman" panose="02020603050405020304" pitchFamily="18" charset="0"/>
              <a:cs typeface="Times New Roman" panose="02020603050405020304" pitchFamily="18" charset="0"/>
            </a:endParaRPr>
          </a:p>
          <a:p>
            <a:pPr algn="just">
              <a:lnSpc>
                <a:spcPct val="115000"/>
              </a:lnSpc>
              <a:spcAft>
                <a:spcPts val="825"/>
              </a:spcAft>
            </a:pPr>
            <a:r>
              <a:rPr lang="el-GR" b="1" dirty="0">
                <a:highlight>
                  <a:srgbClr val="C0C0C0"/>
                </a:highlight>
                <a:ea typeface="Times New Roman" panose="02020603050405020304" pitchFamily="18" charset="0"/>
                <a:cs typeface="Times New Roman" panose="02020603050405020304" pitchFamily="18" charset="0"/>
              </a:rPr>
              <a:t>Η αραίωση του λιπαντικού από άκαυστο καύσιμο προκαλεί ραγδαία πτώση του ιξώδους του, καθιστώντας το πιο λεπτόρρευστο, μειώνοντας τις αντοχές της λιπαντικής μεμβράνης και την προστασία του κινητήρα, ενώ ταυτόχρονα αυξάνει σημαντικά τον ρυθμό οξείδωσης και την κατανάλωση του λιπαντικού.</a:t>
            </a:r>
            <a:endParaRPr lang="el-GR" b="1" dirty="0">
              <a:effectLst/>
              <a:highlight>
                <a:srgbClr val="C0C0C0"/>
              </a:highlight>
              <a:ea typeface="Calibri" panose="020F0502020204030204" pitchFamily="34" charset="0"/>
              <a:cs typeface="Times New Roman" panose="02020603050405020304" pitchFamily="18" charset="0"/>
            </a:endParaRPr>
          </a:p>
        </p:txBody>
      </p:sp>
      <p:sp>
        <p:nvSpPr>
          <p:cNvPr id="3" name="Θέση υποσέλιδου 2">
            <a:extLst>
              <a:ext uri="{FF2B5EF4-FFF2-40B4-BE49-F238E27FC236}">
                <a16:creationId xmlns:a16="http://schemas.microsoft.com/office/drawing/2014/main" id="{196A2968-5432-4376-BD5D-F10A0D3D4483}"/>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2946033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86278688-FC51-4411-B10D-BC343E181CBD}"/>
              </a:ext>
            </a:extLst>
          </p:cNvPr>
          <p:cNvSpPr/>
          <p:nvPr/>
        </p:nvSpPr>
        <p:spPr>
          <a:xfrm>
            <a:off x="0" y="0"/>
            <a:ext cx="12192000" cy="2185214"/>
          </a:xfrm>
          <a:prstGeom prst="rect">
            <a:avLst/>
          </a:prstGeom>
        </p:spPr>
        <p:txBody>
          <a:bodyPr wrap="square">
            <a:spAutoFit/>
          </a:bodyPr>
          <a:lstStyle/>
          <a:p>
            <a:pPr algn="ctr" fontAlgn="base" latinLnBrk="1"/>
            <a:r>
              <a:rPr lang="el-GR" sz="2800" b="1" u="sng" dirty="0">
                <a:highlight>
                  <a:srgbClr val="C0C0C0"/>
                </a:highlight>
              </a:rPr>
              <a:t>Συνθετικά Λιπαντικά</a:t>
            </a:r>
          </a:p>
          <a:p>
            <a:pPr fontAlgn="base" latinLnBrk="1"/>
            <a:r>
              <a:rPr lang="el-GR" dirty="0"/>
              <a:t>Τα συνθετικά λιπαντικά </a:t>
            </a:r>
            <a:r>
              <a:rPr lang="el-GR" b="1" dirty="0" err="1"/>
              <a:t>προωτοεμφανίστηκαν</a:t>
            </a:r>
            <a:r>
              <a:rPr lang="el-GR" b="1" dirty="0"/>
              <a:t> στις αρχές της δεκαετίας του 1930</a:t>
            </a:r>
            <a:r>
              <a:rPr lang="el-GR" dirty="0"/>
              <a:t>, καθώς τεχνολογίες συνθετικών  υδρογονανθράκων και εστέρων </a:t>
            </a:r>
            <a:r>
              <a:rPr lang="el-GR" dirty="0" err="1"/>
              <a:t>αναπτύχθησαν</a:t>
            </a:r>
            <a:r>
              <a:rPr lang="el-GR" dirty="0"/>
              <a:t> παράλληλα στη Γερμανία και τις ΗΠΑ. </a:t>
            </a:r>
            <a:endParaRPr lang="en-US" dirty="0"/>
          </a:p>
          <a:p>
            <a:pPr fontAlgn="base" latinLnBrk="1"/>
            <a:endParaRPr lang="en-US" dirty="0"/>
          </a:p>
          <a:p>
            <a:pPr fontAlgn="base" latinLnBrk="1"/>
            <a:r>
              <a:rPr lang="el-GR" dirty="0"/>
              <a:t>Η αυξανόμενη απαίτηση από τα λιπαντικά να </a:t>
            </a:r>
            <a:r>
              <a:rPr lang="el-GR" b="1" dirty="0"/>
              <a:t>αποδίδουν σε ολοένα επεκτεινόμενα θερμοκρασιακά εύρη λειτουργιών </a:t>
            </a:r>
            <a:r>
              <a:rPr lang="el-GR" dirty="0"/>
              <a:t>(κυρίως οδηγούμενη από τις εξελίξεις στους κινητήρες των στρατιωτικών αεροσκαφών) σήμανε τη συνεχή εξέλιξη των τεχνολογιών συνθετικών λιπαντικών.</a:t>
            </a:r>
          </a:p>
        </p:txBody>
      </p:sp>
      <p:sp>
        <p:nvSpPr>
          <p:cNvPr id="3" name="Ορθογώνιο 2">
            <a:extLst>
              <a:ext uri="{FF2B5EF4-FFF2-40B4-BE49-F238E27FC236}">
                <a16:creationId xmlns:a16="http://schemas.microsoft.com/office/drawing/2014/main" id="{13F1192A-DB75-4B08-82CA-3F912028E8D9}"/>
              </a:ext>
            </a:extLst>
          </p:cNvPr>
          <p:cNvSpPr/>
          <p:nvPr/>
        </p:nvSpPr>
        <p:spPr>
          <a:xfrm>
            <a:off x="0" y="2371483"/>
            <a:ext cx="12192000" cy="2585323"/>
          </a:xfrm>
          <a:prstGeom prst="rect">
            <a:avLst/>
          </a:prstGeom>
        </p:spPr>
        <p:txBody>
          <a:bodyPr wrap="square">
            <a:spAutoFit/>
          </a:bodyPr>
          <a:lstStyle/>
          <a:p>
            <a:pPr algn="just" fontAlgn="base" latinLnBrk="1"/>
            <a:r>
              <a:rPr lang="en-US" u="sng" dirty="0">
                <a:highlight>
                  <a:srgbClr val="C0C0C0"/>
                </a:highlight>
              </a:rPr>
              <a:t>1. </a:t>
            </a:r>
            <a:r>
              <a:rPr lang="el-GR" u="sng" dirty="0">
                <a:highlight>
                  <a:srgbClr val="C0C0C0"/>
                </a:highlight>
              </a:rPr>
              <a:t>Οι </a:t>
            </a:r>
            <a:r>
              <a:rPr lang="el-GR" b="1" u="sng" dirty="0" err="1">
                <a:highlight>
                  <a:srgbClr val="C0C0C0"/>
                </a:highlight>
              </a:rPr>
              <a:t>πολυ-αλφα-ολεφίνες</a:t>
            </a:r>
            <a:r>
              <a:rPr lang="el-GR" u="sng" dirty="0">
                <a:highlight>
                  <a:srgbClr val="C0C0C0"/>
                </a:highlight>
              </a:rPr>
              <a:t> (ή </a:t>
            </a:r>
            <a:r>
              <a:rPr lang="el-GR" u="sng" dirty="0" err="1">
                <a:highlight>
                  <a:srgbClr val="C0C0C0"/>
                </a:highlight>
              </a:rPr>
              <a:t>πολυ</a:t>
            </a:r>
            <a:r>
              <a:rPr lang="el-GR" u="sng" dirty="0">
                <a:highlight>
                  <a:srgbClr val="C0C0C0"/>
                </a:highlight>
              </a:rPr>
              <a:t>-α-</a:t>
            </a:r>
            <a:r>
              <a:rPr lang="el-GR" u="sng" dirty="0" err="1">
                <a:highlight>
                  <a:srgbClr val="C0C0C0"/>
                </a:highlight>
              </a:rPr>
              <a:t>ολεφίνες</a:t>
            </a:r>
            <a:r>
              <a:rPr lang="el-GR" u="sng" dirty="0">
                <a:highlight>
                  <a:srgbClr val="C0C0C0"/>
                </a:highlight>
              </a:rPr>
              <a:t>, αγγλική σύντμηση: PAO)</a:t>
            </a:r>
            <a:r>
              <a:rPr lang="el-GR" u="sng" dirty="0"/>
              <a:t> </a:t>
            </a:r>
            <a:r>
              <a:rPr lang="el-GR" dirty="0"/>
              <a:t>παρασκευάζονται με μία μέθοδο που ευρέως ονομάζεται “</a:t>
            </a:r>
            <a:r>
              <a:rPr lang="el-GR" dirty="0" err="1"/>
              <a:t>σύνθεσις</a:t>
            </a:r>
            <a:r>
              <a:rPr lang="el-GR" dirty="0"/>
              <a:t>/</a:t>
            </a:r>
            <a:r>
              <a:rPr lang="el-GR" dirty="0" err="1"/>
              <a:t>synthesis</a:t>
            </a:r>
            <a:r>
              <a:rPr lang="el-GR" dirty="0"/>
              <a:t>”. Πρόκειται περί πλήρως συνθετικών ενώσεων που προκύπτουν από τον πολυμερισμό μιας α-</a:t>
            </a:r>
            <a:r>
              <a:rPr lang="el-GR" dirty="0" err="1"/>
              <a:t>ολεφίνης</a:t>
            </a:r>
            <a:r>
              <a:rPr lang="el-GR" dirty="0"/>
              <a:t>.</a:t>
            </a:r>
          </a:p>
          <a:p>
            <a:pPr algn="just" fontAlgn="base" latinLnBrk="1"/>
            <a:r>
              <a:rPr lang="el-GR" b="1" dirty="0"/>
              <a:t>Είναι ένας ιδιαίτερος τύπος </a:t>
            </a:r>
            <a:r>
              <a:rPr lang="el-GR" b="1" dirty="0" err="1"/>
              <a:t>ολεφίνης</a:t>
            </a:r>
            <a:r>
              <a:rPr lang="el-GR" b="1" dirty="0"/>
              <a:t> (οργανικής) που χρησιμοποιείται στην παραγωγή συνθετικών λιπαντικών. </a:t>
            </a:r>
          </a:p>
          <a:p>
            <a:pPr algn="just" fontAlgn="base" latinLnBrk="1"/>
            <a:endParaRPr lang="el-GR" b="1" dirty="0"/>
          </a:p>
          <a:p>
            <a:pPr algn="just" fontAlgn="base" latinLnBrk="1"/>
            <a:r>
              <a:rPr lang="el-GR" b="1" u="sng" dirty="0">
                <a:highlight>
                  <a:srgbClr val="C0C0C0"/>
                </a:highlight>
              </a:rPr>
              <a:t>Προσφέρουν ένα ευρύ φάσμα λιπαντικών ιδιοτήτων διότι έχουν πολύ σταθερές δομές και εξαιρετικά ομοιόμορφες μοριακές αλυσίδες.</a:t>
            </a:r>
            <a:endParaRPr lang="en-US" b="1" u="sng" dirty="0">
              <a:highlight>
                <a:srgbClr val="C0C0C0"/>
              </a:highlight>
            </a:endParaRPr>
          </a:p>
          <a:p>
            <a:pPr algn="just" fontAlgn="base" latinLnBrk="1"/>
            <a:endParaRPr lang="en-US" b="1" u="sng" dirty="0">
              <a:highlight>
                <a:srgbClr val="C0C0C0"/>
              </a:highlight>
            </a:endParaRPr>
          </a:p>
          <a:p>
            <a:pPr algn="just" fontAlgn="base" latinLnBrk="1"/>
            <a:endParaRPr lang="en-US" b="1" i="0" u="sng" strike="noStrike" dirty="0">
              <a:effectLst/>
              <a:highlight>
                <a:srgbClr val="C0C0C0"/>
              </a:highlight>
            </a:endParaRPr>
          </a:p>
          <a:p>
            <a:pPr algn="just" fontAlgn="base" latinLnBrk="1"/>
            <a:endParaRPr lang="el-GR" b="1" i="0" u="sng" strike="noStrike" dirty="0">
              <a:effectLst/>
              <a:highlight>
                <a:srgbClr val="C0C0C0"/>
              </a:highlight>
            </a:endParaRPr>
          </a:p>
        </p:txBody>
      </p:sp>
      <p:sp>
        <p:nvSpPr>
          <p:cNvPr id="4" name="Ορθογώνιο 3">
            <a:extLst>
              <a:ext uri="{FF2B5EF4-FFF2-40B4-BE49-F238E27FC236}">
                <a16:creationId xmlns:a16="http://schemas.microsoft.com/office/drawing/2014/main" id="{6442A65A-B29C-4747-952A-33F6240105B5}"/>
              </a:ext>
            </a:extLst>
          </p:cNvPr>
          <p:cNvSpPr/>
          <p:nvPr/>
        </p:nvSpPr>
        <p:spPr>
          <a:xfrm>
            <a:off x="0" y="4204630"/>
            <a:ext cx="12192000" cy="2031325"/>
          </a:xfrm>
          <a:prstGeom prst="rect">
            <a:avLst/>
          </a:prstGeom>
        </p:spPr>
        <p:txBody>
          <a:bodyPr wrap="square">
            <a:spAutoFit/>
          </a:bodyPr>
          <a:lstStyle/>
          <a:p>
            <a:pPr algn="just" fontAlgn="base" latinLnBrk="1"/>
            <a:endParaRPr lang="en-US" b="1" u="sng" dirty="0"/>
          </a:p>
          <a:p>
            <a:pPr algn="just" fontAlgn="base" latinLnBrk="1"/>
            <a:r>
              <a:rPr lang="en-US" b="1" u="sng" dirty="0"/>
              <a:t>2. </a:t>
            </a:r>
            <a:r>
              <a:rPr lang="el-GR" b="1" u="sng" dirty="0">
                <a:highlight>
                  <a:srgbClr val="C0C0C0"/>
                </a:highlight>
              </a:rPr>
              <a:t>Οι εστέρες είναι συνθετικές χημικές ενώσεις που προκύπτουν </a:t>
            </a:r>
            <a:r>
              <a:rPr lang="el-GR" b="1" u="sng" dirty="0" err="1">
                <a:highlight>
                  <a:srgbClr val="C0C0C0"/>
                </a:highlight>
              </a:rPr>
              <a:t>απο</a:t>
            </a:r>
            <a:r>
              <a:rPr lang="el-GR" b="1" u="sng" dirty="0">
                <a:highlight>
                  <a:srgbClr val="C0C0C0"/>
                </a:highlight>
              </a:rPr>
              <a:t> την αντίδραση ενός οξέος με μία αλκοόλη η μία φαινόλη</a:t>
            </a:r>
            <a:r>
              <a:rPr lang="el-GR" u="sng" dirty="0">
                <a:highlight>
                  <a:srgbClr val="C0C0C0"/>
                </a:highlight>
              </a:rPr>
              <a:t>.</a:t>
            </a:r>
          </a:p>
          <a:p>
            <a:pPr algn="just" fontAlgn="base" latinLnBrk="1"/>
            <a:r>
              <a:rPr lang="el-GR" dirty="0"/>
              <a:t>Πολλοί εστέρες με διαφορετικές χημικές συστάσεις ο καθένας, </a:t>
            </a:r>
            <a:r>
              <a:rPr lang="el-GR" b="1" dirty="0">
                <a:highlight>
                  <a:srgbClr val="C0C0C0"/>
                </a:highlight>
              </a:rPr>
              <a:t>εξαιτίας της άριστης </a:t>
            </a:r>
            <a:r>
              <a:rPr lang="el-GR" b="1" dirty="0" err="1">
                <a:highlight>
                  <a:srgbClr val="C0C0C0"/>
                </a:highlight>
              </a:rPr>
              <a:t>λιπαντικότητάς</a:t>
            </a:r>
            <a:r>
              <a:rPr lang="el-GR" b="1" dirty="0">
                <a:highlight>
                  <a:srgbClr val="C0C0C0"/>
                </a:highlight>
              </a:rPr>
              <a:t> τους</a:t>
            </a:r>
            <a:r>
              <a:rPr lang="el-GR" dirty="0"/>
              <a:t>, χρησιμοποιούνται για διάφορους λόγους, είτε ως πρόσθετα είτε ως βασικά λάδια για την παραγωγή τελικών λιπαντικών.</a:t>
            </a:r>
          </a:p>
          <a:p>
            <a:pPr algn="just" fontAlgn="base" latinLnBrk="1"/>
            <a:r>
              <a:rPr lang="el-GR" dirty="0"/>
              <a:t>Λόγω του  </a:t>
            </a:r>
            <a:r>
              <a:rPr lang="el-GR" b="1" dirty="0">
                <a:highlight>
                  <a:srgbClr val="C0C0C0"/>
                </a:highlight>
              </a:rPr>
              <a:t>υψηλού κόστους τους</a:t>
            </a:r>
            <a:r>
              <a:rPr lang="el-GR" dirty="0"/>
              <a:t>, χρησιμοποιούνται σε μικρό ποσοστό στη συνταγή προκειμένου να βελτιώσουν τη σταθερότητα του τελικού προϊόντος.</a:t>
            </a:r>
          </a:p>
        </p:txBody>
      </p:sp>
      <p:sp>
        <p:nvSpPr>
          <p:cNvPr id="5" name="Θέση υποσέλιδου 4">
            <a:extLst>
              <a:ext uri="{FF2B5EF4-FFF2-40B4-BE49-F238E27FC236}">
                <a16:creationId xmlns:a16="http://schemas.microsoft.com/office/drawing/2014/main" id="{248B6B37-5E56-46B9-9041-279A9B20FF1E}"/>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990306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2B9FD7E0-D50E-4E3C-A2D3-7107EFEDDC2F}"/>
              </a:ext>
            </a:extLst>
          </p:cNvPr>
          <p:cNvSpPr/>
          <p:nvPr/>
        </p:nvSpPr>
        <p:spPr>
          <a:xfrm>
            <a:off x="0" y="0"/>
            <a:ext cx="12192000" cy="5786199"/>
          </a:xfrm>
          <a:prstGeom prst="rect">
            <a:avLst/>
          </a:prstGeom>
        </p:spPr>
        <p:txBody>
          <a:bodyPr wrap="square">
            <a:spAutoFit/>
          </a:bodyPr>
          <a:lstStyle/>
          <a:p>
            <a:pPr algn="ctr"/>
            <a:r>
              <a:rPr lang="el-GR" sz="2800" b="1" u="sng" dirty="0">
                <a:highlight>
                  <a:srgbClr val="C0C0C0"/>
                </a:highlight>
              </a:rPr>
              <a:t>Τι είναι</a:t>
            </a:r>
            <a:r>
              <a:rPr lang="en-US" sz="2800" b="1" u="sng" dirty="0">
                <a:highlight>
                  <a:srgbClr val="C0C0C0"/>
                </a:highlight>
              </a:rPr>
              <a:t> </a:t>
            </a:r>
            <a:r>
              <a:rPr lang="el-GR" sz="2800" b="1" u="sng" dirty="0">
                <a:highlight>
                  <a:srgbClr val="C0C0C0"/>
                </a:highlight>
              </a:rPr>
              <a:t>όμως τόσο καλό στα συνθετικά λιπαντικά;</a:t>
            </a:r>
          </a:p>
          <a:p>
            <a:pPr marL="342900" indent="-342900" algn="just">
              <a:buFont typeface="+mj-lt"/>
              <a:buAutoNum type="arabicPeriod"/>
            </a:pPr>
            <a:endParaRPr lang="en-US" dirty="0">
              <a:solidFill>
                <a:srgbClr val="404040"/>
              </a:solidFill>
            </a:endParaRPr>
          </a:p>
          <a:p>
            <a:pPr marL="342900" indent="-342900" algn="just">
              <a:buFont typeface="+mj-lt"/>
              <a:buAutoNum type="arabicPeriod"/>
            </a:pPr>
            <a:r>
              <a:rPr lang="el-GR" b="1" u="sng" dirty="0">
                <a:solidFill>
                  <a:srgbClr val="404040"/>
                </a:solidFill>
                <a:highlight>
                  <a:srgbClr val="C0C0C0"/>
                </a:highlight>
              </a:rPr>
              <a:t>Η απόδοση των συνθετικών λιπαντικών κινητήρων είναι τυπικά πιο υψηλή</a:t>
            </a:r>
            <a:r>
              <a:rPr lang="el-GR" b="1" u="sng" dirty="0">
                <a:solidFill>
                  <a:srgbClr val="404040"/>
                </a:solidFill>
              </a:rPr>
              <a:t>, </a:t>
            </a:r>
            <a:r>
              <a:rPr lang="el-GR" b="1" u="sng" dirty="0">
                <a:solidFill>
                  <a:srgbClr val="404040"/>
                </a:solidFill>
                <a:highlight>
                  <a:srgbClr val="C0C0C0"/>
                </a:highlight>
              </a:rPr>
              <a:t>ειδικά από την άποψη της </a:t>
            </a:r>
            <a:r>
              <a:rPr lang="el-GR" b="1" u="sng" dirty="0" err="1">
                <a:solidFill>
                  <a:srgbClr val="404040"/>
                </a:solidFill>
                <a:highlight>
                  <a:srgbClr val="C0C0C0"/>
                </a:highlight>
              </a:rPr>
              <a:t>αντλησιμότητας</a:t>
            </a:r>
            <a:r>
              <a:rPr lang="el-GR" b="1" u="sng" dirty="0">
                <a:solidFill>
                  <a:srgbClr val="404040"/>
                </a:solidFill>
                <a:highlight>
                  <a:srgbClr val="C0C0C0"/>
                </a:highlight>
              </a:rPr>
              <a:t> σε χαμηλές θερμοκρασίες, της σταθερότητας σε υψηλές θερμοκρασίες και της προστασίας έναντι των </a:t>
            </a:r>
            <a:r>
              <a:rPr lang="el-GR" b="1" u="sng" dirty="0" err="1">
                <a:solidFill>
                  <a:srgbClr val="404040"/>
                </a:solidFill>
                <a:highlight>
                  <a:srgbClr val="C0C0C0"/>
                </a:highlight>
              </a:rPr>
              <a:t>επικαθίσεων</a:t>
            </a:r>
            <a:r>
              <a:rPr lang="el-GR" b="1" u="sng" dirty="0">
                <a:solidFill>
                  <a:srgbClr val="404040"/>
                </a:solidFill>
                <a:highlight>
                  <a:srgbClr val="C0C0C0"/>
                </a:highlight>
              </a:rPr>
              <a:t>. </a:t>
            </a:r>
            <a:endParaRPr lang="en-US" b="1" u="sng" dirty="0">
              <a:solidFill>
                <a:srgbClr val="404040"/>
              </a:solidFill>
              <a:highlight>
                <a:srgbClr val="C0C0C0"/>
              </a:highlight>
            </a:endParaRPr>
          </a:p>
          <a:p>
            <a:pPr marL="342900" indent="-342900" algn="just">
              <a:buFont typeface="+mj-lt"/>
              <a:buAutoNum type="arabicPeriod"/>
            </a:pPr>
            <a:r>
              <a:rPr lang="el-GR" dirty="0">
                <a:solidFill>
                  <a:srgbClr val="404040"/>
                </a:solidFill>
              </a:rPr>
              <a:t>Αυτά τα χαρακτηριστικά μπορούν να </a:t>
            </a:r>
            <a:r>
              <a:rPr lang="el-GR" b="1" u="sng" dirty="0">
                <a:solidFill>
                  <a:srgbClr val="404040"/>
                </a:solidFill>
                <a:highlight>
                  <a:srgbClr val="C0C0C0"/>
                </a:highlight>
              </a:rPr>
              <a:t>βοηθήσουν προς την κατεύθυνση της μειωμένης φθοράς του κινητήρα</a:t>
            </a:r>
            <a:r>
              <a:rPr lang="el-GR" b="1" dirty="0">
                <a:solidFill>
                  <a:srgbClr val="404040"/>
                </a:solidFill>
                <a:highlight>
                  <a:srgbClr val="C0C0C0"/>
                </a:highlight>
              </a:rPr>
              <a:t>, </a:t>
            </a:r>
            <a:r>
              <a:rPr lang="el-GR" dirty="0">
                <a:solidFill>
                  <a:srgbClr val="404040"/>
                </a:solidFill>
                <a:highlight>
                  <a:srgbClr val="C0C0C0"/>
                </a:highlight>
              </a:rPr>
              <a:t>της </a:t>
            </a:r>
            <a:r>
              <a:rPr lang="el-GR" b="1" u="sng" dirty="0">
                <a:solidFill>
                  <a:srgbClr val="404040"/>
                </a:solidFill>
                <a:highlight>
                  <a:srgbClr val="C0C0C0"/>
                </a:highlight>
              </a:rPr>
              <a:t>εξοικονόμησης καυσίμου και της μεγάλης διάρκειας ζωής του κινητήρα.</a:t>
            </a:r>
            <a:endParaRPr lang="en-US" b="1" u="sng" dirty="0">
              <a:solidFill>
                <a:srgbClr val="404040"/>
              </a:solidFill>
              <a:highlight>
                <a:srgbClr val="C0C0C0"/>
              </a:highlight>
            </a:endParaRPr>
          </a:p>
          <a:p>
            <a:pPr marL="342900" indent="-342900" algn="just">
              <a:buFont typeface="+mj-lt"/>
              <a:buAutoNum type="arabicPeriod"/>
            </a:pPr>
            <a:r>
              <a:rPr lang="el-GR" b="1" dirty="0">
                <a:solidFill>
                  <a:srgbClr val="404040"/>
                </a:solidFill>
              </a:rPr>
              <a:t>Τα συνθετικά λιπαντικά έχουν αναπτυχθεί ειδικά για να αντιμετωπίσουν τις ακραίες συνθήκες που επικρατούν μέσα σύγχρονους κινητήρες</a:t>
            </a:r>
            <a:r>
              <a:rPr lang="el-GR" dirty="0">
                <a:solidFill>
                  <a:srgbClr val="404040"/>
                </a:solidFill>
              </a:rPr>
              <a:t>. </a:t>
            </a:r>
            <a:endParaRPr lang="en-US" dirty="0">
              <a:solidFill>
                <a:srgbClr val="404040"/>
              </a:solidFill>
            </a:endParaRPr>
          </a:p>
          <a:p>
            <a:pPr marL="342900" indent="-342900" algn="just">
              <a:buFont typeface="+mj-lt"/>
              <a:buAutoNum type="arabicPeriod"/>
            </a:pPr>
            <a:r>
              <a:rPr lang="el-GR" b="1" u="sng" dirty="0">
                <a:solidFill>
                  <a:srgbClr val="404040"/>
                </a:solidFill>
                <a:highlight>
                  <a:srgbClr val="C0C0C0"/>
                </a:highlight>
              </a:rPr>
              <a:t>Ρέουν πολύ καλύτερα από τα παραδοσιακά ορυκτέλαια</a:t>
            </a:r>
            <a:r>
              <a:rPr lang="el-GR" u="sng" dirty="0">
                <a:solidFill>
                  <a:srgbClr val="404040"/>
                </a:solidFill>
                <a:highlight>
                  <a:srgbClr val="C0C0C0"/>
                </a:highlight>
              </a:rPr>
              <a:t>. </a:t>
            </a:r>
            <a:r>
              <a:rPr lang="el-GR" b="1" u="sng" dirty="0">
                <a:solidFill>
                  <a:srgbClr val="404040"/>
                </a:solidFill>
                <a:highlight>
                  <a:srgbClr val="C0C0C0"/>
                </a:highlight>
              </a:rPr>
              <a:t>Το μεγαλύτερο όφελος είναι η πολύ αυξημένη προστασία του κινητήρα. </a:t>
            </a:r>
            <a:r>
              <a:rPr lang="el-GR" b="1" dirty="0">
                <a:solidFill>
                  <a:srgbClr val="404040"/>
                </a:solidFill>
                <a:highlight>
                  <a:srgbClr val="C0C0C0"/>
                </a:highlight>
              </a:rPr>
              <a:t>Όταν ένας κινητήρας εκκινεί, ένα ορυκτέλαιο χρειάζεται πολύ περισσότερο χρόνο για να κυκλοφορήσει, επιτρέποντας την τριβή μεταξύ μερών/τμημάτων που έχουν «στεγνώσει» από λιπαντικό και συνεπώς την πρόκληση φθοράς.</a:t>
            </a:r>
            <a:endParaRPr lang="en-US" b="1" dirty="0">
              <a:solidFill>
                <a:srgbClr val="404040"/>
              </a:solidFill>
              <a:highlight>
                <a:srgbClr val="C0C0C0"/>
              </a:highlight>
            </a:endParaRPr>
          </a:p>
          <a:p>
            <a:pPr marL="342900" indent="-342900" algn="just">
              <a:buFont typeface="+mj-lt"/>
              <a:buAutoNum type="arabicPeriod"/>
            </a:pPr>
            <a:r>
              <a:rPr lang="el-GR" dirty="0">
                <a:solidFill>
                  <a:srgbClr val="404040"/>
                </a:solidFill>
                <a:highlight>
                  <a:srgbClr val="C0C0C0"/>
                </a:highlight>
              </a:rPr>
              <a:t>ένα </a:t>
            </a:r>
            <a:r>
              <a:rPr lang="el-GR" b="1" u="sng" dirty="0">
                <a:solidFill>
                  <a:srgbClr val="404040"/>
                </a:solidFill>
                <a:highlight>
                  <a:srgbClr val="C0C0C0"/>
                </a:highlight>
              </a:rPr>
              <a:t>συνθετικό λιπαντικό κυκλοφορεί αμέσως, προστατεύοντας κάθε κινούμενο μέρος του κινητήρα.</a:t>
            </a:r>
            <a:endParaRPr lang="en-US" b="1" u="sng" dirty="0">
              <a:solidFill>
                <a:srgbClr val="404040"/>
              </a:solidFill>
              <a:highlight>
                <a:srgbClr val="C0C0C0"/>
              </a:highlight>
            </a:endParaRPr>
          </a:p>
          <a:p>
            <a:pPr marL="342900" indent="-342900" algn="just">
              <a:buFont typeface="+mj-lt"/>
              <a:buAutoNum type="arabicPeriod"/>
            </a:pPr>
            <a:r>
              <a:rPr lang="el-GR" dirty="0">
                <a:solidFill>
                  <a:srgbClr val="404040"/>
                </a:solidFill>
              </a:rPr>
              <a:t>Τα συνθετικά λιπαντικά </a:t>
            </a:r>
            <a:r>
              <a:rPr lang="el-GR" b="1" dirty="0">
                <a:solidFill>
                  <a:srgbClr val="404040"/>
                </a:solidFill>
              </a:rPr>
              <a:t>μπορούν επίσης να συμβάλουν στην εξοικονόμηση καυσίμου</a:t>
            </a:r>
            <a:r>
              <a:rPr lang="el-GR" dirty="0">
                <a:solidFill>
                  <a:srgbClr val="404040"/>
                </a:solidFill>
              </a:rPr>
              <a:t>. </a:t>
            </a:r>
            <a:endParaRPr lang="en-US" dirty="0">
              <a:solidFill>
                <a:srgbClr val="404040"/>
              </a:solidFill>
            </a:endParaRPr>
          </a:p>
          <a:p>
            <a:pPr marL="342900" indent="-342900" algn="just">
              <a:buFont typeface="+mj-lt"/>
              <a:buAutoNum type="arabicPeriod"/>
            </a:pPr>
            <a:r>
              <a:rPr lang="el-GR" b="1" dirty="0">
                <a:solidFill>
                  <a:srgbClr val="404040"/>
                </a:solidFill>
                <a:highlight>
                  <a:srgbClr val="C0C0C0"/>
                </a:highlight>
              </a:rPr>
              <a:t>Κατά τη διάρκεια της προθέρμανσης </a:t>
            </a:r>
            <a:r>
              <a:rPr lang="el-GR" dirty="0">
                <a:solidFill>
                  <a:srgbClr val="404040"/>
                </a:solidFill>
                <a:highlight>
                  <a:srgbClr val="C0C0C0"/>
                </a:highlight>
              </a:rPr>
              <a:t>του κινητήρα σε ένα τυπικό φορτηγό, </a:t>
            </a:r>
            <a:r>
              <a:rPr lang="el-GR" b="1" dirty="0">
                <a:solidFill>
                  <a:srgbClr val="404040"/>
                </a:solidFill>
                <a:highlight>
                  <a:srgbClr val="C0C0C0"/>
                </a:highlight>
              </a:rPr>
              <a:t>τα ορυκτέλαια είναι πιο χοντρά και κινούνται πιο αργά, με αποτέλεσμα ο κινητήρας να λειτουργεί με περισσότερες τριβές και λιγότερο αποδοτικά. Τα συνθετικά όμως, ξεκινούν να δουλεύουν πολύ πιο γρήγορα και έτσι ο κινητήρας φτάνει στο αποκορύφωμά της λειτουργικής του απόδοσης πολύ νωρίτερα.</a:t>
            </a:r>
            <a:endParaRPr lang="en-US" b="1" dirty="0">
              <a:solidFill>
                <a:srgbClr val="404040"/>
              </a:solidFill>
              <a:highlight>
                <a:srgbClr val="C0C0C0"/>
              </a:highlight>
            </a:endParaRPr>
          </a:p>
          <a:p>
            <a:pPr marL="342900" indent="-342900" algn="just">
              <a:buFont typeface="+mj-lt"/>
              <a:buAutoNum type="arabicPeriod"/>
            </a:pPr>
            <a:r>
              <a:rPr lang="el-GR" dirty="0">
                <a:solidFill>
                  <a:srgbClr val="404040"/>
                </a:solidFill>
              </a:rPr>
              <a:t>Ένα άλλο πλεονέκτημα των συνθετικών είναι </a:t>
            </a:r>
            <a:r>
              <a:rPr lang="el-GR" b="1" dirty="0">
                <a:solidFill>
                  <a:srgbClr val="404040"/>
                </a:solidFill>
                <a:highlight>
                  <a:srgbClr val="C0C0C0"/>
                </a:highlight>
              </a:rPr>
              <a:t>ότι είναι καθαρότερα, συμβάλλοντας στη μείωση των εκπομπών αερίων του κινητήρα, σε σύγκριση με τα συμβατικά ορυκτέλαια</a:t>
            </a:r>
            <a:r>
              <a:rPr lang="el-GR" dirty="0">
                <a:solidFill>
                  <a:srgbClr val="404040"/>
                </a:solidFill>
                <a:highlight>
                  <a:srgbClr val="C0C0C0"/>
                </a:highlight>
              </a:rPr>
              <a:t>.</a:t>
            </a:r>
            <a:endParaRPr lang="el-GR" b="0" i="0" u="none" strike="noStrike" dirty="0">
              <a:solidFill>
                <a:srgbClr val="404040"/>
              </a:solidFill>
              <a:effectLst/>
              <a:highlight>
                <a:srgbClr val="C0C0C0"/>
              </a:highlight>
            </a:endParaRPr>
          </a:p>
        </p:txBody>
      </p:sp>
      <p:sp>
        <p:nvSpPr>
          <p:cNvPr id="4" name="Ορθογώνιο 3">
            <a:extLst>
              <a:ext uri="{FF2B5EF4-FFF2-40B4-BE49-F238E27FC236}">
                <a16:creationId xmlns:a16="http://schemas.microsoft.com/office/drawing/2014/main" id="{A7ABC9F4-8AB5-4964-A73B-DCDBCF1D3256}"/>
              </a:ext>
            </a:extLst>
          </p:cNvPr>
          <p:cNvSpPr/>
          <p:nvPr/>
        </p:nvSpPr>
        <p:spPr>
          <a:xfrm>
            <a:off x="5509378" y="6399671"/>
            <a:ext cx="6682622" cy="253916"/>
          </a:xfrm>
          <a:prstGeom prst="rect">
            <a:avLst/>
          </a:prstGeom>
        </p:spPr>
        <p:txBody>
          <a:bodyPr wrap="square">
            <a:spAutoFit/>
          </a:bodyPr>
          <a:lstStyle/>
          <a:p>
            <a:pPr algn="r"/>
            <a:r>
              <a:rPr lang="el-GR" sz="1050" dirty="0"/>
              <a:t>ΠΗΓΗ</a:t>
            </a:r>
            <a:r>
              <a:rPr lang="en-US" sz="1050" dirty="0"/>
              <a:t>:</a:t>
            </a:r>
            <a:r>
              <a:rPr lang="el-GR" sz="1050" dirty="0"/>
              <a:t> https://www.novitron.gr/el/mobil-brands/sinthetika-lipantika</a:t>
            </a:r>
          </a:p>
        </p:txBody>
      </p:sp>
      <p:sp>
        <p:nvSpPr>
          <p:cNvPr id="2" name="Θέση υποσέλιδου 1">
            <a:extLst>
              <a:ext uri="{FF2B5EF4-FFF2-40B4-BE49-F238E27FC236}">
                <a16:creationId xmlns:a16="http://schemas.microsoft.com/office/drawing/2014/main" id="{047FCBC1-BBFF-4A93-89F5-71FE3BA8C47A}"/>
              </a:ext>
            </a:extLst>
          </p:cNvPr>
          <p:cNvSpPr>
            <a:spLocks noGrp="1"/>
          </p:cNvSpPr>
          <p:nvPr>
            <p:ph type="ftr" sz="quarter" idx="11"/>
          </p:nvPr>
        </p:nvSpPr>
        <p:spPr>
          <a:xfrm>
            <a:off x="320133" y="6357712"/>
            <a:ext cx="4822804" cy="365125"/>
          </a:xfrm>
        </p:spPr>
        <p:txBody>
          <a:bodyPr/>
          <a:lstStyle/>
          <a:p>
            <a:r>
              <a:rPr lang="el-GR" dirty="0"/>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1291203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D8155D78-6A96-4F65-9D18-BC951284AED5}"/>
              </a:ext>
            </a:extLst>
          </p:cNvPr>
          <p:cNvSpPr/>
          <p:nvPr/>
        </p:nvSpPr>
        <p:spPr>
          <a:xfrm>
            <a:off x="0" y="0"/>
            <a:ext cx="12192000" cy="6155531"/>
          </a:xfrm>
          <a:prstGeom prst="rect">
            <a:avLst/>
          </a:prstGeom>
        </p:spPr>
        <p:txBody>
          <a:bodyPr wrap="square">
            <a:spAutoFit/>
          </a:bodyPr>
          <a:lstStyle/>
          <a:p>
            <a:pPr fontAlgn="base" latinLnBrk="1"/>
            <a:r>
              <a:rPr lang="el-GR" sz="2800" b="1" dirty="0"/>
              <a:t>Χαρακτηριστικά συνθετικών λιπαντικών</a:t>
            </a:r>
            <a:endParaRPr lang="el-GR" b="1" dirty="0"/>
          </a:p>
          <a:p>
            <a:pPr marL="342900" indent="-342900" algn="just" fontAlgn="base">
              <a:buFont typeface="+mj-lt"/>
              <a:buAutoNum type="arabicPeriod"/>
            </a:pPr>
            <a:r>
              <a:rPr lang="el-GR" b="1" dirty="0"/>
              <a:t>Προσφέρουν καλύτερη θερμική και οξειδωτική σταθερότητα</a:t>
            </a:r>
            <a:endParaRPr lang="el-GR" dirty="0"/>
          </a:p>
          <a:p>
            <a:pPr marL="342900" indent="-342900" algn="just" fontAlgn="base">
              <a:buFont typeface="+mj-lt"/>
              <a:buAutoNum type="arabicPeriod"/>
            </a:pPr>
            <a:r>
              <a:rPr lang="el-GR" b="1" dirty="0"/>
              <a:t>Διατηρούν το ιξώδες τους</a:t>
            </a:r>
            <a:endParaRPr lang="el-GR" dirty="0"/>
          </a:p>
          <a:p>
            <a:pPr marL="342900" indent="-342900" algn="just" fontAlgn="base">
              <a:buFont typeface="+mj-lt"/>
              <a:buAutoNum type="arabicPeriod"/>
            </a:pPr>
            <a:r>
              <a:rPr lang="el-GR" b="1" dirty="0"/>
              <a:t>Είναι λιγότερο ευμετάβλητα σε διαφορετικές συνθήκες</a:t>
            </a:r>
            <a:endParaRPr lang="el-GR" dirty="0"/>
          </a:p>
          <a:p>
            <a:pPr marL="342900" indent="-342900" algn="just" fontAlgn="base">
              <a:buFont typeface="+mj-lt"/>
              <a:buAutoNum type="arabicPeriod"/>
            </a:pPr>
            <a:r>
              <a:rPr lang="el-GR" b="1" dirty="0"/>
              <a:t>Παρουσιάζουν βελτιωμένες ιδιότητες τριβής</a:t>
            </a:r>
            <a:endParaRPr lang="el-GR" dirty="0"/>
          </a:p>
          <a:p>
            <a:pPr marL="342900" indent="-342900" algn="just" fontAlgn="base">
              <a:buFont typeface="+mj-lt"/>
              <a:buAutoNum type="arabicPeriod"/>
            </a:pPr>
            <a:r>
              <a:rPr lang="el-GR" b="1" dirty="0">
                <a:highlight>
                  <a:srgbClr val="FF0000"/>
                </a:highlight>
              </a:rPr>
              <a:t>Παρουσιάζουν μικρότερη διαλυτότητα στα πρόσθετα.</a:t>
            </a:r>
          </a:p>
          <a:p>
            <a:pPr algn="just" fontAlgn="base"/>
            <a:r>
              <a:rPr lang="el-GR" dirty="0"/>
              <a:t>Η </a:t>
            </a:r>
            <a:r>
              <a:rPr lang="el-GR" b="1" dirty="0"/>
              <a:t>χαμηλή διαλυτότητα </a:t>
            </a:r>
            <a:r>
              <a:rPr lang="el-GR" dirty="0"/>
              <a:t>όχι μόνο καθιστά δύσκολη τη διάλυση μερικών σημαντικών προσθέτων κατά τη διαδικασία σύνθεσης και παραγωγής του τελικού προϊόντος, αλλά </a:t>
            </a:r>
            <a:r>
              <a:rPr lang="el-GR" b="1" dirty="0"/>
              <a:t>μειώνει και ορισμένες βασικές παραμέτρους ποιότητας</a:t>
            </a:r>
            <a:r>
              <a:rPr lang="el-GR" dirty="0"/>
              <a:t>, όπως η </a:t>
            </a:r>
            <a:r>
              <a:rPr lang="el-GR" b="1" dirty="0" err="1"/>
              <a:t>διασκορπιστικότητα</a:t>
            </a:r>
            <a:r>
              <a:rPr lang="el-GR" b="1" dirty="0"/>
              <a:t> (διατήρηση των </a:t>
            </a:r>
            <a:r>
              <a:rPr lang="el-GR" b="1" dirty="0" err="1"/>
              <a:t>παραπροΪόντων</a:t>
            </a:r>
            <a:r>
              <a:rPr lang="el-GR" b="1" dirty="0"/>
              <a:t> οξείδωσης εν </a:t>
            </a:r>
            <a:r>
              <a:rPr lang="el-GR" b="1" dirty="0" err="1"/>
              <a:t>αιωρήσει</a:t>
            </a:r>
            <a:r>
              <a:rPr lang="el-GR" b="1" dirty="0"/>
              <a:t> και διάλυσή τους)  </a:t>
            </a:r>
            <a:r>
              <a:rPr lang="el-GR" dirty="0"/>
              <a:t>και </a:t>
            </a:r>
            <a:r>
              <a:rPr lang="el-GR" b="1" dirty="0"/>
              <a:t>η συμβατότητα με τα διάφορα </a:t>
            </a:r>
            <a:r>
              <a:rPr lang="el-GR" b="1" dirty="0" err="1"/>
              <a:t>ελαστομερή</a:t>
            </a:r>
            <a:r>
              <a:rPr lang="el-GR" b="1" dirty="0"/>
              <a:t> υλικά (π.χ. τσιμούχες που σε επαφή με το λάδι, ενδεχομένως συρρικνώνονται ή “φουσκώνουν”</a:t>
            </a:r>
            <a:r>
              <a:rPr lang="el-GR" dirty="0"/>
              <a:t>).</a:t>
            </a:r>
          </a:p>
          <a:p>
            <a:pPr marL="342900" indent="-342900" algn="just" fontAlgn="base">
              <a:buFont typeface="+mj-lt"/>
              <a:buAutoNum type="arabicPeriod"/>
            </a:pPr>
            <a:r>
              <a:rPr lang="el-GR" b="1" dirty="0" err="1">
                <a:highlight>
                  <a:srgbClr val="FF0000"/>
                </a:highlight>
              </a:rPr>
              <a:t>Ειναι</a:t>
            </a:r>
            <a:r>
              <a:rPr lang="el-GR" b="1" dirty="0">
                <a:highlight>
                  <a:srgbClr val="FF0000"/>
                </a:highlight>
              </a:rPr>
              <a:t> περισσότερο </a:t>
            </a:r>
            <a:r>
              <a:rPr lang="el-GR" b="1" dirty="0" err="1">
                <a:highlight>
                  <a:srgbClr val="FF0000"/>
                </a:highlight>
              </a:rPr>
              <a:t>κοστοβόρες</a:t>
            </a:r>
            <a:r>
              <a:rPr lang="el-GR" b="1" dirty="0">
                <a:highlight>
                  <a:srgbClr val="FF0000"/>
                </a:highlight>
              </a:rPr>
              <a:t> επιλογές.</a:t>
            </a:r>
            <a:endParaRPr lang="el-GR" dirty="0">
              <a:highlight>
                <a:srgbClr val="FF0000"/>
              </a:highlight>
            </a:endParaRPr>
          </a:p>
          <a:p>
            <a:pPr algn="just" fontAlgn="base" latinLnBrk="1"/>
            <a:endParaRPr lang="el-GR" b="1" i="1" dirty="0"/>
          </a:p>
          <a:p>
            <a:pPr algn="just" fontAlgn="base" latinLnBrk="1"/>
            <a:r>
              <a:rPr lang="el-GR" sz="2400" b="1" u="sng" dirty="0"/>
              <a:t>Επιθυμητά χαρακτηριστικά απόδοσης</a:t>
            </a:r>
            <a:r>
              <a:rPr lang="el-GR" dirty="0"/>
              <a:t>:</a:t>
            </a:r>
          </a:p>
          <a:p>
            <a:pPr marL="342900" indent="-342900" algn="just" fontAlgn="base">
              <a:buFont typeface="+mj-lt"/>
              <a:buAutoNum type="arabicPeriod"/>
            </a:pPr>
            <a:r>
              <a:rPr lang="el-GR" b="1" dirty="0"/>
              <a:t>Υψηλή οξειδωτική και θερμική σταθερότητα</a:t>
            </a:r>
            <a:endParaRPr lang="el-GR" dirty="0"/>
          </a:p>
          <a:p>
            <a:pPr marL="342900" indent="-342900" algn="just" fontAlgn="base">
              <a:buFont typeface="+mj-lt"/>
              <a:buAutoNum type="arabicPeriod"/>
            </a:pPr>
            <a:r>
              <a:rPr lang="el-GR" b="1" dirty="0"/>
              <a:t>Υψηλός δείκτης ιξώδους</a:t>
            </a:r>
            <a:endParaRPr lang="el-GR" dirty="0"/>
          </a:p>
          <a:p>
            <a:pPr marL="342900" indent="-342900" algn="just" fontAlgn="base">
              <a:buFont typeface="+mj-lt"/>
              <a:buAutoNum type="arabicPeriod"/>
            </a:pPr>
            <a:r>
              <a:rPr lang="el-GR" b="1" dirty="0"/>
              <a:t>Χαμηλή πτητικότητα,</a:t>
            </a:r>
            <a:r>
              <a:rPr lang="el-GR" dirty="0"/>
              <a:t> που σημαίνει ότι </a:t>
            </a:r>
            <a:r>
              <a:rPr lang="el-GR" b="1" dirty="0"/>
              <a:t>το λιπαντικό αντιστέκεται στην εξάτμιση λόγω υψηλών θερμοκρασιών</a:t>
            </a:r>
            <a:r>
              <a:rPr lang="el-GR" dirty="0"/>
              <a:t>, και άρα δεν παρουσιάζει απώλεια των </a:t>
            </a:r>
            <a:r>
              <a:rPr lang="el-GR" dirty="0" err="1"/>
              <a:t>ρεολογικών</a:t>
            </a:r>
            <a:r>
              <a:rPr lang="el-GR" dirty="0"/>
              <a:t> χαρακτηριστικών του (</a:t>
            </a:r>
            <a:r>
              <a:rPr lang="el-GR" dirty="0" err="1"/>
              <a:t>δηλ</a:t>
            </a:r>
            <a:r>
              <a:rPr lang="el-GR" dirty="0"/>
              <a:t> του ιξώδους του).</a:t>
            </a:r>
          </a:p>
          <a:p>
            <a:pPr marL="342900" indent="-342900" algn="just" fontAlgn="base">
              <a:buFont typeface="+mj-lt"/>
              <a:buAutoNum type="arabicPeriod"/>
            </a:pPr>
            <a:r>
              <a:rPr lang="el-GR" b="1" dirty="0"/>
              <a:t>Χαμηλό σημείο ροής</a:t>
            </a:r>
            <a:endParaRPr lang="el-GR" dirty="0"/>
          </a:p>
          <a:p>
            <a:pPr marL="342900" indent="-342900" algn="just" fontAlgn="base">
              <a:buFont typeface="+mj-lt"/>
              <a:buAutoNum type="arabicPeriod"/>
            </a:pPr>
            <a:r>
              <a:rPr lang="el-GR" b="1" dirty="0"/>
              <a:t>Συμβατότητα με </a:t>
            </a:r>
            <a:r>
              <a:rPr lang="el-GR" b="1" dirty="0" err="1"/>
              <a:t>ελαστομερή</a:t>
            </a:r>
            <a:r>
              <a:rPr lang="el-GR" dirty="0"/>
              <a:t> (τσιμούχες)</a:t>
            </a:r>
          </a:p>
          <a:p>
            <a:pPr marL="342900" indent="-342900" algn="just" fontAlgn="base">
              <a:buFont typeface="+mj-lt"/>
              <a:buAutoNum type="arabicPeriod"/>
            </a:pPr>
            <a:r>
              <a:rPr lang="el-GR" b="1" dirty="0"/>
              <a:t>Διαλυτότητα των προσθέτων.</a:t>
            </a:r>
            <a:endParaRPr lang="el-GR" dirty="0"/>
          </a:p>
          <a:p>
            <a:pPr algn="just" fontAlgn="base" latinLnBrk="1"/>
            <a:r>
              <a:rPr lang="el-GR" b="1" dirty="0"/>
              <a:t>Επομένως, η επιλογή λιπαντικού εξαρτάται απόλυτα από την εφαρμογή για την οποία προορίζεται.</a:t>
            </a:r>
            <a:endParaRPr lang="el-GR" b="1" i="0" u="none" strike="noStrike" dirty="0">
              <a:effectLst/>
            </a:endParaRPr>
          </a:p>
        </p:txBody>
      </p:sp>
      <p:sp>
        <p:nvSpPr>
          <p:cNvPr id="3" name="Θέση υποσέλιδου 2">
            <a:extLst>
              <a:ext uri="{FF2B5EF4-FFF2-40B4-BE49-F238E27FC236}">
                <a16:creationId xmlns:a16="http://schemas.microsoft.com/office/drawing/2014/main" id="{0B60275D-E8F0-46B8-B16A-5D0B8AA4B0EB}"/>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1525700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3F5C1315-3A1B-4BB0-87B6-EA2382171877}"/>
              </a:ext>
            </a:extLst>
          </p:cNvPr>
          <p:cNvSpPr/>
          <p:nvPr/>
        </p:nvSpPr>
        <p:spPr>
          <a:xfrm>
            <a:off x="1" y="263123"/>
            <a:ext cx="12192000" cy="2462213"/>
          </a:xfrm>
          <a:prstGeom prst="rect">
            <a:avLst/>
          </a:prstGeom>
        </p:spPr>
        <p:txBody>
          <a:bodyPr wrap="square">
            <a:spAutoFit/>
          </a:bodyPr>
          <a:lstStyle/>
          <a:p>
            <a:r>
              <a:rPr lang="el-GR" sz="2800" b="1" u="sng" dirty="0" err="1">
                <a:highlight>
                  <a:srgbClr val="C0C0C0"/>
                </a:highlight>
              </a:rPr>
              <a:t>Ημισυνθετικό</a:t>
            </a:r>
            <a:br>
              <a:rPr lang="el-GR" dirty="0"/>
            </a:br>
            <a:r>
              <a:rPr lang="el-GR" u="sng" dirty="0"/>
              <a:t>Το κόστος των πλήρως συνθετικών λαδιών είναι σημαντικά υψηλότερο</a:t>
            </a:r>
            <a:r>
              <a:rPr lang="el-GR" dirty="0"/>
              <a:t>, έως και διπλάσιο σε σχέση με τα ορυκτέλαια. Για το λόγο αυτό δημιουργήθηκαν </a:t>
            </a:r>
            <a:r>
              <a:rPr lang="el-GR" b="1" dirty="0">
                <a:highlight>
                  <a:srgbClr val="C0C0C0"/>
                </a:highlight>
              </a:rPr>
              <a:t>τα </a:t>
            </a:r>
            <a:r>
              <a:rPr lang="el-GR" b="1" dirty="0" err="1">
                <a:highlight>
                  <a:srgbClr val="C0C0C0"/>
                </a:highlight>
              </a:rPr>
              <a:t>ημισυνθετικά</a:t>
            </a:r>
            <a:r>
              <a:rPr lang="el-GR" b="1" dirty="0">
                <a:highlight>
                  <a:srgbClr val="C0C0C0"/>
                </a:highlight>
              </a:rPr>
              <a:t> λάδια, τα οποία δημιουργούνται με τη μίξη </a:t>
            </a:r>
            <a:r>
              <a:rPr lang="el-GR" b="1" dirty="0" err="1">
                <a:highlight>
                  <a:srgbClr val="C0C0C0"/>
                </a:highlight>
              </a:rPr>
              <a:t>ορυκτέλαιου</a:t>
            </a:r>
            <a:r>
              <a:rPr lang="el-GR" b="1" dirty="0">
                <a:highlight>
                  <a:srgbClr val="C0C0C0"/>
                </a:highlight>
              </a:rPr>
              <a:t> και συνθετικού λαδιού. </a:t>
            </a:r>
          </a:p>
          <a:p>
            <a:endParaRPr lang="el-GR" b="1" dirty="0">
              <a:highlight>
                <a:srgbClr val="C0C0C0"/>
              </a:highlight>
            </a:endParaRPr>
          </a:p>
          <a:p>
            <a:r>
              <a:rPr lang="el-GR" dirty="0"/>
              <a:t>Στόχος είναι να έχουν όλα τα πλεονεκτήματα ενός πλήρως συνθετικού λαδιού, χωρίς όμως να είναι τόσο ακριβά.</a:t>
            </a:r>
          </a:p>
          <a:p>
            <a:pPr algn="just"/>
            <a:r>
              <a:rPr lang="el-GR" b="1" dirty="0"/>
              <a:t>Τα ορυκτέλαια όμως αποτελούν τη βάση των </a:t>
            </a:r>
            <a:r>
              <a:rPr lang="el-GR" b="1" dirty="0" err="1"/>
              <a:t>ημισυνθετικών</a:t>
            </a:r>
            <a:r>
              <a:rPr lang="el-GR" b="1" dirty="0"/>
              <a:t> λαδιών, αφού αποτελούν το μεγαλύτερο μέρος της σύστασής τους</a:t>
            </a:r>
            <a:r>
              <a:rPr lang="el-GR" dirty="0"/>
              <a:t>, οπότε έχουν κάποια από τα μειονεκτήματά τους. Αποτελούν τη χρυσή τομή σε επίπεδο απόδοσης, αντοχής, ποιότητας και τιμής.</a:t>
            </a:r>
          </a:p>
        </p:txBody>
      </p:sp>
      <p:sp>
        <p:nvSpPr>
          <p:cNvPr id="3" name="Ορθογώνιο 2">
            <a:extLst>
              <a:ext uri="{FF2B5EF4-FFF2-40B4-BE49-F238E27FC236}">
                <a16:creationId xmlns:a16="http://schemas.microsoft.com/office/drawing/2014/main" id="{E8FC065F-27E5-4CFD-9941-E25BBA988AC6}"/>
              </a:ext>
            </a:extLst>
          </p:cNvPr>
          <p:cNvSpPr/>
          <p:nvPr/>
        </p:nvSpPr>
        <p:spPr>
          <a:xfrm>
            <a:off x="0" y="3105285"/>
            <a:ext cx="12192000" cy="2893100"/>
          </a:xfrm>
          <a:prstGeom prst="rect">
            <a:avLst/>
          </a:prstGeom>
        </p:spPr>
        <p:txBody>
          <a:bodyPr wrap="square">
            <a:spAutoFit/>
          </a:bodyPr>
          <a:lstStyle/>
          <a:p>
            <a:r>
              <a:rPr lang="el-GR" sz="2800" b="1" u="sng" dirty="0">
                <a:highlight>
                  <a:srgbClr val="C0C0C0"/>
                </a:highlight>
              </a:rPr>
              <a:t>Συνθετικό </a:t>
            </a:r>
            <a:r>
              <a:rPr lang="en-US" sz="2800" b="1" u="sng" dirty="0">
                <a:highlight>
                  <a:srgbClr val="C0C0C0"/>
                </a:highlight>
              </a:rPr>
              <a:t>versus</a:t>
            </a:r>
            <a:r>
              <a:rPr lang="el-GR" sz="2800" b="1" u="sng" dirty="0">
                <a:highlight>
                  <a:srgbClr val="C0C0C0"/>
                </a:highlight>
              </a:rPr>
              <a:t> </a:t>
            </a:r>
            <a:r>
              <a:rPr lang="el-GR" sz="2800" b="1" u="sng" dirty="0" err="1">
                <a:highlight>
                  <a:srgbClr val="C0C0C0"/>
                </a:highlight>
              </a:rPr>
              <a:t>Ημισυνθετικό</a:t>
            </a:r>
            <a:br>
              <a:rPr lang="el-GR" sz="2800" b="1" u="sng" dirty="0"/>
            </a:br>
            <a:endParaRPr lang="el-GR" sz="2800" b="1" u="sng" dirty="0"/>
          </a:p>
          <a:p>
            <a:pPr marL="285750" indent="-285750" algn="just">
              <a:buFont typeface="Arial" panose="020B0604020202020204" pitchFamily="34" charset="0"/>
              <a:buChar char="•"/>
            </a:pPr>
            <a:r>
              <a:rPr lang="el-GR" b="1" dirty="0">
                <a:highlight>
                  <a:srgbClr val="C0C0C0"/>
                </a:highlight>
              </a:rPr>
              <a:t>Πληρώνοντας το έξτρα κόστος κι επιλέγοντας ένα συνθετικό λάδι προσφέρεις στον κινητήρα σου την καλύτερη δυνατή προστασία και μπορείς να παρατείνεις τα διαστήματα αλλαγής λαδιού</a:t>
            </a:r>
            <a:r>
              <a:rPr lang="el-GR" dirty="0">
                <a:highlight>
                  <a:srgbClr val="C0C0C0"/>
                </a:highlight>
              </a:rPr>
              <a:t>. </a:t>
            </a:r>
          </a:p>
          <a:p>
            <a:pPr algn="just"/>
            <a:endParaRPr lang="el-GR" b="1" dirty="0"/>
          </a:p>
          <a:p>
            <a:pPr marL="285750" indent="-285750" algn="just">
              <a:buFont typeface="Arial" panose="020B0604020202020204" pitchFamily="34" charset="0"/>
              <a:buChar char="•"/>
            </a:pPr>
            <a:r>
              <a:rPr lang="el-GR" b="1" dirty="0">
                <a:highlight>
                  <a:srgbClr val="C0C0C0"/>
                </a:highlight>
              </a:rPr>
              <a:t>Αν ο κινητήρας σου έχει δεχθεί βελτιώσεις, τότε είναι προτιμότερο να χρησιμοποιήσεις ένα πλήρως συνθετικό λάδι</a:t>
            </a:r>
            <a:r>
              <a:rPr lang="el-GR" dirty="0">
                <a:highlight>
                  <a:srgbClr val="C0C0C0"/>
                </a:highlight>
              </a:rPr>
              <a:t>, το οποίο θα ανταπεξέλθει καλύτερα στις αυξημένες απαιτήσεις του κινητήρα.</a:t>
            </a:r>
          </a:p>
          <a:p>
            <a:pPr algn="just"/>
            <a:endParaRPr lang="el-GR" b="1" dirty="0"/>
          </a:p>
          <a:p>
            <a:pPr algn="just"/>
            <a:r>
              <a:rPr lang="el-GR" b="1" dirty="0"/>
              <a:t>Αν όμως ο κινητήρας είναι στην εργοστασιακή του μορφή, δεν είναι απαραίτητη η χρήση συνθετικού λαδιού.</a:t>
            </a:r>
          </a:p>
        </p:txBody>
      </p:sp>
      <p:sp>
        <p:nvSpPr>
          <p:cNvPr id="4" name="Θέση υποσέλιδου 3">
            <a:extLst>
              <a:ext uri="{FF2B5EF4-FFF2-40B4-BE49-F238E27FC236}">
                <a16:creationId xmlns:a16="http://schemas.microsoft.com/office/drawing/2014/main" id="{D9986546-D3AB-456A-AF36-F56D39135CDB}"/>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3277325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09BD36BF-9600-45CE-A2C5-3CC85C135731}"/>
              </a:ext>
            </a:extLst>
          </p:cNvPr>
          <p:cNvSpPr/>
          <p:nvPr/>
        </p:nvSpPr>
        <p:spPr>
          <a:xfrm>
            <a:off x="0" y="138010"/>
            <a:ext cx="12192000" cy="6217087"/>
          </a:xfrm>
          <a:prstGeom prst="rect">
            <a:avLst/>
          </a:prstGeom>
        </p:spPr>
        <p:txBody>
          <a:bodyPr wrap="square">
            <a:spAutoFit/>
          </a:bodyPr>
          <a:lstStyle/>
          <a:p>
            <a:pPr algn="just" fontAlgn="base"/>
            <a:r>
              <a:rPr lang="el-GR" sz="2000" b="1" u="sng" dirty="0"/>
              <a:t>ΚΑΤΗΓΟΡΙΟΠΟΙΗΣΗ ΛΙΠΑΝΤΙΚΩΝ ΜΕ ΒΑΣΗ ΤΟ ΙΞΩΔΕΣ</a:t>
            </a:r>
            <a:endParaRPr lang="en-US" sz="2000" b="1" u="sng" dirty="0"/>
          </a:p>
          <a:p>
            <a:pPr marL="285750" indent="-285750" algn="just" fontAlgn="base">
              <a:buFont typeface="Arial" panose="020B0604020202020204" pitchFamily="34" charset="0"/>
              <a:buChar char="•"/>
            </a:pPr>
            <a:endParaRPr lang="el-GR" b="1" dirty="0"/>
          </a:p>
          <a:p>
            <a:pPr marL="285750" indent="-285750" algn="just" fontAlgn="base">
              <a:buFont typeface="Arial" panose="020B0604020202020204" pitchFamily="34" charset="0"/>
              <a:buChar char="•"/>
            </a:pPr>
            <a:r>
              <a:rPr lang="el-GR" b="1" dirty="0"/>
              <a:t>Το ιξώδες του λιπαντικού είναι ίσως το πιο σημαντικό χαρακτηριστικό αφού σχετίζεται με τη ρευστότητα του. </a:t>
            </a:r>
          </a:p>
          <a:p>
            <a:pPr marL="285750" indent="-285750" algn="just" fontAlgn="base">
              <a:buFont typeface="Arial" panose="020B0604020202020204" pitchFamily="34" charset="0"/>
              <a:buChar char="•"/>
            </a:pPr>
            <a:r>
              <a:rPr lang="el-GR" dirty="0">
                <a:highlight>
                  <a:srgbClr val="C0C0C0"/>
                </a:highlight>
              </a:rPr>
              <a:t>Τα λιπαντικά κατατάσσονται με βάση αυτή την ιδιότητα τους σε μία κλίμακα γνωστή ως «</a:t>
            </a:r>
            <a:r>
              <a:rPr lang="el-GR" i="1" dirty="0">
                <a:highlight>
                  <a:srgbClr val="C0C0C0"/>
                </a:highlight>
              </a:rPr>
              <a:t>SAE</a:t>
            </a:r>
            <a:r>
              <a:rPr lang="el-GR" dirty="0">
                <a:highlight>
                  <a:srgbClr val="C0C0C0"/>
                </a:highlight>
              </a:rPr>
              <a:t>» (SAE: Society of </a:t>
            </a:r>
            <a:r>
              <a:rPr lang="el-GR" dirty="0" err="1">
                <a:highlight>
                  <a:srgbClr val="C0C0C0"/>
                </a:highlight>
              </a:rPr>
              <a:t>Automobile</a:t>
            </a:r>
            <a:r>
              <a:rPr lang="el-GR" dirty="0">
                <a:highlight>
                  <a:srgbClr val="C0C0C0"/>
                </a:highlight>
              </a:rPr>
              <a:t> </a:t>
            </a:r>
            <a:r>
              <a:rPr lang="el-GR" dirty="0" err="1">
                <a:highlight>
                  <a:srgbClr val="C0C0C0"/>
                </a:highlight>
              </a:rPr>
              <a:t>Engineers</a:t>
            </a:r>
            <a:r>
              <a:rPr lang="el-GR" dirty="0">
                <a:highlight>
                  <a:srgbClr val="C0C0C0"/>
                </a:highlight>
              </a:rPr>
              <a:t>) .</a:t>
            </a:r>
          </a:p>
          <a:p>
            <a:pPr marL="285750" indent="-285750" algn="just" fontAlgn="base">
              <a:buFont typeface="Arial" panose="020B0604020202020204" pitchFamily="34" charset="0"/>
              <a:buChar char="•"/>
            </a:pPr>
            <a:r>
              <a:rPr lang="el-GR" b="1" dirty="0">
                <a:highlight>
                  <a:srgbClr val="C0C0C0"/>
                </a:highlight>
              </a:rPr>
              <a:t>Η κλίμακα SAE αρχίζει από το 0 που αντιστοιχεί σε ένα πολύ λεπτόρρευστο λάδι και φτάνει μέχρι το 250 που είναι ένα βαρύ παχύρευστο λιπαντικό κατάλληλο για λίπανση οδοντωτών τροχών.</a:t>
            </a:r>
          </a:p>
          <a:p>
            <a:pPr marL="285750" indent="-285750" algn="just" fontAlgn="base">
              <a:buFont typeface="Arial" panose="020B0604020202020204" pitchFamily="34" charset="0"/>
              <a:buChar char="•"/>
            </a:pPr>
            <a:r>
              <a:rPr lang="el-GR" b="1" dirty="0"/>
              <a:t>Φανερώνει μόνο τη τιμή του ιξώδους και σε μερικές περιπτώσεις έμμεσα τον δείκτη ιξώδους. Επειδή το ιξώδες του λιπαντικού μεταβάλλεται με τη θερμοκρασία, υπάρχουν μονότυπα και </a:t>
            </a:r>
            <a:r>
              <a:rPr lang="el-GR" b="1" dirty="0" err="1"/>
              <a:t>πολύτυπα</a:t>
            </a:r>
            <a:r>
              <a:rPr lang="el-GR" b="1" dirty="0"/>
              <a:t> λιπαντικά.</a:t>
            </a:r>
          </a:p>
          <a:p>
            <a:pPr algn="just" fontAlgn="base"/>
            <a:endParaRPr lang="el-GR" dirty="0"/>
          </a:p>
          <a:p>
            <a:pPr algn="just" fontAlgn="base"/>
            <a:r>
              <a:rPr lang="el-GR" dirty="0">
                <a:highlight>
                  <a:srgbClr val="C0C0C0"/>
                </a:highlight>
              </a:rPr>
              <a:t>Τα </a:t>
            </a:r>
            <a:r>
              <a:rPr lang="el-GR" b="1" dirty="0">
                <a:highlight>
                  <a:srgbClr val="C0C0C0"/>
                </a:highlight>
              </a:rPr>
              <a:t>μονότυπα </a:t>
            </a:r>
            <a:r>
              <a:rPr lang="el-GR" dirty="0">
                <a:highlight>
                  <a:srgbClr val="C0C0C0"/>
                </a:highlight>
              </a:rPr>
              <a:t>είναι εκείνα που έχουν </a:t>
            </a:r>
            <a:r>
              <a:rPr lang="el-GR" b="1" dirty="0">
                <a:highlight>
                  <a:srgbClr val="C0C0C0"/>
                </a:highlight>
              </a:rPr>
              <a:t>έναν μόνο αριθμό SAE </a:t>
            </a:r>
            <a:r>
              <a:rPr lang="el-GR" dirty="0">
                <a:highlight>
                  <a:srgbClr val="C0C0C0"/>
                </a:highlight>
              </a:rPr>
              <a:t>και </a:t>
            </a:r>
            <a:r>
              <a:rPr lang="el-GR" b="1" dirty="0">
                <a:highlight>
                  <a:srgbClr val="C0C0C0"/>
                </a:highlight>
              </a:rPr>
              <a:t>μπορούν να χρησιμοποιηθούν σε περιορισμένο εύρος θερμοκρασιών.</a:t>
            </a:r>
            <a:endParaRPr lang="en-US" b="1" dirty="0">
              <a:highlight>
                <a:srgbClr val="C0C0C0"/>
              </a:highlight>
            </a:endParaRPr>
          </a:p>
          <a:p>
            <a:pPr algn="just" fontAlgn="base"/>
            <a:endParaRPr lang="en-US" b="1" u="sng" dirty="0">
              <a:highlight>
                <a:srgbClr val="C0C0C0"/>
              </a:highlight>
            </a:endParaRPr>
          </a:p>
          <a:p>
            <a:pPr algn="just" fontAlgn="base"/>
            <a:r>
              <a:rPr lang="el-GR" u="sng" dirty="0">
                <a:highlight>
                  <a:srgbClr val="C0C0C0"/>
                </a:highlight>
              </a:rPr>
              <a:t>Για παράδειγμα, ένα ορυκτέλαιο με </a:t>
            </a:r>
            <a:r>
              <a:rPr lang="el-GR" b="1" u="sng" dirty="0">
                <a:highlight>
                  <a:srgbClr val="C0C0C0"/>
                </a:highlight>
              </a:rPr>
              <a:t>SAE 40 </a:t>
            </a:r>
            <a:r>
              <a:rPr lang="el-GR" u="sng" dirty="0">
                <a:highlight>
                  <a:srgbClr val="C0C0C0"/>
                </a:highlight>
              </a:rPr>
              <a:t>που ίσως είναι κατάλληλο για λίπανση βενζινομηχανής στους θερινούς μήνες, σε χαμηλές θερμοκρασίες τον χειμώνα θα αποκτά ιξώδες τόσο υψηλό που μπορεί να δυσχεραίνει την εκκίνηση του κινητήρα. Αντίθετα η ένδειξη </a:t>
            </a:r>
            <a:r>
              <a:rPr lang="el-GR" b="1" u="sng" dirty="0">
                <a:highlight>
                  <a:srgbClr val="C0C0C0"/>
                </a:highlight>
              </a:rPr>
              <a:t>SAE 20W </a:t>
            </a:r>
            <a:r>
              <a:rPr lang="el-GR" u="sng" dirty="0">
                <a:highlight>
                  <a:srgbClr val="C0C0C0"/>
                </a:highlight>
              </a:rPr>
              <a:t>φανερώνει λιπαντικό που και στις χαμηλές θερμοκρασίες διατηρεί το ιξώδες του σε ικανά επίπεδα για την καλή λειτουργία του κινητήρα.</a:t>
            </a:r>
          </a:p>
          <a:p>
            <a:pPr algn="just" fontAlgn="base"/>
            <a:endParaRPr lang="el-GR" dirty="0">
              <a:highlight>
                <a:srgbClr val="C0C0C0"/>
              </a:highlight>
            </a:endParaRPr>
          </a:p>
          <a:p>
            <a:pPr algn="just" fontAlgn="base"/>
            <a:r>
              <a:rPr lang="el-GR" dirty="0">
                <a:highlight>
                  <a:srgbClr val="C0C0C0"/>
                </a:highlight>
              </a:rPr>
              <a:t>Για τους λόγους αυτούς, ευρέως διαδεδομένα είναι τα </a:t>
            </a:r>
            <a:r>
              <a:rPr lang="el-GR" dirty="0" err="1">
                <a:highlight>
                  <a:srgbClr val="C0C0C0"/>
                </a:highlight>
              </a:rPr>
              <a:t>πολύτυπα</a:t>
            </a:r>
            <a:r>
              <a:rPr lang="el-GR" dirty="0">
                <a:highlight>
                  <a:srgbClr val="C0C0C0"/>
                </a:highlight>
              </a:rPr>
              <a:t> λάδια τα οποία χαρακτηρίζονται από δύο αριθμούς </a:t>
            </a:r>
            <a:r>
              <a:rPr lang="el-GR" b="1" dirty="0">
                <a:highlight>
                  <a:srgbClr val="C0C0C0"/>
                </a:highlight>
              </a:rPr>
              <a:t>SAE (π.χ. 5W-40). Σε χαμηλές θερμοκρασίες συμπεριφέρεται σαν λεπτόρρευστο (5W), ενώ σε υψηλές συμπεριφέρεται ως παχύρευστο (40). </a:t>
            </a:r>
          </a:p>
          <a:p>
            <a:pPr algn="just" fontAlgn="base"/>
            <a:endParaRPr lang="el-GR" dirty="0"/>
          </a:p>
        </p:txBody>
      </p:sp>
      <p:sp>
        <p:nvSpPr>
          <p:cNvPr id="3" name="Θέση υποσέλιδου 2">
            <a:extLst>
              <a:ext uri="{FF2B5EF4-FFF2-40B4-BE49-F238E27FC236}">
                <a16:creationId xmlns:a16="http://schemas.microsoft.com/office/drawing/2014/main" id="{5C50624C-0895-4D7C-82C7-A5B865978616}"/>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2251740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DC5E3860-D35C-40DC-8015-A81E42A3F870}"/>
              </a:ext>
            </a:extLst>
          </p:cNvPr>
          <p:cNvSpPr/>
          <p:nvPr/>
        </p:nvSpPr>
        <p:spPr>
          <a:xfrm>
            <a:off x="0" y="0"/>
            <a:ext cx="12191999" cy="7017306"/>
          </a:xfrm>
          <a:prstGeom prst="rect">
            <a:avLst/>
          </a:prstGeom>
        </p:spPr>
        <p:txBody>
          <a:bodyPr wrap="square">
            <a:spAutoFit/>
          </a:bodyPr>
          <a:lstStyle/>
          <a:p>
            <a:pPr algn="just" fontAlgn="base"/>
            <a:r>
              <a:rPr lang="el-GR" b="1" dirty="0"/>
              <a:t>SAE 5W-40</a:t>
            </a:r>
            <a:r>
              <a:rPr lang="en-US" b="1" dirty="0"/>
              <a:t>:</a:t>
            </a:r>
            <a:endParaRPr lang="el-GR" b="1" dirty="0"/>
          </a:p>
          <a:p>
            <a:pPr marL="285750" indent="-285750" algn="just" fontAlgn="base">
              <a:buFont typeface="Arial" panose="020B0604020202020204" pitchFamily="34" charset="0"/>
              <a:buChar char="•"/>
            </a:pPr>
            <a:r>
              <a:rPr lang="el-GR" b="1" dirty="0"/>
              <a:t>Το W προκύπτει από το </a:t>
            </a:r>
            <a:r>
              <a:rPr lang="el-GR" b="1" dirty="0" err="1"/>
              <a:t>Winter</a:t>
            </a:r>
            <a:r>
              <a:rPr lang="el-GR" b="1" dirty="0"/>
              <a:t> που σημαίνει Χειμώνας και υποδεικνύει πως το λιπαντικό καλύπτει προδιαγραφές ιξώδους για χρήση σε χαμηλές </a:t>
            </a:r>
            <a:r>
              <a:rPr lang="el-GR" b="1" dirty="0" err="1"/>
              <a:t>θερμοκρασίες.</a:t>
            </a:r>
            <a:r>
              <a:rPr lang="el-GR" dirty="0" err="1"/>
              <a:t>Το</a:t>
            </a:r>
            <a:r>
              <a:rPr lang="el-GR" dirty="0"/>
              <a:t> νούμερο που βρίσκεται μπροστά από το γράμμα W αντιστοιχεί στο ιξώδες του λιπαντικού σε χαμηλές θερμοκρασίες όταν ο κινητήρας είναι κρύος.</a:t>
            </a:r>
          </a:p>
          <a:p>
            <a:pPr algn="just" fontAlgn="base"/>
            <a:r>
              <a:rPr lang="el-GR" dirty="0"/>
              <a:t> </a:t>
            </a:r>
            <a:r>
              <a:rPr lang="el-GR" b="1" dirty="0"/>
              <a:t>Όσο πιο χαμηλό το ιξώδες αυτό τόσο πιο λεπτόρρευστο το λάδι κατά την εκκίνηση του κινητήρα. Αυτό θα βοηθήσει την γρήγορη και εύκολη κυκλοφορία του λιπαντικού στον κινητήρα ώστε να τον προστατέψει από τριβές.</a:t>
            </a:r>
            <a:endParaRPr lang="en-US" b="1" dirty="0"/>
          </a:p>
          <a:p>
            <a:pPr algn="just" fontAlgn="base"/>
            <a:endParaRPr lang="el-GR" altLang="el-GR" b="1" dirty="0"/>
          </a:p>
          <a:p>
            <a:pPr marL="285750" lvl="0" indent="-285750" algn="just" eaLnBrk="0" fontAlgn="base" hangingPunct="0">
              <a:spcBef>
                <a:spcPct val="0"/>
              </a:spcBef>
              <a:spcAft>
                <a:spcPct val="0"/>
              </a:spcAft>
              <a:buFont typeface="Arial" panose="020B0604020202020204" pitchFamily="34" charset="0"/>
              <a:buChar char="•"/>
            </a:pPr>
            <a:r>
              <a:rPr lang="el-GR" altLang="el-GR" b="1" dirty="0"/>
              <a:t>Ο αριθμός που βρίσκεται στο τέλος είναι ο αριθμός ιξώδους σε κατάσταση και θερμοκρασίες λειτουργίας του κινητήρα.</a:t>
            </a:r>
            <a:r>
              <a:rPr lang="el-GR" altLang="el-GR" dirty="0"/>
              <a:t> </a:t>
            </a:r>
            <a:r>
              <a:rPr lang="el-GR" altLang="el-GR" b="1" dirty="0"/>
              <a:t>Το παχύρευστο λάδι σε αυτές τις θερμοκρασίες είναι καλό για τη διατήρηση της πίεσης και της λιπαντικής ικανότητας καθώς επίσης και τη χαμηλή κατανάλωση λιπαντικού.</a:t>
            </a:r>
          </a:p>
          <a:p>
            <a:pPr marL="285750" indent="-285750" algn="just" fontAlgn="base">
              <a:buFont typeface="Arial" panose="020B0604020202020204" pitchFamily="34" charset="0"/>
              <a:buChar char="•"/>
            </a:pPr>
            <a:r>
              <a:rPr lang="el-GR" b="1" dirty="0"/>
              <a:t>Η σύνθεση των λιπαντικών </a:t>
            </a:r>
            <a:r>
              <a:rPr lang="el-GR" dirty="0"/>
              <a:t>με την ιδιότητα να </a:t>
            </a:r>
            <a:r>
              <a:rPr lang="el-GR" b="1" dirty="0"/>
              <a:t>διατηρούν την τιμή του ιξώδους τους σχετικά σταθερή με τις μεταβολές θερμοκρασίες</a:t>
            </a:r>
            <a:r>
              <a:rPr lang="el-GR" dirty="0"/>
              <a:t>, επιτυγχάνεται με την προσθήκη των </a:t>
            </a:r>
            <a:r>
              <a:rPr lang="el-GR" b="1" dirty="0"/>
              <a:t>κατάλληλων προσθέτων </a:t>
            </a:r>
            <a:r>
              <a:rPr lang="el-GR" dirty="0"/>
              <a:t>τα οποία είναι γνωστά </a:t>
            </a:r>
            <a:r>
              <a:rPr lang="el-GR" b="1" dirty="0"/>
              <a:t>ως βελτιωτικά ιξώδους και διευρύνουν σημαντικά το φάσμα τιμής ιξώδους που ένα λιπαντικό μπορεί να καλύπτει.</a:t>
            </a:r>
            <a:r>
              <a:rPr lang="el-GR" dirty="0"/>
              <a:t> </a:t>
            </a:r>
            <a:endParaRPr lang="el-GR" i="1" dirty="0"/>
          </a:p>
          <a:p>
            <a:pPr algn="just" fontAlgn="base"/>
            <a:endParaRPr lang="el-GR" b="1" dirty="0"/>
          </a:p>
          <a:p>
            <a:pPr algn="just" fontAlgn="base"/>
            <a:r>
              <a:rPr lang="el-GR" b="1" u="sng" dirty="0"/>
              <a:t>Λιπαντικά με SAE 0W μέχρι SAE 20 είναι γενικά λεπτόρρευστα κατάλληλα για χαμηλές θερμοκρασίες (εκκίνηση της μηχανής). Η περιοχή SAE 30 μέχρι SAE 60 αντιστοιχεί σε λιπαντικά με μέσο και υψηλό ιξώδες, ενώ η περιοχή SAE 70W μέχρι SAE 250 αντιστοιχεί σε λάδια που προορίζονται για λίπανση κιβωτίων ταχυτήτων και διαφορικού (</a:t>
            </a:r>
            <a:r>
              <a:rPr lang="el-GR" b="1" u="sng" dirty="0" err="1"/>
              <a:t>βαλβολίνες</a:t>
            </a:r>
            <a:r>
              <a:rPr lang="el-GR" b="1" u="sng" dirty="0"/>
              <a:t>).</a:t>
            </a:r>
          </a:p>
          <a:p>
            <a:pPr algn="just" fontAlgn="base"/>
            <a:endParaRPr lang="el-GR" u="sng" dirty="0"/>
          </a:p>
          <a:p>
            <a:pPr marL="285750" indent="-285750" algn="just" fontAlgn="base">
              <a:buFont typeface="Arial" panose="020B0604020202020204" pitchFamily="34" charset="0"/>
              <a:buChar char="•"/>
            </a:pPr>
            <a:r>
              <a:rPr lang="el-GR" dirty="0"/>
              <a:t>ένα λιπαντικό με ένδειξη </a:t>
            </a:r>
            <a:r>
              <a:rPr lang="el-GR" b="1" dirty="0"/>
              <a:t>SAE 0W/30 </a:t>
            </a:r>
            <a:r>
              <a:rPr lang="el-GR" dirty="0"/>
              <a:t>δείχνει ένα αρκετά λεπτόρρευστο λάδι που έχει τη δυνατότητα να βοηθήσει την </a:t>
            </a:r>
            <a:r>
              <a:rPr lang="el-GR" b="1" dirty="0"/>
              <a:t>εκκίνηση της μηχανής σε θερμοκρασία περιβάλλοντος μέχρι και -36°C </a:t>
            </a:r>
            <a:r>
              <a:rPr lang="el-GR" dirty="0"/>
              <a:t>και να διατηρήσει και να ανεβάσει το ιξώδες του (λόγω των αναπτυσσομένων θερμοκρασιών και πιέσεων μέσα στον κινητήρα) μέχρι την κλίμακα SAE 30 που αντιστοιχεί σ’ ένα μέσο ιξώδες.</a:t>
            </a:r>
          </a:p>
          <a:p>
            <a:pPr algn="just" fontAlgn="base"/>
            <a:endParaRPr lang="el-GR" dirty="0"/>
          </a:p>
          <a:p>
            <a:pPr lvl="0" algn="just" eaLnBrk="0" fontAlgn="base" hangingPunct="0">
              <a:spcBef>
                <a:spcPct val="0"/>
              </a:spcBef>
              <a:spcAft>
                <a:spcPct val="0"/>
              </a:spcAft>
            </a:pPr>
            <a:endParaRPr lang="el-GR" altLang="el-GR" dirty="0"/>
          </a:p>
          <a:p>
            <a:pPr lvl="0" algn="just" eaLnBrk="0" fontAlgn="base" hangingPunct="0">
              <a:spcBef>
                <a:spcPct val="0"/>
              </a:spcBef>
              <a:spcAft>
                <a:spcPct val="0"/>
              </a:spcAft>
            </a:pPr>
            <a:r>
              <a:rPr lang="el-GR" altLang="el-GR" dirty="0"/>
              <a:t>              </a:t>
            </a:r>
          </a:p>
        </p:txBody>
      </p:sp>
      <p:sp>
        <p:nvSpPr>
          <p:cNvPr id="2" name="Θέση υποσέλιδου 1">
            <a:extLst>
              <a:ext uri="{FF2B5EF4-FFF2-40B4-BE49-F238E27FC236}">
                <a16:creationId xmlns:a16="http://schemas.microsoft.com/office/drawing/2014/main" id="{AECCC3DB-63EB-4068-8831-E109A05A9238}"/>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1948357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E000F469-9909-449F-8948-8873653AE6A2}"/>
              </a:ext>
            </a:extLst>
          </p:cNvPr>
          <p:cNvPicPr/>
          <p:nvPr/>
        </p:nvPicPr>
        <p:blipFill rotWithShape="1">
          <a:blip r:embed="rId2"/>
          <a:srcRect l="23405" t="21575" r="24151" b="6250"/>
          <a:stretch/>
        </p:blipFill>
        <p:spPr bwMode="auto">
          <a:xfrm>
            <a:off x="1362269" y="541177"/>
            <a:ext cx="9162662" cy="50758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sp>
        <p:nvSpPr>
          <p:cNvPr id="3" name="Θέση υποσέλιδου 2">
            <a:extLst>
              <a:ext uri="{FF2B5EF4-FFF2-40B4-BE49-F238E27FC236}">
                <a16:creationId xmlns:a16="http://schemas.microsoft.com/office/drawing/2014/main" id="{AD6D748F-4739-49F1-88BA-EDE40BC6E32D}"/>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3197644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449CD1A3-E629-4ABC-9F8B-90A82D573E34}"/>
              </a:ext>
            </a:extLst>
          </p:cNvPr>
          <p:cNvSpPr/>
          <p:nvPr/>
        </p:nvSpPr>
        <p:spPr>
          <a:xfrm>
            <a:off x="19666" y="0"/>
            <a:ext cx="12172335" cy="2862322"/>
          </a:xfrm>
          <a:prstGeom prst="rect">
            <a:avLst/>
          </a:prstGeom>
        </p:spPr>
        <p:txBody>
          <a:bodyPr wrap="square">
            <a:spAutoFit/>
          </a:bodyPr>
          <a:lstStyle/>
          <a:p>
            <a:pPr algn="ctr" fontAlgn="base"/>
            <a:r>
              <a:rPr lang="el-GR" b="1" dirty="0">
                <a:highlight>
                  <a:srgbClr val="C0C0C0"/>
                </a:highlight>
              </a:rPr>
              <a:t>ΓΕΝΙΚΑ ΠΕΡΙ ΛΙΠΑΝΤΙΚΩΝ</a:t>
            </a:r>
          </a:p>
          <a:p>
            <a:pPr fontAlgn="base"/>
            <a:r>
              <a:rPr lang="el-GR" b="1" u="sng" dirty="0">
                <a:highlight>
                  <a:srgbClr val="C0C0C0"/>
                </a:highlight>
              </a:rPr>
              <a:t>Λίπανση είναι η παρεμβολή μιας ουσίας μεταξύ δύο </a:t>
            </a:r>
            <a:r>
              <a:rPr lang="el-GR" b="1" u="sng" dirty="0" err="1">
                <a:highlight>
                  <a:srgbClr val="C0C0C0"/>
                </a:highlight>
              </a:rPr>
              <a:t>τριβομένων</a:t>
            </a:r>
            <a:r>
              <a:rPr lang="el-GR" b="1" u="sng" dirty="0">
                <a:highlight>
                  <a:srgbClr val="C0C0C0"/>
                </a:highlight>
              </a:rPr>
              <a:t> επιφανειών που λέγεται λιπαντικό</a:t>
            </a:r>
            <a:r>
              <a:rPr lang="el-GR" dirty="0">
                <a:highlight>
                  <a:srgbClr val="C0C0C0"/>
                </a:highlight>
              </a:rPr>
              <a:t> και που έχει σαν σκοπό:</a:t>
            </a:r>
          </a:p>
          <a:p>
            <a:pPr fontAlgn="base"/>
            <a:r>
              <a:rPr lang="el-GR" dirty="0">
                <a:highlight>
                  <a:srgbClr val="C0C0C0"/>
                </a:highlight>
              </a:rPr>
              <a:t>• </a:t>
            </a:r>
            <a:r>
              <a:rPr lang="el-GR" b="1" dirty="0">
                <a:highlight>
                  <a:srgbClr val="C0C0C0"/>
                </a:highlight>
              </a:rPr>
              <a:t>Λίπανση</a:t>
            </a:r>
            <a:r>
              <a:rPr lang="el-GR" dirty="0">
                <a:highlight>
                  <a:srgbClr val="C0C0C0"/>
                </a:highlight>
              </a:rPr>
              <a:t>: μείωση της τριβής μεταξύ των επιφανειών που έχει ως αποτέλεσμα την ελάττωση των απωλειών λόγω τριβής και την αύξηση της απόδοσης της μηχανής.</a:t>
            </a:r>
          </a:p>
          <a:p>
            <a:pPr fontAlgn="base"/>
            <a:r>
              <a:rPr lang="el-GR" dirty="0">
                <a:highlight>
                  <a:srgbClr val="C0C0C0"/>
                </a:highlight>
              </a:rPr>
              <a:t>• </a:t>
            </a:r>
            <a:r>
              <a:rPr lang="el-GR" b="1" dirty="0">
                <a:highlight>
                  <a:srgbClr val="C0C0C0"/>
                </a:highlight>
              </a:rPr>
              <a:t>Ψύξη</a:t>
            </a:r>
            <a:r>
              <a:rPr lang="el-GR" dirty="0">
                <a:highlight>
                  <a:srgbClr val="C0C0C0"/>
                </a:highlight>
              </a:rPr>
              <a:t>: απαγωγή της θερμότητας που αναπτύσσεται λόγω τριβής.</a:t>
            </a:r>
          </a:p>
          <a:p>
            <a:pPr fontAlgn="base"/>
            <a:r>
              <a:rPr lang="el-GR" dirty="0">
                <a:highlight>
                  <a:srgbClr val="C0C0C0"/>
                </a:highlight>
              </a:rPr>
              <a:t>• </a:t>
            </a:r>
            <a:r>
              <a:rPr lang="el-GR" b="1" dirty="0">
                <a:highlight>
                  <a:srgbClr val="C0C0C0"/>
                </a:highlight>
              </a:rPr>
              <a:t>Στεγανοποίηση</a:t>
            </a:r>
            <a:r>
              <a:rPr lang="el-GR" dirty="0">
                <a:highlight>
                  <a:srgbClr val="C0C0C0"/>
                </a:highlight>
              </a:rPr>
              <a:t>: στεγανοποιεί κενά και εμποδίζει τη διαφυγή καυσαερίων.</a:t>
            </a:r>
          </a:p>
          <a:p>
            <a:pPr fontAlgn="base"/>
            <a:r>
              <a:rPr lang="el-GR" dirty="0">
                <a:highlight>
                  <a:srgbClr val="C0C0C0"/>
                </a:highlight>
              </a:rPr>
              <a:t>• </a:t>
            </a:r>
            <a:r>
              <a:rPr lang="el-GR" b="1" dirty="0">
                <a:highlight>
                  <a:srgbClr val="C0C0C0"/>
                </a:highlight>
              </a:rPr>
              <a:t>Προστασία από οξείδωση</a:t>
            </a:r>
            <a:r>
              <a:rPr lang="el-GR" dirty="0">
                <a:highlight>
                  <a:srgbClr val="C0C0C0"/>
                </a:highlight>
              </a:rPr>
              <a:t>: προστασία των μεταλλικών μερών της μηχανής από τη διάβρωση ακόμα και όταν η μηχανή δεν λειτουργεί.</a:t>
            </a:r>
          </a:p>
          <a:p>
            <a:pPr fontAlgn="base"/>
            <a:r>
              <a:rPr lang="el-GR" dirty="0">
                <a:highlight>
                  <a:srgbClr val="C0C0C0"/>
                </a:highlight>
              </a:rPr>
              <a:t>• </a:t>
            </a:r>
            <a:r>
              <a:rPr lang="el-GR" b="1" dirty="0">
                <a:highlight>
                  <a:srgbClr val="C0C0C0"/>
                </a:highlight>
              </a:rPr>
              <a:t>Καθαρισμός</a:t>
            </a:r>
            <a:r>
              <a:rPr lang="el-GR" dirty="0">
                <a:highlight>
                  <a:srgbClr val="C0C0C0"/>
                </a:highlight>
              </a:rPr>
              <a:t>: Τη διατήρηση της καθαρότητας των μεταλλικών μερών της μηχανής με τα οποία το λιπαντικό έρχεται σε επαφή. Αυτό επιτυγχάνεται με διάλυση της αιθάλης και των εναποθέσεων μέσω επίδρασης ειδικών απορρυπαντικών προσθέτων.</a:t>
            </a:r>
            <a:endParaRPr lang="el-GR" b="0" i="0" u="none" strike="noStrike" dirty="0">
              <a:effectLst/>
              <a:highlight>
                <a:srgbClr val="C0C0C0"/>
              </a:highlight>
            </a:endParaRPr>
          </a:p>
        </p:txBody>
      </p:sp>
      <p:sp>
        <p:nvSpPr>
          <p:cNvPr id="3" name="Ορθογώνιο 2">
            <a:extLst>
              <a:ext uri="{FF2B5EF4-FFF2-40B4-BE49-F238E27FC236}">
                <a16:creationId xmlns:a16="http://schemas.microsoft.com/office/drawing/2014/main" id="{9756AA72-8C3E-42F0-808A-24E5643F6D72}"/>
              </a:ext>
            </a:extLst>
          </p:cNvPr>
          <p:cNvSpPr/>
          <p:nvPr/>
        </p:nvSpPr>
        <p:spPr>
          <a:xfrm>
            <a:off x="19666" y="2740198"/>
            <a:ext cx="12192000" cy="3724096"/>
          </a:xfrm>
          <a:prstGeom prst="rect">
            <a:avLst/>
          </a:prstGeom>
        </p:spPr>
        <p:txBody>
          <a:bodyPr wrap="square">
            <a:spAutoFit/>
          </a:bodyPr>
          <a:lstStyle/>
          <a:p>
            <a:pPr algn="just" fontAlgn="base"/>
            <a:endParaRPr lang="el-GR" b="1" u="sng" dirty="0"/>
          </a:p>
          <a:p>
            <a:pPr algn="just" fontAlgn="base"/>
            <a:r>
              <a:rPr lang="el-GR" b="1" u="sng" dirty="0">
                <a:highlight>
                  <a:srgbClr val="C0C0C0"/>
                </a:highlight>
              </a:rPr>
              <a:t>Το λιπαντικό μπορεί να σχηματίσει μία λιπαντική μεμβράνη με ποικίλο πάχος που διακρίνεται σε</a:t>
            </a:r>
            <a:r>
              <a:rPr lang="el-GR" dirty="0">
                <a:highlight>
                  <a:srgbClr val="C0C0C0"/>
                </a:highlight>
              </a:rPr>
              <a:t>:</a:t>
            </a:r>
          </a:p>
          <a:p>
            <a:pPr algn="just" fontAlgn="base"/>
            <a:r>
              <a:rPr lang="el-GR" b="1" dirty="0">
                <a:highlight>
                  <a:srgbClr val="C0C0C0"/>
                </a:highlight>
              </a:rPr>
              <a:t>Υδροδυναμική λίπανση</a:t>
            </a:r>
            <a:r>
              <a:rPr lang="el-GR" dirty="0">
                <a:highlight>
                  <a:srgbClr val="C0C0C0"/>
                </a:highlight>
              </a:rPr>
              <a:t>, όταν η λιπαντική μεμβράνη έχει αρκετό πάχος πράγμα που δεν συμβαίνει συχνά σε κινητήρες μηχανών εσωτερικής καύσεως</a:t>
            </a:r>
          </a:p>
          <a:p>
            <a:pPr algn="just" fontAlgn="base"/>
            <a:r>
              <a:rPr lang="el-GR" b="1" dirty="0">
                <a:highlight>
                  <a:srgbClr val="C0C0C0"/>
                </a:highlight>
              </a:rPr>
              <a:t>Οριακή λίπανση</a:t>
            </a:r>
            <a:r>
              <a:rPr lang="el-GR" dirty="0">
                <a:highlight>
                  <a:srgbClr val="C0C0C0"/>
                </a:highlight>
              </a:rPr>
              <a:t>, που χαρακτηρίζεται από </a:t>
            </a:r>
            <a:r>
              <a:rPr lang="el-GR" b="1" dirty="0">
                <a:highlight>
                  <a:srgbClr val="C0C0C0"/>
                </a:highlight>
              </a:rPr>
              <a:t>πολύ μικρό πάχος λιπαντικής μεμβράνης και που οφείλεται στο γεγονός ότι οι φαινομενικά λείες επιφάνειες των μετάλλων παρουσιάζουν πάντοτε μικρές ανωμαλίες.</a:t>
            </a:r>
          </a:p>
          <a:p>
            <a:pPr algn="just" fontAlgn="base"/>
            <a:r>
              <a:rPr lang="el-GR" dirty="0">
                <a:highlight>
                  <a:srgbClr val="C0C0C0"/>
                </a:highlight>
              </a:rPr>
              <a:t>Είναι λοιπόν φυσικό κατά την έναρξη της περιστροφής ενός άξονα και όταν το πάχος της λιπαντικής μεμβράνης είναι πάρα πολύ μικρό, οι ανωμαλίες των μεταλλικών επιφανειών να έρθουν σε επαφή μεταξύ τους σε μερικά σημεία. Στα σημεία αυτά η </a:t>
            </a:r>
            <a:r>
              <a:rPr lang="el-GR" b="1" dirty="0">
                <a:highlight>
                  <a:srgbClr val="C0C0C0"/>
                </a:highlight>
              </a:rPr>
              <a:t>λιπαντική μεμβράνη διακόπτεται με συνέπεια να εμφανίζεται τοπικά η ξηρή τριβή. Αυτό ακριβώς αποτελεί την οριακή λίπανση.</a:t>
            </a:r>
          </a:p>
          <a:p>
            <a:pPr algn="just" fontAlgn="base"/>
            <a:r>
              <a:rPr lang="el-GR" sz="1400" dirty="0">
                <a:highlight>
                  <a:srgbClr val="00FFFF"/>
                </a:highlight>
              </a:rPr>
              <a:t>Όταν η μηχανή είναι ακίνητη, ο άξονας εδράζεται εντελώς στο στροφείο και έτσι έχουμε σχεδόν «ξηρή τριβή», που διαρκεί ως τη στιγμή της εκκίνησης. Ευθύς μετά την εκκίνηση, λόγω της ανοχής του στροφείου και των εδράνων δημιουργείται η υδροδυναμική σφήνα του ορυκτελαίου κατά τη φορά της</a:t>
            </a:r>
            <a:r>
              <a:rPr lang="en-US" sz="1400" dirty="0">
                <a:highlight>
                  <a:srgbClr val="00FFFF"/>
                </a:highlight>
              </a:rPr>
              <a:t> </a:t>
            </a:r>
            <a:r>
              <a:rPr lang="el-GR" sz="1400" dirty="0">
                <a:highlight>
                  <a:srgbClr val="00FFFF"/>
                </a:highlight>
              </a:rPr>
              <a:t>περιστροφής, που έχει ως συνέπεια την ανάπτυξη μιας ανυψωτικής τάσεως, ωθώντας τον άξονα προς τα πάνω. Το λιπαντικό εισχωρεί στο κενό που σχηματίζεται μεταξύ του εδράνου και του άξονα και αποκαθιστά την λιπαντική μεμβράνη οπότε έχουμε συνθήκες «υγρής λίπανσης».</a:t>
            </a:r>
            <a:endParaRPr lang="el-GR" sz="1400" b="0" i="0" u="none" strike="noStrike" dirty="0">
              <a:effectLst/>
              <a:highlight>
                <a:srgbClr val="00FFFF"/>
              </a:highlight>
            </a:endParaRPr>
          </a:p>
        </p:txBody>
      </p:sp>
      <p:sp>
        <p:nvSpPr>
          <p:cNvPr id="4" name="Θέση υποσέλιδου 3">
            <a:extLst>
              <a:ext uri="{FF2B5EF4-FFF2-40B4-BE49-F238E27FC236}">
                <a16:creationId xmlns:a16="http://schemas.microsoft.com/office/drawing/2014/main" id="{9F7CFBDC-E3D8-446F-AF0C-DAC2BE6448FB}"/>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1728356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DA82D025-2495-4DFD-84A6-EA243842431E}"/>
              </a:ext>
            </a:extLst>
          </p:cNvPr>
          <p:cNvPicPr/>
          <p:nvPr/>
        </p:nvPicPr>
        <p:blipFill rotWithShape="1">
          <a:blip r:embed="rId2"/>
          <a:srcRect l="24849" t="24915" r="24584" b="11900"/>
          <a:stretch/>
        </p:blipFill>
        <p:spPr bwMode="auto">
          <a:xfrm>
            <a:off x="1343609" y="289249"/>
            <a:ext cx="9302620" cy="5271796"/>
          </a:xfrm>
          <a:prstGeom prst="rect">
            <a:avLst/>
          </a:prstGeom>
          <a:ln>
            <a:noFill/>
          </a:ln>
          <a:extLst>
            <a:ext uri="{53640926-AAD7-44D8-BBD7-CCE9431645EC}">
              <a14:shadowObscured xmlns:a14="http://schemas.microsoft.com/office/drawing/2010/main"/>
            </a:ext>
          </a:extLst>
        </p:spPr>
      </p:pic>
      <p:sp>
        <p:nvSpPr>
          <p:cNvPr id="3" name="Θέση υποσέλιδου 2">
            <a:extLst>
              <a:ext uri="{FF2B5EF4-FFF2-40B4-BE49-F238E27FC236}">
                <a16:creationId xmlns:a16="http://schemas.microsoft.com/office/drawing/2014/main" id="{A56C58AA-6632-4CB0-BD88-D264B51FF2F3}"/>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1857908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D2D517-BC35-4439-AC31-06DF764F2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12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2DD3F846-0483-40F5-A881-0C1AD2A0C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descr="Εικόνα που περιέχει στιγμιότυπο οθόνης, σχεδίαση&#10;&#10;Περιγραφή που δημιουργήθηκε αυτόματα">
            <a:extLst>
              <a:ext uri="{FF2B5EF4-FFF2-40B4-BE49-F238E27FC236}">
                <a16:creationId xmlns:a16="http://schemas.microsoft.com/office/drawing/2014/main" id="{60B062EC-4E2F-4BBB-A693-B3E0C63AE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033" y="801793"/>
            <a:ext cx="7811934" cy="5273056"/>
          </a:xfrm>
          <a:prstGeom prst="rect">
            <a:avLst/>
          </a:prstGeom>
        </p:spPr>
      </p:pic>
      <p:sp>
        <p:nvSpPr>
          <p:cNvPr id="2" name="Θέση υποσέλιδου 1">
            <a:extLst>
              <a:ext uri="{FF2B5EF4-FFF2-40B4-BE49-F238E27FC236}">
                <a16:creationId xmlns:a16="http://schemas.microsoft.com/office/drawing/2014/main" id="{957CF34A-0258-45EB-A60C-46E3C0BA9FB8}"/>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2183612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C46816C4-06F2-41D7-9194-65C8C8663234}"/>
              </a:ext>
            </a:extLst>
          </p:cNvPr>
          <p:cNvSpPr/>
          <p:nvPr/>
        </p:nvSpPr>
        <p:spPr>
          <a:xfrm>
            <a:off x="0" y="0"/>
            <a:ext cx="12123174" cy="5170646"/>
          </a:xfrm>
          <a:prstGeom prst="rect">
            <a:avLst/>
          </a:prstGeom>
        </p:spPr>
        <p:txBody>
          <a:bodyPr wrap="square">
            <a:spAutoFit/>
          </a:bodyPr>
          <a:lstStyle/>
          <a:p>
            <a:pPr algn="ctr" fontAlgn="base"/>
            <a:r>
              <a:rPr lang="el-GR" sz="2400" b="1" u="sng" dirty="0">
                <a:highlight>
                  <a:srgbClr val="C0C0C0"/>
                </a:highlight>
              </a:rPr>
              <a:t>ΚΑΤΗΓΟΡΙΟΠΟΙΗΣΗ ΜΕ ΒΑΣΗ ΤΟ ΙΞΩΔΕΣ (</a:t>
            </a:r>
            <a:r>
              <a:rPr lang="en-US" sz="2400" b="1" u="sng" dirty="0">
                <a:highlight>
                  <a:srgbClr val="C0C0C0"/>
                </a:highlight>
              </a:rPr>
              <a:t>ISO</a:t>
            </a:r>
            <a:r>
              <a:rPr lang="el-GR" sz="2400" b="1" u="sng" dirty="0">
                <a:highlight>
                  <a:srgbClr val="C0C0C0"/>
                </a:highlight>
              </a:rPr>
              <a:t>)</a:t>
            </a:r>
          </a:p>
          <a:p>
            <a:pPr algn="just" fontAlgn="base"/>
            <a:endParaRPr lang="el-GR" dirty="0"/>
          </a:p>
          <a:p>
            <a:pPr algn="just" fontAlgn="base"/>
            <a:r>
              <a:rPr lang="el-GR" dirty="0"/>
              <a:t>Με βάση αυτή τη μέτρηση από το 1975 ο Διεθνής Οργανισμός Τυποποίησης (ISO) έχει καθιερώσει ένα νέο σύστημα ταξινόμησης των ορυκτελαίων που έχει ήδη γίνει δεκτό από τις περισσότερες χώρες του κόσμου και τείνει να εκτοπίσει όλα τα παλαιότερα συστήματα. </a:t>
            </a:r>
          </a:p>
          <a:p>
            <a:pPr algn="just" fontAlgn="base"/>
            <a:endParaRPr lang="el-GR" dirty="0"/>
          </a:p>
          <a:p>
            <a:pPr algn="just" fontAlgn="base"/>
            <a:r>
              <a:rPr lang="el-GR" dirty="0"/>
              <a:t>Σύμφωνα με το σύστημα αυτό που καλύπτεται από το πρότυπο ISO 3448</a:t>
            </a:r>
            <a:r>
              <a:rPr lang="el-GR" dirty="0">
                <a:highlight>
                  <a:srgbClr val="C0C0C0"/>
                </a:highlight>
              </a:rPr>
              <a:t>, </a:t>
            </a:r>
            <a:r>
              <a:rPr lang="el-GR" b="1" u="sng" dirty="0">
                <a:highlight>
                  <a:srgbClr val="C0C0C0"/>
                </a:highlight>
              </a:rPr>
              <a:t>η ρευστότητα (ιξώδες) εκφράζεται σε μονάδες </a:t>
            </a:r>
            <a:r>
              <a:rPr lang="el-GR" b="1" u="sng" dirty="0" err="1">
                <a:highlight>
                  <a:srgbClr val="C0C0C0"/>
                </a:highlight>
              </a:rPr>
              <a:t>Centistokes</a:t>
            </a:r>
            <a:r>
              <a:rPr lang="el-GR" b="1" u="sng" dirty="0">
                <a:highlight>
                  <a:srgbClr val="C0C0C0"/>
                </a:highlight>
              </a:rPr>
              <a:t> (</a:t>
            </a:r>
            <a:r>
              <a:rPr lang="el-GR" b="1" u="sng" dirty="0" err="1">
                <a:highlight>
                  <a:srgbClr val="C0C0C0"/>
                </a:highlight>
              </a:rPr>
              <a:t>cSt</a:t>
            </a:r>
            <a:r>
              <a:rPr lang="el-GR" b="1" u="sng" dirty="0">
                <a:highlight>
                  <a:srgbClr val="C0C0C0"/>
                </a:highlight>
              </a:rPr>
              <a:t>) σε θερμοκρασία 40</a:t>
            </a:r>
            <a:r>
              <a:rPr lang="en-US" b="1" u="sng" dirty="0">
                <a:highlight>
                  <a:srgbClr val="C0C0C0"/>
                </a:highlight>
              </a:rPr>
              <a:t>°</a:t>
            </a:r>
            <a:r>
              <a:rPr lang="el-GR" b="1" u="sng" dirty="0">
                <a:highlight>
                  <a:srgbClr val="C0C0C0"/>
                </a:highlight>
              </a:rPr>
              <a:t>C που είναι αντιπροσωπευτική της θερμοκρασίας λειτουργίας των λιπαντικών στις περισσότερες εφαρμογές</a:t>
            </a:r>
            <a:r>
              <a:rPr lang="el-GR" dirty="0">
                <a:highlight>
                  <a:srgbClr val="C0C0C0"/>
                </a:highlight>
              </a:rPr>
              <a:t>. Η ταξινόμηση ISO καθορίζει 18 κλάσεις ρευστότητας από 2 μέχρι 1500 </a:t>
            </a:r>
            <a:r>
              <a:rPr lang="el-GR" dirty="0" err="1">
                <a:highlight>
                  <a:srgbClr val="C0C0C0"/>
                </a:highlight>
              </a:rPr>
              <a:t>cSt</a:t>
            </a:r>
            <a:r>
              <a:rPr lang="el-GR" dirty="0">
                <a:highlight>
                  <a:srgbClr val="C0C0C0"/>
                </a:highlight>
              </a:rPr>
              <a:t> σε 40</a:t>
            </a:r>
            <a:r>
              <a:rPr lang="en-US" dirty="0">
                <a:highlight>
                  <a:srgbClr val="C0C0C0"/>
                </a:highlight>
              </a:rPr>
              <a:t>°</a:t>
            </a:r>
            <a:r>
              <a:rPr lang="el-GR" dirty="0">
                <a:highlight>
                  <a:srgbClr val="C0C0C0"/>
                </a:highlight>
              </a:rPr>
              <a:t> C. </a:t>
            </a:r>
            <a:endParaRPr lang="en-US" dirty="0">
              <a:highlight>
                <a:srgbClr val="C0C0C0"/>
              </a:highlight>
            </a:endParaRPr>
          </a:p>
          <a:p>
            <a:pPr algn="just" fontAlgn="base"/>
            <a:endParaRPr lang="en-US" dirty="0"/>
          </a:p>
          <a:p>
            <a:pPr algn="just" fontAlgn="base"/>
            <a:r>
              <a:rPr lang="el-GR" b="1" u="sng" dirty="0">
                <a:highlight>
                  <a:srgbClr val="C0C0C0"/>
                </a:highlight>
              </a:rPr>
              <a:t>Η κάθε κλάση χαρακτηρίζεται και αριθμείται από το ιξώδες στο μέσο των ορίων της με επέκταση +10% από την τιμή αυτή</a:t>
            </a:r>
            <a:r>
              <a:rPr lang="el-GR" dirty="0">
                <a:highlight>
                  <a:srgbClr val="C0C0C0"/>
                </a:highlight>
              </a:rPr>
              <a:t>. Π.χ</a:t>
            </a:r>
            <a:r>
              <a:rPr lang="el-GR" b="1" u="sng" dirty="0">
                <a:highlight>
                  <a:srgbClr val="C0C0C0"/>
                </a:highlight>
              </a:rPr>
              <a:t>. ISO 10 , είναι προϊόν με ιξώδες σε 40 </a:t>
            </a:r>
            <a:r>
              <a:rPr lang="en-US" b="1" u="sng" dirty="0">
                <a:highlight>
                  <a:srgbClr val="C0C0C0"/>
                </a:highlight>
              </a:rPr>
              <a:t>°</a:t>
            </a:r>
            <a:r>
              <a:rPr lang="el-GR" b="1" u="sng" dirty="0">
                <a:highlight>
                  <a:srgbClr val="C0C0C0"/>
                </a:highlight>
              </a:rPr>
              <a:t>C από 9 μέχρι 11 </a:t>
            </a:r>
            <a:r>
              <a:rPr lang="el-GR" b="1" u="sng" dirty="0" err="1">
                <a:highlight>
                  <a:srgbClr val="C0C0C0"/>
                </a:highlight>
              </a:rPr>
              <a:t>cSt</a:t>
            </a:r>
            <a:r>
              <a:rPr lang="el-GR" b="1" u="sng" dirty="0">
                <a:highlight>
                  <a:srgbClr val="C0C0C0"/>
                </a:highlight>
              </a:rPr>
              <a:t>, που αντιπροσωπεύεται σε μέση τιμή 10 </a:t>
            </a:r>
            <a:r>
              <a:rPr lang="el-GR" b="1" u="sng" dirty="0" err="1">
                <a:highlight>
                  <a:srgbClr val="C0C0C0"/>
                </a:highlight>
              </a:rPr>
              <a:t>cSt</a:t>
            </a:r>
            <a:r>
              <a:rPr lang="el-GR" b="1" u="sng" dirty="0">
                <a:highlight>
                  <a:srgbClr val="C0C0C0"/>
                </a:highlight>
              </a:rPr>
              <a:t>.</a:t>
            </a:r>
          </a:p>
          <a:p>
            <a:pPr algn="just" fontAlgn="base"/>
            <a:endParaRPr lang="en-US" dirty="0">
              <a:highlight>
                <a:srgbClr val="C0C0C0"/>
              </a:highlight>
            </a:endParaRPr>
          </a:p>
          <a:p>
            <a:pPr algn="just" fontAlgn="base"/>
            <a:r>
              <a:rPr lang="el-GR" b="1" u="sng" dirty="0">
                <a:highlight>
                  <a:srgbClr val="C0C0C0"/>
                </a:highlight>
              </a:rPr>
              <a:t>Τα πλεονεκτήματα που προσφέρει η ταξινόμηση ISO είναι</a:t>
            </a:r>
            <a:r>
              <a:rPr lang="el-GR" dirty="0">
                <a:highlight>
                  <a:srgbClr val="C0C0C0"/>
                </a:highlight>
              </a:rPr>
              <a:t>:</a:t>
            </a:r>
          </a:p>
          <a:p>
            <a:pPr algn="just" fontAlgn="base"/>
            <a:r>
              <a:rPr lang="el-GR" dirty="0"/>
              <a:t>α) Περιλαμβάνει τον ελάχιστο αναγκαίο </a:t>
            </a:r>
            <a:r>
              <a:rPr lang="el-GR" dirty="0">
                <a:highlight>
                  <a:srgbClr val="C0C0C0"/>
                </a:highlight>
              </a:rPr>
              <a:t>αριθμό κλάσεων (18) που καλύπτουν τις απαιτήσεις λιπάνσεως </a:t>
            </a:r>
            <a:r>
              <a:rPr lang="el-GR" dirty="0"/>
              <a:t>όλων των κατηγοριών μηχανών και μηχανημάτων.</a:t>
            </a:r>
          </a:p>
          <a:p>
            <a:pPr algn="just" fontAlgn="base"/>
            <a:r>
              <a:rPr lang="el-GR" dirty="0"/>
              <a:t>β) </a:t>
            </a:r>
            <a:r>
              <a:rPr lang="el-GR" dirty="0">
                <a:highlight>
                  <a:srgbClr val="C0C0C0"/>
                </a:highlight>
              </a:rPr>
              <a:t>Διευκολύνονται σημαντικά οι μηχανικοί και οι προμηθευτές λιπαντικών στον καθορισμό του κατάλληλου για κάθε περίπτωση λιπαντικού.</a:t>
            </a:r>
            <a:endParaRPr lang="el-GR" b="0" i="0" u="none" strike="noStrike" dirty="0">
              <a:effectLst/>
              <a:highlight>
                <a:srgbClr val="C0C0C0"/>
              </a:highlight>
            </a:endParaRPr>
          </a:p>
        </p:txBody>
      </p:sp>
      <p:sp>
        <p:nvSpPr>
          <p:cNvPr id="3" name="Θέση υποσέλιδου 2">
            <a:extLst>
              <a:ext uri="{FF2B5EF4-FFF2-40B4-BE49-F238E27FC236}">
                <a16:creationId xmlns:a16="http://schemas.microsoft.com/office/drawing/2014/main" id="{5EB5097E-ABDC-4378-8509-8AEB0BE11758}"/>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3248745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7567A40B-27BA-4D6B-956D-175D25D29F38}"/>
              </a:ext>
            </a:extLst>
          </p:cNvPr>
          <p:cNvPicPr/>
          <p:nvPr/>
        </p:nvPicPr>
        <p:blipFill rotWithShape="1">
          <a:blip r:embed="rId2"/>
          <a:srcRect l="22249" t="20805" r="22995" b="8305"/>
          <a:stretch/>
        </p:blipFill>
        <p:spPr bwMode="auto">
          <a:xfrm>
            <a:off x="1464907" y="195943"/>
            <a:ext cx="9069354" cy="6036906"/>
          </a:xfrm>
          <a:prstGeom prst="rect">
            <a:avLst/>
          </a:prstGeom>
          <a:ln>
            <a:noFill/>
          </a:ln>
          <a:extLst>
            <a:ext uri="{53640926-AAD7-44D8-BBD7-CCE9431645EC}">
              <a14:shadowObscured xmlns:a14="http://schemas.microsoft.com/office/drawing/2010/main"/>
            </a:ext>
          </a:extLst>
        </p:spPr>
      </p:pic>
      <p:sp>
        <p:nvSpPr>
          <p:cNvPr id="3" name="Θέση υποσέλιδου 2">
            <a:extLst>
              <a:ext uri="{FF2B5EF4-FFF2-40B4-BE49-F238E27FC236}">
                <a16:creationId xmlns:a16="http://schemas.microsoft.com/office/drawing/2014/main" id="{B81C96E6-6642-4766-8270-27A043FCA1E6}"/>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872889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10245EA5-924F-4837-8A31-B85996FEDC68}"/>
              </a:ext>
            </a:extLst>
          </p:cNvPr>
          <p:cNvPicPr/>
          <p:nvPr/>
        </p:nvPicPr>
        <p:blipFill rotWithShape="1">
          <a:blip r:embed="rId2"/>
          <a:srcRect l="21094" t="21575" r="21694" b="13699"/>
          <a:stretch/>
        </p:blipFill>
        <p:spPr bwMode="auto">
          <a:xfrm>
            <a:off x="1614196" y="83976"/>
            <a:ext cx="8434874" cy="6102220"/>
          </a:xfrm>
          <a:prstGeom prst="rect">
            <a:avLst/>
          </a:prstGeom>
          <a:ln>
            <a:noFill/>
          </a:ln>
          <a:extLst>
            <a:ext uri="{53640926-AAD7-44D8-BBD7-CCE9431645EC}">
              <a14:shadowObscured xmlns:a14="http://schemas.microsoft.com/office/drawing/2010/main"/>
            </a:ext>
          </a:extLst>
        </p:spPr>
      </p:pic>
      <p:sp>
        <p:nvSpPr>
          <p:cNvPr id="3" name="Θέση υποσέλιδου 2">
            <a:extLst>
              <a:ext uri="{FF2B5EF4-FFF2-40B4-BE49-F238E27FC236}">
                <a16:creationId xmlns:a16="http://schemas.microsoft.com/office/drawing/2014/main" id="{E505398C-F4F1-4864-9490-C2FECA7A51B7}"/>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1266640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9764031B-A739-41B7-8A59-5885FD1A65CD}"/>
              </a:ext>
            </a:extLst>
          </p:cNvPr>
          <p:cNvSpPr/>
          <p:nvPr/>
        </p:nvSpPr>
        <p:spPr>
          <a:xfrm>
            <a:off x="3392813" y="447867"/>
            <a:ext cx="5086777" cy="461665"/>
          </a:xfrm>
          <a:prstGeom prst="rect">
            <a:avLst/>
          </a:prstGeom>
        </p:spPr>
        <p:txBody>
          <a:bodyPr wrap="none">
            <a:spAutoFit/>
          </a:bodyPr>
          <a:lstStyle/>
          <a:p>
            <a:pPr algn="ctr" fontAlgn="base"/>
            <a:r>
              <a:rPr lang="el-GR" sz="2400" b="1" dirty="0">
                <a:solidFill>
                  <a:srgbClr val="000000"/>
                </a:solidFill>
              </a:rPr>
              <a:t>ΚΑΤΗΓΟΡΙΟΠΟΙΗΣΗ ΛΙΠΑΝΤΙΚΩΝ </a:t>
            </a:r>
            <a:r>
              <a:rPr lang="en-US" sz="2400" b="1" dirty="0">
                <a:solidFill>
                  <a:srgbClr val="000000"/>
                </a:solidFill>
              </a:rPr>
              <a:t>(API)</a:t>
            </a:r>
            <a:endParaRPr lang="el-GR" sz="2400" b="1" dirty="0">
              <a:solidFill>
                <a:srgbClr val="000000"/>
              </a:solidFill>
            </a:endParaRPr>
          </a:p>
        </p:txBody>
      </p:sp>
      <p:sp>
        <p:nvSpPr>
          <p:cNvPr id="3" name="Ορθογώνιο 2">
            <a:extLst>
              <a:ext uri="{FF2B5EF4-FFF2-40B4-BE49-F238E27FC236}">
                <a16:creationId xmlns:a16="http://schemas.microsoft.com/office/drawing/2014/main" id="{90DBD71E-1353-4266-9EF6-C32F12CA04F8}"/>
              </a:ext>
            </a:extLst>
          </p:cNvPr>
          <p:cNvSpPr/>
          <p:nvPr/>
        </p:nvSpPr>
        <p:spPr>
          <a:xfrm>
            <a:off x="74644" y="1302391"/>
            <a:ext cx="12192000" cy="2585323"/>
          </a:xfrm>
          <a:prstGeom prst="rect">
            <a:avLst/>
          </a:prstGeom>
        </p:spPr>
        <p:txBody>
          <a:bodyPr wrap="square">
            <a:spAutoFit/>
          </a:bodyPr>
          <a:lstStyle/>
          <a:p>
            <a:pPr algn="just"/>
            <a:r>
              <a:rPr lang="el-GR" b="1" u="sng" dirty="0"/>
              <a:t>Σύμφωνα με το σύστημα API, δημιουργούνται 2 επιχειρησιακές κατηγορίες διορισμού και ποιότητας</a:t>
            </a:r>
          </a:p>
          <a:p>
            <a:pPr algn="just">
              <a:buFont typeface="+mj-lt"/>
              <a:buAutoNum type="arabicPeriod"/>
            </a:pPr>
            <a:r>
              <a:rPr lang="el-GR" b="1" dirty="0">
                <a:highlight>
                  <a:srgbClr val="C0C0C0"/>
                </a:highlight>
              </a:rPr>
              <a:t>Για βενζινοκινητήρες όπου ισχύουν οι κλάσεις </a:t>
            </a:r>
            <a:r>
              <a:rPr lang="el-GR" b="1" u="sng" dirty="0">
                <a:highlight>
                  <a:srgbClr val="C0C0C0"/>
                </a:highlight>
              </a:rPr>
              <a:t>SE, SF, SG, SH, SJ, SL, SM, SN</a:t>
            </a:r>
            <a:r>
              <a:rPr lang="el-GR" b="1" dirty="0">
                <a:highlight>
                  <a:srgbClr val="C0C0C0"/>
                </a:highlight>
              </a:rPr>
              <a:t>.</a:t>
            </a:r>
          </a:p>
          <a:p>
            <a:pPr algn="just">
              <a:buFont typeface="+mj-lt"/>
              <a:buAutoNum type="arabicPeriod"/>
            </a:pPr>
            <a:r>
              <a:rPr lang="el-GR" b="1" dirty="0">
                <a:highlight>
                  <a:srgbClr val="C0C0C0"/>
                </a:highlight>
              </a:rPr>
              <a:t>Για κινητήρες ντίζελ όπου ισχύουν οι κλάσεις </a:t>
            </a:r>
            <a:r>
              <a:rPr lang="el-GR" b="1" u="sng" dirty="0">
                <a:highlight>
                  <a:srgbClr val="C0C0C0"/>
                </a:highlight>
              </a:rPr>
              <a:t>CC, CD, CE, CF, CG, CH, CI, CJ</a:t>
            </a:r>
            <a:r>
              <a:rPr lang="el-GR" b="1" dirty="0">
                <a:highlight>
                  <a:srgbClr val="C0C0C0"/>
                </a:highlight>
              </a:rPr>
              <a:t>.</a:t>
            </a:r>
          </a:p>
          <a:p>
            <a:pPr algn="just"/>
            <a:endParaRPr lang="en-US" b="1" dirty="0">
              <a:highlight>
                <a:srgbClr val="C0C0C0"/>
              </a:highlight>
            </a:endParaRPr>
          </a:p>
          <a:p>
            <a:pPr algn="just"/>
            <a:r>
              <a:rPr lang="el-GR" dirty="0"/>
              <a:t>Τα γενικά λάδια για βενζινοκινητήρες και πετρελαιοκινητήρες υποδεικνύονται με δύο σύμβολα των αντίστοιχων κατηγοριών:</a:t>
            </a:r>
            <a:endParaRPr lang="en-US" dirty="0"/>
          </a:p>
          <a:p>
            <a:pPr algn="just"/>
            <a:r>
              <a:rPr lang="el-GR" b="1" u="sng" dirty="0"/>
              <a:t>το πρώτο σύμβολο είναι το κύριο και το δεύτερο δείχνει τη δυνατότητα χρήσης αυτού του λαδιού για διαφορετικό τύπο κινητήρα</a:t>
            </a:r>
            <a:r>
              <a:rPr lang="el-GR" dirty="0"/>
              <a:t>. Για παράδειγμα, το API CG-4 / SH είναι ένα λάδι βελτιστοποιημένο για χρήση σε </a:t>
            </a:r>
            <a:r>
              <a:rPr lang="el-GR" dirty="0" err="1"/>
              <a:t>ντηζελοκινητήρες</a:t>
            </a:r>
            <a:r>
              <a:rPr lang="el-GR" dirty="0"/>
              <a:t>, αλλά μπορεί να χρησιμοποιηθεί και σε βενζινοκινητήρες για τους οποίους έχει </a:t>
            </a:r>
            <a:r>
              <a:rPr lang="el-GR" dirty="0" err="1"/>
              <a:t>συνταγογραφηθεί</a:t>
            </a:r>
            <a:r>
              <a:rPr lang="el-GR" dirty="0"/>
              <a:t> λάδι κατηγορίας API SH και κάτω (SG, SF, SE κ.λπ.).</a:t>
            </a:r>
            <a:endParaRPr lang="el-GR" i="0" u="none" strike="noStrike" dirty="0">
              <a:effectLst/>
            </a:endParaRPr>
          </a:p>
        </p:txBody>
      </p:sp>
      <p:sp>
        <p:nvSpPr>
          <p:cNvPr id="4" name="Θέση υποσέλιδου 3">
            <a:extLst>
              <a:ext uri="{FF2B5EF4-FFF2-40B4-BE49-F238E27FC236}">
                <a16:creationId xmlns:a16="http://schemas.microsoft.com/office/drawing/2014/main" id="{4F3398B6-2DDF-4389-B44E-2D582D51D182}"/>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2022545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1B35B84E-A1F6-4565-8818-2A4954E99801}"/>
              </a:ext>
            </a:extLst>
          </p:cNvPr>
          <p:cNvSpPr/>
          <p:nvPr/>
        </p:nvSpPr>
        <p:spPr>
          <a:xfrm>
            <a:off x="0" y="0"/>
            <a:ext cx="12270658" cy="5724644"/>
          </a:xfrm>
          <a:prstGeom prst="rect">
            <a:avLst/>
          </a:prstGeom>
        </p:spPr>
        <p:txBody>
          <a:bodyPr wrap="square">
            <a:spAutoFit/>
          </a:bodyPr>
          <a:lstStyle/>
          <a:p>
            <a:pPr algn="ctr" fontAlgn="base"/>
            <a:r>
              <a:rPr lang="el-GR" sz="2400" b="1" dirty="0">
                <a:solidFill>
                  <a:srgbClr val="000000"/>
                </a:solidFill>
              </a:rPr>
              <a:t>ΚΑΤΗΓΟΡΙΟΠΟΙΗΣΗ ΛΙΠΑΝΤΙΚΩΝ </a:t>
            </a:r>
            <a:r>
              <a:rPr lang="en-US" sz="2400" b="1" dirty="0">
                <a:solidFill>
                  <a:srgbClr val="000000"/>
                </a:solidFill>
              </a:rPr>
              <a:t>(ACEA)</a:t>
            </a:r>
            <a:endParaRPr lang="el-GR" sz="2400" b="1" dirty="0">
              <a:solidFill>
                <a:srgbClr val="000000"/>
              </a:solidFill>
            </a:endParaRPr>
          </a:p>
          <a:p>
            <a:pPr algn="just" fontAlgn="base"/>
            <a:r>
              <a:rPr lang="el-GR" dirty="0">
                <a:solidFill>
                  <a:srgbClr val="000000"/>
                </a:solidFill>
              </a:rPr>
              <a:t>Σύμφωνα με την ταξινόμηση της </a:t>
            </a:r>
            <a:r>
              <a:rPr lang="el-GR" b="1" dirty="0">
                <a:solidFill>
                  <a:srgbClr val="000000"/>
                </a:solidFill>
              </a:rPr>
              <a:t>Ένωσης Ευρωπαίων Κατασκευαστών Αυτοκινήτων (ACEA)</a:t>
            </a:r>
            <a:r>
              <a:rPr lang="el-GR" dirty="0">
                <a:solidFill>
                  <a:srgbClr val="000000"/>
                </a:solidFill>
              </a:rPr>
              <a:t>, όλα τα λάδια κινητήρα που έχουν εγκριθεί για πώληση και χρήση μπορούν να χωριστούν στις ακόλουθες κατηγορίες:</a:t>
            </a:r>
          </a:p>
          <a:p>
            <a:pPr algn="just" fontAlgn="base"/>
            <a:r>
              <a:rPr lang="el-GR" b="1" dirty="0">
                <a:solidFill>
                  <a:srgbClr val="000000"/>
                </a:solidFill>
              </a:rPr>
              <a:t>А.</a:t>
            </a:r>
            <a:r>
              <a:rPr lang="el-GR" dirty="0">
                <a:solidFill>
                  <a:srgbClr val="000000"/>
                </a:solidFill>
              </a:rPr>
              <a:t> </a:t>
            </a:r>
            <a:r>
              <a:rPr lang="el-GR" b="1" u="sng" dirty="0">
                <a:solidFill>
                  <a:srgbClr val="000000"/>
                </a:solidFill>
                <a:highlight>
                  <a:srgbClr val="C0C0C0"/>
                </a:highlight>
              </a:rPr>
              <a:t>Για κινητήρες βενζίνης</a:t>
            </a:r>
            <a:r>
              <a:rPr lang="el-GR" dirty="0">
                <a:solidFill>
                  <a:srgbClr val="000000"/>
                </a:solidFill>
                <a:highlight>
                  <a:srgbClr val="C0C0C0"/>
                </a:highlight>
              </a:rPr>
              <a:t>. Η κατηγορία αυτή περιλαμβάνει </a:t>
            </a:r>
            <a:r>
              <a:rPr lang="el-GR" b="1" dirty="0">
                <a:solidFill>
                  <a:srgbClr val="000000"/>
                </a:solidFill>
                <a:highlight>
                  <a:srgbClr val="C0C0C0"/>
                </a:highlight>
              </a:rPr>
              <a:t>τρεις τάξεις: τις А1, А3 και А5</a:t>
            </a:r>
            <a:r>
              <a:rPr lang="el-GR" dirty="0">
                <a:solidFill>
                  <a:srgbClr val="000000"/>
                </a:solidFill>
                <a:highlight>
                  <a:srgbClr val="C0C0C0"/>
                </a:highlight>
              </a:rPr>
              <a:t>. </a:t>
            </a:r>
            <a:r>
              <a:rPr lang="el-GR" dirty="0">
                <a:solidFill>
                  <a:srgbClr val="000000"/>
                </a:solidFill>
              </a:rPr>
              <a:t>Το γράμμα βρίσκεται πριν τον αριθμό που υποδεικνύει την περιβαλλοντολογική ασφάλεια και το ιξώδες υπό συγκεκριμένες συνθήκες. </a:t>
            </a:r>
            <a:r>
              <a:rPr lang="el-GR" b="1" u="sng" dirty="0">
                <a:solidFill>
                  <a:srgbClr val="000000"/>
                </a:solidFill>
                <a:highlight>
                  <a:srgbClr val="C0C0C0"/>
                </a:highlight>
              </a:rPr>
              <a:t>Τα νούμερα 1 και 5 υποδεικνύουν την εξοικονόμηση καυσίμου, αν και κατά τα άλλα είναι ακριβώς όπως της API: όσο πιο μεγάλο το νούμερο, τόσο πιο καλές οι ιδιότητες του προϊόντος.</a:t>
            </a:r>
          </a:p>
          <a:p>
            <a:pPr algn="just" fontAlgn="base"/>
            <a:r>
              <a:rPr lang="el-GR" b="1" dirty="0">
                <a:solidFill>
                  <a:srgbClr val="000000"/>
                </a:solidFill>
              </a:rPr>
              <a:t>В.</a:t>
            </a:r>
            <a:r>
              <a:rPr lang="el-GR" dirty="0">
                <a:solidFill>
                  <a:srgbClr val="000000"/>
                </a:solidFill>
              </a:rPr>
              <a:t> </a:t>
            </a:r>
            <a:r>
              <a:rPr lang="el-GR" dirty="0">
                <a:solidFill>
                  <a:srgbClr val="000000"/>
                </a:solidFill>
                <a:highlight>
                  <a:srgbClr val="C0C0C0"/>
                </a:highlight>
              </a:rPr>
              <a:t>Η κατηγορία αυτή περιλαμβάνει λιπαντικά για </a:t>
            </a:r>
            <a:r>
              <a:rPr lang="el-GR" b="1" dirty="0">
                <a:solidFill>
                  <a:srgbClr val="000000"/>
                </a:solidFill>
                <a:highlight>
                  <a:srgbClr val="C0C0C0"/>
                </a:highlight>
              </a:rPr>
              <a:t>επιβατηγά και μικρά επαγγελματικά οχήματα που κινούνται με ντίζελ. Διαχωρίζονται επίσης, στις εξής κατηγορίες: B1 και B5 που δηλώνουν εξοικονόμηση καυσίμου, ενώ οι В3 και В4 διαθέτουν κανονικά προϊόντα.</a:t>
            </a:r>
          </a:p>
          <a:p>
            <a:pPr algn="just" fontAlgn="base"/>
            <a:r>
              <a:rPr lang="el-GR" b="1" dirty="0">
                <a:solidFill>
                  <a:srgbClr val="000000"/>
                </a:solidFill>
              </a:rPr>
              <a:t>Е.</a:t>
            </a:r>
            <a:r>
              <a:rPr lang="el-GR" dirty="0">
                <a:solidFill>
                  <a:srgbClr val="000000"/>
                </a:solidFill>
              </a:rPr>
              <a:t> </a:t>
            </a:r>
            <a:r>
              <a:rPr lang="el-GR" u="sng" dirty="0">
                <a:solidFill>
                  <a:srgbClr val="000000"/>
                </a:solidFill>
                <a:highlight>
                  <a:srgbClr val="C0C0C0"/>
                </a:highlight>
              </a:rPr>
              <a:t>Τα λάδια που διαθέτουν αυτή τη σήμανση, απευθύνονται στα </a:t>
            </a:r>
            <a:r>
              <a:rPr lang="el-GR" u="sng" dirty="0" err="1">
                <a:solidFill>
                  <a:srgbClr val="000000"/>
                </a:solidFill>
                <a:highlight>
                  <a:srgbClr val="C0C0C0"/>
                </a:highlight>
              </a:rPr>
              <a:t>βαρέως</a:t>
            </a:r>
            <a:r>
              <a:rPr lang="el-GR" u="sng" dirty="0">
                <a:solidFill>
                  <a:srgbClr val="000000"/>
                </a:solidFill>
                <a:highlight>
                  <a:srgbClr val="C0C0C0"/>
                </a:highlight>
              </a:rPr>
              <a:t> τύπου φορτηγά και τους ντίζελ κινητήρες ειδικών οχημάτων.</a:t>
            </a:r>
            <a:r>
              <a:rPr lang="el-GR" dirty="0">
                <a:solidFill>
                  <a:srgbClr val="000000"/>
                </a:solidFill>
                <a:highlight>
                  <a:srgbClr val="C0C0C0"/>
                </a:highlight>
              </a:rPr>
              <a:t> E1 σημαίνει εξοικονόμηση καυσίμου, τα υπόλοιπα είναι κανονικά.</a:t>
            </a:r>
          </a:p>
          <a:p>
            <a:pPr algn="just" fontAlgn="base"/>
            <a:endParaRPr lang="el-GR" dirty="0">
              <a:solidFill>
                <a:srgbClr val="000000"/>
              </a:solidFill>
            </a:endParaRPr>
          </a:p>
          <a:p>
            <a:pPr algn="just" fontAlgn="base"/>
            <a:r>
              <a:rPr lang="el-GR" dirty="0">
                <a:solidFill>
                  <a:srgbClr val="000000"/>
                </a:solidFill>
              </a:rPr>
              <a:t>Η εξοικονόμηση καυσίμου, αποτελεί μια παράμετρο την οποία οι ειδικοί της API αποφάσισαν επίσης να λάβουν υπόψη τους, παρουσιάζοντας μια νέα σήμανση, την EC (Energy </a:t>
            </a:r>
            <a:r>
              <a:rPr lang="el-GR" dirty="0" err="1">
                <a:solidFill>
                  <a:srgbClr val="000000"/>
                </a:solidFill>
              </a:rPr>
              <a:t>Conserving</a:t>
            </a:r>
            <a:r>
              <a:rPr lang="el-GR" dirty="0">
                <a:solidFill>
                  <a:srgbClr val="000000"/>
                </a:solidFill>
              </a:rPr>
              <a:t>).</a:t>
            </a:r>
          </a:p>
          <a:p>
            <a:pPr algn="just" fontAlgn="base"/>
            <a:endParaRPr lang="el-GR" dirty="0">
              <a:solidFill>
                <a:srgbClr val="000000"/>
              </a:solidFill>
            </a:endParaRPr>
          </a:p>
          <a:p>
            <a:pPr algn="just" fontAlgn="base"/>
            <a:r>
              <a:rPr lang="el-GR" b="1" u="sng" dirty="0">
                <a:solidFill>
                  <a:srgbClr val="000000"/>
                </a:solidFill>
              </a:rPr>
              <a:t>Τα συγκεκριμένα λάδια παρουσιάζουν χαμηλότερο ιξώδες στις υπερβολικές αυξήσεις της θερμοκρασίας, εξασφαλίζουν την ομαλή και ίση κίνηση των κινούμενων τμημάτων και μειώνουν την κατανάλωση καυσίμου</a:t>
            </a:r>
            <a:r>
              <a:rPr lang="el-GR" dirty="0">
                <a:solidFill>
                  <a:srgbClr val="000000"/>
                </a:solidFill>
              </a:rPr>
              <a:t>. Αυτό, ωστόσο, σημαίνει ότι </a:t>
            </a:r>
            <a:r>
              <a:rPr lang="el-GR" b="1" dirty="0">
                <a:solidFill>
                  <a:srgbClr val="000000"/>
                </a:solidFill>
              </a:rPr>
              <a:t>δημιουργούν πιο λεπτό λιπαντικό φιλμ, γεγονός ιδιαίτερα επικίνδυνο, ειδικά για τους κινητήρες με μεγάλο αριθμό </a:t>
            </a:r>
            <a:r>
              <a:rPr lang="el-GR" b="1" dirty="0" err="1">
                <a:solidFill>
                  <a:srgbClr val="000000"/>
                </a:solidFill>
              </a:rPr>
              <a:t>διανυθέντων</a:t>
            </a:r>
            <a:r>
              <a:rPr lang="el-GR" b="1" dirty="0">
                <a:solidFill>
                  <a:srgbClr val="000000"/>
                </a:solidFill>
              </a:rPr>
              <a:t> χιλιομέτρων, οι οποίοι απαιτούν επιπρόσθετη προστασία.</a:t>
            </a:r>
            <a:endParaRPr lang="el-GR" b="1" i="0" u="none" strike="noStrike" dirty="0">
              <a:solidFill>
                <a:srgbClr val="000000"/>
              </a:solidFill>
              <a:effectLst/>
            </a:endParaRPr>
          </a:p>
        </p:txBody>
      </p:sp>
      <p:sp>
        <p:nvSpPr>
          <p:cNvPr id="3" name="Θέση υποσέλιδου 2">
            <a:extLst>
              <a:ext uri="{FF2B5EF4-FFF2-40B4-BE49-F238E27FC236}">
                <a16:creationId xmlns:a16="http://schemas.microsoft.com/office/drawing/2014/main" id="{A6EA7366-9E2A-4743-8D1A-B413BC196052}"/>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21223501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E9977B34-3421-4826-9117-642A1263936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76669" y="0"/>
            <a:ext cx="7548466" cy="6335485"/>
          </a:xfrm>
          <a:prstGeom prst="rect">
            <a:avLst/>
          </a:prstGeom>
          <a:noFill/>
        </p:spPr>
      </p:pic>
      <p:sp>
        <p:nvSpPr>
          <p:cNvPr id="3" name="Θέση υποσέλιδου 2">
            <a:extLst>
              <a:ext uri="{FF2B5EF4-FFF2-40B4-BE49-F238E27FC236}">
                <a16:creationId xmlns:a16="http://schemas.microsoft.com/office/drawing/2014/main" id="{9BC0B538-E43B-4806-9372-43415A933BA1}"/>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1941068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E589E62F-434E-459C-87E7-0E88A1906878}"/>
              </a:ext>
            </a:extLst>
          </p:cNvPr>
          <p:cNvSpPr/>
          <p:nvPr/>
        </p:nvSpPr>
        <p:spPr>
          <a:xfrm>
            <a:off x="0" y="0"/>
            <a:ext cx="12192000" cy="6555641"/>
          </a:xfrm>
          <a:prstGeom prst="rect">
            <a:avLst/>
          </a:prstGeom>
        </p:spPr>
        <p:txBody>
          <a:bodyPr wrap="square">
            <a:spAutoFit/>
          </a:bodyPr>
          <a:lstStyle/>
          <a:p>
            <a:pPr algn="ctr" fontAlgn="base"/>
            <a:r>
              <a:rPr lang="el-GR" sz="2800" b="1" dirty="0">
                <a:highlight>
                  <a:srgbClr val="C0C0C0"/>
                </a:highlight>
              </a:rPr>
              <a:t>Πρόσθετα</a:t>
            </a:r>
          </a:p>
          <a:p>
            <a:pPr algn="just" fontAlgn="base"/>
            <a:r>
              <a:rPr lang="el-GR" b="1" u="sng" dirty="0">
                <a:highlight>
                  <a:srgbClr val="C0C0C0"/>
                </a:highlight>
              </a:rPr>
              <a:t>Για να αποφεύγονται αρνητικές ιδιότητες όπως ο αφρισμός ή η μερική καύση του λιπαντικού, αλλά και για να αυξάνεται η αντοχή του λιπαντικού, είναι απαραίτητα τα χημικά πρόσθετα.</a:t>
            </a:r>
            <a:endParaRPr lang="en-US" b="1" u="sng" dirty="0">
              <a:highlight>
                <a:srgbClr val="C0C0C0"/>
              </a:highlight>
            </a:endParaRPr>
          </a:p>
          <a:p>
            <a:pPr algn="just" fontAlgn="base"/>
            <a:endParaRPr lang="en-US" b="1" u="sng" dirty="0">
              <a:highlight>
                <a:srgbClr val="C0C0C0"/>
              </a:highlight>
            </a:endParaRPr>
          </a:p>
          <a:p>
            <a:pPr algn="just" fontAlgn="base"/>
            <a:r>
              <a:rPr lang="el-GR" b="1" dirty="0"/>
              <a:t>Κάποιες από τις κυριότερες κατηγορίες χημικών προσθέτων είναι τα ακόλουθα</a:t>
            </a:r>
            <a:r>
              <a:rPr lang="el-GR" dirty="0"/>
              <a:t>:</a:t>
            </a:r>
          </a:p>
          <a:p>
            <a:pPr algn="just" fontAlgn="base"/>
            <a:r>
              <a:rPr lang="el-GR" b="1" u="sng" dirty="0">
                <a:highlight>
                  <a:srgbClr val="C0C0C0"/>
                </a:highlight>
              </a:rPr>
              <a:t>Ρύθμισης δείκτη ρευστότητας</a:t>
            </a:r>
            <a:r>
              <a:rPr lang="el-GR" dirty="0">
                <a:highlight>
                  <a:srgbClr val="C0C0C0"/>
                </a:highlight>
              </a:rPr>
              <a:t>: Μειώνει το βαθμό μεταβολής της ρευστότητας του λιπαντικού σε σχέση με τη θερμοκρασία. </a:t>
            </a:r>
            <a:r>
              <a:rPr lang="el-GR" dirty="0"/>
              <a:t>Το πρόσθετο αυτό δεν λειτουργεί στις χαμηλές θερμοκρασίες, αλλά βοηθάει το λιπαντικό να μην γίνεται ιδιαίτερα λεπτόρρευστο στις υψηλές θερμοκρασίες, όπως είναι η φυσική του τάση.</a:t>
            </a:r>
          </a:p>
          <a:p>
            <a:pPr algn="just" fontAlgn="base"/>
            <a:r>
              <a:rPr lang="el-GR" b="1" u="sng" dirty="0">
                <a:highlight>
                  <a:srgbClr val="C0C0C0"/>
                </a:highlight>
              </a:rPr>
              <a:t>Καθαριστικά μετάλλου</a:t>
            </a:r>
            <a:r>
              <a:rPr lang="el-GR" dirty="0">
                <a:highlight>
                  <a:srgbClr val="C0C0C0"/>
                </a:highlight>
              </a:rPr>
              <a:t>: Αποτρέπουν το σχηματισμό αποθέσεων άνθρακα από την καύση του λαδιού στον κινητήρα και τον διατηρούν καθαρό.</a:t>
            </a:r>
          </a:p>
          <a:p>
            <a:pPr algn="just" fontAlgn="base"/>
            <a:r>
              <a:rPr lang="el-GR" b="1" u="sng" dirty="0" err="1">
                <a:highlight>
                  <a:srgbClr val="C0C0C0"/>
                </a:highlight>
              </a:rPr>
              <a:t>Διασκορπιστές</a:t>
            </a:r>
            <a:r>
              <a:rPr lang="el-GR" dirty="0">
                <a:highlight>
                  <a:srgbClr val="C0C0C0"/>
                </a:highlight>
              </a:rPr>
              <a:t>: Κρατούν τα ξένα από το λιπαντικό σώματα σε συνεχή αιώρηση,</a:t>
            </a:r>
            <a:r>
              <a:rPr lang="el-GR" dirty="0"/>
              <a:t> με αποτέλεσμα να μην δημιουργούνται εναποθέσεις στον κινητήρα (μαύρη λάσπη).</a:t>
            </a:r>
          </a:p>
          <a:p>
            <a:pPr algn="just" fontAlgn="base"/>
            <a:r>
              <a:rPr lang="el-GR" b="1" u="sng" dirty="0">
                <a:highlight>
                  <a:srgbClr val="C0C0C0"/>
                </a:highlight>
              </a:rPr>
              <a:t>Πρόσθετα κατά της φθοράς</a:t>
            </a:r>
            <a:r>
              <a:rPr lang="el-GR" dirty="0">
                <a:highlight>
                  <a:srgbClr val="C0C0C0"/>
                </a:highlight>
              </a:rPr>
              <a:t>: </a:t>
            </a:r>
            <a:r>
              <a:rPr lang="el-GR" dirty="0"/>
              <a:t>Το λιπαντικό προστατεύει τα μεταλλικά μέρη του κινητήρα, αλλά τα πρόσθετα αυτά δημιουργούν </a:t>
            </a:r>
            <a:r>
              <a:rPr lang="el-GR" dirty="0">
                <a:highlight>
                  <a:srgbClr val="C0C0C0"/>
                </a:highlight>
              </a:rPr>
              <a:t>ένα ελάχιστου πάχους στρώμα προστασίας σε κάθε μια από τις </a:t>
            </a:r>
            <a:r>
              <a:rPr lang="el-GR" dirty="0" err="1">
                <a:highlight>
                  <a:srgbClr val="C0C0C0"/>
                </a:highlight>
              </a:rPr>
              <a:t>τριβόμενες</a:t>
            </a:r>
            <a:r>
              <a:rPr lang="el-GR" dirty="0">
                <a:highlight>
                  <a:srgbClr val="C0C0C0"/>
                </a:highlight>
              </a:rPr>
              <a:t> επιφάνειες, μειώνοντας ακόμα περισσότερο τη φθορά.</a:t>
            </a:r>
          </a:p>
          <a:p>
            <a:pPr algn="just" fontAlgn="base"/>
            <a:r>
              <a:rPr lang="el-GR" b="1" u="sng" dirty="0">
                <a:highlight>
                  <a:srgbClr val="C0C0C0"/>
                </a:highlight>
              </a:rPr>
              <a:t>Αντιοξειδωτικά πρόσθετα</a:t>
            </a:r>
            <a:r>
              <a:rPr lang="el-GR" dirty="0">
                <a:highlight>
                  <a:srgbClr val="C0C0C0"/>
                </a:highlight>
              </a:rPr>
              <a:t>: </a:t>
            </a:r>
            <a:r>
              <a:rPr lang="el-GR" dirty="0"/>
              <a:t>Εμποδίζουν την οξείδωση του λιπαντικού.</a:t>
            </a:r>
          </a:p>
          <a:p>
            <a:pPr algn="just" fontAlgn="base"/>
            <a:r>
              <a:rPr lang="el-GR" b="1" u="sng" dirty="0">
                <a:highlight>
                  <a:srgbClr val="C0C0C0"/>
                </a:highlight>
              </a:rPr>
              <a:t>Αντιδιαβρωτικά πρόσθετα</a:t>
            </a:r>
            <a:r>
              <a:rPr lang="el-GR" dirty="0">
                <a:highlight>
                  <a:srgbClr val="C0C0C0"/>
                </a:highlight>
              </a:rPr>
              <a:t>: </a:t>
            </a:r>
            <a:r>
              <a:rPr lang="el-GR" dirty="0"/>
              <a:t>Μειώνουν τη διαβρωτική δράση του νερού και των οξέων, που σχηματίζονται στο λιπαντικό.</a:t>
            </a:r>
          </a:p>
          <a:p>
            <a:pPr algn="just" fontAlgn="base"/>
            <a:r>
              <a:rPr lang="el-GR" b="1" u="sng" dirty="0" err="1">
                <a:highlight>
                  <a:srgbClr val="C0C0C0"/>
                </a:highlight>
              </a:rPr>
              <a:t>Αντιαφριστικά</a:t>
            </a:r>
            <a:r>
              <a:rPr lang="el-GR" b="1" u="sng" dirty="0">
                <a:highlight>
                  <a:srgbClr val="C0C0C0"/>
                </a:highlight>
              </a:rPr>
              <a:t> πρόσθετα</a:t>
            </a:r>
            <a:r>
              <a:rPr lang="el-GR" dirty="0">
                <a:highlight>
                  <a:srgbClr val="C0C0C0"/>
                </a:highlight>
              </a:rPr>
              <a:t>: </a:t>
            </a:r>
            <a:r>
              <a:rPr lang="el-GR" dirty="0"/>
              <a:t>Κατά τη λειτουργία του κινητήρα, λόγω της έντονης ανάδευσης, δημιουργούνται φυσαλίδες αέρα στο λάδι, με αποτέλεσμα να μειώνεται η λιπαντική του ικανότητα. Με τα ειδικά </a:t>
            </a:r>
            <a:r>
              <a:rPr lang="el-GR" dirty="0" err="1"/>
              <a:t>αντιαφριστικά</a:t>
            </a:r>
            <a:r>
              <a:rPr lang="el-GR" dirty="0"/>
              <a:t> πρόσθετα, το φαινόμενο αυτό μειώνεται στο ελάχιστο.</a:t>
            </a:r>
          </a:p>
          <a:p>
            <a:pPr algn="just" fontAlgn="base"/>
            <a:r>
              <a:rPr lang="el-GR" b="1" u="sng" dirty="0">
                <a:highlight>
                  <a:srgbClr val="C0C0C0"/>
                </a:highlight>
              </a:rPr>
              <a:t>Πρόσθετα αύξησης της αντοχής</a:t>
            </a:r>
            <a:r>
              <a:rPr lang="el-GR" dirty="0"/>
              <a:t>: Τα πρόσθετα αυτά αυξάνουν την αντοχή του λιπαντικού φιλμ, </a:t>
            </a:r>
            <a:r>
              <a:rPr lang="el-GR" dirty="0">
                <a:highlight>
                  <a:srgbClr val="C0C0C0"/>
                </a:highlight>
              </a:rPr>
              <a:t>υπό μεγάλες πιέσεις και θερμοκρασίες.</a:t>
            </a:r>
            <a:endParaRPr lang="el-GR" b="0" i="0" u="none" strike="noStrike" dirty="0">
              <a:effectLst/>
              <a:highlight>
                <a:srgbClr val="C0C0C0"/>
              </a:highlight>
            </a:endParaRPr>
          </a:p>
        </p:txBody>
      </p:sp>
      <p:sp>
        <p:nvSpPr>
          <p:cNvPr id="3" name="Θέση υποσέλιδου 2">
            <a:extLst>
              <a:ext uri="{FF2B5EF4-FFF2-40B4-BE49-F238E27FC236}">
                <a16:creationId xmlns:a16="http://schemas.microsoft.com/office/drawing/2014/main" id="{D32CE6E0-189C-436B-807F-8B21AB60CF98}"/>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3827549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43950C-CF1D-4139-AFDF-E7C817D81ED8}"/>
              </a:ext>
            </a:extLst>
          </p:cNvPr>
          <p:cNvSpPr/>
          <p:nvPr/>
        </p:nvSpPr>
        <p:spPr>
          <a:xfrm>
            <a:off x="4366422" y="30118"/>
            <a:ext cx="3879267" cy="461665"/>
          </a:xfrm>
          <a:prstGeom prst="rect">
            <a:avLst/>
          </a:prstGeom>
        </p:spPr>
        <p:txBody>
          <a:bodyPr wrap="none">
            <a:spAutoFit/>
          </a:bodyPr>
          <a:lstStyle/>
          <a:p>
            <a:r>
              <a:rPr lang="el-GR" sz="2400" b="1" dirty="0">
                <a:highlight>
                  <a:srgbClr val="C0C0C0"/>
                </a:highlight>
              </a:rPr>
              <a:t>ΔΙΑΡΚΕΙΑ ΖΩΗΣ ΛΙΠΑΝΤΙΚΟΥ </a:t>
            </a:r>
          </a:p>
        </p:txBody>
      </p:sp>
      <p:sp>
        <p:nvSpPr>
          <p:cNvPr id="3" name="Rectangle 2">
            <a:extLst>
              <a:ext uri="{FF2B5EF4-FFF2-40B4-BE49-F238E27FC236}">
                <a16:creationId xmlns:a16="http://schemas.microsoft.com/office/drawing/2014/main" id="{E824A22D-4102-4394-8158-744DCFE2BBBC}"/>
              </a:ext>
            </a:extLst>
          </p:cNvPr>
          <p:cNvSpPr/>
          <p:nvPr/>
        </p:nvSpPr>
        <p:spPr>
          <a:xfrm>
            <a:off x="0" y="491783"/>
            <a:ext cx="12192000" cy="6186309"/>
          </a:xfrm>
          <a:prstGeom prst="rect">
            <a:avLst/>
          </a:prstGeom>
        </p:spPr>
        <p:txBody>
          <a:bodyPr wrap="square">
            <a:spAutoFit/>
          </a:bodyPr>
          <a:lstStyle/>
          <a:p>
            <a:pPr marL="342900" indent="-342900" algn="just">
              <a:buAutoNum type="arabicPeriod"/>
            </a:pPr>
            <a:r>
              <a:rPr lang="el-GR" b="1" u="sng" dirty="0">
                <a:highlight>
                  <a:srgbClr val="C0C0C0"/>
                </a:highlight>
              </a:rPr>
              <a:t>Το είδος του λιπαντικού και της εφαρμογής για την οποία προορίζεται</a:t>
            </a:r>
            <a:r>
              <a:rPr lang="el-GR" dirty="0">
                <a:highlight>
                  <a:srgbClr val="C0C0C0"/>
                </a:highlight>
              </a:rPr>
              <a:t>. </a:t>
            </a:r>
            <a:r>
              <a:rPr lang="el-GR" dirty="0"/>
              <a:t>Ένα υδραυλικό λιπαντικό σε ένα σύστημα που δουλεύει σωστά, προστατευμένο από εξωτερικές επιδράσεις ατμοσφαιρικού αέρα, υγρασίας, σκόνης κ.λπ., με θερμοκρασίες λειτουργίας ελεγχόμενες έχει, θεωρητικά, σχεδόν απεριόριστη διάρκεια ζωής. Αντίθετα, ένα λιπαντικό κινητήρα εσωτερικής καύσης το οποίο υφίσταται τις καταστροφικές επιδράσεις των προϊόντων της καύσης, των υψηλών θερμοκρασιών, των έντονων διατμητικών τάσεων, της οξείδωσης κ.λπ., θα καταστραφεί ανεξάρτητα από την ποιότητά του. </a:t>
            </a:r>
          </a:p>
          <a:p>
            <a:pPr marL="342900" indent="-342900" algn="just">
              <a:buAutoNum type="arabicPeriod"/>
            </a:pPr>
            <a:r>
              <a:rPr lang="el-GR" b="1" u="sng" dirty="0">
                <a:highlight>
                  <a:srgbClr val="C0C0C0"/>
                </a:highlight>
              </a:rPr>
              <a:t>Η φυσική κατάσταση της συσκευής στην οποία υπάρχει το λιπαντικό</a:t>
            </a:r>
            <a:r>
              <a:rPr lang="el-GR" b="1" u="sng" dirty="0"/>
              <a:t>. </a:t>
            </a:r>
            <a:r>
              <a:rPr lang="el-GR" dirty="0"/>
              <a:t>Είναι παράλογο να μιλάμε για μεγάλη διάρκεια ζωής του λιπαντικού σε ένα κινητήρα εσωτερικής καύσης ο οποίος λόγω φθοράς των ελατηρίων έχει μεγάλη κατανάλωση λιπαντικού ή σε ένα υδραυλικό σύστημα με μεγάλες διαρροές. </a:t>
            </a:r>
          </a:p>
          <a:p>
            <a:pPr marL="342900" indent="-342900" algn="just">
              <a:buAutoNum type="arabicPeriod"/>
            </a:pPr>
            <a:r>
              <a:rPr lang="el-GR" b="1" u="sng" dirty="0">
                <a:highlight>
                  <a:srgbClr val="C0C0C0"/>
                </a:highlight>
              </a:rPr>
              <a:t>Οι συνθήκες κάτω από τις οποίες εργάζεται η συσκευή.</a:t>
            </a:r>
            <a:r>
              <a:rPr lang="el-GR" u="sng" dirty="0">
                <a:highlight>
                  <a:srgbClr val="C0C0C0"/>
                </a:highlight>
              </a:rPr>
              <a:t> </a:t>
            </a:r>
            <a:r>
              <a:rPr lang="el-GR" dirty="0"/>
              <a:t>Η καταπόνηση που υφίσταται ένα λιπαντικό που υπάρχει στον κινητήρα ενός αυτοκινήτου που κινείται συνεχώς μέσα στή πόλη είναι ασύγκριτα μεγαλύτερη από την καταπόνηση του λιπαντικού ενός ακριβώς ίδιου κινητήρα αυτοκινήτου που κινείται σε ελεύθερο δρόμο. Το ίδιο συμβαίνει και σε ένα όχημα που κινείται πάντα με μεγάλα φορτία, σε σχέση με ένα άλλο που κινείται άδειο. </a:t>
            </a:r>
          </a:p>
          <a:p>
            <a:pPr marL="342900" indent="-342900" algn="just">
              <a:buAutoNum type="arabicPeriod"/>
            </a:pPr>
            <a:r>
              <a:rPr lang="el-GR" b="1" u="sng" dirty="0">
                <a:highlight>
                  <a:srgbClr val="C0C0C0"/>
                </a:highlight>
              </a:rPr>
              <a:t>Οι επιδράσεις εξωτερικών παραγόντων</a:t>
            </a:r>
            <a:r>
              <a:rPr lang="el-GR" b="1" u="sng" dirty="0"/>
              <a:t>. </a:t>
            </a:r>
            <a:r>
              <a:rPr lang="el-GR" dirty="0"/>
              <a:t>Η σκόνη και η υγρασία είναι παράγοντες που επηρεάζουν αρνητικά τη διάρκεια ζωής του λιπαντικού όταν το μολύνουν με κάποιο τρόπο. Το ίδιο και οι υψηλές θερμοκρασίες του περιβάλλοντος ή της ίδιας της εφαρμογής λόγω υπερφόρτωσης ή προβληματικής ψύξης. </a:t>
            </a:r>
          </a:p>
          <a:p>
            <a:pPr marL="342900" indent="-342900" algn="just">
              <a:buFontTx/>
              <a:buAutoNum type="arabicPeriod"/>
            </a:pPr>
            <a:r>
              <a:rPr lang="el-GR" b="1" u="sng" dirty="0">
                <a:highlight>
                  <a:srgbClr val="C0C0C0"/>
                </a:highlight>
              </a:rPr>
              <a:t>Η ποιότητα του καυσίμου, όταν πρόκειται για κινητήρες εσωτερικής καύσης</a:t>
            </a:r>
            <a:r>
              <a:rPr lang="el-GR" b="1" u="sng" dirty="0"/>
              <a:t>. </a:t>
            </a:r>
            <a:r>
              <a:rPr lang="el-GR" dirty="0"/>
              <a:t>Το θείο που περιέχεται στο καύσιμο και κυρίως στο </a:t>
            </a:r>
            <a:r>
              <a:rPr lang="el-GR" dirty="0" err="1"/>
              <a:t>diesel</a:t>
            </a:r>
            <a:r>
              <a:rPr lang="el-GR" dirty="0"/>
              <a:t>, όταν αυτό είναι αυξημένο, δημιουργεί όξινα παραπροϊόντα κατά την καύση του που έχουν σα συνέπεια την καταπόνηση του λιπαντικού. </a:t>
            </a:r>
            <a:r>
              <a:rPr lang="el-GR" dirty="0" err="1"/>
              <a:t>Τό</a:t>
            </a:r>
            <a:r>
              <a:rPr lang="el-GR" dirty="0"/>
              <a:t> ίδιο αρνητικό αποτέλεσμα έχουν και τα στερεά υπολείμματα της ατελούς καύσης καυσίμου κακής ποιότητας. </a:t>
            </a:r>
          </a:p>
          <a:p>
            <a:pPr marL="342900" indent="-342900" algn="just">
              <a:buFontTx/>
              <a:buAutoNum type="arabicPeriod"/>
            </a:pPr>
            <a:r>
              <a:rPr lang="el-GR" b="1" u="sng" dirty="0">
                <a:highlight>
                  <a:srgbClr val="C0C0C0"/>
                </a:highlight>
              </a:rPr>
              <a:t>Τα βασικά λιπαντικά και τα βελτιωτικά πρόσθετα που χρησιμοποιήθηκαν για την παραγωγή του λιπαντικού</a:t>
            </a:r>
            <a:r>
              <a:rPr lang="el-GR" u="sng" dirty="0">
                <a:highlight>
                  <a:srgbClr val="C0C0C0"/>
                </a:highlight>
              </a:rPr>
              <a:t>. </a:t>
            </a:r>
            <a:r>
              <a:rPr lang="el-GR" dirty="0"/>
              <a:t>Σημαντική επίδραση τέλος έχει η ποιότητα των βελτιωτικών προσθέτων που χρησιμοποιούνται και η οποία εξαρτάται και από την αξιοπιστία της εταιρείας που τα παράγει.</a:t>
            </a:r>
          </a:p>
        </p:txBody>
      </p:sp>
      <p:sp>
        <p:nvSpPr>
          <p:cNvPr id="4" name="Θέση υποσέλιδου 3">
            <a:extLst>
              <a:ext uri="{FF2B5EF4-FFF2-40B4-BE49-F238E27FC236}">
                <a16:creationId xmlns:a16="http://schemas.microsoft.com/office/drawing/2014/main" id="{413170E5-C41D-492A-AB88-7227F59289B2}"/>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3057078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239621EF-FD6D-4803-9E8C-0D67C1653F25}"/>
              </a:ext>
            </a:extLst>
          </p:cNvPr>
          <p:cNvSpPr/>
          <p:nvPr/>
        </p:nvSpPr>
        <p:spPr>
          <a:xfrm>
            <a:off x="0" y="0"/>
            <a:ext cx="12192000" cy="523220"/>
          </a:xfrm>
          <a:prstGeom prst="rect">
            <a:avLst/>
          </a:prstGeom>
        </p:spPr>
        <p:txBody>
          <a:bodyPr wrap="square">
            <a:spAutoFit/>
          </a:bodyPr>
          <a:lstStyle/>
          <a:p>
            <a:r>
              <a:rPr lang="el-GR" sz="2800" b="1" u="sng" dirty="0"/>
              <a:t>ΕΙΔΗ  ΛΙΠΑΝΣΗΣ  </a:t>
            </a:r>
          </a:p>
        </p:txBody>
      </p:sp>
      <p:sp>
        <p:nvSpPr>
          <p:cNvPr id="3" name="Ορθογώνιο 2">
            <a:extLst>
              <a:ext uri="{FF2B5EF4-FFF2-40B4-BE49-F238E27FC236}">
                <a16:creationId xmlns:a16="http://schemas.microsoft.com/office/drawing/2014/main" id="{8BA22C60-5B0B-49C8-9D9C-41FA834710D6}"/>
              </a:ext>
            </a:extLst>
          </p:cNvPr>
          <p:cNvSpPr/>
          <p:nvPr/>
        </p:nvSpPr>
        <p:spPr>
          <a:xfrm>
            <a:off x="-49162" y="786915"/>
            <a:ext cx="12290323" cy="646331"/>
          </a:xfrm>
          <a:prstGeom prst="rect">
            <a:avLst/>
          </a:prstGeom>
        </p:spPr>
        <p:txBody>
          <a:bodyPr wrap="square">
            <a:spAutoFit/>
          </a:bodyPr>
          <a:lstStyle/>
          <a:p>
            <a:r>
              <a:rPr lang="el-GR" dirty="0"/>
              <a:t>Λίπανση </a:t>
            </a:r>
            <a:r>
              <a:rPr lang="el-GR" dirty="0" err="1"/>
              <a:t>παχείας</a:t>
            </a:r>
            <a:r>
              <a:rPr lang="el-GR" dirty="0"/>
              <a:t> μεμβράνης (Πλήρης υγρή λίπανση) Το πάχος της λιπαντικής μεμβράνης, είναι τέτοιο, ώστε να υπάρχει τέλειος διαχωρισμός μεταξύ των </a:t>
            </a:r>
            <a:r>
              <a:rPr lang="el-GR" dirty="0" err="1"/>
              <a:t>τριβόμενων</a:t>
            </a:r>
            <a:r>
              <a:rPr lang="el-GR" dirty="0"/>
              <a:t> επιφανειών.  Ανάλογα με τον τρόπο σχηματισμού διακρίνουμε δύο κατηγορίες  : </a:t>
            </a:r>
          </a:p>
        </p:txBody>
      </p:sp>
      <p:sp>
        <p:nvSpPr>
          <p:cNvPr id="4" name="Ορθογώνιο 3">
            <a:extLst>
              <a:ext uri="{FF2B5EF4-FFF2-40B4-BE49-F238E27FC236}">
                <a16:creationId xmlns:a16="http://schemas.microsoft.com/office/drawing/2014/main" id="{EA51C387-0342-43B3-8B4A-E7496C3FF358}"/>
              </a:ext>
            </a:extLst>
          </p:cNvPr>
          <p:cNvSpPr/>
          <p:nvPr/>
        </p:nvSpPr>
        <p:spPr>
          <a:xfrm>
            <a:off x="-49162" y="1352230"/>
            <a:ext cx="12192000" cy="1200329"/>
          </a:xfrm>
          <a:prstGeom prst="rect">
            <a:avLst/>
          </a:prstGeom>
        </p:spPr>
        <p:txBody>
          <a:bodyPr wrap="square">
            <a:spAutoFit/>
          </a:bodyPr>
          <a:lstStyle/>
          <a:p>
            <a:pPr algn="just"/>
            <a:r>
              <a:rPr lang="el-GR" dirty="0">
                <a:highlight>
                  <a:srgbClr val="C0C0C0"/>
                </a:highlight>
              </a:rPr>
              <a:t>Α. </a:t>
            </a:r>
            <a:r>
              <a:rPr lang="el-GR" b="1" u="sng" dirty="0">
                <a:highlight>
                  <a:srgbClr val="C0C0C0"/>
                </a:highlight>
              </a:rPr>
              <a:t>Υδροστατική λίπανση</a:t>
            </a:r>
            <a:r>
              <a:rPr lang="el-GR" dirty="0">
                <a:highlight>
                  <a:srgbClr val="C0C0C0"/>
                </a:highlight>
              </a:rPr>
              <a:t>:  Το λιπαντικό προσάγεται με πίεση από εξωτερικό σύστημα στα σημεία που χρειάζεται. Το σύστημα τροφοδοτεί συνεχώς τα σημεία λίπανσης με την κατάλληλη ποσότητα  (πίεση)   λιπαντικού, ώστε οι δύο επιφάνειες να παραμένουν διαρκώς διαχωρισμένες. Τέτοια είναι τα κεντρικά συστήματα μεγάλων εδράνων, </a:t>
            </a:r>
            <a:r>
              <a:rPr lang="el-GR" dirty="0" err="1">
                <a:highlight>
                  <a:srgbClr val="C0C0C0"/>
                </a:highlight>
              </a:rPr>
              <a:t>στροβιλομηχανών</a:t>
            </a:r>
            <a:r>
              <a:rPr lang="el-GR" dirty="0">
                <a:highlight>
                  <a:srgbClr val="C0C0C0"/>
                </a:highlight>
              </a:rPr>
              <a:t>, τυμπάνων </a:t>
            </a:r>
            <a:r>
              <a:rPr lang="el-GR" dirty="0" err="1">
                <a:highlight>
                  <a:srgbClr val="C0C0C0"/>
                </a:highlight>
              </a:rPr>
              <a:t>χαρτοποιητικών</a:t>
            </a:r>
            <a:r>
              <a:rPr lang="el-GR" dirty="0">
                <a:highlight>
                  <a:srgbClr val="C0C0C0"/>
                </a:highlight>
              </a:rPr>
              <a:t> μηχανών, κ.λπ. </a:t>
            </a:r>
          </a:p>
        </p:txBody>
      </p:sp>
      <p:pic>
        <p:nvPicPr>
          <p:cNvPr id="3075" name="Picture 3">
            <a:extLst>
              <a:ext uri="{FF2B5EF4-FFF2-40B4-BE49-F238E27FC236}">
                <a16:creationId xmlns:a16="http://schemas.microsoft.com/office/drawing/2014/main" id="{2EBC0747-32E4-41AF-BE58-7411384F22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7878" y="2220686"/>
            <a:ext cx="4249055" cy="4129978"/>
          </a:xfrm>
          <a:prstGeom prst="rect">
            <a:avLst/>
          </a:prstGeom>
          <a:noFill/>
          <a:extLst>
            <a:ext uri="{909E8E84-426E-40DD-AFC4-6F175D3DCCD1}">
              <a14:hiddenFill xmlns:a14="http://schemas.microsoft.com/office/drawing/2010/main">
                <a:solidFill>
                  <a:srgbClr val="FFFFFF"/>
                </a:solidFill>
              </a14:hiddenFill>
            </a:ext>
          </a:extLst>
        </p:spPr>
      </p:pic>
      <p:sp>
        <p:nvSpPr>
          <p:cNvPr id="5" name="Θέση υποσέλιδου 4">
            <a:extLst>
              <a:ext uri="{FF2B5EF4-FFF2-40B4-BE49-F238E27FC236}">
                <a16:creationId xmlns:a16="http://schemas.microsoft.com/office/drawing/2014/main" id="{C9CC0C6E-E604-455D-8383-3207298CA997}"/>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791755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264C87-38CE-46B4-894D-69D47237D49B}"/>
              </a:ext>
            </a:extLst>
          </p:cNvPr>
          <p:cNvSpPr/>
          <p:nvPr/>
        </p:nvSpPr>
        <p:spPr>
          <a:xfrm>
            <a:off x="477782" y="157316"/>
            <a:ext cx="10513392" cy="523220"/>
          </a:xfrm>
          <a:prstGeom prst="rect">
            <a:avLst/>
          </a:prstGeom>
        </p:spPr>
        <p:txBody>
          <a:bodyPr wrap="none">
            <a:spAutoFit/>
          </a:bodyPr>
          <a:lstStyle/>
          <a:p>
            <a:pPr algn="ctr"/>
            <a:r>
              <a:rPr lang="el-GR" sz="2800" b="1" u="sng" dirty="0">
                <a:highlight>
                  <a:srgbClr val="C0C0C0"/>
                </a:highlight>
              </a:rPr>
              <a:t>Η σωστή επιλογή λιπαντικού αυτοκινήτου και πως θα την κάνεις</a:t>
            </a:r>
            <a:r>
              <a:rPr lang="en-US" sz="2800" b="1" u="sng" dirty="0">
                <a:highlight>
                  <a:srgbClr val="C0C0C0"/>
                </a:highlight>
              </a:rPr>
              <a:t>????</a:t>
            </a:r>
            <a:endParaRPr lang="el-GR" sz="2800" b="1" u="sng" dirty="0">
              <a:highlight>
                <a:srgbClr val="C0C0C0"/>
              </a:highlight>
            </a:endParaRPr>
          </a:p>
        </p:txBody>
      </p:sp>
      <p:sp>
        <p:nvSpPr>
          <p:cNvPr id="3" name="Rectangle 2">
            <a:extLst>
              <a:ext uri="{FF2B5EF4-FFF2-40B4-BE49-F238E27FC236}">
                <a16:creationId xmlns:a16="http://schemas.microsoft.com/office/drawing/2014/main" id="{B454FF4E-09F0-4180-897C-230C11742B7D}"/>
              </a:ext>
            </a:extLst>
          </p:cNvPr>
          <p:cNvSpPr/>
          <p:nvPr/>
        </p:nvSpPr>
        <p:spPr>
          <a:xfrm>
            <a:off x="0" y="1043999"/>
            <a:ext cx="12192000" cy="4247317"/>
          </a:xfrm>
          <a:prstGeom prst="rect">
            <a:avLst/>
          </a:prstGeom>
        </p:spPr>
        <p:txBody>
          <a:bodyPr wrap="square">
            <a:spAutoFit/>
          </a:bodyPr>
          <a:lstStyle/>
          <a:p>
            <a:r>
              <a:rPr lang="el-GR" b="1" u="sng" dirty="0">
                <a:solidFill>
                  <a:srgbClr val="333333"/>
                </a:solidFill>
              </a:rPr>
              <a:t>Αλλαγή λιπαντικών για τον κινητήρα μας</a:t>
            </a:r>
            <a:r>
              <a:rPr lang="el-GR" dirty="0">
                <a:solidFill>
                  <a:srgbClr val="333333"/>
                </a:solidFill>
              </a:rPr>
              <a:t>:</a:t>
            </a:r>
          </a:p>
          <a:p>
            <a:endParaRPr lang="el-GR" b="1" dirty="0">
              <a:solidFill>
                <a:srgbClr val="333333"/>
              </a:solidFill>
            </a:endParaRPr>
          </a:p>
          <a:p>
            <a:pPr marL="342900" indent="-342900">
              <a:buFont typeface="+mj-lt"/>
              <a:buAutoNum type="arabicPeriod"/>
            </a:pPr>
            <a:r>
              <a:rPr lang="el-GR" b="1" dirty="0">
                <a:solidFill>
                  <a:srgbClr val="333333"/>
                </a:solidFill>
                <a:highlight>
                  <a:srgbClr val="C0C0C0"/>
                </a:highlight>
              </a:rPr>
              <a:t>Δεν κάνουν όλα τα λιπαντικά για όλους τους τύπους κινητήρων και πως κάθε λιπαντικό πληροί ορισμένα standards τα οποία και πρέπει να τα γνωρίζουμε, όταν θα προβούμε σε αλλαγή λαδιών.</a:t>
            </a:r>
            <a:endParaRPr lang="en-US" b="1" dirty="0">
              <a:solidFill>
                <a:srgbClr val="333333"/>
              </a:solidFill>
              <a:highlight>
                <a:srgbClr val="C0C0C0"/>
              </a:highlight>
            </a:endParaRPr>
          </a:p>
          <a:p>
            <a:pPr marL="342900" indent="-342900">
              <a:buFont typeface="+mj-lt"/>
              <a:buAutoNum type="arabicPeriod"/>
            </a:pPr>
            <a:endParaRPr lang="el-GR" b="1" dirty="0">
              <a:solidFill>
                <a:srgbClr val="333333"/>
              </a:solidFill>
              <a:highlight>
                <a:srgbClr val="C0C0C0"/>
              </a:highlight>
            </a:endParaRPr>
          </a:p>
          <a:p>
            <a:pPr marL="342900" indent="-342900">
              <a:buFont typeface="+mj-lt"/>
              <a:buAutoNum type="arabicPeriod"/>
            </a:pPr>
            <a:r>
              <a:rPr lang="el-GR" b="1" dirty="0">
                <a:solidFill>
                  <a:srgbClr val="333333"/>
                </a:solidFill>
                <a:highlight>
                  <a:srgbClr val="C0C0C0"/>
                </a:highlight>
              </a:rPr>
              <a:t>Δεν χρησιμοποιώ ποτέ λιπαντικό Βενζινοκινητήρα σε Κινητήρα Πετρελαίου.</a:t>
            </a:r>
            <a:r>
              <a:rPr lang="el-GR" dirty="0">
                <a:solidFill>
                  <a:srgbClr val="333333"/>
                </a:solidFill>
                <a:highlight>
                  <a:srgbClr val="C0C0C0"/>
                </a:highlight>
              </a:rPr>
              <a:t> </a:t>
            </a:r>
            <a:r>
              <a:rPr lang="el-GR" u="sng" dirty="0">
                <a:solidFill>
                  <a:srgbClr val="333333"/>
                </a:solidFill>
              </a:rPr>
              <a:t>Αν χρησιμοποιηθεί λιπαντικό βενζινοκινητήρα σε κινητήρα πετρελαίου, θα υπάρξει διάβρωση του μετάλλου λόγω σχηματισμού θεϊκού οξέως, ενώ θα αυξηθεί και το ιξώδες του λιπαντικού λόγω σχηματισμού αιθάλης, όλο αυτό θα έχει δυσάρεστες συνέπειες για το αυτοκίνητό μας.</a:t>
            </a:r>
            <a:endParaRPr lang="en-US" u="sng" dirty="0">
              <a:solidFill>
                <a:srgbClr val="333333"/>
              </a:solidFill>
            </a:endParaRPr>
          </a:p>
          <a:p>
            <a:pPr marL="342900" indent="-342900">
              <a:buFont typeface="+mj-lt"/>
              <a:buAutoNum type="arabicPeriod"/>
            </a:pPr>
            <a:endParaRPr lang="el-GR" u="sng" dirty="0">
              <a:solidFill>
                <a:srgbClr val="333333"/>
              </a:solidFill>
            </a:endParaRPr>
          </a:p>
          <a:p>
            <a:pPr marL="342900" indent="-342900">
              <a:buFont typeface="+mj-lt"/>
              <a:buAutoNum type="arabicPeriod"/>
            </a:pPr>
            <a:r>
              <a:rPr lang="el-GR" b="1" dirty="0">
                <a:solidFill>
                  <a:srgbClr val="333333"/>
                </a:solidFill>
                <a:highlight>
                  <a:srgbClr val="C0C0C0"/>
                </a:highlight>
              </a:rPr>
              <a:t>Δεν συμπληρώνουμε τον κινητήρα με λάδι που έχει διαφορετική ρευστότητα.</a:t>
            </a:r>
            <a:r>
              <a:rPr lang="el-GR" dirty="0">
                <a:solidFill>
                  <a:srgbClr val="333333"/>
                </a:solidFill>
                <a:highlight>
                  <a:srgbClr val="C0C0C0"/>
                </a:highlight>
              </a:rPr>
              <a:t> </a:t>
            </a:r>
            <a:r>
              <a:rPr lang="el-GR" dirty="0">
                <a:solidFill>
                  <a:srgbClr val="333333"/>
                </a:solidFill>
              </a:rPr>
              <a:t>Το «μείγμα» δεν θα ανακατευτεί σωστά και μόνο ζημιά θα κάνετε.</a:t>
            </a:r>
          </a:p>
          <a:p>
            <a:endParaRPr lang="el-GR" dirty="0">
              <a:solidFill>
                <a:srgbClr val="333333"/>
              </a:solidFill>
            </a:endParaRPr>
          </a:p>
          <a:p>
            <a:r>
              <a:rPr lang="el-GR" dirty="0">
                <a:solidFill>
                  <a:srgbClr val="333333"/>
                </a:solidFill>
              </a:rPr>
              <a:t>Αν αλλάζουμε λάδια 2 φορές το χρόνο, μπορούμε να επιλέξουμε άλλον τύπο για το χειμώνα και άλλον για το καλοκαίρι.</a:t>
            </a:r>
            <a:br>
              <a:rPr lang="el-GR" dirty="0"/>
            </a:br>
            <a:r>
              <a:rPr lang="el-GR" dirty="0">
                <a:solidFill>
                  <a:srgbClr val="333333"/>
                </a:solidFill>
              </a:rPr>
              <a:t>Αν αλλάζουμε λάδια 1 φορά το χρόνο, επιλέγουμε συνθετικά λιπαντικά που λειτουργούν σε μεγάλο εύρος θερμοκρασιών. Π.χ. για Ελλάδα: 0W40.</a:t>
            </a:r>
            <a:endParaRPr lang="el-GR" dirty="0"/>
          </a:p>
        </p:txBody>
      </p:sp>
      <p:sp>
        <p:nvSpPr>
          <p:cNvPr id="4" name="Θέση υποσέλιδου 3">
            <a:extLst>
              <a:ext uri="{FF2B5EF4-FFF2-40B4-BE49-F238E27FC236}">
                <a16:creationId xmlns:a16="http://schemas.microsoft.com/office/drawing/2014/main" id="{75C2827B-47B7-4B0D-9456-5C6D01A9AD02}"/>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41131724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EDD415-D85D-41F7-94F8-CE73FE12D746}"/>
              </a:ext>
            </a:extLst>
          </p:cNvPr>
          <p:cNvSpPr/>
          <p:nvPr/>
        </p:nvSpPr>
        <p:spPr>
          <a:xfrm>
            <a:off x="1097280" y="286603"/>
            <a:ext cx="10058400" cy="1450757"/>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4800" b="1" kern="1200" spc="-50" baseline="0" dirty="0">
                <a:solidFill>
                  <a:schemeClr val="tx1">
                    <a:lumMod val="75000"/>
                    <a:lumOff val="25000"/>
                  </a:schemeClr>
                </a:solidFill>
                <a:latin typeface="+mj-lt"/>
                <a:ea typeface="+mj-ea"/>
                <a:cs typeface="+mj-cs"/>
              </a:rPr>
              <a:t>Λιπαντικά Λίπη (Γράσσα)</a:t>
            </a:r>
          </a:p>
          <a:p>
            <a:pPr indent="-342900" defTabSz="914400">
              <a:lnSpc>
                <a:spcPct val="85000"/>
              </a:lnSpc>
              <a:spcBef>
                <a:spcPct val="0"/>
              </a:spcBef>
              <a:spcAft>
                <a:spcPts val="600"/>
              </a:spcAft>
            </a:pPr>
            <a:endParaRPr lang="en-US" sz="4800" kern="1200" spc="-50" baseline="0" dirty="0">
              <a:solidFill>
                <a:schemeClr val="tx1">
                  <a:lumMod val="75000"/>
                  <a:lumOff val="25000"/>
                </a:schemeClr>
              </a:solidFill>
              <a:latin typeface="+mj-lt"/>
              <a:ea typeface="+mj-ea"/>
              <a:cs typeface="+mj-cs"/>
            </a:endParaRPr>
          </a:p>
        </p:txBody>
      </p:sp>
      <p:sp>
        <p:nvSpPr>
          <p:cNvPr id="2" name="Ορθογώνιο 1">
            <a:extLst>
              <a:ext uri="{FF2B5EF4-FFF2-40B4-BE49-F238E27FC236}">
                <a16:creationId xmlns:a16="http://schemas.microsoft.com/office/drawing/2014/main" id="{01AE694E-1FAB-42F8-9D60-0A855A53AC6F}"/>
              </a:ext>
            </a:extLst>
          </p:cNvPr>
          <p:cNvSpPr/>
          <p:nvPr/>
        </p:nvSpPr>
        <p:spPr>
          <a:xfrm>
            <a:off x="1" y="1845734"/>
            <a:ext cx="7667624" cy="4023360"/>
          </a:xfrm>
          <a:prstGeom prst="rect">
            <a:avLst/>
          </a:prstGeom>
        </p:spPr>
        <p:txBody>
          <a:bodyPr vert="horz" lIns="0" tIns="45720" rIns="0" bIns="45720" rtlCol="0">
            <a:normAutofit fontScale="92500" lnSpcReduction="20000"/>
          </a:bodyPr>
          <a:lstStyle/>
          <a:p>
            <a:pPr defTabSz="914400">
              <a:lnSpc>
                <a:spcPct val="90000"/>
              </a:lnSpc>
              <a:spcAft>
                <a:spcPts val="600"/>
              </a:spcAft>
              <a:buClr>
                <a:schemeClr val="accent1"/>
              </a:buClr>
              <a:buFont typeface="Calibri" panose="020F0502020204030204" pitchFamily="34" charset="0"/>
            </a:pPr>
            <a:endParaRPr lang="en-US" b="1"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b="1"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b="1"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b="1"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b="1"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b="1"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b="1"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b="1"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b="1"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b="1"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sz="1400" b="1"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sz="1400" b="1"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sz="1400" b="1"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sz="1400" b="1"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sz="1400" b="1" dirty="0">
                <a:solidFill>
                  <a:schemeClr val="tx1">
                    <a:lumMod val="75000"/>
                    <a:lumOff val="25000"/>
                  </a:schemeClr>
                </a:solidFill>
              </a:rPr>
              <a:t>ΒΙΒΛΙΟΓΡΑΦΙΑ Γ. Ντόντος, Χηµικός Μηχανικός, ΠΡΟΣ∆ΙΟΡΙΣΜΟΣ ∆ΙΕΙΣ∆ΥΤΙΚΟΤΗΤΑΣ ΚΑΙ ΣΗΜΕΙΟΥ ΣΤΑΞΗΣ ΛΙΠΑΝΤΙΚΩΝ ΓΡΑΣΣΩΝ (ASTM D 217 &amp; D 566) ΕΡΓΑΣΤΗΡΙΟ ΤΕΧΝΟΛΟΓΙΑΣ ΚΑΥΣΙΜΩΝ ΚΑΙ ΛΙΠΑΝΤΙΚΩΝ ΣΧΟΛΗ ΧΗΜΙΚΩΝ ΜΗΧΑΝΙΚΩΝ Ε.Μ.Π.</a:t>
            </a:r>
          </a:p>
        </p:txBody>
      </p:sp>
      <p:pic>
        <p:nvPicPr>
          <p:cNvPr id="6" name="Εικόνα 5" descr="Εικόνα που περιέχει φρούτο, φαγητό&#10;&#10;Περιγραφή που δημιουργήθηκε αυτόματα">
            <a:extLst>
              <a:ext uri="{FF2B5EF4-FFF2-40B4-BE49-F238E27FC236}">
                <a16:creationId xmlns:a16="http://schemas.microsoft.com/office/drawing/2014/main" id="{5BB60469-3FA2-47A2-AE74-7E2339BF8FBF}"/>
              </a:ext>
            </a:extLst>
          </p:cNvPr>
          <p:cNvPicPr>
            <a:picLocks noChangeAspect="1"/>
          </p:cNvPicPr>
          <p:nvPr/>
        </p:nvPicPr>
        <p:blipFill rotWithShape="1">
          <a:blip r:embed="rId2">
            <a:extLst>
              <a:ext uri="{28A0092B-C50C-407E-A947-70E740481C1C}">
                <a14:useLocalDpi xmlns:a14="http://schemas.microsoft.com/office/drawing/2010/main" val="0"/>
              </a:ext>
            </a:extLst>
          </a:blip>
          <a:srcRect l="17314" r="32105" b="-1"/>
          <a:stretch/>
        </p:blipFill>
        <p:spPr>
          <a:xfrm>
            <a:off x="8020570" y="1737360"/>
            <a:ext cx="4171429" cy="4491504"/>
          </a:xfrm>
          <a:prstGeom prst="rect">
            <a:avLst/>
          </a:prstGeom>
        </p:spPr>
      </p:pic>
    </p:spTree>
    <p:extLst>
      <p:ext uri="{BB962C8B-B14F-4D97-AF65-F5344CB8AC3E}">
        <p14:creationId xmlns:p14="http://schemas.microsoft.com/office/powerpoint/2010/main" val="32072292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341533"/>
            <a:ext cx="12192000" cy="441637"/>
          </a:xfrm>
          <a:prstGeom prst="rect">
            <a:avLst/>
          </a:prstGeom>
        </p:spPr>
        <p:txBody>
          <a:bodyPr vert="horz" wrap="square" lIns="0" tIns="10646" rIns="0" bIns="0" rtlCol="0" anchor="b">
            <a:spAutoFit/>
          </a:bodyPr>
          <a:lstStyle/>
          <a:p>
            <a:pPr marL="11206">
              <a:lnSpc>
                <a:spcPct val="100000"/>
              </a:lnSpc>
              <a:spcBef>
                <a:spcPts val="84"/>
              </a:spcBef>
            </a:pPr>
            <a:r>
              <a:rPr sz="2800" b="1" u="sng" spc="-4" dirty="0">
                <a:solidFill>
                  <a:schemeClr val="tx1"/>
                </a:solidFill>
                <a:highlight>
                  <a:srgbClr val="C0C0C0"/>
                </a:highlight>
                <a:latin typeface="+mn-lt"/>
              </a:rPr>
              <a:t>Λιπαντικό λίπος</a:t>
            </a:r>
            <a:r>
              <a:rPr sz="2800" b="1" u="sng" spc="4" dirty="0">
                <a:solidFill>
                  <a:schemeClr val="tx1"/>
                </a:solidFill>
                <a:highlight>
                  <a:srgbClr val="C0C0C0"/>
                </a:highlight>
                <a:latin typeface="+mn-lt"/>
              </a:rPr>
              <a:t> </a:t>
            </a:r>
            <a:r>
              <a:rPr sz="2800" b="1" u="sng" spc="-4" dirty="0">
                <a:solidFill>
                  <a:schemeClr val="tx1"/>
                </a:solidFill>
                <a:highlight>
                  <a:srgbClr val="C0C0C0"/>
                </a:highlight>
                <a:latin typeface="+mn-lt"/>
              </a:rPr>
              <a:t>(γράσσο)</a:t>
            </a:r>
          </a:p>
        </p:txBody>
      </p:sp>
      <p:sp>
        <p:nvSpPr>
          <p:cNvPr id="3" name="object 3"/>
          <p:cNvSpPr txBox="1"/>
          <p:nvPr/>
        </p:nvSpPr>
        <p:spPr>
          <a:xfrm>
            <a:off x="0" y="1502933"/>
            <a:ext cx="12192000" cy="3070562"/>
          </a:xfrm>
          <a:prstGeom prst="rect">
            <a:avLst/>
          </a:prstGeom>
        </p:spPr>
        <p:txBody>
          <a:bodyPr vert="horz" wrap="square" lIns="0" tIns="10646" rIns="0" bIns="0" rtlCol="0">
            <a:spAutoFit/>
          </a:bodyPr>
          <a:lstStyle/>
          <a:p>
            <a:pPr marL="11206" marR="4483" indent="-560" algn="just">
              <a:spcBef>
                <a:spcPts val="84"/>
              </a:spcBef>
            </a:pPr>
            <a:r>
              <a:rPr b="1" u="sng" spc="-4" dirty="0">
                <a:cs typeface="Arial"/>
              </a:rPr>
              <a:t>Το </a:t>
            </a:r>
            <a:r>
              <a:rPr b="1" u="sng" spc="-9" dirty="0">
                <a:cs typeface="Arial"/>
              </a:rPr>
              <a:t>λιπαντικό λίπος </a:t>
            </a:r>
            <a:r>
              <a:rPr b="1" u="sng" spc="-4" dirty="0">
                <a:cs typeface="Arial"/>
              </a:rPr>
              <a:t>ή </a:t>
            </a:r>
            <a:r>
              <a:rPr b="1" u="sng" spc="-9" dirty="0">
                <a:cs typeface="Arial"/>
              </a:rPr>
              <a:t>γράσσο </a:t>
            </a:r>
            <a:r>
              <a:rPr b="1" u="sng" spc="-4" dirty="0">
                <a:cs typeface="Arial"/>
              </a:rPr>
              <a:t>είναι ένα στερεό ή ημίρευστο </a:t>
            </a:r>
            <a:r>
              <a:rPr b="1" u="sng" spc="-9" dirty="0">
                <a:cs typeface="Arial"/>
              </a:rPr>
              <a:t>προϊόν </a:t>
            </a:r>
            <a:r>
              <a:rPr b="1" u="sng" spc="-4" dirty="0">
                <a:cs typeface="Arial"/>
              </a:rPr>
              <a:t>που </a:t>
            </a:r>
            <a:r>
              <a:rPr b="1" u="sng" spc="-9" dirty="0">
                <a:cs typeface="Arial"/>
              </a:rPr>
              <a:t>προέρχεται </a:t>
            </a:r>
            <a:r>
              <a:rPr b="1" u="sng" spc="-4" dirty="0">
                <a:cs typeface="Arial"/>
              </a:rPr>
              <a:t>από τη </a:t>
            </a:r>
            <a:r>
              <a:rPr b="1" u="sng" spc="-9" dirty="0">
                <a:cs typeface="Arial"/>
              </a:rPr>
              <a:t>διασπορά </a:t>
            </a:r>
            <a:r>
              <a:rPr b="1" u="sng" spc="-4" dirty="0">
                <a:cs typeface="Arial"/>
              </a:rPr>
              <a:t>ενός </a:t>
            </a:r>
            <a:r>
              <a:rPr b="1" u="sng" spc="-9" dirty="0">
                <a:cs typeface="Arial"/>
              </a:rPr>
              <a:t>παχυντή </a:t>
            </a:r>
            <a:r>
              <a:rPr b="1" u="sng" spc="-4" dirty="0">
                <a:cs typeface="Arial"/>
              </a:rPr>
              <a:t>μέσα σε </a:t>
            </a:r>
            <a:r>
              <a:rPr b="1" u="sng" spc="-9" dirty="0">
                <a:cs typeface="Arial"/>
              </a:rPr>
              <a:t>ένα </a:t>
            </a:r>
            <a:r>
              <a:rPr b="1" u="sng" spc="-4" dirty="0">
                <a:cs typeface="Arial"/>
              </a:rPr>
              <a:t>υγρό  </a:t>
            </a:r>
            <a:r>
              <a:rPr b="1" u="sng" spc="-9" dirty="0">
                <a:cs typeface="Arial"/>
              </a:rPr>
              <a:t>λιπαντικό. </a:t>
            </a:r>
            <a:endParaRPr lang="en-US" b="1" u="sng" spc="-9" dirty="0">
              <a:cs typeface="Arial"/>
            </a:endParaRPr>
          </a:p>
          <a:p>
            <a:pPr marL="11206" marR="4483" indent="-560" algn="just">
              <a:spcBef>
                <a:spcPts val="84"/>
              </a:spcBef>
            </a:pPr>
            <a:r>
              <a:rPr spc="-4" dirty="0" err="1">
                <a:cs typeface="Arial"/>
              </a:rPr>
              <a:t>Στο</a:t>
            </a:r>
            <a:r>
              <a:rPr spc="-4" dirty="0">
                <a:cs typeface="Arial"/>
              </a:rPr>
              <a:t> προϊόν </a:t>
            </a:r>
            <a:r>
              <a:rPr dirty="0">
                <a:cs typeface="Arial"/>
              </a:rPr>
              <a:t>αυτό </a:t>
            </a:r>
            <a:r>
              <a:rPr spc="-9" dirty="0">
                <a:cs typeface="Arial"/>
              </a:rPr>
              <a:t>μπορεί </a:t>
            </a:r>
            <a:r>
              <a:rPr spc="-4" dirty="0">
                <a:cs typeface="Arial"/>
              </a:rPr>
              <a:t>να περιέχονται και άλλα  συστατικά, που ονομάζονται </a:t>
            </a:r>
            <a:r>
              <a:rPr spc="-9" dirty="0">
                <a:cs typeface="Arial"/>
              </a:rPr>
              <a:t>πρόσθετα </a:t>
            </a:r>
            <a:r>
              <a:rPr spc="-4" dirty="0">
                <a:cs typeface="Arial"/>
              </a:rPr>
              <a:t>ή βελτιωτικά, τα οποία του  </a:t>
            </a:r>
            <a:r>
              <a:rPr spc="-9" dirty="0">
                <a:cs typeface="Arial"/>
              </a:rPr>
              <a:t>προσδίδουν </a:t>
            </a:r>
            <a:r>
              <a:rPr spc="-4" dirty="0">
                <a:cs typeface="Arial"/>
              </a:rPr>
              <a:t>ιδιαίτερες</a:t>
            </a:r>
            <a:r>
              <a:rPr dirty="0">
                <a:cs typeface="Arial"/>
              </a:rPr>
              <a:t> ιδιότητες.</a:t>
            </a:r>
          </a:p>
          <a:p>
            <a:pPr>
              <a:spcBef>
                <a:spcPts val="26"/>
              </a:spcBef>
            </a:pPr>
            <a:endParaRPr dirty="0">
              <a:cs typeface="Times New Roman"/>
            </a:endParaRPr>
          </a:p>
          <a:p>
            <a:pPr marL="11206" marR="4483" algn="just"/>
            <a:r>
              <a:rPr b="1" spc="-4" dirty="0">
                <a:highlight>
                  <a:srgbClr val="C0C0C0"/>
                </a:highlight>
                <a:cs typeface="Arial"/>
              </a:rPr>
              <a:t>Το υγρό </a:t>
            </a:r>
            <a:r>
              <a:rPr b="1" spc="-9" dirty="0">
                <a:highlight>
                  <a:srgbClr val="C0C0C0"/>
                </a:highlight>
                <a:cs typeface="Arial"/>
              </a:rPr>
              <a:t>λιπαντικό </a:t>
            </a:r>
            <a:r>
              <a:rPr b="1" spc="-4" dirty="0">
                <a:highlight>
                  <a:srgbClr val="C0C0C0"/>
                </a:highlight>
                <a:cs typeface="Arial"/>
              </a:rPr>
              <a:t>των γράσσων μπορεί να είναι ορυκτέλαιο ή συνθετικό λάδι. </a:t>
            </a:r>
            <a:r>
              <a:rPr spc="-4" dirty="0">
                <a:highlight>
                  <a:srgbClr val="C0C0C0"/>
                </a:highlight>
                <a:cs typeface="Arial"/>
              </a:rPr>
              <a:t>Η ποιότητα και η ρευστότητα του υγρού λιπαντικού  </a:t>
            </a:r>
            <a:r>
              <a:rPr spc="-9" dirty="0">
                <a:highlight>
                  <a:srgbClr val="C0C0C0"/>
                </a:highlight>
                <a:cs typeface="Arial"/>
              </a:rPr>
              <a:t>επηρεάζει </a:t>
            </a:r>
            <a:r>
              <a:rPr spc="-4" dirty="0">
                <a:highlight>
                  <a:srgbClr val="C0C0C0"/>
                </a:highlight>
                <a:cs typeface="Arial"/>
              </a:rPr>
              <a:t>άμεσα τις λιπαντικές και μηχανικές ιδιότητες των</a:t>
            </a:r>
            <a:r>
              <a:rPr spc="97" dirty="0">
                <a:highlight>
                  <a:srgbClr val="C0C0C0"/>
                </a:highlight>
                <a:cs typeface="Arial"/>
              </a:rPr>
              <a:t> </a:t>
            </a:r>
            <a:r>
              <a:rPr spc="-4" dirty="0">
                <a:highlight>
                  <a:srgbClr val="C0C0C0"/>
                </a:highlight>
                <a:cs typeface="Arial"/>
              </a:rPr>
              <a:t>γράσσων.</a:t>
            </a:r>
            <a:endParaRPr dirty="0">
              <a:highlight>
                <a:srgbClr val="C0C0C0"/>
              </a:highlight>
              <a:cs typeface="Arial"/>
            </a:endParaRPr>
          </a:p>
          <a:p>
            <a:pPr>
              <a:lnSpc>
                <a:spcPct val="100000"/>
              </a:lnSpc>
            </a:pPr>
            <a:endParaRPr dirty="0">
              <a:cs typeface="Times New Roman"/>
            </a:endParaRPr>
          </a:p>
          <a:p>
            <a:pPr>
              <a:spcBef>
                <a:spcPts val="22"/>
              </a:spcBef>
            </a:pPr>
            <a:endParaRPr dirty="0">
              <a:cs typeface="Times New Roman"/>
            </a:endParaRPr>
          </a:p>
          <a:p>
            <a:pPr marL="11206" marR="4483" algn="just"/>
            <a:r>
              <a:rPr b="1" spc="-4" dirty="0">
                <a:highlight>
                  <a:srgbClr val="C0C0C0"/>
                </a:highlight>
                <a:cs typeface="Arial"/>
              </a:rPr>
              <a:t>Ο </a:t>
            </a:r>
            <a:r>
              <a:rPr b="1" spc="-9" dirty="0">
                <a:highlight>
                  <a:srgbClr val="C0C0C0"/>
                </a:highlight>
                <a:cs typeface="Arial"/>
              </a:rPr>
              <a:t>παχυντής </a:t>
            </a:r>
            <a:r>
              <a:rPr b="1" spc="-4" dirty="0">
                <a:highlight>
                  <a:srgbClr val="C0C0C0"/>
                </a:highlight>
                <a:cs typeface="Arial"/>
              </a:rPr>
              <a:t>δίνει στα γράσσα την υφή τους καθώς και άλλες ιδιότητες  όπως η αντοχή στο νερό, η </a:t>
            </a:r>
            <a:r>
              <a:rPr b="1" spc="-9" dirty="0">
                <a:highlight>
                  <a:srgbClr val="C0C0C0"/>
                </a:highlight>
                <a:cs typeface="Arial"/>
              </a:rPr>
              <a:t>συνεκτικότητα </a:t>
            </a:r>
            <a:r>
              <a:rPr b="1" dirty="0">
                <a:highlight>
                  <a:srgbClr val="C0C0C0"/>
                </a:highlight>
                <a:cs typeface="Arial"/>
              </a:rPr>
              <a:t>κ.λπ.</a:t>
            </a:r>
            <a:r>
              <a:rPr dirty="0">
                <a:highlight>
                  <a:srgbClr val="C0C0C0"/>
                </a:highlight>
                <a:cs typeface="Arial"/>
              </a:rPr>
              <a:t> </a:t>
            </a:r>
            <a:r>
              <a:rPr spc="-4" dirty="0">
                <a:highlight>
                  <a:srgbClr val="C0C0C0"/>
                </a:highlight>
                <a:cs typeface="Arial"/>
              </a:rPr>
              <a:t>Για τη παραγωγή των  γράσσων χρησιμοποιούνται δύο κατηγορίες </a:t>
            </a:r>
            <a:r>
              <a:rPr dirty="0">
                <a:highlight>
                  <a:srgbClr val="C0C0C0"/>
                </a:highlight>
                <a:cs typeface="Arial"/>
              </a:rPr>
              <a:t>παχυντών, </a:t>
            </a:r>
            <a:r>
              <a:rPr b="1" spc="-4" dirty="0">
                <a:highlight>
                  <a:srgbClr val="C0C0C0"/>
                </a:highlight>
                <a:cs typeface="Arial"/>
              </a:rPr>
              <a:t>οι </a:t>
            </a:r>
            <a:r>
              <a:rPr b="1" spc="-9" dirty="0">
                <a:highlight>
                  <a:srgbClr val="C0C0C0"/>
                </a:highlight>
                <a:cs typeface="Arial"/>
              </a:rPr>
              <a:t>οργανικοί  </a:t>
            </a:r>
            <a:r>
              <a:rPr b="1" spc="-4" dirty="0">
                <a:highlight>
                  <a:srgbClr val="C0C0C0"/>
                </a:highlight>
                <a:cs typeface="Arial"/>
              </a:rPr>
              <a:t>και οι ανόργανοι</a:t>
            </a:r>
            <a:r>
              <a:rPr spc="-4" dirty="0">
                <a:highlight>
                  <a:srgbClr val="C0C0C0"/>
                </a:highlight>
                <a:cs typeface="Arial"/>
              </a:rPr>
              <a:t>.</a:t>
            </a:r>
            <a:endParaRPr dirty="0">
              <a:highlight>
                <a:srgbClr val="C0C0C0"/>
              </a:highlight>
              <a:cs typeface="Arial"/>
            </a:endParaRPr>
          </a:p>
        </p:txBody>
      </p:sp>
      <p:sp>
        <p:nvSpPr>
          <p:cNvPr id="4" name="Θέση υποσέλιδου 3">
            <a:extLst>
              <a:ext uri="{FF2B5EF4-FFF2-40B4-BE49-F238E27FC236}">
                <a16:creationId xmlns:a16="http://schemas.microsoft.com/office/drawing/2014/main" id="{1D046CED-8435-44A8-8C1B-CF649522D4D3}"/>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43DFEF-DDED-4C36-A9F7-3E645654CBC4}"/>
              </a:ext>
            </a:extLst>
          </p:cNvPr>
          <p:cNvSpPr/>
          <p:nvPr/>
        </p:nvSpPr>
        <p:spPr>
          <a:xfrm>
            <a:off x="4635591" y="2408907"/>
            <a:ext cx="7448254" cy="1286160"/>
          </a:xfrm>
          <a:prstGeom prst="rect">
            <a:avLst/>
          </a:prstGeom>
        </p:spPr>
        <p:txBody>
          <a:bodyPr vert="horz" lIns="91440" tIns="45720" rIns="91440" bIns="45720" rtlCol="0" anchor="b">
            <a:noAutofit/>
          </a:bodyPr>
          <a:lstStyle/>
          <a:p>
            <a:pPr algn="just">
              <a:lnSpc>
                <a:spcPct val="90000"/>
              </a:lnSpc>
              <a:spcBef>
                <a:spcPct val="0"/>
              </a:spcBef>
              <a:spcAft>
                <a:spcPts val="600"/>
              </a:spcAft>
            </a:pPr>
            <a:r>
              <a:rPr lang="en-US" dirty="0" err="1">
                <a:highlight>
                  <a:srgbClr val="C0C0C0"/>
                </a:highlight>
                <a:ea typeface="+mj-ea"/>
                <a:cs typeface="+mj-cs"/>
              </a:rPr>
              <a:t>Σύµφων</a:t>
            </a:r>
            <a:r>
              <a:rPr lang="en-US" dirty="0">
                <a:highlight>
                  <a:srgbClr val="C0C0C0"/>
                </a:highlight>
                <a:ea typeface="+mj-ea"/>
                <a:cs typeface="+mj-cs"/>
              </a:rPr>
              <a:t>α µε το ASTM (American Society for Testing and Materials) </a:t>
            </a:r>
            <a:r>
              <a:rPr lang="en-US" dirty="0">
                <a:ea typeface="+mj-ea"/>
                <a:cs typeface="+mj-cs"/>
              </a:rPr>
              <a:t>ως </a:t>
            </a:r>
            <a:r>
              <a:rPr lang="en-US" b="1" dirty="0">
                <a:ea typeface="+mj-ea"/>
                <a:cs typeface="+mj-cs"/>
              </a:rPr>
              <a:t>«λιπαντικό γράσσο ορίζεται ένα στερεό ή ηµίρρευστο προϊόν διασποράς ενός πυκνωτικού µέσου σε ένα υγρό λιπαντικό στο οποίο είναι δυνατό να περιέχονται και δευτερεύοντα συστατικά που προσδίδουν ιδιαίτερες ιδιότητες»</a:t>
            </a:r>
          </a:p>
        </p:txBody>
      </p:sp>
      <p:pic>
        <p:nvPicPr>
          <p:cNvPr id="4" name="image8.jpeg">
            <a:extLst>
              <a:ext uri="{FF2B5EF4-FFF2-40B4-BE49-F238E27FC236}">
                <a16:creationId xmlns:a16="http://schemas.microsoft.com/office/drawing/2014/main" id="{FF6C6F95-C4BD-480E-A859-0BB03826F04A}"/>
              </a:ext>
            </a:extLst>
          </p:cNvPr>
          <p:cNvPicPr/>
          <p:nvPr/>
        </p:nvPicPr>
        <p:blipFill rotWithShape="1">
          <a:blip r:embed="rId2" cstate="print"/>
          <a:srcRect r="7827"/>
          <a:stretch/>
        </p:blipFill>
        <p:spPr>
          <a:xfrm>
            <a:off x="20" y="10"/>
            <a:ext cx="4635571" cy="6857990"/>
          </a:xfrm>
          <a:prstGeom prst="rect">
            <a:avLst/>
          </a:prstGeom>
          <a:effectLst/>
        </p:spPr>
      </p:pic>
      <p:sp>
        <p:nvSpPr>
          <p:cNvPr id="5" name="Ορθογώνιο 4">
            <a:extLst>
              <a:ext uri="{FF2B5EF4-FFF2-40B4-BE49-F238E27FC236}">
                <a16:creationId xmlns:a16="http://schemas.microsoft.com/office/drawing/2014/main" id="{90261CF1-BAB5-4C72-ABA3-A133D19CF4BB}"/>
              </a:ext>
            </a:extLst>
          </p:cNvPr>
          <p:cNvSpPr/>
          <p:nvPr/>
        </p:nvSpPr>
        <p:spPr>
          <a:xfrm>
            <a:off x="5777569" y="1570738"/>
            <a:ext cx="4916089" cy="341632"/>
          </a:xfrm>
          <a:prstGeom prst="rect">
            <a:avLst/>
          </a:prstGeom>
        </p:spPr>
        <p:txBody>
          <a:bodyPr wrap="none">
            <a:spAutoFit/>
          </a:bodyPr>
          <a:lstStyle/>
          <a:p>
            <a:pPr algn="ctr">
              <a:lnSpc>
                <a:spcPct val="90000"/>
              </a:lnSpc>
              <a:spcBef>
                <a:spcPct val="0"/>
              </a:spcBef>
              <a:spcAft>
                <a:spcPts val="600"/>
              </a:spcAft>
            </a:pPr>
            <a:r>
              <a:rPr lang="en-US" b="1" dirty="0" err="1">
                <a:ea typeface="+mj-ea"/>
                <a:cs typeface="+mj-cs"/>
              </a:rPr>
              <a:t>Γενικές</a:t>
            </a:r>
            <a:r>
              <a:rPr lang="en-US" b="1" dirty="0">
                <a:ea typeface="+mj-ea"/>
                <a:cs typeface="+mj-cs"/>
              </a:rPr>
              <a:t> </a:t>
            </a:r>
            <a:r>
              <a:rPr lang="en-US" b="1" dirty="0" err="1">
                <a:ea typeface="+mj-ea"/>
                <a:cs typeface="+mj-cs"/>
              </a:rPr>
              <a:t>Πληροφορίες</a:t>
            </a:r>
            <a:r>
              <a:rPr lang="en-US" b="1" dirty="0">
                <a:ea typeface="+mj-ea"/>
                <a:cs typeface="+mj-cs"/>
              </a:rPr>
              <a:t> π</a:t>
            </a:r>
            <a:r>
              <a:rPr lang="en-US" b="1" dirty="0" err="1">
                <a:ea typeface="+mj-ea"/>
                <a:cs typeface="+mj-cs"/>
              </a:rPr>
              <a:t>ερί</a:t>
            </a:r>
            <a:r>
              <a:rPr lang="en-US" b="1" dirty="0">
                <a:ea typeface="+mj-ea"/>
                <a:cs typeface="+mj-cs"/>
              </a:rPr>
              <a:t> </a:t>
            </a:r>
            <a:r>
              <a:rPr lang="en-US" b="1" dirty="0" err="1">
                <a:ea typeface="+mj-ea"/>
                <a:cs typeface="+mj-cs"/>
              </a:rPr>
              <a:t>Λι</a:t>
            </a:r>
            <a:r>
              <a:rPr lang="en-US" b="1" dirty="0">
                <a:ea typeface="+mj-ea"/>
                <a:cs typeface="+mj-cs"/>
              </a:rPr>
              <a:t>παντικών Γράσσων: </a:t>
            </a:r>
          </a:p>
        </p:txBody>
      </p:sp>
      <p:sp>
        <p:nvSpPr>
          <p:cNvPr id="3" name="Θέση υποσέλιδου 2">
            <a:extLst>
              <a:ext uri="{FF2B5EF4-FFF2-40B4-BE49-F238E27FC236}">
                <a16:creationId xmlns:a16="http://schemas.microsoft.com/office/drawing/2014/main" id="{22CB5E30-61FD-430E-869D-C1D65139DC72}"/>
              </a:ext>
            </a:extLst>
          </p:cNvPr>
          <p:cNvSpPr>
            <a:spLocks noGrp="1"/>
          </p:cNvSpPr>
          <p:nvPr>
            <p:ph type="ftr" sz="quarter" idx="11"/>
          </p:nvPr>
        </p:nvSpPr>
        <p:spPr>
          <a:xfrm>
            <a:off x="6826950" y="6492875"/>
            <a:ext cx="4822804" cy="365125"/>
          </a:xfrm>
        </p:spPr>
        <p:txBody>
          <a:bodyPr/>
          <a:lstStyle/>
          <a:p>
            <a:r>
              <a:rPr lang="el-GR" dirty="0"/>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39658159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A7F44DB7-C551-42A1-A944-641027F189AC}"/>
              </a:ext>
            </a:extLst>
          </p:cNvPr>
          <p:cNvSpPr/>
          <p:nvPr/>
        </p:nvSpPr>
        <p:spPr>
          <a:xfrm>
            <a:off x="235974" y="1951672"/>
            <a:ext cx="7787149" cy="2677656"/>
          </a:xfrm>
          <a:prstGeom prst="rect">
            <a:avLst/>
          </a:prstGeom>
        </p:spPr>
        <p:txBody>
          <a:bodyPr wrap="square">
            <a:spAutoFit/>
          </a:bodyPr>
          <a:lstStyle/>
          <a:p>
            <a:pPr>
              <a:spcBef>
                <a:spcPts val="5"/>
              </a:spcBef>
            </a:pPr>
            <a:r>
              <a:rPr lang="el-GR" sz="2400" b="1" dirty="0">
                <a:ea typeface="Times New Roman" panose="02020603050405020304" pitchFamily="18" charset="0"/>
              </a:rPr>
              <a:t> </a:t>
            </a:r>
            <a:r>
              <a:rPr lang="el-GR" sz="2400" b="1" u="sng" dirty="0">
                <a:highlight>
                  <a:srgbClr val="C0C0C0"/>
                </a:highlight>
              </a:rPr>
              <a:t>Σύσταση λιπαντικών </a:t>
            </a:r>
            <a:r>
              <a:rPr lang="el-GR" sz="2400" b="1" u="sng" dirty="0" err="1">
                <a:highlight>
                  <a:srgbClr val="C0C0C0"/>
                </a:highlight>
              </a:rPr>
              <a:t>γράσσων</a:t>
            </a:r>
            <a:endParaRPr lang="el-GR" sz="2400" b="1" u="sng" dirty="0">
              <a:highlight>
                <a:srgbClr val="C0C0C0"/>
              </a:highlight>
            </a:endParaRPr>
          </a:p>
          <a:p>
            <a:pPr>
              <a:spcBef>
                <a:spcPts val="5"/>
              </a:spcBef>
              <a:spcAft>
                <a:spcPts val="0"/>
              </a:spcAft>
            </a:pPr>
            <a:endParaRPr lang="el-GR" sz="2400" b="1" u="sng" dirty="0">
              <a:ea typeface="Times New Roman" panose="02020603050405020304" pitchFamily="18" charset="0"/>
            </a:endParaRPr>
          </a:p>
          <a:p>
            <a:pPr marL="742950" lvl="1" indent="-285750">
              <a:spcAft>
                <a:spcPts val="0"/>
              </a:spcAft>
              <a:buSzPts val="1200"/>
              <a:buFont typeface="Wingdings" panose="05000000000000000000" pitchFamily="2" charset="2"/>
              <a:buChar char=""/>
              <a:tabLst>
                <a:tab pos="596900" algn="l"/>
                <a:tab pos="2920365" algn="l"/>
              </a:tabLst>
            </a:pPr>
            <a:r>
              <a:rPr lang="el-GR" sz="2400" b="1" dirty="0">
                <a:ea typeface="Wingdings" panose="05000000000000000000" pitchFamily="2" charset="2"/>
                <a:cs typeface="Wingdings" panose="05000000000000000000" pitchFamily="2" charset="2"/>
              </a:rPr>
              <a:t>Πρόσθετα	</a:t>
            </a:r>
            <a:r>
              <a:rPr lang="en-US" sz="2400" b="1" dirty="0">
                <a:ea typeface="Wingdings" panose="05000000000000000000" pitchFamily="2" charset="2"/>
                <a:cs typeface="Wingdings" panose="05000000000000000000" pitchFamily="2" charset="2"/>
              </a:rPr>
              <a:t>                           </a:t>
            </a:r>
            <a:r>
              <a:rPr lang="el-GR" sz="2400" b="1" dirty="0">
                <a:ea typeface="Wingdings" panose="05000000000000000000" pitchFamily="2" charset="2"/>
                <a:cs typeface="Wingdings" panose="05000000000000000000" pitchFamily="2" charset="2"/>
              </a:rPr>
              <a:t>0 - 10%</a:t>
            </a:r>
          </a:p>
          <a:p>
            <a:pPr>
              <a:spcAft>
                <a:spcPts val="0"/>
              </a:spcAft>
            </a:pPr>
            <a:r>
              <a:rPr lang="el-GR" sz="2400" b="1" dirty="0">
                <a:ea typeface="Times New Roman" panose="02020603050405020304" pitchFamily="18" charset="0"/>
              </a:rPr>
              <a:t> </a:t>
            </a:r>
          </a:p>
          <a:p>
            <a:pPr marL="742950" lvl="1" indent="-285750">
              <a:spcAft>
                <a:spcPts val="0"/>
              </a:spcAft>
              <a:buSzPts val="1200"/>
              <a:buFont typeface="Wingdings" panose="05000000000000000000" pitchFamily="2" charset="2"/>
              <a:buChar char=""/>
              <a:tabLst>
                <a:tab pos="596900" algn="l"/>
                <a:tab pos="2921000" algn="l"/>
              </a:tabLst>
            </a:pPr>
            <a:r>
              <a:rPr lang="el-GR" sz="2400" b="1" dirty="0">
                <a:ea typeface="Wingdings" panose="05000000000000000000" pitchFamily="2" charset="2"/>
                <a:cs typeface="Wingdings" panose="05000000000000000000" pitchFamily="2" charset="2"/>
              </a:rPr>
              <a:t>Πυκνωτικό</a:t>
            </a:r>
            <a:r>
              <a:rPr lang="el-GR" sz="2400" b="1" spc="-5" dirty="0">
                <a:ea typeface="Wingdings" panose="05000000000000000000" pitchFamily="2" charset="2"/>
                <a:cs typeface="Wingdings" panose="05000000000000000000" pitchFamily="2" charset="2"/>
              </a:rPr>
              <a:t> </a:t>
            </a:r>
            <a:r>
              <a:rPr lang="el-GR" sz="2400" b="1" dirty="0">
                <a:ea typeface="Wingdings" panose="05000000000000000000" pitchFamily="2" charset="2"/>
                <a:cs typeface="Wingdings" panose="05000000000000000000" pitchFamily="2" charset="2"/>
              </a:rPr>
              <a:t>Μέσο	</a:t>
            </a:r>
            <a:r>
              <a:rPr lang="en-US" sz="2400" b="1" dirty="0">
                <a:ea typeface="Wingdings" panose="05000000000000000000" pitchFamily="2" charset="2"/>
                <a:cs typeface="Wingdings" panose="05000000000000000000" pitchFamily="2" charset="2"/>
              </a:rPr>
              <a:t>                            </a:t>
            </a:r>
            <a:r>
              <a:rPr lang="el-GR" sz="2400" b="1" dirty="0">
                <a:ea typeface="Wingdings" panose="05000000000000000000" pitchFamily="2" charset="2"/>
                <a:cs typeface="Wingdings" panose="05000000000000000000" pitchFamily="2" charset="2"/>
              </a:rPr>
              <a:t>5 - 20</a:t>
            </a:r>
            <a:r>
              <a:rPr lang="el-GR" sz="2400" b="1" spc="-15" dirty="0">
                <a:ea typeface="Wingdings" panose="05000000000000000000" pitchFamily="2" charset="2"/>
                <a:cs typeface="Wingdings" panose="05000000000000000000" pitchFamily="2" charset="2"/>
              </a:rPr>
              <a:t> </a:t>
            </a:r>
            <a:r>
              <a:rPr lang="el-GR" sz="2400" b="1" dirty="0">
                <a:ea typeface="Wingdings" panose="05000000000000000000" pitchFamily="2" charset="2"/>
                <a:cs typeface="Wingdings" panose="05000000000000000000" pitchFamily="2" charset="2"/>
              </a:rPr>
              <a:t>%</a:t>
            </a:r>
          </a:p>
          <a:p>
            <a:pPr>
              <a:spcAft>
                <a:spcPts val="0"/>
              </a:spcAft>
            </a:pPr>
            <a:r>
              <a:rPr lang="el-GR" sz="2400" b="1" dirty="0">
                <a:ea typeface="Times New Roman" panose="02020603050405020304" pitchFamily="18" charset="0"/>
              </a:rPr>
              <a:t> </a:t>
            </a:r>
          </a:p>
          <a:p>
            <a:pPr marL="742950" lvl="1" indent="-285750">
              <a:spcAft>
                <a:spcPts val="0"/>
              </a:spcAft>
              <a:buSzPts val="1200"/>
              <a:buFont typeface="Wingdings" panose="05000000000000000000" pitchFamily="2" charset="2"/>
              <a:buChar char=""/>
              <a:tabLst>
                <a:tab pos="596900" algn="l"/>
                <a:tab pos="2882265" algn="l"/>
              </a:tabLst>
            </a:pPr>
            <a:r>
              <a:rPr lang="el-GR" sz="2400" b="1" dirty="0">
                <a:ea typeface="Wingdings" panose="05000000000000000000" pitchFamily="2" charset="2"/>
                <a:cs typeface="Wingdings" panose="05000000000000000000" pitchFamily="2" charset="2"/>
              </a:rPr>
              <a:t>Υγρό</a:t>
            </a:r>
            <a:r>
              <a:rPr lang="el-GR" sz="2400" b="1" spc="-5" dirty="0">
                <a:ea typeface="Wingdings" panose="05000000000000000000" pitchFamily="2" charset="2"/>
                <a:cs typeface="Wingdings" panose="05000000000000000000" pitchFamily="2" charset="2"/>
              </a:rPr>
              <a:t> </a:t>
            </a:r>
            <a:r>
              <a:rPr lang="el-GR" sz="2400" b="1" dirty="0">
                <a:ea typeface="Wingdings" panose="05000000000000000000" pitchFamily="2" charset="2"/>
                <a:cs typeface="Wingdings" panose="05000000000000000000" pitchFamily="2" charset="2"/>
              </a:rPr>
              <a:t>βασικό</a:t>
            </a:r>
            <a:r>
              <a:rPr lang="el-GR" sz="2400" b="1" spc="-10" dirty="0">
                <a:ea typeface="Wingdings" panose="05000000000000000000" pitchFamily="2" charset="2"/>
                <a:cs typeface="Wingdings" panose="05000000000000000000" pitchFamily="2" charset="2"/>
              </a:rPr>
              <a:t> </a:t>
            </a:r>
            <a:r>
              <a:rPr lang="el-GR" sz="2400" b="1" dirty="0">
                <a:ea typeface="Wingdings" panose="05000000000000000000" pitchFamily="2" charset="2"/>
                <a:cs typeface="Wingdings" panose="05000000000000000000" pitchFamily="2" charset="2"/>
              </a:rPr>
              <a:t>Λιπαντικό	</a:t>
            </a:r>
            <a:r>
              <a:rPr lang="en-US" sz="2400" b="1" dirty="0">
                <a:ea typeface="Wingdings" panose="05000000000000000000" pitchFamily="2" charset="2"/>
                <a:cs typeface="Wingdings" panose="05000000000000000000" pitchFamily="2" charset="2"/>
              </a:rPr>
              <a:t>   </a:t>
            </a:r>
            <a:r>
              <a:rPr lang="el-GR" sz="2400" b="1" dirty="0">
                <a:ea typeface="Wingdings" panose="05000000000000000000" pitchFamily="2" charset="2"/>
                <a:cs typeface="Wingdings" panose="05000000000000000000" pitchFamily="2" charset="2"/>
              </a:rPr>
              <a:t>      75 - 95 %</a:t>
            </a:r>
            <a:endParaRPr lang="el-GR" sz="2400" b="1" dirty="0">
              <a:effectLst/>
              <a:ea typeface="Wingdings" panose="05000000000000000000" pitchFamily="2" charset="2"/>
              <a:cs typeface="Wingdings" panose="05000000000000000000" pitchFamily="2" charset="2"/>
            </a:endParaRPr>
          </a:p>
        </p:txBody>
      </p:sp>
      <p:pic>
        <p:nvPicPr>
          <p:cNvPr id="10" name="image9.jpeg">
            <a:extLst>
              <a:ext uri="{FF2B5EF4-FFF2-40B4-BE49-F238E27FC236}">
                <a16:creationId xmlns:a16="http://schemas.microsoft.com/office/drawing/2014/main" id="{BB5D8D55-4813-46A5-9306-95D21B3D5F18}"/>
              </a:ext>
            </a:extLst>
          </p:cNvPr>
          <p:cNvPicPr/>
          <p:nvPr/>
        </p:nvPicPr>
        <p:blipFill>
          <a:blip r:embed="rId2" cstate="print"/>
          <a:stretch>
            <a:fillRect/>
          </a:stretch>
        </p:blipFill>
        <p:spPr>
          <a:xfrm>
            <a:off x="9545688" y="2681820"/>
            <a:ext cx="1063318" cy="1742696"/>
          </a:xfrm>
          <a:prstGeom prst="rect">
            <a:avLst/>
          </a:prstGeom>
        </p:spPr>
      </p:pic>
      <p:sp>
        <p:nvSpPr>
          <p:cNvPr id="2" name="Θέση υποσέλιδου 1">
            <a:extLst>
              <a:ext uri="{FF2B5EF4-FFF2-40B4-BE49-F238E27FC236}">
                <a16:creationId xmlns:a16="http://schemas.microsoft.com/office/drawing/2014/main" id="{51956868-6DEF-40B4-A438-C4C46A3C8F65}"/>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15491457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6F6EFB2-3679-4DC6-A06D-A2E245DC21A6}"/>
              </a:ext>
            </a:extLst>
          </p:cNvPr>
          <p:cNvSpPr/>
          <p:nvPr/>
        </p:nvSpPr>
        <p:spPr>
          <a:xfrm>
            <a:off x="0" y="0"/>
            <a:ext cx="12192000" cy="6463308"/>
          </a:xfrm>
          <a:prstGeom prst="rect">
            <a:avLst/>
          </a:prstGeom>
        </p:spPr>
        <p:txBody>
          <a:bodyPr wrap="square">
            <a:spAutoFit/>
          </a:bodyPr>
          <a:lstStyle/>
          <a:p>
            <a:r>
              <a:rPr lang="en-US" b="1" dirty="0"/>
              <a:t>1.1 </a:t>
            </a:r>
            <a:r>
              <a:rPr lang="el-GR" b="1" dirty="0">
                <a:highlight>
                  <a:srgbClr val="C0C0C0"/>
                </a:highlight>
              </a:rPr>
              <a:t>Βασικά υγρά λιπαντικά (Base Oil)</a:t>
            </a:r>
            <a:endParaRPr lang="en-US" b="1" dirty="0">
              <a:highlight>
                <a:srgbClr val="C0C0C0"/>
              </a:highlight>
            </a:endParaRPr>
          </a:p>
          <a:p>
            <a:r>
              <a:rPr lang="el-GR" dirty="0"/>
              <a:t>Ανάλογα µε τα επιθυµητά χαρακτηριστικά και τις αντίστοιχες εφαρµογές του εκάστοτε γράσου χρησιµοποιούνται: </a:t>
            </a:r>
            <a:endParaRPr lang="en-US" dirty="0"/>
          </a:p>
          <a:p>
            <a:r>
              <a:rPr lang="el-GR" b="1" dirty="0">
                <a:highlight>
                  <a:srgbClr val="C0C0C0"/>
                </a:highlight>
              </a:rPr>
              <a:t>Ορυκτέλαια </a:t>
            </a:r>
            <a:endParaRPr lang="en-US" b="1" dirty="0">
              <a:highlight>
                <a:srgbClr val="C0C0C0"/>
              </a:highlight>
            </a:endParaRPr>
          </a:p>
          <a:p>
            <a:r>
              <a:rPr lang="el-GR" b="1" dirty="0">
                <a:highlight>
                  <a:srgbClr val="C0C0C0"/>
                </a:highlight>
              </a:rPr>
              <a:t>Συνθετικά έλαια </a:t>
            </a:r>
            <a:endParaRPr lang="en-US" b="1" dirty="0">
              <a:highlight>
                <a:srgbClr val="C0C0C0"/>
              </a:highlight>
            </a:endParaRPr>
          </a:p>
          <a:p>
            <a:pPr algn="just"/>
            <a:endParaRPr lang="el-GR" b="1" dirty="0"/>
          </a:p>
          <a:p>
            <a:pPr algn="just"/>
            <a:r>
              <a:rPr lang="el-GR" b="1" dirty="0"/>
              <a:t>1.2. </a:t>
            </a:r>
            <a:r>
              <a:rPr lang="el-GR" b="1" dirty="0">
                <a:highlight>
                  <a:srgbClr val="C0C0C0"/>
                </a:highlight>
              </a:rPr>
              <a:t>Πυκνωτικό µέσο (Thickening </a:t>
            </a:r>
            <a:r>
              <a:rPr lang="el-GR" b="1" dirty="0" err="1">
                <a:highlight>
                  <a:srgbClr val="C0C0C0"/>
                </a:highlight>
              </a:rPr>
              <a:t>agent</a:t>
            </a:r>
            <a:r>
              <a:rPr lang="el-GR" b="1" dirty="0">
                <a:highlight>
                  <a:srgbClr val="C0C0C0"/>
                </a:highlight>
              </a:rPr>
              <a:t>)</a:t>
            </a:r>
            <a:endParaRPr lang="en-US" b="1" dirty="0">
              <a:highlight>
                <a:srgbClr val="C0C0C0"/>
              </a:highlight>
            </a:endParaRPr>
          </a:p>
          <a:p>
            <a:pPr algn="just"/>
            <a:r>
              <a:rPr lang="el-GR" b="1" u="sng" dirty="0">
                <a:highlight>
                  <a:srgbClr val="C0C0C0"/>
                </a:highlight>
              </a:rPr>
              <a:t>Το πυκνωτικό µέσο ή αλλιώς παχυντής (thickener) είναι µια ουσία που αποτελείται από λεπτοδιαιρεµένα σωµατίδια τα οποία είναι διεσπαρµένα σε κάποιο υγρό ώστε να σχηµατιστεί η δοµή του προϊόντος</a:t>
            </a:r>
            <a:r>
              <a:rPr lang="el-GR" dirty="0"/>
              <a:t>. </a:t>
            </a:r>
            <a:r>
              <a:rPr lang="el-GR" u="sng" dirty="0"/>
              <a:t>Είναι αδιάλυτη ή το πολύ ελάχιστα διαλυτή στα υγρά λιπαντικά. </a:t>
            </a:r>
            <a:r>
              <a:rPr lang="el-GR" b="1" u="sng" dirty="0">
                <a:highlight>
                  <a:srgbClr val="C0C0C0"/>
                </a:highlight>
              </a:rPr>
              <a:t>Η γενική προϋπόθεση είναι τα στερεά σωµατίδια του παχυντή να είναι εξαιρετικά µικρά, οµοιόµορφα διεσπαρµένα και ικανά να σχηµατίσουν µια σχετικά σταθερή, πηκτώδη (ζελατινοειδή) δοµή µε το υγρό λιπαντικό. </a:t>
            </a:r>
            <a:r>
              <a:rPr lang="el-GR" dirty="0"/>
              <a:t>Συνήθως τα γράσσα κατατάσσονται και ονοµατίζονται ανάλογα µε τον τύπο του παχυντή λόγω της µεγάλης επίδρασης του τελευταίου στις ιδιότητες αυτών.</a:t>
            </a:r>
            <a:endParaRPr lang="en-US" dirty="0"/>
          </a:p>
          <a:p>
            <a:r>
              <a:rPr lang="el-GR" b="1" u="sng" dirty="0">
                <a:highlight>
                  <a:srgbClr val="C0C0C0"/>
                </a:highlight>
              </a:rPr>
              <a:t>Οι παχυντές χωρίζονται σε δυο διακριτές κατηγορίες</a:t>
            </a:r>
            <a:r>
              <a:rPr lang="el-GR" u="sng" dirty="0">
                <a:highlight>
                  <a:srgbClr val="C0C0C0"/>
                </a:highlight>
              </a:rPr>
              <a:t>:</a:t>
            </a:r>
            <a:r>
              <a:rPr lang="el-GR" dirty="0">
                <a:highlight>
                  <a:srgbClr val="C0C0C0"/>
                </a:highlight>
              </a:rPr>
              <a:t> </a:t>
            </a:r>
            <a:endParaRPr lang="en-US" dirty="0">
              <a:highlight>
                <a:srgbClr val="C0C0C0"/>
              </a:highlight>
            </a:endParaRPr>
          </a:p>
          <a:p>
            <a:r>
              <a:rPr lang="el-GR" dirty="0">
                <a:highlight>
                  <a:srgbClr val="C0C0C0"/>
                </a:highlight>
              </a:rPr>
              <a:t>• Μεταλλικούς </a:t>
            </a:r>
            <a:r>
              <a:rPr lang="el-GR" dirty="0" err="1">
                <a:highlight>
                  <a:srgbClr val="C0C0C0"/>
                </a:highlight>
              </a:rPr>
              <a:t>Σάπωνες</a:t>
            </a:r>
            <a:r>
              <a:rPr lang="el-GR" dirty="0">
                <a:highlight>
                  <a:srgbClr val="C0C0C0"/>
                </a:highlight>
              </a:rPr>
              <a:t> </a:t>
            </a:r>
            <a:endParaRPr lang="en-US" dirty="0">
              <a:highlight>
                <a:srgbClr val="C0C0C0"/>
              </a:highlight>
            </a:endParaRPr>
          </a:p>
          <a:p>
            <a:r>
              <a:rPr lang="el-GR" dirty="0">
                <a:highlight>
                  <a:srgbClr val="C0C0C0"/>
                </a:highlight>
              </a:rPr>
              <a:t>• Μη-</a:t>
            </a:r>
            <a:r>
              <a:rPr lang="el-GR" dirty="0" err="1">
                <a:highlight>
                  <a:srgbClr val="C0C0C0"/>
                </a:highlight>
              </a:rPr>
              <a:t>Σάπωνες</a:t>
            </a:r>
            <a:r>
              <a:rPr lang="el-GR" dirty="0">
                <a:highlight>
                  <a:srgbClr val="C0C0C0"/>
                </a:highlight>
              </a:rPr>
              <a:t> </a:t>
            </a:r>
            <a:endParaRPr lang="en-US" dirty="0">
              <a:highlight>
                <a:srgbClr val="C0C0C0"/>
              </a:highlight>
            </a:endParaRPr>
          </a:p>
          <a:p>
            <a:pPr algn="just"/>
            <a:r>
              <a:rPr lang="el-GR" dirty="0"/>
              <a:t>1.2.1. </a:t>
            </a:r>
            <a:r>
              <a:rPr lang="el-GR" b="1" u="sng" dirty="0">
                <a:highlight>
                  <a:srgbClr val="C0C0C0"/>
                </a:highlight>
              </a:rPr>
              <a:t>Μεταλλικοί Σάπωνες (Metal Soaps)</a:t>
            </a:r>
            <a:r>
              <a:rPr lang="el-GR" u="sng" dirty="0">
                <a:highlight>
                  <a:srgbClr val="C0C0C0"/>
                </a:highlight>
              </a:rPr>
              <a:t> </a:t>
            </a:r>
            <a:r>
              <a:rPr lang="el-GR" dirty="0"/>
              <a:t>Σάπωνες ονοµάζονται τα άλατα των λιπαρών οξέων µε αλυσίδες µεγάλου µήκους. Οι µεταλλικοί σάπωνες στη συγκεκριµένη περίπτωση προκύπτουν από </a:t>
            </a:r>
            <a:r>
              <a:rPr lang="el-GR" b="1" u="sng" dirty="0"/>
              <a:t>µια αντίδραση ενός αλειφατικού µονοκαρβοξυλικού οξέως (λιπαρό οξύ) µε ένα υδροξείδιο µετάλλου (βάση) προς παραγωγή ενός άλατος</a:t>
            </a:r>
            <a:r>
              <a:rPr lang="el-GR" dirty="0"/>
              <a:t>. Η συνολική διαδικασία παραγωγής του σάπωνα καλείται σαπωνοποίηση (saponification) και πραγµατοποιείται συνήθως σε ποσότητα υγρού λιπαντικού. </a:t>
            </a:r>
            <a:endParaRPr lang="en-US" dirty="0"/>
          </a:p>
          <a:p>
            <a:pPr algn="ctr"/>
            <a:r>
              <a:rPr lang="el-GR" b="1" dirty="0">
                <a:highlight>
                  <a:srgbClr val="C0C0C0"/>
                </a:highlight>
              </a:rPr>
              <a:t>C17H35COOH +    </a:t>
            </a:r>
            <a:r>
              <a:rPr lang="el-GR" b="1" dirty="0" err="1">
                <a:highlight>
                  <a:srgbClr val="C0C0C0"/>
                </a:highlight>
              </a:rPr>
              <a:t>LiOH</a:t>
            </a:r>
            <a:r>
              <a:rPr lang="el-GR" b="1" dirty="0">
                <a:highlight>
                  <a:srgbClr val="C0C0C0"/>
                </a:highlight>
              </a:rPr>
              <a:t> </a:t>
            </a:r>
            <a:r>
              <a:rPr lang="en-US" b="1" dirty="0">
                <a:highlight>
                  <a:srgbClr val="C0C0C0"/>
                </a:highlight>
              </a:rPr>
              <a:t>              </a:t>
            </a:r>
            <a:r>
              <a:rPr lang="el-GR" b="1" dirty="0">
                <a:highlight>
                  <a:srgbClr val="C0C0C0"/>
                </a:highlight>
              </a:rPr>
              <a:t>→ </a:t>
            </a:r>
            <a:r>
              <a:rPr lang="en-US" b="1" dirty="0">
                <a:highlight>
                  <a:srgbClr val="C0C0C0"/>
                </a:highlight>
              </a:rPr>
              <a:t>          </a:t>
            </a:r>
            <a:r>
              <a:rPr lang="el-GR" b="1" dirty="0">
                <a:highlight>
                  <a:srgbClr val="C0C0C0"/>
                </a:highlight>
              </a:rPr>
              <a:t>C17H35COOLi + H2O</a:t>
            </a:r>
          </a:p>
          <a:p>
            <a:pPr algn="ctr"/>
            <a:r>
              <a:rPr lang="el-GR" dirty="0"/>
              <a:t>Στεατικό Οξύ    Υδροξείδιο</a:t>
            </a:r>
            <a:r>
              <a:rPr lang="en-US" dirty="0"/>
              <a:t> </a:t>
            </a:r>
            <a:r>
              <a:rPr lang="el-GR" dirty="0"/>
              <a:t>του </a:t>
            </a:r>
            <a:r>
              <a:rPr lang="el-GR" dirty="0" err="1"/>
              <a:t>Li</a:t>
            </a:r>
            <a:r>
              <a:rPr lang="el-GR" dirty="0"/>
              <a:t> </a:t>
            </a:r>
            <a:r>
              <a:rPr lang="en-US" dirty="0"/>
              <a:t>                 </a:t>
            </a:r>
            <a:r>
              <a:rPr lang="el-GR" dirty="0"/>
              <a:t>Στεατικό </a:t>
            </a:r>
            <a:r>
              <a:rPr lang="el-GR" dirty="0" err="1"/>
              <a:t>Li</a:t>
            </a:r>
            <a:r>
              <a:rPr lang="el-GR" dirty="0"/>
              <a:t> </a:t>
            </a:r>
            <a:r>
              <a:rPr lang="en-US" dirty="0"/>
              <a:t>   </a:t>
            </a:r>
            <a:r>
              <a:rPr lang="el-GR" dirty="0"/>
              <a:t>Νερό </a:t>
            </a:r>
            <a:endParaRPr lang="en-US" dirty="0"/>
          </a:p>
          <a:p>
            <a:pPr algn="just"/>
            <a:r>
              <a:rPr lang="el-GR" b="1" dirty="0">
                <a:highlight>
                  <a:srgbClr val="C0C0C0"/>
                </a:highlight>
              </a:rPr>
              <a:t>Τα λιπαρά οξέα που χρησιµοποιούνται αποτελούν τους λεγόµενους σαπωνοποιητές, µπορεί να προέλθουν από ζωϊκούς, φυτικούς ή θαλάσσιους οργανισµούς και είναι πάντα </a:t>
            </a:r>
            <a:r>
              <a:rPr lang="el-GR" b="1" dirty="0" err="1">
                <a:highlight>
                  <a:srgbClr val="C0C0C0"/>
                </a:highlight>
              </a:rPr>
              <a:t>κορεσµένα</a:t>
            </a:r>
            <a:r>
              <a:rPr lang="el-GR" b="1" dirty="0">
                <a:highlight>
                  <a:srgbClr val="C0C0C0"/>
                </a:highlight>
              </a:rPr>
              <a:t>. </a:t>
            </a:r>
          </a:p>
        </p:txBody>
      </p:sp>
      <p:sp>
        <p:nvSpPr>
          <p:cNvPr id="2" name="Θέση υποσέλιδου 1">
            <a:extLst>
              <a:ext uri="{FF2B5EF4-FFF2-40B4-BE49-F238E27FC236}">
                <a16:creationId xmlns:a16="http://schemas.microsoft.com/office/drawing/2014/main" id="{935A75F3-311A-450B-AAFC-9B1F26277DF4}"/>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22487745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CC7781E4-A3FB-43D8-80C1-740CC267B2CD}"/>
              </a:ext>
            </a:extLst>
          </p:cNvPr>
          <p:cNvSpPr/>
          <p:nvPr/>
        </p:nvSpPr>
        <p:spPr>
          <a:xfrm>
            <a:off x="0" y="424258"/>
            <a:ext cx="12126897" cy="3872855"/>
          </a:xfrm>
          <a:prstGeom prst="rect">
            <a:avLst/>
          </a:prstGeom>
        </p:spPr>
        <p:txBody>
          <a:bodyPr wrap="square">
            <a:spAutoFit/>
          </a:bodyPr>
          <a:lstStyle/>
          <a:p>
            <a:pPr marL="11206" algn="just">
              <a:spcBef>
                <a:spcPts val="84"/>
              </a:spcBef>
            </a:pPr>
            <a:r>
              <a:rPr lang="el-GR" sz="2800" b="1" spc="-9" dirty="0">
                <a:highlight>
                  <a:srgbClr val="C0C0C0"/>
                </a:highlight>
                <a:cs typeface="Arial"/>
              </a:rPr>
              <a:t>ΠΑΧΥΝΤΕΣ</a:t>
            </a:r>
          </a:p>
          <a:p>
            <a:pPr marL="11206" algn="just">
              <a:spcBef>
                <a:spcPts val="84"/>
              </a:spcBef>
            </a:pPr>
            <a:endParaRPr lang="el-GR" b="1" spc="-9" dirty="0">
              <a:cs typeface="Arial"/>
            </a:endParaRPr>
          </a:p>
          <a:p>
            <a:pPr marL="11206" algn="just">
              <a:spcBef>
                <a:spcPts val="84"/>
              </a:spcBef>
            </a:pPr>
            <a:r>
              <a:rPr lang="el-GR" b="1" u="sng" spc="-9" dirty="0">
                <a:highlight>
                  <a:srgbClr val="C0C0C0"/>
                </a:highlight>
                <a:cs typeface="Arial"/>
              </a:rPr>
              <a:t>Οργανικοί </a:t>
            </a:r>
            <a:r>
              <a:rPr lang="el-GR" b="1" u="sng" spc="-4" dirty="0" err="1">
                <a:highlight>
                  <a:srgbClr val="C0C0C0"/>
                </a:highlight>
                <a:cs typeface="Arial"/>
              </a:rPr>
              <a:t>παχυντές</a:t>
            </a:r>
            <a:r>
              <a:rPr lang="el-GR" b="1" u="sng" spc="13" dirty="0">
                <a:highlight>
                  <a:srgbClr val="C0C0C0"/>
                </a:highlight>
                <a:cs typeface="Arial"/>
              </a:rPr>
              <a:t> </a:t>
            </a:r>
            <a:r>
              <a:rPr lang="el-GR" b="1" u="sng" spc="-4" dirty="0">
                <a:highlight>
                  <a:srgbClr val="C0C0C0"/>
                </a:highlight>
                <a:cs typeface="Arial"/>
              </a:rPr>
              <a:t>(</a:t>
            </a:r>
            <a:r>
              <a:rPr lang="el-GR" b="1" u="sng" spc="-4" dirty="0" err="1">
                <a:highlight>
                  <a:srgbClr val="C0C0C0"/>
                </a:highlight>
                <a:cs typeface="Arial"/>
              </a:rPr>
              <a:t>Σάπωνες</a:t>
            </a:r>
            <a:r>
              <a:rPr lang="el-GR" b="1" u="sng" spc="-4" dirty="0">
                <a:highlight>
                  <a:srgbClr val="C0C0C0"/>
                </a:highlight>
                <a:cs typeface="Arial"/>
              </a:rPr>
              <a:t>)</a:t>
            </a:r>
            <a:endParaRPr lang="el-GR" u="sng" dirty="0">
              <a:highlight>
                <a:srgbClr val="C0C0C0"/>
              </a:highlight>
              <a:cs typeface="Arial"/>
            </a:endParaRPr>
          </a:p>
          <a:p>
            <a:pPr marL="11206" marR="4483" algn="just"/>
            <a:r>
              <a:rPr lang="el-GR" b="1" spc="-4" dirty="0">
                <a:highlight>
                  <a:srgbClr val="C0C0C0"/>
                </a:highlight>
                <a:cs typeface="Arial"/>
              </a:rPr>
              <a:t>Είναι οργανομεταλλικές ενώσεις που προκύπτουν από τη χημική  αντίδραση λιπαρών οξέων </a:t>
            </a:r>
            <a:r>
              <a:rPr lang="el-GR" b="1" spc="-9" dirty="0">
                <a:highlight>
                  <a:srgbClr val="C0C0C0"/>
                </a:highlight>
                <a:cs typeface="Arial"/>
              </a:rPr>
              <a:t>(προερχομένων </a:t>
            </a:r>
            <a:r>
              <a:rPr lang="el-GR" b="1" spc="-4" dirty="0">
                <a:highlight>
                  <a:srgbClr val="C0C0C0"/>
                </a:highlight>
                <a:cs typeface="Arial"/>
              </a:rPr>
              <a:t>από </a:t>
            </a:r>
            <a:r>
              <a:rPr lang="el-GR" b="1" spc="-9" dirty="0">
                <a:highlight>
                  <a:srgbClr val="C0C0C0"/>
                </a:highlight>
                <a:cs typeface="Arial"/>
              </a:rPr>
              <a:t>φυτικά </a:t>
            </a:r>
            <a:r>
              <a:rPr lang="el-GR" b="1" spc="-4" dirty="0">
                <a:highlight>
                  <a:srgbClr val="C0C0C0"/>
                </a:highlight>
                <a:cs typeface="Arial"/>
              </a:rPr>
              <a:t>ή ζωικά </a:t>
            </a:r>
            <a:r>
              <a:rPr lang="el-GR" b="1" spc="4" dirty="0">
                <a:highlight>
                  <a:srgbClr val="C0C0C0"/>
                </a:highlight>
                <a:cs typeface="Arial"/>
              </a:rPr>
              <a:t>λίπη)  </a:t>
            </a:r>
            <a:r>
              <a:rPr lang="el-GR" b="1" spc="-4" dirty="0">
                <a:highlight>
                  <a:srgbClr val="C0C0C0"/>
                </a:highlight>
                <a:cs typeface="Arial"/>
              </a:rPr>
              <a:t>και μεταλλικής βάσης. </a:t>
            </a:r>
          </a:p>
          <a:p>
            <a:pPr marL="11206" marR="4483" algn="just"/>
            <a:endParaRPr lang="el-GR" b="1" u="sng" spc="-4" dirty="0">
              <a:cs typeface="Arial"/>
            </a:endParaRPr>
          </a:p>
          <a:p>
            <a:pPr marL="11206" marR="4483" algn="just"/>
            <a:r>
              <a:rPr lang="el-GR" spc="-4" dirty="0">
                <a:cs typeface="Arial"/>
              </a:rPr>
              <a:t>Το ή τα μέταλλα που περιέχονται στους  </a:t>
            </a:r>
            <a:r>
              <a:rPr lang="el-GR" spc="-4" dirty="0" err="1">
                <a:cs typeface="Arial"/>
              </a:rPr>
              <a:t>σάπωνες</a:t>
            </a:r>
            <a:r>
              <a:rPr lang="el-GR" spc="-4" dirty="0">
                <a:cs typeface="Arial"/>
              </a:rPr>
              <a:t> είναι καθοριστικά για τη συμπεριφορά του </a:t>
            </a:r>
            <a:r>
              <a:rPr lang="el-GR" dirty="0" err="1">
                <a:cs typeface="Arial"/>
              </a:rPr>
              <a:t>γράσσου</a:t>
            </a:r>
            <a:r>
              <a:rPr lang="el-GR" dirty="0">
                <a:cs typeface="Arial"/>
              </a:rPr>
              <a:t>, </a:t>
            </a:r>
            <a:r>
              <a:rPr lang="el-GR" spc="-4" dirty="0">
                <a:cs typeface="Arial"/>
              </a:rPr>
              <a:t>γι' αυτό  και τα </a:t>
            </a:r>
            <a:r>
              <a:rPr lang="el-GR" spc="-4" dirty="0" err="1">
                <a:cs typeface="Arial"/>
              </a:rPr>
              <a:t>γράσσα</a:t>
            </a:r>
            <a:r>
              <a:rPr lang="el-GR" spc="-4" dirty="0">
                <a:cs typeface="Arial"/>
              </a:rPr>
              <a:t> χαρακτηρίζονται από τα μέταλλα του </a:t>
            </a:r>
            <a:r>
              <a:rPr lang="el-GR" spc="-4" dirty="0" err="1">
                <a:cs typeface="Arial"/>
              </a:rPr>
              <a:t>σάπωνα</a:t>
            </a:r>
            <a:r>
              <a:rPr lang="el-GR" spc="-4" dirty="0">
                <a:cs typeface="Arial"/>
              </a:rPr>
              <a:t> </a:t>
            </a:r>
            <a:r>
              <a:rPr lang="el-GR" spc="-9" dirty="0">
                <a:cs typeface="Arial"/>
              </a:rPr>
              <a:t>που </a:t>
            </a:r>
            <a:r>
              <a:rPr lang="el-GR" spc="-4" dirty="0">
                <a:cs typeface="Arial"/>
              </a:rPr>
              <a:t>χρησιμοποιείται σαν </a:t>
            </a:r>
            <a:r>
              <a:rPr lang="el-GR" spc="-9" dirty="0" err="1">
                <a:cs typeface="Arial"/>
              </a:rPr>
              <a:t>παχυντής</a:t>
            </a:r>
            <a:r>
              <a:rPr lang="el-GR" spc="-9" dirty="0">
                <a:cs typeface="Arial"/>
              </a:rPr>
              <a:t> </a:t>
            </a:r>
            <a:r>
              <a:rPr lang="el-GR" spc="-4" dirty="0">
                <a:cs typeface="Arial"/>
              </a:rPr>
              <a:t>(π.χ. </a:t>
            </a:r>
            <a:r>
              <a:rPr lang="el-GR" spc="-4" dirty="0" err="1">
                <a:cs typeface="Arial"/>
              </a:rPr>
              <a:t>γράσσα</a:t>
            </a:r>
            <a:r>
              <a:rPr lang="el-GR" spc="-4" dirty="0">
                <a:cs typeface="Arial"/>
              </a:rPr>
              <a:t> </a:t>
            </a:r>
            <a:r>
              <a:rPr lang="el-GR" spc="-4" dirty="0" err="1">
                <a:cs typeface="Arial"/>
              </a:rPr>
              <a:t>λιθίου</a:t>
            </a:r>
            <a:r>
              <a:rPr lang="el-GR" spc="-4" dirty="0">
                <a:cs typeface="Arial"/>
              </a:rPr>
              <a:t>, ασβεστίου, νατρίου </a:t>
            </a:r>
            <a:r>
              <a:rPr lang="el-GR" spc="-9" dirty="0" err="1">
                <a:cs typeface="Arial"/>
              </a:rPr>
              <a:t>κ.λπ</a:t>
            </a:r>
            <a:r>
              <a:rPr lang="el-GR" spc="-9" dirty="0">
                <a:cs typeface="Arial"/>
              </a:rPr>
              <a:t>).</a:t>
            </a:r>
            <a:endParaRPr lang="el-GR" dirty="0">
              <a:cs typeface="Arial"/>
            </a:endParaRPr>
          </a:p>
          <a:p>
            <a:pPr>
              <a:spcBef>
                <a:spcPts val="40"/>
              </a:spcBef>
            </a:pPr>
            <a:endParaRPr lang="el-GR" dirty="0">
              <a:cs typeface="Times New Roman"/>
            </a:endParaRPr>
          </a:p>
          <a:p>
            <a:pPr marL="11206" algn="just"/>
            <a:r>
              <a:rPr lang="el-GR" b="1" u="sng" spc="-4" dirty="0">
                <a:highlight>
                  <a:srgbClr val="C0C0C0"/>
                </a:highlight>
                <a:cs typeface="Arial"/>
              </a:rPr>
              <a:t>Ανόργανοι</a:t>
            </a:r>
            <a:r>
              <a:rPr lang="el-GR" b="1" u="sng" spc="-9" dirty="0">
                <a:highlight>
                  <a:srgbClr val="C0C0C0"/>
                </a:highlight>
                <a:cs typeface="Arial"/>
              </a:rPr>
              <a:t> </a:t>
            </a:r>
            <a:r>
              <a:rPr lang="el-GR" b="1" u="sng" spc="-4" dirty="0" err="1">
                <a:highlight>
                  <a:srgbClr val="C0C0C0"/>
                </a:highlight>
                <a:cs typeface="Arial"/>
              </a:rPr>
              <a:t>παχυντές</a:t>
            </a:r>
            <a:endParaRPr lang="el-GR" u="sng" dirty="0">
              <a:highlight>
                <a:srgbClr val="C0C0C0"/>
              </a:highlight>
              <a:cs typeface="Arial"/>
            </a:endParaRPr>
          </a:p>
          <a:p>
            <a:pPr marL="11206" marR="6164" algn="just"/>
            <a:r>
              <a:rPr lang="el-GR" spc="-4" dirty="0">
                <a:highlight>
                  <a:srgbClr val="C0C0C0"/>
                </a:highlight>
                <a:cs typeface="Arial"/>
              </a:rPr>
              <a:t>Είναι ανόργανες ενώσεις </a:t>
            </a:r>
            <a:r>
              <a:rPr lang="el-GR" dirty="0">
                <a:highlight>
                  <a:srgbClr val="C0C0C0"/>
                </a:highlight>
                <a:cs typeface="Arial"/>
              </a:rPr>
              <a:t>αργιλικής </a:t>
            </a:r>
            <a:r>
              <a:rPr lang="el-GR" spc="-4" dirty="0">
                <a:highlight>
                  <a:srgbClr val="C0C0C0"/>
                </a:highlight>
                <a:cs typeface="Arial"/>
              </a:rPr>
              <a:t>ή πυριτικής </a:t>
            </a:r>
            <a:r>
              <a:rPr lang="el-GR" dirty="0">
                <a:highlight>
                  <a:srgbClr val="C0C0C0"/>
                </a:highlight>
                <a:cs typeface="Arial"/>
              </a:rPr>
              <a:t>σύστασης, </a:t>
            </a:r>
            <a:r>
              <a:rPr lang="el-GR" spc="-4" dirty="0">
                <a:highlight>
                  <a:srgbClr val="C0C0C0"/>
                </a:highlight>
                <a:cs typeface="Arial"/>
              </a:rPr>
              <a:t>οι </a:t>
            </a:r>
            <a:r>
              <a:rPr lang="el-GR" spc="-9" dirty="0">
                <a:highlight>
                  <a:srgbClr val="C0C0C0"/>
                </a:highlight>
                <a:cs typeface="Arial"/>
              </a:rPr>
              <a:t>οποίες  </a:t>
            </a:r>
            <a:r>
              <a:rPr lang="el-GR" spc="-4" dirty="0">
                <a:highlight>
                  <a:srgbClr val="C0C0C0"/>
                </a:highlight>
                <a:cs typeface="Arial"/>
              </a:rPr>
              <a:t>χρησιμοποιούνται αποκλειστικά σε εφαρμογές που τα συμβατικά  </a:t>
            </a:r>
            <a:r>
              <a:rPr lang="el-GR" spc="-4" dirty="0" err="1">
                <a:highlight>
                  <a:srgbClr val="C0C0C0"/>
                </a:highlight>
                <a:cs typeface="Arial"/>
              </a:rPr>
              <a:t>γράσσα</a:t>
            </a:r>
            <a:r>
              <a:rPr lang="el-GR" spc="-4" dirty="0">
                <a:highlight>
                  <a:srgbClr val="C0C0C0"/>
                </a:highlight>
                <a:cs typeface="Arial"/>
              </a:rPr>
              <a:t> δεν μπορούν να καλύψουν (π.χ. πολύ </a:t>
            </a:r>
            <a:r>
              <a:rPr lang="el-GR" spc="-9" dirty="0">
                <a:highlight>
                  <a:srgbClr val="C0C0C0"/>
                </a:highlight>
                <a:cs typeface="Arial"/>
              </a:rPr>
              <a:t>υψηλές</a:t>
            </a:r>
            <a:r>
              <a:rPr lang="el-GR" spc="57" dirty="0">
                <a:highlight>
                  <a:srgbClr val="C0C0C0"/>
                </a:highlight>
                <a:cs typeface="Arial"/>
              </a:rPr>
              <a:t> </a:t>
            </a:r>
            <a:r>
              <a:rPr lang="el-GR" spc="-4" dirty="0">
                <a:highlight>
                  <a:srgbClr val="C0C0C0"/>
                </a:highlight>
                <a:cs typeface="Arial"/>
              </a:rPr>
              <a:t>θερμοκρασίες).</a:t>
            </a:r>
            <a:endParaRPr lang="el-GR" dirty="0">
              <a:highlight>
                <a:srgbClr val="C0C0C0"/>
              </a:highlight>
              <a:cs typeface="Arial"/>
            </a:endParaRPr>
          </a:p>
        </p:txBody>
      </p:sp>
      <p:sp>
        <p:nvSpPr>
          <p:cNvPr id="3" name="Θέση υποσέλιδου 2">
            <a:extLst>
              <a:ext uri="{FF2B5EF4-FFF2-40B4-BE49-F238E27FC236}">
                <a16:creationId xmlns:a16="http://schemas.microsoft.com/office/drawing/2014/main" id="{E0CD5EB0-9793-4631-9490-68C154667DBE}"/>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3279266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E65945-4B2C-4755-A66C-B4EADF400ECB}"/>
              </a:ext>
            </a:extLst>
          </p:cNvPr>
          <p:cNvSpPr/>
          <p:nvPr/>
        </p:nvSpPr>
        <p:spPr>
          <a:xfrm>
            <a:off x="0" y="0"/>
            <a:ext cx="12192000" cy="6186309"/>
          </a:xfrm>
          <a:prstGeom prst="rect">
            <a:avLst/>
          </a:prstGeom>
        </p:spPr>
        <p:txBody>
          <a:bodyPr wrap="square">
            <a:spAutoFit/>
          </a:bodyPr>
          <a:lstStyle/>
          <a:p>
            <a:pPr algn="ctr"/>
            <a:r>
              <a:rPr lang="el-GR" b="1" dirty="0"/>
              <a:t>Τα συνήθη υδροξείδια µετάλλων που </a:t>
            </a:r>
            <a:r>
              <a:rPr lang="el-GR" b="1" dirty="0" err="1"/>
              <a:t>χρησιµοποιούνται</a:t>
            </a:r>
            <a:r>
              <a:rPr lang="el-GR" b="1" dirty="0"/>
              <a:t> είναι</a:t>
            </a:r>
            <a:r>
              <a:rPr lang="en-US" b="1" dirty="0"/>
              <a:t>:</a:t>
            </a:r>
          </a:p>
          <a:p>
            <a:pPr algn="ctr"/>
            <a:r>
              <a:rPr lang="el-GR" b="1" dirty="0"/>
              <a:t>LiOH.H2O, Ca(OH)2, NaOH, Al(OH)3, Ba(OH)2. </a:t>
            </a:r>
            <a:endParaRPr lang="en-US" b="1" dirty="0"/>
          </a:p>
          <a:p>
            <a:pPr algn="ctr"/>
            <a:endParaRPr lang="el-GR" dirty="0"/>
          </a:p>
          <a:p>
            <a:pPr algn="just"/>
            <a:r>
              <a:rPr lang="el-GR" dirty="0"/>
              <a:t>Σε κάθε περίπτωση το εκάστοτε µεταλλικό ιόν διαδραµατίζει εξέχοντα ρόλο διότι επηρεάζει την κρυσταλλική δοµή του σάπωνα και συνεπώς έχει σηµαντική επίδραση σε ιδιότητες όπως η µηχανική σταθερότητα, το σηµείο στάξης, οι θερµοκρασίες λειτουργίας, η αντοχή στην παρουσία νερού, η αντλησιµότητα κ.α. Οι τύποι γράσσων περιγράφονται και κατατάσσονται µε βάση </a:t>
            </a:r>
            <a:r>
              <a:rPr lang="el-GR" b="1" dirty="0"/>
              <a:t>το µεταλλικό ιόν του σάπωνα που περιέχουν</a:t>
            </a:r>
            <a:r>
              <a:rPr lang="el-GR" dirty="0"/>
              <a:t>. </a:t>
            </a:r>
          </a:p>
          <a:p>
            <a:pPr algn="just"/>
            <a:endParaRPr lang="el-GR" b="1" dirty="0"/>
          </a:p>
          <a:p>
            <a:pPr algn="just"/>
            <a:r>
              <a:rPr lang="el-GR" b="1" dirty="0" err="1"/>
              <a:t>Γράσσα</a:t>
            </a:r>
            <a:r>
              <a:rPr lang="el-GR" b="1" dirty="0"/>
              <a:t>: Βάσεως </a:t>
            </a:r>
            <a:r>
              <a:rPr lang="el-GR" b="1" dirty="0" err="1"/>
              <a:t>Λιθίου</a:t>
            </a:r>
            <a:r>
              <a:rPr lang="el-GR" b="1" dirty="0"/>
              <a:t>, Βάσεως Ασβεστίου, Βάσεως Νατρίου, Βάσεως </a:t>
            </a:r>
            <a:r>
              <a:rPr lang="el-GR" b="1" dirty="0" err="1"/>
              <a:t>Αλουµινίου</a:t>
            </a:r>
            <a:r>
              <a:rPr lang="el-GR" b="1" dirty="0"/>
              <a:t>, Βάσεως Βαρίου.</a:t>
            </a:r>
            <a:r>
              <a:rPr lang="el-GR" dirty="0"/>
              <a:t> </a:t>
            </a:r>
          </a:p>
          <a:p>
            <a:pPr algn="ctr"/>
            <a:endParaRPr lang="el-GR" b="1" dirty="0"/>
          </a:p>
          <a:p>
            <a:pPr algn="ctr"/>
            <a:r>
              <a:rPr lang="el-GR" b="1" dirty="0">
                <a:highlight>
                  <a:srgbClr val="C0C0C0"/>
                </a:highlight>
              </a:rPr>
              <a:t>Οι µεταλλικοί σάπωνες διαχωρίζονται σε</a:t>
            </a:r>
            <a:r>
              <a:rPr lang="en-US" b="1" dirty="0">
                <a:highlight>
                  <a:srgbClr val="C0C0C0"/>
                </a:highlight>
              </a:rPr>
              <a:t>:</a:t>
            </a:r>
            <a:endParaRPr lang="el-GR" b="1" dirty="0">
              <a:highlight>
                <a:srgbClr val="C0C0C0"/>
              </a:highlight>
            </a:endParaRPr>
          </a:p>
          <a:p>
            <a:pPr marL="285750" indent="-285750" algn="ctr">
              <a:buFont typeface="Arial" panose="020B0604020202020204" pitchFamily="34" charset="0"/>
              <a:buChar char="•"/>
            </a:pPr>
            <a:r>
              <a:rPr lang="el-GR" b="1" dirty="0">
                <a:highlight>
                  <a:srgbClr val="C0C0C0"/>
                </a:highlight>
              </a:rPr>
              <a:t> </a:t>
            </a:r>
            <a:r>
              <a:rPr lang="el-GR" b="1" dirty="0" err="1">
                <a:highlight>
                  <a:srgbClr val="C0C0C0"/>
                </a:highlight>
              </a:rPr>
              <a:t>Συµβατικούς</a:t>
            </a:r>
            <a:r>
              <a:rPr lang="el-GR" b="1" dirty="0">
                <a:highlight>
                  <a:srgbClr val="C0C0C0"/>
                </a:highlight>
              </a:rPr>
              <a:t> Σάπωνες (Conventional Soap) </a:t>
            </a:r>
          </a:p>
          <a:p>
            <a:pPr marL="285750" indent="-285750" algn="ctr">
              <a:buFont typeface="Arial" panose="020B0604020202020204" pitchFamily="34" charset="0"/>
              <a:buChar char="•"/>
            </a:pPr>
            <a:r>
              <a:rPr lang="el-GR" b="1" dirty="0" err="1">
                <a:highlight>
                  <a:srgbClr val="C0C0C0"/>
                </a:highlight>
              </a:rPr>
              <a:t>Σύµπλοκους</a:t>
            </a:r>
            <a:r>
              <a:rPr lang="el-GR" b="1" dirty="0">
                <a:highlight>
                  <a:srgbClr val="C0C0C0"/>
                </a:highlight>
              </a:rPr>
              <a:t> Σάπωνες (Complex Soap) </a:t>
            </a:r>
          </a:p>
          <a:p>
            <a:pPr marL="285750" indent="-285750" algn="ctr">
              <a:buFont typeface="Arial" panose="020B0604020202020204" pitchFamily="34" charset="0"/>
              <a:buChar char="•"/>
            </a:pPr>
            <a:r>
              <a:rPr lang="el-GR" b="1" dirty="0">
                <a:highlight>
                  <a:srgbClr val="C0C0C0"/>
                </a:highlight>
              </a:rPr>
              <a:t>Μεικτής βάσης (Mixed Soap </a:t>
            </a:r>
            <a:r>
              <a:rPr lang="el-GR" b="1" dirty="0" err="1">
                <a:highlight>
                  <a:srgbClr val="C0C0C0"/>
                </a:highlight>
              </a:rPr>
              <a:t>Base</a:t>
            </a:r>
            <a:r>
              <a:rPr lang="el-GR" b="1" dirty="0">
                <a:highlight>
                  <a:srgbClr val="C0C0C0"/>
                </a:highlight>
              </a:rPr>
              <a:t>)</a:t>
            </a:r>
            <a:endParaRPr lang="en-US" dirty="0">
              <a:highlight>
                <a:srgbClr val="C0C0C0"/>
              </a:highlight>
            </a:endParaRPr>
          </a:p>
          <a:p>
            <a:pPr algn="just"/>
            <a:endParaRPr lang="el-GR" b="1" dirty="0"/>
          </a:p>
          <a:p>
            <a:pPr algn="just"/>
            <a:r>
              <a:rPr lang="el-GR" b="1" u="sng" dirty="0">
                <a:highlight>
                  <a:srgbClr val="C0C0C0"/>
                </a:highlight>
              </a:rPr>
              <a:t>Το αποτέλεσµα είναι ένα γράσσο µε αυξηµένο σηµείο στάξης και θερµοκρασιακό εύρος λειτουργίας</a:t>
            </a:r>
            <a:r>
              <a:rPr lang="el-GR" u="sng" dirty="0">
                <a:highlight>
                  <a:srgbClr val="C0C0C0"/>
                </a:highlight>
              </a:rPr>
              <a:t>.</a:t>
            </a:r>
          </a:p>
          <a:p>
            <a:pPr algn="just"/>
            <a:endParaRPr lang="el-GR" b="1" dirty="0">
              <a:highlight>
                <a:srgbClr val="C0C0C0"/>
              </a:highlight>
            </a:endParaRPr>
          </a:p>
          <a:p>
            <a:pPr algn="just"/>
            <a:r>
              <a:rPr lang="el-GR" b="1" u="sng" dirty="0"/>
              <a:t>Ουσιαστικά πρόκειται για ένα κολλοειδές σύστηµα διασποράς όπου το βασικό υγρό λιπαντικό διαδραµατίζει το ρόλο µέσου διασποράς και ο παχυντής τη διασπαρµένη ουσία.</a:t>
            </a:r>
          </a:p>
          <a:p>
            <a:pPr algn="just"/>
            <a:r>
              <a:rPr lang="el-GR" b="1" u="sng" dirty="0"/>
              <a:t>Τα µικκύλια του κολλοειδούς αυτού αλληλοσυνδέονται και έλκονται µε τέτοιον τρόπο ώστε να σχηµατίζουν µια σπογγοειδή δοµή ικανή να «συγκρατεί» την φάση του υγρού λιπαντικού λόγω επιφανειακής τάσης, δεσµών δότη δέκτη και δυνάµεων Van der Waals. </a:t>
            </a:r>
            <a:endParaRPr lang="el-GR" u="sng" dirty="0"/>
          </a:p>
        </p:txBody>
      </p:sp>
      <p:sp>
        <p:nvSpPr>
          <p:cNvPr id="3" name="Θέση υποσέλιδου 2">
            <a:extLst>
              <a:ext uri="{FF2B5EF4-FFF2-40B4-BE49-F238E27FC236}">
                <a16:creationId xmlns:a16="http://schemas.microsoft.com/office/drawing/2014/main" id="{75469CC1-51D3-4A52-82CE-E3DAFC71896A}"/>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10949709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A1E072-33D6-4F71-BEE2-D29286A87B30}"/>
              </a:ext>
            </a:extLst>
          </p:cNvPr>
          <p:cNvSpPr/>
          <p:nvPr/>
        </p:nvSpPr>
        <p:spPr>
          <a:xfrm>
            <a:off x="0" y="131912"/>
            <a:ext cx="12192000" cy="5078313"/>
          </a:xfrm>
          <a:prstGeom prst="rect">
            <a:avLst/>
          </a:prstGeom>
        </p:spPr>
        <p:txBody>
          <a:bodyPr wrap="square">
            <a:spAutoFit/>
          </a:bodyPr>
          <a:lstStyle/>
          <a:p>
            <a:pPr algn="just"/>
            <a:r>
              <a:rPr lang="el-GR" b="1" dirty="0"/>
              <a:t>Μη-</a:t>
            </a:r>
            <a:r>
              <a:rPr lang="el-GR" b="1" dirty="0" err="1"/>
              <a:t>Σάπωνες</a:t>
            </a:r>
            <a:r>
              <a:rPr lang="el-GR" b="1" dirty="0"/>
              <a:t> (Non - </a:t>
            </a:r>
            <a:r>
              <a:rPr lang="el-GR" b="1" dirty="0" err="1"/>
              <a:t>Soaps</a:t>
            </a:r>
            <a:r>
              <a:rPr lang="el-GR" b="1" dirty="0"/>
              <a:t>)</a:t>
            </a:r>
            <a:r>
              <a:rPr lang="en-US" b="1" dirty="0"/>
              <a:t>:</a:t>
            </a:r>
            <a:r>
              <a:rPr lang="el-GR" b="1" dirty="0"/>
              <a:t> </a:t>
            </a:r>
            <a:endParaRPr lang="en-US" b="1" dirty="0"/>
          </a:p>
          <a:p>
            <a:r>
              <a:rPr lang="el-GR" b="1" u="sng" dirty="0">
                <a:highlight>
                  <a:srgbClr val="FFFF00"/>
                </a:highlight>
              </a:rPr>
              <a:t>Οι κυριότεροι τύποι αυτής της κατηγορίας παχυντών είναι </a:t>
            </a:r>
            <a:endParaRPr lang="en-US" b="1" u="sng" dirty="0">
              <a:highlight>
                <a:srgbClr val="FFFF00"/>
              </a:highlight>
            </a:endParaRPr>
          </a:p>
          <a:p>
            <a:pPr marL="342900" indent="-342900">
              <a:buFont typeface="+mj-lt"/>
              <a:buAutoNum type="arabicPeriod"/>
            </a:pPr>
            <a:r>
              <a:rPr lang="el-GR" dirty="0" err="1"/>
              <a:t>Οργανοφιλικοί</a:t>
            </a:r>
            <a:r>
              <a:rPr lang="el-GR" dirty="0"/>
              <a:t> άργιλοι (µπετονίτης, εκτορίτης) </a:t>
            </a:r>
            <a:endParaRPr lang="en-US" dirty="0"/>
          </a:p>
          <a:p>
            <a:pPr marL="342900" indent="-342900">
              <a:buFont typeface="+mj-lt"/>
              <a:buAutoNum type="arabicPeriod"/>
            </a:pPr>
            <a:r>
              <a:rPr lang="el-GR" dirty="0"/>
              <a:t>Πολυουρία </a:t>
            </a:r>
            <a:endParaRPr lang="en-US" dirty="0"/>
          </a:p>
          <a:p>
            <a:pPr marL="342900" indent="-342900">
              <a:buFont typeface="+mj-lt"/>
              <a:buAutoNum type="arabicPeriod"/>
            </a:pPr>
            <a:r>
              <a:rPr lang="el-GR" dirty="0"/>
              <a:t>PTFE </a:t>
            </a:r>
            <a:endParaRPr lang="en-US" dirty="0"/>
          </a:p>
          <a:p>
            <a:pPr marL="342900" indent="-342900">
              <a:buFont typeface="+mj-lt"/>
              <a:buAutoNum type="arabicPeriod"/>
            </a:pPr>
            <a:r>
              <a:rPr lang="el-GR" dirty="0"/>
              <a:t>Πολυπροπυλένιο </a:t>
            </a:r>
            <a:endParaRPr lang="en-US" dirty="0"/>
          </a:p>
          <a:p>
            <a:pPr marL="342900" indent="-342900">
              <a:buFont typeface="+mj-lt"/>
              <a:buAutoNum type="arabicPeriod"/>
            </a:pPr>
            <a:r>
              <a:rPr lang="el-GR" dirty="0"/>
              <a:t>Σιλικόνη </a:t>
            </a:r>
          </a:p>
          <a:p>
            <a:pPr algn="just"/>
            <a:endParaRPr lang="en-US" dirty="0"/>
          </a:p>
          <a:p>
            <a:pPr algn="just"/>
            <a:r>
              <a:rPr lang="el-GR" b="1" dirty="0"/>
              <a:t>Πρόσθετα (</a:t>
            </a:r>
            <a:r>
              <a:rPr lang="el-GR" b="1" dirty="0" err="1"/>
              <a:t>Additives</a:t>
            </a:r>
            <a:r>
              <a:rPr lang="el-GR" b="1" dirty="0"/>
              <a:t>)</a:t>
            </a:r>
            <a:endParaRPr lang="en-US" b="1" dirty="0"/>
          </a:p>
          <a:p>
            <a:pPr algn="just"/>
            <a:r>
              <a:rPr lang="el-GR" b="1" u="sng" dirty="0">
                <a:highlight>
                  <a:srgbClr val="C0C0C0"/>
                </a:highlight>
              </a:rPr>
              <a:t>Υπολογίζεται ότι το 80% των παραγόµενων γράσσων περιέχουν κάποιο ποσοστό προσθέτων. </a:t>
            </a:r>
            <a:endParaRPr lang="en-US" b="1" u="sng" dirty="0">
              <a:highlight>
                <a:srgbClr val="C0C0C0"/>
              </a:highlight>
            </a:endParaRPr>
          </a:p>
          <a:p>
            <a:pPr algn="just"/>
            <a:r>
              <a:rPr lang="el-GR" dirty="0"/>
              <a:t>Οι εξαιρέσεις αφορούν στα γράσσα για εφαρµογές χαµηλών απαιτήσεων και στην περίπτωση που το γράσσο λειτουργεί µόνο ως υλικό στεγανοποίησης. </a:t>
            </a:r>
            <a:endParaRPr lang="en-US" dirty="0"/>
          </a:p>
          <a:p>
            <a:pPr algn="just"/>
            <a:endParaRPr lang="el-GR" b="1" u="sng" dirty="0">
              <a:highlight>
                <a:srgbClr val="FFFF00"/>
              </a:highlight>
            </a:endParaRPr>
          </a:p>
          <a:p>
            <a:pPr algn="just"/>
            <a:r>
              <a:rPr lang="el-GR" b="1" u="sng" dirty="0">
                <a:highlight>
                  <a:srgbClr val="C0C0C0"/>
                </a:highlight>
              </a:rPr>
              <a:t>Οι κυριότερες κατήγορίες προσθέτων, ανάλογα µε τη λειτουργία, που προστίθενται στα γράσσα είναι οι εξής: </a:t>
            </a:r>
          </a:p>
          <a:p>
            <a:pPr marL="342900" indent="-342900" algn="just">
              <a:buFont typeface="+mj-lt"/>
              <a:buAutoNum type="arabicPeriod"/>
            </a:pPr>
            <a:r>
              <a:rPr lang="el-GR" dirty="0"/>
              <a:t>Αντιοξειδωτικά </a:t>
            </a:r>
            <a:endParaRPr lang="en-US" dirty="0"/>
          </a:p>
          <a:p>
            <a:pPr marL="342900" indent="-342900" algn="just">
              <a:buFont typeface="+mj-lt"/>
              <a:buAutoNum type="arabicPeriod"/>
            </a:pPr>
            <a:r>
              <a:rPr lang="el-GR" dirty="0"/>
              <a:t>Αντιδιαβρωτικά </a:t>
            </a:r>
            <a:endParaRPr lang="en-US" dirty="0"/>
          </a:p>
          <a:p>
            <a:pPr marL="342900" indent="-342900" algn="just">
              <a:buFont typeface="+mj-lt"/>
              <a:buAutoNum type="arabicPeriod"/>
            </a:pPr>
            <a:r>
              <a:rPr lang="el-GR" dirty="0" err="1"/>
              <a:t>Απενεργοποιητές</a:t>
            </a:r>
            <a:r>
              <a:rPr lang="el-GR" dirty="0"/>
              <a:t> Μετάλλων</a:t>
            </a:r>
            <a:endParaRPr lang="en-US" dirty="0"/>
          </a:p>
          <a:p>
            <a:pPr marL="342900" indent="-342900" algn="just">
              <a:buFont typeface="+mj-lt"/>
              <a:buAutoNum type="arabicPeriod"/>
            </a:pPr>
            <a:r>
              <a:rPr lang="el-GR" dirty="0"/>
              <a:t>Υψηλών πιέσεων (EP) / προστασίας από τη φθορά</a:t>
            </a:r>
          </a:p>
        </p:txBody>
      </p:sp>
      <p:sp>
        <p:nvSpPr>
          <p:cNvPr id="3" name="Ορθογώνιο 2">
            <a:extLst>
              <a:ext uri="{FF2B5EF4-FFF2-40B4-BE49-F238E27FC236}">
                <a16:creationId xmlns:a16="http://schemas.microsoft.com/office/drawing/2014/main" id="{C1A855F6-2874-4BB6-B759-202D668221EE}"/>
              </a:ext>
            </a:extLst>
          </p:cNvPr>
          <p:cNvSpPr/>
          <p:nvPr/>
        </p:nvSpPr>
        <p:spPr>
          <a:xfrm>
            <a:off x="2310580" y="6356756"/>
            <a:ext cx="7570839" cy="369332"/>
          </a:xfrm>
          <a:prstGeom prst="rect">
            <a:avLst/>
          </a:prstGeom>
        </p:spPr>
        <p:txBody>
          <a:bodyPr wrap="square">
            <a:spAutoFit/>
          </a:bodyPr>
          <a:lstStyle/>
          <a:p>
            <a:pPr marL="29210" algn="ctr">
              <a:spcBef>
                <a:spcPts val="225"/>
              </a:spcBef>
              <a:spcAft>
                <a:spcPts val="0"/>
              </a:spcAft>
              <a:tabLst>
                <a:tab pos="2205990" algn="l"/>
              </a:tabLst>
            </a:pPr>
            <a:r>
              <a:rPr lang="el-GR" i="1" dirty="0">
                <a:highlight>
                  <a:srgbClr val="FFFF00"/>
                </a:highlight>
                <a:latin typeface="Times New Roman" panose="02020603050405020304" pitchFamily="18" charset="0"/>
                <a:ea typeface="Times New Roman" panose="02020603050405020304" pitchFamily="18" charset="0"/>
              </a:rPr>
              <a:t>∆</a:t>
            </a:r>
            <a:r>
              <a:rPr lang="el-GR" i="1" dirty="0" err="1">
                <a:highlight>
                  <a:srgbClr val="FFFF00"/>
                </a:highlight>
                <a:latin typeface="Times New Roman" panose="02020603050405020304" pitchFamily="18" charset="0"/>
                <a:ea typeface="Times New Roman" panose="02020603050405020304" pitchFamily="18" charset="0"/>
              </a:rPr>
              <a:t>οµή</a:t>
            </a:r>
            <a:r>
              <a:rPr lang="el-GR" i="1" spc="-65" dirty="0">
                <a:highlight>
                  <a:srgbClr val="FFFF00"/>
                </a:highlight>
                <a:latin typeface="Times New Roman" panose="02020603050405020304" pitchFamily="18" charset="0"/>
                <a:ea typeface="Times New Roman" panose="02020603050405020304" pitchFamily="18" charset="0"/>
              </a:rPr>
              <a:t> </a:t>
            </a:r>
            <a:r>
              <a:rPr lang="el-GR" i="1" dirty="0" err="1">
                <a:highlight>
                  <a:srgbClr val="FFFF00"/>
                </a:highlight>
                <a:latin typeface="Times New Roman" panose="02020603050405020304" pitchFamily="18" charset="0"/>
                <a:ea typeface="Times New Roman" panose="02020603050405020304" pitchFamily="18" charset="0"/>
              </a:rPr>
              <a:t>Συµβατικού</a:t>
            </a:r>
            <a:r>
              <a:rPr lang="el-GR" i="1" spc="-50" dirty="0">
                <a:highlight>
                  <a:srgbClr val="FFFF00"/>
                </a:highlight>
                <a:latin typeface="Times New Roman" panose="02020603050405020304" pitchFamily="18" charset="0"/>
                <a:ea typeface="Times New Roman" panose="02020603050405020304" pitchFamily="18" charset="0"/>
              </a:rPr>
              <a:t> </a:t>
            </a:r>
            <a:r>
              <a:rPr lang="el-GR" i="1" dirty="0" err="1">
                <a:highlight>
                  <a:srgbClr val="FFFF00"/>
                </a:highlight>
                <a:latin typeface="Times New Roman" panose="02020603050405020304" pitchFamily="18" charset="0"/>
                <a:ea typeface="Times New Roman" panose="02020603050405020304" pitchFamily="18" charset="0"/>
              </a:rPr>
              <a:t>Σάπωνα</a:t>
            </a:r>
            <a:r>
              <a:rPr lang="el-GR" i="1" dirty="0">
                <a:highlight>
                  <a:srgbClr val="FFFF00"/>
                </a:highlight>
                <a:latin typeface="Times New Roman" panose="02020603050405020304" pitchFamily="18" charset="0"/>
                <a:ea typeface="Times New Roman" panose="02020603050405020304" pitchFamily="18" charset="0"/>
              </a:rPr>
              <a:t>	         ∆</a:t>
            </a:r>
            <a:r>
              <a:rPr lang="el-GR" i="1" dirty="0" err="1">
                <a:highlight>
                  <a:srgbClr val="FFFF00"/>
                </a:highlight>
                <a:latin typeface="Times New Roman" panose="02020603050405020304" pitchFamily="18" charset="0"/>
                <a:ea typeface="Times New Roman" panose="02020603050405020304" pitchFamily="18" charset="0"/>
              </a:rPr>
              <a:t>οµή</a:t>
            </a:r>
            <a:r>
              <a:rPr lang="el-GR" i="1" dirty="0">
                <a:highlight>
                  <a:srgbClr val="FFFF00"/>
                </a:highlight>
                <a:latin typeface="Times New Roman" panose="02020603050405020304" pitchFamily="18" charset="0"/>
                <a:ea typeface="Times New Roman" panose="02020603050405020304" pitchFamily="18" charset="0"/>
              </a:rPr>
              <a:t> </a:t>
            </a:r>
            <a:r>
              <a:rPr lang="el-GR" i="1" dirty="0" err="1">
                <a:highlight>
                  <a:srgbClr val="FFFF00"/>
                </a:highlight>
                <a:latin typeface="Times New Roman" panose="02020603050405020304" pitchFamily="18" charset="0"/>
                <a:ea typeface="Times New Roman" panose="02020603050405020304" pitchFamily="18" charset="0"/>
              </a:rPr>
              <a:t>Σύµπλοκου</a:t>
            </a:r>
            <a:r>
              <a:rPr lang="el-GR" i="1" spc="-20" dirty="0">
                <a:highlight>
                  <a:srgbClr val="FFFF00"/>
                </a:highlight>
                <a:latin typeface="Times New Roman" panose="02020603050405020304" pitchFamily="18" charset="0"/>
                <a:ea typeface="Times New Roman" panose="02020603050405020304" pitchFamily="18" charset="0"/>
              </a:rPr>
              <a:t> </a:t>
            </a:r>
            <a:r>
              <a:rPr lang="el-GR" i="1" dirty="0" err="1">
                <a:highlight>
                  <a:srgbClr val="FFFF00"/>
                </a:highlight>
                <a:latin typeface="Times New Roman" panose="02020603050405020304" pitchFamily="18" charset="0"/>
                <a:ea typeface="Times New Roman" panose="02020603050405020304" pitchFamily="18" charset="0"/>
              </a:rPr>
              <a:t>Σάπωνα</a:t>
            </a:r>
            <a:endParaRPr lang="el-GR" sz="1600" dirty="0">
              <a:effectLst/>
              <a:highlight>
                <a:srgbClr val="FFFF00"/>
              </a:highlight>
              <a:latin typeface="Times New Roman" panose="02020603050405020304" pitchFamily="18" charset="0"/>
              <a:ea typeface="Times New Roman" panose="02020603050405020304" pitchFamily="18" charset="0"/>
            </a:endParaRPr>
          </a:p>
        </p:txBody>
      </p:sp>
      <p:pic>
        <p:nvPicPr>
          <p:cNvPr id="4" name="image11.jpeg">
            <a:extLst>
              <a:ext uri="{FF2B5EF4-FFF2-40B4-BE49-F238E27FC236}">
                <a16:creationId xmlns:a16="http://schemas.microsoft.com/office/drawing/2014/main" id="{FCA41241-D50A-42AF-945D-7F038803F66C}"/>
              </a:ext>
            </a:extLst>
          </p:cNvPr>
          <p:cNvPicPr/>
          <p:nvPr/>
        </p:nvPicPr>
        <p:blipFill>
          <a:blip r:embed="rId2" cstate="print"/>
          <a:stretch>
            <a:fillRect/>
          </a:stretch>
        </p:blipFill>
        <p:spPr>
          <a:xfrm>
            <a:off x="4205898" y="5458068"/>
            <a:ext cx="1116000" cy="720000"/>
          </a:xfrm>
          <a:prstGeom prst="rect">
            <a:avLst/>
          </a:prstGeom>
        </p:spPr>
      </p:pic>
      <p:pic>
        <p:nvPicPr>
          <p:cNvPr id="5" name="image12.jpeg">
            <a:extLst>
              <a:ext uri="{FF2B5EF4-FFF2-40B4-BE49-F238E27FC236}">
                <a16:creationId xmlns:a16="http://schemas.microsoft.com/office/drawing/2014/main" id="{591D0350-1A14-478D-9B4F-DA883D998660}"/>
              </a:ext>
            </a:extLst>
          </p:cNvPr>
          <p:cNvPicPr/>
          <p:nvPr/>
        </p:nvPicPr>
        <p:blipFill>
          <a:blip r:embed="rId3" cstate="print"/>
          <a:stretch>
            <a:fillRect/>
          </a:stretch>
        </p:blipFill>
        <p:spPr>
          <a:xfrm>
            <a:off x="7109058" y="5458068"/>
            <a:ext cx="936000" cy="648000"/>
          </a:xfrm>
          <a:prstGeom prst="rect">
            <a:avLst/>
          </a:prstGeom>
        </p:spPr>
      </p:pic>
      <p:sp>
        <p:nvSpPr>
          <p:cNvPr id="6" name="Θέση υποσέλιδου 5">
            <a:extLst>
              <a:ext uri="{FF2B5EF4-FFF2-40B4-BE49-F238E27FC236}">
                <a16:creationId xmlns:a16="http://schemas.microsoft.com/office/drawing/2014/main" id="{5136E678-00F1-4E90-9E3E-F77C0642361E}"/>
              </a:ext>
            </a:extLst>
          </p:cNvPr>
          <p:cNvSpPr>
            <a:spLocks noGrp="1"/>
          </p:cNvSpPr>
          <p:nvPr>
            <p:ph type="ftr" sz="quarter" idx="11"/>
          </p:nvPr>
        </p:nvSpPr>
        <p:spPr>
          <a:xfrm>
            <a:off x="8606607" y="6383180"/>
            <a:ext cx="3770923" cy="365125"/>
          </a:xfrm>
        </p:spPr>
        <p:txBody>
          <a:bodyPr/>
          <a:lstStyle/>
          <a:p>
            <a:r>
              <a:rPr lang="el-GR" dirty="0"/>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32614444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C43150-B2AB-495A-99F6-58D9D84AF9B9}"/>
              </a:ext>
            </a:extLst>
          </p:cNvPr>
          <p:cNvSpPr/>
          <p:nvPr/>
        </p:nvSpPr>
        <p:spPr>
          <a:xfrm>
            <a:off x="3596504" y="515202"/>
            <a:ext cx="4832349" cy="369332"/>
          </a:xfrm>
          <a:prstGeom prst="rect">
            <a:avLst/>
          </a:prstGeom>
        </p:spPr>
        <p:txBody>
          <a:bodyPr wrap="none">
            <a:spAutoFit/>
          </a:bodyPr>
          <a:lstStyle/>
          <a:p>
            <a:r>
              <a:rPr lang="el-GR" b="1" dirty="0"/>
              <a:t>Τυπικές ιδιότητες αντιπροσωπευτικών γράσσων</a:t>
            </a:r>
          </a:p>
        </p:txBody>
      </p:sp>
      <p:graphicFrame>
        <p:nvGraphicFramePr>
          <p:cNvPr id="3" name="Πίνακας 2">
            <a:extLst>
              <a:ext uri="{FF2B5EF4-FFF2-40B4-BE49-F238E27FC236}">
                <a16:creationId xmlns:a16="http://schemas.microsoft.com/office/drawing/2014/main" id="{CF69BA9E-DDA0-41B6-913E-6ED14BC52FA2}"/>
              </a:ext>
            </a:extLst>
          </p:cNvPr>
          <p:cNvGraphicFramePr>
            <a:graphicFrameLocks noGrp="1"/>
          </p:cNvGraphicFramePr>
          <p:nvPr/>
        </p:nvGraphicFramePr>
        <p:xfrm>
          <a:off x="727788" y="884533"/>
          <a:ext cx="10440321" cy="5410731"/>
        </p:xfrm>
        <a:graphic>
          <a:graphicData uri="http://schemas.openxmlformats.org/drawingml/2006/table">
            <a:tbl>
              <a:tblPr firstRow="1" firstCol="1" lastRow="1" lastCol="1" bandRow="1" bandCol="1">
                <a:tableStyleId>{7DF18680-E054-41AD-8BC1-D1AEF772440D}</a:tableStyleId>
              </a:tblPr>
              <a:tblGrid>
                <a:gridCol w="1741244">
                  <a:extLst>
                    <a:ext uri="{9D8B030D-6E8A-4147-A177-3AD203B41FA5}">
                      <a16:colId xmlns:a16="http://schemas.microsoft.com/office/drawing/2014/main" val="4095254791"/>
                    </a:ext>
                  </a:extLst>
                </a:gridCol>
                <a:gridCol w="1752416">
                  <a:extLst>
                    <a:ext uri="{9D8B030D-6E8A-4147-A177-3AD203B41FA5}">
                      <a16:colId xmlns:a16="http://schemas.microsoft.com/office/drawing/2014/main" val="3562852157"/>
                    </a:ext>
                  </a:extLst>
                </a:gridCol>
                <a:gridCol w="1756139">
                  <a:extLst>
                    <a:ext uri="{9D8B030D-6E8A-4147-A177-3AD203B41FA5}">
                      <a16:colId xmlns:a16="http://schemas.microsoft.com/office/drawing/2014/main" val="2723773317"/>
                    </a:ext>
                  </a:extLst>
                </a:gridCol>
                <a:gridCol w="1756139">
                  <a:extLst>
                    <a:ext uri="{9D8B030D-6E8A-4147-A177-3AD203B41FA5}">
                      <a16:colId xmlns:a16="http://schemas.microsoft.com/office/drawing/2014/main" val="4080649136"/>
                    </a:ext>
                  </a:extLst>
                </a:gridCol>
                <a:gridCol w="1680644">
                  <a:extLst>
                    <a:ext uri="{9D8B030D-6E8A-4147-A177-3AD203B41FA5}">
                      <a16:colId xmlns:a16="http://schemas.microsoft.com/office/drawing/2014/main" val="3359566640"/>
                    </a:ext>
                  </a:extLst>
                </a:gridCol>
                <a:gridCol w="1753739">
                  <a:extLst>
                    <a:ext uri="{9D8B030D-6E8A-4147-A177-3AD203B41FA5}">
                      <a16:colId xmlns:a16="http://schemas.microsoft.com/office/drawing/2014/main" val="1673019406"/>
                    </a:ext>
                  </a:extLst>
                </a:gridCol>
              </a:tblGrid>
              <a:tr h="486416">
                <a:tc rowSpan="2">
                  <a:txBody>
                    <a:bodyPr/>
                    <a:lstStyle/>
                    <a:p>
                      <a:pPr algn="ctr">
                        <a:spcAft>
                          <a:spcPts val="0"/>
                        </a:spcAft>
                      </a:pPr>
                      <a:r>
                        <a:rPr lang="el-GR" sz="1400" dirty="0">
                          <a:solidFill>
                            <a:schemeClr val="tx1"/>
                          </a:solidFill>
                          <a:effectLst/>
                        </a:rPr>
                        <a:t> </a:t>
                      </a:r>
                      <a:endParaRPr lang="el-G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gridSpan="2">
                  <a:txBody>
                    <a:bodyPr/>
                    <a:lstStyle/>
                    <a:p>
                      <a:pPr marL="262255" algn="ctr">
                        <a:spcBef>
                          <a:spcPts val="450"/>
                        </a:spcBef>
                        <a:spcAft>
                          <a:spcPts val="0"/>
                        </a:spcAft>
                      </a:pPr>
                      <a:endParaRPr lang="el-GR" sz="1800" dirty="0">
                        <a:solidFill>
                          <a:schemeClr val="tx1"/>
                        </a:solidFill>
                        <a:effectLst/>
                        <a:highlight>
                          <a:srgbClr val="FFFF00"/>
                        </a:highlight>
                      </a:endParaRPr>
                    </a:p>
                    <a:p>
                      <a:pPr marL="262255" algn="ctr">
                        <a:spcBef>
                          <a:spcPts val="450"/>
                        </a:spcBef>
                        <a:spcAft>
                          <a:spcPts val="0"/>
                        </a:spcAft>
                      </a:pPr>
                      <a:r>
                        <a:rPr lang="el-GR" sz="1800" dirty="0" err="1">
                          <a:solidFill>
                            <a:schemeClr val="tx1"/>
                          </a:solidFill>
                          <a:effectLst/>
                          <a:highlight>
                            <a:srgbClr val="FFFF00"/>
                          </a:highlight>
                        </a:rPr>
                        <a:t>Συµβατικοί</a:t>
                      </a:r>
                      <a:r>
                        <a:rPr lang="el-GR" sz="1800" dirty="0">
                          <a:solidFill>
                            <a:schemeClr val="tx1"/>
                          </a:solidFill>
                          <a:effectLst/>
                          <a:highlight>
                            <a:srgbClr val="FFFF00"/>
                          </a:highlight>
                        </a:rPr>
                        <a:t> </a:t>
                      </a:r>
                      <a:r>
                        <a:rPr lang="el-GR" sz="1800" dirty="0" err="1">
                          <a:solidFill>
                            <a:schemeClr val="tx1"/>
                          </a:solidFill>
                          <a:effectLst/>
                          <a:highlight>
                            <a:srgbClr val="FFFF00"/>
                          </a:highlight>
                        </a:rPr>
                        <a:t>Σάπωνες</a:t>
                      </a:r>
                      <a:endParaRPr lang="el-GR" sz="1800" dirty="0">
                        <a:solidFill>
                          <a:schemeClr val="tx1"/>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l-GR"/>
                    </a:p>
                  </a:txBody>
                  <a:tcPr/>
                </a:tc>
                <a:tc gridSpan="2">
                  <a:txBody>
                    <a:bodyPr/>
                    <a:lstStyle/>
                    <a:p>
                      <a:pPr marL="358140" algn="ctr">
                        <a:spcBef>
                          <a:spcPts val="450"/>
                        </a:spcBef>
                        <a:spcAft>
                          <a:spcPts val="0"/>
                        </a:spcAft>
                      </a:pPr>
                      <a:endParaRPr lang="el-GR" sz="1800" dirty="0">
                        <a:solidFill>
                          <a:schemeClr val="tx1"/>
                        </a:solidFill>
                        <a:effectLst/>
                        <a:highlight>
                          <a:srgbClr val="FFFF00"/>
                        </a:highlight>
                      </a:endParaRPr>
                    </a:p>
                    <a:p>
                      <a:pPr marL="358140" algn="ctr">
                        <a:spcBef>
                          <a:spcPts val="450"/>
                        </a:spcBef>
                        <a:spcAft>
                          <a:spcPts val="0"/>
                        </a:spcAft>
                      </a:pPr>
                      <a:r>
                        <a:rPr lang="el-GR" sz="1800" dirty="0" err="1">
                          <a:solidFill>
                            <a:schemeClr val="tx1"/>
                          </a:solidFill>
                          <a:effectLst/>
                          <a:highlight>
                            <a:srgbClr val="FFFF00"/>
                          </a:highlight>
                        </a:rPr>
                        <a:t>Σύµπλοκοι</a:t>
                      </a:r>
                      <a:r>
                        <a:rPr lang="el-GR" sz="1800" dirty="0">
                          <a:solidFill>
                            <a:schemeClr val="tx1"/>
                          </a:solidFill>
                          <a:effectLst/>
                          <a:highlight>
                            <a:srgbClr val="FFFF00"/>
                          </a:highlight>
                        </a:rPr>
                        <a:t> </a:t>
                      </a:r>
                      <a:r>
                        <a:rPr lang="el-GR" sz="1800" dirty="0" err="1">
                          <a:solidFill>
                            <a:schemeClr val="tx1"/>
                          </a:solidFill>
                          <a:effectLst/>
                          <a:highlight>
                            <a:srgbClr val="FFFF00"/>
                          </a:highlight>
                        </a:rPr>
                        <a:t>Σάπωνες</a:t>
                      </a:r>
                      <a:endParaRPr lang="el-GR" sz="1800" dirty="0">
                        <a:solidFill>
                          <a:schemeClr val="tx1"/>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l-GR"/>
                    </a:p>
                  </a:txBody>
                  <a:tcPr/>
                </a:tc>
                <a:tc rowSpan="2">
                  <a:txBody>
                    <a:bodyPr/>
                    <a:lstStyle/>
                    <a:p>
                      <a:pPr algn="ctr">
                        <a:spcBef>
                          <a:spcPts val="45"/>
                        </a:spcBef>
                        <a:spcAft>
                          <a:spcPts val="0"/>
                        </a:spcAft>
                      </a:pPr>
                      <a:r>
                        <a:rPr lang="el-GR" sz="1400" dirty="0">
                          <a:solidFill>
                            <a:schemeClr val="tx1"/>
                          </a:solidFill>
                          <a:effectLst/>
                          <a:highlight>
                            <a:srgbClr val="C0C0C0"/>
                          </a:highlight>
                        </a:rPr>
                        <a:t> </a:t>
                      </a:r>
                    </a:p>
                    <a:p>
                      <a:pPr marL="167005" algn="ctr">
                        <a:spcAft>
                          <a:spcPts val="0"/>
                        </a:spcAft>
                      </a:pPr>
                      <a:endParaRPr lang="el-GR" sz="1400" dirty="0">
                        <a:solidFill>
                          <a:schemeClr val="tx1"/>
                        </a:solidFill>
                        <a:effectLst/>
                        <a:highlight>
                          <a:srgbClr val="C0C0C0"/>
                        </a:highlight>
                      </a:endParaRPr>
                    </a:p>
                    <a:p>
                      <a:pPr marL="167005" algn="ctr">
                        <a:spcAft>
                          <a:spcPts val="0"/>
                        </a:spcAft>
                      </a:pPr>
                      <a:endParaRPr lang="el-GR" sz="2000" dirty="0">
                        <a:solidFill>
                          <a:schemeClr val="tx1"/>
                        </a:solidFill>
                        <a:effectLst/>
                        <a:highlight>
                          <a:srgbClr val="FFFF00"/>
                        </a:highlight>
                      </a:endParaRPr>
                    </a:p>
                    <a:p>
                      <a:pPr marL="167005" algn="ctr">
                        <a:spcAft>
                          <a:spcPts val="0"/>
                        </a:spcAft>
                      </a:pPr>
                      <a:r>
                        <a:rPr lang="el-GR" sz="2000" dirty="0">
                          <a:solidFill>
                            <a:schemeClr val="tx1"/>
                          </a:solidFill>
                          <a:effectLst/>
                          <a:highlight>
                            <a:srgbClr val="FFFF00"/>
                          </a:highlight>
                        </a:rPr>
                        <a:t>Πολυουρία</a:t>
                      </a:r>
                      <a:endParaRPr lang="el-GR" sz="2000" dirty="0">
                        <a:solidFill>
                          <a:schemeClr val="tx1"/>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854188802"/>
                  </a:ext>
                </a:extLst>
              </a:tr>
              <a:tr h="484064">
                <a:tc vMerge="1">
                  <a:txBody>
                    <a:bodyPr/>
                    <a:lstStyle/>
                    <a:p>
                      <a:endParaRPr lang="el-GR"/>
                    </a:p>
                  </a:txBody>
                  <a:tcPr/>
                </a:tc>
                <a:tc>
                  <a:txBody>
                    <a:bodyPr/>
                    <a:lstStyle/>
                    <a:p>
                      <a:pPr marL="73660" marR="69215" algn="ctr">
                        <a:spcBef>
                          <a:spcPts val="450"/>
                        </a:spcBef>
                        <a:spcAft>
                          <a:spcPts val="0"/>
                        </a:spcAft>
                      </a:pPr>
                      <a:r>
                        <a:rPr lang="el-GR" sz="2400" b="1" dirty="0" err="1">
                          <a:solidFill>
                            <a:schemeClr val="tx1"/>
                          </a:solidFill>
                          <a:effectLst/>
                        </a:rPr>
                        <a:t>Ca</a:t>
                      </a:r>
                      <a:endParaRPr lang="el-GR"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58420" marR="53975" algn="ctr">
                        <a:spcBef>
                          <a:spcPts val="450"/>
                        </a:spcBef>
                        <a:spcAft>
                          <a:spcPts val="0"/>
                        </a:spcAft>
                      </a:pPr>
                      <a:r>
                        <a:rPr lang="el-GR" sz="2400" b="1" dirty="0" err="1">
                          <a:solidFill>
                            <a:schemeClr val="tx1"/>
                          </a:solidFill>
                          <a:effectLst/>
                        </a:rPr>
                        <a:t>Na</a:t>
                      </a:r>
                      <a:endParaRPr lang="el-GR"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4175" marR="380365" algn="ctr">
                        <a:spcBef>
                          <a:spcPts val="450"/>
                        </a:spcBef>
                        <a:spcAft>
                          <a:spcPts val="0"/>
                        </a:spcAft>
                      </a:pPr>
                      <a:r>
                        <a:rPr lang="el-GR" sz="2400" b="1" dirty="0" err="1">
                          <a:solidFill>
                            <a:schemeClr val="tx1"/>
                          </a:solidFill>
                          <a:effectLst/>
                        </a:rPr>
                        <a:t>Al</a:t>
                      </a:r>
                      <a:endParaRPr lang="el-GR"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55245" marR="51435" algn="ctr">
                        <a:spcBef>
                          <a:spcPts val="450"/>
                        </a:spcBef>
                        <a:spcAft>
                          <a:spcPts val="0"/>
                        </a:spcAft>
                      </a:pPr>
                      <a:r>
                        <a:rPr lang="el-GR" sz="2400" b="1" dirty="0" err="1">
                          <a:solidFill>
                            <a:schemeClr val="tx1"/>
                          </a:solidFill>
                          <a:effectLst/>
                        </a:rPr>
                        <a:t>Li</a:t>
                      </a:r>
                      <a:endParaRPr lang="el-GR"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vMerge="1">
                  <a:txBody>
                    <a:bodyPr/>
                    <a:lstStyle/>
                    <a:p>
                      <a:endParaRPr lang="el-GR"/>
                    </a:p>
                  </a:txBody>
                  <a:tcPr/>
                </a:tc>
                <a:extLst>
                  <a:ext uri="{0D108BD9-81ED-4DB2-BD59-A6C34878D82A}">
                    <a16:rowId xmlns:a16="http://schemas.microsoft.com/office/drawing/2014/main" val="1786232394"/>
                  </a:ext>
                </a:extLst>
              </a:tr>
              <a:tr h="1130653">
                <a:tc>
                  <a:txBody>
                    <a:bodyPr/>
                    <a:lstStyle/>
                    <a:p>
                      <a:pPr marL="67945" marR="198755" algn="ctr">
                        <a:lnSpc>
                          <a:spcPts val="1150"/>
                        </a:lnSpc>
                        <a:spcBef>
                          <a:spcPts val="5"/>
                        </a:spcBef>
                        <a:spcAft>
                          <a:spcPts val="0"/>
                        </a:spcAft>
                      </a:pPr>
                      <a:endParaRPr lang="en-US" sz="1600" dirty="0">
                        <a:solidFill>
                          <a:schemeClr val="tx1"/>
                        </a:solidFill>
                        <a:effectLst/>
                      </a:endParaRPr>
                    </a:p>
                    <a:p>
                      <a:pPr marL="67945" marR="198755" algn="ctr">
                        <a:lnSpc>
                          <a:spcPts val="1150"/>
                        </a:lnSpc>
                        <a:spcBef>
                          <a:spcPts val="5"/>
                        </a:spcBef>
                        <a:spcAft>
                          <a:spcPts val="0"/>
                        </a:spcAft>
                      </a:pPr>
                      <a:endParaRPr lang="en-US" sz="1600" dirty="0">
                        <a:solidFill>
                          <a:schemeClr val="tx1"/>
                        </a:solidFill>
                        <a:effectLst/>
                      </a:endParaRPr>
                    </a:p>
                    <a:p>
                      <a:pPr marL="67945" marR="198755" algn="ctr">
                        <a:lnSpc>
                          <a:spcPts val="1150"/>
                        </a:lnSpc>
                        <a:spcBef>
                          <a:spcPts val="5"/>
                        </a:spcBef>
                        <a:spcAft>
                          <a:spcPts val="0"/>
                        </a:spcAft>
                      </a:pPr>
                      <a:r>
                        <a:rPr lang="el-GR" sz="1600" dirty="0">
                          <a:solidFill>
                            <a:schemeClr val="tx1"/>
                          </a:solidFill>
                          <a:effectLst/>
                        </a:rPr>
                        <a:t>Μέγιστη </a:t>
                      </a:r>
                      <a:r>
                        <a:rPr lang="el-GR" sz="1600" dirty="0" err="1">
                          <a:solidFill>
                            <a:schemeClr val="tx1"/>
                          </a:solidFill>
                          <a:effectLst/>
                        </a:rPr>
                        <a:t>θερµοκρασία</a:t>
                      </a:r>
                      <a:r>
                        <a:rPr lang="el-GR" sz="1600" dirty="0">
                          <a:solidFill>
                            <a:schemeClr val="tx1"/>
                          </a:solidFill>
                          <a:effectLst/>
                        </a:rPr>
                        <a:t> λειτουργίας</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Bef>
                          <a:spcPts val="35"/>
                        </a:spcBef>
                        <a:spcAft>
                          <a:spcPts val="0"/>
                        </a:spcAft>
                      </a:pPr>
                      <a:r>
                        <a:rPr lang="el-GR" sz="1400" dirty="0">
                          <a:solidFill>
                            <a:schemeClr val="tx1"/>
                          </a:solidFill>
                          <a:effectLst/>
                        </a:rPr>
                        <a:t> </a:t>
                      </a:r>
                    </a:p>
                    <a:p>
                      <a:pPr marL="74930" marR="69215" algn="ctr">
                        <a:spcAft>
                          <a:spcPts val="0"/>
                        </a:spcAft>
                      </a:pPr>
                      <a:endParaRPr lang="en-US" sz="1400" dirty="0">
                        <a:solidFill>
                          <a:schemeClr val="tx1"/>
                        </a:solidFill>
                        <a:effectLst/>
                      </a:endParaRPr>
                    </a:p>
                    <a:p>
                      <a:pPr marL="74930" marR="69215" algn="ctr">
                        <a:spcAft>
                          <a:spcPts val="0"/>
                        </a:spcAft>
                      </a:pPr>
                      <a:r>
                        <a:rPr lang="el-GR" sz="1400" dirty="0">
                          <a:solidFill>
                            <a:schemeClr val="tx1"/>
                          </a:solidFill>
                          <a:effectLst/>
                        </a:rPr>
                        <a:t>~ 70 °C</a:t>
                      </a:r>
                      <a:endParaRPr lang="el-G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Bef>
                          <a:spcPts val="35"/>
                        </a:spcBef>
                        <a:spcAft>
                          <a:spcPts val="0"/>
                        </a:spcAft>
                      </a:pPr>
                      <a:r>
                        <a:rPr lang="el-GR" sz="1400" dirty="0">
                          <a:solidFill>
                            <a:schemeClr val="tx1"/>
                          </a:solidFill>
                          <a:effectLst/>
                        </a:rPr>
                        <a:t> </a:t>
                      </a:r>
                    </a:p>
                    <a:p>
                      <a:pPr marL="59055" marR="52705" algn="ctr">
                        <a:spcAft>
                          <a:spcPts val="0"/>
                        </a:spcAft>
                      </a:pPr>
                      <a:endParaRPr lang="en-US" sz="1400" dirty="0">
                        <a:solidFill>
                          <a:schemeClr val="tx1"/>
                        </a:solidFill>
                        <a:effectLst/>
                      </a:endParaRPr>
                    </a:p>
                    <a:p>
                      <a:pPr marL="59055" marR="52705" algn="ctr">
                        <a:spcAft>
                          <a:spcPts val="0"/>
                        </a:spcAft>
                      </a:pPr>
                      <a:r>
                        <a:rPr lang="el-GR" sz="1400" dirty="0">
                          <a:solidFill>
                            <a:schemeClr val="tx1"/>
                          </a:solidFill>
                          <a:effectLst/>
                        </a:rPr>
                        <a:t>~ 120°C</a:t>
                      </a:r>
                      <a:endParaRPr lang="el-G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Bef>
                          <a:spcPts val="35"/>
                        </a:spcBef>
                        <a:spcAft>
                          <a:spcPts val="0"/>
                        </a:spcAft>
                      </a:pPr>
                      <a:r>
                        <a:rPr lang="el-GR" sz="1400" dirty="0">
                          <a:solidFill>
                            <a:schemeClr val="tx1"/>
                          </a:solidFill>
                          <a:effectLst/>
                        </a:rPr>
                        <a:t> </a:t>
                      </a:r>
                    </a:p>
                    <a:p>
                      <a:pPr marL="242570" algn="ctr">
                        <a:spcAft>
                          <a:spcPts val="0"/>
                        </a:spcAft>
                      </a:pPr>
                      <a:endParaRPr lang="en-US" sz="1400" dirty="0">
                        <a:solidFill>
                          <a:schemeClr val="tx1"/>
                        </a:solidFill>
                        <a:effectLst/>
                      </a:endParaRPr>
                    </a:p>
                    <a:p>
                      <a:pPr marL="242570" algn="ctr">
                        <a:spcAft>
                          <a:spcPts val="0"/>
                        </a:spcAft>
                      </a:pPr>
                      <a:r>
                        <a:rPr lang="el-GR" sz="1400" dirty="0">
                          <a:solidFill>
                            <a:schemeClr val="tx1"/>
                          </a:solidFill>
                          <a:effectLst/>
                        </a:rPr>
                        <a:t>150+ °C</a:t>
                      </a:r>
                      <a:endParaRPr lang="el-G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Bef>
                          <a:spcPts val="35"/>
                        </a:spcBef>
                        <a:spcAft>
                          <a:spcPts val="0"/>
                        </a:spcAft>
                      </a:pPr>
                      <a:r>
                        <a:rPr lang="el-GR" sz="1400" dirty="0">
                          <a:solidFill>
                            <a:schemeClr val="tx1"/>
                          </a:solidFill>
                          <a:effectLst/>
                        </a:rPr>
                        <a:t> </a:t>
                      </a:r>
                    </a:p>
                    <a:p>
                      <a:pPr marL="55245" marR="50165" algn="ctr">
                        <a:spcAft>
                          <a:spcPts val="0"/>
                        </a:spcAft>
                      </a:pPr>
                      <a:endParaRPr lang="en-US" sz="1400" dirty="0">
                        <a:solidFill>
                          <a:schemeClr val="tx1"/>
                        </a:solidFill>
                        <a:effectLst/>
                      </a:endParaRPr>
                    </a:p>
                    <a:p>
                      <a:pPr marL="55245" marR="50165" algn="ctr">
                        <a:spcAft>
                          <a:spcPts val="0"/>
                        </a:spcAft>
                      </a:pPr>
                      <a:r>
                        <a:rPr lang="el-GR" sz="1400" dirty="0">
                          <a:solidFill>
                            <a:schemeClr val="tx1"/>
                          </a:solidFill>
                          <a:effectLst/>
                        </a:rPr>
                        <a:t>150+ °C</a:t>
                      </a:r>
                      <a:endParaRPr lang="el-G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Bef>
                          <a:spcPts val="35"/>
                        </a:spcBef>
                        <a:spcAft>
                          <a:spcPts val="0"/>
                        </a:spcAft>
                      </a:pPr>
                      <a:r>
                        <a:rPr lang="el-GR" sz="1400" dirty="0">
                          <a:solidFill>
                            <a:schemeClr val="tx1"/>
                          </a:solidFill>
                          <a:effectLst/>
                          <a:highlight>
                            <a:srgbClr val="C0C0C0"/>
                          </a:highlight>
                        </a:rPr>
                        <a:t> </a:t>
                      </a:r>
                    </a:p>
                    <a:p>
                      <a:pPr marL="73660" marR="70485" algn="ctr">
                        <a:spcAft>
                          <a:spcPts val="0"/>
                        </a:spcAft>
                      </a:pPr>
                      <a:endParaRPr lang="el-GR" sz="1400" dirty="0">
                        <a:solidFill>
                          <a:schemeClr val="tx1"/>
                        </a:solidFill>
                        <a:effectLst/>
                        <a:highlight>
                          <a:srgbClr val="C0C0C0"/>
                        </a:highlight>
                      </a:endParaRPr>
                    </a:p>
                    <a:p>
                      <a:pPr marL="73660" marR="70485" algn="ctr">
                        <a:spcAft>
                          <a:spcPts val="0"/>
                        </a:spcAft>
                      </a:pPr>
                      <a:r>
                        <a:rPr lang="el-GR" sz="1400" dirty="0">
                          <a:solidFill>
                            <a:schemeClr val="tx1"/>
                          </a:solidFill>
                          <a:effectLst/>
                          <a:highlight>
                            <a:srgbClr val="C0C0C0"/>
                          </a:highlight>
                        </a:rPr>
                        <a:t>180°C</a:t>
                      </a:r>
                      <a:endParaRPr lang="el-GR" sz="1400" dirty="0">
                        <a:solidFill>
                          <a:schemeClr val="tx1"/>
                        </a:solidFill>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875259220"/>
                  </a:ext>
                </a:extLst>
              </a:tr>
              <a:tr h="565310">
                <a:tc>
                  <a:txBody>
                    <a:bodyPr/>
                    <a:lstStyle/>
                    <a:p>
                      <a:pPr marL="67945" marR="190500" algn="ctr">
                        <a:lnSpc>
                          <a:spcPts val="1150"/>
                        </a:lnSpc>
                        <a:spcBef>
                          <a:spcPts val="5"/>
                        </a:spcBef>
                        <a:spcAft>
                          <a:spcPts val="0"/>
                        </a:spcAft>
                      </a:pPr>
                      <a:endParaRPr lang="en-US" sz="1600" dirty="0">
                        <a:solidFill>
                          <a:schemeClr val="tx1"/>
                        </a:solidFill>
                        <a:effectLst/>
                      </a:endParaRPr>
                    </a:p>
                    <a:p>
                      <a:pPr marL="67945" marR="190500" algn="ctr">
                        <a:lnSpc>
                          <a:spcPts val="1150"/>
                        </a:lnSpc>
                        <a:spcBef>
                          <a:spcPts val="5"/>
                        </a:spcBef>
                        <a:spcAft>
                          <a:spcPts val="0"/>
                        </a:spcAft>
                      </a:pPr>
                      <a:r>
                        <a:rPr lang="el-GR" sz="1600" dirty="0">
                          <a:solidFill>
                            <a:schemeClr val="tx1"/>
                          </a:solidFill>
                          <a:effectLst/>
                        </a:rPr>
                        <a:t>Μηχανική Σταθερότητα</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4930" marR="69215" algn="ctr">
                        <a:spcBef>
                          <a:spcPts val="555"/>
                        </a:spcBef>
                        <a:spcAft>
                          <a:spcPts val="0"/>
                        </a:spcAft>
                      </a:pPr>
                      <a:r>
                        <a:rPr lang="el-GR" sz="1400">
                          <a:solidFill>
                            <a:schemeClr val="tx1"/>
                          </a:solidFill>
                          <a:effectLst/>
                        </a:rPr>
                        <a:t>Ικανοποιητική</a:t>
                      </a:r>
                      <a:endParaRPr lang="el-GR"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59055" marR="53340" algn="ctr">
                        <a:spcBef>
                          <a:spcPts val="555"/>
                        </a:spcBef>
                        <a:spcAft>
                          <a:spcPts val="0"/>
                        </a:spcAft>
                      </a:pPr>
                      <a:r>
                        <a:rPr lang="el-GR" sz="1400">
                          <a:solidFill>
                            <a:schemeClr val="tx1"/>
                          </a:solidFill>
                          <a:effectLst/>
                        </a:rPr>
                        <a:t>Μέτρια</a:t>
                      </a:r>
                      <a:endParaRPr lang="el-GR"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1915" algn="ctr">
                        <a:spcBef>
                          <a:spcPts val="555"/>
                        </a:spcBef>
                        <a:spcAft>
                          <a:spcPts val="0"/>
                        </a:spcAft>
                      </a:pPr>
                      <a:r>
                        <a:rPr lang="el-GR" sz="1400" dirty="0">
                          <a:solidFill>
                            <a:schemeClr val="tx1"/>
                          </a:solidFill>
                          <a:effectLst/>
                        </a:rPr>
                        <a:t>Ικανοποιητική</a:t>
                      </a:r>
                      <a:endParaRPr lang="el-G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55245" marR="51435" algn="ctr">
                        <a:spcBef>
                          <a:spcPts val="555"/>
                        </a:spcBef>
                        <a:spcAft>
                          <a:spcPts val="0"/>
                        </a:spcAft>
                      </a:pPr>
                      <a:r>
                        <a:rPr lang="el-GR" sz="1400" dirty="0">
                          <a:solidFill>
                            <a:schemeClr val="tx1"/>
                          </a:solidFill>
                          <a:effectLst/>
                        </a:rPr>
                        <a:t>Ικανοποιητική</a:t>
                      </a:r>
                      <a:endParaRPr lang="el-G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3660" marR="70485" algn="ctr">
                        <a:spcBef>
                          <a:spcPts val="555"/>
                        </a:spcBef>
                        <a:spcAft>
                          <a:spcPts val="0"/>
                        </a:spcAft>
                      </a:pPr>
                      <a:endParaRPr lang="en-US" sz="1400" dirty="0">
                        <a:solidFill>
                          <a:schemeClr val="tx1"/>
                        </a:solidFill>
                        <a:effectLst/>
                        <a:highlight>
                          <a:srgbClr val="C0C0C0"/>
                        </a:highlight>
                      </a:endParaRPr>
                    </a:p>
                    <a:p>
                      <a:pPr marL="73660" marR="70485" algn="ctr">
                        <a:spcBef>
                          <a:spcPts val="555"/>
                        </a:spcBef>
                        <a:spcAft>
                          <a:spcPts val="0"/>
                        </a:spcAft>
                      </a:pPr>
                      <a:r>
                        <a:rPr lang="el-GR" sz="1400" dirty="0">
                          <a:solidFill>
                            <a:schemeClr val="tx1"/>
                          </a:solidFill>
                          <a:effectLst/>
                          <a:highlight>
                            <a:srgbClr val="C0C0C0"/>
                          </a:highlight>
                        </a:rPr>
                        <a:t>Μέτρια</a:t>
                      </a:r>
                      <a:endParaRPr lang="el-GR" sz="1400" dirty="0">
                        <a:solidFill>
                          <a:schemeClr val="tx1"/>
                        </a:solidFill>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25750892"/>
                  </a:ext>
                </a:extLst>
              </a:tr>
              <a:tr h="539399">
                <a:tc>
                  <a:txBody>
                    <a:bodyPr/>
                    <a:lstStyle/>
                    <a:p>
                      <a:pPr marL="67945" algn="ctr">
                        <a:lnSpc>
                          <a:spcPts val="1135"/>
                        </a:lnSpc>
                        <a:spcAft>
                          <a:spcPts val="0"/>
                        </a:spcAft>
                      </a:pPr>
                      <a:endParaRPr lang="en-US" sz="1600" dirty="0">
                        <a:solidFill>
                          <a:schemeClr val="tx1"/>
                        </a:solidFill>
                        <a:effectLst/>
                      </a:endParaRPr>
                    </a:p>
                    <a:p>
                      <a:pPr marL="67945" algn="ctr">
                        <a:lnSpc>
                          <a:spcPts val="1135"/>
                        </a:lnSpc>
                        <a:spcAft>
                          <a:spcPts val="0"/>
                        </a:spcAft>
                      </a:pPr>
                      <a:r>
                        <a:rPr lang="el-GR" sz="1600" dirty="0">
                          <a:solidFill>
                            <a:schemeClr val="tx1"/>
                          </a:solidFill>
                          <a:effectLst/>
                        </a:rPr>
                        <a:t>Αντοχή στο</a:t>
                      </a:r>
                    </a:p>
                    <a:p>
                      <a:pPr marL="67945" algn="ctr">
                        <a:lnSpc>
                          <a:spcPts val="1055"/>
                        </a:lnSpc>
                        <a:spcAft>
                          <a:spcPts val="0"/>
                        </a:spcAft>
                      </a:pPr>
                      <a:r>
                        <a:rPr lang="el-GR" sz="1600" dirty="0">
                          <a:solidFill>
                            <a:schemeClr val="tx1"/>
                          </a:solidFill>
                          <a:effectLst/>
                        </a:rPr>
                        <a:t>νερό</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4930" marR="69215" algn="ctr">
                        <a:spcBef>
                          <a:spcPts val="550"/>
                        </a:spcBef>
                        <a:spcAft>
                          <a:spcPts val="0"/>
                        </a:spcAft>
                      </a:pPr>
                      <a:r>
                        <a:rPr lang="el-GR" sz="1400">
                          <a:solidFill>
                            <a:schemeClr val="tx1"/>
                          </a:solidFill>
                          <a:effectLst/>
                        </a:rPr>
                        <a:t>Ικανοποιητική</a:t>
                      </a:r>
                      <a:endParaRPr lang="el-GR"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59055" marR="53975" algn="ctr">
                        <a:lnSpc>
                          <a:spcPts val="1125"/>
                        </a:lnSpc>
                        <a:spcAft>
                          <a:spcPts val="0"/>
                        </a:spcAft>
                      </a:pPr>
                      <a:r>
                        <a:rPr lang="el-GR" sz="1400">
                          <a:solidFill>
                            <a:schemeClr val="tx1"/>
                          </a:solidFill>
                          <a:effectLst/>
                        </a:rPr>
                        <a:t>Ανεπαρκής</a:t>
                      </a:r>
                    </a:p>
                    <a:p>
                      <a:pPr marL="59055" marR="53340" algn="ctr">
                        <a:lnSpc>
                          <a:spcPts val="1065"/>
                        </a:lnSpc>
                        <a:spcAft>
                          <a:spcPts val="0"/>
                        </a:spcAft>
                      </a:pPr>
                      <a:r>
                        <a:rPr lang="el-GR" sz="1400">
                          <a:solidFill>
                            <a:schemeClr val="tx1"/>
                          </a:solidFill>
                          <a:effectLst/>
                        </a:rPr>
                        <a:t>Μέτρια</a:t>
                      </a:r>
                      <a:endParaRPr lang="el-GR"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1915" algn="ctr">
                        <a:spcBef>
                          <a:spcPts val="550"/>
                        </a:spcBef>
                        <a:spcAft>
                          <a:spcPts val="0"/>
                        </a:spcAft>
                      </a:pPr>
                      <a:r>
                        <a:rPr lang="el-GR" sz="1400">
                          <a:solidFill>
                            <a:schemeClr val="tx1"/>
                          </a:solidFill>
                          <a:effectLst/>
                        </a:rPr>
                        <a:t>Ικανοποιητική</a:t>
                      </a:r>
                      <a:endParaRPr lang="el-GR"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55245" marR="51435" algn="ctr">
                        <a:spcBef>
                          <a:spcPts val="550"/>
                        </a:spcBef>
                        <a:spcAft>
                          <a:spcPts val="0"/>
                        </a:spcAft>
                      </a:pPr>
                      <a:r>
                        <a:rPr lang="el-GR" sz="1400" dirty="0">
                          <a:solidFill>
                            <a:schemeClr val="tx1"/>
                          </a:solidFill>
                          <a:effectLst/>
                        </a:rPr>
                        <a:t>Ικανοποιητική</a:t>
                      </a:r>
                      <a:endParaRPr lang="el-G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3660" marR="71120" algn="ctr">
                        <a:spcBef>
                          <a:spcPts val="550"/>
                        </a:spcBef>
                        <a:spcAft>
                          <a:spcPts val="0"/>
                        </a:spcAft>
                      </a:pPr>
                      <a:endParaRPr lang="en-US" sz="1400" dirty="0">
                        <a:solidFill>
                          <a:schemeClr val="tx1"/>
                        </a:solidFill>
                        <a:effectLst/>
                        <a:highlight>
                          <a:srgbClr val="C0C0C0"/>
                        </a:highlight>
                      </a:endParaRPr>
                    </a:p>
                    <a:p>
                      <a:pPr marL="73660" marR="71120" algn="ctr">
                        <a:spcBef>
                          <a:spcPts val="550"/>
                        </a:spcBef>
                        <a:spcAft>
                          <a:spcPts val="0"/>
                        </a:spcAft>
                      </a:pPr>
                      <a:r>
                        <a:rPr lang="el-GR" sz="1400" dirty="0">
                          <a:solidFill>
                            <a:schemeClr val="tx1"/>
                          </a:solidFill>
                          <a:effectLst/>
                          <a:highlight>
                            <a:srgbClr val="C0C0C0"/>
                          </a:highlight>
                        </a:rPr>
                        <a:t>Ικανοποιητική</a:t>
                      </a:r>
                      <a:endParaRPr lang="el-GR" sz="1400" dirty="0">
                        <a:solidFill>
                          <a:schemeClr val="tx1"/>
                        </a:solidFill>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560422753"/>
                  </a:ext>
                </a:extLst>
              </a:tr>
              <a:tr h="291027">
                <a:tc>
                  <a:txBody>
                    <a:bodyPr/>
                    <a:lstStyle/>
                    <a:p>
                      <a:pPr marL="67945" algn="ctr">
                        <a:lnSpc>
                          <a:spcPts val="1050"/>
                        </a:lnSpc>
                        <a:spcAft>
                          <a:spcPts val="0"/>
                        </a:spcAft>
                      </a:pPr>
                      <a:endParaRPr lang="en-US" sz="1600" dirty="0">
                        <a:solidFill>
                          <a:schemeClr val="tx1"/>
                        </a:solidFill>
                        <a:effectLst/>
                      </a:endParaRPr>
                    </a:p>
                    <a:p>
                      <a:pPr marL="67945" algn="ctr">
                        <a:lnSpc>
                          <a:spcPts val="1050"/>
                        </a:lnSpc>
                        <a:spcAft>
                          <a:spcPts val="0"/>
                        </a:spcAft>
                      </a:pPr>
                      <a:r>
                        <a:rPr lang="el-GR" sz="1600" dirty="0">
                          <a:solidFill>
                            <a:schemeClr val="tx1"/>
                          </a:solidFill>
                          <a:effectLst/>
                        </a:rPr>
                        <a:t>Οξείδωση</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4295" marR="69215" algn="ctr">
                        <a:lnSpc>
                          <a:spcPts val="1050"/>
                        </a:lnSpc>
                        <a:spcAft>
                          <a:spcPts val="0"/>
                        </a:spcAft>
                      </a:pPr>
                      <a:endParaRPr lang="en-US" sz="1400" dirty="0">
                        <a:solidFill>
                          <a:schemeClr val="tx1"/>
                        </a:solidFill>
                        <a:effectLst/>
                      </a:endParaRPr>
                    </a:p>
                    <a:p>
                      <a:pPr marL="74295" marR="69215" algn="ctr">
                        <a:lnSpc>
                          <a:spcPts val="1050"/>
                        </a:lnSpc>
                        <a:spcAft>
                          <a:spcPts val="0"/>
                        </a:spcAft>
                      </a:pPr>
                      <a:r>
                        <a:rPr lang="el-GR" sz="1400" dirty="0">
                          <a:solidFill>
                            <a:schemeClr val="tx1"/>
                          </a:solidFill>
                          <a:effectLst/>
                        </a:rPr>
                        <a:t>Ανεπαρκής</a:t>
                      </a:r>
                      <a:endParaRPr lang="el-G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59055" marR="53340" algn="ctr">
                        <a:lnSpc>
                          <a:spcPts val="1050"/>
                        </a:lnSpc>
                        <a:spcAft>
                          <a:spcPts val="0"/>
                        </a:spcAft>
                      </a:pPr>
                      <a:endParaRPr lang="en-US" sz="1400" dirty="0">
                        <a:solidFill>
                          <a:schemeClr val="tx1"/>
                        </a:solidFill>
                        <a:effectLst/>
                      </a:endParaRPr>
                    </a:p>
                    <a:p>
                      <a:pPr marL="59055" marR="53340" algn="ctr">
                        <a:lnSpc>
                          <a:spcPts val="1050"/>
                        </a:lnSpc>
                        <a:spcAft>
                          <a:spcPts val="0"/>
                        </a:spcAft>
                      </a:pPr>
                      <a:r>
                        <a:rPr lang="el-GR" sz="1400" dirty="0">
                          <a:solidFill>
                            <a:schemeClr val="tx1"/>
                          </a:solidFill>
                          <a:effectLst/>
                        </a:rPr>
                        <a:t>Μέτρια</a:t>
                      </a:r>
                      <a:endParaRPr lang="el-G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6700" algn="ctr">
                        <a:lnSpc>
                          <a:spcPts val="1050"/>
                        </a:lnSpc>
                        <a:spcAft>
                          <a:spcPts val="0"/>
                        </a:spcAft>
                      </a:pPr>
                      <a:endParaRPr lang="en-US" sz="1400" dirty="0">
                        <a:solidFill>
                          <a:schemeClr val="tx1"/>
                        </a:solidFill>
                        <a:effectLst/>
                      </a:endParaRPr>
                    </a:p>
                    <a:p>
                      <a:pPr marL="266700" algn="ctr">
                        <a:lnSpc>
                          <a:spcPts val="1050"/>
                        </a:lnSpc>
                        <a:spcAft>
                          <a:spcPts val="0"/>
                        </a:spcAft>
                      </a:pPr>
                      <a:r>
                        <a:rPr lang="el-GR" sz="1400" dirty="0">
                          <a:solidFill>
                            <a:schemeClr val="tx1"/>
                          </a:solidFill>
                          <a:effectLst/>
                        </a:rPr>
                        <a:t>Μέτρια</a:t>
                      </a:r>
                      <a:endParaRPr lang="el-G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55245" marR="50800" algn="ctr">
                        <a:lnSpc>
                          <a:spcPts val="1050"/>
                        </a:lnSpc>
                        <a:spcAft>
                          <a:spcPts val="0"/>
                        </a:spcAft>
                      </a:pPr>
                      <a:endParaRPr lang="en-US" sz="1400" dirty="0">
                        <a:solidFill>
                          <a:schemeClr val="tx1"/>
                        </a:solidFill>
                        <a:effectLst/>
                      </a:endParaRPr>
                    </a:p>
                    <a:p>
                      <a:pPr marL="55245" marR="50800" algn="ctr">
                        <a:lnSpc>
                          <a:spcPts val="1050"/>
                        </a:lnSpc>
                        <a:spcAft>
                          <a:spcPts val="0"/>
                        </a:spcAft>
                      </a:pPr>
                      <a:r>
                        <a:rPr lang="el-GR" sz="1400" dirty="0">
                          <a:solidFill>
                            <a:schemeClr val="tx1"/>
                          </a:solidFill>
                          <a:effectLst/>
                        </a:rPr>
                        <a:t>Μέτρια</a:t>
                      </a:r>
                      <a:endParaRPr lang="el-G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3660" marR="71120" algn="ctr">
                        <a:lnSpc>
                          <a:spcPts val="1050"/>
                        </a:lnSpc>
                        <a:spcAft>
                          <a:spcPts val="0"/>
                        </a:spcAft>
                      </a:pPr>
                      <a:endParaRPr lang="en-US" sz="1400" dirty="0">
                        <a:solidFill>
                          <a:schemeClr val="tx1"/>
                        </a:solidFill>
                        <a:effectLst/>
                        <a:highlight>
                          <a:srgbClr val="C0C0C0"/>
                        </a:highlight>
                      </a:endParaRPr>
                    </a:p>
                    <a:p>
                      <a:pPr marL="73660" marR="71120" algn="ctr">
                        <a:lnSpc>
                          <a:spcPts val="1050"/>
                        </a:lnSpc>
                        <a:spcAft>
                          <a:spcPts val="0"/>
                        </a:spcAft>
                      </a:pPr>
                      <a:r>
                        <a:rPr lang="el-GR" sz="1400" dirty="0">
                          <a:solidFill>
                            <a:schemeClr val="tx1"/>
                          </a:solidFill>
                          <a:effectLst/>
                          <a:highlight>
                            <a:srgbClr val="C0C0C0"/>
                          </a:highlight>
                        </a:rPr>
                        <a:t>Ικανοποιητική</a:t>
                      </a:r>
                      <a:endParaRPr lang="el-GR" sz="1400" dirty="0">
                        <a:solidFill>
                          <a:schemeClr val="tx1"/>
                        </a:solidFill>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808603807"/>
                  </a:ext>
                </a:extLst>
              </a:tr>
              <a:tr h="291027">
                <a:tc>
                  <a:txBody>
                    <a:bodyPr/>
                    <a:lstStyle/>
                    <a:p>
                      <a:pPr marL="67945" algn="ctr">
                        <a:lnSpc>
                          <a:spcPts val="1050"/>
                        </a:lnSpc>
                        <a:spcAft>
                          <a:spcPts val="0"/>
                        </a:spcAft>
                      </a:pPr>
                      <a:endParaRPr lang="en-US" sz="1600" dirty="0">
                        <a:solidFill>
                          <a:schemeClr val="tx1"/>
                        </a:solidFill>
                        <a:effectLst/>
                      </a:endParaRPr>
                    </a:p>
                    <a:p>
                      <a:pPr marL="67945" algn="ctr">
                        <a:lnSpc>
                          <a:spcPts val="1050"/>
                        </a:lnSpc>
                        <a:spcAft>
                          <a:spcPts val="0"/>
                        </a:spcAft>
                      </a:pPr>
                      <a:r>
                        <a:rPr lang="el-GR" sz="1600" dirty="0" err="1">
                          <a:solidFill>
                            <a:schemeClr val="tx1"/>
                          </a:solidFill>
                          <a:effectLst/>
                        </a:rPr>
                        <a:t>Αντλησιµότητα</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4295" marR="69215" algn="ctr">
                        <a:lnSpc>
                          <a:spcPts val="1050"/>
                        </a:lnSpc>
                        <a:spcAft>
                          <a:spcPts val="0"/>
                        </a:spcAft>
                      </a:pPr>
                      <a:endParaRPr lang="en-US" sz="1400" dirty="0">
                        <a:solidFill>
                          <a:schemeClr val="tx1"/>
                        </a:solidFill>
                        <a:effectLst/>
                      </a:endParaRPr>
                    </a:p>
                    <a:p>
                      <a:pPr marL="74295" marR="69215" algn="ctr">
                        <a:lnSpc>
                          <a:spcPts val="1050"/>
                        </a:lnSpc>
                        <a:spcAft>
                          <a:spcPts val="0"/>
                        </a:spcAft>
                      </a:pPr>
                      <a:r>
                        <a:rPr lang="el-GR" sz="1400" dirty="0">
                          <a:solidFill>
                            <a:schemeClr val="tx1"/>
                          </a:solidFill>
                          <a:effectLst/>
                        </a:rPr>
                        <a:t>Πολύ καλή</a:t>
                      </a:r>
                      <a:endParaRPr lang="el-G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59055" marR="53340" algn="ctr">
                        <a:lnSpc>
                          <a:spcPts val="1050"/>
                        </a:lnSpc>
                        <a:spcAft>
                          <a:spcPts val="0"/>
                        </a:spcAft>
                      </a:pPr>
                      <a:endParaRPr lang="en-US" sz="1400" dirty="0">
                        <a:solidFill>
                          <a:schemeClr val="tx1"/>
                        </a:solidFill>
                        <a:effectLst/>
                      </a:endParaRPr>
                    </a:p>
                    <a:p>
                      <a:pPr marL="59055" marR="53340" algn="ctr">
                        <a:lnSpc>
                          <a:spcPts val="1050"/>
                        </a:lnSpc>
                        <a:spcAft>
                          <a:spcPts val="0"/>
                        </a:spcAft>
                      </a:pPr>
                      <a:r>
                        <a:rPr lang="el-GR" sz="1400" dirty="0">
                          <a:solidFill>
                            <a:schemeClr val="tx1"/>
                          </a:solidFill>
                          <a:effectLst/>
                        </a:rPr>
                        <a:t>Μέτρια</a:t>
                      </a:r>
                      <a:endParaRPr lang="el-G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4630" algn="ctr">
                        <a:lnSpc>
                          <a:spcPts val="1050"/>
                        </a:lnSpc>
                        <a:spcAft>
                          <a:spcPts val="0"/>
                        </a:spcAft>
                      </a:pPr>
                      <a:endParaRPr lang="en-US" sz="1400" dirty="0">
                        <a:solidFill>
                          <a:schemeClr val="tx1"/>
                        </a:solidFill>
                        <a:effectLst/>
                      </a:endParaRPr>
                    </a:p>
                    <a:p>
                      <a:pPr marL="214630" algn="ctr">
                        <a:lnSpc>
                          <a:spcPts val="1050"/>
                        </a:lnSpc>
                        <a:spcAft>
                          <a:spcPts val="0"/>
                        </a:spcAft>
                      </a:pPr>
                      <a:r>
                        <a:rPr lang="el-GR" sz="1400" dirty="0">
                          <a:solidFill>
                            <a:schemeClr val="tx1"/>
                          </a:solidFill>
                          <a:effectLst/>
                        </a:rPr>
                        <a:t>Μέτρια +</a:t>
                      </a:r>
                      <a:endParaRPr lang="el-G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54610" marR="51435" algn="ctr">
                        <a:lnSpc>
                          <a:spcPts val="1050"/>
                        </a:lnSpc>
                        <a:spcAft>
                          <a:spcPts val="0"/>
                        </a:spcAft>
                      </a:pPr>
                      <a:endParaRPr lang="en-US" sz="1400" dirty="0">
                        <a:solidFill>
                          <a:schemeClr val="tx1"/>
                        </a:solidFill>
                        <a:effectLst/>
                      </a:endParaRPr>
                    </a:p>
                    <a:p>
                      <a:pPr marL="54610" marR="51435" algn="ctr">
                        <a:lnSpc>
                          <a:spcPts val="1050"/>
                        </a:lnSpc>
                        <a:spcAft>
                          <a:spcPts val="0"/>
                        </a:spcAft>
                      </a:pPr>
                      <a:r>
                        <a:rPr lang="el-GR" sz="1400" dirty="0">
                          <a:solidFill>
                            <a:schemeClr val="tx1"/>
                          </a:solidFill>
                          <a:effectLst/>
                        </a:rPr>
                        <a:t>Πολύ καλή</a:t>
                      </a:r>
                      <a:endParaRPr lang="el-G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3025" marR="71120" algn="ctr">
                        <a:lnSpc>
                          <a:spcPts val="1050"/>
                        </a:lnSpc>
                        <a:spcAft>
                          <a:spcPts val="0"/>
                        </a:spcAft>
                      </a:pPr>
                      <a:endParaRPr lang="en-US" sz="1400" dirty="0">
                        <a:solidFill>
                          <a:schemeClr val="tx1"/>
                        </a:solidFill>
                        <a:effectLst/>
                        <a:highlight>
                          <a:srgbClr val="C0C0C0"/>
                        </a:highlight>
                      </a:endParaRPr>
                    </a:p>
                    <a:p>
                      <a:pPr marL="73025" marR="71120" algn="ctr">
                        <a:lnSpc>
                          <a:spcPts val="1050"/>
                        </a:lnSpc>
                        <a:spcAft>
                          <a:spcPts val="0"/>
                        </a:spcAft>
                      </a:pPr>
                      <a:r>
                        <a:rPr lang="el-GR" sz="1400" dirty="0">
                          <a:solidFill>
                            <a:schemeClr val="tx1"/>
                          </a:solidFill>
                          <a:effectLst/>
                          <a:highlight>
                            <a:srgbClr val="C0C0C0"/>
                          </a:highlight>
                        </a:rPr>
                        <a:t>Πολύ καλή</a:t>
                      </a:r>
                      <a:endParaRPr lang="el-GR" sz="1400" dirty="0">
                        <a:solidFill>
                          <a:schemeClr val="tx1"/>
                        </a:solidFill>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383906661"/>
                  </a:ext>
                </a:extLst>
              </a:tr>
              <a:tr h="1188768">
                <a:tc>
                  <a:txBody>
                    <a:bodyPr/>
                    <a:lstStyle/>
                    <a:p>
                      <a:pPr algn="ctr">
                        <a:spcBef>
                          <a:spcPts val="50"/>
                        </a:spcBef>
                        <a:spcAft>
                          <a:spcPts val="0"/>
                        </a:spcAft>
                      </a:pPr>
                      <a:r>
                        <a:rPr lang="el-GR" sz="1600" dirty="0">
                          <a:solidFill>
                            <a:schemeClr val="tx1"/>
                          </a:solidFill>
                          <a:effectLst/>
                        </a:rPr>
                        <a:t> </a:t>
                      </a:r>
                    </a:p>
                    <a:p>
                      <a:pPr marL="67945" algn="ctr">
                        <a:spcAft>
                          <a:spcPts val="0"/>
                        </a:spcAft>
                      </a:pPr>
                      <a:endParaRPr lang="en-US" sz="1600" dirty="0">
                        <a:solidFill>
                          <a:schemeClr val="tx1"/>
                        </a:solidFill>
                        <a:effectLst/>
                      </a:endParaRPr>
                    </a:p>
                    <a:p>
                      <a:pPr marL="67945" algn="ctr">
                        <a:spcAft>
                          <a:spcPts val="0"/>
                        </a:spcAft>
                      </a:pPr>
                      <a:r>
                        <a:rPr lang="el-GR" sz="1600" dirty="0">
                          <a:solidFill>
                            <a:schemeClr val="tx1"/>
                          </a:solidFill>
                          <a:effectLst/>
                        </a:rPr>
                        <a:t>Κύρια χρήση</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76530" marR="169545" indent="1270" algn="ctr">
                        <a:spcBef>
                          <a:spcPts val="560"/>
                        </a:spcBef>
                        <a:spcAft>
                          <a:spcPts val="0"/>
                        </a:spcAft>
                      </a:pPr>
                      <a:endParaRPr lang="el-GR" sz="1400" dirty="0">
                        <a:solidFill>
                          <a:schemeClr val="tx1"/>
                        </a:solidFill>
                        <a:effectLst/>
                      </a:endParaRPr>
                    </a:p>
                    <a:p>
                      <a:pPr marL="176530" marR="169545" indent="1270" algn="ctr">
                        <a:spcBef>
                          <a:spcPts val="560"/>
                        </a:spcBef>
                        <a:spcAft>
                          <a:spcPts val="0"/>
                        </a:spcAft>
                      </a:pPr>
                      <a:r>
                        <a:rPr lang="el-GR" sz="1400" dirty="0">
                          <a:solidFill>
                            <a:schemeClr val="tx1"/>
                          </a:solidFill>
                          <a:effectLst/>
                        </a:rPr>
                        <a:t>Γενικής χρήσης για </a:t>
                      </a:r>
                      <a:r>
                        <a:rPr lang="el-GR" sz="1400" dirty="0" err="1">
                          <a:solidFill>
                            <a:schemeClr val="tx1"/>
                          </a:solidFill>
                          <a:effectLst/>
                        </a:rPr>
                        <a:t>οικονοµία</a:t>
                      </a:r>
                      <a:endParaRPr lang="el-G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35255" marR="128270" indent="24130" algn="ctr">
                        <a:spcAft>
                          <a:spcPts val="0"/>
                        </a:spcAft>
                      </a:pPr>
                      <a:endParaRPr lang="el-GR" sz="1400" dirty="0">
                        <a:solidFill>
                          <a:schemeClr val="tx1"/>
                        </a:solidFill>
                        <a:effectLst/>
                      </a:endParaRPr>
                    </a:p>
                    <a:p>
                      <a:pPr marL="135255" marR="128270" indent="24130" algn="ctr">
                        <a:spcAft>
                          <a:spcPts val="0"/>
                        </a:spcAft>
                      </a:pPr>
                      <a:r>
                        <a:rPr lang="el-GR" sz="1400" dirty="0">
                          <a:solidFill>
                            <a:schemeClr val="tx1"/>
                          </a:solidFill>
                          <a:effectLst/>
                        </a:rPr>
                        <a:t>Έδρανα κύλισης- παλιός</a:t>
                      </a:r>
                    </a:p>
                    <a:p>
                      <a:pPr marL="67945" algn="ctr">
                        <a:lnSpc>
                          <a:spcPts val="1065"/>
                        </a:lnSpc>
                        <a:spcAft>
                          <a:spcPts val="0"/>
                        </a:spcAft>
                      </a:pPr>
                      <a:r>
                        <a:rPr lang="el-GR" sz="1400" dirty="0" err="1">
                          <a:solidFill>
                            <a:schemeClr val="tx1"/>
                          </a:solidFill>
                          <a:effectLst/>
                        </a:rPr>
                        <a:t>εξοπλισµός</a:t>
                      </a:r>
                      <a:endParaRPr lang="el-G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Bef>
                          <a:spcPts val="35"/>
                        </a:spcBef>
                        <a:spcAft>
                          <a:spcPts val="0"/>
                        </a:spcAft>
                      </a:pPr>
                      <a:r>
                        <a:rPr lang="el-GR" sz="1400" dirty="0">
                          <a:solidFill>
                            <a:schemeClr val="tx1"/>
                          </a:solidFill>
                          <a:effectLst/>
                        </a:rPr>
                        <a:t> </a:t>
                      </a:r>
                    </a:p>
                    <a:p>
                      <a:pPr marR="120650" algn="ctr">
                        <a:spcAft>
                          <a:spcPts val="0"/>
                        </a:spcAft>
                      </a:pPr>
                      <a:r>
                        <a:rPr lang="el-GR" sz="1400" dirty="0" err="1">
                          <a:solidFill>
                            <a:schemeClr val="tx1"/>
                          </a:solidFill>
                          <a:effectLst/>
                        </a:rPr>
                        <a:t>Βιοµηχανική</a:t>
                      </a:r>
                      <a:endParaRPr lang="el-G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Bef>
                          <a:spcPts val="40"/>
                        </a:spcBef>
                        <a:spcAft>
                          <a:spcPts val="0"/>
                        </a:spcAft>
                      </a:pPr>
                      <a:r>
                        <a:rPr lang="el-GR" sz="1400" dirty="0">
                          <a:solidFill>
                            <a:schemeClr val="tx1"/>
                          </a:solidFill>
                          <a:effectLst/>
                        </a:rPr>
                        <a:t> </a:t>
                      </a:r>
                    </a:p>
                    <a:p>
                      <a:pPr marL="137795" indent="65405" algn="ctr">
                        <a:spcAft>
                          <a:spcPts val="0"/>
                        </a:spcAft>
                      </a:pPr>
                      <a:r>
                        <a:rPr lang="el-GR" sz="1400" dirty="0" err="1">
                          <a:solidFill>
                            <a:schemeClr val="tx1"/>
                          </a:solidFill>
                          <a:effectLst/>
                        </a:rPr>
                        <a:t>Οχήµατα</a:t>
                      </a:r>
                      <a:r>
                        <a:rPr lang="el-GR" sz="1400" dirty="0">
                          <a:solidFill>
                            <a:schemeClr val="tx1"/>
                          </a:solidFill>
                          <a:effectLst/>
                        </a:rPr>
                        <a:t> </a:t>
                      </a:r>
                      <a:r>
                        <a:rPr lang="el-GR" sz="1400" dirty="0" err="1">
                          <a:solidFill>
                            <a:schemeClr val="tx1"/>
                          </a:solidFill>
                          <a:effectLst/>
                        </a:rPr>
                        <a:t>Βιοµηχανία</a:t>
                      </a:r>
                      <a:endParaRPr lang="el-G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Bef>
                          <a:spcPts val="40"/>
                        </a:spcBef>
                        <a:spcAft>
                          <a:spcPts val="0"/>
                        </a:spcAft>
                      </a:pPr>
                      <a:r>
                        <a:rPr lang="el-GR" sz="1400" dirty="0">
                          <a:solidFill>
                            <a:schemeClr val="tx1"/>
                          </a:solidFill>
                          <a:effectLst/>
                          <a:highlight>
                            <a:srgbClr val="C0C0C0"/>
                          </a:highlight>
                        </a:rPr>
                        <a:t> </a:t>
                      </a:r>
                    </a:p>
                    <a:p>
                      <a:pPr marL="156210" indent="65405" algn="ctr">
                        <a:spcAft>
                          <a:spcPts val="0"/>
                        </a:spcAft>
                      </a:pPr>
                      <a:r>
                        <a:rPr lang="el-GR" sz="1400" dirty="0" err="1">
                          <a:solidFill>
                            <a:schemeClr val="tx1"/>
                          </a:solidFill>
                          <a:effectLst/>
                          <a:highlight>
                            <a:srgbClr val="C0C0C0"/>
                          </a:highlight>
                        </a:rPr>
                        <a:t>Οχήµατα</a:t>
                      </a:r>
                      <a:r>
                        <a:rPr lang="el-GR" sz="1400" dirty="0">
                          <a:solidFill>
                            <a:schemeClr val="tx1"/>
                          </a:solidFill>
                          <a:effectLst/>
                          <a:highlight>
                            <a:srgbClr val="C0C0C0"/>
                          </a:highlight>
                        </a:rPr>
                        <a:t> </a:t>
                      </a:r>
                      <a:r>
                        <a:rPr lang="el-GR" sz="1400" dirty="0" err="1">
                          <a:solidFill>
                            <a:schemeClr val="tx1"/>
                          </a:solidFill>
                          <a:effectLst/>
                          <a:highlight>
                            <a:srgbClr val="C0C0C0"/>
                          </a:highlight>
                        </a:rPr>
                        <a:t>Βιοµηχανία</a:t>
                      </a:r>
                      <a:endParaRPr lang="el-GR" sz="1400" dirty="0">
                        <a:solidFill>
                          <a:schemeClr val="tx1"/>
                        </a:solidFill>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934355780"/>
                  </a:ext>
                </a:extLst>
              </a:tr>
              <a:tr h="291027">
                <a:tc>
                  <a:txBody>
                    <a:bodyPr/>
                    <a:lstStyle/>
                    <a:p>
                      <a:pPr marL="67945" algn="ctr">
                        <a:lnSpc>
                          <a:spcPts val="1050"/>
                        </a:lnSpc>
                        <a:spcAft>
                          <a:spcPts val="0"/>
                        </a:spcAft>
                      </a:pPr>
                      <a:endParaRPr lang="en-US" sz="1600" dirty="0">
                        <a:solidFill>
                          <a:schemeClr val="tx1"/>
                        </a:solidFill>
                        <a:effectLst/>
                      </a:endParaRPr>
                    </a:p>
                    <a:p>
                      <a:pPr marL="67945" algn="ctr">
                        <a:lnSpc>
                          <a:spcPts val="1050"/>
                        </a:lnSpc>
                        <a:spcAft>
                          <a:spcPts val="0"/>
                        </a:spcAft>
                      </a:pPr>
                      <a:r>
                        <a:rPr lang="el-GR" sz="1600" dirty="0">
                          <a:solidFill>
                            <a:schemeClr val="tx1"/>
                          </a:solidFill>
                          <a:effectLst/>
                        </a:rPr>
                        <a:t>Κόστος</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3025" marR="69215" algn="ctr">
                        <a:lnSpc>
                          <a:spcPts val="1050"/>
                        </a:lnSpc>
                        <a:spcAft>
                          <a:spcPts val="0"/>
                        </a:spcAft>
                      </a:pPr>
                      <a:endParaRPr lang="en-US" sz="1400" dirty="0">
                        <a:solidFill>
                          <a:schemeClr val="tx1"/>
                        </a:solidFill>
                        <a:effectLst/>
                      </a:endParaRPr>
                    </a:p>
                    <a:p>
                      <a:pPr marL="73025" marR="69215" algn="ctr">
                        <a:lnSpc>
                          <a:spcPts val="1050"/>
                        </a:lnSpc>
                        <a:spcAft>
                          <a:spcPts val="0"/>
                        </a:spcAft>
                      </a:pPr>
                      <a:r>
                        <a:rPr lang="el-GR" sz="1400" dirty="0" err="1">
                          <a:solidFill>
                            <a:schemeClr val="tx1"/>
                          </a:solidFill>
                          <a:effectLst/>
                        </a:rPr>
                        <a:t>Χαµηλό</a:t>
                      </a:r>
                      <a:endParaRPr lang="el-G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57785" marR="53975" algn="ctr">
                        <a:lnSpc>
                          <a:spcPts val="1050"/>
                        </a:lnSpc>
                        <a:spcAft>
                          <a:spcPts val="0"/>
                        </a:spcAft>
                      </a:pPr>
                      <a:endParaRPr lang="en-US" sz="1400" dirty="0">
                        <a:solidFill>
                          <a:schemeClr val="tx1"/>
                        </a:solidFill>
                        <a:effectLst/>
                      </a:endParaRPr>
                    </a:p>
                    <a:p>
                      <a:pPr marL="57785" marR="53975" algn="ctr">
                        <a:lnSpc>
                          <a:spcPts val="1050"/>
                        </a:lnSpc>
                        <a:spcAft>
                          <a:spcPts val="0"/>
                        </a:spcAft>
                      </a:pPr>
                      <a:r>
                        <a:rPr lang="el-GR" sz="1400" dirty="0" err="1">
                          <a:solidFill>
                            <a:schemeClr val="tx1"/>
                          </a:solidFill>
                          <a:effectLst/>
                        </a:rPr>
                        <a:t>Χαµηλό</a:t>
                      </a:r>
                      <a:endParaRPr lang="el-G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74955" algn="ctr">
                        <a:lnSpc>
                          <a:spcPts val="1050"/>
                        </a:lnSpc>
                        <a:spcAft>
                          <a:spcPts val="0"/>
                        </a:spcAft>
                      </a:pPr>
                      <a:endParaRPr lang="en-US" sz="1400" dirty="0">
                        <a:solidFill>
                          <a:schemeClr val="tx1"/>
                        </a:solidFill>
                        <a:effectLst/>
                      </a:endParaRPr>
                    </a:p>
                    <a:p>
                      <a:pPr marL="274955" algn="ctr">
                        <a:lnSpc>
                          <a:spcPts val="1050"/>
                        </a:lnSpc>
                        <a:spcAft>
                          <a:spcPts val="0"/>
                        </a:spcAft>
                      </a:pPr>
                      <a:r>
                        <a:rPr lang="el-GR" sz="1400" dirty="0">
                          <a:solidFill>
                            <a:schemeClr val="tx1"/>
                          </a:solidFill>
                          <a:effectLst/>
                        </a:rPr>
                        <a:t>Υψηλό</a:t>
                      </a:r>
                      <a:endParaRPr lang="el-G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53975" marR="51435" algn="ctr">
                        <a:lnSpc>
                          <a:spcPts val="1050"/>
                        </a:lnSpc>
                        <a:spcAft>
                          <a:spcPts val="0"/>
                        </a:spcAft>
                      </a:pPr>
                      <a:endParaRPr lang="en-US" sz="1400" dirty="0">
                        <a:solidFill>
                          <a:schemeClr val="tx1"/>
                        </a:solidFill>
                        <a:effectLst/>
                      </a:endParaRPr>
                    </a:p>
                    <a:p>
                      <a:pPr marL="53975" marR="51435" algn="ctr">
                        <a:lnSpc>
                          <a:spcPts val="1050"/>
                        </a:lnSpc>
                        <a:spcAft>
                          <a:spcPts val="0"/>
                        </a:spcAft>
                      </a:pPr>
                      <a:r>
                        <a:rPr lang="el-GR" sz="1400" dirty="0">
                          <a:solidFill>
                            <a:schemeClr val="tx1"/>
                          </a:solidFill>
                          <a:effectLst/>
                        </a:rPr>
                        <a:t>Υψηλό</a:t>
                      </a:r>
                      <a:endParaRPr lang="el-G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3025" marR="71120" algn="ctr">
                        <a:lnSpc>
                          <a:spcPts val="1050"/>
                        </a:lnSpc>
                        <a:spcAft>
                          <a:spcPts val="0"/>
                        </a:spcAft>
                      </a:pPr>
                      <a:endParaRPr lang="en-US" sz="1400" dirty="0">
                        <a:solidFill>
                          <a:schemeClr val="tx1"/>
                        </a:solidFill>
                        <a:effectLst/>
                        <a:highlight>
                          <a:srgbClr val="C0C0C0"/>
                        </a:highlight>
                      </a:endParaRPr>
                    </a:p>
                    <a:p>
                      <a:pPr marL="73025" marR="71120" algn="ctr">
                        <a:lnSpc>
                          <a:spcPts val="1050"/>
                        </a:lnSpc>
                        <a:spcAft>
                          <a:spcPts val="0"/>
                        </a:spcAft>
                      </a:pPr>
                      <a:r>
                        <a:rPr lang="el-GR" sz="1400" dirty="0">
                          <a:solidFill>
                            <a:schemeClr val="tx1"/>
                          </a:solidFill>
                          <a:effectLst/>
                          <a:highlight>
                            <a:srgbClr val="C0C0C0"/>
                          </a:highlight>
                        </a:rPr>
                        <a:t>Πολύ υψηλό</a:t>
                      </a:r>
                      <a:endParaRPr lang="el-GR" sz="1400" dirty="0">
                        <a:solidFill>
                          <a:schemeClr val="tx1"/>
                        </a:solidFill>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30085412"/>
                  </a:ext>
                </a:extLst>
              </a:tr>
            </a:tbl>
          </a:graphicData>
        </a:graphic>
      </p:graphicFrame>
      <p:sp>
        <p:nvSpPr>
          <p:cNvPr id="4" name="Θέση υποσέλιδου 3">
            <a:extLst>
              <a:ext uri="{FF2B5EF4-FFF2-40B4-BE49-F238E27FC236}">
                <a16:creationId xmlns:a16="http://schemas.microsoft.com/office/drawing/2014/main" id="{4CA2F973-2578-4A45-BF92-8191E90F3C94}"/>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793756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1423E90D-5251-4B92-8D82-DCEB7776E1EC}"/>
              </a:ext>
            </a:extLst>
          </p:cNvPr>
          <p:cNvSpPr/>
          <p:nvPr/>
        </p:nvSpPr>
        <p:spPr>
          <a:xfrm>
            <a:off x="-1" y="456551"/>
            <a:ext cx="12192001" cy="6740307"/>
          </a:xfrm>
          <a:prstGeom prst="rect">
            <a:avLst/>
          </a:prstGeom>
        </p:spPr>
        <p:txBody>
          <a:bodyPr wrap="square">
            <a:spAutoFit/>
          </a:bodyPr>
          <a:lstStyle/>
          <a:p>
            <a:pPr algn="just"/>
            <a:r>
              <a:rPr lang="el-GR" dirty="0"/>
              <a:t>Β. </a:t>
            </a:r>
            <a:r>
              <a:rPr lang="el-GR" b="1" u="sng" dirty="0">
                <a:highlight>
                  <a:srgbClr val="C0C0C0"/>
                </a:highlight>
              </a:rPr>
              <a:t>Υδροδυναμική λίπανση</a:t>
            </a:r>
            <a:r>
              <a:rPr lang="en-US" b="1" u="sng" dirty="0">
                <a:highlight>
                  <a:srgbClr val="C0C0C0"/>
                </a:highlight>
              </a:rPr>
              <a:t>: </a:t>
            </a:r>
            <a:r>
              <a:rPr lang="el-GR" dirty="0">
                <a:highlight>
                  <a:srgbClr val="C0C0C0"/>
                </a:highlight>
              </a:rPr>
              <a:t>Στην υδροδυναμική λίπανση,  δημιουργείται μεταξύ των επιφανειών πίεση που </a:t>
            </a:r>
            <a:r>
              <a:rPr lang="el-GR" u="sng" dirty="0">
                <a:highlight>
                  <a:srgbClr val="C0C0C0"/>
                </a:highlight>
              </a:rPr>
              <a:t>οφείλεται στην αντίσταση ροής που προβάλλει το λιπαντικό.</a:t>
            </a:r>
            <a:r>
              <a:rPr lang="el-GR" dirty="0">
                <a:highlight>
                  <a:srgbClr val="C0C0C0"/>
                </a:highlight>
              </a:rPr>
              <a:t>  Το είδος αυτής της λίπανσης παρατηρείται σε ορισμένες κατηγορίες εδράνων (π.χ. έδρανα) και ο τρόπος σχηματισμού διακρίνεται στο  παρακάτω  σχήμα.</a:t>
            </a:r>
            <a:endParaRPr lang="en-US" dirty="0">
              <a:highlight>
                <a:srgbClr val="C0C0C0"/>
              </a:highlight>
            </a:endParaRPr>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r>
              <a:rPr lang="el-GR" dirty="0"/>
              <a:t> </a:t>
            </a:r>
          </a:p>
          <a:p>
            <a:pPr algn="just"/>
            <a:endParaRPr lang="en-US" dirty="0"/>
          </a:p>
          <a:p>
            <a:pPr algn="just"/>
            <a:endParaRPr lang="en-US" dirty="0"/>
          </a:p>
          <a:p>
            <a:pPr algn="just"/>
            <a:r>
              <a:rPr lang="el-GR" dirty="0"/>
              <a:t>Γ. </a:t>
            </a:r>
            <a:r>
              <a:rPr lang="el-GR" b="1" u="sng" dirty="0" err="1">
                <a:highlight>
                  <a:srgbClr val="C0C0C0"/>
                </a:highlight>
              </a:rPr>
              <a:t>Ελαστοϋδροδυναμική</a:t>
            </a:r>
            <a:r>
              <a:rPr lang="el-GR" b="1" u="sng" dirty="0">
                <a:highlight>
                  <a:srgbClr val="C0C0C0"/>
                </a:highlight>
              </a:rPr>
              <a:t> λίπανση</a:t>
            </a:r>
            <a:r>
              <a:rPr lang="en-US" b="1" u="sng" dirty="0">
                <a:highlight>
                  <a:srgbClr val="C0C0C0"/>
                </a:highlight>
              </a:rPr>
              <a:t>:</a:t>
            </a:r>
            <a:r>
              <a:rPr lang="el-GR" b="1" u="sng" dirty="0">
                <a:highlight>
                  <a:srgbClr val="C0C0C0"/>
                </a:highlight>
              </a:rPr>
              <a:t> </a:t>
            </a:r>
            <a:r>
              <a:rPr lang="el-GR" dirty="0">
                <a:highlight>
                  <a:srgbClr val="C0C0C0"/>
                </a:highlight>
              </a:rPr>
              <a:t>Είναι το είδος της λίπανσης που </a:t>
            </a:r>
            <a:r>
              <a:rPr lang="el-GR" b="1" u="sng" dirty="0">
                <a:highlight>
                  <a:srgbClr val="C0C0C0"/>
                </a:highlight>
              </a:rPr>
              <a:t>αφορά στα ρουλεμάν, στα γρανάζια και στα έκκεντρα</a:t>
            </a:r>
            <a:r>
              <a:rPr lang="el-GR" b="1" u="sng" dirty="0"/>
              <a:t>. </a:t>
            </a:r>
            <a:r>
              <a:rPr lang="el-GR" dirty="0"/>
              <a:t>Στοιχειώδης ποσότητα λιπαντικού εγκλωβίζεται στα σημεία επαφής των στοιχείων κύλισης των ρουλεμάν ή στις γραμμές/ καμπύλες επαφής των γραναζιών.</a:t>
            </a:r>
            <a:endParaRPr lang="en-US" dirty="0"/>
          </a:p>
          <a:p>
            <a:pPr algn="just"/>
            <a:endParaRPr lang="en-US" dirty="0"/>
          </a:p>
          <a:p>
            <a:pPr algn="just"/>
            <a:r>
              <a:rPr lang="el-GR" dirty="0">
                <a:highlight>
                  <a:srgbClr val="C0C0C0"/>
                </a:highlight>
              </a:rPr>
              <a:t>Υπό την επενέργεια φορτίων οι επιφάνειες των στοιχείων κύλισης ή των γραναζιών στα σημεία επαφής παραμορφώνονται ελαστικά δημιουργώντας στοιχειώδεις επιφάνειες</a:t>
            </a:r>
            <a:r>
              <a:rPr lang="en-US" dirty="0"/>
              <a:t>. </a:t>
            </a:r>
            <a:r>
              <a:rPr lang="el-GR" dirty="0">
                <a:highlight>
                  <a:srgbClr val="C0C0C0"/>
                </a:highlight>
              </a:rPr>
              <a:t>Οι πιέσεις που αναπτύσσονται μεταξύ των επιφανειών είναι πολύ  μεγάλες και δεδομένου ότι το λιπαντικό σαν υγρό είναι ασυμπίεστο, η υγρή μεμβράνη παραμένει μεταξύ των δύο επιφανειών κρατώντας τις διαχωρισμένες. </a:t>
            </a:r>
          </a:p>
          <a:p>
            <a:pPr algn="just"/>
            <a:r>
              <a:rPr lang="el-GR" dirty="0"/>
              <a:t> </a:t>
            </a:r>
          </a:p>
          <a:p>
            <a:pPr algn="just"/>
            <a:r>
              <a:rPr lang="el-GR" dirty="0"/>
              <a:t> </a:t>
            </a:r>
          </a:p>
          <a:p>
            <a:pPr algn="just"/>
            <a:r>
              <a:rPr lang="el-GR" dirty="0"/>
              <a:t> </a:t>
            </a:r>
          </a:p>
          <a:p>
            <a:pPr algn="just"/>
            <a:r>
              <a:rPr lang="el-GR" dirty="0"/>
              <a:t> </a:t>
            </a:r>
          </a:p>
        </p:txBody>
      </p:sp>
      <p:pic>
        <p:nvPicPr>
          <p:cNvPr id="4098" name="Picture 2">
            <a:extLst>
              <a:ext uri="{FF2B5EF4-FFF2-40B4-BE49-F238E27FC236}">
                <a16:creationId xmlns:a16="http://schemas.microsoft.com/office/drawing/2014/main" id="{83FC8BDA-7C70-4FAB-91D8-97A6852085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278" y="1438655"/>
            <a:ext cx="4895442" cy="2088000"/>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υποσέλιδου 2">
            <a:extLst>
              <a:ext uri="{FF2B5EF4-FFF2-40B4-BE49-F238E27FC236}">
                <a16:creationId xmlns:a16="http://schemas.microsoft.com/office/drawing/2014/main" id="{592E1C13-59CA-4B27-BAC5-53EA2ED50A1F}"/>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34670883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1E029878-2B97-4940-BA95-86CCC0D648AA}"/>
              </a:ext>
            </a:extLst>
          </p:cNvPr>
          <p:cNvSpPr/>
          <p:nvPr/>
        </p:nvSpPr>
        <p:spPr>
          <a:xfrm>
            <a:off x="0" y="304631"/>
            <a:ext cx="12192000" cy="4439677"/>
          </a:xfrm>
          <a:prstGeom prst="rect">
            <a:avLst/>
          </a:prstGeom>
        </p:spPr>
        <p:txBody>
          <a:bodyPr wrap="square">
            <a:spAutoFit/>
          </a:bodyPr>
          <a:lstStyle/>
          <a:p>
            <a:pPr marL="11206" marR="4483" algn="just">
              <a:spcBef>
                <a:spcPts val="84"/>
              </a:spcBef>
            </a:pPr>
            <a:r>
              <a:rPr lang="el-GR" sz="2800" b="1" spc="-4" dirty="0">
                <a:highlight>
                  <a:srgbClr val="C0C0C0"/>
                </a:highlight>
              </a:rPr>
              <a:t>Πρόσθετα </a:t>
            </a:r>
            <a:r>
              <a:rPr lang="el-GR" sz="2800" b="1" dirty="0">
                <a:highlight>
                  <a:srgbClr val="C0C0C0"/>
                </a:highlight>
              </a:rPr>
              <a:t>των</a:t>
            </a:r>
            <a:r>
              <a:rPr lang="el-GR" sz="2800" b="1" spc="-22" dirty="0">
                <a:highlight>
                  <a:srgbClr val="C0C0C0"/>
                </a:highlight>
              </a:rPr>
              <a:t> </a:t>
            </a:r>
            <a:r>
              <a:rPr lang="el-GR" sz="2800" b="1" spc="-4" dirty="0" err="1">
                <a:highlight>
                  <a:srgbClr val="C0C0C0"/>
                </a:highlight>
              </a:rPr>
              <a:t>γράσσων</a:t>
            </a:r>
            <a:endParaRPr lang="el-GR" sz="2800" spc="-4" dirty="0">
              <a:highlight>
                <a:srgbClr val="C0C0C0"/>
              </a:highlight>
              <a:cs typeface="Arial"/>
            </a:endParaRPr>
          </a:p>
          <a:p>
            <a:pPr marL="11206" marR="4483" algn="just">
              <a:spcBef>
                <a:spcPts val="84"/>
              </a:spcBef>
            </a:pPr>
            <a:endParaRPr lang="el-GR" spc="-4" dirty="0">
              <a:cs typeface="Arial"/>
            </a:endParaRPr>
          </a:p>
          <a:p>
            <a:pPr marL="11206" marR="4483" algn="just">
              <a:spcBef>
                <a:spcPts val="84"/>
              </a:spcBef>
            </a:pPr>
            <a:endParaRPr lang="el-GR" spc="-4" dirty="0">
              <a:cs typeface="Arial"/>
            </a:endParaRPr>
          </a:p>
          <a:p>
            <a:pPr marL="11206" marR="4483" algn="just">
              <a:spcBef>
                <a:spcPts val="84"/>
              </a:spcBef>
            </a:pPr>
            <a:r>
              <a:rPr lang="el-GR" spc="-4" dirty="0">
                <a:cs typeface="Arial"/>
              </a:rPr>
              <a:t>Τα κυριότερα είδη πρόσθετων, για τη </a:t>
            </a:r>
            <a:r>
              <a:rPr lang="el-GR" spc="-9" dirty="0">
                <a:cs typeface="Arial"/>
              </a:rPr>
              <a:t>βελτίωση </a:t>
            </a:r>
            <a:r>
              <a:rPr lang="el-GR" spc="-4" dirty="0">
                <a:cs typeface="Arial"/>
              </a:rPr>
              <a:t>των φυσικοχημικών </a:t>
            </a:r>
            <a:r>
              <a:rPr lang="el-GR" spc="481" dirty="0">
                <a:cs typeface="Arial"/>
              </a:rPr>
              <a:t> </a:t>
            </a:r>
            <a:r>
              <a:rPr lang="el-GR" spc="-4" dirty="0">
                <a:cs typeface="Arial"/>
              </a:rPr>
              <a:t>χαρακτηριστικών και των ιδιοτήτων </a:t>
            </a:r>
            <a:r>
              <a:rPr lang="el-GR" spc="4" dirty="0">
                <a:cs typeface="Arial"/>
              </a:rPr>
              <a:t>του, </a:t>
            </a:r>
            <a:r>
              <a:rPr lang="el-GR" spc="-4" dirty="0">
                <a:cs typeface="Arial"/>
              </a:rPr>
              <a:t>τα οποία είναι </a:t>
            </a:r>
            <a:r>
              <a:rPr lang="el-GR" spc="-4" dirty="0" err="1">
                <a:cs typeface="Arial"/>
              </a:rPr>
              <a:t>ελαιοδιαλυτά</a:t>
            </a:r>
            <a:r>
              <a:rPr lang="el-GR" spc="-4" dirty="0">
                <a:cs typeface="Arial"/>
              </a:rPr>
              <a:t> ή  στερεά, που χρησιμοποιούνται στα </a:t>
            </a:r>
            <a:r>
              <a:rPr lang="el-GR" spc="-4" dirty="0" err="1">
                <a:cs typeface="Arial"/>
              </a:rPr>
              <a:t>γράσσα</a:t>
            </a:r>
            <a:r>
              <a:rPr lang="el-GR" spc="-4" dirty="0">
                <a:cs typeface="Arial"/>
              </a:rPr>
              <a:t> είναι τα</a:t>
            </a:r>
            <a:r>
              <a:rPr lang="el-GR" spc="26" dirty="0">
                <a:cs typeface="Arial"/>
              </a:rPr>
              <a:t> </a:t>
            </a:r>
            <a:r>
              <a:rPr lang="el-GR" dirty="0">
                <a:cs typeface="Arial"/>
              </a:rPr>
              <a:t>ακόλουθα:</a:t>
            </a:r>
          </a:p>
          <a:p>
            <a:pPr>
              <a:spcBef>
                <a:spcPts val="40"/>
              </a:spcBef>
            </a:pPr>
            <a:endParaRPr lang="el-GR" dirty="0">
              <a:cs typeface="Times New Roman"/>
            </a:endParaRPr>
          </a:p>
          <a:p>
            <a:pPr marL="353546" indent="-342900">
              <a:buSzPct val="95000"/>
              <a:buFont typeface="+mj-lt"/>
              <a:buAutoNum type="arabicPeriod"/>
              <a:tabLst>
                <a:tab pos="90212" algn="l"/>
              </a:tabLst>
            </a:pPr>
            <a:r>
              <a:rPr lang="el-GR" b="1" spc="-9" dirty="0">
                <a:cs typeface="Arial"/>
              </a:rPr>
              <a:t>Αντιοξειδωτικά πρόσθετα</a:t>
            </a:r>
            <a:endParaRPr lang="el-GR" b="1" dirty="0">
              <a:cs typeface="Arial"/>
            </a:endParaRPr>
          </a:p>
          <a:p>
            <a:pPr marL="342900" indent="-342900">
              <a:spcBef>
                <a:spcPts val="35"/>
              </a:spcBef>
              <a:buFont typeface="+mj-lt"/>
              <a:buAutoNum type="arabicPeriod"/>
            </a:pPr>
            <a:endParaRPr lang="el-GR" b="1" dirty="0">
              <a:cs typeface="Times New Roman"/>
            </a:endParaRPr>
          </a:p>
          <a:p>
            <a:pPr marL="353546" indent="-342900">
              <a:buSzPct val="95000"/>
              <a:buFont typeface="+mj-lt"/>
              <a:buAutoNum type="arabicPeriod"/>
              <a:tabLst>
                <a:tab pos="90212" algn="l"/>
              </a:tabLst>
            </a:pPr>
            <a:r>
              <a:rPr lang="el-GR" b="1" spc="-4" dirty="0">
                <a:cs typeface="Arial"/>
              </a:rPr>
              <a:t>Αντισκωριακά και αντιδιαβρωτικά</a:t>
            </a:r>
            <a:r>
              <a:rPr lang="el-GR" b="1" spc="9" dirty="0">
                <a:cs typeface="Arial"/>
              </a:rPr>
              <a:t> </a:t>
            </a:r>
            <a:r>
              <a:rPr lang="el-GR" b="1" spc="-4" dirty="0">
                <a:cs typeface="Arial"/>
              </a:rPr>
              <a:t>πρόσθετα</a:t>
            </a:r>
            <a:endParaRPr lang="el-GR" b="1" dirty="0">
              <a:cs typeface="Arial"/>
            </a:endParaRPr>
          </a:p>
          <a:p>
            <a:pPr marL="342900" indent="-342900">
              <a:spcBef>
                <a:spcPts val="40"/>
              </a:spcBef>
              <a:buFont typeface="+mj-lt"/>
              <a:buAutoNum type="arabicPeriod"/>
            </a:pPr>
            <a:endParaRPr lang="el-GR" b="1" dirty="0">
              <a:cs typeface="Times New Roman"/>
            </a:endParaRPr>
          </a:p>
          <a:p>
            <a:pPr marL="353546" indent="-342900">
              <a:buSzPct val="95000"/>
              <a:buFont typeface="+mj-lt"/>
              <a:buAutoNum type="arabicPeriod"/>
              <a:tabLst>
                <a:tab pos="90212" algn="l"/>
              </a:tabLst>
            </a:pPr>
            <a:r>
              <a:rPr lang="el-GR" b="1" spc="-4" dirty="0">
                <a:cs typeface="Arial"/>
              </a:rPr>
              <a:t>Πρόσθετα κατά της</a:t>
            </a:r>
            <a:r>
              <a:rPr lang="el-GR" b="1" spc="-18" dirty="0">
                <a:cs typeface="Arial"/>
              </a:rPr>
              <a:t> </a:t>
            </a:r>
            <a:r>
              <a:rPr lang="el-GR" b="1" spc="-4" dirty="0">
                <a:cs typeface="Arial"/>
              </a:rPr>
              <a:t>φθοράς</a:t>
            </a:r>
            <a:endParaRPr lang="el-GR" b="1" dirty="0">
              <a:cs typeface="Arial"/>
            </a:endParaRPr>
          </a:p>
          <a:p>
            <a:pPr marL="342900" indent="-342900">
              <a:spcBef>
                <a:spcPts val="35"/>
              </a:spcBef>
              <a:buFont typeface="+mj-lt"/>
              <a:buAutoNum type="arabicPeriod"/>
            </a:pPr>
            <a:endParaRPr lang="el-GR" b="1" dirty="0">
              <a:cs typeface="Times New Roman"/>
            </a:endParaRPr>
          </a:p>
          <a:p>
            <a:pPr marL="353546" indent="-342900">
              <a:buSzPct val="95000"/>
              <a:buFont typeface="+mj-lt"/>
              <a:buAutoNum type="arabicPeriod"/>
              <a:tabLst>
                <a:tab pos="90212" algn="l"/>
              </a:tabLst>
            </a:pPr>
            <a:r>
              <a:rPr lang="el-GR" b="1" spc="-4" dirty="0">
                <a:cs typeface="Arial"/>
              </a:rPr>
              <a:t>Πρόσθετα </a:t>
            </a:r>
            <a:r>
              <a:rPr lang="el-GR" b="1" spc="-9" dirty="0">
                <a:cs typeface="Arial"/>
              </a:rPr>
              <a:t>υψηλής</a:t>
            </a:r>
            <a:r>
              <a:rPr lang="el-GR" b="1" spc="-4" dirty="0">
                <a:cs typeface="Arial"/>
              </a:rPr>
              <a:t> </a:t>
            </a:r>
            <a:r>
              <a:rPr lang="el-GR" b="1" spc="-9" dirty="0">
                <a:cs typeface="Arial"/>
              </a:rPr>
              <a:t>πίεσης</a:t>
            </a:r>
            <a:endParaRPr lang="el-GR" b="1" dirty="0">
              <a:cs typeface="Arial"/>
            </a:endParaRPr>
          </a:p>
          <a:p>
            <a:pPr marL="342900" indent="-342900">
              <a:spcBef>
                <a:spcPts val="40"/>
              </a:spcBef>
              <a:buFont typeface="+mj-lt"/>
              <a:buAutoNum type="arabicPeriod"/>
            </a:pPr>
            <a:endParaRPr lang="el-GR" b="1" dirty="0">
              <a:cs typeface="Times New Roman"/>
            </a:endParaRPr>
          </a:p>
          <a:p>
            <a:pPr marL="353546" indent="-342900">
              <a:buSzPct val="95000"/>
              <a:buFont typeface="+mj-lt"/>
              <a:buAutoNum type="arabicPeriod"/>
              <a:tabLst>
                <a:tab pos="90212" algn="l"/>
              </a:tabLst>
            </a:pPr>
            <a:r>
              <a:rPr lang="el-GR" b="1" spc="-4" dirty="0">
                <a:cs typeface="Arial"/>
              </a:rPr>
              <a:t>Πρόσθετα αντοχής της λιπαντικής</a:t>
            </a:r>
            <a:r>
              <a:rPr lang="el-GR" b="1" spc="-9" dirty="0">
                <a:cs typeface="Arial"/>
              </a:rPr>
              <a:t> </a:t>
            </a:r>
            <a:r>
              <a:rPr lang="el-GR" b="1" spc="-4" dirty="0">
                <a:cs typeface="Arial"/>
              </a:rPr>
              <a:t>μεμβράνης</a:t>
            </a:r>
            <a:endParaRPr lang="el-GR" b="1" dirty="0">
              <a:cs typeface="Arial"/>
            </a:endParaRPr>
          </a:p>
        </p:txBody>
      </p:sp>
      <p:sp>
        <p:nvSpPr>
          <p:cNvPr id="3" name="Θέση υποσέλιδου 2">
            <a:extLst>
              <a:ext uri="{FF2B5EF4-FFF2-40B4-BE49-F238E27FC236}">
                <a16:creationId xmlns:a16="http://schemas.microsoft.com/office/drawing/2014/main" id="{742867F7-B88D-4AEB-8D02-6E1674AEFE85}"/>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38465921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9A49CA-4DFF-45F6-912A-CAD819FE49D5}"/>
              </a:ext>
            </a:extLst>
          </p:cNvPr>
          <p:cNvSpPr/>
          <p:nvPr/>
        </p:nvSpPr>
        <p:spPr>
          <a:xfrm>
            <a:off x="0" y="0"/>
            <a:ext cx="12192000" cy="7017306"/>
          </a:xfrm>
          <a:prstGeom prst="rect">
            <a:avLst/>
          </a:prstGeom>
        </p:spPr>
        <p:txBody>
          <a:bodyPr wrap="square">
            <a:spAutoFit/>
          </a:bodyPr>
          <a:lstStyle/>
          <a:p>
            <a:pPr algn="just"/>
            <a:r>
              <a:rPr lang="el-GR" sz="2400" b="1" u="sng" dirty="0" err="1">
                <a:highlight>
                  <a:srgbClr val="C0C0C0"/>
                </a:highlight>
              </a:rPr>
              <a:t>Πλεονεκτήµατα</a:t>
            </a:r>
            <a:r>
              <a:rPr lang="el-GR" sz="2400" b="1" u="sng" dirty="0">
                <a:highlight>
                  <a:srgbClr val="C0C0C0"/>
                </a:highlight>
              </a:rPr>
              <a:t> </a:t>
            </a:r>
            <a:r>
              <a:rPr lang="el-GR" sz="2400" b="1" u="sng" dirty="0" err="1">
                <a:highlight>
                  <a:srgbClr val="C0C0C0"/>
                </a:highlight>
              </a:rPr>
              <a:t>γράσσων</a:t>
            </a:r>
            <a:r>
              <a:rPr lang="en-US" sz="2400" b="1" u="sng" dirty="0">
                <a:highlight>
                  <a:srgbClr val="C0C0C0"/>
                </a:highlight>
              </a:rPr>
              <a:t>:</a:t>
            </a:r>
          </a:p>
          <a:p>
            <a:pPr marL="342900" lvl="1" indent="-342900">
              <a:buFont typeface="+mj-lt"/>
              <a:buAutoNum type="arabicPeriod"/>
            </a:pPr>
            <a:r>
              <a:rPr lang="el-GR" dirty="0" err="1"/>
              <a:t>Παραµένουν</a:t>
            </a:r>
            <a:r>
              <a:rPr lang="el-GR" dirty="0"/>
              <a:t> στο </a:t>
            </a:r>
            <a:r>
              <a:rPr lang="el-GR" dirty="0" err="1"/>
              <a:t>επίµαχο</a:t>
            </a:r>
            <a:r>
              <a:rPr lang="el-GR" dirty="0"/>
              <a:t> </a:t>
            </a:r>
            <a:r>
              <a:rPr lang="el-GR" dirty="0" err="1"/>
              <a:t>σηµείο</a:t>
            </a:r>
            <a:endParaRPr lang="el-GR" sz="1600" dirty="0"/>
          </a:p>
          <a:p>
            <a:pPr marL="342900" lvl="1" indent="-342900">
              <a:buFont typeface="+mj-lt"/>
              <a:buAutoNum type="arabicPeriod"/>
            </a:pPr>
            <a:r>
              <a:rPr lang="el-GR" dirty="0" err="1"/>
              <a:t>Εκτεταµένα</a:t>
            </a:r>
            <a:r>
              <a:rPr lang="el-GR" dirty="0"/>
              <a:t> </a:t>
            </a:r>
            <a:r>
              <a:rPr lang="el-GR" dirty="0" err="1"/>
              <a:t>διαστήµατα</a:t>
            </a:r>
            <a:r>
              <a:rPr lang="el-GR" dirty="0"/>
              <a:t> λίπανσης</a:t>
            </a:r>
            <a:endParaRPr lang="el-GR" sz="1600" dirty="0"/>
          </a:p>
          <a:p>
            <a:pPr marL="342900" lvl="1" indent="-342900">
              <a:buFont typeface="+mj-lt"/>
              <a:buAutoNum type="arabicPeriod"/>
            </a:pPr>
            <a:r>
              <a:rPr lang="el-GR" dirty="0"/>
              <a:t>Καλύτερη πρόσφυση</a:t>
            </a:r>
            <a:endParaRPr lang="el-GR" sz="1600" dirty="0"/>
          </a:p>
          <a:p>
            <a:pPr marL="342900" lvl="1" indent="-342900">
              <a:buFont typeface="+mj-lt"/>
              <a:buAutoNum type="arabicPeriod"/>
            </a:pPr>
            <a:r>
              <a:rPr lang="el-GR" dirty="0"/>
              <a:t>Στεγανοποίηση - ικανοποιητική προστασία σε περιβάλλον µε υγρασία</a:t>
            </a:r>
            <a:endParaRPr lang="el-GR" sz="1600" dirty="0"/>
          </a:p>
          <a:p>
            <a:pPr marL="342900" lvl="1" indent="-342900">
              <a:buFont typeface="+mj-lt"/>
              <a:buAutoNum type="arabicPeriod"/>
            </a:pPr>
            <a:r>
              <a:rPr lang="el-GR" dirty="0"/>
              <a:t>Αντιδιαβρωτική ικανότητα</a:t>
            </a:r>
            <a:endParaRPr lang="el-GR" sz="1600" dirty="0"/>
          </a:p>
          <a:p>
            <a:pPr marL="342900" lvl="1" indent="-342900">
              <a:buFont typeface="+mj-lt"/>
              <a:buAutoNum type="arabicPeriod"/>
            </a:pPr>
            <a:r>
              <a:rPr lang="el-GR" dirty="0"/>
              <a:t>Αντοχή σε ακραίες συνθήκες λειτουργίας</a:t>
            </a:r>
            <a:endParaRPr lang="el-GR" sz="1600" dirty="0"/>
          </a:p>
          <a:p>
            <a:pPr marL="342900" lvl="1" indent="-342900">
              <a:buFont typeface="+mj-lt"/>
              <a:buAutoNum type="arabicPeriod"/>
            </a:pPr>
            <a:r>
              <a:rPr lang="el-GR" dirty="0" err="1"/>
              <a:t>Παρεµπόδιση</a:t>
            </a:r>
            <a:r>
              <a:rPr lang="el-GR" dirty="0"/>
              <a:t> διείσδυσης σκόνης και ακαθαρσιών</a:t>
            </a:r>
            <a:endParaRPr lang="el-GR" sz="1600" dirty="0"/>
          </a:p>
          <a:p>
            <a:pPr marL="342900" lvl="1" indent="-342900">
              <a:buFont typeface="+mj-lt"/>
              <a:buAutoNum type="arabicPeriod"/>
            </a:pPr>
            <a:r>
              <a:rPr lang="el-GR" dirty="0"/>
              <a:t>∆εν </a:t>
            </a:r>
            <a:r>
              <a:rPr lang="el-GR" dirty="0" err="1"/>
              <a:t>δηµιουργούν</a:t>
            </a:r>
            <a:r>
              <a:rPr lang="el-GR" dirty="0"/>
              <a:t> καθιζήσεις</a:t>
            </a:r>
            <a:endParaRPr lang="el-GR" sz="1600" dirty="0"/>
          </a:p>
          <a:p>
            <a:pPr marL="342900" lvl="1" indent="-342900">
              <a:buFont typeface="+mj-lt"/>
              <a:buAutoNum type="arabicPeriod"/>
            </a:pPr>
            <a:r>
              <a:rPr lang="el-GR" dirty="0"/>
              <a:t>Μείωση θορύβου</a:t>
            </a:r>
            <a:endParaRPr lang="el-GR" sz="1600" dirty="0"/>
          </a:p>
          <a:p>
            <a:pPr marL="342900" lvl="1" indent="-342900">
              <a:buFont typeface="+mj-lt"/>
              <a:buAutoNum type="arabicPeriod"/>
            </a:pPr>
            <a:r>
              <a:rPr lang="el-GR" dirty="0"/>
              <a:t>∆εν απαιτείται </a:t>
            </a:r>
            <a:r>
              <a:rPr lang="el-GR" dirty="0" err="1"/>
              <a:t>σύστηµα</a:t>
            </a:r>
            <a:r>
              <a:rPr lang="el-GR" dirty="0"/>
              <a:t> </a:t>
            </a:r>
            <a:r>
              <a:rPr lang="el-GR" dirty="0" err="1"/>
              <a:t>ανακυκλοφορίας</a:t>
            </a:r>
            <a:endParaRPr lang="el-GR" dirty="0"/>
          </a:p>
          <a:p>
            <a:pPr marL="342900" lvl="1" indent="-342900">
              <a:buFont typeface="+mj-lt"/>
              <a:buAutoNum type="arabicPeriod"/>
            </a:pPr>
            <a:r>
              <a:rPr lang="el-GR" spc="-4" dirty="0"/>
              <a:t>Τα συστήματα	και	</a:t>
            </a:r>
            <a:r>
              <a:rPr lang="el-GR" spc="-9" dirty="0"/>
              <a:t>ο</a:t>
            </a:r>
            <a:r>
              <a:rPr lang="el-GR" spc="-4" dirty="0"/>
              <a:t>ι συσκευές  </a:t>
            </a:r>
            <a:r>
              <a:rPr lang="el-GR" spc="13" dirty="0" err="1"/>
              <a:t>γ</a:t>
            </a:r>
            <a:r>
              <a:rPr lang="el-GR" spc="-4" dirty="0" err="1"/>
              <a:t>ρασσαρίσματος</a:t>
            </a:r>
            <a:r>
              <a:rPr lang="el-GR" spc="-4" dirty="0"/>
              <a:t> είναι </a:t>
            </a:r>
            <a:r>
              <a:rPr lang="el-GR" spc="-9" dirty="0"/>
              <a:t>π</a:t>
            </a:r>
            <a:r>
              <a:rPr lang="el-GR" spc="-4" dirty="0"/>
              <a:t>ολύ  απλούστερες και</a:t>
            </a:r>
            <a:r>
              <a:rPr lang="el-GR" spc="-9" dirty="0"/>
              <a:t> </a:t>
            </a:r>
            <a:r>
              <a:rPr lang="el-GR" spc="-4" dirty="0"/>
              <a:t>φθηνότερες.</a:t>
            </a:r>
            <a:endParaRPr lang="el-GR" dirty="0">
              <a:cs typeface="Times New Roman"/>
            </a:endParaRPr>
          </a:p>
          <a:p>
            <a:pPr marL="342900" lvl="1" indent="-342900">
              <a:buFont typeface="+mj-lt"/>
              <a:buAutoNum type="arabicPeriod"/>
            </a:pPr>
            <a:r>
              <a:rPr lang="el-GR" spc="-4" dirty="0"/>
              <a:t>Παρέχουν πολύ καλή προστασία σε μηχανισμούς που λειτουργούν σε  υγρασία και σκόνη (</a:t>
            </a:r>
            <a:r>
              <a:rPr lang="el-GR" spc="-4" dirty="0" err="1"/>
              <a:t>εκσκαπτικά</a:t>
            </a:r>
            <a:r>
              <a:rPr lang="el-GR" spc="-4" dirty="0"/>
              <a:t> και χωματουργικά</a:t>
            </a:r>
            <a:r>
              <a:rPr lang="el-GR" spc="40" dirty="0"/>
              <a:t> </a:t>
            </a:r>
            <a:r>
              <a:rPr lang="el-GR" dirty="0"/>
              <a:t>μηχανήματα).</a:t>
            </a:r>
            <a:endParaRPr lang="el-GR" dirty="0">
              <a:cs typeface="Times New Roman"/>
            </a:endParaRPr>
          </a:p>
          <a:p>
            <a:pPr marL="342900" lvl="1" indent="-342900">
              <a:buFont typeface="+mj-lt"/>
              <a:buAutoNum type="arabicPeriod"/>
            </a:pPr>
            <a:r>
              <a:rPr lang="el-GR" spc="-9" dirty="0"/>
              <a:t>Χρησιμοποιούντα</a:t>
            </a:r>
            <a:r>
              <a:rPr lang="el-GR" spc="-4" dirty="0"/>
              <a:t>ι σε </a:t>
            </a:r>
            <a:r>
              <a:rPr lang="el-GR" spc="-9" dirty="0"/>
              <a:t>πολ</a:t>
            </a:r>
            <a:r>
              <a:rPr lang="el-GR" spc="-4" dirty="0"/>
              <a:t>ύ </a:t>
            </a:r>
            <a:r>
              <a:rPr lang="el-GR" spc="-9" dirty="0"/>
              <a:t>υψηλέ</a:t>
            </a:r>
            <a:r>
              <a:rPr lang="el-GR" spc="-4" dirty="0"/>
              <a:t>ς θερμοκρ</a:t>
            </a:r>
            <a:r>
              <a:rPr lang="el-GR" dirty="0"/>
              <a:t>α</a:t>
            </a:r>
            <a:r>
              <a:rPr lang="el-GR" spc="-4" dirty="0"/>
              <a:t>σίες λειτουργία</a:t>
            </a:r>
            <a:r>
              <a:rPr lang="el-GR" spc="49" dirty="0"/>
              <a:t>ς</a:t>
            </a:r>
            <a:r>
              <a:rPr lang="el-GR" spc="-4" dirty="0"/>
              <a:t>, σε</a:t>
            </a:r>
            <a:r>
              <a:rPr lang="el-GR" spc="-4" dirty="0">
                <a:cs typeface="Arial"/>
              </a:rPr>
              <a:t> συστήματα που λειτουργούν μεγάλο χρονικό διάστημα χωρίς συντήρηση, </a:t>
            </a:r>
            <a:r>
              <a:rPr lang="el-GR" b="1" spc="-4" dirty="0">
                <a:highlight>
                  <a:srgbClr val="C0C0C0"/>
                </a:highlight>
                <a:cs typeface="Arial"/>
              </a:rPr>
              <a:t>συνδυασμό με πολύ υψηλό</a:t>
            </a:r>
            <a:r>
              <a:rPr lang="el-GR" b="1" spc="-18" dirty="0">
                <a:highlight>
                  <a:srgbClr val="C0C0C0"/>
                </a:highlight>
                <a:cs typeface="Arial"/>
              </a:rPr>
              <a:t> </a:t>
            </a:r>
            <a:r>
              <a:rPr lang="el-GR" b="1" dirty="0">
                <a:highlight>
                  <a:srgbClr val="C0C0C0"/>
                </a:highlight>
                <a:cs typeface="Arial"/>
              </a:rPr>
              <a:t>φορτίο και σε περιπτώσεις που έχουμε μικρή ταχύτητα με πολύ μεγάλο φορτίο.</a:t>
            </a:r>
            <a:endParaRPr lang="en-US" sz="1600" dirty="0">
              <a:highlight>
                <a:srgbClr val="FFFF00"/>
              </a:highlight>
            </a:endParaRPr>
          </a:p>
          <a:p>
            <a:pPr marL="0" lvl="1"/>
            <a:r>
              <a:rPr lang="el-GR" sz="2000" b="1" u="sng" dirty="0" err="1">
                <a:highlight>
                  <a:srgbClr val="C0C0C0"/>
                </a:highlight>
              </a:rPr>
              <a:t>Μειονεκτήµατα</a:t>
            </a:r>
            <a:r>
              <a:rPr lang="el-GR" sz="2000" b="1" u="sng" dirty="0">
                <a:highlight>
                  <a:srgbClr val="C0C0C0"/>
                </a:highlight>
              </a:rPr>
              <a:t> </a:t>
            </a:r>
            <a:r>
              <a:rPr lang="el-GR" sz="2000" b="1" u="sng" dirty="0" err="1">
                <a:highlight>
                  <a:srgbClr val="C0C0C0"/>
                </a:highlight>
              </a:rPr>
              <a:t>γράσσων</a:t>
            </a:r>
            <a:endParaRPr lang="el-GR" sz="2000" b="1" u="sng" dirty="0">
              <a:highlight>
                <a:srgbClr val="C0C0C0"/>
              </a:highlight>
            </a:endParaRPr>
          </a:p>
          <a:p>
            <a:pPr marL="342900" lvl="1" indent="-342900">
              <a:buFont typeface="+mj-lt"/>
              <a:buAutoNum type="arabicPeriod"/>
            </a:pPr>
            <a:r>
              <a:rPr lang="el-GR" dirty="0"/>
              <a:t>Ανεπαρκής δυνατότητα απαγωγής </a:t>
            </a:r>
            <a:r>
              <a:rPr lang="el-GR" dirty="0" err="1"/>
              <a:t>θερµότητας</a:t>
            </a:r>
            <a:r>
              <a:rPr lang="el-GR" dirty="0"/>
              <a:t> – </a:t>
            </a:r>
            <a:r>
              <a:rPr lang="el-GR" spc="-9" dirty="0">
                <a:cs typeface="Arial"/>
              </a:rPr>
              <a:t>Επειδ</a:t>
            </a:r>
            <a:r>
              <a:rPr lang="el-GR" spc="-4" dirty="0">
                <a:cs typeface="Arial"/>
              </a:rPr>
              <a:t>ή </a:t>
            </a:r>
            <a:r>
              <a:rPr lang="el-GR" spc="-9" dirty="0">
                <a:cs typeface="Arial"/>
              </a:rPr>
              <a:t>έχου</a:t>
            </a:r>
            <a:r>
              <a:rPr lang="el-GR" spc="-4" dirty="0">
                <a:cs typeface="Arial"/>
              </a:rPr>
              <a:t>ν </a:t>
            </a:r>
            <a:r>
              <a:rPr lang="el-GR" spc="-9" dirty="0">
                <a:cs typeface="Arial"/>
              </a:rPr>
              <a:t>π</a:t>
            </a:r>
            <a:r>
              <a:rPr lang="el-GR" spc="-4" dirty="0">
                <a:cs typeface="Arial"/>
              </a:rPr>
              <a:t>ολύ μικρή</a:t>
            </a:r>
            <a:r>
              <a:rPr lang="el-GR" dirty="0">
                <a:cs typeface="Arial"/>
              </a:rPr>
              <a:t>	</a:t>
            </a:r>
            <a:r>
              <a:rPr lang="el-GR" spc="-4" dirty="0">
                <a:cs typeface="Arial"/>
              </a:rPr>
              <a:t>ικ</a:t>
            </a:r>
            <a:r>
              <a:rPr lang="el-GR" dirty="0">
                <a:cs typeface="Arial"/>
              </a:rPr>
              <a:t>α</a:t>
            </a:r>
            <a:r>
              <a:rPr lang="el-GR" spc="-4" dirty="0">
                <a:cs typeface="Arial"/>
              </a:rPr>
              <a:t>νότητα </a:t>
            </a:r>
            <a:r>
              <a:rPr lang="el-GR" spc="-9" dirty="0">
                <a:cs typeface="Arial"/>
              </a:rPr>
              <a:t>ρ</a:t>
            </a:r>
            <a:r>
              <a:rPr lang="el-GR" spc="-4" dirty="0">
                <a:cs typeface="Arial"/>
              </a:rPr>
              <a:t>οής </a:t>
            </a:r>
            <a:r>
              <a:rPr lang="el-GR" spc="-9" dirty="0">
                <a:cs typeface="Arial"/>
              </a:rPr>
              <a:t>παρουσι</a:t>
            </a:r>
            <a:r>
              <a:rPr lang="el-GR" dirty="0">
                <a:cs typeface="Arial"/>
              </a:rPr>
              <a:t>ά</a:t>
            </a:r>
            <a:r>
              <a:rPr lang="el-GR" spc="-9" dirty="0">
                <a:cs typeface="Arial"/>
              </a:rPr>
              <a:t>ζου</a:t>
            </a:r>
            <a:r>
              <a:rPr lang="el-GR" spc="-4" dirty="0">
                <a:cs typeface="Arial"/>
              </a:rPr>
              <a:t>ν μειωμένη  </a:t>
            </a:r>
            <a:r>
              <a:rPr lang="el-GR" spc="-9" dirty="0">
                <a:cs typeface="Arial"/>
              </a:rPr>
              <a:t>δυνατότητα </a:t>
            </a:r>
            <a:r>
              <a:rPr lang="el-GR" spc="-4" dirty="0">
                <a:cs typeface="Arial"/>
              </a:rPr>
              <a:t>απαγωγής της θερμότητας από το</a:t>
            </a:r>
            <a:r>
              <a:rPr lang="el-GR" spc="-13" dirty="0">
                <a:cs typeface="Arial"/>
              </a:rPr>
              <a:t> </a:t>
            </a:r>
            <a:r>
              <a:rPr lang="el-GR" dirty="0">
                <a:cs typeface="Arial"/>
              </a:rPr>
              <a:t>σύστημα.</a:t>
            </a:r>
            <a:endParaRPr lang="el-GR" dirty="0"/>
          </a:p>
          <a:p>
            <a:pPr marL="342900" lvl="1" indent="-342900">
              <a:buFont typeface="+mj-lt"/>
              <a:buAutoNum type="arabicPeriod"/>
            </a:pPr>
            <a:r>
              <a:rPr lang="el-GR" dirty="0"/>
              <a:t>Ανεπαρκής καθαριστική ικανότητα</a:t>
            </a:r>
          </a:p>
          <a:p>
            <a:pPr marL="342900" lvl="1" indent="-342900">
              <a:buFont typeface="+mj-lt"/>
              <a:buAutoNum type="arabicPeriod"/>
            </a:pPr>
            <a:r>
              <a:rPr lang="el-GR" dirty="0" err="1"/>
              <a:t>Συµπιεστότητα</a:t>
            </a:r>
            <a:endParaRPr lang="el-GR" dirty="0"/>
          </a:p>
          <a:p>
            <a:pPr marL="342900" lvl="1" indent="-342900">
              <a:buFont typeface="+mj-lt"/>
              <a:buAutoNum type="arabicPeriod"/>
            </a:pPr>
            <a:r>
              <a:rPr lang="el-GR" spc="-4" dirty="0">
                <a:cs typeface="Arial"/>
              </a:rPr>
              <a:t>Παρουσιάζουν αλλαγή της </a:t>
            </a:r>
            <a:r>
              <a:rPr lang="el-GR" spc="-9" dirty="0">
                <a:cs typeface="Arial"/>
              </a:rPr>
              <a:t>δ</a:t>
            </a:r>
            <a:r>
              <a:rPr lang="el-GR" spc="-4" dirty="0">
                <a:cs typeface="Arial"/>
              </a:rPr>
              <a:t>ομής τους </a:t>
            </a:r>
            <a:r>
              <a:rPr lang="el-GR" spc="-13" dirty="0">
                <a:cs typeface="Arial"/>
              </a:rPr>
              <a:t>(</a:t>
            </a:r>
            <a:r>
              <a:rPr lang="el-GR" spc="-4" dirty="0">
                <a:cs typeface="Arial"/>
              </a:rPr>
              <a:t>γίνονται μαλακότερα ή  σκληρότερα) με το</a:t>
            </a:r>
            <a:r>
              <a:rPr lang="el-GR" spc="-26" dirty="0">
                <a:cs typeface="Arial"/>
              </a:rPr>
              <a:t> </a:t>
            </a:r>
            <a:r>
              <a:rPr lang="el-GR" spc="-4" dirty="0">
                <a:cs typeface="Arial"/>
              </a:rPr>
              <a:t>χρόνο.</a:t>
            </a:r>
            <a:endParaRPr lang="el-GR" b="1" u="sng" dirty="0">
              <a:highlight>
                <a:srgbClr val="FFFF00"/>
              </a:highlight>
            </a:endParaRPr>
          </a:p>
          <a:p>
            <a:pPr marL="0" lvl="1"/>
            <a:endParaRPr lang="el-GR" sz="1600" dirty="0"/>
          </a:p>
        </p:txBody>
      </p:sp>
      <p:sp>
        <p:nvSpPr>
          <p:cNvPr id="3" name="Θέση υποσέλιδου 2">
            <a:extLst>
              <a:ext uri="{FF2B5EF4-FFF2-40B4-BE49-F238E27FC236}">
                <a16:creationId xmlns:a16="http://schemas.microsoft.com/office/drawing/2014/main" id="{F926B025-8AE3-46A3-B6B7-A1E27CA7508B}"/>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24470288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73B5F04B-33A3-42E3-9818-8AAFB2BD3A0C}"/>
              </a:ext>
            </a:extLst>
          </p:cNvPr>
          <p:cNvSpPr/>
          <p:nvPr/>
        </p:nvSpPr>
        <p:spPr>
          <a:xfrm>
            <a:off x="-83974" y="0"/>
            <a:ext cx="12191999" cy="3282950"/>
          </a:xfrm>
          <a:prstGeom prst="rect">
            <a:avLst/>
          </a:prstGeom>
        </p:spPr>
        <p:txBody>
          <a:bodyPr wrap="square">
            <a:spAutoFit/>
          </a:bodyPr>
          <a:lstStyle/>
          <a:p>
            <a:pPr marL="11206" marR="4483" algn="just">
              <a:spcBef>
                <a:spcPts val="84"/>
              </a:spcBef>
            </a:pPr>
            <a:r>
              <a:rPr lang="el-GR" sz="2400" b="1" u="sng" spc="-4" dirty="0">
                <a:highlight>
                  <a:srgbClr val="C0C0C0"/>
                </a:highlight>
              </a:rPr>
              <a:t>Είδη</a:t>
            </a:r>
            <a:r>
              <a:rPr lang="el-GR" sz="2400" b="1" u="sng" spc="-40" dirty="0">
                <a:highlight>
                  <a:srgbClr val="C0C0C0"/>
                </a:highlight>
              </a:rPr>
              <a:t> </a:t>
            </a:r>
            <a:r>
              <a:rPr lang="el-GR" sz="2400" b="1" u="sng" spc="-4" dirty="0" err="1">
                <a:highlight>
                  <a:srgbClr val="C0C0C0"/>
                </a:highlight>
              </a:rPr>
              <a:t>γράσσων</a:t>
            </a:r>
            <a:endParaRPr lang="el-GR" sz="2400" b="1" u="sng" spc="-4" dirty="0">
              <a:highlight>
                <a:srgbClr val="C0C0C0"/>
              </a:highlight>
              <a:cs typeface="Arial"/>
            </a:endParaRPr>
          </a:p>
          <a:p>
            <a:pPr marL="11206" marR="4483" algn="just">
              <a:spcBef>
                <a:spcPts val="84"/>
              </a:spcBef>
            </a:pPr>
            <a:endParaRPr lang="el-GR" b="1" u="sng" spc="-4" dirty="0">
              <a:highlight>
                <a:srgbClr val="C0C0C0"/>
              </a:highlight>
              <a:cs typeface="Arial"/>
            </a:endParaRPr>
          </a:p>
          <a:p>
            <a:pPr marL="11206" marR="4483" algn="just">
              <a:spcBef>
                <a:spcPts val="84"/>
              </a:spcBef>
            </a:pPr>
            <a:r>
              <a:rPr lang="el-GR" b="1" u="sng" spc="-4" dirty="0">
                <a:highlight>
                  <a:srgbClr val="C0C0C0"/>
                </a:highlight>
                <a:cs typeface="Arial"/>
              </a:rPr>
              <a:t>Τα </a:t>
            </a:r>
            <a:r>
              <a:rPr lang="el-GR" b="1" u="sng" spc="-4" dirty="0" err="1">
                <a:highlight>
                  <a:srgbClr val="C0C0C0"/>
                </a:highlight>
                <a:cs typeface="Arial"/>
              </a:rPr>
              <a:t>γράσσα</a:t>
            </a:r>
            <a:r>
              <a:rPr lang="el-GR" b="1" u="sng" spc="-4" dirty="0">
                <a:highlight>
                  <a:srgbClr val="C0C0C0"/>
                </a:highlight>
                <a:cs typeface="Arial"/>
              </a:rPr>
              <a:t> χαρακτηρίζονται από το μέταλλο του </a:t>
            </a:r>
            <a:r>
              <a:rPr lang="el-GR" b="1" u="sng" spc="-4" dirty="0" err="1">
                <a:highlight>
                  <a:srgbClr val="C0C0C0"/>
                </a:highlight>
                <a:cs typeface="Arial"/>
              </a:rPr>
              <a:t>σάπωνα</a:t>
            </a:r>
            <a:r>
              <a:rPr lang="el-GR" b="1" u="sng" spc="-4" dirty="0">
                <a:highlight>
                  <a:srgbClr val="C0C0C0"/>
                </a:highlight>
                <a:cs typeface="Arial"/>
              </a:rPr>
              <a:t> που</a:t>
            </a:r>
            <a:r>
              <a:rPr lang="el-GR" b="1" u="sng" spc="481" dirty="0">
                <a:highlight>
                  <a:srgbClr val="C0C0C0"/>
                </a:highlight>
                <a:cs typeface="Arial"/>
              </a:rPr>
              <a:t> </a:t>
            </a:r>
            <a:r>
              <a:rPr lang="el-GR" b="1" u="sng" spc="-9" dirty="0">
                <a:highlight>
                  <a:srgbClr val="C0C0C0"/>
                </a:highlight>
                <a:cs typeface="Arial"/>
              </a:rPr>
              <a:t>χρησιμοποιείται </a:t>
            </a:r>
            <a:r>
              <a:rPr lang="el-GR" b="1" u="sng" dirty="0">
                <a:highlight>
                  <a:srgbClr val="C0C0C0"/>
                </a:highlight>
                <a:cs typeface="Arial"/>
              </a:rPr>
              <a:t>σαν </a:t>
            </a:r>
            <a:r>
              <a:rPr lang="el-GR" b="1" u="sng" spc="-4" dirty="0" err="1">
                <a:highlight>
                  <a:srgbClr val="C0C0C0"/>
                </a:highlight>
                <a:cs typeface="Arial"/>
              </a:rPr>
              <a:t>παχυντής</a:t>
            </a:r>
            <a:r>
              <a:rPr lang="el-GR" b="1" u="sng" spc="-4" dirty="0">
                <a:highlight>
                  <a:srgbClr val="C0C0C0"/>
                </a:highlight>
                <a:cs typeface="Arial"/>
              </a:rPr>
              <a:t>.</a:t>
            </a:r>
          </a:p>
          <a:p>
            <a:pPr marL="11206" marR="4483" algn="just">
              <a:spcBef>
                <a:spcPts val="84"/>
              </a:spcBef>
            </a:pPr>
            <a:endParaRPr lang="el-GR" b="1" spc="-4" dirty="0">
              <a:highlight>
                <a:srgbClr val="C0C0C0"/>
              </a:highlight>
              <a:cs typeface="Arial"/>
            </a:endParaRPr>
          </a:p>
          <a:p>
            <a:pPr marL="11206" marR="4483" algn="just">
              <a:spcBef>
                <a:spcPts val="84"/>
              </a:spcBef>
            </a:pPr>
            <a:r>
              <a:rPr lang="el-GR" b="1" spc="-4" dirty="0">
                <a:highlight>
                  <a:srgbClr val="C0C0C0"/>
                </a:highlight>
                <a:cs typeface="Arial"/>
              </a:rPr>
              <a:t>Τα κυριότερα είδη των </a:t>
            </a:r>
            <a:r>
              <a:rPr lang="el-GR" b="1" spc="-4" dirty="0" err="1">
                <a:highlight>
                  <a:srgbClr val="C0C0C0"/>
                </a:highlight>
                <a:cs typeface="Arial"/>
              </a:rPr>
              <a:t>γράσσων</a:t>
            </a:r>
            <a:r>
              <a:rPr lang="el-GR" b="1" spc="-4" dirty="0">
                <a:highlight>
                  <a:srgbClr val="C0C0C0"/>
                </a:highlight>
                <a:cs typeface="Arial"/>
              </a:rPr>
              <a:t> είναι  τα</a:t>
            </a:r>
            <a:r>
              <a:rPr lang="el-GR" b="1" dirty="0">
                <a:highlight>
                  <a:srgbClr val="C0C0C0"/>
                </a:highlight>
                <a:cs typeface="Arial"/>
              </a:rPr>
              <a:t> </a:t>
            </a:r>
            <a:r>
              <a:rPr lang="el-GR" b="1" spc="-4" dirty="0">
                <a:highlight>
                  <a:srgbClr val="C0C0C0"/>
                </a:highlight>
                <a:cs typeface="Arial"/>
              </a:rPr>
              <a:t>ακόλουθα:</a:t>
            </a:r>
            <a:endParaRPr lang="el-GR" b="1" dirty="0">
              <a:highlight>
                <a:srgbClr val="C0C0C0"/>
              </a:highlight>
              <a:cs typeface="Times New Roman"/>
            </a:endParaRPr>
          </a:p>
          <a:p>
            <a:pPr>
              <a:buChar char="•"/>
              <a:tabLst>
                <a:tab pos="152968" algn="l"/>
              </a:tabLst>
            </a:pPr>
            <a:r>
              <a:rPr lang="el-GR" spc="-4" dirty="0" err="1">
                <a:cs typeface="Arial"/>
              </a:rPr>
              <a:t>Γράσσα</a:t>
            </a:r>
            <a:r>
              <a:rPr lang="el-GR" spc="-4" dirty="0">
                <a:cs typeface="Arial"/>
              </a:rPr>
              <a:t> ασβεστίου</a:t>
            </a:r>
            <a:r>
              <a:rPr lang="el-GR" spc="9" dirty="0">
                <a:cs typeface="Arial"/>
              </a:rPr>
              <a:t> </a:t>
            </a:r>
            <a:r>
              <a:rPr lang="el-GR" spc="-4" dirty="0">
                <a:cs typeface="Arial"/>
              </a:rPr>
              <a:t>(</a:t>
            </a:r>
            <a:r>
              <a:rPr lang="el-GR" spc="-4" dirty="0" err="1">
                <a:cs typeface="Arial"/>
              </a:rPr>
              <a:t>Ca</a:t>
            </a:r>
            <a:r>
              <a:rPr lang="el-GR" spc="-4" dirty="0">
                <a:cs typeface="Arial"/>
              </a:rPr>
              <a:t>)</a:t>
            </a:r>
            <a:endParaRPr lang="el-GR" dirty="0">
              <a:cs typeface="Times New Roman"/>
            </a:endParaRPr>
          </a:p>
          <a:p>
            <a:pPr>
              <a:buChar char="•"/>
              <a:tabLst>
                <a:tab pos="152968" algn="l"/>
              </a:tabLst>
            </a:pPr>
            <a:r>
              <a:rPr lang="el-GR" spc="-4" dirty="0" err="1">
                <a:cs typeface="Arial"/>
              </a:rPr>
              <a:t>Γράσσα</a:t>
            </a:r>
            <a:r>
              <a:rPr lang="el-GR" spc="-4" dirty="0">
                <a:cs typeface="Arial"/>
              </a:rPr>
              <a:t> νατρίου</a:t>
            </a:r>
            <a:r>
              <a:rPr lang="el-GR" spc="-22" dirty="0">
                <a:cs typeface="Arial"/>
              </a:rPr>
              <a:t> </a:t>
            </a:r>
            <a:r>
              <a:rPr lang="el-GR" spc="-9" dirty="0">
                <a:cs typeface="Arial"/>
              </a:rPr>
              <a:t>(</a:t>
            </a:r>
            <a:r>
              <a:rPr lang="el-GR" spc="-9" dirty="0" err="1">
                <a:cs typeface="Arial"/>
              </a:rPr>
              <a:t>Na</a:t>
            </a:r>
            <a:r>
              <a:rPr lang="el-GR" spc="-9" dirty="0">
                <a:cs typeface="Arial"/>
              </a:rPr>
              <a:t>)</a:t>
            </a:r>
            <a:endParaRPr lang="el-GR" dirty="0">
              <a:cs typeface="Times New Roman"/>
            </a:endParaRPr>
          </a:p>
          <a:p>
            <a:pPr>
              <a:buChar char="•"/>
              <a:tabLst>
                <a:tab pos="152968" algn="l"/>
              </a:tabLst>
            </a:pPr>
            <a:r>
              <a:rPr lang="el-GR" spc="-4" dirty="0" err="1">
                <a:cs typeface="Arial"/>
              </a:rPr>
              <a:t>Γράσσα</a:t>
            </a:r>
            <a:r>
              <a:rPr lang="el-GR" spc="-4" dirty="0">
                <a:cs typeface="Arial"/>
              </a:rPr>
              <a:t> αργιλίου</a:t>
            </a:r>
            <a:r>
              <a:rPr lang="el-GR" spc="-18" dirty="0">
                <a:cs typeface="Arial"/>
              </a:rPr>
              <a:t> </a:t>
            </a:r>
            <a:r>
              <a:rPr lang="el-GR" spc="-4" dirty="0">
                <a:cs typeface="Arial"/>
              </a:rPr>
              <a:t>(</a:t>
            </a:r>
            <a:r>
              <a:rPr lang="el-GR" spc="-4" dirty="0" err="1">
                <a:cs typeface="Arial"/>
              </a:rPr>
              <a:t>Al</a:t>
            </a:r>
            <a:r>
              <a:rPr lang="el-GR" spc="-4" dirty="0">
                <a:cs typeface="Arial"/>
              </a:rPr>
              <a:t>)</a:t>
            </a:r>
            <a:endParaRPr lang="el-GR" dirty="0">
              <a:cs typeface="Times New Roman"/>
            </a:endParaRPr>
          </a:p>
          <a:p>
            <a:pPr>
              <a:buChar char="•"/>
              <a:tabLst>
                <a:tab pos="152968" algn="l"/>
              </a:tabLst>
            </a:pPr>
            <a:r>
              <a:rPr lang="el-GR" spc="-4" dirty="0" err="1">
                <a:cs typeface="Arial"/>
              </a:rPr>
              <a:t>Γράσσα</a:t>
            </a:r>
            <a:r>
              <a:rPr lang="el-GR" spc="-4" dirty="0">
                <a:cs typeface="Arial"/>
              </a:rPr>
              <a:t> </a:t>
            </a:r>
            <a:r>
              <a:rPr lang="el-GR" spc="-4" dirty="0" err="1">
                <a:cs typeface="Arial"/>
              </a:rPr>
              <a:t>λιθίου</a:t>
            </a:r>
            <a:r>
              <a:rPr lang="el-GR" spc="4" dirty="0">
                <a:cs typeface="Arial"/>
              </a:rPr>
              <a:t> </a:t>
            </a:r>
            <a:r>
              <a:rPr lang="el-GR" spc="-4" dirty="0">
                <a:cs typeface="Arial"/>
              </a:rPr>
              <a:t>(</a:t>
            </a:r>
            <a:r>
              <a:rPr lang="el-GR" spc="-4" dirty="0" err="1">
                <a:cs typeface="Arial"/>
              </a:rPr>
              <a:t>Li</a:t>
            </a:r>
            <a:r>
              <a:rPr lang="el-GR" spc="-4" dirty="0">
                <a:cs typeface="Arial"/>
              </a:rPr>
              <a:t>)</a:t>
            </a:r>
            <a:endParaRPr lang="el-GR" dirty="0">
              <a:cs typeface="Times New Roman"/>
            </a:endParaRPr>
          </a:p>
          <a:p>
            <a:pPr>
              <a:buChar char="•"/>
              <a:tabLst>
                <a:tab pos="152968" algn="l"/>
              </a:tabLst>
            </a:pPr>
            <a:r>
              <a:rPr lang="el-GR" spc="-4" dirty="0" err="1">
                <a:cs typeface="Arial"/>
              </a:rPr>
              <a:t>Γράσσα</a:t>
            </a:r>
            <a:r>
              <a:rPr lang="el-GR" spc="-4" dirty="0">
                <a:cs typeface="Arial"/>
              </a:rPr>
              <a:t> βαρίου</a:t>
            </a:r>
            <a:r>
              <a:rPr lang="el-GR" spc="9" dirty="0">
                <a:cs typeface="Arial"/>
              </a:rPr>
              <a:t> </a:t>
            </a:r>
            <a:r>
              <a:rPr lang="el-GR" spc="-9" dirty="0">
                <a:cs typeface="Arial"/>
              </a:rPr>
              <a:t>(</a:t>
            </a:r>
            <a:r>
              <a:rPr lang="el-GR" spc="-9" dirty="0" err="1">
                <a:cs typeface="Arial"/>
              </a:rPr>
              <a:t>Ba</a:t>
            </a:r>
            <a:r>
              <a:rPr lang="el-GR" spc="-9" dirty="0">
                <a:cs typeface="Arial"/>
              </a:rPr>
              <a:t>)</a:t>
            </a:r>
            <a:endParaRPr lang="el-GR" dirty="0">
              <a:cs typeface="Times New Roman"/>
            </a:endParaRPr>
          </a:p>
          <a:p>
            <a:pPr>
              <a:buChar char="•"/>
              <a:tabLst>
                <a:tab pos="152408" algn="l"/>
              </a:tabLst>
            </a:pPr>
            <a:r>
              <a:rPr lang="el-GR" spc="-4" dirty="0" err="1">
                <a:cs typeface="Arial"/>
              </a:rPr>
              <a:t>Γράσσα</a:t>
            </a:r>
            <a:r>
              <a:rPr lang="el-GR" spc="-4" dirty="0">
                <a:cs typeface="Arial"/>
              </a:rPr>
              <a:t> </a:t>
            </a:r>
            <a:r>
              <a:rPr lang="el-GR" spc="-4" dirty="0" err="1">
                <a:cs typeface="Arial"/>
              </a:rPr>
              <a:t>σύμπλοκου</a:t>
            </a:r>
            <a:r>
              <a:rPr lang="el-GR" dirty="0">
                <a:cs typeface="Arial"/>
              </a:rPr>
              <a:t> </a:t>
            </a:r>
            <a:r>
              <a:rPr lang="el-GR" spc="-4" dirty="0" err="1">
                <a:cs typeface="Arial"/>
              </a:rPr>
              <a:t>σάπωνα</a:t>
            </a:r>
            <a:endParaRPr lang="el-GR" dirty="0">
              <a:cs typeface="Arial"/>
            </a:endParaRPr>
          </a:p>
        </p:txBody>
      </p:sp>
      <p:sp>
        <p:nvSpPr>
          <p:cNvPr id="4" name="Ορθογώνιο 3">
            <a:extLst>
              <a:ext uri="{FF2B5EF4-FFF2-40B4-BE49-F238E27FC236}">
                <a16:creationId xmlns:a16="http://schemas.microsoft.com/office/drawing/2014/main" id="{29319354-00BC-45E2-A4BF-FDDD27BABE17}"/>
              </a:ext>
            </a:extLst>
          </p:cNvPr>
          <p:cNvSpPr/>
          <p:nvPr/>
        </p:nvSpPr>
        <p:spPr>
          <a:xfrm>
            <a:off x="0" y="3659091"/>
            <a:ext cx="12191998" cy="2431435"/>
          </a:xfrm>
          <a:prstGeom prst="rect">
            <a:avLst/>
          </a:prstGeom>
        </p:spPr>
        <p:txBody>
          <a:bodyPr wrap="square">
            <a:spAutoFit/>
          </a:bodyPr>
          <a:lstStyle/>
          <a:p>
            <a:pPr marL="0" lvl="1"/>
            <a:r>
              <a:rPr lang="el-GR" sz="2400" b="1" u="sng" dirty="0">
                <a:highlight>
                  <a:srgbClr val="C0C0C0"/>
                </a:highlight>
              </a:rPr>
              <a:t>Η επιλογή του κατάλληλου </a:t>
            </a:r>
            <a:r>
              <a:rPr lang="el-GR" sz="2400" b="1" u="sng" dirty="0" err="1">
                <a:highlight>
                  <a:srgbClr val="C0C0C0"/>
                </a:highlight>
              </a:rPr>
              <a:t>γράσσου</a:t>
            </a:r>
            <a:endParaRPr lang="el-GR" sz="2400" b="1" u="sng" dirty="0">
              <a:highlight>
                <a:srgbClr val="C0C0C0"/>
              </a:highlight>
            </a:endParaRPr>
          </a:p>
          <a:p>
            <a:pPr marL="0" lvl="1"/>
            <a:r>
              <a:rPr lang="el-GR" dirty="0"/>
              <a:t>Στις µ</a:t>
            </a:r>
            <a:r>
              <a:rPr lang="el-GR" dirty="0" err="1"/>
              <a:t>έρες</a:t>
            </a:r>
            <a:r>
              <a:rPr lang="el-GR" dirty="0"/>
              <a:t> µας τα </a:t>
            </a:r>
            <a:r>
              <a:rPr lang="el-GR" dirty="0" err="1"/>
              <a:t>λεγόµενα</a:t>
            </a:r>
            <a:r>
              <a:rPr lang="el-GR" dirty="0"/>
              <a:t> </a:t>
            </a:r>
            <a:r>
              <a:rPr lang="el-GR" dirty="0" err="1"/>
              <a:t>γράσσα</a:t>
            </a:r>
            <a:r>
              <a:rPr lang="el-GR" dirty="0"/>
              <a:t> πολλαπλών χρήσεων µ</a:t>
            </a:r>
            <a:r>
              <a:rPr lang="el-GR" dirty="0" err="1"/>
              <a:t>πορούν</a:t>
            </a:r>
            <a:r>
              <a:rPr lang="el-GR" dirty="0"/>
              <a:t> να καλύψουν το 80 % των </a:t>
            </a:r>
            <a:r>
              <a:rPr lang="el-GR" dirty="0" err="1"/>
              <a:t>εφαρµογών</a:t>
            </a:r>
            <a:r>
              <a:rPr lang="el-GR" dirty="0"/>
              <a:t> που απαιτείται η χρήση </a:t>
            </a:r>
            <a:r>
              <a:rPr lang="el-GR" dirty="0" err="1"/>
              <a:t>γράσσου</a:t>
            </a:r>
            <a:r>
              <a:rPr lang="el-GR" dirty="0"/>
              <a:t>. Για το υπόλοιπο 20% η επιλογή βασίζεται σε τρεις </a:t>
            </a:r>
            <a:r>
              <a:rPr lang="el-GR" dirty="0" err="1"/>
              <a:t>κρίσιµες</a:t>
            </a:r>
            <a:r>
              <a:rPr lang="el-GR" dirty="0"/>
              <a:t> </a:t>
            </a:r>
            <a:r>
              <a:rPr lang="el-GR" dirty="0" err="1"/>
              <a:t>παραµέτρους</a:t>
            </a:r>
            <a:r>
              <a:rPr lang="el-GR" dirty="0"/>
              <a:t>:</a:t>
            </a:r>
          </a:p>
          <a:p>
            <a:pPr marL="0" lvl="1">
              <a:buFont typeface="Arial" panose="020B0604020202020204" pitchFamily="34" charset="0"/>
              <a:buChar char="•"/>
            </a:pPr>
            <a:r>
              <a:rPr lang="el-GR" dirty="0"/>
              <a:t>Το προς λίπανση στοιχείο/</a:t>
            </a:r>
            <a:r>
              <a:rPr lang="el-GR" dirty="0" err="1"/>
              <a:t>εξάρτηµα</a:t>
            </a:r>
            <a:endParaRPr lang="el-GR" dirty="0"/>
          </a:p>
          <a:p>
            <a:pPr marL="0" lvl="1">
              <a:buFont typeface="Arial" panose="020B0604020202020204" pitchFamily="34" charset="0"/>
              <a:buChar char="•"/>
            </a:pPr>
            <a:r>
              <a:rPr lang="el-GR" dirty="0"/>
              <a:t>Οι επικρατούσες συνθήκες (π.χ. </a:t>
            </a:r>
            <a:r>
              <a:rPr lang="el-GR" dirty="0" err="1"/>
              <a:t>θερµοκρασία</a:t>
            </a:r>
            <a:r>
              <a:rPr lang="el-GR" dirty="0"/>
              <a:t>) </a:t>
            </a:r>
            <a:endParaRPr lang="en-US" dirty="0"/>
          </a:p>
          <a:p>
            <a:pPr marL="0" lvl="1" algn="just">
              <a:buFont typeface="Arial" panose="020B0604020202020204" pitchFamily="34" charset="0"/>
              <a:buChar char="•"/>
            </a:pPr>
            <a:r>
              <a:rPr lang="el-GR" dirty="0"/>
              <a:t>Το </a:t>
            </a:r>
            <a:r>
              <a:rPr lang="el-GR" dirty="0" err="1"/>
              <a:t>άµεσο</a:t>
            </a:r>
            <a:r>
              <a:rPr lang="el-GR" dirty="0"/>
              <a:t> περιβάλλον</a:t>
            </a:r>
          </a:p>
          <a:p>
            <a:endParaRPr lang="el-GR" sz="1400" b="1" dirty="0">
              <a:highlight>
                <a:srgbClr val="FFFF00"/>
              </a:highlight>
            </a:endParaRPr>
          </a:p>
          <a:p>
            <a:r>
              <a:rPr lang="el-GR" sz="1200" b="1" dirty="0"/>
              <a:t>ΒΙΒΛΙΟΓΡΑΦΙΑ Γ. </a:t>
            </a:r>
            <a:r>
              <a:rPr lang="el-GR" sz="1200" b="1" dirty="0" err="1"/>
              <a:t>Ντόντος</a:t>
            </a:r>
            <a:r>
              <a:rPr lang="el-GR" sz="1200" b="1" dirty="0"/>
              <a:t>, </a:t>
            </a:r>
            <a:r>
              <a:rPr lang="el-GR" sz="1200" b="1" dirty="0" err="1"/>
              <a:t>Χηµικός</a:t>
            </a:r>
            <a:r>
              <a:rPr lang="el-GR" sz="1200" b="1" dirty="0"/>
              <a:t> Μηχανικός, ΠΡΟΣ∆ΙΟΡΙΣΜΟΣ ∆ΙΕΙΣ∆ΥΤΙΚΟΤΗΤΑΣ ΚΑΙ ΣΗΜΕΙΟΥ ΣΤΑΞΗΣ ΛΙΠΑΝΤΙΚΩΝ ΓΡΑΣΣΩΝ (ASTM D 217 &amp; D 566) ΕΡΓΑΣΤΗΡΙΟ ΤΕΧΝΟΛΟΓΙΑΣ ΚΑΥΣΙΜΩΝ ΚΑΙ ΛΙΠΑΝΤΙΚΩΝ ΣΧΟΛΗ ΧΗΜΙΚΩΝ ΜΗΧΑΝΙΚΩΝ Ε.Μ.Π.</a:t>
            </a:r>
          </a:p>
        </p:txBody>
      </p:sp>
      <p:sp>
        <p:nvSpPr>
          <p:cNvPr id="2" name="Θέση υποσέλιδου 1">
            <a:extLst>
              <a:ext uri="{FF2B5EF4-FFF2-40B4-BE49-F238E27FC236}">
                <a16:creationId xmlns:a16="http://schemas.microsoft.com/office/drawing/2014/main" id="{13E39C42-8727-4E45-B0DA-F0B4C05E86AD}"/>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29371120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916460BB-2057-4A4E-BC3E-E0B5EE7547F1}"/>
              </a:ext>
            </a:extLst>
          </p:cNvPr>
          <p:cNvSpPr/>
          <p:nvPr/>
        </p:nvSpPr>
        <p:spPr>
          <a:xfrm>
            <a:off x="0" y="127944"/>
            <a:ext cx="12192000" cy="4101123"/>
          </a:xfrm>
          <a:prstGeom prst="rect">
            <a:avLst/>
          </a:prstGeom>
        </p:spPr>
        <p:txBody>
          <a:bodyPr wrap="square">
            <a:spAutoFit/>
          </a:bodyPr>
          <a:lstStyle/>
          <a:p>
            <a:pPr marL="11206" marR="4483" algn="just">
              <a:spcBef>
                <a:spcPts val="88"/>
              </a:spcBef>
            </a:pPr>
            <a:r>
              <a:rPr lang="el-GR" sz="2400" b="1" spc="-4" dirty="0">
                <a:highlight>
                  <a:srgbClr val="C0C0C0"/>
                </a:highlight>
              </a:rPr>
              <a:t>Εφαρμογές των </a:t>
            </a:r>
            <a:r>
              <a:rPr lang="el-GR" sz="2400" b="1" spc="-4" dirty="0" err="1">
                <a:highlight>
                  <a:srgbClr val="C0C0C0"/>
                </a:highlight>
              </a:rPr>
              <a:t>γράσσων</a:t>
            </a:r>
            <a:endParaRPr lang="el-GR" sz="2400" b="1" spc="-4" dirty="0">
              <a:highlight>
                <a:srgbClr val="C0C0C0"/>
              </a:highlight>
              <a:cs typeface="Arial"/>
            </a:endParaRPr>
          </a:p>
          <a:p>
            <a:pPr marL="11206" marR="4483" algn="just">
              <a:spcBef>
                <a:spcPts val="88"/>
              </a:spcBef>
            </a:pPr>
            <a:r>
              <a:rPr lang="el-GR" spc="-4" dirty="0">
                <a:cs typeface="Arial"/>
              </a:rPr>
              <a:t>Τα </a:t>
            </a:r>
            <a:r>
              <a:rPr lang="el-GR" dirty="0" err="1">
                <a:cs typeface="Arial"/>
              </a:rPr>
              <a:t>γράσσα</a:t>
            </a:r>
            <a:r>
              <a:rPr lang="el-GR" dirty="0">
                <a:cs typeface="Arial"/>
              </a:rPr>
              <a:t> </a:t>
            </a:r>
            <a:r>
              <a:rPr lang="el-GR" spc="-4" dirty="0">
                <a:cs typeface="Arial"/>
              </a:rPr>
              <a:t>έχουν </a:t>
            </a:r>
            <a:r>
              <a:rPr lang="el-GR" dirty="0">
                <a:cs typeface="Arial"/>
              </a:rPr>
              <a:t>την ιδιότητα να συμπεριφέρονται </a:t>
            </a:r>
            <a:r>
              <a:rPr lang="el-GR" spc="-4" dirty="0">
                <a:cs typeface="Arial"/>
              </a:rPr>
              <a:t>σαν </a:t>
            </a:r>
            <a:r>
              <a:rPr lang="el-GR" dirty="0">
                <a:cs typeface="Arial"/>
              </a:rPr>
              <a:t>στερεά σώματα μέχρις  </a:t>
            </a:r>
            <a:r>
              <a:rPr lang="el-GR" spc="-4" dirty="0">
                <a:cs typeface="Arial"/>
              </a:rPr>
              <a:t>ότου υποβληθούν σε </a:t>
            </a:r>
            <a:r>
              <a:rPr lang="el-GR" spc="-4" dirty="0" err="1">
                <a:cs typeface="Arial"/>
              </a:rPr>
              <a:t>διατμητικές</a:t>
            </a:r>
            <a:r>
              <a:rPr lang="el-GR" spc="-4" dirty="0">
                <a:cs typeface="Arial"/>
              </a:rPr>
              <a:t> τάσεις και στη συνέχεια να συμπεριφέρονται  σαν ρευστά.</a:t>
            </a:r>
          </a:p>
          <a:p>
            <a:pPr marL="11206" marR="4483" algn="just">
              <a:spcBef>
                <a:spcPts val="88"/>
              </a:spcBef>
            </a:pPr>
            <a:endParaRPr lang="el-GR" spc="-4" dirty="0">
              <a:cs typeface="Arial"/>
            </a:endParaRPr>
          </a:p>
          <a:p>
            <a:pPr marL="11206" marR="4483" algn="just">
              <a:spcBef>
                <a:spcPts val="88"/>
              </a:spcBef>
            </a:pPr>
            <a:r>
              <a:rPr lang="el-GR" spc="-4" dirty="0">
                <a:cs typeface="Arial"/>
              </a:rPr>
              <a:t>Τότε το ιξώδες τους είναι παραπλήσιο </a:t>
            </a:r>
            <a:r>
              <a:rPr lang="el-GR" dirty="0">
                <a:cs typeface="Arial"/>
              </a:rPr>
              <a:t>με το </a:t>
            </a:r>
            <a:r>
              <a:rPr lang="el-GR" spc="-4" dirty="0">
                <a:cs typeface="Arial"/>
              </a:rPr>
              <a:t>ιξώδες του υγρού  λιπαντικού, </a:t>
            </a:r>
            <a:r>
              <a:rPr lang="el-GR" dirty="0">
                <a:cs typeface="Arial"/>
              </a:rPr>
              <a:t>από το </a:t>
            </a:r>
            <a:r>
              <a:rPr lang="el-GR" spc="-4" dirty="0">
                <a:cs typeface="Arial"/>
              </a:rPr>
              <a:t>οποίο έχουν</a:t>
            </a:r>
            <a:r>
              <a:rPr lang="el-GR" spc="-18" dirty="0">
                <a:cs typeface="Arial"/>
              </a:rPr>
              <a:t> </a:t>
            </a:r>
            <a:r>
              <a:rPr lang="el-GR" spc="-4" dirty="0">
                <a:cs typeface="Arial"/>
              </a:rPr>
              <a:t>σχηματιστεί.</a:t>
            </a:r>
            <a:endParaRPr lang="el-GR" dirty="0">
              <a:cs typeface="Arial"/>
            </a:endParaRPr>
          </a:p>
          <a:p>
            <a:pPr>
              <a:spcBef>
                <a:spcPts val="35"/>
              </a:spcBef>
            </a:pPr>
            <a:endParaRPr lang="el-GR" dirty="0">
              <a:cs typeface="Times New Roman"/>
            </a:endParaRPr>
          </a:p>
          <a:p>
            <a:pPr>
              <a:spcBef>
                <a:spcPts val="35"/>
              </a:spcBef>
            </a:pPr>
            <a:endParaRPr lang="el-GR" dirty="0">
              <a:cs typeface="Times New Roman"/>
            </a:endParaRPr>
          </a:p>
          <a:p>
            <a:pPr marL="11206" algn="just">
              <a:spcBef>
                <a:spcPts val="4"/>
              </a:spcBef>
            </a:pPr>
            <a:r>
              <a:rPr lang="el-GR" b="1" u="sng" spc="-4" dirty="0">
                <a:highlight>
                  <a:srgbClr val="C0C0C0"/>
                </a:highlight>
                <a:cs typeface="Arial"/>
              </a:rPr>
              <a:t>Σε γενικές γραμμές </a:t>
            </a:r>
            <a:r>
              <a:rPr lang="el-GR" b="1" u="sng" dirty="0">
                <a:highlight>
                  <a:srgbClr val="C0C0C0"/>
                </a:highlight>
                <a:cs typeface="Arial"/>
              </a:rPr>
              <a:t>τα </a:t>
            </a:r>
            <a:r>
              <a:rPr lang="el-GR" b="1" u="sng" spc="-4" dirty="0" err="1">
                <a:highlight>
                  <a:srgbClr val="C0C0C0"/>
                </a:highlight>
                <a:cs typeface="Arial"/>
              </a:rPr>
              <a:t>γράσσα</a:t>
            </a:r>
            <a:r>
              <a:rPr lang="el-GR" b="1" u="sng" spc="-4" dirty="0">
                <a:highlight>
                  <a:srgbClr val="C0C0C0"/>
                </a:highlight>
                <a:cs typeface="Arial"/>
              </a:rPr>
              <a:t> χρησιμοποιούνται στις παρακάτω</a:t>
            </a:r>
            <a:r>
              <a:rPr lang="el-GR" b="1" u="sng" spc="-31" dirty="0">
                <a:highlight>
                  <a:srgbClr val="C0C0C0"/>
                </a:highlight>
                <a:cs typeface="Arial"/>
              </a:rPr>
              <a:t> </a:t>
            </a:r>
            <a:r>
              <a:rPr lang="el-GR" b="1" u="sng" dirty="0">
                <a:highlight>
                  <a:srgbClr val="C0C0C0"/>
                </a:highlight>
                <a:cs typeface="Arial"/>
              </a:rPr>
              <a:t>εφαρμογές:</a:t>
            </a:r>
            <a:endParaRPr lang="el-GR" b="1" u="sng" dirty="0">
              <a:highlight>
                <a:srgbClr val="C0C0C0"/>
              </a:highlight>
              <a:cs typeface="Times New Roman"/>
            </a:endParaRPr>
          </a:p>
          <a:p>
            <a:pPr marL="354106" marR="8965" indent="-342900" algn="just">
              <a:buSzPct val="94444"/>
              <a:buFont typeface="+mj-lt"/>
              <a:buAutoNum type="arabicPeriod"/>
              <a:tabLst>
                <a:tab pos="82928" algn="l"/>
              </a:tabLst>
            </a:pPr>
            <a:r>
              <a:rPr lang="el-GR" spc="-4" dirty="0">
                <a:cs typeface="Arial"/>
              </a:rPr>
              <a:t>Σε υψηλές θερμοκρασίες λειτουργίας που αποκλείουν τη χρήση των  ορυκτελαίων.</a:t>
            </a:r>
            <a:endParaRPr lang="el-GR" dirty="0">
              <a:cs typeface="Arial"/>
            </a:endParaRPr>
          </a:p>
          <a:p>
            <a:pPr marL="353547" indent="-342900" algn="just">
              <a:spcBef>
                <a:spcPts val="9"/>
              </a:spcBef>
              <a:buSzPct val="94444"/>
              <a:buFont typeface="+mj-lt"/>
              <a:buAutoNum type="arabicPeriod"/>
              <a:tabLst>
                <a:tab pos="82928" algn="l"/>
              </a:tabLst>
            </a:pPr>
            <a:r>
              <a:rPr lang="el-GR" spc="-4" dirty="0">
                <a:cs typeface="Arial"/>
              </a:rPr>
              <a:t>Σε πολύ χαμηλές ταχύτητες σε συνδυασμό </a:t>
            </a:r>
            <a:r>
              <a:rPr lang="el-GR" dirty="0">
                <a:cs typeface="Arial"/>
              </a:rPr>
              <a:t>με </a:t>
            </a:r>
            <a:r>
              <a:rPr lang="el-GR" spc="-4" dirty="0">
                <a:cs typeface="Arial"/>
              </a:rPr>
              <a:t>υψηλά</a:t>
            </a:r>
            <a:r>
              <a:rPr lang="el-GR" spc="-22" dirty="0">
                <a:cs typeface="Arial"/>
              </a:rPr>
              <a:t> </a:t>
            </a:r>
            <a:r>
              <a:rPr lang="el-GR" dirty="0">
                <a:cs typeface="Arial"/>
              </a:rPr>
              <a:t>φορτία.</a:t>
            </a:r>
          </a:p>
          <a:p>
            <a:pPr marL="354106" marR="5603" indent="-342900" algn="just">
              <a:buSzPct val="94444"/>
              <a:buFont typeface="+mj-lt"/>
              <a:buAutoNum type="arabicPeriod"/>
              <a:tabLst>
                <a:tab pos="82928" algn="l"/>
              </a:tabLst>
            </a:pPr>
            <a:r>
              <a:rPr lang="el-GR" spc="-4" dirty="0">
                <a:cs typeface="Arial"/>
              </a:rPr>
              <a:t>Σε μηχανισμούς που </a:t>
            </a:r>
            <a:r>
              <a:rPr lang="el-GR" dirty="0">
                <a:cs typeface="Arial"/>
              </a:rPr>
              <a:t>λειτουργούν </a:t>
            </a:r>
            <a:r>
              <a:rPr lang="el-GR" spc="-4" dirty="0">
                <a:cs typeface="Arial"/>
              </a:rPr>
              <a:t>σε υγρασία </a:t>
            </a:r>
            <a:r>
              <a:rPr lang="el-GR" dirty="0">
                <a:cs typeface="Arial"/>
              </a:rPr>
              <a:t>και </a:t>
            </a:r>
            <a:r>
              <a:rPr lang="el-GR" spc="-4" dirty="0">
                <a:cs typeface="Arial"/>
              </a:rPr>
              <a:t>σκόνη (</a:t>
            </a:r>
            <a:r>
              <a:rPr lang="el-GR" spc="-4" dirty="0" err="1">
                <a:cs typeface="Arial"/>
              </a:rPr>
              <a:t>εκσκαπτικά</a:t>
            </a:r>
            <a:r>
              <a:rPr lang="el-GR" spc="-4" dirty="0">
                <a:cs typeface="Arial"/>
              </a:rPr>
              <a:t> και  χωματουργικά</a:t>
            </a:r>
            <a:r>
              <a:rPr lang="el-GR" spc="-13" dirty="0">
                <a:cs typeface="Arial"/>
              </a:rPr>
              <a:t> </a:t>
            </a:r>
            <a:r>
              <a:rPr lang="el-GR" dirty="0">
                <a:cs typeface="Arial"/>
              </a:rPr>
              <a:t>μηχανήματα).</a:t>
            </a:r>
          </a:p>
          <a:p>
            <a:pPr marL="354106" marR="4483" indent="-342900" algn="just">
              <a:spcBef>
                <a:spcPts val="4"/>
              </a:spcBef>
              <a:buSzPct val="94444"/>
              <a:buFont typeface="+mj-lt"/>
              <a:buAutoNum type="arabicPeriod"/>
              <a:tabLst>
                <a:tab pos="82928" algn="l"/>
              </a:tabLst>
            </a:pPr>
            <a:r>
              <a:rPr lang="el-GR" spc="-4" dirty="0">
                <a:cs typeface="Arial"/>
              </a:rPr>
              <a:t>Σε σημεία λίπανσης που είναι δύσκολα προσιτά, οπότε </a:t>
            </a:r>
            <a:r>
              <a:rPr lang="el-GR" dirty="0">
                <a:cs typeface="Arial"/>
              </a:rPr>
              <a:t>η </a:t>
            </a:r>
            <a:r>
              <a:rPr lang="el-GR" spc="-4" dirty="0">
                <a:cs typeface="Arial"/>
              </a:rPr>
              <a:t>συχνή </a:t>
            </a:r>
            <a:r>
              <a:rPr lang="el-GR" spc="-4" dirty="0" err="1">
                <a:cs typeface="Arial"/>
              </a:rPr>
              <a:t>αναλίπανση</a:t>
            </a:r>
            <a:r>
              <a:rPr lang="el-GR" spc="-4" dirty="0">
                <a:cs typeface="Arial"/>
              </a:rPr>
              <a:t> δημιουργεί</a:t>
            </a:r>
            <a:r>
              <a:rPr lang="el-GR" spc="-13" dirty="0">
                <a:cs typeface="Arial"/>
              </a:rPr>
              <a:t> </a:t>
            </a:r>
            <a:r>
              <a:rPr lang="el-GR" spc="-4" dirty="0">
                <a:cs typeface="Arial"/>
              </a:rPr>
              <a:t>προβλήματα.</a:t>
            </a:r>
            <a:endParaRPr lang="el-GR" dirty="0">
              <a:cs typeface="Arial"/>
            </a:endParaRPr>
          </a:p>
          <a:p>
            <a:pPr marL="354106" marR="4483" indent="-342900" algn="just">
              <a:spcBef>
                <a:spcPts val="4"/>
              </a:spcBef>
              <a:buSzPct val="94444"/>
              <a:buFont typeface="+mj-lt"/>
              <a:buAutoNum type="arabicPeriod"/>
              <a:tabLst>
                <a:tab pos="82928" algn="l"/>
              </a:tabLst>
            </a:pPr>
            <a:r>
              <a:rPr lang="el-GR" spc="-4" dirty="0">
                <a:cs typeface="Arial"/>
              </a:rPr>
              <a:t>Όταν δεν είναι δυνατή </a:t>
            </a:r>
            <a:r>
              <a:rPr lang="el-GR" dirty="0">
                <a:cs typeface="Arial"/>
              </a:rPr>
              <a:t>η </a:t>
            </a:r>
            <a:r>
              <a:rPr lang="el-GR" spc="-4" dirty="0">
                <a:cs typeface="Arial"/>
              </a:rPr>
              <a:t>απόλυτη στεγανοποίηση του συστήματος, </a:t>
            </a:r>
            <a:r>
              <a:rPr lang="el-GR" spc="-9" dirty="0">
                <a:cs typeface="Arial"/>
              </a:rPr>
              <a:t>με  </a:t>
            </a:r>
            <a:r>
              <a:rPr lang="el-GR" dirty="0">
                <a:cs typeface="Arial"/>
              </a:rPr>
              <a:t>αποτέλεσμα να </a:t>
            </a:r>
            <a:r>
              <a:rPr lang="el-GR" spc="-4" dirty="0">
                <a:cs typeface="Arial"/>
              </a:rPr>
              <a:t>έχουμε </a:t>
            </a:r>
            <a:r>
              <a:rPr lang="el-GR" spc="-9" dirty="0">
                <a:cs typeface="Arial"/>
              </a:rPr>
              <a:t>παρουσία </a:t>
            </a:r>
            <a:r>
              <a:rPr lang="el-GR" dirty="0">
                <a:cs typeface="Arial"/>
              </a:rPr>
              <a:t>νερού ή </a:t>
            </a:r>
            <a:r>
              <a:rPr lang="el-GR" spc="-4" dirty="0">
                <a:cs typeface="Arial"/>
              </a:rPr>
              <a:t>σκόνης (ανοικτοί οδοντωτοί τροχοί,  εξωτερικοί χώροι</a:t>
            </a:r>
            <a:r>
              <a:rPr lang="el-GR" spc="-9" dirty="0">
                <a:cs typeface="Arial"/>
              </a:rPr>
              <a:t> </a:t>
            </a:r>
            <a:r>
              <a:rPr lang="el-GR" dirty="0" err="1">
                <a:cs typeface="Arial"/>
              </a:rPr>
              <a:t>κ.λπ</a:t>
            </a:r>
            <a:r>
              <a:rPr lang="el-GR" dirty="0">
                <a:cs typeface="Arial"/>
              </a:rPr>
              <a:t>).</a:t>
            </a:r>
          </a:p>
        </p:txBody>
      </p:sp>
      <p:sp>
        <p:nvSpPr>
          <p:cNvPr id="3" name="Θέση υποσέλιδου 2">
            <a:extLst>
              <a:ext uri="{FF2B5EF4-FFF2-40B4-BE49-F238E27FC236}">
                <a16:creationId xmlns:a16="http://schemas.microsoft.com/office/drawing/2014/main" id="{14EC5429-6115-4CCF-AB18-D262510871AE}"/>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22611252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11603" y="781713"/>
            <a:ext cx="4054849" cy="380082"/>
          </a:xfrm>
          <a:prstGeom prst="rect">
            <a:avLst/>
          </a:prstGeom>
        </p:spPr>
        <p:txBody>
          <a:bodyPr vert="horz" wrap="square" lIns="0" tIns="10646" rIns="0" bIns="0" rtlCol="0" anchor="b">
            <a:spAutoFit/>
          </a:bodyPr>
          <a:lstStyle/>
          <a:p>
            <a:pPr marL="11206">
              <a:lnSpc>
                <a:spcPct val="100000"/>
              </a:lnSpc>
              <a:spcBef>
                <a:spcPts val="84"/>
              </a:spcBef>
            </a:pPr>
            <a:r>
              <a:rPr sz="2400" u="sng" spc="-4" dirty="0">
                <a:highlight>
                  <a:srgbClr val="C0C0C0"/>
                </a:highlight>
                <a:latin typeface="+mn-lt"/>
              </a:rPr>
              <a:t>Εφαρμογές των γράσσων</a:t>
            </a:r>
          </a:p>
        </p:txBody>
      </p:sp>
      <p:sp>
        <p:nvSpPr>
          <p:cNvPr id="3" name="object 3"/>
          <p:cNvSpPr/>
          <p:nvPr/>
        </p:nvSpPr>
        <p:spPr>
          <a:xfrm>
            <a:off x="3406588" y="1344706"/>
            <a:ext cx="5378824" cy="4895401"/>
          </a:xfrm>
          <a:prstGeom prst="rect">
            <a:avLst/>
          </a:prstGeom>
          <a:blipFill>
            <a:blip r:embed="rId2" cstate="print"/>
            <a:stretch>
              <a:fillRect/>
            </a:stretch>
          </a:blipFill>
        </p:spPr>
        <p:txBody>
          <a:bodyPr wrap="square" lIns="0" tIns="0" rIns="0" bIns="0" rtlCol="0"/>
          <a:lstStyle/>
          <a:p>
            <a:endParaRPr sz="1588"/>
          </a:p>
        </p:txBody>
      </p:sp>
      <p:sp>
        <p:nvSpPr>
          <p:cNvPr id="4" name="Θέση υποσέλιδου 3">
            <a:extLst>
              <a:ext uri="{FF2B5EF4-FFF2-40B4-BE49-F238E27FC236}">
                <a16:creationId xmlns:a16="http://schemas.microsoft.com/office/drawing/2014/main" id="{11A2D262-7C00-402A-B5EB-F659260BFE96}"/>
              </a:ext>
            </a:extLst>
          </p:cNvPr>
          <p:cNvSpPr>
            <a:spLocks noGrp="1"/>
          </p:cNvSpPr>
          <p:nvPr>
            <p:ph type="ftr" sz="quarter" idx="5"/>
          </p:nvPr>
        </p:nvSpPr>
        <p:spPr/>
        <p:txBody>
          <a:bodyPr/>
          <a:lstStyle/>
          <a:p>
            <a:r>
              <a:rPr lang="el-GR" dirty="0">
                <a:highlight>
                  <a:srgbClr val="C0C0C0"/>
                </a:highlight>
              </a:rPr>
              <a:t>ΤΕΧΝΟΛΟΓΙΑ ΚΑΥΣΙΜΩΝ ΚΑΙ ΛΙΠΑΝΤΙΚΩΝ, Δ. ΚΑΡΩΝΗΣ, Ε. ΛΟΗΣ, Φ. ΖΑΝΝΙΚΟΣ, ΕΚΔΟΣΕΙΣ ΕΜΠ, 2014, ΑΘΗΝΑ</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05071" y="829534"/>
            <a:ext cx="4054849" cy="380082"/>
          </a:xfrm>
          <a:prstGeom prst="rect">
            <a:avLst/>
          </a:prstGeom>
        </p:spPr>
        <p:txBody>
          <a:bodyPr vert="horz" wrap="square" lIns="0" tIns="10646" rIns="0" bIns="0" rtlCol="0" anchor="b">
            <a:spAutoFit/>
          </a:bodyPr>
          <a:lstStyle/>
          <a:p>
            <a:pPr marL="11206">
              <a:lnSpc>
                <a:spcPct val="100000"/>
              </a:lnSpc>
              <a:spcBef>
                <a:spcPts val="84"/>
              </a:spcBef>
            </a:pPr>
            <a:r>
              <a:rPr sz="2400" u="sng" spc="-4" dirty="0">
                <a:highlight>
                  <a:srgbClr val="C0C0C0"/>
                </a:highlight>
                <a:latin typeface="+mn-lt"/>
              </a:rPr>
              <a:t>Εφαρμογές των γράσσων</a:t>
            </a:r>
          </a:p>
        </p:txBody>
      </p:sp>
      <p:sp>
        <p:nvSpPr>
          <p:cNvPr id="3" name="object 3"/>
          <p:cNvSpPr/>
          <p:nvPr/>
        </p:nvSpPr>
        <p:spPr>
          <a:xfrm>
            <a:off x="3137647" y="1546412"/>
            <a:ext cx="6118411" cy="4465767"/>
          </a:xfrm>
          <a:prstGeom prst="rect">
            <a:avLst/>
          </a:prstGeom>
          <a:blipFill>
            <a:blip r:embed="rId2" cstate="print"/>
            <a:stretch>
              <a:fillRect/>
            </a:stretch>
          </a:blipFill>
        </p:spPr>
        <p:txBody>
          <a:bodyPr wrap="square" lIns="0" tIns="0" rIns="0" bIns="0" rtlCol="0"/>
          <a:lstStyle/>
          <a:p>
            <a:endParaRPr sz="1588"/>
          </a:p>
        </p:txBody>
      </p:sp>
      <p:sp>
        <p:nvSpPr>
          <p:cNvPr id="4" name="Θέση υποσέλιδου 3">
            <a:extLst>
              <a:ext uri="{FF2B5EF4-FFF2-40B4-BE49-F238E27FC236}">
                <a16:creationId xmlns:a16="http://schemas.microsoft.com/office/drawing/2014/main" id="{EF4462FB-2E42-49EA-9A68-F271CA4F37D9}"/>
              </a:ext>
            </a:extLst>
          </p:cNvPr>
          <p:cNvSpPr>
            <a:spLocks noGrp="1"/>
          </p:cNvSpPr>
          <p:nvPr>
            <p:ph type="ftr" sz="quarter" idx="5"/>
          </p:nvPr>
        </p:nvSpPr>
        <p:spPr/>
        <p:txBody>
          <a:bodyPr/>
          <a:lstStyle/>
          <a:p>
            <a:r>
              <a:rPr lang="el-GR"/>
              <a:t>ΤΕΧΝΟΛΟΓΙΑ ΚΑΥΣΙΜΩΝ ΚΑΙ ΛΙΠΑΝΤΙΚΩΝ, Δ. ΚΑΡΩΝΗΣ, Ε. ΛΟΗΣ, Φ. ΖΑΝΝΙΚΟΣ, ΕΚΔΟΣΕΙΣ ΕΜΠ, 2014, ΑΘΗΝΑ</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451E4488-31EE-4AB5-85C3-C0EE547689E4}"/>
              </a:ext>
            </a:extLst>
          </p:cNvPr>
          <p:cNvSpPr/>
          <p:nvPr/>
        </p:nvSpPr>
        <p:spPr>
          <a:xfrm>
            <a:off x="0" y="153621"/>
            <a:ext cx="12192000" cy="4075475"/>
          </a:xfrm>
          <a:prstGeom prst="rect">
            <a:avLst/>
          </a:prstGeom>
        </p:spPr>
        <p:txBody>
          <a:bodyPr wrap="square">
            <a:spAutoFit/>
          </a:bodyPr>
          <a:lstStyle/>
          <a:p>
            <a:pPr marL="11206" marR="4483">
              <a:spcBef>
                <a:spcPts val="84"/>
              </a:spcBef>
            </a:pPr>
            <a:r>
              <a:rPr lang="el-GR" sz="2400" b="1" u="sng" spc="-9" dirty="0"/>
              <a:t>Ιδιότητες </a:t>
            </a:r>
            <a:r>
              <a:rPr lang="el-GR" sz="2400" b="1" u="sng" spc="-4" dirty="0"/>
              <a:t>των</a:t>
            </a:r>
            <a:r>
              <a:rPr lang="el-GR" sz="2400" b="1" u="sng" spc="18" dirty="0"/>
              <a:t> </a:t>
            </a:r>
            <a:r>
              <a:rPr lang="el-GR" sz="2400" b="1" u="sng" spc="-4" dirty="0" err="1"/>
              <a:t>γράσσων</a:t>
            </a:r>
            <a:endParaRPr lang="el-GR" sz="2400" b="1" u="sng" spc="-4" dirty="0">
              <a:cs typeface="Arial"/>
            </a:endParaRPr>
          </a:p>
          <a:p>
            <a:pPr marL="11206" marR="4483">
              <a:spcBef>
                <a:spcPts val="84"/>
              </a:spcBef>
            </a:pPr>
            <a:r>
              <a:rPr lang="el-GR" spc="-4" dirty="0">
                <a:cs typeface="Arial"/>
              </a:rPr>
              <a:t>Οι ιδιότητες των λιπαντικών </a:t>
            </a:r>
            <a:r>
              <a:rPr lang="el-GR" spc="-4" dirty="0" err="1">
                <a:cs typeface="Arial"/>
              </a:rPr>
              <a:t>λίπων</a:t>
            </a:r>
            <a:r>
              <a:rPr lang="el-GR" spc="-4" dirty="0">
                <a:cs typeface="Arial"/>
              </a:rPr>
              <a:t> </a:t>
            </a:r>
            <a:r>
              <a:rPr lang="el-GR" spc="-9" dirty="0">
                <a:cs typeface="Arial"/>
              </a:rPr>
              <a:t>κρίνονται </a:t>
            </a:r>
            <a:r>
              <a:rPr lang="el-GR" spc="-4" dirty="0">
                <a:cs typeface="Arial"/>
              </a:rPr>
              <a:t>με διάφορες </a:t>
            </a:r>
            <a:r>
              <a:rPr lang="el-GR" spc="-9" dirty="0">
                <a:cs typeface="Arial"/>
              </a:rPr>
              <a:t>πρότυπες  διεθνώς </a:t>
            </a:r>
            <a:r>
              <a:rPr lang="el-GR" spc="-4" dirty="0">
                <a:cs typeface="Arial"/>
              </a:rPr>
              <a:t>αποδεκτές </a:t>
            </a:r>
            <a:r>
              <a:rPr lang="el-GR" dirty="0">
                <a:cs typeface="Arial"/>
              </a:rPr>
              <a:t>(ASTM, IP, AFNOR, </a:t>
            </a:r>
            <a:r>
              <a:rPr lang="el-GR" spc="-4" dirty="0">
                <a:cs typeface="Arial"/>
              </a:rPr>
              <a:t>κ.λπ.) και συχνά  τροποποιούμενες </a:t>
            </a:r>
            <a:r>
              <a:rPr lang="el-GR" spc="-9" dirty="0">
                <a:cs typeface="Arial"/>
              </a:rPr>
              <a:t>εργαστηριακές</a:t>
            </a:r>
            <a:r>
              <a:rPr lang="el-GR" spc="-13" dirty="0">
                <a:cs typeface="Arial"/>
              </a:rPr>
              <a:t> </a:t>
            </a:r>
            <a:r>
              <a:rPr lang="el-GR" spc="-4" dirty="0">
                <a:cs typeface="Arial"/>
              </a:rPr>
              <a:t>δοκιμές.</a:t>
            </a:r>
            <a:endParaRPr lang="el-GR" dirty="0">
              <a:cs typeface="Arial"/>
            </a:endParaRPr>
          </a:p>
          <a:p>
            <a:pPr>
              <a:spcBef>
                <a:spcPts val="40"/>
              </a:spcBef>
            </a:pPr>
            <a:endParaRPr lang="el-GR" dirty="0">
              <a:cs typeface="Times New Roman"/>
            </a:endParaRPr>
          </a:p>
          <a:p>
            <a:pPr marL="11206"/>
            <a:r>
              <a:rPr lang="el-GR" b="1" u="sng" spc="-4" dirty="0">
                <a:cs typeface="Arial"/>
              </a:rPr>
              <a:t>Οι σπουδαιότερες </a:t>
            </a:r>
            <a:r>
              <a:rPr lang="el-GR" b="1" u="sng" spc="-9" dirty="0">
                <a:cs typeface="Arial"/>
              </a:rPr>
              <a:t>ιδιότητες </a:t>
            </a:r>
            <a:r>
              <a:rPr lang="el-GR" b="1" u="sng" spc="-4" dirty="0">
                <a:cs typeface="Arial"/>
              </a:rPr>
              <a:t>των </a:t>
            </a:r>
            <a:r>
              <a:rPr lang="el-GR" b="1" u="sng" spc="-4" dirty="0" err="1">
                <a:cs typeface="Arial"/>
              </a:rPr>
              <a:t>γράσσων</a:t>
            </a:r>
            <a:r>
              <a:rPr lang="el-GR" b="1" u="sng" spc="-4" dirty="0">
                <a:cs typeface="Arial"/>
              </a:rPr>
              <a:t> είναι οι</a:t>
            </a:r>
            <a:r>
              <a:rPr lang="el-GR" b="1" u="sng" spc="13" dirty="0">
                <a:cs typeface="Arial"/>
              </a:rPr>
              <a:t> </a:t>
            </a:r>
            <a:r>
              <a:rPr lang="el-GR" b="1" u="sng" dirty="0">
                <a:cs typeface="Arial"/>
              </a:rPr>
              <a:t>ακόλουθες:</a:t>
            </a:r>
          </a:p>
          <a:p>
            <a:pPr>
              <a:spcBef>
                <a:spcPts val="35"/>
              </a:spcBef>
            </a:pPr>
            <a:endParaRPr lang="el-GR" dirty="0">
              <a:cs typeface="Times New Roman"/>
            </a:endParaRPr>
          </a:p>
          <a:p>
            <a:pPr marL="353546" indent="-342900">
              <a:buFont typeface="+mj-lt"/>
              <a:buAutoNum type="arabicPeriod"/>
              <a:tabLst>
                <a:tab pos="151848" algn="l"/>
              </a:tabLst>
            </a:pPr>
            <a:r>
              <a:rPr lang="el-GR" b="1" i="1" spc="-4" dirty="0">
                <a:cs typeface="Arial"/>
              </a:rPr>
              <a:t>Συνεκτικότητα</a:t>
            </a:r>
            <a:endParaRPr lang="el-GR" b="1" dirty="0">
              <a:cs typeface="Arial"/>
            </a:endParaRPr>
          </a:p>
          <a:p>
            <a:pPr marL="353546" indent="-342900">
              <a:buFont typeface="+mj-lt"/>
              <a:buAutoNum type="arabicPeriod"/>
              <a:tabLst>
                <a:tab pos="152408" algn="l"/>
              </a:tabLst>
            </a:pPr>
            <a:r>
              <a:rPr lang="el-GR" b="1" spc="-9" dirty="0">
                <a:cs typeface="Arial"/>
              </a:rPr>
              <a:t>Φαινόμενο</a:t>
            </a:r>
            <a:r>
              <a:rPr lang="el-GR" b="1" spc="-13" dirty="0">
                <a:cs typeface="Arial"/>
              </a:rPr>
              <a:t> </a:t>
            </a:r>
            <a:r>
              <a:rPr lang="el-GR" b="1" spc="-9" dirty="0">
                <a:cs typeface="Arial"/>
              </a:rPr>
              <a:t>ιξώδες</a:t>
            </a:r>
            <a:endParaRPr lang="el-GR" b="1" dirty="0">
              <a:cs typeface="Arial"/>
            </a:endParaRPr>
          </a:p>
          <a:p>
            <a:pPr marL="353546" indent="-342900">
              <a:buFont typeface="+mj-lt"/>
              <a:buAutoNum type="arabicPeriod"/>
              <a:tabLst>
                <a:tab pos="152408" algn="l"/>
              </a:tabLst>
            </a:pPr>
            <a:r>
              <a:rPr lang="el-GR" b="1" spc="-4" dirty="0">
                <a:cs typeface="Arial"/>
              </a:rPr>
              <a:t>Σημείο </a:t>
            </a:r>
            <a:r>
              <a:rPr lang="el-GR" b="1" spc="-4" dirty="0" err="1">
                <a:cs typeface="Arial"/>
              </a:rPr>
              <a:t>στάξης</a:t>
            </a:r>
            <a:endParaRPr lang="el-GR" b="1" dirty="0">
              <a:cs typeface="Arial"/>
            </a:endParaRPr>
          </a:p>
          <a:p>
            <a:pPr marL="353546" indent="-342900">
              <a:buFont typeface="+mj-lt"/>
              <a:buAutoNum type="arabicPeriod"/>
              <a:tabLst>
                <a:tab pos="152408" algn="l"/>
              </a:tabLst>
            </a:pPr>
            <a:r>
              <a:rPr lang="el-GR" b="1" spc="-9" dirty="0">
                <a:cs typeface="Arial"/>
              </a:rPr>
              <a:t>Αντοχή </a:t>
            </a:r>
            <a:r>
              <a:rPr lang="el-GR" b="1" spc="-4" dirty="0">
                <a:cs typeface="Arial"/>
              </a:rPr>
              <a:t>στο</a:t>
            </a:r>
            <a:r>
              <a:rPr lang="el-GR" b="1" spc="-13" dirty="0">
                <a:cs typeface="Arial"/>
              </a:rPr>
              <a:t> </a:t>
            </a:r>
            <a:r>
              <a:rPr lang="el-GR" b="1" spc="-9" dirty="0">
                <a:cs typeface="Arial"/>
              </a:rPr>
              <a:t>νερό</a:t>
            </a:r>
            <a:endParaRPr lang="el-GR" b="1" dirty="0">
              <a:cs typeface="Arial"/>
            </a:endParaRPr>
          </a:p>
          <a:p>
            <a:pPr marL="353546" indent="-342900">
              <a:buFont typeface="+mj-lt"/>
              <a:buAutoNum type="arabicPeriod"/>
              <a:tabLst>
                <a:tab pos="152408" algn="l"/>
              </a:tabLst>
            </a:pPr>
            <a:r>
              <a:rPr lang="el-GR" b="1" spc="-9" dirty="0">
                <a:cs typeface="Arial"/>
              </a:rPr>
              <a:t>Αντοχή </a:t>
            </a:r>
            <a:r>
              <a:rPr lang="el-GR" b="1" spc="-4" dirty="0">
                <a:cs typeface="Arial"/>
              </a:rPr>
              <a:t>στην </a:t>
            </a:r>
            <a:r>
              <a:rPr lang="el-GR" b="1" spc="-9" dirty="0">
                <a:cs typeface="Arial"/>
              </a:rPr>
              <a:t>οξείδωση</a:t>
            </a:r>
            <a:endParaRPr lang="el-GR" b="1" dirty="0">
              <a:cs typeface="Arial"/>
            </a:endParaRPr>
          </a:p>
          <a:p>
            <a:pPr marL="353546" indent="-342900">
              <a:buFont typeface="+mj-lt"/>
              <a:buAutoNum type="arabicPeriod"/>
              <a:tabLst>
                <a:tab pos="152408" algn="l"/>
              </a:tabLst>
            </a:pPr>
            <a:r>
              <a:rPr lang="el-GR" b="1" spc="-9" dirty="0">
                <a:cs typeface="Arial"/>
              </a:rPr>
              <a:t>Αντοχή </a:t>
            </a:r>
            <a:r>
              <a:rPr lang="el-GR" b="1" spc="-4" dirty="0">
                <a:cs typeface="Arial"/>
              </a:rPr>
              <a:t>στην </a:t>
            </a:r>
            <a:r>
              <a:rPr lang="el-GR" b="1" spc="-9" dirty="0">
                <a:cs typeface="Arial"/>
              </a:rPr>
              <a:t>υψηλή πίεση</a:t>
            </a:r>
            <a:endParaRPr lang="el-GR" b="1" dirty="0">
              <a:cs typeface="Arial"/>
            </a:endParaRPr>
          </a:p>
          <a:p>
            <a:pPr marL="353546" indent="-342900">
              <a:buFont typeface="+mj-lt"/>
              <a:buAutoNum type="arabicPeriod"/>
              <a:tabLst>
                <a:tab pos="152408" algn="l"/>
              </a:tabLst>
            </a:pPr>
            <a:r>
              <a:rPr lang="el-GR" b="1" spc="-9" dirty="0">
                <a:cs typeface="Arial"/>
              </a:rPr>
              <a:t>Αντοχή </a:t>
            </a:r>
            <a:r>
              <a:rPr lang="el-GR" b="1" spc="-4" dirty="0">
                <a:cs typeface="Arial"/>
              </a:rPr>
              <a:t>στη</a:t>
            </a:r>
            <a:r>
              <a:rPr lang="el-GR" b="1" spc="-13" dirty="0">
                <a:cs typeface="Arial"/>
              </a:rPr>
              <a:t> </a:t>
            </a:r>
            <a:r>
              <a:rPr lang="el-GR" b="1" spc="-9" dirty="0">
                <a:cs typeface="Arial"/>
              </a:rPr>
              <a:t>διάβρωση</a:t>
            </a:r>
            <a:endParaRPr lang="el-GR" b="1" dirty="0">
              <a:cs typeface="Arial"/>
            </a:endParaRPr>
          </a:p>
          <a:p>
            <a:pPr marL="353546" indent="-342900">
              <a:buFont typeface="+mj-lt"/>
              <a:buAutoNum type="arabicPeriod"/>
              <a:tabLst>
                <a:tab pos="152408" algn="l"/>
              </a:tabLst>
            </a:pPr>
            <a:r>
              <a:rPr lang="el-GR" b="1" spc="-9" dirty="0">
                <a:cs typeface="Arial"/>
              </a:rPr>
              <a:t>Αντοχή </a:t>
            </a:r>
            <a:r>
              <a:rPr lang="el-GR" b="1" spc="-4" dirty="0">
                <a:cs typeface="Arial"/>
              </a:rPr>
              <a:t>στο διαχωρισμό του λαδιού</a:t>
            </a:r>
            <a:endParaRPr lang="el-GR" b="1" dirty="0">
              <a:cs typeface="Arial"/>
            </a:endParaRPr>
          </a:p>
        </p:txBody>
      </p:sp>
      <p:sp>
        <p:nvSpPr>
          <p:cNvPr id="3" name="Θέση υποσέλιδου 2">
            <a:extLst>
              <a:ext uri="{FF2B5EF4-FFF2-40B4-BE49-F238E27FC236}">
                <a16:creationId xmlns:a16="http://schemas.microsoft.com/office/drawing/2014/main" id="{FBEF8DCB-1294-46EC-B436-6FE48BF277E2}"/>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27664973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489339"/>
            <a:ext cx="12192000" cy="441637"/>
          </a:xfrm>
          <a:prstGeom prst="rect">
            <a:avLst/>
          </a:prstGeom>
        </p:spPr>
        <p:txBody>
          <a:bodyPr vert="horz" wrap="square" lIns="0" tIns="10646" rIns="0" bIns="0" rtlCol="0" anchor="b">
            <a:spAutoFit/>
          </a:bodyPr>
          <a:lstStyle/>
          <a:p>
            <a:pPr marL="11206" algn="ctr">
              <a:lnSpc>
                <a:spcPct val="100000"/>
              </a:lnSpc>
              <a:spcBef>
                <a:spcPts val="84"/>
              </a:spcBef>
            </a:pPr>
            <a:r>
              <a:rPr sz="2800" spc="-9" dirty="0">
                <a:solidFill>
                  <a:schemeClr val="tx1"/>
                </a:solidFill>
                <a:latin typeface="+mn-lt"/>
              </a:rPr>
              <a:t>Χαρακτηριστικά </a:t>
            </a:r>
            <a:r>
              <a:rPr sz="2800" spc="-4" dirty="0">
                <a:solidFill>
                  <a:schemeClr val="tx1"/>
                </a:solidFill>
                <a:latin typeface="+mn-lt"/>
              </a:rPr>
              <a:t>και ιδιότητες των</a:t>
            </a:r>
            <a:r>
              <a:rPr sz="2800" spc="115" dirty="0">
                <a:solidFill>
                  <a:schemeClr val="tx1"/>
                </a:solidFill>
                <a:latin typeface="+mn-lt"/>
              </a:rPr>
              <a:t> </a:t>
            </a:r>
            <a:r>
              <a:rPr sz="2800" spc="-4" dirty="0">
                <a:solidFill>
                  <a:schemeClr val="tx1"/>
                </a:solidFill>
                <a:latin typeface="+mn-lt"/>
              </a:rPr>
              <a:t>γράσσων</a:t>
            </a:r>
          </a:p>
        </p:txBody>
      </p:sp>
      <p:sp>
        <p:nvSpPr>
          <p:cNvPr id="3" name="object 3"/>
          <p:cNvSpPr/>
          <p:nvPr/>
        </p:nvSpPr>
        <p:spPr>
          <a:xfrm>
            <a:off x="137652" y="1248696"/>
            <a:ext cx="11603117" cy="4827639"/>
          </a:xfrm>
          <a:prstGeom prst="rect">
            <a:avLst/>
          </a:prstGeom>
          <a:blipFill>
            <a:blip r:embed="rId2" cstate="print"/>
            <a:stretch>
              <a:fillRect/>
            </a:stretch>
          </a:blipFill>
        </p:spPr>
        <p:txBody>
          <a:bodyPr wrap="square" lIns="0" tIns="0" rIns="0" bIns="0" rtlCol="0"/>
          <a:lstStyle/>
          <a:p>
            <a:endParaRPr sz="1588" b="1" dirty="0"/>
          </a:p>
        </p:txBody>
      </p:sp>
      <p:sp>
        <p:nvSpPr>
          <p:cNvPr id="4" name="Θέση υποσέλιδου 3">
            <a:extLst>
              <a:ext uri="{FF2B5EF4-FFF2-40B4-BE49-F238E27FC236}">
                <a16:creationId xmlns:a16="http://schemas.microsoft.com/office/drawing/2014/main" id="{490B2F50-73CE-437D-AEC1-A265AAED8681}"/>
              </a:ext>
            </a:extLst>
          </p:cNvPr>
          <p:cNvSpPr>
            <a:spLocks noGrp="1"/>
          </p:cNvSpPr>
          <p:nvPr>
            <p:ph type="ftr" sz="quarter" idx="5"/>
          </p:nvPr>
        </p:nvSpPr>
        <p:spPr/>
        <p:txBody>
          <a:bodyPr/>
          <a:lstStyle/>
          <a:p>
            <a:r>
              <a:rPr lang="el-GR"/>
              <a:t>ΤΕΧΝΟΛΟΓΙΑ ΚΑΥΣΙΜΩΝ ΚΑΙ ΛΙΠΑΝΤΙΚΩΝ, Δ. ΚΑΡΩΝΗΣ, Ε. ΛΟΗΣ, Φ. ΖΑΝΝΙΚΟΣ, ΕΚΔΟΣΕΙΣ ΕΜΠ, 2014, ΑΘΗΝΑ</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302450"/>
            <a:ext cx="12192000" cy="441637"/>
          </a:xfrm>
          <a:prstGeom prst="rect">
            <a:avLst/>
          </a:prstGeom>
        </p:spPr>
        <p:txBody>
          <a:bodyPr vert="horz" wrap="square" lIns="0" tIns="10646" rIns="0" bIns="0" rtlCol="0" anchor="b">
            <a:spAutoFit/>
          </a:bodyPr>
          <a:lstStyle/>
          <a:p>
            <a:pPr marL="11206" algn="ctr">
              <a:lnSpc>
                <a:spcPct val="100000"/>
              </a:lnSpc>
              <a:spcBef>
                <a:spcPts val="84"/>
              </a:spcBef>
            </a:pPr>
            <a:r>
              <a:rPr sz="2800" b="1" spc="-4" dirty="0">
                <a:highlight>
                  <a:srgbClr val="C0C0C0"/>
                </a:highlight>
                <a:latin typeface="+mn-lt"/>
              </a:rPr>
              <a:t>Κατάταξη </a:t>
            </a:r>
            <a:r>
              <a:rPr sz="2800" b="1" dirty="0">
                <a:highlight>
                  <a:srgbClr val="C0C0C0"/>
                </a:highlight>
                <a:latin typeface="+mn-lt"/>
              </a:rPr>
              <a:t>των </a:t>
            </a:r>
            <a:r>
              <a:rPr sz="2800" b="1" spc="-4" dirty="0">
                <a:highlight>
                  <a:srgbClr val="C0C0C0"/>
                </a:highlight>
                <a:latin typeface="+mn-lt"/>
              </a:rPr>
              <a:t>γράσσων</a:t>
            </a:r>
            <a:r>
              <a:rPr sz="2800" b="1" spc="-18" dirty="0">
                <a:highlight>
                  <a:srgbClr val="C0C0C0"/>
                </a:highlight>
                <a:latin typeface="+mn-lt"/>
              </a:rPr>
              <a:t> </a:t>
            </a:r>
            <a:endParaRPr sz="2800" b="1" spc="-4" dirty="0">
              <a:highlight>
                <a:srgbClr val="C0C0C0"/>
              </a:highlight>
              <a:latin typeface="+mn-lt"/>
            </a:endParaRPr>
          </a:p>
        </p:txBody>
      </p:sp>
      <p:sp>
        <p:nvSpPr>
          <p:cNvPr id="3" name="object 3"/>
          <p:cNvSpPr txBox="1"/>
          <p:nvPr/>
        </p:nvSpPr>
        <p:spPr>
          <a:xfrm>
            <a:off x="1391459" y="867033"/>
            <a:ext cx="9865468" cy="288314"/>
          </a:xfrm>
          <a:prstGeom prst="rect">
            <a:avLst/>
          </a:prstGeom>
        </p:spPr>
        <p:txBody>
          <a:bodyPr vert="horz" wrap="square" lIns="0" tIns="11206" rIns="0" bIns="0" rtlCol="0">
            <a:spAutoFit/>
          </a:bodyPr>
          <a:lstStyle/>
          <a:p>
            <a:pPr marL="11206" marR="4483">
              <a:spcBef>
                <a:spcPts val="88"/>
              </a:spcBef>
              <a:tabLst>
                <a:tab pos="992334" algn="l"/>
                <a:tab pos="1466368" algn="l"/>
                <a:tab pos="2442452" algn="l"/>
                <a:tab pos="2785931" algn="l"/>
                <a:tab pos="3392762" algn="l"/>
                <a:tab pos="3721672" algn="l"/>
                <a:tab pos="5112396" algn="l"/>
                <a:tab pos="6056542" algn="l"/>
              </a:tabLst>
            </a:pPr>
            <a:r>
              <a:rPr b="1" u="sng" spc="-4" dirty="0">
                <a:highlight>
                  <a:srgbClr val="C0C0C0"/>
                </a:highlight>
                <a:cs typeface="Arial"/>
              </a:rPr>
              <a:t>Κατάτ</a:t>
            </a:r>
            <a:r>
              <a:rPr b="1" u="sng" spc="-13" dirty="0">
                <a:highlight>
                  <a:srgbClr val="C0C0C0"/>
                </a:highlight>
                <a:cs typeface="Arial"/>
              </a:rPr>
              <a:t>α</a:t>
            </a:r>
            <a:r>
              <a:rPr b="1" u="sng" spc="-4" dirty="0">
                <a:highlight>
                  <a:srgbClr val="C0C0C0"/>
                </a:highlight>
                <a:cs typeface="Arial"/>
              </a:rPr>
              <a:t>ξ</a:t>
            </a:r>
            <a:r>
              <a:rPr b="1" u="sng" dirty="0">
                <a:highlight>
                  <a:srgbClr val="C0C0C0"/>
                </a:highlight>
                <a:cs typeface="Arial"/>
              </a:rPr>
              <a:t>η	των	γ</a:t>
            </a:r>
            <a:r>
              <a:rPr b="1" u="sng" spc="-4" dirty="0">
                <a:highlight>
                  <a:srgbClr val="C0C0C0"/>
                </a:highlight>
                <a:cs typeface="Arial"/>
              </a:rPr>
              <a:t>ράσσω</a:t>
            </a:r>
            <a:r>
              <a:rPr b="1" u="sng" dirty="0">
                <a:highlight>
                  <a:srgbClr val="C0C0C0"/>
                </a:highlight>
                <a:cs typeface="Arial"/>
              </a:rPr>
              <a:t>ν	με	βάση	τη	</a:t>
            </a:r>
            <a:r>
              <a:rPr b="1" u="sng" spc="-4" dirty="0">
                <a:highlight>
                  <a:srgbClr val="C0C0C0"/>
                </a:highlight>
                <a:cs typeface="Arial"/>
              </a:rPr>
              <a:t>συνεκτικότητ</a:t>
            </a:r>
            <a:r>
              <a:rPr b="1" u="sng" dirty="0">
                <a:highlight>
                  <a:srgbClr val="C0C0C0"/>
                </a:highlight>
                <a:cs typeface="Arial"/>
              </a:rPr>
              <a:t>α	</a:t>
            </a:r>
            <a:r>
              <a:rPr b="1" u="sng" spc="-4" dirty="0">
                <a:highlight>
                  <a:srgbClr val="C0C0C0"/>
                </a:highlight>
                <a:cs typeface="Arial"/>
              </a:rPr>
              <a:t>(Nationa</a:t>
            </a:r>
            <a:r>
              <a:rPr b="1" u="sng" dirty="0">
                <a:highlight>
                  <a:srgbClr val="C0C0C0"/>
                </a:highlight>
                <a:cs typeface="Arial"/>
              </a:rPr>
              <a:t>l	</a:t>
            </a:r>
            <a:r>
              <a:rPr b="1" u="sng" spc="-4" dirty="0">
                <a:highlight>
                  <a:srgbClr val="C0C0C0"/>
                </a:highlight>
                <a:cs typeface="Arial"/>
              </a:rPr>
              <a:t>Lubricating  Greases Institute </a:t>
            </a:r>
            <a:r>
              <a:rPr b="1" u="sng" dirty="0">
                <a:highlight>
                  <a:srgbClr val="C0C0C0"/>
                </a:highlight>
                <a:cs typeface="Arial"/>
              </a:rPr>
              <a:t>-</a:t>
            </a:r>
            <a:r>
              <a:rPr b="1" u="sng" spc="-9" dirty="0">
                <a:highlight>
                  <a:srgbClr val="C0C0C0"/>
                </a:highlight>
                <a:cs typeface="Arial"/>
              </a:rPr>
              <a:t> </a:t>
            </a:r>
            <a:r>
              <a:rPr b="1" u="sng" spc="-4" dirty="0">
                <a:highlight>
                  <a:srgbClr val="C0C0C0"/>
                </a:highlight>
                <a:cs typeface="Arial"/>
              </a:rPr>
              <a:t>NLGI).</a:t>
            </a:r>
            <a:endParaRPr b="1" u="sng" dirty="0">
              <a:highlight>
                <a:srgbClr val="C0C0C0"/>
              </a:highlight>
              <a:cs typeface="Arial"/>
            </a:endParaRPr>
          </a:p>
        </p:txBody>
      </p:sp>
      <p:pic>
        <p:nvPicPr>
          <p:cNvPr id="5" name="Εικόνα 4">
            <a:extLst>
              <a:ext uri="{FF2B5EF4-FFF2-40B4-BE49-F238E27FC236}">
                <a16:creationId xmlns:a16="http://schemas.microsoft.com/office/drawing/2014/main" id="{B738676A-57FA-465B-A75F-711C8AC37855}"/>
              </a:ext>
            </a:extLst>
          </p:cNvPr>
          <p:cNvPicPr/>
          <p:nvPr/>
        </p:nvPicPr>
        <p:blipFill rotWithShape="1">
          <a:blip r:embed="rId2"/>
          <a:srcRect l="26151" t="25418" r="24728" b="6506"/>
          <a:stretch/>
        </p:blipFill>
        <p:spPr bwMode="auto">
          <a:xfrm>
            <a:off x="1147665" y="1278293"/>
            <a:ext cx="10109262" cy="4955270"/>
          </a:xfrm>
          <a:prstGeom prst="rect">
            <a:avLst/>
          </a:prstGeom>
          <a:ln>
            <a:noFill/>
          </a:ln>
          <a:extLst>
            <a:ext uri="{53640926-AAD7-44D8-BBD7-CCE9431645EC}">
              <a14:shadowObscured xmlns:a14="http://schemas.microsoft.com/office/drawing/2010/main"/>
            </a:ext>
          </a:extLst>
        </p:spPr>
      </p:pic>
      <p:sp>
        <p:nvSpPr>
          <p:cNvPr id="4" name="Θέση υποσέλιδου 3">
            <a:extLst>
              <a:ext uri="{FF2B5EF4-FFF2-40B4-BE49-F238E27FC236}">
                <a16:creationId xmlns:a16="http://schemas.microsoft.com/office/drawing/2014/main" id="{65FD777F-7D6F-4B39-A23B-4D9196712CB6}"/>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0DFB46-712D-411F-BBBC-D22D8A92FF9F}"/>
              </a:ext>
            </a:extLst>
          </p:cNvPr>
          <p:cNvSpPr/>
          <p:nvPr/>
        </p:nvSpPr>
        <p:spPr>
          <a:xfrm>
            <a:off x="0" y="0"/>
            <a:ext cx="12192000" cy="4401205"/>
          </a:xfrm>
          <a:prstGeom prst="rect">
            <a:avLst/>
          </a:prstGeom>
        </p:spPr>
        <p:txBody>
          <a:bodyPr wrap="square">
            <a:spAutoFit/>
          </a:bodyPr>
          <a:lstStyle/>
          <a:p>
            <a:pPr algn="ctr"/>
            <a:r>
              <a:rPr lang="el-GR" sz="2800" b="1" dirty="0">
                <a:highlight>
                  <a:srgbClr val="C0C0C0"/>
                </a:highlight>
              </a:rPr>
              <a:t>ΠΟΙΟΤΙΚΟΣ ΕΛΕΓΧΟΣ ΓΡΑΣΣΩΝ</a:t>
            </a:r>
          </a:p>
          <a:p>
            <a:pPr algn="just"/>
            <a:endParaRPr lang="el-GR" b="1" dirty="0"/>
          </a:p>
          <a:p>
            <a:pPr algn="just"/>
            <a:r>
              <a:rPr lang="el-GR" b="1" dirty="0">
                <a:highlight>
                  <a:srgbClr val="C0C0C0"/>
                </a:highlight>
              </a:rPr>
              <a:t>∆ιεισδυτικότητα Κώνου (Cone Penetration) Μέθοδος : ASTM D 217</a:t>
            </a:r>
          </a:p>
          <a:p>
            <a:pPr algn="just"/>
            <a:r>
              <a:rPr lang="el-GR" dirty="0">
                <a:highlight>
                  <a:srgbClr val="C0C0C0"/>
                </a:highlight>
              </a:rPr>
              <a:t>Η δοκιµαστική αυτή µέθοδος προσδιορίζει εµµέσως µία από τις βασικότερες ιδιότητες των </a:t>
            </a:r>
            <a:r>
              <a:rPr lang="el-GR" dirty="0" err="1">
                <a:highlight>
                  <a:srgbClr val="C0C0C0"/>
                </a:highlight>
              </a:rPr>
              <a:t>γράσσων</a:t>
            </a:r>
            <a:r>
              <a:rPr lang="el-GR" dirty="0">
                <a:highlight>
                  <a:srgbClr val="C0C0C0"/>
                </a:highlight>
              </a:rPr>
              <a:t>:</a:t>
            </a:r>
          </a:p>
          <a:p>
            <a:pPr algn="just"/>
            <a:r>
              <a:rPr lang="el-GR" b="1" dirty="0">
                <a:highlight>
                  <a:srgbClr val="C0C0C0"/>
                </a:highlight>
              </a:rPr>
              <a:t>τη συνεκτικότητα (</a:t>
            </a:r>
            <a:r>
              <a:rPr lang="el-GR" b="1" dirty="0" err="1">
                <a:highlight>
                  <a:srgbClr val="C0C0C0"/>
                </a:highlight>
              </a:rPr>
              <a:t>consistency</a:t>
            </a:r>
            <a:r>
              <a:rPr lang="el-GR" b="1" dirty="0">
                <a:highlight>
                  <a:srgbClr val="C0C0C0"/>
                </a:highlight>
              </a:rPr>
              <a:t>). </a:t>
            </a:r>
          </a:p>
          <a:p>
            <a:pPr algn="just"/>
            <a:endParaRPr lang="el-GR" b="1" dirty="0"/>
          </a:p>
          <a:p>
            <a:pPr algn="just"/>
            <a:r>
              <a:rPr lang="el-GR" b="1" dirty="0" err="1">
                <a:highlight>
                  <a:srgbClr val="C0C0C0"/>
                </a:highlight>
              </a:rPr>
              <a:t>Ως</a:t>
            </a:r>
            <a:r>
              <a:rPr lang="el-GR" b="1" dirty="0">
                <a:highlight>
                  <a:srgbClr val="C0C0C0"/>
                </a:highlight>
              </a:rPr>
              <a:t> συνεκτικότητα ορίζεται η ικανότητα αντίστασης σε παραµόρφωση ενός πλαστικού υλικού, όταν σε αυτό εφαρµόζεται κάποια δύναµη. Συνιστά συνεπώς ένα χαρακτηριστικό της πλαστικότητας, όπως συζυγώς οµόλογα, το ιξώδες συνιστά χαρακτηριστική ιδιότητα της ρευστότητας. </a:t>
            </a:r>
          </a:p>
          <a:p>
            <a:pPr algn="just"/>
            <a:endParaRPr lang="el-GR" b="1" dirty="0"/>
          </a:p>
          <a:p>
            <a:pPr algn="just"/>
            <a:r>
              <a:rPr lang="el-GR" b="1" u="sng" dirty="0"/>
              <a:t>Τα γράσσα χαρακτηρίζονται ως µη νευτωνικά και παρουσιάζουν ρεολογική συµπεριφορά η οποία δίνει δείγµατα ψευδοπλαστικότητας και θιξοτροπίας</a:t>
            </a:r>
            <a:r>
              <a:rPr lang="el-GR" u="sng" dirty="0"/>
              <a:t>.</a:t>
            </a:r>
            <a:r>
              <a:rPr lang="el-GR" dirty="0"/>
              <a:t> Στην περίπτωση των γράσσων </a:t>
            </a:r>
            <a:r>
              <a:rPr lang="el-GR" b="1" u="sng" dirty="0"/>
              <a:t>η συνεκτικότητα είναι ένα µέτρο της υφής τους («σκληρό» ή «µαλακό») και µεταβάλλεται τόσο µε τη θερµοκρασία όσο και µε το χειρισµό ή τη µηχανική κατεργασία. </a:t>
            </a:r>
            <a:r>
              <a:rPr lang="el-GR" dirty="0"/>
              <a:t>Η </a:t>
            </a:r>
            <a:r>
              <a:rPr lang="el-GR" u="sng" dirty="0"/>
              <a:t>συνεκτικότητα κυρίως εξαρτάται από το ποσοστό του παχυντή στο τελικό προϊόν και είναι σηµαντική παράµετρος τόσο για τον τύπο όσο και για τη µέθοδο της εκάστοτε </a:t>
            </a:r>
            <a:r>
              <a:rPr lang="el-GR" u="sng" dirty="0" err="1"/>
              <a:t>εφαρµογής</a:t>
            </a:r>
            <a:r>
              <a:rPr lang="el-GR" u="sng" dirty="0"/>
              <a:t>.</a:t>
            </a:r>
          </a:p>
        </p:txBody>
      </p:sp>
      <p:pic>
        <p:nvPicPr>
          <p:cNvPr id="6" name="Εικόνα 5" descr="Εικόνα που περιέχει συσκευή&#10;&#10;Περιγραφή που δημιουργήθηκε αυτόματα">
            <a:extLst>
              <a:ext uri="{FF2B5EF4-FFF2-40B4-BE49-F238E27FC236}">
                <a16:creationId xmlns:a16="http://schemas.microsoft.com/office/drawing/2014/main" id="{1E146B16-450D-4145-A031-1AECCE130F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1630" y="4116646"/>
            <a:ext cx="1781175" cy="2562225"/>
          </a:xfrm>
          <a:prstGeom prst="rect">
            <a:avLst/>
          </a:prstGeom>
        </p:spPr>
      </p:pic>
      <p:sp>
        <p:nvSpPr>
          <p:cNvPr id="3" name="Θέση υποσέλιδου 2">
            <a:extLst>
              <a:ext uri="{FF2B5EF4-FFF2-40B4-BE49-F238E27FC236}">
                <a16:creationId xmlns:a16="http://schemas.microsoft.com/office/drawing/2014/main" id="{9D76877B-E1B1-4843-B1D0-BEBB3B7FBD7A}"/>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3112052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3179CDAF-70B6-4E32-83AE-ACC329BA01B9}"/>
              </a:ext>
            </a:extLst>
          </p:cNvPr>
          <p:cNvSpPr/>
          <p:nvPr/>
        </p:nvSpPr>
        <p:spPr>
          <a:xfrm>
            <a:off x="0" y="4511953"/>
            <a:ext cx="12192000" cy="646331"/>
          </a:xfrm>
          <a:prstGeom prst="rect">
            <a:avLst/>
          </a:prstGeom>
        </p:spPr>
        <p:txBody>
          <a:bodyPr wrap="square">
            <a:spAutoFit/>
          </a:bodyPr>
          <a:lstStyle/>
          <a:p>
            <a:r>
              <a:rPr lang="el-GR" dirty="0">
                <a:highlight>
                  <a:srgbClr val="C0C0C0"/>
                </a:highlight>
              </a:rPr>
              <a:t>Δ. </a:t>
            </a:r>
            <a:r>
              <a:rPr lang="el-GR" b="1" dirty="0">
                <a:highlight>
                  <a:srgbClr val="C0C0C0"/>
                </a:highlight>
              </a:rPr>
              <a:t>Λίπανση στερεάς ή συμπαγούς μεμβράνης</a:t>
            </a:r>
            <a:r>
              <a:rPr lang="en-US" b="1" dirty="0">
                <a:highlight>
                  <a:srgbClr val="C0C0C0"/>
                </a:highlight>
              </a:rPr>
              <a:t>:</a:t>
            </a:r>
            <a:r>
              <a:rPr lang="el-GR" b="1" dirty="0">
                <a:highlight>
                  <a:srgbClr val="C0C0C0"/>
                </a:highlight>
              </a:rPr>
              <a:t> </a:t>
            </a:r>
            <a:r>
              <a:rPr lang="el-GR" dirty="0">
                <a:highlight>
                  <a:srgbClr val="C0C0C0"/>
                </a:highlight>
              </a:rPr>
              <a:t>Σχηματίζεται από ειδικά λιπαντικά που περιέχουν μεταλλικά πρόσθετα όπως το διθειούχο μολυβδαίνιο, χαλκός κ.λπ. ή είναι σε μορφή σκόνης ή βερνικιού. </a:t>
            </a:r>
          </a:p>
        </p:txBody>
      </p:sp>
      <p:pic>
        <p:nvPicPr>
          <p:cNvPr id="5122" name="Picture 2">
            <a:extLst>
              <a:ext uri="{FF2B5EF4-FFF2-40B4-BE49-F238E27FC236}">
                <a16:creationId xmlns:a16="http://schemas.microsoft.com/office/drawing/2014/main" id="{8CE132CA-2308-461C-B5EF-3E67B0A055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3225" y="683433"/>
            <a:ext cx="5003182" cy="3420000"/>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9F3F334B-F7C1-4D31-B279-35ED0AE6F912}"/>
              </a:ext>
            </a:extLst>
          </p:cNvPr>
          <p:cNvSpPr/>
          <p:nvPr/>
        </p:nvSpPr>
        <p:spPr>
          <a:xfrm>
            <a:off x="1" y="483378"/>
            <a:ext cx="3951694" cy="400110"/>
          </a:xfrm>
          <a:prstGeom prst="rect">
            <a:avLst/>
          </a:prstGeom>
        </p:spPr>
        <p:txBody>
          <a:bodyPr wrap="square">
            <a:spAutoFit/>
          </a:bodyPr>
          <a:lstStyle/>
          <a:p>
            <a:pPr algn="ctr">
              <a:spcAft>
                <a:spcPts val="0"/>
              </a:spcAft>
            </a:pPr>
            <a:r>
              <a:rPr lang="el-GR" sz="2000" b="1" dirty="0" err="1">
                <a:ea typeface="Arial" panose="020B0604020202020204" pitchFamily="34" charset="0"/>
                <a:cs typeface="Arial" panose="020B0604020202020204" pitchFamily="34" charset="0"/>
              </a:rPr>
              <a:t>Ελαστοϋδροδυναμική</a:t>
            </a:r>
            <a:r>
              <a:rPr lang="el-GR" sz="2000" b="1" dirty="0">
                <a:ea typeface="Arial" panose="020B0604020202020204" pitchFamily="34" charset="0"/>
                <a:cs typeface="Arial" panose="020B0604020202020204" pitchFamily="34" charset="0"/>
              </a:rPr>
              <a:t> λίπανση</a:t>
            </a:r>
            <a:endParaRPr lang="el-GR" sz="2000" dirty="0">
              <a:effectLst/>
              <a:ea typeface="Calibri" panose="020F0502020204030204" pitchFamily="34" charset="0"/>
              <a:cs typeface="Arial" panose="020B0604020202020204" pitchFamily="34" charset="0"/>
            </a:endParaRPr>
          </a:p>
        </p:txBody>
      </p:sp>
      <p:sp>
        <p:nvSpPr>
          <p:cNvPr id="4" name="Θέση υποσέλιδου 3">
            <a:extLst>
              <a:ext uri="{FF2B5EF4-FFF2-40B4-BE49-F238E27FC236}">
                <a16:creationId xmlns:a16="http://schemas.microsoft.com/office/drawing/2014/main" id="{5EF41465-9B84-4225-AEA3-57D172EC9556}"/>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23062621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30E6C1-4565-46B8-AA3F-95FEFEAD434C}"/>
              </a:ext>
            </a:extLst>
          </p:cNvPr>
          <p:cNvSpPr/>
          <p:nvPr/>
        </p:nvSpPr>
        <p:spPr>
          <a:xfrm>
            <a:off x="3550815" y="80919"/>
            <a:ext cx="4810484" cy="646331"/>
          </a:xfrm>
          <a:prstGeom prst="rect">
            <a:avLst/>
          </a:prstGeom>
        </p:spPr>
        <p:txBody>
          <a:bodyPr wrap="none">
            <a:spAutoFit/>
          </a:bodyPr>
          <a:lstStyle/>
          <a:p>
            <a:pPr algn="ctr"/>
            <a:r>
              <a:rPr lang="el-GR" sz="3600" b="1" dirty="0"/>
              <a:t>Συνεκτικότητα </a:t>
            </a:r>
            <a:r>
              <a:rPr lang="el-GR" sz="3600" b="1" dirty="0" err="1"/>
              <a:t>Γράσσων</a:t>
            </a:r>
            <a:endParaRPr lang="el-GR" sz="3600" b="1" dirty="0"/>
          </a:p>
        </p:txBody>
      </p:sp>
      <p:sp>
        <p:nvSpPr>
          <p:cNvPr id="3" name="Rectangle 2">
            <a:extLst>
              <a:ext uri="{FF2B5EF4-FFF2-40B4-BE49-F238E27FC236}">
                <a16:creationId xmlns:a16="http://schemas.microsoft.com/office/drawing/2014/main" id="{6C72B7E7-FF4A-473C-876C-28A232E9DAD8}"/>
              </a:ext>
            </a:extLst>
          </p:cNvPr>
          <p:cNvSpPr/>
          <p:nvPr/>
        </p:nvSpPr>
        <p:spPr>
          <a:xfrm>
            <a:off x="0" y="640907"/>
            <a:ext cx="12192000" cy="5632311"/>
          </a:xfrm>
          <a:prstGeom prst="rect">
            <a:avLst/>
          </a:prstGeom>
        </p:spPr>
        <p:txBody>
          <a:bodyPr wrap="square">
            <a:spAutoFit/>
          </a:bodyPr>
          <a:lstStyle/>
          <a:p>
            <a:pPr marL="285750" indent="-285750" algn="just">
              <a:buFont typeface="Arial" panose="020B0604020202020204" pitchFamily="34" charset="0"/>
              <a:buChar char="•"/>
            </a:pPr>
            <a:r>
              <a:rPr lang="el-GR" b="1" dirty="0"/>
              <a:t>Ένας µεταλλικός κώνος συγκεκριµένων διαστάσεων και µάζας αφήνεται να διεισδύσει υπό το βάρος του για 5 δευτερόλεπτα σε δείγµα γράσσου το οποίο βρίσκεται σε θερµοκρασία 25 ± 0,5 °C (77°F). Η διείσδυση µετράται σε δέκατα του χιλιοστού και αναφέρεται ως διεισδυτικότητα του γράσσου. </a:t>
            </a:r>
          </a:p>
          <a:p>
            <a:pPr marL="285750" indent="-285750" algn="just">
              <a:buFont typeface="Arial" panose="020B0604020202020204" pitchFamily="34" charset="0"/>
              <a:buChar char="•"/>
            </a:pPr>
            <a:r>
              <a:rPr lang="el-GR" b="1" dirty="0"/>
              <a:t>Εφόσον ο κώνος θα βυθιστεί σε µ</a:t>
            </a:r>
            <a:r>
              <a:rPr lang="el-GR" b="1" dirty="0" err="1"/>
              <a:t>εγαλύτερο</a:t>
            </a:r>
            <a:r>
              <a:rPr lang="el-GR" b="1" dirty="0"/>
              <a:t> βαθµό σε µαλακά γράσσα, υψηλότερη διεισδυτικότητα είναι ενδεικτική πιο µαλακών </a:t>
            </a:r>
            <a:r>
              <a:rPr lang="el-GR" b="1" dirty="0" err="1"/>
              <a:t>γράσσων</a:t>
            </a:r>
            <a:r>
              <a:rPr lang="el-GR" b="1" dirty="0"/>
              <a:t>.</a:t>
            </a:r>
          </a:p>
          <a:p>
            <a:pPr algn="just"/>
            <a:endParaRPr lang="en-US" dirty="0"/>
          </a:p>
          <a:p>
            <a:pPr algn="just"/>
            <a:r>
              <a:rPr lang="el-GR" b="1" u="sng" dirty="0"/>
              <a:t>Η διεισδυτικότητα ενός </a:t>
            </a:r>
            <a:r>
              <a:rPr lang="el-GR" b="1" u="sng" dirty="0" err="1"/>
              <a:t>γράσσου</a:t>
            </a:r>
            <a:r>
              <a:rPr lang="el-GR" b="1" u="sng" dirty="0"/>
              <a:t> διακρίνεται ανάλογα µε την προετοιµασία του δείγµατος στις παρακάτω κατηγορίες: </a:t>
            </a:r>
            <a:endParaRPr lang="en-US" b="1" u="sng" dirty="0"/>
          </a:p>
          <a:p>
            <a:pPr marL="342900" indent="-342900" algn="just">
              <a:buFont typeface="+mj-lt"/>
              <a:buAutoNum type="arabicPeriod"/>
            </a:pPr>
            <a:r>
              <a:rPr lang="el-GR" b="1" dirty="0"/>
              <a:t>Αδιατάρακτη ∆ιεισδυτικότητα (Undisturbed </a:t>
            </a:r>
            <a:r>
              <a:rPr lang="el-GR" b="1" dirty="0" err="1"/>
              <a:t>Penetration</a:t>
            </a:r>
            <a:r>
              <a:rPr lang="el-GR" b="1" dirty="0"/>
              <a:t>)</a:t>
            </a:r>
            <a:r>
              <a:rPr lang="en-US" dirty="0"/>
              <a:t>:</a:t>
            </a:r>
            <a:r>
              <a:rPr lang="el-GR" dirty="0"/>
              <a:t> Η διείσδυση µετράται στη συσκευασία χωρίς </a:t>
            </a:r>
            <a:r>
              <a:rPr lang="el-GR" b="1" dirty="0"/>
              <a:t>καµία διαταραχή του δείγµατος</a:t>
            </a:r>
            <a:r>
              <a:rPr lang="el-GR" dirty="0"/>
              <a:t>. Πραγµατοποιείται σε ειδικές περιπτώσεις όπου µελετάται η συµπεριφορά του γράσσου κατά τη διάρκεια της αποθήκευσης.</a:t>
            </a:r>
            <a:endParaRPr lang="en-US" dirty="0"/>
          </a:p>
          <a:p>
            <a:pPr marL="342900" indent="-342900" algn="just">
              <a:buFont typeface="+mj-lt"/>
              <a:buAutoNum type="arabicPeriod"/>
            </a:pPr>
            <a:r>
              <a:rPr lang="el-GR" b="1" dirty="0"/>
              <a:t>Ακατέργαστη ∆ιεισδυτικότητα (Unworked </a:t>
            </a:r>
            <a:r>
              <a:rPr lang="el-GR" b="1" dirty="0" err="1"/>
              <a:t>Penetration</a:t>
            </a:r>
            <a:r>
              <a:rPr lang="el-GR" b="1" dirty="0"/>
              <a:t>)</a:t>
            </a:r>
            <a:r>
              <a:rPr lang="en-US" b="1" dirty="0"/>
              <a:t>: </a:t>
            </a:r>
            <a:r>
              <a:rPr lang="el-GR" dirty="0"/>
              <a:t>Το δείγµα µεταφέρεται από τη συσκευασία στο ειδικό κύπελλο του εργάτη </a:t>
            </a:r>
            <a:r>
              <a:rPr lang="el-GR" b="1" dirty="0"/>
              <a:t>µε το ελάχιστο των διαταράξεων</a:t>
            </a:r>
            <a:r>
              <a:rPr lang="el-GR" dirty="0"/>
              <a:t>. Η συγκεκριµένη τιµή καταγράφεται συχνά, αλλά παρ΄ όλα αυτά δεν είναι αντιπροσωπευτική διότι ο βαθµός καταπόνησης είναι αδύνατο να ελεγχθεί.</a:t>
            </a:r>
            <a:endParaRPr lang="en-US" dirty="0"/>
          </a:p>
          <a:p>
            <a:pPr marL="342900" indent="-342900" algn="just">
              <a:buFont typeface="+mj-lt"/>
              <a:buAutoNum type="arabicPeriod"/>
            </a:pPr>
            <a:r>
              <a:rPr lang="el-GR" b="1" dirty="0" err="1"/>
              <a:t>Κατεργασµένη</a:t>
            </a:r>
            <a:r>
              <a:rPr lang="el-GR" b="1" dirty="0"/>
              <a:t> ∆ιεισδυτικότητα (Worked </a:t>
            </a:r>
            <a:r>
              <a:rPr lang="el-GR" b="1" dirty="0" err="1"/>
              <a:t>Penetration</a:t>
            </a:r>
            <a:r>
              <a:rPr lang="el-GR" b="1" dirty="0"/>
              <a:t>)</a:t>
            </a:r>
            <a:r>
              <a:rPr lang="en-US" dirty="0"/>
              <a:t>:</a:t>
            </a:r>
            <a:r>
              <a:rPr lang="el-GR" dirty="0"/>
              <a:t> Το δείγµα υπόκειται σε </a:t>
            </a:r>
            <a:r>
              <a:rPr lang="el-GR" b="1" dirty="0"/>
              <a:t>60 διπλούς εµβολισµούς σε ένα τυποποιηµένο εργάτη </a:t>
            </a:r>
            <a:r>
              <a:rPr lang="el-GR" b="1" dirty="0" err="1"/>
              <a:t>γράσσου</a:t>
            </a:r>
            <a:r>
              <a:rPr lang="el-GR" b="1" dirty="0"/>
              <a:t> προτού µετρηθεί η διεισδυτικότητα</a:t>
            </a:r>
            <a:r>
              <a:rPr lang="el-GR" dirty="0"/>
              <a:t>. Επειδή στη συγκεκριµένη περίπτωση ο βαθµός καταπόνησης είναι ελεγχόµενος, η τιµή της µέτρησης είναι αντιπροσωπευτική του γράσσου και είναι αξιόπιστο κριτήριο κατάταξης των γράσσων µε βάση την ταξινόµηση του NLGI (National Lubricating Grease </a:t>
            </a:r>
            <a:r>
              <a:rPr lang="el-GR" dirty="0" err="1"/>
              <a:t>Institute</a:t>
            </a:r>
            <a:r>
              <a:rPr lang="el-GR" dirty="0"/>
              <a:t>). </a:t>
            </a:r>
          </a:p>
          <a:p>
            <a:pPr marL="342900" indent="-342900" algn="just">
              <a:buFont typeface="+mj-lt"/>
              <a:buAutoNum type="arabicPeriod"/>
            </a:pPr>
            <a:r>
              <a:rPr lang="el-GR" b="1" dirty="0" err="1"/>
              <a:t>Παρατεταµένη</a:t>
            </a:r>
            <a:r>
              <a:rPr lang="el-GR" b="1" dirty="0"/>
              <a:t> </a:t>
            </a:r>
            <a:r>
              <a:rPr lang="el-GR" b="1" dirty="0" err="1"/>
              <a:t>Κατεργασµένη</a:t>
            </a:r>
            <a:r>
              <a:rPr lang="el-GR" b="1" dirty="0"/>
              <a:t> ∆</a:t>
            </a:r>
            <a:r>
              <a:rPr lang="el-GR" b="1" dirty="0" err="1"/>
              <a:t>ιεισδυτικότητα</a:t>
            </a:r>
            <a:r>
              <a:rPr lang="el-GR" b="1" dirty="0"/>
              <a:t> (</a:t>
            </a:r>
            <a:r>
              <a:rPr lang="el-GR" b="1" dirty="0" err="1"/>
              <a:t>Prolonged</a:t>
            </a:r>
            <a:r>
              <a:rPr lang="el-GR" b="1" dirty="0"/>
              <a:t> </a:t>
            </a:r>
            <a:r>
              <a:rPr lang="el-GR" b="1" dirty="0" err="1"/>
              <a:t>Worked</a:t>
            </a:r>
            <a:r>
              <a:rPr lang="el-GR" b="1" dirty="0"/>
              <a:t> </a:t>
            </a:r>
            <a:r>
              <a:rPr lang="el-GR" b="1" dirty="0" err="1"/>
              <a:t>Penetration</a:t>
            </a:r>
            <a:r>
              <a:rPr lang="el-GR" b="1" dirty="0"/>
              <a:t>)</a:t>
            </a:r>
            <a:r>
              <a:rPr lang="en-US" b="1" dirty="0"/>
              <a:t>:</a:t>
            </a:r>
            <a:r>
              <a:rPr lang="el-GR" b="1" dirty="0"/>
              <a:t> Το </a:t>
            </a:r>
            <a:r>
              <a:rPr lang="el-GR" b="1" dirty="0" err="1"/>
              <a:t>δείγµα</a:t>
            </a:r>
            <a:r>
              <a:rPr lang="el-GR" b="1" dirty="0"/>
              <a:t> του </a:t>
            </a:r>
            <a:r>
              <a:rPr lang="el-GR" b="1" dirty="0" err="1"/>
              <a:t>γράσσου</a:t>
            </a:r>
            <a:r>
              <a:rPr lang="el-GR" b="1" dirty="0"/>
              <a:t> υπόκειται σε περισσότερους των 60 διπλών </a:t>
            </a:r>
            <a:r>
              <a:rPr lang="el-GR" b="1" dirty="0" err="1"/>
              <a:t>εµβολισµών</a:t>
            </a:r>
            <a:r>
              <a:rPr lang="el-GR" b="1" dirty="0"/>
              <a:t> προτού </a:t>
            </a:r>
            <a:r>
              <a:rPr lang="el-GR" b="1" dirty="0" err="1"/>
              <a:t>πραγµατοποιηθεί</a:t>
            </a:r>
            <a:r>
              <a:rPr lang="el-GR" b="1" dirty="0"/>
              <a:t> µ</a:t>
            </a:r>
            <a:r>
              <a:rPr lang="el-GR" b="1" dirty="0" err="1"/>
              <a:t>έτρηση</a:t>
            </a:r>
            <a:r>
              <a:rPr lang="el-GR" b="1" dirty="0"/>
              <a:t> της διεισδυτικότητας. Προσδιορίζεται η σταθερότητα του </a:t>
            </a:r>
            <a:r>
              <a:rPr lang="el-GR" b="1" dirty="0" err="1"/>
              <a:t>γράσσου</a:t>
            </a:r>
            <a:r>
              <a:rPr lang="el-GR" b="1" dirty="0"/>
              <a:t> στη </a:t>
            </a:r>
            <a:r>
              <a:rPr lang="el-GR" b="1" dirty="0" err="1"/>
              <a:t>διάτµηση</a:t>
            </a:r>
            <a:r>
              <a:rPr lang="el-GR" b="1" dirty="0"/>
              <a:t> (</a:t>
            </a:r>
            <a:r>
              <a:rPr lang="el-GR" b="1" dirty="0" err="1"/>
              <a:t>shear</a:t>
            </a:r>
            <a:r>
              <a:rPr lang="el-GR" b="1" dirty="0"/>
              <a:t> </a:t>
            </a:r>
            <a:r>
              <a:rPr lang="el-GR" b="1" dirty="0" err="1"/>
              <a:t>stability</a:t>
            </a:r>
            <a:r>
              <a:rPr lang="el-GR" b="1" dirty="0"/>
              <a:t>). </a:t>
            </a:r>
          </a:p>
        </p:txBody>
      </p:sp>
      <p:sp>
        <p:nvSpPr>
          <p:cNvPr id="4" name="Θέση υποσέλιδου 3">
            <a:extLst>
              <a:ext uri="{FF2B5EF4-FFF2-40B4-BE49-F238E27FC236}">
                <a16:creationId xmlns:a16="http://schemas.microsoft.com/office/drawing/2014/main" id="{A7655854-8079-49F2-8EBB-173DF399650E}"/>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34503117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06081" y="567181"/>
            <a:ext cx="5542429" cy="363795"/>
          </a:xfrm>
          <a:prstGeom prst="rect">
            <a:avLst/>
          </a:prstGeom>
        </p:spPr>
        <p:txBody>
          <a:bodyPr vert="horz" wrap="square" lIns="0" tIns="10646" rIns="0" bIns="0" rtlCol="0" anchor="b">
            <a:spAutoFit/>
          </a:bodyPr>
          <a:lstStyle/>
          <a:p>
            <a:pPr marL="11206">
              <a:lnSpc>
                <a:spcPct val="100000"/>
              </a:lnSpc>
              <a:spcBef>
                <a:spcPts val="84"/>
              </a:spcBef>
            </a:pPr>
            <a:r>
              <a:rPr spc="-9" dirty="0"/>
              <a:t>Επεξεργαστής </a:t>
            </a:r>
            <a:r>
              <a:rPr spc="-4" dirty="0"/>
              <a:t>ή αναδευτήρας</a:t>
            </a:r>
            <a:r>
              <a:rPr spc="79" dirty="0"/>
              <a:t> </a:t>
            </a:r>
            <a:r>
              <a:rPr spc="-9" dirty="0"/>
              <a:t>γράσσου</a:t>
            </a:r>
          </a:p>
        </p:txBody>
      </p:sp>
      <p:sp>
        <p:nvSpPr>
          <p:cNvPr id="3" name="object 3"/>
          <p:cNvSpPr/>
          <p:nvPr/>
        </p:nvSpPr>
        <p:spPr>
          <a:xfrm>
            <a:off x="4885765" y="2394920"/>
            <a:ext cx="4672853" cy="2446020"/>
          </a:xfrm>
          <a:prstGeom prst="rect">
            <a:avLst/>
          </a:prstGeom>
          <a:blipFill>
            <a:blip r:embed="rId2" cstate="print"/>
            <a:stretch>
              <a:fillRect/>
            </a:stretch>
          </a:blipFill>
        </p:spPr>
        <p:txBody>
          <a:bodyPr wrap="square" lIns="0" tIns="0" rIns="0" bIns="0" rtlCol="0"/>
          <a:lstStyle/>
          <a:p>
            <a:endParaRPr sz="1588"/>
          </a:p>
        </p:txBody>
      </p:sp>
      <p:sp>
        <p:nvSpPr>
          <p:cNvPr id="4" name="object 4"/>
          <p:cNvSpPr/>
          <p:nvPr/>
        </p:nvSpPr>
        <p:spPr>
          <a:xfrm>
            <a:off x="2868706" y="1815353"/>
            <a:ext cx="1972011" cy="3361764"/>
          </a:xfrm>
          <a:prstGeom prst="rect">
            <a:avLst/>
          </a:prstGeom>
          <a:blipFill>
            <a:blip r:embed="rId3" cstate="print"/>
            <a:stretch>
              <a:fillRect/>
            </a:stretch>
          </a:blipFill>
        </p:spPr>
        <p:txBody>
          <a:bodyPr wrap="square" lIns="0" tIns="0" rIns="0" bIns="0" rtlCol="0"/>
          <a:lstStyle/>
          <a:p>
            <a:endParaRPr sz="1588"/>
          </a:p>
        </p:txBody>
      </p:sp>
      <p:sp>
        <p:nvSpPr>
          <p:cNvPr id="5" name="Θέση υποσέλιδου 4">
            <a:extLst>
              <a:ext uri="{FF2B5EF4-FFF2-40B4-BE49-F238E27FC236}">
                <a16:creationId xmlns:a16="http://schemas.microsoft.com/office/drawing/2014/main" id="{0FE2DA10-B787-4DF4-BF3F-99B711077B8C}"/>
              </a:ext>
            </a:extLst>
          </p:cNvPr>
          <p:cNvSpPr>
            <a:spLocks noGrp="1"/>
          </p:cNvSpPr>
          <p:nvPr>
            <p:ph type="ftr" sz="quarter" idx="5"/>
          </p:nvPr>
        </p:nvSpPr>
        <p:spPr/>
        <p:txBody>
          <a:bodyPr/>
          <a:lstStyle/>
          <a:p>
            <a:r>
              <a:rPr lang="el-GR"/>
              <a:t>ΤΕΧΝΟΛΟΓΙΑ ΚΑΥΣΙΜΩΝ ΚΑΙ ΛΙΠΑΝΤΙΚΩΝ, Δ. ΚΑΡΩΝΗΣ, Ε. ΛΟΗΣ, Φ. ΖΑΝΝΙΚΟΣ, ΕΚΔΟΣΕΙΣ ΕΜΠ, 2014, ΑΘΗΝΑ</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06081" y="567181"/>
            <a:ext cx="5115485" cy="363795"/>
          </a:xfrm>
          <a:prstGeom prst="rect">
            <a:avLst/>
          </a:prstGeom>
        </p:spPr>
        <p:txBody>
          <a:bodyPr vert="horz" wrap="square" lIns="0" tIns="10646" rIns="0" bIns="0" rtlCol="0" anchor="b">
            <a:spAutoFit/>
          </a:bodyPr>
          <a:lstStyle/>
          <a:p>
            <a:pPr marL="11206">
              <a:lnSpc>
                <a:spcPct val="100000"/>
              </a:lnSpc>
              <a:spcBef>
                <a:spcPts val="84"/>
              </a:spcBef>
            </a:pPr>
            <a:r>
              <a:rPr spc="-4" dirty="0"/>
              <a:t>Μετρητής </a:t>
            </a:r>
            <a:r>
              <a:rPr spc="-9" dirty="0"/>
              <a:t>διείσδυσης</a:t>
            </a:r>
            <a:r>
              <a:rPr spc="13" dirty="0"/>
              <a:t> </a:t>
            </a:r>
            <a:r>
              <a:rPr spc="-4" dirty="0"/>
              <a:t>-πενετρόμετρο</a:t>
            </a:r>
          </a:p>
        </p:txBody>
      </p:sp>
      <p:sp>
        <p:nvSpPr>
          <p:cNvPr id="3" name="object 3"/>
          <p:cNvSpPr/>
          <p:nvPr/>
        </p:nvSpPr>
        <p:spPr>
          <a:xfrm>
            <a:off x="2655707" y="1439520"/>
            <a:ext cx="3242757" cy="4656044"/>
          </a:xfrm>
          <a:prstGeom prst="rect">
            <a:avLst/>
          </a:prstGeom>
          <a:blipFill>
            <a:blip r:embed="rId2" cstate="print"/>
            <a:stretch>
              <a:fillRect/>
            </a:stretch>
          </a:blipFill>
        </p:spPr>
        <p:txBody>
          <a:bodyPr wrap="square" lIns="0" tIns="0" rIns="0" bIns="0" rtlCol="0"/>
          <a:lstStyle/>
          <a:p>
            <a:endParaRPr sz="1588"/>
          </a:p>
        </p:txBody>
      </p:sp>
      <p:sp>
        <p:nvSpPr>
          <p:cNvPr id="4" name="object 4"/>
          <p:cNvSpPr/>
          <p:nvPr/>
        </p:nvSpPr>
        <p:spPr>
          <a:xfrm>
            <a:off x="7034683" y="1787415"/>
            <a:ext cx="2958352" cy="2932803"/>
          </a:xfrm>
          <a:prstGeom prst="rect">
            <a:avLst/>
          </a:prstGeom>
          <a:blipFill>
            <a:blip r:embed="rId3" cstate="print"/>
            <a:stretch>
              <a:fillRect/>
            </a:stretch>
          </a:blipFill>
        </p:spPr>
        <p:txBody>
          <a:bodyPr wrap="square" lIns="0" tIns="0" rIns="0" bIns="0" rtlCol="0"/>
          <a:lstStyle/>
          <a:p>
            <a:endParaRPr sz="1588"/>
          </a:p>
        </p:txBody>
      </p:sp>
      <p:sp>
        <p:nvSpPr>
          <p:cNvPr id="5" name="object 5"/>
          <p:cNvSpPr/>
          <p:nvPr/>
        </p:nvSpPr>
        <p:spPr>
          <a:xfrm>
            <a:off x="5546015" y="3496235"/>
            <a:ext cx="1760444" cy="963706"/>
          </a:xfrm>
          <a:custGeom>
            <a:avLst/>
            <a:gdLst/>
            <a:ahLst/>
            <a:cxnLst/>
            <a:rect l="l" t="t" r="r" b="b"/>
            <a:pathLst>
              <a:path w="1995170" h="1092200">
                <a:moveTo>
                  <a:pt x="1857485" y="106648"/>
                </a:moveTo>
                <a:lnTo>
                  <a:pt x="1830447" y="56144"/>
                </a:lnTo>
                <a:lnTo>
                  <a:pt x="0" y="1041654"/>
                </a:lnTo>
                <a:lnTo>
                  <a:pt x="27431" y="1091946"/>
                </a:lnTo>
                <a:lnTo>
                  <a:pt x="1857485" y="106648"/>
                </a:lnTo>
                <a:close/>
              </a:path>
              <a:path w="1995170" h="1092200">
                <a:moveTo>
                  <a:pt x="1994915" y="0"/>
                </a:moveTo>
                <a:lnTo>
                  <a:pt x="1803653" y="6096"/>
                </a:lnTo>
                <a:lnTo>
                  <a:pt x="1830447" y="56144"/>
                </a:lnTo>
                <a:lnTo>
                  <a:pt x="1855469" y="42672"/>
                </a:lnTo>
                <a:lnTo>
                  <a:pt x="1882902" y="92963"/>
                </a:lnTo>
                <a:lnTo>
                  <a:pt x="1882902" y="154125"/>
                </a:lnTo>
                <a:lnTo>
                  <a:pt x="1884426" y="156972"/>
                </a:lnTo>
                <a:lnTo>
                  <a:pt x="1994915" y="0"/>
                </a:lnTo>
                <a:close/>
              </a:path>
              <a:path w="1995170" h="1092200">
                <a:moveTo>
                  <a:pt x="1882902" y="92963"/>
                </a:moveTo>
                <a:lnTo>
                  <a:pt x="1855469" y="42672"/>
                </a:lnTo>
                <a:lnTo>
                  <a:pt x="1830447" y="56144"/>
                </a:lnTo>
                <a:lnTo>
                  <a:pt x="1857485" y="106648"/>
                </a:lnTo>
                <a:lnTo>
                  <a:pt x="1882902" y="92963"/>
                </a:lnTo>
                <a:close/>
              </a:path>
              <a:path w="1995170" h="1092200">
                <a:moveTo>
                  <a:pt x="1882902" y="154125"/>
                </a:moveTo>
                <a:lnTo>
                  <a:pt x="1882902" y="92963"/>
                </a:lnTo>
                <a:lnTo>
                  <a:pt x="1857485" y="106648"/>
                </a:lnTo>
                <a:lnTo>
                  <a:pt x="1882902" y="154125"/>
                </a:lnTo>
                <a:close/>
              </a:path>
            </a:pathLst>
          </a:custGeom>
          <a:solidFill>
            <a:srgbClr val="FF0000"/>
          </a:solidFill>
        </p:spPr>
        <p:txBody>
          <a:bodyPr wrap="square" lIns="0" tIns="0" rIns="0" bIns="0" rtlCol="0"/>
          <a:lstStyle/>
          <a:p>
            <a:endParaRPr sz="1588"/>
          </a:p>
        </p:txBody>
      </p:sp>
      <p:sp>
        <p:nvSpPr>
          <p:cNvPr id="6" name="object 6"/>
          <p:cNvSpPr/>
          <p:nvPr/>
        </p:nvSpPr>
        <p:spPr>
          <a:xfrm>
            <a:off x="4616824" y="4168588"/>
            <a:ext cx="941294" cy="739588"/>
          </a:xfrm>
          <a:custGeom>
            <a:avLst/>
            <a:gdLst/>
            <a:ahLst/>
            <a:cxnLst/>
            <a:rect l="l" t="t" r="r" b="b"/>
            <a:pathLst>
              <a:path w="1066800" h="838200">
                <a:moveTo>
                  <a:pt x="533400" y="0"/>
                </a:moveTo>
                <a:lnTo>
                  <a:pt x="478812" y="2161"/>
                </a:lnTo>
                <a:lnTo>
                  <a:pt x="425813" y="8507"/>
                </a:lnTo>
                <a:lnTo>
                  <a:pt x="374669" y="18826"/>
                </a:lnTo>
                <a:lnTo>
                  <a:pt x="325647" y="32908"/>
                </a:lnTo>
                <a:lnTo>
                  <a:pt x="279014" y="50545"/>
                </a:lnTo>
                <a:lnTo>
                  <a:pt x="235036" y="71526"/>
                </a:lnTo>
                <a:lnTo>
                  <a:pt x="193981" y="95642"/>
                </a:lnTo>
                <a:lnTo>
                  <a:pt x="156114" y="122681"/>
                </a:lnTo>
                <a:lnTo>
                  <a:pt x="121704" y="152436"/>
                </a:lnTo>
                <a:lnTo>
                  <a:pt x="91015" y="184695"/>
                </a:lnTo>
                <a:lnTo>
                  <a:pt x="64317" y="219249"/>
                </a:lnTo>
                <a:lnTo>
                  <a:pt x="41874" y="255889"/>
                </a:lnTo>
                <a:lnTo>
                  <a:pt x="23954" y="294403"/>
                </a:lnTo>
                <a:lnTo>
                  <a:pt x="10824" y="334583"/>
                </a:lnTo>
                <a:lnTo>
                  <a:pt x="2750" y="376218"/>
                </a:lnTo>
                <a:lnTo>
                  <a:pt x="0" y="419100"/>
                </a:lnTo>
                <a:lnTo>
                  <a:pt x="2750" y="461981"/>
                </a:lnTo>
                <a:lnTo>
                  <a:pt x="10824" y="503616"/>
                </a:lnTo>
                <a:lnTo>
                  <a:pt x="23954" y="543796"/>
                </a:lnTo>
                <a:lnTo>
                  <a:pt x="41874" y="582310"/>
                </a:lnTo>
                <a:lnTo>
                  <a:pt x="64317" y="618950"/>
                </a:lnTo>
                <a:lnTo>
                  <a:pt x="91015" y="653504"/>
                </a:lnTo>
                <a:lnTo>
                  <a:pt x="121704" y="685763"/>
                </a:lnTo>
                <a:lnTo>
                  <a:pt x="156114" y="715517"/>
                </a:lnTo>
                <a:lnTo>
                  <a:pt x="193981" y="742557"/>
                </a:lnTo>
                <a:lnTo>
                  <a:pt x="235036" y="766673"/>
                </a:lnTo>
                <a:lnTo>
                  <a:pt x="279014" y="787654"/>
                </a:lnTo>
                <a:lnTo>
                  <a:pt x="325647" y="805291"/>
                </a:lnTo>
                <a:lnTo>
                  <a:pt x="374669" y="819373"/>
                </a:lnTo>
                <a:lnTo>
                  <a:pt x="425813" y="829692"/>
                </a:lnTo>
                <a:lnTo>
                  <a:pt x="478812" y="836038"/>
                </a:lnTo>
                <a:lnTo>
                  <a:pt x="533400" y="838200"/>
                </a:lnTo>
                <a:lnTo>
                  <a:pt x="587987" y="836038"/>
                </a:lnTo>
                <a:lnTo>
                  <a:pt x="640986" y="829692"/>
                </a:lnTo>
                <a:lnTo>
                  <a:pt x="692130" y="819373"/>
                </a:lnTo>
                <a:lnTo>
                  <a:pt x="741152" y="805291"/>
                </a:lnTo>
                <a:lnTo>
                  <a:pt x="787785" y="787654"/>
                </a:lnTo>
                <a:lnTo>
                  <a:pt x="831763" y="766673"/>
                </a:lnTo>
                <a:lnTo>
                  <a:pt x="872818" y="742557"/>
                </a:lnTo>
                <a:lnTo>
                  <a:pt x="910685" y="715518"/>
                </a:lnTo>
                <a:lnTo>
                  <a:pt x="945095" y="685763"/>
                </a:lnTo>
                <a:lnTo>
                  <a:pt x="975784" y="653504"/>
                </a:lnTo>
                <a:lnTo>
                  <a:pt x="1002482" y="618950"/>
                </a:lnTo>
                <a:lnTo>
                  <a:pt x="1024925" y="582310"/>
                </a:lnTo>
                <a:lnTo>
                  <a:pt x="1042845" y="543796"/>
                </a:lnTo>
                <a:lnTo>
                  <a:pt x="1055975" y="503616"/>
                </a:lnTo>
                <a:lnTo>
                  <a:pt x="1064049" y="461981"/>
                </a:lnTo>
                <a:lnTo>
                  <a:pt x="1066800" y="419100"/>
                </a:lnTo>
                <a:lnTo>
                  <a:pt x="1064049" y="376218"/>
                </a:lnTo>
                <a:lnTo>
                  <a:pt x="1055975" y="334583"/>
                </a:lnTo>
                <a:lnTo>
                  <a:pt x="1042845" y="294403"/>
                </a:lnTo>
                <a:lnTo>
                  <a:pt x="1024925" y="255889"/>
                </a:lnTo>
                <a:lnTo>
                  <a:pt x="1002482" y="219249"/>
                </a:lnTo>
                <a:lnTo>
                  <a:pt x="975784" y="184695"/>
                </a:lnTo>
                <a:lnTo>
                  <a:pt x="945095" y="152436"/>
                </a:lnTo>
                <a:lnTo>
                  <a:pt x="910685" y="122682"/>
                </a:lnTo>
                <a:lnTo>
                  <a:pt x="872818" y="95642"/>
                </a:lnTo>
                <a:lnTo>
                  <a:pt x="831763" y="71526"/>
                </a:lnTo>
                <a:lnTo>
                  <a:pt x="787785" y="50545"/>
                </a:lnTo>
                <a:lnTo>
                  <a:pt x="741152" y="32908"/>
                </a:lnTo>
                <a:lnTo>
                  <a:pt x="692130" y="18826"/>
                </a:lnTo>
                <a:lnTo>
                  <a:pt x="640986" y="8507"/>
                </a:lnTo>
                <a:lnTo>
                  <a:pt x="587987" y="2161"/>
                </a:lnTo>
                <a:lnTo>
                  <a:pt x="533400" y="0"/>
                </a:lnTo>
                <a:close/>
              </a:path>
            </a:pathLst>
          </a:custGeom>
          <a:ln w="38100">
            <a:solidFill>
              <a:srgbClr val="FF0000"/>
            </a:solidFill>
          </a:ln>
        </p:spPr>
        <p:txBody>
          <a:bodyPr wrap="square" lIns="0" tIns="0" rIns="0" bIns="0" rtlCol="0"/>
          <a:lstStyle/>
          <a:p>
            <a:endParaRPr sz="1588"/>
          </a:p>
        </p:txBody>
      </p:sp>
      <p:sp>
        <p:nvSpPr>
          <p:cNvPr id="7" name="Θέση υποσέλιδου 6">
            <a:extLst>
              <a:ext uri="{FF2B5EF4-FFF2-40B4-BE49-F238E27FC236}">
                <a16:creationId xmlns:a16="http://schemas.microsoft.com/office/drawing/2014/main" id="{ACBBB9CF-6739-43BA-A859-DB1736E535E8}"/>
              </a:ext>
            </a:extLst>
          </p:cNvPr>
          <p:cNvSpPr>
            <a:spLocks noGrp="1"/>
          </p:cNvSpPr>
          <p:nvPr>
            <p:ph type="ftr" sz="quarter" idx="5"/>
          </p:nvPr>
        </p:nvSpPr>
        <p:spPr/>
        <p:txBody>
          <a:bodyPr/>
          <a:lstStyle/>
          <a:p>
            <a:r>
              <a:rPr lang="el-GR"/>
              <a:t>ΤΕΧΝΟΛΟΓΙΑ ΚΑΥΣΙΜΩΝ ΚΑΙ ΛΙΠΑΝΤΙΚΩΝ, Δ. ΚΑΡΩΝΗΣ, Ε. ΛΟΗΣ, Φ. ΖΑΝΝΙΚΟΣ, ΕΚΔΟΣΕΙΣ ΕΜΠ, 2014, ΑΘΗΝΑ</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19D23C-0CBA-4A08-93AC-8DDEB01D80EE}"/>
              </a:ext>
            </a:extLst>
          </p:cNvPr>
          <p:cNvSpPr/>
          <p:nvPr/>
        </p:nvSpPr>
        <p:spPr>
          <a:xfrm>
            <a:off x="803499" y="3130041"/>
            <a:ext cx="4346645" cy="238760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5400" b="1" dirty="0" err="1">
                <a:latin typeface="+mj-lt"/>
                <a:ea typeface="+mj-ea"/>
                <a:cs typeface="+mj-cs"/>
              </a:rPr>
              <a:t>Συνεκτικότητ</a:t>
            </a:r>
            <a:r>
              <a:rPr lang="en-US" sz="5400" b="1" dirty="0">
                <a:latin typeface="+mj-lt"/>
                <a:ea typeface="+mj-ea"/>
                <a:cs typeface="+mj-cs"/>
              </a:rPr>
              <a:t>α γράσσων κατά ΝLGI</a:t>
            </a:r>
          </a:p>
        </p:txBody>
      </p:sp>
      <p:pic>
        <p:nvPicPr>
          <p:cNvPr id="4" name="Εικόνα 3">
            <a:extLst>
              <a:ext uri="{FF2B5EF4-FFF2-40B4-BE49-F238E27FC236}">
                <a16:creationId xmlns:a16="http://schemas.microsoft.com/office/drawing/2014/main" id="{4B1B0B0B-1747-462D-95AD-C94B2ED12E93}"/>
              </a:ext>
            </a:extLst>
          </p:cNvPr>
          <p:cNvPicPr>
            <a:picLocks noChangeAspect="1"/>
          </p:cNvPicPr>
          <p:nvPr/>
        </p:nvPicPr>
        <p:blipFill rotWithShape="1">
          <a:blip r:embed="rId2">
            <a:extLst>
              <a:ext uri="{28A0092B-C50C-407E-A947-70E740481C1C}">
                <a14:useLocalDpi xmlns:a14="http://schemas.microsoft.com/office/drawing/2010/main" val="0"/>
              </a:ext>
            </a:extLst>
          </a:blip>
          <a:srcRect r="2" b="638"/>
          <a:stretch/>
        </p:blipFill>
        <p:spPr>
          <a:xfrm>
            <a:off x="5951989" y="696104"/>
            <a:ext cx="5536001" cy="5465791"/>
          </a:xfrm>
          <a:prstGeom prst="rect">
            <a:avLst/>
          </a:prstGeom>
        </p:spPr>
      </p:pic>
      <p:sp>
        <p:nvSpPr>
          <p:cNvPr id="3" name="Θέση υποσέλιδου 2">
            <a:extLst>
              <a:ext uri="{FF2B5EF4-FFF2-40B4-BE49-F238E27FC236}">
                <a16:creationId xmlns:a16="http://schemas.microsoft.com/office/drawing/2014/main" id="{91A63847-D478-459B-A5CA-E8C373F40375}"/>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22610442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3.png">
            <a:extLst>
              <a:ext uri="{FF2B5EF4-FFF2-40B4-BE49-F238E27FC236}">
                <a16:creationId xmlns:a16="http://schemas.microsoft.com/office/drawing/2014/main" id="{470A14B5-1077-4DBF-ACE9-1B17187CB433}"/>
              </a:ext>
            </a:extLst>
          </p:cNvPr>
          <p:cNvPicPr/>
          <p:nvPr/>
        </p:nvPicPr>
        <p:blipFill>
          <a:blip r:embed="rId2" cstate="print"/>
          <a:stretch>
            <a:fillRect/>
          </a:stretch>
        </p:blipFill>
        <p:spPr>
          <a:xfrm>
            <a:off x="3651695" y="643467"/>
            <a:ext cx="4888610" cy="5571066"/>
          </a:xfrm>
          <a:prstGeom prst="rect">
            <a:avLst/>
          </a:prstGeom>
        </p:spPr>
      </p:pic>
      <p:sp>
        <p:nvSpPr>
          <p:cNvPr id="3" name="TextBox 2">
            <a:extLst>
              <a:ext uri="{FF2B5EF4-FFF2-40B4-BE49-F238E27FC236}">
                <a16:creationId xmlns:a16="http://schemas.microsoft.com/office/drawing/2014/main" id="{FB2BA447-5D40-4049-8A9B-D26D3A7AA5DB}"/>
              </a:ext>
            </a:extLst>
          </p:cNvPr>
          <p:cNvSpPr txBox="1"/>
          <p:nvPr/>
        </p:nvSpPr>
        <p:spPr>
          <a:xfrm>
            <a:off x="1045029" y="102637"/>
            <a:ext cx="5728995" cy="369332"/>
          </a:xfrm>
          <a:prstGeom prst="rect">
            <a:avLst/>
          </a:prstGeom>
          <a:noFill/>
        </p:spPr>
        <p:txBody>
          <a:bodyPr wrap="square" rtlCol="0">
            <a:spAutoFit/>
          </a:bodyPr>
          <a:lstStyle/>
          <a:p>
            <a:r>
              <a:rPr lang="el-GR" b="1" u="sng" dirty="0"/>
              <a:t>Επεξεργαστής </a:t>
            </a:r>
            <a:r>
              <a:rPr lang="el-GR" b="1" u="sng" dirty="0" err="1"/>
              <a:t>Γράσσου</a:t>
            </a:r>
            <a:r>
              <a:rPr lang="en-US" dirty="0"/>
              <a:t>:</a:t>
            </a:r>
            <a:endParaRPr lang="el-GR" dirty="0"/>
          </a:p>
        </p:txBody>
      </p:sp>
      <p:sp>
        <p:nvSpPr>
          <p:cNvPr id="4" name="Θέση υποσέλιδου 3">
            <a:extLst>
              <a:ext uri="{FF2B5EF4-FFF2-40B4-BE49-F238E27FC236}">
                <a16:creationId xmlns:a16="http://schemas.microsoft.com/office/drawing/2014/main" id="{A6AFE59C-3CB0-4D82-B500-A04A7B8EEDC6}"/>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26801326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C4A739-D205-4EEB-823D-EC416E889C37}"/>
              </a:ext>
            </a:extLst>
          </p:cNvPr>
          <p:cNvSpPr/>
          <p:nvPr/>
        </p:nvSpPr>
        <p:spPr>
          <a:xfrm>
            <a:off x="0" y="136816"/>
            <a:ext cx="12192000" cy="3323987"/>
          </a:xfrm>
          <a:prstGeom prst="rect">
            <a:avLst/>
          </a:prstGeom>
        </p:spPr>
        <p:txBody>
          <a:bodyPr wrap="square">
            <a:spAutoFit/>
          </a:bodyPr>
          <a:lstStyle/>
          <a:p>
            <a:pPr algn="just"/>
            <a:r>
              <a:rPr lang="el-GR" sz="2400" b="1" dirty="0" err="1"/>
              <a:t>Σηµείο</a:t>
            </a:r>
            <a:r>
              <a:rPr lang="el-GR" sz="2400" b="1" dirty="0"/>
              <a:t> Στάξης (Dropping </a:t>
            </a:r>
            <a:r>
              <a:rPr lang="el-GR" sz="2400" b="1" dirty="0" err="1"/>
              <a:t>Point</a:t>
            </a:r>
            <a:r>
              <a:rPr lang="el-GR" sz="2400" b="1" dirty="0"/>
              <a:t>)</a:t>
            </a:r>
          </a:p>
          <a:p>
            <a:pPr algn="just"/>
            <a:r>
              <a:rPr lang="el-GR" sz="2400" b="1" dirty="0"/>
              <a:t>Μέθοδοι: ASTM D 566 - D2265 </a:t>
            </a:r>
            <a:endParaRPr lang="en-US" dirty="0"/>
          </a:p>
          <a:p>
            <a:pPr algn="just"/>
            <a:r>
              <a:rPr lang="el-GR" b="1" u="sng" dirty="0">
                <a:highlight>
                  <a:srgbClr val="C0C0C0"/>
                </a:highlight>
              </a:rPr>
              <a:t>Το σηµείο στάξης ενός γράσσου ορίζεται ως η θερµοκρασία στην οποία µια σταγόνα υλικού πέφτει από το διάκενο µιας κυψέλης δοκιµών κάτω από προκαθορισµένες συνθήκες µ</a:t>
            </a:r>
            <a:r>
              <a:rPr lang="el-GR" b="1" u="sng" dirty="0" err="1">
                <a:highlight>
                  <a:srgbClr val="C0C0C0"/>
                </a:highlight>
              </a:rPr>
              <a:t>έτρησης</a:t>
            </a:r>
            <a:r>
              <a:rPr lang="el-GR" b="1" u="sng" dirty="0">
                <a:highlight>
                  <a:srgbClr val="C0C0C0"/>
                </a:highlight>
              </a:rPr>
              <a:t>.</a:t>
            </a:r>
          </a:p>
          <a:p>
            <a:pPr algn="just"/>
            <a:endParaRPr lang="el-GR" dirty="0">
              <a:highlight>
                <a:srgbClr val="C0C0C0"/>
              </a:highlight>
            </a:endParaRPr>
          </a:p>
          <a:p>
            <a:pPr algn="just"/>
            <a:r>
              <a:rPr lang="el-GR" u="sng" dirty="0"/>
              <a:t>Τα πλαστικά υλικά, ως γνωστών, δεν επιδεικνύουν πραγµατικό σηµείο τήξης, αλλά αντιθέτως διαθέτουν ένα θερµοκρασιακό όριο διακύµανσης στο οποίο το υλικό καθίσταται προοδευτικά «µ</a:t>
            </a:r>
            <a:r>
              <a:rPr lang="el-GR" u="sng" dirty="0" err="1"/>
              <a:t>αλακότερο</a:t>
            </a:r>
            <a:r>
              <a:rPr lang="el-GR" u="sng" dirty="0"/>
              <a:t>».</a:t>
            </a:r>
            <a:endParaRPr lang="en-US" u="sng" dirty="0"/>
          </a:p>
          <a:p>
            <a:pPr algn="just"/>
            <a:endParaRPr lang="en-US" dirty="0"/>
          </a:p>
          <a:p>
            <a:pPr algn="just"/>
            <a:r>
              <a:rPr lang="en-US" dirty="0"/>
              <a:t>T</a:t>
            </a:r>
            <a:r>
              <a:rPr lang="el-GR" dirty="0"/>
              <a:t>ο σηµείο στάξης καθορίζει τη θερµοκρασία στην οποία το γράσσο είτε </a:t>
            </a:r>
            <a:r>
              <a:rPr lang="el-GR" b="1" u="sng" dirty="0"/>
              <a:t>µεταβαίνει από ηµιστερεή σε υγρή κατάσταση </a:t>
            </a:r>
            <a:r>
              <a:rPr lang="el-GR" dirty="0"/>
              <a:t>εφόσον περιέχει συµβατικούς σάπωνες, είτε υπόκειται σε διαχωρισµό λαδιού χωρίς αλλαγή φυσικής κατάστασης στην περίπτωση που το πυκνωτικό µέσο είναι διαφορετικό. Στην περίπτωση σύµπλοκου σάπωνα η διαδικασία είναι αντιστρεπτή.</a:t>
            </a:r>
          </a:p>
        </p:txBody>
      </p:sp>
      <p:pic>
        <p:nvPicPr>
          <p:cNvPr id="4" name="image4.png">
            <a:extLst>
              <a:ext uri="{FF2B5EF4-FFF2-40B4-BE49-F238E27FC236}">
                <a16:creationId xmlns:a16="http://schemas.microsoft.com/office/drawing/2014/main" id="{D1E6C10A-5279-471F-B0B7-35C8B804F445}"/>
              </a:ext>
            </a:extLst>
          </p:cNvPr>
          <p:cNvPicPr/>
          <p:nvPr/>
        </p:nvPicPr>
        <p:blipFill>
          <a:blip r:embed="rId2" cstate="print"/>
          <a:stretch>
            <a:fillRect/>
          </a:stretch>
        </p:blipFill>
        <p:spPr>
          <a:xfrm>
            <a:off x="9542138" y="3788362"/>
            <a:ext cx="1836000" cy="2052000"/>
          </a:xfrm>
          <a:prstGeom prst="rect">
            <a:avLst/>
          </a:prstGeom>
        </p:spPr>
      </p:pic>
      <p:pic>
        <p:nvPicPr>
          <p:cNvPr id="5" name="Εικόνα 4">
            <a:extLst>
              <a:ext uri="{FF2B5EF4-FFF2-40B4-BE49-F238E27FC236}">
                <a16:creationId xmlns:a16="http://schemas.microsoft.com/office/drawing/2014/main" id="{33785A6F-7ED8-44F7-BE0F-330D5D686E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406" y="3460803"/>
            <a:ext cx="4416000" cy="3312000"/>
          </a:xfrm>
          <a:prstGeom prst="rect">
            <a:avLst/>
          </a:prstGeom>
        </p:spPr>
      </p:pic>
      <p:sp>
        <p:nvSpPr>
          <p:cNvPr id="2" name="Θέση υποσέλιδου 1">
            <a:extLst>
              <a:ext uri="{FF2B5EF4-FFF2-40B4-BE49-F238E27FC236}">
                <a16:creationId xmlns:a16="http://schemas.microsoft.com/office/drawing/2014/main" id="{33932116-8676-4D68-AA15-9DE4F132AADF}"/>
              </a:ext>
            </a:extLst>
          </p:cNvPr>
          <p:cNvSpPr>
            <a:spLocks noGrp="1"/>
          </p:cNvSpPr>
          <p:nvPr>
            <p:ph type="ftr" sz="quarter" idx="11"/>
          </p:nvPr>
        </p:nvSpPr>
        <p:spPr>
          <a:xfrm>
            <a:off x="7058790" y="6356059"/>
            <a:ext cx="4822804" cy="365125"/>
          </a:xfrm>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38237448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3709C3-F589-4E05-BE1B-134E4FD4C89A}"/>
              </a:ext>
            </a:extLst>
          </p:cNvPr>
          <p:cNvSpPr/>
          <p:nvPr/>
        </p:nvSpPr>
        <p:spPr>
          <a:xfrm>
            <a:off x="0" y="0"/>
            <a:ext cx="12192000" cy="4616648"/>
          </a:xfrm>
          <a:prstGeom prst="rect">
            <a:avLst/>
          </a:prstGeom>
        </p:spPr>
        <p:txBody>
          <a:bodyPr wrap="square">
            <a:spAutoFit/>
          </a:bodyPr>
          <a:lstStyle/>
          <a:p>
            <a:pPr algn="ctr"/>
            <a:r>
              <a:rPr lang="el-GR" sz="2400" b="1" u="sng" dirty="0">
                <a:highlight>
                  <a:srgbClr val="C0C0C0"/>
                </a:highlight>
              </a:rPr>
              <a:t>ΣΗΜΕΙΟ ΣΤΑΞΗΣ ΓΡΑΣΣΩΝ</a:t>
            </a:r>
          </a:p>
          <a:p>
            <a:pPr algn="just"/>
            <a:endParaRPr lang="el-GR" dirty="0"/>
          </a:p>
          <a:p>
            <a:pPr algn="just"/>
            <a:r>
              <a:rPr lang="el-GR" b="1" dirty="0"/>
              <a:t>Η δοκιµαστική µέθοδος του σηµείου στάξης χαρακτηρίζεται ως στατική</a:t>
            </a:r>
            <a:r>
              <a:rPr lang="el-GR" dirty="0"/>
              <a:t>, διότι αφενός µεν δεν θεωρείται να σχετίζεται µε τη συµπεριφορά κατά τη λειτουργία παρά µόνο ότι ένα γράσσο δεν αναµένεται να ανθίσταται σε διαρροή πάνω από τη θερµοκρασία αυτή, και αφετέρου δε, δεν προσδιορίζει τη µέγιστη θερµοκρασία λειτουργίας του γράσσου καθώς η συµπεριφορά σε υψηλές θερµοκρασίες εξαρτάται από άλλους παράγοντες.</a:t>
            </a:r>
            <a:endParaRPr lang="en-US" dirty="0"/>
          </a:p>
          <a:p>
            <a:pPr algn="just"/>
            <a:endParaRPr lang="en-US" dirty="0"/>
          </a:p>
          <a:p>
            <a:pPr algn="just"/>
            <a:r>
              <a:rPr lang="en-US" b="1" dirty="0">
                <a:highlight>
                  <a:srgbClr val="C0C0C0"/>
                </a:highlight>
              </a:rPr>
              <a:t>H </a:t>
            </a:r>
            <a:r>
              <a:rPr lang="el-GR" b="1" dirty="0">
                <a:highlight>
                  <a:srgbClr val="C0C0C0"/>
                </a:highlight>
              </a:rPr>
              <a:t>διαδικασία µέτρησης έχει ως εξής:</a:t>
            </a:r>
            <a:endParaRPr lang="en-US" b="1" dirty="0">
              <a:highlight>
                <a:srgbClr val="C0C0C0"/>
              </a:highlight>
            </a:endParaRPr>
          </a:p>
          <a:p>
            <a:pPr algn="just"/>
            <a:r>
              <a:rPr lang="el-GR" dirty="0">
                <a:highlight>
                  <a:srgbClr val="C0C0C0"/>
                </a:highlight>
              </a:rPr>
              <a:t>Ένα δείγµα του προς µέτρηση γράσσου τοποθετείται καταλλήλως στην κυψέλη δοκιµής συγκεκριµένων διαστάσεων και </a:t>
            </a:r>
            <a:r>
              <a:rPr lang="el-GR" b="1" dirty="0">
                <a:highlight>
                  <a:srgbClr val="C0C0C0"/>
                </a:highlight>
              </a:rPr>
              <a:t>θερµαίνεται µε σταθερό ρυθµό</a:t>
            </a:r>
            <a:r>
              <a:rPr lang="el-GR" dirty="0">
                <a:highlight>
                  <a:srgbClr val="C0C0C0"/>
                </a:highlight>
              </a:rPr>
              <a:t>. </a:t>
            </a:r>
            <a:r>
              <a:rPr lang="el-GR" b="1" dirty="0">
                <a:highlight>
                  <a:srgbClr val="C0C0C0"/>
                </a:highlight>
              </a:rPr>
              <a:t>Τη στιγµή που πέφτει η πρώτη σταγόνα καταγράφονται τόσο η θερµοκρασία του δείγµατος όσο και του µέσου θέρµανσης και προσδιορίζεται η θερµοκρασία του σηµείου στάξης είτε µε εξαγωγή του µέσου όρου (D 566) είτε µε άλλη συσχέτιση (D 2265). </a:t>
            </a:r>
            <a:endParaRPr lang="en-US" b="1" dirty="0">
              <a:highlight>
                <a:srgbClr val="C0C0C0"/>
              </a:highlight>
            </a:endParaRPr>
          </a:p>
          <a:p>
            <a:pPr algn="just"/>
            <a:endParaRPr lang="el-GR" dirty="0"/>
          </a:p>
          <a:p>
            <a:pPr algn="just"/>
            <a:r>
              <a:rPr lang="el-GR" b="1" dirty="0">
                <a:highlight>
                  <a:srgbClr val="C0C0C0"/>
                </a:highlight>
              </a:rPr>
              <a:t>Η τιµή του σηµείου στάξης ενός γράσσου είναι άµεσα εξαρτηµένη από τον τύπο του πυκνωτικού µέσου</a:t>
            </a:r>
            <a:r>
              <a:rPr lang="el-GR" dirty="0">
                <a:highlight>
                  <a:srgbClr val="C0C0C0"/>
                </a:highlight>
              </a:rPr>
              <a:t>,</a:t>
            </a:r>
            <a:r>
              <a:rPr lang="el-GR" dirty="0"/>
              <a:t> ωστόσο δύναται να ποικίλει αισθητά λόγω διακυµάνσεων στις πρώτες ύλες και στην παραγωγική διαδικασία και αυτός είναι ο λόγος που χρησιµοποιείται ως κριτήριο ποιοτικού ελέγχου. </a:t>
            </a:r>
          </a:p>
        </p:txBody>
      </p:sp>
      <p:sp>
        <p:nvSpPr>
          <p:cNvPr id="3" name="Θέση υποσέλιδου 2">
            <a:extLst>
              <a:ext uri="{FF2B5EF4-FFF2-40B4-BE49-F238E27FC236}">
                <a16:creationId xmlns:a16="http://schemas.microsoft.com/office/drawing/2014/main" id="{B7A4DF36-F359-4091-824A-179BEFCA1020}"/>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22134088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A0ACA9F5-9C08-4871-B09A-B8B363A3CCEF}"/>
              </a:ext>
            </a:extLst>
          </p:cNvPr>
          <p:cNvSpPr/>
          <p:nvPr/>
        </p:nvSpPr>
        <p:spPr>
          <a:xfrm>
            <a:off x="6746628" y="1783959"/>
            <a:ext cx="4645250" cy="28891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600" b="1">
                <a:latin typeface="+mj-lt"/>
                <a:ea typeface="+mj-ea"/>
                <a:cs typeface="+mj-cs"/>
              </a:rPr>
              <a:t>Όργανα Μέτρησης Σηµείου Στάξης </a:t>
            </a:r>
          </a:p>
        </p:txBody>
      </p:sp>
      <p:pic>
        <p:nvPicPr>
          <p:cNvPr id="4" name="image5.jpeg">
            <a:extLst>
              <a:ext uri="{FF2B5EF4-FFF2-40B4-BE49-F238E27FC236}">
                <a16:creationId xmlns:a16="http://schemas.microsoft.com/office/drawing/2014/main" id="{E4F81463-655D-4E35-A840-4F43FE86C461}"/>
              </a:ext>
            </a:extLst>
          </p:cNvPr>
          <p:cNvPicPr/>
          <p:nvPr/>
        </p:nvPicPr>
        <p:blipFill rotWithShape="1">
          <a:blip r:embed="rId2" cstate="print"/>
          <a:srcRect t="22587" r="2" b="2"/>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2" name="Θέση υποσέλιδου 1">
            <a:extLst>
              <a:ext uri="{FF2B5EF4-FFF2-40B4-BE49-F238E27FC236}">
                <a16:creationId xmlns:a16="http://schemas.microsoft.com/office/drawing/2014/main" id="{4042C39E-A7F1-4795-93CA-FF13C0BE676F}"/>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573296289"/>
      </p:ext>
    </p:extLst>
  </p:cSld>
  <p:clrMapOvr>
    <a:overrideClrMapping bg1="dk1" tx1="lt1" bg2="dk2" tx2="lt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588524E4-BF0B-4986-9843-37893917F0D7}"/>
              </a:ext>
            </a:extLst>
          </p:cNvPr>
          <p:cNvSpPr/>
          <p:nvPr/>
        </p:nvSpPr>
        <p:spPr>
          <a:xfrm>
            <a:off x="9267909" y="2023110"/>
            <a:ext cx="2469624" cy="2846070"/>
          </a:xfrm>
          <a:prstGeom prst="rect">
            <a:avLst/>
          </a:prstGeom>
        </p:spPr>
        <p:txBody>
          <a:bodyPr vert="horz" lIns="91440" tIns="45720" rIns="91440" bIns="45720" rtlCol="0" anchor="ctr">
            <a:normAutofit/>
          </a:bodyPr>
          <a:lstStyle/>
          <a:p>
            <a:pPr marL="139065" marR="108585" algn="ctr">
              <a:lnSpc>
                <a:spcPct val="90000"/>
              </a:lnSpc>
              <a:spcBef>
                <a:spcPct val="0"/>
              </a:spcBef>
              <a:spcAft>
                <a:spcPts val="600"/>
              </a:spcAft>
            </a:pPr>
            <a:r>
              <a:rPr lang="en-US" sz="2600" b="1" dirty="0" err="1">
                <a:latin typeface="+mj-lt"/>
                <a:ea typeface="+mj-ea"/>
                <a:cs typeface="+mj-cs"/>
              </a:rPr>
              <a:t>Όργ</a:t>
            </a:r>
            <a:r>
              <a:rPr lang="en-US" sz="2600" b="1" dirty="0">
                <a:latin typeface="+mj-lt"/>
                <a:ea typeface="+mj-ea"/>
                <a:cs typeface="+mj-cs"/>
              </a:rPr>
              <a:t>ανα Μέτρησης Σηµείου Στάξης µε τις µεθόδους ASTM D 566 και D 2265</a:t>
            </a:r>
            <a:endParaRPr lang="en-US" sz="2600" dirty="0">
              <a:latin typeface="+mj-lt"/>
              <a:ea typeface="+mj-ea"/>
              <a:cs typeface="+mj-cs"/>
            </a:endParaRPr>
          </a:p>
        </p:txBody>
      </p:sp>
      <p:pic>
        <p:nvPicPr>
          <p:cNvPr id="3" name="image6.jpeg" descr="Εικόνα που περιέχει εσωτερικό, καθιστός, μικρό, λευκό&#10;&#10;Περιγραφή που δημιουργήθηκε αυτόματα">
            <a:extLst>
              <a:ext uri="{FF2B5EF4-FFF2-40B4-BE49-F238E27FC236}">
                <a16:creationId xmlns:a16="http://schemas.microsoft.com/office/drawing/2014/main" id="{2901F47C-BFE4-49A9-9D4B-21865EDBCE45}"/>
              </a:ext>
            </a:extLst>
          </p:cNvPr>
          <p:cNvPicPr/>
          <p:nvPr/>
        </p:nvPicPr>
        <p:blipFill>
          <a:blip r:embed="rId2" cstate="print"/>
          <a:stretch>
            <a:fillRect/>
          </a:stretch>
        </p:blipFill>
        <p:spPr>
          <a:xfrm>
            <a:off x="894851" y="858525"/>
            <a:ext cx="2985803" cy="5211906"/>
          </a:xfrm>
          <a:prstGeom prst="rect">
            <a:avLst/>
          </a:prstGeom>
        </p:spPr>
      </p:pic>
      <p:pic>
        <p:nvPicPr>
          <p:cNvPr id="4" name="image7.jpeg" descr="Εικόνα που περιέχει κουτί, πίνακας, φούρνος μικροκυμάτων, υπολογιστής&#10;&#10;Περιγραφή που δημιουργήθηκε αυτόματα">
            <a:extLst>
              <a:ext uri="{FF2B5EF4-FFF2-40B4-BE49-F238E27FC236}">
                <a16:creationId xmlns:a16="http://schemas.microsoft.com/office/drawing/2014/main" id="{33D78E2D-AA32-4A58-A6EF-F9F0799D4BE6}"/>
              </a:ext>
            </a:extLst>
          </p:cNvPr>
          <p:cNvPicPr/>
          <p:nvPr/>
        </p:nvPicPr>
        <p:blipFill>
          <a:blip r:embed="rId3" cstate="print"/>
          <a:stretch>
            <a:fillRect/>
          </a:stretch>
        </p:blipFill>
        <p:spPr>
          <a:xfrm>
            <a:off x="4457706" y="1409925"/>
            <a:ext cx="3685032" cy="4109103"/>
          </a:xfrm>
          <a:prstGeom prst="rect">
            <a:avLst/>
          </a:prstGeom>
        </p:spPr>
      </p:pic>
      <p:sp>
        <p:nvSpPr>
          <p:cNvPr id="5" name="Θέση υποσέλιδου 4">
            <a:extLst>
              <a:ext uri="{FF2B5EF4-FFF2-40B4-BE49-F238E27FC236}">
                <a16:creationId xmlns:a16="http://schemas.microsoft.com/office/drawing/2014/main" id="{8DF0B3FB-E278-4CD6-B8D1-291F3B61448F}"/>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42538126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824B4C-501E-4DEA-B786-85ED9C0C080F}"/>
              </a:ext>
            </a:extLst>
          </p:cNvPr>
          <p:cNvSpPr/>
          <p:nvPr/>
        </p:nvSpPr>
        <p:spPr>
          <a:xfrm>
            <a:off x="211015" y="234497"/>
            <a:ext cx="11980985"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kern="1200" dirty="0">
                <a:solidFill>
                  <a:schemeClr val="tx1"/>
                </a:solidFill>
                <a:latin typeface="+mj-lt"/>
                <a:ea typeface="+mj-ea"/>
                <a:cs typeface="+mj-cs"/>
              </a:rPr>
              <a:t>Επ</a:t>
            </a:r>
            <a:r>
              <a:rPr lang="en-US" sz="4400" b="1" kern="1200" dirty="0" err="1">
                <a:solidFill>
                  <a:schemeClr val="tx1"/>
                </a:solidFill>
                <a:latin typeface="+mj-lt"/>
                <a:ea typeface="+mj-ea"/>
                <a:cs typeface="+mj-cs"/>
              </a:rPr>
              <a:t>ίδρ</a:t>
            </a:r>
            <a:r>
              <a:rPr lang="en-US" sz="4400" b="1" kern="1200" dirty="0">
                <a:solidFill>
                  <a:schemeClr val="tx1"/>
                </a:solidFill>
                <a:latin typeface="+mj-lt"/>
                <a:ea typeface="+mj-ea"/>
                <a:cs typeface="+mj-cs"/>
              </a:rPr>
              <a:t>αση του παχυντή στο σηµείο στάξης</a:t>
            </a:r>
          </a:p>
        </p:txBody>
      </p:sp>
      <p:sp>
        <p:nvSpPr>
          <p:cNvPr id="4" name="Rectangle 1">
            <a:extLst>
              <a:ext uri="{FF2B5EF4-FFF2-40B4-BE49-F238E27FC236}">
                <a16:creationId xmlns:a16="http://schemas.microsoft.com/office/drawing/2014/main" id="{7DEF74FD-2387-4902-8D47-7551AE69810E}"/>
              </a:ext>
            </a:extLst>
          </p:cNvPr>
          <p:cNvSpPr>
            <a:spLocks noChangeArrowheads="1"/>
          </p:cNvSpPr>
          <p:nvPr/>
        </p:nvSpPr>
        <p:spPr bwMode="auto">
          <a:xfrm>
            <a:off x="4724400" y="33607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3" name="Πίνακας 2">
            <a:extLst>
              <a:ext uri="{FF2B5EF4-FFF2-40B4-BE49-F238E27FC236}">
                <a16:creationId xmlns:a16="http://schemas.microsoft.com/office/drawing/2014/main" id="{FFF12295-86C3-45EC-B2E7-7DB694DB18D6}"/>
              </a:ext>
            </a:extLst>
          </p:cNvPr>
          <p:cNvGraphicFramePr>
            <a:graphicFrameLocks noGrp="1"/>
          </p:cNvGraphicFramePr>
          <p:nvPr>
            <p:extLst>
              <p:ext uri="{D42A27DB-BD31-4B8C-83A1-F6EECF244321}">
                <p14:modId xmlns:p14="http://schemas.microsoft.com/office/powerpoint/2010/main" val="2853058842"/>
              </p:ext>
            </p:extLst>
          </p:nvPr>
        </p:nvGraphicFramePr>
        <p:xfrm>
          <a:off x="1288918" y="1825626"/>
          <a:ext cx="9604639" cy="4403783"/>
        </p:xfrm>
        <a:graphic>
          <a:graphicData uri="http://schemas.openxmlformats.org/drawingml/2006/table">
            <a:tbl>
              <a:tblPr firstRow="1" firstCol="1" lastRow="1" lastCol="1" bandRow="1" bandCol="1">
                <a:noFill/>
              </a:tblPr>
              <a:tblGrid>
                <a:gridCol w="4822316">
                  <a:extLst>
                    <a:ext uri="{9D8B030D-6E8A-4147-A177-3AD203B41FA5}">
                      <a16:colId xmlns:a16="http://schemas.microsoft.com/office/drawing/2014/main" val="2228659068"/>
                    </a:ext>
                  </a:extLst>
                </a:gridCol>
                <a:gridCol w="4782323">
                  <a:extLst>
                    <a:ext uri="{9D8B030D-6E8A-4147-A177-3AD203B41FA5}">
                      <a16:colId xmlns:a16="http://schemas.microsoft.com/office/drawing/2014/main" val="3662751171"/>
                    </a:ext>
                  </a:extLst>
                </a:gridCol>
              </a:tblGrid>
              <a:tr h="567426">
                <a:tc>
                  <a:txBody>
                    <a:bodyPr/>
                    <a:lstStyle/>
                    <a:p>
                      <a:pPr marL="64008" algn="l" fontAlgn="t">
                        <a:lnSpc>
                          <a:spcPts val="1165"/>
                        </a:lnSpc>
                        <a:spcBef>
                          <a:spcPts val="0"/>
                        </a:spcBef>
                        <a:spcAft>
                          <a:spcPts val="0"/>
                        </a:spcAft>
                      </a:pPr>
                      <a:endParaRPr lang="el-GR" sz="2500" b="1" i="0" u="none" strike="noStrike"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64008" algn="l" fontAlgn="t">
                        <a:lnSpc>
                          <a:spcPts val="1165"/>
                        </a:lnSpc>
                        <a:spcBef>
                          <a:spcPts val="0"/>
                        </a:spcBef>
                        <a:spcAft>
                          <a:spcPts val="0"/>
                        </a:spcAft>
                      </a:pPr>
                      <a:r>
                        <a:rPr lang="el-GR" sz="2500" b="1" i="0" u="none" strike="noStrike"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Τύπος </a:t>
                      </a:r>
                      <a:r>
                        <a:rPr lang="el-GR" sz="2500" b="1" i="0" u="none" strike="noStrike" dirty="0" err="1">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Παχυντή</a:t>
                      </a:r>
                      <a:endParaRPr lang="el-GR" sz="2500" b="1" i="0" u="none" strike="noStrike" dirty="0">
                        <a:solidFill>
                          <a:schemeClr val="tx1">
                            <a:lumMod val="75000"/>
                            <a:lumOff val="25000"/>
                          </a:schemeClr>
                        </a:solidFill>
                        <a:effectLst/>
                        <a:latin typeface="Arial" panose="020B0604020202020204" pitchFamily="34" charset="0"/>
                      </a:endParaRPr>
                    </a:p>
                  </a:txBody>
                  <a:tcPr marL="257921" marR="193441" marT="128960" marB="128960">
                    <a:lnL w="12700" cmpd="sng">
                      <a:noFill/>
                      <a:prstDash val="solid"/>
                    </a:lnL>
                    <a:lnR w="12700" cmpd="sng">
                      <a:noFill/>
                      <a:prstDash val="solid"/>
                    </a:lnR>
                    <a:lnT w="9525" cap="flat" cmpd="sng" algn="ctr">
                      <a:noFill/>
                      <a:prstDash val="solid"/>
                    </a:lnT>
                    <a:lnB w="9525" cap="flat" cmpd="sng" algn="ctr">
                      <a:solidFill>
                        <a:srgbClr val="C7C6C1"/>
                      </a:solidFill>
                      <a:prstDash val="solid"/>
                    </a:lnB>
                    <a:solidFill>
                      <a:srgbClr val="FFFF00"/>
                    </a:solidFill>
                  </a:tcPr>
                </a:tc>
                <a:tc>
                  <a:txBody>
                    <a:bodyPr/>
                    <a:lstStyle/>
                    <a:p>
                      <a:pPr marL="109728" marR="109728" algn="ctr" fontAlgn="t">
                        <a:lnSpc>
                          <a:spcPts val="1165"/>
                        </a:lnSpc>
                        <a:spcBef>
                          <a:spcPts val="0"/>
                        </a:spcBef>
                        <a:spcAft>
                          <a:spcPts val="0"/>
                        </a:spcAft>
                      </a:pPr>
                      <a:endParaRPr lang="el-GR" sz="2500" b="1" i="0" u="none" strike="noStrike"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09728" marR="109728" algn="ctr" fontAlgn="t">
                        <a:lnSpc>
                          <a:spcPts val="1165"/>
                        </a:lnSpc>
                        <a:spcBef>
                          <a:spcPts val="0"/>
                        </a:spcBef>
                        <a:spcAft>
                          <a:spcPts val="0"/>
                        </a:spcAft>
                      </a:pPr>
                      <a:r>
                        <a:rPr lang="el-GR" sz="2500" b="1" i="0" u="none" strike="noStrike"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Σημείο </a:t>
                      </a:r>
                      <a:r>
                        <a:rPr lang="el-GR" sz="2500" b="1" i="0" u="none" strike="noStrike" dirty="0" err="1">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Στάξης</a:t>
                      </a:r>
                      <a:r>
                        <a:rPr lang="el-GR" sz="2500" b="1" i="0" u="none" strike="noStrike"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0" u="none" strike="noStrike"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500" b="1" i="0" u="none" strike="noStrike" dirty="0">
                        <a:solidFill>
                          <a:schemeClr val="tx1">
                            <a:lumMod val="75000"/>
                            <a:lumOff val="25000"/>
                          </a:schemeClr>
                        </a:solidFill>
                        <a:effectLst/>
                        <a:latin typeface="Arial" panose="020B0604020202020204" pitchFamily="34" charset="0"/>
                      </a:endParaRPr>
                    </a:p>
                  </a:txBody>
                  <a:tcPr marL="257921" marR="193441" marT="128960" marB="128960">
                    <a:lnL w="12700" cmpd="sng">
                      <a:noFill/>
                      <a:prstDash val="solid"/>
                    </a:lnL>
                    <a:lnR w="12700" cmpd="sng">
                      <a:noFill/>
                      <a:prstDash val="solid"/>
                    </a:lnR>
                    <a:lnT w="9525" cap="flat" cmpd="sng" algn="ctr">
                      <a:noFill/>
                      <a:prstDash val="solid"/>
                    </a:lnT>
                    <a:lnB w="9525" cap="flat" cmpd="sng" algn="ctr">
                      <a:solidFill>
                        <a:srgbClr val="C7C6C1"/>
                      </a:solidFill>
                      <a:prstDash val="solid"/>
                    </a:lnB>
                    <a:solidFill>
                      <a:srgbClr val="FFFF00"/>
                    </a:solidFill>
                  </a:tcPr>
                </a:tc>
                <a:extLst>
                  <a:ext uri="{0D108BD9-81ED-4DB2-BD59-A6C34878D82A}">
                    <a16:rowId xmlns:a16="http://schemas.microsoft.com/office/drawing/2014/main" val="2753726331"/>
                  </a:ext>
                </a:extLst>
              </a:tr>
              <a:tr h="540559">
                <a:tc>
                  <a:txBody>
                    <a:bodyPr/>
                    <a:lstStyle/>
                    <a:p>
                      <a:pPr marL="64008" algn="l" fontAlgn="t">
                        <a:lnSpc>
                          <a:spcPts val="1165"/>
                        </a:lnSpc>
                        <a:spcBef>
                          <a:spcPts val="0"/>
                        </a:spcBef>
                        <a:spcAft>
                          <a:spcPts val="0"/>
                        </a:spcAft>
                      </a:pPr>
                      <a:r>
                        <a:rPr lang="el-GR" sz="1800" b="1" i="0" u="none" strike="noStrike">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Αλουµινίου</a:t>
                      </a:r>
                      <a:endParaRPr lang="el-GR" sz="1800" b="1" i="0" u="none" strike="noStrike">
                        <a:solidFill>
                          <a:schemeClr val="tx1">
                            <a:lumMod val="75000"/>
                            <a:lumOff val="25000"/>
                          </a:schemeClr>
                        </a:solidFill>
                        <a:effectLst/>
                        <a:latin typeface="Arial" panose="020B0604020202020204" pitchFamily="34" charset="0"/>
                      </a:endParaRPr>
                    </a:p>
                  </a:txBody>
                  <a:tcPr marL="257921" marR="193441" marT="128960" marB="128960">
                    <a:lnL w="19050" cap="flat" cmpd="sng" algn="ctr">
                      <a:noFill/>
                      <a:prstDash val="solid"/>
                    </a:lnL>
                    <a:lnR w="9525" cap="flat" cmpd="sng" algn="ctr">
                      <a:solidFill>
                        <a:srgbClr val="C7C6C1"/>
                      </a:solidFill>
                      <a:prstDash val="solid"/>
                    </a:lnR>
                    <a:lnT w="9525" cap="flat" cmpd="sng" algn="ctr">
                      <a:solidFill>
                        <a:srgbClr val="C7C6C1"/>
                      </a:solidFill>
                      <a:prstDash val="solid"/>
                    </a:lnT>
                    <a:lnB w="12700" cmpd="sng">
                      <a:noFill/>
                      <a:prstDash val="solid"/>
                    </a:lnB>
                    <a:noFill/>
                  </a:tcPr>
                </a:tc>
                <a:tc>
                  <a:txBody>
                    <a:bodyPr/>
                    <a:lstStyle/>
                    <a:p>
                      <a:pPr marL="109728" marR="109728" algn="ctr" fontAlgn="t">
                        <a:lnSpc>
                          <a:spcPts val="1165"/>
                        </a:lnSpc>
                        <a:spcBef>
                          <a:spcPts val="0"/>
                        </a:spcBef>
                        <a:spcAft>
                          <a:spcPts val="0"/>
                        </a:spcAft>
                      </a:pPr>
                      <a:r>
                        <a:rPr lang="el-GR" sz="1800" b="1" i="0" u="none" strike="noStrike"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110 - 140</a:t>
                      </a:r>
                      <a:endParaRPr lang="el-GR" sz="1800" b="1" i="0" u="none" strike="noStrike" dirty="0">
                        <a:solidFill>
                          <a:schemeClr val="tx1">
                            <a:lumMod val="75000"/>
                            <a:lumOff val="25000"/>
                          </a:schemeClr>
                        </a:solidFill>
                        <a:effectLst/>
                        <a:latin typeface="Arial" panose="020B0604020202020204" pitchFamily="34" charset="0"/>
                      </a:endParaRPr>
                    </a:p>
                  </a:txBody>
                  <a:tcPr marL="257921" marR="193441" marT="128960" marB="128960">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386360676"/>
                  </a:ext>
                </a:extLst>
              </a:tr>
              <a:tr h="540559">
                <a:tc>
                  <a:txBody>
                    <a:bodyPr/>
                    <a:lstStyle/>
                    <a:p>
                      <a:pPr marL="64008" algn="l" fontAlgn="t">
                        <a:lnSpc>
                          <a:spcPts val="1165"/>
                        </a:lnSpc>
                        <a:spcBef>
                          <a:spcPts val="0"/>
                        </a:spcBef>
                        <a:spcAft>
                          <a:spcPts val="0"/>
                        </a:spcAft>
                      </a:pPr>
                      <a:r>
                        <a:rPr lang="el-GR" sz="1800" b="1" i="0" u="none" strike="noStrike">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Νατρίου</a:t>
                      </a:r>
                      <a:endParaRPr lang="el-GR" sz="1800" b="1" i="0" u="none" strike="noStrike">
                        <a:solidFill>
                          <a:schemeClr val="tx1">
                            <a:lumMod val="75000"/>
                            <a:lumOff val="25000"/>
                          </a:schemeClr>
                        </a:solidFill>
                        <a:effectLst/>
                        <a:latin typeface="Arial" panose="020B0604020202020204" pitchFamily="34" charset="0"/>
                      </a:endParaRPr>
                    </a:p>
                  </a:txBody>
                  <a:tcPr marL="257921" marR="193441" marT="128960" marB="128960">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marL="109728" marR="109728" algn="ctr" fontAlgn="t">
                        <a:lnSpc>
                          <a:spcPts val="1165"/>
                        </a:lnSpc>
                        <a:spcBef>
                          <a:spcPts val="0"/>
                        </a:spcBef>
                        <a:spcAft>
                          <a:spcPts val="0"/>
                        </a:spcAft>
                      </a:pPr>
                      <a:r>
                        <a:rPr lang="el-GR" sz="1800" b="1" i="0" u="none" strike="noStrike">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160 - 180</a:t>
                      </a:r>
                      <a:endParaRPr lang="el-GR" sz="1800" b="1" i="0" u="none" strike="noStrike">
                        <a:solidFill>
                          <a:schemeClr val="tx1">
                            <a:lumMod val="75000"/>
                            <a:lumOff val="25000"/>
                          </a:schemeClr>
                        </a:solidFill>
                        <a:effectLst/>
                        <a:latin typeface="Arial" panose="020B0604020202020204" pitchFamily="34" charset="0"/>
                      </a:endParaRPr>
                    </a:p>
                  </a:txBody>
                  <a:tcPr marL="257921" marR="193441" marT="128960" marB="128960">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23828334"/>
                  </a:ext>
                </a:extLst>
              </a:tr>
              <a:tr h="540559">
                <a:tc>
                  <a:txBody>
                    <a:bodyPr/>
                    <a:lstStyle/>
                    <a:p>
                      <a:pPr marL="64008" algn="l" fontAlgn="t">
                        <a:lnSpc>
                          <a:spcPts val="1170"/>
                        </a:lnSpc>
                        <a:spcBef>
                          <a:spcPts val="0"/>
                        </a:spcBef>
                        <a:spcAft>
                          <a:spcPts val="0"/>
                        </a:spcAft>
                      </a:pPr>
                      <a:r>
                        <a:rPr lang="el-GR" sz="1800" b="1" i="0" u="none" strike="noStrike">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Λιθίου</a:t>
                      </a:r>
                      <a:endParaRPr lang="el-GR" sz="1800" b="1" i="0" u="none" strike="noStrike">
                        <a:solidFill>
                          <a:schemeClr val="tx1">
                            <a:lumMod val="75000"/>
                            <a:lumOff val="25000"/>
                          </a:schemeClr>
                        </a:solidFill>
                        <a:effectLst/>
                        <a:latin typeface="Arial" panose="020B0604020202020204" pitchFamily="34" charset="0"/>
                      </a:endParaRPr>
                    </a:p>
                  </a:txBody>
                  <a:tcPr marL="257921" marR="193441" marT="128960" marB="128960">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marL="109728" marR="109728" algn="ctr" fontAlgn="t">
                        <a:lnSpc>
                          <a:spcPts val="1170"/>
                        </a:lnSpc>
                        <a:spcBef>
                          <a:spcPts val="0"/>
                        </a:spcBef>
                        <a:spcAft>
                          <a:spcPts val="0"/>
                        </a:spcAft>
                      </a:pPr>
                      <a:r>
                        <a:rPr lang="el-GR" sz="1800" b="1" i="0" u="none" strike="noStrike">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180 - 210</a:t>
                      </a:r>
                      <a:endParaRPr lang="el-GR" sz="1800" b="1" i="0" u="none" strike="noStrike">
                        <a:solidFill>
                          <a:schemeClr val="tx1">
                            <a:lumMod val="75000"/>
                            <a:lumOff val="25000"/>
                          </a:schemeClr>
                        </a:solidFill>
                        <a:effectLst/>
                        <a:latin typeface="Arial" panose="020B0604020202020204" pitchFamily="34" charset="0"/>
                      </a:endParaRPr>
                    </a:p>
                  </a:txBody>
                  <a:tcPr marL="257921" marR="193441" marT="128960" marB="128960">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242622179"/>
                  </a:ext>
                </a:extLst>
              </a:tr>
              <a:tr h="540559">
                <a:tc>
                  <a:txBody>
                    <a:bodyPr/>
                    <a:lstStyle/>
                    <a:p>
                      <a:pPr marL="64008" algn="l" fontAlgn="t">
                        <a:lnSpc>
                          <a:spcPts val="1165"/>
                        </a:lnSpc>
                        <a:spcBef>
                          <a:spcPts val="0"/>
                        </a:spcBef>
                        <a:spcAft>
                          <a:spcPts val="0"/>
                        </a:spcAft>
                      </a:pPr>
                      <a:r>
                        <a:rPr lang="el-GR" sz="1800" b="1" i="0" u="none" strike="noStrike">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Ασβεστίου</a:t>
                      </a:r>
                      <a:endParaRPr lang="el-GR" sz="1800" b="1" i="0" u="none" strike="noStrike">
                        <a:solidFill>
                          <a:schemeClr val="tx1">
                            <a:lumMod val="75000"/>
                            <a:lumOff val="25000"/>
                          </a:schemeClr>
                        </a:solidFill>
                        <a:effectLst/>
                        <a:latin typeface="Arial" panose="020B0604020202020204" pitchFamily="34" charset="0"/>
                      </a:endParaRPr>
                    </a:p>
                  </a:txBody>
                  <a:tcPr marL="257921" marR="193441" marT="128960" marB="128960">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marL="109728" marR="109728" algn="ctr" fontAlgn="t">
                        <a:lnSpc>
                          <a:spcPts val="1165"/>
                        </a:lnSpc>
                        <a:spcBef>
                          <a:spcPts val="0"/>
                        </a:spcBef>
                        <a:spcAft>
                          <a:spcPts val="0"/>
                        </a:spcAft>
                      </a:pPr>
                      <a:r>
                        <a:rPr lang="el-GR" sz="1800" b="1" i="0" u="none" strike="noStrike">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90 - 140</a:t>
                      </a:r>
                      <a:endParaRPr lang="el-GR" sz="1800" b="1" i="0" u="none" strike="noStrike">
                        <a:solidFill>
                          <a:schemeClr val="tx1">
                            <a:lumMod val="75000"/>
                            <a:lumOff val="25000"/>
                          </a:schemeClr>
                        </a:solidFill>
                        <a:effectLst/>
                        <a:latin typeface="Arial" panose="020B0604020202020204" pitchFamily="34" charset="0"/>
                      </a:endParaRPr>
                    </a:p>
                  </a:txBody>
                  <a:tcPr marL="257921" marR="193441" marT="128960" marB="128960">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2245262253"/>
                  </a:ext>
                </a:extLst>
              </a:tr>
              <a:tr h="540559">
                <a:tc>
                  <a:txBody>
                    <a:bodyPr/>
                    <a:lstStyle/>
                    <a:p>
                      <a:pPr marL="64008" algn="l" fontAlgn="t">
                        <a:lnSpc>
                          <a:spcPts val="1165"/>
                        </a:lnSpc>
                        <a:spcBef>
                          <a:spcPts val="0"/>
                        </a:spcBef>
                        <a:spcAft>
                          <a:spcPts val="0"/>
                        </a:spcAft>
                      </a:pPr>
                      <a:r>
                        <a:rPr lang="el-GR" sz="1800" b="1" i="0" u="none" strike="noStrike">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Σύµπλοκος Σάπωνας</a:t>
                      </a:r>
                      <a:endParaRPr lang="el-GR" sz="1800" b="1" i="0" u="none" strike="noStrike">
                        <a:solidFill>
                          <a:schemeClr val="tx1">
                            <a:lumMod val="75000"/>
                            <a:lumOff val="25000"/>
                          </a:schemeClr>
                        </a:solidFill>
                        <a:effectLst/>
                        <a:latin typeface="Arial" panose="020B0604020202020204" pitchFamily="34" charset="0"/>
                      </a:endParaRPr>
                    </a:p>
                  </a:txBody>
                  <a:tcPr marL="257921" marR="193441" marT="128960" marB="128960">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marL="109728" marR="109728" algn="ctr" fontAlgn="t">
                        <a:lnSpc>
                          <a:spcPts val="1165"/>
                        </a:lnSpc>
                        <a:spcBef>
                          <a:spcPts val="0"/>
                        </a:spcBef>
                        <a:spcAft>
                          <a:spcPts val="0"/>
                        </a:spcAft>
                      </a:pPr>
                      <a:r>
                        <a:rPr lang="el-GR" sz="1800" b="1" i="0" u="none" strike="noStrike">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&gt; 260</a:t>
                      </a:r>
                      <a:endParaRPr lang="el-GR" sz="1800" b="1" i="0" u="none" strike="noStrike">
                        <a:solidFill>
                          <a:schemeClr val="tx1">
                            <a:lumMod val="75000"/>
                            <a:lumOff val="25000"/>
                          </a:schemeClr>
                        </a:solidFill>
                        <a:effectLst/>
                        <a:latin typeface="Arial" panose="020B0604020202020204" pitchFamily="34" charset="0"/>
                      </a:endParaRPr>
                    </a:p>
                  </a:txBody>
                  <a:tcPr marL="257921" marR="193441" marT="128960" marB="128960">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401821001"/>
                  </a:ext>
                </a:extLst>
              </a:tr>
              <a:tr h="540559">
                <a:tc>
                  <a:txBody>
                    <a:bodyPr/>
                    <a:lstStyle/>
                    <a:p>
                      <a:pPr marL="64008" algn="l" fontAlgn="t">
                        <a:lnSpc>
                          <a:spcPts val="1165"/>
                        </a:lnSpc>
                        <a:spcBef>
                          <a:spcPts val="0"/>
                        </a:spcBef>
                        <a:spcAft>
                          <a:spcPts val="0"/>
                        </a:spcAft>
                      </a:pPr>
                      <a:r>
                        <a:rPr lang="el-GR" sz="1800" b="1" i="0" u="none" strike="noStrike">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Πολυουρία</a:t>
                      </a:r>
                      <a:endParaRPr lang="el-GR" sz="1800" b="1" i="0" u="none" strike="noStrike">
                        <a:solidFill>
                          <a:schemeClr val="tx1">
                            <a:lumMod val="75000"/>
                            <a:lumOff val="25000"/>
                          </a:schemeClr>
                        </a:solidFill>
                        <a:effectLst/>
                        <a:latin typeface="Arial" panose="020B0604020202020204" pitchFamily="34" charset="0"/>
                      </a:endParaRPr>
                    </a:p>
                  </a:txBody>
                  <a:tcPr marL="257921" marR="193441" marT="128960" marB="128960">
                    <a:lnL w="19050" cap="flat" cmpd="sng" algn="ctr">
                      <a:noFill/>
                      <a:prstDash val="solid"/>
                    </a:lnL>
                    <a:lnR w="9525" cap="flat" cmpd="sng" algn="ctr">
                      <a:solidFill>
                        <a:srgbClr val="C7C6C1"/>
                      </a:solidFill>
                      <a:prstDash val="solid"/>
                    </a:lnR>
                    <a:lnT w="12700" cmpd="sng">
                      <a:noFill/>
                      <a:prstDash val="solid"/>
                    </a:lnT>
                    <a:lnB w="9525" cap="flat" cmpd="sng" algn="ctr">
                      <a:noFill/>
                      <a:prstDash val="solid"/>
                    </a:lnB>
                    <a:noFill/>
                  </a:tcPr>
                </a:tc>
                <a:tc>
                  <a:txBody>
                    <a:bodyPr/>
                    <a:lstStyle/>
                    <a:p>
                      <a:pPr marL="109728" marR="109728" algn="ctr" fontAlgn="t">
                        <a:lnSpc>
                          <a:spcPts val="1165"/>
                        </a:lnSpc>
                        <a:spcBef>
                          <a:spcPts val="0"/>
                        </a:spcBef>
                        <a:spcAft>
                          <a:spcPts val="0"/>
                        </a:spcAft>
                      </a:pPr>
                      <a:r>
                        <a:rPr lang="el-GR" sz="1800" b="1" i="0" u="none" strike="noStrike">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&gt; 230</a:t>
                      </a:r>
                      <a:endParaRPr lang="el-GR" sz="1800" b="1" i="0" u="none" strike="noStrike">
                        <a:solidFill>
                          <a:schemeClr val="tx1">
                            <a:lumMod val="75000"/>
                            <a:lumOff val="25000"/>
                          </a:schemeClr>
                        </a:solidFill>
                        <a:effectLst/>
                        <a:latin typeface="Arial" panose="020B0604020202020204" pitchFamily="34" charset="0"/>
                      </a:endParaRPr>
                    </a:p>
                  </a:txBody>
                  <a:tcPr marL="257921" marR="193441" marT="128960" marB="128960">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noFill/>
                      <a:prstDash val="solid"/>
                    </a:lnB>
                    <a:noFill/>
                  </a:tcPr>
                </a:tc>
                <a:extLst>
                  <a:ext uri="{0D108BD9-81ED-4DB2-BD59-A6C34878D82A}">
                    <a16:rowId xmlns:a16="http://schemas.microsoft.com/office/drawing/2014/main" val="2217804401"/>
                  </a:ext>
                </a:extLst>
              </a:tr>
              <a:tr h="540559">
                <a:tc>
                  <a:txBody>
                    <a:bodyPr/>
                    <a:lstStyle/>
                    <a:p>
                      <a:pPr marL="64008" algn="l" fontAlgn="t">
                        <a:lnSpc>
                          <a:spcPts val="1165"/>
                        </a:lnSpc>
                        <a:spcBef>
                          <a:spcPts val="0"/>
                        </a:spcBef>
                        <a:spcAft>
                          <a:spcPts val="0"/>
                        </a:spcAft>
                      </a:pPr>
                      <a:r>
                        <a:rPr lang="el-GR" sz="1800" b="1" i="0" u="none" strike="noStrike">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Οργανοφιλικοί άργιλοι</a:t>
                      </a:r>
                      <a:endParaRPr lang="el-GR" sz="1800" b="1" i="0" u="none" strike="noStrike">
                        <a:solidFill>
                          <a:schemeClr val="bg1"/>
                        </a:solidFill>
                        <a:effectLst/>
                        <a:latin typeface="Arial" panose="020B0604020202020204" pitchFamily="34" charset="0"/>
                      </a:endParaRPr>
                    </a:p>
                  </a:txBody>
                  <a:tcPr marL="257921" marR="193441" marT="128960" marB="128960">
                    <a:lnL w="12700" cmpd="sng">
                      <a:noFill/>
                      <a:prstDash val="solid"/>
                    </a:lnL>
                    <a:lnR w="12700" cmpd="sng">
                      <a:noFill/>
                      <a:prstDash val="solid"/>
                    </a:lnR>
                    <a:lnT w="9525" cap="flat" cmpd="sng" algn="ctr">
                      <a:noFill/>
                      <a:prstDash val="solid"/>
                    </a:lnT>
                    <a:lnB w="9525" cap="flat" cmpd="sng" algn="ctr">
                      <a:noFill/>
                      <a:prstDash val="solid"/>
                    </a:lnB>
                    <a:solidFill>
                      <a:schemeClr val="tx1">
                        <a:lumMod val="75000"/>
                        <a:lumOff val="25000"/>
                      </a:schemeClr>
                    </a:solidFill>
                  </a:tcPr>
                </a:tc>
                <a:tc>
                  <a:txBody>
                    <a:bodyPr/>
                    <a:lstStyle/>
                    <a:p>
                      <a:pPr marL="109728" marR="109728" algn="ctr" fontAlgn="t">
                        <a:lnSpc>
                          <a:spcPts val="1165"/>
                        </a:lnSpc>
                        <a:spcBef>
                          <a:spcPts val="0"/>
                        </a:spcBef>
                        <a:spcAft>
                          <a:spcPts val="0"/>
                        </a:spcAft>
                      </a:pPr>
                      <a:r>
                        <a:rPr lang="el-GR" sz="1800" b="1" i="0" u="none" strike="noStrike"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&gt; 260</a:t>
                      </a:r>
                      <a:endParaRPr lang="el-GR" sz="1800" b="1" i="0" u="none" strike="noStrike" dirty="0">
                        <a:solidFill>
                          <a:schemeClr val="bg1"/>
                        </a:solidFill>
                        <a:effectLst/>
                        <a:latin typeface="Arial" panose="020B0604020202020204" pitchFamily="34" charset="0"/>
                      </a:endParaRPr>
                    </a:p>
                  </a:txBody>
                  <a:tcPr marL="257921" marR="193441" marT="128960" marB="128960">
                    <a:lnL w="12700" cmpd="sng">
                      <a:noFill/>
                      <a:prstDash val="solid"/>
                    </a:lnL>
                    <a:lnR w="12700" cmpd="sng">
                      <a:noFill/>
                      <a:prstDash val="solid"/>
                    </a:lnR>
                    <a:lnT w="9525" cap="flat" cmpd="sng" algn="ctr">
                      <a:noFill/>
                      <a:prstDash val="solid"/>
                    </a:lnT>
                    <a:lnB w="9525" cap="flat" cmpd="sng" algn="ctr">
                      <a:noFill/>
                      <a:prstDash val="solid"/>
                    </a:lnB>
                    <a:solidFill>
                      <a:schemeClr val="tx1">
                        <a:lumMod val="75000"/>
                        <a:lumOff val="25000"/>
                      </a:schemeClr>
                    </a:solidFill>
                  </a:tcPr>
                </a:tc>
                <a:extLst>
                  <a:ext uri="{0D108BD9-81ED-4DB2-BD59-A6C34878D82A}">
                    <a16:rowId xmlns:a16="http://schemas.microsoft.com/office/drawing/2014/main" val="2036072543"/>
                  </a:ext>
                </a:extLst>
              </a:tr>
            </a:tbl>
          </a:graphicData>
        </a:graphic>
      </p:graphicFrame>
      <p:sp>
        <p:nvSpPr>
          <p:cNvPr id="5" name="Θέση υποσέλιδου 4">
            <a:extLst>
              <a:ext uri="{FF2B5EF4-FFF2-40B4-BE49-F238E27FC236}">
                <a16:creationId xmlns:a16="http://schemas.microsoft.com/office/drawing/2014/main" id="{3DDD0526-51E1-4A22-BD66-EE3D47159C25}"/>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1892879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52D47143-30B2-46BA-9EB8-91EC3D906FAC}"/>
              </a:ext>
            </a:extLst>
          </p:cNvPr>
          <p:cNvSpPr/>
          <p:nvPr/>
        </p:nvSpPr>
        <p:spPr>
          <a:xfrm>
            <a:off x="0" y="125129"/>
            <a:ext cx="12192000" cy="4678204"/>
          </a:xfrm>
          <a:prstGeom prst="rect">
            <a:avLst/>
          </a:prstGeom>
        </p:spPr>
        <p:txBody>
          <a:bodyPr wrap="square">
            <a:spAutoFit/>
          </a:bodyPr>
          <a:lstStyle/>
          <a:p>
            <a:pPr algn="just"/>
            <a:r>
              <a:rPr lang="el-GR" sz="2800" b="1" u="sng" dirty="0">
                <a:highlight>
                  <a:srgbClr val="C0C0C0"/>
                </a:highlight>
              </a:rPr>
              <a:t>ΑΠΟΤΕΛΕΣΜΑΤΙΚΗ ΛΙΠΑΝΣΗ</a:t>
            </a:r>
            <a:endParaRPr lang="en-US" sz="2800" b="1" u="sng" dirty="0">
              <a:highlight>
                <a:srgbClr val="C0C0C0"/>
              </a:highlight>
            </a:endParaRPr>
          </a:p>
          <a:p>
            <a:pPr algn="just"/>
            <a:endParaRPr lang="el-GR" b="1" dirty="0"/>
          </a:p>
          <a:p>
            <a:pPr algn="just"/>
            <a:r>
              <a:rPr lang="el-GR" b="1" dirty="0"/>
              <a:t>Η αποτελεσματική λίπανση εξαρτάται από το κατάλληλο λιπαντικό, στην ποσότητα και στο χρόνο που πρέπει. </a:t>
            </a:r>
          </a:p>
          <a:p>
            <a:pPr algn="just"/>
            <a:endParaRPr lang="el-GR" dirty="0"/>
          </a:p>
          <a:p>
            <a:pPr marL="285750" indent="-285750" algn="just">
              <a:buFont typeface="Arial" panose="020B0604020202020204" pitchFamily="34" charset="0"/>
              <a:buChar char="•"/>
            </a:pPr>
            <a:r>
              <a:rPr lang="el-GR" b="1" dirty="0">
                <a:highlight>
                  <a:srgbClr val="C0C0C0"/>
                </a:highlight>
              </a:rPr>
              <a:t>Η καθαριότητα είναι ζωτικής σημασίας</a:t>
            </a:r>
            <a:r>
              <a:rPr lang="el-GR" dirty="0">
                <a:highlight>
                  <a:srgbClr val="C0C0C0"/>
                </a:highlight>
              </a:rPr>
              <a:t>. </a:t>
            </a:r>
            <a:r>
              <a:rPr lang="el-GR" dirty="0"/>
              <a:t>Όλα τα εξαρτήματα της λίπανσης πρέπει να είναι καθαρά και να προφυλάσσονται από την σκόνη και τις ακαθαρσίες. </a:t>
            </a:r>
          </a:p>
          <a:p>
            <a:pPr marL="285750" indent="-285750" algn="just">
              <a:buFont typeface="Arial" panose="020B0604020202020204" pitchFamily="34" charset="0"/>
              <a:buChar char="•"/>
            </a:pPr>
            <a:r>
              <a:rPr lang="el-GR" dirty="0">
                <a:highlight>
                  <a:srgbClr val="C0C0C0"/>
                </a:highlight>
              </a:rPr>
              <a:t>Τα λιπαντικά των διαφόρων κατηγοριών , γενικά ,   </a:t>
            </a:r>
            <a:r>
              <a:rPr lang="el-GR" b="1" dirty="0">
                <a:highlight>
                  <a:srgbClr val="C0C0C0"/>
                </a:highlight>
              </a:rPr>
              <a:t>δεν είναι συμβατά μεταξύ τους και  πρέπει   να αποφεύγεται η ανάμιξη τους </a:t>
            </a:r>
            <a:r>
              <a:rPr lang="el-GR" dirty="0"/>
              <a:t>(η ανάμειξη λιπαντικών διαφορετικής τεχνολογίας και χημικής σύνθεσης ή η προσθήκη διαφόρων χημικών προσθέτων που κυκλοφορούν στο εμπόριο, υπάρχει ο κίνδυνος ενίσχυσης κάποιας ιδιότητας, αλλά καταστροφής των υπολοίπων. ).</a:t>
            </a:r>
          </a:p>
          <a:p>
            <a:pPr marL="285750" indent="-285750" algn="just">
              <a:buFont typeface="Arial" panose="020B0604020202020204" pitchFamily="34" charset="0"/>
              <a:buChar char="•"/>
            </a:pPr>
            <a:r>
              <a:rPr lang="el-GR" b="1" dirty="0">
                <a:highlight>
                  <a:srgbClr val="C0C0C0"/>
                </a:highlight>
              </a:rPr>
              <a:t>Πριν την αντικατάσταση λιπαντικού σε ένα μηχάνημα, επιβάλλεται ο εσωτερικός καθαρισμός του. </a:t>
            </a:r>
          </a:p>
          <a:p>
            <a:pPr marL="285750" indent="-285750" algn="just">
              <a:buFont typeface="Arial" panose="020B0604020202020204" pitchFamily="34" charset="0"/>
              <a:buChar char="•"/>
            </a:pPr>
            <a:r>
              <a:rPr lang="el-GR" b="1" dirty="0">
                <a:highlight>
                  <a:srgbClr val="C0C0C0"/>
                </a:highlight>
              </a:rPr>
              <a:t>Η υπερβολική ποσότητα </a:t>
            </a:r>
            <a:r>
              <a:rPr lang="el-GR" b="1" dirty="0" err="1">
                <a:highlight>
                  <a:srgbClr val="C0C0C0"/>
                </a:highlight>
              </a:rPr>
              <a:t>αναλίπανσης</a:t>
            </a:r>
            <a:r>
              <a:rPr lang="el-GR" b="1" dirty="0">
                <a:highlight>
                  <a:srgbClr val="C0C0C0"/>
                </a:highlight>
              </a:rPr>
              <a:t> η συμπλήρωσης, ιδιαίτερα στις περιπτώσεις γρασαρίσματος, προκαλεί αύξηση της θερμοκρασίας και καταστροφή του λιπαντικού. </a:t>
            </a:r>
          </a:p>
          <a:p>
            <a:pPr marL="285750" indent="-285750" algn="just">
              <a:buFont typeface="Arial" panose="020B0604020202020204" pitchFamily="34" charset="0"/>
              <a:buChar char="•"/>
            </a:pPr>
            <a:r>
              <a:rPr lang="el-GR" dirty="0">
                <a:highlight>
                  <a:srgbClr val="C0C0C0"/>
                </a:highlight>
              </a:rPr>
              <a:t>Τα φίλτρα και οι  διατάξεις καθαρισμού και φιλτραρίσματος πρέπει να συντηρούνται σύμφωνα με τις προδιαγραφές και τις απαιτήσεις του κάθε συστήματος. </a:t>
            </a:r>
          </a:p>
          <a:p>
            <a:pPr marL="285750" indent="-285750" algn="just">
              <a:buFont typeface="Arial" panose="020B0604020202020204" pitchFamily="34" charset="0"/>
              <a:buChar char="•"/>
            </a:pPr>
            <a:r>
              <a:rPr lang="el-GR" b="1" dirty="0">
                <a:highlight>
                  <a:srgbClr val="C0C0C0"/>
                </a:highlight>
              </a:rPr>
              <a:t>Η επιλογή του κατάλληλου λιπαντικού πρέπει να γίνεται από ειδικούς.</a:t>
            </a:r>
          </a:p>
          <a:p>
            <a:pPr marL="285750" indent="-285750" algn="just">
              <a:buFont typeface="Arial" panose="020B0604020202020204" pitchFamily="34" charset="0"/>
              <a:buChar char="•"/>
            </a:pPr>
            <a:r>
              <a:rPr lang="el-GR" b="1" dirty="0">
                <a:highlight>
                  <a:srgbClr val="C0C0C0"/>
                </a:highlight>
              </a:rPr>
              <a:t>Η ανεπαρκής λίπανση μπορεί να διαπιστώνεται εύκολα από την αύξηση της θερμοκρασίας.</a:t>
            </a:r>
          </a:p>
        </p:txBody>
      </p:sp>
      <p:sp>
        <p:nvSpPr>
          <p:cNvPr id="3" name="Θέση υποσέλιδου 2">
            <a:extLst>
              <a:ext uri="{FF2B5EF4-FFF2-40B4-BE49-F238E27FC236}">
                <a16:creationId xmlns:a16="http://schemas.microsoft.com/office/drawing/2014/main" id="{BD609C5B-3416-45B4-9C61-92CFA87F2862}"/>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9970951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0B1CF03-0504-4E96-9FC9-2EAFE3F492FE}"/>
              </a:ext>
            </a:extLst>
          </p:cNvPr>
          <p:cNvSpPr txBox="1"/>
          <p:nvPr/>
        </p:nvSpPr>
        <p:spPr>
          <a:xfrm>
            <a:off x="2" y="140270"/>
            <a:ext cx="12191998" cy="461665"/>
          </a:xfrm>
          <a:prstGeom prst="rect">
            <a:avLst/>
          </a:prstGeom>
          <a:noFill/>
        </p:spPr>
        <p:txBody>
          <a:bodyPr wrap="square" rtlCol="0">
            <a:spAutoFit/>
          </a:bodyPr>
          <a:lstStyle/>
          <a:p>
            <a:r>
              <a:rPr lang="el-GR" sz="2400" b="1" dirty="0"/>
              <a:t>ΒΙΒΛΙΟΓΡΑΦΙΑ</a:t>
            </a:r>
          </a:p>
        </p:txBody>
      </p:sp>
      <p:sp>
        <p:nvSpPr>
          <p:cNvPr id="15" name="Ορθογώνιο 14">
            <a:extLst>
              <a:ext uri="{FF2B5EF4-FFF2-40B4-BE49-F238E27FC236}">
                <a16:creationId xmlns:a16="http://schemas.microsoft.com/office/drawing/2014/main" id="{94147E8B-750F-410B-AB66-60E4834E1DBB}"/>
              </a:ext>
            </a:extLst>
          </p:cNvPr>
          <p:cNvSpPr/>
          <p:nvPr/>
        </p:nvSpPr>
        <p:spPr>
          <a:xfrm>
            <a:off x="0" y="731475"/>
            <a:ext cx="12192000" cy="5755422"/>
          </a:xfrm>
          <a:prstGeom prst="rect">
            <a:avLst/>
          </a:prstGeom>
        </p:spPr>
        <p:txBody>
          <a:bodyPr wrap="square">
            <a:spAutoFit/>
          </a:bodyPr>
          <a:lstStyle/>
          <a:p>
            <a:pPr marL="342900" indent="-342900" algn="just">
              <a:buFont typeface="+mj-lt"/>
              <a:buAutoNum type="arabicPeriod"/>
            </a:pPr>
            <a:r>
              <a:rPr lang="el-GR" sz="1600" dirty="0"/>
              <a:t>ΤΕΧΝΟΛΟΓΙΑ ΚΑΥΣΙΜΩΝ ΚΑΙ ΛΙΠΑΝΤΙΚΩΝ, Δ. ΚΑΡΩΝΗΣ, Ε. ΛΟΗΣ, Φ. ΖΑΝΝΙΚΟΣ, ΕΚΔΟΣΕΙΣ ΕΜΠ, 2014, ΑΘΗΝΑ</a:t>
            </a:r>
            <a:endParaRPr lang="el-GR" sz="1600" spc="-5" dirty="0">
              <a:cs typeface="Arial"/>
            </a:endParaRPr>
          </a:p>
          <a:p>
            <a:pPr marL="342900" indent="-342900" algn="just">
              <a:buFont typeface="+mj-lt"/>
              <a:buAutoNum type="arabicPeriod"/>
            </a:pPr>
            <a:r>
              <a:rPr lang="el-GR" sz="1600" spc="-5" dirty="0">
                <a:cs typeface="Arial"/>
              </a:rPr>
              <a:t>ΕΝΕΡΓΕΙΑΚΕΣ ΤΕΧΝΟΛΟΓΙΕΣ, ΣΤΕΡΕΑ ΚΑΥΣΙΜΑ, ΕΡΓΑΣΤΗΡΙΟ ΤΕΧΝΟΛΟΓΙΑΣ ΚΑΥΣΙΜΩΝ ΚΑΙ ΛΙΠΑΝΤΙΚΩΝ ΕΜΠ, ΠΑΡΟΥΣΙΑΣΗ</a:t>
            </a:r>
            <a:endParaRPr lang="el-GR" sz="1600" dirty="0"/>
          </a:p>
          <a:p>
            <a:pPr marL="342900" indent="-342900" algn="just">
              <a:buFont typeface="+mj-lt"/>
              <a:buAutoNum type="arabicPeriod"/>
            </a:pPr>
            <a:r>
              <a:rPr lang="el-GR" sz="1600" dirty="0"/>
              <a:t>ΤΕΧΝΟΛΟΓΙΑ ΚΑΥΣΙΜΩΝ ΚΑΙ ΛΙΠΑΝΤΙΚΩΝ, Δ. ΚΑΡΩΝΗΣ, Ε. ΛΟΗΣ, Φ. ΖΑΝΝΙΚΟΣ, ΕΚΔΟΣΕΙΣ ΕΜΠ, 2014, ΑΘΗΝΑ</a:t>
            </a:r>
          </a:p>
          <a:p>
            <a:pPr marL="342900" indent="-342900" algn="just">
              <a:buFont typeface="+mj-lt"/>
              <a:buAutoNum type="arabicPeriod"/>
            </a:pPr>
            <a:r>
              <a:rPr lang="el-GR" sz="1600" dirty="0"/>
              <a:t>4. ΔΙΕΡΕΥΝΗΣΗ ΘΕΜΑΤΩΝ ΔΙΚΤΥΩΝ ΜΕΤΑΦΟΡΑΣ ΦΥΣΙΚΟΥ ΑΕΡΙΟΥ ΣΤΗΝ ΕΥΡΩΠΗ, ΠΑΝΑΓΙΩΤΗ ΣΩΤΗΡΟΠΟΥΛΟΥ , ΕΘΝΙΚΟ ΜΕΤΣΟΒΙΟ ΠΟΛΥΤΕΧΝΕΙΟ , 2017</a:t>
            </a:r>
          </a:p>
          <a:p>
            <a:pPr marL="342900" indent="-342900" algn="just">
              <a:buFont typeface="+mj-lt"/>
              <a:buAutoNum type="arabicPeriod"/>
            </a:pPr>
            <a:r>
              <a:rPr lang="el-GR" sz="1600" dirty="0"/>
              <a:t>5.</a:t>
            </a:r>
            <a:r>
              <a:rPr lang="el-GR" sz="1600" dirty="0">
                <a:ea typeface="Calibri" panose="020F0502020204030204" pitchFamily="34" charset="0"/>
                <a:cs typeface="Times New Roman" panose="02020603050405020304" pitchFamily="18" charset="0"/>
              </a:rPr>
              <a:t> ΔΗΜΟΣΙΑ ΕΠΙΧΕΙΡΗΣΗ ΑΕΡΙΟΥ  / </a:t>
            </a:r>
            <a:r>
              <a:rPr lang="el-GR" sz="1600" dirty="0">
                <a:hlinkClick r:id="rId2">
                  <a:extLst>
                    <a:ext uri="{A12FA001-AC4F-418D-AE19-62706E023703}">
                      <ahyp:hlinkClr xmlns:ahyp="http://schemas.microsoft.com/office/drawing/2018/hyperlinkcolor" val="tx"/>
                    </a:ext>
                  </a:extLst>
                </a:hlinkClick>
              </a:rPr>
              <a:t>HTTP://WWW.RAE.GR/OLD/SUB3/3B/3B22.HTM</a:t>
            </a:r>
            <a:endParaRPr lang="el-GR" sz="1600" dirty="0"/>
          </a:p>
          <a:p>
            <a:pPr marL="342900" indent="-342900" algn="just">
              <a:buFont typeface="+mj-lt"/>
              <a:buAutoNum type="arabicPeriod"/>
            </a:pPr>
            <a:r>
              <a:rPr lang="el-GR" sz="1600" dirty="0"/>
              <a:t>6. </a:t>
            </a:r>
            <a:r>
              <a:rPr lang="el-GR" sz="1600" dirty="0">
                <a:hlinkClick r:id="rId3">
                  <a:extLst>
                    <a:ext uri="{A12FA001-AC4F-418D-AE19-62706E023703}">
                      <ahyp:hlinkClr xmlns:ahyp="http://schemas.microsoft.com/office/drawing/2018/hyperlinkcolor" val="tx"/>
                    </a:ext>
                  </a:extLst>
                </a:hlinkClick>
              </a:rPr>
              <a:t>https://www.depa.gr/fysiko-aerio/</a:t>
            </a:r>
            <a:endParaRPr lang="el-GR" sz="1600" dirty="0"/>
          </a:p>
          <a:p>
            <a:pPr marL="342900" indent="-342900" algn="just">
              <a:buFont typeface="+mj-lt"/>
              <a:buAutoNum type="arabicPeriod"/>
            </a:pPr>
            <a:r>
              <a:rPr lang="el-GR" sz="1600" dirty="0"/>
              <a:t>7. </a:t>
            </a:r>
            <a:r>
              <a:rPr lang="el-GR" sz="1600" dirty="0">
                <a:hlinkClick r:id="rId4">
                  <a:extLst>
                    <a:ext uri="{A12FA001-AC4F-418D-AE19-62706E023703}">
                      <ahyp:hlinkClr xmlns:ahyp="http://schemas.microsoft.com/office/drawing/2018/hyperlinkcolor" val="tx"/>
                    </a:ext>
                  </a:extLst>
                </a:hlinkClick>
              </a:rPr>
              <a:t>https://www.desfa.gr/</a:t>
            </a:r>
            <a:endParaRPr lang="el-GR" sz="1600" dirty="0"/>
          </a:p>
          <a:p>
            <a:pPr marL="342900" indent="-342900" algn="just">
              <a:buFont typeface="+mj-lt"/>
              <a:buAutoNum type="arabicPeriod"/>
            </a:pPr>
            <a:r>
              <a:rPr lang="el-GR" sz="1600" dirty="0"/>
              <a:t>8. Χ. ΠΑΠΑΔΟΠΟΥΛΟΣ, </a:t>
            </a:r>
            <a:r>
              <a:rPr lang="el-GR" altLang="el-GR" sz="1600" dirty="0"/>
              <a:t>ΤΜΗΜΑ ΜΗΧΑΝΟΛΟΓΩΝ ΚΑΙ ΑΕΡΟΝΑΥΠΗΓΩΝ ΜΗΧΑΝΙΚΩΝ, ΠΑΝΕΠΙΣΤΗΜΙΟ ΠΑΤΡΩΝ</a:t>
            </a:r>
          </a:p>
          <a:p>
            <a:pPr marL="342900" indent="-342900">
              <a:buFont typeface="+mj-lt"/>
              <a:buAutoNum type="arabicPeriod"/>
            </a:pPr>
            <a:r>
              <a:rPr lang="el-GR" sz="1600" dirty="0"/>
              <a:t>9.</a:t>
            </a:r>
            <a:r>
              <a:rPr lang="el-GR" sz="1600" dirty="0">
                <a:hlinkClick r:id="rId5">
                  <a:extLst>
                    <a:ext uri="{A12FA001-AC4F-418D-AE19-62706E023703}">
                      <ahyp:hlinkClr xmlns:ahyp="http://schemas.microsoft.com/office/drawing/2018/hyperlinkcolor" val="tx"/>
                    </a:ext>
                  </a:extLst>
                </a:hlinkClick>
              </a:rPr>
              <a:t> https://www.novitron.gr/el/mobil-brands/sinthetika-lipantika</a:t>
            </a:r>
            <a:endParaRPr lang="el-GR" sz="1600" dirty="0"/>
          </a:p>
          <a:p>
            <a:pPr marL="342900" indent="-342900">
              <a:buFont typeface="+mj-lt"/>
              <a:buAutoNum type="arabicPeriod"/>
            </a:pPr>
            <a:r>
              <a:rPr lang="el-GR" sz="1600" dirty="0">
                <a:hlinkClick r:id="rId6">
                  <a:extLst>
                    <a:ext uri="{A12FA001-AC4F-418D-AE19-62706E023703}">
                      <ahyp:hlinkClr xmlns:ahyp="http://schemas.microsoft.com/office/drawing/2018/hyperlinkcolor" val="tx"/>
                    </a:ext>
                  </a:extLst>
                </a:hlinkClick>
              </a:rPr>
              <a:t>www.total.gr</a:t>
            </a:r>
            <a:r>
              <a:rPr lang="el-GR" sz="1600" dirty="0"/>
              <a:t>.</a:t>
            </a:r>
          </a:p>
          <a:p>
            <a:pPr marL="342900" indent="-342900">
              <a:buFont typeface="+mj-lt"/>
              <a:buAutoNum type="arabicPeriod"/>
            </a:pPr>
            <a:r>
              <a:rPr lang="el-GR" sz="1600" dirty="0"/>
              <a:t>Γ. ΝΤΟΝΤΟΣ, ΧΗΜΙΚΟΣ ΜΗΧΑΝΙΚΟΣ, ΠΡΟΣ∆ΙΟΡΙΣΜΟΣ ∆ΙΕΙΣ∆ΥΤΙΚΟΤΗΤΑΣ ΚΑΙ ΣΗΜΕΙΟΥ ΣΤΑΞΗΣ ΛΙΠΑΝΤΙΚΩΝ ΓΡΑΣΣΩΝ (ASTM D 217 &amp; D 566) ΕΡΓΑΣΤΗΡΙΟ ΤΕΧΝΟΛΟΓΙΑΣ ΚΑΥΣΙΜΩΝ ΚΑΙ ΛΙΠΑΝΤΙΚΩΝ ΣΧΟΛΗ ΧΗΜΙΚΩΝ ΜΗΧΑΝΙΚΩΝ Ε.Μ.Π.</a:t>
            </a:r>
          </a:p>
          <a:p>
            <a:pPr marL="342900" indent="-342900">
              <a:buFont typeface="+mj-lt"/>
              <a:buAutoNum type="arabicPeriod"/>
            </a:pPr>
            <a:r>
              <a:rPr lang="el-GR" sz="1600" dirty="0"/>
              <a:t>ΧΑΡΑΛΑΜΠΟΣ ΑΠΟΣΤΟΛΙΔΗΣ ΔΙΠΛ. ΜΗΧΑΝΟΛΟΓΟΣ ΗΛΕΚΤΡΟΛΟΓΟΣ ΜΗΧΑΝΙΚΟΣ ΕΜΠ ΜΕΛΟΣ ΔΣ HELLENIC MAINTENANCE SOCIETY</a:t>
            </a:r>
            <a:r>
              <a:rPr lang="en-US" sz="1600" dirty="0"/>
              <a:t>,</a:t>
            </a:r>
            <a:r>
              <a:rPr lang="el-GR" sz="1600" dirty="0"/>
              <a:t> ΣΥΝΤΟΜΟΣ ΟΔΗΓΟΣ  ΛΙΠΑΝΣΗΣ</a:t>
            </a:r>
            <a:r>
              <a:rPr lang="en-US" sz="1600" dirty="0"/>
              <a:t>,</a:t>
            </a:r>
            <a:r>
              <a:rPr lang="el-GR" sz="1600" dirty="0"/>
              <a:t> ΝΟΕΜΒΡΙΟΣ-ΔΕΚΕΜΒΡΙΟΣ 2014</a:t>
            </a:r>
          </a:p>
          <a:p>
            <a:pPr marL="342900" indent="-342900">
              <a:buFont typeface="+mj-lt"/>
              <a:buAutoNum type="arabicPeriod"/>
            </a:pPr>
            <a:r>
              <a:rPr lang="el-GR" sz="1600" spc="-5" dirty="0">
                <a:cs typeface="Arial"/>
              </a:rPr>
              <a:t>ΑΘΑΝΑΣΙΟΣ</a:t>
            </a:r>
            <a:r>
              <a:rPr lang="el-GR" sz="1600" dirty="0">
                <a:cs typeface="Arial"/>
              </a:rPr>
              <a:t> </a:t>
            </a:r>
            <a:r>
              <a:rPr lang="el-GR" sz="1600" spc="-5" dirty="0">
                <a:cs typeface="Arial"/>
              </a:rPr>
              <a:t>ΜΟΥΡΛΑΣ, </a:t>
            </a:r>
            <a:r>
              <a:rPr lang="el-GR" sz="1600" spc="-10" dirty="0">
                <a:cs typeface="Arial"/>
              </a:rPr>
              <a:t>ΤΥΠΟΠΟΙΗΜΕΝΗ </a:t>
            </a:r>
            <a:r>
              <a:rPr lang="el-GR" sz="1600" spc="-5" dirty="0">
                <a:cs typeface="Arial"/>
              </a:rPr>
              <a:t>ΔΟΚΙΜΗ  ΔΙΕΙΣΔΥΣΕΩΣ</a:t>
            </a:r>
            <a:r>
              <a:rPr lang="el-GR" sz="1600" spc="-85" dirty="0">
                <a:cs typeface="Arial"/>
              </a:rPr>
              <a:t> </a:t>
            </a:r>
            <a:r>
              <a:rPr lang="el-GR" sz="1600" spc="-5" dirty="0">
                <a:cs typeface="Arial"/>
              </a:rPr>
              <a:t>ΛΙΠΑΝΤΙΚΩΝ  ΛΙΠΩΝ</a:t>
            </a:r>
            <a:r>
              <a:rPr lang="el-GR" sz="1600" spc="-20" dirty="0">
                <a:cs typeface="Arial"/>
              </a:rPr>
              <a:t> </a:t>
            </a:r>
            <a:r>
              <a:rPr lang="el-GR" sz="1600" dirty="0">
                <a:cs typeface="Arial"/>
              </a:rPr>
              <a:t>(ΓΡΑΣΣΩΝ), </a:t>
            </a:r>
            <a:r>
              <a:rPr lang="el-GR" sz="1600" dirty="0"/>
              <a:t>6</a:t>
            </a:r>
            <a:r>
              <a:rPr lang="el-GR" sz="1600" baseline="24691" dirty="0"/>
              <a:t>Η </a:t>
            </a:r>
            <a:r>
              <a:rPr lang="el-GR" sz="1600" spc="-10" dirty="0"/>
              <a:t>ΕΡΓΑΣΤΗΡΙΑΚΗ</a:t>
            </a:r>
            <a:r>
              <a:rPr lang="el-GR" sz="1600" spc="-465" dirty="0"/>
              <a:t> </a:t>
            </a:r>
            <a:r>
              <a:rPr lang="el-GR" sz="1600" spc="-5" dirty="0"/>
              <a:t>ΑΣΚΗΣΗ, </a:t>
            </a:r>
            <a:r>
              <a:rPr lang="el-GR" sz="1600" spc="-5" dirty="0">
                <a:cs typeface="Arial"/>
              </a:rPr>
              <a:t>ΕΡΓΑΣΤΗΡΙΟ ΤΡΙΒΟΛΟΓΙΑΣ,  ΜΑΙΟΣ</a:t>
            </a:r>
            <a:r>
              <a:rPr lang="el-GR" sz="1600" spc="-15" dirty="0">
                <a:cs typeface="Arial"/>
              </a:rPr>
              <a:t> </a:t>
            </a:r>
            <a:r>
              <a:rPr lang="el-GR" sz="1600" spc="-5" dirty="0">
                <a:cs typeface="Arial"/>
              </a:rPr>
              <a:t>2011</a:t>
            </a:r>
          </a:p>
          <a:p>
            <a:pPr marL="342900" indent="-342900">
              <a:buFont typeface="+mj-lt"/>
              <a:buAutoNum type="arabicPeriod"/>
            </a:pPr>
            <a:r>
              <a:rPr lang="el-GR" sz="1600" spc="-5" dirty="0">
                <a:cs typeface="Calibri"/>
              </a:rPr>
              <a:t>Παγκόσμιο Συμβούλιο Ενέργειας  Αμερικανική </a:t>
            </a:r>
            <a:r>
              <a:rPr lang="el-GR" sz="1600" spc="-10" dirty="0">
                <a:cs typeface="Calibri"/>
              </a:rPr>
              <a:t>Υπηρεσία </a:t>
            </a:r>
            <a:r>
              <a:rPr lang="el-GR" sz="1600" spc="-5" dirty="0">
                <a:cs typeface="Calibri"/>
              </a:rPr>
              <a:t>Ενέργειας (EIA)  </a:t>
            </a:r>
            <a:r>
              <a:rPr lang="el-GR" sz="1600" spc="-10" dirty="0">
                <a:cs typeface="Calibri"/>
              </a:rPr>
              <a:t>Έκθεση της </a:t>
            </a:r>
            <a:r>
              <a:rPr lang="el-GR" sz="1600" dirty="0">
                <a:cs typeface="Calibri"/>
              </a:rPr>
              <a:t>BP </a:t>
            </a:r>
            <a:r>
              <a:rPr lang="el-GR" sz="1600" spc="-5" dirty="0">
                <a:cs typeface="Calibri"/>
              </a:rPr>
              <a:t>«BP </a:t>
            </a:r>
            <a:r>
              <a:rPr lang="el-GR" sz="1600" spc="-10" dirty="0">
                <a:cs typeface="Calibri"/>
              </a:rPr>
              <a:t>2016 </a:t>
            </a:r>
            <a:r>
              <a:rPr lang="el-GR" sz="1600" spc="-5" dirty="0">
                <a:cs typeface="Calibri"/>
              </a:rPr>
              <a:t>Energy Outlook»  Metal </a:t>
            </a:r>
            <a:r>
              <a:rPr lang="el-GR" sz="1600" spc="-5" dirty="0" err="1">
                <a:cs typeface="Calibri"/>
              </a:rPr>
              <a:t>Bulletin</a:t>
            </a:r>
            <a:r>
              <a:rPr lang="el-GR" sz="1600" spc="50" dirty="0">
                <a:cs typeface="Calibri"/>
              </a:rPr>
              <a:t> </a:t>
            </a:r>
            <a:r>
              <a:rPr lang="el-GR" sz="1600" spc="-5" dirty="0">
                <a:cs typeface="Calibri"/>
              </a:rPr>
              <a:t>Research</a:t>
            </a:r>
            <a:endParaRPr lang="el-GR" sz="1600" dirty="0">
              <a:cs typeface="Calibri"/>
            </a:endParaRPr>
          </a:p>
          <a:p>
            <a:pPr marL="342900" indent="-342900">
              <a:buAutoNum type="arabicPeriod"/>
            </a:pPr>
            <a:endParaRPr lang="el-GR" sz="1600" u="sng" dirty="0"/>
          </a:p>
          <a:p>
            <a:endParaRPr lang="el-GR" sz="1600" dirty="0"/>
          </a:p>
          <a:p>
            <a:endParaRPr lang="el-GR" sz="1600" dirty="0">
              <a:hlinkClick r:id="rId6">
                <a:extLst>
                  <a:ext uri="{A12FA001-AC4F-418D-AE19-62706E023703}">
                    <ahyp:hlinkClr xmlns:ahyp="http://schemas.microsoft.com/office/drawing/2018/hyperlinkcolor" val="tx"/>
                  </a:ext>
                </a:extLst>
              </a:hlinkClick>
            </a:endParaRPr>
          </a:p>
          <a:p>
            <a:pPr algn="just"/>
            <a:endParaRPr lang="el-GR" sz="1600" dirty="0"/>
          </a:p>
          <a:p>
            <a:pPr algn="just"/>
            <a:r>
              <a:rPr lang="el-GR" sz="1600" dirty="0"/>
              <a:t> </a:t>
            </a:r>
          </a:p>
        </p:txBody>
      </p:sp>
      <p:sp>
        <p:nvSpPr>
          <p:cNvPr id="2" name="Θέση υποσέλιδου 1">
            <a:extLst>
              <a:ext uri="{FF2B5EF4-FFF2-40B4-BE49-F238E27FC236}">
                <a16:creationId xmlns:a16="http://schemas.microsoft.com/office/drawing/2014/main" id="{5B885085-3FFC-4E33-B837-7C19DEF637AC}"/>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4127456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A1064FCB-03A7-493E-84EC-D5D677CF0D7B}"/>
              </a:ext>
            </a:extLst>
          </p:cNvPr>
          <p:cNvSpPr/>
          <p:nvPr/>
        </p:nvSpPr>
        <p:spPr>
          <a:xfrm>
            <a:off x="0" y="25360"/>
            <a:ext cx="12192000" cy="4955203"/>
          </a:xfrm>
          <a:prstGeom prst="rect">
            <a:avLst/>
          </a:prstGeom>
        </p:spPr>
        <p:txBody>
          <a:bodyPr wrap="square">
            <a:spAutoFit/>
          </a:bodyPr>
          <a:lstStyle/>
          <a:p>
            <a:pPr algn="ctr" fontAlgn="base"/>
            <a:r>
              <a:rPr lang="el-GR" sz="2800" b="1" dirty="0"/>
              <a:t>Είδη Λιπαντικών</a:t>
            </a:r>
            <a:endParaRPr lang="el-GR" sz="2800" dirty="0"/>
          </a:p>
          <a:p>
            <a:pPr fontAlgn="base"/>
            <a:endParaRPr lang="el-GR" u="sng" dirty="0"/>
          </a:p>
          <a:p>
            <a:pPr fontAlgn="base"/>
            <a:endParaRPr lang="el-GR" u="sng" dirty="0"/>
          </a:p>
          <a:p>
            <a:pPr fontAlgn="base"/>
            <a:r>
              <a:rPr lang="el-GR" u="sng" dirty="0"/>
              <a:t>Τα λιπαντικά, ως προς την φυσική τους κατάσταση χωρίζονται σε τρεις βασικές κατηγορίες:</a:t>
            </a:r>
          </a:p>
          <a:p>
            <a:pPr fontAlgn="base"/>
            <a:r>
              <a:rPr lang="el-GR" dirty="0"/>
              <a:t>1. </a:t>
            </a:r>
            <a:r>
              <a:rPr lang="el-GR" b="1" dirty="0"/>
              <a:t>Υγρά λιπαντικά </a:t>
            </a:r>
            <a:r>
              <a:rPr lang="el-GR" dirty="0"/>
              <a:t>(ορυκτέλαια, φυτικά έλαια, ζωικά έλαια)</a:t>
            </a:r>
            <a:br>
              <a:rPr lang="el-GR" dirty="0"/>
            </a:br>
            <a:r>
              <a:rPr lang="el-GR" dirty="0"/>
              <a:t>2. </a:t>
            </a:r>
            <a:r>
              <a:rPr lang="el-GR" b="1" dirty="0">
                <a:highlight>
                  <a:srgbClr val="C0C0C0"/>
                </a:highlight>
              </a:rPr>
              <a:t>Στερεά λιπαντικά </a:t>
            </a:r>
            <a:r>
              <a:rPr lang="el-GR" dirty="0"/>
              <a:t>(ταλκ, γραφίτης )</a:t>
            </a:r>
            <a:br>
              <a:rPr lang="el-GR" dirty="0"/>
            </a:br>
            <a:r>
              <a:rPr lang="el-GR" dirty="0"/>
              <a:t>3. </a:t>
            </a:r>
            <a:r>
              <a:rPr lang="el-GR" b="1" dirty="0">
                <a:highlight>
                  <a:srgbClr val="C0C0C0"/>
                </a:highlight>
              </a:rPr>
              <a:t>Ημίρρευστα ή συνεκτικά έλαια </a:t>
            </a:r>
            <a:r>
              <a:rPr lang="el-GR" dirty="0"/>
              <a:t>(γράσα )</a:t>
            </a:r>
          </a:p>
          <a:p>
            <a:pPr fontAlgn="base"/>
            <a:endParaRPr lang="el-GR" b="1" u="sng" dirty="0"/>
          </a:p>
          <a:p>
            <a:pPr fontAlgn="base"/>
            <a:r>
              <a:rPr lang="el-GR" b="1" u="sng" dirty="0"/>
              <a:t>Αν εξαιρέσει κανείς τα ζωικά ή φυτικά έλαια, που δεν έχουν εφαρμογές στη βιομηχανία, υπάρχουν</a:t>
            </a:r>
            <a:r>
              <a:rPr lang="el-GR" dirty="0"/>
              <a:t>:</a:t>
            </a:r>
            <a:br>
              <a:rPr lang="el-GR" dirty="0"/>
            </a:br>
            <a:r>
              <a:rPr lang="el-GR" dirty="0"/>
              <a:t>1. </a:t>
            </a:r>
            <a:r>
              <a:rPr lang="el-GR" dirty="0">
                <a:highlight>
                  <a:srgbClr val="C0C0C0"/>
                </a:highlight>
              </a:rPr>
              <a:t>Τα </a:t>
            </a:r>
            <a:r>
              <a:rPr lang="el-GR" b="1" dirty="0">
                <a:highlight>
                  <a:srgbClr val="C0C0C0"/>
                </a:highlight>
              </a:rPr>
              <a:t>ορυκτέλαια</a:t>
            </a:r>
            <a:r>
              <a:rPr lang="el-GR" dirty="0">
                <a:highlight>
                  <a:srgbClr val="C0C0C0"/>
                </a:highlight>
              </a:rPr>
              <a:t>, που προέρχονται από την επεξεργασία του φυσικού πετρελαίου και καλύπτουν το μεγαλύτερο ποσοστό των λιπαντικών ουσιών</a:t>
            </a:r>
            <a:r>
              <a:rPr lang="el-GR" dirty="0"/>
              <a:t>. Παρουσιάζουν μεγάλη χημική σταθερότητα λόγω της μοριακής τους δομή ( υδρογονάνθρακες ) που από τη φύση τους έχουν πολύ </a:t>
            </a:r>
            <a:r>
              <a:rPr lang="el-GR" dirty="0">
                <a:highlight>
                  <a:srgbClr val="C0C0C0"/>
                </a:highlight>
              </a:rPr>
              <a:t>μεγάλη χημική σταθερότητα</a:t>
            </a:r>
            <a:r>
              <a:rPr lang="el-GR" dirty="0"/>
              <a:t>.</a:t>
            </a:r>
            <a:endParaRPr lang="en-US" dirty="0"/>
          </a:p>
          <a:p>
            <a:pPr fontAlgn="base"/>
            <a:br>
              <a:rPr lang="el-GR" dirty="0"/>
            </a:br>
            <a:r>
              <a:rPr lang="el-GR" dirty="0"/>
              <a:t>2. </a:t>
            </a:r>
            <a:r>
              <a:rPr lang="el-GR" u="sng" dirty="0">
                <a:highlight>
                  <a:srgbClr val="C0C0C0"/>
                </a:highlight>
              </a:rPr>
              <a:t>Τα </a:t>
            </a:r>
            <a:r>
              <a:rPr lang="el-GR" b="1" u="sng" dirty="0">
                <a:highlight>
                  <a:srgbClr val="C0C0C0"/>
                </a:highlight>
              </a:rPr>
              <a:t>συνθετικά έλαια</a:t>
            </a:r>
            <a:r>
              <a:rPr lang="el-GR" u="sng" dirty="0">
                <a:highlight>
                  <a:srgbClr val="C0C0C0"/>
                </a:highlight>
              </a:rPr>
              <a:t> (</a:t>
            </a:r>
            <a:r>
              <a:rPr lang="el-GR" b="1" u="sng" dirty="0">
                <a:highlight>
                  <a:srgbClr val="C0C0C0"/>
                </a:highlight>
              </a:rPr>
              <a:t>πρόκειται για προϊόν χημικής αντίδρασης και όχι απόσταξης</a:t>
            </a:r>
            <a:r>
              <a:rPr lang="el-GR" u="sng" dirty="0">
                <a:highlight>
                  <a:srgbClr val="C0C0C0"/>
                </a:highlight>
              </a:rPr>
              <a:t>)</a:t>
            </a:r>
            <a:r>
              <a:rPr lang="el-GR" u="sng" dirty="0"/>
              <a:t>. </a:t>
            </a:r>
            <a:r>
              <a:rPr lang="el-GR" u="sng" dirty="0">
                <a:highlight>
                  <a:srgbClr val="C0C0C0"/>
                </a:highlight>
              </a:rPr>
              <a:t>Υπερέχουν ποιοτικά από τα ορυκτέλαια αφού υπάρχει η δυνατότητα κατά την παραγωγή τους να καθοριστούν οι επιθυμητές ιδιότητες. Η χρήση τους ολοένα αυξάνεται παρά το υψηλό τους κόστος.</a:t>
            </a:r>
          </a:p>
          <a:p>
            <a:pPr fontAlgn="base"/>
            <a:endParaRPr lang="en-US" b="1" u="sng" dirty="0"/>
          </a:p>
        </p:txBody>
      </p:sp>
      <p:sp>
        <p:nvSpPr>
          <p:cNvPr id="3" name="Θέση υποσέλιδου 2">
            <a:extLst>
              <a:ext uri="{FF2B5EF4-FFF2-40B4-BE49-F238E27FC236}">
                <a16:creationId xmlns:a16="http://schemas.microsoft.com/office/drawing/2014/main" id="{A22C1B8F-52A0-479B-A266-DDEDF0434999}"/>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799177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601FD439-AFED-4642-94F8-7357737404A0}"/>
              </a:ext>
            </a:extLst>
          </p:cNvPr>
          <p:cNvSpPr/>
          <p:nvPr/>
        </p:nvSpPr>
        <p:spPr>
          <a:xfrm>
            <a:off x="88490" y="126661"/>
            <a:ext cx="12015019" cy="523220"/>
          </a:xfrm>
          <a:prstGeom prst="rect">
            <a:avLst/>
          </a:prstGeom>
        </p:spPr>
        <p:txBody>
          <a:bodyPr wrap="square">
            <a:spAutoFit/>
          </a:bodyPr>
          <a:lstStyle/>
          <a:p>
            <a:pPr algn="ctr" fontAlgn="base" latinLnBrk="1"/>
            <a:r>
              <a:rPr lang="el-GR" sz="2800" b="1" dirty="0"/>
              <a:t>ΒΑΣΙΚΟ ΛΙΠΑΝΤΙΚΟ: ΤΙ ΕΙΝΑΙ; ΠΩΣ ΜΠΟΡΕΙ ΝΑ ΠΑΡΑΧΘΕΙ;</a:t>
            </a:r>
            <a:endParaRPr lang="el-GR" sz="2800" b="0" i="0" u="none" strike="noStrike" dirty="0">
              <a:effectLst/>
            </a:endParaRPr>
          </a:p>
        </p:txBody>
      </p:sp>
      <p:sp>
        <p:nvSpPr>
          <p:cNvPr id="3" name="Ορθογώνιο 2">
            <a:extLst>
              <a:ext uri="{FF2B5EF4-FFF2-40B4-BE49-F238E27FC236}">
                <a16:creationId xmlns:a16="http://schemas.microsoft.com/office/drawing/2014/main" id="{E7E4BDFC-ADD6-42C6-9B26-E57E71D85AFE}"/>
              </a:ext>
            </a:extLst>
          </p:cNvPr>
          <p:cNvSpPr/>
          <p:nvPr/>
        </p:nvSpPr>
        <p:spPr>
          <a:xfrm>
            <a:off x="0" y="798809"/>
            <a:ext cx="12192000" cy="3693319"/>
          </a:xfrm>
          <a:prstGeom prst="rect">
            <a:avLst/>
          </a:prstGeom>
        </p:spPr>
        <p:txBody>
          <a:bodyPr wrap="square">
            <a:spAutoFit/>
          </a:bodyPr>
          <a:lstStyle/>
          <a:p>
            <a:pPr fontAlgn="base" latinLnBrk="1"/>
            <a:r>
              <a:rPr lang="el-GR" dirty="0"/>
              <a:t>Το φυσικό ή αργό πετρέλαιο που λαμβάνουμε από τις πετρελαιοπηγές είναι ένα μίγμα υδρογονανθράκων, αερίων και άλλων ξένων συστατικών.</a:t>
            </a:r>
          </a:p>
          <a:p>
            <a:pPr fontAlgn="base" latinLnBrk="1"/>
            <a:endParaRPr lang="el-GR" dirty="0"/>
          </a:p>
          <a:p>
            <a:pPr fontAlgn="base" latinLnBrk="1"/>
            <a:r>
              <a:rPr lang="el-GR" dirty="0"/>
              <a:t>Υδρογονάνθρακες ονομάζονται τα κυρίαρχα του “αργού” οργανικά συστατικά του που αποτελούνται αποκλειστικά από άνθρακα και υδρογόνο. </a:t>
            </a:r>
          </a:p>
          <a:p>
            <a:pPr fontAlgn="base" latinLnBrk="1"/>
            <a:endParaRPr lang="en-US" dirty="0"/>
          </a:p>
          <a:p>
            <a:pPr fontAlgn="base" latinLnBrk="1"/>
            <a:r>
              <a:rPr lang="el-GR" b="1" u="sng" dirty="0">
                <a:highlight>
                  <a:srgbClr val="C0C0C0"/>
                </a:highlight>
              </a:rPr>
              <a:t>Κατηγοριοποιούνται σε</a:t>
            </a:r>
            <a:r>
              <a:rPr lang="en-US" b="1" u="sng" dirty="0">
                <a:highlight>
                  <a:srgbClr val="C0C0C0"/>
                </a:highlight>
              </a:rPr>
              <a:t>:</a:t>
            </a:r>
            <a:endParaRPr lang="el-GR" b="1" u="sng" dirty="0">
              <a:highlight>
                <a:srgbClr val="C0C0C0"/>
              </a:highlight>
            </a:endParaRPr>
          </a:p>
          <a:p>
            <a:pPr fontAlgn="base">
              <a:buFont typeface="Arial" panose="020B0604020202020204" pitchFamily="34" charset="0"/>
              <a:buChar char="•"/>
            </a:pPr>
            <a:r>
              <a:rPr lang="el-GR" b="1" dirty="0" err="1">
                <a:highlight>
                  <a:srgbClr val="C0C0C0"/>
                </a:highlight>
              </a:rPr>
              <a:t>Αλκάνια</a:t>
            </a:r>
            <a:r>
              <a:rPr lang="el-GR" b="1" dirty="0">
                <a:highlight>
                  <a:srgbClr val="C0C0C0"/>
                </a:highlight>
              </a:rPr>
              <a:t> ή παραφίνες</a:t>
            </a:r>
            <a:r>
              <a:rPr lang="el-GR" dirty="0">
                <a:highlight>
                  <a:srgbClr val="C0C0C0"/>
                </a:highlight>
              </a:rPr>
              <a:t>, με κεκορεσμένες γραμμικές ή διακλαδωμένες αλυσίδες ανθράκων σε μονούς δεσμούς,</a:t>
            </a:r>
          </a:p>
          <a:p>
            <a:pPr fontAlgn="base">
              <a:buFont typeface="Arial" panose="020B0604020202020204" pitchFamily="34" charset="0"/>
              <a:buChar char="•"/>
            </a:pPr>
            <a:r>
              <a:rPr lang="el-GR" b="1" dirty="0">
                <a:highlight>
                  <a:srgbClr val="C0C0C0"/>
                </a:highlight>
              </a:rPr>
              <a:t>Αλκένια ή </a:t>
            </a:r>
            <a:r>
              <a:rPr lang="el-GR" b="1" dirty="0" err="1">
                <a:highlight>
                  <a:srgbClr val="C0C0C0"/>
                </a:highlight>
              </a:rPr>
              <a:t>ολεφίνες</a:t>
            </a:r>
            <a:r>
              <a:rPr lang="el-GR" dirty="0">
                <a:highlight>
                  <a:srgbClr val="C0C0C0"/>
                </a:highlight>
              </a:rPr>
              <a:t>, μη κεκορεσμένα (ή ακόρεστα) μόρια σε διπλούς δεσμούς άνθρακα,</a:t>
            </a:r>
          </a:p>
          <a:p>
            <a:pPr fontAlgn="base">
              <a:buFont typeface="Arial" panose="020B0604020202020204" pitchFamily="34" charset="0"/>
              <a:buChar char="•"/>
            </a:pPr>
            <a:r>
              <a:rPr lang="el-GR" b="1" dirty="0" err="1">
                <a:highlight>
                  <a:srgbClr val="C0C0C0"/>
                </a:highlight>
              </a:rPr>
              <a:t>Αλι</a:t>
            </a:r>
            <a:r>
              <a:rPr lang="el-GR" b="1" dirty="0">
                <a:highlight>
                  <a:srgbClr val="C0C0C0"/>
                </a:highlight>
              </a:rPr>
              <a:t>-κυκλικοί </a:t>
            </a:r>
            <a:r>
              <a:rPr lang="el-GR" b="1" dirty="0" err="1">
                <a:highlight>
                  <a:srgbClr val="C0C0C0"/>
                </a:highlight>
              </a:rPr>
              <a:t>υδρογονάθρακες</a:t>
            </a:r>
            <a:r>
              <a:rPr lang="el-GR" b="1" dirty="0">
                <a:highlight>
                  <a:srgbClr val="C0C0C0"/>
                </a:highlight>
              </a:rPr>
              <a:t> ή </a:t>
            </a:r>
            <a:r>
              <a:rPr lang="el-GR" b="1" dirty="0" err="1">
                <a:highlight>
                  <a:srgbClr val="C0C0C0"/>
                </a:highlight>
              </a:rPr>
              <a:t>ναφθένια</a:t>
            </a:r>
            <a:r>
              <a:rPr lang="el-GR" dirty="0">
                <a:highlight>
                  <a:srgbClr val="C0C0C0"/>
                </a:highlight>
              </a:rPr>
              <a:t>, κεκορεσμένες κυκλικές δομές αποτελούμενες από πέντε ή έξι άτομα άνθρακα σε μονούς δεσμούς μεταξύ τους,</a:t>
            </a:r>
          </a:p>
          <a:p>
            <a:pPr fontAlgn="base">
              <a:buFont typeface="Arial" panose="020B0604020202020204" pitchFamily="34" charset="0"/>
              <a:buChar char="•"/>
            </a:pPr>
            <a:r>
              <a:rPr lang="el-GR" b="1" dirty="0">
                <a:highlight>
                  <a:srgbClr val="C0C0C0"/>
                </a:highlight>
              </a:rPr>
              <a:t>Αρωματικοί </a:t>
            </a:r>
            <a:r>
              <a:rPr lang="el-GR" b="1" dirty="0" err="1">
                <a:highlight>
                  <a:srgbClr val="C0C0C0"/>
                </a:highlight>
              </a:rPr>
              <a:t>υδρογονονάνθρακες</a:t>
            </a:r>
            <a:r>
              <a:rPr lang="el-GR" dirty="0">
                <a:highlight>
                  <a:srgbClr val="C0C0C0"/>
                </a:highlight>
              </a:rPr>
              <a:t>, κυκλικές δομές με διπλούς δεσμούς που κυρίως βασίζονται στον εξαπλό δακτύλιο </a:t>
            </a:r>
            <a:r>
              <a:rPr lang="el-GR" dirty="0" err="1">
                <a:highlight>
                  <a:srgbClr val="C0C0C0"/>
                </a:highlight>
              </a:rPr>
              <a:t>βενζενίου</a:t>
            </a:r>
            <a:r>
              <a:rPr lang="el-GR" dirty="0">
                <a:highlight>
                  <a:srgbClr val="C0C0C0"/>
                </a:highlight>
              </a:rPr>
              <a:t> (C</a:t>
            </a:r>
            <a:r>
              <a:rPr lang="el-GR" baseline="-25000" dirty="0">
                <a:highlight>
                  <a:srgbClr val="C0C0C0"/>
                </a:highlight>
              </a:rPr>
              <a:t>6</a:t>
            </a:r>
            <a:r>
              <a:rPr lang="el-GR" dirty="0">
                <a:highlight>
                  <a:srgbClr val="C0C0C0"/>
                </a:highlight>
              </a:rPr>
              <a:t>Η</a:t>
            </a:r>
            <a:r>
              <a:rPr lang="el-GR" baseline="-25000" dirty="0">
                <a:highlight>
                  <a:srgbClr val="C0C0C0"/>
                </a:highlight>
              </a:rPr>
              <a:t>6</a:t>
            </a:r>
            <a:r>
              <a:rPr lang="el-GR" dirty="0">
                <a:highlight>
                  <a:srgbClr val="C0C0C0"/>
                </a:highlight>
              </a:rPr>
              <a:t>).</a:t>
            </a:r>
            <a:endParaRPr lang="el-GR" b="0" u="none" strike="noStrike" dirty="0">
              <a:effectLst/>
              <a:highlight>
                <a:srgbClr val="C0C0C0"/>
              </a:highlight>
            </a:endParaRPr>
          </a:p>
        </p:txBody>
      </p:sp>
      <p:sp>
        <p:nvSpPr>
          <p:cNvPr id="4" name="Θέση υποσέλιδου 3">
            <a:extLst>
              <a:ext uri="{FF2B5EF4-FFF2-40B4-BE49-F238E27FC236}">
                <a16:creationId xmlns:a16="http://schemas.microsoft.com/office/drawing/2014/main" id="{4F2FC768-F310-4B6D-A937-F637B1E57EB6}"/>
              </a:ext>
            </a:extLst>
          </p:cNvPr>
          <p:cNvSpPr>
            <a:spLocks noGrp="1"/>
          </p:cNvSpPr>
          <p:nvPr>
            <p:ph type="ftr" sz="quarter" idx="11"/>
          </p:nvPr>
        </p:nvSpPr>
        <p:spPr/>
        <p:txBody>
          <a:bodyPr/>
          <a:lstStyle/>
          <a:p>
            <a:r>
              <a:rPr lang="el-GR"/>
              <a:t>ΤΕΧΝΟΛΟΓΙΑ ΚΑΥΣΙΜΩΝ ΚΑΙ ΛΙΠΑΝΤΙΚΩΝ, Δ. ΚΑΡΩΝΗΣ, Ε. ΛΟΗΣ, Φ. ΖΑΝΝΙΚΟΣ, ΕΚΔΟΣΕΙΣ ΕΜΠ, 2014, ΑΘΗΝΑ</a:t>
            </a:r>
          </a:p>
        </p:txBody>
      </p:sp>
    </p:spTree>
    <p:extLst>
      <p:ext uri="{BB962C8B-B14F-4D97-AF65-F5344CB8AC3E}">
        <p14:creationId xmlns:p14="http://schemas.microsoft.com/office/powerpoint/2010/main" val="2343792623"/>
      </p:ext>
    </p:extLst>
  </p:cSld>
  <p:clrMapOvr>
    <a:masterClrMapping/>
  </p:clrMapOvr>
</p:sld>
</file>

<file path=ppt/theme/theme1.xml><?xml version="1.0" encoding="utf-8"?>
<a:theme xmlns:a="http://schemas.openxmlformats.org/drawingml/2006/main" name="Ανασκόπηση">
  <a:themeElements>
    <a:clrScheme name="Ανασκόπηση">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11301</Words>
  <Application>Microsoft Office PowerPoint</Application>
  <PresentationFormat>Ευρεία οθόνη</PresentationFormat>
  <Paragraphs>771</Paragraphs>
  <Slides>70</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70</vt:i4>
      </vt:variant>
    </vt:vector>
  </HeadingPairs>
  <TitlesOfParts>
    <vt:vector size="76" baseType="lpstr">
      <vt:lpstr>Arial</vt:lpstr>
      <vt:lpstr>Calibri</vt:lpstr>
      <vt:lpstr>Calibri Light</vt:lpstr>
      <vt:lpstr>Times New Roman</vt:lpstr>
      <vt:lpstr>Wingdings</vt:lpstr>
      <vt:lpstr>Ανασκόπηση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Λιπαντικό λίπος (γράσσο)</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Εφαρμογές των γράσσων</vt:lpstr>
      <vt:lpstr>Εφαρμογές των γράσσων</vt:lpstr>
      <vt:lpstr>Παρουσίαση του PowerPoint</vt:lpstr>
      <vt:lpstr>Χαρακτηριστικά και ιδιότητες των γράσσων</vt:lpstr>
      <vt:lpstr>Κατάταξη των γράσσων </vt:lpstr>
      <vt:lpstr>Παρουσίαση του PowerPoint</vt:lpstr>
      <vt:lpstr>Παρουσίαση του PowerPoint</vt:lpstr>
      <vt:lpstr>Επεξεργαστής ή αναδευτήρας γράσσου</vt:lpstr>
      <vt:lpstr>Μετρητής διείσδυσης -πενετρόμετρο</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Φυσικό Αέριο (Natural Gas)</dc:title>
  <dc:creator>ΧΕΙΛΑΡΗ ΔΕΣΠΟΙΝΑ</dc:creator>
  <cp:lastModifiedBy>despina xeilari</cp:lastModifiedBy>
  <cp:revision>10</cp:revision>
  <dcterms:created xsi:type="dcterms:W3CDTF">2020-03-08T10:28:35Z</dcterms:created>
  <dcterms:modified xsi:type="dcterms:W3CDTF">2022-01-15T09:25:59Z</dcterms:modified>
</cp:coreProperties>
</file>