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3" r:id="rId6"/>
    <p:sldId id="259" r:id="rId7"/>
    <p:sldId id="260" r:id="rId8"/>
    <p:sldId id="261" r:id="rId9"/>
    <p:sldId id="262"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158" d="100"/>
          <a:sy n="158" d="100"/>
        </p:scale>
        <p:origin x="268"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5787B-4CEB-A83E-C9C6-42595604F9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2D00B8-3EFB-77B8-457D-5D21F12464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3711A2-0CC2-A0C6-E664-019FAFE3DB88}"/>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45988784-C7FF-5036-8602-BFC8323146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C4FACE-4B9B-C79C-5E62-DE4B610778CC}"/>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27923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5788D-0288-5E47-AC60-F6DBC45D6D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019FE7-7E1B-CF1C-B318-E9FC9894BA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837DA2-20FB-FA4B-86EB-E53C19E4AF03}"/>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F0436199-0A56-038C-4061-1BA1A18860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00205B-77A6-43B9-88AA-901FA116D497}"/>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4108805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970D6D-9023-B31E-228E-1C0F230B50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8D3092-2473-7395-719B-C84ED3A8FF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7EC0F6-1C49-B1C0-F089-FD5C5FE41249}"/>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0AB882CB-C3FA-A120-7619-E8835A741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16259-A783-60DE-7660-E74C01319E8F}"/>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008177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C93F-EA75-5135-7528-0FDC8ADB2A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995162-27F3-E351-1884-B0533E5DEE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7EF6CF-8EB0-C615-2F88-4B901DB5D387}"/>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B6161D49-759A-1FC0-D84F-1FA484662C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76CBE-DA8A-935E-9BD1-5AD8D1118BA0}"/>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190572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AB9CA-B68F-AEF7-4A8C-B8D71F7E18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687FFC-BEB0-9643-2475-5F96D4508D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756B32-EA01-BFF3-EE59-76A32989F625}"/>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85CF2BD4-2CD1-94E2-BCCC-F7427E3F68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8A55E4-BF8E-729A-0E93-160A4CF2829C}"/>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27977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6B6C8-D556-0714-8549-7B0C388815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8A4C13-30C7-26C8-23E9-EA06A72413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09F292-D4F3-0338-931B-C01162B233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4CAE45-514B-1079-84A1-D8EAF37C356B}"/>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6" name="Footer Placeholder 5">
            <a:extLst>
              <a:ext uri="{FF2B5EF4-FFF2-40B4-BE49-F238E27FC236}">
                <a16:creationId xmlns:a16="http://schemas.microsoft.com/office/drawing/2014/main" id="{00BB4427-7C6C-ECAE-821C-0578B62966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BC32AA-489B-037A-A0BB-6C0A712ED898}"/>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330147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3886C-63E0-9BA1-1B5C-D728200E52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F92AFB-BF82-B716-14AC-25A6416AC3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513ECB-8165-2EFE-D1A2-8F59547D47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55CDDD-5437-C458-5D31-82D623D681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197945-E0FA-062E-1CD4-CFF5FC39C8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E4A54B-B60D-9AC1-437F-44A4C649C01B}"/>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8" name="Footer Placeholder 7">
            <a:extLst>
              <a:ext uri="{FF2B5EF4-FFF2-40B4-BE49-F238E27FC236}">
                <a16:creationId xmlns:a16="http://schemas.microsoft.com/office/drawing/2014/main" id="{61A2202B-B89F-B8C4-DE5D-519E093F17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9AF27E-66C7-B6BC-5416-B8BFB7A0730C}"/>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280959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A22CA-C469-BE93-F9A7-E6CD65B8D7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DA6AF9-2EB3-FEFD-6DAB-E00336F58123}"/>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4" name="Footer Placeholder 3">
            <a:extLst>
              <a:ext uri="{FF2B5EF4-FFF2-40B4-BE49-F238E27FC236}">
                <a16:creationId xmlns:a16="http://schemas.microsoft.com/office/drawing/2014/main" id="{E11360C6-8BB1-1B9A-8F14-CE98A53C86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7E8173-5F82-A549-03E0-D5F05033EA85}"/>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321850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B7E1-D464-F183-C4F3-02191D2F7D8D}"/>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3" name="Footer Placeholder 2">
            <a:extLst>
              <a:ext uri="{FF2B5EF4-FFF2-40B4-BE49-F238E27FC236}">
                <a16:creationId xmlns:a16="http://schemas.microsoft.com/office/drawing/2014/main" id="{4D8CC657-0859-E5FC-401B-057400EC6D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BB3C68-F033-97C5-A39D-2D1BEEB8AC5E}"/>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50210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D80CC-7F03-0BA6-CBCB-2FC77F0377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36EFE6-CC9C-87B5-C0B5-A479798BE8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6D56B9-8E0B-739C-26BD-70059B50EB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03C9D6-F60D-EBAE-3905-9DF646B15A50}"/>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6" name="Footer Placeholder 5">
            <a:extLst>
              <a:ext uri="{FF2B5EF4-FFF2-40B4-BE49-F238E27FC236}">
                <a16:creationId xmlns:a16="http://schemas.microsoft.com/office/drawing/2014/main" id="{130EFD60-246D-BB89-75E2-29F4AED6D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B141C1-831C-FAAF-FF23-845E82309861}"/>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330319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A2F4B-3BD7-35B4-DF67-1A0700ADB3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869C23-42F9-17EC-8964-7143DA2782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952FCB-E9CD-8C25-BF09-6D2079D510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A6849A-54EA-BA0B-97A9-CB3889F61401}"/>
              </a:ext>
            </a:extLst>
          </p:cNvPr>
          <p:cNvSpPr>
            <a:spLocks noGrp="1"/>
          </p:cNvSpPr>
          <p:nvPr>
            <p:ph type="dt" sz="half" idx="10"/>
          </p:nvPr>
        </p:nvSpPr>
        <p:spPr/>
        <p:txBody>
          <a:bodyPr/>
          <a:lstStyle/>
          <a:p>
            <a:fld id="{43909D8D-FDB2-4E7C-86AA-5BAAAE0EF5FC}" type="datetimeFigureOut">
              <a:rPr lang="en-US" smtClean="0"/>
              <a:t>3/10/2024</a:t>
            </a:fld>
            <a:endParaRPr lang="en-US"/>
          </a:p>
        </p:txBody>
      </p:sp>
      <p:sp>
        <p:nvSpPr>
          <p:cNvPr id="6" name="Footer Placeholder 5">
            <a:extLst>
              <a:ext uri="{FF2B5EF4-FFF2-40B4-BE49-F238E27FC236}">
                <a16:creationId xmlns:a16="http://schemas.microsoft.com/office/drawing/2014/main" id="{B5CDBA0E-F5A2-92C5-B066-153125777D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CB8DA-353E-78B4-DF21-AF90789FCCF8}"/>
              </a:ext>
            </a:extLst>
          </p:cNvPr>
          <p:cNvSpPr>
            <a:spLocks noGrp="1"/>
          </p:cNvSpPr>
          <p:nvPr>
            <p:ph type="sldNum" sz="quarter" idx="12"/>
          </p:nvPr>
        </p:nvSpPr>
        <p:spPr/>
        <p:txBody>
          <a:bodyPr/>
          <a:lstStyle/>
          <a:p>
            <a:fld id="{85BA9D36-13A5-4A10-8110-2FD19832D818}" type="slidenum">
              <a:rPr lang="en-US" smtClean="0"/>
              <a:t>‹#›</a:t>
            </a:fld>
            <a:endParaRPr lang="en-US"/>
          </a:p>
        </p:txBody>
      </p:sp>
    </p:spTree>
    <p:extLst>
      <p:ext uri="{BB962C8B-B14F-4D97-AF65-F5344CB8AC3E}">
        <p14:creationId xmlns:p14="http://schemas.microsoft.com/office/powerpoint/2010/main" val="1834824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41023D-815A-933F-D6E9-98BC8CCCE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53FE58-2E56-F96F-7B7E-B2D01824D1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DEA96C-54F2-4C6E-6116-977711926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09D8D-FDB2-4E7C-86AA-5BAAAE0EF5FC}" type="datetimeFigureOut">
              <a:rPr lang="en-US" smtClean="0"/>
              <a:t>3/10/2024</a:t>
            </a:fld>
            <a:endParaRPr lang="en-US"/>
          </a:p>
        </p:txBody>
      </p:sp>
      <p:sp>
        <p:nvSpPr>
          <p:cNvPr id="5" name="Footer Placeholder 4">
            <a:extLst>
              <a:ext uri="{FF2B5EF4-FFF2-40B4-BE49-F238E27FC236}">
                <a16:creationId xmlns:a16="http://schemas.microsoft.com/office/drawing/2014/main" id="{1F1CD7BE-180E-DCC6-838D-DD874E0E53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D3A410-53A5-AA17-8396-DC7C2D58EA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A9D36-13A5-4A10-8110-2FD19832D818}" type="slidenum">
              <a:rPr lang="en-US" smtClean="0"/>
              <a:t>‹#›</a:t>
            </a:fld>
            <a:endParaRPr lang="en-US"/>
          </a:p>
        </p:txBody>
      </p:sp>
      <p:pic>
        <p:nvPicPr>
          <p:cNvPr id="10" name="Picture 9">
            <a:extLst>
              <a:ext uri="{FF2B5EF4-FFF2-40B4-BE49-F238E27FC236}">
                <a16:creationId xmlns:a16="http://schemas.microsoft.com/office/drawing/2014/main" id="{FFF53D5C-A4D4-DFD5-0087-C48755EA362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59130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9C259-D870-0BE2-4C3E-F2DE34CDA996}"/>
              </a:ext>
            </a:extLst>
          </p:cNvPr>
          <p:cNvSpPr>
            <a:spLocks noGrp="1"/>
          </p:cNvSpPr>
          <p:nvPr>
            <p:ph type="ctrTitle"/>
          </p:nvPr>
        </p:nvSpPr>
        <p:spPr>
          <a:xfrm>
            <a:off x="622851" y="388940"/>
            <a:ext cx="7548835" cy="883401"/>
          </a:xfrm>
          <a:ln w="50800" cap="rnd">
            <a:solidFill>
              <a:schemeClr val="tx1"/>
            </a:solidFill>
          </a:ln>
          <a:effectLst>
            <a:outerShdw blurRad="152400" dist="203200" dir="8580000" algn="ctr" rotWithShape="0">
              <a:srgbClr val="000000"/>
            </a:outerShdw>
            <a:softEdge rad="673100"/>
          </a:effectLst>
          <a:scene3d>
            <a:camera prst="orthographicFront"/>
            <a:lightRig rig="threePt" dir="t"/>
          </a:scene3d>
          <a:sp3d prstMaterial="softEdge">
            <a:bevelT w="171450" prst="angle"/>
          </a:sp3d>
        </p:spPr>
        <p:txBody>
          <a:bodyPr>
            <a:normAutofit fontScale="90000"/>
          </a:bodyPr>
          <a:lstStyle/>
          <a:p>
            <a:r>
              <a:rPr lang="el-GR" dirty="0">
                <a:latin typeface="Book Antiqua" panose="02040602050305030304" pitchFamily="18" charset="0"/>
              </a:rPr>
              <a:t>ΤΡΙΓΩΝΟ ΡΕΥΜΑΤΟΣ</a:t>
            </a:r>
            <a:endParaRPr lang="en-US" dirty="0">
              <a:latin typeface="Book Antiqua" panose="02040602050305030304" pitchFamily="18" charset="0"/>
            </a:endParaRPr>
          </a:p>
        </p:txBody>
      </p:sp>
      <p:sp>
        <p:nvSpPr>
          <p:cNvPr id="3" name="Subtitle 2">
            <a:extLst>
              <a:ext uri="{FF2B5EF4-FFF2-40B4-BE49-F238E27FC236}">
                <a16:creationId xmlns:a16="http://schemas.microsoft.com/office/drawing/2014/main" id="{F8872539-DEA5-A5A4-D12F-698BB1EE9E7D}"/>
              </a:ext>
            </a:extLst>
          </p:cNvPr>
          <p:cNvSpPr>
            <a:spLocks noGrp="1"/>
          </p:cNvSpPr>
          <p:nvPr>
            <p:ph type="subTitle" idx="1"/>
          </p:nvPr>
        </p:nvSpPr>
        <p:spPr>
          <a:xfrm>
            <a:off x="622851" y="1410701"/>
            <a:ext cx="3425307" cy="450325"/>
          </a:xfrm>
          <a:effectLst>
            <a:outerShdw blurRad="50800" dist="88900" dir="7800000" algn="ctr" rotWithShape="0">
              <a:srgbClr val="000000">
                <a:alpha val="95000"/>
              </a:srgbClr>
            </a:outerShdw>
          </a:effectLst>
        </p:spPr>
        <p:txBody>
          <a:bodyPr/>
          <a:lstStyle/>
          <a:p>
            <a:r>
              <a:rPr lang="el-GR" dirty="0"/>
              <a:t>ΠΡΑΚΤΙΚΕΣ ΕΦΑΡΜΟΓΕΣ</a:t>
            </a:r>
            <a:endParaRPr lang="en-US" dirty="0"/>
          </a:p>
        </p:txBody>
      </p:sp>
    </p:spTree>
    <p:extLst>
      <p:ext uri="{BB962C8B-B14F-4D97-AF65-F5344CB8AC3E}">
        <p14:creationId xmlns:p14="http://schemas.microsoft.com/office/powerpoint/2010/main" val="60757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l-GR" sz="3200" b="1" dirty="0"/>
              <a:t>Έκπτωση λόγω Ανέμου.</a:t>
            </a:r>
            <a:endParaRPr lang="en-US" sz="3200" b="1" dirty="0"/>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515164"/>
            <a:ext cx="4087877" cy="4933973"/>
          </a:xfrm>
        </p:spPr>
        <p:txBody>
          <a:bodyPr>
            <a:normAutofit fontScale="55000" lnSpcReduction="20000"/>
          </a:bodyPr>
          <a:lstStyle/>
          <a:p>
            <a:r>
              <a:rPr lang="el-GR" dirty="0"/>
              <a:t>Ενώ τα ρεύματα έχουν τη μεγαλύτερη επίδραση στην κίνηση των πλοίων, ο άνεμος μπορεί επίσης να επηρεάσει την κίνησή τους. Η επίδραση του ανέμου στην κίνηση ενός πλοίου είναι διπλή: </a:t>
            </a:r>
          </a:p>
          <a:p>
            <a:r>
              <a:rPr lang="el-GR" dirty="0"/>
              <a:t>Πρώτον, θα προκαλέσει αύξηση ή μείωση της ταχύτητας ανάλογη με την </a:t>
            </a:r>
            <a:r>
              <a:rPr lang="el-GR" dirty="0" err="1"/>
              <a:t>διέυθυνση</a:t>
            </a:r>
            <a:r>
              <a:rPr lang="el-GR" dirty="0"/>
              <a:t> και την ισχύ του ανέμου. </a:t>
            </a:r>
          </a:p>
          <a:p>
            <a:r>
              <a:rPr lang="el-GR" dirty="0"/>
              <a:t>Δεύτερον, ο άνεμος παράγει ένα φαινόμενο </a:t>
            </a:r>
            <a:r>
              <a:rPr lang="el-GR" dirty="0" err="1"/>
              <a:t>πλαγιομετακίνησης</a:t>
            </a:r>
            <a:r>
              <a:rPr lang="el-GR" dirty="0"/>
              <a:t> που προκαλείται από τα έξαλλα του σκάφους. </a:t>
            </a:r>
          </a:p>
          <a:p>
            <a:r>
              <a:rPr lang="el-GR" dirty="0"/>
              <a:t>Γενικά, το σκάφος θα τείνει να μετακινηθεί προς το υπήνεμο, ανάλογα με το ύψος εξάλων, και την κατάσταση του (</a:t>
            </a:r>
            <a:r>
              <a:rPr lang="en-US" dirty="0"/>
              <a:t>laden </a:t>
            </a:r>
            <a:r>
              <a:rPr lang="el-GR" dirty="0"/>
              <a:t>ή </a:t>
            </a:r>
            <a:r>
              <a:rPr lang="en-US" dirty="0"/>
              <a:t>ballast</a:t>
            </a:r>
            <a:r>
              <a:rPr lang="el-GR" dirty="0"/>
              <a:t> </a:t>
            </a:r>
            <a:r>
              <a:rPr lang="en-US" dirty="0"/>
              <a:t>condition</a:t>
            </a:r>
            <a:r>
              <a:rPr lang="el-GR" dirty="0"/>
              <a:t>). </a:t>
            </a:r>
          </a:p>
          <a:p>
            <a:pPr marL="0" indent="0">
              <a:buNone/>
            </a:pPr>
            <a:endParaRPr lang="el-GR" dirty="0"/>
          </a:p>
          <a:p>
            <a:pPr marL="0" indent="0">
              <a:buNone/>
            </a:pPr>
            <a:endParaRPr lang="el-GR" dirty="0"/>
          </a:p>
          <a:p>
            <a:r>
              <a:rPr lang="el-GR" dirty="0"/>
              <a:t>Γωνία Έκπτωσης λόγω ανέμου (</a:t>
            </a:r>
            <a:r>
              <a:rPr lang="en-US" b="1" dirty="0"/>
              <a:t>Leeway Angle</a:t>
            </a:r>
            <a:r>
              <a:rPr lang="en-US" dirty="0"/>
              <a:t>) </a:t>
            </a:r>
            <a:r>
              <a:rPr lang="el-GR" dirty="0"/>
              <a:t>είναι η γωνία που σχηματίζεται ανάμεσα στην πορεία σε σχέση με το νερό (</a:t>
            </a:r>
            <a:r>
              <a:rPr lang="en-US" dirty="0"/>
              <a:t>Course Through Water CTW) </a:t>
            </a:r>
            <a:r>
              <a:rPr lang="el-GR" dirty="0"/>
              <a:t>και στην αληθή πορεία.</a:t>
            </a:r>
          </a:p>
        </p:txBody>
      </p:sp>
      <p:pic>
        <p:nvPicPr>
          <p:cNvPr id="7" name="Picture 6">
            <a:extLst>
              <a:ext uri="{FF2B5EF4-FFF2-40B4-BE49-F238E27FC236}">
                <a16:creationId xmlns:a16="http://schemas.microsoft.com/office/drawing/2014/main" id="{442260DA-5FBC-87C2-E879-7B2A170811E0}"/>
              </a:ext>
            </a:extLst>
          </p:cNvPr>
          <p:cNvPicPr>
            <a:picLocks noChangeAspect="1"/>
          </p:cNvPicPr>
          <p:nvPr/>
        </p:nvPicPr>
        <p:blipFill>
          <a:blip r:embed="rId2"/>
          <a:stretch>
            <a:fillRect/>
          </a:stretch>
        </p:blipFill>
        <p:spPr>
          <a:xfrm>
            <a:off x="5496806" y="760464"/>
            <a:ext cx="2908888" cy="4685989"/>
          </a:xfrm>
          <a:prstGeom prst="rect">
            <a:avLst/>
          </a:prstGeom>
        </p:spPr>
      </p:pic>
      <p:pic>
        <p:nvPicPr>
          <p:cNvPr id="8" name="Picture 7">
            <a:extLst>
              <a:ext uri="{FF2B5EF4-FFF2-40B4-BE49-F238E27FC236}">
                <a16:creationId xmlns:a16="http://schemas.microsoft.com/office/drawing/2014/main" id="{46AAB39D-01E7-7EED-7A2E-31BACAFBD99A}"/>
              </a:ext>
            </a:extLst>
          </p:cNvPr>
          <p:cNvPicPr>
            <a:picLocks noChangeAspect="1"/>
          </p:cNvPicPr>
          <p:nvPr/>
        </p:nvPicPr>
        <p:blipFill>
          <a:blip r:embed="rId3"/>
          <a:stretch>
            <a:fillRect/>
          </a:stretch>
        </p:blipFill>
        <p:spPr>
          <a:xfrm>
            <a:off x="8704926" y="880869"/>
            <a:ext cx="3002101" cy="4339669"/>
          </a:xfrm>
          <a:prstGeom prst="rect">
            <a:avLst/>
          </a:prstGeom>
        </p:spPr>
      </p:pic>
    </p:spTree>
    <p:extLst>
      <p:ext uri="{BB962C8B-B14F-4D97-AF65-F5344CB8AC3E}">
        <p14:creationId xmlns:p14="http://schemas.microsoft.com/office/powerpoint/2010/main" val="3905775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l-GR" sz="3200" b="1" dirty="0"/>
              <a:t>Γωνία Έκπτωσης λόγω Ανέμου.</a:t>
            </a:r>
            <a:br>
              <a:rPr lang="el-GR" sz="3200" b="1" dirty="0"/>
            </a:br>
            <a:r>
              <a:rPr lang="en-US" sz="3200" b="1" dirty="0"/>
              <a:t>Leeway Angle</a:t>
            </a:r>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373614"/>
            <a:ext cx="6013354" cy="4765353"/>
          </a:xfrm>
        </p:spPr>
        <p:txBody>
          <a:bodyPr>
            <a:normAutofit fontScale="85000" lnSpcReduction="10000"/>
          </a:bodyPr>
          <a:lstStyle/>
          <a:p>
            <a:r>
              <a:rPr lang="el-GR" dirty="0"/>
              <a:t>Η γωνία έκπτωσης λόγω ανέμου εξαρτάται:</a:t>
            </a:r>
          </a:p>
          <a:p>
            <a:pPr marL="628650" indent="-571500">
              <a:buFont typeface="+mj-lt"/>
              <a:buAutoNum type="romanUcPeriod"/>
            </a:pPr>
            <a:r>
              <a:rPr lang="el-GR" dirty="0"/>
              <a:t>Από την ταχύτητα του πλοίου. Όσο υψηλότερη η ταχύτητα τόσο μικρότερη η γωνία έκπτωσης</a:t>
            </a:r>
          </a:p>
          <a:p>
            <a:pPr marL="628650" indent="-571500">
              <a:buFont typeface="+mj-lt"/>
              <a:buAutoNum type="romanUcPeriod"/>
            </a:pPr>
            <a:r>
              <a:rPr lang="el-GR" dirty="0"/>
              <a:t>Από την ταχύτητα του ανέμου και την πορεία του πλοίου σε σχέση με αυτόν.</a:t>
            </a:r>
          </a:p>
          <a:p>
            <a:pPr marL="628650" indent="-571500">
              <a:buFont typeface="+mj-lt"/>
              <a:buAutoNum type="romanUcPeriod"/>
            </a:pPr>
            <a:r>
              <a:rPr lang="el-GR" dirty="0"/>
              <a:t>Από το </a:t>
            </a:r>
            <a:r>
              <a:rPr lang="en-US" dirty="0"/>
              <a:t>UKC [Under Keel Clearance] </a:t>
            </a:r>
            <a:r>
              <a:rPr lang="el-GR" dirty="0"/>
              <a:t>της απόστασης δηλαδή μεταξύ του βυθού και της τρόπιδας (</a:t>
            </a:r>
            <a:r>
              <a:rPr lang="en-US" dirty="0"/>
              <a:t>keel)</a:t>
            </a:r>
            <a:endParaRPr lang="el-GR" dirty="0"/>
          </a:p>
          <a:p>
            <a:pPr marL="628650" indent="-571500">
              <a:buFont typeface="+mj-lt"/>
              <a:buAutoNum type="romanUcPeriod"/>
            </a:pPr>
            <a:endParaRPr lang="el-GR" dirty="0"/>
          </a:p>
          <a:p>
            <a:pPr marL="628650" indent="-571500">
              <a:buFont typeface="+mj-lt"/>
              <a:buAutoNum type="romanUcPeriod"/>
            </a:pPr>
            <a:r>
              <a:rPr lang="el-GR" dirty="0"/>
              <a:t>Από το εμβαδό της πλευρικής επιφάνειας των εξάλων</a:t>
            </a:r>
            <a:r>
              <a:rPr lang="en-US" dirty="0"/>
              <a:t> </a:t>
            </a:r>
            <a:r>
              <a:rPr lang="el-GR" dirty="0"/>
              <a:t>και των </a:t>
            </a:r>
            <a:r>
              <a:rPr lang="el-GR" dirty="0" err="1"/>
              <a:t>υπερκατασκευών</a:t>
            </a:r>
            <a:r>
              <a:rPr lang="el-GR" dirty="0"/>
              <a:t> (</a:t>
            </a:r>
            <a:r>
              <a:rPr lang="en-US" dirty="0"/>
              <a:t>windage area)</a:t>
            </a:r>
            <a:r>
              <a:rPr lang="el-GR" dirty="0"/>
              <a:t>.</a:t>
            </a:r>
          </a:p>
        </p:txBody>
      </p:sp>
      <p:pic>
        <p:nvPicPr>
          <p:cNvPr id="5" name="Picture 4">
            <a:extLst>
              <a:ext uri="{FF2B5EF4-FFF2-40B4-BE49-F238E27FC236}">
                <a16:creationId xmlns:a16="http://schemas.microsoft.com/office/drawing/2014/main" id="{7B8F139F-E2A1-7A28-9418-F37B213AE2FA}"/>
              </a:ext>
            </a:extLst>
          </p:cNvPr>
          <p:cNvPicPr>
            <a:picLocks noChangeAspect="1"/>
          </p:cNvPicPr>
          <p:nvPr/>
        </p:nvPicPr>
        <p:blipFill>
          <a:blip r:embed="rId2"/>
          <a:stretch>
            <a:fillRect/>
          </a:stretch>
        </p:blipFill>
        <p:spPr>
          <a:xfrm>
            <a:off x="8467262" y="522360"/>
            <a:ext cx="1454179" cy="2102080"/>
          </a:xfrm>
          <a:prstGeom prst="rect">
            <a:avLst/>
          </a:prstGeom>
        </p:spPr>
      </p:pic>
      <p:pic>
        <p:nvPicPr>
          <p:cNvPr id="8" name="Picture 7">
            <a:extLst>
              <a:ext uri="{FF2B5EF4-FFF2-40B4-BE49-F238E27FC236}">
                <a16:creationId xmlns:a16="http://schemas.microsoft.com/office/drawing/2014/main" id="{DCEABF3F-2CF2-B32F-1145-03D011FB2F2D}"/>
              </a:ext>
            </a:extLst>
          </p:cNvPr>
          <p:cNvPicPr>
            <a:picLocks noChangeAspect="1"/>
          </p:cNvPicPr>
          <p:nvPr/>
        </p:nvPicPr>
        <p:blipFill>
          <a:blip r:embed="rId3"/>
          <a:stretch>
            <a:fillRect/>
          </a:stretch>
        </p:blipFill>
        <p:spPr>
          <a:xfrm>
            <a:off x="6296067" y="2945894"/>
            <a:ext cx="5462689" cy="2149382"/>
          </a:xfrm>
          <a:prstGeom prst="rect">
            <a:avLst/>
          </a:prstGeom>
        </p:spPr>
      </p:pic>
    </p:spTree>
    <p:extLst>
      <p:ext uri="{BB962C8B-B14F-4D97-AF65-F5344CB8AC3E}">
        <p14:creationId xmlns:p14="http://schemas.microsoft.com/office/powerpoint/2010/main" val="116860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n-US" sz="3200" b="1" dirty="0"/>
              <a:t>Windage Area</a:t>
            </a:r>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373614"/>
            <a:ext cx="7032488" cy="1728165"/>
          </a:xfrm>
        </p:spPr>
        <p:txBody>
          <a:bodyPr>
            <a:normAutofit fontScale="70000" lnSpcReduction="20000"/>
          </a:bodyPr>
          <a:lstStyle/>
          <a:p>
            <a:r>
              <a:rPr lang="el-GR" dirty="0"/>
              <a:t>Στο παρακάτω σχήμα βλέπουμε τον υπολογισμό της δύναμης σε </a:t>
            </a:r>
            <a:r>
              <a:rPr lang="en-US" dirty="0"/>
              <a:t>Tons</a:t>
            </a:r>
            <a:r>
              <a:rPr lang="el-GR" dirty="0"/>
              <a:t> που ασκείται σε διάφορα μέρη ενός μοντέλου επιβατηγού πλοίου από δύναμη ανέμου 120 Ν/</a:t>
            </a:r>
            <a:r>
              <a:rPr lang="en-US" dirty="0"/>
              <a:t>m</a:t>
            </a:r>
            <a:r>
              <a:rPr lang="en-US" baseline="30000" dirty="0"/>
              <a:t>2</a:t>
            </a:r>
            <a:r>
              <a:rPr lang="el-GR" dirty="0"/>
              <a:t>  </a:t>
            </a:r>
            <a:r>
              <a:rPr lang="en-US" dirty="0"/>
              <a:t>(Beaufort 6)</a:t>
            </a:r>
            <a:r>
              <a:rPr lang="el-GR" dirty="0"/>
              <a:t> </a:t>
            </a:r>
            <a:r>
              <a:rPr lang="en-US" dirty="0"/>
              <a:t>.</a:t>
            </a:r>
            <a:endParaRPr lang="el-GR" dirty="0"/>
          </a:p>
          <a:p>
            <a:r>
              <a:rPr lang="el-GR" dirty="0"/>
              <a:t>Ειδικά σε πλοία με μεγάλη επιφάνεια εκτεθειμένη στον άνεμο γίνονται ιδιαίτερες μελέτες για τις επιπτώσεις του ανέμου ώστε να είναι γνωστές. </a:t>
            </a:r>
          </a:p>
        </p:txBody>
      </p:sp>
      <p:pic>
        <p:nvPicPr>
          <p:cNvPr id="6" name="Picture 5">
            <a:extLst>
              <a:ext uri="{FF2B5EF4-FFF2-40B4-BE49-F238E27FC236}">
                <a16:creationId xmlns:a16="http://schemas.microsoft.com/office/drawing/2014/main" id="{4DA17448-AA6D-6E3D-B70E-B98DB6D65134}"/>
              </a:ext>
            </a:extLst>
          </p:cNvPr>
          <p:cNvPicPr>
            <a:picLocks noChangeAspect="1"/>
          </p:cNvPicPr>
          <p:nvPr/>
        </p:nvPicPr>
        <p:blipFill>
          <a:blip r:embed="rId2"/>
          <a:stretch>
            <a:fillRect/>
          </a:stretch>
        </p:blipFill>
        <p:spPr>
          <a:xfrm>
            <a:off x="849948" y="3101780"/>
            <a:ext cx="10340141" cy="3554958"/>
          </a:xfrm>
          <a:prstGeom prst="rect">
            <a:avLst/>
          </a:prstGeom>
        </p:spPr>
      </p:pic>
      <p:pic>
        <p:nvPicPr>
          <p:cNvPr id="8" name="Picture 7">
            <a:extLst>
              <a:ext uri="{FF2B5EF4-FFF2-40B4-BE49-F238E27FC236}">
                <a16:creationId xmlns:a16="http://schemas.microsoft.com/office/drawing/2014/main" id="{BD1F3880-449C-B8FC-9A78-138CCA2C1D30}"/>
              </a:ext>
            </a:extLst>
          </p:cNvPr>
          <p:cNvPicPr>
            <a:picLocks noChangeAspect="1"/>
          </p:cNvPicPr>
          <p:nvPr/>
        </p:nvPicPr>
        <p:blipFill>
          <a:blip r:embed="rId3"/>
          <a:stretch>
            <a:fillRect/>
          </a:stretch>
        </p:blipFill>
        <p:spPr>
          <a:xfrm>
            <a:off x="7941957" y="620909"/>
            <a:ext cx="3666943" cy="2480870"/>
          </a:xfrm>
          <a:prstGeom prst="rect">
            <a:avLst/>
          </a:prstGeom>
        </p:spPr>
      </p:pic>
    </p:spTree>
    <p:extLst>
      <p:ext uri="{BB962C8B-B14F-4D97-AF65-F5344CB8AC3E}">
        <p14:creationId xmlns:p14="http://schemas.microsoft.com/office/powerpoint/2010/main" val="2502264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l-GR" sz="3200" b="1" dirty="0"/>
              <a:t>Έκπτωση λόγω Ανέμου.</a:t>
            </a:r>
            <a:endParaRPr lang="en-US" sz="3200" b="1" dirty="0"/>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515164"/>
            <a:ext cx="4833093" cy="4933973"/>
          </a:xfrm>
        </p:spPr>
        <p:txBody>
          <a:bodyPr>
            <a:normAutofit/>
          </a:bodyPr>
          <a:lstStyle/>
          <a:p>
            <a:r>
              <a:rPr lang="el-GR" dirty="0"/>
              <a:t>Η τιμή της γωνίας έκπτωσης λόγω ανέμου μπορεί να υπολογιστεί κατ’ εκτίμηση από την γωνία που σχηματίζουν τα </a:t>
            </a:r>
            <a:r>
              <a:rPr lang="el-GR" dirty="0" err="1"/>
              <a:t>απόνερα</a:t>
            </a:r>
            <a:r>
              <a:rPr lang="el-GR" dirty="0"/>
              <a:t> του πλοίου σε σχέση με την πορεία μας.</a:t>
            </a:r>
          </a:p>
        </p:txBody>
      </p:sp>
      <p:pic>
        <p:nvPicPr>
          <p:cNvPr id="8" name="Picture 7">
            <a:extLst>
              <a:ext uri="{FF2B5EF4-FFF2-40B4-BE49-F238E27FC236}">
                <a16:creationId xmlns:a16="http://schemas.microsoft.com/office/drawing/2014/main" id="{46AAB39D-01E7-7EED-7A2E-31BACAFBD99A}"/>
              </a:ext>
            </a:extLst>
          </p:cNvPr>
          <p:cNvPicPr>
            <a:picLocks noChangeAspect="1"/>
          </p:cNvPicPr>
          <p:nvPr/>
        </p:nvPicPr>
        <p:blipFill>
          <a:blip r:embed="rId2"/>
          <a:stretch>
            <a:fillRect/>
          </a:stretch>
        </p:blipFill>
        <p:spPr>
          <a:xfrm>
            <a:off x="5776430" y="514878"/>
            <a:ext cx="5965401" cy="5828244"/>
          </a:xfrm>
          <a:prstGeom prst="rect">
            <a:avLst/>
          </a:prstGeom>
        </p:spPr>
      </p:pic>
    </p:spTree>
    <p:extLst>
      <p:ext uri="{BB962C8B-B14F-4D97-AF65-F5344CB8AC3E}">
        <p14:creationId xmlns:p14="http://schemas.microsoft.com/office/powerpoint/2010/main" val="783714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l-GR" sz="3200" b="1" dirty="0"/>
              <a:t>Έκπτωση λόγω Ανέμου.</a:t>
            </a:r>
            <a:endParaRPr lang="en-US" sz="3200" b="1" dirty="0"/>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515164"/>
            <a:ext cx="4833093" cy="4933973"/>
          </a:xfrm>
        </p:spPr>
        <p:txBody>
          <a:bodyPr>
            <a:normAutofit/>
          </a:bodyPr>
          <a:lstStyle/>
          <a:p>
            <a:r>
              <a:rPr lang="el-GR" dirty="0"/>
              <a:t>Επίσης δρομόμετρα με διπλή δέσμη</a:t>
            </a:r>
            <a:r>
              <a:rPr lang="en-US" dirty="0"/>
              <a:t> (dual axis)</a:t>
            </a:r>
            <a:r>
              <a:rPr lang="el-GR" dirty="0"/>
              <a:t> μπορούν να υπολογίσουν εκτός από διαμήκη προχώρηση και εγκάρσια</a:t>
            </a:r>
            <a:r>
              <a:rPr lang="en-US" dirty="0"/>
              <a:t> </a:t>
            </a:r>
            <a:r>
              <a:rPr lang="el-GR" dirty="0"/>
              <a:t>η οποία είναι και η ταχύτητα της έκπτωσης του πλοίου.</a:t>
            </a:r>
          </a:p>
        </p:txBody>
      </p:sp>
      <p:pic>
        <p:nvPicPr>
          <p:cNvPr id="5" name="Picture 4">
            <a:extLst>
              <a:ext uri="{FF2B5EF4-FFF2-40B4-BE49-F238E27FC236}">
                <a16:creationId xmlns:a16="http://schemas.microsoft.com/office/drawing/2014/main" id="{0882AAAE-3455-F390-27C4-EB52534EFFDB}"/>
              </a:ext>
            </a:extLst>
          </p:cNvPr>
          <p:cNvPicPr>
            <a:picLocks noChangeAspect="1"/>
          </p:cNvPicPr>
          <p:nvPr/>
        </p:nvPicPr>
        <p:blipFill>
          <a:blip r:embed="rId2"/>
          <a:stretch>
            <a:fillRect/>
          </a:stretch>
        </p:blipFill>
        <p:spPr>
          <a:xfrm>
            <a:off x="8153028" y="40282"/>
            <a:ext cx="3987469" cy="5496470"/>
          </a:xfrm>
          <a:prstGeom prst="rect">
            <a:avLst/>
          </a:prstGeom>
        </p:spPr>
      </p:pic>
      <p:pic>
        <p:nvPicPr>
          <p:cNvPr id="7" name="Picture 6">
            <a:extLst>
              <a:ext uri="{FF2B5EF4-FFF2-40B4-BE49-F238E27FC236}">
                <a16:creationId xmlns:a16="http://schemas.microsoft.com/office/drawing/2014/main" id="{EFC04DCF-F281-6DB6-EA71-A2595A295757}"/>
              </a:ext>
            </a:extLst>
          </p:cNvPr>
          <p:cNvPicPr>
            <a:picLocks noChangeAspect="1"/>
          </p:cNvPicPr>
          <p:nvPr/>
        </p:nvPicPr>
        <p:blipFill rotWithShape="1">
          <a:blip r:embed="rId3"/>
          <a:srcRect l="1" r="1026"/>
          <a:stretch/>
        </p:blipFill>
        <p:spPr>
          <a:xfrm>
            <a:off x="4774047" y="4217519"/>
            <a:ext cx="4043670" cy="2425982"/>
          </a:xfrm>
          <a:prstGeom prst="rect">
            <a:avLst/>
          </a:prstGeom>
        </p:spPr>
      </p:pic>
    </p:spTree>
    <p:extLst>
      <p:ext uri="{BB962C8B-B14F-4D97-AF65-F5344CB8AC3E}">
        <p14:creationId xmlns:p14="http://schemas.microsoft.com/office/powerpoint/2010/main" val="1765417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FE785-464A-4EBE-CC1E-FADAC92D16EF}"/>
              </a:ext>
            </a:extLst>
          </p:cNvPr>
          <p:cNvSpPr>
            <a:spLocks noGrp="1"/>
          </p:cNvSpPr>
          <p:nvPr>
            <p:ph type="title"/>
          </p:nvPr>
        </p:nvSpPr>
        <p:spPr/>
        <p:txBody>
          <a:bodyPr>
            <a:normAutofit/>
          </a:bodyPr>
          <a:lstStyle/>
          <a:p>
            <a:r>
              <a:rPr lang="el-GR" sz="3200" b="1" dirty="0"/>
              <a:t>ΤΟ ΡΕΥΜΑ ΤΟΥ </a:t>
            </a:r>
            <a:r>
              <a:rPr lang="en-US" sz="3200" b="1" dirty="0"/>
              <a:t>MAELSTROM. </a:t>
            </a:r>
            <a:r>
              <a:rPr lang="el-GR" sz="3200" b="1" dirty="0"/>
              <a:t>Το πιο ισχυρό παλιρροϊκό ρεύμα στον κόσμο.</a:t>
            </a:r>
            <a:endParaRPr lang="en-US" sz="3200" b="1" dirty="0"/>
          </a:p>
        </p:txBody>
      </p:sp>
      <p:pic>
        <p:nvPicPr>
          <p:cNvPr id="4" name="maelstrom">
            <a:hlinkClick r:id="" action="ppaction://media"/>
            <a:extLst>
              <a:ext uri="{FF2B5EF4-FFF2-40B4-BE49-F238E27FC236}">
                <a16:creationId xmlns:a16="http://schemas.microsoft.com/office/drawing/2014/main" id="{722BD8F2-D13A-86B9-B539-5F9E26F0153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62982" y="1446122"/>
            <a:ext cx="8972209" cy="5046753"/>
          </a:xfrm>
        </p:spPr>
      </p:pic>
    </p:spTree>
    <p:extLst>
      <p:ext uri="{BB962C8B-B14F-4D97-AF65-F5344CB8AC3E}">
        <p14:creationId xmlns:p14="http://schemas.microsoft.com/office/powerpoint/2010/main" val="24013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0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F4DD5-9404-7806-0F96-DDD85781C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5039D-EB27-A951-F270-526AE223383E}"/>
              </a:ext>
            </a:extLst>
          </p:cNvPr>
          <p:cNvSpPr>
            <a:spLocks noGrp="1"/>
          </p:cNvSpPr>
          <p:nvPr>
            <p:ph type="title"/>
          </p:nvPr>
        </p:nvSpPr>
        <p:spPr>
          <a:xfrm>
            <a:off x="632426" y="365125"/>
            <a:ext cx="10721374" cy="919869"/>
          </a:xfrm>
        </p:spPr>
        <p:txBody>
          <a:bodyPr>
            <a:noAutofit/>
          </a:bodyPr>
          <a:lstStyle/>
          <a:p>
            <a:r>
              <a:rPr lang="en-US" sz="3200" b="1" dirty="0"/>
              <a:t>H </a:t>
            </a:r>
            <a:r>
              <a:rPr lang="el-GR" sz="3200" b="1" dirty="0"/>
              <a:t>επιρροή του ανέμου είναι εξίσου σημαντική με αυτή του ρεύματος, ιδιαίτερα σε πλοία με μεγάλο ύψος εξάλων.</a:t>
            </a:r>
            <a:endParaRPr lang="en-US" sz="3200" b="1" dirty="0"/>
          </a:p>
        </p:txBody>
      </p:sp>
      <p:pic>
        <p:nvPicPr>
          <p:cNvPr id="6" name="Ship Blown Against Dock During Storm">
            <a:hlinkClick r:id="" action="ppaction://media"/>
            <a:extLst>
              <a:ext uri="{FF2B5EF4-FFF2-40B4-BE49-F238E27FC236}">
                <a16:creationId xmlns:a16="http://schemas.microsoft.com/office/drawing/2014/main" id="{FDEA5DB4-667D-AC7B-B706-D240A011C1D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8140" y="1284994"/>
            <a:ext cx="9373271" cy="5272345"/>
          </a:xfrm>
        </p:spPr>
      </p:pic>
    </p:spTree>
    <p:extLst>
      <p:ext uri="{BB962C8B-B14F-4D97-AF65-F5344CB8AC3E}">
        <p14:creationId xmlns:p14="http://schemas.microsoft.com/office/powerpoint/2010/main" val="67902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2972-4089-990B-D093-3A2107C6FBF8}"/>
              </a:ext>
            </a:extLst>
          </p:cNvPr>
          <p:cNvSpPr>
            <a:spLocks noGrp="1"/>
          </p:cNvSpPr>
          <p:nvPr>
            <p:ph type="title"/>
          </p:nvPr>
        </p:nvSpPr>
        <p:spPr/>
        <p:txBody>
          <a:bodyPr/>
          <a:lstStyle/>
          <a:p>
            <a:r>
              <a:rPr lang="el-GR" dirty="0"/>
              <a:t>Το τρίγωνο ρεύματος (και του ανέμου)</a:t>
            </a:r>
            <a:endParaRPr lang="en-US" dirty="0"/>
          </a:p>
        </p:txBody>
      </p:sp>
      <p:sp>
        <p:nvSpPr>
          <p:cNvPr id="3" name="Content Placeholder 2">
            <a:extLst>
              <a:ext uri="{FF2B5EF4-FFF2-40B4-BE49-F238E27FC236}">
                <a16:creationId xmlns:a16="http://schemas.microsoft.com/office/drawing/2014/main" id="{3D738855-85B5-FD2C-F5B5-1CC826ACF298}"/>
              </a:ext>
            </a:extLst>
          </p:cNvPr>
          <p:cNvSpPr>
            <a:spLocks noGrp="1"/>
          </p:cNvSpPr>
          <p:nvPr>
            <p:ph idx="1"/>
          </p:nvPr>
        </p:nvSpPr>
        <p:spPr/>
        <p:txBody>
          <a:bodyPr/>
          <a:lstStyle/>
          <a:p>
            <a:r>
              <a:rPr lang="el-GR" dirty="0"/>
              <a:t>Όπως προείπαμε είναι σημαντικό και απαραίτητο να λαμβάνεται υπόψιν η επήρεια του ρεύματος στον πλου του πλοίου, αφού αυτό επηρεάζει σημαντικά,</a:t>
            </a:r>
          </a:p>
          <a:p>
            <a:r>
              <a:rPr lang="el-GR" dirty="0"/>
              <a:t> Την τήρηση της χαραχθείσας ασφαλούς πορείας του πλοίου.</a:t>
            </a:r>
          </a:p>
          <a:p>
            <a:r>
              <a:rPr lang="el-GR" dirty="0"/>
              <a:t>Την διατήρηση της ταχύτητας</a:t>
            </a:r>
          </a:p>
          <a:p>
            <a:r>
              <a:rPr lang="el-GR" dirty="0"/>
              <a:t>Την κατανάλωση καυσίμων</a:t>
            </a:r>
            <a:endParaRPr lang="en-US" dirty="0"/>
          </a:p>
        </p:txBody>
      </p:sp>
    </p:spTree>
    <p:extLst>
      <p:ext uri="{BB962C8B-B14F-4D97-AF65-F5344CB8AC3E}">
        <p14:creationId xmlns:p14="http://schemas.microsoft.com/office/powerpoint/2010/main" val="2755169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E40DB-3D92-F574-96B4-92AE903E7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58E75-C1B5-2B17-D924-D7B32D60BD18}"/>
              </a:ext>
            </a:extLst>
          </p:cNvPr>
          <p:cNvSpPr>
            <a:spLocks noGrp="1"/>
          </p:cNvSpPr>
          <p:nvPr>
            <p:ph type="title"/>
          </p:nvPr>
        </p:nvSpPr>
        <p:spPr>
          <a:xfrm>
            <a:off x="838200" y="213495"/>
            <a:ext cx="10515600" cy="1276937"/>
          </a:xfrm>
        </p:spPr>
        <p:txBody>
          <a:bodyPr>
            <a:normAutofit/>
          </a:bodyPr>
          <a:lstStyle/>
          <a:p>
            <a:r>
              <a:rPr lang="el-GR" sz="3200" b="1" dirty="0"/>
              <a:t>Το τρίγωνο του ρεύματος – Επιρροή ανέμου και ρεύματος σε πλοίο.</a:t>
            </a:r>
            <a:endParaRPr lang="en-US" sz="3200" b="1" dirty="0"/>
          </a:p>
        </p:txBody>
      </p:sp>
      <p:pic>
        <p:nvPicPr>
          <p:cNvPr id="4" name="Effect Of Wind and Current on a ship Ship handling Merchant navy">
            <a:hlinkClick r:id="" action="ppaction://media"/>
            <a:extLst>
              <a:ext uri="{FF2B5EF4-FFF2-40B4-BE49-F238E27FC236}">
                <a16:creationId xmlns:a16="http://schemas.microsoft.com/office/drawing/2014/main" id="{D1CA4E51-A841-8ACA-5110-8593AFFEF0D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2395" y="1237508"/>
            <a:ext cx="9232621" cy="5564340"/>
          </a:xfrm>
        </p:spPr>
      </p:pic>
    </p:spTree>
    <p:extLst>
      <p:ext uri="{BB962C8B-B14F-4D97-AF65-F5344CB8AC3E}">
        <p14:creationId xmlns:p14="http://schemas.microsoft.com/office/powerpoint/2010/main" val="4171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38F6A-BD46-0610-D7AA-E1E66763428A}"/>
              </a:ext>
            </a:extLst>
          </p:cNvPr>
          <p:cNvSpPr>
            <a:spLocks noGrp="1"/>
          </p:cNvSpPr>
          <p:nvPr>
            <p:ph type="title"/>
          </p:nvPr>
        </p:nvSpPr>
        <p:spPr/>
        <p:txBody>
          <a:bodyPr/>
          <a:lstStyle/>
          <a:p>
            <a:r>
              <a:rPr lang="el-GR" dirty="0"/>
              <a:t>Κατασκευή του τριγώνου ρεύματος</a:t>
            </a:r>
            <a:endParaRPr lang="en-US" dirty="0"/>
          </a:p>
        </p:txBody>
      </p:sp>
      <p:sp>
        <p:nvSpPr>
          <p:cNvPr id="3" name="Content Placeholder 2">
            <a:extLst>
              <a:ext uri="{FF2B5EF4-FFF2-40B4-BE49-F238E27FC236}">
                <a16:creationId xmlns:a16="http://schemas.microsoft.com/office/drawing/2014/main" id="{43065056-5E8F-4B9B-CD7E-58EFE2BF1165}"/>
              </a:ext>
            </a:extLst>
          </p:cNvPr>
          <p:cNvSpPr>
            <a:spLocks noGrp="1"/>
          </p:cNvSpPr>
          <p:nvPr>
            <p:ph sz="half" idx="1"/>
          </p:nvPr>
        </p:nvSpPr>
        <p:spPr>
          <a:xfrm>
            <a:off x="290365" y="1789371"/>
            <a:ext cx="4480339" cy="3740288"/>
          </a:xfrm>
        </p:spPr>
        <p:txBody>
          <a:bodyPr>
            <a:normAutofit fontScale="92500" lnSpcReduction="10000"/>
          </a:bodyPr>
          <a:lstStyle/>
          <a:p>
            <a:r>
              <a:rPr lang="el-GR" dirty="0"/>
              <a:t>Ας υποθέσουμε ότι ένα πλοίο κινείται με ταχύτητα ως προς το νερό </a:t>
            </a:r>
            <a:r>
              <a:rPr lang="en-US" dirty="0"/>
              <a:t>(</a:t>
            </a:r>
            <a:r>
              <a:rPr lang="en-US" b="1" dirty="0"/>
              <a:t>STW</a:t>
            </a:r>
            <a:r>
              <a:rPr lang="en-US" dirty="0"/>
              <a:t>) </a:t>
            </a:r>
            <a:r>
              <a:rPr lang="el-GR" dirty="0"/>
              <a:t>1</a:t>
            </a:r>
            <a:r>
              <a:rPr lang="en-US" dirty="0"/>
              <a:t>4</a:t>
            </a:r>
            <a:r>
              <a:rPr lang="el-GR" dirty="0"/>
              <a:t> κόμβους με κατεύθυνση 090˚. </a:t>
            </a:r>
            <a:endParaRPr lang="en-US" dirty="0"/>
          </a:p>
          <a:p>
            <a:r>
              <a:rPr lang="el-GR" dirty="0"/>
              <a:t>Εάν το πλοίο βρεθεί μέσα σε ρεύμα με πορεία</a:t>
            </a:r>
            <a:r>
              <a:rPr lang="en-US" dirty="0"/>
              <a:t> (</a:t>
            </a:r>
            <a:r>
              <a:rPr lang="en-US" b="1" dirty="0"/>
              <a:t>set</a:t>
            </a:r>
            <a:r>
              <a:rPr lang="en-US" dirty="0"/>
              <a:t>) 2</a:t>
            </a:r>
            <a:r>
              <a:rPr lang="el-GR" dirty="0"/>
              <a:t>2</a:t>
            </a:r>
            <a:r>
              <a:rPr lang="en-US" dirty="0"/>
              <a:t>0</a:t>
            </a:r>
            <a:r>
              <a:rPr lang="el-GR" dirty="0"/>
              <a:t>˚</a:t>
            </a:r>
            <a:r>
              <a:rPr lang="en-US" dirty="0"/>
              <a:t> </a:t>
            </a:r>
            <a:r>
              <a:rPr lang="el-GR" dirty="0"/>
              <a:t>και ταχύτητα (</a:t>
            </a:r>
            <a:r>
              <a:rPr lang="en-US" b="1" dirty="0"/>
              <a:t>rate</a:t>
            </a:r>
            <a:r>
              <a:rPr lang="en-US" dirty="0"/>
              <a:t>) 2 knots, </a:t>
            </a:r>
            <a:r>
              <a:rPr lang="el-GR" dirty="0"/>
              <a:t>ποια θα είναι η πραγματική του προχώρηση ως προς τον βυθό (πορεία και ταχύτητα);</a:t>
            </a:r>
            <a:endParaRPr lang="en-US" dirty="0"/>
          </a:p>
        </p:txBody>
      </p:sp>
      <p:pic>
        <p:nvPicPr>
          <p:cNvPr id="6" name="Content Placeholder 5">
            <a:extLst>
              <a:ext uri="{FF2B5EF4-FFF2-40B4-BE49-F238E27FC236}">
                <a16:creationId xmlns:a16="http://schemas.microsoft.com/office/drawing/2014/main" id="{8CA93C99-19D7-CEFE-21A8-A6AA3162E97B}"/>
              </a:ext>
            </a:extLst>
          </p:cNvPr>
          <p:cNvPicPr>
            <a:picLocks noGrp="1" noChangeAspect="1"/>
          </p:cNvPicPr>
          <p:nvPr>
            <p:ph sz="half" idx="2"/>
          </p:nvPr>
        </p:nvPicPr>
        <p:blipFill>
          <a:blip r:embed="rId2"/>
          <a:stretch>
            <a:fillRect/>
          </a:stretch>
        </p:blipFill>
        <p:spPr>
          <a:xfrm>
            <a:off x="4509765" y="3315204"/>
            <a:ext cx="7644833" cy="1499983"/>
          </a:xfrm>
        </p:spPr>
      </p:pic>
      <p:sp>
        <p:nvSpPr>
          <p:cNvPr id="7" name="TextBox 6">
            <a:extLst>
              <a:ext uri="{FF2B5EF4-FFF2-40B4-BE49-F238E27FC236}">
                <a16:creationId xmlns:a16="http://schemas.microsoft.com/office/drawing/2014/main" id="{33443BA9-9E3A-727D-A3F1-EDAC228F4B65}"/>
              </a:ext>
            </a:extLst>
          </p:cNvPr>
          <p:cNvSpPr txBox="1"/>
          <p:nvPr/>
        </p:nvSpPr>
        <p:spPr>
          <a:xfrm rot="550653">
            <a:off x="5980095" y="3605358"/>
            <a:ext cx="2385420" cy="584775"/>
          </a:xfrm>
          <a:prstGeom prst="rect">
            <a:avLst/>
          </a:prstGeom>
          <a:noFill/>
          <a:effectLst>
            <a:outerShdw blurRad="50800" dist="50800" dir="5400000" algn="ctr" rotWithShape="0">
              <a:srgbClr val="000000">
                <a:alpha val="89000"/>
              </a:srgbClr>
            </a:outerShdw>
          </a:effectLst>
        </p:spPr>
        <p:txBody>
          <a:bodyPr wrap="square" rtlCol="0">
            <a:spAutoFit/>
          </a:bodyPr>
          <a:lstStyle/>
          <a:p>
            <a:r>
              <a:rPr lang="en-US" sz="3200" b="1" dirty="0">
                <a:latin typeface="Blackadder ITC" panose="04020505051007020D02" pitchFamily="82" charset="0"/>
              </a:rPr>
              <a:t>Quo Vadis ??</a:t>
            </a:r>
          </a:p>
        </p:txBody>
      </p:sp>
    </p:spTree>
    <p:extLst>
      <p:ext uri="{BB962C8B-B14F-4D97-AF65-F5344CB8AC3E}">
        <p14:creationId xmlns:p14="http://schemas.microsoft.com/office/powerpoint/2010/main" val="473674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92B22-7821-D2C1-59D2-51EF44AAE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D9E3E2-9571-0E91-17D9-ACE0BF39A7A8}"/>
              </a:ext>
            </a:extLst>
          </p:cNvPr>
          <p:cNvSpPr>
            <a:spLocks noGrp="1"/>
          </p:cNvSpPr>
          <p:nvPr>
            <p:ph type="title"/>
          </p:nvPr>
        </p:nvSpPr>
        <p:spPr/>
        <p:txBody>
          <a:bodyPr/>
          <a:lstStyle/>
          <a:p>
            <a:r>
              <a:rPr lang="el-GR" dirty="0"/>
              <a:t>Κατασκευή του τριγώνου ρεύματος</a:t>
            </a:r>
            <a:endParaRPr lang="en-US" dirty="0"/>
          </a:p>
        </p:txBody>
      </p:sp>
      <p:sp>
        <p:nvSpPr>
          <p:cNvPr id="3" name="Content Placeholder 2">
            <a:extLst>
              <a:ext uri="{FF2B5EF4-FFF2-40B4-BE49-F238E27FC236}">
                <a16:creationId xmlns:a16="http://schemas.microsoft.com/office/drawing/2014/main" id="{825A97EA-405E-FA80-5602-E62798C68F70}"/>
              </a:ext>
            </a:extLst>
          </p:cNvPr>
          <p:cNvSpPr>
            <a:spLocks noGrp="1"/>
          </p:cNvSpPr>
          <p:nvPr>
            <p:ph sz="half" idx="1"/>
          </p:nvPr>
        </p:nvSpPr>
        <p:spPr>
          <a:xfrm>
            <a:off x="282713" y="1515165"/>
            <a:ext cx="11657495" cy="1532835"/>
          </a:xfrm>
        </p:spPr>
        <p:txBody>
          <a:bodyPr>
            <a:normAutofit fontScale="55000" lnSpcReduction="20000"/>
          </a:bodyPr>
          <a:lstStyle/>
          <a:p>
            <a:r>
              <a:rPr lang="el-GR" dirty="0"/>
              <a:t>Ας υποθέτουμε ότι το πλοίο κινείται με ταχύτητα 1</a:t>
            </a:r>
            <a:r>
              <a:rPr lang="en-US" dirty="0"/>
              <a:t>4</a:t>
            </a:r>
            <a:r>
              <a:rPr lang="el-GR" dirty="0"/>
              <a:t> κόμβους και σε κατεύθυνση 090˚ καλύπτοντας την απόσταση ΑΒ σε μία ώρα (14ν.μ.).</a:t>
            </a:r>
          </a:p>
          <a:p>
            <a:r>
              <a:rPr lang="el-GR" dirty="0"/>
              <a:t>Χαράσσουμε από το υποθετικό μας</a:t>
            </a:r>
            <a:r>
              <a:rPr lang="en-US" dirty="0"/>
              <a:t> </a:t>
            </a:r>
            <a:r>
              <a:rPr lang="el-GR" dirty="0"/>
              <a:t>στίγμα (Β) άνυσμα (ΒΓ). το οποίο να έχει διεύθυνση την πορεία του ρεύματος (220˚ ) και ταχύτητα, την ταχύτητα του ρεύματος (2 </a:t>
            </a:r>
            <a:r>
              <a:rPr lang="el-GR" dirty="0" err="1"/>
              <a:t>ν.μ</a:t>
            </a:r>
            <a:r>
              <a:rPr lang="el-GR" dirty="0"/>
              <a:t>. / ώρα)</a:t>
            </a:r>
          </a:p>
          <a:p>
            <a:r>
              <a:rPr lang="el-GR" dirty="0"/>
              <a:t>Το ευθύγραμμο τμήμα ΑΓ είναι η πραγματική πορεία μας σε σχέση με τον βυθό (</a:t>
            </a:r>
            <a:r>
              <a:rPr lang="en-US" dirty="0"/>
              <a:t>CMG</a:t>
            </a:r>
            <a:r>
              <a:rPr lang="el-GR" dirty="0"/>
              <a:t>,</a:t>
            </a:r>
            <a:r>
              <a:rPr lang="en-US" dirty="0"/>
              <a:t> </a:t>
            </a:r>
            <a:r>
              <a:rPr lang="el-GR" dirty="0"/>
              <a:t> </a:t>
            </a:r>
            <a:r>
              <a:rPr lang="en-US" dirty="0"/>
              <a:t>Course Made Good Course </a:t>
            </a:r>
            <a:r>
              <a:rPr lang="el-GR" dirty="0"/>
              <a:t>ή </a:t>
            </a:r>
            <a:r>
              <a:rPr lang="en-US" dirty="0"/>
              <a:t>Over Ground</a:t>
            </a:r>
            <a:r>
              <a:rPr lang="el-GR" dirty="0"/>
              <a:t>)</a:t>
            </a:r>
            <a:r>
              <a:rPr lang="en-US" dirty="0"/>
              <a:t> </a:t>
            </a:r>
            <a:r>
              <a:rPr lang="el-GR" dirty="0"/>
              <a:t>και το μήκος του τμήματος είναι η πραγματική προχώρηση του πλοίου σε σχέση με τον βυθό (</a:t>
            </a:r>
            <a:r>
              <a:rPr lang="en-US" dirty="0"/>
              <a:t>SOG Speed Over Ground)</a:t>
            </a:r>
            <a:r>
              <a:rPr lang="el-GR" dirty="0"/>
              <a:t>.</a:t>
            </a:r>
            <a:endParaRPr lang="en-US" dirty="0"/>
          </a:p>
          <a:p>
            <a:r>
              <a:rPr lang="el-GR" dirty="0"/>
              <a:t>Στο παράδειγμα η πορεία </a:t>
            </a:r>
            <a:r>
              <a:rPr lang="en-US" dirty="0"/>
              <a:t>COG </a:t>
            </a:r>
            <a:r>
              <a:rPr lang="el-GR" dirty="0"/>
              <a:t>είναι 098˚ και η ταχύτητα </a:t>
            </a:r>
            <a:r>
              <a:rPr lang="en-US" dirty="0"/>
              <a:t>SOG  12.77 knots</a:t>
            </a:r>
            <a:endParaRPr lang="el-GR" dirty="0"/>
          </a:p>
        </p:txBody>
      </p:sp>
      <p:pic>
        <p:nvPicPr>
          <p:cNvPr id="6" name="Content Placeholder 5">
            <a:extLst>
              <a:ext uri="{FF2B5EF4-FFF2-40B4-BE49-F238E27FC236}">
                <a16:creationId xmlns:a16="http://schemas.microsoft.com/office/drawing/2014/main" id="{DA3E6852-09D2-9B2C-DAE0-04ADC541B2DB}"/>
              </a:ext>
            </a:extLst>
          </p:cNvPr>
          <p:cNvPicPr>
            <a:picLocks noGrp="1" noChangeAspect="1"/>
          </p:cNvPicPr>
          <p:nvPr>
            <p:ph sz="half" idx="2"/>
          </p:nvPr>
        </p:nvPicPr>
        <p:blipFill>
          <a:blip r:embed="rId2"/>
          <a:stretch>
            <a:fillRect/>
          </a:stretch>
        </p:blipFill>
        <p:spPr>
          <a:xfrm>
            <a:off x="148431" y="3607763"/>
            <a:ext cx="11895138" cy="2816880"/>
          </a:xfrm>
        </p:spPr>
      </p:pic>
      <p:sp>
        <p:nvSpPr>
          <p:cNvPr id="4" name="TextBox 3">
            <a:extLst>
              <a:ext uri="{FF2B5EF4-FFF2-40B4-BE49-F238E27FC236}">
                <a16:creationId xmlns:a16="http://schemas.microsoft.com/office/drawing/2014/main" id="{A79FB1B0-4C6D-FB98-653F-B87D748640AE}"/>
              </a:ext>
            </a:extLst>
          </p:cNvPr>
          <p:cNvSpPr txBox="1"/>
          <p:nvPr/>
        </p:nvSpPr>
        <p:spPr>
          <a:xfrm>
            <a:off x="3661628" y="4425321"/>
            <a:ext cx="6835845" cy="369332"/>
          </a:xfrm>
          <a:prstGeom prst="rect">
            <a:avLst/>
          </a:prstGeom>
          <a:noFill/>
        </p:spPr>
        <p:txBody>
          <a:bodyPr wrap="square" rtlCol="0">
            <a:spAutoFit/>
          </a:bodyPr>
          <a:lstStyle/>
          <a:p>
            <a:r>
              <a:rPr lang="en-US" b="1" dirty="0">
                <a:solidFill>
                  <a:srgbClr val="FF0000"/>
                </a:solidFill>
              </a:rPr>
              <a:t>TC (True Course) 090  –  STW  (Speed Through Water) 14 knots</a:t>
            </a:r>
          </a:p>
        </p:txBody>
      </p:sp>
      <p:sp>
        <p:nvSpPr>
          <p:cNvPr id="5" name="TextBox 4">
            <a:extLst>
              <a:ext uri="{FF2B5EF4-FFF2-40B4-BE49-F238E27FC236}">
                <a16:creationId xmlns:a16="http://schemas.microsoft.com/office/drawing/2014/main" id="{B45DA53F-DF74-3BA0-F82C-2F567141F058}"/>
              </a:ext>
            </a:extLst>
          </p:cNvPr>
          <p:cNvSpPr txBox="1"/>
          <p:nvPr/>
        </p:nvSpPr>
        <p:spPr>
          <a:xfrm rot="423672">
            <a:off x="1031217" y="5392212"/>
            <a:ext cx="6018122" cy="646331"/>
          </a:xfrm>
          <a:prstGeom prst="rect">
            <a:avLst/>
          </a:prstGeom>
          <a:noFill/>
        </p:spPr>
        <p:txBody>
          <a:bodyPr wrap="square" rtlCol="0">
            <a:spAutoFit/>
          </a:bodyPr>
          <a:lstStyle/>
          <a:p>
            <a:r>
              <a:rPr lang="en-US" b="1" dirty="0"/>
              <a:t>CMG (Course Made Good) – SMG (Speed Made Good)</a:t>
            </a:r>
          </a:p>
          <a:p>
            <a:r>
              <a:rPr lang="el-GR" b="1" dirty="0"/>
              <a:t>ή </a:t>
            </a:r>
            <a:r>
              <a:rPr lang="en-US" b="1" dirty="0"/>
              <a:t>COG - SOG</a:t>
            </a:r>
          </a:p>
        </p:txBody>
      </p:sp>
    </p:spTree>
    <p:extLst>
      <p:ext uri="{BB962C8B-B14F-4D97-AF65-F5344CB8AC3E}">
        <p14:creationId xmlns:p14="http://schemas.microsoft.com/office/powerpoint/2010/main" val="273625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FD2AF-34F3-E07A-91F7-701D03C4D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A96162-CD44-0AD1-2D1A-99FCF34FD0FA}"/>
              </a:ext>
            </a:extLst>
          </p:cNvPr>
          <p:cNvSpPr>
            <a:spLocks noGrp="1"/>
          </p:cNvSpPr>
          <p:nvPr>
            <p:ph type="title"/>
          </p:nvPr>
        </p:nvSpPr>
        <p:spPr>
          <a:xfrm>
            <a:off x="1006060" y="290029"/>
            <a:ext cx="10536583" cy="1030771"/>
          </a:xfrm>
        </p:spPr>
        <p:txBody>
          <a:bodyPr>
            <a:normAutofit/>
          </a:bodyPr>
          <a:lstStyle/>
          <a:p>
            <a:r>
              <a:rPr lang="el-GR" sz="3200" b="1" dirty="0"/>
              <a:t>Πως θα κρατηθούμε επάνω στην επιθυμητή πορεία όταν βρισκόμαστε κάτω από την επήρεια ρεύματος;</a:t>
            </a:r>
            <a:endParaRPr lang="en-US" sz="3200" b="1" dirty="0"/>
          </a:p>
        </p:txBody>
      </p:sp>
      <p:sp>
        <p:nvSpPr>
          <p:cNvPr id="3" name="Content Placeholder 2">
            <a:extLst>
              <a:ext uri="{FF2B5EF4-FFF2-40B4-BE49-F238E27FC236}">
                <a16:creationId xmlns:a16="http://schemas.microsoft.com/office/drawing/2014/main" id="{E07ABE09-114B-7BCC-7FDC-158A3D326EBE}"/>
              </a:ext>
            </a:extLst>
          </p:cNvPr>
          <p:cNvSpPr>
            <a:spLocks noGrp="1"/>
          </p:cNvSpPr>
          <p:nvPr>
            <p:ph sz="half" idx="1"/>
          </p:nvPr>
        </p:nvSpPr>
        <p:spPr>
          <a:xfrm>
            <a:off x="282713" y="1515165"/>
            <a:ext cx="11679583" cy="1475409"/>
          </a:xfrm>
        </p:spPr>
        <p:txBody>
          <a:bodyPr>
            <a:normAutofit fontScale="77500" lnSpcReduction="20000"/>
          </a:bodyPr>
          <a:lstStyle/>
          <a:p>
            <a:r>
              <a:rPr lang="el-GR" dirty="0"/>
              <a:t>Στο προηγούμενο παράδειγμα είδαμε ότι το πλοίο λόγω του ρεύματος είχε γωνιακή έκπτωση 8˚ νοτιότερα από την προκαθορισμένη πορεία των 090 ˚ (ακολουθούσε πορεία Ε</a:t>
            </a:r>
            <a:r>
              <a:rPr lang="en-US" dirty="0"/>
              <a:t>SE</a:t>
            </a:r>
            <a:r>
              <a:rPr lang="el-GR" dirty="0"/>
              <a:t> </a:t>
            </a:r>
            <a:r>
              <a:rPr lang="en-US" dirty="0"/>
              <a:t>over ground).</a:t>
            </a:r>
          </a:p>
          <a:p>
            <a:r>
              <a:rPr lang="el-GR" dirty="0"/>
              <a:t>Εάν αντί να θέσουμε την διεύθυνση του πλοίου προς 090˚ του δώσουμε κατεύθυνση αντίθετη της γωνίας έκπτωσης (090 ˚ – 8 ˚)</a:t>
            </a:r>
            <a:r>
              <a:rPr lang="en-US" dirty="0"/>
              <a:t> </a:t>
            </a:r>
            <a:r>
              <a:rPr lang="el-GR" dirty="0"/>
              <a:t>τότε το πλοίο μας θα τηρηθεί επάνω στην 090 ˚</a:t>
            </a:r>
          </a:p>
        </p:txBody>
      </p:sp>
      <p:pic>
        <p:nvPicPr>
          <p:cNvPr id="6" name="Content Placeholder 5">
            <a:extLst>
              <a:ext uri="{FF2B5EF4-FFF2-40B4-BE49-F238E27FC236}">
                <a16:creationId xmlns:a16="http://schemas.microsoft.com/office/drawing/2014/main" id="{1834956A-3B1C-C8A9-7E2D-4C7391189944}"/>
              </a:ext>
            </a:extLst>
          </p:cNvPr>
          <p:cNvPicPr>
            <a:picLocks noGrp="1" noChangeAspect="1"/>
          </p:cNvPicPr>
          <p:nvPr>
            <p:ph sz="half" idx="2"/>
          </p:nvPr>
        </p:nvPicPr>
        <p:blipFill>
          <a:blip r:embed="rId2"/>
          <a:stretch>
            <a:fillRect/>
          </a:stretch>
        </p:blipFill>
        <p:spPr>
          <a:xfrm>
            <a:off x="123825" y="3627904"/>
            <a:ext cx="11895138" cy="2816880"/>
          </a:xfrm>
        </p:spPr>
      </p:pic>
    </p:spTree>
    <p:extLst>
      <p:ext uri="{BB962C8B-B14F-4D97-AF65-F5344CB8AC3E}">
        <p14:creationId xmlns:p14="http://schemas.microsoft.com/office/powerpoint/2010/main" val="2828937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952-0F8B-5DCF-C7D5-177C39B8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163B-1097-D4C7-BBDC-5E7CFFA3F570}"/>
              </a:ext>
            </a:extLst>
          </p:cNvPr>
          <p:cNvSpPr>
            <a:spLocks noGrp="1"/>
          </p:cNvSpPr>
          <p:nvPr>
            <p:ph type="title"/>
          </p:nvPr>
        </p:nvSpPr>
        <p:spPr>
          <a:xfrm>
            <a:off x="1006060" y="290029"/>
            <a:ext cx="10536583" cy="1030771"/>
          </a:xfrm>
        </p:spPr>
        <p:txBody>
          <a:bodyPr>
            <a:normAutofit/>
          </a:bodyPr>
          <a:lstStyle/>
          <a:p>
            <a:r>
              <a:rPr lang="el-GR" sz="3200" b="1" dirty="0"/>
              <a:t>Υπολογισμός του τριγώνου ρεύματος ως προς την ταχύτητα</a:t>
            </a:r>
            <a:endParaRPr lang="en-US" sz="3200" b="1" dirty="0"/>
          </a:p>
        </p:txBody>
      </p:sp>
      <p:sp>
        <p:nvSpPr>
          <p:cNvPr id="3" name="Content Placeholder 2">
            <a:extLst>
              <a:ext uri="{FF2B5EF4-FFF2-40B4-BE49-F238E27FC236}">
                <a16:creationId xmlns:a16="http://schemas.microsoft.com/office/drawing/2014/main" id="{8989109F-A8C1-227D-95F2-380A9F57016B}"/>
              </a:ext>
            </a:extLst>
          </p:cNvPr>
          <p:cNvSpPr>
            <a:spLocks noGrp="1"/>
          </p:cNvSpPr>
          <p:nvPr>
            <p:ph sz="half" idx="1"/>
          </p:nvPr>
        </p:nvSpPr>
        <p:spPr>
          <a:xfrm>
            <a:off x="282713" y="1515165"/>
            <a:ext cx="11713248" cy="2186745"/>
          </a:xfrm>
        </p:spPr>
        <p:txBody>
          <a:bodyPr>
            <a:normAutofit fontScale="32500" lnSpcReduction="20000"/>
          </a:bodyPr>
          <a:lstStyle/>
          <a:p>
            <a:r>
              <a:rPr lang="el-GR" b="1" dirty="0"/>
              <a:t>Μπορούμε εύκολα να αναπαραστήσουμε και την προηγούμενη σχέση επιλύοντας γραφικά το πρόβλημα και να βρούμε την πορεία που θα κρατήσουμε αλλά και τον χρόνο που θα μεσολαβήσει για να βρεθούμε σε επιθυμητό στίγμα.</a:t>
            </a:r>
          </a:p>
          <a:p>
            <a:r>
              <a:rPr lang="el-GR" b="1" dirty="0"/>
              <a:t>Π.χ. Αν ξεκινήσουμε από το σημείο Α με προορισμό 14νμ ανατολικά του, πόσο χρόνο θα κάνουμε αν η ταχύτητα μηχανής </a:t>
            </a:r>
            <a:r>
              <a:rPr lang="en-US" b="1" dirty="0"/>
              <a:t> </a:t>
            </a:r>
            <a:r>
              <a:rPr lang="el-GR" b="1" dirty="0"/>
              <a:t>είναι 14 </a:t>
            </a:r>
            <a:r>
              <a:rPr lang="en-US" b="1" dirty="0"/>
              <a:t>knots </a:t>
            </a:r>
            <a:r>
              <a:rPr lang="el-GR" b="1" dirty="0"/>
              <a:t>και γνωρίζουμε ότι στην περιοχή επικρατεί ρεύμα ταχύτητας </a:t>
            </a:r>
            <a:r>
              <a:rPr lang="en-US" b="1" dirty="0"/>
              <a:t>(rate) </a:t>
            </a:r>
            <a:r>
              <a:rPr lang="el-GR" b="1" dirty="0"/>
              <a:t>2 </a:t>
            </a:r>
            <a:r>
              <a:rPr lang="en-US" b="1" dirty="0"/>
              <a:t>knots </a:t>
            </a:r>
            <a:r>
              <a:rPr lang="el-GR" b="1" dirty="0"/>
              <a:t>με πορεία </a:t>
            </a:r>
            <a:r>
              <a:rPr lang="en-US" b="1" dirty="0"/>
              <a:t>(set)</a:t>
            </a:r>
            <a:r>
              <a:rPr lang="el-GR" b="1" dirty="0"/>
              <a:t> </a:t>
            </a:r>
            <a:r>
              <a:rPr lang="en-US" b="1" dirty="0"/>
              <a:t>04</a:t>
            </a:r>
            <a:r>
              <a:rPr lang="el-GR" b="1" dirty="0"/>
              <a:t>5˚</a:t>
            </a:r>
          </a:p>
          <a:p>
            <a:r>
              <a:rPr lang="el-GR" b="1" dirty="0"/>
              <a:t>Αρχικά γνωρίζουμε ότι θέλουμε να διανύσουμε μία απόσταση 14</a:t>
            </a:r>
            <a:r>
              <a:rPr lang="el-GR" b="1" baseline="30000" dirty="0"/>
              <a:t>ων</a:t>
            </a:r>
            <a:r>
              <a:rPr lang="el-GR" b="1" dirty="0"/>
              <a:t> ναυτικών μιλίων προς 090 την οποία και χαράσσουμε</a:t>
            </a:r>
            <a:r>
              <a:rPr lang="en-US" b="1" dirty="0"/>
              <a:t> </a:t>
            </a:r>
            <a:r>
              <a:rPr lang="el-GR" b="1" dirty="0"/>
              <a:t>[τμήμα ΑΘ]</a:t>
            </a:r>
            <a:r>
              <a:rPr lang="en-US" b="1" dirty="0"/>
              <a:t>.</a:t>
            </a:r>
          </a:p>
          <a:p>
            <a:r>
              <a:rPr lang="el-GR" b="1" dirty="0"/>
              <a:t>Έπειτα χαράσσουμε γραμμή με την κατεύθυνση του ρεύματος</a:t>
            </a:r>
            <a:r>
              <a:rPr lang="en-US" b="1" dirty="0"/>
              <a:t> (set=045  )</a:t>
            </a:r>
            <a:r>
              <a:rPr lang="el-GR" b="1" dirty="0"/>
              <a:t> και μήκος την ταχύτητα του (</a:t>
            </a:r>
            <a:r>
              <a:rPr lang="en-US" b="1" dirty="0"/>
              <a:t>rate = 2knots)</a:t>
            </a:r>
            <a:r>
              <a:rPr lang="el-GR" b="1" dirty="0"/>
              <a:t> [τμήμα ΑΒ] .</a:t>
            </a:r>
          </a:p>
          <a:p>
            <a:r>
              <a:rPr lang="el-GR" b="1" dirty="0"/>
              <a:t>Το γωνία που σχηματίζει το ευθύγραμμο τμήμα ΒΓ με τον Βορρά είναι η πορεία αντισταθμίσεως για το ρεύμα, πορεία που πρέπει να τηρήσουμε (</a:t>
            </a:r>
            <a:r>
              <a:rPr lang="en-US" b="1" dirty="0"/>
              <a:t>CTS) </a:t>
            </a:r>
            <a:r>
              <a:rPr lang="el-GR" b="1" dirty="0"/>
              <a:t>για να βρεθούμε στο σημείο Θ.</a:t>
            </a:r>
          </a:p>
          <a:p>
            <a:r>
              <a:rPr lang="el-GR" b="1" dirty="0"/>
              <a:t>Χαράσσοντας τόξο από το Β με μήκος όση η ωριαία ταχύτητα μας (14 </a:t>
            </a:r>
            <a:r>
              <a:rPr lang="en-US" b="1" dirty="0"/>
              <a:t>knots) </a:t>
            </a:r>
            <a:r>
              <a:rPr lang="el-GR" b="1" dirty="0"/>
              <a:t>ενώνουμε τα σημεία προεκτείνουμε την </a:t>
            </a:r>
            <a:r>
              <a:rPr lang="en-US" b="1" dirty="0"/>
              <a:t>CMG</a:t>
            </a:r>
            <a:r>
              <a:rPr lang="el-GR" b="1" dirty="0"/>
              <a:t>. Το ευθύγραμμο τμήμα [</a:t>
            </a:r>
            <a:r>
              <a:rPr lang="en-US" b="1" dirty="0"/>
              <a:t>A</a:t>
            </a:r>
            <a:r>
              <a:rPr lang="el-GR" b="1" dirty="0"/>
              <a:t>Γ] είναι θα είναι και η προχώρηση του πλοίου σε μία ώρα κάτω από την επήρεια του ρεύματος (15.56 </a:t>
            </a:r>
            <a:r>
              <a:rPr lang="en-US" b="1" dirty="0"/>
              <a:t>nautical miles)</a:t>
            </a:r>
            <a:r>
              <a:rPr lang="el-GR" b="1" dirty="0"/>
              <a:t> την οποία ονομάζουμε </a:t>
            </a:r>
            <a:r>
              <a:rPr lang="en-US" b="1" dirty="0"/>
              <a:t>SOA (Speed of Advance)</a:t>
            </a:r>
            <a:r>
              <a:rPr lang="el-GR" b="1" dirty="0"/>
              <a:t>.</a:t>
            </a:r>
            <a:endParaRPr lang="en-US" b="1" dirty="0"/>
          </a:p>
          <a:p>
            <a:r>
              <a:rPr lang="el-GR" b="1" dirty="0"/>
              <a:t>Διαιρώντας την απόσταση που έχουμε να διανύσουμε (14ν.μ.</a:t>
            </a:r>
            <a:r>
              <a:rPr lang="en-US" b="1" dirty="0"/>
              <a:t>)</a:t>
            </a:r>
            <a:r>
              <a:rPr lang="el-GR" b="1" dirty="0"/>
              <a:t> με την </a:t>
            </a:r>
            <a:r>
              <a:rPr lang="en-US" b="1" dirty="0"/>
              <a:t>SOA </a:t>
            </a:r>
            <a:r>
              <a:rPr lang="el-GR" b="1" dirty="0"/>
              <a:t>και βρίσκουμε τον χρόνο (σε ώρες) στον οποίο θα καλύψουμε το διάστημα των 14ν.μ. (ΑΘ)</a:t>
            </a:r>
          </a:p>
          <a:p>
            <a:r>
              <a:rPr lang="en-US" b="1" dirty="0"/>
              <a:t>TTG = DTG / SOA  =  14.00nm / 15.56 = 0.90 </a:t>
            </a:r>
            <a:r>
              <a:rPr lang="en-US" b="1" dirty="0" err="1"/>
              <a:t>hrs</a:t>
            </a:r>
            <a:r>
              <a:rPr lang="en-US" b="1" dirty="0"/>
              <a:t> </a:t>
            </a:r>
            <a:r>
              <a:rPr lang="el-GR" b="1" dirty="0"/>
              <a:t>ή 54 λεπτά της ώρας.</a:t>
            </a:r>
            <a:r>
              <a:rPr lang="en-US" b="1" dirty="0"/>
              <a:t> </a:t>
            </a:r>
            <a:endParaRPr lang="el-GR" b="1" dirty="0"/>
          </a:p>
          <a:p>
            <a:endParaRPr lang="el-GR" dirty="0"/>
          </a:p>
        </p:txBody>
      </p:sp>
      <p:pic>
        <p:nvPicPr>
          <p:cNvPr id="18" name="Picture 17">
            <a:extLst>
              <a:ext uri="{FF2B5EF4-FFF2-40B4-BE49-F238E27FC236}">
                <a16:creationId xmlns:a16="http://schemas.microsoft.com/office/drawing/2014/main" id="{8C71E50A-A9F7-CED5-FF6D-D2EFD1B57CC7}"/>
              </a:ext>
            </a:extLst>
          </p:cNvPr>
          <p:cNvPicPr>
            <a:picLocks noChangeAspect="1"/>
          </p:cNvPicPr>
          <p:nvPr/>
        </p:nvPicPr>
        <p:blipFill>
          <a:blip r:embed="rId2"/>
          <a:stretch>
            <a:fillRect/>
          </a:stretch>
        </p:blipFill>
        <p:spPr>
          <a:xfrm>
            <a:off x="149043" y="3868039"/>
            <a:ext cx="11903658" cy="2470044"/>
          </a:xfrm>
          <a:prstGeom prst="rect">
            <a:avLst/>
          </a:prstGeom>
        </p:spPr>
      </p:pic>
    </p:spTree>
    <p:extLst>
      <p:ext uri="{BB962C8B-B14F-4D97-AF65-F5344CB8AC3E}">
        <p14:creationId xmlns:p14="http://schemas.microsoft.com/office/powerpoint/2010/main" val="165289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1042</Words>
  <Application>Microsoft Office PowerPoint</Application>
  <PresentationFormat>Widescreen</PresentationFormat>
  <Paragraphs>56</Paragraphs>
  <Slides>14</Slides>
  <Notes>0</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Blackadder ITC</vt:lpstr>
      <vt:lpstr>Book Antiqua</vt:lpstr>
      <vt:lpstr>Calibri</vt:lpstr>
      <vt:lpstr>Calibri Light</vt:lpstr>
      <vt:lpstr>Office Theme</vt:lpstr>
      <vt:lpstr>ΤΡΙΓΩΝΟ ΡΕΥΜΑΤΟΣ</vt:lpstr>
      <vt:lpstr>ΤΟ ΡΕΥΜΑ ΤΟΥ MAELSTROM. Το πιο ισχυρό παλιρροϊκό ρεύμα στον κόσμο.</vt:lpstr>
      <vt:lpstr>H επιρροή του ανέμου είναι εξίσου σημαντική με αυτή του ρεύματος, ιδιαίτερα σε πλοία με μεγάλο ύψος εξάλων.</vt:lpstr>
      <vt:lpstr>Το τρίγωνο ρεύματος (και του ανέμου)</vt:lpstr>
      <vt:lpstr>Το τρίγωνο του ρεύματος – Επιρροή ανέμου και ρεύματος σε πλοίο.</vt:lpstr>
      <vt:lpstr>Κατασκευή του τριγώνου ρεύματος</vt:lpstr>
      <vt:lpstr>Κατασκευή του τριγώνου ρεύματος</vt:lpstr>
      <vt:lpstr>Πως θα κρατηθούμε επάνω στην επιθυμητή πορεία όταν βρισκόμαστε κάτω από την επήρεια ρεύματος;</vt:lpstr>
      <vt:lpstr>Υπολογισμός του τριγώνου ρεύματος ως προς την ταχύτητα</vt:lpstr>
      <vt:lpstr>Έκπτωση λόγω Ανέμου.</vt:lpstr>
      <vt:lpstr>Γωνία Έκπτωσης λόγω Ανέμου. Leeway Angle</vt:lpstr>
      <vt:lpstr>Windage Area</vt:lpstr>
      <vt:lpstr>Έκπτωση λόγω Ανέμου.</vt:lpstr>
      <vt:lpstr>Έκπτωση λόγω Ανέμου.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ΤΡΙΓΩΝΟ ΡΕΥΜΑΤΟΣ</dc:title>
  <dc:creator>Θρασύβουλος Κοτσιφάκης</dc:creator>
  <cp:lastModifiedBy>Θρασύβουλος Κοτσιφάκης</cp:lastModifiedBy>
  <cp:revision>2</cp:revision>
  <dcterms:created xsi:type="dcterms:W3CDTF">2024-03-05T01:06:04Z</dcterms:created>
  <dcterms:modified xsi:type="dcterms:W3CDTF">2024-03-10T19:07:45Z</dcterms:modified>
</cp:coreProperties>
</file>