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5" r:id="rId9"/>
    <p:sldId id="263" r:id="rId10"/>
    <p:sldId id="266" r:id="rId11"/>
    <p:sldId id="264" r:id="rId12"/>
    <p:sldId id="267" r:id="rId13"/>
    <p:sldId id="268" r:id="rId14"/>
    <p:sldId id="269" r:id="rId15"/>
    <p:sldId id="270" r:id="rId16"/>
    <p:sldId id="273" r:id="rId17"/>
    <p:sldId id="272" r:id="rId18"/>
    <p:sldId id="271" r:id="rId19"/>
    <p:sldId id="274" r:id="rId20"/>
    <p:sldId id="275" r:id="rId21"/>
    <p:sldId id="276" r:id="rId22"/>
    <p:sldId id="289" r:id="rId23"/>
    <p:sldId id="277" r:id="rId24"/>
    <p:sldId id="290" r:id="rId25"/>
    <p:sldId id="278" r:id="rId26"/>
    <p:sldId id="279" r:id="rId27"/>
    <p:sldId id="280" r:id="rId28"/>
    <p:sldId id="282" r:id="rId29"/>
    <p:sldId id="284" r:id="rId30"/>
    <p:sldId id="283" r:id="rId31"/>
    <p:sldId id="281" r:id="rId32"/>
    <p:sldId id="285" r:id="rId33"/>
    <p:sldId id="286" r:id="rId34"/>
    <p:sldId id="287" r:id="rId35"/>
    <p:sldId id="288" r:id="rId36"/>
    <p:sldId id="291" r:id="rId37"/>
    <p:sldId id="292" r:id="rId38"/>
    <p:sldId id="293" r:id="rId39"/>
    <p:sldId id="296" r:id="rId40"/>
    <p:sldId id="2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60"/>
  </p:normalViewPr>
  <p:slideViewPr>
    <p:cSldViewPr snapToGrid="0">
      <p:cViewPr varScale="1">
        <p:scale>
          <a:sx n="122" d="100"/>
          <a:sy n="122" d="100"/>
        </p:scale>
        <p:origin x="112" y="5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75BB4-6969-AC26-70BE-7F966C96A8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EC09E4-D225-5EFD-EDA1-D78AC7D74C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EC12D1-9A53-3BA9-1A87-4BDF9EC79667}"/>
              </a:ext>
            </a:extLst>
          </p:cNvPr>
          <p:cNvSpPr>
            <a:spLocks noGrp="1"/>
          </p:cNvSpPr>
          <p:nvPr>
            <p:ph type="dt" sz="half" idx="10"/>
          </p:nvPr>
        </p:nvSpPr>
        <p:spPr/>
        <p:txBody>
          <a:bodyPr/>
          <a:lstStyle/>
          <a:p>
            <a:fld id="{13C8EC15-6377-435C-A714-81F8358B64D5}" type="datetimeFigureOut">
              <a:rPr lang="en-US" smtClean="0"/>
              <a:t>3/25/2024</a:t>
            </a:fld>
            <a:endParaRPr lang="en-US"/>
          </a:p>
        </p:txBody>
      </p:sp>
      <p:sp>
        <p:nvSpPr>
          <p:cNvPr id="5" name="Footer Placeholder 4">
            <a:extLst>
              <a:ext uri="{FF2B5EF4-FFF2-40B4-BE49-F238E27FC236}">
                <a16:creationId xmlns:a16="http://schemas.microsoft.com/office/drawing/2014/main" id="{6C74BBDF-31C6-B7B0-C79C-3C53560DD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7160F9-8A8E-AC8B-5409-96256281AF2B}"/>
              </a:ext>
            </a:extLst>
          </p:cNvPr>
          <p:cNvSpPr>
            <a:spLocks noGrp="1"/>
          </p:cNvSpPr>
          <p:nvPr>
            <p:ph type="sldNum" sz="quarter" idx="12"/>
          </p:nvPr>
        </p:nvSpPr>
        <p:spPr/>
        <p:txBody>
          <a:bodyPr/>
          <a:lstStyle/>
          <a:p>
            <a:fld id="{F07118C9-92DA-407C-A3B7-1CF2F1F33EEB}" type="slidenum">
              <a:rPr lang="en-US" smtClean="0"/>
              <a:t>‹#›</a:t>
            </a:fld>
            <a:endParaRPr lang="en-US"/>
          </a:p>
        </p:txBody>
      </p:sp>
    </p:spTree>
    <p:extLst>
      <p:ext uri="{BB962C8B-B14F-4D97-AF65-F5344CB8AC3E}">
        <p14:creationId xmlns:p14="http://schemas.microsoft.com/office/powerpoint/2010/main" val="2890204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F821-6563-FBFC-6853-D0068518CC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E4FDE1-1519-3BDB-C3B0-033AD8F4DA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32F51-85C5-0487-E4B5-CFE30B368CF8}"/>
              </a:ext>
            </a:extLst>
          </p:cNvPr>
          <p:cNvSpPr>
            <a:spLocks noGrp="1"/>
          </p:cNvSpPr>
          <p:nvPr>
            <p:ph type="dt" sz="half" idx="10"/>
          </p:nvPr>
        </p:nvSpPr>
        <p:spPr/>
        <p:txBody>
          <a:bodyPr/>
          <a:lstStyle/>
          <a:p>
            <a:fld id="{13C8EC15-6377-435C-A714-81F8358B64D5}" type="datetimeFigureOut">
              <a:rPr lang="en-US" smtClean="0"/>
              <a:t>3/25/2024</a:t>
            </a:fld>
            <a:endParaRPr lang="en-US"/>
          </a:p>
        </p:txBody>
      </p:sp>
      <p:sp>
        <p:nvSpPr>
          <p:cNvPr id="5" name="Footer Placeholder 4">
            <a:extLst>
              <a:ext uri="{FF2B5EF4-FFF2-40B4-BE49-F238E27FC236}">
                <a16:creationId xmlns:a16="http://schemas.microsoft.com/office/drawing/2014/main" id="{CC1E1DE5-98C4-5968-CFF6-8EE992B06E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413F1-F0AC-877A-B521-140B4B5614AE}"/>
              </a:ext>
            </a:extLst>
          </p:cNvPr>
          <p:cNvSpPr>
            <a:spLocks noGrp="1"/>
          </p:cNvSpPr>
          <p:nvPr>
            <p:ph type="sldNum" sz="quarter" idx="12"/>
          </p:nvPr>
        </p:nvSpPr>
        <p:spPr/>
        <p:txBody>
          <a:bodyPr/>
          <a:lstStyle/>
          <a:p>
            <a:fld id="{F07118C9-92DA-407C-A3B7-1CF2F1F33EEB}" type="slidenum">
              <a:rPr lang="en-US" smtClean="0"/>
              <a:t>‹#›</a:t>
            </a:fld>
            <a:endParaRPr lang="en-US"/>
          </a:p>
        </p:txBody>
      </p:sp>
    </p:spTree>
    <p:extLst>
      <p:ext uri="{BB962C8B-B14F-4D97-AF65-F5344CB8AC3E}">
        <p14:creationId xmlns:p14="http://schemas.microsoft.com/office/powerpoint/2010/main" val="2785501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B2832E-C90C-D55D-3EDE-39CFAD50BF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8798C2-7664-5DAE-1832-6873D2CA68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67A42-A483-1CE7-067A-32757B5643BA}"/>
              </a:ext>
            </a:extLst>
          </p:cNvPr>
          <p:cNvSpPr>
            <a:spLocks noGrp="1"/>
          </p:cNvSpPr>
          <p:nvPr>
            <p:ph type="dt" sz="half" idx="10"/>
          </p:nvPr>
        </p:nvSpPr>
        <p:spPr/>
        <p:txBody>
          <a:bodyPr/>
          <a:lstStyle/>
          <a:p>
            <a:fld id="{13C8EC15-6377-435C-A714-81F8358B64D5}" type="datetimeFigureOut">
              <a:rPr lang="en-US" smtClean="0"/>
              <a:t>3/25/2024</a:t>
            </a:fld>
            <a:endParaRPr lang="en-US"/>
          </a:p>
        </p:txBody>
      </p:sp>
      <p:sp>
        <p:nvSpPr>
          <p:cNvPr id="5" name="Footer Placeholder 4">
            <a:extLst>
              <a:ext uri="{FF2B5EF4-FFF2-40B4-BE49-F238E27FC236}">
                <a16:creationId xmlns:a16="http://schemas.microsoft.com/office/drawing/2014/main" id="{11447255-F78C-C3FC-B33F-9D81FA9BE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2830A0-7F91-EF43-8693-27084D2A642B}"/>
              </a:ext>
            </a:extLst>
          </p:cNvPr>
          <p:cNvSpPr>
            <a:spLocks noGrp="1"/>
          </p:cNvSpPr>
          <p:nvPr>
            <p:ph type="sldNum" sz="quarter" idx="12"/>
          </p:nvPr>
        </p:nvSpPr>
        <p:spPr/>
        <p:txBody>
          <a:bodyPr/>
          <a:lstStyle/>
          <a:p>
            <a:fld id="{F07118C9-92DA-407C-A3B7-1CF2F1F33EEB}" type="slidenum">
              <a:rPr lang="en-US" smtClean="0"/>
              <a:t>‹#›</a:t>
            </a:fld>
            <a:endParaRPr lang="en-US"/>
          </a:p>
        </p:txBody>
      </p:sp>
    </p:spTree>
    <p:extLst>
      <p:ext uri="{BB962C8B-B14F-4D97-AF65-F5344CB8AC3E}">
        <p14:creationId xmlns:p14="http://schemas.microsoft.com/office/powerpoint/2010/main" val="3722041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22096-613F-EFB6-ECBA-7960F3FCEB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B536BF-972A-E6AD-B73F-D8FA28A748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7DA43-DB99-E381-5E66-559D02A9B8B5}"/>
              </a:ext>
            </a:extLst>
          </p:cNvPr>
          <p:cNvSpPr>
            <a:spLocks noGrp="1"/>
          </p:cNvSpPr>
          <p:nvPr>
            <p:ph type="dt" sz="half" idx="10"/>
          </p:nvPr>
        </p:nvSpPr>
        <p:spPr/>
        <p:txBody>
          <a:bodyPr/>
          <a:lstStyle/>
          <a:p>
            <a:fld id="{13C8EC15-6377-435C-A714-81F8358B64D5}" type="datetimeFigureOut">
              <a:rPr lang="en-US" smtClean="0"/>
              <a:t>3/25/2024</a:t>
            </a:fld>
            <a:endParaRPr lang="en-US"/>
          </a:p>
        </p:txBody>
      </p:sp>
      <p:sp>
        <p:nvSpPr>
          <p:cNvPr id="5" name="Footer Placeholder 4">
            <a:extLst>
              <a:ext uri="{FF2B5EF4-FFF2-40B4-BE49-F238E27FC236}">
                <a16:creationId xmlns:a16="http://schemas.microsoft.com/office/drawing/2014/main" id="{4156DD9E-5181-811C-7D0A-3BFFE9CDC5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F21E1-EBDD-6BA0-82C0-80AD26092237}"/>
              </a:ext>
            </a:extLst>
          </p:cNvPr>
          <p:cNvSpPr>
            <a:spLocks noGrp="1"/>
          </p:cNvSpPr>
          <p:nvPr>
            <p:ph type="sldNum" sz="quarter" idx="12"/>
          </p:nvPr>
        </p:nvSpPr>
        <p:spPr/>
        <p:txBody>
          <a:bodyPr/>
          <a:lstStyle/>
          <a:p>
            <a:fld id="{F07118C9-92DA-407C-A3B7-1CF2F1F33EEB}" type="slidenum">
              <a:rPr lang="en-US" smtClean="0"/>
              <a:t>‹#›</a:t>
            </a:fld>
            <a:endParaRPr lang="en-US"/>
          </a:p>
        </p:txBody>
      </p:sp>
    </p:spTree>
    <p:extLst>
      <p:ext uri="{BB962C8B-B14F-4D97-AF65-F5344CB8AC3E}">
        <p14:creationId xmlns:p14="http://schemas.microsoft.com/office/powerpoint/2010/main" val="2727823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C53FF-AA82-69F7-E138-D93D8CDEA6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9C4AC4-3DD6-BD88-EE93-4758A4943A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EEC146-3F34-5BE7-B081-5B97E913D826}"/>
              </a:ext>
            </a:extLst>
          </p:cNvPr>
          <p:cNvSpPr>
            <a:spLocks noGrp="1"/>
          </p:cNvSpPr>
          <p:nvPr>
            <p:ph type="dt" sz="half" idx="10"/>
          </p:nvPr>
        </p:nvSpPr>
        <p:spPr/>
        <p:txBody>
          <a:bodyPr/>
          <a:lstStyle/>
          <a:p>
            <a:fld id="{13C8EC15-6377-435C-A714-81F8358B64D5}" type="datetimeFigureOut">
              <a:rPr lang="en-US" smtClean="0"/>
              <a:t>3/25/2024</a:t>
            </a:fld>
            <a:endParaRPr lang="en-US"/>
          </a:p>
        </p:txBody>
      </p:sp>
      <p:sp>
        <p:nvSpPr>
          <p:cNvPr id="5" name="Footer Placeholder 4">
            <a:extLst>
              <a:ext uri="{FF2B5EF4-FFF2-40B4-BE49-F238E27FC236}">
                <a16:creationId xmlns:a16="http://schemas.microsoft.com/office/drawing/2014/main" id="{6A17E5D6-7D85-107E-798E-DBC3395B5A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101CDF-A370-73BB-DFE3-5F06F014CE51}"/>
              </a:ext>
            </a:extLst>
          </p:cNvPr>
          <p:cNvSpPr>
            <a:spLocks noGrp="1"/>
          </p:cNvSpPr>
          <p:nvPr>
            <p:ph type="sldNum" sz="quarter" idx="12"/>
          </p:nvPr>
        </p:nvSpPr>
        <p:spPr/>
        <p:txBody>
          <a:bodyPr/>
          <a:lstStyle/>
          <a:p>
            <a:fld id="{F07118C9-92DA-407C-A3B7-1CF2F1F33EEB}" type="slidenum">
              <a:rPr lang="en-US" smtClean="0"/>
              <a:t>‹#›</a:t>
            </a:fld>
            <a:endParaRPr lang="en-US"/>
          </a:p>
        </p:txBody>
      </p:sp>
    </p:spTree>
    <p:extLst>
      <p:ext uri="{BB962C8B-B14F-4D97-AF65-F5344CB8AC3E}">
        <p14:creationId xmlns:p14="http://schemas.microsoft.com/office/powerpoint/2010/main" val="3271979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30E5-6F3A-B48F-6A9F-D093A0E35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B70756-CCFA-81B4-B34B-7DDC2A3CE3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28499B-60A0-6429-3702-EC747A03C9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600D32-675A-5519-1A09-93C25624BE5C}"/>
              </a:ext>
            </a:extLst>
          </p:cNvPr>
          <p:cNvSpPr>
            <a:spLocks noGrp="1"/>
          </p:cNvSpPr>
          <p:nvPr>
            <p:ph type="dt" sz="half" idx="10"/>
          </p:nvPr>
        </p:nvSpPr>
        <p:spPr/>
        <p:txBody>
          <a:bodyPr/>
          <a:lstStyle/>
          <a:p>
            <a:fld id="{13C8EC15-6377-435C-A714-81F8358B64D5}" type="datetimeFigureOut">
              <a:rPr lang="en-US" smtClean="0"/>
              <a:t>3/25/2024</a:t>
            </a:fld>
            <a:endParaRPr lang="en-US"/>
          </a:p>
        </p:txBody>
      </p:sp>
      <p:sp>
        <p:nvSpPr>
          <p:cNvPr id="6" name="Footer Placeholder 5">
            <a:extLst>
              <a:ext uri="{FF2B5EF4-FFF2-40B4-BE49-F238E27FC236}">
                <a16:creationId xmlns:a16="http://schemas.microsoft.com/office/drawing/2014/main" id="{100EBBE9-1327-81F4-85EA-92FB2C460D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745DD-0D02-085E-9DBE-9A10FF18F46E}"/>
              </a:ext>
            </a:extLst>
          </p:cNvPr>
          <p:cNvSpPr>
            <a:spLocks noGrp="1"/>
          </p:cNvSpPr>
          <p:nvPr>
            <p:ph type="sldNum" sz="quarter" idx="12"/>
          </p:nvPr>
        </p:nvSpPr>
        <p:spPr/>
        <p:txBody>
          <a:bodyPr/>
          <a:lstStyle/>
          <a:p>
            <a:fld id="{F07118C9-92DA-407C-A3B7-1CF2F1F33EEB}" type="slidenum">
              <a:rPr lang="en-US" smtClean="0"/>
              <a:t>‹#›</a:t>
            </a:fld>
            <a:endParaRPr lang="en-US"/>
          </a:p>
        </p:txBody>
      </p:sp>
    </p:spTree>
    <p:extLst>
      <p:ext uri="{BB962C8B-B14F-4D97-AF65-F5344CB8AC3E}">
        <p14:creationId xmlns:p14="http://schemas.microsoft.com/office/powerpoint/2010/main" val="2898818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BC049-378E-6C66-DFEA-8A9226B60D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248262-E79F-F868-0E39-31B309AA3F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2BE5E3-D10F-0DCD-6798-0C837CB472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A0F187-31C4-ABF0-7C6B-0598E89A61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5BF00E-5EC8-1AA6-923B-FE402A4EDF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305D6E-0D09-9830-335D-4FB8A4A15660}"/>
              </a:ext>
            </a:extLst>
          </p:cNvPr>
          <p:cNvSpPr>
            <a:spLocks noGrp="1"/>
          </p:cNvSpPr>
          <p:nvPr>
            <p:ph type="dt" sz="half" idx="10"/>
          </p:nvPr>
        </p:nvSpPr>
        <p:spPr/>
        <p:txBody>
          <a:bodyPr/>
          <a:lstStyle/>
          <a:p>
            <a:fld id="{13C8EC15-6377-435C-A714-81F8358B64D5}" type="datetimeFigureOut">
              <a:rPr lang="en-US" smtClean="0"/>
              <a:t>3/25/2024</a:t>
            </a:fld>
            <a:endParaRPr lang="en-US"/>
          </a:p>
        </p:txBody>
      </p:sp>
      <p:sp>
        <p:nvSpPr>
          <p:cNvPr id="8" name="Footer Placeholder 7">
            <a:extLst>
              <a:ext uri="{FF2B5EF4-FFF2-40B4-BE49-F238E27FC236}">
                <a16:creationId xmlns:a16="http://schemas.microsoft.com/office/drawing/2014/main" id="{9149AB81-C57A-962B-0492-6F62915C77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03DE89-9B4A-D20B-4DE9-5A47C3D7A43C}"/>
              </a:ext>
            </a:extLst>
          </p:cNvPr>
          <p:cNvSpPr>
            <a:spLocks noGrp="1"/>
          </p:cNvSpPr>
          <p:nvPr>
            <p:ph type="sldNum" sz="quarter" idx="12"/>
          </p:nvPr>
        </p:nvSpPr>
        <p:spPr/>
        <p:txBody>
          <a:bodyPr/>
          <a:lstStyle/>
          <a:p>
            <a:fld id="{F07118C9-92DA-407C-A3B7-1CF2F1F33EEB}" type="slidenum">
              <a:rPr lang="en-US" smtClean="0"/>
              <a:t>‹#›</a:t>
            </a:fld>
            <a:endParaRPr lang="en-US"/>
          </a:p>
        </p:txBody>
      </p:sp>
    </p:spTree>
    <p:extLst>
      <p:ext uri="{BB962C8B-B14F-4D97-AF65-F5344CB8AC3E}">
        <p14:creationId xmlns:p14="http://schemas.microsoft.com/office/powerpoint/2010/main" val="3391494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1226B-A266-B453-22B3-169065A095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64B66B-AFB9-AC3A-C82F-06581C94AC21}"/>
              </a:ext>
            </a:extLst>
          </p:cNvPr>
          <p:cNvSpPr>
            <a:spLocks noGrp="1"/>
          </p:cNvSpPr>
          <p:nvPr>
            <p:ph type="dt" sz="half" idx="10"/>
          </p:nvPr>
        </p:nvSpPr>
        <p:spPr/>
        <p:txBody>
          <a:bodyPr/>
          <a:lstStyle/>
          <a:p>
            <a:fld id="{13C8EC15-6377-435C-A714-81F8358B64D5}" type="datetimeFigureOut">
              <a:rPr lang="en-US" smtClean="0"/>
              <a:t>3/25/2024</a:t>
            </a:fld>
            <a:endParaRPr lang="en-US"/>
          </a:p>
        </p:txBody>
      </p:sp>
      <p:sp>
        <p:nvSpPr>
          <p:cNvPr id="4" name="Footer Placeholder 3">
            <a:extLst>
              <a:ext uri="{FF2B5EF4-FFF2-40B4-BE49-F238E27FC236}">
                <a16:creationId xmlns:a16="http://schemas.microsoft.com/office/drawing/2014/main" id="{30E8315E-0D6D-E7A3-8051-0B45382A0F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8A728D-C75C-66D7-B171-7BE6DDCD8096}"/>
              </a:ext>
            </a:extLst>
          </p:cNvPr>
          <p:cNvSpPr>
            <a:spLocks noGrp="1"/>
          </p:cNvSpPr>
          <p:nvPr>
            <p:ph type="sldNum" sz="quarter" idx="12"/>
          </p:nvPr>
        </p:nvSpPr>
        <p:spPr/>
        <p:txBody>
          <a:bodyPr/>
          <a:lstStyle/>
          <a:p>
            <a:fld id="{F07118C9-92DA-407C-A3B7-1CF2F1F33EEB}" type="slidenum">
              <a:rPr lang="en-US" smtClean="0"/>
              <a:t>‹#›</a:t>
            </a:fld>
            <a:endParaRPr lang="en-US"/>
          </a:p>
        </p:txBody>
      </p:sp>
    </p:spTree>
    <p:extLst>
      <p:ext uri="{BB962C8B-B14F-4D97-AF65-F5344CB8AC3E}">
        <p14:creationId xmlns:p14="http://schemas.microsoft.com/office/powerpoint/2010/main" val="3739132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792C4F-F2C6-1F35-C379-4DBFAAC9DE5F}"/>
              </a:ext>
            </a:extLst>
          </p:cNvPr>
          <p:cNvSpPr>
            <a:spLocks noGrp="1"/>
          </p:cNvSpPr>
          <p:nvPr>
            <p:ph type="dt" sz="half" idx="10"/>
          </p:nvPr>
        </p:nvSpPr>
        <p:spPr/>
        <p:txBody>
          <a:bodyPr/>
          <a:lstStyle/>
          <a:p>
            <a:fld id="{13C8EC15-6377-435C-A714-81F8358B64D5}" type="datetimeFigureOut">
              <a:rPr lang="en-US" smtClean="0"/>
              <a:t>3/25/2024</a:t>
            </a:fld>
            <a:endParaRPr lang="en-US"/>
          </a:p>
        </p:txBody>
      </p:sp>
      <p:sp>
        <p:nvSpPr>
          <p:cNvPr id="3" name="Footer Placeholder 2">
            <a:extLst>
              <a:ext uri="{FF2B5EF4-FFF2-40B4-BE49-F238E27FC236}">
                <a16:creationId xmlns:a16="http://schemas.microsoft.com/office/drawing/2014/main" id="{F6A574C6-B27F-DB69-3BBB-623DFF2A91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BF8D68-5CF3-FF1A-5250-2DCC4CB2A4BF}"/>
              </a:ext>
            </a:extLst>
          </p:cNvPr>
          <p:cNvSpPr>
            <a:spLocks noGrp="1"/>
          </p:cNvSpPr>
          <p:nvPr>
            <p:ph type="sldNum" sz="quarter" idx="12"/>
          </p:nvPr>
        </p:nvSpPr>
        <p:spPr/>
        <p:txBody>
          <a:bodyPr/>
          <a:lstStyle/>
          <a:p>
            <a:fld id="{F07118C9-92DA-407C-A3B7-1CF2F1F33EEB}" type="slidenum">
              <a:rPr lang="en-US" smtClean="0"/>
              <a:t>‹#›</a:t>
            </a:fld>
            <a:endParaRPr lang="en-US"/>
          </a:p>
        </p:txBody>
      </p:sp>
    </p:spTree>
    <p:extLst>
      <p:ext uri="{BB962C8B-B14F-4D97-AF65-F5344CB8AC3E}">
        <p14:creationId xmlns:p14="http://schemas.microsoft.com/office/powerpoint/2010/main" val="3901983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88A08-A864-0309-C5A5-8EB3FC2C8C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3BAC50-236F-7104-CB84-D6BDFE1EF0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AD8B9D-ACAA-F557-288C-B48854CD40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9029A6-39C1-8775-0725-A7485C5BF8C0}"/>
              </a:ext>
            </a:extLst>
          </p:cNvPr>
          <p:cNvSpPr>
            <a:spLocks noGrp="1"/>
          </p:cNvSpPr>
          <p:nvPr>
            <p:ph type="dt" sz="half" idx="10"/>
          </p:nvPr>
        </p:nvSpPr>
        <p:spPr/>
        <p:txBody>
          <a:bodyPr/>
          <a:lstStyle/>
          <a:p>
            <a:fld id="{13C8EC15-6377-435C-A714-81F8358B64D5}" type="datetimeFigureOut">
              <a:rPr lang="en-US" smtClean="0"/>
              <a:t>3/25/2024</a:t>
            </a:fld>
            <a:endParaRPr lang="en-US"/>
          </a:p>
        </p:txBody>
      </p:sp>
      <p:sp>
        <p:nvSpPr>
          <p:cNvPr id="6" name="Footer Placeholder 5">
            <a:extLst>
              <a:ext uri="{FF2B5EF4-FFF2-40B4-BE49-F238E27FC236}">
                <a16:creationId xmlns:a16="http://schemas.microsoft.com/office/drawing/2014/main" id="{846BAD80-C667-930A-4F48-72019149E3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39DC97-A0E7-309E-2068-3A875F168FA8}"/>
              </a:ext>
            </a:extLst>
          </p:cNvPr>
          <p:cNvSpPr>
            <a:spLocks noGrp="1"/>
          </p:cNvSpPr>
          <p:nvPr>
            <p:ph type="sldNum" sz="quarter" idx="12"/>
          </p:nvPr>
        </p:nvSpPr>
        <p:spPr/>
        <p:txBody>
          <a:bodyPr/>
          <a:lstStyle/>
          <a:p>
            <a:fld id="{F07118C9-92DA-407C-A3B7-1CF2F1F33EEB}" type="slidenum">
              <a:rPr lang="en-US" smtClean="0"/>
              <a:t>‹#›</a:t>
            </a:fld>
            <a:endParaRPr lang="en-US"/>
          </a:p>
        </p:txBody>
      </p:sp>
    </p:spTree>
    <p:extLst>
      <p:ext uri="{BB962C8B-B14F-4D97-AF65-F5344CB8AC3E}">
        <p14:creationId xmlns:p14="http://schemas.microsoft.com/office/powerpoint/2010/main" val="3169640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9A75A-A5F9-FBBA-6928-F74253275D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085596-A8DD-5E9A-01BB-846CDAFD3D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B613EE-B462-1E5A-A1D5-C943FEB606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0237E9-B98E-0243-9F06-6A9B5CA8A54F}"/>
              </a:ext>
            </a:extLst>
          </p:cNvPr>
          <p:cNvSpPr>
            <a:spLocks noGrp="1"/>
          </p:cNvSpPr>
          <p:nvPr>
            <p:ph type="dt" sz="half" idx="10"/>
          </p:nvPr>
        </p:nvSpPr>
        <p:spPr/>
        <p:txBody>
          <a:bodyPr/>
          <a:lstStyle/>
          <a:p>
            <a:fld id="{13C8EC15-6377-435C-A714-81F8358B64D5}" type="datetimeFigureOut">
              <a:rPr lang="en-US" smtClean="0"/>
              <a:t>3/25/2024</a:t>
            </a:fld>
            <a:endParaRPr lang="en-US"/>
          </a:p>
        </p:txBody>
      </p:sp>
      <p:sp>
        <p:nvSpPr>
          <p:cNvPr id="6" name="Footer Placeholder 5">
            <a:extLst>
              <a:ext uri="{FF2B5EF4-FFF2-40B4-BE49-F238E27FC236}">
                <a16:creationId xmlns:a16="http://schemas.microsoft.com/office/drawing/2014/main" id="{A4A8E008-410B-CF7C-7DDB-E2CD4DD529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11676-7F0D-8BBE-09F6-4CF9DCFC7D9B}"/>
              </a:ext>
            </a:extLst>
          </p:cNvPr>
          <p:cNvSpPr>
            <a:spLocks noGrp="1"/>
          </p:cNvSpPr>
          <p:nvPr>
            <p:ph type="sldNum" sz="quarter" idx="12"/>
          </p:nvPr>
        </p:nvSpPr>
        <p:spPr/>
        <p:txBody>
          <a:bodyPr/>
          <a:lstStyle/>
          <a:p>
            <a:fld id="{F07118C9-92DA-407C-A3B7-1CF2F1F33EEB}" type="slidenum">
              <a:rPr lang="en-US" smtClean="0"/>
              <a:t>‹#›</a:t>
            </a:fld>
            <a:endParaRPr lang="en-US"/>
          </a:p>
        </p:txBody>
      </p:sp>
    </p:spTree>
    <p:extLst>
      <p:ext uri="{BB962C8B-B14F-4D97-AF65-F5344CB8AC3E}">
        <p14:creationId xmlns:p14="http://schemas.microsoft.com/office/powerpoint/2010/main" val="4191937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68F0A2-77B0-3B59-573F-F0AF283847D0}"/>
              </a:ext>
            </a:extLst>
          </p:cNvPr>
          <p:cNvPicPr>
            <a:picLocks noChangeAspect="1"/>
          </p:cNvPicPr>
          <p:nvPr userDrawn="1"/>
        </p:nvPicPr>
        <p:blipFill>
          <a:blip r:embed="rId13">
            <a:alphaModFix amt="20000"/>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C38AD6CA-91AC-5DB3-A7E3-533D101353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3D44C0-4D38-45D0-1045-F46B355E15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1BD85-C645-847B-3C5C-503B45CF40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C8EC15-6377-435C-A714-81F8358B64D5}" type="datetimeFigureOut">
              <a:rPr lang="en-US" smtClean="0"/>
              <a:t>3/25/2024</a:t>
            </a:fld>
            <a:endParaRPr lang="en-US"/>
          </a:p>
        </p:txBody>
      </p:sp>
      <p:sp>
        <p:nvSpPr>
          <p:cNvPr id="5" name="Footer Placeholder 4">
            <a:extLst>
              <a:ext uri="{FF2B5EF4-FFF2-40B4-BE49-F238E27FC236}">
                <a16:creationId xmlns:a16="http://schemas.microsoft.com/office/drawing/2014/main" id="{84E18736-E54E-E9F8-BF31-E21B0A87A8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3D8BE7-1E1C-EC75-1177-526F90F244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7118C9-92DA-407C-A3B7-1CF2F1F33EEB}" type="slidenum">
              <a:rPr lang="en-US" smtClean="0"/>
              <a:t>‹#›</a:t>
            </a:fld>
            <a:endParaRPr lang="en-US"/>
          </a:p>
        </p:txBody>
      </p:sp>
    </p:spTree>
    <p:extLst>
      <p:ext uri="{BB962C8B-B14F-4D97-AF65-F5344CB8AC3E}">
        <p14:creationId xmlns:p14="http://schemas.microsoft.com/office/powerpoint/2010/main" val="1655349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admiralty.co.uk/publications/admiralty-digital-publications/admiralty-digital-list-of-lights" TargetMode="External"/><Relationship Id="rId2" Type="http://schemas.openxmlformats.org/officeDocument/2006/relationships/hyperlink" Target="https://www.admiralty.co.uk/publications/admiralty-digital-publications/admiralty-digital-radio-signals" TargetMode="External"/><Relationship Id="rId1" Type="http://schemas.openxmlformats.org/officeDocument/2006/relationships/slideLayout" Target="../slideLayouts/slideLayout4.xml"/><Relationship Id="rId4" Type="http://schemas.openxmlformats.org/officeDocument/2006/relationships/hyperlink" Target="https://www.admiralty.co.uk/publications/admiralty-digital-publications/admiralty-totaltid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oneocean.com/real-time-maritime"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A7379-89C2-3B10-A2F2-0E37BCAF58FF}"/>
              </a:ext>
            </a:extLst>
          </p:cNvPr>
          <p:cNvSpPr>
            <a:spLocks noGrp="1"/>
          </p:cNvSpPr>
          <p:nvPr>
            <p:ph type="ctrTitle"/>
          </p:nvPr>
        </p:nvSpPr>
        <p:spPr/>
        <p:txBody>
          <a:bodyPr/>
          <a:lstStyle/>
          <a:p>
            <a:r>
              <a:rPr lang="el-GR" dirty="0"/>
              <a:t>ΝΑΥΤΙΚΕΣ ΕΚΔΟΣΕΙΣ – </a:t>
            </a:r>
            <a:r>
              <a:rPr lang="en-US" dirty="0"/>
              <a:t>NAUTICAL PUBLICATIONS</a:t>
            </a:r>
          </a:p>
        </p:txBody>
      </p:sp>
      <p:sp>
        <p:nvSpPr>
          <p:cNvPr id="3" name="Subtitle 2">
            <a:extLst>
              <a:ext uri="{FF2B5EF4-FFF2-40B4-BE49-F238E27FC236}">
                <a16:creationId xmlns:a16="http://schemas.microsoft.com/office/drawing/2014/main" id="{C005FA0E-2152-7E68-C503-F9ABCE3AE673}"/>
              </a:ext>
            </a:extLst>
          </p:cNvPr>
          <p:cNvSpPr>
            <a:spLocks noGrp="1"/>
          </p:cNvSpPr>
          <p:nvPr>
            <p:ph type="subTitle" idx="1"/>
          </p:nvPr>
        </p:nvSpPr>
        <p:spPr/>
        <p:txBody>
          <a:bodyPr/>
          <a:lstStyle/>
          <a:p>
            <a:r>
              <a:rPr lang="el-GR" dirty="0"/>
              <a:t>ΠΟΥ ΘΑ ΒΡΙΣΚΟΥΜΕ ΧΡΗΣΙΜΕΣ ΠΛΗΡΟΦΟΡΙΕΣ ΣΤΑ ΠΛΟΙΑ</a:t>
            </a:r>
            <a:endParaRPr lang="en-US" dirty="0"/>
          </a:p>
        </p:txBody>
      </p:sp>
    </p:spTree>
    <p:extLst>
      <p:ext uri="{BB962C8B-B14F-4D97-AF65-F5344CB8AC3E}">
        <p14:creationId xmlns:p14="http://schemas.microsoft.com/office/powerpoint/2010/main" val="2515651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962C-E627-65E2-6AA7-25043F7A617E}"/>
              </a:ext>
            </a:extLst>
          </p:cNvPr>
          <p:cNvSpPr>
            <a:spLocks noGrp="1"/>
          </p:cNvSpPr>
          <p:nvPr>
            <p:ph type="title"/>
          </p:nvPr>
        </p:nvSpPr>
        <p:spPr>
          <a:xfrm>
            <a:off x="257805" y="245235"/>
            <a:ext cx="4859984" cy="1289507"/>
          </a:xfrm>
        </p:spPr>
        <p:txBody>
          <a:bodyPr>
            <a:normAutofit/>
          </a:bodyPr>
          <a:lstStyle/>
          <a:p>
            <a:r>
              <a:rPr lang="en-US" dirty="0"/>
              <a:t>ALRS</a:t>
            </a:r>
            <a:r>
              <a:rPr lang="el-GR" dirty="0"/>
              <a:t> </a:t>
            </a:r>
            <a:r>
              <a:rPr lang="en-US" dirty="0"/>
              <a:t>Vol 2</a:t>
            </a:r>
          </a:p>
        </p:txBody>
      </p:sp>
      <p:pic>
        <p:nvPicPr>
          <p:cNvPr id="7" name="Picture 6">
            <a:extLst>
              <a:ext uri="{FF2B5EF4-FFF2-40B4-BE49-F238E27FC236}">
                <a16:creationId xmlns:a16="http://schemas.microsoft.com/office/drawing/2014/main" id="{FB0A199A-B759-5F11-E53D-56B46DB1A6FF}"/>
              </a:ext>
            </a:extLst>
          </p:cNvPr>
          <p:cNvPicPr>
            <a:picLocks noChangeAspect="1"/>
          </p:cNvPicPr>
          <p:nvPr/>
        </p:nvPicPr>
        <p:blipFill>
          <a:blip r:embed="rId2"/>
          <a:stretch>
            <a:fillRect/>
          </a:stretch>
        </p:blipFill>
        <p:spPr>
          <a:xfrm>
            <a:off x="5623360" y="821752"/>
            <a:ext cx="5843316" cy="5640454"/>
          </a:xfrm>
          <a:prstGeom prst="rect">
            <a:avLst/>
          </a:prstGeom>
        </p:spPr>
      </p:pic>
      <p:pic>
        <p:nvPicPr>
          <p:cNvPr id="9" name="Picture 8">
            <a:extLst>
              <a:ext uri="{FF2B5EF4-FFF2-40B4-BE49-F238E27FC236}">
                <a16:creationId xmlns:a16="http://schemas.microsoft.com/office/drawing/2014/main" id="{AA5B4E16-8703-0B48-451A-1FF3D02539B4}"/>
              </a:ext>
            </a:extLst>
          </p:cNvPr>
          <p:cNvPicPr>
            <a:picLocks noChangeAspect="1"/>
          </p:cNvPicPr>
          <p:nvPr/>
        </p:nvPicPr>
        <p:blipFill>
          <a:blip r:embed="rId3"/>
          <a:stretch>
            <a:fillRect/>
          </a:stretch>
        </p:blipFill>
        <p:spPr>
          <a:xfrm>
            <a:off x="558333" y="1109465"/>
            <a:ext cx="4291613" cy="5617996"/>
          </a:xfrm>
          <a:prstGeom prst="rect">
            <a:avLst/>
          </a:prstGeom>
        </p:spPr>
      </p:pic>
    </p:spTree>
    <p:extLst>
      <p:ext uri="{BB962C8B-B14F-4D97-AF65-F5344CB8AC3E}">
        <p14:creationId xmlns:p14="http://schemas.microsoft.com/office/powerpoint/2010/main" val="3982314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962C-E627-65E2-6AA7-25043F7A617E}"/>
              </a:ext>
            </a:extLst>
          </p:cNvPr>
          <p:cNvSpPr>
            <a:spLocks noGrp="1"/>
          </p:cNvSpPr>
          <p:nvPr>
            <p:ph type="title"/>
          </p:nvPr>
        </p:nvSpPr>
        <p:spPr>
          <a:xfrm>
            <a:off x="257805" y="245235"/>
            <a:ext cx="4859984" cy="1289507"/>
          </a:xfrm>
        </p:spPr>
        <p:txBody>
          <a:bodyPr>
            <a:normAutofit/>
          </a:bodyPr>
          <a:lstStyle/>
          <a:p>
            <a:r>
              <a:rPr lang="en-US" dirty="0"/>
              <a:t>ALRS</a:t>
            </a:r>
            <a:r>
              <a:rPr lang="el-GR" dirty="0"/>
              <a:t> </a:t>
            </a:r>
            <a:r>
              <a:rPr lang="en-US" dirty="0"/>
              <a:t>Vol 3</a:t>
            </a:r>
          </a:p>
        </p:txBody>
      </p:sp>
      <p:sp>
        <p:nvSpPr>
          <p:cNvPr id="3" name="Content Placeholder 2">
            <a:extLst>
              <a:ext uri="{FF2B5EF4-FFF2-40B4-BE49-F238E27FC236}">
                <a16:creationId xmlns:a16="http://schemas.microsoft.com/office/drawing/2014/main" id="{4628E63C-FEF4-7313-3A8E-CF62F50139A2}"/>
              </a:ext>
            </a:extLst>
          </p:cNvPr>
          <p:cNvSpPr>
            <a:spLocks noGrp="1"/>
          </p:cNvSpPr>
          <p:nvPr>
            <p:ph sz="half" idx="1"/>
          </p:nvPr>
        </p:nvSpPr>
        <p:spPr>
          <a:xfrm>
            <a:off x="68479" y="1349445"/>
            <a:ext cx="5003017" cy="5055383"/>
          </a:xfrm>
        </p:spPr>
        <p:txBody>
          <a:bodyPr>
            <a:normAutofit fontScale="85000" lnSpcReduction="10000"/>
          </a:bodyPr>
          <a:lstStyle/>
          <a:p>
            <a:r>
              <a:rPr lang="en-US" b="1" dirty="0"/>
              <a:t>Volume 3 (NP283) - Maritime Safety Information Services (Parts 1 &amp; 2)</a:t>
            </a:r>
            <a:endParaRPr lang="en-US" dirty="0"/>
          </a:p>
          <a:p>
            <a:r>
              <a:rPr lang="en-US" dirty="0"/>
              <a:t>Split across two publications, Volume 3 includes radio details for:</a:t>
            </a:r>
          </a:p>
          <a:p>
            <a:pPr>
              <a:buFont typeface="Arial" panose="020B0604020202020204" pitchFamily="34" charset="0"/>
              <a:buChar char="•"/>
            </a:pPr>
            <a:r>
              <a:rPr lang="en-US" dirty="0"/>
              <a:t>Maritime Weather Services</a:t>
            </a:r>
          </a:p>
          <a:p>
            <a:pPr>
              <a:buFont typeface="Arial" panose="020B0604020202020204" pitchFamily="34" charset="0"/>
              <a:buChar char="•"/>
            </a:pPr>
            <a:r>
              <a:rPr lang="en-US" dirty="0"/>
              <a:t>Radio Weather and Navigational Warnings</a:t>
            </a:r>
          </a:p>
          <a:p>
            <a:pPr>
              <a:buFont typeface="Arial" panose="020B0604020202020204" pitchFamily="34" charset="0"/>
              <a:buChar char="•"/>
            </a:pPr>
            <a:r>
              <a:rPr lang="en-US" dirty="0"/>
              <a:t>NAVTEX and EGC Services with comprehensive broadcast information</a:t>
            </a:r>
          </a:p>
          <a:p>
            <a:pPr>
              <a:buFont typeface="Arial" panose="020B0604020202020204" pitchFamily="34" charset="0"/>
              <a:buChar char="•"/>
            </a:pPr>
            <a:r>
              <a:rPr lang="en-US" dirty="0"/>
              <a:t>Submarine and Gunnery Warning details (</a:t>
            </a:r>
            <a:r>
              <a:rPr lang="en-US" dirty="0" err="1"/>
              <a:t>Subfacts</a:t>
            </a:r>
            <a:r>
              <a:rPr lang="en-US" dirty="0"/>
              <a:t> and </a:t>
            </a:r>
            <a:r>
              <a:rPr lang="en-US" dirty="0" err="1"/>
              <a:t>Gunfacts</a:t>
            </a:r>
            <a:r>
              <a:rPr lang="en-US" dirty="0"/>
              <a:t>)</a:t>
            </a:r>
          </a:p>
          <a:p>
            <a:pPr>
              <a:buFont typeface="Arial" panose="020B0604020202020204" pitchFamily="34" charset="0"/>
              <a:buChar char="•"/>
            </a:pPr>
            <a:r>
              <a:rPr lang="en-US" dirty="0"/>
              <a:t>Radio-Facsimile Stations, frequencies and weather map areas</a:t>
            </a:r>
          </a:p>
          <a:p>
            <a:endParaRPr lang="en-US" dirty="0"/>
          </a:p>
        </p:txBody>
      </p:sp>
      <p:pic>
        <p:nvPicPr>
          <p:cNvPr id="7" name="Picture 6">
            <a:extLst>
              <a:ext uri="{FF2B5EF4-FFF2-40B4-BE49-F238E27FC236}">
                <a16:creationId xmlns:a16="http://schemas.microsoft.com/office/drawing/2014/main" id="{573104EF-3146-0836-8015-AF032DD97ECD}"/>
              </a:ext>
            </a:extLst>
          </p:cNvPr>
          <p:cNvPicPr>
            <a:picLocks noChangeAspect="1"/>
          </p:cNvPicPr>
          <p:nvPr/>
        </p:nvPicPr>
        <p:blipFill>
          <a:blip r:embed="rId2"/>
          <a:stretch>
            <a:fillRect/>
          </a:stretch>
        </p:blipFill>
        <p:spPr>
          <a:xfrm>
            <a:off x="6840008" y="64451"/>
            <a:ext cx="5029600" cy="6858000"/>
          </a:xfrm>
          <a:prstGeom prst="rect">
            <a:avLst/>
          </a:prstGeom>
        </p:spPr>
      </p:pic>
    </p:spTree>
    <p:extLst>
      <p:ext uri="{BB962C8B-B14F-4D97-AF65-F5344CB8AC3E}">
        <p14:creationId xmlns:p14="http://schemas.microsoft.com/office/powerpoint/2010/main" val="2462744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962C-E627-65E2-6AA7-25043F7A617E}"/>
              </a:ext>
            </a:extLst>
          </p:cNvPr>
          <p:cNvSpPr>
            <a:spLocks noGrp="1"/>
          </p:cNvSpPr>
          <p:nvPr>
            <p:ph type="title"/>
          </p:nvPr>
        </p:nvSpPr>
        <p:spPr>
          <a:xfrm>
            <a:off x="257805" y="245235"/>
            <a:ext cx="4859984" cy="1289507"/>
          </a:xfrm>
        </p:spPr>
        <p:txBody>
          <a:bodyPr>
            <a:normAutofit/>
          </a:bodyPr>
          <a:lstStyle/>
          <a:p>
            <a:r>
              <a:rPr lang="en-US" dirty="0"/>
              <a:t>ALRS</a:t>
            </a:r>
            <a:r>
              <a:rPr lang="el-GR" dirty="0"/>
              <a:t> </a:t>
            </a:r>
            <a:r>
              <a:rPr lang="en-US" dirty="0"/>
              <a:t>Vol 4</a:t>
            </a:r>
          </a:p>
        </p:txBody>
      </p:sp>
      <p:sp>
        <p:nvSpPr>
          <p:cNvPr id="3" name="Content Placeholder 2">
            <a:extLst>
              <a:ext uri="{FF2B5EF4-FFF2-40B4-BE49-F238E27FC236}">
                <a16:creationId xmlns:a16="http://schemas.microsoft.com/office/drawing/2014/main" id="{4628E63C-FEF4-7313-3A8E-CF62F50139A2}"/>
              </a:ext>
            </a:extLst>
          </p:cNvPr>
          <p:cNvSpPr>
            <a:spLocks noGrp="1"/>
          </p:cNvSpPr>
          <p:nvPr>
            <p:ph sz="half" idx="1"/>
          </p:nvPr>
        </p:nvSpPr>
        <p:spPr>
          <a:xfrm>
            <a:off x="68479" y="1349445"/>
            <a:ext cx="6070488" cy="5055383"/>
          </a:xfrm>
        </p:spPr>
        <p:txBody>
          <a:bodyPr>
            <a:normAutofit/>
          </a:bodyPr>
          <a:lstStyle/>
          <a:p>
            <a:r>
              <a:rPr lang="en-US" b="1" dirty="0"/>
              <a:t>Volume 4 (NP284) - Meteorological Observation Stations</a:t>
            </a:r>
            <a:endParaRPr lang="en-US" dirty="0"/>
          </a:p>
          <a:p>
            <a:r>
              <a:rPr lang="en-US" dirty="0"/>
              <a:t>This volume includes:</a:t>
            </a:r>
          </a:p>
          <a:p>
            <a:pPr>
              <a:buFont typeface="Arial" panose="020B0604020202020204" pitchFamily="34" charset="0"/>
              <a:buChar char="•"/>
            </a:pPr>
            <a:r>
              <a:rPr lang="en-US" dirty="0"/>
              <a:t>All Met Observation Stations listed worldwide</a:t>
            </a:r>
          </a:p>
          <a:p>
            <a:endParaRPr lang="en-US" dirty="0"/>
          </a:p>
        </p:txBody>
      </p:sp>
      <p:pic>
        <p:nvPicPr>
          <p:cNvPr id="4" name="Picture 3">
            <a:extLst>
              <a:ext uri="{FF2B5EF4-FFF2-40B4-BE49-F238E27FC236}">
                <a16:creationId xmlns:a16="http://schemas.microsoft.com/office/drawing/2014/main" id="{E775B1B4-92D1-622A-E0ED-47E0E674D789}"/>
              </a:ext>
            </a:extLst>
          </p:cNvPr>
          <p:cNvPicPr>
            <a:picLocks noChangeAspect="1"/>
          </p:cNvPicPr>
          <p:nvPr/>
        </p:nvPicPr>
        <p:blipFill>
          <a:blip r:embed="rId2"/>
          <a:stretch>
            <a:fillRect/>
          </a:stretch>
        </p:blipFill>
        <p:spPr>
          <a:xfrm rot="21314409">
            <a:off x="6896552" y="414405"/>
            <a:ext cx="4325306" cy="5965438"/>
          </a:xfrm>
          <a:prstGeom prst="rect">
            <a:avLst/>
          </a:prstGeom>
        </p:spPr>
      </p:pic>
    </p:spTree>
    <p:extLst>
      <p:ext uri="{BB962C8B-B14F-4D97-AF65-F5344CB8AC3E}">
        <p14:creationId xmlns:p14="http://schemas.microsoft.com/office/powerpoint/2010/main" val="3843471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962C-E627-65E2-6AA7-25043F7A617E}"/>
              </a:ext>
            </a:extLst>
          </p:cNvPr>
          <p:cNvSpPr>
            <a:spLocks noGrp="1"/>
          </p:cNvSpPr>
          <p:nvPr>
            <p:ph type="title"/>
          </p:nvPr>
        </p:nvSpPr>
        <p:spPr>
          <a:xfrm>
            <a:off x="257805" y="245235"/>
            <a:ext cx="4859984" cy="1289507"/>
          </a:xfrm>
        </p:spPr>
        <p:txBody>
          <a:bodyPr>
            <a:normAutofit/>
          </a:bodyPr>
          <a:lstStyle/>
          <a:p>
            <a:r>
              <a:rPr lang="en-US" dirty="0"/>
              <a:t>ALRS</a:t>
            </a:r>
            <a:r>
              <a:rPr lang="el-GR" dirty="0"/>
              <a:t> </a:t>
            </a:r>
            <a:r>
              <a:rPr lang="en-US" dirty="0"/>
              <a:t>Vol 5</a:t>
            </a:r>
          </a:p>
        </p:txBody>
      </p:sp>
      <p:sp>
        <p:nvSpPr>
          <p:cNvPr id="3" name="Content Placeholder 2">
            <a:extLst>
              <a:ext uri="{FF2B5EF4-FFF2-40B4-BE49-F238E27FC236}">
                <a16:creationId xmlns:a16="http://schemas.microsoft.com/office/drawing/2014/main" id="{4628E63C-FEF4-7313-3A8E-CF62F50139A2}"/>
              </a:ext>
            </a:extLst>
          </p:cNvPr>
          <p:cNvSpPr>
            <a:spLocks noGrp="1"/>
          </p:cNvSpPr>
          <p:nvPr>
            <p:ph sz="half" idx="1"/>
          </p:nvPr>
        </p:nvSpPr>
        <p:spPr>
          <a:xfrm>
            <a:off x="68479" y="1349445"/>
            <a:ext cx="6070488" cy="5055383"/>
          </a:xfrm>
        </p:spPr>
        <p:txBody>
          <a:bodyPr>
            <a:normAutofit fontScale="85000" lnSpcReduction="20000"/>
          </a:bodyPr>
          <a:lstStyle/>
          <a:p>
            <a:r>
              <a:rPr lang="en-US" b="1" dirty="0"/>
              <a:t>Volume 5 (NP285) - Global Maritime Distress and Safety System (GMDSS)</a:t>
            </a:r>
            <a:endParaRPr lang="en-US" dirty="0"/>
          </a:p>
          <a:p>
            <a:r>
              <a:rPr lang="en-US" dirty="0"/>
              <a:t>This volume includes:</a:t>
            </a:r>
          </a:p>
          <a:p>
            <a:pPr>
              <a:buFont typeface="Arial" panose="020B0604020202020204" pitchFamily="34" charset="0"/>
              <a:buChar char="•"/>
            </a:pPr>
            <a:r>
              <a:rPr lang="en-US" dirty="0"/>
              <a:t>Worldwide communication requirements for distress, search and rescue</a:t>
            </a:r>
          </a:p>
          <a:p>
            <a:pPr>
              <a:buFont typeface="Arial" panose="020B0604020202020204" pitchFamily="34" charset="0"/>
              <a:buChar char="•"/>
            </a:pPr>
            <a:r>
              <a:rPr lang="en-US" dirty="0"/>
              <a:t>Extracts from SOLAS and ITU Regulations</a:t>
            </a:r>
          </a:p>
          <a:p>
            <a:pPr>
              <a:buFont typeface="Arial" panose="020B0604020202020204" pitchFamily="34" charset="0"/>
              <a:buChar char="•"/>
            </a:pPr>
            <a:r>
              <a:rPr lang="en-US" dirty="0"/>
              <a:t>Distress and SAR (incorporating MRCC and MRSC contacts)</a:t>
            </a:r>
          </a:p>
          <a:p>
            <a:pPr>
              <a:buFont typeface="Arial" panose="020B0604020202020204" pitchFamily="34" charset="0"/>
              <a:buChar char="•"/>
            </a:pPr>
            <a:r>
              <a:rPr lang="en-US" dirty="0"/>
              <a:t>NAVTEX and </a:t>
            </a:r>
            <a:r>
              <a:rPr lang="en-US" dirty="0" err="1"/>
              <a:t>and</a:t>
            </a:r>
            <a:r>
              <a:rPr lang="en-US" dirty="0"/>
              <a:t> EGC Service fundamentals, with an overview of the MSI broadcasts by each</a:t>
            </a:r>
          </a:p>
          <a:p>
            <a:pPr>
              <a:buFont typeface="Arial" panose="020B0604020202020204" pitchFamily="34" charset="0"/>
              <a:buChar char="•"/>
            </a:pPr>
            <a:r>
              <a:rPr lang="en-US" dirty="0"/>
              <a:t>MSI fundamentals under the Worldwide Navigational Warning Service</a:t>
            </a:r>
          </a:p>
          <a:p>
            <a:pPr>
              <a:buFont typeface="Arial" panose="020B0604020202020204" pitchFamily="34" charset="0"/>
              <a:buChar char="•"/>
            </a:pPr>
            <a:r>
              <a:rPr lang="en-US" dirty="0"/>
              <a:t>Worldwide NAVAREA and National Coordinator contact details</a:t>
            </a:r>
          </a:p>
          <a:p>
            <a:endParaRPr lang="en-US" dirty="0"/>
          </a:p>
        </p:txBody>
      </p:sp>
      <p:pic>
        <p:nvPicPr>
          <p:cNvPr id="5" name="Content Placeholder 16">
            <a:extLst>
              <a:ext uri="{FF2B5EF4-FFF2-40B4-BE49-F238E27FC236}">
                <a16:creationId xmlns:a16="http://schemas.microsoft.com/office/drawing/2014/main" id="{05DBCB6F-9333-0A78-5C60-073A267783C9}"/>
              </a:ext>
            </a:extLst>
          </p:cNvPr>
          <p:cNvPicPr>
            <a:picLocks noGrp="1" noChangeAspect="1"/>
          </p:cNvPicPr>
          <p:nvPr>
            <p:ph sz="half" idx="2"/>
          </p:nvPr>
        </p:nvPicPr>
        <p:blipFill>
          <a:blip r:embed="rId2"/>
          <a:stretch>
            <a:fillRect/>
          </a:stretch>
        </p:blipFill>
        <p:spPr>
          <a:xfrm rot="21333835">
            <a:off x="6848751" y="174644"/>
            <a:ext cx="4430788" cy="6192768"/>
          </a:xfrm>
        </p:spPr>
      </p:pic>
    </p:spTree>
    <p:extLst>
      <p:ext uri="{BB962C8B-B14F-4D97-AF65-F5344CB8AC3E}">
        <p14:creationId xmlns:p14="http://schemas.microsoft.com/office/powerpoint/2010/main" val="20207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962C-E627-65E2-6AA7-25043F7A617E}"/>
              </a:ext>
            </a:extLst>
          </p:cNvPr>
          <p:cNvSpPr>
            <a:spLocks noGrp="1"/>
          </p:cNvSpPr>
          <p:nvPr>
            <p:ph type="title"/>
          </p:nvPr>
        </p:nvSpPr>
        <p:spPr>
          <a:xfrm>
            <a:off x="257805" y="245235"/>
            <a:ext cx="4859984" cy="1289507"/>
          </a:xfrm>
        </p:spPr>
        <p:txBody>
          <a:bodyPr>
            <a:normAutofit/>
          </a:bodyPr>
          <a:lstStyle/>
          <a:p>
            <a:r>
              <a:rPr lang="en-US" dirty="0"/>
              <a:t>ALRS</a:t>
            </a:r>
            <a:r>
              <a:rPr lang="el-GR" dirty="0"/>
              <a:t> </a:t>
            </a:r>
            <a:r>
              <a:rPr lang="en-US" dirty="0"/>
              <a:t>Vol 6</a:t>
            </a:r>
          </a:p>
        </p:txBody>
      </p:sp>
      <p:sp>
        <p:nvSpPr>
          <p:cNvPr id="3" name="Content Placeholder 2">
            <a:extLst>
              <a:ext uri="{FF2B5EF4-FFF2-40B4-BE49-F238E27FC236}">
                <a16:creationId xmlns:a16="http://schemas.microsoft.com/office/drawing/2014/main" id="{4628E63C-FEF4-7313-3A8E-CF62F50139A2}"/>
              </a:ext>
            </a:extLst>
          </p:cNvPr>
          <p:cNvSpPr>
            <a:spLocks noGrp="1"/>
          </p:cNvSpPr>
          <p:nvPr>
            <p:ph sz="half" idx="1"/>
          </p:nvPr>
        </p:nvSpPr>
        <p:spPr>
          <a:xfrm>
            <a:off x="68479" y="1349445"/>
            <a:ext cx="6070488" cy="5055383"/>
          </a:xfrm>
        </p:spPr>
        <p:txBody>
          <a:bodyPr>
            <a:normAutofit fontScale="92500" lnSpcReduction="20000"/>
          </a:bodyPr>
          <a:lstStyle/>
          <a:p>
            <a:r>
              <a:rPr lang="el-GR" b="1" dirty="0"/>
              <a:t>Το πλέον χρησιμοποιούμενο από τα </a:t>
            </a:r>
            <a:r>
              <a:rPr lang="en-US" b="1" dirty="0"/>
              <a:t>ALRS,</a:t>
            </a:r>
          </a:p>
          <a:p>
            <a:r>
              <a:rPr lang="en-US" b="1" dirty="0"/>
              <a:t>Volume 6 (NP286)  - Pilot Services, Vessel Traffic Services and Port Operations (Parts 1 - 8)</a:t>
            </a:r>
            <a:endParaRPr lang="en-US" dirty="0"/>
          </a:p>
          <a:p>
            <a:r>
              <a:rPr lang="en-US" dirty="0"/>
              <a:t>Split across eight publications, Volume 6 includes radio details for:</a:t>
            </a:r>
          </a:p>
          <a:p>
            <a:pPr>
              <a:buFont typeface="Arial" panose="020B0604020202020204" pitchFamily="34" charset="0"/>
              <a:buChar char="•"/>
            </a:pPr>
            <a:r>
              <a:rPr lang="en-US" dirty="0"/>
              <a:t>Detailed Pilot information, contact details and procedures</a:t>
            </a:r>
          </a:p>
          <a:p>
            <a:pPr>
              <a:buFont typeface="Arial" panose="020B0604020202020204" pitchFamily="34" charset="0"/>
              <a:buChar char="•"/>
            </a:pPr>
            <a:r>
              <a:rPr lang="en-US" dirty="0"/>
              <a:t>Vessel Traffic Service information, contact details and procedures</a:t>
            </a:r>
          </a:p>
          <a:p>
            <a:pPr>
              <a:buFont typeface="Arial" panose="020B0604020202020204" pitchFamily="34" charset="0"/>
              <a:buChar char="•"/>
            </a:pPr>
            <a:r>
              <a:rPr lang="en-US" dirty="0"/>
              <a:t>National and International Ship Reporting Systems</a:t>
            </a:r>
          </a:p>
          <a:p>
            <a:pPr>
              <a:buFont typeface="Arial" panose="020B0604020202020204" pitchFamily="34" charset="0"/>
              <a:buChar char="•"/>
            </a:pPr>
            <a:r>
              <a:rPr lang="en-US" dirty="0"/>
              <a:t>Port information, contact details and procedures</a:t>
            </a:r>
          </a:p>
          <a:p>
            <a:endParaRPr lang="en-US" dirty="0"/>
          </a:p>
        </p:txBody>
      </p:sp>
      <p:pic>
        <p:nvPicPr>
          <p:cNvPr id="10" name="Content Placeholder 9">
            <a:extLst>
              <a:ext uri="{FF2B5EF4-FFF2-40B4-BE49-F238E27FC236}">
                <a16:creationId xmlns:a16="http://schemas.microsoft.com/office/drawing/2014/main" id="{1BEF7047-209A-FF80-6FCD-DA48B1DAD046}"/>
              </a:ext>
            </a:extLst>
          </p:cNvPr>
          <p:cNvPicPr>
            <a:picLocks noGrp="1" noChangeAspect="1"/>
          </p:cNvPicPr>
          <p:nvPr>
            <p:ph sz="half" idx="2"/>
          </p:nvPr>
        </p:nvPicPr>
        <p:blipFill>
          <a:blip r:embed="rId2"/>
          <a:stretch>
            <a:fillRect/>
          </a:stretch>
        </p:blipFill>
        <p:spPr>
          <a:xfrm>
            <a:off x="7074213" y="304545"/>
            <a:ext cx="4527221" cy="6248910"/>
          </a:xfrm>
          <a:prstGeom prst="rect">
            <a:avLst/>
          </a:prstGeom>
        </p:spPr>
      </p:pic>
    </p:spTree>
    <p:extLst>
      <p:ext uri="{BB962C8B-B14F-4D97-AF65-F5344CB8AC3E}">
        <p14:creationId xmlns:p14="http://schemas.microsoft.com/office/powerpoint/2010/main" val="66960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962C-E627-65E2-6AA7-25043F7A617E}"/>
              </a:ext>
            </a:extLst>
          </p:cNvPr>
          <p:cNvSpPr>
            <a:spLocks noGrp="1"/>
          </p:cNvSpPr>
          <p:nvPr>
            <p:ph type="title"/>
          </p:nvPr>
        </p:nvSpPr>
        <p:spPr>
          <a:xfrm>
            <a:off x="257805" y="120846"/>
            <a:ext cx="4859984" cy="608258"/>
          </a:xfrm>
        </p:spPr>
        <p:txBody>
          <a:bodyPr>
            <a:normAutofit fontScale="90000"/>
          </a:bodyPr>
          <a:lstStyle/>
          <a:p>
            <a:r>
              <a:rPr lang="en-US" dirty="0"/>
              <a:t>ALRS</a:t>
            </a:r>
            <a:r>
              <a:rPr lang="el-GR" dirty="0"/>
              <a:t> </a:t>
            </a:r>
            <a:r>
              <a:rPr lang="en-US" dirty="0"/>
              <a:t>Vol 6</a:t>
            </a:r>
          </a:p>
        </p:txBody>
      </p:sp>
      <p:pic>
        <p:nvPicPr>
          <p:cNvPr id="9" name="Picture 8">
            <a:extLst>
              <a:ext uri="{FF2B5EF4-FFF2-40B4-BE49-F238E27FC236}">
                <a16:creationId xmlns:a16="http://schemas.microsoft.com/office/drawing/2014/main" id="{2180638D-8B02-2778-87FB-EFC15CD2DFD6}"/>
              </a:ext>
            </a:extLst>
          </p:cNvPr>
          <p:cNvPicPr>
            <a:picLocks noChangeAspect="1"/>
          </p:cNvPicPr>
          <p:nvPr/>
        </p:nvPicPr>
        <p:blipFill>
          <a:blip r:embed="rId2"/>
          <a:stretch>
            <a:fillRect/>
          </a:stretch>
        </p:blipFill>
        <p:spPr>
          <a:xfrm>
            <a:off x="89688" y="1252768"/>
            <a:ext cx="3612221" cy="5198898"/>
          </a:xfrm>
          <a:prstGeom prst="rect">
            <a:avLst/>
          </a:prstGeom>
        </p:spPr>
      </p:pic>
      <p:sp>
        <p:nvSpPr>
          <p:cNvPr id="12" name="Content Placeholder 11">
            <a:extLst>
              <a:ext uri="{FF2B5EF4-FFF2-40B4-BE49-F238E27FC236}">
                <a16:creationId xmlns:a16="http://schemas.microsoft.com/office/drawing/2014/main" id="{D8A028A6-B36B-4534-F82D-DB91202AAA13}"/>
              </a:ext>
            </a:extLst>
          </p:cNvPr>
          <p:cNvSpPr>
            <a:spLocks noGrp="1"/>
          </p:cNvSpPr>
          <p:nvPr>
            <p:ph sz="half" idx="1"/>
          </p:nvPr>
        </p:nvSpPr>
        <p:spPr/>
        <p:txBody>
          <a:bodyPr/>
          <a:lstStyle/>
          <a:p>
            <a:endParaRPr lang="en-US" dirty="0"/>
          </a:p>
        </p:txBody>
      </p:sp>
      <p:pic>
        <p:nvPicPr>
          <p:cNvPr id="16" name="Picture 15">
            <a:extLst>
              <a:ext uri="{FF2B5EF4-FFF2-40B4-BE49-F238E27FC236}">
                <a16:creationId xmlns:a16="http://schemas.microsoft.com/office/drawing/2014/main" id="{D4972650-9B1B-EF8A-DE84-C6576D99AF05}"/>
              </a:ext>
            </a:extLst>
          </p:cNvPr>
          <p:cNvPicPr>
            <a:picLocks noChangeAspect="1"/>
          </p:cNvPicPr>
          <p:nvPr/>
        </p:nvPicPr>
        <p:blipFill>
          <a:blip r:embed="rId3"/>
          <a:stretch>
            <a:fillRect/>
          </a:stretch>
        </p:blipFill>
        <p:spPr>
          <a:xfrm>
            <a:off x="3748098" y="120846"/>
            <a:ext cx="3205581" cy="6028706"/>
          </a:xfrm>
          <a:prstGeom prst="rect">
            <a:avLst/>
          </a:prstGeom>
        </p:spPr>
      </p:pic>
      <p:pic>
        <p:nvPicPr>
          <p:cNvPr id="14" name="Picture 13">
            <a:extLst>
              <a:ext uri="{FF2B5EF4-FFF2-40B4-BE49-F238E27FC236}">
                <a16:creationId xmlns:a16="http://schemas.microsoft.com/office/drawing/2014/main" id="{95AA190C-BED9-B6E7-3F37-5FB5F2A7894E}"/>
              </a:ext>
            </a:extLst>
          </p:cNvPr>
          <p:cNvPicPr>
            <a:picLocks noChangeAspect="1"/>
          </p:cNvPicPr>
          <p:nvPr/>
        </p:nvPicPr>
        <p:blipFill>
          <a:blip r:embed="rId4"/>
          <a:stretch>
            <a:fillRect/>
          </a:stretch>
        </p:blipFill>
        <p:spPr>
          <a:xfrm>
            <a:off x="6019800" y="3164146"/>
            <a:ext cx="6057185" cy="3693854"/>
          </a:xfrm>
          <a:prstGeom prst="rect">
            <a:avLst/>
          </a:prstGeom>
        </p:spPr>
      </p:pic>
    </p:spTree>
    <p:extLst>
      <p:ext uri="{BB962C8B-B14F-4D97-AF65-F5344CB8AC3E}">
        <p14:creationId xmlns:p14="http://schemas.microsoft.com/office/powerpoint/2010/main" val="572324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962C-E627-65E2-6AA7-25043F7A617E}"/>
              </a:ext>
            </a:extLst>
          </p:cNvPr>
          <p:cNvSpPr>
            <a:spLocks noGrp="1"/>
          </p:cNvSpPr>
          <p:nvPr>
            <p:ph type="title"/>
          </p:nvPr>
        </p:nvSpPr>
        <p:spPr>
          <a:xfrm>
            <a:off x="73152" y="120846"/>
            <a:ext cx="11934225" cy="608258"/>
          </a:xfrm>
        </p:spPr>
        <p:txBody>
          <a:bodyPr>
            <a:normAutofit fontScale="90000"/>
          </a:bodyPr>
          <a:lstStyle/>
          <a:p>
            <a:r>
              <a:rPr lang="en-US" dirty="0"/>
              <a:t>ALLS  (ADMIRALTY LIST OF LIGHTS AND FOG SIGNALS)</a:t>
            </a:r>
          </a:p>
        </p:txBody>
      </p:sp>
      <p:pic>
        <p:nvPicPr>
          <p:cNvPr id="7" name="Content Placeholder 6">
            <a:extLst>
              <a:ext uri="{FF2B5EF4-FFF2-40B4-BE49-F238E27FC236}">
                <a16:creationId xmlns:a16="http://schemas.microsoft.com/office/drawing/2014/main" id="{8941C1E0-F659-2835-F027-F2858DCA0DC1}"/>
              </a:ext>
            </a:extLst>
          </p:cNvPr>
          <p:cNvPicPr>
            <a:picLocks noGrp="1" noChangeAspect="1"/>
          </p:cNvPicPr>
          <p:nvPr>
            <p:ph sz="half" idx="1"/>
          </p:nvPr>
        </p:nvPicPr>
        <p:blipFill>
          <a:blip r:embed="rId2"/>
          <a:stretch>
            <a:fillRect/>
          </a:stretch>
        </p:blipFill>
        <p:spPr>
          <a:xfrm>
            <a:off x="3584501" y="775372"/>
            <a:ext cx="4300239" cy="5904750"/>
          </a:xfrm>
        </p:spPr>
      </p:pic>
    </p:spTree>
    <p:extLst>
      <p:ext uri="{BB962C8B-B14F-4D97-AF65-F5344CB8AC3E}">
        <p14:creationId xmlns:p14="http://schemas.microsoft.com/office/powerpoint/2010/main" val="1145772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962C-E627-65E2-6AA7-25043F7A617E}"/>
              </a:ext>
            </a:extLst>
          </p:cNvPr>
          <p:cNvSpPr>
            <a:spLocks noGrp="1"/>
          </p:cNvSpPr>
          <p:nvPr>
            <p:ph type="title"/>
          </p:nvPr>
        </p:nvSpPr>
        <p:spPr>
          <a:xfrm>
            <a:off x="73152" y="120846"/>
            <a:ext cx="11934225" cy="608258"/>
          </a:xfrm>
        </p:spPr>
        <p:txBody>
          <a:bodyPr>
            <a:normAutofit fontScale="90000"/>
          </a:bodyPr>
          <a:lstStyle/>
          <a:p>
            <a:r>
              <a:rPr lang="en-US" dirty="0"/>
              <a:t>ALLS  (ADMIRALTY LIST OF LIGHTS AND FOG SIGNALS)</a:t>
            </a:r>
          </a:p>
        </p:txBody>
      </p:sp>
      <p:pic>
        <p:nvPicPr>
          <p:cNvPr id="5" name="Content Placeholder 4">
            <a:extLst>
              <a:ext uri="{FF2B5EF4-FFF2-40B4-BE49-F238E27FC236}">
                <a16:creationId xmlns:a16="http://schemas.microsoft.com/office/drawing/2014/main" id="{E31693DE-3FC6-21F9-8711-EA1EEF2C18E3}"/>
              </a:ext>
            </a:extLst>
          </p:cNvPr>
          <p:cNvPicPr>
            <a:picLocks noGrp="1" noChangeAspect="1"/>
          </p:cNvPicPr>
          <p:nvPr>
            <p:ph sz="half" idx="1"/>
          </p:nvPr>
        </p:nvPicPr>
        <p:blipFill>
          <a:blip r:embed="rId2"/>
          <a:stretch>
            <a:fillRect/>
          </a:stretch>
        </p:blipFill>
        <p:spPr>
          <a:xfrm>
            <a:off x="681011" y="729104"/>
            <a:ext cx="10432867" cy="6061090"/>
          </a:xfrm>
        </p:spPr>
      </p:pic>
    </p:spTree>
    <p:extLst>
      <p:ext uri="{BB962C8B-B14F-4D97-AF65-F5344CB8AC3E}">
        <p14:creationId xmlns:p14="http://schemas.microsoft.com/office/powerpoint/2010/main" val="3629734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962C-E627-65E2-6AA7-25043F7A617E}"/>
              </a:ext>
            </a:extLst>
          </p:cNvPr>
          <p:cNvSpPr>
            <a:spLocks noGrp="1"/>
          </p:cNvSpPr>
          <p:nvPr>
            <p:ph type="title"/>
          </p:nvPr>
        </p:nvSpPr>
        <p:spPr>
          <a:xfrm>
            <a:off x="73152" y="120846"/>
            <a:ext cx="11934225" cy="608258"/>
          </a:xfrm>
        </p:spPr>
        <p:txBody>
          <a:bodyPr>
            <a:normAutofit fontScale="90000"/>
          </a:bodyPr>
          <a:lstStyle/>
          <a:p>
            <a:r>
              <a:rPr lang="en-US" dirty="0"/>
              <a:t>ALLS  (ADMIRALTY LIST OF LIGHTS AND FOG SIGNALS)</a:t>
            </a:r>
          </a:p>
        </p:txBody>
      </p:sp>
      <p:sp>
        <p:nvSpPr>
          <p:cNvPr id="12" name="Content Placeholder 11">
            <a:extLst>
              <a:ext uri="{FF2B5EF4-FFF2-40B4-BE49-F238E27FC236}">
                <a16:creationId xmlns:a16="http://schemas.microsoft.com/office/drawing/2014/main" id="{D8A028A6-B36B-4534-F82D-DB91202AAA13}"/>
              </a:ext>
            </a:extLst>
          </p:cNvPr>
          <p:cNvSpPr>
            <a:spLocks noGrp="1"/>
          </p:cNvSpPr>
          <p:nvPr>
            <p:ph sz="half" idx="1"/>
          </p:nvPr>
        </p:nvSpPr>
        <p:spPr>
          <a:xfrm>
            <a:off x="362712" y="1397163"/>
            <a:ext cx="5181600" cy="4351338"/>
          </a:xfrm>
        </p:spPr>
        <p:txBody>
          <a:bodyPr>
            <a:normAutofit fontScale="62500" lnSpcReduction="20000"/>
          </a:bodyPr>
          <a:lstStyle/>
          <a:p>
            <a:r>
              <a:rPr lang="en-US" dirty="0"/>
              <a:t>Each volume of List of Lights and Fog Signals offers:</a:t>
            </a:r>
          </a:p>
          <a:p>
            <a:pPr>
              <a:buFont typeface="Arial" panose="020B0604020202020204" pitchFamily="34" charset="0"/>
              <a:buChar char="•"/>
            </a:pPr>
            <a:r>
              <a:rPr lang="en-US" dirty="0"/>
              <a:t>Descriptions of the characteristics of lights and fog signals, together with the equivalent foreign language light descriptions, to help bridge crews with identification</a:t>
            </a:r>
          </a:p>
          <a:p>
            <a:pPr>
              <a:buFont typeface="Arial" panose="020B0604020202020204" pitchFamily="34" charset="0"/>
              <a:buChar char="•"/>
            </a:pPr>
            <a:r>
              <a:rPr lang="en-US" dirty="0"/>
              <a:t>Also contains a number of lit floating marks including pontoon lights, resilient and buoyant beacons, Single Point Mooring (SPM), Storage and Offloading Facilities (FPSO)</a:t>
            </a:r>
          </a:p>
          <a:p>
            <a:pPr>
              <a:buFont typeface="Arial" panose="020B0604020202020204" pitchFamily="34" charset="0"/>
              <a:buChar char="•"/>
            </a:pPr>
            <a:r>
              <a:rPr lang="en-US" dirty="0"/>
              <a:t>Tables to assist in the calculation of geographical and luminous ranges of lights</a:t>
            </a:r>
          </a:p>
          <a:p>
            <a:pPr>
              <a:buFont typeface="Arial" panose="020B0604020202020204" pitchFamily="34" charset="0"/>
              <a:buChar char="•"/>
            </a:pPr>
            <a:r>
              <a:rPr lang="en-US" dirty="0"/>
              <a:t>Details for all lights listed including the international number, location and/or name, geographical position, characteristics and intensity, elevation in </a:t>
            </a:r>
            <a:r>
              <a:rPr lang="en-US" dirty="0" err="1"/>
              <a:t>metres</a:t>
            </a:r>
            <a:r>
              <a:rPr lang="en-US" dirty="0"/>
              <a:t>, range in sea miles and description of structure</a:t>
            </a:r>
          </a:p>
          <a:p>
            <a:pPr>
              <a:buFont typeface="Arial" panose="020B0604020202020204" pitchFamily="34" charset="0"/>
              <a:buChar char="•"/>
            </a:pPr>
            <a:r>
              <a:rPr lang="en-US" dirty="0"/>
              <a:t>Published in 15 regional volumes (A-Q) for simplicity and ease of handling</a:t>
            </a:r>
          </a:p>
          <a:p>
            <a:endParaRPr lang="en-US" dirty="0"/>
          </a:p>
        </p:txBody>
      </p:sp>
      <p:sp>
        <p:nvSpPr>
          <p:cNvPr id="3" name="TextBox 2">
            <a:extLst>
              <a:ext uri="{FF2B5EF4-FFF2-40B4-BE49-F238E27FC236}">
                <a16:creationId xmlns:a16="http://schemas.microsoft.com/office/drawing/2014/main" id="{9D8E7872-A2EB-0F2B-EA57-2089CB277A84}"/>
              </a:ext>
            </a:extLst>
          </p:cNvPr>
          <p:cNvSpPr txBox="1"/>
          <p:nvPr/>
        </p:nvSpPr>
        <p:spPr>
          <a:xfrm>
            <a:off x="5902672" y="947187"/>
            <a:ext cx="5733285" cy="5078313"/>
          </a:xfrm>
          <a:prstGeom prst="rect">
            <a:avLst/>
          </a:prstGeom>
          <a:noFill/>
        </p:spPr>
        <p:txBody>
          <a:bodyPr wrap="square" rtlCol="0">
            <a:spAutoFit/>
          </a:bodyPr>
          <a:lstStyle/>
          <a:p>
            <a:r>
              <a:rPr lang="el-GR" dirty="0"/>
              <a:t>Κάθε τόμος του </a:t>
            </a:r>
            <a:r>
              <a:rPr lang="el-GR" dirty="0" err="1"/>
              <a:t>List</a:t>
            </a:r>
            <a:r>
              <a:rPr lang="el-GR" dirty="0"/>
              <a:t> of </a:t>
            </a:r>
            <a:r>
              <a:rPr lang="el-GR" dirty="0" err="1"/>
              <a:t>Lights</a:t>
            </a:r>
            <a:r>
              <a:rPr lang="el-GR" dirty="0"/>
              <a:t> and </a:t>
            </a:r>
            <a:r>
              <a:rPr lang="el-GR" dirty="0" err="1"/>
              <a:t>Fog</a:t>
            </a:r>
            <a:r>
              <a:rPr lang="el-GR" dirty="0"/>
              <a:t> </a:t>
            </a:r>
            <a:r>
              <a:rPr lang="el-GR" dirty="0" err="1"/>
              <a:t>Signals</a:t>
            </a:r>
            <a:r>
              <a:rPr lang="el-GR" dirty="0"/>
              <a:t> περιέχει:</a:t>
            </a:r>
          </a:p>
          <a:p>
            <a:endParaRPr lang="el-GR" dirty="0"/>
          </a:p>
          <a:p>
            <a:pPr marL="285750" indent="-285750">
              <a:buFont typeface="Arial" panose="020B0604020202020204" pitchFamily="34" charset="0"/>
              <a:buChar char="•"/>
            </a:pPr>
            <a:r>
              <a:rPr lang="el-GR" dirty="0"/>
              <a:t>Περιγραφές των χαρακτηριστικών των φωτεινών και των σημάτων ομίχλης, μαζί με τις αντίστοιχες ξενόγλωσσες περιγραφές τους, έτσι ώστε να βοηθηθεί ο ναυτίλος στην αναγνώριση τους.</a:t>
            </a:r>
          </a:p>
          <a:p>
            <a:pPr marL="285750" indent="-285750">
              <a:buFont typeface="Arial" panose="020B0604020202020204" pitchFamily="34" charset="0"/>
              <a:buChar char="•"/>
            </a:pPr>
            <a:r>
              <a:rPr lang="el-GR" dirty="0"/>
              <a:t>Περιέχει επίσης πληροφορίες για σημαντήρες πρόσδεσης (SPM), και πλωτών εγκαταστάσεων αποθήκευσης και εκφόρτωσης (FPSO)</a:t>
            </a:r>
          </a:p>
          <a:p>
            <a:pPr marL="285750" indent="-285750">
              <a:buFont typeface="Arial" panose="020B0604020202020204" pitchFamily="34" charset="0"/>
              <a:buChar char="•"/>
            </a:pPr>
            <a:r>
              <a:rPr lang="el-GR" dirty="0"/>
              <a:t>Πίνακες που βοηθούν στον υπολογισμό της γεωγραφικής και φωτεινής περιοχής των φώτων </a:t>
            </a:r>
          </a:p>
          <a:p>
            <a:pPr marL="285750" indent="-285750">
              <a:buFont typeface="Arial" panose="020B0604020202020204" pitchFamily="34" charset="0"/>
              <a:buChar char="•"/>
            </a:pPr>
            <a:r>
              <a:rPr lang="el-GR" dirty="0"/>
              <a:t>Λεπτομέρειες για όλα τα φώτα που αναφέρονται, συμπεριλαμβανομένου του διεθνούς αριθμού, τοποθεσίας ή/και ονόματος, γεωγραφικής θέσης, χαρακτηριστικών και έντασης, υψόμετρου σε μέτρα, εμβέλειας σε θαλάσσια μίλια και περιγραφή της δομής </a:t>
            </a:r>
          </a:p>
          <a:p>
            <a:endParaRPr lang="el-GR" dirty="0"/>
          </a:p>
          <a:p>
            <a:r>
              <a:rPr lang="el-GR" dirty="0"/>
              <a:t>Εκδίδονται σε 15 τοπικούς τόμους (A-Q).</a:t>
            </a:r>
            <a:endParaRPr lang="en-US" dirty="0"/>
          </a:p>
        </p:txBody>
      </p:sp>
    </p:spTree>
    <p:extLst>
      <p:ext uri="{BB962C8B-B14F-4D97-AF65-F5344CB8AC3E}">
        <p14:creationId xmlns:p14="http://schemas.microsoft.com/office/powerpoint/2010/main" val="4088404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962C-E627-65E2-6AA7-25043F7A617E}"/>
              </a:ext>
            </a:extLst>
          </p:cNvPr>
          <p:cNvSpPr>
            <a:spLocks noGrp="1"/>
          </p:cNvSpPr>
          <p:nvPr>
            <p:ph type="title"/>
          </p:nvPr>
        </p:nvSpPr>
        <p:spPr>
          <a:xfrm>
            <a:off x="73152" y="120846"/>
            <a:ext cx="11934225" cy="608258"/>
          </a:xfrm>
        </p:spPr>
        <p:txBody>
          <a:bodyPr>
            <a:normAutofit fontScale="90000"/>
          </a:bodyPr>
          <a:lstStyle/>
          <a:p>
            <a:r>
              <a:rPr lang="en-US" dirty="0"/>
              <a:t>ALLS  (ADMIRALTY LIST OF LIGHTS AND FOG SIGNALS)</a:t>
            </a:r>
          </a:p>
        </p:txBody>
      </p:sp>
      <p:pic>
        <p:nvPicPr>
          <p:cNvPr id="5" name="Content Placeholder 4">
            <a:extLst>
              <a:ext uri="{FF2B5EF4-FFF2-40B4-BE49-F238E27FC236}">
                <a16:creationId xmlns:a16="http://schemas.microsoft.com/office/drawing/2014/main" id="{D5F7C221-6391-77EB-D718-0DDBEA77A8C2}"/>
              </a:ext>
            </a:extLst>
          </p:cNvPr>
          <p:cNvPicPr>
            <a:picLocks noGrp="1" noChangeAspect="1"/>
          </p:cNvPicPr>
          <p:nvPr>
            <p:ph sz="half" idx="1"/>
          </p:nvPr>
        </p:nvPicPr>
        <p:blipFill>
          <a:blip r:embed="rId2"/>
          <a:stretch>
            <a:fillRect/>
          </a:stretch>
        </p:blipFill>
        <p:spPr>
          <a:xfrm>
            <a:off x="173646" y="1029353"/>
            <a:ext cx="5658175" cy="5178117"/>
          </a:xfrm>
        </p:spPr>
      </p:pic>
    </p:spTree>
    <p:extLst>
      <p:ext uri="{BB962C8B-B14F-4D97-AF65-F5344CB8AC3E}">
        <p14:creationId xmlns:p14="http://schemas.microsoft.com/office/powerpoint/2010/main" val="2315857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962C-E627-65E2-6AA7-25043F7A617E}"/>
              </a:ext>
            </a:extLst>
          </p:cNvPr>
          <p:cNvSpPr>
            <a:spLocks noGrp="1"/>
          </p:cNvSpPr>
          <p:nvPr>
            <p:ph type="title"/>
          </p:nvPr>
        </p:nvSpPr>
        <p:spPr/>
        <p:txBody>
          <a:bodyPr/>
          <a:lstStyle/>
          <a:p>
            <a:r>
              <a:rPr lang="el-GR" dirty="0"/>
              <a:t>Τι είναι οι Ναυτικές Εκδόσεις</a:t>
            </a:r>
            <a:endParaRPr lang="en-US" dirty="0"/>
          </a:p>
        </p:txBody>
      </p:sp>
      <p:sp>
        <p:nvSpPr>
          <p:cNvPr id="3" name="Content Placeholder 2">
            <a:extLst>
              <a:ext uri="{FF2B5EF4-FFF2-40B4-BE49-F238E27FC236}">
                <a16:creationId xmlns:a16="http://schemas.microsoft.com/office/drawing/2014/main" id="{4628E63C-FEF4-7313-3A8E-CF62F50139A2}"/>
              </a:ext>
            </a:extLst>
          </p:cNvPr>
          <p:cNvSpPr>
            <a:spLocks noGrp="1"/>
          </p:cNvSpPr>
          <p:nvPr>
            <p:ph sz="half" idx="1"/>
          </p:nvPr>
        </p:nvSpPr>
        <p:spPr>
          <a:xfrm>
            <a:off x="169184" y="1825625"/>
            <a:ext cx="5850616" cy="4351338"/>
          </a:xfrm>
        </p:spPr>
        <p:txBody>
          <a:bodyPr>
            <a:normAutofit lnSpcReduction="10000"/>
          </a:bodyPr>
          <a:lstStyle/>
          <a:p>
            <a:r>
              <a:rPr lang="el-GR" dirty="0"/>
              <a:t>Σύμφωνα με την </a:t>
            </a:r>
            <a:r>
              <a:rPr lang="en-US" dirty="0"/>
              <a:t>SOLAS </a:t>
            </a:r>
            <a:r>
              <a:rPr lang="el-GR" dirty="0"/>
              <a:t>ναυτική έκδοση </a:t>
            </a:r>
            <a:r>
              <a:rPr lang="en-US" dirty="0"/>
              <a:t>(nautical publication)</a:t>
            </a:r>
            <a:r>
              <a:rPr lang="el-GR" dirty="0"/>
              <a:t> είναι ένα βιβλίο ή μία ειδικά σχεδιασμένη ψηφιακή βάση δεδομένων από την οποία έχει δημιουργηθεί το βιβλίο</a:t>
            </a:r>
            <a:r>
              <a:rPr lang="en-US" dirty="0"/>
              <a:t> </a:t>
            </a:r>
            <a:r>
              <a:rPr lang="el-GR" dirty="0"/>
              <a:t>που εκδίδεται επίσημα από ή με εξουσιοδότηση κυβέρνησης, εξουσιοδοτημένου Υδρογραφικού Γραφείου ή άλλου σχετικού κρατικού ιδρύματος και έχει σχεδιαστεί για να ανταποκρίνεται στις απαιτήσεις της θαλάσσιας ναυσιπλοΐας. </a:t>
            </a:r>
            <a:endParaRPr lang="en-US" dirty="0"/>
          </a:p>
        </p:txBody>
      </p:sp>
      <p:pic>
        <p:nvPicPr>
          <p:cNvPr id="6" name="Content Placeholder 5">
            <a:extLst>
              <a:ext uri="{FF2B5EF4-FFF2-40B4-BE49-F238E27FC236}">
                <a16:creationId xmlns:a16="http://schemas.microsoft.com/office/drawing/2014/main" id="{0AEDA219-1ACB-B834-3E22-EC72154B9EDB}"/>
              </a:ext>
            </a:extLst>
          </p:cNvPr>
          <p:cNvPicPr>
            <a:picLocks noGrp="1" noChangeAspect="1"/>
          </p:cNvPicPr>
          <p:nvPr>
            <p:ph sz="half" idx="2"/>
          </p:nvPr>
        </p:nvPicPr>
        <p:blipFill>
          <a:blip r:embed="rId2"/>
          <a:stretch>
            <a:fillRect/>
          </a:stretch>
        </p:blipFill>
        <p:spPr>
          <a:xfrm>
            <a:off x="6172201" y="1859635"/>
            <a:ext cx="5915543" cy="2305517"/>
          </a:xfrm>
        </p:spPr>
      </p:pic>
    </p:spTree>
    <p:extLst>
      <p:ext uri="{BB962C8B-B14F-4D97-AF65-F5344CB8AC3E}">
        <p14:creationId xmlns:p14="http://schemas.microsoft.com/office/powerpoint/2010/main" val="1744334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682A-5422-DF49-B075-4AA600DF6496}"/>
              </a:ext>
            </a:extLst>
          </p:cNvPr>
          <p:cNvSpPr>
            <a:spLocks noGrp="1"/>
          </p:cNvSpPr>
          <p:nvPr>
            <p:ph type="title"/>
          </p:nvPr>
        </p:nvSpPr>
        <p:spPr/>
        <p:txBody>
          <a:bodyPr/>
          <a:lstStyle/>
          <a:p>
            <a:r>
              <a:rPr lang="en-US" dirty="0"/>
              <a:t>ADMIRALTY TIDE TABLES</a:t>
            </a:r>
          </a:p>
        </p:txBody>
      </p:sp>
      <p:pic>
        <p:nvPicPr>
          <p:cNvPr id="6" name="Content Placeholder 5">
            <a:extLst>
              <a:ext uri="{FF2B5EF4-FFF2-40B4-BE49-F238E27FC236}">
                <a16:creationId xmlns:a16="http://schemas.microsoft.com/office/drawing/2014/main" id="{00550D64-48F7-7983-4C7C-49BE491BDE8E}"/>
              </a:ext>
            </a:extLst>
          </p:cNvPr>
          <p:cNvPicPr>
            <a:picLocks noGrp="1" noChangeAspect="1"/>
          </p:cNvPicPr>
          <p:nvPr>
            <p:ph sz="half" idx="1"/>
          </p:nvPr>
        </p:nvPicPr>
        <p:blipFill>
          <a:blip r:embed="rId2"/>
          <a:stretch>
            <a:fillRect/>
          </a:stretch>
        </p:blipFill>
        <p:spPr>
          <a:xfrm>
            <a:off x="276898" y="1512117"/>
            <a:ext cx="3075065" cy="4351338"/>
          </a:xfrm>
        </p:spPr>
      </p:pic>
      <p:pic>
        <p:nvPicPr>
          <p:cNvPr id="8" name="Content Placeholder 7">
            <a:extLst>
              <a:ext uri="{FF2B5EF4-FFF2-40B4-BE49-F238E27FC236}">
                <a16:creationId xmlns:a16="http://schemas.microsoft.com/office/drawing/2014/main" id="{570C8D5A-40F9-5ADF-C1D8-C8786DB46887}"/>
              </a:ext>
            </a:extLst>
          </p:cNvPr>
          <p:cNvPicPr>
            <a:picLocks noGrp="1" noChangeAspect="1"/>
          </p:cNvPicPr>
          <p:nvPr>
            <p:ph sz="half" idx="2"/>
          </p:nvPr>
        </p:nvPicPr>
        <p:blipFill>
          <a:blip r:embed="rId3"/>
          <a:stretch>
            <a:fillRect/>
          </a:stretch>
        </p:blipFill>
        <p:spPr>
          <a:xfrm>
            <a:off x="3789534" y="1344912"/>
            <a:ext cx="8125568" cy="5010845"/>
          </a:xfrm>
        </p:spPr>
      </p:pic>
    </p:spTree>
    <p:extLst>
      <p:ext uri="{BB962C8B-B14F-4D97-AF65-F5344CB8AC3E}">
        <p14:creationId xmlns:p14="http://schemas.microsoft.com/office/powerpoint/2010/main" val="1229926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682A-5422-DF49-B075-4AA600DF6496}"/>
              </a:ext>
            </a:extLst>
          </p:cNvPr>
          <p:cNvSpPr>
            <a:spLocks noGrp="1"/>
          </p:cNvSpPr>
          <p:nvPr>
            <p:ph type="title"/>
          </p:nvPr>
        </p:nvSpPr>
        <p:spPr/>
        <p:txBody>
          <a:bodyPr/>
          <a:lstStyle/>
          <a:p>
            <a:r>
              <a:rPr lang="en-US" dirty="0"/>
              <a:t>ADMIRALTY TIDE TABLES</a:t>
            </a:r>
          </a:p>
        </p:txBody>
      </p:sp>
      <p:sp>
        <p:nvSpPr>
          <p:cNvPr id="4" name="Content Placeholder 3">
            <a:extLst>
              <a:ext uri="{FF2B5EF4-FFF2-40B4-BE49-F238E27FC236}">
                <a16:creationId xmlns:a16="http://schemas.microsoft.com/office/drawing/2014/main" id="{3CAF56C3-054E-8546-15D4-1C23FEF19BCF}"/>
              </a:ext>
            </a:extLst>
          </p:cNvPr>
          <p:cNvSpPr>
            <a:spLocks noGrp="1"/>
          </p:cNvSpPr>
          <p:nvPr>
            <p:ph sz="half" idx="2"/>
          </p:nvPr>
        </p:nvSpPr>
        <p:spPr/>
        <p:txBody>
          <a:bodyPr>
            <a:normAutofit fontScale="70000" lnSpcReduction="20000"/>
          </a:bodyPr>
          <a:lstStyle/>
          <a:p>
            <a:r>
              <a:rPr lang="en-US" b="1" dirty="0"/>
              <a:t>ADMIRALTY Tide Tables </a:t>
            </a:r>
            <a:r>
              <a:rPr lang="el-GR" dirty="0"/>
              <a:t>Περιλαμβάνουν :</a:t>
            </a:r>
            <a:endParaRPr lang="en-US" b="1" dirty="0"/>
          </a:p>
          <a:p>
            <a:r>
              <a:rPr lang="el-GR" dirty="0"/>
              <a:t>500 κύρια και 5.700 δευτερεύοντα λιμάνια στο Ηνωμένο Βασίλειο και την Ιρλανδία, την Ευρώπη, τον Ινδικό Ωκεανό, τη Θάλασσα της Νότιας Κίνας και τον Ειρηνικό Ωκεανό. </a:t>
            </a:r>
          </a:p>
          <a:p>
            <a:r>
              <a:rPr lang="el-GR" b="1" dirty="0"/>
              <a:t>Κάθε τόμος των </a:t>
            </a:r>
            <a:r>
              <a:rPr lang="el-GR" b="1" dirty="0" err="1"/>
              <a:t>Tide</a:t>
            </a:r>
            <a:r>
              <a:rPr lang="el-GR" b="1" dirty="0"/>
              <a:t> </a:t>
            </a:r>
            <a:r>
              <a:rPr lang="el-GR" b="1" dirty="0" err="1"/>
              <a:t>Tables</a:t>
            </a:r>
            <a:r>
              <a:rPr lang="el-GR" b="1" dirty="0"/>
              <a:t> περιλαμβάνει:​ </a:t>
            </a:r>
            <a:r>
              <a:rPr lang="el-GR" dirty="0" err="1"/>
              <a:t>Ημερίσια</a:t>
            </a:r>
            <a:r>
              <a:rPr lang="el-GR" dirty="0"/>
              <a:t> τιμές </a:t>
            </a:r>
            <a:r>
              <a:rPr lang="en-US" dirty="0"/>
              <a:t>HW </a:t>
            </a:r>
            <a:r>
              <a:rPr lang="el-GR" dirty="0"/>
              <a:t>και </a:t>
            </a:r>
            <a:r>
              <a:rPr lang="en-US" dirty="0"/>
              <a:t>LW </a:t>
            </a:r>
            <a:r>
              <a:rPr lang="el-GR" dirty="0"/>
              <a:t>με τις ώρες που συμβαίνουν για τα κύρια λιμάνια, διαφορές χρόνου και ύψους για τα δευτερεύοντα λιμάνια καθώς και τις αρμονικές σταθερές για όλους τους λιμένες όπου είναι γνωστές.</a:t>
            </a:r>
          </a:p>
          <a:p>
            <a:r>
              <a:rPr lang="el-GR" dirty="0"/>
              <a:t>Μέθοδοι πρόβλεψης και πληροφορίες για τις επιπτώσεις των μετεωρολογικών συνθηκών στις παλίρροιες</a:t>
            </a:r>
          </a:p>
          <a:p>
            <a:r>
              <a:rPr lang="el-GR" dirty="0"/>
              <a:t>Πρόσθετες πληροφορίες για εξαιρετικούς παλιρροιακούς παράγοντες παρέχονται για κάθε περιοχή.</a:t>
            </a:r>
            <a:endParaRPr lang="en-US" dirty="0"/>
          </a:p>
        </p:txBody>
      </p:sp>
      <p:sp>
        <p:nvSpPr>
          <p:cNvPr id="5" name="Content Placeholder 4">
            <a:extLst>
              <a:ext uri="{FF2B5EF4-FFF2-40B4-BE49-F238E27FC236}">
                <a16:creationId xmlns:a16="http://schemas.microsoft.com/office/drawing/2014/main" id="{02F5992B-5A54-1022-AB69-0E754907D367}"/>
              </a:ext>
            </a:extLst>
          </p:cNvPr>
          <p:cNvSpPr>
            <a:spLocks noGrp="1"/>
          </p:cNvSpPr>
          <p:nvPr>
            <p:ph sz="half" idx="1"/>
          </p:nvPr>
        </p:nvSpPr>
        <p:spPr/>
        <p:txBody>
          <a:bodyPr>
            <a:normAutofit fontScale="70000" lnSpcReduction="20000"/>
          </a:bodyPr>
          <a:lstStyle/>
          <a:p>
            <a:r>
              <a:rPr lang="en-US" b="1" dirty="0"/>
              <a:t>ADMIRALTY Tide Tables</a:t>
            </a:r>
          </a:p>
          <a:p>
            <a:r>
              <a:rPr lang="en-US" dirty="0"/>
              <a:t>Coverage includes 500 standard and 5,700 secondary ports in the UK and Ireland, Europe, the Indian Ocean, South China Sea and Pacific Ocean.</a:t>
            </a:r>
          </a:p>
          <a:p>
            <a:r>
              <a:rPr lang="en-US" dirty="0"/>
              <a:t>Each volume of Tide Tables includes:​</a:t>
            </a:r>
          </a:p>
          <a:p>
            <a:pPr>
              <a:buFont typeface="Arial" panose="020B0604020202020204" pitchFamily="34" charset="0"/>
              <a:buChar char="•"/>
            </a:pPr>
            <a:r>
              <a:rPr lang="en-US" dirty="0"/>
              <a:t>D​​</a:t>
            </a:r>
            <a:r>
              <a:rPr lang="en-US" dirty="0" err="1"/>
              <a:t>aily</a:t>
            </a:r>
            <a:r>
              <a:rPr lang="en-US" dirty="0"/>
              <a:t> high and low-water times and heights for standard ports, time and height differences for secondary ports and harmonic constants for all ports where they are known</a:t>
            </a:r>
          </a:p>
          <a:p>
            <a:pPr>
              <a:buFont typeface="Arial" panose="020B0604020202020204" pitchFamily="34" charset="0"/>
              <a:buChar char="•"/>
            </a:pPr>
            <a:r>
              <a:rPr lang="en-US" dirty="0"/>
              <a:t>Methods of prediction and information about the effects of meteorological conditions on tides</a:t>
            </a:r>
          </a:p>
          <a:p>
            <a:pPr>
              <a:buFont typeface="Arial" panose="020B0604020202020204" pitchFamily="34" charset="0"/>
              <a:buChar char="•"/>
            </a:pPr>
            <a:r>
              <a:rPr lang="en-US" dirty="0"/>
              <a:t>Additional information on exceptional tidal factors provided for each area</a:t>
            </a:r>
          </a:p>
          <a:p>
            <a:endParaRPr lang="en-US" dirty="0"/>
          </a:p>
        </p:txBody>
      </p:sp>
    </p:spTree>
    <p:extLst>
      <p:ext uri="{BB962C8B-B14F-4D97-AF65-F5344CB8AC3E}">
        <p14:creationId xmlns:p14="http://schemas.microsoft.com/office/powerpoint/2010/main" val="2994882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682A-5422-DF49-B075-4AA600DF6496}"/>
              </a:ext>
            </a:extLst>
          </p:cNvPr>
          <p:cNvSpPr>
            <a:spLocks noGrp="1"/>
          </p:cNvSpPr>
          <p:nvPr>
            <p:ph type="title"/>
          </p:nvPr>
        </p:nvSpPr>
        <p:spPr/>
        <p:txBody>
          <a:bodyPr/>
          <a:lstStyle/>
          <a:p>
            <a:r>
              <a:rPr lang="en-US" dirty="0"/>
              <a:t>ADMIRALTY DIGITAL PUBLICATIONS</a:t>
            </a:r>
          </a:p>
        </p:txBody>
      </p:sp>
      <p:sp>
        <p:nvSpPr>
          <p:cNvPr id="5" name="Content Placeholder 4">
            <a:extLst>
              <a:ext uri="{FF2B5EF4-FFF2-40B4-BE49-F238E27FC236}">
                <a16:creationId xmlns:a16="http://schemas.microsoft.com/office/drawing/2014/main" id="{02F5992B-5A54-1022-AB69-0E754907D367}"/>
              </a:ext>
            </a:extLst>
          </p:cNvPr>
          <p:cNvSpPr>
            <a:spLocks noGrp="1"/>
          </p:cNvSpPr>
          <p:nvPr>
            <p:ph sz="half" idx="1"/>
          </p:nvPr>
        </p:nvSpPr>
        <p:spPr>
          <a:xfrm>
            <a:off x="838200" y="1825625"/>
            <a:ext cx="11022874" cy="4272117"/>
          </a:xfrm>
        </p:spPr>
        <p:txBody>
          <a:bodyPr>
            <a:normAutofit fontScale="92500"/>
          </a:bodyPr>
          <a:lstStyle/>
          <a:p>
            <a:r>
              <a:rPr lang="el-GR" dirty="0"/>
              <a:t>Όλα τα προηγούμενα βιβλία (</a:t>
            </a:r>
            <a:r>
              <a:rPr lang="en-US" dirty="0"/>
              <a:t>ALRS, ALLS, ATT) </a:t>
            </a:r>
            <a:r>
              <a:rPr lang="el-GR" dirty="0"/>
              <a:t>διατίθενται σε ηλεκτρονικές εκδόσεις ως:</a:t>
            </a:r>
          </a:p>
          <a:p>
            <a:r>
              <a:rPr lang="en-US" dirty="0">
                <a:hlinkClick r:id="rId2"/>
              </a:rPr>
              <a:t>ADMIRALTY Digital Radio Signals</a:t>
            </a:r>
            <a:endParaRPr lang="el-GR" dirty="0"/>
          </a:p>
          <a:p>
            <a:r>
              <a:rPr lang="en-US" dirty="0">
                <a:hlinkClick r:id="rId3"/>
              </a:rPr>
              <a:t>ADMIRALTY Digital List of Lights</a:t>
            </a:r>
            <a:endParaRPr lang="el-GR" dirty="0"/>
          </a:p>
          <a:p>
            <a:r>
              <a:rPr lang="en-US" dirty="0">
                <a:hlinkClick r:id="rId4"/>
              </a:rPr>
              <a:t>ADMIRALTY </a:t>
            </a:r>
            <a:r>
              <a:rPr lang="en-US" dirty="0" err="1">
                <a:hlinkClick r:id="rId4"/>
              </a:rPr>
              <a:t>TotalTide</a:t>
            </a:r>
            <a:endParaRPr lang="el-GR" dirty="0"/>
          </a:p>
          <a:p>
            <a:endParaRPr lang="el-GR" dirty="0"/>
          </a:p>
          <a:p>
            <a:r>
              <a:rPr lang="el-GR" dirty="0"/>
              <a:t>Προσφέρουν ευκολία στην χρήση και στην ενημέρωση.</a:t>
            </a:r>
          </a:p>
          <a:p>
            <a:r>
              <a:rPr lang="el-GR" dirty="0"/>
              <a:t>Μπορούν να εκδώσουν πιστοποιητικό ενημέρωσης για τις επιθεωρήσεις.</a:t>
            </a:r>
          </a:p>
          <a:p>
            <a:r>
              <a:rPr lang="el-GR" dirty="0"/>
              <a:t>Διαθέτουν </a:t>
            </a:r>
            <a:r>
              <a:rPr lang="en-US" dirty="0"/>
              <a:t>search </a:t>
            </a:r>
            <a:r>
              <a:rPr lang="el-GR" dirty="0"/>
              <a:t>για εύκολη αναζήτηση στις πληροφορίες.</a:t>
            </a:r>
          </a:p>
          <a:p>
            <a:endParaRPr lang="el-GR" dirty="0"/>
          </a:p>
          <a:p>
            <a:endParaRPr lang="en-US" dirty="0"/>
          </a:p>
        </p:txBody>
      </p:sp>
    </p:spTree>
    <p:extLst>
      <p:ext uri="{BB962C8B-B14F-4D97-AF65-F5344CB8AC3E}">
        <p14:creationId xmlns:p14="http://schemas.microsoft.com/office/powerpoint/2010/main" val="2669914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682A-5422-DF49-B075-4AA600DF6496}"/>
              </a:ext>
            </a:extLst>
          </p:cNvPr>
          <p:cNvSpPr>
            <a:spLocks noGrp="1"/>
          </p:cNvSpPr>
          <p:nvPr>
            <p:ph type="title"/>
          </p:nvPr>
        </p:nvSpPr>
        <p:spPr/>
        <p:txBody>
          <a:bodyPr/>
          <a:lstStyle/>
          <a:p>
            <a:r>
              <a:rPr lang="en-US" dirty="0"/>
              <a:t>ADMIRALTY SAILING DIRECTIONS (PILOTS)</a:t>
            </a:r>
          </a:p>
        </p:txBody>
      </p:sp>
      <p:sp>
        <p:nvSpPr>
          <p:cNvPr id="4" name="Content Placeholder 3">
            <a:extLst>
              <a:ext uri="{FF2B5EF4-FFF2-40B4-BE49-F238E27FC236}">
                <a16:creationId xmlns:a16="http://schemas.microsoft.com/office/drawing/2014/main" id="{3CAF56C3-054E-8546-15D4-1C23FEF19BCF}"/>
              </a:ext>
            </a:extLst>
          </p:cNvPr>
          <p:cNvSpPr>
            <a:spLocks noGrp="1"/>
          </p:cNvSpPr>
          <p:nvPr>
            <p:ph sz="half" idx="2"/>
          </p:nvPr>
        </p:nvSpPr>
        <p:spPr>
          <a:xfrm>
            <a:off x="6172200" y="1316736"/>
            <a:ext cx="5181600" cy="4860227"/>
          </a:xfrm>
        </p:spPr>
        <p:txBody>
          <a:bodyPr>
            <a:normAutofit fontScale="70000" lnSpcReduction="20000"/>
          </a:bodyPr>
          <a:lstStyle/>
          <a:p>
            <a:r>
              <a:rPr lang="el-GR" dirty="0"/>
              <a:t>Παρέχουν βασικές πληροφορίες για την υποστήριξη της παράκτιας ναυτιλίας ακτοπλοΐας και της εισόδου στους λιμένες.</a:t>
            </a:r>
          </a:p>
          <a:p>
            <a:r>
              <a:rPr lang="el-GR" dirty="0"/>
              <a:t>Παρέχουν παγκόσμια επίσημη κάλυψη για την υποστήριξη της ασφαλούς ναυσιπλοΐας εντός των κύριων εμπορικών δρόμων και λιμανιών. </a:t>
            </a:r>
          </a:p>
          <a:p>
            <a:r>
              <a:rPr lang="el-GR" dirty="0"/>
              <a:t>Χωρίζονται σε 76 τόμους.</a:t>
            </a:r>
          </a:p>
          <a:p>
            <a:r>
              <a:rPr lang="el-GR" dirty="0"/>
              <a:t>Προσφέρουν τις παρακάτω πληροφορίες:</a:t>
            </a:r>
          </a:p>
          <a:p>
            <a:r>
              <a:rPr lang="el-GR" dirty="0"/>
              <a:t>Πληροφορίες για ναυτιλιακούς κινδύνους, σήμανση, πλοήγηση, κανονισμούς, γενικές σημειώσεις για χώρες​, λιμενικές εγκαταστάσεις, εποχιακά ρεύματα, πάγους και κλιματικές συνθήκες. </a:t>
            </a:r>
          </a:p>
          <a:p>
            <a:r>
              <a:rPr lang="el-GR" dirty="0"/>
              <a:t>Υψηλής ποιότητας διαγράμματα και φωτογραφίες για να βοηθήσουν τα πληρώματα της γέφυρας να κατανοήσουν κρίσιμες πληροφορίες κατά το στάδιο του σχεδιασμού πλου.</a:t>
            </a:r>
            <a:endParaRPr lang="en-US" dirty="0"/>
          </a:p>
        </p:txBody>
      </p:sp>
      <p:sp>
        <p:nvSpPr>
          <p:cNvPr id="5" name="Content Placeholder 4">
            <a:extLst>
              <a:ext uri="{FF2B5EF4-FFF2-40B4-BE49-F238E27FC236}">
                <a16:creationId xmlns:a16="http://schemas.microsoft.com/office/drawing/2014/main" id="{02F5992B-5A54-1022-AB69-0E754907D367}"/>
              </a:ext>
            </a:extLst>
          </p:cNvPr>
          <p:cNvSpPr>
            <a:spLocks noGrp="1"/>
          </p:cNvSpPr>
          <p:nvPr>
            <p:ph sz="half" idx="1"/>
          </p:nvPr>
        </p:nvSpPr>
        <p:spPr/>
        <p:txBody>
          <a:bodyPr>
            <a:normAutofit fontScale="70000" lnSpcReduction="20000"/>
          </a:bodyPr>
          <a:lstStyle/>
          <a:p>
            <a:r>
              <a:rPr lang="en-US" dirty="0"/>
              <a:t>Each volume of Sailing Directions offers:​​</a:t>
            </a:r>
          </a:p>
          <a:p>
            <a:pPr>
              <a:buFont typeface="Arial" panose="020B0604020202020204" pitchFamily="34" charset="0"/>
              <a:buChar char="•"/>
            </a:pPr>
            <a:r>
              <a:rPr lang="en-US" dirty="0"/>
              <a:t>Information on navigational hazards, buoyage, pilotage, regulations, general notes on countries​, port facilities, seasonal currents, ice and climatic conditions. This information, when used alongside official ADMIRALTY charts, can help to increase situational awareness on the bridge</a:t>
            </a:r>
          </a:p>
          <a:p>
            <a:pPr>
              <a:buFont typeface="Arial" panose="020B0604020202020204" pitchFamily="34" charset="0"/>
              <a:buChar char="•"/>
            </a:pPr>
            <a:r>
              <a:rPr lang="en-US" dirty="0"/>
              <a:t>​​​High quality diagrams and photography to help bridge-crews understand critical information during the passage planning stage</a:t>
            </a:r>
          </a:p>
          <a:p>
            <a:pPr>
              <a:buFont typeface="Arial" panose="020B0604020202020204" pitchFamily="34" charset="0"/>
              <a:buChar char="•"/>
            </a:pPr>
            <a:r>
              <a:rPr lang="en-US" dirty="0"/>
              <a:t>Worldwide official coverage to support safe and comp​</a:t>
            </a:r>
            <a:r>
              <a:rPr lang="en-US" dirty="0" err="1"/>
              <a:t>liant</a:t>
            </a:r>
            <a:r>
              <a:rPr lang="en-US" dirty="0"/>
              <a:t> navigation within main commercial shipping routes and ports. This coverage is split across 76 volumes for purchase flexibility</a:t>
            </a:r>
          </a:p>
          <a:p>
            <a:endParaRPr lang="en-US" dirty="0"/>
          </a:p>
        </p:txBody>
      </p:sp>
    </p:spTree>
    <p:extLst>
      <p:ext uri="{BB962C8B-B14F-4D97-AF65-F5344CB8AC3E}">
        <p14:creationId xmlns:p14="http://schemas.microsoft.com/office/powerpoint/2010/main" val="1380377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dmiralty Digital Publications">
            <a:hlinkClick r:id="" action="ppaction://media"/>
            <a:extLst>
              <a:ext uri="{FF2B5EF4-FFF2-40B4-BE49-F238E27FC236}">
                <a16:creationId xmlns:a16="http://schemas.microsoft.com/office/drawing/2014/main" id="{6AD3C865-54B2-E5A4-001F-DA30514660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5937" y="273339"/>
            <a:ext cx="11343785" cy="6380879"/>
          </a:xfrm>
          <a:prstGeom prst="rect">
            <a:avLst/>
          </a:prstGeom>
        </p:spPr>
      </p:pic>
    </p:spTree>
    <p:extLst>
      <p:ext uri="{BB962C8B-B14F-4D97-AF65-F5344CB8AC3E}">
        <p14:creationId xmlns:p14="http://schemas.microsoft.com/office/powerpoint/2010/main" val="107038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9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682A-5422-DF49-B075-4AA600DF6496}"/>
              </a:ext>
            </a:extLst>
          </p:cNvPr>
          <p:cNvSpPr>
            <a:spLocks noGrp="1"/>
          </p:cNvSpPr>
          <p:nvPr>
            <p:ph type="title"/>
          </p:nvPr>
        </p:nvSpPr>
        <p:spPr>
          <a:xfrm>
            <a:off x="355310" y="365125"/>
            <a:ext cx="10998490" cy="925485"/>
          </a:xfrm>
        </p:spPr>
        <p:txBody>
          <a:bodyPr/>
          <a:lstStyle/>
          <a:p>
            <a:r>
              <a:rPr lang="en-US" dirty="0"/>
              <a:t>ADMIRALTY SAILING DIRECTIONS (PILOTS)</a:t>
            </a:r>
          </a:p>
        </p:txBody>
      </p:sp>
      <p:pic>
        <p:nvPicPr>
          <p:cNvPr id="7" name="Picture 6">
            <a:extLst>
              <a:ext uri="{FF2B5EF4-FFF2-40B4-BE49-F238E27FC236}">
                <a16:creationId xmlns:a16="http://schemas.microsoft.com/office/drawing/2014/main" id="{3094CBC7-F400-5FE5-4BC5-F0B76541F90B}"/>
              </a:ext>
            </a:extLst>
          </p:cNvPr>
          <p:cNvPicPr>
            <a:picLocks noChangeAspect="1"/>
          </p:cNvPicPr>
          <p:nvPr/>
        </p:nvPicPr>
        <p:blipFill>
          <a:blip r:embed="rId2"/>
          <a:stretch>
            <a:fillRect/>
          </a:stretch>
        </p:blipFill>
        <p:spPr>
          <a:xfrm>
            <a:off x="236267" y="1290610"/>
            <a:ext cx="4455911" cy="5387967"/>
          </a:xfrm>
          <a:prstGeom prst="rect">
            <a:avLst/>
          </a:prstGeom>
        </p:spPr>
      </p:pic>
      <p:pic>
        <p:nvPicPr>
          <p:cNvPr id="8" name="Content Placeholder 7">
            <a:extLst>
              <a:ext uri="{FF2B5EF4-FFF2-40B4-BE49-F238E27FC236}">
                <a16:creationId xmlns:a16="http://schemas.microsoft.com/office/drawing/2014/main" id="{3C886EC3-A6E2-88CB-4DFB-EA54DCF424FD}"/>
              </a:ext>
            </a:extLst>
          </p:cNvPr>
          <p:cNvPicPr>
            <a:picLocks noGrp="1" noChangeAspect="1"/>
          </p:cNvPicPr>
          <p:nvPr>
            <p:ph sz="half" idx="2"/>
          </p:nvPr>
        </p:nvPicPr>
        <p:blipFill>
          <a:blip r:embed="rId3"/>
          <a:stretch>
            <a:fillRect/>
          </a:stretch>
        </p:blipFill>
        <p:spPr>
          <a:xfrm>
            <a:off x="4834563" y="1360787"/>
            <a:ext cx="7256417" cy="5244324"/>
          </a:xfrm>
          <a:prstGeom prst="rect">
            <a:avLst/>
          </a:prstGeom>
        </p:spPr>
      </p:pic>
    </p:spTree>
    <p:extLst>
      <p:ext uri="{BB962C8B-B14F-4D97-AF65-F5344CB8AC3E}">
        <p14:creationId xmlns:p14="http://schemas.microsoft.com/office/powerpoint/2010/main" val="503828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682A-5422-DF49-B075-4AA600DF6496}"/>
              </a:ext>
            </a:extLst>
          </p:cNvPr>
          <p:cNvSpPr>
            <a:spLocks noGrp="1"/>
          </p:cNvSpPr>
          <p:nvPr>
            <p:ph type="title"/>
          </p:nvPr>
        </p:nvSpPr>
        <p:spPr>
          <a:xfrm>
            <a:off x="355310" y="365125"/>
            <a:ext cx="10998490" cy="925485"/>
          </a:xfrm>
        </p:spPr>
        <p:txBody>
          <a:bodyPr/>
          <a:lstStyle/>
          <a:p>
            <a:r>
              <a:rPr lang="en-US" dirty="0"/>
              <a:t>ADMIRALTY SAILING DIRECTIONS (PILOTS)</a:t>
            </a:r>
          </a:p>
        </p:txBody>
      </p:sp>
      <p:sp>
        <p:nvSpPr>
          <p:cNvPr id="4" name="Content Placeholder 3">
            <a:extLst>
              <a:ext uri="{FF2B5EF4-FFF2-40B4-BE49-F238E27FC236}">
                <a16:creationId xmlns:a16="http://schemas.microsoft.com/office/drawing/2014/main" id="{B572F3DD-0699-F0E0-0935-ACCD3B9AF747}"/>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CCE33B38-A891-6A7F-FAA5-FF88751CEE67}"/>
              </a:ext>
            </a:extLst>
          </p:cNvPr>
          <p:cNvPicPr>
            <a:picLocks noChangeAspect="1"/>
          </p:cNvPicPr>
          <p:nvPr/>
        </p:nvPicPr>
        <p:blipFill>
          <a:blip r:embed="rId2"/>
          <a:stretch>
            <a:fillRect/>
          </a:stretch>
        </p:blipFill>
        <p:spPr>
          <a:xfrm>
            <a:off x="1107730" y="1069647"/>
            <a:ext cx="8645894" cy="5668173"/>
          </a:xfrm>
          <a:prstGeom prst="rect">
            <a:avLst/>
          </a:prstGeom>
        </p:spPr>
      </p:pic>
    </p:spTree>
    <p:extLst>
      <p:ext uri="{BB962C8B-B14F-4D97-AF65-F5344CB8AC3E}">
        <p14:creationId xmlns:p14="http://schemas.microsoft.com/office/powerpoint/2010/main" val="3952313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682A-5422-DF49-B075-4AA600DF6496}"/>
              </a:ext>
            </a:extLst>
          </p:cNvPr>
          <p:cNvSpPr>
            <a:spLocks noGrp="1"/>
          </p:cNvSpPr>
          <p:nvPr>
            <p:ph type="title"/>
          </p:nvPr>
        </p:nvSpPr>
        <p:spPr>
          <a:xfrm>
            <a:off x="355310" y="365125"/>
            <a:ext cx="10998490" cy="925485"/>
          </a:xfrm>
        </p:spPr>
        <p:txBody>
          <a:bodyPr>
            <a:normAutofit/>
          </a:bodyPr>
          <a:lstStyle/>
          <a:p>
            <a:r>
              <a:rPr lang="en-US" dirty="0"/>
              <a:t>ADMIRALTY OCEAN PASSAGES FOR THE WORLD </a:t>
            </a:r>
          </a:p>
        </p:txBody>
      </p:sp>
      <p:pic>
        <p:nvPicPr>
          <p:cNvPr id="5" name="Picture 4">
            <a:extLst>
              <a:ext uri="{FF2B5EF4-FFF2-40B4-BE49-F238E27FC236}">
                <a16:creationId xmlns:a16="http://schemas.microsoft.com/office/drawing/2014/main" id="{D9E65F91-A5CA-E861-E44E-CFEE65055DA2}"/>
              </a:ext>
            </a:extLst>
          </p:cNvPr>
          <p:cNvPicPr>
            <a:picLocks noChangeAspect="1"/>
          </p:cNvPicPr>
          <p:nvPr/>
        </p:nvPicPr>
        <p:blipFill>
          <a:blip r:embed="rId2"/>
          <a:stretch>
            <a:fillRect/>
          </a:stretch>
        </p:blipFill>
        <p:spPr>
          <a:xfrm>
            <a:off x="355310" y="1037029"/>
            <a:ext cx="3725527" cy="5455846"/>
          </a:xfrm>
          <a:prstGeom prst="rect">
            <a:avLst/>
          </a:prstGeom>
        </p:spPr>
      </p:pic>
      <p:pic>
        <p:nvPicPr>
          <p:cNvPr id="8" name="Picture 7">
            <a:extLst>
              <a:ext uri="{FF2B5EF4-FFF2-40B4-BE49-F238E27FC236}">
                <a16:creationId xmlns:a16="http://schemas.microsoft.com/office/drawing/2014/main" id="{FD5EAF06-F167-EE14-5EFC-2C2311700802}"/>
              </a:ext>
            </a:extLst>
          </p:cNvPr>
          <p:cNvPicPr>
            <a:picLocks noChangeAspect="1"/>
          </p:cNvPicPr>
          <p:nvPr/>
        </p:nvPicPr>
        <p:blipFill>
          <a:blip r:embed="rId3"/>
          <a:stretch>
            <a:fillRect/>
          </a:stretch>
        </p:blipFill>
        <p:spPr>
          <a:xfrm>
            <a:off x="4247343" y="1170431"/>
            <a:ext cx="7727644" cy="5280007"/>
          </a:xfrm>
          <a:prstGeom prst="rect">
            <a:avLst/>
          </a:prstGeom>
        </p:spPr>
      </p:pic>
    </p:spTree>
    <p:extLst>
      <p:ext uri="{BB962C8B-B14F-4D97-AF65-F5344CB8AC3E}">
        <p14:creationId xmlns:p14="http://schemas.microsoft.com/office/powerpoint/2010/main" val="1831917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682A-5422-DF49-B075-4AA600DF6496}"/>
              </a:ext>
            </a:extLst>
          </p:cNvPr>
          <p:cNvSpPr>
            <a:spLocks noGrp="1"/>
          </p:cNvSpPr>
          <p:nvPr>
            <p:ph type="title"/>
          </p:nvPr>
        </p:nvSpPr>
        <p:spPr>
          <a:xfrm>
            <a:off x="240357" y="218822"/>
            <a:ext cx="10998490" cy="507474"/>
          </a:xfrm>
        </p:spPr>
        <p:txBody>
          <a:bodyPr>
            <a:normAutofit fontScale="90000"/>
          </a:bodyPr>
          <a:lstStyle/>
          <a:p>
            <a:r>
              <a:rPr lang="en-US" dirty="0"/>
              <a:t>ADMIRALTY OCEAN PASSAGES FOR THE WORLD </a:t>
            </a:r>
          </a:p>
        </p:txBody>
      </p:sp>
      <p:sp>
        <p:nvSpPr>
          <p:cNvPr id="4" name="Content Placeholder 3">
            <a:extLst>
              <a:ext uri="{FF2B5EF4-FFF2-40B4-BE49-F238E27FC236}">
                <a16:creationId xmlns:a16="http://schemas.microsoft.com/office/drawing/2014/main" id="{B572F3DD-0699-F0E0-0935-ACCD3B9AF747}"/>
              </a:ext>
            </a:extLst>
          </p:cNvPr>
          <p:cNvSpPr>
            <a:spLocks noGrp="1"/>
          </p:cNvSpPr>
          <p:nvPr>
            <p:ph sz="half" idx="2"/>
          </p:nvPr>
        </p:nvSpPr>
        <p:spPr>
          <a:xfrm>
            <a:off x="5496850" y="956201"/>
            <a:ext cx="5856950" cy="5220762"/>
          </a:xfrm>
        </p:spPr>
        <p:txBody>
          <a:bodyPr>
            <a:normAutofit fontScale="62500" lnSpcReduction="20000"/>
          </a:bodyPr>
          <a:lstStyle/>
          <a:p>
            <a:pPr rtl="0"/>
            <a:r>
              <a:rPr lang="el-GR" dirty="0"/>
              <a:t>Χωρίζονται σε δύο τόμους.</a:t>
            </a:r>
            <a:endParaRPr lang="en-US" dirty="0"/>
          </a:p>
          <a:p>
            <a:pPr rtl="0"/>
            <a:r>
              <a:rPr lang="el-GR" dirty="0"/>
              <a:t>Δίνουν πληροφορίες για την υποστήριξη του σχεδιασμού ταξιδίου για τις περισσότερες μεγάλες διαδρομές. Τα </a:t>
            </a:r>
            <a:r>
              <a:rPr lang="el-GR" dirty="0" err="1"/>
              <a:t>Ocean</a:t>
            </a:r>
            <a:r>
              <a:rPr lang="el-GR" dirty="0"/>
              <a:t> </a:t>
            </a:r>
            <a:r>
              <a:rPr lang="el-GR" dirty="0" err="1"/>
              <a:t>Passages</a:t>
            </a:r>
            <a:r>
              <a:rPr lang="el-GR" dirty="0"/>
              <a:t> for the World (NP136) υποστηρίζουν σχεδιασμό ταξιδιών στις περισσότερες μεγάλες διαδρομές, με λεπτομέρειες για τον καιρό, τα ρεύματα, τους κινδύνους πάγου και τις αποστάσεις μεταξύ των μεγάλων λιμανιών.</a:t>
            </a:r>
          </a:p>
          <a:p>
            <a:pPr rtl="0"/>
            <a:r>
              <a:rPr lang="el-GR" dirty="0"/>
              <a:t>Τα </a:t>
            </a:r>
            <a:r>
              <a:rPr lang="el-GR" dirty="0" err="1"/>
              <a:t>Ocean</a:t>
            </a:r>
            <a:r>
              <a:rPr lang="el-GR" dirty="0"/>
              <a:t> </a:t>
            </a:r>
            <a:r>
              <a:rPr lang="el-GR" dirty="0" err="1"/>
              <a:t>Passages</a:t>
            </a:r>
            <a:r>
              <a:rPr lang="el-GR" dirty="0"/>
              <a:t> for the World περιλαμβάνουν: Μεμονωμένα κεφάλαια που καλύπτουν καθέναν από τους ωκεανούς του κόσμου, με λεπτομέρειες για τον καιρό, το κλίμα, τους ανέμους, τα ρεύματα, τις παλίρροιες, τους εποχιακούς παράγοντες και τους κινδύνους πάγου.</a:t>
            </a:r>
          </a:p>
          <a:p>
            <a:pPr rtl="0"/>
            <a:r>
              <a:rPr lang="el-GR" dirty="0"/>
              <a:t>Παρέχει κάλυψη των πιο πολυσύχναστων και αναδυόμενων εμπορικών διαδρομών ανά τον κόσμο για να βοηθήσει στο σχεδιασμό πλου και τον υπολογισμό της ΕΤΑ.</a:t>
            </a:r>
          </a:p>
          <a:p>
            <a:pPr rtl="0"/>
            <a:r>
              <a:rPr lang="el-GR" dirty="0"/>
              <a:t>Παρέχει διαγράμματα πορειών και πίνακες δεδομένων πορειών που βοηθούν στην γρήγορη εξεύρεση πληροφοριών, καθώς και γραφήματα που δείχνουν ξεκάθαρα τις επιπτώσεις του κλίματος, τα ύψη των κυμάτων και τις ζώνες γραμμής φορτίου (</a:t>
            </a:r>
            <a:r>
              <a:rPr lang="en-US" dirty="0"/>
              <a:t>Load Line Zones)</a:t>
            </a:r>
            <a:endParaRPr lang="el-GR" dirty="0"/>
          </a:p>
          <a:p>
            <a:endParaRPr lang="en-US" dirty="0"/>
          </a:p>
        </p:txBody>
      </p:sp>
      <p:sp>
        <p:nvSpPr>
          <p:cNvPr id="3" name="TextBox 2">
            <a:extLst>
              <a:ext uri="{FF2B5EF4-FFF2-40B4-BE49-F238E27FC236}">
                <a16:creationId xmlns:a16="http://schemas.microsoft.com/office/drawing/2014/main" id="{6F22DF3C-5BB6-D2D9-D5C1-AAB8AD620AA7}"/>
              </a:ext>
            </a:extLst>
          </p:cNvPr>
          <p:cNvSpPr txBox="1"/>
          <p:nvPr/>
        </p:nvSpPr>
        <p:spPr>
          <a:xfrm>
            <a:off x="240357" y="1123406"/>
            <a:ext cx="4362994" cy="4524315"/>
          </a:xfrm>
          <a:prstGeom prst="rect">
            <a:avLst/>
          </a:prstGeom>
          <a:noFill/>
        </p:spPr>
        <p:txBody>
          <a:bodyPr wrap="square" rtlCol="0">
            <a:spAutoFit/>
          </a:bodyPr>
          <a:lstStyle/>
          <a:p>
            <a:r>
              <a:rPr lang="en-US" dirty="0"/>
              <a:t>Ocean Passages for the World </a:t>
            </a:r>
            <a:r>
              <a:rPr lang="en-US" dirty="0" err="1"/>
              <a:t>inc</a:t>
            </a:r>
            <a:r>
              <a:rPr lang="en-US" dirty="0"/>
              <a:t>​​​ludes:</a:t>
            </a:r>
          </a:p>
          <a:p>
            <a:endParaRPr lang="en-US" dirty="0"/>
          </a:p>
          <a:p>
            <a:r>
              <a:rPr lang="en-US" dirty="0"/>
              <a:t>    Individual </a:t>
            </a:r>
            <a:r>
              <a:rPr lang="en-US" dirty="0" err="1"/>
              <a:t>ch</a:t>
            </a:r>
            <a:r>
              <a:rPr lang="en-US" dirty="0"/>
              <a:t>​​​​</a:t>
            </a:r>
            <a:r>
              <a:rPr lang="en-US" dirty="0" err="1"/>
              <a:t>apters</a:t>
            </a:r>
            <a:r>
              <a:rPr lang="en-US" dirty="0"/>
              <a:t> covering each of the world’s oceans, with details of weather, climate, winds, currents, swell, seasonal factors and ice hazards</a:t>
            </a:r>
          </a:p>
          <a:p>
            <a:r>
              <a:rPr lang="en-US" dirty="0"/>
              <a:t>    Coverage of the world's busiest and emerging trade routes to help bridge crew and shore side staff with route planning and the calculation of arrival times</a:t>
            </a:r>
          </a:p>
          <a:p>
            <a:r>
              <a:rPr lang="en-US" dirty="0"/>
              <a:t>    Numerous route diagrams and tabulated route data to help users find information quickly, as well as </a:t>
            </a:r>
            <a:r>
              <a:rPr lang="en-US" dirty="0" err="1"/>
              <a:t>chartlets</a:t>
            </a:r>
            <a:r>
              <a:rPr lang="en-US" dirty="0"/>
              <a:t> clearly demonstrating the effects of climate, wave heights and load line zones</a:t>
            </a:r>
          </a:p>
          <a:p>
            <a:endParaRPr lang="en-US" dirty="0"/>
          </a:p>
        </p:txBody>
      </p:sp>
    </p:spTree>
    <p:extLst>
      <p:ext uri="{BB962C8B-B14F-4D97-AF65-F5344CB8AC3E}">
        <p14:creationId xmlns:p14="http://schemas.microsoft.com/office/powerpoint/2010/main" val="1322535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682A-5422-DF49-B075-4AA600DF6496}"/>
              </a:ext>
            </a:extLst>
          </p:cNvPr>
          <p:cNvSpPr>
            <a:spLocks noGrp="1"/>
          </p:cNvSpPr>
          <p:nvPr>
            <p:ph type="title"/>
          </p:nvPr>
        </p:nvSpPr>
        <p:spPr>
          <a:xfrm>
            <a:off x="355310" y="365125"/>
            <a:ext cx="10998490" cy="925485"/>
          </a:xfrm>
        </p:spPr>
        <p:txBody>
          <a:bodyPr>
            <a:normAutofit/>
          </a:bodyPr>
          <a:lstStyle/>
          <a:p>
            <a:r>
              <a:rPr lang="en-US" dirty="0"/>
              <a:t>ADMIRALTY OCEAN PASSAGES FOR THE WORLD </a:t>
            </a:r>
          </a:p>
        </p:txBody>
      </p:sp>
      <p:sp>
        <p:nvSpPr>
          <p:cNvPr id="4" name="Content Placeholder 3">
            <a:extLst>
              <a:ext uri="{FF2B5EF4-FFF2-40B4-BE49-F238E27FC236}">
                <a16:creationId xmlns:a16="http://schemas.microsoft.com/office/drawing/2014/main" id="{B572F3DD-0699-F0E0-0935-ACCD3B9AF747}"/>
              </a:ext>
            </a:extLst>
          </p:cNvPr>
          <p:cNvSpPr>
            <a:spLocks noGrp="1"/>
          </p:cNvSpPr>
          <p:nvPr>
            <p:ph sz="half" idx="2"/>
          </p:nvPr>
        </p:nvSpPr>
        <p:spPr>
          <a:xfrm>
            <a:off x="5259426" y="2491932"/>
            <a:ext cx="4767187" cy="3486475"/>
          </a:xfrm>
        </p:spPr>
        <p:txBody>
          <a:bodyPr>
            <a:normAutofit/>
          </a:bodyPr>
          <a:lstStyle/>
          <a:p>
            <a:pPr rtl="0"/>
            <a:endParaRPr lang="el-GR" dirty="0"/>
          </a:p>
          <a:p>
            <a:endParaRPr lang="en-US" dirty="0"/>
          </a:p>
        </p:txBody>
      </p:sp>
      <p:pic>
        <p:nvPicPr>
          <p:cNvPr id="1026" name="Picture 2">
            <a:extLst>
              <a:ext uri="{FF2B5EF4-FFF2-40B4-BE49-F238E27FC236}">
                <a16:creationId xmlns:a16="http://schemas.microsoft.com/office/drawing/2014/main" id="{91177206-EC08-411F-90E5-509631C58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406" y="1077465"/>
            <a:ext cx="9449308" cy="5581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039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962C-E627-65E2-6AA7-25043F7A617E}"/>
              </a:ext>
            </a:extLst>
          </p:cNvPr>
          <p:cNvSpPr>
            <a:spLocks noGrp="1"/>
          </p:cNvSpPr>
          <p:nvPr>
            <p:ph type="title"/>
          </p:nvPr>
        </p:nvSpPr>
        <p:spPr/>
        <p:txBody>
          <a:bodyPr/>
          <a:lstStyle/>
          <a:p>
            <a:r>
              <a:rPr lang="el-GR" dirty="0"/>
              <a:t>Χρησιμότητα των Ναυτικών Εκδόσεων</a:t>
            </a:r>
            <a:endParaRPr lang="en-US" dirty="0"/>
          </a:p>
        </p:txBody>
      </p:sp>
      <p:sp>
        <p:nvSpPr>
          <p:cNvPr id="3" name="Content Placeholder 2">
            <a:extLst>
              <a:ext uri="{FF2B5EF4-FFF2-40B4-BE49-F238E27FC236}">
                <a16:creationId xmlns:a16="http://schemas.microsoft.com/office/drawing/2014/main" id="{4628E63C-FEF4-7313-3A8E-CF62F50139A2}"/>
              </a:ext>
            </a:extLst>
          </p:cNvPr>
          <p:cNvSpPr>
            <a:spLocks noGrp="1"/>
          </p:cNvSpPr>
          <p:nvPr>
            <p:ph sz="half" idx="1"/>
          </p:nvPr>
        </p:nvSpPr>
        <p:spPr>
          <a:xfrm>
            <a:off x="169184" y="1825624"/>
            <a:ext cx="5280962" cy="4450301"/>
          </a:xfrm>
        </p:spPr>
        <p:txBody>
          <a:bodyPr>
            <a:normAutofit/>
          </a:bodyPr>
          <a:lstStyle/>
          <a:p>
            <a:r>
              <a:rPr lang="el-GR" dirty="0"/>
              <a:t>Είναι απολύτως αναγκαίο ο αξιωματικός να γνωρίζει από που θα αντλήσει ακριβείς και επίκαιρες (</a:t>
            </a:r>
            <a:r>
              <a:rPr lang="en-US" dirty="0"/>
              <a:t>up to date) </a:t>
            </a:r>
            <a:r>
              <a:rPr lang="el-GR" dirty="0"/>
              <a:t>πληροφορίες σχετικά με τον πλου του.</a:t>
            </a:r>
          </a:p>
          <a:p>
            <a:r>
              <a:rPr lang="el-GR" dirty="0"/>
              <a:t>Την ανάγκη αυτή την καλύπτουν οι Ναυτικές εκδόσεις.</a:t>
            </a:r>
            <a:endParaRPr lang="en-US" dirty="0"/>
          </a:p>
          <a:p>
            <a:endParaRPr lang="el-GR" dirty="0"/>
          </a:p>
          <a:p>
            <a:endParaRPr lang="el-GR" dirty="0"/>
          </a:p>
          <a:p>
            <a:pPr marL="0" indent="0">
              <a:buNone/>
            </a:pPr>
            <a:endParaRPr lang="el-GR" dirty="0"/>
          </a:p>
          <a:p>
            <a:endParaRPr lang="en-US" dirty="0"/>
          </a:p>
        </p:txBody>
      </p:sp>
      <p:sp>
        <p:nvSpPr>
          <p:cNvPr id="5" name="Content Placeholder 4">
            <a:extLst>
              <a:ext uri="{FF2B5EF4-FFF2-40B4-BE49-F238E27FC236}">
                <a16:creationId xmlns:a16="http://schemas.microsoft.com/office/drawing/2014/main" id="{C4B87EED-5E2F-D2B7-0E36-5DE800EB658C}"/>
              </a:ext>
            </a:extLst>
          </p:cNvPr>
          <p:cNvSpPr>
            <a:spLocks noGrp="1"/>
          </p:cNvSpPr>
          <p:nvPr>
            <p:ph sz="half" idx="2"/>
          </p:nvPr>
        </p:nvSpPr>
        <p:spPr/>
        <p:txBody>
          <a:bodyPr/>
          <a:lstStyle/>
          <a:p>
            <a:endParaRPr lang="en-US"/>
          </a:p>
        </p:txBody>
      </p:sp>
      <p:pic>
        <p:nvPicPr>
          <p:cNvPr id="8" name="Picture 7">
            <a:extLst>
              <a:ext uri="{FF2B5EF4-FFF2-40B4-BE49-F238E27FC236}">
                <a16:creationId xmlns:a16="http://schemas.microsoft.com/office/drawing/2014/main" id="{D6DE0A1C-E6FD-F908-92E8-A0BEA4A695DE}"/>
              </a:ext>
            </a:extLst>
          </p:cNvPr>
          <p:cNvPicPr>
            <a:picLocks noChangeAspect="1"/>
          </p:cNvPicPr>
          <p:nvPr/>
        </p:nvPicPr>
        <p:blipFill>
          <a:blip r:embed="rId2"/>
          <a:stretch>
            <a:fillRect/>
          </a:stretch>
        </p:blipFill>
        <p:spPr>
          <a:xfrm>
            <a:off x="5881351" y="1562938"/>
            <a:ext cx="6233179" cy="3665658"/>
          </a:xfrm>
          <a:prstGeom prst="rect">
            <a:avLst/>
          </a:prstGeom>
        </p:spPr>
      </p:pic>
    </p:spTree>
    <p:extLst>
      <p:ext uri="{BB962C8B-B14F-4D97-AF65-F5344CB8AC3E}">
        <p14:creationId xmlns:p14="http://schemas.microsoft.com/office/powerpoint/2010/main" val="2191972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4C7C5-4698-32F8-1E2F-66967E3A16F9}"/>
              </a:ext>
            </a:extLst>
          </p:cNvPr>
          <p:cNvSpPr>
            <a:spLocks noGrp="1"/>
          </p:cNvSpPr>
          <p:nvPr>
            <p:ph type="title"/>
          </p:nvPr>
        </p:nvSpPr>
        <p:spPr>
          <a:xfrm>
            <a:off x="245582" y="124770"/>
            <a:ext cx="10920113" cy="700804"/>
          </a:xfrm>
        </p:spPr>
        <p:txBody>
          <a:bodyPr/>
          <a:lstStyle/>
          <a:p>
            <a:r>
              <a:rPr lang="en-US" dirty="0"/>
              <a:t>ADMIRALTY OCEAN PASSAGES FOR THE WORLD </a:t>
            </a:r>
          </a:p>
        </p:txBody>
      </p:sp>
      <p:pic>
        <p:nvPicPr>
          <p:cNvPr id="6" name="Content Placeholder 5">
            <a:extLst>
              <a:ext uri="{FF2B5EF4-FFF2-40B4-BE49-F238E27FC236}">
                <a16:creationId xmlns:a16="http://schemas.microsoft.com/office/drawing/2014/main" id="{4D4530B7-D9CB-9635-90EC-649FC6D5EC0A}"/>
              </a:ext>
            </a:extLst>
          </p:cNvPr>
          <p:cNvPicPr>
            <a:picLocks noGrp="1" noChangeAspect="1"/>
          </p:cNvPicPr>
          <p:nvPr>
            <p:ph sz="half" idx="1"/>
          </p:nvPr>
        </p:nvPicPr>
        <p:blipFill>
          <a:blip r:embed="rId2"/>
          <a:stretch>
            <a:fillRect/>
          </a:stretch>
        </p:blipFill>
        <p:spPr>
          <a:xfrm>
            <a:off x="608293" y="825574"/>
            <a:ext cx="8676785" cy="5881742"/>
          </a:xfrm>
        </p:spPr>
      </p:pic>
    </p:spTree>
    <p:extLst>
      <p:ext uri="{BB962C8B-B14F-4D97-AF65-F5344CB8AC3E}">
        <p14:creationId xmlns:p14="http://schemas.microsoft.com/office/powerpoint/2010/main" val="1485107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82BF6-A22D-8098-384B-92328838F59E}"/>
              </a:ext>
            </a:extLst>
          </p:cNvPr>
          <p:cNvSpPr>
            <a:spLocks noGrp="1"/>
          </p:cNvSpPr>
          <p:nvPr>
            <p:ph type="title"/>
          </p:nvPr>
        </p:nvSpPr>
        <p:spPr>
          <a:xfrm>
            <a:off x="838200" y="365125"/>
            <a:ext cx="10458559" cy="502249"/>
          </a:xfrm>
        </p:spPr>
        <p:txBody>
          <a:bodyPr>
            <a:normAutofit fontScale="90000"/>
          </a:bodyPr>
          <a:lstStyle/>
          <a:p>
            <a:r>
              <a:rPr lang="en-US" b="1" dirty="0"/>
              <a:t>ADMIRALTY Mariner's Handbook (NP100)</a:t>
            </a:r>
            <a:endParaRPr lang="en-US" dirty="0"/>
          </a:p>
        </p:txBody>
      </p:sp>
      <p:pic>
        <p:nvPicPr>
          <p:cNvPr id="6" name="Content Placeholder 5">
            <a:extLst>
              <a:ext uri="{FF2B5EF4-FFF2-40B4-BE49-F238E27FC236}">
                <a16:creationId xmlns:a16="http://schemas.microsoft.com/office/drawing/2014/main" id="{D98EBCD9-2DD2-BDDC-3CAE-1E9B5C9DD10C}"/>
              </a:ext>
            </a:extLst>
          </p:cNvPr>
          <p:cNvPicPr>
            <a:picLocks noGrp="1" noChangeAspect="1"/>
          </p:cNvPicPr>
          <p:nvPr>
            <p:ph sz="half" idx="1"/>
          </p:nvPr>
        </p:nvPicPr>
        <p:blipFill>
          <a:blip r:embed="rId2"/>
          <a:stretch>
            <a:fillRect/>
          </a:stretch>
        </p:blipFill>
        <p:spPr>
          <a:xfrm>
            <a:off x="667968" y="963476"/>
            <a:ext cx="4029435" cy="5622399"/>
          </a:xfrm>
        </p:spPr>
      </p:pic>
      <p:sp>
        <p:nvSpPr>
          <p:cNvPr id="4" name="Content Placeholder 3">
            <a:extLst>
              <a:ext uri="{FF2B5EF4-FFF2-40B4-BE49-F238E27FC236}">
                <a16:creationId xmlns:a16="http://schemas.microsoft.com/office/drawing/2014/main" id="{A9278EF5-5C0E-4D2C-D12F-66EC7EEA48BD}"/>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4293210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82BF6-A22D-8098-384B-92328838F59E}"/>
              </a:ext>
            </a:extLst>
          </p:cNvPr>
          <p:cNvSpPr>
            <a:spLocks noGrp="1"/>
          </p:cNvSpPr>
          <p:nvPr>
            <p:ph type="title"/>
          </p:nvPr>
        </p:nvSpPr>
        <p:spPr>
          <a:xfrm>
            <a:off x="838200" y="365125"/>
            <a:ext cx="10458559" cy="502249"/>
          </a:xfrm>
        </p:spPr>
        <p:txBody>
          <a:bodyPr>
            <a:normAutofit fontScale="90000"/>
          </a:bodyPr>
          <a:lstStyle/>
          <a:p>
            <a:r>
              <a:rPr lang="en-US" b="1" dirty="0"/>
              <a:t>ADMIRALTY Mariner's Handbook (NP100)</a:t>
            </a:r>
            <a:endParaRPr lang="en-US" dirty="0"/>
          </a:p>
        </p:txBody>
      </p:sp>
      <p:sp>
        <p:nvSpPr>
          <p:cNvPr id="4" name="Content Placeholder 3">
            <a:extLst>
              <a:ext uri="{FF2B5EF4-FFF2-40B4-BE49-F238E27FC236}">
                <a16:creationId xmlns:a16="http://schemas.microsoft.com/office/drawing/2014/main" id="{A9278EF5-5C0E-4D2C-D12F-66EC7EEA48BD}"/>
              </a:ext>
            </a:extLst>
          </p:cNvPr>
          <p:cNvSpPr>
            <a:spLocks noGrp="1"/>
          </p:cNvSpPr>
          <p:nvPr>
            <p:ph sz="half" idx="2"/>
          </p:nvPr>
        </p:nvSpPr>
        <p:spPr>
          <a:xfrm>
            <a:off x="6172200" y="1107730"/>
            <a:ext cx="6019800" cy="5069233"/>
          </a:xfrm>
        </p:spPr>
        <p:txBody>
          <a:bodyPr>
            <a:normAutofit fontScale="77500" lnSpcReduction="20000"/>
          </a:bodyPr>
          <a:lstStyle/>
          <a:p>
            <a:r>
              <a:rPr lang="el-GR" dirty="0"/>
              <a:t>Το </a:t>
            </a:r>
            <a:r>
              <a:rPr lang="el-GR" dirty="0" err="1"/>
              <a:t>Mariner’s</a:t>
            </a:r>
            <a:r>
              <a:rPr lang="el-GR" dirty="0"/>
              <a:t> </a:t>
            </a:r>
            <a:r>
              <a:rPr lang="en-US" dirty="0"/>
              <a:t>Handbook</a:t>
            </a:r>
            <a:r>
              <a:rPr lang="el-GR" dirty="0"/>
              <a:t> περιλαμβάνει: ​</a:t>
            </a:r>
            <a:endParaRPr lang="en-US" dirty="0"/>
          </a:p>
          <a:p>
            <a:r>
              <a:rPr lang="el-GR" dirty="0"/>
              <a:t>Γενική παροχή βοήθειας στους ναυτικούς για την ναυσιπλοΐα και τις διαδικασίες της γέφυρας.</a:t>
            </a:r>
          </a:p>
          <a:p>
            <a:r>
              <a:rPr lang="el-GR" dirty="0"/>
              <a:t> Οι πληροφορίες περιλαμβάνουν </a:t>
            </a:r>
            <a:r>
              <a:rPr lang="el-GR" dirty="0" err="1"/>
              <a:t>οδήγίες</a:t>
            </a:r>
            <a:r>
              <a:rPr lang="el-GR" dirty="0"/>
              <a:t> για τους χάρτες και τη χρήση τους, την επικοινωνία πληροφοριών ναυσιπλοΐας , το θαλάσσιο περιβάλλον, τους περιορισμούς στη ναυσιπλοΐα και τη θαλάσσια ρύπανση και διατήρηση του θαλάσσιου περιβάλλοντος.</a:t>
            </a:r>
          </a:p>
          <a:p>
            <a:r>
              <a:rPr lang="el-GR" dirty="0"/>
              <a:t>Απλοποιημένους πίνακες που βοηθούν τους </a:t>
            </a:r>
            <a:r>
              <a:rPr lang="el-GR" dirty="0" err="1"/>
              <a:t>ναυτιλόμενους</a:t>
            </a:r>
            <a:r>
              <a:rPr lang="el-GR" dirty="0"/>
              <a:t> να εντοπίζουν γρήγορα βασικές πληροφορίες, με εικόνες που βοηθούν στην κατανόηση πολύπλοκων θεμάτων όπως είναι τα θαλάσσια ρεύματα, οι ναυτιλιακές σημάνσεις, οι καταστάσεις του καιρού και του ανέμου κλπ.</a:t>
            </a:r>
            <a:endParaRPr lang="en-US" dirty="0"/>
          </a:p>
        </p:txBody>
      </p:sp>
      <p:sp>
        <p:nvSpPr>
          <p:cNvPr id="5" name="Content Placeholder 4">
            <a:extLst>
              <a:ext uri="{FF2B5EF4-FFF2-40B4-BE49-F238E27FC236}">
                <a16:creationId xmlns:a16="http://schemas.microsoft.com/office/drawing/2014/main" id="{F0292D0A-4517-EFA1-FC25-A0A315E31B0A}"/>
              </a:ext>
            </a:extLst>
          </p:cNvPr>
          <p:cNvSpPr>
            <a:spLocks noGrp="1"/>
          </p:cNvSpPr>
          <p:nvPr>
            <p:ph sz="half" idx="1"/>
          </p:nvPr>
        </p:nvSpPr>
        <p:spPr>
          <a:xfrm>
            <a:off x="297833" y="1144306"/>
            <a:ext cx="5721967" cy="5032657"/>
          </a:xfrm>
        </p:spPr>
        <p:txBody>
          <a:bodyPr>
            <a:normAutofit fontScale="77500" lnSpcReduction="20000"/>
          </a:bodyPr>
          <a:lstStyle/>
          <a:p>
            <a:r>
              <a:rPr lang="en-US" dirty="0"/>
              <a:t>The Mariner’s Handbook includes:</a:t>
            </a:r>
          </a:p>
          <a:p>
            <a:pPr>
              <a:buFont typeface="Arial" panose="020B0604020202020204" pitchFamily="34" charset="0"/>
              <a:buChar char="•"/>
            </a:pPr>
            <a:r>
              <a:rPr lang="en-US" dirty="0"/>
              <a:t>​​​​Guidance to assist mariners in navigational training and active bridge procedures. Information includes charts and their use, the communication of navigational information, the maritime environment, restrictions to navigation and maritime pollution and conservation</a:t>
            </a:r>
          </a:p>
          <a:p>
            <a:pPr>
              <a:buFont typeface="Arial" panose="020B0604020202020204" pitchFamily="34" charset="0"/>
              <a:buChar char="•"/>
            </a:pPr>
            <a:r>
              <a:rPr lang="en-US" dirty="0"/>
              <a:t>Simple tabular layouts to help users quickly locate essential information, with images to aid the understanding of complex subjects</a:t>
            </a:r>
          </a:p>
          <a:p>
            <a:endParaRPr lang="en-US" dirty="0"/>
          </a:p>
        </p:txBody>
      </p:sp>
    </p:spTree>
    <p:extLst>
      <p:ext uri="{BB962C8B-B14F-4D97-AF65-F5344CB8AC3E}">
        <p14:creationId xmlns:p14="http://schemas.microsoft.com/office/powerpoint/2010/main" val="490315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82BF6-A22D-8098-384B-92328838F59E}"/>
              </a:ext>
            </a:extLst>
          </p:cNvPr>
          <p:cNvSpPr>
            <a:spLocks noGrp="1"/>
          </p:cNvSpPr>
          <p:nvPr>
            <p:ph type="title"/>
          </p:nvPr>
        </p:nvSpPr>
        <p:spPr>
          <a:xfrm>
            <a:off x="838200" y="365125"/>
            <a:ext cx="10458559" cy="502249"/>
          </a:xfrm>
        </p:spPr>
        <p:txBody>
          <a:bodyPr>
            <a:normAutofit fontScale="90000"/>
          </a:bodyPr>
          <a:lstStyle/>
          <a:p>
            <a:r>
              <a:rPr lang="en-US" b="1" dirty="0"/>
              <a:t>ADMIRALTY </a:t>
            </a:r>
            <a:r>
              <a:rPr lang="en-US" b="1" dirty="0" err="1"/>
              <a:t>eNP</a:t>
            </a:r>
            <a:r>
              <a:rPr lang="en-US" b="1" dirty="0"/>
              <a:t> (Electronic Nautical Publications)</a:t>
            </a:r>
            <a:endParaRPr lang="en-US" dirty="0"/>
          </a:p>
        </p:txBody>
      </p:sp>
      <p:sp>
        <p:nvSpPr>
          <p:cNvPr id="4" name="Content Placeholder 3">
            <a:extLst>
              <a:ext uri="{FF2B5EF4-FFF2-40B4-BE49-F238E27FC236}">
                <a16:creationId xmlns:a16="http://schemas.microsoft.com/office/drawing/2014/main" id="{A9278EF5-5C0E-4D2C-D12F-66EC7EEA48BD}"/>
              </a:ext>
            </a:extLst>
          </p:cNvPr>
          <p:cNvSpPr>
            <a:spLocks noGrp="1"/>
          </p:cNvSpPr>
          <p:nvPr>
            <p:ph sz="half" idx="2"/>
          </p:nvPr>
        </p:nvSpPr>
        <p:spPr>
          <a:xfrm>
            <a:off x="6172200" y="1107730"/>
            <a:ext cx="6019800" cy="5069233"/>
          </a:xfrm>
        </p:spPr>
        <p:txBody>
          <a:bodyPr>
            <a:normAutofit fontScale="47500" lnSpcReduction="20000"/>
          </a:bodyPr>
          <a:lstStyle/>
          <a:p>
            <a:r>
              <a:rPr lang="el-GR" dirty="0"/>
              <a:t>Τα ADMIRALTY e-</a:t>
            </a:r>
            <a:r>
              <a:rPr lang="el-GR" dirty="0" err="1"/>
              <a:t>Nautical</a:t>
            </a:r>
            <a:r>
              <a:rPr lang="el-GR" dirty="0"/>
              <a:t> </a:t>
            </a:r>
            <a:r>
              <a:rPr lang="el-GR" dirty="0" err="1"/>
              <a:t>Publications</a:t>
            </a:r>
            <a:r>
              <a:rPr lang="el-GR" dirty="0"/>
              <a:t> (AENP) είναι επίσημα και εγκεκριμένα από τις περισσότερες σημαίες ηλεκτρονικές εκδόσεις όλων των παραπάνω βιβλίων.</a:t>
            </a:r>
          </a:p>
          <a:p>
            <a:r>
              <a:rPr lang="el-GR" dirty="0"/>
              <a:t>Η πρόσβαση είναι δυνατή μόνο χρησιμοποιώντας τα ADMIRALTY e-</a:t>
            </a:r>
            <a:r>
              <a:rPr lang="el-GR" dirty="0" err="1"/>
              <a:t>Readers</a:t>
            </a:r>
            <a:r>
              <a:rPr lang="el-GR" dirty="0"/>
              <a:t>.</a:t>
            </a:r>
          </a:p>
          <a:p>
            <a:r>
              <a:rPr lang="el-GR" dirty="0"/>
              <a:t>Είναι εύκολα στη χρήση και πολύ γρήγορα να ενημερωθούν. </a:t>
            </a:r>
          </a:p>
          <a:p>
            <a:r>
              <a:rPr lang="el-GR" dirty="0"/>
              <a:t>Οι Εβδομαδιαίες αγγελίες προς </a:t>
            </a:r>
            <a:r>
              <a:rPr lang="el-GR" dirty="0" err="1"/>
              <a:t>Ναυτιλομένους</a:t>
            </a:r>
            <a:r>
              <a:rPr lang="el-GR" dirty="0"/>
              <a:t> (διορθώσεις) εφαρμόζονται με ακρίβεια σε δευτερόλεπτα για να διασφαλιστεί η συνεχής ασφάλεια και συμμόρφωση.​ </a:t>
            </a:r>
          </a:p>
          <a:p>
            <a:r>
              <a:rPr lang="el-GR" dirty="0"/>
              <a:t>Περιλαμβάνουν τα</a:t>
            </a:r>
            <a:r>
              <a:rPr lang="en-US" dirty="0"/>
              <a:t> </a:t>
            </a:r>
            <a:r>
              <a:rPr lang="el-GR" dirty="0"/>
              <a:t>κάτωθι:</a:t>
            </a:r>
          </a:p>
          <a:p>
            <a:pPr>
              <a:buFont typeface="Arial" panose="020B0604020202020204" pitchFamily="34" charset="0"/>
              <a:buChar char="•"/>
            </a:pPr>
            <a:r>
              <a:rPr lang="el-GR" dirty="0"/>
              <a:t> </a:t>
            </a:r>
            <a:r>
              <a:rPr lang="en-US" dirty="0"/>
              <a:t>​​Sailing Directions​​​ (76 volumes)</a:t>
            </a:r>
          </a:p>
          <a:p>
            <a:pPr>
              <a:buFont typeface="Arial" panose="020B0604020202020204" pitchFamily="34" charset="0"/>
              <a:buChar char="•"/>
            </a:pPr>
            <a:r>
              <a:rPr lang="en-US" dirty="0"/>
              <a:t>​Ocean passages for the world (NP136 volumes 1&amp;2)​ ​</a:t>
            </a:r>
          </a:p>
          <a:p>
            <a:pPr>
              <a:buFont typeface="Arial" panose="020B0604020202020204" pitchFamily="34" charset="0"/>
              <a:buChar char="•"/>
            </a:pPr>
            <a:r>
              <a:rPr lang="en-US" dirty="0"/>
              <a:t>​​The Mariner’s Handbook (NP100)​​</a:t>
            </a:r>
          </a:p>
          <a:p>
            <a:pPr>
              <a:buFont typeface="Arial" panose="020B0604020202020204" pitchFamily="34" charset="0"/>
              <a:buChar char="•"/>
            </a:pPr>
            <a:r>
              <a:rPr lang="en-US" dirty="0"/>
              <a:t>The Nautical Almanac (NP314)​​</a:t>
            </a:r>
          </a:p>
          <a:p>
            <a:pPr>
              <a:buFont typeface="Arial" panose="020B0604020202020204" pitchFamily="34" charset="0"/>
              <a:buChar char="•"/>
            </a:pPr>
            <a:r>
              <a:rPr lang="en-US" dirty="0"/>
              <a:t>ADMIRALTY Guide to the practical use of ENCs (NP231)​</a:t>
            </a:r>
          </a:p>
          <a:p>
            <a:pPr>
              <a:buFont typeface="Arial" panose="020B0604020202020204" pitchFamily="34" charset="0"/>
              <a:buChar char="•"/>
            </a:pPr>
            <a:r>
              <a:rPr lang="en-US" dirty="0"/>
              <a:t>ADMIRALTY Guide to ECDIS implementation, policy and procedures (NP232)​</a:t>
            </a:r>
          </a:p>
          <a:p>
            <a:pPr>
              <a:buFont typeface="Arial" panose="020B0604020202020204" pitchFamily="34" charset="0"/>
              <a:buChar char="•"/>
            </a:pPr>
            <a:r>
              <a:rPr lang="en-US" dirty="0"/>
              <a:t>ADMIRALTY Guide to ENC symbols used in ECDIS (NP5012)​​​</a:t>
            </a:r>
          </a:p>
          <a:p>
            <a:pPr>
              <a:buFont typeface="Arial" panose="020B0604020202020204" pitchFamily="34" charset="0"/>
              <a:buChar char="•"/>
            </a:pPr>
            <a:r>
              <a:rPr lang="en-US" dirty="0"/>
              <a:t>How to Keep your ADMIRALTY Products Up-to-Date (NP294)​</a:t>
            </a:r>
          </a:p>
          <a:p>
            <a:pPr>
              <a:buFont typeface="Arial" panose="020B0604020202020204" pitchFamily="34" charset="0"/>
              <a:buChar char="•"/>
            </a:pPr>
            <a:r>
              <a:rPr lang="en-US" dirty="0"/>
              <a:t>IALA Maritime Buoyage System (NP735)​​</a:t>
            </a:r>
          </a:p>
          <a:p>
            <a:pPr>
              <a:buFont typeface="Arial" panose="020B0604020202020204" pitchFamily="34" charset="0"/>
              <a:buChar char="•"/>
            </a:pPr>
            <a:r>
              <a:rPr lang="en-US" dirty="0"/>
              <a:t>Symbols and Abbreviations Used on ADMIRALTY charts (NP5011)​</a:t>
            </a:r>
          </a:p>
          <a:p>
            <a:pPr>
              <a:buFont typeface="Arial" panose="020B0604020202020204" pitchFamily="34" charset="0"/>
              <a:buChar char="•"/>
            </a:pPr>
            <a:r>
              <a:rPr lang="en-US" dirty="0"/>
              <a:t>Cumulative List of ADMIRALTY Notices to Mariners (NP234A &amp; NP234B)</a:t>
            </a:r>
          </a:p>
          <a:p>
            <a:pPr>
              <a:buFont typeface="Arial" panose="020B0604020202020204" pitchFamily="34" charset="0"/>
              <a:buChar char="•"/>
            </a:pPr>
            <a:r>
              <a:rPr lang="en-US" dirty="0"/>
              <a:t>Annual Summary of ADMIRALTY Notices to Mariner​​s (NP247 volumes 1&amp;2)</a:t>
            </a:r>
          </a:p>
        </p:txBody>
      </p:sp>
      <p:sp>
        <p:nvSpPr>
          <p:cNvPr id="5" name="Content Placeholder 4">
            <a:extLst>
              <a:ext uri="{FF2B5EF4-FFF2-40B4-BE49-F238E27FC236}">
                <a16:creationId xmlns:a16="http://schemas.microsoft.com/office/drawing/2014/main" id="{F0292D0A-4517-EFA1-FC25-A0A315E31B0A}"/>
              </a:ext>
            </a:extLst>
          </p:cNvPr>
          <p:cNvSpPr>
            <a:spLocks noGrp="1"/>
          </p:cNvSpPr>
          <p:nvPr>
            <p:ph sz="half" idx="1"/>
          </p:nvPr>
        </p:nvSpPr>
        <p:spPr>
          <a:xfrm>
            <a:off x="297833" y="1144306"/>
            <a:ext cx="5721967" cy="5032657"/>
          </a:xfrm>
        </p:spPr>
        <p:txBody>
          <a:bodyPr>
            <a:normAutofit fontScale="47500" lnSpcReduction="20000"/>
          </a:bodyPr>
          <a:lstStyle/>
          <a:p>
            <a:r>
              <a:rPr lang="en-US" dirty="0">
                <a:effectLst/>
              </a:rPr>
              <a:t>ADMIRALTY e-Nautical Publications (AENPs) are official ADMIRALTY Nautical Publications available as e-books, accessed only using our ADMIRALTY e-Readers 1.3 and 1.4 or on the AENP Integrated Viewer. Easy to use and update, they bring improved efficiency, accuracy and access to information bridge officers need. </a:t>
            </a:r>
          </a:p>
          <a:p>
            <a:pPr>
              <a:buFont typeface="Arial" panose="020B0604020202020204" pitchFamily="34" charset="0"/>
              <a:buChar char="•"/>
            </a:pPr>
            <a:r>
              <a:rPr lang="en-US" dirty="0">
                <a:effectLst/>
              </a:rPr>
              <a:t>​​Weekly Notices to Mariners applied accurately in seconds to ensure ongoing safety and compliance.​</a:t>
            </a:r>
          </a:p>
          <a:p>
            <a:pPr>
              <a:buFont typeface="Arial" panose="020B0604020202020204" pitchFamily="34" charset="0"/>
              <a:buChar char="•"/>
            </a:pPr>
            <a:r>
              <a:rPr lang="en-US" dirty="0">
                <a:effectLst/>
              </a:rPr>
              <a:t>​90 official ADMIRALTY Nautical Publications available in an electronic format. The range includes Sailing Directions (Pilots), Ocean Passages for the World, the Nautical ​​​​Almanac, the Mariner’s Handbook and many more.</a:t>
            </a:r>
          </a:p>
          <a:p>
            <a:pPr>
              <a:buFont typeface="Arial" panose="020B0604020202020204" pitchFamily="34" charset="0"/>
              <a:buChar char="•"/>
            </a:pPr>
            <a:r>
              <a:rPr lang="en-US" dirty="0">
                <a:effectLst/>
              </a:rPr>
              <a:t>Approved for use by the Flag States of over 80% of ships trading internationally, with clear display of NM updates to aid inspections.​</a:t>
            </a:r>
          </a:p>
          <a:p>
            <a:endParaRPr lang="en-US" dirty="0"/>
          </a:p>
        </p:txBody>
      </p:sp>
    </p:spTree>
    <p:extLst>
      <p:ext uri="{BB962C8B-B14F-4D97-AF65-F5344CB8AC3E}">
        <p14:creationId xmlns:p14="http://schemas.microsoft.com/office/powerpoint/2010/main" val="855473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DMIRALTY e-Nautical Publications (e-NPs) Book Shelf">
            <a:hlinkClick r:id="" action="ppaction://media"/>
            <a:extLst>
              <a:ext uri="{FF2B5EF4-FFF2-40B4-BE49-F238E27FC236}">
                <a16:creationId xmlns:a16="http://schemas.microsoft.com/office/drawing/2014/main" id="{496CB3AF-9AB1-45E7-2DF6-B5DBE42F39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7111" y="223375"/>
            <a:ext cx="11539438" cy="6490934"/>
          </a:xfrm>
          <a:prstGeom prst="rect">
            <a:avLst/>
          </a:prstGeom>
        </p:spPr>
      </p:pic>
    </p:spTree>
    <p:extLst>
      <p:ext uri="{BB962C8B-B14F-4D97-AF65-F5344CB8AC3E}">
        <p14:creationId xmlns:p14="http://schemas.microsoft.com/office/powerpoint/2010/main" val="177907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0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Viewing a Book in ADMIRALTY e-Reader 1.4">
            <a:hlinkClick r:id="" action="ppaction://media"/>
            <a:extLst>
              <a:ext uri="{FF2B5EF4-FFF2-40B4-BE49-F238E27FC236}">
                <a16:creationId xmlns:a16="http://schemas.microsoft.com/office/drawing/2014/main" id="{439783B4-77CF-E572-6ED1-6ACA274F73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8343" y="92094"/>
            <a:ext cx="11495314" cy="6466114"/>
          </a:xfrm>
          <a:prstGeom prst="rect">
            <a:avLst/>
          </a:prstGeom>
        </p:spPr>
      </p:pic>
    </p:spTree>
    <p:extLst>
      <p:ext uri="{BB962C8B-B14F-4D97-AF65-F5344CB8AC3E}">
        <p14:creationId xmlns:p14="http://schemas.microsoft.com/office/powerpoint/2010/main" val="427599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BB01-7FD4-CFC6-4E64-7BE3D6E5702B}"/>
              </a:ext>
            </a:extLst>
          </p:cNvPr>
          <p:cNvSpPr>
            <a:spLocks noGrp="1"/>
          </p:cNvSpPr>
          <p:nvPr>
            <p:ph type="title"/>
          </p:nvPr>
        </p:nvSpPr>
        <p:spPr/>
        <p:txBody>
          <a:bodyPr/>
          <a:lstStyle/>
          <a:p>
            <a:r>
              <a:rPr lang="en-US" dirty="0"/>
              <a:t>Admiralty Chart Catalogue NP 131</a:t>
            </a:r>
          </a:p>
        </p:txBody>
      </p:sp>
      <p:pic>
        <p:nvPicPr>
          <p:cNvPr id="6" name="Content Placeholder 5">
            <a:extLst>
              <a:ext uri="{FF2B5EF4-FFF2-40B4-BE49-F238E27FC236}">
                <a16:creationId xmlns:a16="http://schemas.microsoft.com/office/drawing/2014/main" id="{04319C3F-7593-209B-83C7-DFF5D91C1AD4}"/>
              </a:ext>
            </a:extLst>
          </p:cNvPr>
          <p:cNvPicPr>
            <a:picLocks noGrp="1" noChangeAspect="1"/>
          </p:cNvPicPr>
          <p:nvPr>
            <p:ph sz="half" idx="1"/>
          </p:nvPr>
        </p:nvPicPr>
        <p:blipFill>
          <a:blip r:embed="rId2"/>
          <a:stretch>
            <a:fillRect/>
          </a:stretch>
        </p:blipFill>
        <p:spPr>
          <a:xfrm>
            <a:off x="326136" y="1616012"/>
            <a:ext cx="5181600" cy="3625976"/>
          </a:xfrm>
        </p:spPr>
      </p:pic>
      <p:sp>
        <p:nvSpPr>
          <p:cNvPr id="4" name="Content Placeholder 3">
            <a:extLst>
              <a:ext uri="{FF2B5EF4-FFF2-40B4-BE49-F238E27FC236}">
                <a16:creationId xmlns:a16="http://schemas.microsoft.com/office/drawing/2014/main" id="{8851784C-8413-0B55-45C7-9E463A01C839}"/>
              </a:ext>
            </a:extLst>
          </p:cNvPr>
          <p:cNvSpPr>
            <a:spLocks noGrp="1"/>
          </p:cNvSpPr>
          <p:nvPr>
            <p:ph sz="half" idx="2"/>
          </p:nvPr>
        </p:nvSpPr>
        <p:spPr/>
        <p:txBody>
          <a:bodyPr/>
          <a:lstStyle/>
          <a:p>
            <a:r>
              <a:rPr lang="el-GR" dirty="0"/>
              <a:t>Συνολικός κατάλογος όλων των χαρτών που εκδίδει το Βρετανικό Ναυαρχείο.</a:t>
            </a:r>
          </a:p>
          <a:p>
            <a:r>
              <a:rPr lang="el-GR" dirty="0"/>
              <a:t>Εκδίδεται κάθε έτος και ενημερώνεται εβδομαδιαία όπως και οι υπόλοιπες εκδόσεις.</a:t>
            </a:r>
          </a:p>
        </p:txBody>
      </p:sp>
      <p:pic>
        <p:nvPicPr>
          <p:cNvPr id="8" name="Picture 7">
            <a:extLst>
              <a:ext uri="{FF2B5EF4-FFF2-40B4-BE49-F238E27FC236}">
                <a16:creationId xmlns:a16="http://schemas.microsoft.com/office/drawing/2014/main" id="{105ED902-2387-5920-B72F-EC9427079BC9}"/>
              </a:ext>
            </a:extLst>
          </p:cNvPr>
          <p:cNvPicPr>
            <a:picLocks noChangeAspect="1"/>
          </p:cNvPicPr>
          <p:nvPr/>
        </p:nvPicPr>
        <p:blipFill>
          <a:blip r:embed="rId3"/>
          <a:stretch>
            <a:fillRect/>
          </a:stretch>
        </p:blipFill>
        <p:spPr>
          <a:xfrm>
            <a:off x="1252501" y="0"/>
            <a:ext cx="9686997" cy="6858000"/>
          </a:xfrm>
          <a:prstGeom prst="rect">
            <a:avLst/>
          </a:prstGeom>
        </p:spPr>
      </p:pic>
    </p:spTree>
    <p:extLst>
      <p:ext uri="{BB962C8B-B14F-4D97-AF65-F5344CB8AC3E}">
        <p14:creationId xmlns:p14="http://schemas.microsoft.com/office/powerpoint/2010/main" val="2659066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5ED902-2387-5920-B72F-EC9427079BC9}"/>
              </a:ext>
            </a:extLst>
          </p:cNvPr>
          <p:cNvPicPr>
            <a:picLocks noChangeAspect="1"/>
          </p:cNvPicPr>
          <p:nvPr/>
        </p:nvPicPr>
        <p:blipFill>
          <a:blip r:embed="rId2"/>
          <a:stretch>
            <a:fillRect/>
          </a:stretch>
        </p:blipFill>
        <p:spPr>
          <a:xfrm>
            <a:off x="365760" y="76328"/>
            <a:ext cx="9483634" cy="6714028"/>
          </a:xfrm>
          <a:prstGeom prst="rect">
            <a:avLst/>
          </a:prstGeom>
        </p:spPr>
      </p:pic>
    </p:spTree>
    <p:extLst>
      <p:ext uri="{BB962C8B-B14F-4D97-AF65-F5344CB8AC3E}">
        <p14:creationId xmlns:p14="http://schemas.microsoft.com/office/powerpoint/2010/main" val="941841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BF1B8-4557-B65F-FFF3-E147A882F497}"/>
              </a:ext>
            </a:extLst>
          </p:cNvPr>
          <p:cNvSpPr>
            <a:spLocks noGrp="1"/>
          </p:cNvSpPr>
          <p:nvPr>
            <p:ph type="title"/>
          </p:nvPr>
        </p:nvSpPr>
        <p:spPr/>
        <p:txBody>
          <a:bodyPr/>
          <a:lstStyle/>
          <a:p>
            <a:r>
              <a:rPr lang="en-US" dirty="0"/>
              <a:t>GUIDE TO PORT ENTRY</a:t>
            </a:r>
          </a:p>
        </p:txBody>
      </p:sp>
      <p:sp>
        <p:nvSpPr>
          <p:cNvPr id="3" name="Content Placeholder 2">
            <a:extLst>
              <a:ext uri="{FF2B5EF4-FFF2-40B4-BE49-F238E27FC236}">
                <a16:creationId xmlns:a16="http://schemas.microsoft.com/office/drawing/2014/main" id="{6EF56C99-269C-2A7A-B0B6-52B9204B2E30}"/>
              </a:ext>
            </a:extLst>
          </p:cNvPr>
          <p:cNvSpPr>
            <a:spLocks noGrp="1"/>
          </p:cNvSpPr>
          <p:nvPr>
            <p:ph sz="half" idx="1"/>
          </p:nvPr>
        </p:nvSpPr>
        <p:spPr/>
        <p:txBody>
          <a:bodyPr>
            <a:normAutofit fontScale="70000" lnSpcReduction="20000"/>
          </a:bodyPr>
          <a:lstStyle/>
          <a:p>
            <a:r>
              <a:rPr lang="el-GR" dirty="0"/>
              <a:t>Ένα από τα χρησιμότερα βιβλία της γέφυρας.</a:t>
            </a:r>
          </a:p>
          <a:p>
            <a:r>
              <a:rPr lang="el-GR" dirty="0"/>
              <a:t>Περιέχει πληροφορίες για πάνω από 14500 λιμένες και τερματικούς σταθμούς σε 191 χώρες.</a:t>
            </a:r>
          </a:p>
          <a:p>
            <a:r>
              <a:rPr lang="el-GR" dirty="0"/>
              <a:t>Παρέχει, σε κείμενο, πληροφορίες για τις υποδομές των λιμένων και για τις διαδικασίες που πρέπει να ακολουθήσει ο ναυτιλόμενος για την προσέγγιση και τις παροχές σε κάθε ένα από τους  λιμένες</a:t>
            </a:r>
          </a:p>
          <a:p>
            <a:r>
              <a:rPr lang="el-GR" dirty="0"/>
              <a:t>Στις τελευταίες εκδόσεις προσφέρει και σύγχρονες πληροφορίες μέσω </a:t>
            </a:r>
            <a:r>
              <a:rPr lang="en-US" dirty="0"/>
              <a:t>QR code links </a:t>
            </a:r>
            <a:r>
              <a:rPr lang="el-GR" dirty="0"/>
              <a:t>τα οποία παραπέμπουν στην υπηρεσία </a:t>
            </a:r>
            <a:r>
              <a:rPr lang="en-US" dirty="0"/>
              <a:t>findaport.com</a:t>
            </a:r>
          </a:p>
          <a:p>
            <a:r>
              <a:rPr lang="el-GR" dirty="0"/>
              <a:t>Πλέον προσφέρεται σαν </a:t>
            </a:r>
            <a:r>
              <a:rPr lang="el-GR" dirty="0">
                <a:hlinkClick r:id="rId2"/>
              </a:rPr>
              <a:t>πλήρης ηλεκτρονική υπηρεσία που μπορεί να ενσωματωθεί </a:t>
            </a:r>
            <a:r>
              <a:rPr lang="el-GR" dirty="0"/>
              <a:t>στο </a:t>
            </a:r>
            <a:r>
              <a:rPr lang="en-US" dirty="0"/>
              <a:t>ECDIS.</a:t>
            </a:r>
          </a:p>
        </p:txBody>
      </p:sp>
      <p:pic>
        <p:nvPicPr>
          <p:cNvPr id="6" name="Content Placeholder 5">
            <a:extLst>
              <a:ext uri="{FF2B5EF4-FFF2-40B4-BE49-F238E27FC236}">
                <a16:creationId xmlns:a16="http://schemas.microsoft.com/office/drawing/2014/main" id="{7A94FBF8-D585-1773-DD2E-2BA970FA82BD}"/>
              </a:ext>
            </a:extLst>
          </p:cNvPr>
          <p:cNvPicPr>
            <a:picLocks noGrp="1" noChangeAspect="1"/>
          </p:cNvPicPr>
          <p:nvPr>
            <p:ph sz="half" idx="2"/>
          </p:nvPr>
        </p:nvPicPr>
        <p:blipFill>
          <a:blip r:embed="rId3"/>
          <a:stretch>
            <a:fillRect/>
          </a:stretch>
        </p:blipFill>
        <p:spPr>
          <a:xfrm>
            <a:off x="6942343" y="365125"/>
            <a:ext cx="4777652" cy="6247120"/>
          </a:xfrm>
        </p:spPr>
      </p:pic>
    </p:spTree>
    <p:extLst>
      <p:ext uri="{BB962C8B-B14F-4D97-AF65-F5344CB8AC3E}">
        <p14:creationId xmlns:p14="http://schemas.microsoft.com/office/powerpoint/2010/main" val="3847036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BF1B8-4557-B65F-FFF3-E147A882F497}"/>
              </a:ext>
            </a:extLst>
          </p:cNvPr>
          <p:cNvSpPr>
            <a:spLocks noGrp="1"/>
          </p:cNvSpPr>
          <p:nvPr>
            <p:ph type="title"/>
          </p:nvPr>
        </p:nvSpPr>
        <p:spPr/>
        <p:txBody>
          <a:bodyPr/>
          <a:lstStyle/>
          <a:p>
            <a:r>
              <a:rPr lang="en-US" dirty="0"/>
              <a:t>GUIDE TO PORT ENTRY</a:t>
            </a:r>
          </a:p>
        </p:txBody>
      </p:sp>
      <p:sp>
        <p:nvSpPr>
          <p:cNvPr id="3" name="Content Placeholder 2">
            <a:extLst>
              <a:ext uri="{FF2B5EF4-FFF2-40B4-BE49-F238E27FC236}">
                <a16:creationId xmlns:a16="http://schemas.microsoft.com/office/drawing/2014/main" id="{6EF56C99-269C-2A7A-B0B6-52B9204B2E30}"/>
              </a:ext>
            </a:extLst>
          </p:cNvPr>
          <p:cNvSpPr>
            <a:spLocks noGrp="1"/>
          </p:cNvSpPr>
          <p:nvPr>
            <p:ph sz="half" idx="1"/>
          </p:nvPr>
        </p:nvSpPr>
        <p:spPr>
          <a:xfrm>
            <a:off x="574766" y="1374213"/>
            <a:ext cx="5789458" cy="5371446"/>
          </a:xfrm>
        </p:spPr>
        <p:txBody>
          <a:bodyPr>
            <a:normAutofit fontScale="62500" lnSpcReduction="20000"/>
          </a:bodyPr>
          <a:lstStyle/>
          <a:p>
            <a:r>
              <a:rPr lang="en-US" dirty="0"/>
              <a:t>Port data provided, includes:</a:t>
            </a:r>
          </a:p>
          <a:p>
            <a:r>
              <a:rPr lang="en-US" dirty="0"/>
              <a:t>• Types and size of vessels accommodated</a:t>
            </a:r>
          </a:p>
          <a:p>
            <a:r>
              <a:rPr lang="en-US" dirty="0"/>
              <a:t>• The number of terminals and berths</a:t>
            </a:r>
          </a:p>
          <a:p>
            <a:r>
              <a:rPr lang="en-US" dirty="0"/>
              <a:t>• Berth coordinates</a:t>
            </a:r>
          </a:p>
          <a:p>
            <a:r>
              <a:rPr lang="en-US" dirty="0"/>
              <a:t>• Arrival and departure procedures</a:t>
            </a:r>
          </a:p>
          <a:p>
            <a:r>
              <a:rPr lang="en-US" dirty="0"/>
              <a:t>• VHF radio channels</a:t>
            </a:r>
          </a:p>
          <a:p>
            <a:r>
              <a:rPr lang="en-US" dirty="0"/>
              <a:t>• Contact information</a:t>
            </a:r>
          </a:p>
          <a:p>
            <a:r>
              <a:rPr lang="en-US" dirty="0"/>
              <a:t>• Tidal graphs</a:t>
            </a:r>
          </a:p>
          <a:p>
            <a:r>
              <a:rPr lang="en-US" dirty="0"/>
              <a:t>• Weather forecasts</a:t>
            </a:r>
          </a:p>
          <a:p>
            <a:r>
              <a:rPr lang="en-US" dirty="0"/>
              <a:t>• Cargo accepted, by port, terminal, and berth</a:t>
            </a:r>
          </a:p>
          <a:p>
            <a:r>
              <a:rPr lang="en-US" dirty="0"/>
              <a:t>• Terminal and berth-specific information</a:t>
            </a:r>
          </a:p>
          <a:p>
            <a:r>
              <a:rPr lang="en-US" dirty="0"/>
              <a:t>• Port diagrams</a:t>
            </a:r>
          </a:p>
          <a:p>
            <a:r>
              <a:rPr lang="en-US" dirty="0"/>
              <a:t>• Regulations and restrictions</a:t>
            </a:r>
          </a:p>
          <a:p>
            <a:r>
              <a:rPr lang="en-US" dirty="0"/>
              <a:t>• Services and equipment available</a:t>
            </a:r>
          </a:p>
          <a:p>
            <a:r>
              <a:rPr lang="en-US" dirty="0"/>
              <a:t>• Mandatory documents</a:t>
            </a:r>
          </a:p>
          <a:p>
            <a:r>
              <a:rPr lang="en-US" dirty="0"/>
              <a:t>• Actual Conditioned Experience (ACE) reports (</a:t>
            </a:r>
            <a:r>
              <a:rPr lang="en-US" dirty="0" err="1"/>
              <a:t>ShipMaster’s</a:t>
            </a:r>
            <a:r>
              <a:rPr lang="en-US" dirty="0"/>
              <a:t> Reports)</a:t>
            </a:r>
          </a:p>
        </p:txBody>
      </p:sp>
      <p:pic>
        <p:nvPicPr>
          <p:cNvPr id="6" name="Content Placeholder 5">
            <a:extLst>
              <a:ext uri="{FF2B5EF4-FFF2-40B4-BE49-F238E27FC236}">
                <a16:creationId xmlns:a16="http://schemas.microsoft.com/office/drawing/2014/main" id="{7A94FBF8-D585-1773-DD2E-2BA970FA82BD}"/>
              </a:ext>
            </a:extLst>
          </p:cNvPr>
          <p:cNvPicPr>
            <a:picLocks noGrp="1" noChangeAspect="1"/>
          </p:cNvPicPr>
          <p:nvPr>
            <p:ph sz="half" idx="2"/>
          </p:nvPr>
        </p:nvPicPr>
        <p:blipFill>
          <a:blip r:embed="rId2"/>
          <a:stretch>
            <a:fillRect/>
          </a:stretch>
        </p:blipFill>
        <p:spPr>
          <a:xfrm>
            <a:off x="7151349" y="1491215"/>
            <a:ext cx="3946853" cy="5160791"/>
          </a:xfrm>
        </p:spPr>
      </p:pic>
    </p:spTree>
    <p:extLst>
      <p:ext uri="{BB962C8B-B14F-4D97-AF65-F5344CB8AC3E}">
        <p14:creationId xmlns:p14="http://schemas.microsoft.com/office/powerpoint/2010/main" val="2217142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962C-E627-65E2-6AA7-25043F7A617E}"/>
              </a:ext>
            </a:extLst>
          </p:cNvPr>
          <p:cNvSpPr>
            <a:spLocks noGrp="1"/>
          </p:cNvSpPr>
          <p:nvPr>
            <p:ph type="title"/>
          </p:nvPr>
        </p:nvSpPr>
        <p:spPr>
          <a:xfrm>
            <a:off x="257805" y="245235"/>
            <a:ext cx="4859984" cy="1289507"/>
          </a:xfrm>
        </p:spPr>
        <p:txBody>
          <a:bodyPr>
            <a:normAutofit fontScale="90000"/>
          </a:bodyPr>
          <a:lstStyle/>
          <a:p>
            <a:r>
              <a:rPr lang="el-GR" dirty="0"/>
              <a:t>Εκδόσεις Βρετανικού Ναυαρχείου</a:t>
            </a:r>
            <a:endParaRPr lang="en-US" dirty="0"/>
          </a:p>
        </p:txBody>
      </p:sp>
      <p:sp>
        <p:nvSpPr>
          <p:cNvPr id="3" name="Content Placeholder 2">
            <a:extLst>
              <a:ext uri="{FF2B5EF4-FFF2-40B4-BE49-F238E27FC236}">
                <a16:creationId xmlns:a16="http://schemas.microsoft.com/office/drawing/2014/main" id="{4628E63C-FEF4-7313-3A8E-CF62F50139A2}"/>
              </a:ext>
            </a:extLst>
          </p:cNvPr>
          <p:cNvSpPr>
            <a:spLocks noGrp="1"/>
          </p:cNvSpPr>
          <p:nvPr>
            <p:ph sz="half" idx="1"/>
          </p:nvPr>
        </p:nvSpPr>
        <p:spPr>
          <a:xfrm>
            <a:off x="169184" y="1825624"/>
            <a:ext cx="4640479" cy="4579204"/>
          </a:xfrm>
        </p:spPr>
        <p:txBody>
          <a:bodyPr>
            <a:normAutofit fontScale="77500" lnSpcReduction="20000"/>
          </a:bodyPr>
          <a:lstStyle/>
          <a:p>
            <a:r>
              <a:rPr lang="el-GR" dirty="0"/>
              <a:t>Στα ποντοπόρα πλοία οι βασικές εκδόσεις που χρησιμοποιούνται είναι αυτές του Βρετανικού Ναυαρχείου και της Υδρογραφικής Υπηρεσίας του Ηνωμένου Βασιλείου (</a:t>
            </a:r>
            <a:r>
              <a:rPr lang="en-US" dirty="0"/>
              <a:t> U.K. Hydrographic Office  - UKHO).</a:t>
            </a:r>
          </a:p>
          <a:p>
            <a:r>
              <a:rPr lang="el-GR" dirty="0"/>
              <a:t>Οι εκδόσεις του </a:t>
            </a:r>
            <a:r>
              <a:rPr lang="en-US" dirty="0"/>
              <a:t>UKHO </a:t>
            </a:r>
            <a:r>
              <a:rPr lang="el-GR" dirty="0"/>
              <a:t>διατίθενται ως έντυπες και ως ψηφιακές (σημ. το 2020 υπήρξε μία αναγγελία για διακοπή των έντυπων εκδόσεων –ειδικά χαρτών- από το Βρετανικό Ναυαρχείο μέχρι το 2026. Η απόφαση αυτή αναβλήθηκε και  με νέα ανακοίνωση τον Νοέμβριο του 2023 το Ναυαρχείο ενημέρωσε ότι θα συνεχίσει την διανομή έντυπων εκδόσεων και μετά το 2026).</a:t>
            </a:r>
          </a:p>
          <a:p>
            <a:endParaRPr lang="el-GR" dirty="0"/>
          </a:p>
          <a:p>
            <a:pPr marL="0" indent="0">
              <a:buNone/>
            </a:pPr>
            <a:endParaRPr lang="el-GR" dirty="0"/>
          </a:p>
          <a:p>
            <a:endParaRPr lang="en-US" dirty="0"/>
          </a:p>
        </p:txBody>
      </p:sp>
      <p:pic>
        <p:nvPicPr>
          <p:cNvPr id="6" name="Content Placeholder 5">
            <a:extLst>
              <a:ext uri="{FF2B5EF4-FFF2-40B4-BE49-F238E27FC236}">
                <a16:creationId xmlns:a16="http://schemas.microsoft.com/office/drawing/2014/main" id="{3CBFE20B-E8F7-B08B-174A-42E3B7048F88}"/>
              </a:ext>
            </a:extLst>
          </p:cNvPr>
          <p:cNvPicPr>
            <a:picLocks noGrp="1" noChangeAspect="1"/>
          </p:cNvPicPr>
          <p:nvPr>
            <p:ph sz="half" idx="2"/>
          </p:nvPr>
        </p:nvPicPr>
        <p:blipFill>
          <a:blip r:embed="rId2"/>
          <a:stretch>
            <a:fillRect/>
          </a:stretch>
        </p:blipFill>
        <p:spPr>
          <a:xfrm>
            <a:off x="8369543" y="368201"/>
            <a:ext cx="3777917" cy="5017495"/>
          </a:xfrm>
        </p:spPr>
      </p:pic>
      <p:pic>
        <p:nvPicPr>
          <p:cNvPr id="9" name="Picture 8">
            <a:extLst>
              <a:ext uri="{FF2B5EF4-FFF2-40B4-BE49-F238E27FC236}">
                <a16:creationId xmlns:a16="http://schemas.microsoft.com/office/drawing/2014/main" id="{B94F962D-2D13-6120-E1D8-31EE28C5712B}"/>
              </a:ext>
            </a:extLst>
          </p:cNvPr>
          <p:cNvPicPr>
            <a:picLocks noChangeAspect="1"/>
          </p:cNvPicPr>
          <p:nvPr/>
        </p:nvPicPr>
        <p:blipFill>
          <a:blip r:embed="rId3"/>
          <a:stretch>
            <a:fillRect/>
          </a:stretch>
        </p:blipFill>
        <p:spPr>
          <a:xfrm>
            <a:off x="5231915" y="245235"/>
            <a:ext cx="3137628" cy="6124869"/>
          </a:xfrm>
          <a:prstGeom prst="rect">
            <a:avLst/>
          </a:prstGeom>
        </p:spPr>
      </p:pic>
    </p:spTree>
    <p:extLst>
      <p:ext uri="{BB962C8B-B14F-4D97-AF65-F5344CB8AC3E}">
        <p14:creationId xmlns:p14="http://schemas.microsoft.com/office/powerpoint/2010/main" val="27429511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68D3973-793E-EBB0-D982-71E0D6C531F6}"/>
              </a:ext>
            </a:extLst>
          </p:cNvPr>
          <p:cNvPicPr>
            <a:picLocks noGrp="1" noChangeAspect="1"/>
          </p:cNvPicPr>
          <p:nvPr>
            <p:ph sz="half" idx="1"/>
          </p:nvPr>
        </p:nvPicPr>
        <p:blipFill>
          <a:blip r:embed="rId2"/>
          <a:stretch>
            <a:fillRect/>
          </a:stretch>
        </p:blipFill>
        <p:spPr>
          <a:xfrm>
            <a:off x="116676" y="80427"/>
            <a:ext cx="4518025" cy="6696693"/>
          </a:xfrm>
        </p:spPr>
      </p:pic>
      <p:pic>
        <p:nvPicPr>
          <p:cNvPr id="8" name="Content Placeholder 7">
            <a:extLst>
              <a:ext uri="{FF2B5EF4-FFF2-40B4-BE49-F238E27FC236}">
                <a16:creationId xmlns:a16="http://schemas.microsoft.com/office/drawing/2014/main" id="{DFE0AF04-69B5-B60C-8A92-B05F08308EF9}"/>
              </a:ext>
            </a:extLst>
          </p:cNvPr>
          <p:cNvPicPr>
            <a:picLocks noGrp="1" noChangeAspect="1"/>
          </p:cNvPicPr>
          <p:nvPr>
            <p:ph sz="half" idx="2"/>
          </p:nvPr>
        </p:nvPicPr>
        <p:blipFill>
          <a:blip r:embed="rId3"/>
          <a:stretch>
            <a:fillRect/>
          </a:stretch>
        </p:blipFill>
        <p:spPr>
          <a:xfrm>
            <a:off x="4828610" y="80427"/>
            <a:ext cx="4435568" cy="6790772"/>
          </a:xfrm>
        </p:spPr>
      </p:pic>
    </p:spTree>
    <p:extLst>
      <p:ext uri="{BB962C8B-B14F-4D97-AF65-F5344CB8AC3E}">
        <p14:creationId xmlns:p14="http://schemas.microsoft.com/office/powerpoint/2010/main" val="3149571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962C-E627-65E2-6AA7-25043F7A617E}"/>
              </a:ext>
            </a:extLst>
          </p:cNvPr>
          <p:cNvSpPr>
            <a:spLocks noGrp="1"/>
          </p:cNvSpPr>
          <p:nvPr>
            <p:ph type="title"/>
          </p:nvPr>
        </p:nvSpPr>
        <p:spPr>
          <a:xfrm>
            <a:off x="257805" y="245235"/>
            <a:ext cx="4859984" cy="1289507"/>
          </a:xfrm>
        </p:spPr>
        <p:txBody>
          <a:bodyPr>
            <a:normAutofit/>
          </a:bodyPr>
          <a:lstStyle/>
          <a:p>
            <a:r>
              <a:rPr lang="el-GR" dirty="0"/>
              <a:t>Όροι και Συντμήσεις</a:t>
            </a:r>
            <a:endParaRPr lang="en-US" dirty="0"/>
          </a:p>
        </p:txBody>
      </p:sp>
      <p:sp>
        <p:nvSpPr>
          <p:cNvPr id="3" name="Content Placeholder 2">
            <a:extLst>
              <a:ext uri="{FF2B5EF4-FFF2-40B4-BE49-F238E27FC236}">
                <a16:creationId xmlns:a16="http://schemas.microsoft.com/office/drawing/2014/main" id="{4628E63C-FEF4-7313-3A8E-CF62F50139A2}"/>
              </a:ext>
            </a:extLst>
          </p:cNvPr>
          <p:cNvSpPr>
            <a:spLocks noGrp="1"/>
          </p:cNvSpPr>
          <p:nvPr>
            <p:ph sz="half" idx="1"/>
          </p:nvPr>
        </p:nvSpPr>
        <p:spPr>
          <a:xfrm>
            <a:off x="169184" y="1349445"/>
            <a:ext cx="4056391" cy="5055383"/>
          </a:xfrm>
        </p:spPr>
        <p:txBody>
          <a:bodyPr>
            <a:normAutofit fontScale="70000" lnSpcReduction="20000"/>
          </a:bodyPr>
          <a:lstStyle/>
          <a:p>
            <a:r>
              <a:rPr lang="en-US" b="1" dirty="0"/>
              <a:t>NP</a:t>
            </a:r>
            <a:r>
              <a:rPr lang="en-US" dirty="0"/>
              <a:t>: Nautical Publications</a:t>
            </a:r>
            <a:r>
              <a:rPr lang="el-GR" dirty="0"/>
              <a:t> – Ναυτική έκδοση. Χρησιμοποιείται και παράλληλα με έναν αριθμό για να υποδηλώσει μία συγκεκριμένη έκδοση. </a:t>
            </a:r>
            <a:r>
              <a:rPr lang="en-US" dirty="0"/>
              <a:t>                                          </a:t>
            </a:r>
            <a:r>
              <a:rPr lang="el-GR" dirty="0"/>
              <a:t>Π.χ. </a:t>
            </a:r>
            <a:r>
              <a:rPr lang="en-US" dirty="0"/>
              <a:t>NP281</a:t>
            </a:r>
            <a:r>
              <a:rPr lang="el-GR" dirty="0"/>
              <a:t> (</a:t>
            </a:r>
            <a:r>
              <a:rPr lang="en-US" dirty="0"/>
              <a:t>ALRS Vol I Maritime Radio Stations) </a:t>
            </a:r>
          </a:p>
          <a:p>
            <a:r>
              <a:rPr lang="en-US" b="1" dirty="0" err="1"/>
              <a:t>eNP</a:t>
            </a:r>
            <a:r>
              <a:rPr lang="en-US" dirty="0"/>
              <a:t>: electronic Nautical Publication, </a:t>
            </a:r>
            <a:r>
              <a:rPr lang="el-GR" dirty="0"/>
              <a:t>Η ψηφιακή έκδοση των ναυτιλιακών εκδόσεων.</a:t>
            </a:r>
          </a:p>
          <a:p>
            <a:r>
              <a:rPr lang="en-US" b="1" dirty="0"/>
              <a:t>ALRS</a:t>
            </a:r>
            <a:r>
              <a:rPr lang="en-US" dirty="0"/>
              <a:t>: </a:t>
            </a:r>
            <a:r>
              <a:rPr lang="en-US" b="1" dirty="0"/>
              <a:t>A</a:t>
            </a:r>
            <a:r>
              <a:rPr lang="en-US" dirty="0"/>
              <a:t>dmiralty </a:t>
            </a:r>
            <a:r>
              <a:rPr lang="en-US" b="1" dirty="0"/>
              <a:t>L</a:t>
            </a:r>
            <a:r>
              <a:rPr lang="en-US" dirty="0"/>
              <a:t>ist Of </a:t>
            </a:r>
            <a:r>
              <a:rPr lang="en-US" b="1" dirty="0"/>
              <a:t>R</a:t>
            </a:r>
            <a:r>
              <a:rPr lang="en-US" dirty="0"/>
              <a:t>adio </a:t>
            </a:r>
            <a:r>
              <a:rPr lang="en-US" b="1" dirty="0"/>
              <a:t>S</a:t>
            </a:r>
            <a:r>
              <a:rPr lang="en-US" dirty="0"/>
              <a:t>ignals</a:t>
            </a:r>
            <a:r>
              <a:rPr lang="el-GR" dirty="0"/>
              <a:t> – Εκδόσεις με πληροφορίες για ραδιοεπικοινωνίες και απαιτήσεις </a:t>
            </a:r>
            <a:r>
              <a:rPr lang="en-US" dirty="0"/>
              <a:t>radio reporting.</a:t>
            </a:r>
          </a:p>
          <a:p>
            <a:r>
              <a:rPr lang="en-US" b="1" dirty="0"/>
              <a:t>ALLS</a:t>
            </a:r>
            <a:r>
              <a:rPr lang="en-US" dirty="0"/>
              <a:t>: </a:t>
            </a:r>
            <a:r>
              <a:rPr lang="en-US" b="1" dirty="0"/>
              <a:t>A</a:t>
            </a:r>
            <a:r>
              <a:rPr lang="en-US" dirty="0"/>
              <a:t>dmiralty </a:t>
            </a:r>
            <a:r>
              <a:rPr lang="en-US" b="1" dirty="0"/>
              <a:t>L</a:t>
            </a:r>
            <a:r>
              <a:rPr lang="en-US" dirty="0"/>
              <a:t>ist of </a:t>
            </a:r>
            <a:r>
              <a:rPr lang="en-US" b="1" dirty="0"/>
              <a:t>L</a:t>
            </a:r>
            <a:r>
              <a:rPr lang="en-US" dirty="0"/>
              <a:t>ights and Fog </a:t>
            </a:r>
            <a:r>
              <a:rPr lang="en-US" b="1" dirty="0"/>
              <a:t>S</a:t>
            </a:r>
            <a:r>
              <a:rPr lang="en-US" dirty="0"/>
              <a:t>ignals</a:t>
            </a:r>
            <a:r>
              <a:rPr lang="el-GR" dirty="0"/>
              <a:t> - Φαροδείκτες</a:t>
            </a:r>
            <a:endParaRPr lang="en-US" dirty="0"/>
          </a:p>
          <a:p>
            <a:r>
              <a:rPr lang="en-US" b="1" dirty="0"/>
              <a:t>ATT</a:t>
            </a:r>
            <a:r>
              <a:rPr lang="en-US" dirty="0"/>
              <a:t>: </a:t>
            </a:r>
            <a:r>
              <a:rPr lang="en-US" b="1" dirty="0"/>
              <a:t>A</a:t>
            </a:r>
            <a:r>
              <a:rPr lang="en-US" dirty="0"/>
              <a:t>dmiralty </a:t>
            </a:r>
            <a:r>
              <a:rPr lang="en-US" b="1" dirty="0"/>
              <a:t>T</a:t>
            </a:r>
            <a:r>
              <a:rPr lang="en-US" dirty="0"/>
              <a:t>ide </a:t>
            </a:r>
            <a:r>
              <a:rPr lang="en-US" b="1" dirty="0"/>
              <a:t>T</a:t>
            </a:r>
            <a:r>
              <a:rPr lang="en-US" dirty="0"/>
              <a:t>ables – </a:t>
            </a:r>
            <a:r>
              <a:rPr lang="el-GR" dirty="0"/>
              <a:t>Πίνακες Παλιρροιών</a:t>
            </a:r>
            <a:endParaRPr lang="en-US" dirty="0"/>
          </a:p>
          <a:p>
            <a:r>
              <a:rPr lang="en-US" b="1" dirty="0"/>
              <a:t>Pilots</a:t>
            </a:r>
            <a:r>
              <a:rPr lang="en-US" dirty="0"/>
              <a:t> : </a:t>
            </a:r>
            <a:r>
              <a:rPr lang="el-GR" dirty="0"/>
              <a:t>ή </a:t>
            </a:r>
            <a:r>
              <a:rPr lang="en-US" b="1" dirty="0"/>
              <a:t>A</a:t>
            </a:r>
            <a:r>
              <a:rPr lang="en-US" dirty="0"/>
              <a:t>dmiralty </a:t>
            </a:r>
            <a:r>
              <a:rPr lang="en-US" b="1" dirty="0"/>
              <a:t>S</a:t>
            </a:r>
            <a:r>
              <a:rPr lang="en-US" dirty="0"/>
              <a:t>ailing </a:t>
            </a:r>
            <a:r>
              <a:rPr lang="en-US" b="1" dirty="0"/>
              <a:t>D</a:t>
            </a:r>
            <a:r>
              <a:rPr lang="en-US" dirty="0"/>
              <a:t>irections</a:t>
            </a:r>
            <a:endParaRPr lang="el-GR" dirty="0"/>
          </a:p>
          <a:p>
            <a:pPr marL="0" indent="0">
              <a:buNone/>
            </a:pPr>
            <a:endParaRPr lang="el-GR" dirty="0"/>
          </a:p>
          <a:p>
            <a:endParaRPr lang="en-US" dirty="0"/>
          </a:p>
        </p:txBody>
      </p:sp>
      <p:pic>
        <p:nvPicPr>
          <p:cNvPr id="11" name="Content Placeholder 10">
            <a:extLst>
              <a:ext uri="{FF2B5EF4-FFF2-40B4-BE49-F238E27FC236}">
                <a16:creationId xmlns:a16="http://schemas.microsoft.com/office/drawing/2014/main" id="{85E75BDC-AFD0-2A99-582E-53031DFC9A78}"/>
              </a:ext>
            </a:extLst>
          </p:cNvPr>
          <p:cNvPicPr>
            <a:picLocks noGrp="1" noChangeAspect="1"/>
          </p:cNvPicPr>
          <p:nvPr>
            <p:ph sz="half" idx="2"/>
          </p:nvPr>
        </p:nvPicPr>
        <p:blipFill>
          <a:blip r:embed="rId2"/>
          <a:stretch>
            <a:fillRect/>
          </a:stretch>
        </p:blipFill>
        <p:spPr>
          <a:xfrm rot="20087782">
            <a:off x="8828432" y="305499"/>
            <a:ext cx="2450943" cy="3331229"/>
          </a:xfrm>
        </p:spPr>
      </p:pic>
      <p:pic>
        <p:nvPicPr>
          <p:cNvPr id="8" name="Picture 7">
            <a:extLst>
              <a:ext uri="{FF2B5EF4-FFF2-40B4-BE49-F238E27FC236}">
                <a16:creationId xmlns:a16="http://schemas.microsoft.com/office/drawing/2014/main" id="{E932DEA2-3ECE-3C3A-7359-7ABF1C0A9E6B}"/>
              </a:ext>
            </a:extLst>
          </p:cNvPr>
          <p:cNvPicPr>
            <a:picLocks noChangeAspect="1"/>
          </p:cNvPicPr>
          <p:nvPr/>
        </p:nvPicPr>
        <p:blipFill>
          <a:blip r:embed="rId3"/>
          <a:stretch>
            <a:fillRect/>
          </a:stretch>
        </p:blipFill>
        <p:spPr>
          <a:xfrm rot="21058985">
            <a:off x="6009948" y="237622"/>
            <a:ext cx="2628021" cy="3703487"/>
          </a:xfrm>
          <a:prstGeom prst="rect">
            <a:avLst/>
          </a:prstGeom>
        </p:spPr>
      </p:pic>
      <p:pic>
        <p:nvPicPr>
          <p:cNvPr id="13" name="Picture 12">
            <a:extLst>
              <a:ext uri="{FF2B5EF4-FFF2-40B4-BE49-F238E27FC236}">
                <a16:creationId xmlns:a16="http://schemas.microsoft.com/office/drawing/2014/main" id="{B01B301B-6C4B-5F07-8EFA-A3EC9B29EF2A}"/>
              </a:ext>
            </a:extLst>
          </p:cNvPr>
          <p:cNvPicPr>
            <a:picLocks noChangeAspect="1"/>
          </p:cNvPicPr>
          <p:nvPr/>
        </p:nvPicPr>
        <p:blipFill>
          <a:blip r:embed="rId4"/>
          <a:stretch>
            <a:fillRect/>
          </a:stretch>
        </p:blipFill>
        <p:spPr>
          <a:xfrm rot="553541">
            <a:off x="5761794" y="3359739"/>
            <a:ext cx="2332450" cy="3211899"/>
          </a:xfrm>
          <a:prstGeom prst="rect">
            <a:avLst/>
          </a:prstGeom>
        </p:spPr>
      </p:pic>
      <p:pic>
        <p:nvPicPr>
          <p:cNvPr id="15" name="Picture 14">
            <a:extLst>
              <a:ext uri="{FF2B5EF4-FFF2-40B4-BE49-F238E27FC236}">
                <a16:creationId xmlns:a16="http://schemas.microsoft.com/office/drawing/2014/main" id="{F2DDEB5A-15C2-7E22-5698-11F8316EF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23716">
            <a:off x="7908852" y="3183464"/>
            <a:ext cx="3932462" cy="3564451"/>
          </a:xfrm>
          <a:prstGeom prst="rect">
            <a:avLst/>
          </a:prstGeom>
        </p:spPr>
      </p:pic>
    </p:spTree>
    <p:extLst>
      <p:ext uri="{BB962C8B-B14F-4D97-AF65-F5344CB8AC3E}">
        <p14:creationId xmlns:p14="http://schemas.microsoft.com/office/powerpoint/2010/main" val="2881911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FDDF138-EBDA-1241-9D39-F55B1FE32EA4}"/>
              </a:ext>
            </a:extLst>
          </p:cNvPr>
          <p:cNvPicPr>
            <a:picLocks noChangeAspect="1"/>
          </p:cNvPicPr>
          <p:nvPr/>
        </p:nvPicPr>
        <p:blipFill>
          <a:blip r:embed="rId2"/>
          <a:stretch>
            <a:fillRect/>
          </a:stretch>
        </p:blipFill>
        <p:spPr>
          <a:xfrm>
            <a:off x="9704646" y="3566781"/>
            <a:ext cx="2359489" cy="3256795"/>
          </a:xfrm>
          <a:prstGeom prst="rect">
            <a:avLst/>
          </a:prstGeom>
        </p:spPr>
      </p:pic>
      <p:pic>
        <p:nvPicPr>
          <p:cNvPr id="19" name="Picture 18">
            <a:extLst>
              <a:ext uri="{FF2B5EF4-FFF2-40B4-BE49-F238E27FC236}">
                <a16:creationId xmlns:a16="http://schemas.microsoft.com/office/drawing/2014/main" id="{7F17A0A8-9F9A-DF42-4A31-24F88E20E167}"/>
              </a:ext>
            </a:extLst>
          </p:cNvPr>
          <p:cNvPicPr>
            <a:picLocks noChangeAspect="1"/>
          </p:cNvPicPr>
          <p:nvPr/>
        </p:nvPicPr>
        <p:blipFill>
          <a:blip r:embed="rId3"/>
          <a:stretch>
            <a:fillRect/>
          </a:stretch>
        </p:blipFill>
        <p:spPr>
          <a:xfrm rot="21314409">
            <a:off x="7149701" y="3411782"/>
            <a:ext cx="2426816" cy="3347051"/>
          </a:xfrm>
          <a:prstGeom prst="rect">
            <a:avLst/>
          </a:prstGeom>
        </p:spPr>
      </p:pic>
      <p:sp>
        <p:nvSpPr>
          <p:cNvPr id="2" name="Title 1">
            <a:extLst>
              <a:ext uri="{FF2B5EF4-FFF2-40B4-BE49-F238E27FC236}">
                <a16:creationId xmlns:a16="http://schemas.microsoft.com/office/drawing/2014/main" id="{9DA4962C-E627-65E2-6AA7-25043F7A617E}"/>
              </a:ext>
            </a:extLst>
          </p:cNvPr>
          <p:cNvSpPr>
            <a:spLocks noGrp="1"/>
          </p:cNvSpPr>
          <p:nvPr>
            <p:ph type="title"/>
          </p:nvPr>
        </p:nvSpPr>
        <p:spPr>
          <a:xfrm>
            <a:off x="257805" y="245235"/>
            <a:ext cx="4859984" cy="1289507"/>
          </a:xfrm>
        </p:spPr>
        <p:txBody>
          <a:bodyPr>
            <a:normAutofit/>
          </a:bodyPr>
          <a:lstStyle/>
          <a:p>
            <a:r>
              <a:rPr lang="en-US" dirty="0"/>
              <a:t>ALRS</a:t>
            </a:r>
          </a:p>
        </p:txBody>
      </p:sp>
      <p:sp>
        <p:nvSpPr>
          <p:cNvPr id="3" name="Content Placeholder 2">
            <a:extLst>
              <a:ext uri="{FF2B5EF4-FFF2-40B4-BE49-F238E27FC236}">
                <a16:creationId xmlns:a16="http://schemas.microsoft.com/office/drawing/2014/main" id="{4628E63C-FEF4-7313-3A8E-CF62F50139A2}"/>
              </a:ext>
            </a:extLst>
          </p:cNvPr>
          <p:cNvSpPr>
            <a:spLocks noGrp="1"/>
          </p:cNvSpPr>
          <p:nvPr>
            <p:ph sz="half" idx="1"/>
          </p:nvPr>
        </p:nvSpPr>
        <p:spPr>
          <a:xfrm>
            <a:off x="68479" y="1349445"/>
            <a:ext cx="4290027" cy="5055383"/>
          </a:xfrm>
        </p:spPr>
        <p:txBody>
          <a:bodyPr>
            <a:normAutofit fontScale="92500" lnSpcReduction="20000"/>
          </a:bodyPr>
          <a:lstStyle/>
          <a:p>
            <a:r>
              <a:rPr lang="en-US" b="1" dirty="0"/>
              <a:t>A</a:t>
            </a:r>
            <a:r>
              <a:rPr lang="en-US" dirty="0"/>
              <a:t>dmiralty </a:t>
            </a:r>
            <a:r>
              <a:rPr lang="en-US" b="1" dirty="0"/>
              <a:t>L</a:t>
            </a:r>
            <a:r>
              <a:rPr lang="en-US" dirty="0"/>
              <a:t>ist Of </a:t>
            </a:r>
            <a:r>
              <a:rPr lang="en-US" b="1" dirty="0"/>
              <a:t>R</a:t>
            </a:r>
            <a:r>
              <a:rPr lang="en-US" dirty="0"/>
              <a:t>adio </a:t>
            </a:r>
            <a:r>
              <a:rPr lang="en-US" b="1" dirty="0"/>
              <a:t>S</a:t>
            </a:r>
            <a:r>
              <a:rPr lang="en-US" dirty="0"/>
              <a:t>ignals</a:t>
            </a:r>
            <a:r>
              <a:rPr lang="el-GR" dirty="0"/>
              <a:t> </a:t>
            </a:r>
            <a:endParaRPr lang="en-US" dirty="0"/>
          </a:p>
          <a:p>
            <a:r>
              <a:rPr lang="el-GR" dirty="0"/>
              <a:t>Ετήσιες εκδόσεις με εβδομαδιαίες ανανεώσεις οι οποίες αφορούν τις ναυτιλιακές ραδιοεπικοινωνίες.</a:t>
            </a:r>
          </a:p>
          <a:p>
            <a:r>
              <a:rPr lang="el-GR" dirty="0"/>
              <a:t>Αποτελείται από έξι (6) τόμους (</a:t>
            </a:r>
            <a:r>
              <a:rPr lang="en-US" dirty="0"/>
              <a:t>volumes) </a:t>
            </a:r>
            <a:r>
              <a:rPr lang="el-GR" dirty="0"/>
              <a:t>με κάποιους από αυτούς να χωρίζονται σε δύο βιβλία</a:t>
            </a:r>
            <a:r>
              <a:rPr lang="en-US" dirty="0"/>
              <a:t> </a:t>
            </a:r>
            <a:r>
              <a:rPr lang="el-GR" dirty="0"/>
              <a:t> </a:t>
            </a:r>
            <a:r>
              <a:rPr lang="en-US" dirty="0"/>
              <a:t>(Vol 1, Vol2, Vol3)</a:t>
            </a:r>
            <a:r>
              <a:rPr lang="el-GR" dirty="0"/>
              <a:t> ανάλογα με τα γεωγραφικά μέρη που καλύπτει</a:t>
            </a:r>
            <a:r>
              <a:rPr lang="en-US" dirty="0"/>
              <a:t> </a:t>
            </a:r>
            <a:r>
              <a:rPr lang="el-GR" dirty="0"/>
              <a:t>και το </a:t>
            </a:r>
            <a:r>
              <a:rPr lang="en-US" dirty="0"/>
              <a:t>Vol6</a:t>
            </a:r>
            <a:r>
              <a:rPr lang="el-GR" dirty="0"/>
              <a:t> να χωρίζεται σε οκτώ. </a:t>
            </a:r>
          </a:p>
          <a:p>
            <a:endParaRPr lang="en-US" dirty="0"/>
          </a:p>
        </p:txBody>
      </p:sp>
      <p:pic>
        <p:nvPicPr>
          <p:cNvPr id="7" name="Picture 6">
            <a:extLst>
              <a:ext uri="{FF2B5EF4-FFF2-40B4-BE49-F238E27FC236}">
                <a16:creationId xmlns:a16="http://schemas.microsoft.com/office/drawing/2014/main" id="{D9033144-1B3F-FCA5-E15D-09F6BCE0C4CB}"/>
              </a:ext>
            </a:extLst>
          </p:cNvPr>
          <p:cNvPicPr>
            <a:picLocks noChangeAspect="1"/>
          </p:cNvPicPr>
          <p:nvPr/>
        </p:nvPicPr>
        <p:blipFill>
          <a:blip r:embed="rId4"/>
          <a:stretch>
            <a:fillRect/>
          </a:stretch>
        </p:blipFill>
        <p:spPr>
          <a:xfrm rot="366904">
            <a:off x="9516775" y="67587"/>
            <a:ext cx="2513779" cy="3622956"/>
          </a:xfrm>
          <a:prstGeom prst="rect">
            <a:avLst/>
          </a:prstGeom>
        </p:spPr>
      </p:pic>
      <p:pic>
        <p:nvPicPr>
          <p:cNvPr id="17" name="Content Placeholder 16">
            <a:extLst>
              <a:ext uri="{FF2B5EF4-FFF2-40B4-BE49-F238E27FC236}">
                <a16:creationId xmlns:a16="http://schemas.microsoft.com/office/drawing/2014/main" id="{232C970D-ACBE-CBAE-ECA5-0951D5097FEB}"/>
              </a:ext>
            </a:extLst>
          </p:cNvPr>
          <p:cNvPicPr>
            <a:picLocks noGrp="1" noChangeAspect="1"/>
          </p:cNvPicPr>
          <p:nvPr>
            <p:ph sz="half" idx="2"/>
          </p:nvPr>
        </p:nvPicPr>
        <p:blipFill>
          <a:blip r:embed="rId5"/>
          <a:stretch>
            <a:fillRect/>
          </a:stretch>
        </p:blipFill>
        <p:spPr>
          <a:xfrm rot="21333835">
            <a:off x="7057139" y="-105817"/>
            <a:ext cx="2417457" cy="3378801"/>
          </a:xfrm>
        </p:spPr>
      </p:pic>
      <p:pic>
        <p:nvPicPr>
          <p:cNvPr id="8" name="Picture 7">
            <a:extLst>
              <a:ext uri="{FF2B5EF4-FFF2-40B4-BE49-F238E27FC236}">
                <a16:creationId xmlns:a16="http://schemas.microsoft.com/office/drawing/2014/main" id="{E932DEA2-3ECE-3C3A-7359-7ABF1C0A9E6B}"/>
              </a:ext>
            </a:extLst>
          </p:cNvPr>
          <p:cNvPicPr>
            <a:picLocks noChangeAspect="1"/>
          </p:cNvPicPr>
          <p:nvPr/>
        </p:nvPicPr>
        <p:blipFill>
          <a:blip r:embed="rId6"/>
          <a:stretch>
            <a:fillRect/>
          </a:stretch>
        </p:blipFill>
        <p:spPr>
          <a:xfrm rot="21058985">
            <a:off x="4414626" y="-59837"/>
            <a:ext cx="2628021" cy="3703487"/>
          </a:xfrm>
          <a:prstGeom prst="rect">
            <a:avLst/>
          </a:prstGeom>
        </p:spPr>
      </p:pic>
      <p:pic>
        <p:nvPicPr>
          <p:cNvPr id="23" name="Picture 22">
            <a:extLst>
              <a:ext uri="{FF2B5EF4-FFF2-40B4-BE49-F238E27FC236}">
                <a16:creationId xmlns:a16="http://schemas.microsoft.com/office/drawing/2014/main" id="{26F7891A-1C84-8E79-1C80-1E910E366F3E}"/>
              </a:ext>
            </a:extLst>
          </p:cNvPr>
          <p:cNvPicPr>
            <a:picLocks noChangeAspect="1"/>
          </p:cNvPicPr>
          <p:nvPr/>
        </p:nvPicPr>
        <p:blipFill>
          <a:blip r:embed="rId7"/>
          <a:stretch>
            <a:fillRect/>
          </a:stretch>
        </p:blipFill>
        <p:spPr>
          <a:xfrm rot="613216">
            <a:off x="4842368" y="3154561"/>
            <a:ext cx="2507263" cy="3458204"/>
          </a:xfrm>
          <a:prstGeom prst="rect">
            <a:avLst/>
          </a:prstGeom>
        </p:spPr>
      </p:pic>
    </p:spTree>
    <p:extLst>
      <p:ext uri="{BB962C8B-B14F-4D97-AF65-F5344CB8AC3E}">
        <p14:creationId xmlns:p14="http://schemas.microsoft.com/office/powerpoint/2010/main" val="2954240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962C-E627-65E2-6AA7-25043F7A617E}"/>
              </a:ext>
            </a:extLst>
          </p:cNvPr>
          <p:cNvSpPr>
            <a:spLocks noGrp="1"/>
          </p:cNvSpPr>
          <p:nvPr>
            <p:ph type="title"/>
          </p:nvPr>
        </p:nvSpPr>
        <p:spPr>
          <a:xfrm>
            <a:off x="257805" y="245235"/>
            <a:ext cx="4859984" cy="1289507"/>
          </a:xfrm>
        </p:spPr>
        <p:txBody>
          <a:bodyPr>
            <a:normAutofit/>
          </a:bodyPr>
          <a:lstStyle/>
          <a:p>
            <a:r>
              <a:rPr lang="en-US" dirty="0"/>
              <a:t>ALRS</a:t>
            </a:r>
            <a:r>
              <a:rPr lang="el-GR" dirty="0"/>
              <a:t> </a:t>
            </a:r>
            <a:r>
              <a:rPr lang="en-US" dirty="0"/>
              <a:t>Vol 1</a:t>
            </a:r>
          </a:p>
        </p:txBody>
      </p:sp>
      <p:sp>
        <p:nvSpPr>
          <p:cNvPr id="3" name="Content Placeholder 2">
            <a:extLst>
              <a:ext uri="{FF2B5EF4-FFF2-40B4-BE49-F238E27FC236}">
                <a16:creationId xmlns:a16="http://schemas.microsoft.com/office/drawing/2014/main" id="{4628E63C-FEF4-7313-3A8E-CF62F50139A2}"/>
              </a:ext>
            </a:extLst>
          </p:cNvPr>
          <p:cNvSpPr>
            <a:spLocks noGrp="1"/>
          </p:cNvSpPr>
          <p:nvPr>
            <p:ph sz="half" idx="1"/>
          </p:nvPr>
        </p:nvSpPr>
        <p:spPr>
          <a:xfrm>
            <a:off x="68479" y="1349445"/>
            <a:ext cx="5003017" cy="5055383"/>
          </a:xfrm>
        </p:spPr>
        <p:txBody>
          <a:bodyPr>
            <a:normAutofit fontScale="92500" lnSpcReduction="20000"/>
          </a:bodyPr>
          <a:lstStyle/>
          <a:p>
            <a:r>
              <a:rPr lang="en-US" b="1" dirty="0"/>
              <a:t>Volume 1 (NP281) - Maritime Radio Stations (Parts 1 &amp; 2)</a:t>
            </a:r>
            <a:endParaRPr lang="en-US" dirty="0"/>
          </a:p>
          <a:p>
            <a:r>
              <a:rPr lang="en-US" dirty="0"/>
              <a:t>Split across two publications, Volume 1 includes radio details for:</a:t>
            </a:r>
          </a:p>
          <a:p>
            <a:pPr>
              <a:buFont typeface="Arial" panose="020B0604020202020204" pitchFamily="34" charset="0"/>
              <a:buChar char="•"/>
            </a:pPr>
            <a:r>
              <a:rPr lang="en-US" dirty="0"/>
              <a:t>Global Maritime Communications</a:t>
            </a:r>
          </a:p>
          <a:p>
            <a:pPr>
              <a:buFont typeface="Arial" panose="020B0604020202020204" pitchFamily="34" charset="0"/>
              <a:buChar char="•"/>
            </a:pPr>
            <a:r>
              <a:rPr lang="en-US" dirty="0"/>
              <a:t>Satellite Communication Services</a:t>
            </a:r>
          </a:p>
          <a:p>
            <a:pPr>
              <a:buFont typeface="Arial" panose="020B0604020202020204" pitchFamily="34" charset="0"/>
              <a:buChar char="•"/>
            </a:pPr>
            <a:r>
              <a:rPr lang="en-US" dirty="0"/>
              <a:t>Coastguard Communications</a:t>
            </a:r>
          </a:p>
          <a:p>
            <a:pPr>
              <a:buFont typeface="Arial" panose="020B0604020202020204" pitchFamily="34" charset="0"/>
              <a:buChar char="•"/>
            </a:pPr>
            <a:r>
              <a:rPr lang="en-US" dirty="0"/>
              <a:t>Maritime </a:t>
            </a:r>
            <a:r>
              <a:rPr lang="en-US" dirty="0" err="1"/>
              <a:t>TeleMedical</a:t>
            </a:r>
            <a:r>
              <a:rPr lang="en-US" dirty="0"/>
              <a:t> Assistance Service (TMAS)</a:t>
            </a:r>
          </a:p>
          <a:p>
            <a:pPr>
              <a:buFont typeface="Arial" panose="020B0604020202020204" pitchFamily="34" charset="0"/>
              <a:buChar char="•"/>
            </a:pPr>
            <a:r>
              <a:rPr lang="en-US" dirty="0"/>
              <a:t>Radio Quarantine and Pollution reports</a:t>
            </a:r>
          </a:p>
          <a:p>
            <a:pPr>
              <a:buFont typeface="Arial" panose="020B0604020202020204" pitchFamily="34" charset="0"/>
              <a:buChar char="•"/>
            </a:pPr>
            <a:r>
              <a:rPr lang="en-US" dirty="0"/>
              <a:t>Anti-Piracy Contact Table</a:t>
            </a:r>
          </a:p>
          <a:p>
            <a:endParaRPr lang="en-US" dirty="0"/>
          </a:p>
        </p:txBody>
      </p:sp>
      <p:pic>
        <p:nvPicPr>
          <p:cNvPr id="11" name="Picture 10">
            <a:extLst>
              <a:ext uri="{FF2B5EF4-FFF2-40B4-BE49-F238E27FC236}">
                <a16:creationId xmlns:a16="http://schemas.microsoft.com/office/drawing/2014/main" id="{38A32BDE-3F69-D172-D743-8A5892B0D91B}"/>
              </a:ext>
            </a:extLst>
          </p:cNvPr>
          <p:cNvPicPr>
            <a:picLocks noChangeAspect="1"/>
          </p:cNvPicPr>
          <p:nvPr/>
        </p:nvPicPr>
        <p:blipFill>
          <a:blip r:embed="rId2"/>
          <a:stretch>
            <a:fillRect/>
          </a:stretch>
        </p:blipFill>
        <p:spPr>
          <a:xfrm rot="439087">
            <a:off x="8597214" y="-192210"/>
            <a:ext cx="3430823" cy="4787051"/>
          </a:xfrm>
          <a:prstGeom prst="rect">
            <a:avLst/>
          </a:prstGeom>
        </p:spPr>
      </p:pic>
      <p:pic>
        <p:nvPicPr>
          <p:cNvPr id="9" name="Picture 8">
            <a:extLst>
              <a:ext uri="{FF2B5EF4-FFF2-40B4-BE49-F238E27FC236}">
                <a16:creationId xmlns:a16="http://schemas.microsoft.com/office/drawing/2014/main" id="{A2B81D93-D36D-75D7-8367-74C1F8C1926E}"/>
              </a:ext>
            </a:extLst>
          </p:cNvPr>
          <p:cNvPicPr>
            <a:picLocks noChangeAspect="1"/>
          </p:cNvPicPr>
          <p:nvPr/>
        </p:nvPicPr>
        <p:blipFill>
          <a:blip r:embed="rId3"/>
          <a:stretch>
            <a:fillRect/>
          </a:stretch>
        </p:blipFill>
        <p:spPr>
          <a:xfrm rot="20965106">
            <a:off x="5070012" y="224698"/>
            <a:ext cx="3362582" cy="4627754"/>
          </a:xfrm>
          <a:prstGeom prst="rect">
            <a:avLst/>
          </a:prstGeom>
        </p:spPr>
      </p:pic>
      <p:pic>
        <p:nvPicPr>
          <p:cNvPr id="13" name="Picture 12">
            <a:extLst>
              <a:ext uri="{FF2B5EF4-FFF2-40B4-BE49-F238E27FC236}">
                <a16:creationId xmlns:a16="http://schemas.microsoft.com/office/drawing/2014/main" id="{66E9C230-CBD4-7A49-48BD-F0800880017D}"/>
              </a:ext>
            </a:extLst>
          </p:cNvPr>
          <p:cNvPicPr>
            <a:picLocks noChangeAspect="1"/>
          </p:cNvPicPr>
          <p:nvPr/>
        </p:nvPicPr>
        <p:blipFill>
          <a:blip r:embed="rId4"/>
          <a:stretch>
            <a:fillRect/>
          </a:stretch>
        </p:blipFill>
        <p:spPr>
          <a:xfrm>
            <a:off x="6865249" y="3564951"/>
            <a:ext cx="3869888" cy="3226904"/>
          </a:xfrm>
          <a:prstGeom prst="rect">
            <a:avLst/>
          </a:prstGeom>
        </p:spPr>
      </p:pic>
    </p:spTree>
    <p:extLst>
      <p:ext uri="{BB962C8B-B14F-4D97-AF65-F5344CB8AC3E}">
        <p14:creationId xmlns:p14="http://schemas.microsoft.com/office/powerpoint/2010/main" val="2184322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962C-E627-65E2-6AA7-25043F7A617E}"/>
              </a:ext>
            </a:extLst>
          </p:cNvPr>
          <p:cNvSpPr>
            <a:spLocks noGrp="1"/>
          </p:cNvSpPr>
          <p:nvPr>
            <p:ph type="title"/>
          </p:nvPr>
        </p:nvSpPr>
        <p:spPr>
          <a:xfrm>
            <a:off x="257805" y="245235"/>
            <a:ext cx="4859984" cy="580545"/>
          </a:xfrm>
        </p:spPr>
        <p:txBody>
          <a:bodyPr>
            <a:normAutofit fontScale="90000"/>
          </a:bodyPr>
          <a:lstStyle/>
          <a:p>
            <a:r>
              <a:rPr lang="en-US" dirty="0"/>
              <a:t>ALRS</a:t>
            </a:r>
            <a:r>
              <a:rPr lang="el-GR" dirty="0"/>
              <a:t> </a:t>
            </a:r>
            <a:r>
              <a:rPr lang="en-US" dirty="0"/>
              <a:t>Vol 1</a:t>
            </a:r>
          </a:p>
        </p:txBody>
      </p:sp>
      <p:sp>
        <p:nvSpPr>
          <p:cNvPr id="3" name="Content Placeholder 2">
            <a:extLst>
              <a:ext uri="{FF2B5EF4-FFF2-40B4-BE49-F238E27FC236}">
                <a16:creationId xmlns:a16="http://schemas.microsoft.com/office/drawing/2014/main" id="{4628E63C-FEF4-7313-3A8E-CF62F50139A2}"/>
              </a:ext>
            </a:extLst>
          </p:cNvPr>
          <p:cNvSpPr>
            <a:spLocks noGrp="1"/>
          </p:cNvSpPr>
          <p:nvPr>
            <p:ph sz="half" idx="1"/>
          </p:nvPr>
        </p:nvSpPr>
        <p:spPr>
          <a:xfrm>
            <a:off x="68479" y="1349445"/>
            <a:ext cx="5003017" cy="5055383"/>
          </a:xfrm>
        </p:spPr>
        <p:txBody>
          <a:bodyPr>
            <a:normAutofit/>
          </a:bodyPr>
          <a:lstStyle/>
          <a:p>
            <a:endParaRPr lang="en-US" dirty="0"/>
          </a:p>
        </p:txBody>
      </p:sp>
      <p:pic>
        <p:nvPicPr>
          <p:cNvPr id="5" name="Picture 4">
            <a:extLst>
              <a:ext uri="{FF2B5EF4-FFF2-40B4-BE49-F238E27FC236}">
                <a16:creationId xmlns:a16="http://schemas.microsoft.com/office/drawing/2014/main" id="{3B91225D-9E40-264B-F9E9-C7156AE1F3AB}"/>
              </a:ext>
            </a:extLst>
          </p:cNvPr>
          <p:cNvPicPr>
            <a:picLocks noChangeAspect="1"/>
          </p:cNvPicPr>
          <p:nvPr/>
        </p:nvPicPr>
        <p:blipFill>
          <a:blip r:embed="rId2"/>
          <a:stretch>
            <a:fillRect/>
          </a:stretch>
        </p:blipFill>
        <p:spPr>
          <a:xfrm>
            <a:off x="5513236" y="190160"/>
            <a:ext cx="4496825" cy="6477680"/>
          </a:xfrm>
          <a:prstGeom prst="rect">
            <a:avLst/>
          </a:prstGeom>
        </p:spPr>
      </p:pic>
      <p:pic>
        <p:nvPicPr>
          <p:cNvPr id="7" name="Picture 6">
            <a:extLst>
              <a:ext uri="{FF2B5EF4-FFF2-40B4-BE49-F238E27FC236}">
                <a16:creationId xmlns:a16="http://schemas.microsoft.com/office/drawing/2014/main" id="{7ED77EF1-74B7-0EE3-8997-1A2029305F68}"/>
              </a:ext>
            </a:extLst>
          </p:cNvPr>
          <p:cNvPicPr>
            <a:picLocks noChangeAspect="1"/>
          </p:cNvPicPr>
          <p:nvPr/>
        </p:nvPicPr>
        <p:blipFill>
          <a:blip r:embed="rId3"/>
          <a:stretch>
            <a:fillRect/>
          </a:stretch>
        </p:blipFill>
        <p:spPr>
          <a:xfrm>
            <a:off x="257805" y="715463"/>
            <a:ext cx="4257801" cy="5989943"/>
          </a:xfrm>
          <a:prstGeom prst="rect">
            <a:avLst/>
          </a:prstGeom>
        </p:spPr>
      </p:pic>
    </p:spTree>
    <p:extLst>
      <p:ext uri="{BB962C8B-B14F-4D97-AF65-F5344CB8AC3E}">
        <p14:creationId xmlns:p14="http://schemas.microsoft.com/office/powerpoint/2010/main" val="981655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962C-E627-65E2-6AA7-25043F7A617E}"/>
              </a:ext>
            </a:extLst>
          </p:cNvPr>
          <p:cNvSpPr>
            <a:spLocks noGrp="1"/>
          </p:cNvSpPr>
          <p:nvPr>
            <p:ph type="title"/>
          </p:nvPr>
        </p:nvSpPr>
        <p:spPr>
          <a:xfrm>
            <a:off x="257805" y="245235"/>
            <a:ext cx="4859984" cy="1289507"/>
          </a:xfrm>
        </p:spPr>
        <p:txBody>
          <a:bodyPr>
            <a:normAutofit/>
          </a:bodyPr>
          <a:lstStyle/>
          <a:p>
            <a:r>
              <a:rPr lang="en-US" dirty="0"/>
              <a:t>ALRS</a:t>
            </a:r>
            <a:r>
              <a:rPr lang="el-GR" dirty="0"/>
              <a:t> </a:t>
            </a:r>
            <a:r>
              <a:rPr lang="en-US" dirty="0"/>
              <a:t>Vol 2</a:t>
            </a:r>
          </a:p>
        </p:txBody>
      </p:sp>
      <p:sp>
        <p:nvSpPr>
          <p:cNvPr id="3" name="Content Placeholder 2">
            <a:extLst>
              <a:ext uri="{FF2B5EF4-FFF2-40B4-BE49-F238E27FC236}">
                <a16:creationId xmlns:a16="http://schemas.microsoft.com/office/drawing/2014/main" id="{4628E63C-FEF4-7313-3A8E-CF62F50139A2}"/>
              </a:ext>
            </a:extLst>
          </p:cNvPr>
          <p:cNvSpPr>
            <a:spLocks noGrp="1"/>
          </p:cNvSpPr>
          <p:nvPr>
            <p:ph sz="half" idx="1"/>
          </p:nvPr>
        </p:nvSpPr>
        <p:spPr>
          <a:xfrm>
            <a:off x="68479" y="1349445"/>
            <a:ext cx="5003017" cy="5055383"/>
          </a:xfrm>
        </p:spPr>
        <p:txBody>
          <a:bodyPr>
            <a:normAutofit fontScale="70000" lnSpcReduction="20000"/>
          </a:bodyPr>
          <a:lstStyle/>
          <a:p>
            <a:r>
              <a:rPr lang="en-US" b="1" dirty="0"/>
              <a:t>Volume 2 (NP282) - Radio Aids to Navigation, Differential GPS (DGPS), Legal Time, Radio Time Signals and Electronic Position Fixing System (Parts 1 &amp; 2)</a:t>
            </a:r>
            <a:endParaRPr lang="en-US" dirty="0"/>
          </a:p>
          <a:p>
            <a:r>
              <a:rPr lang="en-US" dirty="0"/>
              <a:t>Split across two publications, Volume 2 includes radio details for:</a:t>
            </a:r>
          </a:p>
          <a:p>
            <a:pPr>
              <a:buFont typeface="Arial" panose="020B0604020202020204" pitchFamily="34" charset="0"/>
              <a:buChar char="•"/>
            </a:pPr>
            <a:r>
              <a:rPr lang="en-US" dirty="0"/>
              <a:t>Listing of VHF Radio Direction-Finding Stations</a:t>
            </a:r>
          </a:p>
          <a:p>
            <a:pPr>
              <a:buFont typeface="Arial" panose="020B0604020202020204" pitchFamily="34" charset="0"/>
              <a:buChar char="•"/>
            </a:pPr>
            <a:r>
              <a:rPr lang="en-US" dirty="0"/>
              <a:t>Radar Beacons (Racons and </a:t>
            </a:r>
            <a:r>
              <a:rPr lang="en-US" dirty="0" err="1"/>
              <a:t>Ramarks</a:t>
            </a:r>
            <a:r>
              <a:rPr lang="en-US" dirty="0"/>
              <a:t>)</a:t>
            </a:r>
          </a:p>
          <a:p>
            <a:pPr>
              <a:buFont typeface="Arial" panose="020B0604020202020204" pitchFamily="34" charset="0"/>
              <a:buChar char="•"/>
            </a:pPr>
            <a:r>
              <a:rPr lang="en-US" dirty="0"/>
              <a:t>Known operational Automatic Identification System (AIS)</a:t>
            </a:r>
          </a:p>
          <a:p>
            <a:pPr>
              <a:buFont typeface="Arial" panose="020B0604020202020204" pitchFamily="34" charset="0"/>
              <a:buChar char="•"/>
            </a:pPr>
            <a:r>
              <a:rPr lang="en-US" dirty="0"/>
              <a:t>Aids to Navigation (</a:t>
            </a:r>
            <a:r>
              <a:rPr lang="en-US" dirty="0" err="1"/>
              <a:t>AtoN</a:t>
            </a:r>
            <a:r>
              <a:rPr lang="en-US" dirty="0"/>
              <a:t>)</a:t>
            </a:r>
          </a:p>
          <a:p>
            <a:pPr>
              <a:buFont typeface="Arial" panose="020B0604020202020204" pitchFamily="34" charset="0"/>
              <a:buChar char="•"/>
            </a:pPr>
            <a:r>
              <a:rPr lang="en-US" dirty="0"/>
              <a:t>Radio beacons transmitting DGPS corrections</a:t>
            </a:r>
          </a:p>
          <a:p>
            <a:pPr>
              <a:buFont typeface="Arial" panose="020B0604020202020204" pitchFamily="34" charset="0"/>
              <a:buChar char="•"/>
            </a:pPr>
            <a:r>
              <a:rPr lang="en-US" dirty="0"/>
              <a:t>International Standard and Daylight Saving Times and Dates</a:t>
            </a:r>
          </a:p>
          <a:p>
            <a:pPr>
              <a:buFont typeface="Arial" panose="020B0604020202020204" pitchFamily="34" charset="0"/>
              <a:buChar char="•"/>
            </a:pPr>
            <a:r>
              <a:rPr lang="en-US" dirty="0"/>
              <a:t>International Radio Time Signal Broadcast details</a:t>
            </a:r>
          </a:p>
          <a:p>
            <a:endParaRPr lang="en-US" dirty="0"/>
          </a:p>
        </p:txBody>
      </p:sp>
      <p:pic>
        <p:nvPicPr>
          <p:cNvPr id="6" name="Picture 5">
            <a:extLst>
              <a:ext uri="{FF2B5EF4-FFF2-40B4-BE49-F238E27FC236}">
                <a16:creationId xmlns:a16="http://schemas.microsoft.com/office/drawing/2014/main" id="{7E01B8D6-45E7-24F6-F253-E5E5CB3F3838}"/>
              </a:ext>
            </a:extLst>
          </p:cNvPr>
          <p:cNvPicPr>
            <a:picLocks noChangeAspect="1"/>
          </p:cNvPicPr>
          <p:nvPr/>
        </p:nvPicPr>
        <p:blipFill>
          <a:blip r:embed="rId2"/>
          <a:stretch>
            <a:fillRect/>
          </a:stretch>
        </p:blipFill>
        <p:spPr>
          <a:xfrm rot="21031367">
            <a:off x="5209059" y="965548"/>
            <a:ext cx="3537132" cy="4991357"/>
          </a:xfrm>
          <a:prstGeom prst="rect">
            <a:avLst/>
          </a:prstGeom>
        </p:spPr>
      </p:pic>
      <p:pic>
        <p:nvPicPr>
          <p:cNvPr id="4" name="Picture 3">
            <a:extLst>
              <a:ext uri="{FF2B5EF4-FFF2-40B4-BE49-F238E27FC236}">
                <a16:creationId xmlns:a16="http://schemas.microsoft.com/office/drawing/2014/main" id="{3C3613C7-85D9-BA8F-6722-353D90ECA9F7}"/>
              </a:ext>
            </a:extLst>
          </p:cNvPr>
          <p:cNvPicPr>
            <a:picLocks noChangeAspect="1"/>
          </p:cNvPicPr>
          <p:nvPr/>
        </p:nvPicPr>
        <p:blipFill>
          <a:blip r:embed="rId3"/>
          <a:stretch>
            <a:fillRect/>
          </a:stretch>
        </p:blipFill>
        <p:spPr>
          <a:xfrm rot="366904">
            <a:off x="8584319" y="471705"/>
            <a:ext cx="3295593" cy="4749738"/>
          </a:xfrm>
          <a:prstGeom prst="rect">
            <a:avLst/>
          </a:prstGeom>
        </p:spPr>
      </p:pic>
    </p:spTree>
    <p:extLst>
      <p:ext uri="{BB962C8B-B14F-4D97-AF65-F5344CB8AC3E}">
        <p14:creationId xmlns:p14="http://schemas.microsoft.com/office/powerpoint/2010/main" val="4345941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2507</Words>
  <Application>Microsoft Office PowerPoint</Application>
  <PresentationFormat>Widescreen</PresentationFormat>
  <Paragraphs>199</Paragraphs>
  <Slides>40</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Calibri Light</vt:lpstr>
      <vt:lpstr>Office Theme</vt:lpstr>
      <vt:lpstr>ΝΑΥΤΙΚΕΣ ΕΚΔΟΣΕΙΣ – NAUTICAL PUBLICATIONS</vt:lpstr>
      <vt:lpstr>Τι είναι οι Ναυτικές Εκδόσεις</vt:lpstr>
      <vt:lpstr>Χρησιμότητα των Ναυτικών Εκδόσεων</vt:lpstr>
      <vt:lpstr>Εκδόσεις Βρετανικού Ναυαρχείου</vt:lpstr>
      <vt:lpstr>Όροι και Συντμήσεις</vt:lpstr>
      <vt:lpstr>ALRS</vt:lpstr>
      <vt:lpstr>ALRS Vol 1</vt:lpstr>
      <vt:lpstr>ALRS Vol 1</vt:lpstr>
      <vt:lpstr>ALRS Vol 2</vt:lpstr>
      <vt:lpstr>ALRS Vol 2</vt:lpstr>
      <vt:lpstr>ALRS Vol 3</vt:lpstr>
      <vt:lpstr>ALRS Vol 4</vt:lpstr>
      <vt:lpstr>ALRS Vol 5</vt:lpstr>
      <vt:lpstr>ALRS Vol 6</vt:lpstr>
      <vt:lpstr>ALRS Vol 6</vt:lpstr>
      <vt:lpstr>ALLS  (ADMIRALTY LIST OF LIGHTS AND FOG SIGNALS)</vt:lpstr>
      <vt:lpstr>ALLS  (ADMIRALTY LIST OF LIGHTS AND FOG SIGNALS)</vt:lpstr>
      <vt:lpstr>ALLS  (ADMIRALTY LIST OF LIGHTS AND FOG SIGNALS)</vt:lpstr>
      <vt:lpstr>ALLS  (ADMIRALTY LIST OF LIGHTS AND FOG SIGNALS)</vt:lpstr>
      <vt:lpstr>ADMIRALTY TIDE TABLES</vt:lpstr>
      <vt:lpstr>ADMIRALTY TIDE TABLES</vt:lpstr>
      <vt:lpstr>ADMIRALTY DIGITAL PUBLICATIONS</vt:lpstr>
      <vt:lpstr>ADMIRALTY SAILING DIRECTIONS (PILOTS)</vt:lpstr>
      <vt:lpstr>PowerPoint Presentation</vt:lpstr>
      <vt:lpstr>ADMIRALTY SAILING DIRECTIONS (PILOTS)</vt:lpstr>
      <vt:lpstr>ADMIRALTY SAILING DIRECTIONS (PILOTS)</vt:lpstr>
      <vt:lpstr>ADMIRALTY OCEAN PASSAGES FOR THE WORLD </vt:lpstr>
      <vt:lpstr>ADMIRALTY OCEAN PASSAGES FOR THE WORLD </vt:lpstr>
      <vt:lpstr>ADMIRALTY OCEAN PASSAGES FOR THE WORLD </vt:lpstr>
      <vt:lpstr>ADMIRALTY OCEAN PASSAGES FOR THE WORLD </vt:lpstr>
      <vt:lpstr>ADMIRALTY Mariner's Handbook (NP100)</vt:lpstr>
      <vt:lpstr>ADMIRALTY Mariner's Handbook (NP100)</vt:lpstr>
      <vt:lpstr>ADMIRALTY eNP (Electronic Nautical Publications)</vt:lpstr>
      <vt:lpstr>PowerPoint Presentation</vt:lpstr>
      <vt:lpstr>PowerPoint Presentation</vt:lpstr>
      <vt:lpstr>Admiralty Chart Catalogue NP 131</vt:lpstr>
      <vt:lpstr>PowerPoint Presentation</vt:lpstr>
      <vt:lpstr>GUIDE TO PORT ENTRY</vt:lpstr>
      <vt:lpstr>GUIDE TO PORT ENTRY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ΝΑΥΤΙΚΕΣ ΕΚΔΟΣΕΙΣ – NAUTICAL PUBLICATIONS</dc:title>
  <dc:creator>Θρασύβουλος Κοτσιφάκης</dc:creator>
  <cp:lastModifiedBy>Θρασύβουλος Κοτσιφάκης</cp:lastModifiedBy>
  <cp:revision>4</cp:revision>
  <dcterms:created xsi:type="dcterms:W3CDTF">2024-03-10T19:17:49Z</dcterms:created>
  <dcterms:modified xsi:type="dcterms:W3CDTF">2024-03-25T19:44:06Z</dcterms:modified>
</cp:coreProperties>
</file>