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74.jpg" ContentType="image/jpg"/>
  <Override PartName="/ppt/media/image76.jpg" ContentType="image/jpg"/>
  <Override PartName="/ppt/media/image77.jpg" ContentType="image/jpg"/>
  <Override PartName="/ppt/media/image83.jpg" ContentType="image/jpg"/>
  <Override PartName="/ppt/media/image84.jpg" ContentType="image/jpg"/>
  <Override PartName="/ppt/media/image92.jpg" ContentType="image/jpg"/>
  <Override PartName="/ppt/media/image94.jpg" ContentType="image/jpg"/>
  <Override PartName="/ppt/media/image95.jpg" ContentType="image/jpg"/>
  <Override PartName="/ppt/media/image99.jpg" ContentType="image/jpg"/>
  <Override PartName="/ppt/media/image100.jpg" ContentType="image/jpg"/>
  <Override PartName="/ppt/media/image101.jpg" ContentType="image/jpg"/>
  <Override PartName="/ppt/media/image102.jpg" ContentType="image/jpg"/>
  <Override PartName="/ppt/media/image103.jpg" ContentType="image/jpg"/>
  <Override PartName="/ppt/media/image12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153"/>
  </p:notesMasterIdLst>
  <p:sldIdLst>
    <p:sldId id="302" r:id="rId2"/>
    <p:sldId id="442" r:id="rId3"/>
    <p:sldId id="454" r:id="rId4"/>
    <p:sldId id="257" r:id="rId5"/>
    <p:sldId id="409" r:id="rId6"/>
    <p:sldId id="258" r:id="rId7"/>
    <p:sldId id="259" r:id="rId8"/>
    <p:sldId id="447" r:id="rId9"/>
    <p:sldId id="448" r:id="rId10"/>
    <p:sldId id="449" r:id="rId11"/>
    <p:sldId id="450" r:id="rId12"/>
    <p:sldId id="451" r:id="rId13"/>
    <p:sldId id="452" r:id="rId14"/>
    <p:sldId id="453" r:id="rId15"/>
    <p:sldId id="261" r:id="rId16"/>
    <p:sldId id="434" r:id="rId17"/>
    <p:sldId id="435" r:id="rId18"/>
    <p:sldId id="289" r:id="rId19"/>
    <p:sldId id="262" r:id="rId20"/>
    <p:sldId id="290" r:id="rId21"/>
    <p:sldId id="497" r:id="rId22"/>
    <p:sldId id="445" r:id="rId23"/>
    <p:sldId id="263" r:id="rId24"/>
    <p:sldId id="291" r:id="rId25"/>
    <p:sldId id="264" r:id="rId26"/>
    <p:sldId id="265" r:id="rId27"/>
    <p:sldId id="266" r:id="rId28"/>
    <p:sldId id="455" r:id="rId29"/>
    <p:sldId id="504" r:id="rId30"/>
    <p:sldId id="466" r:id="rId31"/>
    <p:sldId id="267" r:id="rId32"/>
    <p:sldId id="293" r:id="rId33"/>
    <p:sldId id="505" r:id="rId34"/>
    <p:sldId id="506" r:id="rId35"/>
    <p:sldId id="269" r:id="rId36"/>
    <p:sldId id="294" r:id="rId37"/>
    <p:sldId id="456" r:id="rId38"/>
    <p:sldId id="507" r:id="rId39"/>
    <p:sldId id="270" r:id="rId40"/>
    <p:sldId id="377" r:id="rId41"/>
    <p:sldId id="462" r:id="rId42"/>
    <p:sldId id="463" r:id="rId43"/>
    <p:sldId id="296" r:id="rId44"/>
    <p:sldId id="465" r:id="rId45"/>
    <p:sldId id="376" r:id="rId46"/>
    <p:sldId id="383" r:id="rId47"/>
    <p:sldId id="384" r:id="rId48"/>
    <p:sldId id="385" r:id="rId49"/>
    <p:sldId id="276" r:id="rId50"/>
    <p:sldId id="389" r:id="rId51"/>
    <p:sldId id="390" r:id="rId52"/>
    <p:sldId id="394" r:id="rId53"/>
    <p:sldId id="288" r:id="rId54"/>
    <p:sldId id="496" r:id="rId55"/>
    <p:sldId id="495" r:id="rId56"/>
    <p:sldId id="399" r:id="rId57"/>
    <p:sldId id="400" r:id="rId58"/>
    <p:sldId id="401" r:id="rId59"/>
    <p:sldId id="403" r:id="rId60"/>
    <p:sldId id="271" r:id="rId61"/>
    <p:sldId id="468" r:id="rId62"/>
    <p:sldId id="260" r:id="rId63"/>
    <p:sldId id="469" r:id="rId64"/>
    <p:sldId id="304" r:id="rId65"/>
    <p:sldId id="413" r:id="rId66"/>
    <p:sldId id="471" r:id="rId67"/>
    <p:sldId id="353" r:id="rId68"/>
    <p:sldId id="354" r:id="rId69"/>
    <p:sldId id="355" r:id="rId70"/>
    <p:sldId id="356" r:id="rId71"/>
    <p:sldId id="417" r:id="rId72"/>
    <p:sldId id="502" r:id="rId73"/>
    <p:sldId id="500" r:id="rId74"/>
    <p:sldId id="501" r:id="rId75"/>
    <p:sldId id="278" r:id="rId76"/>
    <p:sldId id="279" r:id="rId77"/>
    <p:sldId id="472" r:id="rId78"/>
    <p:sldId id="280" r:id="rId79"/>
    <p:sldId id="457" r:id="rId80"/>
    <p:sldId id="473" r:id="rId81"/>
    <p:sldId id="499" r:id="rId82"/>
    <p:sldId id="474" r:id="rId83"/>
    <p:sldId id="475" r:id="rId84"/>
    <p:sldId id="281" r:id="rId85"/>
    <p:sldId id="489" r:id="rId86"/>
    <p:sldId id="490" r:id="rId87"/>
    <p:sldId id="491" r:id="rId88"/>
    <p:sldId id="282" r:id="rId89"/>
    <p:sldId id="358" r:id="rId90"/>
    <p:sldId id="492" r:id="rId91"/>
    <p:sldId id="493" r:id="rId92"/>
    <p:sldId id="494" r:id="rId93"/>
    <p:sldId id="284" r:id="rId94"/>
    <p:sldId id="360" r:id="rId95"/>
    <p:sldId id="498" r:id="rId96"/>
    <p:sldId id="361" r:id="rId97"/>
    <p:sldId id="362" r:id="rId98"/>
    <p:sldId id="363" r:id="rId99"/>
    <p:sldId id="364" r:id="rId100"/>
    <p:sldId id="365" r:id="rId101"/>
    <p:sldId id="484" r:id="rId102"/>
    <p:sldId id="488" r:id="rId103"/>
    <p:sldId id="292" r:id="rId104"/>
    <p:sldId id="480" r:id="rId105"/>
    <p:sldId id="481" r:id="rId106"/>
    <p:sldId id="482" r:id="rId107"/>
    <p:sldId id="483" r:id="rId108"/>
    <p:sldId id="470" r:id="rId109"/>
    <p:sldId id="476" r:id="rId110"/>
    <p:sldId id="477" r:id="rId111"/>
    <p:sldId id="478" r:id="rId112"/>
    <p:sldId id="479" r:id="rId113"/>
    <p:sldId id="366" r:id="rId114"/>
    <p:sldId id="367" r:id="rId115"/>
    <p:sldId id="369" r:id="rId116"/>
    <p:sldId id="371" r:id="rId117"/>
    <p:sldId id="298" r:id="rId118"/>
    <p:sldId id="306" r:id="rId119"/>
    <p:sldId id="414" r:id="rId120"/>
    <p:sldId id="307" r:id="rId121"/>
    <p:sldId id="309" r:id="rId122"/>
    <p:sldId id="311" r:id="rId123"/>
    <p:sldId id="418" r:id="rId124"/>
    <p:sldId id="503" r:id="rId125"/>
    <p:sldId id="330" r:id="rId126"/>
    <p:sldId id="331" r:id="rId127"/>
    <p:sldId id="273" r:id="rId128"/>
    <p:sldId id="274" r:id="rId129"/>
    <p:sldId id="275" r:id="rId130"/>
    <p:sldId id="332" r:id="rId131"/>
    <p:sldId id="277" r:id="rId132"/>
    <p:sldId id="333" r:id="rId133"/>
    <p:sldId id="334" r:id="rId134"/>
    <p:sldId id="335" r:id="rId135"/>
    <p:sldId id="336" r:id="rId136"/>
    <p:sldId id="424" r:id="rId137"/>
    <p:sldId id="337" r:id="rId138"/>
    <p:sldId id="423" r:id="rId139"/>
    <p:sldId id="283" r:id="rId140"/>
    <p:sldId id="425" r:id="rId141"/>
    <p:sldId id="338" r:id="rId142"/>
    <p:sldId id="339" r:id="rId143"/>
    <p:sldId id="286" r:id="rId144"/>
    <p:sldId id="342" r:id="rId145"/>
    <p:sldId id="426" r:id="rId146"/>
    <p:sldId id="343" r:id="rId147"/>
    <p:sldId id="344" r:id="rId148"/>
    <p:sldId id="345" r:id="rId149"/>
    <p:sldId id="427" r:id="rId150"/>
    <p:sldId id="346" r:id="rId151"/>
    <p:sldId id="408" r:id="rId1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4660"/>
  </p:normalViewPr>
  <p:slideViewPr>
    <p:cSldViewPr>
      <p:cViewPr varScale="1">
        <p:scale>
          <a:sx n="74" d="100"/>
          <a:sy n="74" d="100"/>
        </p:scale>
        <p:origin x="1493"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71510F-967D-44E8-91B7-A9B38F9CBEF2}" type="datetimeFigureOut">
              <a:rPr lang="el-GR" smtClean="0"/>
              <a:t>17/11/2021</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FC9A0-C55B-4392-8CB4-B2F147C0A93F}" type="slidenum">
              <a:rPr lang="el-GR" smtClean="0"/>
              <a:t>‹#›</a:t>
            </a:fld>
            <a:endParaRPr lang="el-GR"/>
          </a:p>
        </p:txBody>
      </p:sp>
    </p:spTree>
    <p:extLst>
      <p:ext uri="{BB962C8B-B14F-4D97-AF65-F5344CB8AC3E}">
        <p14:creationId xmlns:p14="http://schemas.microsoft.com/office/powerpoint/2010/main" val="7664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9EF4A4-E3E9-4A9E-8E3D-35FD9D148FA4}" type="datetimeFigureOut">
              <a:rPr lang="el-GR" smtClean="0"/>
              <a:t>17/11/2021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485A75A-CC18-439E-8277-D783D55A220F}" type="slidenum">
              <a:rPr lang="el-GR" smtClean="0"/>
              <a:t>‹#›</a:t>
            </a:fld>
            <a:endParaRPr lang="el-GR"/>
          </a:p>
        </p:txBody>
      </p:sp>
    </p:spTree>
    <p:extLst>
      <p:ext uri="{BB962C8B-B14F-4D97-AF65-F5344CB8AC3E}">
        <p14:creationId xmlns:p14="http://schemas.microsoft.com/office/powerpoint/2010/main" val="1946142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9EF4A4-E3E9-4A9E-8E3D-35FD9D148FA4}" type="datetimeFigureOut">
              <a:rPr lang="el-GR" smtClean="0"/>
              <a:t>17/11/2021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485A75A-CC18-439E-8277-D783D55A220F}" type="slidenum">
              <a:rPr lang="el-GR" smtClean="0"/>
              <a:t>‹#›</a:t>
            </a:fld>
            <a:endParaRPr lang="el-GR"/>
          </a:p>
        </p:txBody>
      </p:sp>
    </p:spTree>
    <p:extLst>
      <p:ext uri="{BB962C8B-B14F-4D97-AF65-F5344CB8AC3E}">
        <p14:creationId xmlns:p14="http://schemas.microsoft.com/office/powerpoint/2010/main" val="235036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9EF4A4-E3E9-4A9E-8E3D-35FD9D148FA4}" type="datetimeFigureOut">
              <a:rPr lang="el-GR" smtClean="0"/>
              <a:t>17/11/2021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485A75A-CC18-439E-8277-D783D55A220F}" type="slidenum">
              <a:rPr lang="el-GR" smtClean="0"/>
              <a:t>‹#›</a:t>
            </a:fld>
            <a:endParaRPr lang="el-GR"/>
          </a:p>
        </p:txBody>
      </p:sp>
    </p:spTree>
    <p:extLst>
      <p:ext uri="{BB962C8B-B14F-4D97-AF65-F5344CB8AC3E}">
        <p14:creationId xmlns:p14="http://schemas.microsoft.com/office/powerpoint/2010/main" val="751076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9EF4A4-E3E9-4A9E-8E3D-35FD9D148FA4}" type="datetimeFigureOut">
              <a:rPr lang="el-GR" smtClean="0"/>
              <a:t>17/11/2021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485A75A-CC18-439E-8277-D783D55A220F}" type="slidenum">
              <a:rPr lang="el-GR" smtClean="0"/>
              <a:t>‹#›</a:t>
            </a:fld>
            <a:endParaRPr lang="el-GR"/>
          </a:p>
        </p:txBody>
      </p:sp>
    </p:spTree>
    <p:extLst>
      <p:ext uri="{BB962C8B-B14F-4D97-AF65-F5344CB8AC3E}">
        <p14:creationId xmlns:p14="http://schemas.microsoft.com/office/powerpoint/2010/main" val="137347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9EF4A4-E3E9-4A9E-8E3D-35FD9D148FA4}" type="datetimeFigureOut">
              <a:rPr lang="el-GR" smtClean="0"/>
              <a:t>17/11/2021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485A75A-CC18-439E-8277-D783D55A220F}" type="slidenum">
              <a:rPr lang="el-GR" smtClean="0"/>
              <a:t>‹#›</a:t>
            </a:fld>
            <a:endParaRPr lang="el-GR"/>
          </a:p>
        </p:txBody>
      </p:sp>
    </p:spTree>
    <p:extLst>
      <p:ext uri="{BB962C8B-B14F-4D97-AF65-F5344CB8AC3E}">
        <p14:creationId xmlns:p14="http://schemas.microsoft.com/office/powerpoint/2010/main" val="2561980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9EF4A4-E3E9-4A9E-8E3D-35FD9D148FA4}" type="datetimeFigureOut">
              <a:rPr lang="el-GR" smtClean="0"/>
              <a:t>17/11/2021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485A75A-CC18-439E-8277-D783D55A220F}" type="slidenum">
              <a:rPr lang="el-GR" smtClean="0"/>
              <a:t>‹#›</a:t>
            </a:fld>
            <a:endParaRPr lang="el-GR"/>
          </a:p>
        </p:txBody>
      </p:sp>
    </p:spTree>
    <p:extLst>
      <p:ext uri="{BB962C8B-B14F-4D97-AF65-F5344CB8AC3E}">
        <p14:creationId xmlns:p14="http://schemas.microsoft.com/office/powerpoint/2010/main" val="367755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9EF4A4-E3E9-4A9E-8E3D-35FD9D148FA4}" type="datetimeFigureOut">
              <a:rPr lang="el-GR" smtClean="0"/>
              <a:t>17/11/2021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485A75A-CC18-439E-8277-D783D55A220F}" type="slidenum">
              <a:rPr lang="el-GR" smtClean="0"/>
              <a:t>‹#›</a:t>
            </a:fld>
            <a:endParaRPr lang="el-GR"/>
          </a:p>
        </p:txBody>
      </p:sp>
    </p:spTree>
    <p:extLst>
      <p:ext uri="{BB962C8B-B14F-4D97-AF65-F5344CB8AC3E}">
        <p14:creationId xmlns:p14="http://schemas.microsoft.com/office/powerpoint/2010/main" val="150670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12724">
              <a:spcBef>
                <a:spcPts val="114"/>
              </a:spcBef>
            </a:pPr>
            <a:r>
              <a:rPr lang="el-GR" spc="-114"/>
              <a:t>Τεχνολογίες Εκμετάλλευσης </a:t>
            </a:r>
            <a:r>
              <a:rPr lang="el-GR" spc="-110"/>
              <a:t>και Αξιοποίησης</a:t>
            </a:r>
            <a:r>
              <a:rPr lang="el-GR" spc="100"/>
              <a:t> </a:t>
            </a:r>
            <a:r>
              <a:rPr lang="el-GR" spc="-130"/>
              <a:t>Υδρογονανθράκων</a:t>
            </a:r>
            <a:endParaRPr lang="el-GR" spc="-130" dirty="0"/>
          </a:p>
        </p:txBody>
      </p:sp>
      <p:sp>
        <p:nvSpPr>
          <p:cNvPr id="4" name="Footer Placeholder 3"/>
          <p:cNvSpPr>
            <a:spLocks noGrp="1"/>
          </p:cNvSpPr>
          <p:nvPr>
            <p:ph type="ftr" sz="quarter" idx="11"/>
          </p:nvPr>
        </p:nvSpPr>
        <p:spPr/>
        <p:txBody>
          <a:bodyPr/>
          <a:lstStyle/>
          <a:p>
            <a:pPr marL="12724">
              <a:spcBef>
                <a:spcPts val="105"/>
              </a:spcBef>
            </a:pPr>
            <a:r>
              <a:rPr lang="el-GR" spc="50">
                <a:latin typeface="Symbol"/>
                <a:cs typeface="Symbol"/>
              </a:rPr>
              <a:t></a:t>
            </a:r>
            <a:r>
              <a:rPr lang="el-GR" spc="50">
                <a:latin typeface="Times New Roman"/>
                <a:cs typeface="Times New Roman"/>
              </a:rPr>
              <a:t> </a:t>
            </a:r>
            <a:r>
              <a:rPr lang="el-GR" spc="-110"/>
              <a:t>Στέλλα </a:t>
            </a:r>
            <a:r>
              <a:rPr lang="el-GR" spc="-105"/>
              <a:t>Μπεζεργιάννη</a:t>
            </a:r>
            <a:r>
              <a:rPr lang="el-GR" spc="5"/>
              <a:t> </a:t>
            </a:r>
            <a:r>
              <a:rPr lang="el-GR" spc="-10">
                <a:latin typeface="UKIJ Inchike"/>
                <a:cs typeface="UKIJ Inchike"/>
              </a:rPr>
              <a:t>2009</a:t>
            </a:r>
            <a:endParaRPr lang="el-GR" spc="-10" dirty="0">
              <a:latin typeface="UKIJ Inchike"/>
              <a:cs typeface="UKIJ Inchike"/>
            </a:endParaRPr>
          </a:p>
        </p:txBody>
      </p:sp>
      <p:sp>
        <p:nvSpPr>
          <p:cNvPr id="5" name="Slide Number Placeholder 4"/>
          <p:cNvSpPr>
            <a:spLocks noGrp="1"/>
          </p:cNvSpPr>
          <p:nvPr>
            <p:ph type="sldNum" sz="quarter" idx="12"/>
          </p:nvPr>
        </p:nvSpPr>
        <p:spPr/>
        <p:txBody>
          <a:bodyPr/>
          <a:lstStyle/>
          <a:p>
            <a:pPr marL="38172">
              <a:spcBef>
                <a:spcPts val="95"/>
              </a:spcBef>
            </a:pPr>
            <a:fld id="{81D60167-4931-47E6-BA6A-407CBD079E47}" type="slidenum">
              <a:rPr lang="el-GR" spc="-5" smtClean="0"/>
              <a:pPr marL="38172">
                <a:spcBef>
                  <a:spcPts val="95"/>
                </a:spcBef>
              </a:pPr>
              <a:t>‹#›</a:t>
            </a:fld>
            <a:endParaRPr lang="el-GR" spc="-5" dirty="0"/>
          </a:p>
        </p:txBody>
      </p:sp>
    </p:spTree>
    <p:extLst>
      <p:ext uri="{BB962C8B-B14F-4D97-AF65-F5344CB8AC3E}">
        <p14:creationId xmlns:p14="http://schemas.microsoft.com/office/powerpoint/2010/main" val="1801184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12724">
              <a:spcBef>
                <a:spcPts val="114"/>
              </a:spcBef>
            </a:pPr>
            <a:r>
              <a:rPr lang="el-GR" spc="-25"/>
              <a:t>Τεχνολογίες </a:t>
            </a:r>
            <a:r>
              <a:rPr lang="el-GR" spc="-30"/>
              <a:t>Εκμετάλλευσης </a:t>
            </a:r>
            <a:r>
              <a:rPr lang="el-GR" spc="-25"/>
              <a:t>και </a:t>
            </a:r>
            <a:r>
              <a:rPr lang="el-GR" spc="-30"/>
              <a:t>Αξιοποίησης</a:t>
            </a:r>
            <a:r>
              <a:rPr lang="el-GR" spc="65"/>
              <a:t> </a:t>
            </a:r>
            <a:r>
              <a:rPr lang="el-GR" spc="-35"/>
              <a:t>Υδρογονανθράκων</a:t>
            </a:r>
            <a:endParaRPr lang="el-GR" spc="-35" dirty="0"/>
          </a:p>
        </p:txBody>
      </p:sp>
      <p:sp>
        <p:nvSpPr>
          <p:cNvPr id="3" name="Footer Placeholder 2"/>
          <p:cNvSpPr>
            <a:spLocks noGrp="1"/>
          </p:cNvSpPr>
          <p:nvPr>
            <p:ph type="ftr" sz="quarter" idx="11"/>
          </p:nvPr>
        </p:nvSpPr>
        <p:spPr/>
        <p:txBody>
          <a:bodyPr/>
          <a:lstStyle/>
          <a:p>
            <a:pPr marL="12724">
              <a:spcBef>
                <a:spcPts val="105"/>
              </a:spcBef>
            </a:pPr>
            <a:r>
              <a:rPr lang="el-GR" spc="50">
                <a:latin typeface="Symbol"/>
                <a:cs typeface="Symbol"/>
              </a:rPr>
              <a:t></a:t>
            </a:r>
            <a:r>
              <a:rPr lang="el-GR" spc="50">
                <a:latin typeface="Times New Roman"/>
                <a:cs typeface="Times New Roman"/>
              </a:rPr>
              <a:t> </a:t>
            </a:r>
            <a:r>
              <a:rPr lang="el-GR" spc="-5"/>
              <a:t>Στέλλα Μπεζεργιάννη</a:t>
            </a:r>
            <a:r>
              <a:rPr lang="el-GR" spc="40"/>
              <a:t> </a:t>
            </a:r>
            <a:r>
              <a:rPr lang="el-GR" spc="-10"/>
              <a:t>2009</a:t>
            </a:r>
            <a:endParaRPr lang="el-GR" spc="-10" dirty="0"/>
          </a:p>
        </p:txBody>
      </p:sp>
      <p:sp>
        <p:nvSpPr>
          <p:cNvPr id="4" name="Slide Number Placeholder 3"/>
          <p:cNvSpPr>
            <a:spLocks noGrp="1"/>
          </p:cNvSpPr>
          <p:nvPr>
            <p:ph type="sldNum" sz="quarter" idx="12"/>
          </p:nvPr>
        </p:nvSpPr>
        <p:spPr/>
        <p:txBody>
          <a:bodyPr/>
          <a:lstStyle/>
          <a:p>
            <a:pPr marL="25448">
              <a:spcBef>
                <a:spcPts val="95"/>
              </a:spcBef>
            </a:pPr>
            <a:fld id="{81D60167-4931-47E6-BA6A-407CBD079E47}" type="slidenum">
              <a:rPr lang="el-GR" spc="-5" smtClean="0"/>
              <a:pPr marL="25448">
                <a:spcBef>
                  <a:spcPts val="95"/>
                </a:spcBef>
              </a:pPr>
              <a:t>‹#›</a:t>
            </a:fld>
            <a:endParaRPr lang="el-GR" spc="-5" dirty="0"/>
          </a:p>
        </p:txBody>
      </p:sp>
    </p:spTree>
    <p:extLst>
      <p:ext uri="{BB962C8B-B14F-4D97-AF65-F5344CB8AC3E}">
        <p14:creationId xmlns:p14="http://schemas.microsoft.com/office/powerpoint/2010/main" val="2391134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9EF4A4-E3E9-4A9E-8E3D-35FD9D148FA4}" type="datetimeFigureOut">
              <a:rPr lang="el-GR" smtClean="0"/>
              <a:t>17/11/2021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485A75A-CC18-439E-8277-D783D55A220F}" type="slidenum">
              <a:rPr lang="el-GR" smtClean="0"/>
              <a:t>‹#›</a:t>
            </a:fld>
            <a:endParaRPr lang="el-GR"/>
          </a:p>
        </p:txBody>
      </p:sp>
    </p:spTree>
    <p:extLst>
      <p:ext uri="{BB962C8B-B14F-4D97-AF65-F5344CB8AC3E}">
        <p14:creationId xmlns:p14="http://schemas.microsoft.com/office/powerpoint/2010/main" val="3616104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9EF4A4-E3E9-4A9E-8E3D-35FD9D148FA4}" type="datetimeFigureOut">
              <a:rPr lang="el-GR" smtClean="0"/>
              <a:t>17/11/2021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485A75A-CC18-439E-8277-D783D55A220F}" type="slidenum">
              <a:rPr lang="el-GR" smtClean="0"/>
              <a:t>‹#›</a:t>
            </a:fld>
            <a:endParaRPr lang="el-GR"/>
          </a:p>
        </p:txBody>
      </p:sp>
    </p:spTree>
    <p:extLst>
      <p:ext uri="{BB962C8B-B14F-4D97-AF65-F5344CB8AC3E}">
        <p14:creationId xmlns:p14="http://schemas.microsoft.com/office/powerpoint/2010/main" val="3932206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9EF4A4-E3E9-4A9E-8E3D-35FD9D148FA4}" type="datetimeFigureOut">
              <a:rPr lang="el-GR" smtClean="0"/>
              <a:t>17/11/2021</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5A75A-CC18-439E-8277-D783D55A220F}" type="slidenum">
              <a:rPr lang="el-GR" smtClean="0"/>
              <a:t>‹#›</a:t>
            </a:fld>
            <a:endParaRPr lang="el-GR"/>
          </a:p>
        </p:txBody>
      </p:sp>
    </p:spTree>
    <p:extLst>
      <p:ext uri="{BB962C8B-B14F-4D97-AF65-F5344CB8AC3E}">
        <p14:creationId xmlns:p14="http://schemas.microsoft.com/office/powerpoint/2010/main" val="299046914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s://www.google.gr/url?sa=i&amp;url=http%3A%2F%2Fwww.bcl.co.za%2Fnews%2Fpour-point-of-lubricating-oil-oilchat23%2F&amp;psig=AOvVaw1fvQJCLFGC1Qfe8i15zA4B&amp;ust=1581934383701000&amp;source=images&amp;cd=vfe&amp;ved=0CAIQjRxqFwoTCOCtvP7q1ecCFQAAAAAdAAAAABAJ"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www.google.gr/url?sa=i&amp;url=http%3A%2F%2Fwww.tlocuk.co.uk%2Fforums%2Fviewtopic.php%3Fp%3D86967%26sid%3Ddb9893f5e4e754945761dde879b4f694&amp;psig=AOvVaw1fvQJCLFGC1Qfe8i15zA4B&amp;ust=1581934383701000&amp;source=images&amp;cd=vfe&amp;ved=0CAIQjRxqFwoTCOCtvP7q1ecCFQAAAAAdAAAAABAY" TargetMode="Externa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https://www.google.gr/url?sa=i&amp;url=https%3A%2F%2Fwww.petro-online.com%2Fnews%2Fmeasurement-and-testing%2F14%2Fpac-lp%2Fpac39s-cfpp-instruments-comply-with-new-en-16329-standard%2F27189&amp;psig=AOvVaw1uCBk3G4ZO-y1YaK7xoied&amp;ust=1581934641476000&amp;source=images&amp;cd=vfe&amp;ved=0CAIQjRxqFwoTCLDzqvvr1ecCFQAAAAAdAAAAABAD"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hyperlink" Target="https://el.wikipedia.org/wiki/%CE%98%CE%B5%CF%81%CE%BC%CE%BF%CE%BA%CF%81%CE%B1%CF%83%CE%AF%CE%B1" TargetMode="External"/><Relationship Id="rId2" Type="http://schemas.openxmlformats.org/officeDocument/2006/relationships/hyperlink" Target="https://el.wikipedia.org/wiki/%CE%A5%CE%B3%CF%81%CF%8C" TargetMode="External"/><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hyperlink" Target="https://el.wikipedia.org/wiki/%CE%91%CF%84%CE%BC%CF%8C%CF%82" TargetMode="External"/><Relationship Id="rId4" Type="http://schemas.openxmlformats.org/officeDocument/2006/relationships/hyperlink" Target="https://el.wikipedia.org/wiki/%CE%A0%CE%AF%CE%B5%CF%83%CE%B7"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https://el.wikipedia.org/wiki/%CE%A3%CF%85%CE%BD%CE%BF%CF%87%CE%AE" TargetMode="Externa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320E65-D7AE-4DF4-93DF-0463D7B39F88}"/>
              </a:ext>
            </a:extLst>
          </p:cNvPr>
          <p:cNvSpPr txBox="1"/>
          <p:nvPr/>
        </p:nvSpPr>
        <p:spPr>
          <a:xfrm>
            <a:off x="179512" y="1844824"/>
            <a:ext cx="8568952" cy="2123658"/>
          </a:xfrm>
          <a:prstGeom prst="rect">
            <a:avLst/>
          </a:prstGeom>
          <a:noFill/>
        </p:spPr>
        <p:txBody>
          <a:bodyPr wrap="square" rtlCol="0">
            <a:spAutoFit/>
          </a:bodyPr>
          <a:lstStyle/>
          <a:p>
            <a:pPr algn="ctr"/>
            <a:r>
              <a:rPr lang="el-GR" sz="3600" b="1" dirty="0"/>
              <a:t>ΔΕΣΠΟΙΝΑ ΧΕΙΛΑΡΗ</a:t>
            </a:r>
          </a:p>
          <a:p>
            <a:pPr algn="ctr"/>
            <a:r>
              <a:rPr lang="el-GR" sz="2400" b="1" dirty="0"/>
              <a:t>Δρ. Χημικός Μηχανικός</a:t>
            </a:r>
          </a:p>
          <a:p>
            <a:endParaRPr lang="el-GR" sz="3600" b="1" dirty="0"/>
          </a:p>
          <a:p>
            <a:pPr algn="ctr"/>
            <a:r>
              <a:rPr lang="el-GR" sz="3600" b="1" dirty="0"/>
              <a:t>ΤΕΧΝΟΛΟΓΙΑ ΚΑΥΣΙΜΩΝ ΚΑΙ ΛΙΠΑΝΤΙΚΩΝ</a:t>
            </a:r>
          </a:p>
        </p:txBody>
      </p:sp>
    </p:spTree>
    <p:extLst>
      <p:ext uri="{BB962C8B-B14F-4D97-AF65-F5344CB8AC3E}">
        <p14:creationId xmlns:p14="http://schemas.microsoft.com/office/powerpoint/2010/main" val="10810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E52DCF3-9F3D-4BE7-9A7C-EBBB9350FC81}"/>
              </a:ext>
            </a:extLst>
          </p:cNvPr>
          <p:cNvPicPr>
            <a:picLocks noChangeAspect="1"/>
          </p:cNvPicPr>
          <p:nvPr/>
        </p:nvPicPr>
        <p:blipFill rotWithShape="1">
          <a:blip r:embed="rId2"/>
          <a:srcRect l="24013" t="26200" r="24012" b="10800"/>
          <a:stretch/>
        </p:blipFill>
        <p:spPr>
          <a:xfrm>
            <a:off x="532800" y="692293"/>
            <a:ext cx="8078400" cy="5508000"/>
          </a:xfrm>
          <a:prstGeom prst="rect">
            <a:avLst/>
          </a:prstGeom>
        </p:spPr>
      </p:pic>
      <p:sp>
        <p:nvSpPr>
          <p:cNvPr id="4" name="TextBox 3">
            <a:extLst>
              <a:ext uri="{FF2B5EF4-FFF2-40B4-BE49-F238E27FC236}">
                <a16:creationId xmlns:a16="http://schemas.microsoft.com/office/drawing/2014/main" id="{24529328-B4E5-4D1B-8B8C-D18EF3751CF7}"/>
              </a:ext>
            </a:extLst>
          </p:cNvPr>
          <p:cNvSpPr txBox="1"/>
          <p:nvPr/>
        </p:nvSpPr>
        <p:spPr>
          <a:xfrm>
            <a:off x="251520" y="260648"/>
            <a:ext cx="7910440" cy="461665"/>
          </a:xfrm>
          <a:prstGeom prst="rect">
            <a:avLst/>
          </a:prstGeom>
          <a:noFill/>
        </p:spPr>
        <p:txBody>
          <a:bodyPr wrap="square" rtlCol="0">
            <a:spAutoFit/>
          </a:bodyPr>
          <a:lstStyle/>
          <a:p>
            <a:pPr algn="ctr"/>
            <a:r>
              <a:rPr lang="el-GR" sz="2400" b="1" dirty="0"/>
              <a:t>Υδρογονάνθρακες στο πετρέλαιο</a:t>
            </a:r>
          </a:p>
        </p:txBody>
      </p:sp>
      <p:sp>
        <p:nvSpPr>
          <p:cNvPr id="5" name="TextBox 4">
            <a:extLst>
              <a:ext uri="{FF2B5EF4-FFF2-40B4-BE49-F238E27FC236}">
                <a16:creationId xmlns:a16="http://schemas.microsoft.com/office/drawing/2014/main" id="{85E61863-F97B-492E-BB7F-B196EC295FB3}"/>
              </a:ext>
            </a:extLst>
          </p:cNvPr>
          <p:cNvSpPr txBox="1"/>
          <p:nvPr/>
        </p:nvSpPr>
        <p:spPr>
          <a:xfrm>
            <a:off x="0" y="6273421"/>
            <a:ext cx="9144000" cy="523220"/>
          </a:xfrm>
          <a:prstGeom prst="rect">
            <a:avLst/>
          </a:prstGeom>
          <a:noFill/>
        </p:spPr>
        <p:txBody>
          <a:bodyPr wrap="square">
            <a:spAutoFit/>
          </a:bodyPr>
          <a:lstStyle/>
          <a:p>
            <a:r>
              <a:rPr lang="el-GR" sz="1400" b="1" i="0" spc="-5" dirty="0">
                <a:solidFill>
                  <a:schemeClr val="tx1"/>
                </a:solidFill>
                <a:latin typeface="+mn-lt"/>
                <a:cs typeface="Arial"/>
              </a:rPr>
              <a:t>Ενεργειακές Τεχνολογίες, Αργό Πετρέλαιο Χαρακτηριστικά - Ιδιότητες, Εργαστήριο Τεχνολογίας Καυσίμων και Λιπαντικών ΕΜΠ, Παρουσίαση</a:t>
            </a:r>
            <a:endParaRPr lang="el-GR" sz="1400" dirty="0"/>
          </a:p>
        </p:txBody>
      </p:sp>
    </p:spTree>
    <p:extLst>
      <p:ext uri="{BB962C8B-B14F-4D97-AF65-F5344CB8AC3E}">
        <p14:creationId xmlns:p14="http://schemas.microsoft.com/office/powerpoint/2010/main" val="37525098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48" y="-39131"/>
            <a:ext cx="9108504" cy="566846"/>
          </a:xfrm>
          <a:prstGeom prst="rect">
            <a:avLst/>
          </a:prstGeom>
        </p:spPr>
        <p:txBody>
          <a:bodyPr vert="horz" wrap="square" lIns="0" tIns="12724" rIns="0" bIns="0" rtlCol="0" anchor="ctr">
            <a:spAutoFit/>
          </a:bodyPr>
          <a:lstStyle/>
          <a:p>
            <a:pPr marL="12724" algn="ctr">
              <a:lnSpc>
                <a:spcPct val="100000"/>
              </a:lnSpc>
              <a:spcBef>
                <a:spcPts val="100"/>
              </a:spcBef>
            </a:pPr>
            <a:r>
              <a:rPr sz="3600" b="1" spc="-5" dirty="0">
                <a:latin typeface="+mn-lt"/>
              </a:rPr>
              <a:t>Άλλες</a:t>
            </a:r>
            <a:r>
              <a:rPr sz="3600" b="1" spc="-90" dirty="0">
                <a:latin typeface="+mn-lt"/>
              </a:rPr>
              <a:t> </a:t>
            </a:r>
            <a:r>
              <a:rPr sz="3600" b="1" spc="-5" dirty="0">
                <a:latin typeface="+mn-lt"/>
              </a:rPr>
              <a:t>Ιδιότητες</a:t>
            </a:r>
          </a:p>
        </p:txBody>
      </p:sp>
      <p:sp>
        <p:nvSpPr>
          <p:cNvPr id="5" name="object 5"/>
          <p:cNvSpPr txBox="1">
            <a:spLocks noGrp="1"/>
          </p:cNvSpPr>
          <p:nvPr>
            <p:ph type="sldNum" sz="quarter" idx="12"/>
          </p:nvPr>
        </p:nvSpPr>
        <p:spPr>
          <a:prstGeom prst="rect">
            <a:avLst/>
          </a:prstGeom>
        </p:spPr>
        <p:txBody>
          <a:bodyPr vert="horz" wrap="square" lIns="0" tIns="0" rIns="0" bIns="0" rtlCol="0">
            <a:spAutoFit/>
          </a:bodyPr>
          <a:lstStyle>
            <a:defPPr>
              <a:defRPr lang="el-GR"/>
            </a:defPPr>
            <a:lvl1pPr marL="0" algn="l" defTabSz="914400" rtl="0" eaLnBrk="1" latinLnBrk="0" hangingPunct="1">
              <a:defRPr sz="1400" b="0" i="0" kern="1200">
                <a:solidFill>
                  <a:srgbClr val="B2B2B2"/>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95"/>
              </a:spcBef>
            </a:pPr>
            <a:fld id="{81D60167-4931-47E6-BA6A-407CBD079E47}" type="slidenum">
              <a:rPr lang="el-GR" spc="-5" smtClean="0"/>
              <a:pPr marL="25400">
                <a:spcBef>
                  <a:spcPts val="95"/>
                </a:spcBef>
              </a:pPr>
              <a:t>100</a:t>
            </a:fld>
            <a:endParaRPr spc="-5" dirty="0"/>
          </a:p>
        </p:txBody>
      </p:sp>
      <p:sp>
        <p:nvSpPr>
          <p:cNvPr id="3" name="object 3"/>
          <p:cNvSpPr txBox="1"/>
          <p:nvPr/>
        </p:nvSpPr>
        <p:spPr>
          <a:xfrm>
            <a:off x="368053" y="645780"/>
            <a:ext cx="8740451" cy="5721334"/>
          </a:xfrm>
          <a:prstGeom prst="rect">
            <a:avLst/>
          </a:prstGeom>
        </p:spPr>
        <p:txBody>
          <a:bodyPr vert="horz" wrap="square" lIns="0" tIns="12724" rIns="0" bIns="0" rtlCol="0">
            <a:spAutoFit/>
          </a:bodyPr>
          <a:lstStyle/>
          <a:p>
            <a:pPr marL="376634" indent="-364546">
              <a:lnSpc>
                <a:spcPts val="3116"/>
              </a:lnSpc>
              <a:spcBef>
                <a:spcPts val="100"/>
              </a:spcBef>
              <a:buClr>
                <a:srgbClr val="FF0000"/>
              </a:buClr>
              <a:buSzPct val="75000"/>
              <a:buFont typeface="Wingdings"/>
              <a:buChar char=""/>
              <a:tabLst>
                <a:tab pos="376634" algn="l"/>
                <a:tab pos="377270" algn="l"/>
              </a:tabLst>
            </a:pPr>
            <a:r>
              <a:rPr sz="2800" b="1" spc="-5" dirty="0">
                <a:cs typeface="Arial"/>
              </a:rPr>
              <a:t>Σταθερότητα στην οξείδωση</a:t>
            </a:r>
            <a:endParaRPr sz="2800" b="1" dirty="0">
              <a:cs typeface="Arial"/>
            </a:endParaRPr>
          </a:p>
          <a:p>
            <a:pPr marL="556044" lvl="1">
              <a:lnSpc>
                <a:spcPts val="2875"/>
              </a:lnSpc>
              <a:buClr>
                <a:srgbClr val="FFCF01"/>
              </a:buClr>
              <a:buSzPct val="108333"/>
              <a:tabLst>
                <a:tab pos="820070" algn="l"/>
                <a:tab pos="820706" algn="l"/>
              </a:tabLst>
            </a:pPr>
            <a:r>
              <a:rPr sz="2800" dirty="0">
                <a:cs typeface="Arial"/>
              </a:rPr>
              <a:t>Ολεφίνες, θειούχες, αζωτούχες</a:t>
            </a:r>
            <a:r>
              <a:rPr sz="2800" spc="-20" dirty="0">
                <a:cs typeface="Arial"/>
              </a:rPr>
              <a:t> </a:t>
            </a:r>
            <a:r>
              <a:rPr sz="2800" spc="-5" dirty="0">
                <a:cs typeface="Arial"/>
              </a:rPr>
              <a:t>ενώσεις</a:t>
            </a:r>
            <a:endParaRPr sz="2800" dirty="0">
              <a:cs typeface="Arial"/>
            </a:endParaRPr>
          </a:p>
          <a:p>
            <a:pPr marL="376634" indent="-364546">
              <a:lnSpc>
                <a:spcPts val="3116"/>
              </a:lnSpc>
              <a:spcBef>
                <a:spcPts val="306"/>
              </a:spcBef>
              <a:buClr>
                <a:srgbClr val="FF0000"/>
              </a:buClr>
              <a:buSzPct val="75000"/>
              <a:buFont typeface="Wingdings"/>
              <a:buChar char=""/>
              <a:tabLst>
                <a:tab pos="376634" algn="l"/>
                <a:tab pos="377270" algn="l"/>
              </a:tabLst>
            </a:pPr>
            <a:r>
              <a:rPr sz="2800" b="1" spc="-5" dirty="0">
                <a:cs typeface="Arial"/>
              </a:rPr>
              <a:t>Αγωγιμότητα</a:t>
            </a:r>
            <a:endParaRPr sz="2800" b="1" dirty="0">
              <a:cs typeface="Arial"/>
            </a:endParaRPr>
          </a:p>
          <a:p>
            <a:pPr marL="556044" lvl="1">
              <a:lnSpc>
                <a:spcPts val="2610"/>
              </a:lnSpc>
              <a:buClr>
                <a:srgbClr val="FFCF01"/>
              </a:buClr>
              <a:buSzPct val="108333"/>
              <a:tabLst>
                <a:tab pos="820070" algn="l"/>
                <a:tab pos="820706" algn="l"/>
              </a:tabLst>
            </a:pPr>
            <a:r>
              <a:rPr sz="2800" dirty="0">
                <a:cs typeface="Arial"/>
              </a:rPr>
              <a:t>Τάση για φόρτιση από στατικό</a:t>
            </a:r>
            <a:r>
              <a:rPr sz="2800" spc="-45" dirty="0">
                <a:cs typeface="Arial"/>
              </a:rPr>
              <a:t> </a:t>
            </a:r>
            <a:r>
              <a:rPr sz="2800" dirty="0">
                <a:cs typeface="Arial"/>
              </a:rPr>
              <a:t>ηλεκτρισμό</a:t>
            </a:r>
          </a:p>
          <a:p>
            <a:pPr marL="556044" lvl="1">
              <a:lnSpc>
                <a:spcPts val="2860"/>
              </a:lnSpc>
              <a:buClr>
                <a:srgbClr val="FFCF01"/>
              </a:buClr>
              <a:buSzPct val="108333"/>
              <a:tabLst>
                <a:tab pos="820070" algn="l"/>
                <a:tab pos="820706" algn="l"/>
              </a:tabLst>
            </a:pPr>
            <a:r>
              <a:rPr sz="2800" dirty="0">
                <a:cs typeface="Arial"/>
              </a:rPr>
              <a:t>Μεταφορά και</a:t>
            </a:r>
            <a:r>
              <a:rPr sz="2800" spc="-10" dirty="0">
                <a:cs typeface="Arial"/>
              </a:rPr>
              <a:t> </a:t>
            </a:r>
            <a:r>
              <a:rPr sz="2800" spc="-5" dirty="0">
                <a:cs typeface="Arial"/>
              </a:rPr>
              <a:t>αποθήκευση</a:t>
            </a:r>
            <a:endParaRPr sz="2800" dirty="0">
              <a:cs typeface="Arial"/>
            </a:endParaRPr>
          </a:p>
          <a:p>
            <a:pPr marL="376634" indent="-364546">
              <a:lnSpc>
                <a:spcPts val="3116"/>
              </a:lnSpc>
              <a:spcBef>
                <a:spcPts val="306"/>
              </a:spcBef>
              <a:buClr>
                <a:srgbClr val="FF0000"/>
              </a:buClr>
              <a:buSzPct val="75000"/>
              <a:buFont typeface="Wingdings"/>
              <a:buChar char=""/>
              <a:tabLst>
                <a:tab pos="376634" algn="l"/>
                <a:tab pos="377270" algn="l"/>
              </a:tabLst>
            </a:pPr>
            <a:r>
              <a:rPr sz="2800" b="1" spc="-5" dirty="0">
                <a:cs typeface="Arial"/>
              </a:rPr>
              <a:t>Διαβρωτικότητα</a:t>
            </a:r>
            <a:endParaRPr sz="2800" b="1" dirty="0">
              <a:cs typeface="Arial"/>
            </a:endParaRPr>
          </a:p>
          <a:p>
            <a:pPr marL="556044" lvl="1">
              <a:lnSpc>
                <a:spcPts val="2610"/>
              </a:lnSpc>
              <a:buClr>
                <a:srgbClr val="FFCF01"/>
              </a:buClr>
              <a:buSzPct val="108333"/>
              <a:tabLst>
                <a:tab pos="820070" algn="l"/>
                <a:tab pos="820706" algn="l"/>
              </a:tabLst>
            </a:pPr>
            <a:r>
              <a:rPr sz="2800" spc="-5" dirty="0">
                <a:cs typeface="Arial"/>
              </a:rPr>
              <a:t>Φθορά</a:t>
            </a:r>
            <a:r>
              <a:rPr sz="2800" spc="-10" dirty="0">
                <a:cs typeface="Arial"/>
              </a:rPr>
              <a:t> </a:t>
            </a:r>
            <a:r>
              <a:rPr sz="2800" spc="-5" dirty="0">
                <a:cs typeface="Arial"/>
              </a:rPr>
              <a:t>εξοπλισμού</a:t>
            </a:r>
            <a:endParaRPr sz="2800" dirty="0">
              <a:cs typeface="Arial"/>
            </a:endParaRPr>
          </a:p>
          <a:p>
            <a:pPr marL="556044" lvl="1">
              <a:lnSpc>
                <a:spcPts val="2860"/>
              </a:lnSpc>
              <a:buClr>
                <a:srgbClr val="FFCF01"/>
              </a:buClr>
              <a:buSzPct val="108333"/>
              <a:tabLst>
                <a:tab pos="820070" algn="l"/>
                <a:tab pos="820706" algn="l"/>
              </a:tabLst>
            </a:pPr>
            <a:r>
              <a:rPr sz="2800" spc="-5" dirty="0">
                <a:cs typeface="Arial"/>
              </a:rPr>
              <a:t>Φραγή φίλτρων </a:t>
            </a:r>
            <a:r>
              <a:rPr sz="2800" dirty="0">
                <a:cs typeface="Arial"/>
              </a:rPr>
              <a:t>από </a:t>
            </a:r>
            <a:r>
              <a:rPr sz="2800" spc="-5" dirty="0">
                <a:cs typeface="Arial"/>
              </a:rPr>
              <a:t>προϊόντα</a:t>
            </a:r>
            <a:r>
              <a:rPr sz="2800" spc="-25" dirty="0">
                <a:cs typeface="Arial"/>
              </a:rPr>
              <a:t> </a:t>
            </a:r>
            <a:r>
              <a:rPr sz="2800" dirty="0">
                <a:cs typeface="Arial"/>
              </a:rPr>
              <a:t>διάβρωσης</a:t>
            </a:r>
          </a:p>
          <a:p>
            <a:pPr marL="376634" indent="-364546">
              <a:lnSpc>
                <a:spcPts val="3116"/>
              </a:lnSpc>
              <a:spcBef>
                <a:spcPts val="301"/>
              </a:spcBef>
              <a:buClr>
                <a:srgbClr val="FF0000"/>
              </a:buClr>
              <a:buSzPct val="75000"/>
              <a:buFont typeface="Wingdings"/>
              <a:buChar char=""/>
              <a:tabLst>
                <a:tab pos="376634" algn="l"/>
                <a:tab pos="377270" algn="l"/>
              </a:tabLst>
            </a:pPr>
            <a:r>
              <a:rPr sz="2800" b="1" spc="-5" dirty="0">
                <a:cs typeface="Arial"/>
              </a:rPr>
              <a:t>Ιξώδες</a:t>
            </a:r>
            <a:endParaRPr sz="2800" b="1" dirty="0">
              <a:cs typeface="Arial"/>
            </a:endParaRPr>
          </a:p>
          <a:p>
            <a:pPr marL="556681">
              <a:lnSpc>
                <a:spcPts val="2875"/>
              </a:lnSpc>
              <a:tabLst>
                <a:tab pos="820070" algn="l"/>
              </a:tabLst>
            </a:pPr>
            <a:r>
              <a:rPr sz="2800" dirty="0">
                <a:cs typeface="Arial"/>
              </a:rPr>
              <a:t>0.5-0.6</a:t>
            </a:r>
            <a:r>
              <a:rPr sz="2800" spc="-10" dirty="0">
                <a:cs typeface="Arial"/>
              </a:rPr>
              <a:t> </a:t>
            </a:r>
            <a:r>
              <a:rPr sz="2800" dirty="0">
                <a:cs typeface="Arial"/>
              </a:rPr>
              <a:t>cSt</a:t>
            </a:r>
          </a:p>
          <a:p>
            <a:pPr marL="376634" indent="-364546">
              <a:lnSpc>
                <a:spcPts val="3116"/>
              </a:lnSpc>
              <a:spcBef>
                <a:spcPts val="306"/>
              </a:spcBef>
              <a:buClr>
                <a:srgbClr val="FF0000"/>
              </a:buClr>
              <a:buSzPct val="75000"/>
              <a:buFont typeface="Wingdings"/>
              <a:buChar char=""/>
              <a:tabLst>
                <a:tab pos="376634" algn="l"/>
                <a:tab pos="377270" algn="l"/>
              </a:tabLst>
            </a:pPr>
            <a:r>
              <a:rPr sz="2800" b="1" spc="-5" dirty="0">
                <a:cs typeface="Arial"/>
              </a:rPr>
              <a:t>Θερμογόνος</a:t>
            </a:r>
            <a:r>
              <a:rPr sz="2800" b="1" spc="-15" dirty="0">
                <a:cs typeface="Arial"/>
              </a:rPr>
              <a:t> </a:t>
            </a:r>
            <a:r>
              <a:rPr sz="2800" b="1" spc="-5" dirty="0">
                <a:cs typeface="Arial"/>
              </a:rPr>
              <a:t>δύναμη</a:t>
            </a:r>
            <a:endParaRPr sz="2800" b="1" dirty="0">
              <a:cs typeface="Arial"/>
            </a:endParaRPr>
          </a:p>
          <a:p>
            <a:pPr marL="556044" lvl="1">
              <a:lnSpc>
                <a:spcPts val="2610"/>
              </a:lnSpc>
              <a:buClr>
                <a:srgbClr val="FFCF01"/>
              </a:buClr>
              <a:buSzPct val="108333"/>
              <a:tabLst>
                <a:tab pos="820070" algn="l"/>
                <a:tab pos="820706" algn="l"/>
              </a:tabLst>
            </a:pPr>
            <a:r>
              <a:rPr sz="2800" spc="-5" dirty="0">
                <a:cs typeface="Arial"/>
              </a:rPr>
              <a:t>Ανώτερη (υδρατμοί </a:t>
            </a:r>
            <a:r>
              <a:rPr sz="2800" dirty="0">
                <a:cs typeface="Arial"/>
              </a:rPr>
              <a:t>σε </a:t>
            </a:r>
            <a:r>
              <a:rPr sz="2800" spc="-5" dirty="0">
                <a:cs typeface="Arial"/>
              </a:rPr>
              <a:t>υγρή</a:t>
            </a:r>
            <a:r>
              <a:rPr sz="2800" dirty="0">
                <a:cs typeface="Arial"/>
              </a:rPr>
              <a:t> κατάσταση)</a:t>
            </a:r>
          </a:p>
          <a:p>
            <a:pPr marL="556044" lvl="1">
              <a:lnSpc>
                <a:spcPts val="2595"/>
              </a:lnSpc>
              <a:buClr>
                <a:srgbClr val="FFCF01"/>
              </a:buClr>
              <a:buSzPct val="108333"/>
              <a:tabLst>
                <a:tab pos="820070" algn="l"/>
                <a:tab pos="820706" algn="l"/>
              </a:tabLst>
            </a:pPr>
            <a:r>
              <a:rPr sz="2800" spc="-5" dirty="0">
                <a:cs typeface="Arial"/>
              </a:rPr>
              <a:t>Κατώτερη (υδρατμοί </a:t>
            </a:r>
            <a:r>
              <a:rPr sz="2800" dirty="0">
                <a:cs typeface="Arial"/>
              </a:rPr>
              <a:t>σε αέρια κατάσταση)</a:t>
            </a:r>
          </a:p>
          <a:p>
            <a:pPr marL="556044" lvl="1">
              <a:lnSpc>
                <a:spcPts val="2860"/>
              </a:lnSpc>
              <a:buClr>
                <a:srgbClr val="FFCF01"/>
              </a:buClr>
              <a:buSzPct val="108333"/>
              <a:tabLst>
                <a:tab pos="820070" algn="l"/>
                <a:tab pos="820706" algn="l"/>
              </a:tabLst>
            </a:pPr>
            <a:r>
              <a:rPr sz="2800" spc="-5" dirty="0">
                <a:cs typeface="Arial"/>
              </a:rPr>
              <a:t>Ανώτερη θερμογόνος δύναμη ~43 kJ/kg </a:t>
            </a:r>
            <a:r>
              <a:rPr sz="2800" dirty="0">
                <a:cs typeface="Arial"/>
              </a:rPr>
              <a:t>(χωρίς</a:t>
            </a:r>
            <a:r>
              <a:rPr sz="2800" spc="-15" dirty="0">
                <a:cs typeface="Arial"/>
              </a:rPr>
              <a:t> </a:t>
            </a:r>
            <a:r>
              <a:rPr sz="2800" dirty="0">
                <a:cs typeface="Arial"/>
              </a:rPr>
              <a:t>πρόσθετα)</a:t>
            </a:r>
          </a:p>
        </p:txBody>
      </p:sp>
      <p:sp>
        <p:nvSpPr>
          <p:cNvPr id="6" name="TextBox 5">
            <a:extLst>
              <a:ext uri="{FF2B5EF4-FFF2-40B4-BE49-F238E27FC236}">
                <a16:creationId xmlns:a16="http://schemas.microsoft.com/office/drawing/2014/main" id="{526E5506-FF6E-4A3F-9F1F-1F0F320CF70B}"/>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6"/>
          <p:cNvSpPr txBox="1"/>
          <p:nvPr/>
        </p:nvSpPr>
        <p:spPr>
          <a:xfrm>
            <a:off x="557212" y="742951"/>
            <a:ext cx="2607469" cy="4962524"/>
          </a:xfrm>
          <a:prstGeom prst="rect">
            <a:avLst/>
          </a:prstGeom>
        </p:spPr>
        <p:txBody>
          <a:bodyPr vert="horz" lIns="91440" tIns="45720" rIns="91440" bIns="45720" rtlCol="0" anchor="ctr">
            <a:normAutofit/>
          </a:bodyPr>
          <a:lstStyle/>
          <a:p>
            <a:pPr marL="8145" algn="ctr" defTabSz="914400">
              <a:lnSpc>
                <a:spcPct val="90000"/>
              </a:lnSpc>
              <a:spcBef>
                <a:spcPct val="0"/>
              </a:spcBef>
              <a:spcAft>
                <a:spcPts val="600"/>
              </a:spcAft>
            </a:pPr>
            <a:r>
              <a:rPr lang="en-US" sz="4200" b="1" i="1" kern="1200" spc="-3">
                <a:solidFill>
                  <a:srgbClr val="FFFFFF"/>
                </a:solidFill>
                <a:latin typeface="+mj-lt"/>
                <a:ea typeface="+mj-ea"/>
                <a:cs typeface="+mj-cs"/>
              </a:rPr>
              <a:t>Θερμιδόμετρο</a:t>
            </a:r>
            <a:r>
              <a:rPr lang="en-US" sz="4200" b="1" i="1" kern="1200">
                <a:solidFill>
                  <a:srgbClr val="FFFFFF"/>
                </a:solidFill>
                <a:latin typeface="+mj-lt"/>
                <a:ea typeface="+mj-ea"/>
                <a:cs typeface="+mj-cs"/>
              </a:rPr>
              <a:t> </a:t>
            </a:r>
            <a:r>
              <a:rPr lang="en-US" sz="4200" b="1" i="1" kern="1200" spc="-19">
                <a:solidFill>
                  <a:srgbClr val="FFFFFF"/>
                </a:solidFill>
                <a:latin typeface="+mj-lt"/>
                <a:ea typeface="+mj-ea"/>
                <a:cs typeface="+mj-cs"/>
              </a:rPr>
              <a:t>οβίδας</a:t>
            </a:r>
            <a:r>
              <a:rPr lang="en-US" sz="4200" b="1" i="1" kern="1200" spc="-6">
                <a:solidFill>
                  <a:srgbClr val="FFFFFF"/>
                </a:solidFill>
                <a:latin typeface="+mj-lt"/>
                <a:ea typeface="+mj-ea"/>
                <a:cs typeface="+mj-cs"/>
              </a:rPr>
              <a:t> </a:t>
            </a:r>
            <a:r>
              <a:rPr lang="en-US" sz="4200" b="1" i="1" kern="1200" spc="-22">
                <a:solidFill>
                  <a:srgbClr val="FFFFFF"/>
                </a:solidFill>
                <a:latin typeface="+mj-lt"/>
                <a:ea typeface="+mj-ea"/>
                <a:cs typeface="+mj-cs"/>
              </a:rPr>
              <a:t>τύπου</a:t>
            </a:r>
            <a:r>
              <a:rPr lang="en-US" sz="4200" b="1" i="1" kern="1200" spc="-6">
                <a:solidFill>
                  <a:srgbClr val="FFFFFF"/>
                </a:solidFill>
                <a:latin typeface="+mj-lt"/>
                <a:ea typeface="+mj-ea"/>
                <a:cs typeface="+mj-cs"/>
              </a:rPr>
              <a:t> Parr</a:t>
            </a:r>
            <a:r>
              <a:rPr lang="en-US" sz="4200" b="1" i="1" kern="1200" spc="-10">
                <a:solidFill>
                  <a:srgbClr val="FFFFFF"/>
                </a:solidFill>
                <a:latin typeface="+mj-lt"/>
                <a:ea typeface="+mj-ea"/>
                <a:cs typeface="+mj-cs"/>
              </a:rPr>
              <a:t> </a:t>
            </a:r>
            <a:r>
              <a:rPr lang="en-US" sz="4200" b="1" i="1" kern="1200">
                <a:solidFill>
                  <a:srgbClr val="FFFFFF"/>
                </a:solidFill>
                <a:latin typeface="+mj-lt"/>
                <a:ea typeface="+mj-ea"/>
                <a:cs typeface="+mj-cs"/>
              </a:rPr>
              <a:t>1341</a:t>
            </a:r>
            <a:endParaRPr lang="en-US" sz="4200" kern="1200">
              <a:solidFill>
                <a:srgbClr val="FFFFFF"/>
              </a:solidFill>
              <a:latin typeface="+mj-lt"/>
              <a:ea typeface="+mj-ea"/>
              <a:cs typeface="+mj-cs"/>
            </a:endParaRPr>
          </a:p>
        </p:txBody>
      </p:sp>
      <p:pic>
        <p:nvPicPr>
          <p:cNvPr id="1026" name="Picture 2" descr="Τι είναι ένα θερμόμετρο;">
            <a:extLst>
              <a:ext uri="{FF2B5EF4-FFF2-40B4-BE49-F238E27FC236}">
                <a16:creationId xmlns:a16="http://schemas.microsoft.com/office/drawing/2014/main" id="{64AC8376-E99C-4197-A5A2-338CED5CA5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65366" y="758210"/>
            <a:ext cx="4915159" cy="5349521"/>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7"/>
          <p:cNvSpPr txBox="1">
            <a:spLocks noGrp="1"/>
          </p:cNvSpPr>
          <p:nvPr>
            <p:ph type="sldNum" sz="quarter" idx="7"/>
          </p:nvPr>
        </p:nvSpPr>
        <p:spPr>
          <a:xfrm>
            <a:off x="6471792" y="9723661"/>
            <a:ext cx="229234" cy="359073"/>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410"/>
              </a:lnSpc>
              <a:spcAft>
                <a:spcPts val="600"/>
              </a:spcAft>
            </a:pPr>
            <a:fld id="{81D60167-4931-47E6-BA6A-407CBD079E47}" type="slidenum">
              <a:rPr lang="el-GR" smtClean="0"/>
              <a:pPr marL="38100">
                <a:lnSpc>
                  <a:spcPts val="1410"/>
                </a:lnSpc>
                <a:spcAft>
                  <a:spcPts val="600"/>
                </a:spcAft>
              </a:pPr>
              <a:t>101</a:t>
            </a:fld>
            <a:endParaRPr lang="el-G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ΥΠΟΛΟΓΙΣΜΟΣ ΑΝΩΤΕΡΑΣ ΘΕΡΜΟΓΟΝΟΥ ∆ΥΝΑΜΗΣ (ΑΘ∆) (ASTM D-2015)">
            <a:extLst>
              <a:ext uri="{FF2B5EF4-FFF2-40B4-BE49-F238E27FC236}">
                <a16:creationId xmlns:a16="http://schemas.microsoft.com/office/drawing/2014/main" id="{0BE794E7-145D-477D-B8B3-59F885AAAE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827040"/>
            <a:ext cx="3968749" cy="52039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ΥΠΟΛΟΓΙΣΜΟΣ ΑΝΩΤΕΡΑΣ ΘΕΡΜΟΓΟΝΟΥ ∆ΥΝΑΜΗΣ (ΑΘ∆) (ASTM D-2015)">
            <a:extLst>
              <a:ext uri="{FF2B5EF4-FFF2-40B4-BE49-F238E27FC236}">
                <a16:creationId xmlns:a16="http://schemas.microsoft.com/office/drawing/2014/main" id="{F328A13E-304E-4ACB-8216-C5F706D37EB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2648" y="1099516"/>
            <a:ext cx="3968751" cy="465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4644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40076" y="240029"/>
            <a:ext cx="4866640" cy="574040"/>
          </a:xfrm>
          <a:prstGeom prst="rect">
            <a:avLst/>
          </a:prstGeom>
        </p:spPr>
        <p:txBody>
          <a:bodyPr vert="horz" wrap="square" lIns="0" tIns="12700" rIns="0" bIns="0" rtlCol="0">
            <a:spAutoFit/>
          </a:bodyPr>
          <a:lstStyle/>
          <a:p>
            <a:pPr marL="12700">
              <a:lnSpc>
                <a:spcPct val="100000"/>
              </a:lnSpc>
              <a:spcBef>
                <a:spcPts val="100"/>
              </a:spcBef>
            </a:pPr>
            <a:r>
              <a:rPr sz="3600" spc="-40" dirty="0"/>
              <a:t>ΑΝΑΛΥΣΗ</a:t>
            </a:r>
            <a:r>
              <a:rPr sz="3600" spc="-90" dirty="0"/>
              <a:t> </a:t>
            </a:r>
            <a:r>
              <a:rPr sz="3200" dirty="0"/>
              <a:t>ΣΕ</a:t>
            </a:r>
            <a:r>
              <a:rPr sz="3200" spc="-20" dirty="0"/>
              <a:t> </a:t>
            </a:r>
            <a:r>
              <a:rPr sz="3200" dirty="0"/>
              <a:t>FT-IR</a:t>
            </a:r>
            <a:r>
              <a:rPr sz="3200" spc="-35" dirty="0"/>
              <a:t> </a:t>
            </a:r>
            <a:r>
              <a:rPr sz="3200" spc="-10" dirty="0"/>
              <a:t>ERASPEC</a:t>
            </a:r>
            <a:endParaRPr sz="3200"/>
          </a:p>
        </p:txBody>
      </p:sp>
      <p:pic>
        <p:nvPicPr>
          <p:cNvPr id="3" name="object 3"/>
          <p:cNvPicPr/>
          <p:nvPr/>
        </p:nvPicPr>
        <p:blipFill>
          <a:blip r:embed="rId2" cstate="print"/>
          <a:stretch>
            <a:fillRect/>
          </a:stretch>
        </p:blipFill>
        <p:spPr>
          <a:xfrm>
            <a:off x="5550408" y="2601467"/>
            <a:ext cx="3054095" cy="2699004"/>
          </a:xfrm>
          <a:prstGeom prst="rect">
            <a:avLst/>
          </a:prstGeom>
        </p:spPr>
      </p:pic>
      <p:sp>
        <p:nvSpPr>
          <p:cNvPr id="4" name="object 4"/>
          <p:cNvSpPr txBox="1"/>
          <p:nvPr/>
        </p:nvSpPr>
        <p:spPr>
          <a:xfrm>
            <a:off x="535940" y="1095991"/>
            <a:ext cx="7858125" cy="4222309"/>
          </a:xfrm>
          <a:prstGeom prst="rect">
            <a:avLst/>
          </a:prstGeom>
        </p:spPr>
        <p:txBody>
          <a:bodyPr vert="horz" wrap="square" lIns="0" tIns="61594" rIns="0" bIns="0" rtlCol="0">
            <a:spAutoFit/>
          </a:bodyPr>
          <a:lstStyle/>
          <a:p>
            <a:pPr marL="355600" indent="-342900" algn="just">
              <a:lnSpc>
                <a:spcPct val="100000"/>
              </a:lnSpc>
              <a:spcBef>
                <a:spcPts val="484"/>
              </a:spcBef>
              <a:buFont typeface="Arial MT"/>
              <a:buChar char="•"/>
              <a:tabLst>
                <a:tab pos="354965" algn="l"/>
                <a:tab pos="355600" algn="l"/>
              </a:tabLst>
            </a:pPr>
            <a:r>
              <a:rPr sz="1600" u="heavy" dirty="0">
                <a:uFill>
                  <a:solidFill>
                    <a:srgbClr val="000000"/>
                  </a:solidFill>
                </a:uFill>
                <a:latin typeface="Calibri"/>
                <a:cs typeface="Calibri"/>
              </a:rPr>
              <a:t>Α.</a:t>
            </a:r>
            <a:r>
              <a:rPr sz="1600" u="heavy" spc="-40" dirty="0">
                <a:uFill>
                  <a:solidFill>
                    <a:srgbClr val="000000"/>
                  </a:solidFill>
                </a:uFill>
                <a:latin typeface="Calibri"/>
                <a:cs typeface="Calibri"/>
              </a:rPr>
              <a:t> </a:t>
            </a:r>
            <a:r>
              <a:rPr sz="1600" u="heavy" spc="-20" dirty="0">
                <a:uFill>
                  <a:solidFill>
                    <a:srgbClr val="000000"/>
                  </a:solidFill>
                </a:uFill>
                <a:latin typeface="Calibri"/>
                <a:cs typeface="Calibri"/>
              </a:rPr>
              <a:t>ΣΚΟΠΟΣ</a:t>
            </a:r>
            <a:endParaRPr sz="1600" dirty="0">
              <a:latin typeface="Calibri"/>
              <a:cs typeface="Calibri"/>
            </a:endParaRPr>
          </a:p>
          <a:p>
            <a:pPr marL="12700" algn="just">
              <a:lnSpc>
                <a:spcPct val="100000"/>
              </a:lnSpc>
              <a:spcBef>
                <a:spcPts val="360"/>
              </a:spcBef>
            </a:pPr>
            <a:r>
              <a:rPr sz="1500" spc="-15" dirty="0">
                <a:latin typeface="Calibri"/>
                <a:cs typeface="Calibri"/>
              </a:rPr>
              <a:t>Σκοπός</a:t>
            </a:r>
            <a:r>
              <a:rPr sz="1500" spc="-10" dirty="0">
                <a:latin typeface="Calibri"/>
                <a:cs typeface="Calibri"/>
              </a:rPr>
              <a:t> </a:t>
            </a:r>
            <a:r>
              <a:rPr sz="1500" spc="-5" dirty="0">
                <a:latin typeface="Calibri"/>
                <a:cs typeface="Calibri"/>
              </a:rPr>
              <a:t>της</a:t>
            </a:r>
            <a:r>
              <a:rPr sz="1500" spc="-20" dirty="0">
                <a:latin typeface="Calibri"/>
                <a:cs typeface="Calibri"/>
              </a:rPr>
              <a:t> </a:t>
            </a:r>
            <a:r>
              <a:rPr sz="1500" spc="-5" dirty="0">
                <a:latin typeface="Calibri"/>
                <a:cs typeface="Calibri"/>
              </a:rPr>
              <a:t>ανάλυσης</a:t>
            </a:r>
            <a:r>
              <a:rPr sz="1500" dirty="0">
                <a:latin typeface="Calibri"/>
                <a:cs typeface="Calibri"/>
              </a:rPr>
              <a:t> </a:t>
            </a:r>
            <a:r>
              <a:rPr sz="1500" spc="-10" dirty="0">
                <a:latin typeface="Calibri"/>
                <a:cs typeface="Calibri"/>
              </a:rPr>
              <a:t>είναι</a:t>
            </a:r>
            <a:r>
              <a:rPr sz="1500" spc="10" dirty="0">
                <a:latin typeface="Calibri"/>
                <a:cs typeface="Calibri"/>
              </a:rPr>
              <a:t> </a:t>
            </a:r>
            <a:r>
              <a:rPr sz="1500" dirty="0">
                <a:latin typeface="Calibri"/>
                <a:cs typeface="Calibri"/>
              </a:rPr>
              <a:t>η</a:t>
            </a:r>
            <a:r>
              <a:rPr sz="1500" spc="-5" dirty="0">
                <a:latin typeface="Calibri"/>
                <a:cs typeface="Calibri"/>
              </a:rPr>
              <a:t> εκτίμηση</a:t>
            </a:r>
            <a:r>
              <a:rPr sz="1500" spc="5" dirty="0">
                <a:latin typeface="Calibri"/>
                <a:cs typeface="Calibri"/>
              </a:rPr>
              <a:t> </a:t>
            </a:r>
            <a:r>
              <a:rPr sz="1500" spc="-5" dirty="0">
                <a:latin typeface="Calibri"/>
                <a:cs typeface="Calibri"/>
              </a:rPr>
              <a:t>των</a:t>
            </a:r>
            <a:r>
              <a:rPr sz="1500" dirty="0">
                <a:latin typeface="Calibri"/>
                <a:cs typeface="Calibri"/>
              </a:rPr>
              <a:t> </a:t>
            </a:r>
            <a:r>
              <a:rPr sz="1500" spc="-5" dirty="0">
                <a:latin typeface="Calibri"/>
                <a:cs typeface="Calibri"/>
              </a:rPr>
              <a:t>παραμέτρων</a:t>
            </a:r>
            <a:r>
              <a:rPr sz="1500" spc="-30" dirty="0">
                <a:latin typeface="Calibri"/>
                <a:cs typeface="Calibri"/>
              </a:rPr>
              <a:t> </a:t>
            </a:r>
            <a:r>
              <a:rPr sz="1500" spc="-15" dirty="0">
                <a:latin typeface="Calibri"/>
                <a:cs typeface="Calibri"/>
              </a:rPr>
              <a:t>κάποιων</a:t>
            </a:r>
            <a:r>
              <a:rPr sz="1500" spc="-5" dirty="0">
                <a:latin typeface="Calibri"/>
                <a:cs typeface="Calibri"/>
              </a:rPr>
              <a:t> από</a:t>
            </a:r>
            <a:r>
              <a:rPr sz="1500" spc="-15" dirty="0">
                <a:latin typeface="Calibri"/>
                <a:cs typeface="Calibri"/>
              </a:rPr>
              <a:t> </a:t>
            </a:r>
            <a:r>
              <a:rPr sz="1500" spc="-5" dirty="0">
                <a:latin typeface="Calibri"/>
                <a:cs typeface="Calibri"/>
              </a:rPr>
              <a:t>των</a:t>
            </a:r>
            <a:r>
              <a:rPr sz="1500" dirty="0">
                <a:latin typeface="Calibri"/>
                <a:cs typeface="Calibri"/>
              </a:rPr>
              <a:t> </a:t>
            </a:r>
            <a:r>
              <a:rPr sz="1500" spc="-10" dirty="0">
                <a:latin typeface="Calibri"/>
                <a:cs typeface="Calibri"/>
              </a:rPr>
              <a:t>συστατικών</a:t>
            </a:r>
            <a:r>
              <a:rPr sz="1500" spc="25" dirty="0">
                <a:latin typeface="Calibri"/>
                <a:cs typeface="Calibri"/>
              </a:rPr>
              <a:t> </a:t>
            </a:r>
            <a:r>
              <a:rPr sz="1500" dirty="0">
                <a:latin typeface="Calibri"/>
                <a:cs typeface="Calibri"/>
              </a:rPr>
              <a:t>μίας</a:t>
            </a:r>
            <a:r>
              <a:rPr sz="1500" spc="-5" dirty="0">
                <a:latin typeface="Calibri"/>
                <a:cs typeface="Calibri"/>
              </a:rPr>
              <a:t> </a:t>
            </a:r>
            <a:r>
              <a:rPr sz="1500" spc="-10" dirty="0">
                <a:latin typeface="Calibri"/>
                <a:cs typeface="Calibri"/>
              </a:rPr>
              <a:t>βενζίνης.</a:t>
            </a:r>
            <a:endParaRPr lang="el-GR" sz="1500" spc="-10" dirty="0">
              <a:latin typeface="Calibri"/>
              <a:cs typeface="Calibri"/>
            </a:endParaRPr>
          </a:p>
          <a:p>
            <a:pPr marL="12700" algn="just">
              <a:lnSpc>
                <a:spcPct val="100000"/>
              </a:lnSpc>
              <a:spcBef>
                <a:spcPts val="360"/>
              </a:spcBef>
            </a:pPr>
            <a:endParaRPr sz="1500" dirty="0">
              <a:latin typeface="Calibri"/>
              <a:cs typeface="Calibri"/>
            </a:endParaRPr>
          </a:p>
          <a:p>
            <a:pPr marL="299085" indent="-287020" algn="just">
              <a:lnSpc>
                <a:spcPct val="100000"/>
              </a:lnSpc>
              <a:spcBef>
                <a:spcPts val="805"/>
              </a:spcBef>
              <a:buFont typeface="Arial MT"/>
              <a:buChar char="•"/>
              <a:tabLst>
                <a:tab pos="299085" algn="l"/>
                <a:tab pos="299720" algn="l"/>
              </a:tabLst>
            </a:pPr>
            <a:r>
              <a:rPr sz="1600" u="heavy" spc="-15" dirty="0">
                <a:uFill>
                  <a:solidFill>
                    <a:srgbClr val="000000"/>
                  </a:solidFill>
                </a:uFill>
                <a:latin typeface="Calibri"/>
                <a:cs typeface="Calibri"/>
              </a:rPr>
              <a:t>Β.ΠΕΡΙΓΡΑΦΗ</a:t>
            </a:r>
            <a:r>
              <a:rPr sz="1600" u="heavy" spc="-5" dirty="0">
                <a:uFill>
                  <a:solidFill>
                    <a:srgbClr val="000000"/>
                  </a:solidFill>
                </a:uFill>
                <a:latin typeface="Calibri"/>
                <a:cs typeface="Calibri"/>
              </a:rPr>
              <a:t> </a:t>
            </a:r>
            <a:r>
              <a:rPr sz="1600" u="heavy" spc="-30" dirty="0">
                <a:uFill>
                  <a:solidFill>
                    <a:srgbClr val="000000"/>
                  </a:solidFill>
                </a:uFill>
                <a:latin typeface="Calibri"/>
                <a:cs typeface="Calibri"/>
              </a:rPr>
              <a:t>ΤΟΥ</a:t>
            </a:r>
            <a:r>
              <a:rPr sz="1600" u="heavy" spc="-15" dirty="0">
                <a:uFill>
                  <a:solidFill>
                    <a:srgbClr val="000000"/>
                  </a:solidFill>
                </a:uFill>
                <a:latin typeface="Calibri"/>
                <a:cs typeface="Calibri"/>
              </a:rPr>
              <a:t> </a:t>
            </a:r>
            <a:r>
              <a:rPr sz="1600" u="heavy" spc="-10" dirty="0">
                <a:uFill>
                  <a:solidFill>
                    <a:srgbClr val="000000"/>
                  </a:solidFill>
                </a:uFill>
                <a:latin typeface="Calibri"/>
                <a:cs typeface="Calibri"/>
              </a:rPr>
              <a:t>ΟΡΓΑΝΟΥ</a:t>
            </a:r>
            <a:endParaRPr sz="1600" dirty="0">
              <a:latin typeface="Calibri"/>
              <a:cs typeface="Calibri"/>
            </a:endParaRPr>
          </a:p>
          <a:p>
            <a:pPr marL="12700" marR="3276600" algn="just">
              <a:lnSpc>
                <a:spcPct val="100000"/>
              </a:lnSpc>
              <a:spcBef>
                <a:spcPts val="5"/>
              </a:spcBef>
            </a:pPr>
            <a:r>
              <a:rPr sz="1500" dirty="0">
                <a:latin typeface="Calibri"/>
                <a:cs typeface="Calibri"/>
              </a:rPr>
              <a:t>Ο</a:t>
            </a:r>
            <a:r>
              <a:rPr sz="1500" spc="-10" dirty="0">
                <a:latin typeface="Calibri"/>
                <a:cs typeface="Calibri"/>
              </a:rPr>
              <a:t> </a:t>
            </a:r>
            <a:r>
              <a:rPr sz="1500" spc="-5" dirty="0">
                <a:latin typeface="Calibri"/>
                <a:cs typeface="Calibri"/>
              </a:rPr>
              <a:t>ανα</a:t>
            </a:r>
            <a:r>
              <a:rPr sz="1500" spc="-5" dirty="0" err="1">
                <a:latin typeface="Calibri"/>
                <a:cs typeface="Calibri"/>
              </a:rPr>
              <a:t>λυτής</a:t>
            </a:r>
            <a:r>
              <a:rPr sz="1500" dirty="0">
                <a:latin typeface="Calibri"/>
                <a:cs typeface="Calibri"/>
              </a:rPr>
              <a:t> </a:t>
            </a:r>
            <a:r>
              <a:rPr sz="1500" spc="-15" dirty="0">
                <a:latin typeface="Calibri"/>
                <a:cs typeface="Calibri"/>
              </a:rPr>
              <a:t>κατα</a:t>
            </a:r>
            <a:r>
              <a:rPr sz="1500" spc="-15" dirty="0" err="1">
                <a:latin typeface="Calibri"/>
                <a:cs typeface="Calibri"/>
              </a:rPr>
              <a:t>γράφει</a:t>
            </a:r>
            <a:r>
              <a:rPr sz="1500" spc="-15" dirty="0">
                <a:latin typeface="Calibri"/>
                <a:cs typeface="Calibri"/>
              </a:rPr>
              <a:t> </a:t>
            </a:r>
            <a:r>
              <a:rPr sz="1500" spc="-325" dirty="0">
                <a:latin typeface="Calibri"/>
                <a:cs typeface="Calibri"/>
              </a:rPr>
              <a:t> </a:t>
            </a:r>
            <a:r>
              <a:rPr sz="1500" dirty="0">
                <a:latin typeface="Calibri"/>
                <a:cs typeface="Calibri"/>
              </a:rPr>
              <a:t>ένα</a:t>
            </a:r>
            <a:r>
              <a:rPr sz="1500" spc="-5" dirty="0">
                <a:latin typeface="Calibri"/>
                <a:cs typeface="Calibri"/>
              </a:rPr>
              <a:t> </a:t>
            </a:r>
            <a:r>
              <a:rPr sz="1500" spc="-10" dirty="0">
                <a:latin typeface="Calibri"/>
                <a:cs typeface="Calibri"/>
              </a:rPr>
              <a:t>φάσμα</a:t>
            </a:r>
            <a:r>
              <a:rPr sz="1500" spc="5" dirty="0">
                <a:latin typeface="Calibri"/>
                <a:cs typeface="Calibri"/>
              </a:rPr>
              <a:t> </a:t>
            </a:r>
            <a:r>
              <a:rPr sz="1500" spc="-10" dirty="0">
                <a:latin typeface="Calibri"/>
                <a:cs typeface="Calibri"/>
              </a:rPr>
              <a:t>του</a:t>
            </a:r>
            <a:r>
              <a:rPr sz="1500" spc="-5" dirty="0">
                <a:latin typeface="Calibri"/>
                <a:cs typeface="Calibri"/>
              </a:rPr>
              <a:t> αναλυθέντος</a:t>
            </a:r>
            <a:r>
              <a:rPr sz="1500" spc="-10" dirty="0">
                <a:latin typeface="Calibri"/>
                <a:cs typeface="Calibri"/>
              </a:rPr>
              <a:t> </a:t>
            </a:r>
            <a:r>
              <a:rPr sz="1500" spc="-15" dirty="0">
                <a:latin typeface="Calibri"/>
                <a:cs typeface="Calibri"/>
              </a:rPr>
              <a:t>καυσίμου</a:t>
            </a:r>
            <a:r>
              <a:rPr sz="1500" spc="-5" dirty="0">
                <a:latin typeface="Calibri"/>
                <a:cs typeface="Calibri"/>
              </a:rPr>
              <a:t> </a:t>
            </a:r>
            <a:r>
              <a:rPr sz="1500" dirty="0">
                <a:latin typeface="Calibri"/>
                <a:cs typeface="Calibri"/>
              </a:rPr>
              <a:t>στη</a:t>
            </a:r>
            <a:r>
              <a:rPr sz="1500" spc="5" dirty="0">
                <a:latin typeface="Calibri"/>
                <a:cs typeface="Calibri"/>
              </a:rPr>
              <a:t> </a:t>
            </a:r>
            <a:r>
              <a:rPr sz="1500" spc="-10" dirty="0">
                <a:latin typeface="Calibri"/>
                <a:cs typeface="Calibri"/>
              </a:rPr>
              <a:t>μεσαία</a:t>
            </a:r>
            <a:r>
              <a:rPr lang="el-GR" sz="1500" dirty="0">
                <a:latin typeface="Calibri"/>
                <a:cs typeface="Calibri"/>
              </a:rPr>
              <a:t> </a:t>
            </a:r>
            <a:r>
              <a:rPr sz="1500" spc="-5" dirty="0">
                <a:latin typeface="Calibri"/>
                <a:cs typeface="Calibri"/>
              </a:rPr>
              <a:t>υπ</a:t>
            </a:r>
            <a:r>
              <a:rPr sz="1500" spc="-5" dirty="0" err="1">
                <a:latin typeface="Calibri"/>
                <a:cs typeface="Calibri"/>
              </a:rPr>
              <a:t>έρυθρη</a:t>
            </a:r>
            <a:r>
              <a:rPr sz="1500" spc="-5" dirty="0">
                <a:latin typeface="Calibri"/>
                <a:cs typeface="Calibri"/>
              </a:rPr>
              <a:t> </a:t>
            </a:r>
            <a:r>
              <a:rPr sz="1500" dirty="0">
                <a:latin typeface="Calibri"/>
                <a:cs typeface="Calibri"/>
              </a:rPr>
              <a:t>περιοχή </a:t>
            </a:r>
            <a:r>
              <a:rPr sz="1500" spc="-10" dirty="0">
                <a:latin typeface="Calibri"/>
                <a:cs typeface="Calibri"/>
              </a:rPr>
              <a:t>χρησιμοποιώντας </a:t>
            </a:r>
            <a:r>
              <a:rPr sz="1500" dirty="0">
                <a:latin typeface="Calibri"/>
                <a:cs typeface="Calibri"/>
              </a:rPr>
              <a:t>ένα </a:t>
            </a:r>
            <a:r>
              <a:rPr sz="1500" spc="-10" dirty="0">
                <a:latin typeface="Calibri"/>
                <a:cs typeface="Calibri"/>
              </a:rPr>
              <a:t>φασματόμετρο </a:t>
            </a:r>
            <a:r>
              <a:rPr sz="1500" spc="-325" dirty="0">
                <a:latin typeface="Calibri"/>
                <a:cs typeface="Calibri"/>
              </a:rPr>
              <a:t> </a:t>
            </a:r>
            <a:r>
              <a:rPr sz="1500" spc="-10" dirty="0">
                <a:latin typeface="Calibri"/>
                <a:cs typeface="Calibri"/>
              </a:rPr>
              <a:t>μετασχηματισμού</a:t>
            </a:r>
            <a:r>
              <a:rPr sz="1500" spc="5" dirty="0">
                <a:latin typeface="Calibri"/>
                <a:cs typeface="Calibri"/>
              </a:rPr>
              <a:t> </a:t>
            </a:r>
            <a:r>
              <a:rPr sz="1500" spc="-25" dirty="0">
                <a:latin typeface="Calibri"/>
                <a:cs typeface="Calibri"/>
              </a:rPr>
              <a:t>Fourier.</a:t>
            </a:r>
            <a:r>
              <a:rPr sz="1500" dirty="0">
                <a:latin typeface="Calibri"/>
                <a:cs typeface="Calibri"/>
              </a:rPr>
              <a:t> </a:t>
            </a:r>
            <a:endParaRPr lang="el-GR" sz="1500" dirty="0">
              <a:latin typeface="Calibri"/>
              <a:cs typeface="Calibri"/>
            </a:endParaRPr>
          </a:p>
          <a:p>
            <a:pPr marL="12700" marR="3276600" algn="just">
              <a:lnSpc>
                <a:spcPct val="100000"/>
              </a:lnSpc>
              <a:spcBef>
                <a:spcPts val="5"/>
              </a:spcBef>
            </a:pPr>
            <a:r>
              <a:rPr sz="1500" dirty="0">
                <a:latin typeface="Calibri"/>
                <a:cs typeface="Calibri"/>
              </a:rPr>
              <a:t>Μπ</a:t>
            </a:r>
            <a:r>
              <a:rPr sz="1500" dirty="0" err="1">
                <a:latin typeface="Calibri"/>
                <a:cs typeface="Calibri"/>
              </a:rPr>
              <a:t>ορεί</a:t>
            </a:r>
            <a:r>
              <a:rPr sz="1500" spc="-5" dirty="0">
                <a:latin typeface="Calibri"/>
                <a:cs typeface="Calibri"/>
              </a:rPr>
              <a:t> να αντλήσει</a:t>
            </a:r>
            <a:r>
              <a:rPr sz="1500" spc="5" dirty="0">
                <a:latin typeface="Calibri"/>
                <a:cs typeface="Calibri"/>
              </a:rPr>
              <a:t> </a:t>
            </a:r>
            <a:r>
              <a:rPr sz="1500" spc="-10" dirty="0">
                <a:latin typeface="Calibri"/>
                <a:cs typeface="Calibri"/>
              </a:rPr>
              <a:t>άμεσα </a:t>
            </a:r>
            <a:r>
              <a:rPr sz="1500" spc="-5" dirty="0">
                <a:latin typeface="Calibri"/>
                <a:cs typeface="Calibri"/>
              </a:rPr>
              <a:t> συγκεντρώσεις</a:t>
            </a:r>
            <a:r>
              <a:rPr sz="1500" spc="5" dirty="0">
                <a:latin typeface="Calibri"/>
                <a:cs typeface="Calibri"/>
              </a:rPr>
              <a:t> </a:t>
            </a:r>
            <a:r>
              <a:rPr sz="1500" spc="-10" dirty="0">
                <a:latin typeface="Calibri"/>
                <a:cs typeface="Calibri"/>
              </a:rPr>
              <a:t>συστατικών</a:t>
            </a:r>
            <a:r>
              <a:rPr sz="1500" spc="25" dirty="0">
                <a:latin typeface="Calibri"/>
                <a:cs typeface="Calibri"/>
              </a:rPr>
              <a:t> </a:t>
            </a:r>
            <a:r>
              <a:rPr sz="1500" spc="-15" dirty="0">
                <a:latin typeface="Calibri"/>
                <a:cs typeface="Calibri"/>
              </a:rPr>
              <a:t>καυσίμου</a:t>
            </a:r>
            <a:r>
              <a:rPr sz="1500" spc="-5" dirty="0">
                <a:latin typeface="Calibri"/>
                <a:cs typeface="Calibri"/>
              </a:rPr>
              <a:t> από</a:t>
            </a:r>
            <a:r>
              <a:rPr sz="1500" spc="-25" dirty="0">
                <a:latin typeface="Calibri"/>
                <a:cs typeface="Calibri"/>
              </a:rPr>
              <a:t> </a:t>
            </a:r>
            <a:r>
              <a:rPr sz="1500" spc="-10" dirty="0">
                <a:latin typeface="Calibri"/>
                <a:cs typeface="Calibri"/>
              </a:rPr>
              <a:t>το</a:t>
            </a:r>
            <a:r>
              <a:rPr sz="1500" spc="-5" dirty="0">
                <a:latin typeface="Calibri"/>
                <a:cs typeface="Calibri"/>
              </a:rPr>
              <a:t> </a:t>
            </a:r>
            <a:r>
              <a:rPr sz="1500" dirty="0">
                <a:latin typeface="Calibri"/>
                <a:cs typeface="Calibri"/>
              </a:rPr>
              <a:t>μετρημένο</a:t>
            </a:r>
            <a:r>
              <a:rPr lang="el-GR" sz="1500" dirty="0">
                <a:latin typeface="Calibri"/>
                <a:cs typeface="Calibri"/>
              </a:rPr>
              <a:t> </a:t>
            </a:r>
            <a:r>
              <a:rPr sz="1500" spc="-10" dirty="0" err="1">
                <a:latin typeface="Calibri"/>
                <a:cs typeface="Calibri"/>
              </a:rPr>
              <a:t>φάσμ</a:t>
            </a:r>
            <a:r>
              <a:rPr sz="1500" spc="-10" dirty="0">
                <a:latin typeface="Calibri"/>
                <a:cs typeface="Calibri"/>
              </a:rPr>
              <a:t>α </a:t>
            </a:r>
            <a:r>
              <a:rPr sz="1500" dirty="0">
                <a:latin typeface="Calibri"/>
                <a:cs typeface="Calibri"/>
              </a:rPr>
              <a:t>IR </a:t>
            </a:r>
            <a:r>
              <a:rPr sz="1500" spc="-5" dirty="0">
                <a:latin typeface="Calibri"/>
                <a:cs typeface="Calibri"/>
              </a:rPr>
              <a:t>για περισσότερες από 40 παραμέτρους </a:t>
            </a:r>
            <a:r>
              <a:rPr sz="1500" spc="-10" dirty="0">
                <a:latin typeface="Calibri"/>
                <a:cs typeface="Calibri"/>
              </a:rPr>
              <a:t>μέσα </a:t>
            </a:r>
            <a:r>
              <a:rPr sz="1500" spc="-5" dirty="0">
                <a:latin typeface="Calibri"/>
                <a:cs typeface="Calibri"/>
              </a:rPr>
              <a:t>σε </a:t>
            </a:r>
            <a:r>
              <a:rPr sz="1500" spc="-325" dirty="0">
                <a:latin typeface="Calibri"/>
                <a:cs typeface="Calibri"/>
              </a:rPr>
              <a:t> </a:t>
            </a:r>
            <a:r>
              <a:rPr sz="1500" spc="-15" dirty="0">
                <a:latin typeface="Calibri"/>
                <a:cs typeface="Calibri"/>
              </a:rPr>
              <a:t>λίγα</a:t>
            </a:r>
            <a:r>
              <a:rPr sz="1500" dirty="0">
                <a:latin typeface="Calibri"/>
                <a:cs typeface="Calibri"/>
              </a:rPr>
              <a:t> </a:t>
            </a:r>
            <a:r>
              <a:rPr sz="1500" spc="-5" dirty="0">
                <a:latin typeface="Calibri"/>
                <a:cs typeface="Calibri"/>
              </a:rPr>
              <a:t>δευτερόλεπτα.</a:t>
            </a:r>
            <a:endParaRPr lang="el-GR" sz="1500" spc="-5" dirty="0">
              <a:latin typeface="Calibri"/>
              <a:cs typeface="Calibri"/>
            </a:endParaRPr>
          </a:p>
          <a:p>
            <a:pPr marL="12700" marR="3276600" algn="just">
              <a:lnSpc>
                <a:spcPct val="100000"/>
              </a:lnSpc>
              <a:spcBef>
                <a:spcPts val="5"/>
              </a:spcBef>
            </a:pPr>
            <a:r>
              <a:rPr sz="1500" spc="-10" dirty="0" err="1">
                <a:latin typeface="Calibri"/>
                <a:cs typeface="Calibri"/>
              </a:rPr>
              <a:t>Αυτό</a:t>
            </a:r>
            <a:r>
              <a:rPr sz="1500" spc="-25" dirty="0">
                <a:latin typeface="Calibri"/>
                <a:cs typeface="Calibri"/>
              </a:rPr>
              <a:t> </a:t>
            </a:r>
            <a:r>
              <a:rPr sz="1500" spc="-5" dirty="0">
                <a:latin typeface="Calibri"/>
                <a:cs typeface="Calibri"/>
              </a:rPr>
              <a:t>περιλαμβάνει</a:t>
            </a:r>
            <a:r>
              <a:rPr sz="1500" spc="10" dirty="0">
                <a:latin typeface="Calibri"/>
                <a:cs typeface="Calibri"/>
              </a:rPr>
              <a:t> </a:t>
            </a:r>
            <a:r>
              <a:rPr sz="1500" spc="-10" dirty="0">
                <a:latin typeface="Calibri"/>
                <a:cs typeface="Calibri"/>
              </a:rPr>
              <a:t>αρωματικά</a:t>
            </a:r>
            <a:r>
              <a:rPr sz="1500" spc="-15" dirty="0">
                <a:latin typeface="Calibri"/>
                <a:cs typeface="Calibri"/>
              </a:rPr>
              <a:t> </a:t>
            </a:r>
            <a:r>
              <a:rPr sz="1500" spc="-10" dirty="0">
                <a:latin typeface="Calibri"/>
                <a:cs typeface="Calibri"/>
              </a:rPr>
              <a:t>όπως </a:t>
            </a:r>
            <a:r>
              <a:rPr sz="1500" spc="-5" dirty="0">
                <a:latin typeface="Calibri"/>
                <a:cs typeface="Calibri"/>
              </a:rPr>
              <a:t> </a:t>
            </a:r>
            <a:r>
              <a:rPr sz="1500" spc="-10" dirty="0">
                <a:latin typeface="Calibri"/>
                <a:cs typeface="Calibri"/>
              </a:rPr>
              <a:t>το βενζόλιο</a:t>
            </a:r>
            <a:r>
              <a:rPr sz="1500" spc="15" dirty="0">
                <a:latin typeface="Calibri"/>
                <a:cs typeface="Calibri"/>
              </a:rPr>
              <a:t> </a:t>
            </a:r>
            <a:r>
              <a:rPr sz="1500" spc="-10" dirty="0">
                <a:latin typeface="Calibri"/>
                <a:cs typeface="Calibri"/>
              </a:rPr>
              <a:t>(ASTM</a:t>
            </a:r>
            <a:r>
              <a:rPr sz="1500" spc="-15" dirty="0">
                <a:latin typeface="Calibri"/>
                <a:cs typeface="Calibri"/>
              </a:rPr>
              <a:t> </a:t>
            </a:r>
            <a:r>
              <a:rPr sz="1500" spc="-5" dirty="0">
                <a:latin typeface="Calibri"/>
                <a:cs typeface="Calibri"/>
              </a:rPr>
              <a:t>D6277),</a:t>
            </a:r>
            <a:r>
              <a:rPr sz="1500" spc="15" dirty="0">
                <a:latin typeface="Calibri"/>
                <a:cs typeface="Calibri"/>
              </a:rPr>
              <a:t> </a:t>
            </a:r>
            <a:r>
              <a:rPr sz="1500" spc="-10" dirty="0">
                <a:latin typeface="Calibri"/>
                <a:cs typeface="Calibri"/>
              </a:rPr>
              <a:t>οξυγονούχα</a:t>
            </a:r>
            <a:r>
              <a:rPr sz="1500" spc="-30" dirty="0">
                <a:latin typeface="Calibri"/>
                <a:cs typeface="Calibri"/>
              </a:rPr>
              <a:t> </a:t>
            </a:r>
            <a:r>
              <a:rPr sz="1500" spc="-10" dirty="0">
                <a:latin typeface="Calibri"/>
                <a:cs typeface="Calibri"/>
              </a:rPr>
              <a:t>όπως </a:t>
            </a:r>
            <a:r>
              <a:rPr sz="1500" dirty="0">
                <a:latin typeface="Calibri"/>
                <a:cs typeface="Calibri"/>
              </a:rPr>
              <a:t>MTBE</a:t>
            </a:r>
            <a:r>
              <a:rPr sz="1500" spc="-5" dirty="0">
                <a:latin typeface="Calibri"/>
                <a:cs typeface="Calibri"/>
              </a:rPr>
              <a:t> </a:t>
            </a:r>
            <a:r>
              <a:rPr sz="1500" dirty="0">
                <a:latin typeface="Calibri"/>
                <a:cs typeface="Calibri"/>
              </a:rPr>
              <a:t>ή </a:t>
            </a:r>
            <a:r>
              <a:rPr sz="1500" spc="5" dirty="0">
                <a:latin typeface="Calibri"/>
                <a:cs typeface="Calibri"/>
              </a:rPr>
              <a:t> </a:t>
            </a:r>
            <a:r>
              <a:rPr sz="1500" spc="-10" dirty="0">
                <a:latin typeface="Calibri"/>
                <a:cs typeface="Calibri"/>
              </a:rPr>
              <a:t>αιθανόλη</a:t>
            </a:r>
            <a:r>
              <a:rPr sz="1500" dirty="0">
                <a:latin typeface="Calibri"/>
                <a:cs typeface="Calibri"/>
              </a:rPr>
              <a:t> </a:t>
            </a:r>
            <a:r>
              <a:rPr sz="1500" spc="-10" dirty="0">
                <a:latin typeface="Calibri"/>
                <a:cs typeface="Calibri"/>
              </a:rPr>
              <a:t>(ASTM</a:t>
            </a:r>
            <a:r>
              <a:rPr sz="1500" spc="-15" dirty="0">
                <a:latin typeface="Calibri"/>
                <a:cs typeface="Calibri"/>
              </a:rPr>
              <a:t> </a:t>
            </a:r>
            <a:r>
              <a:rPr sz="1500" spc="-5" dirty="0">
                <a:latin typeface="Calibri"/>
                <a:cs typeface="Calibri"/>
              </a:rPr>
              <a:t>D5845)</a:t>
            </a:r>
            <a:r>
              <a:rPr sz="1500" spc="20" dirty="0">
                <a:latin typeface="Calibri"/>
                <a:cs typeface="Calibri"/>
              </a:rPr>
              <a:t> </a:t>
            </a:r>
            <a:r>
              <a:rPr sz="1500" spc="-20" dirty="0">
                <a:latin typeface="Calibri"/>
                <a:cs typeface="Calibri"/>
              </a:rPr>
              <a:t>και</a:t>
            </a:r>
            <a:r>
              <a:rPr sz="1500" dirty="0">
                <a:latin typeface="Calibri"/>
                <a:cs typeface="Calibri"/>
              </a:rPr>
              <a:t> ενισχυτές </a:t>
            </a:r>
            <a:r>
              <a:rPr sz="1500" spc="-10" dirty="0">
                <a:latin typeface="Calibri"/>
                <a:cs typeface="Calibri"/>
              </a:rPr>
              <a:t>οκτανίων</a:t>
            </a:r>
            <a:r>
              <a:rPr sz="1500" dirty="0">
                <a:latin typeface="Calibri"/>
                <a:cs typeface="Calibri"/>
              </a:rPr>
              <a:t> </a:t>
            </a:r>
            <a:r>
              <a:rPr sz="1500" spc="-10" dirty="0">
                <a:latin typeface="Calibri"/>
                <a:cs typeface="Calibri"/>
              </a:rPr>
              <a:t>όπως</a:t>
            </a:r>
            <a:r>
              <a:rPr lang="el-GR" sz="1500" spc="-10" dirty="0">
                <a:latin typeface="Calibri"/>
                <a:cs typeface="Calibri"/>
              </a:rPr>
              <a:t> </a:t>
            </a:r>
            <a:r>
              <a:rPr sz="1500" dirty="0">
                <a:latin typeface="Calibri"/>
                <a:cs typeface="Calibri"/>
              </a:rPr>
              <a:t>MMT</a:t>
            </a:r>
            <a:r>
              <a:rPr sz="1500" spc="-5" dirty="0">
                <a:latin typeface="Calibri"/>
                <a:cs typeface="Calibri"/>
              </a:rPr>
              <a:t> για</a:t>
            </a:r>
            <a:r>
              <a:rPr sz="1500" spc="10" dirty="0">
                <a:latin typeface="Calibri"/>
                <a:cs typeface="Calibri"/>
              </a:rPr>
              <a:t> </a:t>
            </a:r>
            <a:r>
              <a:rPr sz="1500" spc="-5" dirty="0">
                <a:latin typeface="Calibri"/>
                <a:cs typeface="Calibri"/>
              </a:rPr>
              <a:t>τις μετρήσεις</a:t>
            </a:r>
            <a:r>
              <a:rPr sz="1500" spc="-10" dirty="0">
                <a:latin typeface="Calibri"/>
                <a:cs typeface="Calibri"/>
              </a:rPr>
              <a:t> </a:t>
            </a:r>
            <a:r>
              <a:rPr sz="1500" spc="-5" dirty="0">
                <a:latin typeface="Calibri"/>
                <a:cs typeface="Calibri"/>
              </a:rPr>
              <a:t>της </a:t>
            </a:r>
            <a:r>
              <a:rPr sz="1500" spc="-15" dirty="0">
                <a:latin typeface="Calibri"/>
                <a:cs typeface="Calibri"/>
              </a:rPr>
              <a:t>βενζίνης.</a:t>
            </a:r>
            <a:r>
              <a:rPr sz="1500" spc="25" dirty="0">
                <a:latin typeface="Calibri"/>
                <a:cs typeface="Calibri"/>
              </a:rPr>
              <a:t> </a:t>
            </a:r>
            <a:r>
              <a:rPr sz="1500" spc="-10" dirty="0">
                <a:latin typeface="Calibri"/>
                <a:cs typeface="Calibri"/>
              </a:rPr>
              <a:t>Ενώ,</a:t>
            </a:r>
            <a:r>
              <a:rPr sz="1500" spc="15" dirty="0">
                <a:latin typeface="Calibri"/>
                <a:cs typeface="Calibri"/>
              </a:rPr>
              <a:t> </a:t>
            </a:r>
            <a:r>
              <a:rPr sz="1500" spc="-10" dirty="0">
                <a:latin typeface="Calibri"/>
                <a:cs typeface="Calibri"/>
              </a:rPr>
              <a:t>χρησιμοποιεί </a:t>
            </a:r>
            <a:r>
              <a:rPr sz="1500" spc="-5" dirty="0">
                <a:latin typeface="Calibri"/>
                <a:cs typeface="Calibri"/>
              </a:rPr>
              <a:t> χημειομετρικά</a:t>
            </a:r>
            <a:r>
              <a:rPr sz="1500" spc="-25" dirty="0">
                <a:latin typeface="Calibri"/>
                <a:cs typeface="Calibri"/>
              </a:rPr>
              <a:t> </a:t>
            </a:r>
            <a:r>
              <a:rPr sz="1500" spc="-10" dirty="0">
                <a:latin typeface="Calibri"/>
                <a:cs typeface="Calibri"/>
              </a:rPr>
              <a:t>μοντέλα,</a:t>
            </a:r>
            <a:r>
              <a:rPr sz="1500" spc="-5" dirty="0">
                <a:latin typeface="Calibri"/>
                <a:cs typeface="Calibri"/>
              </a:rPr>
              <a:t> </a:t>
            </a:r>
            <a:r>
              <a:rPr sz="1500" dirty="0">
                <a:latin typeface="Calibri"/>
                <a:cs typeface="Calibri"/>
              </a:rPr>
              <a:t>με</a:t>
            </a:r>
            <a:r>
              <a:rPr sz="1500" spc="-5" dirty="0">
                <a:latin typeface="Calibri"/>
                <a:cs typeface="Calibri"/>
              </a:rPr>
              <a:t> </a:t>
            </a:r>
            <a:r>
              <a:rPr sz="1500" spc="-10" dirty="0">
                <a:latin typeface="Calibri"/>
                <a:cs typeface="Calibri"/>
              </a:rPr>
              <a:t>βάση βιβλιοθήκες</a:t>
            </a:r>
            <a:r>
              <a:rPr sz="1500" spc="30" dirty="0">
                <a:latin typeface="Calibri"/>
                <a:cs typeface="Calibri"/>
              </a:rPr>
              <a:t> </a:t>
            </a:r>
            <a:r>
              <a:rPr sz="1500" spc="-10" dirty="0">
                <a:latin typeface="Calibri"/>
                <a:cs typeface="Calibri"/>
              </a:rPr>
              <a:t>καυσίμων, </a:t>
            </a:r>
            <a:r>
              <a:rPr sz="1500" spc="-325" dirty="0">
                <a:latin typeface="Calibri"/>
                <a:cs typeface="Calibri"/>
              </a:rPr>
              <a:t> </a:t>
            </a:r>
            <a:r>
              <a:rPr sz="1500" spc="-5" dirty="0">
                <a:latin typeface="Calibri"/>
                <a:cs typeface="Calibri"/>
              </a:rPr>
              <a:t>για</a:t>
            </a:r>
            <a:r>
              <a:rPr sz="1500" dirty="0">
                <a:latin typeface="Calibri"/>
                <a:cs typeface="Calibri"/>
              </a:rPr>
              <a:t> </a:t>
            </a:r>
            <a:r>
              <a:rPr sz="1500" spc="-10" dirty="0">
                <a:latin typeface="Calibri"/>
                <a:cs typeface="Calibri"/>
              </a:rPr>
              <a:t>τον</a:t>
            </a:r>
            <a:r>
              <a:rPr sz="1500" spc="-5" dirty="0">
                <a:latin typeface="Calibri"/>
                <a:cs typeface="Calibri"/>
              </a:rPr>
              <a:t> </a:t>
            </a:r>
            <a:r>
              <a:rPr sz="1500" spc="-10" dirty="0">
                <a:latin typeface="Calibri"/>
                <a:cs typeface="Calibri"/>
              </a:rPr>
              <a:t>υπολογισμό</a:t>
            </a:r>
            <a:r>
              <a:rPr sz="1500" spc="-20" dirty="0">
                <a:latin typeface="Calibri"/>
                <a:cs typeface="Calibri"/>
              </a:rPr>
              <a:t> </a:t>
            </a:r>
            <a:r>
              <a:rPr sz="1500" spc="-5" dirty="0">
                <a:latin typeface="Calibri"/>
                <a:cs typeface="Calibri"/>
              </a:rPr>
              <a:t>παραμέτρων</a:t>
            </a:r>
            <a:r>
              <a:rPr sz="1500" spc="-30" dirty="0">
                <a:latin typeface="Calibri"/>
                <a:cs typeface="Calibri"/>
              </a:rPr>
              <a:t> </a:t>
            </a:r>
            <a:r>
              <a:rPr sz="1500" spc="-10" dirty="0">
                <a:latin typeface="Calibri"/>
                <a:cs typeface="Calibri"/>
              </a:rPr>
              <a:t>όπως</a:t>
            </a:r>
            <a:r>
              <a:rPr sz="1500" spc="-5" dirty="0">
                <a:latin typeface="Calibri"/>
                <a:cs typeface="Calibri"/>
              </a:rPr>
              <a:t> RON,</a:t>
            </a:r>
            <a:r>
              <a:rPr sz="1500" spc="-25" dirty="0">
                <a:latin typeface="Calibri"/>
                <a:cs typeface="Calibri"/>
              </a:rPr>
              <a:t> </a:t>
            </a:r>
            <a:r>
              <a:rPr sz="1500" dirty="0">
                <a:latin typeface="Calibri"/>
                <a:cs typeface="Calibri"/>
              </a:rPr>
              <a:t>MON</a:t>
            </a:r>
            <a:r>
              <a:rPr sz="1500" spc="-15" dirty="0">
                <a:latin typeface="Calibri"/>
                <a:cs typeface="Calibri"/>
              </a:rPr>
              <a:t> </a:t>
            </a:r>
            <a:r>
              <a:rPr sz="1500" dirty="0">
                <a:latin typeface="Calibri"/>
                <a:cs typeface="Calibri"/>
              </a:rPr>
              <a:t>ή</a:t>
            </a:r>
            <a:r>
              <a:rPr lang="el-GR" sz="1500" dirty="0">
                <a:latin typeface="Calibri"/>
                <a:cs typeface="Calibri"/>
              </a:rPr>
              <a:t> </a:t>
            </a:r>
            <a:r>
              <a:rPr sz="1500" spc="-15" dirty="0" err="1">
                <a:latin typeface="Calibri"/>
                <a:cs typeface="Calibri"/>
              </a:rPr>
              <a:t>κλάσμ</a:t>
            </a:r>
            <a:r>
              <a:rPr sz="1500" spc="-15" dirty="0">
                <a:latin typeface="Calibri"/>
                <a:cs typeface="Calibri"/>
              </a:rPr>
              <a:t>ατα</a:t>
            </a:r>
            <a:r>
              <a:rPr sz="1500" dirty="0">
                <a:latin typeface="Calibri"/>
                <a:cs typeface="Calibri"/>
              </a:rPr>
              <a:t> </a:t>
            </a:r>
            <a:r>
              <a:rPr sz="1500" spc="-5" dirty="0">
                <a:latin typeface="Calibri"/>
                <a:cs typeface="Calibri"/>
              </a:rPr>
              <a:t>απόσταξης</a:t>
            </a:r>
            <a:r>
              <a:rPr sz="1500" spc="-10" dirty="0">
                <a:latin typeface="Calibri"/>
                <a:cs typeface="Calibri"/>
              </a:rPr>
              <a:t> </a:t>
            </a:r>
            <a:r>
              <a:rPr sz="1500" spc="-20" dirty="0">
                <a:latin typeface="Calibri"/>
                <a:cs typeface="Calibri"/>
              </a:rPr>
              <a:t>και</a:t>
            </a:r>
            <a:r>
              <a:rPr sz="1500" dirty="0">
                <a:latin typeface="Calibri"/>
                <a:cs typeface="Calibri"/>
              </a:rPr>
              <a:t> </a:t>
            </a:r>
            <a:r>
              <a:rPr sz="1500" spc="-10" dirty="0">
                <a:latin typeface="Calibri"/>
                <a:cs typeface="Calibri"/>
              </a:rPr>
              <a:t>εξάτμισης</a:t>
            </a:r>
            <a:r>
              <a:rPr sz="1500" spc="-15" dirty="0">
                <a:latin typeface="Calibri"/>
                <a:cs typeface="Calibri"/>
              </a:rPr>
              <a:t> </a:t>
            </a:r>
            <a:r>
              <a:rPr sz="1500" spc="-5" dirty="0">
                <a:latin typeface="Calibri"/>
                <a:cs typeface="Calibri"/>
              </a:rPr>
              <a:t>από</a:t>
            </a:r>
            <a:r>
              <a:rPr sz="1500" spc="-20" dirty="0">
                <a:latin typeface="Calibri"/>
                <a:cs typeface="Calibri"/>
              </a:rPr>
              <a:t> </a:t>
            </a:r>
            <a:r>
              <a:rPr sz="1500" spc="-10" dirty="0">
                <a:latin typeface="Calibri"/>
                <a:cs typeface="Calibri"/>
              </a:rPr>
              <a:t>το</a:t>
            </a:r>
            <a:r>
              <a:rPr sz="1500" spc="-5" dirty="0">
                <a:latin typeface="Calibri"/>
                <a:cs typeface="Calibri"/>
              </a:rPr>
              <a:t> </a:t>
            </a:r>
            <a:r>
              <a:rPr sz="1500" spc="-10" dirty="0">
                <a:latin typeface="Calibri"/>
                <a:cs typeface="Calibri"/>
              </a:rPr>
              <a:t>φάσμα </a:t>
            </a:r>
            <a:r>
              <a:rPr sz="1500" spc="-325" dirty="0">
                <a:latin typeface="Calibri"/>
                <a:cs typeface="Calibri"/>
              </a:rPr>
              <a:t> </a:t>
            </a:r>
            <a:r>
              <a:rPr sz="1500" spc="-10" dirty="0">
                <a:latin typeface="Calibri"/>
                <a:cs typeface="Calibri"/>
              </a:rPr>
              <a:t>βενζίνης.</a:t>
            </a:r>
            <a:endParaRPr sz="1500" dirty="0">
              <a:latin typeface="Calibri"/>
              <a:cs typeface="Calibri"/>
            </a:endParaRPr>
          </a:p>
        </p:txBody>
      </p:sp>
      <p:sp>
        <p:nvSpPr>
          <p:cNvPr id="5" name="object 5"/>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103</a:t>
            </a:fld>
            <a:endParaRPr dirty="0"/>
          </a:p>
        </p:txBody>
      </p:sp>
      <p:sp>
        <p:nvSpPr>
          <p:cNvPr id="6" name="TextBox 5">
            <a:extLst>
              <a:ext uri="{FF2B5EF4-FFF2-40B4-BE49-F238E27FC236}">
                <a16:creationId xmlns:a16="http://schemas.microsoft.com/office/drawing/2014/main" id="{36F2EE7C-B5EA-49B4-B4B4-8209C06111B3}"/>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12476245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0727" y="2421635"/>
            <a:ext cx="4009644" cy="2836164"/>
          </a:xfrm>
          <a:prstGeom prst="rect">
            <a:avLst/>
          </a:prstGeom>
        </p:spPr>
      </p:pic>
      <p:pic>
        <p:nvPicPr>
          <p:cNvPr id="3" name="object 3"/>
          <p:cNvPicPr/>
          <p:nvPr/>
        </p:nvPicPr>
        <p:blipFill>
          <a:blip r:embed="rId3" cstate="print"/>
          <a:stretch>
            <a:fillRect/>
          </a:stretch>
        </p:blipFill>
        <p:spPr>
          <a:xfrm>
            <a:off x="4912883" y="210718"/>
            <a:ext cx="3456432" cy="6254496"/>
          </a:xfrm>
          <a:prstGeom prst="rect">
            <a:avLst/>
          </a:prstGeom>
        </p:spPr>
      </p:pic>
      <p:sp>
        <p:nvSpPr>
          <p:cNvPr id="4" name="object 4"/>
          <p:cNvSpPr txBox="1"/>
          <p:nvPr/>
        </p:nvSpPr>
        <p:spPr>
          <a:xfrm>
            <a:off x="228091" y="443610"/>
            <a:ext cx="3590290" cy="1489075"/>
          </a:xfrm>
          <a:prstGeom prst="rect">
            <a:avLst/>
          </a:prstGeom>
        </p:spPr>
        <p:txBody>
          <a:bodyPr vert="horz" wrap="square" lIns="0" tIns="12700" rIns="0" bIns="0" rtlCol="0">
            <a:spAutoFit/>
          </a:bodyPr>
          <a:lstStyle/>
          <a:p>
            <a:pPr marL="12700" marR="887730">
              <a:lnSpc>
                <a:spcPct val="100000"/>
              </a:lnSpc>
              <a:spcBef>
                <a:spcPts val="100"/>
              </a:spcBef>
            </a:pPr>
            <a:r>
              <a:rPr sz="2400" spc="-5" dirty="0">
                <a:solidFill>
                  <a:srgbClr val="FF0000"/>
                </a:solidFill>
                <a:latin typeface="Calibri"/>
                <a:cs typeface="Calibri"/>
              </a:rPr>
              <a:t>Εύρος τιμών, όρια </a:t>
            </a:r>
            <a:r>
              <a:rPr sz="2400" dirty="0">
                <a:solidFill>
                  <a:srgbClr val="FF0000"/>
                </a:solidFill>
                <a:latin typeface="Calibri"/>
                <a:cs typeface="Calibri"/>
              </a:rPr>
              <a:t> </a:t>
            </a:r>
            <a:r>
              <a:rPr sz="2400" spc="-10" dirty="0">
                <a:solidFill>
                  <a:srgbClr val="FF0000"/>
                </a:solidFill>
                <a:latin typeface="Calibri"/>
                <a:cs typeface="Calibri"/>
              </a:rPr>
              <a:t>ανιχνευσιµότητας</a:t>
            </a:r>
            <a:r>
              <a:rPr sz="2400" spc="-45" dirty="0">
                <a:solidFill>
                  <a:srgbClr val="FF0000"/>
                </a:solidFill>
                <a:latin typeface="Calibri"/>
                <a:cs typeface="Calibri"/>
              </a:rPr>
              <a:t> </a:t>
            </a:r>
            <a:r>
              <a:rPr sz="2400" spc="-30" dirty="0">
                <a:solidFill>
                  <a:srgbClr val="FF0000"/>
                </a:solidFill>
                <a:latin typeface="Calibri"/>
                <a:cs typeface="Calibri"/>
              </a:rPr>
              <a:t>και</a:t>
            </a:r>
            <a:endParaRPr sz="2400">
              <a:latin typeface="Calibri"/>
              <a:cs typeface="Calibri"/>
            </a:endParaRPr>
          </a:p>
          <a:p>
            <a:pPr marL="12700">
              <a:lnSpc>
                <a:spcPct val="100000"/>
              </a:lnSpc>
            </a:pPr>
            <a:r>
              <a:rPr sz="2400" spc="-10" dirty="0">
                <a:solidFill>
                  <a:srgbClr val="FF0000"/>
                </a:solidFill>
                <a:latin typeface="Calibri"/>
                <a:cs typeface="Calibri"/>
              </a:rPr>
              <a:t>επαναληψιµότητας οργάνου</a:t>
            </a:r>
            <a:endParaRPr sz="2400">
              <a:latin typeface="Calibri"/>
              <a:cs typeface="Calibri"/>
            </a:endParaRPr>
          </a:p>
          <a:p>
            <a:pPr marL="12700">
              <a:lnSpc>
                <a:spcPct val="100000"/>
              </a:lnSpc>
            </a:pPr>
            <a:r>
              <a:rPr sz="2400" spc="-5" dirty="0">
                <a:solidFill>
                  <a:srgbClr val="FF0000"/>
                </a:solidFill>
                <a:latin typeface="Calibri"/>
                <a:cs typeface="Calibri"/>
              </a:rPr>
              <a:t>ERASPEC</a:t>
            </a:r>
            <a:endParaRPr sz="2400">
              <a:latin typeface="Calibri"/>
              <a:cs typeface="Calibri"/>
            </a:endParaRPr>
          </a:p>
        </p:txBody>
      </p:sp>
      <p:sp>
        <p:nvSpPr>
          <p:cNvPr id="5" name="object 5"/>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104</a:t>
            </a:fld>
            <a:endParaRPr dirty="0"/>
          </a:p>
        </p:txBody>
      </p:sp>
      <p:sp>
        <p:nvSpPr>
          <p:cNvPr id="6" name="TextBox 5">
            <a:extLst>
              <a:ext uri="{FF2B5EF4-FFF2-40B4-BE49-F238E27FC236}">
                <a16:creationId xmlns:a16="http://schemas.microsoft.com/office/drawing/2014/main" id="{3C81FBFF-4C5D-408E-B8F5-BF3AB7C579AD}"/>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13623708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8267" y="228980"/>
            <a:ext cx="8587740" cy="1824355"/>
          </a:xfrm>
          <a:prstGeom prst="rect">
            <a:avLst/>
          </a:prstGeom>
        </p:spPr>
        <p:txBody>
          <a:bodyPr vert="horz" wrap="square" lIns="0" tIns="12065" rIns="0" bIns="0" rtlCol="0">
            <a:spAutoFit/>
          </a:bodyPr>
          <a:lstStyle/>
          <a:p>
            <a:pPr marL="355600" indent="-342900">
              <a:lnSpc>
                <a:spcPct val="100000"/>
              </a:lnSpc>
              <a:spcBef>
                <a:spcPts val="95"/>
              </a:spcBef>
              <a:buFont typeface="Arial MT"/>
              <a:buChar char="•"/>
              <a:tabLst>
                <a:tab pos="354965" algn="l"/>
                <a:tab pos="355600" algn="l"/>
              </a:tabLst>
            </a:pPr>
            <a:r>
              <a:rPr sz="1600" u="heavy" spc="-5" dirty="0">
                <a:uFill>
                  <a:solidFill>
                    <a:srgbClr val="000000"/>
                  </a:solidFill>
                </a:uFill>
                <a:latin typeface="Calibri"/>
                <a:cs typeface="Calibri"/>
              </a:rPr>
              <a:t>Γ.</a:t>
            </a:r>
            <a:r>
              <a:rPr sz="1600" u="heavy" spc="-10" dirty="0">
                <a:uFill>
                  <a:solidFill>
                    <a:srgbClr val="000000"/>
                  </a:solidFill>
                </a:uFill>
                <a:latin typeface="Calibri"/>
                <a:cs typeface="Calibri"/>
              </a:rPr>
              <a:t> </a:t>
            </a:r>
            <a:r>
              <a:rPr sz="1600" u="heavy" spc="-5" dirty="0">
                <a:uFill>
                  <a:solidFill>
                    <a:srgbClr val="000000"/>
                  </a:solidFill>
                </a:uFill>
                <a:latin typeface="Calibri"/>
                <a:cs typeface="Calibri"/>
              </a:rPr>
              <a:t>ΔΙΑΔΙΚΑΣΙΑ</a:t>
            </a:r>
            <a:r>
              <a:rPr sz="1600" u="heavy" spc="-20" dirty="0">
                <a:uFill>
                  <a:solidFill>
                    <a:srgbClr val="000000"/>
                  </a:solidFill>
                </a:uFill>
                <a:latin typeface="Calibri"/>
                <a:cs typeface="Calibri"/>
              </a:rPr>
              <a:t> </a:t>
            </a:r>
            <a:r>
              <a:rPr sz="1600" u="heavy" spc="-5" dirty="0">
                <a:uFill>
                  <a:solidFill>
                    <a:srgbClr val="000000"/>
                  </a:solidFill>
                </a:uFill>
                <a:latin typeface="Calibri"/>
                <a:cs typeface="Calibri"/>
              </a:rPr>
              <a:t>ΜΕΤΡΗΣΗΣ</a:t>
            </a:r>
            <a:endParaRPr sz="1600" dirty="0">
              <a:latin typeface="Calibri"/>
              <a:cs typeface="Calibri"/>
            </a:endParaRPr>
          </a:p>
          <a:p>
            <a:pPr>
              <a:lnSpc>
                <a:spcPct val="100000"/>
              </a:lnSpc>
              <a:spcBef>
                <a:spcPts val="20"/>
              </a:spcBef>
            </a:pPr>
            <a:endParaRPr sz="2050" dirty="0">
              <a:latin typeface="Calibri"/>
              <a:cs typeface="Calibri"/>
            </a:endParaRPr>
          </a:p>
          <a:p>
            <a:pPr marL="12700">
              <a:lnSpc>
                <a:spcPct val="100000"/>
              </a:lnSpc>
            </a:pPr>
            <a:r>
              <a:rPr sz="1500" spc="-70" dirty="0">
                <a:latin typeface="Calibri"/>
                <a:cs typeface="Calibri"/>
              </a:rPr>
              <a:t>To</a:t>
            </a:r>
            <a:r>
              <a:rPr sz="1500" spc="-15" dirty="0">
                <a:latin typeface="Calibri"/>
                <a:cs typeface="Calibri"/>
              </a:rPr>
              <a:t> </a:t>
            </a:r>
            <a:r>
              <a:rPr sz="1500" spc="-5" dirty="0" err="1">
                <a:latin typeface="Calibri"/>
                <a:cs typeface="Calibri"/>
              </a:rPr>
              <a:t>όργ</a:t>
            </a:r>
            <a:r>
              <a:rPr sz="1500" spc="-5" dirty="0">
                <a:latin typeface="Calibri"/>
                <a:cs typeface="Calibri"/>
              </a:rPr>
              <a:t>ανο</a:t>
            </a:r>
            <a:r>
              <a:rPr sz="1500" dirty="0">
                <a:latin typeface="Calibri"/>
                <a:cs typeface="Calibri"/>
              </a:rPr>
              <a:t> </a:t>
            </a:r>
            <a:r>
              <a:rPr sz="1500" spc="-10" dirty="0">
                <a:latin typeface="Calibri"/>
                <a:cs typeface="Calibri"/>
              </a:rPr>
              <a:t>είναι</a:t>
            </a:r>
            <a:r>
              <a:rPr sz="1500" spc="10" dirty="0">
                <a:latin typeface="Calibri"/>
                <a:cs typeface="Calibri"/>
              </a:rPr>
              <a:t> </a:t>
            </a:r>
            <a:r>
              <a:rPr sz="1500" spc="-5" dirty="0">
                <a:latin typeface="Calibri"/>
                <a:cs typeface="Calibri"/>
              </a:rPr>
              <a:t>άκρως</a:t>
            </a:r>
            <a:r>
              <a:rPr sz="1500" dirty="0">
                <a:latin typeface="Calibri"/>
                <a:cs typeface="Calibri"/>
              </a:rPr>
              <a:t> </a:t>
            </a:r>
            <a:r>
              <a:rPr sz="1500" spc="-10" dirty="0">
                <a:latin typeface="Calibri"/>
                <a:cs typeface="Calibri"/>
              </a:rPr>
              <a:t>αυτοματοποιημένο.</a:t>
            </a:r>
            <a:endParaRPr sz="1500" dirty="0">
              <a:latin typeface="Calibri"/>
              <a:cs typeface="Calibri"/>
            </a:endParaRPr>
          </a:p>
          <a:p>
            <a:pPr marL="12700">
              <a:lnSpc>
                <a:spcPct val="100000"/>
              </a:lnSpc>
              <a:spcBef>
                <a:spcPts val="360"/>
              </a:spcBef>
            </a:pPr>
            <a:r>
              <a:rPr sz="1500" dirty="0">
                <a:latin typeface="Calibri"/>
                <a:cs typeface="Calibri"/>
              </a:rPr>
              <a:t>Ο</a:t>
            </a:r>
            <a:r>
              <a:rPr sz="1500" spc="-10" dirty="0">
                <a:latin typeface="Calibri"/>
                <a:cs typeface="Calibri"/>
              </a:rPr>
              <a:t> </a:t>
            </a:r>
            <a:r>
              <a:rPr sz="1500" spc="-5" dirty="0">
                <a:latin typeface="Calibri"/>
                <a:cs typeface="Calibri"/>
              </a:rPr>
              <a:t>χειριστής</a:t>
            </a:r>
            <a:r>
              <a:rPr sz="1500" spc="15" dirty="0">
                <a:latin typeface="Calibri"/>
                <a:cs typeface="Calibri"/>
              </a:rPr>
              <a:t> </a:t>
            </a:r>
            <a:r>
              <a:rPr sz="1500" spc="-5" dirty="0">
                <a:latin typeface="Calibri"/>
                <a:cs typeface="Calibri"/>
              </a:rPr>
              <a:t>επιλέγει</a:t>
            </a:r>
            <a:r>
              <a:rPr sz="1500" spc="20" dirty="0">
                <a:latin typeface="Calibri"/>
                <a:cs typeface="Calibri"/>
              </a:rPr>
              <a:t> </a:t>
            </a:r>
            <a:r>
              <a:rPr sz="1500" spc="-10" dirty="0">
                <a:latin typeface="Calibri"/>
                <a:cs typeface="Calibri"/>
              </a:rPr>
              <a:t>το</a:t>
            </a:r>
            <a:r>
              <a:rPr sz="1500" dirty="0">
                <a:latin typeface="Calibri"/>
                <a:cs typeface="Calibri"/>
              </a:rPr>
              <a:t> </a:t>
            </a:r>
            <a:r>
              <a:rPr sz="1500" spc="-10" dirty="0">
                <a:latin typeface="Calibri"/>
                <a:cs typeface="Calibri"/>
              </a:rPr>
              <a:t>είδος</a:t>
            </a:r>
            <a:r>
              <a:rPr sz="1500" spc="5" dirty="0">
                <a:latin typeface="Calibri"/>
                <a:cs typeface="Calibri"/>
              </a:rPr>
              <a:t> </a:t>
            </a:r>
            <a:r>
              <a:rPr sz="1500" spc="-10" dirty="0">
                <a:latin typeface="Calibri"/>
                <a:cs typeface="Calibri"/>
              </a:rPr>
              <a:t>του</a:t>
            </a:r>
            <a:r>
              <a:rPr sz="1500" spc="5" dirty="0">
                <a:latin typeface="Calibri"/>
                <a:cs typeface="Calibri"/>
              </a:rPr>
              <a:t> </a:t>
            </a:r>
            <a:r>
              <a:rPr sz="1500" spc="-15" dirty="0">
                <a:latin typeface="Calibri"/>
                <a:cs typeface="Calibri"/>
              </a:rPr>
              <a:t>καυσίμου</a:t>
            </a:r>
            <a:r>
              <a:rPr sz="1500" spc="5" dirty="0">
                <a:latin typeface="Calibri"/>
                <a:cs typeface="Calibri"/>
              </a:rPr>
              <a:t> </a:t>
            </a:r>
            <a:r>
              <a:rPr sz="1500" dirty="0">
                <a:latin typeface="Calibri"/>
                <a:cs typeface="Calibri"/>
              </a:rPr>
              <a:t>που</a:t>
            </a:r>
            <a:r>
              <a:rPr sz="1500" spc="-10" dirty="0">
                <a:latin typeface="Calibri"/>
                <a:cs typeface="Calibri"/>
              </a:rPr>
              <a:t> </a:t>
            </a:r>
            <a:r>
              <a:rPr sz="1500" spc="-5" dirty="0">
                <a:latin typeface="Calibri"/>
                <a:cs typeface="Calibri"/>
              </a:rPr>
              <a:t>θα</a:t>
            </a:r>
            <a:r>
              <a:rPr sz="1500" spc="10" dirty="0">
                <a:latin typeface="Calibri"/>
                <a:cs typeface="Calibri"/>
              </a:rPr>
              <a:t> </a:t>
            </a:r>
            <a:r>
              <a:rPr sz="1500" spc="-5" dirty="0">
                <a:latin typeface="Calibri"/>
                <a:cs typeface="Calibri"/>
              </a:rPr>
              <a:t>αναλυθεί</a:t>
            </a:r>
            <a:r>
              <a:rPr sz="1500" spc="10" dirty="0">
                <a:latin typeface="Calibri"/>
                <a:cs typeface="Calibri"/>
              </a:rPr>
              <a:t> </a:t>
            </a:r>
            <a:r>
              <a:rPr sz="1500" spc="-10" dirty="0">
                <a:latin typeface="Calibri"/>
                <a:cs typeface="Calibri"/>
              </a:rPr>
              <a:t>μέσα</a:t>
            </a:r>
            <a:r>
              <a:rPr sz="1500" spc="10" dirty="0">
                <a:latin typeface="Calibri"/>
                <a:cs typeface="Calibri"/>
              </a:rPr>
              <a:t> </a:t>
            </a:r>
            <a:r>
              <a:rPr sz="1500" spc="-5" dirty="0">
                <a:latin typeface="Calibri"/>
                <a:cs typeface="Calibri"/>
              </a:rPr>
              <a:t>από</a:t>
            </a:r>
            <a:r>
              <a:rPr sz="1500" spc="-10" dirty="0">
                <a:latin typeface="Calibri"/>
                <a:cs typeface="Calibri"/>
              </a:rPr>
              <a:t> </a:t>
            </a:r>
            <a:r>
              <a:rPr sz="1500" spc="-5" dirty="0">
                <a:latin typeface="Calibri"/>
                <a:cs typeface="Calibri"/>
              </a:rPr>
              <a:t>τη</a:t>
            </a:r>
            <a:r>
              <a:rPr sz="1500" dirty="0">
                <a:latin typeface="Calibri"/>
                <a:cs typeface="Calibri"/>
              </a:rPr>
              <a:t> </a:t>
            </a:r>
            <a:r>
              <a:rPr sz="1500" spc="-10" dirty="0">
                <a:latin typeface="Calibri"/>
                <a:cs typeface="Calibri"/>
              </a:rPr>
              <a:t>βιβλιοθήκη,</a:t>
            </a:r>
            <a:r>
              <a:rPr sz="1500" spc="35" dirty="0">
                <a:latin typeface="Calibri"/>
                <a:cs typeface="Calibri"/>
              </a:rPr>
              <a:t> </a:t>
            </a:r>
            <a:r>
              <a:rPr sz="1500" spc="-5" dirty="0">
                <a:latin typeface="Calibri"/>
                <a:cs typeface="Calibri"/>
              </a:rPr>
              <a:t>εισάγει</a:t>
            </a:r>
            <a:r>
              <a:rPr sz="1500" spc="20" dirty="0">
                <a:latin typeface="Calibri"/>
                <a:cs typeface="Calibri"/>
              </a:rPr>
              <a:t> </a:t>
            </a:r>
            <a:r>
              <a:rPr sz="1500" spc="-10" dirty="0">
                <a:latin typeface="Calibri"/>
                <a:cs typeface="Calibri"/>
              </a:rPr>
              <a:t>το</a:t>
            </a:r>
            <a:r>
              <a:rPr sz="1500" spc="25" dirty="0">
                <a:latin typeface="Calibri"/>
                <a:cs typeface="Calibri"/>
              </a:rPr>
              <a:t> </a:t>
            </a:r>
            <a:r>
              <a:rPr sz="1500" spc="-10" dirty="0">
                <a:latin typeface="Calibri"/>
                <a:cs typeface="Calibri"/>
              </a:rPr>
              <a:t>barcode του</a:t>
            </a:r>
            <a:endParaRPr sz="1500" dirty="0">
              <a:latin typeface="Calibri"/>
              <a:cs typeface="Calibri"/>
            </a:endParaRPr>
          </a:p>
          <a:p>
            <a:pPr marL="12700">
              <a:lnSpc>
                <a:spcPct val="100000"/>
              </a:lnSpc>
            </a:pPr>
            <a:r>
              <a:rPr sz="1500" spc="-10" dirty="0">
                <a:latin typeface="Calibri"/>
                <a:cs typeface="Calibri"/>
              </a:rPr>
              <a:t>δείγματος</a:t>
            </a:r>
            <a:r>
              <a:rPr sz="1500" spc="-5" dirty="0">
                <a:latin typeface="Calibri"/>
                <a:cs typeface="Calibri"/>
              </a:rPr>
              <a:t> </a:t>
            </a:r>
            <a:r>
              <a:rPr sz="1500" spc="-20" dirty="0">
                <a:latin typeface="Calibri"/>
                <a:cs typeface="Calibri"/>
              </a:rPr>
              <a:t>και</a:t>
            </a:r>
            <a:r>
              <a:rPr sz="1500" dirty="0">
                <a:latin typeface="Calibri"/>
                <a:cs typeface="Calibri"/>
              </a:rPr>
              <a:t> </a:t>
            </a:r>
            <a:r>
              <a:rPr sz="1500" spc="-5" dirty="0">
                <a:latin typeface="Calibri"/>
                <a:cs typeface="Calibri"/>
              </a:rPr>
              <a:t>τέλος,</a:t>
            </a:r>
            <a:r>
              <a:rPr sz="1500" spc="-15" dirty="0">
                <a:latin typeface="Calibri"/>
                <a:cs typeface="Calibri"/>
              </a:rPr>
              <a:t> </a:t>
            </a:r>
            <a:r>
              <a:rPr sz="1500" spc="-5" dirty="0">
                <a:latin typeface="Calibri"/>
                <a:cs typeface="Calibri"/>
              </a:rPr>
              <a:t>τοποθετεί</a:t>
            </a:r>
            <a:r>
              <a:rPr sz="1500" dirty="0">
                <a:latin typeface="Calibri"/>
                <a:cs typeface="Calibri"/>
              </a:rPr>
              <a:t> </a:t>
            </a:r>
            <a:r>
              <a:rPr sz="1500" spc="-10" dirty="0">
                <a:latin typeface="Calibri"/>
                <a:cs typeface="Calibri"/>
              </a:rPr>
              <a:t>το</a:t>
            </a:r>
            <a:r>
              <a:rPr sz="1500" spc="-5" dirty="0">
                <a:latin typeface="Calibri"/>
                <a:cs typeface="Calibri"/>
              </a:rPr>
              <a:t> </a:t>
            </a:r>
            <a:r>
              <a:rPr sz="1500" spc="-10" dirty="0">
                <a:latin typeface="Calibri"/>
                <a:cs typeface="Calibri"/>
              </a:rPr>
              <a:t>σωληνάκι</a:t>
            </a:r>
            <a:r>
              <a:rPr sz="1500" spc="5" dirty="0">
                <a:latin typeface="Calibri"/>
                <a:cs typeface="Calibri"/>
              </a:rPr>
              <a:t> </a:t>
            </a:r>
            <a:r>
              <a:rPr sz="1500" spc="-10" dirty="0">
                <a:latin typeface="Calibri"/>
                <a:cs typeface="Calibri"/>
              </a:rPr>
              <a:t>του</a:t>
            </a:r>
            <a:r>
              <a:rPr sz="1500" spc="-15" dirty="0">
                <a:latin typeface="Calibri"/>
                <a:cs typeface="Calibri"/>
              </a:rPr>
              <a:t> </a:t>
            </a:r>
            <a:r>
              <a:rPr sz="1500" spc="-5" dirty="0">
                <a:latin typeface="Calibri"/>
                <a:cs typeface="Calibri"/>
              </a:rPr>
              <a:t>οργάνου</a:t>
            </a:r>
            <a:r>
              <a:rPr sz="1500" spc="-20" dirty="0">
                <a:latin typeface="Calibri"/>
                <a:cs typeface="Calibri"/>
              </a:rPr>
              <a:t> </a:t>
            </a:r>
            <a:r>
              <a:rPr sz="1500" spc="-10" dirty="0">
                <a:latin typeface="Calibri"/>
                <a:cs typeface="Calibri"/>
              </a:rPr>
              <a:t>στο</a:t>
            </a:r>
            <a:r>
              <a:rPr sz="1500" spc="5" dirty="0">
                <a:latin typeface="Calibri"/>
                <a:cs typeface="Calibri"/>
              </a:rPr>
              <a:t> </a:t>
            </a:r>
            <a:r>
              <a:rPr sz="1500" spc="-10" dirty="0">
                <a:latin typeface="Calibri"/>
                <a:cs typeface="Calibri"/>
              </a:rPr>
              <a:t>δείγμα΄.</a:t>
            </a:r>
            <a:endParaRPr sz="1500" dirty="0">
              <a:latin typeface="Calibri"/>
              <a:cs typeface="Calibri"/>
            </a:endParaRPr>
          </a:p>
          <a:p>
            <a:pPr marL="12700" marR="259715">
              <a:lnSpc>
                <a:spcPct val="100000"/>
              </a:lnSpc>
              <a:spcBef>
                <a:spcPts val="365"/>
              </a:spcBef>
            </a:pPr>
            <a:r>
              <a:rPr sz="1500" dirty="0">
                <a:latin typeface="Calibri"/>
                <a:cs typeface="Calibri"/>
              </a:rPr>
              <a:t>Η</a:t>
            </a:r>
            <a:r>
              <a:rPr sz="1500" spc="-5" dirty="0">
                <a:latin typeface="Calibri"/>
                <a:cs typeface="Calibri"/>
              </a:rPr>
              <a:t> ανάλυση</a:t>
            </a:r>
            <a:r>
              <a:rPr sz="1500" dirty="0">
                <a:latin typeface="Calibri"/>
                <a:cs typeface="Calibri"/>
              </a:rPr>
              <a:t> </a:t>
            </a:r>
            <a:r>
              <a:rPr sz="1500" spc="-10" dirty="0">
                <a:latin typeface="Calibri"/>
                <a:cs typeface="Calibri"/>
              </a:rPr>
              <a:t>διαρκεί</a:t>
            </a:r>
            <a:r>
              <a:rPr sz="1500" spc="15" dirty="0">
                <a:latin typeface="Calibri"/>
                <a:cs typeface="Calibri"/>
              </a:rPr>
              <a:t> </a:t>
            </a:r>
            <a:r>
              <a:rPr sz="1500" spc="-5" dirty="0">
                <a:latin typeface="Calibri"/>
                <a:cs typeface="Calibri"/>
              </a:rPr>
              <a:t>1’-2’</a:t>
            </a:r>
            <a:r>
              <a:rPr sz="1500" spc="20" dirty="0">
                <a:latin typeface="Calibri"/>
                <a:cs typeface="Calibri"/>
              </a:rPr>
              <a:t> </a:t>
            </a:r>
            <a:r>
              <a:rPr sz="1500" spc="-20" dirty="0">
                <a:latin typeface="Calibri"/>
                <a:cs typeface="Calibri"/>
              </a:rPr>
              <a:t>και</a:t>
            </a:r>
            <a:r>
              <a:rPr sz="1500" spc="5" dirty="0">
                <a:latin typeface="Calibri"/>
                <a:cs typeface="Calibri"/>
              </a:rPr>
              <a:t> </a:t>
            </a:r>
            <a:r>
              <a:rPr sz="1500" spc="-10" dirty="0">
                <a:latin typeface="Calibri"/>
                <a:cs typeface="Calibri"/>
              </a:rPr>
              <a:t>στο</a:t>
            </a:r>
            <a:r>
              <a:rPr sz="1500" spc="5" dirty="0">
                <a:latin typeface="Calibri"/>
                <a:cs typeface="Calibri"/>
              </a:rPr>
              <a:t> </a:t>
            </a:r>
            <a:r>
              <a:rPr sz="1500" spc="-5" dirty="0">
                <a:latin typeface="Calibri"/>
                <a:cs typeface="Calibri"/>
              </a:rPr>
              <a:t>τέλος, </a:t>
            </a:r>
            <a:r>
              <a:rPr sz="1500" spc="-15" dirty="0">
                <a:latin typeface="Calibri"/>
                <a:cs typeface="Calibri"/>
              </a:rPr>
              <a:t>όλα</a:t>
            </a:r>
            <a:r>
              <a:rPr sz="1500" spc="-5" dirty="0">
                <a:latin typeface="Calibri"/>
                <a:cs typeface="Calibri"/>
              </a:rPr>
              <a:t> </a:t>
            </a:r>
            <a:r>
              <a:rPr sz="1500" spc="-10" dirty="0">
                <a:latin typeface="Calibri"/>
                <a:cs typeface="Calibri"/>
              </a:rPr>
              <a:t>τα</a:t>
            </a:r>
            <a:r>
              <a:rPr sz="1500" spc="10" dirty="0">
                <a:latin typeface="Calibri"/>
                <a:cs typeface="Calibri"/>
              </a:rPr>
              <a:t> </a:t>
            </a:r>
            <a:r>
              <a:rPr sz="1500" spc="-10" dirty="0">
                <a:latin typeface="Calibri"/>
                <a:cs typeface="Calibri"/>
              </a:rPr>
              <a:t>αποτελέσματα</a:t>
            </a:r>
            <a:r>
              <a:rPr sz="1500" spc="10" dirty="0">
                <a:latin typeface="Calibri"/>
                <a:cs typeface="Calibri"/>
              </a:rPr>
              <a:t> </a:t>
            </a:r>
            <a:r>
              <a:rPr sz="1500" spc="-5" dirty="0">
                <a:latin typeface="Calibri"/>
                <a:cs typeface="Calibri"/>
              </a:rPr>
              <a:t>των αναλυθέντων</a:t>
            </a:r>
            <a:r>
              <a:rPr sz="1500" dirty="0">
                <a:latin typeface="Calibri"/>
                <a:cs typeface="Calibri"/>
              </a:rPr>
              <a:t> </a:t>
            </a:r>
            <a:r>
              <a:rPr sz="1500" spc="-10" dirty="0">
                <a:latin typeface="Calibri"/>
                <a:cs typeface="Calibri"/>
              </a:rPr>
              <a:t>δειγμάτων</a:t>
            </a:r>
            <a:r>
              <a:rPr sz="1500" spc="10" dirty="0">
                <a:latin typeface="Calibri"/>
                <a:cs typeface="Calibri"/>
              </a:rPr>
              <a:t> </a:t>
            </a:r>
            <a:r>
              <a:rPr sz="1500" spc="-10" dirty="0">
                <a:latin typeface="Calibri"/>
                <a:cs typeface="Calibri"/>
              </a:rPr>
              <a:t>είναι</a:t>
            </a:r>
            <a:r>
              <a:rPr sz="1500" spc="10" dirty="0">
                <a:latin typeface="Calibri"/>
                <a:cs typeface="Calibri"/>
              </a:rPr>
              <a:t> </a:t>
            </a:r>
            <a:r>
              <a:rPr sz="1500" spc="-10" dirty="0">
                <a:latin typeface="Calibri"/>
                <a:cs typeface="Calibri"/>
              </a:rPr>
              <a:t>διαθέσιμα </a:t>
            </a:r>
            <a:r>
              <a:rPr sz="1500" spc="-325" dirty="0">
                <a:latin typeface="Calibri"/>
                <a:cs typeface="Calibri"/>
              </a:rPr>
              <a:t> </a:t>
            </a:r>
            <a:r>
              <a:rPr sz="1500" spc="-10" dirty="0">
                <a:latin typeface="Calibri"/>
                <a:cs typeface="Calibri"/>
              </a:rPr>
              <a:t>στον</a:t>
            </a:r>
            <a:r>
              <a:rPr sz="1500" dirty="0">
                <a:latin typeface="Calibri"/>
                <a:cs typeface="Calibri"/>
              </a:rPr>
              <a:t> </a:t>
            </a:r>
            <a:r>
              <a:rPr sz="1500" spc="-5" dirty="0">
                <a:latin typeface="Calibri"/>
                <a:cs typeface="Calibri"/>
              </a:rPr>
              <a:t>χειριστή.</a:t>
            </a:r>
            <a:endParaRPr sz="1500" dirty="0">
              <a:latin typeface="Calibri"/>
              <a:cs typeface="Calibri"/>
            </a:endParaRPr>
          </a:p>
        </p:txBody>
      </p:sp>
      <p:pic>
        <p:nvPicPr>
          <p:cNvPr id="3" name="object 3"/>
          <p:cNvPicPr/>
          <p:nvPr/>
        </p:nvPicPr>
        <p:blipFill>
          <a:blip r:embed="rId2" cstate="print"/>
          <a:stretch>
            <a:fillRect/>
          </a:stretch>
        </p:blipFill>
        <p:spPr>
          <a:xfrm>
            <a:off x="458723" y="2205227"/>
            <a:ext cx="2961131" cy="3640836"/>
          </a:xfrm>
          <a:prstGeom prst="rect">
            <a:avLst/>
          </a:prstGeom>
        </p:spPr>
      </p:pic>
      <p:sp>
        <p:nvSpPr>
          <p:cNvPr id="4" name="object 4"/>
          <p:cNvSpPr txBox="1"/>
          <p:nvPr/>
        </p:nvSpPr>
        <p:spPr>
          <a:xfrm>
            <a:off x="1768220" y="6038494"/>
            <a:ext cx="530860" cy="162560"/>
          </a:xfrm>
          <a:prstGeom prst="rect">
            <a:avLst/>
          </a:prstGeom>
        </p:spPr>
        <p:txBody>
          <a:bodyPr vert="horz" wrap="square" lIns="0" tIns="12700" rIns="0" bIns="0" rtlCol="0">
            <a:spAutoFit/>
          </a:bodyPr>
          <a:lstStyle/>
          <a:p>
            <a:pPr marL="12700">
              <a:lnSpc>
                <a:spcPct val="100000"/>
              </a:lnSpc>
              <a:spcBef>
                <a:spcPts val="100"/>
              </a:spcBef>
            </a:pPr>
            <a:r>
              <a:rPr sz="900" spc="-500" dirty="0">
                <a:latin typeface="Arial MT"/>
                <a:cs typeface="Arial MT"/>
              </a:rPr>
              <a:t>Ει</a:t>
            </a:r>
            <a:r>
              <a:rPr sz="900" spc="-445" dirty="0">
                <a:latin typeface="Arial MT"/>
                <a:cs typeface="Arial MT"/>
              </a:rPr>
              <a:t>κ</a:t>
            </a:r>
            <a:r>
              <a:rPr sz="900" spc="-400" dirty="0">
                <a:latin typeface="Arial MT"/>
                <a:cs typeface="Arial MT"/>
              </a:rPr>
              <a:t>ό</a:t>
            </a:r>
            <a:r>
              <a:rPr sz="900" spc="-459" dirty="0">
                <a:latin typeface="Arial MT"/>
                <a:cs typeface="Arial MT"/>
              </a:rPr>
              <a:t>ν</a:t>
            </a:r>
            <a:r>
              <a:rPr sz="900" spc="-380" dirty="0">
                <a:latin typeface="Arial MT"/>
                <a:cs typeface="Arial MT"/>
              </a:rPr>
              <a:t>α</a:t>
            </a:r>
            <a:r>
              <a:rPr sz="900" spc="-5" dirty="0">
                <a:latin typeface="Arial MT"/>
                <a:cs typeface="Arial MT"/>
              </a:rPr>
              <a:t> </a:t>
            </a:r>
            <a:r>
              <a:rPr sz="900" dirty="0">
                <a:latin typeface="Arial MT"/>
                <a:cs typeface="Arial MT"/>
              </a:rPr>
              <a:t>19</a:t>
            </a:r>
            <a:endParaRPr sz="900">
              <a:latin typeface="Arial MT"/>
              <a:cs typeface="Arial MT"/>
            </a:endParaRPr>
          </a:p>
        </p:txBody>
      </p:sp>
      <p:sp>
        <p:nvSpPr>
          <p:cNvPr id="5" name="object 5"/>
          <p:cNvSpPr txBox="1"/>
          <p:nvPr/>
        </p:nvSpPr>
        <p:spPr>
          <a:xfrm>
            <a:off x="6405753" y="6033922"/>
            <a:ext cx="532130" cy="162560"/>
          </a:xfrm>
          <a:prstGeom prst="rect">
            <a:avLst/>
          </a:prstGeom>
        </p:spPr>
        <p:txBody>
          <a:bodyPr vert="horz" wrap="square" lIns="0" tIns="12700" rIns="0" bIns="0" rtlCol="0">
            <a:spAutoFit/>
          </a:bodyPr>
          <a:lstStyle/>
          <a:p>
            <a:pPr marL="12700">
              <a:lnSpc>
                <a:spcPct val="100000"/>
              </a:lnSpc>
              <a:spcBef>
                <a:spcPts val="100"/>
              </a:spcBef>
            </a:pPr>
            <a:r>
              <a:rPr sz="900" spc="-500" dirty="0">
                <a:latin typeface="Arial MT"/>
                <a:cs typeface="Arial MT"/>
              </a:rPr>
              <a:t>Ε</a:t>
            </a:r>
            <a:r>
              <a:rPr sz="900" spc="-495" dirty="0">
                <a:latin typeface="Arial MT"/>
                <a:cs typeface="Arial MT"/>
              </a:rPr>
              <a:t>ι</a:t>
            </a:r>
            <a:r>
              <a:rPr sz="900" spc="-445" dirty="0">
                <a:latin typeface="Arial MT"/>
                <a:cs typeface="Arial MT"/>
              </a:rPr>
              <a:t>κ</a:t>
            </a:r>
            <a:r>
              <a:rPr sz="900" spc="-395" dirty="0">
                <a:latin typeface="Arial MT"/>
                <a:cs typeface="Arial MT"/>
              </a:rPr>
              <a:t>ό</a:t>
            </a:r>
            <a:r>
              <a:rPr sz="900" spc="-459" dirty="0">
                <a:latin typeface="Arial MT"/>
                <a:cs typeface="Arial MT"/>
              </a:rPr>
              <a:t>ν</a:t>
            </a:r>
            <a:r>
              <a:rPr sz="900" spc="-380" dirty="0">
                <a:latin typeface="Arial MT"/>
                <a:cs typeface="Arial MT"/>
              </a:rPr>
              <a:t>α</a:t>
            </a:r>
            <a:r>
              <a:rPr sz="900" spc="-5" dirty="0">
                <a:latin typeface="Arial MT"/>
                <a:cs typeface="Arial MT"/>
              </a:rPr>
              <a:t> </a:t>
            </a:r>
            <a:r>
              <a:rPr sz="900" spc="5" dirty="0">
                <a:latin typeface="Arial MT"/>
                <a:cs typeface="Arial MT"/>
              </a:rPr>
              <a:t>2</a:t>
            </a:r>
            <a:r>
              <a:rPr sz="900" dirty="0">
                <a:latin typeface="Arial MT"/>
                <a:cs typeface="Arial MT"/>
              </a:rPr>
              <a:t>0</a:t>
            </a:r>
            <a:endParaRPr sz="900">
              <a:latin typeface="Arial MT"/>
              <a:cs typeface="Arial MT"/>
            </a:endParaRPr>
          </a:p>
        </p:txBody>
      </p:sp>
      <p:pic>
        <p:nvPicPr>
          <p:cNvPr id="6" name="object 6"/>
          <p:cNvPicPr/>
          <p:nvPr/>
        </p:nvPicPr>
        <p:blipFill>
          <a:blip r:embed="rId3" cstate="print"/>
          <a:stretch>
            <a:fillRect/>
          </a:stretch>
        </p:blipFill>
        <p:spPr>
          <a:xfrm>
            <a:off x="4411979" y="2071116"/>
            <a:ext cx="3976116" cy="3819144"/>
          </a:xfrm>
          <a:prstGeom prst="rect">
            <a:avLst/>
          </a:prstGeom>
        </p:spPr>
      </p:pic>
      <p:sp>
        <p:nvSpPr>
          <p:cNvPr id="7" name="object 7"/>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105</a:t>
            </a:fld>
            <a:endParaRPr dirty="0"/>
          </a:p>
        </p:txBody>
      </p:sp>
      <p:sp>
        <p:nvSpPr>
          <p:cNvPr id="8" name="TextBox 7">
            <a:extLst>
              <a:ext uri="{FF2B5EF4-FFF2-40B4-BE49-F238E27FC236}">
                <a16:creationId xmlns:a16="http://schemas.microsoft.com/office/drawing/2014/main" id="{02160EE2-A236-4980-A512-BAF112229136}"/>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23163147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57122" y="128778"/>
            <a:ext cx="6443345" cy="574040"/>
          </a:xfrm>
          <a:prstGeom prst="rect">
            <a:avLst/>
          </a:prstGeom>
        </p:spPr>
        <p:txBody>
          <a:bodyPr vert="horz" wrap="square" lIns="0" tIns="12700" rIns="0" bIns="0" rtlCol="0">
            <a:spAutoFit/>
          </a:bodyPr>
          <a:lstStyle/>
          <a:p>
            <a:pPr marL="12700">
              <a:lnSpc>
                <a:spcPct val="100000"/>
              </a:lnSpc>
              <a:spcBef>
                <a:spcPts val="100"/>
              </a:spcBef>
            </a:pPr>
            <a:r>
              <a:rPr sz="3600" b="0" u="none" spc="-5" dirty="0">
                <a:latin typeface="Calibri"/>
                <a:cs typeface="Calibri"/>
              </a:rPr>
              <a:t>ΠΡΟΣΔΙΟΡΙΣΜΟΣ</a:t>
            </a:r>
            <a:r>
              <a:rPr sz="3600" b="0" u="none" spc="-30" dirty="0">
                <a:latin typeface="Calibri"/>
                <a:cs typeface="Calibri"/>
              </a:rPr>
              <a:t> </a:t>
            </a:r>
            <a:r>
              <a:rPr sz="3600" b="0" u="none" spc="-40" dirty="0">
                <a:latin typeface="Calibri"/>
                <a:cs typeface="Calibri"/>
              </a:rPr>
              <a:t>ΥΠΟΛΕΙΜΜΑΤΟΣ</a:t>
            </a:r>
            <a:endParaRPr sz="3600">
              <a:latin typeface="Calibri"/>
              <a:cs typeface="Calibri"/>
            </a:endParaRPr>
          </a:p>
        </p:txBody>
      </p:sp>
      <p:sp>
        <p:nvSpPr>
          <p:cNvPr id="3" name="object 3"/>
          <p:cNvSpPr txBox="1"/>
          <p:nvPr/>
        </p:nvSpPr>
        <p:spPr>
          <a:xfrm>
            <a:off x="380491" y="1073658"/>
            <a:ext cx="8134350" cy="4372992"/>
          </a:xfrm>
          <a:prstGeom prst="rect">
            <a:avLst/>
          </a:prstGeom>
        </p:spPr>
        <p:txBody>
          <a:bodyPr vert="horz" wrap="square" lIns="0" tIns="12700" rIns="0" bIns="0" rtlCol="0">
            <a:spAutoFit/>
          </a:bodyPr>
          <a:lstStyle/>
          <a:p>
            <a:pPr marL="12700" marR="293370" algn="just">
              <a:lnSpc>
                <a:spcPct val="100000"/>
              </a:lnSpc>
              <a:spcBef>
                <a:spcPts val="100"/>
              </a:spcBef>
            </a:pPr>
            <a:r>
              <a:rPr sz="1500" dirty="0">
                <a:latin typeface="Calibri"/>
                <a:cs typeface="Calibri"/>
              </a:rPr>
              <a:t>Για </a:t>
            </a:r>
            <a:r>
              <a:rPr sz="1500" spc="-10" dirty="0">
                <a:latin typeface="Calibri"/>
                <a:cs typeface="Calibri"/>
              </a:rPr>
              <a:t>τον</a:t>
            </a:r>
            <a:r>
              <a:rPr sz="1500" dirty="0">
                <a:latin typeface="Calibri"/>
                <a:cs typeface="Calibri"/>
              </a:rPr>
              <a:t> </a:t>
            </a:r>
            <a:r>
              <a:rPr sz="1500" spc="-5" dirty="0">
                <a:latin typeface="Calibri"/>
                <a:cs typeface="Calibri"/>
              </a:rPr>
              <a:t>προσδιορισμό</a:t>
            </a:r>
            <a:r>
              <a:rPr sz="1500" spc="10" dirty="0">
                <a:latin typeface="Calibri"/>
                <a:cs typeface="Calibri"/>
              </a:rPr>
              <a:t> </a:t>
            </a:r>
            <a:r>
              <a:rPr sz="1500" spc="-10" dirty="0">
                <a:latin typeface="Calibri"/>
                <a:cs typeface="Calibri"/>
              </a:rPr>
              <a:t>του</a:t>
            </a:r>
            <a:r>
              <a:rPr sz="1500" spc="-5" dirty="0">
                <a:latin typeface="Calibri"/>
                <a:cs typeface="Calibri"/>
              </a:rPr>
              <a:t> υπολείμματος της </a:t>
            </a:r>
            <a:r>
              <a:rPr sz="1500" spc="-10" dirty="0">
                <a:latin typeface="Calibri"/>
                <a:cs typeface="Calibri"/>
              </a:rPr>
              <a:t>απόσταξης</a:t>
            </a:r>
            <a:r>
              <a:rPr sz="1500" spc="15" dirty="0">
                <a:latin typeface="Calibri"/>
                <a:cs typeface="Calibri"/>
              </a:rPr>
              <a:t> </a:t>
            </a:r>
            <a:r>
              <a:rPr sz="1500" spc="-10" dirty="0">
                <a:latin typeface="Calibri"/>
                <a:cs typeface="Calibri"/>
              </a:rPr>
              <a:t>περιγράφεται</a:t>
            </a:r>
            <a:r>
              <a:rPr sz="1500" spc="-5" dirty="0">
                <a:latin typeface="Calibri"/>
                <a:cs typeface="Calibri"/>
              </a:rPr>
              <a:t> </a:t>
            </a:r>
            <a:r>
              <a:rPr sz="1500" spc="-15" dirty="0">
                <a:latin typeface="Calibri"/>
                <a:cs typeface="Calibri"/>
              </a:rPr>
              <a:t>στην</a:t>
            </a:r>
            <a:r>
              <a:rPr sz="1500" spc="10" dirty="0">
                <a:latin typeface="Calibri"/>
                <a:cs typeface="Calibri"/>
              </a:rPr>
              <a:t> </a:t>
            </a:r>
            <a:r>
              <a:rPr sz="1500" spc="-5" dirty="0">
                <a:latin typeface="Calibri"/>
                <a:cs typeface="Calibri"/>
              </a:rPr>
              <a:t>πρότυπη</a:t>
            </a:r>
            <a:r>
              <a:rPr sz="1500" spc="-20" dirty="0">
                <a:latin typeface="Calibri"/>
                <a:cs typeface="Calibri"/>
              </a:rPr>
              <a:t> </a:t>
            </a:r>
            <a:r>
              <a:rPr sz="1500" spc="-10" dirty="0">
                <a:latin typeface="Calibri"/>
                <a:cs typeface="Calibri"/>
              </a:rPr>
              <a:t>μέθοδο</a:t>
            </a:r>
            <a:r>
              <a:rPr sz="1500" spc="20" dirty="0">
                <a:latin typeface="Calibri"/>
                <a:cs typeface="Calibri"/>
              </a:rPr>
              <a:t> </a:t>
            </a:r>
            <a:r>
              <a:rPr sz="1500" spc="-5" dirty="0">
                <a:latin typeface="Calibri"/>
                <a:cs typeface="Calibri"/>
              </a:rPr>
              <a:t>EN</a:t>
            </a:r>
            <a:r>
              <a:rPr sz="1500" spc="-10" dirty="0">
                <a:latin typeface="Calibri"/>
                <a:cs typeface="Calibri"/>
              </a:rPr>
              <a:t> </a:t>
            </a:r>
            <a:r>
              <a:rPr sz="1500" spc="-5" dirty="0">
                <a:latin typeface="Calibri"/>
                <a:cs typeface="Calibri"/>
              </a:rPr>
              <a:t>ISO </a:t>
            </a:r>
            <a:r>
              <a:rPr sz="1500" spc="-325" dirty="0">
                <a:latin typeface="Calibri"/>
                <a:cs typeface="Calibri"/>
              </a:rPr>
              <a:t> </a:t>
            </a:r>
            <a:r>
              <a:rPr sz="1500" spc="-5" dirty="0">
                <a:latin typeface="Calibri"/>
                <a:cs typeface="Calibri"/>
              </a:rPr>
              <a:t>3405</a:t>
            </a:r>
            <a:r>
              <a:rPr sz="1500" spc="15" dirty="0">
                <a:latin typeface="Calibri"/>
                <a:cs typeface="Calibri"/>
              </a:rPr>
              <a:t> </a:t>
            </a:r>
            <a:r>
              <a:rPr sz="1500" dirty="0">
                <a:latin typeface="Calibri"/>
                <a:cs typeface="Calibri"/>
              </a:rPr>
              <a:t>&amp; </a:t>
            </a:r>
            <a:r>
              <a:rPr sz="1500" spc="-10" dirty="0">
                <a:latin typeface="Calibri"/>
                <a:cs typeface="Calibri"/>
              </a:rPr>
              <a:t>ASTM</a:t>
            </a:r>
            <a:r>
              <a:rPr sz="1500" dirty="0">
                <a:latin typeface="Calibri"/>
                <a:cs typeface="Calibri"/>
              </a:rPr>
              <a:t> </a:t>
            </a:r>
            <a:r>
              <a:rPr sz="1500" spc="-5" dirty="0">
                <a:latin typeface="Calibri"/>
                <a:cs typeface="Calibri"/>
              </a:rPr>
              <a:t>D86.</a:t>
            </a:r>
            <a:r>
              <a:rPr sz="1500" dirty="0">
                <a:latin typeface="Calibri"/>
                <a:cs typeface="Calibri"/>
              </a:rPr>
              <a:t> </a:t>
            </a:r>
            <a:r>
              <a:rPr sz="1500" spc="-5" dirty="0">
                <a:latin typeface="Calibri"/>
                <a:cs typeface="Calibri"/>
              </a:rPr>
              <a:t>Όμως,</a:t>
            </a:r>
            <a:r>
              <a:rPr sz="1500" spc="-10" dirty="0">
                <a:latin typeface="Calibri"/>
                <a:cs typeface="Calibri"/>
              </a:rPr>
              <a:t> </a:t>
            </a:r>
            <a:r>
              <a:rPr sz="1500" spc="-5" dirty="0">
                <a:latin typeface="Calibri"/>
                <a:cs typeface="Calibri"/>
              </a:rPr>
              <a:t>δεν</a:t>
            </a:r>
            <a:r>
              <a:rPr sz="1500" spc="15" dirty="0">
                <a:latin typeface="Calibri"/>
                <a:cs typeface="Calibri"/>
              </a:rPr>
              <a:t> </a:t>
            </a:r>
            <a:r>
              <a:rPr sz="1500" spc="-5" dirty="0">
                <a:latin typeface="Calibri"/>
                <a:cs typeface="Calibri"/>
              </a:rPr>
              <a:t>αναφέρονται</a:t>
            </a:r>
            <a:r>
              <a:rPr sz="1500" spc="-10" dirty="0">
                <a:latin typeface="Calibri"/>
                <a:cs typeface="Calibri"/>
              </a:rPr>
              <a:t> </a:t>
            </a:r>
            <a:r>
              <a:rPr sz="1500" spc="-5" dirty="0">
                <a:latin typeface="Calibri"/>
                <a:cs typeface="Calibri"/>
              </a:rPr>
              <a:t>όρια</a:t>
            </a:r>
            <a:r>
              <a:rPr sz="1500" spc="25" dirty="0">
                <a:latin typeface="Calibri"/>
                <a:cs typeface="Calibri"/>
              </a:rPr>
              <a:t> </a:t>
            </a:r>
            <a:r>
              <a:rPr sz="1500" spc="-10" dirty="0">
                <a:latin typeface="Calibri"/>
                <a:cs typeface="Calibri"/>
              </a:rPr>
              <a:t>επαναληψιμότητας</a:t>
            </a:r>
            <a:r>
              <a:rPr sz="1500" dirty="0">
                <a:latin typeface="Calibri"/>
                <a:cs typeface="Calibri"/>
              </a:rPr>
              <a:t> </a:t>
            </a:r>
            <a:r>
              <a:rPr sz="1500" spc="-20" dirty="0">
                <a:latin typeface="Calibri"/>
                <a:cs typeface="Calibri"/>
              </a:rPr>
              <a:t>και</a:t>
            </a:r>
            <a:r>
              <a:rPr sz="1500" spc="5" dirty="0">
                <a:latin typeface="Calibri"/>
                <a:cs typeface="Calibri"/>
              </a:rPr>
              <a:t> </a:t>
            </a:r>
            <a:r>
              <a:rPr sz="1500" spc="-10" dirty="0">
                <a:latin typeface="Calibri"/>
                <a:cs typeface="Calibri"/>
              </a:rPr>
              <a:t>αναπαραγωγιμότητας.</a:t>
            </a:r>
            <a:endParaRPr sz="1500" dirty="0">
              <a:latin typeface="Calibri"/>
              <a:cs typeface="Calibri"/>
            </a:endParaRPr>
          </a:p>
          <a:p>
            <a:pPr marL="12700" marR="5080" algn="just">
              <a:lnSpc>
                <a:spcPct val="100000"/>
              </a:lnSpc>
            </a:pPr>
            <a:r>
              <a:rPr sz="1500" spc="-10" dirty="0">
                <a:latin typeface="Calibri"/>
                <a:cs typeface="Calibri"/>
              </a:rPr>
              <a:t>Επομένως</a:t>
            </a:r>
            <a:r>
              <a:rPr sz="1500" dirty="0">
                <a:latin typeface="Calibri"/>
                <a:cs typeface="Calibri"/>
              </a:rPr>
              <a:t> η </a:t>
            </a:r>
            <a:r>
              <a:rPr sz="1500" spc="-5" dirty="0">
                <a:latin typeface="Calibri"/>
                <a:cs typeface="Calibri"/>
              </a:rPr>
              <a:t>αύξηση</a:t>
            </a:r>
            <a:r>
              <a:rPr sz="1500" dirty="0">
                <a:latin typeface="Calibri"/>
                <a:cs typeface="Calibri"/>
              </a:rPr>
              <a:t> </a:t>
            </a:r>
            <a:r>
              <a:rPr sz="1500" spc="-10" dirty="0">
                <a:latin typeface="Calibri"/>
                <a:cs typeface="Calibri"/>
              </a:rPr>
              <a:t>του </a:t>
            </a:r>
            <a:r>
              <a:rPr sz="1500" spc="-5" dirty="0">
                <a:latin typeface="Calibri"/>
                <a:cs typeface="Calibri"/>
              </a:rPr>
              <a:t>υπολείμματος</a:t>
            </a:r>
            <a:r>
              <a:rPr sz="1500" spc="-10" dirty="0">
                <a:latin typeface="Calibri"/>
                <a:cs typeface="Calibri"/>
              </a:rPr>
              <a:t> </a:t>
            </a:r>
            <a:r>
              <a:rPr sz="1500" spc="-5" dirty="0">
                <a:latin typeface="Calibri"/>
                <a:cs typeface="Calibri"/>
              </a:rPr>
              <a:t>της</a:t>
            </a:r>
            <a:r>
              <a:rPr sz="1500" spc="-20" dirty="0">
                <a:latin typeface="Calibri"/>
                <a:cs typeface="Calibri"/>
              </a:rPr>
              <a:t> </a:t>
            </a:r>
            <a:r>
              <a:rPr sz="1500" spc="-5" dirty="0">
                <a:latin typeface="Calibri"/>
                <a:cs typeface="Calibri"/>
              </a:rPr>
              <a:t>απόσταξης δεν</a:t>
            </a:r>
            <a:r>
              <a:rPr sz="1500" spc="20" dirty="0">
                <a:latin typeface="Calibri"/>
                <a:cs typeface="Calibri"/>
              </a:rPr>
              <a:t> </a:t>
            </a:r>
            <a:r>
              <a:rPr sz="1500" spc="-10" dirty="0">
                <a:latin typeface="Calibri"/>
                <a:cs typeface="Calibri"/>
              </a:rPr>
              <a:t>είναι</a:t>
            </a:r>
            <a:r>
              <a:rPr sz="1500" spc="5" dirty="0">
                <a:latin typeface="Calibri"/>
                <a:cs typeface="Calibri"/>
              </a:rPr>
              <a:t> </a:t>
            </a:r>
            <a:r>
              <a:rPr sz="1500" spc="-5" dirty="0">
                <a:latin typeface="Calibri"/>
                <a:cs typeface="Calibri"/>
              </a:rPr>
              <a:t>βέβαιο</a:t>
            </a:r>
            <a:r>
              <a:rPr sz="1500" spc="20" dirty="0">
                <a:latin typeface="Calibri"/>
                <a:cs typeface="Calibri"/>
              </a:rPr>
              <a:t> </a:t>
            </a:r>
            <a:r>
              <a:rPr sz="1500" spc="-5" dirty="0">
                <a:latin typeface="Calibri"/>
                <a:cs typeface="Calibri"/>
              </a:rPr>
              <a:t>ότι θα</a:t>
            </a:r>
            <a:r>
              <a:rPr sz="1500" dirty="0">
                <a:latin typeface="Calibri"/>
                <a:cs typeface="Calibri"/>
              </a:rPr>
              <a:t> </a:t>
            </a:r>
            <a:r>
              <a:rPr sz="1500" spc="-10" dirty="0">
                <a:latin typeface="Calibri"/>
                <a:cs typeface="Calibri"/>
              </a:rPr>
              <a:t>θέσει</a:t>
            </a:r>
            <a:r>
              <a:rPr sz="1500" spc="25" dirty="0">
                <a:latin typeface="Calibri"/>
                <a:cs typeface="Calibri"/>
              </a:rPr>
              <a:t> </a:t>
            </a:r>
            <a:r>
              <a:rPr sz="1500" spc="-10" dirty="0">
                <a:latin typeface="Calibri"/>
                <a:cs typeface="Calibri"/>
              </a:rPr>
              <a:t>το</a:t>
            </a:r>
            <a:r>
              <a:rPr sz="1500" dirty="0">
                <a:latin typeface="Calibri"/>
                <a:cs typeface="Calibri"/>
              </a:rPr>
              <a:t> </a:t>
            </a:r>
            <a:r>
              <a:rPr sz="1500" spc="-5" dirty="0">
                <a:latin typeface="Calibri"/>
                <a:cs typeface="Calibri"/>
              </a:rPr>
              <a:t>υπόλειμμα</a:t>
            </a:r>
            <a:r>
              <a:rPr sz="1500" dirty="0">
                <a:latin typeface="Calibri"/>
                <a:cs typeface="Calibri"/>
              </a:rPr>
              <a:t> </a:t>
            </a:r>
            <a:r>
              <a:rPr sz="1500" spc="-10" dirty="0">
                <a:latin typeface="Calibri"/>
                <a:cs typeface="Calibri"/>
              </a:rPr>
              <a:t>εκτός </a:t>
            </a:r>
            <a:r>
              <a:rPr sz="1500" spc="-325" dirty="0">
                <a:latin typeface="Calibri"/>
                <a:cs typeface="Calibri"/>
              </a:rPr>
              <a:t> </a:t>
            </a:r>
            <a:r>
              <a:rPr sz="1500" spc="-10" dirty="0">
                <a:latin typeface="Calibri"/>
                <a:cs typeface="Calibri"/>
              </a:rPr>
              <a:t>του</a:t>
            </a:r>
            <a:r>
              <a:rPr sz="1500" spc="-15" dirty="0">
                <a:latin typeface="Calibri"/>
                <a:cs typeface="Calibri"/>
              </a:rPr>
              <a:t> </a:t>
            </a:r>
            <a:r>
              <a:rPr sz="1500" spc="-5" dirty="0">
                <a:latin typeface="Calibri"/>
                <a:cs typeface="Calibri"/>
              </a:rPr>
              <a:t>ορίου</a:t>
            </a:r>
            <a:r>
              <a:rPr sz="1500" spc="-20" dirty="0">
                <a:latin typeface="Calibri"/>
                <a:cs typeface="Calibri"/>
              </a:rPr>
              <a:t> </a:t>
            </a:r>
            <a:r>
              <a:rPr sz="1500" spc="-5" dirty="0">
                <a:latin typeface="Calibri"/>
                <a:cs typeface="Calibri"/>
              </a:rPr>
              <a:t>2%</a:t>
            </a:r>
            <a:r>
              <a:rPr sz="1500" spc="25" dirty="0">
                <a:latin typeface="Calibri"/>
                <a:cs typeface="Calibri"/>
              </a:rPr>
              <a:t> </a:t>
            </a:r>
            <a:r>
              <a:rPr sz="1500" spc="-5" dirty="0">
                <a:latin typeface="Calibri"/>
                <a:cs typeface="Calibri"/>
              </a:rPr>
              <a:t>v/v</a:t>
            </a:r>
            <a:r>
              <a:rPr sz="1500" spc="-10" dirty="0">
                <a:latin typeface="Calibri"/>
                <a:cs typeface="Calibri"/>
              </a:rPr>
              <a:t> </a:t>
            </a:r>
            <a:r>
              <a:rPr sz="1500" dirty="0">
                <a:latin typeface="Calibri"/>
                <a:cs typeface="Calibri"/>
              </a:rPr>
              <a:t>,</a:t>
            </a:r>
            <a:r>
              <a:rPr sz="1500" spc="5" dirty="0">
                <a:latin typeface="Calibri"/>
                <a:cs typeface="Calibri"/>
              </a:rPr>
              <a:t> </a:t>
            </a:r>
            <a:r>
              <a:rPr sz="1500" spc="-5" dirty="0">
                <a:latin typeface="Calibri"/>
                <a:cs typeface="Calibri"/>
              </a:rPr>
              <a:t>σε</a:t>
            </a:r>
            <a:r>
              <a:rPr sz="1500" spc="5" dirty="0">
                <a:latin typeface="Calibri"/>
                <a:cs typeface="Calibri"/>
              </a:rPr>
              <a:t> </a:t>
            </a:r>
            <a:r>
              <a:rPr sz="1500" spc="-20" dirty="0">
                <a:latin typeface="Calibri"/>
                <a:cs typeface="Calibri"/>
              </a:rPr>
              <a:t>κάθε</a:t>
            </a:r>
            <a:r>
              <a:rPr sz="1500" spc="5" dirty="0">
                <a:latin typeface="Calibri"/>
                <a:cs typeface="Calibri"/>
              </a:rPr>
              <a:t> </a:t>
            </a:r>
            <a:r>
              <a:rPr sz="1500" spc="-5" dirty="0">
                <a:latin typeface="Calibri"/>
                <a:cs typeface="Calibri"/>
              </a:rPr>
              <a:t>περίπτωση </a:t>
            </a:r>
            <a:r>
              <a:rPr sz="1500" spc="-10" dirty="0">
                <a:latin typeface="Calibri"/>
                <a:cs typeface="Calibri"/>
              </a:rPr>
              <a:t>επιμόλυνσης.</a:t>
            </a:r>
            <a:endParaRPr sz="1500" dirty="0">
              <a:latin typeface="Calibri"/>
              <a:cs typeface="Calibri"/>
            </a:endParaRPr>
          </a:p>
          <a:p>
            <a:pPr algn="just">
              <a:lnSpc>
                <a:spcPct val="100000"/>
              </a:lnSpc>
              <a:spcBef>
                <a:spcPts val="30"/>
              </a:spcBef>
            </a:pPr>
            <a:endParaRPr sz="1450" dirty="0">
              <a:latin typeface="Calibri"/>
              <a:cs typeface="Calibri"/>
            </a:endParaRPr>
          </a:p>
          <a:p>
            <a:pPr marL="12700" marR="26670" algn="just">
              <a:lnSpc>
                <a:spcPct val="100000"/>
              </a:lnSpc>
            </a:pPr>
            <a:r>
              <a:rPr sz="1500" spc="-5" dirty="0" err="1">
                <a:latin typeface="Calibri"/>
                <a:cs typeface="Calibri"/>
              </a:rPr>
              <a:t>Νέ</a:t>
            </a:r>
            <a:r>
              <a:rPr sz="1500" spc="-5" dirty="0">
                <a:latin typeface="Calibri"/>
                <a:cs typeface="Calibri"/>
              </a:rPr>
              <a:t>α</a:t>
            </a:r>
            <a:r>
              <a:rPr sz="1500" spc="15" dirty="0">
                <a:latin typeface="Calibri"/>
                <a:cs typeface="Calibri"/>
              </a:rPr>
              <a:t> </a:t>
            </a:r>
            <a:r>
              <a:rPr sz="1500" spc="-10" dirty="0">
                <a:latin typeface="Calibri"/>
                <a:cs typeface="Calibri"/>
              </a:rPr>
              <a:t>Τεχνική/Μεθοδολογία</a:t>
            </a:r>
            <a:r>
              <a:rPr sz="1500" spc="35" dirty="0">
                <a:latin typeface="Calibri"/>
                <a:cs typeface="Calibri"/>
              </a:rPr>
              <a:t> </a:t>
            </a:r>
            <a:r>
              <a:rPr sz="1500" dirty="0">
                <a:latin typeface="Calibri"/>
                <a:cs typeface="Calibri"/>
              </a:rPr>
              <a:t>, </a:t>
            </a:r>
            <a:r>
              <a:rPr sz="1500" spc="-320" dirty="0">
                <a:latin typeface="Calibri"/>
                <a:cs typeface="Calibri"/>
              </a:rPr>
              <a:t> </a:t>
            </a:r>
            <a:r>
              <a:rPr sz="1500" dirty="0">
                <a:latin typeface="Calibri"/>
                <a:cs typeface="Calibri"/>
              </a:rPr>
              <a:t>με </a:t>
            </a:r>
            <a:r>
              <a:rPr sz="1500" spc="-10" dirty="0">
                <a:latin typeface="Calibri"/>
                <a:cs typeface="Calibri"/>
              </a:rPr>
              <a:t>βασική</a:t>
            </a:r>
            <a:r>
              <a:rPr sz="1500" spc="20" dirty="0">
                <a:latin typeface="Calibri"/>
                <a:cs typeface="Calibri"/>
              </a:rPr>
              <a:t> </a:t>
            </a:r>
            <a:r>
              <a:rPr sz="1500" spc="-10" dirty="0">
                <a:latin typeface="Calibri"/>
                <a:cs typeface="Calibri"/>
              </a:rPr>
              <a:t>εφαρμογή στον</a:t>
            </a:r>
            <a:r>
              <a:rPr sz="1500" spc="5" dirty="0">
                <a:latin typeface="Calibri"/>
                <a:cs typeface="Calibri"/>
              </a:rPr>
              <a:t> </a:t>
            </a:r>
            <a:r>
              <a:rPr sz="1500" spc="-10" dirty="0">
                <a:latin typeface="Calibri"/>
                <a:cs typeface="Calibri"/>
              </a:rPr>
              <a:t>ποσοτικό</a:t>
            </a:r>
            <a:r>
              <a:rPr sz="1500" dirty="0">
                <a:latin typeface="Calibri"/>
                <a:cs typeface="Calibri"/>
              </a:rPr>
              <a:t> </a:t>
            </a:r>
            <a:r>
              <a:rPr sz="1500" spc="-5" dirty="0">
                <a:latin typeface="Calibri"/>
                <a:cs typeface="Calibri"/>
              </a:rPr>
              <a:t>προσδιορισμό</a:t>
            </a:r>
            <a:r>
              <a:rPr sz="1500" dirty="0">
                <a:latin typeface="Calibri"/>
                <a:cs typeface="Calibri"/>
              </a:rPr>
              <a:t> </a:t>
            </a:r>
            <a:r>
              <a:rPr sz="1500" spc="-5" dirty="0">
                <a:latin typeface="Calibri"/>
                <a:cs typeface="Calibri"/>
              </a:rPr>
              <a:t>των</a:t>
            </a:r>
            <a:r>
              <a:rPr sz="1500" dirty="0">
                <a:latin typeface="Calibri"/>
                <a:cs typeface="Calibri"/>
              </a:rPr>
              <a:t> </a:t>
            </a:r>
            <a:r>
              <a:rPr sz="1500" spc="-5" dirty="0">
                <a:latin typeface="Calibri"/>
                <a:cs typeface="Calibri"/>
              </a:rPr>
              <a:t>βαρύτερων</a:t>
            </a:r>
            <a:r>
              <a:rPr sz="1500" spc="15" dirty="0">
                <a:latin typeface="Calibri"/>
                <a:cs typeface="Calibri"/>
              </a:rPr>
              <a:t> </a:t>
            </a:r>
            <a:r>
              <a:rPr sz="1500" spc="-10" dirty="0">
                <a:latin typeface="Calibri"/>
                <a:cs typeface="Calibri"/>
              </a:rPr>
              <a:t>συστατικών</a:t>
            </a:r>
            <a:r>
              <a:rPr sz="1500" spc="35" dirty="0">
                <a:latin typeface="Calibri"/>
                <a:cs typeface="Calibri"/>
              </a:rPr>
              <a:t> </a:t>
            </a:r>
            <a:r>
              <a:rPr sz="1500" dirty="0">
                <a:latin typeface="Calibri"/>
                <a:cs typeface="Calibri"/>
              </a:rPr>
              <a:t>στη </a:t>
            </a:r>
            <a:r>
              <a:rPr sz="1500" spc="-10" dirty="0">
                <a:latin typeface="Calibri"/>
                <a:cs typeface="Calibri"/>
              </a:rPr>
              <a:t>βενζίνη,</a:t>
            </a:r>
            <a:r>
              <a:rPr sz="1500" spc="35" dirty="0">
                <a:latin typeface="Calibri"/>
                <a:cs typeface="Calibri"/>
              </a:rPr>
              <a:t> </a:t>
            </a:r>
            <a:r>
              <a:rPr sz="1500" spc="-15" dirty="0">
                <a:latin typeface="Calibri"/>
                <a:cs typeface="Calibri"/>
              </a:rPr>
              <a:t>ακόμα</a:t>
            </a:r>
            <a:r>
              <a:rPr sz="1500" spc="-5" dirty="0">
                <a:latin typeface="Calibri"/>
                <a:cs typeface="Calibri"/>
              </a:rPr>
              <a:t> </a:t>
            </a:r>
            <a:r>
              <a:rPr sz="1500" spc="-20" dirty="0">
                <a:latin typeface="Calibri"/>
                <a:cs typeface="Calibri"/>
              </a:rPr>
              <a:t>και </a:t>
            </a:r>
            <a:r>
              <a:rPr sz="1500" spc="-15" dirty="0">
                <a:latin typeface="Calibri"/>
                <a:cs typeface="Calibri"/>
              </a:rPr>
              <a:t> </a:t>
            </a:r>
            <a:r>
              <a:rPr sz="1500" spc="-5" dirty="0">
                <a:latin typeface="Calibri"/>
                <a:cs typeface="Calibri"/>
              </a:rPr>
              <a:t>σε</a:t>
            </a:r>
            <a:r>
              <a:rPr sz="1500" spc="5" dirty="0">
                <a:latin typeface="Calibri"/>
                <a:cs typeface="Calibri"/>
              </a:rPr>
              <a:t> </a:t>
            </a:r>
            <a:r>
              <a:rPr sz="1500" spc="-10" dirty="0">
                <a:latin typeface="Calibri"/>
                <a:cs typeface="Calibri"/>
              </a:rPr>
              <a:t>ιδιαίτερα</a:t>
            </a:r>
            <a:r>
              <a:rPr sz="1500" spc="20" dirty="0">
                <a:latin typeface="Calibri"/>
                <a:cs typeface="Calibri"/>
              </a:rPr>
              <a:t> </a:t>
            </a:r>
            <a:r>
              <a:rPr sz="1500" spc="-10" dirty="0">
                <a:latin typeface="Calibri"/>
                <a:cs typeface="Calibri"/>
              </a:rPr>
              <a:t>χαμηλές </a:t>
            </a:r>
            <a:r>
              <a:rPr sz="1500" spc="-5" dirty="0">
                <a:latin typeface="Calibri"/>
                <a:cs typeface="Calibri"/>
              </a:rPr>
              <a:t>συγκεντρώσεις</a:t>
            </a:r>
            <a:r>
              <a:rPr sz="1500" spc="10" dirty="0">
                <a:latin typeface="Calibri"/>
                <a:cs typeface="Calibri"/>
              </a:rPr>
              <a:t> </a:t>
            </a:r>
            <a:r>
              <a:rPr sz="1500" spc="-5" dirty="0">
                <a:latin typeface="Calibri"/>
                <a:cs typeface="Calibri"/>
              </a:rPr>
              <a:t>(μικρότερες</a:t>
            </a:r>
            <a:r>
              <a:rPr sz="1500" spc="-25" dirty="0">
                <a:latin typeface="Calibri"/>
                <a:cs typeface="Calibri"/>
              </a:rPr>
              <a:t> </a:t>
            </a:r>
            <a:r>
              <a:rPr sz="1500" spc="-10" dirty="0">
                <a:latin typeface="Calibri"/>
                <a:cs typeface="Calibri"/>
              </a:rPr>
              <a:t>του</a:t>
            </a:r>
            <a:r>
              <a:rPr sz="1500" spc="-15" dirty="0">
                <a:latin typeface="Calibri"/>
                <a:cs typeface="Calibri"/>
              </a:rPr>
              <a:t> </a:t>
            </a:r>
            <a:r>
              <a:rPr sz="1500" spc="-10" dirty="0">
                <a:latin typeface="Calibri"/>
                <a:cs typeface="Calibri"/>
              </a:rPr>
              <a:t>5%).</a:t>
            </a:r>
            <a:endParaRPr sz="1500" dirty="0">
              <a:latin typeface="Calibri"/>
              <a:cs typeface="Calibri"/>
            </a:endParaRPr>
          </a:p>
          <a:p>
            <a:pPr marL="12700" algn="just">
              <a:lnSpc>
                <a:spcPct val="100000"/>
              </a:lnSpc>
              <a:spcBef>
                <a:spcPts val="360"/>
              </a:spcBef>
            </a:pPr>
            <a:r>
              <a:rPr sz="1500" u="sng" dirty="0">
                <a:uFill>
                  <a:solidFill>
                    <a:srgbClr val="000000"/>
                  </a:solidFill>
                </a:uFill>
                <a:latin typeface="Calibri"/>
                <a:cs typeface="Calibri"/>
              </a:rPr>
              <a:t>Α.</a:t>
            </a:r>
            <a:r>
              <a:rPr sz="1500" u="sng" spc="-45" dirty="0">
                <a:uFill>
                  <a:solidFill>
                    <a:srgbClr val="000000"/>
                  </a:solidFill>
                </a:uFill>
                <a:latin typeface="Calibri"/>
                <a:cs typeface="Calibri"/>
              </a:rPr>
              <a:t> </a:t>
            </a:r>
            <a:r>
              <a:rPr sz="1500" u="sng" spc="-15" dirty="0">
                <a:uFill>
                  <a:solidFill>
                    <a:srgbClr val="000000"/>
                  </a:solidFill>
                </a:uFill>
                <a:latin typeface="Calibri"/>
                <a:cs typeface="Calibri"/>
              </a:rPr>
              <a:t>ΣΚΟΠΟΣ</a:t>
            </a:r>
            <a:endParaRPr sz="1500" dirty="0">
              <a:latin typeface="Calibri"/>
              <a:cs typeface="Calibri"/>
            </a:endParaRPr>
          </a:p>
          <a:p>
            <a:pPr marL="12700" marR="410209" algn="just">
              <a:lnSpc>
                <a:spcPct val="100000"/>
              </a:lnSpc>
              <a:spcBef>
                <a:spcPts val="360"/>
              </a:spcBef>
            </a:pPr>
            <a:r>
              <a:rPr sz="1500" dirty="0">
                <a:latin typeface="Calibri"/>
                <a:cs typeface="Calibri"/>
              </a:rPr>
              <a:t>Ο </a:t>
            </a:r>
            <a:r>
              <a:rPr sz="1500" spc="-10" dirty="0">
                <a:latin typeface="Calibri"/>
                <a:cs typeface="Calibri"/>
              </a:rPr>
              <a:t>ποσοτικός </a:t>
            </a:r>
            <a:r>
              <a:rPr sz="1500" spc="-5" dirty="0">
                <a:latin typeface="Calibri"/>
                <a:cs typeface="Calibri"/>
              </a:rPr>
              <a:t>προσδιορισμός υπολείμματος </a:t>
            </a:r>
            <a:r>
              <a:rPr sz="1500" spc="-10" dirty="0">
                <a:latin typeface="Calibri"/>
                <a:cs typeface="Calibri"/>
              </a:rPr>
              <a:t>αποσκοπεί </a:t>
            </a:r>
            <a:r>
              <a:rPr sz="1500" spc="-15" dirty="0">
                <a:latin typeface="Calibri"/>
                <a:cs typeface="Calibri"/>
              </a:rPr>
              <a:t>στην </a:t>
            </a:r>
            <a:r>
              <a:rPr sz="1500" spc="-5" dirty="0">
                <a:latin typeface="Calibri"/>
                <a:cs typeface="Calibri"/>
              </a:rPr>
              <a:t>ανίχνευση ύπαρξης προσμίξεων σε </a:t>
            </a:r>
            <a:r>
              <a:rPr sz="1500" dirty="0">
                <a:latin typeface="Calibri"/>
                <a:cs typeface="Calibri"/>
              </a:rPr>
              <a:t>ένα </a:t>
            </a:r>
            <a:r>
              <a:rPr sz="1500" spc="-325" dirty="0">
                <a:latin typeface="Calibri"/>
                <a:cs typeface="Calibri"/>
              </a:rPr>
              <a:t> </a:t>
            </a:r>
            <a:r>
              <a:rPr sz="1500" spc="-15" dirty="0">
                <a:latin typeface="Calibri"/>
                <a:cs typeface="Calibri"/>
              </a:rPr>
              <a:t>καύσιμο</a:t>
            </a:r>
            <a:r>
              <a:rPr sz="1500" spc="-5" dirty="0">
                <a:latin typeface="Calibri"/>
                <a:cs typeface="Calibri"/>
              </a:rPr>
              <a:t> από βαρύτερα</a:t>
            </a:r>
            <a:r>
              <a:rPr sz="1500" spc="-10" dirty="0">
                <a:latin typeface="Calibri"/>
                <a:cs typeface="Calibri"/>
              </a:rPr>
              <a:t> </a:t>
            </a:r>
            <a:r>
              <a:rPr sz="1500" spc="-15" dirty="0">
                <a:latin typeface="Calibri"/>
                <a:cs typeface="Calibri"/>
              </a:rPr>
              <a:t>κλάσματα</a:t>
            </a:r>
            <a:r>
              <a:rPr sz="1500" spc="15" dirty="0">
                <a:latin typeface="Calibri"/>
                <a:cs typeface="Calibri"/>
              </a:rPr>
              <a:t> </a:t>
            </a:r>
            <a:r>
              <a:rPr sz="1500" spc="-10" dirty="0">
                <a:latin typeface="Calibri"/>
                <a:cs typeface="Calibri"/>
              </a:rPr>
              <a:t>του</a:t>
            </a:r>
            <a:r>
              <a:rPr sz="1500" spc="-15" dirty="0">
                <a:latin typeface="Calibri"/>
                <a:cs typeface="Calibri"/>
              </a:rPr>
              <a:t> </a:t>
            </a:r>
            <a:r>
              <a:rPr sz="1500" spc="-10" dirty="0">
                <a:latin typeface="Calibri"/>
                <a:cs typeface="Calibri"/>
              </a:rPr>
              <a:t>πετρελαίου.</a:t>
            </a:r>
            <a:endParaRPr sz="1500" dirty="0">
              <a:latin typeface="Calibri"/>
              <a:cs typeface="Calibri"/>
            </a:endParaRPr>
          </a:p>
          <a:p>
            <a:pPr algn="just">
              <a:lnSpc>
                <a:spcPct val="100000"/>
              </a:lnSpc>
              <a:spcBef>
                <a:spcPts val="20"/>
              </a:spcBef>
            </a:pPr>
            <a:endParaRPr sz="2050" dirty="0">
              <a:latin typeface="Calibri"/>
              <a:cs typeface="Calibri"/>
            </a:endParaRPr>
          </a:p>
          <a:p>
            <a:pPr marL="12700" algn="just">
              <a:lnSpc>
                <a:spcPct val="100000"/>
              </a:lnSpc>
            </a:pPr>
            <a:r>
              <a:rPr sz="1500" u="sng" spc="-5" dirty="0">
                <a:uFill>
                  <a:solidFill>
                    <a:srgbClr val="000000"/>
                  </a:solidFill>
                </a:uFill>
                <a:latin typeface="Calibri"/>
                <a:cs typeface="Calibri"/>
              </a:rPr>
              <a:t>Β.ΣΥΣΚΕΥΕΣ-ΑΝΑΛΩΣΙΜΑ</a:t>
            </a:r>
            <a:endParaRPr sz="1500" dirty="0">
              <a:latin typeface="Calibri"/>
              <a:cs typeface="Calibri"/>
            </a:endParaRPr>
          </a:p>
          <a:p>
            <a:pPr marL="355600" indent="-342900" algn="just">
              <a:lnSpc>
                <a:spcPct val="100000"/>
              </a:lnSpc>
              <a:spcBef>
                <a:spcPts val="365"/>
              </a:spcBef>
              <a:buAutoNum type="arabicPeriod"/>
              <a:tabLst>
                <a:tab pos="354965" algn="l"/>
                <a:tab pos="355600" algn="l"/>
              </a:tabLst>
            </a:pPr>
            <a:r>
              <a:rPr sz="1500" spc="-5" dirty="0">
                <a:latin typeface="Calibri"/>
                <a:cs typeface="Calibri"/>
              </a:rPr>
              <a:t>Φούρνος</a:t>
            </a:r>
            <a:r>
              <a:rPr sz="1500" spc="-30" dirty="0">
                <a:latin typeface="Calibri"/>
                <a:cs typeface="Calibri"/>
              </a:rPr>
              <a:t> </a:t>
            </a:r>
            <a:r>
              <a:rPr sz="1500" spc="-5" dirty="0">
                <a:latin typeface="Calibri"/>
                <a:cs typeface="Calibri"/>
              </a:rPr>
              <a:t>προσδιορισμού</a:t>
            </a:r>
            <a:r>
              <a:rPr sz="1500" spc="-10" dirty="0">
                <a:latin typeface="Calibri"/>
                <a:cs typeface="Calibri"/>
              </a:rPr>
              <a:t> </a:t>
            </a:r>
            <a:r>
              <a:rPr sz="1500" spc="-5" dirty="0">
                <a:latin typeface="Calibri"/>
                <a:cs typeface="Calibri"/>
              </a:rPr>
              <a:t>υπολείμματος </a:t>
            </a:r>
            <a:r>
              <a:rPr sz="1500" spc="-10" dirty="0">
                <a:latin typeface="Calibri"/>
                <a:cs typeface="Calibri"/>
              </a:rPr>
              <a:t>Stanhope-Seta</a:t>
            </a:r>
            <a:endParaRPr sz="1500" dirty="0">
              <a:latin typeface="Calibri"/>
              <a:cs typeface="Calibri"/>
            </a:endParaRPr>
          </a:p>
          <a:p>
            <a:pPr marL="355600" indent="-342900" algn="just">
              <a:lnSpc>
                <a:spcPct val="100000"/>
              </a:lnSpc>
              <a:spcBef>
                <a:spcPts val="359"/>
              </a:spcBef>
              <a:buAutoNum type="arabicPeriod"/>
              <a:tabLst>
                <a:tab pos="354965" algn="l"/>
                <a:tab pos="355600" algn="l"/>
              </a:tabLst>
            </a:pPr>
            <a:r>
              <a:rPr sz="1500" spc="-5" dirty="0">
                <a:latin typeface="Calibri"/>
                <a:cs typeface="Calibri"/>
              </a:rPr>
              <a:t>Σύριγγα</a:t>
            </a:r>
            <a:r>
              <a:rPr sz="1500" spc="-25" dirty="0">
                <a:latin typeface="Calibri"/>
                <a:cs typeface="Calibri"/>
              </a:rPr>
              <a:t> </a:t>
            </a:r>
            <a:r>
              <a:rPr sz="1500" spc="-5" dirty="0">
                <a:latin typeface="Calibri"/>
                <a:cs typeface="Calibri"/>
              </a:rPr>
              <a:t>των</a:t>
            </a:r>
            <a:r>
              <a:rPr sz="1500" spc="-45" dirty="0">
                <a:latin typeface="Calibri"/>
                <a:cs typeface="Calibri"/>
              </a:rPr>
              <a:t> </a:t>
            </a:r>
            <a:r>
              <a:rPr sz="1500" dirty="0">
                <a:latin typeface="Calibri"/>
                <a:cs typeface="Calibri"/>
              </a:rPr>
              <a:t>5mL</a:t>
            </a:r>
          </a:p>
          <a:p>
            <a:pPr marL="355600" indent="-342900" algn="just">
              <a:lnSpc>
                <a:spcPct val="100000"/>
              </a:lnSpc>
              <a:spcBef>
                <a:spcPts val="359"/>
              </a:spcBef>
              <a:buAutoNum type="arabicPeriod"/>
              <a:tabLst>
                <a:tab pos="354965" algn="l"/>
                <a:tab pos="355600" algn="l"/>
              </a:tabLst>
            </a:pPr>
            <a:r>
              <a:rPr sz="1500" spc="-10" dirty="0">
                <a:latin typeface="Calibri"/>
                <a:cs typeface="Calibri"/>
              </a:rPr>
              <a:t>Ηλεκτρονικός</a:t>
            </a:r>
            <a:r>
              <a:rPr sz="1500" spc="-15" dirty="0">
                <a:latin typeface="Calibri"/>
                <a:cs typeface="Calibri"/>
              </a:rPr>
              <a:t> </a:t>
            </a:r>
            <a:r>
              <a:rPr sz="1500" spc="-10" dirty="0">
                <a:latin typeface="Calibri"/>
                <a:cs typeface="Calibri"/>
              </a:rPr>
              <a:t>ζυγός </a:t>
            </a:r>
            <a:r>
              <a:rPr sz="1500" spc="-5" dirty="0">
                <a:latin typeface="Calibri"/>
                <a:cs typeface="Calibri"/>
              </a:rPr>
              <a:t>ακριβείας</a:t>
            </a:r>
            <a:r>
              <a:rPr sz="1500" spc="20" dirty="0">
                <a:latin typeface="Calibri"/>
                <a:cs typeface="Calibri"/>
              </a:rPr>
              <a:t> </a:t>
            </a:r>
            <a:r>
              <a:rPr sz="1500" spc="-5" dirty="0">
                <a:latin typeface="Calibri"/>
                <a:cs typeface="Calibri"/>
              </a:rPr>
              <a:t>ακριβείας</a:t>
            </a:r>
            <a:r>
              <a:rPr sz="1500" dirty="0">
                <a:latin typeface="Calibri"/>
                <a:cs typeface="Calibri"/>
              </a:rPr>
              <a:t> </a:t>
            </a:r>
            <a:r>
              <a:rPr sz="1500" spc="-5" dirty="0">
                <a:latin typeface="Calibri"/>
                <a:cs typeface="Calibri"/>
              </a:rPr>
              <a:t>LIBROR</a:t>
            </a:r>
            <a:r>
              <a:rPr sz="1500" spc="-40" dirty="0">
                <a:latin typeface="Calibri"/>
                <a:cs typeface="Calibri"/>
              </a:rPr>
              <a:t> </a:t>
            </a:r>
            <a:r>
              <a:rPr sz="1500" spc="-5" dirty="0">
                <a:latin typeface="Calibri"/>
                <a:cs typeface="Calibri"/>
              </a:rPr>
              <a:t>AEG-220</a:t>
            </a:r>
            <a:endParaRPr sz="1500" dirty="0">
              <a:latin typeface="Calibri"/>
              <a:cs typeface="Calibri"/>
            </a:endParaRPr>
          </a:p>
          <a:p>
            <a:pPr marL="355600" indent="-342900" algn="just">
              <a:lnSpc>
                <a:spcPct val="100000"/>
              </a:lnSpc>
              <a:spcBef>
                <a:spcPts val="359"/>
              </a:spcBef>
              <a:buAutoNum type="arabicPeriod"/>
              <a:tabLst>
                <a:tab pos="354965" algn="l"/>
                <a:tab pos="355600" algn="l"/>
              </a:tabLst>
            </a:pPr>
            <a:r>
              <a:rPr sz="1500" spc="-5" dirty="0">
                <a:latin typeface="Calibri"/>
                <a:cs typeface="Calibri"/>
              </a:rPr>
              <a:t>Γυάλινες </a:t>
            </a:r>
            <a:r>
              <a:rPr sz="1500" spc="-10" dirty="0">
                <a:latin typeface="Calibri"/>
                <a:cs typeface="Calibri"/>
              </a:rPr>
              <a:t>αμπούλες</a:t>
            </a:r>
            <a:r>
              <a:rPr sz="1500" spc="-25" dirty="0">
                <a:latin typeface="Calibri"/>
                <a:cs typeface="Calibri"/>
              </a:rPr>
              <a:t> </a:t>
            </a:r>
            <a:r>
              <a:rPr sz="1500" spc="-15" dirty="0">
                <a:latin typeface="Calibri"/>
                <a:cs typeface="Calibri"/>
              </a:rPr>
              <a:t>χωρητικότητας</a:t>
            </a:r>
            <a:r>
              <a:rPr sz="1500" dirty="0">
                <a:latin typeface="Calibri"/>
                <a:cs typeface="Calibri"/>
              </a:rPr>
              <a:t> </a:t>
            </a:r>
            <a:r>
              <a:rPr sz="1500" spc="5" dirty="0">
                <a:latin typeface="Calibri"/>
                <a:cs typeface="Calibri"/>
              </a:rPr>
              <a:t>8mL,</a:t>
            </a:r>
            <a:r>
              <a:rPr sz="1500" spc="-10" dirty="0">
                <a:latin typeface="Calibri"/>
                <a:cs typeface="Calibri"/>
              </a:rPr>
              <a:t> </a:t>
            </a:r>
            <a:r>
              <a:rPr sz="1500" dirty="0">
                <a:latin typeface="Calibri"/>
                <a:cs typeface="Calibri"/>
              </a:rPr>
              <a:t>με</a:t>
            </a:r>
            <a:r>
              <a:rPr sz="1500" spc="-5" dirty="0">
                <a:latin typeface="Calibri"/>
                <a:cs typeface="Calibri"/>
              </a:rPr>
              <a:t> </a:t>
            </a:r>
            <a:r>
              <a:rPr sz="1500" spc="-10" dirty="0">
                <a:latin typeface="Calibri"/>
                <a:cs typeface="Calibri"/>
              </a:rPr>
              <a:t>τριχοειδές</a:t>
            </a:r>
            <a:r>
              <a:rPr sz="1500" spc="5" dirty="0">
                <a:latin typeface="Calibri"/>
                <a:cs typeface="Calibri"/>
              </a:rPr>
              <a:t> </a:t>
            </a:r>
            <a:r>
              <a:rPr sz="1500" spc="-10" dirty="0">
                <a:latin typeface="Calibri"/>
                <a:cs typeface="Calibri"/>
              </a:rPr>
              <a:t>άνοιγμα</a:t>
            </a:r>
            <a:r>
              <a:rPr sz="1500" dirty="0">
                <a:latin typeface="Calibri"/>
                <a:cs typeface="Calibri"/>
              </a:rPr>
              <a:t> d </a:t>
            </a:r>
            <a:r>
              <a:rPr sz="1500" spc="-5" dirty="0">
                <a:latin typeface="Calibri"/>
                <a:cs typeface="Calibri"/>
              </a:rPr>
              <a:t>1.5-2.0mm</a:t>
            </a:r>
            <a:endParaRPr sz="1500" dirty="0">
              <a:latin typeface="Calibri"/>
              <a:cs typeface="Calibri"/>
            </a:endParaRPr>
          </a:p>
          <a:p>
            <a:pPr marL="355600" indent="-342900" algn="just">
              <a:lnSpc>
                <a:spcPct val="100000"/>
              </a:lnSpc>
              <a:spcBef>
                <a:spcPts val="359"/>
              </a:spcBef>
              <a:buAutoNum type="arabicPeriod"/>
              <a:tabLst>
                <a:tab pos="354965" algn="l"/>
                <a:tab pos="355600" algn="l"/>
              </a:tabLst>
            </a:pPr>
            <a:r>
              <a:rPr sz="1500" spc="-10" dirty="0">
                <a:latin typeface="Calibri"/>
                <a:cs typeface="Calibri"/>
              </a:rPr>
              <a:t>Στατώ</a:t>
            </a:r>
            <a:r>
              <a:rPr sz="1500" spc="-20" dirty="0">
                <a:latin typeface="Calibri"/>
                <a:cs typeface="Calibri"/>
              </a:rPr>
              <a:t> </a:t>
            </a:r>
            <a:r>
              <a:rPr sz="1500" spc="-5" dirty="0">
                <a:latin typeface="Calibri"/>
                <a:cs typeface="Calibri"/>
              </a:rPr>
              <a:t>για τις</a:t>
            </a:r>
            <a:r>
              <a:rPr sz="1500" spc="-25" dirty="0">
                <a:latin typeface="Calibri"/>
                <a:cs typeface="Calibri"/>
              </a:rPr>
              <a:t> </a:t>
            </a:r>
            <a:r>
              <a:rPr sz="1500" spc="-10" dirty="0">
                <a:latin typeface="Calibri"/>
                <a:cs typeface="Calibri"/>
              </a:rPr>
              <a:t>αμπούλες</a:t>
            </a:r>
            <a:endParaRPr sz="1500" dirty="0">
              <a:latin typeface="Calibri"/>
              <a:cs typeface="Calibri"/>
            </a:endParaRPr>
          </a:p>
        </p:txBody>
      </p:sp>
      <p:pic>
        <p:nvPicPr>
          <p:cNvPr id="4" name="object 4"/>
          <p:cNvPicPr/>
          <p:nvPr/>
        </p:nvPicPr>
        <p:blipFill>
          <a:blip r:embed="rId2" cstate="print"/>
          <a:stretch>
            <a:fillRect/>
          </a:stretch>
        </p:blipFill>
        <p:spPr>
          <a:xfrm>
            <a:off x="6702806" y="3914140"/>
            <a:ext cx="1694688" cy="2282507"/>
          </a:xfrm>
          <a:prstGeom prst="rect">
            <a:avLst/>
          </a:prstGeom>
        </p:spPr>
      </p:pic>
      <p:sp>
        <p:nvSpPr>
          <p:cNvPr id="5" name="object 5"/>
          <p:cNvSpPr txBox="1"/>
          <p:nvPr/>
        </p:nvSpPr>
        <p:spPr>
          <a:xfrm>
            <a:off x="6430899" y="6133440"/>
            <a:ext cx="1966595" cy="197490"/>
          </a:xfrm>
          <a:prstGeom prst="rect">
            <a:avLst/>
          </a:prstGeom>
        </p:spPr>
        <p:txBody>
          <a:bodyPr vert="horz" wrap="square" lIns="0" tIns="12700" rIns="0" bIns="0" rtlCol="0">
            <a:spAutoFit/>
          </a:bodyPr>
          <a:lstStyle/>
          <a:p>
            <a:pPr marL="12700" algn="ctr">
              <a:lnSpc>
                <a:spcPct val="100000"/>
              </a:lnSpc>
              <a:spcBef>
                <a:spcPts val="100"/>
              </a:spcBef>
            </a:pPr>
            <a:r>
              <a:rPr sz="1200" spc="-10" dirty="0">
                <a:latin typeface="Calibri"/>
                <a:cs typeface="Calibri"/>
              </a:rPr>
              <a:t> </a:t>
            </a:r>
            <a:r>
              <a:rPr sz="1200" spc="-5" dirty="0">
                <a:latin typeface="Calibri"/>
                <a:cs typeface="Calibri"/>
              </a:rPr>
              <a:t>Στατώ</a:t>
            </a:r>
            <a:r>
              <a:rPr sz="1200" spc="-40" dirty="0">
                <a:latin typeface="Calibri"/>
                <a:cs typeface="Calibri"/>
              </a:rPr>
              <a:t> </a:t>
            </a:r>
            <a:r>
              <a:rPr sz="1200" spc="-5" dirty="0">
                <a:latin typeface="Calibri"/>
                <a:cs typeface="Calibri"/>
              </a:rPr>
              <a:t>για</a:t>
            </a:r>
            <a:r>
              <a:rPr sz="1200" spc="-25" dirty="0">
                <a:latin typeface="Calibri"/>
                <a:cs typeface="Calibri"/>
              </a:rPr>
              <a:t> </a:t>
            </a:r>
            <a:r>
              <a:rPr sz="1200" spc="-5" dirty="0">
                <a:latin typeface="Calibri"/>
                <a:cs typeface="Calibri"/>
              </a:rPr>
              <a:t>αμπούλες</a:t>
            </a:r>
            <a:endParaRPr sz="1200" dirty="0">
              <a:latin typeface="Calibri"/>
              <a:cs typeface="Calibri"/>
            </a:endParaRPr>
          </a:p>
        </p:txBody>
      </p:sp>
      <p:sp>
        <p:nvSpPr>
          <p:cNvPr id="6" name="object 6"/>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106</a:t>
            </a:fld>
            <a:endParaRPr dirty="0"/>
          </a:p>
        </p:txBody>
      </p:sp>
      <p:sp>
        <p:nvSpPr>
          <p:cNvPr id="7" name="TextBox 6">
            <a:extLst>
              <a:ext uri="{FF2B5EF4-FFF2-40B4-BE49-F238E27FC236}">
                <a16:creationId xmlns:a16="http://schemas.microsoft.com/office/drawing/2014/main" id="{6F063E5A-3C24-46BF-BBE2-04F082F34515}"/>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13286355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2742" y="425958"/>
            <a:ext cx="8087359" cy="2775119"/>
          </a:xfrm>
          <a:prstGeom prst="rect">
            <a:avLst/>
          </a:prstGeom>
        </p:spPr>
        <p:txBody>
          <a:bodyPr vert="horz" wrap="square" lIns="0" tIns="12700" rIns="0" bIns="0" rtlCol="0">
            <a:spAutoFit/>
          </a:bodyPr>
          <a:lstStyle/>
          <a:p>
            <a:pPr marL="12700" algn="just">
              <a:lnSpc>
                <a:spcPct val="100000"/>
              </a:lnSpc>
              <a:spcBef>
                <a:spcPts val="100"/>
              </a:spcBef>
            </a:pPr>
            <a:r>
              <a:rPr sz="1500" u="sng" dirty="0">
                <a:uFill>
                  <a:solidFill>
                    <a:srgbClr val="000000"/>
                  </a:solidFill>
                </a:uFill>
                <a:latin typeface="Calibri"/>
                <a:cs typeface="Calibri"/>
              </a:rPr>
              <a:t>Γ.</a:t>
            </a:r>
            <a:r>
              <a:rPr sz="1500" u="sng" spc="-40" dirty="0">
                <a:uFill>
                  <a:solidFill>
                    <a:srgbClr val="000000"/>
                  </a:solidFill>
                </a:uFill>
                <a:latin typeface="Calibri"/>
                <a:cs typeface="Calibri"/>
              </a:rPr>
              <a:t> </a:t>
            </a:r>
            <a:r>
              <a:rPr sz="1500" u="sng" spc="-15" dirty="0">
                <a:uFill>
                  <a:solidFill>
                    <a:srgbClr val="000000"/>
                  </a:solidFill>
                </a:uFill>
                <a:latin typeface="Calibri"/>
                <a:cs typeface="Calibri"/>
              </a:rPr>
              <a:t>ΜΕΘΟΔΟΣ</a:t>
            </a:r>
            <a:endParaRPr sz="1500" dirty="0">
              <a:latin typeface="Calibri"/>
              <a:cs typeface="Calibri"/>
            </a:endParaRPr>
          </a:p>
          <a:p>
            <a:pPr marL="12700" marR="504190" algn="just">
              <a:lnSpc>
                <a:spcPct val="100000"/>
              </a:lnSpc>
            </a:pPr>
            <a:r>
              <a:rPr sz="1500" dirty="0">
                <a:latin typeface="Calibri"/>
                <a:cs typeface="Calibri"/>
              </a:rPr>
              <a:t>H</a:t>
            </a:r>
            <a:r>
              <a:rPr sz="1500" spc="-5" dirty="0">
                <a:latin typeface="Calibri"/>
                <a:cs typeface="Calibri"/>
              </a:rPr>
              <a:t> </a:t>
            </a:r>
            <a:r>
              <a:rPr sz="1500" spc="-15" dirty="0">
                <a:latin typeface="Calibri"/>
                <a:cs typeface="Calibri"/>
              </a:rPr>
              <a:t>βενζίνη</a:t>
            </a:r>
            <a:r>
              <a:rPr sz="1500" spc="25" dirty="0">
                <a:latin typeface="Calibri"/>
                <a:cs typeface="Calibri"/>
              </a:rPr>
              <a:t> </a:t>
            </a:r>
            <a:r>
              <a:rPr sz="1500" spc="-5" dirty="0">
                <a:latin typeface="Calibri"/>
                <a:cs typeface="Calibri"/>
              </a:rPr>
              <a:t>(περίπου</a:t>
            </a:r>
            <a:r>
              <a:rPr sz="1500" spc="-15" dirty="0">
                <a:latin typeface="Calibri"/>
                <a:cs typeface="Calibri"/>
              </a:rPr>
              <a:t> </a:t>
            </a:r>
            <a:r>
              <a:rPr sz="1500" dirty="0">
                <a:latin typeface="Calibri"/>
                <a:cs typeface="Calibri"/>
              </a:rPr>
              <a:t>4mL)</a:t>
            </a:r>
            <a:r>
              <a:rPr sz="1500" spc="-15" dirty="0">
                <a:latin typeface="Calibri"/>
                <a:cs typeface="Calibri"/>
              </a:rPr>
              <a:t> </a:t>
            </a:r>
            <a:r>
              <a:rPr sz="1500" spc="-5" dirty="0">
                <a:latin typeface="Calibri"/>
                <a:cs typeface="Calibri"/>
              </a:rPr>
              <a:t>αφού</a:t>
            </a:r>
            <a:r>
              <a:rPr sz="1500" spc="-10" dirty="0">
                <a:latin typeface="Calibri"/>
                <a:cs typeface="Calibri"/>
              </a:rPr>
              <a:t> </a:t>
            </a:r>
            <a:r>
              <a:rPr sz="1500" spc="-5" dirty="0">
                <a:latin typeface="Calibri"/>
                <a:cs typeface="Calibri"/>
              </a:rPr>
              <a:t>ψυχθεί,</a:t>
            </a:r>
            <a:r>
              <a:rPr sz="1500" spc="25" dirty="0">
                <a:latin typeface="Calibri"/>
                <a:cs typeface="Calibri"/>
              </a:rPr>
              <a:t> </a:t>
            </a:r>
            <a:r>
              <a:rPr sz="1500" spc="-10" dirty="0">
                <a:latin typeface="Calibri"/>
                <a:cs typeface="Calibri"/>
              </a:rPr>
              <a:t>εισάγεται</a:t>
            </a:r>
            <a:r>
              <a:rPr sz="1500" spc="20" dirty="0">
                <a:latin typeface="Calibri"/>
                <a:cs typeface="Calibri"/>
              </a:rPr>
              <a:t> </a:t>
            </a:r>
            <a:r>
              <a:rPr sz="1500" spc="-10" dirty="0">
                <a:latin typeface="Calibri"/>
                <a:cs typeface="Calibri"/>
              </a:rPr>
              <a:t>στον</a:t>
            </a:r>
            <a:r>
              <a:rPr sz="1500" spc="5" dirty="0">
                <a:latin typeface="Calibri"/>
                <a:cs typeface="Calibri"/>
              </a:rPr>
              <a:t> </a:t>
            </a:r>
            <a:r>
              <a:rPr sz="1500" spc="-5" dirty="0">
                <a:latin typeface="Calibri"/>
                <a:cs typeface="Calibri"/>
              </a:rPr>
              <a:t>υποδοχέα</a:t>
            </a:r>
            <a:r>
              <a:rPr sz="1500" spc="-10" dirty="0">
                <a:latin typeface="Calibri"/>
                <a:cs typeface="Calibri"/>
              </a:rPr>
              <a:t> του</a:t>
            </a:r>
            <a:r>
              <a:rPr sz="1500" dirty="0">
                <a:latin typeface="Calibri"/>
                <a:cs typeface="Calibri"/>
              </a:rPr>
              <a:t> </a:t>
            </a:r>
            <a:r>
              <a:rPr sz="1500" spc="-10" dirty="0">
                <a:latin typeface="Calibri"/>
                <a:cs typeface="Calibri"/>
              </a:rPr>
              <a:t>δείγματος</a:t>
            </a:r>
            <a:r>
              <a:rPr sz="1500" spc="5" dirty="0">
                <a:latin typeface="Calibri"/>
                <a:cs typeface="Calibri"/>
              </a:rPr>
              <a:t> </a:t>
            </a:r>
            <a:r>
              <a:rPr sz="1500" dirty="0">
                <a:latin typeface="Calibri"/>
                <a:cs typeface="Calibri"/>
              </a:rPr>
              <a:t>με </a:t>
            </a:r>
            <a:r>
              <a:rPr sz="1500" spc="-10" dirty="0">
                <a:latin typeface="Calibri"/>
                <a:cs typeface="Calibri"/>
              </a:rPr>
              <a:t>σύριγγα </a:t>
            </a:r>
            <a:r>
              <a:rPr sz="1500" spc="-5" dirty="0">
                <a:latin typeface="Calibri"/>
                <a:cs typeface="Calibri"/>
              </a:rPr>
              <a:t> </a:t>
            </a:r>
            <a:r>
              <a:rPr sz="1500" spc="-10" dirty="0">
                <a:latin typeface="Calibri"/>
                <a:cs typeface="Calibri"/>
              </a:rPr>
              <a:t>κατάλληλη</a:t>
            </a:r>
            <a:r>
              <a:rPr sz="1500" spc="10" dirty="0">
                <a:latin typeface="Calibri"/>
                <a:cs typeface="Calibri"/>
              </a:rPr>
              <a:t> </a:t>
            </a:r>
            <a:r>
              <a:rPr sz="1500" spc="-5" dirty="0">
                <a:latin typeface="Calibri"/>
                <a:cs typeface="Calibri"/>
              </a:rPr>
              <a:t>για</a:t>
            </a:r>
            <a:r>
              <a:rPr sz="1500" dirty="0">
                <a:latin typeface="Calibri"/>
                <a:cs typeface="Calibri"/>
              </a:rPr>
              <a:t> </a:t>
            </a:r>
            <a:r>
              <a:rPr sz="1500" spc="-10" dirty="0">
                <a:latin typeface="Calibri"/>
                <a:cs typeface="Calibri"/>
              </a:rPr>
              <a:t>οργανικούς</a:t>
            </a:r>
            <a:r>
              <a:rPr sz="1500" spc="5" dirty="0">
                <a:latin typeface="Calibri"/>
                <a:cs typeface="Calibri"/>
              </a:rPr>
              <a:t> </a:t>
            </a:r>
            <a:r>
              <a:rPr sz="1500" spc="-5" dirty="0">
                <a:latin typeface="Calibri"/>
                <a:cs typeface="Calibri"/>
              </a:rPr>
              <a:t>διαλύτες.</a:t>
            </a:r>
            <a:endParaRPr lang="el-GR" sz="1500" spc="15" dirty="0">
              <a:latin typeface="Calibri"/>
              <a:cs typeface="Calibri"/>
            </a:endParaRPr>
          </a:p>
          <a:p>
            <a:pPr marL="12700" marR="504190" algn="just">
              <a:lnSpc>
                <a:spcPct val="100000"/>
              </a:lnSpc>
            </a:pPr>
            <a:r>
              <a:rPr sz="1500" dirty="0">
                <a:latin typeface="Calibri"/>
                <a:cs typeface="Calibri"/>
              </a:rPr>
              <a:t>Η</a:t>
            </a:r>
            <a:r>
              <a:rPr sz="1500" spc="5" dirty="0">
                <a:latin typeface="Calibri"/>
                <a:cs typeface="Calibri"/>
              </a:rPr>
              <a:t> </a:t>
            </a:r>
            <a:r>
              <a:rPr sz="1500" spc="-10" dirty="0">
                <a:latin typeface="Calibri"/>
                <a:cs typeface="Calibri"/>
              </a:rPr>
              <a:t>θερμοκρασία</a:t>
            </a:r>
            <a:r>
              <a:rPr sz="1500" spc="-5" dirty="0">
                <a:latin typeface="Calibri"/>
                <a:cs typeface="Calibri"/>
              </a:rPr>
              <a:t> </a:t>
            </a:r>
            <a:r>
              <a:rPr sz="1500" spc="-10" dirty="0">
                <a:latin typeface="Calibri"/>
                <a:cs typeface="Calibri"/>
              </a:rPr>
              <a:t>θέρμανσης</a:t>
            </a:r>
            <a:r>
              <a:rPr sz="1500" spc="20" dirty="0">
                <a:latin typeface="Calibri"/>
                <a:cs typeface="Calibri"/>
              </a:rPr>
              <a:t> </a:t>
            </a:r>
            <a:r>
              <a:rPr sz="1500" spc="-10" dirty="0">
                <a:latin typeface="Calibri"/>
                <a:cs typeface="Calibri"/>
              </a:rPr>
              <a:t>είναι</a:t>
            </a:r>
            <a:r>
              <a:rPr sz="1500" spc="20" dirty="0">
                <a:latin typeface="Calibri"/>
                <a:cs typeface="Calibri"/>
              </a:rPr>
              <a:t> </a:t>
            </a:r>
            <a:r>
              <a:rPr sz="1500" spc="-5" dirty="0">
                <a:latin typeface="Calibri"/>
                <a:cs typeface="Calibri"/>
              </a:rPr>
              <a:t>ρυθμισμένη</a:t>
            </a:r>
            <a:r>
              <a:rPr sz="1500" spc="10" dirty="0">
                <a:latin typeface="Calibri"/>
                <a:cs typeface="Calibri"/>
              </a:rPr>
              <a:t> </a:t>
            </a:r>
            <a:r>
              <a:rPr sz="1500" spc="-5" dirty="0">
                <a:latin typeface="Calibri"/>
                <a:cs typeface="Calibri"/>
              </a:rPr>
              <a:t>στους</a:t>
            </a:r>
            <a:r>
              <a:rPr sz="1500" spc="5" dirty="0">
                <a:latin typeface="Calibri"/>
                <a:cs typeface="Calibri"/>
              </a:rPr>
              <a:t> </a:t>
            </a:r>
            <a:r>
              <a:rPr sz="1500" spc="-5" dirty="0">
                <a:latin typeface="Calibri"/>
                <a:cs typeface="Calibri"/>
              </a:rPr>
              <a:t>220</a:t>
            </a:r>
            <a:r>
              <a:rPr sz="1500" spc="50" dirty="0">
                <a:latin typeface="Calibri"/>
                <a:cs typeface="Calibri"/>
              </a:rPr>
              <a:t> </a:t>
            </a:r>
            <a:r>
              <a:rPr sz="1500" spc="-10" dirty="0">
                <a:latin typeface="Calibri"/>
                <a:cs typeface="Calibri"/>
              </a:rPr>
              <a:t>°C, </a:t>
            </a:r>
            <a:r>
              <a:rPr sz="1500" spc="-5" dirty="0">
                <a:latin typeface="Calibri"/>
                <a:cs typeface="Calibri"/>
              </a:rPr>
              <a:t> </a:t>
            </a:r>
            <a:r>
              <a:rPr sz="1500" spc="-15" dirty="0">
                <a:latin typeface="Calibri"/>
                <a:cs typeface="Calibri"/>
              </a:rPr>
              <a:t>λίγο</a:t>
            </a:r>
            <a:r>
              <a:rPr sz="1500" spc="10" dirty="0">
                <a:latin typeface="Calibri"/>
                <a:cs typeface="Calibri"/>
              </a:rPr>
              <a:t> </a:t>
            </a:r>
            <a:r>
              <a:rPr sz="1500" spc="-10" dirty="0">
                <a:latin typeface="Calibri"/>
                <a:cs typeface="Calibri"/>
              </a:rPr>
              <a:t>πάνω</a:t>
            </a:r>
            <a:r>
              <a:rPr sz="1500" spc="5" dirty="0">
                <a:latin typeface="Calibri"/>
                <a:cs typeface="Calibri"/>
              </a:rPr>
              <a:t> </a:t>
            </a:r>
            <a:r>
              <a:rPr sz="1500" spc="-5" dirty="0">
                <a:latin typeface="Calibri"/>
                <a:cs typeface="Calibri"/>
              </a:rPr>
              <a:t>από</a:t>
            </a:r>
            <a:r>
              <a:rPr sz="1500" spc="-15" dirty="0">
                <a:latin typeface="Calibri"/>
                <a:cs typeface="Calibri"/>
              </a:rPr>
              <a:t> </a:t>
            </a:r>
            <a:r>
              <a:rPr sz="1500" spc="-10" dirty="0">
                <a:latin typeface="Calibri"/>
                <a:cs typeface="Calibri"/>
              </a:rPr>
              <a:t>το</a:t>
            </a:r>
            <a:r>
              <a:rPr sz="1500" spc="-5" dirty="0">
                <a:latin typeface="Calibri"/>
                <a:cs typeface="Calibri"/>
              </a:rPr>
              <a:t> όριο</a:t>
            </a:r>
            <a:r>
              <a:rPr sz="1500" spc="-20" dirty="0">
                <a:latin typeface="Calibri"/>
                <a:cs typeface="Calibri"/>
              </a:rPr>
              <a:t> </a:t>
            </a:r>
            <a:r>
              <a:rPr sz="1500" dirty="0">
                <a:latin typeface="Calibri"/>
                <a:cs typeface="Calibri"/>
              </a:rPr>
              <a:t>που</a:t>
            </a:r>
            <a:r>
              <a:rPr sz="1500" spc="-15" dirty="0">
                <a:latin typeface="Calibri"/>
                <a:cs typeface="Calibri"/>
              </a:rPr>
              <a:t> </a:t>
            </a:r>
            <a:r>
              <a:rPr sz="1500" spc="-5" dirty="0">
                <a:latin typeface="Calibri"/>
                <a:cs typeface="Calibri"/>
              </a:rPr>
              <a:t>θέτει</a:t>
            </a:r>
            <a:r>
              <a:rPr sz="1500" spc="20" dirty="0">
                <a:latin typeface="Calibri"/>
                <a:cs typeface="Calibri"/>
              </a:rPr>
              <a:t> </a:t>
            </a:r>
            <a:r>
              <a:rPr sz="1500" spc="-10" dirty="0">
                <a:latin typeface="Calibri"/>
                <a:cs typeface="Calibri"/>
              </a:rPr>
              <a:t>το</a:t>
            </a:r>
            <a:r>
              <a:rPr sz="1500" spc="-5" dirty="0">
                <a:latin typeface="Calibri"/>
                <a:cs typeface="Calibri"/>
              </a:rPr>
              <a:t> </a:t>
            </a:r>
            <a:r>
              <a:rPr sz="1500" dirty="0">
                <a:latin typeface="Calibri"/>
                <a:cs typeface="Calibri"/>
              </a:rPr>
              <a:t>πρότυπο</a:t>
            </a:r>
            <a:r>
              <a:rPr sz="1500" spc="-25" dirty="0">
                <a:latin typeface="Calibri"/>
                <a:cs typeface="Calibri"/>
              </a:rPr>
              <a:t> </a:t>
            </a:r>
            <a:r>
              <a:rPr sz="1500" spc="-5" dirty="0">
                <a:latin typeface="Calibri"/>
                <a:cs typeface="Calibri"/>
              </a:rPr>
              <a:t>ΕΝ</a:t>
            </a:r>
            <a:r>
              <a:rPr sz="1500" spc="-15" dirty="0">
                <a:latin typeface="Calibri"/>
                <a:cs typeface="Calibri"/>
              </a:rPr>
              <a:t> </a:t>
            </a:r>
            <a:r>
              <a:rPr sz="1500" spc="-5" dirty="0">
                <a:latin typeface="Calibri"/>
                <a:cs typeface="Calibri"/>
              </a:rPr>
              <a:t>228</a:t>
            </a:r>
            <a:r>
              <a:rPr sz="1500" spc="15" dirty="0">
                <a:latin typeface="Calibri"/>
                <a:cs typeface="Calibri"/>
              </a:rPr>
              <a:t> </a:t>
            </a:r>
            <a:r>
              <a:rPr sz="1500" spc="-5" dirty="0">
                <a:latin typeface="Calibri"/>
                <a:cs typeface="Calibri"/>
              </a:rPr>
              <a:t>για</a:t>
            </a:r>
            <a:r>
              <a:rPr sz="1500" spc="5" dirty="0">
                <a:latin typeface="Calibri"/>
                <a:cs typeface="Calibri"/>
              </a:rPr>
              <a:t> </a:t>
            </a:r>
            <a:r>
              <a:rPr sz="1500" spc="-10" dirty="0">
                <a:latin typeface="Calibri"/>
                <a:cs typeface="Calibri"/>
              </a:rPr>
              <a:t>το</a:t>
            </a:r>
            <a:r>
              <a:rPr sz="1500" spc="-15" dirty="0">
                <a:latin typeface="Calibri"/>
                <a:cs typeface="Calibri"/>
              </a:rPr>
              <a:t> Τελικό</a:t>
            </a:r>
            <a:r>
              <a:rPr sz="1500" spc="10" dirty="0">
                <a:latin typeface="Calibri"/>
                <a:cs typeface="Calibri"/>
              </a:rPr>
              <a:t> </a:t>
            </a:r>
            <a:r>
              <a:rPr sz="1500" spc="-5" dirty="0">
                <a:latin typeface="Calibri"/>
                <a:cs typeface="Calibri"/>
              </a:rPr>
              <a:t>Σημείο</a:t>
            </a:r>
            <a:r>
              <a:rPr sz="1500" dirty="0">
                <a:latin typeface="Calibri"/>
                <a:cs typeface="Calibri"/>
              </a:rPr>
              <a:t> </a:t>
            </a:r>
            <a:r>
              <a:rPr sz="1500" spc="-10" dirty="0">
                <a:latin typeface="Calibri"/>
                <a:cs typeface="Calibri"/>
              </a:rPr>
              <a:t>Ζέσεως.</a:t>
            </a:r>
            <a:r>
              <a:rPr sz="1500" spc="10" dirty="0">
                <a:latin typeface="Calibri"/>
                <a:cs typeface="Calibri"/>
              </a:rPr>
              <a:t> </a:t>
            </a:r>
            <a:endParaRPr lang="el-GR" sz="1500" spc="10" dirty="0">
              <a:latin typeface="Calibri"/>
              <a:cs typeface="Calibri"/>
            </a:endParaRPr>
          </a:p>
          <a:p>
            <a:pPr marL="12700" marR="504190" algn="just">
              <a:lnSpc>
                <a:spcPct val="100000"/>
              </a:lnSpc>
            </a:pPr>
            <a:r>
              <a:rPr sz="1500" spc="-5" dirty="0" err="1">
                <a:latin typeface="Calibri"/>
                <a:cs typeface="Calibri"/>
              </a:rPr>
              <a:t>Μετά</a:t>
            </a:r>
            <a:r>
              <a:rPr sz="1500" spc="-5" dirty="0">
                <a:latin typeface="Calibri"/>
                <a:cs typeface="Calibri"/>
              </a:rPr>
              <a:t> από </a:t>
            </a:r>
            <a:r>
              <a:rPr sz="1500" spc="-10" dirty="0">
                <a:latin typeface="Calibri"/>
                <a:cs typeface="Calibri"/>
              </a:rPr>
              <a:t>κα</a:t>
            </a:r>
            <a:r>
              <a:rPr sz="1500" spc="-10" dirty="0" err="1">
                <a:latin typeface="Calibri"/>
                <a:cs typeface="Calibri"/>
              </a:rPr>
              <a:t>θορισμένη</a:t>
            </a:r>
            <a:r>
              <a:rPr sz="1500" spc="5" dirty="0">
                <a:latin typeface="Calibri"/>
                <a:cs typeface="Calibri"/>
              </a:rPr>
              <a:t> </a:t>
            </a:r>
            <a:r>
              <a:rPr sz="1500" spc="-10" dirty="0">
                <a:latin typeface="Calibri"/>
                <a:cs typeface="Calibri"/>
              </a:rPr>
              <a:t>διάρκεια</a:t>
            </a:r>
            <a:r>
              <a:rPr sz="1500" spc="20" dirty="0">
                <a:latin typeface="Calibri"/>
                <a:cs typeface="Calibri"/>
              </a:rPr>
              <a:t> </a:t>
            </a:r>
            <a:r>
              <a:rPr sz="1500" spc="-10" dirty="0">
                <a:latin typeface="Calibri"/>
                <a:cs typeface="Calibri"/>
              </a:rPr>
              <a:t>θέρμανσης</a:t>
            </a:r>
            <a:r>
              <a:rPr sz="1500" spc="5" dirty="0">
                <a:latin typeface="Calibri"/>
                <a:cs typeface="Calibri"/>
              </a:rPr>
              <a:t> </a:t>
            </a:r>
            <a:r>
              <a:rPr sz="1500" spc="-5" dirty="0">
                <a:latin typeface="Calibri"/>
                <a:cs typeface="Calibri"/>
              </a:rPr>
              <a:t>(20</a:t>
            </a:r>
            <a:r>
              <a:rPr sz="1500" dirty="0">
                <a:latin typeface="Calibri"/>
                <a:cs typeface="Calibri"/>
              </a:rPr>
              <a:t> </a:t>
            </a:r>
            <a:r>
              <a:rPr sz="1500" spc="-5" dirty="0">
                <a:latin typeface="Calibri"/>
                <a:cs typeface="Calibri"/>
              </a:rPr>
              <a:t>min), στον</a:t>
            </a:r>
            <a:r>
              <a:rPr sz="1500" dirty="0">
                <a:latin typeface="Calibri"/>
                <a:cs typeface="Calibri"/>
              </a:rPr>
              <a:t> </a:t>
            </a:r>
            <a:r>
              <a:rPr sz="1500" spc="-5" dirty="0">
                <a:latin typeface="Calibri"/>
                <a:cs typeface="Calibri"/>
              </a:rPr>
              <a:t>υποδοχέα</a:t>
            </a:r>
            <a:r>
              <a:rPr sz="1500" dirty="0">
                <a:latin typeface="Calibri"/>
                <a:cs typeface="Calibri"/>
              </a:rPr>
              <a:t> </a:t>
            </a:r>
            <a:r>
              <a:rPr sz="1500" spc="-10" dirty="0">
                <a:latin typeface="Calibri"/>
                <a:cs typeface="Calibri"/>
              </a:rPr>
              <a:t>του δείγματος</a:t>
            </a:r>
            <a:r>
              <a:rPr sz="1500" spc="15" dirty="0">
                <a:latin typeface="Calibri"/>
                <a:cs typeface="Calibri"/>
              </a:rPr>
              <a:t> </a:t>
            </a:r>
            <a:r>
              <a:rPr sz="1500" spc="-5" dirty="0">
                <a:latin typeface="Calibri"/>
                <a:cs typeface="Calibri"/>
              </a:rPr>
              <a:t>παραμένει</a:t>
            </a:r>
            <a:r>
              <a:rPr sz="1500" spc="-15" dirty="0">
                <a:latin typeface="Calibri"/>
                <a:cs typeface="Calibri"/>
              </a:rPr>
              <a:t> </a:t>
            </a:r>
            <a:r>
              <a:rPr sz="1500" spc="-10" dirty="0">
                <a:latin typeface="Calibri"/>
                <a:cs typeface="Calibri"/>
              </a:rPr>
              <a:t>πολύ</a:t>
            </a:r>
            <a:r>
              <a:rPr sz="1500" spc="5" dirty="0">
                <a:latin typeface="Calibri"/>
                <a:cs typeface="Calibri"/>
              </a:rPr>
              <a:t> </a:t>
            </a:r>
            <a:r>
              <a:rPr sz="1500" spc="-5" dirty="0">
                <a:latin typeface="Calibri"/>
                <a:cs typeface="Calibri"/>
              </a:rPr>
              <a:t>μικρή </a:t>
            </a:r>
            <a:r>
              <a:rPr sz="1500" spc="-325" dirty="0">
                <a:latin typeface="Calibri"/>
                <a:cs typeface="Calibri"/>
              </a:rPr>
              <a:t> </a:t>
            </a:r>
            <a:r>
              <a:rPr sz="1500" spc="-10" dirty="0">
                <a:latin typeface="Calibri"/>
                <a:cs typeface="Calibri"/>
              </a:rPr>
              <a:t>ποσότητα, </a:t>
            </a:r>
            <a:r>
              <a:rPr sz="1500" dirty="0">
                <a:latin typeface="Calibri"/>
                <a:cs typeface="Calibri"/>
              </a:rPr>
              <a:t>η </a:t>
            </a:r>
            <a:r>
              <a:rPr sz="1500" spc="-5" dirty="0">
                <a:latin typeface="Calibri"/>
                <a:cs typeface="Calibri"/>
              </a:rPr>
              <a:t>οποία</a:t>
            </a:r>
            <a:r>
              <a:rPr sz="1500" spc="-20" dirty="0">
                <a:latin typeface="Calibri"/>
                <a:cs typeface="Calibri"/>
              </a:rPr>
              <a:t> </a:t>
            </a:r>
            <a:r>
              <a:rPr sz="1500" spc="-10" dirty="0">
                <a:latin typeface="Calibri"/>
                <a:cs typeface="Calibri"/>
              </a:rPr>
              <a:t>αντιστοιχεί</a:t>
            </a:r>
            <a:r>
              <a:rPr sz="1500" spc="20" dirty="0">
                <a:latin typeface="Calibri"/>
                <a:cs typeface="Calibri"/>
              </a:rPr>
              <a:t> </a:t>
            </a:r>
            <a:r>
              <a:rPr sz="1500" spc="-10" dirty="0">
                <a:latin typeface="Calibri"/>
                <a:cs typeface="Calibri"/>
              </a:rPr>
              <a:t>στο</a:t>
            </a:r>
            <a:r>
              <a:rPr sz="1500" spc="-5" dirty="0">
                <a:latin typeface="Calibri"/>
                <a:cs typeface="Calibri"/>
              </a:rPr>
              <a:t> βαρύ</a:t>
            </a:r>
            <a:r>
              <a:rPr sz="1500" spc="5" dirty="0">
                <a:latin typeface="Calibri"/>
                <a:cs typeface="Calibri"/>
              </a:rPr>
              <a:t> </a:t>
            </a:r>
            <a:r>
              <a:rPr sz="1500" spc="-5" dirty="0">
                <a:latin typeface="Calibri"/>
                <a:cs typeface="Calibri"/>
              </a:rPr>
              <a:t>υπόλειμμα</a:t>
            </a:r>
            <a:r>
              <a:rPr sz="1500" dirty="0">
                <a:latin typeface="Calibri"/>
                <a:cs typeface="Calibri"/>
              </a:rPr>
              <a:t> </a:t>
            </a:r>
            <a:r>
              <a:rPr sz="1500" spc="-20" dirty="0">
                <a:latin typeface="Calibri"/>
                <a:cs typeface="Calibri"/>
              </a:rPr>
              <a:t>και</a:t>
            </a:r>
            <a:r>
              <a:rPr sz="1500" dirty="0">
                <a:latin typeface="Calibri"/>
                <a:cs typeface="Calibri"/>
              </a:rPr>
              <a:t> </a:t>
            </a:r>
            <a:r>
              <a:rPr sz="1500" spc="-15" dirty="0">
                <a:latin typeface="Calibri"/>
                <a:cs typeface="Calibri"/>
              </a:rPr>
              <a:t>καταγράφεται</a:t>
            </a:r>
            <a:r>
              <a:rPr sz="1500" spc="-5" dirty="0">
                <a:latin typeface="Calibri"/>
                <a:cs typeface="Calibri"/>
              </a:rPr>
              <a:t> ως</a:t>
            </a:r>
            <a:r>
              <a:rPr sz="1500" dirty="0">
                <a:latin typeface="Calibri"/>
                <a:cs typeface="Calibri"/>
              </a:rPr>
              <a:t> </a:t>
            </a:r>
            <a:r>
              <a:rPr sz="1500" spc="-5" dirty="0">
                <a:latin typeface="Calibri"/>
                <a:cs typeface="Calibri"/>
              </a:rPr>
              <a:t>ποσοστό</a:t>
            </a:r>
            <a:r>
              <a:rPr sz="1500" dirty="0">
                <a:latin typeface="Calibri"/>
                <a:cs typeface="Calibri"/>
              </a:rPr>
              <a:t> % κ.β.</a:t>
            </a:r>
            <a:r>
              <a:rPr sz="1500" spc="-10" dirty="0">
                <a:latin typeface="Calibri"/>
                <a:cs typeface="Calibri"/>
              </a:rPr>
              <a:t> του </a:t>
            </a:r>
            <a:r>
              <a:rPr sz="1500" spc="-5" dirty="0">
                <a:latin typeface="Calibri"/>
                <a:cs typeface="Calibri"/>
              </a:rPr>
              <a:t> </a:t>
            </a:r>
            <a:r>
              <a:rPr sz="1500" spc="-15" dirty="0">
                <a:latin typeface="Calibri"/>
                <a:cs typeface="Calibri"/>
              </a:rPr>
              <a:t>αρχικού</a:t>
            </a:r>
            <a:r>
              <a:rPr sz="1500" spc="-5" dirty="0">
                <a:latin typeface="Calibri"/>
                <a:cs typeface="Calibri"/>
              </a:rPr>
              <a:t> </a:t>
            </a:r>
            <a:r>
              <a:rPr sz="1500" spc="-10" dirty="0">
                <a:latin typeface="Calibri"/>
                <a:cs typeface="Calibri"/>
              </a:rPr>
              <a:t>δείγματος</a:t>
            </a:r>
            <a:endParaRPr sz="1500" dirty="0">
              <a:latin typeface="Calibri"/>
              <a:cs typeface="Calibri"/>
            </a:endParaRPr>
          </a:p>
          <a:p>
            <a:pPr algn="just">
              <a:lnSpc>
                <a:spcPct val="100000"/>
              </a:lnSpc>
              <a:spcBef>
                <a:spcPts val="30"/>
              </a:spcBef>
            </a:pPr>
            <a:endParaRPr sz="1450" dirty="0">
              <a:latin typeface="Calibri"/>
              <a:cs typeface="Calibri"/>
            </a:endParaRPr>
          </a:p>
          <a:p>
            <a:pPr marL="12700" algn="just">
              <a:lnSpc>
                <a:spcPct val="100000"/>
              </a:lnSpc>
            </a:pPr>
            <a:r>
              <a:rPr sz="1500" b="1" spc="-70" dirty="0">
                <a:latin typeface="Calibri"/>
                <a:cs typeface="Calibri"/>
              </a:rPr>
              <a:t>Το</a:t>
            </a:r>
            <a:r>
              <a:rPr sz="1500" b="1" spc="-15" dirty="0">
                <a:latin typeface="Calibri"/>
                <a:cs typeface="Calibri"/>
              </a:rPr>
              <a:t> </a:t>
            </a:r>
            <a:r>
              <a:rPr sz="1500" b="1" spc="-5" dirty="0">
                <a:latin typeface="Calibri"/>
                <a:cs typeface="Calibri"/>
              </a:rPr>
              <a:t>υπόλειμμα δεν</a:t>
            </a:r>
            <a:r>
              <a:rPr sz="1500" b="1" spc="15" dirty="0">
                <a:latin typeface="Calibri"/>
                <a:cs typeface="Calibri"/>
              </a:rPr>
              <a:t> </a:t>
            </a:r>
            <a:r>
              <a:rPr sz="1500" b="1" dirty="0">
                <a:latin typeface="Calibri"/>
                <a:cs typeface="Calibri"/>
              </a:rPr>
              <a:t>πρέπει</a:t>
            </a:r>
            <a:r>
              <a:rPr sz="1500" b="1" spc="-20" dirty="0">
                <a:latin typeface="Calibri"/>
                <a:cs typeface="Calibri"/>
              </a:rPr>
              <a:t> </a:t>
            </a:r>
            <a:r>
              <a:rPr sz="1500" b="1" dirty="0">
                <a:latin typeface="Calibri"/>
                <a:cs typeface="Calibri"/>
              </a:rPr>
              <a:t>να</a:t>
            </a:r>
            <a:r>
              <a:rPr sz="1500" b="1" spc="5" dirty="0">
                <a:latin typeface="Calibri"/>
                <a:cs typeface="Calibri"/>
              </a:rPr>
              <a:t> </a:t>
            </a:r>
            <a:r>
              <a:rPr sz="1500" b="1" spc="-5" dirty="0">
                <a:latin typeface="Calibri"/>
                <a:cs typeface="Calibri"/>
              </a:rPr>
              <a:t>ξεπερνάει</a:t>
            </a:r>
            <a:r>
              <a:rPr sz="1500" b="1" spc="-10" dirty="0">
                <a:latin typeface="Calibri"/>
                <a:cs typeface="Calibri"/>
              </a:rPr>
              <a:t> το</a:t>
            </a:r>
            <a:r>
              <a:rPr sz="1500" b="1" spc="-5" dirty="0">
                <a:latin typeface="Calibri"/>
                <a:cs typeface="Calibri"/>
              </a:rPr>
              <a:t> </a:t>
            </a:r>
            <a:r>
              <a:rPr sz="1500" b="1" spc="-10" dirty="0">
                <a:latin typeface="Calibri"/>
                <a:cs typeface="Calibri"/>
              </a:rPr>
              <a:t>2%v/v</a:t>
            </a:r>
            <a:r>
              <a:rPr sz="1500" b="1" spc="10" dirty="0">
                <a:latin typeface="Calibri"/>
                <a:cs typeface="Calibri"/>
              </a:rPr>
              <a:t> </a:t>
            </a:r>
            <a:r>
              <a:rPr sz="1500" b="1" dirty="0">
                <a:latin typeface="Calibri"/>
                <a:cs typeface="Calibri"/>
              </a:rPr>
              <a:t>ή</a:t>
            </a:r>
            <a:r>
              <a:rPr sz="1500" b="1" spc="-15" dirty="0">
                <a:latin typeface="Calibri"/>
                <a:cs typeface="Calibri"/>
              </a:rPr>
              <a:t> </a:t>
            </a:r>
            <a:r>
              <a:rPr sz="1500" b="1" spc="-5" dirty="0">
                <a:latin typeface="Calibri"/>
                <a:cs typeface="Calibri"/>
              </a:rPr>
              <a:t>2,5%</a:t>
            </a:r>
            <a:r>
              <a:rPr sz="1500" b="1" spc="25" dirty="0">
                <a:latin typeface="Calibri"/>
                <a:cs typeface="Calibri"/>
              </a:rPr>
              <a:t> </a:t>
            </a:r>
            <a:r>
              <a:rPr sz="1500" b="1" spc="-30" dirty="0">
                <a:latin typeface="Calibri"/>
                <a:cs typeface="Calibri"/>
              </a:rPr>
              <a:t>w/w.</a:t>
            </a:r>
            <a:r>
              <a:rPr sz="1500" b="1" dirty="0">
                <a:latin typeface="Calibri"/>
                <a:cs typeface="Calibri"/>
              </a:rPr>
              <a:t> </a:t>
            </a:r>
            <a:r>
              <a:rPr sz="1500" b="1" spc="-15" dirty="0">
                <a:latin typeface="Calibri"/>
                <a:cs typeface="Calibri"/>
              </a:rPr>
              <a:t>Στην</a:t>
            </a:r>
            <a:r>
              <a:rPr sz="1500" b="1" dirty="0">
                <a:latin typeface="Calibri"/>
                <a:cs typeface="Calibri"/>
              </a:rPr>
              <a:t> </a:t>
            </a:r>
            <a:r>
              <a:rPr sz="1500" b="1" spc="-5" dirty="0">
                <a:latin typeface="Calibri"/>
                <a:cs typeface="Calibri"/>
              </a:rPr>
              <a:t>περίπτωση</a:t>
            </a:r>
            <a:r>
              <a:rPr sz="1500" b="1" spc="5" dirty="0">
                <a:latin typeface="Calibri"/>
                <a:cs typeface="Calibri"/>
              </a:rPr>
              <a:t> </a:t>
            </a:r>
            <a:r>
              <a:rPr sz="1500" b="1" dirty="0">
                <a:latin typeface="Calibri"/>
                <a:cs typeface="Calibri"/>
              </a:rPr>
              <a:t>που</a:t>
            </a:r>
            <a:r>
              <a:rPr sz="1500" b="1" spc="-15" dirty="0">
                <a:latin typeface="Calibri"/>
                <a:cs typeface="Calibri"/>
              </a:rPr>
              <a:t> </a:t>
            </a:r>
            <a:r>
              <a:rPr sz="1500" b="1" spc="-10" dirty="0">
                <a:latin typeface="Calibri"/>
                <a:cs typeface="Calibri"/>
              </a:rPr>
              <a:t>το</a:t>
            </a:r>
            <a:r>
              <a:rPr sz="1500" b="1" spc="-15" dirty="0">
                <a:latin typeface="Calibri"/>
                <a:cs typeface="Calibri"/>
              </a:rPr>
              <a:t> </a:t>
            </a:r>
            <a:r>
              <a:rPr sz="1500" b="1" spc="-5" dirty="0">
                <a:latin typeface="Calibri"/>
                <a:cs typeface="Calibri"/>
              </a:rPr>
              <a:t>υπόλειμμα</a:t>
            </a:r>
            <a:endParaRPr sz="1500" b="1" dirty="0">
              <a:latin typeface="Calibri"/>
              <a:cs typeface="Calibri"/>
            </a:endParaRPr>
          </a:p>
          <a:p>
            <a:pPr marL="12700" algn="just">
              <a:lnSpc>
                <a:spcPct val="100000"/>
              </a:lnSpc>
            </a:pPr>
            <a:r>
              <a:rPr sz="1500" b="1" spc="-5" dirty="0">
                <a:latin typeface="Calibri"/>
                <a:cs typeface="Calibri"/>
              </a:rPr>
              <a:t>ξεπερνάει</a:t>
            </a:r>
            <a:r>
              <a:rPr sz="1500" b="1" spc="10" dirty="0">
                <a:latin typeface="Calibri"/>
                <a:cs typeface="Calibri"/>
              </a:rPr>
              <a:t> </a:t>
            </a:r>
            <a:r>
              <a:rPr sz="1500" b="1" spc="-10" dirty="0">
                <a:latin typeface="Calibri"/>
                <a:cs typeface="Calibri"/>
              </a:rPr>
              <a:t>αυτό το</a:t>
            </a:r>
            <a:r>
              <a:rPr sz="1500" b="1" dirty="0">
                <a:latin typeface="Calibri"/>
                <a:cs typeface="Calibri"/>
              </a:rPr>
              <a:t> </a:t>
            </a:r>
            <a:r>
              <a:rPr sz="1500" b="1" spc="-10" dirty="0">
                <a:latin typeface="Calibri"/>
                <a:cs typeface="Calibri"/>
              </a:rPr>
              <a:t>όριο, έχουμε</a:t>
            </a:r>
            <a:r>
              <a:rPr sz="1500" b="1" spc="5" dirty="0">
                <a:latin typeface="Calibri"/>
                <a:cs typeface="Calibri"/>
              </a:rPr>
              <a:t> </a:t>
            </a:r>
            <a:r>
              <a:rPr sz="1500" b="1" spc="-5" dirty="0">
                <a:latin typeface="Calibri"/>
                <a:cs typeface="Calibri"/>
              </a:rPr>
              <a:t>ένδειξη</a:t>
            </a:r>
            <a:r>
              <a:rPr sz="1500" b="1" spc="20" dirty="0">
                <a:latin typeface="Calibri"/>
                <a:cs typeface="Calibri"/>
              </a:rPr>
              <a:t> </a:t>
            </a:r>
            <a:r>
              <a:rPr sz="1500" b="1" spc="-5" dirty="0">
                <a:latin typeface="Calibri"/>
                <a:cs typeface="Calibri"/>
              </a:rPr>
              <a:t>ότι</a:t>
            </a:r>
            <a:r>
              <a:rPr sz="1500" b="1" dirty="0">
                <a:latin typeface="Calibri"/>
                <a:cs typeface="Calibri"/>
              </a:rPr>
              <a:t> η </a:t>
            </a:r>
            <a:r>
              <a:rPr sz="1500" b="1" spc="-15" dirty="0">
                <a:latin typeface="Calibri"/>
                <a:cs typeface="Calibri"/>
              </a:rPr>
              <a:t>βενζίνη</a:t>
            </a:r>
            <a:r>
              <a:rPr sz="1500" b="1" spc="20" dirty="0">
                <a:latin typeface="Calibri"/>
                <a:cs typeface="Calibri"/>
              </a:rPr>
              <a:t> </a:t>
            </a:r>
            <a:r>
              <a:rPr sz="1500" b="1" spc="-5" dirty="0">
                <a:latin typeface="Calibri"/>
                <a:cs typeface="Calibri"/>
              </a:rPr>
              <a:t>περιέχει</a:t>
            </a:r>
            <a:r>
              <a:rPr sz="1500" b="1" spc="15" dirty="0">
                <a:latin typeface="Calibri"/>
                <a:cs typeface="Calibri"/>
              </a:rPr>
              <a:t> </a:t>
            </a:r>
            <a:r>
              <a:rPr sz="1500" b="1" spc="-5" dirty="0">
                <a:latin typeface="Calibri"/>
                <a:cs typeface="Calibri"/>
              </a:rPr>
              <a:t>βαριά</a:t>
            </a:r>
            <a:r>
              <a:rPr sz="1500" b="1" spc="5" dirty="0">
                <a:latin typeface="Calibri"/>
                <a:cs typeface="Calibri"/>
              </a:rPr>
              <a:t> </a:t>
            </a:r>
            <a:r>
              <a:rPr sz="1500" b="1" spc="-15" dirty="0">
                <a:latin typeface="Calibri"/>
                <a:cs typeface="Calibri"/>
              </a:rPr>
              <a:t>συστατικά</a:t>
            </a:r>
            <a:r>
              <a:rPr sz="1500" b="1" spc="25" dirty="0">
                <a:latin typeface="Calibri"/>
                <a:cs typeface="Calibri"/>
              </a:rPr>
              <a:t> </a:t>
            </a:r>
            <a:r>
              <a:rPr sz="1500" b="1" spc="-5" dirty="0">
                <a:latin typeface="Calibri"/>
                <a:cs typeface="Calibri"/>
              </a:rPr>
              <a:t>της</a:t>
            </a:r>
            <a:r>
              <a:rPr sz="1500" b="1" spc="-20" dirty="0">
                <a:latin typeface="Calibri"/>
                <a:cs typeface="Calibri"/>
              </a:rPr>
              <a:t> </a:t>
            </a:r>
            <a:r>
              <a:rPr sz="1500" b="1" dirty="0">
                <a:latin typeface="Calibri"/>
                <a:cs typeface="Calibri"/>
              </a:rPr>
              <a:t>περιοχής</a:t>
            </a:r>
            <a:r>
              <a:rPr sz="1500" b="1" spc="-5" dirty="0">
                <a:latin typeface="Calibri"/>
                <a:cs typeface="Calibri"/>
              </a:rPr>
              <a:t> </a:t>
            </a:r>
            <a:r>
              <a:rPr sz="1500" b="1" spc="-10" dirty="0">
                <a:latin typeface="Calibri"/>
                <a:cs typeface="Calibri"/>
              </a:rPr>
              <a:t>του </a:t>
            </a:r>
            <a:r>
              <a:rPr sz="1500" b="1" dirty="0">
                <a:latin typeface="Calibri"/>
                <a:cs typeface="Calibri"/>
              </a:rPr>
              <a:t>diesel.</a:t>
            </a:r>
          </a:p>
        </p:txBody>
      </p:sp>
      <p:pic>
        <p:nvPicPr>
          <p:cNvPr id="3" name="object 3"/>
          <p:cNvPicPr/>
          <p:nvPr/>
        </p:nvPicPr>
        <p:blipFill>
          <a:blip r:embed="rId2" cstate="print"/>
          <a:stretch>
            <a:fillRect/>
          </a:stretch>
        </p:blipFill>
        <p:spPr>
          <a:xfrm>
            <a:off x="420223" y="3174679"/>
            <a:ext cx="3456432" cy="3086100"/>
          </a:xfrm>
          <a:prstGeom prst="rect">
            <a:avLst/>
          </a:prstGeom>
        </p:spPr>
      </p:pic>
      <p:sp>
        <p:nvSpPr>
          <p:cNvPr id="4" name="object 4"/>
          <p:cNvSpPr txBox="1"/>
          <p:nvPr/>
        </p:nvSpPr>
        <p:spPr>
          <a:xfrm>
            <a:off x="3779912" y="6141025"/>
            <a:ext cx="2180590" cy="197490"/>
          </a:xfrm>
          <a:prstGeom prst="rect">
            <a:avLst/>
          </a:prstGeom>
        </p:spPr>
        <p:txBody>
          <a:bodyPr vert="horz" wrap="square" lIns="0" tIns="12700" rIns="0" bIns="0" rtlCol="0">
            <a:spAutoFit/>
          </a:bodyPr>
          <a:lstStyle/>
          <a:p>
            <a:pPr marL="12700" algn="ctr">
              <a:lnSpc>
                <a:spcPct val="100000"/>
              </a:lnSpc>
              <a:spcBef>
                <a:spcPts val="100"/>
              </a:spcBef>
            </a:pPr>
            <a:r>
              <a:rPr sz="1200" spc="-5" dirty="0" err="1">
                <a:latin typeface="Calibri"/>
                <a:cs typeface="Calibri"/>
              </a:rPr>
              <a:t>Φούρνος</a:t>
            </a:r>
            <a:r>
              <a:rPr sz="1200" spc="-15" dirty="0">
                <a:latin typeface="Calibri"/>
                <a:cs typeface="Calibri"/>
              </a:rPr>
              <a:t> </a:t>
            </a:r>
            <a:r>
              <a:rPr sz="1200" spc="-5" dirty="0">
                <a:latin typeface="Calibri"/>
                <a:cs typeface="Calibri"/>
              </a:rPr>
              <a:t>Stanhope-Seta</a:t>
            </a:r>
            <a:endParaRPr sz="1200" dirty="0">
              <a:latin typeface="Calibri"/>
              <a:cs typeface="Calibri"/>
            </a:endParaRPr>
          </a:p>
        </p:txBody>
      </p:sp>
      <p:pic>
        <p:nvPicPr>
          <p:cNvPr id="5" name="object 5"/>
          <p:cNvPicPr/>
          <p:nvPr/>
        </p:nvPicPr>
        <p:blipFill>
          <a:blip r:embed="rId3" cstate="print"/>
          <a:stretch>
            <a:fillRect/>
          </a:stretch>
        </p:blipFill>
        <p:spPr>
          <a:xfrm>
            <a:off x="5054738" y="3241352"/>
            <a:ext cx="3433571" cy="2577084"/>
          </a:xfrm>
          <a:prstGeom prst="rect">
            <a:avLst/>
          </a:prstGeom>
        </p:spPr>
      </p:pic>
      <p:sp>
        <p:nvSpPr>
          <p:cNvPr id="6" name="object 6"/>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107</a:t>
            </a:fld>
            <a:endParaRPr dirty="0"/>
          </a:p>
        </p:txBody>
      </p:sp>
      <p:sp>
        <p:nvSpPr>
          <p:cNvPr id="7" name="TextBox 6">
            <a:extLst>
              <a:ext uri="{FF2B5EF4-FFF2-40B4-BE49-F238E27FC236}">
                <a16:creationId xmlns:a16="http://schemas.microsoft.com/office/drawing/2014/main" id="{3D5144EB-E491-45A1-AE66-D70CB9520042}"/>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12866217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9714" y="1427734"/>
            <a:ext cx="8073390" cy="3325495"/>
          </a:xfrm>
          <a:prstGeom prst="rect">
            <a:avLst/>
          </a:prstGeom>
        </p:spPr>
        <p:txBody>
          <a:bodyPr vert="horz" wrap="square" lIns="0" tIns="12700" rIns="0" bIns="0" rtlCol="0">
            <a:spAutoFit/>
          </a:bodyPr>
          <a:lstStyle/>
          <a:p>
            <a:pPr marL="12700" algn="just">
              <a:lnSpc>
                <a:spcPct val="100000"/>
              </a:lnSpc>
              <a:spcBef>
                <a:spcPts val="100"/>
              </a:spcBef>
            </a:pPr>
            <a:r>
              <a:rPr sz="1500" spc="-5" dirty="0">
                <a:latin typeface="Calibri"/>
                <a:cs typeface="Calibri"/>
              </a:rPr>
              <a:t>Γίνονται δεκτές</a:t>
            </a:r>
            <a:r>
              <a:rPr sz="1500" spc="20" dirty="0">
                <a:latin typeface="Calibri"/>
                <a:cs typeface="Calibri"/>
              </a:rPr>
              <a:t> </a:t>
            </a:r>
            <a:r>
              <a:rPr sz="1500" dirty="0">
                <a:latin typeface="Calibri"/>
                <a:cs typeface="Calibri"/>
              </a:rPr>
              <a:t>οι</a:t>
            </a:r>
            <a:r>
              <a:rPr sz="1500" spc="-10" dirty="0">
                <a:latin typeface="Calibri"/>
                <a:cs typeface="Calibri"/>
              </a:rPr>
              <a:t> </a:t>
            </a:r>
            <a:r>
              <a:rPr sz="1500" spc="-15" dirty="0">
                <a:latin typeface="Calibri"/>
                <a:cs typeface="Calibri"/>
              </a:rPr>
              <a:t>ακόλουθες</a:t>
            </a:r>
            <a:r>
              <a:rPr sz="1500" dirty="0">
                <a:latin typeface="Calibri"/>
                <a:cs typeface="Calibri"/>
              </a:rPr>
              <a:t> </a:t>
            </a:r>
            <a:r>
              <a:rPr sz="1500" spc="-10" dirty="0">
                <a:latin typeface="Calibri"/>
                <a:cs typeface="Calibri"/>
              </a:rPr>
              <a:t>μέθοδοι</a:t>
            </a:r>
            <a:r>
              <a:rPr sz="1500" spc="15" dirty="0">
                <a:latin typeface="Calibri"/>
                <a:cs typeface="Calibri"/>
              </a:rPr>
              <a:t> </a:t>
            </a:r>
            <a:r>
              <a:rPr sz="1500" spc="-10" dirty="0">
                <a:latin typeface="Calibri"/>
                <a:cs typeface="Calibri"/>
              </a:rPr>
              <a:t>ιχνηθέτησης:</a:t>
            </a:r>
            <a:endParaRPr sz="1500" dirty="0">
              <a:latin typeface="Calibri"/>
              <a:cs typeface="Calibri"/>
            </a:endParaRPr>
          </a:p>
          <a:p>
            <a:pPr>
              <a:lnSpc>
                <a:spcPct val="100000"/>
              </a:lnSpc>
              <a:spcBef>
                <a:spcPts val="30"/>
              </a:spcBef>
            </a:pPr>
            <a:endParaRPr sz="1450" dirty="0">
              <a:latin typeface="Calibri"/>
              <a:cs typeface="Calibri"/>
            </a:endParaRPr>
          </a:p>
          <a:p>
            <a:pPr marL="355600" marR="5715" indent="-343535" algn="just">
              <a:lnSpc>
                <a:spcPct val="100000"/>
              </a:lnSpc>
              <a:buAutoNum type="arabicPeriod"/>
              <a:tabLst>
                <a:tab pos="356235" algn="l"/>
              </a:tabLst>
            </a:pPr>
            <a:r>
              <a:rPr sz="1500" spc="-5" dirty="0">
                <a:latin typeface="Calibri"/>
                <a:cs typeface="Calibri"/>
              </a:rPr>
              <a:t>Ιχνηθέτηση</a:t>
            </a:r>
            <a:r>
              <a:rPr sz="1500" dirty="0">
                <a:latin typeface="Calibri"/>
                <a:cs typeface="Calibri"/>
              </a:rPr>
              <a:t> </a:t>
            </a:r>
            <a:r>
              <a:rPr sz="1500" spc="-5" dirty="0">
                <a:latin typeface="Calibri"/>
                <a:cs typeface="Calibri"/>
              </a:rPr>
              <a:t>σε</a:t>
            </a:r>
            <a:r>
              <a:rPr sz="1500" dirty="0">
                <a:latin typeface="Calibri"/>
                <a:cs typeface="Calibri"/>
              </a:rPr>
              <a:t> </a:t>
            </a:r>
            <a:r>
              <a:rPr sz="1500" spc="-5" dirty="0">
                <a:latin typeface="Calibri"/>
                <a:cs typeface="Calibri"/>
              </a:rPr>
              <a:t>δεξαμενές</a:t>
            </a:r>
            <a:r>
              <a:rPr sz="1500" dirty="0">
                <a:latin typeface="Calibri"/>
                <a:cs typeface="Calibri"/>
              </a:rPr>
              <a:t> </a:t>
            </a:r>
            <a:r>
              <a:rPr sz="1500" spc="-10" dirty="0">
                <a:latin typeface="Calibri"/>
                <a:cs typeface="Calibri"/>
              </a:rPr>
              <a:t>αποθήκευσης,</a:t>
            </a:r>
            <a:r>
              <a:rPr sz="1500" spc="-5" dirty="0">
                <a:latin typeface="Calibri"/>
                <a:cs typeface="Calibri"/>
              </a:rPr>
              <a:t> </a:t>
            </a:r>
            <a:r>
              <a:rPr sz="1500" spc="-10" dirty="0">
                <a:latin typeface="Calibri"/>
                <a:cs typeface="Calibri"/>
              </a:rPr>
              <a:t>είτε</a:t>
            </a:r>
            <a:r>
              <a:rPr sz="1500" spc="-5" dirty="0">
                <a:latin typeface="Calibri"/>
                <a:cs typeface="Calibri"/>
              </a:rPr>
              <a:t> </a:t>
            </a:r>
            <a:r>
              <a:rPr sz="1500" dirty="0">
                <a:latin typeface="Calibri"/>
                <a:cs typeface="Calibri"/>
              </a:rPr>
              <a:t>με</a:t>
            </a:r>
            <a:r>
              <a:rPr sz="1500" spc="5" dirty="0">
                <a:latin typeface="Calibri"/>
                <a:cs typeface="Calibri"/>
              </a:rPr>
              <a:t> </a:t>
            </a:r>
            <a:r>
              <a:rPr sz="1500" spc="-10" dirty="0">
                <a:latin typeface="Calibri"/>
                <a:cs typeface="Calibri"/>
              </a:rPr>
              <a:t>αυτόματο</a:t>
            </a:r>
            <a:r>
              <a:rPr sz="1500" spc="-5" dirty="0">
                <a:latin typeface="Calibri"/>
                <a:cs typeface="Calibri"/>
              </a:rPr>
              <a:t> </a:t>
            </a:r>
            <a:r>
              <a:rPr sz="1500" dirty="0">
                <a:latin typeface="Calibri"/>
                <a:cs typeface="Calibri"/>
              </a:rPr>
              <a:t>ή</a:t>
            </a:r>
            <a:r>
              <a:rPr sz="1500" spc="5" dirty="0">
                <a:latin typeface="Calibri"/>
                <a:cs typeface="Calibri"/>
              </a:rPr>
              <a:t> </a:t>
            </a:r>
            <a:r>
              <a:rPr sz="1500" spc="-10" dirty="0">
                <a:latin typeface="Calibri"/>
                <a:cs typeface="Calibri"/>
              </a:rPr>
              <a:t>ημιαυτόματο</a:t>
            </a:r>
            <a:r>
              <a:rPr sz="1500" spc="-5" dirty="0">
                <a:latin typeface="Calibri"/>
                <a:cs typeface="Calibri"/>
              </a:rPr>
              <a:t> </a:t>
            </a:r>
            <a:r>
              <a:rPr sz="1500" spc="-10" dirty="0">
                <a:latin typeface="Calibri"/>
                <a:cs typeface="Calibri"/>
              </a:rPr>
              <a:t>εξοπλισμό</a:t>
            </a:r>
            <a:r>
              <a:rPr sz="1500" spc="-5" dirty="0">
                <a:latin typeface="Calibri"/>
                <a:cs typeface="Calibri"/>
              </a:rPr>
              <a:t> </a:t>
            </a:r>
            <a:r>
              <a:rPr sz="1500" spc="-10" dirty="0">
                <a:latin typeface="Calibri"/>
                <a:cs typeface="Calibri"/>
              </a:rPr>
              <a:t>είτε </a:t>
            </a:r>
            <a:r>
              <a:rPr sz="1500" spc="-5" dirty="0">
                <a:latin typeface="Calibri"/>
                <a:cs typeface="Calibri"/>
              </a:rPr>
              <a:t> </a:t>
            </a:r>
            <a:r>
              <a:rPr sz="1500" spc="-10" dirty="0">
                <a:latin typeface="Calibri"/>
                <a:cs typeface="Calibri"/>
              </a:rPr>
              <a:t>χειροκίνητα </a:t>
            </a:r>
            <a:r>
              <a:rPr sz="1500" spc="-5" dirty="0">
                <a:latin typeface="Calibri"/>
                <a:cs typeface="Calibri"/>
              </a:rPr>
              <a:t>(όταν </a:t>
            </a:r>
            <a:r>
              <a:rPr sz="1500" spc="-10" dirty="0">
                <a:latin typeface="Calibri"/>
                <a:cs typeface="Calibri"/>
              </a:rPr>
              <a:t>υπάρχει βλάβη του αυτόματου </a:t>
            </a:r>
            <a:r>
              <a:rPr sz="1500" dirty="0">
                <a:latin typeface="Calibri"/>
                <a:cs typeface="Calibri"/>
              </a:rPr>
              <a:t>ή </a:t>
            </a:r>
            <a:r>
              <a:rPr sz="1500" spc="-10" dirty="0">
                <a:latin typeface="Calibri"/>
                <a:cs typeface="Calibri"/>
              </a:rPr>
              <a:t>ημιαυτόματου εξοπλισμού </a:t>
            </a:r>
            <a:r>
              <a:rPr sz="1500" dirty="0">
                <a:latin typeface="Calibri"/>
                <a:cs typeface="Calibri"/>
              </a:rPr>
              <a:t>ή </a:t>
            </a:r>
            <a:r>
              <a:rPr sz="1500" spc="-5" dirty="0">
                <a:latin typeface="Calibri"/>
                <a:cs typeface="Calibri"/>
              </a:rPr>
              <a:t>οι </a:t>
            </a:r>
            <a:r>
              <a:rPr sz="1500" spc="-10" dirty="0">
                <a:latin typeface="Calibri"/>
                <a:cs typeface="Calibri"/>
              </a:rPr>
              <a:t>λειτουργικές </a:t>
            </a:r>
            <a:r>
              <a:rPr sz="1500" spc="-5" dirty="0">
                <a:latin typeface="Calibri"/>
                <a:cs typeface="Calibri"/>
              </a:rPr>
              <a:t> </a:t>
            </a:r>
            <a:r>
              <a:rPr sz="1500" spc="-10" dirty="0">
                <a:latin typeface="Calibri"/>
                <a:cs typeface="Calibri"/>
              </a:rPr>
              <a:t>συνθήκες</a:t>
            </a:r>
            <a:r>
              <a:rPr sz="1500" spc="15" dirty="0">
                <a:latin typeface="Calibri"/>
                <a:cs typeface="Calibri"/>
              </a:rPr>
              <a:t> </a:t>
            </a:r>
            <a:r>
              <a:rPr sz="1500" spc="-5" dirty="0">
                <a:latin typeface="Calibri"/>
                <a:cs typeface="Calibri"/>
              </a:rPr>
              <a:t>της</a:t>
            </a:r>
            <a:r>
              <a:rPr sz="1500" spc="-10" dirty="0">
                <a:latin typeface="Calibri"/>
                <a:cs typeface="Calibri"/>
              </a:rPr>
              <a:t> </a:t>
            </a:r>
            <a:r>
              <a:rPr sz="1500" spc="-15" dirty="0">
                <a:latin typeface="Calibri"/>
                <a:cs typeface="Calibri"/>
              </a:rPr>
              <a:t>εγκατάστασης</a:t>
            </a:r>
            <a:r>
              <a:rPr sz="1500" spc="15" dirty="0">
                <a:latin typeface="Calibri"/>
                <a:cs typeface="Calibri"/>
              </a:rPr>
              <a:t> </a:t>
            </a:r>
            <a:r>
              <a:rPr sz="1500" spc="-5" dirty="0">
                <a:latin typeface="Calibri"/>
                <a:cs typeface="Calibri"/>
              </a:rPr>
              <a:t>αποθήκευσης</a:t>
            </a:r>
            <a:r>
              <a:rPr sz="1500" spc="-10" dirty="0">
                <a:latin typeface="Calibri"/>
                <a:cs typeface="Calibri"/>
              </a:rPr>
              <a:t> το</a:t>
            </a:r>
            <a:r>
              <a:rPr sz="1500" spc="-5" dirty="0">
                <a:latin typeface="Calibri"/>
                <a:cs typeface="Calibri"/>
              </a:rPr>
              <a:t> επιβάλουν).</a:t>
            </a:r>
            <a:endParaRPr sz="1500" dirty="0">
              <a:latin typeface="Calibri"/>
              <a:cs typeface="Calibri"/>
            </a:endParaRPr>
          </a:p>
          <a:p>
            <a:pPr>
              <a:lnSpc>
                <a:spcPct val="100000"/>
              </a:lnSpc>
              <a:spcBef>
                <a:spcPts val="30"/>
              </a:spcBef>
              <a:buFont typeface="Calibri"/>
              <a:buAutoNum type="arabicPeriod"/>
            </a:pPr>
            <a:endParaRPr sz="1450" dirty="0">
              <a:latin typeface="Calibri"/>
              <a:cs typeface="Calibri"/>
            </a:endParaRPr>
          </a:p>
          <a:p>
            <a:pPr marL="355600" marR="6350" indent="-343535">
              <a:lnSpc>
                <a:spcPct val="100000"/>
              </a:lnSpc>
              <a:buAutoNum type="arabicPeriod"/>
              <a:tabLst>
                <a:tab pos="355600" algn="l"/>
                <a:tab pos="356235" algn="l"/>
              </a:tabLst>
            </a:pPr>
            <a:r>
              <a:rPr sz="1500" spc="-5" dirty="0">
                <a:latin typeface="Calibri"/>
                <a:cs typeface="Calibri"/>
              </a:rPr>
              <a:t>Ιχνηθέτηση</a:t>
            </a:r>
            <a:r>
              <a:rPr sz="1500" spc="245" dirty="0">
                <a:latin typeface="Calibri"/>
                <a:cs typeface="Calibri"/>
              </a:rPr>
              <a:t> </a:t>
            </a:r>
            <a:r>
              <a:rPr sz="1500" dirty="0">
                <a:latin typeface="Calibri"/>
                <a:cs typeface="Calibri"/>
              </a:rPr>
              <a:t>με</a:t>
            </a:r>
            <a:r>
              <a:rPr sz="1500" spc="250" dirty="0">
                <a:latin typeface="Calibri"/>
                <a:cs typeface="Calibri"/>
              </a:rPr>
              <a:t> </a:t>
            </a:r>
            <a:r>
              <a:rPr sz="1500" dirty="0">
                <a:latin typeface="Calibri"/>
                <a:cs typeface="Calibri"/>
              </a:rPr>
              <a:t>εγχυτήρα</a:t>
            </a:r>
            <a:r>
              <a:rPr sz="1500" spc="250" dirty="0">
                <a:latin typeface="Calibri"/>
                <a:cs typeface="Calibri"/>
              </a:rPr>
              <a:t> </a:t>
            </a:r>
            <a:r>
              <a:rPr sz="1500" spc="-20" dirty="0">
                <a:latin typeface="Calibri"/>
                <a:cs typeface="Calibri"/>
              </a:rPr>
              <a:t>κατά</a:t>
            </a:r>
            <a:r>
              <a:rPr sz="1500" spc="250" dirty="0">
                <a:latin typeface="Calibri"/>
                <a:cs typeface="Calibri"/>
              </a:rPr>
              <a:t> </a:t>
            </a:r>
            <a:r>
              <a:rPr sz="1500" spc="-15" dirty="0">
                <a:latin typeface="Calibri"/>
                <a:cs typeface="Calibri"/>
              </a:rPr>
              <a:t>την</a:t>
            </a:r>
            <a:r>
              <a:rPr sz="1500" spc="245" dirty="0">
                <a:latin typeface="Calibri"/>
                <a:cs typeface="Calibri"/>
              </a:rPr>
              <a:t> </a:t>
            </a:r>
            <a:r>
              <a:rPr sz="1500" spc="-10" dirty="0">
                <a:latin typeface="Calibri"/>
                <a:cs typeface="Calibri"/>
              </a:rPr>
              <a:t>παράδοση</a:t>
            </a:r>
            <a:r>
              <a:rPr sz="1500" spc="245" dirty="0">
                <a:latin typeface="Calibri"/>
                <a:cs typeface="Calibri"/>
              </a:rPr>
              <a:t> </a:t>
            </a:r>
            <a:r>
              <a:rPr sz="1500" spc="-5" dirty="0">
                <a:latin typeface="Calibri"/>
                <a:cs typeface="Calibri"/>
              </a:rPr>
              <a:t>πετρέλαιου</a:t>
            </a:r>
            <a:r>
              <a:rPr sz="1500" spc="235" dirty="0">
                <a:latin typeface="Calibri"/>
                <a:cs typeface="Calibri"/>
              </a:rPr>
              <a:t> </a:t>
            </a:r>
            <a:r>
              <a:rPr sz="1500" spc="-5" dirty="0">
                <a:latin typeface="Calibri"/>
                <a:cs typeface="Calibri"/>
              </a:rPr>
              <a:t>εσωτερικής</a:t>
            </a:r>
            <a:r>
              <a:rPr sz="1500" spc="245" dirty="0">
                <a:latin typeface="Calibri"/>
                <a:cs typeface="Calibri"/>
              </a:rPr>
              <a:t> </a:t>
            </a:r>
            <a:r>
              <a:rPr sz="1500" spc="-10" dirty="0">
                <a:latin typeface="Calibri"/>
                <a:cs typeface="Calibri"/>
              </a:rPr>
              <a:t>καύσης</a:t>
            </a:r>
            <a:r>
              <a:rPr sz="1500" spc="240" dirty="0">
                <a:latin typeface="Calibri"/>
                <a:cs typeface="Calibri"/>
              </a:rPr>
              <a:t> </a:t>
            </a:r>
            <a:r>
              <a:rPr sz="1500" spc="-5" dirty="0">
                <a:latin typeface="Calibri"/>
                <a:cs typeface="Calibri"/>
              </a:rPr>
              <a:t>πλοίων</a:t>
            </a:r>
            <a:r>
              <a:rPr sz="1500" spc="245" dirty="0">
                <a:latin typeface="Calibri"/>
                <a:cs typeface="Calibri"/>
              </a:rPr>
              <a:t> </a:t>
            </a:r>
            <a:r>
              <a:rPr sz="1500" spc="-20" dirty="0">
                <a:latin typeface="Calibri"/>
                <a:cs typeface="Calibri"/>
              </a:rPr>
              <a:t>και</a:t>
            </a:r>
            <a:r>
              <a:rPr sz="1500" spc="245" dirty="0">
                <a:latin typeface="Calibri"/>
                <a:cs typeface="Calibri"/>
              </a:rPr>
              <a:t> </a:t>
            </a:r>
            <a:r>
              <a:rPr sz="1500" spc="-5" dirty="0">
                <a:latin typeface="Calibri"/>
                <a:cs typeface="Calibri"/>
              </a:rPr>
              <a:t>ντ</a:t>
            </a:r>
            <a:r>
              <a:rPr lang="el-GR" sz="1500" spc="-5" dirty="0">
                <a:latin typeface="Calibri"/>
                <a:cs typeface="Calibri"/>
              </a:rPr>
              <a:t>ή</a:t>
            </a:r>
            <a:r>
              <a:rPr sz="1500" spc="-5" dirty="0" err="1">
                <a:latin typeface="Calibri"/>
                <a:cs typeface="Calibri"/>
              </a:rPr>
              <a:t>ζελ</a:t>
            </a:r>
            <a:r>
              <a:rPr sz="1500" spc="-5" dirty="0">
                <a:latin typeface="Calibri"/>
                <a:cs typeface="Calibri"/>
              </a:rPr>
              <a:t> </a:t>
            </a:r>
            <a:r>
              <a:rPr sz="1500" spc="-325" dirty="0">
                <a:latin typeface="Calibri"/>
                <a:cs typeface="Calibri"/>
              </a:rPr>
              <a:t> </a:t>
            </a:r>
            <a:r>
              <a:rPr sz="1500" spc="-5" dirty="0">
                <a:latin typeface="Calibri"/>
                <a:cs typeface="Calibri"/>
              </a:rPr>
              <a:t>πλοίων</a:t>
            </a:r>
            <a:r>
              <a:rPr sz="1500" spc="-15" dirty="0">
                <a:latin typeface="Calibri"/>
                <a:cs typeface="Calibri"/>
              </a:rPr>
              <a:t> </a:t>
            </a:r>
            <a:r>
              <a:rPr sz="1500" spc="-5" dirty="0">
                <a:latin typeface="Calibri"/>
                <a:cs typeface="Calibri"/>
              </a:rPr>
              <a:t>από τις</a:t>
            </a:r>
            <a:r>
              <a:rPr sz="1500" spc="-15" dirty="0">
                <a:latin typeface="Calibri"/>
                <a:cs typeface="Calibri"/>
              </a:rPr>
              <a:t> </a:t>
            </a:r>
            <a:r>
              <a:rPr sz="1500" spc="-10" dirty="0">
                <a:latin typeface="Calibri"/>
                <a:cs typeface="Calibri"/>
              </a:rPr>
              <a:t>εγκαταστάσεις</a:t>
            </a:r>
            <a:r>
              <a:rPr sz="1500" spc="25" dirty="0">
                <a:latin typeface="Calibri"/>
                <a:cs typeface="Calibri"/>
              </a:rPr>
              <a:t> </a:t>
            </a:r>
            <a:r>
              <a:rPr sz="1500" spc="-5" dirty="0">
                <a:latin typeface="Calibri"/>
                <a:cs typeface="Calibri"/>
              </a:rPr>
              <a:t>των </a:t>
            </a:r>
            <a:r>
              <a:rPr sz="1500" spc="-10" dirty="0">
                <a:latin typeface="Calibri"/>
                <a:cs typeface="Calibri"/>
              </a:rPr>
              <a:t>διυλιστηρίων:</a:t>
            </a:r>
            <a:endParaRPr sz="1500" dirty="0">
              <a:latin typeface="Calibri"/>
              <a:cs typeface="Calibri"/>
            </a:endParaRPr>
          </a:p>
          <a:p>
            <a:pPr marL="756285" lvl="1" indent="-287020">
              <a:lnSpc>
                <a:spcPts val="1680"/>
              </a:lnSpc>
              <a:spcBef>
                <a:spcPts val="5"/>
              </a:spcBef>
              <a:buAutoNum type="romanLcPeriod"/>
              <a:tabLst>
                <a:tab pos="756285" algn="l"/>
                <a:tab pos="756920" algn="l"/>
              </a:tabLst>
            </a:pPr>
            <a:r>
              <a:rPr sz="1400" spc="-5" dirty="0">
                <a:latin typeface="Calibri"/>
                <a:cs typeface="Calibri"/>
              </a:rPr>
              <a:t>σε</a:t>
            </a:r>
            <a:r>
              <a:rPr sz="1400" dirty="0">
                <a:latin typeface="Calibri"/>
                <a:cs typeface="Calibri"/>
              </a:rPr>
              <a:t> </a:t>
            </a:r>
            <a:r>
              <a:rPr sz="1400" spc="-10" dirty="0">
                <a:latin typeface="Calibri"/>
                <a:cs typeface="Calibri"/>
              </a:rPr>
              <a:t>πλωτά</a:t>
            </a:r>
            <a:r>
              <a:rPr sz="1400" dirty="0">
                <a:latin typeface="Calibri"/>
                <a:cs typeface="Calibri"/>
              </a:rPr>
              <a:t> </a:t>
            </a:r>
            <a:r>
              <a:rPr sz="1400" spc="-10" dirty="0">
                <a:latin typeface="Calibri"/>
                <a:cs typeface="Calibri"/>
              </a:rPr>
              <a:t>εφοδιαστικά-μεταφορικά</a:t>
            </a:r>
            <a:r>
              <a:rPr sz="1400" spc="40" dirty="0">
                <a:latin typeface="Calibri"/>
                <a:cs typeface="Calibri"/>
              </a:rPr>
              <a:t> </a:t>
            </a:r>
            <a:r>
              <a:rPr sz="1400" spc="-10" dirty="0">
                <a:latin typeface="Calibri"/>
                <a:cs typeface="Calibri"/>
              </a:rPr>
              <a:t>μέσα</a:t>
            </a:r>
            <a:r>
              <a:rPr sz="1400" spc="10" dirty="0">
                <a:latin typeface="Calibri"/>
                <a:cs typeface="Calibri"/>
              </a:rPr>
              <a:t> </a:t>
            </a:r>
            <a:r>
              <a:rPr sz="1400" spc="-10" dirty="0">
                <a:latin typeface="Calibri"/>
                <a:cs typeface="Calibri"/>
              </a:rPr>
              <a:t>ναυτιλιακού</a:t>
            </a:r>
            <a:r>
              <a:rPr sz="1400" spc="20" dirty="0">
                <a:latin typeface="Calibri"/>
                <a:cs typeface="Calibri"/>
              </a:rPr>
              <a:t> </a:t>
            </a:r>
            <a:r>
              <a:rPr sz="1400" spc="-10" dirty="0">
                <a:latin typeface="Calibri"/>
                <a:cs typeface="Calibri"/>
              </a:rPr>
              <a:t>καυσίμου</a:t>
            </a:r>
            <a:endParaRPr sz="1400" dirty="0">
              <a:latin typeface="Calibri"/>
              <a:cs typeface="Calibri"/>
            </a:endParaRPr>
          </a:p>
          <a:p>
            <a:pPr marL="756285" lvl="1" indent="-287020">
              <a:lnSpc>
                <a:spcPts val="1800"/>
              </a:lnSpc>
              <a:buAutoNum type="romanLcPeriod"/>
              <a:tabLst>
                <a:tab pos="756285" algn="l"/>
                <a:tab pos="756920" algn="l"/>
              </a:tabLst>
            </a:pPr>
            <a:r>
              <a:rPr sz="1500" spc="-5" dirty="0">
                <a:latin typeface="Calibri"/>
                <a:cs typeface="Calibri"/>
              </a:rPr>
              <a:t>στις </a:t>
            </a:r>
            <a:r>
              <a:rPr sz="1500" spc="-10" dirty="0">
                <a:latin typeface="Calibri"/>
                <a:cs typeface="Calibri"/>
              </a:rPr>
              <a:t>εγκαταστάσεις</a:t>
            </a:r>
            <a:r>
              <a:rPr sz="1500" spc="40" dirty="0">
                <a:latin typeface="Calibri"/>
                <a:cs typeface="Calibri"/>
              </a:rPr>
              <a:t> </a:t>
            </a:r>
            <a:r>
              <a:rPr sz="1500" spc="-5" dirty="0">
                <a:latin typeface="Calibri"/>
                <a:cs typeface="Calibri"/>
              </a:rPr>
              <a:t>εταιρειών</a:t>
            </a:r>
            <a:r>
              <a:rPr sz="1500" dirty="0">
                <a:latin typeface="Calibri"/>
                <a:cs typeface="Calibri"/>
              </a:rPr>
              <a:t> εμπορίας</a:t>
            </a:r>
            <a:r>
              <a:rPr sz="1500" spc="-30" dirty="0">
                <a:latin typeface="Calibri"/>
                <a:cs typeface="Calibri"/>
              </a:rPr>
              <a:t> </a:t>
            </a:r>
            <a:r>
              <a:rPr sz="1500" spc="-5" dirty="0">
                <a:latin typeface="Calibri"/>
                <a:cs typeface="Calibri"/>
              </a:rPr>
              <a:t>υγρών</a:t>
            </a:r>
            <a:r>
              <a:rPr sz="1500" spc="-20" dirty="0">
                <a:latin typeface="Calibri"/>
                <a:cs typeface="Calibri"/>
              </a:rPr>
              <a:t> </a:t>
            </a:r>
            <a:r>
              <a:rPr sz="1500" spc="-10" dirty="0">
                <a:latin typeface="Calibri"/>
                <a:cs typeface="Calibri"/>
              </a:rPr>
              <a:t>καυσίμων,</a:t>
            </a:r>
            <a:r>
              <a:rPr sz="1500" spc="10" dirty="0">
                <a:latin typeface="Calibri"/>
                <a:cs typeface="Calibri"/>
              </a:rPr>
              <a:t> </a:t>
            </a:r>
            <a:r>
              <a:rPr sz="1500" spc="-10" dirty="0">
                <a:latin typeface="Calibri"/>
                <a:cs typeface="Calibri"/>
              </a:rPr>
              <a:t>μέσω</a:t>
            </a:r>
            <a:r>
              <a:rPr sz="1500" spc="20" dirty="0">
                <a:latin typeface="Calibri"/>
                <a:cs typeface="Calibri"/>
              </a:rPr>
              <a:t> </a:t>
            </a:r>
            <a:r>
              <a:rPr sz="1500" spc="-5" dirty="0">
                <a:latin typeface="Calibri"/>
                <a:cs typeface="Calibri"/>
              </a:rPr>
              <a:t>αγωγού.</a:t>
            </a:r>
            <a:endParaRPr sz="1500" dirty="0">
              <a:latin typeface="Calibri"/>
              <a:cs typeface="Calibri"/>
            </a:endParaRPr>
          </a:p>
          <a:p>
            <a:pPr>
              <a:lnSpc>
                <a:spcPct val="100000"/>
              </a:lnSpc>
              <a:spcBef>
                <a:spcPts val="15"/>
              </a:spcBef>
            </a:pPr>
            <a:endParaRPr sz="2200" dirty="0">
              <a:latin typeface="Calibri"/>
              <a:cs typeface="Calibri"/>
            </a:endParaRPr>
          </a:p>
          <a:p>
            <a:pPr marL="12700" marR="5080" algn="just">
              <a:lnSpc>
                <a:spcPct val="100000"/>
              </a:lnSpc>
            </a:pPr>
            <a:r>
              <a:rPr sz="1500" spc="-5" dirty="0">
                <a:latin typeface="Calibri"/>
                <a:cs typeface="Calibri"/>
              </a:rPr>
              <a:t>Σε όλες </a:t>
            </a:r>
            <a:r>
              <a:rPr sz="1500" dirty="0">
                <a:latin typeface="Calibri"/>
                <a:cs typeface="Calibri"/>
              </a:rPr>
              <a:t>τις </a:t>
            </a:r>
            <a:r>
              <a:rPr sz="1500" spc="-5" dirty="0">
                <a:latin typeface="Calibri"/>
                <a:cs typeface="Calibri"/>
              </a:rPr>
              <a:t>ανωτέρω περιπτώσεις </a:t>
            </a:r>
            <a:r>
              <a:rPr sz="1500" spc="-10" dirty="0">
                <a:latin typeface="Calibri"/>
                <a:cs typeface="Calibri"/>
              </a:rPr>
              <a:t>διασφαλίζεται </a:t>
            </a:r>
            <a:r>
              <a:rPr sz="1500" spc="-5" dirty="0">
                <a:latin typeface="Calibri"/>
                <a:cs typeface="Calibri"/>
              </a:rPr>
              <a:t>ότι </a:t>
            </a:r>
            <a:r>
              <a:rPr sz="1500" spc="-10" dirty="0">
                <a:latin typeface="Calibri"/>
                <a:cs typeface="Calibri"/>
              </a:rPr>
              <a:t>τα καύσιμα </a:t>
            </a:r>
            <a:r>
              <a:rPr sz="1500" dirty="0">
                <a:latin typeface="Calibri"/>
                <a:cs typeface="Calibri"/>
              </a:rPr>
              <a:t>που </a:t>
            </a:r>
            <a:r>
              <a:rPr sz="1500" spc="-10" dirty="0">
                <a:latin typeface="Calibri"/>
                <a:cs typeface="Calibri"/>
              </a:rPr>
              <a:t>ιχνηθετούνται </a:t>
            </a:r>
            <a:r>
              <a:rPr sz="1500" dirty="0">
                <a:latin typeface="Calibri"/>
                <a:cs typeface="Calibri"/>
              </a:rPr>
              <a:t>με </a:t>
            </a:r>
            <a:r>
              <a:rPr sz="1500" spc="-10" dirty="0">
                <a:latin typeface="Calibri"/>
                <a:cs typeface="Calibri"/>
              </a:rPr>
              <a:t>οποιονδήποτε </a:t>
            </a:r>
            <a:r>
              <a:rPr sz="1500" spc="-5" dirty="0">
                <a:latin typeface="Calibri"/>
                <a:cs typeface="Calibri"/>
              </a:rPr>
              <a:t> τρόπο </a:t>
            </a:r>
            <a:r>
              <a:rPr sz="1500" spc="-20" dirty="0">
                <a:latin typeface="Calibri"/>
                <a:cs typeface="Calibri"/>
              </a:rPr>
              <a:t>και </a:t>
            </a:r>
            <a:r>
              <a:rPr sz="1500" spc="-5" dirty="0">
                <a:latin typeface="Calibri"/>
                <a:cs typeface="Calibri"/>
              </a:rPr>
              <a:t>σε </a:t>
            </a:r>
            <a:r>
              <a:rPr sz="1500" spc="-10" dirty="0">
                <a:latin typeface="Calibri"/>
                <a:cs typeface="Calibri"/>
              </a:rPr>
              <a:t>οποιαδήποτε </a:t>
            </a:r>
            <a:r>
              <a:rPr sz="1500" spc="-5" dirty="0">
                <a:latin typeface="Calibri"/>
                <a:cs typeface="Calibri"/>
              </a:rPr>
              <a:t>επιτρεπόμενη </a:t>
            </a:r>
            <a:r>
              <a:rPr sz="1500" spc="-10" dirty="0">
                <a:latin typeface="Calibri"/>
                <a:cs typeface="Calibri"/>
              </a:rPr>
              <a:t>εγκατάσταση, </a:t>
            </a:r>
            <a:r>
              <a:rPr sz="1500" spc="-5" dirty="0">
                <a:latin typeface="Calibri"/>
                <a:cs typeface="Calibri"/>
              </a:rPr>
              <a:t>είναι ομοιογενώς ιχνηθετημένα σε όλη τη </a:t>
            </a:r>
            <a:r>
              <a:rPr sz="1500" spc="-15" dirty="0">
                <a:latin typeface="Calibri"/>
                <a:cs typeface="Calibri"/>
              </a:rPr>
              <a:t>μάζα </a:t>
            </a:r>
            <a:r>
              <a:rPr sz="1500" spc="-10" dirty="0">
                <a:latin typeface="Calibri"/>
                <a:cs typeface="Calibri"/>
              </a:rPr>
              <a:t> </a:t>
            </a:r>
            <a:r>
              <a:rPr sz="1500" spc="-5" dirty="0">
                <a:latin typeface="Calibri"/>
                <a:cs typeface="Calibri"/>
              </a:rPr>
              <a:t>τους</a:t>
            </a:r>
            <a:r>
              <a:rPr sz="1500" spc="-30" dirty="0">
                <a:latin typeface="Calibri"/>
                <a:cs typeface="Calibri"/>
              </a:rPr>
              <a:t> </a:t>
            </a:r>
            <a:r>
              <a:rPr sz="1500" dirty="0">
                <a:latin typeface="Calibri"/>
                <a:cs typeface="Calibri"/>
              </a:rPr>
              <a:t>με</a:t>
            </a:r>
            <a:r>
              <a:rPr sz="1500" spc="5" dirty="0">
                <a:latin typeface="Calibri"/>
                <a:cs typeface="Calibri"/>
              </a:rPr>
              <a:t> </a:t>
            </a:r>
            <a:r>
              <a:rPr sz="1500" spc="-15" dirty="0">
                <a:latin typeface="Calibri"/>
                <a:cs typeface="Calibri"/>
              </a:rPr>
              <a:t>την</a:t>
            </a:r>
            <a:r>
              <a:rPr sz="1500" spc="-5" dirty="0">
                <a:latin typeface="Calibri"/>
                <a:cs typeface="Calibri"/>
              </a:rPr>
              <a:t> </a:t>
            </a:r>
            <a:r>
              <a:rPr sz="1500" spc="-10" dirty="0">
                <a:latin typeface="Calibri"/>
                <a:cs typeface="Calibri"/>
              </a:rPr>
              <a:t>κατάλληλη</a:t>
            </a:r>
            <a:r>
              <a:rPr sz="1500" spc="10" dirty="0">
                <a:latin typeface="Calibri"/>
                <a:cs typeface="Calibri"/>
              </a:rPr>
              <a:t> </a:t>
            </a:r>
            <a:r>
              <a:rPr sz="1500" spc="-5" dirty="0">
                <a:latin typeface="Calibri"/>
                <a:cs typeface="Calibri"/>
              </a:rPr>
              <a:t>συγκέντρωση</a:t>
            </a:r>
            <a:r>
              <a:rPr sz="1500" dirty="0">
                <a:latin typeface="Calibri"/>
                <a:cs typeface="Calibri"/>
              </a:rPr>
              <a:t> </a:t>
            </a:r>
            <a:r>
              <a:rPr sz="1500" spc="-10" dirty="0">
                <a:latin typeface="Calibri"/>
                <a:cs typeface="Calibri"/>
              </a:rPr>
              <a:t>του</a:t>
            </a:r>
            <a:r>
              <a:rPr sz="1500" dirty="0">
                <a:latin typeface="Calibri"/>
                <a:cs typeface="Calibri"/>
              </a:rPr>
              <a:t> </a:t>
            </a:r>
            <a:r>
              <a:rPr sz="1500" spc="-10" dirty="0">
                <a:latin typeface="Calibri"/>
                <a:cs typeface="Calibri"/>
              </a:rPr>
              <a:t>ιχνηθέτη.</a:t>
            </a:r>
            <a:endParaRPr sz="1500" dirty="0">
              <a:latin typeface="Calibri"/>
              <a:cs typeface="Calibri"/>
            </a:endParaRPr>
          </a:p>
        </p:txBody>
      </p:sp>
      <p:sp>
        <p:nvSpPr>
          <p:cNvPr id="4" name="object 4"/>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108</a:t>
            </a:fld>
            <a:endParaRPr dirty="0"/>
          </a:p>
        </p:txBody>
      </p:sp>
      <p:sp>
        <p:nvSpPr>
          <p:cNvPr id="3" name="object 3"/>
          <p:cNvSpPr txBox="1">
            <a:spLocks noGrp="1"/>
          </p:cNvSpPr>
          <p:nvPr>
            <p:ph type="title"/>
          </p:nvPr>
        </p:nvSpPr>
        <p:spPr>
          <a:xfrm>
            <a:off x="2505836" y="275590"/>
            <a:ext cx="4136390" cy="574040"/>
          </a:xfrm>
          <a:prstGeom prst="rect">
            <a:avLst/>
          </a:prstGeom>
        </p:spPr>
        <p:txBody>
          <a:bodyPr vert="horz" wrap="square" lIns="0" tIns="12700" rIns="0" bIns="0" rtlCol="0">
            <a:spAutoFit/>
          </a:bodyPr>
          <a:lstStyle/>
          <a:p>
            <a:pPr marL="12700">
              <a:lnSpc>
                <a:spcPct val="100000"/>
              </a:lnSpc>
              <a:spcBef>
                <a:spcPts val="100"/>
              </a:spcBef>
            </a:pPr>
            <a:r>
              <a:rPr sz="3600" b="0" u="none" spc="-10" dirty="0">
                <a:latin typeface="Calibri"/>
                <a:cs typeface="Calibri"/>
              </a:rPr>
              <a:t>Μέθοδοι</a:t>
            </a:r>
            <a:r>
              <a:rPr sz="3600" b="0" u="none" spc="-40" dirty="0">
                <a:latin typeface="Calibri"/>
                <a:cs typeface="Calibri"/>
              </a:rPr>
              <a:t> </a:t>
            </a:r>
            <a:r>
              <a:rPr sz="3600" b="0" u="none" spc="-5" dirty="0">
                <a:latin typeface="Calibri"/>
                <a:cs typeface="Calibri"/>
              </a:rPr>
              <a:t>ιχνηθέτησης</a:t>
            </a:r>
            <a:endParaRPr sz="3600">
              <a:latin typeface="Calibri"/>
              <a:cs typeface="Calibri"/>
            </a:endParaRPr>
          </a:p>
        </p:txBody>
      </p:sp>
    </p:spTree>
    <p:extLst>
      <p:ext uri="{BB962C8B-B14F-4D97-AF65-F5344CB8AC3E}">
        <p14:creationId xmlns:p14="http://schemas.microsoft.com/office/powerpoint/2010/main" val="17384953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744817"/>
            <a:ext cx="8119814" cy="566181"/>
          </a:xfrm>
          <a:prstGeom prst="rect">
            <a:avLst/>
          </a:prstGeom>
        </p:spPr>
        <p:txBody>
          <a:bodyPr vert="horz" wrap="square" lIns="0" tIns="12065" rIns="0" bIns="0" rtlCol="0">
            <a:spAutoFit/>
          </a:bodyPr>
          <a:lstStyle/>
          <a:p>
            <a:pPr marL="15875" marR="5080" indent="149225" algn="ctr">
              <a:lnSpc>
                <a:spcPct val="100000"/>
              </a:lnSpc>
              <a:spcBef>
                <a:spcPts val="95"/>
              </a:spcBef>
            </a:pPr>
            <a:r>
              <a:rPr sz="1800" b="1" spc="-25" dirty="0">
                <a:latin typeface="+mn-lt"/>
              </a:rPr>
              <a:t>ΟΠΤΙΚΟΣ</a:t>
            </a:r>
            <a:r>
              <a:rPr sz="1800" b="1" spc="20" dirty="0">
                <a:latin typeface="+mn-lt"/>
              </a:rPr>
              <a:t> </a:t>
            </a:r>
            <a:r>
              <a:rPr sz="1800" b="1" spc="-25" dirty="0">
                <a:latin typeface="+mn-lt"/>
              </a:rPr>
              <a:t>ΕΛΕΓΧΟΣ</a:t>
            </a:r>
            <a:r>
              <a:rPr sz="1800" b="1" dirty="0">
                <a:latin typeface="+mn-lt"/>
              </a:rPr>
              <a:t> </a:t>
            </a:r>
            <a:r>
              <a:rPr sz="1800" b="1" spc="-10" dirty="0">
                <a:latin typeface="+mn-lt"/>
              </a:rPr>
              <a:t>ΑΝΙΧΝΕΥΣΗΣ</a:t>
            </a:r>
            <a:r>
              <a:rPr sz="1800" b="1" spc="35" dirty="0">
                <a:latin typeface="+mn-lt"/>
              </a:rPr>
              <a:t> </a:t>
            </a:r>
            <a:r>
              <a:rPr sz="1800" b="1" spc="-10" dirty="0">
                <a:latin typeface="+mn-lt"/>
              </a:rPr>
              <a:t>ΚΙΝΙΖΑΡΙΝΗΣ</a:t>
            </a:r>
            <a:r>
              <a:rPr sz="1800" b="1" spc="60" dirty="0">
                <a:latin typeface="+mn-lt"/>
              </a:rPr>
              <a:t> </a:t>
            </a:r>
            <a:r>
              <a:rPr sz="1800" b="1" spc="-5" dirty="0">
                <a:latin typeface="+mn-lt"/>
              </a:rPr>
              <a:t>ΣΕ</a:t>
            </a:r>
            <a:r>
              <a:rPr sz="1800" b="1" u="none" dirty="0">
                <a:latin typeface="+mn-lt"/>
              </a:rPr>
              <a:t> </a:t>
            </a:r>
            <a:r>
              <a:rPr sz="1800" b="1" spc="-60" dirty="0">
                <a:latin typeface="+mn-lt"/>
              </a:rPr>
              <a:t>ΔΕΙΓΜΑΤΑ</a:t>
            </a:r>
            <a:r>
              <a:rPr sz="1800" b="1" spc="15" dirty="0">
                <a:latin typeface="+mn-lt"/>
              </a:rPr>
              <a:t> </a:t>
            </a:r>
            <a:r>
              <a:rPr sz="1800" b="1" spc="-40" dirty="0">
                <a:latin typeface="+mn-lt"/>
              </a:rPr>
              <a:t>ΑΜΟΛΥΒΔΗΣ</a:t>
            </a:r>
            <a:r>
              <a:rPr sz="1800" b="1" spc="5" dirty="0">
                <a:latin typeface="+mn-lt"/>
              </a:rPr>
              <a:t> </a:t>
            </a:r>
            <a:r>
              <a:rPr sz="1800" b="1" spc="-5" dirty="0">
                <a:latin typeface="+mn-lt"/>
              </a:rPr>
              <a:t>ΥΨΗ</a:t>
            </a:r>
            <a:r>
              <a:rPr lang="el-GR" sz="1800" b="1" spc="-5" dirty="0">
                <a:latin typeface="+mn-lt"/>
              </a:rPr>
              <a:t>Λ</a:t>
            </a:r>
            <a:r>
              <a:rPr sz="1800" b="1" spc="-5" dirty="0">
                <a:latin typeface="+mn-lt"/>
              </a:rPr>
              <a:t>ΏΝ </a:t>
            </a:r>
            <a:r>
              <a:rPr sz="1800" b="1" spc="-35" dirty="0">
                <a:latin typeface="+mn-lt"/>
              </a:rPr>
              <a:t>ΟΚΤΑΝΙΩΝ</a:t>
            </a:r>
            <a:r>
              <a:rPr sz="1800" b="1" spc="40" dirty="0">
                <a:latin typeface="+mn-lt"/>
              </a:rPr>
              <a:t> </a:t>
            </a:r>
            <a:r>
              <a:rPr sz="1800" b="1" spc="-15" dirty="0">
                <a:latin typeface="+mn-lt"/>
              </a:rPr>
              <a:t>(SPOT</a:t>
            </a:r>
            <a:r>
              <a:rPr lang="el-GR" sz="1800" b="1" spc="-15" dirty="0">
                <a:latin typeface="+mn-lt"/>
              </a:rPr>
              <a:t> </a:t>
            </a:r>
            <a:r>
              <a:rPr sz="1800" b="1" spc="-20" dirty="0">
                <a:latin typeface="+mn-lt"/>
              </a:rPr>
              <a:t>TEST)</a:t>
            </a:r>
          </a:p>
        </p:txBody>
      </p:sp>
      <p:sp>
        <p:nvSpPr>
          <p:cNvPr id="4" name="object 4"/>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109</a:t>
            </a:fld>
            <a:endParaRPr dirty="0"/>
          </a:p>
        </p:txBody>
      </p:sp>
      <p:sp>
        <p:nvSpPr>
          <p:cNvPr id="3" name="object 3"/>
          <p:cNvSpPr txBox="1"/>
          <p:nvPr/>
        </p:nvSpPr>
        <p:spPr>
          <a:xfrm>
            <a:off x="518566" y="1434210"/>
            <a:ext cx="8037195" cy="4232910"/>
          </a:xfrm>
          <a:prstGeom prst="rect">
            <a:avLst/>
          </a:prstGeom>
        </p:spPr>
        <p:txBody>
          <a:bodyPr vert="horz" wrap="square" lIns="0" tIns="12700" rIns="0" bIns="0" rtlCol="0">
            <a:spAutoFit/>
          </a:bodyPr>
          <a:lstStyle/>
          <a:p>
            <a:pPr marL="354965" marR="104775" indent="-342900" algn="just">
              <a:lnSpc>
                <a:spcPct val="100000"/>
              </a:lnSpc>
              <a:spcBef>
                <a:spcPts val="100"/>
              </a:spcBef>
              <a:buFont typeface="Arial MT"/>
              <a:buChar char="•"/>
              <a:tabLst>
                <a:tab pos="354965" algn="l"/>
                <a:tab pos="355600" algn="l"/>
              </a:tabLst>
            </a:pPr>
            <a:r>
              <a:rPr sz="1500" dirty="0">
                <a:latin typeface="Calibri"/>
                <a:cs typeface="Calibri"/>
              </a:rPr>
              <a:t>Ο</a:t>
            </a:r>
            <a:r>
              <a:rPr sz="1500" spc="-10" dirty="0">
                <a:latin typeface="Calibri"/>
                <a:cs typeface="Calibri"/>
              </a:rPr>
              <a:t> ιχνηθέτης</a:t>
            </a:r>
            <a:r>
              <a:rPr sz="1500" spc="20" dirty="0">
                <a:latin typeface="Calibri"/>
                <a:cs typeface="Calibri"/>
              </a:rPr>
              <a:t> </a:t>
            </a:r>
            <a:r>
              <a:rPr sz="1500" spc="-15" dirty="0">
                <a:latin typeface="Calibri"/>
                <a:cs typeface="Calibri"/>
              </a:rPr>
              <a:t>κινιζαρίνη</a:t>
            </a:r>
            <a:r>
              <a:rPr sz="1500" spc="25" dirty="0">
                <a:latin typeface="Calibri"/>
                <a:cs typeface="Calibri"/>
              </a:rPr>
              <a:t> </a:t>
            </a:r>
            <a:r>
              <a:rPr sz="1500" spc="-10" dirty="0">
                <a:latin typeface="Calibri"/>
                <a:cs typeface="Calibri"/>
              </a:rPr>
              <a:t>ανιχνεύεται</a:t>
            </a:r>
            <a:r>
              <a:rPr sz="1500" spc="25" dirty="0">
                <a:latin typeface="Calibri"/>
                <a:cs typeface="Calibri"/>
              </a:rPr>
              <a:t> </a:t>
            </a:r>
            <a:r>
              <a:rPr sz="1500" spc="-10" dirty="0">
                <a:latin typeface="Calibri"/>
                <a:cs typeface="Calibri"/>
              </a:rPr>
              <a:t>ποιοτικά</a:t>
            </a:r>
            <a:r>
              <a:rPr sz="1500" spc="-5" dirty="0">
                <a:latin typeface="Calibri"/>
                <a:cs typeface="Calibri"/>
              </a:rPr>
              <a:t> </a:t>
            </a:r>
            <a:r>
              <a:rPr sz="1500" spc="-20" dirty="0">
                <a:latin typeface="Calibri"/>
                <a:cs typeface="Calibri"/>
              </a:rPr>
              <a:t>και</a:t>
            </a:r>
            <a:r>
              <a:rPr sz="1500" spc="10" dirty="0">
                <a:latin typeface="Calibri"/>
                <a:cs typeface="Calibri"/>
              </a:rPr>
              <a:t> </a:t>
            </a:r>
            <a:r>
              <a:rPr sz="1500" spc="-10" dirty="0">
                <a:latin typeface="Calibri"/>
                <a:cs typeface="Calibri"/>
              </a:rPr>
              <a:t>προσδιορίζεται</a:t>
            </a:r>
            <a:r>
              <a:rPr sz="1500" spc="45" dirty="0">
                <a:latin typeface="Calibri"/>
                <a:cs typeface="Calibri"/>
              </a:rPr>
              <a:t> </a:t>
            </a:r>
            <a:r>
              <a:rPr sz="1500" b="1" spc="-10" dirty="0">
                <a:latin typeface="Calibri"/>
                <a:cs typeface="Calibri"/>
              </a:rPr>
              <a:t>ποσοτικά</a:t>
            </a:r>
            <a:r>
              <a:rPr sz="1500" b="1" spc="15" dirty="0">
                <a:latin typeface="Calibri"/>
                <a:cs typeface="Calibri"/>
              </a:rPr>
              <a:t> </a:t>
            </a:r>
            <a:r>
              <a:rPr sz="1500" dirty="0">
                <a:latin typeface="Calibri"/>
                <a:cs typeface="Calibri"/>
              </a:rPr>
              <a:t>με</a:t>
            </a:r>
            <a:r>
              <a:rPr sz="1500" spc="10" dirty="0">
                <a:latin typeface="Calibri"/>
                <a:cs typeface="Calibri"/>
              </a:rPr>
              <a:t> </a:t>
            </a:r>
            <a:r>
              <a:rPr sz="1500" b="1" spc="-10" dirty="0">
                <a:latin typeface="Calibri"/>
                <a:cs typeface="Calibri"/>
              </a:rPr>
              <a:t>φασματόμετρο</a:t>
            </a:r>
            <a:r>
              <a:rPr sz="1500" b="1" spc="60" dirty="0">
                <a:latin typeface="Calibri"/>
                <a:cs typeface="Calibri"/>
              </a:rPr>
              <a:t> </a:t>
            </a:r>
            <a:r>
              <a:rPr sz="1500" b="1" dirty="0">
                <a:latin typeface="Calibri"/>
                <a:cs typeface="Calibri"/>
              </a:rPr>
              <a:t>UV- </a:t>
            </a:r>
            <a:r>
              <a:rPr sz="1500" b="1" spc="-325" dirty="0">
                <a:latin typeface="Calibri"/>
                <a:cs typeface="Calibri"/>
              </a:rPr>
              <a:t> </a:t>
            </a:r>
            <a:r>
              <a:rPr sz="1500" b="1" spc="-5" dirty="0">
                <a:latin typeface="Calibri"/>
                <a:cs typeface="Calibri"/>
              </a:rPr>
              <a:t>VIS</a:t>
            </a:r>
            <a:r>
              <a:rPr sz="1500" b="1" spc="10" dirty="0">
                <a:latin typeface="Calibri"/>
                <a:cs typeface="Calibri"/>
              </a:rPr>
              <a:t> </a:t>
            </a:r>
            <a:r>
              <a:rPr sz="1500" spc="-10" dirty="0">
                <a:latin typeface="Calibri"/>
                <a:cs typeface="Calibri"/>
              </a:rPr>
              <a:t>βάση</a:t>
            </a:r>
            <a:r>
              <a:rPr sz="1500" spc="10" dirty="0">
                <a:latin typeface="Calibri"/>
                <a:cs typeface="Calibri"/>
              </a:rPr>
              <a:t> </a:t>
            </a:r>
            <a:r>
              <a:rPr sz="1500" spc="-5" dirty="0">
                <a:latin typeface="Calibri"/>
                <a:cs typeface="Calibri"/>
              </a:rPr>
              <a:t>της</a:t>
            </a:r>
            <a:r>
              <a:rPr sz="1500" spc="-20" dirty="0">
                <a:latin typeface="Calibri"/>
                <a:cs typeface="Calibri"/>
              </a:rPr>
              <a:t> </a:t>
            </a:r>
            <a:r>
              <a:rPr sz="1500" spc="-10" dirty="0">
                <a:latin typeface="Calibri"/>
                <a:cs typeface="Calibri"/>
              </a:rPr>
              <a:t>μεθόδου</a:t>
            </a:r>
            <a:r>
              <a:rPr sz="1500" spc="20" dirty="0">
                <a:latin typeface="Calibri"/>
                <a:cs typeface="Calibri"/>
              </a:rPr>
              <a:t> </a:t>
            </a:r>
            <a:r>
              <a:rPr sz="1500" i="1" dirty="0">
                <a:latin typeface="Calibri"/>
                <a:cs typeface="Calibri"/>
              </a:rPr>
              <a:t>IP</a:t>
            </a:r>
            <a:r>
              <a:rPr sz="1500" i="1" spc="-10" dirty="0">
                <a:latin typeface="Calibri"/>
                <a:cs typeface="Calibri"/>
              </a:rPr>
              <a:t> </a:t>
            </a:r>
            <a:r>
              <a:rPr sz="1500" i="1" spc="-5" dirty="0">
                <a:latin typeface="Calibri"/>
                <a:cs typeface="Calibri"/>
              </a:rPr>
              <a:t>298</a:t>
            </a:r>
            <a:r>
              <a:rPr sz="1500" i="1" spc="25" dirty="0">
                <a:latin typeface="Calibri"/>
                <a:cs typeface="Calibri"/>
              </a:rPr>
              <a:t> </a:t>
            </a:r>
            <a:r>
              <a:rPr sz="1400" i="1" spc="-5" dirty="0">
                <a:latin typeface="Calibri"/>
                <a:cs typeface="Calibri"/>
              </a:rPr>
              <a:t>(Determination</a:t>
            </a:r>
            <a:r>
              <a:rPr sz="1400" i="1" dirty="0">
                <a:latin typeface="Calibri"/>
                <a:cs typeface="Calibri"/>
              </a:rPr>
              <a:t> </a:t>
            </a:r>
            <a:r>
              <a:rPr sz="1400" i="1" spc="-5" dirty="0">
                <a:latin typeface="Calibri"/>
                <a:cs typeface="Calibri"/>
              </a:rPr>
              <a:t>of</a:t>
            </a:r>
            <a:r>
              <a:rPr sz="1400" i="1" spc="-15" dirty="0">
                <a:latin typeface="Calibri"/>
                <a:cs typeface="Calibri"/>
              </a:rPr>
              <a:t> </a:t>
            </a:r>
            <a:r>
              <a:rPr sz="1400" i="1" spc="-10" dirty="0">
                <a:latin typeface="Calibri"/>
                <a:cs typeface="Calibri"/>
              </a:rPr>
              <a:t>quinizarin</a:t>
            </a:r>
            <a:r>
              <a:rPr sz="1400" i="1" spc="20" dirty="0">
                <a:latin typeface="Calibri"/>
                <a:cs typeface="Calibri"/>
              </a:rPr>
              <a:t> </a:t>
            </a:r>
            <a:r>
              <a:rPr sz="1400" i="1" spc="-5" dirty="0">
                <a:latin typeface="Calibri"/>
                <a:cs typeface="Calibri"/>
              </a:rPr>
              <a:t>Extraction</a:t>
            </a:r>
            <a:r>
              <a:rPr sz="1400" i="1" spc="5" dirty="0">
                <a:latin typeface="Calibri"/>
                <a:cs typeface="Calibri"/>
              </a:rPr>
              <a:t> </a:t>
            </a:r>
            <a:r>
              <a:rPr sz="1400" i="1" spc="-5" dirty="0">
                <a:latin typeface="Calibri"/>
                <a:cs typeface="Calibri"/>
              </a:rPr>
              <a:t>spectrophotometric</a:t>
            </a:r>
            <a:r>
              <a:rPr sz="1400" i="1" spc="-15" dirty="0">
                <a:latin typeface="Calibri"/>
                <a:cs typeface="Calibri"/>
              </a:rPr>
              <a:t> </a:t>
            </a:r>
            <a:r>
              <a:rPr sz="1400" i="1" dirty="0">
                <a:latin typeface="Calibri"/>
                <a:cs typeface="Calibri"/>
              </a:rPr>
              <a:t>method)</a:t>
            </a:r>
            <a:endParaRPr sz="1400" dirty="0">
              <a:latin typeface="Calibri"/>
              <a:cs typeface="Calibri"/>
            </a:endParaRPr>
          </a:p>
          <a:p>
            <a:pPr algn="just">
              <a:lnSpc>
                <a:spcPct val="100000"/>
              </a:lnSpc>
              <a:spcBef>
                <a:spcPts val="15"/>
              </a:spcBef>
              <a:buFont typeface="Arial MT"/>
              <a:buChar char="•"/>
            </a:pPr>
            <a:endParaRPr sz="2050" dirty="0">
              <a:latin typeface="Calibri"/>
              <a:cs typeface="Calibri"/>
            </a:endParaRPr>
          </a:p>
          <a:p>
            <a:pPr marL="355600" indent="-342900" algn="just">
              <a:lnSpc>
                <a:spcPct val="100000"/>
              </a:lnSpc>
              <a:buFont typeface="Arial MT"/>
              <a:buChar char="•"/>
              <a:tabLst>
                <a:tab pos="354965" algn="l"/>
                <a:tab pos="355600" algn="l"/>
              </a:tabLst>
            </a:pPr>
            <a:r>
              <a:rPr sz="1500" u="sng" dirty="0">
                <a:uFill>
                  <a:solidFill>
                    <a:srgbClr val="000000"/>
                  </a:solidFill>
                </a:uFill>
                <a:latin typeface="Calibri"/>
                <a:cs typeface="Calibri"/>
              </a:rPr>
              <a:t>Α.</a:t>
            </a:r>
            <a:r>
              <a:rPr sz="1500" u="sng" spc="-45" dirty="0">
                <a:uFill>
                  <a:solidFill>
                    <a:srgbClr val="000000"/>
                  </a:solidFill>
                </a:uFill>
                <a:latin typeface="Calibri"/>
                <a:cs typeface="Calibri"/>
              </a:rPr>
              <a:t> </a:t>
            </a:r>
            <a:r>
              <a:rPr sz="1500" u="sng" spc="-15" dirty="0">
                <a:uFill>
                  <a:solidFill>
                    <a:srgbClr val="000000"/>
                  </a:solidFill>
                </a:uFill>
                <a:latin typeface="Calibri"/>
                <a:cs typeface="Calibri"/>
              </a:rPr>
              <a:t>ΣΚΟΠΟΣ</a:t>
            </a:r>
            <a:endParaRPr sz="1500" dirty="0">
              <a:latin typeface="Calibri"/>
              <a:cs typeface="Calibri"/>
            </a:endParaRPr>
          </a:p>
          <a:p>
            <a:pPr marL="12700" algn="just">
              <a:lnSpc>
                <a:spcPct val="100000"/>
              </a:lnSpc>
              <a:spcBef>
                <a:spcPts val="365"/>
              </a:spcBef>
            </a:pPr>
            <a:r>
              <a:rPr sz="1500" spc="-15" dirty="0">
                <a:latin typeface="Calibri"/>
                <a:cs typeface="Calibri"/>
              </a:rPr>
              <a:t>Σκοπός</a:t>
            </a:r>
            <a:r>
              <a:rPr sz="1500" spc="-10" dirty="0">
                <a:latin typeface="Calibri"/>
                <a:cs typeface="Calibri"/>
              </a:rPr>
              <a:t> </a:t>
            </a:r>
            <a:r>
              <a:rPr sz="1500" spc="-5" dirty="0">
                <a:latin typeface="Calibri"/>
                <a:cs typeface="Calibri"/>
              </a:rPr>
              <a:t>της</a:t>
            </a:r>
            <a:r>
              <a:rPr sz="1500" spc="-20" dirty="0">
                <a:latin typeface="Calibri"/>
                <a:cs typeface="Calibri"/>
              </a:rPr>
              <a:t> </a:t>
            </a:r>
            <a:r>
              <a:rPr sz="1500" spc="-10" dirty="0">
                <a:latin typeface="Calibri"/>
                <a:cs typeface="Calibri"/>
              </a:rPr>
              <a:t>μεθόδου</a:t>
            </a:r>
            <a:r>
              <a:rPr sz="1500" spc="10" dirty="0">
                <a:latin typeface="Calibri"/>
                <a:cs typeface="Calibri"/>
              </a:rPr>
              <a:t> </a:t>
            </a:r>
            <a:r>
              <a:rPr sz="1500" spc="-10" dirty="0">
                <a:latin typeface="Calibri"/>
                <a:cs typeface="Calibri"/>
              </a:rPr>
              <a:t>είναι</a:t>
            </a:r>
            <a:r>
              <a:rPr sz="1500" spc="20" dirty="0">
                <a:latin typeface="Calibri"/>
                <a:cs typeface="Calibri"/>
              </a:rPr>
              <a:t> </a:t>
            </a:r>
            <a:r>
              <a:rPr sz="1500" dirty="0">
                <a:latin typeface="Calibri"/>
                <a:cs typeface="Calibri"/>
              </a:rPr>
              <a:t>η </a:t>
            </a:r>
            <a:r>
              <a:rPr sz="1500" spc="-10" dirty="0">
                <a:latin typeface="Calibri"/>
                <a:cs typeface="Calibri"/>
              </a:rPr>
              <a:t>εξέταση</a:t>
            </a:r>
            <a:r>
              <a:rPr sz="1500" dirty="0">
                <a:latin typeface="Calibri"/>
                <a:cs typeface="Calibri"/>
              </a:rPr>
              <a:t> </a:t>
            </a:r>
            <a:r>
              <a:rPr sz="1500" spc="-10" dirty="0">
                <a:latin typeface="Calibri"/>
                <a:cs typeface="Calibri"/>
              </a:rPr>
              <a:t>δειγμάτων</a:t>
            </a:r>
            <a:r>
              <a:rPr sz="1500" spc="15" dirty="0">
                <a:latin typeface="Calibri"/>
                <a:cs typeface="Calibri"/>
              </a:rPr>
              <a:t> </a:t>
            </a:r>
            <a:r>
              <a:rPr sz="1500" spc="-15" dirty="0">
                <a:latin typeface="Calibri"/>
                <a:cs typeface="Calibri"/>
              </a:rPr>
              <a:t>βενζινών</a:t>
            </a:r>
            <a:r>
              <a:rPr sz="1500" spc="60" dirty="0">
                <a:latin typeface="Calibri"/>
                <a:cs typeface="Calibri"/>
              </a:rPr>
              <a:t> </a:t>
            </a:r>
            <a:r>
              <a:rPr sz="1500" spc="-5" dirty="0">
                <a:latin typeface="Calibri"/>
                <a:cs typeface="Calibri"/>
              </a:rPr>
              <a:t>super </a:t>
            </a:r>
            <a:r>
              <a:rPr sz="1500" spc="-10" dirty="0">
                <a:latin typeface="Calibri"/>
                <a:cs typeface="Calibri"/>
              </a:rPr>
              <a:t>αμόλυβδης</a:t>
            </a:r>
            <a:r>
              <a:rPr sz="1500" spc="-5" dirty="0">
                <a:latin typeface="Calibri"/>
                <a:cs typeface="Calibri"/>
              </a:rPr>
              <a:t> (100RON)</a:t>
            </a:r>
            <a:r>
              <a:rPr sz="1500" spc="-15" dirty="0">
                <a:latin typeface="Calibri"/>
                <a:cs typeface="Calibri"/>
              </a:rPr>
              <a:t> </a:t>
            </a:r>
            <a:r>
              <a:rPr sz="1500" spc="-5" dirty="0">
                <a:latin typeface="Calibri"/>
                <a:cs typeface="Calibri"/>
              </a:rPr>
              <a:t>ως</a:t>
            </a:r>
            <a:r>
              <a:rPr sz="1500" spc="5" dirty="0">
                <a:latin typeface="Calibri"/>
                <a:cs typeface="Calibri"/>
              </a:rPr>
              <a:t> </a:t>
            </a:r>
            <a:r>
              <a:rPr sz="1500" dirty="0">
                <a:latin typeface="Calibri"/>
                <a:cs typeface="Calibri"/>
              </a:rPr>
              <a:t>προς</a:t>
            </a:r>
            <a:r>
              <a:rPr sz="1500" spc="-15" dirty="0">
                <a:latin typeface="Calibri"/>
                <a:cs typeface="Calibri"/>
              </a:rPr>
              <a:t> την</a:t>
            </a:r>
            <a:endParaRPr sz="1500" dirty="0">
              <a:latin typeface="Calibri"/>
              <a:cs typeface="Calibri"/>
            </a:endParaRPr>
          </a:p>
          <a:p>
            <a:pPr marL="12700" marR="5080" algn="just">
              <a:lnSpc>
                <a:spcPct val="100000"/>
              </a:lnSpc>
            </a:pPr>
            <a:r>
              <a:rPr sz="1500" spc="-10" dirty="0">
                <a:latin typeface="Calibri"/>
                <a:cs typeface="Calibri"/>
              </a:rPr>
              <a:t>επιμόλυνση</a:t>
            </a:r>
            <a:r>
              <a:rPr sz="1500" spc="10" dirty="0">
                <a:latin typeface="Calibri"/>
                <a:cs typeface="Calibri"/>
              </a:rPr>
              <a:t> </a:t>
            </a:r>
            <a:r>
              <a:rPr sz="1500" spc="-10" dirty="0">
                <a:latin typeface="Calibri"/>
                <a:cs typeface="Calibri"/>
              </a:rPr>
              <a:t>τους</a:t>
            </a:r>
            <a:r>
              <a:rPr sz="1500" spc="-15" dirty="0">
                <a:latin typeface="Calibri"/>
                <a:cs typeface="Calibri"/>
              </a:rPr>
              <a:t> </a:t>
            </a:r>
            <a:r>
              <a:rPr sz="1500" dirty="0">
                <a:latin typeface="Calibri"/>
                <a:cs typeface="Calibri"/>
              </a:rPr>
              <a:t>με</a:t>
            </a:r>
            <a:r>
              <a:rPr sz="1500" spc="5" dirty="0">
                <a:latin typeface="Calibri"/>
                <a:cs typeface="Calibri"/>
              </a:rPr>
              <a:t> </a:t>
            </a:r>
            <a:r>
              <a:rPr sz="1500" spc="-15" dirty="0">
                <a:latin typeface="Calibri"/>
                <a:cs typeface="Calibri"/>
              </a:rPr>
              <a:t>βενζίνη</a:t>
            </a:r>
            <a:r>
              <a:rPr sz="1500" spc="30" dirty="0">
                <a:latin typeface="Calibri"/>
                <a:cs typeface="Calibri"/>
              </a:rPr>
              <a:t> </a:t>
            </a:r>
            <a:r>
              <a:rPr sz="1500" spc="-5" dirty="0">
                <a:latin typeface="Calibri"/>
                <a:cs typeface="Calibri"/>
              </a:rPr>
              <a:t>95RON.</a:t>
            </a:r>
            <a:r>
              <a:rPr sz="1500" spc="-15" dirty="0">
                <a:latin typeface="Calibri"/>
                <a:cs typeface="Calibri"/>
              </a:rPr>
              <a:t> </a:t>
            </a:r>
            <a:r>
              <a:rPr sz="1500" dirty="0">
                <a:latin typeface="Calibri"/>
                <a:cs typeface="Calibri"/>
              </a:rPr>
              <a:t>Η</a:t>
            </a:r>
            <a:r>
              <a:rPr sz="1500" spc="10" dirty="0">
                <a:latin typeface="Calibri"/>
                <a:cs typeface="Calibri"/>
              </a:rPr>
              <a:t> </a:t>
            </a:r>
            <a:r>
              <a:rPr sz="1500" spc="-15" dirty="0">
                <a:latin typeface="Calibri"/>
                <a:cs typeface="Calibri"/>
              </a:rPr>
              <a:t>κινιζαρίνη</a:t>
            </a:r>
            <a:r>
              <a:rPr sz="1500" spc="20" dirty="0">
                <a:latin typeface="Calibri"/>
                <a:cs typeface="Calibri"/>
              </a:rPr>
              <a:t> </a:t>
            </a:r>
            <a:r>
              <a:rPr sz="1500" spc="-10" dirty="0">
                <a:latin typeface="Calibri"/>
                <a:cs typeface="Calibri"/>
              </a:rPr>
              <a:t>χρησιμοποιείται</a:t>
            </a:r>
            <a:r>
              <a:rPr sz="1500" spc="5" dirty="0">
                <a:latin typeface="Calibri"/>
                <a:cs typeface="Calibri"/>
              </a:rPr>
              <a:t> </a:t>
            </a:r>
            <a:r>
              <a:rPr sz="1500" spc="-5" dirty="0">
                <a:latin typeface="Calibri"/>
                <a:cs typeface="Calibri"/>
              </a:rPr>
              <a:t>ως</a:t>
            </a:r>
            <a:r>
              <a:rPr sz="1500" spc="5" dirty="0">
                <a:latin typeface="Calibri"/>
                <a:cs typeface="Calibri"/>
              </a:rPr>
              <a:t> </a:t>
            </a:r>
            <a:r>
              <a:rPr sz="1500" spc="-10" dirty="0">
                <a:latin typeface="Calibri"/>
                <a:cs typeface="Calibri"/>
              </a:rPr>
              <a:t>ιχνηθέτης</a:t>
            </a:r>
            <a:r>
              <a:rPr sz="1500" spc="15" dirty="0">
                <a:latin typeface="Calibri"/>
                <a:cs typeface="Calibri"/>
              </a:rPr>
              <a:t> </a:t>
            </a:r>
            <a:r>
              <a:rPr sz="1500" spc="-5" dirty="0">
                <a:latin typeface="Calibri"/>
                <a:cs typeface="Calibri"/>
              </a:rPr>
              <a:t>σε</a:t>
            </a:r>
            <a:r>
              <a:rPr sz="1500" spc="10" dirty="0">
                <a:latin typeface="Calibri"/>
                <a:cs typeface="Calibri"/>
              </a:rPr>
              <a:t> </a:t>
            </a:r>
            <a:r>
              <a:rPr sz="1500" spc="-5" dirty="0">
                <a:latin typeface="Calibri"/>
                <a:cs typeface="Calibri"/>
              </a:rPr>
              <a:t>ποσοστό</a:t>
            </a:r>
            <a:r>
              <a:rPr sz="1500" dirty="0">
                <a:latin typeface="Calibri"/>
                <a:cs typeface="Calibri"/>
              </a:rPr>
              <a:t> 3</a:t>
            </a:r>
            <a:r>
              <a:rPr sz="1500" spc="35" dirty="0">
                <a:latin typeface="Calibri"/>
                <a:cs typeface="Calibri"/>
              </a:rPr>
              <a:t> </a:t>
            </a:r>
            <a:r>
              <a:rPr sz="1500" spc="10" dirty="0">
                <a:latin typeface="Calibri"/>
                <a:cs typeface="Calibri"/>
              </a:rPr>
              <a:t>mg/L</a:t>
            </a:r>
            <a:r>
              <a:rPr sz="1500" spc="-10" dirty="0">
                <a:latin typeface="Calibri"/>
                <a:cs typeface="Calibri"/>
              </a:rPr>
              <a:t> </a:t>
            </a:r>
            <a:r>
              <a:rPr sz="1500" spc="-5" dirty="0">
                <a:latin typeface="Calibri"/>
                <a:cs typeface="Calibri"/>
              </a:rPr>
              <a:t>στη </a:t>
            </a:r>
            <a:r>
              <a:rPr sz="1500" spc="-325" dirty="0">
                <a:latin typeface="Calibri"/>
                <a:cs typeface="Calibri"/>
              </a:rPr>
              <a:t> </a:t>
            </a:r>
            <a:r>
              <a:rPr sz="1500" spc="-15" dirty="0">
                <a:latin typeface="Calibri"/>
                <a:cs typeface="Calibri"/>
              </a:rPr>
              <a:t>βενζίνη</a:t>
            </a:r>
            <a:r>
              <a:rPr sz="1500" spc="25" dirty="0">
                <a:latin typeface="Calibri"/>
                <a:cs typeface="Calibri"/>
              </a:rPr>
              <a:t> </a:t>
            </a:r>
            <a:r>
              <a:rPr sz="1500" spc="-10" dirty="0">
                <a:latin typeface="Calibri"/>
                <a:cs typeface="Calibri"/>
              </a:rPr>
              <a:t>95RON </a:t>
            </a:r>
            <a:r>
              <a:rPr sz="1500" spc="-20" dirty="0">
                <a:latin typeface="Calibri"/>
                <a:cs typeface="Calibri"/>
              </a:rPr>
              <a:t>και</a:t>
            </a:r>
            <a:r>
              <a:rPr sz="1500" spc="-10" dirty="0">
                <a:latin typeface="Calibri"/>
                <a:cs typeface="Calibri"/>
              </a:rPr>
              <a:t> στο</a:t>
            </a:r>
            <a:r>
              <a:rPr sz="1500" spc="5" dirty="0">
                <a:latin typeface="Calibri"/>
                <a:cs typeface="Calibri"/>
              </a:rPr>
              <a:t> </a:t>
            </a:r>
            <a:r>
              <a:rPr sz="1500" spc="-10" dirty="0">
                <a:latin typeface="Calibri"/>
                <a:cs typeface="Calibri"/>
              </a:rPr>
              <a:t>ναυτιλιακό</a:t>
            </a:r>
            <a:r>
              <a:rPr sz="1500" spc="5" dirty="0">
                <a:latin typeface="Calibri"/>
                <a:cs typeface="Calibri"/>
              </a:rPr>
              <a:t> </a:t>
            </a:r>
            <a:r>
              <a:rPr sz="1500" spc="-5" dirty="0">
                <a:latin typeface="Calibri"/>
                <a:cs typeface="Calibri"/>
              </a:rPr>
              <a:t>πετρέλαιο</a:t>
            </a:r>
            <a:r>
              <a:rPr sz="1500" spc="-20" dirty="0">
                <a:latin typeface="Calibri"/>
                <a:cs typeface="Calibri"/>
              </a:rPr>
              <a:t> (HEATING</a:t>
            </a:r>
            <a:r>
              <a:rPr sz="1500" spc="-25" dirty="0">
                <a:latin typeface="Calibri"/>
                <a:cs typeface="Calibri"/>
              </a:rPr>
              <a:t> </a:t>
            </a:r>
            <a:r>
              <a:rPr sz="1500" spc="-5" dirty="0">
                <a:latin typeface="Calibri"/>
                <a:cs typeface="Calibri"/>
              </a:rPr>
              <a:t>DIESEL).</a:t>
            </a:r>
            <a:endParaRPr sz="1500" dirty="0">
              <a:latin typeface="Calibri"/>
              <a:cs typeface="Calibri"/>
            </a:endParaRPr>
          </a:p>
          <a:p>
            <a:pPr algn="just">
              <a:lnSpc>
                <a:spcPct val="100000"/>
              </a:lnSpc>
              <a:spcBef>
                <a:spcPts val="15"/>
              </a:spcBef>
            </a:pPr>
            <a:endParaRPr sz="2050" dirty="0">
              <a:latin typeface="Calibri"/>
              <a:cs typeface="Calibri"/>
            </a:endParaRPr>
          </a:p>
          <a:p>
            <a:pPr marL="355600" indent="-342900" algn="just">
              <a:lnSpc>
                <a:spcPct val="100000"/>
              </a:lnSpc>
              <a:buFont typeface="Arial MT"/>
              <a:buChar char="•"/>
              <a:tabLst>
                <a:tab pos="354965" algn="l"/>
                <a:tab pos="355600" algn="l"/>
              </a:tabLst>
            </a:pPr>
            <a:r>
              <a:rPr sz="1500" u="sng" dirty="0">
                <a:uFill>
                  <a:solidFill>
                    <a:srgbClr val="000000"/>
                  </a:solidFill>
                </a:uFill>
                <a:latin typeface="Calibri"/>
                <a:cs typeface="Calibri"/>
              </a:rPr>
              <a:t>Β.</a:t>
            </a:r>
            <a:r>
              <a:rPr sz="1500" u="sng" spc="-45" dirty="0">
                <a:uFill>
                  <a:solidFill>
                    <a:srgbClr val="000000"/>
                  </a:solidFill>
                </a:uFill>
                <a:latin typeface="Calibri"/>
                <a:cs typeface="Calibri"/>
              </a:rPr>
              <a:t> </a:t>
            </a:r>
            <a:r>
              <a:rPr sz="1500" u="sng" spc="-5" dirty="0">
                <a:uFill>
                  <a:solidFill>
                    <a:srgbClr val="000000"/>
                  </a:solidFill>
                </a:uFill>
                <a:latin typeface="Calibri"/>
                <a:cs typeface="Calibri"/>
              </a:rPr>
              <a:t>ΣΥΣΚΕΥΕΣ</a:t>
            </a:r>
            <a:endParaRPr sz="1500" dirty="0">
              <a:latin typeface="Calibri"/>
              <a:cs typeface="Calibri"/>
            </a:endParaRPr>
          </a:p>
          <a:p>
            <a:pPr marL="355600" indent="-342900" algn="just">
              <a:lnSpc>
                <a:spcPct val="100000"/>
              </a:lnSpc>
              <a:spcBef>
                <a:spcPts val="365"/>
              </a:spcBef>
              <a:buAutoNum type="arabicPeriod"/>
              <a:tabLst>
                <a:tab pos="354965" algn="l"/>
                <a:tab pos="355600" algn="l"/>
              </a:tabLst>
            </a:pPr>
            <a:r>
              <a:rPr sz="1500" spc="-15" dirty="0">
                <a:latin typeface="Calibri"/>
                <a:cs typeface="Calibri"/>
              </a:rPr>
              <a:t>Ογκομετρικός</a:t>
            </a:r>
            <a:r>
              <a:rPr sz="1500" spc="-30" dirty="0">
                <a:latin typeface="Calibri"/>
                <a:cs typeface="Calibri"/>
              </a:rPr>
              <a:t> </a:t>
            </a:r>
            <a:r>
              <a:rPr sz="1500" spc="-15" dirty="0">
                <a:latin typeface="Calibri"/>
                <a:cs typeface="Calibri"/>
              </a:rPr>
              <a:t>κύλινδρος </a:t>
            </a:r>
            <a:r>
              <a:rPr sz="1500" spc="-5" dirty="0">
                <a:latin typeface="Calibri"/>
                <a:cs typeface="Calibri"/>
              </a:rPr>
              <a:t>των</a:t>
            </a:r>
            <a:r>
              <a:rPr sz="1500" spc="5" dirty="0">
                <a:latin typeface="Calibri"/>
                <a:cs typeface="Calibri"/>
              </a:rPr>
              <a:t> </a:t>
            </a:r>
            <a:r>
              <a:rPr sz="1500" spc="-5" dirty="0">
                <a:latin typeface="Calibri"/>
                <a:cs typeface="Calibri"/>
              </a:rPr>
              <a:t>100</a:t>
            </a:r>
            <a:r>
              <a:rPr sz="1500" spc="10" dirty="0">
                <a:latin typeface="Calibri"/>
                <a:cs typeface="Calibri"/>
              </a:rPr>
              <a:t> </a:t>
            </a:r>
            <a:r>
              <a:rPr sz="1500" dirty="0">
                <a:latin typeface="Calibri"/>
                <a:cs typeface="Calibri"/>
              </a:rPr>
              <a:t>mL</a:t>
            </a:r>
          </a:p>
          <a:p>
            <a:pPr marL="355600" indent="-342900" algn="just">
              <a:lnSpc>
                <a:spcPct val="100000"/>
              </a:lnSpc>
              <a:spcBef>
                <a:spcPts val="360"/>
              </a:spcBef>
              <a:buAutoNum type="arabicPeriod"/>
              <a:tabLst>
                <a:tab pos="354965" algn="l"/>
                <a:tab pos="355600" algn="l"/>
              </a:tabLst>
            </a:pPr>
            <a:r>
              <a:rPr sz="1500" spc="-10" dirty="0">
                <a:latin typeface="Calibri"/>
                <a:cs typeface="Calibri"/>
              </a:rPr>
              <a:t>Διαχωριστική</a:t>
            </a:r>
            <a:r>
              <a:rPr sz="1500" spc="10" dirty="0">
                <a:latin typeface="Calibri"/>
                <a:cs typeface="Calibri"/>
              </a:rPr>
              <a:t> </a:t>
            </a:r>
            <a:r>
              <a:rPr sz="1500" spc="-10" dirty="0">
                <a:latin typeface="Calibri"/>
                <a:cs typeface="Calibri"/>
              </a:rPr>
              <a:t>χοάνη </a:t>
            </a:r>
            <a:r>
              <a:rPr sz="1500" spc="-5" dirty="0">
                <a:latin typeface="Calibri"/>
                <a:cs typeface="Calibri"/>
              </a:rPr>
              <a:t>των 125</a:t>
            </a:r>
            <a:r>
              <a:rPr sz="1500" spc="10" dirty="0">
                <a:latin typeface="Calibri"/>
                <a:cs typeface="Calibri"/>
              </a:rPr>
              <a:t> </a:t>
            </a:r>
            <a:r>
              <a:rPr sz="1500" dirty="0">
                <a:latin typeface="Calibri"/>
                <a:cs typeface="Calibri"/>
              </a:rPr>
              <a:t>mL</a:t>
            </a:r>
          </a:p>
          <a:p>
            <a:pPr marL="355600" indent="-342900" algn="just">
              <a:lnSpc>
                <a:spcPct val="100000"/>
              </a:lnSpc>
              <a:spcBef>
                <a:spcPts val="360"/>
              </a:spcBef>
              <a:buAutoNum type="arabicPeriod"/>
              <a:tabLst>
                <a:tab pos="354965" algn="l"/>
                <a:tab pos="355600" algn="l"/>
              </a:tabLst>
            </a:pPr>
            <a:r>
              <a:rPr sz="1500" spc="-15" dirty="0">
                <a:latin typeface="Calibri"/>
                <a:cs typeface="Calibri"/>
              </a:rPr>
              <a:t>Ογκομετρικός</a:t>
            </a:r>
            <a:r>
              <a:rPr sz="1500" spc="-30" dirty="0">
                <a:latin typeface="Calibri"/>
                <a:cs typeface="Calibri"/>
              </a:rPr>
              <a:t> </a:t>
            </a:r>
            <a:r>
              <a:rPr sz="1500" spc="-15" dirty="0">
                <a:latin typeface="Calibri"/>
                <a:cs typeface="Calibri"/>
              </a:rPr>
              <a:t>κύλινδρος </a:t>
            </a:r>
            <a:r>
              <a:rPr sz="1500" spc="-5" dirty="0">
                <a:latin typeface="Calibri"/>
                <a:cs typeface="Calibri"/>
              </a:rPr>
              <a:t>των</a:t>
            </a:r>
            <a:r>
              <a:rPr sz="1500" spc="-15" dirty="0">
                <a:latin typeface="Calibri"/>
                <a:cs typeface="Calibri"/>
              </a:rPr>
              <a:t> </a:t>
            </a:r>
            <a:r>
              <a:rPr sz="1500" dirty="0">
                <a:latin typeface="Calibri"/>
                <a:cs typeface="Calibri"/>
              </a:rPr>
              <a:t>5</a:t>
            </a:r>
            <a:r>
              <a:rPr sz="1500" spc="-5" dirty="0">
                <a:latin typeface="Calibri"/>
                <a:cs typeface="Calibri"/>
              </a:rPr>
              <a:t> </a:t>
            </a:r>
            <a:r>
              <a:rPr sz="1500" dirty="0">
                <a:latin typeface="Calibri"/>
                <a:cs typeface="Calibri"/>
              </a:rPr>
              <a:t>ml</a:t>
            </a:r>
          </a:p>
          <a:p>
            <a:pPr algn="just">
              <a:lnSpc>
                <a:spcPct val="100000"/>
              </a:lnSpc>
              <a:spcBef>
                <a:spcPts val="15"/>
              </a:spcBef>
            </a:pPr>
            <a:endParaRPr sz="2050" dirty="0">
              <a:latin typeface="Calibri"/>
              <a:cs typeface="Calibri"/>
            </a:endParaRPr>
          </a:p>
          <a:p>
            <a:pPr marL="355600" indent="-342900" algn="just">
              <a:lnSpc>
                <a:spcPct val="100000"/>
              </a:lnSpc>
              <a:buFont typeface="Arial MT"/>
              <a:buChar char="•"/>
              <a:tabLst>
                <a:tab pos="354965" algn="l"/>
                <a:tab pos="355600" algn="l"/>
              </a:tabLst>
            </a:pPr>
            <a:r>
              <a:rPr sz="1500" u="sng" spc="-5" dirty="0">
                <a:uFill>
                  <a:solidFill>
                    <a:srgbClr val="000000"/>
                  </a:solidFill>
                </a:uFill>
                <a:latin typeface="Calibri"/>
                <a:cs typeface="Calibri"/>
              </a:rPr>
              <a:t>Γ.</a:t>
            </a:r>
            <a:r>
              <a:rPr sz="1500" u="sng" spc="-30" dirty="0">
                <a:uFill>
                  <a:solidFill>
                    <a:srgbClr val="000000"/>
                  </a:solidFill>
                </a:uFill>
                <a:latin typeface="Calibri"/>
                <a:cs typeface="Calibri"/>
              </a:rPr>
              <a:t> </a:t>
            </a:r>
            <a:r>
              <a:rPr sz="1500" u="sng" spc="-15" dirty="0">
                <a:uFill>
                  <a:solidFill>
                    <a:srgbClr val="000000"/>
                  </a:solidFill>
                </a:uFill>
                <a:latin typeface="Calibri"/>
                <a:cs typeface="Calibri"/>
              </a:rPr>
              <a:t>ΑΝΤΙΔΡΑΣΤΗΡΙΑ</a:t>
            </a:r>
            <a:endParaRPr sz="1500" dirty="0">
              <a:latin typeface="Calibri"/>
              <a:cs typeface="Calibri"/>
            </a:endParaRPr>
          </a:p>
          <a:p>
            <a:pPr marL="355600" indent="-342900" algn="just">
              <a:lnSpc>
                <a:spcPct val="100000"/>
              </a:lnSpc>
              <a:spcBef>
                <a:spcPts val="365"/>
              </a:spcBef>
              <a:buAutoNum type="arabicPeriod"/>
              <a:tabLst>
                <a:tab pos="354965" algn="l"/>
                <a:tab pos="355600" algn="l"/>
              </a:tabLst>
            </a:pPr>
            <a:r>
              <a:rPr sz="1500" spc="-5" dirty="0">
                <a:latin typeface="Calibri"/>
                <a:cs typeface="Calibri"/>
              </a:rPr>
              <a:t>5ml</a:t>
            </a:r>
            <a:r>
              <a:rPr sz="1500" spc="-15" dirty="0">
                <a:latin typeface="Calibri"/>
                <a:cs typeface="Calibri"/>
              </a:rPr>
              <a:t> </a:t>
            </a:r>
            <a:r>
              <a:rPr sz="1500" spc="-5" dirty="0">
                <a:latin typeface="Calibri"/>
                <a:cs typeface="Calibri"/>
              </a:rPr>
              <a:t>NaOH</a:t>
            </a:r>
            <a:r>
              <a:rPr sz="1500" spc="-35" dirty="0">
                <a:latin typeface="Calibri"/>
                <a:cs typeface="Calibri"/>
              </a:rPr>
              <a:t> </a:t>
            </a:r>
            <a:r>
              <a:rPr sz="1500" spc="-5" dirty="0">
                <a:latin typeface="Calibri"/>
                <a:cs typeface="Calibri"/>
              </a:rPr>
              <a:t>1,25Ν</a:t>
            </a:r>
            <a:endParaRPr sz="1500" dirty="0">
              <a:latin typeface="Calibri"/>
              <a:cs typeface="Calibri"/>
            </a:endParaRPr>
          </a:p>
          <a:p>
            <a:pPr marL="355600" indent="-342900" algn="just">
              <a:lnSpc>
                <a:spcPct val="100000"/>
              </a:lnSpc>
              <a:spcBef>
                <a:spcPts val="359"/>
              </a:spcBef>
              <a:buAutoNum type="arabicPeriod"/>
              <a:tabLst>
                <a:tab pos="354965" algn="l"/>
                <a:tab pos="355600" algn="l"/>
              </a:tabLst>
            </a:pPr>
            <a:r>
              <a:rPr sz="1500" spc="-5" dirty="0">
                <a:latin typeface="Calibri"/>
                <a:cs typeface="Calibri"/>
              </a:rPr>
              <a:t>5ml</a:t>
            </a:r>
            <a:r>
              <a:rPr sz="1500" spc="-20" dirty="0">
                <a:latin typeface="Calibri"/>
                <a:cs typeface="Calibri"/>
              </a:rPr>
              <a:t> </a:t>
            </a:r>
            <a:r>
              <a:rPr sz="1500" spc="-5" dirty="0">
                <a:latin typeface="Calibri"/>
                <a:cs typeface="Calibri"/>
              </a:rPr>
              <a:t>Butanol-1</a:t>
            </a:r>
            <a:endParaRPr sz="1500" dirty="0">
              <a:latin typeface="Calibri"/>
              <a:cs typeface="Calibri"/>
            </a:endParaRPr>
          </a:p>
        </p:txBody>
      </p:sp>
      <p:sp>
        <p:nvSpPr>
          <p:cNvPr id="5" name="TextBox 4">
            <a:extLst>
              <a:ext uri="{FF2B5EF4-FFF2-40B4-BE49-F238E27FC236}">
                <a16:creationId xmlns:a16="http://schemas.microsoft.com/office/drawing/2014/main" id="{25F5668A-B829-41C3-AA92-20C567565A4D}"/>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252033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A85A340-2AEA-45BA-8C11-35C4A772F158}"/>
              </a:ext>
            </a:extLst>
          </p:cNvPr>
          <p:cNvPicPr>
            <a:picLocks noChangeAspect="1"/>
          </p:cNvPicPr>
          <p:nvPr/>
        </p:nvPicPr>
        <p:blipFill rotWithShape="1">
          <a:blip r:embed="rId2"/>
          <a:srcRect l="20075" t="27600" r="20863" b="13600"/>
          <a:stretch/>
        </p:blipFill>
        <p:spPr>
          <a:xfrm>
            <a:off x="714852" y="620688"/>
            <a:ext cx="7714296" cy="4320000"/>
          </a:xfrm>
          <a:prstGeom prst="rect">
            <a:avLst/>
          </a:prstGeom>
        </p:spPr>
      </p:pic>
      <p:sp>
        <p:nvSpPr>
          <p:cNvPr id="4" name="TextBox 3">
            <a:extLst>
              <a:ext uri="{FF2B5EF4-FFF2-40B4-BE49-F238E27FC236}">
                <a16:creationId xmlns:a16="http://schemas.microsoft.com/office/drawing/2014/main" id="{3FA17B23-FD94-493D-B0B1-8AF41C10FC49}"/>
              </a:ext>
            </a:extLst>
          </p:cNvPr>
          <p:cNvSpPr txBox="1"/>
          <p:nvPr/>
        </p:nvSpPr>
        <p:spPr>
          <a:xfrm>
            <a:off x="-8925" y="6453336"/>
            <a:ext cx="9144000" cy="276999"/>
          </a:xfrm>
          <a:prstGeom prst="rect">
            <a:avLst/>
          </a:prstGeom>
          <a:noFill/>
        </p:spPr>
        <p:txBody>
          <a:bodyPr wrap="square">
            <a:spAutoFit/>
          </a:bodyPr>
          <a:lstStyle/>
          <a:p>
            <a:r>
              <a:rPr lang="el-GR" sz="1200" b="1" i="0" spc="-5" dirty="0">
                <a:solidFill>
                  <a:schemeClr val="tx1"/>
                </a:solidFill>
                <a:latin typeface="+mn-lt"/>
                <a:cs typeface="Arial"/>
              </a:rPr>
              <a:t>Ενεργειακές Τεχνολογίες, Αργό Πετρέλαιο Χαρακτηριστικά - Ιδιότητες, Εργαστήριο Τεχνολογίας Καυσίμων και Λιπαντικών ΕΜΠ, Παρουσίαση</a:t>
            </a:r>
            <a:endParaRPr lang="el-GR" sz="1200" dirty="0"/>
          </a:p>
        </p:txBody>
      </p:sp>
    </p:spTree>
    <p:extLst>
      <p:ext uri="{BB962C8B-B14F-4D97-AF65-F5344CB8AC3E}">
        <p14:creationId xmlns:p14="http://schemas.microsoft.com/office/powerpoint/2010/main" val="31629751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26957"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34</a:t>
            </a:r>
            <a:endParaRPr sz="1200">
              <a:latin typeface="Calibri"/>
              <a:cs typeface="Calibri"/>
            </a:endParaRPr>
          </a:p>
        </p:txBody>
      </p:sp>
      <p:sp>
        <p:nvSpPr>
          <p:cNvPr id="3" name="object 3"/>
          <p:cNvSpPr txBox="1"/>
          <p:nvPr/>
        </p:nvSpPr>
        <p:spPr>
          <a:xfrm>
            <a:off x="535940" y="112010"/>
            <a:ext cx="7982584" cy="3033523"/>
          </a:xfrm>
          <a:prstGeom prst="rect">
            <a:avLst/>
          </a:prstGeom>
        </p:spPr>
        <p:txBody>
          <a:bodyPr vert="horz" wrap="square" lIns="0" tIns="57785" rIns="0" bIns="0" rtlCol="0">
            <a:spAutoFit/>
          </a:bodyPr>
          <a:lstStyle/>
          <a:p>
            <a:pPr marL="355600" indent="-342900" algn="just">
              <a:lnSpc>
                <a:spcPct val="100000"/>
              </a:lnSpc>
              <a:spcBef>
                <a:spcPts val="455"/>
              </a:spcBef>
              <a:buFont typeface="Arial MT"/>
              <a:buChar char="•"/>
              <a:tabLst>
                <a:tab pos="354965" algn="l"/>
                <a:tab pos="355600" algn="l"/>
              </a:tabLst>
            </a:pPr>
            <a:r>
              <a:rPr sz="1500" u="sng" spc="5" dirty="0">
                <a:uFill>
                  <a:solidFill>
                    <a:srgbClr val="000000"/>
                  </a:solidFill>
                </a:uFill>
                <a:latin typeface="Calibri"/>
                <a:cs typeface="Calibri"/>
              </a:rPr>
              <a:t>Δ.</a:t>
            </a:r>
            <a:r>
              <a:rPr sz="1500" u="sng" spc="-30" dirty="0">
                <a:uFill>
                  <a:solidFill>
                    <a:srgbClr val="000000"/>
                  </a:solidFill>
                </a:uFill>
                <a:latin typeface="Calibri"/>
                <a:cs typeface="Calibri"/>
              </a:rPr>
              <a:t> </a:t>
            </a:r>
            <a:r>
              <a:rPr sz="1500" u="sng" dirty="0">
                <a:uFill>
                  <a:solidFill>
                    <a:srgbClr val="000000"/>
                  </a:solidFill>
                </a:uFill>
                <a:latin typeface="Calibri"/>
                <a:cs typeface="Calibri"/>
              </a:rPr>
              <a:t>ΔΙΑΔΙΚΑΣΙΑ</a:t>
            </a:r>
            <a:r>
              <a:rPr sz="1500" u="sng" spc="-55" dirty="0">
                <a:uFill>
                  <a:solidFill>
                    <a:srgbClr val="000000"/>
                  </a:solidFill>
                </a:uFill>
                <a:latin typeface="Calibri"/>
                <a:cs typeface="Calibri"/>
              </a:rPr>
              <a:t> </a:t>
            </a:r>
            <a:r>
              <a:rPr sz="1500" u="sng" spc="-15" dirty="0">
                <a:uFill>
                  <a:solidFill>
                    <a:srgbClr val="000000"/>
                  </a:solidFill>
                </a:uFill>
                <a:latin typeface="Calibri"/>
                <a:cs typeface="Calibri"/>
              </a:rPr>
              <a:t>ΑΝΑΛΥΤΙΚΑ</a:t>
            </a:r>
            <a:endParaRPr sz="1500" dirty="0">
              <a:latin typeface="Calibri"/>
              <a:cs typeface="Calibri"/>
            </a:endParaRPr>
          </a:p>
          <a:p>
            <a:pPr marL="12700" algn="just">
              <a:lnSpc>
                <a:spcPct val="100000"/>
              </a:lnSpc>
              <a:spcBef>
                <a:spcPts val="360"/>
              </a:spcBef>
            </a:pPr>
            <a:r>
              <a:rPr sz="1500" spc="-10" dirty="0">
                <a:latin typeface="Calibri"/>
                <a:cs typeface="Calibri"/>
              </a:rPr>
              <a:t>Στον</a:t>
            </a:r>
            <a:r>
              <a:rPr sz="1500" dirty="0">
                <a:latin typeface="Calibri"/>
                <a:cs typeface="Calibri"/>
              </a:rPr>
              <a:t> </a:t>
            </a:r>
            <a:r>
              <a:rPr sz="1500" spc="-15" dirty="0">
                <a:latin typeface="Calibri"/>
                <a:cs typeface="Calibri"/>
              </a:rPr>
              <a:t>ογκομετρικό</a:t>
            </a:r>
            <a:r>
              <a:rPr sz="1500" spc="-10" dirty="0">
                <a:latin typeface="Calibri"/>
                <a:cs typeface="Calibri"/>
              </a:rPr>
              <a:t> </a:t>
            </a:r>
            <a:r>
              <a:rPr sz="1500" spc="-15" dirty="0">
                <a:latin typeface="Calibri"/>
                <a:cs typeface="Calibri"/>
              </a:rPr>
              <a:t>κύλινδρο</a:t>
            </a:r>
            <a:r>
              <a:rPr sz="1500" spc="15" dirty="0">
                <a:latin typeface="Calibri"/>
                <a:cs typeface="Calibri"/>
              </a:rPr>
              <a:t> </a:t>
            </a:r>
            <a:r>
              <a:rPr sz="1500" spc="-5" dirty="0">
                <a:latin typeface="Calibri"/>
                <a:cs typeface="Calibri"/>
              </a:rPr>
              <a:t>φέρονται</a:t>
            </a:r>
            <a:r>
              <a:rPr sz="1500" spc="15" dirty="0">
                <a:latin typeface="Calibri"/>
                <a:cs typeface="Calibri"/>
              </a:rPr>
              <a:t> </a:t>
            </a:r>
            <a:r>
              <a:rPr sz="1500" spc="-10" dirty="0">
                <a:latin typeface="Calibri"/>
                <a:cs typeface="Calibri"/>
              </a:rPr>
              <a:t>100</a:t>
            </a:r>
            <a:r>
              <a:rPr sz="1500" spc="35" dirty="0">
                <a:latin typeface="Calibri"/>
                <a:cs typeface="Calibri"/>
              </a:rPr>
              <a:t> </a:t>
            </a:r>
            <a:r>
              <a:rPr sz="1500" spc="-5" dirty="0">
                <a:latin typeface="Calibri"/>
                <a:cs typeface="Calibri"/>
              </a:rPr>
              <a:t>mL</a:t>
            </a:r>
            <a:r>
              <a:rPr sz="1500" dirty="0">
                <a:latin typeface="Calibri"/>
                <a:cs typeface="Calibri"/>
              </a:rPr>
              <a:t> </a:t>
            </a:r>
            <a:r>
              <a:rPr sz="1500" spc="-10" dirty="0">
                <a:latin typeface="Calibri"/>
                <a:cs typeface="Calibri"/>
              </a:rPr>
              <a:t>του</a:t>
            </a:r>
            <a:r>
              <a:rPr sz="1500" spc="-5" dirty="0">
                <a:latin typeface="Calibri"/>
                <a:cs typeface="Calibri"/>
              </a:rPr>
              <a:t> </a:t>
            </a:r>
            <a:r>
              <a:rPr sz="1500" spc="-10" dirty="0">
                <a:latin typeface="Calibri"/>
                <a:cs typeface="Calibri"/>
              </a:rPr>
              <a:t>εξεταζόμενου</a:t>
            </a:r>
            <a:r>
              <a:rPr sz="1500" spc="20" dirty="0">
                <a:latin typeface="Calibri"/>
                <a:cs typeface="Calibri"/>
              </a:rPr>
              <a:t> </a:t>
            </a:r>
            <a:r>
              <a:rPr sz="1500" spc="-10" dirty="0">
                <a:latin typeface="Calibri"/>
                <a:cs typeface="Calibri"/>
              </a:rPr>
              <a:t>δείγματος</a:t>
            </a:r>
            <a:r>
              <a:rPr sz="1500" spc="10" dirty="0">
                <a:latin typeface="Calibri"/>
                <a:cs typeface="Calibri"/>
              </a:rPr>
              <a:t> </a:t>
            </a:r>
            <a:r>
              <a:rPr sz="1500" spc="-15" dirty="0">
                <a:latin typeface="Calibri"/>
                <a:cs typeface="Calibri"/>
              </a:rPr>
              <a:t>βενζίνης.</a:t>
            </a:r>
            <a:r>
              <a:rPr sz="1500" spc="35" dirty="0">
                <a:latin typeface="Calibri"/>
                <a:cs typeface="Calibri"/>
              </a:rPr>
              <a:t> </a:t>
            </a:r>
            <a:endParaRPr lang="el-GR" sz="1500" spc="35" dirty="0">
              <a:latin typeface="Calibri"/>
              <a:cs typeface="Calibri"/>
            </a:endParaRPr>
          </a:p>
          <a:p>
            <a:pPr marL="12700" algn="just">
              <a:lnSpc>
                <a:spcPct val="100000"/>
              </a:lnSpc>
              <a:spcBef>
                <a:spcPts val="360"/>
              </a:spcBef>
            </a:pPr>
            <a:r>
              <a:rPr sz="1500" spc="-10" dirty="0" err="1">
                <a:latin typeface="Calibri"/>
                <a:cs typeface="Calibri"/>
              </a:rPr>
              <a:t>Στη</a:t>
            </a:r>
            <a:r>
              <a:rPr sz="1500" spc="5" dirty="0">
                <a:latin typeface="Calibri"/>
                <a:cs typeface="Calibri"/>
              </a:rPr>
              <a:t> </a:t>
            </a:r>
            <a:r>
              <a:rPr sz="1500" spc="-5" dirty="0" err="1">
                <a:latin typeface="Calibri"/>
                <a:cs typeface="Calibri"/>
              </a:rPr>
              <a:t>συνέχει</a:t>
            </a:r>
            <a:r>
              <a:rPr sz="1500" spc="-5" dirty="0">
                <a:latin typeface="Calibri"/>
                <a:cs typeface="Calibri"/>
              </a:rPr>
              <a:t>α</a:t>
            </a:r>
            <a:r>
              <a:rPr lang="el-GR" sz="1500" dirty="0">
                <a:latin typeface="Calibri"/>
                <a:cs typeface="Calibri"/>
              </a:rPr>
              <a:t> </a:t>
            </a:r>
            <a:r>
              <a:rPr sz="1500" spc="-5" dirty="0">
                <a:latin typeface="Calibri"/>
                <a:cs typeface="Calibri"/>
              </a:rPr>
              <a:t>π</a:t>
            </a:r>
            <a:r>
              <a:rPr sz="1500" spc="-5" dirty="0" err="1">
                <a:latin typeface="Calibri"/>
                <a:cs typeface="Calibri"/>
              </a:rPr>
              <a:t>ροστίθεντ</a:t>
            </a:r>
            <a:r>
              <a:rPr sz="1500" spc="-5" dirty="0">
                <a:latin typeface="Calibri"/>
                <a:cs typeface="Calibri"/>
              </a:rPr>
              <a:t>αι</a:t>
            </a:r>
            <a:r>
              <a:rPr sz="1500" spc="15" dirty="0">
                <a:latin typeface="Calibri"/>
                <a:cs typeface="Calibri"/>
              </a:rPr>
              <a:t> </a:t>
            </a:r>
            <a:r>
              <a:rPr sz="1500" spc="-5" dirty="0">
                <a:latin typeface="Calibri"/>
                <a:cs typeface="Calibri"/>
              </a:rPr>
              <a:t>ακριβώς</a:t>
            </a:r>
            <a:r>
              <a:rPr sz="1500" spc="15" dirty="0">
                <a:latin typeface="Calibri"/>
                <a:cs typeface="Calibri"/>
              </a:rPr>
              <a:t> </a:t>
            </a:r>
            <a:r>
              <a:rPr sz="1500" dirty="0">
                <a:latin typeface="Calibri"/>
                <a:cs typeface="Calibri"/>
              </a:rPr>
              <a:t>5</a:t>
            </a:r>
            <a:r>
              <a:rPr sz="1500" spc="15" dirty="0">
                <a:latin typeface="Calibri"/>
                <a:cs typeface="Calibri"/>
              </a:rPr>
              <a:t> </a:t>
            </a:r>
            <a:r>
              <a:rPr sz="1500" dirty="0">
                <a:latin typeface="Calibri"/>
                <a:cs typeface="Calibri"/>
              </a:rPr>
              <a:t>mL</a:t>
            </a:r>
            <a:r>
              <a:rPr sz="1500" spc="330" dirty="0">
                <a:latin typeface="Calibri"/>
                <a:cs typeface="Calibri"/>
              </a:rPr>
              <a:t> </a:t>
            </a:r>
            <a:r>
              <a:rPr sz="1500" spc="-10" dirty="0">
                <a:latin typeface="Calibri"/>
                <a:cs typeface="Calibri"/>
              </a:rPr>
              <a:t>διαλύματος</a:t>
            </a:r>
            <a:r>
              <a:rPr sz="1500" dirty="0">
                <a:latin typeface="Calibri"/>
                <a:cs typeface="Calibri"/>
              </a:rPr>
              <a:t> ΝαΟΗ</a:t>
            </a:r>
            <a:r>
              <a:rPr sz="1500" spc="325" dirty="0">
                <a:latin typeface="Calibri"/>
                <a:cs typeface="Calibri"/>
              </a:rPr>
              <a:t> </a:t>
            </a:r>
            <a:r>
              <a:rPr sz="1500" spc="-5" dirty="0">
                <a:latin typeface="Calibri"/>
                <a:cs typeface="Calibri"/>
              </a:rPr>
              <a:t>1,25Ν</a:t>
            </a:r>
            <a:r>
              <a:rPr sz="1500" spc="15" dirty="0">
                <a:latin typeface="Calibri"/>
                <a:cs typeface="Calibri"/>
              </a:rPr>
              <a:t> </a:t>
            </a:r>
            <a:r>
              <a:rPr sz="1500" spc="-20" dirty="0">
                <a:latin typeface="Calibri"/>
                <a:cs typeface="Calibri"/>
              </a:rPr>
              <a:t>και</a:t>
            </a:r>
            <a:r>
              <a:rPr sz="1500" spc="-5" dirty="0">
                <a:latin typeface="Calibri"/>
                <a:cs typeface="Calibri"/>
              </a:rPr>
              <a:t> </a:t>
            </a:r>
            <a:r>
              <a:rPr sz="1500" dirty="0">
                <a:latin typeface="Calibri"/>
                <a:cs typeface="Calibri"/>
              </a:rPr>
              <a:t>5</a:t>
            </a:r>
            <a:r>
              <a:rPr sz="1500" spc="10" dirty="0">
                <a:latin typeface="Calibri"/>
                <a:cs typeface="Calibri"/>
              </a:rPr>
              <a:t> </a:t>
            </a:r>
            <a:r>
              <a:rPr sz="1500" dirty="0">
                <a:latin typeface="Calibri"/>
                <a:cs typeface="Calibri"/>
              </a:rPr>
              <a:t>mL</a:t>
            </a:r>
            <a:r>
              <a:rPr sz="1500" spc="330" dirty="0">
                <a:latin typeface="Calibri"/>
                <a:cs typeface="Calibri"/>
              </a:rPr>
              <a:t> </a:t>
            </a:r>
            <a:r>
              <a:rPr sz="1500" spc="-10" dirty="0">
                <a:latin typeface="Calibri"/>
                <a:cs typeface="Calibri"/>
              </a:rPr>
              <a:t>διαλύματος</a:t>
            </a:r>
            <a:r>
              <a:rPr sz="1500" spc="5" dirty="0">
                <a:latin typeface="Calibri"/>
                <a:cs typeface="Calibri"/>
              </a:rPr>
              <a:t> </a:t>
            </a:r>
            <a:r>
              <a:rPr sz="1500" spc="-10" dirty="0">
                <a:latin typeface="Calibri"/>
                <a:cs typeface="Calibri"/>
              </a:rPr>
              <a:t>1-βουτανόλης.</a:t>
            </a:r>
            <a:r>
              <a:rPr sz="1500" dirty="0">
                <a:latin typeface="Calibri"/>
                <a:cs typeface="Calibri"/>
              </a:rPr>
              <a:t> </a:t>
            </a:r>
            <a:r>
              <a:rPr sz="1500" spc="-70" dirty="0">
                <a:latin typeface="Calibri"/>
                <a:cs typeface="Calibri"/>
              </a:rPr>
              <a:t>Το</a:t>
            </a:r>
            <a:r>
              <a:rPr sz="1500" dirty="0">
                <a:latin typeface="Calibri"/>
                <a:cs typeface="Calibri"/>
              </a:rPr>
              <a:t> </a:t>
            </a:r>
            <a:r>
              <a:rPr sz="1500" spc="-10" dirty="0">
                <a:latin typeface="Calibri"/>
                <a:cs typeface="Calibri"/>
              </a:rPr>
              <a:t>μείγμα </a:t>
            </a:r>
            <a:r>
              <a:rPr sz="1500" spc="-325" dirty="0">
                <a:latin typeface="Calibri"/>
                <a:cs typeface="Calibri"/>
              </a:rPr>
              <a:t> </a:t>
            </a:r>
            <a:r>
              <a:rPr sz="1500" spc="-10" dirty="0">
                <a:latin typeface="Calibri"/>
                <a:cs typeface="Calibri"/>
              </a:rPr>
              <a:t>ανακινείται</a:t>
            </a:r>
            <a:r>
              <a:rPr sz="1500" spc="30" dirty="0">
                <a:latin typeface="Calibri"/>
                <a:cs typeface="Calibri"/>
              </a:rPr>
              <a:t> </a:t>
            </a:r>
            <a:r>
              <a:rPr sz="1500" spc="-5" dirty="0">
                <a:latin typeface="Calibri"/>
                <a:cs typeface="Calibri"/>
              </a:rPr>
              <a:t>έντονα</a:t>
            </a:r>
            <a:r>
              <a:rPr sz="1500" spc="-10" dirty="0">
                <a:latin typeface="Calibri"/>
                <a:cs typeface="Calibri"/>
              </a:rPr>
              <a:t> </a:t>
            </a:r>
            <a:r>
              <a:rPr sz="1500" spc="-20" dirty="0">
                <a:latin typeface="Calibri"/>
                <a:cs typeface="Calibri"/>
              </a:rPr>
              <a:t>και</a:t>
            </a:r>
            <a:r>
              <a:rPr sz="1500" dirty="0">
                <a:latin typeface="Calibri"/>
                <a:cs typeface="Calibri"/>
              </a:rPr>
              <a:t> </a:t>
            </a:r>
            <a:r>
              <a:rPr sz="1500" spc="-10" dirty="0">
                <a:latin typeface="Calibri"/>
                <a:cs typeface="Calibri"/>
              </a:rPr>
              <a:t>αφήνεται</a:t>
            </a:r>
            <a:r>
              <a:rPr sz="1500" dirty="0">
                <a:latin typeface="Calibri"/>
                <a:cs typeface="Calibri"/>
              </a:rPr>
              <a:t> </a:t>
            </a:r>
            <a:r>
              <a:rPr sz="1500" spc="-5" dirty="0">
                <a:latin typeface="Calibri"/>
                <a:cs typeface="Calibri"/>
              </a:rPr>
              <a:t>σε</a:t>
            </a:r>
            <a:r>
              <a:rPr sz="1500" spc="5" dirty="0">
                <a:latin typeface="Calibri"/>
                <a:cs typeface="Calibri"/>
              </a:rPr>
              <a:t> </a:t>
            </a:r>
            <a:r>
              <a:rPr sz="1500" spc="-5" dirty="0">
                <a:latin typeface="Calibri"/>
                <a:cs typeface="Calibri"/>
              </a:rPr>
              <a:t>ηρεμία</a:t>
            </a:r>
            <a:r>
              <a:rPr sz="1500" spc="-20" dirty="0">
                <a:latin typeface="Calibri"/>
                <a:cs typeface="Calibri"/>
              </a:rPr>
              <a:t> </a:t>
            </a:r>
            <a:r>
              <a:rPr sz="1500" spc="-5" dirty="0">
                <a:latin typeface="Calibri"/>
                <a:cs typeface="Calibri"/>
              </a:rPr>
              <a:t>ώστε</a:t>
            </a:r>
            <a:r>
              <a:rPr sz="1500" spc="20" dirty="0">
                <a:latin typeface="Calibri"/>
                <a:cs typeface="Calibri"/>
              </a:rPr>
              <a:t> </a:t>
            </a:r>
            <a:r>
              <a:rPr sz="1500" dirty="0">
                <a:latin typeface="Calibri"/>
                <a:cs typeface="Calibri"/>
              </a:rPr>
              <a:t>να </a:t>
            </a:r>
            <a:r>
              <a:rPr sz="1500" spc="-10" dirty="0">
                <a:latin typeface="Calibri"/>
                <a:cs typeface="Calibri"/>
              </a:rPr>
              <a:t>διαχωριστούν</a:t>
            </a:r>
            <a:r>
              <a:rPr sz="1500" spc="30" dirty="0">
                <a:latin typeface="Calibri"/>
                <a:cs typeface="Calibri"/>
              </a:rPr>
              <a:t> </a:t>
            </a:r>
            <a:r>
              <a:rPr sz="1500" spc="-5" dirty="0">
                <a:latin typeface="Calibri"/>
                <a:cs typeface="Calibri"/>
              </a:rPr>
              <a:t>οι</a:t>
            </a:r>
            <a:r>
              <a:rPr sz="1500" spc="-10" dirty="0">
                <a:latin typeface="Calibri"/>
                <a:cs typeface="Calibri"/>
              </a:rPr>
              <a:t> στοιβάδες.</a:t>
            </a:r>
            <a:endParaRPr sz="1500" dirty="0">
              <a:latin typeface="Calibri"/>
              <a:cs typeface="Calibri"/>
            </a:endParaRPr>
          </a:p>
          <a:p>
            <a:pPr marL="12700" marR="50165" algn="just">
              <a:lnSpc>
                <a:spcPct val="100000"/>
              </a:lnSpc>
              <a:spcBef>
                <a:spcPts val="360"/>
              </a:spcBef>
            </a:pPr>
            <a:r>
              <a:rPr sz="1500" spc="-5" dirty="0">
                <a:latin typeface="Calibri"/>
                <a:cs typeface="Calibri"/>
              </a:rPr>
              <a:t>Αν</a:t>
            </a:r>
            <a:r>
              <a:rPr sz="1500" dirty="0">
                <a:latin typeface="Calibri"/>
                <a:cs typeface="Calibri"/>
              </a:rPr>
              <a:t> η</a:t>
            </a:r>
            <a:r>
              <a:rPr sz="1500" spc="-5" dirty="0">
                <a:latin typeface="Calibri"/>
                <a:cs typeface="Calibri"/>
              </a:rPr>
              <a:t> </a:t>
            </a:r>
            <a:r>
              <a:rPr sz="1500" spc="-10" dirty="0">
                <a:latin typeface="Calibri"/>
                <a:cs typeface="Calibri"/>
              </a:rPr>
              <a:t>κατώτερη</a:t>
            </a:r>
            <a:r>
              <a:rPr sz="1500" dirty="0">
                <a:latin typeface="Calibri"/>
                <a:cs typeface="Calibri"/>
              </a:rPr>
              <a:t> </a:t>
            </a:r>
            <a:r>
              <a:rPr sz="1500" spc="-5" dirty="0">
                <a:latin typeface="Calibri"/>
                <a:cs typeface="Calibri"/>
              </a:rPr>
              <a:t>υδατική</a:t>
            </a:r>
            <a:r>
              <a:rPr sz="1500" spc="-10" dirty="0">
                <a:latin typeface="Calibri"/>
                <a:cs typeface="Calibri"/>
              </a:rPr>
              <a:t> στοιβάδα</a:t>
            </a:r>
            <a:r>
              <a:rPr sz="1500" spc="30" dirty="0">
                <a:latin typeface="Calibri"/>
                <a:cs typeface="Calibri"/>
              </a:rPr>
              <a:t> </a:t>
            </a:r>
            <a:r>
              <a:rPr sz="1500" spc="-5" dirty="0">
                <a:latin typeface="Calibri"/>
                <a:cs typeface="Calibri"/>
              </a:rPr>
              <a:t>δεν</a:t>
            </a:r>
            <a:r>
              <a:rPr sz="1500" spc="5" dirty="0">
                <a:latin typeface="Calibri"/>
                <a:cs typeface="Calibri"/>
              </a:rPr>
              <a:t> </a:t>
            </a:r>
            <a:r>
              <a:rPr sz="1500" spc="-5" dirty="0">
                <a:latin typeface="Calibri"/>
                <a:cs typeface="Calibri"/>
              </a:rPr>
              <a:t>έχει</a:t>
            </a:r>
            <a:r>
              <a:rPr sz="1500" spc="10" dirty="0">
                <a:latin typeface="Calibri"/>
                <a:cs typeface="Calibri"/>
              </a:rPr>
              <a:t> </a:t>
            </a:r>
            <a:r>
              <a:rPr sz="1500" spc="-5" dirty="0">
                <a:latin typeface="Calibri"/>
                <a:cs typeface="Calibri"/>
              </a:rPr>
              <a:t>χρώμα,</a:t>
            </a:r>
            <a:r>
              <a:rPr sz="1500" spc="-10" dirty="0">
                <a:latin typeface="Calibri"/>
                <a:cs typeface="Calibri"/>
              </a:rPr>
              <a:t> το</a:t>
            </a:r>
            <a:r>
              <a:rPr sz="1500" dirty="0">
                <a:latin typeface="Calibri"/>
                <a:cs typeface="Calibri"/>
              </a:rPr>
              <a:t> </a:t>
            </a:r>
            <a:r>
              <a:rPr sz="1500" spc="-10" dirty="0">
                <a:latin typeface="Calibri"/>
                <a:cs typeface="Calibri"/>
              </a:rPr>
              <a:t>εξεταζόμενο</a:t>
            </a:r>
            <a:r>
              <a:rPr sz="1500" spc="10" dirty="0">
                <a:latin typeface="Calibri"/>
                <a:cs typeface="Calibri"/>
              </a:rPr>
              <a:t> </a:t>
            </a:r>
            <a:r>
              <a:rPr sz="1500" spc="-10" dirty="0">
                <a:latin typeface="Calibri"/>
                <a:cs typeface="Calibri"/>
              </a:rPr>
              <a:t>δείγμα</a:t>
            </a:r>
            <a:r>
              <a:rPr sz="1500" spc="15" dirty="0">
                <a:latin typeface="Calibri"/>
                <a:cs typeface="Calibri"/>
              </a:rPr>
              <a:t> </a:t>
            </a:r>
            <a:r>
              <a:rPr sz="1500" spc="-5" dirty="0">
                <a:latin typeface="Calibri"/>
                <a:cs typeface="Calibri"/>
              </a:rPr>
              <a:t>δεν</a:t>
            </a:r>
            <a:r>
              <a:rPr sz="1500" spc="5" dirty="0">
                <a:latin typeface="Calibri"/>
                <a:cs typeface="Calibri"/>
              </a:rPr>
              <a:t> </a:t>
            </a:r>
            <a:r>
              <a:rPr sz="1500" spc="-5" dirty="0">
                <a:latin typeface="Calibri"/>
                <a:cs typeface="Calibri"/>
              </a:rPr>
              <a:t>περιέχει</a:t>
            </a:r>
            <a:r>
              <a:rPr sz="1500" spc="10" dirty="0">
                <a:latin typeface="Calibri"/>
                <a:cs typeface="Calibri"/>
              </a:rPr>
              <a:t> </a:t>
            </a:r>
            <a:r>
              <a:rPr sz="1500" spc="-10" dirty="0">
                <a:latin typeface="Calibri"/>
                <a:cs typeface="Calibri"/>
              </a:rPr>
              <a:t>αμόλυβδη</a:t>
            </a:r>
            <a:r>
              <a:rPr sz="1500" dirty="0">
                <a:latin typeface="Calibri"/>
                <a:cs typeface="Calibri"/>
              </a:rPr>
              <a:t> </a:t>
            </a:r>
            <a:r>
              <a:rPr sz="1500" spc="-5" dirty="0">
                <a:latin typeface="Calibri"/>
                <a:cs typeface="Calibri"/>
              </a:rPr>
              <a:t>95 </a:t>
            </a:r>
            <a:r>
              <a:rPr sz="1500" dirty="0">
                <a:latin typeface="Calibri"/>
                <a:cs typeface="Calibri"/>
              </a:rPr>
              <a:t> </a:t>
            </a:r>
            <a:r>
              <a:rPr sz="1500" spc="-10" dirty="0">
                <a:latin typeface="Calibri"/>
                <a:cs typeface="Calibri"/>
              </a:rPr>
              <a:t>RON</a:t>
            </a:r>
            <a:r>
              <a:rPr sz="1500" spc="-20" dirty="0">
                <a:latin typeface="Calibri"/>
                <a:cs typeface="Calibri"/>
              </a:rPr>
              <a:t> </a:t>
            </a:r>
            <a:r>
              <a:rPr sz="1500" spc="-15" dirty="0">
                <a:latin typeface="Calibri"/>
                <a:cs typeface="Calibri"/>
              </a:rPr>
              <a:t>(Εικόνα</a:t>
            </a:r>
            <a:r>
              <a:rPr sz="1500" spc="10" dirty="0">
                <a:latin typeface="Calibri"/>
                <a:cs typeface="Calibri"/>
              </a:rPr>
              <a:t> </a:t>
            </a:r>
            <a:r>
              <a:rPr sz="1500" spc="-5" dirty="0">
                <a:latin typeface="Calibri"/>
                <a:cs typeface="Calibri"/>
              </a:rPr>
              <a:t>14). </a:t>
            </a:r>
            <a:r>
              <a:rPr sz="1500" dirty="0">
                <a:latin typeface="Calibri"/>
                <a:cs typeface="Calibri"/>
              </a:rPr>
              <a:t>Η</a:t>
            </a:r>
            <a:r>
              <a:rPr sz="1500" spc="10" dirty="0">
                <a:latin typeface="Calibri"/>
                <a:cs typeface="Calibri"/>
              </a:rPr>
              <a:t> </a:t>
            </a:r>
            <a:r>
              <a:rPr sz="1500" spc="-5" dirty="0">
                <a:latin typeface="Calibri"/>
                <a:cs typeface="Calibri"/>
              </a:rPr>
              <a:t>εμφάνιση</a:t>
            </a:r>
            <a:r>
              <a:rPr sz="1500" spc="25" dirty="0">
                <a:latin typeface="Calibri"/>
                <a:cs typeface="Calibri"/>
              </a:rPr>
              <a:t> </a:t>
            </a:r>
            <a:r>
              <a:rPr sz="1500" dirty="0">
                <a:latin typeface="Calibri"/>
                <a:cs typeface="Calibri"/>
              </a:rPr>
              <a:t>μπλε</a:t>
            </a:r>
            <a:r>
              <a:rPr sz="1500" spc="5" dirty="0">
                <a:latin typeface="Calibri"/>
                <a:cs typeface="Calibri"/>
              </a:rPr>
              <a:t> </a:t>
            </a:r>
            <a:r>
              <a:rPr sz="1500" spc="-10" dirty="0">
                <a:latin typeface="Calibri"/>
                <a:cs typeface="Calibri"/>
              </a:rPr>
              <a:t>χρώματος</a:t>
            </a:r>
            <a:r>
              <a:rPr sz="1500" spc="15" dirty="0">
                <a:latin typeface="Calibri"/>
                <a:cs typeface="Calibri"/>
              </a:rPr>
              <a:t> </a:t>
            </a:r>
            <a:r>
              <a:rPr sz="1500" spc="-10" dirty="0">
                <a:latin typeface="Calibri"/>
                <a:cs typeface="Calibri"/>
              </a:rPr>
              <a:t>στην</a:t>
            </a:r>
            <a:r>
              <a:rPr sz="1500" spc="20" dirty="0">
                <a:latin typeface="Calibri"/>
                <a:cs typeface="Calibri"/>
              </a:rPr>
              <a:t> </a:t>
            </a:r>
            <a:r>
              <a:rPr sz="1500" spc="-5" dirty="0">
                <a:latin typeface="Calibri"/>
                <a:cs typeface="Calibri"/>
              </a:rPr>
              <a:t>υδατική</a:t>
            </a:r>
            <a:r>
              <a:rPr sz="1500" dirty="0">
                <a:latin typeface="Calibri"/>
                <a:cs typeface="Calibri"/>
              </a:rPr>
              <a:t> </a:t>
            </a:r>
            <a:r>
              <a:rPr sz="1500" spc="-10" dirty="0">
                <a:latin typeface="Calibri"/>
                <a:cs typeface="Calibri"/>
              </a:rPr>
              <a:t>στοιβάδα</a:t>
            </a:r>
            <a:r>
              <a:rPr sz="1500" spc="20" dirty="0">
                <a:latin typeface="Calibri"/>
                <a:cs typeface="Calibri"/>
              </a:rPr>
              <a:t> </a:t>
            </a:r>
            <a:r>
              <a:rPr sz="1500" spc="-10" dirty="0">
                <a:latin typeface="Calibri"/>
                <a:cs typeface="Calibri"/>
              </a:rPr>
              <a:t>σημαίνει</a:t>
            </a:r>
            <a:r>
              <a:rPr sz="1500" spc="20" dirty="0">
                <a:latin typeface="Calibri"/>
                <a:cs typeface="Calibri"/>
              </a:rPr>
              <a:t> </a:t>
            </a:r>
            <a:r>
              <a:rPr sz="1500" spc="-5" dirty="0">
                <a:latin typeface="Calibri"/>
                <a:cs typeface="Calibri"/>
              </a:rPr>
              <a:t>παρουσία</a:t>
            </a:r>
            <a:r>
              <a:rPr sz="1500" spc="15" dirty="0">
                <a:latin typeface="Calibri"/>
                <a:cs typeface="Calibri"/>
              </a:rPr>
              <a:t> </a:t>
            </a:r>
            <a:r>
              <a:rPr sz="1500" spc="-15" dirty="0">
                <a:latin typeface="Calibri"/>
                <a:cs typeface="Calibri"/>
              </a:rPr>
              <a:t>κινιζαρίνης </a:t>
            </a:r>
            <a:r>
              <a:rPr sz="1500" spc="-325" dirty="0">
                <a:latin typeface="Calibri"/>
                <a:cs typeface="Calibri"/>
              </a:rPr>
              <a:t> </a:t>
            </a:r>
            <a:r>
              <a:rPr sz="1500" spc="-20" dirty="0">
                <a:latin typeface="Calibri"/>
                <a:cs typeface="Calibri"/>
              </a:rPr>
              <a:t>και</a:t>
            </a:r>
            <a:r>
              <a:rPr sz="1500" dirty="0">
                <a:latin typeface="Calibri"/>
                <a:cs typeface="Calibri"/>
              </a:rPr>
              <a:t> </a:t>
            </a:r>
            <a:r>
              <a:rPr sz="1500" spc="-5" dirty="0">
                <a:latin typeface="Calibri"/>
                <a:cs typeface="Calibri"/>
              </a:rPr>
              <a:t>επομένως</a:t>
            </a:r>
            <a:r>
              <a:rPr sz="1500" dirty="0">
                <a:latin typeface="Calibri"/>
                <a:cs typeface="Calibri"/>
              </a:rPr>
              <a:t> </a:t>
            </a:r>
            <a:r>
              <a:rPr sz="1500" spc="-5" dirty="0">
                <a:latin typeface="Calibri"/>
                <a:cs typeface="Calibri"/>
              </a:rPr>
              <a:t>προσθήκη </a:t>
            </a:r>
            <a:r>
              <a:rPr sz="1500" spc="-10" dirty="0">
                <a:latin typeface="Calibri"/>
                <a:cs typeface="Calibri"/>
              </a:rPr>
              <a:t>βενζίνης</a:t>
            </a:r>
            <a:r>
              <a:rPr sz="1500" spc="15" dirty="0">
                <a:latin typeface="Calibri"/>
                <a:cs typeface="Calibri"/>
              </a:rPr>
              <a:t> </a:t>
            </a:r>
            <a:r>
              <a:rPr sz="1500" spc="-5" dirty="0">
                <a:latin typeface="Calibri"/>
                <a:cs typeface="Calibri"/>
              </a:rPr>
              <a:t>95RON</a:t>
            </a:r>
            <a:r>
              <a:rPr sz="1500" dirty="0">
                <a:latin typeface="Calibri"/>
                <a:cs typeface="Calibri"/>
              </a:rPr>
              <a:t> ή</a:t>
            </a:r>
            <a:r>
              <a:rPr sz="1500" spc="-20" dirty="0">
                <a:latin typeface="Calibri"/>
                <a:cs typeface="Calibri"/>
              </a:rPr>
              <a:t> </a:t>
            </a:r>
            <a:r>
              <a:rPr sz="1500" spc="-25" dirty="0">
                <a:latin typeface="Calibri"/>
                <a:cs typeface="Calibri"/>
              </a:rPr>
              <a:t>HEATING</a:t>
            </a:r>
            <a:r>
              <a:rPr sz="1500" spc="-15" dirty="0">
                <a:latin typeface="Calibri"/>
                <a:cs typeface="Calibri"/>
              </a:rPr>
              <a:t> </a:t>
            </a:r>
            <a:r>
              <a:rPr sz="1500" spc="-5" dirty="0">
                <a:latin typeface="Calibri"/>
                <a:cs typeface="Calibri"/>
              </a:rPr>
              <a:t>DIESEL</a:t>
            </a:r>
            <a:r>
              <a:rPr sz="1500" spc="10" dirty="0">
                <a:latin typeface="Calibri"/>
                <a:cs typeface="Calibri"/>
              </a:rPr>
              <a:t> </a:t>
            </a:r>
            <a:r>
              <a:rPr sz="1500" spc="-10" dirty="0">
                <a:latin typeface="Calibri"/>
                <a:cs typeface="Calibri"/>
              </a:rPr>
              <a:t>στο</a:t>
            </a:r>
            <a:r>
              <a:rPr sz="1500" spc="-5" dirty="0">
                <a:latin typeface="Calibri"/>
                <a:cs typeface="Calibri"/>
              </a:rPr>
              <a:t> </a:t>
            </a:r>
            <a:r>
              <a:rPr sz="1500" spc="-10" dirty="0">
                <a:latin typeface="Calibri"/>
                <a:cs typeface="Calibri"/>
              </a:rPr>
              <a:t>εξεταζόμενο</a:t>
            </a:r>
            <a:r>
              <a:rPr sz="1500" spc="5" dirty="0">
                <a:latin typeface="Calibri"/>
                <a:cs typeface="Calibri"/>
              </a:rPr>
              <a:t> </a:t>
            </a:r>
            <a:r>
              <a:rPr sz="1500" spc="-10" dirty="0">
                <a:latin typeface="Calibri"/>
                <a:cs typeface="Calibri"/>
              </a:rPr>
              <a:t>δείγμα</a:t>
            </a:r>
            <a:r>
              <a:rPr sz="1500" spc="15" dirty="0">
                <a:latin typeface="Calibri"/>
                <a:cs typeface="Calibri"/>
              </a:rPr>
              <a:t> </a:t>
            </a:r>
            <a:r>
              <a:rPr sz="1500" spc="-5" dirty="0">
                <a:latin typeface="Calibri"/>
                <a:cs typeface="Calibri"/>
              </a:rPr>
              <a:t>σε</a:t>
            </a:r>
            <a:r>
              <a:rPr sz="1500" spc="10" dirty="0">
                <a:latin typeface="Calibri"/>
                <a:cs typeface="Calibri"/>
              </a:rPr>
              <a:t> </a:t>
            </a:r>
            <a:r>
              <a:rPr sz="1500" spc="-5" dirty="0">
                <a:latin typeface="Calibri"/>
                <a:cs typeface="Calibri"/>
              </a:rPr>
              <a:t>ποσοστό </a:t>
            </a:r>
            <a:r>
              <a:rPr sz="1500" dirty="0">
                <a:latin typeface="Calibri"/>
                <a:cs typeface="Calibri"/>
              </a:rPr>
              <a:t> </a:t>
            </a:r>
            <a:r>
              <a:rPr sz="1500" spc="-15" dirty="0">
                <a:latin typeface="Calibri"/>
                <a:cs typeface="Calibri"/>
              </a:rPr>
              <a:t>τουλάχιστον</a:t>
            </a:r>
            <a:r>
              <a:rPr sz="1500" dirty="0">
                <a:latin typeface="Calibri"/>
                <a:cs typeface="Calibri"/>
              </a:rPr>
              <a:t> </a:t>
            </a:r>
            <a:r>
              <a:rPr sz="1500" spc="-5" dirty="0">
                <a:latin typeface="Calibri"/>
                <a:cs typeface="Calibri"/>
              </a:rPr>
              <a:t>5%</a:t>
            </a:r>
            <a:r>
              <a:rPr sz="1500" dirty="0">
                <a:latin typeface="Calibri"/>
                <a:cs typeface="Calibri"/>
              </a:rPr>
              <a:t> </a:t>
            </a:r>
            <a:r>
              <a:rPr sz="1500" spc="-5" dirty="0">
                <a:latin typeface="Calibri"/>
                <a:cs typeface="Calibri"/>
              </a:rPr>
              <a:t>v/v </a:t>
            </a:r>
            <a:r>
              <a:rPr sz="1500" spc="-15" dirty="0">
                <a:latin typeface="Calibri"/>
                <a:cs typeface="Calibri"/>
              </a:rPr>
              <a:t>(Εικόνα</a:t>
            </a:r>
            <a:r>
              <a:rPr sz="1500" spc="-5" dirty="0">
                <a:latin typeface="Calibri"/>
                <a:cs typeface="Calibri"/>
              </a:rPr>
              <a:t> </a:t>
            </a:r>
            <a:r>
              <a:rPr sz="1500" spc="-10" dirty="0">
                <a:latin typeface="Calibri"/>
                <a:cs typeface="Calibri"/>
              </a:rPr>
              <a:t>15).</a:t>
            </a:r>
            <a:endParaRPr sz="1500" dirty="0">
              <a:latin typeface="Calibri"/>
              <a:cs typeface="Calibri"/>
            </a:endParaRPr>
          </a:p>
          <a:p>
            <a:pPr marL="12700" marR="5080" algn="just">
              <a:lnSpc>
                <a:spcPct val="100000"/>
              </a:lnSpc>
              <a:spcBef>
                <a:spcPts val="360"/>
              </a:spcBef>
            </a:pPr>
            <a:r>
              <a:rPr sz="1500" dirty="0">
                <a:latin typeface="Calibri"/>
                <a:cs typeface="Calibri"/>
              </a:rPr>
              <a:t>Η</a:t>
            </a:r>
            <a:r>
              <a:rPr sz="1500" spc="-5" dirty="0">
                <a:latin typeface="Calibri"/>
                <a:cs typeface="Calibri"/>
              </a:rPr>
              <a:t> </a:t>
            </a:r>
            <a:r>
              <a:rPr sz="1500" spc="-10" dirty="0">
                <a:latin typeface="Calibri"/>
                <a:cs typeface="Calibri"/>
              </a:rPr>
              <a:t>παραπάνω</a:t>
            </a:r>
            <a:r>
              <a:rPr sz="1500" spc="-5" dirty="0">
                <a:latin typeface="Calibri"/>
                <a:cs typeface="Calibri"/>
              </a:rPr>
              <a:t> </a:t>
            </a:r>
            <a:r>
              <a:rPr sz="1500" spc="-15" dirty="0">
                <a:latin typeface="Calibri"/>
                <a:cs typeface="Calibri"/>
              </a:rPr>
              <a:t>διαδικασία</a:t>
            </a:r>
            <a:r>
              <a:rPr sz="1500" spc="25" dirty="0">
                <a:latin typeface="Calibri"/>
                <a:cs typeface="Calibri"/>
              </a:rPr>
              <a:t> </a:t>
            </a:r>
            <a:r>
              <a:rPr sz="1500" spc="-10" dirty="0">
                <a:latin typeface="Calibri"/>
                <a:cs typeface="Calibri"/>
              </a:rPr>
              <a:t>είναι</a:t>
            </a:r>
            <a:r>
              <a:rPr sz="1500" spc="5" dirty="0">
                <a:latin typeface="Calibri"/>
                <a:cs typeface="Calibri"/>
              </a:rPr>
              <a:t> </a:t>
            </a:r>
            <a:r>
              <a:rPr sz="1500" dirty="0">
                <a:latin typeface="Calibri"/>
                <a:cs typeface="Calibri"/>
              </a:rPr>
              <a:t>μία</a:t>
            </a:r>
            <a:r>
              <a:rPr sz="1500" spc="5" dirty="0">
                <a:latin typeface="Calibri"/>
                <a:cs typeface="Calibri"/>
              </a:rPr>
              <a:t> </a:t>
            </a:r>
            <a:r>
              <a:rPr sz="1500" spc="-5" dirty="0">
                <a:latin typeface="Calibri"/>
                <a:cs typeface="Calibri"/>
              </a:rPr>
              <a:t>μορφή</a:t>
            </a:r>
            <a:r>
              <a:rPr sz="1500" spc="-20" dirty="0">
                <a:latin typeface="Calibri"/>
                <a:cs typeface="Calibri"/>
              </a:rPr>
              <a:t> </a:t>
            </a:r>
            <a:r>
              <a:rPr sz="1500" spc="-10" dirty="0">
                <a:latin typeface="Calibri"/>
                <a:cs typeface="Calibri"/>
              </a:rPr>
              <a:t>εκχύλισης</a:t>
            </a:r>
            <a:r>
              <a:rPr sz="1500" dirty="0">
                <a:latin typeface="Calibri"/>
                <a:cs typeface="Calibri"/>
              </a:rPr>
              <a:t> </a:t>
            </a:r>
            <a:r>
              <a:rPr sz="1500" spc="-20" dirty="0">
                <a:latin typeface="Calibri"/>
                <a:cs typeface="Calibri"/>
              </a:rPr>
              <a:t>κατά</a:t>
            </a:r>
            <a:r>
              <a:rPr sz="1500" spc="-5" dirty="0">
                <a:latin typeface="Calibri"/>
                <a:cs typeface="Calibri"/>
              </a:rPr>
              <a:t> </a:t>
            </a:r>
            <a:r>
              <a:rPr sz="1500" spc="-20" dirty="0">
                <a:latin typeface="Calibri"/>
                <a:cs typeface="Calibri"/>
              </a:rPr>
              <a:t>την</a:t>
            </a:r>
            <a:r>
              <a:rPr sz="1500" dirty="0">
                <a:latin typeface="Calibri"/>
                <a:cs typeface="Calibri"/>
              </a:rPr>
              <a:t> </a:t>
            </a:r>
            <a:r>
              <a:rPr sz="1500" spc="-5" dirty="0">
                <a:latin typeface="Calibri"/>
                <a:cs typeface="Calibri"/>
              </a:rPr>
              <a:t>οποία </a:t>
            </a:r>
            <a:r>
              <a:rPr sz="1500" dirty="0">
                <a:latin typeface="Calibri"/>
                <a:cs typeface="Calibri"/>
              </a:rPr>
              <a:t>η</a:t>
            </a:r>
            <a:r>
              <a:rPr sz="1500" spc="-20" dirty="0">
                <a:latin typeface="Calibri"/>
                <a:cs typeface="Calibri"/>
              </a:rPr>
              <a:t> </a:t>
            </a:r>
            <a:r>
              <a:rPr sz="1500" spc="-5" dirty="0">
                <a:latin typeface="Calibri"/>
                <a:cs typeface="Calibri"/>
              </a:rPr>
              <a:t>1-βουτανόλη</a:t>
            </a:r>
            <a:r>
              <a:rPr sz="1500" spc="15" dirty="0">
                <a:latin typeface="Calibri"/>
                <a:cs typeface="Calibri"/>
              </a:rPr>
              <a:t> </a:t>
            </a:r>
            <a:r>
              <a:rPr sz="1500" spc="-5" dirty="0">
                <a:latin typeface="Calibri"/>
                <a:cs typeface="Calibri"/>
              </a:rPr>
              <a:t>συμπαρασύρει</a:t>
            </a:r>
            <a:r>
              <a:rPr sz="1500" spc="-20" dirty="0">
                <a:latin typeface="Calibri"/>
                <a:cs typeface="Calibri"/>
              </a:rPr>
              <a:t> </a:t>
            </a:r>
            <a:r>
              <a:rPr sz="1500" spc="-15" dirty="0">
                <a:latin typeface="Calibri"/>
                <a:cs typeface="Calibri"/>
              </a:rPr>
              <a:t>την </a:t>
            </a:r>
            <a:r>
              <a:rPr sz="1500" spc="-320" dirty="0">
                <a:latin typeface="Calibri"/>
                <a:cs typeface="Calibri"/>
              </a:rPr>
              <a:t> </a:t>
            </a:r>
            <a:r>
              <a:rPr sz="1500" spc="-15" dirty="0">
                <a:latin typeface="Calibri"/>
                <a:cs typeface="Calibri"/>
              </a:rPr>
              <a:t>κινιζαρίνη</a:t>
            </a:r>
            <a:r>
              <a:rPr sz="1500" spc="15" dirty="0">
                <a:latin typeface="Calibri"/>
                <a:cs typeface="Calibri"/>
              </a:rPr>
              <a:t> </a:t>
            </a:r>
            <a:r>
              <a:rPr sz="1500" spc="-15" dirty="0">
                <a:latin typeface="Calibri"/>
                <a:cs typeface="Calibri"/>
              </a:rPr>
              <a:t>στην</a:t>
            </a:r>
            <a:r>
              <a:rPr sz="1500" spc="5" dirty="0">
                <a:latin typeface="Calibri"/>
                <a:cs typeface="Calibri"/>
              </a:rPr>
              <a:t> </a:t>
            </a:r>
            <a:r>
              <a:rPr sz="1500" spc="-5" dirty="0">
                <a:latin typeface="Calibri"/>
                <a:cs typeface="Calibri"/>
              </a:rPr>
              <a:t>υδατική</a:t>
            </a:r>
            <a:r>
              <a:rPr sz="1500" spc="5" dirty="0">
                <a:latin typeface="Calibri"/>
                <a:cs typeface="Calibri"/>
              </a:rPr>
              <a:t> </a:t>
            </a:r>
            <a:r>
              <a:rPr sz="1500" spc="-10" dirty="0">
                <a:latin typeface="Calibri"/>
                <a:cs typeface="Calibri"/>
              </a:rPr>
              <a:t>φάση.</a:t>
            </a:r>
            <a:r>
              <a:rPr sz="1500" spc="-15" dirty="0">
                <a:latin typeface="Calibri"/>
                <a:cs typeface="Calibri"/>
              </a:rPr>
              <a:t> </a:t>
            </a:r>
            <a:r>
              <a:rPr sz="1500" spc="-10" dirty="0">
                <a:latin typeface="Calibri"/>
                <a:cs typeface="Calibri"/>
              </a:rPr>
              <a:t>Εκεί,</a:t>
            </a:r>
            <a:r>
              <a:rPr sz="1500" spc="15" dirty="0">
                <a:latin typeface="Calibri"/>
                <a:cs typeface="Calibri"/>
              </a:rPr>
              <a:t> </a:t>
            </a:r>
            <a:r>
              <a:rPr sz="1500" dirty="0">
                <a:latin typeface="Calibri"/>
                <a:cs typeface="Calibri"/>
              </a:rPr>
              <a:t>η</a:t>
            </a:r>
            <a:r>
              <a:rPr sz="1500" spc="-5" dirty="0">
                <a:latin typeface="Calibri"/>
                <a:cs typeface="Calibri"/>
              </a:rPr>
              <a:t> </a:t>
            </a:r>
            <a:r>
              <a:rPr sz="1500" spc="-15" dirty="0">
                <a:latin typeface="Calibri"/>
                <a:cs typeface="Calibri"/>
              </a:rPr>
              <a:t>κινιζαρίνη</a:t>
            </a:r>
            <a:r>
              <a:rPr sz="1500" spc="20" dirty="0">
                <a:latin typeface="Calibri"/>
                <a:cs typeface="Calibri"/>
              </a:rPr>
              <a:t> </a:t>
            </a:r>
            <a:r>
              <a:rPr sz="1500" spc="-5" dirty="0">
                <a:latin typeface="Calibri"/>
                <a:cs typeface="Calibri"/>
              </a:rPr>
              <a:t>αντιδρά</a:t>
            </a:r>
            <a:r>
              <a:rPr sz="1500" spc="5" dirty="0">
                <a:latin typeface="Calibri"/>
                <a:cs typeface="Calibri"/>
              </a:rPr>
              <a:t> </a:t>
            </a:r>
            <a:r>
              <a:rPr sz="1500" dirty="0">
                <a:latin typeface="Calibri"/>
                <a:cs typeface="Calibri"/>
              </a:rPr>
              <a:t>με </a:t>
            </a:r>
            <a:r>
              <a:rPr sz="1500" spc="-10" dirty="0">
                <a:latin typeface="Calibri"/>
                <a:cs typeface="Calibri"/>
              </a:rPr>
              <a:t>το</a:t>
            </a:r>
            <a:r>
              <a:rPr sz="1500" spc="25" dirty="0">
                <a:latin typeface="Calibri"/>
                <a:cs typeface="Calibri"/>
              </a:rPr>
              <a:t> </a:t>
            </a:r>
            <a:r>
              <a:rPr sz="1500" dirty="0">
                <a:latin typeface="Calibri"/>
                <a:cs typeface="Calibri"/>
              </a:rPr>
              <a:t>ΝαΟΗ</a:t>
            </a:r>
            <a:r>
              <a:rPr sz="1500" spc="-30" dirty="0">
                <a:latin typeface="Calibri"/>
                <a:cs typeface="Calibri"/>
              </a:rPr>
              <a:t> </a:t>
            </a:r>
            <a:r>
              <a:rPr sz="1500" spc="-10" dirty="0">
                <a:latin typeface="Calibri"/>
                <a:cs typeface="Calibri"/>
              </a:rPr>
              <a:t>δίνοντας</a:t>
            </a:r>
            <a:r>
              <a:rPr sz="1500" spc="20" dirty="0">
                <a:latin typeface="Calibri"/>
                <a:cs typeface="Calibri"/>
              </a:rPr>
              <a:t> </a:t>
            </a:r>
            <a:r>
              <a:rPr sz="1500" spc="-5" dirty="0">
                <a:latin typeface="Calibri"/>
                <a:cs typeface="Calibri"/>
              </a:rPr>
              <a:t>ανιονική</a:t>
            </a:r>
            <a:r>
              <a:rPr sz="1500" dirty="0">
                <a:latin typeface="Calibri"/>
                <a:cs typeface="Calibri"/>
              </a:rPr>
              <a:t> </a:t>
            </a:r>
            <a:r>
              <a:rPr sz="1500" spc="-5" dirty="0">
                <a:latin typeface="Calibri"/>
                <a:cs typeface="Calibri"/>
              </a:rPr>
              <a:t>μορφή</a:t>
            </a:r>
            <a:r>
              <a:rPr sz="1500" dirty="0">
                <a:latin typeface="Calibri"/>
                <a:cs typeface="Calibri"/>
              </a:rPr>
              <a:t> </a:t>
            </a:r>
            <a:r>
              <a:rPr sz="1500" spc="-5" dirty="0">
                <a:latin typeface="Calibri"/>
                <a:cs typeface="Calibri"/>
              </a:rPr>
              <a:t>της</a:t>
            </a:r>
            <a:endParaRPr sz="1500" dirty="0">
              <a:latin typeface="Calibri"/>
              <a:cs typeface="Calibri"/>
            </a:endParaRPr>
          </a:p>
          <a:p>
            <a:pPr marL="12700" algn="just">
              <a:lnSpc>
                <a:spcPct val="100000"/>
              </a:lnSpc>
            </a:pPr>
            <a:r>
              <a:rPr sz="1500" spc="-10" dirty="0">
                <a:latin typeface="Calibri"/>
                <a:cs typeface="Calibri"/>
              </a:rPr>
              <a:t>ένωσης</a:t>
            </a:r>
            <a:r>
              <a:rPr sz="1500" spc="15" dirty="0">
                <a:latin typeface="Calibri"/>
                <a:cs typeface="Calibri"/>
              </a:rPr>
              <a:t> </a:t>
            </a:r>
            <a:r>
              <a:rPr sz="1500" spc="-15" dirty="0">
                <a:latin typeface="Calibri"/>
                <a:cs typeface="Calibri"/>
              </a:rPr>
              <a:t>στην</a:t>
            </a:r>
            <a:r>
              <a:rPr sz="1500" spc="15" dirty="0">
                <a:latin typeface="Calibri"/>
                <a:cs typeface="Calibri"/>
              </a:rPr>
              <a:t> </a:t>
            </a:r>
            <a:r>
              <a:rPr sz="1500" spc="-5" dirty="0">
                <a:latin typeface="Calibri"/>
                <a:cs typeface="Calibri"/>
              </a:rPr>
              <a:t>οποία</a:t>
            </a:r>
            <a:r>
              <a:rPr sz="1500" spc="-15" dirty="0">
                <a:latin typeface="Calibri"/>
                <a:cs typeface="Calibri"/>
              </a:rPr>
              <a:t> </a:t>
            </a:r>
            <a:r>
              <a:rPr sz="1500" spc="-5" dirty="0">
                <a:latin typeface="Calibri"/>
                <a:cs typeface="Calibri"/>
              </a:rPr>
              <a:t>οφείλεται</a:t>
            </a:r>
            <a:r>
              <a:rPr sz="1500" spc="25" dirty="0">
                <a:latin typeface="Calibri"/>
                <a:cs typeface="Calibri"/>
              </a:rPr>
              <a:t> </a:t>
            </a:r>
            <a:r>
              <a:rPr sz="1500" spc="-10" dirty="0">
                <a:latin typeface="Calibri"/>
                <a:cs typeface="Calibri"/>
              </a:rPr>
              <a:t>το</a:t>
            </a:r>
            <a:r>
              <a:rPr sz="1500" dirty="0">
                <a:latin typeface="Calibri"/>
                <a:cs typeface="Calibri"/>
              </a:rPr>
              <a:t> </a:t>
            </a:r>
            <a:r>
              <a:rPr sz="1500" spc="-15" dirty="0">
                <a:latin typeface="Calibri"/>
                <a:cs typeface="Calibri"/>
              </a:rPr>
              <a:t>χαρακτηριστικό</a:t>
            </a:r>
            <a:r>
              <a:rPr sz="1500" spc="5" dirty="0">
                <a:latin typeface="Calibri"/>
                <a:cs typeface="Calibri"/>
              </a:rPr>
              <a:t> </a:t>
            </a:r>
            <a:r>
              <a:rPr sz="1500" dirty="0">
                <a:latin typeface="Calibri"/>
                <a:cs typeface="Calibri"/>
              </a:rPr>
              <a:t>μπλε-μωβ</a:t>
            </a:r>
            <a:r>
              <a:rPr sz="1500" spc="35" dirty="0">
                <a:latin typeface="Calibri"/>
                <a:cs typeface="Calibri"/>
              </a:rPr>
              <a:t> </a:t>
            </a:r>
            <a:r>
              <a:rPr sz="1500" spc="-5" dirty="0">
                <a:latin typeface="Calibri"/>
                <a:cs typeface="Calibri"/>
              </a:rPr>
              <a:t>χρώμα</a:t>
            </a:r>
            <a:r>
              <a:rPr sz="1500" dirty="0">
                <a:latin typeface="Calibri"/>
                <a:cs typeface="Calibri"/>
              </a:rPr>
              <a:t> </a:t>
            </a:r>
            <a:r>
              <a:rPr sz="1500" spc="-10" dirty="0">
                <a:latin typeface="Calibri"/>
                <a:cs typeface="Calibri"/>
              </a:rPr>
              <a:t>του</a:t>
            </a:r>
            <a:r>
              <a:rPr sz="1500" dirty="0">
                <a:latin typeface="Calibri"/>
                <a:cs typeface="Calibri"/>
              </a:rPr>
              <a:t> </a:t>
            </a:r>
            <a:r>
              <a:rPr sz="1500" spc="-10" dirty="0">
                <a:latin typeface="Calibri"/>
                <a:cs typeface="Calibri"/>
              </a:rPr>
              <a:t>διαλύματος.</a:t>
            </a:r>
            <a:endParaRPr sz="1500" dirty="0">
              <a:latin typeface="Calibri"/>
              <a:cs typeface="Calibri"/>
            </a:endParaRPr>
          </a:p>
        </p:txBody>
      </p:sp>
      <p:pic>
        <p:nvPicPr>
          <p:cNvPr id="4" name="object 4"/>
          <p:cNvPicPr/>
          <p:nvPr/>
        </p:nvPicPr>
        <p:blipFill>
          <a:blip r:embed="rId2" cstate="print"/>
          <a:stretch>
            <a:fillRect/>
          </a:stretch>
        </p:blipFill>
        <p:spPr>
          <a:xfrm>
            <a:off x="1409127" y="3291229"/>
            <a:ext cx="1801368" cy="3240024"/>
          </a:xfrm>
          <a:prstGeom prst="rect">
            <a:avLst/>
          </a:prstGeom>
        </p:spPr>
      </p:pic>
      <p:pic>
        <p:nvPicPr>
          <p:cNvPr id="5" name="object 5"/>
          <p:cNvPicPr/>
          <p:nvPr/>
        </p:nvPicPr>
        <p:blipFill>
          <a:blip r:embed="rId3" cstate="print"/>
          <a:stretch>
            <a:fillRect/>
          </a:stretch>
        </p:blipFill>
        <p:spPr>
          <a:xfrm>
            <a:off x="5498972" y="3349954"/>
            <a:ext cx="1799843" cy="3240024"/>
          </a:xfrm>
          <a:prstGeom prst="rect">
            <a:avLst/>
          </a:prstGeom>
        </p:spPr>
      </p:pic>
      <p:sp>
        <p:nvSpPr>
          <p:cNvPr id="6" name="object 6"/>
          <p:cNvSpPr txBox="1"/>
          <p:nvPr/>
        </p:nvSpPr>
        <p:spPr>
          <a:xfrm>
            <a:off x="1290318" y="6511441"/>
            <a:ext cx="2038985" cy="197490"/>
          </a:xfrm>
          <a:prstGeom prst="rect">
            <a:avLst/>
          </a:prstGeom>
        </p:spPr>
        <p:txBody>
          <a:bodyPr vert="horz" wrap="square" lIns="0" tIns="12700" rIns="0" bIns="0" rtlCol="0">
            <a:spAutoFit/>
          </a:bodyPr>
          <a:lstStyle/>
          <a:p>
            <a:pPr marL="12700">
              <a:lnSpc>
                <a:spcPct val="100000"/>
              </a:lnSpc>
              <a:spcBef>
                <a:spcPts val="100"/>
              </a:spcBef>
            </a:pPr>
            <a:r>
              <a:rPr sz="1200" spc="-15" dirty="0">
                <a:latin typeface="Calibri"/>
                <a:cs typeface="Calibri"/>
              </a:rPr>
              <a:t>SPOT</a:t>
            </a:r>
            <a:r>
              <a:rPr sz="1200" dirty="0">
                <a:latin typeface="Calibri"/>
                <a:cs typeface="Calibri"/>
              </a:rPr>
              <a:t> </a:t>
            </a:r>
            <a:r>
              <a:rPr sz="1200" spc="-10" dirty="0">
                <a:latin typeface="Calibri"/>
                <a:cs typeface="Calibri"/>
              </a:rPr>
              <a:t>TEST</a:t>
            </a:r>
            <a:r>
              <a:rPr sz="1200" dirty="0">
                <a:latin typeface="Calibri"/>
                <a:cs typeface="Calibri"/>
              </a:rPr>
              <a:t> </a:t>
            </a:r>
            <a:r>
              <a:rPr sz="1200" spc="-10" dirty="0">
                <a:latin typeface="Calibri"/>
                <a:cs typeface="Calibri"/>
              </a:rPr>
              <a:t>ΑΡΝΗΤΙΚΟ</a:t>
            </a:r>
            <a:endParaRPr sz="1200" dirty="0">
              <a:latin typeface="Calibri"/>
              <a:cs typeface="Calibri"/>
            </a:endParaRPr>
          </a:p>
        </p:txBody>
      </p:sp>
      <p:sp>
        <p:nvSpPr>
          <p:cNvPr id="7" name="object 7"/>
          <p:cNvSpPr txBox="1"/>
          <p:nvPr/>
        </p:nvSpPr>
        <p:spPr>
          <a:xfrm>
            <a:off x="5472428" y="6581261"/>
            <a:ext cx="1852930"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Calibri"/>
                <a:cs typeface="Calibri"/>
              </a:rPr>
              <a:t> </a:t>
            </a:r>
            <a:r>
              <a:rPr sz="1200" spc="-15" dirty="0">
                <a:latin typeface="Calibri"/>
                <a:cs typeface="Calibri"/>
              </a:rPr>
              <a:t>SPOT</a:t>
            </a:r>
            <a:r>
              <a:rPr sz="1200" spc="5" dirty="0">
                <a:latin typeface="Calibri"/>
                <a:cs typeface="Calibri"/>
              </a:rPr>
              <a:t> </a:t>
            </a:r>
            <a:r>
              <a:rPr sz="1200" spc="-10" dirty="0">
                <a:latin typeface="Calibri"/>
                <a:cs typeface="Calibri"/>
              </a:rPr>
              <a:t>TEST</a:t>
            </a:r>
            <a:r>
              <a:rPr sz="1200" dirty="0">
                <a:latin typeface="Calibri"/>
                <a:cs typeface="Calibri"/>
              </a:rPr>
              <a:t> </a:t>
            </a:r>
            <a:r>
              <a:rPr sz="1200" spc="-15" dirty="0">
                <a:latin typeface="Calibri"/>
                <a:cs typeface="Calibri"/>
              </a:rPr>
              <a:t>ΘΕΤΙΚΟ</a:t>
            </a:r>
            <a:endParaRPr sz="1200" dirty="0">
              <a:latin typeface="Calibri"/>
              <a:cs typeface="Calibri"/>
            </a:endParaRPr>
          </a:p>
        </p:txBody>
      </p:sp>
    </p:spTree>
    <p:extLst>
      <p:ext uri="{BB962C8B-B14F-4D97-AF65-F5344CB8AC3E}">
        <p14:creationId xmlns:p14="http://schemas.microsoft.com/office/powerpoint/2010/main" val="11830124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650" y="476712"/>
            <a:ext cx="7886700" cy="580030"/>
          </a:xfrm>
          <a:prstGeom prst="rect">
            <a:avLst/>
          </a:prstGeom>
        </p:spPr>
        <p:txBody>
          <a:bodyPr vert="horz" wrap="square" lIns="0" tIns="300100" rIns="0" bIns="0" rtlCol="0">
            <a:spAutoFit/>
          </a:bodyPr>
          <a:lstStyle/>
          <a:p>
            <a:pPr marL="1297305" marR="5080" indent="-1243965">
              <a:lnSpc>
                <a:spcPct val="100000"/>
              </a:lnSpc>
              <a:spcBef>
                <a:spcPts val="95"/>
              </a:spcBef>
            </a:pPr>
            <a:r>
              <a:rPr sz="1800" b="1" spc="-25" dirty="0"/>
              <a:t>ΟΠΤΙΚΟΣ</a:t>
            </a:r>
            <a:r>
              <a:rPr sz="1800" b="1" spc="20" dirty="0"/>
              <a:t> </a:t>
            </a:r>
            <a:r>
              <a:rPr sz="1800" b="1" spc="-25" dirty="0"/>
              <a:t>ΕΛΕΓΧΟΣ</a:t>
            </a:r>
            <a:r>
              <a:rPr sz="1800" b="1" dirty="0"/>
              <a:t> </a:t>
            </a:r>
            <a:r>
              <a:rPr sz="1800" b="1" spc="-10" dirty="0"/>
              <a:t>ΑΝΙΧΝΕΥΣΗΣ</a:t>
            </a:r>
            <a:r>
              <a:rPr sz="1800" b="1" spc="50" dirty="0"/>
              <a:t> </a:t>
            </a:r>
            <a:r>
              <a:rPr sz="1800" b="1" spc="-10" dirty="0"/>
              <a:t>EUROMARKER</a:t>
            </a:r>
            <a:r>
              <a:rPr sz="1800" b="1" spc="25" dirty="0"/>
              <a:t> </a:t>
            </a:r>
            <a:r>
              <a:rPr sz="1800" b="1" spc="-5" dirty="0"/>
              <a:t>ΣΕ </a:t>
            </a:r>
            <a:r>
              <a:rPr sz="1800" b="1" u="none" spc="-620" dirty="0"/>
              <a:t> </a:t>
            </a:r>
            <a:r>
              <a:rPr sz="1800" b="1" spc="-60" dirty="0"/>
              <a:t>ΔΕΙΓΜΑΤΑ</a:t>
            </a:r>
            <a:r>
              <a:rPr sz="1800" b="1" spc="15" dirty="0"/>
              <a:t> </a:t>
            </a:r>
            <a:r>
              <a:rPr sz="1800" b="1" spc="-15" dirty="0"/>
              <a:t>ΠΕΤΡΕΛΑΙΟΥ</a:t>
            </a:r>
            <a:r>
              <a:rPr sz="1800" b="1" spc="-5" dirty="0"/>
              <a:t> ΚΙΝΗΣΗΣ</a:t>
            </a:r>
          </a:p>
        </p:txBody>
      </p:sp>
      <p:sp>
        <p:nvSpPr>
          <p:cNvPr id="4" name="object 4"/>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111</a:t>
            </a:fld>
            <a:endParaRPr dirty="0"/>
          </a:p>
        </p:txBody>
      </p:sp>
      <p:sp>
        <p:nvSpPr>
          <p:cNvPr id="3" name="object 3"/>
          <p:cNvSpPr txBox="1"/>
          <p:nvPr/>
        </p:nvSpPr>
        <p:spPr>
          <a:xfrm>
            <a:off x="395536" y="1484784"/>
            <a:ext cx="8608060" cy="3285515"/>
          </a:xfrm>
          <a:prstGeom prst="rect">
            <a:avLst/>
          </a:prstGeom>
        </p:spPr>
        <p:txBody>
          <a:bodyPr vert="horz" wrap="square" lIns="0" tIns="12700" rIns="0" bIns="0" rtlCol="0">
            <a:spAutoFit/>
          </a:bodyPr>
          <a:lstStyle/>
          <a:p>
            <a:pPr marL="12700" marR="5080" algn="just">
              <a:lnSpc>
                <a:spcPct val="100000"/>
              </a:lnSpc>
              <a:spcBef>
                <a:spcPts val="100"/>
              </a:spcBef>
            </a:pPr>
            <a:r>
              <a:rPr sz="1500" dirty="0">
                <a:latin typeface="Calibri"/>
                <a:cs typeface="Calibri"/>
              </a:rPr>
              <a:t>Η</a:t>
            </a:r>
            <a:r>
              <a:rPr sz="1500" spc="-5" dirty="0">
                <a:latin typeface="Calibri"/>
                <a:cs typeface="Calibri"/>
              </a:rPr>
              <a:t> ποιοτική</a:t>
            </a:r>
            <a:r>
              <a:rPr sz="1500" dirty="0">
                <a:latin typeface="Calibri"/>
                <a:cs typeface="Calibri"/>
              </a:rPr>
              <a:t> </a:t>
            </a:r>
            <a:r>
              <a:rPr sz="1500" spc="-5" dirty="0">
                <a:latin typeface="Calibri"/>
                <a:cs typeface="Calibri"/>
              </a:rPr>
              <a:t>ανίχνευση</a:t>
            </a:r>
            <a:r>
              <a:rPr sz="1500" dirty="0">
                <a:latin typeface="Calibri"/>
                <a:cs typeface="Calibri"/>
              </a:rPr>
              <a:t> </a:t>
            </a:r>
            <a:r>
              <a:rPr sz="1500" spc="-20" dirty="0">
                <a:latin typeface="Calibri"/>
                <a:cs typeface="Calibri"/>
              </a:rPr>
              <a:t>και</a:t>
            </a:r>
            <a:r>
              <a:rPr sz="1500" spc="5" dirty="0">
                <a:latin typeface="Calibri"/>
                <a:cs typeface="Calibri"/>
              </a:rPr>
              <a:t> </a:t>
            </a:r>
            <a:r>
              <a:rPr sz="1500" dirty="0">
                <a:latin typeface="Calibri"/>
                <a:cs typeface="Calibri"/>
              </a:rPr>
              <a:t>ο</a:t>
            </a:r>
            <a:r>
              <a:rPr sz="1500" spc="-5" dirty="0">
                <a:latin typeface="Calibri"/>
                <a:cs typeface="Calibri"/>
              </a:rPr>
              <a:t> </a:t>
            </a:r>
            <a:r>
              <a:rPr sz="1500" b="1" spc="-10" dirty="0">
                <a:latin typeface="Calibri"/>
                <a:cs typeface="Calibri"/>
              </a:rPr>
              <a:t>ποσοτικός</a:t>
            </a:r>
            <a:r>
              <a:rPr sz="1500" b="1" spc="5" dirty="0">
                <a:latin typeface="Calibri"/>
                <a:cs typeface="Calibri"/>
              </a:rPr>
              <a:t> </a:t>
            </a:r>
            <a:r>
              <a:rPr sz="1500" spc="-5" dirty="0">
                <a:latin typeface="Calibri"/>
                <a:cs typeface="Calibri"/>
              </a:rPr>
              <a:t>προσδιορισμός </a:t>
            </a:r>
            <a:r>
              <a:rPr sz="1500" spc="-10" dirty="0">
                <a:latin typeface="Calibri"/>
                <a:cs typeface="Calibri"/>
              </a:rPr>
              <a:t>του</a:t>
            </a:r>
            <a:r>
              <a:rPr sz="1500" spc="10" dirty="0">
                <a:latin typeface="Calibri"/>
                <a:cs typeface="Calibri"/>
              </a:rPr>
              <a:t> </a:t>
            </a:r>
            <a:r>
              <a:rPr sz="1500" spc="-5" dirty="0">
                <a:latin typeface="Calibri"/>
                <a:cs typeface="Calibri"/>
              </a:rPr>
              <a:t>EUROMARKER</a:t>
            </a:r>
            <a:r>
              <a:rPr sz="1500" spc="-10" dirty="0">
                <a:latin typeface="Calibri"/>
                <a:cs typeface="Calibri"/>
              </a:rPr>
              <a:t> γίνεται</a:t>
            </a:r>
            <a:r>
              <a:rPr sz="1500" spc="15" dirty="0">
                <a:latin typeface="Calibri"/>
                <a:cs typeface="Calibri"/>
              </a:rPr>
              <a:t> </a:t>
            </a:r>
            <a:r>
              <a:rPr sz="1500" dirty="0">
                <a:latin typeface="Calibri"/>
                <a:cs typeface="Calibri"/>
              </a:rPr>
              <a:t>με</a:t>
            </a:r>
            <a:r>
              <a:rPr sz="1500" spc="10" dirty="0">
                <a:latin typeface="Calibri"/>
                <a:cs typeface="Calibri"/>
              </a:rPr>
              <a:t> </a:t>
            </a:r>
            <a:r>
              <a:rPr sz="1500" b="1" spc="-10" dirty="0">
                <a:latin typeface="Calibri"/>
                <a:cs typeface="Calibri"/>
              </a:rPr>
              <a:t>φασματόμετρο </a:t>
            </a:r>
            <a:r>
              <a:rPr sz="1500" b="1" spc="-5" dirty="0">
                <a:latin typeface="Calibri"/>
                <a:cs typeface="Calibri"/>
              </a:rPr>
              <a:t> UV-VIS</a:t>
            </a:r>
            <a:r>
              <a:rPr sz="1500" b="1" spc="10" dirty="0">
                <a:latin typeface="Calibri"/>
                <a:cs typeface="Calibri"/>
              </a:rPr>
              <a:t> </a:t>
            </a:r>
            <a:r>
              <a:rPr sz="1500" spc="-10" dirty="0">
                <a:latin typeface="Calibri"/>
                <a:cs typeface="Calibri"/>
              </a:rPr>
              <a:t>βάση</a:t>
            </a:r>
            <a:r>
              <a:rPr sz="1500" spc="5" dirty="0">
                <a:latin typeface="Calibri"/>
                <a:cs typeface="Calibri"/>
              </a:rPr>
              <a:t> </a:t>
            </a:r>
            <a:r>
              <a:rPr sz="1500" spc="-5" dirty="0">
                <a:latin typeface="Calibri"/>
                <a:cs typeface="Calibri"/>
              </a:rPr>
              <a:t>της </a:t>
            </a:r>
            <a:r>
              <a:rPr sz="1500" spc="-10" dirty="0">
                <a:latin typeface="Calibri"/>
                <a:cs typeface="Calibri"/>
              </a:rPr>
              <a:t>μεθόδου</a:t>
            </a:r>
            <a:r>
              <a:rPr sz="1500" spc="20" dirty="0">
                <a:latin typeface="Calibri"/>
                <a:cs typeface="Calibri"/>
              </a:rPr>
              <a:t> </a:t>
            </a:r>
            <a:r>
              <a:rPr sz="1500" dirty="0">
                <a:latin typeface="Calibri"/>
                <a:cs typeface="Calibri"/>
              </a:rPr>
              <a:t>DIN</a:t>
            </a:r>
            <a:r>
              <a:rPr sz="1500" spc="-10" dirty="0">
                <a:latin typeface="Calibri"/>
                <a:cs typeface="Calibri"/>
              </a:rPr>
              <a:t> </a:t>
            </a:r>
            <a:r>
              <a:rPr sz="1500" spc="-5" dirty="0">
                <a:latin typeface="Calibri"/>
                <a:cs typeface="Calibri"/>
              </a:rPr>
              <a:t>51426</a:t>
            </a:r>
            <a:r>
              <a:rPr sz="1500" spc="40" dirty="0">
                <a:latin typeface="Calibri"/>
                <a:cs typeface="Calibri"/>
              </a:rPr>
              <a:t> </a:t>
            </a:r>
            <a:r>
              <a:rPr sz="1400" i="1" spc="-20" dirty="0">
                <a:latin typeface="Calibri"/>
                <a:cs typeface="Calibri"/>
              </a:rPr>
              <a:t>(Testing</a:t>
            </a:r>
            <a:r>
              <a:rPr sz="1400" i="1" spc="10" dirty="0">
                <a:latin typeface="Calibri"/>
                <a:cs typeface="Calibri"/>
              </a:rPr>
              <a:t> </a:t>
            </a:r>
            <a:r>
              <a:rPr sz="1400" i="1" spc="-5" dirty="0">
                <a:latin typeface="Calibri"/>
                <a:cs typeface="Calibri"/>
              </a:rPr>
              <a:t>of</a:t>
            </a:r>
            <a:r>
              <a:rPr sz="1400" i="1" spc="-10" dirty="0">
                <a:latin typeface="Calibri"/>
                <a:cs typeface="Calibri"/>
              </a:rPr>
              <a:t> </a:t>
            </a:r>
            <a:r>
              <a:rPr sz="1400" i="1" spc="-5" dirty="0">
                <a:latin typeface="Calibri"/>
                <a:cs typeface="Calibri"/>
              </a:rPr>
              <a:t>fuel</a:t>
            </a:r>
            <a:r>
              <a:rPr sz="1400" i="1" spc="-10" dirty="0">
                <a:latin typeface="Calibri"/>
                <a:cs typeface="Calibri"/>
              </a:rPr>
              <a:t> </a:t>
            </a:r>
            <a:r>
              <a:rPr sz="1400" i="1" spc="-5" dirty="0">
                <a:latin typeface="Calibri"/>
                <a:cs typeface="Calibri"/>
              </a:rPr>
              <a:t>oil</a:t>
            </a:r>
            <a:r>
              <a:rPr sz="1400" i="1" dirty="0">
                <a:latin typeface="Calibri"/>
                <a:cs typeface="Calibri"/>
              </a:rPr>
              <a:t> - </a:t>
            </a:r>
            <a:r>
              <a:rPr sz="1400" i="1" spc="-5" dirty="0">
                <a:latin typeface="Calibri"/>
                <a:cs typeface="Calibri"/>
              </a:rPr>
              <a:t>Spectrophotometric</a:t>
            </a:r>
            <a:r>
              <a:rPr sz="1400" i="1" spc="-20" dirty="0">
                <a:latin typeface="Calibri"/>
                <a:cs typeface="Calibri"/>
              </a:rPr>
              <a:t> </a:t>
            </a:r>
            <a:r>
              <a:rPr sz="1400" i="1" spc="-5" dirty="0">
                <a:latin typeface="Calibri"/>
                <a:cs typeface="Calibri"/>
              </a:rPr>
              <a:t>determination</a:t>
            </a:r>
            <a:r>
              <a:rPr sz="1400" i="1" spc="10" dirty="0">
                <a:latin typeface="Calibri"/>
                <a:cs typeface="Calibri"/>
              </a:rPr>
              <a:t> </a:t>
            </a:r>
            <a:r>
              <a:rPr sz="1400" i="1" spc="-5" dirty="0">
                <a:latin typeface="Calibri"/>
                <a:cs typeface="Calibri"/>
              </a:rPr>
              <a:t>of</a:t>
            </a:r>
            <a:r>
              <a:rPr sz="1400" i="1" spc="-15" dirty="0">
                <a:latin typeface="Calibri"/>
                <a:cs typeface="Calibri"/>
              </a:rPr>
              <a:t> </a:t>
            </a:r>
            <a:r>
              <a:rPr sz="1400" i="1" dirty="0">
                <a:latin typeface="Calibri"/>
                <a:cs typeface="Calibri"/>
              </a:rPr>
              <a:t>the</a:t>
            </a:r>
            <a:r>
              <a:rPr sz="1400" i="1" spc="5" dirty="0">
                <a:latin typeface="Calibri"/>
                <a:cs typeface="Calibri"/>
              </a:rPr>
              <a:t> </a:t>
            </a:r>
            <a:r>
              <a:rPr sz="1400" i="1" dirty="0">
                <a:latin typeface="Calibri"/>
                <a:cs typeface="Calibri"/>
              </a:rPr>
              <a:t>red</a:t>
            </a:r>
            <a:r>
              <a:rPr sz="1400" i="1" spc="-10" dirty="0">
                <a:latin typeface="Calibri"/>
                <a:cs typeface="Calibri"/>
              </a:rPr>
              <a:t> </a:t>
            </a:r>
            <a:r>
              <a:rPr sz="1400" i="1" spc="-5" dirty="0">
                <a:latin typeface="Calibri"/>
                <a:cs typeface="Calibri"/>
              </a:rPr>
              <a:t>dye </a:t>
            </a:r>
            <a:r>
              <a:rPr sz="1400" i="1" dirty="0">
                <a:latin typeface="Calibri"/>
                <a:cs typeface="Calibri"/>
              </a:rPr>
              <a:t> </a:t>
            </a:r>
            <a:r>
              <a:rPr sz="1400" i="1" spc="-10" dirty="0">
                <a:latin typeface="Calibri"/>
                <a:cs typeface="Calibri"/>
              </a:rPr>
              <a:t>content </a:t>
            </a:r>
            <a:r>
              <a:rPr sz="1400" i="1" spc="-5" dirty="0">
                <a:latin typeface="Calibri"/>
                <a:cs typeface="Calibri"/>
              </a:rPr>
              <a:t>and</a:t>
            </a:r>
            <a:r>
              <a:rPr sz="1400" i="1" dirty="0">
                <a:latin typeface="Calibri"/>
                <a:cs typeface="Calibri"/>
              </a:rPr>
              <a:t> </a:t>
            </a:r>
            <a:r>
              <a:rPr sz="1400" i="1" spc="-10" dirty="0">
                <a:latin typeface="Calibri"/>
                <a:cs typeface="Calibri"/>
              </a:rPr>
              <a:t>marker-2-content</a:t>
            </a:r>
            <a:r>
              <a:rPr sz="1400" i="1" spc="-15" dirty="0">
                <a:latin typeface="Calibri"/>
                <a:cs typeface="Calibri"/>
              </a:rPr>
              <a:t> </a:t>
            </a:r>
            <a:r>
              <a:rPr sz="1400" i="1" dirty="0">
                <a:latin typeface="Calibri"/>
                <a:cs typeface="Calibri"/>
              </a:rPr>
              <a:t>in</a:t>
            </a:r>
            <a:r>
              <a:rPr sz="1400" i="1" spc="-5" dirty="0">
                <a:latin typeface="Calibri"/>
                <a:cs typeface="Calibri"/>
              </a:rPr>
              <a:t> domestic</a:t>
            </a:r>
            <a:r>
              <a:rPr sz="1400" i="1" spc="-10" dirty="0">
                <a:latin typeface="Calibri"/>
                <a:cs typeface="Calibri"/>
              </a:rPr>
              <a:t> </a:t>
            </a:r>
            <a:r>
              <a:rPr sz="1400" i="1" spc="-5" dirty="0">
                <a:latin typeface="Calibri"/>
                <a:cs typeface="Calibri"/>
              </a:rPr>
              <a:t>fuel</a:t>
            </a:r>
            <a:r>
              <a:rPr sz="1400" i="1" spc="-15" dirty="0">
                <a:latin typeface="Calibri"/>
                <a:cs typeface="Calibri"/>
              </a:rPr>
              <a:t> </a:t>
            </a:r>
            <a:r>
              <a:rPr sz="1400" i="1" spc="-5" dirty="0">
                <a:latin typeface="Calibri"/>
                <a:cs typeface="Calibri"/>
              </a:rPr>
              <a:t>oil)</a:t>
            </a:r>
            <a:r>
              <a:rPr sz="1500" spc="-5" dirty="0">
                <a:latin typeface="Calibri"/>
                <a:cs typeface="Calibri"/>
              </a:rPr>
              <a:t>. </a:t>
            </a:r>
            <a:r>
              <a:rPr sz="1500" spc="-10" dirty="0">
                <a:latin typeface="Calibri"/>
                <a:cs typeface="Calibri"/>
              </a:rPr>
              <a:t>Επίσης,</a:t>
            </a:r>
            <a:r>
              <a:rPr sz="1500" spc="15" dirty="0">
                <a:latin typeface="Calibri"/>
                <a:cs typeface="Calibri"/>
              </a:rPr>
              <a:t> </a:t>
            </a:r>
            <a:r>
              <a:rPr sz="1500" spc="-5" dirty="0">
                <a:latin typeface="Calibri"/>
                <a:cs typeface="Calibri"/>
              </a:rPr>
              <a:t>για</a:t>
            </a:r>
            <a:r>
              <a:rPr sz="1500" dirty="0">
                <a:latin typeface="Calibri"/>
                <a:cs typeface="Calibri"/>
              </a:rPr>
              <a:t> </a:t>
            </a:r>
            <a:r>
              <a:rPr sz="1500" spc="-10" dirty="0">
                <a:latin typeface="Calibri"/>
                <a:cs typeface="Calibri"/>
              </a:rPr>
              <a:t>τον</a:t>
            </a:r>
            <a:r>
              <a:rPr sz="1500" spc="-5" dirty="0">
                <a:latin typeface="Calibri"/>
                <a:cs typeface="Calibri"/>
              </a:rPr>
              <a:t> </a:t>
            </a:r>
            <a:r>
              <a:rPr sz="1500" spc="-10" dirty="0">
                <a:latin typeface="Calibri"/>
                <a:cs typeface="Calibri"/>
              </a:rPr>
              <a:t>ποσοτικό</a:t>
            </a:r>
            <a:r>
              <a:rPr sz="1500" dirty="0">
                <a:latin typeface="Calibri"/>
                <a:cs typeface="Calibri"/>
              </a:rPr>
              <a:t> </a:t>
            </a:r>
            <a:r>
              <a:rPr sz="1500" spc="-5" dirty="0">
                <a:latin typeface="Calibri"/>
                <a:cs typeface="Calibri"/>
              </a:rPr>
              <a:t>προσδιορισμό </a:t>
            </a:r>
            <a:r>
              <a:rPr sz="1500" dirty="0">
                <a:latin typeface="Calibri"/>
                <a:cs typeface="Calibri"/>
              </a:rPr>
              <a:t> </a:t>
            </a:r>
            <a:r>
              <a:rPr sz="1500" spc="-10" dirty="0">
                <a:latin typeface="Calibri"/>
                <a:cs typeface="Calibri"/>
              </a:rPr>
              <a:t>χρησιμοποιείται</a:t>
            </a:r>
            <a:r>
              <a:rPr sz="1500" spc="10" dirty="0">
                <a:latin typeface="Calibri"/>
                <a:cs typeface="Calibri"/>
              </a:rPr>
              <a:t> </a:t>
            </a:r>
            <a:r>
              <a:rPr sz="1500" spc="-20" dirty="0">
                <a:latin typeface="Calibri"/>
                <a:cs typeface="Calibri"/>
              </a:rPr>
              <a:t>και</a:t>
            </a:r>
            <a:r>
              <a:rPr sz="1500" spc="10" dirty="0">
                <a:latin typeface="Calibri"/>
                <a:cs typeface="Calibri"/>
              </a:rPr>
              <a:t> </a:t>
            </a:r>
            <a:r>
              <a:rPr sz="1500" dirty="0">
                <a:latin typeface="Calibri"/>
                <a:cs typeface="Calibri"/>
              </a:rPr>
              <a:t>η</a:t>
            </a:r>
            <a:r>
              <a:rPr sz="1500" spc="-10" dirty="0">
                <a:latin typeface="Calibri"/>
                <a:cs typeface="Calibri"/>
              </a:rPr>
              <a:t> </a:t>
            </a:r>
            <a:r>
              <a:rPr sz="1500" spc="-5" dirty="0">
                <a:latin typeface="Calibri"/>
                <a:cs typeface="Calibri"/>
              </a:rPr>
              <a:t>υγρής</a:t>
            </a:r>
            <a:r>
              <a:rPr sz="1500" spc="-15" dirty="0">
                <a:latin typeface="Calibri"/>
                <a:cs typeface="Calibri"/>
              </a:rPr>
              <a:t> </a:t>
            </a:r>
            <a:r>
              <a:rPr sz="1500" spc="-10" dirty="0">
                <a:latin typeface="Calibri"/>
                <a:cs typeface="Calibri"/>
              </a:rPr>
              <a:t>χρωματογραφία</a:t>
            </a:r>
            <a:r>
              <a:rPr sz="1500" spc="-5" dirty="0">
                <a:latin typeface="Calibri"/>
                <a:cs typeface="Calibri"/>
              </a:rPr>
              <a:t> υψηλής</a:t>
            </a:r>
            <a:r>
              <a:rPr sz="1500" spc="10" dirty="0">
                <a:latin typeface="Calibri"/>
                <a:cs typeface="Calibri"/>
              </a:rPr>
              <a:t> </a:t>
            </a:r>
            <a:r>
              <a:rPr sz="1500" spc="-5" dirty="0">
                <a:latin typeface="Calibri"/>
                <a:cs typeface="Calibri"/>
              </a:rPr>
              <a:t>απόδοσης</a:t>
            </a:r>
            <a:r>
              <a:rPr sz="1500" dirty="0">
                <a:latin typeface="Calibri"/>
                <a:cs typeface="Calibri"/>
              </a:rPr>
              <a:t> </a:t>
            </a:r>
            <a:r>
              <a:rPr sz="1500" spc="-5" dirty="0">
                <a:latin typeface="Calibri"/>
                <a:cs typeface="Calibri"/>
              </a:rPr>
              <a:t>(</a:t>
            </a:r>
            <a:r>
              <a:rPr sz="1500" b="1" spc="-5" dirty="0">
                <a:latin typeface="Calibri"/>
                <a:cs typeface="Calibri"/>
              </a:rPr>
              <a:t>HPLC</a:t>
            </a:r>
            <a:r>
              <a:rPr sz="1500" spc="-5" dirty="0">
                <a:latin typeface="Calibri"/>
                <a:cs typeface="Calibri"/>
              </a:rPr>
              <a:t>)</a:t>
            </a:r>
            <a:r>
              <a:rPr sz="1500" spc="20" dirty="0">
                <a:latin typeface="Calibri"/>
                <a:cs typeface="Calibri"/>
              </a:rPr>
              <a:t> </a:t>
            </a:r>
            <a:r>
              <a:rPr sz="1400" i="1" spc="-5" dirty="0">
                <a:latin typeface="Calibri"/>
                <a:cs typeface="Calibri"/>
              </a:rPr>
              <a:t>[Αποφάσεις</a:t>
            </a:r>
            <a:r>
              <a:rPr sz="1400" i="1" spc="-25" dirty="0">
                <a:latin typeface="Calibri"/>
                <a:cs typeface="Calibri"/>
              </a:rPr>
              <a:t> </a:t>
            </a:r>
            <a:r>
              <a:rPr sz="1400" i="1" dirty="0">
                <a:latin typeface="Calibri"/>
                <a:cs typeface="Calibri"/>
              </a:rPr>
              <a:t>ΑΧΣ</a:t>
            </a:r>
            <a:r>
              <a:rPr sz="1400" i="1" spc="-15" dirty="0">
                <a:latin typeface="Calibri"/>
                <a:cs typeface="Calibri"/>
              </a:rPr>
              <a:t> </a:t>
            </a:r>
            <a:r>
              <a:rPr sz="1400" i="1" spc="-5" dirty="0">
                <a:latin typeface="Calibri"/>
                <a:cs typeface="Calibri"/>
              </a:rPr>
              <a:t>128/2016,</a:t>
            </a:r>
            <a:r>
              <a:rPr sz="1400" i="1" spc="35" dirty="0">
                <a:latin typeface="Calibri"/>
                <a:cs typeface="Calibri"/>
              </a:rPr>
              <a:t> </a:t>
            </a:r>
            <a:r>
              <a:rPr sz="1400" i="1" spc="-5" dirty="0">
                <a:latin typeface="Calibri"/>
                <a:cs typeface="Calibri"/>
              </a:rPr>
              <a:t>(ΦΕΚ </a:t>
            </a:r>
            <a:r>
              <a:rPr sz="1400" i="1" spc="-300" dirty="0">
                <a:latin typeface="Calibri"/>
                <a:cs typeface="Calibri"/>
              </a:rPr>
              <a:t> </a:t>
            </a:r>
            <a:r>
              <a:rPr sz="1400" i="1" dirty="0">
                <a:latin typeface="Calibri"/>
                <a:cs typeface="Calibri"/>
              </a:rPr>
              <a:t>Β΄</a:t>
            </a:r>
            <a:r>
              <a:rPr sz="1400" i="1" spc="-20" dirty="0">
                <a:latin typeface="Calibri"/>
                <a:cs typeface="Calibri"/>
              </a:rPr>
              <a:t> </a:t>
            </a:r>
            <a:r>
              <a:rPr sz="1400" i="1" spc="-5" dirty="0">
                <a:latin typeface="Calibri"/>
                <a:cs typeface="Calibri"/>
              </a:rPr>
              <a:t>3958),</a:t>
            </a:r>
            <a:r>
              <a:rPr sz="1400" i="1" spc="15" dirty="0">
                <a:latin typeface="Calibri"/>
                <a:cs typeface="Calibri"/>
              </a:rPr>
              <a:t> </a:t>
            </a:r>
            <a:r>
              <a:rPr sz="1400" i="1" spc="-5" dirty="0">
                <a:latin typeface="Calibri"/>
                <a:cs typeface="Calibri"/>
              </a:rPr>
              <a:t>468/2002,</a:t>
            </a:r>
            <a:r>
              <a:rPr sz="1400" i="1" spc="25" dirty="0">
                <a:latin typeface="Calibri"/>
                <a:cs typeface="Calibri"/>
              </a:rPr>
              <a:t> </a:t>
            </a:r>
            <a:r>
              <a:rPr sz="1400" i="1" spc="-5" dirty="0">
                <a:latin typeface="Calibri"/>
                <a:cs typeface="Calibri"/>
              </a:rPr>
              <a:t>(ΦΕΚ</a:t>
            </a:r>
            <a:r>
              <a:rPr sz="1400" i="1" spc="5" dirty="0">
                <a:latin typeface="Calibri"/>
                <a:cs typeface="Calibri"/>
              </a:rPr>
              <a:t> </a:t>
            </a:r>
            <a:r>
              <a:rPr sz="1400" i="1" dirty="0">
                <a:latin typeface="Calibri"/>
                <a:cs typeface="Calibri"/>
              </a:rPr>
              <a:t>Β΄</a:t>
            </a:r>
            <a:r>
              <a:rPr sz="1400" i="1" spc="-20" dirty="0">
                <a:latin typeface="Calibri"/>
                <a:cs typeface="Calibri"/>
              </a:rPr>
              <a:t> </a:t>
            </a:r>
            <a:r>
              <a:rPr sz="1400" i="1" spc="-5" dirty="0">
                <a:latin typeface="Calibri"/>
                <a:cs typeface="Calibri"/>
              </a:rPr>
              <a:t>1273,</a:t>
            </a:r>
            <a:r>
              <a:rPr sz="1400" i="1" dirty="0">
                <a:latin typeface="Calibri"/>
                <a:cs typeface="Calibri"/>
              </a:rPr>
              <a:t> </a:t>
            </a:r>
            <a:r>
              <a:rPr sz="1400" i="1" spc="-5" dirty="0">
                <a:latin typeface="Calibri"/>
                <a:cs typeface="Calibri"/>
              </a:rPr>
              <a:t>2003)</a:t>
            </a:r>
            <a:r>
              <a:rPr sz="1400" i="1" spc="10" dirty="0">
                <a:latin typeface="Calibri"/>
                <a:cs typeface="Calibri"/>
              </a:rPr>
              <a:t> </a:t>
            </a:r>
            <a:r>
              <a:rPr sz="1400" i="1" spc="-15" dirty="0">
                <a:latin typeface="Calibri"/>
                <a:cs typeface="Calibri"/>
              </a:rPr>
              <a:t>και</a:t>
            </a:r>
            <a:r>
              <a:rPr sz="1400" i="1" dirty="0">
                <a:latin typeface="Calibri"/>
                <a:cs typeface="Calibri"/>
              </a:rPr>
              <a:t> ΑΧΣ</a:t>
            </a:r>
            <a:r>
              <a:rPr sz="1400" i="1" spc="-25" dirty="0">
                <a:latin typeface="Calibri"/>
                <a:cs typeface="Calibri"/>
              </a:rPr>
              <a:t> </a:t>
            </a:r>
            <a:r>
              <a:rPr sz="1400" i="1" spc="-5" dirty="0">
                <a:latin typeface="Calibri"/>
                <a:cs typeface="Calibri"/>
              </a:rPr>
              <a:t>467/2002,</a:t>
            </a:r>
            <a:r>
              <a:rPr sz="1400" i="1" spc="30" dirty="0">
                <a:latin typeface="Calibri"/>
                <a:cs typeface="Calibri"/>
              </a:rPr>
              <a:t> </a:t>
            </a:r>
            <a:r>
              <a:rPr sz="1400" i="1" spc="-5" dirty="0">
                <a:latin typeface="Calibri"/>
                <a:cs typeface="Calibri"/>
              </a:rPr>
              <a:t>(ΦΕΚ</a:t>
            </a:r>
            <a:r>
              <a:rPr sz="1400" i="1" spc="-15" dirty="0">
                <a:latin typeface="Calibri"/>
                <a:cs typeface="Calibri"/>
              </a:rPr>
              <a:t> </a:t>
            </a:r>
            <a:r>
              <a:rPr sz="1400" i="1" spc="-5" dirty="0">
                <a:latin typeface="Calibri"/>
                <a:cs typeface="Calibri"/>
              </a:rPr>
              <a:t>Β΄1531, 2003)]</a:t>
            </a:r>
            <a:r>
              <a:rPr sz="1500" spc="-5" dirty="0">
                <a:latin typeface="Calibri"/>
                <a:cs typeface="Calibri"/>
              </a:rPr>
              <a:t>.</a:t>
            </a:r>
            <a:endParaRPr sz="1500" dirty="0">
              <a:latin typeface="Calibri"/>
              <a:cs typeface="Calibri"/>
            </a:endParaRPr>
          </a:p>
          <a:p>
            <a:pPr algn="just">
              <a:lnSpc>
                <a:spcPct val="100000"/>
              </a:lnSpc>
              <a:spcBef>
                <a:spcPts val="15"/>
              </a:spcBef>
            </a:pPr>
            <a:endParaRPr sz="2050" dirty="0">
              <a:latin typeface="Calibri"/>
              <a:cs typeface="Calibri"/>
            </a:endParaRPr>
          </a:p>
          <a:p>
            <a:pPr marL="12700" algn="just">
              <a:lnSpc>
                <a:spcPct val="100000"/>
              </a:lnSpc>
              <a:spcBef>
                <a:spcPts val="5"/>
              </a:spcBef>
              <a:tabLst>
                <a:tab pos="354965" algn="l"/>
                <a:tab pos="355600" algn="l"/>
              </a:tabLst>
            </a:pPr>
            <a:r>
              <a:rPr sz="1500" u="sng" spc="-15" dirty="0">
                <a:uFill>
                  <a:solidFill>
                    <a:srgbClr val="000000"/>
                  </a:solidFill>
                </a:uFill>
                <a:latin typeface="Calibri"/>
                <a:cs typeface="Calibri"/>
              </a:rPr>
              <a:t>ΣΚΟΠΟΣ</a:t>
            </a:r>
            <a:endParaRPr sz="1500" dirty="0">
              <a:latin typeface="Calibri"/>
              <a:cs typeface="Calibri"/>
            </a:endParaRPr>
          </a:p>
          <a:p>
            <a:pPr marL="12700" marR="275590" algn="just">
              <a:lnSpc>
                <a:spcPct val="100000"/>
              </a:lnSpc>
              <a:spcBef>
                <a:spcPts val="360"/>
              </a:spcBef>
            </a:pPr>
            <a:r>
              <a:rPr sz="1500" spc="-15" dirty="0">
                <a:latin typeface="Calibri"/>
                <a:cs typeface="Calibri"/>
              </a:rPr>
              <a:t>Σκοπός</a:t>
            </a:r>
            <a:r>
              <a:rPr sz="1500" spc="-10" dirty="0">
                <a:latin typeface="Calibri"/>
                <a:cs typeface="Calibri"/>
              </a:rPr>
              <a:t> </a:t>
            </a:r>
            <a:r>
              <a:rPr sz="1500" spc="-5" dirty="0">
                <a:latin typeface="Calibri"/>
                <a:cs typeface="Calibri"/>
              </a:rPr>
              <a:t>της</a:t>
            </a:r>
            <a:r>
              <a:rPr sz="1500" spc="-20" dirty="0">
                <a:latin typeface="Calibri"/>
                <a:cs typeface="Calibri"/>
              </a:rPr>
              <a:t> </a:t>
            </a:r>
            <a:r>
              <a:rPr sz="1500" spc="-10" dirty="0">
                <a:latin typeface="Calibri"/>
                <a:cs typeface="Calibri"/>
              </a:rPr>
              <a:t>μεθόδου</a:t>
            </a:r>
            <a:r>
              <a:rPr sz="1500" spc="10" dirty="0">
                <a:latin typeface="Calibri"/>
                <a:cs typeface="Calibri"/>
              </a:rPr>
              <a:t> </a:t>
            </a:r>
            <a:r>
              <a:rPr sz="1500" spc="-10" dirty="0">
                <a:latin typeface="Calibri"/>
                <a:cs typeface="Calibri"/>
              </a:rPr>
              <a:t>είναι</a:t>
            </a:r>
            <a:r>
              <a:rPr sz="1500" spc="20" dirty="0">
                <a:latin typeface="Calibri"/>
                <a:cs typeface="Calibri"/>
              </a:rPr>
              <a:t> </a:t>
            </a:r>
            <a:r>
              <a:rPr sz="1500" dirty="0">
                <a:latin typeface="Calibri"/>
                <a:cs typeface="Calibri"/>
              </a:rPr>
              <a:t>η </a:t>
            </a:r>
            <a:r>
              <a:rPr sz="1500" spc="-10" dirty="0">
                <a:latin typeface="Calibri"/>
                <a:cs typeface="Calibri"/>
              </a:rPr>
              <a:t>εξέταση</a:t>
            </a:r>
            <a:r>
              <a:rPr sz="1500" dirty="0">
                <a:latin typeface="Calibri"/>
                <a:cs typeface="Calibri"/>
              </a:rPr>
              <a:t> </a:t>
            </a:r>
            <a:r>
              <a:rPr sz="1500" spc="-10" dirty="0">
                <a:latin typeface="Calibri"/>
                <a:cs typeface="Calibri"/>
              </a:rPr>
              <a:t>δειγμάτων</a:t>
            </a:r>
            <a:r>
              <a:rPr sz="1500" spc="15" dirty="0">
                <a:latin typeface="Calibri"/>
                <a:cs typeface="Calibri"/>
              </a:rPr>
              <a:t> </a:t>
            </a:r>
            <a:r>
              <a:rPr sz="1500" spc="-5" dirty="0">
                <a:latin typeface="Calibri"/>
                <a:cs typeface="Calibri"/>
              </a:rPr>
              <a:t>πετρελαίου</a:t>
            </a:r>
            <a:r>
              <a:rPr sz="1500" spc="-10" dirty="0">
                <a:latin typeface="Calibri"/>
                <a:cs typeface="Calibri"/>
              </a:rPr>
              <a:t> κίνησης</a:t>
            </a:r>
            <a:r>
              <a:rPr sz="1500" spc="5" dirty="0">
                <a:latin typeface="Calibri"/>
                <a:cs typeface="Calibri"/>
              </a:rPr>
              <a:t> </a:t>
            </a:r>
            <a:r>
              <a:rPr sz="1500" spc="-5" dirty="0">
                <a:latin typeface="Calibri"/>
                <a:cs typeface="Calibri"/>
              </a:rPr>
              <a:t>(A.D.)</a:t>
            </a:r>
            <a:r>
              <a:rPr sz="1500" spc="-25" dirty="0">
                <a:latin typeface="Calibri"/>
                <a:cs typeface="Calibri"/>
              </a:rPr>
              <a:t> </a:t>
            </a:r>
            <a:r>
              <a:rPr sz="1500" spc="-5" dirty="0">
                <a:latin typeface="Calibri"/>
                <a:cs typeface="Calibri"/>
              </a:rPr>
              <a:t>ως</a:t>
            </a:r>
            <a:r>
              <a:rPr sz="1500" spc="5" dirty="0">
                <a:latin typeface="Calibri"/>
                <a:cs typeface="Calibri"/>
              </a:rPr>
              <a:t> </a:t>
            </a:r>
            <a:r>
              <a:rPr sz="1500" dirty="0">
                <a:latin typeface="Calibri"/>
                <a:cs typeface="Calibri"/>
              </a:rPr>
              <a:t>προς</a:t>
            </a:r>
            <a:r>
              <a:rPr sz="1500" spc="-15" dirty="0">
                <a:latin typeface="Calibri"/>
                <a:cs typeface="Calibri"/>
              </a:rPr>
              <a:t> την</a:t>
            </a:r>
            <a:r>
              <a:rPr sz="1500" spc="5" dirty="0">
                <a:latin typeface="Calibri"/>
                <a:cs typeface="Calibri"/>
              </a:rPr>
              <a:t> </a:t>
            </a:r>
            <a:r>
              <a:rPr sz="1500" spc="-10" dirty="0">
                <a:latin typeface="Calibri"/>
                <a:cs typeface="Calibri"/>
              </a:rPr>
              <a:t>επιμόλυνση </a:t>
            </a:r>
            <a:r>
              <a:rPr sz="1500" spc="-325" dirty="0">
                <a:latin typeface="Calibri"/>
                <a:cs typeface="Calibri"/>
              </a:rPr>
              <a:t> </a:t>
            </a:r>
            <a:r>
              <a:rPr sz="1500" spc="-10" dirty="0">
                <a:latin typeface="Calibri"/>
                <a:cs typeface="Calibri"/>
              </a:rPr>
              <a:t>τους</a:t>
            </a:r>
            <a:r>
              <a:rPr sz="1500" spc="-20" dirty="0">
                <a:latin typeface="Calibri"/>
                <a:cs typeface="Calibri"/>
              </a:rPr>
              <a:t> </a:t>
            </a:r>
            <a:r>
              <a:rPr sz="1500" dirty="0">
                <a:latin typeface="Calibri"/>
                <a:cs typeface="Calibri"/>
              </a:rPr>
              <a:t>με</a:t>
            </a:r>
            <a:r>
              <a:rPr sz="1500" spc="15" dirty="0">
                <a:latin typeface="Calibri"/>
                <a:cs typeface="Calibri"/>
              </a:rPr>
              <a:t> </a:t>
            </a:r>
            <a:r>
              <a:rPr sz="1500" spc="-5" dirty="0">
                <a:latin typeface="Calibri"/>
                <a:cs typeface="Calibri"/>
              </a:rPr>
              <a:t>πετρέλαιο</a:t>
            </a:r>
            <a:r>
              <a:rPr sz="1500" spc="-15" dirty="0">
                <a:latin typeface="Calibri"/>
                <a:cs typeface="Calibri"/>
              </a:rPr>
              <a:t> </a:t>
            </a:r>
            <a:r>
              <a:rPr sz="1500" spc="-10" dirty="0">
                <a:latin typeface="Calibri"/>
                <a:cs typeface="Calibri"/>
              </a:rPr>
              <a:t>θέρμανσης.</a:t>
            </a:r>
            <a:r>
              <a:rPr sz="1500" spc="15" dirty="0">
                <a:latin typeface="Calibri"/>
                <a:cs typeface="Calibri"/>
              </a:rPr>
              <a:t> </a:t>
            </a:r>
            <a:r>
              <a:rPr sz="1500" spc="-70" dirty="0">
                <a:latin typeface="Calibri"/>
                <a:cs typeface="Calibri"/>
              </a:rPr>
              <a:t>Το</a:t>
            </a:r>
            <a:r>
              <a:rPr sz="1500" spc="95" dirty="0">
                <a:latin typeface="Calibri"/>
                <a:cs typeface="Calibri"/>
              </a:rPr>
              <a:t> </a:t>
            </a:r>
            <a:r>
              <a:rPr sz="1500" spc="-5" dirty="0">
                <a:latin typeface="Calibri"/>
                <a:cs typeface="Calibri"/>
              </a:rPr>
              <a:t>EUROMARKER </a:t>
            </a:r>
            <a:r>
              <a:rPr sz="1500" spc="-10" dirty="0">
                <a:latin typeface="Calibri"/>
                <a:cs typeface="Calibri"/>
              </a:rPr>
              <a:t>χρησιμοποιείται</a:t>
            </a:r>
            <a:r>
              <a:rPr sz="1500" dirty="0">
                <a:latin typeface="Calibri"/>
                <a:cs typeface="Calibri"/>
              </a:rPr>
              <a:t> </a:t>
            </a:r>
            <a:r>
              <a:rPr sz="1500" spc="-5" dirty="0">
                <a:latin typeface="Calibri"/>
                <a:cs typeface="Calibri"/>
              </a:rPr>
              <a:t>ως</a:t>
            </a:r>
            <a:r>
              <a:rPr sz="1500" dirty="0">
                <a:latin typeface="Calibri"/>
                <a:cs typeface="Calibri"/>
              </a:rPr>
              <a:t> </a:t>
            </a:r>
            <a:r>
              <a:rPr sz="1500" spc="-10" dirty="0">
                <a:latin typeface="Calibri"/>
                <a:cs typeface="Calibri"/>
              </a:rPr>
              <a:t>ιχνηθέτης</a:t>
            </a:r>
            <a:r>
              <a:rPr sz="1500" spc="15" dirty="0">
                <a:latin typeface="Calibri"/>
                <a:cs typeface="Calibri"/>
              </a:rPr>
              <a:t> </a:t>
            </a:r>
            <a:r>
              <a:rPr sz="1500" spc="-10" dirty="0">
                <a:latin typeface="Calibri"/>
                <a:cs typeface="Calibri"/>
              </a:rPr>
              <a:t>στο</a:t>
            </a:r>
            <a:r>
              <a:rPr sz="1500" spc="10" dirty="0">
                <a:latin typeface="Calibri"/>
                <a:cs typeface="Calibri"/>
              </a:rPr>
              <a:t> </a:t>
            </a:r>
            <a:r>
              <a:rPr sz="1500" spc="-10" dirty="0">
                <a:latin typeface="Calibri"/>
                <a:cs typeface="Calibri"/>
              </a:rPr>
              <a:t>πετρέλαιο</a:t>
            </a:r>
            <a:endParaRPr sz="1500" dirty="0">
              <a:latin typeface="Calibri"/>
              <a:cs typeface="Calibri"/>
            </a:endParaRPr>
          </a:p>
          <a:p>
            <a:pPr marL="12700" algn="just">
              <a:lnSpc>
                <a:spcPct val="100000"/>
              </a:lnSpc>
            </a:pPr>
            <a:r>
              <a:rPr sz="1500" spc="-10" dirty="0">
                <a:latin typeface="Calibri"/>
                <a:cs typeface="Calibri"/>
              </a:rPr>
              <a:t>θέρμανσης</a:t>
            </a:r>
            <a:r>
              <a:rPr sz="1500" spc="5" dirty="0">
                <a:latin typeface="Calibri"/>
                <a:cs typeface="Calibri"/>
              </a:rPr>
              <a:t> </a:t>
            </a:r>
            <a:r>
              <a:rPr sz="1500" spc="-20" dirty="0">
                <a:latin typeface="Calibri"/>
                <a:cs typeface="Calibri"/>
              </a:rPr>
              <a:t>και</a:t>
            </a:r>
            <a:r>
              <a:rPr sz="1500" spc="-15" dirty="0">
                <a:latin typeface="Calibri"/>
                <a:cs typeface="Calibri"/>
              </a:rPr>
              <a:t> </a:t>
            </a:r>
            <a:r>
              <a:rPr sz="1500" spc="-5" dirty="0">
                <a:latin typeface="Calibri"/>
                <a:cs typeface="Calibri"/>
              </a:rPr>
              <a:t>περιέχεται σε</a:t>
            </a:r>
            <a:r>
              <a:rPr sz="1500" spc="5" dirty="0">
                <a:latin typeface="Calibri"/>
                <a:cs typeface="Calibri"/>
              </a:rPr>
              <a:t> </a:t>
            </a:r>
            <a:r>
              <a:rPr sz="1500" spc="-10" dirty="0">
                <a:latin typeface="Calibri"/>
                <a:cs typeface="Calibri"/>
              </a:rPr>
              <a:t>αυτήν</a:t>
            </a:r>
            <a:r>
              <a:rPr sz="1500" spc="-5" dirty="0">
                <a:latin typeface="Calibri"/>
                <a:cs typeface="Calibri"/>
              </a:rPr>
              <a:t> </a:t>
            </a:r>
            <a:r>
              <a:rPr sz="1500" spc="-10" dirty="0">
                <a:latin typeface="Calibri"/>
                <a:cs typeface="Calibri"/>
              </a:rPr>
              <a:t>σε</a:t>
            </a:r>
            <a:r>
              <a:rPr sz="1500" dirty="0">
                <a:latin typeface="Calibri"/>
                <a:cs typeface="Calibri"/>
              </a:rPr>
              <a:t> </a:t>
            </a:r>
            <a:r>
              <a:rPr sz="1500" spc="-5" dirty="0">
                <a:latin typeface="Calibri"/>
                <a:cs typeface="Calibri"/>
              </a:rPr>
              <a:t>ποσοστό</a:t>
            </a:r>
            <a:r>
              <a:rPr sz="1500" dirty="0">
                <a:latin typeface="Calibri"/>
                <a:cs typeface="Calibri"/>
              </a:rPr>
              <a:t> 6</a:t>
            </a:r>
            <a:r>
              <a:rPr sz="1500" spc="10" dirty="0">
                <a:latin typeface="Calibri"/>
                <a:cs typeface="Calibri"/>
              </a:rPr>
              <a:t> </a:t>
            </a:r>
            <a:r>
              <a:rPr sz="1500" spc="5" dirty="0">
                <a:latin typeface="Calibri"/>
                <a:cs typeface="Calibri"/>
              </a:rPr>
              <a:t>mg/L.</a:t>
            </a:r>
            <a:endParaRPr sz="1500" dirty="0">
              <a:latin typeface="Calibri"/>
              <a:cs typeface="Calibri"/>
            </a:endParaRPr>
          </a:p>
          <a:p>
            <a:pPr algn="just">
              <a:lnSpc>
                <a:spcPct val="100000"/>
              </a:lnSpc>
              <a:spcBef>
                <a:spcPts val="20"/>
              </a:spcBef>
            </a:pPr>
            <a:endParaRPr sz="2050" dirty="0">
              <a:latin typeface="Calibri"/>
              <a:cs typeface="Calibri"/>
            </a:endParaRPr>
          </a:p>
          <a:p>
            <a:pPr marL="12700" algn="just">
              <a:lnSpc>
                <a:spcPct val="100000"/>
              </a:lnSpc>
              <a:tabLst>
                <a:tab pos="354965" algn="l"/>
                <a:tab pos="355600" algn="l"/>
              </a:tabLst>
            </a:pPr>
            <a:r>
              <a:rPr sz="1500" u="sng" spc="-10" dirty="0">
                <a:uFill>
                  <a:solidFill>
                    <a:srgbClr val="000000"/>
                  </a:solidFill>
                </a:uFill>
                <a:latin typeface="Calibri"/>
                <a:cs typeface="Calibri"/>
              </a:rPr>
              <a:t>ΑΝΤΙΔΡΑΣΤΗΡΙΑ</a:t>
            </a:r>
            <a:endParaRPr sz="1500" dirty="0">
              <a:latin typeface="Calibri"/>
              <a:cs typeface="Calibri"/>
            </a:endParaRPr>
          </a:p>
          <a:p>
            <a:pPr marL="355600" algn="just">
              <a:lnSpc>
                <a:spcPct val="100000"/>
              </a:lnSpc>
              <a:spcBef>
                <a:spcPts val="360"/>
              </a:spcBef>
            </a:pPr>
            <a:r>
              <a:rPr sz="1500" dirty="0">
                <a:latin typeface="Calibri"/>
                <a:cs typeface="Calibri"/>
              </a:rPr>
              <a:t>HCl</a:t>
            </a:r>
            <a:r>
              <a:rPr sz="1500" spc="-5" dirty="0">
                <a:latin typeface="Calibri"/>
                <a:cs typeface="Calibri"/>
              </a:rPr>
              <a:t> (από</a:t>
            </a:r>
            <a:r>
              <a:rPr sz="1500" spc="-15" dirty="0">
                <a:latin typeface="Calibri"/>
                <a:cs typeface="Calibri"/>
              </a:rPr>
              <a:t> </a:t>
            </a:r>
            <a:r>
              <a:rPr sz="1500" dirty="0">
                <a:latin typeface="Calibri"/>
                <a:cs typeface="Calibri"/>
              </a:rPr>
              <a:t>1 μέρος</a:t>
            </a:r>
            <a:r>
              <a:rPr sz="1500" spc="-20" dirty="0">
                <a:latin typeface="Calibri"/>
                <a:cs typeface="Calibri"/>
              </a:rPr>
              <a:t> </a:t>
            </a:r>
            <a:r>
              <a:rPr sz="1500" spc="-15" dirty="0">
                <a:latin typeface="Calibri"/>
                <a:cs typeface="Calibri"/>
              </a:rPr>
              <a:t>όγκου</a:t>
            </a:r>
            <a:r>
              <a:rPr sz="1500" dirty="0">
                <a:latin typeface="Calibri"/>
                <a:cs typeface="Calibri"/>
              </a:rPr>
              <a:t> πυκνού</a:t>
            </a:r>
            <a:r>
              <a:rPr sz="1500" spc="-15" dirty="0">
                <a:latin typeface="Calibri"/>
                <a:cs typeface="Calibri"/>
              </a:rPr>
              <a:t> υδροχλωρικού</a:t>
            </a:r>
            <a:r>
              <a:rPr sz="1500" dirty="0">
                <a:latin typeface="Calibri"/>
                <a:cs typeface="Calibri"/>
              </a:rPr>
              <a:t> </a:t>
            </a:r>
            <a:r>
              <a:rPr sz="1500" spc="-5" dirty="0">
                <a:latin typeface="Calibri"/>
                <a:cs typeface="Calibri"/>
              </a:rPr>
              <a:t>οξέος</a:t>
            </a:r>
            <a:r>
              <a:rPr sz="1500" spc="-20" dirty="0">
                <a:latin typeface="Calibri"/>
                <a:cs typeface="Calibri"/>
              </a:rPr>
              <a:t> </a:t>
            </a:r>
            <a:r>
              <a:rPr sz="1500" dirty="0">
                <a:latin typeface="Calibri"/>
                <a:cs typeface="Calibri"/>
              </a:rPr>
              <a:t>με 2 μέρη </a:t>
            </a:r>
            <a:r>
              <a:rPr sz="1500" spc="-5" dirty="0">
                <a:latin typeface="Calibri"/>
                <a:cs typeface="Calibri"/>
              </a:rPr>
              <a:t>απιονισμένου</a:t>
            </a:r>
            <a:r>
              <a:rPr sz="1500" spc="20" dirty="0">
                <a:latin typeface="Calibri"/>
                <a:cs typeface="Calibri"/>
              </a:rPr>
              <a:t> </a:t>
            </a:r>
            <a:r>
              <a:rPr sz="1500" dirty="0">
                <a:latin typeface="Calibri"/>
                <a:cs typeface="Calibri"/>
              </a:rPr>
              <a:t>νερού)</a:t>
            </a:r>
          </a:p>
        </p:txBody>
      </p:sp>
      <p:sp>
        <p:nvSpPr>
          <p:cNvPr id="5" name="TextBox 4">
            <a:extLst>
              <a:ext uri="{FF2B5EF4-FFF2-40B4-BE49-F238E27FC236}">
                <a16:creationId xmlns:a16="http://schemas.microsoft.com/office/drawing/2014/main" id="{900AA032-A1CC-4FC0-B07D-26F44BE02167}"/>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31393513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360679"/>
            <a:ext cx="7926070" cy="2090316"/>
          </a:xfrm>
          <a:prstGeom prst="rect">
            <a:avLst/>
          </a:prstGeom>
        </p:spPr>
        <p:txBody>
          <a:bodyPr vert="horz" wrap="square" lIns="0" tIns="12700" rIns="0" bIns="0" rtlCol="0">
            <a:spAutoFit/>
          </a:bodyPr>
          <a:lstStyle/>
          <a:p>
            <a:pPr marL="12700" algn="just">
              <a:lnSpc>
                <a:spcPct val="100000"/>
              </a:lnSpc>
              <a:spcBef>
                <a:spcPts val="100"/>
              </a:spcBef>
            </a:pPr>
            <a:r>
              <a:rPr sz="1500" u="sng" spc="5" dirty="0">
                <a:uFill>
                  <a:solidFill>
                    <a:srgbClr val="000000"/>
                  </a:solidFill>
                </a:uFill>
                <a:latin typeface="Calibri"/>
                <a:cs typeface="Calibri"/>
              </a:rPr>
              <a:t>Δ.</a:t>
            </a:r>
            <a:r>
              <a:rPr sz="1500" u="sng" spc="-30" dirty="0">
                <a:uFill>
                  <a:solidFill>
                    <a:srgbClr val="000000"/>
                  </a:solidFill>
                </a:uFill>
                <a:latin typeface="Calibri"/>
                <a:cs typeface="Calibri"/>
              </a:rPr>
              <a:t> </a:t>
            </a:r>
            <a:r>
              <a:rPr sz="1500" u="sng" spc="-5" dirty="0">
                <a:uFill>
                  <a:solidFill>
                    <a:srgbClr val="000000"/>
                  </a:solidFill>
                </a:uFill>
                <a:latin typeface="Calibri"/>
                <a:cs typeface="Calibri"/>
              </a:rPr>
              <a:t>ΔΙΑΔΙΚΑΣΙΑ</a:t>
            </a:r>
            <a:r>
              <a:rPr sz="1500" u="sng" spc="-50" dirty="0">
                <a:uFill>
                  <a:solidFill>
                    <a:srgbClr val="000000"/>
                  </a:solidFill>
                </a:uFill>
                <a:latin typeface="Calibri"/>
                <a:cs typeface="Calibri"/>
              </a:rPr>
              <a:t> </a:t>
            </a:r>
            <a:r>
              <a:rPr sz="1500" u="sng" spc="-15" dirty="0">
                <a:uFill>
                  <a:solidFill>
                    <a:srgbClr val="000000"/>
                  </a:solidFill>
                </a:uFill>
                <a:latin typeface="Calibri"/>
                <a:cs typeface="Calibri"/>
              </a:rPr>
              <a:t>ΑΝΑΛΥΤΙΚΑ</a:t>
            </a:r>
            <a:endParaRPr sz="1500" dirty="0">
              <a:latin typeface="Calibri"/>
              <a:cs typeface="Calibri"/>
            </a:endParaRPr>
          </a:p>
          <a:p>
            <a:pPr marL="12700" marR="39370" algn="just">
              <a:lnSpc>
                <a:spcPct val="100000"/>
              </a:lnSpc>
            </a:pPr>
            <a:r>
              <a:rPr sz="1500" spc="-10" dirty="0">
                <a:latin typeface="Calibri"/>
                <a:cs typeface="Calibri"/>
              </a:rPr>
              <a:t>Στον</a:t>
            </a:r>
            <a:r>
              <a:rPr sz="1500" spc="-5" dirty="0">
                <a:latin typeface="Calibri"/>
                <a:cs typeface="Calibri"/>
              </a:rPr>
              <a:t> </a:t>
            </a:r>
            <a:r>
              <a:rPr sz="1500" spc="-15" dirty="0">
                <a:latin typeface="Calibri"/>
                <a:cs typeface="Calibri"/>
              </a:rPr>
              <a:t>ογκομετρικό κύλινδρο</a:t>
            </a:r>
            <a:r>
              <a:rPr sz="1500" spc="-5" dirty="0">
                <a:latin typeface="Calibri"/>
                <a:cs typeface="Calibri"/>
              </a:rPr>
              <a:t> φέρονται</a:t>
            </a:r>
            <a:r>
              <a:rPr sz="1500" spc="5" dirty="0">
                <a:latin typeface="Calibri"/>
                <a:cs typeface="Calibri"/>
              </a:rPr>
              <a:t> </a:t>
            </a:r>
            <a:r>
              <a:rPr sz="1500" spc="-5" dirty="0">
                <a:latin typeface="Calibri"/>
                <a:cs typeface="Calibri"/>
              </a:rPr>
              <a:t>100</a:t>
            </a:r>
            <a:r>
              <a:rPr sz="1500" spc="15" dirty="0">
                <a:latin typeface="Calibri"/>
                <a:cs typeface="Calibri"/>
              </a:rPr>
              <a:t> </a:t>
            </a:r>
            <a:r>
              <a:rPr sz="1500" dirty="0">
                <a:latin typeface="Calibri"/>
                <a:cs typeface="Calibri"/>
              </a:rPr>
              <a:t>mL</a:t>
            </a:r>
            <a:r>
              <a:rPr sz="1500" spc="-10" dirty="0">
                <a:latin typeface="Calibri"/>
                <a:cs typeface="Calibri"/>
              </a:rPr>
              <a:t> του εξεταζόμενου</a:t>
            </a:r>
            <a:r>
              <a:rPr sz="1500" spc="10" dirty="0">
                <a:latin typeface="Calibri"/>
                <a:cs typeface="Calibri"/>
              </a:rPr>
              <a:t> </a:t>
            </a:r>
            <a:r>
              <a:rPr sz="1500" spc="-10" dirty="0">
                <a:latin typeface="Calibri"/>
                <a:cs typeface="Calibri"/>
              </a:rPr>
              <a:t>δείγματος</a:t>
            </a:r>
            <a:r>
              <a:rPr sz="1500" dirty="0">
                <a:latin typeface="Calibri"/>
                <a:cs typeface="Calibri"/>
              </a:rPr>
              <a:t> </a:t>
            </a:r>
            <a:r>
              <a:rPr sz="1500" spc="-5" dirty="0">
                <a:latin typeface="Calibri"/>
                <a:cs typeface="Calibri"/>
              </a:rPr>
              <a:t>πετρελαίου</a:t>
            </a:r>
            <a:r>
              <a:rPr sz="1500" dirty="0">
                <a:latin typeface="Calibri"/>
                <a:cs typeface="Calibri"/>
              </a:rPr>
              <a:t> </a:t>
            </a:r>
            <a:r>
              <a:rPr sz="1500" spc="-10" dirty="0">
                <a:latin typeface="Calibri"/>
                <a:cs typeface="Calibri"/>
              </a:rPr>
              <a:t>κίνησης.</a:t>
            </a:r>
            <a:r>
              <a:rPr sz="1500" dirty="0">
                <a:latin typeface="Calibri"/>
                <a:cs typeface="Calibri"/>
              </a:rPr>
              <a:t> </a:t>
            </a:r>
            <a:r>
              <a:rPr sz="1500" spc="-5" dirty="0">
                <a:latin typeface="Calibri"/>
                <a:cs typeface="Calibri"/>
              </a:rPr>
              <a:t>Στη </a:t>
            </a:r>
            <a:r>
              <a:rPr sz="1500" dirty="0">
                <a:latin typeface="Calibri"/>
                <a:cs typeface="Calibri"/>
              </a:rPr>
              <a:t> </a:t>
            </a:r>
            <a:r>
              <a:rPr sz="1500" spc="-5" dirty="0">
                <a:latin typeface="Calibri"/>
                <a:cs typeface="Calibri"/>
              </a:rPr>
              <a:t>συνέχεια</a:t>
            </a:r>
            <a:r>
              <a:rPr sz="1500" spc="5" dirty="0">
                <a:latin typeface="Calibri"/>
                <a:cs typeface="Calibri"/>
              </a:rPr>
              <a:t> </a:t>
            </a:r>
            <a:r>
              <a:rPr sz="1500" spc="-5" dirty="0">
                <a:latin typeface="Calibri"/>
                <a:cs typeface="Calibri"/>
              </a:rPr>
              <a:t>προστίθενται</a:t>
            </a:r>
            <a:r>
              <a:rPr sz="1500" spc="15" dirty="0">
                <a:latin typeface="Calibri"/>
                <a:cs typeface="Calibri"/>
              </a:rPr>
              <a:t> </a:t>
            </a:r>
            <a:r>
              <a:rPr sz="1500" spc="-5" dirty="0">
                <a:latin typeface="Calibri"/>
                <a:cs typeface="Calibri"/>
              </a:rPr>
              <a:t>ακριβώς</a:t>
            </a:r>
            <a:r>
              <a:rPr sz="1500" spc="25" dirty="0">
                <a:latin typeface="Calibri"/>
                <a:cs typeface="Calibri"/>
              </a:rPr>
              <a:t> </a:t>
            </a:r>
            <a:r>
              <a:rPr sz="1500" dirty="0">
                <a:latin typeface="Calibri"/>
                <a:cs typeface="Calibri"/>
              </a:rPr>
              <a:t>5</a:t>
            </a:r>
            <a:r>
              <a:rPr sz="1500" spc="-5" dirty="0">
                <a:latin typeface="Calibri"/>
                <a:cs typeface="Calibri"/>
              </a:rPr>
              <a:t> </a:t>
            </a:r>
            <a:r>
              <a:rPr sz="1500" dirty="0">
                <a:latin typeface="Calibri"/>
                <a:cs typeface="Calibri"/>
              </a:rPr>
              <a:t>mL</a:t>
            </a:r>
            <a:r>
              <a:rPr sz="1500" spc="5" dirty="0">
                <a:latin typeface="Calibri"/>
                <a:cs typeface="Calibri"/>
              </a:rPr>
              <a:t> </a:t>
            </a:r>
            <a:r>
              <a:rPr sz="1500" spc="-10" dirty="0">
                <a:latin typeface="Calibri"/>
                <a:cs typeface="Calibri"/>
              </a:rPr>
              <a:t>διαλύματος</a:t>
            </a:r>
            <a:r>
              <a:rPr sz="1500" spc="5" dirty="0">
                <a:latin typeface="Calibri"/>
                <a:cs typeface="Calibri"/>
              </a:rPr>
              <a:t> </a:t>
            </a:r>
            <a:r>
              <a:rPr sz="1500" spc="-5" dirty="0">
                <a:latin typeface="Calibri"/>
                <a:cs typeface="Calibri"/>
              </a:rPr>
              <a:t>HCl.</a:t>
            </a:r>
            <a:r>
              <a:rPr sz="1500" spc="-10" dirty="0">
                <a:latin typeface="Calibri"/>
                <a:cs typeface="Calibri"/>
              </a:rPr>
              <a:t> </a:t>
            </a:r>
            <a:endParaRPr lang="el-GR" sz="1500" spc="-10" dirty="0">
              <a:latin typeface="Calibri"/>
              <a:cs typeface="Calibri"/>
            </a:endParaRPr>
          </a:p>
          <a:p>
            <a:pPr marL="12700" marR="39370" algn="just">
              <a:lnSpc>
                <a:spcPct val="100000"/>
              </a:lnSpc>
            </a:pPr>
            <a:r>
              <a:rPr sz="1500" spc="-65" dirty="0" err="1">
                <a:latin typeface="Calibri"/>
                <a:cs typeface="Calibri"/>
              </a:rPr>
              <a:t>Το</a:t>
            </a:r>
            <a:r>
              <a:rPr sz="1500" dirty="0">
                <a:latin typeface="Calibri"/>
                <a:cs typeface="Calibri"/>
              </a:rPr>
              <a:t> </a:t>
            </a:r>
            <a:r>
              <a:rPr sz="1500" spc="-10" dirty="0">
                <a:latin typeface="Calibri"/>
                <a:cs typeface="Calibri"/>
              </a:rPr>
              <a:t>μίγμα</a:t>
            </a:r>
            <a:r>
              <a:rPr sz="1500" dirty="0">
                <a:latin typeface="Calibri"/>
                <a:cs typeface="Calibri"/>
              </a:rPr>
              <a:t> </a:t>
            </a:r>
            <a:r>
              <a:rPr sz="1500" spc="-10" dirty="0">
                <a:latin typeface="Calibri"/>
                <a:cs typeface="Calibri"/>
              </a:rPr>
              <a:t>ανακινείται</a:t>
            </a:r>
            <a:r>
              <a:rPr sz="1500" spc="45" dirty="0">
                <a:latin typeface="Calibri"/>
                <a:cs typeface="Calibri"/>
              </a:rPr>
              <a:t> </a:t>
            </a:r>
            <a:r>
              <a:rPr sz="1500" spc="-5" dirty="0">
                <a:latin typeface="Calibri"/>
                <a:cs typeface="Calibri"/>
              </a:rPr>
              <a:t>έντονα</a:t>
            </a:r>
            <a:r>
              <a:rPr sz="1500" spc="5" dirty="0">
                <a:latin typeface="Calibri"/>
                <a:cs typeface="Calibri"/>
              </a:rPr>
              <a:t> </a:t>
            </a:r>
            <a:r>
              <a:rPr sz="1500" spc="-20" dirty="0">
                <a:latin typeface="Calibri"/>
                <a:cs typeface="Calibri"/>
              </a:rPr>
              <a:t>και</a:t>
            </a:r>
            <a:r>
              <a:rPr sz="1500" spc="-5" dirty="0">
                <a:latin typeface="Calibri"/>
                <a:cs typeface="Calibri"/>
              </a:rPr>
              <a:t> </a:t>
            </a:r>
            <a:r>
              <a:rPr sz="1500" spc="-10" dirty="0">
                <a:latin typeface="Calibri"/>
                <a:cs typeface="Calibri"/>
              </a:rPr>
              <a:t>αφήνεται</a:t>
            </a:r>
            <a:r>
              <a:rPr sz="1500" spc="10" dirty="0">
                <a:latin typeface="Calibri"/>
                <a:cs typeface="Calibri"/>
              </a:rPr>
              <a:t> </a:t>
            </a:r>
            <a:r>
              <a:rPr sz="1500" spc="-5" dirty="0">
                <a:latin typeface="Calibri"/>
                <a:cs typeface="Calibri"/>
              </a:rPr>
              <a:t>σε </a:t>
            </a:r>
            <a:r>
              <a:rPr sz="1500" spc="-325" dirty="0">
                <a:latin typeface="Calibri"/>
                <a:cs typeface="Calibri"/>
              </a:rPr>
              <a:t> </a:t>
            </a:r>
            <a:r>
              <a:rPr sz="1500" spc="-5" dirty="0">
                <a:latin typeface="Calibri"/>
                <a:cs typeface="Calibri"/>
              </a:rPr>
              <a:t>ηρεμία</a:t>
            </a:r>
            <a:r>
              <a:rPr sz="1500" spc="-25" dirty="0">
                <a:latin typeface="Calibri"/>
                <a:cs typeface="Calibri"/>
              </a:rPr>
              <a:t> </a:t>
            </a:r>
            <a:r>
              <a:rPr sz="1500" spc="-5" dirty="0">
                <a:latin typeface="Calibri"/>
                <a:cs typeface="Calibri"/>
              </a:rPr>
              <a:t>ώστε</a:t>
            </a:r>
            <a:r>
              <a:rPr sz="1500" spc="20" dirty="0">
                <a:latin typeface="Calibri"/>
                <a:cs typeface="Calibri"/>
              </a:rPr>
              <a:t> </a:t>
            </a:r>
            <a:r>
              <a:rPr sz="1500" dirty="0">
                <a:latin typeface="Calibri"/>
                <a:cs typeface="Calibri"/>
              </a:rPr>
              <a:t>να </a:t>
            </a:r>
            <a:r>
              <a:rPr sz="1500" spc="-10" dirty="0">
                <a:latin typeface="Calibri"/>
                <a:cs typeface="Calibri"/>
              </a:rPr>
              <a:t>διαχωριστούν</a:t>
            </a:r>
            <a:r>
              <a:rPr sz="1500" spc="30" dirty="0">
                <a:latin typeface="Calibri"/>
                <a:cs typeface="Calibri"/>
              </a:rPr>
              <a:t> </a:t>
            </a:r>
            <a:r>
              <a:rPr sz="1500" spc="-5" dirty="0">
                <a:latin typeface="Calibri"/>
                <a:cs typeface="Calibri"/>
              </a:rPr>
              <a:t>οι</a:t>
            </a:r>
            <a:r>
              <a:rPr sz="1500" spc="-10" dirty="0">
                <a:latin typeface="Calibri"/>
                <a:cs typeface="Calibri"/>
              </a:rPr>
              <a:t> στοιβάδες.</a:t>
            </a:r>
            <a:endParaRPr sz="1500" dirty="0">
              <a:latin typeface="Calibri"/>
              <a:cs typeface="Calibri"/>
            </a:endParaRPr>
          </a:p>
          <a:p>
            <a:pPr marL="12700" algn="just">
              <a:lnSpc>
                <a:spcPct val="100000"/>
              </a:lnSpc>
            </a:pPr>
            <a:endParaRPr lang="el-GR" sz="1500" spc="-5" dirty="0">
              <a:latin typeface="Calibri"/>
              <a:cs typeface="Calibri"/>
            </a:endParaRPr>
          </a:p>
          <a:p>
            <a:pPr marL="12700" algn="just">
              <a:lnSpc>
                <a:spcPct val="100000"/>
              </a:lnSpc>
            </a:pPr>
            <a:r>
              <a:rPr sz="1500" spc="-5" dirty="0" err="1">
                <a:latin typeface="Calibri"/>
                <a:cs typeface="Calibri"/>
              </a:rPr>
              <a:t>Αν</a:t>
            </a:r>
            <a:r>
              <a:rPr sz="1500" dirty="0">
                <a:latin typeface="Calibri"/>
                <a:cs typeface="Calibri"/>
              </a:rPr>
              <a:t> η</a:t>
            </a:r>
            <a:r>
              <a:rPr sz="1500" spc="-5" dirty="0">
                <a:latin typeface="Calibri"/>
                <a:cs typeface="Calibri"/>
              </a:rPr>
              <a:t> </a:t>
            </a:r>
            <a:r>
              <a:rPr sz="1500" spc="-10" dirty="0">
                <a:latin typeface="Calibri"/>
                <a:cs typeface="Calibri"/>
              </a:rPr>
              <a:t>κατώτερη</a:t>
            </a:r>
            <a:r>
              <a:rPr sz="1500" dirty="0">
                <a:latin typeface="Calibri"/>
                <a:cs typeface="Calibri"/>
              </a:rPr>
              <a:t> </a:t>
            </a:r>
            <a:r>
              <a:rPr sz="1500" spc="-5" dirty="0">
                <a:latin typeface="Calibri"/>
                <a:cs typeface="Calibri"/>
              </a:rPr>
              <a:t>υδατική </a:t>
            </a:r>
            <a:r>
              <a:rPr sz="1500" spc="-10" dirty="0">
                <a:latin typeface="Calibri"/>
                <a:cs typeface="Calibri"/>
              </a:rPr>
              <a:t>στοιβάδα</a:t>
            </a:r>
            <a:r>
              <a:rPr sz="1500" spc="30" dirty="0">
                <a:latin typeface="Calibri"/>
                <a:cs typeface="Calibri"/>
              </a:rPr>
              <a:t> </a:t>
            </a:r>
            <a:r>
              <a:rPr sz="1500" spc="-5" dirty="0">
                <a:latin typeface="Calibri"/>
                <a:cs typeface="Calibri"/>
              </a:rPr>
              <a:t>δεν</a:t>
            </a:r>
            <a:r>
              <a:rPr sz="1500" dirty="0">
                <a:latin typeface="Calibri"/>
                <a:cs typeface="Calibri"/>
              </a:rPr>
              <a:t> </a:t>
            </a:r>
            <a:r>
              <a:rPr sz="1500" spc="-5" dirty="0">
                <a:latin typeface="Calibri"/>
                <a:cs typeface="Calibri"/>
              </a:rPr>
              <a:t>έχει</a:t>
            </a:r>
            <a:r>
              <a:rPr sz="1500" spc="10" dirty="0">
                <a:latin typeface="Calibri"/>
                <a:cs typeface="Calibri"/>
              </a:rPr>
              <a:t> </a:t>
            </a:r>
            <a:r>
              <a:rPr sz="1500" spc="-5" dirty="0">
                <a:latin typeface="Calibri"/>
                <a:cs typeface="Calibri"/>
              </a:rPr>
              <a:t>χρώμα, </a:t>
            </a:r>
            <a:r>
              <a:rPr sz="1500" spc="-10" dirty="0">
                <a:latin typeface="Calibri"/>
                <a:cs typeface="Calibri"/>
              </a:rPr>
              <a:t>το</a:t>
            </a:r>
            <a:r>
              <a:rPr sz="1500" dirty="0">
                <a:latin typeface="Calibri"/>
                <a:cs typeface="Calibri"/>
              </a:rPr>
              <a:t> </a:t>
            </a:r>
            <a:r>
              <a:rPr sz="1500" spc="-10" dirty="0">
                <a:latin typeface="Calibri"/>
                <a:cs typeface="Calibri"/>
              </a:rPr>
              <a:t>εξεταζόμενο</a:t>
            </a:r>
            <a:r>
              <a:rPr sz="1500" spc="10" dirty="0">
                <a:latin typeface="Calibri"/>
                <a:cs typeface="Calibri"/>
              </a:rPr>
              <a:t> </a:t>
            </a:r>
            <a:r>
              <a:rPr sz="1500" spc="-10" dirty="0">
                <a:latin typeface="Calibri"/>
                <a:cs typeface="Calibri"/>
              </a:rPr>
              <a:t>δείγμα</a:t>
            </a:r>
            <a:r>
              <a:rPr sz="1500" spc="20" dirty="0">
                <a:latin typeface="Calibri"/>
                <a:cs typeface="Calibri"/>
              </a:rPr>
              <a:t> </a:t>
            </a:r>
            <a:r>
              <a:rPr sz="1500" spc="-5" dirty="0">
                <a:latin typeface="Calibri"/>
                <a:cs typeface="Calibri"/>
              </a:rPr>
              <a:t>δεν</a:t>
            </a:r>
            <a:r>
              <a:rPr sz="1500" dirty="0">
                <a:latin typeface="Calibri"/>
                <a:cs typeface="Calibri"/>
              </a:rPr>
              <a:t> </a:t>
            </a:r>
            <a:r>
              <a:rPr sz="1500" spc="-5" dirty="0">
                <a:latin typeface="Calibri"/>
                <a:cs typeface="Calibri"/>
              </a:rPr>
              <a:t>περιέχει</a:t>
            </a:r>
            <a:r>
              <a:rPr sz="1500" spc="10" dirty="0">
                <a:latin typeface="Calibri"/>
                <a:cs typeface="Calibri"/>
              </a:rPr>
              <a:t> </a:t>
            </a:r>
            <a:r>
              <a:rPr sz="1500" spc="-10" dirty="0">
                <a:latin typeface="Calibri"/>
                <a:cs typeface="Calibri"/>
              </a:rPr>
              <a:t>πετρέλαιο</a:t>
            </a:r>
            <a:endParaRPr sz="1500" dirty="0">
              <a:latin typeface="Calibri"/>
              <a:cs typeface="Calibri"/>
            </a:endParaRPr>
          </a:p>
          <a:p>
            <a:pPr marL="12700" marR="5080" algn="just">
              <a:lnSpc>
                <a:spcPct val="100000"/>
              </a:lnSpc>
            </a:pPr>
            <a:r>
              <a:rPr sz="1500" spc="-10" dirty="0" err="1">
                <a:latin typeface="Calibri"/>
                <a:cs typeface="Calibri"/>
              </a:rPr>
              <a:t>θέρμ</a:t>
            </a:r>
            <a:r>
              <a:rPr sz="1500" spc="-10" dirty="0">
                <a:latin typeface="Calibri"/>
                <a:cs typeface="Calibri"/>
              </a:rPr>
              <a:t>ανσης</a:t>
            </a:r>
            <a:r>
              <a:rPr sz="1500" spc="-5" dirty="0">
                <a:latin typeface="Calibri"/>
                <a:cs typeface="Calibri"/>
              </a:rPr>
              <a:t>.</a:t>
            </a:r>
            <a:r>
              <a:rPr sz="1500" spc="5" dirty="0">
                <a:latin typeface="Calibri"/>
                <a:cs typeface="Calibri"/>
              </a:rPr>
              <a:t> </a:t>
            </a:r>
            <a:r>
              <a:rPr sz="1500" dirty="0">
                <a:latin typeface="Calibri"/>
                <a:cs typeface="Calibri"/>
              </a:rPr>
              <a:t>Η</a:t>
            </a:r>
            <a:r>
              <a:rPr sz="1500" spc="5" dirty="0">
                <a:latin typeface="Calibri"/>
                <a:cs typeface="Calibri"/>
              </a:rPr>
              <a:t> </a:t>
            </a:r>
            <a:r>
              <a:rPr sz="1500" spc="-5" dirty="0">
                <a:latin typeface="Calibri"/>
                <a:cs typeface="Calibri"/>
              </a:rPr>
              <a:t>εμφάνιση</a:t>
            </a:r>
            <a:r>
              <a:rPr sz="1500" spc="35" dirty="0">
                <a:latin typeface="Calibri"/>
                <a:cs typeface="Calibri"/>
              </a:rPr>
              <a:t> </a:t>
            </a:r>
            <a:r>
              <a:rPr sz="1500" spc="-15" dirty="0">
                <a:latin typeface="Calibri"/>
                <a:cs typeface="Calibri"/>
              </a:rPr>
              <a:t>κόκκινου</a:t>
            </a:r>
            <a:r>
              <a:rPr sz="1500" spc="5" dirty="0">
                <a:latin typeface="Calibri"/>
                <a:cs typeface="Calibri"/>
              </a:rPr>
              <a:t> </a:t>
            </a:r>
            <a:r>
              <a:rPr sz="1500" spc="-10" dirty="0">
                <a:latin typeface="Calibri"/>
                <a:cs typeface="Calibri"/>
              </a:rPr>
              <a:t>χρώματος</a:t>
            </a:r>
            <a:r>
              <a:rPr sz="1500" spc="15" dirty="0">
                <a:latin typeface="Calibri"/>
                <a:cs typeface="Calibri"/>
              </a:rPr>
              <a:t> </a:t>
            </a:r>
            <a:r>
              <a:rPr sz="1500" spc="-10" dirty="0">
                <a:latin typeface="Calibri"/>
                <a:cs typeface="Calibri"/>
              </a:rPr>
              <a:t>στην</a:t>
            </a:r>
            <a:r>
              <a:rPr sz="1500" spc="10" dirty="0">
                <a:latin typeface="Calibri"/>
                <a:cs typeface="Calibri"/>
              </a:rPr>
              <a:t> </a:t>
            </a:r>
            <a:r>
              <a:rPr sz="1500" spc="-10" dirty="0">
                <a:latin typeface="Calibri"/>
                <a:cs typeface="Calibri"/>
              </a:rPr>
              <a:t>κατώτερη</a:t>
            </a:r>
            <a:r>
              <a:rPr sz="1500" dirty="0">
                <a:latin typeface="Calibri"/>
                <a:cs typeface="Calibri"/>
              </a:rPr>
              <a:t> </a:t>
            </a:r>
            <a:r>
              <a:rPr sz="1500" spc="-5" dirty="0">
                <a:latin typeface="Calibri"/>
                <a:cs typeface="Calibri"/>
              </a:rPr>
              <a:t>υδατική</a:t>
            </a:r>
            <a:r>
              <a:rPr sz="1500" dirty="0">
                <a:latin typeface="Calibri"/>
                <a:cs typeface="Calibri"/>
              </a:rPr>
              <a:t> </a:t>
            </a:r>
            <a:r>
              <a:rPr sz="1500" spc="-10" dirty="0">
                <a:latin typeface="Calibri"/>
                <a:cs typeface="Calibri"/>
              </a:rPr>
              <a:t>στοιβάδα</a:t>
            </a:r>
            <a:r>
              <a:rPr sz="1500" spc="30" dirty="0">
                <a:latin typeface="Calibri"/>
                <a:cs typeface="Calibri"/>
              </a:rPr>
              <a:t> </a:t>
            </a:r>
            <a:r>
              <a:rPr sz="1500" spc="-10" dirty="0">
                <a:latin typeface="Calibri"/>
                <a:cs typeface="Calibri"/>
              </a:rPr>
              <a:t>σημαίνει </a:t>
            </a:r>
            <a:r>
              <a:rPr sz="1500" spc="-5" dirty="0">
                <a:latin typeface="Calibri"/>
                <a:cs typeface="Calibri"/>
              </a:rPr>
              <a:t> παρουσία</a:t>
            </a:r>
            <a:r>
              <a:rPr sz="1500" dirty="0">
                <a:latin typeface="Calibri"/>
                <a:cs typeface="Calibri"/>
              </a:rPr>
              <a:t> </a:t>
            </a:r>
            <a:r>
              <a:rPr sz="1500" spc="-5" dirty="0">
                <a:latin typeface="Calibri"/>
                <a:cs typeface="Calibri"/>
              </a:rPr>
              <a:t>EUROMARKER</a:t>
            </a:r>
            <a:r>
              <a:rPr sz="1500" dirty="0">
                <a:latin typeface="Calibri"/>
                <a:cs typeface="Calibri"/>
              </a:rPr>
              <a:t> </a:t>
            </a:r>
            <a:r>
              <a:rPr sz="1500" spc="-20" dirty="0">
                <a:latin typeface="Calibri"/>
                <a:cs typeface="Calibri"/>
              </a:rPr>
              <a:t>και</a:t>
            </a:r>
            <a:r>
              <a:rPr sz="1500" spc="-5" dirty="0">
                <a:latin typeface="Calibri"/>
                <a:cs typeface="Calibri"/>
              </a:rPr>
              <a:t> επομένως</a:t>
            </a:r>
            <a:r>
              <a:rPr sz="1500" spc="5" dirty="0">
                <a:latin typeface="Calibri"/>
                <a:cs typeface="Calibri"/>
              </a:rPr>
              <a:t> </a:t>
            </a:r>
            <a:r>
              <a:rPr sz="1500" spc="-5" dirty="0">
                <a:latin typeface="Calibri"/>
                <a:cs typeface="Calibri"/>
              </a:rPr>
              <a:t>προσθήκη πετρελαίου</a:t>
            </a:r>
            <a:r>
              <a:rPr sz="1500" dirty="0">
                <a:latin typeface="Calibri"/>
                <a:cs typeface="Calibri"/>
              </a:rPr>
              <a:t> </a:t>
            </a:r>
            <a:r>
              <a:rPr sz="1500" spc="-10" dirty="0">
                <a:latin typeface="Calibri"/>
                <a:cs typeface="Calibri"/>
              </a:rPr>
              <a:t>θέρμανσης</a:t>
            </a:r>
            <a:r>
              <a:rPr sz="1500" spc="5" dirty="0">
                <a:latin typeface="Calibri"/>
                <a:cs typeface="Calibri"/>
              </a:rPr>
              <a:t> </a:t>
            </a:r>
            <a:r>
              <a:rPr sz="1500" spc="-10" dirty="0">
                <a:latin typeface="Calibri"/>
                <a:cs typeface="Calibri"/>
              </a:rPr>
              <a:t>στο</a:t>
            </a:r>
            <a:r>
              <a:rPr sz="1500" spc="5" dirty="0">
                <a:latin typeface="Calibri"/>
                <a:cs typeface="Calibri"/>
              </a:rPr>
              <a:t> </a:t>
            </a:r>
            <a:r>
              <a:rPr sz="1500" spc="-10" dirty="0">
                <a:latin typeface="Calibri"/>
                <a:cs typeface="Calibri"/>
              </a:rPr>
              <a:t>εξεταζόμενο</a:t>
            </a:r>
            <a:r>
              <a:rPr sz="1500" spc="10" dirty="0">
                <a:latin typeface="Calibri"/>
                <a:cs typeface="Calibri"/>
              </a:rPr>
              <a:t> </a:t>
            </a:r>
            <a:r>
              <a:rPr sz="1500" spc="-10" dirty="0">
                <a:latin typeface="Calibri"/>
                <a:cs typeface="Calibri"/>
              </a:rPr>
              <a:t>δείγμα</a:t>
            </a:r>
            <a:r>
              <a:rPr sz="1500" spc="20" dirty="0">
                <a:latin typeface="Calibri"/>
                <a:cs typeface="Calibri"/>
              </a:rPr>
              <a:t> </a:t>
            </a:r>
            <a:r>
              <a:rPr sz="1500" spc="-5" dirty="0">
                <a:latin typeface="Calibri"/>
                <a:cs typeface="Calibri"/>
              </a:rPr>
              <a:t>σε </a:t>
            </a:r>
            <a:r>
              <a:rPr sz="1500" spc="-325" dirty="0">
                <a:latin typeface="Calibri"/>
                <a:cs typeface="Calibri"/>
              </a:rPr>
              <a:t> </a:t>
            </a:r>
            <a:r>
              <a:rPr sz="1500" spc="-5" dirty="0">
                <a:latin typeface="Calibri"/>
                <a:cs typeface="Calibri"/>
              </a:rPr>
              <a:t>ποσοστό</a:t>
            </a:r>
            <a:r>
              <a:rPr sz="1500" spc="-10" dirty="0">
                <a:latin typeface="Calibri"/>
                <a:cs typeface="Calibri"/>
              </a:rPr>
              <a:t> </a:t>
            </a:r>
            <a:r>
              <a:rPr sz="1500" spc="-15" dirty="0">
                <a:latin typeface="Calibri"/>
                <a:cs typeface="Calibri"/>
              </a:rPr>
              <a:t>τουλάχιστον</a:t>
            </a:r>
            <a:r>
              <a:rPr sz="1500" spc="5" dirty="0">
                <a:latin typeface="Calibri"/>
                <a:cs typeface="Calibri"/>
              </a:rPr>
              <a:t> </a:t>
            </a:r>
            <a:r>
              <a:rPr sz="1500" spc="-5" dirty="0">
                <a:latin typeface="Calibri"/>
                <a:cs typeface="Calibri"/>
              </a:rPr>
              <a:t>5%</a:t>
            </a:r>
            <a:r>
              <a:rPr sz="1500" dirty="0">
                <a:latin typeface="Calibri"/>
                <a:cs typeface="Calibri"/>
              </a:rPr>
              <a:t> </a:t>
            </a:r>
            <a:r>
              <a:rPr sz="1500" spc="-5" dirty="0">
                <a:latin typeface="Calibri"/>
                <a:cs typeface="Calibri"/>
              </a:rPr>
              <a:t>v/v</a:t>
            </a:r>
            <a:r>
              <a:rPr sz="1500" spc="10" dirty="0">
                <a:latin typeface="Calibri"/>
                <a:cs typeface="Calibri"/>
              </a:rPr>
              <a:t> </a:t>
            </a:r>
            <a:r>
              <a:rPr sz="1500" spc="-10" dirty="0">
                <a:latin typeface="Calibri"/>
                <a:cs typeface="Calibri"/>
              </a:rPr>
              <a:t>(Εικόνα</a:t>
            </a:r>
            <a:r>
              <a:rPr sz="1500" spc="-5" dirty="0">
                <a:latin typeface="Calibri"/>
                <a:cs typeface="Calibri"/>
              </a:rPr>
              <a:t> 17).</a:t>
            </a:r>
            <a:endParaRPr sz="1500" dirty="0">
              <a:latin typeface="Calibri"/>
              <a:cs typeface="Calibri"/>
            </a:endParaRPr>
          </a:p>
        </p:txBody>
      </p:sp>
      <p:pic>
        <p:nvPicPr>
          <p:cNvPr id="3" name="object 3"/>
          <p:cNvPicPr/>
          <p:nvPr/>
        </p:nvPicPr>
        <p:blipFill>
          <a:blip r:embed="rId2" cstate="print"/>
          <a:stretch>
            <a:fillRect/>
          </a:stretch>
        </p:blipFill>
        <p:spPr>
          <a:xfrm>
            <a:off x="1620011" y="2461260"/>
            <a:ext cx="1799843" cy="3270504"/>
          </a:xfrm>
          <a:prstGeom prst="rect">
            <a:avLst/>
          </a:prstGeom>
        </p:spPr>
      </p:pic>
      <p:pic>
        <p:nvPicPr>
          <p:cNvPr id="4" name="object 4"/>
          <p:cNvPicPr/>
          <p:nvPr/>
        </p:nvPicPr>
        <p:blipFill>
          <a:blip r:embed="rId3" cstate="print"/>
          <a:stretch>
            <a:fillRect/>
          </a:stretch>
        </p:blipFill>
        <p:spPr>
          <a:xfrm>
            <a:off x="5076444" y="2461260"/>
            <a:ext cx="1798320" cy="3270504"/>
          </a:xfrm>
          <a:prstGeom prst="rect">
            <a:avLst/>
          </a:prstGeom>
        </p:spPr>
      </p:pic>
      <p:sp>
        <p:nvSpPr>
          <p:cNvPr id="5" name="object 5"/>
          <p:cNvSpPr txBox="1"/>
          <p:nvPr/>
        </p:nvSpPr>
        <p:spPr>
          <a:xfrm>
            <a:off x="1802638" y="5811723"/>
            <a:ext cx="1433830" cy="391160"/>
          </a:xfrm>
          <a:prstGeom prst="rect">
            <a:avLst/>
          </a:prstGeom>
        </p:spPr>
        <p:txBody>
          <a:bodyPr vert="horz" wrap="square" lIns="0" tIns="12700" rIns="0" bIns="0" rtlCol="0">
            <a:spAutoFit/>
          </a:bodyPr>
          <a:lstStyle/>
          <a:p>
            <a:pPr marL="12700" marR="5080" indent="202565">
              <a:lnSpc>
                <a:spcPct val="100000"/>
              </a:lnSpc>
              <a:spcBef>
                <a:spcPts val="100"/>
              </a:spcBef>
            </a:pPr>
            <a:r>
              <a:rPr sz="1200" spc="-10" dirty="0">
                <a:latin typeface="Calibri"/>
                <a:cs typeface="Calibri"/>
              </a:rPr>
              <a:t>Εικόνα</a:t>
            </a:r>
            <a:r>
              <a:rPr sz="1200" spc="-5" dirty="0">
                <a:latin typeface="Calibri"/>
                <a:cs typeface="Calibri"/>
              </a:rPr>
              <a:t> </a:t>
            </a:r>
            <a:r>
              <a:rPr sz="1200" dirty="0">
                <a:latin typeface="Calibri"/>
                <a:cs typeface="Calibri"/>
              </a:rPr>
              <a:t>16:</a:t>
            </a:r>
            <a:r>
              <a:rPr sz="1200" spc="-5" dirty="0">
                <a:latin typeface="Calibri"/>
                <a:cs typeface="Calibri"/>
              </a:rPr>
              <a:t> </a:t>
            </a:r>
            <a:r>
              <a:rPr sz="1200" spc="-15" dirty="0">
                <a:latin typeface="Calibri"/>
                <a:cs typeface="Calibri"/>
              </a:rPr>
              <a:t>SPOT </a:t>
            </a:r>
            <a:r>
              <a:rPr sz="1200" spc="-10" dirty="0">
                <a:latin typeface="Calibri"/>
                <a:cs typeface="Calibri"/>
              </a:rPr>
              <a:t> </a:t>
            </a:r>
            <a:r>
              <a:rPr sz="1200" spc="-5" dirty="0">
                <a:latin typeface="Calibri"/>
                <a:cs typeface="Calibri"/>
              </a:rPr>
              <a:t>E</a:t>
            </a:r>
            <a:r>
              <a:rPr sz="1200" spc="5" dirty="0">
                <a:latin typeface="Calibri"/>
                <a:cs typeface="Calibri"/>
              </a:rPr>
              <a:t>u</a:t>
            </a:r>
            <a:r>
              <a:rPr sz="1200" spc="-25" dirty="0">
                <a:latin typeface="Calibri"/>
                <a:cs typeface="Calibri"/>
              </a:rPr>
              <a:t>r</a:t>
            </a:r>
            <a:r>
              <a:rPr sz="1200" spc="-5" dirty="0">
                <a:latin typeface="Calibri"/>
                <a:cs typeface="Calibri"/>
              </a:rPr>
              <a:t>o</a:t>
            </a:r>
            <a:r>
              <a:rPr sz="1200" dirty="0">
                <a:latin typeface="Calibri"/>
                <a:cs typeface="Calibri"/>
              </a:rPr>
              <a:t>mar</a:t>
            </a:r>
            <a:r>
              <a:rPr sz="1200" spc="-40" dirty="0">
                <a:latin typeface="Calibri"/>
                <a:cs typeface="Calibri"/>
              </a:rPr>
              <a:t>k</a:t>
            </a:r>
            <a:r>
              <a:rPr sz="1200" dirty="0">
                <a:latin typeface="Calibri"/>
                <a:cs typeface="Calibri"/>
              </a:rPr>
              <a:t>er</a:t>
            </a:r>
            <a:r>
              <a:rPr sz="1200" spc="-15" dirty="0">
                <a:latin typeface="Calibri"/>
                <a:cs typeface="Calibri"/>
              </a:rPr>
              <a:t> </a:t>
            </a:r>
            <a:r>
              <a:rPr sz="1200" dirty="0">
                <a:latin typeface="Calibri"/>
                <a:cs typeface="Calibri"/>
              </a:rPr>
              <a:t>ΑΡΝ</a:t>
            </a:r>
            <a:r>
              <a:rPr sz="1200" spc="-5" dirty="0">
                <a:latin typeface="Calibri"/>
                <a:cs typeface="Calibri"/>
              </a:rPr>
              <a:t>ΗΤΙ</a:t>
            </a:r>
            <a:r>
              <a:rPr sz="1200" spc="-50" dirty="0">
                <a:latin typeface="Calibri"/>
                <a:cs typeface="Calibri"/>
              </a:rPr>
              <a:t>Κ</a:t>
            </a:r>
            <a:r>
              <a:rPr sz="1200" dirty="0">
                <a:latin typeface="Calibri"/>
                <a:cs typeface="Calibri"/>
              </a:rPr>
              <a:t>Ο</a:t>
            </a:r>
            <a:endParaRPr sz="1200">
              <a:latin typeface="Calibri"/>
              <a:cs typeface="Calibri"/>
            </a:endParaRPr>
          </a:p>
        </p:txBody>
      </p:sp>
      <p:sp>
        <p:nvSpPr>
          <p:cNvPr id="7" name="object 7"/>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112</a:t>
            </a:fld>
            <a:endParaRPr dirty="0"/>
          </a:p>
        </p:txBody>
      </p:sp>
      <p:sp>
        <p:nvSpPr>
          <p:cNvPr id="6" name="object 6"/>
          <p:cNvSpPr txBox="1"/>
          <p:nvPr/>
        </p:nvSpPr>
        <p:spPr>
          <a:xfrm>
            <a:off x="5352034" y="5811723"/>
            <a:ext cx="1248410" cy="391160"/>
          </a:xfrm>
          <a:prstGeom prst="rect">
            <a:avLst/>
          </a:prstGeom>
        </p:spPr>
        <p:txBody>
          <a:bodyPr vert="horz" wrap="square" lIns="0" tIns="12700" rIns="0" bIns="0" rtlCol="0">
            <a:spAutoFit/>
          </a:bodyPr>
          <a:lstStyle/>
          <a:p>
            <a:pPr marL="12700" marR="5080" indent="109220">
              <a:lnSpc>
                <a:spcPct val="100000"/>
              </a:lnSpc>
              <a:spcBef>
                <a:spcPts val="100"/>
              </a:spcBef>
            </a:pPr>
            <a:r>
              <a:rPr sz="1200" spc="-10" dirty="0">
                <a:latin typeface="Calibri"/>
                <a:cs typeface="Calibri"/>
              </a:rPr>
              <a:t>Εικόνα </a:t>
            </a:r>
            <a:r>
              <a:rPr sz="1200" dirty="0">
                <a:latin typeface="Calibri"/>
                <a:cs typeface="Calibri"/>
              </a:rPr>
              <a:t>17: </a:t>
            </a:r>
            <a:r>
              <a:rPr sz="1200" spc="-15" dirty="0">
                <a:latin typeface="Calibri"/>
                <a:cs typeface="Calibri"/>
              </a:rPr>
              <a:t>SPOT </a:t>
            </a:r>
            <a:r>
              <a:rPr sz="1200" spc="-10" dirty="0">
                <a:latin typeface="Calibri"/>
                <a:cs typeface="Calibri"/>
              </a:rPr>
              <a:t> Euromarker</a:t>
            </a:r>
            <a:r>
              <a:rPr sz="1200" spc="-55" dirty="0">
                <a:latin typeface="Calibri"/>
                <a:cs typeface="Calibri"/>
              </a:rPr>
              <a:t> </a:t>
            </a:r>
            <a:r>
              <a:rPr sz="1200" spc="-15" dirty="0">
                <a:latin typeface="Calibri"/>
                <a:cs typeface="Calibri"/>
              </a:rPr>
              <a:t>ΘΕΤΙΚΟ</a:t>
            </a:r>
            <a:endParaRPr sz="1200">
              <a:latin typeface="Calibri"/>
              <a:cs typeface="Calibri"/>
            </a:endParaRPr>
          </a:p>
        </p:txBody>
      </p:sp>
      <p:sp>
        <p:nvSpPr>
          <p:cNvPr id="8" name="TextBox 7">
            <a:extLst>
              <a:ext uri="{FF2B5EF4-FFF2-40B4-BE49-F238E27FC236}">
                <a16:creationId xmlns:a16="http://schemas.microsoft.com/office/drawing/2014/main" id="{41900314-6D30-4EAE-B2CD-7E23086C0F2A}"/>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40366807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84836"/>
            <a:ext cx="9036496" cy="689957"/>
          </a:xfrm>
          <a:prstGeom prst="rect">
            <a:avLst/>
          </a:prstGeom>
        </p:spPr>
        <p:txBody>
          <a:bodyPr vert="horz" wrap="square" lIns="0" tIns="12724" rIns="0" bIns="0" rtlCol="0" anchor="ctr">
            <a:spAutoFit/>
          </a:bodyPr>
          <a:lstStyle/>
          <a:p>
            <a:pPr marL="612667">
              <a:lnSpc>
                <a:spcPct val="100000"/>
              </a:lnSpc>
              <a:spcBef>
                <a:spcPts val="100"/>
              </a:spcBef>
            </a:pPr>
            <a:r>
              <a:rPr b="1" spc="-5" dirty="0">
                <a:latin typeface="+mn-lt"/>
              </a:rPr>
              <a:t>Επίδραση Οξυγονούχων</a:t>
            </a:r>
            <a:r>
              <a:rPr b="1" spc="-85" dirty="0">
                <a:latin typeface="+mn-lt"/>
              </a:rPr>
              <a:t> </a:t>
            </a:r>
            <a:r>
              <a:rPr b="1" spc="-5" dirty="0">
                <a:latin typeface="+mn-lt"/>
              </a:rPr>
              <a:t>Ενώσεων</a:t>
            </a:r>
          </a:p>
        </p:txBody>
      </p:sp>
      <p:sp>
        <p:nvSpPr>
          <p:cNvPr id="3" name="object 4">
            <a:extLst>
              <a:ext uri="{FF2B5EF4-FFF2-40B4-BE49-F238E27FC236}">
                <a16:creationId xmlns:a16="http://schemas.microsoft.com/office/drawing/2014/main" id="{9CB2253E-A5C0-4152-82B7-48D2109E5311}"/>
              </a:ext>
            </a:extLst>
          </p:cNvPr>
          <p:cNvSpPr txBox="1"/>
          <p:nvPr/>
        </p:nvSpPr>
        <p:spPr>
          <a:xfrm>
            <a:off x="12724" y="4293096"/>
            <a:ext cx="9144000" cy="615553"/>
          </a:xfrm>
          <a:prstGeom prst="rect">
            <a:avLst/>
          </a:prstGeom>
        </p:spPr>
        <p:txBody>
          <a:bodyPr vert="horz" wrap="square" lIns="0" tIns="0" rIns="0" bIns="0" rtlCol="0" anchor="ctr">
            <a:spAutoFit/>
          </a:bodyPr>
          <a:lstStyle>
            <a:defPPr>
              <a:defRPr lang="en-US"/>
            </a:defPPr>
            <a:lvl1pPr marL="12724" defTabSz="914400">
              <a:spcBef>
                <a:spcPts val="114"/>
              </a:spcBef>
              <a:defRPr sz="1250" b="1" i="0" spc="-25">
                <a:latin typeface="Tahoma"/>
                <a:cs typeface="Tahoma"/>
              </a:defRPr>
            </a:lvl1pPr>
            <a:lvl2pPr defTabSz="914400"/>
            <a:lvl3pPr defTabSz="914400"/>
            <a:lvl4pPr defTabSz="914400"/>
            <a:lvl5pPr defTabSz="914400"/>
            <a:lvl6pPr defTabSz="914400"/>
            <a:lvl7pPr defTabSz="914400"/>
            <a:lvl8pPr defTabSz="914400"/>
            <a:lvl9pPr defTabSz="914400"/>
          </a:lstStyle>
          <a:p>
            <a:r>
              <a:rPr lang="el-GR" sz="2000" dirty="0">
                <a:latin typeface="+mn-lt"/>
              </a:rPr>
              <a:t>1. Τεχνολογία Καύσιμων και Λιπαντικών, Δ. Καρώνης, Ε. Λόης, Φ. Ζαννίκος, Εκδόσεις ΕΜΠ, 2014, Αθήνα</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2" y="0"/>
            <a:ext cx="9143999" cy="689957"/>
          </a:xfrm>
          <a:prstGeom prst="rect">
            <a:avLst/>
          </a:prstGeom>
        </p:spPr>
        <p:txBody>
          <a:bodyPr vert="horz" wrap="square" lIns="0" tIns="12724" rIns="0" bIns="0" rtlCol="0" anchor="ctr">
            <a:spAutoFit/>
          </a:bodyPr>
          <a:lstStyle/>
          <a:p>
            <a:pPr marL="12724">
              <a:lnSpc>
                <a:spcPct val="100000"/>
              </a:lnSpc>
              <a:spcBef>
                <a:spcPts val="100"/>
              </a:spcBef>
            </a:pPr>
            <a:r>
              <a:rPr b="1" spc="-5" dirty="0">
                <a:latin typeface="+mn-lt"/>
              </a:rPr>
              <a:t>Χρήση Οξυγονούχων</a:t>
            </a:r>
            <a:r>
              <a:rPr b="1" spc="-90" dirty="0">
                <a:latin typeface="+mn-lt"/>
              </a:rPr>
              <a:t> </a:t>
            </a:r>
            <a:r>
              <a:rPr b="1" spc="-5" dirty="0">
                <a:latin typeface="+mn-lt"/>
              </a:rPr>
              <a:t>Ενώσεων</a:t>
            </a:r>
          </a:p>
        </p:txBody>
      </p:sp>
      <p:sp>
        <p:nvSpPr>
          <p:cNvPr id="3" name="object 3"/>
          <p:cNvSpPr txBox="1"/>
          <p:nvPr/>
        </p:nvSpPr>
        <p:spPr>
          <a:xfrm>
            <a:off x="179512" y="654257"/>
            <a:ext cx="8783959" cy="4542710"/>
          </a:xfrm>
          <a:prstGeom prst="rect">
            <a:avLst/>
          </a:prstGeom>
        </p:spPr>
        <p:txBody>
          <a:bodyPr vert="horz" wrap="square" lIns="0" tIns="98608" rIns="0" bIns="0" rtlCol="0">
            <a:spAutoFit/>
          </a:bodyPr>
          <a:lstStyle/>
          <a:p>
            <a:pPr marL="440255" marR="43262" indent="-364546">
              <a:lnSpc>
                <a:spcPct val="80000"/>
              </a:lnSpc>
              <a:spcBef>
                <a:spcPts val="776"/>
              </a:spcBef>
              <a:buClr>
                <a:srgbClr val="FF0000"/>
              </a:buClr>
              <a:buSzPct val="75000"/>
              <a:buFont typeface="Wingdings"/>
              <a:buChar char=""/>
              <a:tabLst>
                <a:tab pos="440255" algn="l"/>
                <a:tab pos="440891" algn="l"/>
              </a:tabLst>
            </a:pPr>
            <a:r>
              <a:rPr b="1" dirty="0">
                <a:cs typeface="Arial"/>
              </a:rPr>
              <a:t>Στοχεύουν </a:t>
            </a:r>
            <a:r>
              <a:rPr b="1" spc="-5" dirty="0">
                <a:cs typeface="Arial"/>
              </a:rPr>
              <a:t>στην </a:t>
            </a:r>
            <a:r>
              <a:rPr b="1" dirty="0">
                <a:cs typeface="Arial"/>
              </a:rPr>
              <a:t>αύξηση </a:t>
            </a:r>
            <a:r>
              <a:rPr b="1" spc="-5" dirty="0">
                <a:cs typeface="Arial"/>
              </a:rPr>
              <a:t>του </a:t>
            </a:r>
            <a:r>
              <a:rPr b="1" dirty="0">
                <a:cs typeface="Arial"/>
              </a:rPr>
              <a:t>αριθμού οκτανίου</a:t>
            </a:r>
            <a:r>
              <a:rPr b="1" spc="-45" dirty="0">
                <a:cs typeface="Arial"/>
              </a:rPr>
              <a:t> </a:t>
            </a:r>
            <a:r>
              <a:rPr b="1" spc="-5" dirty="0">
                <a:cs typeface="Arial"/>
              </a:rPr>
              <a:t>στη  </a:t>
            </a:r>
            <a:r>
              <a:rPr b="1" dirty="0">
                <a:cs typeface="Arial"/>
              </a:rPr>
              <a:t>βενζίνη</a:t>
            </a:r>
          </a:p>
          <a:p>
            <a:pPr marL="883691" lvl="1" indent="-264026">
              <a:lnSpc>
                <a:spcPts val="2324"/>
              </a:lnSpc>
              <a:buClr>
                <a:srgbClr val="FFCF01"/>
              </a:buClr>
              <a:buSzPct val="108333"/>
              <a:buChar char="-"/>
              <a:tabLst>
                <a:tab pos="883691" algn="l"/>
                <a:tab pos="884327" algn="l"/>
              </a:tabLst>
            </a:pPr>
            <a:r>
              <a:rPr spc="-5" dirty="0">
                <a:cs typeface="Arial"/>
              </a:rPr>
              <a:t>Αλκοόλες </a:t>
            </a:r>
            <a:r>
              <a:rPr dirty="0">
                <a:cs typeface="Arial"/>
              </a:rPr>
              <a:t>(1920), </a:t>
            </a:r>
            <a:r>
              <a:rPr spc="-5" dirty="0">
                <a:cs typeface="Arial"/>
              </a:rPr>
              <a:t>Αιθέρες</a:t>
            </a:r>
            <a:r>
              <a:rPr spc="25" dirty="0">
                <a:cs typeface="Arial"/>
              </a:rPr>
              <a:t> </a:t>
            </a:r>
            <a:r>
              <a:rPr dirty="0">
                <a:cs typeface="Arial"/>
              </a:rPr>
              <a:t>(1970)</a:t>
            </a:r>
          </a:p>
          <a:p>
            <a:pPr marL="440255" indent="-364546">
              <a:lnSpc>
                <a:spcPts val="2956"/>
              </a:lnSpc>
              <a:buClr>
                <a:srgbClr val="FF0000"/>
              </a:buClr>
              <a:buSzPct val="75000"/>
              <a:buFont typeface="Wingdings"/>
              <a:buChar char=""/>
              <a:tabLst>
                <a:tab pos="440255" algn="l"/>
                <a:tab pos="440891" algn="l"/>
              </a:tabLst>
            </a:pPr>
            <a:r>
              <a:rPr b="1" dirty="0">
                <a:cs typeface="Arial"/>
              </a:rPr>
              <a:t>Περιορίζουν εκπομπές </a:t>
            </a:r>
            <a:r>
              <a:rPr b="1" spc="-5" dirty="0">
                <a:cs typeface="Arial"/>
              </a:rPr>
              <a:t>CO</a:t>
            </a:r>
            <a:r>
              <a:rPr b="1" spc="-7" baseline="-20467" dirty="0">
                <a:cs typeface="Arial"/>
              </a:rPr>
              <a:t>2</a:t>
            </a:r>
            <a:endParaRPr b="1" baseline="-20467" dirty="0">
              <a:cs typeface="Arial"/>
            </a:endParaRPr>
          </a:p>
          <a:p>
            <a:pPr marL="883691" lvl="1" indent="-264026">
              <a:lnSpc>
                <a:spcPts val="2715"/>
              </a:lnSpc>
              <a:buClr>
                <a:srgbClr val="FFCF01"/>
              </a:buClr>
              <a:buSzPct val="108333"/>
              <a:buChar char="-"/>
              <a:tabLst>
                <a:tab pos="883691" algn="l"/>
                <a:tab pos="884327" algn="l"/>
              </a:tabLst>
            </a:pPr>
            <a:r>
              <a:rPr dirty="0">
                <a:cs typeface="Arial"/>
              </a:rPr>
              <a:t>Προέρχονται </a:t>
            </a:r>
            <a:r>
              <a:rPr spc="-5" dirty="0">
                <a:cs typeface="Arial"/>
              </a:rPr>
              <a:t>από </a:t>
            </a:r>
            <a:r>
              <a:rPr dirty="0">
                <a:cs typeface="Arial"/>
              </a:rPr>
              <a:t>ανανεώσιμες </a:t>
            </a:r>
            <a:r>
              <a:rPr spc="-5" dirty="0">
                <a:cs typeface="Arial"/>
              </a:rPr>
              <a:t>πρώτες ύλες</a:t>
            </a:r>
            <a:r>
              <a:rPr spc="-45" dirty="0">
                <a:cs typeface="Arial"/>
              </a:rPr>
              <a:t> </a:t>
            </a:r>
            <a:r>
              <a:rPr dirty="0">
                <a:cs typeface="Arial"/>
              </a:rPr>
              <a:t>(βιομάζα)</a:t>
            </a:r>
          </a:p>
          <a:p>
            <a:pPr marL="440255" indent="-364546">
              <a:lnSpc>
                <a:spcPts val="3101"/>
              </a:lnSpc>
              <a:buClr>
                <a:srgbClr val="FF0000"/>
              </a:buClr>
              <a:buSzPct val="75000"/>
              <a:buFont typeface="Wingdings"/>
              <a:buChar char=""/>
              <a:tabLst>
                <a:tab pos="440255" algn="l"/>
                <a:tab pos="440891" algn="l"/>
              </a:tabLst>
            </a:pPr>
            <a:r>
              <a:rPr b="1" spc="-5" dirty="0">
                <a:cs typeface="Arial"/>
              </a:rPr>
              <a:t>Τυπικές </a:t>
            </a:r>
            <a:r>
              <a:rPr b="1" dirty="0">
                <a:cs typeface="Arial"/>
              </a:rPr>
              <a:t>οξυγονούχες</a:t>
            </a:r>
            <a:r>
              <a:rPr b="1" spc="-10" dirty="0">
                <a:cs typeface="Arial"/>
              </a:rPr>
              <a:t> </a:t>
            </a:r>
            <a:r>
              <a:rPr b="1" spc="-5" dirty="0">
                <a:cs typeface="Arial"/>
              </a:rPr>
              <a:t>ενώσεις</a:t>
            </a:r>
            <a:endParaRPr b="1" dirty="0">
              <a:cs typeface="Arial"/>
            </a:endParaRPr>
          </a:p>
          <a:p>
            <a:pPr marL="883691" lvl="1" indent="-264026">
              <a:lnSpc>
                <a:spcPts val="2610"/>
              </a:lnSpc>
              <a:buClr>
                <a:srgbClr val="FFCF01"/>
              </a:buClr>
              <a:buSzPct val="108333"/>
              <a:buChar char="-"/>
              <a:tabLst>
                <a:tab pos="883691" algn="l"/>
                <a:tab pos="884327" algn="l"/>
              </a:tabLst>
            </a:pPr>
            <a:r>
              <a:rPr dirty="0">
                <a:cs typeface="Arial"/>
              </a:rPr>
              <a:t>Μεθανόλη</a:t>
            </a:r>
            <a:r>
              <a:rPr spc="-15" dirty="0">
                <a:cs typeface="Arial"/>
              </a:rPr>
              <a:t> </a:t>
            </a:r>
            <a:r>
              <a:rPr dirty="0">
                <a:cs typeface="Arial"/>
              </a:rPr>
              <a:t>(MeOH)</a:t>
            </a:r>
          </a:p>
          <a:p>
            <a:pPr marL="883691" lvl="1" indent="-264026">
              <a:lnSpc>
                <a:spcPts val="2590"/>
              </a:lnSpc>
              <a:buClr>
                <a:srgbClr val="FFCF01"/>
              </a:buClr>
              <a:buSzPct val="108333"/>
              <a:buChar char="-"/>
              <a:tabLst>
                <a:tab pos="883691" algn="l"/>
                <a:tab pos="884327" algn="l"/>
              </a:tabLst>
            </a:pPr>
            <a:r>
              <a:rPr spc="-5" dirty="0">
                <a:cs typeface="Arial"/>
              </a:rPr>
              <a:t>Αιθανόλη</a:t>
            </a:r>
            <a:r>
              <a:rPr dirty="0">
                <a:cs typeface="Arial"/>
              </a:rPr>
              <a:t> </a:t>
            </a:r>
            <a:r>
              <a:rPr spc="-5" dirty="0">
                <a:cs typeface="Arial"/>
              </a:rPr>
              <a:t>(EtOH)</a:t>
            </a:r>
            <a:endParaRPr dirty="0">
              <a:cs typeface="Arial"/>
            </a:endParaRPr>
          </a:p>
          <a:p>
            <a:pPr marL="883691" lvl="1" indent="-264026">
              <a:lnSpc>
                <a:spcPts val="2590"/>
              </a:lnSpc>
              <a:buClr>
                <a:srgbClr val="FFCF01"/>
              </a:buClr>
              <a:buSzPct val="108333"/>
              <a:buChar char="-"/>
              <a:tabLst>
                <a:tab pos="883691" algn="l"/>
                <a:tab pos="884327" algn="l"/>
              </a:tabLst>
            </a:pPr>
            <a:r>
              <a:rPr spc="-5" dirty="0">
                <a:cs typeface="Arial"/>
              </a:rPr>
              <a:t>Ισοπροπανόλη</a:t>
            </a:r>
            <a:r>
              <a:rPr spc="5" dirty="0">
                <a:cs typeface="Arial"/>
              </a:rPr>
              <a:t> </a:t>
            </a:r>
            <a:r>
              <a:rPr dirty="0">
                <a:cs typeface="Arial"/>
              </a:rPr>
              <a:t>(IPA)</a:t>
            </a:r>
          </a:p>
          <a:p>
            <a:pPr marL="883691" lvl="1" indent="-264026">
              <a:lnSpc>
                <a:spcPts val="2595"/>
              </a:lnSpc>
              <a:buClr>
                <a:srgbClr val="FFCF01"/>
              </a:buClr>
              <a:buSzPct val="108333"/>
              <a:buChar char="-"/>
              <a:tabLst>
                <a:tab pos="883691" algn="l"/>
                <a:tab pos="884327" algn="l"/>
              </a:tabLst>
            </a:pPr>
            <a:r>
              <a:rPr spc="-5" dirty="0">
                <a:cs typeface="Arial"/>
              </a:rPr>
              <a:t>Τριτοταγής βουτανόλη</a:t>
            </a:r>
            <a:r>
              <a:rPr spc="25" dirty="0">
                <a:cs typeface="Arial"/>
              </a:rPr>
              <a:t> </a:t>
            </a:r>
            <a:r>
              <a:rPr spc="-5" dirty="0">
                <a:cs typeface="Arial"/>
              </a:rPr>
              <a:t>(ΤΒΑ)</a:t>
            </a:r>
            <a:endParaRPr dirty="0">
              <a:cs typeface="Arial"/>
            </a:endParaRPr>
          </a:p>
          <a:p>
            <a:pPr marL="883691" lvl="1" indent="-264026">
              <a:lnSpc>
                <a:spcPts val="2595"/>
              </a:lnSpc>
              <a:buClr>
                <a:srgbClr val="FFCF01"/>
              </a:buClr>
              <a:buSzPct val="108333"/>
              <a:buChar char="-"/>
              <a:tabLst>
                <a:tab pos="883691" algn="l"/>
                <a:tab pos="884327" algn="l"/>
              </a:tabLst>
            </a:pPr>
            <a:r>
              <a:rPr spc="-5" dirty="0">
                <a:cs typeface="Arial"/>
              </a:rPr>
              <a:t>Τριτοταγής </a:t>
            </a:r>
            <a:r>
              <a:rPr dirty="0">
                <a:cs typeface="Arial"/>
              </a:rPr>
              <a:t>άμυλο </a:t>
            </a:r>
            <a:r>
              <a:rPr spc="-5" dirty="0">
                <a:cs typeface="Arial"/>
              </a:rPr>
              <a:t>μεθυλαιθέρας</a:t>
            </a:r>
            <a:r>
              <a:rPr spc="45" dirty="0">
                <a:cs typeface="Arial"/>
              </a:rPr>
              <a:t> </a:t>
            </a:r>
            <a:r>
              <a:rPr spc="-5" dirty="0">
                <a:cs typeface="Arial"/>
              </a:rPr>
              <a:t>(TAME)</a:t>
            </a:r>
            <a:endParaRPr dirty="0">
              <a:cs typeface="Arial"/>
            </a:endParaRPr>
          </a:p>
          <a:p>
            <a:pPr marL="883691" lvl="1" indent="-264026">
              <a:lnSpc>
                <a:spcPts val="2590"/>
              </a:lnSpc>
              <a:buClr>
                <a:srgbClr val="FFCF01"/>
              </a:buClr>
              <a:buSzPct val="108333"/>
              <a:buChar char="-"/>
              <a:tabLst>
                <a:tab pos="883691" algn="l"/>
                <a:tab pos="884327" algn="l"/>
              </a:tabLst>
            </a:pPr>
            <a:r>
              <a:rPr spc="-5" dirty="0">
                <a:cs typeface="Arial"/>
              </a:rPr>
              <a:t>Αίθυλο-τριτοταγής </a:t>
            </a:r>
            <a:r>
              <a:rPr dirty="0">
                <a:cs typeface="Arial"/>
              </a:rPr>
              <a:t>βουτυλαιθέρας (ETBE)</a:t>
            </a:r>
          </a:p>
          <a:p>
            <a:pPr marL="883691" lvl="1" indent="-264026">
              <a:lnSpc>
                <a:spcPts val="2720"/>
              </a:lnSpc>
              <a:buClr>
                <a:srgbClr val="FFCF01"/>
              </a:buClr>
              <a:buSzPct val="108333"/>
              <a:buChar char="-"/>
              <a:tabLst>
                <a:tab pos="883691" algn="l"/>
                <a:tab pos="884327" algn="l"/>
              </a:tabLst>
            </a:pPr>
            <a:r>
              <a:rPr spc="-5" dirty="0">
                <a:cs typeface="Arial"/>
              </a:rPr>
              <a:t>Τριτοταγής </a:t>
            </a:r>
            <a:r>
              <a:rPr dirty="0">
                <a:cs typeface="Arial"/>
              </a:rPr>
              <a:t>βουτυλαιθέρας</a:t>
            </a:r>
            <a:r>
              <a:rPr spc="30" dirty="0">
                <a:cs typeface="Arial"/>
              </a:rPr>
              <a:t> </a:t>
            </a:r>
            <a:r>
              <a:rPr spc="-5" dirty="0">
                <a:cs typeface="Arial"/>
              </a:rPr>
              <a:t>(MTBE)</a:t>
            </a:r>
            <a:r>
              <a:rPr lang="el-GR" dirty="0">
                <a:cs typeface="Arial"/>
              </a:rPr>
              <a:t> (</a:t>
            </a:r>
            <a:r>
              <a:rPr spc="-10" dirty="0">
                <a:cs typeface="Arial"/>
              </a:rPr>
              <a:t>Απα</a:t>
            </a:r>
            <a:r>
              <a:rPr spc="-10" dirty="0" err="1">
                <a:cs typeface="Arial"/>
              </a:rPr>
              <a:t>γορεύτηκε</a:t>
            </a:r>
            <a:r>
              <a:rPr spc="-10" dirty="0">
                <a:cs typeface="Arial"/>
              </a:rPr>
              <a:t> </a:t>
            </a:r>
            <a:r>
              <a:rPr spc="-5" dirty="0">
                <a:cs typeface="Arial"/>
              </a:rPr>
              <a:t>στις ΗΠΑ λόγω </a:t>
            </a:r>
            <a:r>
              <a:rPr spc="-10" dirty="0">
                <a:cs typeface="Arial"/>
              </a:rPr>
              <a:t>επιμόλυνσης υπ</a:t>
            </a:r>
            <a:r>
              <a:rPr spc="-10" dirty="0" err="1">
                <a:cs typeface="Arial"/>
              </a:rPr>
              <a:t>ογείων</a:t>
            </a:r>
            <a:r>
              <a:rPr spc="65" dirty="0">
                <a:cs typeface="Arial"/>
              </a:rPr>
              <a:t> </a:t>
            </a:r>
            <a:r>
              <a:rPr spc="-5" dirty="0" err="1">
                <a:cs typeface="Arial"/>
              </a:rPr>
              <a:t>νερών</a:t>
            </a:r>
            <a:r>
              <a:rPr lang="el-GR" spc="-5" dirty="0">
                <a:cs typeface="Arial"/>
              </a:rPr>
              <a:t>)</a:t>
            </a:r>
            <a:endParaRPr dirty="0">
              <a:cs typeface="Arial"/>
            </a:endParaRPr>
          </a:p>
        </p:txBody>
      </p:sp>
      <p:sp>
        <p:nvSpPr>
          <p:cNvPr id="4" name="object 3">
            <a:extLst>
              <a:ext uri="{FF2B5EF4-FFF2-40B4-BE49-F238E27FC236}">
                <a16:creationId xmlns:a16="http://schemas.microsoft.com/office/drawing/2014/main" id="{D97AD397-8EC3-4A6C-BFAF-2780571D73BA}"/>
              </a:ext>
            </a:extLst>
          </p:cNvPr>
          <p:cNvSpPr txBox="1"/>
          <p:nvPr/>
        </p:nvSpPr>
        <p:spPr>
          <a:xfrm>
            <a:off x="-1" y="5100814"/>
            <a:ext cx="9140957" cy="1104173"/>
          </a:xfrm>
          <a:prstGeom prst="rect">
            <a:avLst/>
          </a:prstGeom>
        </p:spPr>
        <p:txBody>
          <a:bodyPr vert="horz" wrap="square" lIns="0" tIns="12724" rIns="0" bIns="0" rtlCol="0">
            <a:spAutoFit/>
          </a:bodyPr>
          <a:lstStyle/>
          <a:p>
            <a:pPr marL="376634" indent="-364546">
              <a:spcBef>
                <a:spcPts val="100"/>
              </a:spcBef>
              <a:buClr>
                <a:srgbClr val="FF0000"/>
              </a:buClr>
              <a:buSzPct val="75000"/>
              <a:buFont typeface="Wingdings"/>
              <a:buChar char=""/>
              <a:tabLst>
                <a:tab pos="376634" algn="l"/>
                <a:tab pos="377270" algn="l"/>
              </a:tabLst>
            </a:pPr>
            <a:r>
              <a:rPr lang="el-GR" b="1" spc="-5" dirty="0">
                <a:cs typeface="Arial"/>
              </a:rPr>
              <a:t>Η </a:t>
            </a:r>
            <a:r>
              <a:rPr b="1" spc="-5" dirty="0" err="1">
                <a:cs typeface="Arial"/>
              </a:rPr>
              <a:t>Χρήση</a:t>
            </a:r>
            <a:r>
              <a:rPr b="1" spc="-5" dirty="0">
                <a:cs typeface="Arial"/>
              </a:rPr>
              <a:t> </a:t>
            </a:r>
            <a:r>
              <a:rPr lang="el-GR" b="1" spc="-5" dirty="0">
                <a:cs typeface="Arial"/>
              </a:rPr>
              <a:t>τους </a:t>
            </a:r>
            <a:r>
              <a:rPr b="1" spc="-5" dirty="0">
                <a:cs typeface="Arial"/>
              </a:rPr>
              <a:t>π</a:t>
            </a:r>
            <a:r>
              <a:rPr b="1" spc="-5" dirty="0" err="1">
                <a:cs typeface="Arial"/>
              </a:rPr>
              <a:t>εριορίζετ</a:t>
            </a:r>
            <a:r>
              <a:rPr b="1" spc="-5" dirty="0">
                <a:cs typeface="Arial"/>
              </a:rPr>
              <a:t>αι για </a:t>
            </a:r>
            <a:r>
              <a:rPr b="1" dirty="0">
                <a:cs typeface="Arial"/>
              </a:rPr>
              <a:t>δύο</a:t>
            </a:r>
            <a:r>
              <a:rPr b="1" spc="5" dirty="0">
                <a:cs typeface="Arial"/>
              </a:rPr>
              <a:t> λόγους</a:t>
            </a:r>
            <a:r>
              <a:rPr spc="5" dirty="0">
                <a:cs typeface="Arial"/>
              </a:rPr>
              <a:t>:</a:t>
            </a:r>
            <a:endParaRPr dirty="0">
              <a:cs typeface="Arial"/>
            </a:endParaRPr>
          </a:p>
          <a:p>
            <a:pPr marL="899581" marR="5090" lvl="1" indent="-342900">
              <a:lnSpc>
                <a:spcPts val="2875"/>
              </a:lnSpc>
              <a:spcBef>
                <a:spcPts val="396"/>
              </a:spcBef>
              <a:buClr>
                <a:srgbClr val="FFCF01"/>
              </a:buClr>
              <a:buSzPct val="108333"/>
              <a:buFont typeface="Arial" panose="020B0604020202020204" pitchFamily="34" charset="0"/>
              <a:buChar char="•"/>
              <a:tabLst>
                <a:tab pos="820070" algn="l"/>
                <a:tab pos="820706" algn="l"/>
              </a:tabLst>
            </a:pPr>
            <a:r>
              <a:rPr lang="el-GR" dirty="0">
                <a:cs typeface="Arial"/>
              </a:rPr>
              <a:t>Η </a:t>
            </a:r>
            <a:r>
              <a:rPr dirty="0">
                <a:cs typeface="Arial"/>
              </a:rPr>
              <a:t>Πα</a:t>
            </a:r>
            <a:r>
              <a:rPr dirty="0" err="1">
                <a:cs typeface="Arial"/>
              </a:rPr>
              <a:t>ρουσί</a:t>
            </a:r>
            <a:r>
              <a:rPr dirty="0">
                <a:cs typeface="Arial"/>
              </a:rPr>
              <a:t>α οξυγόνου </a:t>
            </a:r>
            <a:r>
              <a:rPr spc="-5" dirty="0">
                <a:cs typeface="Arial"/>
              </a:rPr>
              <a:t>περιορίζει </a:t>
            </a:r>
            <a:r>
              <a:rPr dirty="0">
                <a:cs typeface="Arial"/>
              </a:rPr>
              <a:t>τη θερμογόνο </a:t>
            </a:r>
            <a:r>
              <a:rPr spc="-5" dirty="0">
                <a:cs typeface="Arial"/>
              </a:rPr>
              <a:t>δύναμη</a:t>
            </a:r>
            <a:r>
              <a:rPr spc="-100" dirty="0">
                <a:cs typeface="Arial"/>
              </a:rPr>
              <a:t> </a:t>
            </a:r>
            <a:r>
              <a:rPr dirty="0">
                <a:cs typeface="Arial"/>
              </a:rPr>
              <a:t>του  καυσίμου</a:t>
            </a:r>
            <a:endParaRPr lang="el-GR" dirty="0">
              <a:cs typeface="Arial"/>
            </a:endParaRPr>
          </a:p>
          <a:p>
            <a:pPr marL="899581" marR="5090" lvl="1" indent="-342900">
              <a:lnSpc>
                <a:spcPts val="2875"/>
              </a:lnSpc>
              <a:spcBef>
                <a:spcPts val="396"/>
              </a:spcBef>
              <a:buClr>
                <a:srgbClr val="FFCF01"/>
              </a:buClr>
              <a:buSzPct val="108333"/>
              <a:buFont typeface="Arial" panose="020B0604020202020204" pitchFamily="34" charset="0"/>
              <a:buChar char="•"/>
              <a:tabLst>
                <a:tab pos="820070" algn="l"/>
                <a:tab pos="820706" algn="l"/>
              </a:tabLst>
            </a:pPr>
            <a:r>
              <a:rPr spc="-5" dirty="0" err="1">
                <a:cs typeface="Arial"/>
              </a:rPr>
              <a:t>Οξυγονούχες</a:t>
            </a:r>
            <a:r>
              <a:rPr spc="-5" dirty="0">
                <a:cs typeface="Arial"/>
              </a:rPr>
              <a:t> ενώσεις αλληλεπιδρούν </a:t>
            </a:r>
            <a:r>
              <a:rPr dirty="0">
                <a:cs typeface="Arial"/>
              </a:rPr>
              <a:t>με </a:t>
            </a:r>
            <a:r>
              <a:rPr spc="-5" dirty="0">
                <a:cs typeface="Arial"/>
              </a:rPr>
              <a:t>υλικά  </a:t>
            </a:r>
            <a:r>
              <a:rPr dirty="0">
                <a:cs typeface="Arial"/>
              </a:rPr>
              <a:t>συστήματος τροφοδοσίας</a:t>
            </a:r>
            <a:r>
              <a:rPr spc="-10" dirty="0">
                <a:cs typeface="Arial"/>
              </a:rPr>
              <a:t> </a:t>
            </a:r>
            <a:r>
              <a:rPr dirty="0">
                <a:cs typeface="Arial"/>
              </a:rPr>
              <a:t>καυσίμου</a:t>
            </a:r>
          </a:p>
        </p:txBody>
      </p:sp>
      <p:sp>
        <p:nvSpPr>
          <p:cNvPr id="5" name="TextBox 4">
            <a:extLst>
              <a:ext uri="{FF2B5EF4-FFF2-40B4-BE49-F238E27FC236}">
                <a16:creationId xmlns:a16="http://schemas.microsoft.com/office/drawing/2014/main" id="{23917011-204A-4848-BE2A-E462EFC8A14B}"/>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73890"/>
            <a:ext cx="9143999" cy="628401"/>
          </a:xfrm>
          <a:prstGeom prst="rect">
            <a:avLst/>
          </a:prstGeom>
        </p:spPr>
        <p:txBody>
          <a:bodyPr vert="horz" wrap="square" lIns="0" tIns="12724" rIns="0" bIns="0" rtlCol="0" anchor="ctr">
            <a:spAutoFit/>
          </a:bodyPr>
          <a:lstStyle/>
          <a:p>
            <a:pPr marL="12724" algn="ctr">
              <a:lnSpc>
                <a:spcPct val="100000"/>
              </a:lnSpc>
              <a:spcBef>
                <a:spcPts val="100"/>
              </a:spcBef>
            </a:pPr>
            <a:r>
              <a:rPr sz="4000" b="1" spc="-5" dirty="0">
                <a:latin typeface="+mn-lt"/>
              </a:rPr>
              <a:t>Ιδιότητες Οξυγονούχων</a:t>
            </a:r>
            <a:r>
              <a:rPr sz="4000" b="1" spc="-80" dirty="0">
                <a:latin typeface="+mn-lt"/>
              </a:rPr>
              <a:t> </a:t>
            </a:r>
            <a:r>
              <a:rPr sz="4000" b="1" spc="-5" dirty="0">
                <a:latin typeface="+mn-lt"/>
              </a:rPr>
              <a:t>Ενώσεων</a:t>
            </a:r>
          </a:p>
        </p:txBody>
      </p:sp>
      <p:sp>
        <p:nvSpPr>
          <p:cNvPr id="3" name="object 3"/>
          <p:cNvSpPr txBox="1"/>
          <p:nvPr/>
        </p:nvSpPr>
        <p:spPr>
          <a:xfrm>
            <a:off x="107504" y="1268760"/>
            <a:ext cx="4083627" cy="2100343"/>
          </a:xfrm>
          <a:prstGeom prst="rect">
            <a:avLst/>
          </a:prstGeom>
        </p:spPr>
        <p:txBody>
          <a:bodyPr vert="horz" wrap="square" lIns="0" tIns="12724" rIns="0" bIns="0" rtlCol="0">
            <a:spAutoFit/>
          </a:bodyPr>
          <a:lstStyle/>
          <a:p>
            <a:pPr marL="376634" marR="5090" indent="-364546">
              <a:spcBef>
                <a:spcPts val="100"/>
              </a:spcBef>
              <a:buClr>
                <a:srgbClr val="FF0000"/>
              </a:buClr>
              <a:buSzPct val="75000"/>
              <a:buFont typeface="Wingdings"/>
              <a:buChar char=""/>
              <a:tabLst>
                <a:tab pos="376634" algn="l"/>
                <a:tab pos="377270" algn="l"/>
              </a:tabLst>
            </a:pPr>
            <a:r>
              <a:rPr sz="2000" dirty="0">
                <a:cs typeface="Arial"/>
              </a:rPr>
              <a:t>Η </a:t>
            </a:r>
            <a:r>
              <a:rPr sz="2000" spc="-5" dirty="0">
                <a:cs typeface="Arial"/>
              </a:rPr>
              <a:t>προσθήκη  οξυγονούχων</a:t>
            </a:r>
            <a:r>
              <a:rPr sz="2000" spc="-80" dirty="0">
                <a:cs typeface="Arial"/>
              </a:rPr>
              <a:t> </a:t>
            </a:r>
            <a:r>
              <a:rPr sz="2000" dirty="0" err="1">
                <a:cs typeface="Arial"/>
              </a:rPr>
              <a:t>ενώσεων</a:t>
            </a:r>
            <a:r>
              <a:rPr sz="2000" dirty="0">
                <a:cs typeface="Arial"/>
              </a:rPr>
              <a:t>  </a:t>
            </a:r>
            <a:r>
              <a:rPr sz="2000" spc="-5" dirty="0">
                <a:cs typeface="Arial"/>
              </a:rPr>
              <a:t>επ</a:t>
            </a:r>
            <a:r>
              <a:rPr sz="2000" spc="-5" dirty="0" err="1">
                <a:cs typeface="Arial"/>
              </a:rPr>
              <a:t>ηρεάζει</a:t>
            </a:r>
            <a:r>
              <a:rPr lang="en-US" sz="2000" spc="-5" dirty="0">
                <a:cs typeface="Arial"/>
              </a:rPr>
              <a:t>:</a:t>
            </a:r>
            <a:endParaRPr sz="2000" dirty="0">
              <a:cs typeface="Arial"/>
            </a:endParaRPr>
          </a:p>
          <a:p>
            <a:pPr marL="898944" lvl="1" indent="-342900">
              <a:lnSpc>
                <a:spcPts val="2810"/>
              </a:lnSpc>
              <a:buClr>
                <a:srgbClr val="FFCF01"/>
              </a:buClr>
              <a:buSzPct val="108333"/>
              <a:buFont typeface="Wingdings" panose="05000000000000000000" pitchFamily="2" charset="2"/>
              <a:buChar char="Ø"/>
              <a:tabLst>
                <a:tab pos="820070" algn="l"/>
                <a:tab pos="820706" algn="l"/>
              </a:tabLst>
            </a:pPr>
            <a:r>
              <a:rPr sz="2000" spc="-5" dirty="0">
                <a:cs typeface="Arial"/>
              </a:rPr>
              <a:t>Αριθμό</a:t>
            </a:r>
            <a:r>
              <a:rPr sz="2000" spc="-15" dirty="0">
                <a:cs typeface="Arial"/>
              </a:rPr>
              <a:t> </a:t>
            </a:r>
            <a:r>
              <a:rPr sz="2000" dirty="0">
                <a:cs typeface="Arial"/>
              </a:rPr>
              <a:t>οκτανίου</a:t>
            </a:r>
          </a:p>
          <a:p>
            <a:pPr marL="898944" lvl="1" indent="-342900">
              <a:lnSpc>
                <a:spcPts val="2880"/>
              </a:lnSpc>
              <a:buClr>
                <a:srgbClr val="FFCF01"/>
              </a:buClr>
              <a:buSzPct val="108333"/>
              <a:buFont typeface="Wingdings" panose="05000000000000000000" pitchFamily="2" charset="2"/>
              <a:buChar char="Ø"/>
              <a:tabLst>
                <a:tab pos="820070" algn="l"/>
                <a:tab pos="820706" algn="l"/>
              </a:tabLst>
            </a:pPr>
            <a:r>
              <a:rPr sz="2000" spc="-5" dirty="0">
                <a:cs typeface="Arial"/>
              </a:rPr>
              <a:t>Θερμογόνο</a:t>
            </a:r>
            <a:r>
              <a:rPr sz="2000" spc="-25" dirty="0">
                <a:cs typeface="Arial"/>
              </a:rPr>
              <a:t> </a:t>
            </a:r>
            <a:r>
              <a:rPr sz="2000" spc="-5" dirty="0">
                <a:cs typeface="Arial"/>
              </a:rPr>
              <a:t>δύναμη</a:t>
            </a:r>
            <a:endParaRPr sz="2000" dirty="0">
              <a:cs typeface="Arial"/>
            </a:endParaRPr>
          </a:p>
          <a:p>
            <a:pPr marL="898944" lvl="1" indent="-342900">
              <a:lnSpc>
                <a:spcPts val="3001"/>
              </a:lnSpc>
              <a:buClr>
                <a:srgbClr val="FFCF01"/>
              </a:buClr>
              <a:buSzPct val="108333"/>
              <a:buFont typeface="Wingdings" panose="05000000000000000000" pitchFamily="2" charset="2"/>
              <a:buChar char="Ø"/>
              <a:tabLst>
                <a:tab pos="820070" algn="l"/>
                <a:tab pos="820706" algn="l"/>
              </a:tabLst>
            </a:pPr>
            <a:r>
              <a:rPr sz="2000" spc="-5" dirty="0" err="1">
                <a:cs typeface="Arial"/>
              </a:rPr>
              <a:t>Τάση</a:t>
            </a:r>
            <a:r>
              <a:rPr sz="2000" spc="-10" dirty="0">
                <a:cs typeface="Arial"/>
              </a:rPr>
              <a:t> </a:t>
            </a:r>
            <a:r>
              <a:rPr sz="2000" dirty="0">
                <a:cs typeface="Arial"/>
              </a:rPr>
              <a:t>α</a:t>
            </a:r>
            <a:r>
              <a:rPr sz="2000" dirty="0" err="1">
                <a:cs typeface="Arial"/>
              </a:rPr>
              <a:t>τμών</a:t>
            </a:r>
            <a:endParaRPr lang="el-GR" sz="2000" dirty="0">
              <a:cs typeface="Arial"/>
            </a:endParaRPr>
          </a:p>
          <a:p>
            <a:pPr marL="898944" lvl="1" indent="-342900">
              <a:lnSpc>
                <a:spcPts val="3001"/>
              </a:lnSpc>
              <a:buClr>
                <a:srgbClr val="FFCF01"/>
              </a:buClr>
              <a:buSzPct val="108333"/>
              <a:buFont typeface="Wingdings" panose="05000000000000000000" pitchFamily="2" charset="2"/>
              <a:buChar char="Ø"/>
              <a:tabLst>
                <a:tab pos="820070" algn="l"/>
                <a:tab pos="820706" algn="l"/>
              </a:tabLst>
            </a:pPr>
            <a:r>
              <a:rPr lang="el-GR" sz="2000" dirty="0">
                <a:cs typeface="Arial"/>
              </a:rPr>
              <a:t>Εκπομπές Ρύπων</a:t>
            </a:r>
            <a:endParaRPr sz="2000" dirty="0">
              <a:cs typeface="Arial"/>
            </a:endParaRPr>
          </a:p>
        </p:txBody>
      </p:sp>
      <p:graphicFrame>
        <p:nvGraphicFramePr>
          <p:cNvPr id="4" name="object 4"/>
          <p:cNvGraphicFramePr>
            <a:graphicFrameLocks noGrp="1"/>
          </p:cNvGraphicFramePr>
          <p:nvPr>
            <p:extLst>
              <p:ext uri="{D42A27DB-BD31-4B8C-83A1-F6EECF244321}">
                <p14:modId xmlns:p14="http://schemas.microsoft.com/office/powerpoint/2010/main" val="2832265127"/>
              </p:ext>
            </p:extLst>
          </p:nvPr>
        </p:nvGraphicFramePr>
        <p:xfrm>
          <a:off x="3707904" y="1965618"/>
          <a:ext cx="4860001" cy="3816001"/>
        </p:xfrm>
        <a:graphic>
          <a:graphicData uri="http://schemas.openxmlformats.org/drawingml/2006/table">
            <a:tbl>
              <a:tblPr firstRow="1" bandRow="1">
                <a:tableStyleId>{2D5ABB26-0587-4C30-8999-92F81FD0307C}</a:tableStyleId>
              </a:tblPr>
              <a:tblGrid>
                <a:gridCol w="1043725">
                  <a:extLst>
                    <a:ext uri="{9D8B030D-6E8A-4147-A177-3AD203B41FA5}">
                      <a16:colId xmlns:a16="http://schemas.microsoft.com/office/drawing/2014/main" val="20000"/>
                    </a:ext>
                  </a:extLst>
                </a:gridCol>
                <a:gridCol w="730185">
                  <a:extLst>
                    <a:ext uri="{9D8B030D-6E8A-4147-A177-3AD203B41FA5}">
                      <a16:colId xmlns:a16="http://schemas.microsoft.com/office/drawing/2014/main" val="20001"/>
                    </a:ext>
                  </a:extLst>
                </a:gridCol>
                <a:gridCol w="733757">
                  <a:extLst>
                    <a:ext uri="{9D8B030D-6E8A-4147-A177-3AD203B41FA5}">
                      <a16:colId xmlns:a16="http://schemas.microsoft.com/office/drawing/2014/main" val="20002"/>
                    </a:ext>
                  </a:extLst>
                </a:gridCol>
                <a:gridCol w="1156123">
                  <a:extLst>
                    <a:ext uri="{9D8B030D-6E8A-4147-A177-3AD203B41FA5}">
                      <a16:colId xmlns:a16="http://schemas.microsoft.com/office/drawing/2014/main" val="20003"/>
                    </a:ext>
                  </a:extLst>
                </a:gridCol>
                <a:gridCol w="1196211">
                  <a:extLst>
                    <a:ext uri="{9D8B030D-6E8A-4147-A177-3AD203B41FA5}">
                      <a16:colId xmlns:a16="http://schemas.microsoft.com/office/drawing/2014/main" val="20004"/>
                    </a:ext>
                  </a:extLst>
                </a:gridCol>
              </a:tblGrid>
              <a:tr h="854657">
                <a:tc>
                  <a:txBody>
                    <a:bodyPr/>
                    <a:lstStyle/>
                    <a:p>
                      <a:pPr>
                        <a:lnSpc>
                          <a:spcPct val="100000"/>
                        </a:lnSpc>
                      </a:pPr>
                      <a:endParaRPr sz="1700">
                        <a:latin typeface="Times New Roman"/>
                        <a:cs typeface="Times New Roman"/>
                      </a:endParaRPr>
                    </a:p>
                  </a:txBody>
                  <a:tcPr marL="0" marR="0" marT="0" marB="0">
                    <a:lnL w="38100">
                      <a:solidFill>
                        <a:srgbClr val="000000"/>
                      </a:solidFill>
                      <a:prstDash val="solid"/>
                    </a:lnL>
                    <a:lnR w="19050">
                      <a:solidFill>
                        <a:srgbClr val="000000"/>
                      </a:solidFill>
                      <a:prstDash val="solid"/>
                    </a:lnR>
                    <a:lnT w="38100">
                      <a:solidFill>
                        <a:srgbClr val="000000"/>
                      </a:solidFill>
                      <a:prstDash val="solid"/>
                    </a:lnT>
                    <a:lnB w="19050">
                      <a:solidFill>
                        <a:srgbClr val="000000"/>
                      </a:solidFill>
                      <a:prstDash val="solid"/>
                    </a:lnB>
                  </a:tcPr>
                </a:tc>
                <a:tc>
                  <a:txBody>
                    <a:bodyPr/>
                    <a:lstStyle/>
                    <a:p>
                      <a:pPr>
                        <a:lnSpc>
                          <a:spcPct val="100000"/>
                        </a:lnSpc>
                        <a:spcBef>
                          <a:spcPts val="45"/>
                        </a:spcBef>
                      </a:pPr>
                      <a:endParaRPr sz="1800">
                        <a:latin typeface="Times New Roman"/>
                        <a:cs typeface="Times New Roman"/>
                      </a:endParaRPr>
                    </a:p>
                    <a:p>
                      <a:pPr algn="ctr">
                        <a:lnSpc>
                          <a:spcPct val="100000"/>
                        </a:lnSpc>
                        <a:spcBef>
                          <a:spcPts val="5"/>
                        </a:spcBef>
                      </a:pPr>
                      <a:r>
                        <a:rPr sz="1400" spc="-10" dirty="0">
                          <a:solidFill>
                            <a:srgbClr val="33339A"/>
                          </a:solidFill>
                          <a:latin typeface="Arial"/>
                          <a:cs typeface="Arial"/>
                        </a:rPr>
                        <a:t>RON</a:t>
                      </a:r>
                      <a:endParaRPr sz="1400">
                        <a:latin typeface="Arial"/>
                        <a:cs typeface="Arial"/>
                      </a:endParaRPr>
                    </a:p>
                  </a:txBody>
                  <a:tcPr marL="0" marR="0" marT="5726" marB="0">
                    <a:lnL w="19050">
                      <a:solidFill>
                        <a:srgbClr val="000000"/>
                      </a:solidFill>
                      <a:prstDash val="solid"/>
                    </a:lnL>
                    <a:lnR w="19050">
                      <a:solidFill>
                        <a:srgbClr val="000000"/>
                      </a:solidFill>
                      <a:prstDash val="solid"/>
                    </a:lnR>
                    <a:lnT w="38100">
                      <a:solidFill>
                        <a:srgbClr val="000000"/>
                      </a:solidFill>
                      <a:prstDash val="solid"/>
                    </a:lnT>
                    <a:lnB w="19050">
                      <a:solidFill>
                        <a:srgbClr val="000000"/>
                      </a:solidFill>
                      <a:prstDash val="solid"/>
                    </a:lnB>
                  </a:tcPr>
                </a:tc>
                <a:tc>
                  <a:txBody>
                    <a:bodyPr/>
                    <a:lstStyle/>
                    <a:p>
                      <a:pPr>
                        <a:lnSpc>
                          <a:spcPct val="100000"/>
                        </a:lnSpc>
                        <a:spcBef>
                          <a:spcPts val="45"/>
                        </a:spcBef>
                      </a:pPr>
                      <a:endParaRPr sz="1800" dirty="0">
                        <a:latin typeface="Times New Roman"/>
                        <a:cs typeface="Times New Roman"/>
                      </a:endParaRPr>
                    </a:p>
                    <a:p>
                      <a:pPr algn="ctr">
                        <a:lnSpc>
                          <a:spcPct val="100000"/>
                        </a:lnSpc>
                        <a:spcBef>
                          <a:spcPts val="5"/>
                        </a:spcBef>
                      </a:pPr>
                      <a:r>
                        <a:rPr sz="1400" spc="-5" dirty="0">
                          <a:solidFill>
                            <a:srgbClr val="33339A"/>
                          </a:solidFill>
                          <a:latin typeface="Arial"/>
                          <a:cs typeface="Arial"/>
                        </a:rPr>
                        <a:t>MON</a:t>
                      </a:r>
                      <a:endParaRPr sz="1400" dirty="0">
                        <a:latin typeface="Arial"/>
                        <a:cs typeface="Arial"/>
                      </a:endParaRPr>
                    </a:p>
                  </a:txBody>
                  <a:tcPr marL="0" marR="0" marT="5726" marB="0">
                    <a:lnL w="19050">
                      <a:solidFill>
                        <a:srgbClr val="000000"/>
                      </a:solidFill>
                      <a:prstDash val="solid"/>
                    </a:lnL>
                    <a:lnR w="12700">
                      <a:solidFill>
                        <a:srgbClr val="000000"/>
                      </a:solidFill>
                      <a:prstDash val="solid"/>
                    </a:lnR>
                    <a:lnT w="38100">
                      <a:solidFill>
                        <a:srgbClr val="000000"/>
                      </a:solidFill>
                      <a:prstDash val="solid"/>
                    </a:lnT>
                    <a:lnB w="19050">
                      <a:solidFill>
                        <a:srgbClr val="000000"/>
                      </a:solidFill>
                      <a:prstDash val="solid"/>
                    </a:lnB>
                  </a:tcPr>
                </a:tc>
                <a:tc>
                  <a:txBody>
                    <a:bodyPr/>
                    <a:lstStyle/>
                    <a:p>
                      <a:pPr algn="ctr">
                        <a:lnSpc>
                          <a:spcPct val="100000"/>
                        </a:lnSpc>
                        <a:spcBef>
                          <a:spcPts val="1220"/>
                        </a:spcBef>
                      </a:pPr>
                      <a:r>
                        <a:rPr sz="1400" spc="-5" dirty="0">
                          <a:solidFill>
                            <a:srgbClr val="33339A"/>
                          </a:solidFill>
                          <a:latin typeface="Arial"/>
                          <a:cs typeface="Arial"/>
                        </a:rPr>
                        <a:t>Τάση</a:t>
                      </a:r>
                      <a:r>
                        <a:rPr sz="1400" spc="-60" dirty="0">
                          <a:solidFill>
                            <a:srgbClr val="33339A"/>
                          </a:solidFill>
                          <a:latin typeface="Arial"/>
                          <a:cs typeface="Arial"/>
                        </a:rPr>
                        <a:t> </a:t>
                      </a:r>
                      <a:r>
                        <a:rPr sz="1400" spc="-10" dirty="0">
                          <a:solidFill>
                            <a:srgbClr val="33339A"/>
                          </a:solidFill>
                          <a:latin typeface="Arial"/>
                          <a:cs typeface="Arial"/>
                        </a:rPr>
                        <a:t>Ατμών</a:t>
                      </a:r>
                      <a:endParaRPr sz="1400" dirty="0">
                        <a:latin typeface="Arial"/>
                        <a:cs typeface="Arial"/>
                      </a:endParaRPr>
                    </a:p>
                    <a:p>
                      <a:pPr algn="ctr">
                        <a:lnSpc>
                          <a:spcPct val="100000"/>
                        </a:lnSpc>
                      </a:pPr>
                      <a:r>
                        <a:rPr sz="1400" spc="-10" dirty="0">
                          <a:solidFill>
                            <a:srgbClr val="33339A"/>
                          </a:solidFill>
                          <a:latin typeface="Arial"/>
                          <a:cs typeface="Arial"/>
                        </a:rPr>
                        <a:t>(kPa)</a:t>
                      </a:r>
                      <a:endParaRPr sz="1400" dirty="0">
                        <a:latin typeface="Arial"/>
                        <a:cs typeface="Arial"/>
                      </a:endParaRPr>
                    </a:p>
                  </a:txBody>
                  <a:tcPr marL="0" marR="0" marT="155227" marB="0">
                    <a:lnL w="12700">
                      <a:solidFill>
                        <a:srgbClr val="000000"/>
                      </a:solidFill>
                      <a:prstDash val="solid"/>
                    </a:lnL>
                    <a:lnR w="12700">
                      <a:solidFill>
                        <a:srgbClr val="000000"/>
                      </a:solidFill>
                      <a:prstDash val="solid"/>
                    </a:lnR>
                    <a:lnT w="38100">
                      <a:solidFill>
                        <a:srgbClr val="000000"/>
                      </a:solidFill>
                      <a:prstDash val="solid"/>
                    </a:lnT>
                    <a:lnB w="19050">
                      <a:solidFill>
                        <a:srgbClr val="000000"/>
                      </a:solidFill>
                      <a:prstDash val="solid"/>
                    </a:lnB>
                  </a:tcPr>
                </a:tc>
                <a:tc>
                  <a:txBody>
                    <a:bodyPr/>
                    <a:lstStyle/>
                    <a:p>
                      <a:pPr marL="40005" marR="32384" algn="ctr">
                        <a:lnSpc>
                          <a:spcPct val="100000"/>
                        </a:lnSpc>
                        <a:spcBef>
                          <a:spcPts val="220"/>
                        </a:spcBef>
                      </a:pPr>
                      <a:r>
                        <a:rPr sz="1400" dirty="0">
                          <a:solidFill>
                            <a:srgbClr val="33339A"/>
                          </a:solidFill>
                          <a:latin typeface="Arial"/>
                          <a:cs typeface="Arial"/>
                        </a:rPr>
                        <a:t>Θερμογόνος  </a:t>
                      </a:r>
                      <a:r>
                        <a:rPr sz="1400" spc="-10" dirty="0">
                          <a:solidFill>
                            <a:srgbClr val="33339A"/>
                          </a:solidFill>
                          <a:latin typeface="Arial"/>
                          <a:cs typeface="Arial"/>
                        </a:rPr>
                        <a:t>Δύναμη</a:t>
                      </a:r>
                      <a:endParaRPr sz="1400">
                        <a:latin typeface="Arial"/>
                        <a:cs typeface="Arial"/>
                      </a:endParaRPr>
                    </a:p>
                    <a:p>
                      <a:pPr marL="635" algn="ctr">
                        <a:lnSpc>
                          <a:spcPct val="100000"/>
                        </a:lnSpc>
                        <a:spcBef>
                          <a:spcPts val="325"/>
                        </a:spcBef>
                      </a:pPr>
                      <a:r>
                        <a:rPr sz="1400" spc="-10" dirty="0">
                          <a:solidFill>
                            <a:srgbClr val="33339A"/>
                          </a:solidFill>
                          <a:latin typeface="Arial"/>
                          <a:cs typeface="Arial"/>
                        </a:rPr>
                        <a:t>(kJ/kg)</a:t>
                      </a:r>
                      <a:endParaRPr sz="1400">
                        <a:latin typeface="Arial"/>
                        <a:cs typeface="Arial"/>
                      </a:endParaRPr>
                    </a:p>
                  </a:txBody>
                  <a:tcPr marL="0" marR="0" marT="27992" marB="0">
                    <a:lnL w="12700">
                      <a:solidFill>
                        <a:srgbClr val="000000"/>
                      </a:solidFill>
                      <a:prstDash val="solid"/>
                    </a:lnL>
                    <a:lnR w="28575">
                      <a:solidFill>
                        <a:srgbClr val="000000"/>
                      </a:solidFill>
                      <a:prstDash val="solid"/>
                    </a:lnR>
                    <a:lnT w="3810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425157">
                <a:tc>
                  <a:txBody>
                    <a:bodyPr/>
                    <a:lstStyle/>
                    <a:p>
                      <a:pPr marL="71120">
                        <a:lnSpc>
                          <a:spcPct val="100000"/>
                        </a:lnSpc>
                        <a:spcBef>
                          <a:spcPts val="575"/>
                        </a:spcBef>
                      </a:pPr>
                      <a:r>
                        <a:rPr sz="1400" spc="-10" dirty="0">
                          <a:solidFill>
                            <a:srgbClr val="33339A"/>
                          </a:solidFill>
                          <a:latin typeface="Arial"/>
                          <a:cs typeface="Arial"/>
                        </a:rPr>
                        <a:t>MeOH</a:t>
                      </a:r>
                      <a:endParaRPr sz="1400">
                        <a:latin typeface="Arial"/>
                        <a:cs typeface="Arial"/>
                      </a:endParaRPr>
                    </a:p>
                  </a:txBody>
                  <a:tcPr marL="0" marR="0" marT="73160" marB="0">
                    <a:lnL w="3810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75"/>
                        </a:spcBef>
                      </a:pPr>
                      <a:r>
                        <a:rPr sz="1400" spc="-10" dirty="0">
                          <a:solidFill>
                            <a:srgbClr val="33339A"/>
                          </a:solidFill>
                          <a:latin typeface="Arial"/>
                          <a:cs typeface="Arial"/>
                        </a:rPr>
                        <a:t>112</a:t>
                      </a:r>
                      <a:endParaRPr sz="1400">
                        <a:latin typeface="Arial"/>
                        <a:cs typeface="Arial"/>
                      </a:endParaRPr>
                    </a:p>
                  </a:txBody>
                  <a:tcPr marL="0" marR="0" marT="73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80"/>
                        </a:spcBef>
                      </a:pPr>
                      <a:r>
                        <a:rPr sz="1400" spc="-10" dirty="0">
                          <a:solidFill>
                            <a:srgbClr val="33339A"/>
                          </a:solidFill>
                          <a:latin typeface="Arial"/>
                          <a:cs typeface="Arial"/>
                        </a:rPr>
                        <a:t>91</a:t>
                      </a:r>
                      <a:endParaRPr sz="1400">
                        <a:latin typeface="Arial"/>
                        <a:cs typeface="Arial"/>
                      </a:endParaRPr>
                    </a:p>
                  </a:txBody>
                  <a:tcPr marL="0" marR="0" marT="73797"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80"/>
                        </a:spcBef>
                      </a:pPr>
                      <a:r>
                        <a:rPr sz="1400" spc="-10" dirty="0">
                          <a:solidFill>
                            <a:srgbClr val="33339A"/>
                          </a:solidFill>
                          <a:latin typeface="Arial"/>
                          <a:cs typeface="Arial"/>
                        </a:rPr>
                        <a:t>31.7</a:t>
                      </a:r>
                      <a:endParaRPr sz="1400" dirty="0">
                        <a:latin typeface="Arial"/>
                        <a:cs typeface="Arial"/>
                      </a:endParaRPr>
                    </a:p>
                  </a:txBody>
                  <a:tcPr marL="0" marR="0" marT="73797"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283845">
                        <a:lnSpc>
                          <a:spcPct val="100000"/>
                        </a:lnSpc>
                        <a:spcBef>
                          <a:spcPts val="575"/>
                        </a:spcBef>
                      </a:pPr>
                      <a:r>
                        <a:rPr sz="1400" spc="-10" dirty="0">
                          <a:solidFill>
                            <a:srgbClr val="33339A"/>
                          </a:solidFill>
                          <a:latin typeface="Arial"/>
                          <a:cs typeface="Arial"/>
                        </a:rPr>
                        <a:t>19934</a:t>
                      </a:r>
                      <a:endParaRPr sz="1400">
                        <a:latin typeface="Arial"/>
                        <a:cs typeface="Arial"/>
                      </a:endParaRPr>
                    </a:p>
                  </a:txBody>
                  <a:tcPr marL="0" marR="0" marT="73160"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420819">
                <a:tc>
                  <a:txBody>
                    <a:bodyPr/>
                    <a:lstStyle/>
                    <a:p>
                      <a:pPr marL="71120">
                        <a:lnSpc>
                          <a:spcPct val="100000"/>
                        </a:lnSpc>
                        <a:spcBef>
                          <a:spcPts val="555"/>
                        </a:spcBef>
                      </a:pPr>
                      <a:r>
                        <a:rPr sz="1400" spc="-5" dirty="0">
                          <a:solidFill>
                            <a:srgbClr val="33339A"/>
                          </a:solidFill>
                          <a:latin typeface="Arial"/>
                          <a:cs typeface="Arial"/>
                        </a:rPr>
                        <a:t>EtOH</a:t>
                      </a:r>
                      <a:endParaRPr sz="1400">
                        <a:latin typeface="Arial"/>
                        <a:cs typeface="Arial"/>
                      </a:endParaRPr>
                    </a:p>
                  </a:txBody>
                  <a:tcPr marL="0" marR="0" marT="70616" marB="0">
                    <a:lnL w="3810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55"/>
                        </a:spcBef>
                      </a:pPr>
                      <a:r>
                        <a:rPr sz="1400" spc="-10" dirty="0">
                          <a:solidFill>
                            <a:srgbClr val="33339A"/>
                          </a:solidFill>
                          <a:latin typeface="Arial"/>
                          <a:cs typeface="Arial"/>
                        </a:rPr>
                        <a:t>112</a:t>
                      </a:r>
                      <a:endParaRPr sz="1400">
                        <a:latin typeface="Arial"/>
                        <a:cs typeface="Arial"/>
                      </a:endParaRPr>
                    </a:p>
                  </a:txBody>
                  <a:tcPr marL="0" marR="0" marT="7061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60"/>
                        </a:spcBef>
                      </a:pPr>
                      <a:r>
                        <a:rPr sz="1400" spc="-10" dirty="0">
                          <a:solidFill>
                            <a:srgbClr val="33339A"/>
                          </a:solidFill>
                          <a:latin typeface="Arial"/>
                          <a:cs typeface="Arial"/>
                        </a:rPr>
                        <a:t>95</a:t>
                      </a:r>
                      <a:endParaRPr sz="1400">
                        <a:latin typeface="Arial"/>
                        <a:cs typeface="Arial"/>
                      </a:endParaRPr>
                    </a:p>
                  </a:txBody>
                  <a:tcPr marL="0" marR="0" marT="71252"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60"/>
                        </a:spcBef>
                      </a:pPr>
                      <a:r>
                        <a:rPr sz="1400" spc="-10" dirty="0">
                          <a:solidFill>
                            <a:srgbClr val="33339A"/>
                          </a:solidFill>
                          <a:latin typeface="Arial"/>
                          <a:cs typeface="Arial"/>
                        </a:rPr>
                        <a:t>17.2</a:t>
                      </a:r>
                      <a:endParaRPr sz="1400">
                        <a:latin typeface="Arial"/>
                        <a:cs typeface="Arial"/>
                      </a:endParaRPr>
                    </a:p>
                  </a:txBody>
                  <a:tcPr marL="0" marR="0" marT="71252"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283845">
                        <a:lnSpc>
                          <a:spcPct val="100000"/>
                        </a:lnSpc>
                        <a:spcBef>
                          <a:spcPts val="555"/>
                        </a:spcBef>
                      </a:pPr>
                      <a:r>
                        <a:rPr sz="1400" spc="-10" dirty="0">
                          <a:solidFill>
                            <a:srgbClr val="33339A"/>
                          </a:solidFill>
                          <a:latin typeface="Arial"/>
                          <a:cs typeface="Arial"/>
                        </a:rPr>
                        <a:t>26749</a:t>
                      </a:r>
                      <a:endParaRPr sz="1400">
                        <a:latin typeface="Arial"/>
                        <a:cs typeface="Arial"/>
                      </a:endParaRPr>
                    </a:p>
                  </a:txBody>
                  <a:tcPr marL="0" marR="0" marT="70616"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423421">
                <a:tc>
                  <a:txBody>
                    <a:bodyPr/>
                    <a:lstStyle/>
                    <a:p>
                      <a:pPr marL="71120">
                        <a:lnSpc>
                          <a:spcPct val="100000"/>
                        </a:lnSpc>
                        <a:spcBef>
                          <a:spcPts val="575"/>
                        </a:spcBef>
                      </a:pPr>
                      <a:r>
                        <a:rPr sz="1400" spc="-10" dirty="0">
                          <a:solidFill>
                            <a:srgbClr val="33339A"/>
                          </a:solidFill>
                          <a:latin typeface="Arial"/>
                          <a:cs typeface="Arial"/>
                        </a:rPr>
                        <a:t>IPA</a:t>
                      </a:r>
                      <a:endParaRPr sz="1400">
                        <a:latin typeface="Arial"/>
                        <a:cs typeface="Arial"/>
                      </a:endParaRPr>
                    </a:p>
                  </a:txBody>
                  <a:tcPr marL="0" marR="0" marT="73160" marB="0">
                    <a:lnL w="3810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75"/>
                        </a:spcBef>
                      </a:pPr>
                      <a:r>
                        <a:rPr sz="1400" spc="-5" dirty="0">
                          <a:solidFill>
                            <a:srgbClr val="33339A"/>
                          </a:solidFill>
                          <a:latin typeface="Arial"/>
                          <a:cs typeface="Arial"/>
                        </a:rPr>
                        <a:t>99</a:t>
                      </a:r>
                      <a:endParaRPr sz="1400">
                        <a:latin typeface="Arial"/>
                        <a:cs typeface="Arial"/>
                      </a:endParaRPr>
                    </a:p>
                  </a:txBody>
                  <a:tcPr marL="0" marR="0" marT="73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75"/>
                        </a:spcBef>
                      </a:pPr>
                      <a:r>
                        <a:rPr sz="1400" spc="-10" dirty="0">
                          <a:solidFill>
                            <a:srgbClr val="33339A"/>
                          </a:solidFill>
                          <a:latin typeface="Arial"/>
                          <a:cs typeface="Arial"/>
                        </a:rPr>
                        <a:t>90</a:t>
                      </a:r>
                      <a:endParaRPr sz="1400">
                        <a:latin typeface="Arial"/>
                        <a:cs typeface="Arial"/>
                      </a:endParaRPr>
                    </a:p>
                  </a:txBody>
                  <a:tcPr marL="0" marR="0" marT="7316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80"/>
                        </a:spcBef>
                      </a:pPr>
                      <a:r>
                        <a:rPr sz="1400" spc="-10" dirty="0">
                          <a:solidFill>
                            <a:srgbClr val="33339A"/>
                          </a:solidFill>
                          <a:latin typeface="Arial"/>
                          <a:cs typeface="Arial"/>
                        </a:rPr>
                        <a:t>8.8</a:t>
                      </a:r>
                      <a:endParaRPr sz="1400">
                        <a:latin typeface="Arial"/>
                        <a:cs typeface="Arial"/>
                      </a:endParaRPr>
                    </a:p>
                  </a:txBody>
                  <a:tcPr marL="0" marR="0" marT="73797"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283845">
                        <a:lnSpc>
                          <a:spcPct val="100000"/>
                        </a:lnSpc>
                        <a:spcBef>
                          <a:spcPts val="575"/>
                        </a:spcBef>
                      </a:pPr>
                      <a:r>
                        <a:rPr sz="1400" spc="-10" dirty="0">
                          <a:solidFill>
                            <a:srgbClr val="33339A"/>
                          </a:solidFill>
                          <a:latin typeface="Arial"/>
                          <a:cs typeface="Arial"/>
                        </a:rPr>
                        <a:t>30936</a:t>
                      </a:r>
                      <a:endParaRPr sz="1400">
                        <a:latin typeface="Arial"/>
                        <a:cs typeface="Arial"/>
                      </a:endParaRPr>
                    </a:p>
                  </a:txBody>
                  <a:tcPr marL="0" marR="0" marT="73160"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422550">
                <a:tc>
                  <a:txBody>
                    <a:bodyPr/>
                    <a:lstStyle/>
                    <a:p>
                      <a:pPr marL="71120">
                        <a:lnSpc>
                          <a:spcPct val="100000"/>
                        </a:lnSpc>
                        <a:spcBef>
                          <a:spcPts val="565"/>
                        </a:spcBef>
                      </a:pPr>
                      <a:r>
                        <a:rPr sz="1400" spc="-10" dirty="0">
                          <a:solidFill>
                            <a:srgbClr val="33339A"/>
                          </a:solidFill>
                          <a:latin typeface="Arial"/>
                          <a:cs typeface="Arial"/>
                        </a:rPr>
                        <a:t>TBA</a:t>
                      </a:r>
                      <a:endParaRPr sz="1400">
                        <a:latin typeface="Arial"/>
                        <a:cs typeface="Arial"/>
                      </a:endParaRPr>
                    </a:p>
                  </a:txBody>
                  <a:tcPr marL="0" marR="0" marT="71888" marB="0">
                    <a:lnL w="3810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65"/>
                        </a:spcBef>
                      </a:pPr>
                      <a:r>
                        <a:rPr sz="1400" spc="-10" dirty="0">
                          <a:solidFill>
                            <a:srgbClr val="33339A"/>
                          </a:solidFill>
                          <a:latin typeface="Arial"/>
                          <a:cs typeface="Arial"/>
                        </a:rPr>
                        <a:t>117</a:t>
                      </a:r>
                      <a:endParaRPr sz="1400">
                        <a:latin typeface="Arial"/>
                        <a:cs typeface="Arial"/>
                      </a:endParaRPr>
                    </a:p>
                  </a:txBody>
                  <a:tcPr marL="0" marR="0" marT="7188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70"/>
                        </a:spcBef>
                      </a:pPr>
                      <a:r>
                        <a:rPr sz="1400" spc="-10" dirty="0">
                          <a:solidFill>
                            <a:srgbClr val="33339A"/>
                          </a:solidFill>
                          <a:latin typeface="Arial"/>
                          <a:cs typeface="Arial"/>
                        </a:rPr>
                        <a:t>105</a:t>
                      </a:r>
                      <a:endParaRPr sz="1400">
                        <a:latin typeface="Arial"/>
                        <a:cs typeface="Arial"/>
                      </a:endParaRPr>
                    </a:p>
                  </a:txBody>
                  <a:tcPr marL="0" marR="0" marT="72524"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70"/>
                        </a:spcBef>
                      </a:pPr>
                      <a:r>
                        <a:rPr sz="1400" spc="-10" dirty="0">
                          <a:solidFill>
                            <a:srgbClr val="33339A"/>
                          </a:solidFill>
                          <a:latin typeface="Arial"/>
                          <a:cs typeface="Arial"/>
                        </a:rPr>
                        <a:t>8.8</a:t>
                      </a:r>
                      <a:endParaRPr sz="1400">
                        <a:latin typeface="Arial"/>
                        <a:cs typeface="Arial"/>
                      </a:endParaRPr>
                    </a:p>
                  </a:txBody>
                  <a:tcPr marL="0" marR="0" marT="72524"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283845">
                        <a:lnSpc>
                          <a:spcPct val="100000"/>
                        </a:lnSpc>
                        <a:spcBef>
                          <a:spcPts val="565"/>
                        </a:spcBef>
                      </a:pPr>
                      <a:r>
                        <a:rPr sz="1400" spc="-10" dirty="0">
                          <a:solidFill>
                            <a:srgbClr val="33339A"/>
                          </a:solidFill>
                          <a:latin typeface="Arial"/>
                          <a:cs typeface="Arial"/>
                        </a:rPr>
                        <a:t>33215</a:t>
                      </a:r>
                      <a:endParaRPr sz="1400">
                        <a:latin typeface="Arial"/>
                        <a:cs typeface="Arial"/>
                      </a:endParaRPr>
                    </a:p>
                  </a:txBody>
                  <a:tcPr marL="0" marR="0" marT="71888"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425157">
                <a:tc>
                  <a:txBody>
                    <a:bodyPr/>
                    <a:lstStyle/>
                    <a:p>
                      <a:pPr marL="71120">
                        <a:lnSpc>
                          <a:spcPct val="100000"/>
                        </a:lnSpc>
                        <a:spcBef>
                          <a:spcPts val="570"/>
                        </a:spcBef>
                      </a:pPr>
                      <a:r>
                        <a:rPr sz="1400" spc="-10" dirty="0">
                          <a:solidFill>
                            <a:srgbClr val="33339A"/>
                          </a:solidFill>
                          <a:latin typeface="Arial"/>
                          <a:cs typeface="Arial"/>
                        </a:rPr>
                        <a:t>ETBE</a:t>
                      </a:r>
                      <a:endParaRPr sz="1400">
                        <a:latin typeface="Arial"/>
                        <a:cs typeface="Arial"/>
                      </a:endParaRPr>
                    </a:p>
                  </a:txBody>
                  <a:tcPr marL="0" marR="0" marT="72524" marB="0">
                    <a:lnL w="3810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70"/>
                        </a:spcBef>
                      </a:pPr>
                      <a:r>
                        <a:rPr sz="1400" spc="-10" dirty="0">
                          <a:solidFill>
                            <a:srgbClr val="33339A"/>
                          </a:solidFill>
                          <a:latin typeface="Arial"/>
                          <a:cs typeface="Arial"/>
                        </a:rPr>
                        <a:t>112</a:t>
                      </a:r>
                      <a:endParaRPr sz="1400">
                        <a:latin typeface="Arial"/>
                        <a:cs typeface="Arial"/>
                      </a:endParaRPr>
                    </a:p>
                  </a:txBody>
                  <a:tcPr marL="0" marR="0" marT="7252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75"/>
                        </a:spcBef>
                      </a:pPr>
                      <a:r>
                        <a:rPr sz="1400" spc="-10" dirty="0">
                          <a:solidFill>
                            <a:srgbClr val="33339A"/>
                          </a:solidFill>
                          <a:latin typeface="Arial"/>
                          <a:cs typeface="Arial"/>
                        </a:rPr>
                        <a:t>97</a:t>
                      </a:r>
                      <a:endParaRPr sz="1400">
                        <a:latin typeface="Arial"/>
                        <a:cs typeface="Arial"/>
                      </a:endParaRPr>
                    </a:p>
                  </a:txBody>
                  <a:tcPr marL="0" marR="0" marT="73160"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80"/>
                        </a:spcBef>
                      </a:pPr>
                      <a:r>
                        <a:rPr sz="1400" spc="-10" dirty="0">
                          <a:solidFill>
                            <a:srgbClr val="33339A"/>
                          </a:solidFill>
                          <a:latin typeface="Arial"/>
                          <a:cs typeface="Arial"/>
                        </a:rPr>
                        <a:t>30.2</a:t>
                      </a:r>
                      <a:endParaRPr sz="1400">
                        <a:latin typeface="Arial"/>
                        <a:cs typeface="Arial"/>
                      </a:endParaRPr>
                    </a:p>
                  </a:txBody>
                  <a:tcPr marL="0" marR="0" marT="73797"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283845">
                        <a:lnSpc>
                          <a:spcPct val="100000"/>
                        </a:lnSpc>
                        <a:spcBef>
                          <a:spcPts val="570"/>
                        </a:spcBef>
                      </a:pPr>
                      <a:r>
                        <a:rPr sz="1400" spc="-10" dirty="0">
                          <a:solidFill>
                            <a:srgbClr val="33339A"/>
                          </a:solidFill>
                          <a:latin typeface="Arial"/>
                          <a:cs typeface="Arial"/>
                        </a:rPr>
                        <a:t>36495</a:t>
                      </a:r>
                      <a:endParaRPr sz="1400">
                        <a:latin typeface="Arial"/>
                        <a:cs typeface="Arial"/>
                      </a:endParaRPr>
                    </a:p>
                  </a:txBody>
                  <a:tcPr marL="0" marR="0" marT="72524"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r h="420819">
                <a:tc>
                  <a:txBody>
                    <a:bodyPr/>
                    <a:lstStyle/>
                    <a:p>
                      <a:pPr marL="71120">
                        <a:lnSpc>
                          <a:spcPct val="100000"/>
                        </a:lnSpc>
                        <a:spcBef>
                          <a:spcPts val="555"/>
                        </a:spcBef>
                      </a:pPr>
                      <a:r>
                        <a:rPr sz="1400" spc="-5" dirty="0">
                          <a:solidFill>
                            <a:srgbClr val="33339A"/>
                          </a:solidFill>
                          <a:latin typeface="Arial"/>
                          <a:cs typeface="Arial"/>
                        </a:rPr>
                        <a:t>TAME</a:t>
                      </a:r>
                      <a:endParaRPr sz="1400">
                        <a:latin typeface="Arial"/>
                        <a:cs typeface="Arial"/>
                      </a:endParaRPr>
                    </a:p>
                  </a:txBody>
                  <a:tcPr marL="0" marR="0" marT="70616" marB="0">
                    <a:lnL w="3810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55"/>
                        </a:spcBef>
                      </a:pPr>
                      <a:r>
                        <a:rPr sz="1400" spc="-10" dirty="0">
                          <a:solidFill>
                            <a:srgbClr val="33339A"/>
                          </a:solidFill>
                          <a:latin typeface="Arial"/>
                          <a:cs typeface="Arial"/>
                        </a:rPr>
                        <a:t>108</a:t>
                      </a:r>
                      <a:endParaRPr sz="1400">
                        <a:latin typeface="Arial"/>
                        <a:cs typeface="Arial"/>
                      </a:endParaRPr>
                    </a:p>
                  </a:txBody>
                  <a:tcPr marL="0" marR="0" marT="7061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55"/>
                        </a:spcBef>
                      </a:pPr>
                      <a:r>
                        <a:rPr sz="1400" spc="-10" dirty="0">
                          <a:solidFill>
                            <a:srgbClr val="33339A"/>
                          </a:solidFill>
                          <a:latin typeface="Arial"/>
                          <a:cs typeface="Arial"/>
                        </a:rPr>
                        <a:t>96</a:t>
                      </a:r>
                      <a:endParaRPr sz="1400">
                        <a:latin typeface="Arial"/>
                        <a:cs typeface="Arial"/>
                      </a:endParaRPr>
                    </a:p>
                  </a:txBody>
                  <a:tcPr marL="0" marR="0" marT="70616"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60"/>
                        </a:spcBef>
                      </a:pPr>
                      <a:r>
                        <a:rPr sz="1400" spc="-10" dirty="0">
                          <a:solidFill>
                            <a:srgbClr val="33339A"/>
                          </a:solidFill>
                          <a:latin typeface="Arial"/>
                          <a:cs typeface="Arial"/>
                        </a:rPr>
                        <a:t>10.3</a:t>
                      </a:r>
                      <a:endParaRPr sz="1400">
                        <a:latin typeface="Arial"/>
                        <a:cs typeface="Arial"/>
                      </a:endParaRPr>
                    </a:p>
                  </a:txBody>
                  <a:tcPr marL="0" marR="0" marT="71252"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284480">
                        <a:lnSpc>
                          <a:spcPct val="100000"/>
                        </a:lnSpc>
                        <a:spcBef>
                          <a:spcPts val="555"/>
                        </a:spcBef>
                      </a:pPr>
                      <a:r>
                        <a:rPr sz="1400" spc="-10" dirty="0">
                          <a:solidFill>
                            <a:srgbClr val="33339A"/>
                          </a:solidFill>
                          <a:latin typeface="Arial"/>
                          <a:cs typeface="Arial"/>
                        </a:rPr>
                        <a:t>36495</a:t>
                      </a:r>
                      <a:endParaRPr sz="1400">
                        <a:latin typeface="Arial"/>
                        <a:cs typeface="Arial"/>
                      </a:endParaRPr>
                    </a:p>
                  </a:txBody>
                  <a:tcPr marL="0" marR="0" marT="70616"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6"/>
                  </a:ext>
                </a:extLst>
              </a:tr>
              <a:tr h="423421">
                <a:tc>
                  <a:txBody>
                    <a:bodyPr/>
                    <a:lstStyle/>
                    <a:p>
                      <a:pPr marL="71120">
                        <a:lnSpc>
                          <a:spcPct val="100000"/>
                        </a:lnSpc>
                        <a:spcBef>
                          <a:spcPts val="570"/>
                        </a:spcBef>
                      </a:pPr>
                      <a:r>
                        <a:rPr sz="1400" spc="-10" dirty="0">
                          <a:solidFill>
                            <a:srgbClr val="33339A"/>
                          </a:solidFill>
                          <a:latin typeface="Arial"/>
                          <a:cs typeface="Arial"/>
                        </a:rPr>
                        <a:t>MTBE</a:t>
                      </a:r>
                      <a:endParaRPr sz="1400">
                        <a:latin typeface="Arial"/>
                        <a:cs typeface="Arial"/>
                      </a:endParaRPr>
                    </a:p>
                  </a:txBody>
                  <a:tcPr marL="0" marR="0" marT="72524" marB="0">
                    <a:lnL w="38100">
                      <a:solidFill>
                        <a:srgbClr val="000000"/>
                      </a:solidFill>
                      <a:prstDash val="solid"/>
                    </a:lnL>
                    <a:lnR w="19050">
                      <a:solidFill>
                        <a:srgbClr val="000000"/>
                      </a:solidFill>
                      <a:prstDash val="solid"/>
                    </a:lnR>
                    <a:lnT w="19050">
                      <a:solidFill>
                        <a:srgbClr val="000000"/>
                      </a:solidFill>
                      <a:prstDash val="solid"/>
                    </a:lnT>
                    <a:lnB w="38100">
                      <a:solidFill>
                        <a:srgbClr val="000000"/>
                      </a:solidFill>
                      <a:prstDash val="solid"/>
                    </a:lnB>
                  </a:tcPr>
                </a:tc>
                <a:tc>
                  <a:txBody>
                    <a:bodyPr/>
                    <a:lstStyle/>
                    <a:p>
                      <a:pPr algn="ctr">
                        <a:lnSpc>
                          <a:spcPct val="100000"/>
                        </a:lnSpc>
                        <a:spcBef>
                          <a:spcPts val="570"/>
                        </a:spcBef>
                      </a:pPr>
                      <a:r>
                        <a:rPr sz="1400" spc="-10" dirty="0">
                          <a:solidFill>
                            <a:srgbClr val="33339A"/>
                          </a:solidFill>
                          <a:latin typeface="Arial"/>
                          <a:cs typeface="Arial"/>
                        </a:rPr>
                        <a:t>110</a:t>
                      </a:r>
                      <a:endParaRPr sz="1400">
                        <a:latin typeface="Arial"/>
                        <a:cs typeface="Arial"/>
                      </a:endParaRPr>
                    </a:p>
                  </a:txBody>
                  <a:tcPr marL="0" marR="0" marT="72524" marB="0">
                    <a:lnL w="19050">
                      <a:solidFill>
                        <a:srgbClr val="000000"/>
                      </a:solidFill>
                      <a:prstDash val="solid"/>
                    </a:lnL>
                    <a:lnR w="19050">
                      <a:solidFill>
                        <a:srgbClr val="000000"/>
                      </a:solidFill>
                      <a:prstDash val="solid"/>
                    </a:lnR>
                    <a:lnT w="19050">
                      <a:solidFill>
                        <a:srgbClr val="000000"/>
                      </a:solidFill>
                      <a:prstDash val="solid"/>
                    </a:lnT>
                    <a:lnB w="38100">
                      <a:solidFill>
                        <a:srgbClr val="000000"/>
                      </a:solidFill>
                      <a:prstDash val="solid"/>
                    </a:lnB>
                  </a:tcPr>
                </a:tc>
                <a:tc>
                  <a:txBody>
                    <a:bodyPr/>
                    <a:lstStyle/>
                    <a:p>
                      <a:pPr algn="ctr">
                        <a:lnSpc>
                          <a:spcPct val="100000"/>
                        </a:lnSpc>
                        <a:spcBef>
                          <a:spcPts val="575"/>
                        </a:spcBef>
                      </a:pPr>
                      <a:r>
                        <a:rPr sz="1400" spc="-10" dirty="0">
                          <a:solidFill>
                            <a:srgbClr val="33339A"/>
                          </a:solidFill>
                          <a:latin typeface="Arial"/>
                          <a:cs typeface="Arial"/>
                        </a:rPr>
                        <a:t>101</a:t>
                      </a:r>
                      <a:endParaRPr sz="1400">
                        <a:latin typeface="Arial"/>
                        <a:cs typeface="Arial"/>
                      </a:endParaRPr>
                    </a:p>
                  </a:txBody>
                  <a:tcPr marL="0" marR="0" marT="73160" marB="0">
                    <a:lnL w="19050">
                      <a:solidFill>
                        <a:srgbClr val="000000"/>
                      </a:solidFill>
                      <a:prstDash val="solid"/>
                    </a:lnL>
                    <a:lnR w="12700">
                      <a:solidFill>
                        <a:srgbClr val="000000"/>
                      </a:solidFill>
                      <a:prstDash val="solid"/>
                    </a:lnR>
                    <a:lnT w="19050">
                      <a:solidFill>
                        <a:srgbClr val="000000"/>
                      </a:solidFill>
                      <a:prstDash val="solid"/>
                    </a:lnT>
                    <a:lnB w="38100">
                      <a:solidFill>
                        <a:srgbClr val="000000"/>
                      </a:solidFill>
                      <a:prstDash val="solid"/>
                    </a:lnB>
                  </a:tcPr>
                </a:tc>
                <a:tc>
                  <a:txBody>
                    <a:bodyPr/>
                    <a:lstStyle/>
                    <a:p>
                      <a:pPr algn="ctr">
                        <a:lnSpc>
                          <a:spcPct val="100000"/>
                        </a:lnSpc>
                        <a:spcBef>
                          <a:spcPts val="575"/>
                        </a:spcBef>
                      </a:pPr>
                      <a:r>
                        <a:rPr sz="1400" spc="-10" dirty="0">
                          <a:solidFill>
                            <a:srgbClr val="33339A"/>
                          </a:solidFill>
                          <a:latin typeface="Arial"/>
                          <a:cs typeface="Arial"/>
                        </a:rPr>
                        <a:t>55.2</a:t>
                      </a:r>
                      <a:endParaRPr sz="1400">
                        <a:latin typeface="Arial"/>
                        <a:cs typeface="Arial"/>
                      </a:endParaRPr>
                    </a:p>
                  </a:txBody>
                  <a:tcPr marL="0" marR="0" marT="73160" marB="0">
                    <a:lnL w="12700">
                      <a:solidFill>
                        <a:srgbClr val="000000"/>
                      </a:solidFill>
                      <a:prstDash val="solid"/>
                    </a:lnL>
                    <a:lnR w="12700">
                      <a:solidFill>
                        <a:srgbClr val="000000"/>
                      </a:solidFill>
                      <a:prstDash val="solid"/>
                    </a:lnR>
                    <a:lnT w="19050">
                      <a:solidFill>
                        <a:srgbClr val="000000"/>
                      </a:solidFill>
                      <a:prstDash val="solid"/>
                    </a:lnT>
                    <a:lnB w="38100">
                      <a:solidFill>
                        <a:srgbClr val="000000"/>
                      </a:solidFill>
                      <a:prstDash val="solid"/>
                    </a:lnB>
                  </a:tcPr>
                </a:tc>
                <a:tc>
                  <a:txBody>
                    <a:bodyPr/>
                    <a:lstStyle/>
                    <a:p>
                      <a:pPr marL="284480">
                        <a:lnSpc>
                          <a:spcPct val="100000"/>
                        </a:lnSpc>
                        <a:spcBef>
                          <a:spcPts val="570"/>
                        </a:spcBef>
                      </a:pPr>
                      <a:r>
                        <a:rPr sz="1400" spc="-10" dirty="0">
                          <a:solidFill>
                            <a:srgbClr val="33339A"/>
                          </a:solidFill>
                          <a:latin typeface="Arial"/>
                          <a:cs typeface="Arial"/>
                        </a:rPr>
                        <a:t>35122</a:t>
                      </a:r>
                      <a:endParaRPr sz="1400" dirty="0">
                        <a:latin typeface="Arial"/>
                        <a:cs typeface="Arial"/>
                      </a:endParaRPr>
                    </a:p>
                  </a:txBody>
                  <a:tcPr marL="0" marR="0" marT="72524" marB="0">
                    <a:lnL w="12700">
                      <a:solidFill>
                        <a:srgbClr val="000000"/>
                      </a:solidFill>
                      <a:prstDash val="solid"/>
                    </a:lnL>
                    <a:lnR w="28575">
                      <a:solidFill>
                        <a:srgbClr val="000000"/>
                      </a:solidFill>
                      <a:prstDash val="solid"/>
                    </a:lnR>
                    <a:lnT w="19050">
                      <a:solidFill>
                        <a:srgbClr val="000000"/>
                      </a:solidFill>
                      <a:prstDash val="solid"/>
                    </a:lnT>
                    <a:lnB w="38100">
                      <a:solidFill>
                        <a:srgbClr val="000000"/>
                      </a:solidFill>
                      <a:prstDash val="solid"/>
                    </a:lnB>
                  </a:tcP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284D1CB3-757E-46F3-94AD-41575B174C93}"/>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3112"/>
            <a:ext cx="9144000" cy="689957"/>
          </a:xfrm>
          <a:prstGeom prst="rect">
            <a:avLst/>
          </a:prstGeom>
        </p:spPr>
        <p:txBody>
          <a:bodyPr vert="horz" wrap="square" lIns="0" tIns="12724" rIns="0" bIns="0" rtlCol="0" anchor="ctr">
            <a:spAutoFit/>
          </a:bodyPr>
          <a:lstStyle/>
          <a:p>
            <a:pPr marL="12724">
              <a:lnSpc>
                <a:spcPct val="100000"/>
              </a:lnSpc>
              <a:spcBef>
                <a:spcPts val="100"/>
              </a:spcBef>
            </a:pPr>
            <a:r>
              <a:rPr b="1" dirty="0"/>
              <a:t>Πτητικότητα &amp; </a:t>
            </a:r>
            <a:r>
              <a:rPr b="1" spc="-5" dirty="0"/>
              <a:t>Οξυγονούχες</a:t>
            </a:r>
            <a:r>
              <a:rPr b="1" spc="-95" dirty="0"/>
              <a:t> </a:t>
            </a:r>
            <a:r>
              <a:rPr b="1" spc="-5" dirty="0"/>
              <a:t>Ενώσεις</a:t>
            </a:r>
          </a:p>
        </p:txBody>
      </p:sp>
      <p:sp>
        <p:nvSpPr>
          <p:cNvPr id="3" name="object 3"/>
          <p:cNvSpPr txBox="1"/>
          <p:nvPr/>
        </p:nvSpPr>
        <p:spPr>
          <a:xfrm>
            <a:off x="250702" y="1287624"/>
            <a:ext cx="3889249" cy="2269876"/>
          </a:xfrm>
          <a:prstGeom prst="rect">
            <a:avLst/>
          </a:prstGeom>
        </p:spPr>
        <p:txBody>
          <a:bodyPr vert="horz" wrap="square" lIns="0" tIns="12724" rIns="0" bIns="0" rtlCol="0">
            <a:spAutoFit/>
          </a:bodyPr>
          <a:lstStyle/>
          <a:p>
            <a:pPr marL="376634" marR="174321" indent="-364546">
              <a:spcBef>
                <a:spcPts val="100"/>
              </a:spcBef>
              <a:buClr>
                <a:srgbClr val="FF0000"/>
              </a:buClr>
              <a:buSzPct val="75000"/>
              <a:buFont typeface="Wingdings"/>
              <a:buChar char=""/>
              <a:tabLst>
                <a:tab pos="376634" algn="l"/>
                <a:tab pos="377270" algn="l"/>
              </a:tabLst>
            </a:pPr>
            <a:r>
              <a:rPr sz="2000" spc="-5" dirty="0" err="1">
                <a:cs typeface="Arial"/>
              </a:rPr>
              <a:t>Αλκοόλες</a:t>
            </a:r>
            <a:endParaRPr lang="el-GR" sz="2000" spc="-60" dirty="0">
              <a:cs typeface="Arial"/>
            </a:endParaRPr>
          </a:p>
          <a:p>
            <a:pPr marL="376634" marR="174321" indent="-364546">
              <a:spcBef>
                <a:spcPts val="100"/>
              </a:spcBef>
              <a:buClr>
                <a:srgbClr val="FF0000"/>
              </a:buClr>
              <a:buSzPct val="75000"/>
              <a:buFont typeface="Wingdings"/>
              <a:buChar char=""/>
              <a:tabLst>
                <a:tab pos="376634" algn="l"/>
                <a:tab pos="377270" algn="l"/>
              </a:tabLst>
            </a:pPr>
            <a:r>
              <a:rPr sz="2000" dirty="0">
                <a:cs typeface="Arial"/>
              </a:rPr>
              <a:t>(ιδιαίτερα  μεθανόλη) </a:t>
            </a:r>
            <a:r>
              <a:rPr sz="2000" spc="-5" dirty="0">
                <a:cs typeface="Arial"/>
              </a:rPr>
              <a:t>έχουν  επιπτώσεις </a:t>
            </a:r>
            <a:r>
              <a:rPr sz="2000" spc="-10" dirty="0">
                <a:cs typeface="Arial"/>
              </a:rPr>
              <a:t>στην  </a:t>
            </a:r>
            <a:r>
              <a:rPr sz="2000" spc="-5" dirty="0">
                <a:cs typeface="Arial"/>
              </a:rPr>
              <a:t>τάση ατμών  </a:t>
            </a:r>
            <a:r>
              <a:rPr sz="2000" dirty="0">
                <a:cs typeface="Arial"/>
              </a:rPr>
              <a:t>βενζίνης</a:t>
            </a:r>
          </a:p>
          <a:p>
            <a:pPr marL="376634" marR="5090" indent="-364546">
              <a:spcBef>
                <a:spcPts val="691"/>
              </a:spcBef>
              <a:buClr>
                <a:srgbClr val="FF0000"/>
              </a:buClr>
              <a:buSzPct val="75000"/>
              <a:buFont typeface="Wingdings"/>
              <a:buChar char=""/>
              <a:tabLst>
                <a:tab pos="376634" algn="l"/>
                <a:tab pos="377270" algn="l"/>
              </a:tabLst>
            </a:pPr>
            <a:r>
              <a:rPr sz="2000" spc="-5" dirty="0">
                <a:cs typeface="Arial"/>
              </a:rPr>
              <a:t>Οξυγονούχες  ενώσεις</a:t>
            </a:r>
            <a:r>
              <a:rPr sz="2000" spc="-85" dirty="0">
                <a:cs typeface="Arial"/>
              </a:rPr>
              <a:t> </a:t>
            </a:r>
            <a:r>
              <a:rPr sz="2000" spc="-5" dirty="0">
                <a:cs typeface="Arial"/>
              </a:rPr>
              <a:t>επηρεάζουν  </a:t>
            </a:r>
            <a:r>
              <a:rPr sz="2000" dirty="0">
                <a:cs typeface="Arial"/>
              </a:rPr>
              <a:t>την καμπύλη  απόσταξης </a:t>
            </a:r>
            <a:r>
              <a:rPr sz="2000" spc="-5" dirty="0">
                <a:cs typeface="Arial"/>
              </a:rPr>
              <a:t>της  </a:t>
            </a:r>
            <a:r>
              <a:rPr sz="2000" dirty="0">
                <a:cs typeface="Arial"/>
              </a:rPr>
              <a:t>βενζίνης</a:t>
            </a:r>
          </a:p>
        </p:txBody>
      </p:sp>
      <p:sp>
        <p:nvSpPr>
          <p:cNvPr id="4" name="object 4"/>
          <p:cNvSpPr/>
          <p:nvPr/>
        </p:nvSpPr>
        <p:spPr>
          <a:xfrm>
            <a:off x="4246082" y="1425370"/>
            <a:ext cx="4769373" cy="4646372"/>
          </a:xfrm>
          <a:prstGeom prst="rect">
            <a:avLst/>
          </a:prstGeom>
          <a:blipFill>
            <a:blip r:embed="rId2" cstate="print"/>
            <a:stretch>
              <a:fillRect/>
            </a:stretch>
          </a:blipFill>
        </p:spPr>
        <p:txBody>
          <a:bodyPr wrap="square" lIns="0" tIns="0" rIns="0" bIns="0" rtlCol="0"/>
          <a:lstStyle/>
          <a:p>
            <a:endParaRPr sz="1803"/>
          </a:p>
        </p:txBody>
      </p:sp>
      <p:sp>
        <p:nvSpPr>
          <p:cNvPr id="5" name="TextBox 4">
            <a:extLst>
              <a:ext uri="{FF2B5EF4-FFF2-40B4-BE49-F238E27FC236}">
                <a16:creationId xmlns:a16="http://schemas.microsoft.com/office/drawing/2014/main" id="{5212D8FE-EEFA-4397-B8EB-4FAD5AF8E155}"/>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504" y="162555"/>
            <a:ext cx="9036496" cy="566203"/>
          </a:xfrm>
          <a:prstGeom prst="rect">
            <a:avLst/>
          </a:prstGeom>
        </p:spPr>
        <p:txBody>
          <a:bodyPr vert="horz" wrap="square" lIns="0" tIns="12087" rIns="0" bIns="0" rtlCol="0" anchor="ctr">
            <a:spAutoFit/>
          </a:bodyPr>
          <a:lstStyle/>
          <a:p>
            <a:pPr marL="25448" algn="ctr">
              <a:lnSpc>
                <a:spcPct val="100000"/>
              </a:lnSpc>
              <a:spcBef>
                <a:spcPts val="95"/>
              </a:spcBef>
            </a:pPr>
            <a:r>
              <a:rPr sz="3600" b="1" spc="-10" dirty="0">
                <a:latin typeface="+mn-lt"/>
              </a:rPr>
              <a:t>Διαλυτότητα </a:t>
            </a:r>
            <a:r>
              <a:rPr sz="3600" b="1" spc="5" dirty="0">
                <a:latin typeface="+mn-lt"/>
              </a:rPr>
              <a:t>Η</a:t>
            </a:r>
            <a:r>
              <a:rPr sz="3600" b="1" spc="7" baseline="-21164" dirty="0">
                <a:latin typeface="+mn-lt"/>
              </a:rPr>
              <a:t>2</a:t>
            </a:r>
            <a:r>
              <a:rPr sz="3600" b="1" spc="5" dirty="0">
                <a:latin typeface="+mn-lt"/>
              </a:rPr>
              <a:t>Ο </a:t>
            </a:r>
            <a:r>
              <a:rPr sz="3600" b="1" spc="-5" dirty="0">
                <a:latin typeface="+mn-lt"/>
              </a:rPr>
              <a:t>&amp; Οξυγονούχες</a:t>
            </a:r>
            <a:r>
              <a:rPr sz="3600" b="1" spc="-10" dirty="0">
                <a:latin typeface="+mn-lt"/>
              </a:rPr>
              <a:t> </a:t>
            </a:r>
            <a:r>
              <a:rPr sz="3600" b="1" spc="-5" dirty="0">
                <a:latin typeface="+mn-lt"/>
              </a:rPr>
              <a:t>Ενώσεις</a:t>
            </a:r>
            <a:endParaRPr sz="3600" b="1" dirty="0">
              <a:latin typeface="+mn-lt"/>
            </a:endParaRPr>
          </a:p>
        </p:txBody>
      </p:sp>
      <p:sp>
        <p:nvSpPr>
          <p:cNvPr id="3" name="object 3"/>
          <p:cNvSpPr txBox="1"/>
          <p:nvPr/>
        </p:nvSpPr>
        <p:spPr>
          <a:xfrm>
            <a:off x="179512" y="908720"/>
            <a:ext cx="8284947" cy="3968801"/>
          </a:xfrm>
          <a:prstGeom prst="rect">
            <a:avLst/>
          </a:prstGeom>
        </p:spPr>
        <p:txBody>
          <a:bodyPr vert="horz" wrap="square" lIns="0" tIns="12087" rIns="0" bIns="0" rtlCol="0">
            <a:spAutoFit/>
          </a:bodyPr>
          <a:lstStyle/>
          <a:p>
            <a:pPr marL="376634" indent="-364546">
              <a:lnSpc>
                <a:spcPts val="3527"/>
              </a:lnSpc>
              <a:spcBef>
                <a:spcPts val="95"/>
              </a:spcBef>
              <a:buClr>
                <a:srgbClr val="FF0000"/>
              </a:buClr>
              <a:buSzPct val="75000"/>
              <a:buFont typeface="Wingdings"/>
              <a:buChar char=""/>
              <a:tabLst>
                <a:tab pos="376634" algn="l"/>
                <a:tab pos="377270" algn="l"/>
              </a:tabLst>
            </a:pPr>
            <a:r>
              <a:rPr sz="2000" b="1" spc="-5" dirty="0">
                <a:cs typeface="Arial"/>
              </a:rPr>
              <a:t>Μεθανόλη και αλκοόλη διαλυτές στο</a:t>
            </a:r>
            <a:r>
              <a:rPr sz="2000" b="1" spc="-25" dirty="0">
                <a:cs typeface="Arial"/>
              </a:rPr>
              <a:t> </a:t>
            </a:r>
            <a:r>
              <a:rPr sz="2000" b="1" spc="-5" dirty="0">
                <a:cs typeface="Arial"/>
              </a:rPr>
              <a:t>νερό</a:t>
            </a:r>
            <a:endParaRPr sz="2000" b="1" dirty="0">
              <a:cs typeface="Arial"/>
            </a:endParaRPr>
          </a:p>
          <a:p>
            <a:pPr marL="556681" marR="615848" lvl="1">
              <a:lnSpc>
                <a:spcPts val="3026"/>
              </a:lnSpc>
              <a:spcBef>
                <a:spcPts val="366"/>
              </a:spcBef>
              <a:buClr>
                <a:srgbClr val="FFCF01"/>
              </a:buClr>
              <a:buSzPct val="110714"/>
              <a:tabLst>
                <a:tab pos="820706" algn="l"/>
              </a:tabLst>
            </a:pPr>
            <a:r>
              <a:rPr sz="2000" spc="-5" dirty="0">
                <a:cs typeface="Arial"/>
              </a:rPr>
              <a:t>Απομακρύνονται από βενζίνη αν έρθουν σε  επαφή με</a:t>
            </a:r>
            <a:r>
              <a:rPr sz="2000" spc="-15" dirty="0">
                <a:cs typeface="Arial"/>
              </a:rPr>
              <a:t> </a:t>
            </a:r>
            <a:r>
              <a:rPr sz="2000" spc="-5" dirty="0">
                <a:cs typeface="Arial"/>
              </a:rPr>
              <a:t>νερό</a:t>
            </a:r>
            <a:endParaRPr sz="2000" dirty="0">
              <a:cs typeface="Arial"/>
            </a:endParaRPr>
          </a:p>
          <a:p>
            <a:pPr marL="556044" lvl="1">
              <a:lnSpc>
                <a:spcPts val="3056"/>
              </a:lnSpc>
              <a:buClr>
                <a:srgbClr val="FFCF01"/>
              </a:buClr>
              <a:buSzPct val="110714"/>
              <a:tabLst>
                <a:tab pos="820706" algn="l"/>
              </a:tabLst>
            </a:pPr>
            <a:r>
              <a:rPr sz="2000" spc="-5" dirty="0">
                <a:cs typeface="Arial"/>
              </a:rPr>
              <a:t>Αριθμός οκτανίου</a:t>
            </a:r>
            <a:r>
              <a:rPr sz="2000" spc="-15" dirty="0">
                <a:cs typeface="Arial"/>
              </a:rPr>
              <a:t> </a:t>
            </a:r>
            <a:r>
              <a:rPr sz="2000" spc="-5" dirty="0">
                <a:cs typeface="Arial"/>
              </a:rPr>
              <a:t>μειώνεται</a:t>
            </a:r>
            <a:endParaRPr sz="2000" dirty="0">
              <a:cs typeface="Arial"/>
            </a:endParaRPr>
          </a:p>
          <a:p>
            <a:pPr marL="376634" indent="-364546">
              <a:lnSpc>
                <a:spcPts val="3527"/>
              </a:lnSpc>
              <a:spcBef>
                <a:spcPts val="321"/>
              </a:spcBef>
              <a:buClr>
                <a:srgbClr val="FF0000"/>
              </a:buClr>
              <a:buSzPct val="75000"/>
              <a:buFont typeface="Wingdings"/>
              <a:buChar char=""/>
              <a:tabLst>
                <a:tab pos="376634" algn="l"/>
                <a:tab pos="377270" algn="l"/>
              </a:tabLst>
            </a:pPr>
            <a:r>
              <a:rPr sz="2000" b="1" spc="-10" dirty="0">
                <a:cs typeface="Arial"/>
              </a:rPr>
              <a:t>Διαλυτότητα </a:t>
            </a:r>
            <a:r>
              <a:rPr sz="2000" b="1" spc="-5" dirty="0">
                <a:cs typeface="Arial"/>
              </a:rPr>
              <a:t>στο νερό </a:t>
            </a:r>
            <a:r>
              <a:rPr sz="2000" b="1" spc="-10" dirty="0">
                <a:cs typeface="Arial"/>
              </a:rPr>
              <a:t>εξαρτάται</a:t>
            </a:r>
            <a:endParaRPr sz="2000" b="1" dirty="0">
              <a:cs typeface="Arial"/>
            </a:endParaRPr>
          </a:p>
          <a:p>
            <a:pPr marL="556044" lvl="1">
              <a:lnSpc>
                <a:spcPts val="3226"/>
              </a:lnSpc>
              <a:buClr>
                <a:srgbClr val="FFCF01"/>
              </a:buClr>
              <a:buSzPct val="110714"/>
              <a:tabLst>
                <a:tab pos="820706" algn="l"/>
              </a:tabLst>
            </a:pPr>
            <a:r>
              <a:rPr sz="2000" spc="-5" dirty="0">
                <a:cs typeface="Arial"/>
              </a:rPr>
              <a:t>Συστατικά βενζίνης</a:t>
            </a:r>
            <a:endParaRPr sz="2000" dirty="0">
              <a:cs typeface="Arial"/>
            </a:endParaRPr>
          </a:p>
          <a:p>
            <a:pPr marL="1266051" lvl="2" indent="-266571">
              <a:lnSpc>
                <a:spcPts val="2560"/>
              </a:lnSpc>
              <a:buClr>
                <a:srgbClr val="3333CC"/>
              </a:buClr>
              <a:buSzPct val="79166"/>
              <a:buFont typeface="Wingdings"/>
              <a:buChar char=""/>
              <a:tabLst>
                <a:tab pos="1266687" algn="l"/>
              </a:tabLst>
            </a:pPr>
            <a:r>
              <a:rPr sz="2000" spc="-5" dirty="0" err="1">
                <a:cs typeface="Arial"/>
              </a:rPr>
              <a:t>Αρωμ</a:t>
            </a:r>
            <a:r>
              <a:rPr sz="2000" spc="-5" dirty="0">
                <a:cs typeface="Arial"/>
              </a:rPr>
              <a:t>ατικά</a:t>
            </a:r>
            <a:r>
              <a:rPr lang="el-GR" sz="2000" spc="-5" dirty="0">
                <a:cs typeface="Arial"/>
              </a:rPr>
              <a:t> έχουν μεγαλύτερη ανοχή στο νερό</a:t>
            </a:r>
            <a:endParaRPr sz="2000" dirty="0">
              <a:cs typeface="Arial"/>
            </a:endParaRPr>
          </a:p>
          <a:p>
            <a:pPr marL="1266051" marR="2043495" lvl="2" indent="-265934">
              <a:lnSpc>
                <a:spcPts val="2595"/>
              </a:lnSpc>
              <a:spcBef>
                <a:spcPts val="180"/>
              </a:spcBef>
              <a:buClr>
                <a:srgbClr val="3333CC"/>
              </a:buClr>
              <a:buSzPct val="79166"/>
              <a:buFont typeface="Wingdings"/>
              <a:buChar char=""/>
              <a:tabLst>
                <a:tab pos="1266687" algn="l"/>
              </a:tabLst>
            </a:pPr>
            <a:r>
              <a:rPr sz="2000" spc="-5" dirty="0">
                <a:cs typeface="Arial"/>
              </a:rPr>
              <a:t>Αιθανόλη/βενζίνη ανθεκτικότερη </a:t>
            </a:r>
            <a:r>
              <a:rPr sz="2000" dirty="0">
                <a:cs typeface="Arial"/>
              </a:rPr>
              <a:t>από  </a:t>
            </a:r>
            <a:r>
              <a:rPr sz="2000" spc="-5" dirty="0">
                <a:cs typeface="Arial"/>
              </a:rPr>
              <a:t>μεθανόλη/βενζίνη</a:t>
            </a:r>
            <a:endParaRPr sz="2000" dirty="0">
              <a:cs typeface="Arial"/>
            </a:endParaRPr>
          </a:p>
          <a:p>
            <a:pPr marL="556681" marR="5090" lvl="1">
              <a:lnSpc>
                <a:spcPts val="3026"/>
              </a:lnSpc>
              <a:spcBef>
                <a:spcPts val="15"/>
              </a:spcBef>
              <a:buClr>
                <a:srgbClr val="FFCF01"/>
              </a:buClr>
              <a:buSzPct val="110714"/>
              <a:tabLst>
                <a:tab pos="820706" algn="l"/>
              </a:tabLst>
            </a:pPr>
            <a:r>
              <a:rPr sz="2000" spc="-5" dirty="0">
                <a:cs typeface="Arial"/>
              </a:rPr>
              <a:t>Αύξηση θερμοκρασίας αυξάνει διαλυτότητα στο  </a:t>
            </a:r>
            <a:r>
              <a:rPr sz="2000" dirty="0">
                <a:cs typeface="Arial"/>
              </a:rPr>
              <a:t>νερό</a:t>
            </a:r>
          </a:p>
          <a:p>
            <a:pPr marL="556044" lvl="1">
              <a:lnSpc>
                <a:spcPts val="3051"/>
              </a:lnSpc>
              <a:buClr>
                <a:srgbClr val="FFCF01"/>
              </a:buClr>
              <a:buSzPct val="110714"/>
              <a:tabLst>
                <a:tab pos="820706" algn="l"/>
              </a:tabLst>
            </a:pPr>
            <a:r>
              <a:rPr sz="2000" dirty="0">
                <a:cs typeface="Arial"/>
              </a:rPr>
              <a:t>Παρουσία</a:t>
            </a:r>
            <a:r>
              <a:rPr sz="2000" spc="-5" dirty="0">
                <a:cs typeface="Arial"/>
              </a:rPr>
              <a:t> </a:t>
            </a:r>
            <a:r>
              <a:rPr sz="2000" dirty="0">
                <a:cs typeface="Arial"/>
              </a:rPr>
              <a:t>συνδιαλύτη</a:t>
            </a:r>
          </a:p>
        </p:txBody>
      </p:sp>
      <p:sp>
        <p:nvSpPr>
          <p:cNvPr id="4" name="TextBox 3">
            <a:extLst>
              <a:ext uri="{FF2B5EF4-FFF2-40B4-BE49-F238E27FC236}">
                <a16:creationId xmlns:a16="http://schemas.microsoft.com/office/drawing/2014/main" id="{F8EDB026-11F3-468C-926E-EC2C3D59F1F5}"/>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C48F65-21DD-45EC-849C-11770C415941}"/>
              </a:ext>
            </a:extLst>
          </p:cNvPr>
          <p:cNvSpPr txBox="1"/>
          <p:nvPr/>
        </p:nvSpPr>
        <p:spPr>
          <a:xfrm>
            <a:off x="2339752" y="1628800"/>
            <a:ext cx="5256584" cy="369332"/>
          </a:xfrm>
          <a:prstGeom prst="rect">
            <a:avLst/>
          </a:prstGeom>
          <a:noFill/>
        </p:spPr>
        <p:txBody>
          <a:bodyPr wrap="square" rtlCol="0">
            <a:spAutoFit/>
          </a:bodyPr>
          <a:lstStyle/>
          <a:p>
            <a:pPr algn="ctr"/>
            <a:r>
              <a:rPr lang="el-GR" b="1" dirty="0" err="1"/>
              <a:t>Ντηζελ</a:t>
            </a:r>
            <a:r>
              <a:rPr lang="el-GR" b="1" dirty="0"/>
              <a:t> (</a:t>
            </a:r>
            <a:r>
              <a:rPr lang="en-US" b="1" dirty="0"/>
              <a:t>diesel</a:t>
            </a:r>
            <a:r>
              <a:rPr lang="el-GR" b="1" dirty="0"/>
              <a:t>)</a:t>
            </a:r>
          </a:p>
        </p:txBody>
      </p:sp>
      <p:sp>
        <p:nvSpPr>
          <p:cNvPr id="3" name="object 4">
            <a:extLst>
              <a:ext uri="{FF2B5EF4-FFF2-40B4-BE49-F238E27FC236}">
                <a16:creationId xmlns:a16="http://schemas.microsoft.com/office/drawing/2014/main" id="{815AEDD0-0CEC-477A-B2CE-D31321AF0C66}"/>
              </a:ext>
            </a:extLst>
          </p:cNvPr>
          <p:cNvSpPr txBox="1"/>
          <p:nvPr/>
        </p:nvSpPr>
        <p:spPr>
          <a:xfrm>
            <a:off x="20281" y="4885663"/>
            <a:ext cx="9144000" cy="615553"/>
          </a:xfrm>
          <a:prstGeom prst="rect">
            <a:avLst/>
          </a:prstGeom>
        </p:spPr>
        <p:txBody>
          <a:bodyPr vert="horz" wrap="square" lIns="0" tIns="0" rIns="0" bIns="0" rtlCol="0" anchor="ctr">
            <a:spAutoFit/>
          </a:bodyPr>
          <a:lstStyle>
            <a:defPPr>
              <a:defRPr lang="en-US"/>
            </a:defPPr>
            <a:lvl1pPr marL="12724" defTabSz="914400">
              <a:spcBef>
                <a:spcPts val="114"/>
              </a:spcBef>
              <a:defRPr sz="1250" b="1" i="0" spc="-25">
                <a:latin typeface="Tahoma"/>
                <a:cs typeface="Tahoma"/>
              </a:defRPr>
            </a:lvl1pPr>
            <a:lvl2pPr defTabSz="914400"/>
            <a:lvl3pPr defTabSz="914400"/>
            <a:lvl4pPr defTabSz="914400"/>
            <a:lvl5pPr defTabSz="914400"/>
            <a:lvl6pPr defTabSz="914400"/>
            <a:lvl7pPr defTabSz="914400"/>
            <a:lvl8pPr defTabSz="914400"/>
            <a:lvl9pPr defTabSz="914400"/>
          </a:lstStyle>
          <a:p>
            <a:r>
              <a:rPr lang="el-GR" sz="2000" dirty="0">
                <a:latin typeface="+mn-lt"/>
              </a:rPr>
              <a:t>Τεχνολογία Καύσιμων και Λιπαντικών, Δ. Καρώνης, Ε. Λόης, Φ. Ζαννίκος, Εκδόσεις ΕΜΠ, 2014, Αθήνα</a:t>
            </a:r>
          </a:p>
        </p:txBody>
      </p:sp>
      <p:sp>
        <p:nvSpPr>
          <p:cNvPr id="4" name="object 9">
            <a:extLst>
              <a:ext uri="{FF2B5EF4-FFF2-40B4-BE49-F238E27FC236}">
                <a16:creationId xmlns:a16="http://schemas.microsoft.com/office/drawing/2014/main" id="{77C69E4C-A0D2-4DA7-BC06-C2A5095F8B90}"/>
              </a:ext>
            </a:extLst>
          </p:cNvPr>
          <p:cNvSpPr txBox="1">
            <a:spLocks/>
          </p:cNvSpPr>
          <p:nvPr/>
        </p:nvSpPr>
        <p:spPr>
          <a:xfrm>
            <a:off x="20281" y="5505089"/>
            <a:ext cx="9144000" cy="923330"/>
          </a:xfrm>
          <a:prstGeom prst="rect">
            <a:avLst/>
          </a:prstGeom>
        </p:spPr>
        <p:txBody>
          <a:bodyPr vert="horz" wrap="square" lIns="0" tIns="0" rIns="0" bIns="0" rtlCol="0" anchor="ctr">
            <a:spAutoFit/>
          </a:bodyPr>
          <a:lstStyle>
            <a:defPPr>
              <a:defRPr lang="el-GR"/>
            </a:defPPr>
            <a:lvl1pPr marL="0" algn="l" defTabSz="914400" rtl="0" eaLnBrk="1" latinLnBrk="0" hangingPunct="1">
              <a:defRPr sz="1250" b="0" i="1" kern="1200">
                <a:solidFill>
                  <a:srgbClr val="969696"/>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24">
              <a:spcBef>
                <a:spcPts val="114"/>
              </a:spcBef>
            </a:pPr>
            <a:r>
              <a:rPr lang="el-GR" sz="2000" b="1" i="0" spc="-25" dirty="0">
                <a:solidFill>
                  <a:schemeClr val="tx1"/>
                </a:solidFill>
                <a:latin typeface="+mn-lt"/>
              </a:rPr>
              <a:t>Τεχνολογίες </a:t>
            </a:r>
            <a:r>
              <a:rPr lang="el-GR" sz="2000" b="1" i="0" spc="-30" dirty="0">
                <a:solidFill>
                  <a:schemeClr val="tx1"/>
                </a:solidFill>
                <a:latin typeface="+mn-lt"/>
              </a:rPr>
              <a:t>Εκμετάλλευσης </a:t>
            </a:r>
            <a:r>
              <a:rPr lang="el-GR" sz="2000" b="1" i="0" spc="-25" dirty="0">
                <a:solidFill>
                  <a:schemeClr val="tx1"/>
                </a:solidFill>
                <a:latin typeface="+mn-lt"/>
              </a:rPr>
              <a:t>και </a:t>
            </a:r>
            <a:r>
              <a:rPr lang="el-GR" sz="2000" b="1" i="0" spc="-30" dirty="0">
                <a:solidFill>
                  <a:schemeClr val="tx1"/>
                </a:solidFill>
                <a:latin typeface="+mn-lt"/>
              </a:rPr>
              <a:t>Αξιοποίησης</a:t>
            </a:r>
            <a:r>
              <a:rPr lang="el-GR" sz="2000" b="1" i="0" spc="65" dirty="0">
                <a:solidFill>
                  <a:schemeClr val="tx1"/>
                </a:solidFill>
                <a:latin typeface="+mn-lt"/>
              </a:rPr>
              <a:t> </a:t>
            </a:r>
            <a:r>
              <a:rPr lang="el-GR" sz="2000" b="1" i="0" spc="-35" dirty="0">
                <a:solidFill>
                  <a:schemeClr val="tx1"/>
                </a:solidFill>
                <a:latin typeface="+mn-lt"/>
              </a:rPr>
              <a:t>Υδρογονανθράκων, Στέλλα Μπεζεργιάννη, </a:t>
            </a:r>
            <a:r>
              <a:rPr lang="el-GR" sz="2000" b="1" i="0" dirty="0">
                <a:solidFill>
                  <a:schemeClr val="tx1"/>
                </a:solidFill>
                <a:latin typeface="+mn-lt"/>
                <a:cs typeface="Arial"/>
              </a:rPr>
              <a:t>Παραγωγή</a:t>
            </a:r>
            <a:r>
              <a:rPr lang="el-GR" sz="2000" b="1" i="0" spc="-100" dirty="0">
                <a:solidFill>
                  <a:schemeClr val="tx1"/>
                </a:solidFill>
                <a:latin typeface="+mn-lt"/>
                <a:cs typeface="Arial"/>
              </a:rPr>
              <a:t> </a:t>
            </a:r>
            <a:r>
              <a:rPr lang="el-GR" sz="2000" b="1" i="0" dirty="0">
                <a:solidFill>
                  <a:schemeClr val="tx1"/>
                </a:solidFill>
                <a:latin typeface="+mn-lt"/>
                <a:cs typeface="Arial"/>
              </a:rPr>
              <a:t>Ντίζελ  Ντιζελοκινητήρας  </a:t>
            </a:r>
            <a:r>
              <a:rPr lang="el-GR" sz="2000" b="1" i="0" spc="-5" dirty="0">
                <a:solidFill>
                  <a:schemeClr val="tx1"/>
                </a:solidFill>
                <a:latin typeface="+mn-lt"/>
                <a:cs typeface="Arial"/>
              </a:rPr>
              <a:t>Ιδιότητες </a:t>
            </a:r>
            <a:r>
              <a:rPr lang="el-GR" sz="2000" b="1" i="0" dirty="0">
                <a:solidFill>
                  <a:schemeClr val="tx1"/>
                </a:solidFill>
                <a:latin typeface="+mn-lt"/>
                <a:cs typeface="Arial"/>
              </a:rPr>
              <a:t>Ντίζελ  Μαζούτ</a:t>
            </a:r>
            <a:r>
              <a:rPr lang="el-GR" sz="2000" b="1" i="0" spc="-10" dirty="0">
                <a:solidFill>
                  <a:schemeClr val="tx1"/>
                </a:solidFill>
                <a:latin typeface="+mn-lt"/>
                <a:cs typeface="Arial"/>
              </a:rPr>
              <a:t>,</a:t>
            </a:r>
            <a:r>
              <a:rPr lang="el-GR" sz="2000" b="1" i="0" spc="-5" dirty="0">
                <a:solidFill>
                  <a:schemeClr val="tx1"/>
                </a:solidFill>
                <a:latin typeface="+mn-lt"/>
                <a:cs typeface="Arial"/>
              </a:rPr>
              <a:t> Δρ. Στέλλα</a:t>
            </a:r>
            <a:r>
              <a:rPr lang="el-GR" sz="2000" b="1" i="0" spc="-20" dirty="0">
                <a:solidFill>
                  <a:schemeClr val="tx1"/>
                </a:solidFill>
                <a:latin typeface="+mn-lt"/>
                <a:cs typeface="Arial"/>
              </a:rPr>
              <a:t> </a:t>
            </a:r>
            <a:r>
              <a:rPr lang="el-GR" sz="2000" b="1" i="0" spc="-5" dirty="0">
                <a:solidFill>
                  <a:schemeClr val="tx1"/>
                </a:solidFill>
                <a:latin typeface="+mn-lt"/>
                <a:cs typeface="Arial"/>
              </a:rPr>
              <a:t>Μπεζεργιαννη, 2009</a:t>
            </a:r>
            <a:endParaRPr lang="el-GR" sz="2000" b="1" i="0" dirty="0">
              <a:solidFill>
                <a:schemeClr val="tx1"/>
              </a:solidFill>
              <a:latin typeface="+mn-lt"/>
              <a:cs typeface="Arial"/>
            </a:endParaRPr>
          </a:p>
        </p:txBody>
      </p:sp>
    </p:spTree>
    <p:extLst>
      <p:ext uri="{BB962C8B-B14F-4D97-AF65-F5344CB8AC3E}">
        <p14:creationId xmlns:p14="http://schemas.microsoft.com/office/powerpoint/2010/main" val="17350990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descr="Εικόνα που περιέχει μπουκάλι, εσωτερικό, πίνακας, καθιστός&#10;&#10;Περιγραφή που δημιουργήθηκε αυτόματα">
            <a:extLst>
              <a:ext uri="{FF2B5EF4-FFF2-40B4-BE49-F238E27FC236}">
                <a16:creationId xmlns:a16="http://schemas.microsoft.com/office/drawing/2014/main" id="{6E267A05-4EC5-45BE-AD64-C27D02DCEA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976" b="10774"/>
          <a:stretch/>
        </p:blipFill>
        <p:spPr>
          <a:xfrm>
            <a:off x="20" y="10"/>
            <a:ext cx="9143980" cy="6857990"/>
          </a:xfrm>
          <a:prstGeom prst="rect">
            <a:avLst/>
          </a:prstGeom>
        </p:spPr>
      </p:pic>
    </p:spTree>
    <p:extLst>
      <p:ext uri="{BB962C8B-B14F-4D97-AF65-F5344CB8AC3E}">
        <p14:creationId xmlns:p14="http://schemas.microsoft.com/office/powerpoint/2010/main" val="1339545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35C6E62-4648-4B1F-9B85-D270ACBC39C2}"/>
              </a:ext>
            </a:extLst>
          </p:cNvPr>
          <p:cNvPicPr>
            <a:picLocks noChangeAspect="1"/>
          </p:cNvPicPr>
          <p:nvPr/>
        </p:nvPicPr>
        <p:blipFill rotWithShape="1">
          <a:blip r:embed="rId2"/>
          <a:srcRect l="21650" t="26200" r="20863" b="3800"/>
          <a:stretch/>
        </p:blipFill>
        <p:spPr>
          <a:xfrm>
            <a:off x="708840" y="260648"/>
            <a:ext cx="7726320" cy="5292000"/>
          </a:xfrm>
          <a:prstGeom prst="rect">
            <a:avLst/>
          </a:prstGeom>
        </p:spPr>
      </p:pic>
      <p:sp>
        <p:nvSpPr>
          <p:cNvPr id="4" name="TextBox 3">
            <a:extLst>
              <a:ext uri="{FF2B5EF4-FFF2-40B4-BE49-F238E27FC236}">
                <a16:creationId xmlns:a16="http://schemas.microsoft.com/office/drawing/2014/main" id="{F5039E02-389F-4FCD-98B0-5DA792695BCC}"/>
              </a:ext>
            </a:extLst>
          </p:cNvPr>
          <p:cNvSpPr txBox="1"/>
          <p:nvPr/>
        </p:nvSpPr>
        <p:spPr>
          <a:xfrm>
            <a:off x="-8925" y="6453336"/>
            <a:ext cx="9144000" cy="276999"/>
          </a:xfrm>
          <a:prstGeom prst="rect">
            <a:avLst/>
          </a:prstGeom>
          <a:noFill/>
        </p:spPr>
        <p:txBody>
          <a:bodyPr wrap="square">
            <a:spAutoFit/>
          </a:bodyPr>
          <a:lstStyle/>
          <a:p>
            <a:r>
              <a:rPr lang="el-GR" sz="1200" b="1" i="0" spc="-5" dirty="0">
                <a:solidFill>
                  <a:schemeClr val="tx1"/>
                </a:solidFill>
                <a:latin typeface="+mn-lt"/>
                <a:cs typeface="Arial"/>
              </a:rPr>
              <a:t>Ενεργειακές Τεχνολογίες, Αργό Πετρέλαιο Χαρακτηριστικά - Ιδιότητες, Εργαστήριο Τεχνολογίας Καυσίμων και Λιπαντικών ΕΜΠ, Παρουσίαση</a:t>
            </a:r>
            <a:endParaRPr lang="el-GR" sz="1200" dirty="0"/>
          </a:p>
        </p:txBody>
      </p:sp>
    </p:spTree>
    <p:extLst>
      <p:ext uri="{BB962C8B-B14F-4D97-AF65-F5344CB8AC3E}">
        <p14:creationId xmlns:p14="http://schemas.microsoft.com/office/powerpoint/2010/main" val="21429883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6" y="432368"/>
            <a:ext cx="7992693" cy="511446"/>
          </a:xfrm>
          <a:prstGeom prst="rect">
            <a:avLst/>
          </a:prstGeom>
        </p:spPr>
        <p:txBody>
          <a:bodyPr vert="horz" wrap="square" lIns="0" tIns="12724" rIns="0" bIns="0" rtlCol="0" anchor="ctr">
            <a:spAutoFit/>
          </a:bodyPr>
          <a:lstStyle/>
          <a:p>
            <a:pPr marL="12724" algn="ctr">
              <a:spcBef>
                <a:spcPts val="100"/>
              </a:spcBef>
            </a:pPr>
            <a:r>
              <a:rPr sz="3600" spc="-5" dirty="0">
                <a:latin typeface="+mn-lt"/>
              </a:rPr>
              <a:t>Παραγωγή</a:t>
            </a:r>
            <a:r>
              <a:rPr sz="3600" spc="-90" dirty="0">
                <a:latin typeface="+mn-lt"/>
              </a:rPr>
              <a:t> </a:t>
            </a:r>
            <a:r>
              <a:rPr sz="3600" spc="-5" dirty="0">
                <a:latin typeface="+mn-lt"/>
              </a:rPr>
              <a:t>Ντίζελ</a:t>
            </a:r>
          </a:p>
        </p:txBody>
      </p:sp>
      <p:sp>
        <p:nvSpPr>
          <p:cNvPr id="5" name="object 5"/>
          <p:cNvSpPr txBox="1"/>
          <p:nvPr/>
        </p:nvSpPr>
        <p:spPr>
          <a:xfrm>
            <a:off x="8816707" y="6576468"/>
            <a:ext cx="173677" cy="228499"/>
          </a:xfrm>
          <a:prstGeom prst="rect">
            <a:avLst/>
          </a:prstGeom>
        </p:spPr>
        <p:txBody>
          <a:bodyPr vert="horz" wrap="square" lIns="0" tIns="12087" rIns="0" bIns="0" rtlCol="0">
            <a:spAutoFit/>
          </a:bodyPr>
          <a:lstStyle/>
          <a:p>
            <a:pPr marL="38172">
              <a:spcBef>
                <a:spcPts val="95"/>
              </a:spcBef>
            </a:pPr>
            <a:fld id="{81D60167-4931-47E6-BA6A-407CBD079E47}" type="slidenum">
              <a:rPr sz="1403" spc="-5" dirty="0">
                <a:solidFill>
                  <a:srgbClr val="B2B2B2"/>
                </a:solidFill>
                <a:latin typeface="UKIJ Inchike"/>
                <a:cs typeface="UKIJ Inchike"/>
              </a:rPr>
              <a:pPr marL="38172">
                <a:spcBef>
                  <a:spcPts val="95"/>
                </a:spcBef>
              </a:pPr>
              <a:t>120</a:t>
            </a:fld>
            <a:endParaRPr sz="1403">
              <a:latin typeface="UKIJ Inchike"/>
              <a:cs typeface="UKIJ Inchike"/>
            </a:endParaRPr>
          </a:p>
        </p:txBody>
      </p:sp>
      <p:sp>
        <p:nvSpPr>
          <p:cNvPr id="3" name="object 3"/>
          <p:cNvSpPr txBox="1"/>
          <p:nvPr/>
        </p:nvSpPr>
        <p:spPr>
          <a:xfrm>
            <a:off x="1" y="1201664"/>
            <a:ext cx="8990384" cy="4549892"/>
          </a:xfrm>
          <a:prstGeom prst="rect">
            <a:avLst/>
          </a:prstGeom>
        </p:spPr>
        <p:txBody>
          <a:bodyPr vert="horz" wrap="square" lIns="0" tIns="98608" rIns="0" bIns="0" rtlCol="0">
            <a:spAutoFit/>
          </a:bodyPr>
          <a:lstStyle/>
          <a:p>
            <a:pPr marL="402083" indent="-364546" algn="ctr">
              <a:spcBef>
                <a:spcPts val="776"/>
              </a:spcBef>
              <a:buClr>
                <a:srgbClr val="FF0000"/>
              </a:buClr>
              <a:buSzPct val="75000"/>
              <a:buFont typeface="Wingdings"/>
              <a:buChar char=""/>
              <a:tabLst>
                <a:tab pos="402083" algn="l"/>
                <a:tab pos="402719" algn="l"/>
              </a:tabLst>
            </a:pPr>
            <a:r>
              <a:rPr sz="2000" b="1" spc="-5" dirty="0">
                <a:cs typeface="Arial"/>
              </a:rPr>
              <a:t>Σύνθετο μίγμα</a:t>
            </a:r>
            <a:r>
              <a:rPr sz="2000" b="1" spc="5" dirty="0">
                <a:cs typeface="Arial"/>
              </a:rPr>
              <a:t> </a:t>
            </a:r>
            <a:r>
              <a:rPr sz="2000" b="1" spc="-5" dirty="0">
                <a:cs typeface="Arial"/>
              </a:rPr>
              <a:t>υδρογονανθράκων</a:t>
            </a:r>
            <a:endParaRPr sz="2000" b="1" dirty="0">
              <a:cs typeface="Arial"/>
            </a:endParaRPr>
          </a:p>
          <a:p>
            <a:pPr marL="402083" indent="-364546" algn="ctr">
              <a:lnSpc>
                <a:spcPts val="3266"/>
              </a:lnSpc>
              <a:spcBef>
                <a:spcPts val="681"/>
              </a:spcBef>
              <a:buClr>
                <a:srgbClr val="FF0000"/>
              </a:buClr>
              <a:buSzPct val="75000"/>
              <a:buFont typeface="Wingdings"/>
              <a:buChar char=""/>
              <a:tabLst>
                <a:tab pos="402083" algn="l"/>
                <a:tab pos="402719" algn="l"/>
              </a:tabLst>
            </a:pPr>
            <a:r>
              <a:rPr sz="2000" b="1" dirty="0">
                <a:cs typeface="Arial"/>
              </a:rPr>
              <a:t>Μίγμα </a:t>
            </a:r>
            <a:r>
              <a:rPr sz="2000" spc="-5" dirty="0">
                <a:cs typeface="Arial"/>
              </a:rPr>
              <a:t>προϊόντων διαφόρων</a:t>
            </a:r>
            <a:r>
              <a:rPr sz="2000" b="1" spc="-15" dirty="0">
                <a:cs typeface="Arial"/>
              </a:rPr>
              <a:t> </a:t>
            </a:r>
            <a:r>
              <a:rPr sz="2000" b="1" spc="-5" dirty="0">
                <a:cs typeface="Arial"/>
              </a:rPr>
              <a:t>διεργασιών</a:t>
            </a:r>
            <a:endParaRPr sz="2000" b="1" dirty="0">
              <a:cs typeface="Arial"/>
            </a:endParaRPr>
          </a:p>
          <a:p>
            <a:pPr marL="581492" lvl="1" algn="ctr">
              <a:lnSpc>
                <a:spcPts val="2906"/>
              </a:lnSpc>
              <a:buClr>
                <a:srgbClr val="FFCF01"/>
              </a:buClr>
              <a:buSzPct val="108333"/>
              <a:tabLst>
                <a:tab pos="845518" algn="l"/>
                <a:tab pos="846155" algn="l"/>
              </a:tabLst>
            </a:pPr>
            <a:r>
              <a:rPr sz="2000" spc="-5" dirty="0">
                <a:cs typeface="Arial"/>
              </a:rPr>
              <a:t>Κλάσματα </a:t>
            </a:r>
            <a:r>
              <a:rPr sz="2000" dirty="0">
                <a:cs typeface="Arial"/>
              </a:rPr>
              <a:t>ορίων </a:t>
            </a:r>
            <a:r>
              <a:rPr sz="2000" spc="-5" dirty="0">
                <a:cs typeface="Arial"/>
              </a:rPr>
              <a:t>απόσταξης</a:t>
            </a:r>
            <a:r>
              <a:rPr sz="2000" spc="25" dirty="0">
                <a:cs typeface="Arial"/>
              </a:rPr>
              <a:t> </a:t>
            </a:r>
            <a:r>
              <a:rPr sz="2000" b="1" spc="-5" dirty="0">
                <a:cs typeface="Arial"/>
              </a:rPr>
              <a:t>150-3</a:t>
            </a:r>
            <a:r>
              <a:rPr lang="el-GR" sz="2000" b="1" spc="-5" dirty="0">
                <a:cs typeface="Arial"/>
              </a:rPr>
              <a:t>6</a:t>
            </a:r>
            <a:r>
              <a:rPr sz="2000" b="1" spc="-5" dirty="0">
                <a:cs typeface="Arial"/>
              </a:rPr>
              <a:t>0</a:t>
            </a:r>
            <a:r>
              <a:rPr sz="2000" b="1" spc="-7" baseline="24305" dirty="0">
                <a:cs typeface="Arial"/>
              </a:rPr>
              <a:t>o</a:t>
            </a:r>
            <a:r>
              <a:rPr sz="2000" b="1" spc="-5" dirty="0">
                <a:cs typeface="Arial"/>
              </a:rPr>
              <a:t>C</a:t>
            </a:r>
            <a:endParaRPr sz="2000" b="1" dirty="0">
              <a:cs typeface="Arial"/>
            </a:endParaRPr>
          </a:p>
          <a:p>
            <a:pPr marL="581492" lvl="1" algn="ctr">
              <a:lnSpc>
                <a:spcPts val="3001"/>
              </a:lnSpc>
              <a:buClr>
                <a:srgbClr val="FFCF01"/>
              </a:buClr>
              <a:buSzPct val="108333"/>
              <a:tabLst>
                <a:tab pos="845518" algn="l"/>
                <a:tab pos="846155" algn="l"/>
              </a:tabLst>
            </a:pPr>
            <a:r>
              <a:rPr sz="2000" dirty="0">
                <a:cs typeface="Arial"/>
              </a:rPr>
              <a:t>Στόχος να ικανοποιούνται οι</a:t>
            </a:r>
            <a:r>
              <a:rPr sz="2000" spc="-35" dirty="0">
                <a:cs typeface="Arial"/>
              </a:rPr>
              <a:t> </a:t>
            </a:r>
            <a:r>
              <a:rPr sz="2000" spc="-5" dirty="0">
                <a:cs typeface="Arial"/>
              </a:rPr>
              <a:t>προδιαγραφές</a:t>
            </a:r>
            <a:endParaRPr sz="2000" dirty="0">
              <a:cs typeface="Arial"/>
            </a:endParaRPr>
          </a:p>
          <a:p>
            <a:pPr marL="402083" marR="17814" indent="-364546" algn="ctr">
              <a:spcBef>
                <a:spcPts val="636"/>
              </a:spcBef>
              <a:buClr>
                <a:srgbClr val="FF0000"/>
              </a:buClr>
              <a:buSzPct val="75000"/>
              <a:buFont typeface="Wingdings"/>
              <a:buChar char=""/>
              <a:tabLst>
                <a:tab pos="402083" algn="l"/>
                <a:tab pos="402719" algn="l"/>
              </a:tabLst>
            </a:pPr>
            <a:r>
              <a:rPr lang="el-GR" sz="2000" b="1" spc="-5" dirty="0">
                <a:cs typeface="Arial"/>
              </a:rPr>
              <a:t>Προέρχεται </a:t>
            </a:r>
            <a:r>
              <a:rPr sz="2000" b="1" spc="-5" dirty="0">
                <a:cs typeface="Arial"/>
              </a:rPr>
              <a:t>από ατμοσφαιρική απόσταξη αλλά και από  άλλες μονάδες</a:t>
            </a:r>
            <a:r>
              <a:rPr sz="2000" b="1" dirty="0">
                <a:cs typeface="Arial"/>
              </a:rPr>
              <a:t> </a:t>
            </a:r>
            <a:r>
              <a:rPr sz="2000" b="1" spc="-5" dirty="0">
                <a:cs typeface="Arial"/>
              </a:rPr>
              <a:t>μετατροπής</a:t>
            </a:r>
            <a:endParaRPr sz="2000" b="1" dirty="0">
              <a:cs typeface="Arial"/>
            </a:endParaRPr>
          </a:p>
          <a:p>
            <a:pPr marL="581492" marR="465066" lvl="1" algn="ctr">
              <a:lnSpc>
                <a:spcPts val="2875"/>
              </a:lnSpc>
              <a:spcBef>
                <a:spcPts val="100"/>
              </a:spcBef>
              <a:buClr>
                <a:srgbClr val="FFCF01"/>
              </a:buClr>
              <a:buSzPct val="108333"/>
              <a:tabLst>
                <a:tab pos="845518" algn="l"/>
                <a:tab pos="846155" algn="l"/>
              </a:tabLst>
            </a:pPr>
            <a:r>
              <a:rPr sz="2000" spc="-5" dirty="0">
                <a:cs typeface="Arial"/>
              </a:rPr>
              <a:t>Τύπος αργού πετρελαίου επηρεάζει </a:t>
            </a:r>
            <a:r>
              <a:rPr sz="2000" dirty="0">
                <a:cs typeface="Arial"/>
              </a:rPr>
              <a:t>την </a:t>
            </a:r>
            <a:r>
              <a:rPr sz="2000" spc="-5" dirty="0">
                <a:cs typeface="Arial"/>
              </a:rPr>
              <a:t>ποιότητα </a:t>
            </a:r>
            <a:r>
              <a:rPr sz="2000" dirty="0">
                <a:cs typeface="Arial"/>
              </a:rPr>
              <a:t>και  </a:t>
            </a:r>
            <a:r>
              <a:rPr sz="2000" spc="-5" dirty="0">
                <a:cs typeface="Arial"/>
              </a:rPr>
              <a:t>ποσότητα παραγόμενου</a:t>
            </a:r>
            <a:r>
              <a:rPr sz="2000" spc="-15" dirty="0">
                <a:cs typeface="Arial"/>
              </a:rPr>
              <a:t> </a:t>
            </a:r>
            <a:r>
              <a:rPr sz="2000" dirty="0">
                <a:cs typeface="Arial"/>
              </a:rPr>
              <a:t>ντίζελ</a:t>
            </a:r>
          </a:p>
          <a:p>
            <a:pPr marL="402083" marR="1696763" indent="-364546" algn="ctr">
              <a:spcBef>
                <a:spcPts val="586"/>
              </a:spcBef>
              <a:buClr>
                <a:srgbClr val="FF0000"/>
              </a:buClr>
              <a:buSzPct val="75000"/>
              <a:buFont typeface="Wingdings"/>
              <a:buChar char=""/>
              <a:tabLst>
                <a:tab pos="402083" algn="l"/>
                <a:tab pos="402719" algn="l"/>
              </a:tabLst>
            </a:pPr>
            <a:r>
              <a:rPr sz="2000" b="1" spc="-5" dirty="0">
                <a:cs typeface="Arial"/>
              </a:rPr>
              <a:t>Εξισορρόπηση παραγωγής με ζήτηση  επιτυγχάνεται με διεργασίες</a:t>
            </a:r>
            <a:r>
              <a:rPr sz="2000" b="1" spc="-55" dirty="0">
                <a:cs typeface="Arial"/>
              </a:rPr>
              <a:t> </a:t>
            </a:r>
            <a:r>
              <a:rPr sz="2000" b="1" spc="-5" dirty="0">
                <a:cs typeface="Arial"/>
              </a:rPr>
              <a:t>μετατροπής</a:t>
            </a:r>
            <a:endParaRPr sz="2000" b="1" dirty="0">
              <a:cs typeface="Arial"/>
            </a:endParaRPr>
          </a:p>
          <a:p>
            <a:pPr marL="581492" marR="1228515" lvl="1" algn="ctr">
              <a:lnSpc>
                <a:spcPts val="2875"/>
              </a:lnSpc>
              <a:spcBef>
                <a:spcPts val="105"/>
              </a:spcBef>
              <a:buClr>
                <a:srgbClr val="FFCF01"/>
              </a:buClr>
              <a:buSzPct val="108333"/>
              <a:tabLst>
                <a:tab pos="845518" algn="l"/>
                <a:tab pos="846155" algn="l"/>
              </a:tabLst>
            </a:pPr>
            <a:r>
              <a:rPr sz="2000" spc="-5" dirty="0">
                <a:cs typeface="Arial"/>
              </a:rPr>
              <a:t>Θερμική πυρόλυση, ιξωδόλυση, εξανθράκωση,  </a:t>
            </a:r>
            <a:r>
              <a:rPr sz="2000" dirty="0">
                <a:cs typeface="Arial"/>
              </a:rPr>
              <a:t>καταλυτική </a:t>
            </a:r>
            <a:r>
              <a:rPr sz="2000" spc="-5" dirty="0">
                <a:cs typeface="Arial"/>
              </a:rPr>
              <a:t>πυρόλυση,</a:t>
            </a:r>
            <a:r>
              <a:rPr sz="2000" spc="-35" dirty="0">
                <a:cs typeface="Arial"/>
              </a:rPr>
              <a:t> </a:t>
            </a:r>
            <a:r>
              <a:rPr sz="2000" spc="-5" dirty="0">
                <a:cs typeface="Arial"/>
              </a:rPr>
              <a:t>υδρογονοπυρόλυση</a:t>
            </a:r>
            <a:endParaRPr sz="2000" dirty="0">
              <a:cs typeface="Arial"/>
            </a:endParaRPr>
          </a:p>
        </p:txBody>
      </p:sp>
      <p:sp>
        <p:nvSpPr>
          <p:cNvPr id="6" name="TextBox 5">
            <a:extLst>
              <a:ext uri="{FF2B5EF4-FFF2-40B4-BE49-F238E27FC236}">
                <a16:creationId xmlns:a16="http://schemas.microsoft.com/office/drawing/2014/main" id="{A5085D00-E2F6-4843-9896-271C2D497EC0}"/>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6" y="404668"/>
            <a:ext cx="7632654" cy="566846"/>
          </a:xfrm>
          <a:prstGeom prst="rect">
            <a:avLst/>
          </a:prstGeom>
        </p:spPr>
        <p:txBody>
          <a:bodyPr vert="horz" wrap="square" lIns="0" tIns="12724" rIns="0" bIns="0" rtlCol="0" anchor="ctr">
            <a:spAutoFit/>
          </a:bodyPr>
          <a:lstStyle/>
          <a:p>
            <a:pPr marL="12724" algn="ctr">
              <a:spcBef>
                <a:spcPts val="100"/>
              </a:spcBef>
            </a:pPr>
            <a:r>
              <a:rPr lang="el-GR" sz="4000" spc="-5" dirty="0">
                <a:latin typeface="+mn-lt"/>
              </a:rPr>
              <a:t>Ποια τα </a:t>
            </a:r>
            <a:r>
              <a:rPr sz="4000" spc="-5" dirty="0" err="1">
                <a:latin typeface="+mn-lt"/>
              </a:rPr>
              <a:t>Συστ</a:t>
            </a:r>
            <a:r>
              <a:rPr sz="4000" spc="-5" dirty="0">
                <a:latin typeface="+mn-lt"/>
              </a:rPr>
              <a:t>ατικά</a:t>
            </a:r>
            <a:r>
              <a:rPr sz="4000" spc="-60" dirty="0">
                <a:latin typeface="+mn-lt"/>
              </a:rPr>
              <a:t> </a:t>
            </a:r>
            <a:r>
              <a:rPr lang="el-GR" sz="4000" spc="-60" dirty="0">
                <a:latin typeface="+mn-lt"/>
              </a:rPr>
              <a:t>του </a:t>
            </a:r>
            <a:r>
              <a:rPr sz="4000" spc="-5" dirty="0" err="1">
                <a:latin typeface="+mn-lt"/>
              </a:rPr>
              <a:t>Ντ</a:t>
            </a:r>
            <a:r>
              <a:rPr lang="el-GR" sz="4000" spc="-5" dirty="0">
                <a:latin typeface="+mn-lt"/>
              </a:rPr>
              <a:t>ή</a:t>
            </a:r>
            <a:r>
              <a:rPr sz="4000" spc="-5" dirty="0" err="1">
                <a:latin typeface="+mn-lt"/>
              </a:rPr>
              <a:t>ζελ</a:t>
            </a:r>
            <a:r>
              <a:rPr lang="el-GR" sz="4000" spc="-5" dirty="0">
                <a:latin typeface="+mn-lt"/>
              </a:rPr>
              <a:t>?</a:t>
            </a:r>
            <a:endParaRPr sz="4000" spc="-5" dirty="0">
              <a:latin typeface="+mn-lt"/>
            </a:endParaRPr>
          </a:p>
        </p:txBody>
      </p:sp>
      <p:sp>
        <p:nvSpPr>
          <p:cNvPr id="5" name="object 5"/>
          <p:cNvSpPr txBox="1"/>
          <p:nvPr/>
        </p:nvSpPr>
        <p:spPr>
          <a:xfrm>
            <a:off x="8816707" y="6576468"/>
            <a:ext cx="173677" cy="228499"/>
          </a:xfrm>
          <a:prstGeom prst="rect">
            <a:avLst/>
          </a:prstGeom>
        </p:spPr>
        <p:txBody>
          <a:bodyPr vert="horz" wrap="square" lIns="0" tIns="12087" rIns="0" bIns="0" rtlCol="0">
            <a:spAutoFit/>
          </a:bodyPr>
          <a:lstStyle/>
          <a:p>
            <a:pPr marL="38172">
              <a:spcBef>
                <a:spcPts val="95"/>
              </a:spcBef>
            </a:pPr>
            <a:fld id="{81D60167-4931-47E6-BA6A-407CBD079E47}" type="slidenum">
              <a:rPr sz="1403" spc="-5" dirty="0">
                <a:solidFill>
                  <a:srgbClr val="B2B2B2"/>
                </a:solidFill>
                <a:latin typeface="UKIJ Inchike"/>
                <a:cs typeface="UKIJ Inchike"/>
              </a:rPr>
              <a:pPr marL="38172">
                <a:spcBef>
                  <a:spcPts val="95"/>
                </a:spcBef>
              </a:pPr>
              <a:t>121</a:t>
            </a:fld>
            <a:endParaRPr sz="1403">
              <a:latin typeface="UKIJ Inchike"/>
              <a:cs typeface="UKIJ Inchike"/>
            </a:endParaRPr>
          </a:p>
        </p:txBody>
      </p:sp>
      <p:sp>
        <p:nvSpPr>
          <p:cNvPr id="3" name="object 3"/>
          <p:cNvSpPr txBox="1"/>
          <p:nvPr/>
        </p:nvSpPr>
        <p:spPr>
          <a:xfrm>
            <a:off x="107505" y="1252507"/>
            <a:ext cx="9001000" cy="3754642"/>
          </a:xfrm>
          <a:prstGeom prst="rect">
            <a:avLst/>
          </a:prstGeom>
        </p:spPr>
        <p:txBody>
          <a:bodyPr vert="horz" wrap="square" lIns="0" tIns="12724" rIns="0" bIns="0" rtlCol="0">
            <a:spAutoFit/>
          </a:bodyPr>
          <a:lstStyle/>
          <a:p>
            <a:pPr marL="376634" indent="-364546">
              <a:lnSpc>
                <a:spcPts val="3260"/>
              </a:lnSpc>
              <a:spcBef>
                <a:spcPts val="100"/>
              </a:spcBef>
              <a:buClr>
                <a:srgbClr val="FF0000"/>
              </a:buClr>
              <a:buSzPct val="75000"/>
              <a:buFont typeface="Wingdings"/>
              <a:buChar char=""/>
              <a:tabLst>
                <a:tab pos="376634" algn="l"/>
                <a:tab pos="377270" algn="l"/>
              </a:tabLst>
            </a:pPr>
            <a:r>
              <a:rPr sz="2000" b="1" spc="-5" dirty="0">
                <a:cs typeface="Arial"/>
              </a:rPr>
              <a:t>Παραφίνες</a:t>
            </a:r>
            <a:endParaRPr sz="2000" b="1" dirty="0">
              <a:cs typeface="Arial"/>
            </a:endParaRPr>
          </a:p>
          <a:p>
            <a:pPr marL="820070" lvl="1" indent="-264026">
              <a:lnSpc>
                <a:spcPts val="2901"/>
              </a:lnSpc>
              <a:buClr>
                <a:srgbClr val="FFCF01"/>
              </a:buClr>
              <a:buSzPct val="108333"/>
              <a:buChar char="-"/>
              <a:tabLst>
                <a:tab pos="820070" algn="l"/>
                <a:tab pos="820706" algn="l"/>
              </a:tabLst>
            </a:pPr>
            <a:r>
              <a:rPr sz="2000" b="1" spc="-5" dirty="0">
                <a:cs typeface="Arial"/>
              </a:rPr>
              <a:t>Υψηλή ποιότητα</a:t>
            </a:r>
            <a:r>
              <a:rPr sz="2000" b="1" spc="-10" dirty="0">
                <a:cs typeface="Arial"/>
              </a:rPr>
              <a:t> </a:t>
            </a:r>
            <a:r>
              <a:rPr sz="2000" b="1" spc="-5" dirty="0">
                <a:cs typeface="Arial"/>
              </a:rPr>
              <a:t>ανάφλεξης</a:t>
            </a:r>
            <a:endParaRPr sz="2000" b="1" dirty="0">
              <a:cs typeface="Arial"/>
            </a:endParaRPr>
          </a:p>
          <a:p>
            <a:pPr marL="820070" marR="963217" lvl="1" indent="-264026">
              <a:lnSpc>
                <a:spcPts val="2585"/>
              </a:lnSpc>
              <a:spcBef>
                <a:spcPts val="416"/>
              </a:spcBef>
              <a:buClr>
                <a:srgbClr val="FFCF01"/>
              </a:buClr>
              <a:buSzPct val="108333"/>
              <a:buChar char="-"/>
              <a:tabLst>
                <a:tab pos="820070" algn="l"/>
                <a:tab pos="820706" algn="l"/>
              </a:tabLst>
            </a:pPr>
            <a:r>
              <a:rPr sz="2000" b="1" dirty="0">
                <a:cs typeface="Arial"/>
              </a:rPr>
              <a:t>Προβλήματα </a:t>
            </a:r>
            <a:r>
              <a:rPr sz="2000" b="1" spc="-5" dirty="0">
                <a:cs typeface="Arial"/>
              </a:rPr>
              <a:t>προδιαγραφών ροής </a:t>
            </a:r>
            <a:r>
              <a:rPr sz="2000" b="1" dirty="0">
                <a:cs typeface="Arial"/>
              </a:rPr>
              <a:t>σε </a:t>
            </a:r>
            <a:r>
              <a:rPr sz="2000" b="1" spc="-5" dirty="0">
                <a:cs typeface="Arial"/>
              </a:rPr>
              <a:t>χαμηλές  </a:t>
            </a:r>
            <a:r>
              <a:rPr sz="2000" b="1" dirty="0">
                <a:cs typeface="Arial"/>
              </a:rPr>
              <a:t>θερμοκρασίες</a:t>
            </a:r>
          </a:p>
          <a:p>
            <a:pPr marL="376634" indent="-364546">
              <a:lnSpc>
                <a:spcPts val="3335"/>
              </a:lnSpc>
              <a:buClr>
                <a:srgbClr val="FF0000"/>
              </a:buClr>
              <a:buSzPct val="75000"/>
              <a:buFont typeface="Wingdings"/>
              <a:buChar char=""/>
              <a:tabLst>
                <a:tab pos="376634" algn="l"/>
                <a:tab pos="377270" algn="l"/>
              </a:tabLst>
            </a:pPr>
            <a:r>
              <a:rPr sz="2000" b="1" dirty="0">
                <a:cs typeface="Arial"/>
              </a:rPr>
              <a:t>Ναφθένια</a:t>
            </a:r>
          </a:p>
          <a:p>
            <a:pPr marL="376634" indent="-364546">
              <a:spcBef>
                <a:spcPts val="5"/>
              </a:spcBef>
              <a:buClr>
                <a:srgbClr val="FF0000"/>
              </a:buClr>
              <a:buSzPct val="75000"/>
              <a:buFont typeface="Wingdings"/>
              <a:buChar char=""/>
              <a:tabLst>
                <a:tab pos="376634" algn="l"/>
                <a:tab pos="377270" algn="l"/>
              </a:tabLst>
            </a:pPr>
            <a:r>
              <a:rPr sz="2000" b="1" spc="-5" dirty="0">
                <a:cs typeface="Arial"/>
              </a:rPr>
              <a:t>Αρωματικά</a:t>
            </a:r>
            <a:endParaRPr sz="2000" b="1" dirty="0">
              <a:cs typeface="Arial"/>
            </a:endParaRPr>
          </a:p>
          <a:p>
            <a:pPr marL="376634" indent="-364546">
              <a:spcBef>
                <a:spcPts val="5"/>
              </a:spcBef>
              <a:buClr>
                <a:srgbClr val="FF0000"/>
              </a:buClr>
              <a:buSzPct val="75000"/>
              <a:buFont typeface="Wingdings"/>
              <a:buChar char=""/>
              <a:tabLst>
                <a:tab pos="376634" algn="l"/>
                <a:tab pos="377270" algn="l"/>
              </a:tabLst>
            </a:pPr>
            <a:r>
              <a:rPr sz="2000" b="1" spc="-5" dirty="0">
                <a:cs typeface="Arial"/>
              </a:rPr>
              <a:t>Μικρή περιεκτικότητα </a:t>
            </a:r>
            <a:r>
              <a:rPr sz="2000" b="1" dirty="0">
                <a:cs typeface="Arial"/>
              </a:rPr>
              <a:t>ολεφινών, </a:t>
            </a:r>
            <a:r>
              <a:rPr sz="2000" b="1" spc="-5" dirty="0">
                <a:cs typeface="Arial"/>
              </a:rPr>
              <a:t>ενώσεων </a:t>
            </a:r>
            <a:r>
              <a:rPr sz="2000" b="1" dirty="0">
                <a:cs typeface="Arial"/>
              </a:rPr>
              <a:t>S &amp;</a:t>
            </a:r>
            <a:r>
              <a:rPr sz="2000" b="1" spc="-45" dirty="0">
                <a:cs typeface="Arial"/>
              </a:rPr>
              <a:t> </a:t>
            </a:r>
            <a:r>
              <a:rPr sz="2000" b="1" dirty="0">
                <a:cs typeface="Arial"/>
              </a:rPr>
              <a:t>N</a:t>
            </a:r>
          </a:p>
          <a:p>
            <a:pPr marL="376634" indent="-364546">
              <a:lnSpc>
                <a:spcPts val="3266"/>
              </a:lnSpc>
              <a:buClr>
                <a:srgbClr val="FF0000"/>
              </a:buClr>
              <a:buSzPct val="75000"/>
              <a:buFont typeface="Wingdings"/>
              <a:buChar char=""/>
              <a:tabLst>
                <a:tab pos="376634" algn="l"/>
                <a:tab pos="377270" algn="l"/>
              </a:tabLst>
            </a:pPr>
            <a:r>
              <a:rPr lang="el-GR" sz="2000" b="1" dirty="0">
                <a:cs typeface="Arial"/>
              </a:rPr>
              <a:t>Περιέχει </a:t>
            </a:r>
            <a:r>
              <a:rPr sz="2000" b="1" dirty="0" err="1">
                <a:cs typeface="Arial"/>
              </a:rPr>
              <a:t>Προϊόν</a:t>
            </a:r>
            <a:r>
              <a:rPr sz="2000" b="1" spc="-5" dirty="0">
                <a:cs typeface="Arial"/>
              </a:rPr>
              <a:t> π</a:t>
            </a:r>
            <a:r>
              <a:rPr sz="2000" b="1" spc="-5" dirty="0" err="1">
                <a:cs typeface="Arial"/>
              </a:rPr>
              <a:t>υρόλυσης</a:t>
            </a:r>
            <a:r>
              <a:rPr lang="el-GR" sz="2000" b="1" spc="-5" dirty="0">
                <a:cs typeface="Arial"/>
              </a:rPr>
              <a:t> με τα ακόλουθα χαρακτηριστικά</a:t>
            </a:r>
            <a:r>
              <a:rPr lang="en-US" sz="2000" b="1" spc="-5" dirty="0">
                <a:cs typeface="Arial"/>
              </a:rPr>
              <a:t>:</a:t>
            </a:r>
            <a:endParaRPr sz="2000" b="1" dirty="0">
              <a:cs typeface="Arial"/>
            </a:endParaRPr>
          </a:p>
          <a:p>
            <a:pPr marL="0" lvl="1" indent="-457200">
              <a:lnSpc>
                <a:spcPts val="2901"/>
              </a:lnSpc>
              <a:buClr>
                <a:srgbClr val="FFCF01"/>
              </a:buClr>
              <a:buSzPct val="108333"/>
              <a:buFont typeface="+mj-lt"/>
              <a:buAutoNum type="arabicPeriod"/>
              <a:tabLst>
                <a:tab pos="820070" algn="l"/>
                <a:tab pos="820706" algn="l"/>
              </a:tabLst>
            </a:pPr>
            <a:r>
              <a:rPr sz="2000" spc="-5" dirty="0">
                <a:cs typeface="Arial"/>
              </a:rPr>
              <a:t>Χαμηλή περιεκτικότητα </a:t>
            </a:r>
            <a:r>
              <a:rPr sz="2000" dirty="0">
                <a:cs typeface="Arial"/>
              </a:rPr>
              <a:t>σε</a:t>
            </a:r>
            <a:r>
              <a:rPr sz="2000" spc="-10" dirty="0">
                <a:cs typeface="Arial"/>
              </a:rPr>
              <a:t> </a:t>
            </a:r>
            <a:r>
              <a:rPr sz="2000" spc="-5" dirty="0">
                <a:cs typeface="Arial"/>
              </a:rPr>
              <a:t>παραφίνες</a:t>
            </a:r>
            <a:endParaRPr sz="2000" dirty="0">
              <a:cs typeface="Arial"/>
            </a:endParaRPr>
          </a:p>
          <a:p>
            <a:pPr marL="0" lvl="1" indent="-457200">
              <a:lnSpc>
                <a:spcPts val="2880"/>
              </a:lnSpc>
              <a:buClr>
                <a:srgbClr val="FFCF01"/>
              </a:buClr>
              <a:buSzPct val="108333"/>
              <a:buFont typeface="+mj-lt"/>
              <a:buAutoNum type="arabicPeriod"/>
              <a:tabLst>
                <a:tab pos="820070" algn="l"/>
                <a:tab pos="820706" algn="l"/>
              </a:tabLst>
            </a:pPr>
            <a:r>
              <a:rPr sz="2000" b="1" dirty="0">
                <a:cs typeface="Arial"/>
              </a:rPr>
              <a:t>Καλές </a:t>
            </a:r>
            <a:r>
              <a:rPr sz="2000" b="1" spc="-5" dirty="0">
                <a:cs typeface="Arial"/>
              </a:rPr>
              <a:t>ιδιότητες </a:t>
            </a:r>
            <a:r>
              <a:rPr sz="2000" b="1" dirty="0">
                <a:cs typeface="Arial"/>
              </a:rPr>
              <a:t>ροής σε χαμηλές</a:t>
            </a:r>
            <a:r>
              <a:rPr sz="2000" b="1" spc="-45" dirty="0">
                <a:cs typeface="Arial"/>
              </a:rPr>
              <a:t> </a:t>
            </a:r>
            <a:r>
              <a:rPr sz="2000" b="1" dirty="0">
                <a:cs typeface="Arial"/>
              </a:rPr>
              <a:t>θερμοκρασίες</a:t>
            </a:r>
          </a:p>
          <a:p>
            <a:pPr marL="0" lvl="1" indent="-457200">
              <a:lnSpc>
                <a:spcPts val="3001"/>
              </a:lnSpc>
              <a:buClr>
                <a:srgbClr val="FFCF01"/>
              </a:buClr>
              <a:buSzPct val="108333"/>
              <a:buFont typeface="+mj-lt"/>
              <a:buAutoNum type="arabicPeriod"/>
              <a:tabLst>
                <a:tab pos="820070" algn="l"/>
                <a:tab pos="820706" algn="l"/>
              </a:tabLst>
            </a:pPr>
            <a:r>
              <a:rPr sz="2000" spc="-5" dirty="0">
                <a:cs typeface="Arial"/>
              </a:rPr>
              <a:t>Χαμηλότερη ποιότητα</a:t>
            </a:r>
            <a:r>
              <a:rPr sz="2000" spc="-10" dirty="0">
                <a:cs typeface="Arial"/>
              </a:rPr>
              <a:t> </a:t>
            </a:r>
            <a:r>
              <a:rPr sz="2000" spc="-5" dirty="0">
                <a:cs typeface="Arial"/>
              </a:rPr>
              <a:t>ανάφλεξης</a:t>
            </a:r>
            <a:endParaRPr sz="2000" dirty="0">
              <a:cs typeface="Arial"/>
            </a:endParaRPr>
          </a:p>
        </p:txBody>
      </p:sp>
      <p:sp>
        <p:nvSpPr>
          <p:cNvPr id="6" name="TextBox 5">
            <a:extLst>
              <a:ext uri="{FF2B5EF4-FFF2-40B4-BE49-F238E27FC236}">
                <a16:creationId xmlns:a16="http://schemas.microsoft.com/office/drawing/2014/main" id="{75262ACE-97FD-4387-BF83-6D38A1644B33}"/>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96691"/>
            <a:ext cx="9144000" cy="1120844"/>
          </a:xfrm>
          <a:prstGeom prst="rect">
            <a:avLst/>
          </a:prstGeom>
        </p:spPr>
        <p:txBody>
          <a:bodyPr vert="horz" wrap="square" lIns="0" tIns="12724" rIns="0" bIns="0" rtlCol="0" anchor="ctr">
            <a:spAutoFit/>
          </a:bodyPr>
          <a:lstStyle/>
          <a:p>
            <a:pPr marL="12724" algn="ctr">
              <a:spcBef>
                <a:spcPts val="100"/>
              </a:spcBef>
            </a:pPr>
            <a:r>
              <a:rPr sz="4000" spc="-5" dirty="0" err="1">
                <a:latin typeface="+mn-lt"/>
              </a:rPr>
              <a:t>Προδι</a:t>
            </a:r>
            <a:r>
              <a:rPr sz="4000" spc="-5" dirty="0">
                <a:latin typeface="+mn-lt"/>
              </a:rPr>
              <a:t>αγραφές Ντ</a:t>
            </a:r>
            <a:r>
              <a:rPr lang="el-GR" sz="4000" spc="-5" dirty="0">
                <a:latin typeface="+mn-lt"/>
              </a:rPr>
              <a:t>ή</a:t>
            </a:r>
            <a:r>
              <a:rPr sz="4000" spc="-5" dirty="0" err="1">
                <a:latin typeface="+mn-lt"/>
              </a:rPr>
              <a:t>ζελ</a:t>
            </a:r>
            <a:r>
              <a:rPr sz="4000" spc="-5" dirty="0">
                <a:latin typeface="+mn-lt"/>
              </a:rPr>
              <a:t> της Ελληνικής</a:t>
            </a:r>
            <a:r>
              <a:rPr sz="4000" spc="-55" dirty="0">
                <a:latin typeface="+mn-lt"/>
              </a:rPr>
              <a:t> </a:t>
            </a:r>
            <a:r>
              <a:rPr sz="4000" spc="-10" dirty="0">
                <a:latin typeface="+mn-lt"/>
              </a:rPr>
              <a:t>Αγοράς</a:t>
            </a:r>
            <a:endParaRPr sz="4000" dirty="0">
              <a:latin typeface="+mn-lt"/>
            </a:endParaRPr>
          </a:p>
        </p:txBody>
      </p:sp>
      <p:sp>
        <p:nvSpPr>
          <p:cNvPr id="5" name="object 5"/>
          <p:cNvSpPr txBox="1"/>
          <p:nvPr/>
        </p:nvSpPr>
        <p:spPr>
          <a:xfrm>
            <a:off x="8816707" y="6576468"/>
            <a:ext cx="173677" cy="228499"/>
          </a:xfrm>
          <a:prstGeom prst="rect">
            <a:avLst/>
          </a:prstGeom>
        </p:spPr>
        <p:txBody>
          <a:bodyPr vert="horz" wrap="square" lIns="0" tIns="12087" rIns="0" bIns="0" rtlCol="0">
            <a:spAutoFit/>
          </a:bodyPr>
          <a:lstStyle/>
          <a:p>
            <a:pPr marL="38172">
              <a:spcBef>
                <a:spcPts val="95"/>
              </a:spcBef>
            </a:pPr>
            <a:fld id="{81D60167-4931-47E6-BA6A-407CBD079E47}" type="slidenum">
              <a:rPr sz="1403" spc="-5" dirty="0">
                <a:solidFill>
                  <a:srgbClr val="B2B2B2"/>
                </a:solidFill>
                <a:latin typeface="UKIJ Inchike"/>
                <a:cs typeface="UKIJ Inchike"/>
              </a:rPr>
              <a:pPr marL="38172">
                <a:spcBef>
                  <a:spcPts val="95"/>
                </a:spcBef>
              </a:pPr>
              <a:t>122</a:t>
            </a:fld>
            <a:endParaRPr sz="1403">
              <a:latin typeface="UKIJ Inchike"/>
              <a:cs typeface="UKIJ Inchike"/>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5A1BA013-EE2D-49F4-B308-756DC789A084}"/>
              </a:ext>
            </a:extLst>
          </p:cNvPr>
          <p:cNvPicPr/>
          <p:nvPr/>
        </p:nvPicPr>
        <p:blipFill rotWithShape="1">
          <a:blip r:embed="rId2">
            <a:extLst>
              <a:ext uri="{28A0092B-C50C-407E-A947-70E740481C1C}">
                <a14:useLocalDpi xmlns:a14="http://schemas.microsoft.com/office/drawing/2010/main" val="0"/>
              </a:ext>
            </a:extLst>
          </a:blip>
          <a:srcRect r="1035" b="8651"/>
          <a:stretch/>
        </p:blipFill>
        <p:spPr bwMode="auto">
          <a:xfrm>
            <a:off x="1403648" y="22860"/>
            <a:ext cx="6480720" cy="68122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771842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D2C050A-EE65-44EB-8316-CC3D247C00F7}"/>
              </a:ext>
            </a:extLst>
          </p:cNvPr>
          <p:cNvPicPr>
            <a:picLocks noChangeAspect="1"/>
          </p:cNvPicPr>
          <p:nvPr/>
        </p:nvPicPr>
        <p:blipFill rotWithShape="1">
          <a:blip r:embed="rId2"/>
          <a:srcRect l="29525" t="27601" r="30870" b="37196"/>
          <a:stretch/>
        </p:blipFill>
        <p:spPr>
          <a:xfrm>
            <a:off x="0" y="692696"/>
            <a:ext cx="9072000" cy="4536000"/>
          </a:xfrm>
          <a:prstGeom prst="rect">
            <a:avLst/>
          </a:prstGeom>
        </p:spPr>
      </p:pic>
    </p:spTree>
    <p:extLst>
      <p:ext uri="{BB962C8B-B14F-4D97-AF65-F5344CB8AC3E}">
        <p14:creationId xmlns:p14="http://schemas.microsoft.com/office/powerpoint/2010/main" val="25963328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592604"/>
            <a:ext cx="9144000" cy="566846"/>
          </a:xfrm>
          <a:prstGeom prst="rect">
            <a:avLst/>
          </a:prstGeom>
        </p:spPr>
        <p:txBody>
          <a:bodyPr vert="horz" wrap="square" lIns="0" tIns="12724" rIns="0" bIns="0" rtlCol="0" anchor="ctr">
            <a:spAutoFit/>
          </a:bodyPr>
          <a:lstStyle/>
          <a:p>
            <a:pPr marL="12724" algn="ctr">
              <a:spcBef>
                <a:spcPts val="100"/>
              </a:spcBef>
            </a:pPr>
            <a:r>
              <a:rPr sz="4000" b="1" spc="-5" dirty="0" err="1">
                <a:solidFill>
                  <a:schemeClr val="tx1"/>
                </a:solidFill>
                <a:latin typeface="+mn-lt"/>
              </a:rPr>
              <a:t>Ιδιότητες</a:t>
            </a:r>
            <a:r>
              <a:rPr sz="4000" b="1" spc="-70" dirty="0">
                <a:solidFill>
                  <a:schemeClr val="tx1"/>
                </a:solidFill>
                <a:latin typeface="+mn-lt"/>
              </a:rPr>
              <a:t> </a:t>
            </a:r>
            <a:r>
              <a:rPr sz="4000" b="1" spc="-5" dirty="0" err="1">
                <a:solidFill>
                  <a:schemeClr val="tx1"/>
                </a:solidFill>
                <a:latin typeface="+mn-lt"/>
              </a:rPr>
              <a:t>Ντ</a:t>
            </a:r>
            <a:r>
              <a:rPr lang="el-GR" sz="4000" b="1" spc="-5" dirty="0">
                <a:latin typeface="+mn-lt"/>
              </a:rPr>
              <a:t>ή</a:t>
            </a:r>
            <a:r>
              <a:rPr sz="4000" b="1" spc="-5" dirty="0" err="1">
                <a:solidFill>
                  <a:schemeClr val="tx1"/>
                </a:solidFill>
                <a:latin typeface="+mn-lt"/>
              </a:rPr>
              <a:t>ζελ</a:t>
            </a:r>
            <a:endParaRPr sz="4000" b="1" spc="-5" dirty="0">
              <a:solidFill>
                <a:schemeClr val="tx1"/>
              </a:solidFill>
              <a:latin typeface="+mn-lt"/>
            </a:endParaRPr>
          </a:p>
        </p:txBody>
      </p:sp>
      <p:sp>
        <p:nvSpPr>
          <p:cNvPr id="3" name="object 4">
            <a:extLst>
              <a:ext uri="{FF2B5EF4-FFF2-40B4-BE49-F238E27FC236}">
                <a16:creationId xmlns:a16="http://schemas.microsoft.com/office/drawing/2014/main" id="{29909F32-40BF-4531-96DF-7393401A1838}"/>
              </a:ext>
            </a:extLst>
          </p:cNvPr>
          <p:cNvSpPr txBox="1"/>
          <p:nvPr/>
        </p:nvSpPr>
        <p:spPr>
          <a:xfrm>
            <a:off x="0" y="4653136"/>
            <a:ext cx="9144000" cy="615553"/>
          </a:xfrm>
          <a:prstGeom prst="rect">
            <a:avLst/>
          </a:prstGeom>
        </p:spPr>
        <p:txBody>
          <a:bodyPr vert="horz" wrap="square" lIns="0" tIns="0" rIns="0" bIns="0" rtlCol="0" anchor="ctr">
            <a:spAutoFit/>
          </a:bodyPr>
          <a:lstStyle>
            <a:defPPr>
              <a:defRPr lang="en-US"/>
            </a:defPPr>
            <a:lvl1pPr marL="12724" defTabSz="914400">
              <a:spcBef>
                <a:spcPts val="114"/>
              </a:spcBef>
              <a:defRPr sz="1250" b="1" i="0" spc="-25">
                <a:latin typeface="Tahoma"/>
                <a:cs typeface="Tahoma"/>
              </a:defRPr>
            </a:lvl1pPr>
            <a:lvl2pPr defTabSz="914400"/>
            <a:lvl3pPr defTabSz="914400"/>
            <a:lvl4pPr defTabSz="914400"/>
            <a:lvl5pPr defTabSz="914400"/>
            <a:lvl6pPr defTabSz="914400"/>
            <a:lvl7pPr defTabSz="914400"/>
            <a:lvl8pPr defTabSz="914400"/>
            <a:lvl9pPr defTabSz="914400"/>
          </a:lstStyle>
          <a:p>
            <a:r>
              <a:rPr lang="el-GR" sz="2000" dirty="0">
                <a:latin typeface="+mn-lt"/>
              </a:rPr>
              <a:t>Τεχνολογία Καύσιμων και Λιπαντικών, Δ. Καρώνης, Ε. Λόης, Φ. Ζαννίκος, Εκδόσεις ΕΜΠ, 2014, Αθήνα</a:t>
            </a:r>
          </a:p>
        </p:txBody>
      </p:sp>
      <p:sp>
        <p:nvSpPr>
          <p:cNvPr id="4" name="object 9">
            <a:extLst>
              <a:ext uri="{FF2B5EF4-FFF2-40B4-BE49-F238E27FC236}">
                <a16:creationId xmlns:a16="http://schemas.microsoft.com/office/drawing/2014/main" id="{1C3CEB76-D5CB-4744-8E92-7D36C0F4F7EF}"/>
              </a:ext>
            </a:extLst>
          </p:cNvPr>
          <p:cNvSpPr txBox="1">
            <a:spLocks/>
          </p:cNvSpPr>
          <p:nvPr/>
        </p:nvSpPr>
        <p:spPr>
          <a:xfrm>
            <a:off x="20281" y="5505089"/>
            <a:ext cx="9144000" cy="923330"/>
          </a:xfrm>
          <a:prstGeom prst="rect">
            <a:avLst/>
          </a:prstGeom>
        </p:spPr>
        <p:txBody>
          <a:bodyPr vert="horz" wrap="square" lIns="0" tIns="0" rIns="0" bIns="0" rtlCol="0" anchor="ctr">
            <a:spAutoFit/>
          </a:bodyPr>
          <a:lstStyle>
            <a:defPPr>
              <a:defRPr lang="el-GR"/>
            </a:defPPr>
            <a:lvl1pPr marL="0" algn="l" defTabSz="914400" rtl="0" eaLnBrk="1" latinLnBrk="0" hangingPunct="1">
              <a:defRPr sz="1250" b="0" i="1" kern="1200">
                <a:solidFill>
                  <a:srgbClr val="969696"/>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24">
              <a:spcBef>
                <a:spcPts val="114"/>
              </a:spcBef>
            </a:pPr>
            <a:r>
              <a:rPr lang="el-GR" sz="2000" b="1" i="0" spc="-25" dirty="0">
                <a:solidFill>
                  <a:schemeClr val="tx1"/>
                </a:solidFill>
                <a:latin typeface="+mn-lt"/>
              </a:rPr>
              <a:t>Τεχνολογίες </a:t>
            </a:r>
            <a:r>
              <a:rPr lang="el-GR" sz="2000" b="1" i="0" spc="-30" dirty="0">
                <a:solidFill>
                  <a:schemeClr val="tx1"/>
                </a:solidFill>
                <a:latin typeface="+mn-lt"/>
              </a:rPr>
              <a:t>Εκμετάλλευσης </a:t>
            </a:r>
            <a:r>
              <a:rPr lang="el-GR" sz="2000" b="1" i="0" spc="-25" dirty="0">
                <a:solidFill>
                  <a:schemeClr val="tx1"/>
                </a:solidFill>
                <a:latin typeface="+mn-lt"/>
              </a:rPr>
              <a:t>και </a:t>
            </a:r>
            <a:r>
              <a:rPr lang="el-GR" sz="2000" b="1" i="0" spc="-30" dirty="0">
                <a:solidFill>
                  <a:schemeClr val="tx1"/>
                </a:solidFill>
                <a:latin typeface="+mn-lt"/>
              </a:rPr>
              <a:t>Αξιοποίησης</a:t>
            </a:r>
            <a:r>
              <a:rPr lang="el-GR" sz="2000" b="1" i="0" spc="65" dirty="0">
                <a:solidFill>
                  <a:schemeClr val="tx1"/>
                </a:solidFill>
                <a:latin typeface="+mn-lt"/>
              </a:rPr>
              <a:t> </a:t>
            </a:r>
            <a:r>
              <a:rPr lang="el-GR" sz="2000" b="1" i="0" spc="-35" dirty="0">
                <a:solidFill>
                  <a:schemeClr val="tx1"/>
                </a:solidFill>
                <a:latin typeface="+mn-lt"/>
              </a:rPr>
              <a:t>Υδρογονανθράκων, Στέλλα Μπεζεργιάννη, </a:t>
            </a:r>
            <a:r>
              <a:rPr lang="el-GR" sz="2000" b="1" i="0" dirty="0">
                <a:solidFill>
                  <a:schemeClr val="tx1"/>
                </a:solidFill>
                <a:latin typeface="+mn-lt"/>
                <a:cs typeface="Arial"/>
              </a:rPr>
              <a:t>Παραγωγή</a:t>
            </a:r>
            <a:r>
              <a:rPr lang="el-GR" sz="2000" b="1" i="0" spc="-100" dirty="0">
                <a:solidFill>
                  <a:schemeClr val="tx1"/>
                </a:solidFill>
                <a:latin typeface="+mn-lt"/>
                <a:cs typeface="Arial"/>
              </a:rPr>
              <a:t> </a:t>
            </a:r>
            <a:r>
              <a:rPr lang="el-GR" sz="2000" b="1" i="0" dirty="0">
                <a:solidFill>
                  <a:schemeClr val="tx1"/>
                </a:solidFill>
                <a:latin typeface="+mn-lt"/>
                <a:cs typeface="Arial"/>
              </a:rPr>
              <a:t>Ντίζελ  Ντιζελοκινητήρας  </a:t>
            </a:r>
            <a:r>
              <a:rPr lang="el-GR" sz="2000" b="1" i="0" spc="-5" dirty="0">
                <a:solidFill>
                  <a:schemeClr val="tx1"/>
                </a:solidFill>
                <a:latin typeface="+mn-lt"/>
                <a:cs typeface="Arial"/>
              </a:rPr>
              <a:t>Ιδιότητες </a:t>
            </a:r>
            <a:r>
              <a:rPr lang="el-GR" sz="2000" b="1" i="0" dirty="0">
                <a:solidFill>
                  <a:schemeClr val="tx1"/>
                </a:solidFill>
                <a:latin typeface="+mn-lt"/>
                <a:cs typeface="Arial"/>
              </a:rPr>
              <a:t>Ντίζελ  Μαζούτ</a:t>
            </a:r>
            <a:r>
              <a:rPr lang="el-GR" sz="2000" b="1" i="0" spc="-10" dirty="0">
                <a:solidFill>
                  <a:schemeClr val="tx1"/>
                </a:solidFill>
                <a:latin typeface="+mn-lt"/>
                <a:cs typeface="Arial"/>
              </a:rPr>
              <a:t>,</a:t>
            </a:r>
            <a:r>
              <a:rPr lang="el-GR" sz="2000" b="1" i="0" spc="-5" dirty="0">
                <a:solidFill>
                  <a:schemeClr val="tx1"/>
                </a:solidFill>
                <a:latin typeface="+mn-lt"/>
                <a:cs typeface="Arial"/>
              </a:rPr>
              <a:t> Δρ. Στέλλα</a:t>
            </a:r>
            <a:r>
              <a:rPr lang="el-GR" sz="2000" b="1" i="0" spc="-20" dirty="0">
                <a:solidFill>
                  <a:schemeClr val="tx1"/>
                </a:solidFill>
                <a:latin typeface="+mn-lt"/>
                <a:cs typeface="Arial"/>
              </a:rPr>
              <a:t> </a:t>
            </a:r>
            <a:r>
              <a:rPr lang="el-GR" sz="2000" b="1" i="0" spc="-5" dirty="0">
                <a:solidFill>
                  <a:schemeClr val="tx1"/>
                </a:solidFill>
                <a:latin typeface="+mn-lt"/>
                <a:cs typeface="Arial"/>
              </a:rPr>
              <a:t>Μπεζεργιαννη, 2009</a:t>
            </a:r>
            <a:endParaRPr lang="el-GR" sz="2000" b="1" i="0" dirty="0">
              <a:solidFill>
                <a:schemeClr val="tx1"/>
              </a:solidFill>
              <a:latin typeface="+mn-lt"/>
              <a:cs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2200" y="3684703"/>
            <a:ext cx="7502448" cy="1003889"/>
          </a:xfrm>
          <a:custGeom>
            <a:avLst/>
            <a:gdLst/>
            <a:ahLst/>
            <a:cxnLst/>
            <a:rect l="l" t="t" r="r" b="b"/>
            <a:pathLst>
              <a:path w="7488555" h="1002029">
                <a:moveTo>
                  <a:pt x="7488173" y="1002029"/>
                </a:moveTo>
                <a:lnTo>
                  <a:pt x="7488173" y="0"/>
                </a:lnTo>
                <a:lnTo>
                  <a:pt x="0" y="0"/>
                </a:lnTo>
                <a:lnTo>
                  <a:pt x="0" y="1002030"/>
                </a:lnTo>
                <a:lnTo>
                  <a:pt x="7488173" y="1002029"/>
                </a:lnTo>
                <a:close/>
              </a:path>
            </a:pathLst>
          </a:custGeom>
          <a:solidFill>
            <a:srgbClr val="FFCCCC"/>
          </a:solidFill>
        </p:spPr>
        <p:txBody>
          <a:bodyPr wrap="square" lIns="0" tIns="0" rIns="0" bIns="0" rtlCol="0"/>
          <a:lstStyle/>
          <a:p>
            <a:endParaRPr sz="1803"/>
          </a:p>
        </p:txBody>
      </p:sp>
      <p:sp>
        <p:nvSpPr>
          <p:cNvPr id="3" name="object 3"/>
          <p:cNvSpPr txBox="1">
            <a:spLocks noGrp="1"/>
          </p:cNvSpPr>
          <p:nvPr>
            <p:ph type="title"/>
          </p:nvPr>
        </p:nvSpPr>
        <p:spPr>
          <a:xfrm>
            <a:off x="395536" y="251241"/>
            <a:ext cx="7344622" cy="622246"/>
          </a:xfrm>
          <a:prstGeom prst="rect">
            <a:avLst/>
          </a:prstGeom>
        </p:spPr>
        <p:txBody>
          <a:bodyPr vert="horz" wrap="square" lIns="0" tIns="12724" rIns="0" bIns="0" rtlCol="0" anchor="ctr">
            <a:spAutoFit/>
          </a:bodyPr>
          <a:lstStyle/>
          <a:p>
            <a:pPr marL="12724" algn="ctr">
              <a:spcBef>
                <a:spcPts val="100"/>
              </a:spcBef>
            </a:pPr>
            <a:r>
              <a:rPr b="1" spc="-5" dirty="0"/>
              <a:t>Αριθμός</a:t>
            </a:r>
            <a:r>
              <a:rPr b="1" spc="-85" dirty="0"/>
              <a:t> </a:t>
            </a:r>
            <a:r>
              <a:rPr b="1" spc="-5" dirty="0"/>
              <a:t>Κετανίου</a:t>
            </a:r>
          </a:p>
        </p:txBody>
      </p:sp>
      <p:sp>
        <p:nvSpPr>
          <p:cNvPr id="4" name="object 4"/>
          <p:cNvSpPr txBox="1"/>
          <p:nvPr/>
        </p:nvSpPr>
        <p:spPr>
          <a:xfrm>
            <a:off x="250702" y="1287624"/>
            <a:ext cx="8360653" cy="2128812"/>
          </a:xfrm>
          <a:prstGeom prst="rect">
            <a:avLst/>
          </a:prstGeom>
        </p:spPr>
        <p:txBody>
          <a:bodyPr vert="horz" wrap="square" lIns="0" tIns="12724" rIns="0" bIns="0" rtlCol="0">
            <a:spAutoFit/>
          </a:bodyPr>
          <a:lstStyle/>
          <a:p>
            <a:pPr marL="376634" marR="714460" indent="-364546">
              <a:spcBef>
                <a:spcPts val="100"/>
              </a:spcBef>
              <a:buClr>
                <a:srgbClr val="FF0000"/>
              </a:buClr>
              <a:buSzPct val="75000"/>
              <a:buFont typeface="Wingdings"/>
              <a:buChar char=""/>
              <a:tabLst>
                <a:tab pos="376634" algn="l"/>
                <a:tab pos="377270" algn="l"/>
              </a:tabLst>
            </a:pPr>
            <a:r>
              <a:rPr sz="2000" b="1" spc="-5" dirty="0">
                <a:cs typeface="Arial"/>
              </a:rPr>
              <a:t>Δείχνει </a:t>
            </a:r>
            <a:r>
              <a:rPr sz="2000" b="1" dirty="0">
                <a:cs typeface="Arial"/>
              </a:rPr>
              <a:t>ικανότητα καυσίμου να αναφλεγεί</a:t>
            </a:r>
            <a:r>
              <a:rPr sz="2000" b="1" spc="-60" dirty="0">
                <a:cs typeface="Arial"/>
              </a:rPr>
              <a:t> </a:t>
            </a:r>
            <a:r>
              <a:rPr sz="2000" b="1" dirty="0">
                <a:cs typeface="Arial"/>
              </a:rPr>
              <a:t>όταν </a:t>
            </a:r>
            <a:r>
              <a:rPr sz="2000" b="1" spc="-5" dirty="0">
                <a:cs typeface="Arial"/>
              </a:rPr>
              <a:t>ψεκάζεται</a:t>
            </a:r>
            <a:endParaRPr sz="2000" b="1" dirty="0">
              <a:cs typeface="Arial"/>
            </a:endParaRPr>
          </a:p>
          <a:p>
            <a:pPr marL="556044" lvl="1">
              <a:lnSpc>
                <a:spcPts val="2931"/>
              </a:lnSpc>
              <a:buClr>
                <a:srgbClr val="FFCF01"/>
              </a:buClr>
              <a:buSzPct val="108333"/>
              <a:tabLst>
                <a:tab pos="820070" algn="l"/>
                <a:tab pos="820706" algn="l"/>
              </a:tabLst>
            </a:pPr>
            <a:r>
              <a:rPr sz="2000" spc="-5" dirty="0">
                <a:cs typeface="Arial"/>
              </a:rPr>
              <a:t>Υψηλός </a:t>
            </a:r>
            <a:r>
              <a:rPr sz="2000" dirty="0">
                <a:cs typeface="Arial"/>
              </a:rPr>
              <a:t>αριθμός </a:t>
            </a:r>
            <a:r>
              <a:rPr sz="2000" spc="-5" dirty="0">
                <a:cs typeface="Arial"/>
              </a:rPr>
              <a:t>κετανίου =&gt; ευκολότερη </a:t>
            </a:r>
            <a:r>
              <a:rPr sz="2000" dirty="0">
                <a:cs typeface="Arial"/>
              </a:rPr>
              <a:t>ανάφλεξη</a:t>
            </a:r>
          </a:p>
          <a:p>
            <a:pPr marL="376634" marR="813708" indent="-364546">
              <a:spcBef>
                <a:spcPts val="636"/>
              </a:spcBef>
              <a:buClr>
                <a:srgbClr val="FF0000"/>
              </a:buClr>
              <a:buSzPct val="75000"/>
              <a:buFont typeface="Wingdings"/>
              <a:buChar char=""/>
              <a:tabLst>
                <a:tab pos="376634" algn="l"/>
                <a:tab pos="377270" algn="l"/>
              </a:tabLst>
            </a:pPr>
            <a:r>
              <a:rPr sz="2000" b="1" spc="-5" dirty="0">
                <a:cs typeface="Arial"/>
              </a:rPr>
              <a:t>Μετριέται σε μηχανή </a:t>
            </a:r>
            <a:r>
              <a:rPr sz="2000" b="1" dirty="0">
                <a:cs typeface="Arial"/>
              </a:rPr>
              <a:t>CFR (Cooperative Fuels  Research)</a:t>
            </a:r>
          </a:p>
          <a:p>
            <a:pPr marL="556044" marR="5090" lvl="1">
              <a:lnSpc>
                <a:spcPts val="2875"/>
              </a:lnSpc>
              <a:spcBef>
                <a:spcPts val="110"/>
              </a:spcBef>
              <a:buClr>
                <a:srgbClr val="FFCF01"/>
              </a:buClr>
              <a:buSzPct val="108333"/>
              <a:tabLst>
                <a:tab pos="820070" algn="l"/>
                <a:tab pos="820706" algn="l"/>
              </a:tabLst>
            </a:pPr>
            <a:r>
              <a:rPr sz="2000" dirty="0">
                <a:cs typeface="Arial"/>
              </a:rPr>
              <a:t>Σύγκριση </a:t>
            </a:r>
            <a:r>
              <a:rPr sz="2000" spc="-5" dirty="0">
                <a:cs typeface="Arial"/>
              </a:rPr>
              <a:t>ποιότητας ανάφλεξης </a:t>
            </a:r>
            <a:r>
              <a:rPr sz="2000" dirty="0">
                <a:cs typeface="Arial"/>
              </a:rPr>
              <a:t>με δύο γνωστά </a:t>
            </a:r>
            <a:r>
              <a:rPr sz="2000" spc="-5" dirty="0">
                <a:cs typeface="Arial"/>
              </a:rPr>
              <a:t>καύσιμα  </a:t>
            </a:r>
            <a:r>
              <a:rPr sz="2000" dirty="0">
                <a:cs typeface="Arial"/>
              </a:rPr>
              <a:t>αναφοράς σε </a:t>
            </a:r>
            <a:r>
              <a:rPr sz="2000" spc="-5" dirty="0">
                <a:cs typeface="Arial"/>
              </a:rPr>
              <a:t>πρότυπες </a:t>
            </a:r>
            <a:r>
              <a:rPr sz="2000" dirty="0">
                <a:cs typeface="Arial"/>
              </a:rPr>
              <a:t>συνθήκες</a:t>
            </a:r>
            <a:r>
              <a:rPr sz="2000" spc="-35" dirty="0">
                <a:cs typeface="Arial"/>
              </a:rPr>
              <a:t> </a:t>
            </a:r>
            <a:r>
              <a:rPr sz="2000" dirty="0">
                <a:cs typeface="Arial"/>
              </a:rPr>
              <a:t>λειτουργίας</a:t>
            </a:r>
          </a:p>
          <a:p>
            <a:pPr marL="1266051" lvl="2" indent="-266571">
              <a:lnSpc>
                <a:spcPts val="2334"/>
              </a:lnSpc>
              <a:buClr>
                <a:srgbClr val="3333CC"/>
              </a:buClr>
              <a:buSzPct val="80000"/>
              <a:buFont typeface="Wingdings"/>
              <a:buChar char=""/>
              <a:tabLst>
                <a:tab pos="1266687" algn="l"/>
              </a:tabLst>
            </a:pPr>
            <a:r>
              <a:rPr sz="2000" spc="-5" dirty="0">
                <a:cs typeface="Arial"/>
              </a:rPr>
              <a:t>Κανονικό δεκαεξάνιο (100) και 7-μέθυλο-εννεάνιο</a:t>
            </a:r>
            <a:r>
              <a:rPr sz="2000" spc="55" dirty="0">
                <a:cs typeface="Arial"/>
              </a:rPr>
              <a:t> </a:t>
            </a:r>
            <a:endParaRPr sz="2000" dirty="0">
              <a:cs typeface="Arial"/>
            </a:endParaRPr>
          </a:p>
        </p:txBody>
      </p:sp>
      <p:sp>
        <p:nvSpPr>
          <p:cNvPr id="6" name="object 6"/>
          <p:cNvSpPr txBox="1"/>
          <p:nvPr/>
        </p:nvSpPr>
        <p:spPr>
          <a:xfrm>
            <a:off x="1004631" y="4163844"/>
            <a:ext cx="1305437" cy="349262"/>
          </a:xfrm>
          <a:prstGeom prst="rect">
            <a:avLst/>
          </a:prstGeom>
        </p:spPr>
        <p:txBody>
          <a:bodyPr vert="horz" wrap="square" lIns="0" tIns="15268" rIns="0" bIns="0" rtlCol="0">
            <a:spAutoFit/>
          </a:bodyPr>
          <a:lstStyle/>
          <a:p>
            <a:pPr marL="25448">
              <a:spcBef>
                <a:spcPts val="120"/>
              </a:spcBef>
            </a:pPr>
            <a:r>
              <a:rPr sz="3156" spc="-1052" baseline="26455" dirty="0">
                <a:latin typeface="Symbol"/>
                <a:cs typeface="Symbol"/>
              </a:rPr>
              <a:t>⎢</a:t>
            </a:r>
            <a:r>
              <a:rPr sz="2104" dirty="0">
                <a:latin typeface="Times New Roman"/>
                <a:cs typeface="Times New Roman"/>
              </a:rPr>
              <a:t>Κετανίο</a:t>
            </a:r>
            <a:r>
              <a:rPr sz="2104" spc="65" dirty="0">
                <a:latin typeface="Times New Roman"/>
                <a:cs typeface="Times New Roman"/>
              </a:rPr>
              <a:t>υ</a:t>
            </a:r>
            <a:r>
              <a:rPr sz="3156" spc="-1119" baseline="26455" dirty="0">
                <a:latin typeface="Symbol"/>
                <a:cs typeface="Symbol"/>
              </a:rPr>
              <a:t>⎥</a:t>
            </a:r>
            <a:endParaRPr sz="3156" baseline="26455" dirty="0">
              <a:latin typeface="Symbol"/>
              <a:cs typeface="Symbol"/>
            </a:endParaRPr>
          </a:p>
        </p:txBody>
      </p:sp>
      <p:sp>
        <p:nvSpPr>
          <p:cNvPr id="8" name="object 8"/>
          <p:cNvSpPr txBox="1"/>
          <p:nvPr/>
        </p:nvSpPr>
        <p:spPr>
          <a:xfrm>
            <a:off x="1004632" y="3895577"/>
            <a:ext cx="7059668" cy="349262"/>
          </a:xfrm>
          <a:prstGeom prst="rect">
            <a:avLst/>
          </a:prstGeom>
        </p:spPr>
        <p:txBody>
          <a:bodyPr vert="horz" wrap="square" lIns="0" tIns="15268" rIns="0" bIns="0" rtlCol="0">
            <a:spAutoFit/>
          </a:bodyPr>
          <a:lstStyle/>
          <a:p>
            <a:pPr marL="25448">
              <a:spcBef>
                <a:spcPts val="120"/>
              </a:spcBef>
            </a:pPr>
            <a:r>
              <a:rPr sz="3156" spc="-1119" baseline="37037" dirty="0">
                <a:latin typeface="Symbol"/>
                <a:cs typeface="Symbol"/>
              </a:rPr>
              <a:t>⎡</a:t>
            </a:r>
            <a:r>
              <a:rPr lang="el-GR" sz="3156" spc="-97" baseline="37037" dirty="0">
                <a:latin typeface="Times New Roman"/>
                <a:cs typeface="Times New Roman"/>
              </a:rPr>
              <a:t> </a:t>
            </a:r>
            <a:r>
              <a:rPr lang="el-GR" sz="3156" spc="7" baseline="41005" dirty="0">
                <a:latin typeface="Times New Roman"/>
                <a:cs typeface="Times New Roman"/>
              </a:rPr>
              <a:t>Αριθμός</a:t>
            </a:r>
            <a:r>
              <a:rPr lang="el-GR" sz="3156" spc="-97" baseline="41005" dirty="0">
                <a:latin typeface="Times New Roman"/>
                <a:cs typeface="Times New Roman"/>
              </a:rPr>
              <a:t> </a:t>
            </a:r>
            <a:r>
              <a:rPr lang="el-GR" sz="3156" spc="-1119" baseline="37037" dirty="0">
                <a:latin typeface="Symbol"/>
                <a:cs typeface="Symbol"/>
              </a:rPr>
              <a:t>⎤</a:t>
            </a:r>
            <a:r>
              <a:rPr lang="el-GR" sz="3156" spc="30" baseline="37037" dirty="0">
                <a:latin typeface="Times New Roman"/>
                <a:cs typeface="Times New Roman"/>
              </a:rPr>
              <a:t> </a:t>
            </a:r>
            <a:r>
              <a:rPr lang="el-GR" sz="2104" spc="10" dirty="0">
                <a:latin typeface="Symbol"/>
                <a:cs typeface="Symbol"/>
              </a:rPr>
              <a:t></a:t>
            </a:r>
            <a:r>
              <a:rPr lang="el-GR" sz="2104" spc="-65" dirty="0">
                <a:latin typeface="Times New Roman"/>
                <a:cs typeface="Times New Roman"/>
              </a:rPr>
              <a:t> </a:t>
            </a:r>
            <a:r>
              <a:rPr lang="el-GR" sz="2104" spc="10" dirty="0">
                <a:latin typeface="Times New Roman"/>
                <a:cs typeface="Times New Roman"/>
              </a:rPr>
              <a:t>(%</a:t>
            </a:r>
            <a:r>
              <a:rPr lang="el-GR" sz="2104" spc="-85" dirty="0">
                <a:latin typeface="Times New Roman"/>
                <a:cs typeface="Times New Roman"/>
              </a:rPr>
              <a:t> </a:t>
            </a:r>
            <a:r>
              <a:rPr lang="el-GR" sz="2104" spc="10" dirty="0">
                <a:latin typeface="Times New Roman"/>
                <a:cs typeface="Times New Roman"/>
              </a:rPr>
              <a:t>κ</a:t>
            </a:r>
            <a:r>
              <a:rPr lang="el-GR" sz="2104" spc="-135" dirty="0">
                <a:latin typeface="Times New Roman"/>
                <a:cs typeface="Times New Roman"/>
              </a:rPr>
              <a:t> </a:t>
            </a:r>
            <a:r>
              <a:rPr lang="el-GR" sz="2104" spc="5" dirty="0">
                <a:latin typeface="Times New Roman"/>
                <a:cs typeface="Times New Roman"/>
              </a:rPr>
              <a:t>-</a:t>
            </a:r>
            <a:r>
              <a:rPr lang="el-GR" sz="2104" spc="-235" dirty="0">
                <a:latin typeface="Times New Roman"/>
                <a:cs typeface="Times New Roman"/>
              </a:rPr>
              <a:t> </a:t>
            </a:r>
            <a:r>
              <a:rPr lang="el-GR" sz="2104" spc="5" dirty="0" err="1">
                <a:latin typeface="Times New Roman"/>
                <a:cs typeface="Times New Roman"/>
              </a:rPr>
              <a:t>δεκαεξάνιο</a:t>
            </a:r>
            <a:r>
              <a:rPr lang="el-GR" sz="2104" spc="5" dirty="0">
                <a:latin typeface="Times New Roman"/>
                <a:cs typeface="Times New Roman"/>
              </a:rPr>
              <a:t>)</a:t>
            </a:r>
            <a:r>
              <a:rPr lang="el-GR" sz="2104" spc="-170" dirty="0">
                <a:latin typeface="Times New Roman"/>
                <a:cs typeface="Times New Roman"/>
              </a:rPr>
              <a:t> </a:t>
            </a:r>
            <a:r>
              <a:rPr lang="el-GR" sz="2104" spc="10" dirty="0">
                <a:latin typeface="Symbol"/>
                <a:cs typeface="Symbol"/>
              </a:rPr>
              <a:t></a:t>
            </a:r>
            <a:r>
              <a:rPr lang="el-GR" sz="2104" spc="-165" dirty="0">
                <a:latin typeface="Times New Roman"/>
                <a:cs typeface="Times New Roman"/>
              </a:rPr>
              <a:t> </a:t>
            </a:r>
            <a:r>
              <a:rPr lang="el-GR" sz="2104" spc="5" dirty="0">
                <a:latin typeface="Times New Roman"/>
                <a:cs typeface="Times New Roman"/>
              </a:rPr>
              <a:t>0.15</a:t>
            </a:r>
            <a:r>
              <a:rPr lang="el-GR" sz="2104" spc="-190" dirty="0">
                <a:latin typeface="Times New Roman"/>
                <a:cs typeface="Times New Roman"/>
              </a:rPr>
              <a:t> </a:t>
            </a:r>
            <a:r>
              <a:rPr lang="el-GR" sz="2104" spc="10" dirty="0">
                <a:latin typeface="Times New Roman"/>
                <a:cs typeface="Times New Roman"/>
              </a:rPr>
              <a:t>(%</a:t>
            </a:r>
            <a:r>
              <a:rPr lang="el-GR" sz="2104" spc="-150" dirty="0">
                <a:latin typeface="Times New Roman"/>
                <a:cs typeface="Times New Roman"/>
              </a:rPr>
              <a:t> </a:t>
            </a:r>
            <a:r>
              <a:rPr lang="el-GR" sz="2104" spc="10" dirty="0">
                <a:latin typeface="Times New Roman"/>
                <a:cs typeface="Times New Roman"/>
              </a:rPr>
              <a:t>7</a:t>
            </a:r>
            <a:r>
              <a:rPr lang="el-GR" sz="2104" spc="-200" dirty="0">
                <a:latin typeface="Times New Roman"/>
                <a:cs typeface="Times New Roman"/>
              </a:rPr>
              <a:t> </a:t>
            </a:r>
            <a:r>
              <a:rPr lang="el-GR" sz="2104" spc="5" dirty="0">
                <a:latin typeface="Times New Roman"/>
                <a:cs typeface="Times New Roman"/>
              </a:rPr>
              <a:t>-</a:t>
            </a:r>
            <a:r>
              <a:rPr lang="el-GR" sz="2104" spc="-266" dirty="0">
                <a:latin typeface="Times New Roman"/>
                <a:cs typeface="Times New Roman"/>
              </a:rPr>
              <a:t> </a:t>
            </a:r>
            <a:r>
              <a:rPr lang="el-GR" sz="2104" spc="5" dirty="0" err="1">
                <a:latin typeface="Times New Roman"/>
                <a:cs typeface="Times New Roman"/>
              </a:rPr>
              <a:t>μέθυλο</a:t>
            </a:r>
            <a:r>
              <a:rPr lang="el-GR" sz="2104" spc="-180" dirty="0">
                <a:latin typeface="Times New Roman"/>
                <a:cs typeface="Times New Roman"/>
              </a:rPr>
              <a:t> </a:t>
            </a:r>
            <a:r>
              <a:rPr lang="el-GR" sz="2104" spc="5" dirty="0">
                <a:latin typeface="Times New Roman"/>
                <a:cs typeface="Times New Roman"/>
              </a:rPr>
              <a:t>-</a:t>
            </a:r>
            <a:r>
              <a:rPr lang="el-GR" sz="2104" spc="-240" dirty="0">
                <a:latin typeface="Times New Roman"/>
                <a:cs typeface="Times New Roman"/>
              </a:rPr>
              <a:t> </a:t>
            </a:r>
            <a:r>
              <a:rPr lang="el-GR" sz="2104" spc="-75" dirty="0" err="1">
                <a:latin typeface="Times New Roman"/>
                <a:cs typeface="Times New Roman"/>
              </a:rPr>
              <a:t>εννεάνιο</a:t>
            </a:r>
            <a:r>
              <a:rPr lang="el-GR" sz="2104" spc="-75" dirty="0">
                <a:latin typeface="Times New Roman"/>
                <a:cs typeface="Times New Roman"/>
              </a:rPr>
              <a:t>)</a:t>
            </a:r>
            <a:endParaRPr lang="el-GR" sz="2104" dirty="0">
              <a:latin typeface="Times New Roman"/>
              <a:cs typeface="Times New Roman"/>
            </a:endParaRPr>
          </a:p>
        </p:txBody>
      </p:sp>
      <p:sp>
        <p:nvSpPr>
          <p:cNvPr id="7" name="TextBox 6">
            <a:extLst>
              <a:ext uri="{FF2B5EF4-FFF2-40B4-BE49-F238E27FC236}">
                <a16:creationId xmlns:a16="http://schemas.microsoft.com/office/drawing/2014/main" id="{CED4FD60-C23E-48D0-9D2A-0082AA3FD5B5}"/>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6" y="72270"/>
            <a:ext cx="8568758" cy="1231643"/>
          </a:xfrm>
          <a:prstGeom prst="rect">
            <a:avLst/>
          </a:prstGeom>
        </p:spPr>
        <p:txBody>
          <a:bodyPr vert="horz" wrap="square" lIns="0" tIns="12724" rIns="0" bIns="0" rtlCol="0" anchor="ctr">
            <a:spAutoFit/>
          </a:bodyPr>
          <a:lstStyle/>
          <a:p>
            <a:pPr marL="12724" algn="ctr">
              <a:spcBef>
                <a:spcPts val="100"/>
              </a:spcBef>
            </a:pPr>
            <a:r>
              <a:rPr lang="el-GR" b="1" spc="-5" dirty="0"/>
              <a:t>Πως γίνεται η </a:t>
            </a:r>
            <a:r>
              <a:rPr b="1" spc="-5" dirty="0" err="1"/>
              <a:t>Βελτίωση</a:t>
            </a:r>
            <a:r>
              <a:rPr b="1" spc="-5" dirty="0"/>
              <a:t> </a:t>
            </a:r>
            <a:r>
              <a:rPr lang="el-GR" b="1" spc="-5" dirty="0"/>
              <a:t>του </a:t>
            </a:r>
            <a:r>
              <a:rPr b="1" spc="-5" dirty="0" err="1"/>
              <a:t>Αριθμού</a:t>
            </a:r>
            <a:r>
              <a:rPr b="1" spc="-85" dirty="0"/>
              <a:t> </a:t>
            </a:r>
            <a:r>
              <a:rPr b="1" spc="-5" dirty="0" err="1"/>
              <a:t>Κετ</a:t>
            </a:r>
            <a:r>
              <a:rPr b="1" spc="-5" dirty="0"/>
              <a:t>ανίου</a:t>
            </a:r>
            <a:r>
              <a:rPr lang="el-GR" b="1" spc="-5" dirty="0"/>
              <a:t>?</a:t>
            </a:r>
            <a:endParaRPr b="1" spc="-5" dirty="0"/>
          </a:p>
        </p:txBody>
      </p:sp>
      <p:sp>
        <p:nvSpPr>
          <p:cNvPr id="7" name="object 7"/>
          <p:cNvSpPr txBox="1">
            <a:spLocks noGrp="1"/>
          </p:cNvSpPr>
          <p:nvPr>
            <p:ph type="sldNum" sz="quarter" idx="12"/>
          </p:nvPr>
        </p:nvSpPr>
        <p:spPr>
          <a:prstGeom prst="rect">
            <a:avLst/>
          </a:prstGeom>
        </p:spPr>
        <p:txBody>
          <a:bodyPr vert="horz" wrap="square" lIns="0" tIns="0" rIns="0" bIns="0" rtlCol="0">
            <a:spAutoFit/>
          </a:bodyPr>
          <a:lstStyle>
            <a:defPPr>
              <a:defRPr lang="el-GR"/>
            </a:defPPr>
            <a:lvl1pPr marL="0" algn="l" defTabSz="914400" rtl="0" eaLnBrk="1" latinLnBrk="0" hangingPunct="1">
              <a:defRPr sz="1400" b="0" i="0" kern="1200">
                <a:solidFill>
                  <a:srgbClr val="B2B2B2"/>
                </a:solidFill>
                <a:latin typeface="UKIJ Inchike"/>
                <a:ea typeface="+mn-ea"/>
                <a:cs typeface="UKIJ Inchik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fld id="{81D60167-4931-47E6-BA6A-407CBD079E47}" type="slidenum">
              <a:rPr lang="el-GR" spc="-5" smtClean="0"/>
              <a:pPr marL="38100">
                <a:spcBef>
                  <a:spcPts val="95"/>
                </a:spcBef>
              </a:pPr>
              <a:t>127</a:t>
            </a:fld>
            <a:endParaRPr spc="-5" dirty="0"/>
          </a:p>
        </p:txBody>
      </p:sp>
      <p:sp>
        <p:nvSpPr>
          <p:cNvPr id="3" name="object 3"/>
          <p:cNvSpPr txBox="1"/>
          <p:nvPr/>
        </p:nvSpPr>
        <p:spPr>
          <a:xfrm>
            <a:off x="0" y="1201663"/>
            <a:ext cx="4427984" cy="4547712"/>
          </a:xfrm>
          <a:prstGeom prst="rect">
            <a:avLst/>
          </a:prstGeom>
        </p:spPr>
        <p:txBody>
          <a:bodyPr vert="horz" wrap="square" lIns="0" tIns="98608" rIns="0" bIns="0" rtlCol="0">
            <a:spAutoFit/>
          </a:bodyPr>
          <a:lstStyle/>
          <a:p>
            <a:pPr marL="376634" indent="-364546">
              <a:spcBef>
                <a:spcPts val="776"/>
              </a:spcBef>
              <a:buClr>
                <a:srgbClr val="FF0000"/>
              </a:buClr>
              <a:buSzPct val="75000"/>
              <a:buFont typeface="Wingdings"/>
              <a:buChar char=""/>
              <a:tabLst>
                <a:tab pos="376634" algn="l"/>
                <a:tab pos="377270" algn="l"/>
              </a:tabLst>
            </a:pPr>
            <a:r>
              <a:rPr sz="2805" b="1" spc="-5" dirty="0">
                <a:cs typeface="Arial"/>
              </a:rPr>
              <a:t>Υδρογονοκατεργασία</a:t>
            </a:r>
            <a:r>
              <a:rPr sz="2805" spc="-70" dirty="0">
                <a:cs typeface="Arial"/>
              </a:rPr>
              <a:t> </a:t>
            </a:r>
            <a:r>
              <a:rPr sz="2805" dirty="0">
                <a:cs typeface="Arial"/>
              </a:rPr>
              <a:t>ή</a:t>
            </a:r>
          </a:p>
          <a:p>
            <a:pPr marL="376634" indent="-364546">
              <a:lnSpc>
                <a:spcPts val="3266"/>
              </a:lnSpc>
              <a:spcBef>
                <a:spcPts val="681"/>
              </a:spcBef>
              <a:buClr>
                <a:srgbClr val="FF0000"/>
              </a:buClr>
              <a:buSzPct val="75000"/>
              <a:buFont typeface="Wingdings"/>
              <a:buChar char=""/>
              <a:tabLst>
                <a:tab pos="376634" algn="l"/>
                <a:tab pos="377270" algn="l"/>
              </a:tabLst>
            </a:pPr>
            <a:r>
              <a:rPr lang="el-GR" sz="2805" b="1" spc="-5" dirty="0">
                <a:cs typeface="Arial"/>
              </a:rPr>
              <a:t>Την </a:t>
            </a:r>
            <a:r>
              <a:rPr sz="2805" b="1" spc="-5" dirty="0" err="1">
                <a:cs typeface="Arial"/>
              </a:rPr>
              <a:t>Προσθήκη</a:t>
            </a:r>
            <a:r>
              <a:rPr sz="2805" b="1" spc="-55" dirty="0">
                <a:cs typeface="Arial"/>
              </a:rPr>
              <a:t> </a:t>
            </a:r>
            <a:r>
              <a:rPr sz="2805" b="1" spc="-5" dirty="0">
                <a:cs typeface="Arial"/>
              </a:rPr>
              <a:t>β</a:t>
            </a:r>
            <a:r>
              <a:rPr sz="2805" b="1" spc="-5" dirty="0" err="1">
                <a:cs typeface="Arial"/>
              </a:rPr>
              <a:t>ελτιωτικών</a:t>
            </a:r>
            <a:r>
              <a:rPr lang="el-GR" sz="2805" b="1" spc="-5" dirty="0">
                <a:cs typeface="Arial"/>
              </a:rPr>
              <a:t> </a:t>
            </a:r>
            <a:r>
              <a:rPr lang="el-GR" sz="2805" b="1" spc="-5" dirty="0" err="1">
                <a:cs typeface="Arial"/>
              </a:rPr>
              <a:t>Αρ</a:t>
            </a:r>
            <a:r>
              <a:rPr lang="el-GR" sz="2805" b="1" spc="-5" dirty="0">
                <a:cs typeface="Arial"/>
              </a:rPr>
              <a:t>. </a:t>
            </a:r>
            <a:r>
              <a:rPr lang="el-GR" sz="2805" b="1" spc="-5" dirty="0" err="1">
                <a:cs typeface="Arial"/>
              </a:rPr>
              <a:t>Κετανίου</a:t>
            </a:r>
            <a:endParaRPr lang="el-GR" sz="2805" b="1" dirty="0">
              <a:cs typeface="Arial"/>
            </a:endParaRPr>
          </a:p>
          <a:p>
            <a:pPr>
              <a:buClr>
                <a:srgbClr val="FF0000"/>
              </a:buClr>
              <a:buSzPct val="75000"/>
              <a:tabLst>
                <a:tab pos="376634" algn="l"/>
                <a:tab pos="377270" algn="l"/>
              </a:tabLst>
            </a:pPr>
            <a:endParaRPr lang="el-GR" sz="2000" spc="-5" dirty="0">
              <a:cs typeface="Arial"/>
            </a:endParaRPr>
          </a:p>
          <a:p>
            <a:pPr marL="457200" indent="-457200">
              <a:buClr>
                <a:srgbClr val="FF0000"/>
              </a:buClr>
              <a:buSzPct val="75000"/>
              <a:buFont typeface="+mj-lt"/>
              <a:buAutoNum type="arabicPeriod"/>
              <a:tabLst>
                <a:tab pos="376634" algn="l"/>
                <a:tab pos="377270" algn="l"/>
              </a:tabLst>
            </a:pPr>
            <a:r>
              <a:rPr sz="2000" spc="-5" dirty="0" err="1">
                <a:cs typeface="Arial"/>
              </a:rPr>
              <a:t>Ελ</a:t>
            </a:r>
            <a:r>
              <a:rPr sz="2000" spc="-5" dirty="0">
                <a:cs typeface="Arial"/>
              </a:rPr>
              <a:t>αττώνουν</a:t>
            </a:r>
            <a:r>
              <a:rPr sz="2000" spc="-95" dirty="0">
                <a:cs typeface="Arial"/>
              </a:rPr>
              <a:t> </a:t>
            </a:r>
            <a:r>
              <a:rPr sz="2000" spc="-5" dirty="0">
                <a:cs typeface="Arial"/>
              </a:rPr>
              <a:t>εκπομπές</a:t>
            </a:r>
            <a:r>
              <a:rPr lang="el-GR" sz="2000" spc="-5" dirty="0">
                <a:cs typeface="Arial"/>
              </a:rPr>
              <a:t> (πληρέστερη καύση)</a:t>
            </a:r>
            <a:endParaRPr lang="el-GR" sz="2000" dirty="0">
              <a:cs typeface="Arial"/>
            </a:endParaRPr>
          </a:p>
          <a:p>
            <a:pPr marL="457200" indent="-457200">
              <a:buClr>
                <a:srgbClr val="FF0000"/>
              </a:buClr>
              <a:buSzPct val="75000"/>
              <a:buFont typeface="+mj-lt"/>
              <a:buAutoNum type="arabicPeriod"/>
              <a:tabLst>
                <a:tab pos="376634" algn="l"/>
                <a:tab pos="377270" algn="l"/>
              </a:tabLst>
            </a:pPr>
            <a:r>
              <a:rPr sz="2000" spc="-5" dirty="0" err="1">
                <a:cs typeface="Arial"/>
              </a:rPr>
              <a:t>Ενώσεις</a:t>
            </a:r>
            <a:r>
              <a:rPr sz="2000" spc="-5" dirty="0">
                <a:cs typeface="Arial"/>
              </a:rPr>
              <a:t> που  </a:t>
            </a:r>
            <a:r>
              <a:rPr sz="2000" dirty="0">
                <a:cs typeface="Arial"/>
              </a:rPr>
              <a:t>απ</a:t>
            </a:r>
            <a:r>
              <a:rPr sz="2000" dirty="0" err="1">
                <a:cs typeface="Arial"/>
              </a:rPr>
              <a:t>οσυντίθεντ</a:t>
            </a:r>
            <a:r>
              <a:rPr sz="2000" dirty="0">
                <a:cs typeface="Arial"/>
              </a:rPr>
              <a:t>αι</a:t>
            </a:r>
            <a:r>
              <a:rPr sz="2000" spc="-90" dirty="0">
                <a:cs typeface="Arial"/>
              </a:rPr>
              <a:t> </a:t>
            </a:r>
            <a:r>
              <a:rPr sz="2000" spc="-5" dirty="0">
                <a:cs typeface="Arial"/>
              </a:rPr>
              <a:t>εύκολα</a:t>
            </a:r>
            <a:endParaRPr lang="el-GR" sz="2000" dirty="0">
              <a:cs typeface="Arial"/>
            </a:endParaRPr>
          </a:p>
          <a:p>
            <a:pPr marL="457200" indent="-457200">
              <a:buClr>
                <a:srgbClr val="FF0000"/>
              </a:buClr>
              <a:buSzPct val="75000"/>
              <a:buFont typeface="+mj-lt"/>
              <a:buAutoNum type="arabicPeriod"/>
              <a:tabLst>
                <a:tab pos="376634" algn="l"/>
                <a:tab pos="377270" algn="l"/>
              </a:tabLst>
            </a:pPr>
            <a:r>
              <a:rPr sz="2000" spc="-5" dirty="0">
                <a:cs typeface="Arial"/>
              </a:rPr>
              <a:t>Επ</a:t>
            </a:r>
            <a:r>
              <a:rPr sz="2000" spc="-5" dirty="0" err="1">
                <a:cs typeface="Arial"/>
              </a:rPr>
              <a:t>ιτ</a:t>
            </a:r>
            <a:r>
              <a:rPr sz="2000" spc="-5" dirty="0">
                <a:cs typeface="Arial"/>
              </a:rPr>
              <a:t>αχύνουν</a:t>
            </a:r>
            <a:r>
              <a:rPr sz="2000" spc="-70" dirty="0">
                <a:cs typeface="Arial"/>
              </a:rPr>
              <a:t> </a:t>
            </a:r>
            <a:r>
              <a:rPr sz="2000" spc="-5" dirty="0">
                <a:cs typeface="Arial"/>
              </a:rPr>
              <a:t>έναρξη  </a:t>
            </a:r>
            <a:r>
              <a:rPr sz="2000" dirty="0">
                <a:cs typeface="Arial"/>
              </a:rPr>
              <a:t>αντιδράσεων</a:t>
            </a:r>
            <a:r>
              <a:rPr sz="2000" spc="-20" dirty="0">
                <a:cs typeface="Arial"/>
              </a:rPr>
              <a:t> </a:t>
            </a:r>
            <a:r>
              <a:rPr sz="2000" dirty="0">
                <a:cs typeface="Arial"/>
              </a:rPr>
              <a:t>και</a:t>
            </a:r>
            <a:r>
              <a:rPr lang="el-GR" sz="2000" dirty="0">
                <a:cs typeface="Arial"/>
              </a:rPr>
              <a:t> </a:t>
            </a:r>
            <a:r>
              <a:rPr sz="2000" dirty="0" err="1">
                <a:cs typeface="Arial"/>
              </a:rPr>
              <a:t>οξείδωση</a:t>
            </a:r>
            <a:r>
              <a:rPr sz="2000" spc="-15" dirty="0">
                <a:cs typeface="Arial"/>
              </a:rPr>
              <a:t> </a:t>
            </a:r>
            <a:r>
              <a:rPr sz="2000" dirty="0">
                <a:cs typeface="Arial"/>
              </a:rPr>
              <a:t>καυσίμου</a:t>
            </a:r>
          </a:p>
          <a:p>
            <a:pPr marL="1266051" lvl="2" indent="-266571">
              <a:spcBef>
                <a:spcPts val="25"/>
              </a:spcBef>
              <a:buClr>
                <a:srgbClr val="3333CC"/>
              </a:buClr>
              <a:buSzPct val="80000"/>
              <a:buFont typeface="Wingdings"/>
              <a:buChar char=""/>
              <a:tabLst>
                <a:tab pos="1266687" algn="l"/>
              </a:tabLst>
            </a:pPr>
            <a:r>
              <a:rPr sz="2004" spc="-5" dirty="0">
                <a:cs typeface="Arial"/>
              </a:rPr>
              <a:t>Νιτρικοί αλκυλεστέρες</a:t>
            </a:r>
            <a:endParaRPr sz="2004" dirty="0">
              <a:cs typeface="Arial"/>
            </a:endParaRPr>
          </a:p>
          <a:p>
            <a:pPr marL="1266051" lvl="2" indent="-266571">
              <a:buClr>
                <a:srgbClr val="3333CC"/>
              </a:buClr>
              <a:buSzPct val="80000"/>
              <a:buFont typeface="Wingdings"/>
              <a:buChar char=""/>
              <a:tabLst>
                <a:tab pos="1266687" algn="l"/>
              </a:tabLst>
            </a:pPr>
            <a:r>
              <a:rPr sz="2004" spc="-5" dirty="0">
                <a:cs typeface="Arial"/>
              </a:rPr>
              <a:t>Νιτρικοί αιθέρες</a:t>
            </a:r>
            <a:endParaRPr sz="2004" dirty="0">
              <a:cs typeface="Arial"/>
            </a:endParaRPr>
          </a:p>
          <a:p>
            <a:pPr marL="1266051" lvl="2" indent="-266571">
              <a:buClr>
                <a:srgbClr val="3333CC"/>
              </a:buClr>
              <a:buSzPct val="80000"/>
              <a:buFont typeface="Wingdings"/>
              <a:buChar char=""/>
              <a:tabLst>
                <a:tab pos="1266687" algn="l"/>
              </a:tabLst>
            </a:pPr>
            <a:r>
              <a:rPr sz="2004" spc="-10" dirty="0">
                <a:cs typeface="Arial"/>
              </a:rPr>
              <a:t>Υπεροξείδια</a:t>
            </a:r>
            <a:endParaRPr sz="2004" dirty="0">
              <a:cs typeface="Arial"/>
            </a:endParaRPr>
          </a:p>
          <a:p>
            <a:pPr marL="1266051" lvl="2" indent="-266571">
              <a:buClr>
                <a:srgbClr val="3333CC"/>
              </a:buClr>
              <a:buSzPct val="80000"/>
              <a:buFont typeface="Wingdings"/>
              <a:buChar char=""/>
              <a:tabLst>
                <a:tab pos="1266687" algn="l"/>
              </a:tabLst>
            </a:pPr>
            <a:r>
              <a:rPr sz="2004" spc="-5" dirty="0" err="1">
                <a:cs typeface="Arial"/>
              </a:rPr>
              <a:t>Πολυ</a:t>
            </a:r>
            <a:r>
              <a:rPr sz="2004" spc="-5" dirty="0">
                <a:cs typeface="Arial"/>
              </a:rPr>
              <a:t>α</a:t>
            </a:r>
            <a:r>
              <a:rPr lang="el-GR" sz="2004" spc="-5" dirty="0" err="1">
                <a:cs typeface="Arial"/>
              </a:rPr>
              <a:t>ιθ</a:t>
            </a:r>
            <a:r>
              <a:rPr sz="2004" spc="-5" dirty="0" err="1">
                <a:cs typeface="Arial"/>
              </a:rPr>
              <a:t>υλενογλυκόλες</a:t>
            </a:r>
            <a:endParaRPr sz="2004" dirty="0">
              <a:cs typeface="Arial"/>
            </a:endParaRPr>
          </a:p>
        </p:txBody>
      </p:sp>
      <p:sp>
        <p:nvSpPr>
          <p:cNvPr id="5" name="object 5"/>
          <p:cNvSpPr/>
          <p:nvPr/>
        </p:nvSpPr>
        <p:spPr>
          <a:xfrm>
            <a:off x="4290356" y="2091057"/>
            <a:ext cx="4853644" cy="3178950"/>
          </a:xfrm>
          <a:prstGeom prst="rect">
            <a:avLst/>
          </a:prstGeom>
          <a:blipFill>
            <a:blip r:embed="rId2" cstate="print"/>
            <a:stretch>
              <a:fillRect/>
            </a:stretch>
          </a:blipFill>
        </p:spPr>
        <p:txBody>
          <a:bodyPr wrap="square" lIns="0" tIns="0" rIns="0" bIns="0" rtlCol="0"/>
          <a:lstStyle/>
          <a:p>
            <a:endParaRPr sz="1803"/>
          </a:p>
        </p:txBody>
      </p:sp>
      <p:sp>
        <p:nvSpPr>
          <p:cNvPr id="6" name="TextBox 5">
            <a:extLst>
              <a:ext uri="{FF2B5EF4-FFF2-40B4-BE49-F238E27FC236}">
                <a16:creationId xmlns:a16="http://schemas.microsoft.com/office/drawing/2014/main" id="{934AB3D4-73CA-4163-B196-49FA4F791C82}"/>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9"/>
          <p:cNvGrpSpPr/>
          <p:nvPr/>
        </p:nvGrpSpPr>
        <p:grpSpPr>
          <a:xfrm>
            <a:off x="100062" y="6213678"/>
            <a:ext cx="8942756" cy="245565"/>
            <a:chOff x="95643" y="6202171"/>
            <a:chExt cx="8926195" cy="245110"/>
          </a:xfrm>
        </p:grpSpPr>
        <p:sp>
          <p:nvSpPr>
            <p:cNvPr id="10" name="object 10"/>
            <p:cNvSpPr/>
            <p:nvPr/>
          </p:nvSpPr>
          <p:spPr>
            <a:xfrm>
              <a:off x="95643" y="6414769"/>
              <a:ext cx="8081785" cy="32003"/>
            </a:xfrm>
            <a:prstGeom prst="rect">
              <a:avLst/>
            </a:prstGeom>
            <a:blipFill>
              <a:blip r:embed="rId2" cstate="print"/>
              <a:stretch>
                <a:fillRect/>
              </a:stretch>
            </a:blipFill>
          </p:spPr>
          <p:txBody>
            <a:bodyPr wrap="square" lIns="0" tIns="0" rIns="0" bIns="0" rtlCol="0"/>
            <a:lstStyle/>
            <a:p>
              <a:endParaRPr sz="1803"/>
            </a:p>
          </p:txBody>
        </p:sp>
        <p:sp>
          <p:nvSpPr>
            <p:cNvPr id="11" name="object 11"/>
            <p:cNvSpPr/>
            <p:nvPr/>
          </p:nvSpPr>
          <p:spPr>
            <a:xfrm>
              <a:off x="2903613" y="6202171"/>
              <a:ext cx="6118225" cy="245110"/>
            </a:xfrm>
            <a:custGeom>
              <a:avLst/>
              <a:gdLst/>
              <a:ahLst/>
              <a:cxnLst/>
              <a:rect l="l" t="t" r="r" b="b"/>
              <a:pathLst>
                <a:path w="6118225" h="245110">
                  <a:moveTo>
                    <a:pt x="6118097" y="244601"/>
                  </a:moveTo>
                  <a:lnTo>
                    <a:pt x="6118097" y="0"/>
                  </a:lnTo>
                  <a:lnTo>
                    <a:pt x="0" y="0"/>
                  </a:lnTo>
                  <a:lnTo>
                    <a:pt x="0" y="244601"/>
                  </a:lnTo>
                  <a:lnTo>
                    <a:pt x="6118097" y="244601"/>
                  </a:lnTo>
                  <a:close/>
                </a:path>
              </a:pathLst>
            </a:custGeom>
            <a:solidFill>
              <a:srgbClr val="FFFFFF"/>
            </a:solidFill>
          </p:spPr>
          <p:txBody>
            <a:bodyPr wrap="square" lIns="0" tIns="0" rIns="0" bIns="0" rtlCol="0"/>
            <a:lstStyle/>
            <a:p>
              <a:endParaRPr sz="1803"/>
            </a:p>
          </p:txBody>
        </p:sp>
      </p:grpSp>
      <p:sp>
        <p:nvSpPr>
          <p:cNvPr id="12" name="object 12"/>
          <p:cNvSpPr/>
          <p:nvPr/>
        </p:nvSpPr>
        <p:spPr>
          <a:xfrm>
            <a:off x="100062" y="1047657"/>
            <a:ext cx="8096779" cy="32063"/>
          </a:xfrm>
          <a:prstGeom prst="rect">
            <a:avLst/>
          </a:prstGeom>
          <a:blipFill>
            <a:blip r:embed="rId2" cstate="print"/>
            <a:stretch>
              <a:fillRect/>
            </a:stretch>
          </a:blipFill>
        </p:spPr>
        <p:txBody>
          <a:bodyPr wrap="square" lIns="0" tIns="0" rIns="0" bIns="0" rtlCol="0"/>
          <a:lstStyle/>
          <a:p>
            <a:endParaRPr sz="1803"/>
          </a:p>
        </p:txBody>
      </p:sp>
      <p:sp>
        <p:nvSpPr>
          <p:cNvPr id="13" name="object 13"/>
          <p:cNvSpPr txBox="1">
            <a:spLocks noGrp="1"/>
          </p:cNvSpPr>
          <p:nvPr>
            <p:ph type="title"/>
          </p:nvPr>
        </p:nvSpPr>
        <p:spPr>
          <a:xfrm>
            <a:off x="250703" y="0"/>
            <a:ext cx="8496749" cy="1120844"/>
          </a:xfrm>
          <a:prstGeom prst="rect">
            <a:avLst/>
          </a:prstGeom>
        </p:spPr>
        <p:txBody>
          <a:bodyPr vert="horz" wrap="square" lIns="0" tIns="12724" rIns="0" bIns="0" rtlCol="0" anchor="ctr">
            <a:spAutoFit/>
          </a:bodyPr>
          <a:lstStyle/>
          <a:p>
            <a:pPr marL="12724" algn="ctr">
              <a:spcBef>
                <a:spcPts val="100"/>
              </a:spcBef>
            </a:pPr>
            <a:r>
              <a:rPr sz="4000" b="1" spc="-5" dirty="0">
                <a:latin typeface="+mn-lt"/>
              </a:rPr>
              <a:t>Αριθμός Κετανίου </a:t>
            </a:r>
            <a:r>
              <a:rPr sz="4000" b="1" dirty="0">
                <a:latin typeface="+mn-lt"/>
              </a:rPr>
              <a:t>&amp;</a:t>
            </a:r>
            <a:r>
              <a:rPr sz="4000" b="1" spc="-40" dirty="0">
                <a:latin typeface="+mn-lt"/>
              </a:rPr>
              <a:t> </a:t>
            </a:r>
            <a:r>
              <a:rPr sz="4000" b="1" spc="-5" dirty="0">
                <a:latin typeface="+mn-lt"/>
              </a:rPr>
              <a:t>Υδρ/κες</a:t>
            </a:r>
            <a:r>
              <a:rPr lang="el-GR" sz="4000" b="1" spc="-5" dirty="0">
                <a:latin typeface="+mn-lt"/>
              </a:rPr>
              <a:t>/ Πως σχετίζονται?</a:t>
            </a:r>
            <a:endParaRPr sz="4000" b="1" spc="-5" dirty="0">
              <a:latin typeface="+mn-lt"/>
            </a:endParaRPr>
          </a:p>
        </p:txBody>
      </p:sp>
      <p:sp>
        <p:nvSpPr>
          <p:cNvPr id="14" name="object 14"/>
          <p:cNvSpPr txBox="1"/>
          <p:nvPr/>
        </p:nvSpPr>
        <p:spPr>
          <a:xfrm>
            <a:off x="611561" y="1218552"/>
            <a:ext cx="8431258" cy="444505"/>
          </a:xfrm>
          <a:prstGeom prst="rect">
            <a:avLst/>
          </a:prstGeom>
        </p:spPr>
        <p:txBody>
          <a:bodyPr vert="horz" wrap="square" lIns="0" tIns="12724" rIns="0" bIns="0" rtlCol="0">
            <a:spAutoFit/>
          </a:bodyPr>
          <a:lstStyle/>
          <a:p>
            <a:pPr marL="12088">
              <a:spcBef>
                <a:spcPts val="100"/>
              </a:spcBef>
              <a:buClr>
                <a:srgbClr val="FF0000"/>
              </a:buClr>
              <a:buSzPct val="75000"/>
              <a:tabLst>
                <a:tab pos="376634" algn="l"/>
                <a:tab pos="377270" algn="l"/>
              </a:tabLst>
            </a:pPr>
            <a:r>
              <a:rPr sz="2805" b="1" dirty="0">
                <a:latin typeface="Arial"/>
                <a:cs typeface="Arial"/>
              </a:rPr>
              <a:t>Παραφίνες </a:t>
            </a:r>
            <a:r>
              <a:rPr sz="2805" b="1" spc="-5" dirty="0">
                <a:latin typeface="Arial"/>
                <a:cs typeface="Arial"/>
              </a:rPr>
              <a:t>έχουν υψηλό </a:t>
            </a:r>
            <a:r>
              <a:rPr sz="2805" b="1" dirty="0">
                <a:latin typeface="Arial"/>
                <a:cs typeface="Arial"/>
              </a:rPr>
              <a:t>αριθμό</a:t>
            </a:r>
            <a:r>
              <a:rPr sz="2805" b="1" spc="-45" dirty="0">
                <a:latin typeface="Arial"/>
                <a:cs typeface="Arial"/>
              </a:rPr>
              <a:t> </a:t>
            </a:r>
            <a:r>
              <a:rPr sz="2805" b="1" spc="-5" dirty="0">
                <a:latin typeface="Arial"/>
                <a:cs typeface="Arial"/>
              </a:rPr>
              <a:t>κετανίου</a:t>
            </a:r>
            <a:endParaRPr sz="2805" b="1" dirty="0">
              <a:latin typeface="Arial"/>
              <a:cs typeface="Arial"/>
            </a:endParaRPr>
          </a:p>
        </p:txBody>
      </p:sp>
      <p:sp>
        <p:nvSpPr>
          <p:cNvPr id="16" name="object 16"/>
          <p:cNvSpPr/>
          <p:nvPr/>
        </p:nvSpPr>
        <p:spPr>
          <a:xfrm>
            <a:off x="2261452" y="1769554"/>
            <a:ext cx="4878884" cy="4450659"/>
          </a:xfrm>
          <a:prstGeom prst="rect">
            <a:avLst/>
          </a:prstGeom>
          <a:blipFill>
            <a:blip r:embed="rId3" cstate="print"/>
            <a:stretch>
              <a:fillRect/>
            </a:stretch>
          </a:blipFill>
        </p:spPr>
        <p:txBody>
          <a:bodyPr wrap="square" lIns="0" tIns="0" rIns="0" bIns="0" rtlCol="0"/>
          <a:lstStyle/>
          <a:p>
            <a:endParaRPr sz="1803"/>
          </a:p>
        </p:txBody>
      </p:sp>
      <p:sp>
        <p:nvSpPr>
          <p:cNvPr id="15" name="TextBox 14">
            <a:extLst>
              <a:ext uri="{FF2B5EF4-FFF2-40B4-BE49-F238E27FC236}">
                <a16:creationId xmlns:a16="http://schemas.microsoft.com/office/drawing/2014/main" id="{375071DD-BBEB-4DE3-B2A8-175CC4D477D6}"/>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6" y="404668"/>
            <a:ext cx="8568758" cy="566846"/>
          </a:xfrm>
          <a:prstGeom prst="rect">
            <a:avLst/>
          </a:prstGeom>
        </p:spPr>
        <p:txBody>
          <a:bodyPr vert="horz" wrap="square" lIns="0" tIns="12724" rIns="0" bIns="0" rtlCol="0" anchor="ctr">
            <a:spAutoFit/>
          </a:bodyPr>
          <a:lstStyle/>
          <a:p>
            <a:pPr marL="12724" algn="ctr">
              <a:spcBef>
                <a:spcPts val="100"/>
              </a:spcBef>
            </a:pPr>
            <a:r>
              <a:rPr sz="4000" b="1" spc="-5" dirty="0">
                <a:latin typeface="+mn-lt"/>
              </a:rPr>
              <a:t>Δείκτης</a:t>
            </a:r>
            <a:r>
              <a:rPr sz="4000" b="1" spc="-65" dirty="0">
                <a:latin typeface="+mn-lt"/>
              </a:rPr>
              <a:t> </a:t>
            </a:r>
            <a:r>
              <a:rPr sz="4000" b="1" spc="-10" dirty="0">
                <a:latin typeface="+mn-lt"/>
              </a:rPr>
              <a:t>Κετανίου</a:t>
            </a:r>
          </a:p>
        </p:txBody>
      </p:sp>
      <p:sp>
        <p:nvSpPr>
          <p:cNvPr id="3" name="object 3"/>
          <p:cNvSpPr txBox="1"/>
          <p:nvPr/>
        </p:nvSpPr>
        <p:spPr>
          <a:xfrm>
            <a:off x="250702" y="1287624"/>
            <a:ext cx="8893297" cy="1731973"/>
          </a:xfrm>
          <a:prstGeom prst="rect">
            <a:avLst/>
          </a:prstGeom>
        </p:spPr>
        <p:txBody>
          <a:bodyPr vert="horz" wrap="square" lIns="0" tIns="12724" rIns="0" bIns="0" rtlCol="0">
            <a:spAutoFit/>
          </a:bodyPr>
          <a:lstStyle/>
          <a:p>
            <a:pPr marL="376634" marR="5090" indent="-364546">
              <a:spcBef>
                <a:spcPts val="100"/>
              </a:spcBef>
              <a:buClr>
                <a:srgbClr val="FF0000"/>
              </a:buClr>
              <a:buSzPct val="75000"/>
              <a:buFont typeface="Wingdings"/>
              <a:buChar char=""/>
              <a:tabLst>
                <a:tab pos="376634" algn="l"/>
                <a:tab pos="377270" algn="l"/>
              </a:tabLst>
            </a:pPr>
            <a:r>
              <a:rPr sz="2000" b="1" spc="-5" dirty="0">
                <a:cs typeface="Arial"/>
              </a:rPr>
              <a:t>Αριθμός κετανίου προσδιορίζεται με τον ειδικό  </a:t>
            </a:r>
            <a:r>
              <a:rPr sz="2000" b="1" dirty="0">
                <a:cs typeface="Arial"/>
              </a:rPr>
              <a:t>κινητήρα</a:t>
            </a:r>
            <a:r>
              <a:rPr sz="2000" b="1" spc="-15" dirty="0">
                <a:cs typeface="Arial"/>
              </a:rPr>
              <a:t> </a:t>
            </a:r>
            <a:r>
              <a:rPr sz="2000" b="1" spc="-5" dirty="0">
                <a:cs typeface="Arial"/>
              </a:rPr>
              <a:t>CFR</a:t>
            </a:r>
            <a:endParaRPr sz="2000" b="1" dirty="0">
              <a:cs typeface="Arial"/>
            </a:endParaRPr>
          </a:p>
          <a:p>
            <a:pPr marL="376634" marR="148872" indent="-364546">
              <a:spcBef>
                <a:spcPts val="686"/>
              </a:spcBef>
              <a:buClr>
                <a:srgbClr val="FF0000"/>
              </a:buClr>
              <a:buSzPct val="75000"/>
              <a:buFont typeface="Wingdings"/>
              <a:buChar char=""/>
              <a:tabLst>
                <a:tab pos="376634" algn="l"/>
                <a:tab pos="377270" algn="l"/>
              </a:tabLst>
            </a:pPr>
            <a:r>
              <a:rPr sz="2000" spc="-5" dirty="0">
                <a:cs typeface="Arial"/>
              </a:rPr>
              <a:t>Δείκτης κετανίου είναι </a:t>
            </a:r>
            <a:r>
              <a:rPr sz="2000" dirty="0">
                <a:cs typeface="Arial"/>
              </a:rPr>
              <a:t>μια </a:t>
            </a:r>
            <a:r>
              <a:rPr sz="2000" b="1" spc="-5" dirty="0">
                <a:cs typeface="Arial"/>
              </a:rPr>
              <a:t>πρόβλεψη αριθμού </a:t>
            </a:r>
            <a:r>
              <a:rPr sz="2000" b="1" dirty="0">
                <a:cs typeface="Arial"/>
              </a:rPr>
              <a:t>κετανίου </a:t>
            </a:r>
            <a:r>
              <a:rPr sz="2000" dirty="0">
                <a:cs typeface="Arial"/>
              </a:rPr>
              <a:t>μέσω απλούστερων</a:t>
            </a:r>
            <a:r>
              <a:rPr sz="2000" spc="-40" dirty="0">
                <a:cs typeface="Arial"/>
              </a:rPr>
              <a:t> </a:t>
            </a:r>
            <a:r>
              <a:rPr sz="2000" dirty="0">
                <a:cs typeface="Arial"/>
              </a:rPr>
              <a:t>αναλύσεων</a:t>
            </a:r>
          </a:p>
          <a:p>
            <a:pPr marL="556044" lvl="1" algn="ctr">
              <a:lnSpc>
                <a:spcPts val="2805"/>
              </a:lnSpc>
              <a:buClr>
                <a:srgbClr val="FFCF01"/>
              </a:buClr>
              <a:buSzPct val="108333"/>
              <a:tabLst>
                <a:tab pos="820070" algn="l"/>
                <a:tab pos="820706" algn="l"/>
              </a:tabLst>
            </a:pPr>
            <a:r>
              <a:rPr sz="2000" b="1" dirty="0">
                <a:cs typeface="Arial"/>
              </a:rPr>
              <a:t>Πυκνότητα, καμπύλη </a:t>
            </a:r>
            <a:r>
              <a:rPr sz="2000" b="1" spc="-5" dirty="0">
                <a:cs typeface="Arial"/>
              </a:rPr>
              <a:t>απόσταξης (3</a:t>
            </a:r>
            <a:r>
              <a:rPr sz="2000" b="1" spc="-10" dirty="0">
                <a:cs typeface="Arial"/>
              </a:rPr>
              <a:t> </a:t>
            </a:r>
            <a:r>
              <a:rPr sz="2000" b="1" spc="-5" dirty="0">
                <a:cs typeface="Arial"/>
              </a:rPr>
              <a:t>σημεία)</a:t>
            </a:r>
            <a:endParaRPr sz="2000" b="1" dirty="0">
              <a:cs typeface="Arial"/>
            </a:endParaRPr>
          </a:p>
          <a:p>
            <a:pPr marL="556044" lvl="1" algn="ctr">
              <a:lnSpc>
                <a:spcPts val="3006"/>
              </a:lnSpc>
              <a:buClr>
                <a:srgbClr val="FFCF01"/>
              </a:buClr>
              <a:buSzPct val="108333"/>
              <a:tabLst>
                <a:tab pos="820070" algn="l"/>
                <a:tab pos="820706" algn="l"/>
              </a:tabLst>
            </a:pPr>
            <a:r>
              <a:rPr sz="2000" b="1" dirty="0">
                <a:cs typeface="Arial"/>
              </a:rPr>
              <a:t>Μέθοδος ASTM</a:t>
            </a:r>
            <a:r>
              <a:rPr sz="2000" b="1" spc="-10" dirty="0">
                <a:cs typeface="Arial"/>
              </a:rPr>
              <a:t> </a:t>
            </a:r>
            <a:r>
              <a:rPr sz="2000" b="1" dirty="0">
                <a:cs typeface="Arial"/>
              </a:rPr>
              <a:t>D-4737</a:t>
            </a:r>
          </a:p>
        </p:txBody>
      </p:sp>
      <p:sp>
        <p:nvSpPr>
          <p:cNvPr id="4" name="object 4"/>
          <p:cNvSpPr txBox="1"/>
          <p:nvPr/>
        </p:nvSpPr>
        <p:spPr>
          <a:xfrm>
            <a:off x="892346" y="3337607"/>
            <a:ext cx="7359308" cy="1129131"/>
          </a:xfrm>
          <a:prstGeom prst="rect">
            <a:avLst/>
          </a:prstGeom>
          <a:solidFill>
            <a:srgbClr val="DDDDDD"/>
          </a:solidFill>
          <a:ln w="28575">
            <a:solidFill>
              <a:srgbClr val="B2B2B2"/>
            </a:solidFill>
          </a:ln>
        </p:spPr>
        <p:txBody>
          <a:bodyPr vert="horz" wrap="square" lIns="0" tIns="38171" rIns="0" bIns="0" rtlCol="0">
            <a:spAutoFit/>
          </a:bodyPr>
          <a:lstStyle/>
          <a:p>
            <a:pPr marL="736091" marR="243666" indent="-629844">
              <a:lnSpc>
                <a:spcPct val="130000"/>
              </a:lnSpc>
              <a:spcBef>
                <a:spcPts val="301"/>
              </a:spcBef>
            </a:pPr>
            <a:r>
              <a:rPr b="1" spc="-5" dirty="0">
                <a:latin typeface="Arial"/>
                <a:cs typeface="Arial"/>
              </a:rPr>
              <a:t>CCI </a:t>
            </a:r>
            <a:r>
              <a:rPr b="1" dirty="0">
                <a:latin typeface="Arial"/>
                <a:cs typeface="Arial"/>
              </a:rPr>
              <a:t>= </a:t>
            </a:r>
            <a:r>
              <a:rPr b="1" spc="-5" dirty="0">
                <a:latin typeface="Arial"/>
                <a:cs typeface="Arial"/>
              </a:rPr>
              <a:t>45.2 </a:t>
            </a:r>
            <a:r>
              <a:rPr b="1" dirty="0">
                <a:latin typeface="Arial"/>
                <a:cs typeface="Arial"/>
              </a:rPr>
              <a:t>+ </a:t>
            </a:r>
            <a:r>
              <a:rPr b="1" spc="-5" dirty="0">
                <a:latin typeface="Arial"/>
                <a:cs typeface="Arial"/>
              </a:rPr>
              <a:t>0.0892 (T</a:t>
            </a:r>
            <a:r>
              <a:rPr b="1" spc="-7" baseline="-23148" dirty="0">
                <a:latin typeface="Arial"/>
                <a:cs typeface="Arial"/>
              </a:rPr>
              <a:t>10</a:t>
            </a:r>
            <a:r>
              <a:rPr b="1" spc="-5" dirty="0">
                <a:latin typeface="Arial"/>
                <a:cs typeface="Arial"/>
              </a:rPr>
              <a:t>-215) </a:t>
            </a:r>
            <a:r>
              <a:rPr b="1" dirty="0">
                <a:latin typeface="Arial"/>
                <a:cs typeface="Arial"/>
              </a:rPr>
              <a:t>+ </a:t>
            </a:r>
            <a:r>
              <a:rPr b="1" spc="-5" dirty="0">
                <a:latin typeface="Arial"/>
                <a:cs typeface="Arial"/>
              </a:rPr>
              <a:t>0.131 (T</a:t>
            </a:r>
            <a:r>
              <a:rPr b="1" spc="-7" baseline="-23148" dirty="0">
                <a:latin typeface="Arial"/>
                <a:cs typeface="Arial"/>
              </a:rPr>
              <a:t>50</a:t>
            </a:r>
            <a:r>
              <a:rPr b="1" spc="-5" dirty="0">
                <a:latin typeface="Arial"/>
                <a:cs typeface="Arial"/>
              </a:rPr>
              <a:t>-260) </a:t>
            </a:r>
            <a:r>
              <a:rPr b="1" dirty="0">
                <a:latin typeface="Arial"/>
                <a:cs typeface="Arial"/>
              </a:rPr>
              <a:t>+ </a:t>
            </a:r>
            <a:r>
              <a:rPr b="1" spc="-5" dirty="0">
                <a:latin typeface="Arial"/>
                <a:cs typeface="Arial"/>
              </a:rPr>
              <a:t>0.0523 (T</a:t>
            </a:r>
            <a:r>
              <a:rPr b="1" spc="-7" baseline="-23148" dirty="0">
                <a:latin typeface="Arial"/>
                <a:cs typeface="Arial"/>
              </a:rPr>
              <a:t>90</a:t>
            </a:r>
            <a:r>
              <a:rPr b="1" spc="-5" dirty="0">
                <a:latin typeface="Arial"/>
                <a:cs typeface="Arial"/>
              </a:rPr>
              <a:t>-310) </a:t>
            </a:r>
            <a:r>
              <a:rPr b="1" dirty="0">
                <a:latin typeface="Arial"/>
                <a:cs typeface="Arial"/>
              </a:rPr>
              <a:t>+  </a:t>
            </a:r>
            <a:r>
              <a:rPr b="1" spc="-5" dirty="0">
                <a:latin typeface="Arial"/>
                <a:cs typeface="Arial"/>
              </a:rPr>
              <a:t>0.901·B·(T</a:t>
            </a:r>
            <a:r>
              <a:rPr b="1" spc="-7" baseline="-23148" dirty="0">
                <a:latin typeface="Arial"/>
                <a:cs typeface="Arial"/>
              </a:rPr>
              <a:t>50</a:t>
            </a:r>
            <a:r>
              <a:rPr b="1" spc="-5" dirty="0">
                <a:latin typeface="Arial"/>
                <a:cs typeface="Arial"/>
              </a:rPr>
              <a:t>-260) </a:t>
            </a:r>
            <a:r>
              <a:rPr b="1" dirty="0">
                <a:latin typeface="Arial"/>
                <a:cs typeface="Arial"/>
              </a:rPr>
              <a:t>- </a:t>
            </a:r>
            <a:r>
              <a:rPr b="1" spc="-5" dirty="0">
                <a:latin typeface="Arial"/>
                <a:cs typeface="Arial"/>
              </a:rPr>
              <a:t>0.420·B·(T</a:t>
            </a:r>
            <a:r>
              <a:rPr b="1" spc="-7" baseline="-23148" dirty="0">
                <a:latin typeface="Arial"/>
                <a:cs typeface="Arial"/>
              </a:rPr>
              <a:t>90</a:t>
            </a:r>
            <a:r>
              <a:rPr b="1" spc="-5" dirty="0">
                <a:latin typeface="Arial"/>
                <a:cs typeface="Arial"/>
              </a:rPr>
              <a:t>-310) </a:t>
            </a:r>
            <a:r>
              <a:rPr b="1" dirty="0">
                <a:latin typeface="Arial"/>
                <a:cs typeface="Arial"/>
              </a:rPr>
              <a:t>+ </a:t>
            </a:r>
            <a:r>
              <a:rPr b="1" spc="-5" dirty="0">
                <a:latin typeface="Arial"/>
                <a:cs typeface="Arial"/>
              </a:rPr>
              <a:t>0.0049 (T</a:t>
            </a:r>
            <a:r>
              <a:rPr b="1" spc="-7" baseline="-23148" dirty="0">
                <a:latin typeface="Arial"/>
                <a:cs typeface="Arial"/>
              </a:rPr>
              <a:t>10</a:t>
            </a:r>
            <a:r>
              <a:rPr b="1" spc="-5" dirty="0">
                <a:latin typeface="Arial"/>
                <a:cs typeface="Arial"/>
              </a:rPr>
              <a:t>-215)</a:t>
            </a:r>
            <a:r>
              <a:rPr b="1" spc="-7" baseline="23148" dirty="0">
                <a:latin typeface="Arial"/>
                <a:cs typeface="Arial"/>
              </a:rPr>
              <a:t>2</a:t>
            </a:r>
            <a:r>
              <a:rPr b="1" spc="-37" baseline="23148" dirty="0">
                <a:latin typeface="Arial"/>
                <a:cs typeface="Arial"/>
              </a:rPr>
              <a:t> </a:t>
            </a:r>
            <a:r>
              <a:rPr b="1" dirty="0">
                <a:latin typeface="Arial"/>
                <a:cs typeface="Arial"/>
              </a:rPr>
              <a:t>-</a:t>
            </a:r>
          </a:p>
          <a:p>
            <a:pPr marL="736091">
              <a:spcBef>
                <a:spcPts val="651"/>
              </a:spcBef>
            </a:pPr>
            <a:r>
              <a:rPr b="1" dirty="0">
                <a:latin typeface="Arial"/>
                <a:cs typeface="Arial"/>
              </a:rPr>
              <a:t>0.0049 </a:t>
            </a:r>
            <a:r>
              <a:rPr b="1" spc="-5" dirty="0">
                <a:latin typeface="Arial"/>
                <a:cs typeface="Arial"/>
              </a:rPr>
              <a:t>(T</a:t>
            </a:r>
            <a:r>
              <a:rPr b="1" spc="-7" baseline="-23148" dirty="0">
                <a:latin typeface="Arial"/>
                <a:cs typeface="Arial"/>
              </a:rPr>
              <a:t>90</a:t>
            </a:r>
            <a:r>
              <a:rPr b="1" spc="-5" dirty="0">
                <a:latin typeface="Arial"/>
                <a:cs typeface="Arial"/>
              </a:rPr>
              <a:t>-310)</a:t>
            </a:r>
            <a:r>
              <a:rPr b="1" spc="-7" baseline="23148" dirty="0">
                <a:latin typeface="Arial"/>
                <a:cs typeface="Arial"/>
              </a:rPr>
              <a:t>2 </a:t>
            </a:r>
            <a:r>
              <a:rPr b="1" dirty="0">
                <a:latin typeface="Arial"/>
                <a:cs typeface="Arial"/>
              </a:rPr>
              <a:t>+ </a:t>
            </a:r>
            <a:r>
              <a:rPr b="1" spc="-5" dirty="0">
                <a:latin typeface="Arial"/>
                <a:cs typeface="Arial"/>
              </a:rPr>
              <a:t>107.0·B </a:t>
            </a:r>
            <a:r>
              <a:rPr b="1" dirty="0">
                <a:latin typeface="Arial"/>
                <a:cs typeface="Arial"/>
              </a:rPr>
              <a:t>+</a:t>
            </a:r>
            <a:r>
              <a:rPr b="1" spc="-25" dirty="0">
                <a:latin typeface="Arial"/>
                <a:cs typeface="Arial"/>
              </a:rPr>
              <a:t> </a:t>
            </a:r>
            <a:r>
              <a:rPr b="1" spc="-5" dirty="0">
                <a:latin typeface="Arial"/>
                <a:cs typeface="Arial"/>
              </a:rPr>
              <a:t>60.0·B</a:t>
            </a:r>
            <a:r>
              <a:rPr b="1" spc="-7" baseline="23148" dirty="0">
                <a:latin typeface="Arial"/>
                <a:cs typeface="Arial"/>
              </a:rPr>
              <a:t>2</a:t>
            </a:r>
            <a:endParaRPr b="1" baseline="23148" dirty="0">
              <a:latin typeface="Arial"/>
              <a:cs typeface="Arial"/>
            </a:endParaRPr>
          </a:p>
        </p:txBody>
      </p:sp>
      <p:sp>
        <p:nvSpPr>
          <p:cNvPr id="5" name="object 5"/>
          <p:cNvSpPr txBox="1"/>
          <p:nvPr/>
        </p:nvSpPr>
        <p:spPr>
          <a:xfrm>
            <a:off x="892347" y="4784748"/>
            <a:ext cx="7359307" cy="1160389"/>
          </a:xfrm>
          <a:prstGeom prst="rect">
            <a:avLst/>
          </a:prstGeom>
        </p:spPr>
        <p:txBody>
          <a:bodyPr vert="horz" wrap="square" lIns="0" tIns="12087" rIns="0" bIns="0" rtlCol="0">
            <a:spAutoFit/>
          </a:bodyPr>
          <a:lstStyle/>
          <a:p>
            <a:pPr marL="12724">
              <a:lnSpc>
                <a:spcPts val="2304"/>
              </a:lnSpc>
              <a:spcBef>
                <a:spcPts val="95"/>
              </a:spcBef>
            </a:pPr>
            <a:r>
              <a:rPr sz="2004" spc="-10" dirty="0">
                <a:latin typeface="Arial"/>
                <a:cs typeface="Arial"/>
              </a:rPr>
              <a:t>όπου</a:t>
            </a:r>
            <a:endParaRPr sz="2004" dirty="0">
              <a:latin typeface="Arial"/>
              <a:cs typeface="Arial"/>
            </a:endParaRPr>
          </a:p>
          <a:p>
            <a:pPr marL="556681">
              <a:lnSpc>
                <a:spcPts val="2184"/>
              </a:lnSpc>
              <a:tabLst>
                <a:tab pos="820070" algn="l"/>
              </a:tabLst>
            </a:pPr>
            <a:r>
              <a:rPr sz="2004" spc="-5" dirty="0">
                <a:latin typeface="Arial"/>
                <a:cs typeface="Arial"/>
              </a:rPr>
              <a:t>-	</a:t>
            </a:r>
            <a:r>
              <a:rPr sz="1803" dirty="0">
                <a:latin typeface="Arial"/>
                <a:cs typeface="Arial"/>
              </a:rPr>
              <a:t>B = </a:t>
            </a:r>
            <a:r>
              <a:rPr sz="1803" spc="-5" dirty="0">
                <a:latin typeface="Arial"/>
                <a:cs typeface="Arial"/>
              </a:rPr>
              <a:t>exp[-3.5</a:t>
            </a:r>
            <a:r>
              <a:rPr sz="1803" spc="-25" dirty="0">
                <a:latin typeface="Arial"/>
                <a:cs typeface="Arial"/>
              </a:rPr>
              <a:t> </a:t>
            </a:r>
            <a:r>
              <a:rPr sz="1803" spc="-5" dirty="0">
                <a:latin typeface="Arial"/>
                <a:cs typeface="Arial"/>
              </a:rPr>
              <a:t>(D-0.85)]-1</a:t>
            </a:r>
            <a:endParaRPr sz="1803" dirty="0">
              <a:latin typeface="Arial"/>
              <a:cs typeface="Arial"/>
            </a:endParaRPr>
          </a:p>
          <a:p>
            <a:pPr marL="820070" indent="-264026">
              <a:lnSpc>
                <a:spcPts val="2169"/>
              </a:lnSpc>
              <a:buClr>
                <a:srgbClr val="FFCF01"/>
              </a:buClr>
              <a:buSzPct val="111111"/>
              <a:buChar char="-"/>
              <a:tabLst>
                <a:tab pos="820070" algn="l"/>
                <a:tab pos="820706" algn="l"/>
              </a:tabLst>
            </a:pPr>
            <a:r>
              <a:rPr sz="1803" dirty="0">
                <a:latin typeface="Arial"/>
                <a:cs typeface="Arial"/>
              </a:rPr>
              <a:t>D = </a:t>
            </a:r>
            <a:r>
              <a:rPr sz="1803" spc="-5" dirty="0">
                <a:latin typeface="Arial"/>
                <a:cs typeface="Arial"/>
              </a:rPr>
              <a:t>πυκνότητα </a:t>
            </a:r>
            <a:r>
              <a:rPr sz="1803" dirty="0">
                <a:latin typeface="Arial"/>
                <a:cs typeface="Arial"/>
              </a:rPr>
              <a:t>(g/ml,</a:t>
            </a:r>
            <a:r>
              <a:rPr sz="1803" spc="-10" dirty="0">
                <a:latin typeface="Arial"/>
                <a:cs typeface="Arial"/>
              </a:rPr>
              <a:t> </a:t>
            </a:r>
            <a:r>
              <a:rPr sz="1803" spc="-5" dirty="0">
                <a:latin typeface="Arial"/>
                <a:cs typeface="Arial"/>
              </a:rPr>
              <a:t>15</a:t>
            </a:r>
            <a:r>
              <a:rPr lang="el-GR" sz="1803" spc="-7" baseline="23148" dirty="0">
                <a:latin typeface="Arial"/>
                <a:cs typeface="Arial"/>
              </a:rPr>
              <a:t>°</a:t>
            </a:r>
            <a:r>
              <a:rPr sz="1803" spc="-5" dirty="0">
                <a:latin typeface="Arial"/>
                <a:cs typeface="Arial"/>
              </a:rPr>
              <a:t>C)</a:t>
            </a:r>
            <a:endParaRPr sz="1803" dirty="0">
              <a:latin typeface="Arial"/>
              <a:cs typeface="Arial"/>
            </a:endParaRPr>
          </a:p>
          <a:p>
            <a:pPr marL="820070" indent="-264026">
              <a:lnSpc>
                <a:spcPts val="2284"/>
              </a:lnSpc>
              <a:buClr>
                <a:srgbClr val="FFCF01"/>
              </a:buClr>
              <a:buSzPct val="111111"/>
              <a:buChar char="-"/>
              <a:tabLst>
                <a:tab pos="820070" algn="l"/>
                <a:tab pos="820706" algn="l"/>
              </a:tabLst>
            </a:pPr>
            <a:r>
              <a:rPr sz="1803" spc="-5" dirty="0">
                <a:latin typeface="Arial"/>
                <a:cs typeface="Arial"/>
              </a:rPr>
              <a:t>T</a:t>
            </a:r>
            <a:r>
              <a:rPr sz="1803" spc="-7" baseline="-23148" dirty="0">
                <a:latin typeface="Arial"/>
                <a:cs typeface="Arial"/>
              </a:rPr>
              <a:t>i </a:t>
            </a:r>
            <a:r>
              <a:rPr sz="1803" dirty="0">
                <a:latin typeface="Arial"/>
                <a:cs typeface="Arial"/>
              </a:rPr>
              <a:t>= </a:t>
            </a:r>
            <a:r>
              <a:rPr sz="1803" spc="-5" dirty="0">
                <a:latin typeface="Arial"/>
                <a:cs typeface="Arial"/>
              </a:rPr>
              <a:t>θερμοκρασία ανάκτησης (</a:t>
            </a:r>
            <a:r>
              <a:rPr lang="el-GR" sz="1803" spc="-7" baseline="23148" dirty="0">
                <a:latin typeface="Arial"/>
                <a:cs typeface="Arial"/>
              </a:rPr>
              <a:t>°</a:t>
            </a:r>
            <a:r>
              <a:rPr sz="1803" spc="-5" dirty="0">
                <a:latin typeface="Arial"/>
                <a:cs typeface="Arial"/>
              </a:rPr>
              <a:t>C) (i </a:t>
            </a:r>
            <a:r>
              <a:rPr sz="1803" dirty="0">
                <a:latin typeface="Arial"/>
                <a:cs typeface="Arial"/>
              </a:rPr>
              <a:t>= </a:t>
            </a:r>
            <a:r>
              <a:rPr sz="1803" spc="-5" dirty="0">
                <a:latin typeface="Arial"/>
                <a:cs typeface="Arial"/>
              </a:rPr>
              <a:t>10%, 50%,</a:t>
            </a:r>
            <a:r>
              <a:rPr sz="1803" spc="-60" dirty="0">
                <a:latin typeface="Arial"/>
                <a:cs typeface="Arial"/>
              </a:rPr>
              <a:t> </a:t>
            </a:r>
            <a:r>
              <a:rPr sz="1803" spc="-5" dirty="0">
                <a:latin typeface="Arial"/>
                <a:cs typeface="Arial"/>
              </a:rPr>
              <a:t>90%)</a:t>
            </a:r>
            <a:endParaRPr sz="1803" dirty="0">
              <a:latin typeface="Arial"/>
              <a:cs typeface="Arial"/>
            </a:endParaRPr>
          </a:p>
        </p:txBody>
      </p:sp>
      <p:sp>
        <p:nvSpPr>
          <p:cNvPr id="6" name="TextBox 5">
            <a:extLst>
              <a:ext uri="{FF2B5EF4-FFF2-40B4-BE49-F238E27FC236}">
                <a16:creationId xmlns:a16="http://schemas.microsoft.com/office/drawing/2014/main" id="{C5DC26AE-0F0C-40D1-A73F-410578E1C62A}"/>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8D3AE18-BC85-4B2E-8651-0685C3CBC048}"/>
              </a:ext>
            </a:extLst>
          </p:cNvPr>
          <p:cNvPicPr>
            <a:picLocks noChangeAspect="1"/>
          </p:cNvPicPr>
          <p:nvPr/>
        </p:nvPicPr>
        <p:blipFill rotWithShape="1">
          <a:blip r:embed="rId2"/>
          <a:srcRect l="19288" t="19201" r="21650" b="3800"/>
          <a:stretch/>
        </p:blipFill>
        <p:spPr>
          <a:xfrm>
            <a:off x="17721" y="57785"/>
            <a:ext cx="8934552" cy="6552000"/>
          </a:xfrm>
          <a:prstGeom prst="rect">
            <a:avLst/>
          </a:prstGeom>
        </p:spPr>
      </p:pic>
      <p:sp>
        <p:nvSpPr>
          <p:cNvPr id="4" name="TextBox 3">
            <a:extLst>
              <a:ext uri="{FF2B5EF4-FFF2-40B4-BE49-F238E27FC236}">
                <a16:creationId xmlns:a16="http://schemas.microsoft.com/office/drawing/2014/main" id="{24C8D4F5-7631-4C63-B1AD-BB908F9379CC}"/>
              </a:ext>
            </a:extLst>
          </p:cNvPr>
          <p:cNvSpPr txBox="1"/>
          <p:nvPr/>
        </p:nvSpPr>
        <p:spPr>
          <a:xfrm>
            <a:off x="0" y="6530500"/>
            <a:ext cx="9144000" cy="276999"/>
          </a:xfrm>
          <a:prstGeom prst="rect">
            <a:avLst/>
          </a:prstGeom>
          <a:noFill/>
        </p:spPr>
        <p:txBody>
          <a:bodyPr wrap="square">
            <a:spAutoFit/>
          </a:bodyPr>
          <a:lstStyle/>
          <a:p>
            <a:r>
              <a:rPr lang="el-GR" sz="1200" b="1" i="0" spc="-5" dirty="0">
                <a:solidFill>
                  <a:schemeClr val="tx1"/>
                </a:solidFill>
                <a:latin typeface="+mn-lt"/>
                <a:cs typeface="Arial"/>
              </a:rPr>
              <a:t>Ενεργειακές Τεχνολογίες, Αργό Πετρέλαιο Χαρακτηριστικά - Ιδιότητες, Εργαστήριο Τεχνολογίας Καυσίμων και Λιπαντικών ΕΜΠ, Παρουσίαση</a:t>
            </a:r>
            <a:endParaRPr lang="el-GR" sz="1200" dirty="0"/>
          </a:p>
        </p:txBody>
      </p:sp>
    </p:spTree>
    <p:extLst>
      <p:ext uri="{BB962C8B-B14F-4D97-AF65-F5344CB8AC3E}">
        <p14:creationId xmlns:p14="http://schemas.microsoft.com/office/powerpoint/2010/main" val="10117339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124" y="260648"/>
            <a:ext cx="8754348" cy="622246"/>
          </a:xfrm>
          <a:prstGeom prst="rect">
            <a:avLst/>
          </a:prstGeom>
        </p:spPr>
        <p:txBody>
          <a:bodyPr vert="horz" wrap="square" lIns="0" tIns="12724" rIns="0" bIns="0" rtlCol="0" anchor="ctr">
            <a:spAutoFit/>
          </a:bodyPr>
          <a:lstStyle/>
          <a:p>
            <a:pPr marL="12724" algn="ctr">
              <a:spcBef>
                <a:spcPts val="100"/>
              </a:spcBef>
            </a:pPr>
            <a:r>
              <a:rPr lang="el-GR" sz="1600" b="1" spc="-5" dirty="0"/>
              <a:t>Γιατί μας ενδιαφέρει η</a:t>
            </a:r>
            <a:r>
              <a:rPr lang="el-GR" b="1" spc="-5" dirty="0"/>
              <a:t> </a:t>
            </a:r>
            <a:r>
              <a:rPr b="1" spc="-5" dirty="0" err="1"/>
              <a:t>Πυκνότητ</a:t>
            </a:r>
            <a:r>
              <a:rPr b="1" spc="-5" dirty="0"/>
              <a:t>α</a:t>
            </a:r>
            <a:r>
              <a:rPr b="1" spc="-90" dirty="0"/>
              <a:t> </a:t>
            </a:r>
            <a:r>
              <a:rPr lang="el-GR" sz="1600" b="1" spc="-90" dirty="0"/>
              <a:t>του </a:t>
            </a:r>
            <a:r>
              <a:rPr b="1" dirty="0" err="1"/>
              <a:t>Ντ</a:t>
            </a:r>
            <a:r>
              <a:rPr lang="el-GR" b="1" dirty="0"/>
              <a:t>ή</a:t>
            </a:r>
            <a:r>
              <a:rPr b="1" dirty="0" err="1"/>
              <a:t>ζελ</a:t>
            </a:r>
            <a:r>
              <a:rPr lang="el-GR" b="1" dirty="0"/>
              <a:t>?</a:t>
            </a:r>
            <a:endParaRPr b="1" dirty="0"/>
          </a:p>
        </p:txBody>
      </p:sp>
      <p:sp>
        <p:nvSpPr>
          <p:cNvPr id="8" name="object 8"/>
          <p:cNvSpPr txBox="1">
            <a:spLocks noGrp="1"/>
          </p:cNvSpPr>
          <p:nvPr>
            <p:ph type="sldNum" sz="quarter" idx="12"/>
          </p:nvPr>
        </p:nvSpPr>
        <p:spPr>
          <a:prstGeom prst="rect">
            <a:avLst/>
          </a:prstGeom>
        </p:spPr>
        <p:txBody>
          <a:bodyPr vert="horz" wrap="square" lIns="0" tIns="0" rIns="0" bIns="0" rtlCol="0">
            <a:spAutoFit/>
          </a:bodyPr>
          <a:lstStyle>
            <a:defPPr>
              <a:defRPr lang="el-GR"/>
            </a:defPPr>
            <a:lvl1pPr marL="0" algn="l" defTabSz="914400" rtl="0" eaLnBrk="1" latinLnBrk="0" hangingPunct="1">
              <a:defRPr sz="1400" b="0" i="0" kern="1200">
                <a:solidFill>
                  <a:srgbClr val="B2B2B2"/>
                </a:solidFill>
                <a:latin typeface="UKIJ Inchike"/>
                <a:ea typeface="+mn-ea"/>
                <a:cs typeface="UKIJ Inchik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fld id="{81D60167-4931-47E6-BA6A-407CBD079E47}" type="slidenum">
              <a:rPr lang="el-GR" spc="-5" smtClean="0"/>
              <a:pPr marL="38100">
                <a:spcBef>
                  <a:spcPts val="95"/>
                </a:spcBef>
              </a:pPr>
              <a:t>130</a:t>
            </a:fld>
            <a:endParaRPr spc="-5" dirty="0"/>
          </a:p>
        </p:txBody>
      </p:sp>
      <p:sp>
        <p:nvSpPr>
          <p:cNvPr id="3" name="object 3"/>
          <p:cNvSpPr txBox="1"/>
          <p:nvPr/>
        </p:nvSpPr>
        <p:spPr>
          <a:xfrm>
            <a:off x="250703" y="1287624"/>
            <a:ext cx="4835481" cy="1564555"/>
          </a:xfrm>
          <a:prstGeom prst="rect">
            <a:avLst/>
          </a:prstGeom>
        </p:spPr>
        <p:txBody>
          <a:bodyPr vert="horz" wrap="square" lIns="0" tIns="12724" rIns="0" bIns="0" rtlCol="0">
            <a:spAutoFit/>
          </a:bodyPr>
          <a:lstStyle/>
          <a:p>
            <a:pPr marL="376634" marR="363910" indent="-364546" algn="ctr">
              <a:spcBef>
                <a:spcPts val="100"/>
              </a:spcBef>
              <a:buClr>
                <a:srgbClr val="FF0000"/>
              </a:buClr>
              <a:buSzPct val="75000"/>
              <a:buFont typeface="Wingdings"/>
              <a:buChar char=""/>
              <a:tabLst>
                <a:tab pos="376634" algn="l"/>
                <a:tab pos="377270" algn="l"/>
              </a:tabLst>
            </a:pPr>
            <a:r>
              <a:rPr sz="2000" spc="-5" dirty="0">
                <a:cs typeface="Arial"/>
              </a:rPr>
              <a:t>Ένδειξη</a:t>
            </a:r>
            <a:r>
              <a:rPr sz="2000" spc="-80" dirty="0">
                <a:cs typeface="Arial"/>
              </a:rPr>
              <a:t> </a:t>
            </a:r>
            <a:r>
              <a:rPr sz="2000" spc="-5" dirty="0">
                <a:cs typeface="Arial"/>
              </a:rPr>
              <a:t>σύστασης  </a:t>
            </a:r>
            <a:r>
              <a:rPr sz="2000" dirty="0">
                <a:cs typeface="Arial"/>
              </a:rPr>
              <a:t>καθώς </a:t>
            </a:r>
            <a:r>
              <a:rPr sz="2000" spc="-5" dirty="0">
                <a:cs typeface="Arial"/>
              </a:rPr>
              <a:t>και  </a:t>
            </a:r>
            <a:r>
              <a:rPr sz="2000" dirty="0">
                <a:cs typeface="Arial"/>
              </a:rPr>
              <a:t>λειτουργίας</a:t>
            </a:r>
            <a:r>
              <a:rPr lang="en-US" sz="2000" dirty="0">
                <a:cs typeface="Arial"/>
              </a:rPr>
              <a:t>:</a:t>
            </a:r>
            <a:endParaRPr lang="el-GR" sz="2000" dirty="0">
              <a:cs typeface="Arial"/>
            </a:endParaRPr>
          </a:p>
          <a:p>
            <a:pPr marL="12088" marR="363910" algn="ctr">
              <a:spcBef>
                <a:spcPts val="100"/>
              </a:spcBef>
              <a:buClr>
                <a:srgbClr val="FF0000"/>
              </a:buClr>
              <a:buSzPct val="75000"/>
              <a:tabLst>
                <a:tab pos="376634" algn="l"/>
                <a:tab pos="377270" algn="l"/>
              </a:tabLst>
            </a:pPr>
            <a:r>
              <a:rPr lang="el-GR" sz="2000" dirty="0" err="1">
                <a:cs typeface="Arial"/>
              </a:rPr>
              <a:t>Επηρρεάζει</a:t>
            </a:r>
            <a:r>
              <a:rPr lang="el-GR" sz="2000" dirty="0">
                <a:cs typeface="Arial"/>
              </a:rPr>
              <a:t> </a:t>
            </a:r>
            <a:r>
              <a:rPr lang="en-US" sz="2000" dirty="0">
                <a:cs typeface="Arial"/>
              </a:rPr>
              <a:t>: </a:t>
            </a:r>
            <a:r>
              <a:rPr sz="2000" dirty="0" err="1">
                <a:cs typeface="Arial"/>
              </a:rPr>
              <a:t>Ποιότητ</a:t>
            </a:r>
            <a:r>
              <a:rPr sz="2000" dirty="0">
                <a:cs typeface="Arial"/>
              </a:rPr>
              <a:t>α</a:t>
            </a:r>
            <a:r>
              <a:rPr sz="2000" spc="-85" dirty="0">
                <a:cs typeface="Arial"/>
              </a:rPr>
              <a:t> </a:t>
            </a:r>
            <a:r>
              <a:rPr sz="2000" dirty="0">
                <a:cs typeface="Arial"/>
              </a:rPr>
              <a:t>ανάφλεξης,</a:t>
            </a:r>
            <a:r>
              <a:rPr lang="el-GR" sz="2000" dirty="0">
                <a:cs typeface="Arial"/>
              </a:rPr>
              <a:t> </a:t>
            </a:r>
            <a:r>
              <a:rPr sz="2000" dirty="0" err="1">
                <a:cs typeface="Arial"/>
              </a:rPr>
              <a:t>ισχύς</a:t>
            </a:r>
            <a:r>
              <a:rPr sz="2000" dirty="0">
                <a:cs typeface="Arial"/>
              </a:rPr>
              <a:t>, οικονομία,  ιδιότητες ροής</a:t>
            </a:r>
            <a:r>
              <a:rPr sz="2000" spc="-105" dirty="0">
                <a:cs typeface="Arial"/>
              </a:rPr>
              <a:t> </a:t>
            </a:r>
            <a:r>
              <a:rPr sz="2000" dirty="0">
                <a:cs typeface="Arial"/>
              </a:rPr>
              <a:t>σε  χαμηλές  θερμοκρασίες</a:t>
            </a:r>
          </a:p>
        </p:txBody>
      </p:sp>
      <p:sp>
        <p:nvSpPr>
          <p:cNvPr id="5" name="object 5"/>
          <p:cNvSpPr txBox="1"/>
          <p:nvPr/>
        </p:nvSpPr>
        <p:spPr>
          <a:xfrm>
            <a:off x="353441" y="3450096"/>
            <a:ext cx="4583663" cy="348818"/>
          </a:xfrm>
          <a:prstGeom prst="rect">
            <a:avLst/>
          </a:prstGeom>
          <a:solidFill>
            <a:srgbClr val="FFCCCC"/>
          </a:solidFill>
        </p:spPr>
        <p:txBody>
          <a:bodyPr vert="horz" wrap="square" lIns="0" tIns="39443" rIns="0" bIns="0" rtlCol="0">
            <a:spAutoFit/>
          </a:bodyPr>
          <a:lstStyle/>
          <a:p>
            <a:pPr marL="92250">
              <a:spcBef>
                <a:spcPts val="311"/>
              </a:spcBef>
            </a:pPr>
            <a:r>
              <a:rPr sz="2004" spc="-5" dirty="0">
                <a:latin typeface="Arial"/>
                <a:cs typeface="Arial"/>
              </a:rPr>
              <a:t>παραφινικοί &lt; ναφθενικοί &lt;</a:t>
            </a:r>
            <a:r>
              <a:rPr sz="2004" spc="30" dirty="0">
                <a:latin typeface="Arial"/>
                <a:cs typeface="Arial"/>
              </a:rPr>
              <a:t> </a:t>
            </a:r>
            <a:r>
              <a:rPr sz="2004" spc="-5" dirty="0">
                <a:latin typeface="Arial"/>
                <a:cs typeface="Arial"/>
              </a:rPr>
              <a:t>αρωματικοί</a:t>
            </a:r>
            <a:endParaRPr sz="2004" dirty="0">
              <a:latin typeface="Arial"/>
              <a:cs typeface="Arial"/>
            </a:endParaRPr>
          </a:p>
        </p:txBody>
      </p:sp>
      <p:sp>
        <p:nvSpPr>
          <p:cNvPr id="6" name="object 6"/>
          <p:cNvSpPr/>
          <p:nvPr/>
        </p:nvSpPr>
        <p:spPr>
          <a:xfrm>
            <a:off x="5086184" y="1225177"/>
            <a:ext cx="4022128" cy="4547103"/>
          </a:xfrm>
          <a:prstGeom prst="rect">
            <a:avLst/>
          </a:prstGeom>
          <a:blipFill>
            <a:blip r:embed="rId2" cstate="print"/>
            <a:stretch>
              <a:fillRect/>
            </a:stretch>
          </a:blipFill>
        </p:spPr>
        <p:txBody>
          <a:bodyPr wrap="square" lIns="0" tIns="0" rIns="0" bIns="0" rtlCol="0"/>
          <a:lstStyle/>
          <a:p>
            <a:endParaRPr sz="1803"/>
          </a:p>
        </p:txBody>
      </p:sp>
      <p:sp>
        <p:nvSpPr>
          <p:cNvPr id="7" name="TextBox 6">
            <a:extLst>
              <a:ext uri="{FF2B5EF4-FFF2-40B4-BE49-F238E27FC236}">
                <a16:creationId xmlns:a16="http://schemas.microsoft.com/office/drawing/2014/main" id="{FEF95625-B823-44C2-A924-F78F07A0D4E8}"/>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0062" y="1047657"/>
            <a:ext cx="8984107" cy="5331809"/>
            <a:chOff x="95643" y="1045717"/>
            <a:chExt cx="8967470" cy="5321935"/>
          </a:xfrm>
        </p:grpSpPr>
        <p:sp>
          <p:nvSpPr>
            <p:cNvPr id="3" name="object 3"/>
            <p:cNvSpPr/>
            <p:nvPr/>
          </p:nvSpPr>
          <p:spPr>
            <a:xfrm>
              <a:off x="4328706" y="1050230"/>
              <a:ext cx="4734394" cy="5151103"/>
            </a:xfrm>
            <a:prstGeom prst="rect">
              <a:avLst/>
            </a:prstGeom>
            <a:blipFill>
              <a:blip r:embed="rId2" cstate="print"/>
              <a:stretch>
                <a:fillRect/>
              </a:stretch>
            </a:blipFill>
          </p:spPr>
          <p:txBody>
            <a:bodyPr wrap="square" lIns="0" tIns="0" rIns="0" bIns="0" rtlCol="0"/>
            <a:lstStyle/>
            <a:p>
              <a:endParaRPr sz="1803"/>
            </a:p>
          </p:txBody>
        </p:sp>
        <p:sp>
          <p:nvSpPr>
            <p:cNvPr id="4" name="object 4"/>
            <p:cNvSpPr/>
            <p:nvPr/>
          </p:nvSpPr>
          <p:spPr>
            <a:xfrm>
              <a:off x="2903613" y="6122923"/>
              <a:ext cx="6118225" cy="245110"/>
            </a:xfrm>
            <a:custGeom>
              <a:avLst/>
              <a:gdLst/>
              <a:ahLst/>
              <a:cxnLst/>
              <a:rect l="l" t="t" r="r" b="b"/>
              <a:pathLst>
                <a:path w="6118225" h="245110">
                  <a:moveTo>
                    <a:pt x="6118097" y="244602"/>
                  </a:moveTo>
                  <a:lnTo>
                    <a:pt x="6118097" y="0"/>
                  </a:lnTo>
                  <a:lnTo>
                    <a:pt x="0" y="0"/>
                  </a:lnTo>
                  <a:lnTo>
                    <a:pt x="0" y="244602"/>
                  </a:lnTo>
                  <a:lnTo>
                    <a:pt x="6118097" y="244602"/>
                  </a:lnTo>
                  <a:close/>
                </a:path>
              </a:pathLst>
            </a:custGeom>
            <a:solidFill>
              <a:srgbClr val="FFFFFF"/>
            </a:solidFill>
          </p:spPr>
          <p:txBody>
            <a:bodyPr wrap="square" lIns="0" tIns="0" rIns="0" bIns="0" rtlCol="0"/>
            <a:lstStyle/>
            <a:p>
              <a:endParaRPr sz="1803"/>
            </a:p>
          </p:txBody>
        </p:sp>
      </p:grpSp>
      <p:sp>
        <p:nvSpPr>
          <p:cNvPr id="5" name="object 5"/>
          <p:cNvSpPr txBox="1">
            <a:spLocks noGrp="1"/>
          </p:cNvSpPr>
          <p:nvPr>
            <p:ph type="title"/>
          </p:nvPr>
        </p:nvSpPr>
        <p:spPr>
          <a:xfrm>
            <a:off x="179706" y="404668"/>
            <a:ext cx="8863112" cy="566846"/>
          </a:xfrm>
          <a:prstGeom prst="rect">
            <a:avLst/>
          </a:prstGeom>
        </p:spPr>
        <p:txBody>
          <a:bodyPr vert="horz" wrap="square" lIns="0" tIns="12724" rIns="0" bIns="0" rtlCol="0" anchor="ctr">
            <a:spAutoFit/>
          </a:bodyPr>
          <a:lstStyle/>
          <a:p>
            <a:pPr marL="12724">
              <a:spcBef>
                <a:spcPts val="100"/>
              </a:spcBef>
            </a:pPr>
            <a:r>
              <a:rPr sz="4000" b="1" spc="-5" dirty="0" err="1">
                <a:latin typeface="+mn-lt"/>
              </a:rPr>
              <a:t>Πτητικότητ</a:t>
            </a:r>
            <a:r>
              <a:rPr sz="4000" b="1" spc="-5" dirty="0">
                <a:latin typeface="+mn-lt"/>
              </a:rPr>
              <a:t>α</a:t>
            </a:r>
            <a:r>
              <a:rPr sz="4000" b="1" spc="-70" dirty="0">
                <a:latin typeface="+mn-lt"/>
              </a:rPr>
              <a:t> </a:t>
            </a:r>
            <a:r>
              <a:rPr sz="4000" b="1" spc="-5" dirty="0">
                <a:latin typeface="+mn-lt"/>
              </a:rPr>
              <a:t>Ντ</a:t>
            </a:r>
            <a:r>
              <a:rPr lang="el-GR" sz="4000" b="1" spc="-5" dirty="0">
                <a:latin typeface="+mn-lt"/>
              </a:rPr>
              <a:t>ή</a:t>
            </a:r>
            <a:r>
              <a:rPr sz="4000" b="1" spc="-5" dirty="0" err="1">
                <a:latin typeface="+mn-lt"/>
              </a:rPr>
              <a:t>ζελ</a:t>
            </a:r>
            <a:endParaRPr sz="4000" b="1" spc="-5" dirty="0">
              <a:latin typeface="+mn-lt"/>
            </a:endParaRPr>
          </a:p>
        </p:txBody>
      </p:sp>
      <p:sp>
        <p:nvSpPr>
          <p:cNvPr id="9" name="object 9"/>
          <p:cNvSpPr txBox="1">
            <a:spLocks noGrp="1"/>
          </p:cNvSpPr>
          <p:nvPr>
            <p:ph type="sldNum" sz="quarter" idx="12"/>
          </p:nvPr>
        </p:nvSpPr>
        <p:spPr>
          <a:prstGeom prst="rect">
            <a:avLst/>
          </a:prstGeom>
        </p:spPr>
        <p:txBody>
          <a:bodyPr vert="horz" wrap="square" lIns="0" tIns="0" rIns="0" bIns="0" rtlCol="0">
            <a:spAutoFit/>
          </a:bodyPr>
          <a:lstStyle>
            <a:defPPr>
              <a:defRPr lang="el-GR"/>
            </a:defPPr>
            <a:lvl1pPr marL="0" algn="l" defTabSz="914400" rtl="0" eaLnBrk="1" latinLnBrk="0" hangingPunct="1">
              <a:defRPr sz="1400" b="0" i="0" kern="1200">
                <a:solidFill>
                  <a:srgbClr val="B2B2B2"/>
                </a:solidFill>
                <a:latin typeface="UKIJ Inchike"/>
                <a:ea typeface="+mn-ea"/>
                <a:cs typeface="UKIJ Inchik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fld id="{81D60167-4931-47E6-BA6A-407CBD079E47}" type="slidenum">
              <a:rPr lang="el-GR" spc="-5" smtClean="0"/>
              <a:pPr marL="38100">
                <a:spcBef>
                  <a:spcPts val="95"/>
                </a:spcBef>
              </a:pPr>
              <a:t>131</a:t>
            </a:fld>
            <a:endParaRPr spc="-5" dirty="0"/>
          </a:p>
        </p:txBody>
      </p:sp>
      <p:sp>
        <p:nvSpPr>
          <p:cNvPr id="6" name="object 6"/>
          <p:cNvSpPr txBox="1"/>
          <p:nvPr/>
        </p:nvSpPr>
        <p:spPr>
          <a:xfrm>
            <a:off x="203032" y="1654271"/>
            <a:ext cx="4177281" cy="3549457"/>
          </a:xfrm>
          <a:prstGeom prst="rect">
            <a:avLst/>
          </a:prstGeom>
        </p:spPr>
        <p:txBody>
          <a:bodyPr vert="horz" wrap="square" lIns="0" tIns="12724" rIns="0" bIns="0" rtlCol="0">
            <a:spAutoFit/>
          </a:bodyPr>
          <a:lstStyle/>
          <a:p>
            <a:pPr marL="376634" indent="-364546">
              <a:lnSpc>
                <a:spcPts val="3266"/>
              </a:lnSpc>
              <a:spcBef>
                <a:spcPts val="100"/>
              </a:spcBef>
              <a:buClr>
                <a:srgbClr val="FF0000"/>
              </a:buClr>
              <a:buSzPct val="75000"/>
              <a:buFont typeface="Wingdings"/>
              <a:buChar char=""/>
              <a:tabLst>
                <a:tab pos="376634" algn="l"/>
                <a:tab pos="377270" algn="l"/>
              </a:tabLst>
            </a:pPr>
            <a:r>
              <a:rPr sz="2000" b="1" spc="-5" dirty="0">
                <a:cs typeface="Arial"/>
              </a:rPr>
              <a:t>Καμπύλη</a:t>
            </a:r>
            <a:r>
              <a:rPr sz="2000" b="1" spc="-70" dirty="0">
                <a:cs typeface="Arial"/>
              </a:rPr>
              <a:t> </a:t>
            </a:r>
            <a:r>
              <a:rPr sz="2000" b="1" dirty="0">
                <a:cs typeface="Arial"/>
              </a:rPr>
              <a:t>απόσταξης</a:t>
            </a:r>
          </a:p>
          <a:p>
            <a:pPr marL="820070" lvl="1" indent="-264026">
              <a:lnSpc>
                <a:spcPts val="3026"/>
              </a:lnSpc>
              <a:buClr>
                <a:srgbClr val="FFCF01"/>
              </a:buClr>
              <a:buSzPct val="108333"/>
              <a:buChar char="-"/>
              <a:tabLst>
                <a:tab pos="820070" algn="l"/>
                <a:tab pos="820706" algn="l"/>
              </a:tabLst>
            </a:pPr>
            <a:r>
              <a:rPr sz="2000" dirty="0">
                <a:cs typeface="Arial"/>
              </a:rPr>
              <a:t>ASTM</a:t>
            </a:r>
            <a:r>
              <a:rPr sz="2000" spc="-10" dirty="0">
                <a:cs typeface="Arial"/>
              </a:rPr>
              <a:t> </a:t>
            </a:r>
            <a:r>
              <a:rPr sz="2000" dirty="0">
                <a:cs typeface="Arial"/>
              </a:rPr>
              <a:t>D-86</a:t>
            </a:r>
          </a:p>
          <a:p>
            <a:pPr marL="376634" marR="680741" indent="-364546">
              <a:spcBef>
                <a:spcPts val="636"/>
              </a:spcBef>
              <a:buClr>
                <a:srgbClr val="FF0000"/>
              </a:buClr>
              <a:buSzPct val="75000"/>
              <a:buFont typeface="Wingdings"/>
              <a:buChar char=""/>
              <a:tabLst>
                <a:tab pos="376634" algn="l"/>
                <a:tab pos="377270" algn="l"/>
              </a:tabLst>
            </a:pPr>
            <a:r>
              <a:rPr sz="2000" b="1" spc="-5" dirty="0">
                <a:cs typeface="Arial"/>
              </a:rPr>
              <a:t>Επηρεάζει</a:t>
            </a:r>
            <a:r>
              <a:rPr sz="2000" b="1" spc="-80" dirty="0">
                <a:cs typeface="Arial"/>
              </a:rPr>
              <a:t> </a:t>
            </a:r>
            <a:r>
              <a:rPr sz="2000" b="1" dirty="0" err="1">
                <a:cs typeface="Arial"/>
              </a:rPr>
              <a:t>άλλες</a:t>
            </a:r>
            <a:r>
              <a:rPr sz="2000" b="1" dirty="0">
                <a:cs typeface="Arial"/>
              </a:rPr>
              <a:t>  </a:t>
            </a:r>
            <a:r>
              <a:rPr sz="2000" b="1" dirty="0" err="1">
                <a:cs typeface="Arial"/>
              </a:rPr>
              <a:t>ιδιότητες</a:t>
            </a:r>
            <a:r>
              <a:rPr lang="en-US" sz="2000" dirty="0">
                <a:cs typeface="Arial"/>
              </a:rPr>
              <a:t>:</a:t>
            </a:r>
            <a:endParaRPr sz="2000" dirty="0">
              <a:cs typeface="Arial"/>
            </a:endParaRPr>
          </a:p>
          <a:p>
            <a:pPr marL="820070" lvl="1" indent="-264026">
              <a:lnSpc>
                <a:spcPts val="2800"/>
              </a:lnSpc>
              <a:buClr>
                <a:srgbClr val="FFCF01"/>
              </a:buClr>
              <a:buSzPct val="108333"/>
              <a:buChar char="-"/>
              <a:tabLst>
                <a:tab pos="820070" algn="l"/>
                <a:tab pos="820706" algn="l"/>
              </a:tabLst>
            </a:pPr>
            <a:r>
              <a:rPr sz="2000" dirty="0">
                <a:cs typeface="Arial"/>
              </a:rPr>
              <a:t>Πυκνότητα</a:t>
            </a:r>
          </a:p>
          <a:p>
            <a:pPr marL="820070" lvl="1" indent="-264026">
              <a:lnSpc>
                <a:spcPts val="2880"/>
              </a:lnSpc>
              <a:buClr>
                <a:srgbClr val="FFCF01"/>
              </a:buClr>
              <a:buSzPct val="108333"/>
              <a:buChar char="-"/>
              <a:tabLst>
                <a:tab pos="820070" algn="l"/>
                <a:tab pos="820706" algn="l"/>
              </a:tabLst>
            </a:pPr>
            <a:r>
              <a:rPr sz="2000" spc="-5" dirty="0">
                <a:cs typeface="Arial"/>
              </a:rPr>
              <a:t>Αριθμός</a:t>
            </a:r>
            <a:r>
              <a:rPr sz="2000" spc="-20" dirty="0">
                <a:cs typeface="Arial"/>
              </a:rPr>
              <a:t> </a:t>
            </a:r>
            <a:r>
              <a:rPr sz="2000" dirty="0">
                <a:cs typeface="Arial"/>
              </a:rPr>
              <a:t>κετανίου</a:t>
            </a:r>
          </a:p>
          <a:p>
            <a:pPr marL="820070" lvl="1" indent="-264026">
              <a:lnSpc>
                <a:spcPts val="2880"/>
              </a:lnSpc>
              <a:buClr>
                <a:srgbClr val="FFCF01"/>
              </a:buClr>
              <a:buSzPct val="108333"/>
              <a:buChar char="-"/>
              <a:tabLst>
                <a:tab pos="820070" algn="l"/>
                <a:tab pos="820706" algn="l"/>
              </a:tabLst>
            </a:pPr>
            <a:r>
              <a:rPr sz="2000" spc="-5" dirty="0">
                <a:cs typeface="Arial"/>
              </a:rPr>
              <a:t>Ιξώδες</a:t>
            </a:r>
            <a:endParaRPr sz="2000" dirty="0">
              <a:cs typeface="Arial"/>
            </a:endParaRPr>
          </a:p>
          <a:p>
            <a:pPr marL="820070" lvl="1" indent="-264026">
              <a:lnSpc>
                <a:spcPts val="3006"/>
              </a:lnSpc>
              <a:buClr>
                <a:srgbClr val="FFCF01"/>
              </a:buClr>
              <a:buSzPct val="108333"/>
              <a:buChar char="-"/>
              <a:tabLst>
                <a:tab pos="820070" algn="l"/>
                <a:tab pos="820706" algn="l"/>
              </a:tabLst>
            </a:pPr>
            <a:r>
              <a:rPr sz="2000" dirty="0">
                <a:cs typeface="Arial"/>
              </a:rPr>
              <a:t>Σημείο</a:t>
            </a:r>
            <a:r>
              <a:rPr sz="2000" spc="-25" dirty="0">
                <a:cs typeface="Arial"/>
              </a:rPr>
              <a:t> </a:t>
            </a:r>
            <a:r>
              <a:rPr sz="2000" dirty="0">
                <a:cs typeface="Arial"/>
              </a:rPr>
              <a:t>ανάφλεξης</a:t>
            </a:r>
          </a:p>
          <a:p>
            <a:pPr marL="376634" indent="-364546">
              <a:lnSpc>
                <a:spcPts val="3266"/>
              </a:lnSpc>
              <a:spcBef>
                <a:spcPts val="636"/>
              </a:spcBef>
              <a:buClr>
                <a:srgbClr val="FF0000"/>
              </a:buClr>
              <a:buSzPct val="75000"/>
              <a:buFont typeface="Wingdings"/>
              <a:buChar char=""/>
              <a:tabLst>
                <a:tab pos="376634" algn="l"/>
                <a:tab pos="377270" algn="l"/>
              </a:tabLst>
            </a:pPr>
            <a:r>
              <a:rPr sz="2000" dirty="0">
                <a:cs typeface="Arial"/>
              </a:rPr>
              <a:t>Σημαντικά</a:t>
            </a:r>
            <a:r>
              <a:rPr sz="2000" spc="-10" dirty="0">
                <a:cs typeface="Arial"/>
              </a:rPr>
              <a:t> </a:t>
            </a:r>
            <a:r>
              <a:rPr sz="2000" spc="-5" dirty="0">
                <a:cs typeface="Arial"/>
              </a:rPr>
              <a:t>σημεία</a:t>
            </a:r>
            <a:endParaRPr sz="2000" dirty="0">
              <a:cs typeface="Arial"/>
            </a:endParaRPr>
          </a:p>
          <a:p>
            <a:pPr marL="556681">
              <a:lnSpc>
                <a:spcPts val="3026"/>
              </a:lnSpc>
              <a:tabLst>
                <a:tab pos="820070" algn="l"/>
              </a:tabLst>
            </a:pPr>
            <a:r>
              <a:rPr sz="2000" spc="-5" dirty="0">
                <a:cs typeface="Arial"/>
              </a:rPr>
              <a:t>-	10%, 90%,</a:t>
            </a:r>
            <a:r>
              <a:rPr sz="2000" spc="-25" dirty="0">
                <a:cs typeface="Arial"/>
              </a:rPr>
              <a:t> </a:t>
            </a:r>
            <a:r>
              <a:rPr sz="2000" spc="-5" dirty="0">
                <a:cs typeface="Arial"/>
              </a:rPr>
              <a:t>95%</a:t>
            </a:r>
            <a:r>
              <a:rPr lang="el-GR" sz="2000" spc="-5" dirty="0">
                <a:cs typeface="Arial"/>
              </a:rPr>
              <a:t> ανάκτησης</a:t>
            </a:r>
            <a:endParaRPr sz="2000" dirty="0">
              <a:cs typeface="Arial"/>
            </a:endParaRPr>
          </a:p>
        </p:txBody>
      </p:sp>
      <p:sp>
        <p:nvSpPr>
          <p:cNvPr id="8" name="TextBox 7">
            <a:extLst>
              <a:ext uri="{FF2B5EF4-FFF2-40B4-BE49-F238E27FC236}">
                <a16:creationId xmlns:a16="http://schemas.microsoft.com/office/drawing/2014/main" id="{04BD9081-3FB9-4E06-B039-DEAE368087F8}"/>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724072" y="629268"/>
            <a:ext cx="4939868" cy="1286160"/>
          </a:xfrm>
          <a:prstGeom prst="rect">
            <a:avLst/>
          </a:prstGeom>
        </p:spPr>
        <p:txBody>
          <a:bodyPr vert="horz" lIns="91440" tIns="45720" rIns="91440" bIns="45720" rtlCol="0" anchor="b">
            <a:normAutofit/>
          </a:bodyPr>
          <a:lstStyle/>
          <a:p>
            <a:pPr marL="12724"/>
            <a:r>
              <a:rPr lang="en-US" b="1" spc="-5"/>
              <a:t>Σημείο</a:t>
            </a:r>
            <a:r>
              <a:rPr lang="en-US" b="1" spc="-85"/>
              <a:t> </a:t>
            </a:r>
            <a:r>
              <a:rPr lang="en-US" b="1" spc="-5"/>
              <a:t>Ανιλίνης</a:t>
            </a:r>
          </a:p>
        </p:txBody>
      </p:sp>
      <p:sp>
        <p:nvSpPr>
          <p:cNvPr id="3" name="object 3"/>
          <p:cNvSpPr txBox="1"/>
          <p:nvPr/>
        </p:nvSpPr>
        <p:spPr>
          <a:xfrm>
            <a:off x="3724073" y="2438400"/>
            <a:ext cx="5419927" cy="3785419"/>
          </a:xfrm>
          <a:prstGeom prst="rect">
            <a:avLst/>
          </a:prstGeom>
        </p:spPr>
        <p:txBody>
          <a:bodyPr vert="horz" lIns="91440" tIns="45720" rIns="91440" bIns="45720" rtlCol="0">
            <a:normAutofit/>
          </a:bodyPr>
          <a:lstStyle/>
          <a:p>
            <a:pPr marL="376634" indent="-228600" defTabSz="914400">
              <a:lnSpc>
                <a:spcPct val="90000"/>
              </a:lnSpc>
              <a:spcBef>
                <a:spcPts val="776"/>
              </a:spcBef>
              <a:buClr>
                <a:srgbClr val="FF0000"/>
              </a:buClr>
              <a:buSzPct val="75000"/>
              <a:buFont typeface="Arial" panose="020B0604020202020204" pitchFamily="34" charset="0"/>
              <a:buChar char="•"/>
              <a:tabLst>
                <a:tab pos="376634" algn="l"/>
                <a:tab pos="377270" algn="l"/>
              </a:tabLst>
            </a:pPr>
            <a:r>
              <a:rPr lang="en-US" sz="1700" dirty="0"/>
              <a:t>Η </a:t>
            </a:r>
            <a:r>
              <a:rPr lang="en-US" sz="1700" spc="-5" dirty="0"/>
              <a:t>α</a:t>
            </a:r>
            <a:r>
              <a:rPr lang="en-US" sz="1700" spc="-5" dirty="0" err="1"/>
              <a:t>νιλίνη</a:t>
            </a:r>
            <a:r>
              <a:rPr lang="en-US" sz="1700" spc="-5" dirty="0"/>
              <a:t> </a:t>
            </a:r>
            <a:r>
              <a:rPr lang="en-US" sz="1700" spc="-5" dirty="0" err="1"/>
              <a:t>είν</a:t>
            </a:r>
            <a:r>
              <a:rPr lang="en-US" sz="1700" spc="-5" dirty="0"/>
              <a:t>αι μια αρωματική ένωση</a:t>
            </a:r>
            <a:endParaRPr lang="en-US" sz="1700" dirty="0"/>
          </a:p>
          <a:p>
            <a:pPr marL="376634" marR="5090" indent="-228600" defTabSz="914400">
              <a:lnSpc>
                <a:spcPct val="90000"/>
              </a:lnSpc>
              <a:spcBef>
                <a:spcPts val="681"/>
              </a:spcBef>
              <a:buClr>
                <a:srgbClr val="FF0000"/>
              </a:buClr>
              <a:buSzPct val="75000"/>
              <a:buFont typeface="Arial" panose="020B0604020202020204" pitchFamily="34" charset="0"/>
              <a:buChar char="•"/>
              <a:tabLst>
                <a:tab pos="376634" algn="l"/>
                <a:tab pos="377270" algn="l"/>
              </a:tabLst>
            </a:pPr>
            <a:r>
              <a:rPr lang="en-US" sz="1700" spc="-5" dirty="0" err="1"/>
              <a:t>Σημείο</a:t>
            </a:r>
            <a:r>
              <a:rPr lang="en-US" sz="1700" spc="-5" dirty="0"/>
              <a:t> </a:t>
            </a:r>
            <a:r>
              <a:rPr lang="en-US" sz="1700" spc="-5" dirty="0" err="1"/>
              <a:t>Ανιλίνης</a:t>
            </a:r>
            <a:r>
              <a:rPr lang="en-US" sz="1700" spc="-5" dirty="0"/>
              <a:t>: </a:t>
            </a:r>
            <a:r>
              <a:rPr lang="en-US" sz="1700" spc="-5" dirty="0" err="1"/>
              <a:t>είν</a:t>
            </a:r>
            <a:r>
              <a:rPr lang="en-US" sz="1700" spc="-5" dirty="0"/>
              <a:t>αι </a:t>
            </a:r>
            <a:r>
              <a:rPr lang="en-US" sz="1700" dirty="0"/>
              <a:t>η </a:t>
            </a:r>
            <a:r>
              <a:rPr lang="en-US" sz="1700" spc="-5" dirty="0"/>
              <a:t>χαμηλότερη θερμοκρασία  που είναι πλήρως </a:t>
            </a:r>
            <a:r>
              <a:rPr lang="en-US" sz="1700" dirty="0"/>
              <a:t>αναμίξιμοι ίσοι όγκοι καυσίμου –  ανιλίνης</a:t>
            </a:r>
          </a:p>
          <a:p>
            <a:pPr marL="376634" marR="195952" indent="-228600" defTabSz="914400">
              <a:lnSpc>
                <a:spcPct val="90000"/>
              </a:lnSpc>
              <a:spcBef>
                <a:spcPts val="686"/>
              </a:spcBef>
              <a:buClr>
                <a:srgbClr val="FF0000"/>
              </a:buClr>
              <a:buSzPct val="75000"/>
              <a:buFont typeface="Arial" panose="020B0604020202020204" pitchFamily="34" charset="0"/>
              <a:buChar char="•"/>
              <a:tabLst>
                <a:tab pos="376634" algn="l"/>
                <a:tab pos="377270" algn="l"/>
              </a:tabLst>
            </a:pPr>
            <a:r>
              <a:rPr lang="en-US" sz="1700" b="1" spc="-5" dirty="0" err="1"/>
              <a:t>Ένδειξη</a:t>
            </a:r>
            <a:r>
              <a:rPr lang="en-US" sz="1700" b="1" spc="-5" dirty="0"/>
              <a:t> π</a:t>
            </a:r>
            <a:r>
              <a:rPr lang="en-US" sz="1700" b="1" spc="-5" dirty="0" err="1"/>
              <a:t>εριεκτικότητ</a:t>
            </a:r>
            <a:r>
              <a:rPr lang="en-US" sz="1700" b="1" spc="-5" dirty="0"/>
              <a:t>ας </a:t>
            </a:r>
            <a:r>
              <a:rPr lang="en-US" sz="1700" b="1" dirty="0"/>
              <a:t>καυσίμου </a:t>
            </a:r>
            <a:r>
              <a:rPr lang="en-US" sz="1700" b="1" spc="-5" dirty="0"/>
              <a:t>σε αρωματικές  ενώσεις</a:t>
            </a:r>
            <a:endParaRPr lang="en-US" sz="1700" b="1" dirty="0"/>
          </a:p>
          <a:p>
            <a:pPr marL="376634" marR="1129903" indent="-228600" defTabSz="914400">
              <a:lnSpc>
                <a:spcPct val="90000"/>
              </a:lnSpc>
              <a:spcBef>
                <a:spcPts val="676"/>
              </a:spcBef>
              <a:buClr>
                <a:srgbClr val="FF0000"/>
              </a:buClr>
              <a:buSzPct val="75000"/>
              <a:buFont typeface="Arial" panose="020B0604020202020204" pitchFamily="34" charset="0"/>
              <a:buChar char="•"/>
              <a:tabLst>
                <a:tab pos="376634" algn="l"/>
                <a:tab pos="377270" algn="l"/>
              </a:tabLst>
            </a:pPr>
            <a:r>
              <a:rPr lang="en-US" sz="1700" spc="-5" dirty="0" err="1"/>
              <a:t>Σημείο</a:t>
            </a:r>
            <a:r>
              <a:rPr lang="en-US" sz="1700" spc="-5" dirty="0"/>
              <a:t> </a:t>
            </a:r>
            <a:r>
              <a:rPr lang="en-US" sz="1700" spc="-5" dirty="0" err="1"/>
              <a:t>Ανιλίνης</a:t>
            </a:r>
            <a:r>
              <a:rPr lang="en-US" sz="1700" spc="-5" dirty="0"/>
              <a:t> επ</a:t>
            </a:r>
            <a:r>
              <a:rPr lang="en-US" sz="1700" spc="-5" dirty="0" err="1"/>
              <a:t>ηρεάζετ</a:t>
            </a:r>
            <a:r>
              <a:rPr lang="en-US" sz="1700" spc="-5" dirty="0"/>
              <a:t>αι από παρουσία  ετεροατόμων </a:t>
            </a:r>
            <a:r>
              <a:rPr lang="en-US" sz="1700" dirty="0"/>
              <a:t>S και N</a:t>
            </a:r>
          </a:p>
          <a:p>
            <a:pPr marL="376634" marR="1535802" indent="-228600" defTabSz="914400">
              <a:lnSpc>
                <a:spcPct val="90000"/>
              </a:lnSpc>
              <a:spcBef>
                <a:spcPts val="686"/>
              </a:spcBef>
              <a:buClr>
                <a:srgbClr val="FF0000"/>
              </a:buClr>
              <a:buSzPct val="75000"/>
              <a:buFont typeface="Arial" panose="020B0604020202020204" pitchFamily="34" charset="0"/>
              <a:buChar char="•"/>
              <a:tabLst>
                <a:tab pos="376634" algn="l"/>
                <a:tab pos="377270" algn="l"/>
              </a:tabLst>
            </a:pPr>
            <a:r>
              <a:rPr lang="en-US" sz="1700" b="1" dirty="0"/>
              <a:t>Η </a:t>
            </a:r>
            <a:r>
              <a:rPr lang="en-US" sz="1700" b="1" spc="-5" dirty="0" err="1"/>
              <a:t>μέθοδος</a:t>
            </a:r>
            <a:r>
              <a:rPr lang="en-US" sz="1700" b="1" spc="-5" dirty="0"/>
              <a:t> </a:t>
            </a:r>
            <a:r>
              <a:rPr lang="en-US" sz="1700" b="1" spc="-5" dirty="0" err="1"/>
              <a:t>τείνει</a:t>
            </a:r>
            <a:r>
              <a:rPr lang="en-US" sz="1700" b="1" spc="-5" dirty="0"/>
              <a:t> να π</a:t>
            </a:r>
            <a:r>
              <a:rPr lang="en-US" sz="1700" b="1" spc="-5" dirty="0" err="1"/>
              <a:t>εριοριστεί</a:t>
            </a:r>
            <a:r>
              <a:rPr lang="en-US" sz="1700" b="1" spc="-5" dirty="0"/>
              <a:t> </a:t>
            </a:r>
            <a:r>
              <a:rPr lang="en-US" sz="1700" b="1" spc="-5" dirty="0" err="1"/>
              <a:t>λόγω</a:t>
            </a:r>
            <a:r>
              <a:rPr lang="en-US" sz="1700" b="1" spc="-5" dirty="0"/>
              <a:t> </a:t>
            </a:r>
            <a:r>
              <a:rPr lang="en-US" sz="1700" b="1" spc="-5" dirty="0" err="1"/>
              <a:t>της</a:t>
            </a:r>
            <a:r>
              <a:rPr lang="en-US" sz="1700" b="1" spc="-5" dirty="0"/>
              <a:t>  </a:t>
            </a:r>
            <a:r>
              <a:rPr lang="en-US" sz="1700" b="1" spc="-5" dirty="0" err="1"/>
              <a:t>τοξικότητάς</a:t>
            </a:r>
            <a:r>
              <a:rPr lang="en-US" sz="1700" b="1" spc="-5" dirty="0"/>
              <a:t> </a:t>
            </a:r>
            <a:r>
              <a:rPr lang="en-US" sz="1700" b="1" spc="-10" dirty="0" err="1"/>
              <a:t>της</a:t>
            </a:r>
            <a:endParaRPr lang="en-US" sz="1700" b="1" dirty="0"/>
          </a:p>
        </p:txBody>
      </p:sp>
      <p:pic>
        <p:nvPicPr>
          <p:cNvPr id="5" name="Εικόνα 4" descr="Εικόνα που περιέχει πίνακας&#10;&#10;Περιγραφή που δημιουργήθηκε αυτόματα">
            <a:extLst>
              <a:ext uri="{FF2B5EF4-FFF2-40B4-BE49-F238E27FC236}">
                <a16:creationId xmlns:a16="http://schemas.microsoft.com/office/drawing/2014/main" id="{4451C325-1DA9-4DB2-B399-76565DBAAF37}"/>
              </a:ext>
            </a:extLst>
          </p:cNvPr>
          <p:cNvPicPr>
            <a:picLocks noChangeAspect="1"/>
          </p:cNvPicPr>
          <p:nvPr/>
        </p:nvPicPr>
        <p:blipFill rotWithShape="1">
          <a:blip r:embed="rId2">
            <a:extLst>
              <a:ext uri="{28A0092B-C50C-407E-A947-70E740481C1C}">
                <a14:useLocalDpi xmlns:a14="http://schemas.microsoft.com/office/drawing/2010/main" val="0"/>
              </a:ext>
            </a:extLst>
          </a:blip>
          <a:srcRect l="14626" r="12499" b="-1"/>
          <a:stretch/>
        </p:blipFill>
        <p:spPr>
          <a:xfrm>
            <a:off x="107504" y="81000"/>
            <a:ext cx="3394553" cy="669600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FA10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A234154-9F94-45CF-AF96-DEA93263CD45}"/>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6" y="404668"/>
            <a:ext cx="8208718" cy="566846"/>
          </a:xfrm>
          <a:prstGeom prst="rect">
            <a:avLst/>
          </a:prstGeom>
        </p:spPr>
        <p:txBody>
          <a:bodyPr vert="horz" wrap="square" lIns="0" tIns="12724" rIns="0" bIns="0" rtlCol="0" anchor="ctr">
            <a:spAutoFit/>
          </a:bodyPr>
          <a:lstStyle/>
          <a:p>
            <a:pPr marL="12724" algn="ctr">
              <a:spcBef>
                <a:spcPts val="100"/>
              </a:spcBef>
            </a:pPr>
            <a:r>
              <a:rPr sz="4000" b="1" spc="-5" dirty="0">
                <a:latin typeface="+mn-lt"/>
              </a:rPr>
              <a:t>Ιξώδες </a:t>
            </a:r>
            <a:r>
              <a:rPr sz="4000" b="1" dirty="0">
                <a:latin typeface="+mn-lt"/>
              </a:rPr>
              <a:t>– </a:t>
            </a:r>
            <a:r>
              <a:rPr sz="4000" b="1" spc="-5" dirty="0">
                <a:latin typeface="+mn-lt"/>
              </a:rPr>
              <a:t>Λιπαντική</a:t>
            </a:r>
            <a:r>
              <a:rPr sz="4000" b="1" spc="-70" dirty="0">
                <a:latin typeface="+mn-lt"/>
              </a:rPr>
              <a:t> </a:t>
            </a:r>
            <a:r>
              <a:rPr sz="4000" b="1" spc="-5" dirty="0">
                <a:latin typeface="+mn-lt"/>
              </a:rPr>
              <a:t>Ικανότητα</a:t>
            </a:r>
          </a:p>
        </p:txBody>
      </p:sp>
      <p:sp>
        <p:nvSpPr>
          <p:cNvPr id="7" name="object 7"/>
          <p:cNvSpPr txBox="1">
            <a:spLocks noGrp="1"/>
          </p:cNvSpPr>
          <p:nvPr>
            <p:ph type="sldNum" sz="quarter" idx="12"/>
          </p:nvPr>
        </p:nvSpPr>
        <p:spPr>
          <a:prstGeom prst="rect">
            <a:avLst/>
          </a:prstGeom>
        </p:spPr>
        <p:txBody>
          <a:bodyPr vert="horz" wrap="square" lIns="0" tIns="0" rIns="0" bIns="0" rtlCol="0">
            <a:spAutoFit/>
          </a:bodyPr>
          <a:lstStyle>
            <a:defPPr>
              <a:defRPr lang="el-GR"/>
            </a:defPPr>
            <a:lvl1pPr marL="0" algn="l" defTabSz="914400" rtl="0" eaLnBrk="1" latinLnBrk="0" hangingPunct="1">
              <a:defRPr sz="1400" b="0" i="0" kern="1200">
                <a:solidFill>
                  <a:srgbClr val="B2B2B2"/>
                </a:solidFill>
                <a:latin typeface="UKIJ Inchike"/>
                <a:ea typeface="+mn-ea"/>
                <a:cs typeface="UKIJ Inchik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fld id="{81D60167-4931-47E6-BA6A-407CBD079E47}" type="slidenum">
              <a:rPr lang="el-GR" spc="-5" smtClean="0"/>
              <a:pPr marL="38100">
                <a:spcBef>
                  <a:spcPts val="95"/>
                </a:spcBef>
              </a:pPr>
              <a:t>133</a:t>
            </a:fld>
            <a:endParaRPr spc="-5" dirty="0"/>
          </a:p>
        </p:txBody>
      </p:sp>
      <p:sp>
        <p:nvSpPr>
          <p:cNvPr id="3" name="object 3"/>
          <p:cNvSpPr txBox="1"/>
          <p:nvPr/>
        </p:nvSpPr>
        <p:spPr>
          <a:xfrm>
            <a:off x="250703" y="1287624"/>
            <a:ext cx="4293941" cy="2039044"/>
          </a:xfrm>
          <a:prstGeom prst="rect">
            <a:avLst/>
          </a:prstGeom>
        </p:spPr>
        <p:txBody>
          <a:bodyPr vert="horz" wrap="square" lIns="0" tIns="12724" rIns="0" bIns="0" rtlCol="0">
            <a:spAutoFit/>
          </a:bodyPr>
          <a:lstStyle/>
          <a:p>
            <a:pPr marL="376634" marR="5090" indent="-364546">
              <a:spcBef>
                <a:spcPts val="100"/>
              </a:spcBef>
              <a:buClr>
                <a:srgbClr val="FF0000"/>
              </a:buClr>
              <a:buSzPct val="75000"/>
              <a:buFont typeface="Wingdings"/>
              <a:buChar char=""/>
              <a:tabLst>
                <a:tab pos="376634" algn="l"/>
                <a:tab pos="377270" algn="l"/>
              </a:tabLst>
            </a:pPr>
            <a:r>
              <a:rPr sz="2000" spc="-5" dirty="0">
                <a:cs typeface="Arial"/>
              </a:rPr>
              <a:t>Σημαντικό για </a:t>
            </a:r>
            <a:r>
              <a:rPr sz="2000" dirty="0">
                <a:cs typeface="Arial"/>
              </a:rPr>
              <a:t>λίπανση  </a:t>
            </a:r>
            <a:r>
              <a:rPr sz="2000" spc="-5" dirty="0">
                <a:cs typeface="Arial"/>
              </a:rPr>
              <a:t>κινητών εξαρτημάτων  συστήματος</a:t>
            </a:r>
            <a:r>
              <a:rPr sz="2000" spc="-70" dirty="0">
                <a:cs typeface="Arial"/>
              </a:rPr>
              <a:t> </a:t>
            </a:r>
            <a:r>
              <a:rPr sz="2000" spc="-5" dirty="0">
                <a:cs typeface="Arial"/>
              </a:rPr>
              <a:t>ψεκασμού</a:t>
            </a:r>
            <a:endParaRPr sz="2000" dirty="0">
              <a:cs typeface="Arial"/>
            </a:endParaRPr>
          </a:p>
          <a:p>
            <a:pPr marL="376634" marR="445980" indent="-364546">
              <a:spcBef>
                <a:spcPts val="686"/>
              </a:spcBef>
              <a:buClr>
                <a:srgbClr val="FF0000"/>
              </a:buClr>
              <a:buSzPct val="75000"/>
              <a:buFont typeface="Wingdings"/>
              <a:buChar char=""/>
              <a:tabLst>
                <a:tab pos="376634" algn="l"/>
                <a:tab pos="377270" algn="l"/>
              </a:tabLst>
            </a:pPr>
            <a:r>
              <a:rPr sz="2000" spc="-5" dirty="0">
                <a:cs typeface="Arial"/>
              </a:rPr>
              <a:t>Λιπαντική</a:t>
            </a:r>
            <a:r>
              <a:rPr sz="2000" spc="-75" dirty="0">
                <a:cs typeface="Arial"/>
              </a:rPr>
              <a:t> </a:t>
            </a:r>
            <a:r>
              <a:rPr sz="2000" dirty="0">
                <a:cs typeface="Arial"/>
              </a:rPr>
              <a:t>ικανότητα  </a:t>
            </a:r>
            <a:r>
              <a:rPr sz="2000" spc="-5" dirty="0">
                <a:cs typeface="Arial"/>
              </a:rPr>
              <a:t>εκφράζεται με το  ιξώδες</a:t>
            </a:r>
            <a:endParaRPr sz="2000" dirty="0">
              <a:cs typeface="Arial"/>
            </a:endParaRPr>
          </a:p>
          <a:p>
            <a:pPr marL="376634" marR="176229" indent="-364546">
              <a:spcBef>
                <a:spcPts val="686"/>
              </a:spcBef>
              <a:buClr>
                <a:srgbClr val="FF0000"/>
              </a:buClr>
              <a:buSzPct val="75000"/>
              <a:buFont typeface="Wingdings"/>
              <a:buChar char=""/>
              <a:tabLst>
                <a:tab pos="376634" algn="l"/>
                <a:tab pos="377270" algn="l"/>
              </a:tabLst>
            </a:pPr>
            <a:r>
              <a:rPr sz="2000" spc="-5" dirty="0">
                <a:cs typeface="Arial"/>
              </a:rPr>
              <a:t>Εξαρτάται από είδος  υδρ/κων που περιέχει  το</a:t>
            </a:r>
            <a:r>
              <a:rPr sz="2000" spc="-10" dirty="0">
                <a:cs typeface="Arial"/>
              </a:rPr>
              <a:t> </a:t>
            </a:r>
            <a:r>
              <a:rPr sz="2000" dirty="0">
                <a:cs typeface="Arial"/>
              </a:rPr>
              <a:t>καύσιμο</a:t>
            </a:r>
          </a:p>
        </p:txBody>
      </p:sp>
      <p:sp>
        <p:nvSpPr>
          <p:cNvPr id="5" name="object 5"/>
          <p:cNvSpPr/>
          <p:nvPr/>
        </p:nvSpPr>
        <p:spPr>
          <a:xfrm>
            <a:off x="4544644" y="1163022"/>
            <a:ext cx="4299358" cy="5048490"/>
          </a:xfrm>
          <a:prstGeom prst="rect">
            <a:avLst/>
          </a:prstGeom>
          <a:blipFill>
            <a:blip r:embed="rId2" cstate="print"/>
            <a:stretch>
              <a:fillRect/>
            </a:stretch>
          </a:blipFill>
        </p:spPr>
        <p:txBody>
          <a:bodyPr wrap="square" lIns="0" tIns="0" rIns="0" bIns="0" rtlCol="0"/>
          <a:lstStyle/>
          <a:p>
            <a:endParaRPr sz="1803"/>
          </a:p>
        </p:txBody>
      </p:sp>
      <p:sp>
        <p:nvSpPr>
          <p:cNvPr id="6" name="TextBox 5">
            <a:extLst>
              <a:ext uri="{FF2B5EF4-FFF2-40B4-BE49-F238E27FC236}">
                <a16:creationId xmlns:a16="http://schemas.microsoft.com/office/drawing/2014/main" id="{54800E04-8F61-4618-9EE9-4E15C5FE3B17}"/>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480" y="66386"/>
            <a:ext cx="8784586" cy="566846"/>
          </a:xfrm>
          <a:prstGeom prst="rect">
            <a:avLst/>
          </a:prstGeom>
        </p:spPr>
        <p:txBody>
          <a:bodyPr vert="horz" wrap="square" lIns="0" tIns="12724" rIns="0" bIns="0" rtlCol="0" anchor="ctr">
            <a:spAutoFit/>
          </a:bodyPr>
          <a:lstStyle/>
          <a:p>
            <a:pPr marL="12724">
              <a:spcBef>
                <a:spcPts val="100"/>
              </a:spcBef>
            </a:pPr>
            <a:r>
              <a:rPr sz="4000" b="1" spc="-5" dirty="0">
                <a:latin typeface="+mn-lt"/>
              </a:rPr>
              <a:t>Περιεκτικότητα</a:t>
            </a:r>
            <a:r>
              <a:rPr sz="4000" b="1" spc="-90" dirty="0">
                <a:latin typeface="+mn-lt"/>
              </a:rPr>
              <a:t> </a:t>
            </a:r>
            <a:r>
              <a:rPr sz="4000" b="1" spc="-5" dirty="0">
                <a:latin typeface="+mn-lt"/>
              </a:rPr>
              <a:t>Αρωματικών</a:t>
            </a:r>
          </a:p>
        </p:txBody>
      </p:sp>
      <p:sp>
        <p:nvSpPr>
          <p:cNvPr id="16" name="object 16"/>
          <p:cNvSpPr txBox="1">
            <a:spLocks noGrp="1"/>
          </p:cNvSpPr>
          <p:nvPr>
            <p:ph type="sldNum" sz="quarter" idx="12"/>
          </p:nvPr>
        </p:nvSpPr>
        <p:spPr>
          <a:prstGeom prst="rect">
            <a:avLst/>
          </a:prstGeom>
        </p:spPr>
        <p:txBody>
          <a:bodyPr vert="horz" wrap="square" lIns="0" tIns="0" rIns="0" bIns="0" rtlCol="0">
            <a:spAutoFit/>
          </a:bodyPr>
          <a:lstStyle>
            <a:defPPr>
              <a:defRPr lang="el-GR"/>
            </a:defPPr>
            <a:lvl1pPr marL="0" algn="l" defTabSz="914400" rtl="0" eaLnBrk="1" latinLnBrk="0" hangingPunct="1">
              <a:defRPr sz="1400" b="0" i="0" kern="1200">
                <a:solidFill>
                  <a:srgbClr val="B2B2B2"/>
                </a:solidFill>
                <a:latin typeface="UKIJ Inchike"/>
                <a:ea typeface="+mn-ea"/>
                <a:cs typeface="UKIJ Inchik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fld id="{81D60167-4931-47E6-BA6A-407CBD079E47}" type="slidenum">
              <a:rPr lang="el-GR" spc="-5" smtClean="0"/>
              <a:pPr marL="38100">
                <a:spcBef>
                  <a:spcPts val="95"/>
                </a:spcBef>
              </a:pPr>
              <a:t>134</a:t>
            </a:fld>
            <a:endParaRPr spc="-5" dirty="0"/>
          </a:p>
        </p:txBody>
      </p:sp>
      <p:sp>
        <p:nvSpPr>
          <p:cNvPr id="3" name="object 3"/>
          <p:cNvSpPr txBox="1"/>
          <p:nvPr/>
        </p:nvSpPr>
        <p:spPr>
          <a:xfrm>
            <a:off x="0" y="1287625"/>
            <a:ext cx="4680271" cy="2128812"/>
          </a:xfrm>
          <a:prstGeom prst="rect">
            <a:avLst/>
          </a:prstGeom>
        </p:spPr>
        <p:txBody>
          <a:bodyPr vert="horz" wrap="square" lIns="0" tIns="12724" rIns="0" bIns="0" rtlCol="0">
            <a:spAutoFit/>
          </a:bodyPr>
          <a:lstStyle/>
          <a:p>
            <a:pPr marR="301562">
              <a:lnSpc>
                <a:spcPts val="2880"/>
              </a:lnSpc>
              <a:spcBef>
                <a:spcPts val="100"/>
              </a:spcBef>
              <a:buClr>
                <a:srgbClr val="FF0000"/>
              </a:buClr>
              <a:buSzPct val="75000"/>
              <a:tabLst>
                <a:tab pos="363910" algn="l"/>
                <a:tab pos="377270" algn="l"/>
              </a:tabLst>
            </a:pPr>
            <a:r>
              <a:rPr sz="2000" dirty="0" err="1">
                <a:cs typeface="Arial"/>
              </a:rPr>
              <a:t>Ντ</a:t>
            </a:r>
            <a:r>
              <a:rPr lang="el-GR" sz="2000" dirty="0">
                <a:cs typeface="Arial"/>
              </a:rPr>
              <a:t>ή</a:t>
            </a:r>
            <a:r>
              <a:rPr sz="2000" dirty="0" err="1">
                <a:cs typeface="Arial"/>
              </a:rPr>
              <a:t>ζελ</a:t>
            </a:r>
            <a:r>
              <a:rPr sz="2000" dirty="0">
                <a:cs typeface="Arial"/>
              </a:rPr>
              <a:t> περιέχει</a:t>
            </a:r>
            <a:r>
              <a:rPr sz="2000" spc="-100" dirty="0">
                <a:cs typeface="Arial"/>
              </a:rPr>
              <a:t> </a:t>
            </a:r>
            <a:r>
              <a:rPr sz="2000" dirty="0">
                <a:cs typeface="Arial"/>
              </a:rPr>
              <a:t>υδρ/</a:t>
            </a:r>
            <a:r>
              <a:rPr sz="2000" dirty="0" err="1">
                <a:cs typeface="Arial"/>
              </a:rPr>
              <a:t>κες</a:t>
            </a:r>
            <a:r>
              <a:rPr lang="el-GR" sz="2000" dirty="0">
                <a:cs typeface="Arial"/>
              </a:rPr>
              <a:t> </a:t>
            </a:r>
            <a:r>
              <a:rPr sz="2000" spc="-5" dirty="0">
                <a:cs typeface="Arial"/>
              </a:rPr>
              <a:t>1</a:t>
            </a:r>
            <a:r>
              <a:rPr lang="el-GR" sz="2000" spc="-5" dirty="0">
                <a:cs typeface="Arial"/>
              </a:rPr>
              <a:t>5</a:t>
            </a:r>
            <a:r>
              <a:rPr sz="2000" spc="-5" dirty="0">
                <a:cs typeface="Arial"/>
              </a:rPr>
              <a:t>-2</a:t>
            </a:r>
            <a:r>
              <a:rPr lang="el-GR" sz="2000" spc="-5" dirty="0">
                <a:cs typeface="Arial"/>
              </a:rPr>
              <a:t>5</a:t>
            </a:r>
            <a:r>
              <a:rPr sz="2000" spc="-5" dirty="0">
                <a:cs typeface="Arial"/>
              </a:rPr>
              <a:t> </a:t>
            </a:r>
            <a:r>
              <a:rPr sz="2000" dirty="0">
                <a:cs typeface="Arial"/>
              </a:rPr>
              <a:t>α</a:t>
            </a:r>
            <a:r>
              <a:rPr sz="2000" dirty="0" err="1">
                <a:cs typeface="Arial"/>
              </a:rPr>
              <a:t>τόμων</a:t>
            </a:r>
            <a:r>
              <a:rPr sz="2000" spc="-20" dirty="0">
                <a:cs typeface="Arial"/>
              </a:rPr>
              <a:t> </a:t>
            </a:r>
            <a:r>
              <a:rPr sz="2000" dirty="0">
                <a:cs typeface="Arial"/>
              </a:rPr>
              <a:t>C</a:t>
            </a:r>
            <a:endParaRPr lang="el-GR" sz="2000" dirty="0">
              <a:cs typeface="Arial"/>
            </a:endParaRPr>
          </a:p>
          <a:p>
            <a:pPr marR="301562">
              <a:lnSpc>
                <a:spcPts val="2880"/>
              </a:lnSpc>
              <a:spcBef>
                <a:spcPts val="100"/>
              </a:spcBef>
              <a:buClr>
                <a:srgbClr val="FF0000"/>
              </a:buClr>
              <a:buSzPct val="75000"/>
              <a:tabLst>
                <a:tab pos="363910" algn="l"/>
                <a:tab pos="377270" algn="l"/>
              </a:tabLst>
            </a:pPr>
            <a:r>
              <a:rPr lang="el-GR" sz="2000" spc="-10" dirty="0">
                <a:cs typeface="Arial"/>
              </a:rPr>
              <a:t>Αρωματικές και </a:t>
            </a:r>
            <a:r>
              <a:rPr lang="el-GR" sz="2000" spc="-10" dirty="0" err="1">
                <a:cs typeface="Arial"/>
              </a:rPr>
              <a:t>Πολυα</a:t>
            </a:r>
            <a:r>
              <a:rPr sz="2000" spc="-10" dirty="0" err="1">
                <a:cs typeface="Arial"/>
              </a:rPr>
              <a:t>ρωμ</a:t>
            </a:r>
            <a:r>
              <a:rPr sz="2000" spc="-10" dirty="0">
                <a:cs typeface="Arial"/>
              </a:rPr>
              <a:t>ατικές ενώσεις </a:t>
            </a:r>
            <a:r>
              <a:rPr sz="2000" spc="-5" dirty="0">
                <a:cs typeface="Arial"/>
              </a:rPr>
              <a:t>1, 2</a:t>
            </a:r>
            <a:r>
              <a:rPr sz="2000" spc="15" dirty="0">
                <a:cs typeface="Arial"/>
              </a:rPr>
              <a:t> </a:t>
            </a:r>
            <a:r>
              <a:rPr sz="2000" spc="-5" dirty="0">
                <a:cs typeface="Arial"/>
              </a:rPr>
              <a:t>ή</a:t>
            </a:r>
            <a:r>
              <a:rPr lang="el-GR" sz="2000" dirty="0">
                <a:cs typeface="Arial"/>
              </a:rPr>
              <a:t> </a:t>
            </a:r>
            <a:r>
              <a:rPr sz="2000" spc="-5" dirty="0">
                <a:cs typeface="Arial"/>
              </a:rPr>
              <a:t>3 </a:t>
            </a:r>
            <a:r>
              <a:rPr sz="2000" spc="-10" dirty="0">
                <a:cs typeface="Arial"/>
              </a:rPr>
              <a:t>δακτυλίων</a:t>
            </a:r>
            <a:endParaRPr sz="2000" dirty="0">
              <a:cs typeface="Arial"/>
            </a:endParaRPr>
          </a:p>
          <a:p>
            <a:pPr marL="12088" marR="274205">
              <a:spcBef>
                <a:spcPts val="546"/>
              </a:spcBef>
              <a:buClr>
                <a:srgbClr val="FF0000"/>
              </a:buClr>
              <a:buSzPct val="75000"/>
              <a:tabLst>
                <a:tab pos="376634" algn="l"/>
                <a:tab pos="377270" algn="l"/>
              </a:tabLst>
            </a:pPr>
            <a:r>
              <a:rPr sz="2000" dirty="0" err="1">
                <a:cs typeface="Arial"/>
              </a:rPr>
              <a:t>Προσδιορισμός</a:t>
            </a:r>
            <a:r>
              <a:rPr sz="2000" dirty="0">
                <a:cs typeface="Arial"/>
              </a:rPr>
              <a:t> </a:t>
            </a:r>
            <a:r>
              <a:rPr sz="2000" dirty="0" err="1">
                <a:cs typeface="Arial"/>
              </a:rPr>
              <a:t>με</a:t>
            </a:r>
            <a:r>
              <a:rPr sz="2000" dirty="0">
                <a:cs typeface="Arial"/>
              </a:rPr>
              <a:t> μέθοδο </a:t>
            </a:r>
            <a:r>
              <a:rPr sz="2000" spc="-5" dirty="0">
                <a:cs typeface="Arial"/>
              </a:rPr>
              <a:t>υγρής  </a:t>
            </a:r>
            <a:r>
              <a:rPr sz="2000" spc="-5" dirty="0" err="1">
                <a:cs typeface="Arial"/>
              </a:rPr>
              <a:t>χρωμ</a:t>
            </a:r>
            <a:r>
              <a:rPr sz="2000" spc="-5" dirty="0">
                <a:cs typeface="Arial"/>
              </a:rPr>
              <a:t>ατογραφίας </a:t>
            </a:r>
            <a:r>
              <a:rPr sz="2000" dirty="0">
                <a:cs typeface="Arial"/>
              </a:rPr>
              <a:t>σε</a:t>
            </a:r>
            <a:r>
              <a:rPr lang="el-GR" sz="2000" dirty="0">
                <a:cs typeface="Arial"/>
              </a:rPr>
              <a:t> </a:t>
            </a:r>
            <a:r>
              <a:rPr sz="2000" spc="-5" dirty="0">
                <a:cs typeface="Arial"/>
              </a:rPr>
              <a:t>υπ</a:t>
            </a:r>
            <a:r>
              <a:rPr sz="2000" spc="-5" dirty="0" err="1">
                <a:cs typeface="Arial"/>
              </a:rPr>
              <a:t>ερκρίσιμες</a:t>
            </a:r>
            <a:r>
              <a:rPr sz="2000" spc="-5" dirty="0">
                <a:cs typeface="Arial"/>
              </a:rPr>
              <a:t> συνθήκες  </a:t>
            </a:r>
            <a:r>
              <a:rPr sz="2000" dirty="0">
                <a:cs typeface="Arial"/>
              </a:rPr>
              <a:t>HPLC</a:t>
            </a:r>
          </a:p>
        </p:txBody>
      </p:sp>
      <p:sp>
        <p:nvSpPr>
          <p:cNvPr id="4" name="object 4"/>
          <p:cNvSpPr/>
          <p:nvPr/>
        </p:nvSpPr>
        <p:spPr>
          <a:xfrm>
            <a:off x="8130580" y="1569258"/>
            <a:ext cx="349233" cy="328621"/>
          </a:xfrm>
          <a:prstGeom prst="rect">
            <a:avLst/>
          </a:prstGeom>
          <a:blipFill>
            <a:blip r:embed="rId2" cstate="print"/>
            <a:stretch>
              <a:fillRect/>
            </a:stretch>
          </a:blipFill>
        </p:spPr>
        <p:txBody>
          <a:bodyPr wrap="square" lIns="0" tIns="0" rIns="0" bIns="0" rtlCol="0"/>
          <a:lstStyle/>
          <a:p>
            <a:endParaRPr sz="1803"/>
          </a:p>
        </p:txBody>
      </p:sp>
      <p:sp>
        <p:nvSpPr>
          <p:cNvPr id="5" name="object 5"/>
          <p:cNvSpPr/>
          <p:nvPr/>
        </p:nvSpPr>
        <p:spPr>
          <a:xfrm>
            <a:off x="8058646" y="1987378"/>
            <a:ext cx="487149" cy="357360"/>
          </a:xfrm>
          <a:prstGeom prst="rect">
            <a:avLst/>
          </a:prstGeom>
          <a:blipFill>
            <a:blip r:embed="rId3" cstate="print"/>
            <a:stretch>
              <a:fillRect/>
            </a:stretch>
          </a:blipFill>
        </p:spPr>
        <p:txBody>
          <a:bodyPr wrap="square" lIns="0" tIns="0" rIns="0" bIns="0" rtlCol="0"/>
          <a:lstStyle/>
          <a:p>
            <a:endParaRPr sz="1803"/>
          </a:p>
        </p:txBody>
      </p:sp>
      <p:sp>
        <p:nvSpPr>
          <p:cNvPr id="6" name="object 6"/>
          <p:cNvSpPr/>
          <p:nvPr/>
        </p:nvSpPr>
        <p:spPr>
          <a:xfrm>
            <a:off x="7990677" y="2469144"/>
            <a:ext cx="729060" cy="402065"/>
          </a:xfrm>
          <a:custGeom>
            <a:avLst/>
            <a:gdLst/>
            <a:ahLst/>
            <a:cxnLst/>
            <a:rect l="l" t="t" r="r" b="b"/>
            <a:pathLst>
              <a:path w="727709" h="401319">
                <a:moveTo>
                  <a:pt x="279657" y="0"/>
                </a:moveTo>
                <a:lnTo>
                  <a:pt x="441194" y="101348"/>
                </a:lnTo>
              </a:path>
              <a:path w="727709" h="401319">
                <a:moveTo>
                  <a:pt x="277370" y="38864"/>
                </a:moveTo>
                <a:lnTo>
                  <a:pt x="412245" y="120404"/>
                </a:lnTo>
              </a:path>
              <a:path w="727709" h="401319">
                <a:moveTo>
                  <a:pt x="118865" y="101348"/>
                </a:moveTo>
                <a:lnTo>
                  <a:pt x="279657" y="0"/>
                </a:lnTo>
              </a:path>
              <a:path w="727709" h="401319">
                <a:moveTo>
                  <a:pt x="279657" y="400816"/>
                </a:moveTo>
                <a:lnTo>
                  <a:pt x="441194" y="301750"/>
                </a:lnTo>
              </a:path>
              <a:path w="727709" h="401319">
                <a:moveTo>
                  <a:pt x="277370" y="361952"/>
                </a:moveTo>
                <a:lnTo>
                  <a:pt x="412245" y="280425"/>
                </a:lnTo>
              </a:path>
              <a:path w="727709" h="401319">
                <a:moveTo>
                  <a:pt x="118865" y="301750"/>
                </a:moveTo>
                <a:lnTo>
                  <a:pt x="279657" y="400816"/>
                </a:lnTo>
              </a:path>
              <a:path w="727709" h="401319">
                <a:moveTo>
                  <a:pt x="118865" y="301750"/>
                </a:moveTo>
                <a:lnTo>
                  <a:pt x="118865" y="101348"/>
                </a:lnTo>
              </a:path>
              <a:path w="727709" h="401319">
                <a:moveTo>
                  <a:pt x="150114" y="284988"/>
                </a:moveTo>
                <a:lnTo>
                  <a:pt x="150114" y="118109"/>
                </a:lnTo>
              </a:path>
              <a:path w="727709" h="401319">
                <a:moveTo>
                  <a:pt x="118865" y="101348"/>
                </a:moveTo>
                <a:lnTo>
                  <a:pt x="0" y="26678"/>
                </a:lnTo>
              </a:path>
              <a:path w="727709" h="401319">
                <a:moveTo>
                  <a:pt x="617983" y="38864"/>
                </a:moveTo>
                <a:lnTo>
                  <a:pt x="441194" y="101348"/>
                </a:lnTo>
              </a:path>
              <a:path w="727709" h="401319">
                <a:moveTo>
                  <a:pt x="441194" y="301750"/>
                </a:moveTo>
                <a:lnTo>
                  <a:pt x="441194" y="101348"/>
                </a:lnTo>
              </a:path>
              <a:path w="727709" h="401319">
                <a:moveTo>
                  <a:pt x="727712" y="200415"/>
                </a:moveTo>
                <a:lnTo>
                  <a:pt x="617983" y="38864"/>
                </a:lnTo>
              </a:path>
              <a:path w="727709" h="401319">
                <a:moveTo>
                  <a:pt x="617983" y="361952"/>
                </a:moveTo>
                <a:lnTo>
                  <a:pt x="441194" y="301750"/>
                </a:lnTo>
              </a:path>
              <a:path w="727709" h="401319">
                <a:moveTo>
                  <a:pt x="617983" y="361952"/>
                </a:moveTo>
                <a:lnTo>
                  <a:pt x="727712" y="200415"/>
                </a:lnTo>
              </a:path>
            </a:pathLst>
          </a:custGeom>
          <a:ln w="6977">
            <a:solidFill>
              <a:srgbClr val="000000"/>
            </a:solidFill>
          </a:ln>
        </p:spPr>
        <p:txBody>
          <a:bodyPr wrap="square" lIns="0" tIns="0" rIns="0" bIns="0" rtlCol="0"/>
          <a:lstStyle/>
          <a:p>
            <a:endParaRPr sz="1803"/>
          </a:p>
        </p:txBody>
      </p:sp>
      <p:sp>
        <p:nvSpPr>
          <p:cNvPr id="7" name="object 7"/>
          <p:cNvSpPr/>
          <p:nvPr/>
        </p:nvSpPr>
        <p:spPr>
          <a:xfrm>
            <a:off x="7999805" y="2978323"/>
            <a:ext cx="706158" cy="375981"/>
          </a:xfrm>
          <a:custGeom>
            <a:avLst/>
            <a:gdLst/>
            <a:ahLst/>
            <a:cxnLst/>
            <a:rect l="l" t="t" r="r" b="b"/>
            <a:pathLst>
              <a:path w="704850" h="375285">
                <a:moveTo>
                  <a:pt x="258314" y="0"/>
                </a:moveTo>
                <a:lnTo>
                  <a:pt x="407674" y="95257"/>
                </a:lnTo>
              </a:path>
              <a:path w="704850" h="375285">
                <a:moveTo>
                  <a:pt x="256795" y="36579"/>
                </a:moveTo>
                <a:lnTo>
                  <a:pt x="380235" y="112777"/>
                </a:lnTo>
              </a:path>
              <a:path w="704850" h="375285">
                <a:moveTo>
                  <a:pt x="109732" y="95257"/>
                </a:moveTo>
                <a:lnTo>
                  <a:pt x="258314" y="0"/>
                </a:lnTo>
              </a:path>
              <a:path w="704850" h="375285">
                <a:moveTo>
                  <a:pt x="258314" y="374912"/>
                </a:moveTo>
                <a:lnTo>
                  <a:pt x="407674" y="281937"/>
                </a:lnTo>
              </a:path>
              <a:path w="704850" h="375285">
                <a:moveTo>
                  <a:pt x="256795" y="339089"/>
                </a:moveTo>
                <a:lnTo>
                  <a:pt x="380235" y="262134"/>
                </a:lnTo>
              </a:path>
              <a:path w="704850" h="375285">
                <a:moveTo>
                  <a:pt x="109732" y="281937"/>
                </a:moveTo>
                <a:lnTo>
                  <a:pt x="258314" y="374912"/>
                </a:lnTo>
              </a:path>
              <a:path w="704850" h="375285">
                <a:moveTo>
                  <a:pt x="109732" y="281937"/>
                </a:moveTo>
                <a:lnTo>
                  <a:pt x="109732" y="95257"/>
                </a:lnTo>
              </a:path>
              <a:path w="704850" h="375285">
                <a:moveTo>
                  <a:pt x="138690" y="266700"/>
                </a:moveTo>
                <a:lnTo>
                  <a:pt x="138690" y="110494"/>
                </a:lnTo>
              </a:path>
              <a:path w="704850" h="375285">
                <a:moveTo>
                  <a:pt x="109732" y="95257"/>
                </a:moveTo>
                <a:lnTo>
                  <a:pt x="0" y="25151"/>
                </a:lnTo>
              </a:path>
              <a:path w="704850" h="375285">
                <a:moveTo>
                  <a:pt x="704850" y="281937"/>
                </a:moveTo>
                <a:lnTo>
                  <a:pt x="704850" y="95257"/>
                </a:lnTo>
              </a:path>
              <a:path w="704850" h="375285">
                <a:moveTo>
                  <a:pt x="556256" y="0"/>
                </a:moveTo>
                <a:lnTo>
                  <a:pt x="704850" y="95257"/>
                </a:lnTo>
              </a:path>
              <a:path w="704850" h="375285">
                <a:moveTo>
                  <a:pt x="556256" y="374912"/>
                </a:moveTo>
                <a:lnTo>
                  <a:pt x="704850" y="281937"/>
                </a:lnTo>
              </a:path>
              <a:path w="704850" h="375285">
                <a:moveTo>
                  <a:pt x="407674" y="95257"/>
                </a:moveTo>
                <a:lnTo>
                  <a:pt x="556256" y="0"/>
                </a:lnTo>
              </a:path>
              <a:path w="704850" h="375285">
                <a:moveTo>
                  <a:pt x="407674" y="281937"/>
                </a:moveTo>
                <a:lnTo>
                  <a:pt x="556256" y="374912"/>
                </a:lnTo>
              </a:path>
              <a:path w="704850" h="375285">
                <a:moveTo>
                  <a:pt x="407674" y="281937"/>
                </a:moveTo>
                <a:lnTo>
                  <a:pt x="407674" y="95257"/>
                </a:lnTo>
              </a:path>
            </a:pathLst>
          </a:custGeom>
          <a:ln w="6483">
            <a:solidFill>
              <a:srgbClr val="000000"/>
            </a:solidFill>
          </a:ln>
        </p:spPr>
        <p:txBody>
          <a:bodyPr wrap="square" lIns="0" tIns="0" rIns="0" bIns="0" rtlCol="0"/>
          <a:lstStyle/>
          <a:p>
            <a:endParaRPr sz="1803"/>
          </a:p>
        </p:txBody>
      </p:sp>
      <p:sp>
        <p:nvSpPr>
          <p:cNvPr id="8" name="object 8"/>
          <p:cNvSpPr/>
          <p:nvPr/>
        </p:nvSpPr>
        <p:spPr>
          <a:xfrm>
            <a:off x="7972412" y="3624959"/>
            <a:ext cx="722698" cy="380435"/>
          </a:xfrm>
          <a:custGeom>
            <a:avLst/>
            <a:gdLst/>
            <a:ahLst/>
            <a:cxnLst/>
            <a:rect l="l" t="t" r="r" b="b"/>
            <a:pathLst>
              <a:path w="721359" h="379729">
                <a:moveTo>
                  <a:pt x="264409" y="0"/>
                </a:moveTo>
                <a:lnTo>
                  <a:pt x="416816" y="96007"/>
                </a:lnTo>
              </a:path>
              <a:path w="721359" h="379729">
                <a:moveTo>
                  <a:pt x="262126" y="36577"/>
                </a:moveTo>
                <a:lnTo>
                  <a:pt x="389380" y="114303"/>
                </a:lnTo>
              </a:path>
              <a:path w="721359" h="379729">
                <a:moveTo>
                  <a:pt x="112015" y="96007"/>
                </a:moveTo>
                <a:lnTo>
                  <a:pt x="264409" y="0"/>
                </a:lnTo>
              </a:path>
              <a:path w="721359" h="379729">
                <a:moveTo>
                  <a:pt x="264409" y="379473"/>
                </a:moveTo>
                <a:lnTo>
                  <a:pt x="416816" y="285751"/>
                </a:lnTo>
              </a:path>
              <a:path w="721359" h="379729">
                <a:moveTo>
                  <a:pt x="262126" y="342909"/>
                </a:moveTo>
                <a:lnTo>
                  <a:pt x="389380" y="265183"/>
                </a:lnTo>
              </a:path>
              <a:path w="721359" h="379729">
                <a:moveTo>
                  <a:pt x="112015" y="285751"/>
                </a:moveTo>
                <a:lnTo>
                  <a:pt x="264409" y="379473"/>
                </a:lnTo>
              </a:path>
              <a:path w="721359" h="379729">
                <a:moveTo>
                  <a:pt x="112015" y="285751"/>
                </a:moveTo>
                <a:lnTo>
                  <a:pt x="112015" y="96007"/>
                </a:lnTo>
              </a:path>
              <a:path w="721359" h="379729">
                <a:moveTo>
                  <a:pt x="141734" y="269754"/>
                </a:moveTo>
                <a:lnTo>
                  <a:pt x="141734" y="112017"/>
                </a:lnTo>
              </a:path>
              <a:path w="721359" h="379729">
                <a:moveTo>
                  <a:pt x="112015" y="96007"/>
                </a:moveTo>
                <a:lnTo>
                  <a:pt x="0" y="25151"/>
                </a:lnTo>
              </a:path>
              <a:path w="721359" h="379729">
                <a:moveTo>
                  <a:pt x="720848" y="285751"/>
                </a:moveTo>
                <a:lnTo>
                  <a:pt x="720848" y="96007"/>
                </a:lnTo>
              </a:path>
              <a:path w="721359" h="379729">
                <a:moveTo>
                  <a:pt x="569210" y="0"/>
                </a:moveTo>
                <a:lnTo>
                  <a:pt x="720848" y="96007"/>
                </a:lnTo>
              </a:path>
              <a:path w="721359" h="379729">
                <a:moveTo>
                  <a:pt x="566927" y="36577"/>
                </a:moveTo>
                <a:lnTo>
                  <a:pt x="693424" y="114303"/>
                </a:lnTo>
              </a:path>
              <a:path w="721359" h="379729">
                <a:moveTo>
                  <a:pt x="569210" y="379473"/>
                </a:moveTo>
                <a:lnTo>
                  <a:pt x="720848" y="283465"/>
                </a:lnTo>
              </a:path>
              <a:path w="721359" h="379729">
                <a:moveTo>
                  <a:pt x="566927" y="342909"/>
                </a:moveTo>
                <a:lnTo>
                  <a:pt x="693424" y="265183"/>
                </a:lnTo>
              </a:path>
              <a:path w="721359" h="379729">
                <a:moveTo>
                  <a:pt x="416816" y="96007"/>
                </a:moveTo>
                <a:lnTo>
                  <a:pt x="569210" y="0"/>
                </a:lnTo>
              </a:path>
              <a:path w="721359" h="379729">
                <a:moveTo>
                  <a:pt x="416816" y="285751"/>
                </a:moveTo>
                <a:lnTo>
                  <a:pt x="569210" y="379473"/>
                </a:lnTo>
              </a:path>
              <a:path w="721359" h="379729">
                <a:moveTo>
                  <a:pt x="416816" y="285751"/>
                </a:moveTo>
                <a:lnTo>
                  <a:pt x="416816" y="96007"/>
                </a:lnTo>
              </a:path>
            </a:pathLst>
          </a:custGeom>
          <a:ln w="6596">
            <a:solidFill>
              <a:srgbClr val="000000"/>
            </a:solidFill>
          </a:ln>
        </p:spPr>
        <p:txBody>
          <a:bodyPr wrap="square" lIns="0" tIns="0" rIns="0" bIns="0" rtlCol="0"/>
          <a:lstStyle/>
          <a:p>
            <a:endParaRPr sz="1803"/>
          </a:p>
        </p:txBody>
      </p:sp>
      <p:sp>
        <p:nvSpPr>
          <p:cNvPr id="9" name="object 9"/>
          <p:cNvSpPr/>
          <p:nvPr/>
        </p:nvSpPr>
        <p:spPr>
          <a:xfrm>
            <a:off x="7927272" y="4149399"/>
            <a:ext cx="786316" cy="400792"/>
          </a:xfrm>
          <a:custGeom>
            <a:avLst/>
            <a:gdLst/>
            <a:ahLst/>
            <a:cxnLst/>
            <a:rect l="l" t="t" r="r" b="b"/>
            <a:pathLst>
              <a:path w="784859" h="400050">
                <a:moveTo>
                  <a:pt x="236215" y="400053"/>
                </a:moveTo>
                <a:lnTo>
                  <a:pt x="313948" y="251463"/>
                </a:lnTo>
              </a:path>
              <a:path w="784859" h="400050">
                <a:moveTo>
                  <a:pt x="233940" y="102874"/>
                </a:moveTo>
                <a:lnTo>
                  <a:pt x="313948" y="251463"/>
                </a:lnTo>
              </a:path>
              <a:path w="784859" h="400050">
                <a:moveTo>
                  <a:pt x="219452" y="131830"/>
                </a:moveTo>
                <a:lnTo>
                  <a:pt x="283463" y="253744"/>
                </a:lnTo>
              </a:path>
              <a:path w="784859" h="400050">
                <a:moveTo>
                  <a:pt x="76966" y="400053"/>
                </a:moveTo>
                <a:lnTo>
                  <a:pt x="236215" y="400053"/>
                </a:lnTo>
              </a:path>
              <a:path w="784859" h="400050">
                <a:moveTo>
                  <a:pt x="90676" y="371097"/>
                </a:moveTo>
                <a:lnTo>
                  <a:pt x="223271" y="371097"/>
                </a:lnTo>
              </a:path>
              <a:path w="784859" h="400050">
                <a:moveTo>
                  <a:pt x="79253" y="102874"/>
                </a:moveTo>
                <a:lnTo>
                  <a:pt x="233940" y="102874"/>
                </a:lnTo>
              </a:path>
              <a:path w="784859" h="400050">
                <a:moveTo>
                  <a:pt x="0" y="251463"/>
                </a:moveTo>
                <a:lnTo>
                  <a:pt x="76966" y="400053"/>
                </a:lnTo>
              </a:path>
              <a:path w="784859" h="400050">
                <a:moveTo>
                  <a:pt x="0" y="251463"/>
                </a:moveTo>
                <a:lnTo>
                  <a:pt x="79253" y="102874"/>
                </a:lnTo>
              </a:path>
              <a:path w="784859" h="400050">
                <a:moveTo>
                  <a:pt x="29718" y="253744"/>
                </a:moveTo>
                <a:lnTo>
                  <a:pt x="94495" y="131830"/>
                </a:lnTo>
              </a:path>
              <a:path w="784859" h="400050">
                <a:moveTo>
                  <a:pt x="313948" y="251463"/>
                </a:moveTo>
                <a:lnTo>
                  <a:pt x="470909" y="251463"/>
                </a:lnTo>
              </a:path>
              <a:path w="784859" h="400050">
                <a:moveTo>
                  <a:pt x="707137" y="400053"/>
                </a:moveTo>
                <a:lnTo>
                  <a:pt x="784858" y="251463"/>
                </a:lnTo>
              </a:path>
              <a:path w="784859" h="400050">
                <a:moveTo>
                  <a:pt x="707137" y="105154"/>
                </a:moveTo>
                <a:lnTo>
                  <a:pt x="784858" y="251463"/>
                </a:lnTo>
              </a:path>
              <a:path w="784859" h="400050">
                <a:moveTo>
                  <a:pt x="690374" y="131830"/>
                </a:moveTo>
                <a:lnTo>
                  <a:pt x="754373" y="253744"/>
                </a:lnTo>
              </a:path>
              <a:path w="784859" h="400050">
                <a:moveTo>
                  <a:pt x="550163" y="400053"/>
                </a:moveTo>
                <a:lnTo>
                  <a:pt x="707137" y="400053"/>
                </a:lnTo>
              </a:path>
              <a:path w="784859" h="400050">
                <a:moveTo>
                  <a:pt x="563118" y="371097"/>
                </a:moveTo>
                <a:lnTo>
                  <a:pt x="694181" y="371097"/>
                </a:lnTo>
              </a:path>
              <a:path w="784859" h="400050">
                <a:moveTo>
                  <a:pt x="550163" y="105154"/>
                </a:moveTo>
                <a:lnTo>
                  <a:pt x="707137" y="105154"/>
                </a:lnTo>
              </a:path>
              <a:path w="784859" h="400050">
                <a:moveTo>
                  <a:pt x="470909" y="251463"/>
                </a:moveTo>
                <a:lnTo>
                  <a:pt x="550163" y="400053"/>
                </a:lnTo>
              </a:path>
              <a:path w="784859" h="400050">
                <a:moveTo>
                  <a:pt x="470909" y="251463"/>
                </a:moveTo>
                <a:lnTo>
                  <a:pt x="548642" y="105154"/>
                </a:lnTo>
              </a:path>
              <a:path w="784859" h="400050">
                <a:moveTo>
                  <a:pt x="501394" y="253744"/>
                </a:moveTo>
                <a:lnTo>
                  <a:pt x="565405" y="131830"/>
                </a:lnTo>
              </a:path>
              <a:path w="784859" h="400050">
                <a:moveTo>
                  <a:pt x="79253" y="102874"/>
                </a:moveTo>
                <a:lnTo>
                  <a:pt x="22103" y="0"/>
                </a:lnTo>
              </a:path>
            </a:pathLst>
          </a:custGeom>
          <a:ln w="5923">
            <a:solidFill>
              <a:srgbClr val="000000"/>
            </a:solidFill>
          </a:ln>
        </p:spPr>
        <p:txBody>
          <a:bodyPr wrap="square" lIns="0" tIns="0" rIns="0" bIns="0" rtlCol="0"/>
          <a:lstStyle/>
          <a:p>
            <a:endParaRPr sz="1803"/>
          </a:p>
        </p:txBody>
      </p:sp>
      <p:grpSp>
        <p:nvGrpSpPr>
          <p:cNvPr id="10" name="object 10"/>
          <p:cNvGrpSpPr/>
          <p:nvPr/>
        </p:nvGrpSpPr>
        <p:grpSpPr>
          <a:xfrm>
            <a:off x="7924403" y="4806606"/>
            <a:ext cx="792042" cy="991165"/>
            <a:chOff x="7905494" y="4797705"/>
            <a:chExt cx="790575" cy="989330"/>
          </a:xfrm>
        </p:grpSpPr>
        <p:sp>
          <p:nvSpPr>
            <p:cNvPr id="11" name="object 11"/>
            <p:cNvSpPr/>
            <p:nvPr/>
          </p:nvSpPr>
          <p:spPr>
            <a:xfrm>
              <a:off x="7908478" y="4800799"/>
              <a:ext cx="784225" cy="393700"/>
            </a:xfrm>
            <a:custGeom>
              <a:avLst/>
              <a:gdLst/>
              <a:ahLst/>
              <a:cxnLst/>
              <a:rect l="l" t="t" r="r" b="b"/>
              <a:pathLst>
                <a:path w="784225" h="393700">
                  <a:moveTo>
                    <a:pt x="392429" y="393195"/>
                  </a:moveTo>
                  <a:lnTo>
                    <a:pt x="263650" y="291851"/>
                  </a:lnTo>
                </a:path>
                <a:path w="784225" h="393700">
                  <a:moveTo>
                    <a:pt x="521207" y="291851"/>
                  </a:moveTo>
                  <a:lnTo>
                    <a:pt x="392429" y="393195"/>
                  </a:lnTo>
                </a:path>
                <a:path w="784225" h="393700">
                  <a:moveTo>
                    <a:pt x="676659" y="326902"/>
                  </a:moveTo>
                  <a:lnTo>
                    <a:pt x="521207" y="291851"/>
                  </a:lnTo>
                </a:path>
                <a:path w="784225" h="393700">
                  <a:moveTo>
                    <a:pt x="470919" y="128024"/>
                  </a:moveTo>
                  <a:lnTo>
                    <a:pt x="311650" y="128024"/>
                  </a:lnTo>
                </a:path>
                <a:path w="784225" h="393700">
                  <a:moveTo>
                    <a:pt x="470919" y="128024"/>
                  </a:moveTo>
                  <a:lnTo>
                    <a:pt x="521207" y="291851"/>
                  </a:lnTo>
                </a:path>
                <a:path w="784225" h="393700">
                  <a:moveTo>
                    <a:pt x="451869" y="156972"/>
                  </a:moveTo>
                  <a:lnTo>
                    <a:pt x="489970" y="281187"/>
                  </a:lnTo>
                </a:path>
                <a:path w="784225" h="393700">
                  <a:moveTo>
                    <a:pt x="784099" y="200407"/>
                  </a:moveTo>
                  <a:lnTo>
                    <a:pt x="676659" y="326902"/>
                  </a:lnTo>
                </a:path>
                <a:path w="784225" h="393700">
                  <a:moveTo>
                    <a:pt x="755138" y="190507"/>
                  </a:moveTo>
                  <a:lnTo>
                    <a:pt x="666748" y="297941"/>
                  </a:lnTo>
                </a:path>
                <a:path w="784225" h="393700">
                  <a:moveTo>
                    <a:pt x="578359" y="0"/>
                  </a:moveTo>
                  <a:lnTo>
                    <a:pt x="470919" y="128024"/>
                  </a:lnTo>
                </a:path>
                <a:path w="784225" h="393700">
                  <a:moveTo>
                    <a:pt x="734570" y="37344"/>
                  </a:moveTo>
                  <a:lnTo>
                    <a:pt x="784099" y="200407"/>
                  </a:lnTo>
                </a:path>
                <a:path w="784225" h="393700">
                  <a:moveTo>
                    <a:pt x="734570" y="37344"/>
                  </a:moveTo>
                  <a:lnTo>
                    <a:pt x="578359" y="0"/>
                  </a:lnTo>
                </a:path>
                <a:path w="784225" h="393700">
                  <a:moveTo>
                    <a:pt x="714761" y="61731"/>
                  </a:moveTo>
                  <a:lnTo>
                    <a:pt x="585982" y="32770"/>
                  </a:lnTo>
                </a:path>
                <a:path w="784225" h="393700">
                  <a:moveTo>
                    <a:pt x="108198" y="326902"/>
                  </a:moveTo>
                  <a:lnTo>
                    <a:pt x="263650" y="291851"/>
                  </a:lnTo>
                </a:path>
                <a:path w="784225" h="393700">
                  <a:moveTo>
                    <a:pt x="311650" y="128024"/>
                  </a:moveTo>
                  <a:lnTo>
                    <a:pt x="263650" y="291851"/>
                  </a:lnTo>
                </a:path>
                <a:path w="784225" h="393700">
                  <a:moveTo>
                    <a:pt x="282701" y="134114"/>
                  </a:moveTo>
                  <a:lnTo>
                    <a:pt x="242311" y="268993"/>
                  </a:lnTo>
                </a:path>
                <a:path w="784225" h="393700">
                  <a:moveTo>
                    <a:pt x="0" y="200407"/>
                  </a:moveTo>
                  <a:lnTo>
                    <a:pt x="108198" y="326902"/>
                  </a:lnTo>
                </a:path>
                <a:path w="784225" h="393700">
                  <a:moveTo>
                    <a:pt x="28949" y="192788"/>
                  </a:moveTo>
                  <a:lnTo>
                    <a:pt x="117350" y="297941"/>
                  </a:lnTo>
                </a:path>
                <a:path w="784225" h="393700">
                  <a:moveTo>
                    <a:pt x="205739" y="2293"/>
                  </a:moveTo>
                  <a:lnTo>
                    <a:pt x="311650" y="128024"/>
                  </a:lnTo>
                </a:path>
                <a:path w="784225" h="393700">
                  <a:moveTo>
                    <a:pt x="50287" y="37344"/>
                  </a:moveTo>
                  <a:lnTo>
                    <a:pt x="0" y="200407"/>
                  </a:lnTo>
                </a:path>
                <a:path w="784225" h="393700">
                  <a:moveTo>
                    <a:pt x="50287" y="37344"/>
                  </a:moveTo>
                  <a:lnTo>
                    <a:pt x="205739" y="2293"/>
                  </a:lnTo>
                </a:path>
                <a:path w="784225" h="393700">
                  <a:moveTo>
                    <a:pt x="67809" y="61731"/>
                  </a:moveTo>
                  <a:lnTo>
                    <a:pt x="198117" y="32770"/>
                  </a:lnTo>
                </a:path>
              </a:pathLst>
            </a:custGeom>
            <a:ln w="5985">
              <a:solidFill>
                <a:srgbClr val="000000"/>
              </a:solidFill>
            </a:ln>
          </p:spPr>
          <p:txBody>
            <a:bodyPr wrap="square" lIns="0" tIns="0" rIns="0" bIns="0" rtlCol="0"/>
            <a:lstStyle/>
            <a:p>
              <a:endParaRPr sz="1803"/>
            </a:p>
          </p:txBody>
        </p:sp>
        <p:sp>
          <p:nvSpPr>
            <p:cNvPr id="12" name="object 12"/>
            <p:cNvSpPr/>
            <p:nvPr/>
          </p:nvSpPr>
          <p:spPr>
            <a:xfrm>
              <a:off x="7992182" y="5243549"/>
              <a:ext cx="619125" cy="540385"/>
            </a:xfrm>
            <a:custGeom>
              <a:avLst/>
              <a:gdLst/>
              <a:ahLst/>
              <a:cxnLst/>
              <a:rect l="l" t="t" r="r" b="b"/>
              <a:pathLst>
                <a:path w="619125" h="540385">
                  <a:moveTo>
                    <a:pt x="123443" y="231644"/>
                  </a:moveTo>
                  <a:lnTo>
                    <a:pt x="247644" y="310126"/>
                  </a:lnTo>
                </a:path>
                <a:path w="619125" h="540385">
                  <a:moveTo>
                    <a:pt x="121917" y="261362"/>
                  </a:moveTo>
                  <a:lnTo>
                    <a:pt x="224784" y="324602"/>
                  </a:lnTo>
                </a:path>
                <a:path w="619125" h="540385">
                  <a:moveTo>
                    <a:pt x="0" y="310126"/>
                  </a:moveTo>
                  <a:lnTo>
                    <a:pt x="123443" y="231644"/>
                  </a:lnTo>
                </a:path>
                <a:path w="619125" h="540385">
                  <a:moveTo>
                    <a:pt x="123443" y="540252"/>
                  </a:moveTo>
                  <a:lnTo>
                    <a:pt x="247644" y="464054"/>
                  </a:lnTo>
                </a:path>
                <a:path w="619125" h="540385">
                  <a:moveTo>
                    <a:pt x="121917" y="510533"/>
                  </a:moveTo>
                  <a:lnTo>
                    <a:pt x="224784" y="447293"/>
                  </a:lnTo>
                </a:path>
                <a:path w="619125" h="540385">
                  <a:moveTo>
                    <a:pt x="0" y="464054"/>
                  </a:moveTo>
                  <a:lnTo>
                    <a:pt x="123443" y="540252"/>
                  </a:lnTo>
                </a:path>
                <a:path w="619125" h="540385">
                  <a:moveTo>
                    <a:pt x="0" y="464054"/>
                  </a:moveTo>
                  <a:lnTo>
                    <a:pt x="0" y="310126"/>
                  </a:lnTo>
                </a:path>
                <a:path w="619125" h="540385">
                  <a:moveTo>
                    <a:pt x="23616" y="451097"/>
                  </a:moveTo>
                  <a:lnTo>
                    <a:pt x="23616" y="323083"/>
                  </a:lnTo>
                </a:path>
                <a:path w="619125" h="540385">
                  <a:moveTo>
                    <a:pt x="495288" y="464054"/>
                  </a:moveTo>
                  <a:lnTo>
                    <a:pt x="495288" y="310126"/>
                  </a:lnTo>
                </a:path>
                <a:path w="619125" h="540385">
                  <a:moveTo>
                    <a:pt x="371088" y="540252"/>
                  </a:moveTo>
                  <a:lnTo>
                    <a:pt x="495288" y="462522"/>
                  </a:lnTo>
                </a:path>
                <a:path w="619125" h="540385">
                  <a:moveTo>
                    <a:pt x="369561" y="510533"/>
                  </a:moveTo>
                  <a:lnTo>
                    <a:pt x="472429" y="447293"/>
                  </a:lnTo>
                </a:path>
                <a:path w="619125" h="540385">
                  <a:moveTo>
                    <a:pt x="247644" y="310126"/>
                  </a:moveTo>
                  <a:lnTo>
                    <a:pt x="371088" y="231644"/>
                  </a:lnTo>
                </a:path>
                <a:path w="619125" h="540385">
                  <a:moveTo>
                    <a:pt x="247644" y="464054"/>
                  </a:moveTo>
                  <a:lnTo>
                    <a:pt x="371088" y="540252"/>
                  </a:lnTo>
                </a:path>
                <a:path w="619125" h="540385">
                  <a:moveTo>
                    <a:pt x="247644" y="464054"/>
                  </a:moveTo>
                  <a:lnTo>
                    <a:pt x="247644" y="310126"/>
                  </a:lnTo>
                </a:path>
                <a:path w="619125" h="540385">
                  <a:moveTo>
                    <a:pt x="618732" y="231644"/>
                  </a:moveTo>
                  <a:lnTo>
                    <a:pt x="495288" y="310126"/>
                  </a:lnTo>
                </a:path>
                <a:path w="619125" h="540385">
                  <a:moveTo>
                    <a:pt x="371088" y="231644"/>
                  </a:moveTo>
                  <a:lnTo>
                    <a:pt x="495288" y="310126"/>
                  </a:lnTo>
                </a:path>
                <a:path w="619125" h="540385">
                  <a:moveTo>
                    <a:pt x="369561" y="261362"/>
                  </a:moveTo>
                  <a:lnTo>
                    <a:pt x="472429" y="324602"/>
                  </a:lnTo>
                </a:path>
                <a:path w="619125" h="540385">
                  <a:moveTo>
                    <a:pt x="618732" y="77716"/>
                  </a:moveTo>
                  <a:lnTo>
                    <a:pt x="618732" y="231644"/>
                  </a:lnTo>
                </a:path>
                <a:path w="619125" h="540385">
                  <a:moveTo>
                    <a:pt x="595116" y="90673"/>
                  </a:moveTo>
                  <a:lnTo>
                    <a:pt x="595116" y="218686"/>
                  </a:lnTo>
                </a:path>
                <a:path w="619125" h="540385">
                  <a:moveTo>
                    <a:pt x="371088" y="77716"/>
                  </a:moveTo>
                  <a:lnTo>
                    <a:pt x="371088" y="231644"/>
                  </a:lnTo>
                </a:path>
                <a:path w="619125" h="540385">
                  <a:moveTo>
                    <a:pt x="495288" y="0"/>
                  </a:moveTo>
                  <a:lnTo>
                    <a:pt x="618732" y="77716"/>
                  </a:lnTo>
                </a:path>
                <a:path w="619125" h="540385">
                  <a:moveTo>
                    <a:pt x="495288" y="0"/>
                  </a:moveTo>
                  <a:lnTo>
                    <a:pt x="371088" y="77716"/>
                  </a:lnTo>
                </a:path>
                <a:path w="619125" h="540385">
                  <a:moveTo>
                    <a:pt x="496815" y="29718"/>
                  </a:moveTo>
                  <a:lnTo>
                    <a:pt x="393190" y="94477"/>
                  </a:lnTo>
                </a:path>
              </a:pathLst>
            </a:custGeom>
            <a:ln w="5363">
              <a:solidFill>
                <a:srgbClr val="000000"/>
              </a:solidFill>
            </a:ln>
          </p:spPr>
          <p:txBody>
            <a:bodyPr wrap="square" lIns="0" tIns="0" rIns="0" bIns="0" rtlCol="0"/>
            <a:lstStyle/>
            <a:p>
              <a:endParaRPr sz="1803"/>
            </a:p>
          </p:txBody>
        </p:sp>
      </p:grpSp>
      <p:sp>
        <p:nvSpPr>
          <p:cNvPr id="13" name="object 13"/>
          <p:cNvSpPr/>
          <p:nvPr/>
        </p:nvSpPr>
        <p:spPr>
          <a:xfrm>
            <a:off x="7917384" y="5881519"/>
            <a:ext cx="807946" cy="337174"/>
          </a:xfrm>
          <a:custGeom>
            <a:avLst/>
            <a:gdLst/>
            <a:ahLst/>
            <a:cxnLst/>
            <a:rect l="l" t="t" r="r" b="b"/>
            <a:pathLst>
              <a:path w="806450" h="336550">
                <a:moveTo>
                  <a:pt x="134868" y="0"/>
                </a:moveTo>
                <a:lnTo>
                  <a:pt x="268980" y="85343"/>
                </a:lnTo>
              </a:path>
              <a:path w="806450" h="336550">
                <a:moveTo>
                  <a:pt x="132584" y="32774"/>
                </a:moveTo>
                <a:lnTo>
                  <a:pt x="244601" y="101348"/>
                </a:lnTo>
              </a:path>
              <a:path w="806450" h="336550">
                <a:moveTo>
                  <a:pt x="0" y="85343"/>
                </a:moveTo>
                <a:lnTo>
                  <a:pt x="134868" y="0"/>
                </a:lnTo>
              </a:path>
              <a:path w="806450" h="336550">
                <a:moveTo>
                  <a:pt x="134868" y="336039"/>
                </a:moveTo>
                <a:lnTo>
                  <a:pt x="268980" y="252980"/>
                </a:lnTo>
              </a:path>
              <a:path w="806450" h="336550">
                <a:moveTo>
                  <a:pt x="132584" y="304044"/>
                </a:moveTo>
                <a:lnTo>
                  <a:pt x="244601" y="234691"/>
                </a:lnTo>
              </a:path>
              <a:path w="806450" h="336550">
                <a:moveTo>
                  <a:pt x="0" y="252980"/>
                </a:moveTo>
                <a:lnTo>
                  <a:pt x="134868" y="336039"/>
                </a:lnTo>
              </a:path>
              <a:path w="806450" h="336550">
                <a:moveTo>
                  <a:pt x="0" y="252980"/>
                </a:moveTo>
                <a:lnTo>
                  <a:pt x="0" y="85343"/>
                </a:lnTo>
              </a:path>
              <a:path w="806450" h="336550">
                <a:moveTo>
                  <a:pt x="25906" y="239273"/>
                </a:moveTo>
                <a:lnTo>
                  <a:pt x="25906" y="99063"/>
                </a:lnTo>
              </a:path>
              <a:path w="806450" h="336550">
                <a:moveTo>
                  <a:pt x="403849" y="0"/>
                </a:moveTo>
                <a:lnTo>
                  <a:pt x="538730" y="85343"/>
                </a:lnTo>
              </a:path>
              <a:path w="806450" h="336550">
                <a:moveTo>
                  <a:pt x="402334" y="32774"/>
                </a:moveTo>
                <a:lnTo>
                  <a:pt x="514338" y="101348"/>
                </a:lnTo>
              </a:path>
              <a:path w="806450" h="336550">
                <a:moveTo>
                  <a:pt x="268980" y="85343"/>
                </a:moveTo>
                <a:lnTo>
                  <a:pt x="403849" y="0"/>
                </a:lnTo>
              </a:path>
              <a:path w="806450" h="336550">
                <a:moveTo>
                  <a:pt x="403849" y="336039"/>
                </a:moveTo>
                <a:lnTo>
                  <a:pt x="538730" y="251461"/>
                </a:lnTo>
              </a:path>
              <a:path w="806450" h="336550">
                <a:moveTo>
                  <a:pt x="402334" y="304044"/>
                </a:moveTo>
                <a:lnTo>
                  <a:pt x="514338" y="234691"/>
                </a:lnTo>
              </a:path>
              <a:path w="806450" h="336550">
                <a:moveTo>
                  <a:pt x="268980" y="252980"/>
                </a:moveTo>
                <a:lnTo>
                  <a:pt x="403849" y="336039"/>
                </a:lnTo>
              </a:path>
              <a:path w="806450" h="336550">
                <a:moveTo>
                  <a:pt x="268980" y="252980"/>
                </a:moveTo>
                <a:lnTo>
                  <a:pt x="268980" y="85343"/>
                </a:lnTo>
              </a:path>
              <a:path w="806450" h="336550">
                <a:moveTo>
                  <a:pt x="672842" y="0"/>
                </a:moveTo>
                <a:lnTo>
                  <a:pt x="538730" y="85343"/>
                </a:lnTo>
              </a:path>
              <a:path w="806450" h="336550">
                <a:moveTo>
                  <a:pt x="538730" y="252980"/>
                </a:moveTo>
                <a:lnTo>
                  <a:pt x="538730" y="85343"/>
                </a:lnTo>
              </a:path>
              <a:path w="806450" h="336550">
                <a:moveTo>
                  <a:pt x="806184" y="83059"/>
                </a:moveTo>
                <a:lnTo>
                  <a:pt x="672842" y="0"/>
                </a:lnTo>
              </a:path>
              <a:path w="806450" h="336550">
                <a:moveTo>
                  <a:pt x="781804" y="101348"/>
                </a:moveTo>
                <a:lnTo>
                  <a:pt x="671315" y="32774"/>
                </a:lnTo>
              </a:path>
              <a:path w="806450" h="336550">
                <a:moveTo>
                  <a:pt x="672842" y="336039"/>
                </a:moveTo>
                <a:lnTo>
                  <a:pt x="538730" y="252980"/>
                </a:lnTo>
              </a:path>
              <a:path w="806450" h="336550">
                <a:moveTo>
                  <a:pt x="806184" y="252980"/>
                </a:moveTo>
                <a:lnTo>
                  <a:pt x="806184" y="85343"/>
                </a:lnTo>
              </a:path>
              <a:path w="806450" h="336550">
                <a:moveTo>
                  <a:pt x="806184" y="252980"/>
                </a:moveTo>
                <a:lnTo>
                  <a:pt x="672842" y="336039"/>
                </a:lnTo>
              </a:path>
              <a:path w="806450" h="336550">
                <a:moveTo>
                  <a:pt x="781804" y="234691"/>
                </a:moveTo>
                <a:lnTo>
                  <a:pt x="671315" y="304044"/>
                </a:lnTo>
              </a:path>
            </a:pathLst>
          </a:custGeom>
          <a:ln w="5833">
            <a:solidFill>
              <a:srgbClr val="000000"/>
            </a:solidFill>
          </a:ln>
        </p:spPr>
        <p:txBody>
          <a:bodyPr wrap="square" lIns="0" tIns="0" rIns="0" bIns="0" rtlCol="0"/>
          <a:lstStyle/>
          <a:p>
            <a:endParaRPr sz="1803"/>
          </a:p>
        </p:txBody>
      </p:sp>
      <p:graphicFrame>
        <p:nvGraphicFramePr>
          <p:cNvPr id="14" name="object 14"/>
          <p:cNvGraphicFramePr>
            <a:graphicFrameLocks noGrp="1"/>
          </p:cNvGraphicFramePr>
          <p:nvPr>
            <p:extLst>
              <p:ext uri="{D42A27DB-BD31-4B8C-83A1-F6EECF244321}">
                <p14:modId xmlns:p14="http://schemas.microsoft.com/office/powerpoint/2010/main" val="3952745682"/>
              </p:ext>
            </p:extLst>
          </p:nvPr>
        </p:nvGraphicFramePr>
        <p:xfrm>
          <a:off x="4680271" y="796259"/>
          <a:ext cx="4284022" cy="5657399"/>
        </p:xfrm>
        <a:graphic>
          <a:graphicData uri="http://schemas.openxmlformats.org/drawingml/2006/table">
            <a:tbl>
              <a:tblPr firstRow="1" bandRow="1">
                <a:tableStyleId>{2D5ABB26-0587-4C30-8999-92F81FD0307C}</a:tableStyleId>
              </a:tblPr>
              <a:tblGrid>
                <a:gridCol w="1705594">
                  <a:extLst>
                    <a:ext uri="{9D8B030D-6E8A-4147-A177-3AD203B41FA5}">
                      <a16:colId xmlns:a16="http://schemas.microsoft.com/office/drawing/2014/main" val="20000"/>
                    </a:ext>
                  </a:extLst>
                </a:gridCol>
                <a:gridCol w="1341699">
                  <a:extLst>
                    <a:ext uri="{9D8B030D-6E8A-4147-A177-3AD203B41FA5}">
                      <a16:colId xmlns:a16="http://schemas.microsoft.com/office/drawing/2014/main" val="20001"/>
                    </a:ext>
                  </a:extLst>
                </a:gridCol>
                <a:gridCol w="585920">
                  <a:extLst>
                    <a:ext uri="{9D8B030D-6E8A-4147-A177-3AD203B41FA5}">
                      <a16:colId xmlns:a16="http://schemas.microsoft.com/office/drawing/2014/main" val="20002"/>
                    </a:ext>
                  </a:extLst>
                </a:gridCol>
                <a:gridCol w="650809">
                  <a:extLst>
                    <a:ext uri="{9D8B030D-6E8A-4147-A177-3AD203B41FA5}">
                      <a16:colId xmlns:a16="http://schemas.microsoft.com/office/drawing/2014/main" val="20003"/>
                    </a:ext>
                  </a:extLst>
                </a:gridCol>
              </a:tblGrid>
              <a:tr h="166042">
                <a:tc>
                  <a:txBody>
                    <a:bodyPr/>
                    <a:lstStyle/>
                    <a:p>
                      <a:pPr marL="58419">
                        <a:lnSpc>
                          <a:spcPts val="1205"/>
                        </a:lnSpc>
                      </a:pPr>
                      <a:r>
                        <a:rPr sz="1100" b="1" spc="-50" dirty="0">
                          <a:latin typeface="Arial"/>
                          <a:cs typeface="Arial"/>
                        </a:rPr>
                        <a:t>Κατηγορία</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9525">
                      <a:solidFill>
                        <a:srgbClr val="000000"/>
                      </a:solidFill>
                      <a:prstDash val="solid"/>
                    </a:lnB>
                  </a:tcPr>
                </a:tc>
                <a:tc>
                  <a:txBody>
                    <a:bodyPr/>
                    <a:lstStyle/>
                    <a:p>
                      <a:pPr marL="57785">
                        <a:lnSpc>
                          <a:spcPts val="1205"/>
                        </a:lnSpc>
                      </a:pPr>
                      <a:r>
                        <a:rPr sz="1100" b="1" spc="-55" dirty="0">
                          <a:latin typeface="Arial"/>
                          <a:cs typeface="Arial"/>
                        </a:rPr>
                        <a:t>Τύπος</a:t>
                      </a:r>
                      <a:r>
                        <a:rPr sz="1100" b="1" spc="-35" dirty="0">
                          <a:latin typeface="Arial"/>
                          <a:cs typeface="Arial"/>
                        </a:rPr>
                        <a:t> </a:t>
                      </a:r>
                      <a:r>
                        <a:rPr sz="1100" b="1" spc="-55" dirty="0">
                          <a:latin typeface="Arial"/>
                          <a:cs typeface="Arial"/>
                        </a:rPr>
                        <a:t>ενώσεων</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9525">
                      <a:solidFill>
                        <a:srgbClr val="000000"/>
                      </a:solidFill>
                      <a:prstDash val="solid"/>
                    </a:lnB>
                  </a:tcPr>
                </a:tc>
                <a:tc gridSpan="2">
                  <a:txBody>
                    <a:bodyPr/>
                    <a:lstStyle/>
                    <a:p>
                      <a:pPr marL="160020">
                        <a:lnSpc>
                          <a:spcPts val="1205"/>
                        </a:lnSpc>
                      </a:pPr>
                      <a:r>
                        <a:rPr sz="1100" b="1" spc="-55" dirty="0">
                          <a:latin typeface="Arial"/>
                          <a:cs typeface="Arial"/>
                        </a:rPr>
                        <a:t>Χημικός</a:t>
                      </a:r>
                      <a:r>
                        <a:rPr sz="1100" b="1" spc="-35" dirty="0">
                          <a:latin typeface="Arial"/>
                          <a:cs typeface="Arial"/>
                        </a:rPr>
                        <a:t> </a:t>
                      </a:r>
                      <a:r>
                        <a:rPr sz="1100" b="1" spc="-50" dirty="0">
                          <a:latin typeface="Arial"/>
                          <a:cs typeface="Arial"/>
                        </a:rPr>
                        <a:t>τύπος</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952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62193">
                <a:tc>
                  <a:txBody>
                    <a:bodyPr/>
                    <a:lstStyle/>
                    <a:p>
                      <a:pPr marL="58419">
                        <a:lnSpc>
                          <a:spcPts val="1175"/>
                        </a:lnSpc>
                      </a:pPr>
                      <a:r>
                        <a:rPr sz="1100" b="1" spc="-55" dirty="0">
                          <a:latin typeface="Arial"/>
                          <a:cs typeface="Arial"/>
                        </a:rPr>
                        <a:t>Μονο-αρωματικά</a:t>
                      </a:r>
                      <a:endParaRPr sz="1100">
                        <a:latin typeface="Arial"/>
                        <a:cs typeface="Arial"/>
                      </a:endParaRPr>
                    </a:p>
                  </a:txBody>
                  <a:tcPr marL="0" marR="0" marT="0" marB="0">
                    <a:lnL w="6350">
                      <a:solidFill>
                        <a:srgbClr val="000000"/>
                      </a:solidFill>
                      <a:prstDash val="solid"/>
                    </a:lnL>
                    <a:lnR w="6350">
                      <a:solidFill>
                        <a:srgbClr val="000000"/>
                      </a:solidFill>
                      <a:prstDash val="solid"/>
                    </a:lnR>
                    <a:lnT w="9525">
                      <a:solidFill>
                        <a:srgbClr val="000000"/>
                      </a:solidFill>
                      <a:prstDash val="solid"/>
                    </a:lnT>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9525">
                      <a:solidFill>
                        <a:srgbClr val="000000"/>
                      </a:solidFill>
                      <a:prstDash val="solid"/>
                    </a:lnT>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T w="9525">
                      <a:solidFill>
                        <a:srgbClr val="000000"/>
                      </a:solidFill>
                      <a:prstDash val="solid"/>
                    </a:lnT>
                  </a:tcPr>
                </a:tc>
                <a:tc>
                  <a:txBody>
                    <a:bodyPr/>
                    <a:lstStyle/>
                    <a:p>
                      <a:pPr>
                        <a:lnSpc>
                          <a:spcPct val="100000"/>
                        </a:lnSpc>
                      </a:pPr>
                      <a:endParaRPr sz="900">
                        <a:latin typeface="Times New Roman"/>
                        <a:cs typeface="Times New Roman"/>
                      </a:endParaRPr>
                    </a:p>
                  </a:txBody>
                  <a:tcPr marL="0" marR="0" marT="0" marB="0">
                    <a:lnR w="6350">
                      <a:solidFill>
                        <a:srgbClr val="000000"/>
                      </a:solidFill>
                      <a:prstDash val="solid"/>
                    </a:lnR>
                    <a:lnT w="9525">
                      <a:solidFill>
                        <a:srgbClr val="000000"/>
                      </a:solidFill>
                      <a:prstDash val="solid"/>
                    </a:lnT>
                  </a:tcPr>
                </a:tc>
                <a:extLst>
                  <a:ext uri="{0D108BD9-81ED-4DB2-BD59-A6C34878D82A}">
                    <a16:rowId xmlns:a16="http://schemas.microsoft.com/office/drawing/2014/main" val="10001"/>
                  </a:ext>
                </a:extLst>
              </a:tr>
              <a:tr h="119374">
                <a:tc>
                  <a:txBody>
                    <a:bodyPr/>
                    <a:lstStyle/>
                    <a:p>
                      <a:pPr>
                        <a:lnSpc>
                          <a:spcPct val="100000"/>
                        </a:lnSpc>
                      </a:pPr>
                      <a:endParaRPr sz="6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6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600">
                        <a:latin typeface="Times New Roman"/>
                        <a:cs typeface="Times New Roman"/>
                      </a:endParaRPr>
                    </a:p>
                  </a:txBody>
                  <a:tcPr marL="0" marR="0" marT="0" marB="0">
                    <a:lnL w="6350">
                      <a:solidFill>
                        <a:srgbClr val="000000"/>
                      </a:solidFill>
                      <a:prstDash val="solid"/>
                    </a:lnL>
                  </a:tcPr>
                </a:tc>
                <a:tc>
                  <a:txBody>
                    <a:bodyPr/>
                    <a:lstStyle/>
                    <a:p>
                      <a:pPr marL="194310">
                        <a:lnSpc>
                          <a:spcPts val="840"/>
                        </a:lnSpc>
                      </a:pPr>
                      <a:r>
                        <a:rPr sz="800" dirty="0">
                          <a:latin typeface="Arial"/>
                          <a:cs typeface="Arial"/>
                        </a:rPr>
                        <a:t>R</a:t>
                      </a:r>
                      <a:endParaRPr sz="800">
                        <a:latin typeface="Arial"/>
                        <a:cs typeface="Arial"/>
                      </a:endParaRPr>
                    </a:p>
                  </a:txBody>
                  <a:tcPr marL="0" marR="0" marT="0" marB="0">
                    <a:lnR w="6350">
                      <a:solidFill>
                        <a:srgbClr val="000000"/>
                      </a:solidFill>
                      <a:prstDash val="solid"/>
                    </a:lnR>
                  </a:tcPr>
                </a:tc>
                <a:extLst>
                  <a:ext uri="{0D108BD9-81ED-4DB2-BD59-A6C34878D82A}">
                    <a16:rowId xmlns:a16="http://schemas.microsoft.com/office/drawing/2014/main" val="10002"/>
                  </a:ext>
                </a:extLst>
              </a:tr>
              <a:tr h="231441">
                <a:tc>
                  <a:txBody>
                    <a:bodyPr/>
                    <a:lstStyle/>
                    <a:p>
                      <a:pPr marL="212725">
                        <a:lnSpc>
                          <a:spcPts val="1295"/>
                        </a:lnSpc>
                      </a:pPr>
                      <a:r>
                        <a:rPr sz="1100" spc="-50" dirty="0">
                          <a:latin typeface="Arial"/>
                          <a:cs typeface="Arial"/>
                        </a:rPr>
                        <a:t>Μονο-υποκατεστημένα</a:t>
                      </a:r>
                      <a:endParaRPr sz="1100">
                        <a:latin typeface="Arial"/>
                        <a:cs typeface="Arial"/>
                      </a:endParaRPr>
                    </a:p>
                  </a:txBody>
                  <a:tcPr marL="0" marR="0" marT="0" marB="0">
                    <a:lnL w="6350">
                      <a:solidFill>
                        <a:srgbClr val="000000"/>
                      </a:solidFill>
                      <a:prstDash val="solid"/>
                    </a:lnL>
                    <a:lnR w="6350">
                      <a:solidFill>
                        <a:srgbClr val="000000"/>
                      </a:solidFill>
                      <a:prstDash val="solid"/>
                    </a:lnR>
                  </a:tcPr>
                </a:tc>
                <a:tc>
                  <a:txBody>
                    <a:bodyPr/>
                    <a:lstStyle/>
                    <a:p>
                      <a:pPr marL="57785">
                        <a:lnSpc>
                          <a:spcPts val="1295"/>
                        </a:lnSpc>
                      </a:pPr>
                      <a:r>
                        <a:rPr sz="1100" spc="-45" dirty="0">
                          <a:latin typeface="Arial"/>
                          <a:cs typeface="Arial"/>
                        </a:rPr>
                        <a:t>n-Αλκυλο</a:t>
                      </a:r>
                      <a:r>
                        <a:rPr sz="1100" spc="-40" dirty="0">
                          <a:latin typeface="Arial"/>
                          <a:cs typeface="Arial"/>
                        </a:rPr>
                        <a:t> </a:t>
                      </a:r>
                      <a:r>
                        <a:rPr sz="1100" spc="-45" dirty="0">
                          <a:latin typeface="Arial"/>
                          <a:cs typeface="Arial"/>
                        </a:rPr>
                        <a:t>βενζόλια</a:t>
                      </a:r>
                      <a:endParaRPr sz="1100">
                        <a:latin typeface="Arial"/>
                        <a:cs typeface="Arial"/>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1400">
                        <a:latin typeface="Times New Roman"/>
                        <a:cs typeface="Times New Roman"/>
                      </a:endParaRPr>
                    </a:p>
                  </a:txBody>
                  <a:tcPr marL="0" marR="0" marT="0" marB="0">
                    <a:lnL w="6350">
                      <a:solidFill>
                        <a:srgbClr val="000000"/>
                      </a:solidFill>
                      <a:prstDash val="solid"/>
                    </a:lnL>
                  </a:tcPr>
                </a:tc>
                <a:tc>
                  <a:txBody>
                    <a:bodyPr/>
                    <a:lstStyle/>
                    <a:p>
                      <a:pPr>
                        <a:lnSpc>
                          <a:spcPct val="100000"/>
                        </a:lnSpc>
                      </a:pPr>
                      <a:endParaRPr sz="1400">
                        <a:latin typeface="Times New Roman"/>
                        <a:cs typeface="Times New Roman"/>
                      </a:endParaRPr>
                    </a:p>
                  </a:txBody>
                  <a:tcPr marL="0" marR="0" marT="0" marB="0">
                    <a:lnR w="6350">
                      <a:solidFill>
                        <a:srgbClr val="000000"/>
                      </a:solidFill>
                      <a:prstDash val="solid"/>
                    </a:lnR>
                  </a:tcPr>
                </a:tc>
                <a:extLst>
                  <a:ext uri="{0D108BD9-81ED-4DB2-BD59-A6C34878D82A}">
                    <a16:rowId xmlns:a16="http://schemas.microsoft.com/office/drawing/2014/main" val="10003"/>
                  </a:ext>
                </a:extLst>
              </a:tr>
              <a:tr h="300973">
                <a:tc>
                  <a:txBody>
                    <a:bodyPr/>
                    <a:lstStyle/>
                    <a:p>
                      <a:pPr marL="212725">
                        <a:lnSpc>
                          <a:spcPts val="1250"/>
                        </a:lnSpc>
                        <a:spcBef>
                          <a:spcPts val="1010"/>
                        </a:spcBef>
                      </a:pPr>
                      <a:r>
                        <a:rPr sz="1100" spc="-45" dirty="0">
                          <a:latin typeface="Arial"/>
                          <a:cs typeface="Arial"/>
                        </a:rPr>
                        <a:t>Δι </a:t>
                      </a:r>
                      <a:r>
                        <a:rPr sz="1100" spc="-40" dirty="0">
                          <a:latin typeface="Arial"/>
                          <a:cs typeface="Arial"/>
                        </a:rPr>
                        <a:t>και</a:t>
                      </a:r>
                      <a:r>
                        <a:rPr sz="1100" spc="-10" dirty="0">
                          <a:latin typeface="Arial"/>
                          <a:cs typeface="Arial"/>
                        </a:rPr>
                        <a:t> </a:t>
                      </a:r>
                      <a:r>
                        <a:rPr sz="1100" spc="-35" dirty="0">
                          <a:latin typeface="Arial"/>
                          <a:cs typeface="Arial"/>
                        </a:rPr>
                        <a:t>τρι-</a:t>
                      </a:r>
                      <a:endParaRPr sz="1100">
                        <a:latin typeface="Arial"/>
                        <a:cs typeface="Arial"/>
                      </a:endParaRPr>
                    </a:p>
                  </a:txBody>
                  <a:tcPr marL="0" marR="0" marT="128508" marB="0">
                    <a:lnL w="6350">
                      <a:solidFill>
                        <a:srgbClr val="000000"/>
                      </a:solidFill>
                      <a:prstDash val="solid"/>
                    </a:lnL>
                    <a:lnR w="6350">
                      <a:solidFill>
                        <a:srgbClr val="000000"/>
                      </a:solidFill>
                      <a:prstDash val="solid"/>
                    </a:lnR>
                  </a:tcPr>
                </a:tc>
                <a:tc>
                  <a:txBody>
                    <a:bodyPr/>
                    <a:lstStyle/>
                    <a:p>
                      <a:pPr marL="57785">
                        <a:lnSpc>
                          <a:spcPts val="1250"/>
                        </a:lnSpc>
                        <a:spcBef>
                          <a:spcPts val="1010"/>
                        </a:spcBef>
                      </a:pPr>
                      <a:r>
                        <a:rPr sz="1100" spc="-45" dirty="0">
                          <a:latin typeface="Arial"/>
                          <a:cs typeface="Arial"/>
                        </a:rPr>
                        <a:t>Bένζόλια με</a:t>
                      </a:r>
                      <a:r>
                        <a:rPr sz="1100" spc="-20" dirty="0">
                          <a:latin typeface="Arial"/>
                          <a:cs typeface="Arial"/>
                        </a:rPr>
                        <a:t> </a:t>
                      </a:r>
                      <a:r>
                        <a:rPr sz="1100" spc="-45" dirty="0">
                          <a:latin typeface="Arial"/>
                          <a:cs typeface="Arial"/>
                        </a:rPr>
                        <a:t>αλκύλια</a:t>
                      </a:r>
                      <a:endParaRPr sz="1100">
                        <a:latin typeface="Arial"/>
                        <a:cs typeface="Arial"/>
                      </a:endParaRPr>
                    </a:p>
                  </a:txBody>
                  <a:tcPr marL="0" marR="0" marT="128508" marB="0">
                    <a:lnL w="6350">
                      <a:solidFill>
                        <a:srgbClr val="000000"/>
                      </a:solidFill>
                      <a:prstDash val="solid"/>
                    </a:lnL>
                    <a:lnR w="6350">
                      <a:solidFill>
                        <a:srgbClr val="000000"/>
                      </a:solidFill>
                      <a:prstDash val="solid"/>
                    </a:lnR>
                  </a:tcPr>
                </a:tc>
                <a:tc>
                  <a:txBody>
                    <a:bodyPr/>
                    <a:lstStyle/>
                    <a:p>
                      <a:pPr>
                        <a:lnSpc>
                          <a:spcPct val="100000"/>
                        </a:lnSpc>
                      </a:pPr>
                      <a:endParaRPr sz="1400">
                        <a:latin typeface="Times New Roman"/>
                        <a:cs typeface="Times New Roman"/>
                      </a:endParaRPr>
                    </a:p>
                  </a:txBody>
                  <a:tcPr marL="0" marR="0" marT="0" marB="0">
                    <a:lnL w="6350">
                      <a:solidFill>
                        <a:srgbClr val="000000"/>
                      </a:solidFill>
                      <a:prstDash val="solid"/>
                    </a:lnL>
                  </a:tcPr>
                </a:tc>
                <a:tc>
                  <a:txBody>
                    <a:bodyPr/>
                    <a:lstStyle/>
                    <a:p>
                      <a:pPr marR="21590" algn="ctr">
                        <a:lnSpc>
                          <a:spcPct val="100000"/>
                        </a:lnSpc>
                        <a:spcBef>
                          <a:spcPts val="440"/>
                        </a:spcBef>
                      </a:pPr>
                      <a:r>
                        <a:rPr sz="700" spc="-25" dirty="0">
                          <a:solidFill>
                            <a:srgbClr val="100000"/>
                          </a:solidFill>
                          <a:latin typeface="Arial"/>
                          <a:cs typeface="Arial"/>
                        </a:rPr>
                        <a:t>R</a:t>
                      </a:r>
                      <a:r>
                        <a:rPr sz="800" spc="-37" baseline="-20202" dirty="0">
                          <a:solidFill>
                            <a:srgbClr val="100000"/>
                          </a:solidFill>
                          <a:latin typeface="Arial"/>
                          <a:cs typeface="Arial"/>
                        </a:rPr>
                        <a:t>1</a:t>
                      </a:r>
                      <a:endParaRPr sz="800" baseline="-20202">
                        <a:latin typeface="Arial"/>
                        <a:cs typeface="Arial"/>
                      </a:endParaRPr>
                    </a:p>
                  </a:txBody>
                  <a:tcPr marL="0" marR="0" marT="55984" marB="0">
                    <a:lnR w="6350">
                      <a:solidFill>
                        <a:srgbClr val="000000"/>
                      </a:solidFill>
                      <a:prstDash val="solid"/>
                    </a:lnR>
                  </a:tcPr>
                </a:tc>
                <a:extLst>
                  <a:ext uri="{0D108BD9-81ED-4DB2-BD59-A6C34878D82A}">
                    <a16:rowId xmlns:a16="http://schemas.microsoft.com/office/drawing/2014/main" val="10004"/>
                  </a:ext>
                </a:extLst>
              </a:tr>
              <a:tr h="234694">
                <a:tc>
                  <a:txBody>
                    <a:bodyPr/>
                    <a:lstStyle/>
                    <a:p>
                      <a:pPr marL="212725">
                        <a:lnSpc>
                          <a:spcPts val="1235"/>
                        </a:lnSpc>
                      </a:pPr>
                      <a:r>
                        <a:rPr sz="1100" spc="-50" dirty="0">
                          <a:latin typeface="Arial"/>
                          <a:cs typeface="Arial"/>
                        </a:rPr>
                        <a:t>υποκατεστημένα</a:t>
                      </a:r>
                      <a:endParaRPr sz="1100">
                        <a:latin typeface="Arial"/>
                        <a:cs typeface="Arial"/>
                      </a:endParaRPr>
                    </a:p>
                  </a:txBody>
                  <a:tcPr marL="0" marR="0" marT="0" marB="0">
                    <a:lnL w="6350">
                      <a:solidFill>
                        <a:srgbClr val="000000"/>
                      </a:solidFill>
                      <a:prstDash val="solid"/>
                    </a:lnL>
                    <a:lnR w="6350">
                      <a:solidFill>
                        <a:srgbClr val="000000"/>
                      </a:solidFill>
                      <a:prstDash val="solid"/>
                    </a:lnR>
                  </a:tcPr>
                </a:tc>
                <a:tc>
                  <a:txBody>
                    <a:bodyPr/>
                    <a:lstStyle/>
                    <a:p>
                      <a:pPr marL="57785">
                        <a:lnSpc>
                          <a:spcPts val="1235"/>
                        </a:lnSpc>
                      </a:pPr>
                      <a:r>
                        <a:rPr sz="1100" spc="-45" dirty="0">
                          <a:latin typeface="Arial"/>
                          <a:cs typeface="Arial"/>
                        </a:rPr>
                        <a:t>διαφορετικού</a:t>
                      </a:r>
                      <a:r>
                        <a:rPr sz="1100" spc="-40" dirty="0">
                          <a:latin typeface="Arial"/>
                          <a:cs typeface="Arial"/>
                        </a:rPr>
                        <a:t> </a:t>
                      </a:r>
                      <a:r>
                        <a:rPr sz="1100" spc="-50" dirty="0">
                          <a:latin typeface="Arial"/>
                          <a:cs typeface="Arial"/>
                        </a:rPr>
                        <a:t>μήκους</a:t>
                      </a:r>
                      <a:endParaRPr sz="1100">
                        <a:latin typeface="Arial"/>
                        <a:cs typeface="Arial"/>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spcBef>
                          <a:spcPts val="25"/>
                        </a:spcBef>
                      </a:pPr>
                      <a:endParaRPr sz="700">
                        <a:latin typeface="Times New Roman"/>
                        <a:cs typeface="Times New Roman"/>
                      </a:endParaRPr>
                    </a:p>
                    <a:p>
                      <a:pPr marL="291465">
                        <a:lnSpc>
                          <a:spcPct val="100000"/>
                        </a:lnSpc>
                      </a:pPr>
                      <a:r>
                        <a:rPr sz="700" spc="-25" dirty="0">
                          <a:latin typeface="Arial"/>
                          <a:cs typeface="Arial"/>
                        </a:rPr>
                        <a:t>R</a:t>
                      </a:r>
                      <a:r>
                        <a:rPr sz="800" spc="-37" baseline="-20202" dirty="0">
                          <a:latin typeface="Arial"/>
                          <a:cs typeface="Arial"/>
                        </a:rPr>
                        <a:t>2</a:t>
                      </a:r>
                      <a:endParaRPr sz="800" baseline="-20202">
                        <a:latin typeface="Arial"/>
                        <a:cs typeface="Arial"/>
                      </a:endParaRPr>
                    </a:p>
                  </a:txBody>
                  <a:tcPr marL="0" marR="0" marT="3181" marB="0">
                    <a:lnL w="6350">
                      <a:solidFill>
                        <a:srgbClr val="000000"/>
                      </a:solidFill>
                      <a:prstDash val="solid"/>
                    </a:lnL>
                  </a:tcPr>
                </a:tc>
                <a:tc>
                  <a:txBody>
                    <a:bodyPr/>
                    <a:lstStyle/>
                    <a:p>
                      <a:pPr>
                        <a:lnSpc>
                          <a:spcPct val="100000"/>
                        </a:lnSpc>
                      </a:pPr>
                      <a:endParaRPr sz="1400">
                        <a:latin typeface="Times New Roman"/>
                        <a:cs typeface="Times New Roman"/>
                      </a:endParaRPr>
                    </a:p>
                  </a:txBody>
                  <a:tcPr marL="0" marR="0" marT="0" marB="0">
                    <a:lnR w="6350">
                      <a:solidFill>
                        <a:srgbClr val="000000"/>
                      </a:solidFill>
                      <a:prstDash val="solid"/>
                    </a:lnR>
                  </a:tcPr>
                </a:tc>
                <a:extLst>
                  <a:ext uri="{0D108BD9-81ED-4DB2-BD59-A6C34878D82A}">
                    <a16:rowId xmlns:a16="http://schemas.microsoft.com/office/drawing/2014/main" val="10005"/>
                  </a:ext>
                </a:extLst>
              </a:tr>
              <a:tr h="148723">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marL="209550">
                        <a:lnSpc>
                          <a:spcPts val="900"/>
                        </a:lnSpc>
                      </a:pPr>
                      <a:r>
                        <a:rPr sz="800" dirty="0">
                          <a:solidFill>
                            <a:srgbClr val="100000"/>
                          </a:solidFill>
                          <a:latin typeface="Arial"/>
                          <a:cs typeface="Arial"/>
                        </a:rPr>
                        <a:t>R</a:t>
                      </a:r>
                      <a:endParaRPr sz="800">
                        <a:latin typeface="Arial"/>
                        <a:cs typeface="Arial"/>
                      </a:endParaRPr>
                    </a:p>
                  </a:txBody>
                  <a:tcPr marL="0" marR="0" marT="0" marB="0">
                    <a:lnL w="6350">
                      <a:solidFill>
                        <a:srgbClr val="000000"/>
                      </a:solidFill>
                      <a:prstDash val="solid"/>
                    </a:lnL>
                  </a:tcPr>
                </a:tc>
                <a:tc>
                  <a:txBody>
                    <a:bodyPr/>
                    <a:lstStyle/>
                    <a:p>
                      <a:pPr>
                        <a:lnSpc>
                          <a:spcPct val="100000"/>
                        </a:lnSpc>
                      </a:pPr>
                      <a:endParaRPr sz="800">
                        <a:latin typeface="Times New Roman"/>
                        <a:cs typeface="Times New Roman"/>
                      </a:endParaRPr>
                    </a:p>
                  </a:txBody>
                  <a:tcPr marL="0" marR="0" marT="0" marB="0">
                    <a:lnR w="6350">
                      <a:solidFill>
                        <a:srgbClr val="000000"/>
                      </a:solidFill>
                      <a:prstDash val="solid"/>
                    </a:lnR>
                  </a:tcPr>
                </a:tc>
                <a:extLst>
                  <a:ext uri="{0D108BD9-81ED-4DB2-BD59-A6C34878D82A}">
                    <a16:rowId xmlns:a16="http://schemas.microsoft.com/office/drawing/2014/main" val="10006"/>
                  </a:ext>
                </a:extLst>
              </a:tr>
              <a:tr h="277783">
                <a:tc>
                  <a:txBody>
                    <a:bodyPr/>
                    <a:lstStyle/>
                    <a:p>
                      <a:pPr>
                        <a:lnSpc>
                          <a:spcPct val="100000"/>
                        </a:lnSpc>
                      </a:pPr>
                      <a:endParaRPr sz="14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marL="57785">
                        <a:lnSpc>
                          <a:spcPct val="100000"/>
                        </a:lnSpc>
                        <a:spcBef>
                          <a:spcPts val="150"/>
                        </a:spcBef>
                      </a:pPr>
                      <a:r>
                        <a:rPr sz="1100" spc="-45" dirty="0">
                          <a:latin typeface="Arial"/>
                          <a:cs typeface="Arial"/>
                        </a:rPr>
                        <a:t>Αλκυλο-ινδάνια</a:t>
                      </a:r>
                      <a:endParaRPr sz="1100">
                        <a:latin typeface="Arial"/>
                        <a:cs typeface="Arial"/>
                      </a:endParaRPr>
                    </a:p>
                  </a:txBody>
                  <a:tcPr marL="0" marR="0" marT="19085" marB="0">
                    <a:lnL w="6350">
                      <a:solidFill>
                        <a:srgbClr val="000000"/>
                      </a:solidFill>
                      <a:prstDash val="solid"/>
                    </a:lnL>
                    <a:lnR w="6350">
                      <a:solidFill>
                        <a:srgbClr val="000000"/>
                      </a:solidFill>
                      <a:prstDash val="solid"/>
                    </a:lnR>
                  </a:tcPr>
                </a:tc>
                <a:tc>
                  <a:txBody>
                    <a:bodyPr/>
                    <a:lstStyle/>
                    <a:p>
                      <a:pPr>
                        <a:lnSpc>
                          <a:spcPct val="100000"/>
                        </a:lnSpc>
                      </a:pPr>
                      <a:endParaRPr sz="1400">
                        <a:latin typeface="Times New Roman"/>
                        <a:cs typeface="Times New Roman"/>
                      </a:endParaRPr>
                    </a:p>
                  </a:txBody>
                  <a:tcPr marL="0" marR="0" marT="0" marB="0">
                    <a:lnL w="6350">
                      <a:solidFill>
                        <a:srgbClr val="000000"/>
                      </a:solidFill>
                      <a:prstDash val="solid"/>
                    </a:lnL>
                  </a:tcPr>
                </a:tc>
                <a:tc>
                  <a:txBody>
                    <a:bodyPr/>
                    <a:lstStyle/>
                    <a:p>
                      <a:pPr>
                        <a:lnSpc>
                          <a:spcPct val="100000"/>
                        </a:lnSpc>
                      </a:pPr>
                      <a:endParaRPr sz="1400">
                        <a:latin typeface="Times New Roman"/>
                        <a:cs typeface="Times New Roman"/>
                      </a:endParaRPr>
                    </a:p>
                  </a:txBody>
                  <a:tcPr marL="0" marR="0" marT="0" marB="0">
                    <a:lnR w="6350">
                      <a:solidFill>
                        <a:srgbClr val="000000"/>
                      </a:solidFill>
                      <a:prstDash val="solid"/>
                    </a:lnR>
                  </a:tcPr>
                </a:tc>
                <a:extLst>
                  <a:ext uri="{0D108BD9-81ED-4DB2-BD59-A6C34878D82A}">
                    <a16:rowId xmlns:a16="http://schemas.microsoft.com/office/drawing/2014/main" val="10007"/>
                  </a:ext>
                </a:extLst>
              </a:tr>
              <a:tr h="223013">
                <a:tc>
                  <a:txBody>
                    <a:bodyPr/>
                    <a:lstStyle/>
                    <a:p>
                      <a:pPr>
                        <a:lnSpc>
                          <a:spcPct val="100000"/>
                        </a:lnSpc>
                      </a:pPr>
                      <a:endParaRPr sz="13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13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marL="224790">
                        <a:lnSpc>
                          <a:spcPct val="100000"/>
                        </a:lnSpc>
                        <a:spcBef>
                          <a:spcPts val="620"/>
                        </a:spcBef>
                      </a:pPr>
                      <a:r>
                        <a:rPr sz="800" dirty="0">
                          <a:solidFill>
                            <a:srgbClr val="100000"/>
                          </a:solidFill>
                          <a:latin typeface="Arial"/>
                          <a:cs typeface="Arial"/>
                        </a:rPr>
                        <a:t>R</a:t>
                      </a:r>
                      <a:endParaRPr sz="800">
                        <a:latin typeface="Arial"/>
                        <a:cs typeface="Arial"/>
                      </a:endParaRPr>
                    </a:p>
                  </a:txBody>
                  <a:tcPr marL="0" marR="0" marT="78886" marB="0">
                    <a:lnL w="6350">
                      <a:solidFill>
                        <a:srgbClr val="000000"/>
                      </a:solidFill>
                      <a:prstDash val="solid"/>
                    </a:lnL>
                  </a:tcPr>
                </a:tc>
                <a:tc>
                  <a:txBody>
                    <a:bodyPr/>
                    <a:lstStyle/>
                    <a:p>
                      <a:pPr>
                        <a:lnSpc>
                          <a:spcPct val="100000"/>
                        </a:lnSpc>
                      </a:pPr>
                      <a:endParaRPr sz="1300">
                        <a:latin typeface="Times New Roman"/>
                        <a:cs typeface="Times New Roman"/>
                      </a:endParaRPr>
                    </a:p>
                  </a:txBody>
                  <a:tcPr marL="0" marR="0" marT="0" marB="0">
                    <a:lnR w="6350">
                      <a:solidFill>
                        <a:srgbClr val="000000"/>
                      </a:solidFill>
                      <a:prstDash val="solid"/>
                    </a:lnR>
                  </a:tcPr>
                </a:tc>
                <a:extLst>
                  <a:ext uri="{0D108BD9-81ED-4DB2-BD59-A6C34878D82A}">
                    <a16:rowId xmlns:a16="http://schemas.microsoft.com/office/drawing/2014/main" val="10008"/>
                  </a:ext>
                </a:extLst>
              </a:tr>
              <a:tr h="348512">
                <a:tc>
                  <a:txBody>
                    <a:bodyPr/>
                    <a:lstStyle/>
                    <a:p>
                      <a:pPr>
                        <a:lnSpc>
                          <a:spcPct val="100000"/>
                        </a:lnSpc>
                      </a:pPr>
                      <a:endParaRPr sz="1400">
                        <a:latin typeface="Times New Roman"/>
                        <a:cs typeface="Times New Roman"/>
                      </a:endParaRPr>
                    </a:p>
                  </a:txBody>
                  <a:tcPr marL="0" marR="0" marT="0" marB="0">
                    <a:lnL w="6350">
                      <a:solidFill>
                        <a:srgbClr val="000000"/>
                      </a:solidFill>
                      <a:prstDash val="solid"/>
                    </a:lnL>
                    <a:lnR w="6350">
                      <a:solidFill>
                        <a:srgbClr val="000000"/>
                      </a:solidFill>
                      <a:prstDash val="solid"/>
                    </a:lnR>
                    <a:lnB w="9525">
                      <a:solidFill>
                        <a:srgbClr val="000000"/>
                      </a:solidFill>
                      <a:prstDash val="solid"/>
                    </a:lnB>
                  </a:tcPr>
                </a:tc>
                <a:tc>
                  <a:txBody>
                    <a:bodyPr/>
                    <a:lstStyle/>
                    <a:p>
                      <a:pPr marL="57785">
                        <a:lnSpc>
                          <a:spcPct val="100000"/>
                        </a:lnSpc>
                        <a:spcBef>
                          <a:spcPts val="114"/>
                        </a:spcBef>
                      </a:pPr>
                      <a:r>
                        <a:rPr sz="1100" spc="-45" dirty="0">
                          <a:latin typeface="Arial"/>
                          <a:cs typeface="Arial"/>
                        </a:rPr>
                        <a:t>Αλκυλο-τετραλίνες</a:t>
                      </a:r>
                      <a:endParaRPr sz="1100">
                        <a:latin typeface="Arial"/>
                        <a:cs typeface="Arial"/>
                      </a:endParaRPr>
                    </a:p>
                  </a:txBody>
                  <a:tcPr marL="0" marR="0" marT="14631" marB="0">
                    <a:lnL w="6350">
                      <a:solidFill>
                        <a:srgbClr val="000000"/>
                      </a:solidFill>
                      <a:prstDash val="solid"/>
                    </a:lnL>
                    <a:lnR w="6350">
                      <a:solidFill>
                        <a:srgbClr val="000000"/>
                      </a:solidFill>
                      <a:prstDash val="solid"/>
                    </a:lnR>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6350">
                      <a:solidFill>
                        <a:srgbClr val="000000"/>
                      </a:solidFill>
                      <a:prstDash val="solid"/>
                    </a:lnL>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R w="6350">
                      <a:solidFill>
                        <a:srgbClr val="000000"/>
                      </a:solidFill>
                      <a:prstDash val="solid"/>
                    </a:lnR>
                    <a:lnB w="9525">
                      <a:solidFill>
                        <a:srgbClr val="000000"/>
                      </a:solidFill>
                      <a:prstDash val="solid"/>
                    </a:lnB>
                  </a:tcPr>
                </a:tc>
                <a:extLst>
                  <a:ext uri="{0D108BD9-81ED-4DB2-BD59-A6C34878D82A}">
                    <a16:rowId xmlns:a16="http://schemas.microsoft.com/office/drawing/2014/main" val="10009"/>
                  </a:ext>
                </a:extLst>
              </a:tr>
              <a:tr h="1475997">
                <a:tc>
                  <a:txBody>
                    <a:bodyPr/>
                    <a:lstStyle/>
                    <a:p>
                      <a:pPr marL="58419">
                        <a:lnSpc>
                          <a:spcPts val="1260"/>
                        </a:lnSpc>
                      </a:pPr>
                      <a:r>
                        <a:rPr sz="1100" b="1" spc="-50" dirty="0">
                          <a:latin typeface="Arial"/>
                          <a:cs typeface="Arial"/>
                        </a:rPr>
                        <a:t>Δι-αρωματικά</a:t>
                      </a:r>
                      <a:endParaRPr sz="1100">
                        <a:latin typeface="Arial"/>
                        <a:cs typeface="Arial"/>
                      </a:endParaRPr>
                    </a:p>
                    <a:p>
                      <a:pPr>
                        <a:lnSpc>
                          <a:spcPct val="100000"/>
                        </a:lnSpc>
                        <a:spcBef>
                          <a:spcPts val="10"/>
                        </a:spcBef>
                      </a:pPr>
                      <a:endParaRPr sz="1100">
                        <a:latin typeface="Times New Roman"/>
                        <a:cs typeface="Times New Roman"/>
                      </a:endParaRPr>
                    </a:p>
                    <a:p>
                      <a:pPr marL="212725">
                        <a:lnSpc>
                          <a:spcPct val="100000"/>
                        </a:lnSpc>
                      </a:pPr>
                      <a:r>
                        <a:rPr sz="1100" spc="-50" dirty="0">
                          <a:latin typeface="Arial"/>
                          <a:cs typeface="Arial"/>
                        </a:rPr>
                        <a:t>Ναφθαλένια</a:t>
                      </a:r>
                      <a:endParaRPr sz="1100">
                        <a:latin typeface="Arial"/>
                        <a:cs typeface="Arial"/>
                      </a:endParaRPr>
                    </a:p>
                    <a:p>
                      <a:pPr>
                        <a:lnSpc>
                          <a:spcPct val="100000"/>
                        </a:lnSpc>
                      </a:pPr>
                      <a:endParaRPr sz="1200">
                        <a:latin typeface="Times New Roman"/>
                        <a:cs typeface="Times New Roman"/>
                      </a:endParaRPr>
                    </a:p>
                    <a:p>
                      <a:pPr>
                        <a:lnSpc>
                          <a:spcPct val="100000"/>
                        </a:lnSpc>
                        <a:spcBef>
                          <a:spcPts val="10"/>
                        </a:spcBef>
                      </a:pPr>
                      <a:endParaRPr sz="1200">
                        <a:latin typeface="Times New Roman"/>
                        <a:cs typeface="Times New Roman"/>
                      </a:endParaRPr>
                    </a:p>
                    <a:p>
                      <a:pPr marL="212725">
                        <a:lnSpc>
                          <a:spcPct val="100000"/>
                        </a:lnSpc>
                      </a:pPr>
                      <a:r>
                        <a:rPr sz="1100" spc="-45" dirty="0">
                          <a:latin typeface="Arial"/>
                          <a:cs typeface="Arial"/>
                        </a:rPr>
                        <a:t>Διφαινύλια</a:t>
                      </a:r>
                      <a:endParaRPr sz="1100">
                        <a:latin typeface="Arial"/>
                        <a:cs typeface="Arial"/>
                      </a:endParaRPr>
                    </a:p>
                  </a:txBody>
                  <a:tcPr marL="0" marR="0" marT="0" marB="0">
                    <a:lnL w="6350">
                      <a:solidFill>
                        <a:srgbClr val="000000"/>
                      </a:solidFill>
                      <a:prstDash val="solid"/>
                    </a:lnL>
                    <a:lnR w="6350">
                      <a:solidFill>
                        <a:srgbClr val="000000"/>
                      </a:solidFill>
                      <a:prstDash val="solid"/>
                    </a:lnR>
                    <a:lnT w="9525">
                      <a:solidFill>
                        <a:srgbClr val="000000"/>
                      </a:solidFill>
                      <a:prstDash val="solid"/>
                    </a:lnT>
                    <a:lnB w="6350">
                      <a:solidFill>
                        <a:srgbClr val="000000"/>
                      </a:solidFill>
                      <a:prstDash val="solid"/>
                    </a:lnB>
                  </a:tcPr>
                </a:tc>
                <a:tc>
                  <a:txBody>
                    <a:bodyPr/>
                    <a:lstStyle/>
                    <a:p>
                      <a:pPr marL="57785" marR="147955">
                        <a:lnSpc>
                          <a:spcPts val="4029"/>
                        </a:lnSpc>
                        <a:spcBef>
                          <a:spcPts val="350"/>
                        </a:spcBef>
                      </a:pPr>
                      <a:r>
                        <a:rPr sz="1100" dirty="0">
                          <a:latin typeface="Arial"/>
                          <a:cs typeface="Arial"/>
                        </a:rPr>
                        <a:t>Αλκυ</a:t>
                      </a:r>
                      <a:r>
                        <a:rPr sz="1100" spc="-5" dirty="0">
                          <a:latin typeface="Arial"/>
                          <a:cs typeface="Arial"/>
                        </a:rPr>
                        <a:t>λ</a:t>
                      </a:r>
                      <a:r>
                        <a:rPr sz="1100" spc="10" dirty="0">
                          <a:latin typeface="Arial"/>
                          <a:cs typeface="Arial"/>
                        </a:rPr>
                        <a:t>ο</a:t>
                      </a:r>
                      <a:r>
                        <a:rPr sz="1100" spc="-5" dirty="0">
                          <a:latin typeface="Arial"/>
                          <a:cs typeface="Arial"/>
                        </a:rPr>
                        <a:t>-</a:t>
                      </a:r>
                      <a:r>
                        <a:rPr sz="1100" spc="-10" dirty="0">
                          <a:latin typeface="Arial"/>
                          <a:cs typeface="Arial"/>
                        </a:rPr>
                        <a:t>ν</a:t>
                      </a:r>
                      <a:r>
                        <a:rPr sz="1100" dirty="0">
                          <a:latin typeface="Arial"/>
                          <a:cs typeface="Arial"/>
                        </a:rPr>
                        <a:t>αφ</a:t>
                      </a:r>
                      <a:r>
                        <a:rPr sz="1100" spc="5" dirty="0">
                          <a:latin typeface="Arial"/>
                          <a:cs typeface="Arial"/>
                        </a:rPr>
                        <a:t>θ</a:t>
                      </a:r>
                      <a:r>
                        <a:rPr sz="1100" dirty="0">
                          <a:latin typeface="Arial"/>
                          <a:cs typeface="Arial"/>
                        </a:rPr>
                        <a:t>αλέ</a:t>
                      </a:r>
                      <a:r>
                        <a:rPr sz="1100" spc="-10" dirty="0">
                          <a:latin typeface="Arial"/>
                          <a:cs typeface="Arial"/>
                        </a:rPr>
                        <a:t>ν</a:t>
                      </a:r>
                      <a:r>
                        <a:rPr sz="1100" spc="5" dirty="0">
                          <a:latin typeface="Arial"/>
                          <a:cs typeface="Arial"/>
                        </a:rPr>
                        <a:t>ι</a:t>
                      </a:r>
                      <a:r>
                        <a:rPr sz="1100" dirty="0">
                          <a:latin typeface="Arial"/>
                          <a:cs typeface="Arial"/>
                        </a:rPr>
                        <a:t>α  </a:t>
                      </a:r>
                      <a:r>
                        <a:rPr sz="1100" spc="-45" dirty="0">
                          <a:latin typeface="Arial"/>
                          <a:cs typeface="Arial"/>
                        </a:rPr>
                        <a:t>Αλκυλο-διφαινύλια</a:t>
                      </a:r>
                      <a:endParaRPr sz="1100">
                        <a:latin typeface="Arial"/>
                        <a:cs typeface="Arial"/>
                      </a:endParaRPr>
                    </a:p>
                  </a:txBody>
                  <a:tcPr marL="0" marR="0" marT="44532" marB="0">
                    <a:lnL w="6350">
                      <a:solidFill>
                        <a:srgbClr val="000000"/>
                      </a:solidFill>
                      <a:prstDash val="solid"/>
                    </a:lnL>
                    <a:lnR w="6350">
                      <a:solidFill>
                        <a:srgbClr val="000000"/>
                      </a:solidFill>
                      <a:prstDash val="solid"/>
                    </a:lnR>
                    <a:lnT w="9525">
                      <a:solidFill>
                        <a:srgbClr val="000000"/>
                      </a:solidFill>
                      <a:prstDash val="solid"/>
                    </a:lnT>
                    <a:lnB w="6350">
                      <a:solidFill>
                        <a:srgbClr val="000000"/>
                      </a:solidFill>
                      <a:prstDash val="solid"/>
                    </a:lnB>
                  </a:tcPr>
                </a:tc>
                <a:tc gridSpan="2">
                  <a:txBody>
                    <a:bodyPr/>
                    <a:lstStyle/>
                    <a:p>
                      <a:pPr>
                        <a:lnSpc>
                          <a:spcPct val="100000"/>
                        </a:lnSpc>
                        <a:spcBef>
                          <a:spcPts val="10"/>
                        </a:spcBef>
                      </a:pPr>
                      <a:endParaRPr sz="1100">
                        <a:latin typeface="Times New Roman"/>
                        <a:cs typeface="Times New Roman"/>
                      </a:endParaRPr>
                    </a:p>
                    <a:p>
                      <a:pPr marL="196215">
                        <a:lnSpc>
                          <a:spcPct val="100000"/>
                        </a:lnSpc>
                      </a:pPr>
                      <a:r>
                        <a:rPr sz="800" dirty="0">
                          <a:solidFill>
                            <a:srgbClr val="100000"/>
                          </a:solidFill>
                          <a:latin typeface="Arial"/>
                          <a:cs typeface="Arial"/>
                        </a:rPr>
                        <a:t>R</a:t>
                      </a:r>
                      <a:endParaRPr sz="800">
                        <a:latin typeface="Arial"/>
                        <a:cs typeface="Arial"/>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0"/>
                        </a:spcBef>
                      </a:pPr>
                      <a:endParaRPr sz="1000">
                        <a:latin typeface="Times New Roman"/>
                        <a:cs typeface="Times New Roman"/>
                      </a:endParaRPr>
                    </a:p>
                    <a:p>
                      <a:pPr marL="193675">
                        <a:lnSpc>
                          <a:spcPct val="100000"/>
                        </a:lnSpc>
                      </a:pPr>
                      <a:r>
                        <a:rPr sz="700" dirty="0">
                          <a:latin typeface="Arial"/>
                          <a:cs typeface="Arial"/>
                        </a:rPr>
                        <a:t>R</a:t>
                      </a:r>
                      <a:endParaRPr sz="700">
                        <a:latin typeface="Arial"/>
                        <a:cs typeface="Arial"/>
                      </a:endParaRPr>
                    </a:p>
                  </a:txBody>
                  <a:tcPr marL="0" marR="0" marT="1272" marB="0">
                    <a:lnL w="6350">
                      <a:solidFill>
                        <a:srgbClr val="000000"/>
                      </a:solidFill>
                      <a:prstDash val="solid"/>
                    </a:lnL>
                    <a:lnR w="6350">
                      <a:solidFill>
                        <a:srgbClr val="000000"/>
                      </a:solidFill>
                      <a:prstDash val="solid"/>
                    </a:lnR>
                    <a:lnT w="9525">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10"/>
                  </a:ext>
                </a:extLst>
              </a:tr>
              <a:tr h="1968654">
                <a:tc>
                  <a:txBody>
                    <a:bodyPr/>
                    <a:lstStyle/>
                    <a:p>
                      <a:pPr marL="58419">
                        <a:lnSpc>
                          <a:spcPts val="1255"/>
                        </a:lnSpc>
                      </a:pPr>
                      <a:r>
                        <a:rPr sz="1100" b="1" spc="-50" dirty="0">
                          <a:latin typeface="Arial"/>
                          <a:cs typeface="Arial"/>
                        </a:rPr>
                        <a:t>Τρι-αρωματικά</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9525">
                      <a:solidFill>
                        <a:srgbClr val="000000"/>
                      </a:solidFill>
                      <a:prstDash val="solid"/>
                    </a:lnB>
                  </a:tcPr>
                </a:tc>
                <a:tc>
                  <a:txBody>
                    <a:bodyPr/>
                    <a:lstStyle/>
                    <a:p>
                      <a:pPr>
                        <a:lnSpc>
                          <a:spcPct val="100000"/>
                        </a:lnSpc>
                      </a:pPr>
                      <a:endParaRPr sz="1200">
                        <a:latin typeface="Times New Roman"/>
                        <a:cs typeface="Times New Roman"/>
                      </a:endParaRPr>
                    </a:p>
                    <a:p>
                      <a:pPr marL="57785">
                        <a:lnSpc>
                          <a:spcPct val="100000"/>
                        </a:lnSpc>
                        <a:spcBef>
                          <a:spcPts val="950"/>
                        </a:spcBef>
                      </a:pPr>
                      <a:r>
                        <a:rPr sz="1100" spc="-50" dirty="0">
                          <a:latin typeface="Arial"/>
                          <a:cs typeface="Arial"/>
                        </a:rPr>
                        <a:t>Φλουορένιο</a:t>
                      </a:r>
                      <a:endParaRPr sz="1100">
                        <a:latin typeface="Arial"/>
                        <a:cs typeface="Arial"/>
                      </a:endParaRPr>
                    </a:p>
                    <a:p>
                      <a:pPr marL="57785" marR="494665">
                        <a:lnSpc>
                          <a:spcPct val="313200"/>
                        </a:lnSpc>
                        <a:spcBef>
                          <a:spcPts val="80"/>
                        </a:spcBef>
                      </a:pPr>
                      <a:r>
                        <a:rPr sz="1100" spc="-5" dirty="0">
                          <a:latin typeface="Arial"/>
                          <a:cs typeface="Arial"/>
                        </a:rPr>
                        <a:t>Φ</a:t>
                      </a:r>
                      <a:r>
                        <a:rPr sz="1100" dirty="0">
                          <a:latin typeface="Arial"/>
                          <a:cs typeface="Arial"/>
                        </a:rPr>
                        <a:t>α</a:t>
                      </a:r>
                      <a:r>
                        <a:rPr sz="1100" spc="5" dirty="0">
                          <a:latin typeface="Arial"/>
                          <a:cs typeface="Arial"/>
                        </a:rPr>
                        <a:t>ι</a:t>
                      </a:r>
                      <a:r>
                        <a:rPr sz="1100" spc="-10" dirty="0">
                          <a:latin typeface="Arial"/>
                          <a:cs typeface="Arial"/>
                        </a:rPr>
                        <a:t>ν</a:t>
                      </a:r>
                      <a:r>
                        <a:rPr sz="1100" dirty="0">
                          <a:latin typeface="Arial"/>
                          <a:cs typeface="Arial"/>
                        </a:rPr>
                        <a:t>α</a:t>
                      </a:r>
                      <a:r>
                        <a:rPr sz="1100" spc="-10" dirty="0">
                          <a:latin typeface="Arial"/>
                          <a:cs typeface="Arial"/>
                        </a:rPr>
                        <a:t>ν</a:t>
                      </a:r>
                      <a:r>
                        <a:rPr sz="1100" spc="5" dirty="0">
                          <a:latin typeface="Arial"/>
                          <a:cs typeface="Arial"/>
                        </a:rPr>
                        <a:t>θρέ</a:t>
                      </a:r>
                      <a:r>
                        <a:rPr sz="1100" spc="-10" dirty="0">
                          <a:latin typeface="Arial"/>
                          <a:cs typeface="Arial"/>
                        </a:rPr>
                        <a:t>ν</a:t>
                      </a:r>
                      <a:r>
                        <a:rPr sz="1100" spc="5" dirty="0">
                          <a:latin typeface="Arial"/>
                          <a:cs typeface="Arial"/>
                        </a:rPr>
                        <a:t>ιο  </a:t>
                      </a:r>
                      <a:r>
                        <a:rPr sz="1100" spc="-50" dirty="0">
                          <a:latin typeface="Arial"/>
                          <a:cs typeface="Arial"/>
                        </a:rPr>
                        <a:t>Ανθρακένιο</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9525">
                      <a:solidFill>
                        <a:srgbClr val="000000"/>
                      </a:solidFill>
                      <a:prstDash val="solid"/>
                    </a:lnB>
                  </a:tcPr>
                </a:tc>
                <a:tc gridSpan="2">
                  <a:txBody>
                    <a:bodyPr/>
                    <a:lstStyle/>
                    <a:p>
                      <a:pPr>
                        <a:lnSpc>
                          <a:spcPct val="100000"/>
                        </a:lnSpc>
                      </a:pPr>
                      <a:endParaRPr sz="14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952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11"/>
                  </a:ext>
                </a:extLst>
              </a:tr>
            </a:tbl>
          </a:graphicData>
        </a:graphic>
      </p:graphicFrame>
      <p:sp>
        <p:nvSpPr>
          <p:cNvPr id="17" name="TextBox 16">
            <a:extLst>
              <a:ext uri="{FF2B5EF4-FFF2-40B4-BE49-F238E27FC236}">
                <a16:creationId xmlns:a16="http://schemas.microsoft.com/office/drawing/2014/main" id="{4F6E0DE2-3142-4373-B004-8565DD56631F}"/>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30615" y="1348968"/>
            <a:ext cx="3864106" cy="3619649"/>
          </a:xfrm>
          <a:prstGeom prst="rect">
            <a:avLst/>
          </a:prstGeom>
          <a:blipFill>
            <a:blip r:embed="rId2" cstate="print"/>
            <a:stretch>
              <a:fillRect/>
            </a:stretch>
          </a:blipFill>
        </p:spPr>
        <p:txBody>
          <a:bodyPr wrap="square" lIns="0" tIns="0" rIns="0" bIns="0" rtlCol="0"/>
          <a:lstStyle/>
          <a:p>
            <a:endParaRPr sz="1803"/>
          </a:p>
        </p:txBody>
      </p:sp>
      <p:sp>
        <p:nvSpPr>
          <p:cNvPr id="3" name="object 3"/>
          <p:cNvSpPr txBox="1">
            <a:spLocks noGrp="1"/>
          </p:cNvSpPr>
          <p:nvPr>
            <p:ph type="title"/>
          </p:nvPr>
        </p:nvSpPr>
        <p:spPr>
          <a:xfrm>
            <a:off x="179706" y="-66540"/>
            <a:ext cx="7596602" cy="1120201"/>
          </a:xfrm>
          <a:prstGeom prst="rect">
            <a:avLst/>
          </a:prstGeom>
        </p:spPr>
        <p:txBody>
          <a:bodyPr vert="horz" wrap="square" lIns="0" tIns="12087" rIns="0" bIns="0" rtlCol="0" anchor="ctr">
            <a:spAutoFit/>
          </a:bodyPr>
          <a:lstStyle/>
          <a:p>
            <a:pPr marL="12724" algn="ctr">
              <a:spcBef>
                <a:spcPts val="95"/>
              </a:spcBef>
            </a:pPr>
            <a:r>
              <a:rPr sz="4000" b="1" spc="-10" dirty="0" err="1">
                <a:latin typeface="+mn-lt"/>
              </a:rPr>
              <a:t>Σημείο</a:t>
            </a:r>
            <a:r>
              <a:rPr sz="4000" b="1" spc="-10" dirty="0">
                <a:latin typeface="+mn-lt"/>
              </a:rPr>
              <a:t> </a:t>
            </a:r>
            <a:r>
              <a:rPr sz="4000" b="1" spc="-10" dirty="0" err="1">
                <a:latin typeface="+mn-lt"/>
              </a:rPr>
              <a:t>Θόλωσης</a:t>
            </a:r>
            <a:br>
              <a:rPr lang="el-GR" sz="4000" b="1" spc="-10" dirty="0">
                <a:latin typeface="+mn-lt"/>
              </a:rPr>
            </a:br>
            <a:r>
              <a:rPr lang="en-US" sz="4000" b="1" spc="-10" dirty="0">
                <a:latin typeface="+mn-lt"/>
              </a:rPr>
              <a:t>(</a:t>
            </a:r>
            <a:r>
              <a:rPr lang="el-GR" sz="4000" b="1" spc="-10" dirty="0">
                <a:latin typeface="+mn-lt"/>
              </a:rPr>
              <a:t>Στατική Μέθοδος</a:t>
            </a:r>
            <a:r>
              <a:rPr lang="en-US" sz="4000" b="1" spc="-10" dirty="0">
                <a:latin typeface="+mn-lt"/>
              </a:rPr>
              <a:t>)</a:t>
            </a:r>
            <a:endParaRPr sz="4000" b="1" dirty="0">
              <a:latin typeface="+mn-lt"/>
            </a:endParaRPr>
          </a:p>
        </p:txBody>
      </p:sp>
      <p:sp>
        <p:nvSpPr>
          <p:cNvPr id="4" name="object 4"/>
          <p:cNvSpPr txBox="1">
            <a:spLocks noGrp="1"/>
          </p:cNvSpPr>
          <p:nvPr>
            <p:ph idx="1"/>
          </p:nvPr>
        </p:nvSpPr>
        <p:spPr>
          <a:xfrm>
            <a:off x="0" y="2108620"/>
            <a:ext cx="5003854" cy="2404913"/>
          </a:xfrm>
          <a:prstGeom prst="rect">
            <a:avLst/>
          </a:prstGeom>
        </p:spPr>
        <p:txBody>
          <a:bodyPr vert="horz" wrap="square" lIns="0" tIns="12724" rIns="0" bIns="0" rtlCol="0">
            <a:spAutoFit/>
          </a:bodyPr>
          <a:lstStyle/>
          <a:p>
            <a:pPr marL="12088" indent="0" algn="ctr">
              <a:lnSpc>
                <a:spcPts val="3116"/>
              </a:lnSpc>
              <a:spcBef>
                <a:spcPts val="100"/>
              </a:spcBef>
              <a:buClr>
                <a:srgbClr val="FF0000"/>
              </a:buClr>
              <a:buSzPct val="75000"/>
              <a:buNone/>
              <a:tabLst>
                <a:tab pos="376634" algn="l"/>
                <a:tab pos="377270" algn="l"/>
              </a:tabLst>
            </a:pPr>
            <a:r>
              <a:rPr sz="2000" b="1" spc="-5" dirty="0" err="1"/>
              <a:t>Σημείο</a:t>
            </a:r>
            <a:r>
              <a:rPr sz="2000" b="1" spc="-5" dirty="0"/>
              <a:t> </a:t>
            </a:r>
            <a:r>
              <a:rPr sz="2000" b="1" spc="-5" dirty="0" err="1"/>
              <a:t>Θόλωσης</a:t>
            </a:r>
            <a:endParaRPr lang="el-GR" sz="2000" b="1" spc="-5" dirty="0"/>
          </a:p>
          <a:p>
            <a:pPr marL="12088" indent="0" algn="ctr">
              <a:lnSpc>
                <a:spcPts val="3116"/>
              </a:lnSpc>
              <a:spcBef>
                <a:spcPts val="100"/>
              </a:spcBef>
              <a:buClr>
                <a:srgbClr val="FF0000"/>
              </a:buClr>
              <a:buSzPct val="75000"/>
              <a:buNone/>
              <a:tabLst>
                <a:tab pos="376634" algn="l"/>
                <a:tab pos="377270" algn="l"/>
              </a:tabLst>
            </a:pPr>
            <a:r>
              <a:rPr sz="2000" dirty="0" err="1">
                <a:cs typeface="Arial"/>
              </a:rPr>
              <a:t>Ιδιότητ</a:t>
            </a:r>
            <a:r>
              <a:rPr sz="2000" dirty="0">
                <a:cs typeface="Arial"/>
              </a:rPr>
              <a:t>α ροής σε</a:t>
            </a:r>
            <a:r>
              <a:rPr sz="2000" spc="-114" dirty="0">
                <a:cs typeface="Arial"/>
              </a:rPr>
              <a:t> </a:t>
            </a:r>
            <a:r>
              <a:rPr sz="2000" dirty="0">
                <a:cs typeface="Arial"/>
              </a:rPr>
              <a:t>χαμηλές  θερμοκρασίες</a:t>
            </a:r>
            <a:endParaRPr lang="el-GR" sz="2000" dirty="0">
              <a:cs typeface="Arial"/>
            </a:endParaRPr>
          </a:p>
          <a:p>
            <a:pPr marL="12088" indent="0" algn="just">
              <a:lnSpc>
                <a:spcPts val="3116"/>
              </a:lnSpc>
              <a:spcBef>
                <a:spcPts val="100"/>
              </a:spcBef>
              <a:buClr>
                <a:srgbClr val="FF0000"/>
              </a:buClr>
              <a:buSzPct val="75000"/>
              <a:buNone/>
              <a:tabLst>
                <a:tab pos="376634" algn="l"/>
                <a:tab pos="377270" algn="l"/>
              </a:tabLst>
            </a:pPr>
            <a:endParaRPr lang="el-GR" sz="2000" spc="-5" dirty="0">
              <a:cs typeface="Arial"/>
            </a:endParaRPr>
          </a:p>
          <a:p>
            <a:pPr marL="12088" indent="0" algn="ctr">
              <a:lnSpc>
                <a:spcPts val="3116"/>
              </a:lnSpc>
              <a:spcBef>
                <a:spcPts val="100"/>
              </a:spcBef>
              <a:buClr>
                <a:srgbClr val="FF0000"/>
              </a:buClr>
              <a:buSzPct val="75000"/>
              <a:buNone/>
              <a:tabLst>
                <a:tab pos="376634" algn="l"/>
                <a:tab pos="377270" algn="l"/>
              </a:tabLst>
            </a:pPr>
            <a:r>
              <a:rPr lang="el-GR" sz="2000" b="1" spc="-5" dirty="0">
                <a:cs typeface="Arial"/>
              </a:rPr>
              <a:t>Είναι η χ</a:t>
            </a:r>
            <a:r>
              <a:rPr sz="2000" b="1" spc="-5" dirty="0">
                <a:cs typeface="Arial"/>
              </a:rPr>
              <a:t>α</a:t>
            </a:r>
            <a:r>
              <a:rPr sz="2000" b="1" spc="-5" dirty="0" err="1">
                <a:cs typeface="Arial"/>
              </a:rPr>
              <a:t>μηλότερη</a:t>
            </a:r>
            <a:r>
              <a:rPr sz="2000" b="1" spc="-5" dirty="0">
                <a:cs typeface="Arial"/>
              </a:rPr>
              <a:t> θερμοκρασία που  </a:t>
            </a:r>
            <a:r>
              <a:rPr sz="2000" b="1" spc="-10" dirty="0">
                <a:cs typeface="Arial"/>
              </a:rPr>
              <a:t>παρατηρείται </a:t>
            </a:r>
            <a:r>
              <a:rPr sz="2000" b="1" spc="-5" dirty="0">
                <a:cs typeface="Arial"/>
              </a:rPr>
              <a:t>διαχωρισμός  </a:t>
            </a:r>
            <a:r>
              <a:rPr sz="2000" b="1" dirty="0">
                <a:cs typeface="Arial"/>
              </a:rPr>
              <a:t>κρυστάλλων</a:t>
            </a:r>
            <a:r>
              <a:rPr sz="2000" b="1" spc="-15" dirty="0">
                <a:cs typeface="Arial"/>
              </a:rPr>
              <a:t> </a:t>
            </a:r>
            <a:r>
              <a:rPr sz="2000" b="1" spc="-5" dirty="0">
                <a:cs typeface="Arial"/>
              </a:rPr>
              <a:t>παραφίνης</a:t>
            </a:r>
            <a:endParaRPr sz="2000" b="1" dirty="0">
              <a:cs typeface="Arial"/>
            </a:endParaRPr>
          </a:p>
        </p:txBody>
      </p:sp>
      <p:sp>
        <p:nvSpPr>
          <p:cNvPr id="10" name="object 10"/>
          <p:cNvSpPr txBox="1">
            <a:spLocks noGrp="1"/>
          </p:cNvSpPr>
          <p:nvPr>
            <p:ph type="sldNum" sz="quarter" idx="12"/>
          </p:nvPr>
        </p:nvSpPr>
        <p:spPr>
          <a:prstGeom prst="rect">
            <a:avLst/>
          </a:prstGeom>
        </p:spPr>
        <p:txBody>
          <a:bodyPr vert="horz" wrap="square" lIns="0" tIns="0" rIns="0" bIns="0" rtlCol="0">
            <a:spAutoFit/>
          </a:bodyPr>
          <a:lstStyle>
            <a:defPPr>
              <a:defRPr lang="el-GR"/>
            </a:defPPr>
            <a:lvl1pPr marL="0" algn="l" defTabSz="914400" rtl="0" eaLnBrk="1" latinLnBrk="0" hangingPunct="1">
              <a:defRPr sz="1400" b="0" i="0" kern="1200">
                <a:solidFill>
                  <a:srgbClr val="B2B2B2"/>
                </a:solidFill>
                <a:latin typeface="UKIJ Inchike"/>
                <a:ea typeface="+mn-ea"/>
                <a:cs typeface="UKIJ Inchik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fld id="{81D60167-4931-47E6-BA6A-407CBD079E47}" type="slidenum">
              <a:rPr lang="el-GR" spc="-5" smtClean="0"/>
              <a:pPr marL="38100">
                <a:spcBef>
                  <a:spcPts val="95"/>
                </a:spcBef>
              </a:pPr>
              <a:t>135</a:t>
            </a:fld>
            <a:endParaRPr spc="-5" dirty="0"/>
          </a:p>
        </p:txBody>
      </p:sp>
      <p:sp>
        <p:nvSpPr>
          <p:cNvPr id="8" name="object 8"/>
          <p:cNvSpPr txBox="1"/>
          <p:nvPr/>
        </p:nvSpPr>
        <p:spPr>
          <a:xfrm>
            <a:off x="6457950" y="5236209"/>
            <a:ext cx="2435290" cy="545646"/>
          </a:xfrm>
          <a:prstGeom prst="rect">
            <a:avLst/>
          </a:prstGeom>
          <a:ln w="9525">
            <a:solidFill>
              <a:srgbClr val="000000"/>
            </a:solidFill>
          </a:ln>
        </p:spPr>
        <p:txBody>
          <a:bodyPr vert="horz" wrap="square" lIns="0" tIns="50894" rIns="0" bIns="0" rtlCol="0">
            <a:spAutoFit/>
          </a:bodyPr>
          <a:lstStyle/>
          <a:p>
            <a:pPr marL="96703">
              <a:spcBef>
                <a:spcPts val="401"/>
              </a:spcBef>
            </a:pPr>
            <a:r>
              <a:rPr sz="1302" spc="-15" dirty="0">
                <a:solidFill>
                  <a:srgbClr val="323232"/>
                </a:solidFill>
                <a:latin typeface="Arial"/>
                <a:cs typeface="Arial"/>
              </a:rPr>
              <a:t>▲ </a:t>
            </a:r>
            <a:r>
              <a:rPr sz="1603" spc="-130" dirty="0">
                <a:solidFill>
                  <a:srgbClr val="323232"/>
                </a:solidFill>
                <a:latin typeface="Verdana"/>
                <a:cs typeface="Verdana"/>
              </a:rPr>
              <a:t>Χωρίς </a:t>
            </a:r>
            <a:r>
              <a:rPr sz="1603" spc="-105" dirty="0">
                <a:solidFill>
                  <a:srgbClr val="323232"/>
                </a:solidFill>
                <a:latin typeface="Verdana"/>
                <a:cs typeface="Verdana"/>
              </a:rPr>
              <a:t>βελτιωτικό</a:t>
            </a:r>
            <a:r>
              <a:rPr sz="1603" spc="-220" dirty="0">
                <a:solidFill>
                  <a:srgbClr val="323232"/>
                </a:solidFill>
                <a:latin typeface="Verdana"/>
                <a:cs typeface="Verdana"/>
              </a:rPr>
              <a:t> </a:t>
            </a:r>
            <a:r>
              <a:rPr sz="1603" spc="-120" dirty="0">
                <a:solidFill>
                  <a:srgbClr val="323232"/>
                </a:solidFill>
                <a:latin typeface="Verdana"/>
                <a:cs typeface="Verdana"/>
              </a:rPr>
              <a:t>ροής</a:t>
            </a:r>
            <a:endParaRPr sz="1603" dirty="0">
              <a:latin typeface="Verdana"/>
              <a:cs typeface="Verdana"/>
            </a:endParaRPr>
          </a:p>
          <a:p>
            <a:pPr marL="312377" indent="-216310">
              <a:spcBef>
                <a:spcPts val="10"/>
              </a:spcBef>
              <a:buFont typeface="Wingdings"/>
              <a:buChar char=""/>
              <a:tabLst>
                <a:tab pos="313014" algn="l"/>
              </a:tabLst>
            </a:pPr>
            <a:r>
              <a:rPr sz="1603" spc="-110" dirty="0">
                <a:solidFill>
                  <a:srgbClr val="323232"/>
                </a:solidFill>
                <a:latin typeface="Verdana"/>
                <a:cs typeface="Verdana"/>
              </a:rPr>
              <a:t>Με </a:t>
            </a:r>
            <a:r>
              <a:rPr sz="1603" spc="-100" dirty="0">
                <a:solidFill>
                  <a:srgbClr val="323232"/>
                </a:solidFill>
                <a:latin typeface="Verdana"/>
                <a:cs typeface="Verdana"/>
              </a:rPr>
              <a:t>βελτιωτικό</a:t>
            </a:r>
            <a:r>
              <a:rPr sz="1603" spc="-35" dirty="0">
                <a:solidFill>
                  <a:srgbClr val="323232"/>
                </a:solidFill>
                <a:latin typeface="Verdana"/>
                <a:cs typeface="Verdana"/>
              </a:rPr>
              <a:t> </a:t>
            </a:r>
            <a:r>
              <a:rPr sz="1603" spc="-120" dirty="0">
                <a:solidFill>
                  <a:srgbClr val="323232"/>
                </a:solidFill>
                <a:latin typeface="Verdana"/>
                <a:cs typeface="Verdana"/>
              </a:rPr>
              <a:t>ροής</a:t>
            </a:r>
            <a:endParaRPr sz="1603" dirty="0">
              <a:latin typeface="Verdana"/>
              <a:cs typeface="Verdana"/>
            </a:endParaRPr>
          </a:p>
        </p:txBody>
      </p:sp>
      <p:sp>
        <p:nvSpPr>
          <p:cNvPr id="7" name="TextBox 6">
            <a:extLst>
              <a:ext uri="{FF2B5EF4-FFF2-40B4-BE49-F238E27FC236}">
                <a16:creationId xmlns:a16="http://schemas.microsoft.com/office/drawing/2014/main" id="{9C13E9B7-2BE0-4E1E-B835-886C8F8ECCD0}"/>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Αποτέλεσμα εικόνας για CLOUD POINT DIESEL">
            <a:hlinkClick r:id="rId2" tgtFrame="&quot;_blank&quot;"/>
            <a:extLst>
              <a:ext uri="{FF2B5EF4-FFF2-40B4-BE49-F238E27FC236}">
                <a16:creationId xmlns:a16="http://schemas.microsoft.com/office/drawing/2014/main" id="{C7E99E49-6B5D-4316-884F-CDD47672B7E5}"/>
              </a:ext>
            </a:extLst>
          </p:cNvPr>
          <p:cNvPicPr/>
          <p:nvPr/>
        </p:nvPicPr>
        <p:blipFill rotWithShape="1">
          <a:blip r:embed="rId3">
            <a:extLst>
              <a:ext uri="{28A0092B-C50C-407E-A947-70E740481C1C}">
                <a14:useLocalDpi xmlns:a14="http://schemas.microsoft.com/office/drawing/2010/main" val="0"/>
              </a:ext>
            </a:extLst>
          </a:blip>
          <a:srcRect t="2373" r="-1" b="1353"/>
          <a:stretch/>
        </p:blipFill>
        <p:spPr bwMode="auto">
          <a:xfrm>
            <a:off x="1400254" y="118753"/>
            <a:ext cx="6413208" cy="6615185"/>
          </a:xfrm>
          <a:prstGeom prst="rect">
            <a:avLst/>
          </a:prstGeom>
          <a:noFill/>
        </p:spPr>
      </p:pic>
    </p:spTree>
    <p:extLst>
      <p:ext uri="{BB962C8B-B14F-4D97-AF65-F5344CB8AC3E}">
        <p14:creationId xmlns:p14="http://schemas.microsoft.com/office/powerpoint/2010/main" val="42517088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7" y="127669"/>
            <a:ext cx="6120485" cy="1120844"/>
          </a:xfrm>
          <a:prstGeom prst="rect">
            <a:avLst/>
          </a:prstGeom>
        </p:spPr>
        <p:txBody>
          <a:bodyPr vert="horz" wrap="square" lIns="0" tIns="12724" rIns="0" bIns="0" rtlCol="0" anchor="ctr">
            <a:spAutoFit/>
          </a:bodyPr>
          <a:lstStyle/>
          <a:p>
            <a:pPr marL="12724" algn="ctr">
              <a:spcBef>
                <a:spcPts val="100"/>
              </a:spcBef>
            </a:pPr>
            <a:r>
              <a:rPr sz="4000" b="1" spc="-5" dirty="0" err="1">
                <a:latin typeface="+mn-lt"/>
              </a:rPr>
              <a:t>Σημείο</a:t>
            </a:r>
            <a:r>
              <a:rPr sz="4000" b="1" spc="-85" dirty="0">
                <a:latin typeface="+mn-lt"/>
              </a:rPr>
              <a:t> </a:t>
            </a:r>
            <a:r>
              <a:rPr sz="4000" b="1" spc="-5" dirty="0" err="1">
                <a:latin typeface="+mn-lt"/>
              </a:rPr>
              <a:t>Ροής</a:t>
            </a:r>
            <a:br>
              <a:rPr lang="el-GR" sz="4000" b="1" spc="-5" dirty="0">
                <a:latin typeface="+mn-lt"/>
              </a:rPr>
            </a:br>
            <a:r>
              <a:rPr lang="el-GR" sz="4000" b="1" spc="-5" dirty="0">
                <a:latin typeface="+mn-lt"/>
              </a:rPr>
              <a:t>(Στατική Μέθοδος)</a:t>
            </a:r>
            <a:endParaRPr sz="4000" b="1" spc="-5" dirty="0">
              <a:latin typeface="+mn-lt"/>
            </a:endParaRPr>
          </a:p>
        </p:txBody>
      </p:sp>
      <p:sp>
        <p:nvSpPr>
          <p:cNvPr id="8" name="object 8"/>
          <p:cNvSpPr txBox="1">
            <a:spLocks noGrp="1"/>
          </p:cNvSpPr>
          <p:nvPr>
            <p:ph type="sldNum" sz="quarter" idx="12"/>
          </p:nvPr>
        </p:nvSpPr>
        <p:spPr>
          <a:prstGeom prst="rect">
            <a:avLst/>
          </a:prstGeom>
        </p:spPr>
        <p:txBody>
          <a:bodyPr vert="horz" wrap="square" lIns="0" tIns="0" rIns="0" bIns="0" rtlCol="0">
            <a:spAutoFit/>
          </a:bodyPr>
          <a:lstStyle>
            <a:defPPr>
              <a:defRPr lang="el-GR"/>
            </a:defPPr>
            <a:lvl1pPr marL="0" algn="l" defTabSz="914400" rtl="0" eaLnBrk="1" latinLnBrk="0" hangingPunct="1">
              <a:defRPr sz="1400" b="0" i="0" kern="1200">
                <a:solidFill>
                  <a:srgbClr val="B2B2B2"/>
                </a:solidFill>
                <a:latin typeface="UKIJ Inchike"/>
                <a:ea typeface="+mn-ea"/>
                <a:cs typeface="UKIJ Inchik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fld id="{81D60167-4931-47E6-BA6A-407CBD079E47}" type="slidenum">
              <a:rPr lang="el-GR" spc="-5" smtClean="0"/>
              <a:pPr marL="38100">
                <a:spcBef>
                  <a:spcPts val="95"/>
                </a:spcBef>
              </a:pPr>
              <a:t>137</a:t>
            </a:fld>
            <a:endParaRPr spc="-5" dirty="0"/>
          </a:p>
        </p:txBody>
      </p:sp>
      <p:sp>
        <p:nvSpPr>
          <p:cNvPr id="3" name="object 3"/>
          <p:cNvSpPr txBox="1"/>
          <p:nvPr/>
        </p:nvSpPr>
        <p:spPr>
          <a:xfrm>
            <a:off x="250703" y="1252507"/>
            <a:ext cx="4889674" cy="1994622"/>
          </a:xfrm>
          <a:prstGeom prst="rect">
            <a:avLst/>
          </a:prstGeom>
        </p:spPr>
        <p:txBody>
          <a:bodyPr vert="horz" wrap="square" lIns="0" tIns="55346" rIns="0" bIns="0" rtlCol="0">
            <a:spAutoFit/>
          </a:bodyPr>
          <a:lstStyle/>
          <a:p>
            <a:pPr marL="376634" marR="148236" indent="-364546" algn="ctr">
              <a:lnSpc>
                <a:spcPct val="90000"/>
              </a:lnSpc>
              <a:spcBef>
                <a:spcPts val="435"/>
              </a:spcBef>
              <a:buClr>
                <a:srgbClr val="FF0000"/>
              </a:buClr>
              <a:buSzPct val="75000"/>
              <a:buFont typeface="Wingdings"/>
              <a:buChar char=""/>
              <a:tabLst>
                <a:tab pos="376634" algn="l"/>
                <a:tab pos="377270" algn="l"/>
              </a:tabLst>
            </a:pPr>
            <a:r>
              <a:rPr lang="el-GR" sz="2000" b="1" spc="-5" dirty="0">
                <a:cs typeface="Arial"/>
              </a:rPr>
              <a:t>Είναι η χ</a:t>
            </a:r>
            <a:r>
              <a:rPr sz="2000" b="1" spc="-5" dirty="0">
                <a:cs typeface="Arial"/>
              </a:rPr>
              <a:t>α</a:t>
            </a:r>
            <a:r>
              <a:rPr sz="2000" b="1" spc="-5" dirty="0" err="1">
                <a:cs typeface="Arial"/>
              </a:rPr>
              <a:t>μηλότερη</a:t>
            </a:r>
            <a:r>
              <a:rPr sz="2000" b="1" spc="-75" dirty="0">
                <a:cs typeface="Arial"/>
              </a:rPr>
              <a:t> </a:t>
            </a:r>
            <a:r>
              <a:rPr sz="2000" b="1" spc="-5" dirty="0">
                <a:cs typeface="Arial"/>
              </a:rPr>
              <a:t>θερμοκρασία  που εξακολουθεί </a:t>
            </a:r>
            <a:r>
              <a:rPr sz="2000" b="1" dirty="0">
                <a:cs typeface="Arial"/>
              </a:rPr>
              <a:t>να </a:t>
            </a:r>
            <a:r>
              <a:rPr sz="2000" b="1" spc="-5" dirty="0">
                <a:cs typeface="Arial"/>
              </a:rPr>
              <a:t>ρέει  ένα ρευστό όταν </a:t>
            </a:r>
            <a:r>
              <a:rPr sz="2000" b="1" dirty="0">
                <a:cs typeface="Arial"/>
              </a:rPr>
              <a:t>ψύχεται,  </a:t>
            </a:r>
            <a:r>
              <a:rPr sz="2000" b="1" spc="-5" dirty="0">
                <a:cs typeface="Arial"/>
              </a:rPr>
              <a:t>χωρίς </a:t>
            </a:r>
            <a:r>
              <a:rPr sz="2000" b="1" dirty="0">
                <a:cs typeface="Arial"/>
              </a:rPr>
              <a:t>διαταραχή, </a:t>
            </a:r>
            <a:r>
              <a:rPr sz="2000" b="1" spc="-5" dirty="0">
                <a:cs typeface="Arial"/>
              </a:rPr>
              <a:t>υπό  </a:t>
            </a:r>
            <a:r>
              <a:rPr sz="2000" b="1" dirty="0">
                <a:cs typeface="Arial"/>
              </a:rPr>
              <a:t>καθορισμένες</a:t>
            </a:r>
            <a:r>
              <a:rPr sz="2000" b="1" spc="-20" dirty="0">
                <a:cs typeface="Arial"/>
              </a:rPr>
              <a:t> </a:t>
            </a:r>
            <a:r>
              <a:rPr sz="2000" b="1" dirty="0">
                <a:cs typeface="Arial"/>
              </a:rPr>
              <a:t>συνθήκες</a:t>
            </a:r>
          </a:p>
          <a:p>
            <a:pPr marL="376634" marR="218218" indent="-364546" algn="ctr">
              <a:lnSpc>
                <a:spcPts val="3026"/>
              </a:lnSpc>
              <a:spcBef>
                <a:spcPts val="731"/>
              </a:spcBef>
              <a:buClr>
                <a:srgbClr val="FF0000"/>
              </a:buClr>
              <a:buSzPct val="75000"/>
              <a:buFont typeface="Wingdings"/>
              <a:buChar char=""/>
              <a:tabLst>
                <a:tab pos="376634" algn="l"/>
                <a:tab pos="377270" algn="l"/>
              </a:tabLst>
            </a:pPr>
            <a:r>
              <a:rPr sz="2000" spc="-5" dirty="0">
                <a:cs typeface="Arial"/>
              </a:rPr>
              <a:t>Ακραίο σημείο εμφάνισης  κρυστάλλων</a:t>
            </a:r>
            <a:r>
              <a:rPr sz="2000" spc="-35" dirty="0">
                <a:cs typeface="Arial"/>
              </a:rPr>
              <a:t> </a:t>
            </a:r>
            <a:r>
              <a:rPr sz="2000" spc="-5" dirty="0">
                <a:cs typeface="Arial"/>
              </a:rPr>
              <a:t>παραφίνης</a:t>
            </a:r>
            <a:endParaRPr sz="2000" dirty="0">
              <a:cs typeface="Arial"/>
            </a:endParaRPr>
          </a:p>
        </p:txBody>
      </p:sp>
      <p:sp>
        <p:nvSpPr>
          <p:cNvPr id="5" name="object 5"/>
          <p:cNvSpPr/>
          <p:nvPr/>
        </p:nvSpPr>
        <p:spPr>
          <a:xfrm>
            <a:off x="5140377" y="1306137"/>
            <a:ext cx="3969086" cy="3898397"/>
          </a:xfrm>
          <a:prstGeom prst="rect">
            <a:avLst/>
          </a:prstGeom>
          <a:blipFill>
            <a:blip r:embed="rId2" cstate="print"/>
            <a:stretch>
              <a:fillRect/>
            </a:stretch>
          </a:blipFill>
        </p:spPr>
        <p:txBody>
          <a:bodyPr wrap="square" lIns="0" tIns="0" rIns="0" bIns="0" rtlCol="0"/>
          <a:lstStyle/>
          <a:p>
            <a:endParaRPr sz="1803"/>
          </a:p>
        </p:txBody>
      </p:sp>
      <p:sp>
        <p:nvSpPr>
          <p:cNvPr id="6" name="object 6"/>
          <p:cNvSpPr txBox="1"/>
          <p:nvPr/>
        </p:nvSpPr>
        <p:spPr>
          <a:xfrm>
            <a:off x="5943231" y="5303689"/>
            <a:ext cx="2434654" cy="545646"/>
          </a:xfrm>
          <a:prstGeom prst="rect">
            <a:avLst/>
          </a:prstGeom>
          <a:ln w="9525">
            <a:solidFill>
              <a:srgbClr val="000000"/>
            </a:solidFill>
          </a:ln>
        </p:spPr>
        <p:txBody>
          <a:bodyPr vert="horz" wrap="square" lIns="0" tIns="50894" rIns="0" bIns="0" rtlCol="0">
            <a:spAutoFit/>
          </a:bodyPr>
          <a:lstStyle/>
          <a:p>
            <a:pPr marL="96703">
              <a:spcBef>
                <a:spcPts val="401"/>
              </a:spcBef>
            </a:pPr>
            <a:r>
              <a:rPr sz="1302" spc="-15" dirty="0">
                <a:solidFill>
                  <a:srgbClr val="323232"/>
                </a:solidFill>
                <a:latin typeface="Arial"/>
                <a:cs typeface="Arial"/>
              </a:rPr>
              <a:t>▲ </a:t>
            </a:r>
            <a:r>
              <a:rPr sz="1603" spc="-130" dirty="0">
                <a:solidFill>
                  <a:srgbClr val="323232"/>
                </a:solidFill>
                <a:latin typeface="Verdana"/>
                <a:cs typeface="Verdana"/>
              </a:rPr>
              <a:t>Χωρίς </a:t>
            </a:r>
            <a:r>
              <a:rPr sz="1603" spc="-105" dirty="0">
                <a:solidFill>
                  <a:srgbClr val="323232"/>
                </a:solidFill>
                <a:latin typeface="Verdana"/>
                <a:cs typeface="Verdana"/>
              </a:rPr>
              <a:t>βελτιωτικό</a:t>
            </a:r>
            <a:r>
              <a:rPr sz="1603" spc="-220" dirty="0">
                <a:solidFill>
                  <a:srgbClr val="323232"/>
                </a:solidFill>
                <a:latin typeface="Verdana"/>
                <a:cs typeface="Verdana"/>
              </a:rPr>
              <a:t> </a:t>
            </a:r>
            <a:r>
              <a:rPr sz="1603" spc="-120" dirty="0">
                <a:solidFill>
                  <a:srgbClr val="323232"/>
                </a:solidFill>
                <a:latin typeface="Verdana"/>
                <a:cs typeface="Verdana"/>
              </a:rPr>
              <a:t>ροής</a:t>
            </a:r>
            <a:endParaRPr sz="1603">
              <a:latin typeface="Verdana"/>
              <a:cs typeface="Verdana"/>
            </a:endParaRPr>
          </a:p>
          <a:p>
            <a:pPr marL="313014" indent="-216946">
              <a:spcBef>
                <a:spcPts val="10"/>
              </a:spcBef>
              <a:buFont typeface="Wingdings"/>
              <a:buChar char=""/>
              <a:tabLst>
                <a:tab pos="313650" algn="l"/>
              </a:tabLst>
            </a:pPr>
            <a:r>
              <a:rPr sz="1603" spc="-110" dirty="0">
                <a:solidFill>
                  <a:srgbClr val="323232"/>
                </a:solidFill>
                <a:latin typeface="Verdana"/>
                <a:cs typeface="Verdana"/>
              </a:rPr>
              <a:t>Με </a:t>
            </a:r>
            <a:r>
              <a:rPr sz="1603" spc="-100" dirty="0">
                <a:solidFill>
                  <a:srgbClr val="323232"/>
                </a:solidFill>
                <a:latin typeface="Verdana"/>
                <a:cs typeface="Verdana"/>
              </a:rPr>
              <a:t>βελτιωτικό</a:t>
            </a:r>
            <a:r>
              <a:rPr sz="1603" spc="-35" dirty="0">
                <a:solidFill>
                  <a:srgbClr val="323232"/>
                </a:solidFill>
                <a:latin typeface="Verdana"/>
                <a:cs typeface="Verdana"/>
              </a:rPr>
              <a:t> </a:t>
            </a:r>
            <a:r>
              <a:rPr sz="1603" spc="-120" dirty="0">
                <a:solidFill>
                  <a:srgbClr val="323232"/>
                </a:solidFill>
                <a:latin typeface="Verdana"/>
                <a:cs typeface="Verdana"/>
              </a:rPr>
              <a:t>ροής</a:t>
            </a:r>
            <a:endParaRPr sz="1603">
              <a:latin typeface="Verdana"/>
              <a:cs typeface="Verdana"/>
            </a:endParaRPr>
          </a:p>
        </p:txBody>
      </p:sp>
      <p:sp>
        <p:nvSpPr>
          <p:cNvPr id="7" name="TextBox 6">
            <a:extLst>
              <a:ext uri="{FF2B5EF4-FFF2-40B4-BE49-F238E27FC236}">
                <a16:creationId xmlns:a16="http://schemas.microsoft.com/office/drawing/2014/main" id="{B7D274E0-FD6A-457F-BDAC-DC1235A1057A}"/>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descr="Αποτέλεσμα εικόνας για CLOUD POINT DIESEL">
            <a:hlinkClick r:id="rId2" tgtFrame="&quot;_blank&quot;"/>
            <a:extLst>
              <a:ext uri="{FF2B5EF4-FFF2-40B4-BE49-F238E27FC236}">
                <a16:creationId xmlns:a16="http://schemas.microsoft.com/office/drawing/2014/main" id="{92140333-C658-4C46-B21B-B72BA001A0FF}"/>
              </a:ext>
            </a:extLst>
          </p:cNvPr>
          <p:cNvPicPr/>
          <p:nvPr/>
        </p:nvPicPr>
        <p:blipFill rotWithShape="1">
          <a:blip r:embed="rId3">
            <a:extLst>
              <a:ext uri="{28A0092B-C50C-407E-A947-70E740481C1C}">
                <a14:useLocalDpi xmlns:a14="http://schemas.microsoft.com/office/drawing/2010/main" val="0"/>
              </a:ext>
            </a:extLst>
          </a:blip>
          <a:srcRect r="10999" b="-1"/>
          <a:stretch/>
        </p:blipFill>
        <p:spPr bwMode="auto">
          <a:xfrm>
            <a:off x="20" y="10"/>
            <a:ext cx="9143980" cy="685799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822019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127669"/>
            <a:ext cx="9144000" cy="1120844"/>
          </a:xfrm>
          <a:prstGeom prst="rect">
            <a:avLst/>
          </a:prstGeom>
        </p:spPr>
        <p:txBody>
          <a:bodyPr vert="horz" wrap="square" lIns="0" tIns="12724" rIns="0" bIns="0" rtlCol="0" anchor="ctr">
            <a:spAutoFit/>
          </a:bodyPr>
          <a:lstStyle/>
          <a:p>
            <a:pPr marL="12724" algn="ctr">
              <a:spcBef>
                <a:spcPts val="100"/>
              </a:spcBef>
            </a:pPr>
            <a:r>
              <a:rPr sz="4000" b="1" spc="-5" dirty="0">
                <a:latin typeface="+mn-lt"/>
              </a:rPr>
              <a:t>Σημείο Απόφραξης Ψυχρού</a:t>
            </a:r>
            <a:r>
              <a:rPr sz="4000" b="1" spc="-60" dirty="0">
                <a:latin typeface="+mn-lt"/>
              </a:rPr>
              <a:t> </a:t>
            </a:r>
            <a:r>
              <a:rPr sz="4000" b="1" spc="-10" dirty="0">
                <a:latin typeface="+mn-lt"/>
              </a:rPr>
              <a:t>Φίλτρου</a:t>
            </a:r>
            <a:br>
              <a:rPr lang="el-GR" sz="4000" b="1" spc="-10" dirty="0">
                <a:latin typeface="+mn-lt"/>
              </a:rPr>
            </a:br>
            <a:r>
              <a:rPr lang="el-GR" sz="4000" b="1" spc="-10" dirty="0">
                <a:latin typeface="+mn-lt"/>
              </a:rPr>
              <a:t>(Δυναμική Μέθοδος)</a:t>
            </a:r>
            <a:endParaRPr sz="4000" b="1" spc="-10" dirty="0">
              <a:latin typeface="+mn-lt"/>
            </a:endParaRPr>
          </a:p>
        </p:txBody>
      </p:sp>
      <p:sp>
        <p:nvSpPr>
          <p:cNvPr id="6" name="object 6"/>
          <p:cNvSpPr txBox="1">
            <a:spLocks noGrp="1"/>
          </p:cNvSpPr>
          <p:nvPr>
            <p:ph type="sldNum" sz="quarter" idx="12"/>
          </p:nvPr>
        </p:nvSpPr>
        <p:spPr>
          <a:prstGeom prst="rect">
            <a:avLst/>
          </a:prstGeom>
        </p:spPr>
        <p:txBody>
          <a:bodyPr vert="horz" wrap="square" lIns="0" tIns="0" rIns="0" bIns="0" rtlCol="0">
            <a:spAutoFit/>
          </a:bodyPr>
          <a:lstStyle>
            <a:defPPr>
              <a:defRPr lang="el-GR"/>
            </a:defPPr>
            <a:lvl1pPr marL="0" algn="l" defTabSz="914400" rtl="0" eaLnBrk="1" latinLnBrk="0" hangingPunct="1">
              <a:defRPr sz="1400" b="0" i="0" kern="1200">
                <a:solidFill>
                  <a:srgbClr val="B2B2B2"/>
                </a:solidFill>
                <a:latin typeface="UKIJ Inchike"/>
                <a:ea typeface="+mn-ea"/>
                <a:cs typeface="UKIJ Inchik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fld id="{81D60167-4931-47E6-BA6A-407CBD079E47}" type="slidenum">
              <a:rPr lang="el-GR" spc="-5" smtClean="0"/>
              <a:pPr marL="38100">
                <a:spcBef>
                  <a:spcPts val="95"/>
                </a:spcBef>
              </a:pPr>
              <a:t>139</a:t>
            </a:fld>
            <a:endParaRPr spc="-5" dirty="0"/>
          </a:p>
        </p:txBody>
      </p:sp>
      <p:sp>
        <p:nvSpPr>
          <p:cNvPr id="3" name="object 3"/>
          <p:cNvSpPr txBox="1"/>
          <p:nvPr/>
        </p:nvSpPr>
        <p:spPr>
          <a:xfrm>
            <a:off x="250702" y="1218154"/>
            <a:ext cx="5041378" cy="2779792"/>
          </a:xfrm>
          <a:prstGeom prst="rect">
            <a:avLst/>
          </a:prstGeom>
        </p:spPr>
        <p:txBody>
          <a:bodyPr vert="horz" wrap="square" lIns="0" tIns="98608" rIns="0" bIns="0" rtlCol="0">
            <a:spAutoFit/>
          </a:bodyPr>
          <a:lstStyle/>
          <a:p>
            <a:pPr marL="376634" marR="178138" indent="-364546" algn="ctr">
              <a:lnSpc>
                <a:spcPct val="80000"/>
              </a:lnSpc>
              <a:spcBef>
                <a:spcPts val="776"/>
              </a:spcBef>
              <a:buClr>
                <a:srgbClr val="FF0000"/>
              </a:buClr>
              <a:buSzPct val="75000"/>
              <a:buFont typeface="Wingdings"/>
              <a:buChar char=""/>
              <a:tabLst>
                <a:tab pos="376634" algn="l"/>
                <a:tab pos="377270" algn="l"/>
              </a:tabLst>
            </a:pPr>
            <a:r>
              <a:rPr sz="2000" spc="-5" dirty="0">
                <a:cs typeface="Arial"/>
              </a:rPr>
              <a:t>Ικανότητα ροής σε χαμηλές</a:t>
            </a:r>
            <a:r>
              <a:rPr lang="el-GR" sz="2000" spc="-5" dirty="0">
                <a:cs typeface="Arial"/>
              </a:rPr>
              <a:t> </a:t>
            </a:r>
            <a:r>
              <a:rPr sz="2000" spc="-5" dirty="0" err="1">
                <a:cs typeface="Arial"/>
              </a:rPr>
              <a:t>θερμοκρ</a:t>
            </a:r>
            <a:r>
              <a:rPr sz="2000" spc="-5" dirty="0">
                <a:cs typeface="Arial"/>
              </a:rPr>
              <a:t>ασίες</a:t>
            </a:r>
            <a:r>
              <a:rPr sz="2000" spc="-15" dirty="0">
                <a:cs typeface="Arial"/>
              </a:rPr>
              <a:t> </a:t>
            </a:r>
            <a:r>
              <a:rPr sz="2000" spc="-5" dirty="0">
                <a:cs typeface="Arial"/>
              </a:rPr>
              <a:t>στην</a:t>
            </a:r>
            <a:r>
              <a:rPr lang="el-GR" sz="2000" dirty="0">
                <a:cs typeface="Arial"/>
              </a:rPr>
              <a:t> </a:t>
            </a:r>
            <a:r>
              <a:rPr sz="2000" spc="-5" dirty="0" err="1">
                <a:cs typeface="Arial"/>
              </a:rPr>
              <a:t>λειτουργί</a:t>
            </a:r>
            <a:r>
              <a:rPr sz="2000" spc="-5" dirty="0">
                <a:cs typeface="Arial"/>
              </a:rPr>
              <a:t>α του</a:t>
            </a:r>
            <a:r>
              <a:rPr sz="2000" spc="-10" dirty="0">
                <a:cs typeface="Arial"/>
              </a:rPr>
              <a:t> </a:t>
            </a:r>
            <a:r>
              <a:rPr sz="2000" spc="-5" dirty="0">
                <a:cs typeface="Arial"/>
              </a:rPr>
              <a:t>κινητήρα</a:t>
            </a:r>
            <a:endParaRPr sz="2000" dirty="0">
              <a:cs typeface="Arial"/>
            </a:endParaRPr>
          </a:p>
          <a:p>
            <a:pPr marL="820070" marR="316831" indent="-264026" algn="ctr">
              <a:lnSpc>
                <a:spcPct val="78700"/>
              </a:lnSpc>
              <a:spcBef>
                <a:spcPts val="271"/>
              </a:spcBef>
              <a:tabLst>
                <a:tab pos="820070" algn="l"/>
              </a:tabLst>
            </a:pPr>
            <a:r>
              <a:rPr sz="2000" spc="-5" dirty="0">
                <a:cs typeface="Arial"/>
              </a:rPr>
              <a:t>-	</a:t>
            </a:r>
            <a:r>
              <a:rPr sz="2000" dirty="0">
                <a:cs typeface="Arial"/>
              </a:rPr>
              <a:t>Σημείο θόλωσης </a:t>
            </a:r>
            <a:r>
              <a:rPr sz="2000" spc="-5" dirty="0">
                <a:cs typeface="Arial"/>
              </a:rPr>
              <a:t>και</a:t>
            </a:r>
            <a:r>
              <a:rPr sz="2000" spc="-95" dirty="0">
                <a:cs typeface="Arial"/>
              </a:rPr>
              <a:t> </a:t>
            </a:r>
            <a:r>
              <a:rPr sz="2000" dirty="0">
                <a:cs typeface="Arial"/>
              </a:rPr>
              <a:t>σημείο  </a:t>
            </a:r>
            <a:r>
              <a:rPr sz="2000" spc="-5" dirty="0">
                <a:cs typeface="Arial"/>
              </a:rPr>
              <a:t>ροής</a:t>
            </a:r>
            <a:r>
              <a:rPr sz="2000" spc="-10" dirty="0">
                <a:cs typeface="Arial"/>
              </a:rPr>
              <a:t> </a:t>
            </a:r>
            <a:r>
              <a:rPr sz="2000" dirty="0">
                <a:cs typeface="Arial"/>
              </a:rPr>
              <a:t>ανεπαρκή</a:t>
            </a:r>
          </a:p>
          <a:p>
            <a:pPr marL="376634" marR="596125" indent="-364546" algn="ctr">
              <a:lnSpc>
                <a:spcPct val="80000"/>
              </a:lnSpc>
              <a:spcBef>
                <a:spcPts val="686"/>
              </a:spcBef>
              <a:buClr>
                <a:srgbClr val="FF0000"/>
              </a:buClr>
              <a:buSzPct val="75000"/>
              <a:buFont typeface="Wingdings"/>
              <a:buChar char=""/>
              <a:tabLst>
                <a:tab pos="376634" algn="l"/>
                <a:tab pos="377270" algn="l"/>
              </a:tabLst>
            </a:pPr>
            <a:r>
              <a:rPr sz="2000" spc="-5" dirty="0">
                <a:cs typeface="Arial"/>
              </a:rPr>
              <a:t>Ιδιαίτερα σημαντικό τους  ψυχρούς μήνες και στις  ψυχρές</a:t>
            </a:r>
            <a:r>
              <a:rPr sz="2000" spc="-20" dirty="0">
                <a:cs typeface="Arial"/>
              </a:rPr>
              <a:t> </a:t>
            </a:r>
            <a:r>
              <a:rPr sz="2000" spc="-5" dirty="0">
                <a:cs typeface="Arial"/>
              </a:rPr>
              <a:t>χώρες</a:t>
            </a:r>
            <a:endParaRPr sz="2000" dirty="0">
              <a:cs typeface="Arial"/>
            </a:endParaRPr>
          </a:p>
          <a:p>
            <a:pPr marL="376634" marR="5090" indent="-364546" algn="ctr">
              <a:lnSpc>
                <a:spcPct val="80000"/>
              </a:lnSpc>
              <a:spcBef>
                <a:spcPts val="671"/>
              </a:spcBef>
              <a:buClr>
                <a:srgbClr val="FF0000"/>
              </a:buClr>
              <a:buSzPct val="75000"/>
              <a:buFont typeface="Wingdings"/>
              <a:buChar char=""/>
              <a:tabLst>
                <a:tab pos="376634" algn="l"/>
                <a:tab pos="377270" algn="l"/>
              </a:tabLst>
            </a:pPr>
            <a:r>
              <a:rPr sz="2000" b="1" spc="-5" dirty="0" err="1">
                <a:cs typeface="Arial"/>
              </a:rPr>
              <a:t>Μέτρηση</a:t>
            </a:r>
            <a:r>
              <a:rPr lang="el-GR" sz="2000" b="1" spc="-5" dirty="0">
                <a:cs typeface="Arial"/>
              </a:rPr>
              <a:t> της</a:t>
            </a:r>
            <a:r>
              <a:rPr sz="2000" b="1" spc="-5" dirty="0">
                <a:cs typeface="Arial"/>
              </a:rPr>
              <a:t> χα</a:t>
            </a:r>
            <a:r>
              <a:rPr sz="2000" b="1" spc="-5" dirty="0" err="1">
                <a:cs typeface="Arial"/>
              </a:rPr>
              <a:t>μηλότερη</a:t>
            </a:r>
            <a:r>
              <a:rPr lang="el-GR" sz="2000" b="1" spc="-5" dirty="0">
                <a:cs typeface="Arial"/>
              </a:rPr>
              <a:t>ς</a:t>
            </a:r>
            <a:r>
              <a:rPr sz="2000" b="1" spc="-5" dirty="0">
                <a:cs typeface="Arial"/>
              </a:rPr>
              <a:t>  </a:t>
            </a:r>
            <a:r>
              <a:rPr sz="2000" b="1" spc="-5" dirty="0" err="1">
                <a:cs typeface="Arial"/>
              </a:rPr>
              <a:t>θερμοκρ</a:t>
            </a:r>
            <a:r>
              <a:rPr sz="2000" b="1" spc="-5" dirty="0">
                <a:cs typeface="Arial"/>
              </a:rPr>
              <a:t>ασία</a:t>
            </a:r>
            <a:r>
              <a:rPr lang="el-GR" sz="2000" b="1" spc="-5" dirty="0">
                <a:cs typeface="Arial"/>
              </a:rPr>
              <a:t>ς</a:t>
            </a:r>
            <a:r>
              <a:rPr sz="2000" b="1" spc="-5" dirty="0">
                <a:cs typeface="Arial"/>
              </a:rPr>
              <a:t> που μπορεί </a:t>
            </a:r>
            <a:r>
              <a:rPr sz="2000" b="1" dirty="0">
                <a:cs typeface="Arial"/>
              </a:rPr>
              <a:t>να  </a:t>
            </a:r>
            <a:r>
              <a:rPr sz="2000" b="1" spc="-5" dirty="0">
                <a:cs typeface="Arial"/>
              </a:rPr>
              <a:t>περάσει ορισμένη ποσότητα  </a:t>
            </a:r>
            <a:r>
              <a:rPr sz="2000" b="1" dirty="0">
                <a:cs typeface="Arial"/>
              </a:rPr>
              <a:t>καυσίμου (20ml) </a:t>
            </a:r>
            <a:r>
              <a:rPr sz="2000" b="1" spc="-5" dirty="0">
                <a:cs typeface="Arial"/>
              </a:rPr>
              <a:t>μέσω  φίλτρου σε λιγότερο από  </a:t>
            </a:r>
            <a:r>
              <a:rPr sz="2000" b="1" dirty="0">
                <a:cs typeface="Arial"/>
              </a:rPr>
              <a:t>60sec</a:t>
            </a:r>
          </a:p>
        </p:txBody>
      </p:sp>
      <p:sp>
        <p:nvSpPr>
          <p:cNvPr id="4" name="object 4"/>
          <p:cNvSpPr/>
          <p:nvPr/>
        </p:nvSpPr>
        <p:spPr>
          <a:xfrm>
            <a:off x="5176532" y="1602907"/>
            <a:ext cx="3734211" cy="4122051"/>
          </a:xfrm>
          <a:prstGeom prst="rect">
            <a:avLst/>
          </a:prstGeom>
          <a:blipFill>
            <a:blip r:embed="rId2" cstate="print"/>
            <a:stretch>
              <a:fillRect/>
            </a:stretch>
          </a:blipFill>
        </p:spPr>
        <p:txBody>
          <a:bodyPr wrap="square" lIns="0" tIns="0" rIns="0" bIns="0" rtlCol="0"/>
          <a:lstStyle/>
          <a:p>
            <a:endParaRPr sz="1803"/>
          </a:p>
        </p:txBody>
      </p:sp>
      <p:sp>
        <p:nvSpPr>
          <p:cNvPr id="7" name="TextBox 6">
            <a:extLst>
              <a:ext uri="{FF2B5EF4-FFF2-40B4-BE49-F238E27FC236}">
                <a16:creationId xmlns:a16="http://schemas.microsoft.com/office/drawing/2014/main" id="{06AB7756-99E6-4633-BA5E-3F933BE6BA4A}"/>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F1499A2-C592-4DFC-B834-7E1954982BE6}"/>
              </a:ext>
            </a:extLst>
          </p:cNvPr>
          <p:cNvPicPr>
            <a:picLocks noChangeAspect="1"/>
          </p:cNvPicPr>
          <p:nvPr/>
        </p:nvPicPr>
        <p:blipFill rotWithShape="1">
          <a:blip r:embed="rId2"/>
          <a:srcRect l="20864" t="22000" r="20862" b="12201"/>
          <a:stretch/>
        </p:blipFill>
        <p:spPr>
          <a:xfrm>
            <a:off x="150888" y="476672"/>
            <a:ext cx="8885607" cy="5616000"/>
          </a:xfrm>
          <a:prstGeom prst="rect">
            <a:avLst/>
          </a:prstGeom>
        </p:spPr>
      </p:pic>
      <p:sp>
        <p:nvSpPr>
          <p:cNvPr id="4" name="TextBox 3">
            <a:extLst>
              <a:ext uri="{FF2B5EF4-FFF2-40B4-BE49-F238E27FC236}">
                <a16:creationId xmlns:a16="http://schemas.microsoft.com/office/drawing/2014/main" id="{8810F555-882B-4B85-8F71-612B5355F2B9}"/>
              </a:ext>
            </a:extLst>
          </p:cNvPr>
          <p:cNvSpPr txBox="1"/>
          <p:nvPr/>
        </p:nvSpPr>
        <p:spPr>
          <a:xfrm>
            <a:off x="-8925" y="6453336"/>
            <a:ext cx="9144000" cy="276999"/>
          </a:xfrm>
          <a:prstGeom prst="rect">
            <a:avLst/>
          </a:prstGeom>
          <a:noFill/>
        </p:spPr>
        <p:txBody>
          <a:bodyPr wrap="square">
            <a:spAutoFit/>
          </a:bodyPr>
          <a:lstStyle/>
          <a:p>
            <a:r>
              <a:rPr lang="el-GR" sz="1200" b="1" i="0" spc="-5" dirty="0">
                <a:solidFill>
                  <a:schemeClr val="tx1"/>
                </a:solidFill>
                <a:latin typeface="+mn-lt"/>
                <a:cs typeface="Arial"/>
              </a:rPr>
              <a:t>Ενεργειακές Τεχνολογίες, Αργό Πετρέλαιο Χαρακτηριστικά - Ιδιότητες, Εργαστήριο Τεχνολογίας Καυσίμων και Λιπαντικών ΕΜΠ, Παρουσίαση</a:t>
            </a:r>
            <a:endParaRPr lang="el-GR" sz="1200" dirty="0"/>
          </a:p>
        </p:txBody>
      </p:sp>
    </p:spTree>
    <p:extLst>
      <p:ext uri="{BB962C8B-B14F-4D97-AF65-F5344CB8AC3E}">
        <p14:creationId xmlns:p14="http://schemas.microsoft.com/office/powerpoint/2010/main" val="11725483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descr="Αποτέλεσμα εικόνας για CFPP DIESEL DETERMINATION">
            <a:hlinkClick r:id="rId2" tgtFrame="&quot;_blank&quot;"/>
            <a:extLst>
              <a:ext uri="{FF2B5EF4-FFF2-40B4-BE49-F238E27FC236}">
                <a16:creationId xmlns:a16="http://schemas.microsoft.com/office/drawing/2014/main" id="{4F50A2F5-3EFB-4318-A349-AD4CFC9B269D}"/>
              </a:ext>
            </a:extLst>
          </p:cNvPr>
          <p:cNvPicPr/>
          <p:nvPr/>
        </p:nvPicPr>
        <p:blipFill rotWithShape="1">
          <a:blip r:embed="rId3">
            <a:extLst>
              <a:ext uri="{28A0092B-C50C-407E-A947-70E740481C1C}">
                <a14:useLocalDpi xmlns:a14="http://schemas.microsoft.com/office/drawing/2010/main" val="0"/>
              </a:ext>
            </a:extLst>
          </a:blip>
          <a:srcRect r="3316" b="18693"/>
          <a:stretch/>
        </p:blipFill>
        <p:spPr bwMode="auto">
          <a:xfrm>
            <a:off x="1889004" y="643466"/>
            <a:ext cx="5616000" cy="5688000"/>
          </a:xfrm>
          <a:prstGeom prst="rect">
            <a:avLst/>
          </a:prstGeom>
          <a:noFill/>
          <a:ln>
            <a:noFill/>
          </a:ln>
          <a:extLst>
            <a:ext uri="{53640926-AAD7-44D8-BBD7-CCE9431645EC}">
              <a14:shadowObscured xmlns:a14="http://schemas.microsoft.com/office/drawing/2010/main"/>
            </a:ext>
          </a:ex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8794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79706" y="404668"/>
            <a:ext cx="7788593" cy="566846"/>
          </a:xfrm>
          <a:prstGeom prst="rect">
            <a:avLst/>
          </a:prstGeom>
        </p:spPr>
        <p:txBody>
          <a:bodyPr vert="horz" wrap="square" lIns="0" tIns="12724" rIns="0" bIns="0" rtlCol="0" anchor="ctr">
            <a:spAutoFit/>
          </a:bodyPr>
          <a:lstStyle/>
          <a:p>
            <a:pPr marL="12724" algn="ctr">
              <a:spcBef>
                <a:spcPts val="100"/>
              </a:spcBef>
            </a:pPr>
            <a:r>
              <a:rPr sz="4000" b="1" spc="-5" dirty="0">
                <a:latin typeface="+mn-lt"/>
              </a:rPr>
              <a:t>Περιεκτικότητα</a:t>
            </a:r>
            <a:r>
              <a:rPr sz="4000" b="1" spc="-55" dirty="0">
                <a:latin typeface="+mn-lt"/>
              </a:rPr>
              <a:t> </a:t>
            </a:r>
            <a:r>
              <a:rPr sz="4000" b="1" dirty="0">
                <a:latin typeface="+mn-lt"/>
              </a:rPr>
              <a:t>S</a:t>
            </a:r>
          </a:p>
        </p:txBody>
      </p:sp>
      <p:sp>
        <p:nvSpPr>
          <p:cNvPr id="6" name="object 6"/>
          <p:cNvSpPr txBox="1"/>
          <p:nvPr/>
        </p:nvSpPr>
        <p:spPr>
          <a:xfrm>
            <a:off x="1" y="1252506"/>
            <a:ext cx="4941244" cy="2636387"/>
          </a:xfrm>
          <a:prstGeom prst="rect">
            <a:avLst/>
          </a:prstGeom>
        </p:spPr>
        <p:txBody>
          <a:bodyPr vert="horz" wrap="square" lIns="0" tIns="12724" rIns="0" bIns="0" rtlCol="0">
            <a:spAutoFit/>
          </a:bodyPr>
          <a:lstStyle/>
          <a:p>
            <a:pPr marL="376634" indent="-364546" algn="ctr">
              <a:lnSpc>
                <a:spcPts val="3196"/>
              </a:lnSpc>
              <a:spcBef>
                <a:spcPts val="100"/>
              </a:spcBef>
              <a:buClr>
                <a:srgbClr val="FF0000"/>
              </a:buClr>
              <a:buSzPct val="75000"/>
              <a:buFont typeface="Wingdings"/>
              <a:buChar char=""/>
              <a:tabLst>
                <a:tab pos="376634" algn="l"/>
                <a:tab pos="377270" algn="l"/>
              </a:tabLst>
            </a:pPr>
            <a:r>
              <a:rPr sz="2000" spc="-5" dirty="0">
                <a:cs typeface="Arial"/>
              </a:rPr>
              <a:t>Επιτακτική </a:t>
            </a:r>
            <a:r>
              <a:rPr sz="2000" dirty="0">
                <a:cs typeface="Arial"/>
              </a:rPr>
              <a:t>η</a:t>
            </a:r>
            <a:r>
              <a:rPr sz="2000" spc="-50" dirty="0">
                <a:cs typeface="Arial"/>
              </a:rPr>
              <a:t> </a:t>
            </a:r>
            <a:r>
              <a:rPr sz="2000" spc="-5" dirty="0">
                <a:cs typeface="Arial"/>
              </a:rPr>
              <a:t>προδιαγραφή</a:t>
            </a:r>
            <a:r>
              <a:rPr lang="el-GR" sz="2000" spc="-5" dirty="0">
                <a:cs typeface="Arial"/>
              </a:rPr>
              <a:t> </a:t>
            </a:r>
            <a:r>
              <a:rPr sz="2000" dirty="0">
                <a:cs typeface="Arial"/>
              </a:rPr>
              <a:t>S </a:t>
            </a:r>
            <a:r>
              <a:rPr sz="2000" spc="-5" dirty="0" err="1">
                <a:cs typeface="Arial"/>
              </a:rPr>
              <a:t>στο</a:t>
            </a:r>
            <a:r>
              <a:rPr sz="2000" spc="-20" dirty="0">
                <a:cs typeface="Arial"/>
              </a:rPr>
              <a:t> </a:t>
            </a:r>
            <a:r>
              <a:rPr sz="2000" spc="-5" dirty="0" err="1">
                <a:cs typeface="Arial"/>
              </a:rPr>
              <a:t>ντ</a:t>
            </a:r>
            <a:r>
              <a:rPr lang="el-GR" sz="2000" spc="-5" dirty="0">
                <a:cs typeface="Arial"/>
              </a:rPr>
              <a:t>ή</a:t>
            </a:r>
            <a:r>
              <a:rPr sz="2000" spc="-5" dirty="0" err="1">
                <a:cs typeface="Arial"/>
              </a:rPr>
              <a:t>ζελ</a:t>
            </a:r>
            <a:endParaRPr sz="2000" dirty="0">
              <a:cs typeface="Arial"/>
            </a:endParaRPr>
          </a:p>
          <a:p>
            <a:pPr marL="376634" marR="5090" indent="-364546" algn="ctr">
              <a:lnSpc>
                <a:spcPct val="90000"/>
              </a:lnSpc>
              <a:spcBef>
                <a:spcPts val="636"/>
              </a:spcBef>
              <a:buClr>
                <a:srgbClr val="FF0000"/>
              </a:buClr>
              <a:buSzPct val="75000"/>
              <a:buFont typeface="Wingdings"/>
              <a:buChar char=""/>
              <a:tabLst>
                <a:tab pos="376634" algn="l"/>
                <a:tab pos="377270" algn="l"/>
              </a:tabLst>
            </a:pPr>
            <a:r>
              <a:rPr sz="2000" spc="-5" dirty="0" err="1">
                <a:cs typeface="Arial"/>
              </a:rPr>
              <a:t>Εξ</a:t>
            </a:r>
            <a:r>
              <a:rPr sz="2000" spc="-5" dirty="0">
                <a:cs typeface="Arial"/>
              </a:rPr>
              <a:t>αρτάται </a:t>
            </a:r>
            <a:r>
              <a:rPr sz="2000" dirty="0">
                <a:cs typeface="Arial"/>
              </a:rPr>
              <a:t>από </a:t>
            </a:r>
            <a:r>
              <a:rPr sz="2000" spc="-5" dirty="0">
                <a:cs typeface="Arial"/>
              </a:rPr>
              <a:t>το είδος </a:t>
            </a:r>
            <a:r>
              <a:rPr sz="2000" spc="-10" dirty="0">
                <a:cs typeface="Arial"/>
              </a:rPr>
              <a:t>του  </a:t>
            </a:r>
            <a:r>
              <a:rPr sz="2000" spc="-5" dirty="0">
                <a:cs typeface="Arial"/>
              </a:rPr>
              <a:t>αργού πετρελαίου </a:t>
            </a:r>
            <a:r>
              <a:rPr sz="2000" dirty="0">
                <a:cs typeface="Arial"/>
              </a:rPr>
              <a:t>που  </a:t>
            </a:r>
            <a:r>
              <a:rPr sz="2000" spc="-5" dirty="0">
                <a:cs typeface="Arial"/>
              </a:rPr>
              <a:t>χρησιμοποιήθηκε </a:t>
            </a:r>
            <a:r>
              <a:rPr sz="2000" dirty="0">
                <a:cs typeface="Arial"/>
              </a:rPr>
              <a:t>και τις  </a:t>
            </a:r>
            <a:r>
              <a:rPr sz="2000" spc="-5" dirty="0">
                <a:cs typeface="Arial"/>
              </a:rPr>
              <a:t>διεργασίες</a:t>
            </a:r>
            <a:r>
              <a:rPr lang="el-GR" sz="2000" spc="-5" dirty="0">
                <a:cs typeface="Arial"/>
              </a:rPr>
              <a:t> </a:t>
            </a:r>
            <a:r>
              <a:rPr sz="2000" spc="-5" dirty="0" err="1">
                <a:cs typeface="Arial"/>
              </a:rPr>
              <a:t>υδρογονο</a:t>
            </a:r>
            <a:r>
              <a:rPr sz="2000" spc="-5" dirty="0">
                <a:cs typeface="Arial"/>
              </a:rPr>
              <a:t>αποθείωσης</a:t>
            </a:r>
            <a:endParaRPr sz="2000" dirty="0">
              <a:cs typeface="Arial"/>
            </a:endParaRPr>
          </a:p>
          <a:p>
            <a:pPr marL="376634" marR="187681" indent="-364546" algn="ctr">
              <a:lnSpc>
                <a:spcPts val="3026"/>
              </a:lnSpc>
              <a:spcBef>
                <a:spcPts val="731"/>
              </a:spcBef>
              <a:buClr>
                <a:srgbClr val="FF0000"/>
              </a:buClr>
              <a:buSzPct val="75000"/>
              <a:buFont typeface="Wingdings"/>
              <a:buChar char=""/>
              <a:tabLst>
                <a:tab pos="376634" algn="l"/>
                <a:tab pos="377270" algn="l"/>
              </a:tabLst>
            </a:pPr>
            <a:r>
              <a:rPr sz="2000" spc="-5" dirty="0">
                <a:cs typeface="Arial"/>
              </a:rPr>
              <a:t>Περιέχεται υπό την μορφή  ενώσεων</a:t>
            </a:r>
            <a:r>
              <a:rPr sz="2000" spc="5" dirty="0">
                <a:cs typeface="Arial"/>
              </a:rPr>
              <a:t> </a:t>
            </a:r>
            <a:r>
              <a:rPr sz="2000" dirty="0">
                <a:cs typeface="Arial"/>
              </a:rPr>
              <a:t>S</a:t>
            </a:r>
          </a:p>
          <a:p>
            <a:pPr marL="376634" marR="135512" indent="-364546" algn="ctr">
              <a:lnSpc>
                <a:spcPts val="3036"/>
              </a:lnSpc>
              <a:spcBef>
                <a:spcPts val="671"/>
              </a:spcBef>
              <a:buClr>
                <a:srgbClr val="FF0000"/>
              </a:buClr>
              <a:buSzPct val="75000"/>
              <a:buFont typeface="Wingdings"/>
              <a:buChar char=""/>
              <a:tabLst>
                <a:tab pos="376634" algn="l"/>
                <a:tab pos="377270" algn="l"/>
              </a:tabLst>
            </a:pPr>
            <a:r>
              <a:rPr sz="2000" spc="-5" dirty="0">
                <a:cs typeface="Arial"/>
              </a:rPr>
              <a:t>Μέτρηση με φθορισμό  ακτίνων </a:t>
            </a:r>
            <a:r>
              <a:rPr sz="2000" dirty="0">
                <a:cs typeface="Arial"/>
              </a:rPr>
              <a:t>Χ (ASTM</a:t>
            </a:r>
            <a:r>
              <a:rPr sz="2000" spc="-85" dirty="0">
                <a:cs typeface="Arial"/>
              </a:rPr>
              <a:t> </a:t>
            </a:r>
            <a:r>
              <a:rPr sz="2000" dirty="0">
                <a:cs typeface="Arial"/>
              </a:rPr>
              <a:t>D-4294)</a:t>
            </a:r>
          </a:p>
        </p:txBody>
      </p:sp>
      <p:sp>
        <p:nvSpPr>
          <p:cNvPr id="7" name="object 7"/>
          <p:cNvSpPr txBox="1"/>
          <p:nvPr/>
        </p:nvSpPr>
        <p:spPr>
          <a:xfrm>
            <a:off x="5251698" y="2199018"/>
            <a:ext cx="1262177" cy="1282444"/>
          </a:xfrm>
          <a:prstGeom prst="rect">
            <a:avLst/>
          </a:prstGeom>
        </p:spPr>
        <p:txBody>
          <a:bodyPr vert="horz" wrap="square" lIns="0" tIns="22266" rIns="0" bIns="0" rtlCol="0">
            <a:spAutoFit/>
          </a:bodyPr>
          <a:lstStyle/>
          <a:p>
            <a:pPr marR="5090">
              <a:lnSpc>
                <a:spcPct val="97600"/>
              </a:lnSpc>
              <a:spcBef>
                <a:spcPts val="175"/>
              </a:spcBef>
            </a:pPr>
            <a:r>
              <a:rPr sz="1603" spc="10" dirty="0">
                <a:latin typeface="Arial"/>
                <a:cs typeface="Arial"/>
              </a:rPr>
              <a:t>Μ</a:t>
            </a:r>
            <a:r>
              <a:rPr sz="1603" spc="20" dirty="0">
                <a:latin typeface="Arial"/>
                <a:cs typeface="Arial"/>
              </a:rPr>
              <a:t>ε</a:t>
            </a:r>
            <a:r>
              <a:rPr sz="1603" spc="5" dirty="0">
                <a:latin typeface="Arial"/>
                <a:cs typeface="Arial"/>
              </a:rPr>
              <a:t>ρ</a:t>
            </a:r>
            <a:r>
              <a:rPr sz="1603" spc="10" dirty="0">
                <a:latin typeface="Arial"/>
                <a:cs typeface="Arial"/>
              </a:rPr>
              <a:t>κ</a:t>
            </a:r>
            <a:r>
              <a:rPr sz="1603" spc="20" dirty="0">
                <a:latin typeface="Arial"/>
                <a:cs typeface="Arial"/>
              </a:rPr>
              <a:t>α</a:t>
            </a:r>
            <a:r>
              <a:rPr sz="1603" spc="15" dirty="0">
                <a:latin typeface="Arial"/>
                <a:cs typeface="Arial"/>
              </a:rPr>
              <a:t>πτά</a:t>
            </a:r>
            <a:r>
              <a:rPr sz="1603" dirty="0">
                <a:latin typeface="Arial"/>
                <a:cs typeface="Arial"/>
              </a:rPr>
              <a:t>ν</a:t>
            </a:r>
            <a:r>
              <a:rPr sz="1603" spc="10" dirty="0">
                <a:latin typeface="Arial"/>
                <a:cs typeface="Arial"/>
              </a:rPr>
              <a:t>ες  Σουλφίδια  Δισουλφίδια  </a:t>
            </a:r>
            <a:endParaRPr lang="el-GR" sz="1603" spc="10" dirty="0">
              <a:latin typeface="Arial"/>
              <a:cs typeface="Arial"/>
            </a:endParaRPr>
          </a:p>
          <a:p>
            <a:pPr marR="5090">
              <a:lnSpc>
                <a:spcPct val="97600"/>
              </a:lnSpc>
              <a:spcBef>
                <a:spcPts val="175"/>
              </a:spcBef>
            </a:pPr>
            <a:endParaRPr lang="el-GR" sz="1603" spc="10" dirty="0">
              <a:latin typeface="Arial"/>
              <a:cs typeface="Arial"/>
            </a:endParaRPr>
          </a:p>
          <a:p>
            <a:pPr marR="5090">
              <a:lnSpc>
                <a:spcPct val="97600"/>
              </a:lnSpc>
              <a:spcBef>
                <a:spcPts val="175"/>
              </a:spcBef>
            </a:pPr>
            <a:r>
              <a:rPr sz="1603" spc="10" dirty="0" err="1">
                <a:latin typeface="Arial"/>
                <a:cs typeface="Arial"/>
              </a:rPr>
              <a:t>Θειοφ</a:t>
            </a:r>
            <a:r>
              <a:rPr sz="1603" spc="10" dirty="0">
                <a:latin typeface="Arial"/>
                <a:cs typeface="Arial"/>
              </a:rPr>
              <a:t>αίνια</a:t>
            </a:r>
            <a:endParaRPr sz="1603" dirty="0">
              <a:latin typeface="Arial"/>
              <a:cs typeface="Arial"/>
            </a:endParaRPr>
          </a:p>
        </p:txBody>
      </p:sp>
      <p:sp>
        <p:nvSpPr>
          <p:cNvPr id="8" name="object 8"/>
          <p:cNvSpPr txBox="1"/>
          <p:nvPr/>
        </p:nvSpPr>
        <p:spPr>
          <a:xfrm>
            <a:off x="7373868" y="3514401"/>
            <a:ext cx="97971" cy="167343"/>
          </a:xfrm>
          <a:prstGeom prst="rect">
            <a:avLst/>
          </a:prstGeom>
        </p:spPr>
        <p:txBody>
          <a:bodyPr vert="horz" wrap="square" lIns="0" tIns="12724" rIns="0" bIns="0" rtlCol="0">
            <a:spAutoFit/>
          </a:bodyPr>
          <a:lstStyle/>
          <a:p>
            <a:pPr>
              <a:spcBef>
                <a:spcPts val="100"/>
              </a:spcBef>
            </a:pPr>
            <a:r>
              <a:rPr sz="1002" dirty="0">
                <a:latin typeface="Arial"/>
                <a:cs typeface="Arial"/>
              </a:rPr>
              <a:t>S</a:t>
            </a:r>
            <a:endParaRPr sz="1002">
              <a:latin typeface="Arial"/>
              <a:cs typeface="Arial"/>
            </a:endParaRPr>
          </a:p>
        </p:txBody>
      </p:sp>
      <p:sp>
        <p:nvSpPr>
          <p:cNvPr id="9" name="object 9"/>
          <p:cNvSpPr txBox="1"/>
          <p:nvPr/>
        </p:nvSpPr>
        <p:spPr>
          <a:xfrm>
            <a:off x="7119001" y="2197783"/>
            <a:ext cx="849298" cy="903373"/>
          </a:xfrm>
          <a:prstGeom prst="rect">
            <a:avLst/>
          </a:prstGeom>
        </p:spPr>
        <p:txBody>
          <a:bodyPr vert="horz" wrap="square" lIns="0" tIns="28628" rIns="0" bIns="0" rtlCol="0">
            <a:spAutoFit/>
          </a:bodyPr>
          <a:lstStyle/>
          <a:p>
            <a:pPr marL="25448" marR="283748">
              <a:lnSpc>
                <a:spcPts val="1884"/>
              </a:lnSpc>
              <a:spcBef>
                <a:spcPts val="225"/>
              </a:spcBef>
            </a:pPr>
            <a:r>
              <a:rPr sz="1603" spc="15" dirty="0">
                <a:latin typeface="Times New Roman"/>
                <a:cs typeface="Times New Roman"/>
              </a:rPr>
              <a:t>R-SH  R-SR</a:t>
            </a:r>
            <a:r>
              <a:rPr sz="1603" spc="10" dirty="0">
                <a:latin typeface="Times New Roman"/>
                <a:cs typeface="Times New Roman"/>
              </a:rPr>
              <a:t>΄</a:t>
            </a:r>
            <a:endParaRPr sz="1603">
              <a:latin typeface="Times New Roman"/>
              <a:cs typeface="Times New Roman"/>
            </a:endParaRPr>
          </a:p>
          <a:p>
            <a:pPr marL="25448">
              <a:lnSpc>
                <a:spcPts val="1813"/>
              </a:lnSpc>
            </a:pPr>
            <a:r>
              <a:rPr sz="1603" spc="10" dirty="0">
                <a:latin typeface="Times New Roman"/>
                <a:cs typeface="Times New Roman"/>
              </a:rPr>
              <a:t>R-S-S-R΄</a:t>
            </a:r>
            <a:endParaRPr sz="1603">
              <a:latin typeface="Times New Roman"/>
              <a:cs typeface="Times New Roman"/>
            </a:endParaRPr>
          </a:p>
          <a:p>
            <a:pPr marL="526143">
              <a:lnSpc>
                <a:spcPts val="1197"/>
              </a:lnSpc>
            </a:pPr>
            <a:r>
              <a:rPr sz="1002" spc="15" dirty="0">
                <a:latin typeface="Arial"/>
                <a:cs typeface="Arial"/>
              </a:rPr>
              <a:t>R</a:t>
            </a:r>
            <a:r>
              <a:rPr sz="1127" spc="22" baseline="-18518" dirty="0">
                <a:latin typeface="Arial"/>
                <a:cs typeface="Arial"/>
              </a:rPr>
              <a:t>1</a:t>
            </a:r>
            <a:endParaRPr sz="1127" baseline="-18518">
              <a:latin typeface="Arial"/>
              <a:cs typeface="Arial"/>
            </a:endParaRPr>
          </a:p>
        </p:txBody>
      </p:sp>
      <p:sp>
        <p:nvSpPr>
          <p:cNvPr id="10" name="object 10"/>
          <p:cNvSpPr/>
          <p:nvPr/>
        </p:nvSpPr>
        <p:spPr>
          <a:xfrm>
            <a:off x="7207380" y="3079860"/>
            <a:ext cx="439717" cy="495422"/>
          </a:xfrm>
          <a:prstGeom prst="rect">
            <a:avLst/>
          </a:prstGeom>
          <a:blipFill>
            <a:blip r:embed="rId2" cstate="print"/>
            <a:stretch>
              <a:fillRect/>
            </a:stretch>
          </a:blipFill>
        </p:spPr>
        <p:txBody>
          <a:bodyPr wrap="square" lIns="0" tIns="0" rIns="0" bIns="0" rtlCol="0"/>
          <a:lstStyle/>
          <a:p>
            <a:endParaRPr sz="1803"/>
          </a:p>
        </p:txBody>
      </p:sp>
      <p:sp>
        <p:nvSpPr>
          <p:cNvPr id="11" name="object 11"/>
          <p:cNvSpPr txBox="1"/>
          <p:nvPr/>
        </p:nvSpPr>
        <p:spPr>
          <a:xfrm>
            <a:off x="5135276" y="3858266"/>
            <a:ext cx="1495019" cy="263831"/>
          </a:xfrm>
          <a:prstGeom prst="rect">
            <a:avLst/>
          </a:prstGeom>
        </p:spPr>
        <p:txBody>
          <a:bodyPr vert="horz" wrap="square" lIns="0" tIns="16541" rIns="0" bIns="0" rtlCol="0">
            <a:spAutoFit/>
          </a:bodyPr>
          <a:lstStyle/>
          <a:p>
            <a:pPr>
              <a:spcBef>
                <a:spcPts val="130"/>
              </a:spcBef>
            </a:pPr>
            <a:r>
              <a:rPr sz="1603" spc="10" dirty="0">
                <a:latin typeface="Arial"/>
                <a:cs typeface="Arial"/>
              </a:rPr>
              <a:t>Βενζοθειοφαίνια</a:t>
            </a:r>
            <a:endParaRPr sz="1603" dirty="0">
              <a:latin typeface="Arial"/>
              <a:cs typeface="Arial"/>
            </a:endParaRPr>
          </a:p>
        </p:txBody>
      </p:sp>
      <p:sp>
        <p:nvSpPr>
          <p:cNvPr id="12" name="object 12"/>
          <p:cNvSpPr txBox="1"/>
          <p:nvPr/>
        </p:nvSpPr>
        <p:spPr>
          <a:xfrm>
            <a:off x="7988404" y="4213831"/>
            <a:ext cx="95427" cy="162204"/>
          </a:xfrm>
          <a:prstGeom prst="rect">
            <a:avLst/>
          </a:prstGeom>
        </p:spPr>
        <p:txBody>
          <a:bodyPr vert="horz" wrap="square" lIns="0" tIns="15268" rIns="0" bIns="0" rtlCol="0">
            <a:spAutoFit/>
          </a:bodyPr>
          <a:lstStyle/>
          <a:p>
            <a:pPr>
              <a:spcBef>
                <a:spcPts val="120"/>
              </a:spcBef>
            </a:pPr>
            <a:r>
              <a:rPr sz="952" spc="10" dirty="0">
                <a:latin typeface="Arial"/>
                <a:cs typeface="Arial"/>
              </a:rPr>
              <a:t>S</a:t>
            </a:r>
            <a:endParaRPr sz="952">
              <a:latin typeface="Arial"/>
              <a:cs typeface="Arial"/>
            </a:endParaRPr>
          </a:p>
        </p:txBody>
      </p:sp>
      <p:sp>
        <p:nvSpPr>
          <p:cNvPr id="13" name="object 13"/>
          <p:cNvSpPr txBox="1"/>
          <p:nvPr/>
        </p:nvSpPr>
        <p:spPr>
          <a:xfrm>
            <a:off x="7119422" y="3990182"/>
            <a:ext cx="208665" cy="162204"/>
          </a:xfrm>
          <a:prstGeom prst="rect">
            <a:avLst/>
          </a:prstGeom>
        </p:spPr>
        <p:txBody>
          <a:bodyPr vert="horz" wrap="square" lIns="0" tIns="15268" rIns="0" bIns="0" rtlCol="0">
            <a:spAutoFit/>
          </a:bodyPr>
          <a:lstStyle/>
          <a:p>
            <a:pPr marL="25448">
              <a:spcBef>
                <a:spcPts val="120"/>
              </a:spcBef>
            </a:pPr>
            <a:r>
              <a:rPr sz="952" spc="15" dirty="0">
                <a:latin typeface="Arial"/>
                <a:cs typeface="Arial"/>
              </a:rPr>
              <a:t>R</a:t>
            </a:r>
            <a:r>
              <a:rPr sz="1127" spc="22" baseline="-18518" dirty="0">
                <a:latin typeface="Arial"/>
                <a:cs typeface="Arial"/>
              </a:rPr>
              <a:t>1</a:t>
            </a:r>
            <a:endParaRPr sz="1127" baseline="-18518">
              <a:latin typeface="Arial"/>
              <a:cs typeface="Arial"/>
            </a:endParaRPr>
          </a:p>
        </p:txBody>
      </p:sp>
      <p:sp>
        <p:nvSpPr>
          <p:cNvPr id="14" name="object 14"/>
          <p:cNvSpPr/>
          <p:nvPr/>
        </p:nvSpPr>
        <p:spPr>
          <a:xfrm>
            <a:off x="7244839" y="3750906"/>
            <a:ext cx="982259" cy="521030"/>
          </a:xfrm>
          <a:custGeom>
            <a:avLst/>
            <a:gdLst/>
            <a:ahLst/>
            <a:cxnLst/>
            <a:rect l="l" t="t" r="r" b="b"/>
            <a:pathLst>
              <a:path w="980440" h="520064">
                <a:moveTo>
                  <a:pt x="730757" y="519684"/>
                </a:moveTo>
                <a:lnTo>
                  <a:pt x="586752" y="414527"/>
                </a:lnTo>
              </a:path>
              <a:path w="980440" h="520064">
                <a:moveTo>
                  <a:pt x="979931" y="414527"/>
                </a:moveTo>
                <a:lnTo>
                  <a:pt x="836688" y="519684"/>
                </a:lnTo>
              </a:path>
              <a:path w="980440" h="520064">
                <a:moveTo>
                  <a:pt x="903731" y="182117"/>
                </a:moveTo>
                <a:lnTo>
                  <a:pt x="660666" y="182117"/>
                </a:lnTo>
              </a:path>
              <a:path w="980440" h="520064">
                <a:moveTo>
                  <a:pt x="903731" y="182117"/>
                </a:moveTo>
                <a:lnTo>
                  <a:pt x="979931" y="414527"/>
                </a:lnTo>
              </a:path>
              <a:path w="980440" h="520064">
                <a:moveTo>
                  <a:pt x="874788" y="223265"/>
                </a:moveTo>
                <a:lnTo>
                  <a:pt x="933450" y="399288"/>
                </a:lnTo>
              </a:path>
              <a:path w="980440" h="520064">
                <a:moveTo>
                  <a:pt x="349008" y="464057"/>
                </a:moveTo>
                <a:lnTo>
                  <a:pt x="586752" y="414527"/>
                </a:lnTo>
              </a:path>
              <a:path w="980440" h="520064">
                <a:moveTo>
                  <a:pt x="660666" y="182117"/>
                </a:moveTo>
                <a:lnTo>
                  <a:pt x="586752" y="414527"/>
                </a:lnTo>
              </a:path>
              <a:path w="980440" h="520064">
                <a:moveTo>
                  <a:pt x="616457" y="188213"/>
                </a:moveTo>
                <a:lnTo>
                  <a:pt x="554735" y="381762"/>
                </a:lnTo>
              </a:path>
              <a:path w="980440" h="520064">
                <a:moveTo>
                  <a:pt x="185178" y="284988"/>
                </a:moveTo>
                <a:lnTo>
                  <a:pt x="349008" y="464057"/>
                </a:lnTo>
              </a:path>
              <a:path w="980440" h="520064">
                <a:moveTo>
                  <a:pt x="228600" y="270510"/>
                </a:moveTo>
                <a:lnTo>
                  <a:pt x="364235" y="422910"/>
                </a:lnTo>
              </a:path>
              <a:path w="980440" h="520064">
                <a:moveTo>
                  <a:pt x="499109" y="0"/>
                </a:moveTo>
                <a:lnTo>
                  <a:pt x="660666" y="182117"/>
                </a:lnTo>
              </a:path>
              <a:path w="980440" h="520064">
                <a:moveTo>
                  <a:pt x="261378" y="52577"/>
                </a:moveTo>
                <a:lnTo>
                  <a:pt x="185178" y="284988"/>
                </a:lnTo>
              </a:path>
              <a:path w="980440" h="520064">
                <a:moveTo>
                  <a:pt x="261378" y="52577"/>
                </a:moveTo>
                <a:lnTo>
                  <a:pt x="499109" y="0"/>
                </a:lnTo>
              </a:path>
              <a:path w="980440" h="520064">
                <a:moveTo>
                  <a:pt x="287274" y="88391"/>
                </a:moveTo>
                <a:lnTo>
                  <a:pt x="486930" y="47243"/>
                </a:lnTo>
              </a:path>
              <a:path w="980440" h="520064">
                <a:moveTo>
                  <a:pt x="185178" y="284988"/>
                </a:moveTo>
                <a:lnTo>
                  <a:pt x="0" y="323088"/>
                </a:lnTo>
              </a:path>
            </a:pathLst>
          </a:custGeom>
          <a:ln w="8813">
            <a:solidFill>
              <a:srgbClr val="000000"/>
            </a:solidFill>
          </a:ln>
        </p:spPr>
        <p:txBody>
          <a:bodyPr wrap="square" lIns="0" tIns="0" rIns="0" bIns="0" rtlCol="0"/>
          <a:lstStyle/>
          <a:p>
            <a:endParaRPr sz="1803"/>
          </a:p>
        </p:txBody>
      </p:sp>
      <p:sp>
        <p:nvSpPr>
          <p:cNvPr id="15" name="object 15"/>
          <p:cNvSpPr txBox="1"/>
          <p:nvPr/>
        </p:nvSpPr>
        <p:spPr>
          <a:xfrm>
            <a:off x="5135276" y="4556911"/>
            <a:ext cx="1661061" cy="263831"/>
          </a:xfrm>
          <a:prstGeom prst="rect">
            <a:avLst/>
          </a:prstGeom>
        </p:spPr>
        <p:txBody>
          <a:bodyPr vert="horz" wrap="square" lIns="0" tIns="16541" rIns="0" bIns="0" rtlCol="0">
            <a:spAutoFit/>
          </a:bodyPr>
          <a:lstStyle/>
          <a:p>
            <a:pPr>
              <a:spcBef>
                <a:spcPts val="130"/>
              </a:spcBef>
            </a:pPr>
            <a:r>
              <a:rPr sz="1603" spc="10" dirty="0">
                <a:latin typeface="Arial"/>
                <a:cs typeface="Arial"/>
              </a:rPr>
              <a:t>Διβενζοθειοφαίνια</a:t>
            </a:r>
            <a:endParaRPr sz="1603" dirty="0">
              <a:latin typeface="Arial"/>
              <a:cs typeface="Arial"/>
            </a:endParaRPr>
          </a:p>
        </p:txBody>
      </p:sp>
      <p:sp>
        <p:nvSpPr>
          <p:cNvPr id="16" name="object 16"/>
          <p:cNvSpPr txBox="1"/>
          <p:nvPr/>
        </p:nvSpPr>
        <p:spPr>
          <a:xfrm>
            <a:off x="7996813" y="4914811"/>
            <a:ext cx="96699" cy="163489"/>
          </a:xfrm>
          <a:prstGeom prst="rect">
            <a:avLst/>
          </a:prstGeom>
        </p:spPr>
        <p:txBody>
          <a:bodyPr vert="horz" wrap="square" lIns="0" tIns="16541" rIns="0" bIns="0" rtlCol="0">
            <a:spAutoFit/>
          </a:bodyPr>
          <a:lstStyle/>
          <a:p>
            <a:pPr>
              <a:spcBef>
                <a:spcPts val="130"/>
              </a:spcBef>
            </a:pPr>
            <a:r>
              <a:rPr sz="952" spc="20" dirty="0">
                <a:latin typeface="Arial"/>
                <a:cs typeface="Arial"/>
              </a:rPr>
              <a:t>S</a:t>
            </a:r>
            <a:endParaRPr sz="952">
              <a:latin typeface="Arial"/>
              <a:cs typeface="Arial"/>
            </a:endParaRPr>
          </a:p>
        </p:txBody>
      </p:sp>
      <p:sp>
        <p:nvSpPr>
          <p:cNvPr id="17" name="object 17"/>
          <p:cNvSpPr txBox="1"/>
          <p:nvPr/>
        </p:nvSpPr>
        <p:spPr>
          <a:xfrm>
            <a:off x="7119427" y="4688827"/>
            <a:ext cx="210575" cy="163489"/>
          </a:xfrm>
          <a:prstGeom prst="rect">
            <a:avLst/>
          </a:prstGeom>
        </p:spPr>
        <p:txBody>
          <a:bodyPr vert="horz" wrap="square" lIns="0" tIns="16541" rIns="0" bIns="0" rtlCol="0">
            <a:spAutoFit/>
          </a:bodyPr>
          <a:lstStyle/>
          <a:p>
            <a:pPr marL="25448">
              <a:spcBef>
                <a:spcPts val="130"/>
              </a:spcBef>
            </a:pPr>
            <a:r>
              <a:rPr sz="952" spc="25" dirty="0">
                <a:latin typeface="Arial"/>
                <a:cs typeface="Arial"/>
              </a:rPr>
              <a:t>R</a:t>
            </a:r>
            <a:r>
              <a:rPr sz="1127" spc="37" baseline="-18518" dirty="0">
                <a:latin typeface="Arial"/>
                <a:cs typeface="Arial"/>
              </a:rPr>
              <a:t>1</a:t>
            </a:r>
            <a:endParaRPr sz="1127" baseline="-18518">
              <a:latin typeface="Arial"/>
              <a:cs typeface="Arial"/>
            </a:endParaRPr>
          </a:p>
        </p:txBody>
      </p:sp>
      <p:sp>
        <p:nvSpPr>
          <p:cNvPr id="18" name="object 18"/>
          <p:cNvSpPr txBox="1"/>
          <p:nvPr/>
        </p:nvSpPr>
        <p:spPr>
          <a:xfrm>
            <a:off x="8814162" y="4688841"/>
            <a:ext cx="209939" cy="163489"/>
          </a:xfrm>
          <a:prstGeom prst="rect">
            <a:avLst/>
          </a:prstGeom>
        </p:spPr>
        <p:txBody>
          <a:bodyPr vert="horz" wrap="square" lIns="0" tIns="16541" rIns="0" bIns="0" rtlCol="0">
            <a:spAutoFit/>
          </a:bodyPr>
          <a:lstStyle/>
          <a:p>
            <a:pPr marL="25448">
              <a:spcBef>
                <a:spcPts val="130"/>
              </a:spcBef>
            </a:pPr>
            <a:r>
              <a:rPr sz="952" spc="20" dirty="0">
                <a:latin typeface="Arial"/>
                <a:cs typeface="Arial"/>
              </a:rPr>
              <a:t>R</a:t>
            </a:r>
            <a:r>
              <a:rPr sz="1127" spc="30" baseline="-18518" dirty="0">
                <a:latin typeface="Arial"/>
                <a:cs typeface="Arial"/>
              </a:rPr>
              <a:t>2</a:t>
            </a:r>
            <a:endParaRPr sz="1127" baseline="-18518">
              <a:latin typeface="Arial"/>
              <a:cs typeface="Arial"/>
            </a:endParaRPr>
          </a:p>
        </p:txBody>
      </p:sp>
      <p:sp>
        <p:nvSpPr>
          <p:cNvPr id="19" name="object 19"/>
          <p:cNvSpPr/>
          <p:nvPr/>
        </p:nvSpPr>
        <p:spPr>
          <a:xfrm>
            <a:off x="7245603" y="4446375"/>
            <a:ext cx="1582175" cy="526755"/>
          </a:xfrm>
          <a:custGeom>
            <a:avLst/>
            <a:gdLst/>
            <a:ahLst/>
            <a:cxnLst/>
            <a:rect l="l" t="t" r="r" b="b"/>
            <a:pathLst>
              <a:path w="1579245" h="525779">
                <a:moveTo>
                  <a:pt x="737628" y="525780"/>
                </a:moveTo>
                <a:lnTo>
                  <a:pt x="592848" y="418338"/>
                </a:lnTo>
              </a:path>
              <a:path w="1579245" h="525779">
                <a:moveTo>
                  <a:pt x="989838" y="418338"/>
                </a:moveTo>
                <a:lnTo>
                  <a:pt x="844296" y="525780"/>
                </a:lnTo>
              </a:path>
              <a:path w="1579245" h="525779">
                <a:moveTo>
                  <a:pt x="912126" y="183642"/>
                </a:moveTo>
                <a:lnTo>
                  <a:pt x="666750" y="183642"/>
                </a:lnTo>
              </a:path>
              <a:path w="1579245" h="525779">
                <a:moveTo>
                  <a:pt x="1229118" y="469392"/>
                </a:moveTo>
                <a:lnTo>
                  <a:pt x="989838" y="418338"/>
                </a:lnTo>
              </a:path>
              <a:path w="1579245" h="525779">
                <a:moveTo>
                  <a:pt x="912126" y="183642"/>
                </a:moveTo>
                <a:lnTo>
                  <a:pt x="989838" y="418338"/>
                </a:lnTo>
              </a:path>
              <a:path w="1579245" h="525779">
                <a:moveTo>
                  <a:pt x="883170" y="225552"/>
                </a:moveTo>
                <a:lnTo>
                  <a:pt x="941844" y="403860"/>
                </a:lnTo>
              </a:path>
              <a:path w="1579245" h="525779">
                <a:moveTo>
                  <a:pt x="1395222" y="284988"/>
                </a:moveTo>
                <a:lnTo>
                  <a:pt x="1229118" y="469392"/>
                </a:lnTo>
              </a:path>
              <a:path w="1579245" h="525779">
                <a:moveTo>
                  <a:pt x="1351026" y="272796"/>
                </a:moveTo>
                <a:lnTo>
                  <a:pt x="1214640" y="424434"/>
                </a:lnTo>
              </a:path>
              <a:path w="1579245" h="525779">
                <a:moveTo>
                  <a:pt x="1078242" y="0"/>
                </a:moveTo>
                <a:lnTo>
                  <a:pt x="912126" y="183642"/>
                </a:lnTo>
              </a:path>
              <a:path w="1579245" h="525779">
                <a:moveTo>
                  <a:pt x="1318272" y="50292"/>
                </a:moveTo>
                <a:lnTo>
                  <a:pt x="1395222" y="284988"/>
                </a:lnTo>
              </a:path>
              <a:path w="1579245" h="525779">
                <a:moveTo>
                  <a:pt x="1318272" y="50292"/>
                </a:moveTo>
                <a:lnTo>
                  <a:pt x="1078242" y="0"/>
                </a:lnTo>
              </a:path>
              <a:path w="1579245" h="525779">
                <a:moveTo>
                  <a:pt x="1288554" y="89154"/>
                </a:moveTo>
                <a:lnTo>
                  <a:pt x="1090422" y="44196"/>
                </a:lnTo>
              </a:path>
              <a:path w="1579245" h="525779">
                <a:moveTo>
                  <a:pt x="352818" y="469392"/>
                </a:moveTo>
                <a:lnTo>
                  <a:pt x="592848" y="418338"/>
                </a:lnTo>
              </a:path>
              <a:path w="1579245" h="525779">
                <a:moveTo>
                  <a:pt x="666750" y="183642"/>
                </a:moveTo>
                <a:lnTo>
                  <a:pt x="592848" y="418338"/>
                </a:lnTo>
              </a:path>
              <a:path w="1579245" h="525779">
                <a:moveTo>
                  <a:pt x="622566" y="189737"/>
                </a:moveTo>
                <a:lnTo>
                  <a:pt x="560082" y="386334"/>
                </a:lnTo>
              </a:path>
              <a:path w="1579245" h="525779">
                <a:moveTo>
                  <a:pt x="186702" y="288036"/>
                </a:moveTo>
                <a:lnTo>
                  <a:pt x="352818" y="469392"/>
                </a:lnTo>
              </a:path>
              <a:path w="1579245" h="525779">
                <a:moveTo>
                  <a:pt x="230885" y="272796"/>
                </a:moveTo>
                <a:lnTo>
                  <a:pt x="367296" y="427482"/>
                </a:lnTo>
              </a:path>
              <a:path w="1579245" h="525779">
                <a:moveTo>
                  <a:pt x="503694" y="0"/>
                </a:moveTo>
                <a:lnTo>
                  <a:pt x="666750" y="183642"/>
                </a:lnTo>
              </a:path>
              <a:path w="1579245" h="525779">
                <a:moveTo>
                  <a:pt x="263664" y="53340"/>
                </a:moveTo>
                <a:lnTo>
                  <a:pt x="186702" y="288036"/>
                </a:lnTo>
              </a:path>
              <a:path w="1579245" h="525779">
                <a:moveTo>
                  <a:pt x="263664" y="53340"/>
                </a:moveTo>
                <a:lnTo>
                  <a:pt x="503694" y="0"/>
                </a:lnTo>
              </a:path>
              <a:path w="1579245" h="525779">
                <a:moveTo>
                  <a:pt x="290322" y="89154"/>
                </a:moveTo>
                <a:lnTo>
                  <a:pt x="491502" y="47244"/>
                </a:lnTo>
              </a:path>
              <a:path w="1579245" h="525779">
                <a:moveTo>
                  <a:pt x="186702" y="288036"/>
                </a:moveTo>
                <a:lnTo>
                  <a:pt x="0" y="326898"/>
                </a:lnTo>
              </a:path>
              <a:path w="1579245" h="525779">
                <a:moveTo>
                  <a:pt x="1395222" y="284988"/>
                </a:moveTo>
                <a:lnTo>
                  <a:pt x="1578876" y="323850"/>
                </a:lnTo>
              </a:path>
            </a:pathLst>
          </a:custGeom>
          <a:ln w="8890">
            <a:solidFill>
              <a:srgbClr val="000000"/>
            </a:solidFill>
          </a:ln>
        </p:spPr>
        <p:txBody>
          <a:bodyPr wrap="square" lIns="0" tIns="0" rIns="0" bIns="0" rtlCol="0"/>
          <a:lstStyle/>
          <a:p>
            <a:endParaRPr sz="1803"/>
          </a:p>
        </p:txBody>
      </p:sp>
      <p:sp>
        <p:nvSpPr>
          <p:cNvPr id="20" name="TextBox 19">
            <a:extLst>
              <a:ext uri="{FF2B5EF4-FFF2-40B4-BE49-F238E27FC236}">
                <a16:creationId xmlns:a16="http://schemas.microsoft.com/office/drawing/2014/main" id="{7803FD25-4D3A-4A46-AD7E-8DB3FFAD0B60}"/>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7" y="404668"/>
            <a:ext cx="7920685" cy="566846"/>
          </a:xfrm>
          <a:prstGeom prst="rect">
            <a:avLst/>
          </a:prstGeom>
        </p:spPr>
        <p:txBody>
          <a:bodyPr vert="horz" wrap="square" lIns="0" tIns="12724" rIns="0" bIns="0" rtlCol="0" anchor="ctr">
            <a:spAutoFit/>
          </a:bodyPr>
          <a:lstStyle/>
          <a:p>
            <a:pPr marL="12724" algn="ctr">
              <a:spcBef>
                <a:spcPts val="100"/>
              </a:spcBef>
            </a:pPr>
            <a:r>
              <a:rPr sz="4000" spc="-5" dirty="0">
                <a:latin typeface="+mn-lt"/>
              </a:rPr>
              <a:t>Άλλες</a:t>
            </a:r>
            <a:r>
              <a:rPr sz="4000" spc="-90" dirty="0">
                <a:latin typeface="+mn-lt"/>
              </a:rPr>
              <a:t> </a:t>
            </a:r>
            <a:r>
              <a:rPr sz="4000" spc="-5" dirty="0">
                <a:latin typeface="+mn-lt"/>
              </a:rPr>
              <a:t>Ιδιότητες</a:t>
            </a:r>
          </a:p>
        </p:txBody>
      </p:sp>
      <p:sp>
        <p:nvSpPr>
          <p:cNvPr id="3" name="object 3"/>
          <p:cNvSpPr txBox="1"/>
          <p:nvPr/>
        </p:nvSpPr>
        <p:spPr>
          <a:xfrm>
            <a:off x="250702" y="1190366"/>
            <a:ext cx="4135158" cy="2390986"/>
          </a:xfrm>
          <a:prstGeom prst="rect">
            <a:avLst/>
          </a:prstGeom>
        </p:spPr>
        <p:txBody>
          <a:bodyPr vert="horz" wrap="square" lIns="0" tIns="108786" rIns="0" bIns="0" rtlCol="0">
            <a:spAutoFit/>
          </a:bodyPr>
          <a:lstStyle/>
          <a:p>
            <a:pPr marL="376634" indent="-364546">
              <a:spcBef>
                <a:spcPts val="857"/>
              </a:spcBef>
              <a:buClr>
                <a:srgbClr val="FF0000"/>
              </a:buClr>
              <a:buSzPct val="75000"/>
              <a:buFont typeface="Wingdings"/>
              <a:buChar char=""/>
              <a:tabLst>
                <a:tab pos="376634" algn="l"/>
                <a:tab pos="377270" algn="l"/>
              </a:tabLst>
            </a:pPr>
            <a:r>
              <a:rPr sz="3206" spc="-10" dirty="0">
                <a:cs typeface="Arial"/>
              </a:rPr>
              <a:t>Σημείο</a:t>
            </a:r>
            <a:r>
              <a:rPr sz="3206" spc="-15" dirty="0">
                <a:cs typeface="Arial"/>
              </a:rPr>
              <a:t> </a:t>
            </a:r>
            <a:r>
              <a:rPr sz="3206" spc="-10" dirty="0">
                <a:cs typeface="Arial"/>
              </a:rPr>
              <a:t>Ανάφλεξης</a:t>
            </a:r>
            <a:endParaRPr sz="3206" dirty="0">
              <a:cs typeface="Arial"/>
            </a:endParaRPr>
          </a:p>
          <a:p>
            <a:pPr marL="376634" indent="-364546">
              <a:spcBef>
                <a:spcPts val="756"/>
              </a:spcBef>
              <a:buClr>
                <a:srgbClr val="FF0000"/>
              </a:buClr>
              <a:buSzPct val="75000"/>
              <a:buFont typeface="Wingdings"/>
              <a:buChar char=""/>
              <a:tabLst>
                <a:tab pos="376634" algn="l"/>
                <a:tab pos="377270" algn="l"/>
              </a:tabLst>
            </a:pPr>
            <a:r>
              <a:rPr sz="3206" spc="-10" dirty="0">
                <a:cs typeface="Arial"/>
              </a:rPr>
              <a:t>Θερμογόνος</a:t>
            </a:r>
            <a:r>
              <a:rPr sz="3206" spc="-35" dirty="0">
                <a:cs typeface="Arial"/>
              </a:rPr>
              <a:t> </a:t>
            </a:r>
            <a:r>
              <a:rPr sz="3206" spc="-10" dirty="0">
                <a:cs typeface="Arial"/>
              </a:rPr>
              <a:t>Δύναμη</a:t>
            </a:r>
            <a:endParaRPr sz="3206" dirty="0">
              <a:cs typeface="Arial"/>
            </a:endParaRPr>
          </a:p>
          <a:p>
            <a:pPr marL="376634" indent="-364546">
              <a:spcBef>
                <a:spcPts val="766"/>
              </a:spcBef>
              <a:buClr>
                <a:srgbClr val="FF0000"/>
              </a:buClr>
              <a:buSzPct val="75000"/>
              <a:buFont typeface="Wingdings"/>
              <a:buChar char=""/>
              <a:tabLst>
                <a:tab pos="376634" algn="l"/>
                <a:tab pos="377270" algn="l"/>
              </a:tabLst>
            </a:pPr>
            <a:r>
              <a:rPr sz="3206" spc="-10" dirty="0">
                <a:cs typeface="Arial"/>
              </a:rPr>
              <a:t>Τέφρα</a:t>
            </a:r>
            <a:endParaRPr sz="3206" dirty="0">
              <a:cs typeface="Arial"/>
            </a:endParaRPr>
          </a:p>
          <a:p>
            <a:pPr marL="376634" indent="-364546">
              <a:spcBef>
                <a:spcPts val="761"/>
              </a:spcBef>
              <a:buClr>
                <a:srgbClr val="FF0000"/>
              </a:buClr>
              <a:buSzPct val="75000"/>
              <a:buFont typeface="Wingdings"/>
              <a:buChar char=""/>
              <a:tabLst>
                <a:tab pos="376634" algn="l"/>
                <a:tab pos="377270" algn="l"/>
              </a:tabLst>
            </a:pPr>
            <a:r>
              <a:rPr sz="3206" spc="-10" dirty="0" err="1">
                <a:cs typeface="Arial"/>
              </a:rPr>
              <a:t>Εξ</a:t>
            </a:r>
            <a:r>
              <a:rPr sz="3206" spc="-10" dirty="0">
                <a:cs typeface="Arial"/>
              </a:rPr>
              <a:t>ανθράκωμα</a:t>
            </a:r>
            <a:endParaRPr sz="3206" dirty="0">
              <a:cs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2290" y="563225"/>
            <a:ext cx="8244868" cy="568966"/>
          </a:xfrm>
          <a:prstGeom prst="rect">
            <a:avLst/>
          </a:prstGeom>
        </p:spPr>
        <p:txBody>
          <a:bodyPr vert="horz" wrap="square" lIns="0" tIns="12724" rIns="0" bIns="0" rtlCol="0" anchor="ctr">
            <a:spAutoFit/>
          </a:bodyPr>
          <a:lstStyle/>
          <a:p>
            <a:pPr marL="623482">
              <a:spcBef>
                <a:spcPts val="100"/>
              </a:spcBef>
            </a:pPr>
            <a:r>
              <a:rPr spc="-5" dirty="0"/>
              <a:t>Μαζούτ</a:t>
            </a:r>
          </a:p>
        </p:txBody>
      </p:sp>
      <p:sp>
        <p:nvSpPr>
          <p:cNvPr id="3" name="object 4">
            <a:extLst>
              <a:ext uri="{FF2B5EF4-FFF2-40B4-BE49-F238E27FC236}">
                <a16:creationId xmlns:a16="http://schemas.microsoft.com/office/drawing/2014/main" id="{6AA4FB27-8852-420D-98BD-104CC18FBCCD}"/>
              </a:ext>
            </a:extLst>
          </p:cNvPr>
          <p:cNvSpPr txBox="1"/>
          <p:nvPr/>
        </p:nvSpPr>
        <p:spPr>
          <a:xfrm>
            <a:off x="-20528" y="4906765"/>
            <a:ext cx="9144000" cy="615553"/>
          </a:xfrm>
          <a:prstGeom prst="rect">
            <a:avLst/>
          </a:prstGeom>
        </p:spPr>
        <p:txBody>
          <a:bodyPr vert="horz" wrap="square" lIns="0" tIns="0" rIns="0" bIns="0" rtlCol="0" anchor="ctr">
            <a:spAutoFit/>
          </a:bodyPr>
          <a:lstStyle>
            <a:defPPr>
              <a:defRPr lang="en-US"/>
            </a:defPPr>
            <a:lvl1pPr marL="12724" defTabSz="914400">
              <a:spcBef>
                <a:spcPts val="114"/>
              </a:spcBef>
              <a:defRPr sz="1250" b="1" i="0" spc="-25">
                <a:latin typeface="Tahoma"/>
                <a:cs typeface="Tahoma"/>
              </a:defRPr>
            </a:lvl1pPr>
            <a:lvl2pPr defTabSz="914400"/>
            <a:lvl3pPr defTabSz="914400"/>
            <a:lvl4pPr defTabSz="914400"/>
            <a:lvl5pPr defTabSz="914400"/>
            <a:lvl6pPr defTabSz="914400"/>
            <a:lvl7pPr defTabSz="914400"/>
            <a:lvl8pPr defTabSz="914400"/>
            <a:lvl9pPr defTabSz="914400"/>
          </a:lstStyle>
          <a:p>
            <a:r>
              <a:rPr lang="el-GR" sz="2000" dirty="0">
                <a:latin typeface="+mn-lt"/>
              </a:rPr>
              <a:t>Τεχνολογία Καύσιμων και Λιπαντικών, Δ. Καρώνης, Ε. Λόης, Φ. Ζαννίκος, Εκδόσεις ΕΜΠ, 2014, Αθήνα</a:t>
            </a:r>
          </a:p>
        </p:txBody>
      </p:sp>
      <p:sp>
        <p:nvSpPr>
          <p:cNvPr id="4" name="object 9">
            <a:extLst>
              <a:ext uri="{FF2B5EF4-FFF2-40B4-BE49-F238E27FC236}">
                <a16:creationId xmlns:a16="http://schemas.microsoft.com/office/drawing/2014/main" id="{59B4B36C-0AA1-4148-BF4A-0D90EA6BEE7D}"/>
              </a:ext>
            </a:extLst>
          </p:cNvPr>
          <p:cNvSpPr txBox="1">
            <a:spLocks/>
          </p:cNvSpPr>
          <p:nvPr/>
        </p:nvSpPr>
        <p:spPr>
          <a:xfrm>
            <a:off x="20281" y="5505089"/>
            <a:ext cx="9144000" cy="923330"/>
          </a:xfrm>
          <a:prstGeom prst="rect">
            <a:avLst/>
          </a:prstGeom>
        </p:spPr>
        <p:txBody>
          <a:bodyPr vert="horz" wrap="square" lIns="0" tIns="0" rIns="0" bIns="0" rtlCol="0" anchor="ctr">
            <a:spAutoFit/>
          </a:bodyPr>
          <a:lstStyle>
            <a:defPPr>
              <a:defRPr lang="el-GR"/>
            </a:defPPr>
            <a:lvl1pPr marL="0" algn="l" defTabSz="914400" rtl="0" eaLnBrk="1" latinLnBrk="0" hangingPunct="1">
              <a:defRPr sz="1250" b="0" i="1" kern="1200">
                <a:solidFill>
                  <a:srgbClr val="969696"/>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24">
              <a:spcBef>
                <a:spcPts val="114"/>
              </a:spcBef>
            </a:pPr>
            <a:r>
              <a:rPr lang="el-GR" sz="2000" b="1" i="0" spc="-25" dirty="0">
                <a:solidFill>
                  <a:schemeClr val="tx1"/>
                </a:solidFill>
                <a:latin typeface="+mn-lt"/>
              </a:rPr>
              <a:t>Τεχνολογίες </a:t>
            </a:r>
            <a:r>
              <a:rPr lang="el-GR" sz="2000" b="1" i="0" spc="-30" dirty="0">
                <a:solidFill>
                  <a:schemeClr val="tx1"/>
                </a:solidFill>
                <a:latin typeface="+mn-lt"/>
              </a:rPr>
              <a:t>Εκμετάλλευσης </a:t>
            </a:r>
            <a:r>
              <a:rPr lang="el-GR" sz="2000" b="1" i="0" spc="-25" dirty="0">
                <a:solidFill>
                  <a:schemeClr val="tx1"/>
                </a:solidFill>
                <a:latin typeface="+mn-lt"/>
              </a:rPr>
              <a:t>και </a:t>
            </a:r>
            <a:r>
              <a:rPr lang="el-GR" sz="2000" b="1" i="0" spc="-30" dirty="0">
                <a:solidFill>
                  <a:schemeClr val="tx1"/>
                </a:solidFill>
                <a:latin typeface="+mn-lt"/>
              </a:rPr>
              <a:t>Αξιοποίησης</a:t>
            </a:r>
            <a:r>
              <a:rPr lang="el-GR" sz="2000" b="1" i="0" spc="65" dirty="0">
                <a:solidFill>
                  <a:schemeClr val="tx1"/>
                </a:solidFill>
                <a:latin typeface="+mn-lt"/>
              </a:rPr>
              <a:t> </a:t>
            </a:r>
            <a:r>
              <a:rPr lang="el-GR" sz="2000" b="1" i="0" spc="-35" dirty="0">
                <a:solidFill>
                  <a:schemeClr val="tx1"/>
                </a:solidFill>
                <a:latin typeface="+mn-lt"/>
              </a:rPr>
              <a:t>Υδρογονανθράκων, Στέλλα Μπεζεργιάννη, </a:t>
            </a:r>
            <a:r>
              <a:rPr lang="el-GR" sz="2000" b="1" i="0" dirty="0">
                <a:solidFill>
                  <a:schemeClr val="tx1"/>
                </a:solidFill>
                <a:latin typeface="+mn-lt"/>
                <a:cs typeface="Arial"/>
              </a:rPr>
              <a:t>Παραγωγή</a:t>
            </a:r>
            <a:r>
              <a:rPr lang="el-GR" sz="2000" b="1" i="0" spc="-100" dirty="0">
                <a:solidFill>
                  <a:schemeClr val="tx1"/>
                </a:solidFill>
                <a:latin typeface="+mn-lt"/>
                <a:cs typeface="Arial"/>
              </a:rPr>
              <a:t> </a:t>
            </a:r>
            <a:r>
              <a:rPr lang="el-GR" sz="2000" b="1" i="0" dirty="0">
                <a:solidFill>
                  <a:schemeClr val="tx1"/>
                </a:solidFill>
                <a:latin typeface="+mn-lt"/>
                <a:cs typeface="Arial"/>
              </a:rPr>
              <a:t>Ντίζελ  Ντιζελοκινητήρας  </a:t>
            </a:r>
            <a:r>
              <a:rPr lang="el-GR" sz="2000" b="1" i="0" spc="-5" dirty="0">
                <a:solidFill>
                  <a:schemeClr val="tx1"/>
                </a:solidFill>
                <a:latin typeface="+mn-lt"/>
                <a:cs typeface="Arial"/>
              </a:rPr>
              <a:t>Ιδιότητες </a:t>
            </a:r>
            <a:r>
              <a:rPr lang="el-GR" sz="2000" b="1" i="0" dirty="0">
                <a:solidFill>
                  <a:schemeClr val="tx1"/>
                </a:solidFill>
                <a:latin typeface="+mn-lt"/>
                <a:cs typeface="Arial"/>
              </a:rPr>
              <a:t>Ντίζελ  Μαζούτ</a:t>
            </a:r>
            <a:r>
              <a:rPr lang="el-GR" sz="2000" b="1" i="0" spc="-10" dirty="0">
                <a:solidFill>
                  <a:schemeClr val="tx1"/>
                </a:solidFill>
                <a:latin typeface="+mn-lt"/>
                <a:cs typeface="Arial"/>
              </a:rPr>
              <a:t>,</a:t>
            </a:r>
            <a:r>
              <a:rPr lang="el-GR" sz="2000" b="1" i="0" spc="-5" dirty="0">
                <a:solidFill>
                  <a:schemeClr val="tx1"/>
                </a:solidFill>
                <a:latin typeface="+mn-lt"/>
                <a:cs typeface="Arial"/>
              </a:rPr>
              <a:t> Δρ. Στέλλα</a:t>
            </a:r>
            <a:r>
              <a:rPr lang="el-GR" sz="2000" b="1" i="0" spc="-20" dirty="0">
                <a:solidFill>
                  <a:schemeClr val="tx1"/>
                </a:solidFill>
                <a:latin typeface="+mn-lt"/>
                <a:cs typeface="Arial"/>
              </a:rPr>
              <a:t> </a:t>
            </a:r>
            <a:r>
              <a:rPr lang="el-GR" sz="2000" b="1" i="0" spc="-5" dirty="0">
                <a:solidFill>
                  <a:schemeClr val="tx1"/>
                </a:solidFill>
                <a:latin typeface="+mn-lt"/>
                <a:cs typeface="Arial"/>
              </a:rPr>
              <a:t>Μπεζεργιαννη, 2009</a:t>
            </a:r>
            <a:endParaRPr lang="el-GR" sz="2000" b="1" i="0" dirty="0">
              <a:solidFill>
                <a:schemeClr val="tx1"/>
              </a:solidFill>
              <a:latin typeface="+mn-lt"/>
              <a:cs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6" y="404668"/>
            <a:ext cx="8856790" cy="566846"/>
          </a:xfrm>
          <a:prstGeom prst="rect">
            <a:avLst/>
          </a:prstGeom>
        </p:spPr>
        <p:txBody>
          <a:bodyPr vert="horz" wrap="square" lIns="0" tIns="12724" rIns="0" bIns="0" rtlCol="0" anchor="ctr">
            <a:spAutoFit/>
          </a:bodyPr>
          <a:lstStyle/>
          <a:p>
            <a:pPr marL="12724">
              <a:spcBef>
                <a:spcPts val="100"/>
              </a:spcBef>
            </a:pPr>
            <a:r>
              <a:rPr sz="4000" b="1" spc="-5" dirty="0">
                <a:latin typeface="+mn-lt"/>
              </a:rPr>
              <a:t>Παραγωγή Μαζούτ </a:t>
            </a:r>
            <a:r>
              <a:rPr sz="4000" b="1" dirty="0">
                <a:latin typeface="+mn-lt"/>
              </a:rPr>
              <a:t>-</a:t>
            </a:r>
            <a:r>
              <a:rPr sz="4000" b="1" spc="-65" dirty="0">
                <a:latin typeface="+mn-lt"/>
              </a:rPr>
              <a:t> </a:t>
            </a:r>
            <a:r>
              <a:rPr sz="4000" b="1" spc="-5" dirty="0">
                <a:latin typeface="+mn-lt"/>
              </a:rPr>
              <a:t>Προδιαγραφές</a:t>
            </a:r>
          </a:p>
        </p:txBody>
      </p:sp>
      <p:sp>
        <p:nvSpPr>
          <p:cNvPr id="3" name="object 3"/>
          <p:cNvSpPr txBox="1"/>
          <p:nvPr/>
        </p:nvSpPr>
        <p:spPr>
          <a:xfrm>
            <a:off x="250702" y="1287624"/>
            <a:ext cx="8569769" cy="2887612"/>
          </a:xfrm>
          <a:prstGeom prst="rect">
            <a:avLst/>
          </a:prstGeom>
        </p:spPr>
        <p:txBody>
          <a:bodyPr vert="horz" wrap="square" lIns="0" tIns="12724" rIns="0" bIns="0" rtlCol="0">
            <a:spAutoFit/>
          </a:bodyPr>
          <a:lstStyle/>
          <a:p>
            <a:pPr marL="376634" indent="-364546">
              <a:lnSpc>
                <a:spcPts val="3266"/>
              </a:lnSpc>
              <a:spcBef>
                <a:spcPts val="100"/>
              </a:spcBef>
              <a:buClr>
                <a:srgbClr val="FF0000"/>
              </a:buClr>
              <a:buSzPct val="75000"/>
              <a:buFont typeface="Wingdings"/>
              <a:buChar char=""/>
              <a:tabLst>
                <a:tab pos="376634" algn="l"/>
                <a:tab pos="377270" algn="l"/>
              </a:tabLst>
            </a:pPr>
            <a:r>
              <a:rPr sz="2000" b="1" spc="-5" dirty="0">
                <a:cs typeface="Arial"/>
              </a:rPr>
              <a:t>Υπολείμματα απόσταξης και διεργασιών</a:t>
            </a:r>
            <a:endParaRPr sz="2000" b="1" dirty="0">
              <a:cs typeface="Arial"/>
            </a:endParaRPr>
          </a:p>
          <a:p>
            <a:pPr marL="556044" lvl="1">
              <a:lnSpc>
                <a:spcPts val="3026"/>
              </a:lnSpc>
              <a:buClr>
                <a:srgbClr val="FFCF01"/>
              </a:buClr>
              <a:buSzPct val="108333"/>
              <a:tabLst>
                <a:tab pos="820070" algn="l"/>
                <a:tab pos="820706" algn="l"/>
              </a:tabLst>
            </a:pPr>
            <a:r>
              <a:rPr sz="2000" dirty="0">
                <a:cs typeface="Arial"/>
              </a:rPr>
              <a:t>όχι</a:t>
            </a:r>
            <a:r>
              <a:rPr sz="2000" spc="-10" dirty="0">
                <a:cs typeface="Arial"/>
              </a:rPr>
              <a:t> </a:t>
            </a:r>
            <a:r>
              <a:rPr sz="2000" spc="-5" dirty="0">
                <a:cs typeface="Arial"/>
              </a:rPr>
              <a:t>αποστάγματα</a:t>
            </a:r>
            <a:endParaRPr sz="2000" dirty="0">
              <a:cs typeface="Arial"/>
            </a:endParaRPr>
          </a:p>
          <a:p>
            <a:pPr marL="376634" indent="-364546">
              <a:spcBef>
                <a:spcPts val="636"/>
              </a:spcBef>
              <a:buClr>
                <a:srgbClr val="FF0000"/>
              </a:buClr>
              <a:buSzPct val="75000"/>
              <a:buFont typeface="Wingdings"/>
              <a:buChar char=""/>
              <a:tabLst>
                <a:tab pos="376634" algn="l"/>
                <a:tab pos="377270" algn="l"/>
              </a:tabLst>
            </a:pPr>
            <a:r>
              <a:rPr sz="2000" b="1" spc="-5" dirty="0">
                <a:cs typeface="Arial"/>
              </a:rPr>
              <a:t>Χαμηλότερη </a:t>
            </a:r>
            <a:r>
              <a:rPr sz="2000" b="1" dirty="0">
                <a:cs typeface="Arial"/>
              </a:rPr>
              <a:t>τιμή</a:t>
            </a:r>
            <a:r>
              <a:rPr sz="2000" b="1" spc="-10" dirty="0">
                <a:cs typeface="Arial"/>
              </a:rPr>
              <a:t> </a:t>
            </a:r>
            <a:r>
              <a:rPr sz="2000" b="1" spc="-5" dirty="0">
                <a:cs typeface="Arial"/>
              </a:rPr>
              <a:t>πώλησης</a:t>
            </a:r>
            <a:endParaRPr sz="2000" b="1" dirty="0">
              <a:cs typeface="Arial"/>
            </a:endParaRPr>
          </a:p>
          <a:p>
            <a:pPr marL="376634" indent="-364546">
              <a:lnSpc>
                <a:spcPts val="3266"/>
              </a:lnSpc>
              <a:spcBef>
                <a:spcPts val="671"/>
              </a:spcBef>
              <a:buClr>
                <a:srgbClr val="FF0000"/>
              </a:buClr>
              <a:buSzPct val="75000"/>
              <a:buFont typeface="Wingdings"/>
              <a:buChar char=""/>
              <a:tabLst>
                <a:tab pos="376634" algn="l"/>
                <a:tab pos="377270" algn="l"/>
              </a:tabLst>
            </a:pPr>
            <a:r>
              <a:rPr sz="2000" b="1" dirty="0">
                <a:cs typeface="Arial"/>
              </a:rPr>
              <a:t>Τύποι</a:t>
            </a:r>
            <a:r>
              <a:rPr sz="2000" b="1" spc="-10" dirty="0">
                <a:cs typeface="Arial"/>
              </a:rPr>
              <a:t> </a:t>
            </a:r>
            <a:r>
              <a:rPr sz="2000" b="1" dirty="0">
                <a:cs typeface="Arial"/>
              </a:rPr>
              <a:t>μαζούτ</a:t>
            </a:r>
          </a:p>
          <a:p>
            <a:pPr marL="556044" lvl="1">
              <a:lnSpc>
                <a:spcPts val="2906"/>
              </a:lnSpc>
              <a:buClr>
                <a:srgbClr val="FFCF01"/>
              </a:buClr>
              <a:buSzPct val="108333"/>
              <a:tabLst>
                <a:tab pos="820070" algn="l"/>
                <a:tab pos="820706" algn="l"/>
              </a:tabLst>
            </a:pPr>
            <a:r>
              <a:rPr sz="2000" spc="-5" dirty="0">
                <a:cs typeface="Arial"/>
              </a:rPr>
              <a:t>Νο.1 (χαμηλού </a:t>
            </a:r>
            <a:r>
              <a:rPr sz="2000" dirty="0">
                <a:cs typeface="Arial"/>
              </a:rPr>
              <a:t>ιξώδους), </a:t>
            </a:r>
            <a:r>
              <a:rPr sz="2000" spc="-5" dirty="0">
                <a:cs typeface="Arial"/>
              </a:rPr>
              <a:t>Νο.3 (υψηλού</a:t>
            </a:r>
            <a:r>
              <a:rPr sz="2000" spc="-40" dirty="0">
                <a:cs typeface="Arial"/>
              </a:rPr>
              <a:t> </a:t>
            </a:r>
            <a:r>
              <a:rPr sz="2000" dirty="0">
                <a:cs typeface="Arial"/>
              </a:rPr>
              <a:t>ιξώδους)</a:t>
            </a:r>
          </a:p>
          <a:p>
            <a:pPr marL="556044" lvl="1">
              <a:lnSpc>
                <a:spcPts val="2996"/>
              </a:lnSpc>
              <a:buClr>
                <a:srgbClr val="FFCF01"/>
              </a:buClr>
              <a:buSzPct val="108333"/>
              <a:tabLst>
                <a:tab pos="820070" algn="l"/>
                <a:tab pos="820706" algn="l"/>
              </a:tabLst>
            </a:pPr>
            <a:r>
              <a:rPr sz="2000" spc="-5" dirty="0">
                <a:cs typeface="Arial"/>
              </a:rPr>
              <a:t>Για </a:t>
            </a:r>
            <a:r>
              <a:rPr sz="2000" dirty="0">
                <a:cs typeface="Arial"/>
              </a:rPr>
              <a:t>κάθε </a:t>
            </a:r>
            <a:r>
              <a:rPr sz="2000" spc="-5" dirty="0">
                <a:cs typeface="Arial"/>
              </a:rPr>
              <a:t>τύπο υπάρχουν δύο</a:t>
            </a:r>
            <a:r>
              <a:rPr sz="2000" spc="-50" dirty="0">
                <a:cs typeface="Arial"/>
              </a:rPr>
              <a:t> </a:t>
            </a:r>
            <a:r>
              <a:rPr sz="2000" spc="-5" dirty="0">
                <a:cs typeface="Arial"/>
              </a:rPr>
              <a:t>υποκατηγορίες</a:t>
            </a:r>
            <a:endParaRPr sz="2000" dirty="0">
              <a:cs typeface="Arial"/>
            </a:endParaRPr>
          </a:p>
          <a:p>
            <a:pPr marL="1266051" lvl="2" indent="-266571">
              <a:lnSpc>
                <a:spcPts val="2395"/>
              </a:lnSpc>
              <a:buClr>
                <a:srgbClr val="3333CC"/>
              </a:buClr>
              <a:buSzPct val="80000"/>
              <a:buFont typeface="Wingdings"/>
              <a:buChar char=""/>
              <a:tabLst>
                <a:tab pos="1266687" algn="l"/>
              </a:tabLst>
            </a:pPr>
            <a:r>
              <a:rPr sz="2000" spc="-5" dirty="0">
                <a:cs typeface="Arial"/>
              </a:rPr>
              <a:t>Χαμηλού S </a:t>
            </a:r>
            <a:r>
              <a:rPr sz="2000" dirty="0">
                <a:cs typeface="Arial"/>
              </a:rPr>
              <a:t>και </a:t>
            </a:r>
            <a:r>
              <a:rPr sz="2000" spc="-10" dirty="0">
                <a:cs typeface="Arial"/>
              </a:rPr>
              <a:t>υψηλού</a:t>
            </a:r>
            <a:r>
              <a:rPr sz="2000" spc="25" dirty="0">
                <a:cs typeface="Arial"/>
              </a:rPr>
              <a:t> </a:t>
            </a:r>
            <a:r>
              <a:rPr sz="2000" spc="-5" dirty="0">
                <a:cs typeface="Arial"/>
              </a:rPr>
              <a:t>S</a:t>
            </a:r>
            <a:endParaRPr sz="2000" dirty="0">
              <a:cs typeface="Arial"/>
            </a:endParaRPr>
          </a:p>
        </p:txBody>
      </p:sp>
      <p:sp>
        <p:nvSpPr>
          <p:cNvPr id="4" name="TextBox 3">
            <a:extLst>
              <a:ext uri="{FF2B5EF4-FFF2-40B4-BE49-F238E27FC236}">
                <a16:creationId xmlns:a16="http://schemas.microsoft.com/office/drawing/2014/main" id="{EF2B61F0-3287-4F20-9F30-5E5C54ADDF97}"/>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A81CEDA-74B7-4425-B601-967F2F2C2739}"/>
              </a:ext>
            </a:extLst>
          </p:cNvPr>
          <p:cNvPicPr/>
          <p:nvPr/>
        </p:nvPicPr>
        <p:blipFill rotWithShape="1">
          <a:blip r:embed="rId2">
            <a:extLst>
              <a:ext uri="{28A0092B-C50C-407E-A947-70E740481C1C}">
                <a14:useLocalDpi xmlns:a14="http://schemas.microsoft.com/office/drawing/2010/main" val="0"/>
              </a:ext>
            </a:extLst>
          </a:blip>
          <a:srcRect l="7223" t="21963" r="16350" b="44939"/>
          <a:stretch/>
        </p:blipFill>
        <p:spPr bwMode="auto">
          <a:xfrm>
            <a:off x="482600" y="925845"/>
            <a:ext cx="8178799" cy="5006309"/>
          </a:xfrm>
          <a:prstGeom prst="rect">
            <a:avLst/>
          </a:prstGeom>
          <a:noFill/>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53A66D1B-0803-425C-88A8-7FF2A55E3882}"/>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37049049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100062" y="6426672"/>
            <a:ext cx="8096779" cy="32062"/>
          </a:xfrm>
          <a:prstGeom prst="rect">
            <a:avLst/>
          </a:prstGeom>
          <a:blipFill>
            <a:blip r:embed="rId2" cstate="print"/>
            <a:stretch>
              <a:fillRect/>
            </a:stretch>
          </a:blipFill>
        </p:spPr>
        <p:txBody>
          <a:bodyPr wrap="square" lIns="0" tIns="0" rIns="0" bIns="0" rtlCol="0"/>
          <a:lstStyle/>
          <a:p>
            <a:endParaRPr sz="1803"/>
          </a:p>
        </p:txBody>
      </p:sp>
      <p:sp>
        <p:nvSpPr>
          <p:cNvPr id="10" name="object 10"/>
          <p:cNvSpPr/>
          <p:nvPr/>
        </p:nvSpPr>
        <p:spPr>
          <a:xfrm>
            <a:off x="100062" y="1047657"/>
            <a:ext cx="8096779" cy="32063"/>
          </a:xfrm>
          <a:prstGeom prst="rect">
            <a:avLst/>
          </a:prstGeom>
          <a:blipFill>
            <a:blip r:embed="rId2" cstate="print"/>
            <a:stretch>
              <a:fillRect/>
            </a:stretch>
          </a:blipFill>
        </p:spPr>
        <p:txBody>
          <a:bodyPr wrap="square" lIns="0" tIns="0" rIns="0" bIns="0" rtlCol="0"/>
          <a:lstStyle/>
          <a:p>
            <a:endParaRPr sz="1803"/>
          </a:p>
        </p:txBody>
      </p:sp>
      <p:sp>
        <p:nvSpPr>
          <p:cNvPr id="11" name="object 11"/>
          <p:cNvSpPr txBox="1">
            <a:spLocks noGrp="1"/>
          </p:cNvSpPr>
          <p:nvPr>
            <p:ph type="title"/>
          </p:nvPr>
        </p:nvSpPr>
        <p:spPr>
          <a:xfrm>
            <a:off x="179706" y="404668"/>
            <a:ext cx="8096778" cy="566846"/>
          </a:xfrm>
          <a:prstGeom prst="rect">
            <a:avLst/>
          </a:prstGeom>
        </p:spPr>
        <p:txBody>
          <a:bodyPr vert="horz" wrap="square" lIns="0" tIns="12724" rIns="0" bIns="0" rtlCol="0" anchor="ctr">
            <a:spAutoFit/>
          </a:bodyPr>
          <a:lstStyle/>
          <a:p>
            <a:pPr marL="12724" algn="ctr">
              <a:spcBef>
                <a:spcPts val="100"/>
              </a:spcBef>
            </a:pPr>
            <a:r>
              <a:rPr sz="4000" b="1" spc="-5" dirty="0">
                <a:latin typeface="+mn-lt"/>
              </a:rPr>
              <a:t>Ιξώδες και</a:t>
            </a:r>
            <a:r>
              <a:rPr sz="4000" b="1" spc="-80" dirty="0">
                <a:latin typeface="+mn-lt"/>
              </a:rPr>
              <a:t> </a:t>
            </a:r>
            <a:r>
              <a:rPr sz="4000" b="1" spc="-5" dirty="0" err="1">
                <a:latin typeface="+mn-lt"/>
              </a:rPr>
              <a:t>Θερμοκρ</a:t>
            </a:r>
            <a:r>
              <a:rPr sz="4000" b="1" spc="-5" dirty="0">
                <a:latin typeface="+mn-lt"/>
              </a:rPr>
              <a:t>ασία</a:t>
            </a:r>
            <a:r>
              <a:rPr lang="el-GR" sz="4000" b="1" spc="-5" dirty="0">
                <a:latin typeface="+mn-lt"/>
              </a:rPr>
              <a:t>???</a:t>
            </a:r>
            <a:endParaRPr sz="4000" b="1" spc="-5" dirty="0">
              <a:latin typeface="+mn-lt"/>
            </a:endParaRPr>
          </a:p>
        </p:txBody>
      </p:sp>
      <p:pic>
        <p:nvPicPr>
          <p:cNvPr id="6" name="Εικόνα 5">
            <a:extLst>
              <a:ext uri="{FF2B5EF4-FFF2-40B4-BE49-F238E27FC236}">
                <a16:creationId xmlns:a16="http://schemas.microsoft.com/office/drawing/2014/main" id="{C122DD20-849C-4EA5-B678-A003250CE894}"/>
              </a:ext>
            </a:extLst>
          </p:cNvPr>
          <p:cNvPicPr/>
          <p:nvPr/>
        </p:nvPicPr>
        <p:blipFill rotWithShape="1">
          <a:blip r:embed="rId3">
            <a:extLst>
              <a:ext uri="{28A0092B-C50C-407E-A947-70E740481C1C}">
                <a14:useLocalDpi xmlns:a14="http://schemas.microsoft.com/office/drawing/2010/main" val="0"/>
              </a:ext>
            </a:extLst>
          </a:blip>
          <a:srcRect l="8958" t="6538" r="18083" b="32680"/>
          <a:stretch/>
        </p:blipFill>
        <p:spPr bwMode="auto">
          <a:xfrm>
            <a:off x="1475656" y="905876"/>
            <a:ext cx="5904656" cy="547200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C19B9A4C-BB52-4340-96CA-3B02947E60C6}"/>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404668"/>
            <a:ext cx="9144000" cy="566846"/>
          </a:xfrm>
          <a:prstGeom prst="rect">
            <a:avLst/>
          </a:prstGeom>
        </p:spPr>
        <p:txBody>
          <a:bodyPr vert="horz" wrap="square" lIns="0" tIns="12724" rIns="0" bIns="0" rtlCol="0" anchor="ctr">
            <a:spAutoFit/>
          </a:bodyPr>
          <a:lstStyle/>
          <a:p>
            <a:pPr marL="12724">
              <a:spcBef>
                <a:spcPts val="100"/>
              </a:spcBef>
            </a:pPr>
            <a:r>
              <a:rPr lang="el-GR" sz="4000" b="1" spc="-5" dirty="0">
                <a:latin typeface="+mn-lt"/>
              </a:rPr>
              <a:t>Από τι εξαρτάται η </a:t>
            </a:r>
            <a:r>
              <a:rPr sz="4000" b="1" spc="-5" dirty="0" err="1">
                <a:latin typeface="+mn-lt"/>
              </a:rPr>
              <a:t>Θερμογόνο</a:t>
            </a:r>
            <a:r>
              <a:rPr lang="el-GR" sz="4000" b="1" spc="-5" dirty="0">
                <a:latin typeface="+mn-lt"/>
              </a:rPr>
              <a:t>ς</a:t>
            </a:r>
            <a:r>
              <a:rPr sz="4000" b="1" spc="-70" dirty="0">
                <a:latin typeface="+mn-lt"/>
              </a:rPr>
              <a:t> </a:t>
            </a:r>
            <a:r>
              <a:rPr sz="4000" b="1" spc="-10" dirty="0" err="1">
                <a:latin typeface="+mn-lt"/>
              </a:rPr>
              <a:t>Δύν</a:t>
            </a:r>
            <a:r>
              <a:rPr sz="4000" b="1" spc="-10" dirty="0">
                <a:latin typeface="+mn-lt"/>
              </a:rPr>
              <a:t>αμη</a:t>
            </a:r>
            <a:r>
              <a:rPr lang="el-GR" sz="4000" b="1" spc="-10" dirty="0">
                <a:latin typeface="+mn-lt"/>
              </a:rPr>
              <a:t>??</a:t>
            </a:r>
            <a:endParaRPr sz="4000" b="1" spc="-10" dirty="0">
              <a:latin typeface="+mn-lt"/>
            </a:endParaRPr>
          </a:p>
        </p:txBody>
      </p:sp>
      <p:sp>
        <p:nvSpPr>
          <p:cNvPr id="11" name="object 11"/>
          <p:cNvSpPr txBox="1">
            <a:spLocks noGrp="1"/>
          </p:cNvSpPr>
          <p:nvPr>
            <p:ph type="sldNum" sz="quarter" idx="12"/>
          </p:nvPr>
        </p:nvSpPr>
        <p:spPr>
          <a:prstGeom prst="rect">
            <a:avLst/>
          </a:prstGeom>
        </p:spPr>
        <p:txBody>
          <a:bodyPr vert="horz" wrap="square" lIns="0" tIns="0" rIns="0" bIns="0" rtlCol="0">
            <a:spAutoFit/>
          </a:bodyPr>
          <a:lstStyle>
            <a:defPPr>
              <a:defRPr lang="el-GR"/>
            </a:defPPr>
            <a:lvl1pPr marL="0" algn="l" defTabSz="914400" rtl="0" eaLnBrk="1" latinLnBrk="0" hangingPunct="1">
              <a:defRPr sz="1400" b="0" i="0" kern="1200">
                <a:solidFill>
                  <a:srgbClr val="B2B2B2"/>
                </a:solidFill>
                <a:latin typeface="UKIJ Inchike"/>
                <a:ea typeface="+mn-ea"/>
                <a:cs typeface="UKIJ Inchik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95"/>
              </a:spcBef>
            </a:pPr>
            <a:fld id="{81D60167-4931-47E6-BA6A-407CBD079E47}" type="slidenum">
              <a:rPr lang="el-GR" spc="-5" smtClean="0"/>
              <a:pPr marL="38100">
                <a:spcBef>
                  <a:spcPts val="95"/>
                </a:spcBef>
              </a:pPr>
              <a:t>147</a:t>
            </a:fld>
            <a:endParaRPr spc="-5" dirty="0"/>
          </a:p>
        </p:txBody>
      </p:sp>
      <p:grpSp>
        <p:nvGrpSpPr>
          <p:cNvPr id="4" name="object 4"/>
          <p:cNvGrpSpPr/>
          <p:nvPr/>
        </p:nvGrpSpPr>
        <p:grpSpPr>
          <a:xfrm>
            <a:off x="100062" y="1082774"/>
            <a:ext cx="8982835" cy="5094514"/>
            <a:chOff x="95643" y="1080769"/>
            <a:chExt cx="8966200" cy="5085080"/>
          </a:xfrm>
        </p:grpSpPr>
        <p:sp>
          <p:nvSpPr>
            <p:cNvPr id="5" name="object 5"/>
            <p:cNvSpPr/>
            <p:nvPr/>
          </p:nvSpPr>
          <p:spPr>
            <a:xfrm>
              <a:off x="95643" y="1080769"/>
              <a:ext cx="4895850" cy="2089404"/>
            </a:xfrm>
            <a:prstGeom prst="rect">
              <a:avLst/>
            </a:prstGeom>
            <a:blipFill>
              <a:blip r:embed="rId2" cstate="print"/>
              <a:stretch>
                <a:fillRect/>
              </a:stretch>
            </a:blipFill>
          </p:spPr>
          <p:txBody>
            <a:bodyPr wrap="square" lIns="0" tIns="0" rIns="0" bIns="0" rtlCol="0"/>
            <a:lstStyle/>
            <a:p>
              <a:endParaRPr sz="1803"/>
            </a:p>
          </p:txBody>
        </p:sp>
        <p:sp>
          <p:nvSpPr>
            <p:cNvPr id="6" name="object 6"/>
            <p:cNvSpPr/>
            <p:nvPr/>
          </p:nvSpPr>
          <p:spPr>
            <a:xfrm>
              <a:off x="4054289" y="1671142"/>
              <a:ext cx="5007096" cy="4494314"/>
            </a:xfrm>
            <a:prstGeom prst="rect">
              <a:avLst/>
            </a:prstGeom>
            <a:blipFill>
              <a:blip r:embed="rId3" cstate="print"/>
              <a:stretch>
                <a:fillRect/>
              </a:stretch>
            </a:blipFill>
          </p:spPr>
          <p:txBody>
            <a:bodyPr wrap="square" lIns="0" tIns="0" rIns="0" bIns="0" rtlCol="0"/>
            <a:lstStyle/>
            <a:p>
              <a:endParaRPr sz="1803"/>
            </a:p>
          </p:txBody>
        </p:sp>
        <p:sp>
          <p:nvSpPr>
            <p:cNvPr id="7" name="object 7"/>
            <p:cNvSpPr/>
            <p:nvPr/>
          </p:nvSpPr>
          <p:spPr>
            <a:xfrm>
              <a:off x="939939" y="3350768"/>
              <a:ext cx="239395" cy="905510"/>
            </a:xfrm>
            <a:custGeom>
              <a:avLst/>
              <a:gdLst/>
              <a:ahLst/>
              <a:cxnLst/>
              <a:rect l="l" t="t" r="r" b="b"/>
              <a:pathLst>
                <a:path w="239394" h="905510">
                  <a:moveTo>
                    <a:pt x="73913" y="65532"/>
                  </a:moveTo>
                  <a:lnTo>
                    <a:pt x="19050" y="0"/>
                  </a:lnTo>
                  <a:lnTo>
                    <a:pt x="0" y="83058"/>
                  </a:lnTo>
                  <a:lnTo>
                    <a:pt x="28956" y="76192"/>
                  </a:lnTo>
                  <a:lnTo>
                    <a:pt x="28956" y="63246"/>
                  </a:lnTo>
                  <a:lnTo>
                    <a:pt x="29718" y="59436"/>
                  </a:lnTo>
                  <a:lnTo>
                    <a:pt x="32766" y="57150"/>
                  </a:lnTo>
                  <a:lnTo>
                    <a:pt x="36575" y="57912"/>
                  </a:lnTo>
                  <a:lnTo>
                    <a:pt x="38862" y="60960"/>
                  </a:lnTo>
                  <a:lnTo>
                    <a:pt x="41777" y="73152"/>
                  </a:lnTo>
                  <a:lnTo>
                    <a:pt x="73913" y="65532"/>
                  </a:lnTo>
                  <a:close/>
                </a:path>
                <a:path w="239394" h="905510">
                  <a:moveTo>
                    <a:pt x="41777" y="73152"/>
                  </a:moveTo>
                  <a:lnTo>
                    <a:pt x="38862" y="60960"/>
                  </a:lnTo>
                  <a:lnTo>
                    <a:pt x="36575" y="57912"/>
                  </a:lnTo>
                  <a:lnTo>
                    <a:pt x="32766" y="57150"/>
                  </a:lnTo>
                  <a:lnTo>
                    <a:pt x="29718" y="59436"/>
                  </a:lnTo>
                  <a:lnTo>
                    <a:pt x="28956" y="63246"/>
                  </a:lnTo>
                  <a:lnTo>
                    <a:pt x="31895" y="75495"/>
                  </a:lnTo>
                  <a:lnTo>
                    <a:pt x="41777" y="73152"/>
                  </a:lnTo>
                  <a:close/>
                </a:path>
                <a:path w="239394" h="905510">
                  <a:moveTo>
                    <a:pt x="31895" y="75495"/>
                  </a:moveTo>
                  <a:lnTo>
                    <a:pt x="28956" y="63246"/>
                  </a:lnTo>
                  <a:lnTo>
                    <a:pt x="28956" y="76192"/>
                  </a:lnTo>
                  <a:lnTo>
                    <a:pt x="31895" y="75495"/>
                  </a:lnTo>
                  <a:close/>
                </a:path>
                <a:path w="239394" h="905510">
                  <a:moveTo>
                    <a:pt x="239268" y="902970"/>
                  </a:moveTo>
                  <a:lnTo>
                    <a:pt x="239268" y="899160"/>
                  </a:lnTo>
                  <a:lnTo>
                    <a:pt x="41777" y="73152"/>
                  </a:lnTo>
                  <a:lnTo>
                    <a:pt x="31895" y="75495"/>
                  </a:lnTo>
                  <a:lnTo>
                    <a:pt x="230124" y="901446"/>
                  </a:lnTo>
                  <a:lnTo>
                    <a:pt x="232410" y="904494"/>
                  </a:lnTo>
                  <a:lnTo>
                    <a:pt x="236219" y="905256"/>
                  </a:lnTo>
                  <a:lnTo>
                    <a:pt x="239268" y="902970"/>
                  </a:lnTo>
                  <a:close/>
                </a:path>
              </a:pathLst>
            </a:custGeom>
            <a:solidFill>
              <a:srgbClr val="000000"/>
            </a:solidFill>
          </p:spPr>
          <p:txBody>
            <a:bodyPr wrap="square" lIns="0" tIns="0" rIns="0" bIns="0" rtlCol="0"/>
            <a:lstStyle/>
            <a:p>
              <a:endParaRPr sz="1803"/>
            </a:p>
          </p:txBody>
        </p:sp>
      </p:grpSp>
      <p:sp>
        <p:nvSpPr>
          <p:cNvPr id="8" name="object 8"/>
          <p:cNvSpPr txBox="1"/>
          <p:nvPr/>
        </p:nvSpPr>
        <p:spPr>
          <a:xfrm>
            <a:off x="467527" y="4290893"/>
            <a:ext cx="2367855" cy="1348443"/>
          </a:xfrm>
          <a:prstGeom prst="rect">
            <a:avLst/>
          </a:prstGeom>
        </p:spPr>
        <p:txBody>
          <a:bodyPr vert="horz" wrap="square" lIns="0" tIns="12724" rIns="0" bIns="0" rtlCol="0">
            <a:spAutoFit/>
          </a:bodyPr>
          <a:lstStyle/>
          <a:p>
            <a:pPr marL="384269" marR="565588" indent="-205494">
              <a:spcBef>
                <a:spcPts val="100"/>
              </a:spcBef>
            </a:pPr>
            <a:r>
              <a:rPr sz="1803" spc="-5" dirty="0">
                <a:latin typeface="Times New Roman"/>
                <a:cs typeface="Times New Roman"/>
              </a:rPr>
              <a:t>Εμπειρικός</a:t>
            </a:r>
            <a:r>
              <a:rPr sz="1803" spc="-90" dirty="0">
                <a:latin typeface="Times New Roman"/>
                <a:cs typeface="Times New Roman"/>
              </a:rPr>
              <a:t> </a:t>
            </a:r>
            <a:r>
              <a:rPr sz="1803" spc="-5" dirty="0">
                <a:latin typeface="Times New Roman"/>
                <a:cs typeface="Times New Roman"/>
              </a:rPr>
              <a:t>τύπος  </a:t>
            </a:r>
            <a:r>
              <a:rPr sz="1803" dirty="0">
                <a:latin typeface="Times New Roman"/>
                <a:cs typeface="Times New Roman"/>
              </a:rPr>
              <a:t>υπολογισμού</a:t>
            </a:r>
            <a:endParaRPr sz="1803">
              <a:latin typeface="Times New Roman"/>
              <a:cs typeface="Times New Roman"/>
            </a:endParaRPr>
          </a:p>
          <a:p>
            <a:pPr>
              <a:lnSpc>
                <a:spcPct val="100000"/>
              </a:lnSpc>
            </a:pPr>
            <a:endParaRPr sz="2004">
              <a:latin typeface="Times New Roman"/>
              <a:cs typeface="Times New Roman"/>
            </a:endParaRPr>
          </a:p>
          <a:p>
            <a:pPr marL="12724">
              <a:spcBef>
                <a:spcPts val="1493"/>
              </a:spcBef>
            </a:pPr>
            <a:r>
              <a:rPr sz="1803" spc="-5" dirty="0">
                <a:latin typeface="Times New Roman"/>
                <a:cs typeface="Times New Roman"/>
              </a:rPr>
              <a:t>Νομογράφημα</a:t>
            </a:r>
            <a:r>
              <a:rPr sz="1803" spc="-50" dirty="0">
                <a:latin typeface="Times New Roman"/>
                <a:cs typeface="Times New Roman"/>
              </a:rPr>
              <a:t> </a:t>
            </a:r>
            <a:r>
              <a:rPr sz="1803" spc="-10" dirty="0">
                <a:latin typeface="Times New Roman"/>
                <a:cs typeface="Times New Roman"/>
              </a:rPr>
              <a:t>εκτίμησης</a:t>
            </a:r>
            <a:endParaRPr sz="1803">
              <a:latin typeface="Times New Roman"/>
              <a:cs typeface="Times New Roman"/>
            </a:endParaRPr>
          </a:p>
        </p:txBody>
      </p:sp>
      <p:sp>
        <p:nvSpPr>
          <p:cNvPr id="9" name="object 9"/>
          <p:cNvSpPr/>
          <p:nvPr/>
        </p:nvSpPr>
        <p:spPr>
          <a:xfrm>
            <a:off x="2908661" y="5070848"/>
            <a:ext cx="1194106" cy="344809"/>
          </a:xfrm>
          <a:custGeom>
            <a:avLst/>
            <a:gdLst/>
            <a:ahLst/>
            <a:cxnLst/>
            <a:rect l="l" t="t" r="r" b="b"/>
            <a:pathLst>
              <a:path w="1191895" h="344170">
                <a:moveTo>
                  <a:pt x="1119939" y="41462"/>
                </a:moveTo>
                <a:lnTo>
                  <a:pt x="1117423" y="32173"/>
                </a:lnTo>
                <a:lnTo>
                  <a:pt x="3048" y="334517"/>
                </a:lnTo>
                <a:lnTo>
                  <a:pt x="762" y="336803"/>
                </a:lnTo>
                <a:lnTo>
                  <a:pt x="0" y="339851"/>
                </a:lnTo>
                <a:lnTo>
                  <a:pt x="2286" y="342900"/>
                </a:lnTo>
                <a:lnTo>
                  <a:pt x="6095" y="343662"/>
                </a:lnTo>
                <a:lnTo>
                  <a:pt x="1119939" y="41462"/>
                </a:lnTo>
                <a:close/>
              </a:path>
              <a:path w="1191895" h="344170">
                <a:moveTo>
                  <a:pt x="1191767" y="16763"/>
                </a:moveTo>
                <a:lnTo>
                  <a:pt x="1108710" y="0"/>
                </a:lnTo>
                <a:lnTo>
                  <a:pt x="1117423" y="32173"/>
                </a:lnTo>
                <a:lnTo>
                  <a:pt x="1129283" y="28955"/>
                </a:lnTo>
                <a:lnTo>
                  <a:pt x="1133093" y="28955"/>
                </a:lnTo>
                <a:lnTo>
                  <a:pt x="1135379" y="32003"/>
                </a:lnTo>
                <a:lnTo>
                  <a:pt x="1135379" y="67037"/>
                </a:lnTo>
                <a:lnTo>
                  <a:pt x="1191767" y="16763"/>
                </a:lnTo>
                <a:close/>
              </a:path>
              <a:path w="1191895" h="344170">
                <a:moveTo>
                  <a:pt x="1135379" y="32003"/>
                </a:moveTo>
                <a:lnTo>
                  <a:pt x="1133093" y="28955"/>
                </a:lnTo>
                <a:lnTo>
                  <a:pt x="1129283" y="28955"/>
                </a:lnTo>
                <a:lnTo>
                  <a:pt x="1117423" y="32173"/>
                </a:lnTo>
                <a:lnTo>
                  <a:pt x="1119939" y="41462"/>
                </a:lnTo>
                <a:lnTo>
                  <a:pt x="1132331" y="38100"/>
                </a:lnTo>
                <a:lnTo>
                  <a:pt x="1134617" y="35813"/>
                </a:lnTo>
                <a:lnTo>
                  <a:pt x="1135379" y="32003"/>
                </a:lnTo>
                <a:close/>
              </a:path>
              <a:path w="1191895" h="344170">
                <a:moveTo>
                  <a:pt x="1135379" y="67037"/>
                </a:moveTo>
                <a:lnTo>
                  <a:pt x="1135379" y="32003"/>
                </a:lnTo>
                <a:lnTo>
                  <a:pt x="1134617" y="35813"/>
                </a:lnTo>
                <a:lnTo>
                  <a:pt x="1132331" y="38100"/>
                </a:lnTo>
                <a:lnTo>
                  <a:pt x="1119939" y="41462"/>
                </a:lnTo>
                <a:lnTo>
                  <a:pt x="1128521" y="73151"/>
                </a:lnTo>
                <a:lnTo>
                  <a:pt x="1135379" y="67037"/>
                </a:lnTo>
                <a:close/>
              </a:path>
            </a:pathLst>
          </a:custGeom>
          <a:solidFill>
            <a:srgbClr val="000000"/>
          </a:solidFill>
        </p:spPr>
        <p:txBody>
          <a:bodyPr wrap="square" lIns="0" tIns="0" rIns="0" bIns="0" rtlCol="0"/>
          <a:lstStyle/>
          <a:p>
            <a:endParaRPr sz="1803"/>
          </a:p>
        </p:txBody>
      </p:sp>
      <p:sp>
        <p:nvSpPr>
          <p:cNvPr id="10" name="TextBox 9">
            <a:extLst>
              <a:ext uri="{FF2B5EF4-FFF2-40B4-BE49-F238E27FC236}">
                <a16:creationId xmlns:a16="http://schemas.microsoft.com/office/drawing/2014/main" id="{8011C0D4-8716-4C26-83CE-89C94495D1D9}"/>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417399" y="643467"/>
            <a:ext cx="8408193" cy="744836"/>
          </a:xfrm>
          <a:prstGeom prst="rect">
            <a:avLst/>
          </a:prstGeom>
        </p:spPr>
        <p:txBody>
          <a:bodyPr vert="horz" lIns="91440" tIns="45720" rIns="91440" bIns="45720" rtlCol="0" anchor="ctr">
            <a:normAutofit fontScale="90000"/>
          </a:bodyPr>
          <a:lstStyle/>
          <a:p>
            <a:pPr marL="12724" algn="ctr"/>
            <a:r>
              <a:rPr lang="en-US" sz="2800" b="1" kern="1200" spc="-5" dirty="0" err="1">
                <a:solidFill>
                  <a:schemeClr val="bg1"/>
                </a:solidFill>
                <a:latin typeface="+mj-lt"/>
                <a:ea typeface="+mj-ea"/>
                <a:cs typeface="+mj-cs"/>
              </a:rPr>
              <a:t>Προδι</a:t>
            </a:r>
            <a:r>
              <a:rPr lang="en-US" sz="2800" b="1" kern="1200" spc="-5" dirty="0">
                <a:solidFill>
                  <a:schemeClr val="bg1"/>
                </a:solidFill>
                <a:latin typeface="+mj-lt"/>
                <a:ea typeface="+mj-ea"/>
                <a:cs typeface="+mj-cs"/>
              </a:rPr>
              <a:t>αγραφές</a:t>
            </a:r>
            <a:r>
              <a:rPr lang="en-US" sz="2800" b="1" kern="1200" spc="-85" dirty="0">
                <a:solidFill>
                  <a:schemeClr val="bg1"/>
                </a:solidFill>
                <a:latin typeface="+mj-lt"/>
                <a:ea typeface="+mj-ea"/>
                <a:cs typeface="+mj-cs"/>
              </a:rPr>
              <a:t> </a:t>
            </a:r>
            <a:r>
              <a:rPr lang="el-GR" sz="2800" b="1" spc="-85" dirty="0">
                <a:solidFill>
                  <a:schemeClr val="bg1"/>
                </a:solidFill>
              </a:rPr>
              <a:t>Ναυτιλιακού </a:t>
            </a:r>
            <a:r>
              <a:rPr lang="el-GR" sz="2800" b="1" spc="-5" dirty="0" err="1">
                <a:solidFill>
                  <a:schemeClr val="bg1"/>
                </a:solidFill>
              </a:rPr>
              <a:t>Ντήζελ</a:t>
            </a:r>
            <a:br>
              <a:rPr lang="el-GR" sz="2800" b="1" spc="-5" dirty="0">
                <a:solidFill>
                  <a:schemeClr val="bg1"/>
                </a:solidFill>
              </a:rPr>
            </a:br>
            <a:r>
              <a:rPr lang="en-US" sz="2800" b="1" spc="-5" dirty="0">
                <a:solidFill>
                  <a:schemeClr val="bg1"/>
                </a:solidFill>
              </a:rPr>
              <a:t>EN ISO 8217</a:t>
            </a:r>
            <a:endParaRPr lang="en-US" sz="2800" b="1" kern="1200" spc="-5" dirty="0">
              <a:solidFill>
                <a:schemeClr val="bg1"/>
              </a:solidFill>
              <a:latin typeface="+mj-lt"/>
              <a:ea typeface="+mj-ea"/>
              <a:cs typeface="+mj-cs"/>
            </a:endParaRPr>
          </a:p>
        </p:txBody>
      </p:sp>
      <p:pic>
        <p:nvPicPr>
          <p:cNvPr id="5" name="Εικόνα 4">
            <a:extLst>
              <a:ext uri="{FF2B5EF4-FFF2-40B4-BE49-F238E27FC236}">
                <a16:creationId xmlns:a16="http://schemas.microsoft.com/office/drawing/2014/main" id="{2215D408-EFA6-4480-9A87-69A3487C855A}"/>
              </a:ext>
            </a:extLst>
          </p:cNvPr>
          <p:cNvPicPr/>
          <p:nvPr/>
        </p:nvPicPr>
        <p:blipFill rotWithShape="1">
          <a:blip r:embed="rId2">
            <a:extLst>
              <a:ext uri="{28A0092B-C50C-407E-A947-70E740481C1C}">
                <a14:useLocalDpi xmlns:a14="http://schemas.microsoft.com/office/drawing/2010/main" val="0"/>
              </a:ext>
            </a:extLst>
          </a:blip>
          <a:srcRect l="6790" t="9092" r="19962" b="48616"/>
          <a:stretch/>
        </p:blipFill>
        <p:spPr bwMode="auto">
          <a:xfrm>
            <a:off x="1879760" y="1675226"/>
            <a:ext cx="5976000" cy="4752000"/>
          </a:xfrm>
          <a:prstGeom prst="rect">
            <a:avLst/>
          </a:prstGeom>
          <a:noFill/>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25AADB08-FF3C-40AC-90D2-9B49430B7DC3}"/>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2">
            <a:extLst>
              <a:ext uri="{FF2B5EF4-FFF2-40B4-BE49-F238E27FC236}">
                <a16:creationId xmlns:a16="http://schemas.microsoft.com/office/drawing/2014/main" id="{89A7422B-B63A-4FB7-9AF8-1E50188209F9}"/>
              </a:ext>
            </a:extLst>
          </p:cNvPr>
          <p:cNvSpPr txBox="1">
            <a:spLocks/>
          </p:cNvSpPr>
          <p:nvPr/>
        </p:nvSpPr>
        <p:spPr>
          <a:xfrm>
            <a:off x="467544" y="588842"/>
            <a:ext cx="8408193" cy="74483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24" algn="ctr">
              <a:spcAft>
                <a:spcPts val="600"/>
              </a:spcAft>
            </a:pPr>
            <a:r>
              <a:rPr lang="en-US" sz="2800" b="1" kern="1200" spc="-5" dirty="0" err="1">
                <a:solidFill>
                  <a:schemeClr val="bg1"/>
                </a:solidFill>
                <a:latin typeface="+mj-lt"/>
                <a:ea typeface="+mj-ea"/>
                <a:cs typeface="+mj-cs"/>
              </a:rPr>
              <a:t>Προδι</a:t>
            </a:r>
            <a:r>
              <a:rPr lang="en-US" sz="2800" b="1" kern="1200" spc="-5" dirty="0">
                <a:solidFill>
                  <a:schemeClr val="bg1"/>
                </a:solidFill>
                <a:latin typeface="+mj-lt"/>
                <a:ea typeface="+mj-ea"/>
                <a:cs typeface="+mj-cs"/>
              </a:rPr>
              <a:t>αγραφ</a:t>
            </a:r>
            <a:r>
              <a:rPr lang="el-GR" sz="2800" b="1" kern="1200" spc="-5" dirty="0" err="1">
                <a:solidFill>
                  <a:schemeClr val="bg1"/>
                </a:solidFill>
                <a:latin typeface="+mj-lt"/>
                <a:ea typeface="+mj-ea"/>
                <a:cs typeface="+mj-cs"/>
              </a:rPr>
              <a:t>ές</a:t>
            </a:r>
            <a:r>
              <a:rPr lang="el-GR" sz="2800" b="1" kern="1200" spc="-5" dirty="0">
                <a:solidFill>
                  <a:schemeClr val="bg1"/>
                </a:solidFill>
                <a:latin typeface="+mj-lt"/>
                <a:ea typeface="+mj-ea"/>
                <a:cs typeface="+mj-cs"/>
              </a:rPr>
              <a:t> </a:t>
            </a:r>
            <a:r>
              <a:rPr lang="el-GR" sz="2800" b="1" spc="-85" dirty="0">
                <a:solidFill>
                  <a:schemeClr val="bg1"/>
                </a:solidFill>
              </a:rPr>
              <a:t>Υπολειμματικών Ναυτικών Καυσίμων</a:t>
            </a:r>
            <a:endParaRPr lang="en-US" sz="2800" b="1" spc="-85" dirty="0">
              <a:solidFill>
                <a:schemeClr val="bg1"/>
              </a:solidFill>
            </a:endParaRPr>
          </a:p>
          <a:p>
            <a:pPr marL="12724" algn="ctr">
              <a:spcAft>
                <a:spcPts val="600"/>
              </a:spcAft>
            </a:pPr>
            <a:r>
              <a:rPr lang="en-US" sz="2800" b="1" kern="1200" spc="-85" dirty="0">
                <a:solidFill>
                  <a:schemeClr val="bg1"/>
                </a:solidFill>
                <a:latin typeface="+mj-lt"/>
                <a:ea typeface="+mj-ea"/>
                <a:cs typeface="+mj-cs"/>
              </a:rPr>
              <a:t>EN ISO 8217</a:t>
            </a:r>
            <a:endParaRPr lang="en-US" sz="2800" b="1" kern="1200" spc="-5" dirty="0">
              <a:solidFill>
                <a:schemeClr val="bg1"/>
              </a:solidFill>
              <a:latin typeface="+mj-lt"/>
              <a:ea typeface="+mj-ea"/>
              <a:cs typeface="+mj-cs"/>
            </a:endParaRPr>
          </a:p>
        </p:txBody>
      </p:sp>
      <p:pic>
        <p:nvPicPr>
          <p:cNvPr id="2" name="Εικόνα 1">
            <a:extLst>
              <a:ext uri="{FF2B5EF4-FFF2-40B4-BE49-F238E27FC236}">
                <a16:creationId xmlns:a16="http://schemas.microsoft.com/office/drawing/2014/main" id="{725CB75F-3629-42A8-9824-D037A842BB04}"/>
              </a:ext>
            </a:extLst>
          </p:cNvPr>
          <p:cNvPicPr/>
          <p:nvPr/>
        </p:nvPicPr>
        <p:blipFill rotWithShape="1">
          <a:blip r:embed="rId2" cstate="print">
            <a:extLst>
              <a:ext uri="{28A0092B-C50C-407E-A947-70E740481C1C}">
                <a14:useLocalDpi xmlns:a14="http://schemas.microsoft.com/office/drawing/2010/main" val="0"/>
              </a:ext>
            </a:extLst>
          </a:blip>
          <a:srcRect l="8957" t="7151" r="18661" b="8164"/>
          <a:stretch/>
        </p:blipFill>
        <p:spPr bwMode="auto">
          <a:xfrm rot="16200000">
            <a:off x="2374900" y="239043"/>
            <a:ext cx="4394199" cy="7266566"/>
          </a:xfrm>
          <a:prstGeom prst="rect">
            <a:avLst/>
          </a:prstGeom>
          <a:noFill/>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F656D8EA-2E81-43C4-9A7A-28577F744F7F}"/>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4046803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8924" y="332656"/>
            <a:ext cx="9135075" cy="461665"/>
          </a:xfrm>
          <a:prstGeom prst="rect">
            <a:avLst/>
          </a:prstGeom>
        </p:spPr>
        <p:txBody>
          <a:bodyPr wrap="square">
            <a:spAutoFit/>
          </a:bodyPr>
          <a:lstStyle/>
          <a:p>
            <a:pPr algn="just"/>
            <a:r>
              <a:rPr lang="el-GR" sz="2400" dirty="0"/>
              <a:t> </a:t>
            </a:r>
            <a:r>
              <a:rPr lang="el-GR" sz="2400" b="1" dirty="0"/>
              <a:t>Παραφινικοί υδρογονάνθρακες </a:t>
            </a:r>
          </a:p>
        </p:txBody>
      </p:sp>
      <p:sp>
        <p:nvSpPr>
          <p:cNvPr id="5" name="4 - Ορθογώνιο"/>
          <p:cNvSpPr/>
          <p:nvPr/>
        </p:nvSpPr>
        <p:spPr>
          <a:xfrm>
            <a:off x="13388" y="991949"/>
            <a:ext cx="9144000" cy="1477328"/>
          </a:xfrm>
          <a:prstGeom prst="rect">
            <a:avLst/>
          </a:prstGeom>
        </p:spPr>
        <p:txBody>
          <a:bodyPr wrap="square">
            <a:spAutoFit/>
          </a:bodyPr>
          <a:lstStyle/>
          <a:p>
            <a:pPr algn="just"/>
            <a:r>
              <a:rPr lang="el-GR" dirty="0"/>
              <a:t>Μπορεί να είναι </a:t>
            </a:r>
            <a:r>
              <a:rPr lang="el-GR" b="1" dirty="0"/>
              <a:t>γραμμικοί ή διακλαδισμένοι με γενικό τύπο, CnH2n+2.</a:t>
            </a:r>
          </a:p>
          <a:p>
            <a:pPr algn="just"/>
            <a:r>
              <a:rPr lang="el-GR" dirty="0"/>
              <a:t>Το αργό πετρέλαιο περιέχει μόρια μέχρι 70-85 άτομα άνθρακα και ο πιθανός αριθμός μορίων σε αυτές τις περιπτώσεις είναι πολύ μεγάλος.</a:t>
            </a:r>
          </a:p>
          <a:p>
            <a:pPr algn="just"/>
            <a:r>
              <a:rPr lang="el-GR" dirty="0"/>
              <a:t>Αυτό γίνεται γιατί ο πιθανός αριθμός ισομερών ενώσεων αυξάνει γεωμετρικά με αύξηση του αριθμού των ατόμων C </a:t>
            </a:r>
          </a:p>
        </p:txBody>
      </p:sp>
      <p:pic>
        <p:nvPicPr>
          <p:cNvPr id="7" name="Picture 6">
            <a:extLst>
              <a:ext uri="{FF2B5EF4-FFF2-40B4-BE49-F238E27FC236}">
                <a16:creationId xmlns:a16="http://schemas.microsoft.com/office/drawing/2014/main" id="{7E7CCF8E-AFDC-445C-B995-0B6FEF0B3EB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39388" y="2725580"/>
            <a:ext cx="7092000" cy="2916000"/>
          </a:xfrm>
          <a:prstGeom prst="rect">
            <a:avLst/>
          </a:prstGeom>
          <a:noFill/>
          <a:ln>
            <a:noFill/>
          </a:ln>
        </p:spPr>
      </p:pic>
      <p:sp>
        <p:nvSpPr>
          <p:cNvPr id="6" name="TextBox 5">
            <a:extLst>
              <a:ext uri="{FF2B5EF4-FFF2-40B4-BE49-F238E27FC236}">
                <a16:creationId xmlns:a16="http://schemas.microsoft.com/office/drawing/2014/main" id="{5774CE1C-9944-408B-B5E9-AC5E1980DC18}"/>
              </a:ext>
            </a:extLst>
          </p:cNvPr>
          <p:cNvSpPr txBox="1"/>
          <p:nvPr/>
        </p:nvSpPr>
        <p:spPr>
          <a:xfrm>
            <a:off x="-8925" y="6453336"/>
            <a:ext cx="9144000" cy="276999"/>
          </a:xfrm>
          <a:prstGeom prst="rect">
            <a:avLst/>
          </a:prstGeom>
          <a:noFill/>
        </p:spPr>
        <p:txBody>
          <a:bodyPr wrap="square">
            <a:spAutoFit/>
          </a:bodyPr>
          <a:lstStyle/>
          <a:p>
            <a:r>
              <a:rPr lang="el-GR" sz="1200" b="1" i="0" spc="-5" dirty="0">
                <a:solidFill>
                  <a:schemeClr val="tx1"/>
                </a:solidFill>
                <a:latin typeface="+mn-lt"/>
                <a:cs typeface="Arial"/>
              </a:rPr>
              <a:t>Ενεργειακές Τεχνολογίες, Αργό Πετρέλαιο Χαρακτηριστικά - Ιδιότητες, Εργαστήριο Τεχνολογίας Καυσίμων και Λιπαντικών ΕΜΠ, Παρουσίαση</a:t>
            </a:r>
            <a:endParaRPr lang="el-GR" sz="1200"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3605" y="210352"/>
            <a:ext cx="8856790" cy="566846"/>
          </a:xfrm>
          <a:prstGeom prst="rect">
            <a:avLst/>
          </a:prstGeom>
        </p:spPr>
        <p:txBody>
          <a:bodyPr vert="horz" wrap="square" lIns="0" tIns="12724" rIns="0" bIns="0" rtlCol="0" anchor="ctr">
            <a:spAutoFit/>
          </a:bodyPr>
          <a:lstStyle/>
          <a:p>
            <a:pPr marL="12724" algn="ctr">
              <a:spcBef>
                <a:spcPts val="100"/>
              </a:spcBef>
            </a:pPr>
            <a:r>
              <a:rPr sz="4000" spc="-5" dirty="0" err="1">
                <a:latin typeface="+mn-lt"/>
              </a:rPr>
              <a:t>Ιδιότητες</a:t>
            </a:r>
            <a:r>
              <a:rPr lang="el-GR" sz="4000" spc="-5" dirty="0">
                <a:latin typeface="+mn-lt"/>
              </a:rPr>
              <a:t> Ναυτιλιακών Καυσίμων</a:t>
            </a:r>
            <a:r>
              <a:rPr lang="en-US" sz="4000" spc="-85" dirty="0">
                <a:latin typeface="+mn-lt"/>
              </a:rPr>
              <a:t> </a:t>
            </a:r>
            <a:endParaRPr sz="4000" spc="-5" dirty="0">
              <a:latin typeface="+mn-lt"/>
            </a:endParaRPr>
          </a:p>
        </p:txBody>
      </p:sp>
      <p:sp>
        <p:nvSpPr>
          <p:cNvPr id="3" name="object 3"/>
          <p:cNvSpPr txBox="1"/>
          <p:nvPr/>
        </p:nvSpPr>
        <p:spPr>
          <a:xfrm>
            <a:off x="251520" y="820822"/>
            <a:ext cx="6984776" cy="5737012"/>
          </a:xfrm>
          <a:prstGeom prst="rect">
            <a:avLst/>
          </a:prstGeom>
        </p:spPr>
        <p:txBody>
          <a:bodyPr vert="horz" wrap="square" lIns="0" tIns="98608" rIns="0" bIns="0" rtlCol="0">
            <a:spAutoFit/>
          </a:bodyPr>
          <a:lstStyle/>
          <a:p>
            <a:pPr marL="376634" indent="-364546">
              <a:spcBef>
                <a:spcPts val="776"/>
              </a:spcBef>
              <a:buClr>
                <a:srgbClr val="FF0000"/>
              </a:buClr>
              <a:buSzPct val="75000"/>
              <a:buFont typeface="Wingdings"/>
              <a:buChar char=""/>
              <a:tabLst>
                <a:tab pos="376634" algn="l"/>
                <a:tab pos="377270" algn="l"/>
              </a:tabLst>
            </a:pPr>
            <a:r>
              <a:rPr sz="2800" spc="-5" dirty="0">
                <a:cs typeface="Arial"/>
              </a:rPr>
              <a:t>Πυκνότητα</a:t>
            </a:r>
            <a:endParaRPr sz="2800" dirty="0">
              <a:cs typeface="Arial"/>
            </a:endParaRPr>
          </a:p>
          <a:p>
            <a:pPr marL="376634" indent="-364546">
              <a:spcBef>
                <a:spcPts val="681"/>
              </a:spcBef>
              <a:buClr>
                <a:srgbClr val="FF0000"/>
              </a:buClr>
              <a:buSzPct val="75000"/>
              <a:buFont typeface="Wingdings"/>
              <a:buChar char=""/>
              <a:tabLst>
                <a:tab pos="376634" algn="l"/>
                <a:tab pos="377270" algn="l"/>
              </a:tabLst>
            </a:pPr>
            <a:r>
              <a:rPr sz="2800" spc="-5" dirty="0" err="1">
                <a:cs typeface="Arial"/>
              </a:rPr>
              <a:t>Ιξώδες</a:t>
            </a:r>
            <a:endParaRPr lang="el-GR" sz="2800" spc="-5" dirty="0">
              <a:cs typeface="Arial"/>
            </a:endParaRPr>
          </a:p>
          <a:p>
            <a:pPr marL="376634" indent="-364546">
              <a:spcBef>
                <a:spcPts val="681"/>
              </a:spcBef>
              <a:buClr>
                <a:srgbClr val="FF0000"/>
              </a:buClr>
              <a:buSzPct val="75000"/>
              <a:buFont typeface="Wingdings"/>
              <a:buChar char=""/>
              <a:tabLst>
                <a:tab pos="376634" algn="l"/>
                <a:tab pos="377270" algn="l"/>
              </a:tabLst>
            </a:pPr>
            <a:r>
              <a:rPr lang="el-GR" sz="2800" spc="-5" dirty="0">
                <a:cs typeface="Arial"/>
              </a:rPr>
              <a:t>Ποιότητα Ανάφλεξης  (</a:t>
            </a:r>
            <a:r>
              <a:rPr lang="en-US" sz="2800" spc="-5" dirty="0">
                <a:cs typeface="Arial"/>
              </a:rPr>
              <a:t>CCI, CCAI, CII</a:t>
            </a:r>
            <a:r>
              <a:rPr lang="el-GR" sz="2800" spc="-5" dirty="0">
                <a:cs typeface="Arial"/>
              </a:rPr>
              <a:t>)</a:t>
            </a:r>
            <a:endParaRPr sz="2800" dirty="0">
              <a:cs typeface="Arial"/>
            </a:endParaRPr>
          </a:p>
          <a:p>
            <a:pPr marL="376634" indent="-364546">
              <a:spcBef>
                <a:spcPts val="676"/>
              </a:spcBef>
              <a:buClr>
                <a:srgbClr val="FF0000"/>
              </a:buClr>
              <a:buSzPct val="75000"/>
              <a:buFont typeface="Wingdings"/>
              <a:buChar char=""/>
              <a:tabLst>
                <a:tab pos="376634" algn="l"/>
                <a:tab pos="377270" algn="l"/>
              </a:tabLst>
            </a:pPr>
            <a:r>
              <a:rPr sz="2800" spc="-5" dirty="0">
                <a:cs typeface="Arial"/>
              </a:rPr>
              <a:t>Περιεκτικότητα </a:t>
            </a:r>
            <a:r>
              <a:rPr sz="2800" dirty="0">
                <a:cs typeface="Arial"/>
              </a:rPr>
              <a:t>S</a:t>
            </a:r>
          </a:p>
          <a:p>
            <a:pPr marL="376634" indent="-364546">
              <a:spcBef>
                <a:spcPts val="676"/>
              </a:spcBef>
              <a:buClr>
                <a:srgbClr val="FF0000"/>
              </a:buClr>
              <a:buSzPct val="75000"/>
              <a:buFont typeface="Wingdings"/>
              <a:buChar char=""/>
              <a:tabLst>
                <a:tab pos="376634" algn="l"/>
                <a:tab pos="377270" algn="l"/>
              </a:tabLst>
            </a:pPr>
            <a:r>
              <a:rPr sz="2800" spc="-5" dirty="0">
                <a:cs typeface="Arial"/>
              </a:rPr>
              <a:t>Θερμογόνος</a:t>
            </a:r>
            <a:r>
              <a:rPr sz="2800" spc="-75" dirty="0">
                <a:cs typeface="Arial"/>
              </a:rPr>
              <a:t> </a:t>
            </a:r>
            <a:r>
              <a:rPr sz="2800" spc="-5" dirty="0">
                <a:cs typeface="Arial"/>
              </a:rPr>
              <a:t>Δύναμη</a:t>
            </a:r>
            <a:endParaRPr sz="2800" dirty="0">
              <a:cs typeface="Arial"/>
            </a:endParaRPr>
          </a:p>
          <a:p>
            <a:pPr marL="376634" indent="-364546">
              <a:spcBef>
                <a:spcPts val="676"/>
              </a:spcBef>
              <a:buClr>
                <a:srgbClr val="FF0000"/>
              </a:buClr>
              <a:buSzPct val="75000"/>
              <a:buFont typeface="Wingdings"/>
              <a:buChar char=""/>
              <a:tabLst>
                <a:tab pos="376634" algn="l"/>
                <a:tab pos="377270" algn="l"/>
              </a:tabLst>
            </a:pPr>
            <a:r>
              <a:rPr sz="2800" spc="-5" dirty="0">
                <a:cs typeface="Arial"/>
              </a:rPr>
              <a:t>Σημείο</a:t>
            </a:r>
            <a:r>
              <a:rPr sz="2800" spc="-15" dirty="0">
                <a:cs typeface="Arial"/>
              </a:rPr>
              <a:t> </a:t>
            </a:r>
            <a:r>
              <a:rPr sz="2800" spc="-5" dirty="0">
                <a:cs typeface="Arial"/>
              </a:rPr>
              <a:t>Ανάφλεξης</a:t>
            </a:r>
            <a:endParaRPr sz="2800" dirty="0">
              <a:cs typeface="Arial"/>
            </a:endParaRPr>
          </a:p>
          <a:p>
            <a:pPr marL="376634" indent="-364546">
              <a:spcBef>
                <a:spcPts val="681"/>
              </a:spcBef>
              <a:buClr>
                <a:srgbClr val="FF0000"/>
              </a:buClr>
              <a:buSzPct val="75000"/>
              <a:buFont typeface="Wingdings"/>
              <a:buChar char=""/>
              <a:tabLst>
                <a:tab pos="376634" algn="l"/>
                <a:tab pos="377270" algn="l"/>
              </a:tabLst>
            </a:pPr>
            <a:r>
              <a:rPr sz="2800" spc="-5" dirty="0">
                <a:cs typeface="Arial"/>
              </a:rPr>
              <a:t>Τέφρα</a:t>
            </a:r>
            <a:endParaRPr sz="2800" dirty="0">
              <a:cs typeface="Arial"/>
            </a:endParaRPr>
          </a:p>
          <a:p>
            <a:pPr marL="376634" indent="-364546">
              <a:spcBef>
                <a:spcPts val="681"/>
              </a:spcBef>
              <a:buClr>
                <a:srgbClr val="FF0000"/>
              </a:buClr>
              <a:buSzPct val="75000"/>
              <a:buFont typeface="Wingdings"/>
              <a:buChar char=""/>
              <a:tabLst>
                <a:tab pos="376634" algn="l"/>
                <a:tab pos="377270" algn="l"/>
              </a:tabLst>
            </a:pPr>
            <a:r>
              <a:rPr sz="2800" spc="-5" dirty="0">
                <a:cs typeface="Arial"/>
              </a:rPr>
              <a:t>Εξανθράκωμα</a:t>
            </a:r>
            <a:endParaRPr sz="2800" dirty="0">
              <a:cs typeface="Arial"/>
            </a:endParaRPr>
          </a:p>
          <a:p>
            <a:pPr marL="376634" indent="-364546">
              <a:spcBef>
                <a:spcPts val="676"/>
              </a:spcBef>
              <a:buClr>
                <a:srgbClr val="FF0000"/>
              </a:buClr>
              <a:buSzPct val="75000"/>
              <a:buFont typeface="Wingdings"/>
              <a:buChar char=""/>
              <a:tabLst>
                <a:tab pos="376634" algn="l"/>
                <a:tab pos="377270" algn="l"/>
              </a:tabLst>
            </a:pPr>
            <a:r>
              <a:rPr sz="2800" spc="-5" dirty="0">
                <a:cs typeface="Arial"/>
              </a:rPr>
              <a:t>Νερό και</a:t>
            </a:r>
            <a:r>
              <a:rPr sz="2800" spc="-70" dirty="0">
                <a:cs typeface="Arial"/>
              </a:rPr>
              <a:t> </a:t>
            </a:r>
            <a:r>
              <a:rPr sz="2800" spc="-5" dirty="0">
                <a:cs typeface="Arial"/>
              </a:rPr>
              <a:t>υπόστημμα</a:t>
            </a:r>
            <a:endParaRPr sz="2800" dirty="0">
              <a:cs typeface="Arial"/>
            </a:endParaRPr>
          </a:p>
          <a:p>
            <a:pPr marL="376634" indent="-364546">
              <a:spcBef>
                <a:spcPts val="681"/>
              </a:spcBef>
              <a:buClr>
                <a:srgbClr val="FF0000"/>
              </a:buClr>
              <a:buSzPct val="75000"/>
              <a:buFont typeface="Wingdings"/>
              <a:buChar char=""/>
              <a:tabLst>
                <a:tab pos="376634" algn="l"/>
                <a:tab pos="377270" algn="l"/>
              </a:tabLst>
            </a:pPr>
            <a:r>
              <a:rPr sz="2800" spc="-5" dirty="0">
                <a:cs typeface="Arial"/>
              </a:rPr>
              <a:t>Ασφαλτένια</a:t>
            </a:r>
            <a:endParaRPr sz="2800" dirty="0">
              <a:cs typeface="Arial"/>
            </a:endParaRPr>
          </a:p>
          <a:p>
            <a:pPr marL="376634" indent="-364546">
              <a:spcBef>
                <a:spcPts val="676"/>
              </a:spcBef>
              <a:buClr>
                <a:srgbClr val="FF0000"/>
              </a:buClr>
              <a:buSzPct val="75000"/>
              <a:buFont typeface="Wingdings"/>
              <a:buChar char=""/>
              <a:tabLst>
                <a:tab pos="376634" algn="l"/>
                <a:tab pos="377270" algn="l"/>
              </a:tabLst>
            </a:pPr>
            <a:r>
              <a:rPr sz="2800" spc="-5" dirty="0">
                <a:cs typeface="Arial"/>
              </a:rPr>
              <a:t>Σημείο</a:t>
            </a:r>
            <a:r>
              <a:rPr sz="2800" spc="-10" dirty="0">
                <a:cs typeface="Arial"/>
              </a:rPr>
              <a:t> </a:t>
            </a:r>
            <a:r>
              <a:rPr sz="2800" spc="-5" dirty="0">
                <a:cs typeface="Arial"/>
              </a:rPr>
              <a:t>Ροής</a:t>
            </a:r>
            <a:endParaRPr sz="2800" dirty="0">
              <a:cs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5F22C4B5-1809-47F5-8509-F92398B6B8B5}"/>
              </a:ext>
            </a:extLst>
          </p:cNvPr>
          <p:cNvSpPr txBox="1"/>
          <p:nvPr/>
        </p:nvSpPr>
        <p:spPr>
          <a:xfrm>
            <a:off x="-30763" y="1073616"/>
            <a:ext cx="9144000" cy="615553"/>
          </a:xfrm>
          <a:prstGeom prst="rect">
            <a:avLst/>
          </a:prstGeom>
        </p:spPr>
        <p:txBody>
          <a:bodyPr vert="horz" wrap="square" lIns="0" tIns="0" rIns="0" bIns="0" rtlCol="0" anchor="ctr">
            <a:spAutoFit/>
          </a:bodyPr>
          <a:lstStyle>
            <a:defPPr>
              <a:defRPr lang="en-US"/>
            </a:defPPr>
            <a:lvl1pPr marL="12724" defTabSz="914400">
              <a:spcBef>
                <a:spcPts val="114"/>
              </a:spcBef>
              <a:defRPr sz="1250" b="1" i="0" spc="-25">
                <a:latin typeface="Tahoma"/>
                <a:cs typeface="Tahoma"/>
              </a:defRPr>
            </a:lvl1pPr>
            <a:lvl2pPr defTabSz="914400"/>
            <a:lvl3pPr defTabSz="914400"/>
            <a:lvl4pPr defTabSz="914400"/>
            <a:lvl5pPr defTabSz="914400"/>
            <a:lvl6pPr defTabSz="914400"/>
            <a:lvl7pPr defTabSz="914400"/>
            <a:lvl8pPr defTabSz="914400"/>
            <a:lvl9pPr defTabSz="914400"/>
          </a:lstStyle>
          <a:p>
            <a:r>
              <a:rPr lang="el-GR" sz="2000" dirty="0">
                <a:latin typeface="+mn-lt"/>
              </a:rPr>
              <a:t>1. Τεχνολογία Καύσιμων και Λιπαντικών, Δ. Καρώνης, Ε. Λόης, Φ. Ζαννίκος, Εκδόσεις ΕΜΠ, 2014, Αθήνα</a:t>
            </a:r>
          </a:p>
        </p:txBody>
      </p:sp>
      <p:sp>
        <p:nvSpPr>
          <p:cNvPr id="3" name="object 9">
            <a:extLst>
              <a:ext uri="{FF2B5EF4-FFF2-40B4-BE49-F238E27FC236}">
                <a16:creationId xmlns:a16="http://schemas.microsoft.com/office/drawing/2014/main" id="{3319C173-236A-4E89-A38F-42836AC796D3}"/>
              </a:ext>
            </a:extLst>
          </p:cNvPr>
          <p:cNvSpPr txBox="1">
            <a:spLocks noGrp="1"/>
          </p:cNvSpPr>
          <p:nvPr>
            <p:ph type="dt" sz="half" idx="10"/>
          </p:nvPr>
        </p:nvSpPr>
        <p:spPr>
          <a:xfrm>
            <a:off x="-30763" y="1751162"/>
            <a:ext cx="9144000" cy="923330"/>
          </a:xfrm>
          <a:prstGeom prst="rect">
            <a:avLst/>
          </a:prstGeom>
        </p:spPr>
        <p:txBody>
          <a:bodyPr vert="horz" wrap="square" lIns="0" tIns="0" rIns="0" bIns="0" rtlCol="0">
            <a:spAutoFit/>
          </a:bodyPr>
          <a:lstStyle>
            <a:defPPr>
              <a:defRPr lang="el-GR"/>
            </a:defPPr>
            <a:lvl1pPr marL="0" algn="l" defTabSz="914400" rtl="0" eaLnBrk="1" latinLnBrk="0" hangingPunct="1">
              <a:defRPr sz="1250" b="0" i="1" kern="1200">
                <a:solidFill>
                  <a:srgbClr val="969696"/>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24">
              <a:spcBef>
                <a:spcPts val="114"/>
              </a:spcBef>
            </a:pPr>
            <a:r>
              <a:rPr lang="el-GR" sz="2000" b="1" i="0" spc="-25" dirty="0">
                <a:solidFill>
                  <a:schemeClr val="tx1"/>
                </a:solidFill>
                <a:latin typeface="+mn-lt"/>
              </a:rPr>
              <a:t>2. Τεχνολογίες </a:t>
            </a:r>
            <a:r>
              <a:rPr lang="el-GR" sz="2000" b="1" i="0" spc="-30" dirty="0">
                <a:solidFill>
                  <a:schemeClr val="tx1"/>
                </a:solidFill>
                <a:latin typeface="+mn-lt"/>
              </a:rPr>
              <a:t>Εκμετάλλευσης </a:t>
            </a:r>
            <a:r>
              <a:rPr lang="el-GR" sz="2000" b="1" i="0" spc="-25" dirty="0">
                <a:solidFill>
                  <a:schemeClr val="tx1"/>
                </a:solidFill>
                <a:latin typeface="+mn-lt"/>
              </a:rPr>
              <a:t>και </a:t>
            </a:r>
            <a:r>
              <a:rPr lang="el-GR" sz="2000" b="1" i="0" spc="-30" dirty="0">
                <a:solidFill>
                  <a:schemeClr val="tx1"/>
                </a:solidFill>
                <a:latin typeface="+mn-lt"/>
              </a:rPr>
              <a:t>Αξιοποίησης</a:t>
            </a:r>
            <a:r>
              <a:rPr lang="el-GR" sz="2000" b="1" i="0" spc="65" dirty="0">
                <a:solidFill>
                  <a:schemeClr val="tx1"/>
                </a:solidFill>
                <a:latin typeface="+mn-lt"/>
              </a:rPr>
              <a:t> </a:t>
            </a:r>
            <a:r>
              <a:rPr lang="el-GR" sz="2000" b="1" i="0" spc="-35" dirty="0">
                <a:solidFill>
                  <a:schemeClr val="tx1"/>
                </a:solidFill>
                <a:latin typeface="+mn-lt"/>
              </a:rPr>
              <a:t>Υδρογονανθράκων</a:t>
            </a:r>
            <a:r>
              <a:rPr lang="en-US" sz="2000" b="1" i="0" spc="-35" dirty="0">
                <a:solidFill>
                  <a:schemeClr val="tx1"/>
                </a:solidFill>
                <a:latin typeface="+mn-lt"/>
              </a:rPr>
              <a:t>, </a:t>
            </a:r>
            <a:r>
              <a:rPr lang="el-GR" sz="2000" b="1" i="0" spc="-35" dirty="0">
                <a:solidFill>
                  <a:schemeClr val="tx1"/>
                </a:solidFill>
                <a:latin typeface="+mn-lt"/>
              </a:rPr>
              <a:t>Στέλλα Μπεζεργιάννη</a:t>
            </a:r>
            <a:r>
              <a:rPr lang="en-US" sz="2000" b="1" i="0" spc="-35" dirty="0">
                <a:solidFill>
                  <a:schemeClr val="tx1"/>
                </a:solidFill>
                <a:latin typeface="+mn-lt"/>
              </a:rPr>
              <a:t>, </a:t>
            </a:r>
            <a:r>
              <a:rPr lang="el-GR" sz="2000" b="1" i="0" dirty="0">
                <a:solidFill>
                  <a:schemeClr val="tx1"/>
                </a:solidFill>
                <a:latin typeface="+mn-lt"/>
                <a:cs typeface="Arial"/>
              </a:rPr>
              <a:t>Παραγωγή</a:t>
            </a:r>
            <a:r>
              <a:rPr lang="el-GR" sz="2000" b="1" i="0" spc="-70" dirty="0">
                <a:solidFill>
                  <a:schemeClr val="tx1"/>
                </a:solidFill>
                <a:latin typeface="+mn-lt"/>
                <a:cs typeface="Arial"/>
              </a:rPr>
              <a:t> </a:t>
            </a:r>
            <a:r>
              <a:rPr lang="el-GR" sz="2000" b="1" i="0" spc="-5" dirty="0">
                <a:solidFill>
                  <a:schemeClr val="tx1"/>
                </a:solidFill>
                <a:latin typeface="+mn-lt"/>
                <a:cs typeface="Arial"/>
              </a:rPr>
              <a:t>Βενζίνης</a:t>
            </a:r>
            <a:r>
              <a:rPr lang="en-US" sz="2000" b="1" i="0" spc="-5" dirty="0">
                <a:solidFill>
                  <a:schemeClr val="tx1"/>
                </a:solidFill>
                <a:latin typeface="+mn-lt"/>
                <a:cs typeface="Arial"/>
              </a:rPr>
              <a:t>,</a:t>
            </a:r>
            <a:r>
              <a:rPr lang="el-GR" sz="2000" b="1" i="0" spc="-5" dirty="0">
                <a:solidFill>
                  <a:schemeClr val="tx1"/>
                </a:solidFill>
                <a:latin typeface="+mn-lt"/>
                <a:cs typeface="Arial"/>
              </a:rPr>
              <a:t> </a:t>
            </a:r>
            <a:r>
              <a:rPr lang="el-GR" sz="2000" b="1" i="0" dirty="0">
                <a:solidFill>
                  <a:schemeClr val="tx1"/>
                </a:solidFill>
                <a:latin typeface="+mn-lt"/>
                <a:cs typeface="Arial"/>
              </a:rPr>
              <a:t> </a:t>
            </a:r>
            <a:r>
              <a:rPr lang="el-GR" sz="2000" b="1" i="0" spc="-5" dirty="0">
                <a:solidFill>
                  <a:schemeClr val="tx1"/>
                </a:solidFill>
                <a:latin typeface="+mn-lt"/>
                <a:cs typeface="Arial"/>
              </a:rPr>
              <a:t>Βενζινοκινητήρας</a:t>
            </a:r>
            <a:r>
              <a:rPr lang="en-US" sz="2000" b="1" i="0" spc="-5" dirty="0">
                <a:solidFill>
                  <a:schemeClr val="tx1"/>
                </a:solidFill>
                <a:latin typeface="+mn-lt"/>
                <a:cs typeface="Arial"/>
              </a:rPr>
              <a:t>,</a:t>
            </a:r>
            <a:r>
              <a:rPr lang="el-GR" sz="2000" b="1" i="0" spc="-5" dirty="0">
                <a:solidFill>
                  <a:schemeClr val="tx1"/>
                </a:solidFill>
                <a:latin typeface="+mn-lt"/>
                <a:cs typeface="Arial"/>
              </a:rPr>
              <a:t>  Ιδιότητες</a:t>
            </a:r>
            <a:r>
              <a:rPr lang="el-GR" sz="2000" b="1" i="0" spc="-35" dirty="0">
                <a:solidFill>
                  <a:schemeClr val="tx1"/>
                </a:solidFill>
                <a:latin typeface="+mn-lt"/>
                <a:cs typeface="Arial"/>
              </a:rPr>
              <a:t> </a:t>
            </a:r>
            <a:r>
              <a:rPr lang="el-GR" sz="2000" b="1" i="0" spc="-10" dirty="0">
                <a:solidFill>
                  <a:schemeClr val="tx1"/>
                </a:solidFill>
                <a:latin typeface="+mn-lt"/>
                <a:cs typeface="Arial"/>
              </a:rPr>
              <a:t>Βενζίνης</a:t>
            </a:r>
            <a:r>
              <a:rPr lang="en-US" sz="2000" b="1" i="0" spc="-10" dirty="0">
                <a:solidFill>
                  <a:schemeClr val="tx1"/>
                </a:solidFill>
                <a:latin typeface="+mn-lt"/>
                <a:cs typeface="Arial"/>
              </a:rPr>
              <a:t>,</a:t>
            </a:r>
            <a:r>
              <a:rPr lang="el-GR" sz="2000" b="1" i="0" spc="-5" dirty="0">
                <a:solidFill>
                  <a:schemeClr val="tx1"/>
                </a:solidFill>
                <a:latin typeface="+mn-lt"/>
                <a:cs typeface="Arial"/>
              </a:rPr>
              <a:t> Δρ. Στέλλα</a:t>
            </a:r>
            <a:r>
              <a:rPr lang="el-GR" sz="2000" b="1" i="0" spc="-20" dirty="0">
                <a:solidFill>
                  <a:schemeClr val="tx1"/>
                </a:solidFill>
                <a:latin typeface="+mn-lt"/>
                <a:cs typeface="Arial"/>
              </a:rPr>
              <a:t> </a:t>
            </a:r>
            <a:r>
              <a:rPr lang="el-GR" sz="2000" b="1" i="0" spc="-5" dirty="0">
                <a:solidFill>
                  <a:schemeClr val="tx1"/>
                </a:solidFill>
                <a:latin typeface="+mn-lt"/>
                <a:cs typeface="Arial"/>
              </a:rPr>
              <a:t>Μπεζεργιαννη, 2009</a:t>
            </a:r>
            <a:endParaRPr lang="el-GR" sz="2000" b="1" i="0" dirty="0">
              <a:solidFill>
                <a:schemeClr val="tx1"/>
              </a:solidFill>
              <a:latin typeface="+mn-lt"/>
              <a:cs typeface="Arial"/>
            </a:endParaRPr>
          </a:p>
        </p:txBody>
      </p:sp>
      <p:sp>
        <p:nvSpPr>
          <p:cNvPr id="5" name="object 9">
            <a:extLst>
              <a:ext uri="{FF2B5EF4-FFF2-40B4-BE49-F238E27FC236}">
                <a16:creationId xmlns:a16="http://schemas.microsoft.com/office/drawing/2014/main" id="{CD99CB3E-AE21-4726-B353-43C159886CC7}"/>
              </a:ext>
            </a:extLst>
          </p:cNvPr>
          <p:cNvSpPr txBox="1">
            <a:spLocks/>
          </p:cNvSpPr>
          <p:nvPr/>
        </p:nvSpPr>
        <p:spPr>
          <a:xfrm>
            <a:off x="-30763" y="2749669"/>
            <a:ext cx="9144000" cy="2487861"/>
          </a:xfrm>
          <a:prstGeom prst="rect">
            <a:avLst/>
          </a:prstGeom>
        </p:spPr>
        <p:txBody>
          <a:bodyPr vert="horz" wrap="square" lIns="0" tIns="0" rIns="0" bIns="0" rtlCol="0" anchor="ctr">
            <a:spAutoFit/>
          </a:bodyPr>
          <a:lstStyle>
            <a:defPPr>
              <a:defRPr lang="el-GR"/>
            </a:defPPr>
            <a:lvl1pPr marL="0" algn="l" defTabSz="914400" rtl="0" eaLnBrk="1" latinLnBrk="0" hangingPunct="1">
              <a:defRPr sz="1250" b="0" i="1" kern="1200">
                <a:solidFill>
                  <a:srgbClr val="969696"/>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24">
              <a:spcBef>
                <a:spcPts val="114"/>
              </a:spcBef>
            </a:pPr>
            <a:r>
              <a:rPr lang="el-GR" sz="2000" b="1" i="0" spc="-25" dirty="0">
                <a:solidFill>
                  <a:schemeClr val="tx1"/>
                </a:solidFill>
                <a:latin typeface="+mn-lt"/>
              </a:rPr>
              <a:t>3. Τεχνολογίες </a:t>
            </a:r>
            <a:r>
              <a:rPr lang="el-GR" sz="2000" b="1" i="0" spc="-30" dirty="0">
                <a:solidFill>
                  <a:schemeClr val="tx1"/>
                </a:solidFill>
                <a:latin typeface="+mn-lt"/>
              </a:rPr>
              <a:t>Εκμετάλλευσης </a:t>
            </a:r>
            <a:r>
              <a:rPr lang="el-GR" sz="2000" b="1" i="0" spc="-25" dirty="0">
                <a:solidFill>
                  <a:schemeClr val="tx1"/>
                </a:solidFill>
                <a:latin typeface="+mn-lt"/>
              </a:rPr>
              <a:t>και </a:t>
            </a:r>
            <a:r>
              <a:rPr lang="el-GR" sz="2000" b="1" i="0" spc="-30" dirty="0">
                <a:solidFill>
                  <a:schemeClr val="tx1"/>
                </a:solidFill>
                <a:latin typeface="+mn-lt"/>
              </a:rPr>
              <a:t>Αξιοποίησης</a:t>
            </a:r>
            <a:r>
              <a:rPr lang="el-GR" sz="2000" b="1" i="0" spc="65" dirty="0">
                <a:solidFill>
                  <a:schemeClr val="tx1"/>
                </a:solidFill>
                <a:latin typeface="+mn-lt"/>
              </a:rPr>
              <a:t> </a:t>
            </a:r>
            <a:r>
              <a:rPr lang="el-GR" sz="2000" b="1" i="0" spc="-35" dirty="0">
                <a:solidFill>
                  <a:schemeClr val="tx1"/>
                </a:solidFill>
                <a:latin typeface="+mn-lt"/>
              </a:rPr>
              <a:t>Υδρογονανθράκων, Στέλλα Μπεζεργιάννη, </a:t>
            </a:r>
            <a:r>
              <a:rPr lang="el-GR" sz="2000" b="1" i="0" dirty="0">
                <a:solidFill>
                  <a:schemeClr val="tx1"/>
                </a:solidFill>
                <a:latin typeface="+mn-lt"/>
                <a:cs typeface="Arial"/>
              </a:rPr>
              <a:t>Παραγωγή</a:t>
            </a:r>
            <a:r>
              <a:rPr lang="el-GR" sz="2000" b="1" i="0" spc="-100" dirty="0">
                <a:solidFill>
                  <a:schemeClr val="tx1"/>
                </a:solidFill>
                <a:latin typeface="+mn-lt"/>
                <a:cs typeface="Arial"/>
              </a:rPr>
              <a:t> </a:t>
            </a:r>
            <a:r>
              <a:rPr lang="el-GR" sz="2000" b="1" i="0" dirty="0">
                <a:solidFill>
                  <a:schemeClr val="tx1"/>
                </a:solidFill>
                <a:latin typeface="+mn-lt"/>
                <a:cs typeface="Arial"/>
              </a:rPr>
              <a:t>Ντίζελ  Ντιζελοκινητήρας  </a:t>
            </a:r>
            <a:r>
              <a:rPr lang="el-GR" sz="2000" b="1" i="0" spc="-5" dirty="0">
                <a:solidFill>
                  <a:schemeClr val="tx1"/>
                </a:solidFill>
                <a:latin typeface="+mn-lt"/>
                <a:cs typeface="Arial"/>
              </a:rPr>
              <a:t>Ιδιότητες </a:t>
            </a:r>
            <a:r>
              <a:rPr lang="el-GR" sz="2000" b="1" i="0" dirty="0">
                <a:solidFill>
                  <a:schemeClr val="tx1"/>
                </a:solidFill>
                <a:latin typeface="+mn-lt"/>
                <a:cs typeface="Arial"/>
              </a:rPr>
              <a:t>Ντίζελ  Μαζούτ</a:t>
            </a:r>
            <a:r>
              <a:rPr lang="el-GR" sz="2000" b="1" i="0" spc="-10" dirty="0">
                <a:solidFill>
                  <a:schemeClr val="tx1"/>
                </a:solidFill>
                <a:latin typeface="+mn-lt"/>
                <a:cs typeface="Arial"/>
              </a:rPr>
              <a:t>,</a:t>
            </a:r>
            <a:r>
              <a:rPr lang="el-GR" sz="2000" b="1" i="0" spc="-5" dirty="0">
                <a:solidFill>
                  <a:schemeClr val="tx1"/>
                </a:solidFill>
                <a:latin typeface="+mn-lt"/>
                <a:cs typeface="Arial"/>
              </a:rPr>
              <a:t> Δρ. Στέλλα</a:t>
            </a:r>
            <a:r>
              <a:rPr lang="el-GR" sz="2000" b="1" i="0" spc="-20" dirty="0">
                <a:solidFill>
                  <a:schemeClr val="tx1"/>
                </a:solidFill>
                <a:latin typeface="+mn-lt"/>
                <a:cs typeface="Arial"/>
              </a:rPr>
              <a:t> </a:t>
            </a:r>
            <a:r>
              <a:rPr lang="el-GR" sz="2000" b="1" i="0" spc="-5" dirty="0">
                <a:solidFill>
                  <a:schemeClr val="tx1"/>
                </a:solidFill>
                <a:latin typeface="+mn-lt"/>
                <a:cs typeface="Arial"/>
              </a:rPr>
              <a:t>Μπεζεργιαννη, 2009</a:t>
            </a:r>
          </a:p>
          <a:p>
            <a:pPr marL="12724">
              <a:spcBef>
                <a:spcPts val="114"/>
              </a:spcBef>
            </a:pPr>
            <a:r>
              <a:rPr lang="el-GR" sz="2000" b="1" i="0" spc="-5" dirty="0">
                <a:solidFill>
                  <a:schemeClr val="tx1"/>
                </a:solidFill>
                <a:latin typeface="+mn-lt"/>
                <a:cs typeface="Arial"/>
              </a:rPr>
              <a:t>4. Ενεργειακές Τεχνολογίες, Στερεά Καύσιμα, Εργαστήριο Τεχνολογίας Καυσίμων και Λιπαντικών ΕΜΠ, Παρουσίαση</a:t>
            </a:r>
          </a:p>
          <a:p>
            <a:pPr marL="12724">
              <a:spcBef>
                <a:spcPts val="114"/>
              </a:spcBef>
            </a:pPr>
            <a:r>
              <a:rPr lang="el-GR" sz="2000" b="1" i="0" spc="-5" dirty="0">
                <a:solidFill>
                  <a:schemeClr val="tx1"/>
                </a:solidFill>
                <a:latin typeface="+mn-lt"/>
                <a:cs typeface="Arial"/>
              </a:rPr>
              <a:t>5. 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2000" dirty="0"/>
          </a:p>
          <a:p>
            <a:pPr marL="12724">
              <a:spcBef>
                <a:spcPts val="114"/>
              </a:spcBef>
            </a:pPr>
            <a:endParaRPr lang="el-GR" sz="2000" b="1" i="0" dirty="0">
              <a:solidFill>
                <a:schemeClr val="tx1"/>
              </a:solidFill>
              <a:latin typeface="+mn-lt"/>
              <a:cs typeface="Arial"/>
            </a:endParaRPr>
          </a:p>
        </p:txBody>
      </p:sp>
      <p:sp>
        <p:nvSpPr>
          <p:cNvPr id="6" name="TextBox 5">
            <a:extLst>
              <a:ext uri="{FF2B5EF4-FFF2-40B4-BE49-F238E27FC236}">
                <a16:creationId xmlns:a16="http://schemas.microsoft.com/office/drawing/2014/main" id="{10B1CF03-0504-4E96-9FC9-2EAFE3F492FE}"/>
              </a:ext>
            </a:extLst>
          </p:cNvPr>
          <p:cNvSpPr txBox="1"/>
          <p:nvPr/>
        </p:nvSpPr>
        <p:spPr>
          <a:xfrm>
            <a:off x="-12180" y="422474"/>
            <a:ext cx="9144000" cy="461665"/>
          </a:xfrm>
          <a:prstGeom prst="rect">
            <a:avLst/>
          </a:prstGeom>
          <a:noFill/>
        </p:spPr>
        <p:txBody>
          <a:bodyPr wrap="square" rtlCol="0">
            <a:spAutoFit/>
          </a:bodyPr>
          <a:lstStyle/>
          <a:p>
            <a:r>
              <a:rPr lang="el-GR" sz="2400" b="1" dirty="0"/>
              <a:t>ΒΙΒΛΙΟΓΡΑΦΙΑ</a:t>
            </a:r>
          </a:p>
        </p:txBody>
      </p:sp>
    </p:spTree>
    <p:extLst>
      <p:ext uri="{BB962C8B-B14F-4D97-AF65-F5344CB8AC3E}">
        <p14:creationId xmlns:p14="http://schemas.microsoft.com/office/powerpoint/2010/main" val="4160285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0070" y="1165477"/>
            <a:ext cx="8169162" cy="1246909"/>
          </a:xfrm>
          <a:prstGeom prst="rect">
            <a:avLst/>
          </a:prstGeom>
        </p:spPr>
        <p:txBody>
          <a:bodyPr vert="horz" wrap="square" lIns="0" tIns="12087" rIns="0" bIns="0" rtlCol="0">
            <a:spAutoFit/>
          </a:bodyPr>
          <a:lstStyle/>
          <a:p>
            <a:pPr marL="12724">
              <a:spcBef>
                <a:spcPts val="95"/>
              </a:spcBef>
            </a:pPr>
            <a:r>
              <a:rPr sz="2004" spc="-5" dirty="0">
                <a:latin typeface="Arial"/>
                <a:cs typeface="Arial"/>
              </a:rPr>
              <a:t>Οι πιο κοινοί υδρογονάνθρακες είναι οργανικές </a:t>
            </a:r>
            <a:r>
              <a:rPr sz="2004" b="1" spc="-10" dirty="0">
                <a:latin typeface="Arial"/>
                <a:cs typeface="Arial"/>
              </a:rPr>
              <a:t>ενώσεις</a:t>
            </a:r>
            <a:r>
              <a:rPr sz="2004" b="1" spc="60" dirty="0">
                <a:latin typeface="Arial"/>
                <a:cs typeface="Arial"/>
              </a:rPr>
              <a:t> </a:t>
            </a:r>
            <a:r>
              <a:rPr sz="2004" b="1" spc="-5" dirty="0">
                <a:latin typeface="Arial"/>
                <a:cs typeface="Arial"/>
              </a:rPr>
              <a:t>αλκαλίων.</a:t>
            </a:r>
            <a:endParaRPr sz="2004">
              <a:latin typeface="Arial"/>
              <a:cs typeface="Arial"/>
            </a:endParaRPr>
          </a:p>
          <a:p>
            <a:pPr marL="12724" marR="5090"/>
            <a:r>
              <a:rPr sz="2004" b="1" spc="-5" dirty="0">
                <a:latin typeface="Arial"/>
                <a:cs typeface="Arial"/>
              </a:rPr>
              <a:t>Οι </a:t>
            </a:r>
            <a:r>
              <a:rPr sz="2004" b="1" spc="-10" dirty="0">
                <a:latin typeface="Arial"/>
                <a:cs typeface="Arial"/>
              </a:rPr>
              <a:t>παραφίνες </a:t>
            </a:r>
            <a:r>
              <a:rPr sz="2004" spc="-5" dirty="0">
                <a:latin typeface="Arial"/>
                <a:cs typeface="Arial"/>
              </a:rPr>
              <a:t>(αλκάνια-alkanes) είναι </a:t>
            </a:r>
            <a:r>
              <a:rPr sz="2004" spc="-10" dirty="0">
                <a:latin typeface="Arial"/>
                <a:cs typeface="Arial"/>
              </a:rPr>
              <a:t>ενώσεις </a:t>
            </a:r>
            <a:r>
              <a:rPr sz="2004" spc="-5" dirty="0">
                <a:latin typeface="Arial"/>
                <a:cs typeface="Arial"/>
              </a:rPr>
              <a:t>μονού-δεσμού, ανοικτής-  αλυσίδας (open-chain) και κορεσμένες </a:t>
            </a:r>
            <a:r>
              <a:rPr sz="2004" spc="-10" dirty="0">
                <a:latin typeface="Arial"/>
                <a:cs typeface="Arial"/>
              </a:rPr>
              <a:t>(δεν </a:t>
            </a:r>
            <a:r>
              <a:rPr sz="2004" spc="-5" dirty="0">
                <a:latin typeface="Arial"/>
                <a:cs typeface="Arial"/>
              </a:rPr>
              <a:t>είναι δυνατή η </a:t>
            </a:r>
            <a:r>
              <a:rPr sz="2004" spc="-10" dirty="0">
                <a:latin typeface="Arial"/>
                <a:cs typeface="Arial"/>
              </a:rPr>
              <a:t>προσθήκη  </a:t>
            </a:r>
            <a:r>
              <a:rPr sz="2004" dirty="0">
                <a:latin typeface="Arial"/>
                <a:cs typeface="Arial"/>
              </a:rPr>
              <a:t>υδρογόνου)</a:t>
            </a:r>
            <a:endParaRPr sz="2004">
              <a:latin typeface="Arial"/>
              <a:cs typeface="Arial"/>
            </a:endParaRPr>
          </a:p>
        </p:txBody>
      </p:sp>
      <p:sp>
        <p:nvSpPr>
          <p:cNvPr id="3" name="object 3"/>
          <p:cNvSpPr txBox="1"/>
          <p:nvPr/>
        </p:nvSpPr>
        <p:spPr>
          <a:xfrm>
            <a:off x="1572399" y="2358693"/>
            <a:ext cx="912916" cy="330813"/>
          </a:xfrm>
          <a:prstGeom prst="rect">
            <a:avLst/>
          </a:prstGeom>
        </p:spPr>
        <p:txBody>
          <a:bodyPr vert="horz" wrap="square" lIns="0" tIns="12087" rIns="0" bIns="0" rtlCol="0">
            <a:spAutoFit/>
          </a:bodyPr>
          <a:lstStyle/>
          <a:p>
            <a:pPr marL="38172">
              <a:spcBef>
                <a:spcPts val="95"/>
              </a:spcBef>
            </a:pPr>
            <a:r>
              <a:rPr sz="3006" baseline="13888" dirty="0">
                <a:latin typeface="Arial"/>
                <a:cs typeface="Arial"/>
              </a:rPr>
              <a:t>C</a:t>
            </a:r>
            <a:r>
              <a:rPr sz="1302" dirty="0">
                <a:latin typeface="Arial"/>
                <a:cs typeface="Arial"/>
              </a:rPr>
              <a:t>n</a:t>
            </a:r>
            <a:r>
              <a:rPr sz="3006" baseline="13888" dirty="0">
                <a:latin typeface="Arial"/>
                <a:cs typeface="Arial"/>
              </a:rPr>
              <a:t>H</a:t>
            </a:r>
            <a:r>
              <a:rPr sz="1302" dirty="0">
                <a:latin typeface="Arial"/>
                <a:cs typeface="Arial"/>
              </a:rPr>
              <a:t>2n+2</a:t>
            </a:r>
            <a:endParaRPr sz="1302">
              <a:latin typeface="Arial"/>
              <a:cs typeface="Arial"/>
            </a:endParaRPr>
          </a:p>
        </p:txBody>
      </p:sp>
      <p:sp>
        <p:nvSpPr>
          <p:cNvPr id="4" name="object 4"/>
          <p:cNvSpPr txBox="1"/>
          <p:nvPr/>
        </p:nvSpPr>
        <p:spPr>
          <a:xfrm>
            <a:off x="3404769" y="2295330"/>
            <a:ext cx="4340643" cy="1552275"/>
          </a:xfrm>
          <a:prstGeom prst="rect">
            <a:avLst/>
          </a:prstGeom>
        </p:spPr>
        <p:txBody>
          <a:bodyPr vert="horz" wrap="square" lIns="0" tIns="12087" rIns="0" bIns="0" rtlCol="0">
            <a:spAutoFit/>
          </a:bodyPr>
          <a:lstStyle/>
          <a:p>
            <a:pPr marL="38172" marR="1851997" indent="-636">
              <a:spcBef>
                <a:spcPts val="95"/>
              </a:spcBef>
              <a:tabLst>
                <a:tab pos="748815" algn="l"/>
                <a:tab pos="1350030" algn="l"/>
              </a:tabLst>
            </a:pPr>
            <a:r>
              <a:rPr sz="2004" spc="-5" dirty="0">
                <a:latin typeface="Arial"/>
                <a:cs typeface="Arial"/>
              </a:rPr>
              <a:t>n=</a:t>
            </a:r>
            <a:r>
              <a:rPr sz="2004" spc="-10" dirty="0">
                <a:latin typeface="Arial"/>
                <a:cs typeface="Arial"/>
              </a:rPr>
              <a:t> </a:t>
            </a:r>
            <a:r>
              <a:rPr sz="2004" spc="-5" dirty="0">
                <a:latin typeface="Arial"/>
                <a:cs typeface="Arial"/>
              </a:rPr>
              <a:t>1	CH</a:t>
            </a:r>
            <a:r>
              <a:rPr sz="1954" spc="-7" baseline="-21367" dirty="0">
                <a:latin typeface="Arial"/>
                <a:cs typeface="Arial"/>
              </a:rPr>
              <a:t>4	</a:t>
            </a:r>
            <a:r>
              <a:rPr sz="2004" spc="-5" dirty="0">
                <a:latin typeface="Arial"/>
                <a:cs typeface="Arial"/>
              </a:rPr>
              <a:t>μεθάνιο  n=</a:t>
            </a:r>
            <a:r>
              <a:rPr sz="2004" spc="-10" dirty="0">
                <a:latin typeface="Arial"/>
                <a:cs typeface="Arial"/>
              </a:rPr>
              <a:t> </a:t>
            </a:r>
            <a:r>
              <a:rPr sz="2004" spc="-5" dirty="0">
                <a:latin typeface="Arial"/>
                <a:cs typeface="Arial"/>
              </a:rPr>
              <a:t>2	C</a:t>
            </a:r>
            <a:r>
              <a:rPr sz="1954" spc="-7" baseline="-21367" dirty="0">
                <a:latin typeface="Arial"/>
                <a:cs typeface="Arial"/>
              </a:rPr>
              <a:t>2</a:t>
            </a:r>
            <a:r>
              <a:rPr sz="2004" spc="-5" dirty="0">
                <a:latin typeface="Arial"/>
                <a:cs typeface="Arial"/>
              </a:rPr>
              <a:t>H</a:t>
            </a:r>
            <a:r>
              <a:rPr sz="1954" spc="-7" baseline="-21367" dirty="0">
                <a:latin typeface="Arial"/>
                <a:cs typeface="Arial"/>
              </a:rPr>
              <a:t>6 </a:t>
            </a:r>
            <a:r>
              <a:rPr sz="2004" spc="-5" dirty="0">
                <a:latin typeface="Arial"/>
                <a:cs typeface="Arial"/>
              </a:rPr>
              <a:t>αιθάνιο  n=</a:t>
            </a:r>
            <a:r>
              <a:rPr sz="2004" spc="-10" dirty="0">
                <a:latin typeface="Arial"/>
                <a:cs typeface="Arial"/>
              </a:rPr>
              <a:t> </a:t>
            </a:r>
            <a:r>
              <a:rPr sz="2004" spc="-5" dirty="0">
                <a:latin typeface="Arial"/>
                <a:cs typeface="Arial"/>
              </a:rPr>
              <a:t>3	C</a:t>
            </a:r>
            <a:r>
              <a:rPr sz="1954" spc="-7" baseline="-21367" dirty="0">
                <a:latin typeface="Arial"/>
                <a:cs typeface="Arial"/>
              </a:rPr>
              <a:t>3</a:t>
            </a:r>
            <a:r>
              <a:rPr sz="2004" spc="-5" dirty="0">
                <a:latin typeface="Arial"/>
                <a:cs typeface="Arial"/>
              </a:rPr>
              <a:t>H</a:t>
            </a:r>
            <a:r>
              <a:rPr sz="1954" spc="-7" baseline="-21367" dirty="0">
                <a:latin typeface="Arial"/>
                <a:cs typeface="Arial"/>
              </a:rPr>
              <a:t>8 </a:t>
            </a:r>
            <a:r>
              <a:rPr sz="2004" spc="-10" dirty="0">
                <a:latin typeface="Arial"/>
                <a:cs typeface="Arial"/>
              </a:rPr>
              <a:t>προπάνιο  </a:t>
            </a:r>
            <a:r>
              <a:rPr sz="2004" spc="-5" dirty="0">
                <a:latin typeface="Arial"/>
                <a:cs typeface="Arial"/>
              </a:rPr>
              <a:t>n=</a:t>
            </a:r>
            <a:r>
              <a:rPr sz="2004" spc="-10" dirty="0">
                <a:latin typeface="Arial"/>
                <a:cs typeface="Arial"/>
              </a:rPr>
              <a:t> </a:t>
            </a:r>
            <a:r>
              <a:rPr sz="2004" spc="-5" dirty="0">
                <a:latin typeface="Arial"/>
                <a:cs typeface="Arial"/>
              </a:rPr>
              <a:t>4	</a:t>
            </a:r>
            <a:r>
              <a:rPr sz="2004" dirty="0">
                <a:latin typeface="Arial"/>
                <a:cs typeface="Arial"/>
              </a:rPr>
              <a:t>C</a:t>
            </a:r>
            <a:r>
              <a:rPr sz="1954" baseline="-21367" dirty="0">
                <a:latin typeface="Arial"/>
                <a:cs typeface="Arial"/>
              </a:rPr>
              <a:t>4</a:t>
            </a:r>
            <a:r>
              <a:rPr sz="2004" dirty="0">
                <a:latin typeface="Arial"/>
                <a:cs typeface="Arial"/>
              </a:rPr>
              <a:t>H</a:t>
            </a:r>
            <a:r>
              <a:rPr sz="1954" baseline="-21367" dirty="0">
                <a:latin typeface="Arial"/>
                <a:cs typeface="Arial"/>
              </a:rPr>
              <a:t>10</a:t>
            </a:r>
            <a:r>
              <a:rPr sz="1954" spc="217" baseline="-21367" dirty="0">
                <a:latin typeface="Arial"/>
                <a:cs typeface="Arial"/>
              </a:rPr>
              <a:t> </a:t>
            </a:r>
            <a:r>
              <a:rPr sz="2004" spc="-5" dirty="0">
                <a:latin typeface="Arial"/>
                <a:cs typeface="Arial"/>
              </a:rPr>
              <a:t>βουτάνιο</a:t>
            </a:r>
            <a:endParaRPr sz="2004">
              <a:latin typeface="Arial"/>
              <a:cs typeface="Arial"/>
            </a:endParaRPr>
          </a:p>
          <a:p>
            <a:pPr marL="38172">
              <a:tabLst>
                <a:tab pos="748179" algn="l"/>
              </a:tabLst>
            </a:pPr>
            <a:r>
              <a:rPr sz="2004" spc="-5" dirty="0">
                <a:latin typeface="Arial"/>
                <a:cs typeface="Arial"/>
              </a:rPr>
              <a:t>n=</a:t>
            </a:r>
            <a:r>
              <a:rPr sz="2004" spc="-10" dirty="0">
                <a:latin typeface="Arial"/>
                <a:cs typeface="Arial"/>
              </a:rPr>
              <a:t> </a:t>
            </a:r>
            <a:r>
              <a:rPr sz="2004" spc="-5" dirty="0">
                <a:latin typeface="Arial"/>
                <a:cs typeface="Arial"/>
              </a:rPr>
              <a:t>8	</a:t>
            </a:r>
            <a:r>
              <a:rPr sz="2004" dirty="0">
                <a:latin typeface="Arial"/>
                <a:cs typeface="Arial"/>
              </a:rPr>
              <a:t>C</a:t>
            </a:r>
            <a:r>
              <a:rPr sz="1954" baseline="-21367" dirty="0">
                <a:latin typeface="Arial"/>
                <a:cs typeface="Arial"/>
              </a:rPr>
              <a:t>8</a:t>
            </a:r>
            <a:r>
              <a:rPr sz="2004" dirty="0">
                <a:latin typeface="Arial"/>
                <a:cs typeface="Arial"/>
              </a:rPr>
              <a:t>H</a:t>
            </a:r>
            <a:r>
              <a:rPr sz="1954" baseline="-21367" dirty="0">
                <a:latin typeface="Arial"/>
                <a:cs typeface="Arial"/>
              </a:rPr>
              <a:t>18 </a:t>
            </a:r>
            <a:r>
              <a:rPr sz="2004" spc="-5" dirty="0">
                <a:latin typeface="Arial"/>
                <a:cs typeface="Arial"/>
              </a:rPr>
              <a:t>n-οκτάνιο και</a:t>
            </a:r>
            <a:r>
              <a:rPr sz="2004" spc="-160" dirty="0">
                <a:latin typeface="Arial"/>
                <a:cs typeface="Arial"/>
              </a:rPr>
              <a:t> </a:t>
            </a:r>
            <a:r>
              <a:rPr sz="2004" spc="-5" dirty="0">
                <a:latin typeface="Arial"/>
                <a:cs typeface="Arial"/>
              </a:rPr>
              <a:t>ισο-οκτάνιο</a:t>
            </a:r>
            <a:endParaRPr sz="2004">
              <a:latin typeface="Arial"/>
              <a:cs typeface="Arial"/>
            </a:endParaRPr>
          </a:p>
        </p:txBody>
      </p:sp>
      <p:sp>
        <p:nvSpPr>
          <p:cNvPr id="5" name="object 5"/>
          <p:cNvSpPr/>
          <p:nvPr/>
        </p:nvSpPr>
        <p:spPr>
          <a:xfrm>
            <a:off x="5401970" y="4551727"/>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6" name="object 6"/>
          <p:cNvSpPr/>
          <p:nvPr/>
        </p:nvSpPr>
        <p:spPr>
          <a:xfrm>
            <a:off x="5401970" y="4152461"/>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7" name="object 7"/>
          <p:cNvSpPr/>
          <p:nvPr/>
        </p:nvSpPr>
        <p:spPr>
          <a:xfrm>
            <a:off x="5140120" y="4419656"/>
            <a:ext cx="143140" cy="0"/>
          </a:xfrm>
          <a:custGeom>
            <a:avLst/>
            <a:gdLst/>
            <a:ahLst/>
            <a:cxnLst/>
            <a:rect l="l" t="t" r="r" b="b"/>
            <a:pathLst>
              <a:path w="142875">
                <a:moveTo>
                  <a:pt x="0" y="0"/>
                </a:moveTo>
                <a:lnTo>
                  <a:pt x="142493" y="0"/>
                </a:lnTo>
              </a:path>
            </a:pathLst>
          </a:custGeom>
          <a:ln w="9525">
            <a:solidFill>
              <a:srgbClr val="000000"/>
            </a:solidFill>
          </a:ln>
        </p:spPr>
        <p:txBody>
          <a:bodyPr wrap="square" lIns="0" tIns="0" rIns="0" bIns="0" rtlCol="0"/>
          <a:lstStyle/>
          <a:p>
            <a:endParaRPr sz="1803"/>
          </a:p>
        </p:txBody>
      </p:sp>
      <p:sp>
        <p:nvSpPr>
          <p:cNvPr id="8" name="object 8"/>
          <p:cNvSpPr/>
          <p:nvPr/>
        </p:nvSpPr>
        <p:spPr>
          <a:xfrm>
            <a:off x="8057123" y="4551727"/>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9" name="object 9"/>
          <p:cNvSpPr/>
          <p:nvPr/>
        </p:nvSpPr>
        <p:spPr>
          <a:xfrm>
            <a:off x="8057123" y="4152461"/>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10" name="object 10"/>
          <p:cNvSpPr/>
          <p:nvPr/>
        </p:nvSpPr>
        <p:spPr>
          <a:xfrm>
            <a:off x="8176216" y="4419656"/>
            <a:ext cx="143140" cy="0"/>
          </a:xfrm>
          <a:custGeom>
            <a:avLst/>
            <a:gdLst/>
            <a:ahLst/>
            <a:cxnLst/>
            <a:rect l="l" t="t" r="r" b="b"/>
            <a:pathLst>
              <a:path w="142875">
                <a:moveTo>
                  <a:pt x="142481" y="0"/>
                </a:moveTo>
                <a:lnTo>
                  <a:pt x="0" y="0"/>
                </a:lnTo>
              </a:path>
            </a:pathLst>
          </a:custGeom>
          <a:ln w="9525">
            <a:solidFill>
              <a:srgbClr val="000000"/>
            </a:solidFill>
          </a:ln>
        </p:spPr>
        <p:txBody>
          <a:bodyPr wrap="square" lIns="0" tIns="0" rIns="0" bIns="0" rtlCol="0"/>
          <a:lstStyle/>
          <a:p>
            <a:endParaRPr sz="1803"/>
          </a:p>
        </p:txBody>
      </p:sp>
      <p:sp>
        <p:nvSpPr>
          <p:cNvPr id="11" name="object 11"/>
          <p:cNvSpPr txBox="1"/>
          <p:nvPr/>
        </p:nvSpPr>
        <p:spPr>
          <a:xfrm>
            <a:off x="7983326" y="4677945"/>
            <a:ext cx="153955" cy="228499"/>
          </a:xfrm>
          <a:prstGeom prst="rect">
            <a:avLst/>
          </a:prstGeom>
        </p:spPr>
        <p:txBody>
          <a:bodyPr vert="horz" wrap="square" lIns="0" tIns="12087" rIns="0" bIns="0" rtlCol="0">
            <a:spAutoFit/>
          </a:bodyPr>
          <a:lstStyle/>
          <a:p>
            <a:pPr marL="12724">
              <a:spcBef>
                <a:spcPts val="95"/>
              </a:spcBef>
            </a:pPr>
            <a:r>
              <a:rPr sz="1403" spc="-5" dirty="0">
                <a:latin typeface="Arial"/>
                <a:cs typeface="Arial"/>
              </a:rPr>
              <a:t>H</a:t>
            </a:r>
            <a:endParaRPr sz="1403">
              <a:latin typeface="Arial"/>
              <a:cs typeface="Arial"/>
            </a:endParaRPr>
          </a:p>
        </p:txBody>
      </p:sp>
      <p:sp>
        <p:nvSpPr>
          <p:cNvPr id="12" name="object 12"/>
          <p:cNvSpPr/>
          <p:nvPr/>
        </p:nvSpPr>
        <p:spPr>
          <a:xfrm>
            <a:off x="5783665" y="4551727"/>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13" name="object 13"/>
          <p:cNvSpPr/>
          <p:nvPr/>
        </p:nvSpPr>
        <p:spPr>
          <a:xfrm>
            <a:off x="5783665" y="4152461"/>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14" name="object 14"/>
          <p:cNvSpPr/>
          <p:nvPr/>
        </p:nvSpPr>
        <p:spPr>
          <a:xfrm>
            <a:off x="5521826" y="4419656"/>
            <a:ext cx="143140" cy="0"/>
          </a:xfrm>
          <a:custGeom>
            <a:avLst/>
            <a:gdLst/>
            <a:ahLst/>
            <a:cxnLst/>
            <a:rect l="l" t="t" r="r" b="b"/>
            <a:pathLst>
              <a:path w="142875">
                <a:moveTo>
                  <a:pt x="0" y="0"/>
                </a:moveTo>
                <a:lnTo>
                  <a:pt x="142481" y="0"/>
                </a:lnTo>
              </a:path>
            </a:pathLst>
          </a:custGeom>
          <a:ln w="9525">
            <a:solidFill>
              <a:srgbClr val="000000"/>
            </a:solidFill>
          </a:ln>
        </p:spPr>
        <p:txBody>
          <a:bodyPr wrap="square" lIns="0" tIns="0" rIns="0" bIns="0" rtlCol="0"/>
          <a:lstStyle/>
          <a:p>
            <a:endParaRPr sz="1803"/>
          </a:p>
        </p:txBody>
      </p:sp>
      <p:sp>
        <p:nvSpPr>
          <p:cNvPr id="15" name="object 15"/>
          <p:cNvSpPr/>
          <p:nvPr/>
        </p:nvSpPr>
        <p:spPr>
          <a:xfrm>
            <a:off x="7323470" y="4551727"/>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16" name="object 16"/>
          <p:cNvSpPr/>
          <p:nvPr/>
        </p:nvSpPr>
        <p:spPr>
          <a:xfrm>
            <a:off x="7323470" y="4152461"/>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17" name="object 17"/>
          <p:cNvSpPr/>
          <p:nvPr/>
        </p:nvSpPr>
        <p:spPr>
          <a:xfrm>
            <a:off x="6534876" y="4551727"/>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18" name="object 18"/>
          <p:cNvSpPr/>
          <p:nvPr/>
        </p:nvSpPr>
        <p:spPr>
          <a:xfrm>
            <a:off x="6534876" y="4152461"/>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19" name="object 19"/>
          <p:cNvSpPr/>
          <p:nvPr/>
        </p:nvSpPr>
        <p:spPr>
          <a:xfrm>
            <a:off x="6928784" y="4551727"/>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20" name="object 20"/>
          <p:cNvSpPr/>
          <p:nvPr/>
        </p:nvSpPr>
        <p:spPr>
          <a:xfrm>
            <a:off x="6928784" y="4152461"/>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21" name="object 21"/>
          <p:cNvSpPr/>
          <p:nvPr/>
        </p:nvSpPr>
        <p:spPr>
          <a:xfrm>
            <a:off x="6640978" y="4419656"/>
            <a:ext cx="169223" cy="0"/>
          </a:xfrm>
          <a:custGeom>
            <a:avLst/>
            <a:gdLst/>
            <a:ahLst/>
            <a:cxnLst/>
            <a:rect l="l" t="t" r="r" b="b"/>
            <a:pathLst>
              <a:path w="168909">
                <a:moveTo>
                  <a:pt x="0" y="0"/>
                </a:moveTo>
                <a:lnTo>
                  <a:pt x="143268" y="0"/>
                </a:lnTo>
              </a:path>
              <a:path w="168909">
                <a:moveTo>
                  <a:pt x="25920" y="0"/>
                </a:moveTo>
                <a:lnTo>
                  <a:pt x="168401" y="0"/>
                </a:lnTo>
              </a:path>
            </a:pathLst>
          </a:custGeom>
          <a:ln w="9525">
            <a:solidFill>
              <a:srgbClr val="000000"/>
            </a:solidFill>
          </a:ln>
        </p:spPr>
        <p:txBody>
          <a:bodyPr wrap="square" lIns="0" tIns="0" rIns="0" bIns="0" rtlCol="0"/>
          <a:lstStyle/>
          <a:p>
            <a:endParaRPr sz="1803"/>
          </a:p>
        </p:txBody>
      </p:sp>
      <p:sp>
        <p:nvSpPr>
          <p:cNvPr id="22" name="object 22"/>
          <p:cNvSpPr/>
          <p:nvPr/>
        </p:nvSpPr>
        <p:spPr>
          <a:xfrm>
            <a:off x="7035664" y="4419656"/>
            <a:ext cx="169223" cy="0"/>
          </a:xfrm>
          <a:custGeom>
            <a:avLst/>
            <a:gdLst/>
            <a:ahLst/>
            <a:cxnLst/>
            <a:rect l="l" t="t" r="r" b="b"/>
            <a:pathLst>
              <a:path w="168909">
                <a:moveTo>
                  <a:pt x="25146" y="0"/>
                </a:moveTo>
                <a:lnTo>
                  <a:pt x="168414" y="0"/>
                </a:lnTo>
              </a:path>
              <a:path w="168909">
                <a:moveTo>
                  <a:pt x="0" y="0"/>
                </a:moveTo>
                <a:lnTo>
                  <a:pt x="143268" y="0"/>
                </a:lnTo>
              </a:path>
            </a:pathLst>
          </a:custGeom>
          <a:ln w="9525">
            <a:solidFill>
              <a:srgbClr val="000000"/>
            </a:solidFill>
          </a:ln>
        </p:spPr>
        <p:txBody>
          <a:bodyPr wrap="square" lIns="0" tIns="0" rIns="0" bIns="0" rtlCol="0"/>
          <a:lstStyle/>
          <a:p>
            <a:endParaRPr sz="1803"/>
          </a:p>
        </p:txBody>
      </p:sp>
      <p:sp>
        <p:nvSpPr>
          <p:cNvPr id="23" name="object 23"/>
          <p:cNvSpPr/>
          <p:nvPr/>
        </p:nvSpPr>
        <p:spPr>
          <a:xfrm>
            <a:off x="6165372" y="4551727"/>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24" name="object 24"/>
          <p:cNvSpPr/>
          <p:nvPr/>
        </p:nvSpPr>
        <p:spPr>
          <a:xfrm>
            <a:off x="6165372" y="4152461"/>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25" name="object 25"/>
          <p:cNvSpPr/>
          <p:nvPr/>
        </p:nvSpPr>
        <p:spPr>
          <a:xfrm>
            <a:off x="5890543" y="4419656"/>
            <a:ext cx="155864" cy="0"/>
          </a:xfrm>
          <a:custGeom>
            <a:avLst/>
            <a:gdLst/>
            <a:ahLst/>
            <a:cxnLst/>
            <a:rect l="l" t="t" r="r" b="b"/>
            <a:pathLst>
              <a:path w="155575">
                <a:moveTo>
                  <a:pt x="0" y="0"/>
                </a:moveTo>
                <a:lnTo>
                  <a:pt x="143268" y="0"/>
                </a:lnTo>
              </a:path>
              <a:path w="155575">
                <a:moveTo>
                  <a:pt x="12966" y="0"/>
                </a:moveTo>
                <a:lnTo>
                  <a:pt x="155448" y="0"/>
                </a:lnTo>
              </a:path>
            </a:pathLst>
          </a:custGeom>
          <a:ln w="9525">
            <a:solidFill>
              <a:srgbClr val="000000"/>
            </a:solidFill>
          </a:ln>
        </p:spPr>
        <p:txBody>
          <a:bodyPr wrap="square" lIns="0" tIns="0" rIns="0" bIns="0" rtlCol="0"/>
          <a:lstStyle/>
          <a:p>
            <a:endParaRPr sz="1803"/>
          </a:p>
        </p:txBody>
      </p:sp>
      <p:sp>
        <p:nvSpPr>
          <p:cNvPr id="26" name="object 26"/>
          <p:cNvSpPr/>
          <p:nvPr/>
        </p:nvSpPr>
        <p:spPr>
          <a:xfrm>
            <a:off x="6272250" y="4419656"/>
            <a:ext cx="143776" cy="0"/>
          </a:xfrm>
          <a:custGeom>
            <a:avLst/>
            <a:gdLst/>
            <a:ahLst/>
            <a:cxnLst/>
            <a:rect l="l" t="t" r="r" b="b"/>
            <a:pathLst>
              <a:path w="143510">
                <a:moveTo>
                  <a:pt x="0" y="0"/>
                </a:moveTo>
                <a:lnTo>
                  <a:pt x="143268" y="0"/>
                </a:lnTo>
              </a:path>
              <a:path w="143510">
                <a:moveTo>
                  <a:pt x="0" y="0"/>
                </a:moveTo>
                <a:lnTo>
                  <a:pt x="143268" y="0"/>
                </a:lnTo>
              </a:path>
            </a:pathLst>
          </a:custGeom>
          <a:ln w="9525">
            <a:solidFill>
              <a:srgbClr val="000000"/>
            </a:solidFill>
          </a:ln>
        </p:spPr>
        <p:txBody>
          <a:bodyPr wrap="square" lIns="0" tIns="0" rIns="0" bIns="0" rtlCol="0"/>
          <a:lstStyle/>
          <a:p>
            <a:endParaRPr sz="1803"/>
          </a:p>
        </p:txBody>
      </p:sp>
      <p:sp>
        <p:nvSpPr>
          <p:cNvPr id="27" name="object 27"/>
          <p:cNvSpPr/>
          <p:nvPr/>
        </p:nvSpPr>
        <p:spPr>
          <a:xfrm>
            <a:off x="7692211" y="4551727"/>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28" name="object 28"/>
          <p:cNvSpPr/>
          <p:nvPr/>
        </p:nvSpPr>
        <p:spPr>
          <a:xfrm>
            <a:off x="7692211" y="4152461"/>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29" name="object 29"/>
          <p:cNvSpPr/>
          <p:nvPr/>
        </p:nvSpPr>
        <p:spPr>
          <a:xfrm>
            <a:off x="7430361" y="4419656"/>
            <a:ext cx="143140" cy="0"/>
          </a:xfrm>
          <a:custGeom>
            <a:avLst/>
            <a:gdLst/>
            <a:ahLst/>
            <a:cxnLst/>
            <a:rect l="l" t="t" r="r" b="b"/>
            <a:pathLst>
              <a:path w="142875">
                <a:moveTo>
                  <a:pt x="0" y="0"/>
                </a:moveTo>
                <a:lnTo>
                  <a:pt x="142481" y="0"/>
                </a:lnTo>
              </a:path>
              <a:path w="142875">
                <a:moveTo>
                  <a:pt x="0" y="0"/>
                </a:moveTo>
                <a:lnTo>
                  <a:pt x="142481" y="0"/>
                </a:lnTo>
              </a:path>
            </a:pathLst>
          </a:custGeom>
          <a:ln w="9525">
            <a:solidFill>
              <a:srgbClr val="000000"/>
            </a:solidFill>
          </a:ln>
        </p:spPr>
        <p:txBody>
          <a:bodyPr wrap="square" lIns="0" tIns="0" rIns="0" bIns="0" rtlCol="0"/>
          <a:lstStyle/>
          <a:p>
            <a:endParaRPr sz="1803"/>
          </a:p>
        </p:txBody>
      </p:sp>
      <p:sp>
        <p:nvSpPr>
          <p:cNvPr id="30" name="object 30"/>
          <p:cNvSpPr/>
          <p:nvPr/>
        </p:nvSpPr>
        <p:spPr>
          <a:xfrm>
            <a:off x="7799077" y="4419656"/>
            <a:ext cx="143776" cy="0"/>
          </a:xfrm>
          <a:custGeom>
            <a:avLst/>
            <a:gdLst/>
            <a:ahLst/>
            <a:cxnLst/>
            <a:rect l="l" t="t" r="r" b="b"/>
            <a:pathLst>
              <a:path w="143509">
                <a:moveTo>
                  <a:pt x="0" y="0"/>
                </a:moveTo>
                <a:lnTo>
                  <a:pt x="143268" y="0"/>
                </a:lnTo>
              </a:path>
            </a:pathLst>
          </a:custGeom>
          <a:ln w="9525">
            <a:solidFill>
              <a:srgbClr val="000000"/>
            </a:solidFill>
          </a:ln>
        </p:spPr>
        <p:txBody>
          <a:bodyPr wrap="square" lIns="0" tIns="0" rIns="0" bIns="0" rtlCol="0"/>
          <a:lstStyle/>
          <a:p>
            <a:endParaRPr sz="1803"/>
          </a:p>
        </p:txBody>
      </p:sp>
      <p:sp>
        <p:nvSpPr>
          <p:cNvPr id="31" name="object 31"/>
          <p:cNvSpPr/>
          <p:nvPr/>
        </p:nvSpPr>
        <p:spPr>
          <a:xfrm>
            <a:off x="3115546" y="4551727"/>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32" name="object 32"/>
          <p:cNvSpPr/>
          <p:nvPr/>
        </p:nvSpPr>
        <p:spPr>
          <a:xfrm>
            <a:off x="3115546" y="4152461"/>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33" name="object 33"/>
          <p:cNvSpPr/>
          <p:nvPr/>
        </p:nvSpPr>
        <p:spPr>
          <a:xfrm>
            <a:off x="2852932" y="4419656"/>
            <a:ext cx="143140" cy="0"/>
          </a:xfrm>
          <a:custGeom>
            <a:avLst/>
            <a:gdLst/>
            <a:ahLst/>
            <a:cxnLst/>
            <a:rect l="l" t="t" r="r" b="b"/>
            <a:pathLst>
              <a:path w="142875">
                <a:moveTo>
                  <a:pt x="0" y="0"/>
                </a:moveTo>
                <a:lnTo>
                  <a:pt x="142493" y="0"/>
                </a:lnTo>
              </a:path>
            </a:pathLst>
          </a:custGeom>
          <a:ln w="9525">
            <a:solidFill>
              <a:srgbClr val="000000"/>
            </a:solidFill>
          </a:ln>
        </p:spPr>
        <p:txBody>
          <a:bodyPr wrap="square" lIns="0" tIns="0" rIns="0" bIns="0" rtlCol="0"/>
          <a:lstStyle/>
          <a:p>
            <a:endParaRPr sz="1803"/>
          </a:p>
        </p:txBody>
      </p:sp>
      <p:sp>
        <p:nvSpPr>
          <p:cNvPr id="34" name="object 34"/>
          <p:cNvSpPr/>
          <p:nvPr/>
        </p:nvSpPr>
        <p:spPr>
          <a:xfrm>
            <a:off x="3497253" y="4551727"/>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35" name="object 35"/>
          <p:cNvSpPr/>
          <p:nvPr/>
        </p:nvSpPr>
        <p:spPr>
          <a:xfrm>
            <a:off x="3497253" y="4152461"/>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36" name="object 36"/>
          <p:cNvSpPr/>
          <p:nvPr/>
        </p:nvSpPr>
        <p:spPr>
          <a:xfrm>
            <a:off x="3234639" y="4419656"/>
            <a:ext cx="143140" cy="0"/>
          </a:xfrm>
          <a:custGeom>
            <a:avLst/>
            <a:gdLst/>
            <a:ahLst/>
            <a:cxnLst/>
            <a:rect l="l" t="t" r="r" b="b"/>
            <a:pathLst>
              <a:path w="142875">
                <a:moveTo>
                  <a:pt x="0" y="0"/>
                </a:moveTo>
                <a:lnTo>
                  <a:pt x="142493" y="0"/>
                </a:lnTo>
              </a:path>
            </a:pathLst>
          </a:custGeom>
          <a:ln w="9525">
            <a:solidFill>
              <a:srgbClr val="000000"/>
            </a:solidFill>
          </a:ln>
        </p:spPr>
        <p:txBody>
          <a:bodyPr wrap="square" lIns="0" tIns="0" rIns="0" bIns="0" rtlCol="0"/>
          <a:lstStyle/>
          <a:p>
            <a:endParaRPr sz="1803"/>
          </a:p>
        </p:txBody>
      </p:sp>
      <p:sp>
        <p:nvSpPr>
          <p:cNvPr id="37" name="object 37"/>
          <p:cNvSpPr/>
          <p:nvPr/>
        </p:nvSpPr>
        <p:spPr>
          <a:xfrm>
            <a:off x="3878960" y="4551727"/>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38" name="object 38"/>
          <p:cNvSpPr/>
          <p:nvPr/>
        </p:nvSpPr>
        <p:spPr>
          <a:xfrm>
            <a:off x="3878960" y="4152461"/>
            <a:ext cx="0" cy="143140"/>
          </a:xfrm>
          <a:custGeom>
            <a:avLst/>
            <a:gdLst/>
            <a:ahLst/>
            <a:cxnLst/>
            <a:rect l="l" t="t" r="r" b="b"/>
            <a:pathLst>
              <a:path h="142875">
                <a:moveTo>
                  <a:pt x="0" y="0"/>
                </a:moveTo>
                <a:lnTo>
                  <a:pt x="0" y="142493"/>
                </a:lnTo>
              </a:path>
            </a:pathLst>
          </a:custGeom>
          <a:ln w="9525">
            <a:solidFill>
              <a:srgbClr val="000000"/>
            </a:solidFill>
          </a:ln>
        </p:spPr>
        <p:txBody>
          <a:bodyPr wrap="square" lIns="0" tIns="0" rIns="0" bIns="0" rtlCol="0"/>
          <a:lstStyle/>
          <a:p>
            <a:endParaRPr sz="1803"/>
          </a:p>
        </p:txBody>
      </p:sp>
      <p:sp>
        <p:nvSpPr>
          <p:cNvPr id="39" name="object 39"/>
          <p:cNvSpPr/>
          <p:nvPr/>
        </p:nvSpPr>
        <p:spPr>
          <a:xfrm>
            <a:off x="3603368" y="4419656"/>
            <a:ext cx="155864" cy="0"/>
          </a:xfrm>
          <a:custGeom>
            <a:avLst/>
            <a:gdLst/>
            <a:ahLst/>
            <a:cxnLst/>
            <a:rect l="l" t="t" r="r" b="b"/>
            <a:pathLst>
              <a:path w="155575">
                <a:moveTo>
                  <a:pt x="0" y="0"/>
                </a:moveTo>
                <a:lnTo>
                  <a:pt x="143256" y="0"/>
                </a:lnTo>
              </a:path>
              <a:path w="155575">
                <a:moveTo>
                  <a:pt x="12954" y="0"/>
                </a:moveTo>
                <a:lnTo>
                  <a:pt x="155448" y="0"/>
                </a:lnTo>
              </a:path>
            </a:pathLst>
          </a:custGeom>
          <a:ln w="9525">
            <a:solidFill>
              <a:srgbClr val="000000"/>
            </a:solidFill>
          </a:ln>
        </p:spPr>
        <p:txBody>
          <a:bodyPr wrap="square" lIns="0" tIns="0" rIns="0" bIns="0" rtlCol="0"/>
          <a:lstStyle/>
          <a:p>
            <a:endParaRPr sz="1803"/>
          </a:p>
        </p:txBody>
      </p:sp>
      <p:sp>
        <p:nvSpPr>
          <p:cNvPr id="40" name="object 40"/>
          <p:cNvSpPr txBox="1"/>
          <p:nvPr/>
        </p:nvSpPr>
        <p:spPr>
          <a:xfrm>
            <a:off x="2666894" y="3914503"/>
            <a:ext cx="1299076" cy="612640"/>
          </a:xfrm>
          <a:prstGeom prst="rect">
            <a:avLst/>
          </a:prstGeom>
        </p:spPr>
        <p:txBody>
          <a:bodyPr vert="horz" wrap="square" lIns="0" tIns="12087" rIns="0" bIns="0" rtlCol="0">
            <a:spAutoFit/>
          </a:bodyPr>
          <a:lstStyle/>
          <a:p>
            <a:pPr marR="5090" algn="r">
              <a:spcBef>
                <a:spcPts val="95"/>
              </a:spcBef>
              <a:tabLst>
                <a:tab pos="381088" algn="l"/>
                <a:tab pos="762812" algn="l"/>
              </a:tabLst>
            </a:pPr>
            <a:r>
              <a:rPr sz="1403" spc="-5" dirty="0">
                <a:latin typeface="Arial"/>
                <a:cs typeface="Arial"/>
              </a:rPr>
              <a:t>H	H	H</a:t>
            </a:r>
            <a:endParaRPr sz="1403">
              <a:latin typeface="Arial"/>
              <a:cs typeface="Arial"/>
            </a:endParaRPr>
          </a:p>
          <a:p>
            <a:pPr marR="23540" algn="r">
              <a:spcBef>
                <a:spcPts val="1257"/>
              </a:spcBef>
              <a:tabLst>
                <a:tab pos="362001" algn="l"/>
                <a:tab pos="744362" algn="l"/>
                <a:tab pos="1126086" algn="l"/>
              </a:tabLst>
            </a:pPr>
            <a:r>
              <a:rPr sz="2104" spc="-7" baseline="1984" dirty="0">
                <a:latin typeface="Arial"/>
                <a:cs typeface="Arial"/>
              </a:rPr>
              <a:t>H	</a:t>
            </a:r>
            <a:r>
              <a:rPr sz="1403" spc="-5" dirty="0">
                <a:latin typeface="Arial"/>
                <a:cs typeface="Arial"/>
              </a:rPr>
              <a:t>C	C	C</a:t>
            </a:r>
            <a:endParaRPr sz="1403">
              <a:latin typeface="Arial"/>
              <a:cs typeface="Arial"/>
            </a:endParaRPr>
          </a:p>
        </p:txBody>
      </p:sp>
      <p:sp>
        <p:nvSpPr>
          <p:cNvPr id="41" name="object 41"/>
          <p:cNvSpPr/>
          <p:nvPr/>
        </p:nvSpPr>
        <p:spPr>
          <a:xfrm>
            <a:off x="3985074" y="4419656"/>
            <a:ext cx="143776" cy="0"/>
          </a:xfrm>
          <a:custGeom>
            <a:avLst/>
            <a:gdLst/>
            <a:ahLst/>
            <a:cxnLst/>
            <a:rect l="l" t="t" r="r" b="b"/>
            <a:pathLst>
              <a:path w="143510">
                <a:moveTo>
                  <a:pt x="0" y="0"/>
                </a:moveTo>
                <a:lnTo>
                  <a:pt x="143256" y="0"/>
                </a:lnTo>
              </a:path>
            </a:pathLst>
          </a:custGeom>
          <a:ln w="9525">
            <a:solidFill>
              <a:srgbClr val="000000"/>
            </a:solidFill>
          </a:ln>
        </p:spPr>
        <p:txBody>
          <a:bodyPr wrap="square" lIns="0" tIns="0" rIns="0" bIns="0" rtlCol="0"/>
          <a:lstStyle/>
          <a:p>
            <a:endParaRPr sz="1803"/>
          </a:p>
        </p:txBody>
      </p:sp>
      <p:sp>
        <p:nvSpPr>
          <p:cNvPr id="42" name="object 42"/>
          <p:cNvSpPr txBox="1"/>
          <p:nvPr/>
        </p:nvSpPr>
        <p:spPr>
          <a:xfrm>
            <a:off x="4193728" y="4296238"/>
            <a:ext cx="153955" cy="228499"/>
          </a:xfrm>
          <a:prstGeom prst="rect">
            <a:avLst/>
          </a:prstGeom>
        </p:spPr>
        <p:txBody>
          <a:bodyPr vert="horz" wrap="square" lIns="0" tIns="12087" rIns="0" bIns="0" rtlCol="0">
            <a:spAutoFit/>
          </a:bodyPr>
          <a:lstStyle/>
          <a:p>
            <a:pPr marL="12724">
              <a:spcBef>
                <a:spcPts val="95"/>
              </a:spcBef>
            </a:pPr>
            <a:r>
              <a:rPr sz="1403" spc="-5" dirty="0">
                <a:latin typeface="Arial"/>
                <a:cs typeface="Arial"/>
              </a:rPr>
              <a:t>H</a:t>
            </a:r>
            <a:endParaRPr sz="1403">
              <a:latin typeface="Arial"/>
              <a:cs typeface="Arial"/>
            </a:endParaRPr>
          </a:p>
        </p:txBody>
      </p:sp>
      <p:sp>
        <p:nvSpPr>
          <p:cNvPr id="43" name="object 43"/>
          <p:cNvSpPr txBox="1"/>
          <p:nvPr/>
        </p:nvSpPr>
        <p:spPr>
          <a:xfrm>
            <a:off x="1097322" y="5060416"/>
            <a:ext cx="725243" cy="259976"/>
          </a:xfrm>
          <a:prstGeom prst="rect">
            <a:avLst/>
          </a:prstGeom>
        </p:spPr>
        <p:txBody>
          <a:bodyPr vert="horz" wrap="square" lIns="0" tIns="12724" rIns="0" bIns="0" rtlCol="0">
            <a:spAutoFit/>
          </a:bodyPr>
          <a:lstStyle/>
          <a:p>
            <a:pPr marL="12724">
              <a:spcBef>
                <a:spcPts val="100"/>
              </a:spcBef>
            </a:pPr>
            <a:r>
              <a:rPr sz="1603" u="heavy" spc="-5" dirty="0">
                <a:uFill>
                  <a:solidFill>
                    <a:srgbClr val="000000"/>
                  </a:solidFill>
                </a:uFill>
                <a:latin typeface="Arial"/>
                <a:cs typeface="Arial"/>
              </a:rPr>
              <a:t>μεθάνιο</a:t>
            </a:r>
            <a:endParaRPr sz="1603">
              <a:latin typeface="Arial"/>
              <a:cs typeface="Arial"/>
            </a:endParaRPr>
          </a:p>
        </p:txBody>
      </p:sp>
      <p:sp>
        <p:nvSpPr>
          <p:cNvPr id="44" name="object 44"/>
          <p:cNvSpPr txBox="1"/>
          <p:nvPr/>
        </p:nvSpPr>
        <p:spPr>
          <a:xfrm>
            <a:off x="2895925" y="4690040"/>
            <a:ext cx="1057328" cy="640631"/>
          </a:xfrm>
          <a:prstGeom prst="rect">
            <a:avLst/>
          </a:prstGeom>
        </p:spPr>
        <p:txBody>
          <a:bodyPr vert="horz" wrap="square" lIns="0" tIns="12087" rIns="0" bIns="0" rtlCol="0">
            <a:spAutoFit/>
          </a:bodyPr>
          <a:lstStyle/>
          <a:p>
            <a:pPr marL="152053">
              <a:spcBef>
                <a:spcPts val="95"/>
              </a:spcBef>
              <a:tabLst>
                <a:tab pos="533777" algn="l"/>
                <a:tab pos="915501" algn="l"/>
              </a:tabLst>
            </a:pPr>
            <a:r>
              <a:rPr sz="2104" spc="-7" baseline="3968" dirty="0">
                <a:latin typeface="Arial"/>
                <a:cs typeface="Arial"/>
              </a:rPr>
              <a:t>H	</a:t>
            </a:r>
            <a:r>
              <a:rPr sz="1403" spc="-5" dirty="0">
                <a:latin typeface="Arial"/>
                <a:cs typeface="Arial"/>
              </a:rPr>
              <a:t>H	H</a:t>
            </a:r>
            <a:endParaRPr sz="1403">
              <a:latin typeface="Arial"/>
              <a:cs typeface="Arial"/>
            </a:endParaRPr>
          </a:p>
          <a:p>
            <a:pPr marL="12724">
              <a:spcBef>
                <a:spcPts val="1237"/>
              </a:spcBef>
            </a:pPr>
            <a:r>
              <a:rPr sz="1603" u="heavy" spc="-5" dirty="0">
                <a:uFill>
                  <a:solidFill>
                    <a:srgbClr val="000000"/>
                  </a:solidFill>
                </a:uFill>
                <a:latin typeface="Arial"/>
                <a:cs typeface="Arial"/>
              </a:rPr>
              <a:t>προπάνιο</a:t>
            </a:r>
            <a:endParaRPr sz="1603">
              <a:latin typeface="Arial"/>
              <a:cs typeface="Arial"/>
            </a:endParaRPr>
          </a:p>
        </p:txBody>
      </p:sp>
      <p:sp>
        <p:nvSpPr>
          <p:cNvPr id="45" name="object 45"/>
          <p:cNvSpPr txBox="1"/>
          <p:nvPr/>
        </p:nvSpPr>
        <p:spPr>
          <a:xfrm>
            <a:off x="4954082" y="3914503"/>
            <a:ext cx="3553055" cy="1339791"/>
          </a:xfrm>
          <a:prstGeom prst="rect">
            <a:avLst/>
          </a:prstGeom>
        </p:spPr>
        <p:txBody>
          <a:bodyPr vert="horz" wrap="square" lIns="0" tIns="12087" rIns="0" bIns="0" rtlCol="0">
            <a:spAutoFit/>
          </a:bodyPr>
          <a:lstStyle/>
          <a:p>
            <a:pPr marL="394448">
              <a:spcBef>
                <a:spcPts val="95"/>
              </a:spcBef>
              <a:tabLst>
                <a:tab pos="775536" algn="l"/>
                <a:tab pos="1157260" algn="l"/>
                <a:tab pos="1526259" algn="l"/>
                <a:tab pos="1920706" algn="l"/>
                <a:tab pos="2315155" algn="l"/>
                <a:tab pos="2684155" algn="l"/>
                <a:tab pos="3029615" algn="l"/>
              </a:tabLst>
            </a:pPr>
            <a:r>
              <a:rPr sz="1403" spc="-5" dirty="0">
                <a:latin typeface="Arial"/>
                <a:cs typeface="Arial"/>
              </a:rPr>
              <a:t>H	H	H	H	H	H	H	H</a:t>
            </a:r>
            <a:endParaRPr sz="1403">
              <a:latin typeface="Arial"/>
              <a:cs typeface="Arial"/>
            </a:endParaRPr>
          </a:p>
          <a:p>
            <a:pPr marL="381088" marR="5090" indent="-369000">
              <a:lnSpc>
                <a:spcPts val="3166"/>
              </a:lnSpc>
              <a:spcBef>
                <a:spcPts val="130"/>
              </a:spcBef>
              <a:tabLst>
                <a:tab pos="374726" algn="l"/>
                <a:tab pos="756450" algn="l"/>
                <a:tab pos="1138810" algn="l"/>
                <a:tab pos="1507173" algn="l"/>
                <a:tab pos="1902257" algn="l"/>
                <a:tab pos="2296069" algn="l"/>
                <a:tab pos="2665705" algn="l"/>
                <a:tab pos="3048702" algn="l"/>
                <a:tab pos="3411339" algn="l"/>
              </a:tabLst>
            </a:pPr>
            <a:r>
              <a:rPr sz="2104" spc="-7" baseline="1984" dirty="0">
                <a:latin typeface="Arial"/>
                <a:cs typeface="Arial"/>
              </a:rPr>
              <a:t>H	</a:t>
            </a:r>
            <a:r>
              <a:rPr sz="1403" spc="-5" dirty="0">
                <a:latin typeface="Arial"/>
                <a:cs typeface="Arial"/>
              </a:rPr>
              <a:t>C	C	C	C	C	C	C	C	</a:t>
            </a:r>
            <a:r>
              <a:rPr sz="2104" spc="-7" baseline="1984" dirty="0">
                <a:latin typeface="Arial"/>
                <a:cs typeface="Arial"/>
              </a:rPr>
              <a:t>H  </a:t>
            </a:r>
            <a:r>
              <a:rPr sz="2104" spc="-7" baseline="3968" dirty="0">
                <a:latin typeface="Arial"/>
                <a:cs typeface="Arial"/>
              </a:rPr>
              <a:t>H	</a:t>
            </a:r>
            <a:r>
              <a:rPr sz="1403" spc="-5" dirty="0">
                <a:latin typeface="Arial"/>
                <a:cs typeface="Arial"/>
              </a:rPr>
              <a:t>H	H	H	H	H	H</a:t>
            </a:r>
            <a:endParaRPr sz="1403">
              <a:latin typeface="Arial"/>
              <a:cs typeface="Arial"/>
            </a:endParaRPr>
          </a:p>
          <a:p>
            <a:pPr marL="129785" algn="ctr">
              <a:spcBef>
                <a:spcPts val="281"/>
              </a:spcBef>
            </a:pPr>
            <a:r>
              <a:rPr sz="1603" u="heavy" spc="-5" dirty="0">
                <a:uFill>
                  <a:solidFill>
                    <a:srgbClr val="000000"/>
                  </a:solidFill>
                </a:uFill>
                <a:latin typeface="Arial"/>
                <a:cs typeface="Arial"/>
              </a:rPr>
              <a:t>Ισο-οκτάνιο</a:t>
            </a:r>
            <a:endParaRPr sz="1603">
              <a:latin typeface="Arial"/>
              <a:cs typeface="Arial"/>
            </a:endParaRPr>
          </a:p>
        </p:txBody>
      </p:sp>
      <p:sp>
        <p:nvSpPr>
          <p:cNvPr id="46" name="object 46"/>
          <p:cNvSpPr txBox="1"/>
          <p:nvPr/>
        </p:nvSpPr>
        <p:spPr>
          <a:xfrm>
            <a:off x="1022507" y="4270281"/>
            <a:ext cx="153955" cy="228499"/>
          </a:xfrm>
          <a:prstGeom prst="rect">
            <a:avLst/>
          </a:prstGeom>
        </p:spPr>
        <p:txBody>
          <a:bodyPr vert="horz" wrap="square" lIns="0" tIns="12087" rIns="0" bIns="0" rtlCol="0">
            <a:spAutoFit/>
          </a:bodyPr>
          <a:lstStyle/>
          <a:p>
            <a:pPr marL="12724">
              <a:spcBef>
                <a:spcPts val="95"/>
              </a:spcBef>
            </a:pPr>
            <a:r>
              <a:rPr sz="1403" spc="-5" dirty="0">
                <a:latin typeface="Arial"/>
                <a:cs typeface="Arial"/>
              </a:rPr>
              <a:t>H</a:t>
            </a:r>
            <a:endParaRPr sz="1403">
              <a:latin typeface="Arial"/>
              <a:cs typeface="Arial"/>
            </a:endParaRPr>
          </a:p>
        </p:txBody>
      </p:sp>
      <p:sp>
        <p:nvSpPr>
          <p:cNvPr id="47" name="object 47"/>
          <p:cNvSpPr txBox="1"/>
          <p:nvPr/>
        </p:nvSpPr>
        <p:spPr>
          <a:xfrm>
            <a:off x="1785866" y="4270281"/>
            <a:ext cx="153955" cy="228499"/>
          </a:xfrm>
          <a:prstGeom prst="rect">
            <a:avLst/>
          </a:prstGeom>
        </p:spPr>
        <p:txBody>
          <a:bodyPr vert="horz" wrap="square" lIns="0" tIns="12087" rIns="0" bIns="0" rtlCol="0">
            <a:spAutoFit/>
          </a:bodyPr>
          <a:lstStyle/>
          <a:p>
            <a:pPr marL="12724">
              <a:spcBef>
                <a:spcPts val="95"/>
              </a:spcBef>
            </a:pPr>
            <a:r>
              <a:rPr sz="1403" spc="-5" dirty="0">
                <a:latin typeface="Arial"/>
                <a:cs typeface="Arial"/>
              </a:rPr>
              <a:t>H</a:t>
            </a:r>
            <a:endParaRPr sz="1403">
              <a:latin typeface="Arial"/>
              <a:cs typeface="Arial"/>
            </a:endParaRPr>
          </a:p>
        </p:txBody>
      </p:sp>
      <p:sp>
        <p:nvSpPr>
          <p:cNvPr id="48" name="object 48"/>
          <p:cNvSpPr txBox="1"/>
          <p:nvPr/>
        </p:nvSpPr>
        <p:spPr>
          <a:xfrm>
            <a:off x="1404228" y="4677972"/>
            <a:ext cx="153955" cy="228499"/>
          </a:xfrm>
          <a:prstGeom prst="rect">
            <a:avLst/>
          </a:prstGeom>
        </p:spPr>
        <p:txBody>
          <a:bodyPr vert="horz" wrap="square" lIns="0" tIns="12087" rIns="0" bIns="0" rtlCol="0">
            <a:spAutoFit/>
          </a:bodyPr>
          <a:lstStyle/>
          <a:p>
            <a:pPr marL="12724">
              <a:spcBef>
                <a:spcPts val="95"/>
              </a:spcBef>
            </a:pPr>
            <a:r>
              <a:rPr sz="1403" spc="-5" dirty="0">
                <a:latin typeface="Arial"/>
                <a:cs typeface="Arial"/>
              </a:rPr>
              <a:t>H</a:t>
            </a:r>
            <a:endParaRPr sz="1403">
              <a:latin typeface="Arial"/>
              <a:cs typeface="Arial"/>
            </a:endParaRPr>
          </a:p>
        </p:txBody>
      </p:sp>
      <p:sp>
        <p:nvSpPr>
          <p:cNvPr id="49" name="object 49"/>
          <p:cNvSpPr txBox="1"/>
          <p:nvPr/>
        </p:nvSpPr>
        <p:spPr>
          <a:xfrm>
            <a:off x="1397291" y="4275618"/>
            <a:ext cx="153955" cy="228499"/>
          </a:xfrm>
          <a:prstGeom prst="rect">
            <a:avLst/>
          </a:prstGeom>
        </p:spPr>
        <p:txBody>
          <a:bodyPr vert="horz" wrap="square" lIns="0" tIns="12087" rIns="0" bIns="0" rtlCol="0">
            <a:spAutoFit/>
          </a:bodyPr>
          <a:lstStyle/>
          <a:p>
            <a:pPr marL="12724">
              <a:spcBef>
                <a:spcPts val="95"/>
              </a:spcBef>
            </a:pPr>
            <a:r>
              <a:rPr sz="1403" spc="-5" dirty="0">
                <a:latin typeface="Arial"/>
                <a:cs typeface="Arial"/>
              </a:rPr>
              <a:t>C</a:t>
            </a:r>
            <a:endParaRPr sz="1403">
              <a:latin typeface="Arial"/>
              <a:cs typeface="Arial"/>
            </a:endParaRPr>
          </a:p>
        </p:txBody>
      </p:sp>
      <p:sp>
        <p:nvSpPr>
          <p:cNvPr id="50" name="object 50"/>
          <p:cNvSpPr/>
          <p:nvPr/>
        </p:nvSpPr>
        <p:spPr>
          <a:xfrm>
            <a:off x="1483367" y="4538749"/>
            <a:ext cx="0" cy="143776"/>
          </a:xfrm>
          <a:custGeom>
            <a:avLst/>
            <a:gdLst/>
            <a:ahLst/>
            <a:cxnLst/>
            <a:rect l="l" t="t" r="r" b="b"/>
            <a:pathLst>
              <a:path h="143510">
                <a:moveTo>
                  <a:pt x="0" y="0"/>
                </a:moveTo>
                <a:lnTo>
                  <a:pt x="0" y="143255"/>
                </a:lnTo>
              </a:path>
            </a:pathLst>
          </a:custGeom>
          <a:ln w="9525">
            <a:solidFill>
              <a:srgbClr val="000000"/>
            </a:solidFill>
          </a:ln>
        </p:spPr>
        <p:txBody>
          <a:bodyPr wrap="square" lIns="0" tIns="0" rIns="0" bIns="0" rtlCol="0"/>
          <a:lstStyle/>
          <a:p>
            <a:endParaRPr sz="1803"/>
          </a:p>
        </p:txBody>
      </p:sp>
      <p:sp>
        <p:nvSpPr>
          <p:cNvPr id="51" name="object 51"/>
          <p:cNvSpPr/>
          <p:nvPr/>
        </p:nvSpPr>
        <p:spPr>
          <a:xfrm>
            <a:off x="1483367" y="4139483"/>
            <a:ext cx="0" cy="143776"/>
          </a:xfrm>
          <a:custGeom>
            <a:avLst/>
            <a:gdLst/>
            <a:ahLst/>
            <a:cxnLst/>
            <a:rect l="l" t="t" r="r" b="b"/>
            <a:pathLst>
              <a:path h="143510">
                <a:moveTo>
                  <a:pt x="0" y="0"/>
                </a:moveTo>
                <a:lnTo>
                  <a:pt x="0" y="143256"/>
                </a:lnTo>
              </a:path>
            </a:pathLst>
          </a:custGeom>
          <a:ln w="9525">
            <a:solidFill>
              <a:srgbClr val="000000"/>
            </a:solidFill>
          </a:ln>
        </p:spPr>
        <p:txBody>
          <a:bodyPr wrap="square" lIns="0" tIns="0" rIns="0" bIns="0" rtlCol="0"/>
          <a:lstStyle/>
          <a:p>
            <a:endParaRPr sz="1803"/>
          </a:p>
        </p:txBody>
      </p:sp>
      <p:sp>
        <p:nvSpPr>
          <p:cNvPr id="52" name="object 52"/>
          <p:cNvSpPr/>
          <p:nvPr/>
        </p:nvSpPr>
        <p:spPr>
          <a:xfrm>
            <a:off x="1220753" y="4406678"/>
            <a:ext cx="143776" cy="0"/>
          </a:xfrm>
          <a:custGeom>
            <a:avLst/>
            <a:gdLst/>
            <a:ahLst/>
            <a:cxnLst/>
            <a:rect l="l" t="t" r="r" b="b"/>
            <a:pathLst>
              <a:path w="143509">
                <a:moveTo>
                  <a:pt x="0" y="0"/>
                </a:moveTo>
                <a:lnTo>
                  <a:pt x="143256" y="0"/>
                </a:lnTo>
              </a:path>
            </a:pathLst>
          </a:custGeom>
          <a:ln w="9525">
            <a:solidFill>
              <a:srgbClr val="000000"/>
            </a:solidFill>
          </a:ln>
        </p:spPr>
        <p:txBody>
          <a:bodyPr wrap="square" lIns="0" tIns="0" rIns="0" bIns="0" rtlCol="0"/>
          <a:lstStyle/>
          <a:p>
            <a:endParaRPr sz="1803"/>
          </a:p>
        </p:txBody>
      </p:sp>
      <p:sp>
        <p:nvSpPr>
          <p:cNvPr id="53" name="object 53"/>
          <p:cNvSpPr txBox="1"/>
          <p:nvPr/>
        </p:nvSpPr>
        <p:spPr>
          <a:xfrm>
            <a:off x="1416441" y="3901552"/>
            <a:ext cx="153955" cy="228499"/>
          </a:xfrm>
          <a:prstGeom prst="rect">
            <a:avLst/>
          </a:prstGeom>
        </p:spPr>
        <p:txBody>
          <a:bodyPr vert="horz" wrap="square" lIns="0" tIns="12087" rIns="0" bIns="0" rtlCol="0">
            <a:spAutoFit/>
          </a:bodyPr>
          <a:lstStyle/>
          <a:p>
            <a:pPr marL="12724">
              <a:spcBef>
                <a:spcPts val="95"/>
              </a:spcBef>
            </a:pPr>
            <a:r>
              <a:rPr sz="1403" spc="-5" dirty="0">
                <a:latin typeface="Arial"/>
                <a:cs typeface="Arial"/>
              </a:rPr>
              <a:t>H</a:t>
            </a:r>
            <a:endParaRPr sz="1403">
              <a:latin typeface="Arial"/>
              <a:cs typeface="Arial"/>
            </a:endParaRPr>
          </a:p>
        </p:txBody>
      </p:sp>
      <p:sp>
        <p:nvSpPr>
          <p:cNvPr id="54" name="object 54"/>
          <p:cNvSpPr/>
          <p:nvPr/>
        </p:nvSpPr>
        <p:spPr>
          <a:xfrm>
            <a:off x="1590246" y="4406678"/>
            <a:ext cx="143140" cy="0"/>
          </a:xfrm>
          <a:custGeom>
            <a:avLst/>
            <a:gdLst/>
            <a:ahLst/>
            <a:cxnLst/>
            <a:rect l="l" t="t" r="r" b="b"/>
            <a:pathLst>
              <a:path w="142875">
                <a:moveTo>
                  <a:pt x="0" y="0"/>
                </a:moveTo>
                <a:lnTo>
                  <a:pt x="142494" y="0"/>
                </a:lnTo>
              </a:path>
            </a:pathLst>
          </a:custGeom>
          <a:ln w="9525">
            <a:solidFill>
              <a:srgbClr val="000000"/>
            </a:solidFill>
          </a:ln>
        </p:spPr>
        <p:txBody>
          <a:bodyPr wrap="square" lIns="0" tIns="0" rIns="0" bIns="0" rtlCol="0"/>
          <a:lstStyle/>
          <a:p>
            <a:endParaRPr sz="1803"/>
          </a:p>
        </p:txBody>
      </p:sp>
      <p:sp>
        <p:nvSpPr>
          <p:cNvPr id="55" name="object 55"/>
          <p:cNvSpPr txBox="1"/>
          <p:nvPr/>
        </p:nvSpPr>
        <p:spPr>
          <a:xfrm>
            <a:off x="157312" y="5440595"/>
            <a:ext cx="8626575" cy="941544"/>
          </a:xfrm>
          <a:prstGeom prst="rect">
            <a:avLst/>
          </a:prstGeom>
        </p:spPr>
        <p:txBody>
          <a:bodyPr vert="horz" wrap="square" lIns="0" tIns="12087" rIns="0" bIns="0" rtlCol="0">
            <a:spAutoFit/>
          </a:bodyPr>
          <a:lstStyle/>
          <a:p>
            <a:pPr marL="38172" marR="30538">
              <a:spcBef>
                <a:spcPts val="95"/>
              </a:spcBef>
            </a:pPr>
            <a:r>
              <a:rPr sz="2004" spc="-5" dirty="0">
                <a:latin typeface="Arial"/>
                <a:cs typeface="Arial"/>
              </a:rPr>
              <a:t>Υπάρχουν διάφορα </a:t>
            </a:r>
            <a:r>
              <a:rPr sz="2004" dirty="0">
                <a:latin typeface="Arial"/>
                <a:cs typeface="Arial"/>
              </a:rPr>
              <a:t>ισο-οκτάνια, </a:t>
            </a:r>
            <a:r>
              <a:rPr sz="2004" spc="-5" dirty="0">
                <a:latin typeface="Arial"/>
                <a:cs typeface="Arial"/>
              </a:rPr>
              <a:t>ανάλογα με τη θέση των κλάδων μεθυλίου  (CH</a:t>
            </a:r>
            <a:r>
              <a:rPr sz="1954" spc="-7" baseline="-21367" dirty="0">
                <a:latin typeface="Arial"/>
                <a:cs typeface="Arial"/>
              </a:rPr>
              <a:t>3</a:t>
            </a:r>
            <a:r>
              <a:rPr sz="2004" spc="-5" dirty="0">
                <a:latin typeface="Arial"/>
                <a:cs typeface="Arial"/>
              </a:rPr>
              <a:t>) που αντικαθιστούν άτομα υδρογόνου </a:t>
            </a:r>
            <a:r>
              <a:rPr sz="2004" spc="-10" dirty="0">
                <a:latin typeface="Arial"/>
                <a:cs typeface="Arial"/>
              </a:rPr>
              <a:t>(π.χ. </a:t>
            </a:r>
            <a:r>
              <a:rPr sz="2004" spc="-5" dirty="0">
                <a:latin typeface="Arial"/>
                <a:cs typeface="Arial"/>
              </a:rPr>
              <a:t>3 H αντικαθιστώνται από 3  CH</a:t>
            </a:r>
            <a:r>
              <a:rPr sz="1954" spc="-7" baseline="-21367" dirty="0">
                <a:latin typeface="Arial"/>
                <a:cs typeface="Arial"/>
              </a:rPr>
              <a:t>3</a:t>
            </a:r>
            <a:r>
              <a:rPr sz="2004" spc="-5" dirty="0">
                <a:latin typeface="Arial"/>
                <a:cs typeface="Arial"/>
              </a:rPr>
              <a:t>)</a:t>
            </a:r>
            <a:endParaRPr sz="2004">
              <a:latin typeface="Arial"/>
              <a:cs typeface="Arial"/>
            </a:endParaRPr>
          </a:p>
        </p:txBody>
      </p:sp>
      <p:sp>
        <p:nvSpPr>
          <p:cNvPr id="56" name="object 56"/>
          <p:cNvSpPr txBox="1">
            <a:spLocks noGrp="1"/>
          </p:cNvSpPr>
          <p:nvPr>
            <p:ph type="title"/>
          </p:nvPr>
        </p:nvSpPr>
        <p:spPr>
          <a:xfrm>
            <a:off x="376666" y="289079"/>
            <a:ext cx="6139755" cy="666715"/>
          </a:xfrm>
          <a:prstGeom prst="rect">
            <a:avLst/>
          </a:prstGeom>
        </p:spPr>
        <p:txBody>
          <a:bodyPr vert="horz" wrap="square" lIns="0" tIns="12724" rIns="0" bIns="0" rtlCol="0" anchor="ctr">
            <a:spAutoFit/>
          </a:bodyPr>
          <a:lstStyle/>
          <a:p>
            <a:pPr marL="12724">
              <a:lnSpc>
                <a:spcPct val="100000"/>
              </a:lnSpc>
              <a:spcBef>
                <a:spcPts val="100"/>
              </a:spcBef>
            </a:pPr>
            <a:r>
              <a:rPr sz="4208" spc="-281" dirty="0"/>
              <a:t>Καύσιμα </a:t>
            </a:r>
            <a:r>
              <a:rPr sz="4208" dirty="0"/>
              <a:t>-</a:t>
            </a:r>
            <a:r>
              <a:rPr sz="4208" spc="215" dirty="0"/>
              <a:t> </a:t>
            </a:r>
            <a:r>
              <a:rPr sz="4208" spc="-140" dirty="0"/>
              <a:t>Υδρογονάνθρακες</a:t>
            </a:r>
            <a:endParaRPr sz="4208"/>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6963" y="1089136"/>
            <a:ext cx="8619577" cy="636178"/>
          </a:xfrm>
          <a:prstGeom prst="rect">
            <a:avLst/>
          </a:prstGeom>
        </p:spPr>
        <p:txBody>
          <a:bodyPr vert="horz" wrap="square" lIns="0" tIns="12087" rIns="0" bIns="0" rtlCol="0">
            <a:spAutoFit/>
          </a:bodyPr>
          <a:lstStyle/>
          <a:p>
            <a:pPr marL="12724" marR="5090" indent="-636">
              <a:spcBef>
                <a:spcPts val="95"/>
              </a:spcBef>
            </a:pPr>
            <a:r>
              <a:rPr sz="2004" b="1" u="sng" spc="-10" dirty="0">
                <a:latin typeface="Arial"/>
                <a:cs typeface="Arial"/>
              </a:rPr>
              <a:t>Ολεφίνες </a:t>
            </a:r>
            <a:r>
              <a:rPr sz="2004" u="sng" spc="-5" dirty="0">
                <a:latin typeface="Arial"/>
                <a:cs typeface="Arial"/>
              </a:rPr>
              <a:t>(αλκένια-alkenes): </a:t>
            </a:r>
            <a:r>
              <a:rPr sz="2004" spc="-10" dirty="0">
                <a:latin typeface="Arial"/>
                <a:cs typeface="Arial"/>
              </a:rPr>
              <a:t>ενώσεις </a:t>
            </a:r>
            <a:r>
              <a:rPr sz="2004" spc="-5" dirty="0">
                <a:latin typeface="Arial"/>
                <a:cs typeface="Arial"/>
              </a:rPr>
              <a:t>διπλού-δεσμού, ανοικτής-αλυσίδας και  μη-κορεσμένες (εάν σπάσει ο </a:t>
            </a:r>
            <a:r>
              <a:rPr sz="2004" spc="-10" dirty="0">
                <a:latin typeface="Arial"/>
                <a:cs typeface="Arial"/>
              </a:rPr>
              <a:t>δεσμός </a:t>
            </a:r>
            <a:r>
              <a:rPr sz="2004" spc="-5" dirty="0">
                <a:latin typeface="Arial"/>
                <a:cs typeface="Arial"/>
              </a:rPr>
              <a:t>είναι δυνατή η </a:t>
            </a:r>
            <a:r>
              <a:rPr sz="2004" spc="-10" dirty="0">
                <a:latin typeface="Arial"/>
                <a:cs typeface="Arial"/>
              </a:rPr>
              <a:t>προσθήκη</a:t>
            </a:r>
            <a:r>
              <a:rPr sz="2004" spc="20" dirty="0">
                <a:latin typeface="Arial"/>
                <a:cs typeface="Arial"/>
              </a:rPr>
              <a:t> </a:t>
            </a:r>
            <a:r>
              <a:rPr sz="2004" dirty="0">
                <a:latin typeface="Arial"/>
                <a:cs typeface="Arial"/>
              </a:rPr>
              <a:t>υδρογόνου)</a:t>
            </a:r>
          </a:p>
        </p:txBody>
      </p:sp>
      <p:sp>
        <p:nvSpPr>
          <p:cNvPr id="3" name="object 3"/>
          <p:cNvSpPr txBox="1"/>
          <p:nvPr/>
        </p:nvSpPr>
        <p:spPr>
          <a:xfrm>
            <a:off x="489607" y="1989952"/>
            <a:ext cx="486676" cy="330813"/>
          </a:xfrm>
          <a:prstGeom prst="rect">
            <a:avLst/>
          </a:prstGeom>
        </p:spPr>
        <p:txBody>
          <a:bodyPr vert="horz" wrap="square" lIns="0" tIns="12087" rIns="0" bIns="0" rtlCol="0">
            <a:spAutoFit/>
          </a:bodyPr>
          <a:lstStyle/>
          <a:p>
            <a:pPr marL="12724">
              <a:spcBef>
                <a:spcPts val="95"/>
              </a:spcBef>
            </a:pPr>
            <a:r>
              <a:rPr sz="2004" spc="-5" dirty="0">
                <a:latin typeface="Arial"/>
                <a:cs typeface="Arial"/>
              </a:rPr>
              <a:t>C</a:t>
            </a:r>
            <a:r>
              <a:rPr sz="2004" spc="90" dirty="0">
                <a:latin typeface="Arial"/>
                <a:cs typeface="Arial"/>
              </a:rPr>
              <a:t> </a:t>
            </a:r>
            <a:r>
              <a:rPr sz="2004" spc="-5" dirty="0">
                <a:latin typeface="Arial"/>
                <a:cs typeface="Arial"/>
              </a:rPr>
              <a:t>H</a:t>
            </a:r>
            <a:endParaRPr sz="2004">
              <a:latin typeface="Arial"/>
              <a:cs typeface="Arial"/>
            </a:endParaRPr>
          </a:p>
        </p:txBody>
      </p:sp>
      <p:sp>
        <p:nvSpPr>
          <p:cNvPr id="4" name="object 4"/>
          <p:cNvSpPr txBox="1"/>
          <p:nvPr/>
        </p:nvSpPr>
        <p:spPr>
          <a:xfrm>
            <a:off x="673628" y="2141883"/>
            <a:ext cx="486676" cy="213596"/>
          </a:xfrm>
          <a:prstGeom prst="rect">
            <a:avLst/>
          </a:prstGeom>
        </p:spPr>
        <p:txBody>
          <a:bodyPr vert="horz" wrap="square" lIns="0" tIns="12724" rIns="0" bIns="0" rtlCol="0">
            <a:spAutoFit/>
          </a:bodyPr>
          <a:lstStyle/>
          <a:p>
            <a:pPr marL="12724">
              <a:spcBef>
                <a:spcPts val="100"/>
              </a:spcBef>
              <a:tabLst>
                <a:tab pos="288838" algn="l"/>
              </a:tabLst>
            </a:pPr>
            <a:r>
              <a:rPr sz="1302" dirty="0">
                <a:latin typeface="Arial"/>
                <a:cs typeface="Arial"/>
              </a:rPr>
              <a:t>n	2n</a:t>
            </a:r>
            <a:endParaRPr sz="1302">
              <a:latin typeface="Arial"/>
              <a:cs typeface="Arial"/>
            </a:endParaRPr>
          </a:p>
        </p:txBody>
      </p:sp>
      <p:sp>
        <p:nvSpPr>
          <p:cNvPr id="5" name="object 5"/>
          <p:cNvSpPr txBox="1"/>
          <p:nvPr/>
        </p:nvSpPr>
        <p:spPr>
          <a:xfrm>
            <a:off x="3147087" y="2141883"/>
            <a:ext cx="394430" cy="213596"/>
          </a:xfrm>
          <a:prstGeom prst="rect">
            <a:avLst/>
          </a:prstGeom>
        </p:spPr>
        <p:txBody>
          <a:bodyPr vert="horz" wrap="square" lIns="0" tIns="12724" rIns="0" bIns="0" rtlCol="0">
            <a:spAutoFit/>
          </a:bodyPr>
          <a:lstStyle/>
          <a:p>
            <a:pPr marL="12724">
              <a:spcBef>
                <a:spcPts val="100"/>
              </a:spcBef>
              <a:tabLst>
                <a:tab pos="288838" algn="l"/>
              </a:tabLst>
            </a:pPr>
            <a:r>
              <a:rPr sz="1302" dirty="0">
                <a:latin typeface="Arial"/>
                <a:cs typeface="Arial"/>
              </a:rPr>
              <a:t>2	4</a:t>
            </a:r>
            <a:endParaRPr sz="1302">
              <a:latin typeface="Arial"/>
              <a:cs typeface="Arial"/>
            </a:endParaRPr>
          </a:p>
        </p:txBody>
      </p:sp>
      <p:sp>
        <p:nvSpPr>
          <p:cNvPr id="6" name="object 6"/>
          <p:cNvSpPr txBox="1"/>
          <p:nvPr/>
        </p:nvSpPr>
        <p:spPr>
          <a:xfrm>
            <a:off x="2296391" y="1989965"/>
            <a:ext cx="1283171" cy="636178"/>
          </a:xfrm>
          <a:prstGeom prst="rect">
            <a:avLst/>
          </a:prstGeom>
        </p:spPr>
        <p:txBody>
          <a:bodyPr vert="horz" wrap="square" lIns="0" tIns="12087" rIns="0" bIns="0" rtlCol="0">
            <a:spAutoFit/>
          </a:bodyPr>
          <a:lstStyle/>
          <a:p>
            <a:pPr marL="38172" marR="43262" indent="-636">
              <a:spcBef>
                <a:spcPts val="95"/>
              </a:spcBef>
              <a:tabLst>
                <a:tab pos="678832" algn="l"/>
              </a:tabLst>
            </a:pPr>
            <a:r>
              <a:rPr sz="2004" spc="-5" dirty="0">
                <a:latin typeface="Arial"/>
                <a:cs typeface="Arial"/>
              </a:rPr>
              <a:t>n=2	C H  </a:t>
            </a:r>
            <a:r>
              <a:rPr sz="2004" spc="-10" dirty="0">
                <a:latin typeface="Arial"/>
                <a:cs typeface="Arial"/>
              </a:rPr>
              <a:t>n=</a:t>
            </a:r>
            <a:r>
              <a:rPr sz="2004" spc="-5" dirty="0">
                <a:latin typeface="Arial"/>
                <a:cs typeface="Arial"/>
              </a:rPr>
              <a:t>3</a:t>
            </a:r>
            <a:r>
              <a:rPr sz="2004" dirty="0">
                <a:latin typeface="Arial"/>
                <a:cs typeface="Arial"/>
              </a:rPr>
              <a:t>	C</a:t>
            </a:r>
            <a:r>
              <a:rPr sz="1954" spc="7" baseline="-21367" dirty="0">
                <a:latin typeface="Arial"/>
                <a:cs typeface="Arial"/>
              </a:rPr>
              <a:t>3</a:t>
            </a:r>
            <a:r>
              <a:rPr sz="2004" spc="-10" dirty="0">
                <a:latin typeface="Arial"/>
                <a:cs typeface="Arial"/>
              </a:rPr>
              <a:t>H</a:t>
            </a:r>
            <a:r>
              <a:rPr sz="1954" baseline="-21367" dirty="0">
                <a:latin typeface="Arial"/>
                <a:cs typeface="Arial"/>
              </a:rPr>
              <a:t>6</a:t>
            </a:r>
            <a:endParaRPr sz="1954" baseline="-21367">
              <a:latin typeface="Arial"/>
              <a:cs typeface="Arial"/>
            </a:endParaRPr>
          </a:p>
        </p:txBody>
      </p:sp>
      <p:sp>
        <p:nvSpPr>
          <p:cNvPr id="7" name="object 7"/>
          <p:cNvSpPr txBox="1"/>
          <p:nvPr/>
        </p:nvSpPr>
        <p:spPr>
          <a:xfrm>
            <a:off x="3656285" y="1989965"/>
            <a:ext cx="1098680" cy="636178"/>
          </a:xfrm>
          <a:prstGeom prst="rect">
            <a:avLst/>
          </a:prstGeom>
        </p:spPr>
        <p:txBody>
          <a:bodyPr vert="horz" wrap="square" lIns="0" tIns="12087" rIns="0" bIns="0" rtlCol="0">
            <a:spAutoFit/>
          </a:bodyPr>
          <a:lstStyle/>
          <a:p>
            <a:pPr marL="12724" marR="5090">
              <a:spcBef>
                <a:spcPts val="95"/>
              </a:spcBef>
            </a:pPr>
            <a:r>
              <a:rPr sz="2004" dirty="0">
                <a:latin typeface="Arial"/>
                <a:cs typeface="Arial"/>
              </a:rPr>
              <a:t>αιθένιο  </a:t>
            </a:r>
            <a:r>
              <a:rPr sz="2004" spc="-10" dirty="0">
                <a:latin typeface="Arial"/>
                <a:cs typeface="Arial"/>
              </a:rPr>
              <a:t>προπ</a:t>
            </a:r>
            <a:r>
              <a:rPr sz="2004" spc="-20" dirty="0">
                <a:latin typeface="Arial"/>
                <a:cs typeface="Arial"/>
              </a:rPr>
              <a:t>έ</a:t>
            </a:r>
            <a:r>
              <a:rPr sz="2004" spc="-5" dirty="0">
                <a:latin typeface="Arial"/>
                <a:cs typeface="Arial"/>
              </a:rPr>
              <a:t>ν</a:t>
            </a:r>
            <a:r>
              <a:rPr sz="2004" spc="-10" dirty="0">
                <a:latin typeface="Arial"/>
                <a:cs typeface="Arial"/>
              </a:rPr>
              <a:t>ιο</a:t>
            </a:r>
            <a:endParaRPr sz="2004">
              <a:latin typeface="Arial"/>
              <a:cs typeface="Arial"/>
            </a:endParaRPr>
          </a:p>
        </p:txBody>
      </p:sp>
      <p:sp>
        <p:nvSpPr>
          <p:cNvPr id="8" name="object 8"/>
          <p:cNvSpPr txBox="1"/>
          <p:nvPr/>
        </p:nvSpPr>
        <p:spPr>
          <a:xfrm>
            <a:off x="325263" y="3364109"/>
            <a:ext cx="8426179" cy="636178"/>
          </a:xfrm>
          <a:prstGeom prst="rect">
            <a:avLst/>
          </a:prstGeom>
        </p:spPr>
        <p:txBody>
          <a:bodyPr vert="horz" wrap="square" lIns="0" tIns="12087" rIns="0" bIns="0" rtlCol="0">
            <a:spAutoFit/>
          </a:bodyPr>
          <a:lstStyle/>
          <a:p>
            <a:pPr marL="12724" marR="5090">
              <a:spcBef>
                <a:spcPts val="95"/>
              </a:spcBef>
            </a:pPr>
            <a:r>
              <a:rPr sz="2004" b="1" u="sng" spc="-10" dirty="0">
                <a:latin typeface="Arial"/>
                <a:cs typeface="Arial"/>
              </a:rPr>
              <a:t>Ακετυλένια </a:t>
            </a:r>
            <a:r>
              <a:rPr sz="2004" b="1" u="sng" spc="-5" dirty="0">
                <a:latin typeface="Arial"/>
                <a:cs typeface="Arial"/>
              </a:rPr>
              <a:t>(</a:t>
            </a:r>
            <a:r>
              <a:rPr sz="2004" u="sng" spc="-5" dirty="0">
                <a:latin typeface="Arial"/>
                <a:cs typeface="Arial"/>
              </a:rPr>
              <a:t>αλκύνια-alkynes): </a:t>
            </a:r>
            <a:r>
              <a:rPr sz="2004" spc="-10" dirty="0">
                <a:latin typeface="Arial"/>
                <a:cs typeface="Arial"/>
              </a:rPr>
              <a:t>ενώσεις </a:t>
            </a:r>
            <a:r>
              <a:rPr sz="2004" spc="-5" dirty="0">
                <a:latin typeface="Arial"/>
                <a:cs typeface="Arial"/>
              </a:rPr>
              <a:t>ανοικτής-αλυσίδας, </a:t>
            </a:r>
            <a:r>
              <a:rPr sz="2004" spc="-10" dirty="0">
                <a:latin typeface="Arial"/>
                <a:cs typeface="Arial"/>
              </a:rPr>
              <a:t>μη-κορεσμένες  </a:t>
            </a:r>
            <a:r>
              <a:rPr sz="2004" spc="-5" dirty="0">
                <a:latin typeface="Arial"/>
                <a:cs typeface="Arial"/>
              </a:rPr>
              <a:t>που περιλαμβάνουν ένα C-C</a:t>
            </a:r>
            <a:r>
              <a:rPr sz="2004" spc="25" dirty="0">
                <a:latin typeface="Arial"/>
                <a:cs typeface="Arial"/>
              </a:rPr>
              <a:t> </a:t>
            </a:r>
            <a:r>
              <a:rPr sz="2004" spc="-5" dirty="0">
                <a:latin typeface="Arial"/>
                <a:cs typeface="Arial"/>
              </a:rPr>
              <a:t>τριπλό-δεσμό</a:t>
            </a:r>
            <a:endParaRPr sz="2004" dirty="0">
              <a:latin typeface="Arial"/>
              <a:cs typeface="Arial"/>
            </a:endParaRPr>
          </a:p>
        </p:txBody>
      </p:sp>
      <p:sp>
        <p:nvSpPr>
          <p:cNvPr id="9" name="object 9"/>
          <p:cNvSpPr txBox="1"/>
          <p:nvPr/>
        </p:nvSpPr>
        <p:spPr>
          <a:xfrm>
            <a:off x="591154" y="4203864"/>
            <a:ext cx="486676" cy="330813"/>
          </a:xfrm>
          <a:prstGeom prst="rect">
            <a:avLst/>
          </a:prstGeom>
        </p:spPr>
        <p:txBody>
          <a:bodyPr vert="horz" wrap="square" lIns="0" tIns="12087" rIns="0" bIns="0" rtlCol="0">
            <a:spAutoFit/>
          </a:bodyPr>
          <a:lstStyle/>
          <a:p>
            <a:pPr marL="12724">
              <a:spcBef>
                <a:spcPts val="95"/>
              </a:spcBef>
            </a:pPr>
            <a:r>
              <a:rPr sz="2004" spc="-5" dirty="0">
                <a:latin typeface="Arial"/>
                <a:cs typeface="Arial"/>
              </a:rPr>
              <a:t>C</a:t>
            </a:r>
            <a:r>
              <a:rPr sz="2004" spc="90" dirty="0">
                <a:latin typeface="Arial"/>
                <a:cs typeface="Arial"/>
              </a:rPr>
              <a:t> </a:t>
            </a:r>
            <a:r>
              <a:rPr sz="2004" spc="-5" dirty="0">
                <a:latin typeface="Arial"/>
                <a:cs typeface="Arial"/>
              </a:rPr>
              <a:t>H</a:t>
            </a:r>
            <a:endParaRPr sz="2004">
              <a:latin typeface="Arial"/>
              <a:cs typeface="Arial"/>
            </a:endParaRPr>
          </a:p>
        </p:txBody>
      </p:sp>
      <p:sp>
        <p:nvSpPr>
          <p:cNvPr id="10" name="object 10"/>
          <p:cNvSpPr txBox="1"/>
          <p:nvPr/>
        </p:nvSpPr>
        <p:spPr>
          <a:xfrm>
            <a:off x="775174" y="4355783"/>
            <a:ext cx="636178" cy="213596"/>
          </a:xfrm>
          <a:prstGeom prst="rect">
            <a:avLst/>
          </a:prstGeom>
        </p:spPr>
        <p:txBody>
          <a:bodyPr vert="horz" wrap="square" lIns="0" tIns="12724" rIns="0" bIns="0" rtlCol="0">
            <a:spAutoFit/>
          </a:bodyPr>
          <a:lstStyle/>
          <a:p>
            <a:pPr marL="12724">
              <a:spcBef>
                <a:spcPts val="100"/>
              </a:spcBef>
              <a:tabLst>
                <a:tab pos="288838" algn="l"/>
              </a:tabLst>
            </a:pPr>
            <a:r>
              <a:rPr sz="1302" dirty="0">
                <a:latin typeface="Arial"/>
                <a:cs typeface="Arial"/>
              </a:rPr>
              <a:t>n	2n-2</a:t>
            </a:r>
            <a:endParaRPr sz="1302">
              <a:latin typeface="Arial"/>
              <a:cs typeface="Arial"/>
            </a:endParaRPr>
          </a:p>
        </p:txBody>
      </p:sp>
      <p:sp>
        <p:nvSpPr>
          <p:cNvPr id="11" name="object 11"/>
          <p:cNvSpPr txBox="1"/>
          <p:nvPr/>
        </p:nvSpPr>
        <p:spPr>
          <a:xfrm>
            <a:off x="2397926" y="4203864"/>
            <a:ext cx="2605149" cy="636178"/>
          </a:xfrm>
          <a:prstGeom prst="rect">
            <a:avLst/>
          </a:prstGeom>
        </p:spPr>
        <p:txBody>
          <a:bodyPr vert="horz" wrap="square" lIns="0" tIns="12087" rIns="0" bIns="0" rtlCol="0">
            <a:spAutoFit/>
          </a:bodyPr>
          <a:lstStyle/>
          <a:p>
            <a:pPr marL="38172">
              <a:spcBef>
                <a:spcPts val="95"/>
              </a:spcBef>
              <a:tabLst>
                <a:tab pos="678832" algn="l"/>
                <a:tab pos="1372297" algn="l"/>
              </a:tabLst>
            </a:pPr>
            <a:r>
              <a:rPr sz="2004" spc="-5" dirty="0">
                <a:latin typeface="Arial"/>
                <a:cs typeface="Arial"/>
              </a:rPr>
              <a:t>n=2	</a:t>
            </a:r>
            <a:r>
              <a:rPr sz="2004" dirty="0">
                <a:latin typeface="Arial"/>
                <a:cs typeface="Arial"/>
              </a:rPr>
              <a:t>C</a:t>
            </a:r>
            <a:r>
              <a:rPr sz="1954" baseline="-21367" dirty="0">
                <a:latin typeface="Arial"/>
                <a:cs typeface="Arial"/>
              </a:rPr>
              <a:t>2</a:t>
            </a:r>
            <a:r>
              <a:rPr sz="2004" dirty="0">
                <a:latin typeface="Arial"/>
                <a:cs typeface="Arial"/>
              </a:rPr>
              <a:t>H</a:t>
            </a:r>
            <a:r>
              <a:rPr sz="1954" baseline="-21367" dirty="0">
                <a:latin typeface="Arial"/>
                <a:cs typeface="Arial"/>
              </a:rPr>
              <a:t>2	</a:t>
            </a:r>
            <a:r>
              <a:rPr sz="2004" spc="-5" dirty="0">
                <a:latin typeface="Arial"/>
                <a:cs typeface="Arial"/>
              </a:rPr>
              <a:t>ακετυλένιο</a:t>
            </a:r>
            <a:endParaRPr sz="2004">
              <a:latin typeface="Arial"/>
              <a:cs typeface="Arial"/>
            </a:endParaRPr>
          </a:p>
          <a:p>
            <a:pPr marL="38172">
              <a:tabLst>
                <a:tab pos="678832" algn="l"/>
                <a:tab pos="1372297" algn="l"/>
              </a:tabLst>
            </a:pPr>
            <a:r>
              <a:rPr sz="2004" spc="-5" dirty="0">
                <a:latin typeface="Arial"/>
                <a:cs typeface="Arial"/>
              </a:rPr>
              <a:t>n=3	</a:t>
            </a:r>
            <a:r>
              <a:rPr sz="2004" dirty="0">
                <a:latin typeface="Arial"/>
                <a:cs typeface="Arial"/>
              </a:rPr>
              <a:t>C</a:t>
            </a:r>
            <a:r>
              <a:rPr sz="1954" baseline="-21367" dirty="0">
                <a:latin typeface="Arial"/>
                <a:cs typeface="Arial"/>
              </a:rPr>
              <a:t>3</a:t>
            </a:r>
            <a:r>
              <a:rPr sz="2004" dirty="0">
                <a:latin typeface="Arial"/>
                <a:cs typeface="Arial"/>
              </a:rPr>
              <a:t>H</a:t>
            </a:r>
            <a:r>
              <a:rPr sz="1954" baseline="-21367" dirty="0">
                <a:latin typeface="Arial"/>
                <a:cs typeface="Arial"/>
              </a:rPr>
              <a:t>4	</a:t>
            </a:r>
            <a:r>
              <a:rPr sz="2004" spc="-10" dirty="0">
                <a:latin typeface="Arial"/>
                <a:cs typeface="Arial"/>
              </a:rPr>
              <a:t>προπύνιο</a:t>
            </a:r>
            <a:endParaRPr sz="2004">
              <a:latin typeface="Arial"/>
              <a:cs typeface="Arial"/>
            </a:endParaRPr>
          </a:p>
        </p:txBody>
      </p:sp>
      <p:sp>
        <p:nvSpPr>
          <p:cNvPr id="12" name="object 12"/>
          <p:cNvSpPr/>
          <p:nvPr/>
        </p:nvSpPr>
        <p:spPr>
          <a:xfrm>
            <a:off x="7633415" y="4277662"/>
            <a:ext cx="143776" cy="0"/>
          </a:xfrm>
          <a:custGeom>
            <a:avLst/>
            <a:gdLst/>
            <a:ahLst/>
            <a:cxnLst/>
            <a:rect l="l" t="t" r="r" b="b"/>
            <a:pathLst>
              <a:path w="143509">
                <a:moveTo>
                  <a:pt x="0" y="0"/>
                </a:moveTo>
                <a:lnTo>
                  <a:pt x="143268" y="0"/>
                </a:lnTo>
              </a:path>
            </a:pathLst>
          </a:custGeom>
          <a:ln w="9525">
            <a:solidFill>
              <a:srgbClr val="000000"/>
            </a:solidFill>
          </a:ln>
        </p:spPr>
        <p:txBody>
          <a:bodyPr wrap="square" lIns="0" tIns="0" rIns="0" bIns="0" rtlCol="0"/>
          <a:lstStyle/>
          <a:p>
            <a:endParaRPr sz="1803"/>
          </a:p>
        </p:txBody>
      </p:sp>
      <p:sp>
        <p:nvSpPr>
          <p:cNvPr id="13" name="object 13"/>
          <p:cNvSpPr/>
          <p:nvPr/>
        </p:nvSpPr>
        <p:spPr>
          <a:xfrm>
            <a:off x="6781459" y="4290640"/>
            <a:ext cx="143140" cy="0"/>
          </a:xfrm>
          <a:custGeom>
            <a:avLst/>
            <a:gdLst/>
            <a:ahLst/>
            <a:cxnLst/>
            <a:rect l="l" t="t" r="r" b="b"/>
            <a:pathLst>
              <a:path w="142875">
                <a:moveTo>
                  <a:pt x="0" y="0"/>
                </a:moveTo>
                <a:lnTo>
                  <a:pt x="142481" y="0"/>
                </a:lnTo>
              </a:path>
            </a:pathLst>
          </a:custGeom>
          <a:ln w="9525">
            <a:solidFill>
              <a:srgbClr val="000000"/>
            </a:solidFill>
          </a:ln>
        </p:spPr>
        <p:txBody>
          <a:bodyPr wrap="square" lIns="0" tIns="0" rIns="0" bIns="0" rtlCol="0"/>
          <a:lstStyle/>
          <a:p>
            <a:endParaRPr sz="1803"/>
          </a:p>
        </p:txBody>
      </p:sp>
      <p:sp>
        <p:nvSpPr>
          <p:cNvPr id="14" name="object 14"/>
          <p:cNvSpPr/>
          <p:nvPr/>
        </p:nvSpPr>
        <p:spPr>
          <a:xfrm>
            <a:off x="7201337" y="4252469"/>
            <a:ext cx="143140" cy="38171"/>
          </a:xfrm>
          <a:custGeom>
            <a:avLst/>
            <a:gdLst/>
            <a:ahLst/>
            <a:cxnLst/>
            <a:rect l="l" t="t" r="r" b="b"/>
            <a:pathLst>
              <a:path w="142875" h="38100">
                <a:moveTo>
                  <a:pt x="0" y="38100"/>
                </a:moveTo>
                <a:lnTo>
                  <a:pt x="142481" y="38100"/>
                </a:lnTo>
              </a:path>
              <a:path w="142875" h="38100">
                <a:moveTo>
                  <a:pt x="0" y="0"/>
                </a:moveTo>
                <a:lnTo>
                  <a:pt x="142481" y="0"/>
                </a:lnTo>
              </a:path>
            </a:pathLst>
          </a:custGeom>
          <a:ln w="9525">
            <a:solidFill>
              <a:srgbClr val="000000"/>
            </a:solidFill>
          </a:ln>
        </p:spPr>
        <p:txBody>
          <a:bodyPr wrap="square" lIns="0" tIns="0" rIns="0" bIns="0" rtlCol="0"/>
          <a:lstStyle/>
          <a:p>
            <a:endParaRPr sz="1803"/>
          </a:p>
        </p:txBody>
      </p:sp>
      <p:sp>
        <p:nvSpPr>
          <p:cNvPr id="15" name="object 15"/>
          <p:cNvSpPr txBox="1"/>
          <p:nvPr/>
        </p:nvSpPr>
        <p:spPr>
          <a:xfrm>
            <a:off x="6607656" y="4154243"/>
            <a:ext cx="1375417" cy="652083"/>
          </a:xfrm>
          <a:prstGeom prst="rect">
            <a:avLst/>
          </a:prstGeom>
        </p:spPr>
        <p:txBody>
          <a:bodyPr vert="horz" wrap="square" lIns="0" tIns="12087" rIns="0" bIns="0" rtlCol="0">
            <a:spAutoFit/>
          </a:bodyPr>
          <a:lstStyle/>
          <a:p>
            <a:pPr algn="ctr">
              <a:spcBef>
                <a:spcPts val="95"/>
              </a:spcBef>
              <a:tabLst>
                <a:tab pos="369000" algn="l"/>
                <a:tab pos="1220880" algn="l"/>
              </a:tabLst>
            </a:pPr>
            <a:r>
              <a:rPr sz="1403" spc="-5" dirty="0">
                <a:latin typeface="Arial"/>
                <a:cs typeface="Arial"/>
              </a:rPr>
              <a:t>H	C </a:t>
            </a:r>
            <a:r>
              <a:rPr sz="1403" spc="-130" dirty="0">
                <a:latin typeface="Arial"/>
                <a:cs typeface="Arial"/>
              </a:rPr>
              <a:t> </a:t>
            </a:r>
            <a:r>
              <a:rPr sz="1403" u="sng" spc="-5" dirty="0">
                <a:uFill>
                  <a:solidFill>
                    <a:srgbClr val="000000"/>
                  </a:solidFill>
                </a:uFill>
                <a:latin typeface="Arial"/>
                <a:cs typeface="Arial"/>
              </a:rPr>
              <a:t> </a:t>
            </a:r>
            <a:r>
              <a:rPr sz="1403" u="sng" dirty="0">
                <a:uFill>
                  <a:solidFill>
                    <a:srgbClr val="000000"/>
                  </a:solidFill>
                </a:uFill>
                <a:latin typeface="Arial"/>
                <a:cs typeface="Arial"/>
              </a:rPr>
              <a:t> </a:t>
            </a:r>
            <a:r>
              <a:rPr sz="1403" u="sng" spc="-45" dirty="0">
                <a:uFill>
                  <a:solidFill>
                    <a:srgbClr val="000000"/>
                  </a:solidFill>
                </a:uFill>
                <a:latin typeface="Arial"/>
                <a:cs typeface="Arial"/>
              </a:rPr>
              <a:t> </a:t>
            </a:r>
            <a:r>
              <a:rPr sz="1403" dirty="0">
                <a:latin typeface="Arial"/>
                <a:cs typeface="Arial"/>
              </a:rPr>
              <a:t> </a:t>
            </a:r>
            <a:r>
              <a:rPr sz="1403" spc="-170" dirty="0">
                <a:latin typeface="Arial"/>
                <a:cs typeface="Arial"/>
              </a:rPr>
              <a:t> </a:t>
            </a:r>
            <a:r>
              <a:rPr sz="1403" spc="-5" dirty="0">
                <a:latin typeface="Arial"/>
                <a:cs typeface="Arial"/>
              </a:rPr>
              <a:t>C</a:t>
            </a:r>
            <a:r>
              <a:rPr sz="1403" dirty="0">
                <a:latin typeface="Arial"/>
                <a:cs typeface="Arial"/>
              </a:rPr>
              <a:t>	</a:t>
            </a:r>
            <a:r>
              <a:rPr sz="2104" spc="-7" baseline="3968" dirty="0">
                <a:latin typeface="Arial"/>
                <a:cs typeface="Arial"/>
              </a:rPr>
              <a:t>H</a:t>
            </a:r>
            <a:endParaRPr sz="2104" baseline="3968">
              <a:latin typeface="Arial"/>
              <a:cs typeface="Arial"/>
            </a:endParaRPr>
          </a:p>
          <a:p>
            <a:pPr marL="38172" algn="ctr">
              <a:spcBef>
                <a:spcPts val="1328"/>
              </a:spcBef>
            </a:pPr>
            <a:r>
              <a:rPr sz="1603" u="heavy" spc="-5" dirty="0">
                <a:uFill>
                  <a:solidFill>
                    <a:srgbClr val="000000"/>
                  </a:solidFill>
                </a:uFill>
                <a:latin typeface="Arial"/>
                <a:cs typeface="Arial"/>
              </a:rPr>
              <a:t>ακετυλένιο</a:t>
            </a:r>
            <a:endParaRPr sz="1603">
              <a:latin typeface="Arial"/>
              <a:cs typeface="Arial"/>
            </a:endParaRPr>
          </a:p>
        </p:txBody>
      </p:sp>
      <p:sp>
        <p:nvSpPr>
          <p:cNvPr id="16" name="object 16"/>
          <p:cNvSpPr txBox="1"/>
          <p:nvPr/>
        </p:nvSpPr>
        <p:spPr>
          <a:xfrm>
            <a:off x="283839" y="5133703"/>
            <a:ext cx="8284311" cy="1552275"/>
          </a:xfrm>
          <a:prstGeom prst="rect">
            <a:avLst/>
          </a:prstGeom>
        </p:spPr>
        <p:txBody>
          <a:bodyPr vert="horz" wrap="square" lIns="0" tIns="12087" rIns="0" bIns="0" rtlCol="0">
            <a:spAutoFit/>
          </a:bodyPr>
          <a:lstStyle/>
          <a:p>
            <a:pPr marL="38172">
              <a:spcBef>
                <a:spcPts val="95"/>
              </a:spcBef>
            </a:pPr>
            <a:r>
              <a:rPr sz="2004" spc="-5" dirty="0">
                <a:latin typeface="Arial"/>
                <a:cs typeface="Arial"/>
              </a:rPr>
              <a:t>Στις </a:t>
            </a:r>
            <a:r>
              <a:rPr sz="2004" b="1" u="sng" spc="-10" dirty="0">
                <a:latin typeface="Arial"/>
                <a:cs typeface="Arial"/>
              </a:rPr>
              <a:t>αλκοόλες</a:t>
            </a:r>
            <a:r>
              <a:rPr sz="2004" b="1" spc="-10" dirty="0">
                <a:latin typeface="Arial"/>
                <a:cs typeface="Arial"/>
              </a:rPr>
              <a:t> </a:t>
            </a:r>
            <a:r>
              <a:rPr sz="2004" spc="-5" dirty="0">
                <a:latin typeface="Arial"/>
                <a:cs typeface="Arial"/>
              </a:rPr>
              <a:t>ένα υδροξύλιο (OH) αντικαθιστά ένα</a:t>
            </a:r>
            <a:r>
              <a:rPr sz="2004" spc="75" dirty="0">
                <a:latin typeface="Arial"/>
                <a:cs typeface="Arial"/>
              </a:rPr>
              <a:t> </a:t>
            </a:r>
            <a:r>
              <a:rPr sz="2004" spc="-5" dirty="0">
                <a:latin typeface="Arial"/>
                <a:cs typeface="Arial"/>
              </a:rPr>
              <a:t>υδρογόνο</a:t>
            </a:r>
            <a:endParaRPr sz="2004" dirty="0">
              <a:latin typeface="Arial"/>
              <a:cs typeface="Arial"/>
            </a:endParaRPr>
          </a:p>
          <a:p>
            <a:pPr marL="38172" marR="78253"/>
            <a:r>
              <a:rPr sz="2004" spc="-5" dirty="0">
                <a:latin typeface="Arial"/>
                <a:cs typeface="Arial"/>
              </a:rPr>
              <a:t>π.χ. το μεθάνιο </a:t>
            </a:r>
            <a:r>
              <a:rPr sz="2004" dirty="0">
                <a:latin typeface="Arial"/>
                <a:cs typeface="Arial"/>
              </a:rPr>
              <a:t>(CH</a:t>
            </a:r>
            <a:r>
              <a:rPr sz="1954" baseline="-21367" dirty="0">
                <a:latin typeface="Arial"/>
                <a:cs typeface="Arial"/>
              </a:rPr>
              <a:t>4</a:t>
            </a:r>
            <a:r>
              <a:rPr sz="2004" dirty="0">
                <a:latin typeface="Arial"/>
                <a:cs typeface="Arial"/>
              </a:rPr>
              <a:t>) </a:t>
            </a:r>
            <a:r>
              <a:rPr sz="2004" spc="-5" dirty="0">
                <a:latin typeface="Arial"/>
                <a:cs typeface="Arial"/>
              </a:rPr>
              <a:t>γίνεται μεθυλική αλκοόλη (CH</a:t>
            </a:r>
            <a:r>
              <a:rPr sz="1954" spc="-7" baseline="-21367" dirty="0">
                <a:latin typeface="Arial"/>
                <a:cs typeface="Arial"/>
              </a:rPr>
              <a:t>3</a:t>
            </a:r>
            <a:r>
              <a:rPr sz="2004" spc="-5" dirty="0">
                <a:latin typeface="Arial"/>
                <a:cs typeface="Arial"/>
              </a:rPr>
              <a:t>OH), γνωστή και </a:t>
            </a:r>
            <a:r>
              <a:rPr sz="2004" spc="-10" dirty="0">
                <a:latin typeface="Arial"/>
                <a:cs typeface="Arial"/>
              </a:rPr>
              <a:t>ως  </a:t>
            </a:r>
            <a:r>
              <a:rPr sz="2004" spc="-5" dirty="0">
                <a:latin typeface="Arial"/>
                <a:cs typeface="Arial"/>
              </a:rPr>
              <a:t>μεθανόλη</a:t>
            </a:r>
            <a:endParaRPr sz="2004" dirty="0">
              <a:latin typeface="Arial"/>
              <a:cs typeface="Arial"/>
            </a:endParaRPr>
          </a:p>
          <a:p>
            <a:pPr marL="38172" marR="30538" indent="490514"/>
            <a:r>
              <a:rPr sz="2004" spc="-5" dirty="0">
                <a:latin typeface="Arial"/>
                <a:cs typeface="Arial"/>
              </a:rPr>
              <a:t>το αιθάνιο (C</a:t>
            </a:r>
            <a:r>
              <a:rPr sz="1954" spc="-7" baseline="-21367" dirty="0">
                <a:latin typeface="Arial"/>
                <a:cs typeface="Arial"/>
              </a:rPr>
              <a:t>2</a:t>
            </a:r>
            <a:r>
              <a:rPr sz="2004" spc="-5" dirty="0">
                <a:latin typeface="Arial"/>
                <a:cs typeface="Arial"/>
              </a:rPr>
              <a:t>H</a:t>
            </a:r>
            <a:r>
              <a:rPr sz="1954" spc="-7" baseline="-21367" dirty="0">
                <a:latin typeface="Arial"/>
                <a:cs typeface="Arial"/>
              </a:rPr>
              <a:t>6</a:t>
            </a:r>
            <a:r>
              <a:rPr sz="2004" spc="-5" dirty="0">
                <a:latin typeface="Arial"/>
                <a:cs typeface="Arial"/>
              </a:rPr>
              <a:t>) γίνεται αιθυλική αλκοόλη (C</a:t>
            </a:r>
            <a:r>
              <a:rPr sz="1954" spc="-7" baseline="-21367" dirty="0">
                <a:latin typeface="Arial"/>
                <a:cs typeface="Arial"/>
              </a:rPr>
              <a:t>2</a:t>
            </a:r>
            <a:r>
              <a:rPr sz="2004" spc="-5" dirty="0">
                <a:latin typeface="Arial"/>
                <a:cs typeface="Arial"/>
              </a:rPr>
              <a:t>H</a:t>
            </a:r>
            <a:r>
              <a:rPr sz="1954" spc="-7" baseline="-21367" dirty="0">
                <a:latin typeface="Arial"/>
                <a:cs typeface="Arial"/>
              </a:rPr>
              <a:t>5</a:t>
            </a:r>
            <a:r>
              <a:rPr sz="2004" spc="-5" dirty="0">
                <a:latin typeface="Arial"/>
                <a:cs typeface="Arial"/>
              </a:rPr>
              <a:t>OH), γνωστή και </a:t>
            </a:r>
            <a:r>
              <a:rPr sz="2004" spc="-10" dirty="0">
                <a:latin typeface="Arial"/>
                <a:cs typeface="Arial"/>
              </a:rPr>
              <a:t>ως  </a:t>
            </a:r>
            <a:r>
              <a:rPr sz="2004" spc="-5" dirty="0">
                <a:latin typeface="Arial"/>
                <a:cs typeface="Arial"/>
              </a:rPr>
              <a:t>αιθανόλη</a:t>
            </a:r>
            <a:endParaRPr sz="2004" dirty="0">
              <a:latin typeface="Arial"/>
              <a:cs typeface="Arial"/>
            </a:endParaRPr>
          </a:p>
        </p:txBody>
      </p:sp>
      <p:sp>
        <p:nvSpPr>
          <p:cNvPr id="17" name="object 17"/>
          <p:cNvSpPr txBox="1"/>
          <p:nvPr/>
        </p:nvSpPr>
        <p:spPr>
          <a:xfrm>
            <a:off x="297017" y="2845752"/>
            <a:ext cx="3129996" cy="228499"/>
          </a:xfrm>
          <a:prstGeom prst="rect">
            <a:avLst/>
          </a:prstGeom>
        </p:spPr>
        <p:txBody>
          <a:bodyPr vert="horz" wrap="square" lIns="0" tIns="12087" rIns="0" bIns="0" rtlCol="0">
            <a:spAutoFit/>
          </a:bodyPr>
          <a:lstStyle/>
          <a:p>
            <a:pPr marL="38172">
              <a:spcBef>
                <a:spcPts val="95"/>
              </a:spcBef>
            </a:pPr>
            <a:r>
              <a:rPr sz="1403" spc="-5" dirty="0">
                <a:latin typeface="Arial"/>
                <a:cs typeface="Arial"/>
              </a:rPr>
              <a:t>Σημ.: για n=1, CH</a:t>
            </a:r>
            <a:r>
              <a:rPr sz="1353" spc="-7" baseline="-24691" dirty="0">
                <a:latin typeface="Arial"/>
                <a:cs typeface="Arial"/>
              </a:rPr>
              <a:t>2 </a:t>
            </a:r>
            <a:r>
              <a:rPr sz="1403" spc="-5" dirty="0">
                <a:latin typeface="Arial"/>
                <a:cs typeface="Arial"/>
              </a:rPr>
              <a:t>είναι ασταθές</a:t>
            </a:r>
            <a:r>
              <a:rPr sz="1403" spc="-95" dirty="0">
                <a:latin typeface="Arial"/>
                <a:cs typeface="Arial"/>
              </a:rPr>
              <a:t> </a:t>
            </a:r>
            <a:r>
              <a:rPr sz="1403" spc="-5" dirty="0">
                <a:latin typeface="Arial"/>
                <a:cs typeface="Arial"/>
              </a:rPr>
              <a:t>μόριο</a:t>
            </a:r>
            <a:endParaRPr sz="1403">
              <a:latin typeface="Arial"/>
              <a:cs typeface="Arial"/>
            </a:endParaRPr>
          </a:p>
        </p:txBody>
      </p:sp>
      <p:sp>
        <p:nvSpPr>
          <p:cNvPr id="18" name="object 18"/>
          <p:cNvSpPr/>
          <p:nvPr/>
        </p:nvSpPr>
        <p:spPr>
          <a:xfrm>
            <a:off x="7641826" y="2477532"/>
            <a:ext cx="0" cy="143776"/>
          </a:xfrm>
          <a:custGeom>
            <a:avLst/>
            <a:gdLst/>
            <a:ahLst/>
            <a:cxnLst/>
            <a:rect l="l" t="t" r="r" b="b"/>
            <a:pathLst>
              <a:path h="143510">
                <a:moveTo>
                  <a:pt x="0" y="0"/>
                </a:moveTo>
                <a:lnTo>
                  <a:pt x="0" y="143256"/>
                </a:lnTo>
              </a:path>
            </a:pathLst>
          </a:custGeom>
          <a:ln w="9525">
            <a:solidFill>
              <a:srgbClr val="000000"/>
            </a:solidFill>
          </a:ln>
        </p:spPr>
        <p:txBody>
          <a:bodyPr wrap="square" lIns="0" tIns="0" rIns="0" bIns="0" rtlCol="0"/>
          <a:lstStyle/>
          <a:p>
            <a:endParaRPr sz="1803"/>
          </a:p>
        </p:txBody>
      </p:sp>
      <p:sp>
        <p:nvSpPr>
          <p:cNvPr id="19" name="object 19"/>
          <p:cNvSpPr/>
          <p:nvPr/>
        </p:nvSpPr>
        <p:spPr>
          <a:xfrm>
            <a:off x="7641826" y="2078266"/>
            <a:ext cx="0" cy="143776"/>
          </a:xfrm>
          <a:custGeom>
            <a:avLst/>
            <a:gdLst/>
            <a:ahLst/>
            <a:cxnLst/>
            <a:rect l="l" t="t" r="r" b="b"/>
            <a:pathLst>
              <a:path h="143510">
                <a:moveTo>
                  <a:pt x="0" y="0"/>
                </a:moveTo>
                <a:lnTo>
                  <a:pt x="0" y="143256"/>
                </a:lnTo>
              </a:path>
            </a:pathLst>
          </a:custGeom>
          <a:ln w="9525">
            <a:solidFill>
              <a:srgbClr val="000000"/>
            </a:solidFill>
          </a:ln>
        </p:spPr>
        <p:txBody>
          <a:bodyPr wrap="square" lIns="0" tIns="0" rIns="0" bIns="0" rtlCol="0"/>
          <a:lstStyle/>
          <a:p>
            <a:endParaRPr sz="1803"/>
          </a:p>
        </p:txBody>
      </p:sp>
      <p:sp>
        <p:nvSpPr>
          <p:cNvPr id="20" name="object 20"/>
          <p:cNvSpPr/>
          <p:nvPr/>
        </p:nvSpPr>
        <p:spPr>
          <a:xfrm>
            <a:off x="7379200" y="2345460"/>
            <a:ext cx="143776" cy="0"/>
          </a:xfrm>
          <a:custGeom>
            <a:avLst/>
            <a:gdLst/>
            <a:ahLst/>
            <a:cxnLst/>
            <a:rect l="l" t="t" r="r" b="b"/>
            <a:pathLst>
              <a:path w="143509">
                <a:moveTo>
                  <a:pt x="0" y="0"/>
                </a:moveTo>
                <a:lnTo>
                  <a:pt x="143268" y="0"/>
                </a:lnTo>
              </a:path>
            </a:pathLst>
          </a:custGeom>
          <a:ln w="9525">
            <a:solidFill>
              <a:srgbClr val="000000"/>
            </a:solidFill>
          </a:ln>
        </p:spPr>
        <p:txBody>
          <a:bodyPr wrap="square" lIns="0" tIns="0" rIns="0" bIns="0" rtlCol="0"/>
          <a:lstStyle/>
          <a:p>
            <a:endParaRPr sz="1803"/>
          </a:p>
        </p:txBody>
      </p:sp>
      <p:sp>
        <p:nvSpPr>
          <p:cNvPr id="21" name="object 21"/>
          <p:cNvSpPr/>
          <p:nvPr/>
        </p:nvSpPr>
        <p:spPr>
          <a:xfrm>
            <a:off x="7747927" y="2345460"/>
            <a:ext cx="143776" cy="0"/>
          </a:xfrm>
          <a:custGeom>
            <a:avLst/>
            <a:gdLst/>
            <a:ahLst/>
            <a:cxnLst/>
            <a:rect l="l" t="t" r="r" b="b"/>
            <a:pathLst>
              <a:path w="143509">
                <a:moveTo>
                  <a:pt x="0" y="0"/>
                </a:moveTo>
                <a:lnTo>
                  <a:pt x="143268" y="0"/>
                </a:lnTo>
              </a:path>
            </a:pathLst>
          </a:custGeom>
          <a:ln w="9525">
            <a:solidFill>
              <a:srgbClr val="000000"/>
            </a:solidFill>
          </a:ln>
        </p:spPr>
        <p:txBody>
          <a:bodyPr wrap="square" lIns="0" tIns="0" rIns="0" bIns="0" rtlCol="0"/>
          <a:lstStyle/>
          <a:p>
            <a:endParaRPr sz="1803"/>
          </a:p>
        </p:txBody>
      </p:sp>
      <p:sp>
        <p:nvSpPr>
          <p:cNvPr id="22" name="object 22"/>
          <p:cNvSpPr/>
          <p:nvPr/>
        </p:nvSpPr>
        <p:spPr>
          <a:xfrm>
            <a:off x="6946343" y="2358439"/>
            <a:ext cx="143776" cy="0"/>
          </a:xfrm>
          <a:custGeom>
            <a:avLst/>
            <a:gdLst/>
            <a:ahLst/>
            <a:cxnLst/>
            <a:rect l="l" t="t" r="r" b="b"/>
            <a:pathLst>
              <a:path w="143509">
                <a:moveTo>
                  <a:pt x="0" y="0"/>
                </a:moveTo>
                <a:lnTo>
                  <a:pt x="143268" y="0"/>
                </a:lnTo>
              </a:path>
            </a:pathLst>
          </a:custGeom>
          <a:ln w="9525">
            <a:solidFill>
              <a:srgbClr val="000000"/>
            </a:solidFill>
          </a:ln>
        </p:spPr>
        <p:txBody>
          <a:bodyPr wrap="square" lIns="0" tIns="0" rIns="0" bIns="0" rtlCol="0"/>
          <a:lstStyle/>
          <a:p>
            <a:endParaRPr sz="1803"/>
          </a:p>
        </p:txBody>
      </p:sp>
      <p:sp>
        <p:nvSpPr>
          <p:cNvPr id="23" name="object 23"/>
          <p:cNvSpPr/>
          <p:nvPr/>
        </p:nvSpPr>
        <p:spPr>
          <a:xfrm>
            <a:off x="6633344" y="2183617"/>
            <a:ext cx="76341" cy="63618"/>
          </a:xfrm>
          <a:custGeom>
            <a:avLst/>
            <a:gdLst/>
            <a:ahLst/>
            <a:cxnLst/>
            <a:rect l="l" t="t" r="r" b="b"/>
            <a:pathLst>
              <a:path w="76200" h="63500">
                <a:moveTo>
                  <a:pt x="76200" y="63245"/>
                </a:moveTo>
                <a:lnTo>
                  <a:pt x="0" y="0"/>
                </a:lnTo>
              </a:path>
            </a:pathLst>
          </a:custGeom>
          <a:ln w="9525">
            <a:solidFill>
              <a:srgbClr val="000000"/>
            </a:solidFill>
          </a:ln>
        </p:spPr>
        <p:txBody>
          <a:bodyPr wrap="square" lIns="0" tIns="0" rIns="0" bIns="0" rtlCol="0"/>
          <a:lstStyle/>
          <a:p>
            <a:endParaRPr sz="1803"/>
          </a:p>
        </p:txBody>
      </p:sp>
      <p:sp>
        <p:nvSpPr>
          <p:cNvPr id="24" name="object 24"/>
          <p:cNvSpPr/>
          <p:nvPr/>
        </p:nvSpPr>
        <p:spPr>
          <a:xfrm>
            <a:off x="6633344" y="2424857"/>
            <a:ext cx="76341" cy="64254"/>
          </a:xfrm>
          <a:custGeom>
            <a:avLst/>
            <a:gdLst/>
            <a:ahLst/>
            <a:cxnLst/>
            <a:rect l="l" t="t" r="r" b="b"/>
            <a:pathLst>
              <a:path w="76200" h="64135">
                <a:moveTo>
                  <a:pt x="76200" y="0"/>
                </a:moveTo>
                <a:lnTo>
                  <a:pt x="0" y="64007"/>
                </a:lnTo>
              </a:path>
            </a:pathLst>
          </a:custGeom>
          <a:ln w="9525">
            <a:solidFill>
              <a:srgbClr val="000000"/>
            </a:solidFill>
          </a:ln>
        </p:spPr>
        <p:txBody>
          <a:bodyPr wrap="square" lIns="0" tIns="0" rIns="0" bIns="0" rtlCol="0"/>
          <a:lstStyle/>
          <a:p>
            <a:endParaRPr sz="1803"/>
          </a:p>
        </p:txBody>
      </p:sp>
      <p:sp>
        <p:nvSpPr>
          <p:cNvPr id="25" name="object 25"/>
          <p:cNvSpPr txBox="1"/>
          <p:nvPr/>
        </p:nvSpPr>
        <p:spPr>
          <a:xfrm>
            <a:off x="6429767" y="1954847"/>
            <a:ext cx="153955" cy="228499"/>
          </a:xfrm>
          <a:prstGeom prst="rect">
            <a:avLst/>
          </a:prstGeom>
        </p:spPr>
        <p:txBody>
          <a:bodyPr vert="horz" wrap="square" lIns="0" tIns="12087" rIns="0" bIns="0" rtlCol="0">
            <a:spAutoFit/>
          </a:bodyPr>
          <a:lstStyle/>
          <a:p>
            <a:pPr marL="12724">
              <a:spcBef>
                <a:spcPts val="95"/>
              </a:spcBef>
            </a:pPr>
            <a:r>
              <a:rPr sz="1403" spc="-5" dirty="0">
                <a:latin typeface="Arial"/>
                <a:cs typeface="Arial"/>
              </a:rPr>
              <a:t>H</a:t>
            </a:r>
            <a:endParaRPr sz="1403">
              <a:latin typeface="Arial"/>
              <a:cs typeface="Arial"/>
            </a:endParaRPr>
          </a:p>
        </p:txBody>
      </p:sp>
      <p:sp>
        <p:nvSpPr>
          <p:cNvPr id="26" name="object 26"/>
          <p:cNvSpPr txBox="1"/>
          <p:nvPr/>
        </p:nvSpPr>
        <p:spPr>
          <a:xfrm>
            <a:off x="6468010" y="2489186"/>
            <a:ext cx="153955" cy="228499"/>
          </a:xfrm>
          <a:prstGeom prst="rect">
            <a:avLst/>
          </a:prstGeom>
        </p:spPr>
        <p:txBody>
          <a:bodyPr vert="horz" wrap="square" lIns="0" tIns="12087" rIns="0" bIns="0" rtlCol="0">
            <a:spAutoFit/>
          </a:bodyPr>
          <a:lstStyle/>
          <a:p>
            <a:pPr marL="12724">
              <a:spcBef>
                <a:spcPts val="95"/>
              </a:spcBef>
            </a:pPr>
            <a:r>
              <a:rPr sz="1403" spc="-5" dirty="0">
                <a:latin typeface="Arial"/>
                <a:cs typeface="Arial"/>
              </a:rPr>
              <a:t>H</a:t>
            </a:r>
            <a:endParaRPr sz="1403">
              <a:latin typeface="Arial"/>
              <a:cs typeface="Arial"/>
            </a:endParaRPr>
          </a:p>
        </p:txBody>
      </p:sp>
      <p:sp>
        <p:nvSpPr>
          <p:cNvPr id="27" name="object 27"/>
          <p:cNvSpPr/>
          <p:nvPr/>
        </p:nvSpPr>
        <p:spPr>
          <a:xfrm>
            <a:off x="7234150" y="2078266"/>
            <a:ext cx="0" cy="143776"/>
          </a:xfrm>
          <a:custGeom>
            <a:avLst/>
            <a:gdLst/>
            <a:ahLst/>
            <a:cxnLst/>
            <a:rect l="l" t="t" r="r" b="b"/>
            <a:pathLst>
              <a:path h="143510">
                <a:moveTo>
                  <a:pt x="0" y="0"/>
                </a:moveTo>
                <a:lnTo>
                  <a:pt x="0" y="143256"/>
                </a:lnTo>
              </a:path>
            </a:pathLst>
          </a:custGeom>
          <a:ln w="9525">
            <a:solidFill>
              <a:srgbClr val="000000"/>
            </a:solidFill>
          </a:ln>
        </p:spPr>
        <p:txBody>
          <a:bodyPr wrap="square" lIns="0" tIns="0" rIns="0" bIns="0" rtlCol="0"/>
          <a:lstStyle/>
          <a:p>
            <a:endParaRPr sz="1803"/>
          </a:p>
        </p:txBody>
      </p:sp>
      <p:sp>
        <p:nvSpPr>
          <p:cNvPr id="28" name="object 28"/>
          <p:cNvSpPr txBox="1"/>
          <p:nvPr/>
        </p:nvSpPr>
        <p:spPr>
          <a:xfrm>
            <a:off x="6696692" y="1827358"/>
            <a:ext cx="1477842" cy="1334702"/>
          </a:xfrm>
          <a:prstGeom prst="rect">
            <a:avLst/>
          </a:prstGeom>
        </p:spPr>
        <p:txBody>
          <a:bodyPr vert="horz" wrap="square" lIns="0" tIns="12087" rIns="0" bIns="0" rtlCol="0">
            <a:spAutoFit/>
          </a:bodyPr>
          <a:lstStyle/>
          <a:p>
            <a:pPr marL="249393">
              <a:spcBef>
                <a:spcPts val="95"/>
              </a:spcBef>
              <a:tabLst>
                <a:tab pos="890689" algn="l"/>
              </a:tabLst>
            </a:pPr>
            <a:r>
              <a:rPr sz="2104" u="sng" spc="-7" baseline="-39682" dirty="0">
                <a:uFill>
                  <a:solidFill>
                    <a:srgbClr val="000000"/>
                  </a:solidFill>
                </a:uFill>
                <a:latin typeface="Arial"/>
                <a:cs typeface="Arial"/>
              </a:rPr>
              <a:t>  </a:t>
            </a:r>
            <a:r>
              <a:rPr sz="2104" u="sng" spc="-60" baseline="-39682" dirty="0">
                <a:uFill>
                  <a:solidFill>
                    <a:srgbClr val="000000"/>
                  </a:solidFill>
                </a:uFill>
                <a:latin typeface="Arial"/>
                <a:cs typeface="Arial"/>
              </a:rPr>
              <a:t> </a:t>
            </a:r>
            <a:r>
              <a:rPr sz="2104" baseline="-39682" dirty="0">
                <a:latin typeface="Arial"/>
                <a:cs typeface="Arial"/>
              </a:rPr>
              <a:t> </a:t>
            </a:r>
            <a:r>
              <a:rPr sz="2104" spc="-97" baseline="-39682" dirty="0">
                <a:latin typeface="Arial"/>
                <a:cs typeface="Arial"/>
              </a:rPr>
              <a:t> </a:t>
            </a:r>
            <a:r>
              <a:rPr sz="1403" spc="-5" dirty="0">
                <a:latin typeface="Arial"/>
                <a:cs typeface="Arial"/>
              </a:rPr>
              <a:t>H	</a:t>
            </a:r>
            <a:r>
              <a:rPr sz="2104" spc="-7" baseline="-3968" dirty="0">
                <a:latin typeface="Arial"/>
                <a:cs typeface="Arial"/>
              </a:rPr>
              <a:t>H</a:t>
            </a:r>
            <a:endParaRPr sz="2104" baseline="-3968">
              <a:latin typeface="Arial"/>
              <a:cs typeface="Arial"/>
            </a:endParaRPr>
          </a:p>
          <a:p>
            <a:pPr marL="877965" marR="68710" indent="-840429">
              <a:lnSpc>
                <a:spcPct val="184600"/>
              </a:lnSpc>
              <a:tabLst>
                <a:tab pos="470793" algn="l"/>
                <a:tab pos="871603" algn="l"/>
                <a:tab pos="1272413" algn="l"/>
              </a:tabLst>
            </a:pPr>
            <a:r>
              <a:rPr sz="1403" spc="-5" dirty="0">
                <a:latin typeface="Arial"/>
                <a:cs typeface="Arial"/>
              </a:rPr>
              <a:t>C	C	</a:t>
            </a:r>
            <a:r>
              <a:rPr sz="2104" spc="-7" baseline="1984" dirty="0">
                <a:latin typeface="Arial"/>
                <a:cs typeface="Arial"/>
              </a:rPr>
              <a:t>C	</a:t>
            </a:r>
            <a:r>
              <a:rPr sz="2104" spc="-7" baseline="3968" dirty="0">
                <a:latin typeface="Arial"/>
                <a:cs typeface="Arial"/>
              </a:rPr>
              <a:t>H  </a:t>
            </a:r>
            <a:r>
              <a:rPr sz="1403" spc="-5" dirty="0">
                <a:latin typeface="Arial"/>
                <a:cs typeface="Arial"/>
              </a:rPr>
              <a:t>H</a:t>
            </a:r>
            <a:endParaRPr sz="1403">
              <a:latin typeface="Arial"/>
              <a:cs typeface="Arial"/>
            </a:endParaRPr>
          </a:p>
          <a:p>
            <a:pPr marL="267207">
              <a:spcBef>
                <a:spcPts val="485"/>
              </a:spcBef>
            </a:pPr>
            <a:r>
              <a:rPr sz="1603" u="heavy" spc="-10" dirty="0">
                <a:uFill>
                  <a:solidFill>
                    <a:srgbClr val="000000"/>
                  </a:solidFill>
                </a:uFill>
                <a:latin typeface="Arial"/>
                <a:cs typeface="Arial"/>
              </a:rPr>
              <a:t>προπένιο</a:t>
            </a:r>
            <a:endParaRPr sz="1603">
              <a:latin typeface="Arial"/>
              <a:cs typeface="Arial"/>
            </a:endParaRPr>
          </a:p>
        </p:txBody>
      </p:sp>
      <p:sp>
        <p:nvSpPr>
          <p:cNvPr id="29" name="object 29"/>
          <p:cNvSpPr txBox="1">
            <a:spLocks noGrp="1"/>
          </p:cNvSpPr>
          <p:nvPr>
            <p:ph type="title"/>
          </p:nvPr>
        </p:nvSpPr>
        <p:spPr>
          <a:xfrm>
            <a:off x="376666" y="289079"/>
            <a:ext cx="6139755" cy="666715"/>
          </a:xfrm>
          <a:prstGeom prst="rect">
            <a:avLst/>
          </a:prstGeom>
        </p:spPr>
        <p:txBody>
          <a:bodyPr vert="horz" wrap="square" lIns="0" tIns="12724" rIns="0" bIns="0" rtlCol="0" anchor="ctr">
            <a:spAutoFit/>
          </a:bodyPr>
          <a:lstStyle/>
          <a:p>
            <a:pPr marL="12724">
              <a:lnSpc>
                <a:spcPct val="100000"/>
              </a:lnSpc>
              <a:spcBef>
                <a:spcPts val="100"/>
              </a:spcBef>
            </a:pPr>
            <a:r>
              <a:rPr sz="4208" spc="-281" dirty="0"/>
              <a:t>Καύσιμα </a:t>
            </a:r>
            <a:r>
              <a:rPr sz="4208" dirty="0"/>
              <a:t>-</a:t>
            </a:r>
            <a:r>
              <a:rPr sz="4208" spc="215" dirty="0"/>
              <a:t> </a:t>
            </a:r>
            <a:r>
              <a:rPr sz="4208" spc="-140" dirty="0"/>
              <a:t>Υδρογονάνθρακες</a:t>
            </a:r>
            <a:endParaRPr sz="4208"/>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 Ορθογώνιο">
            <a:extLst>
              <a:ext uri="{FF2B5EF4-FFF2-40B4-BE49-F238E27FC236}">
                <a16:creationId xmlns:a16="http://schemas.microsoft.com/office/drawing/2014/main" id="{2FDAC1E0-0CB4-4DDF-988E-1A23F43187A3}"/>
              </a:ext>
            </a:extLst>
          </p:cNvPr>
          <p:cNvSpPr/>
          <p:nvPr/>
        </p:nvSpPr>
        <p:spPr>
          <a:xfrm>
            <a:off x="357158" y="188640"/>
            <a:ext cx="8429684" cy="4678204"/>
          </a:xfrm>
          <a:prstGeom prst="rect">
            <a:avLst/>
          </a:prstGeom>
        </p:spPr>
        <p:txBody>
          <a:bodyPr wrap="square">
            <a:spAutoFit/>
          </a:bodyPr>
          <a:lstStyle/>
          <a:p>
            <a:pPr algn="just"/>
            <a:r>
              <a:rPr lang="el-GR" sz="2800" b="1" u="sng" dirty="0"/>
              <a:t>Κυκλικοί κορεσμένοι υδρογονάνθρακες (</a:t>
            </a:r>
            <a:r>
              <a:rPr lang="el-GR" sz="2800" b="1" u="sng" dirty="0" err="1"/>
              <a:t>Ναφθένια</a:t>
            </a:r>
            <a:r>
              <a:rPr lang="el-GR" sz="2800" b="1" u="sng" dirty="0"/>
              <a:t>) </a:t>
            </a:r>
          </a:p>
          <a:p>
            <a:pPr algn="just"/>
            <a:endParaRPr lang="el-GR" dirty="0"/>
          </a:p>
          <a:p>
            <a:pPr algn="just"/>
            <a:r>
              <a:rPr lang="el-GR" dirty="0"/>
              <a:t>Στους κυκλικούς κορεσμένους υδρογονάνθρακες ή </a:t>
            </a:r>
            <a:r>
              <a:rPr lang="el-GR" dirty="0" err="1"/>
              <a:t>κυκλοπαραφίνες</a:t>
            </a:r>
            <a:r>
              <a:rPr lang="el-GR" dirty="0"/>
              <a:t> έχει </a:t>
            </a:r>
            <a:r>
              <a:rPr lang="el-GR" dirty="0" err="1"/>
              <a:t>ταυτοποιηθεί</a:t>
            </a:r>
            <a:r>
              <a:rPr lang="el-GR" dirty="0"/>
              <a:t> ένας μικρός σχετικά αριθμός ενώσεων με κύριους αντιπροσώπους τα:  </a:t>
            </a:r>
          </a:p>
          <a:p>
            <a:pPr algn="just"/>
            <a:r>
              <a:rPr lang="el-GR" dirty="0"/>
              <a:t> </a:t>
            </a:r>
          </a:p>
          <a:p>
            <a:pPr algn="just"/>
            <a:endParaRPr lang="el-GR" dirty="0"/>
          </a:p>
          <a:p>
            <a:pPr algn="just"/>
            <a:endParaRPr lang="el-GR" dirty="0"/>
          </a:p>
          <a:p>
            <a:pPr algn="just"/>
            <a:endParaRPr lang="el-GR" dirty="0"/>
          </a:p>
          <a:p>
            <a:pPr algn="just"/>
            <a:endParaRPr lang="el-GR" dirty="0"/>
          </a:p>
          <a:p>
            <a:pPr algn="just"/>
            <a:endParaRPr lang="el-GR" dirty="0"/>
          </a:p>
          <a:p>
            <a:pPr algn="just"/>
            <a:endParaRPr lang="el-GR" dirty="0"/>
          </a:p>
          <a:p>
            <a:pPr algn="just"/>
            <a:endParaRPr lang="el-GR" dirty="0"/>
          </a:p>
          <a:p>
            <a:pPr algn="just"/>
            <a:endParaRPr lang="el-GR" dirty="0"/>
          </a:p>
          <a:p>
            <a:pPr algn="just"/>
            <a:endParaRPr lang="el-GR" dirty="0"/>
          </a:p>
          <a:p>
            <a:pPr algn="just"/>
            <a:r>
              <a:rPr lang="el-GR" dirty="0"/>
              <a:t>και τα παράγωγά τους. Επίσης, το πετρέλαιο μπορεί να περιέχει </a:t>
            </a:r>
            <a:r>
              <a:rPr lang="el-GR" dirty="0" err="1"/>
              <a:t>πολυκυκλικά</a:t>
            </a:r>
            <a:r>
              <a:rPr lang="el-GR" dirty="0"/>
              <a:t> </a:t>
            </a:r>
            <a:r>
              <a:rPr lang="el-GR" dirty="0" err="1"/>
              <a:t>ναφθένια</a:t>
            </a:r>
            <a:r>
              <a:rPr lang="el-GR" dirty="0"/>
              <a:t>, όπως τα τερπένια. </a:t>
            </a:r>
          </a:p>
        </p:txBody>
      </p:sp>
      <p:pic>
        <p:nvPicPr>
          <p:cNvPr id="4" name="Picture 3">
            <a:extLst>
              <a:ext uri="{FF2B5EF4-FFF2-40B4-BE49-F238E27FC236}">
                <a16:creationId xmlns:a16="http://schemas.microsoft.com/office/drawing/2014/main" id="{B20A8A49-7CE9-4134-A4E6-20ADFBA691EF}"/>
              </a:ext>
            </a:extLst>
          </p:cNvPr>
          <p:cNvPicPr/>
          <p:nvPr/>
        </p:nvPicPr>
        <p:blipFill rotWithShape="1">
          <a:blip r:embed="rId2">
            <a:extLst>
              <a:ext uri="{28A0092B-C50C-407E-A947-70E740481C1C}">
                <a14:useLocalDpi xmlns:a14="http://schemas.microsoft.com/office/drawing/2010/main" val="0"/>
              </a:ext>
            </a:extLst>
          </a:blip>
          <a:srcRect r="1242" b="12097"/>
          <a:stretch/>
        </p:blipFill>
        <p:spPr bwMode="auto">
          <a:xfrm>
            <a:off x="1547664" y="1960505"/>
            <a:ext cx="5760000" cy="1476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2484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142852"/>
            <a:ext cx="8929718" cy="1785104"/>
          </a:xfrm>
          <a:prstGeom prst="rect">
            <a:avLst/>
          </a:prstGeom>
        </p:spPr>
        <p:txBody>
          <a:bodyPr wrap="square">
            <a:spAutoFit/>
          </a:bodyPr>
          <a:lstStyle/>
          <a:p>
            <a:pPr algn="just"/>
            <a:r>
              <a:rPr lang="el-GR" dirty="0"/>
              <a:t> </a:t>
            </a:r>
            <a:r>
              <a:rPr lang="el-GR" sz="2000" b="1" u="sng" dirty="0"/>
              <a:t>Αρωματικοί υδρογονάνθρακες </a:t>
            </a:r>
          </a:p>
          <a:p>
            <a:pPr algn="just"/>
            <a:r>
              <a:rPr lang="el-GR" dirty="0"/>
              <a:t> </a:t>
            </a:r>
          </a:p>
          <a:p>
            <a:pPr algn="just"/>
            <a:r>
              <a:rPr lang="el-GR" b="1" dirty="0"/>
              <a:t>Ένας μεγάλος αριθμός αρωματικών υδρογονανθράκων είναι συστατικά του πετρελαίου.</a:t>
            </a:r>
          </a:p>
          <a:p>
            <a:pPr algn="just"/>
            <a:r>
              <a:rPr lang="el-GR" dirty="0"/>
              <a:t>Το ποσοστό του βενζολίου είναι σχετικά μικρό συγκριτικά με τα ομόλογά του, τολουόλιο και </a:t>
            </a:r>
            <a:r>
              <a:rPr lang="el-GR" dirty="0" err="1"/>
              <a:t>ξυλόλιο</a:t>
            </a:r>
            <a:r>
              <a:rPr lang="el-GR" dirty="0"/>
              <a:t>.  </a:t>
            </a:r>
          </a:p>
          <a:p>
            <a:pPr algn="just"/>
            <a:r>
              <a:rPr lang="el-GR" dirty="0"/>
              <a:t> </a:t>
            </a:r>
          </a:p>
        </p:txBody>
      </p:sp>
      <p:sp>
        <p:nvSpPr>
          <p:cNvPr id="3" name="2 - Ορθογώνιο"/>
          <p:cNvSpPr/>
          <p:nvPr/>
        </p:nvSpPr>
        <p:spPr>
          <a:xfrm>
            <a:off x="0" y="1668332"/>
            <a:ext cx="9144000" cy="923330"/>
          </a:xfrm>
          <a:prstGeom prst="rect">
            <a:avLst/>
          </a:prstGeom>
        </p:spPr>
        <p:txBody>
          <a:bodyPr wrap="square">
            <a:spAutoFit/>
          </a:bodyPr>
          <a:lstStyle/>
          <a:p>
            <a:r>
              <a:rPr lang="el-GR" dirty="0"/>
              <a:t>Επίσης, εμπεριέχονται ενώσεις με 2 αρωματικούς δακτυλίους, όπως το </a:t>
            </a:r>
            <a:r>
              <a:rPr lang="el-GR" dirty="0" err="1"/>
              <a:t>ναφθαλένιο</a:t>
            </a:r>
            <a:r>
              <a:rPr lang="el-GR" dirty="0"/>
              <a:t> και τα παράγωγά του, καθώς και H/C με 3 αρωματικούς δακτυλίους, όπως το </a:t>
            </a:r>
            <a:r>
              <a:rPr lang="el-GR" dirty="0" err="1"/>
              <a:t>ανθρακένιο</a:t>
            </a:r>
            <a:r>
              <a:rPr lang="el-GR" dirty="0"/>
              <a:t> και το </a:t>
            </a:r>
            <a:r>
              <a:rPr lang="el-GR" dirty="0" err="1"/>
              <a:t>φαινανθρένιο</a:t>
            </a:r>
            <a:r>
              <a:rPr lang="el-GR" dirty="0"/>
              <a:t> και τα παράγωγά τους. </a:t>
            </a:r>
          </a:p>
        </p:txBody>
      </p:sp>
      <p:sp>
        <p:nvSpPr>
          <p:cNvPr id="4" name="3 - Ορθογώνιο"/>
          <p:cNvSpPr/>
          <p:nvPr/>
        </p:nvSpPr>
        <p:spPr>
          <a:xfrm>
            <a:off x="35496" y="2828835"/>
            <a:ext cx="8996883" cy="1200329"/>
          </a:xfrm>
          <a:prstGeom prst="rect">
            <a:avLst/>
          </a:prstGeom>
        </p:spPr>
        <p:txBody>
          <a:bodyPr wrap="square">
            <a:spAutoFit/>
          </a:bodyPr>
          <a:lstStyle/>
          <a:p>
            <a:pPr algn="just"/>
            <a:r>
              <a:rPr lang="el-GR" dirty="0"/>
              <a:t>Στο </a:t>
            </a:r>
            <a:r>
              <a:rPr lang="el-GR" b="1" dirty="0"/>
              <a:t>υπόλειμμα της απόσταξης υπό κενό </a:t>
            </a:r>
            <a:r>
              <a:rPr lang="el-GR" dirty="0"/>
              <a:t>υπάρχουν οι ενώσεις, γνωστές ως </a:t>
            </a:r>
            <a:r>
              <a:rPr lang="el-GR" dirty="0" err="1"/>
              <a:t>ασφαλτένια</a:t>
            </a:r>
            <a:r>
              <a:rPr lang="el-GR" dirty="0"/>
              <a:t>, που αποτελούνται από φύλλα με πολύ συμπυκνωμένη δομή αρωματικών δακτυλίων μαζί με </a:t>
            </a:r>
            <a:r>
              <a:rPr lang="el-GR" dirty="0" err="1"/>
              <a:t>παραφινικά</a:t>
            </a:r>
            <a:r>
              <a:rPr lang="el-GR" dirty="0"/>
              <a:t> ή </a:t>
            </a:r>
            <a:r>
              <a:rPr lang="el-GR" dirty="0" err="1"/>
              <a:t>ναφθενικά</a:t>
            </a:r>
            <a:r>
              <a:rPr lang="el-GR" dirty="0"/>
              <a:t> τμήματα και πιθανή ενσωμάτωση </a:t>
            </a:r>
            <a:r>
              <a:rPr lang="el-GR" dirty="0" err="1"/>
              <a:t>ετεροατόμων</a:t>
            </a:r>
            <a:r>
              <a:rPr lang="el-GR" dirty="0"/>
              <a:t>. </a:t>
            </a:r>
          </a:p>
          <a:p>
            <a:pPr algn="just"/>
            <a:r>
              <a:rPr lang="el-GR" dirty="0"/>
              <a:t> </a:t>
            </a:r>
          </a:p>
        </p:txBody>
      </p:sp>
      <p:pic>
        <p:nvPicPr>
          <p:cNvPr id="6" name="Picture 5">
            <a:extLst>
              <a:ext uri="{FF2B5EF4-FFF2-40B4-BE49-F238E27FC236}">
                <a16:creationId xmlns:a16="http://schemas.microsoft.com/office/drawing/2014/main" id="{58C01CDF-2090-4E49-8CCE-B3F17C74B31B}"/>
              </a:ext>
            </a:extLst>
          </p:cNvPr>
          <p:cNvPicPr/>
          <p:nvPr/>
        </p:nvPicPr>
        <p:blipFill rotWithShape="1">
          <a:blip r:embed="rId2">
            <a:extLst>
              <a:ext uri="{28A0092B-C50C-407E-A947-70E740481C1C}">
                <a14:useLocalDpi xmlns:a14="http://schemas.microsoft.com/office/drawing/2010/main" val="0"/>
              </a:ext>
            </a:extLst>
          </a:blip>
          <a:srcRect t="4943" r="-951"/>
          <a:stretch/>
        </p:blipFill>
        <p:spPr bwMode="auto">
          <a:xfrm>
            <a:off x="1512531" y="4261547"/>
            <a:ext cx="5904656" cy="2047962"/>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BFA644-F51C-4887-A74E-6AC39E8822ED}"/>
              </a:ext>
            </a:extLst>
          </p:cNvPr>
          <p:cNvSpPr txBox="1"/>
          <p:nvPr/>
        </p:nvSpPr>
        <p:spPr>
          <a:xfrm>
            <a:off x="395536" y="764704"/>
            <a:ext cx="8352928" cy="5078313"/>
          </a:xfrm>
          <a:prstGeom prst="rect">
            <a:avLst/>
          </a:prstGeom>
          <a:noFill/>
        </p:spPr>
        <p:txBody>
          <a:bodyPr wrap="square">
            <a:spAutoFit/>
          </a:bodyPr>
          <a:lstStyle/>
          <a:p>
            <a:pPr algn="just"/>
            <a:r>
              <a:rPr lang="el-GR" b="1" dirty="0"/>
              <a:t>ΤΡΙΠΤΥΧΟ ΤΗΣ ΚΑΥΣΗΣ ΚΑΥΣΙΜΟ – ΟΞΥΓΟΝΟ – ΕΝΑΥΣΗ</a:t>
            </a:r>
            <a:endParaRPr lang="en-US" b="1" dirty="0"/>
          </a:p>
          <a:p>
            <a:pPr algn="just"/>
            <a:endParaRPr lang="el-GR" dirty="0"/>
          </a:p>
          <a:p>
            <a:pPr algn="just"/>
            <a:r>
              <a:rPr lang="el-GR" b="1" dirty="0"/>
              <a:t>Χαρακτηριστικές Θερμοκρασίες</a:t>
            </a:r>
            <a:r>
              <a:rPr lang="en-US" dirty="0"/>
              <a:t>:</a:t>
            </a:r>
            <a:endParaRPr lang="el-GR" dirty="0"/>
          </a:p>
          <a:p>
            <a:pPr algn="just"/>
            <a:endParaRPr lang="en-US" dirty="0"/>
          </a:p>
          <a:p>
            <a:pPr marL="285750" indent="-285750" algn="just">
              <a:buFont typeface="Arial" panose="020B0604020202020204" pitchFamily="34" charset="0"/>
              <a:buChar char="•"/>
            </a:pPr>
            <a:r>
              <a:rPr lang="el-GR" b="1" dirty="0"/>
              <a:t>Σημείο (θερμοκρασία)</a:t>
            </a:r>
            <a:r>
              <a:rPr lang="en-US" b="1" dirty="0"/>
              <a:t> </a:t>
            </a:r>
            <a:r>
              <a:rPr lang="el-GR" b="1" dirty="0"/>
              <a:t>ανάφλεξης</a:t>
            </a:r>
            <a:r>
              <a:rPr lang="en-US" b="1" dirty="0"/>
              <a:t>:</a:t>
            </a:r>
            <a:r>
              <a:rPr lang="el-GR" b="1" dirty="0"/>
              <a:t> </a:t>
            </a:r>
            <a:r>
              <a:rPr lang="el-GR" dirty="0"/>
              <a:t>Είναι η κατώτερη θερμοκρασία στην οποία αν θερμανθεί ένα καύσιμο, κάτω από ορισμένες συνθήκες, αναφλέγονται οι ατμοί του αν προσεγγίσουμε μια πηγή θερμότητας (φλόγα), αλλά δεν συνεχίζει να καίγεται όταν απομακρυνθεί η πηγή. Το σημείο ανάφλεξης είναι χρήσιμο από την άποψη της ασφάλειας του καυσίμου κατά την αποθήκευση του σε δεξαμενές. </a:t>
            </a:r>
            <a:endParaRPr lang="en-US" dirty="0"/>
          </a:p>
          <a:p>
            <a:pPr algn="just"/>
            <a:endParaRPr lang="en-US" dirty="0"/>
          </a:p>
          <a:p>
            <a:pPr marL="285750" indent="-285750" algn="just">
              <a:buFont typeface="Arial" panose="020B0604020202020204" pitchFamily="34" charset="0"/>
              <a:buChar char="•"/>
            </a:pPr>
            <a:r>
              <a:rPr lang="el-GR" b="1" dirty="0"/>
              <a:t>Σημείο (θερμοκρασία) καύσης</a:t>
            </a:r>
            <a:r>
              <a:rPr lang="en-US" dirty="0"/>
              <a:t>: </a:t>
            </a:r>
            <a:r>
              <a:rPr lang="el-GR" dirty="0"/>
              <a:t>Είναι η κατώτερη θερμοκρασία στην οποία αν θερμανθεί ένα καύσιμο κάτω από ορισμένες συνθήκες, αναφλέγονται οι ατμοί  αν προσεγγίσουμε μία πηγή θερμότητας και συνεχίζει να καίγεται και μετά την απομάκρυνση της πηγής. </a:t>
            </a:r>
            <a:endParaRPr lang="en-US" dirty="0"/>
          </a:p>
          <a:p>
            <a:pPr algn="just"/>
            <a:endParaRPr lang="en-US" dirty="0"/>
          </a:p>
          <a:p>
            <a:pPr marL="285750" indent="-285750" algn="just">
              <a:buFont typeface="Arial" panose="020B0604020202020204" pitchFamily="34" charset="0"/>
              <a:buChar char="•"/>
            </a:pPr>
            <a:r>
              <a:rPr lang="el-GR" b="1" dirty="0"/>
              <a:t>Σημείο (θερμοκρασία) αυτανάφλεξης</a:t>
            </a:r>
            <a:r>
              <a:rPr lang="en-US" b="1" dirty="0"/>
              <a:t>:</a:t>
            </a:r>
            <a:r>
              <a:rPr lang="el-GR" dirty="0"/>
              <a:t> Είναι η κατώτερη θερμοκρασία στην οποία αν θερμανθεί ένα καύσιμο αναφλέγεται κάτω από ορισμένες συνθήκες χωρίς την προσέγγιση κάποιας πηγής θερμότητας</a:t>
            </a:r>
          </a:p>
        </p:txBody>
      </p:sp>
    </p:spTree>
    <p:extLst>
      <p:ext uri="{BB962C8B-B14F-4D97-AF65-F5344CB8AC3E}">
        <p14:creationId xmlns:p14="http://schemas.microsoft.com/office/powerpoint/2010/main" val="2255572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B2C780-F0E6-46B1-93DB-B9E6F1E71B5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98000" y="3429000"/>
            <a:ext cx="6948000" cy="3096000"/>
          </a:xfrm>
          <a:prstGeom prst="rect">
            <a:avLst/>
          </a:prstGeom>
          <a:noFill/>
          <a:ln>
            <a:noFill/>
          </a:ln>
        </p:spPr>
      </p:pic>
      <p:sp>
        <p:nvSpPr>
          <p:cNvPr id="2" name="TextBox 1">
            <a:extLst>
              <a:ext uri="{FF2B5EF4-FFF2-40B4-BE49-F238E27FC236}">
                <a16:creationId xmlns:a16="http://schemas.microsoft.com/office/drawing/2014/main" id="{EB6E779B-8E78-4982-AE23-B96DC6F86F97}"/>
              </a:ext>
            </a:extLst>
          </p:cNvPr>
          <p:cNvSpPr txBox="1"/>
          <p:nvPr/>
        </p:nvSpPr>
        <p:spPr>
          <a:xfrm>
            <a:off x="-15183" y="2782669"/>
            <a:ext cx="9144000" cy="923330"/>
          </a:xfrm>
          <a:prstGeom prst="rect">
            <a:avLst/>
          </a:prstGeom>
          <a:noFill/>
        </p:spPr>
        <p:txBody>
          <a:bodyPr wrap="square" rtlCol="0">
            <a:spAutoFit/>
          </a:bodyPr>
          <a:lstStyle/>
          <a:p>
            <a:pPr algn="ctr"/>
            <a:r>
              <a:rPr lang="el-GR" b="1" dirty="0" err="1"/>
              <a:t>Ασφαλτένια</a:t>
            </a:r>
            <a:r>
              <a:rPr lang="en-US" b="1" dirty="0"/>
              <a:t>:</a:t>
            </a:r>
            <a:endParaRPr lang="el-GR" b="1" dirty="0"/>
          </a:p>
          <a:p>
            <a:pPr algn="just"/>
            <a:r>
              <a:rPr lang="el-GR" dirty="0"/>
              <a:t>Αποτελούν ένα πολύπλοκο μίγμα </a:t>
            </a:r>
            <a:r>
              <a:rPr lang="el-GR" dirty="0" err="1"/>
              <a:t>πολυπυρηνικών</a:t>
            </a:r>
            <a:r>
              <a:rPr lang="el-GR" dirty="0"/>
              <a:t> συμπλεγμάτων τα οποία περιέχουν </a:t>
            </a:r>
            <a:r>
              <a:rPr lang="el-GR" dirty="0" err="1"/>
              <a:t>ετεροάτομα</a:t>
            </a:r>
            <a:r>
              <a:rPr lang="el-GR" dirty="0"/>
              <a:t> (</a:t>
            </a:r>
            <a:r>
              <a:rPr lang="en-US" dirty="0"/>
              <a:t>S,N O</a:t>
            </a:r>
            <a:r>
              <a:rPr lang="el-GR" dirty="0"/>
              <a:t>)</a:t>
            </a:r>
            <a:r>
              <a:rPr lang="en-US" dirty="0"/>
              <a:t>. </a:t>
            </a:r>
            <a:endParaRPr lang="el-GR" dirty="0"/>
          </a:p>
        </p:txBody>
      </p:sp>
      <p:pic>
        <p:nvPicPr>
          <p:cNvPr id="5" name="Picture 2">
            <a:extLst>
              <a:ext uri="{FF2B5EF4-FFF2-40B4-BE49-F238E27FC236}">
                <a16:creationId xmlns:a16="http://schemas.microsoft.com/office/drawing/2014/main" id="{26999C31-F2CD-4D97-82E2-CF0EBE904359}"/>
              </a:ext>
            </a:extLst>
          </p:cNvPr>
          <p:cNvPicPr>
            <a:picLocks noChangeAspect="1"/>
          </p:cNvPicPr>
          <p:nvPr/>
        </p:nvPicPr>
        <p:blipFill rotWithShape="1">
          <a:blip r:embed="rId3">
            <a:extLst>
              <a:ext uri="{28A0092B-C50C-407E-A947-70E740481C1C}">
                <a14:useLocalDpi xmlns:a14="http://schemas.microsoft.com/office/drawing/2010/main" val="0"/>
              </a:ext>
            </a:extLst>
          </a:blip>
          <a:srcRect l="-1" r="982" b="9906"/>
          <a:stretch/>
        </p:blipFill>
        <p:spPr>
          <a:xfrm>
            <a:off x="827584" y="620688"/>
            <a:ext cx="7820000" cy="1656000"/>
          </a:xfrm>
          <a:prstGeom prst="rect">
            <a:avLst/>
          </a:prstGeom>
        </p:spPr>
      </p:pic>
    </p:spTree>
    <p:extLst>
      <p:ext uri="{BB962C8B-B14F-4D97-AF65-F5344CB8AC3E}">
        <p14:creationId xmlns:p14="http://schemas.microsoft.com/office/powerpoint/2010/main" val="4109501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9526589-4C4E-480E-8DFA-403D670F472F}"/>
              </a:ext>
            </a:extLst>
          </p:cNvPr>
          <p:cNvPicPr>
            <a:picLocks noChangeAspect="1"/>
          </p:cNvPicPr>
          <p:nvPr/>
        </p:nvPicPr>
        <p:blipFill rotWithShape="1">
          <a:blip r:embed="rId2"/>
          <a:srcRect l="19288" t="26200" r="23226" b="6601"/>
          <a:stretch/>
        </p:blipFill>
        <p:spPr>
          <a:xfrm>
            <a:off x="323528" y="2332"/>
            <a:ext cx="4927500" cy="3240000"/>
          </a:xfrm>
          <a:prstGeom prst="rect">
            <a:avLst/>
          </a:prstGeom>
        </p:spPr>
      </p:pic>
      <p:pic>
        <p:nvPicPr>
          <p:cNvPr id="5" name="Εικόνα 4">
            <a:extLst>
              <a:ext uri="{FF2B5EF4-FFF2-40B4-BE49-F238E27FC236}">
                <a16:creationId xmlns:a16="http://schemas.microsoft.com/office/drawing/2014/main" id="{7789EA5A-E4D9-458C-A717-C55F5B07AB20}"/>
              </a:ext>
            </a:extLst>
          </p:cNvPr>
          <p:cNvPicPr>
            <a:picLocks noChangeAspect="1"/>
          </p:cNvPicPr>
          <p:nvPr/>
        </p:nvPicPr>
        <p:blipFill rotWithShape="1">
          <a:blip r:embed="rId3"/>
          <a:srcRect l="24800" t="17801" r="24013" b="8001"/>
          <a:stretch/>
        </p:blipFill>
        <p:spPr>
          <a:xfrm>
            <a:off x="4126501" y="2924944"/>
            <a:ext cx="4680520" cy="3816424"/>
          </a:xfrm>
          <a:prstGeom prst="rect">
            <a:avLst/>
          </a:prstGeom>
        </p:spPr>
      </p:pic>
    </p:spTree>
    <p:extLst>
      <p:ext uri="{BB962C8B-B14F-4D97-AF65-F5344CB8AC3E}">
        <p14:creationId xmlns:p14="http://schemas.microsoft.com/office/powerpoint/2010/main" val="4037322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6490520-3D12-41E2-8BA2-5B2E16268DF0}"/>
              </a:ext>
            </a:extLst>
          </p:cNvPr>
          <p:cNvPicPr>
            <a:picLocks noChangeAspect="1"/>
          </p:cNvPicPr>
          <p:nvPr/>
        </p:nvPicPr>
        <p:blipFill rotWithShape="1">
          <a:blip r:embed="rId2"/>
          <a:srcRect l="24013" t="13601" r="28738" b="8000"/>
          <a:stretch/>
        </p:blipFill>
        <p:spPr>
          <a:xfrm>
            <a:off x="1835696" y="693000"/>
            <a:ext cx="5862840" cy="5472000"/>
          </a:xfrm>
          <a:prstGeom prst="rect">
            <a:avLst/>
          </a:prstGeom>
          <a:ln>
            <a:solidFill>
              <a:schemeClr val="tx1"/>
            </a:solidFill>
          </a:ln>
          <a:effectLst>
            <a:glow rad="228600">
              <a:schemeClr val="accent2">
                <a:satMod val="175000"/>
                <a:alpha val="40000"/>
              </a:schemeClr>
            </a:glow>
          </a:effectLst>
        </p:spPr>
      </p:pic>
      <p:sp>
        <p:nvSpPr>
          <p:cNvPr id="4" name="TextBox 3">
            <a:extLst>
              <a:ext uri="{FF2B5EF4-FFF2-40B4-BE49-F238E27FC236}">
                <a16:creationId xmlns:a16="http://schemas.microsoft.com/office/drawing/2014/main" id="{0020DAC5-9CFC-465B-9CB7-6458C69B007A}"/>
              </a:ext>
            </a:extLst>
          </p:cNvPr>
          <p:cNvSpPr txBox="1"/>
          <p:nvPr/>
        </p:nvSpPr>
        <p:spPr>
          <a:xfrm>
            <a:off x="827584" y="6309320"/>
            <a:ext cx="7632848" cy="246221"/>
          </a:xfrm>
          <a:prstGeom prst="rect">
            <a:avLst/>
          </a:prstGeom>
          <a:noFill/>
        </p:spPr>
        <p:txBody>
          <a:bodyPr wrap="square" rtlCol="0">
            <a:spAutoFit/>
          </a:bodyPr>
          <a:lstStyle/>
          <a:p>
            <a:pPr algn="r"/>
            <a:r>
              <a:rPr lang="el-GR" sz="1000" dirty="0"/>
              <a:t>Σημειώσεις Καυσίμων και Λιπαντικών, ΥΕΝ/ΚΕΣΕΝ Δ/ΝΣΗ ΜΗΧΑΝΙΚΩ </a:t>
            </a:r>
          </a:p>
        </p:txBody>
      </p:sp>
    </p:spTree>
    <p:extLst>
      <p:ext uri="{BB962C8B-B14F-4D97-AF65-F5344CB8AC3E}">
        <p14:creationId xmlns:p14="http://schemas.microsoft.com/office/powerpoint/2010/main" val="2499844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60943"/>
            <a:ext cx="8892480" cy="1015663"/>
          </a:xfrm>
          <a:prstGeom prst="rect">
            <a:avLst/>
          </a:prstGeom>
        </p:spPr>
        <p:txBody>
          <a:bodyPr wrap="square">
            <a:spAutoFit/>
          </a:bodyPr>
          <a:lstStyle/>
          <a:p>
            <a:pPr algn="just"/>
            <a:r>
              <a:rPr lang="el-GR" sz="2400" b="1" dirty="0"/>
              <a:t>Ενώσεις του θείου</a:t>
            </a:r>
          </a:p>
          <a:p>
            <a:pPr algn="just"/>
            <a:r>
              <a:rPr lang="el-GR" b="1" dirty="0"/>
              <a:t>Θείο (S)</a:t>
            </a:r>
            <a:r>
              <a:rPr lang="en-US" dirty="0"/>
              <a:t>:</a:t>
            </a:r>
            <a:r>
              <a:rPr lang="el-GR" dirty="0"/>
              <a:t> υπάρχει σε όλους τους τύπους του πετρελαίου στις περισσότερες περιπτώσεις, όχι σε στοιχειακή μορφή αλλά ενωμένο με χημικούς δεσμούς στις ενώσεις του άνθρακα. </a:t>
            </a:r>
          </a:p>
        </p:txBody>
      </p:sp>
      <p:sp>
        <p:nvSpPr>
          <p:cNvPr id="3" name="2 - Ορθογώνιο"/>
          <p:cNvSpPr/>
          <p:nvPr/>
        </p:nvSpPr>
        <p:spPr>
          <a:xfrm>
            <a:off x="10953" y="1365278"/>
            <a:ext cx="9103028" cy="1477328"/>
          </a:xfrm>
          <a:prstGeom prst="rect">
            <a:avLst/>
          </a:prstGeom>
        </p:spPr>
        <p:txBody>
          <a:bodyPr wrap="square">
            <a:spAutoFit/>
          </a:bodyPr>
          <a:lstStyle/>
          <a:p>
            <a:pPr algn="just"/>
            <a:r>
              <a:rPr lang="el-GR" dirty="0"/>
              <a:t>Οι θειούχες ενώσεις στο πετρέλαιο και τα προϊόντα του, έχουν επιβλαβείς συνέπειες. Η ύπαρξή τους στα συστατικά της βενζίνης οδηγεί σε διάβρωση των μηχανών και στην παραγωγή εκπομπών διοξειδίου του θείου (SO2) στην ατμόσφαιρα. </a:t>
            </a:r>
            <a:r>
              <a:rPr lang="el-GR" dirty="0" err="1"/>
              <a:t>Π.χ</a:t>
            </a:r>
            <a:r>
              <a:rPr lang="el-GR" dirty="0"/>
              <a:t> Οι </a:t>
            </a:r>
            <a:r>
              <a:rPr lang="el-GR" dirty="0" err="1"/>
              <a:t>μερκαπτάνες</a:t>
            </a:r>
            <a:r>
              <a:rPr lang="el-GR" dirty="0"/>
              <a:t> παρουσία οξυγόνου μπορούν να συντελέσουν στη διάβρωση χάλκινων τμημάτων και στη σταθερότητα του χρώματος. </a:t>
            </a:r>
          </a:p>
        </p:txBody>
      </p:sp>
      <p:pic>
        <p:nvPicPr>
          <p:cNvPr id="6" name="Picture 5" descr="A screenshot of a cell phone&#10;&#10;Description automatically generated">
            <a:extLst>
              <a:ext uri="{FF2B5EF4-FFF2-40B4-BE49-F238E27FC236}">
                <a16:creationId xmlns:a16="http://schemas.microsoft.com/office/drawing/2014/main" id="{621C61CD-BB3B-4665-A9B7-539728113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7" y="2825567"/>
            <a:ext cx="6842231" cy="2808000"/>
          </a:xfrm>
          <a:prstGeom prst="rect">
            <a:avLst/>
          </a:prstGeom>
        </p:spPr>
      </p:pic>
      <p:pic>
        <p:nvPicPr>
          <p:cNvPr id="5" name="Picture 4">
            <a:extLst>
              <a:ext uri="{FF2B5EF4-FFF2-40B4-BE49-F238E27FC236}">
                <a16:creationId xmlns:a16="http://schemas.microsoft.com/office/drawing/2014/main" id="{B639F857-36B0-4266-A0FD-D23028F4DA23}"/>
              </a:ext>
            </a:extLst>
          </p:cNvPr>
          <p:cNvPicPr/>
          <p:nvPr/>
        </p:nvPicPr>
        <p:blipFill rotWithShape="1">
          <a:blip r:embed="rId3">
            <a:extLst>
              <a:ext uri="{28A0092B-C50C-407E-A947-70E740481C1C}">
                <a14:useLocalDpi xmlns:a14="http://schemas.microsoft.com/office/drawing/2010/main" val="0"/>
              </a:ext>
            </a:extLst>
          </a:blip>
          <a:srcRect r="1216" b="4370"/>
          <a:stretch/>
        </p:blipFill>
        <p:spPr bwMode="auto">
          <a:xfrm>
            <a:off x="4901981" y="4486465"/>
            <a:ext cx="4212000" cy="22680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 Ορθογώνιο">
            <a:extLst>
              <a:ext uri="{FF2B5EF4-FFF2-40B4-BE49-F238E27FC236}">
                <a16:creationId xmlns:a16="http://schemas.microsoft.com/office/drawing/2014/main" id="{52EC3726-8504-418A-ADDB-854B24B561FF}"/>
              </a:ext>
            </a:extLst>
          </p:cNvPr>
          <p:cNvSpPr/>
          <p:nvPr/>
        </p:nvSpPr>
        <p:spPr>
          <a:xfrm>
            <a:off x="-3651" y="412790"/>
            <a:ext cx="9144000" cy="3016210"/>
          </a:xfrm>
          <a:prstGeom prst="rect">
            <a:avLst/>
          </a:prstGeom>
        </p:spPr>
        <p:txBody>
          <a:bodyPr wrap="square">
            <a:spAutoFit/>
          </a:bodyPr>
          <a:lstStyle/>
          <a:p>
            <a:pPr algn="just"/>
            <a:r>
              <a:rPr lang="el-GR" sz="2800" b="1" dirty="0"/>
              <a:t>Ενώσεις του Οξυγόνου</a:t>
            </a:r>
            <a:r>
              <a:rPr lang="en-US" dirty="0"/>
              <a:t>:</a:t>
            </a:r>
          </a:p>
          <a:p>
            <a:pPr algn="just"/>
            <a:endParaRPr lang="en-US" dirty="0"/>
          </a:p>
          <a:p>
            <a:pPr algn="just"/>
            <a:r>
              <a:rPr lang="el-GR" b="1" dirty="0"/>
              <a:t>Οξυγόνο </a:t>
            </a:r>
            <a:r>
              <a:rPr lang="el-GR" dirty="0"/>
              <a:t>μπορεί να υπάρχει στις οργανικές ενώσεις σε ένα μεγάλο αριθμό τάξεων, όπως αλκοόλες (R-OH, </a:t>
            </a:r>
            <a:r>
              <a:rPr lang="el-GR" dirty="0" err="1"/>
              <a:t>Ar</a:t>
            </a:r>
            <a:r>
              <a:rPr lang="el-GR" dirty="0"/>
              <a:t>-OH), αιθέρες (R-O-R’), οξέα (R-COOH, </a:t>
            </a:r>
            <a:r>
              <a:rPr lang="el-GR" dirty="0" err="1"/>
              <a:t>Ar</a:t>
            </a:r>
            <a:r>
              <a:rPr lang="el-GR" dirty="0"/>
              <a:t>-COOH), εστέρες (R-COO-R’, </a:t>
            </a:r>
            <a:r>
              <a:rPr lang="el-GR" dirty="0" err="1"/>
              <a:t>Ar</a:t>
            </a:r>
            <a:r>
              <a:rPr lang="el-GR" dirty="0"/>
              <a:t>-COO-R), κετόνες (R2C=O). </a:t>
            </a:r>
            <a:r>
              <a:rPr lang="el-GR" dirty="0" err="1"/>
              <a:t>Mε</a:t>
            </a:r>
            <a:r>
              <a:rPr lang="el-GR" dirty="0"/>
              <a:t> R συμβολίζεται το </a:t>
            </a:r>
            <a:r>
              <a:rPr lang="el-GR" dirty="0" err="1"/>
              <a:t>αλκύλιο</a:t>
            </a:r>
            <a:r>
              <a:rPr lang="el-GR" dirty="0"/>
              <a:t> και με </a:t>
            </a:r>
            <a:r>
              <a:rPr lang="el-GR" dirty="0" err="1"/>
              <a:t>Ar</a:t>
            </a:r>
            <a:r>
              <a:rPr lang="el-GR" dirty="0"/>
              <a:t> ο αρωματικός δακτύλιος.</a:t>
            </a:r>
            <a:endParaRPr lang="en-US" dirty="0"/>
          </a:p>
          <a:p>
            <a:pPr algn="just"/>
            <a:endParaRPr lang="en-US" dirty="0"/>
          </a:p>
          <a:p>
            <a:pPr algn="just"/>
            <a:r>
              <a:rPr lang="el-GR" b="1" dirty="0"/>
              <a:t>Το συνολικό ποσοστό οξυγόνου στο αργό πετρέλαιο είναι σχετικά χαμηλό (&lt;1.5%)</a:t>
            </a:r>
            <a:endParaRPr lang="en-US" b="1" dirty="0"/>
          </a:p>
          <a:p>
            <a:pPr algn="just"/>
            <a:endParaRPr lang="en-US" dirty="0"/>
          </a:p>
          <a:p>
            <a:pPr algn="just"/>
            <a:r>
              <a:rPr lang="el-GR" dirty="0"/>
              <a:t>Μερικά παραδείγματα οργανικών ενώσεων οξυγόνου που απαντώνται στο πετρέλαιο είναι ο </a:t>
            </a:r>
            <a:r>
              <a:rPr lang="el-GR" dirty="0" err="1"/>
              <a:t>διφαινυλαιθέρας</a:t>
            </a:r>
            <a:r>
              <a:rPr lang="el-GR" dirty="0"/>
              <a:t>, το </a:t>
            </a:r>
            <a:r>
              <a:rPr lang="el-GR" dirty="0" err="1"/>
              <a:t>τετραυδροπυράνιο</a:t>
            </a:r>
            <a:r>
              <a:rPr lang="el-GR" dirty="0"/>
              <a:t>, το </a:t>
            </a:r>
            <a:r>
              <a:rPr lang="el-GR" dirty="0" err="1"/>
              <a:t>φουράνιο</a:t>
            </a:r>
            <a:r>
              <a:rPr lang="el-GR" dirty="0"/>
              <a:t> και το βενζοφουράνιο.</a:t>
            </a:r>
          </a:p>
        </p:txBody>
      </p:sp>
      <p:pic>
        <p:nvPicPr>
          <p:cNvPr id="3" name="Picture 2">
            <a:extLst>
              <a:ext uri="{FF2B5EF4-FFF2-40B4-BE49-F238E27FC236}">
                <a16:creationId xmlns:a16="http://schemas.microsoft.com/office/drawing/2014/main" id="{15241001-0742-4AE3-9727-288DA989CE1C}"/>
              </a:ext>
            </a:extLst>
          </p:cNvPr>
          <p:cNvPicPr/>
          <p:nvPr/>
        </p:nvPicPr>
        <p:blipFill rotWithShape="1">
          <a:blip r:embed="rId2">
            <a:extLst>
              <a:ext uri="{28A0092B-C50C-407E-A947-70E740481C1C}">
                <a14:useLocalDpi xmlns:a14="http://schemas.microsoft.com/office/drawing/2010/main" val="0"/>
              </a:ext>
            </a:extLst>
          </a:blip>
          <a:srcRect l="722" t="19460" r="1576" b="10483"/>
          <a:stretch/>
        </p:blipFill>
        <p:spPr bwMode="auto">
          <a:xfrm>
            <a:off x="1043608" y="3933056"/>
            <a:ext cx="6084000" cy="1764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9274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285728"/>
            <a:ext cx="8786842" cy="1477328"/>
          </a:xfrm>
          <a:prstGeom prst="rect">
            <a:avLst/>
          </a:prstGeom>
        </p:spPr>
        <p:txBody>
          <a:bodyPr wrap="square">
            <a:spAutoFit/>
          </a:bodyPr>
          <a:lstStyle/>
          <a:p>
            <a:pPr algn="just"/>
            <a:r>
              <a:rPr lang="el-GR" b="1" dirty="0"/>
              <a:t>Ενώσεις του αζώτου</a:t>
            </a:r>
            <a:r>
              <a:rPr lang="en-US" dirty="0"/>
              <a:t>:</a:t>
            </a:r>
          </a:p>
          <a:p>
            <a:pPr algn="just"/>
            <a:r>
              <a:rPr lang="el-GR" dirty="0"/>
              <a:t>Οι κυριότερες είναι μη-βασικές ενώσεις, όπως η πυρρόλη, ινδόλη, καρβαζόλη και βενζοκαρβαζόλη, καθώς και βασικές, όπως η πυριδίνη, η κινολίνη, ινδολίνη και η βενζοκινολίνη. </a:t>
            </a:r>
          </a:p>
          <a:p>
            <a:pPr algn="just"/>
            <a:r>
              <a:rPr lang="el-GR" dirty="0"/>
              <a:t> </a:t>
            </a:r>
          </a:p>
        </p:txBody>
      </p:sp>
      <p:sp>
        <p:nvSpPr>
          <p:cNvPr id="3" name="2 - Ορθογώνιο"/>
          <p:cNvSpPr/>
          <p:nvPr/>
        </p:nvSpPr>
        <p:spPr>
          <a:xfrm>
            <a:off x="35687" y="4263948"/>
            <a:ext cx="9001156" cy="2308324"/>
          </a:xfrm>
          <a:prstGeom prst="rect">
            <a:avLst/>
          </a:prstGeom>
        </p:spPr>
        <p:txBody>
          <a:bodyPr wrap="square">
            <a:spAutoFit/>
          </a:bodyPr>
          <a:lstStyle/>
          <a:p>
            <a:pPr algn="just"/>
            <a:r>
              <a:rPr lang="el-GR" b="1" dirty="0"/>
              <a:t>Μεταλλικά στοιχεία και άλλες ενώσεις</a:t>
            </a:r>
            <a:r>
              <a:rPr lang="en-US" dirty="0"/>
              <a:t>:</a:t>
            </a:r>
            <a:r>
              <a:rPr lang="el-GR" dirty="0"/>
              <a:t> Μεταλλικά στοιχεία, γενικά, υπάρχουν στο πετρέλαιο και πρέπει να απομακρυνθούν κατά την κατεργασία του για να μην υπάρχουν στο τελικό καύσιμο προϊόν.</a:t>
            </a:r>
            <a:endParaRPr lang="en-US" dirty="0"/>
          </a:p>
          <a:p>
            <a:pPr algn="just"/>
            <a:r>
              <a:rPr lang="el-GR" dirty="0"/>
              <a:t>Σε μεγαλύτερη ποσότητα εμφανίζονται ιχνοστοιχεία, </a:t>
            </a:r>
            <a:r>
              <a:rPr lang="el-GR" b="1" dirty="0" err="1"/>
              <a:t>Ni</a:t>
            </a:r>
            <a:r>
              <a:rPr lang="el-GR" b="1" dirty="0"/>
              <a:t> </a:t>
            </a:r>
            <a:r>
              <a:rPr lang="el-GR" dirty="0"/>
              <a:t>και </a:t>
            </a:r>
            <a:r>
              <a:rPr lang="el-GR" b="1" dirty="0"/>
              <a:t>V</a:t>
            </a:r>
            <a:r>
              <a:rPr lang="el-GR" dirty="0"/>
              <a:t>, αλλά στις περιπτώσεις προσμίξεων αλάτων μπορεί να υπάρχουν και </a:t>
            </a:r>
            <a:r>
              <a:rPr lang="el-GR" b="1" dirty="0" err="1"/>
              <a:t>Na</a:t>
            </a:r>
            <a:r>
              <a:rPr lang="el-GR" b="1" dirty="0"/>
              <a:t>, </a:t>
            </a:r>
            <a:r>
              <a:rPr lang="el-GR" b="1" dirty="0" err="1"/>
              <a:t>Ca</a:t>
            </a:r>
            <a:r>
              <a:rPr lang="el-GR" b="1" dirty="0"/>
              <a:t> και </a:t>
            </a:r>
            <a:r>
              <a:rPr lang="el-GR" b="1" dirty="0" err="1"/>
              <a:t>Mg</a:t>
            </a:r>
            <a:r>
              <a:rPr lang="el-GR" dirty="0"/>
              <a:t>.</a:t>
            </a:r>
            <a:endParaRPr lang="en-US" dirty="0"/>
          </a:p>
          <a:p>
            <a:pPr algn="just"/>
            <a:endParaRPr lang="en-US" dirty="0"/>
          </a:p>
          <a:p>
            <a:pPr algn="just"/>
            <a:r>
              <a:rPr lang="el-GR" dirty="0"/>
              <a:t>Συνήθως, η </a:t>
            </a:r>
            <a:r>
              <a:rPr lang="el-GR" dirty="0">
                <a:highlight>
                  <a:srgbClr val="FFFF00"/>
                </a:highlight>
              </a:rPr>
              <a:t>τέφρα</a:t>
            </a:r>
            <a:r>
              <a:rPr lang="el-GR" dirty="0"/>
              <a:t> που παραμένει μετά την καύση του αργού, αποτελείται σε ένα μεγάλο ποσοστό από αυτά τα στοιχεία. </a:t>
            </a:r>
          </a:p>
        </p:txBody>
      </p:sp>
      <p:pic>
        <p:nvPicPr>
          <p:cNvPr id="4" name="Picture 3">
            <a:extLst>
              <a:ext uri="{FF2B5EF4-FFF2-40B4-BE49-F238E27FC236}">
                <a16:creationId xmlns:a16="http://schemas.microsoft.com/office/drawing/2014/main" id="{7E8E653B-0264-4C0B-86FE-49EB7C2B4089}"/>
              </a:ext>
            </a:extLst>
          </p:cNvPr>
          <p:cNvPicPr/>
          <p:nvPr/>
        </p:nvPicPr>
        <p:blipFill rotWithShape="1">
          <a:blip r:embed="rId2">
            <a:extLst>
              <a:ext uri="{28A0092B-C50C-407E-A947-70E740481C1C}">
                <a14:useLocalDpi xmlns:a14="http://schemas.microsoft.com/office/drawing/2010/main" val="0"/>
              </a:ext>
            </a:extLst>
          </a:blip>
          <a:srcRect r="3202" b="31250"/>
          <a:stretch/>
        </p:blipFill>
        <p:spPr bwMode="auto">
          <a:xfrm>
            <a:off x="1044265" y="1352052"/>
            <a:ext cx="6984000" cy="27000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3935" y="0"/>
            <a:ext cx="9001156" cy="4616648"/>
          </a:xfrm>
          <a:prstGeom prst="rect">
            <a:avLst/>
          </a:prstGeom>
        </p:spPr>
        <p:txBody>
          <a:bodyPr wrap="square">
            <a:spAutoFit/>
          </a:bodyPr>
          <a:lstStyle/>
          <a:p>
            <a:pPr algn="just"/>
            <a:r>
              <a:rPr lang="el-GR" b="1" dirty="0"/>
              <a:t> </a:t>
            </a:r>
            <a:r>
              <a:rPr lang="el-GR" sz="2400" b="1" dirty="0"/>
              <a:t>Εξόρυξη του πετρελαίου </a:t>
            </a:r>
          </a:p>
          <a:p>
            <a:pPr algn="just"/>
            <a:r>
              <a:rPr lang="el-GR" dirty="0"/>
              <a:t>Το αργό πετρέλαιο δε βρίσκεται μέσα στη γη εντός τεράστιων κοιλοτήτων, αλλά βρίσκεται εμποτισμένο σε πορώδη πετρώματα. Τα πετρώματα αυτά πρέπει να είναι όχι μόνο πορώδη αλλά και διαπερατά, ώστε το πετρέλαιο να μπορεί να κινείται εύκολα μέσα σε αυτά.</a:t>
            </a:r>
          </a:p>
          <a:p>
            <a:pPr algn="just"/>
            <a:r>
              <a:rPr lang="el-GR" dirty="0"/>
              <a:t>Θερμοκρασιακές μεταβολές, κινήσεις του υπεδάφους και διαφορά πυκνότητας μεταξύ του πετρελαίου και του αλμυρού νερού, προκάλεσαν την μετανάστευση και τη συσσώρευση του πετρελαίου  σε κατάλληλους γεωλογικούς σχηματισμούς.</a:t>
            </a:r>
          </a:p>
          <a:p>
            <a:pPr algn="just"/>
            <a:r>
              <a:rPr lang="el-GR" dirty="0"/>
              <a:t>Οι πορώδεις γεωλογικοί ορίζοντες που συσσωρεύεται το πετρέλαιο ονομάζονται </a:t>
            </a:r>
            <a:r>
              <a:rPr lang="el-GR" b="1" dirty="0"/>
              <a:t>ταμιευτήρες</a:t>
            </a:r>
            <a:r>
              <a:rPr lang="el-GR" dirty="0"/>
              <a:t>.</a:t>
            </a:r>
          </a:p>
          <a:p>
            <a:pPr algn="just"/>
            <a:r>
              <a:rPr lang="el-GR" dirty="0"/>
              <a:t>Περικλείονται από </a:t>
            </a:r>
            <a:r>
              <a:rPr lang="el-GR" dirty="0" err="1"/>
              <a:t>αδιαπέρατα</a:t>
            </a:r>
            <a:r>
              <a:rPr lang="el-GR" dirty="0"/>
              <a:t> πετρώματα ή σχηματισμούς πετρωμάτων που εμποδίζουν τη διαφυγή του πετρελαίου και του αερίου.</a:t>
            </a:r>
          </a:p>
          <a:p>
            <a:pPr algn="just"/>
            <a:r>
              <a:rPr lang="el-GR" dirty="0"/>
              <a:t>Η απόδοση ενός κοιτάσματος σε πετρέλαιο εξαρτάται από το ενεργό πορώδες και τη διαπερατότητα  του πετρώματος, το ιξώδες του πετρελαίου και την υφιστάμενη πίεση.</a:t>
            </a:r>
          </a:p>
          <a:p>
            <a:pPr algn="just"/>
            <a:r>
              <a:rPr lang="el-GR" dirty="0"/>
              <a:t>Αέριοι υδρογονάνθρακες υπάρχουν διαλυμένοι μέσα στη μάζα του πετρελαίου. Το πετρέλαιο είναι, συνήθως, κορεσμένο σε αέριους υδρογονάνθρακες ενώ περιέχει, επίσης, CO</a:t>
            </a:r>
            <a:r>
              <a:rPr lang="el-GR" sz="1600" dirty="0"/>
              <a:t>2</a:t>
            </a:r>
            <a:r>
              <a:rPr lang="el-GR" dirty="0"/>
              <a:t>, H</a:t>
            </a:r>
            <a:r>
              <a:rPr lang="el-GR" sz="1600" dirty="0"/>
              <a:t>2</a:t>
            </a:r>
            <a:r>
              <a:rPr lang="el-GR" dirty="0"/>
              <a:t>S και </a:t>
            </a:r>
            <a:r>
              <a:rPr lang="el-GR" dirty="0" err="1"/>
              <a:t>Ηe</a:t>
            </a:r>
            <a:r>
              <a:rPr lang="el-GR" dirty="0"/>
              <a:t>.</a:t>
            </a:r>
          </a:p>
        </p:txBody>
      </p:sp>
      <p:sp>
        <p:nvSpPr>
          <p:cNvPr id="3" name="2 - Ορθογώνιο"/>
          <p:cNvSpPr/>
          <p:nvPr/>
        </p:nvSpPr>
        <p:spPr>
          <a:xfrm>
            <a:off x="-23935" y="4293096"/>
            <a:ext cx="9144000" cy="2585323"/>
          </a:xfrm>
          <a:prstGeom prst="rect">
            <a:avLst/>
          </a:prstGeom>
        </p:spPr>
        <p:txBody>
          <a:bodyPr wrap="square">
            <a:spAutoFit/>
          </a:bodyPr>
          <a:lstStyle/>
          <a:p>
            <a:pPr algn="just"/>
            <a:endParaRPr lang="el-GR" dirty="0"/>
          </a:p>
          <a:p>
            <a:pPr algn="just"/>
            <a:r>
              <a:rPr lang="el-GR" dirty="0"/>
              <a:t>Η πιο διαδεδομένη γεωφυσική μέθοδος έρευνας είναι η </a:t>
            </a:r>
            <a:r>
              <a:rPr lang="el-GR" b="1" dirty="0"/>
              <a:t>σεισμική</a:t>
            </a:r>
            <a:r>
              <a:rPr lang="el-GR" dirty="0"/>
              <a:t> που βασίζεται στην ανάκλαση τεχνητών κρουστικών κυμάτων στα πετρώματα και μας δίνει μια εικόνα του υπεδάφους.</a:t>
            </a:r>
            <a:endParaRPr lang="en-US" dirty="0"/>
          </a:p>
          <a:p>
            <a:pPr algn="just"/>
            <a:r>
              <a:rPr lang="el-GR" dirty="0"/>
              <a:t>Το πετρέλαιο εντοπίζεται μόνο με γεώτρηση, με διάτρηση δηλαδή του εδάφους είτε στην ξηρά είτε υποθαλάσσια. Εφόσον εντοπιστεί πετρέλαιο σε οικονομικά σημαντικές ποσότητες, ακολουθεί η φάση των γεωτρήσεων και η κατασκευή εγκαταστάσεων άντλησης.  Για την εξόρυξη του πετρελαίου απαιτείται πρώτα η διάνοιξη φρέατος με τη χρήση ειδικών γεωτρητικών συσκευών.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142852"/>
            <a:ext cx="9144000" cy="6555641"/>
          </a:xfrm>
          <a:prstGeom prst="rect">
            <a:avLst/>
          </a:prstGeom>
        </p:spPr>
        <p:txBody>
          <a:bodyPr wrap="square">
            <a:spAutoFit/>
          </a:bodyPr>
          <a:lstStyle/>
          <a:p>
            <a:pPr algn="just"/>
            <a:r>
              <a:rPr lang="el-GR" sz="2400" b="1" dirty="0" err="1"/>
              <a:t>Προκατεργασία</a:t>
            </a:r>
            <a:r>
              <a:rPr lang="el-GR" sz="2400" b="1" dirty="0"/>
              <a:t> του πετρελαίου </a:t>
            </a:r>
          </a:p>
          <a:p>
            <a:pPr algn="just"/>
            <a:r>
              <a:rPr lang="el-GR" dirty="0"/>
              <a:t>Βασική πρόσμιξη του πετρελαίου, που έρχεται στο διυλιστήριο είναι η ύπαρξη νερού (με μορφή γαλακτώματος νερού σε λάδι), που περιέχει διαλυμένα και διάφορα άλατα μετάλλων (Mg, Fe, Na), π.χ. NaCl, MgCl2, κ.α. </a:t>
            </a:r>
          </a:p>
          <a:p>
            <a:pPr algn="just"/>
            <a:r>
              <a:rPr lang="el-GR" dirty="0"/>
              <a:t>Προβλήματα από την ύπαρξη του νερού στο πετρέλαιο είναι: επικαθήσεις (στους σωλήνες των θερμαντήρων και των εναλλακτών θερμότητας) που μπορούν να προκαλέσουν έμφραξη των σωλήνων, απελευθέρωση HCl (από την υδρόλυση παρουσία υγρασίας των χλωριούχων αλάτων NaCl, MgCl2) με αποτέλεσμα σοβαρά προβλήματα διάβρωσης των μεταλλικών επιφανειών, καθώς και αύξηση του κόστους διύλισης του πετρελαίου.</a:t>
            </a:r>
          </a:p>
          <a:p>
            <a:pPr algn="just"/>
            <a:r>
              <a:rPr lang="el-GR" b="1" dirty="0"/>
              <a:t>Η περιεκτικότητα σε νερό δεν πρέπει να είναι πάνω από 0.2% και σε άλατα τα 2 mg/L. </a:t>
            </a:r>
          </a:p>
          <a:p>
            <a:pPr algn="just"/>
            <a:endParaRPr lang="en-US" dirty="0"/>
          </a:p>
          <a:p>
            <a:pPr algn="just"/>
            <a:r>
              <a:rPr lang="el-GR" b="1" dirty="0"/>
              <a:t>Η απομάκρυνση του νερού από το πετρέλαιο</a:t>
            </a:r>
            <a:r>
              <a:rPr lang="el-GR" dirty="0"/>
              <a:t>, συνήθως, </a:t>
            </a:r>
            <a:r>
              <a:rPr lang="el-GR" b="1" dirty="0"/>
              <a:t>γίνεται κοντά στο σημείο εξόρυξής του, με τους παρακάτω τρόπους</a:t>
            </a:r>
            <a:r>
              <a:rPr lang="el-GR" dirty="0"/>
              <a:t>: </a:t>
            </a:r>
            <a:endParaRPr lang="en-US" dirty="0"/>
          </a:p>
          <a:p>
            <a:pPr algn="just"/>
            <a:endParaRPr lang="el-GR" dirty="0"/>
          </a:p>
          <a:p>
            <a:pPr marL="285750" indent="-285750" algn="just">
              <a:buFont typeface="Arial" panose="020B0604020202020204" pitchFamily="34" charset="0"/>
              <a:buChar char="•"/>
            </a:pPr>
            <a:r>
              <a:rPr lang="el-GR" b="1" dirty="0"/>
              <a:t>Θερμική μέθοδος</a:t>
            </a:r>
            <a:r>
              <a:rPr lang="en-US" dirty="0"/>
              <a:t>:</a:t>
            </a:r>
            <a:r>
              <a:rPr lang="el-GR" dirty="0"/>
              <a:t> Θέρμανση στους 70°C και καταστροφή του γαλακτώματος ύδατος/ελαίου με συσσωμάτωση των σταγονιδίων και καθίζηση του νερού.</a:t>
            </a:r>
          </a:p>
          <a:p>
            <a:pPr marL="285750" indent="-285750" algn="just">
              <a:buFont typeface="Arial" panose="020B0604020202020204" pitchFamily="34" charset="0"/>
              <a:buChar char="•"/>
            </a:pPr>
            <a:r>
              <a:rPr lang="el-GR" b="1" dirty="0"/>
              <a:t>Χημική μέθοδος</a:t>
            </a:r>
            <a:r>
              <a:rPr lang="en-US" dirty="0"/>
              <a:t>:</a:t>
            </a:r>
            <a:r>
              <a:rPr lang="el-GR" dirty="0"/>
              <a:t> Καταστροφή του γαλακτώματος με χρήση μη-ιονικών τασενεργών (με βάση το αιθυλενοξείδιο και το προπυλενοξείδιο). </a:t>
            </a:r>
            <a:endParaRPr lang="en-US" dirty="0"/>
          </a:p>
          <a:p>
            <a:pPr marL="285750" indent="-285750" algn="just">
              <a:buFont typeface="Arial" panose="020B0604020202020204" pitchFamily="34" charset="0"/>
              <a:buChar char="•"/>
            </a:pPr>
            <a:r>
              <a:rPr lang="el-GR" b="1" dirty="0" err="1"/>
              <a:t>Θερμοχημική</a:t>
            </a:r>
            <a:r>
              <a:rPr lang="el-GR" b="1" dirty="0"/>
              <a:t> μέθοδος</a:t>
            </a:r>
          </a:p>
          <a:p>
            <a:pPr marL="285750" indent="-285750" algn="just">
              <a:buFont typeface="Arial" panose="020B0604020202020204" pitchFamily="34" charset="0"/>
              <a:buChar char="•"/>
            </a:pPr>
            <a:r>
              <a:rPr lang="el-GR" b="1" dirty="0"/>
              <a:t>Ηλεκτρική μέθοδος</a:t>
            </a:r>
            <a:r>
              <a:rPr lang="en-US" dirty="0"/>
              <a:t>:</a:t>
            </a:r>
            <a:r>
              <a:rPr lang="el-GR" dirty="0"/>
              <a:t> Καταστροφή του γαλακτώματος κάτω από τη δράση ηλεκτρικού πεδίου. Το πετρέλαιο διαβιβάζεται μεταξύ ηλεκτροδίων σε υψηλή τάση (15000 </a:t>
            </a:r>
            <a:r>
              <a:rPr lang="el-GR" dirty="0" err="1"/>
              <a:t>Volt</a:t>
            </a:r>
            <a:r>
              <a:rPr lang="el-GR" dirty="0"/>
              <a:t>) με εναλλασσόμενο ρεύμα. </a:t>
            </a:r>
          </a:p>
          <a:p>
            <a:pPr algn="just"/>
            <a:r>
              <a:rPr lang="el-GR" dirty="0"/>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9EDBB30-2BD3-4C1C-BD69-683E859251AE}"/>
              </a:ext>
            </a:extLst>
          </p:cNvPr>
          <p:cNvPicPr>
            <a:picLocks noChangeAspect="1"/>
          </p:cNvPicPr>
          <p:nvPr/>
        </p:nvPicPr>
        <p:blipFill rotWithShape="1">
          <a:blip r:embed="rId2"/>
          <a:srcRect l="35038" t="41600" r="35825" b="20601"/>
          <a:stretch/>
        </p:blipFill>
        <p:spPr>
          <a:xfrm>
            <a:off x="1475656" y="963000"/>
            <a:ext cx="6758639" cy="4932000"/>
          </a:xfrm>
          <a:prstGeom prst="rect">
            <a:avLst/>
          </a:prstGeom>
        </p:spPr>
      </p:pic>
      <p:sp>
        <p:nvSpPr>
          <p:cNvPr id="4" name="TextBox 3">
            <a:extLst>
              <a:ext uri="{FF2B5EF4-FFF2-40B4-BE49-F238E27FC236}">
                <a16:creationId xmlns:a16="http://schemas.microsoft.com/office/drawing/2014/main" id="{066BD176-543C-46E8-968D-A5BF1B5DCF15}"/>
              </a:ext>
            </a:extLst>
          </p:cNvPr>
          <p:cNvSpPr txBox="1"/>
          <p:nvPr/>
        </p:nvSpPr>
        <p:spPr>
          <a:xfrm>
            <a:off x="971600" y="260648"/>
            <a:ext cx="7632848" cy="369332"/>
          </a:xfrm>
          <a:prstGeom prst="rect">
            <a:avLst/>
          </a:prstGeom>
          <a:noFill/>
        </p:spPr>
        <p:txBody>
          <a:bodyPr wrap="square" rtlCol="0">
            <a:spAutoFit/>
          </a:bodyPr>
          <a:lstStyle/>
          <a:p>
            <a:pPr algn="ctr"/>
            <a:r>
              <a:rPr lang="el-GR" b="1" dirty="0"/>
              <a:t>Σχηματική Παράσταση Αξιοποίησης Αργού Πετρελαίου</a:t>
            </a:r>
          </a:p>
        </p:txBody>
      </p:sp>
    </p:spTree>
    <p:extLst>
      <p:ext uri="{BB962C8B-B14F-4D97-AF65-F5344CB8AC3E}">
        <p14:creationId xmlns:p14="http://schemas.microsoft.com/office/powerpoint/2010/main" val="3707719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A7B11E5-4211-4750-A689-21213FB48239}"/>
              </a:ext>
            </a:extLst>
          </p:cNvPr>
          <p:cNvPicPr>
            <a:picLocks noChangeAspect="1"/>
          </p:cNvPicPr>
          <p:nvPr/>
        </p:nvPicPr>
        <p:blipFill rotWithShape="1">
          <a:blip r:embed="rId2"/>
          <a:srcRect l="16137" t="17801" r="20075" b="9400"/>
          <a:stretch/>
        </p:blipFill>
        <p:spPr>
          <a:xfrm>
            <a:off x="179512" y="332656"/>
            <a:ext cx="8243311" cy="5292000"/>
          </a:xfrm>
          <a:prstGeom prst="rect">
            <a:avLst/>
          </a:prstGeom>
        </p:spPr>
      </p:pic>
      <p:sp>
        <p:nvSpPr>
          <p:cNvPr id="4" name="TextBox 3">
            <a:extLst>
              <a:ext uri="{FF2B5EF4-FFF2-40B4-BE49-F238E27FC236}">
                <a16:creationId xmlns:a16="http://schemas.microsoft.com/office/drawing/2014/main" id="{4869A6DF-7762-4414-8840-1CCF5EBAFA62}"/>
              </a:ext>
            </a:extLst>
          </p:cNvPr>
          <p:cNvSpPr txBox="1"/>
          <p:nvPr/>
        </p:nvSpPr>
        <p:spPr>
          <a:xfrm>
            <a:off x="113527" y="6294511"/>
            <a:ext cx="8916945"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200" dirty="0"/>
          </a:p>
        </p:txBody>
      </p:sp>
    </p:spTree>
    <p:extLst>
      <p:ext uri="{BB962C8B-B14F-4D97-AF65-F5344CB8AC3E}">
        <p14:creationId xmlns:p14="http://schemas.microsoft.com/office/powerpoint/2010/main" val="3722016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096E61-6E8B-4E33-8824-E54C77BFF724}"/>
              </a:ext>
            </a:extLst>
          </p:cNvPr>
          <p:cNvSpPr txBox="1"/>
          <p:nvPr/>
        </p:nvSpPr>
        <p:spPr>
          <a:xfrm>
            <a:off x="251520" y="1340768"/>
            <a:ext cx="8280920" cy="769441"/>
          </a:xfrm>
          <a:prstGeom prst="rect">
            <a:avLst/>
          </a:prstGeom>
          <a:noFill/>
        </p:spPr>
        <p:txBody>
          <a:bodyPr wrap="square" rtlCol="0">
            <a:spAutoFit/>
          </a:bodyPr>
          <a:lstStyle/>
          <a:p>
            <a:pPr algn="ctr"/>
            <a:r>
              <a:rPr lang="el-GR" sz="4400" b="1" dirty="0"/>
              <a:t>Αργό Πετρέλαιο (</a:t>
            </a:r>
            <a:r>
              <a:rPr lang="el-GR" sz="4400" b="1" dirty="0" err="1"/>
              <a:t>crude</a:t>
            </a:r>
            <a:r>
              <a:rPr lang="el-GR" sz="4400" b="1" dirty="0"/>
              <a:t> </a:t>
            </a:r>
            <a:r>
              <a:rPr lang="el-GR" sz="4400" b="1" dirty="0" err="1"/>
              <a:t>oil</a:t>
            </a:r>
            <a:r>
              <a:rPr lang="el-GR" sz="4400" b="1" dirty="0"/>
              <a:t>)</a:t>
            </a:r>
            <a:endParaRPr lang="el-GR" sz="4400" dirty="0"/>
          </a:p>
        </p:txBody>
      </p:sp>
    </p:spTree>
    <p:extLst>
      <p:ext uri="{BB962C8B-B14F-4D97-AF65-F5344CB8AC3E}">
        <p14:creationId xmlns:p14="http://schemas.microsoft.com/office/powerpoint/2010/main" val="3608164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11B5673-AB83-4E5F-A766-4B003A583869}"/>
              </a:ext>
            </a:extLst>
          </p:cNvPr>
          <p:cNvPicPr>
            <a:picLocks noChangeAspect="1"/>
          </p:cNvPicPr>
          <p:nvPr/>
        </p:nvPicPr>
        <p:blipFill rotWithShape="1">
          <a:blip r:embed="rId2"/>
          <a:srcRect l="31100" t="27600" r="35825" b="37400"/>
          <a:stretch/>
        </p:blipFill>
        <p:spPr>
          <a:xfrm>
            <a:off x="611560" y="836712"/>
            <a:ext cx="8164800" cy="4860000"/>
          </a:xfrm>
          <a:prstGeom prst="rect">
            <a:avLst/>
          </a:prstGeom>
        </p:spPr>
      </p:pic>
      <p:sp>
        <p:nvSpPr>
          <p:cNvPr id="4" name="TextBox 3">
            <a:extLst>
              <a:ext uri="{FF2B5EF4-FFF2-40B4-BE49-F238E27FC236}">
                <a16:creationId xmlns:a16="http://schemas.microsoft.com/office/drawing/2014/main" id="{9720159C-0456-4506-B8BD-FF6CEAAD016C}"/>
              </a:ext>
            </a:extLst>
          </p:cNvPr>
          <p:cNvSpPr txBox="1"/>
          <p:nvPr/>
        </p:nvSpPr>
        <p:spPr>
          <a:xfrm>
            <a:off x="113527" y="6294511"/>
            <a:ext cx="8916945"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200" dirty="0"/>
          </a:p>
        </p:txBody>
      </p:sp>
      <p:sp>
        <p:nvSpPr>
          <p:cNvPr id="5" name="TextBox 4">
            <a:extLst>
              <a:ext uri="{FF2B5EF4-FFF2-40B4-BE49-F238E27FC236}">
                <a16:creationId xmlns:a16="http://schemas.microsoft.com/office/drawing/2014/main" id="{42326FB4-76B9-4321-8413-8A386011CABC}"/>
              </a:ext>
            </a:extLst>
          </p:cNvPr>
          <p:cNvSpPr txBox="1"/>
          <p:nvPr/>
        </p:nvSpPr>
        <p:spPr>
          <a:xfrm>
            <a:off x="611560" y="260648"/>
            <a:ext cx="8164800" cy="369332"/>
          </a:xfrm>
          <a:prstGeom prst="rect">
            <a:avLst/>
          </a:prstGeom>
          <a:noFill/>
        </p:spPr>
        <p:txBody>
          <a:bodyPr wrap="square" rtlCol="0">
            <a:spAutoFit/>
          </a:bodyPr>
          <a:lstStyle/>
          <a:p>
            <a:pPr algn="ctr"/>
            <a:r>
              <a:rPr lang="el-GR" b="1" dirty="0"/>
              <a:t>Κλάσματα Κλασματικής Απόσταξης Αργού Πετρελαίου (</a:t>
            </a:r>
            <a:r>
              <a:rPr lang="en-US" b="1" dirty="0"/>
              <a:t>Crude Oil</a:t>
            </a:r>
            <a:r>
              <a:rPr lang="el-GR" b="1" dirty="0"/>
              <a:t>)</a:t>
            </a:r>
          </a:p>
        </p:txBody>
      </p:sp>
    </p:spTree>
    <p:extLst>
      <p:ext uri="{BB962C8B-B14F-4D97-AF65-F5344CB8AC3E}">
        <p14:creationId xmlns:p14="http://schemas.microsoft.com/office/powerpoint/2010/main" val="1512701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34482"/>
            <a:ext cx="9144000" cy="4955203"/>
          </a:xfrm>
          <a:prstGeom prst="rect">
            <a:avLst/>
          </a:prstGeom>
        </p:spPr>
        <p:txBody>
          <a:bodyPr wrap="square">
            <a:spAutoFit/>
          </a:bodyPr>
          <a:lstStyle/>
          <a:p>
            <a:pPr algn="just"/>
            <a:r>
              <a:rPr lang="el-GR" sz="2800" b="1" dirty="0"/>
              <a:t>Διύλιση του πετρελαίου </a:t>
            </a:r>
          </a:p>
          <a:p>
            <a:pPr algn="just"/>
            <a:endParaRPr lang="en-US" dirty="0"/>
          </a:p>
          <a:p>
            <a:pPr algn="just"/>
            <a:r>
              <a:rPr lang="el-GR" b="1" dirty="0"/>
              <a:t>Με τον όρο «διύλιση του πετρελαίου» χαρακτηρίζεται το σύνολο των φυσικών και χημικών διεργασιών με τις οποίες επιτυγχάνεται ο διαχωρισμός του αργού πετρελαίου </a:t>
            </a:r>
            <a:r>
              <a:rPr lang="el-GR" dirty="0"/>
              <a:t>σε διάφορα κλάσματα διαφορετικού μοριακού βάρους ή μετατροπή τους σε άλλα προϊόντα ανάλογα με τις ανάγκες της αγοράς και ο εξευγενισμός τους για την απομάκρυνση ανεπιθύμητων ακαθαρσιών. </a:t>
            </a:r>
          </a:p>
          <a:p>
            <a:pPr algn="just"/>
            <a:r>
              <a:rPr lang="el-GR" dirty="0"/>
              <a:t>Το διυλιστήριο χαρακτηρίζεται από τη δυναμικότητα παραγωγής τους αλλά και από την πολυπλοκότητα των μονάδων τους.</a:t>
            </a:r>
            <a:endParaRPr lang="en-US" dirty="0"/>
          </a:p>
          <a:p>
            <a:pPr algn="just"/>
            <a:endParaRPr lang="en-US" dirty="0"/>
          </a:p>
          <a:p>
            <a:pPr algn="just"/>
            <a:r>
              <a:rPr lang="el-GR" dirty="0"/>
              <a:t>Μετά, επομένως, από την απομάκρυνση από το αργό πετρέλαιο του νερού, του χλωριούχου νατρίου και του φυσικού αερίου ακολουθούν: </a:t>
            </a:r>
            <a:endParaRPr lang="en-US" dirty="0"/>
          </a:p>
          <a:p>
            <a:pPr algn="just"/>
            <a:endParaRPr lang="el-GR" dirty="0"/>
          </a:p>
          <a:p>
            <a:pPr marL="342900" indent="-342900" algn="just">
              <a:buAutoNum type="arabicPeriod"/>
            </a:pPr>
            <a:r>
              <a:rPr lang="el-GR" dirty="0"/>
              <a:t>Διαχωρισμός σε κλάσματα με διαφορετικό μοριακό βάρος.</a:t>
            </a:r>
          </a:p>
          <a:p>
            <a:pPr marL="342900" indent="-342900" algn="just">
              <a:buAutoNum type="arabicPeriod"/>
            </a:pPr>
            <a:r>
              <a:rPr lang="el-GR" dirty="0"/>
              <a:t>Μετατροπή ενός κλάσματος σε άλλο.</a:t>
            </a:r>
          </a:p>
          <a:p>
            <a:pPr marL="342900" indent="-342900" algn="just">
              <a:buAutoNum type="arabicPeriod"/>
            </a:pPr>
            <a:r>
              <a:rPr lang="el-GR" dirty="0"/>
              <a:t>Εξευγενισμός των κλασμάτων.</a:t>
            </a:r>
          </a:p>
          <a:p>
            <a:pPr marL="342900" indent="-342900" algn="just">
              <a:buAutoNum type="arabicPeriod"/>
            </a:pPr>
            <a:r>
              <a:rPr lang="el-GR" dirty="0"/>
              <a:t>Γενικά, ένα διυλιστήριο πετρελαίου αποτελείται από μια μεγάλη αλληλουχία διεργασιών και στοχεύει στην παραγωγή πλειάδας προϊόντων</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0D36EF-3176-4505-9BE4-DA3D7471D33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178000"/>
            <a:ext cx="7812000" cy="4680000"/>
          </a:xfrm>
          <a:prstGeom prst="rect">
            <a:avLst/>
          </a:prstGeom>
          <a:noFill/>
          <a:ln>
            <a:noFill/>
          </a:ln>
        </p:spPr>
      </p:pic>
      <p:sp>
        <p:nvSpPr>
          <p:cNvPr id="3" name="2 - Ορθογώνιο">
            <a:extLst>
              <a:ext uri="{FF2B5EF4-FFF2-40B4-BE49-F238E27FC236}">
                <a16:creationId xmlns:a16="http://schemas.microsoft.com/office/drawing/2014/main" id="{04335C1A-D55F-4D77-9CEC-6EA79C727DBE}"/>
              </a:ext>
            </a:extLst>
          </p:cNvPr>
          <p:cNvSpPr/>
          <p:nvPr/>
        </p:nvSpPr>
        <p:spPr>
          <a:xfrm>
            <a:off x="0" y="188640"/>
            <a:ext cx="9117710" cy="2400657"/>
          </a:xfrm>
          <a:prstGeom prst="rect">
            <a:avLst/>
          </a:prstGeom>
        </p:spPr>
        <p:txBody>
          <a:bodyPr wrap="square">
            <a:spAutoFit/>
          </a:bodyPr>
          <a:lstStyle/>
          <a:p>
            <a:r>
              <a:rPr lang="el-GR" sz="2400" b="1" dirty="0"/>
              <a:t>Προϊόντα Διύλισης</a:t>
            </a:r>
            <a:endParaRPr lang="en-US" sz="2400" b="1" dirty="0"/>
          </a:p>
          <a:p>
            <a:pPr marL="285750" indent="-285750">
              <a:buFont typeface="Arial" panose="020B0604020202020204" pitchFamily="34" charset="0"/>
              <a:buChar char="•"/>
            </a:pPr>
            <a:r>
              <a:rPr lang="el-GR" b="1" dirty="0"/>
              <a:t>Προϊόντα χαμηλού σημείου ζέσης (</a:t>
            </a:r>
            <a:r>
              <a:rPr lang="en-US" b="1" dirty="0"/>
              <a:t>F</a:t>
            </a:r>
            <a:r>
              <a:rPr lang="el-GR" b="1" dirty="0" err="1"/>
              <a:t>uel</a:t>
            </a:r>
            <a:r>
              <a:rPr lang="el-GR" b="1" dirty="0"/>
              <a:t> </a:t>
            </a:r>
            <a:r>
              <a:rPr lang="en-US" b="1" dirty="0"/>
              <a:t>G</a:t>
            </a:r>
            <a:r>
              <a:rPr lang="el-GR" b="1" dirty="0" err="1"/>
              <a:t>ases</a:t>
            </a:r>
            <a:r>
              <a:rPr lang="el-GR" b="1" dirty="0"/>
              <a:t>, LPG), </a:t>
            </a:r>
            <a:r>
              <a:rPr lang="el-GR" dirty="0"/>
              <a:t>όπως μεθάνιο, αιθάνιο, προπάνιο, βουτάνιο και οι αντίστοιχες ολεφίνες.</a:t>
            </a:r>
          </a:p>
          <a:p>
            <a:pPr marL="285750" indent="-285750">
              <a:buFont typeface="Arial" panose="020B0604020202020204" pitchFamily="34" charset="0"/>
              <a:buChar char="•"/>
            </a:pPr>
            <a:r>
              <a:rPr lang="el-GR" b="1" dirty="0"/>
              <a:t>Βενζίνη (</a:t>
            </a:r>
            <a:r>
              <a:rPr lang="el-GR" b="1" dirty="0" err="1"/>
              <a:t>Gasoline</a:t>
            </a:r>
            <a:r>
              <a:rPr lang="el-GR" b="1" dirty="0"/>
              <a:t>)</a:t>
            </a:r>
            <a:endParaRPr lang="en-US" b="1" dirty="0"/>
          </a:p>
          <a:p>
            <a:pPr marL="285750" indent="-285750">
              <a:buFont typeface="Arial" panose="020B0604020202020204" pitchFamily="34" charset="0"/>
              <a:buChar char="•"/>
            </a:pPr>
            <a:r>
              <a:rPr lang="el-GR" b="1" dirty="0"/>
              <a:t>Καύσιμα μέσης απόσταξης (Distillate)</a:t>
            </a:r>
            <a:r>
              <a:rPr lang="el-GR" dirty="0"/>
              <a:t>, όπως τα καύσιμα αεροπορίας (jet fuels), η κηροζίνη, τα καύσιμα μηχανών εσωτερικής καύσης (diesel) και τα καύσιμα θέρμανσης </a:t>
            </a:r>
          </a:p>
          <a:p>
            <a:pPr marL="285750" indent="-285750">
              <a:buFont typeface="Arial" panose="020B0604020202020204" pitchFamily="34" charset="0"/>
              <a:buChar char="•"/>
            </a:pPr>
            <a:r>
              <a:rPr lang="el-GR" b="1" dirty="0"/>
              <a:t>Βαριά προϊόντα (</a:t>
            </a:r>
            <a:r>
              <a:rPr lang="el-GR" dirty="0"/>
              <a:t>υπόλειμμα της απόσταξης, τα βαριά καύσιμα (μαζούτ), άσφαλτος, κηροί και λιπαντικά. </a:t>
            </a:r>
          </a:p>
        </p:txBody>
      </p:sp>
    </p:spTree>
    <p:extLst>
      <p:ext uri="{BB962C8B-B14F-4D97-AF65-F5344CB8AC3E}">
        <p14:creationId xmlns:p14="http://schemas.microsoft.com/office/powerpoint/2010/main" val="3813462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2CA0631-5A6A-4736-A5C7-AC0D302D4922}"/>
              </a:ext>
            </a:extLst>
          </p:cNvPr>
          <p:cNvPicPr>
            <a:picLocks noChangeAspect="1"/>
          </p:cNvPicPr>
          <p:nvPr/>
        </p:nvPicPr>
        <p:blipFill rotWithShape="1">
          <a:blip r:embed="rId2"/>
          <a:srcRect l="20075" t="20600" r="20075" b="12201"/>
          <a:stretch/>
        </p:blipFill>
        <p:spPr>
          <a:xfrm>
            <a:off x="467544" y="476672"/>
            <a:ext cx="7809000" cy="4932000"/>
          </a:xfrm>
          <a:prstGeom prst="rect">
            <a:avLst/>
          </a:prstGeom>
        </p:spPr>
      </p:pic>
      <p:sp>
        <p:nvSpPr>
          <p:cNvPr id="4" name="TextBox 3">
            <a:extLst>
              <a:ext uri="{FF2B5EF4-FFF2-40B4-BE49-F238E27FC236}">
                <a16:creationId xmlns:a16="http://schemas.microsoft.com/office/drawing/2014/main" id="{6BD38744-5189-438A-A020-41051A9DE8CD}"/>
              </a:ext>
            </a:extLst>
          </p:cNvPr>
          <p:cNvSpPr txBox="1"/>
          <p:nvPr/>
        </p:nvSpPr>
        <p:spPr>
          <a:xfrm>
            <a:off x="113527" y="6294511"/>
            <a:ext cx="8916945"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200" dirty="0"/>
          </a:p>
        </p:txBody>
      </p:sp>
    </p:spTree>
    <p:extLst>
      <p:ext uri="{BB962C8B-B14F-4D97-AF65-F5344CB8AC3E}">
        <p14:creationId xmlns:p14="http://schemas.microsoft.com/office/powerpoint/2010/main" val="1735889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3E2FEA2-C3E0-4782-A8CD-148940708049}"/>
              </a:ext>
            </a:extLst>
          </p:cNvPr>
          <p:cNvPicPr>
            <a:picLocks noChangeAspect="1"/>
          </p:cNvPicPr>
          <p:nvPr/>
        </p:nvPicPr>
        <p:blipFill rotWithShape="1">
          <a:blip r:embed="rId2"/>
          <a:srcRect l="23226" t="19201" r="20862" b="6601"/>
          <a:stretch/>
        </p:blipFill>
        <p:spPr>
          <a:xfrm>
            <a:off x="1043608" y="620688"/>
            <a:ext cx="7330396" cy="5472000"/>
          </a:xfrm>
          <a:prstGeom prst="rect">
            <a:avLst/>
          </a:prstGeom>
        </p:spPr>
      </p:pic>
      <p:sp>
        <p:nvSpPr>
          <p:cNvPr id="4" name="TextBox 3">
            <a:extLst>
              <a:ext uri="{FF2B5EF4-FFF2-40B4-BE49-F238E27FC236}">
                <a16:creationId xmlns:a16="http://schemas.microsoft.com/office/drawing/2014/main" id="{0FD423E6-D524-4079-9AEC-16AE357D4DCE}"/>
              </a:ext>
            </a:extLst>
          </p:cNvPr>
          <p:cNvSpPr txBox="1"/>
          <p:nvPr/>
        </p:nvSpPr>
        <p:spPr>
          <a:xfrm>
            <a:off x="113527" y="6294511"/>
            <a:ext cx="8916945"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200" dirty="0"/>
          </a:p>
        </p:txBody>
      </p:sp>
    </p:spTree>
    <p:extLst>
      <p:ext uri="{BB962C8B-B14F-4D97-AF65-F5344CB8AC3E}">
        <p14:creationId xmlns:p14="http://schemas.microsoft.com/office/powerpoint/2010/main" val="4197615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116632"/>
            <a:ext cx="9144000" cy="6063198"/>
          </a:xfrm>
          <a:prstGeom prst="rect">
            <a:avLst/>
          </a:prstGeom>
        </p:spPr>
        <p:txBody>
          <a:bodyPr wrap="square">
            <a:spAutoFit/>
          </a:bodyPr>
          <a:lstStyle/>
          <a:p>
            <a:pPr algn="just"/>
            <a:r>
              <a:rPr lang="el-GR" sz="2800" b="1" dirty="0"/>
              <a:t>Προϊόντα Διύλισης</a:t>
            </a:r>
          </a:p>
          <a:p>
            <a:pPr algn="just"/>
            <a:r>
              <a:rPr lang="el-GR" b="1" dirty="0"/>
              <a:t>ΑΕΡΙΑ</a:t>
            </a:r>
            <a:r>
              <a:rPr lang="en-US" b="1" dirty="0"/>
              <a:t>: </a:t>
            </a:r>
            <a:r>
              <a:rPr lang="el-GR" dirty="0"/>
              <a:t>Κυρίως μεθάνιο, αιθάνιο, προπάνιο, βουτάνιο και οι αντίστοιχες </a:t>
            </a:r>
            <a:r>
              <a:rPr lang="el-GR" dirty="0" err="1"/>
              <a:t>ολεφίνες</a:t>
            </a:r>
            <a:r>
              <a:rPr lang="el-GR" dirty="0"/>
              <a:t>.</a:t>
            </a:r>
            <a:endParaRPr lang="en-US" dirty="0"/>
          </a:p>
          <a:p>
            <a:pPr algn="just"/>
            <a:r>
              <a:rPr lang="el-GR" dirty="0"/>
              <a:t>Το </a:t>
            </a:r>
            <a:r>
              <a:rPr lang="el-GR" b="1" dirty="0"/>
              <a:t>CH4, C2H6 </a:t>
            </a:r>
            <a:r>
              <a:rPr lang="el-GR" dirty="0"/>
              <a:t>χρησιμοποιούνται ως καύσιμα στο διυλιστήριο</a:t>
            </a:r>
            <a:r>
              <a:rPr lang="en-US" dirty="0"/>
              <a:t>.</a:t>
            </a:r>
            <a:r>
              <a:rPr lang="el-GR" dirty="0"/>
              <a:t> </a:t>
            </a:r>
            <a:r>
              <a:rPr lang="en-US" dirty="0"/>
              <a:t>T</a:t>
            </a:r>
            <a:r>
              <a:rPr lang="el-GR" dirty="0"/>
              <a:t>ο </a:t>
            </a:r>
            <a:r>
              <a:rPr lang="en-US" dirty="0"/>
              <a:t>CH4 </a:t>
            </a:r>
            <a:r>
              <a:rPr lang="el-GR" dirty="0"/>
              <a:t>για την παρασκευή Η2 με πυρολυτική διάσπαση ενώ το </a:t>
            </a:r>
            <a:r>
              <a:rPr lang="en-US" dirty="0"/>
              <a:t>C2H6 </a:t>
            </a:r>
            <a:r>
              <a:rPr lang="el-GR" dirty="0"/>
              <a:t>για την παραγωγή αιθυλενίου.</a:t>
            </a:r>
            <a:endParaRPr lang="en-US" dirty="0"/>
          </a:p>
          <a:p>
            <a:pPr algn="just"/>
            <a:r>
              <a:rPr lang="el-GR" b="1" dirty="0"/>
              <a:t>Προπάνιο και βουτάνιο</a:t>
            </a:r>
            <a:r>
              <a:rPr lang="en-US" dirty="0"/>
              <a:t>:</a:t>
            </a:r>
            <a:r>
              <a:rPr lang="el-GR" dirty="0"/>
              <a:t> υγροποιούνται με συμπίεση και διατίθενται στην αγορά ως υγραέριο (LPG, Liquified Petroleum Gas). </a:t>
            </a:r>
            <a:endParaRPr lang="en-US" dirty="0"/>
          </a:p>
          <a:p>
            <a:pPr algn="just"/>
            <a:endParaRPr lang="el-GR" dirty="0"/>
          </a:p>
          <a:p>
            <a:pPr algn="just"/>
            <a:r>
              <a:rPr lang="el-GR" b="1" dirty="0"/>
              <a:t>Βουτάνιο</a:t>
            </a:r>
            <a:r>
              <a:rPr lang="en-US" b="1" dirty="0"/>
              <a:t>:</a:t>
            </a:r>
            <a:r>
              <a:rPr lang="el-GR" dirty="0"/>
              <a:t> ως πρώτη ύλη στην αλκυλίωση και, ως συστατικό της βενζίνης (βελτίωση τάσης ατμών). </a:t>
            </a:r>
            <a:endParaRPr lang="en-US" dirty="0"/>
          </a:p>
          <a:p>
            <a:pPr algn="just"/>
            <a:endParaRPr lang="en-US" dirty="0"/>
          </a:p>
          <a:p>
            <a:pPr algn="just">
              <a:buFont typeface="Arial" panose="020B0604020202020204" pitchFamily="34" charset="0"/>
              <a:buChar char="•"/>
            </a:pPr>
            <a:r>
              <a:rPr lang="el-GR" b="1" dirty="0"/>
              <a:t>ΕΛΑΦΡΑ ΚΛΑΣΜΑΤΑ</a:t>
            </a:r>
            <a:r>
              <a:rPr lang="en-US" b="1" dirty="0"/>
              <a:t>:</a:t>
            </a:r>
            <a:r>
              <a:rPr lang="el-GR" dirty="0"/>
              <a:t> (Σ.Ζ. 40-200</a:t>
            </a:r>
            <a:r>
              <a:rPr lang="en-US" dirty="0"/>
              <a:t>°</a:t>
            </a:r>
            <a:r>
              <a:rPr lang="el-GR" dirty="0"/>
              <a:t>C) είναι γνωστά και ως νάφθα. Χρησιμοποιούνται για την παρασκευή βενζίνης αυτοκινήτων και αεροπλάνων (κηροζίνη), καθώς και μιας σειράς άλλων πετροχημικών προϊόντων. </a:t>
            </a:r>
            <a:endParaRPr lang="en-US" dirty="0"/>
          </a:p>
          <a:p>
            <a:pPr algn="just">
              <a:buFont typeface="Arial" panose="020B0604020202020204" pitchFamily="34" charset="0"/>
              <a:buChar char="•"/>
            </a:pPr>
            <a:endParaRPr lang="en-US" dirty="0"/>
          </a:p>
          <a:p>
            <a:pPr algn="just">
              <a:buFont typeface="Arial" panose="020B0604020202020204" pitchFamily="34" charset="0"/>
              <a:buChar char="•"/>
            </a:pPr>
            <a:r>
              <a:rPr lang="el-GR" b="1" dirty="0"/>
              <a:t>ΜΕΣΑ ΚΛΑΣΜΑΤΑ</a:t>
            </a:r>
            <a:r>
              <a:rPr lang="en-US" b="1" dirty="0"/>
              <a:t>: </a:t>
            </a:r>
            <a:r>
              <a:rPr lang="el-GR" dirty="0"/>
              <a:t>(Σ.Ζ. 180-</a:t>
            </a:r>
            <a:r>
              <a:rPr lang="en-US" dirty="0"/>
              <a:t>56</a:t>
            </a:r>
            <a:r>
              <a:rPr lang="el-GR" dirty="0"/>
              <a:t>0</a:t>
            </a:r>
            <a:r>
              <a:rPr lang="en-US" dirty="0"/>
              <a:t>°</a:t>
            </a:r>
            <a:r>
              <a:rPr lang="el-GR" dirty="0"/>
              <a:t>C) χρησιμοποιούνται, κυρίως, για τη θέρμανση των σπιτιών αλλά και ως καύσιμα ντηζελομηχανών (Σ.Ζ. &lt;3</a:t>
            </a:r>
            <a:r>
              <a:rPr lang="en-US" dirty="0"/>
              <a:t>6</a:t>
            </a:r>
            <a:r>
              <a:rPr lang="el-GR" dirty="0"/>
              <a:t>0</a:t>
            </a:r>
            <a:r>
              <a:rPr lang="en-US" dirty="0"/>
              <a:t>°</a:t>
            </a:r>
            <a:r>
              <a:rPr lang="el-GR" dirty="0"/>
              <a:t>C).</a:t>
            </a:r>
            <a:endParaRPr lang="en-US" dirty="0"/>
          </a:p>
          <a:p>
            <a:pPr algn="just"/>
            <a:r>
              <a:rPr lang="el-GR" dirty="0"/>
              <a:t>Τα κλάσματα υψηλότερου σημείου ζέσης (3</a:t>
            </a:r>
            <a:r>
              <a:rPr lang="en-US" dirty="0"/>
              <a:t>6</a:t>
            </a:r>
            <a:r>
              <a:rPr lang="el-GR" dirty="0"/>
              <a:t>0-560</a:t>
            </a:r>
            <a:r>
              <a:rPr lang="en-US" dirty="0"/>
              <a:t>°</a:t>
            </a:r>
            <a:r>
              <a:rPr lang="el-GR" dirty="0"/>
              <a:t>C) χαρακτηρίζονται ως αεριέλαιο (Gas oil) και υποβάλλονται σε καταλυτική πυρόλυση για τη διάσπασή τους σε ελαφρά κλάσματα.</a:t>
            </a:r>
            <a:endParaRPr lang="en-US" dirty="0"/>
          </a:p>
          <a:p>
            <a:pPr algn="just">
              <a:buFont typeface="Arial" panose="020B0604020202020204" pitchFamily="34" charset="0"/>
              <a:buChar char="•"/>
            </a:pPr>
            <a:endParaRPr lang="en-US" dirty="0"/>
          </a:p>
          <a:p>
            <a:pPr algn="just">
              <a:buFont typeface="Arial" panose="020B0604020202020204" pitchFamily="34" charset="0"/>
              <a:buChar char="•"/>
            </a:pPr>
            <a:r>
              <a:rPr lang="el-GR" b="1" dirty="0"/>
              <a:t>ΥΠΟΛΕΙΜΜΑ ΑΠΟΣΤΑΞΗΣ</a:t>
            </a:r>
            <a:r>
              <a:rPr lang="en-US" b="1" dirty="0"/>
              <a:t>:</a:t>
            </a:r>
            <a:r>
              <a:rPr lang="el-GR" dirty="0"/>
              <a:t> (Σ.Ζ.&gt;560</a:t>
            </a:r>
            <a:r>
              <a:rPr lang="en-US" dirty="0"/>
              <a:t>°</a:t>
            </a:r>
            <a:r>
              <a:rPr lang="el-GR" dirty="0"/>
              <a:t>C) καλείται και μαζούτ, χρησιμοποιείται ως βιομηχανικό καύσιμο, σε πλοία ή υποβάλλεται σε απόσταξη υπό κενό για την παραγωγή ορυκτελαίων.</a:t>
            </a:r>
          </a:p>
        </p:txBody>
      </p:sp>
      <p:sp>
        <p:nvSpPr>
          <p:cNvPr id="3" name="TextBox 2">
            <a:extLst>
              <a:ext uri="{FF2B5EF4-FFF2-40B4-BE49-F238E27FC236}">
                <a16:creationId xmlns:a16="http://schemas.microsoft.com/office/drawing/2014/main" id="{D4EB19D9-8F81-4514-BB45-3A907C4311E8}"/>
              </a:ext>
            </a:extLst>
          </p:cNvPr>
          <p:cNvSpPr txBox="1"/>
          <p:nvPr/>
        </p:nvSpPr>
        <p:spPr>
          <a:xfrm>
            <a:off x="113527" y="6294511"/>
            <a:ext cx="8916945"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1AE887-4934-4543-9B7E-512B8025C5D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4000" y="495000"/>
            <a:ext cx="7776000" cy="5868000"/>
          </a:xfrm>
          <a:prstGeom prst="rect">
            <a:avLst/>
          </a:prstGeom>
          <a:noFill/>
          <a:ln>
            <a:noFill/>
          </a:ln>
        </p:spPr>
      </p:pic>
      <p:sp>
        <p:nvSpPr>
          <p:cNvPr id="3" name="TextBox 2">
            <a:extLst>
              <a:ext uri="{FF2B5EF4-FFF2-40B4-BE49-F238E27FC236}">
                <a16:creationId xmlns:a16="http://schemas.microsoft.com/office/drawing/2014/main" id="{F78ADB0A-2198-41CF-BB94-F3EFAE2C7FCE}"/>
              </a:ext>
            </a:extLst>
          </p:cNvPr>
          <p:cNvSpPr txBox="1"/>
          <p:nvPr/>
        </p:nvSpPr>
        <p:spPr>
          <a:xfrm>
            <a:off x="113527" y="6294511"/>
            <a:ext cx="8916945"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200" dirty="0"/>
          </a:p>
        </p:txBody>
      </p:sp>
    </p:spTree>
    <p:extLst>
      <p:ext uri="{BB962C8B-B14F-4D97-AF65-F5344CB8AC3E}">
        <p14:creationId xmlns:p14="http://schemas.microsoft.com/office/powerpoint/2010/main" val="2577816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2B14A40-8A0B-40DD-B2C1-39CC0E504104}"/>
              </a:ext>
            </a:extLst>
          </p:cNvPr>
          <p:cNvPicPr>
            <a:picLocks noChangeAspect="1"/>
          </p:cNvPicPr>
          <p:nvPr/>
        </p:nvPicPr>
        <p:blipFill rotWithShape="1">
          <a:blip r:embed="rId2"/>
          <a:srcRect l="18500" t="19201" r="18500" b="8001"/>
          <a:stretch/>
        </p:blipFill>
        <p:spPr>
          <a:xfrm>
            <a:off x="113527" y="332656"/>
            <a:ext cx="8916945" cy="5796000"/>
          </a:xfrm>
          <a:prstGeom prst="rect">
            <a:avLst/>
          </a:prstGeom>
        </p:spPr>
      </p:pic>
      <p:sp>
        <p:nvSpPr>
          <p:cNvPr id="4" name="TextBox 3">
            <a:extLst>
              <a:ext uri="{FF2B5EF4-FFF2-40B4-BE49-F238E27FC236}">
                <a16:creationId xmlns:a16="http://schemas.microsoft.com/office/drawing/2014/main" id="{E617F1FC-7967-4CE7-9AD2-26202E377DE5}"/>
              </a:ext>
            </a:extLst>
          </p:cNvPr>
          <p:cNvSpPr txBox="1"/>
          <p:nvPr/>
        </p:nvSpPr>
        <p:spPr>
          <a:xfrm>
            <a:off x="113527" y="6294511"/>
            <a:ext cx="8916945"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200" dirty="0"/>
          </a:p>
        </p:txBody>
      </p:sp>
      <p:sp>
        <p:nvSpPr>
          <p:cNvPr id="5" name="TextBox 4">
            <a:extLst>
              <a:ext uri="{FF2B5EF4-FFF2-40B4-BE49-F238E27FC236}">
                <a16:creationId xmlns:a16="http://schemas.microsoft.com/office/drawing/2014/main" id="{33650B24-5B08-4E65-A7D8-8800C7EA9117}"/>
              </a:ext>
            </a:extLst>
          </p:cNvPr>
          <p:cNvSpPr txBox="1"/>
          <p:nvPr/>
        </p:nvSpPr>
        <p:spPr>
          <a:xfrm>
            <a:off x="611560" y="260648"/>
            <a:ext cx="8164800" cy="369332"/>
          </a:xfrm>
          <a:prstGeom prst="rect">
            <a:avLst/>
          </a:prstGeom>
          <a:noFill/>
        </p:spPr>
        <p:txBody>
          <a:bodyPr wrap="square" rtlCol="0">
            <a:spAutoFit/>
          </a:bodyPr>
          <a:lstStyle/>
          <a:p>
            <a:pPr algn="ctr"/>
            <a:r>
              <a:rPr lang="el-GR" b="1" dirty="0"/>
              <a:t>Κλάσματα Κλασματικής Απόσταξης Αργού Πετρελαίου (</a:t>
            </a:r>
            <a:r>
              <a:rPr lang="en-US" b="1" dirty="0"/>
              <a:t>Crude Oil</a:t>
            </a:r>
            <a:r>
              <a:rPr lang="el-GR" b="1" dirty="0"/>
              <a:t>)</a:t>
            </a:r>
          </a:p>
        </p:txBody>
      </p:sp>
    </p:spTree>
    <p:extLst>
      <p:ext uri="{BB962C8B-B14F-4D97-AF65-F5344CB8AC3E}">
        <p14:creationId xmlns:p14="http://schemas.microsoft.com/office/powerpoint/2010/main" val="3334620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B9F8D28-4D55-4926-9C93-F971225A3270}"/>
              </a:ext>
            </a:extLst>
          </p:cNvPr>
          <p:cNvPicPr>
            <a:picLocks noChangeAspect="1"/>
          </p:cNvPicPr>
          <p:nvPr/>
        </p:nvPicPr>
        <p:blipFill rotWithShape="1">
          <a:blip r:embed="rId2"/>
          <a:srcRect l="19288" t="17801" r="24801" b="6600"/>
          <a:stretch/>
        </p:blipFill>
        <p:spPr>
          <a:xfrm>
            <a:off x="667009" y="332656"/>
            <a:ext cx="7809981" cy="5940000"/>
          </a:xfrm>
          <a:prstGeom prst="rect">
            <a:avLst/>
          </a:prstGeom>
        </p:spPr>
      </p:pic>
      <p:sp>
        <p:nvSpPr>
          <p:cNvPr id="4" name="TextBox 3">
            <a:extLst>
              <a:ext uri="{FF2B5EF4-FFF2-40B4-BE49-F238E27FC236}">
                <a16:creationId xmlns:a16="http://schemas.microsoft.com/office/drawing/2014/main" id="{CAA00A7B-289D-488B-A4BB-16A9471E2870}"/>
              </a:ext>
            </a:extLst>
          </p:cNvPr>
          <p:cNvSpPr txBox="1"/>
          <p:nvPr/>
        </p:nvSpPr>
        <p:spPr>
          <a:xfrm>
            <a:off x="113527" y="6294511"/>
            <a:ext cx="8916945"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200" dirty="0"/>
          </a:p>
        </p:txBody>
      </p:sp>
    </p:spTree>
    <p:extLst>
      <p:ext uri="{BB962C8B-B14F-4D97-AF65-F5344CB8AC3E}">
        <p14:creationId xmlns:p14="http://schemas.microsoft.com/office/powerpoint/2010/main" val="2016583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46052" y="548680"/>
            <a:ext cx="9174426" cy="1477328"/>
          </a:xfrm>
          <a:prstGeom prst="rect">
            <a:avLst/>
          </a:prstGeom>
        </p:spPr>
        <p:txBody>
          <a:bodyPr wrap="square">
            <a:spAutoFit/>
          </a:bodyPr>
          <a:lstStyle/>
          <a:p>
            <a:pPr algn="just"/>
            <a:endParaRPr lang="el-GR" b="1" dirty="0"/>
          </a:p>
          <a:p>
            <a:pPr algn="just"/>
            <a:r>
              <a:rPr lang="el-GR" dirty="0"/>
              <a:t> Είναι μια διεργασία όπου μετατρέπεται η νάφθα χαμηλού αριθμού οκτανίου (σ.ζ. 80-200</a:t>
            </a:r>
            <a:r>
              <a:rPr lang="en-US" dirty="0"/>
              <a:t>°</a:t>
            </a:r>
            <a:r>
              <a:rPr lang="el-GR" dirty="0"/>
              <a:t>C) σε βενζίνη υψηλού αριθμού οκτανίου με χρήση καταλύτη, συνήθως λευκόχρυσου (Pt). Ουσιαστικά σε αρωματικούς υδρογονάνθρακες. Έτσι, το </a:t>
            </a:r>
            <a:r>
              <a:rPr lang="el-GR" dirty="0" err="1"/>
              <a:t>κυκλοεξάνιο</a:t>
            </a:r>
            <a:r>
              <a:rPr lang="el-GR" dirty="0"/>
              <a:t> μετατρέπεται σε βενζόλιο και το σε τολουόλιο, με σύγχρονη </a:t>
            </a:r>
            <a:r>
              <a:rPr lang="el-GR" dirty="0" err="1"/>
              <a:t>αφυδρογόνωση</a:t>
            </a:r>
            <a:r>
              <a:rPr lang="el-GR" dirty="0"/>
              <a:t>. </a:t>
            </a:r>
          </a:p>
        </p:txBody>
      </p:sp>
      <p:sp>
        <p:nvSpPr>
          <p:cNvPr id="4" name="3 - Ορθογώνιο"/>
          <p:cNvSpPr/>
          <p:nvPr/>
        </p:nvSpPr>
        <p:spPr>
          <a:xfrm>
            <a:off x="121731" y="2403730"/>
            <a:ext cx="9066922" cy="923330"/>
          </a:xfrm>
          <a:prstGeom prst="rect">
            <a:avLst/>
          </a:prstGeom>
        </p:spPr>
        <p:txBody>
          <a:bodyPr wrap="square">
            <a:spAutoFit/>
          </a:bodyPr>
          <a:lstStyle/>
          <a:p>
            <a:pPr algn="just"/>
            <a:r>
              <a:rPr lang="el-GR" dirty="0"/>
              <a:t>Η αναμόρφωση μπορεί να γίνει και μόνο θερμικά (χωρίς την παρουσία δηλαδή καταλύτη), αλλά ο αριθμός οκτανίου της παραγόμενης βενζίνης είναι μικρός (65 με 80) συγκρινόμενος με την καταλυτική, όπου φτάνει μέχρι 90 με 95.</a:t>
            </a:r>
          </a:p>
        </p:txBody>
      </p:sp>
      <p:pic>
        <p:nvPicPr>
          <p:cNvPr id="5" name="Picture 4">
            <a:extLst>
              <a:ext uri="{FF2B5EF4-FFF2-40B4-BE49-F238E27FC236}">
                <a16:creationId xmlns:a16="http://schemas.microsoft.com/office/drawing/2014/main" id="{D561D4C0-CFBF-4AF0-A6C2-3252E1B73CA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979965"/>
            <a:ext cx="5436000" cy="2304000"/>
          </a:xfrm>
          <a:prstGeom prst="rect">
            <a:avLst/>
          </a:prstGeom>
          <a:noFill/>
          <a:ln>
            <a:noFill/>
          </a:ln>
        </p:spPr>
      </p:pic>
      <p:sp>
        <p:nvSpPr>
          <p:cNvPr id="6" name="TextBox 5">
            <a:extLst>
              <a:ext uri="{FF2B5EF4-FFF2-40B4-BE49-F238E27FC236}">
                <a16:creationId xmlns:a16="http://schemas.microsoft.com/office/drawing/2014/main" id="{5194F7E0-0941-49DD-9C22-7A1B74AF225D}"/>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
        <p:nvSpPr>
          <p:cNvPr id="7" name="object 2">
            <a:extLst>
              <a:ext uri="{FF2B5EF4-FFF2-40B4-BE49-F238E27FC236}">
                <a16:creationId xmlns:a16="http://schemas.microsoft.com/office/drawing/2014/main" id="{13A6D024-D809-4BC2-832A-A46F596855E5}"/>
              </a:ext>
            </a:extLst>
          </p:cNvPr>
          <p:cNvSpPr txBox="1">
            <a:spLocks/>
          </p:cNvSpPr>
          <p:nvPr/>
        </p:nvSpPr>
        <p:spPr>
          <a:xfrm>
            <a:off x="77447" y="96803"/>
            <a:ext cx="8777473" cy="764336"/>
          </a:xfrm>
          <a:prstGeom prst="rect">
            <a:avLst/>
          </a:prstGeom>
        </p:spPr>
        <p:txBody>
          <a:bodyPr vert="horz" wrap="square" lIns="0" tIns="12724"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24" algn="ctr">
              <a:lnSpc>
                <a:spcPct val="100000"/>
              </a:lnSpc>
              <a:spcBef>
                <a:spcPts val="100"/>
              </a:spcBef>
            </a:pPr>
            <a:r>
              <a:rPr lang="el-GR" sz="2400" b="1" dirty="0"/>
              <a:t>Καταλυτική Πυρόλυση</a:t>
            </a:r>
          </a:p>
          <a:p>
            <a:pPr marL="12724" algn="ctr">
              <a:lnSpc>
                <a:spcPct val="100000"/>
              </a:lnSpc>
              <a:spcBef>
                <a:spcPts val="100"/>
              </a:spcBef>
            </a:pPr>
            <a:r>
              <a:rPr lang="en-US" sz="2400" b="1" dirty="0"/>
              <a:t>Fluid Catalytic Cracking (FCC)</a:t>
            </a:r>
          </a:p>
        </p:txBody>
      </p:sp>
    </p:spTree>
    <p:extLst>
      <p:ext uri="{BB962C8B-B14F-4D97-AF65-F5344CB8AC3E}">
        <p14:creationId xmlns:p14="http://schemas.microsoft.com/office/powerpoint/2010/main" val="1742833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357158" y="214290"/>
            <a:ext cx="8215370" cy="5447645"/>
          </a:xfrm>
          <a:prstGeom prst="rect">
            <a:avLst/>
          </a:prstGeom>
        </p:spPr>
        <p:txBody>
          <a:bodyPr wrap="square">
            <a:spAutoFit/>
          </a:bodyPr>
          <a:lstStyle/>
          <a:p>
            <a:pPr algn="just"/>
            <a:r>
              <a:rPr lang="el-GR" sz="2400" b="1" dirty="0"/>
              <a:t>ΕΙΣΑΓΩΓΗ</a:t>
            </a:r>
          </a:p>
          <a:p>
            <a:pPr algn="just"/>
            <a:r>
              <a:rPr lang="el-GR" dirty="0"/>
              <a:t>Στους υγρούς υδρογονάνθρακες κύρια θέση καταλαμβάνει το πετρέλαιο, επειδή αποτελεί την κυριότερη πηγή ενέργειας στη Γη σήμερα. </a:t>
            </a:r>
            <a:endParaRPr lang="en-US" dirty="0"/>
          </a:p>
          <a:p>
            <a:pPr algn="just"/>
            <a:endParaRPr lang="el-GR" dirty="0"/>
          </a:p>
          <a:p>
            <a:pPr algn="just"/>
            <a:r>
              <a:rPr lang="el-GR" b="1" dirty="0"/>
              <a:t>Αργό Πετρέλαιο (crude oil)</a:t>
            </a:r>
            <a:r>
              <a:rPr lang="en-US" dirty="0"/>
              <a:t>:</a:t>
            </a:r>
            <a:endParaRPr lang="el-GR" dirty="0"/>
          </a:p>
          <a:p>
            <a:pPr algn="just"/>
            <a:endParaRPr lang="el-GR" dirty="0"/>
          </a:p>
          <a:p>
            <a:pPr algn="just"/>
            <a:r>
              <a:rPr lang="el-GR" dirty="0"/>
              <a:t>είναι ένα παχύρευστο υγρό ορυκτό, που αποτελείται από ένα μεγάλο αριθμό υδρογονανθράκων (C1-C40) με πολύπλοκη δομή.</a:t>
            </a:r>
          </a:p>
          <a:p>
            <a:pPr algn="just"/>
            <a:endParaRPr lang="el-GR" dirty="0"/>
          </a:p>
          <a:p>
            <a:pPr algn="just"/>
            <a:r>
              <a:rPr lang="el-GR" dirty="0"/>
              <a:t>Η αναλογία των διαφόρων τύπων υδρογονανθράκων, η οποία καθορίζει και τα χαρακτηριστικά γνωρίσματα του πετρελαίου εξαρτάται από την πηγή προέλευσής του.</a:t>
            </a:r>
            <a:endParaRPr lang="en-US" dirty="0"/>
          </a:p>
          <a:p>
            <a:pPr algn="just"/>
            <a:endParaRPr lang="el-GR" dirty="0"/>
          </a:p>
          <a:p>
            <a:pPr algn="just"/>
            <a:r>
              <a:rPr lang="el-GR" dirty="0"/>
              <a:t>Τα προϊόντα του πετρελαίου χρησιμοποιούνται, κυρίως, στον τομέα των μεταφορών και της θέρμανσης αλλά, επίσης, στην παραγωγή μιας πληθώρας οργανικών χημικών ουσιών γνωστών ως πετροχημικά. Παραδείγματα τέτοιων προϊόντων είναι ενώσεις, όπως οι ολεφίνες (αιθυλένιο, προπυλένιο, κ.α) τα οποία αποτελούν μονομερή για την παραγωγή εμπορικών πολυμερών, όπως το πολυαιθυλένιο (LDPE, HDPE) και το πολυπροπυλένιο (PP). </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4628"/>
            <a:ext cx="9144000" cy="1120844"/>
          </a:xfrm>
          <a:prstGeom prst="rect">
            <a:avLst/>
          </a:prstGeom>
        </p:spPr>
        <p:txBody>
          <a:bodyPr vert="horz" wrap="square" lIns="0" tIns="12724" rIns="0" bIns="0" rtlCol="0" anchor="ctr">
            <a:spAutoFit/>
          </a:bodyPr>
          <a:lstStyle/>
          <a:p>
            <a:pPr marL="12724" algn="ctr">
              <a:lnSpc>
                <a:spcPct val="100000"/>
              </a:lnSpc>
              <a:spcBef>
                <a:spcPts val="100"/>
              </a:spcBef>
            </a:pPr>
            <a:r>
              <a:rPr lang="el-GR" sz="2400" b="1" dirty="0"/>
              <a:t>Μονάδα Καταλυτικής Πυρόλυσης</a:t>
            </a:r>
            <a:br>
              <a:rPr lang="el-GR" sz="2400" b="1" dirty="0"/>
            </a:br>
            <a:r>
              <a:rPr sz="2400" b="1" dirty="0"/>
              <a:t>F</a:t>
            </a:r>
            <a:r>
              <a:rPr lang="en-US" sz="2400" b="1" dirty="0"/>
              <a:t>luid </a:t>
            </a:r>
            <a:r>
              <a:rPr sz="2400" b="1" dirty="0"/>
              <a:t>C</a:t>
            </a:r>
            <a:r>
              <a:rPr lang="en-US" sz="2400" b="1" dirty="0"/>
              <a:t>atalytic </a:t>
            </a:r>
            <a:r>
              <a:rPr sz="2400" b="1" dirty="0"/>
              <a:t>C</a:t>
            </a:r>
            <a:r>
              <a:rPr lang="en-US" sz="2400" b="1" dirty="0"/>
              <a:t>racking</a:t>
            </a:r>
            <a:r>
              <a:rPr lang="el-GR" sz="2400" b="1" dirty="0"/>
              <a:t> (</a:t>
            </a:r>
            <a:r>
              <a:rPr lang="en-US" sz="2400" b="1" dirty="0"/>
              <a:t>FCC</a:t>
            </a:r>
            <a:r>
              <a:rPr lang="el-GR" sz="2400" b="1" dirty="0"/>
              <a:t>)</a:t>
            </a:r>
            <a:br>
              <a:rPr lang="en-US" sz="2400" b="1" dirty="0"/>
            </a:br>
            <a:r>
              <a:rPr lang="el-GR" sz="2400" b="1" dirty="0"/>
              <a:t>Ποια η τροφοδοσία</a:t>
            </a:r>
            <a:r>
              <a:rPr lang="en-US" sz="2400" b="1" dirty="0"/>
              <a:t>????</a:t>
            </a:r>
            <a:endParaRPr sz="2400" b="1" dirty="0"/>
          </a:p>
        </p:txBody>
      </p:sp>
      <p:sp>
        <p:nvSpPr>
          <p:cNvPr id="3" name="object 3"/>
          <p:cNvSpPr txBox="1"/>
          <p:nvPr/>
        </p:nvSpPr>
        <p:spPr>
          <a:xfrm>
            <a:off x="173488" y="1172983"/>
            <a:ext cx="8784976" cy="1982618"/>
          </a:xfrm>
          <a:prstGeom prst="rect">
            <a:avLst/>
          </a:prstGeom>
        </p:spPr>
        <p:txBody>
          <a:bodyPr vert="horz" wrap="square" lIns="0" tIns="12724" rIns="0" bIns="0" rtlCol="0">
            <a:spAutoFit/>
          </a:bodyPr>
          <a:lstStyle/>
          <a:p>
            <a:pPr>
              <a:buClr>
                <a:srgbClr val="FF0000"/>
              </a:buClr>
              <a:buSzPct val="75000"/>
              <a:buFont typeface="Wingdings"/>
              <a:buChar char=""/>
              <a:tabLst>
                <a:tab pos="389358" algn="l"/>
                <a:tab pos="389995" algn="l"/>
              </a:tabLst>
            </a:pPr>
            <a:r>
              <a:rPr sz="1600" spc="-5" dirty="0">
                <a:latin typeface="Arial"/>
                <a:cs typeface="Arial"/>
              </a:rPr>
              <a:t>Αργιλοπυριτικές</a:t>
            </a:r>
            <a:r>
              <a:rPr sz="1600" spc="-10" dirty="0">
                <a:latin typeface="Arial"/>
                <a:cs typeface="Arial"/>
              </a:rPr>
              <a:t> </a:t>
            </a:r>
            <a:r>
              <a:rPr sz="1600" spc="-5" dirty="0">
                <a:latin typeface="Arial"/>
                <a:cs typeface="Arial"/>
              </a:rPr>
              <a:t>ενώσεις</a:t>
            </a:r>
            <a:endParaRPr sz="1600" dirty="0">
              <a:latin typeface="Arial"/>
              <a:cs typeface="Arial"/>
            </a:endParaRPr>
          </a:p>
          <a:p>
            <a:pPr marL="0" lvl="1">
              <a:buClr>
                <a:srgbClr val="FFCF01"/>
              </a:buClr>
              <a:buSzPct val="108333"/>
              <a:tabLst>
                <a:tab pos="832794" algn="l"/>
                <a:tab pos="833431" algn="l"/>
              </a:tabLst>
            </a:pPr>
            <a:r>
              <a:rPr lang="el-GR" sz="1600" spc="-5" dirty="0">
                <a:latin typeface="Arial"/>
                <a:cs typeface="Arial"/>
              </a:rPr>
              <a:t>Πυριτία/ Αλουμίνα </a:t>
            </a:r>
            <a:r>
              <a:rPr sz="1600" spc="-5" dirty="0">
                <a:latin typeface="Arial"/>
                <a:cs typeface="Arial"/>
              </a:rPr>
              <a:t>SiO</a:t>
            </a:r>
            <a:r>
              <a:rPr sz="1600" spc="-7" baseline="-20833" dirty="0">
                <a:latin typeface="Arial"/>
                <a:cs typeface="Arial"/>
              </a:rPr>
              <a:t>2</a:t>
            </a:r>
            <a:r>
              <a:rPr lang="el-GR" sz="1600" spc="-7" baseline="-20833" dirty="0">
                <a:latin typeface="Arial"/>
                <a:cs typeface="Arial"/>
              </a:rPr>
              <a:t> </a:t>
            </a:r>
            <a:r>
              <a:rPr sz="1600" spc="-5" dirty="0">
                <a:latin typeface="Arial"/>
                <a:cs typeface="Arial"/>
              </a:rPr>
              <a:t>/</a:t>
            </a:r>
            <a:r>
              <a:rPr sz="1600" spc="-10" dirty="0">
                <a:latin typeface="Arial"/>
                <a:cs typeface="Arial"/>
              </a:rPr>
              <a:t> </a:t>
            </a:r>
            <a:r>
              <a:rPr sz="1600" spc="-5" dirty="0">
                <a:latin typeface="Arial"/>
                <a:cs typeface="Arial"/>
              </a:rPr>
              <a:t>Al</a:t>
            </a:r>
            <a:r>
              <a:rPr sz="1600" spc="-7" baseline="-20833" dirty="0">
                <a:latin typeface="Arial"/>
                <a:cs typeface="Arial"/>
              </a:rPr>
              <a:t>2</a:t>
            </a:r>
            <a:r>
              <a:rPr sz="1600" spc="-5" dirty="0">
                <a:latin typeface="Arial"/>
                <a:cs typeface="Arial"/>
              </a:rPr>
              <a:t>O</a:t>
            </a:r>
            <a:r>
              <a:rPr sz="1600" spc="-7" baseline="-20833" dirty="0">
                <a:latin typeface="Arial"/>
                <a:cs typeface="Arial"/>
              </a:rPr>
              <a:t>3</a:t>
            </a:r>
            <a:endParaRPr sz="1600" baseline="-20833" dirty="0">
              <a:latin typeface="Arial"/>
              <a:cs typeface="Arial"/>
            </a:endParaRPr>
          </a:p>
          <a:p>
            <a:pPr marL="0" lvl="1">
              <a:buClr>
                <a:srgbClr val="FFCF01"/>
              </a:buClr>
              <a:buSzPct val="108333"/>
              <a:buChar char="-"/>
              <a:tabLst>
                <a:tab pos="832794" algn="l"/>
                <a:tab pos="833431" algn="l"/>
              </a:tabLst>
            </a:pPr>
            <a:r>
              <a:rPr sz="1600" spc="-5" dirty="0">
                <a:latin typeface="Arial"/>
                <a:cs typeface="Arial"/>
              </a:rPr>
              <a:t>Ενεργοποιημένες </a:t>
            </a:r>
            <a:r>
              <a:rPr sz="1600" dirty="0">
                <a:latin typeface="Arial"/>
                <a:cs typeface="Arial"/>
              </a:rPr>
              <a:t>με</a:t>
            </a:r>
            <a:r>
              <a:rPr sz="1600" spc="-10" dirty="0">
                <a:latin typeface="Arial"/>
                <a:cs typeface="Arial"/>
              </a:rPr>
              <a:t> </a:t>
            </a:r>
            <a:r>
              <a:rPr sz="1600" spc="-5" dirty="0">
                <a:latin typeface="Arial"/>
                <a:cs typeface="Arial"/>
              </a:rPr>
              <a:t>οξύ</a:t>
            </a:r>
            <a:endParaRPr sz="1600" dirty="0">
              <a:latin typeface="Arial"/>
              <a:cs typeface="Arial"/>
            </a:endParaRPr>
          </a:p>
          <a:p>
            <a:pPr>
              <a:buClr>
                <a:srgbClr val="FF0000"/>
              </a:buClr>
              <a:buSzPct val="75000"/>
              <a:buFont typeface="Wingdings"/>
              <a:buChar char=""/>
              <a:tabLst>
                <a:tab pos="389358" algn="l"/>
                <a:tab pos="389995" algn="l"/>
              </a:tabLst>
            </a:pPr>
            <a:r>
              <a:rPr sz="1600" spc="-5" dirty="0">
                <a:latin typeface="Arial"/>
                <a:cs typeface="Arial"/>
              </a:rPr>
              <a:t>Συνεχής αναγέννηση</a:t>
            </a:r>
            <a:r>
              <a:rPr sz="1600" spc="-20" dirty="0">
                <a:latin typeface="Arial"/>
                <a:cs typeface="Arial"/>
              </a:rPr>
              <a:t> </a:t>
            </a:r>
            <a:r>
              <a:rPr sz="1600" spc="-5" dirty="0">
                <a:latin typeface="Arial"/>
                <a:cs typeface="Arial"/>
              </a:rPr>
              <a:t>καταλύτη</a:t>
            </a:r>
            <a:endParaRPr sz="1600" dirty="0">
              <a:latin typeface="Arial"/>
              <a:cs typeface="Arial"/>
            </a:endParaRPr>
          </a:p>
          <a:p>
            <a:pPr marR="193407">
              <a:buClr>
                <a:srgbClr val="FF0000"/>
              </a:buClr>
              <a:buSzPct val="75000"/>
              <a:buFont typeface="Wingdings"/>
              <a:buChar char=""/>
              <a:tabLst>
                <a:tab pos="389358" algn="l"/>
                <a:tab pos="389995" algn="l"/>
              </a:tabLst>
            </a:pPr>
            <a:r>
              <a:rPr sz="1600" spc="-5" dirty="0">
                <a:latin typeface="Arial"/>
                <a:cs typeface="Arial"/>
              </a:rPr>
              <a:t>Καταλύτης βρίσκεται σε αιώρηση  </a:t>
            </a:r>
            <a:r>
              <a:rPr sz="1600" dirty="0">
                <a:latin typeface="Arial"/>
                <a:cs typeface="Arial"/>
              </a:rPr>
              <a:t>με τη βοήθεια</a:t>
            </a:r>
            <a:r>
              <a:rPr sz="1600" spc="-15" dirty="0">
                <a:latin typeface="Arial"/>
                <a:cs typeface="Arial"/>
              </a:rPr>
              <a:t> </a:t>
            </a:r>
            <a:r>
              <a:rPr sz="1600" dirty="0">
                <a:latin typeface="Arial"/>
                <a:cs typeface="Arial"/>
              </a:rPr>
              <a:t>αέρα</a:t>
            </a:r>
          </a:p>
          <a:p>
            <a:pPr marL="0" marR="365183" lvl="1">
              <a:buClr>
                <a:srgbClr val="FFCF01"/>
              </a:buClr>
              <a:buSzPct val="108333"/>
              <a:buChar char="-"/>
              <a:tabLst>
                <a:tab pos="832794" algn="l"/>
                <a:tab pos="833431" algn="l"/>
              </a:tabLst>
            </a:pPr>
            <a:r>
              <a:rPr sz="1600" spc="-5" dirty="0">
                <a:latin typeface="Arial"/>
                <a:cs typeface="Arial"/>
              </a:rPr>
              <a:t>Κυκλοφορία </a:t>
            </a:r>
            <a:r>
              <a:rPr sz="1600" dirty="0">
                <a:latin typeface="Arial"/>
                <a:cs typeface="Arial"/>
              </a:rPr>
              <a:t>μεταξύ</a:t>
            </a:r>
            <a:r>
              <a:rPr sz="1600" spc="-100" dirty="0">
                <a:latin typeface="Arial"/>
                <a:cs typeface="Arial"/>
              </a:rPr>
              <a:t> </a:t>
            </a:r>
            <a:r>
              <a:rPr sz="1600" dirty="0">
                <a:latin typeface="Arial"/>
                <a:cs typeface="Arial"/>
              </a:rPr>
              <a:t>αντιδραστήρα  και</a:t>
            </a:r>
            <a:r>
              <a:rPr sz="1600" spc="-5" dirty="0">
                <a:latin typeface="Arial"/>
                <a:cs typeface="Arial"/>
              </a:rPr>
              <a:t> </a:t>
            </a:r>
            <a:r>
              <a:rPr sz="1600" dirty="0">
                <a:latin typeface="Arial"/>
                <a:cs typeface="Arial"/>
              </a:rPr>
              <a:t>αναγεννητή</a:t>
            </a:r>
          </a:p>
          <a:p>
            <a:pPr marL="0" marR="17814" lvl="1">
              <a:buClr>
                <a:srgbClr val="FFCF01"/>
              </a:buClr>
              <a:buSzPct val="108333"/>
              <a:buChar char="-"/>
              <a:tabLst>
                <a:tab pos="832794" algn="l"/>
                <a:tab pos="833431" algn="l"/>
              </a:tabLst>
            </a:pPr>
            <a:r>
              <a:rPr sz="1600" spc="-5" dirty="0">
                <a:latin typeface="Arial"/>
                <a:cs typeface="Arial"/>
              </a:rPr>
              <a:t>Υψηλοί ρυθμοί </a:t>
            </a:r>
            <a:r>
              <a:rPr sz="1600" dirty="0">
                <a:latin typeface="Arial"/>
                <a:cs typeface="Arial"/>
              </a:rPr>
              <a:t>μεταφοράς μάζας</a:t>
            </a:r>
            <a:r>
              <a:rPr sz="1600" spc="-100" dirty="0">
                <a:latin typeface="Arial"/>
                <a:cs typeface="Arial"/>
              </a:rPr>
              <a:t> </a:t>
            </a:r>
            <a:r>
              <a:rPr sz="1600" dirty="0">
                <a:latin typeface="Arial"/>
                <a:cs typeface="Arial"/>
              </a:rPr>
              <a:t>και  </a:t>
            </a:r>
            <a:r>
              <a:rPr sz="1600" spc="-5" dirty="0">
                <a:latin typeface="Arial"/>
                <a:cs typeface="Arial"/>
              </a:rPr>
              <a:t>ενέργειας μεταξύ </a:t>
            </a:r>
            <a:r>
              <a:rPr sz="1600" dirty="0">
                <a:latin typeface="Arial"/>
                <a:cs typeface="Arial"/>
              </a:rPr>
              <a:t>καταλύτη και  αντιδρώντων </a:t>
            </a:r>
            <a:r>
              <a:rPr sz="1600" spc="-5" dirty="0">
                <a:latin typeface="Arial"/>
                <a:cs typeface="Arial"/>
              </a:rPr>
              <a:t>=&gt; υψηλοί βαθμοί  </a:t>
            </a:r>
            <a:r>
              <a:rPr sz="1600" dirty="0">
                <a:latin typeface="Arial"/>
                <a:cs typeface="Arial"/>
              </a:rPr>
              <a:t>μετατροπής</a:t>
            </a:r>
          </a:p>
        </p:txBody>
      </p:sp>
      <p:sp>
        <p:nvSpPr>
          <p:cNvPr id="6" name="object 2">
            <a:extLst>
              <a:ext uri="{FF2B5EF4-FFF2-40B4-BE49-F238E27FC236}">
                <a16:creationId xmlns:a16="http://schemas.microsoft.com/office/drawing/2014/main" id="{5BD0F538-9D13-460C-8D79-0BEB92155782}"/>
              </a:ext>
            </a:extLst>
          </p:cNvPr>
          <p:cNvSpPr txBox="1">
            <a:spLocks/>
          </p:cNvSpPr>
          <p:nvPr/>
        </p:nvSpPr>
        <p:spPr>
          <a:xfrm>
            <a:off x="246976" y="3390057"/>
            <a:ext cx="5944448" cy="443735"/>
          </a:xfrm>
          <a:prstGeom prst="rect">
            <a:avLst/>
          </a:prstGeom>
        </p:spPr>
        <p:txBody>
          <a:bodyPr vert="horz" wrap="square" lIns="0" tIns="12724"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2724">
              <a:lnSpc>
                <a:spcPct val="100000"/>
              </a:lnSpc>
              <a:spcBef>
                <a:spcPts val="100"/>
              </a:spcBef>
            </a:pPr>
            <a:r>
              <a:rPr lang="el-GR" sz="2800" b="1" spc="-5" dirty="0">
                <a:latin typeface="+mn-lt"/>
              </a:rPr>
              <a:t>Παράμετροι Λειτουργίας</a:t>
            </a:r>
            <a:r>
              <a:rPr lang="el-GR" sz="2800" b="1" spc="-35" dirty="0">
                <a:latin typeface="+mn-lt"/>
              </a:rPr>
              <a:t> </a:t>
            </a:r>
            <a:r>
              <a:rPr lang="en-US" sz="2800" b="1" spc="-5" dirty="0">
                <a:latin typeface="+mn-lt"/>
              </a:rPr>
              <a:t>FCC</a:t>
            </a:r>
          </a:p>
        </p:txBody>
      </p:sp>
      <p:sp>
        <p:nvSpPr>
          <p:cNvPr id="7" name="object 3">
            <a:extLst>
              <a:ext uri="{FF2B5EF4-FFF2-40B4-BE49-F238E27FC236}">
                <a16:creationId xmlns:a16="http://schemas.microsoft.com/office/drawing/2014/main" id="{2CA9F417-6C97-485D-9F28-7F07C846D66B}"/>
              </a:ext>
            </a:extLst>
          </p:cNvPr>
          <p:cNvSpPr txBox="1"/>
          <p:nvPr/>
        </p:nvSpPr>
        <p:spPr>
          <a:xfrm>
            <a:off x="246976" y="4149080"/>
            <a:ext cx="8789520" cy="750869"/>
          </a:xfrm>
          <a:prstGeom prst="rect">
            <a:avLst/>
          </a:prstGeom>
        </p:spPr>
        <p:txBody>
          <a:bodyPr vert="horz" wrap="square" lIns="0" tIns="12087" rIns="0" bIns="0" rtlCol="0">
            <a:spAutoFit/>
          </a:bodyPr>
          <a:lstStyle/>
          <a:p>
            <a:pPr>
              <a:buClr>
                <a:srgbClr val="FF0000"/>
              </a:buClr>
              <a:buSzPct val="75000"/>
              <a:buFont typeface="Wingdings"/>
              <a:buChar char=""/>
              <a:tabLst>
                <a:tab pos="389358" algn="l"/>
                <a:tab pos="389995" algn="l"/>
              </a:tabLst>
            </a:pPr>
            <a:r>
              <a:rPr sz="1600" spc="-10" dirty="0">
                <a:latin typeface="Arial"/>
                <a:cs typeface="Arial"/>
              </a:rPr>
              <a:t>Θερμοκρασία </a:t>
            </a:r>
            <a:r>
              <a:rPr sz="1600" spc="-5" dirty="0">
                <a:latin typeface="Arial"/>
                <a:cs typeface="Arial"/>
              </a:rPr>
              <a:t>:</a:t>
            </a:r>
            <a:r>
              <a:rPr sz="1600" spc="30" dirty="0">
                <a:latin typeface="Arial"/>
                <a:cs typeface="Arial"/>
              </a:rPr>
              <a:t> </a:t>
            </a:r>
            <a:r>
              <a:rPr sz="1600" spc="-5" dirty="0">
                <a:latin typeface="Arial"/>
                <a:cs typeface="Arial"/>
              </a:rPr>
              <a:t>500-540</a:t>
            </a:r>
            <a:r>
              <a:rPr sz="1600" spc="-7" baseline="26455" dirty="0">
                <a:latin typeface="Arial"/>
                <a:cs typeface="Arial"/>
              </a:rPr>
              <a:t>o</a:t>
            </a:r>
            <a:r>
              <a:rPr sz="1600" spc="-5" dirty="0">
                <a:latin typeface="Arial"/>
                <a:cs typeface="Arial"/>
              </a:rPr>
              <a:t>C</a:t>
            </a:r>
            <a:endParaRPr sz="1600" dirty="0">
              <a:latin typeface="Arial"/>
              <a:cs typeface="Arial"/>
            </a:endParaRPr>
          </a:p>
          <a:p>
            <a:pPr>
              <a:buClr>
                <a:srgbClr val="FF0000"/>
              </a:buClr>
              <a:buSzPct val="75000"/>
              <a:buFont typeface="Wingdings"/>
              <a:buChar char=""/>
              <a:tabLst>
                <a:tab pos="389358" algn="l"/>
                <a:tab pos="389995" algn="l"/>
              </a:tabLst>
            </a:pPr>
            <a:r>
              <a:rPr sz="1600" spc="-5" dirty="0" err="1">
                <a:latin typeface="Arial"/>
                <a:cs typeface="Arial"/>
              </a:rPr>
              <a:t>Πίεση</a:t>
            </a:r>
            <a:r>
              <a:rPr sz="1600" spc="-5" dirty="0">
                <a:latin typeface="Arial"/>
                <a:cs typeface="Arial"/>
              </a:rPr>
              <a:t> : 2-3</a:t>
            </a:r>
            <a:r>
              <a:rPr sz="1600" spc="-10" dirty="0">
                <a:latin typeface="Arial"/>
                <a:cs typeface="Arial"/>
              </a:rPr>
              <a:t> atm</a:t>
            </a:r>
            <a:endParaRPr sz="1600" dirty="0">
              <a:latin typeface="Arial"/>
              <a:cs typeface="Arial"/>
            </a:endParaRPr>
          </a:p>
          <a:p>
            <a:pPr>
              <a:buClr>
                <a:srgbClr val="FF0000"/>
              </a:buClr>
              <a:buSzPct val="75000"/>
              <a:buFont typeface="Wingdings"/>
              <a:buChar char=""/>
              <a:tabLst>
                <a:tab pos="389358" algn="l"/>
                <a:tab pos="389995" algn="l"/>
              </a:tabLst>
            </a:pPr>
            <a:r>
              <a:rPr sz="1600" spc="-10" dirty="0">
                <a:latin typeface="Arial"/>
                <a:cs typeface="Arial"/>
              </a:rPr>
              <a:t>Catalyst/oil (wt/wt): </a:t>
            </a:r>
            <a:r>
              <a:rPr sz="1600" spc="-5" dirty="0">
                <a:latin typeface="Arial"/>
                <a:cs typeface="Arial"/>
              </a:rPr>
              <a:t>2</a:t>
            </a:r>
            <a:r>
              <a:rPr lang="en-US" sz="1600" spc="-5" dirty="0">
                <a:latin typeface="Arial"/>
                <a:cs typeface="Arial"/>
              </a:rPr>
              <a:t> </a:t>
            </a:r>
            <a:r>
              <a:rPr lang="el-GR" sz="1600" spc="-5" dirty="0">
                <a:latin typeface="Arial"/>
                <a:cs typeface="Arial"/>
              </a:rPr>
              <a:t>εώς 5</a:t>
            </a:r>
            <a:endParaRPr sz="1600" dirty="0">
              <a:latin typeface="Arial"/>
              <a:cs typeface="Arial"/>
            </a:endParaRPr>
          </a:p>
        </p:txBody>
      </p:sp>
      <p:sp>
        <p:nvSpPr>
          <p:cNvPr id="8" name="TextBox 7">
            <a:extLst>
              <a:ext uri="{FF2B5EF4-FFF2-40B4-BE49-F238E27FC236}">
                <a16:creationId xmlns:a16="http://schemas.microsoft.com/office/drawing/2014/main" id="{71581213-CB63-4092-9A1A-EF40569342D1}"/>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A697D38-56A7-4697-94D9-81434CBFC402}"/>
              </a:ext>
            </a:extLst>
          </p:cNvPr>
          <p:cNvPicPr>
            <a:picLocks noChangeAspect="1"/>
          </p:cNvPicPr>
          <p:nvPr/>
        </p:nvPicPr>
        <p:blipFill rotWithShape="1">
          <a:blip r:embed="rId2"/>
          <a:srcRect l="20075" t="20601" r="20864" b="6600"/>
          <a:stretch/>
        </p:blipFill>
        <p:spPr>
          <a:xfrm>
            <a:off x="0" y="316212"/>
            <a:ext cx="5400600" cy="3502601"/>
          </a:xfrm>
          <a:prstGeom prst="rect">
            <a:avLst/>
          </a:prstGeom>
        </p:spPr>
      </p:pic>
      <p:pic>
        <p:nvPicPr>
          <p:cNvPr id="5" name="Εικόνα 4">
            <a:extLst>
              <a:ext uri="{FF2B5EF4-FFF2-40B4-BE49-F238E27FC236}">
                <a16:creationId xmlns:a16="http://schemas.microsoft.com/office/drawing/2014/main" id="{19E2280C-3BE0-431F-BD9F-1CBD3E7C97F0}"/>
              </a:ext>
            </a:extLst>
          </p:cNvPr>
          <p:cNvPicPr>
            <a:picLocks noChangeAspect="1"/>
          </p:cNvPicPr>
          <p:nvPr/>
        </p:nvPicPr>
        <p:blipFill rotWithShape="1">
          <a:blip r:embed="rId3"/>
          <a:srcRect l="20863" t="27201" r="26375" b="3801"/>
          <a:stretch/>
        </p:blipFill>
        <p:spPr>
          <a:xfrm>
            <a:off x="4539694" y="3157787"/>
            <a:ext cx="4600323" cy="3384000"/>
          </a:xfrm>
          <a:prstGeom prst="rect">
            <a:avLst/>
          </a:prstGeom>
        </p:spPr>
      </p:pic>
      <p:sp>
        <p:nvSpPr>
          <p:cNvPr id="6" name="TextBox 5">
            <a:extLst>
              <a:ext uri="{FF2B5EF4-FFF2-40B4-BE49-F238E27FC236}">
                <a16:creationId xmlns:a16="http://schemas.microsoft.com/office/drawing/2014/main" id="{ADDCDED6-6B54-4E7D-8B67-5F37528C26E0}"/>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
        <p:nvSpPr>
          <p:cNvPr id="7" name="object 2">
            <a:extLst>
              <a:ext uri="{FF2B5EF4-FFF2-40B4-BE49-F238E27FC236}">
                <a16:creationId xmlns:a16="http://schemas.microsoft.com/office/drawing/2014/main" id="{32551F6F-A205-4D41-9400-15A1BD57E433}"/>
              </a:ext>
            </a:extLst>
          </p:cNvPr>
          <p:cNvSpPr txBox="1">
            <a:spLocks/>
          </p:cNvSpPr>
          <p:nvPr/>
        </p:nvSpPr>
        <p:spPr>
          <a:xfrm>
            <a:off x="115007" y="63567"/>
            <a:ext cx="8777473" cy="505291"/>
          </a:xfrm>
          <a:prstGeom prst="rect">
            <a:avLst/>
          </a:prstGeom>
        </p:spPr>
        <p:txBody>
          <a:bodyPr vert="horz" wrap="square" lIns="0" tIns="12724"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24" algn="ctr">
              <a:lnSpc>
                <a:spcPct val="100000"/>
              </a:lnSpc>
              <a:spcBef>
                <a:spcPts val="100"/>
              </a:spcBef>
            </a:pPr>
            <a:r>
              <a:rPr lang="el-GR" sz="3200" b="1" dirty="0" err="1"/>
              <a:t>Ισομερείωση</a:t>
            </a:r>
            <a:endParaRPr lang="en-US" sz="3200" b="1" dirty="0"/>
          </a:p>
        </p:txBody>
      </p:sp>
    </p:spTree>
    <p:extLst>
      <p:ext uri="{BB962C8B-B14F-4D97-AF65-F5344CB8AC3E}">
        <p14:creationId xmlns:p14="http://schemas.microsoft.com/office/powerpoint/2010/main" val="215542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15424C0-4261-4F5C-B36D-E04D11566B84}"/>
              </a:ext>
            </a:extLst>
          </p:cNvPr>
          <p:cNvPicPr>
            <a:picLocks noChangeAspect="1"/>
          </p:cNvPicPr>
          <p:nvPr/>
        </p:nvPicPr>
        <p:blipFill rotWithShape="1">
          <a:blip r:embed="rId2"/>
          <a:srcRect l="20075" t="22001" r="28738" b="12201"/>
          <a:stretch/>
        </p:blipFill>
        <p:spPr>
          <a:xfrm>
            <a:off x="1665215" y="447953"/>
            <a:ext cx="6173610" cy="4464000"/>
          </a:xfrm>
          <a:prstGeom prst="rect">
            <a:avLst/>
          </a:prstGeom>
        </p:spPr>
      </p:pic>
      <p:sp>
        <p:nvSpPr>
          <p:cNvPr id="6" name="TextBox 5">
            <a:extLst>
              <a:ext uri="{FF2B5EF4-FFF2-40B4-BE49-F238E27FC236}">
                <a16:creationId xmlns:a16="http://schemas.microsoft.com/office/drawing/2014/main" id="{2A5DB5F2-4FAC-456D-8527-73D3EBA4B338}"/>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
        <p:nvSpPr>
          <p:cNvPr id="7" name="object 3">
            <a:extLst>
              <a:ext uri="{FF2B5EF4-FFF2-40B4-BE49-F238E27FC236}">
                <a16:creationId xmlns:a16="http://schemas.microsoft.com/office/drawing/2014/main" id="{6644F663-6E8F-4D71-990A-1F10D9DF06B0}"/>
              </a:ext>
            </a:extLst>
          </p:cNvPr>
          <p:cNvSpPr txBox="1"/>
          <p:nvPr/>
        </p:nvSpPr>
        <p:spPr>
          <a:xfrm>
            <a:off x="827584" y="4891559"/>
            <a:ext cx="7848872" cy="750869"/>
          </a:xfrm>
          <a:prstGeom prst="rect">
            <a:avLst/>
          </a:prstGeom>
        </p:spPr>
        <p:txBody>
          <a:bodyPr vert="horz" wrap="square" lIns="0" tIns="12087" rIns="0" bIns="0" rtlCol="0">
            <a:spAutoFit/>
          </a:bodyPr>
          <a:lstStyle/>
          <a:p>
            <a:pPr>
              <a:buClr>
                <a:srgbClr val="FF0000"/>
              </a:buClr>
              <a:buSzPct val="75000"/>
              <a:buFont typeface="Wingdings"/>
              <a:buChar char=""/>
              <a:tabLst>
                <a:tab pos="389358" algn="l"/>
                <a:tab pos="389995" algn="l"/>
              </a:tabLst>
            </a:pPr>
            <a:r>
              <a:rPr sz="1600" spc="-10" dirty="0">
                <a:latin typeface="Arial"/>
                <a:cs typeface="Arial"/>
              </a:rPr>
              <a:t>Θερμοκρασία </a:t>
            </a:r>
            <a:r>
              <a:rPr sz="1600" spc="-5" dirty="0">
                <a:latin typeface="Arial"/>
                <a:cs typeface="Arial"/>
              </a:rPr>
              <a:t>:</a:t>
            </a:r>
            <a:r>
              <a:rPr sz="1600" spc="30" dirty="0">
                <a:latin typeface="Arial"/>
                <a:cs typeface="Arial"/>
              </a:rPr>
              <a:t> </a:t>
            </a:r>
            <a:r>
              <a:rPr lang="en-US" sz="1600" spc="-5" dirty="0">
                <a:latin typeface="Arial"/>
                <a:cs typeface="Arial"/>
              </a:rPr>
              <a:t>180 </a:t>
            </a:r>
            <a:r>
              <a:rPr lang="en-US" sz="1600" spc="-7" baseline="26455" dirty="0">
                <a:latin typeface="Arial"/>
                <a:cs typeface="Arial"/>
              </a:rPr>
              <a:t>o</a:t>
            </a:r>
            <a:r>
              <a:rPr lang="en-US" sz="1600" spc="-5" dirty="0">
                <a:latin typeface="Arial"/>
                <a:cs typeface="Arial"/>
              </a:rPr>
              <a:t>C(</a:t>
            </a:r>
            <a:r>
              <a:rPr lang="el-GR" sz="1600" spc="-5" dirty="0">
                <a:latin typeface="Arial"/>
                <a:cs typeface="Arial"/>
              </a:rPr>
              <a:t>βουτάνιο) και 400°</a:t>
            </a:r>
            <a:r>
              <a:rPr lang="en-US" sz="1600" spc="-5" dirty="0">
                <a:latin typeface="Arial"/>
                <a:cs typeface="Arial"/>
              </a:rPr>
              <a:t>C (</a:t>
            </a:r>
            <a:r>
              <a:rPr lang="el-GR" sz="1600" spc="-5" dirty="0">
                <a:latin typeface="Arial"/>
                <a:cs typeface="Arial"/>
              </a:rPr>
              <a:t>πεντάνιο και </a:t>
            </a:r>
            <a:r>
              <a:rPr lang="el-GR" sz="1600" spc="-5" dirty="0" err="1">
                <a:latin typeface="Arial"/>
                <a:cs typeface="Arial"/>
              </a:rPr>
              <a:t>εξάνιο</a:t>
            </a:r>
            <a:r>
              <a:rPr lang="en-US" sz="1600" spc="-5" dirty="0">
                <a:latin typeface="Arial"/>
                <a:cs typeface="Arial"/>
              </a:rPr>
              <a:t>)</a:t>
            </a:r>
            <a:endParaRPr sz="1600" dirty="0">
              <a:latin typeface="Arial"/>
              <a:cs typeface="Arial"/>
            </a:endParaRPr>
          </a:p>
          <a:p>
            <a:pPr>
              <a:buClr>
                <a:srgbClr val="FF0000"/>
              </a:buClr>
              <a:buSzPct val="75000"/>
              <a:buFont typeface="Wingdings"/>
              <a:buChar char=""/>
              <a:tabLst>
                <a:tab pos="389358" algn="l"/>
                <a:tab pos="389995" algn="l"/>
              </a:tabLst>
            </a:pPr>
            <a:r>
              <a:rPr sz="1600" spc="-5" dirty="0" err="1">
                <a:latin typeface="Arial"/>
                <a:cs typeface="Arial"/>
              </a:rPr>
              <a:t>Πίεση</a:t>
            </a:r>
            <a:r>
              <a:rPr sz="1600" spc="-5" dirty="0">
                <a:latin typeface="Arial"/>
                <a:cs typeface="Arial"/>
              </a:rPr>
              <a:t> : </a:t>
            </a:r>
            <a:r>
              <a:rPr lang="en-US" sz="1600" spc="-5" dirty="0">
                <a:latin typeface="Arial"/>
                <a:cs typeface="Arial"/>
              </a:rPr>
              <a:t>~ 20</a:t>
            </a:r>
            <a:r>
              <a:rPr sz="1600" spc="-10" dirty="0">
                <a:latin typeface="Arial"/>
                <a:cs typeface="Arial"/>
              </a:rPr>
              <a:t> atm</a:t>
            </a:r>
            <a:endParaRPr sz="1600" dirty="0">
              <a:latin typeface="Arial"/>
              <a:cs typeface="Arial"/>
            </a:endParaRPr>
          </a:p>
          <a:p>
            <a:pPr>
              <a:buClr>
                <a:srgbClr val="FF0000"/>
              </a:buClr>
              <a:buSzPct val="75000"/>
              <a:tabLst>
                <a:tab pos="389358" algn="l"/>
                <a:tab pos="389995" algn="l"/>
              </a:tabLst>
            </a:pPr>
            <a:endParaRPr sz="1600" dirty="0">
              <a:latin typeface="Arial"/>
              <a:cs typeface="Arial"/>
            </a:endParaRPr>
          </a:p>
        </p:txBody>
      </p:sp>
    </p:spTree>
    <p:extLst>
      <p:ext uri="{BB962C8B-B14F-4D97-AF65-F5344CB8AC3E}">
        <p14:creationId xmlns:p14="http://schemas.microsoft.com/office/powerpoint/2010/main" val="3000882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596C9D-DEE5-4A8B-9A59-D4CDD67BCB0F}"/>
              </a:ext>
            </a:extLst>
          </p:cNvPr>
          <p:cNvPicPr/>
          <p:nvPr/>
        </p:nvPicPr>
        <p:blipFill rotWithShape="1">
          <a:blip r:embed="rId2">
            <a:extLst>
              <a:ext uri="{28A0092B-C50C-407E-A947-70E740481C1C}">
                <a14:useLocalDpi xmlns:a14="http://schemas.microsoft.com/office/drawing/2010/main" val="0"/>
              </a:ext>
            </a:extLst>
          </a:blip>
          <a:srcRect l="1" t="6977" r="765"/>
          <a:stretch/>
        </p:blipFill>
        <p:spPr bwMode="auto">
          <a:xfrm>
            <a:off x="1206000" y="2708920"/>
            <a:ext cx="6732000" cy="1980000"/>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4D575C59-54BC-4ECA-BD73-8AC5CCEDE6F9}"/>
              </a:ext>
            </a:extLst>
          </p:cNvPr>
          <p:cNvSpPr txBox="1"/>
          <p:nvPr/>
        </p:nvSpPr>
        <p:spPr>
          <a:xfrm>
            <a:off x="8317" y="332656"/>
            <a:ext cx="9144000" cy="1908215"/>
          </a:xfrm>
          <a:prstGeom prst="rect">
            <a:avLst/>
          </a:prstGeom>
          <a:noFill/>
        </p:spPr>
        <p:txBody>
          <a:bodyPr wrap="square" rtlCol="0">
            <a:spAutoFit/>
          </a:bodyPr>
          <a:lstStyle/>
          <a:p>
            <a:r>
              <a:rPr lang="el-GR" sz="2800" b="1" dirty="0" err="1"/>
              <a:t>Αλκυλίωση</a:t>
            </a:r>
            <a:r>
              <a:rPr lang="el-GR" sz="2800" b="1" dirty="0"/>
              <a:t>  </a:t>
            </a:r>
            <a:r>
              <a:rPr lang="en-US" sz="1600" b="1" dirty="0"/>
              <a:t>(200atm, </a:t>
            </a:r>
            <a:r>
              <a:rPr lang="el-GR" sz="1600" b="1" dirty="0"/>
              <a:t>χαμηλή θερμοκρασία</a:t>
            </a:r>
            <a:r>
              <a:rPr lang="en-US" sz="1600" b="1" dirty="0"/>
              <a:t>)</a:t>
            </a:r>
            <a:endParaRPr lang="en-US" sz="1600" dirty="0"/>
          </a:p>
          <a:p>
            <a:endParaRPr lang="en-US" dirty="0"/>
          </a:p>
          <a:p>
            <a:r>
              <a:rPr lang="el-GR" dirty="0"/>
              <a:t>Με την μέθοδο αυτή μετατρέπονται οι </a:t>
            </a:r>
            <a:r>
              <a:rPr lang="el-GR" dirty="0" err="1"/>
              <a:t>ολεφίνες</a:t>
            </a:r>
            <a:r>
              <a:rPr lang="el-GR" dirty="0"/>
              <a:t> που έχουν έντονη τάση προς πολυμερισμό και σχηματισμό </a:t>
            </a:r>
            <a:r>
              <a:rPr lang="el-GR" dirty="0" err="1"/>
              <a:t>κομμιώδων</a:t>
            </a:r>
            <a:r>
              <a:rPr lang="el-GR" dirty="0"/>
              <a:t> ουσιών σε υψηλής </a:t>
            </a:r>
            <a:r>
              <a:rPr lang="el-GR" dirty="0" err="1"/>
              <a:t>αντικροτικότητας</a:t>
            </a:r>
            <a:r>
              <a:rPr lang="el-GR" dirty="0"/>
              <a:t> συστατικά.</a:t>
            </a:r>
          </a:p>
          <a:p>
            <a:r>
              <a:rPr lang="el-GR" b="1" i="1" dirty="0"/>
              <a:t>Η σχέση </a:t>
            </a:r>
            <a:r>
              <a:rPr lang="el-GR" b="1" i="1" dirty="0" err="1"/>
              <a:t>ισοβουτανίου</a:t>
            </a:r>
            <a:r>
              <a:rPr lang="el-GR" b="1" i="1" dirty="0"/>
              <a:t>/</a:t>
            </a:r>
            <a:r>
              <a:rPr lang="el-GR" b="1" i="1" dirty="0" err="1"/>
              <a:t>ολεφίνης</a:t>
            </a:r>
            <a:r>
              <a:rPr lang="el-GR" b="1" i="1" dirty="0"/>
              <a:t> πρέπει να είναι τουλάχιστον 4</a:t>
            </a:r>
            <a:r>
              <a:rPr lang="en-US" b="1" i="1" dirty="0"/>
              <a:t>:1 </a:t>
            </a:r>
            <a:r>
              <a:rPr lang="el-GR" b="1" i="1" dirty="0"/>
              <a:t>για να αποφευχθεί ο πολυμερισμός της </a:t>
            </a:r>
            <a:r>
              <a:rPr lang="el-GR" b="1" i="1" dirty="0" err="1"/>
              <a:t>ολεφίνης</a:t>
            </a:r>
            <a:r>
              <a:rPr lang="el-GR" b="1" i="1" dirty="0"/>
              <a:t>. </a:t>
            </a:r>
          </a:p>
        </p:txBody>
      </p:sp>
      <p:sp>
        <p:nvSpPr>
          <p:cNvPr id="4" name="TextBox 3">
            <a:extLst>
              <a:ext uri="{FF2B5EF4-FFF2-40B4-BE49-F238E27FC236}">
                <a16:creationId xmlns:a16="http://schemas.microsoft.com/office/drawing/2014/main" id="{9134500F-7BE6-4CA7-A1FD-DDB6D4EE4698}"/>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
        <p:nvSpPr>
          <p:cNvPr id="5" name="object 3">
            <a:extLst>
              <a:ext uri="{FF2B5EF4-FFF2-40B4-BE49-F238E27FC236}">
                <a16:creationId xmlns:a16="http://schemas.microsoft.com/office/drawing/2014/main" id="{FC498E9A-7F54-4804-A363-5234F9E9F654}"/>
              </a:ext>
            </a:extLst>
          </p:cNvPr>
          <p:cNvSpPr txBox="1"/>
          <p:nvPr/>
        </p:nvSpPr>
        <p:spPr>
          <a:xfrm>
            <a:off x="171216" y="4941168"/>
            <a:ext cx="8789520" cy="504648"/>
          </a:xfrm>
          <a:prstGeom prst="rect">
            <a:avLst/>
          </a:prstGeom>
        </p:spPr>
        <p:txBody>
          <a:bodyPr vert="horz" wrap="square" lIns="0" tIns="12087" rIns="0" bIns="0" rtlCol="0">
            <a:spAutoFit/>
          </a:bodyPr>
          <a:lstStyle/>
          <a:p>
            <a:pPr>
              <a:buClr>
                <a:srgbClr val="FF0000"/>
              </a:buClr>
              <a:buSzPct val="75000"/>
              <a:buFont typeface="Wingdings"/>
              <a:buChar char=""/>
              <a:tabLst>
                <a:tab pos="389358" algn="l"/>
                <a:tab pos="389995" algn="l"/>
              </a:tabLst>
            </a:pPr>
            <a:r>
              <a:rPr sz="1600" b="1" spc="-10" dirty="0">
                <a:latin typeface="Arial"/>
                <a:cs typeface="Arial"/>
              </a:rPr>
              <a:t>Θερμοκρασία </a:t>
            </a:r>
            <a:r>
              <a:rPr sz="1600" b="1" spc="-5" dirty="0">
                <a:latin typeface="Arial"/>
                <a:cs typeface="Arial"/>
              </a:rPr>
              <a:t>:</a:t>
            </a:r>
            <a:r>
              <a:rPr sz="1600" b="1" spc="30" dirty="0">
                <a:latin typeface="Arial"/>
                <a:cs typeface="Arial"/>
              </a:rPr>
              <a:t> </a:t>
            </a:r>
            <a:r>
              <a:rPr lang="el-GR" sz="1600" b="1" spc="30" dirty="0">
                <a:latin typeface="Arial"/>
                <a:cs typeface="Arial"/>
              </a:rPr>
              <a:t>5</a:t>
            </a:r>
            <a:r>
              <a:rPr lang="en-US" sz="1600" b="1" spc="-7" baseline="26455" dirty="0" err="1">
                <a:latin typeface="Arial"/>
                <a:cs typeface="Arial"/>
              </a:rPr>
              <a:t>o</a:t>
            </a:r>
            <a:r>
              <a:rPr lang="en-US" sz="1600" b="1" spc="-5" dirty="0" err="1">
                <a:latin typeface="Arial"/>
                <a:cs typeface="Arial"/>
              </a:rPr>
              <a:t>C</a:t>
            </a:r>
            <a:r>
              <a:rPr lang="en-US" sz="1600" b="1" spc="-5" dirty="0">
                <a:latin typeface="Arial"/>
                <a:cs typeface="Arial"/>
              </a:rPr>
              <a:t> </a:t>
            </a:r>
            <a:r>
              <a:rPr lang="el-GR" sz="1600" b="1" spc="-5" dirty="0">
                <a:latin typeface="Arial"/>
                <a:cs typeface="Arial"/>
              </a:rPr>
              <a:t>για το </a:t>
            </a:r>
            <a:r>
              <a:rPr lang="en-US" sz="1600" b="1" spc="-5" dirty="0">
                <a:latin typeface="Arial"/>
                <a:cs typeface="Arial"/>
              </a:rPr>
              <a:t>H2SO4 50 HF</a:t>
            </a:r>
            <a:endParaRPr sz="1600" b="1" dirty="0">
              <a:latin typeface="Arial"/>
              <a:cs typeface="Arial"/>
            </a:endParaRPr>
          </a:p>
          <a:p>
            <a:pPr>
              <a:buClr>
                <a:srgbClr val="FF0000"/>
              </a:buClr>
              <a:buSzPct val="75000"/>
              <a:buFont typeface="Wingdings"/>
              <a:buChar char=""/>
              <a:tabLst>
                <a:tab pos="389358" algn="l"/>
                <a:tab pos="389995" algn="l"/>
              </a:tabLst>
            </a:pPr>
            <a:r>
              <a:rPr lang="el-GR" sz="1600" b="1" spc="-5" dirty="0">
                <a:latin typeface="Arial"/>
                <a:cs typeface="Arial"/>
              </a:rPr>
              <a:t>Υψηλή </a:t>
            </a:r>
            <a:r>
              <a:rPr sz="1600" b="1" spc="-5" dirty="0" err="1">
                <a:latin typeface="Arial"/>
                <a:cs typeface="Arial"/>
              </a:rPr>
              <a:t>Πίεση</a:t>
            </a:r>
            <a:r>
              <a:rPr sz="1600" b="1" spc="-5" dirty="0">
                <a:latin typeface="Arial"/>
                <a:cs typeface="Arial"/>
              </a:rPr>
              <a:t> : 2</a:t>
            </a:r>
            <a:r>
              <a:rPr lang="el-GR" sz="1600" b="1" spc="-5" dirty="0">
                <a:latin typeface="Arial"/>
                <a:cs typeface="Arial"/>
              </a:rPr>
              <a:t>00</a:t>
            </a:r>
            <a:r>
              <a:rPr sz="1600" b="1" spc="-10" dirty="0">
                <a:latin typeface="Arial"/>
                <a:cs typeface="Arial"/>
              </a:rPr>
              <a:t> atm</a:t>
            </a:r>
            <a:r>
              <a:rPr lang="el-GR" sz="1600" b="1" spc="-10" dirty="0">
                <a:latin typeface="Arial"/>
                <a:cs typeface="Arial"/>
              </a:rPr>
              <a:t> </a:t>
            </a:r>
            <a:endParaRPr sz="1600" b="1" dirty="0">
              <a:latin typeface="Arial"/>
              <a:cs typeface="Arial"/>
            </a:endParaRPr>
          </a:p>
        </p:txBody>
      </p:sp>
    </p:spTree>
    <p:extLst>
      <p:ext uri="{BB962C8B-B14F-4D97-AF65-F5344CB8AC3E}">
        <p14:creationId xmlns:p14="http://schemas.microsoft.com/office/powerpoint/2010/main" val="3670736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68232A3-737C-46E1-B138-B90B1F94F605}"/>
              </a:ext>
            </a:extLst>
          </p:cNvPr>
          <p:cNvPicPr>
            <a:picLocks noChangeAspect="1"/>
          </p:cNvPicPr>
          <p:nvPr/>
        </p:nvPicPr>
        <p:blipFill rotWithShape="1">
          <a:blip r:embed="rId2"/>
          <a:srcRect l="20863" t="19201" r="22437" b="8001"/>
          <a:stretch/>
        </p:blipFill>
        <p:spPr>
          <a:xfrm>
            <a:off x="611560" y="116632"/>
            <a:ext cx="5184576" cy="3744416"/>
          </a:xfrm>
          <a:prstGeom prst="rect">
            <a:avLst/>
          </a:prstGeom>
        </p:spPr>
      </p:pic>
      <p:pic>
        <p:nvPicPr>
          <p:cNvPr id="5" name="Εικόνα 4">
            <a:extLst>
              <a:ext uri="{FF2B5EF4-FFF2-40B4-BE49-F238E27FC236}">
                <a16:creationId xmlns:a16="http://schemas.microsoft.com/office/drawing/2014/main" id="{4DCFA186-F14D-4FEF-8D87-34D89586802E}"/>
              </a:ext>
            </a:extLst>
          </p:cNvPr>
          <p:cNvPicPr>
            <a:picLocks noChangeAspect="1"/>
          </p:cNvPicPr>
          <p:nvPr/>
        </p:nvPicPr>
        <p:blipFill rotWithShape="1">
          <a:blip r:embed="rId3"/>
          <a:srcRect l="20075" t="27201" r="22438" b="16401"/>
          <a:stretch/>
        </p:blipFill>
        <p:spPr>
          <a:xfrm>
            <a:off x="516429" y="3840510"/>
            <a:ext cx="5256584" cy="2900858"/>
          </a:xfrm>
          <a:prstGeom prst="rect">
            <a:avLst/>
          </a:prstGeom>
        </p:spPr>
      </p:pic>
      <p:sp>
        <p:nvSpPr>
          <p:cNvPr id="6" name="TextBox 5">
            <a:extLst>
              <a:ext uri="{FF2B5EF4-FFF2-40B4-BE49-F238E27FC236}">
                <a16:creationId xmlns:a16="http://schemas.microsoft.com/office/drawing/2014/main" id="{8C647739-96A7-4A17-9D65-FDBC1F417643}"/>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extLst>
      <p:ext uri="{BB962C8B-B14F-4D97-AF65-F5344CB8AC3E}">
        <p14:creationId xmlns:p14="http://schemas.microsoft.com/office/powerpoint/2010/main" val="4193530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261" y="352726"/>
            <a:ext cx="8964293" cy="689957"/>
          </a:xfrm>
          <a:prstGeom prst="rect">
            <a:avLst/>
          </a:prstGeom>
        </p:spPr>
        <p:txBody>
          <a:bodyPr vert="horz" wrap="square" lIns="0" tIns="12724" rIns="0" bIns="0" rtlCol="0" anchor="ctr">
            <a:spAutoFit/>
          </a:bodyPr>
          <a:lstStyle/>
          <a:p>
            <a:pPr marL="12724">
              <a:lnSpc>
                <a:spcPct val="100000"/>
              </a:lnSpc>
              <a:spcBef>
                <a:spcPts val="100"/>
              </a:spcBef>
            </a:pPr>
            <a:r>
              <a:rPr b="1" spc="-5" dirty="0"/>
              <a:t>Θερμική Διάσπαση</a:t>
            </a:r>
            <a:r>
              <a:rPr b="1" spc="-90" dirty="0"/>
              <a:t> </a:t>
            </a:r>
            <a:r>
              <a:rPr b="1" spc="-5" dirty="0"/>
              <a:t>Δεσμών</a:t>
            </a:r>
          </a:p>
        </p:txBody>
      </p:sp>
      <p:sp>
        <p:nvSpPr>
          <p:cNvPr id="3" name="object 3"/>
          <p:cNvSpPr txBox="1"/>
          <p:nvPr/>
        </p:nvSpPr>
        <p:spPr>
          <a:xfrm>
            <a:off x="835477" y="3052738"/>
            <a:ext cx="77614" cy="106766"/>
          </a:xfrm>
          <a:prstGeom prst="rect">
            <a:avLst/>
          </a:prstGeom>
        </p:spPr>
        <p:txBody>
          <a:bodyPr vert="horz" wrap="square" lIns="0" tIns="13996" rIns="0" bIns="0" rtlCol="0">
            <a:spAutoFit/>
          </a:bodyPr>
          <a:lstStyle/>
          <a:p>
            <a:pPr marL="12724">
              <a:spcBef>
                <a:spcPts val="110"/>
              </a:spcBef>
            </a:pPr>
            <a:r>
              <a:rPr sz="601" spc="5" dirty="0">
                <a:latin typeface="Arial"/>
                <a:cs typeface="Arial"/>
              </a:rPr>
              <a:t>S</a:t>
            </a:r>
            <a:endParaRPr sz="601">
              <a:latin typeface="Arial"/>
              <a:cs typeface="Arial"/>
            </a:endParaRPr>
          </a:p>
        </p:txBody>
      </p:sp>
      <p:sp>
        <p:nvSpPr>
          <p:cNvPr id="4" name="object 4"/>
          <p:cNvSpPr txBox="1"/>
          <p:nvPr/>
        </p:nvSpPr>
        <p:spPr>
          <a:xfrm>
            <a:off x="180978" y="1282386"/>
            <a:ext cx="221389" cy="106766"/>
          </a:xfrm>
          <a:prstGeom prst="rect">
            <a:avLst/>
          </a:prstGeom>
        </p:spPr>
        <p:txBody>
          <a:bodyPr vert="horz" wrap="square" lIns="0" tIns="13996" rIns="0" bIns="0" rtlCol="0">
            <a:spAutoFit/>
          </a:bodyPr>
          <a:lstStyle/>
          <a:p>
            <a:pPr marL="38172">
              <a:spcBef>
                <a:spcPts val="110"/>
              </a:spcBef>
            </a:pPr>
            <a:r>
              <a:rPr sz="601" spc="5" dirty="0">
                <a:latin typeface="Arial"/>
                <a:cs typeface="Arial"/>
              </a:rPr>
              <a:t>H</a:t>
            </a:r>
            <a:r>
              <a:rPr sz="676" spc="7" baseline="-18518" dirty="0">
                <a:latin typeface="Arial"/>
                <a:cs typeface="Arial"/>
              </a:rPr>
              <a:t>3</a:t>
            </a:r>
            <a:r>
              <a:rPr sz="601" spc="5" dirty="0">
                <a:latin typeface="Arial"/>
                <a:cs typeface="Arial"/>
              </a:rPr>
              <a:t>C</a:t>
            </a:r>
            <a:endParaRPr sz="601">
              <a:latin typeface="Arial"/>
              <a:cs typeface="Arial"/>
            </a:endParaRPr>
          </a:p>
        </p:txBody>
      </p:sp>
      <p:sp>
        <p:nvSpPr>
          <p:cNvPr id="5" name="object 5"/>
          <p:cNvSpPr txBox="1"/>
          <p:nvPr/>
        </p:nvSpPr>
        <p:spPr>
          <a:xfrm>
            <a:off x="1865069" y="1282382"/>
            <a:ext cx="222026" cy="106766"/>
          </a:xfrm>
          <a:prstGeom prst="rect">
            <a:avLst/>
          </a:prstGeom>
        </p:spPr>
        <p:txBody>
          <a:bodyPr vert="horz" wrap="square" lIns="0" tIns="13996" rIns="0" bIns="0" rtlCol="0">
            <a:spAutoFit/>
          </a:bodyPr>
          <a:lstStyle/>
          <a:p>
            <a:pPr marL="38172">
              <a:spcBef>
                <a:spcPts val="110"/>
              </a:spcBef>
            </a:pPr>
            <a:r>
              <a:rPr sz="601" spc="5" dirty="0">
                <a:latin typeface="Arial"/>
                <a:cs typeface="Arial"/>
              </a:rPr>
              <a:t>CH</a:t>
            </a:r>
            <a:r>
              <a:rPr sz="676" spc="7" baseline="-18518" dirty="0">
                <a:latin typeface="Arial"/>
                <a:cs typeface="Arial"/>
              </a:rPr>
              <a:t>3</a:t>
            </a:r>
            <a:endParaRPr sz="676" baseline="-18518">
              <a:latin typeface="Arial"/>
              <a:cs typeface="Arial"/>
            </a:endParaRPr>
          </a:p>
        </p:txBody>
      </p:sp>
      <p:sp>
        <p:nvSpPr>
          <p:cNvPr id="6" name="object 6"/>
          <p:cNvSpPr txBox="1"/>
          <p:nvPr/>
        </p:nvSpPr>
        <p:spPr>
          <a:xfrm>
            <a:off x="4403164" y="1521330"/>
            <a:ext cx="486040" cy="272284"/>
          </a:xfrm>
          <a:prstGeom prst="rect">
            <a:avLst/>
          </a:prstGeom>
        </p:spPr>
        <p:txBody>
          <a:bodyPr vert="horz" wrap="square" lIns="0" tIns="13996" rIns="0" bIns="0" rtlCol="0">
            <a:spAutoFit/>
          </a:bodyPr>
          <a:lstStyle/>
          <a:p>
            <a:pPr marL="25448">
              <a:spcBef>
                <a:spcPts val="110"/>
              </a:spcBef>
            </a:pPr>
            <a:r>
              <a:rPr sz="601" spc="5" dirty="0">
                <a:latin typeface="Arial"/>
                <a:cs typeface="Arial"/>
              </a:rPr>
              <a:t>S</a:t>
            </a:r>
            <a:endParaRPr sz="601">
              <a:latin typeface="Arial"/>
              <a:cs typeface="Arial"/>
            </a:endParaRPr>
          </a:p>
          <a:p>
            <a:pPr marL="290110">
              <a:spcBef>
                <a:spcPts val="485"/>
              </a:spcBef>
            </a:pPr>
            <a:r>
              <a:rPr sz="601" spc="5" dirty="0">
                <a:latin typeface="Arial"/>
                <a:cs typeface="Arial"/>
              </a:rPr>
              <a:t>CH</a:t>
            </a:r>
            <a:r>
              <a:rPr sz="676" spc="7" baseline="-18518" dirty="0">
                <a:latin typeface="Arial"/>
                <a:cs typeface="Arial"/>
              </a:rPr>
              <a:t>3</a:t>
            </a:r>
            <a:endParaRPr sz="676" baseline="-18518">
              <a:latin typeface="Arial"/>
              <a:cs typeface="Arial"/>
            </a:endParaRPr>
          </a:p>
        </p:txBody>
      </p:sp>
      <p:sp>
        <p:nvSpPr>
          <p:cNvPr id="7" name="object 7"/>
          <p:cNvSpPr txBox="1"/>
          <p:nvPr/>
        </p:nvSpPr>
        <p:spPr>
          <a:xfrm>
            <a:off x="2968456" y="2761886"/>
            <a:ext cx="82067" cy="206122"/>
          </a:xfrm>
          <a:prstGeom prst="rect">
            <a:avLst/>
          </a:prstGeom>
        </p:spPr>
        <p:txBody>
          <a:bodyPr vert="horz" wrap="square" lIns="0" tIns="20994" rIns="0" bIns="0" rtlCol="0">
            <a:spAutoFit/>
          </a:bodyPr>
          <a:lstStyle/>
          <a:p>
            <a:pPr marL="12724" marR="5090">
              <a:lnSpc>
                <a:spcPts val="681"/>
              </a:lnSpc>
              <a:spcBef>
                <a:spcPts val="165"/>
              </a:spcBef>
            </a:pPr>
            <a:r>
              <a:rPr sz="601" spc="5" dirty="0">
                <a:latin typeface="Arial"/>
                <a:cs typeface="Arial"/>
              </a:rPr>
              <a:t>H  N</a:t>
            </a:r>
            <a:endParaRPr sz="601">
              <a:latin typeface="Arial"/>
              <a:cs typeface="Arial"/>
            </a:endParaRPr>
          </a:p>
        </p:txBody>
      </p:sp>
      <p:sp>
        <p:nvSpPr>
          <p:cNvPr id="8" name="object 8"/>
          <p:cNvSpPr txBox="1"/>
          <p:nvPr/>
        </p:nvSpPr>
        <p:spPr>
          <a:xfrm>
            <a:off x="2024138" y="3509999"/>
            <a:ext cx="137414" cy="106766"/>
          </a:xfrm>
          <a:prstGeom prst="rect">
            <a:avLst/>
          </a:prstGeom>
        </p:spPr>
        <p:txBody>
          <a:bodyPr vert="horz" wrap="square" lIns="0" tIns="13996" rIns="0" bIns="0" rtlCol="0">
            <a:spAutoFit/>
          </a:bodyPr>
          <a:lstStyle/>
          <a:p>
            <a:pPr marL="12724">
              <a:spcBef>
                <a:spcPts val="110"/>
              </a:spcBef>
            </a:pPr>
            <a:r>
              <a:rPr sz="601" dirty="0">
                <a:latin typeface="Arial"/>
                <a:cs typeface="Arial"/>
              </a:rPr>
              <a:t>NH</a:t>
            </a:r>
            <a:endParaRPr sz="601">
              <a:latin typeface="Arial"/>
              <a:cs typeface="Arial"/>
            </a:endParaRPr>
          </a:p>
        </p:txBody>
      </p:sp>
      <p:sp>
        <p:nvSpPr>
          <p:cNvPr id="9" name="object 9"/>
          <p:cNvSpPr txBox="1"/>
          <p:nvPr/>
        </p:nvSpPr>
        <p:spPr>
          <a:xfrm>
            <a:off x="1888980" y="3587843"/>
            <a:ext cx="86520" cy="106766"/>
          </a:xfrm>
          <a:prstGeom prst="rect">
            <a:avLst/>
          </a:prstGeom>
        </p:spPr>
        <p:txBody>
          <a:bodyPr vert="horz" wrap="square" lIns="0" tIns="13996" rIns="0" bIns="0" rtlCol="0">
            <a:spAutoFit/>
          </a:bodyPr>
          <a:lstStyle/>
          <a:p>
            <a:pPr marL="12724">
              <a:spcBef>
                <a:spcPts val="110"/>
              </a:spcBef>
            </a:pPr>
            <a:r>
              <a:rPr sz="601" spc="5" dirty="0">
                <a:latin typeface="Arial"/>
                <a:cs typeface="Arial"/>
              </a:rPr>
              <a:t>O</a:t>
            </a:r>
            <a:endParaRPr sz="601">
              <a:latin typeface="Arial"/>
              <a:cs typeface="Arial"/>
            </a:endParaRPr>
          </a:p>
        </p:txBody>
      </p:sp>
      <p:sp>
        <p:nvSpPr>
          <p:cNvPr id="10" name="object 10"/>
          <p:cNvSpPr txBox="1"/>
          <p:nvPr/>
        </p:nvSpPr>
        <p:spPr>
          <a:xfrm>
            <a:off x="2942481" y="3642824"/>
            <a:ext cx="77614" cy="106766"/>
          </a:xfrm>
          <a:prstGeom prst="rect">
            <a:avLst/>
          </a:prstGeom>
        </p:spPr>
        <p:txBody>
          <a:bodyPr vert="horz" wrap="square" lIns="0" tIns="13996" rIns="0" bIns="0" rtlCol="0">
            <a:spAutoFit/>
          </a:bodyPr>
          <a:lstStyle/>
          <a:p>
            <a:pPr marL="12724">
              <a:spcBef>
                <a:spcPts val="110"/>
              </a:spcBef>
            </a:pPr>
            <a:r>
              <a:rPr sz="601" spc="5" dirty="0">
                <a:latin typeface="Arial"/>
                <a:cs typeface="Arial"/>
              </a:rPr>
              <a:t>S</a:t>
            </a:r>
            <a:endParaRPr sz="601">
              <a:latin typeface="Arial"/>
              <a:cs typeface="Arial"/>
            </a:endParaRPr>
          </a:p>
        </p:txBody>
      </p:sp>
      <p:sp>
        <p:nvSpPr>
          <p:cNvPr id="11" name="object 11"/>
          <p:cNvSpPr txBox="1"/>
          <p:nvPr/>
        </p:nvSpPr>
        <p:spPr>
          <a:xfrm>
            <a:off x="1467313" y="3971076"/>
            <a:ext cx="222026" cy="106766"/>
          </a:xfrm>
          <a:prstGeom prst="rect">
            <a:avLst/>
          </a:prstGeom>
        </p:spPr>
        <p:txBody>
          <a:bodyPr vert="horz" wrap="square" lIns="0" tIns="13996" rIns="0" bIns="0" rtlCol="0">
            <a:spAutoFit/>
          </a:bodyPr>
          <a:lstStyle/>
          <a:p>
            <a:pPr marL="38172">
              <a:spcBef>
                <a:spcPts val="110"/>
              </a:spcBef>
            </a:pPr>
            <a:r>
              <a:rPr sz="601" spc="5" dirty="0">
                <a:latin typeface="Arial"/>
                <a:cs typeface="Arial"/>
              </a:rPr>
              <a:t>CH</a:t>
            </a:r>
            <a:r>
              <a:rPr sz="676" spc="7" baseline="-18518" dirty="0">
                <a:latin typeface="Arial"/>
                <a:cs typeface="Arial"/>
              </a:rPr>
              <a:t>3</a:t>
            </a:r>
            <a:endParaRPr sz="676" baseline="-18518">
              <a:latin typeface="Arial"/>
              <a:cs typeface="Arial"/>
            </a:endParaRPr>
          </a:p>
        </p:txBody>
      </p:sp>
      <p:sp>
        <p:nvSpPr>
          <p:cNvPr id="12" name="object 12"/>
          <p:cNvSpPr txBox="1"/>
          <p:nvPr/>
        </p:nvSpPr>
        <p:spPr>
          <a:xfrm>
            <a:off x="1227872" y="3816915"/>
            <a:ext cx="77614" cy="106766"/>
          </a:xfrm>
          <a:prstGeom prst="rect">
            <a:avLst/>
          </a:prstGeom>
        </p:spPr>
        <p:txBody>
          <a:bodyPr vert="horz" wrap="square" lIns="0" tIns="13996" rIns="0" bIns="0" rtlCol="0">
            <a:spAutoFit/>
          </a:bodyPr>
          <a:lstStyle/>
          <a:p>
            <a:pPr marL="12724">
              <a:spcBef>
                <a:spcPts val="110"/>
              </a:spcBef>
            </a:pPr>
            <a:r>
              <a:rPr sz="601" spc="5" dirty="0">
                <a:latin typeface="Arial"/>
                <a:cs typeface="Arial"/>
              </a:rPr>
              <a:t>S</a:t>
            </a:r>
            <a:endParaRPr sz="601">
              <a:latin typeface="Arial"/>
              <a:cs typeface="Arial"/>
            </a:endParaRPr>
          </a:p>
        </p:txBody>
      </p:sp>
      <p:sp>
        <p:nvSpPr>
          <p:cNvPr id="13" name="object 13"/>
          <p:cNvSpPr txBox="1"/>
          <p:nvPr/>
        </p:nvSpPr>
        <p:spPr>
          <a:xfrm>
            <a:off x="757133" y="3816915"/>
            <a:ext cx="183219" cy="106766"/>
          </a:xfrm>
          <a:prstGeom prst="rect">
            <a:avLst/>
          </a:prstGeom>
        </p:spPr>
        <p:txBody>
          <a:bodyPr vert="horz" wrap="square" lIns="0" tIns="13996" rIns="0" bIns="0" rtlCol="0">
            <a:spAutoFit/>
          </a:bodyPr>
          <a:lstStyle/>
          <a:p>
            <a:pPr marL="12724">
              <a:spcBef>
                <a:spcPts val="110"/>
              </a:spcBef>
              <a:tabLst>
                <a:tab pos="169867" algn="l"/>
              </a:tabLst>
            </a:pPr>
            <a:r>
              <a:rPr sz="601" u="heavy" dirty="0">
                <a:uFill>
                  <a:solidFill>
                    <a:srgbClr val="000000"/>
                  </a:solidFill>
                </a:uFill>
                <a:latin typeface="Arial"/>
                <a:cs typeface="Arial"/>
              </a:rPr>
              <a:t> 	</a:t>
            </a:r>
            <a:endParaRPr sz="601">
              <a:latin typeface="Arial"/>
              <a:cs typeface="Arial"/>
            </a:endParaRPr>
          </a:p>
        </p:txBody>
      </p:sp>
      <p:sp>
        <p:nvSpPr>
          <p:cNvPr id="14" name="object 14"/>
          <p:cNvSpPr txBox="1"/>
          <p:nvPr/>
        </p:nvSpPr>
        <p:spPr>
          <a:xfrm>
            <a:off x="5072937" y="2839781"/>
            <a:ext cx="222026" cy="106766"/>
          </a:xfrm>
          <a:prstGeom prst="rect">
            <a:avLst/>
          </a:prstGeom>
        </p:spPr>
        <p:txBody>
          <a:bodyPr vert="horz" wrap="square" lIns="0" tIns="13996" rIns="0" bIns="0" rtlCol="0">
            <a:spAutoFit/>
          </a:bodyPr>
          <a:lstStyle/>
          <a:p>
            <a:pPr marL="38172">
              <a:spcBef>
                <a:spcPts val="110"/>
              </a:spcBef>
            </a:pPr>
            <a:r>
              <a:rPr sz="601" spc="5" dirty="0">
                <a:latin typeface="Arial"/>
                <a:cs typeface="Arial"/>
              </a:rPr>
              <a:t>CH</a:t>
            </a:r>
            <a:r>
              <a:rPr sz="676" spc="7" baseline="-18518" dirty="0">
                <a:latin typeface="Arial"/>
                <a:cs typeface="Arial"/>
              </a:rPr>
              <a:t>3</a:t>
            </a:r>
            <a:endParaRPr sz="676" baseline="-18518">
              <a:latin typeface="Arial"/>
              <a:cs typeface="Arial"/>
            </a:endParaRPr>
          </a:p>
        </p:txBody>
      </p:sp>
      <p:sp>
        <p:nvSpPr>
          <p:cNvPr id="15" name="object 15"/>
          <p:cNvSpPr txBox="1"/>
          <p:nvPr/>
        </p:nvSpPr>
        <p:spPr>
          <a:xfrm>
            <a:off x="3427777" y="3668813"/>
            <a:ext cx="221389" cy="106766"/>
          </a:xfrm>
          <a:prstGeom prst="rect">
            <a:avLst/>
          </a:prstGeom>
        </p:spPr>
        <p:txBody>
          <a:bodyPr vert="horz" wrap="square" lIns="0" tIns="13996" rIns="0" bIns="0" rtlCol="0">
            <a:spAutoFit/>
          </a:bodyPr>
          <a:lstStyle/>
          <a:p>
            <a:pPr marL="38172">
              <a:spcBef>
                <a:spcPts val="110"/>
              </a:spcBef>
            </a:pPr>
            <a:r>
              <a:rPr sz="601" spc="5" dirty="0">
                <a:latin typeface="Arial"/>
                <a:cs typeface="Arial"/>
              </a:rPr>
              <a:t>CH</a:t>
            </a:r>
            <a:r>
              <a:rPr sz="676" spc="7" baseline="-18518" dirty="0">
                <a:latin typeface="Arial"/>
                <a:cs typeface="Arial"/>
              </a:rPr>
              <a:t>3</a:t>
            </a:r>
            <a:endParaRPr sz="676" baseline="-18518">
              <a:latin typeface="Arial"/>
              <a:cs typeface="Arial"/>
            </a:endParaRPr>
          </a:p>
        </p:txBody>
      </p:sp>
      <p:sp>
        <p:nvSpPr>
          <p:cNvPr id="16" name="object 16"/>
          <p:cNvSpPr txBox="1"/>
          <p:nvPr/>
        </p:nvSpPr>
        <p:spPr>
          <a:xfrm>
            <a:off x="3687114" y="3705326"/>
            <a:ext cx="185764" cy="86209"/>
          </a:xfrm>
          <a:prstGeom prst="rect">
            <a:avLst/>
          </a:prstGeom>
        </p:spPr>
        <p:txBody>
          <a:bodyPr vert="horz" wrap="square" lIns="0" tIns="16541" rIns="0" bIns="0" rtlCol="0">
            <a:spAutoFit/>
          </a:bodyPr>
          <a:lstStyle/>
          <a:p>
            <a:pPr marL="12724">
              <a:spcBef>
                <a:spcPts val="130"/>
              </a:spcBef>
              <a:tabLst>
                <a:tab pos="172412" algn="l"/>
              </a:tabLst>
            </a:pPr>
            <a:r>
              <a:rPr sz="451" u="heavy" spc="5" dirty="0">
                <a:uFill>
                  <a:solidFill>
                    <a:srgbClr val="000000"/>
                  </a:solidFill>
                </a:uFill>
                <a:latin typeface="Arial"/>
                <a:cs typeface="Arial"/>
              </a:rPr>
              <a:t> 	</a:t>
            </a:r>
            <a:endParaRPr sz="451">
              <a:latin typeface="Arial"/>
              <a:cs typeface="Arial"/>
            </a:endParaRPr>
          </a:p>
        </p:txBody>
      </p:sp>
      <p:sp>
        <p:nvSpPr>
          <p:cNvPr id="17" name="object 17"/>
          <p:cNvSpPr txBox="1"/>
          <p:nvPr/>
        </p:nvSpPr>
        <p:spPr>
          <a:xfrm>
            <a:off x="3601325" y="4176483"/>
            <a:ext cx="77614" cy="106766"/>
          </a:xfrm>
          <a:prstGeom prst="rect">
            <a:avLst/>
          </a:prstGeom>
        </p:spPr>
        <p:txBody>
          <a:bodyPr vert="horz" wrap="square" lIns="0" tIns="13996" rIns="0" bIns="0" rtlCol="0">
            <a:spAutoFit/>
          </a:bodyPr>
          <a:lstStyle/>
          <a:p>
            <a:pPr marL="12724">
              <a:spcBef>
                <a:spcPts val="110"/>
              </a:spcBef>
            </a:pPr>
            <a:r>
              <a:rPr sz="601" spc="5" dirty="0">
                <a:latin typeface="Arial"/>
                <a:cs typeface="Arial"/>
              </a:rPr>
              <a:t>S</a:t>
            </a:r>
            <a:endParaRPr sz="601">
              <a:latin typeface="Arial"/>
              <a:cs typeface="Arial"/>
            </a:endParaRPr>
          </a:p>
        </p:txBody>
      </p:sp>
      <p:sp>
        <p:nvSpPr>
          <p:cNvPr id="18" name="object 18"/>
          <p:cNvSpPr txBox="1"/>
          <p:nvPr/>
        </p:nvSpPr>
        <p:spPr>
          <a:xfrm>
            <a:off x="4297846" y="4176483"/>
            <a:ext cx="160953" cy="106766"/>
          </a:xfrm>
          <a:prstGeom prst="rect">
            <a:avLst/>
          </a:prstGeom>
        </p:spPr>
        <p:txBody>
          <a:bodyPr vert="horz" wrap="square" lIns="0" tIns="13996" rIns="0" bIns="0" rtlCol="0">
            <a:spAutoFit/>
          </a:bodyPr>
          <a:lstStyle/>
          <a:p>
            <a:pPr marL="12724">
              <a:spcBef>
                <a:spcPts val="110"/>
              </a:spcBef>
            </a:pPr>
            <a:r>
              <a:rPr sz="601" u="sng" dirty="0">
                <a:uFill>
                  <a:solidFill>
                    <a:srgbClr val="000000"/>
                  </a:solidFill>
                </a:uFill>
                <a:latin typeface="Arial"/>
                <a:cs typeface="Arial"/>
              </a:rPr>
              <a:t> </a:t>
            </a:r>
            <a:r>
              <a:rPr sz="601" u="sng" spc="60" dirty="0">
                <a:uFill>
                  <a:solidFill>
                    <a:srgbClr val="000000"/>
                  </a:solidFill>
                </a:uFill>
                <a:latin typeface="Arial"/>
                <a:cs typeface="Arial"/>
              </a:rPr>
              <a:t> </a:t>
            </a:r>
            <a:endParaRPr sz="601">
              <a:latin typeface="Arial"/>
              <a:cs typeface="Arial"/>
            </a:endParaRPr>
          </a:p>
        </p:txBody>
      </p:sp>
      <p:sp>
        <p:nvSpPr>
          <p:cNvPr id="19" name="object 19"/>
          <p:cNvSpPr txBox="1"/>
          <p:nvPr/>
        </p:nvSpPr>
        <p:spPr>
          <a:xfrm>
            <a:off x="3715360" y="3958115"/>
            <a:ext cx="184492" cy="106766"/>
          </a:xfrm>
          <a:prstGeom prst="rect">
            <a:avLst/>
          </a:prstGeom>
        </p:spPr>
        <p:txBody>
          <a:bodyPr vert="horz" wrap="square" lIns="0" tIns="13996" rIns="0" bIns="0" rtlCol="0">
            <a:spAutoFit/>
          </a:bodyPr>
          <a:lstStyle/>
          <a:p>
            <a:pPr marL="12724">
              <a:spcBef>
                <a:spcPts val="110"/>
              </a:spcBef>
              <a:tabLst>
                <a:tab pos="171140" algn="l"/>
              </a:tabLst>
            </a:pPr>
            <a:r>
              <a:rPr sz="601" u="heavy" dirty="0">
                <a:uFill>
                  <a:solidFill>
                    <a:srgbClr val="000000"/>
                  </a:solidFill>
                </a:uFill>
                <a:latin typeface="Arial"/>
                <a:cs typeface="Arial"/>
              </a:rPr>
              <a:t> 	</a:t>
            </a:r>
            <a:endParaRPr sz="601">
              <a:latin typeface="Arial"/>
              <a:cs typeface="Arial"/>
            </a:endParaRPr>
          </a:p>
        </p:txBody>
      </p:sp>
      <p:sp>
        <p:nvSpPr>
          <p:cNvPr id="20" name="object 20"/>
          <p:cNvSpPr txBox="1"/>
          <p:nvPr/>
        </p:nvSpPr>
        <p:spPr>
          <a:xfrm>
            <a:off x="4270871" y="3958115"/>
            <a:ext cx="466955" cy="106766"/>
          </a:xfrm>
          <a:prstGeom prst="rect">
            <a:avLst/>
          </a:prstGeom>
        </p:spPr>
        <p:txBody>
          <a:bodyPr vert="horz" wrap="square" lIns="0" tIns="13996" rIns="0" bIns="0" rtlCol="0">
            <a:spAutoFit/>
          </a:bodyPr>
          <a:lstStyle/>
          <a:p>
            <a:pPr marL="38172">
              <a:spcBef>
                <a:spcPts val="110"/>
              </a:spcBef>
              <a:tabLst>
                <a:tab pos="196588" algn="l"/>
              </a:tabLst>
            </a:pPr>
            <a:r>
              <a:rPr sz="601" u="heavy" dirty="0">
                <a:uFill>
                  <a:solidFill>
                    <a:srgbClr val="000000"/>
                  </a:solidFill>
                </a:uFill>
                <a:latin typeface="Arial"/>
                <a:cs typeface="Arial"/>
              </a:rPr>
              <a:t> 	</a:t>
            </a:r>
            <a:r>
              <a:rPr sz="601" dirty="0">
                <a:latin typeface="Arial"/>
                <a:cs typeface="Arial"/>
              </a:rPr>
              <a:t>   </a:t>
            </a:r>
            <a:r>
              <a:rPr sz="601" spc="10" dirty="0">
                <a:latin typeface="Arial"/>
                <a:cs typeface="Arial"/>
              </a:rPr>
              <a:t> </a:t>
            </a:r>
            <a:r>
              <a:rPr sz="601" spc="5" dirty="0">
                <a:latin typeface="Arial"/>
                <a:cs typeface="Arial"/>
              </a:rPr>
              <a:t>H</a:t>
            </a:r>
            <a:r>
              <a:rPr sz="676" spc="7" baseline="-18518" dirty="0">
                <a:latin typeface="Arial"/>
                <a:cs typeface="Arial"/>
              </a:rPr>
              <a:t>3</a:t>
            </a:r>
            <a:r>
              <a:rPr sz="601" spc="5" dirty="0">
                <a:latin typeface="Arial"/>
                <a:cs typeface="Arial"/>
              </a:rPr>
              <a:t>C</a:t>
            </a:r>
            <a:endParaRPr sz="601">
              <a:latin typeface="Arial"/>
              <a:cs typeface="Arial"/>
            </a:endParaRPr>
          </a:p>
        </p:txBody>
      </p:sp>
      <p:sp>
        <p:nvSpPr>
          <p:cNvPr id="21" name="object 21"/>
          <p:cNvSpPr txBox="1"/>
          <p:nvPr/>
        </p:nvSpPr>
        <p:spPr>
          <a:xfrm>
            <a:off x="4278949" y="4824621"/>
            <a:ext cx="222026" cy="106766"/>
          </a:xfrm>
          <a:prstGeom prst="rect">
            <a:avLst/>
          </a:prstGeom>
        </p:spPr>
        <p:txBody>
          <a:bodyPr vert="horz" wrap="square" lIns="0" tIns="13996" rIns="0" bIns="0" rtlCol="0">
            <a:spAutoFit/>
          </a:bodyPr>
          <a:lstStyle/>
          <a:p>
            <a:pPr marL="38172">
              <a:spcBef>
                <a:spcPts val="110"/>
              </a:spcBef>
            </a:pPr>
            <a:r>
              <a:rPr sz="601" spc="5" dirty="0">
                <a:latin typeface="Arial"/>
                <a:cs typeface="Arial"/>
              </a:rPr>
              <a:t>H</a:t>
            </a:r>
            <a:r>
              <a:rPr sz="676" spc="7" baseline="-18518" dirty="0">
                <a:latin typeface="Arial"/>
                <a:cs typeface="Arial"/>
              </a:rPr>
              <a:t>3</a:t>
            </a:r>
            <a:r>
              <a:rPr sz="601" spc="5" dirty="0">
                <a:latin typeface="Arial"/>
                <a:cs typeface="Arial"/>
              </a:rPr>
              <a:t>C</a:t>
            </a:r>
            <a:endParaRPr sz="601">
              <a:latin typeface="Arial"/>
              <a:cs typeface="Arial"/>
            </a:endParaRPr>
          </a:p>
        </p:txBody>
      </p:sp>
      <p:sp>
        <p:nvSpPr>
          <p:cNvPr id="22" name="object 22"/>
          <p:cNvSpPr txBox="1"/>
          <p:nvPr/>
        </p:nvSpPr>
        <p:spPr>
          <a:xfrm>
            <a:off x="4603434" y="4700185"/>
            <a:ext cx="221389" cy="106766"/>
          </a:xfrm>
          <a:prstGeom prst="rect">
            <a:avLst/>
          </a:prstGeom>
        </p:spPr>
        <p:txBody>
          <a:bodyPr vert="horz" wrap="square" lIns="0" tIns="13996" rIns="0" bIns="0" rtlCol="0">
            <a:spAutoFit/>
          </a:bodyPr>
          <a:lstStyle/>
          <a:p>
            <a:pPr marL="38172">
              <a:spcBef>
                <a:spcPts val="110"/>
              </a:spcBef>
            </a:pPr>
            <a:r>
              <a:rPr sz="601" spc="5" dirty="0">
                <a:latin typeface="Arial"/>
                <a:cs typeface="Arial"/>
              </a:rPr>
              <a:t>CH</a:t>
            </a:r>
            <a:r>
              <a:rPr sz="676" spc="7" baseline="-18518" dirty="0">
                <a:latin typeface="Arial"/>
                <a:cs typeface="Arial"/>
              </a:rPr>
              <a:t>3</a:t>
            </a:r>
            <a:endParaRPr sz="676" baseline="-18518">
              <a:latin typeface="Arial"/>
              <a:cs typeface="Arial"/>
            </a:endParaRPr>
          </a:p>
        </p:txBody>
      </p:sp>
      <p:sp>
        <p:nvSpPr>
          <p:cNvPr id="23" name="object 23"/>
          <p:cNvSpPr txBox="1"/>
          <p:nvPr/>
        </p:nvSpPr>
        <p:spPr>
          <a:xfrm>
            <a:off x="948463" y="4249007"/>
            <a:ext cx="77614" cy="106766"/>
          </a:xfrm>
          <a:prstGeom prst="rect">
            <a:avLst/>
          </a:prstGeom>
        </p:spPr>
        <p:txBody>
          <a:bodyPr vert="horz" wrap="square" lIns="0" tIns="13996" rIns="0" bIns="0" rtlCol="0">
            <a:spAutoFit/>
          </a:bodyPr>
          <a:lstStyle/>
          <a:p>
            <a:pPr marL="12724">
              <a:spcBef>
                <a:spcPts val="110"/>
              </a:spcBef>
            </a:pPr>
            <a:r>
              <a:rPr sz="601" spc="5" dirty="0">
                <a:latin typeface="Arial"/>
                <a:cs typeface="Arial"/>
              </a:rPr>
              <a:t>S</a:t>
            </a:r>
            <a:endParaRPr sz="601">
              <a:latin typeface="Arial"/>
              <a:cs typeface="Arial"/>
            </a:endParaRPr>
          </a:p>
        </p:txBody>
      </p:sp>
      <p:sp>
        <p:nvSpPr>
          <p:cNvPr id="24" name="object 24"/>
          <p:cNvSpPr txBox="1"/>
          <p:nvPr/>
        </p:nvSpPr>
        <p:spPr>
          <a:xfrm>
            <a:off x="729650" y="4048992"/>
            <a:ext cx="182583" cy="106766"/>
          </a:xfrm>
          <a:prstGeom prst="rect">
            <a:avLst/>
          </a:prstGeom>
        </p:spPr>
        <p:txBody>
          <a:bodyPr vert="horz" wrap="square" lIns="0" tIns="13996" rIns="0" bIns="0" rtlCol="0">
            <a:spAutoFit/>
          </a:bodyPr>
          <a:lstStyle/>
          <a:p>
            <a:pPr marL="12724">
              <a:spcBef>
                <a:spcPts val="110"/>
              </a:spcBef>
              <a:tabLst>
                <a:tab pos="169231" algn="l"/>
              </a:tabLst>
            </a:pPr>
            <a:r>
              <a:rPr sz="601" u="heavy" dirty="0">
                <a:uFill>
                  <a:solidFill>
                    <a:srgbClr val="000000"/>
                  </a:solidFill>
                </a:uFill>
                <a:latin typeface="Arial"/>
                <a:cs typeface="Arial"/>
              </a:rPr>
              <a:t> 	</a:t>
            </a:r>
            <a:endParaRPr sz="601">
              <a:latin typeface="Arial"/>
              <a:cs typeface="Arial"/>
            </a:endParaRPr>
          </a:p>
        </p:txBody>
      </p:sp>
      <p:sp>
        <p:nvSpPr>
          <p:cNvPr id="25" name="object 25"/>
          <p:cNvSpPr txBox="1"/>
          <p:nvPr/>
        </p:nvSpPr>
        <p:spPr>
          <a:xfrm>
            <a:off x="1865079" y="4048992"/>
            <a:ext cx="222026" cy="106766"/>
          </a:xfrm>
          <a:prstGeom prst="rect">
            <a:avLst/>
          </a:prstGeom>
        </p:spPr>
        <p:txBody>
          <a:bodyPr vert="horz" wrap="square" lIns="0" tIns="13996" rIns="0" bIns="0" rtlCol="0">
            <a:spAutoFit/>
          </a:bodyPr>
          <a:lstStyle/>
          <a:p>
            <a:pPr marL="38172">
              <a:spcBef>
                <a:spcPts val="110"/>
              </a:spcBef>
            </a:pPr>
            <a:r>
              <a:rPr sz="601" spc="5" dirty="0">
                <a:latin typeface="Arial"/>
                <a:cs typeface="Arial"/>
              </a:rPr>
              <a:t>CH</a:t>
            </a:r>
            <a:r>
              <a:rPr sz="676" spc="7" baseline="-18518" dirty="0">
                <a:latin typeface="Arial"/>
                <a:cs typeface="Arial"/>
              </a:rPr>
              <a:t>3</a:t>
            </a:r>
            <a:endParaRPr sz="676" baseline="-18518">
              <a:latin typeface="Arial"/>
              <a:cs typeface="Arial"/>
            </a:endParaRPr>
          </a:p>
        </p:txBody>
      </p:sp>
      <p:sp>
        <p:nvSpPr>
          <p:cNvPr id="26" name="object 26"/>
          <p:cNvSpPr txBox="1"/>
          <p:nvPr/>
        </p:nvSpPr>
        <p:spPr>
          <a:xfrm>
            <a:off x="4275706" y="4432227"/>
            <a:ext cx="185764" cy="106766"/>
          </a:xfrm>
          <a:prstGeom prst="rect">
            <a:avLst/>
          </a:prstGeom>
        </p:spPr>
        <p:txBody>
          <a:bodyPr vert="horz" wrap="square" lIns="0" tIns="13996" rIns="0" bIns="0" rtlCol="0">
            <a:spAutoFit/>
          </a:bodyPr>
          <a:lstStyle/>
          <a:p>
            <a:pPr marL="12724">
              <a:spcBef>
                <a:spcPts val="110"/>
              </a:spcBef>
              <a:tabLst>
                <a:tab pos="172412" algn="l"/>
              </a:tabLst>
            </a:pPr>
            <a:r>
              <a:rPr sz="601" u="sng" dirty="0">
                <a:uFill>
                  <a:solidFill>
                    <a:srgbClr val="000000"/>
                  </a:solidFill>
                </a:uFill>
                <a:latin typeface="Arial"/>
                <a:cs typeface="Arial"/>
              </a:rPr>
              <a:t> 	</a:t>
            </a:r>
            <a:endParaRPr sz="601">
              <a:latin typeface="Arial"/>
              <a:cs typeface="Arial"/>
            </a:endParaRPr>
          </a:p>
        </p:txBody>
      </p:sp>
      <p:sp>
        <p:nvSpPr>
          <p:cNvPr id="27" name="object 27"/>
          <p:cNvSpPr txBox="1"/>
          <p:nvPr/>
        </p:nvSpPr>
        <p:spPr>
          <a:xfrm>
            <a:off x="3240720" y="4432227"/>
            <a:ext cx="221389" cy="106766"/>
          </a:xfrm>
          <a:prstGeom prst="rect">
            <a:avLst/>
          </a:prstGeom>
        </p:spPr>
        <p:txBody>
          <a:bodyPr vert="horz" wrap="square" lIns="0" tIns="13996" rIns="0" bIns="0" rtlCol="0">
            <a:spAutoFit/>
          </a:bodyPr>
          <a:lstStyle/>
          <a:p>
            <a:pPr marL="38172">
              <a:spcBef>
                <a:spcPts val="110"/>
              </a:spcBef>
            </a:pPr>
            <a:r>
              <a:rPr sz="601" spc="5" dirty="0">
                <a:latin typeface="Arial"/>
                <a:cs typeface="Arial"/>
              </a:rPr>
              <a:t>H</a:t>
            </a:r>
            <a:r>
              <a:rPr sz="676" spc="7" baseline="-18518" dirty="0">
                <a:latin typeface="Arial"/>
                <a:cs typeface="Arial"/>
              </a:rPr>
              <a:t>3</a:t>
            </a:r>
            <a:r>
              <a:rPr sz="601" spc="5" dirty="0">
                <a:latin typeface="Arial"/>
                <a:cs typeface="Arial"/>
              </a:rPr>
              <a:t>C</a:t>
            </a:r>
            <a:endParaRPr sz="601">
              <a:latin typeface="Arial"/>
              <a:cs typeface="Arial"/>
            </a:endParaRPr>
          </a:p>
        </p:txBody>
      </p:sp>
      <p:sp>
        <p:nvSpPr>
          <p:cNvPr id="28" name="object 28"/>
          <p:cNvSpPr/>
          <p:nvPr/>
        </p:nvSpPr>
        <p:spPr>
          <a:xfrm>
            <a:off x="1287170" y="2915732"/>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29" name="object 29"/>
          <p:cNvSpPr/>
          <p:nvPr/>
        </p:nvSpPr>
        <p:spPr>
          <a:xfrm>
            <a:off x="1153573" y="2837863"/>
            <a:ext cx="133597" cy="78250"/>
          </a:xfrm>
          <a:custGeom>
            <a:avLst/>
            <a:gdLst/>
            <a:ahLst/>
            <a:cxnLst/>
            <a:rect l="l" t="t" r="r" b="b"/>
            <a:pathLst>
              <a:path w="133350" h="78105">
                <a:moveTo>
                  <a:pt x="0" y="0"/>
                </a:moveTo>
                <a:lnTo>
                  <a:pt x="133350" y="77724"/>
                </a:lnTo>
              </a:path>
            </a:pathLst>
          </a:custGeom>
          <a:ln w="5537">
            <a:solidFill>
              <a:srgbClr val="000000"/>
            </a:solidFill>
          </a:ln>
        </p:spPr>
        <p:txBody>
          <a:bodyPr wrap="square" lIns="0" tIns="0" rIns="0" bIns="0" rtlCol="0"/>
          <a:lstStyle/>
          <a:p>
            <a:endParaRPr sz="1803"/>
          </a:p>
        </p:txBody>
      </p:sp>
      <p:sp>
        <p:nvSpPr>
          <p:cNvPr id="30" name="object 30"/>
          <p:cNvSpPr/>
          <p:nvPr/>
        </p:nvSpPr>
        <p:spPr>
          <a:xfrm>
            <a:off x="1152046" y="2866873"/>
            <a:ext cx="111967" cy="63618"/>
          </a:xfrm>
          <a:custGeom>
            <a:avLst/>
            <a:gdLst/>
            <a:ahLst/>
            <a:cxnLst/>
            <a:rect l="l" t="t" r="r" b="b"/>
            <a:pathLst>
              <a:path w="111759" h="63500">
                <a:moveTo>
                  <a:pt x="0" y="0"/>
                </a:moveTo>
                <a:lnTo>
                  <a:pt x="111251" y="63246"/>
                </a:lnTo>
              </a:path>
            </a:pathLst>
          </a:custGeom>
          <a:ln w="5537">
            <a:solidFill>
              <a:srgbClr val="000000"/>
            </a:solidFill>
          </a:ln>
        </p:spPr>
        <p:txBody>
          <a:bodyPr wrap="square" lIns="0" tIns="0" rIns="0" bIns="0" rtlCol="0"/>
          <a:lstStyle/>
          <a:p>
            <a:endParaRPr sz="1803"/>
          </a:p>
        </p:txBody>
      </p:sp>
      <p:sp>
        <p:nvSpPr>
          <p:cNvPr id="31" name="object 31"/>
          <p:cNvSpPr/>
          <p:nvPr/>
        </p:nvSpPr>
        <p:spPr>
          <a:xfrm>
            <a:off x="1153573" y="3069178"/>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32" name="object 32"/>
          <p:cNvSpPr/>
          <p:nvPr/>
        </p:nvSpPr>
        <p:spPr>
          <a:xfrm>
            <a:off x="1152046" y="3052382"/>
            <a:ext cx="111967" cy="62982"/>
          </a:xfrm>
          <a:custGeom>
            <a:avLst/>
            <a:gdLst/>
            <a:ahLst/>
            <a:cxnLst/>
            <a:rect l="l" t="t" r="r" b="b"/>
            <a:pathLst>
              <a:path w="111759" h="62864">
                <a:moveTo>
                  <a:pt x="0" y="62484"/>
                </a:moveTo>
                <a:lnTo>
                  <a:pt x="111251" y="0"/>
                </a:lnTo>
              </a:path>
            </a:pathLst>
          </a:custGeom>
          <a:ln w="5537">
            <a:solidFill>
              <a:srgbClr val="000000"/>
            </a:solidFill>
          </a:ln>
        </p:spPr>
        <p:txBody>
          <a:bodyPr wrap="square" lIns="0" tIns="0" rIns="0" bIns="0" rtlCol="0"/>
          <a:lstStyle/>
          <a:p>
            <a:endParaRPr sz="1803"/>
          </a:p>
        </p:txBody>
      </p:sp>
      <p:sp>
        <p:nvSpPr>
          <p:cNvPr id="33" name="object 33"/>
          <p:cNvSpPr/>
          <p:nvPr/>
        </p:nvSpPr>
        <p:spPr>
          <a:xfrm>
            <a:off x="1020739" y="2837863"/>
            <a:ext cx="132961" cy="78250"/>
          </a:xfrm>
          <a:custGeom>
            <a:avLst/>
            <a:gdLst/>
            <a:ahLst/>
            <a:cxnLst/>
            <a:rect l="l" t="t" r="r" b="b"/>
            <a:pathLst>
              <a:path w="132715" h="78105">
                <a:moveTo>
                  <a:pt x="0" y="77724"/>
                </a:moveTo>
                <a:lnTo>
                  <a:pt x="132587" y="0"/>
                </a:lnTo>
              </a:path>
            </a:pathLst>
          </a:custGeom>
          <a:ln w="5537">
            <a:solidFill>
              <a:srgbClr val="000000"/>
            </a:solidFill>
          </a:ln>
        </p:spPr>
        <p:txBody>
          <a:bodyPr wrap="square" lIns="0" tIns="0" rIns="0" bIns="0" rtlCol="0"/>
          <a:lstStyle/>
          <a:p>
            <a:endParaRPr sz="1803"/>
          </a:p>
        </p:txBody>
      </p:sp>
      <p:sp>
        <p:nvSpPr>
          <p:cNvPr id="34" name="object 34"/>
          <p:cNvSpPr/>
          <p:nvPr/>
        </p:nvSpPr>
        <p:spPr>
          <a:xfrm>
            <a:off x="1020739" y="3069178"/>
            <a:ext cx="132961" cy="75705"/>
          </a:xfrm>
          <a:custGeom>
            <a:avLst/>
            <a:gdLst/>
            <a:ahLst/>
            <a:cxnLst/>
            <a:rect l="l" t="t" r="r" b="b"/>
            <a:pathLst>
              <a:path w="132715" h="75564">
                <a:moveTo>
                  <a:pt x="0" y="0"/>
                </a:moveTo>
                <a:lnTo>
                  <a:pt x="132587" y="75437"/>
                </a:lnTo>
              </a:path>
            </a:pathLst>
          </a:custGeom>
          <a:ln w="5537">
            <a:solidFill>
              <a:srgbClr val="000000"/>
            </a:solidFill>
          </a:ln>
        </p:spPr>
        <p:txBody>
          <a:bodyPr wrap="square" lIns="0" tIns="0" rIns="0" bIns="0" rtlCol="0"/>
          <a:lstStyle/>
          <a:p>
            <a:endParaRPr sz="1803"/>
          </a:p>
        </p:txBody>
      </p:sp>
      <p:sp>
        <p:nvSpPr>
          <p:cNvPr id="35" name="object 35"/>
          <p:cNvSpPr/>
          <p:nvPr/>
        </p:nvSpPr>
        <p:spPr>
          <a:xfrm>
            <a:off x="1020739" y="2915732"/>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36" name="object 36"/>
          <p:cNvSpPr/>
          <p:nvPr/>
        </p:nvSpPr>
        <p:spPr>
          <a:xfrm>
            <a:off x="1046695" y="2928709"/>
            <a:ext cx="0" cy="127872"/>
          </a:xfrm>
          <a:custGeom>
            <a:avLst/>
            <a:gdLst/>
            <a:ahLst/>
            <a:cxnLst/>
            <a:rect l="l" t="t" r="r" b="b"/>
            <a:pathLst>
              <a:path h="127635">
                <a:moveTo>
                  <a:pt x="0" y="127253"/>
                </a:moveTo>
                <a:lnTo>
                  <a:pt x="0" y="0"/>
                </a:lnTo>
              </a:path>
            </a:pathLst>
          </a:custGeom>
          <a:ln w="5537">
            <a:solidFill>
              <a:srgbClr val="000000"/>
            </a:solidFill>
          </a:ln>
        </p:spPr>
        <p:txBody>
          <a:bodyPr wrap="square" lIns="0" tIns="0" rIns="0" bIns="0" rtlCol="0"/>
          <a:lstStyle/>
          <a:p>
            <a:endParaRPr sz="1803"/>
          </a:p>
        </p:txBody>
      </p:sp>
      <p:sp>
        <p:nvSpPr>
          <p:cNvPr id="37" name="object 37"/>
          <p:cNvSpPr/>
          <p:nvPr/>
        </p:nvSpPr>
        <p:spPr>
          <a:xfrm>
            <a:off x="874164" y="2866873"/>
            <a:ext cx="146957" cy="48986"/>
          </a:xfrm>
          <a:custGeom>
            <a:avLst/>
            <a:gdLst/>
            <a:ahLst/>
            <a:cxnLst/>
            <a:rect l="l" t="t" r="r" b="b"/>
            <a:pathLst>
              <a:path w="146684" h="48894">
                <a:moveTo>
                  <a:pt x="0" y="0"/>
                </a:moveTo>
                <a:lnTo>
                  <a:pt x="146303" y="48768"/>
                </a:lnTo>
              </a:path>
            </a:pathLst>
          </a:custGeom>
          <a:ln w="5537">
            <a:solidFill>
              <a:srgbClr val="000000"/>
            </a:solidFill>
          </a:ln>
        </p:spPr>
        <p:txBody>
          <a:bodyPr wrap="square" lIns="0" tIns="0" rIns="0" bIns="0" rtlCol="0"/>
          <a:lstStyle/>
          <a:p>
            <a:endParaRPr sz="1803"/>
          </a:p>
        </p:txBody>
      </p:sp>
      <p:sp>
        <p:nvSpPr>
          <p:cNvPr id="38" name="object 38"/>
          <p:cNvSpPr/>
          <p:nvPr/>
        </p:nvSpPr>
        <p:spPr>
          <a:xfrm>
            <a:off x="907753" y="3069178"/>
            <a:ext cx="113240" cy="35626"/>
          </a:xfrm>
          <a:custGeom>
            <a:avLst/>
            <a:gdLst/>
            <a:ahLst/>
            <a:cxnLst/>
            <a:rect l="l" t="t" r="r" b="b"/>
            <a:pathLst>
              <a:path w="113030" h="35560">
                <a:moveTo>
                  <a:pt x="0" y="35051"/>
                </a:moveTo>
                <a:lnTo>
                  <a:pt x="112775" y="0"/>
                </a:lnTo>
              </a:path>
            </a:pathLst>
          </a:custGeom>
          <a:ln w="5537">
            <a:solidFill>
              <a:srgbClr val="000000"/>
            </a:solidFill>
          </a:ln>
        </p:spPr>
        <p:txBody>
          <a:bodyPr wrap="square" lIns="0" tIns="0" rIns="0" bIns="0" rtlCol="0"/>
          <a:lstStyle/>
          <a:p>
            <a:endParaRPr sz="1803"/>
          </a:p>
        </p:txBody>
      </p:sp>
      <p:sp>
        <p:nvSpPr>
          <p:cNvPr id="39" name="object 39"/>
          <p:cNvSpPr/>
          <p:nvPr/>
        </p:nvSpPr>
        <p:spPr>
          <a:xfrm>
            <a:off x="784081" y="2991310"/>
            <a:ext cx="62982" cy="85884"/>
          </a:xfrm>
          <a:custGeom>
            <a:avLst/>
            <a:gdLst/>
            <a:ahLst/>
            <a:cxnLst/>
            <a:rect l="l" t="t" r="r" b="b"/>
            <a:pathLst>
              <a:path w="62865" h="85725">
                <a:moveTo>
                  <a:pt x="62484" y="85343"/>
                </a:moveTo>
                <a:lnTo>
                  <a:pt x="0" y="0"/>
                </a:lnTo>
              </a:path>
            </a:pathLst>
          </a:custGeom>
          <a:ln w="5537">
            <a:solidFill>
              <a:srgbClr val="000000"/>
            </a:solidFill>
          </a:ln>
        </p:spPr>
        <p:txBody>
          <a:bodyPr wrap="square" lIns="0" tIns="0" rIns="0" bIns="0" rtlCol="0"/>
          <a:lstStyle/>
          <a:p>
            <a:endParaRPr sz="1803"/>
          </a:p>
        </p:txBody>
      </p:sp>
      <p:sp>
        <p:nvSpPr>
          <p:cNvPr id="40" name="object 40"/>
          <p:cNvSpPr/>
          <p:nvPr/>
        </p:nvSpPr>
        <p:spPr>
          <a:xfrm>
            <a:off x="811564" y="2726405"/>
            <a:ext cx="62982" cy="140595"/>
          </a:xfrm>
          <a:custGeom>
            <a:avLst/>
            <a:gdLst/>
            <a:ahLst/>
            <a:cxnLst/>
            <a:rect l="l" t="t" r="r" b="b"/>
            <a:pathLst>
              <a:path w="62865" h="140335">
                <a:moveTo>
                  <a:pt x="0" y="0"/>
                </a:moveTo>
                <a:lnTo>
                  <a:pt x="62484" y="140208"/>
                </a:lnTo>
              </a:path>
            </a:pathLst>
          </a:custGeom>
          <a:ln w="5537">
            <a:solidFill>
              <a:srgbClr val="000000"/>
            </a:solidFill>
          </a:ln>
        </p:spPr>
        <p:txBody>
          <a:bodyPr wrap="square" lIns="0" tIns="0" rIns="0" bIns="0" rtlCol="0"/>
          <a:lstStyle/>
          <a:p>
            <a:endParaRPr sz="1803"/>
          </a:p>
        </p:txBody>
      </p:sp>
      <p:sp>
        <p:nvSpPr>
          <p:cNvPr id="41" name="object 41"/>
          <p:cNvSpPr/>
          <p:nvPr/>
        </p:nvSpPr>
        <p:spPr>
          <a:xfrm>
            <a:off x="784080" y="2866873"/>
            <a:ext cx="90337" cy="124691"/>
          </a:xfrm>
          <a:custGeom>
            <a:avLst/>
            <a:gdLst/>
            <a:ahLst/>
            <a:cxnLst/>
            <a:rect l="l" t="t" r="r" b="b"/>
            <a:pathLst>
              <a:path w="90169" h="124460">
                <a:moveTo>
                  <a:pt x="0" y="124206"/>
                </a:moveTo>
                <a:lnTo>
                  <a:pt x="89916" y="0"/>
                </a:lnTo>
              </a:path>
            </a:pathLst>
          </a:custGeom>
          <a:ln w="5537">
            <a:solidFill>
              <a:srgbClr val="000000"/>
            </a:solidFill>
          </a:ln>
        </p:spPr>
        <p:txBody>
          <a:bodyPr wrap="square" lIns="0" tIns="0" rIns="0" bIns="0" rtlCol="0"/>
          <a:lstStyle/>
          <a:p>
            <a:endParaRPr sz="1803"/>
          </a:p>
        </p:txBody>
      </p:sp>
      <p:sp>
        <p:nvSpPr>
          <p:cNvPr id="42" name="object 42"/>
          <p:cNvSpPr/>
          <p:nvPr/>
        </p:nvSpPr>
        <p:spPr>
          <a:xfrm>
            <a:off x="816907" y="2896646"/>
            <a:ext cx="68707" cy="94791"/>
          </a:xfrm>
          <a:custGeom>
            <a:avLst/>
            <a:gdLst/>
            <a:ahLst/>
            <a:cxnLst/>
            <a:rect l="l" t="t" r="r" b="b"/>
            <a:pathLst>
              <a:path w="68580" h="94614">
                <a:moveTo>
                  <a:pt x="0" y="94488"/>
                </a:moveTo>
                <a:lnTo>
                  <a:pt x="68580" y="0"/>
                </a:lnTo>
              </a:path>
            </a:pathLst>
          </a:custGeom>
          <a:ln w="5537">
            <a:solidFill>
              <a:srgbClr val="000000"/>
            </a:solidFill>
          </a:ln>
        </p:spPr>
        <p:txBody>
          <a:bodyPr wrap="square" lIns="0" tIns="0" rIns="0" bIns="0" rtlCol="0"/>
          <a:lstStyle/>
          <a:p>
            <a:endParaRPr sz="1803"/>
          </a:p>
        </p:txBody>
      </p:sp>
      <p:sp>
        <p:nvSpPr>
          <p:cNvPr id="43" name="object 43"/>
          <p:cNvSpPr/>
          <p:nvPr/>
        </p:nvSpPr>
        <p:spPr>
          <a:xfrm>
            <a:off x="659644" y="2709610"/>
            <a:ext cx="152047" cy="17177"/>
          </a:xfrm>
          <a:custGeom>
            <a:avLst/>
            <a:gdLst/>
            <a:ahLst/>
            <a:cxnLst/>
            <a:rect l="l" t="t" r="r" b="b"/>
            <a:pathLst>
              <a:path w="151765" h="17144">
                <a:moveTo>
                  <a:pt x="0" y="0"/>
                </a:moveTo>
                <a:lnTo>
                  <a:pt x="151637" y="16763"/>
                </a:lnTo>
              </a:path>
            </a:pathLst>
          </a:custGeom>
          <a:ln w="5537">
            <a:solidFill>
              <a:srgbClr val="000000"/>
            </a:solidFill>
          </a:ln>
        </p:spPr>
        <p:txBody>
          <a:bodyPr wrap="square" lIns="0" tIns="0" rIns="0" bIns="0" rtlCol="0"/>
          <a:lstStyle/>
          <a:p>
            <a:endParaRPr sz="1803"/>
          </a:p>
        </p:txBody>
      </p:sp>
      <p:sp>
        <p:nvSpPr>
          <p:cNvPr id="44" name="object 44"/>
          <p:cNvSpPr/>
          <p:nvPr/>
        </p:nvSpPr>
        <p:spPr>
          <a:xfrm>
            <a:off x="668805" y="2737855"/>
            <a:ext cx="128508" cy="13360"/>
          </a:xfrm>
          <a:custGeom>
            <a:avLst/>
            <a:gdLst/>
            <a:ahLst/>
            <a:cxnLst/>
            <a:rect l="l" t="t" r="r" b="b"/>
            <a:pathLst>
              <a:path w="128270" h="13335">
                <a:moveTo>
                  <a:pt x="-2768" y="6476"/>
                </a:moveTo>
                <a:lnTo>
                  <a:pt x="130784" y="6476"/>
                </a:lnTo>
              </a:path>
            </a:pathLst>
          </a:custGeom>
          <a:ln w="18491">
            <a:solidFill>
              <a:srgbClr val="000000"/>
            </a:solidFill>
          </a:ln>
        </p:spPr>
        <p:txBody>
          <a:bodyPr wrap="square" lIns="0" tIns="0" rIns="0" bIns="0" rtlCol="0"/>
          <a:lstStyle/>
          <a:p>
            <a:endParaRPr sz="1803"/>
          </a:p>
        </p:txBody>
      </p:sp>
      <p:sp>
        <p:nvSpPr>
          <p:cNvPr id="45" name="object 45"/>
          <p:cNvSpPr/>
          <p:nvPr/>
        </p:nvSpPr>
        <p:spPr>
          <a:xfrm>
            <a:off x="632161" y="2974514"/>
            <a:ext cx="152047" cy="17177"/>
          </a:xfrm>
          <a:custGeom>
            <a:avLst/>
            <a:gdLst/>
            <a:ahLst/>
            <a:cxnLst/>
            <a:rect l="l" t="t" r="r" b="b"/>
            <a:pathLst>
              <a:path w="151765" h="17144">
                <a:moveTo>
                  <a:pt x="0" y="0"/>
                </a:moveTo>
                <a:lnTo>
                  <a:pt x="151637" y="16764"/>
                </a:lnTo>
              </a:path>
            </a:pathLst>
          </a:custGeom>
          <a:ln w="5537">
            <a:solidFill>
              <a:srgbClr val="000000"/>
            </a:solidFill>
          </a:ln>
        </p:spPr>
        <p:txBody>
          <a:bodyPr wrap="square" lIns="0" tIns="0" rIns="0" bIns="0" rtlCol="0"/>
          <a:lstStyle/>
          <a:p>
            <a:endParaRPr sz="1803"/>
          </a:p>
        </p:txBody>
      </p:sp>
      <p:sp>
        <p:nvSpPr>
          <p:cNvPr id="46" name="object 46"/>
          <p:cNvSpPr/>
          <p:nvPr/>
        </p:nvSpPr>
        <p:spPr>
          <a:xfrm>
            <a:off x="568798" y="2709610"/>
            <a:ext cx="90973" cy="125963"/>
          </a:xfrm>
          <a:custGeom>
            <a:avLst/>
            <a:gdLst/>
            <a:ahLst/>
            <a:cxnLst/>
            <a:rect l="l" t="t" r="r" b="b"/>
            <a:pathLst>
              <a:path w="90804" h="125730">
                <a:moveTo>
                  <a:pt x="0" y="125729"/>
                </a:moveTo>
                <a:lnTo>
                  <a:pt x="90678" y="0"/>
                </a:lnTo>
              </a:path>
            </a:pathLst>
          </a:custGeom>
          <a:ln w="5537">
            <a:solidFill>
              <a:srgbClr val="000000"/>
            </a:solidFill>
          </a:ln>
        </p:spPr>
        <p:txBody>
          <a:bodyPr wrap="square" lIns="0" tIns="0" rIns="0" bIns="0" rtlCol="0"/>
          <a:lstStyle/>
          <a:p>
            <a:endParaRPr sz="1803"/>
          </a:p>
        </p:txBody>
      </p:sp>
      <p:sp>
        <p:nvSpPr>
          <p:cNvPr id="47" name="object 47"/>
          <p:cNvSpPr/>
          <p:nvPr/>
        </p:nvSpPr>
        <p:spPr>
          <a:xfrm>
            <a:off x="568798" y="2835574"/>
            <a:ext cx="63618" cy="139323"/>
          </a:xfrm>
          <a:custGeom>
            <a:avLst/>
            <a:gdLst/>
            <a:ahLst/>
            <a:cxnLst/>
            <a:rect l="l" t="t" r="r" b="b"/>
            <a:pathLst>
              <a:path w="63500" h="139064">
                <a:moveTo>
                  <a:pt x="0" y="0"/>
                </a:moveTo>
                <a:lnTo>
                  <a:pt x="63246" y="138683"/>
                </a:lnTo>
              </a:path>
            </a:pathLst>
          </a:custGeom>
          <a:ln w="5537">
            <a:solidFill>
              <a:srgbClr val="000000"/>
            </a:solidFill>
          </a:ln>
        </p:spPr>
        <p:txBody>
          <a:bodyPr wrap="square" lIns="0" tIns="0" rIns="0" bIns="0" rtlCol="0"/>
          <a:lstStyle/>
          <a:p>
            <a:endParaRPr sz="1803"/>
          </a:p>
        </p:txBody>
      </p:sp>
      <p:sp>
        <p:nvSpPr>
          <p:cNvPr id="48" name="object 48"/>
          <p:cNvSpPr/>
          <p:nvPr/>
        </p:nvSpPr>
        <p:spPr>
          <a:xfrm>
            <a:off x="598571" y="2835573"/>
            <a:ext cx="52166" cy="117056"/>
          </a:xfrm>
          <a:custGeom>
            <a:avLst/>
            <a:gdLst/>
            <a:ahLst/>
            <a:cxnLst/>
            <a:rect l="l" t="t" r="r" b="b"/>
            <a:pathLst>
              <a:path w="52070" h="116839">
                <a:moveTo>
                  <a:pt x="0" y="0"/>
                </a:moveTo>
                <a:lnTo>
                  <a:pt x="51815" y="116586"/>
                </a:lnTo>
              </a:path>
            </a:pathLst>
          </a:custGeom>
          <a:ln w="5537">
            <a:solidFill>
              <a:srgbClr val="000000"/>
            </a:solidFill>
          </a:ln>
        </p:spPr>
        <p:txBody>
          <a:bodyPr wrap="square" lIns="0" tIns="0" rIns="0" bIns="0" rtlCol="0"/>
          <a:lstStyle/>
          <a:p>
            <a:endParaRPr sz="1803"/>
          </a:p>
        </p:txBody>
      </p:sp>
      <p:sp>
        <p:nvSpPr>
          <p:cNvPr id="49" name="object 49"/>
          <p:cNvSpPr/>
          <p:nvPr/>
        </p:nvSpPr>
        <p:spPr>
          <a:xfrm>
            <a:off x="2064325" y="1576703"/>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50" name="object 50"/>
          <p:cNvSpPr/>
          <p:nvPr/>
        </p:nvSpPr>
        <p:spPr>
          <a:xfrm>
            <a:off x="1931492" y="1498836"/>
            <a:ext cx="132961" cy="78250"/>
          </a:xfrm>
          <a:custGeom>
            <a:avLst/>
            <a:gdLst/>
            <a:ahLst/>
            <a:cxnLst/>
            <a:rect l="l" t="t" r="r" b="b"/>
            <a:pathLst>
              <a:path w="132714" h="78105">
                <a:moveTo>
                  <a:pt x="0" y="0"/>
                </a:moveTo>
                <a:lnTo>
                  <a:pt x="132587" y="77723"/>
                </a:lnTo>
              </a:path>
            </a:pathLst>
          </a:custGeom>
          <a:ln w="5537">
            <a:solidFill>
              <a:srgbClr val="000000"/>
            </a:solidFill>
          </a:ln>
        </p:spPr>
        <p:txBody>
          <a:bodyPr wrap="square" lIns="0" tIns="0" rIns="0" bIns="0" rtlCol="0"/>
          <a:lstStyle/>
          <a:p>
            <a:endParaRPr sz="1803"/>
          </a:p>
        </p:txBody>
      </p:sp>
      <p:sp>
        <p:nvSpPr>
          <p:cNvPr id="51" name="object 51"/>
          <p:cNvSpPr/>
          <p:nvPr/>
        </p:nvSpPr>
        <p:spPr>
          <a:xfrm>
            <a:off x="1929201" y="1528608"/>
            <a:ext cx="111967" cy="62982"/>
          </a:xfrm>
          <a:custGeom>
            <a:avLst/>
            <a:gdLst/>
            <a:ahLst/>
            <a:cxnLst/>
            <a:rect l="l" t="t" r="r" b="b"/>
            <a:pathLst>
              <a:path w="111760" h="62865">
                <a:moveTo>
                  <a:pt x="0" y="0"/>
                </a:moveTo>
                <a:lnTo>
                  <a:pt x="111251" y="62484"/>
                </a:lnTo>
              </a:path>
            </a:pathLst>
          </a:custGeom>
          <a:ln w="5537">
            <a:solidFill>
              <a:srgbClr val="000000"/>
            </a:solidFill>
          </a:ln>
        </p:spPr>
        <p:txBody>
          <a:bodyPr wrap="square" lIns="0" tIns="0" rIns="0" bIns="0" rtlCol="0"/>
          <a:lstStyle/>
          <a:p>
            <a:endParaRPr sz="1803"/>
          </a:p>
        </p:txBody>
      </p:sp>
      <p:sp>
        <p:nvSpPr>
          <p:cNvPr id="52" name="object 52"/>
          <p:cNvSpPr/>
          <p:nvPr/>
        </p:nvSpPr>
        <p:spPr>
          <a:xfrm>
            <a:off x="1931492" y="1730149"/>
            <a:ext cx="132961" cy="76341"/>
          </a:xfrm>
          <a:custGeom>
            <a:avLst/>
            <a:gdLst/>
            <a:ahLst/>
            <a:cxnLst/>
            <a:rect l="l" t="t" r="r" b="b"/>
            <a:pathLst>
              <a:path w="132714" h="76200">
                <a:moveTo>
                  <a:pt x="0" y="76199"/>
                </a:moveTo>
                <a:lnTo>
                  <a:pt x="132587" y="0"/>
                </a:lnTo>
              </a:path>
            </a:pathLst>
          </a:custGeom>
          <a:ln w="5537">
            <a:solidFill>
              <a:srgbClr val="000000"/>
            </a:solidFill>
          </a:ln>
        </p:spPr>
        <p:txBody>
          <a:bodyPr wrap="square" lIns="0" tIns="0" rIns="0" bIns="0" rtlCol="0"/>
          <a:lstStyle/>
          <a:p>
            <a:endParaRPr sz="1803"/>
          </a:p>
        </p:txBody>
      </p:sp>
      <p:sp>
        <p:nvSpPr>
          <p:cNvPr id="53" name="object 53"/>
          <p:cNvSpPr/>
          <p:nvPr/>
        </p:nvSpPr>
        <p:spPr>
          <a:xfrm>
            <a:off x="1929201" y="1713355"/>
            <a:ext cx="111967" cy="63618"/>
          </a:xfrm>
          <a:custGeom>
            <a:avLst/>
            <a:gdLst/>
            <a:ahLst/>
            <a:cxnLst/>
            <a:rect l="l" t="t" r="r" b="b"/>
            <a:pathLst>
              <a:path w="111760" h="63500">
                <a:moveTo>
                  <a:pt x="0" y="63246"/>
                </a:moveTo>
                <a:lnTo>
                  <a:pt x="111251" y="0"/>
                </a:lnTo>
              </a:path>
            </a:pathLst>
          </a:custGeom>
          <a:ln w="5537">
            <a:solidFill>
              <a:srgbClr val="000000"/>
            </a:solidFill>
          </a:ln>
        </p:spPr>
        <p:txBody>
          <a:bodyPr wrap="square" lIns="0" tIns="0" rIns="0" bIns="0" rtlCol="0"/>
          <a:lstStyle/>
          <a:p>
            <a:endParaRPr sz="1803"/>
          </a:p>
        </p:txBody>
      </p:sp>
      <p:sp>
        <p:nvSpPr>
          <p:cNvPr id="54" name="object 54"/>
          <p:cNvSpPr/>
          <p:nvPr/>
        </p:nvSpPr>
        <p:spPr>
          <a:xfrm>
            <a:off x="1797894" y="1498836"/>
            <a:ext cx="133597" cy="78250"/>
          </a:xfrm>
          <a:custGeom>
            <a:avLst/>
            <a:gdLst/>
            <a:ahLst/>
            <a:cxnLst/>
            <a:rect l="l" t="t" r="r" b="b"/>
            <a:pathLst>
              <a:path w="133350" h="78105">
                <a:moveTo>
                  <a:pt x="0" y="77723"/>
                </a:moveTo>
                <a:lnTo>
                  <a:pt x="133350" y="0"/>
                </a:lnTo>
              </a:path>
            </a:pathLst>
          </a:custGeom>
          <a:ln w="5537">
            <a:solidFill>
              <a:srgbClr val="000000"/>
            </a:solidFill>
          </a:ln>
        </p:spPr>
        <p:txBody>
          <a:bodyPr wrap="square" lIns="0" tIns="0" rIns="0" bIns="0" rtlCol="0"/>
          <a:lstStyle/>
          <a:p>
            <a:endParaRPr sz="1803"/>
          </a:p>
        </p:txBody>
      </p:sp>
      <p:sp>
        <p:nvSpPr>
          <p:cNvPr id="55" name="object 55"/>
          <p:cNvSpPr/>
          <p:nvPr/>
        </p:nvSpPr>
        <p:spPr>
          <a:xfrm>
            <a:off x="1797894" y="1730149"/>
            <a:ext cx="133597" cy="76341"/>
          </a:xfrm>
          <a:custGeom>
            <a:avLst/>
            <a:gdLst/>
            <a:ahLst/>
            <a:cxnLst/>
            <a:rect l="l" t="t" r="r" b="b"/>
            <a:pathLst>
              <a:path w="133350" h="76200">
                <a:moveTo>
                  <a:pt x="0" y="0"/>
                </a:moveTo>
                <a:lnTo>
                  <a:pt x="133350" y="76199"/>
                </a:lnTo>
              </a:path>
            </a:pathLst>
          </a:custGeom>
          <a:ln w="5537">
            <a:solidFill>
              <a:srgbClr val="000000"/>
            </a:solidFill>
          </a:ln>
        </p:spPr>
        <p:txBody>
          <a:bodyPr wrap="square" lIns="0" tIns="0" rIns="0" bIns="0" rtlCol="0"/>
          <a:lstStyle/>
          <a:p>
            <a:endParaRPr sz="1803"/>
          </a:p>
        </p:txBody>
      </p:sp>
      <p:sp>
        <p:nvSpPr>
          <p:cNvPr id="56" name="object 56"/>
          <p:cNvSpPr/>
          <p:nvPr/>
        </p:nvSpPr>
        <p:spPr>
          <a:xfrm>
            <a:off x="1797894" y="1576703"/>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57" name="object 57"/>
          <p:cNvSpPr/>
          <p:nvPr/>
        </p:nvSpPr>
        <p:spPr>
          <a:xfrm>
            <a:off x="1823850" y="1589682"/>
            <a:ext cx="0" cy="127872"/>
          </a:xfrm>
          <a:custGeom>
            <a:avLst/>
            <a:gdLst/>
            <a:ahLst/>
            <a:cxnLst/>
            <a:rect l="l" t="t" r="r" b="b"/>
            <a:pathLst>
              <a:path h="127635">
                <a:moveTo>
                  <a:pt x="0" y="127254"/>
                </a:moveTo>
                <a:lnTo>
                  <a:pt x="0" y="0"/>
                </a:lnTo>
              </a:path>
            </a:pathLst>
          </a:custGeom>
          <a:ln w="5537">
            <a:solidFill>
              <a:srgbClr val="000000"/>
            </a:solidFill>
          </a:ln>
        </p:spPr>
        <p:txBody>
          <a:bodyPr wrap="square" lIns="0" tIns="0" rIns="0" bIns="0" rtlCol="0"/>
          <a:lstStyle/>
          <a:p>
            <a:endParaRPr sz="1803"/>
          </a:p>
        </p:txBody>
      </p:sp>
      <p:sp>
        <p:nvSpPr>
          <p:cNvPr id="58" name="object 58"/>
          <p:cNvSpPr/>
          <p:nvPr/>
        </p:nvSpPr>
        <p:spPr>
          <a:xfrm>
            <a:off x="1665060" y="1498836"/>
            <a:ext cx="132961" cy="78250"/>
          </a:xfrm>
          <a:custGeom>
            <a:avLst/>
            <a:gdLst/>
            <a:ahLst/>
            <a:cxnLst/>
            <a:rect l="l" t="t" r="r" b="b"/>
            <a:pathLst>
              <a:path w="132714" h="78105">
                <a:moveTo>
                  <a:pt x="0" y="0"/>
                </a:moveTo>
                <a:lnTo>
                  <a:pt x="132587" y="77723"/>
                </a:lnTo>
              </a:path>
            </a:pathLst>
          </a:custGeom>
          <a:ln w="5537">
            <a:solidFill>
              <a:srgbClr val="000000"/>
            </a:solidFill>
          </a:ln>
        </p:spPr>
        <p:txBody>
          <a:bodyPr wrap="square" lIns="0" tIns="0" rIns="0" bIns="0" rtlCol="0"/>
          <a:lstStyle/>
          <a:p>
            <a:endParaRPr sz="1803"/>
          </a:p>
        </p:txBody>
      </p:sp>
      <p:sp>
        <p:nvSpPr>
          <p:cNvPr id="59" name="object 59"/>
          <p:cNvSpPr/>
          <p:nvPr/>
        </p:nvSpPr>
        <p:spPr>
          <a:xfrm>
            <a:off x="1665060" y="1730149"/>
            <a:ext cx="132961" cy="76341"/>
          </a:xfrm>
          <a:custGeom>
            <a:avLst/>
            <a:gdLst/>
            <a:ahLst/>
            <a:cxnLst/>
            <a:rect l="l" t="t" r="r" b="b"/>
            <a:pathLst>
              <a:path w="132714" h="76200">
                <a:moveTo>
                  <a:pt x="0" y="76199"/>
                </a:moveTo>
                <a:lnTo>
                  <a:pt x="132587" y="0"/>
                </a:lnTo>
              </a:path>
            </a:pathLst>
          </a:custGeom>
          <a:ln w="5537">
            <a:solidFill>
              <a:srgbClr val="000000"/>
            </a:solidFill>
          </a:ln>
        </p:spPr>
        <p:txBody>
          <a:bodyPr wrap="square" lIns="0" tIns="0" rIns="0" bIns="0" rtlCol="0"/>
          <a:lstStyle/>
          <a:p>
            <a:endParaRPr sz="1803"/>
          </a:p>
        </p:txBody>
      </p:sp>
      <p:sp>
        <p:nvSpPr>
          <p:cNvPr id="60" name="object 60"/>
          <p:cNvSpPr/>
          <p:nvPr/>
        </p:nvSpPr>
        <p:spPr>
          <a:xfrm>
            <a:off x="1531462" y="1576703"/>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61" name="object 61"/>
          <p:cNvSpPr/>
          <p:nvPr/>
        </p:nvSpPr>
        <p:spPr>
          <a:xfrm>
            <a:off x="1531463" y="1730149"/>
            <a:ext cx="133597" cy="76341"/>
          </a:xfrm>
          <a:custGeom>
            <a:avLst/>
            <a:gdLst/>
            <a:ahLst/>
            <a:cxnLst/>
            <a:rect l="l" t="t" r="r" b="b"/>
            <a:pathLst>
              <a:path w="133350" h="76200">
                <a:moveTo>
                  <a:pt x="0" y="0"/>
                </a:moveTo>
                <a:lnTo>
                  <a:pt x="133350" y="76199"/>
                </a:lnTo>
              </a:path>
            </a:pathLst>
          </a:custGeom>
          <a:ln w="5537">
            <a:solidFill>
              <a:srgbClr val="000000"/>
            </a:solidFill>
          </a:ln>
        </p:spPr>
        <p:txBody>
          <a:bodyPr wrap="square" lIns="0" tIns="0" rIns="0" bIns="0" rtlCol="0"/>
          <a:lstStyle/>
          <a:p>
            <a:endParaRPr sz="1803"/>
          </a:p>
        </p:txBody>
      </p:sp>
      <p:sp>
        <p:nvSpPr>
          <p:cNvPr id="62" name="object 62"/>
          <p:cNvSpPr/>
          <p:nvPr/>
        </p:nvSpPr>
        <p:spPr>
          <a:xfrm>
            <a:off x="1665060" y="1345389"/>
            <a:ext cx="0" cy="153955"/>
          </a:xfrm>
          <a:custGeom>
            <a:avLst/>
            <a:gdLst/>
            <a:ahLst/>
            <a:cxnLst/>
            <a:rect l="l" t="t" r="r" b="b"/>
            <a:pathLst>
              <a:path h="153669">
                <a:moveTo>
                  <a:pt x="0" y="0"/>
                </a:moveTo>
                <a:lnTo>
                  <a:pt x="0" y="153162"/>
                </a:lnTo>
              </a:path>
            </a:pathLst>
          </a:custGeom>
          <a:ln w="5537">
            <a:solidFill>
              <a:srgbClr val="000000"/>
            </a:solidFill>
          </a:ln>
        </p:spPr>
        <p:txBody>
          <a:bodyPr wrap="square" lIns="0" tIns="0" rIns="0" bIns="0" rtlCol="0"/>
          <a:lstStyle/>
          <a:p>
            <a:endParaRPr sz="1803"/>
          </a:p>
        </p:txBody>
      </p:sp>
      <p:sp>
        <p:nvSpPr>
          <p:cNvPr id="63" name="object 63"/>
          <p:cNvSpPr/>
          <p:nvPr/>
        </p:nvSpPr>
        <p:spPr>
          <a:xfrm>
            <a:off x="1531463" y="1498836"/>
            <a:ext cx="133597" cy="78250"/>
          </a:xfrm>
          <a:custGeom>
            <a:avLst/>
            <a:gdLst/>
            <a:ahLst/>
            <a:cxnLst/>
            <a:rect l="l" t="t" r="r" b="b"/>
            <a:pathLst>
              <a:path w="133350" h="78105">
                <a:moveTo>
                  <a:pt x="0" y="77723"/>
                </a:moveTo>
                <a:lnTo>
                  <a:pt x="133350" y="0"/>
                </a:lnTo>
              </a:path>
            </a:pathLst>
          </a:custGeom>
          <a:ln w="5537">
            <a:solidFill>
              <a:srgbClr val="000000"/>
            </a:solidFill>
          </a:ln>
        </p:spPr>
        <p:txBody>
          <a:bodyPr wrap="square" lIns="0" tIns="0" rIns="0" bIns="0" rtlCol="0"/>
          <a:lstStyle/>
          <a:p>
            <a:endParaRPr sz="1803"/>
          </a:p>
        </p:txBody>
      </p:sp>
      <p:sp>
        <p:nvSpPr>
          <p:cNvPr id="64" name="object 64"/>
          <p:cNvSpPr/>
          <p:nvPr/>
        </p:nvSpPr>
        <p:spPr>
          <a:xfrm>
            <a:off x="1531463" y="1269047"/>
            <a:ext cx="133597" cy="76341"/>
          </a:xfrm>
          <a:custGeom>
            <a:avLst/>
            <a:gdLst/>
            <a:ahLst/>
            <a:cxnLst/>
            <a:rect l="l" t="t" r="r" b="b"/>
            <a:pathLst>
              <a:path w="133350" h="76200">
                <a:moveTo>
                  <a:pt x="0" y="0"/>
                </a:moveTo>
                <a:lnTo>
                  <a:pt x="133350" y="76200"/>
                </a:lnTo>
              </a:path>
            </a:pathLst>
          </a:custGeom>
          <a:ln w="5537">
            <a:solidFill>
              <a:srgbClr val="000000"/>
            </a:solidFill>
          </a:ln>
        </p:spPr>
        <p:txBody>
          <a:bodyPr wrap="square" lIns="0" tIns="0" rIns="0" bIns="0" rtlCol="0"/>
          <a:lstStyle/>
          <a:p>
            <a:endParaRPr sz="1803"/>
          </a:p>
        </p:txBody>
      </p:sp>
      <p:sp>
        <p:nvSpPr>
          <p:cNvPr id="65" name="object 65"/>
          <p:cNvSpPr/>
          <p:nvPr/>
        </p:nvSpPr>
        <p:spPr>
          <a:xfrm>
            <a:off x="1398629" y="1498836"/>
            <a:ext cx="132961" cy="78250"/>
          </a:xfrm>
          <a:custGeom>
            <a:avLst/>
            <a:gdLst/>
            <a:ahLst/>
            <a:cxnLst/>
            <a:rect l="l" t="t" r="r" b="b"/>
            <a:pathLst>
              <a:path w="132715" h="78105">
                <a:moveTo>
                  <a:pt x="0" y="0"/>
                </a:moveTo>
                <a:lnTo>
                  <a:pt x="132587" y="77723"/>
                </a:lnTo>
              </a:path>
            </a:pathLst>
          </a:custGeom>
          <a:ln w="5537">
            <a:solidFill>
              <a:srgbClr val="000000"/>
            </a:solidFill>
          </a:ln>
        </p:spPr>
        <p:txBody>
          <a:bodyPr wrap="square" lIns="0" tIns="0" rIns="0" bIns="0" rtlCol="0"/>
          <a:lstStyle/>
          <a:p>
            <a:endParaRPr sz="1803"/>
          </a:p>
        </p:txBody>
      </p:sp>
      <p:sp>
        <p:nvSpPr>
          <p:cNvPr id="66" name="object 66"/>
          <p:cNvSpPr/>
          <p:nvPr/>
        </p:nvSpPr>
        <p:spPr>
          <a:xfrm>
            <a:off x="1398629" y="1269047"/>
            <a:ext cx="132961" cy="76341"/>
          </a:xfrm>
          <a:custGeom>
            <a:avLst/>
            <a:gdLst/>
            <a:ahLst/>
            <a:cxnLst/>
            <a:rect l="l" t="t" r="r" b="b"/>
            <a:pathLst>
              <a:path w="132715" h="76200">
                <a:moveTo>
                  <a:pt x="0" y="76200"/>
                </a:moveTo>
                <a:lnTo>
                  <a:pt x="132587" y="0"/>
                </a:lnTo>
              </a:path>
            </a:pathLst>
          </a:custGeom>
          <a:ln w="5537">
            <a:solidFill>
              <a:srgbClr val="000000"/>
            </a:solidFill>
          </a:ln>
        </p:spPr>
        <p:txBody>
          <a:bodyPr wrap="square" lIns="0" tIns="0" rIns="0" bIns="0" rtlCol="0"/>
          <a:lstStyle/>
          <a:p>
            <a:endParaRPr sz="1803"/>
          </a:p>
        </p:txBody>
      </p:sp>
      <p:sp>
        <p:nvSpPr>
          <p:cNvPr id="67" name="object 67"/>
          <p:cNvSpPr/>
          <p:nvPr/>
        </p:nvSpPr>
        <p:spPr>
          <a:xfrm>
            <a:off x="1266558" y="1498836"/>
            <a:ext cx="132325" cy="78250"/>
          </a:xfrm>
          <a:custGeom>
            <a:avLst/>
            <a:gdLst/>
            <a:ahLst/>
            <a:cxnLst/>
            <a:rect l="l" t="t" r="r" b="b"/>
            <a:pathLst>
              <a:path w="132080" h="78105">
                <a:moveTo>
                  <a:pt x="0" y="77723"/>
                </a:moveTo>
                <a:lnTo>
                  <a:pt x="131825" y="0"/>
                </a:lnTo>
              </a:path>
            </a:pathLst>
          </a:custGeom>
          <a:ln w="5537">
            <a:solidFill>
              <a:srgbClr val="000000"/>
            </a:solidFill>
          </a:ln>
        </p:spPr>
        <p:txBody>
          <a:bodyPr wrap="square" lIns="0" tIns="0" rIns="0" bIns="0" rtlCol="0"/>
          <a:lstStyle/>
          <a:p>
            <a:endParaRPr sz="1803"/>
          </a:p>
        </p:txBody>
      </p:sp>
      <p:sp>
        <p:nvSpPr>
          <p:cNvPr id="68" name="object 68"/>
          <p:cNvSpPr/>
          <p:nvPr/>
        </p:nvSpPr>
        <p:spPr>
          <a:xfrm>
            <a:off x="1398628" y="1345389"/>
            <a:ext cx="0" cy="153955"/>
          </a:xfrm>
          <a:custGeom>
            <a:avLst/>
            <a:gdLst/>
            <a:ahLst/>
            <a:cxnLst/>
            <a:rect l="l" t="t" r="r" b="b"/>
            <a:pathLst>
              <a:path h="153669">
                <a:moveTo>
                  <a:pt x="0" y="0"/>
                </a:moveTo>
                <a:lnTo>
                  <a:pt x="0" y="153162"/>
                </a:lnTo>
              </a:path>
            </a:pathLst>
          </a:custGeom>
          <a:ln w="5537">
            <a:solidFill>
              <a:srgbClr val="000000"/>
            </a:solidFill>
          </a:ln>
        </p:spPr>
        <p:txBody>
          <a:bodyPr wrap="square" lIns="0" tIns="0" rIns="0" bIns="0" rtlCol="0"/>
          <a:lstStyle/>
          <a:p>
            <a:endParaRPr sz="1803"/>
          </a:p>
        </p:txBody>
      </p:sp>
      <p:sp>
        <p:nvSpPr>
          <p:cNvPr id="69" name="object 69"/>
          <p:cNvSpPr/>
          <p:nvPr/>
        </p:nvSpPr>
        <p:spPr>
          <a:xfrm>
            <a:off x="1133724" y="1498836"/>
            <a:ext cx="132961" cy="78250"/>
          </a:xfrm>
          <a:custGeom>
            <a:avLst/>
            <a:gdLst/>
            <a:ahLst/>
            <a:cxnLst/>
            <a:rect l="l" t="t" r="r" b="b"/>
            <a:pathLst>
              <a:path w="132715" h="78105">
                <a:moveTo>
                  <a:pt x="0" y="0"/>
                </a:moveTo>
                <a:lnTo>
                  <a:pt x="132588" y="77723"/>
                </a:lnTo>
              </a:path>
            </a:pathLst>
          </a:custGeom>
          <a:ln w="5537">
            <a:solidFill>
              <a:srgbClr val="000000"/>
            </a:solidFill>
          </a:ln>
        </p:spPr>
        <p:txBody>
          <a:bodyPr wrap="square" lIns="0" tIns="0" rIns="0" bIns="0" rtlCol="0"/>
          <a:lstStyle/>
          <a:p>
            <a:endParaRPr sz="1803"/>
          </a:p>
        </p:txBody>
      </p:sp>
      <p:sp>
        <p:nvSpPr>
          <p:cNvPr id="70" name="object 70"/>
          <p:cNvSpPr/>
          <p:nvPr/>
        </p:nvSpPr>
        <p:spPr>
          <a:xfrm>
            <a:off x="1266558" y="1269047"/>
            <a:ext cx="132325" cy="76341"/>
          </a:xfrm>
          <a:custGeom>
            <a:avLst/>
            <a:gdLst/>
            <a:ahLst/>
            <a:cxnLst/>
            <a:rect l="l" t="t" r="r" b="b"/>
            <a:pathLst>
              <a:path w="132080" h="76200">
                <a:moveTo>
                  <a:pt x="0" y="0"/>
                </a:moveTo>
                <a:lnTo>
                  <a:pt x="131825" y="76200"/>
                </a:lnTo>
              </a:path>
            </a:pathLst>
          </a:custGeom>
          <a:ln w="5537">
            <a:solidFill>
              <a:srgbClr val="000000"/>
            </a:solidFill>
          </a:ln>
        </p:spPr>
        <p:txBody>
          <a:bodyPr wrap="square" lIns="0" tIns="0" rIns="0" bIns="0" rtlCol="0"/>
          <a:lstStyle/>
          <a:p>
            <a:endParaRPr sz="1803"/>
          </a:p>
        </p:txBody>
      </p:sp>
      <p:sp>
        <p:nvSpPr>
          <p:cNvPr id="71" name="object 71"/>
          <p:cNvSpPr/>
          <p:nvPr/>
        </p:nvSpPr>
        <p:spPr>
          <a:xfrm>
            <a:off x="1133724" y="1269047"/>
            <a:ext cx="132961" cy="76341"/>
          </a:xfrm>
          <a:custGeom>
            <a:avLst/>
            <a:gdLst/>
            <a:ahLst/>
            <a:cxnLst/>
            <a:rect l="l" t="t" r="r" b="b"/>
            <a:pathLst>
              <a:path w="132715" h="76200">
                <a:moveTo>
                  <a:pt x="0" y="76200"/>
                </a:moveTo>
                <a:lnTo>
                  <a:pt x="132588" y="0"/>
                </a:lnTo>
              </a:path>
            </a:pathLst>
          </a:custGeom>
          <a:ln w="5537">
            <a:solidFill>
              <a:srgbClr val="000000"/>
            </a:solidFill>
          </a:ln>
        </p:spPr>
        <p:txBody>
          <a:bodyPr wrap="square" lIns="0" tIns="0" rIns="0" bIns="0" rtlCol="0"/>
          <a:lstStyle/>
          <a:p>
            <a:endParaRPr sz="1803"/>
          </a:p>
        </p:txBody>
      </p:sp>
      <p:sp>
        <p:nvSpPr>
          <p:cNvPr id="72" name="object 72"/>
          <p:cNvSpPr/>
          <p:nvPr/>
        </p:nvSpPr>
        <p:spPr>
          <a:xfrm>
            <a:off x="1133724" y="1345389"/>
            <a:ext cx="0" cy="153955"/>
          </a:xfrm>
          <a:custGeom>
            <a:avLst/>
            <a:gdLst/>
            <a:ahLst/>
            <a:cxnLst/>
            <a:rect l="l" t="t" r="r" b="b"/>
            <a:pathLst>
              <a:path h="153669">
                <a:moveTo>
                  <a:pt x="0" y="0"/>
                </a:moveTo>
                <a:lnTo>
                  <a:pt x="0" y="153162"/>
                </a:lnTo>
              </a:path>
            </a:pathLst>
          </a:custGeom>
          <a:ln w="5537">
            <a:solidFill>
              <a:srgbClr val="000000"/>
            </a:solidFill>
          </a:ln>
        </p:spPr>
        <p:txBody>
          <a:bodyPr wrap="square" lIns="0" tIns="0" rIns="0" bIns="0" rtlCol="0"/>
          <a:lstStyle/>
          <a:p>
            <a:endParaRPr sz="1803"/>
          </a:p>
        </p:txBody>
      </p:sp>
      <p:sp>
        <p:nvSpPr>
          <p:cNvPr id="73" name="object 73"/>
          <p:cNvSpPr/>
          <p:nvPr/>
        </p:nvSpPr>
        <p:spPr>
          <a:xfrm>
            <a:off x="1000127" y="1269047"/>
            <a:ext cx="133597" cy="76341"/>
          </a:xfrm>
          <a:custGeom>
            <a:avLst/>
            <a:gdLst/>
            <a:ahLst/>
            <a:cxnLst/>
            <a:rect l="l" t="t" r="r" b="b"/>
            <a:pathLst>
              <a:path w="133350" h="76200">
                <a:moveTo>
                  <a:pt x="0" y="0"/>
                </a:moveTo>
                <a:lnTo>
                  <a:pt x="133350" y="76200"/>
                </a:lnTo>
              </a:path>
            </a:pathLst>
          </a:custGeom>
          <a:ln w="5537">
            <a:solidFill>
              <a:srgbClr val="000000"/>
            </a:solidFill>
          </a:ln>
        </p:spPr>
        <p:txBody>
          <a:bodyPr wrap="square" lIns="0" tIns="0" rIns="0" bIns="0" rtlCol="0"/>
          <a:lstStyle/>
          <a:p>
            <a:endParaRPr sz="1803"/>
          </a:p>
        </p:txBody>
      </p:sp>
      <p:sp>
        <p:nvSpPr>
          <p:cNvPr id="74" name="object 74"/>
          <p:cNvSpPr/>
          <p:nvPr/>
        </p:nvSpPr>
        <p:spPr>
          <a:xfrm>
            <a:off x="867293" y="1269047"/>
            <a:ext cx="132961" cy="76341"/>
          </a:xfrm>
          <a:custGeom>
            <a:avLst/>
            <a:gdLst/>
            <a:ahLst/>
            <a:cxnLst/>
            <a:rect l="l" t="t" r="r" b="b"/>
            <a:pathLst>
              <a:path w="132715" h="76200">
                <a:moveTo>
                  <a:pt x="0" y="76200"/>
                </a:moveTo>
                <a:lnTo>
                  <a:pt x="132587" y="0"/>
                </a:lnTo>
              </a:path>
            </a:pathLst>
          </a:custGeom>
          <a:ln w="5537">
            <a:solidFill>
              <a:srgbClr val="000000"/>
            </a:solidFill>
          </a:ln>
        </p:spPr>
        <p:txBody>
          <a:bodyPr wrap="square" lIns="0" tIns="0" rIns="0" bIns="0" rtlCol="0"/>
          <a:lstStyle/>
          <a:p>
            <a:endParaRPr sz="1803"/>
          </a:p>
        </p:txBody>
      </p:sp>
      <p:sp>
        <p:nvSpPr>
          <p:cNvPr id="75" name="object 75"/>
          <p:cNvSpPr/>
          <p:nvPr/>
        </p:nvSpPr>
        <p:spPr>
          <a:xfrm>
            <a:off x="733695" y="1498836"/>
            <a:ext cx="133597" cy="78250"/>
          </a:xfrm>
          <a:custGeom>
            <a:avLst/>
            <a:gdLst/>
            <a:ahLst/>
            <a:cxnLst/>
            <a:rect l="l" t="t" r="r" b="b"/>
            <a:pathLst>
              <a:path w="133350" h="78105">
                <a:moveTo>
                  <a:pt x="0" y="77723"/>
                </a:moveTo>
                <a:lnTo>
                  <a:pt x="133349" y="0"/>
                </a:lnTo>
              </a:path>
            </a:pathLst>
          </a:custGeom>
          <a:ln w="5537">
            <a:solidFill>
              <a:srgbClr val="000000"/>
            </a:solidFill>
          </a:ln>
        </p:spPr>
        <p:txBody>
          <a:bodyPr wrap="square" lIns="0" tIns="0" rIns="0" bIns="0" rtlCol="0"/>
          <a:lstStyle/>
          <a:p>
            <a:endParaRPr sz="1803"/>
          </a:p>
        </p:txBody>
      </p:sp>
      <p:sp>
        <p:nvSpPr>
          <p:cNvPr id="76" name="object 76"/>
          <p:cNvSpPr/>
          <p:nvPr/>
        </p:nvSpPr>
        <p:spPr>
          <a:xfrm>
            <a:off x="867292" y="1345389"/>
            <a:ext cx="0" cy="153955"/>
          </a:xfrm>
          <a:custGeom>
            <a:avLst/>
            <a:gdLst/>
            <a:ahLst/>
            <a:cxnLst/>
            <a:rect l="l" t="t" r="r" b="b"/>
            <a:pathLst>
              <a:path h="153669">
                <a:moveTo>
                  <a:pt x="0" y="0"/>
                </a:moveTo>
                <a:lnTo>
                  <a:pt x="0" y="153162"/>
                </a:lnTo>
              </a:path>
            </a:pathLst>
          </a:custGeom>
          <a:ln w="5537">
            <a:solidFill>
              <a:srgbClr val="000000"/>
            </a:solidFill>
          </a:ln>
        </p:spPr>
        <p:txBody>
          <a:bodyPr wrap="square" lIns="0" tIns="0" rIns="0" bIns="0" rtlCol="0"/>
          <a:lstStyle/>
          <a:p>
            <a:endParaRPr sz="1803"/>
          </a:p>
        </p:txBody>
      </p:sp>
      <p:sp>
        <p:nvSpPr>
          <p:cNvPr id="77" name="object 77"/>
          <p:cNvSpPr/>
          <p:nvPr/>
        </p:nvSpPr>
        <p:spPr>
          <a:xfrm>
            <a:off x="600862" y="1498836"/>
            <a:ext cx="132961" cy="78250"/>
          </a:xfrm>
          <a:custGeom>
            <a:avLst/>
            <a:gdLst/>
            <a:ahLst/>
            <a:cxnLst/>
            <a:rect l="l" t="t" r="r" b="b"/>
            <a:pathLst>
              <a:path w="132715" h="78105">
                <a:moveTo>
                  <a:pt x="0" y="0"/>
                </a:moveTo>
                <a:lnTo>
                  <a:pt x="132587" y="77723"/>
                </a:lnTo>
              </a:path>
            </a:pathLst>
          </a:custGeom>
          <a:ln w="5537">
            <a:solidFill>
              <a:srgbClr val="000000"/>
            </a:solidFill>
          </a:ln>
        </p:spPr>
        <p:txBody>
          <a:bodyPr wrap="square" lIns="0" tIns="0" rIns="0" bIns="0" rtlCol="0"/>
          <a:lstStyle/>
          <a:p>
            <a:endParaRPr sz="1803"/>
          </a:p>
        </p:txBody>
      </p:sp>
      <p:sp>
        <p:nvSpPr>
          <p:cNvPr id="78" name="object 78"/>
          <p:cNvSpPr/>
          <p:nvPr/>
        </p:nvSpPr>
        <p:spPr>
          <a:xfrm>
            <a:off x="600861" y="1345389"/>
            <a:ext cx="0" cy="153955"/>
          </a:xfrm>
          <a:custGeom>
            <a:avLst/>
            <a:gdLst/>
            <a:ahLst/>
            <a:cxnLst/>
            <a:rect l="l" t="t" r="r" b="b"/>
            <a:pathLst>
              <a:path h="153669">
                <a:moveTo>
                  <a:pt x="0" y="0"/>
                </a:moveTo>
                <a:lnTo>
                  <a:pt x="0" y="153162"/>
                </a:lnTo>
              </a:path>
            </a:pathLst>
          </a:custGeom>
          <a:ln w="5537">
            <a:solidFill>
              <a:srgbClr val="000000"/>
            </a:solidFill>
          </a:ln>
        </p:spPr>
        <p:txBody>
          <a:bodyPr wrap="square" lIns="0" tIns="0" rIns="0" bIns="0" rtlCol="0"/>
          <a:lstStyle/>
          <a:p>
            <a:endParaRPr sz="1803"/>
          </a:p>
        </p:txBody>
      </p:sp>
      <p:sp>
        <p:nvSpPr>
          <p:cNvPr id="79" name="object 79"/>
          <p:cNvSpPr/>
          <p:nvPr/>
        </p:nvSpPr>
        <p:spPr>
          <a:xfrm>
            <a:off x="467264" y="1269047"/>
            <a:ext cx="133597" cy="76341"/>
          </a:xfrm>
          <a:custGeom>
            <a:avLst/>
            <a:gdLst/>
            <a:ahLst/>
            <a:cxnLst/>
            <a:rect l="l" t="t" r="r" b="b"/>
            <a:pathLst>
              <a:path w="133350" h="76200">
                <a:moveTo>
                  <a:pt x="0" y="0"/>
                </a:moveTo>
                <a:lnTo>
                  <a:pt x="133350" y="76200"/>
                </a:lnTo>
              </a:path>
            </a:pathLst>
          </a:custGeom>
          <a:ln w="5537">
            <a:solidFill>
              <a:srgbClr val="000000"/>
            </a:solidFill>
          </a:ln>
        </p:spPr>
        <p:txBody>
          <a:bodyPr wrap="square" lIns="0" tIns="0" rIns="0" bIns="0" rtlCol="0"/>
          <a:lstStyle/>
          <a:p>
            <a:endParaRPr sz="1803"/>
          </a:p>
        </p:txBody>
      </p:sp>
      <p:sp>
        <p:nvSpPr>
          <p:cNvPr id="80" name="object 80"/>
          <p:cNvSpPr/>
          <p:nvPr/>
        </p:nvSpPr>
        <p:spPr>
          <a:xfrm>
            <a:off x="371074" y="1269047"/>
            <a:ext cx="96699" cy="55984"/>
          </a:xfrm>
          <a:custGeom>
            <a:avLst/>
            <a:gdLst/>
            <a:ahLst/>
            <a:cxnLst/>
            <a:rect l="l" t="t" r="r" b="b"/>
            <a:pathLst>
              <a:path w="96520" h="55880">
                <a:moveTo>
                  <a:pt x="0" y="55625"/>
                </a:moveTo>
                <a:lnTo>
                  <a:pt x="96012" y="0"/>
                </a:lnTo>
              </a:path>
            </a:pathLst>
          </a:custGeom>
          <a:ln w="5537">
            <a:solidFill>
              <a:srgbClr val="000000"/>
            </a:solidFill>
          </a:ln>
        </p:spPr>
        <p:txBody>
          <a:bodyPr wrap="square" lIns="0" tIns="0" rIns="0" bIns="0" rtlCol="0"/>
          <a:lstStyle/>
          <a:p>
            <a:endParaRPr sz="1803"/>
          </a:p>
        </p:txBody>
      </p:sp>
      <p:sp>
        <p:nvSpPr>
          <p:cNvPr id="81" name="object 81"/>
          <p:cNvSpPr/>
          <p:nvPr/>
        </p:nvSpPr>
        <p:spPr>
          <a:xfrm>
            <a:off x="1931491" y="1385849"/>
            <a:ext cx="0" cy="113240"/>
          </a:xfrm>
          <a:custGeom>
            <a:avLst/>
            <a:gdLst/>
            <a:ahLst/>
            <a:cxnLst/>
            <a:rect l="l" t="t" r="r" b="b"/>
            <a:pathLst>
              <a:path h="113030">
                <a:moveTo>
                  <a:pt x="0" y="112776"/>
                </a:moveTo>
                <a:lnTo>
                  <a:pt x="0" y="0"/>
                </a:lnTo>
              </a:path>
            </a:pathLst>
          </a:custGeom>
          <a:ln w="5537">
            <a:solidFill>
              <a:srgbClr val="000000"/>
            </a:solidFill>
          </a:ln>
        </p:spPr>
        <p:txBody>
          <a:bodyPr wrap="square" lIns="0" tIns="0" rIns="0" bIns="0" rtlCol="0"/>
          <a:lstStyle/>
          <a:p>
            <a:endParaRPr sz="1803"/>
          </a:p>
        </p:txBody>
      </p:sp>
      <p:sp>
        <p:nvSpPr>
          <p:cNvPr id="82" name="object 82"/>
          <p:cNvSpPr/>
          <p:nvPr/>
        </p:nvSpPr>
        <p:spPr>
          <a:xfrm>
            <a:off x="1665060" y="1806490"/>
            <a:ext cx="0" cy="153955"/>
          </a:xfrm>
          <a:custGeom>
            <a:avLst/>
            <a:gdLst/>
            <a:ahLst/>
            <a:cxnLst/>
            <a:rect l="l" t="t" r="r" b="b"/>
            <a:pathLst>
              <a:path h="153669">
                <a:moveTo>
                  <a:pt x="0" y="0"/>
                </a:moveTo>
                <a:lnTo>
                  <a:pt x="0" y="153161"/>
                </a:lnTo>
              </a:path>
            </a:pathLst>
          </a:custGeom>
          <a:ln w="5537">
            <a:solidFill>
              <a:srgbClr val="000000"/>
            </a:solidFill>
          </a:ln>
        </p:spPr>
        <p:txBody>
          <a:bodyPr wrap="square" lIns="0" tIns="0" rIns="0" bIns="0" rtlCol="0"/>
          <a:lstStyle/>
          <a:p>
            <a:endParaRPr sz="1803"/>
          </a:p>
        </p:txBody>
      </p:sp>
      <p:sp>
        <p:nvSpPr>
          <p:cNvPr id="83" name="object 83"/>
          <p:cNvSpPr/>
          <p:nvPr/>
        </p:nvSpPr>
        <p:spPr>
          <a:xfrm>
            <a:off x="1531463" y="1959937"/>
            <a:ext cx="133597" cy="75705"/>
          </a:xfrm>
          <a:custGeom>
            <a:avLst/>
            <a:gdLst/>
            <a:ahLst/>
            <a:cxnLst/>
            <a:rect l="l" t="t" r="r" b="b"/>
            <a:pathLst>
              <a:path w="133350" h="75564">
                <a:moveTo>
                  <a:pt x="133350" y="0"/>
                </a:moveTo>
                <a:lnTo>
                  <a:pt x="0" y="75438"/>
                </a:lnTo>
              </a:path>
            </a:pathLst>
          </a:custGeom>
          <a:ln w="5537">
            <a:solidFill>
              <a:srgbClr val="000000"/>
            </a:solidFill>
          </a:ln>
        </p:spPr>
        <p:txBody>
          <a:bodyPr wrap="square" lIns="0" tIns="0" rIns="0" bIns="0" rtlCol="0"/>
          <a:lstStyle/>
          <a:p>
            <a:endParaRPr sz="1803"/>
          </a:p>
        </p:txBody>
      </p:sp>
      <p:sp>
        <p:nvSpPr>
          <p:cNvPr id="84" name="object 84"/>
          <p:cNvSpPr/>
          <p:nvPr/>
        </p:nvSpPr>
        <p:spPr>
          <a:xfrm>
            <a:off x="1531462" y="2035515"/>
            <a:ext cx="0" cy="154591"/>
          </a:xfrm>
          <a:custGeom>
            <a:avLst/>
            <a:gdLst/>
            <a:ahLst/>
            <a:cxnLst/>
            <a:rect l="l" t="t" r="r" b="b"/>
            <a:pathLst>
              <a:path h="154305">
                <a:moveTo>
                  <a:pt x="0" y="0"/>
                </a:moveTo>
                <a:lnTo>
                  <a:pt x="0" y="153923"/>
                </a:lnTo>
              </a:path>
            </a:pathLst>
          </a:custGeom>
          <a:ln w="5537">
            <a:solidFill>
              <a:srgbClr val="000000"/>
            </a:solidFill>
          </a:ln>
        </p:spPr>
        <p:txBody>
          <a:bodyPr wrap="square" lIns="0" tIns="0" rIns="0" bIns="0" rtlCol="0"/>
          <a:lstStyle/>
          <a:p>
            <a:endParaRPr sz="1803"/>
          </a:p>
        </p:txBody>
      </p:sp>
      <p:sp>
        <p:nvSpPr>
          <p:cNvPr id="85" name="object 85"/>
          <p:cNvSpPr/>
          <p:nvPr/>
        </p:nvSpPr>
        <p:spPr>
          <a:xfrm>
            <a:off x="1665060" y="2267593"/>
            <a:ext cx="0" cy="153955"/>
          </a:xfrm>
          <a:custGeom>
            <a:avLst/>
            <a:gdLst/>
            <a:ahLst/>
            <a:cxnLst/>
            <a:rect l="l" t="t" r="r" b="b"/>
            <a:pathLst>
              <a:path h="153669">
                <a:moveTo>
                  <a:pt x="0" y="153161"/>
                </a:moveTo>
                <a:lnTo>
                  <a:pt x="0" y="0"/>
                </a:lnTo>
              </a:path>
            </a:pathLst>
          </a:custGeom>
          <a:ln w="5537">
            <a:solidFill>
              <a:srgbClr val="000000"/>
            </a:solidFill>
          </a:ln>
        </p:spPr>
        <p:txBody>
          <a:bodyPr wrap="square" lIns="0" tIns="0" rIns="0" bIns="0" rtlCol="0"/>
          <a:lstStyle/>
          <a:p>
            <a:endParaRPr sz="1803"/>
          </a:p>
        </p:txBody>
      </p:sp>
      <p:sp>
        <p:nvSpPr>
          <p:cNvPr id="86" name="object 86"/>
          <p:cNvSpPr/>
          <p:nvPr/>
        </p:nvSpPr>
        <p:spPr>
          <a:xfrm>
            <a:off x="1531463" y="2189726"/>
            <a:ext cx="133597" cy="78250"/>
          </a:xfrm>
          <a:custGeom>
            <a:avLst/>
            <a:gdLst/>
            <a:ahLst/>
            <a:cxnLst/>
            <a:rect l="l" t="t" r="r" b="b"/>
            <a:pathLst>
              <a:path w="133350" h="78105">
                <a:moveTo>
                  <a:pt x="0" y="0"/>
                </a:moveTo>
                <a:lnTo>
                  <a:pt x="133350" y="77723"/>
                </a:lnTo>
              </a:path>
            </a:pathLst>
          </a:custGeom>
          <a:ln w="5537">
            <a:solidFill>
              <a:srgbClr val="000000"/>
            </a:solidFill>
          </a:ln>
        </p:spPr>
        <p:txBody>
          <a:bodyPr wrap="square" lIns="0" tIns="0" rIns="0" bIns="0" rtlCol="0"/>
          <a:lstStyle/>
          <a:p>
            <a:endParaRPr sz="1803"/>
          </a:p>
        </p:txBody>
      </p:sp>
      <p:sp>
        <p:nvSpPr>
          <p:cNvPr id="87" name="object 87"/>
          <p:cNvSpPr/>
          <p:nvPr/>
        </p:nvSpPr>
        <p:spPr>
          <a:xfrm>
            <a:off x="1398629" y="2189726"/>
            <a:ext cx="132961" cy="78250"/>
          </a:xfrm>
          <a:custGeom>
            <a:avLst/>
            <a:gdLst/>
            <a:ahLst/>
            <a:cxnLst/>
            <a:rect l="l" t="t" r="r" b="b"/>
            <a:pathLst>
              <a:path w="132715" h="78105">
                <a:moveTo>
                  <a:pt x="0" y="77723"/>
                </a:moveTo>
                <a:lnTo>
                  <a:pt x="132587" y="0"/>
                </a:lnTo>
              </a:path>
            </a:pathLst>
          </a:custGeom>
          <a:ln w="5537">
            <a:solidFill>
              <a:srgbClr val="000000"/>
            </a:solidFill>
          </a:ln>
        </p:spPr>
        <p:txBody>
          <a:bodyPr wrap="square" lIns="0" tIns="0" rIns="0" bIns="0" rtlCol="0"/>
          <a:lstStyle/>
          <a:p>
            <a:endParaRPr sz="1803"/>
          </a:p>
        </p:txBody>
      </p:sp>
      <p:sp>
        <p:nvSpPr>
          <p:cNvPr id="88" name="object 88"/>
          <p:cNvSpPr/>
          <p:nvPr/>
        </p:nvSpPr>
        <p:spPr>
          <a:xfrm>
            <a:off x="1398629" y="2421039"/>
            <a:ext cx="132961" cy="75705"/>
          </a:xfrm>
          <a:custGeom>
            <a:avLst/>
            <a:gdLst/>
            <a:ahLst/>
            <a:cxnLst/>
            <a:rect l="l" t="t" r="r" b="b"/>
            <a:pathLst>
              <a:path w="132715" h="75564">
                <a:moveTo>
                  <a:pt x="0" y="0"/>
                </a:moveTo>
                <a:lnTo>
                  <a:pt x="132587" y="75438"/>
                </a:lnTo>
              </a:path>
            </a:pathLst>
          </a:custGeom>
          <a:ln w="5537">
            <a:solidFill>
              <a:srgbClr val="000000"/>
            </a:solidFill>
          </a:ln>
        </p:spPr>
        <p:txBody>
          <a:bodyPr wrap="square" lIns="0" tIns="0" rIns="0" bIns="0" rtlCol="0"/>
          <a:lstStyle/>
          <a:p>
            <a:endParaRPr sz="1803"/>
          </a:p>
        </p:txBody>
      </p:sp>
      <p:sp>
        <p:nvSpPr>
          <p:cNvPr id="89" name="object 89"/>
          <p:cNvSpPr/>
          <p:nvPr/>
        </p:nvSpPr>
        <p:spPr>
          <a:xfrm>
            <a:off x="1398628" y="2267593"/>
            <a:ext cx="0" cy="153955"/>
          </a:xfrm>
          <a:custGeom>
            <a:avLst/>
            <a:gdLst/>
            <a:ahLst/>
            <a:cxnLst/>
            <a:rect l="l" t="t" r="r" b="b"/>
            <a:pathLst>
              <a:path h="153669">
                <a:moveTo>
                  <a:pt x="0" y="153161"/>
                </a:moveTo>
                <a:lnTo>
                  <a:pt x="0" y="0"/>
                </a:lnTo>
              </a:path>
            </a:pathLst>
          </a:custGeom>
          <a:ln w="5537">
            <a:solidFill>
              <a:srgbClr val="000000"/>
            </a:solidFill>
          </a:ln>
        </p:spPr>
        <p:txBody>
          <a:bodyPr wrap="square" lIns="0" tIns="0" rIns="0" bIns="0" rtlCol="0"/>
          <a:lstStyle/>
          <a:p>
            <a:endParaRPr sz="1803"/>
          </a:p>
        </p:txBody>
      </p:sp>
      <p:sp>
        <p:nvSpPr>
          <p:cNvPr id="90" name="object 90"/>
          <p:cNvSpPr/>
          <p:nvPr/>
        </p:nvSpPr>
        <p:spPr>
          <a:xfrm>
            <a:off x="1797894" y="2496618"/>
            <a:ext cx="0" cy="154591"/>
          </a:xfrm>
          <a:custGeom>
            <a:avLst/>
            <a:gdLst/>
            <a:ahLst/>
            <a:cxnLst/>
            <a:rect l="l" t="t" r="r" b="b"/>
            <a:pathLst>
              <a:path h="154305">
                <a:moveTo>
                  <a:pt x="0" y="153923"/>
                </a:moveTo>
                <a:lnTo>
                  <a:pt x="0" y="0"/>
                </a:lnTo>
              </a:path>
            </a:pathLst>
          </a:custGeom>
          <a:ln w="5537">
            <a:solidFill>
              <a:srgbClr val="000000"/>
            </a:solidFill>
          </a:ln>
        </p:spPr>
        <p:txBody>
          <a:bodyPr wrap="square" lIns="0" tIns="0" rIns="0" bIns="0" rtlCol="0"/>
          <a:lstStyle/>
          <a:p>
            <a:endParaRPr sz="1803"/>
          </a:p>
        </p:txBody>
      </p:sp>
      <p:sp>
        <p:nvSpPr>
          <p:cNvPr id="91" name="object 91"/>
          <p:cNvSpPr/>
          <p:nvPr/>
        </p:nvSpPr>
        <p:spPr>
          <a:xfrm>
            <a:off x="1665060" y="2421039"/>
            <a:ext cx="132961" cy="75705"/>
          </a:xfrm>
          <a:custGeom>
            <a:avLst/>
            <a:gdLst/>
            <a:ahLst/>
            <a:cxnLst/>
            <a:rect l="l" t="t" r="r" b="b"/>
            <a:pathLst>
              <a:path w="132714" h="75564">
                <a:moveTo>
                  <a:pt x="0" y="0"/>
                </a:moveTo>
                <a:lnTo>
                  <a:pt x="132587" y="75438"/>
                </a:lnTo>
              </a:path>
            </a:pathLst>
          </a:custGeom>
          <a:ln w="5537">
            <a:solidFill>
              <a:srgbClr val="000000"/>
            </a:solidFill>
          </a:ln>
        </p:spPr>
        <p:txBody>
          <a:bodyPr wrap="square" lIns="0" tIns="0" rIns="0" bIns="0" rtlCol="0"/>
          <a:lstStyle/>
          <a:p>
            <a:endParaRPr sz="1803"/>
          </a:p>
        </p:txBody>
      </p:sp>
      <p:sp>
        <p:nvSpPr>
          <p:cNvPr id="92" name="object 92"/>
          <p:cNvSpPr/>
          <p:nvPr/>
        </p:nvSpPr>
        <p:spPr>
          <a:xfrm>
            <a:off x="1662770" y="2450812"/>
            <a:ext cx="111967" cy="62982"/>
          </a:xfrm>
          <a:custGeom>
            <a:avLst/>
            <a:gdLst/>
            <a:ahLst/>
            <a:cxnLst/>
            <a:rect l="l" t="t" r="r" b="b"/>
            <a:pathLst>
              <a:path w="111760" h="62864">
                <a:moveTo>
                  <a:pt x="0" y="0"/>
                </a:moveTo>
                <a:lnTo>
                  <a:pt x="111251" y="62483"/>
                </a:lnTo>
              </a:path>
            </a:pathLst>
          </a:custGeom>
          <a:ln w="5537">
            <a:solidFill>
              <a:srgbClr val="000000"/>
            </a:solidFill>
          </a:ln>
        </p:spPr>
        <p:txBody>
          <a:bodyPr wrap="square" lIns="0" tIns="0" rIns="0" bIns="0" rtlCol="0"/>
          <a:lstStyle/>
          <a:p>
            <a:endParaRPr sz="1803"/>
          </a:p>
        </p:txBody>
      </p:sp>
      <p:sp>
        <p:nvSpPr>
          <p:cNvPr id="93" name="object 93"/>
          <p:cNvSpPr/>
          <p:nvPr/>
        </p:nvSpPr>
        <p:spPr>
          <a:xfrm>
            <a:off x="1665060" y="2650826"/>
            <a:ext cx="132961" cy="78250"/>
          </a:xfrm>
          <a:custGeom>
            <a:avLst/>
            <a:gdLst/>
            <a:ahLst/>
            <a:cxnLst/>
            <a:rect l="l" t="t" r="r" b="b"/>
            <a:pathLst>
              <a:path w="132714" h="78105">
                <a:moveTo>
                  <a:pt x="0" y="77723"/>
                </a:moveTo>
                <a:lnTo>
                  <a:pt x="132587" y="0"/>
                </a:lnTo>
              </a:path>
            </a:pathLst>
          </a:custGeom>
          <a:ln w="5537">
            <a:solidFill>
              <a:srgbClr val="000000"/>
            </a:solidFill>
          </a:ln>
        </p:spPr>
        <p:txBody>
          <a:bodyPr wrap="square" lIns="0" tIns="0" rIns="0" bIns="0" rtlCol="0"/>
          <a:lstStyle/>
          <a:p>
            <a:endParaRPr sz="1803"/>
          </a:p>
        </p:txBody>
      </p:sp>
      <p:sp>
        <p:nvSpPr>
          <p:cNvPr id="94" name="object 94"/>
          <p:cNvSpPr/>
          <p:nvPr/>
        </p:nvSpPr>
        <p:spPr>
          <a:xfrm>
            <a:off x="1662770" y="2635558"/>
            <a:ext cx="111967" cy="63618"/>
          </a:xfrm>
          <a:custGeom>
            <a:avLst/>
            <a:gdLst/>
            <a:ahLst/>
            <a:cxnLst/>
            <a:rect l="l" t="t" r="r" b="b"/>
            <a:pathLst>
              <a:path w="111760" h="63500">
                <a:moveTo>
                  <a:pt x="0" y="63246"/>
                </a:moveTo>
                <a:lnTo>
                  <a:pt x="111251" y="0"/>
                </a:lnTo>
              </a:path>
            </a:pathLst>
          </a:custGeom>
          <a:ln w="5537">
            <a:solidFill>
              <a:srgbClr val="000000"/>
            </a:solidFill>
          </a:ln>
        </p:spPr>
        <p:txBody>
          <a:bodyPr wrap="square" lIns="0" tIns="0" rIns="0" bIns="0" rtlCol="0"/>
          <a:lstStyle/>
          <a:p>
            <a:endParaRPr sz="1803"/>
          </a:p>
        </p:txBody>
      </p:sp>
      <p:sp>
        <p:nvSpPr>
          <p:cNvPr id="95" name="object 95"/>
          <p:cNvSpPr/>
          <p:nvPr/>
        </p:nvSpPr>
        <p:spPr>
          <a:xfrm>
            <a:off x="1531463" y="2421039"/>
            <a:ext cx="133597" cy="75705"/>
          </a:xfrm>
          <a:custGeom>
            <a:avLst/>
            <a:gdLst/>
            <a:ahLst/>
            <a:cxnLst/>
            <a:rect l="l" t="t" r="r" b="b"/>
            <a:pathLst>
              <a:path w="133350" h="75564">
                <a:moveTo>
                  <a:pt x="0" y="75438"/>
                </a:moveTo>
                <a:lnTo>
                  <a:pt x="133350" y="0"/>
                </a:lnTo>
              </a:path>
            </a:pathLst>
          </a:custGeom>
          <a:ln w="5537">
            <a:solidFill>
              <a:srgbClr val="000000"/>
            </a:solidFill>
          </a:ln>
        </p:spPr>
        <p:txBody>
          <a:bodyPr wrap="square" lIns="0" tIns="0" rIns="0" bIns="0" rtlCol="0"/>
          <a:lstStyle/>
          <a:p>
            <a:endParaRPr sz="1803"/>
          </a:p>
        </p:txBody>
      </p:sp>
      <p:sp>
        <p:nvSpPr>
          <p:cNvPr id="96" name="object 96"/>
          <p:cNvSpPr/>
          <p:nvPr/>
        </p:nvSpPr>
        <p:spPr>
          <a:xfrm>
            <a:off x="1531463" y="2650826"/>
            <a:ext cx="133597" cy="78250"/>
          </a:xfrm>
          <a:custGeom>
            <a:avLst/>
            <a:gdLst/>
            <a:ahLst/>
            <a:cxnLst/>
            <a:rect l="l" t="t" r="r" b="b"/>
            <a:pathLst>
              <a:path w="133350" h="78105">
                <a:moveTo>
                  <a:pt x="0" y="0"/>
                </a:moveTo>
                <a:lnTo>
                  <a:pt x="133350" y="77723"/>
                </a:lnTo>
              </a:path>
            </a:pathLst>
          </a:custGeom>
          <a:ln w="5537">
            <a:solidFill>
              <a:srgbClr val="000000"/>
            </a:solidFill>
          </a:ln>
        </p:spPr>
        <p:txBody>
          <a:bodyPr wrap="square" lIns="0" tIns="0" rIns="0" bIns="0" rtlCol="0"/>
          <a:lstStyle/>
          <a:p>
            <a:endParaRPr sz="1803"/>
          </a:p>
        </p:txBody>
      </p:sp>
      <p:sp>
        <p:nvSpPr>
          <p:cNvPr id="97" name="object 97"/>
          <p:cNvSpPr/>
          <p:nvPr/>
        </p:nvSpPr>
        <p:spPr>
          <a:xfrm>
            <a:off x="1531462" y="2496618"/>
            <a:ext cx="0" cy="154591"/>
          </a:xfrm>
          <a:custGeom>
            <a:avLst/>
            <a:gdLst/>
            <a:ahLst/>
            <a:cxnLst/>
            <a:rect l="l" t="t" r="r" b="b"/>
            <a:pathLst>
              <a:path h="154305">
                <a:moveTo>
                  <a:pt x="0" y="153923"/>
                </a:moveTo>
                <a:lnTo>
                  <a:pt x="0" y="0"/>
                </a:lnTo>
              </a:path>
            </a:pathLst>
          </a:custGeom>
          <a:ln w="5537">
            <a:solidFill>
              <a:srgbClr val="000000"/>
            </a:solidFill>
          </a:ln>
        </p:spPr>
        <p:txBody>
          <a:bodyPr wrap="square" lIns="0" tIns="0" rIns="0" bIns="0" rtlCol="0"/>
          <a:lstStyle/>
          <a:p>
            <a:endParaRPr sz="1803"/>
          </a:p>
        </p:txBody>
      </p:sp>
      <p:sp>
        <p:nvSpPr>
          <p:cNvPr id="98" name="object 98"/>
          <p:cNvSpPr/>
          <p:nvPr/>
        </p:nvSpPr>
        <p:spPr>
          <a:xfrm>
            <a:off x="1557418" y="2509595"/>
            <a:ext cx="0" cy="128508"/>
          </a:xfrm>
          <a:custGeom>
            <a:avLst/>
            <a:gdLst/>
            <a:ahLst/>
            <a:cxnLst/>
            <a:rect l="l" t="t" r="r" b="b"/>
            <a:pathLst>
              <a:path h="128269">
                <a:moveTo>
                  <a:pt x="0" y="128015"/>
                </a:moveTo>
                <a:lnTo>
                  <a:pt x="0" y="0"/>
                </a:lnTo>
              </a:path>
            </a:pathLst>
          </a:custGeom>
          <a:ln w="5537">
            <a:solidFill>
              <a:srgbClr val="000000"/>
            </a:solidFill>
          </a:ln>
        </p:spPr>
        <p:txBody>
          <a:bodyPr wrap="square" lIns="0" tIns="0" rIns="0" bIns="0" rtlCol="0"/>
          <a:lstStyle/>
          <a:p>
            <a:endParaRPr sz="1803"/>
          </a:p>
        </p:txBody>
      </p:sp>
      <p:sp>
        <p:nvSpPr>
          <p:cNvPr id="99" name="object 99"/>
          <p:cNvSpPr/>
          <p:nvPr/>
        </p:nvSpPr>
        <p:spPr>
          <a:xfrm>
            <a:off x="1398629" y="2650826"/>
            <a:ext cx="132961" cy="78250"/>
          </a:xfrm>
          <a:custGeom>
            <a:avLst/>
            <a:gdLst/>
            <a:ahLst/>
            <a:cxnLst/>
            <a:rect l="l" t="t" r="r" b="b"/>
            <a:pathLst>
              <a:path w="132715" h="78105">
                <a:moveTo>
                  <a:pt x="132587" y="0"/>
                </a:moveTo>
                <a:lnTo>
                  <a:pt x="0" y="77723"/>
                </a:lnTo>
              </a:path>
            </a:pathLst>
          </a:custGeom>
          <a:ln w="5537">
            <a:solidFill>
              <a:srgbClr val="000000"/>
            </a:solidFill>
          </a:ln>
        </p:spPr>
        <p:txBody>
          <a:bodyPr wrap="square" lIns="0" tIns="0" rIns="0" bIns="0" rtlCol="0"/>
          <a:lstStyle/>
          <a:p>
            <a:endParaRPr sz="1803"/>
          </a:p>
        </p:txBody>
      </p:sp>
      <p:sp>
        <p:nvSpPr>
          <p:cNvPr id="100" name="object 100"/>
          <p:cNvSpPr/>
          <p:nvPr/>
        </p:nvSpPr>
        <p:spPr>
          <a:xfrm>
            <a:off x="1398628" y="2728695"/>
            <a:ext cx="0" cy="109423"/>
          </a:xfrm>
          <a:custGeom>
            <a:avLst/>
            <a:gdLst/>
            <a:ahLst/>
            <a:cxnLst/>
            <a:rect l="l" t="t" r="r" b="b"/>
            <a:pathLst>
              <a:path h="109219">
                <a:moveTo>
                  <a:pt x="0" y="0"/>
                </a:moveTo>
                <a:lnTo>
                  <a:pt x="0" y="108965"/>
                </a:lnTo>
              </a:path>
            </a:pathLst>
          </a:custGeom>
          <a:ln w="5537">
            <a:solidFill>
              <a:srgbClr val="000000"/>
            </a:solidFill>
          </a:ln>
        </p:spPr>
        <p:txBody>
          <a:bodyPr wrap="square" lIns="0" tIns="0" rIns="0" bIns="0" rtlCol="0"/>
          <a:lstStyle/>
          <a:p>
            <a:endParaRPr sz="1803"/>
          </a:p>
        </p:txBody>
      </p:sp>
      <p:sp>
        <p:nvSpPr>
          <p:cNvPr id="101" name="object 101"/>
          <p:cNvSpPr/>
          <p:nvPr/>
        </p:nvSpPr>
        <p:spPr>
          <a:xfrm>
            <a:off x="1287170" y="2837863"/>
            <a:ext cx="111967" cy="78250"/>
          </a:xfrm>
          <a:custGeom>
            <a:avLst/>
            <a:gdLst/>
            <a:ahLst/>
            <a:cxnLst/>
            <a:rect l="l" t="t" r="r" b="b"/>
            <a:pathLst>
              <a:path w="111759" h="78105">
                <a:moveTo>
                  <a:pt x="0" y="77724"/>
                </a:moveTo>
                <a:lnTo>
                  <a:pt x="111252" y="0"/>
                </a:lnTo>
              </a:path>
            </a:pathLst>
          </a:custGeom>
          <a:ln w="5537">
            <a:solidFill>
              <a:srgbClr val="000000"/>
            </a:solidFill>
          </a:ln>
        </p:spPr>
        <p:txBody>
          <a:bodyPr wrap="square" lIns="0" tIns="0" rIns="0" bIns="0" rtlCol="0"/>
          <a:lstStyle/>
          <a:p>
            <a:endParaRPr sz="1803"/>
          </a:p>
        </p:txBody>
      </p:sp>
      <p:sp>
        <p:nvSpPr>
          <p:cNvPr id="102" name="object 102"/>
          <p:cNvSpPr/>
          <p:nvPr/>
        </p:nvSpPr>
        <p:spPr>
          <a:xfrm>
            <a:off x="1797894" y="2421039"/>
            <a:ext cx="133597" cy="75705"/>
          </a:xfrm>
          <a:custGeom>
            <a:avLst/>
            <a:gdLst/>
            <a:ahLst/>
            <a:cxnLst/>
            <a:rect l="l" t="t" r="r" b="b"/>
            <a:pathLst>
              <a:path w="133350" h="75564">
                <a:moveTo>
                  <a:pt x="0" y="75438"/>
                </a:moveTo>
                <a:lnTo>
                  <a:pt x="133350" y="0"/>
                </a:lnTo>
              </a:path>
            </a:pathLst>
          </a:custGeom>
          <a:ln w="5537">
            <a:solidFill>
              <a:srgbClr val="000000"/>
            </a:solidFill>
          </a:ln>
        </p:spPr>
        <p:txBody>
          <a:bodyPr wrap="square" lIns="0" tIns="0" rIns="0" bIns="0" rtlCol="0"/>
          <a:lstStyle/>
          <a:p>
            <a:endParaRPr sz="1803"/>
          </a:p>
        </p:txBody>
      </p:sp>
      <p:sp>
        <p:nvSpPr>
          <p:cNvPr id="103" name="object 103"/>
          <p:cNvSpPr/>
          <p:nvPr/>
        </p:nvSpPr>
        <p:spPr>
          <a:xfrm>
            <a:off x="1931492" y="2421039"/>
            <a:ext cx="132961" cy="75705"/>
          </a:xfrm>
          <a:custGeom>
            <a:avLst/>
            <a:gdLst/>
            <a:ahLst/>
            <a:cxnLst/>
            <a:rect l="l" t="t" r="r" b="b"/>
            <a:pathLst>
              <a:path w="132714" h="75564">
                <a:moveTo>
                  <a:pt x="0" y="0"/>
                </a:moveTo>
                <a:lnTo>
                  <a:pt x="132587" y="75438"/>
                </a:lnTo>
              </a:path>
            </a:pathLst>
          </a:custGeom>
          <a:ln w="5537">
            <a:solidFill>
              <a:srgbClr val="000000"/>
            </a:solidFill>
          </a:ln>
        </p:spPr>
        <p:txBody>
          <a:bodyPr wrap="square" lIns="0" tIns="0" rIns="0" bIns="0" rtlCol="0"/>
          <a:lstStyle/>
          <a:p>
            <a:endParaRPr sz="1803"/>
          </a:p>
        </p:txBody>
      </p:sp>
      <p:sp>
        <p:nvSpPr>
          <p:cNvPr id="104" name="object 104"/>
          <p:cNvSpPr/>
          <p:nvPr/>
        </p:nvSpPr>
        <p:spPr>
          <a:xfrm>
            <a:off x="2064325" y="2421039"/>
            <a:ext cx="133597" cy="75705"/>
          </a:xfrm>
          <a:custGeom>
            <a:avLst/>
            <a:gdLst/>
            <a:ahLst/>
            <a:cxnLst/>
            <a:rect l="l" t="t" r="r" b="b"/>
            <a:pathLst>
              <a:path w="133350" h="75564">
                <a:moveTo>
                  <a:pt x="0" y="75438"/>
                </a:moveTo>
                <a:lnTo>
                  <a:pt x="133350" y="0"/>
                </a:lnTo>
              </a:path>
            </a:pathLst>
          </a:custGeom>
          <a:ln w="5537">
            <a:solidFill>
              <a:srgbClr val="000000"/>
            </a:solidFill>
          </a:ln>
        </p:spPr>
        <p:txBody>
          <a:bodyPr wrap="square" lIns="0" tIns="0" rIns="0" bIns="0" rtlCol="0"/>
          <a:lstStyle/>
          <a:p>
            <a:endParaRPr sz="1803"/>
          </a:p>
        </p:txBody>
      </p:sp>
      <p:sp>
        <p:nvSpPr>
          <p:cNvPr id="105" name="object 105"/>
          <p:cNvSpPr/>
          <p:nvPr/>
        </p:nvSpPr>
        <p:spPr>
          <a:xfrm>
            <a:off x="2331521" y="2189726"/>
            <a:ext cx="132961" cy="78250"/>
          </a:xfrm>
          <a:custGeom>
            <a:avLst/>
            <a:gdLst/>
            <a:ahLst/>
            <a:cxnLst/>
            <a:rect l="l" t="t" r="r" b="b"/>
            <a:pathLst>
              <a:path w="132714" h="78105">
                <a:moveTo>
                  <a:pt x="0" y="0"/>
                </a:moveTo>
                <a:lnTo>
                  <a:pt x="132587" y="77724"/>
                </a:lnTo>
              </a:path>
            </a:pathLst>
          </a:custGeom>
          <a:ln w="5537">
            <a:solidFill>
              <a:srgbClr val="000000"/>
            </a:solidFill>
          </a:ln>
        </p:spPr>
        <p:txBody>
          <a:bodyPr wrap="square" lIns="0" tIns="0" rIns="0" bIns="0" rtlCol="0"/>
          <a:lstStyle/>
          <a:p>
            <a:endParaRPr sz="1803"/>
          </a:p>
        </p:txBody>
      </p:sp>
      <p:sp>
        <p:nvSpPr>
          <p:cNvPr id="106" name="object 106"/>
          <p:cNvSpPr/>
          <p:nvPr/>
        </p:nvSpPr>
        <p:spPr>
          <a:xfrm>
            <a:off x="2331521" y="2421039"/>
            <a:ext cx="132961" cy="75705"/>
          </a:xfrm>
          <a:custGeom>
            <a:avLst/>
            <a:gdLst/>
            <a:ahLst/>
            <a:cxnLst/>
            <a:rect l="l" t="t" r="r" b="b"/>
            <a:pathLst>
              <a:path w="132714" h="75564">
                <a:moveTo>
                  <a:pt x="0" y="75437"/>
                </a:moveTo>
                <a:lnTo>
                  <a:pt x="132587" y="0"/>
                </a:lnTo>
              </a:path>
            </a:pathLst>
          </a:custGeom>
          <a:ln w="5537">
            <a:solidFill>
              <a:srgbClr val="000000"/>
            </a:solidFill>
          </a:ln>
        </p:spPr>
        <p:txBody>
          <a:bodyPr wrap="square" lIns="0" tIns="0" rIns="0" bIns="0" rtlCol="0"/>
          <a:lstStyle/>
          <a:p>
            <a:endParaRPr sz="1803"/>
          </a:p>
        </p:txBody>
      </p:sp>
      <p:sp>
        <p:nvSpPr>
          <p:cNvPr id="107" name="object 107"/>
          <p:cNvSpPr/>
          <p:nvPr/>
        </p:nvSpPr>
        <p:spPr>
          <a:xfrm>
            <a:off x="2197923" y="2189726"/>
            <a:ext cx="133597" cy="78250"/>
          </a:xfrm>
          <a:custGeom>
            <a:avLst/>
            <a:gdLst/>
            <a:ahLst/>
            <a:cxnLst/>
            <a:rect l="l" t="t" r="r" b="b"/>
            <a:pathLst>
              <a:path w="133350" h="78105">
                <a:moveTo>
                  <a:pt x="0" y="77724"/>
                </a:moveTo>
                <a:lnTo>
                  <a:pt x="133350" y="0"/>
                </a:lnTo>
              </a:path>
            </a:pathLst>
          </a:custGeom>
          <a:ln w="5537">
            <a:solidFill>
              <a:srgbClr val="000000"/>
            </a:solidFill>
          </a:ln>
        </p:spPr>
        <p:txBody>
          <a:bodyPr wrap="square" lIns="0" tIns="0" rIns="0" bIns="0" rtlCol="0"/>
          <a:lstStyle/>
          <a:p>
            <a:endParaRPr sz="1803"/>
          </a:p>
        </p:txBody>
      </p:sp>
      <p:sp>
        <p:nvSpPr>
          <p:cNvPr id="108" name="object 108"/>
          <p:cNvSpPr/>
          <p:nvPr/>
        </p:nvSpPr>
        <p:spPr>
          <a:xfrm>
            <a:off x="2197923" y="2421039"/>
            <a:ext cx="133597" cy="75705"/>
          </a:xfrm>
          <a:custGeom>
            <a:avLst/>
            <a:gdLst/>
            <a:ahLst/>
            <a:cxnLst/>
            <a:rect l="l" t="t" r="r" b="b"/>
            <a:pathLst>
              <a:path w="133350" h="75564">
                <a:moveTo>
                  <a:pt x="0" y="0"/>
                </a:moveTo>
                <a:lnTo>
                  <a:pt x="133350" y="75437"/>
                </a:lnTo>
              </a:path>
            </a:pathLst>
          </a:custGeom>
          <a:ln w="5537">
            <a:solidFill>
              <a:srgbClr val="000000"/>
            </a:solidFill>
          </a:ln>
        </p:spPr>
        <p:txBody>
          <a:bodyPr wrap="square" lIns="0" tIns="0" rIns="0" bIns="0" rtlCol="0"/>
          <a:lstStyle/>
          <a:p>
            <a:endParaRPr sz="1803"/>
          </a:p>
        </p:txBody>
      </p:sp>
      <p:sp>
        <p:nvSpPr>
          <p:cNvPr id="109" name="object 109"/>
          <p:cNvSpPr/>
          <p:nvPr/>
        </p:nvSpPr>
        <p:spPr>
          <a:xfrm>
            <a:off x="2197923" y="2267593"/>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110" name="object 110"/>
          <p:cNvSpPr/>
          <p:nvPr/>
        </p:nvSpPr>
        <p:spPr>
          <a:xfrm>
            <a:off x="2729259" y="2267593"/>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111" name="object 111"/>
          <p:cNvSpPr/>
          <p:nvPr/>
        </p:nvSpPr>
        <p:spPr>
          <a:xfrm>
            <a:off x="2595661" y="2421039"/>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112" name="object 112"/>
          <p:cNvSpPr/>
          <p:nvPr/>
        </p:nvSpPr>
        <p:spPr>
          <a:xfrm>
            <a:off x="2464354" y="2189726"/>
            <a:ext cx="131689" cy="78250"/>
          </a:xfrm>
          <a:custGeom>
            <a:avLst/>
            <a:gdLst/>
            <a:ahLst/>
            <a:cxnLst/>
            <a:rect l="l" t="t" r="r" b="b"/>
            <a:pathLst>
              <a:path w="131444" h="78105">
                <a:moveTo>
                  <a:pt x="0" y="77724"/>
                </a:moveTo>
                <a:lnTo>
                  <a:pt x="131063" y="0"/>
                </a:lnTo>
              </a:path>
            </a:pathLst>
          </a:custGeom>
          <a:ln w="5537">
            <a:solidFill>
              <a:srgbClr val="000000"/>
            </a:solidFill>
          </a:ln>
        </p:spPr>
        <p:txBody>
          <a:bodyPr wrap="square" lIns="0" tIns="0" rIns="0" bIns="0" rtlCol="0"/>
          <a:lstStyle/>
          <a:p>
            <a:endParaRPr sz="1803"/>
          </a:p>
        </p:txBody>
      </p:sp>
      <p:sp>
        <p:nvSpPr>
          <p:cNvPr id="113" name="object 113"/>
          <p:cNvSpPr/>
          <p:nvPr/>
        </p:nvSpPr>
        <p:spPr>
          <a:xfrm>
            <a:off x="2464354" y="2421039"/>
            <a:ext cx="131689" cy="75705"/>
          </a:xfrm>
          <a:custGeom>
            <a:avLst/>
            <a:gdLst/>
            <a:ahLst/>
            <a:cxnLst/>
            <a:rect l="l" t="t" r="r" b="b"/>
            <a:pathLst>
              <a:path w="131444" h="75564">
                <a:moveTo>
                  <a:pt x="0" y="0"/>
                </a:moveTo>
                <a:lnTo>
                  <a:pt x="131063" y="75437"/>
                </a:lnTo>
              </a:path>
            </a:pathLst>
          </a:custGeom>
          <a:ln w="5537">
            <a:solidFill>
              <a:srgbClr val="000000"/>
            </a:solidFill>
          </a:ln>
        </p:spPr>
        <p:txBody>
          <a:bodyPr wrap="square" lIns="0" tIns="0" rIns="0" bIns="0" rtlCol="0"/>
          <a:lstStyle/>
          <a:p>
            <a:endParaRPr sz="1803"/>
          </a:p>
        </p:txBody>
      </p:sp>
      <p:sp>
        <p:nvSpPr>
          <p:cNvPr id="114" name="object 114"/>
          <p:cNvSpPr/>
          <p:nvPr/>
        </p:nvSpPr>
        <p:spPr>
          <a:xfrm>
            <a:off x="2464354" y="2267593"/>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115" name="object 115"/>
          <p:cNvSpPr/>
          <p:nvPr/>
        </p:nvSpPr>
        <p:spPr>
          <a:xfrm>
            <a:off x="2729259" y="1959937"/>
            <a:ext cx="132961" cy="75705"/>
          </a:xfrm>
          <a:custGeom>
            <a:avLst/>
            <a:gdLst/>
            <a:ahLst/>
            <a:cxnLst/>
            <a:rect l="l" t="t" r="r" b="b"/>
            <a:pathLst>
              <a:path w="132714" h="75564">
                <a:moveTo>
                  <a:pt x="0" y="0"/>
                </a:moveTo>
                <a:lnTo>
                  <a:pt x="132587" y="75437"/>
                </a:lnTo>
              </a:path>
            </a:pathLst>
          </a:custGeom>
          <a:ln w="5537">
            <a:solidFill>
              <a:srgbClr val="000000"/>
            </a:solidFill>
          </a:ln>
        </p:spPr>
        <p:txBody>
          <a:bodyPr wrap="square" lIns="0" tIns="0" rIns="0" bIns="0" rtlCol="0"/>
          <a:lstStyle/>
          <a:p>
            <a:endParaRPr sz="1803"/>
          </a:p>
        </p:txBody>
      </p:sp>
      <p:sp>
        <p:nvSpPr>
          <p:cNvPr id="116" name="object 116"/>
          <p:cNvSpPr/>
          <p:nvPr/>
        </p:nvSpPr>
        <p:spPr>
          <a:xfrm>
            <a:off x="2726968" y="1989711"/>
            <a:ext cx="111967" cy="62982"/>
          </a:xfrm>
          <a:custGeom>
            <a:avLst/>
            <a:gdLst/>
            <a:ahLst/>
            <a:cxnLst/>
            <a:rect l="l" t="t" r="r" b="b"/>
            <a:pathLst>
              <a:path w="111760" h="62864">
                <a:moveTo>
                  <a:pt x="0" y="0"/>
                </a:moveTo>
                <a:lnTo>
                  <a:pt x="111251" y="62483"/>
                </a:lnTo>
              </a:path>
            </a:pathLst>
          </a:custGeom>
          <a:ln w="5537">
            <a:solidFill>
              <a:srgbClr val="000000"/>
            </a:solidFill>
          </a:ln>
        </p:spPr>
        <p:txBody>
          <a:bodyPr wrap="square" lIns="0" tIns="0" rIns="0" bIns="0" rtlCol="0"/>
          <a:lstStyle/>
          <a:p>
            <a:endParaRPr sz="1803"/>
          </a:p>
        </p:txBody>
      </p:sp>
      <p:sp>
        <p:nvSpPr>
          <p:cNvPr id="117" name="object 117"/>
          <p:cNvSpPr/>
          <p:nvPr/>
        </p:nvSpPr>
        <p:spPr>
          <a:xfrm>
            <a:off x="2729259" y="2189726"/>
            <a:ext cx="132961" cy="78250"/>
          </a:xfrm>
          <a:custGeom>
            <a:avLst/>
            <a:gdLst/>
            <a:ahLst/>
            <a:cxnLst/>
            <a:rect l="l" t="t" r="r" b="b"/>
            <a:pathLst>
              <a:path w="132714" h="78105">
                <a:moveTo>
                  <a:pt x="0" y="77724"/>
                </a:moveTo>
                <a:lnTo>
                  <a:pt x="132587" y="0"/>
                </a:lnTo>
              </a:path>
            </a:pathLst>
          </a:custGeom>
          <a:ln w="5537">
            <a:solidFill>
              <a:srgbClr val="000000"/>
            </a:solidFill>
          </a:ln>
        </p:spPr>
        <p:txBody>
          <a:bodyPr wrap="square" lIns="0" tIns="0" rIns="0" bIns="0" rtlCol="0"/>
          <a:lstStyle/>
          <a:p>
            <a:endParaRPr sz="1803"/>
          </a:p>
        </p:txBody>
      </p:sp>
      <p:sp>
        <p:nvSpPr>
          <p:cNvPr id="118" name="object 118"/>
          <p:cNvSpPr/>
          <p:nvPr/>
        </p:nvSpPr>
        <p:spPr>
          <a:xfrm>
            <a:off x="2726968" y="2174456"/>
            <a:ext cx="111967" cy="63618"/>
          </a:xfrm>
          <a:custGeom>
            <a:avLst/>
            <a:gdLst/>
            <a:ahLst/>
            <a:cxnLst/>
            <a:rect l="l" t="t" r="r" b="b"/>
            <a:pathLst>
              <a:path w="111760" h="63500">
                <a:moveTo>
                  <a:pt x="0" y="63245"/>
                </a:moveTo>
                <a:lnTo>
                  <a:pt x="111251" y="0"/>
                </a:lnTo>
              </a:path>
            </a:pathLst>
          </a:custGeom>
          <a:ln w="5537">
            <a:solidFill>
              <a:srgbClr val="000000"/>
            </a:solidFill>
          </a:ln>
        </p:spPr>
        <p:txBody>
          <a:bodyPr wrap="square" lIns="0" tIns="0" rIns="0" bIns="0" rtlCol="0"/>
          <a:lstStyle/>
          <a:p>
            <a:endParaRPr sz="1803"/>
          </a:p>
        </p:txBody>
      </p:sp>
      <p:sp>
        <p:nvSpPr>
          <p:cNvPr id="119" name="object 119"/>
          <p:cNvSpPr/>
          <p:nvPr/>
        </p:nvSpPr>
        <p:spPr>
          <a:xfrm>
            <a:off x="2595661" y="1959937"/>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120" name="object 120"/>
          <p:cNvSpPr/>
          <p:nvPr/>
        </p:nvSpPr>
        <p:spPr>
          <a:xfrm>
            <a:off x="2595661" y="2189726"/>
            <a:ext cx="133597" cy="78250"/>
          </a:xfrm>
          <a:custGeom>
            <a:avLst/>
            <a:gdLst/>
            <a:ahLst/>
            <a:cxnLst/>
            <a:rect l="l" t="t" r="r" b="b"/>
            <a:pathLst>
              <a:path w="133350" h="78105">
                <a:moveTo>
                  <a:pt x="0" y="0"/>
                </a:moveTo>
                <a:lnTo>
                  <a:pt x="133350" y="77724"/>
                </a:lnTo>
              </a:path>
            </a:pathLst>
          </a:custGeom>
          <a:ln w="5537">
            <a:solidFill>
              <a:srgbClr val="000000"/>
            </a:solidFill>
          </a:ln>
        </p:spPr>
        <p:txBody>
          <a:bodyPr wrap="square" lIns="0" tIns="0" rIns="0" bIns="0" rtlCol="0"/>
          <a:lstStyle/>
          <a:p>
            <a:endParaRPr sz="1803"/>
          </a:p>
        </p:txBody>
      </p:sp>
      <p:sp>
        <p:nvSpPr>
          <p:cNvPr id="121" name="object 121"/>
          <p:cNvSpPr/>
          <p:nvPr/>
        </p:nvSpPr>
        <p:spPr>
          <a:xfrm>
            <a:off x="2595661" y="2035515"/>
            <a:ext cx="0" cy="154591"/>
          </a:xfrm>
          <a:custGeom>
            <a:avLst/>
            <a:gdLst/>
            <a:ahLst/>
            <a:cxnLst/>
            <a:rect l="l" t="t" r="r" b="b"/>
            <a:pathLst>
              <a:path h="154305">
                <a:moveTo>
                  <a:pt x="0" y="153924"/>
                </a:moveTo>
                <a:lnTo>
                  <a:pt x="0" y="0"/>
                </a:lnTo>
              </a:path>
            </a:pathLst>
          </a:custGeom>
          <a:ln w="5537">
            <a:solidFill>
              <a:srgbClr val="000000"/>
            </a:solidFill>
          </a:ln>
        </p:spPr>
        <p:txBody>
          <a:bodyPr wrap="square" lIns="0" tIns="0" rIns="0" bIns="0" rtlCol="0"/>
          <a:lstStyle/>
          <a:p>
            <a:endParaRPr sz="1803"/>
          </a:p>
        </p:txBody>
      </p:sp>
      <p:sp>
        <p:nvSpPr>
          <p:cNvPr id="122" name="object 122"/>
          <p:cNvSpPr/>
          <p:nvPr/>
        </p:nvSpPr>
        <p:spPr>
          <a:xfrm>
            <a:off x="2621617" y="2048493"/>
            <a:ext cx="0" cy="128508"/>
          </a:xfrm>
          <a:custGeom>
            <a:avLst/>
            <a:gdLst/>
            <a:ahLst/>
            <a:cxnLst/>
            <a:rect l="l" t="t" r="r" b="b"/>
            <a:pathLst>
              <a:path h="128269">
                <a:moveTo>
                  <a:pt x="0" y="128015"/>
                </a:moveTo>
                <a:lnTo>
                  <a:pt x="0" y="0"/>
                </a:lnTo>
              </a:path>
            </a:pathLst>
          </a:custGeom>
          <a:ln w="5537">
            <a:solidFill>
              <a:srgbClr val="000000"/>
            </a:solidFill>
          </a:ln>
        </p:spPr>
        <p:txBody>
          <a:bodyPr wrap="square" lIns="0" tIns="0" rIns="0" bIns="0" rtlCol="0"/>
          <a:lstStyle/>
          <a:p>
            <a:endParaRPr sz="1803"/>
          </a:p>
        </p:txBody>
      </p:sp>
      <p:sp>
        <p:nvSpPr>
          <p:cNvPr id="123" name="object 123"/>
          <p:cNvSpPr/>
          <p:nvPr/>
        </p:nvSpPr>
        <p:spPr>
          <a:xfrm>
            <a:off x="3129287" y="2035515"/>
            <a:ext cx="0" cy="154591"/>
          </a:xfrm>
          <a:custGeom>
            <a:avLst/>
            <a:gdLst/>
            <a:ahLst/>
            <a:cxnLst/>
            <a:rect l="l" t="t" r="r" b="b"/>
            <a:pathLst>
              <a:path h="154305">
                <a:moveTo>
                  <a:pt x="0" y="153924"/>
                </a:moveTo>
                <a:lnTo>
                  <a:pt x="0" y="0"/>
                </a:lnTo>
              </a:path>
            </a:pathLst>
          </a:custGeom>
          <a:ln w="5537">
            <a:solidFill>
              <a:srgbClr val="000000"/>
            </a:solidFill>
          </a:ln>
        </p:spPr>
        <p:txBody>
          <a:bodyPr wrap="square" lIns="0" tIns="0" rIns="0" bIns="0" rtlCol="0"/>
          <a:lstStyle/>
          <a:p>
            <a:endParaRPr sz="1803"/>
          </a:p>
        </p:txBody>
      </p:sp>
      <p:sp>
        <p:nvSpPr>
          <p:cNvPr id="124" name="object 124"/>
          <p:cNvSpPr/>
          <p:nvPr/>
        </p:nvSpPr>
        <p:spPr>
          <a:xfrm>
            <a:off x="2995690" y="1959937"/>
            <a:ext cx="133597" cy="75705"/>
          </a:xfrm>
          <a:custGeom>
            <a:avLst/>
            <a:gdLst/>
            <a:ahLst/>
            <a:cxnLst/>
            <a:rect l="l" t="t" r="r" b="b"/>
            <a:pathLst>
              <a:path w="133350" h="75564">
                <a:moveTo>
                  <a:pt x="0" y="0"/>
                </a:moveTo>
                <a:lnTo>
                  <a:pt x="133350" y="75437"/>
                </a:lnTo>
              </a:path>
            </a:pathLst>
          </a:custGeom>
          <a:ln w="5537">
            <a:solidFill>
              <a:srgbClr val="000000"/>
            </a:solidFill>
          </a:ln>
        </p:spPr>
        <p:txBody>
          <a:bodyPr wrap="square" lIns="0" tIns="0" rIns="0" bIns="0" rtlCol="0"/>
          <a:lstStyle/>
          <a:p>
            <a:endParaRPr sz="1803"/>
          </a:p>
        </p:txBody>
      </p:sp>
      <p:sp>
        <p:nvSpPr>
          <p:cNvPr id="125" name="object 125"/>
          <p:cNvSpPr/>
          <p:nvPr/>
        </p:nvSpPr>
        <p:spPr>
          <a:xfrm>
            <a:off x="2995690" y="2189726"/>
            <a:ext cx="133597" cy="78250"/>
          </a:xfrm>
          <a:custGeom>
            <a:avLst/>
            <a:gdLst/>
            <a:ahLst/>
            <a:cxnLst/>
            <a:rect l="l" t="t" r="r" b="b"/>
            <a:pathLst>
              <a:path w="133350" h="78105">
                <a:moveTo>
                  <a:pt x="0" y="77724"/>
                </a:moveTo>
                <a:lnTo>
                  <a:pt x="133350" y="0"/>
                </a:lnTo>
              </a:path>
            </a:pathLst>
          </a:custGeom>
          <a:ln w="5537">
            <a:solidFill>
              <a:srgbClr val="000000"/>
            </a:solidFill>
          </a:ln>
        </p:spPr>
        <p:txBody>
          <a:bodyPr wrap="square" lIns="0" tIns="0" rIns="0" bIns="0" rtlCol="0"/>
          <a:lstStyle/>
          <a:p>
            <a:endParaRPr sz="1803"/>
          </a:p>
        </p:txBody>
      </p:sp>
      <p:sp>
        <p:nvSpPr>
          <p:cNvPr id="126" name="object 126"/>
          <p:cNvSpPr/>
          <p:nvPr/>
        </p:nvSpPr>
        <p:spPr>
          <a:xfrm>
            <a:off x="2862093" y="1959937"/>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127" name="object 127"/>
          <p:cNvSpPr/>
          <p:nvPr/>
        </p:nvSpPr>
        <p:spPr>
          <a:xfrm>
            <a:off x="2862093" y="2189726"/>
            <a:ext cx="133597" cy="78250"/>
          </a:xfrm>
          <a:custGeom>
            <a:avLst/>
            <a:gdLst/>
            <a:ahLst/>
            <a:cxnLst/>
            <a:rect l="l" t="t" r="r" b="b"/>
            <a:pathLst>
              <a:path w="133350" h="78105">
                <a:moveTo>
                  <a:pt x="0" y="0"/>
                </a:moveTo>
                <a:lnTo>
                  <a:pt x="133350" y="77724"/>
                </a:lnTo>
              </a:path>
            </a:pathLst>
          </a:custGeom>
          <a:ln w="5537">
            <a:solidFill>
              <a:srgbClr val="000000"/>
            </a:solidFill>
          </a:ln>
        </p:spPr>
        <p:txBody>
          <a:bodyPr wrap="square" lIns="0" tIns="0" rIns="0" bIns="0" rtlCol="0"/>
          <a:lstStyle/>
          <a:p>
            <a:endParaRPr sz="1803"/>
          </a:p>
        </p:txBody>
      </p:sp>
      <p:sp>
        <p:nvSpPr>
          <p:cNvPr id="128" name="object 128"/>
          <p:cNvSpPr/>
          <p:nvPr/>
        </p:nvSpPr>
        <p:spPr>
          <a:xfrm>
            <a:off x="2862093" y="2035515"/>
            <a:ext cx="0" cy="154591"/>
          </a:xfrm>
          <a:custGeom>
            <a:avLst/>
            <a:gdLst/>
            <a:ahLst/>
            <a:cxnLst/>
            <a:rect l="l" t="t" r="r" b="b"/>
            <a:pathLst>
              <a:path h="154305">
                <a:moveTo>
                  <a:pt x="0" y="153924"/>
                </a:moveTo>
                <a:lnTo>
                  <a:pt x="0" y="0"/>
                </a:lnTo>
              </a:path>
            </a:pathLst>
          </a:custGeom>
          <a:ln w="5537">
            <a:solidFill>
              <a:srgbClr val="000000"/>
            </a:solidFill>
          </a:ln>
        </p:spPr>
        <p:txBody>
          <a:bodyPr wrap="square" lIns="0" tIns="0" rIns="0" bIns="0" rtlCol="0"/>
          <a:lstStyle/>
          <a:p>
            <a:endParaRPr sz="1803"/>
          </a:p>
        </p:txBody>
      </p:sp>
      <p:sp>
        <p:nvSpPr>
          <p:cNvPr id="129" name="object 129"/>
          <p:cNvSpPr/>
          <p:nvPr/>
        </p:nvSpPr>
        <p:spPr>
          <a:xfrm>
            <a:off x="3129288" y="1959937"/>
            <a:ext cx="132961" cy="75705"/>
          </a:xfrm>
          <a:custGeom>
            <a:avLst/>
            <a:gdLst/>
            <a:ahLst/>
            <a:cxnLst/>
            <a:rect l="l" t="t" r="r" b="b"/>
            <a:pathLst>
              <a:path w="132714" h="75564">
                <a:moveTo>
                  <a:pt x="0" y="75437"/>
                </a:moveTo>
                <a:lnTo>
                  <a:pt x="132587" y="0"/>
                </a:lnTo>
              </a:path>
            </a:pathLst>
          </a:custGeom>
          <a:ln w="5537">
            <a:solidFill>
              <a:srgbClr val="000000"/>
            </a:solidFill>
          </a:ln>
        </p:spPr>
        <p:txBody>
          <a:bodyPr wrap="square" lIns="0" tIns="0" rIns="0" bIns="0" rtlCol="0"/>
          <a:lstStyle/>
          <a:p>
            <a:endParaRPr sz="1803"/>
          </a:p>
        </p:txBody>
      </p:sp>
      <p:sp>
        <p:nvSpPr>
          <p:cNvPr id="130" name="object 130"/>
          <p:cNvSpPr/>
          <p:nvPr/>
        </p:nvSpPr>
        <p:spPr>
          <a:xfrm>
            <a:off x="3262122" y="1959937"/>
            <a:ext cx="133597" cy="75705"/>
          </a:xfrm>
          <a:custGeom>
            <a:avLst/>
            <a:gdLst/>
            <a:ahLst/>
            <a:cxnLst/>
            <a:rect l="l" t="t" r="r" b="b"/>
            <a:pathLst>
              <a:path w="133350" h="75564">
                <a:moveTo>
                  <a:pt x="0" y="0"/>
                </a:moveTo>
                <a:lnTo>
                  <a:pt x="133350" y="75437"/>
                </a:lnTo>
              </a:path>
            </a:pathLst>
          </a:custGeom>
          <a:ln w="5537">
            <a:solidFill>
              <a:srgbClr val="000000"/>
            </a:solidFill>
          </a:ln>
        </p:spPr>
        <p:txBody>
          <a:bodyPr wrap="square" lIns="0" tIns="0" rIns="0" bIns="0" rtlCol="0"/>
          <a:lstStyle/>
          <a:p>
            <a:endParaRPr sz="1803"/>
          </a:p>
        </p:txBody>
      </p:sp>
      <p:sp>
        <p:nvSpPr>
          <p:cNvPr id="131" name="object 131"/>
          <p:cNvSpPr/>
          <p:nvPr/>
        </p:nvSpPr>
        <p:spPr>
          <a:xfrm>
            <a:off x="3395719" y="1959937"/>
            <a:ext cx="132961" cy="75705"/>
          </a:xfrm>
          <a:custGeom>
            <a:avLst/>
            <a:gdLst/>
            <a:ahLst/>
            <a:cxnLst/>
            <a:rect l="l" t="t" r="r" b="b"/>
            <a:pathLst>
              <a:path w="132714" h="75564">
                <a:moveTo>
                  <a:pt x="0" y="75437"/>
                </a:moveTo>
                <a:lnTo>
                  <a:pt x="132587" y="0"/>
                </a:lnTo>
              </a:path>
            </a:pathLst>
          </a:custGeom>
          <a:ln w="5537">
            <a:solidFill>
              <a:srgbClr val="000000"/>
            </a:solidFill>
          </a:ln>
        </p:spPr>
        <p:txBody>
          <a:bodyPr wrap="square" lIns="0" tIns="0" rIns="0" bIns="0" rtlCol="0"/>
          <a:lstStyle/>
          <a:p>
            <a:endParaRPr sz="1803"/>
          </a:p>
        </p:txBody>
      </p:sp>
      <p:sp>
        <p:nvSpPr>
          <p:cNvPr id="132" name="object 132"/>
          <p:cNvSpPr/>
          <p:nvPr/>
        </p:nvSpPr>
        <p:spPr>
          <a:xfrm>
            <a:off x="3660624" y="1728624"/>
            <a:ext cx="132961" cy="78250"/>
          </a:xfrm>
          <a:custGeom>
            <a:avLst/>
            <a:gdLst/>
            <a:ahLst/>
            <a:cxnLst/>
            <a:rect l="l" t="t" r="r" b="b"/>
            <a:pathLst>
              <a:path w="132714" h="78105">
                <a:moveTo>
                  <a:pt x="0" y="0"/>
                </a:moveTo>
                <a:lnTo>
                  <a:pt x="132587" y="77723"/>
                </a:lnTo>
              </a:path>
            </a:pathLst>
          </a:custGeom>
          <a:ln w="5537">
            <a:solidFill>
              <a:srgbClr val="000000"/>
            </a:solidFill>
          </a:ln>
        </p:spPr>
        <p:txBody>
          <a:bodyPr wrap="square" lIns="0" tIns="0" rIns="0" bIns="0" rtlCol="0"/>
          <a:lstStyle/>
          <a:p>
            <a:endParaRPr sz="1803"/>
          </a:p>
        </p:txBody>
      </p:sp>
      <p:sp>
        <p:nvSpPr>
          <p:cNvPr id="133" name="object 133"/>
          <p:cNvSpPr/>
          <p:nvPr/>
        </p:nvSpPr>
        <p:spPr>
          <a:xfrm>
            <a:off x="3660624" y="1959937"/>
            <a:ext cx="132961" cy="75705"/>
          </a:xfrm>
          <a:custGeom>
            <a:avLst/>
            <a:gdLst/>
            <a:ahLst/>
            <a:cxnLst/>
            <a:rect l="l" t="t" r="r" b="b"/>
            <a:pathLst>
              <a:path w="132714" h="75564">
                <a:moveTo>
                  <a:pt x="0" y="75437"/>
                </a:moveTo>
                <a:lnTo>
                  <a:pt x="132587" y="0"/>
                </a:lnTo>
              </a:path>
            </a:pathLst>
          </a:custGeom>
          <a:ln w="5537">
            <a:solidFill>
              <a:srgbClr val="000000"/>
            </a:solidFill>
          </a:ln>
        </p:spPr>
        <p:txBody>
          <a:bodyPr wrap="square" lIns="0" tIns="0" rIns="0" bIns="0" rtlCol="0"/>
          <a:lstStyle/>
          <a:p>
            <a:endParaRPr sz="1803"/>
          </a:p>
        </p:txBody>
      </p:sp>
      <p:sp>
        <p:nvSpPr>
          <p:cNvPr id="134" name="object 134"/>
          <p:cNvSpPr/>
          <p:nvPr/>
        </p:nvSpPr>
        <p:spPr>
          <a:xfrm>
            <a:off x="3528553" y="1728624"/>
            <a:ext cx="132325" cy="78250"/>
          </a:xfrm>
          <a:custGeom>
            <a:avLst/>
            <a:gdLst/>
            <a:ahLst/>
            <a:cxnLst/>
            <a:rect l="l" t="t" r="r" b="b"/>
            <a:pathLst>
              <a:path w="132079" h="78105">
                <a:moveTo>
                  <a:pt x="0" y="77723"/>
                </a:moveTo>
                <a:lnTo>
                  <a:pt x="131825" y="0"/>
                </a:lnTo>
              </a:path>
            </a:pathLst>
          </a:custGeom>
          <a:ln w="5537">
            <a:solidFill>
              <a:srgbClr val="000000"/>
            </a:solidFill>
          </a:ln>
        </p:spPr>
        <p:txBody>
          <a:bodyPr wrap="square" lIns="0" tIns="0" rIns="0" bIns="0" rtlCol="0"/>
          <a:lstStyle/>
          <a:p>
            <a:endParaRPr sz="1803"/>
          </a:p>
        </p:txBody>
      </p:sp>
      <p:sp>
        <p:nvSpPr>
          <p:cNvPr id="135" name="object 135"/>
          <p:cNvSpPr/>
          <p:nvPr/>
        </p:nvSpPr>
        <p:spPr>
          <a:xfrm>
            <a:off x="3528553" y="1959937"/>
            <a:ext cx="132325" cy="75705"/>
          </a:xfrm>
          <a:custGeom>
            <a:avLst/>
            <a:gdLst/>
            <a:ahLst/>
            <a:cxnLst/>
            <a:rect l="l" t="t" r="r" b="b"/>
            <a:pathLst>
              <a:path w="132079" h="75564">
                <a:moveTo>
                  <a:pt x="0" y="0"/>
                </a:moveTo>
                <a:lnTo>
                  <a:pt x="131825" y="75437"/>
                </a:lnTo>
              </a:path>
            </a:pathLst>
          </a:custGeom>
          <a:ln w="5537">
            <a:solidFill>
              <a:srgbClr val="000000"/>
            </a:solidFill>
          </a:ln>
        </p:spPr>
        <p:txBody>
          <a:bodyPr wrap="square" lIns="0" tIns="0" rIns="0" bIns="0" rtlCol="0"/>
          <a:lstStyle/>
          <a:p>
            <a:endParaRPr sz="1803"/>
          </a:p>
        </p:txBody>
      </p:sp>
      <p:sp>
        <p:nvSpPr>
          <p:cNvPr id="136" name="object 136"/>
          <p:cNvSpPr/>
          <p:nvPr/>
        </p:nvSpPr>
        <p:spPr>
          <a:xfrm>
            <a:off x="3528553" y="1806490"/>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137" name="object 137"/>
          <p:cNvSpPr/>
          <p:nvPr/>
        </p:nvSpPr>
        <p:spPr>
          <a:xfrm>
            <a:off x="4059889" y="1806490"/>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138" name="object 138"/>
          <p:cNvSpPr/>
          <p:nvPr/>
        </p:nvSpPr>
        <p:spPr>
          <a:xfrm>
            <a:off x="3927055" y="1959937"/>
            <a:ext cx="132961" cy="75705"/>
          </a:xfrm>
          <a:custGeom>
            <a:avLst/>
            <a:gdLst/>
            <a:ahLst/>
            <a:cxnLst/>
            <a:rect l="l" t="t" r="r" b="b"/>
            <a:pathLst>
              <a:path w="132714" h="75564">
                <a:moveTo>
                  <a:pt x="0" y="75437"/>
                </a:moveTo>
                <a:lnTo>
                  <a:pt x="132587" y="0"/>
                </a:lnTo>
              </a:path>
            </a:pathLst>
          </a:custGeom>
          <a:ln w="5537">
            <a:solidFill>
              <a:srgbClr val="000000"/>
            </a:solidFill>
          </a:ln>
        </p:spPr>
        <p:txBody>
          <a:bodyPr wrap="square" lIns="0" tIns="0" rIns="0" bIns="0" rtlCol="0"/>
          <a:lstStyle/>
          <a:p>
            <a:endParaRPr sz="1803"/>
          </a:p>
        </p:txBody>
      </p:sp>
      <p:sp>
        <p:nvSpPr>
          <p:cNvPr id="139" name="object 139"/>
          <p:cNvSpPr/>
          <p:nvPr/>
        </p:nvSpPr>
        <p:spPr>
          <a:xfrm>
            <a:off x="3793457" y="1728624"/>
            <a:ext cx="133597" cy="78250"/>
          </a:xfrm>
          <a:custGeom>
            <a:avLst/>
            <a:gdLst/>
            <a:ahLst/>
            <a:cxnLst/>
            <a:rect l="l" t="t" r="r" b="b"/>
            <a:pathLst>
              <a:path w="133350" h="78105">
                <a:moveTo>
                  <a:pt x="0" y="77723"/>
                </a:moveTo>
                <a:lnTo>
                  <a:pt x="133350" y="0"/>
                </a:lnTo>
              </a:path>
            </a:pathLst>
          </a:custGeom>
          <a:ln w="5537">
            <a:solidFill>
              <a:srgbClr val="000000"/>
            </a:solidFill>
          </a:ln>
        </p:spPr>
        <p:txBody>
          <a:bodyPr wrap="square" lIns="0" tIns="0" rIns="0" bIns="0" rtlCol="0"/>
          <a:lstStyle/>
          <a:p>
            <a:endParaRPr sz="1803"/>
          </a:p>
        </p:txBody>
      </p:sp>
      <p:sp>
        <p:nvSpPr>
          <p:cNvPr id="140" name="object 140"/>
          <p:cNvSpPr/>
          <p:nvPr/>
        </p:nvSpPr>
        <p:spPr>
          <a:xfrm>
            <a:off x="3793457" y="1959937"/>
            <a:ext cx="133597" cy="75705"/>
          </a:xfrm>
          <a:custGeom>
            <a:avLst/>
            <a:gdLst/>
            <a:ahLst/>
            <a:cxnLst/>
            <a:rect l="l" t="t" r="r" b="b"/>
            <a:pathLst>
              <a:path w="133350" h="75564">
                <a:moveTo>
                  <a:pt x="0" y="0"/>
                </a:moveTo>
                <a:lnTo>
                  <a:pt x="133350" y="75437"/>
                </a:lnTo>
              </a:path>
            </a:pathLst>
          </a:custGeom>
          <a:ln w="5537">
            <a:solidFill>
              <a:srgbClr val="000000"/>
            </a:solidFill>
          </a:ln>
        </p:spPr>
        <p:txBody>
          <a:bodyPr wrap="square" lIns="0" tIns="0" rIns="0" bIns="0" rtlCol="0"/>
          <a:lstStyle/>
          <a:p>
            <a:endParaRPr sz="1803"/>
          </a:p>
        </p:txBody>
      </p:sp>
      <p:sp>
        <p:nvSpPr>
          <p:cNvPr id="141" name="object 141"/>
          <p:cNvSpPr/>
          <p:nvPr/>
        </p:nvSpPr>
        <p:spPr>
          <a:xfrm>
            <a:off x="3793457" y="1806490"/>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142" name="object 142"/>
          <p:cNvSpPr/>
          <p:nvPr/>
        </p:nvSpPr>
        <p:spPr>
          <a:xfrm>
            <a:off x="4193486" y="1575177"/>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143" name="object 143"/>
          <p:cNvSpPr/>
          <p:nvPr/>
        </p:nvSpPr>
        <p:spPr>
          <a:xfrm>
            <a:off x="4059889" y="1498836"/>
            <a:ext cx="133597" cy="76341"/>
          </a:xfrm>
          <a:custGeom>
            <a:avLst/>
            <a:gdLst/>
            <a:ahLst/>
            <a:cxnLst/>
            <a:rect l="l" t="t" r="r" b="b"/>
            <a:pathLst>
              <a:path w="133350" h="76200">
                <a:moveTo>
                  <a:pt x="0" y="0"/>
                </a:moveTo>
                <a:lnTo>
                  <a:pt x="133350" y="76200"/>
                </a:lnTo>
              </a:path>
            </a:pathLst>
          </a:custGeom>
          <a:ln w="5537">
            <a:solidFill>
              <a:srgbClr val="000000"/>
            </a:solidFill>
          </a:ln>
        </p:spPr>
        <p:txBody>
          <a:bodyPr wrap="square" lIns="0" tIns="0" rIns="0" bIns="0" rtlCol="0"/>
          <a:lstStyle/>
          <a:p>
            <a:endParaRPr sz="1803"/>
          </a:p>
        </p:txBody>
      </p:sp>
      <p:sp>
        <p:nvSpPr>
          <p:cNvPr id="144" name="object 144"/>
          <p:cNvSpPr/>
          <p:nvPr/>
        </p:nvSpPr>
        <p:spPr>
          <a:xfrm>
            <a:off x="4058362" y="1528608"/>
            <a:ext cx="110694" cy="62982"/>
          </a:xfrm>
          <a:custGeom>
            <a:avLst/>
            <a:gdLst/>
            <a:ahLst/>
            <a:cxnLst/>
            <a:rect l="l" t="t" r="r" b="b"/>
            <a:pathLst>
              <a:path w="110489" h="62865">
                <a:moveTo>
                  <a:pt x="0" y="0"/>
                </a:moveTo>
                <a:lnTo>
                  <a:pt x="110490" y="62483"/>
                </a:lnTo>
              </a:path>
            </a:pathLst>
          </a:custGeom>
          <a:ln w="5537">
            <a:solidFill>
              <a:srgbClr val="000000"/>
            </a:solidFill>
          </a:ln>
        </p:spPr>
        <p:txBody>
          <a:bodyPr wrap="square" lIns="0" tIns="0" rIns="0" bIns="0" rtlCol="0"/>
          <a:lstStyle/>
          <a:p>
            <a:endParaRPr sz="1803"/>
          </a:p>
        </p:txBody>
      </p:sp>
      <p:sp>
        <p:nvSpPr>
          <p:cNvPr id="145" name="object 145"/>
          <p:cNvSpPr/>
          <p:nvPr/>
        </p:nvSpPr>
        <p:spPr>
          <a:xfrm>
            <a:off x="4059889" y="1728624"/>
            <a:ext cx="133597" cy="78250"/>
          </a:xfrm>
          <a:custGeom>
            <a:avLst/>
            <a:gdLst/>
            <a:ahLst/>
            <a:cxnLst/>
            <a:rect l="l" t="t" r="r" b="b"/>
            <a:pathLst>
              <a:path w="133350" h="78105">
                <a:moveTo>
                  <a:pt x="0" y="77723"/>
                </a:moveTo>
                <a:lnTo>
                  <a:pt x="133350" y="0"/>
                </a:lnTo>
              </a:path>
            </a:pathLst>
          </a:custGeom>
          <a:ln w="5537">
            <a:solidFill>
              <a:srgbClr val="000000"/>
            </a:solidFill>
          </a:ln>
        </p:spPr>
        <p:txBody>
          <a:bodyPr wrap="square" lIns="0" tIns="0" rIns="0" bIns="0" rtlCol="0"/>
          <a:lstStyle/>
          <a:p>
            <a:endParaRPr sz="1803"/>
          </a:p>
        </p:txBody>
      </p:sp>
      <p:sp>
        <p:nvSpPr>
          <p:cNvPr id="146" name="object 146"/>
          <p:cNvSpPr/>
          <p:nvPr/>
        </p:nvSpPr>
        <p:spPr>
          <a:xfrm>
            <a:off x="4058362" y="1713355"/>
            <a:ext cx="110694" cy="63618"/>
          </a:xfrm>
          <a:custGeom>
            <a:avLst/>
            <a:gdLst/>
            <a:ahLst/>
            <a:cxnLst/>
            <a:rect l="l" t="t" r="r" b="b"/>
            <a:pathLst>
              <a:path w="110489" h="63500">
                <a:moveTo>
                  <a:pt x="0" y="63245"/>
                </a:moveTo>
                <a:lnTo>
                  <a:pt x="110490" y="0"/>
                </a:lnTo>
              </a:path>
            </a:pathLst>
          </a:custGeom>
          <a:ln w="5537">
            <a:solidFill>
              <a:srgbClr val="000000"/>
            </a:solidFill>
          </a:ln>
        </p:spPr>
        <p:txBody>
          <a:bodyPr wrap="square" lIns="0" tIns="0" rIns="0" bIns="0" rtlCol="0"/>
          <a:lstStyle/>
          <a:p>
            <a:endParaRPr sz="1803"/>
          </a:p>
        </p:txBody>
      </p:sp>
      <p:sp>
        <p:nvSpPr>
          <p:cNvPr id="147" name="object 147"/>
          <p:cNvSpPr/>
          <p:nvPr/>
        </p:nvSpPr>
        <p:spPr>
          <a:xfrm>
            <a:off x="3927055" y="1498836"/>
            <a:ext cx="132961" cy="76341"/>
          </a:xfrm>
          <a:custGeom>
            <a:avLst/>
            <a:gdLst/>
            <a:ahLst/>
            <a:cxnLst/>
            <a:rect l="l" t="t" r="r" b="b"/>
            <a:pathLst>
              <a:path w="132714" h="76200">
                <a:moveTo>
                  <a:pt x="0" y="76200"/>
                </a:moveTo>
                <a:lnTo>
                  <a:pt x="132587" y="0"/>
                </a:lnTo>
              </a:path>
            </a:pathLst>
          </a:custGeom>
          <a:ln w="5537">
            <a:solidFill>
              <a:srgbClr val="000000"/>
            </a:solidFill>
          </a:ln>
        </p:spPr>
        <p:txBody>
          <a:bodyPr wrap="square" lIns="0" tIns="0" rIns="0" bIns="0" rtlCol="0"/>
          <a:lstStyle/>
          <a:p>
            <a:endParaRPr sz="1803"/>
          </a:p>
        </p:txBody>
      </p:sp>
      <p:sp>
        <p:nvSpPr>
          <p:cNvPr id="148" name="object 148"/>
          <p:cNvSpPr/>
          <p:nvPr/>
        </p:nvSpPr>
        <p:spPr>
          <a:xfrm>
            <a:off x="3927055" y="1728624"/>
            <a:ext cx="132961" cy="78250"/>
          </a:xfrm>
          <a:custGeom>
            <a:avLst/>
            <a:gdLst/>
            <a:ahLst/>
            <a:cxnLst/>
            <a:rect l="l" t="t" r="r" b="b"/>
            <a:pathLst>
              <a:path w="132714" h="78105">
                <a:moveTo>
                  <a:pt x="0" y="0"/>
                </a:moveTo>
                <a:lnTo>
                  <a:pt x="132587" y="77723"/>
                </a:lnTo>
              </a:path>
            </a:pathLst>
          </a:custGeom>
          <a:ln w="5537">
            <a:solidFill>
              <a:srgbClr val="000000"/>
            </a:solidFill>
          </a:ln>
        </p:spPr>
        <p:txBody>
          <a:bodyPr wrap="square" lIns="0" tIns="0" rIns="0" bIns="0" rtlCol="0"/>
          <a:lstStyle/>
          <a:p>
            <a:endParaRPr sz="1803"/>
          </a:p>
        </p:txBody>
      </p:sp>
      <p:sp>
        <p:nvSpPr>
          <p:cNvPr id="149" name="object 149"/>
          <p:cNvSpPr/>
          <p:nvPr/>
        </p:nvSpPr>
        <p:spPr>
          <a:xfrm>
            <a:off x="3927055" y="1575177"/>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150" name="object 150"/>
          <p:cNvSpPr/>
          <p:nvPr/>
        </p:nvSpPr>
        <p:spPr>
          <a:xfrm>
            <a:off x="3953011" y="1587392"/>
            <a:ext cx="0" cy="128508"/>
          </a:xfrm>
          <a:custGeom>
            <a:avLst/>
            <a:gdLst/>
            <a:ahLst/>
            <a:cxnLst/>
            <a:rect l="l" t="t" r="r" b="b"/>
            <a:pathLst>
              <a:path h="128269">
                <a:moveTo>
                  <a:pt x="0" y="128015"/>
                </a:moveTo>
                <a:lnTo>
                  <a:pt x="0" y="0"/>
                </a:lnTo>
              </a:path>
            </a:pathLst>
          </a:custGeom>
          <a:ln w="5537">
            <a:solidFill>
              <a:srgbClr val="000000"/>
            </a:solidFill>
          </a:ln>
        </p:spPr>
        <p:txBody>
          <a:bodyPr wrap="square" lIns="0" tIns="0" rIns="0" bIns="0" rtlCol="0"/>
          <a:lstStyle/>
          <a:p>
            <a:endParaRPr sz="1803"/>
          </a:p>
        </p:txBody>
      </p:sp>
      <p:sp>
        <p:nvSpPr>
          <p:cNvPr id="151" name="object 151"/>
          <p:cNvSpPr/>
          <p:nvPr/>
        </p:nvSpPr>
        <p:spPr>
          <a:xfrm>
            <a:off x="4193487" y="1498836"/>
            <a:ext cx="132961" cy="76341"/>
          </a:xfrm>
          <a:custGeom>
            <a:avLst/>
            <a:gdLst/>
            <a:ahLst/>
            <a:cxnLst/>
            <a:rect l="l" t="t" r="r" b="b"/>
            <a:pathLst>
              <a:path w="132714" h="76200">
                <a:moveTo>
                  <a:pt x="0" y="76200"/>
                </a:moveTo>
                <a:lnTo>
                  <a:pt x="132587" y="0"/>
                </a:lnTo>
              </a:path>
            </a:pathLst>
          </a:custGeom>
          <a:ln w="5537">
            <a:solidFill>
              <a:srgbClr val="000000"/>
            </a:solidFill>
          </a:ln>
        </p:spPr>
        <p:txBody>
          <a:bodyPr wrap="square" lIns="0" tIns="0" rIns="0" bIns="0" rtlCol="0"/>
          <a:lstStyle/>
          <a:p>
            <a:endParaRPr sz="1803"/>
          </a:p>
        </p:txBody>
      </p:sp>
      <p:sp>
        <p:nvSpPr>
          <p:cNvPr id="152" name="object 152"/>
          <p:cNvSpPr/>
          <p:nvPr/>
        </p:nvSpPr>
        <p:spPr>
          <a:xfrm>
            <a:off x="4326320" y="1498836"/>
            <a:ext cx="94791" cy="63618"/>
          </a:xfrm>
          <a:custGeom>
            <a:avLst/>
            <a:gdLst/>
            <a:ahLst/>
            <a:cxnLst/>
            <a:rect l="l" t="t" r="r" b="b"/>
            <a:pathLst>
              <a:path w="94614" h="63500">
                <a:moveTo>
                  <a:pt x="94487" y="63246"/>
                </a:moveTo>
                <a:lnTo>
                  <a:pt x="0" y="0"/>
                </a:lnTo>
              </a:path>
            </a:pathLst>
          </a:custGeom>
          <a:ln w="5537">
            <a:solidFill>
              <a:srgbClr val="000000"/>
            </a:solidFill>
          </a:ln>
        </p:spPr>
        <p:txBody>
          <a:bodyPr wrap="square" lIns="0" tIns="0" rIns="0" bIns="0" rtlCol="0"/>
          <a:lstStyle/>
          <a:p>
            <a:endParaRPr sz="1803"/>
          </a:p>
        </p:txBody>
      </p:sp>
      <p:sp>
        <p:nvSpPr>
          <p:cNvPr id="153" name="object 153"/>
          <p:cNvSpPr/>
          <p:nvPr/>
        </p:nvSpPr>
        <p:spPr>
          <a:xfrm>
            <a:off x="4587408" y="1758396"/>
            <a:ext cx="98608" cy="55346"/>
          </a:xfrm>
          <a:custGeom>
            <a:avLst/>
            <a:gdLst/>
            <a:ahLst/>
            <a:cxnLst/>
            <a:rect l="l" t="t" r="r" b="b"/>
            <a:pathLst>
              <a:path w="98425" h="55244">
                <a:moveTo>
                  <a:pt x="0" y="54864"/>
                </a:moveTo>
                <a:lnTo>
                  <a:pt x="98298" y="0"/>
                </a:lnTo>
              </a:path>
            </a:pathLst>
          </a:custGeom>
          <a:ln w="5537">
            <a:solidFill>
              <a:srgbClr val="000000"/>
            </a:solidFill>
          </a:ln>
        </p:spPr>
        <p:txBody>
          <a:bodyPr wrap="square" lIns="0" tIns="0" rIns="0" bIns="0" rtlCol="0"/>
          <a:lstStyle/>
          <a:p>
            <a:endParaRPr sz="1803"/>
          </a:p>
        </p:txBody>
      </p:sp>
      <p:sp>
        <p:nvSpPr>
          <p:cNvPr id="154" name="object 154"/>
          <p:cNvSpPr/>
          <p:nvPr/>
        </p:nvSpPr>
        <p:spPr>
          <a:xfrm>
            <a:off x="4454574" y="1737785"/>
            <a:ext cx="132961" cy="75705"/>
          </a:xfrm>
          <a:custGeom>
            <a:avLst/>
            <a:gdLst/>
            <a:ahLst/>
            <a:cxnLst/>
            <a:rect l="l" t="t" r="r" b="b"/>
            <a:pathLst>
              <a:path w="132714" h="75564">
                <a:moveTo>
                  <a:pt x="0" y="0"/>
                </a:moveTo>
                <a:lnTo>
                  <a:pt x="132587" y="75437"/>
                </a:lnTo>
              </a:path>
            </a:pathLst>
          </a:custGeom>
          <a:ln w="5537">
            <a:solidFill>
              <a:srgbClr val="000000"/>
            </a:solidFill>
          </a:ln>
        </p:spPr>
        <p:txBody>
          <a:bodyPr wrap="square" lIns="0" tIns="0" rIns="0" bIns="0" rtlCol="0"/>
          <a:lstStyle/>
          <a:p>
            <a:endParaRPr sz="1803"/>
          </a:p>
        </p:txBody>
      </p:sp>
      <p:sp>
        <p:nvSpPr>
          <p:cNvPr id="155" name="object 155"/>
          <p:cNvSpPr/>
          <p:nvPr/>
        </p:nvSpPr>
        <p:spPr>
          <a:xfrm>
            <a:off x="4454574" y="1624798"/>
            <a:ext cx="0" cy="113240"/>
          </a:xfrm>
          <a:custGeom>
            <a:avLst/>
            <a:gdLst/>
            <a:ahLst/>
            <a:cxnLst/>
            <a:rect l="l" t="t" r="r" b="b"/>
            <a:pathLst>
              <a:path h="113030">
                <a:moveTo>
                  <a:pt x="0" y="112776"/>
                </a:moveTo>
                <a:lnTo>
                  <a:pt x="0" y="0"/>
                </a:lnTo>
              </a:path>
            </a:pathLst>
          </a:custGeom>
          <a:ln w="5537">
            <a:solidFill>
              <a:srgbClr val="000000"/>
            </a:solidFill>
          </a:ln>
        </p:spPr>
        <p:txBody>
          <a:bodyPr wrap="square" lIns="0" tIns="0" rIns="0" bIns="0" rtlCol="0"/>
          <a:lstStyle/>
          <a:p>
            <a:endParaRPr sz="1803"/>
          </a:p>
        </p:txBody>
      </p:sp>
      <p:sp>
        <p:nvSpPr>
          <p:cNvPr id="156" name="object 156"/>
          <p:cNvSpPr/>
          <p:nvPr/>
        </p:nvSpPr>
        <p:spPr>
          <a:xfrm>
            <a:off x="2595661" y="2496618"/>
            <a:ext cx="0" cy="154591"/>
          </a:xfrm>
          <a:custGeom>
            <a:avLst/>
            <a:gdLst/>
            <a:ahLst/>
            <a:cxnLst/>
            <a:rect l="l" t="t" r="r" b="b"/>
            <a:pathLst>
              <a:path h="154305">
                <a:moveTo>
                  <a:pt x="0" y="0"/>
                </a:moveTo>
                <a:lnTo>
                  <a:pt x="0" y="153924"/>
                </a:lnTo>
              </a:path>
            </a:pathLst>
          </a:custGeom>
          <a:ln w="5537">
            <a:solidFill>
              <a:srgbClr val="000000"/>
            </a:solidFill>
          </a:ln>
        </p:spPr>
        <p:txBody>
          <a:bodyPr wrap="square" lIns="0" tIns="0" rIns="0" bIns="0" rtlCol="0"/>
          <a:lstStyle/>
          <a:p>
            <a:endParaRPr sz="1803"/>
          </a:p>
        </p:txBody>
      </p:sp>
      <p:sp>
        <p:nvSpPr>
          <p:cNvPr id="157" name="object 157"/>
          <p:cNvSpPr/>
          <p:nvPr/>
        </p:nvSpPr>
        <p:spPr>
          <a:xfrm>
            <a:off x="2729259" y="2728695"/>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158" name="object 158"/>
          <p:cNvSpPr/>
          <p:nvPr/>
        </p:nvSpPr>
        <p:spPr>
          <a:xfrm>
            <a:off x="2595661" y="2650826"/>
            <a:ext cx="133597" cy="78250"/>
          </a:xfrm>
          <a:custGeom>
            <a:avLst/>
            <a:gdLst/>
            <a:ahLst/>
            <a:cxnLst/>
            <a:rect l="l" t="t" r="r" b="b"/>
            <a:pathLst>
              <a:path w="133350" h="78105">
                <a:moveTo>
                  <a:pt x="0" y="0"/>
                </a:moveTo>
                <a:lnTo>
                  <a:pt x="133350" y="77724"/>
                </a:lnTo>
              </a:path>
            </a:pathLst>
          </a:custGeom>
          <a:ln w="5537">
            <a:solidFill>
              <a:srgbClr val="000000"/>
            </a:solidFill>
          </a:ln>
        </p:spPr>
        <p:txBody>
          <a:bodyPr wrap="square" lIns="0" tIns="0" rIns="0" bIns="0" rtlCol="0"/>
          <a:lstStyle/>
          <a:p>
            <a:endParaRPr sz="1803"/>
          </a:p>
        </p:txBody>
      </p:sp>
      <p:sp>
        <p:nvSpPr>
          <p:cNvPr id="159" name="object 159"/>
          <p:cNvSpPr/>
          <p:nvPr/>
        </p:nvSpPr>
        <p:spPr>
          <a:xfrm>
            <a:off x="2729259" y="2882142"/>
            <a:ext cx="132961" cy="75705"/>
          </a:xfrm>
          <a:custGeom>
            <a:avLst/>
            <a:gdLst/>
            <a:ahLst/>
            <a:cxnLst/>
            <a:rect l="l" t="t" r="r" b="b"/>
            <a:pathLst>
              <a:path w="132714" h="75564">
                <a:moveTo>
                  <a:pt x="0" y="0"/>
                </a:moveTo>
                <a:lnTo>
                  <a:pt x="132587" y="75437"/>
                </a:lnTo>
              </a:path>
            </a:pathLst>
          </a:custGeom>
          <a:ln w="5537">
            <a:solidFill>
              <a:srgbClr val="000000"/>
            </a:solidFill>
          </a:ln>
        </p:spPr>
        <p:txBody>
          <a:bodyPr wrap="square" lIns="0" tIns="0" rIns="0" bIns="0" rtlCol="0"/>
          <a:lstStyle/>
          <a:p>
            <a:endParaRPr sz="1803"/>
          </a:p>
        </p:txBody>
      </p:sp>
      <p:sp>
        <p:nvSpPr>
          <p:cNvPr id="160" name="object 160"/>
          <p:cNvSpPr/>
          <p:nvPr/>
        </p:nvSpPr>
        <p:spPr>
          <a:xfrm>
            <a:off x="2726968" y="2911915"/>
            <a:ext cx="111967" cy="62982"/>
          </a:xfrm>
          <a:custGeom>
            <a:avLst/>
            <a:gdLst/>
            <a:ahLst/>
            <a:cxnLst/>
            <a:rect l="l" t="t" r="r" b="b"/>
            <a:pathLst>
              <a:path w="111760" h="62864">
                <a:moveTo>
                  <a:pt x="0" y="0"/>
                </a:moveTo>
                <a:lnTo>
                  <a:pt x="111251" y="62483"/>
                </a:lnTo>
              </a:path>
            </a:pathLst>
          </a:custGeom>
          <a:ln w="5537">
            <a:solidFill>
              <a:srgbClr val="000000"/>
            </a:solidFill>
          </a:ln>
        </p:spPr>
        <p:txBody>
          <a:bodyPr wrap="square" lIns="0" tIns="0" rIns="0" bIns="0" rtlCol="0"/>
          <a:lstStyle/>
          <a:p>
            <a:endParaRPr sz="1803"/>
          </a:p>
        </p:txBody>
      </p:sp>
      <p:sp>
        <p:nvSpPr>
          <p:cNvPr id="161" name="object 161"/>
          <p:cNvSpPr/>
          <p:nvPr/>
        </p:nvSpPr>
        <p:spPr>
          <a:xfrm>
            <a:off x="2729259" y="3111929"/>
            <a:ext cx="132961" cy="77614"/>
          </a:xfrm>
          <a:custGeom>
            <a:avLst/>
            <a:gdLst/>
            <a:ahLst/>
            <a:cxnLst/>
            <a:rect l="l" t="t" r="r" b="b"/>
            <a:pathLst>
              <a:path w="132714" h="77469">
                <a:moveTo>
                  <a:pt x="0" y="76962"/>
                </a:moveTo>
                <a:lnTo>
                  <a:pt x="132587" y="0"/>
                </a:lnTo>
              </a:path>
            </a:pathLst>
          </a:custGeom>
          <a:ln w="5537">
            <a:solidFill>
              <a:srgbClr val="000000"/>
            </a:solidFill>
          </a:ln>
        </p:spPr>
        <p:txBody>
          <a:bodyPr wrap="square" lIns="0" tIns="0" rIns="0" bIns="0" rtlCol="0"/>
          <a:lstStyle/>
          <a:p>
            <a:endParaRPr sz="1803"/>
          </a:p>
        </p:txBody>
      </p:sp>
      <p:sp>
        <p:nvSpPr>
          <p:cNvPr id="162" name="object 162"/>
          <p:cNvSpPr/>
          <p:nvPr/>
        </p:nvSpPr>
        <p:spPr>
          <a:xfrm>
            <a:off x="2726968" y="3096660"/>
            <a:ext cx="111967" cy="63618"/>
          </a:xfrm>
          <a:custGeom>
            <a:avLst/>
            <a:gdLst/>
            <a:ahLst/>
            <a:cxnLst/>
            <a:rect l="l" t="t" r="r" b="b"/>
            <a:pathLst>
              <a:path w="111760" h="63500">
                <a:moveTo>
                  <a:pt x="0" y="63246"/>
                </a:moveTo>
                <a:lnTo>
                  <a:pt x="111251" y="0"/>
                </a:lnTo>
              </a:path>
            </a:pathLst>
          </a:custGeom>
          <a:ln w="5537">
            <a:solidFill>
              <a:srgbClr val="000000"/>
            </a:solidFill>
          </a:ln>
        </p:spPr>
        <p:txBody>
          <a:bodyPr wrap="square" lIns="0" tIns="0" rIns="0" bIns="0" rtlCol="0"/>
          <a:lstStyle/>
          <a:p>
            <a:endParaRPr sz="1803"/>
          </a:p>
        </p:txBody>
      </p:sp>
      <p:sp>
        <p:nvSpPr>
          <p:cNvPr id="163" name="object 163"/>
          <p:cNvSpPr/>
          <p:nvPr/>
        </p:nvSpPr>
        <p:spPr>
          <a:xfrm>
            <a:off x="2595661" y="2882142"/>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164" name="object 164"/>
          <p:cNvSpPr/>
          <p:nvPr/>
        </p:nvSpPr>
        <p:spPr>
          <a:xfrm>
            <a:off x="2595661" y="2957720"/>
            <a:ext cx="0" cy="154591"/>
          </a:xfrm>
          <a:custGeom>
            <a:avLst/>
            <a:gdLst/>
            <a:ahLst/>
            <a:cxnLst/>
            <a:rect l="l" t="t" r="r" b="b"/>
            <a:pathLst>
              <a:path h="154305">
                <a:moveTo>
                  <a:pt x="0" y="153924"/>
                </a:moveTo>
                <a:lnTo>
                  <a:pt x="0" y="0"/>
                </a:lnTo>
              </a:path>
            </a:pathLst>
          </a:custGeom>
          <a:ln w="5537">
            <a:solidFill>
              <a:srgbClr val="000000"/>
            </a:solidFill>
          </a:ln>
        </p:spPr>
        <p:txBody>
          <a:bodyPr wrap="square" lIns="0" tIns="0" rIns="0" bIns="0" rtlCol="0"/>
          <a:lstStyle/>
          <a:p>
            <a:endParaRPr sz="1803"/>
          </a:p>
        </p:txBody>
      </p:sp>
      <p:sp>
        <p:nvSpPr>
          <p:cNvPr id="165" name="object 165"/>
          <p:cNvSpPr/>
          <p:nvPr/>
        </p:nvSpPr>
        <p:spPr>
          <a:xfrm>
            <a:off x="2621617" y="2970696"/>
            <a:ext cx="0" cy="128508"/>
          </a:xfrm>
          <a:custGeom>
            <a:avLst/>
            <a:gdLst/>
            <a:ahLst/>
            <a:cxnLst/>
            <a:rect l="l" t="t" r="r" b="b"/>
            <a:pathLst>
              <a:path h="128269">
                <a:moveTo>
                  <a:pt x="0" y="128015"/>
                </a:moveTo>
                <a:lnTo>
                  <a:pt x="0" y="0"/>
                </a:lnTo>
              </a:path>
            </a:pathLst>
          </a:custGeom>
          <a:ln w="5537">
            <a:solidFill>
              <a:srgbClr val="000000"/>
            </a:solidFill>
          </a:ln>
        </p:spPr>
        <p:txBody>
          <a:bodyPr wrap="square" lIns="0" tIns="0" rIns="0" bIns="0" rtlCol="0"/>
          <a:lstStyle/>
          <a:p>
            <a:endParaRPr sz="1803"/>
          </a:p>
        </p:txBody>
      </p:sp>
      <p:sp>
        <p:nvSpPr>
          <p:cNvPr id="166" name="object 166"/>
          <p:cNvSpPr/>
          <p:nvPr/>
        </p:nvSpPr>
        <p:spPr>
          <a:xfrm>
            <a:off x="2862093" y="2922601"/>
            <a:ext cx="111967" cy="35626"/>
          </a:xfrm>
          <a:custGeom>
            <a:avLst/>
            <a:gdLst/>
            <a:ahLst/>
            <a:cxnLst/>
            <a:rect l="l" t="t" r="r" b="b"/>
            <a:pathLst>
              <a:path w="111760" h="35560">
                <a:moveTo>
                  <a:pt x="111251" y="0"/>
                </a:moveTo>
                <a:lnTo>
                  <a:pt x="0" y="35051"/>
                </a:lnTo>
              </a:path>
            </a:pathLst>
          </a:custGeom>
          <a:ln w="5537">
            <a:solidFill>
              <a:srgbClr val="000000"/>
            </a:solidFill>
          </a:ln>
        </p:spPr>
        <p:txBody>
          <a:bodyPr wrap="square" lIns="0" tIns="0" rIns="0" bIns="0" rtlCol="0"/>
          <a:lstStyle/>
          <a:p>
            <a:endParaRPr sz="1803"/>
          </a:p>
        </p:txBody>
      </p:sp>
      <p:sp>
        <p:nvSpPr>
          <p:cNvPr id="167" name="object 167"/>
          <p:cNvSpPr/>
          <p:nvPr/>
        </p:nvSpPr>
        <p:spPr>
          <a:xfrm>
            <a:off x="2862093" y="2957720"/>
            <a:ext cx="0" cy="154591"/>
          </a:xfrm>
          <a:custGeom>
            <a:avLst/>
            <a:gdLst/>
            <a:ahLst/>
            <a:cxnLst/>
            <a:rect l="l" t="t" r="r" b="b"/>
            <a:pathLst>
              <a:path h="154305">
                <a:moveTo>
                  <a:pt x="0" y="153924"/>
                </a:moveTo>
                <a:lnTo>
                  <a:pt x="0" y="0"/>
                </a:lnTo>
              </a:path>
            </a:pathLst>
          </a:custGeom>
          <a:ln w="5537">
            <a:solidFill>
              <a:srgbClr val="000000"/>
            </a:solidFill>
          </a:ln>
        </p:spPr>
        <p:txBody>
          <a:bodyPr wrap="square" lIns="0" tIns="0" rIns="0" bIns="0" rtlCol="0"/>
          <a:lstStyle/>
          <a:p>
            <a:endParaRPr sz="1803"/>
          </a:p>
        </p:txBody>
      </p:sp>
      <p:sp>
        <p:nvSpPr>
          <p:cNvPr id="168" name="object 168"/>
          <p:cNvSpPr/>
          <p:nvPr/>
        </p:nvSpPr>
        <p:spPr>
          <a:xfrm>
            <a:off x="3038441" y="2952375"/>
            <a:ext cx="61073" cy="83339"/>
          </a:xfrm>
          <a:custGeom>
            <a:avLst/>
            <a:gdLst/>
            <a:ahLst/>
            <a:cxnLst/>
            <a:rect l="l" t="t" r="r" b="b"/>
            <a:pathLst>
              <a:path w="60960" h="83185">
                <a:moveTo>
                  <a:pt x="60960" y="83057"/>
                </a:moveTo>
                <a:lnTo>
                  <a:pt x="0" y="0"/>
                </a:lnTo>
              </a:path>
            </a:pathLst>
          </a:custGeom>
          <a:ln w="5537">
            <a:solidFill>
              <a:srgbClr val="000000"/>
            </a:solidFill>
          </a:ln>
        </p:spPr>
        <p:txBody>
          <a:bodyPr wrap="square" lIns="0" tIns="0" rIns="0" bIns="0" rtlCol="0"/>
          <a:lstStyle/>
          <a:p>
            <a:endParaRPr sz="1803"/>
          </a:p>
        </p:txBody>
      </p:sp>
      <p:sp>
        <p:nvSpPr>
          <p:cNvPr id="169" name="object 169"/>
          <p:cNvSpPr/>
          <p:nvPr/>
        </p:nvSpPr>
        <p:spPr>
          <a:xfrm>
            <a:off x="2862093" y="3111929"/>
            <a:ext cx="146957" cy="48350"/>
          </a:xfrm>
          <a:custGeom>
            <a:avLst/>
            <a:gdLst/>
            <a:ahLst/>
            <a:cxnLst/>
            <a:rect l="l" t="t" r="r" b="b"/>
            <a:pathLst>
              <a:path w="146685" h="48260">
                <a:moveTo>
                  <a:pt x="146303" y="48006"/>
                </a:moveTo>
                <a:lnTo>
                  <a:pt x="0" y="0"/>
                </a:lnTo>
              </a:path>
            </a:pathLst>
          </a:custGeom>
          <a:ln w="5537">
            <a:solidFill>
              <a:srgbClr val="000000"/>
            </a:solidFill>
          </a:ln>
        </p:spPr>
        <p:txBody>
          <a:bodyPr wrap="square" lIns="0" tIns="0" rIns="0" bIns="0" rtlCol="0"/>
          <a:lstStyle/>
          <a:p>
            <a:endParaRPr sz="1803"/>
          </a:p>
        </p:txBody>
      </p:sp>
      <p:sp>
        <p:nvSpPr>
          <p:cNvPr id="170" name="object 170"/>
          <p:cNvSpPr/>
          <p:nvPr/>
        </p:nvSpPr>
        <p:spPr>
          <a:xfrm>
            <a:off x="2729259" y="3189033"/>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171" name="object 171"/>
          <p:cNvSpPr/>
          <p:nvPr/>
        </p:nvSpPr>
        <p:spPr>
          <a:xfrm>
            <a:off x="2595661" y="3111929"/>
            <a:ext cx="133597" cy="77614"/>
          </a:xfrm>
          <a:custGeom>
            <a:avLst/>
            <a:gdLst/>
            <a:ahLst/>
            <a:cxnLst/>
            <a:rect l="l" t="t" r="r" b="b"/>
            <a:pathLst>
              <a:path w="133350" h="77469">
                <a:moveTo>
                  <a:pt x="0" y="0"/>
                </a:moveTo>
                <a:lnTo>
                  <a:pt x="133350" y="76962"/>
                </a:lnTo>
              </a:path>
            </a:pathLst>
          </a:custGeom>
          <a:ln w="5537">
            <a:solidFill>
              <a:srgbClr val="000000"/>
            </a:solidFill>
          </a:ln>
        </p:spPr>
        <p:txBody>
          <a:bodyPr wrap="square" lIns="0" tIns="0" rIns="0" bIns="0" rtlCol="0"/>
          <a:lstStyle/>
          <a:p>
            <a:endParaRPr sz="1803"/>
          </a:p>
        </p:txBody>
      </p:sp>
      <p:sp>
        <p:nvSpPr>
          <p:cNvPr id="172" name="object 172"/>
          <p:cNvSpPr/>
          <p:nvPr/>
        </p:nvSpPr>
        <p:spPr>
          <a:xfrm>
            <a:off x="2595661" y="3343244"/>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173" name="object 173"/>
          <p:cNvSpPr/>
          <p:nvPr/>
        </p:nvSpPr>
        <p:spPr>
          <a:xfrm>
            <a:off x="2464354" y="3111929"/>
            <a:ext cx="131689" cy="77614"/>
          </a:xfrm>
          <a:custGeom>
            <a:avLst/>
            <a:gdLst/>
            <a:ahLst/>
            <a:cxnLst/>
            <a:rect l="l" t="t" r="r" b="b"/>
            <a:pathLst>
              <a:path w="131444" h="77469">
                <a:moveTo>
                  <a:pt x="0" y="76962"/>
                </a:moveTo>
                <a:lnTo>
                  <a:pt x="131063" y="0"/>
                </a:lnTo>
              </a:path>
            </a:pathLst>
          </a:custGeom>
          <a:ln w="5537">
            <a:solidFill>
              <a:srgbClr val="000000"/>
            </a:solidFill>
          </a:ln>
        </p:spPr>
        <p:txBody>
          <a:bodyPr wrap="square" lIns="0" tIns="0" rIns="0" bIns="0" rtlCol="0"/>
          <a:lstStyle/>
          <a:p>
            <a:endParaRPr sz="1803"/>
          </a:p>
        </p:txBody>
      </p:sp>
      <p:sp>
        <p:nvSpPr>
          <p:cNvPr id="174" name="object 174"/>
          <p:cNvSpPr/>
          <p:nvPr/>
        </p:nvSpPr>
        <p:spPr>
          <a:xfrm>
            <a:off x="2464354" y="3343244"/>
            <a:ext cx="131689" cy="75705"/>
          </a:xfrm>
          <a:custGeom>
            <a:avLst/>
            <a:gdLst/>
            <a:ahLst/>
            <a:cxnLst/>
            <a:rect l="l" t="t" r="r" b="b"/>
            <a:pathLst>
              <a:path w="131444" h="75564">
                <a:moveTo>
                  <a:pt x="0" y="0"/>
                </a:moveTo>
                <a:lnTo>
                  <a:pt x="131063" y="75437"/>
                </a:lnTo>
              </a:path>
            </a:pathLst>
          </a:custGeom>
          <a:ln w="5537">
            <a:solidFill>
              <a:srgbClr val="000000"/>
            </a:solidFill>
          </a:ln>
        </p:spPr>
        <p:txBody>
          <a:bodyPr wrap="square" lIns="0" tIns="0" rIns="0" bIns="0" rtlCol="0"/>
          <a:lstStyle/>
          <a:p>
            <a:endParaRPr sz="1803"/>
          </a:p>
        </p:txBody>
      </p:sp>
      <p:sp>
        <p:nvSpPr>
          <p:cNvPr id="175" name="object 175"/>
          <p:cNvSpPr/>
          <p:nvPr/>
        </p:nvSpPr>
        <p:spPr>
          <a:xfrm>
            <a:off x="2464354" y="3189033"/>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176" name="object 176"/>
          <p:cNvSpPr/>
          <p:nvPr/>
        </p:nvSpPr>
        <p:spPr>
          <a:xfrm>
            <a:off x="2331521" y="3343244"/>
            <a:ext cx="132961" cy="75705"/>
          </a:xfrm>
          <a:custGeom>
            <a:avLst/>
            <a:gdLst/>
            <a:ahLst/>
            <a:cxnLst/>
            <a:rect l="l" t="t" r="r" b="b"/>
            <a:pathLst>
              <a:path w="132714" h="75564">
                <a:moveTo>
                  <a:pt x="0" y="75437"/>
                </a:moveTo>
                <a:lnTo>
                  <a:pt x="132587" y="0"/>
                </a:lnTo>
              </a:path>
            </a:pathLst>
          </a:custGeom>
          <a:ln w="5537">
            <a:solidFill>
              <a:srgbClr val="000000"/>
            </a:solidFill>
          </a:ln>
        </p:spPr>
        <p:txBody>
          <a:bodyPr wrap="square" lIns="0" tIns="0" rIns="0" bIns="0" rtlCol="0"/>
          <a:lstStyle/>
          <a:p>
            <a:endParaRPr sz="1803"/>
          </a:p>
        </p:txBody>
      </p:sp>
      <p:sp>
        <p:nvSpPr>
          <p:cNvPr id="177" name="object 177"/>
          <p:cNvSpPr/>
          <p:nvPr/>
        </p:nvSpPr>
        <p:spPr>
          <a:xfrm>
            <a:off x="2197923" y="3343244"/>
            <a:ext cx="133597" cy="75705"/>
          </a:xfrm>
          <a:custGeom>
            <a:avLst/>
            <a:gdLst/>
            <a:ahLst/>
            <a:cxnLst/>
            <a:rect l="l" t="t" r="r" b="b"/>
            <a:pathLst>
              <a:path w="133350" h="75564">
                <a:moveTo>
                  <a:pt x="0" y="0"/>
                </a:moveTo>
                <a:lnTo>
                  <a:pt x="133350" y="75437"/>
                </a:lnTo>
              </a:path>
            </a:pathLst>
          </a:custGeom>
          <a:ln w="5537">
            <a:solidFill>
              <a:srgbClr val="000000"/>
            </a:solidFill>
          </a:ln>
        </p:spPr>
        <p:txBody>
          <a:bodyPr wrap="square" lIns="0" tIns="0" rIns="0" bIns="0" rtlCol="0"/>
          <a:lstStyle/>
          <a:p>
            <a:endParaRPr sz="1803"/>
          </a:p>
        </p:txBody>
      </p:sp>
      <p:sp>
        <p:nvSpPr>
          <p:cNvPr id="178" name="object 178"/>
          <p:cNvSpPr/>
          <p:nvPr/>
        </p:nvSpPr>
        <p:spPr>
          <a:xfrm>
            <a:off x="2064325" y="3113455"/>
            <a:ext cx="133597" cy="75705"/>
          </a:xfrm>
          <a:custGeom>
            <a:avLst/>
            <a:gdLst/>
            <a:ahLst/>
            <a:cxnLst/>
            <a:rect l="l" t="t" r="r" b="b"/>
            <a:pathLst>
              <a:path w="133350" h="75564">
                <a:moveTo>
                  <a:pt x="0" y="0"/>
                </a:moveTo>
                <a:lnTo>
                  <a:pt x="133350" y="75437"/>
                </a:lnTo>
              </a:path>
            </a:pathLst>
          </a:custGeom>
          <a:ln w="5537">
            <a:solidFill>
              <a:srgbClr val="000000"/>
            </a:solidFill>
          </a:ln>
        </p:spPr>
        <p:txBody>
          <a:bodyPr wrap="square" lIns="0" tIns="0" rIns="0" bIns="0" rtlCol="0"/>
          <a:lstStyle/>
          <a:p>
            <a:endParaRPr sz="1803"/>
          </a:p>
        </p:txBody>
      </p:sp>
      <p:sp>
        <p:nvSpPr>
          <p:cNvPr id="179" name="object 179"/>
          <p:cNvSpPr/>
          <p:nvPr/>
        </p:nvSpPr>
        <p:spPr>
          <a:xfrm>
            <a:off x="2197923" y="3189033"/>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180" name="object 180"/>
          <p:cNvSpPr/>
          <p:nvPr/>
        </p:nvSpPr>
        <p:spPr>
          <a:xfrm>
            <a:off x="2171966" y="3202012"/>
            <a:ext cx="0" cy="128508"/>
          </a:xfrm>
          <a:custGeom>
            <a:avLst/>
            <a:gdLst/>
            <a:ahLst/>
            <a:cxnLst/>
            <a:rect l="l" t="t" r="r" b="b"/>
            <a:pathLst>
              <a:path h="128270">
                <a:moveTo>
                  <a:pt x="0" y="128015"/>
                </a:moveTo>
                <a:lnTo>
                  <a:pt x="0" y="0"/>
                </a:lnTo>
              </a:path>
            </a:pathLst>
          </a:custGeom>
          <a:ln w="5537">
            <a:solidFill>
              <a:srgbClr val="000000"/>
            </a:solidFill>
          </a:ln>
        </p:spPr>
        <p:txBody>
          <a:bodyPr wrap="square" lIns="0" tIns="0" rIns="0" bIns="0" rtlCol="0"/>
          <a:lstStyle/>
          <a:p>
            <a:endParaRPr sz="1803"/>
          </a:p>
        </p:txBody>
      </p:sp>
      <p:sp>
        <p:nvSpPr>
          <p:cNvPr id="181" name="object 181"/>
          <p:cNvSpPr/>
          <p:nvPr/>
        </p:nvSpPr>
        <p:spPr>
          <a:xfrm>
            <a:off x="1931492" y="3113455"/>
            <a:ext cx="132961" cy="75705"/>
          </a:xfrm>
          <a:custGeom>
            <a:avLst/>
            <a:gdLst/>
            <a:ahLst/>
            <a:cxnLst/>
            <a:rect l="l" t="t" r="r" b="b"/>
            <a:pathLst>
              <a:path w="132714" h="75564">
                <a:moveTo>
                  <a:pt x="0" y="75437"/>
                </a:moveTo>
                <a:lnTo>
                  <a:pt x="132587" y="0"/>
                </a:lnTo>
              </a:path>
            </a:pathLst>
          </a:custGeom>
          <a:ln w="5537">
            <a:solidFill>
              <a:srgbClr val="000000"/>
            </a:solidFill>
          </a:ln>
        </p:spPr>
        <p:txBody>
          <a:bodyPr wrap="square" lIns="0" tIns="0" rIns="0" bIns="0" rtlCol="0"/>
          <a:lstStyle/>
          <a:p>
            <a:endParaRPr sz="1803"/>
          </a:p>
        </p:txBody>
      </p:sp>
      <p:sp>
        <p:nvSpPr>
          <p:cNvPr id="182" name="object 182"/>
          <p:cNvSpPr/>
          <p:nvPr/>
        </p:nvSpPr>
        <p:spPr>
          <a:xfrm>
            <a:off x="1955157" y="3140939"/>
            <a:ext cx="111967" cy="64889"/>
          </a:xfrm>
          <a:custGeom>
            <a:avLst/>
            <a:gdLst/>
            <a:ahLst/>
            <a:cxnLst/>
            <a:rect l="l" t="t" r="r" b="b"/>
            <a:pathLst>
              <a:path w="111760" h="64769">
                <a:moveTo>
                  <a:pt x="0" y="64769"/>
                </a:moveTo>
                <a:lnTo>
                  <a:pt x="111252" y="0"/>
                </a:lnTo>
              </a:path>
            </a:pathLst>
          </a:custGeom>
          <a:ln w="5537">
            <a:solidFill>
              <a:srgbClr val="000000"/>
            </a:solidFill>
          </a:ln>
        </p:spPr>
        <p:txBody>
          <a:bodyPr wrap="square" lIns="0" tIns="0" rIns="0" bIns="0" rtlCol="0"/>
          <a:lstStyle/>
          <a:p>
            <a:endParaRPr sz="1803"/>
          </a:p>
        </p:txBody>
      </p:sp>
      <p:sp>
        <p:nvSpPr>
          <p:cNvPr id="183" name="object 183"/>
          <p:cNvSpPr/>
          <p:nvPr/>
        </p:nvSpPr>
        <p:spPr>
          <a:xfrm>
            <a:off x="2064325" y="3343244"/>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184" name="object 184"/>
          <p:cNvSpPr/>
          <p:nvPr/>
        </p:nvSpPr>
        <p:spPr>
          <a:xfrm>
            <a:off x="1931491" y="3189033"/>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185" name="object 185"/>
          <p:cNvSpPr/>
          <p:nvPr/>
        </p:nvSpPr>
        <p:spPr>
          <a:xfrm>
            <a:off x="1931492" y="3343244"/>
            <a:ext cx="132961" cy="75705"/>
          </a:xfrm>
          <a:custGeom>
            <a:avLst/>
            <a:gdLst/>
            <a:ahLst/>
            <a:cxnLst/>
            <a:rect l="l" t="t" r="r" b="b"/>
            <a:pathLst>
              <a:path w="132714" h="75564">
                <a:moveTo>
                  <a:pt x="0" y="0"/>
                </a:moveTo>
                <a:lnTo>
                  <a:pt x="132587" y="75437"/>
                </a:lnTo>
              </a:path>
            </a:pathLst>
          </a:custGeom>
          <a:ln w="5537">
            <a:solidFill>
              <a:srgbClr val="000000"/>
            </a:solidFill>
          </a:ln>
        </p:spPr>
        <p:txBody>
          <a:bodyPr wrap="square" lIns="0" tIns="0" rIns="0" bIns="0" rtlCol="0"/>
          <a:lstStyle/>
          <a:p>
            <a:endParaRPr sz="1803"/>
          </a:p>
        </p:txBody>
      </p:sp>
      <p:sp>
        <p:nvSpPr>
          <p:cNvPr id="186" name="object 186"/>
          <p:cNvSpPr/>
          <p:nvPr/>
        </p:nvSpPr>
        <p:spPr>
          <a:xfrm>
            <a:off x="1929201" y="3373017"/>
            <a:ext cx="111967" cy="62982"/>
          </a:xfrm>
          <a:custGeom>
            <a:avLst/>
            <a:gdLst/>
            <a:ahLst/>
            <a:cxnLst/>
            <a:rect l="l" t="t" r="r" b="b"/>
            <a:pathLst>
              <a:path w="111760" h="62864">
                <a:moveTo>
                  <a:pt x="0" y="0"/>
                </a:moveTo>
                <a:lnTo>
                  <a:pt x="111251" y="62483"/>
                </a:lnTo>
              </a:path>
            </a:pathLst>
          </a:custGeom>
          <a:ln w="5537">
            <a:solidFill>
              <a:srgbClr val="000000"/>
            </a:solidFill>
          </a:ln>
        </p:spPr>
        <p:txBody>
          <a:bodyPr wrap="square" lIns="0" tIns="0" rIns="0" bIns="0" rtlCol="0"/>
          <a:lstStyle/>
          <a:p>
            <a:endParaRPr sz="1803"/>
          </a:p>
        </p:txBody>
      </p:sp>
      <p:sp>
        <p:nvSpPr>
          <p:cNvPr id="187" name="object 187"/>
          <p:cNvSpPr/>
          <p:nvPr/>
        </p:nvSpPr>
        <p:spPr>
          <a:xfrm>
            <a:off x="2064325" y="3418821"/>
            <a:ext cx="0" cy="115784"/>
          </a:xfrm>
          <a:custGeom>
            <a:avLst/>
            <a:gdLst/>
            <a:ahLst/>
            <a:cxnLst/>
            <a:rect l="l" t="t" r="r" b="b"/>
            <a:pathLst>
              <a:path h="115570">
                <a:moveTo>
                  <a:pt x="0" y="115062"/>
                </a:moveTo>
                <a:lnTo>
                  <a:pt x="0" y="0"/>
                </a:lnTo>
              </a:path>
            </a:pathLst>
          </a:custGeom>
          <a:ln w="5537">
            <a:solidFill>
              <a:srgbClr val="000000"/>
            </a:solidFill>
          </a:ln>
        </p:spPr>
        <p:txBody>
          <a:bodyPr wrap="square" lIns="0" tIns="0" rIns="0" bIns="0" rtlCol="0"/>
          <a:lstStyle/>
          <a:p>
            <a:endParaRPr sz="1803"/>
          </a:p>
        </p:txBody>
      </p:sp>
      <p:sp>
        <p:nvSpPr>
          <p:cNvPr id="188" name="object 188"/>
          <p:cNvSpPr/>
          <p:nvPr/>
        </p:nvSpPr>
        <p:spPr>
          <a:xfrm>
            <a:off x="1970426" y="3592879"/>
            <a:ext cx="59165" cy="35626"/>
          </a:xfrm>
          <a:custGeom>
            <a:avLst/>
            <a:gdLst/>
            <a:ahLst/>
            <a:cxnLst/>
            <a:rect l="l" t="t" r="r" b="b"/>
            <a:pathLst>
              <a:path w="59055" h="35560">
                <a:moveTo>
                  <a:pt x="0" y="35051"/>
                </a:moveTo>
                <a:lnTo>
                  <a:pt x="58674" y="0"/>
                </a:lnTo>
              </a:path>
            </a:pathLst>
          </a:custGeom>
          <a:ln w="5537">
            <a:solidFill>
              <a:srgbClr val="000000"/>
            </a:solidFill>
          </a:ln>
        </p:spPr>
        <p:txBody>
          <a:bodyPr wrap="square" lIns="0" tIns="0" rIns="0" bIns="0" rtlCol="0"/>
          <a:lstStyle/>
          <a:p>
            <a:endParaRPr sz="1803"/>
          </a:p>
        </p:txBody>
      </p:sp>
      <p:sp>
        <p:nvSpPr>
          <p:cNvPr id="189" name="object 189"/>
          <p:cNvSpPr/>
          <p:nvPr/>
        </p:nvSpPr>
        <p:spPr>
          <a:xfrm>
            <a:off x="1797894" y="3343244"/>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190" name="object 190"/>
          <p:cNvSpPr/>
          <p:nvPr/>
        </p:nvSpPr>
        <p:spPr>
          <a:xfrm>
            <a:off x="1797894" y="3573031"/>
            <a:ext cx="96699" cy="55346"/>
          </a:xfrm>
          <a:custGeom>
            <a:avLst/>
            <a:gdLst/>
            <a:ahLst/>
            <a:cxnLst/>
            <a:rect l="l" t="t" r="r" b="b"/>
            <a:pathLst>
              <a:path w="96519" h="55245">
                <a:moveTo>
                  <a:pt x="0" y="0"/>
                </a:moveTo>
                <a:lnTo>
                  <a:pt x="96012" y="54863"/>
                </a:lnTo>
              </a:path>
            </a:pathLst>
          </a:custGeom>
          <a:ln w="5537">
            <a:solidFill>
              <a:srgbClr val="000000"/>
            </a:solidFill>
          </a:ln>
        </p:spPr>
        <p:txBody>
          <a:bodyPr wrap="square" lIns="0" tIns="0" rIns="0" bIns="0" rtlCol="0"/>
          <a:lstStyle/>
          <a:p>
            <a:endParaRPr sz="1803"/>
          </a:p>
        </p:txBody>
      </p:sp>
      <p:sp>
        <p:nvSpPr>
          <p:cNvPr id="191" name="object 191"/>
          <p:cNvSpPr/>
          <p:nvPr/>
        </p:nvSpPr>
        <p:spPr>
          <a:xfrm>
            <a:off x="1665060" y="3343244"/>
            <a:ext cx="132961" cy="75705"/>
          </a:xfrm>
          <a:custGeom>
            <a:avLst/>
            <a:gdLst/>
            <a:ahLst/>
            <a:cxnLst/>
            <a:rect l="l" t="t" r="r" b="b"/>
            <a:pathLst>
              <a:path w="132714" h="75564">
                <a:moveTo>
                  <a:pt x="0" y="0"/>
                </a:moveTo>
                <a:lnTo>
                  <a:pt x="132587" y="75437"/>
                </a:lnTo>
              </a:path>
            </a:pathLst>
          </a:custGeom>
          <a:ln w="5537">
            <a:solidFill>
              <a:srgbClr val="000000"/>
            </a:solidFill>
          </a:ln>
        </p:spPr>
        <p:txBody>
          <a:bodyPr wrap="square" lIns="0" tIns="0" rIns="0" bIns="0" rtlCol="0"/>
          <a:lstStyle/>
          <a:p>
            <a:endParaRPr sz="1803"/>
          </a:p>
        </p:txBody>
      </p:sp>
      <p:sp>
        <p:nvSpPr>
          <p:cNvPr id="192" name="object 192"/>
          <p:cNvSpPr/>
          <p:nvPr/>
        </p:nvSpPr>
        <p:spPr>
          <a:xfrm>
            <a:off x="1797894" y="3418822"/>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193" name="object 193"/>
          <p:cNvSpPr/>
          <p:nvPr/>
        </p:nvSpPr>
        <p:spPr>
          <a:xfrm>
            <a:off x="1533753" y="3343244"/>
            <a:ext cx="131689" cy="75705"/>
          </a:xfrm>
          <a:custGeom>
            <a:avLst/>
            <a:gdLst/>
            <a:ahLst/>
            <a:cxnLst/>
            <a:rect l="l" t="t" r="r" b="b"/>
            <a:pathLst>
              <a:path w="131444" h="75564">
                <a:moveTo>
                  <a:pt x="0" y="75437"/>
                </a:moveTo>
                <a:lnTo>
                  <a:pt x="131063" y="0"/>
                </a:lnTo>
              </a:path>
            </a:pathLst>
          </a:custGeom>
          <a:ln w="5537">
            <a:solidFill>
              <a:srgbClr val="000000"/>
            </a:solidFill>
          </a:ln>
        </p:spPr>
        <p:txBody>
          <a:bodyPr wrap="square" lIns="0" tIns="0" rIns="0" bIns="0" rtlCol="0"/>
          <a:lstStyle/>
          <a:p>
            <a:endParaRPr sz="1803"/>
          </a:p>
        </p:txBody>
      </p:sp>
      <p:sp>
        <p:nvSpPr>
          <p:cNvPr id="194" name="object 194"/>
          <p:cNvSpPr/>
          <p:nvPr/>
        </p:nvSpPr>
        <p:spPr>
          <a:xfrm>
            <a:off x="1665060" y="3573031"/>
            <a:ext cx="132961" cy="77614"/>
          </a:xfrm>
          <a:custGeom>
            <a:avLst/>
            <a:gdLst/>
            <a:ahLst/>
            <a:cxnLst/>
            <a:rect l="l" t="t" r="r" b="b"/>
            <a:pathLst>
              <a:path w="132714" h="77470">
                <a:moveTo>
                  <a:pt x="0" y="76962"/>
                </a:moveTo>
                <a:lnTo>
                  <a:pt x="132587" y="0"/>
                </a:lnTo>
              </a:path>
            </a:pathLst>
          </a:custGeom>
          <a:ln w="5537">
            <a:solidFill>
              <a:srgbClr val="000000"/>
            </a:solidFill>
          </a:ln>
        </p:spPr>
        <p:txBody>
          <a:bodyPr wrap="square" lIns="0" tIns="0" rIns="0" bIns="0" rtlCol="0"/>
          <a:lstStyle/>
          <a:p>
            <a:endParaRPr sz="1803"/>
          </a:p>
        </p:txBody>
      </p:sp>
      <p:sp>
        <p:nvSpPr>
          <p:cNvPr id="195" name="object 195"/>
          <p:cNvSpPr/>
          <p:nvPr/>
        </p:nvSpPr>
        <p:spPr>
          <a:xfrm>
            <a:off x="1533753" y="3418822"/>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196" name="object 196"/>
          <p:cNvSpPr/>
          <p:nvPr/>
        </p:nvSpPr>
        <p:spPr>
          <a:xfrm>
            <a:off x="1665060" y="3650136"/>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197" name="object 197"/>
          <p:cNvSpPr/>
          <p:nvPr/>
        </p:nvSpPr>
        <p:spPr>
          <a:xfrm>
            <a:off x="1533753" y="3573031"/>
            <a:ext cx="131689" cy="77614"/>
          </a:xfrm>
          <a:custGeom>
            <a:avLst/>
            <a:gdLst/>
            <a:ahLst/>
            <a:cxnLst/>
            <a:rect l="l" t="t" r="r" b="b"/>
            <a:pathLst>
              <a:path w="131444" h="77470">
                <a:moveTo>
                  <a:pt x="0" y="0"/>
                </a:moveTo>
                <a:lnTo>
                  <a:pt x="131063" y="76962"/>
                </a:lnTo>
              </a:path>
            </a:pathLst>
          </a:custGeom>
          <a:ln w="5537">
            <a:solidFill>
              <a:srgbClr val="000000"/>
            </a:solidFill>
          </a:ln>
        </p:spPr>
        <p:txBody>
          <a:bodyPr wrap="square" lIns="0" tIns="0" rIns="0" bIns="0" rtlCol="0"/>
          <a:lstStyle/>
          <a:p>
            <a:endParaRPr sz="1803"/>
          </a:p>
        </p:txBody>
      </p:sp>
      <p:sp>
        <p:nvSpPr>
          <p:cNvPr id="198" name="object 198"/>
          <p:cNvSpPr/>
          <p:nvPr/>
        </p:nvSpPr>
        <p:spPr>
          <a:xfrm>
            <a:off x="1533753" y="3804346"/>
            <a:ext cx="131689" cy="75705"/>
          </a:xfrm>
          <a:custGeom>
            <a:avLst/>
            <a:gdLst/>
            <a:ahLst/>
            <a:cxnLst/>
            <a:rect l="l" t="t" r="r" b="b"/>
            <a:pathLst>
              <a:path w="131444" h="75564">
                <a:moveTo>
                  <a:pt x="0" y="75437"/>
                </a:moveTo>
                <a:lnTo>
                  <a:pt x="131063" y="0"/>
                </a:lnTo>
              </a:path>
            </a:pathLst>
          </a:custGeom>
          <a:ln w="5537">
            <a:solidFill>
              <a:srgbClr val="000000"/>
            </a:solidFill>
          </a:ln>
        </p:spPr>
        <p:txBody>
          <a:bodyPr wrap="square" lIns="0" tIns="0" rIns="0" bIns="0" rtlCol="0"/>
          <a:lstStyle/>
          <a:p>
            <a:endParaRPr sz="1803"/>
          </a:p>
        </p:txBody>
      </p:sp>
      <p:sp>
        <p:nvSpPr>
          <p:cNvPr id="199" name="object 199"/>
          <p:cNvSpPr/>
          <p:nvPr/>
        </p:nvSpPr>
        <p:spPr>
          <a:xfrm>
            <a:off x="1400155" y="3573031"/>
            <a:ext cx="133597" cy="77614"/>
          </a:xfrm>
          <a:custGeom>
            <a:avLst/>
            <a:gdLst/>
            <a:ahLst/>
            <a:cxnLst/>
            <a:rect l="l" t="t" r="r" b="b"/>
            <a:pathLst>
              <a:path w="133350" h="77470">
                <a:moveTo>
                  <a:pt x="0" y="76962"/>
                </a:moveTo>
                <a:lnTo>
                  <a:pt x="133350" y="0"/>
                </a:lnTo>
              </a:path>
            </a:pathLst>
          </a:custGeom>
          <a:ln w="5537">
            <a:solidFill>
              <a:srgbClr val="000000"/>
            </a:solidFill>
          </a:ln>
        </p:spPr>
        <p:txBody>
          <a:bodyPr wrap="square" lIns="0" tIns="0" rIns="0" bIns="0" rtlCol="0"/>
          <a:lstStyle/>
          <a:p>
            <a:endParaRPr sz="1803"/>
          </a:p>
        </p:txBody>
      </p:sp>
      <p:sp>
        <p:nvSpPr>
          <p:cNvPr id="200" name="object 200"/>
          <p:cNvSpPr/>
          <p:nvPr/>
        </p:nvSpPr>
        <p:spPr>
          <a:xfrm>
            <a:off x="1400155" y="3650136"/>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201" name="object 201"/>
          <p:cNvSpPr/>
          <p:nvPr/>
        </p:nvSpPr>
        <p:spPr>
          <a:xfrm>
            <a:off x="3099514" y="3035588"/>
            <a:ext cx="152047" cy="17177"/>
          </a:xfrm>
          <a:custGeom>
            <a:avLst/>
            <a:gdLst/>
            <a:ahLst/>
            <a:cxnLst/>
            <a:rect l="l" t="t" r="r" b="b"/>
            <a:pathLst>
              <a:path w="151764" h="17144">
                <a:moveTo>
                  <a:pt x="151637" y="16763"/>
                </a:moveTo>
                <a:lnTo>
                  <a:pt x="0" y="0"/>
                </a:lnTo>
              </a:path>
            </a:pathLst>
          </a:custGeom>
          <a:ln w="5537">
            <a:solidFill>
              <a:srgbClr val="000000"/>
            </a:solidFill>
          </a:ln>
        </p:spPr>
        <p:txBody>
          <a:bodyPr wrap="square" lIns="0" tIns="0" rIns="0" bIns="0" rtlCol="0"/>
          <a:lstStyle/>
          <a:p>
            <a:endParaRPr sz="1803"/>
          </a:p>
        </p:txBody>
      </p:sp>
      <p:sp>
        <p:nvSpPr>
          <p:cNvPr id="202" name="object 202"/>
          <p:cNvSpPr/>
          <p:nvPr/>
        </p:nvSpPr>
        <p:spPr>
          <a:xfrm>
            <a:off x="3008669" y="3035587"/>
            <a:ext cx="90973" cy="124691"/>
          </a:xfrm>
          <a:custGeom>
            <a:avLst/>
            <a:gdLst/>
            <a:ahLst/>
            <a:cxnLst/>
            <a:rect l="l" t="t" r="r" b="b"/>
            <a:pathLst>
              <a:path w="90805" h="124460">
                <a:moveTo>
                  <a:pt x="0" y="124206"/>
                </a:moveTo>
                <a:lnTo>
                  <a:pt x="90678" y="0"/>
                </a:lnTo>
              </a:path>
            </a:pathLst>
          </a:custGeom>
          <a:ln w="5537">
            <a:solidFill>
              <a:srgbClr val="000000"/>
            </a:solidFill>
          </a:ln>
        </p:spPr>
        <p:txBody>
          <a:bodyPr wrap="square" lIns="0" tIns="0" rIns="0" bIns="0" rtlCol="0"/>
          <a:lstStyle/>
          <a:p>
            <a:endParaRPr sz="1803"/>
          </a:p>
        </p:txBody>
      </p:sp>
      <p:sp>
        <p:nvSpPr>
          <p:cNvPr id="203" name="object 203"/>
          <p:cNvSpPr/>
          <p:nvPr/>
        </p:nvSpPr>
        <p:spPr>
          <a:xfrm>
            <a:off x="3038441" y="3061543"/>
            <a:ext cx="74433" cy="104332"/>
          </a:xfrm>
          <a:custGeom>
            <a:avLst/>
            <a:gdLst/>
            <a:ahLst/>
            <a:cxnLst/>
            <a:rect l="l" t="t" r="r" b="b"/>
            <a:pathLst>
              <a:path w="74294" h="104139">
                <a:moveTo>
                  <a:pt x="0" y="103631"/>
                </a:moveTo>
                <a:lnTo>
                  <a:pt x="73913" y="0"/>
                </a:lnTo>
              </a:path>
            </a:pathLst>
          </a:custGeom>
          <a:ln w="5537">
            <a:solidFill>
              <a:srgbClr val="000000"/>
            </a:solidFill>
          </a:ln>
        </p:spPr>
        <p:txBody>
          <a:bodyPr wrap="square" lIns="0" tIns="0" rIns="0" bIns="0" rtlCol="0"/>
          <a:lstStyle/>
          <a:p>
            <a:endParaRPr sz="1803"/>
          </a:p>
        </p:txBody>
      </p:sp>
      <p:sp>
        <p:nvSpPr>
          <p:cNvPr id="204" name="object 204"/>
          <p:cNvSpPr/>
          <p:nvPr/>
        </p:nvSpPr>
        <p:spPr>
          <a:xfrm>
            <a:off x="3251434" y="3052382"/>
            <a:ext cx="62982" cy="139323"/>
          </a:xfrm>
          <a:custGeom>
            <a:avLst/>
            <a:gdLst/>
            <a:ahLst/>
            <a:cxnLst/>
            <a:rect l="l" t="t" r="r" b="b"/>
            <a:pathLst>
              <a:path w="62864" h="139064">
                <a:moveTo>
                  <a:pt x="62483" y="138684"/>
                </a:moveTo>
                <a:lnTo>
                  <a:pt x="0" y="0"/>
                </a:lnTo>
              </a:path>
            </a:pathLst>
          </a:custGeom>
          <a:ln w="5537">
            <a:solidFill>
              <a:srgbClr val="000000"/>
            </a:solidFill>
          </a:ln>
        </p:spPr>
        <p:txBody>
          <a:bodyPr wrap="square" lIns="0" tIns="0" rIns="0" bIns="0" rtlCol="0"/>
          <a:lstStyle/>
          <a:p>
            <a:endParaRPr sz="1803"/>
          </a:p>
        </p:txBody>
      </p:sp>
      <p:sp>
        <p:nvSpPr>
          <p:cNvPr id="205" name="object 205"/>
          <p:cNvSpPr/>
          <p:nvPr/>
        </p:nvSpPr>
        <p:spPr>
          <a:xfrm>
            <a:off x="3232348" y="3074521"/>
            <a:ext cx="54711" cy="117056"/>
          </a:xfrm>
          <a:custGeom>
            <a:avLst/>
            <a:gdLst/>
            <a:ahLst/>
            <a:cxnLst/>
            <a:rect l="l" t="t" r="r" b="b"/>
            <a:pathLst>
              <a:path w="54610" h="116839">
                <a:moveTo>
                  <a:pt x="54101" y="116586"/>
                </a:moveTo>
                <a:lnTo>
                  <a:pt x="0" y="0"/>
                </a:lnTo>
              </a:path>
            </a:pathLst>
          </a:custGeom>
          <a:ln w="5537">
            <a:solidFill>
              <a:srgbClr val="000000"/>
            </a:solidFill>
          </a:ln>
        </p:spPr>
        <p:txBody>
          <a:bodyPr wrap="square" lIns="0" tIns="0" rIns="0" bIns="0" rtlCol="0"/>
          <a:lstStyle/>
          <a:p>
            <a:endParaRPr sz="1803"/>
          </a:p>
        </p:txBody>
      </p:sp>
      <p:sp>
        <p:nvSpPr>
          <p:cNvPr id="206" name="object 206"/>
          <p:cNvSpPr/>
          <p:nvPr/>
        </p:nvSpPr>
        <p:spPr>
          <a:xfrm>
            <a:off x="3008668" y="3160025"/>
            <a:ext cx="62982" cy="140595"/>
          </a:xfrm>
          <a:custGeom>
            <a:avLst/>
            <a:gdLst/>
            <a:ahLst/>
            <a:cxnLst/>
            <a:rect l="l" t="t" r="r" b="b"/>
            <a:pathLst>
              <a:path w="62864" h="140335">
                <a:moveTo>
                  <a:pt x="62484" y="140207"/>
                </a:moveTo>
                <a:lnTo>
                  <a:pt x="0" y="0"/>
                </a:lnTo>
              </a:path>
            </a:pathLst>
          </a:custGeom>
          <a:ln w="5537">
            <a:solidFill>
              <a:srgbClr val="000000"/>
            </a:solidFill>
          </a:ln>
        </p:spPr>
        <p:txBody>
          <a:bodyPr wrap="square" lIns="0" tIns="0" rIns="0" bIns="0" rtlCol="0"/>
          <a:lstStyle/>
          <a:p>
            <a:endParaRPr sz="1803"/>
          </a:p>
        </p:txBody>
      </p:sp>
      <p:sp>
        <p:nvSpPr>
          <p:cNvPr id="207" name="object 207"/>
          <p:cNvSpPr/>
          <p:nvPr/>
        </p:nvSpPr>
        <p:spPr>
          <a:xfrm>
            <a:off x="3223188" y="3191324"/>
            <a:ext cx="90973" cy="125963"/>
          </a:xfrm>
          <a:custGeom>
            <a:avLst/>
            <a:gdLst/>
            <a:ahLst/>
            <a:cxnLst/>
            <a:rect l="l" t="t" r="r" b="b"/>
            <a:pathLst>
              <a:path w="90804" h="125729">
                <a:moveTo>
                  <a:pt x="0" y="125730"/>
                </a:moveTo>
                <a:lnTo>
                  <a:pt x="90677" y="0"/>
                </a:lnTo>
              </a:path>
            </a:pathLst>
          </a:custGeom>
          <a:ln w="5537">
            <a:solidFill>
              <a:srgbClr val="000000"/>
            </a:solidFill>
          </a:ln>
        </p:spPr>
        <p:txBody>
          <a:bodyPr wrap="square" lIns="0" tIns="0" rIns="0" bIns="0" rtlCol="0"/>
          <a:lstStyle/>
          <a:p>
            <a:endParaRPr sz="1803"/>
          </a:p>
        </p:txBody>
      </p:sp>
      <p:sp>
        <p:nvSpPr>
          <p:cNvPr id="208" name="object 208"/>
          <p:cNvSpPr/>
          <p:nvPr/>
        </p:nvSpPr>
        <p:spPr>
          <a:xfrm>
            <a:off x="3071268" y="3300491"/>
            <a:ext cx="152047" cy="17177"/>
          </a:xfrm>
          <a:custGeom>
            <a:avLst/>
            <a:gdLst/>
            <a:ahLst/>
            <a:cxnLst/>
            <a:rect l="l" t="t" r="r" b="b"/>
            <a:pathLst>
              <a:path w="151764" h="17145">
                <a:moveTo>
                  <a:pt x="151637" y="16764"/>
                </a:moveTo>
                <a:lnTo>
                  <a:pt x="0" y="0"/>
                </a:lnTo>
              </a:path>
            </a:pathLst>
          </a:custGeom>
          <a:ln w="5537">
            <a:solidFill>
              <a:srgbClr val="000000"/>
            </a:solidFill>
          </a:ln>
        </p:spPr>
        <p:txBody>
          <a:bodyPr wrap="square" lIns="0" tIns="0" rIns="0" bIns="0" rtlCol="0"/>
          <a:lstStyle/>
          <a:p>
            <a:endParaRPr sz="1803"/>
          </a:p>
        </p:txBody>
      </p:sp>
      <p:sp>
        <p:nvSpPr>
          <p:cNvPr id="209" name="object 209"/>
          <p:cNvSpPr/>
          <p:nvPr/>
        </p:nvSpPr>
        <p:spPr>
          <a:xfrm>
            <a:off x="3086537" y="3276063"/>
            <a:ext cx="127872" cy="13360"/>
          </a:xfrm>
          <a:custGeom>
            <a:avLst/>
            <a:gdLst/>
            <a:ahLst/>
            <a:cxnLst/>
            <a:rect l="l" t="t" r="r" b="b"/>
            <a:pathLst>
              <a:path w="127635" h="13335">
                <a:moveTo>
                  <a:pt x="-2768" y="6476"/>
                </a:moveTo>
                <a:lnTo>
                  <a:pt x="130022" y="6476"/>
                </a:lnTo>
              </a:path>
            </a:pathLst>
          </a:custGeom>
          <a:ln w="18491">
            <a:solidFill>
              <a:srgbClr val="000000"/>
            </a:solidFill>
          </a:ln>
        </p:spPr>
        <p:txBody>
          <a:bodyPr wrap="square" lIns="0" tIns="0" rIns="0" bIns="0" rtlCol="0"/>
          <a:lstStyle/>
          <a:p>
            <a:endParaRPr sz="1803"/>
          </a:p>
        </p:txBody>
      </p:sp>
      <p:sp>
        <p:nvSpPr>
          <p:cNvPr id="210" name="object 210"/>
          <p:cNvSpPr/>
          <p:nvPr/>
        </p:nvSpPr>
        <p:spPr>
          <a:xfrm>
            <a:off x="2981185" y="3300491"/>
            <a:ext cx="90337" cy="124691"/>
          </a:xfrm>
          <a:custGeom>
            <a:avLst/>
            <a:gdLst/>
            <a:ahLst/>
            <a:cxnLst/>
            <a:rect l="l" t="t" r="r" b="b"/>
            <a:pathLst>
              <a:path w="90169" h="124460">
                <a:moveTo>
                  <a:pt x="0" y="124206"/>
                </a:moveTo>
                <a:lnTo>
                  <a:pt x="89915" y="0"/>
                </a:lnTo>
              </a:path>
            </a:pathLst>
          </a:custGeom>
          <a:ln w="5537">
            <a:solidFill>
              <a:srgbClr val="000000"/>
            </a:solidFill>
          </a:ln>
        </p:spPr>
        <p:txBody>
          <a:bodyPr wrap="square" lIns="0" tIns="0" rIns="0" bIns="0" rtlCol="0"/>
          <a:lstStyle/>
          <a:p>
            <a:endParaRPr sz="1803"/>
          </a:p>
        </p:txBody>
      </p:sp>
      <p:sp>
        <p:nvSpPr>
          <p:cNvPr id="211" name="object 211"/>
          <p:cNvSpPr/>
          <p:nvPr/>
        </p:nvSpPr>
        <p:spPr>
          <a:xfrm>
            <a:off x="2981185" y="3424928"/>
            <a:ext cx="62982" cy="140595"/>
          </a:xfrm>
          <a:custGeom>
            <a:avLst/>
            <a:gdLst/>
            <a:ahLst/>
            <a:cxnLst/>
            <a:rect l="l" t="t" r="r" b="b"/>
            <a:pathLst>
              <a:path w="62864" h="140335">
                <a:moveTo>
                  <a:pt x="62484" y="140208"/>
                </a:moveTo>
                <a:lnTo>
                  <a:pt x="0" y="0"/>
                </a:lnTo>
              </a:path>
            </a:pathLst>
          </a:custGeom>
          <a:ln w="5537">
            <a:solidFill>
              <a:srgbClr val="000000"/>
            </a:solidFill>
          </a:ln>
        </p:spPr>
        <p:txBody>
          <a:bodyPr wrap="square" lIns="0" tIns="0" rIns="0" bIns="0" rtlCol="0"/>
          <a:lstStyle/>
          <a:p>
            <a:endParaRPr sz="1803"/>
          </a:p>
        </p:txBody>
      </p:sp>
      <p:sp>
        <p:nvSpPr>
          <p:cNvPr id="212" name="object 212"/>
          <p:cNvSpPr/>
          <p:nvPr/>
        </p:nvSpPr>
        <p:spPr>
          <a:xfrm>
            <a:off x="3223187" y="3317288"/>
            <a:ext cx="63618" cy="139323"/>
          </a:xfrm>
          <a:custGeom>
            <a:avLst/>
            <a:gdLst/>
            <a:ahLst/>
            <a:cxnLst/>
            <a:rect l="l" t="t" r="r" b="b"/>
            <a:pathLst>
              <a:path w="63500" h="139064">
                <a:moveTo>
                  <a:pt x="63246" y="138683"/>
                </a:moveTo>
                <a:lnTo>
                  <a:pt x="0" y="0"/>
                </a:lnTo>
              </a:path>
            </a:pathLst>
          </a:custGeom>
          <a:ln w="5537">
            <a:solidFill>
              <a:srgbClr val="000000"/>
            </a:solidFill>
          </a:ln>
        </p:spPr>
        <p:txBody>
          <a:bodyPr wrap="square" lIns="0" tIns="0" rIns="0" bIns="0" rtlCol="0"/>
          <a:lstStyle/>
          <a:p>
            <a:endParaRPr sz="1803"/>
          </a:p>
        </p:txBody>
      </p:sp>
      <p:sp>
        <p:nvSpPr>
          <p:cNvPr id="213" name="object 213"/>
          <p:cNvSpPr/>
          <p:nvPr/>
        </p:nvSpPr>
        <p:spPr>
          <a:xfrm>
            <a:off x="3195705" y="3456229"/>
            <a:ext cx="90973" cy="125963"/>
          </a:xfrm>
          <a:custGeom>
            <a:avLst/>
            <a:gdLst/>
            <a:ahLst/>
            <a:cxnLst/>
            <a:rect l="l" t="t" r="r" b="b"/>
            <a:pathLst>
              <a:path w="90804" h="125729">
                <a:moveTo>
                  <a:pt x="0" y="125730"/>
                </a:moveTo>
                <a:lnTo>
                  <a:pt x="90677" y="0"/>
                </a:lnTo>
              </a:path>
            </a:pathLst>
          </a:custGeom>
          <a:ln w="5537">
            <a:solidFill>
              <a:srgbClr val="000000"/>
            </a:solidFill>
          </a:ln>
        </p:spPr>
        <p:txBody>
          <a:bodyPr wrap="square" lIns="0" tIns="0" rIns="0" bIns="0" rtlCol="0"/>
          <a:lstStyle/>
          <a:p>
            <a:endParaRPr sz="1803"/>
          </a:p>
        </p:txBody>
      </p:sp>
      <p:sp>
        <p:nvSpPr>
          <p:cNvPr id="214" name="object 214"/>
          <p:cNvSpPr/>
          <p:nvPr/>
        </p:nvSpPr>
        <p:spPr>
          <a:xfrm>
            <a:off x="2997217" y="3565397"/>
            <a:ext cx="47077" cy="101788"/>
          </a:xfrm>
          <a:custGeom>
            <a:avLst/>
            <a:gdLst/>
            <a:ahLst/>
            <a:cxnLst/>
            <a:rect l="l" t="t" r="r" b="b"/>
            <a:pathLst>
              <a:path w="46989" h="101600">
                <a:moveTo>
                  <a:pt x="0" y="101345"/>
                </a:moveTo>
                <a:lnTo>
                  <a:pt x="46482" y="0"/>
                </a:lnTo>
              </a:path>
            </a:pathLst>
          </a:custGeom>
          <a:ln w="5537">
            <a:solidFill>
              <a:srgbClr val="000000"/>
            </a:solidFill>
          </a:ln>
        </p:spPr>
        <p:txBody>
          <a:bodyPr wrap="square" lIns="0" tIns="0" rIns="0" bIns="0" rtlCol="0"/>
          <a:lstStyle/>
          <a:p>
            <a:endParaRPr sz="1803"/>
          </a:p>
        </p:txBody>
      </p:sp>
      <p:sp>
        <p:nvSpPr>
          <p:cNvPr id="215" name="object 215"/>
          <p:cNvSpPr/>
          <p:nvPr/>
        </p:nvSpPr>
        <p:spPr>
          <a:xfrm>
            <a:off x="3043785" y="3565397"/>
            <a:ext cx="152047" cy="17177"/>
          </a:xfrm>
          <a:custGeom>
            <a:avLst/>
            <a:gdLst/>
            <a:ahLst/>
            <a:cxnLst/>
            <a:rect l="l" t="t" r="r" b="b"/>
            <a:pathLst>
              <a:path w="151764" h="17145">
                <a:moveTo>
                  <a:pt x="151637" y="16763"/>
                </a:moveTo>
                <a:lnTo>
                  <a:pt x="0" y="0"/>
                </a:lnTo>
              </a:path>
            </a:pathLst>
          </a:custGeom>
          <a:ln w="5537">
            <a:solidFill>
              <a:srgbClr val="000000"/>
            </a:solidFill>
          </a:ln>
        </p:spPr>
        <p:txBody>
          <a:bodyPr wrap="square" lIns="0" tIns="0" rIns="0" bIns="0" rtlCol="0"/>
          <a:lstStyle/>
          <a:p>
            <a:endParaRPr sz="1803"/>
          </a:p>
        </p:txBody>
      </p:sp>
      <p:sp>
        <p:nvSpPr>
          <p:cNvPr id="216" name="object 216"/>
          <p:cNvSpPr/>
          <p:nvPr/>
        </p:nvSpPr>
        <p:spPr>
          <a:xfrm>
            <a:off x="3014012" y="3735638"/>
            <a:ext cx="82067" cy="72524"/>
          </a:xfrm>
          <a:custGeom>
            <a:avLst/>
            <a:gdLst/>
            <a:ahLst/>
            <a:cxnLst/>
            <a:rect l="l" t="t" r="r" b="b"/>
            <a:pathLst>
              <a:path w="81914" h="72389">
                <a:moveTo>
                  <a:pt x="81534" y="72389"/>
                </a:moveTo>
                <a:lnTo>
                  <a:pt x="0" y="0"/>
                </a:lnTo>
              </a:path>
            </a:pathLst>
          </a:custGeom>
          <a:ln w="5537">
            <a:solidFill>
              <a:srgbClr val="000000"/>
            </a:solidFill>
          </a:ln>
        </p:spPr>
        <p:txBody>
          <a:bodyPr wrap="square" lIns="0" tIns="0" rIns="0" bIns="0" rtlCol="0"/>
          <a:lstStyle/>
          <a:p>
            <a:endParaRPr sz="1803"/>
          </a:p>
        </p:txBody>
      </p:sp>
      <p:sp>
        <p:nvSpPr>
          <p:cNvPr id="217" name="object 217"/>
          <p:cNvSpPr/>
          <p:nvPr/>
        </p:nvSpPr>
        <p:spPr>
          <a:xfrm>
            <a:off x="3362128" y="3808161"/>
            <a:ext cx="0" cy="153955"/>
          </a:xfrm>
          <a:custGeom>
            <a:avLst/>
            <a:gdLst/>
            <a:ahLst/>
            <a:cxnLst/>
            <a:rect l="l" t="t" r="r" b="b"/>
            <a:pathLst>
              <a:path h="153670">
                <a:moveTo>
                  <a:pt x="0" y="153162"/>
                </a:moveTo>
                <a:lnTo>
                  <a:pt x="0" y="0"/>
                </a:lnTo>
              </a:path>
            </a:pathLst>
          </a:custGeom>
          <a:ln w="5537">
            <a:solidFill>
              <a:srgbClr val="000000"/>
            </a:solidFill>
          </a:ln>
        </p:spPr>
        <p:txBody>
          <a:bodyPr wrap="square" lIns="0" tIns="0" rIns="0" bIns="0" rtlCol="0"/>
          <a:lstStyle/>
          <a:p>
            <a:endParaRPr sz="1803"/>
          </a:p>
        </p:txBody>
      </p:sp>
      <p:sp>
        <p:nvSpPr>
          <p:cNvPr id="218" name="object 218"/>
          <p:cNvSpPr/>
          <p:nvPr/>
        </p:nvSpPr>
        <p:spPr>
          <a:xfrm>
            <a:off x="3229295" y="3731820"/>
            <a:ext cx="132961" cy="76341"/>
          </a:xfrm>
          <a:custGeom>
            <a:avLst/>
            <a:gdLst/>
            <a:ahLst/>
            <a:cxnLst/>
            <a:rect l="l" t="t" r="r" b="b"/>
            <a:pathLst>
              <a:path w="132714" h="76200">
                <a:moveTo>
                  <a:pt x="0" y="0"/>
                </a:moveTo>
                <a:lnTo>
                  <a:pt x="132587" y="76200"/>
                </a:lnTo>
              </a:path>
            </a:pathLst>
          </a:custGeom>
          <a:ln w="5537">
            <a:solidFill>
              <a:srgbClr val="000000"/>
            </a:solidFill>
          </a:ln>
        </p:spPr>
        <p:txBody>
          <a:bodyPr wrap="square" lIns="0" tIns="0" rIns="0" bIns="0" rtlCol="0"/>
          <a:lstStyle/>
          <a:p>
            <a:endParaRPr sz="1803"/>
          </a:p>
        </p:txBody>
      </p:sp>
      <p:sp>
        <p:nvSpPr>
          <p:cNvPr id="219" name="object 219"/>
          <p:cNvSpPr/>
          <p:nvPr/>
        </p:nvSpPr>
        <p:spPr>
          <a:xfrm>
            <a:off x="3095697" y="3731820"/>
            <a:ext cx="133597" cy="76341"/>
          </a:xfrm>
          <a:custGeom>
            <a:avLst/>
            <a:gdLst/>
            <a:ahLst/>
            <a:cxnLst/>
            <a:rect l="l" t="t" r="r" b="b"/>
            <a:pathLst>
              <a:path w="133350" h="76200">
                <a:moveTo>
                  <a:pt x="0" y="76200"/>
                </a:moveTo>
                <a:lnTo>
                  <a:pt x="133350" y="0"/>
                </a:lnTo>
              </a:path>
            </a:pathLst>
          </a:custGeom>
          <a:ln w="5537">
            <a:solidFill>
              <a:srgbClr val="000000"/>
            </a:solidFill>
          </a:ln>
        </p:spPr>
        <p:txBody>
          <a:bodyPr wrap="square" lIns="0" tIns="0" rIns="0" bIns="0" rtlCol="0"/>
          <a:lstStyle/>
          <a:p>
            <a:endParaRPr sz="1803"/>
          </a:p>
        </p:txBody>
      </p:sp>
      <p:sp>
        <p:nvSpPr>
          <p:cNvPr id="220" name="object 220"/>
          <p:cNvSpPr/>
          <p:nvPr/>
        </p:nvSpPr>
        <p:spPr>
          <a:xfrm>
            <a:off x="3095697" y="3961608"/>
            <a:ext cx="133597" cy="78250"/>
          </a:xfrm>
          <a:custGeom>
            <a:avLst/>
            <a:gdLst/>
            <a:ahLst/>
            <a:cxnLst/>
            <a:rect l="l" t="t" r="r" b="b"/>
            <a:pathLst>
              <a:path w="133350" h="78104">
                <a:moveTo>
                  <a:pt x="0" y="0"/>
                </a:moveTo>
                <a:lnTo>
                  <a:pt x="133350" y="77724"/>
                </a:lnTo>
              </a:path>
            </a:pathLst>
          </a:custGeom>
          <a:ln w="5537">
            <a:solidFill>
              <a:srgbClr val="000000"/>
            </a:solidFill>
          </a:ln>
        </p:spPr>
        <p:txBody>
          <a:bodyPr wrap="square" lIns="0" tIns="0" rIns="0" bIns="0" rtlCol="0"/>
          <a:lstStyle/>
          <a:p>
            <a:endParaRPr sz="1803"/>
          </a:p>
        </p:txBody>
      </p:sp>
      <p:sp>
        <p:nvSpPr>
          <p:cNvPr id="221" name="object 221"/>
          <p:cNvSpPr/>
          <p:nvPr/>
        </p:nvSpPr>
        <p:spPr>
          <a:xfrm>
            <a:off x="3095697" y="3808161"/>
            <a:ext cx="0" cy="153955"/>
          </a:xfrm>
          <a:custGeom>
            <a:avLst/>
            <a:gdLst/>
            <a:ahLst/>
            <a:cxnLst/>
            <a:rect l="l" t="t" r="r" b="b"/>
            <a:pathLst>
              <a:path h="153670">
                <a:moveTo>
                  <a:pt x="0" y="153162"/>
                </a:moveTo>
                <a:lnTo>
                  <a:pt x="0" y="0"/>
                </a:lnTo>
              </a:path>
            </a:pathLst>
          </a:custGeom>
          <a:ln w="5537">
            <a:solidFill>
              <a:srgbClr val="000000"/>
            </a:solidFill>
          </a:ln>
        </p:spPr>
        <p:txBody>
          <a:bodyPr wrap="square" lIns="0" tIns="0" rIns="0" bIns="0" rtlCol="0"/>
          <a:lstStyle/>
          <a:p>
            <a:endParaRPr sz="1803"/>
          </a:p>
        </p:txBody>
      </p:sp>
      <p:sp>
        <p:nvSpPr>
          <p:cNvPr id="222" name="object 222"/>
          <p:cNvSpPr/>
          <p:nvPr/>
        </p:nvSpPr>
        <p:spPr>
          <a:xfrm>
            <a:off x="1400155" y="3804346"/>
            <a:ext cx="133597" cy="75705"/>
          </a:xfrm>
          <a:custGeom>
            <a:avLst/>
            <a:gdLst/>
            <a:ahLst/>
            <a:cxnLst/>
            <a:rect l="l" t="t" r="r" b="b"/>
            <a:pathLst>
              <a:path w="133350" h="75564">
                <a:moveTo>
                  <a:pt x="0" y="0"/>
                </a:moveTo>
                <a:lnTo>
                  <a:pt x="133350" y="75437"/>
                </a:lnTo>
              </a:path>
            </a:pathLst>
          </a:custGeom>
          <a:ln w="5537">
            <a:solidFill>
              <a:srgbClr val="000000"/>
            </a:solidFill>
          </a:ln>
        </p:spPr>
        <p:txBody>
          <a:bodyPr wrap="square" lIns="0" tIns="0" rIns="0" bIns="0" rtlCol="0"/>
          <a:lstStyle/>
          <a:p>
            <a:endParaRPr sz="1803"/>
          </a:p>
        </p:txBody>
      </p:sp>
      <p:sp>
        <p:nvSpPr>
          <p:cNvPr id="223" name="object 223"/>
          <p:cNvSpPr/>
          <p:nvPr/>
        </p:nvSpPr>
        <p:spPr>
          <a:xfrm>
            <a:off x="1400155" y="4053980"/>
            <a:ext cx="97971" cy="57256"/>
          </a:xfrm>
          <a:custGeom>
            <a:avLst/>
            <a:gdLst/>
            <a:ahLst/>
            <a:cxnLst/>
            <a:rect l="l" t="t" r="r" b="b"/>
            <a:pathLst>
              <a:path w="97790" h="57150">
                <a:moveTo>
                  <a:pt x="0" y="57150"/>
                </a:moveTo>
                <a:lnTo>
                  <a:pt x="97535" y="0"/>
                </a:lnTo>
              </a:path>
            </a:pathLst>
          </a:custGeom>
          <a:ln w="5537">
            <a:solidFill>
              <a:srgbClr val="000000"/>
            </a:solidFill>
          </a:ln>
        </p:spPr>
        <p:txBody>
          <a:bodyPr wrap="square" lIns="0" tIns="0" rIns="0" bIns="0" rtlCol="0"/>
          <a:lstStyle/>
          <a:p>
            <a:endParaRPr sz="1803"/>
          </a:p>
        </p:txBody>
      </p:sp>
      <p:sp>
        <p:nvSpPr>
          <p:cNvPr id="224" name="object 224"/>
          <p:cNvSpPr/>
          <p:nvPr/>
        </p:nvSpPr>
        <p:spPr>
          <a:xfrm>
            <a:off x="1300148" y="3804345"/>
            <a:ext cx="100516" cy="57256"/>
          </a:xfrm>
          <a:custGeom>
            <a:avLst/>
            <a:gdLst/>
            <a:ahLst/>
            <a:cxnLst/>
            <a:rect l="l" t="t" r="r" b="b"/>
            <a:pathLst>
              <a:path w="100330" h="57150">
                <a:moveTo>
                  <a:pt x="0" y="57150"/>
                </a:moveTo>
                <a:lnTo>
                  <a:pt x="99822" y="0"/>
                </a:lnTo>
              </a:path>
            </a:pathLst>
          </a:custGeom>
          <a:ln w="5537">
            <a:solidFill>
              <a:srgbClr val="000000"/>
            </a:solidFill>
          </a:ln>
        </p:spPr>
        <p:txBody>
          <a:bodyPr wrap="square" lIns="0" tIns="0" rIns="0" bIns="0" rtlCol="0"/>
          <a:lstStyle/>
          <a:p>
            <a:endParaRPr sz="1803"/>
          </a:p>
        </p:txBody>
      </p:sp>
      <p:sp>
        <p:nvSpPr>
          <p:cNvPr id="225" name="object 225"/>
          <p:cNvSpPr/>
          <p:nvPr/>
        </p:nvSpPr>
        <p:spPr>
          <a:xfrm>
            <a:off x="1266558" y="3921146"/>
            <a:ext cx="0" cy="113240"/>
          </a:xfrm>
          <a:custGeom>
            <a:avLst/>
            <a:gdLst/>
            <a:ahLst/>
            <a:cxnLst/>
            <a:rect l="l" t="t" r="r" b="b"/>
            <a:pathLst>
              <a:path h="113029">
                <a:moveTo>
                  <a:pt x="0" y="112775"/>
                </a:moveTo>
                <a:lnTo>
                  <a:pt x="0" y="0"/>
                </a:lnTo>
              </a:path>
            </a:pathLst>
          </a:custGeom>
          <a:ln w="5537">
            <a:solidFill>
              <a:srgbClr val="000000"/>
            </a:solidFill>
          </a:ln>
        </p:spPr>
        <p:txBody>
          <a:bodyPr wrap="square" lIns="0" tIns="0" rIns="0" bIns="0" rtlCol="0"/>
          <a:lstStyle/>
          <a:p>
            <a:endParaRPr sz="1803"/>
          </a:p>
        </p:txBody>
      </p:sp>
      <p:sp>
        <p:nvSpPr>
          <p:cNvPr id="226" name="object 226"/>
          <p:cNvSpPr/>
          <p:nvPr/>
        </p:nvSpPr>
        <p:spPr>
          <a:xfrm>
            <a:off x="1400155" y="4111237"/>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227" name="object 227"/>
          <p:cNvSpPr/>
          <p:nvPr/>
        </p:nvSpPr>
        <p:spPr>
          <a:xfrm>
            <a:off x="1266558" y="4034131"/>
            <a:ext cx="133597" cy="77614"/>
          </a:xfrm>
          <a:custGeom>
            <a:avLst/>
            <a:gdLst/>
            <a:ahLst/>
            <a:cxnLst/>
            <a:rect l="l" t="t" r="r" b="b"/>
            <a:pathLst>
              <a:path w="133350" h="77470">
                <a:moveTo>
                  <a:pt x="0" y="0"/>
                </a:moveTo>
                <a:lnTo>
                  <a:pt x="133350" y="76962"/>
                </a:lnTo>
              </a:path>
            </a:pathLst>
          </a:custGeom>
          <a:ln w="5537">
            <a:solidFill>
              <a:srgbClr val="000000"/>
            </a:solidFill>
          </a:ln>
        </p:spPr>
        <p:txBody>
          <a:bodyPr wrap="square" lIns="0" tIns="0" rIns="0" bIns="0" rtlCol="0"/>
          <a:lstStyle/>
          <a:p>
            <a:endParaRPr sz="1803"/>
          </a:p>
        </p:txBody>
      </p:sp>
      <p:sp>
        <p:nvSpPr>
          <p:cNvPr id="228" name="object 228"/>
          <p:cNvSpPr/>
          <p:nvPr/>
        </p:nvSpPr>
        <p:spPr>
          <a:xfrm>
            <a:off x="1265031" y="4063141"/>
            <a:ext cx="110694" cy="63618"/>
          </a:xfrm>
          <a:custGeom>
            <a:avLst/>
            <a:gdLst/>
            <a:ahLst/>
            <a:cxnLst/>
            <a:rect l="l" t="t" r="r" b="b"/>
            <a:pathLst>
              <a:path w="110490" h="63500">
                <a:moveTo>
                  <a:pt x="0" y="0"/>
                </a:moveTo>
                <a:lnTo>
                  <a:pt x="110489" y="63246"/>
                </a:lnTo>
              </a:path>
            </a:pathLst>
          </a:custGeom>
          <a:ln w="5537">
            <a:solidFill>
              <a:srgbClr val="000000"/>
            </a:solidFill>
          </a:ln>
        </p:spPr>
        <p:txBody>
          <a:bodyPr wrap="square" lIns="0" tIns="0" rIns="0" bIns="0" rtlCol="0"/>
          <a:lstStyle/>
          <a:p>
            <a:endParaRPr sz="1803"/>
          </a:p>
        </p:txBody>
      </p:sp>
      <p:sp>
        <p:nvSpPr>
          <p:cNvPr id="229" name="object 229"/>
          <p:cNvSpPr/>
          <p:nvPr/>
        </p:nvSpPr>
        <p:spPr>
          <a:xfrm>
            <a:off x="1266558" y="4265447"/>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230" name="object 230"/>
          <p:cNvSpPr/>
          <p:nvPr/>
        </p:nvSpPr>
        <p:spPr>
          <a:xfrm>
            <a:off x="1290988" y="4292929"/>
            <a:ext cx="110694" cy="64889"/>
          </a:xfrm>
          <a:custGeom>
            <a:avLst/>
            <a:gdLst/>
            <a:ahLst/>
            <a:cxnLst/>
            <a:rect l="l" t="t" r="r" b="b"/>
            <a:pathLst>
              <a:path w="110490" h="64770">
                <a:moveTo>
                  <a:pt x="0" y="64770"/>
                </a:moveTo>
                <a:lnTo>
                  <a:pt x="110489" y="0"/>
                </a:lnTo>
              </a:path>
            </a:pathLst>
          </a:custGeom>
          <a:ln w="5537">
            <a:solidFill>
              <a:srgbClr val="000000"/>
            </a:solidFill>
          </a:ln>
        </p:spPr>
        <p:txBody>
          <a:bodyPr wrap="square" lIns="0" tIns="0" rIns="0" bIns="0" rtlCol="0"/>
          <a:lstStyle/>
          <a:p>
            <a:endParaRPr sz="1803"/>
          </a:p>
        </p:txBody>
      </p:sp>
      <p:sp>
        <p:nvSpPr>
          <p:cNvPr id="231" name="object 231"/>
          <p:cNvSpPr/>
          <p:nvPr/>
        </p:nvSpPr>
        <p:spPr>
          <a:xfrm>
            <a:off x="1133724" y="4034131"/>
            <a:ext cx="132961" cy="77614"/>
          </a:xfrm>
          <a:custGeom>
            <a:avLst/>
            <a:gdLst/>
            <a:ahLst/>
            <a:cxnLst/>
            <a:rect l="l" t="t" r="r" b="b"/>
            <a:pathLst>
              <a:path w="132715" h="77470">
                <a:moveTo>
                  <a:pt x="0" y="76962"/>
                </a:moveTo>
                <a:lnTo>
                  <a:pt x="132588" y="0"/>
                </a:lnTo>
              </a:path>
            </a:pathLst>
          </a:custGeom>
          <a:ln w="5537">
            <a:solidFill>
              <a:srgbClr val="000000"/>
            </a:solidFill>
          </a:ln>
        </p:spPr>
        <p:txBody>
          <a:bodyPr wrap="square" lIns="0" tIns="0" rIns="0" bIns="0" rtlCol="0"/>
          <a:lstStyle/>
          <a:p>
            <a:endParaRPr sz="1803"/>
          </a:p>
        </p:txBody>
      </p:sp>
      <p:sp>
        <p:nvSpPr>
          <p:cNvPr id="232" name="object 232"/>
          <p:cNvSpPr/>
          <p:nvPr/>
        </p:nvSpPr>
        <p:spPr>
          <a:xfrm>
            <a:off x="1133724" y="4265447"/>
            <a:ext cx="132961" cy="75705"/>
          </a:xfrm>
          <a:custGeom>
            <a:avLst/>
            <a:gdLst/>
            <a:ahLst/>
            <a:cxnLst/>
            <a:rect l="l" t="t" r="r" b="b"/>
            <a:pathLst>
              <a:path w="132715" h="75564">
                <a:moveTo>
                  <a:pt x="0" y="0"/>
                </a:moveTo>
                <a:lnTo>
                  <a:pt x="132588" y="75437"/>
                </a:lnTo>
              </a:path>
            </a:pathLst>
          </a:custGeom>
          <a:ln w="5537">
            <a:solidFill>
              <a:srgbClr val="000000"/>
            </a:solidFill>
          </a:ln>
        </p:spPr>
        <p:txBody>
          <a:bodyPr wrap="square" lIns="0" tIns="0" rIns="0" bIns="0" rtlCol="0"/>
          <a:lstStyle/>
          <a:p>
            <a:endParaRPr sz="1803"/>
          </a:p>
        </p:txBody>
      </p:sp>
      <p:sp>
        <p:nvSpPr>
          <p:cNvPr id="233" name="object 233"/>
          <p:cNvSpPr/>
          <p:nvPr/>
        </p:nvSpPr>
        <p:spPr>
          <a:xfrm>
            <a:off x="1133724" y="4111237"/>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234" name="object 234"/>
          <p:cNvSpPr/>
          <p:nvPr/>
        </p:nvSpPr>
        <p:spPr>
          <a:xfrm>
            <a:off x="1159680" y="4124215"/>
            <a:ext cx="0" cy="128508"/>
          </a:xfrm>
          <a:custGeom>
            <a:avLst/>
            <a:gdLst/>
            <a:ahLst/>
            <a:cxnLst/>
            <a:rect l="l" t="t" r="r" b="b"/>
            <a:pathLst>
              <a:path h="128270">
                <a:moveTo>
                  <a:pt x="0" y="128016"/>
                </a:moveTo>
                <a:lnTo>
                  <a:pt x="0" y="0"/>
                </a:lnTo>
              </a:path>
            </a:pathLst>
          </a:custGeom>
          <a:ln w="5537">
            <a:solidFill>
              <a:srgbClr val="000000"/>
            </a:solidFill>
          </a:ln>
        </p:spPr>
        <p:txBody>
          <a:bodyPr wrap="square" lIns="0" tIns="0" rIns="0" bIns="0" rtlCol="0"/>
          <a:lstStyle/>
          <a:p>
            <a:endParaRPr sz="1803"/>
          </a:p>
        </p:txBody>
      </p:sp>
      <p:sp>
        <p:nvSpPr>
          <p:cNvPr id="235" name="object 235"/>
          <p:cNvSpPr/>
          <p:nvPr/>
        </p:nvSpPr>
        <p:spPr>
          <a:xfrm>
            <a:off x="3286551" y="3456229"/>
            <a:ext cx="153955" cy="17177"/>
          </a:xfrm>
          <a:custGeom>
            <a:avLst/>
            <a:gdLst/>
            <a:ahLst/>
            <a:cxnLst/>
            <a:rect l="l" t="t" r="r" b="b"/>
            <a:pathLst>
              <a:path w="153670" h="17145">
                <a:moveTo>
                  <a:pt x="0" y="0"/>
                </a:moveTo>
                <a:lnTo>
                  <a:pt x="153162" y="16763"/>
                </a:lnTo>
              </a:path>
            </a:pathLst>
          </a:custGeom>
          <a:ln w="5537">
            <a:solidFill>
              <a:srgbClr val="000000"/>
            </a:solidFill>
          </a:ln>
        </p:spPr>
        <p:txBody>
          <a:bodyPr wrap="square" lIns="0" tIns="0" rIns="0" bIns="0" rtlCol="0"/>
          <a:lstStyle/>
          <a:p>
            <a:endParaRPr sz="1803"/>
          </a:p>
        </p:txBody>
      </p:sp>
      <p:sp>
        <p:nvSpPr>
          <p:cNvPr id="236" name="object 236"/>
          <p:cNvSpPr/>
          <p:nvPr/>
        </p:nvSpPr>
        <p:spPr>
          <a:xfrm>
            <a:off x="3439997" y="3363092"/>
            <a:ext cx="101788" cy="110059"/>
          </a:xfrm>
          <a:custGeom>
            <a:avLst/>
            <a:gdLst/>
            <a:ahLst/>
            <a:cxnLst/>
            <a:rect l="l" t="t" r="r" b="b"/>
            <a:pathLst>
              <a:path w="101600" h="109854">
                <a:moveTo>
                  <a:pt x="0" y="109727"/>
                </a:moveTo>
                <a:lnTo>
                  <a:pt x="101346" y="0"/>
                </a:lnTo>
              </a:path>
            </a:pathLst>
          </a:custGeom>
          <a:ln w="5537">
            <a:solidFill>
              <a:srgbClr val="000000"/>
            </a:solidFill>
          </a:ln>
        </p:spPr>
        <p:txBody>
          <a:bodyPr wrap="square" lIns="0" tIns="0" rIns="0" bIns="0" rtlCol="0"/>
          <a:lstStyle/>
          <a:p>
            <a:endParaRPr sz="1803"/>
          </a:p>
        </p:txBody>
      </p:sp>
      <p:sp>
        <p:nvSpPr>
          <p:cNvPr id="237" name="object 237"/>
          <p:cNvSpPr/>
          <p:nvPr/>
        </p:nvSpPr>
        <p:spPr>
          <a:xfrm>
            <a:off x="3541531" y="3285987"/>
            <a:ext cx="133597" cy="77614"/>
          </a:xfrm>
          <a:custGeom>
            <a:avLst/>
            <a:gdLst/>
            <a:ahLst/>
            <a:cxnLst/>
            <a:rect l="l" t="t" r="r" b="b"/>
            <a:pathLst>
              <a:path w="133350" h="77470">
                <a:moveTo>
                  <a:pt x="0" y="76962"/>
                </a:moveTo>
                <a:lnTo>
                  <a:pt x="133350" y="0"/>
                </a:lnTo>
              </a:path>
            </a:pathLst>
          </a:custGeom>
          <a:ln w="5537">
            <a:solidFill>
              <a:srgbClr val="000000"/>
            </a:solidFill>
          </a:ln>
        </p:spPr>
        <p:txBody>
          <a:bodyPr wrap="square" lIns="0" tIns="0" rIns="0" bIns="0" rtlCol="0"/>
          <a:lstStyle/>
          <a:p>
            <a:endParaRPr sz="1803"/>
          </a:p>
        </p:txBody>
      </p:sp>
      <p:sp>
        <p:nvSpPr>
          <p:cNvPr id="238" name="object 238"/>
          <p:cNvSpPr/>
          <p:nvPr/>
        </p:nvSpPr>
        <p:spPr>
          <a:xfrm>
            <a:off x="3410224" y="3056199"/>
            <a:ext cx="131689" cy="75705"/>
          </a:xfrm>
          <a:custGeom>
            <a:avLst/>
            <a:gdLst/>
            <a:ahLst/>
            <a:cxnLst/>
            <a:rect l="l" t="t" r="r" b="b"/>
            <a:pathLst>
              <a:path w="131445" h="75564">
                <a:moveTo>
                  <a:pt x="0" y="75437"/>
                </a:moveTo>
                <a:lnTo>
                  <a:pt x="131064" y="0"/>
                </a:lnTo>
              </a:path>
            </a:pathLst>
          </a:custGeom>
          <a:ln w="5537">
            <a:solidFill>
              <a:srgbClr val="000000"/>
            </a:solidFill>
          </a:ln>
        </p:spPr>
        <p:txBody>
          <a:bodyPr wrap="square" lIns="0" tIns="0" rIns="0" bIns="0" rtlCol="0"/>
          <a:lstStyle/>
          <a:p>
            <a:endParaRPr sz="1803"/>
          </a:p>
        </p:txBody>
      </p:sp>
      <p:sp>
        <p:nvSpPr>
          <p:cNvPr id="239" name="object 239"/>
          <p:cNvSpPr/>
          <p:nvPr/>
        </p:nvSpPr>
        <p:spPr>
          <a:xfrm>
            <a:off x="3410224" y="3285987"/>
            <a:ext cx="131689" cy="77614"/>
          </a:xfrm>
          <a:custGeom>
            <a:avLst/>
            <a:gdLst/>
            <a:ahLst/>
            <a:cxnLst/>
            <a:rect l="l" t="t" r="r" b="b"/>
            <a:pathLst>
              <a:path w="131445" h="77470">
                <a:moveTo>
                  <a:pt x="0" y="0"/>
                </a:moveTo>
                <a:lnTo>
                  <a:pt x="131064" y="76962"/>
                </a:lnTo>
              </a:path>
            </a:pathLst>
          </a:custGeom>
          <a:ln w="5537">
            <a:solidFill>
              <a:srgbClr val="000000"/>
            </a:solidFill>
          </a:ln>
        </p:spPr>
        <p:txBody>
          <a:bodyPr wrap="square" lIns="0" tIns="0" rIns="0" bIns="0" rtlCol="0"/>
          <a:lstStyle/>
          <a:p>
            <a:endParaRPr sz="1803"/>
          </a:p>
        </p:txBody>
      </p:sp>
      <p:sp>
        <p:nvSpPr>
          <p:cNvPr id="240" name="object 240"/>
          <p:cNvSpPr/>
          <p:nvPr/>
        </p:nvSpPr>
        <p:spPr>
          <a:xfrm>
            <a:off x="3410224" y="3131777"/>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241" name="object 241"/>
          <p:cNvSpPr/>
          <p:nvPr/>
        </p:nvSpPr>
        <p:spPr>
          <a:xfrm>
            <a:off x="3941560" y="3131777"/>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242" name="object 242"/>
          <p:cNvSpPr/>
          <p:nvPr/>
        </p:nvSpPr>
        <p:spPr>
          <a:xfrm>
            <a:off x="3808726" y="3285987"/>
            <a:ext cx="132961" cy="77614"/>
          </a:xfrm>
          <a:custGeom>
            <a:avLst/>
            <a:gdLst/>
            <a:ahLst/>
            <a:cxnLst/>
            <a:rect l="l" t="t" r="r" b="b"/>
            <a:pathLst>
              <a:path w="132714" h="77470">
                <a:moveTo>
                  <a:pt x="0" y="76962"/>
                </a:moveTo>
                <a:lnTo>
                  <a:pt x="132587" y="0"/>
                </a:lnTo>
              </a:path>
            </a:pathLst>
          </a:custGeom>
          <a:ln w="5537">
            <a:solidFill>
              <a:srgbClr val="000000"/>
            </a:solidFill>
          </a:ln>
        </p:spPr>
        <p:txBody>
          <a:bodyPr wrap="square" lIns="0" tIns="0" rIns="0" bIns="0" rtlCol="0"/>
          <a:lstStyle/>
          <a:p>
            <a:endParaRPr sz="1803"/>
          </a:p>
        </p:txBody>
      </p:sp>
      <p:sp>
        <p:nvSpPr>
          <p:cNvPr id="243" name="object 243"/>
          <p:cNvSpPr/>
          <p:nvPr/>
        </p:nvSpPr>
        <p:spPr>
          <a:xfrm>
            <a:off x="3675128" y="3285987"/>
            <a:ext cx="133597" cy="77614"/>
          </a:xfrm>
          <a:custGeom>
            <a:avLst/>
            <a:gdLst/>
            <a:ahLst/>
            <a:cxnLst/>
            <a:rect l="l" t="t" r="r" b="b"/>
            <a:pathLst>
              <a:path w="133350" h="77470">
                <a:moveTo>
                  <a:pt x="0" y="0"/>
                </a:moveTo>
                <a:lnTo>
                  <a:pt x="133350" y="76962"/>
                </a:lnTo>
              </a:path>
            </a:pathLst>
          </a:custGeom>
          <a:ln w="5537">
            <a:solidFill>
              <a:srgbClr val="000000"/>
            </a:solidFill>
          </a:ln>
        </p:spPr>
        <p:txBody>
          <a:bodyPr wrap="square" lIns="0" tIns="0" rIns="0" bIns="0" rtlCol="0"/>
          <a:lstStyle/>
          <a:p>
            <a:endParaRPr sz="1803"/>
          </a:p>
        </p:txBody>
      </p:sp>
      <p:sp>
        <p:nvSpPr>
          <p:cNvPr id="244" name="object 244"/>
          <p:cNvSpPr/>
          <p:nvPr/>
        </p:nvSpPr>
        <p:spPr>
          <a:xfrm>
            <a:off x="3675128" y="3131777"/>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245" name="object 245"/>
          <p:cNvSpPr/>
          <p:nvPr/>
        </p:nvSpPr>
        <p:spPr>
          <a:xfrm>
            <a:off x="3941560" y="2824886"/>
            <a:ext cx="133597" cy="78250"/>
          </a:xfrm>
          <a:custGeom>
            <a:avLst/>
            <a:gdLst/>
            <a:ahLst/>
            <a:cxnLst/>
            <a:rect l="l" t="t" r="r" b="b"/>
            <a:pathLst>
              <a:path w="133350" h="78105">
                <a:moveTo>
                  <a:pt x="0" y="0"/>
                </a:moveTo>
                <a:lnTo>
                  <a:pt x="133350" y="77724"/>
                </a:lnTo>
              </a:path>
            </a:pathLst>
          </a:custGeom>
          <a:ln w="5537">
            <a:solidFill>
              <a:srgbClr val="000000"/>
            </a:solidFill>
          </a:ln>
        </p:spPr>
        <p:txBody>
          <a:bodyPr wrap="square" lIns="0" tIns="0" rIns="0" bIns="0" rtlCol="0"/>
          <a:lstStyle/>
          <a:p>
            <a:endParaRPr sz="1803"/>
          </a:p>
        </p:txBody>
      </p:sp>
      <p:sp>
        <p:nvSpPr>
          <p:cNvPr id="246" name="object 246"/>
          <p:cNvSpPr/>
          <p:nvPr/>
        </p:nvSpPr>
        <p:spPr>
          <a:xfrm>
            <a:off x="3941560" y="3056199"/>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247" name="object 247"/>
          <p:cNvSpPr/>
          <p:nvPr/>
        </p:nvSpPr>
        <p:spPr>
          <a:xfrm>
            <a:off x="3808726" y="2824886"/>
            <a:ext cx="132961" cy="78250"/>
          </a:xfrm>
          <a:custGeom>
            <a:avLst/>
            <a:gdLst/>
            <a:ahLst/>
            <a:cxnLst/>
            <a:rect l="l" t="t" r="r" b="b"/>
            <a:pathLst>
              <a:path w="132714" h="78105">
                <a:moveTo>
                  <a:pt x="0" y="77724"/>
                </a:moveTo>
                <a:lnTo>
                  <a:pt x="132587" y="0"/>
                </a:lnTo>
              </a:path>
            </a:pathLst>
          </a:custGeom>
          <a:ln w="5537">
            <a:solidFill>
              <a:srgbClr val="000000"/>
            </a:solidFill>
          </a:ln>
        </p:spPr>
        <p:txBody>
          <a:bodyPr wrap="square" lIns="0" tIns="0" rIns="0" bIns="0" rtlCol="0"/>
          <a:lstStyle/>
          <a:p>
            <a:endParaRPr sz="1803"/>
          </a:p>
        </p:txBody>
      </p:sp>
      <p:sp>
        <p:nvSpPr>
          <p:cNvPr id="248" name="object 248"/>
          <p:cNvSpPr/>
          <p:nvPr/>
        </p:nvSpPr>
        <p:spPr>
          <a:xfrm>
            <a:off x="3808726" y="3056199"/>
            <a:ext cx="132961" cy="75705"/>
          </a:xfrm>
          <a:custGeom>
            <a:avLst/>
            <a:gdLst/>
            <a:ahLst/>
            <a:cxnLst/>
            <a:rect l="l" t="t" r="r" b="b"/>
            <a:pathLst>
              <a:path w="132714" h="75564">
                <a:moveTo>
                  <a:pt x="0" y="0"/>
                </a:moveTo>
                <a:lnTo>
                  <a:pt x="132587" y="75437"/>
                </a:lnTo>
              </a:path>
            </a:pathLst>
          </a:custGeom>
          <a:ln w="5537">
            <a:solidFill>
              <a:srgbClr val="000000"/>
            </a:solidFill>
          </a:ln>
        </p:spPr>
        <p:txBody>
          <a:bodyPr wrap="square" lIns="0" tIns="0" rIns="0" bIns="0" rtlCol="0"/>
          <a:lstStyle/>
          <a:p>
            <a:endParaRPr sz="1803"/>
          </a:p>
        </p:txBody>
      </p:sp>
      <p:sp>
        <p:nvSpPr>
          <p:cNvPr id="249" name="object 249"/>
          <p:cNvSpPr/>
          <p:nvPr/>
        </p:nvSpPr>
        <p:spPr>
          <a:xfrm>
            <a:off x="3675128" y="2824886"/>
            <a:ext cx="133597" cy="78250"/>
          </a:xfrm>
          <a:custGeom>
            <a:avLst/>
            <a:gdLst/>
            <a:ahLst/>
            <a:cxnLst/>
            <a:rect l="l" t="t" r="r" b="b"/>
            <a:pathLst>
              <a:path w="133350" h="78105">
                <a:moveTo>
                  <a:pt x="0" y="0"/>
                </a:moveTo>
                <a:lnTo>
                  <a:pt x="133350" y="77724"/>
                </a:lnTo>
              </a:path>
            </a:pathLst>
          </a:custGeom>
          <a:ln w="5537">
            <a:solidFill>
              <a:srgbClr val="000000"/>
            </a:solidFill>
          </a:ln>
        </p:spPr>
        <p:txBody>
          <a:bodyPr wrap="square" lIns="0" tIns="0" rIns="0" bIns="0" rtlCol="0"/>
          <a:lstStyle/>
          <a:p>
            <a:endParaRPr sz="1803"/>
          </a:p>
        </p:txBody>
      </p:sp>
      <p:sp>
        <p:nvSpPr>
          <p:cNvPr id="250" name="object 250"/>
          <p:cNvSpPr/>
          <p:nvPr/>
        </p:nvSpPr>
        <p:spPr>
          <a:xfrm>
            <a:off x="3808726" y="2902753"/>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251" name="object 251"/>
          <p:cNvSpPr/>
          <p:nvPr/>
        </p:nvSpPr>
        <p:spPr>
          <a:xfrm>
            <a:off x="3833918" y="2915732"/>
            <a:ext cx="0" cy="127872"/>
          </a:xfrm>
          <a:custGeom>
            <a:avLst/>
            <a:gdLst/>
            <a:ahLst/>
            <a:cxnLst/>
            <a:rect l="l" t="t" r="r" b="b"/>
            <a:pathLst>
              <a:path h="127635">
                <a:moveTo>
                  <a:pt x="0" y="127253"/>
                </a:moveTo>
                <a:lnTo>
                  <a:pt x="0" y="0"/>
                </a:lnTo>
              </a:path>
            </a:pathLst>
          </a:custGeom>
          <a:ln w="5537">
            <a:solidFill>
              <a:srgbClr val="000000"/>
            </a:solidFill>
          </a:ln>
        </p:spPr>
        <p:txBody>
          <a:bodyPr wrap="square" lIns="0" tIns="0" rIns="0" bIns="0" rtlCol="0"/>
          <a:lstStyle/>
          <a:p>
            <a:endParaRPr sz="1803"/>
          </a:p>
        </p:txBody>
      </p:sp>
      <p:sp>
        <p:nvSpPr>
          <p:cNvPr id="252" name="object 252"/>
          <p:cNvSpPr/>
          <p:nvPr/>
        </p:nvSpPr>
        <p:spPr>
          <a:xfrm>
            <a:off x="3543821" y="2824886"/>
            <a:ext cx="131689" cy="78250"/>
          </a:xfrm>
          <a:custGeom>
            <a:avLst/>
            <a:gdLst/>
            <a:ahLst/>
            <a:cxnLst/>
            <a:rect l="l" t="t" r="r" b="b"/>
            <a:pathLst>
              <a:path w="131445" h="78105">
                <a:moveTo>
                  <a:pt x="0" y="77724"/>
                </a:moveTo>
                <a:lnTo>
                  <a:pt x="131064" y="0"/>
                </a:lnTo>
              </a:path>
            </a:pathLst>
          </a:custGeom>
          <a:ln w="5537">
            <a:solidFill>
              <a:srgbClr val="000000"/>
            </a:solidFill>
          </a:ln>
        </p:spPr>
        <p:txBody>
          <a:bodyPr wrap="square" lIns="0" tIns="0" rIns="0" bIns="0" rtlCol="0"/>
          <a:lstStyle/>
          <a:p>
            <a:endParaRPr sz="1803"/>
          </a:p>
        </p:txBody>
      </p:sp>
      <p:sp>
        <p:nvSpPr>
          <p:cNvPr id="253" name="object 253"/>
          <p:cNvSpPr/>
          <p:nvPr/>
        </p:nvSpPr>
        <p:spPr>
          <a:xfrm>
            <a:off x="3567487" y="2853896"/>
            <a:ext cx="109423" cy="64889"/>
          </a:xfrm>
          <a:custGeom>
            <a:avLst/>
            <a:gdLst/>
            <a:ahLst/>
            <a:cxnLst/>
            <a:rect l="l" t="t" r="r" b="b"/>
            <a:pathLst>
              <a:path w="109220" h="64769">
                <a:moveTo>
                  <a:pt x="0" y="64770"/>
                </a:moveTo>
                <a:lnTo>
                  <a:pt x="108965" y="0"/>
                </a:lnTo>
              </a:path>
            </a:pathLst>
          </a:custGeom>
          <a:ln w="5537">
            <a:solidFill>
              <a:srgbClr val="000000"/>
            </a:solidFill>
          </a:ln>
        </p:spPr>
        <p:txBody>
          <a:bodyPr wrap="square" lIns="0" tIns="0" rIns="0" bIns="0" rtlCol="0"/>
          <a:lstStyle/>
          <a:p>
            <a:endParaRPr sz="1803"/>
          </a:p>
        </p:txBody>
      </p:sp>
      <p:sp>
        <p:nvSpPr>
          <p:cNvPr id="254" name="object 254"/>
          <p:cNvSpPr/>
          <p:nvPr/>
        </p:nvSpPr>
        <p:spPr>
          <a:xfrm>
            <a:off x="3675128" y="3056199"/>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255" name="object 255"/>
          <p:cNvSpPr/>
          <p:nvPr/>
        </p:nvSpPr>
        <p:spPr>
          <a:xfrm>
            <a:off x="3541531" y="2902753"/>
            <a:ext cx="2545" cy="153955"/>
          </a:xfrm>
          <a:custGeom>
            <a:avLst/>
            <a:gdLst/>
            <a:ahLst/>
            <a:cxnLst/>
            <a:rect l="l" t="t" r="r" b="b"/>
            <a:pathLst>
              <a:path w="2539" h="153669">
                <a:moveTo>
                  <a:pt x="0" y="153162"/>
                </a:moveTo>
                <a:lnTo>
                  <a:pt x="2285" y="0"/>
                </a:lnTo>
              </a:path>
            </a:pathLst>
          </a:custGeom>
          <a:ln w="5537">
            <a:solidFill>
              <a:srgbClr val="000000"/>
            </a:solidFill>
          </a:ln>
        </p:spPr>
        <p:txBody>
          <a:bodyPr wrap="square" lIns="0" tIns="0" rIns="0" bIns="0" rtlCol="0"/>
          <a:lstStyle/>
          <a:p>
            <a:endParaRPr sz="1803"/>
          </a:p>
        </p:txBody>
      </p:sp>
      <p:sp>
        <p:nvSpPr>
          <p:cNvPr id="256" name="object 256"/>
          <p:cNvSpPr/>
          <p:nvPr/>
        </p:nvSpPr>
        <p:spPr>
          <a:xfrm>
            <a:off x="3541531" y="3056199"/>
            <a:ext cx="133597" cy="75705"/>
          </a:xfrm>
          <a:custGeom>
            <a:avLst/>
            <a:gdLst/>
            <a:ahLst/>
            <a:cxnLst/>
            <a:rect l="l" t="t" r="r" b="b"/>
            <a:pathLst>
              <a:path w="133350" h="75564">
                <a:moveTo>
                  <a:pt x="0" y="0"/>
                </a:moveTo>
                <a:lnTo>
                  <a:pt x="133350" y="75437"/>
                </a:lnTo>
              </a:path>
            </a:pathLst>
          </a:custGeom>
          <a:ln w="5537">
            <a:solidFill>
              <a:srgbClr val="000000"/>
            </a:solidFill>
          </a:ln>
        </p:spPr>
        <p:txBody>
          <a:bodyPr wrap="square" lIns="0" tIns="0" rIns="0" bIns="0" rtlCol="0"/>
          <a:lstStyle/>
          <a:p>
            <a:endParaRPr sz="1803"/>
          </a:p>
        </p:txBody>
      </p:sp>
      <p:sp>
        <p:nvSpPr>
          <p:cNvPr id="257" name="object 257"/>
          <p:cNvSpPr/>
          <p:nvPr/>
        </p:nvSpPr>
        <p:spPr>
          <a:xfrm>
            <a:off x="4207991" y="2824886"/>
            <a:ext cx="133597" cy="78250"/>
          </a:xfrm>
          <a:custGeom>
            <a:avLst/>
            <a:gdLst/>
            <a:ahLst/>
            <a:cxnLst/>
            <a:rect l="l" t="t" r="r" b="b"/>
            <a:pathLst>
              <a:path w="133350" h="78105">
                <a:moveTo>
                  <a:pt x="0" y="0"/>
                </a:moveTo>
                <a:lnTo>
                  <a:pt x="133350" y="77724"/>
                </a:lnTo>
              </a:path>
            </a:pathLst>
          </a:custGeom>
          <a:ln w="5537">
            <a:solidFill>
              <a:srgbClr val="000000"/>
            </a:solidFill>
          </a:ln>
        </p:spPr>
        <p:txBody>
          <a:bodyPr wrap="square" lIns="0" tIns="0" rIns="0" bIns="0" rtlCol="0"/>
          <a:lstStyle/>
          <a:p>
            <a:endParaRPr sz="1803"/>
          </a:p>
        </p:txBody>
      </p:sp>
      <p:sp>
        <p:nvSpPr>
          <p:cNvPr id="258" name="object 258"/>
          <p:cNvSpPr/>
          <p:nvPr/>
        </p:nvSpPr>
        <p:spPr>
          <a:xfrm>
            <a:off x="4075158" y="2824886"/>
            <a:ext cx="132961" cy="78250"/>
          </a:xfrm>
          <a:custGeom>
            <a:avLst/>
            <a:gdLst/>
            <a:ahLst/>
            <a:cxnLst/>
            <a:rect l="l" t="t" r="r" b="b"/>
            <a:pathLst>
              <a:path w="132714" h="78105">
                <a:moveTo>
                  <a:pt x="0" y="77724"/>
                </a:moveTo>
                <a:lnTo>
                  <a:pt x="132587" y="0"/>
                </a:lnTo>
              </a:path>
            </a:pathLst>
          </a:custGeom>
          <a:ln w="5537">
            <a:solidFill>
              <a:srgbClr val="000000"/>
            </a:solidFill>
          </a:ln>
        </p:spPr>
        <p:txBody>
          <a:bodyPr wrap="square" lIns="0" tIns="0" rIns="0" bIns="0" rtlCol="0"/>
          <a:lstStyle/>
          <a:p>
            <a:endParaRPr sz="1803"/>
          </a:p>
        </p:txBody>
      </p:sp>
      <p:sp>
        <p:nvSpPr>
          <p:cNvPr id="259" name="object 259"/>
          <p:cNvSpPr/>
          <p:nvPr/>
        </p:nvSpPr>
        <p:spPr>
          <a:xfrm>
            <a:off x="4075157" y="2902753"/>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260" name="object 260"/>
          <p:cNvSpPr/>
          <p:nvPr/>
        </p:nvSpPr>
        <p:spPr>
          <a:xfrm>
            <a:off x="4474423" y="3056199"/>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261" name="object 261"/>
          <p:cNvSpPr/>
          <p:nvPr/>
        </p:nvSpPr>
        <p:spPr>
          <a:xfrm>
            <a:off x="4341589" y="3056199"/>
            <a:ext cx="132961" cy="75705"/>
          </a:xfrm>
          <a:custGeom>
            <a:avLst/>
            <a:gdLst/>
            <a:ahLst/>
            <a:cxnLst/>
            <a:rect l="l" t="t" r="r" b="b"/>
            <a:pathLst>
              <a:path w="132714" h="75564">
                <a:moveTo>
                  <a:pt x="0" y="0"/>
                </a:moveTo>
                <a:lnTo>
                  <a:pt x="132587" y="75437"/>
                </a:lnTo>
              </a:path>
            </a:pathLst>
          </a:custGeom>
          <a:ln w="5537">
            <a:solidFill>
              <a:srgbClr val="000000"/>
            </a:solidFill>
          </a:ln>
        </p:spPr>
        <p:txBody>
          <a:bodyPr wrap="square" lIns="0" tIns="0" rIns="0" bIns="0" rtlCol="0"/>
          <a:lstStyle/>
          <a:p>
            <a:endParaRPr sz="1803"/>
          </a:p>
        </p:txBody>
      </p:sp>
      <p:sp>
        <p:nvSpPr>
          <p:cNvPr id="262" name="object 262"/>
          <p:cNvSpPr/>
          <p:nvPr/>
        </p:nvSpPr>
        <p:spPr>
          <a:xfrm>
            <a:off x="4341588" y="2902753"/>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263" name="object 263"/>
          <p:cNvSpPr/>
          <p:nvPr/>
        </p:nvSpPr>
        <p:spPr>
          <a:xfrm>
            <a:off x="4739327" y="2824886"/>
            <a:ext cx="133597" cy="78250"/>
          </a:xfrm>
          <a:custGeom>
            <a:avLst/>
            <a:gdLst/>
            <a:ahLst/>
            <a:cxnLst/>
            <a:rect l="l" t="t" r="r" b="b"/>
            <a:pathLst>
              <a:path w="133350" h="78105">
                <a:moveTo>
                  <a:pt x="0" y="0"/>
                </a:moveTo>
                <a:lnTo>
                  <a:pt x="133350" y="77724"/>
                </a:lnTo>
              </a:path>
            </a:pathLst>
          </a:custGeom>
          <a:ln w="5537">
            <a:solidFill>
              <a:srgbClr val="000000"/>
            </a:solidFill>
          </a:ln>
        </p:spPr>
        <p:txBody>
          <a:bodyPr wrap="square" lIns="0" tIns="0" rIns="0" bIns="0" rtlCol="0"/>
          <a:lstStyle/>
          <a:p>
            <a:endParaRPr sz="1803"/>
          </a:p>
        </p:txBody>
      </p:sp>
      <p:sp>
        <p:nvSpPr>
          <p:cNvPr id="264" name="object 264"/>
          <p:cNvSpPr/>
          <p:nvPr/>
        </p:nvSpPr>
        <p:spPr>
          <a:xfrm>
            <a:off x="4608020" y="2824886"/>
            <a:ext cx="131689" cy="78250"/>
          </a:xfrm>
          <a:custGeom>
            <a:avLst/>
            <a:gdLst/>
            <a:ahLst/>
            <a:cxnLst/>
            <a:rect l="l" t="t" r="r" b="b"/>
            <a:pathLst>
              <a:path w="131445" h="78105">
                <a:moveTo>
                  <a:pt x="0" y="77724"/>
                </a:moveTo>
                <a:lnTo>
                  <a:pt x="131063" y="0"/>
                </a:lnTo>
              </a:path>
            </a:pathLst>
          </a:custGeom>
          <a:ln w="5537">
            <a:solidFill>
              <a:srgbClr val="000000"/>
            </a:solidFill>
          </a:ln>
        </p:spPr>
        <p:txBody>
          <a:bodyPr wrap="square" lIns="0" tIns="0" rIns="0" bIns="0" rtlCol="0"/>
          <a:lstStyle/>
          <a:p>
            <a:endParaRPr sz="1803"/>
          </a:p>
        </p:txBody>
      </p:sp>
      <p:sp>
        <p:nvSpPr>
          <p:cNvPr id="265" name="object 265"/>
          <p:cNvSpPr/>
          <p:nvPr/>
        </p:nvSpPr>
        <p:spPr>
          <a:xfrm>
            <a:off x="4608020" y="2902753"/>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266" name="object 266"/>
          <p:cNvSpPr/>
          <p:nvPr/>
        </p:nvSpPr>
        <p:spPr>
          <a:xfrm>
            <a:off x="5139356" y="2943214"/>
            <a:ext cx="0" cy="113240"/>
          </a:xfrm>
          <a:custGeom>
            <a:avLst/>
            <a:gdLst/>
            <a:ahLst/>
            <a:cxnLst/>
            <a:rect l="l" t="t" r="r" b="b"/>
            <a:pathLst>
              <a:path h="113030">
                <a:moveTo>
                  <a:pt x="0" y="112775"/>
                </a:moveTo>
                <a:lnTo>
                  <a:pt x="0" y="0"/>
                </a:lnTo>
              </a:path>
            </a:pathLst>
          </a:custGeom>
          <a:ln w="5537">
            <a:solidFill>
              <a:srgbClr val="000000"/>
            </a:solidFill>
          </a:ln>
        </p:spPr>
        <p:txBody>
          <a:bodyPr wrap="square" lIns="0" tIns="0" rIns="0" bIns="0" rtlCol="0"/>
          <a:lstStyle/>
          <a:p>
            <a:endParaRPr sz="1803"/>
          </a:p>
        </p:txBody>
      </p:sp>
      <p:sp>
        <p:nvSpPr>
          <p:cNvPr id="267" name="object 267"/>
          <p:cNvSpPr/>
          <p:nvPr/>
        </p:nvSpPr>
        <p:spPr>
          <a:xfrm>
            <a:off x="5005758" y="3056199"/>
            <a:ext cx="133597" cy="75705"/>
          </a:xfrm>
          <a:custGeom>
            <a:avLst/>
            <a:gdLst/>
            <a:ahLst/>
            <a:cxnLst/>
            <a:rect l="l" t="t" r="r" b="b"/>
            <a:pathLst>
              <a:path w="133350" h="75564">
                <a:moveTo>
                  <a:pt x="0" y="75438"/>
                </a:moveTo>
                <a:lnTo>
                  <a:pt x="133350" y="0"/>
                </a:lnTo>
              </a:path>
            </a:pathLst>
          </a:custGeom>
          <a:ln w="5537">
            <a:solidFill>
              <a:srgbClr val="000000"/>
            </a:solidFill>
          </a:ln>
        </p:spPr>
        <p:txBody>
          <a:bodyPr wrap="square" lIns="0" tIns="0" rIns="0" bIns="0" rtlCol="0"/>
          <a:lstStyle/>
          <a:p>
            <a:endParaRPr sz="1803"/>
          </a:p>
        </p:txBody>
      </p:sp>
      <p:sp>
        <p:nvSpPr>
          <p:cNvPr id="268" name="object 268"/>
          <p:cNvSpPr/>
          <p:nvPr/>
        </p:nvSpPr>
        <p:spPr>
          <a:xfrm>
            <a:off x="4872925" y="3056199"/>
            <a:ext cx="132961" cy="75705"/>
          </a:xfrm>
          <a:custGeom>
            <a:avLst/>
            <a:gdLst/>
            <a:ahLst/>
            <a:cxnLst/>
            <a:rect l="l" t="t" r="r" b="b"/>
            <a:pathLst>
              <a:path w="132714" h="75564">
                <a:moveTo>
                  <a:pt x="0" y="0"/>
                </a:moveTo>
                <a:lnTo>
                  <a:pt x="132587" y="75437"/>
                </a:lnTo>
              </a:path>
            </a:pathLst>
          </a:custGeom>
          <a:ln w="5537">
            <a:solidFill>
              <a:srgbClr val="000000"/>
            </a:solidFill>
          </a:ln>
        </p:spPr>
        <p:txBody>
          <a:bodyPr wrap="square" lIns="0" tIns="0" rIns="0" bIns="0" rtlCol="0"/>
          <a:lstStyle/>
          <a:p>
            <a:endParaRPr sz="1803"/>
          </a:p>
        </p:txBody>
      </p:sp>
      <p:sp>
        <p:nvSpPr>
          <p:cNvPr id="269" name="object 269"/>
          <p:cNvSpPr/>
          <p:nvPr/>
        </p:nvSpPr>
        <p:spPr>
          <a:xfrm>
            <a:off x="4872924" y="2902753"/>
            <a:ext cx="0" cy="153955"/>
          </a:xfrm>
          <a:custGeom>
            <a:avLst/>
            <a:gdLst/>
            <a:ahLst/>
            <a:cxnLst/>
            <a:rect l="l" t="t" r="r" b="b"/>
            <a:pathLst>
              <a:path h="153669">
                <a:moveTo>
                  <a:pt x="0" y="153162"/>
                </a:moveTo>
                <a:lnTo>
                  <a:pt x="0" y="0"/>
                </a:lnTo>
              </a:path>
            </a:pathLst>
          </a:custGeom>
          <a:ln w="5537">
            <a:solidFill>
              <a:srgbClr val="000000"/>
            </a:solidFill>
          </a:ln>
        </p:spPr>
        <p:txBody>
          <a:bodyPr wrap="square" lIns="0" tIns="0" rIns="0" bIns="0" rtlCol="0"/>
          <a:lstStyle/>
          <a:p>
            <a:endParaRPr sz="1803"/>
          </a:p>
        </p:txBody>
      </p:sp>
      <p:sp>
        <p:nvSpPr>
          <p:cNvPr id="270" name="object 270"/>
          <p:cNvSpPr/>
          <p:nvPr/>
        </p:nvSpPr>
        <p:spPr>
          <a:xfrm>
            <a:off x="3362129" y="3752433"/>
            <a:ext cx="96699" cy="55984"/>
          </a:xfrm>
          <a:custGeom>
            <a:avLst/>
            <a:gdLst/>
            <a:ahLst/>
            <a:cxnLst/>
            <a:rect l="l" t="t" r="r" b="b"/>
            <a:pathLst>
              <a:path w="96520" h="55879">
                <a:moveTo>
                  <a:pt x="0" y="55625"/>
                </a:moveTo>
                <a:lnTo>
                  <a:pt x="96012" y="0"/>
                </a:lnTo>
              </a:path>
            </a:pathLst>
          </a:custGeom>
          <a:ln w="5537">
            <a:solidFill>
              <a:srgbClr val="000000"/>
            </a:solidFill>
          </a:ln>
        </p:spPr>
        <p:txBody>
          <a:bodyPr wrap="square" lIns="0" tIns="0" rIns="0" bIns="0" rtlCol="0"/>
          <a:lstStyle/>
          <a:p>
            <a:endParaRPr sz="1803"/>
          </a:p>
        </p:txBody>
      </p:sp>
      <p:sp>
        <p:nvSpPr>
          <p:cNvPr id="271" name="object 271"/>
          <p:cNvSpPr/>
          <p:nvPr/>
        </p:nvSpPr>
        <p:spPr>
          <a:xfrm>
            <a:off x="3362129" y="3961608"/>
            <a:ext cx="131689" cy="78250"/>
          </a:xfrm>
          <a:custGeom>
            <a:avLst/>
            <a:gdLst/>
            <a:ahLst/>
            <a:cxnLst/>
            <a:rect l="l" t="t" r="r" b="b"/>
            <a:pathLst>
              <a:path w="131445" h="78104">
                <a:moveTo>
                  <a:pt x="131063" y="77724"/>
                </a:moveTo>
                <a:lnTo>
                  <a:pt x="0" y="0"/>
                </a:lnTo>
              </a:path>
            </a:pathLst>
          </a:custGeom>
          <a:ln w="5537">
            <a:solidFill>
              <a:srgbClr val="000000"/>
            </a:solidFill>
          </a:ln>
        </p:spPr>
        <p:txBody>
          <a:bodyPr wrap="square" lIns="0" tIns="0" rIns="0" bIns="0" rtlCol="0"/>
          <a:lstStyle/>
          <a:p>
            <a:endParaRPr sz="1803"/>
          </a:p>
        </p:txBody>
      </p:sp>
      <p:sp>
        <p:nvSpPr>
          <p:cNvPr id="272" name="object 272"/>
          <p:cNvSpPr/>
          <p:nvPr/>
        </p:nvSpPr>
        <p:spPr>
          <a:xfrm>
            <a:off x="3229295" y="3961608"/>
            <a:ext cx="132961" cy="78250"/>
          </a:xfrm>
          <a:custGeom>
            <a:avLst/>
            <a:gdLst/>
            <a:ahLst/>
            <a:cxnLst/>
            <a:rect l="l" t="t" r="r" b="b"/>
            <a:pathLst>
              <a:path w="132714" h="78104">
                <a:moveTo>
                  <a:pt x="0" y="77724"/>
                </a:moveTo>
                <a:lnTo>
                  <a:pt x="132587" y="0"/>
                </a:lnTo>
              </a:path>
            </a:pathLst>
          </a:custGeom>
          <a:ln w="5537">
            <a:solidFill>
              <a:srgbClr val="000000"/>
            </a:solidFill>
          </a:ln>
        </p:spPr>
        <p:txBody>
          <a:bodyPr wrap="square" lIns="0" tIns="0" rIns="0" bIns="0" rtlCol="0"/>
          <a:lstStyle/>
          <a:p>
            <a:endParaRPr sz="1803"/>
          </a:p>
        </p:txBody>
      </p:sp>
      <p:sp>
        <p:nvSpPr>
          <p:cNvPr id="273" name="object 273"/>
          <p:cNvSpPr/>
          <p:nvPr/>
        </p:nvSpPr>
        <p:spPr>
          <a:xfrm>
            <a:off x="3252961" y="3991382"/>
            <a:ext cx="111967" cy="62982"/>
          </a:xfrm>
          <a:custGeom>
            <a:avLst/>
            <a:gdLst/>
            <a:ahLst/>
            <a:cxnLst/>
            <a:rect l="l" t="t" r="r" b="b"/>
            <a:pathLst>
              <a:path w="111760" h="62864">
                <a:moveTo>
                  <a:pt x="0" y="62484"/>
                </a:moveTo>
                <a:lnTo>
                  <a:pt x="111251" y="0"/>
                </a:lnTo>
              </a:path>
            </a:pathLst>
          </a:custGeom>
          <a:ln w="5537">
            <a:solidFill>
              <a:srgbClr val="000000"/>
            </a:solidFill>
          </a:ln>
        </p:spPr>
        <p:txBody>
          <a:bodyPr wrap="square" lIns="0" tIns="0" rIns="0" bIns="0" rtlCol="0"/>
          <a:lstStyle/>
          <a:p>
            <a:endParaRPr sz="1803"/>
          </a:p>
        </p:txBody>
      </p:sp>
      <p:sp>
        <p:nvSpPr>
          <p:cNvPr id="274" name="object 274"/>
          <p:cNvSpPr/>
          <p:nvPr/>
        </p:nvSpPr>
        <p:spPr>
          <a:xfrm>
            <a:off x="3493436" y="4039477"/>
            <a:ext cx="0" cy="153955"/>
          </a:xfrm>
          <a:custGeom>
            <a:avLst/>
            <a:gdLst/>
            <a:ahLst/>
            <a:cxnLst/>
            <a:rect l="l" t="t" r="r" b="b"/>
            <a:pathLst>
              <a:path h="153670">
                <a:moveTo>
                  <a:pt x="0" y="153162"/>
                </a:moveTo>
                <a:lnTo>
                  <a:pt x="0" y="0"/>
                </a:lnTo>
              </a:path>
            </a:pathLst>
          </a:custGeom>
          <a:ln w="5537">
            <a:solidFill>
              <a:srgbClr val="000000"/>
            </a:solidFill>
          </a:ln>
        </p:spPr>
        <p:txBody>
          <a:bodyPr wrap="square" lIns="0" tIns="0" rIns="0" bIns="0" rtlCol="0"/>
          <a:lstStyle/>
          <a:p>
            <a:endParaRPr sz="1803"/>
          </a:p>
        </p:txBody>
      </p:sp>
      <p:sp>
        <p:nvSpPr>
          <p:cNvPr id="275" name="object 275"/>
          <p:cNvSpPr/>
          <p:nvPr/>
        </p:nvSpPr>
        <p:spPr>
          <a:xfrm>
            <a:off x="3519392" y="4057799"/>
            <a:ext cx="0" cy="117056"/>
          </a:xfrm>
          <a:custGeom>
            <a:avLst/>
            <a:gdLst/>
            <a:ahLst/>
            <a:cxnLst/>
            <a:rect l="l" t="t" r="r" b="b"/>
            <a:pathLst>
              <a:path h="116839">
                <a:moveTo>
                  <a:pt x="0" y="116586"/>
                </a:moveTo>
                <a:lnTo>
                  <a:pt x="0" y="0"/>
                </a:lnTo>
              </a:path>
            </a:pathLst>
          </a:custGeom>
          <a:ln w="5537">
            <a:solidFill>
              <a:srgbClr val="000000"/>
            </a:solidFill>
          </a:ln>
        </p:spPr>
        <p:txBody>
          <a:bodyPr wrap="square" lIns="0" tIns="0" rIns="0" bIns="0" rtlCol="0"/>
          <a:lstStyle/>
          <a:p>
            <a:endParaRPr sz="1803"/>
          </a:p>
        </p:txBody>
      </p:sp>
      <p:sp>
        <p:nvSpPr>
          <p:cNvPr id="276" name="object 276"/>
          <p:cNvSpPr/>
          <p:nvPr/>
        </p:nvSpPr>
        <p:spPr>
          <a:xfrm>
            <a:off x="3229295" y="4039477"/>
            <a:ext cx="0" cy="153955"/>
          </a:xfrm>
          <a:custGeom>
            <a:avLst/>
            <a:gdLst/>
            <a:ahLst/>
            <a:cxnLst/>
            <a:rect l="l" t="t" r="r" b="b"/>
            <a:pathLst>
              <a:path h="153670">
                <a:moveTo>
                  <a:pt x="0" y="153162"/>
                </a:moveTo>
                <a:lnTo>
                  <a:pt x="0" y="0"/>
                </a:lnTo>
              </a:path>
            </a:pathLst>
          </a:custGeom>
          <a:ln w="5537">
            <a:solidFill>
              <a:srgbClr val="000000"/>
            </a:solidFill>
          </a:ln>
        </p:spPr>
        <p:txBody>
          <a:bodyPr wrap="square" lIns="0" tIns="0" rIns="0" bIns="0" rtlCol="0"/>
          <a:lstStyle/>
          <a:p>
            <a:endParaRPr sz="1803"/>
          </a:p>
        </p:txBody>
      </p:sp>
      <p:sp>
        <p:nvSpPr>
          <p:cNvPr id="277" name="object 277"/>
          <p:cNvSpPr/>
          <p:nvPr/>
        </p:nvSpPr>
        <p:spPr>
          <a:xfrm>
            <a:off x="3362129" y="4192923"/>
            <a:ext cx="131689" cy="76341"/>
          </a:xfrm>
          <a:custGeom>
            <a:avLst/>
            <a:gdLst/>
            <a:ahLst/>
            <a:cxnLst/>
            <a:rect l="l" t="t" r="r" b="b"/>
            <a:pathLst>
              <a:path w="131445" h="76200">
                <a:moveTo>
                  <a:pt x="0" y="76200"/>
                </a:moveTo>
                <a:lnTo>
                  <a:pt x="131063" y="0"/>
                </a:lnTo>
              </a:path>
            </a:pathLst>
          </a:custGeom>
          <a:ln w="5537">
            <a:solidFill>
              <a:srgbClr val="000000"/>
            </a:solidFill>
          </a:ln>
        </p:spPr>
        <p:txBody>
          <a:bodyPr wrap="square" lIns="0" tIns="0" rIns="0" bIns="0" rtlCol="0"/>
          <a:lstStyle/>
          <a:p>
            <a:endParaRPr sz="1803"/>
          </a:p>
        </p:txBody>
      </p:sp>
      <p:sp>
        <p:nvSpPr>
          <p:cNvPr id="278" name="object 278"/>
          <p:cNvSpPr/>
          <p:nvPr/>
        </p:nvSpPr>
        <p:spPr>
          <a:xfrm>
            <a:off x="3229295" y="4192923"/>
            <a:ext cx="132961" cy="76341"/>
          </a:xfrm>
          <a:custGeom>
            <a:avLst/>
            <a:gdLst/>
            <a:ahLst/>
            <a:cxnLst/>
            <a:rect l="l" t="t" r="r" b="b"/>
            <a:pathLst>
              <a:path w="132714" h="76200">
                <a:moveTo>
                  <a:pt x="132587" y="76200"/>
                </a:moveTo>
                <a:lnTo>
                  <a:pt x="0" y="0"/>
                </a:lnTo>
              </a:path>
            </a:pathLst>
          </a:custGeom>
          <a:ln w="5537">
            <a:solidFill>
              <a:srgbClr val="000000"/>
            </a:solidFill>
          </a:ln>
        </p:spPr>
        <p:txBody>
          <a:bodyPr wrap="square" lIns="0" tIns="0" rIns="0" bIns="0" rtlCol="0"/>
          <a:lstStyle/>
          <a:p>
            <a:endParaRPr sz="1803"/>
          </a:p>
        </p:txBody>
      </p:sp>
      <p:sp>
        <p:nvSpPr>
          <p:cNvPr id="279" name="object 279"/>
          <p:cNvSpPr/>
          <p:nvPr/>
        </p:nvSpPr>
        <p:spPr>
          <a:xfrm>
            <a:off x="3252960" y="4176128"/>
            <a:ext cx="109423" cy="64889"/>
          </a:xfrm>
          <a:custGeom>
            <a:avLst/>
            <a:gdLst/>
            <a:ahLst/>
            <a:cxnLst/>
            <a:rect l="l" t="t" r="r" b="b"/>
            <a:pathLst>
              <a:path w="109220" h="64770">
                <a:moveTo>
                  <a:pt x="108965" y="64769"/>
                </a:moveTo>
                <a:lnTo>
                  <a:pt x="0" y="0"/>
                </a:lnTo>
              </a:path>
            </a:pathLst>
          </a:custGeom>
          <a:ln w="5537">
            <a:solidFill>
              <a:srgbClr val="000000"/>
            </a:solidFill>
          </a:ln>
        </p:spPr>
        <p:txBody>
          <a:bodyPr wrap="square" lIns="0" tIns="0" rIns="0" bIns="0" rtlCol="0"/>
          <a:lstStyle/>
          <a:p>
            <a:endParaRPr sz="1803"/>
          </a:p>
        </p:txBody>
      </p:sp>
      <p:sp>
        <p:nvSpPr>
          <p:cNvPr id="280" name="object 280"/>
          <p:cNvSpPr/>
          <p:nvPr/>
        </p:nvSpPr>
        <p:spPr>
          <a:xfrm>
            <a:off x="3493436" y="3991381"/>
            <a:ext cx="146957" cy="48350"/>
          </a:xfrm>
          <a:custGeom>
            <a:avLst/>
            <a:gdLst/>
            <a:ahLst/>
            <a:cxnLst/>
            <a:rect l="l" t="t" r="r" b="b"/>
            <a:pathLst>
              <a:path w="146685" h="48260">
                <a:moveTo>
                  <a:pt x="146303" y="0"/>
                </a:moveTo>
                <a:lnTo>
                  <a:pt x="0" y="48006"/>
                </a:lnTo>
              </a:path>
            </a:pathLst>
          </a:custGeom>
          <a:ln w="5537">
            <a:solidFill>
              <a:srgbClr val="000000"/>
            </a:solidFill>
          </a:ln>
        </p:spPr>
        <p:txBody>
          <a:bodyPr wrap="square" lIns="0" tIns="0" rIns="0" bIns="0" rtlCol="0"/>
          <a:lstStyle/>
          <a:p>
            <a:endParaRPr sz="1803"/>
          </a:p>
        </p:txBody>
      </p:sp>
      <p:sp>
        <p:nvSpPr>
          <p:cNvPr id="281" name="object 281"/>
          <p:cNvSpPr/>
          <p:nvPr/>
        </p:nvSpPr>
        <p:spPr>
          <a:xfrm>
            <a:off x="3493436" y="4192923"/>
            <a:ext cx="113240" cy="35626"/>
          </a:xfrm>
          <a:custGeom>
            <a:avLst/>
            <a:gdLst/>
            <a:ahLst/>
            <a:cxnLst/>
            <a:rect l="l" t="t" r="r" b="b"/>
            <a:pathLst>
              <a:path w="113029" h="35560">
                <a:moveTo>
                  <a:pt x="112775" y="35051"/>
                </a:moveTo>
                <a:lnTo>
                  <a:pt x="0" y="0"/>
                </a:lnTo>
              </a:path>
            </a:pathLst>
          </a:custGeom>
          <a:ln w="5537">
            <a:solidFill>
              <a:srgbClr val="000000"/>
            </a:solidFill>
          </a:ln>
        </p:spPr>
        <p:txBody>
          <a:bodyPr wrap="square" lIns="0" tIns="0" rIns="0" bIns="0" rtlCol="0"/>
          <a:lstStyle/>
          <a:p>
            <a:endParaRPr sz="1803"/>
          </a:p>
        </p:txBody>
      </p:sp>
      <p:sp>
        <p:nvSpPr>
          <p:cNvPr id="282" name="object 282"/>
          <p:cNvSpPr/>
          <p:nvPr/>
        </p:nvSpPr>
        <p:spPr>
          <a:xfrm>
            <a:off x="3669784" y="4115055"/>
            <a:ext cx="61073" cy="85884"/>
          </a:xfrm>
          <a:custGeom>
            <a:avLst/>
            <a:gdLst/>
            <a:ahLst/>
            <a:cxnLst/>
            <a:rect l="l" t="t" r="r" b="b"/>
            <a:pathLst>
              <a:path w="60960" h="85725">
                <a:moveTo>
                  <a:pt x="0" y="85343"/>
                </a:moveTo>
                <a:lnTo>
                  <a:pt x="60960" y="0"/>
                </a:lnTo>
              </a:path>
            </a:pathLst>
          </a:custGeom>
          <a:ln w="5537">
            <a:solidFill>
              <a:srgbClr val="000000"/>
            </a:solidFill>
          </a:ln>
        </p:spPr>
        <p:txBody>
          <a:bodyPr wrap="square" lIns="0" tIns="0" rIns="0" bIns="0" rtlCol="0"/>
          <a:lstStyle/>
          <a:p>
            <a:endParaRPr sz="1803"/>
          </a:p>
        </p:txBody>
      </p:sp>
      <p:sp>
        <p:nvSpPr>
          <p:cNvPr id="283" name="object 283"/>
          <p:cNvSpPr/>
          <p:nvPr/>
        </p:nvSpPr>
        <p:spPr>
          <a:xfrm>
            <a:off x="3640011" y="3850150"/>
            <a:ext cx="62982" cy="141232"/>
          </a:xfrm>
          <a:custGeom>
            <a:avLst/>
            <a:gdLst/>
            <a:ahLst/>
            <a:cxnLst/>
            <a:rect l="l" t="t" r="r" b="b"/>
            <a:pathLst>
              <a:path w="62864" h="140970">
                <a:moveTo>
                  <a:pt x="62484" y="0"/>
                </a:moveTo>
                <a:lnTo>
                  <a:pt x="0" y="140969"/>
                </a:lnTo>
              </a:path>
            </a:pathLst>
          </a:custGeom>
          <a:ln w="5537">
            <a:solidFill>
              <a:srgbClr val="000000"/>
            </a:solidFill>
          </a:ln>
        </p:spPr>
        <p:txBody>
          <a:bodyPr wrap="square" lIns="0" tIns="0" rIns="0" bIns="0" rtlCol="0"/>
          <a:lstStyle/>
          <a:p>
            <a:endParaRPr sz="1803"/>
          </a:p>
        </p:txBody>
      </p:sp>
      <p:sp>
        <p:nvSpPr>
          <p:cNvPr id="284" name="object 284"/>
          <p:cNvSpPr/>
          <p:nvPr/>
        </p:nvSpPr>
        <p:spPr>
          <a:xfrm>
            <a:off x="3640012" y="3991382"/>
            <a:ext cx="90973" cy="124055"/>
          </a:xfrm>
          <a:custGeom>
            <a:avLst/>
            <a:gdLst/>
            <a:ahLst/>
            <a:cxnLst/>
            <a:rect l="l" t="t" r="r" b="b"/>
            <a:pathLst>
              <a:path w="90804" h="123825">
                <a:moveTo>
                  <a:pt x="90678" y="123444"/>
                </a:moveTo>
                <a:lnTo>
                  <a:pt x="0" y="0"/>
                </a:lnTo>
              </a:path>
            </a:pathLst>
          </a:custGeom>
          <a:ln w="5537">
            <a:solidFill>
              <a:srgbClr val="000000"/>
            </a:solidFill>
          </a:ln>
        </p:spPr>
        <p:txBody>
          <a:bodyPr wrap="square" lIns="0" tIns="0" rIns="0" bIns="0" rtlCol="0"/>
          <a:lstStyle/>
          <a:p>
            <a:endParaRPr sz="1803"/>
          </a:p>
        </p:txBody>
      </p:sp>
      <p:sp>
        <p:nvSpPr>
          <p:cNvPr id="285" name="object 285"/>
          <p:cNvSpPr/>
          <p:nvPr/>
        </p:nvSpPr>
        <p:spPr>
          <a:xfrm>
            <a:off x="3669785" y="3987564"/>
            <a:ext cx="74433" cy="101788"/>
          </a:xfrm>
          <a:custGeom>
            <a:avLst/>
            <a:gdLst/>
            <a:ahLst/>
            <a:cxnLst/>
            <a:rect l="l" t="t" r="r" b="b"/>
            <a:pathLst>
              <a:path w="74295" h="101600">
                <a:moveTo>
                  <a:pt x="73913" y="101346"/>
                </a:moveTo>
                <a:lnTo>
                  <a:pt x="0" y="0"/>
                </a:lnTo>
              </a:path>
            </a:pathLst>
          </a:custGeom>
          <a:ln w="5537">
            <a:solidFill>
              <a:srgbClr val="000000"/>
            </a:solidFill>
          </a:ln>
        </p:spPr>
        <p:txBody>
          <a:bodyPr wrap="square" lIns="0" tIns="0" rIns="0" bIns="0" rtlCol="0"/>
          <a:lstStyle/>
          <a:p>
            <a:endParaRPr sz="1803"/>
          </a:p>
        </p:txBody>
      </p:sp>
      <p:sp>
        <p:nvSpPr>
          <p:cNvPr id="286" name="object 286"/>
          <p:cNvSpPr/>
          <p:nvPr/>
        </p:nvSpPr>
        <p:spPr>
          <a:xfrm>
            <a:off x="3719406" y="3861601"/>
            <a:ext cx="125963" cy="13360"/>
          </a:xfrm>
          <a:custGeom>
            <a:avLst/>
            <a:gdLst/>
            <a:ahLst/>
            <a:cxnLst/>
            <a:rect l="l" t="t" r="r" b="b"/>
            <a:pathLst>
              <a:path w="125729" h="13335">
                <a:moveTo>
                  <a:pt x="-2768" y="6476"/>
                </a:moveTo>
                <a:lnTo>
                  <a:pt x="128498" y="6476"/>
                </a:lnTo>
              </a:path>
            </a:pathLst>
          </a:custGeom>
          <a:ln w="18491">
            <a:solidFill>
              <a:srgbClr val="000000"/>
            </a:solidFill>
          </a:ln>
        </p:spPr>
        <p:txBody>
          <a:bodyPr wrap="square" lIns="0" tIns="0" rIns="0" bIns="0" rtlCol="0"/>
          <a:lstStyle/>
          <a:p>
            <a:endParaRPr sz="1803"/>
          </a:p>
        </p:txBody>
      </p:sp>
      <p:sp>
        <p:nvSpPr>
          <p:cNvPr id="287" name="object 287"/>
          <p:cNvSpPr/>
          <p:nvPr/>
        </p:nvSpPr>
        <p:spPr>
          <a:xfrm>
            <a:off x="3856821" y="3835644"/>
            <a:ext cx="89065" cy="124055"/>
          </a:xfrm>
          <a:custGeom>
            <a:avLst/>
            <a:gdLst/>
            <a:ahLst/>
            <a:cxnLst/>
            <a:rect l="l" t="t" r="r" b="b"/>
            <a:pathLst>
              <a:path w="88900" h="123825">
                <a:moveTo>
                  <a:pt x="88391" y="123444"/>
                </a:moveTo>
                <a:lnTo>
                  <a:pt x="0" y="0"/>
                </a:lnTo>
              </a:path>
            </a:pathLst>
          </a:custGeom>
          <a:ln w="5537">
            <a:solidFill>
              <a:srgbClr val="000000"/>
            </a:solidFill>
          </a:ln>
        </p:spPr>
        <p:txBody>
          <a:bodyPr wrap="square" lIns="0" tIns="0" rIns="0" bIns="0" rtlCol="0"/>
          <a:lstStyle/>
          <a:p>
            <a:endParaRPr sz="1803"/>
          </a:p>
        </p:txBody>
      </p:sp>
      <p:sp>
        <p:nvSpPr>
          <p:cNvPr id="288" name="object 288"/>
          <p:cNvSpPr/>
          <p:nvPr/>
        </p:nvSpPr>
        <p:spPr>
          <a:xfrm>
            <a:off x="3884304" y="3959317"/>
            <a:ext cx="61073" cy="141232"/>
          </a:xfrm>
          <a:custGeom>
            <a:avLst/>
            <a:gdLst/>
            <a:ahLst/>
            <a:cxnLst/>
            <a:rect l="l" t="t" r="r" b="b"/>
            <a:pathLst>
              <a:path w="60960" h="140970">
                <a:moveTo>
                  <a:pt x="60959" y="0"/>
                </a:moveTo>
                <a:lnTo>
                  <a:pt x="0" y="140969"/>
                </a:lnTo>
              </a:path>
            </a:pathLst>
          </a:custGeom>
          <a:ln w="5537">
            <a:solidFill>
              <a:srgbClr val="000000"/>
            </a:solidFill>
          </a:ln>
        </p:spPr>
        <p:txBody>
          <a:bodyPr wrap="square" lIns="0" tIns="0" rIns="0" bIns="0" rtlCol="0"/>
          <a:lstStyle/>
          <a:p>
            <a:endParaRPr sz="1803"/>
          </a:p>
        </p:txBody>
      </p:sp>
      <p:sp>
        <p:nvSpPr>
          <p:cNvPr id="289" name="object 289"/>
          <p:cNvSpPr/>
          <p:nvPr/>
        </p:nvSpPr>
        <p:spPr>
          <a:xfrm>
            <a:off x="3865982" y="3959317"/>
            <a:ext cx="52166" cy="119601"/>
          </a:xfrm>
          <a:custGeom>
            <a:avLst/>
            <a:gdLst/>
            <a:ahLst/>
            <a:cxnLst/>
            <a:rect l="l" t="t" r="r" b="b"/>
            <a:pathLst>
              <a:path w="52070" h="119379">
                <a:moveTo>
                  <a:pt x="51815" y="0"/>
                </a:moveTo>
                <a:lnTo>
                  <a:pt x="0" y="118872"/>
                </a:lnTo>
              </a:path>
            </a:pathLst>
          </a:custGeom>
          <a:ln w="5537">
            <a:solidFill>
              <a:srgbClr val="000000"/>
            </a:solidFill>
          </a:ln>
        </p:spPr>
        <p:txBody>
          <a:bodyPr wrap="square" lIns="0" tIns="0" rIns="0" bIns="0" rtlCol="0"/>
          <a:lstStyle/>
          <a:p>
            <a:endParaRPr sz="1803"/>
          </a:p>
        </p:txBody>
      </p:sp>
      <p:sp>
        <p:nvSpPr>
          <p:cNvPr id="290" name="object 290"/>
          <p:cNvSpPr/>
          <p:nvPr/>
        </p:nvSpPr>
        <p:spPr>
          <a:xfrm>
            <a:off x="3856821" y="3695178"/>
            <a:ext cx="61073" cy="140595"/>
          </a:xfrm>
          <a:custGeom>
            <a:avLst/>
            <a:gdLst/>
            <a:ahLst/>
            <a:cxnLst/>
            <a:rect l="l" t="t" r="r" b="b"/>
            <a:pathLst>
              <a:path w="60960" h="140335">
                <a:moveTo>
                  <a:pt x="0" y="140207"/>
                </a:moveTo>
                <a:lnTo>
                  <a:pt x="60960" y="0"/>
                </a:lnTo>
              </a:path>
            </a:pathLst>
          </a:custGeom>
          <a:ln w="5537">
            <a:solidFill>
              <a:srgbClr val="000000"/>
            </a:solidFill>
          </a:ln>
        </p:spPr>
        <p:txBody>
          <a:bodyPr wrap="square" lIns="0" tIns="0" rIns="0" bIns="0" rtlCol="0"/>
          <a:lstStyle/>
          <a:p>
            <a:endParaRPr sz="1803"/>
          </a:p>
        </p:txBody>
      </p:sp>
      <p:sp>
        <p:nvSpPr>
          <p:cNvPr id="291" name="object 291"/>
          <p:cNvSpPr/>
          <p:nvPr/>
        </p:nvSpPr>
        <p:spPr>
          <a:xfrm>
            <a:off x="3634668" y="3726477"/>
            <a:ext cx="68071" cy="124055"/>
          </a:xfrm>
          <a:custGeom>
            <a:avLst/>
            <a:gdLst/>
            <a:ahLst/>
            <a:cxnLst/>
            <a:rect l="l" t="t" r="r" b="b"/>
            <a:pathLst>
              <a:path w="67945" h="123825">
                <a:moveTo>
                  <a:pt x="67817" y="123444"/>
                </a:moveTo>
                <a:lnTo>
                  <a:pt x="0" y="0"/>
                </a:lnTo>
              </a:path>
            </a:pathLst>
          </a:custGeom>
          <a:ln w="5537">
            <a:solidFill>
              <a:srgbClr val="000000"/>
            </a:solidFill>
          </a:ln>
        </p:spPr>
        <p:txBody>
          <a:bodyPr wrap="square" lIns="0" tIns="0" rIns="0" bIns="0" rtlCol="0"/>
          <a:lstStyle/>
          <a:p>
            <a:endParaRPr sz="1803"/>
          </a:p>
        </p:txBody>
      </p:sp>
      <p:sp>
        <p:nvSpPr>
          <p:cNvPr id="292" name="object 292"/>
          <p:cNvSpPr/>
          <p:nvPr/>
        </p:nvSpPr>
        <p:spPr>
          <a:xfrm>
            <a:off x="3634667" y="3579901"/>
            <a:ext cx="0" cy="146957"/>
          </a:xfrm>
          <a:custGeom>
            <a:avLst/>
            <a:gdLst/>
            <a:ahLst/>
            <a:cxnLst/>
            <a:rect l="l" t="t" r="r" b="b"/>
            <a:pathLst>
              <a:path h="146685">
                <a:moveTo>
                  <a:pt x="0" y="146303"/>
                </a:moveTo>
                <a:lnTo>
                  <a:pt x="0" y="0"/>
                </a:lnTo>
              </a:path>
            </a:pathLst>
          </a:custGeom>
          <a:ln w="5537">
            <a:solidFill>
              <a:srgbClr val="000000"/>
            </a:solidFill>
          </a:ln>
        </p:spPr>
        <p:txBody>
          <a:bodyPr wrap="square" lIns="0" tIns="0" rIns="0" bIns="0" rtlCol="0"/>
          <a:lstStyle/>
          <a:p>
            <a:endParaRPr sz="1803"/>
          </a:p>
        </p:txBody>
      </p:sp>
      <p:sp>
        <p:nvSpPr>
          <p:cNvPr id="293" name="object 293"/>
          <p:cNvSpPr/>
          <p:nvPr/>
        </p:nvSpPr>
        <p:spPr>
          <a:xfrm>
            <a:off x="3634668" y="3483710"/>
            <a:ext cx="127872" cy="96699"/>
          </a:xfrm>
          <a:custGeom>
            <a:avLst/>
            <a:gdLst/>
            <a:ahLst/>
            <a:cxnLst/>
            <a:rect l="l" t="t" r="r" b="b"/>
            <a:pathLst>
              <a:path w="127635" h="96520">
                <a:moveTo>
                  <a:pt x="0" y="96012"/>
                </a:moveTo>
                <a:lnTo>
                  <a:pt x="127253" y="0"/>
                </a:lnTo>
              </a:path>
            </a:pathLst>
          </a:custGeom>
          <a:ln w="5537">
            <a:solidFill>
              <a:srgbClr val="000000"/>
            </a:solidFill>
          </a:ln>
        </p:spPr>
        <p:txBody>
          <a:bodyPr wrap="square" lIns="0" tIns="0" rIns="0" bIns="0" rtlCol="0"/>
          <a:lstStyle/>
          <a:p>
            <a:endParaRPr sz="1803"/>
          </a:p>
        </p:txBody>
      </p:sp>
      <p:sp>
        <p:nvSpPr>
          <p:cNvPr id="294" name="object 294"/>
          <p:cNvSpPr/>
          <p:nvPr/>
        </p:nvSpPr>
        <p:spPr>
          <a:xfrm>
            <a:off x="3762157" y="3483710"/>
            <a:ext cx="114512" cy="68707"/>
          </a:xfrm>
          <a:custGeom>
            <a:avLst/>
            <a:gdLst/>
            <a:ahLst/>
            <a:cxnLst/>
            <a:rect l="l" t="t" r="r" b="b"/>
            <a:pathLst>
              <a:path w="114300" h="68579">
                <a:moveTo>
                  <a:pt x="114300" y="68579"/>
                </a:moveTo>
                <a:lnTo>
                  <a:pt x="0" y="0"/>
                </a:lnTo>
              </a:path>
            </a:pathLst>
          </a:custGeom>
          <a:ln w="5537">
            <a:solidFill>
              <a:srgbClr val="000000"/>
            </a:solidFill>
          </a:ln>
        </p:spPr>
        <p:txBody>
          <a:bodyPr wrap="square" lIns="0" tIns="0" rIns="0" bIns="0" rtlCol="0"/>
          <a:lstStyle/>
          <a:p>
            <a:endParaRPr sz="1803"/>
          </a:p>
        </p:txBody>
      </p:sp>
      <p:sp>
        <p:nvSpPr>
          <p:cNvPr id="295" name="object 295"/>
          <p:cNvSpPr/>
          <p:nvPr/>
        </p:nvSpPr>
        <p:spPr>
          <a:xfrm>
            <a:off x="3876670" y="3476077"/>
            <a:ext cx="135506" cy="76341"/>
          </a:xfrm>
          <a:custGeom>
            <a:avLst/>
            <a:gdLst/>
            <a:ahLst/>
            <a:cxnLst/>
            <a:rect l="l" t="t" r="r" b="b"/>
            <a:pathLst>
              <a:path w="135254" h="76200">
                <a:moveTo>
                  <a:pt x="0" y="76200"/>
                </a:moveTo>
                <a:lnTo>
                  <a:pt x="134874" y="0"/>
                </a:lnTo>
              </a:path>
            </a:pathLst>
          </a:custGeom>
          <a:ln w="5537">
            <a:solidFill>
              <a:srgbClr val="000000"/>
            </a:solidFill>
          </a:ln>
        </p:spPr>
        <p:txBody>
          <a:bodyPr wrap="square" lIns="0" tIns="0" rIns="0" bIns="0" rtlCol="0"/>
          <a:lstStyle/>
          <a:p>
            <a:endParaRPr sz="1803"/>
          </a:p>
        </p:txBody>
      </p:sp>
      <p:sp>
        <p:nvSpPr>
          <p:cNvPr id="296" name="object 296"/>
          <p:cNvSpPr/>
          <p:nvPr/>
        </p:nvSpPr>
        <p:spPr>
          <a:xfrm>
            <a:off x="4011794" y="3476078"/>
            <a:ext cx="131689" cy="78250"/>
          </a:xfrm>
          <a:custGeom>
            <a:avLst/>
            <a:gdLst/>
            <a:ahLst/>
            <a:cxnLst/>
            <a:rect l="l" t="t" r="r" b="b"/>
            <a:pathLst>
              <a:path w="131445" h="78104">
                <a:moveTo>
                  <a:pt x="0" y="0"/>
                </a:moveTo>
                <a:lnTo>
                  <a:pt x="131063" y="77724"/>
                </a:lnTo>
              </a:path>
            </a:pathLst>
          </a:custGeom>
          <a:ln w="5537">
            <a:solidFill>
              <a:srgbClr val="000000"/>
            </a:solidFill>
          </a:ln>
        </p:spPr>
        <p:txBody>
          <a:bodyPr wrap="square" lIns="0" tIns="0" rIns="0" bIns="0" rtlCol="0"/>
          <a:lstStyle/>
          <a:p>
            <a:endParaRPr sz="1803"/>
          </a:p>
        </p:txBody>
      </p:sp>
      <p:sp>
        <p:nvSpPr>
          <p:cNvPr id="297" name="object 297"/>
          <p:cNvSpPr/>
          <p:nvPr/>
        </p:nvSpPr>
        <p:spPr>
          <a:xfrm>
            <a:off x="4143101" y="3478368"/>
            <a:ext cx="135506" cy="75705"/>
          </a:xfrm>
          <a:custGeom>
            <a:avLst/>
            <a:gdLst/>
            <a:ahLst/>
            <a:cxnLst/>
            <a:rect l="l" t="t" r="r" b="b"/>
            <a:pathLst>
              <a:path w="135254" h="75564">
                <a:moveTo>
                  <a:pt x="0" y="75437"/>
                </a:moveTo>
                <a:lnTo>
                  <a:pt x="134874" y="0"/>
                </a:lnTo>
              </a:path>
            </a:pathLst>
          </a:custGeom>
          <a:ln w="5537">
            <a:solidFill>
              <a:srgbClr val="000000"/>
            </a:solidFill>
          </a:ln>
        </p:spPr>
        <p:txBody>
          <a:bodyPr wrap="square" lIns="0" tIns="0" rIns="0" bIns="0" rtlCol="0"/>
          <a:lstStyle/>
          <a:p>
            <a:endParaRPr sz="1803"/>
          </a:p>
        </p:txBody>
      </p:sp>
      <p:sp>
        <p:nvSpPr>
          <p:cNvPr id="298" name="object 298"/>
          <p:cNvSpPr/>
          <p:nvPr/>
        </p:nvSpPr>
        <p:spPr>
          <a:xfrm>
            <a:off x="4278225" y="3478368"/>
            <a:ext cx="132325" cy="79522"/>
          </a:xfrm>
          <a:custGeom>
            <a:avLst/>
            <a:gdLst/>
            <a:ahLst/>
            <a:cxnLst/>
            <a:rect l="l" t="t" r="r" b="b"/>
            <a:pathLst>
              <a:path w="132079" h="79375">
                <a:moveTo>
                  <a:pt x="0" y="0"/>
                </a:moveTo>
                <a:lnTo>
                  <a:pt x="131825" y="79248"/>
                </a:lnTo>
              </a:path>
            </a:pathLst>
          </a:custGeom>
          <a:ln w="5537">
            <a:solidFill>
              <a:srgbClr val="000000"/>
            </a:solidFill>
          </a:ln>
        </p:spPr>
        <p:txBody>
          <a:bodyPr wrap="square" lIns="0" tIns="0" rIns="0" bIns="0" rtlCol="0"/>
          <a:lstStyle/>
          <a:p>
            <a:endParaRPr sz="1803"/>
          </a:p>
        </p:txBody>
      </p:sp>
      <p:sp>
        <p:nvSpPr>
          <p:cNvPr id="299" name="object 299"/>
          <p:cNvSpPr/>
          <p:nvPr/>
        </p:nvSpPr>
        <p:spPr>
          <a:xfrm>
            <a:off x="4410296" y="3482184"/>
            <a:ext cx="132961" cy="75705"/>
          </a:xfrm>
          <a:custGeom>
            <a:avLst/>
            <a:gdLst/>
            <a:ahLst/>
            <a:cxnLst/>
            <a:rect l="l" t="t" r="r" b="b"/>
            <a:pathLst>
              <a:path w="132714" h="75564">
                <a:moveTo>
                  <a:pt x="0" y="75437"/>
                </a:moveTo>
                <a:lnTo>
                  <a:pt x="132587" y="0"/>
                </a:lnTo>
              </a:path>
            </a:pathLst>
          </a:custGeom>
          <a:ln w="5537">
            <a:solidFill>
              <a:srgbClr val="000000"/>
            </a:solidFill>
          </a:ln>
        </p:spPr>
        <p:txBody>
          <a:bodyPr wrap="square" lIns="0" tIns="0" rIns="0" bIns="0" rtlCol="0"/>
          <a:lstStyle/>
          <a:p>
            <a:endParaRPr sz="1803"/>
          </a:p>
        </p:txBody>
      </p:sp>
      <p:sp>
        <p:nvSpPr>
          <p:cNvPr id="300" name="object 300"/>
          <p:cNvSpPr/>
          <p:nvPr/>
        </p:nvSpPr>
        <p:spPr>
          <a:xfrm>
            <a:off x="4543130" y="3482184"/>
            <a:ext cx="133597" cy="78250"/>
          </a:xfrm>
          <a:custGeom>
            <a:avLst/>
            <a:gdLst/>
            <a:ahLst/>
            <a:cxnLst/>
            <a:rect l="l" t="t" r="r" b="b"/>
            <a:pathLst>
              <a:path w="133350" h="78104">
                <a:moveTo>
                  <a:pt x="0" y="0"/>
                </a:moveTo>
                <a:lnTo>
                  <a:pt x="133350" y="77724"/>
                </a:lnTo>
              </a:path>
            </a:pathLst>
          </a:custGeom>
          <a:ln w="5537">
            <a:solidFill>
              <a:srgbClr val="000000"/>
            </a:solidFill>
          </a:ln>
        </p:spPr>
        <p:txBody>
          <a:bodyPr wrap="square" lIns="0" tIns="0" rIns="0" bIns="0" rtlCol="0"/>
          <a:lstStyle/>
          <a:p>
            <a:endParaRPr sz="1803"/>
          </a:p>
        </p:txBody>
      </p:sp>
      <p:sp>
        <p:nvSpPr>
          <p:cNvPr id="301" name="object 301"/>
          <p:cNvSpPr/>
          <p:nvPr/>
        </p:nvSpPr>
        <p:spPr>
          <a:xfrm>
            <a:off x="4676728" y="3483711"/>
            <a:ext cx="132961" cy="76341"/>
          </a:xfrm>
          <a:custGeom>
            <a:avLst/>
            <a:gdLst/>
            <a:ahLst/>
            <a:cxnLst/>
            <a:rect l="l" t="t" r="r" b="b"/>
            <a:pathLst>
              <a:path w="132714" h="76200">
                <a:moveTo>
                  <a:pt x="0" y="76200"/>
                </a:moveTo>
                <a:lnTo>
                  <a:pt x="132587" y="0"/>
                </a:lnTo>
              </a:path>
            </a:pathLst>
          </a:custGeom>
          <a:ln w="5537">
            <a:solidFill>
              <a:srgbClr val="000000"/>
            </a:solidFill>
          </a:ln>
        </p:spPr>
        <p:txBody>
          <a:bodyPr wrap="square" lIns="0" tIns="0" rIns="0" bIns="0" rtlCol="0"/>
          <a:lstStyle/>
          <a:p>
            <a:endParaRPr sz="1803"/>
          </a:p>
        </p:txBody>
      </p:sp>
      <p:sp>
        <p:nvSpPr>
          <p:cNvPr id="302" name="object 302"/>
          <p:cNvSpPr/>
          <p:nvPr/>
        </p:nvSpPr>
        <p:spPr>
          <a:xfrm>
            <a:off x="4809561" y="3483711"/>
            <a:ext cx="131689" cy="79522"/>
          </a:xfrm>
          <a:custGeom>
            <a:avLst/>
            <a:gdLst/>
            <a:ahLst/>
            <a:cxnLst/>
            <a:rect l="l" t="t" r="r" b="b"/>
            <a:pathLst>
              <a:path w="131445" h="79375">
                <a:moveTo>
                  <a:pt x="0" y="0"/>
                </a:moveTo>
                <a:lnTo>
                  <a:pt x="131063" y="79248"/>
                </a:lnTo>
              </a:path>
            </a:pathLst>
          </a:custGeom>
          <a:ln w="5537">
            <a:solidFill>
              <a:srgbClr val="000000"/>
            </a:solidFill>
          </a:ln>
        </p:spPr>
        <p:txBody>
          <a:bodyPr wrap="square" lIns="0" tIns="0" rIns="0" bIns="0" rtlCol="0"/>
          <a:lstStyle/>
          <a:p>
            <a:endParaRPr sz="1803"/>
          </a:p>
        </p:txBody>
      </p:sp>
      <p:sp>
        <p:nvSpPr>
          <p:cNvPr id="303" name="object 303"/>
          <p:cNvSpPr/>
          <p:nvPr/>
        </p:nvSpPr>
        <p:spPr>
          <a:xfrm>
            <a:off x="4805744" y="3717316"/>
            <a:ext cx="135506" cy="74433"/>
          </a:xfrm>
          <a:custGeom>
            <a:avLst/>
            <a:gdLst/>
            <a:ahLst/>
            <a:cxnLst/>
            <a:rect l="l" t="t" r="r" b="b"/>
            <a:pathLst>
              <a:path w="135254" h="74295">
                <a:moveTo>
                  <a:pt x="0" y="73913"/>
                </a:moveTo>
                <a:lnTo>
                  <a:pt x="134874" y="0"/>
                </a:lnTo>
              </a:path>
            </a:pathLst>
          </a:custGeom>
          <a:ln w="5537">
            <a:solidFill>
              <a:srgbClr val="000000"/>
            </a:solidFill>
          </a:ln>
        </p:spPr>
        <p:txBody>
          <a:bodyPr wrap="square" lIns="0" tIns="0" rIns="0" bIns="0" rtlCol="0"/>
          <a:lstStyle/>
          <a:p>
            <a:endParaRPr sz="1803"/>
          </a:p>
        </p:txBody>
      </p:sp>
      <p:sp>
        <p:nvSpPr>
          <p:cNvPr id="304" name="object 304"/>
          <p:cNvSpPr/>
          <p:nvPr/>
        </p:nvSpPr>
        <p:spPr>
          <a:xfrm>
            <a:off x="4805744" y="3791367"/>
            <a:ext cx="0" cy="153955"/>
          </a:xfrm>
          <a:custGeom>
            <a:avLst/>
            <a:gdLst/>
            <a:ahLst/>
            <a:cxnLst/>
            <a:rect l="l" t="t" r="r" b="b"/>
            <a:pathLst>
              <a:path h="153670">
                <a:moveTo>
                  <a:pt x="0" y="153162"/>
                </a:moveTo>
                <a:lnTo>
                  <a:pt x="0" y="0"/>
                </a:lnTo>
              </a:path>
            </a:pathLst>
          </a:custGeom>
          <a:ln w="5537">
            <a:solidFill>
              <a:srgbClr val="000000"/>
            </a:solidFill>
          </a:ln>
        </p:spPr>
        <p:txBody>
          <a:bodyPr wrap="square" lIns="0" tIns="0" rIns="0" bIns="0" rtlCol="0"/>
          <a:lstStyle/>
          <a:p>
            <a:endParaRPr sz="1803"/>
          </a:p>
        </p:txBody>
      </p:sp>
      <p:sp>
        <p:nvSpPr>
          <p:cNvPr id="305" name="object 305"/>
          <p:cNvSpPr/>
          <p:nvPr/>
        </p:nvSpPr>
        <p:spPr>
          <a:xfrm>
            <a:off x="4940868" y="3563107"/>
            <a:ext cx="0" cy="154591"/>
          </a:xfrm>
          <a:custGeom>
            <a:avLst/>
            <a:gdLst/>
            <a:ahLst/>
            <a:cxnLst/>
            <a:rect l="l" t="t" r="r" b="b"/>
            <a:pathLst>
              <a:path h="154304">
                <a:moveTo>
                  <a:pt x="0" y="0"/>
                </a:moveTo>
                <a:lnTo>
                  <a:pt x="0" y="153924"/>
                </a:lnTo>
              </a:path>
            </a:pathLst>
          </a:custGeom>
          <a:ln w="5537">
            <a:solidFill>
              <a:srgbClr val="000000"/>
            </a:solidFill>
          </a:ln>
        </p:spPr>
        <p:txBody>
          <a:bodyPr wrap="square" lIns="0" tIns="0" rIns="0" bIns="0" rtlCol="0"/>
          <a:lstStyle/>
          <a:p>
            <a:endParaRPr sz="1803"/>
          </a:p>
        </p:txBody>
      </p:sp>
      <p:sp>
        <p:nvSpPr>
          <p:cNvPr id="306" name="object 306"/>
          <p:cNvSpPr/>
          <p:nvPr/>
        </p:nvSpPr>
        <p:spPr>
          <a:xfrm>
            <a:off x="4705737" y="3944813"/>
            <a:ext cx="100516" cy="57256"/>
          </a:xfrm>
          <a:custGeom>
            <a:avLst/>
            <a:gdLst/>
            <a:ahLst/>
            <a:cxnLst/>
            <a:rect l="l" t="t" r="r" b="b"/>
            <a:pathLst>
              <a:path w="100329" h="57150">
                <a:moveTo>
                  <a:pt x="99821" y="0"/>
                </a:moveTo>
                <a:lnTo>
                  <a:pt x="0" y="57150"/>
                </a:lnTo>
              </a:path>
            </a:pathLst>
          </a:custGeom>
          <a:ln w="5537">
            <a:solidFill>
              <a:srgbClr val="000000"/>
            </a:solidFill>
          </a:ln>
        </p:spPr>
        <p:txBody>
          <a:bodyPr wrap="square" lIns="0" tIns="0" rIns="0" bIns="0" rtlCol="0"/>
          <a:lstStyle/>
          <a:p>
            <a:endParaRPr sz="1803"/>
          </a:p>
        </p:txBody>
      </p:sp>
      <p:sp>
        <p:nvSpPr>
          <p:cNvPr id="307" name="object 307"/>
          <p:cNvSpPr/>
          <p:nvPr/>
        </p:nvSpPr>
        <p:spPr>
          <a:xfrm>
            <a:off x="3917894" y="3695177"/>
            <a:ext cx="171768" cy="24175"/>
          </a:xfrm>
          <a:custGeom>
            <a:avLst/>
            <a:gdLst/>
            <a:ahLst/>
            <a:cxnLst/>
            <a:rect l="l" t="t" r="r" b="b"/>
            <a:pathLst>
              <a:path w="171450" h="24129">
                <a:moveTo>
                  <a:pt x="0" y="0"/>
                </a:moveTo>
                <a:lnTo>
                  <a:pt x="171450" y="23621"/>
                </a:lnTo>
              </a:path>
            </a:pathLst>
          </a:custGeom>
          <a:ln w="5537">
            <a:solidFill>
              <a:srgbClr val="000000"/>
            </a:solidFill>
          </a:ln>
        </p:spPr>
        <p:txBody>
          <a:bodyPr wrap="square" lIns="0" tIns="0" rIns="0" bIns="0" rtlCol="0"/>
          <a:lstStyle/>
          <a:p>
            <a:endParaRPr sz="1803"/>
          </a:p>
        </p:txBody>
      </p:sp>
      <p:sp>
        <p:nvSpPr>
          <p:cNvPr id="308" name="object 308"/>
          <p:cNvSpPr/>
          <p:nvPr/>
        </p:nvSpPr>
        <p:spPr>
          <a:xfrm>
            <a:off x="4088135" y="3957791"/>
            <a:ext cx="153955" cy="5726"/>
          </a:xfrm>
          <a:custGeom>
            <a:avLst/>
            <a:gdLst/>
            <a:ahLst/>
            <a:cxnLst/>
            <a:rect l="l" t="t" r="r" b="b"/>
            <a:pathLst>
              <a:path w="153670" h="5714">
                <a:moveTo>
                  <a:pt x="153162" y="5334"/>
                </a:moveTo>
                <a:lnTo>
                  <a:pt x="0" y="0"/>
                </a:lnTo>
              </a:path>
            </a:pathLst>
          </a:custGeom>
          <a:ln w="5537">
            <a:solidFill>
              <a:srgbClr val="000000"/>
            </a:solidFill>
          </a:ln>
        </p:spPr>
        <p:txBody>
          <a:bodyPr wrap="square" lIns="0" tIns="0" rIns="0" bIns="0" rtlCol="0"/>
          <a:lstStyle/>
          <a:p>
            <a:endParaRPr sz="1803"/>
          </a:p>
        </p:txBody>
      </p:sp>
      <p:sp>
        <p:nvSpPr>
          <p:cNvPr id="309" name="object 309"/>
          <p:cNvSpPr/>
          <p:nvPr/>
        </p:nvSpPr>
        <p:spPr>
          <a:xfrm>
            <a:off x="4006450" y="3957791"/>
            <a:ext cx="82067" cy="129779"/>
          </a:xfrm>
          <a:custGeom>
            <a:avLst/>
            <a:gdLst/>
            <a:ahLst/>
            <a:cxnLst/>
            <a:rect l="l" t="t" r="r" b="b"/>
            <a:pathLst>
              <a:path w="81914" h="129539">
                <a:moveTo>
                  <a:pt x="0" y="129539"/>
                </a:moveTo>
                <a:lnTo>
                  <a:pt x="81534" y="0"/>
                </a:lnTo>
              </a:path>
            </a:pathLst>
          </a:custGeom>
          <a:ln w="5537">
            <a:solidFill>
              <a:srgbClr val="000000"/>
            </a:solidFill>
          </a:ln>
        </p:spPr>
        <p:txBody>
          <a:bodyPr wrap="square" lIns="0" tIns="0" rIns="0" bIns="0" rtlCol="0"/>
          <a:lstStyle/>
          <a:p>
            <a:endParaRPr sz="1803"/>
          </a:p>
        </p:txBody>
      </p:sp>
      <p:sp>
        <p:nvSpPr>
          <p:cNvPr id="310" name="object 310"/>
          <p:cNvSpPr/>
          <p:nvPr/>
        </p:nvSpPr>
        <p:spPr>
          <a:xfrm>
            <a:off x="4241581" y="3963136"/>
            <a:ext cx="70616" cy="135506"/>
          </a:xfrm>
          <a:custGeom>
            <a:avLst/>
            <a:gdLst/>
            <a:ahLst/>
            <a:cxnLst/>
            <a:rect l="l" t="t" r="r" b="b"/>
            <a:pathLst>
              <a:path w="70485" h="135254">
                <a:moveTo>
                  <a:pt x="70103" y="134874"/>
                </a:moveTo>
                <a:lnTo>
                  <a:pt x="0" y="0"/>
                </a:lnTo>
              </a:path>
            </a:pathLst>
          </a:custGeom>
          <a:ln w="5537">
            <a:solidFill>
              <a:srgbClr val="000000"/>
            </a:solidFill>
          </a:ln>
        </p:spPr>
        <p:txBody>
          <a:bodyPr wrap="square" lIns="0" tIns="0" rIns="0" bIns="0" rtlCol="0"/>
          <a:lstStyle/>
          <a:p>
            <a:endParaRPr sz="1803"/>
          </a:p>
        </p:txBody>
      </p:sp>
      <p:sp>
        <p:nvSpPr>
          <p:cNvPr id="311" name="object 311"/>
          <p:cNvSpPr/>
          <p:nvPr/>
        </p:nvSpPr>
        <p:spPr>
          <a:xfrm>
            <a:off x="4006450" y="4087572"/>
            <a:ext cx="70616" cy="135506"/>
          </a:xfrm>
          <a:custGeom>
            <a:avLst/>
            <a:gdLst/>
            <a:ahLst/>
            <a:cxnLst/>
            <a:rect l="l" t="t" r="r" b="b"/>
            <a:pathLst>
              <a:path w="70485" h="135254">
                <a:moveTo>
                  <a:pt x="70104" y="134874"/>
                </a:moveTo>
                <a:lnTo>
                  <a:pt x="0" y="0"/>
                </a:lnTo>
              </a:path>
            </a:pathLst>
          </a:custGeom>
          <a:ln w="5537">
            <a:solidFill>
              <a:srgbClr val="000000"/>
            </a:solidFill>
          </a:ln>
        </p:spPr>
        <p:txBody>
          <a:bodyPr wrap="square" lIns="0" tIns="0" rIns="0" bIns="0" rtlCol="0"/>
          <a:lstStyle/>
          <a:p>
            <a:endParaRPr sz="1803"/>
          </a:p>
        </p:txBody>
      </p:sp>
      <p:sp>
        <p:nvSpPr>
          <p:cNvPr id="312" name="object 312"/>
          <p:cNvSpPr/>
          <p:nvPr/>
        </p:nvSpPr>
        <p:spPr>
          <a:xfrm>
            <a:off x="4076684" y="4222696"/>
            <a:ext cx="153955" cy="7634"/>
          </a:xfrm>
          <a:custGeom>
            <a:avLst/>
            <a:gdLst/>
            <a:ahLst/>
            <a:cxnLst/>
            <a:rect l="l" t="t" r="r" b="b"/>
            <a:pathLst>
              <a:path w="153670" h="7620">
                <a:moveTo>
                  <a:pt x="153161" y="7620"/>
                </a:moveTo>
                <a:lnTo>
                  <a:pt x="0" y="0"/>
                </a:lnTo>
              </a:path>
            </a:pathLst>
          </a:custGeom>
          <a:ln w="5537">
            <a:solidFill>
              <a:srgbClr val="000000"/>
            </a:solidFill>
          </a:ln>
        </p:spPr>
        <p:txBody>
          <a:bodyPr wrap="square" lIns="0" tIns="0" rIns="0" bIns="0" rtlCol="0"/>
          <a:lstStyle/>
          <a:p>
            <a:endParaRPr sz="1803"/>
          </a:p>
        </p:txBody>
      </p:sp>
      <p:sp>
        <p:nvSpPr>
          <p:cNvPr id="313" name="object 313"/>
          <p:cNvSpPr/>
          <p:nvPr/>
        </p:nvSpPr>
        <p:spPr>
          <a:xfrm>
            <a:off x="4088135" y="3718842"/>
            <a:ext cx="1909" cy="239203"/>
          </a:xfrm>
          <a:custGeom>
            <a:avLst/>
            <a:gdLst/>
            <a:ahLst/>
            <a:cxnLst/>
            <a:rect l="l" t="t" r="r" b="b"/>
            <a:pathLst>
              <a:path w="1904" h="238760">
                <a:moveTo>
                  <a:pt x="1524" y="0"/>
                </a:moveTo>
                <a:lnTo>
                  <a:pt x="0" y="238506"/>
                </a:lnTo>
              </a:path>
            </a:pathLst>
          </a:custGeom>
          <a:ln w="5537">
            <a:solidFill>
              <a:srgbClr val="000000"/>
            </a:solidFill>
          </a:ln>
        </p:spPr>
        <p:txBody>
          <a:bodyPr wrap="square" lIns="0" tIns="0" rIns="0" bIns="0" rtlCol="0"/>
          <a:lstStyle/>
          <a:p>
            <a:endParaRPr sz="1803"/>
          </a:p>
        </p:txBody>
      </p:sp>
      <p:sp>
        <p:nvSpPr>
          <p:cNvPr id="314" name="object 314"/>
          <p:cNvSpPr/>
          <p:nvPr/>
        </p:nvSpPr>
        <p:spPr>
          <a:xfrm>
            <a:off x="4230130" y="4098259"/>
            <a:ext cx="82067" cy="132325"/>
          </a:xfrm>
          <a:custGeom>
            <a:avLst/>
            <a:gdLst/>
            <a:ahLst/>
            <a:cxnLst/>
            <a:rect l="l" t="t" r="r" b="b"/>
            <a:pathLst>
              <a:path w="81914" h="132079">
                <a:moveTo>
                  <a:pt x="0" y="131825"/>
                </a:moveTo>
                <a:lnTo>
                  <a:pt x="81534" y="0"/>
                </a:lnTo>
              </a:path>
            </a:pathLst>
          </a:custGeom>
          <a:ln w="5537">
            <a:solidFill>
              <a:srgbClr val="000000"/>
            </a:solidFill>
          </a:ln>
        </p:spPr>
        <p:txBody>
          <a:bodyPr wrap="square" lIns="0" tIns="0" rIns="0" bIns="0" rtlCol="0"/>
          <a:lstStyle/>
          <a:p>
            <a:endParaRPr sz="1803"/>
          </a:p>
        </p:txBody>
      </p:sp>
      <p:sp>
        <p:nvSpPr>
          <p:cNvPr id="315" name="object 315"/>
          <p:cNvSpPr/>
          <p:nvPr/>
        </p:nvSpPr>
        <p:spPr>
          <a:xfrm>
            <a:off x="4465261" y="4105894"/>
            <a:ext cx="72524" cy="118329"/>
          </a:xfrm>
          <a:custGeom>
            <a:avLst/>
            <a:gdLst/>
            <a:ahLst/>
            <a:cxnLst/>
            <a:rect l="l" t="t" r="r" b="b"/>
            <a:pathLst>
              <a:path w="72389" h="118110">
                <a:moveTo>
                  <a:pt x="72389" y="118110"/>
                </a:moveTo>
                <a:lnTo>
                  <a:pt x="0" y="0"/>
                </a:lnTo>
              </a:path>
            </a:pathLst>
          </a:custGeom>
          <a:ln w="5537">
            <a:solidFill>
              <a:srgbClr val="000000"/>
            </a:solidFill>
          </a:ln>
        </p:spPr>
        <p:txBody>
          <a:bodyPr wrap="square" lIns="0" tIns="0" rIns="0" bIns="0" rtlCol="0"/>
          <a:lstStyle/>
          <a:p>
            <a:endParaRPr sz="1803"/>
          </a:p>
        </p:txBody>
      </p:sp>
      <p:sp>
        <p:nvSpPr>
          <p:cNvPr id="316" name="object 316"/>
          <p:cNvSpPr/>
          <p:nvPr/>
        </p:nvSpPr>
        <p:spPr>
          <a:xfrm>
            <a:off x="4230130" y="4230330"/>
            <a:ext cx="72524" cy="118329"/>
          </a:xfrm>
          <a:custGeom>
            <a:avLst/>
            <a:gdLst/>
            <a:ahLst/>
            <a:cxnLst/>
            <a:rect l="l" t="t" r="r" b="b"/>
            <a:pathLst>
              <a:path w="72389" h="118110">
                <a:moveTo>
                  <a:pt x="72390" y="118109"/>
                </a:moveTo>
                <a:lnTo>
                  <a:pt x="0" y="0"/>
                </a:lnTo>
              </a:path>
            </a:pathLst>
          </a:custGeom>
          <a:ln w="5537">
            <a:solidFill>
              <a:srgbClr val="000000"/>
            </a:solidFill>
          </a:ln>
        </p:spPr>
        <p:txBody>
          <a:bodyPr wrap="square" lIns="0" tIns="0" rIns="0" bIns="0" rtlCol="0"/>
          <a:lstStyle/>
          <a:p>
            <a:endParaRPr sz="1803"/>
          </a:p>
        </p:txBody>
      </p:sp>
      <p:sp>
        <p:nvSpPr>
          <p:cNvPr id="317" name="object 317"/>
          <p:cNvSpPr/>
          <p:nvPr/>
        </p:nvSpPr>
        <p:spPr>
          <a:xfrm>
            <a:off x="4456101" y="4224223"/>
            <a:ext cx="82067" cy="129779"/>
          </a:xfrm>
          <a:custGeom>
            <a:avLst/>
            <a:gdLst/>
            <a:ahLst/>
            <a:cxnLst/>
            <a:rect l="l" t="t" r="r" b="b"/>
            <a:pathLst>
              <a:path w="81914" h="129539">
                <a:moveTo>
                  <a:pt x="0" y="129539"/>
                </a:moveTo>
                <a:lnTo>
                  <a:pt x="81533" y="0"/>
                </a:lnTo>
              </a:path>
            </a:pathLst>
          </a:custGeom>
          <a:ln w="5537">
            <a:solidFill>
              <a:srgbClr val="000000"/>
            </a:solidFill>
          </a:ln>
        </p:spPr>
        <p:txBody>
          <a:bodyPr wrap="square" lIns="0" tIns="0" rIns="0" bIns="0" rtlCol="0"/>
          <a:lstStyle/>
          <a:p>
            <a:endParaRPr sz="1803"/>
          </a:p>
        </p:txBody>
      </p:sp>
      <p:sp>
        <p:nvSpPr>
          <p:cNvPr id="318" name="object 318"/>
          <p:cNvSpPr/>
          <p:nvPr/>
        </p:nvSpPr>
        <p:spPr>
          <a:xfrm>
            <a:off x="4219443" y="4348659"/>
            <a:ext cx="83339" cy="129779"/>
          </a:xfrm>
          <a:custGeom>
            <a:avLst/>
            <a:gdLst/>
            <a:ahLst/>
            <a:cxnLst/>
            <a:rect l="l" t="t" r="r" b="b"/>
            <a:pathLst>
              <a:path w="83185" h="129539">
                <a:moveTo>
                  <a:pt x="0" y="129540"/>
                </a:moveTo>
                <a:lnTo>
                  <a:pt x="83058" y="0"/>
                </a:lnTo>
              </a:path>
            </a:pathLst>
          </a:custGeom>
          <a:ln w="5537">
            <a:solidFill>
              <a:srgbClr val="000000"/>
            </a:solidFill>
          </a:ln>
        </p:spPr>
        <p:txBody>
          <a:bodyPr wrap="square" lIns="0" tIns="0" rIns="0" bIns="0" rtlCol="0"/>
          <a:lstStyle/>
          <a:p>
            <a:endParaRPr sz="1803"/>
          </a:p>
        </p:txBody>
      </p:sp>
      <p:sp>
        <p:nvSpPr>
          <p:cNvPr id="319" name="object 319"/>
          <p:cNvSpPr/>
          <p:nvPr/>
        </p:nvSpPr>
        <p:spPr>
          <a:xfrm>
            <a:off x="4302654" y="4348658"/>
            <a:ext cx="153955" cy="5726"/>
          </a:xfrm>
          <a:custGeom>
            <a:avLst/>
            <a:gdLst/>
            <a:ahLst/>
            <a:cxnLst/>
            <a:rect l="l" t="t" r="r" b="b"/>
            <a:pathLst>
              <a:path w="153670" h="5714">
                <a:moveTo>
                  <a:pt x="153162" y="5334"/>
                </a:moveTo>
                <a:lnTo>
                  <a:pt x="0" y="0"/>
                </a:lnTo>
              </a:path>
            </a:pathLst>
          </a:custGeom>
          <a:ln w="5537">
            <a:solidFill>
              <a:srgbClr val="000000"/>
            </a:solidFill>
          </a:ln>
        </p:spPr>
        <p:txBody>
          <a:bodyPr wrap="square" lIns="0" tIns="0" rIns="0" bIns="0" rtlCol="0"/>
          <a:lstStyle/>
          <a:p>
            <a:endParaRPr sz="1803"/>
          </a:p>
        </p:txBody>
      </p:sp>
      <p:sp>
        <p:nvSpPr>
          <p:cNvPr id="320" name="object 320"/>
          <p:cNvSpPr/>
          <p:nvPr/>
        </p:nvSpPr>
        <p:spPr>
          <a:xfrm>
            <a:off x="4219443" y="4478440"/>
            <a:ext cx="71888" cy="136778"/>
          </a:xfrm>
          <a:custGeom>
            <a:avLst/>
            <a:gdLst/>
            <a:ahLst/>
            <a:cxnLst/>
            <a:rect l="l" t="t" r="r" b="b"/>
            <a:pathLst>
              <a:path w="71754" h="136525">
                <a:moveTo>
                  <a:pt x="71627" y="136398"/>
                </a:moveTo>
                <a:lnTo>
                  <a:pt x="0" y="0"/>
                </a:lnTo>
              </a:path>
            </a:pathLst>
          </a:custGeom>
          <a:ln w="5537">
            <a:solidFill>
              <a:srgbClr val="000000"/>
            </a:solidFill>
          </a:ln>
        </p:spPr>
        <p:txBody>
          <a:bodyPr wrap="square" lIns="0" tIns="0" rIns="0" bIns="0" rtlCol="0"/>
          <a:lstStyle/>
          <a:p>
            <a:endParaRPr sz="1803"/>
          </a:p>
        </p:txBody>
      </p:sp>
      <p:sp>
        <p:nvSpPr>
          <p:cNvPr id="321" name="object 321"/>
          <p:cNvSpPr/>
          <p:nvPr/>
        </p:nvSpPr>
        <p:spPr>
          <a:xfrm>
            <a:off x="4249216" y="4478439"/>
            <a:ext cx="59165" cy="113240"/>
          </a:xfrm>
          <a:custGeom>
            <a:avLst/>
            <a:gdLst/>
            <a:ahLst/>
            <a:cxnLst/>
            <a:rect l="l" t="t" r="r" b="b"/>
            <a:pathLst>
              <a:path w="59054" h="113029">
                <a:moveTo>
                  <a:pt x="58674" y="112775"/>
                </a:moveTo>
                <a:lnTo>
                  <a:pt x="0" y="0"/>
                </a:lnTo>
              </a:path>
            </a:pathLst>
          </a:custGeom>
          <a:ln w="5537">
            <a:solidFill>
              <a:srgbClr val="000000"/>
            </a:solidFill>
          </a:ln>
        </p:spPr>
        <p:txBody>
          <a:bodyPr wrap="square" lIns="0" tIns="0" rIns="0" bIns="0" rtlCol="0"/>
          <a:lstStyle/>
          <a:p>
            <a:endParaRPr sz="1803"/>
          </a:p>
        </p:txBody>
      </p:sp>
      <p:sp>
        <p:nvSpPr>
          <p:cNvPr id="322" name="object 322"/>
          <p:cNvSpPr/>
          <p:nvPr/>
        </p:nvSpPr>
        <p:spPr>
          <a:xfrm>
            <a:off x="4456101" y="4354003"/>
            <a:ext cx="70616" cy="137414"/>
          </a:xfrm>
          <a:custGeom>
            <a:avLst/>
            <a:gdLst/>
            <a:ahLst/>
            <a:cxnLst/>
            <a:rect l="l" t="t" r="r" b="b"/>
            <a:pathLst>
              <a:path w="70485" h="137160">
                <a:moveTo>
                  <a:pt x="70103" y="137160"/>
                </a:moveTo>
                <a:lnTo>
                  <a:pt x="0" y="0"/>
                </a:lnTo>
              </a:path>
            </a:pathLst>
          </a:custGeom>
          <a:ln w="5537">
            <a:solidFill>
              <a:srgbClr val="000000"/>
            </a:solidFill>
          </a:ln>
        </p:spPr>
        <p:txBody>
          <a:bodyPr wrap="square" lIns="0" tIns="0" rIns="0" bIns="0" rtlCol="0"/>
          <a:lstStyle/>
          <a:p>
            <a:endParaRPr sz="1803"/>
          </a:p>
        </p:txBody>
      </p:sp>
      <p:sp>
        <p:nvSpPr>
          <p:cNvPr id="323" name="object 323"/>
          <p:cNvSpPr/>
          <p:nvPr/>
        </p:nvSpPr>
        <p:spPr>
          <a:xfrm>
            <a:off x="4445412" y="4491418"/>
            <a:ext cx="81431" cy="129144"/>
          </a:xfrm>
          <a:custGeom>
            <a:avLst/>
            <a:gdLst/>
            <a:ahLst/>
            <a:cxnLst/>
            <a:rect l="l" t="t" r="r" b="b"/>
            <a:pathLst>
              <a:path w="81279" h="128904">
                <a:moveTo>
                  <a:pt x="0" y="128777"/>
                </a:moveTo>
                <a:lnTo>
                  <a:pt x="80772" y="0"/>
                </a:lnTo>
              </a:path>
            </a:pathLst>
          </a:custGeom>
          <a:ln w="5537">
            <a:solidFill>
              <a:srgbClr val="000000"/>
            </a:solidFill>
          </a:ln>
        </p:spPr>
        <p:txBody>
          <a:bodyPr wrap="square" lIns="0" tIns="0" rIns="0" bIns="0" rtlCol="0"/>
          <a:lstStyle/>
          <a:p>
            <a:endParaRPr sz="1803"/>
          </a:p>
        </p:txBody>
      </p:sp>
      <p:sp>
        <p:nvSpPr>
          <p:cNvPr id="324" name="object 324"/>
          <p:cNvSpPr/>
          <p:nvPr/>
        </p:nvSpPr>
        <p:spPr>
          <a:xfrm>
            <a:off x="4430144" y="4487600"/>
            <a:ext cx="68707" cy="109423"/>
          </a:xfrm>
          <a:custGeom>
            <a:avLst/>
            <a:gdLst/>
            <a:ahLst/>
            <a:cxnLst/>
            <a:rect l="l" t="t" r="r" b="b"/>
            <a:pathLst>
              <a:path w="68579" h="109220">
                <a:moveTo>
                  <a:pt x="0" y="108965"/>
                </a:moveTo>
                <a:lnTo>
                  <a:pt x="68579" y="0"/>
                </a:lnTo>
              </a:path>
            </a:pathLst>
          </a:custGeom>
          <a:ln w="5537">
            <a:solidFill>
              <a:srgbClr val="000000"/>
            </a:solidFill>
          </a:ln>
        </p:spPr>
        <p:txBody>
          <a:bodyPr wrap="square" lIns="0" tIns="0" rIns="0" bIns="0" rtlCol="0"/>
          <a:lstStyle/>
          <a:p>
            <a:endParaRPr sz="1803"/>
          </a:p>
        </p:txBody>
      </p:sp>
      <p:sp>
        <p:nvSpPr>
          <p:cNvPr id="325" name="object 325"/>
          <p:cNvSpPr/>
          <p:nvPr/>
        </p:nvSpPr>
        <p:spPr>
          <a:xfrm>
            <a:off x="4445413" y="4620435"/>
            <a:ext cx="71888" cy="135506"/>
          </a:xfrm>
          <a:custGeom>
            <a:avLst/>
            <a:gdLst/>
            <a:ahLst/>
            <a:cxnLst/>
            <a:rect l="l" t="t" r="r" b="b"/>
            <a:pathLst>
              <a:path w="71754" h="135254">
                <a:moveTo>
                  <a:pt x="0" y="0"/>
                </a:moveTo>
                <a:lnTo>
                  <a:pt x="71627" y="134874"/>
                </a:lnTo>
              </a:path>
            </a:pathLst>
          </a:custGeom>
          <a:ln w="5537">
            <a:solidFill>
              <a:srgbClr val="000000"/>
            </a:solidFill>
          </a:ln>
        </p:spPr>
        <p:txBody>
          <a:bodyPr wrap="square" lIns="0" tIns="0" rIns="0" bIns="0" rtlCol="0"/>
          <a:lstStyle/>
          <a:p>
            <a:endParaRPr sz="1803"/>
          </a:p>
        </p:txBody>
      </p:sp>
      <p:sp>
        <p:nvSpPr>
          <p:cNvPr id="326" name="object 326"/>
          <p:cNvSpPr/>
          <p:nvPr/>
        </p:nvSpPr>
        <p:spPr>
          <a:xfrm>
            <a:off x="4458391" y="4755559"/>
            <a:ext cx="59165" cy="93518"/>
          </a:xfrm>
          <a:custGeom>
            <a:avLst/>
            <a:gdLst/>
            <a:ahLst/>
            <a:cxnLst/>
            <a:rect l="l" t="t" r="r" b="b"/>
            <a:pathLst>
              <a:path w="59054" h="93345">
                <a:moveTo>
                  <a:pt x="58673" y="0"/>
                </a:moveTo>
                <a:lnTo>
                  <a:pt x="0" y="92963"/>
                </a:lnTo>
              </a:path>
            </a:pathLst>
          </a:custGeom>
          <a:ln w="5537">
            <a:solidFill>
              <a:srgbClr val="000000"/>
            </a:solidFill>
          </a:ln>
        </p:spPr>
        <p:txBody>
          <a:bodyPr wrap="square" lIns="0" tIns="0" rIns="0" bIns="0" rtlCol="0"/>
          <a:lstStyle/>
          <a:p>
            <a:endParaRPr sz="1803"/>
          </a:p>
        </p:txBody>
      </p:sp>
      <p:sp>
        <p:nvSpPr>
          <p:cNvPr id="327" name="object 327"/>
          <p:cNvSpPr/>
          <p:nvPr/>
        </p:nvSpPr>
        <p:spPr>
          <a:xfrm>
            <a:off x="4517174" y="4755558"/>
            <a:ext cx="117056" cy="6362"/>
          </a:xfrm>
          <a:custGeom>
            <a:avLst/>
            <a:gdLst/>
            <a:ahLst/>
            <a:cxnLst/>
            <a:rect l="l" t="t" r="r" b="b"/>
            <a:pathLst>
              <a:path w="116839" h="6350">
                <a:moveTo>
                  <a:pt x="0" y="0"/>
                </a:moveTo>
                <a:lnTo>
                  <a:pt x="116586" y="6096"/>
                </a:lnTo>
              </a:path>
            </a:pathLst>
          </a:custGeom>
          <a:ln w="5537">
            <a:solidFill>
              <a:srgbClr val="000000"/>
            </a:solidFill>
          </a:ln>
        </p:spPr>
        <p:txBody>
          <a:bodyPr wrap="square" lIns="0" tIns="0" rIns="0" bIns="0" rtlCol="0"/>
          <a:lstStyle/>
          <a:p>
            <a:endParaRPr sz="1803"/>
          </a:p>
        </p:txBody>
      </p:sp>
      <p:sp>
        <p:nvSpPr>
          <p:cNvPr id="328" name="object 328"/>
          <p:cNvSpPr/>
          <p:nvPr/>
        </p:nvSpPr>
        <p:spPr>
          <a:xfrm>
            <a:off x="987149" y="4063141"/>
            <a:ext cx="146957" cy="48350"/>
          </a:xfrm>
          <a:custGeom>
            <a:avLst/>
            <a:gdLst/>
            <a:ahLst/>
            <a:cxnLst/>
            <a:rect l="l" t="t" r="r" b="b"/>
            <a:pathLst>
              <a:path w="146684" h="48260">
                <a:moveTo>
                  <a:pt x="0" y="0"/>
                </a:moveTo>
                <a:lnTo>
                  <a:pt x="146303" y="48006"/>
                </a:lnTo>
              </a:path>
            </a:pathLst>
          </a:custGeom>
          <a:ln w="5537">
            <a:solidFill>
              <a:srgbClr val="000000"/>
            </a:solidFill>
          </a:ln>
        </p:spPr>
        <p:txBody>
          <a:bodyPr wrap="square" lIns="0" tIns="0" rIns="0" bIns="0" rtlCol="0"/>
          <a:lstStyle/>
          <a:p>
            <a:endParaRPr sz="1803"/>
          </a:p>
        </p:txBody>
      </p:sp>
      <p:sp>
        <p:nvSpPr>
          <p:cNvPr id="329" name="object 329"/>
          <p:cNvSpPr/>
          <p:nvPr/>
        </p:nvSpPr>
        <p:spPr>
          <a:xfrm>
            <a:off x="1020738" y="4265446"/>
            <a:ext cx="113240" cy="36898"/>
          </a:xfrm>
          <a:custGeom>
            <a:avLst/>
            <a:gdLst/>
            <a:ahLst/>
            <a:cxnLst/>
            <a:rect l="l" t="t" r="r" b="b"/>
            <a:pathLst>
              <a:path w="113030" h="36829">
                <a:moveTo>
                  <a:pt x="0" y="36575"/>
                </a:moveTo>
                <a:lnTo>
                  <a:pt x="112775" y="0"/>
                </a:lnTo>
              </a:path>
            </a:pathLst>
          </a:custGeom>
          <a:ln w="5537">
            <a:solidFill>
              <a:srgbClr val="000000"/>
            </a:solidFill>
          </a:ln>
        </p:spPr>
        <p:txBody>
          <a:bodyPr wrap="square" lIns="0" tIns="0" rIns="0" bIns="0" rtlCol="0"/>
          <a:lstStyle/>
          <a:p>
            <a:endParaRPr sz="1803"/>
          </a:p>
        </p:txBody>
      </p:sp>
      <p:sp>
        <p:nvSpPr>
          <p:cNvPr id="330" name="object 330"/>
          <p:cNvSpPr/>
          <p:nvPr/>
        </p:nvSpPr>
        <p:spPr>
          <a:xfrm>
            <a:off x="896302" y="4187578"/>
            <a:ext cx="63618" cy="85248"/>
          </a:xfrm>
          <a:custGeom>
            <a:avLst/>
            <a:gdLst/>
            <a:ahLst/>
            <a:cxnLst/>
            <a:rect l="l" t="t" r="r" b="b"/>
            <a:pathLst>
              <a:path w="63500" h="85089">
                <a:moveTo>
                  <a:pt x="63246" y="84581"/>
                </a:moveTo>
                <a:lnTo>
                  <a:pt x="0" y="0"/>
                </a:lnTo>
              </a:path>
            </a:pathLst>
          </a:custGeom>
          <a:ln w="5537">
            <a:solidFill>
              <a:srgbClr val="000000"/>
            </a:solidFill>
          </a:ln>
        </p:spPr>
        <p:txBody>
          <a:bodyPr wrap="square" lIns="0" tIns="0" rIns="0" bIns="0" rtlCol="0"/>
          <a:lstStyle/>
          <a:p>
            <a:endParaRPr sz="1803"/>
          </a:p>
        </p:txBody>
      </p:sp>
      <p:sp>
        <p:nvSpPr>
          <p:cNvPr id="331" name="object 331"/>
          <p:cNvSpPr/>
          <p:nvPr/>
        </p:nvSpPr>
        <p:spPr>
          <a:xfrm>
            <a:off x="924549" y="3922674"/>
            <a:ext cx="62982" cy="140595"/>
          </a:xfrm>
          <a:custGeom>
            <a:avLst/>
            <a:gdLst/>
            <a:ahLst/>
            <a:cxnLst/>
            <a:rect l="l" t="t" r="r" b="b"/>
            <a:pathLst>
              <a:path w="62865" h="140335">
                <a:moveTo>
                  <a:pt x="0" y="0"/>
                </a:moveTo>
                <a:lnTo>
                  <a:pt x="62484" y="140207"/>
                </a:lnTo>
              </a:path>
            </a:pathLst>
          </a:custGeom>
          <a:ln w="5537">
            <a:solidFill>
              <a:srgbClr val="000000"/>
            </a:solidFill>
          </a:ln>
        </p:spPr>
        <p:txBody>
          <a:bodyPr wrap="square" lIns="0" tIns="0" rIns="0" bIns="0" rtlCol="0"/>
          <a:lstStyle/>
          <a:p>
            <a:endParaRPr sz="1803"/>
          </a:p>
        </p:txBody>
      </p:sp>
      <p:sp>
        <p:nvSpPr>
          <p:cNvPr id="332" name="object 332"/>
          <p:cNvSpPr/>
          <p:nvPr/>
        </p:nvSpPr>
        <p:spPr>
          <a:xfrm>
            <a:off x="896303" y="4063141"/>
            <a:ext cx="90973" cy="124691"/>
          </a:xfrm>
          <a:custGeom>
            <a:avLst/>
            <a:gdLst/>
            <a:ahLst/>
            <a:cxnLst/>
            <a:rect l="l" t="t" r="r" b="b"/>
            <a:pathLst>
              <a:path w="90805" h="124460">
                <a:moveTo>
                  <a:pt x="0" y="124206"/>
                </a:moveTo>
                <a:lnTo>
                  <a:pt x="90678" y="0"/>
                </a:lnTo>
              </a:path>
            </a:pathLst>
          </a:custGeom>
          <a:ln w="5537">
            <a:solidFill>
              <a:srgbClr val="000000"/>
            </a:solidFill>
          </a:ln>
        </p:spPr>
        <p:txBody>
          <a:bodyPr wrap="square" lIns="0" tIns="0" rIns="0" bIns="0" rtlCol="0"/>
          <a:lstStyle/>
          <a:p>
            <a:endParaRPr sz="1803"/>
          </a:p>
        </p:txBody>
      </p:sp>
      <p:sp>
        <p:nvSpPr>
          <p:cNvPr id="333" name="object 333"/>
          <p:cNvSpPr/>
          <p:nvPr/>
        </p:nvSpPr>
        <p:spPr>
          <a:xfrm>
            <a:off x="929892" y="4092915"/>
            <a:ext cx="68707" cy="94791"/>
          </a:xfrm>
          <a:custGeom>
            <a:avLst/>
            <a:gdLst/>
            <a:ahLst/>
            <a:cxnLst/>
            <a:rect l="l" t="t" r="r" b="b"/>
            <a:pathLst>
              <a:path w="68580" h="94614">
                <a:moveTo>
                  <a:pt x="0" y="94487"/>
                </a:moveTo>
                <a:lnTo>
                  <a:pt x="68580" y="0"/>
                </a:lnTo>
              </a:path>
            </a:pathLst>
          </a:custGeom>
          <a:ln w="5537">
            <a:solidFill>
              <a:srgbClr val="000000"/>
            </a:solidFill>
          </a:ln>
        </p:spPr>
        <p:txBody>
          <a:bodyPr wrap="square" lIns="0" tIns="0" rIns="0" bIns="0" rtlCol="0"/>
          <a:lstStyle/>
          <a:p>
            <a:endParaRPr sz="1803"/>
          </a:p>
        </p:txBody>
      </p:sp>
      <p:sp>
        <p:nvSpPr>
          <p:cNvPr id="334" name="object 334"/>
          <p:cNvSpPr/>
          <p:nvPr/>
        </p:nvSpPr>
        <p:spPr>
          <a:xfrm>
            <a:off x="781790" y="3934125"/>
            <a:ext cx="127872" cy="14631"/>
          </a:xfrm>
          <a:custGeom>
            <a:avLst/>
            <a:gdLst/>
            <a:ahLst/>
            <a:cxnLst/>
            <a:rect l="l" t="t" r="r" b="b"/>
            <a:pathLst>
              <a:path w="127634" h="14604">
                <a:moveTo>
                  <a:pt x="0" y="0"/>
                </a:moveTo>
                <a:lnTo>
                  <a:pt x="127254" y="14477"/>
                </a:lnTo>
              </a:path>
            </a:pathLst>
          </a:custGeom>
          <a:ln w="5537">
            <a:solidFill>
              <a:srgbClr val="000000"/>
            </a:solidFill>
          </a:ln>
        </p:spPr>
        <p:txBody>
          <a:bodyPr wrap="square" lIns="0" tIns="0" rIns="0" bIns="0" rtlCol="0"/>
          <a:lstStyle/>
          <a:p>
            <a:endParaRPr sz="1803"/>
          </a:p>
        </p:txBody>
      </p:sp>
      <p:sp>
        <p:nvSpPr>
          <p:cNvPr id="335" name="object 335"/>
          <p:cNvSpPr/>
          <p:nvPr/>
        </p:nvSpPr>
        <p:spPr>
          <a:xfrm>
            <a:off x="681784" y="3908170"/>
            <a:ext cx="90973" cy="124055"/>
          </a:xfrm>
          <a:custGeom>
            <a:avLst/>
            <a:gdLst/>
            <a:ahLst/>
            <a:cxnLst/>
            <a:rect l="l" t="t" r="r" b="b"/>
            <a:pathLst>
              <a:path w="90804" h="123825">
                <a:moveTo>
                  <a:pt x="0" y="123443"/>
                </a:moveTo>
                <a:lnTo>
                  <a:pt x="90678" y="0"/>
                </a:lnTo>
              </a:path>
            </a:pathLst>
          </a:custGeom>
          <a:ln w="5537">
            <a:solidFill>
              <a:srgbClr val="000000"/>
            </a:solidFill>
          </a:ln>
        </p:spPr>
        <p:txBody>
          <a:bodyPr wrap="square" lIns="0" tIns="0" rIns="0" bIns="0" rtlCol="0"/>
          <a:lstStyle/>
          <a:p>
            <a:endParaRPr sz="1803"/>
          </a:p>
        </p:txBody>
      </p:sp>
      <p:sp>
        <p:nvSpPr>
          <p:cNvPr id="336" name="object 336"/>
          <p:cNvSpPr/>
          <p:nvPr/>
        </p:nvSpPr>
        <p:spPr>
          <a:xfrm>
            <a:off x="681783" y="4031843"/>
            <a:ext cx="63618" cy="140595"/>
          </a:xfrm>
          <a:custGeom>
            <a:avLst/>
            <a:gdLst/>
            <a:ahLst/>
            <a:cxnLst/>
            <a:rect l="l" t="t" r="r" b="b"/>
            <a:pathLst>
              <a:path w="63500" h="140335">
                <a:moveTo>
                  <a:pt x="0" y="0"/>
                </a:moveTo>
                <a:lnTo>
                  <a:pt x="63246" y="140208"/>
                </a:lnTo>
              </a:path>
            </a:pathLst>
          </a:custGeom>
          <a:ln w="5537">
            <a:solidFill>
              <a:srgbClr val="000000"/>
            </a:solidFill>
          </a:ln>
        </p:spPr>
        <p:txBody>
          <a:bodyPr wrap="square" lIns="0" tIns="0" rIns="0" bIns="0" rtlCol="0"/>
          <a:lstStyle/>
          <a:p>
            <a:endParaRPr sz="1803"/>
          </a:p>
        </p:txBody>
      </p:sp>
      <p:sp>
        <p:nvSpPr>
          <p:cNvPr id="337" name="object 337"/>
          <p:cNvSpPr/>
          <p:nvPr/>
        </p:nvSpPr>
        <p:spPr>
          <a:xfrm>
            <a:off x="663461" y="4053981"/>
            <a:ext cx="52166" cy="117056"/>
          </a:xfrm>
          <a:custGeom>
            <a:avLst/>
            <a:gdLst/>
            <a:ahLst/>
            <a:cxnLst/>
            <a:rect l="l" t="t" r="r" b="b"/>
            <a:pathLst>
              <a:path w="52070" h="116839">
                <a:moveTo>
                  <a:pt x="0" y="0"/>
                </a:moveTo>
                <a:lnTo>
                  <a:pt x="51816" y="116586"/>
                </a:lnTo>
              </a:path>
            </a:pathLst>
          </a:custGeom>
          <a:ln w="5537">
            <a:solidFill>
              <a:srgbClr val="000000"/>
            </a:solidFill>
          </a:ln>
        </p:spPr>
        <p:txBody>
          <a:bodyPr wrap="square" lIns="0" tIns="0" rIns="0" bIns="0" rtlCol="0"/>
          <a:lstStyle/>
          <a:p>
            <a:endParaRPr sz="1803"/>
          </a:p>
        </p:txBody>
      </p:sp>
      <p:sp>
        <p:nvSpPr>
          <p:cNvPr id="338" name="object 338"/>
          <p:cNvSpPr/>
          <p:nvPr/>
        </p:nvSpPr>
        <p:spPr>
          <a:xfrm>
            <a:off x="654301" y="4172310"/>
            <a:ext cx="90973" cy="124691"/>
          </a:xfrm>
          <a:custGeom>
            <a:avLst/>
            <a:gdLst/>
            <a:ahLst/>
            <a:cxnLst/>
            <a:rect l="l" t="t" r="r" b="b"/>
            <a:pathLst>
              <a:path w="90804" h="124460">
                <a:moveTo>
                  <a:pt x="0" y="124205"/>
                </a:moveTo>
                <a:lnTo>
                  <a:pt x="90678" y="0"/>
                </a:lnTo>
              </a:path>
            </a:pathLst>
          </a:custGeom>
          <a:ln w="5537">
            <a:solidFill>
              <a:srgbClr val="000000"/>
            </a:solidFill>
          </a:ln>
        </p:spPr>
        <p:txBody>
          <a:bodyPr wrap="square" lIns="0" tIns="0" rIns="0" bIns="0" rtlCol="0"/>
          <a:lstStyle/>
          <a:p>
            <a:endParaRPr sz="1803"/>
          </a:p>
        </p:txBody>
      </p:sp>
      <p:sp>
        <p:nvSpPr>
          <p:cNvPr id="339" name="object 339"/>
          <p:cNvSpPr/>
          <p:nvPr/>
        </p:nvSpPr>
        <p:spPr>
          <a:xfrm>
            <a:off x="502381" y="4279952"/>
            <a:ext cx="152047" cy="17177"/>
          </a:xfrm>
          <a:custGeom>
            <a:avLst/>
            <a:gdLst/>
            <a:ahLst/>
            <a:cxnLst/>
            <a:rect l="l" t="t" r="r" b="b"/>
            <a:pathLst>
              <a:path w="151765" h="17145">
                <a:moveTo>
                  <a:pt x="0" y="0"/>
                </a:moveTo>
                <a:lnTo>
                  <a:pt x="151637" y="16763"/>
                </a:lnTo>
              </a:path>
            </a:pathLst>
          </a:custGeom>
          <a:ln w="5537">
            <a:solidFill>
              <a:srgbClr val="000000"/>
            </a:solidFill>
          </a:ln>
        </p:spPr>
        <p:txBody>
          <a:bodyPr wrap="square" lIns="0" tIns="0" rIns="0" bIns="0" rtlCol="0"/>
          <a:lstStyle/>
          <a:p>
            <a:endParaRPr sz="1803"/>
          </a:p>
        </p:txBody>
      </p:sp>
      <p:sp>
        <p:nvSpPr>
          <p:cNvPr id="340" name="object 340"/>
          <p:cNvSpPr/>
          <p:nvPr/>
        </p:nvSpPr>
        <p:spPr>
          <a:xfrm>
            <a:off x="529864" y="4015047"/>
            <a:ext cx="152047" cy="17177"/>
          </a:xfrm>
          <a:custGeom>
            <a:avLst/>
            <a:gdLst/>
            <a:ahLst/>
            <a:cxnLst/>
            <a:rect l="l" t="t" r="r" b="b"/>
            <a:pathLst>
              <a:path w="151765" h="17145">
                <a:moveTo>
                  <a:pt x="0" y="0"/>
                </a:moveTo>
                <a:lnTo>
                  <a:pt x="151637" y="16763"/>
                </a:lnTo>
              </a:path>
            </a:pathLst>
          </a:custGeom>
          <a:ln w="5537">
            <a:solidFill>
              <a:srgbClr val="000000"/>
            </a:solidFill>
          </a:ln>
        </p:spPr>
        <p:txBody>
          <a:bodyPr wrap="square" lIns="0" tIns="0" rIns="0" bIns="0" rtlCol="0"/>
          <a:lstStyle/>
          <a:p>
            <a:endParaRPr sz="1803"/>
          </a:p>
        </p:txBody>
      </p:sp>
      <p:sp>
        <p:nvSpPr>
          <p:cNvPr id="341" name="object 341"/>
          <p:cNvSpPr/>
          <p:nvPr/>
        </p:nvSpPr>
        <p:spPr>
          <a:xfrm>
            <a:off x="439781" y="4139483"/>
            <a:ext cx="62982" cy="140595"/>
          </a:xfrm>
          <a:custGeom>
            <a:avLst/>
            <a:gdLst/>
            <a:ahLst/>
            <a:cxnLst/>
            <a:rect l="l" t="t" r="r" b="b"/>
            <a:pathLst>
              <a:path w="62865" h="140335">
                <a:moveTo>
                  <a:pt x="0" y="0"/>
                </a:moveTo>
                <a:lnTo>
                  <a:pt x="62484" y="140208"/>
                </a:lnTo>
              </a:path>
            </a:pathLst>
          </a:custGeom>
          <a:ln w="5537">
            <a:solidFill>
              <a:srgbClr val="000000"/>
            </a:solidFill>
          </a:ln>
        </p:spPr>
        <p:txBody>
          <a:bodyPr wrap="square" lIns="0" tIns="0" rIns="0" bIns="0" rtlCol="0"/>
          <a:lstStyle/>
          <a:p>
            <a:endParaRPr sz="1803"/>
          </a:p>
        </p:txBody>
      </p:sp>
      <p:sp>
        <p:nvSpPr>
          <p:cNvPr id="342" name="object 342"/>
          <p:cNvSpPr/>
          <p:nvPr/>
        </p:nvSpPr>
        <p:spPr>
          <a:xfrm>
            <a:off x="439781" y="4015046"/>
            <a:ext cx="90337" cy="124691"/>
          </a:xfrm>
          <a:custGeom>
            <a:avLst/>
            <a:gdLst/>
            <a:ahLst/>
            <a:cxnLst/>
            <a:rect l="l" t="t" r="r" b="b"/>
            <a:pathLst>
              <a:path w="90170" h="124460">
                <a:moveTo>
                  <a:pt x="0" y="124205"/>
                </a:moveTo>
                <a:lnTo>
                  <a:pt x="89915" y="0"/>
                </a:lnTo>
              </a:path>
            </a:pathLst>
          </a:custGeom>
          <a:ln w="5537">
            <a:solidFill>
              <a:srgbClr val="000000"/>
            </a:solidFill>
          </a:ln>
        </p:spPr>
        <p:txBody>
          <a:bodyPr wrap="square" lIns="0" tIns="0" rIns="0" bIns="0" rtlCol="0"/>
          <a:lstStyle/>
          <a:p>
            <a:endParaRPr sz="1803"/>
          </a:p>
        </p:txBody>
      </p:sp>
      <p:sp>
        <p:nvSpPr>
          <p:cNvPr id="343" name="object 343"/>
          <p:cNvSpPr/>
          <p:nvPr/>
        </p:nvSpPr>
        <p:spPr>
          <a:xfrm>
            <a:off x="1400156" y="4265447"/>
            <a:ext cx="131689" cy="75705"/>
          </a:xfrm>
          <a:custGeom>
            <a:avLst/>
            <a:gdLst/>
            <a:ahLst/>
            <a:cxnLst/>
            <a:rect l="l" t="t" r="r" b="b"/>
            <a:pathLst>
              <a:path w="131444" h="75564">
                <a:moveTo>
                  <a:pt x="131063" y="75437"/>
                </a:moveTo>
                <a:lnTo>
                  <a:pt x="0" y="0"/>
                </a:lnTo>
              </a:path>
            </a:pathLst>
          </a:custGeom>
          <a:ln w="5537">
            <a:solidFill>
              <a:srgbClr val="000000"/>
            </a:solidFill>
          </a:ln>
        </p:spPr>
        <p:txBody>
          <a:bodyPr wrap="square" lIns="0" tIns="0" rIns="0" bIns="0" rtlCol="0"/>
          <a:lstStyle/>
          <a:p>
            <a:endParaRPr sz="1803"/>
          </a:p>
        </p:txBody>
      </p:sp>
      <p:sp>
        <p:nvSpPr>
          <p:cNvPr id="344" name="object 344"/>
          <p:cNvSpPr/>
          <p:nvPr/>
        </p:nvSpPr>
        <p:spPr>
          <a:xfrm>
            <a:off x="1266558" y="4341024"/>
            <a:ext cx="0" cy="153955"/>
          </a:xfrm>
          <a:custGeom>
            <a:avLst/>
            <a:gdLst/>
            <a:ahLst/>
            <a:cxnLst/>
            <a:rect l="l" t="t" r="r" b="b"/>
            <a:pathLst>
              <a:path h="153670">
                <a:moveTo>
                  <a:pt x="0" y="153162"/>
                </a:moveTo>
                <a:lnTo>
                  <a:pt x="0" y="0"/>
                </a:lnTo>
              </a:path>
            </a:pathLst>
          </a:custGeom>
          <a:ln w="5537">
            <a:solidFill>
              <a:srgbClr val="000000"/>
            </a:solidFill>
          </a:ln>
        </p:spPr>
        <p:txBody>
          <a:bodyPr wrap="square" lIns="0" tIns="0" rIns="0" bIns="0" rtlCol="0"/>
          <a:lstStyle/>
          <a:p>
            <a:endParaRPr sz="1803"/>
          </a:p>
        </p:txBody>
      </p:sp>
      <p:sp>
        <p:nvSpPr>
          <p:cNvPr id="345" name="object 345"/>
          <p:cNvSpPr/>
          <p:nvPr/>
        </p:nvSpPr>
        <p:spPr>
          <a:xfrm>
            <a:off x="1400156" y="4494471"/>
            <a:ext cx="131689" cy="78250"/>
          </a:xfrm>
          <a:custGeom>
            <a:avLst/>
            <a:gdLst/>
            <a:ahLst/>
            <a:cxnLst/>
            <a:rect l="l" t="t" r="r" b="b"/>
            <a:pathLst>
              <a:path w="131444" h="78104">
                <a:moveTo>
                  <a:pt x="0" y="77724"/>
                </a:moveTo>
                <a:lnTo>
                  <a:pt x="131063" y="0"/>
                </a:lnTo>
              </a:path>
            </a:pathLst>
          </a:custGeom>
          <a:ln w="5537">
            <a:solidFill>
              <a:srgbClr val="000000"/>
            </a:solidFill>
          </a:ln>
        </p:spPr>
        <p:txBody>
          <a:bodyPr wrap="square" lIns="0" tIns="0" rIns="0" bIns="0" rtlCol="0"/>
          <a:lstStyle/>
          <a:p>
            <a:endParaRPr sz="1803"/>
          </a:p>
        </p:txBody>
      </p:sp>
      <p:sp>
        <p:nvSpPr>
          <p:cNvPr id="346" name="object 346"/>
          <p:cNvSpPr/>
          <p:nvPr/>
        </p:nvSpPr>
        <p:spPr>
          <a:xfrm>
            <a:off x="1266558" y="4494471"/>
            <a:ext cx="133597" cy="78250"/>
          </a:xfrm>
          <a:custGeom>
            <a:avLst/>
            <a:gdLst/>
            <a:ahLst/>
            <a:cxnLst/>
            <a:rect l="l" t="t" r="r" b="b"/>
            <a:pathLst>
              <a:path w="133350" h="78104">
                <a:moveTo>
                  <a:pt x="133350" y="77724"/>
                </a:moveTo>
                <a:lnTo>
                  <a:pt x="0" y="0"/>
                </a:lnTo>
              </a:path>
            </a:pathLst>
          </a:custGeom>
          <a:ln w="5537">
            <a:solidFill>
              <a:srgbClr val="000000"/>
            </a:solidFill>
          </a:ln>
        </p:spPr>
        <p:txBody>
          <a:bodyPr wrap="square" lIns="0" tIns="0" rIns="0" bIns="0" rtlCol="0"/>
          <a:lstStyle/>
          <a:p>
            <a:endParaRPr sz="1803"/>
          </a:p>
        </p:txBody>
      </p:sp>
      <p:sp>
        <p:nvSpPr>
          <p:cNvPr id="347" name="object 347"/>
          <p:cNvSpPr/>
          <p:nvPr/>
        </p:nvSpPr>
        <p:spPr>
          <a:xfrm>
            <a:off x="1665060" y="4265447"/>
            <a:ext cx="132961" cy="75705"/>
          </a:xfrm>
          <a:custGeom>
            <a:avLst/>
            <a:gdLst/>
            <a:ahLst/>
            <a:cxnLst/>
            <a:rect l="l" t="t" r="r" b="b"/>
            <a:pathLst>
              <a:path w="132714" h="75564">
                <a:moveTo>
                  <a:pt x="0" y="0"/>
                </a:moveTo>
                <a:lnTo>
                  <a:pt x="132587" y="75437"/>
                </a:lnTo>
              </a:path>
            </a:pathLst>
          </a:custGeom>
          <a:ln w="5537">
            <a:solidFill>
              <a:srgbClr val="000000"/>
            </a:solidFill>
          </a:ln>
        </p:spPr>
        <p:txBody>
          <a:bodyPr wrap="square" lIns="0" tIns="0" rIns="0" bIns="0" rtlCol="0"/>
          <a:lstStyle/>
          <a:p>
            <a:endParaRPr sz="1803"/>
          </a:p>
        </p:txBody>
      </p:sp>
      <p:sp>
        <p:nvSpPr>
          <p:cNvPr id="348" name="object 348"/>
          <p:cNvSpPr/>
          <p:nvPr/>
        </p:nvSpPr>
        <p:spPr>
          <a:xfrm>
            <a:off x="1531463" y="4265447"/>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349" name="object 349"/>
          <p:cNvSpPr/>
          <p:nvPr/>
        </p:nvSpPr>
        <p:spPr>
          <a:xfrm>
            <a:off x="1531462" y="4341024"/>
            <a:ext cx="0" cy="153955"/>
          </a:xfrm>
          <a:custGeom>
            <a:avLst/>
            <a:gdLst/>
            <a:ahLst/>
            <a:cxnLst/>
            <a:rect l="l" t="t" r="r" b="b"/>
            <a:pathLst>
              <a:path h="153670">
                <a:moveTo>
                  <a:pt x="0" y="153162"/>
                </a:moveTo>
                <a:lnTo>
                  <a:pt x="0" y="0"/>
                </a:lnTo>
              </a:path>
            </a:pathLst>
          </a:custGeom>
          <a:ln w="5537">
            <a:solidFill>
              <a:srgbClr val="000000"/>
            </a:solidFill>
          </a:ln>
        </p:spPr>
        <p:txBody>
          <a:bodyPr wrap="square" lIns="0" tIns="0" rIns="0" bIns="0" rtlCol="0"/>
          <a:lstStyle/>
          <a:p>
            <a:endParaRPr sz="1803"/>
          </a:p>
        </p:txBody>
      </p:sp>
      <p:sp>
        <p:nvSpPr>
          <p:cNvPr id="350" name="object 350"/>
          <p:cNvSpPr/>
          <p:nvPr/>
        </p:nvSpPr>
        <p:spPr>
          <a:xfrm>
            <a:off x="2064325" y="4341024"/>
            <a:ext cx="0" cy="153955"/>
          </a:xfrm>
          <a:custGeom>
            <a:avLst/>
            <a:gdLst/>
            <a:ahLst/>
            <a:cxnLst/>
            <a:rect l="l" t="t" r="r" b="b"/>
            <a:pathLst>
              <a:path h="153670">
                <a:moveTo>
                  <a:pt x="0" y="153162"/>
                </a:moveTo>
                <a:lnTo>
                  <a:pt x="0" y="0"/>
                </a:lnTo>
              </a:path>
            </a:pathLst>
          </a:custGeom>
          <a:ln w="5537">
            <a:solidFill>
              <a:srgbClr val="000000"/>
            </a:solidFill>
          </a:ln>
        </p:spPr>
        <p:txBody>
          <a:bodyPr wrap="square" lIns="0" tIns="0" rIns="0" bIns="0" rtlCol="0"/>
          <a:lstStyle/>
          <a:p>
            <a:endParaRPr sz="1803"/>
          </a:p>
        </p:txBody>
      </p:sp>
      <p:sp>
        <p:nvSpPr>
          <p:cNvPr id="351" name="object 351"/>
          <p:cNvSpPr/>
          <p:nvPr/>
        </p:nvSpPr>
        <p:spPr>
          <a:xfrm>
            <a:off x="1931492" y="4265447"/>
            <a:ext cx="132961" cy="75705"/>
          </a:xfrm>
          <a:custGeom>
            <a:avLst/>
            <a:gdLst/>
            <a:ahLst/>
            <a:cxnLst/>
            <a:rect l="l" t="t" r="r" b="b"/>
            <a:pathLst>
              <a:path w="132714" h="75564">
                <a:moveTo>
                  <a:pt x="0" y="0"/>
                </a:moveTo>
                <a:lnTo>
                  <a:pt x="132587" y="75437"/>
                </a:lnTo>
              </a:path>
            </a:pathLst>
          </a:custGeom>
          <a:ln w="5537">
            <a:solidFill>
              <a:srgbClr val="000000"/>
            </a:solidFill>
          </a:ln>
        </p:spPr>
        <p:txBody>
          <a:bodyPr wrap="square" lIns="0" tIns="0" rIns="0" bIns="0" rtlCol="0"/>
          <a:lstStyle/>
          <a:p>
            <a:endParaRPr sz="1803"/>
          </a:p>
        </p:txBody>
      </p:sp>
      <p:sp>
        <p:nvSpPr>
          <p:cNvPr id="352" name="object 352"/>
          <p:cNvSpPr/>
          <p:nvPr/>
        </p:nvSpPr>
        <p:spPr>
          <a:xfrm>
            <a:off x="1929201" y="4292929"/>
            <a:ext cx="111967" cy="64889"/>
          </a:xfrm>
          <a:custGeom>
            <a:avLst/>
            <a:gdLst/>
            <a:ahLst/>
            <a:cxnLst/>
            <a:rect l="l" t="t" r="r" b="b"/>
            <a:pathLst>
              <a:path w="111760" h="64770">
                <a:moveTo>
                  <a:pt x="0" y="0"/>
                </a:moveTo>
                <a:lnTo>
                  <a:pt x="111251" y="64770"/>
                </a:lnTo>
              </a:path>
            </a:pathLst>
          </a:custGeom>
          <a:ln w="5537">
            <a:solidFill>
              <a:srgbClr val="000000"/>
            </a:solidFill>
          </a:ln>
        </p:spPr>
        <p:txBody>
          <a:bodyPr wrap="square" lIns="0" tIns="0" rIns="0" bIns="0" rtlCol="0"/>
          <a:lstStyle/>
          <a:p>
            <a:endParaRPr sz="1803"/>
          </a:p>
        </p:txBody>
      </p:sp>
      <p:sp>
        <p:nvSpPr>
          <p:cNvPr id="353" name="object 353"/>
          <p:cNvSpPr/>
          <p:nvPr/>
        </p:nvSpPr>
        <p:spPr>
          <a:xfrm>
            <a:off x="1931492" y="4494471"/>
            <a:ext cx="132961" cy="78250"/>
          </a:xfrm>
          <a:custGeom>
            <a:avLst/>
            <a:gdLst/>
            <a:ahLst/>
            <a:cxnLst/>
            <a:rect l="l" t="t" r="r" b="b"/>
            <a:pathLst>
              <a:path w="132714" h="78104">
                <a:moveTo>
                  <a:pt x="0" y="77724"/>
                </a:moveTo>
                <a:lnTo>
                  <a:pt x="132587" y="0"/>
                </a:lnTo>
              </a:path>
            </a:pathLst>
          </a:custGeom>
          <a:ln w="5537">
            <a:solidFill>
              <a:srgbClr val="000000"/>
            </a:solidFill>
          </a:ln>
        </p:spPr>
        <p:txBody>
          <a:bodyPr wrap="square" lIns="0" tIns="0" rIns="0" bIns="0" rtlCol="0"/>
          <a:lstStyle/>
          <a:p>
            <a:endParaRPr sz="1803"/>
          </a:p>
        </p:txBody>
      </p:sp>
      <p:sp>
        <p:nvSpPr>
          <p:cNvPr id="354" name="object 354"/>
          <p:cNvSpPr/>
          <p:nvPr/>
        </p:nvSpPr>
        <p:spPr>
          <a:xfrm>
            <a:off x="1955157" y="4524243"/>
            <a:ext cx="111967" cy="63618"/>
          </a:xfrm>
          <a:custGeom>
            <a:avLst/>
            <a:gdLst/>
            <a:ahLst/>
            <a:cxnLst/>
            <a:rect l="l" t="t" r="r" b="b"/>
            <a:pathLst>
              <a:path w="111760" h="63500">
                <a:moveTo>
                  <a:pt x="0" y="63246"/>
                </a:moveTo>
                <a:lnTo>
                  <a:pt x="111252" y="0"/>
                </a:lnTo>
              </a:path>
            </a:pathLst>
          </a:custGeom>
          <a:ln w="5537">
            <a:solidFill>
              <a:srgbClr val="000000"/>
            </a:solidFill>
          </a:ln>
        </p:spPr>
        <p:txBody>
          <a:bodyPr wrap="square" lIns="0" tIns="0" rIns="0" bIns="0" rtlCol="0"/>
          <a:lstStyle/>
          <a:p>
            <a:endParaRPr sz="1803"/>
          </a:p>
        </p:txBody>
      </p:sp>
      <p:sp>
        <p:nvSpPr>
          <p:cNvPr id="355" name="object 355"/>
          <p:cNvSpPr/>
          <p:nvPr/>
        </p:nvSpPr>
        <p:spPr>
          <a:xfrm>
            <a:off x="1797894" y="4265447"/>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356" name="object 356"/>
          <p:cNvSpPr/>
          <p:nvPr/>
        </p:nvSpPr>
        <p:spPr>
          <a:xfrm>
            <a:off x="1797894" y="4494471"/>
            <a:ext cx="133597" cy="78250"/>
          </a:xfrm>
          <a:custGeom>
            <a:avLst/>
            <a:gdLst/>
            <a:ahLst/>
            <a:cxnLst/>
            <a:rect l="l" t="t" r="r" b="b"/>
            <a:pathLst>
              <a:path w="133350" h="78104">
                <a:moveTo>
                  <a:pt x="0" y="0"/>
                </a:moveTo>
                <a:lnTo>
                  <a:pt x="133350" y="77724"/>
                </a:lnTo>
              </a:path>
            </a:pathLst>
          </a:custGeom>
          <a:ln w="5537">
            <a:solidFill>
              <a:srgbClr val="000000"/>
            </a:solidFill>
          </a:ln>
        </p:spPr>
        <p:txBody>
          <a:bodyPr wrap="square" lIns="0" tIns="0" rIns="0" bIns="0" rtlCol="0"/>
          <a:lstStyle/>
          <a:p>
            <a:endParaRPr sz="1803"/>
          </a:p>
        </p:txBody>
      </p:sp>
      <p:sp>
        <p:nvSpPr>
          <p:cNvPr id="357" name="object 357"/>
          <p:cNvSpPr/>
          <p:nvPr/>
        </p:nvSpPr>
        <p:spPr>
          <a:xfrm>
            <a:off x="1797894" y="4341024"/>
            <a:ext cx="0" cy="153955"/>
          </a:xfrm>
          <a:custGeom>
            <a:avLst/>
            <a:gdLst/>
            <a:ahLst/>
            <a:cxnLst/>
            <a:rect l="l" t="t" r="r" b="b"/>
            <a:pathLst>
              <a:path h="153670">
                <a:moveTo>
                  <a:pt x="0" y="153162"/>
                </a:moveTo>
                <a:lnTo>
                  <a:pt x="0" y="0"/>
                </a:lnTo>
              </a:path>
            </a:pathLst>
          </a:custGeom>
          <a:ln w="5537">
            <a:solidFill>
              <a:srgbClr val="000000"/>
            </a:solidFill>
          </a:ln>
        </p:spPr>
        <p:txBody>
          <a:bodyPr wrap="square" lIns="0" tIns="0" rIns="0" bIns="0" rtlCol="0"/>
          <a:lstStyle/>
          <a:p>
            <a:endParaRPr sz="1803"/>
          </a:p>
        </p:txBody>
      </p:sp>
      <p:sp>
        <p:nvSpPr>
          <p:cNvPr id="358" name="object 358"/>
          <p:cNvSpPr/>
          <p:nvPr/>
        </p:nvSpPr>
        <p:spPr>
          <a:xfrm>
            <a:off x="1823850" y="4354003"/>
            <a:ext cx="0" cy="127872"/>
          </a:xfrm>
          <a:custGeom>
            <a:avLst/>
            <a:gdLst/>
            <a:ahLst/>
            <a:cxnLst/>
            <a:rect l="l" t="t" r="r" b="b"/>
            <a:pathLst>
              <a:path h="127635">
                <a:moveTo>
                  <a:pt x="0" y="127254"/>
                </a:moveTo>
                <a:lnTo>
                  <a:pt x="0" y="0"/>
                </a:lnTo>
              </a:path>
            </a:pathLst>
          </a:custGeom>
          <a:ln w="5537">
            <a:solidFill>
              <a:srgbClr val="000000"/>
            </a:solidFill>
          </a:ln>
        </p:spPr>
        <p:txBody>
          <a:bodyPr wrap="square" lIns="0" tIns="0" rIns="0" bIns="0" rtlCol="0"/>
          <a:lstStyle/>
          <a:p>
            <a:endParaRPr sz="1803"/>
          </a:p>
        </p:txBody>
      </p:sp>
      <p:sp>
        <p:nvSpPr>
          <p:cNvPr id="359" name="object 359"/>
          <p:cNvSpPr/>
          <p:nvPr/>
        </p:nvSpPr>
        <p:spPr>
          <a:xfrm>
            <a:off x="1931491" y="4152461"/>
            <a:ext cx="0" cy="113240"/>
          </a:xfrm>
          <a:custGeom>
            <a:avLst/>
            <a:gdLst/>
            <a:ahLst/>
            <a:cxnLst/>
            <a:rect l="l" t="t" r="r" b="b"/>
            <a:pathLst>
              <a:path h="113029">
                <a:moveTo>
                  <a:pt x="0" y="112775"/>
                </a:moveTo>
                <a:lnTo>
                  <a:pt x="0" y="0"/>
                </a:lnTo>
              </a:path>
            </a:pathLst>
          </a:custGeom>
          <a:ln w="5537">
            <a:solidFill>
              <a:srgbClr val="000000"/>
            </a:solidFill>
          </a:ln>
        </p:spPr>
        <p:txBody>
          <a:bodyPr wrap="square" lIns="0" tIns="0" rIns="0" bIns="0" rtlCol="0"/>
          <a:lstStyle/>
          <a:p>
            <a:endParaRPr sz="1803"/>
          </a:p>
        </p:txBody>
      </p:sp>
      <p:sp>
        <p:nvSpPr>
          <p:cNvPr id="360" name="object 360"/>
          <p:cNvSpPr/>
          <p:nvPr/>
        </p:nvSpPr>
        <p:spPr>
          <a:xfrm>
            <a:off x="2064325" y="4494471"/>
            <a:ext cx="133597" cy="78250"/>
          </a:xfrm>
          <a:custGeom>
            <a:avLst/>
            <a:gdLst/>
            <a:ahLst/>
            <a:cxnLst/>
            <a:rect l="l" t="t" r="r" b="b"/>
            <a:pathLst>
              <a:path w="133350" h="78104">
                <a:moveTo>
                  <a:pt x="0" y="0"/>
                </a:moveTo>
                <a:lnTo>
                  <a:pt x="133350" y="77724"/>
                </a:lnTo>
              </a:path>
            </a:pathLst>
          </a:custGeom>
          <a:ln w="5537">
            <a:solidFill>
              <a:srgbClr val="000000"/>
            </a:solidFill>
          </a:ln>
        </p:spPr>
        <p:txBody>
          <a:bodyPr wrap="square" lIns="0" tIns="0" rIns="0" bIns="0" rtlCol="0"/>
          <a:lstStyle/>
          <a:p>
            <a:endParaRPr sz="1803"/>
          </a:p>
        </p:txBody>
      </p:sp>
      <p:sp>
        <p:nvSpPr>
          <p:cNvPr id="361" name="object 361"/>
          <p:cNvSpPr/>
          <p:nvPr/>
        </p:nvSpPr>
        <p:spPr>
          <a:xfrm>
            <a:off x="2064325" y="4726549"/>
            <a:ext cx="133597" cy="75705"/>
          </a:xfrm>
          <a:custGeom>
            <a:avLst/>
            <a:gdLst/>
            <a:ahLst/>
            <a:cxnLst/>
            <a:rect l="l" t="t" r="r" b="b"/>
            <a:pathLst>
              <a:path w="133350" h="75564">
                <a:moveTo>
                  <a:pt x="0" y="75437"/>
                </a:moveTo>
                <a:lnTo>
                  <a:pt x="133350" y="0"/>
                </a:lnTo>
              </a:path>
            </a:pathLst>
          </a:custGeom>
          <a:ln w="5537">
            <a:solidFill>
              <a:srgbClr val="000000"/>
            </a:solidFill>
          </a:ln>
        </p:spPr>
        <p:txBody>
          <a:bodyPr wrap="square" lIns="0" tIns="0" rIns="0" bIns="0" rtlCol="0"/>
          <a:lstStyle/>
          <a:p>
            <a:endParaRPr sz="1803"/>
          </a:p>
        </p:txBody>
      </p:sp>
      <p:sp>
        <p:nvSpPr>
          <p:cNvPr id="362" name="object 362"/>
          <p:cNvSpPr/>
          <p:nvPr/>
        </p:nvSpPr>
        <p:spPr>
          <a:xfrm>
            <a:off x="1931492" y="4726549"/>
            <a:ext cx="132961" cy="75705"/>
          </a:xfrm>
          <a:custGeom>
            <a:avLst/>
            <a:gdLst/>
            <a:ahLst/>
            <a:cxnLst/>
            <a:rect l="l" t="t" r="r" b="b"/>
            <a:pathLst>
              <a:path w="132714" h="75564">
                <a:moveTo>
                  <a:pt x="0" y="0"/>
                </a:moveTo>
                <a:lnTo>
                  <a:pt x="132587" y="75437"/>
                </a:lnTo>
              </a:path>
            </a:pathLst>
          </a:custGeom>
          <a:ln w="5537">
            <a:solidFill>
              <a:srgbClr val="000000"/>
            </a:solidFill>
          </a:ln>
        </p:spPr>
        <p:txBody>
          <a:bodyPr wrap="square" lIns="0" tIns="0" rIns="0" bIns="0" rtlCol="0"/>
          <a:lstStyle/>
          <a:p>
            <a:endParaRPr sz="1803"/>
          </a:p>
        </p:txBody>
      </p:sp>
      <p:sp>
        <p:nvSpPr>
          <p:cNvPr id="363" name="object 363"/>
          <p:cNvSpPr/>
          <p:nvPr/>
        </p:nvSpPr>
        <p:spPr>
          <a:xfrm>
            <a:off x="1931491" y="4572339"/>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364" name="object 364"/>
          <p:cNvSpPr/>
          <p:nvPr/>
        </p:nvSpPr>
        <p:spPr>
          <a:xfrm>
            <a:off x="2197923" y="4572339"/>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365" name="object 365"/>
          <p:cNvSpPr/>
          <p:nvPr/>
        </p:nvSpPr>
        <p:spPr>
          <a:xfrm>
            <a:off x="2197923" y="4726549"/>
            <a:ext cx="133597" cy="75705"/>
          </a:xfrm>
          <a:custGeom>
            <a:avLst/>
            <a:gdLst/>
            <a:ahLst/>
            <a:cxnLst/>
            <a:rect l="l" t="t" r="r" b="b"/>
            <a:pathLst>
              <a:path w="133350" h="75564">
                <a:moveTo>
                  <a:pt x="133350" y="75437"/>
                </a:moveTo>
                <a:lnTo>
                  <a:pt x="0" y="0"/>
                </a:lnTo>
              </a:path>
            </a:pathLst>
          </a:custGeom>
          <a:ln w="5537">
            <a:solidFill>
              <a:srgbClr val="000000"/>
            </a:solidFill>
          </a:ln>
        </p:spPr>
        <p:txBody>
          <a:bodyPr wrap="square" lIns="0" tIns="0" rIns="0" bIns="0" rtlCol="0"/>
          <a:lstStyle/>
          <a:p>
            <a:endParaRPr sz="1803"/>
          </a:p>
        </p:txBody>
      </p:sp>
      <p:sp>
        <p:nvSpPr>
          <p:cNvPr id="366" name="object 366"/>
          <p:cNvSpPr/>
          <p:nvPr/>
        </p:nvSpPr>
        <p:spPr>
          <a:xfrm>
            <a:off x="2331521" y="4726549"/>
            <a:ext cx="132961" cy="75705"/>
          </a:xfrm>
          <a:custGeom>
            <a:avLst/>
            <a:gdLst/>
            <a:ahLst/>
            <a:cxnLst/>
            <a:rect l="l" t="t" r="r" b="b"/>
            <a:pathLst>
              <a:path w="132714" h="75564">
                <a:moveTo>
                  <a:pt x="132587" y="0"/>
                </a:moveTo>
                <a:lnTo>
                  <a:pt x="0" y="75437"/>
                </a:lnTo>
              </a:path>
            </a:pathLst>
          </a:custGeom>
          <a:ln w="5537">
            <a:solidFill>
              <a:srgbClr val="000000"/>
            </a:solidFill>
          </a:ln>
        </p:spPr>
        <p:txBody>
          <a:bodyPr wrap="square" lIns="0" tIns="0" rIns="0" bIns="0" rtlCol="0"/>
          <a:lstStyle/>
          <a:p>
            <a:endParaRPr sz="1803"/>
          </a:p>
        </p:txBody>
      </p:sp>
      <p:sp>
        <p:nvSpPr>
          <p:cNvPr id="367" name="object 367"/>
          <p:cNvSpPr/>
          <p:nvPr/>
        </p:nvSpPr>
        <p:spPr>
          <a:xfrm>
            <a:off x="2464354" y="4726549"/>
            <a:ext cx="133597" cy="75705"/>
          </a:xfrm>
          <a:custGeom>
            <a:avLst/>
            <a:gdLst/>
            <a:ahLst/>
            <a:cxnLst/>
            <a:rect l="l" t="t" r="r" b="b"/>
            <a:pathLst>
              <a:path w="133350" h="75564">
                <a:moveTo>
                  <a:pt x="133349" y="75437"/>
                </a:moveTo>
                <a:lnTo>
                  <a:pt x="0" y="0"/>
                </a:lnTo>
              </a:path>
            </a:pathLst>
          </a:custGeom>
          <a:ln w="5537">
            <a:solidFill>
              <a:srgbClr val="000000"/>
            </a:solidFill>
          </a:ln>
        </p:spPr>
        <p:txBody>
          <a:bodyPr wrap="square" lIns="0" tIns="0" rIns="0" bIns="0" rtlCol="0"/>
          <a:lstStyle/>
          <a:p>
            <a:endParaRPr sz="1803"/>
          </a:p>
        </p:txBody>
      </p:sp>
      <p:sp>
        <p:nvSpPr>
          <p:cNvPr id="368" name="object 368"/>
          <p:cNvSpPr/>
          <p:nvPr/>
        </p:nvSpPr>
        <p:spPr>
          <a:xfrm>
            <a:off x="2597952" y="4726549"/>
            <a:ext cx="131689" cy="75705"/>
          </a:xfrm>
          <a:custGeom>
            <a:avLst/>
            <a:gdLst/>
            <a:ahLst/>
            <a:cxnLst/>
            <a:rect l="l" t="t" r="r" b="b"/>
            <a:pathLst>
              <a:path w="131444" h="75564">
                <a:moveTo>
                  <a:pt x="131063" y="0"/>
                </a:moveTo>
                <a:lnTo>
                  <a:pt x="0" y="75437"/>
                </a:lnTo>
              </a:path>
            </a:pathLst>
          </a:custGeom>
          <a:ln w="5537">
            <a:solidFill>
              <a:srgbClr val="000000"/>
            </a:solidFill>
          </a:ln>
        </p:spPr>
        <p:txBody>
          <a:bodyPr wrap="square" lIns="0" tIns="0" rIns="0" bIns="0" rtlCol="0"/>
          <a:lstStyle/>
          <a:p>
            <a:endParaRPr sz="1803"/>
          </a:p>
        </p:txBody>
      </p:sp>
      <p:sp>
        <p:nvSpPr>
          <p:cNvPr id="369" name="object 369"/>
          <p:cNvSpPr/>
          <p:nvPr/>
        </p:nvSpPr>
        <p:spPr>
          <a:xfrm>
            <a:off x="2729259" y="4494471"/>
            <a:ext cx="132961" cy="78250"/>
          </a:xfrm>
          <a:custGeom>
            <a:avLst/>
            <a:gdLst/>
            <a:ahLst/>
            <a:cxnLst/>
            <a:rect l="l" t="t" r="r" b="b"/>
            <a:pathLst>
              <a:path w="132714" h="78104">
                <a:moveTo>
                  <a:pt x="132587" y="0"/>
                </a:moveTo>
                <a:lnTo>
                  <a:pt x="0" y="77724"/>
                </a:lnTo>
              </a:path>
            </a:pathLst>
          </a:custGeom>
          <a:ln w="5537">
            <a:solidFill>
              <a:srgbClr val="000000"/>
            </a:solidFill>
          </a:ln>
        </p:spPr>
        <p:txBody>
          <a:bodyPr wrap="square" lIns="0" tIns="0" rIns="0" bIns="0" rtlCol="0"/>
          <a:lstStyle/>
          <a:p>
            <a:endParaRPr sz="1803"/>
          </a:p>
        </p:txBody>
      </p:sp>
      <p:sp>
        <p:nvSpPr>
          <p:cNvPr id="370" name="object 370"/>
          <p:cNvSpPr/>
          <p:nvPr/>
        </p:nvSpPr>
        <p:spPr>
          <a:xfrm>
            <a:off x="2729259" y="4572339"/>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371" name="object 371"/>
          <p:cNvSpPr/>
          <p:nvPr/>
        </p:nvSpPr>
        <p:spPr>
          <a:xfrm>
            <a:off x="2755215" y="4585317"/>
            <a:ext cx="0" cy="128508"/>
          </a:xfrm>
          <a:custGeom>
            <a:avLst/>
            <a:gdLst/>
            <a:ahLst/>
            <a:cxnLst/>
            <a:rect l="l" t="t" r="r" b="b"/>
            <a:pathLst>
              <a:path h="128270">
                <a:moveTo>
                  <a:pt x="0" y="128015"/>
                </a:moveTo>
                <a:lnTo>
                  <a:pt x="0" y="0"/>
                </a:lnTo>
              </a:path>
            </a:pathLst>
          </a:custGeom>
          <a:ln w="5537">
            <a:solidFill>
              <a:srgbClr val="000000"/>
            </a:solidFill>
          </a:ln>
        </p:spPr>
        <p:txBody>
          <a:bodyPr wrap="square" lIns="0" tIns="0" rIns="0" bIns="0" rtlCol="0"/>
          <a:lstStyle/>
          <a:p>
            <a:endParaRPr sz="1803"/>
          </a:p>
        </p:txBody>
      </p:sp>
      <p:sp>
        <p:nvSpPr>
          <p:cNvPr id="372" name="object 372"/>
          <p:cNvSpPr/>
          <p:nvPr/>
        </p:nvSpPr>
        <p:spPr>
          <a:xfrm>
            <a:off x="2862093" y="4494471"/>
            <a:ext cx="133597" cy="78250"/>
          </a:xfrm>
          <a:custGeom>
            <a:avLst/>
            <a:gdLst/>
            <a:ahLst/>
            <a:cxnLst/>
            <a:rect l="l" t="t" r="r" b="b"/>
            <a:pathLst>
              <a:path w="133350" h="78104">
                <a:moveTo>
                  <a:pt x="133350" y="77724"/>
                </a:moveTo>
                <a:lnTo>
                  <a:pt x="0" y="0"/>
                </a:lnTo>
              </a:path>
            </a:pathLst>
          </a:custGeom>
          <a:ln w="5537">
            <a:solidFill>
              <a:srgbClr val="000000"/>
            </a:solidFill>
          </a:ln>
        </p:spPr>
        <p:txBody>
          <a:bodyPr wrap="square" lIns="0" tIns="0" rIns="0" bIns="0" rtlCol="0"/>
          <a:lstStyle/>
          <a:p>
            <a:endParaRPr sz="1803"/>
          </a:p>
        </p:txBody>
      </p:sp>
      <p:sp>
        <p:nvSpPr>
          <p:cNvPr id="373" name="object 373"/>
          <p:cNvSpPr/>
          <p:nvPr/>
        </p:nvSpPr>
        <p:spPr>
          <a:xfrm>
            <a:off x="2860566" y="4524243"/>
            <a:ext cx="111967" cy="63618"/>
          </a:xfrm>
          <a:custGeom>
            <a:avLst/>
            <a:gdLst/>
            <a:ahLst/>
            <a:cxnLst/>
            <a:rect l="l" t="t" r="r" b="b"/>
            <a:pathLst>
              <a:path w="111760" h="63500">
                <a:moveTo>
                  <a:pt x="111251" y="63246"/>
                </a:moveTo>
                <a:lnTo>
                  <a:pt x="0" y="0"/>
                </a:lnTo>
              </a:path>
            </a:pathLst>
          </a:custGeom>
          <a:ln w="5537">
            <a:solidFill>
              <a:srgbClr val="000000"/>
            </a:solidFill>
          </a:ln>
        </p:spPr>
        <p:txBody>
          <a:bodyPr wrap="square" lIns="0" tIns="0" rIns="0" bIns="0" rtlCol="0"/>
          <a:lstStyle/>
          <a:p>
            <a:endParaRPr sz="1803"/>
          </a:p>
        </p:txBody>
      </p:sp>
      <p:sp>
        <p:nvSpPr>
          <p:cNvPr id="374" name="object 374"/>
          <p:cNvSpPr/>
          <p:nvPr/>
        </p:nvSpPr>
        <p:spPr>
          <a:xfrm>
            <a:off x="2729259" y="4726549"/>
            <a:ext cx="132961" cy="75705"/>
          </a:xfrm>
          <a:custGeom>
            <a:avLst/>
            <a:gdLst/>
            <a:ahLst/>
            <a:cxnLst/>
            <a:rect l="l" t="t" r="r" b="b"/>
            <a:pathLst>
              <a:path w="132714" h="75564">
                <a:moveTo>
                  <a:pt x="132587" y="75437"/>
                </a:moveTo>
                <a:lnTo>
                  <a:pt x="0" y="0"/>
                </a:lnTo>
              </a:path>
            </a:pathLst>
          </a:custGeom>
          <a:ln w="5537">
            <a:solidFill>
              <a:srgbClr val="000000"/>
            </a:solidFill>
          </a:ln>
        </p:spPr>
        <p:txBody>
          <a:bodyPr wrap="square" lIns="0" tIns="0" rIns="0" bIns="0" rtlCol="0"/>
          <a:lstStyle/>
          <a:p>
            <a:endParaRPr sz="1803"/>
          </a:p>
        </p:txBody>
      </p:sp>
      <p:sp>
        <p:nvSpPr>
          <p:cNvPr id="375" name="object 375"/>
          <p:cNvSpPr/>
          <p:nvPr/>
        </p:nvSpPr>
        <p:spPr>
          <a:xfrm>
            <a:off x="2995690" y="4572339"/>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376" name="object 376"/>
          <p:cNvSpPr/>
          <p:nvPr/>
        </p:nvSpPr>
        <p:spPr>
          <a:xfrm>
            <a:off x="2862093" y="4726549"/>
            <a:ext cx="133597" cy="75705"/>
          </a:xfrm>
          <a:custGeom>
            <a:avLst/>
            <a:gdLst/>
            <a:ahLst/>
            <a:cxnLst/>
            <a:rect l="l" t="t" r="r" b="b"/>
            <a:pathLst>
              <a:path w="133350" h="75564">
                <a:moveTo>
                  <a:pt x="133350" y="0"/>
                </a:moveTo>
                <a:lnTo>
                  <a:pt x="0" y="75437"/>
                </a:lnTo>
              </a:path>
            </a:pathLst>
          </a:custGeom>
          <a:ln w="5537">
            <a:solidFill>
              <a:srgbClr val="000000"/>
            </a:solidFill>
          </a:ln>
        </p:spPr>
        <p:txBody>
          <a:bodyPr wrap="square" lIns="0" tIns="0" rIns="0" bIns="0" rtlCol="0"/>
          <a:lstStyle/>
          <a:p>
            <a:endParaRPr sz="1803"/>
          </a:p>
        </p:txBody>
      </p:sp>
      <p:sp>
        <p:nvSpPr>
          <p:cNvPr id="377" name="object 377"/>
          <p:cNvSpPr/>
          <p:nvPr/>
        </p:nvSpPr>
        <p:spPr>
          <a:xfrm>
            <a:off x="2860566" y="4709754"/>
            <a:ext cx="111967" cy="64889"/>
          </a:xfrm>
          <a:custGeom>
            <a:avLst/>
            <a:gdLst/>
            <a:ahLst/>
            <a:cxnLst/>
            <a:rect l="l" t="t" r="r" b="b"/>
            <a:pathLst>
              <a:path w="111760" h="64770">
                <a:moveTo>
                  <a:pt x="111251" y="0"/>
                </a:moveTo>
                <a:lnTo>
                  <a:pt x="0" y="64769"/>
                </a:lnTo>
              </a:path>
            </a:pathLst>
          </a:custGeom>
          <a:ln w="5537">
            <a:solidFill>
              <a:srgbClr val="000000"/>
            </a:solidFill>
          </a:ln>
        </p:spPr>
        <p:txBody>
          <a:bodyPr wrap="square" lIns="0" tIns="0" rIns="0" bIns="0" rtlCol="0"/>
          <a:lstStyle/>
          <a:p>
            <a:endParaRPr sz="1803"/>
          </a:p>
        </p:txBody>
      </p:sp>
      <p:sp>
        <p:nvSpPr>
          <p:cNvPr id="378" name="object 378"/>
          <p:cNvSpPr/>
          <p:nvPr/>
        </p:nvSpPr>
        <p:spPr>
          <a:xfrm>
            <a:off x="2995690" y="4726549"/>
            <a:ext cx="133597" cy="75705"/>
          </a:xfrm>
          <a:custGeom>
            <a:avLst/>
            <a:gdLst/>
            <a:ahLst/>
            <a:cxnLst/>
            <a:rect l="l" t="t" r="r" b="b"/>
            <a:pathLst>
              <a:path w="133350" h="75564">
                <a:moveTo>
                  <a:pt x="0" y="0"/>
                </a:moveTo>
                <a:lnTo>
                  <a:pt x="133350" y="75437"/>
                </a:lnTo>
              </a:path>
            </a:pathLst>
          </a:custGeom>
          <a:ln w="5537">
            <a:solidFill>
              <a:srgbClr val="000000"/>
            </a:solidFill>
          </a:ln>
        </p:spPr>
        <p:txBody>
          <a:bodyPr wrap="square" lIns="0" tIns="0" rIns="0" bIns="0" rtlCol="0"/>
          <a:lstStyle/>
          <a:p>
            <a:endParaRPr sz="1803"/>
          </a:p>
        </p:txBody>
      </p:sp>
      <p:sp>
        <p:nvSpPr>
          <p:cNvPr id="379" name="object 379"/>
          <p:cNvSpPr/>
          <p:nvPr/>
        </p:nvSpPr>
        <p:spPr>
          <a:xfrm>
            <a:off x="3262122" y="4726549"/>
            <a:ext cx="133597" cy="75705"/>
          </a:xfrm>
          <a:custGeom>
            <a:avLst/>
            <a:gdLst/>
            <a:ahLst/>
            <a:cxnLst/>
            <a:rect l="l" t="t" r="r" b="b"/>
            <a:pathLst>
              <a:path w="133350" h="75564">
                <a:moveTo>
                  <a:pt x="0" y="0"/>
                </a:moveTo>
                <a:lnTo>
                  <a:pt x="133350" y="75437"/>
                </a:lnTo>
              </a:path>
            </a:pathLst>
          </a:custGeom>
          <a:ln w="5537">
            <a:solidFill>
              <a:srgbClr val="000000"/>
            </a:solidFill>
          </a:ln>
        </p:spPr>
        <p:txBody>
          <a:bodyPr wrap="square" lIns="0" tIns="0" rIns="0" bIns="0" rtlCol="0"/>
          <a:lstStyle/>
          <a:p>
            <a:endParaRPr sz="1803"/>
          </a:p>
        </p:txBody>
      </p:sp>
      <p:sp>
        <p:nvSpPr>
          <p:cNvPr id="380" name="object 380"/>
          <p:cNvSpPr/>
          <p:nvPr/>
        </p:nvSpPr>
        <p:spPr>
          <a:xfrm>
            <a:off x="3129288" y="4726549"/>
            <a:ext cx="132961" cy="75705"/>
          </a:xfrm>
          <a:custGeom>
            <a:avLst/>
            <a:gdLst/>
            <a:ahLst/>
            <a:cxnLst/>
            <a:rect l="l" t="t" r="r" b="b"/>
            <a:pathLst>
              <a:path w="132714" h="75564">
                <a:moveTo>
                  <a:pt x="0" y="75437"/>
                </a:moveTo>
                <a:lnTo>
                  <a:pt x="132587" y="0"/>
                </a:lnTo>
              </a:path>
            </a:pathLst>
          </a:custGeom>
          <a:ln w="5537">
            <a:solidFill>
              <a:srgbClr val="000000"/>
            </a:solidFill>
          </a:ln>
        </p:spPr>
        <p:txBody>
          <a:bodyPr wrap="square" lIns="0" tIns="0" rIns="0" bIns="0" rtlCol="0"/>
          <a:lstStyle/>
          <a:p>
            <a:endParaRPr sz="1803"/>
          </a:p>
        </p:txBody>
      </p:sp>
      <p:sp>
        <p:nvSpPr>
          <p:cNvPr id="381" name="object 381"/>
          <p:cNvSpPr/>
          <p:nvPr/>
        </p:nvSpPr>
        <p:spPr>
          <a:xfrm>
            <a:off x="3528553" y="4955573"/>
            <a:ext cx="133597" cy="78250"/>
          </a:xfrm>
          <a:custGeom>
            <a:avLst/>
            <a:gdLst/>
            <a:ahLst/>
            <a:cxnLst/>
            <a:rect l="l" t="t" r="r" b="b"/>
            <a:pathLst>
              <a:path w="133350" h="78104">
                <a:moveTo>
                  <a:pt x="0" y="77724"/>
                </a:moveTo>
                <a:lnTo>
                  <a:pt x="133350" y="0"/>
                </a:lnTo>
              </a:path>
            </a:pathLst>
          </a:custGeom>
          <a:ln w="5537">
            <a:solidFill>
              <a:srgbClr val="000000"/>
            </a:solidFill>
          </a:ln>
        </p:spPr>
        <p:txBody>
          <a:bodyPr wrap="square" lIns="0" tIns="0" rIns="0" bIns="0" rtlCol="0"/>
          <a:lstStyle/>
          <a:p>
            <a:endParaRPr sz="1803"/>
          </a:p>
        </p:txBody>
      </p:sp>
      <p:sp>
        <p:nvSpPr>
          <p:cNvPr id="382" name="object 382"/>
          <p:cNvSpPr/>
          <p:nvPr/>
        </p:nvSpPr>
        <p:spPr>
          <a:xfrm>
            <a:off x="3395719" y="4726549"/>
            <a:ext cx="132961" cy="75705"/>
          </a:xfrm>
          <a:custGeom>
            <a:avLst/>
            <a:gdLst/>
            <a:ahLst/>
            <a:cxnLst/>
            <a:rect l="l" t="t" r="r" b="b"/>
            <a:pathLst>
              <a:path w="132714" h="75564">
                <a:moveTo>
                  <a:pt x="0" y="75437"/>
                </a:moveTo>
                <a:lnTo>
                  <a:pt x="132587" y="0"/>
                </a:lnTo>
              </a:path>
            </a:pathLst>
          </a:custGeom>
          <a:ln w="5537">
            <a:solidFill>
              <a:srgbClr val="000000"/>
            </a:solidFill>
          </a:ln>
        </p:spPr>
        <p:txBody>
          <a:bodyPr wrap="square" lIns="0" tIns="0" rIns="0" bIns="0" rtlCol="0"/>
          <a:lstStyle/>
          <a:p>
            <a:endParaRPr sz="1803"/>
          </a:p>
        </p:txBody>
      </p:sp>
      <p:sp>
        <p:nvSpPr>
          <p:cNvPr id="383" name="object 383"/>
          <p:cNvSpPr/>
          <p:nvPr/>
        </p:nvSpPr>
        <p:spPr>
          <a:xfrm>
            <a:off x="3395719" y="4955573"/>
            <a:ext cx="132961" cy="78250"/>
          </a:xfrm>
          <a:custGeom>
            <a:avLst/>
            <a:gdLst/>
            <a:ahLst/>
            <a:cxnLst/>
            <a:rect l="l" t="t" r="r" b="b"/>
            <a:pathLst>
              <a:path w="132714" h="78104">
                <a:moveTo>
                  <a:pt x="0" y="0"/>
                </a:moveTo>
                <a:lnTo>
                  <a:pt x="132587" y="77724"/>
                </a:lnTo>
              </a:path>
            </a:pathLst>
          </a:custGeom>
          <a:ln w="5537">
            <a:solidFill>
              <a:srgbClr val="000000"/>
            </a:solidFill>
          </a:ln>
        </p:spPr>
        <p:txBody>
          <a:bodyPr wrap="square" lIns="0" tIns="0" rIns="0" bIns="0" rtlCol="0"/>
          <a:lstStyle/>
          <a:p>
            <a:endParaRPr sz="1803"/>
          </a:p>
        </p:txBody>
      </p:sp>
      <p:sp>
        <p:nvSpPr>
          <p:cNvPr id="384" name="object 384"/>
          <p:cNvSpPr/>
          <p:nvPr/>
        </p:nvSpPr>
        <p:spPr>
          <a:xfrm>
            <a:off x="3395719" y="4802127"/>
            <a:ext cx="0" cy="153955"/>
          </a:xfrm>
          <a:custGeom>
            <a:avLst/>
            <a:gdLst/>
            <a:ahLst/>
            <a:cxnLst/>
            <a:rect l="l" t="t" r="r" b="b"/>
            <a:pathLst>
              <a:path h="153670">
                <a:moveTo>
                  <a:pt x="0" y="153162"/>
                </a:moveTo>
                <a:lnTo>
                  <a:pt x="0" y="0"/>
                </a:lnTo>
              </a:path>
            </a:pathLst>
          </a:custGeom>
          <a:ln w="5537">
            <a:solidFill>
              <a:srgbClr val="000000"/>
            </a:solidFill>
          </a:ln>
        </p:spPr>
        <p:txBody>
          <a:bodyPr wrap="square" lIns="0" tIns="0" rIns="0" bIns="0" rtlCol="0"/>
          <a:lstStyle/>
          <a:p>
            <a:endParaRPr sz="1803"/>
          </a:p>
        </p:txBody>
      </p:sp>
      <p:sp>
        <p:nvSpPr>
          <p:cNvPr id="385" name="object 385"/>
          <p:cNvSpPr/>
          <p:nvPr/>
        </p:nvSpPr>
        <p:spPr>
          <a:xfrm>
            <a:off x="3927055" y="4802127"/>
            <a:ext cx="0" cy="153955"/>
          </a:xfrm>
          <a:custGeom>
            <a:avLst/>
            <a:gdLst/>
            <a:ahLst/>
            <a:cxnLst/>
            <a:rect l="l" t="t" r="r" b="b"/>
            <a:pathLst>
              <a:path h="153670">
                <a:moveTo>
                  <a:pt x="0" y="153162"/>
                </a:moveTo>
                <a:lnTo>
                  <a:pt x="0" y="0"/>
                </a:lnTo>
              </a:path>
            </a:pathLst>
          </a:custGeom>
          <a:ln w="5537">
            <a:solidFill>
              <a:srgbClr val="000000"/>
            </a:solidFill>
          </a:ln>
        </p:spPr>
        <p:txBody>
          <a:bodyPr wrap="square" lIns="0" tIns="0" rIns="0" bIns="0" rtlCol="0"/>
          <a:lstStyle/>
          <a:p>
            <a:endParaRPr sz="1803"/>
          </a:p>
        </p:txBody>
      </p:sp>
      <p:sp>
        <p:nvSpPr>
          <p:cNvPr id="386" name="object 386"/>
          <p:cNvSpPr/>
          <p:nvPr/>
        </p:nvSpPr>
        <p:spPr>
          <a:xfrm>
            <a:off x="3793457" y="4726549"/>
            <a:ext cx="133597" cy="75705"/>
          </a:xfrm>
          <a:custGeom>
            <a:avLst/>
            <a:gdLst/>
            <a:ahLst/>
            <a:cxnLst/>
            <a:rect l="l" t="t" r="r" b="b"/>
            <a:pathLst>
              <a:path w="133350" h="75564">
                <a:moveTo>
                  <a:pt x="0" y="0"/>
                </a:moveTo>
                <a:lnTo>
                  <a:pt x="133350" y="75437"/>
                </a:lnTo>
              </a:path>
            </a:pathLst>
          </a:custGeom>
          <a:ln w="5537">
            <a:solidFill>
              <a:srgbClr val="000000"/>
            </a:solidFill>
          </a:ln>
        </p:spPr>
        <p:txBody>
          <a:bodyPr wrap="square" lIns="0" tIns="0" rIns="0" bIns="0" rtlCol="0"/>
          <a:lstStyle/>
          <a:p>
            <a:endParaRPr sz="1803"/>
          </a:p>
        </p:txBody>
      </p:sp>
      <p:sp>
        <p:nvSpPr>
          <p:cNvPr id="387" name="object 387"/>
          <p:cNvSpPr/>
          <p:nvPr/>
        </p:nvSpPr>
        <p:spPr>
          <a:xfrm>
            <a:off x="3791931" y="4754032"/>
            <a:ext cx="110694" cy="64889"/>
          </a:xfrm>
          <a:custGeom>
            <a:avLst/>
            <a:gdLst/>
            <a:ahLst/>
            <a:cxnLst/>
            <a:rect l="l" t="t" r="r" b="b"/>
            <a:pathLst>
              <a:path w="110489" h="64770">
                <a:moveTo>
                  <a:pt x="0" y="0"/>
                </a:moveTo>
                <a:lnTo>
                  <a:pt x="110490" y="64770"/>
                </a:lnTo>
              </a:path>
            </a:pathLst>
          </a:custGeom>
          <a:ln w="5537">
            <a:solidFill>
              <a:srgbClr val="000000"/>
            </a:solidFill>
          </a:ln>
        </p:spPr>
        <p:txBody>
          <a:bodyPr wrap="square" lIns="0" tIns="0" rIns="0" bIns="0" rtlCol="0"/>
          <a:lstStyle/>
          <a:p>
            <a:endParaRPr sz="1803"/>
          </a:p>
        </p:txBody>
      </p:sp>
      <p:sp>
        <p:nvSpPr>
          <p:cNvPr id="388" name="object 388"/>
          <p:cNvSpPr/>
          <p:nvPr/>
        </p:nvSpPr>
        <p:spPr>
          <a:xfrm>
            <a:off x="3793457" y="4955573"/>
            <a:ext cx="133597" cy="78250"/>
          </a:xfrm>
          <a:custGeom>
            <a:avLst/>
            <a:gdLst/>
            <a:ahLst/>
            <a:cxnLst/>
            <a:rect l="l" t="t" r="r" b="b"/>
            <a:pathLst>
              <a:path w="133350" h="78104">
                <a:moveTo>
                  <a:pt x="0" y="77724"/>
                </a:moveTo>
                <a:lnTo>
                  <a:pt x="133350" y="0"/>
                </a:lnTo>
              </a:path>
            </a:pathLst>
          </a:custGeom>
          <a:ln w="5537">
            <a:solidFill>
              <a:srgbClr val="000000"/>
            </a:solidFill>
          </a:ln>
        </p:spPr>
        <p:txBody>
          <a:bodyPr wrap="square" lIns="0" tIns="0" rIns="0" bIns="0" rtlCol="0"/>
          <a:lstStyle/>
          <a:p>
            <a:endParaRPr sz="1803"/>
          </a:p>
        </p:txBody>
      </p:sp>
      <p:sp>
        <p:nvSpPr>
          <p:cNvPr id="389" name="object 389"/>
          <p:cNvSpPr/>
          <p:nvPr/>
        </p:nvSpPr>
        <p:spPr>
          <a:xfrm>
            <a:off x="3791931" y="4941067"/>
            <a:ext cx="110694" cy="62982"/>
          </a:xfrm>
          <a:custGeom>
            <a:avLst/>
            <a:gdLst/>
            <a:ahLst/>
            <a:cxnLst/>
            <a:rect l="l" t="t" r="r" b="b"/>
            <a:pathLst>
              <a:path w="110489" h="62864">
                <a:moveTo>
                  <a:pt x="0" y="62484"/>
                </a:moveTo>
                <a:lnTo>
                  <a:pt x="110490" y="0"/>
                </a:lnTo>
              </a:path>
            </a:pathLst>
          </a:custGeom>
          <a:ln w="5537">
            <a:solidFill>
              <a:srgbClr val="000000"/>
            </a:solidFill>
          </a:ln>
        </p:spPr>
        <p:txBody>
          <a:bodyPr wrap="square" lIns="0" tIns="0" rIns="0" bIns="0" rtlCol="0"/>
          <a:lstStyle/>
          <a:p>
            <a:endParaRPr sz="1803"/>
          </a:p>
        </p:txBody>
      </p:sp>
      <p:sp>
        <p:nvSpPr>
          <p:cNvPr id="390" name="object 390"/>
          <p:cNvSpPr/>
          <p:nvPr/>
        </p:nvSpPr>
        <p:spPr>
          <a:xfrm>
            <a:off x="3662151" y="4955573"/>
            <a:ext cx="131689" cy="78250"/>
          </a:xfrm>
          <a:custGeom>
            <a:avLst/>
            <a:gdLst/>
            <a:ahLst/>
            <a:cxnLst/>
            <a:rect l="l" t="t" r="r" b="b"/>
            <a:pathLst>
              <a:path w="131445" h="78104">
                <a:moveTo>
                  <a:pt x="0" y="0"/>
                </a:moveTo>
                <a:lnTo>
                  <a:pt x="131063" y="77724"/>
                </a:lnTo>
              </a:path>
            </a:pathLst>
          </a:custGeom>
          <a:ln w="5537">
            <a:solidFill>
              <a:srgbClr val="000000"/>
            </a:solidFill>
          </a:ln>
        </p:spPr>
        <p:txBody>
          <a:bodyPr wrap="square" lIns="0" tIns="0" rIns="0" bIns="0" rtlCol="0"/>
          <a:lstStyle/>
          <a:p>
            <a:endParaRPr sz="1803"/>
          </a:p>
        </p:txBody>
      </p:sp>
      <p:sp>
        <p:nvSpPr>
          <p:cNvPr id="391" name="object 391"/>
          <p:cNvSpPr/>
          <p:nvPr/>
        </p:nvSpPr>
        <p:spPr>
          <a:xfrm>
            <a:off x="3662150" y="4802127"/>
            <a:ext cx="0" cy="153955"/>
          </a:xfrm>
          <a:custGeom>
            <a:avLst/>
            <a:gdLst/>
            <a:ahLst/>
            <a:cxnLst/>
            <a:rect l="l" t="t" r="r" b="b"/>
            <a:pathLst>
              <a:path h="153670">
                <a:moveTo>
                  <a:pt x="0" y="153162"/>
                </a:moveTo>
                <a:lnTo>
                  <a:pt x="0" y="0"/>
                </a:lnTo>
              </a:path>
            </a:pathLst>
          </a:custGeom>
          <a:ln w="5537">
            <a:solidFill>
              <a:srgbClr val="000000"/>
            </a:solidFill>
          </a:ln>
        </p:spPr>
        <p:txBody>
          <a:bodyPr wrap="square" lIns="0" tIns="0" rIns="0" bIns="0" rtlCol="0"/>
          <a:lstStyle/>
          <a:p>
            <a:endParaRPr sz="1803"/>
          </a:p>
        </p:txBody>
      </p:sp>
      <p:sp>
        <p:nvSpPr>
          <p:cNvPr id="392" name="object 392"/>
          <p:cNvSpPr/>
          <p:nvPr/>
        </p:nvSpPr>
        <p:spPr>
          <a:xfrm>
            <a:off x="3688106" y="4815105"/>
            <a:ext cx="0" cy="127872"/>
          </a:xfrm>
          <a:custGeom>
            <a:avLst/>
            <a:gdLst/>
            <a:ahLst/>
            <a:cxnLst/>
            <a:rect l="l" t="t" r="r" b="b"/>
            <a:pathLst>
              <a:path h="127635">
                <a:moveTo>
                  <a:pt x="0" y="127253"/>
                </a:moveTo>
                <a:lnTo>
                  <a:pt x="0" y="0"/>
                </a:lnTo>
              </a:path>
            </a:pathLst>
          </a:custGeom>
          <a:ln w="5537">
            <a:solidFill>
              <a:srgbClr val="000000"/>
            </a:solidFill>
          </a:ln>
        </p:spPr>
        <p:txBody>
          <a:bodyPr wrap="square" lIns="0" tIns="0" rIns="0" bIns="0" rtlCol="0"/>
          <a:lstStyle/>
          <a:p>
            <a:endParaRPr sz="1803"/>
          </a:p>
        </p:txBody>
      </p:sp>
      <p:sp>
        <p:nvSpPr>
          <p:cNvPr id="393" name="object 393"/>
          <p:cNvSpPr/>
          <p:nvPr/>
        </p:nvSpPr>
        <p:spPr>
          <a:xfrm>
            <a:off x="3793457" y="4572339"/>
            <a:ext cx="0" cy="154591"/>
          </a:xfrm>
          <a:custGeom>
            <a:avLst/>
            <a:gdLst/>
            <a:ahLst/>
            <a:cxnLst/>
            <a:rect l="l" t="t" r="r" b="b"/>
            <a:pathLst>
              <a:path h="154304">
                <a:moveTo>
                  <a:pt x="0" y="153924"/>
                </a:moveTo>
                <a:lnTo>
                  <a:pt x="0" y="0"/>
                </a:lnTo>
              </a:path>
            </a:pathLst>
          </a:custGeom>
          <a:ln w="5537">
            <a:solidFill>
              <a:srgbClr val="000000"/>
            </a:solidFill>
          </a:ln>
        </p:spPr>
        <p:txBody>
          <a:bodyPr wrap="square" lIns="0" tIns="0" rIns="0" bIns="0" rtlCol="0"/>
          <a:lstStyle/>
          <a:p>
            <a:endParaRPr sz="1803"/>
          </a:p>
        </p:txBody>
      </p:sp>
      <p:sp>
        <p:nvSpPr>
          <p:cNvPr id="394" name="object 394"/>
          <p:cNvSpPr/>
          <p:nvPr/>
        </p:nvSpPr>
        <p:spPr>
          <a:xfrm>
            <a:off x="3662151" y="4494471"/>
            <a:ext cx="131689" cy="78250"/>
          </a:xfrm>
          <a:custGeom>
            <a:avLst/>
            <a:gdLst/>
            <a:ahLst/>
            <a:cxnLst/>
            <a:rect l="l" t="t" r="r" b="b"/>
            <a:pathLst>
              <a:path w="131445" h="78104">
                <a:moveTo>
                  <a:pt x="0" y="0"/>
                </a:moveTo>
                <a:lnTo>
                  <a:pt x="131063" y="77724"/>
                </a:lnTo>
              </a:path>
            </a:pathLst>
          </a:custGeom>
          <a:ln w="5537">
            <a:solidFill>
              <a:srgbClr val="000000"/>
            </a:solidFill>
          </a:ln>
        </p:spPr>
        <p:txBody>
          <a:bodyPr wrap="square" lIns="0" tIns="0" rIns="0" bIns="0" rtlCol="0"/>
          <a:lstStyle/>
          <a:p>
            <a:endParaRPr sz="1803"/>
          </a:p>
        </p:txBody>
      </p:sp>
      <p:sp>
        <p:nvSpPr>
          <p:cNvPr id="395" name="object 395"/>
          <p:cNvSpPr/>
          <p:nvPr/>
        </p:nvSpPr>
        <p:spPr>
          <a:xfrm>
            <a:off x="3662151" y="4726549"/>
            <a:ext cx="131689" cy="75705"/>
          </a:xfrm>
          <a:custGeom>
            <a:avLst/>
            <a:gdLst/>
            <a:ahLst/>
            <a:cxnLst/>
            <a:rect l="l" t="t" r="r" b="b"/>
            <a:pathLst>
              <a:path w="131445" h="75564">
                <a:moveTo>
                  <a:pt x="0" y="75437"/>
                </a:moveTo>
                <a:lnTo>
                  <a:pt x="131063" y="0"/>
                </a:lnTo>
              </a:path>
            </a:pathLst>
          </a:custGeom>
          <a:ln w="5537">
            <a:solidFill>
              <a:srgbClr val="000000"/>
            </a:solidFill>
          </a:ln>
        </p:spPr>
        <p:txBody>
          <a:bodyPr wrap="square" lIns="0" tIns="0" rIns="0" bIns="0" rtlCol="0"/>
          <a:lstStyle/>
          <a:p>
            <a:endParaRPr sz="1803"/>
          </a:p>
        </p:txBody>
      </p:sp>
      <p:sp>
        <p:nvSpPr>
          <p:cNvPr id="396" name="object 396"/>
          <p:cNvSpPr/>
          <p:nvPr/>
        </p:nvSpPr>
        <p:spPr>
          <a:xfrm>
            <a:off x="3528553" y="4494471"/>
            <a:ext cx="133597" cy="78250"/>
          </a:xfrm>
          <a:custGeom>
            <a:avLst/>
            <a:gdLst/>
            <a:ahLst/>
            <a:cxnLst/>
            <a:rect l="l" t="t" r="r" b="b"/>
            <a:pathLst>
              <a:path w="133350" h="78104">
                <a:moveTo>
                  <a:pt x="0" y="77724"/>
                </a:moveTo>
                <a:lnTo>
                  <a:pt x="133350" y="0"/>
                </a:lnTo>
              </a:path>
            </a:pathLst>
          </a:custGeom>
          <a:ln w="5537">
            <a:solidFill>
              <a:srgbClr val="000000"/>
            </a:solidFill>
          </a:ln>
        </p:spPr>
        <p:txBody>
          <a:bodyPr wrap="square" lIns="0" tIns="0" rIns="0" bIns="0" rtlCol="0"/>
          <a:lstStyle/>
          <a:p>
            <a:endParaRPr sz="1803"/>
          </a:p>
        </p:txBody>
      </p:sp>
      <p:sp>
        <p:nvSpPr>
          <p:cNvPr id="397" name="object 397"/>
          <p:cNvSpPr/>
          <p:nvPr/>
        </p:nvSpPr>
        <p:spPr>
          <a:xfrm>
            <a:off x="3528553" y="4726549"/>
            <a:ext cx="133597" cy="75705"/>
          </a:xfrm>
          <a:custGeom>
            <a:avLst/>
            <a:gdLst/>
            <a:ahLst/>
            <a:cxnLst/>
            <a:rect l="l" t="t" r="r" b="b"/>
            <a:pathLst>
              <a:path w="133350" h="75564">
                <a:moveTo>
                  <a:pt x="0" y="0"/>
                </a:moveTo>
                <a:lnTo>
                  <a:pt x="133350" y="75437"/>
                </a:lnTo>
              </a:path>
            </a:pathLst>
          </a:custGeom>
          <a:ln w="5537">
            <a:solidFill>
              <a:srgbClr val="000000"/>
            </a:solidFill>
          </a:ln>
        </p:spPr>
        <p:txBody>
          <a:bodyPr wrap="square" lIns="0" tIns="0" rIns="0" bIns="0" rtlCol="0"/>
          <a:lstStyle/>
          <a:p>
            <a:endParaRPr sz="1803"/>
          </a:p>
        </p:txBody>
      </p:sp>
      <p:sp>
        <p:nvSpPr>
          <p:cNvPr id="398" name="object 398"/>
          <p:cNvSpPr/>
          <p:nvPr/>
        </p:nvSpPr>
        <p:spPr>
          <a:xfrm>
            <a:off x="3430836" y="4515082"/>
            <a:ext cx="97971" cy="57256"/>
          </a:xfrm>
          <a:custGeom>
            <a:avLst/>
            <a:gdLst/>
            <a:ahLst/>
            <a:cxnLst/>
            <a:rect l="l" t="t" r="r" b="b"/>
            <a:pathLst>
              <a:path w="97789" h="57150">
                <a:moveTo>
                  <a:pt x="97536" y="57150"/>
                </a:moveTo>
                <a:lnTo>
                  <a:pt x="0" y="0"/>
                </a:lnTo>
              </a:path>
            </a:pathLst>
          </a:custGeom>
          <a:ln w="5537">
            <a:solidFill>
              <a:srgbClr val="000000"/>
            </a:solidFill>
          </a:ln>
        </p:spPr>
        <p:txBody>
          <a:bodyPr wrap="square" lIns="0" tIns="0" rIns="0" bIns="0" rtlCol="0"/>
          <a:lstStyle/>
          <a:p>
            <a:endParaRPr sz="1803"/>
          </a:p>
        </p:txBody>
      </p:sp>
      <p:sp>
        <p:nvSpPr>
          <p:cNvPr id="399" name="object 399"/>
          <p:cNvSpPr/>
          <p:nvPr/>
        </p:nvSpPr>
        <p:spPr>
          <a:xfrm>
            <a:off x="1318470" y="2757705"/>
            <a:ext cx="161589" cy="59801"/>
          </a:xfrm>
          <a:custGeom>
            <a:avLst/>
            <a:gdLst/>
            <a:ahLst/>
            <a:cxnLst/>
            <a:rect l="l" t="t" r="r" b="b"/>
            <a:pathLst>
              <a:path w="161290" h="59689">
                <a:moveTo>
                  <a:pt x="160781" y="0"/>
                </a:moveTo>
                <a:lnTo>
                  <a:pt x="137160" y="55625"/>
                </a:lnTo>
                <a:lnTo>
                  <a:pt x="111251" y="0"/>
                </a:lnTo>
                <a:lnTo>
                  <a:pt x="80010" y="55625"/>
                </a:lnTo>
                <a:lnTo>
                  <a:pt x="55625" y="0"/>
                </a:lnTo>
                <a:lnTo>
                  <a:pt x="25907" y="59435"/>
                </a:lnTo>
                <a:lnTo>
                  <a:pt x="2286" y="2285"/>
                </a:lnTo>
                <a:lnTo>
                  <a:pt x="0" y="2285"/>
                </a:lnTo>
              </a:path>
            </a:pathLst>
          </a:custGeom>
          <a:ln w="3695">
            <a:solidFill>
              <a:srgbClr val="000000"/>
            </a:solidFill>
          </a:ln>
        </p:spPr>
        <p:txBody>
          <a:bodyPr wrap="square" lIns="0" tIns="0" rIns="0" bIns="0" rtlCol="0"/>
          <a:lstStyle/>
          <a:p>
            <a:endParaRPr sz="1803"/>
          </a:p>
        </p:txBody>
      </p:sp>
      <p:sp>
        <p:nvSpPr>
          <p:cNvPr id="400" name="object 400"/>
          <p:cNvSpPr/>
          <p:nvPr/>
        </p:nvSpPr>
        <p:spPr>
          <a:xfrm>
            <a:off x="4298838" y="1467535"/>
            <a:ext cx="140595" cy="127872"/>
          </a:xfrm>
          <a:custGeom>
            <a:avLst/>
            <a:gdLst/>
            <a:ahLst/>
            <a:cxnLst/>
            <a:rect l="l" t="t" r="r" b="b"/>
            <a:pathLst>
              <a:path w="140335" h="127634">
                <a:moveTo>
                  <a:pt x="125729" y="0"/>
                </a:moveTo>
                <a:lnTo>
                  <a:pt x="140208" y="58674"/>
                </a:lnTo>
                <a:lnTo>
                  <a:pt x="86867" y="29718"/>
                </a:lnTo>
                <a:lnTo>
                  <a:pt x="96012" y="92201"/>
                </a:lnTo>
                <a:lnTo>
                  <a:pt x="42672" y="62483"/>
                </a:lnTo>
                <a:lnTo>
                  <a:pt x="55625" y="127254"/>
                </a:lnTo>
                <a:lnTo>
                  <a:pt x="1524" y="96012"/>
                </a:lnTo>
                <a:lnTo>
                  <a:pt x="0" y="97536"/>
                </a:lnTo>
              </a:path>
            </a:pathLst>
          </a:custGeom>
          <a:ln w="3695">
            <a:solidFill>
              <a:srgbClr val="000000"/>
            </a:solidFill>
          </a:ln>
        </p:spPr>
        <p:txBody>
          <a:bodyPr wrap="square" lIns="0" tIns="0" rIns="0" bIns="0" rtlCol="0"/>
          <a:lstStyle/>
          <a:p>
            <a:endParaRPr sz="1803"/>
          </a:p>
        </p:txBody>
      </p:sp>
      <p:sp>
        <p:nvSpPr>
          <p:cNvPr id="401" name="object 401"/>
          <p:cNvSpPr/>
          <p:nvPr/>
        </p:nvSpPr>
        <p:spPr>
          <a:xfrm>
            <a:off x="1287170" y="3752433"/>
            <a:ext cx="122146" cy="143140"/>
          </a:xfrm>
          <a:custGeom>
            <a:avLst/>
            <a:gdLst/>
            <a:ahLst/>
            <a:cxnLst/>
            <a:rect l="l" t="t" r="r" b="b"/>
            <a:pathLst>
              <a:path w="121919" h="142875">
                <a:moveTo>
                  <a:pt x="121920" y="131063"/>
                </a:moveTo>
                <a:lnTo>
                  <a:pt x="63246" y="142493"/>
                </a:lnTo>
                <a:lnTo>
                  <a:pt x="96012" y="90677"/>
                </a:lnTo>
                <a:lnTo>
                  <a:pt x="31242" y="96012"/>
                </a:lnTo>
                <a:lnTo>
                  <a:pt x="64770" y="44195"/>
                </a:lnTo>
                <a:lnTo>
                  <a:pt x="0" y="51815"/>
                </a:lnTo>
                <a:lnTo>
                  <a:pt x="35052" y="1524"/>
                </a:lnTo>
                <a:lnTo>
                  <a:pt x="33528" y="0"/>
                </a:lnTo>
              </a:path>
            </a:pathLst>
          </a:custGeom>
          <a:ln w="3695">
            <a:solidFill>
              <a:srgbClr val="000000"/>
            </a:solidFill>
          </a:ln>
        </p:spPr>
        <p:txBody>
          <a:bodyPr wrap="square" lIns="0" tIns="0" rIns="0" bIns="0" rtlCol="0"/>
          <a:lstStyle/>
          <a:p>
            <a:endParaRPr sz="1803"/>
          </a:p>
        </p:txBody>
      </p:sp>
      <p:sp>
        <p:nvSpPr>
          <p:cNvPr id="402" name="object 402"/>
          <p:cNvSpPr/>
          <p:nvPr/>
        </p:nvSpPr>
        <p:spPr>
          <a:xfrm>
            <a:off x="1540623" y="4215061"/>
            <a:ext cx="122146" cy="143140"/>
          </a:xfrm>
          <a:custGeom>
            <a:avLst/>
            <a:gdLst/>
            <a:ahLst/>
            <a:cxnLst/>
            <a:rect l="l" t="t" r="r" b="b"/>
            <a:pathLst>
              <a:path w="121919" h="142875">
                <a:moveTo>
                  <a:pt x="121919" y="131064"/>
                </a:moveTo>
                <a:lnTo>
                  <a:pt x="63245" y="142494"/>
                </a:lnTo>
                <a:lnTo>
                  <a:pt x="96012" y="90678"/>
                </a:lnTo>
                <a:lnTo>
                  <a:pt x="31242" y="96012"/>
                </a:lnTo>
                <a:lnTo>
                  <a:pt x="64769" y="44196"/>
                </a:lnTo>
                <a:lnTo>
                  <a:pt x="0" y="51816"/>
                </a:lnTo>
                <a:lnTo>
                  <a:pt x="35051" y="2286"/>
                </a:lnTo>
                <a:lnTo>
                  <a:pt x="33527" y="0"/>
                </a:lnTo>
              </a:path>
            </a:pathLst>
          </a:custGeom>
          <a:ln w="3695">
            <a:solidFill>
              <a:srgbClr val="000000"/>
            </a:solidFill>
          </a:ln>
        </p:spPr>
        <p:txBody>
          <a:bodyPr wrap="square" lIns="0" tIns="0" rIns="0" bIns="0" rtlCol="0"/>
          <a:lstStyle/>
          <a:p>
            <a:endParaRPr sz="1803"/>
          </a:p>
        </p:txBody>
      </p:sp>
      <p:sp>
        <p:nvSpPr>
          <p:cNvPr id="403" name="object 403"/>
          <p:cNvSpPr txBox="1"/>
          <p:nvPr/>
        </p:nvSpPr>
        <p:spPr>
          <a:xfrm>
            <a:off x="6130516" y="3677109"/>
            <a:ext cx="2755287" cy="2156644"/>
          </a:xfrm>
          <a:prstGeom prst="rect">
            <a:avLst/>
          </a:prstGeom>
        </p:spPr>
        <p:txBody>
          <a:bodyPr vert="horz" wrap="square" lIns="0" tIns="12087" rIns="0" bIns="0" rtlCol="0">
            <a:spAutoFit/>
          </a:bodyPr>
          <a:lstStyle/>
          <a:p>
            <a:pPr marL="12724" marR="491151">
              <a:spcBef>
                <a:spcPts val="95"/>
              </a:spcBef>
            </a:pPr>
            <a:r>
              <a:rPr sz="1403" spc="-5" dirty="0">
                <a:latin typeface="Tahoma"/>
                <a:cs typeface="Tahoma"/>
              </a:rPr>
              <a:t>Η αρχική διάσπαση των πιο  ασθενών δεσμών δημιουργεί  ελεύθερες</a:t>
            </a:r>
            <a:r>
              <a:rPr sz="1403" spc="-10" dirty="0">
                <a:latin typeface="Tahoma"/>
                <a:cs typeface="Tahoma"/>
              </a:rPr>
              <a:t> </a:t>
            </a:r>
            <a:r>
              <a:rPr sz="1403" spc="-5" dirty="0">
                <a:latin typeface="Tahoma"/>
                <a:cs typeface="Tahoma"/>
              </a:rPr>
              <a:t>ρίζες.</a:t>
            </a:r>
            <a:endParaRPr sz="1403" dirty="0">
              <a:latin typeface="Tahoma"/>
              <a:cs typeface="Tahoma"/>
            </a:endParaRPr>
          </a:p>
          <a:p>
            <a:pPr marL="12724" marR="121515">
              <a:spcBef>
                <a:spcPts val="827"/>
              </a:spcBef>
            </a:pPr>
            <a:r>
              <a:rPr sz="1403" spc="-5" dirty="0">
                <a:latin typeface="Tahoma"/>
                <a:cs typeface="Tahoma"/>
              </a:rPr>
              <a:t>Στη συνέχεια </a:t>
            </a:r>
            <a:r>
              <a:rPr sz="1403" dirty="0">
                <a:latin typeface="Tahoma"/>
                <a:cs typeface="Tahoma"/>
              </a:rPr>
              <a:t>οι </a:t>
            </a:r>
            <a:r>
              <a:rPr sz="1403" spc="-5" dirty="0">
                <a:latin typeface="Tahoma"/>
                <a:cs typeface="Tahoma"/>
              </a:rPr>
              <a:t>αντιδράσεις </a:t>
            </a:r>
            <a:r>
              <a:rPr sz="1403" spc="-10" dirty="0">
                <a:latin typeface="Tahoma"/>
                <a:cs typeface="Tahoma"/>
              </a:rPr>
              <a:t>των  </a:t>
            </a:r>
            <a:r>
              <a:rPr sz="1403" spc="-5" dirty="0">
                <a:latin typeface="Tahoma"/>
                <a:cs typeface="Tahoma"/>
              </a:rPr>
              <a:t>ελεύθερων </a:t>
            </a:r>
            <a:r>
              <a:rPr sz="1403" dirty="0">
                <a:latin typeface="Tahoma"/>
                <a:cs typeface="Tahoma"/>
              </a:rPr>
              <a:t>ριζών </a:t>
            </a:r>
            <a:r>
              <a:rPr sz="1403" spc="-5" dirty="0">
                <a:latin typeface="Tahoma"/>
                <a:cs typeface="Tahoma"/>
              </a:rPr>
              <a:t>οδηγούν σε  διάσπαση περισσότερων</a:t>
            </a:r>
            <a:r>
              <a:rPr sz="1403" spc="-15" dirty="0">
                <a:latin typeface="Tahoma"/>
                <a:cs typeface="Tahoma"/>
              </a:rPr>
              <a:t> </a:t>
            </a:r>
            <a:r>
              <a:rPr sz="1403" dirty="0">
                <a:latin typeface="Tahoma"/>
                <a:cs typeface="Tahoma"/>
              </a:rPr>
              <a:t>δεσμών.</a:t>
            </a:r>
          </a:p>
          <a:p>
            <a:pPr marL="12724" marR="5090">
              <a:spcBef>
                <a:spcPts val="821"/>
              </a:spcBef>
            </a:pPr>
            <a:r>
              <a:rPr sz="1403" spc="-5" dirty="0">
                <a:latin typeface="Tahoma"/>
                <a:cs typeface="Tahoma"/>
              </a:rPr>
              <a:t>Οι ελεύθερες ρίζες προσθέτονται  στους αρωματικούς </a:t>
            </a:r>
            <a:r>
              <a:rPr sz="1403" spc="-10" dirty="0">
                <a:latin typeface="Tahoma"/>
                <a:cs typeface="Tahoma"/>
              </a:rPr>
              <a:t>δακτυλίους </a:t>
            </a:r>
            <a:r>
              <a:rPr sz="1403" spc="-5" dirty="0">
                <a:latin typeface="Tahoma"/>
                <a:cs typeface="Tahoma"/>
              </a:rPr>
              <a:t>και  </a:t>
            </a:r>
            <a:r>
              <a:rPr sz="1403" spc="-10" dirty="0">
                <a:latin typeface="Tahoma"/>
                <a:cs typeface="Tahoma"/>
              </a:rPr>
              <a:t>οδηγούν </a:t>
            </a:r>
            <a:r>
              <a:rPr sz="1403" spc="-5" dirty="0">
                <a:latin typeface="Tahoma"/>
                <a:cs typeface="Tahoma"/>
              </a:rPr>
              <a:t>στο σχηματισμό</a:t>
            </a:r>
            <a:r>
              <a:rPr sz="1403" spc="5" dirty="0">
                <a:latin typeface="Tahoma"/>
                <a:cs typeface="Tahoma"/>
              </a:rPr>
              <a:t> </a:t>
            </a:r>
            <a:r>
              <a:rPr sz="1403" dirty="0">
                <a:latin typeface="Tahoma"/>
                <a:cs typeface="Tahoma"/>
              </a:rPr>
              <a:t>κωκ.</a:t>
            </a:r>
          </a:p>
        </p:txBody>
      </p:sp>
      <p:sp>
        <p:nvSpPr>
          <p:cNvPr id="404" name="object 404"/>
          <p:cNvSpPr/>
          <p:nvPr/>
        </p:nvSpPr>
        <p:spPr>
          <a:xfrm>
            <a:off x="5253104" y="3387520"/>
            <a:ext cx="797767" cy="577650"/>
          </a:xfrm>
          <a:custGeom>
            <a:avLst/>
            <a:gdLst/>
            <a:ahLst/>
            <a:cxnLst/>
            <a:rect l="l" t="t" r="r" b="b"/>
            <a:pathLst>
              <a:path w="796289" h="576579">
                <a:moveTo>
                  <a:pt x="737900" y="527435"/>
                </a:moveTo>
                <a:lnTo>
                  <a:pt x="7619" y="762"/>
                </a:lnTo>
                <a:lnTo>
                  <a:pt x="3810" y="0"/>
                </a:lnTo>
                <a:lnTo>
                  <a:pt x="762" y="1524"/>
                </a:lnTo>
                <a:lnTo>
                  <a:pt x="0" y="5334"/>
                </a:lnTo>
                <a:lnTo>
                  <a:pt x="1524" y="8381"/>
                </a:lnTo>
                <a:lnTo>
                  <a:pt x="732161" y="535312"/>
                </a:lnTo>
                <a:lnTo>
                  <a:pt x="737900" y="527435"/>
                </a:lnTo>
                <a:close/>
              </a:path>
              <a:path w="796289" h="576579">
                <a:moveTo>
                  <a:pt x="749795" y="568465"/>
                </a:moveTo>
                <a:lnTo>
                  <a:pt x="749795" y="537972"/>
                </a:lnTo>
                <a:lnTo>
                  <a:pt x="749033" y="541781"/>
                </a:lnTo>
                <a:lnTo>
                  <a:pt x="745997" y="544067"/>
                </a:lnTo>
                <a:lnTo>
                  <a:pt x="742188" y="542543"/>
                </a:lnTo>
                <a:lnTo>
                  <a:pt x="732161" y="535312"/>
                </a:lnTo>
                <a:lnTo>
                  <a:pt x="712457" y="562355"/>
                </a:lnTo>
                <a:lnTo>
                  <a:pt x="749795" y="568465"/>
                </a:lnTo>
                <a:close/>
              </a:path>
              <a:path w="796289" h="576579">
                <a:moveTo>
                  <a:pt x="749795" y="537972"/>
                </a:moveTo>
                <a:lnTo>
                  <a:pt x="748284" y="534924"/>
                </a:lnTo>
                <a:lnTo>
                  <a:pt x="737900" y="527435"/>
                </a:lnTo>
                <a:lnTo>
                  <a:pt x="732161" y="535312"/>
                </a:lnTo>
                <a:lnTo>
                  <a:pt x="742188" y="542543"/>
                </a:lnTo>
                <a:lnTo>
                  <a:pt x="745997" y="544067"/>
                </a:lnTo>
                <a:lnTo>
                  <a:pt x="749033" y="541781"/>
                </a:lnTo>
                <a:lnTo>
                  <a:pt x="749795" y="537972"/>
                </a:lnTo>
                <a:close/>
              </a:path>
              <a:path w="796289" h="576579">
                <a:moveTo>
                  <a:pt x="796277" y="576072"/>
                </a:moveTo>
                <a:lnTo>
                  <a:pt x="757428" y="500634"/>
                </a:lnTo>
                <a:lnTo>
                  <a:pt x="737900" y="527435"/>
                </a:lnTo>
                <a:lnTo>
                  <a:pt x="748284" y="534924"/>
                </a:lnTo>
                <a:lnTo>
                  <a:pt x="749795" y="537972"/>
                </a:lnTo>
                <a:lnTo>
                  <a:pt x="749795" y="568465"/>
                </a:lnTo>
                <a:lnTo>
                  <a:pt x="796277" y="576072"/>
                </a:lnTo>
                <a:close/>
              </a:path>
            </a:pathLst>
          </a:custGeom>
          <a:solidFill>
            <a:srgbClr val="000000"/>
          </a:solidFill>
        </p:spPr>
        <p:txBody>
          <a:bodyPr wrap="square" lIns="0" tIns="0" rIns="0" bIns="0" rtlCol="0"/>
          <a:lstStyle/>
          <a:p>
            <a:endParaRPr sz="1803"/>
          </a:p>
        </p:txBody>
      </p:sp>
      <p:sp>
        <p:nvSpPr>
          <p:cNvPr id="405" name="TextBox 404">
            <a:extLst>
              <a:ext uri="{FF2B5EF4-FFF2-40B4-BE49-F238E27FC236}">
                <a16:creationId xmlns:a16="http://schemas.microsoft.com/office/drawing/2014/main" id="{17D161F0-FA67-4F43-A13A-84B173CD96C1}"/>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6" y="309525"/>
            <a:ext cx="3914403" cy="757130"/>
          </a:xfrm>
          <a:prstGeom prst="rect">
            <a:avLst/>
          </a:prstGeom>
        </p:spPr>
        <p:txBody>
          <a:bodyPr wrap="square">
            <a:spAutoFit/>
          </a:bodyPr>
          <a:lstStyle/>
          <a:p>
            <a:pPr marL="25448" defTabSz="914400">
              <a:spcBef>
                <a:spcPts val="95"/>
              </a:spcBef>
            </a:pPr>
            <a:r>
              <a:rPr sz="2400" b="1" spc="-5" dirty="0" err="1">
                <a:latin typeface="+mn-lt"/>
                <a:ea typeface="+mn-ea"/>
                <a:cs typeface="Arial"/>
              </a:rPr>
              <a:t>Θερμική</a:t>
            </a:r>
            <a:r>
              <a:rPr sz="2400" b="1" spc="-5" dirty="0">
                <a:latin typeface="+mn-lt"/>
                <a:ea typeface="+mn-ea"/>
                <a:cs typeface="Arial"/>
              </a:rPr>
              <a:t> </a:t>
            </a:r>
            <a:r>
              <a:rPr sz="2400" b="1" spc="-5" dirty="0" err="1">
                <a:latin typeface="+mn-lt"/>
                <a:ea typeface="+mn-ea"/>
                <a:cs typeface="Arial"/>
              </a:rPr>
              <a:t>Πυρόλυση</a:t>
            </a:r>
            <a:r>
              <a:rPr lang="el-GR" sz="2400" b="1" spc="-5" dirty="0">
                <a:latin typeface="+mn-lt"/>
                <a:ea typeface="+mn-ea"/>
                <a:cs typeface="Arial"/>
              </a:rPr>
              <a:t> </a:t>
            </a:r>
            <a:br>
              <a:rPr lang="el-GR" sz="2400" b="1" spc="-5" dirty="0">
                <a:latin typeface="+mn-lt"/>
                <a:ea typeface="+mn-ea"/>
                <a:cs typeface="Arial"/>
              </a:rPr>
            </a:br>
            <a:r>
              <a:rPr lang="el-GR" sz="2400" b="1" spc="-5" dirty="0">
                <a:latin typeface="+mn-lt"/>
                <a:ea typeface="+mn-ea"/>
                <a:cs typeface="Arial"/>
              </a:rPr>
              <a:t>Ποια η τροφοδοσία????</a:t>
            </a:r>
            <a:endParaRPr sz="2400" b="1" spc="-5" dirty="0">
              <a:latin typeface="+mn-lt"/>
              <a:ea typeface="+mn-ea"/>
              <a:cs typeface="Arial"/>
            </a:endParaRPr>
          </a:p>
        </p:txBody>
      </p:sp>
      <p:sp>
        <p:nvSpPr>
          <p:cNvPr id="3" name="object 3"/>
          <p:cNvSpPr txBox="1"/>
          <p:nvPr/>
        </p:nvSpPr>
        <p:spPr>
          <a:xfrm>
            <a:off x="188867" y="1215101"/>
            <a:ext cx="8204789" cy="1897336"/>
          </a:xfrm>
          <a:prstGeom prst="rect">
            <a:avLst/>
          </a:prstGeom>
        </p:spPr>
        <p:txBody>
          <a:bodyPr vert="horz" wrap="square" lIns="0" tIns="12087" rIns="0" bIns="0" rtlCol="0">
            <a:spAutoFit/>
          </a:bodyPr>
          <a:lstStyle/>
          <a:p>
            <a:pPr marL="376634" marR="1410470" indent="-364546">
              <a:spcBef>
                <a:spcPts val="386"/>
              </a:spcBef>
              <a:buClr>
                <a:srgbClr val="FF0000"/>
              </a:buClr>
              <a:buSzPct val="75000"/>
              <a:buFont typeface="Wingdings"/>
              <a:buChar char=""/>
              <a:tabLst>
                <a:tab pos="376634" algn="l"/>
                <a:tab pos="377270" algn="l"/>
              </a:tabLst>
            </a:pPr>
            <a:r>
              <a:rPr sz="2400" spc="-5" dirty="0" err="1">
                <a:cs typeface="Arial"/>
              </a:rPr>
              <a:t>Θερμική</a:t>
            </a:r>
            <a:r>
              <a:rPr sz="2400" spc="-5" dirty="0">
                <a:cs typeface="Arial"/>
              </a:rPr>
              <a:t> κατεργασία ατμοσφαιρικού  υπολείμματος σε υψηλή πίεση</a:t>
            </a:r>
          </a:p>
          <a:p>
            <a:pPr marL="556681">
              <a:spcBef>
                <a:spcPts val="45"/>
              </a:spcBef>
            </a:pPr>
            <a:r>
              <a:rPr sz="2400" spc="-5" dirty="0">
                <a:cs typeface="Arial"/>
              </a:rPr>
              <a:t>- </a:t>
            </a:r>
            <a:r>
              <a:rPr sz="2400" b="1" spc="-5" dirty="0">
                <a:cs typeface="Arial"/>
              </a:rPr>
              <a:t>Thermal Cracking</a:t>
            </a:r>
          </a:p>
          <a:p>
            <a:pPr marL="376634" marR="293927" indent="-364546">
              <a:spcBef>
                <a:spcPts val="316"/>
              </a:spcBef>
              <a:buClr>
                <a:srgbClr val="FF0000"/>
              </a:buClr>
              <a:buSzPct val="75000"/>
              <a:buFont typeface="Wingdings"/>
              <a:buChar char=""/>
              <a:tabLst>
                <a:tab pos="376634" algn="l"/>
                <a:tab pos="377270" algn="l"/>
              </a:tabLst>
            </a:pPr>
            <a:r>
              <a:rPr sz="2400" spc="-5" dirty="0">
                <a:cs typeface="Arial"/>
              </a:rPr>
              <a:t>Μετατροπή μεγάλων μορίων σε μόρια της  περιοχής της βενζίνης και του ντίζελ</a:t>
            </a:r>
          </a:p>
        </p:txBody>
      </p:sp>
      <p:sp>
        <p:nvSpPr>
          <p:cNvPr id="4" name="Rectangle 3">
            <a:extLst>
              <a:ext uri="{FF2B5EF4-FFF2-40B4-BE49-F238E27FC236}">
                <a16:creationId xmlns:a16="http://schemas.microsoft.com/office/drawing/2014/main" id="{16539F41-892B-4E61-A610-FCE632331D8A}"/>
              </a:ext>
            </a:extLst>
          </p:cNvPr>
          <p:cNvSpPr/>
          <p:nvPr/>
        </p:nvSpPr>
        <p:spPr>
          <a:xfrm>
            <a:off x="217715" y="3745564"/>
            <a:ext cx="8204788" cy="1636345"/>
          </a:xfrm>
          <a:prstGeom prst="rect">
            <a:avLst/>
          </a:prstGeom>
        </p:spPr>
        <p:txBody>
          <a:bodyPr wrap="square">
            <a:spAutoFit/>
          </a:bodyPr>
          <a:lstStyle/>
          <a:p>
            <a:pPr marL="25448">
              <a:spcBef>
                <a:spcPts val="95"/>
              </a:spcBef>
            </a:pPr>
            <a:r>
              <a:rPr lang="el-GR" sz="2400" b="1" spc="-5" dirty="0">
                <a:cs typeface="Arial"/>
              </a:rPr>
              <a:t>Παράμετροι </a:t>
            </a:r>
            <a:r>
              <a:rPr lang="el-GR" sz="2400" b="1" spc="-10" dirty="0">
                <a:cs typeface="Arial"/>
              </a:rPr>
              <a:t>Λειτουργίας </a:t>
            </a:r>
            <a:r>
              <a:rPr lang="el-GR" sz="2400" b="1" spc="-5" dirty="0">
                <a:cs typeface="Arial"/>
              </a:rPr>
              <a:t>Θερμικής</a:t>
            </a:r>
            <a:r>
              <a:rPr lang="el-GR" sz="2400" b="1" spc="45" dirty="0">
                <a:cs typeface="Arial"/>
              </a:rPr>
              <a:t> </a:t>
            </a:r>
            <a:r>
              <a:rPr lang="el-GR" sz="2400" b="1" spc="-5" dirty="0">
                <a:cs typeface="Arial"/>
              </a:rPr>
              <a:t>Πυρόλυσης</a:t>
            </a:r>
            <a:endParaRPr lang="el-GR" sz="2400" b="1" dirty="0">
              <a:cs typeface="Arial"/>
            </a:endParaRPr>
          </a:p>
          <a:p>
            <a:pPr marL="460614" indent="-364546">
              <a:spcBef>
                <a:spcPts val="2630"/>
              </a:spcBef>
              <a:buClr>
                <a:srgbClr val="FF0000"/>
              </a:buClr>
              <a:buSzPct val="75000"/>
              <a:buFont typeface="Wingdings"/>
              <a:buChar char=""/>
              <a:tabLst>
                <a:tab pos="459977" algn="l"/>
                <a:tab pos="460614" algn="l"/>
              </a:tabLst>
            </a:pPr>
            <a:r>
              <a:rPr lang="el-GR" sz="2400" spc="-10" dirty="0">
                <a:cs typeface="Arial"/>
              </a:rPr>
              <a:t>Θερμοκρασία </a:t>
            </a:r>
            <a:r>
              <a:rPr lang="el-GR" sz="2400" spc="-5" dirty="0">
                <a:cs typeface="Arial"/>
              </a:rPr>
              <a:t>:</a:t>
            </a:r>
            <a:r>
              <a:rPr lang="el-GR" sz="2400" spc="30" dirty="0">
                <a:cs typeface="Arial"/>
              </a:rPr>
              <a:t> </a:t>
            </a:r>
            <a:r>
              <a:rPr lang="el-GR" sz="2400" spc="-5" dirty="0">
                <a:cs typeface="Arial"/>
              </a:rPr>
              <a:t>450-500</a:t>
            </a:r>
            <a:r>
              <a:rPr lang="el-GR" sz="2400" spc="-7" baseline="26455" dirty="0">
                <a:cs typeface="Arial"/>
              </a:rPr>
              <a:t>o</a:t>
            </a:r>
            <a:r>
              <a:rPr lang="el-GR" sz="2400" spc="-5" dirty="0">
                <a:cs typeface="Arial"/>
              </a:rPr>
              <a:t>C</a:t>
            </a:r>
            <a:endParaRPr lang="el-GR" sz="2400" dirty="0">
              <a:cs typeface="Arial"/>
            </a:endParaRPr>
          </a:p>
          <a:p>
            <a:pPr marL="460614" indent="-364546">
              <a:spcBef>
                <a:spcPts val="756"/>
              </a:spcBef>
              <a:buClr>
                <a:srgbClr val="FF0000"/>
              </a:buClr>
              <a:buSzPct val="75000"/>
              <a:buFont typeface="Wingdings"/>
              <a:buChar char=""/>
              <a:tabLst>
                <a:tab pos="459977" algn="l"/>
                <a:tab pos="460614" algn="l"/>
              </a:tabLst>
            </a:pPr>
            <a:r>
              <a:rPr lang="el-GR" sz="2400" spc="-5" dirty="0">
                <a:cs typeface="Arial"/>
              </a:rPr>
              <a:t>Πίεση :</a:t>
            </a:r>
            <a:r>
              <a:rPr lang="el-GR" sz="2400" spc="-10" dirty="0">
                <a:cs typeface="Arial"/>
              </a:rPr>
              <a:t> 15atm</a:t>
            </a:r>
            <a:endParaRPr lang="el-GR" sz="2400" dirty="0">
              <a:cs typeface="Arial"/>
            </a:endParaRPr>
          </a:p>
        </p:txBody>
      </p:sp>
      <p:sp>
        <p:nvSpPr>
          <p:cNvPr id="6" name="TextBox 5">
            <a:extLst>
              <a:ext uri="{FF2B5EF4-FFF2-40B4-BE49-F238E27FC236}">
                <a16:creationId xmlns:a16="http://schemas.microsoft.com/office/drawing/2014/main" id="{DC6A31CD-1B58-4B6E-8157-93D20539BCDE}"/>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43112"/>
            <a:ext cx="9144000" cy="689957"/>
          </a:xfrm>
          <a:prstGeom prst="rect">
            <a:avLst/>
          </a:prstGeom>
        </p:spPr>
        <p:txBody>
          <a:bodyPr vert="horz" wrap="square" lIns="0" tIns="12724" rIns="0" bIns="0" rtlCol="0" anchor="ctr">
            <a:spAutoFit/>
          </a:bodyPr>
          <a:lstStyle/>
          <a:p>
            <a:pPr marL="12724">
              <a:lnSpc>
                <a:spcPct val="100000"/>
              </a:lnSpc>
              <a:spcBef>
                <a:spcPts val="100"/>
              </a:spcBef>
            </a:pPr>
            <a:r>
              <a:rPr b="1" spc="-5" dirty="0"/>
              <a:t>Αντιδράσεις Θερμικής</a:t>
            </a:r>
            <a:r>
              <a:rPr b="1" spc="-80" dirty="0"/>
              <a:t> </a:t>
            </a:r>
            <a:r>
              <a:rPr b="1" spc="-5" dirty="0"/>
              <a:t>Πυρόλυσης</a:t>
            </a:r>
          </a:p>
        </p:txBody>
      </p:sp>
      <p:sp>
        <p:nvSpPr>
          <p:cNvPr id="3" name="object 3"/>
          <p:cNvSpPr txBox="1"/>
          <p:nvPr/>
        </p:nvSpPr>
        <p:spPr>
          <a:xfrm>
            <a:off x="179512" y="1180747"/>
            <a:ext cx="8784976" cy="4101300"/>
          </a:xfrm>
          <a:prstGeom prst="rect">
            <a:avLst/>
          </a:prstGeom>
        </p:spPr>
        <p:txBody>
          <a:bodyPr vert="horz" wrap="square" lIns="0" tIns="60437" rIns="0" bIns="0" rtlCol="0">
            <a:spAutoFit/>
          </a:bodyPr>
          <a:lstStyle/>
          <a:p>
            <a:pPr marL="898944" lvl="1" indent="-342900">
              <a:lnSpc>
                <a:spcPts val="2750"/>
              </a:lnSpc>
              <a:buSzPct val="108333"/>
              <a:buFont typeface="Wingdings" panose="05000000000000000000" pitchFamily="2" charset="2"/>
              <a:buChar char="Ø"/>
              <a:tabLst>
                <a:tab pos="820070" algn="l"/>
                <a:tab pos="820706" algn="l"/>
              </a:tabLst>
            </a:pPr>
            <a:r>
              <a:rPr sz="2000" spc="-5" dirty="0">
                <a:latin typeface="Arial"/>
                <a:cs typeface="Arial"/>
              </a:rPr>
              <a:t>Δ</a:t>
            </a:r>
            <a:r>
              <a:rPr lang="el-GR" sz="2000" spc="-5" dirty="0" err="1">
                <a:latin typeface="Arial"/>
                <a:cs typeface="Arial"/>
              </a:rPr>
              <a:t>ιά</a:t>
            </a:r>
            <a:r>
              <a:rPr sz="2000" spc="-5" dirty="0">
                <a:latin typeface="Arial"/>
                <a:cs typeface="Arial"/>
              </a:rPr>
              <a:t>σπα</a:t>
            </a:r>
            <a:r>
              <a:rPr sz="2000" spc="-5" dirty="0" err="1">
                <a:latin typeface="Arial"/>
                <a:cs typeface="Arial"/>
              </a:rPr>
              <a:t>ση</a:t>
            </a:r>
            <a:r>
              <a:rPr sz="2000" spc="-5" dirty="0">
                <a:latin typeface="Arial"/>
                <a:cs typeface="Arial"/>
              </a:rPr>
              <a:t> </a:t>
            </a:r>
            <a:r>
              <a:rPr sz="2000" dirty="0">
                <a:latin typeface="Arial"/>
                <a:cs typeface="Arial"/>
              </a:rPr>
              <a:t>/</a:t>
            </a:r>
            <a:r>
              <a:rPr sz="2000" spc="5" dirty="0">
                <a:latin typeface="Arial"/>
                <a:cs typeface="Arial"/>
              </a:rPr>
              <a:t> </a:t>
            </a:r>
            <a:r>
              <a:rPr sz="2000" dirty="0">
                <a:latin typeface="Arial"/>
                <a:cs typeface="Arial"/>
              </a:rPr>
              <a:t>σχάση</a:t>
            </a:r>
          </a:p>
          <a:p>
            <a:pPr marL="898944" lvl="1" indent="-342900">
              <a:lnSpc>
                <a:spcPts val="2880"/>
              </a:lnSpc>
              <a:buSzPct val="108333"/>
              <a:buFont typeface="Wingdings" panose="05000000000000000000" pitchFamily="2" charset="2"/>
              <a:buChar char="Ø"/>
              <a:tabLst>
                <a:tab pos="820070" algn="l"/>
                <a:tab pos="820706" algn="l"/>
              </a:tabLst>
            </a:pPr>
            <a:r>
              <a:rPr sz="2000" spc="-5" dirty="0">
                <a:latin typeface="Arial"/>
                <a:cs typeface="Arial"/>
              </a:rPr>
              <a:t>Αφυδρογόνωση παραφινών και</a:t>
            </a:r>
            <a:r>
              <a:rPr sz="2000" spc="-25" dirty="0">
                <a:latin typeface="Arial"/>
                <a:cs typeface="Arial"/>
              </a:rPr>
              <a:t> </a:t>
            </a:r>
            <a:r>
              <a:rPr sz="2000" dirty="0">
                <a:latin typeface="Arial"/>
                <a:cs typeface="Arial"/>
              </a:rPr>
              <a:t>ναφθενίων</a:t>
            </a:r>
          </a:p>
          <a:p>
            <a:pPr marL="898944" lvl="1" indent="-342900">
              <a:lnSpc>
                <a:spcPts val="2880"/>
              </a:lnSpc>
              <a:buSzPct val="108333"/>
              <a:buFont typeface="Wingdings" panose="05000000000000000000" pitchFamily="2" charset="2"/>
              <a:buChar char="Ø"/>
              <a:tabLst>
                <a:tab pos="820070" algn="l"/>
                <a:tab pos="820706" algn="l"/>
              </a:tabLst>
            </a:pPr>
            <a:r>
              <a:rPr sz="2000" dirty="0">
                <a:latin typeface="Arial"/>
                <a:cs typeface="Arial"/>
              </a:rPr>
              <a:t>Ισομερισμός</a:t>
            </a:r>
            <a:r>
              <a:rPr sz="2000" spc="-10" dirty="0">
                <a:latin typeface="Arial"/>
                <a:cs typeface="Arial"/>
              </a:rPr>
              <a:t> </a:t>
            </a:r>
            <a:r>
              <a:rPr sz="2000" dirty="0">
                <a:latin typeface="Arial"/>
                <a:cs typeface="Arial"/>
              </a:rPr>
              <a:t>ολεφινών</a:t>
            </a:r>
          </a:p>
          <a:p>
            <a:pPr marL="898944" lvl="1" indent="-342900">
              <a:lnSpc>
                <a:spcPts val="2880"/>
              </a:lnSpc>
              <a:buSzPct val="108333"/>
              <a:buFont typeface="Wingdings" panose="05000000000000000000" pitchFamily="2" charset="2"/>
              <a:buChar char="Ø"/>
              <a:tabLst>
                <a:tab pos="820070" algn="l"/>
                <a:tab pos="820706" algn="l"/>
              </a:tabLst>
            </a:pPr>
            <a:r>
              <a:rPr sz="2000" dirty="0">
                <a:latin typeface="Arial"/>
                <a:cs typeface="Arial"/>
              </a:rPr>
              <a:t>Πολυμερισμός</a:t>
            </a:r>
            <a:r>
              <a:rPr sz="2000" spc="-5" dirty="0">
                <a:latin typeface="Arial"/>
                <a:cs typeface="Arial"/>
              </a:rPr>
              <a:t> </a:t>
            </a:r>
            <a:r>
              <a:rPr sz="2000" dirty="0">
                <a:latin typeface="Arial"/>
                <a:cs typeface="Arial"/>
              </a:rPr>
              <a:t>ολεφινών</a:t>
            </a:r>
          </a:p>
          <a:p>
            <a:pPr marL="898944" lvl="1" indent="-342900">
              <a:lnSpc>
                <a:spcPts val="2986"/>
              </a:lnSpc>
              <a:buSzPct val="108333"/>
              <a:buFont typeface="Wingdings" panose="05000000000000000000" pitchFamily="2" charset="2"/>
              <a:buChar char="Ø"/>
              <a:tabLst>
                <a:tab pos="820070" algn="l"/>
                <a:tab pos="820706" algn="l"/>
              </a:tabLst>
            </a:pPr>
            <a:r>
              <a:rPr sz="2000" spc="-5" dirty="0">
                <a:latin typeface="Arial"/>
                <a:cs typeface="Arial"/>
              </a:rPr>
              <a:t>Αφυδρογόνωση</a:t>
            </a:r>
            <a:r>
              <a:rPr sz="2000" spc="-10" dirty="0">
                <a:latin typeface="Arial"/>
                <a:cs typeface="Arial"/>
              </a:rPr>
              <a:t> </a:t>
            </a:r>
            <a:r>
              <a:rPr sz="2000" dirty="0">
                <a:latin typeface="Arial"/>
                <a:cs typeface="Arial"/>
              </a:rPr>
              <a:t>ολεφινών</a:t>
            </a:r>
          </a:p>
          <a:p>
            <a:pPr marL="12088">
              <a:lnSpc>
                <a:spcPts val="3246"/>
              </a:lnSpc>
              <a:buClr>
                <a:srgbClr val="FF0000"/>
              </a:buClr>
              <a:buSzPct val="75000"/>
              <a:tabLst>
                <a:tab pos="376634" algn="l"/>
                <a:tab pos="377270" algn="l"/>
              </a:tabLst>
            </a:pPr>
            <a:r>
              <a:rPr lang="el-GR" sz="2000" b="1" spc="-5" dirty="0">
                <a:latin typeface="Arial"/>
                <a:cs typeface="Arial"/>
              </a:rPr>
              <a:t>        </a:t>
            </a:r>
            <a:r>
              <a:rPr sz="2000" b="1" spc="-5" dirty="0" err="1">
                <a:latin typeface="Arial"/>
                <a:cs typeface="Arial"/>
              </a:rPr>
              <a:t>Σειρά</a:t>
            </a:r>
            <a:r>
              <a:rPr sz="2000" b="1" spc="-5" dirty="0">
                <a:latin typeface="Arial"/>
                <a:cs typeface="Arial"/>
              </a:rPr>
              <a:t> δραστικότητας</a:t>
            </a:r>
            <a:endParaRPr sz="2000" b="1" dirty="0">
              <a:latin typeface="Arial"/>
              <a:cs typeface="Arial"/>
            </a:endParaRPr>
          </a:p>
          <a:p>
            <a:pPr marL="898944" lvl="1" indent="-342900">
              <a:lnSpc>
                <a:spcPts val="2901"/>
              </a:lnSpc>
              <a:buSzPct val="108333"/>
              <a:buFont typeface="Wingdings" panose="05000000000000000000" pitchFamily="2" charset="2"/>
              <a:buChar char="v"/>
              <a:tabLst>
                <a:tab pos="820070" algn="l"/>
                <a:tab pos="820706" algn="l"/>
              </a:tabLst>
            </a:pPr>
            <a:r>
              <a:rPr sz="2000" dirty="0">
                <a:latin typeface="Arial"/>
                <a:cs typeface="Arial"/>
              </a:rPr>
              <a:t>Παραφίνες &gt; ναφθένια &gt;</a:t>
            </a:r>
            <a:r>
              <a:rPr sz="2000" spc="-30" dirty="0">
                <a:latin typeface="Arial"/>
                <a:cs typeface="Arial"/>
              </a:rPr>
              <a:t> </a:t>
            </a:r>
            <a:r>
              <a:rPr sz="2000" spc="-5" dirty="0">
                <a:latin typeface="Arial"/>
                <a:cs typeface="Arial"/>
              </a:rPr>
              <a:t>αρωματικά</a:t>
            </a:r>
            <a:endParaRPr sz="2000" dirty="0">
              <a:latin typeface="Arial"/>
              <a:cs typeface="Arial"/>
            </a:endParaRPr>
          </a:p>
          <a:p>
            <a:pPr marL="899581" marR="5090" lvl="1" indent="-342900">
              <a:lnSpc>
                <a:spcPts val="2585"/>
              </a:lnSpc>
              <a:spcBef>
                <a:spcPts val="416"/>
              </a:spcBef>
              <a:buSzPct val="108333"/>
              <a:buFont typeface="Wingdings" panose="05000000000000000000" pitchFamily="2" charset="2"/>
              <a:buChar char="v"/>
              <a:tabLst>
                <a:tab pos="820070" algn="l"/>
                <a:tab pos="820706" algn="l"/>
              </a:tabLst>
            </a:pPr>
            <a:r>
              <a:rPr sz="2000" dirty="0">
                <a:latin typeface="Arial"/>
                <a:cs typeface="Arial"/>
              </a:rPr>
              <a:t>Για </a:t>
            </a:r>
            <a:r>
              <a:rPr sz="2000" spc="-5" dirty="0">
                <a:latin typeface="Arial"/>
                <a:cs typeface="Arial"/>
              </a:rPr>
              <a:t>παραφίνες, </a:t>
            </a:r>
            <a:r>
              <a:rPr sz="2000" dirty="0">
                <a:latin typeface="Arial"/>
                <a:cs typeface="Arial"/>
              </a:rPr>
              <a:t>όσο </a:t>
            </a:r>
            <a:r>
              <a:rPr sz="2000" spc="-5" dirty="0">
                <a:latin typeface="Arial"/>
                <a:cs typeface="Arial"/>
              </a:rPr>
              <a:t>μεγαλύτερο </a:t>
            </a:r>
            <a:r>
              <a:rPr sz="2000" dirty="0">
                <a:latin typeface="Arial"/>
                <a:cs typeface="Arial"/>
              </a:rPr>
              <a:t>το μήκος της αλυσίδας,</a:t>
            </a:r>
            <a:r>
              <a:rPr lang="el-GR" sz="2000" dirty="0">
                <a:latin typeface="Arial"/>
                <a:cs typeface="Arial"/>
              </a:rPr>
              <a:t> </a:t>
            </a:r>
            <a:r>
              <a:rPr sz="2000" dirty="0" err="1">
                <a:latin typeface="Arial"/>
                <a:cs typeface="Arial"/>
              </a:rPr>
              <a:t>τόσο</a:t>
            </a:r>
            <a:r>
              <a:rPr sz="2000" dirty="0">
                <a:latin typeface="Arial"/>
                <a:cs typeface="Arial"/>
              </a:rPr>
              <a:t> </a:t>
            </a:r>
            <a:r>
              <a:rPr sz="2000" spc="-5" dirty="0">
                <a:latin typeface="Arial"/>
                <a:cs typeface="Arial"/>
              </a:rPr>
              <a:t>ευκολότερη </a:t>
            </a:r>
            <a:r>
              <a:rPr sz="2000" dirty="0">
                <a:latin typeface="Arial"/>
                <a:cs typeface="Arial"/>
              </a:rPr>
              <a:t>η</a:t>
            </a:r>
            <a:r>
              <a:rPr sz="2000" spc="-10" dirty="0">
                <a:latin typeface="Arial"/>
                <a:cs typeface="Arial"/>
              </a:rPr>
              <a:t> </a:t>
            </a:r>
            <a:r>
              <a:rPr sz="2000" spc="-5" dirty="0">
                <a:latin typeface="Arial"/>
                <a:cs typeface="Arial"/>
              </a:rPr>
              <a:t>πυρόλυση</a:t>
            </a:r>
            <a:endParaRPr sz="2000" dirty="0">
              <a:latin typeface="Arial"/>
              <a:cs typeface="Arial"/>
            </a:endParaRPr>
          </a:p>
          <a:p>
            <a:pPr marL="899581" marR="408445" lvl="1" indent="-342900">
              <a:lnSpc>
                <a:spcPts val="2585"/>
              </a:lnSpc>
              <a:spcBef>
                <a:spcPts val="306"/>
              </a:spcBef>
              <a:buSzPct val="108333"/>
              <a:buFont typeface="Wingdings" panose="05000000000000000000" pitchFamily="2" charset="2"/>
              <a:buChar char="v"/>
              <a:tabLst>
                <a:tab pos="820070" algn="l"/>
                <a:tab pos="820706" algn="l"/>
              </a:tabLst>
            </a:pPr>
            <a:r>
              <a:rPr sz="2000" spc="-5" dirty="0">
                <a:latin typeface="Arial"/>
                <a:cs typeface="Arial"/>
              </a:rPr>
              <a:t>Για ναφθένια και </a:t>
            </a:r>
            <a:r>
              <a:rPr sz="2000" dirty="0">
                <a:latin typeface="Arial"/>
                <a:cs typeface="Arial"/>
              </a:rPr>
              <a:t>αρωματικά με </a:t>
            </a:r>
            <a:r>
              <a:rPr sz="2000" spc="-5" dirty="0">
                <a:latin typeface="Arial"/>
                <a:cs typeface="Arial"/>
              </a:rPr>
              <a:t>παραφινική πλευρική  </a:t>
            </a:r>
            <a:r>
              <a:rPr sz="2000" dirty="0">
                <a:latin typeface="Arial"/>
                <a:cs typeface="Arial"/>
              </a:rPr>
              <a:t>αλυσίδα, η </a:t>
            </a:r>
            <a:r>
              <a:rPr sz="2000" spc="-5" dirty="0">
                <a:latin typeface="Arial"/>
                <a:cs typeface="Arial"/>
              </a:rPr>
              <a:t>ευκολία διάσπασης εξαρτάται </a:t>
            </a:r>
            <a:r>
              <a:rPr sz="2000" dirty="0">
                <a:latin typeface="Arial"/>
                <a:cs typeface="Arial"/>
              </a:rPr>
              <a:t>από την  </a:t>
            </a:r>
            <a:r>
              <a:rPr sz="2000" spc="-5" dirty="0">
                <a:latin typeface="Arial"/>
                <a:cs typeface="Arial"/>
              </a:rPr>
              <a:t>πλευρική</a:t>
            </a:r>
            <a:r>
              <a:rPr sz="2000" spc="-15" dirty="0">
                <a:latin typeface="Arial"/>
                <a:cs typeface="Arial"/>
              </a:rPr>
              <a:t> </a:t>
            </a:r>
            <a:r>
              <a:rPr sz="2000" dirty="0">
                <a:latin typeface="Arial"/>
                <a:cs typeface="Arial"/>
              </a:rPr>
              <a:t>αλυσίδα</a:t>
            </a:r>
          </a:p>
        </p:txBody>
      </p:sp>
      <p:sp>
        <p:nvSpPr>
          <p:cNvPr id="4" name="TextBox 3">
            <a:extLst>
              <a:ext uri="{FF2B5EF4-FFF2-40B4-BE49-F238E27FC236}">
                <a16:creationId xmlns:a16="http://schemas.microsoft.com/office/drawing/2014/main" id="{2062FA44-BC63-411A-9278-05DB71C5D04B}"/>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7" y="343112"/>
            <a:ext cx="8964293" cy="689957"/>
          </a:xfrm>
          <a:prstGeom prst="rect">
            <a:avLst/>
          </a:prstGeom>
        </p:spPr>
        <p:txBody>
          <a:bodyPr vert="horz" wrap="square" lIns="0" tIns="12724" rIns="0" bIns="0" rtlCol="0" anchor="ctr">
            <a:spAutoFit/>
          </a:bodyPr>
          <a:lstStyle/>
          <a:p>
            <a:pPr marL="12724">
              <a:lnSpc>
                <a:spcPct val="100000"/>
              </a:lnSpc>
              <a:spcBef>
                <a:spcPts val="100"/>
              </a:spcBef>
            </a:pPr>
            <a:r>
              <a:rPr b="1" spc="-5" dirty="0"/>
              <a:t>Αντιδράσεις Θερμικής</a:t>
            </a:r>
            <a:r>
              <a:rPr b="1" spc="-80" dirty="0"/>
              <a:t> </a:t>
            </a:r>
            <a:r>
              <a:rPr b="1" spc="-5" dirty="0"/>
              <a:t>Πυρόλυσης</a:t>
            </a:r>
          </a:p>
        </p:txBody>
      </p:sp>
      <p:sp>
        <p:nvSpPr>
          <p:cNvPr id="3" name="object 3"/>
          <p:cNvSpPr txBox="1"/>
          <p:nvPr/>
        </p:nvSpPr>
        <p:spPr>
          <a:xfrm>
            <a:off x="1184103" y="2244905"/>
            <a:ext cx="1306710" cy="231711"/>
          </a:xfrm>
          <a:prstGeom prst="rect">
            <a:avLst/>
          </a:prstGeom>
        </p:spPr>
        <p:txBody>
          <a:bodyPr vert="horz" wrap="square" lIns="0" tIns="15268" rIns="0" bIns="0" rtlCol="0">
            <a:spAutoFit/>
          </a:bodyPr>
          <a:lstStyle/>
          <a:p>
            <a:pPr marL="38172">
              <a:spcBef>
                <a:spcPts val="120"/>
              </a:spcBef>
            </a:pPr>
            <a:r>
              <a:rPr sz="1403" spc="15" dirty="0">
                <a:latin typeface="Arial"/>
                <a:cs typeface="Arial"/>
              </a:rPr>
              <a:t>CH</a:t>
            </a:r>
            <a:r>
              <a:rPr sz="1653" spc="22" baseline="-17676" dirty="0">
                <a:latin typeface="Arial"/>
                <a:cs typeface="Arial"/>
              </a:rPr>
              <a:t>3</a:t>
            </a:r>
            <a:r>
              <a:rPr sz="1403" spc="15" dirty="0">
                <a:latin typeface="Arial"/>
                <a:cs typeface="Arial"/>
              </a:rPr>
              <a:t>(CH</a:t>
            </a:r>
            <a:r>
              <a:rPr sz="1653" spc="22" baseline="-17676" dirty="0">
                <a:latin typeface="Arial"/>
                <a:cs typeface="Arial"/>
              </a:rPr>
              <a:t>2</a:t>
            </a:r>
            <a:r>
              <a:rPr sz="1403" spc="15" dirty="0">
                <a:latin typeface="Arial"/>
                <a:cs typeface="Arial"/>
              </a:rPr>
              <a:t>)</a:t>
            </a:r>
            <a:r>
              <a:rPr sz="1653" spc="22" baseline="-17676" dirty="0">
                <a:latin typeface="Arial"/>
                <a:cs typeface="Arial"/>
              </a:rPr>
              <a:t>5</a:t>
            </a:r>
            <a:r>
              <a:rPr sz="1403" spc="15" dirty="0">
                <a:latin typeface="Arial"/>
                <a:cs typeface="Arial"/>
              </a:rPr>
              <a:t>CH</a:t>
            </a:r>
            <a:r>
              <a:rPr sz="1653" spc="22" baseline="-17676" dirty="0">
                <a:latin typeface="Arial"/>
                <a:cs typeface="Arial"/>
              </a:rPr>
              <a:t>3</a:t>
            </a:r>
            <a:endParaRPr sz="1653" baseline="-17676">
              <a:latin typeface="Arial"/>
              <a:cs typeface="Arial"/>
            </a:endParaRPr>
          </a:p>
        </p:txBody>
      </p:sp>
      <p:sp>
        <p:nvSpPr>
          <p:cNvPr id="4" name="object 4"/>
          <p:cNvSpPr/>
          <p:nvPr/>
        </p:nvSpPr>
        <p:spPr>
          <a:xfrm>
            <a:off x="2596449" y="2401181"/>
            <a:ext cx="685164" cy="0"/>
          </a:xfrm>
          <a:custGeom>
            <a:avLst/>
            <a:gdLst/>
            <a:ahLst/>
            <a:cxnLst/>
            <a:rect l="l" t="t" r="r" b="b"/>
            <a:pathLst>
              <a:path w="683895">
                <a:moveTo>
                  <a:pt x="0" y="0"/>
                </a:moveTo>
                <a:lnTo>
                  <a:pt x="683511" y="0"/>
                </a:lnTo>
              </a:path>
            </a:pathLst>
          </a:custGeom>
          <a:ln w="12893">
            <a:solidFill>
              <a:srgbClr val="000000"/>
            </a:solidFill>
          </a:ln>
        </p:spPr>
        <p:txBody>
          <a:bodyPr wrap="square" lIns="0" tIns="0" rIns="0" bIns="0" rtlCol="0"/>
          <a:lstStyle/>
          <a:p>
            <a:endParaRPr sz="1803"/>
          </a:p>
        </p:txBody>
      </p:sp>
      <p:sp>
        <p:nvSpPr>
          <p:cNvPr id="5" name="object 5"/>
          <p:cNvSpPr/>
          <p:nvPr/>
        </p:nvSpPr>
        <p:spPr>
          <a:xfrm>
            <a:off x="3133540" y="2360381"/>
            <a:ext cx="154138" cy="82378"/>
          </a:xfrm>
          <a:prstGeom prst="rect">
            <a:avLst/>
          </a:prstGeom>
          <a:blipFill>
            <a:blip r:embed="rId2" cstate="print"/>
            <a:stretch>
              <a:fillRect/>
            </a:stretch>
          </a:blipFill>
        </p:spPr>
        <p:txBody>
          <a:bodyPr wrap="square" lIns="0" tIns="0" rIns="0" bIns="0" rtlCol="0"/>
          <a:lstStyle/>
          <a:p>
            <a:endParaRPr sz="1803"/>
          </a:p>
        </p:txBody>
      </p:sp>
      <p:sp>
        <p:nvSpPr>
          <p:cNvPr id="6" name="object 6"/>
          <p:cNvSpPr txBox="1"/>
          <p:nvPr/>
        </p:nvSpPr>
        <p:spPr>
          <a:xfrm>
            <a:off x="3482742" y="2244905"/>
            <a:ext cx="1306710" cy="231711"/>
          </a:xfrm>
          <a:prstGeom prst="rect">
            <a:avLst/>
          </a:prstGeom>
        </p:spPr>
        <p:txBody>
          <a:bodyPr vert="horz" wrap="square" lIns="0" tIns="15268" rIns="0" bIns="0" rtlCol="0">
            <a:spAutoFit/>
          </a:bodyPr>
          <a:lstStyle/>
          <a:p>
            <a:pPr marL="38172">
              <a:spcBef>
                <a:spcPts val="120"/>
              </a:spcBef>
            </a:pPr>
            <a:r>
              <a:rPr sz="1403" spc="15" dirty="0">
                <a:latin typeface="Arial"/>
                <a:cs typeface="Arial"/>
              </a:rPr>
              <a:t>CH</a:t>
            </a:r>
            <a:r>
              <a:rPr sz="1653" spc="22" baseline="-17676" dirty="0">
                <a:latin typeface="Arial"/>
                <a:cs typeface="Arial"/>
              </a:rPr>
              <a:t>3</a:t>
            </a:r>
            <a:r>
              <a:rPr sz="1403" spc="15" dirty="0">
                <a:latin typeface="Arial"/>
                <a:cs typeface="Arial"/>
              </a:rPr>
              <a:t>(CH</a:t>
            </a:r>
            <a:r>
              <a:rPr sz="1653" spc="22" baseline="-17676" dirty="0">
                <a:latin typeface="Arial"/>
                <a:cs typeface="Arial"/>
              </a:rPr>
              <a:t>2</a:t>
            </a:r>
            <a:r>
              <a:rPr sz="1403" spc="15" dirty="0">
                <a:latin typeface="Arial"/>
                <a:cs typeface="Arial"/>
              </a:rPr>
              <a:t>)</a:t>
            </a:r>
            <a:r>
              <a:rPr sz="1653" spc="22" baseline="-17676" dirty="0">
                <a:latin typeface="Arial"/>
                <a:cs typeface="Arial"/>
              </a:rPr>
              <a:t>3</a:t>
            </a:r>
            <a:r>
              <a:rPr sz="1403" spc="15" dirty="0">
                <a:latin typeface="Arial"/>
                <a:cs typeface="Arial"/>
              </a:rPr>
              <a:t>CH</a:t>
            </a:r>
            <a:r>
              <a:rPr sz="1653" spc="22" baseline="-17676" dirty="0">
                <a:latin typeface="Arial"/>
                <a:cs typeface="Arial"/>
              </a:rPr>
              <a:t>3</a:t>
            </a:r>
            <a:endParaRPr sz="1653" baseline="-17676">
              <a:latin typeface="Arial"/>
              <a:cs typeface="Arial"/>
            </a:endParaRPr>
          </a:p>
        </p:txBody>
      </p:sp>
      <p:sp>
        <p:nvSpPr>
          <p:cNvPr id="7" name="object 7"/>
          <p:cNvSpPr txBox="1"/>
          <p:nvPr/>
        </p:nvSpPr>
        <p:spPr>
          <a:xfrm>
            <a:off x="4958675" y="2181348"/>
            <a:ext cx="212483" cy="413516"/>
          </a:xfrm>
          <a:prstGeom prst="rect">
            <a:avLst/>
          </a:prstGeom>
        </p:spPr>
        <p:txBody>
          <a:bodyPr vert="horz" wrap="square" lIns="0" tIns="17813" rIns="0" bIns="0" rtlCol="0">
            <a:spAutoFit/>
          </a:bodyPr>
          <a:lstStyle/>
          <a:p>
            <a:pPr marL="12724">
              <a:spcBef>
                <a:spcPts val="140"/>
              </a:spcBef>
            </a:pPr>
            <a:r>
              <a:rPr sz="2505" spc="5" dirty="0">
                <a:latin typeface="Arial"/>
                <a:cs typeface="Arial"/>
              </a:rPr>
              <a:t>+</a:t>
            </a:r>
            <a:endParaRPr sz="2505">
              <a:latin typeface="Arial"/>
              <a:cs typeface="Arial"/>
            </a:endParaRPr>
          </a:p>
        </p:txBody>
      </p:sp>
      <p:sp>
        <p:nvSpPr>
          <p:cNvPr id="8" name="object 8"/>
          <p:cNvSpPr txBox="1"/>
          <p:nvPr/>
        </p:nvSpPr>
        <p:spPr>
          <a:xfrm>
            <a:off x="5228882" y="2244905"/>
            <a:ext cx="998800" cy="231711"/>
          </a:xfrm>
          <a:prstGeom prst="rect">
            <a:avLst/>
          </a:prstGeom>
        </p:spPr>
        <p:txBody>
          <a:bodyPr vert="horz" wrap="square" lIns="0" tIns="15268" rIns="0" bIns="0" rtlCol="0">
            <a:spAutoFit/>
          </a:bodyPr>
          <a:lstStyle/>
          <a:p>
            <a:pPr marL="50897">
              <a:spcBef>
                <a:spcPts val="120"/>
              </a:spcBef>
              <a:tabLst>
                <a:tab pos="610758" algn="l"/>
              </a:tabLst>
            </a:pPr>
            <a:r>
              <a:rPr sz="1403" dirty="0">
                <a:latin typeface="Arial"/>
                <a:cs typeface="Arial"/>
              </a:rPr>
              <a:t>H</a:t>
            </a:r>
            <a:r>
              <a:rPr sz="1653" baseline="-17676" dirty="0">
                <a:latin typeface="Arial"/>
                <a:cs typeface="Arial"/>
              </a:rPr>
              <a:t>2</a:t>
            </a:r>
            <a:r>
              <a:rPr sz="1403" dirty="0">
                <a:latin typeface="Arial"/>
                <a:cs typeface="Arial"/>
              </a:rPr>
              <a:t>C	CH</a:t>
            </a:r>
            <a:r>
              <a:rPr sz="1653" baseline="-17676" dirty="0">
                <a:latin typeface="Arial"/>
                <a:cs typeface="Arial"/>
              </a:rPr>
              <a:t>2</a:t>
            </a:r>
            <a:endParaRPr sz="1653" baseline="-17676">
              <a:latin typeface="Arial"/>
              <a:cs typeface="Arial"/>
            </a:endParaRPr>
          </a:p>
        </p:txBody>
      </p:sp>
      <p:sp>
        <p:nvSpPr>
          <p:cNvPr id="9" name="object 9"/>
          <p:cNvSpPr/>
          <p:nvPr/>
        </p:nvSpPr>
        <p:spPr>
          <a:xfrm>
            <a:off x="5630269" y="2410346"/>
            <a:ext cx="193398" cy="0"/>
          </a:xfrm>
          <a:custGeom>
            <a:avLst/>
            <a:gdLst/>
            <a:ahLst/>
            <a:cxnLst/>
            <a:rect l="l" t="t" r="r" b="b"/>
            <a:pathLst>
              <a:path w="193039">
                <a:moveTo>
                  <a:pt x="0" y="0"/>
                </a:moveTo>
                <a:lnTo>
                  <a:pt x="192791" y="0"/>
                </a:lnTo>
              </a:path>
            </a:pathLst>
          </a:custGeom>
          <a:ln w="12893">
            <a:solidFill>
              <a:srgbClr val="000000"/>
            </a:solidFill>
          </a:ln>
        </p:spPr>
        <p:txBody>
          <a:bodyPr wrap="square" lIns="0" tIns="0" rIns="0" bIns="0" rtlCol="0"/>
          <a:lstStyle/>
          <a:p>
            <a:endParaRPr sz="1803"/>
          </a:p>
        </p:txBody>
      </p:sp>
      <p:sp>
        <p:nvSpPr>
          <p:cNvPr id="10" name="object 10"/>
          <p:cNvSpPr/>
          <p:nvPr/>
        </p:nvSpPr>
        <p:spPr>
          <a:xfrm>
            <a:off x="5630269" y="2350034"/>
            <a:ext cx="193398" cy="0"/>
          </a:xfrm>
          <a:custGeom>
            <a:avLst/>
            <a:gdLst/>
            <a:ahLst/>
            <a:cxnLst/>
            <a:rect l="l" t="t" r="r" b="b"/>
            <a:pathLst>
              <a:path w="193039">
                <a:moveTo>
                  <a:pt x="0" y="0"/>
                </a:moveTo>
                <a:lnTo>
                  <a:pt x="192791" y="0"/>
                </a:lnTo>
              </a:path>
            </a:pathLst>
          </a:custGeom>
          <a:ln w="12893">
            <a:solidFill>
              <a:srgbClr val="000000"/>
            </a:solidFill>
          </a:ln>
        </p:spPr>
        <p:txBody>
          <a:bodyPr wrap="square" lIns="0" tIns="0" rIns="0" bIns="0" rtlCol="0"/>
          <a:lstStyle/>
          <a:p>
            <a:endParaRPr sz="1803"/>
          </a:p>
        </p:txBody>
      </p:sp>
      <p:sp>
        <p:nvSpPr>
          <p:cNvPr id="11" name="object 11"/>
          <p:cNvSpPr txBox="1"/>
          <p:nvPr/>
        </p:nvSpPr>
        <p:spPr>
          <a:xfrm>
            <a:off x="368783" y="1427839"/>
            <a:ext cx="1335974" cy="322288"/>
          </a:xfrm>
          <a:prstGeom prst="rect">
            <a:avLst/>
          </a:prstGeom>
          <a:solidFill>
            <a:schemeClr val="bg1"/>
          </a:solidFill>
          <a:ln w="9525">
            <a:solidFill>
              <a:srgbClr val="333333"/>
            </a:solidFill>
          </a:ln>
        </p:spPr>
        <p:txBody>
          <a:bodyPr vert="horz" wrap="square" lIns="0" tIns="43896" rIns="0" bIns="0" rtlCol="0">
            <a:spAutoFit/>
          </a:bodyPr>
          <a:lstStyle/>
          <a:p>
            <a:pPr marL="96703">
              <a:spcBef>
                <a:spcPts val="346"/>
              </a:spcBef>
            </a:pPr>
            <a:r>
              <a:rPr sz="1803" b="1" dirty="0">
                <a:latin typeface="Arial"/>
                <a:cs typeface="Arial"/>
              </a:rPr>
              <a:t>Διάσπαση</a:t>
            </a:r>
            <a:endParaRPr sz="1803">
              <a:latin typeface="Arial"/>
              <a:cs typeface="Arial"/>
            </a:endParaRPr>
          </a:p>
        </p:txBody>
      </p:sp>
      <p:sp>
        <p:nvSpPr>
          <p:cNvPr id="12" name="object 12"/>
          <p:cNvSpPr txBox="1"/>
          <p:nvPr/>
        </p:nvSpPr>
        <p:spPr>
          <a:xfrm>
            <a:off x="387868" y="3067651"/>
            <a:ext cx="1963246" cy="322288"/>
          </a:xfrm>
          <a:prstGeom prst="rect">
            <a:avLst/>
          </a:prstGeom>
          <a:solidFill>
            <a:schemeClr val="bg1"/>
          </a:solidFill>
          <a:ln w="9525">
            <a:solidFill>
              <a:srgbClr val="333333"/>
            </a:solidFill>
          </a:ln>
        </p:spPr>
        <p:txBody>
          <a:bodyPr vert="horz" wrap="square" lIns="0" tIns="43896" rIns="0" bIns="0" rtlCol="0">
            <a:spAutoFit/>
          </a:bodyPr>
          <a:lstStyle/>
          <a:p>
            <a:pPr marL="96703">
              <a:spcBef>
                <a:spcPts val="346"/>
              </a:spcBef>
            </a:pPr>
            <a:r>
              <a:rPr sz="1803" b="1" dirty="0">
                <a:latin typeface="Arial"/>
                <a:cs typeface="Arial"/>
              </a:rPr>
              <a:t>Αφυδρογόνωση</a:t>
            </a:r>
            <a:endParaRPr sz="1803" dirty="0">
              <a:latin typeface="Arial"/>
              <a:cs typeface="Arial"/>
            </a:endParaRPr>
          </a:p>
        </p:txBody>
      </p:sp>
      <p:sp>
        <p:nvSpPr>
          <p:cNvPr id="13" name="object 13"/>
          <p:cNvSpPr/>
          <p:nvPr/>
        </p:nvSpPr>
        <p:spPr>
          <a:xfrm>
            <a:off x="2394873" y="4351710"/>
            <a:ext cx="671168" cy="0"/>
          </a:xfrm>
          <a:custGeom>
            <a:avLst/>
            <a:gdLst/>
            <a:ahLst/>
            <a:cxnLst/>
            <a:rect l="l" t="t" r="r" b="b"/>
            <a:pathLst>
              <a:path w="669925">
                <a:moveTo>
                  <a:pt x="0" y="0"/>
                </a:moveTo>
                <a:lnTo>
                  <a:pt x="669794" y="0"/>
                </a:lnTo>
              </a:path>
            </a:pathLst>
          </a:custGeom>
          <a:ln w="14507">
            <a:solidFill>
              <a:srgbClr val="000000"/>
            </a:solidFill>
          </a:ln>
        </p:spPr>
        <p:txBody>
          <a:bodyPr wrap="square" lIns="0" tIns="0" rIns="0" bIns="0" rtlCol="0"/>
          <a:lstStyle/>
          <a:p>
            <a:endParaRPr sz="1803"/>
          </a:p>
        </p:txBody>
      </p:sp>
      <p:sp>
        <p:nvSpPr>
          <p:cNvPr id="14" name="object 14"/>
          <p:cNvSpPr/>
          <p:nvPr/>
        </p:nvSpPr>
        <p:spPr>
          <a:xfrm>
            <a:off x="2394873" y="4293688"/>
            <a:ext cx="671168" cy="0"/>
          </a:xfrm>
          <a:custGeom>
            <a:avLst/>
            <a:gdLst/>
            <a:ahLst/>
            <a:cxnLst/>
            <a:rect l="l" t="t" r="r" b="b"/>
            <a:pathLst>
              <a:path w="669925">
                <a:moveTo>
                  <a:pt x="0" y="0"/>
                </a:moveTo>
                <a:lnTo>
                  <a:pt x="669794" y="0"/>
                </a:lnTo>
              </a:path>
            </a:pathLst>
          </a:custGeom>
          <a:ln w="14507">
            <a:solidFill>
              <a:srgbClr val="000000"/>
            </a:solidFill>
          </a:ln>
        </p:spPr>
        <p:txBody>
          <a:bodyPr wrap="square" lIns="0" tIns="0" rIns="0" bIns="0" rtlCol="0"/>
          <a:lstStyle/>
          <a:p>
            <a:endParaRPr sz="1803"/>
          </a:p>
        </p:txBody>
      </p:sp>
      <p:sp>
        <p:nvSpPr>
          <p:cNvPr id="15" name="object 15"/>
          <p:cNvSpPr/>
          <p:nvPr/>
        </p:nvSpPr>
        <p:spPr>
          <a:xfrm>
            <a:off x="2898324" y="4247478"/>
            <a:ext cx="174857" cy="92408"/>
          </a:xfrm>
          <a:prstGeom prst="rect">
            <a:avLst/>
          </a:prstGeom>
          <a:blipFill>
            <a:blip r:embed="rId3" cstate="print"/>
            <a:stretch>
              <a:fillRect/>
            </a:stretch>
          </a:blipFill>
        </p:spPr>
        <p:txBody>
          <a:bodyPr wrap="square" lIns="0" tIns="0" rIns="0" bIns="0" rtlCol="0"/>
          <a:lstStyle/>
          <a:p>
            <a:endParaRPr sz="1803"/>
          </a:p>
        </p:txBody>
      </p:sp>
      <p:sp>
        <p:nvSpPr>
          <p:cNvPr id="16" name="object 16"/>
          <p:cNvSpPr/>
          <p:nvPr/>
        </p:nvSpPr>
        <p:spPr>
          <a:xfrm>
            <a:off x="2387601" y="4305500"/>
            <a:ext cx="174857" cy="92408"/>
          </a:xfrm>
          <a:prstGeom prst="rect">
            <a:avLst/>
          </a:prstGeom>
          <a:blipFill>
            <a:blip r:embed="rId4" cstate="print"/>
            <a:stretch>
              <a:fillRect/>
            </a:stretch>
          </a:blipFill>
        </p:spPr>
        <p:txBody>
          <a:bodyPr wrap="square" lIns="0" tIns="0" rIns="0" bIns="0" rtlCol="0"/>
          <a:lstStyle/>
          <a:p>
            <a:endParaRPr sz="1803"/>
          </a:p>
        </p:txBody>
      </p:sp>
      <p:sp>
        <p:nvSpPr>
          <p:cNvPr id="17" name="object 17"/>
          <p:cNvSpPr/>
          <p:nvPr/>
        </p:nvSpPr>
        <p:spPr>
          <a:xfrm>
            <a:off x="4042324" y="4328042"/>
            <a:ext cx="131689" cy="0"/>
          </a:xfrm>
          <a:custGeom>
            <a:avLst/>
            <a:gdLst/>
            <a:ahLst/>
            <a:cxnLst/>
            <a:rect l="l" t="t" r="r" b="b"/>
            <a:pathLst>
              <a:path w="131445">
                <a:moveTo>
                  <a:pt x="0" y="0"/>
                </a:moveTo>
                <a:lnTo>
                  <a:pt x="131056" y="0"/>
                </a:lnTo>
              </a:path>
            </a:pathLst>
          </a:custGeom>
          <a:ln w="14507">
            <a:solidFill>
              <a:srgbClr val="000000"/>
            </a:solidFill>
          </a:ln>
        </p:spPr>
        <p:txBody>
          <a:bodyPr wrap="square" lIns="0" tIns="0" rIns="0" bIns="0" rtlCol="0"/>
          <a:lstStyle/>
          <a:p>
            <a:endParaRPr sz="1803"/>
          </a:p>
        </p:txBody>
      </p:sp>
      <p:sp>
        <p:nvSpPr>
          <p:cNvPr id="18" name="object 18"/>
          <p:cNvSpPr/>
          <p:nvPr/>
        </p:nvSpPr>
        <p:spPr>
          <a:xfrm>
            <a:off x="4042324" y="4260098"/>
            <a:ext cx="131689" cy="0"/>
          </a:xfrm>
          <a:custGeom>
            <a:avLst/>
            <a:gdLst/>
            <a:ahLst/>
            <a:cxnLst/>
            <a:rect l="l" t="t" r="r" b="b"/>
            <a:pathLst>
              <a:path w="131445">
                <a:moveTo>
                  <a:pt x="0" y="0"/>
                </a:moveTo>
                <a:lnTo>
                  <a:pt x="131056" y="0"/>
                </a:lnTo>
              </a:path>
            </a:pathLst>
          </a:custGeom>
          <a:ln w="14507">
            <a:solidFill>
              <a:srgbClr val="000000"/>
            </a:solidFill>
          </a:ln>
        </p:spPr>
        <p:txBody>
          <a:bodyPr wrap="square" lIns="0" tIns="0" rIns="0" bIns="0" rtlCol="0"/>
          <a:lstStyle/>
          <a:p>
            <a:endParaRPr sz="1803"/>
          </a:p>
        </p:txBody>
      </p:sp>
      <p:sp>
        <p:nvSpPr>
          <p:cNvPr id="19" name="object 19"/>
          <p:cNvSpPr/>
          <p:nvPr/>
        </p:nvSpPr>
        <p:spPr>
          <a:xfrm>
            <a:off x="3493424" y="4298262"/>
            <a:ext cx="218845" cy="0"/>
          </a:xfrm>
          <a:custGeom>
            <a:avLst/>
            <a:gdLst/>
            <a:ahLst/>
            <a:cxnLst/>
            <a:rect l="l" t="t" r="r" b="b"/>
            <a:pathLst>
              <a:path w="218439">
                <a:moveTo>
                  <a:pt x="217939" y="0"/>
                </a:moveTo>
                <a:lnTo>
                  <a:pt x="0" y="0"/>
                </a:lnTo>
              </a:path>
            </a:pathLst>
          </a:custGeom>
          <a:ln w="14507">
            <a:solidFill>
              <a:srgbClr val="000000"/>
            </a:solidFill>
          </a:ln>
        </p:spPr>
        <p:txBody>
          <a:bodyPr wrap="square" lIns="0" tIns="0" rIns="0" bIns="0" rtlCol="0"/>
          <a:lstStyle/>
          <a:p>
            <a:endParaRPr sz="1803"/>
          </a:p>
        </p:txBody>
      </p:sp>
      <p:sp>
        <p:nvSpPr>
          <p:cNvPr id="20" name="object 20"/>
          <p:cNvSpPr txBox="1"/>
          <p:nvPr/>
        </p:nvSpPr>
        <p:spPr>
          <a:xfrm>
            <a:off x="4782326" y="4077094"/>
            <a:ext cx="237931" cy="461864"/>
          </a:xfrm>
          <a:prstGeom prst="rect">
            <a:avLst/>
          </a:prstGeom>
        </p:spPr>
        <p:txBody>
          <a:bodyPr vert="horz" wrap="square" lIns="0" tIns="13360" rIns="0" bIns="0" rtlCol="0">
            <a:spAutoFit/>
          </a:bodyPr>
          <a:lstStyle/>
          <a:p>
            <a:pPr marL="12724">
              <a:spcBef>
                <a:spcPts val="105"/>
              </a:spcBef>
            </a:pPr>
            <a:r>
              <a:rPr sz="2855" dirty="0">
                <a:latin typeface="Arial"/>
                <a:cs typeface="Arial"/>
              </a:rPr>
              <a:t>+</a:t>
            </a:r>
            <a:endParaRPr sz="2855">
              <a:latin typeface="Arial"/>
              <a:cs typeface="Arial"/>
            </a:endParaRPr>
          </a:p>
        </p:txBody>
      </p:sp>
      <p:sp>
        <p:nvSpPr>
          <p:cNvPr id="21" name="object 21"/>
          <p:cNvSpPr txBox="1"/>
          <p:nvPr/>
        </p:nvSpPr>
        <p:spPr>
          <a:xfrm>
            <a:off x="5198896" y="4154555"/>
            <a:ext cx="311091" cy="269740"/>
          </a:xfrm>
          <a:prstGeom prst="rect">
            <a:avLst/>
          </a:prstGeom>
        </p:spPr>
        <p:txBody>
          <a:bodyPr vert="horz" wrap="square" lIns="0" tIns="12724" rIns="0" bIns="0" rtlCol="0">
            <a:spAutoFit/>
          </a:bodyPr>
          <a:lstStyle/>
          <a:p>
            <a:pPr marL="38172">
              <a:spcBef>
                <a:spcPts val="100"/>
              </a:spcBef>
            </a:pPr>
            <a:r>
              <a:rPr sz="1603" spc="-5" dirty="0">
                <a:latin typeface="Arial"/>
                <a:cs typeface="Arial"/>
              </a:rPr>
              <a:t>H</a:t>
            </a:r>
            <a:r>
              <a:rPr sz="1879" spc="-7" baseline="-17777" dirty="0">
                <a:latin typeface="Arial"/>
                <a:cs typeface="Arial"/>
              </a:rPr>
              <a:t>2</a:t>
            </a:r>
            <a:endParaRPr sz="1879" baseline="-17777">
              <a:latin typeface="Arial"/>
              <a:cs typeface="Arial"/>
            </a:endParaRPr>
          </a:p>
        </p:txBody>
      </p:sp>
      <p:sp>
        <p:nvSpPr>
          <p:cNvPr id="22" name="object 22"/>
          <p:cNvSpPr txBox="1"/>
          <p:nvPr/>
        </p:nvSpPr>
        <p:spPr>
          <a:xfrm>
            <a:off x="4115612" y="5333173"/>
            <a:ext cx="698524" cy="285008"/>
          </a:xfrm>
          <a:prstGeom prst="rect">
            <a:avLst/>
          </a:prstGeom>
        </p:spPr>
        <p:txBody>
          <a:bodyPr vert="horz" wrap="square" lIns="0" tIns="12087" rIns="0" bIns="0" rtlCol="0">
            <a:spAutoFit/>
          </a:bodyPr>
          <a:lstStyle/>
          <a:p>
            <a:pPr marL="38172">
              <a:spcBef>
                <a:spcPts val="95"/>
              </a:spcBef>
            </a:pPr>
            <a:r>
              <a:rPr sz="1703" spc="-5" dirty="0">
                <a:latin typeface="Times New Roman"/>
                <a:cs typeface="Times New Roman"/>
              </a:rPr>
              <a:t>+ 3</a:t>
            </a:r>
            <a:r>
              <a:rPr sz="1703" spc="-30" dirty="0">
                <a:latin typeface="Times New Roman"/>
                <a:cs typeface="Times New Roman"/>
              </a:rPr>
              <a:t> </a:t>
            </a:r>
            <a:r>
              <a:rPr sz="1703" spc="-5" dirty="0">
                <a:latin typeface="Times New Roman"/>
                <a:cs typeface="Times New Roman"/>
              </a:rPr>
              <a:t>H</a:t>
            </a:r>
            <a:r>
              <a:rPr sz="1653" spc="-7" baseline="-25252" dirty="0">
                <a:latin typeface="Times New Roman"/>
                <a:cs typeface="Times New Roman"/>
              </a:rPr>
              <a:t>2</a:t>
            </a:r>
            <a:endParaRPr sz="1653" baseline="-25252">
              <a:latin typeface="Times New Roman"/>
              <a:cs typeface="Times New Roman"/>
            </a:endParaRPr>
          </a:p>
        </p:txBody>
      </p:sp>
      <p:sp>
        <p:nvSpPr>
          <p:cNvPr id="23" name="object 23"/>
          <p:cNvSpPr/>
          <p:nvPr/>
        </p:nvSpPr>
        <p:spPr>
          <a:xfrm>
            <a:off x="2068143" y="5494542"/>
            <a:ext cx="716973" cy="0"/>
          </a:xfrm>
          <a:custGeom>
            <a:avLst/>
            <a:gdLst/>
            <a:ahLst/>
            <a:cxnLst/>
            <a:rect l="l" t="t" r="r" b="b"/>
            <a:pathLst>
              <a:path w="715644">
                <a:moveTo>
                  <a:pt x="0" y="0"/>
                </a:moveTo>
                <a:lnTo>
                  <a:pt x="715517" y="0"/>
                </a:lnTo>
              </a:path>
            </a:pathLst>
          </a:custGeom>
          <a:ln w="12915">
            <a:solidFill>
              <a:srgbClr val="000000"/>
            </a:solidFill>
          </a:ln>
        </p:spPr>
        <p:txBody>
          <a:bodyPr wrap="square" lIns="0" tIns="0" rIns="0" bIns="0" rtlCol="0"/>
          <a:lstStyle/>
          <a:p>
            <a:endParaRPr sz="1803"/>
          </a:p>
        </p:txBody>
      </p:sp>
      <p:sp>
        <p:nvSpPr>
          <p:cNvPr id="24" name="object 24"/>
          <p:cNvSpPr/>
          <p:nvPr/>
        </p:nvSpPr>
        <p:spPr>
          <a:xfrm>
            <a:off x="2635760" y="5453720"/>
            <a:ext cx="155697" cy="81646"/>
          </a:xfrm>
          <a:prstGeom prst="rect">
            <a:avLst/>
          </a:prstGeom>
          <a:blipFill>
            <a:blip r:embed="rId5" cstate="print"/>
            <a:stretch>
              <a:fillRect/>
            </a:stretch>
          </a:blipFill>
        </p:spPr>
        <p:txBody>
          <a:bodyPr wrap="square" lIns="0" tIns="0" rIns="0" bIns="0" rtlCol="0"/>
          <a:lstStyle/>
          <a:p>
            <a:endParaRPr sz="1803"/>
          </a:p>
        </p:txBody>
      </p:sp>
      <p:sp>
        <p:nvSpPr>
          <p:cNvPr id="25" name="object 25"/>
          <p:cNvSpPr/>
          <p:nvPr/>
        </p:nvSpPr>
        <p:spPr>
          <a:xfrm>
            <a:off x="3229295" y="5338807"/>
            <a:ext cx="0" cy="358804"/>
          </a:xfrm>
          <a:custGeom>
            <a:avLst/>
            <a:gdLst/>
            <a:ahLst/>
            <a:cxnLst/>
            <a:rect l="l" t="t" r="r" b="b"/>
            <a:pathLst>
              <a:path h="358139">
                <a:moveTo>
                  <a:pt x="0" y="0"/>
                </a:moveTo>
                <a:lnTo>
                  <a:pt x="0" y="358139"/>
                </a:lnTo>
              </a:path>
            </a:pathLst>
          </a:custGeom>
          <a:ln w="12915">
            <a:solidFill>
              <a:srgbClr val="000000"/>
            </a:solidFill>
          </a:ln>
        </p:spPr>
        <p:txBody>
          <a:bodyPr wrap="square" lIns="0" tIns="0" rIns="0" bIns="0" rtlCol="0"/>
          <a:lstStyle/>
          <a:p>
            <a:endParaRPr sz="1803"/>
          </a:p>
        </p:txBody>
      </p:sp>
      <p:sp>
        <p:nvSpPr>
          <p:cNvPr id="26" name="object 26"/>
          <p:cNvSpPr/>
          <p:nvPr/>
        </p:nvSpPr>
        <p:spPr>
          <a:xfrm>
            <a:off x="3294185" y="5369343"/>
            <a:ext cx="0" cy="297731"/>
          </a:xfrm>
          <a:custGeom>
            <a:avLst/>
            <a:gdLst/>
            <a:ahLst/>
            <a:cxnLst/>
            <a:rect l="l" t="t" r="r" b="b"/>
            <a:pathLst>
              <a:path h="297179">
                <a:moveTo>
                  <a:pt x="0" y="0"/>
                </a:moveTo>
                <a:lnTo>
                  <a:pt x="0" y="297179"/>
                </a:lnTo>
              </a:path>
            </a:pathLst>
          </a:custGeom>
          <a:ln w="12915">
            <a:solidFill>
              <a:srgbClr val="000000"/>
            </a:solidFill>
          </a:ln>
        </p:spPr>
        <p:txBody>
          <a:bodyPr wrap="square" lIns="0" tIns="0" rIns="0" bIns="0" rtlCol="0"/>
          <a:lstStyle/>
          <a:p>
            <a:endParaRPr sz="1803"/>
          </a:p>
        </p:txBody>
      </p:sp>
      <p:sp>
        <p:nvSpPr>
          <p:cNvPr id="27" name="object 27"/>
          <p:cNvSpPr/>
          <p:nvPr/>
        </p:nvSpPr>
        <p:spPr>
          <a:xfrm>
            <a:off x="3229295" y="5697610"/>
            <a:ext cx="307274" cy="176858"/>
          </a:xfrm>
          <a:custGeom>
            <a:avLst/>
            <a:gdLst/>
            <a:ahLst/>
            <a:cxnLst/>
            <a:rect l="l" t="t" r="r" b="b"/>
            <a:pathLst>
              <a:path w="306704" h="176529">
                <a:moveTo>
                  <a:pt x="0" y="0"/>
                </a:moveTo>
                <a:lnTo>
                  <a:pt x="306324" y="176022"/>
                </a:lnTo>
              </a:path>
            </a:pathLst>
          </a:custGeom>
          <a:ln w="12915">
            <a:solidFill>
              <a:srgbClr val="000000"/>
            </a:solidFill>
          </a:ln>
        </p:spPr>
        <p:txBody>
          <a:bodyPr wrap="square" lIns="0" tIns="0" rIns="0" bIns="0" rtlCol="0"/>
          <a:lstStyle/>
          <a:p>
            <a:endParaRPr sz="1803"/>
          </a:p>
        </p:txBody>
      </p:sp>
      <p:sp>
        <p:nvSpPr>
          <p:cNvPr id="28" name="object 28"/>
          <p:cNvSpPr/>
          <p:nvPr/>
        </p:nvSpPr>
        <p:spPr>
          <a:xfrm>
            <a:off x="3536187" y="5697610"/>
            <a:ext cx="311091" cy="176858"/>
          </a:xfrm>
          <a:custGeom>
            <a:avLst/>
            <a:gdLst/>
            <a:ahLst/>
            <a:cxnLst/>
            <a:rect l="l" t="t" r="r" b="b"/>
            <a:pathLst>
              <a:path w="310514" h="176529">
                <a:moveTo>
                  <a:pt x="0" y="176022"/>
                </a:moveTo>
                <a:lnTo>
                  <a:pt x="310134" y="0"/>
                </a:lnTo>
              </a:path>
            </a:pathLst>
          </a:custGeom>
          <a:ln w="12915">
            <a:solidFill>
              <a:srgbClr val="000000"/>
            </a:solidFill>
          </a:ln>
        </p:spPr>
        <p:txBody>
          <a:bodyPr wrap="square" lIns="0" tIns="0" rIns="0" bIns="0" rtlCol="0"/>
          <a:lstStyle/>
          <a:p>
            <a:endParaRPr sz="1803"/>
          </a:p>
        </p:txBody>
      </p:sp>
      <p:sp>
        <p:nvSpPr>
          <p:cNvPr id="29" name="object 29"/>
          <p:cNvSpPr/>
          <p:nvPr/>
        </p:nvSpPr>
        <p:spPr>
          <a:xfrm>
            <a:off x="3531607" y="5654097"/>
            <a:ext cx="255107" cy="151410"/>
          </a:xfrm>
          <a:custGeom>
            <a:avLst/>
            <a:gdLst/>
            <a:ahLst/>
            <a:cxnLst/>
            <a:rect l="l" t="t" r="r" b="b"/>
            <a:pathLst>
              <a:path w="254635" h="151129">
                <a:moveTo>
                  <a:pt x="0" y="150875"/>
                </a:moveTo>
                <a:lnTo>
                  <a:pt x="254508" y="0"/>
                </a:lnTo>
              </a:path>
            </a:pathLst>
          </a:custGeom>
          <a:ln w="12915">
            <a:solidFill>
              <a:srgbClr val="000000"/>
            </a:solidFill>
          </a:ln>
        </p:spPr>
        <p:txBody>
          <a:bodyPr wrap="square" lIns="0" tIns="0" rIns="0" bIns="0" rtlCol="0"/>
          <a:lstStyle/>
          <a:p>
            <a:endParaRPr sz="1803"/>
          </a:p>
        </p:txBody>
      </p:sp>
      <p:sp>
        <p:nvSpPr>
          <p:cNvPr id="30" name="object 30"/>
          <p:cNvSpPr/>
          <p:nvPr/>
        </p:nvSpPr>
        <p:spPr>
          <a:xfrm>
            <a:off x="3846896" y="5338807"/>
            <a:ext cx="0" cy="358804"/>
          </a:xfrm>
          <a:custGeom>
            <a:avLst/>
            <a:gdLst/>
            <a:ahLst/>
            <a:cxnLst/>
            <a:rect l="l" t="t" r="r" b="b"/>
            <a:pathLst>
              <a:path h="358139">
                <a:moveTo>
                  <a:pt x="0" y="358139"/>
                </a:moveTo>
                <a:lnTo>
                  <a:pt x="0" y="0"/>
                </a:lnTo>
              </a:path>
            </a:pathLst>
          </a:custGeom>
          <a:ln w="12915">
            <a:solidFill>
              <a:srgbClr val="000000"/>
            </a:solidFill>
          </a:ln>
        </p:spPr>
        <p:txBody>
          <a:bodyPr wrap="square" lIns="0" tIns="0" rIns="0" bIns="0" rtlCol="0"/>
          <a:lstStyle/>
          <a:p>
            <a:endParaRPr sz="1803"/>
          </a:p>
        </p:txBody>
      </p:sp>
      <p:sp>
        <p:nvSpPr>
          <p:cNvPr id="31" name="object 31"/>
          <p:cNvSpPr/>
          <p:nvPr/>
        </p:nvSpPr>
        <p:spPr>
          <a:xfrm>
            <a:off x="3536187" y="5161694"/>
            <a:ext cx="311091" cy="177494"/>
          </a:xfrm>
          <a:custGeom>
            <a:avLst/>
            <a:gdLst/>
            <a:ahLst/>
            <a:cxnLst/>
            <a:rect l="l" t="t" r="r" b="b"/>
            <a:pathLst>
              <a:path w="310514" h="177164">
                <a:moveTo>
                  <a:pt x="310134" y="176784"/>
                </a:moveTo>
                <a:lnTo>
                  <a:pt x="0" y="0"/>
                </a:lnTo>
              </a:path>
            </a:pathLst>
          </a:custGeom>
          <a:ln w="12915">
            <a:solidFill>
              <a:srgbClr val="000000"/>
            </a:solidFill>
          </a:ln>
        </p:spPr>
        <p:txBody>
          <a:bodyPr wrap="square" lIns="0" tIns="0" rIns="0" bIns="0" rtlCol="0"/>
          <a:lstStyle/>
          <a:p>
            <a:endParaRPr sz="1803"/>
          </a:p>
        </p:txBody>
      </p:sp>
      <p:sp>
        <p:nvSpPr>
          <p:cNvPr id="32" name="object 32"/>
          <p:cNvSpPr/>
          <p:nvPr/>
        </p:nvSpPr>
        <p:spPr>
          <a:xfrm>
            <a:off x="3531607" y="5231166"/>
            <a:ext cx="255107" cy="146957"/>
          </a:xfrm>
          <a:custGeom>
            <a:avLst/>
            <a:gdLst/>
            <a:ahLst/>
            <a:cxnLst/>
            <a:rect l="l" t="t" r="r" b="b"/>
            <a:pathLst>
              <a:path w="254635" h="146685">
                <a:moveTo>
                  <a:pt x="254508" y="146304"/>
                </a:moveTo>
                <a:lnTo>
                  <a:pt x="0" y="0"/>
                </a:lnTo>
              </a:path>
            </a:pathLst>
          </a:custGeom>
          <a:ln w="12915">
            <a:solidFill>
              <a:srgbClr val="000000"/>
            </a:solidFill>
          </a:ln>
        </p:spPr>
        <p:txBody>
          <a:bodyPr wrap="square" lIns="0" tIns="0" rIns="0" bIns="0" rtlCol="0"/>
          <a:lstStyle/>
          <a:p>
            <a:endParaRPr sz="1803"/>
          </a:p>
        </p:txBody>
      </p:sp>
      <p:sp>
        <p:nvSpPr>
          <p:cNvPr id="33" name="object 33"/>
          <p:cNvSpPr/>
          <p:nvPr/>
        </p:nvSpPr>
        <p:spPr>
          <a:xfrm>
            <a:off x="3229295" y="5161694"/>
            <a:ext cx="307274" cy="177494"/>
          </a:xfrm>
          <a:custGeom>
            <a:avLst/>
            <a:gdLst/>
            <a:ahLst/>
            <a:cxnLst/>
            <a:rect l="l" t="t" r="r" b="b"/>
            <a:pathLst>
              <a:path w="306704" h="177164">
                <a:moveTo>
                  <a:pt x="306324" y="0"/>
                </a:moveTo>
                <a:lnTo>
                  <a:pt x="0" y="176784"/>
                </a:lnTo>
              </a:path>
            </a:pathLst>
          </a:custGeom>
          <a:ln w="12915">
            <a:solidFill>
              <a:srgbClr val="000000"/>
            </a:solidFill>
          </a:ln>
        </p:spPr>
        <p:txBody>
          <a:bodyPr wrap="square" lIns="0" tIns="0" rIns="0" bIns="0" rtlCol="0"/>
          <a:lstStyle/>
          <a:p>
            <a:endParaRPr sz="1803"/>
          </a:p>
        </p:txBody>
      </p:sp>
      <p:sp>
        <p:nvSpPr>
          <p:cNvPr id="34" name="object 34"/>
          <p:cNvSpPr/>
          <p:nvPr/>
        </p:nvSpPr>
        <p:spPr>
          <a:xfrm>
            <a:off x="3536187" y="4898317"/>
            <a:ext cx="0" cy="263378"/>
          </a:xfrm>
          <a:custGeom>
            <a:avLst/>
            <a:gdLst/>
            <a:ahLst/>
            <a:cxnLst/>
            <a:rect l="l" t="t" r="r" b="b"/>
            <a:pathLst>
              <a:path h="262889">
                <a:moveTo>
                  <a:pt x="0" y="262889"/>
                </a:moveTo>
                <a:lnTo>
                  <a:pt x="0" y="0"/>
                </a:lnTo>
              </a:path>
            </a:pathLst>
          </a:custGeom>
          <a:ln w="12915">
            <a:solidFill>
              <a:srgbClr val="000000"/>
            </a:solidFill>
          </a:ln>
        </p:spPr>
        <p:txBody>
          <a:bodyPr wrap="square" lIns="0" tIns="0" rIns="0" bIns="0" rtlCol="0"/>
          <a:lstStyle/>
          <a:p>
            <a:endParaRPr sz="1803"/>
          </a:p>
        </p:txBody>
      </p:sp>
      <p:sp>
        <p:nvSpPr>
          <p:cNvPr id="35" name="object 35"/>
          <p:cNvSpPr txBox="1"/>
          <p:nvPr/>
        </p:nvSpPr>
        <p:spPr>
          <a:xfrm>
            <a:off x="772878" y="3606764"/>
            <a:ext cx="3876869" cy="1308618"/>
          </a:xfrm>
          <a:prstGeom prst="rect">
            <a:avLst/>
          </a:prstGeom>
        </p:spPr>
        <p:txBody>
          <a:bodyPr vert="horz" wrap="square" lIns="0" tIns="162862" rIns="0" bIns="0" rtlCol="0">
            <a:spAutoFit/>
          </a:bodyPr>
          <a:lstStyle/>
          <a:p>
            <a:pPr marL="50897">
              <a:spcBef>
                <a:spcPts val="1282"/>
              </a:spcBef>
            </a:pPr>
            <a:r>
              <a:rPr sz="1703" dirty="0">
                <a:latin typeface="Times New Roman"/>
                <a:cs typeface="Times New Roman"/>
              </a:rPr>
              <a:t>Αφυδρογόνωση παραφινών </a:t>
            </a:r>
            <a:r>
              <a:rPr sz="1703" spc="5" dirty="0">
                <a:latin typeface="Times New Roman"/>
                <a:cs typeface="Times New Roman"/>
              </a:rPr>
              <a:t>και</a:t>
            </a:r>
            <a:r>
              <a:rPr sz="1703" spc="10" dirty="0">
                <a:latin typeface="Times New Roman"/>
                <a:cs typeface="Times New Roman"/>
              </a:rPr>
              <a:t> </a:t>
            </a:r>
            <a:r>
              <a:rPr sz="1703" spc="-5" dirty="0">
                <a:latin typeface="Times New Roman"/>
                <a:cs typeface="Times New Roman"/>
              </a:rPr>
              <a:t>ναφθενίων</a:t>
            </a:r>
            <a:endParaRPr sz="1703">
              <a:latin typeface="Times New Roman"/>
              <a:cs typeface="Times New Roman"/>
            </a:endParaRPr>
          </a:p>
          <a:p>
            <a:pPr marL="426894">
              <a:spcBef>
                <a:spcPts val="1087"/>
              </a:spcBef>
              <a:tabLst>
                <a:tab pos="2554369" algn="l"/>
                <a:tab pos="2957724" algn="l"/>
                <a:tab pos="3419610" algn="l"/>
              </a:tabLst>
            </a:pPr>
            <a:r>
              <a:rPr sz="1603" spc="5" dirty="0">
                <a:latin typeface="Arial"/>
                <a:cs typeface="Arial"/>
              </a:rPr>
              <a:t>RCH</a:t>
            </a:r>
            <a:r>
              <a:rPr sz="1879" spc="7" baseline="-17777" dirty="0">
                <a:latin typeface="Arial"/>
                <a:cs typeface="Arial"/>
              </a:rPr>
              <a:t>2</a:t>
            </a:r>
            <a:r>
              <a:rPr sz="1603" spc="5" dirty="0">
                <a:latin typeface="Arial"/>
                <a:cs typeface="Arial"/>
              </a:rPr>
              <a:t>CH</a:t>
            </a:r>
            <a:r>
              <a:rPr sz="1879" spc="7" baseline="-17777" dirty="0">
                <a:latin typeface="Arial"/>
                <a:cs typeface="Arial"/>
              </a:rPr>
              <a:t>3	</a:t>
            </a:r>
            <a:r>
              <a:rPr sz="1603" dirty="0">
                <a:latin typeface="Arial"/>
                <a:cs typeface="Arial"/>
              </a:rPr>
              <a:t>R	</a:t>
            </a:r>
            <a:r>
              <a:rPr sz="2405" spc="-7" baseline="1736" dirty="0">
                <a:latin typeface="Arial"/>
                <a:cs typeface="Arial"/>
              </a:rPr>
              <a:t>CH	</a:t>
            </a:r>
            <a:r>
              <a:rPr sz="2405" spc="-15" baseline="1736" dirty="0">
                <a:latin typeface="Arial"/>
                <a:cs typeface="Arial"/>
              </a:rPr>
              <a:t>CH</a:t>
            </a:r>
            <a:r>
              <a:rPr sz="1879" spc="-15" baseline="-15555" dirty="0">
                <a:latin typeface="Arial"/>
                <a:cs typeface="Arial"/>
              </a:rPr>
              <a:t>2</a:t>
            </a:r>
            <a:endParaRPr sz="1879" baseline="-15555">
              <a:latin typeface="Arial"/>
              <a:cs typeface="Arial"/>
            </a:endParaRPr>
          </a:p>
          <a:p>
            <a:pPr>
              <a:spcBef>
                <a:spcPts val="45"/>
              </a:spcBef>
            </a:pPr>
            <a:endParaRPr sz="1854">
              <a:latin typeface="Times New Roman"/>
              <a:cs typeface="Times New Roman"/>
            </a:endParaRPr>
          </a:p>
          <a:p>
            <a:pPr marL="685831">
              <a:tabLst>
                <a:tab pos="2698152" algn="l"/>
              </a:tabLst>
            </a:pPr>
            <a:r>
              <a:rPr sz="1403" spc="5" dirty="0">
                <a:latin typeface="Arial"/>
                <a:cs typeface="Arial"/>
              </a:rPr>
              <a:t>CH</a:t>
            </a:r>
            <a:r>
              <a:rPr sz="1653" spc="7" baseline="-20202" dirty="0">
                <a:latin typeface="Arial"/>
                <a:cs typeface="Arial"/>
              </a:rPr>
              <a:t>3	</a:t>
            </a:r>
            <a:r>
              <a:rPr sz="1403" spc="5" dirty="0">
                <a:latin typeface="Arial"/>
                <a:cs typeface="Arial"/>
              </a:rPr>
              <a:t>CH</a:t>
            </a:r>
            <a:r>
              <a:rPr sz="1653" spc="7" baseline="-20202" dirty="0">
                <a:latin typeface="Arial"/>
                <a:cs typeface="Arial"/>
              </a:rPr>
              <a:t>3</a:t>
            </a:r>
            <a:endParaRPr sz="1653" baseline="-20202">
              <a:latin typeface="Arial"/>
              <a:cs typeface="Arial"/>
            </a:endParaRPr>
          </a:p>
        </p:txBody>
      </p:sp>
      <p:sp>
        <p:nvSpPr>
          <p:cNvPr id="36" name="object 36"/>
          <p:cNvSpPr/>
          <p:nvPr/>
        </p:nvSpPr>
        <p:spPr>
          <a:xfrm>
            <a:off x="1213119" y="5161694"/>
            <a:ext cx="311091" cy="177494"/>
          </a:xfrm>
          <a:custGeom>
            <a:avLst/>
            <a:gdLst/>
            <a:ahLst/>
            <a:cxnLst/>
            <a:rect l="l" t="t" r="r" b="b"/>
            <a:pathLst>
              <a:path w="310515" h="177164">
                <a:moveTo>
                  <a:pt x="310134" y="0"/>
                </a:moveTo>
                <a:lnTo>
                  <a:pt x="0" y="176784"/>
                </a:lnTo>
              </a:path>
            </a:pathLst>
          </a:custGeom>
          <a:ln w="12915">
            <a:solidFill>
              <a:srgbClr val="000000"/>
            </a:solidFill>
          </a:ln>
        </p:spPr>
        <p:txBody>
          <a:bodyPr wrap="square" lIns="0" tIns="0" rIns="0" bIns="0" rtlCol="0"/>
          <a:lstStyle/>
          <a:p>
            <a:endParaRPr sz="1803"/>
          </a:p>
        </p:txBody>
      </p:sp>
      <p:sp>
        <p:nvSpPr>
          <p:cNvPr id="37" name="object 37"/>
          <p:cNvSpPr/>
          <p:nvPr/>
        </p:nvSpPr>
        <p:spPr>
          <a:xfrm>
            <a:off x="1213119" y="5338807"/>
            <a:ext cx="0" cy="358804"/>
          </a:xfrm>
          <a:custGeom>
            <a:avLst/>
            <a:gdLst/>
            <a:ahLst/>
            <a:cxnLst/>
            <a:rect l="l" t="t" r="r" b="b"/>
            <a:pathLst>
              <a:path h="358139">
                <a:moveTo>
                  <a:pt x="0" y="0"/>
                </a:moveTo>
                <a:lnTo>
                  <a:pt x="0" y="358139"/>
                </a:lnTo>
              </a:path>
            </a:pathLst>
          </a:custGeom>
          <a:ln w="12915">
            <a:solidFill>
              <a:srgbClr val="000000"/>
            </a:solidFill>
          </a:ln>
        </p:spPr>
        <p:txBody>
          <a:bodyPr wrap="square" lIns="0" tIns="0" rIns="0" bIns="0" rtlCol="0"/>
          <a:lstStyle/>
          <a:p>
            <a:endParaRPr sz="1803"/>
          </a:p>
        </p:txBody>
      </p:sp>
      <p:sp>
        <p:nvSpPr>
          <p:cNvPr id="38" name="object 38"/>
          <p:cNvSpPr/>
          <p:nvPr/>
        </p:nvSpPr>
        <p:spPr>
          <a:xfrm>
            <a:off x="1213119" y="5697610"/>
            <a:ext cx="311091" cy="176858"/>
          </a:xfrm>
          <a:custGeom>
            <a:avLst/>
            <a:gdLst/>
            <a:ahLst/>
            <a:cxnLst/>
            <a:rect l="l" t="t" r="r" b="b"/>
            <a:pathLst>
              <a:path w="310515" h="176529">
                <a:moveTo>
                  <a:pt x="0" y="0"/>
                </a:moveTo>
                <a:lnTo>
                  <a:pt x="310134" y="176022"/>
                </a:lnTo>
              </a:path>
            </a:pathLst>
          </a:custGeom>
          <a:ln w="12915">
            <a:solidFill>
              <a:srgbClr val="000000"/>
            </a:solidFill>
          </a:ln>
        </p:spPr>
        <p:txBody>
          <a:bodyPr wrap="square" lIns="0" tIns="0" rIns="0" bIns="0" rtlCol="0"/>
          <a:lstStyle/>
          <a:p>
            <a:endParaRPr sz="1803"/>
          </a:p>
        </p:txBody>
      </p:sp>
      <p:sp>
        <p:nvSpPr>
          <p:cNvPr id="39" name="object 39"/>
          <p:cNvSpPr/>
          <p:nvPr/>
        </p:nvSpPr>
        <p:spPr>
          <a:xfrm>
            <a:off x="1523829" y="5697610"/>
            <a:ext cx="307274" cy="176858"/>
          </a:xfrm>
          <a:custGeom>
            <a:avLst/>
            <a:gdLst/>
            <a:ahLst/>
            <a:cxnLst/>
            <a:rect l="l" t="t" r="r" b="b"/>
            <a:pathLst>
              <a:path w="306705" h="176529">
                <a:moveTo>
                  <a:pt x="0" y="176022"/>
                </a:moveTo>
                <a:lnTo>
                  <a:pt x="306323" y="0"/>
                </a:lnTo>
              </a:path>
            </a:pathLst>
          </a:custGeom>
          <a:ln w="12915">
            <a:solidFill>
              <a:srgbClr val="000000"/>
            </a:solidFill>
          </a:ln>
        </p:spPr>
        <p:txBody>
          <a:bodyPr wrap="square" lIns="0" tIns="0" rIns="0" bIns="0" rtlCol="0"/>
          <a:lstStyle/>
          <a:p>
            <a:endParaRPr sz="1803"/>
          </a:p>
        </p:txBody>
      </p:sp>
      <p:sp>
        <p:nvSpPr>
          <p:cNvPr id="40" name="object 40"/>
          <p:cNvSpPr/>
          <p:nvPr/>
        </p:nvSpPr>
        <p:spPr>
          <a:xfrm>
            <a:off x="1830721" y="5338807"/>
            <a:ext cx="0" cy="358804"/>
          </a:xfrm>
          <a:custGeom>
            <a:avLst/>
            <a:gdLst/>
            <a:ahLst/>
            <a:cxnLst/>
            <a:rect l="l" t="t" r="r" b="b"/>
            <a:pathLst>
              <a:path h="358139">
                <a:moveTo>
                  <a:pt x="0" y="358139"/>
                </a:moveTo>
                <a:lnTo>
                  <a:pt x="0" y="0"/>
                </a:lnTo>
              </a:path>
            </a:pathLst>
          </a:custGeom>
          <a:ln w="12915">
            <a:solidFill>
              <a:srgbClr val="000000"/>
            </a:solidFill>
          </a:ln>
        </p:spPr>
        <p:txBody>
          <a:bodyPr wrap="square" lIns="0" tIns="0" rIns="0" bIns="0" rtlCol="0"/>
          <a:lstStyle/>
          <a:p>
            <a:endParaRPr sz="1803"/>
          </a:p>
        </p:txBody>
      </p:sp>
      <p:sp>
        <p:nvSpPr>
          <p:cNvPr id="41" name="object 41"/>
          <p:cNvSpPr/>
          <p:nvPr/>
        </p:nvSpPr>
        <p:spPr>
          <a:xfrm>
            <a:off x="1523829" y="5161694"/>
            <a:ext cx="307274" cy="177494"/>
          </a:xfrm>
          <a:custGeom>
            <a:avLst/>
            <a:gdLst/>
            <a:ahLst/>
            <a:cxnLst/>
            <a:rect l="l" t="t" r="r" b="b"/>
            <a:pathLst>
              <a:path w="306705" h="177164">
                <a:moveTo>
                  <a:pt x="306323" y="176784"/>
                </a:moveTo>
                <a:lnTo>
                  <a:pt x="0" y="0"/>
                </a:lnTo>
              </a:path>
            </a:pathLst>
          </a:custGeom>
          <a:ln w="12915">
            <a:solidFill>
              <a:srgbClr val="000000"/>
            </a:solidFill>
          </a:ln>
        </p:spPr>
        <p:txBody>
          <a:bodyPr wrap="square" lIns="0" tIns="0" rIns="0" bIns="0" rtlCol="0"/>
          <a:lstStyle/>
          <a:p>
            <a:endParaRPr sz="1803"/>
          </a:p>
        </p:txBody>
      </p:sp>
      <p:sp>
        <p:nvSpPr>
          <p:cNvPr id="42" name="object 42"/>
          <p:cNvSpPr/>
          <p:nvPr/>
        </p:nvSpPr>
        <p:spPr>
          <a:xfrm>
            <a:off x="1523828" y="4898317"/>
            <a:ext cx="0" cy="263378"/>
          </a:xfrm>
          <a:custGeom>
            <a:avLst/>
            <a:gdLst/>
            <a:ahLst/>
            <a:cxnLst/>
            <a:rect l="l" t="t" r="r" b="b"/>
            <a:pathLst>
              <a:path h="262889">
                <a:moveTo>
                  <a:pt x="0" y="262889"/>
                </a:moveTo>
                <a:lnTo>
                  <a:pt x="0" y="0"/>
                </a:lnTo>
              </a:path>
            </a:pathLst>
          </a:custGeom>
          <a:ln w="12915">
            <a:solidFill>
              <a:srgbClr val="000000"/>
            </a:solidFill>
          </a:ln>
        </p:spPr>
        <p:txBody>
          <a:bodyPr wrap="square" lIns="0" tIns="0" rIns="0" bIns="0" rtlCol="0"/>
          <a:lstStyle/>
          <a:p>
            <a:endParaRPr sz="1803"/>
          </a:p>
        </p:txBody>
      </p:sp>
      <p:sp>
        <p:nvSpPr>
          <p:cNvPr id="43" name="TextBox 42">
            <a:extLst>
              <a:ext uri="{FF2B5EF4-FFF2-40B4-BE49-F238E27FC236}">
                <a16:creationId xmlns:a16="http://schemas.microsoft.com/office/drawing/2014/main" id="{87D4B4B9-5A6E-4EDE-8953-9F5B8E46923B}"/>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43112"/>
            <a:ext cx="9144000" cy="689957"/>
          </a:xfrm>
          <a:prstGeom prst="rect">
            <a:avLst/>
          </a:prstGeom>
        </p:spPr>
        <p:txBody>
          <a:bodyPr vert="horz" wrap="square" lIns="0" tIns="12724" rIns="0" bIns="0" rtlCol="0" anchor="ctr">
            <a:spAutoFit/>
          </a:bodyPr>
          <a:lstStyle/>
          <a:p>
            <a:pPr marL="12724">
              <a:lnSpc>
                <a:spcPct val="100000"/>
              </a:lnSpc>
              <a:spcBef>
                <a:spcPts val="100"/>
              </a:spcBef>
            </a:pPr>
            <a:r>
              <a:rPr b="1" spc="-5" dirty="0"/>
              <a:t>Αντιδράσεις Θερμικής</a:t>
            </a:r>
            <a:r>
              <a:rPr b="1" spc="-80" dirty="0"/>
              <a:t> </a:t>
            </a:r>
            <a:r>
              <a:rPr b="1" spc="-5" dirty="0"/>
              <a:t>Πυρόλυσης</a:t>
            </a:r>
          </a:p>
        </p:txBody>
      </p:sp>
      <p:sp>
        <p:nvSpPr>
          <p:cNvPr id="3" name="object 3"/>
          <p:cNvSpPr txBox="1"/>
          <p:nvPr/>
        </p:nvSpPr>
        <p:spPr>
          <a:xfrm>
            <a:off x="1064160" y="2064759"/>
            <a:ext cx="2280699" cy="256764"/>
          </a:xfrm>
          <a:prstGeom prst="rect">
            <a:avLst/>
          </a:prstGeom>
        </p:spPr>
        <p:txBody>
          <a:bodyPr vert="horz" wrap="square" lIns="0" tIns="17177" rIns="0" bIns="0" rtlCol="0">
            <a:spAutoFit/>
          </a:bodyPr>
          <a:lstStyle/>
          <a:p>
            <a:pPr marL="76345">
              <a:spcBef>
                <a:spcPts val="135"/>
              </a:spcBef>
              <a:tabLst>
                <a:tab pos="695374" algn="l"/>
                <a:tab pos="1361482" algn="l"/>
                <a:tab pos="1857723" algn="l"/>
              </a:tabLst>
            </a:pPr>
            <a:r>
              <a:rPr sz="2329" spc="-7" baseline="1792" dirty="0">
                <a:latin typeface="Arial"/>
                <a:cs typeface="Arial"/>
              </a:rPr>
              <a:t>H</a:t>
            </a:r>
            <a:r>
              <a:rPr sz="1879" spc="-7" baseline="-15555" dirty="0">
                <a:latin typeface="Arial"/>
                <a:cs typeface="Arial"/>
              </a:rPr>
              <a:t>3</a:t>
            </a:r>
            <a:r>
              <a:rPr sz="2329" spc="-7" baseline="1792" dirty="0">
                <a:latin typeface="Arial"/>
                <a:cs typeface="Arial"/>
              </a:rPr>
              <a:t>C	</a:t>
            </a:r>
            <a:r>
              <a:rPr sz="2329" spc="-15" baseline="1792" dirty="0">
                <a:latin typeface="Arial"/>
                <a:cs typeface="Arial"/>
              </a:rPr>
              <a:t>CH</a:t>
            </a:r>
            <a:r>
              <a:rPr sz="1879" spc="-15" baseline="-15555" dirty="0">
                <a:latin typeface="Arial"/>
                <a:cs typeface="Arial"/>
              </a:rPr>
              <a:t>2	</a:t>
            </a:r>
            <a:r>
              <a:rPr sz="2329" spc="7" baseline="1792" dirty="0">
                <a:latin typeface="Arial"/>
                <a:cs typeface="Arial"/>
              </a:rPr>
              <a:t>CH	</a:t>
            </a:r>
            <a:r>
              <a:rPr sz="1553" spc="-10" dirty="0">
                <a:latin typeface="Arial"/>
                <a:cs typeface="Arial"/>
              </a:rPr>
              <a:t>CH</a:t>
            </a:r>
            <a:r>
              <a:rPr sz="1879" spc="-15" baseline="-17777" dirty="0">
                <a:latin typeface="Arial"/>
                <a:cs typeface="Arial"/>
              </a:rPr>
              <a:t>2</a:t>
            </a:r>
            <a:endParaRPr sz="1879" baseline="-17777">
              <a:latin typeface="Arial"/>
              <a:cs typeface="Arial"/>
            </a:endParaRPr>
          </a:p>
        </p:txBody>
      </p:sp>
      <p:sp>
        <p:nvSpPr>
          <p:cNvPr id="4" name="object 4"/>
          <p:cNvSpPr/>
          <p:nvPr/>
        </p:nvSpPr>
        <p:spPr>
          <a:xfrm>
            <a:off x="1528394" y="2202716"/>
            <a:ext cx="212483" cy="0"/>
          </a:xfrm>
          <a:custGeom>
            <a:avLst/>
            <a:gdLst/>
            <a:ahLst/>
            <a:cxnLst/>
            <a:rect l="l" t="t" r="r" b="b"/>
            <a:pathLst>
              <a:path w="212089">
                <a:moveTo>
                  <a:pt x="0" y="0"/>
                </a:moveTo>
                <a:lnTo>
                  <a:pt x="211832" y="0"/>
                </a:lnTo>
              </a:path>
            </a:pathLst>
          </a:custGeom>
          <a:ln w="14373">
            <a:solidFill>
              <a:srgbClr val="000000"/>
            </a:solidFill>
          </a:ln>
        </p:spPr>
        <p:txBody>
          <a:bodyPr wrap="square" lIns="0" tIns="0" rIns="0" bIns="0" rtlCol="0"/>
          <a:lstStyle/>
          <a:p>
            <a:endParaRPr sz="1803"/>
          </a:p>
        </p:txBody>
      </p:sp>
      <p:sp>
        <p:nvSpPr>
          <p:cNvPr id="5" name="object 5"/>
          <p:cNvSpPr/>
          <p:nvPr/>
        </p:nvSpPr>
        <p:spPr>
          <a:xfrm>
            <a:off x="2147522" y="2202716"/>
            <a:ext cx="259560" cy="0"/>
          </a:xfrm>
          <a:custGeom>
            <a:avLst/>
            <a:gdLst/>
            <a:ahLst/>
            <a:cxnLst/>
            <a:rect l="l" t="t" r="r" b="b"/>
            <a:pathLst>
              <a:path w="259080">
                <a:moveTo>
                  <a:pt x="0" y="0"/>
                </a:moveTo>
                <a:lnTo>
                  <a:pt x="259075" y="0"/>
                </a:lnTo>
              </a:path>
            </a:pathLst>
          </a:custGeom>
          <a:ln w="14373">
            <a:solidFill>
              <a:srgbClr val="000000"/>
            </a:solidFill>
          </a:ln>
        </p:spPr>
        <p:txBody>
          <a:bodyPr wrap="square" lIns="0" tIns="0" rIns="0" bIns="0" rtlCol="0"/>
          <a:lstStyle/>
          <a:p>
            <a:endParaRPr sz="1803"/>
          </a:p>
        </p:txBody>
      </p:sp>
      <p:sp>
        <p:nvSpPr>
          <p:cNvPr id="6" name="object 6"/>
          <p:cNvSpPr/>
          <p:nvPr/>
        </p:nvSpPr>
        <p:spPr>
          <a:xfrm>
            <a:off x="2728471" y="2236300"/>
            <a:ext cx="174949" cy="5089"/>
          </a:xfrm>
          <a:custGeom>
            <a:avLst/>
            <a:gdLst/>
            <a:ahLst/>
            <a:cxnLst/>
            <a:rect l="l" t="t" r="r" b="b"/>
            <a:pathLst>
              <a:path w="174625" h="5080">
                <a:moveTo>
                  <a:pt x="-7186" y="2291"/>
                </a:moveTo>
                <a:lnTo>
                  <a:pt x="181680" y="2291"/>
                </a:lnTo>
              </a:path>
            </a:pathLst>
          </a:custGeom>
          <a:ln w="18955">
            <a:solidFill>
              <a:srgbClr val="000000"/>
            </a:solidFill>
          </a:ln>
        </p:spPr>
        <p:txBody>
          <a:bodyPr wrap="square" lIns="0" tIns="0" rIns="0" bIns="0" rtlCol="0"/>
          <a:lstStyle/>
          <a:p>
            <a:endParaRPr sz="1803"/>
          </a:p>
        </p:txBody>
      </p:sp>
      <p:sp>
        <p:nvSpPr>
          <p:cNvPr id="7" name="object 7"/>
          <p:cNvSpPr/>
          <p:nvPr/>
        </p:nvSpPr>
        <p:spPr>
          <a:xfrm>
            <a:off x="2728471" y="2169120"/>
            <a:ext cx="174949" cy="5089"/>
          </a:xfrm>
          <a:custGeom>
            <a:avLst/>
            <a:gdLst/>
            <a:ahLst/>
            <a:cxnLst/>
            <a:rect l="l" t="t" r="r" b="b"/>
            <a:pathLst>
              <a:path w="174625" h="5080">
                <a:moveTo>
                  <a:pt x="-7186" y="2291"/>
                </a:moveTo>
                <a:lnTo>
                  <a:pt x="181680" y="2291"/>
                </a:lnTo>
              </a:path>
            </a:pathLst>
          </a:custGeom>
          <a:ln w="18955">
            <a:solidFill>
              <a:srgbClr val="000000"/>
            </a:solidFill>
          </a:ln>
        </p:spPr>
        <p:txBody>
          <a:bodyPr wrap="square" lIns="0" tIns="0" rIns="0" bIns="0" rtlCol="0"/>
          <a:lstStyle/>
          <a:p>
            <a:endParaRPr sz="1803"/>
          </a:p>
        </p:txBody>
      </p:sp>
      <p:sp>
        <p:nvSpPr>
          <p:cNvPr id="8" name="object 8"/>
          <p:cNvSpPr/>
          <p:nvPr/>
        </p:nvSpPr>
        <p:spPr>
          <a:xfrm>
            <a:off x="3697244" y="2259971"/>
            <a:ext cx="841664" cy="0"/>
          </a:xfrm>
          <a:custGeom>
            <a:avLst/>
            <a:gdLst/>
            <a:ahLst/>
            <a:cxnLst/>
            <a:rect l="l" t="t" r="r" b="b"/>
            <a:pathLst>
              <a:path w="840104">
                <a:moveTo>
                  <a:pt x="0" y="0"/>
                </a:moveTo>
                <a:lnTo>
                  <a:pt x="839717" y="0"/>
                </a:lnTo>
              </a:path>
            </a:pathLst>
          </a:custGeom>
          <a:ln w="14373">
            <a:solidFill>
              <a:srgbClr val="000000"/>
            </a:solidFill>
          </a:ln>
        </p:spPr>
        <p:txBody>
          <a:bodyPr wrap="square" lIns="0" tIns="0" rIns="0" bIns="0" rtlCol="0"/>
          <a:lstStyle/>
          <a:p>
            <a:endParaRPr sz="1803"/>
          </a:p>
        </p:txBody>
      </p:sp>
      <p:sp>
        <p:nvSpPr>
          <p:cNvPr id="9" name="object 9"/>
          <p:cNvSpPr/>
          <p:nvPr/>
        </p:nvSpPr>
        <p:spPr>
          <a:xfrm>
            <a:off x="3697244" y="2202716"/>
            <a:ext cx="841664" cy="0"/>
          </a:xfrm>
          <a:custGeom>
            <a:avLst/>
            <a:gdLst/>
            <a:ahLst/>
            <a:cxnLst/>
            <a:rect l="l" t="t" r="r" b="b"/>
            <a:pathLst>
              <a:path w="840104">
                <a:moveTo>
                  <a:pt x="0" y="0"/>
                </a:moveTo>
                <a:lnTo>
                  <a:pt x="839717" y="0"/>
                </a:lnTo>
              </a:path>
            </a:pathLst>
          </a:custGeom>
          <a:ln w="14373">
            <a:solidFill>
              <a:srgbClr val="000000"/>
            </a:solidFill>
          </a:ln>
        </p:spPr>
        <p:txBody>
          <a:bodyPr wrap="square" lIns="0" tIns="0" rIns="0" bIns="0" rtlCol="0"/>
          <a:lstStyle/>
          <a:p>
            <a:endParaRPr sz="1803"/>
          </a:p>
        </p:txBody>
      </p:sp>
      <p:sp>
        <p:nvSpPr>
          <p:cNvPr id="10" name="object 10"/>
          <p:cNvSpPr/>
          <p:nvPr/>
        </p:nvSpPr>
        <p:spPr>
          <a:xfrm>
            <a:off x="4374842" y="2156607"/>
            <a:ext cx="170856" cy="91461"/>
          </a:xfrm>
          <a:prstGeom prst="rect">
            <a:avLst/>
          </a:prstGeom>
          <a:blipFill>
            <a:blip r:embed="rId2" cstate="print"/>
            <a:stretch>
              <a:fillRect/>
            </a:stretch>
          </a:blipFill>
        </p:spPr>
        <p:txBody>
          <a:bodyPr wrap="square" lIns="0" tIns="0" rIns="0" bIns="0" rtlCol="0"/>
          <a:lstStyle/>
          <a:p>
            <a:endParaRPr sz="1803"/>
          </a:p>
        </p:txBody>
      </p:sp>
      <p:sp>
        <p:nvSpPr>
          <p:cNvPr id="11" name="object 11"/>
          <p:cNvSpPr/>
          <p:nvPr/>
        </p:nvSpPr>
        <p:spPr>
          <a:xfrm>
            <a:off x="3690066" y="2214618"/>
            <a:ext cx="170086" cy="90706"/>
          </a:xfrm>
          <a:prstGeom prst="rect">
            <a:avLst/>
          </a:prstGeom>
          <a:blipFill>
            <a:blip r:embed="rId3" cstate="print"/>
            <a:stretch>
              <a:fillRect/>
            </a:stretch>
          </a:blipFill>
        </p:spPr>
        <p:txBody>
          <a:bodyPr wrap="square" lIns="0" tIns="0" rIns="0" bIns="0" rtlCol="0"/>
          <a:lstStyle/>
          <a:p>
            <a:endParaRPr sz="1803"/>
          </a:p>
        </p:txBody>
      </p:sp>
      <p:sp>
        <p:nvSpPr>
          <p:cNvPr id="12" name="object 12"/>
          <p:cNvSpPr txBox="1"/>
          <p:nvPr/>
        </p:nvSpPr>
        <p:spPr>
          <a:xfrm>
            <a:off x="5048416" y="2064702"/>
            <a:ext cx="978442" cy="256764"/>
          </a:xfrm>
          <a:prstGeom prst="rect">
            <a:avLst/>
          </a:prstGeom>
        </p:spPr>
        <p:txBody>
          <a:bodyPr vert="horz" wrap="square" lIns="0" tIns="17177" rIns="0" bIns="0" rtlCol="0">
            <a:spAutoFit/>
          </a:bodyPr>
          <a:lstStyle/>
          <a:p>
            <a:pPr marL="38172">
              <a:spcBef>
                <a:spcPts val="135"/>
              </a:spcBef>
              <a:tabLst>
                <a:tab pos="657201" algn="l"/>
              </a:tabLst>
            </a:pPr>
            <a:r>
              <a:rPr sz="1553" spc="-5" dirty="0">
                <a:latin typeface="Arial"/>
                <a:cs typeface="Arial"/>
              </a:rPr>
              <a:t>H</a:t>
            </a:r>
            <a:r>
              <a:rPr sz="1879" spc="-7" baseline="-17777" dirty="0">
                <a:latin typeface="Arial"/>
                <a:cs typeface="Arial"/>
              </a:rPr>
              <a:t>3</a:t>
            </a:r>
            <a:r>
              <a:rPr sz="1553" spc="-5" dirty="0">
                <a:latin typeface="Arial"/>
                <a:cs typeface="Arial"/>
              </a:rPr>
              <a:t>C	</a:t>
            </a:r>
            <a:r>
              <a:rPr sz="1553" spc="-10" dirty="0">
                <a:latin typeface="Arial"/>
                <a:cs typeface="Arial"/>
              </a:rPr>
              <a:t>CH</a:t>
            </a:r>
            <a:endParaRPr sz="1553">
              <a:latin typeface="Arial"/>
              <a:cs typeface="Arial"/>
            </a:endParaRPr>
          </a:p>
        </p:txBody>
      </p:sp>
      <p:sp>
        <p:nvSpPr>
          <p:cNvPr id="13" name="object 13"/>
          <p:cNvSpPr txBox="1"/>
          <p:nvPr/>
        </p:nvSpPr>
        <p:spPr>
          <a:xfrm>
            <a:off x="6182163" y="2060066"/>
            <a:ext cx="971443" cy="256764"/>
          </a:xfrm>
          <a:prstGeom prst="rect">
            <a:avLst/>
          </a:prstGeom>
        </p:spPr>
        <p:txBody>
          <a:bodyPr vert="horz" wrap="square" lIns="0" tIns="17177" rIns="0" bIns="0" rtlCol="0">
            <a:spAutoFit/>
          </a:bodyPr>
          <a:lstStyle/>
          <a:p>
            <a:pPr marL="38172">
              <a:spcBef>
                <a:spcPts val="135"/>
              </a:spcBef>
              <a:tabLst>
                <a:tab pos="548410" algn="l"/>
              </a:tabLst>
            </a:pPr>
            <a:r>
              <a:rPr sz="1553" spc="10" dirty="0">
                <a:latin typeface="Arial"/>
                <a:cs typeface="Arial"/>
              </a:rPr>
              <a:t>CH	</a:t>
            </a:r>
            <a:r>
              <a:rPr sz="1553" spc="-10" dirty="0">
                <a:latin typeface="Arial"/>
                <a:cs typeface="Arial"/>
              </a:rPr>
              <a:t>CH</a:t>
            </a:r>
            <a:r>
              <a:rPr sz="1879" spc="-15" baseline="-17777" dirty="0">
                <a:latin typeface="Arial"/>
                <a:cs typeface="Arial"/>
              </a:rPr>
              <a:t>3</a:t>
            </a:r>
            <a:endParaRPr sz="1879" baseline="-17777">
              <a:latin typeface="Arial"/>
              <a:cs typeface="Arial"/>
            </a:endParaRPr>
          </a:p>
        </p:txBody>
      </p:sp>
      <p:sp>
        <p:nvSpPr>
          <p:cNvPr id="14" name="object 14"/>
          <p:cNvSpPr/>
          <p:nvPr/>
        </p:nvSpPr>
        <p:spPr>
          <a:xfrm>
            <a:off x="5473699" y="2207294"/>
            <a:ext cx="213120" cy="0"/>
          </a:xfrm>
          <a:custGeom>
            <a:avLst/>
            <a:gdLst/>
            <a:ahLst/>
            <a:cxnLst/>
            <a:rect l="l" t="t" r="r" b="b"/>
            <a:pathLst>
              <a:path w="212725">
                <a:moveTo>
                  <a:pt x="0" y="0"/>
                </a:moveTo>
                <a:lnTo>
                  <a:pt x="212588" y="0"/>
                </a:lnTo>
              </a:path>
            </a:pathLst>
          </a:custGeom>
          <a:ln w="14373">
            <a:solidFill>
              <a:srgbClr val="000000"/>
            </a:solidFill>
          </a:ln>
        </p:spPr>
        <p:txBody>
          <a:bodyPr wrap="square" lIns="0" tIns="0" rIns="0" bIns="0" rtlCol="0"/>
          <a:lstStyle/>
          <a:p>
            <a:endParaRPr sz="1803"/>
          </a:p>
        </p:txBody>
      </p:sp>
      <p:sp>
        <p:nvSpPr>
          <p:cNvPr id="15" name="object 15"/>
          <p:cNvSpPr/>
          <p:nvPr/>
        </p:nvSpPr>
        <p:spPr>
          <a:xfrm>
            <a:off x="6008088" y="2236299"/>
            <a:ext cx="194034" cy="0"/>
          </a:xfrm>
          <a:custGeom>
            <a:avLst/>
            <a:gdLst/>
            <a:ahLst/>
            <a:cxnLst/>
            <a:rect l="l" t="t" r="r" b="b"/>
            <a:pathLst>
              <a:path w="193675">
                <a:moveTo>
                  <a:pt x="0" y="0"/>
                </a:moveTo>
                <a:lnTo>
                  <a:pt x="193547" y="0"/>
                </a:lnTo>
              </a:path>
            </a:pathLst>
          </a:custGeom>
          <a:ln w="14373">
            <a:solidFill>
              <a:srgbClr val="000000"/>
            </a:solidFill>
          </a:ln>
        </p:spPr>
        <p:txBody>
          <a:bodyPr wrap="square" lIns="0" tIns="0" rIns="0" bIns="0" rtlCol="0"/>
          <a:lstStyle/>
          <a:p>
            <a:endParaRPr sz="1803"/>
          </a:p>
        </p:txBody>
      </p:sp>
      <p:sp>
        <p:nvSpPr>
          <p:cNvPr id="16" name="object 16"/>
          <p:cNvSpPr/>
          <p:nvPr/>
        </p:nvSpPr>
        <p:spPr>
          <a:xfrm>
            <a:off x="6008088" y="2169120"/>
            <a:ext cx="194034" cy="0"/>
          </a:xfrm>
          <a:custGeom>
            <a:avLst/>
            <a:gdLst/>
            <a:ahLst/>
            <a:cxnLst/>
            <a:rect l="l" t="t" r="r" b="b"/>
            <a:pathLst>
              <a:path w="193675">
                <a:moveTo>
                  <a:pt x="0" y="0"/>
                </a:moveTo>
                <a:lnTo>
                  <a:pt x="193547" y="0"/>
                </a:lnTo>
              </a:path>
            </a:pathLst>
          </a:custGeom>
          <a:ln w="14373">
            <a:solidFill>
              <a:srgbClr val="000000"/>
            </a:solidFill>
          </a:ln>
        </p:spPr>
        <p:txBody>
          <a:bodyPr wrap="square" lIns="0" tIns="0" rIns="0" bIns="0" rtlCol="0"/>
          <a:lstStyle/>
          <a:p>
            <a:endParaRPr sz="1803"/>
          </a:p>
        </p:txBody>
      </p:sp>
      <p:sp>
        <p:nvSpPr>
          <p:cNvPr id="17" name="object 17"/>
          <p:cNvSpPr/>
          <p:nvPr/>
        </p:nvSpPr>
        <p:spPr>
          <a:xfrm>
            <a:off x="6523387" y="2202716"/>
            <a:ext cx="188945" cy="0"/>
          </a:xfrm>
          <a:custGeom>
            <a:avLst/>
            <a:gdLst/>
            <a:ahLst/>
            <a:cxnLst/>
            <a:rect l="l" t="t" r="r" b="b"/>
            <a:pathLst>
              <a:path w="188595">
                <a:moveTo>
                  <a:pt x="0" y="0"/>
                </a:moveTo>
                <a:lnTo>
                  <a:pt x="188204" y="0"/>
                </a:lnTo>
              </a:path>
            </a:pathLst>
          </a:custGeom>
          <a:ln w="14373">
            <a:solidFill>
              <a:srgbClr val="000000"/>
            </a:solidFill>
          </a:ln>
        </p:spPr>
        <p:txBody>
          <a:bodyPr wrap="square" lIns="0" tIns="0" rIns="0" bIns="0" rtlCol="0"/>
          <a:lstStyle/>
          <a:p>
            <a:endParaRPr sz="1803"/>
          </a:p>
        </p:txBody>
      </p:sp>
      <p:sp>
        <p:nvSpPr>
          <p:cNvPr id="18" name="object 18"/>
          <p:cNvSpPr txBox="1"/>
          <p:nvPr/>
        </p:nvSpPr>
        <p:spPr>
          <a:xfrm>
            <a:off x="2996503" y="3680263"/>
            <a:ext cx="425603" cy="240705"/>
          </a:xfrm>
          <a:prstGeom prst="rect">
            <a:avLst/>
          </a:prstGeom>
        </p:spPr>
        <p:txBody>
          <a:bodyPr vert="horz" wrap="square" lIns="0" tIns="16541" rIns="0" bIns="0" rtlCol="0">
            <a:spAutoFit/>
          </a:bodyPr>
          <a:lstStyle/>
          <a:p>
            <a:pPr marL="38172">
              <a:spcBef>
                <a:spcPts val="130"/>
              </a:spcBef>
            </a:pPr>
            <a:r>
              <a:rPr sz="1453" dirty="0">
                <a:latin typeface="Arial"/>
                <a:cs typeface="Arial"/>
              </a:rPr>
              <a:t>CH</a:t>
            </a:r>
            <a:r>
              <a:rPr sz="1728" baseline="-19323" dirty="0">
                <a:latin typeface="Arial"/>
                <a:cs typeface="Arial"/>
              </a:rPr>
              <a:t>2</a:t>
            </a:r>
            <a:endParaRPr sz="1728" baseline="-19323">
              <a:latin typeface="Arial"/>
              <a:cs typeface="Arial"/>
            </a:endParaRPr>
          </a:p>
        </p:txBody>
      </p:sp>
      <p:sp>
        <p:nvSpPr>
          <p:cNvPr id="19" name="object 19"/>
          <p:cNvSpPr/>
          <p:nvPr/>
        </p:nvSpPr>
        <p:spPr>
          <a:xfrm>
            <a:off x="1726900" y="3810431"/>
            <a:ext cx="199760" cy="0"/>
          </a:xfrm>
          <a:custGeom>
            <a:avLst/>
            <a:gdLst/>
            <a:ahLst/>
            <a:cxnLst/>
            <a:rect l="l" t="t" r="r" b="b"/>
            <a:pathLst>
              <a:path w="199389">
                <a:moveTo>
                  <a:pt x="0" y="0"/>
                </a:moveTo>
                <a:lnTo>
                  <a:pt x="198873" y="0"/>
                </a:lnTo>
              </a:path>
            </a:pathLst>
          </a:custGeom>
          <a:ln w="13436">
            <a:solidFill>
              <a:srgbClr val="000000"/>
            </a:solidFill>
          </a:ln>
        </p:spPr>
        <p:txBody>
          <a:bodyPr wrap="square" lIns="0" tIns="0" rIns="0" bIns="0" rtlCol="0"/>
          <a:lstStyle/>
          <a:p>
            <a:endParaRPr sz="1803"/>
          </a:p>
        </p:txBody>
      </p:sp>
      <p:sp>
        <p:nvSpPr>
          <p:cNvPr id="20" name="object 20"/>
          <p:cNvSpPr/>
          <p:nvPr/>
        </p:nvSpPr>
        <p:spPr>
          <a:xfrm>
            <a:off x="2307851" y="3805851"/>
            <a:ext cx="243655" cy="0"/>
          </a:xfrm>
          <a:custGeom>
            <a:avLst/>
            <a:gdLst/>
            <a:ahLst/>
            <a:cxnLst/>
            <a:rect l="l" t="t" r="r" b="b"/>
            <a:pathLst>
              <a:path w="243205">
                <a:moveTo>
                  <a:pt x="0" y="0"/>
                </a:moveTo>
                <a:lnTo>
                  <a:pt x="243085" y="0"/>
                </a:lnTo>
              </a:path>
            </a:pathLst>
          </a:custGeom>
          <a:ln w="13436">
            <a:solidFill>
              <a:srgbClr val="000000"/>
            </a:solidFill>
          </a:ln>
        </p:spPr>
        <p:txBody>
          <a:bodyPr wrap="square" lIns="0" tIns="0" rIns="0" bIns="0" rtlCol="0"/>
          <a:lstStyle/>
          <a:p>
            <a:endParaRPr sz="1803"/>
          </a:p>
        </p:txBody>
      </p:sp>
      <p:sp>
        <p:nvSpPr>
          <p:cNvPr id="21" name="object 21"/>
          <p:cNvSpPr/>
          <p:nvPr/>
        </p:nvSpPr>
        <p:spPr>
          <a:xfrm>
            <a:off x="2852934" y="3841729"/>
            <a:ext cx="164134" cy="0"/>
          </a:xfrm>
          <a:custGeom>
            <a:avLst/>
            <a:gdLst/>
            <a:ahLst/>
            <a:cxnLst/>
            <a:rect l="l" t="t" r="r" b="b"/>
            <a:pathLst>
              <a:path w="163830">
                <a:moveTo>
                  <a:pt x="0" y="0"/>
                </a:moveTo>
                <a:lnTo>
                  <a:pt x="163829" y="0"/>
                </a:lnTo>
              </a:path>
            </a:pathLst>
          </a:custGeom>
          <a:ln w="13436">
            <a:solidFill>
              <a:srgbClr val="000000"/>
            </a:solidFill>
          </a:ln>
        </p:spPr>
        <p:txBody>
          <a:bodyPr wrap="square" lIns="0" tIns="0" rIns="0" bIns="0" rtlCol="0"/>
          <a:lstStyle/>
          <a:p>
            <a:endParaRPr sz="1803"/>
          </a:p>
        </p:txBody>
      </p:sp>
      <p:sp>
        <p:nvSpPr>
          <p:cNvPr id="22" name="object 22"/>
          <p:cNvSpPr/>
          <p:nvPr/>
        </p:nvSpPr>
        <p:spPr>
          <a:xfrm>
            <a:off x="2852934" y="3779134"/>
            <a:ext cx="164134" cy="0"/>
          </a:xfrm>
          <a:custGeom>
            <a:avLst/>
            <a:gdLst/>
            <a:ahLst/>
            <a:cxnLst/>
            <a:rect l="l" t="t" r="r" b="b"/>
            <a:pathLst>
              <a:path w="163830">
                <a:moveTo>
                  <a:pt x="0" y="0"/>
                </a:moveTo>
                <a:lnTo>
                  <a:pt x="163829" y="0"/>
                </a:lnTo>
              </a:path>
            </a:pathLst>
          </a:custGeom>
          <a:ln w="13436">
            <a:solidFill>
              <a:srgbClr val="000000"/>
            </a:solidFill>
          </a:ln>
        </p:spPr>
        <p:txBody>
          <a:bodyPr wrap="square" lIns="0" tIns="0" rIns="0" bIns="0" rtlCol="0"/>
          <a:lstStyle/>
          <a:p>
            <a:endParaRPr sz="1803"/>
          </a:p>
        </p:txBody>
      </p:sp>
      <p:sp>
        <p:nvSpPr>
          <p:cNvPr id="23" name="object 23"/>
          <p:cNvSpPr/>
          <p:nvPr/>
        </p:nvSpPr>
        <p:spPr>
          <a:xfrm>
            <a:off x="3762165" y="3863879"/>
            <a:ext cx="789497" cy="0"/>
          </a:xfrm>
          <a:custGeom>
            <a:avLst/>
            <a:gdLst/>
            <a:ahLst/>
            <a:cxnLst/>
            <a:rect l="l" t="t" r="r" b="b"/>
            <a:pathLst>
              <a:path w="788035">
                <a:moveTo>
                  <a:pt x="0" y="0"/>
                </a:moveTo>
                <a:lnTo>
                  <a:pt x="787904" y="0"/>
                </a:lnTo>
              </a:path>
            </a:pathLst>
          </a:custGeom>
          <a:ln w="13436">
            <a:solidFill>
              <a:srgbClr val="000000"/>
            </a:solidFill>
          </a:ln>
        </p:spPr>
        <p:txBody>
          <a:bodyPr wrap="square" lIns="0" tIns="0" rIns="0" bIns="0" rtlCol="0"/>
          <a:lstStyle/>
          <a:p>
            <a:endParaRPr sz="1803"/>
          </a:p>
        </p:txBody>
      </p:sp>
      <p:sp>
        <p:nvSpPr>
          <p:cNvPr id="24" name="object 24"/>
          <p:cNvSpPr/>
          <p:nvPr/>
        </p:nvSpPr>
        <p:spPr>
          <a:xfrm>
            <a:off x="3762165" y="3810431"/>
            <a:ext cx="789497" cy="0"/>
          </a:xfrm>
          <a:custGeom>
            <a:avLst/>
            <a:gdLst/>
            <a:ahLst/>
            <a:cxnLst/>
            <a:rect l="l" t="t" r="r" b="b"/>
            <a:pathLst>
              <a:path w="788035">
                <a:moveTo>
                  <a:pt x="0" y="0"/>
                </a:moveTo>
                <a:lnTo>
                  <a:pt x="787904" y="0"/>
                </a:lnTo>
              </a:path>
            </a:pathLst>
          </a:custGeom>
          <a:ln w="13436">
            <a:solidFill>
              <a:srgbClr val="000000"/>
            </a:solidFill>
          </a:ln>
        </p:spPr>
        <p:txBody>
          <a:bodyPr wrap="square" lIns="0" tIns="0" rIns="0" bIns="0" rtlCol="0"/>
          <a:lstStyle/>
          <a:p>
            <a:endParaRPr sz="1803"/>
          </a:p>
        </p:txBody>
      </p:sp>
      <p:sp>
        <p:nvSpPr>
          <p:cNvPr id="25" name="object 25"/>
          <p:cNvSpPr/>
          <p:nvPr/>
        </p:nvSpPr>
        <p:spPr>
          <a:xfrm>
            <a:off x="4399001" y="3767837"/>
            <a:ext cx="159245" cy="85189"/>
          </a:xfrm>
          <a:prstGeom prst="rect">
            <a:avLst/>
          </a:prstGeom>
          <a:blipFill>
            <a:blip r:embed="rId4" cstate="print"/>
            <a:stretch>
              <a:fillRect/>
            </a:stretch>
          </a:blipFill>
        </p:spPr>
        <p:txBody>
          <a:bodyPr wrap="square" lIns="0" tIns="0" rIns="0" bIns="0" rtlCol="0"/>
          <a:lstStyle/>
          <a:p>
            <a:endParaRPr sz="1803"/>
          </a:p>
        </p:txBody>
      </p:sp>
      <p:sp>
        <p:nvSpPr>
          <p:cNvPr id="26" name="object 26"/>
          <p:cNvSpPr/>
          <p:nvPr/>
        </p:nvSpPr>
        <p:spPr>
          <a:xfrm>
            <a:off x="3755448" y="3821284"/>
            <a:ext cx="160004" cy="85190"/>
          </a:xfrm>
          <a:prstGeom prst="rect">
            <a:avLst/>
          </a:prstGeom>
          <a:blipFill>
            <a:blip r:embed="rId5" cstate="print"/>
            <a:stretch>
              <a:fillRect/>
            </a:stretch>
          </a:blipFill>
        </p:spPr>
        <p:txBody>
          <a:bodyPr wrap="square" lIns="0" tIns="0" rIns="0" bIns="0" rtlCol="0"/>
          <a:lstStyle/>
          <a:p>
            <a:endParaRPr sz="1803"/>
          </a:p>
        </p:txBody>
      </p:sp>
      <p:sp>
        <p:nvSpPr>
          <p:cNvPr id="27" name="object 27"/>
          <p:cNvSpPr txBox="1"/>
          <p:nvPr/>
        </p:nvSpPr>
        <p:spPr>
          <a:xfrm>
            <a:off x="1076462" y="3675740"/>
            <a:ext cx="1823286" cy="240705"/>
          </a:xfrm>
          <a:prstGeom prst="rect">
            <a:avLst/>
          </a:prstGeom>
        </p:spPr>
        <p:txBody>
          <a:bodyPr vert="horz" wrap="square" lIns="0" tIns="16541" rIns="0" bIns="0" rtlCol="0">
            <a:spAutoFit/>
          </a:bodyPr>
          <a:lstStyle/>
          <a:p>
            <a:pPr marL="38172">
              <a:spcBef>
                <a:spcPts val="130"/>
              </a:spcBef>
              <a:tabLst>
                <a:tab pos="285657" algn="l"/>
                <a:tab pos="867149" algn="l"/>
                <a:tab pos="1491904" algn="l"/>
              </a:tabLst>
            </a:pPr>
            <a:r>
              <a:rPr sz="1453" spc="15" dirty="0">
                <a:latin typeface="Arial"/>
                <a:cs typeface="Arial"/>
              </a:rPr>
              <a:t>2	</a:t>
            </a:r>
            <a:r>
              <a:rPr sz="2179" baseline="1915" dirty="0">
                <a:latin typeface="Arial"/>
                <a:cs typeface="Arial"/>
              </a:rPr>
              <a:t>H</a:t>
            </a:r>
            <a:r>
              <a:rPr sz="1728" baseline="-16908" dirty="0">
                <a:latin typeface="Arial"/>
                <a:cs typeface="Arial"/>
              </a:rPr>
              <a:t>3</a:t>
            </a:r>
            <a:r>
              <a:rPr sz="2179" baseline="1915" dirty="0">
                <a:latin typeface="Arial"/>
                <a:cs typeface="Arial"/>
              </a:rPr>
              <a:t>C	CH</a:t>
            </a:r>
            <a:r>
              <a:rPr sz="1728" baseline="-16908" dirty="0">
                <a:latin typeface="Arial"/>
                <a:cs typeface="Arial"/>
              </a:rPr>
              <a:t>2	</a:t>
            </a:r>
            <a:r>
              <a:rPr sz="1453" dirty="0">
                <a:latin typeface="Arial"/>
                <a:cs typeface="Arial"/>
              </a:rPr>
              <a:t>CH</a:t>
            </a:r>
            <a:endParaRPr sz="1453">
              <a:latin typeface="Arial"/>
              <a:cs typeface="Arial"/>
            </a:endParaRPr>
          </a:p>
        </p:txBody>
      </p:sp>
      <p:sp>
        <p:nvSpPr>
          <p:cNvPr id="28" name="object 28"/>
          <p:cNvSpPr txBox="1"/>
          <p:nvPr/>
        </p:nvSpPr>
        <p:spPr>
          <a:xfrm>
            <a:off x="5782085" y="4052115"/>
            <a:ext cx="424967" cy="240705"/>
          </a:xfrm>
          <a:prstGeom prst="rect">
            <a:avLst/>
          </a:prstGeom>
        </p:spPr>
        <p:txBody>
          <a:bodyPr vert="horz" wrap="square" lIns="0" tIns="16541" rIns="0" bIns="0" rtlCol="0">
            <a:spAutoFit/>
          </a:bodyPr>
          <a:lstStyle/>
          <a:p>
            <a:pPr marL="38172">
              <a:spcBef>
                <a:spcPts val="130"/>
              </a:spcBef>
            </a:pPr>
            <a:r>
              <a:rPr sz="1453" spc="-5" dirty="0">
                <a:latin typeface="Arial"/>
                <a:cs typeface="Arial"/>
              </a:rPr>
              <a:t>CH</a:t>
            </a:r>
            <a:r>
              <a:rPr sz="1728" spc="-7" baseline="-19323" dirty="0">
                <a:latin typeface="Arial"/>
                <a:cs typeface="Arial"/>
              </a:rPr>
              <a:t>3</a:t>
            </a:r>
            <a:endParaRPr sz="1728" baseline="-19323">
              <a:latin typeface="Arial"/>
              <a:cs typeface="Arial"/>
            </a:endParaRPr>
          </a:p>
        </p:txBody>
      </p:sp>
      <p:sp>
        <p:nvSpPr>
          <p:cNvPr id="29" name="object 29"/>
          <p:cNvSpPr txBox="1"/>
          <p:nvPr/>
        </p:nvSpPr>
        <p:spPr>
          <a:xfrm>
            <a:off x="5183788" y="3307775"/>
            <a:ext cx="1488657" cy="615184"/>
          </a:xfrm>
          <a:prstGeom prst="rect">
            <a:avLst/>
          </a:prstGeom>
        </p:spPr>
        <p:txBody>
          <a:bodyPr vert="horz" wrap="square" lIns="0" tIns="16541" rIns="0" bIns="0" rtlCol="0">
            <a:spAutoFit/>
          </a:bodyPr>
          <a:lstStyle/>
          <a:p>
            <a:pPr marL="409717">
              <a:spcBef>
                <a:spcPts val="130"/>
              </a:spcBef>
            </a:pPr>
            <a:r>
              <a:rPr sz="1453" dirty="0">
                <a:latin typeface="Arial"/>
                <a:cs typeface="Arial"/>
              </a:rPr>
              <a:t>H</a:t>
            </a:r>
            <a:r>
              <a:rPr sz="1728" baseline="-19323" dirty="0">
                <a:latin typeface="Arial"/>
                <a:cs typeface="Arial"/>
              </a:rPr>
              <a:t>3</a:t>
            </a:r>
            <a:r>
              <a:rPr sz="1453" dirty="0">
                <a:latin typeface="Arial"/>
                <a:cs typeface="Arial"/>
              </a:rPr>
              <a:t>C</a:t>
            </a:r>
            <a:endParaRPr sz="1453">
              <a:latin typeface="Arial"/>
              <a:cs typeface="Arial"/>
            </a:endParaRPr>
          </a:p>
          <a:p>
            <a:pPr marL="50897">
              <a:spcBef>
                <a:spcPts val="1117"/>
              </a:spcBef>
              <a:tabLst>
                <a:tab pos="631753" algn="l"/>
                <a:tab pos="1087913" algn="l"/>
              </a:tabLst>
            </a:pPr>
            <a:r>
              <a:rPr sz="1453" dirty="0">
                <a:latin typeface="Arial"/>
                <a:cs typeface="Arial"/>
              </a:rPr>
              <a:t>H</a:t>
            </a:r>
            <a:r>
              <a:rPr sz="1728" baseline="-19323" dirty="0">
                <a:latin typeface="Arial"/>
                <a:cs typeface="Arial"/>
              </a:rPr>
              <a:t>3</a:t>
            </a:r>
            <a:r>
              <a:rPr sz="1453" dirty="0">
                <a:latin typeface="Arial"/>
                <a:cs typeface="Arial"/>
              </a:rPr>
              <a:t>C	</a:t>
            </a:r>
            <a:r>
              <a:rPr sz="1453" spc="20" dirty="0">
                <a:latin typeface="Arial"/>
                <a:cs typeface="Arial"/>
              </a:rPr>
              <a:t>C	</a:t>
            </a:r>
            <a:r>
              <a:rPr sz="1453" dirty="0">
                <a:latin typeface="Arial"/>
                <a:cs typeface="Arial"/>
              </a:rPr>
              <a:t>CH</a:t>
            </a:r>
            <a:r>
              <a:rPr sz="1728" baseline="-19323" dirty="0">
                <a:latin typeface="Arial"/>
                <a:cs typeface="Arial"/>
              </a:rPr>
              <a:t>2</a:t>
            </a:r>
            <a:endParaRPr sz="1728" baseline="-19323">
              <a:latin typeface="Arial"/>
              <a:cs typeface="Arial"/>
            </a:endParaRPr>
          </a:p>
        </p:txBody>
      </p:sp>
      <p:sp>
        <p:nvSpPr>
          <p:cNvPr id="30" name="object 30"/>
          <p:cNvSpPr txBox="1"/>
          <p:nvPr/>
        </p:nvSpPr>
        <p:spPr>
          <a:xfrm>
            <a:off x="6806645" y="3298553"/>
            <a:ext cx="762141" cy="637450"/>
          </a:xfrm>
          <a:prstGeom prst="rect">
            <a:avLst/>
          </a:prstGeom>
        </p:spPr>
        <p:txBody>
          <a:bodyPr vert="horz" wrap="square" lIns="0" tIns="16541" rIns="0" bIns="0" rtlCol="0">
            <a:spAutoFit/>
          </a:bodyPr>
          <a:lstStyle/>
          <a:p>
            <a:pPr marL="38172">
              <a:spcBef>
                <a:spcPts val="130"/>
              </a:spcBef>
            </a:pPr>
            <a:r>
              <a:rPr sz="1453" spc="-5" dirty="0">
                <a:latin typeface="Arial"/>
                <a:cs typeface="Arial"/>
              </a:rPr>
              <a:t>CH</a:t>
            </a:r>
            <a:r>
              <a:rPr sz="1728" spc="-7" baseline="-19323" dirty="0">
                <a:latin typeface="Arial"/>
                <a:cs typeface="Arial"/>
              </a:rPr>
              <a:t>3</a:t>
            </a:r>
            <a:endParaRPr sz="1728" baseline="-19323">
              <a:latin typeface="Arial"/>
              <a:cs typeface="Arial"/>
            </a:endParaRPr>
          </a:p>
          <a:p>
            <a:pPr marL="38172">
              <a:spcBef>
                <a:spcPts val="1292"/>
              </a:spcBef>
              <a:tabLst>
                <a:tab pos="374726" algn="l"/>
              </a:tabLst>
            </a:pPr>
            <a:r>
              <a:rPr sz="2179" spc="30" baseline="1915" dirty="0">
                <a:latin typeface="Arial"/>
                <a:cs typeface="Arial"/>
              </a:rPr>
              <a:t>C	</a:t>
            </a:r>
            <a:r>
              <a:rPr sz="1453" dirty="0">
                <a:latin typeface="Arial"/>
                <a:cs typeface="Arial"/>
              </a:rPr>
              <a:t>CH</a:t>
            </a:r>
            <a:r>
              <a:rPr sz="1728" baseline="-19323" dirty="0">
                <a:latin typeface="Arial"/>
                <a:cs typeface="Arial"/>
              </a:rPr>
              <a:t>2</a:t>
            </a:r>
            <a:endParaRPr sz="1728" baseline="-19323">
              <a:latin typeface="Arial"/>
              <a:cs typeface="Arial"/>
            </a:endParaRPr>
          </a:p>
        </p:txBody>
      </p:sp>
      <p:sp>
        <p:nvSpPr>
          <p:cNvPr id="31" name="object 31"/>
          <p:cNvSpPr/>
          <p:nvPr/>
        </p:nvSpPr>
        <p:spPr>
          <a:xfrm>
            <a:off x="5598174" y="3805851"/>
            <a:ext cx="200396" cy="0"/>
          </a:xfrm>
          <a:custGeom>
            <a:avLst/>
            <a:gdLst/>
            <a:ahLst/>
            <a:cxnLst/>
            <a:rect l="l" t="t" r="r" b="b"/>
            <a:pathLst>
              <a:path w="200025">
                <a:moveTo>
                  <a:pt x="0" y="0"/>
                </a:moveTo>
                <a:lnTo>
                  <a:pt x="199643" y="0"/>
                </a:lnTo>
              </a:path>
            </a:pathLst>
          </a:custGeom>
          <a:ln w="13436">
            <a:solidFill>
              <a:srgbClr val="000000"/>
            </a:solidFill>
          </a:ln>
        </p:spPr>
        <p:txBody>
          <a:bodyPr wrap="square" lIns="0" tIns="0" rIns="0" bIns="0" rtlCol="0"/>
          <a:lstStyle/>
          <a:p>
            <a:endParaRPr sz="1803"/>
          </a:p>
        </p:txBody>
      </p:sp>
      <p:sp>
        <p:nvSpPr>
          <p:cNvPr id="32" name="object 32"/>
          <p:cNvSpPr/>
          <p:nvPr/>
        </p:nvSpPr>
        <p:spPr>
          <a:xfrm>
            <a:off x="5882171" y="3904340"/>
            <a:ext cx="5089" cy="188945"/>
          </a:xfrm>
          <a:custGeom>
            <a:avLst/>
            <a:gdLst/>
            <a:ahLst/>
            <a:cxnLst/>
            <a:rect l="l" t="t" r="r" b="b"/>
            <a:pathLst>
              <a:path w="5079" h="188595">
                <a:moveTo>
                  <a:pt x="0" y="0"/>
                </a:moveTo>
                <a:lnTo>
                  <a:pt x="4571" y="188206"/>
                </a:lnTo>
              </a:path>
            </a:pathLst>
          </a:custGeom>
          <a:ln w="13285">
            <a:solidFill>
              <a:srgbClr val="000000"/>
            </a:solidFill>
          </a:ln>
        </p:spPr>
        <p:txBody>
          <a:bodyPr wrap="square" lIns="0" tIns="0" rIns="0" bIns="0" rtlCol="0"/>
          <a:lstStyle/>
          <a:p>
            <a:endParaRPr sz="1803"/>
          </a:p>
        </p:txBody>
      </p:sp>
      <p:sp>
        <p:nvSpPr>
          <p:cNvPr id="33" name="object 33"/>
          <p:cNvSpPr/>
          <p:nvPr/>
        </p:nvSpPr>
        <p:spPr>
          <a:xfrm>
            <a:off x="5873011" y="3540957"/>
            <a:ext cx="5089" cy="171132"/>
          </a:xfrm>
          <a:custGeom>
            <a:avLst/>
            <a:gdLst/>
            <a:ahLst/>
            <a:cxnLst/>
            <a:rect l="l" t="t" r="r" b="b"/>
            <a:pathLst>
              <a:path w="5079" h="170814">
                <a:moveTo>
                  <a:pt x="4571" y="170683"/>
                </a:moveTo>
                <a:lnTo>
                  <a:pt x="0" y="0"/>
                </a:lnTo>
              </a:path>
            </a:pathLst>
          </a:custGeom>
          <a:ln w="13285">
            <a:solidFill>
              <a:srgbClr val="000000"/>
            </a:solidFill>
          </a:ln>
        </p:spPr>
        <p:txBody>
          <a:bodyPr wrap="square" lIns="0" tIns="0" rIns="0" bIns="0" rtlCol="0"/>
          <a:lstStyle/>
          <a:p>
            <a:endParaRPr sz="1803"/>
          </a:p>
        </p:txBody>
      </p:sp>
      <p:sp>
        <p:nvSpPr>
          <p:cNvPr id="34" name="object 34"/>
          <p:cNvSpPr/>
          <p:nvPr/>
        </p:nvSpPr>
        <p:spPr>
          <a:xfrm>
            <a:off x="5966142" y="3805851"/>
            <a:ext cx="288825" cy="0"/>
          </a:xfrm>
          <a:custGeom>
            <a:avLst/>
            <a:gdLst/>
            <a:ahLst/>
            <a:cxnLst/>
            <a:rect l="l" t="t" r="r" b="b"/>
            <a:pathLst>
              <a:path w="288289">
                <a:moveTo>
                  <a:pt x="0" y="0"/>
                </a:moveTo>
                <a:lnTo>
                  <a:pt x="288043" y="0"/>
                </a:lnTo>
              </a:path>
            </a:pathLst>
          </a:custGeom>
          <a:ln w="13436">
            <a:solidFill>
              <a:srgbClr val="000000"/>
            </a:solidFill>
          </a:ln>
        </p:spPr>
        <p:txBody>
          <a:bodyPr wrap="square" lIns="0" tIns="0" rIns="0" bIns="0" rtlCol="0"/>
          <a:lstStyle/>
          <a:p>
            <a:endParaRPr sz="1803"/>
          </a:p>
        </p:txBody>
      </p:sp>
      <p:sp>
        <p:nvSpPr>
          <p:cNvPr id="35" name="object 35"/>
          <p:cNvSpPr/>
          <p:nvPr/>
        </p:nvSpPr>
        <p:spPr>
          <a:xfrm>
            <a:off x="6636429" y="3810431"/>
            <a:ext cx="190217" cy="0"/>
          </a:xfrm>
          <a:custGeom>
            <a:avLst/>
            <a:gdLst/>
            <a:ahLst/>
            <a:cxnLst/>
            <a:rect l="l" t="t" r="r" b="b"/>
            <a:pathLst>
              <a:path w="189865">
                <a:moveTo>
                  <a:pt x="0" y="0"/>
                </a:moveTo>
                <a:lnTo>
                  <a:pt x="189730" y="0"/>
                </a:lnTo>
              </a:path>
            </a:pathLst>
          </a:custGeom>
          <a:ln w="13436">
            <a:solidFill>
              <a:srgbClr val="000000"/>
            </a:solidFill>
          </a:ln>
        </p:spPr>
        <p:txBody>
          <a:bodyPr wrap="square" lIns="0" tIns="0" rIns="0" bIns="0" rtlCol="0"/>
          <a:lstStyle/>
          <a:p>
            <a:endParaRPr sz="1803"/>
          </a:p>
        </p:txBody>
      </p:sp>
      <p:sp>
        <p:nvSpPr>
          <p:cNvPr id="36" name="object 36"/>
          <p:cNvSpPr/>
          <p:nvPr/>
        </p:nvSpPr>
        <p:spPr>
          <a:xfrm>
            <a:off x="6911253" y="3531795"/>
            <a:ext cx="0" cy="184492"/>
          </a:xfrm>
          <a:custGeom>
            <a:avLst/>
            <a:gdLst/>
            <a:ahLst/>
            <a:cxnLst/>
            <a:rect l="l" t="t" r="r" b="b"/>
            <a:pathLst>
              <a:path h="184150">
                <a:moveTo>
                  <a:pt x="0" y="183634"/>
                </a:moveTo>
                <a:lnTo>
                  <a:pt x="0" y="0"/>
                </a:lnTo>
              </a:path>
            </a:pathLst>
          </a:custGeom>
          <a:ln w="13285">
            <a:solidFill>
              <a:srgbClr val="000000"/>
            </a:solidFill>
          </a:ln>
        </p:spPr>
        <p:txBody>
          <a:bodyPr wrap="square" lIns="0" tIns="0" rIns="0" bIns="0" rtlCol="0"/>
          <a:lstStyle/>
          <a:p>
            <a:endParaRPr sz="1803"/>
          </a:p>
        </p:txBody>
      </p:sp>
      <p:sp>
        <p:nvSpPr>
          <p:cNvPr id="37" name="object 37"/>
          <p:cNvSpPr/>
          <p:nvPr/>
        </p:nvSpPr>
        <p:spPr>
          <a:xfrm>
            <a:off x="6995224" y="3846311"/>
            <a:ext cx="169223" cy="0"/>
          </a:xfrm>
          <a:custGeom>
            <a:avLst/>
            <a:gdLst/>
            <a:ahLst/>
            <a:cxnLst/>
            <a:rect l="l" t="t" r="r" b="b"/>
            <a:pathLst>
              <a:path w="168909">
                <a:moveTo>
                  <a:pt x="0" y="0"/>
                </a:moveTo>
                <a:lnTo>
                  <a:pt x="168400" y="0"/>
                </a:lnTo>
              </a:path>
            </a:pathLst>
          </a:custGeom>
          <a:ln w="13436">
            <a:solidFill>
              <a:srgbClr val="000000"/>
            </a:solidFill>
          </a:ln>
        </p:spPr>
        <p:txBody>
          <a:bodyPr wrap="square" lIns="0" tIns="0" rIns="0" bIns="0" rtlCol="0"/>
          <a:lstStyle/>
          <a:p>
            <a:endParaRPr sz="1803"/>
          </a:p>
        </p:txBody>
      </p:sp>
      <p:sp>
        <p:nvSpPr>
          <p:cNvPr id="38" name="object 38"/>
          <p:cNvSpPr/>
          <p:nvPr/>
        </p:nvSpPr>
        <p:spPr>
          <a:xfrm>
            <a:off x="6995224" y="3783715"/>
            <a:ext cx="169223" cy="0"/>
          </a:xfrm>
          <a:custGeom>
            <a:avLst/>
            <a:gdLst/>
            <a:ahLst/>
            <a:cxnLst/>
            <a:rect l="l" t="t" r="r" b="b"/>
            <a:pathLst>
              <a:path w="168909">
                <a:moveTo>
                  <a:pt x="0" y="0"/>
                </a:moveTo>
                <a:lnTo>
                  <a:pt x="168400" y="0"/>
                </a:lnTo>
              </a:path>
            </a:pathLst>
          </a:custGeom>
          <a:ln w="13436">
            <a:solidFill>
              <a:srgbClr val="000000"/>
            </a:solidFill>
          </a:ln>
        </p:spPr>
        <p:txBody>
          <a:bodyPr wrap="square" lIns="0" tIns="0" rIns="0" bIns="0" rtlCol="0"/>
          <a:lstStyle/>
          <a:p>
            <a:endParaRPr sz="1803"/>
          </a:p>
        </p:txBody>
      </p:sp>
      <p:sp>
        <p:nvSpPr>
          <p:cNvPr id="39" name="object 39"/>
          <p:cNvSpPr txBox="1"/>
          <p:nvPr/>
        </p:nvSpPr>
        <p:spPr>
          <a:xfrm>
            <a:off x="368783" y="1427839"/>
            <a:ext cx="2679582" cy="322288"/>
          </a:xfrm>
          <a:prstGeom prst="rect">
            <a:avLst/>
          </a:prstGeom>
          <a:solidFill>
            <a:schemeClr val="bg1"/>
          </a:solidFill>
          <a:ln w="9525">
            <a:solidFill>
              <a:srgbClr val="333333"/>
            </a:solidFill>
          </a:ln>
        </p:spPr>
        <p:txBody>
          <a:bodyPr vert="horz" wrap="square" lIns="0" tIns="43896" rIns="0" bIns="0" rtlCol="0">
            <a:spAutoFit/>
          </a:bodyPr>
          <a:lstStyle/>
          <a:p>
            <a:pPr marL="96703">
              <a:spcBef>
                <a:spcPts val="346"/>
              </a:spcBef>
            </a:pPr>
            <a:r>
              <a:rPr sz="1803" b="1" spc="-5" dirty="0">
                <a:latin typeface="Arial"/>
                <a:cs typeface="Arial"/>
              </a:rPr>
              <a:t>Ισομερισμός</a:t>
            </a:r>
            <a:r>
              <a:rPr sz="1803" b="1" spc="-35" dirty="0">
                <a:latin typeface="Arial"/>
                <a:cs typeface="Arial"/>
              </a:rPr>
              <a:t> </a:t>
            </a:r>
            <a:r>
              <a:rPr sz="1803" b="1" spc="-5" dirty="0">
                <a:latin typeface="Arial"/>
                <a:cs typeface="Arial"/>
              </a:rPr>
              <a:t>ολεφινών</a:t>
            </a:r>
            <a:endParaRPr sz="1803">
              <a:latin typeface="Arial"/>
              <a:cs typeface="Arial"/>
            </a:endParaRPr>
          </a:p>
        </p:txBody>
      </p:sp>
      <p:sp>
        <p:nvSpPr>
          <p:cNvPr id="40" name="object 40"/>
          <p:cNvSpPr txBox="1"/>
          <p:nvPr/>
        </p:nvSpPr>
        <p:spPr>
          <a:xfrm>
            <a:off x="368784" y="2851604"/>
            <a:ext cx="2885068" cy="322288"/>
          </a:xfrm>
          <a:prstGeom prst="rect">
            <a:avLst/>
          </a:prstGeom>
          <a:solidFill>
            <a:schemeClr val="bg1"/>
          </a:solidFill>
          <a:ln w="9525">
            <a:solidFill>
              <a:srgbClr val="333333"/>
            </a:solidFill>
          </a:ln>
        </p:spPr>
        <p:txBody>
          <a:bodyPr vert="horz" wrap="square" lIns="0" tIns="43896" rIns="0" bIns="0" rtlCol="0">
            <a:spAutoFit/>
          </a:bodyPr>
          <a:lstStyle/>
          <a:p>
            <a:pPr marL="96703">
              <a:spcBef>
                <a:spcPts val="346"/>
              </a:spcBef>
            </a:pPr>
            <a:r>
              <a:rPr sz="1803" b="1" spc="-5" dirty="0">
                <a:latin typeface="Arial"/>
                <a:cs typeface="Arial"/>
              </a:rPr>
              <a:t>Πολυμερισμός</a:t>
            </a:r>
            <a:r>
              <a:rPr sz="1803" b="1" spc="-40" dirty="0">
                <a:latin typeface="Arial"/>
                <a:cs typeface="Arial"/>
              </a:rPr>
              <a:t> </a:t>
            </a:r>
            <a:r>
              <a:rPr sz="1803" b="1" spc="-5" dirty="0">
                <a:latin typeface="Arial"/>
                <a:cs typeface="Arial"/>
              </a:rPr>
              <a:t>ολεφινών</a:t>
            </a:r>
            <a:endParaRPr sz="1803">
              <a:latin typeface="Arial"/>
              <a:cs typeface="Arial"/>
            </a:endParaRPr>
          </a:p>
        </p:txBody>
      </p:sp>
      <p:sp>
        <p:nvSpPr>
          <p:cNvPr id="41" name="object 41"/>
          <p:cNvSpPr txBox="1"/>
          <p:nvPr/>
        </p:nvSpPr>
        <p:spPr>
          <a:xfrm>
            <a:off x="368784" y="4510503"/>
            <a:ext cx="4278298" cy="322288"/>
          </a:xfrm>
          <a:prstGeom prst="rect">
            <a:avLst/>
          </a:prstGeom>
          <a:solidFill>
            <a:schemeClr val="bg1"/>
          </a:solidFill>
          <a:ln w="9525">
            <a:solidFill>
              <a:srgbClr val="333333"/>
            </a:solidFill>
          </a:ln>
        </p:spPr>
        <p:txBody>
          <a:bodyPr vert="horz" wrap="square" lIns="0" tIns="43896" rIns="0" bIns="0" rtlCol="0">
            <a:spAutoFit/>
          </a:bodyPr>
          <a:lstStyle/>
          <a:p>
            <a:pPr marL="96703">
              <a:spcBef>
                <a:spcPts val="346"/>
              </a:spcBef>
            </a:pPr>
            <a:r>
              <a:rPr sz="1803" b="1" spc="-5" dirty="0">
                <a:latin typeface="Arial"/>
                <a:cs typeface="Arial"/>
              </a:rPr>
              <a:t>Περαιτέρω αφυδρογόνωση</a:t>
            </a:r>
            <a:r>
              <a:rPr sz="1803" b="1" spc="-45" dirty="0">
                <a:latin typeface="Arial"/>
                <a:cs typeface="Arial"/>
              </a:rPr>
              <a:t> </a:t>
            </a:r>
            <a:r>
              <a:rPr sz="1803" b="1" spc="-5" dirty="0">
                <a:latin typeface="Arial"/>
                <a:cs typeface="Arial"/>
              </a:rPr>
              <a:t>ολεφινών</a:t>
            </a:r>
            <a:endParaRPr sz="1803">
              <a:latin typeface="Arial"/>
              <a:cs typeface="Arial"/>
            </a:endParaRPr>
          </a:p>
        </p:txBody>
      </p:sp>
      <p:sp>
        <p:nvSpPr>
          <p:cNvPr id="42" name="object 42"/>
          <p:cNvSpPr txBox="1"/>
          <p:nvPr/>
        </p:nvSpPr>
        <p:spPr>
          <a:xfrm>
            <a:off x="1135480" y="5353243"/>
            <a:ext cx="2107022" cy="228499"/>
          </a:xfrm>
          <a:prstGeom prst="rect">
            <a:avLst/>
          </a:prstGeom>
        </p:spPr>
        <p:txBody>
          <a:bodyPr vert="horz" wrap="square" lIns="0" tIns="12087" rIns="0" bIns="0" rtlCol="0">
            <a:spAutoFit/>
          </a:bodyPr>
          <a:lstStyle/>
          <a:p>
            <a:pPr marL="50897">
              <a:spcBef>
                <a:spcPts val="95"/>
              </a:spcBef>
              <a:tabLst>
                <a:tab pos="620938" algn="l"/>
                <a:tab pos="1233604" algn="l"/>
                <a:tab pos="1691037" algn="l"/>
              </a:tabLst>
            </a:pPr>
            <a:r>
              <a:rPr sz="1403" dirty="0">
                <a:latin typeface="Arial"/>
                <a:cs typeface="Arial"/>
              </a:rPr>
              <a:t>H</a:t>
            </a:r>
            <a:r>
              <a:rPr sz="1653" baseline="-17676" dirty="0">
                <a:latin typeface="Arial"/>
                <a:cs typeface="Arial"/>
              </a:rPr>
              <a:t>3</a:t>
            </a:r>
            <a:r>
              <a:rPr sz="1403" dirty="0">
                <a:latin typeface="Arial"/>
                <a:cs typeface="Arial"/>
              </a:rPr>
              <a:t>C	</a:t>
            </a:r>
            <a:r>
              <a:rPr sz="1403" spc="5" dirty="0">
                <a:latin typeface="Arial"/>
                <a:cs typeface="Arial"/>
              </a:rPr>
              <a:t>CH</a:t>
            </a:r>
            <a:r>
              <a:rPr sz="1653" spc="7" baseline="-17676" dirty="0">
                <a:latin typeface="Arial"/>
                <a:cs typeface="Arial"/>
              </a:rPr>
              <a:t>2	</a:t>
            </a:r>
            <a:r>
              <a:rPr sz="2104" baseline="1984" dirty="0">
                <a:latin typeface="Arial"/>
                <a:cs typeface="Arial"/>
              </a:rPr>
              <a:t>CH	</a:t>
            </a:r>
            <a:r>
              <a:rPr sz="1403" spc="5" dirty="0">
                <a:latin typeface="Arial"/>
                <a:cs typeface="Arial"/>
              </a:rPr>
              <a:t>CH</a:t>
            </a:r>
            <a:r>
              <a:rPr sz="1653" spc="7" baseline="-17676" dirty="0">
                <a:latin typeface="Arial"/>
                <a:cs typeface="Arial"/>
              </a:rPr>
              <a:t>2</a:t>
            </a:r>
            <a:endParaRPr sz="1653" baseline="-17676">
              <a:latin typeface="Arial"/>
              <a:cs typeface="Arial"/>
            </a:endParaRPr>
          </a:p>
        </p:txBody>
      </p:sp>
      <p:sp>
        <p:nvSpPr>
          <p:cNvPr id="43" name="object 43"/>
          <p:cNvSpPr/>
          <p:nvPr/>
        </p:nvSpPr>
        <p:spPr>
          <a:xfrm>
            <a:off x="1542912" y="5481581"/>
            <a:ext cx="196579" cy="0"/>
          </a:xfrm>
          <a:custGeom>
            <a:avLst/>
            <a:gdLst/>
            <a:ahLst/>
            <a:cxnLst/>
            <a:rect l="l" t="t" r="r" b="b"/>
            <a:pathLst>
              <a:path w="196214">
                <a:moveTo>
                  <a:pt x="0" y="0"/>
                </a:moveTo>
                <a:lnTo>
                  <a:pt x="195834" y="0"/>
                </a:lnTo>
              </a:path>
            </a:pathLst>
          </a:custGeom>
          <a:ln w="12649">
            <a:solidFill>
              <a:srgbClr val="000000"/>
            </a:solidFill>
          </a:ln>
        </p:spPr>
        <p:txBody>
          <a:bodyPr wrap="square" lIns="0" tIns="0" rIns="0" bIns="0" rtlCol="0"/>
          <a:lstStyle/>
          <a:p>
            <a:endParaRPr sz="1803"/>
          </a:p>
        </p:txBody>
      </p:sp>
      <p:sp>
        <p:nvSpPr>
          <p:cNvPr id="44" name="object 44"/>
          <p:cNvSpPr/>
          <p:nvPr/>
        </p:nvSpPr>
        <p:spPr>
          <a:xfrm>
            <a:off x="2113178" y="5477758"/>
            <a:ext cx="239839" cy="0"/>
          </a:xfrm>
          <a:custGeom>
            <a:avLst/>
            <a:gdLst/>
            <a:ahLst/>
            <a:cxnLst/>
            <a:rect l="l" t="t" r="r" b="b"/>
            <a:pathLst>
              <a:path w="239394">
                <a:moveTo>
                  <a:pt x="0" y="0"/>
                </a:moveTo>
                <a:lnTo>
                  <a:pt x="239278" y="0"/>
                </a:lnTo>
              </a:path>
            </a:pathLst>
          </a:custGeom>
          <a:ln w="12649">
            <a:solidFill>
              <a:srgbClr val="000000"/>
            </a:solidFill>
          </a:ln>
        </p:spPr>
        <p:txBody>
          <a:bodyPr wrap="square" lIns="0" tIns="0" rIns="0" bIns="0" rtlCol="0"/>
          <a:lstStyle/>
          <a:p>
            <a:endParaRPr sz="1803"/>
          </a:p>
        </p:txBody>
      </p:sp>
      <p:sp>
        <p:nvSpPr>
          <p:cNvPr id="45" name="object 45"/>
          <p:cNvSpPr/>
          <p:nvPr/>
        </p:nvSpPr>
        <p:spPr>
          <a:xfrm>
            <a:off x="2648339" y="5511351"/>
            <a:ext cx="161589" cy="0"/>
          </a:xfrm>
          <a:custGeom>
            <a:avLst/>
            <a:gdLst/>
            <a:ahLst/>
            <a:cxnLst/>
            <a:rect l="l" t="t" r="r" b="b"/>
            <a:pathLst>
              <a:path w="161289">
                <a:moveTo>
                  <a:pt x="0" y="0"/>
                </a:moveTo>
                <a:lnTo>
                  <a:pt x="160782" y="0"/>
                </a:lnTo>
              </a:path>
            </a:pathLst>
          </a:custGeom>
          <a:ln w="12649">
            <a:solidFill>
              <a:srgbClr val="000000"/>
            </a:solidFill>
          </a:ln>
        </p:spPr>
        <p:txBody>
          <a:bodyPr wrap="square" lIns="0" tIns="0" rIns="0" bIns="0" rtlCol="0"/>
          <a:lstStyle/>
          <a:p>
            <a:endParaRPr sz="1803"/>
          </a:p>
        </p:txBody>
      </p:sp>
      <p:sp>
        <p:nvSpPr>
          <p:cNvPr id="46" name="object 46"/>
          <p:cNvSpPr/>
          <p:nvPr/>
        </p:nvSpPr>
        <p:spPr>
          <a:xfrm>
            <a:off x="2648339" y="5452576"/>
            <a:ext cx="161589" cy="0"/>
          </a:xfrm>
          <a:custGeom>
            <a:avLst/>
            <a:gdLst/>
            <a:ahLst/>
            <a:cxnLst/>
            <a:rect l="l" t="t" r="r" b="b"/>
            <a:pathLst>
              <a:path w="161289">
                <a:moveTo>
                  <a:pt x="0" y="0"/>
                </a:moveTo>
                <a:lnTo>
                  <a:pt x="160782" y="0"/>
                </a:lnTo>
              </a:path>
            </a:pathLst>
          </a:custGeom>
          <a:ln w="12649">
            <a:solidFill>
              <a:srgbClr val="000000"/>
            </a:solidFill>
          </a:ln>
        </p:spPr>
        <p:txBody>
          <a:bodyPr wrap="square" lIns="0" tIns="0" rIns="0" bIns="0" rtlCol="0"/>
          <a:lstStyle/>
          <a:p>
            <a:endParaRPr sz="1803"/>
          </a:p>
        </p:txBody>
      </p:sp>
      <p:sp>
        <p:nvSpPr>
          <p:cNvPr id="47" name="object 47"/>
          <p:cNvSpPr/>
          <p:nvPr/>
        </p:nvSpPr>
        <p:spPr>
          <a:xfrm>
            <a:off x="3540767" y="5528147"/>
            <a:ext cx="774229" cy="0"/>
          </a:xfrm>
          <a:custGeom>
            <a:avLst/>
            <a:gdLst/>
            <a:ahLst/>
            <a:cxnLst/>
            <a:rect l="l" t="t" r="r" b="b"/>
            <a:pathLst>
              <a:path w="772795">
                <a:moveTo>
                  <a:pt x="0" y="0"/>
                </a:moveTo>
                <a:lnTo>
                  <a:pt x="772675" y="0"/>
                </a:lnTo>
              </a:path>
            </a:pathLst>
          </a:custGeom>
          <a:ln w="12649">
            <a:solidFill>
              <a:srgbClr val="000000"/>
            </a:solidFill>
          </a:ln>
        </p:spPr>
        <p:txBody>
          <a:bodyPr wrap="square" lIns="0" tIns="0" rIns="0" bIns="0" rtlCol="0"/>
          <a:lstStyle/>
          <a:p>
            <a:endParaRPr sz="1803"/>
          </a:p>
        </p:txBody>
      </p:sp>
      <p:sp>
        <p:nvSpPr>
          <p:cNvPr id="48" name="object 48"/>
          <p:cNvSpPr/>
          <p:nvPr/>
        </p:nvSpPr>
        <p:spPr>
          <a:xfrm>
            <a:off x="3540767" y="5477758"/>
            <a:ext cx="774229" cy="0"/>
          </a:xfrm>
          <a:custGeom>
            <a:avLst/>
            <a:gdLst/>
            <a:ahLst/>
            <a:cxnLst/>
            <a:rect l="l" t="t" r="r" b="b"/>
            <a:pathLst>
              <a:path w="772795">
                <a:moveTo>
                  <a:pt x="0" y="0"/>
                </a:moveTo>
                <a:lnTo>
                  <a:pt x="772675" y="0"/>
                </a:lnTo>
              </a:path>
            </a:pathLst>
          </a:custGeom>
          <a:ln w="12649">
            <a:solidFill>
              <a:srgbClr val="000000"/>
            </a:solidFill>
          </a:ln>
        </p:spPr>
        <p:txBody>
          <a:bodyPr wrap="square" lIns="0" tIns="0" rIns="0" bIns="0" rtlCol="0"/>
          <a:lstStyle/>
          <a:p>
            <a:endParaRPr sz="1803"/>
          </a:p>
        </p:txBody>
      </p:sp>
      <p:sp>
        <p:nvSpPr>
          <p:cNvPr id="49" name="object 49"/>
          <p:cNvSpPr/>
          <p:nvPr/>
        </p:nvSpPr>
        <p:spPr>
          <a:xfrm>
            <a:off x="4164973" y="5437805"/>
            <a:ext cx="156273" cy="79918"/>
          </a:xfrm>
          <a:prstGeom prst="rect">
            <a:avLst/>
          </a:prstGeom>
          <a:blipFill>
            <a:blip r:embed="rId6" cstate="print"/>
            <a:stretch>
              <a:fillRect/>
            </a:stretch>
          </a:blipFill>
        </p:spPr>
        <p:txBody>
          <a:bodyPr wrap="square" lIns="0" tIns="0" rIns="0" bIns="0" rtlCol="0"/>
          <a:lstStyle/>
          <a:p>
            <a:endParaRPr sz="1803"/>
          </a:p>
        </p:txBody>
      </p:sp>
      <p:sp>
        <p:nvSpPr>
          <p:cNvPr id="50" name="object 50"/>
          <p:cNvSpPr/>
          <p:nvPr/>
        </p:nvSpPr>
        <p:spPr>
          <a:xfrm>
            <a:off x="3534394" y="5488182"/>
            <a:ext cx="156273" cy="79930"/>
          </a:xfrm>
          <a:prstGeom prst="rect">
            <a:avLst/>
          </a:prstGeom>
          <a:blipFill>
            <a:blip r:embed="rId7" cstate="print"/>
            <a:stretch>
              <a:fillRect/>
            </a:stretch>
          </a:blipFill>
        </p:spPr>
        <p:txBody>
          <a:bodyPr wrap="square" lIns="0" tIns="0" rIns="0" bIns="0" rtlCol="0"/>
          <a:lstStyle/>
          <a:p>
            <a:endParaRPr sz="1803"/>
          </a:p>
        </p:txBody>
      </p:sp>
      <p:sp>
        <p:nvSpPr>
          <p:cNvPr id="51" name="object 51"/>
          <p:cNvSpPr txBox="1"/>
          <p:nvPr/>
        </p:nvSpPr>
        <p:spPr>
          <a:xfrm>
            <a:off x="4581530" y="5353243"/>
            <a:ext cx="2042132" cy="228499"/>
          </a:xfrm>
          <a:prstGeom prst="rect">
            <a:avLst/>
          </a:prstGeom>
        </p:spPr>
        <p:txBody>
          <a:bodyPr vert="horz" wrap="square" lIns="0" tIns="12087" rIns="0" bIns="0" rtlCol="0">
            <a:spAutoFit/>
          </a:bodyPr>
          <a:lstStyle/>
          <a:p>
            <a:pPr marL="50897">
              <a:spcBef>
                <a:spcPts val="95"/>
              </a:spcBef>
              <a:tabLst>
                <a:tab pos="620938" algn="l"/>
                <a:tab pos="1125449" algn="l"/>
                <a:tab pos="1626144" algn="l"/>
              </a:tabLst>
            </a:pPr>
            <a:r>
              <a:rPr sz="1403" dirty="0">
                <a:latin typeface="Arial"/>
                <a:cs typeface="Arial"/>
              </a:rPr>
              <a:t>H</a:t>
            </a:r>
            <a:r>
              <a:rPr sz="1653" baseline="-17676" dirty="0">
                <a:latin typeface="Arial"/>
                <a:cs typeface="Arial"/>
              </a:rPr>
              <a:t>2</a:t>
            </a:r>
            <a:r>
              <a:rPr sz="1403" dirty="0">
                <a:latin typeface="Arial"/>
                <a:cs typeface="Arial"/>
              </a:rPr>
              <a:t>C	CH	</a:t>
            </a:r>
            <a:r>
              <a:rPr sz="2104" baseline="1984" dirty="0">
                <a:latin typeface="Arial"/>
                <a:cs typeface="Arial"/>
              </a:rPr>
              <a:t>CH	</a:t>
            </a:r>
            <a:r>
              <a:rPr sz="1403" spc="5" dirty="0">
                <a:latin typeface="Arial"/>
                <a:cs typeface="Arial"/>
              </a:rPr>
              <a:t>CH</a:t>
            </a:r>
            <a:r>
              <a:rPr sz="1653" spc="7" baseline="-17676" dirty="0">
                <a:latin typeface="Arial"/>
                <a:cs typeface="Arial"/>
              </a:rPr>
              <a:t>2</a:t>
            </a:r>
            <a:endParaRPr sz="1653" baseline="-17676">
              <a:latin typeface="Arial"/>
              <a:cs typeface="Arial"/>
            </a:endParaRPr>
          </a:p>
        </p:txBody>
      </p:sp>
      <p:sp>
        <p:nvSpPr>
          <p:cNvPr id="52" name="object 52"/>
          <p:cNvSpPr/>
          <p:nvPr/>
        </p:nvSpPr>
        <p:spPr>
          <a:xfrm>
            <a:off x="4989730" y="5511351"/>
            <a:ext cx="195943" cy="0"/>
          </a:xfrm>
          <a:custGeom>
            <a:avLst/>
            <a:gdLst/>
            <a:ahLst/>
            <a:cxnLst/>
            <a:rect l="l" t="t" r="r" b="b"/>
            <a:pathLst>
              <a:path w="195579">
                <a:moveTo>
                  <a:pt x="0" y="0"/>
                </a:moveTo>
                <a:lnTo>
                  <a:pt x="195073" y="0"/>
                </a:lnTo>
              </a:path>
            </a:pathLst>
          </a:custGeom>
          <a:ln w="12649">
            <a:solidFill>
              <a:srgbClr val="000000"/>
            </a:solidFill>
          </a:ln>
        </p:spPr>
        <p:txBody>
          <a:bodyPr wrap="square" lIns="0" tIns="0" rIns="0" bIns="0" rtlCol="0"/>
          <a:lstStyle/>
          <a:p>
            <a:endParaRPr sz="1803"/>
          </a:p>
        </p:txBody>
      </p:sp>
      <p:sp>
        <p:nvSpPr>
          <p:cNvPr id="53" name="object 53"/>
          <p:cNvSpPr/>
          <p:nvPr/>
        </p:nvSpPr>
        <p:spPr>
          <a:xfrm>
            <a:off x="4989730" y="5452576"/>
            <a:ext cx="195943" cy="0"/>
          </a:xfrm>
          <a:custGeom>
            <a:avLst/>
            <a:gdLst/>
            <a:ahLst/>
            <a:cxnLst/>
            <a:rect l="l" t="t" r="r" b="b"/>
            <a:pathLst>
              <a:path w="195579">
                <a:moveTo>
                  <a:pt x="0" y="0"/>
                </a:moveTo>
                <a:lnTo>
                  <a:pt x="195073" y="0"/>
                </a:lnTo>
              </a:path>
            </a:pathLst>
          </a:custGeom>
          <a:ln w="12649">
            <a:solidFill>
              <a:srgbClr val="000000"/>
            </a:solidFill>
          </a:ln>
        </p:spPr>
        <p:txBody>
          <a:bodyPr wrap="square" lIns="0" tIns="0" rIns="0" bIns="0" rtlCol="0"/>
          <a:lstStyle/>
          <a:p>
            <a:endParaRPr sz="1803"/>
          </a:p>
        </p:txBody>
      </p:sp>
      <p:sp>
        <p:nvSpPr>
          <p:cNvPr id="54" name="object 54"/>
          <p:cNvSpPr/>
          <p:nvPr/>
        </p:nvSpPr>
        <p:spPr>
          <a:xfrm>
            <a:off x="5481366" y="5477758"/>
            <a:ext cx="209303" cy="0"/>
          </a:xfrm>
          <a:custGeom>
            <a:avLst/>
            <a:gdLst/>
            <a:ahLst/>
            <a:cxnLst/>
            <a:rect l="l" t="t" r="r" b="b"/>
            <a:pathLst>
              <a:path w="208914">
                <a:moveTo>
                  <a:pt x="0" y="0"/>
                </a:moveTo>
                <a:lnTo>
                  <a:pt x="208790" y="0"/>
                </a:lnTo>
              </a:path>
            </a:pathLst>
          </a:custGeom>
          <a:ln w="12649">
            <a:solidFill>
              <a:srgbClr val="000000"/>
            </a:solidFill>
          </a:ln>
        </p:spPr>
        <p:txBody>
          <a:bodyPr wrap="square" lIns="0" tIns="0" rIns="0" bIns="0" rtlCol="0"/>
          <a:lstStyle/>
          <a:p>
            <a:endParaRPr sz="1803"/>
          </a:p>
        </p:txBody>
      </p:sp>
      <p:sp>
        <p:nvSpPr>
          <p:cNvPr id="55" name="object 55"/>
          <p:cNvSpPr/>
          <p:nvPr/>
        </p:nvSpPr>
        <p:spPr>
          <a:xfrm>
            <a:off x="5985996" y="5511351"/>
            <a:ext cx="204849" cy="0"/>
          </a:xfrm>
          <a:custGeom>
            <a:avLst/>
            <a:gdLst/>
            <a:ahLst/>
            <a:cxnLst/>
            <a:rect l="l" t="t" r="r" b="b"/>
            <a:pathLst>
              <a:path w="204470">
                <a:moveTo>
                  <a:pt x="0" y="0"/>
                </a:moveTo>
                <a:lnTo>
                  <a:pt x="204213" y="0"/>
                </a:lnTo>
              </a:path>
            </a:pathLst>
          </a:custGeom>
          <a:ln w="12649">
            <a:solidFill>
              <a:srgbClr val="000000"/>
            </a:solidFill>
          </a:ln>
        </p:spPr>
        <p:txBody>
          <a:bodyPr wrap="square" lIns="0" tIns="0" rIns="0" bIns="0" rtlCol="0"/>
          <a:lstStyle/>
          <a:p>
            <a:endParaRPr sz="1803"/>
          </a:p>
        </p:txBody>
      </p:sp>
      <p:sp>
        <p:nvSpPr>
          <p:cNvPr id="56" name="object 56"/>
          <p:cNvSpPr/>
          <p:nvPr/>
        </p:nvSpPr>
        <p:spPr>
          <a:xfrm>
            <a:off x="5985996" y="5452576"/>
            <a:ext cx="204849" cy="0"/>
          </a:xfrm>
          <a:custGeom>
            <a:avLst/>
            <a:gdLst/>
            <a:ahLst/>
            <a:cxnLst/>
            <a:rect l="l" t="t" r="r" b="b"/>
            <a:pathLst>
              <a:path w="204470">
                <a:moveTo>
                  <a:pt x="0" y="0"/>
                </a:moveTo>
                <a:lnTo>
                  <a:pt x="204213" y="0"/>
                </a:lnTo>
              </a:path>
            </a:pathLst>
          </a:custGeom>
          <a:ln w="12649">
            <a:solidFill>
              <a:srgbClr val="000000"/>
            </a:solidFill>
          </a:ln>
        </p:spPr>
        <p:txBody>
          <a:bodyPr wrap="square" lIns="0" tIns="0" rIns="0" bIns="0" rtlCol="0"/>
          <a:lstStyle/>
          <a:p>
            <a:endParaRPr sz="1803"/>
          </a:p>
        </p:txBody>
      </p:sp>
      <p:sp>
        <p:nvSpPr>
          <p:cNvPr id="57" name="object 57"/>
          <p:cNvSpPr txBox="1"/>
          <p:nvPr/>
        </p:nvSpPr>
        <p:spPr>
          <a:xfrm>
            <a:off x="6743536" y="5287119"/>
            <a:ext cx="215664" cy="405882"/>
          </a:xfrm>
          <a:prstGeom prst="rect">
            <a:avLst/>
          </a:prstGeom>
        </p:spPr>
        <p:txBody>
          <a:bodyPr vert="horz" wrap="square" lIns="0" tIns="11451" rIns="0" bIns="0" rtlCol="0">
            <a:spAutoFit/>
          </a:bodyPr>
          <a:lstStyle/>
          <a:p>
            <a:pPr marL="12724">
              <a:spcBef>
                <a:spcPts val="90"/>
              </a:spcBef>
            </a:pPr>
            <a:r>
              <a:rPr sz="2505" spc="30" dirty="0">
                <a:latin typeface="Arial"/>
                <a:cs typeface="Arial"/>
              </a:rPr>
              <a:t>+</a:t>
            </a:r>
            <a:endParaRPr sz="2505">
              <a:latin typeface="Arial"/>
              <a:cs typeface="Arial"/>
            </a:endParaRPr>
          </a:p>
        </p:txBody>
      </p:sp>
      <p:sp>
        <p:nvSpPr>
          <p:cNvPr id="58" name="object 58"/>
          <p:cNvSpPr txBox="1"/>
          <p:nvPr/>
        </p:nvSpPr>
        <p:spPr>
          <a:xfrm>
            <a:off x="7057808" y="5353243"/>
            <a:ext cx="285008" cy="228499"/>
          </a:xfrm>
          <a:prstGeom prst="rect">
            <a:avLst/>
          </a:prstGeom>
        </p:spPr>
        <p:txBody>
          <a:bodyPr vert="horz" wrap="square" lIns="0" tIns="12087" rIns="0" bIns="0" rtlCol="0">
            <a:spAutoFit/>
          </a:bodyPr>
          <a:lstStyle/>
          <a:p>
            <a:pPr marL="38172">
              <a:spcBef>
                <a:spcPts val="95"/>
              </a:spcBef>
            </a:pPr>
            <a:r>
              <a:rPr sz="1403" dirty="0">
                <a:latin typeface="Arial"/>
                <a:cs typeface="Arial"/>
              </a:rPr>
              <a:t>H</a:t>
            </a:r>
            <a:r>
              <a:rPr sz="1653" baseline="-17676" dirty="0">
                <a:latin typeface="Arial"/>
                <a:cs typeface="Arial"/>
              </a:rPr>
              <a:t>2</a:t>
            </a:r>
            <a:endParaRPr sz="1653" baseline="-17676">
              <a:latin typeface="Arial"/>
              <a:cs typeface="Arial"/>
            </a:endParaRPr>
          </a:p>
        </p:txBody>
      </p:sp>
      <p:sp>
        <p:nvSpPr>
          <p:cNvPr id="59" name="TextBox 58">
            <a:extLst>
              <a:ext uri="{FF2B5EF4-FFF2-40B4-BE49-F238E27FC236}">
                <a16:creationId xmlns:a16="http://schemas.microsoft.com/office/drawing/2014/main" id="{B89A21A6-DE07-451B-A923-95186C5E1906}"/>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CCE5F841-3AC3-4A8C-BFFC-F4588D4E9376}"/>
              </a:ext>
            </a:extLst>
          </p:cNvPr>
          <p:cNvPicPr/>
          <p:nvPr/>
        </p:nvPicPr>
        <p:blipFill rotWithShape="1">
          <a:blip r:embed="rId2" cstate="print">
            <a:extLst>
              <a:ext uri="{28A0092B-C50C-407E-A947-70E740481C1C}">
                <a14:useLocalDpi xmlns:a14="http://schemas.microsoft.com/office/drawing/2010/main" val="0"/>
              </a:ext>
            </a:extLst>
          </a:blip>
          <a:srcRect t="12497" b="31253"/>
          <a:stretch/>
        </p:blipFill>
        <p:spPr bwMode="auto">
          <a:xfrm>
            <a:off x="20" y="10"/>
            <a:ext cx="9143980" cy="685799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336666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6" y="190654"/>
            <a:ext cx="8856791" cy="628401"/>
          </a:xfrm>
          <a:prstGeom prst="rect">
            <a:avLst/>
          </a:prstGeom>
        </p:spPr>
        <p:txBody>
          <a:bodyPr vert="horz" wrap="square" lIns="0" tIns="12724" rIns="0" bIns="0" rtlCol="0" anchor="ctr">
            <a:spAutoFit/>
          </a:bodyPr>
          <a:lstStyle/>
          <a:p>
            <a:pPr marL="12724">
              <a:lnSpc>
                <a:spcPct val="100000"/>
              </a:lnSpc>
              <a:spcBef>
                <a:spcPts val="100"/>
              </a:spcBef>
            </a:pPr>
            <a:r>
              <a:rPr sz="4000" b="1" spc="-5" dirty="0">
                <a:latin typeface="+mn-lt"/>
              </a:rPr>
              <a:t>Ιξωδόλυση</a:t>
            </a:r>
            <a:r>
              <a:rPr sz="4000" b="1" spc="-65" dirty="0">
                <a:latin typeface="+mn-lt"/>
              </a:rPr>
              <a:t> </a:t>
            </a:r>
            <a:r>
              <a:rPr sz="4000" b="1" dirty="0">
                <a:latin typeface="+mn-lt"/>
              </a:rPr>
              <a:t>(Visbreaking)</a:t>
            </a:r>
          </a:p>
        </p:txBody>
      </p:sp>
      <p:sp>
        <p:nvSpPr>
          <p:cNvPr id="3" name="object 3"/>
          <p:cNvSpPr txBox="1"/>
          <p:nvPr/>
        </p:nvSpPr>
        <p:spPr>
          <a:xfrm>
            <a:off x="0" y="879180"/>
            <a:ext cx="9144000" cy="1036936"/>
          </a:xfrm>
          <a:prstGeom prst="rect">
            <a:avLst/>
          </a:prstGeom>
        </p:spPr>
        <p:txBody>
          <a:bodyPr vert="horz" wrap="square" lIns="0" tIns="61708" rIns="0" bIns="0" rtlCol="0">
            <a:spAutoFit/>
          </a:bodyPr>
          <a:lstStyle/>
          <a:p>
            <a:pPr marL="376634" indent="-364546">
              <a:spcBef>
                <a:spcPts val="485"/>
              </a:spcBef>
              <a:buSzPct val="75000"/>
              <a:buFont typeface="Wingdings" panose="05000000000000000000" pitchFamily="2" charset="2"/>
              <a:buChar char="Ø"/>
              <a:tabLst>
                <a:tab pos="376634" algn="l"/>
                <a:tab pos="377270" algn="l"/>
              </a:tabLst>
            </a:pPr>
            <a:r>
              <a:rPr lang="el-GR" sz="2000" spc="-5" dirty="0">
                <a:latin typeface="Arial"/>
                <a:cs typeface="Arial"/>
              </a:rPr>
              <a:t>Μ</a:t>
            </a:r>
            <a:r>
              <a:rPr sz="2000" spc="-5" dirty="0" err="1">
                <a:latin typeface="Arial"/>
                <a:cs typeface="Arial"/>
              </a:rPr>
              <a:t>ορφή</a:t>
            </a:r>
            <a:r>
              <a:rPr sz="2000" spc="-5" dirty="0">
                <a:latin typeface="Arial"/>
                <a:cs typeface="Arial"/>
              </a:rPr>
              <a:t> </a:t>
            </a:r>
            <a:r>
              <a:rPr sz="2000" spc="-10" dirty="0">
                <a:latin typeface="Arial"/>
                <a:cs typeface="Arial"/>
              </a:rPr>
              <a:t>θερμικής</a:t>
            </a:r>
            <a:r>
              <a:rPr sz="2000" spc="-15" dirty="0">
                <a:latin typeface="Arial"/>
                <a:cs typeface="Arial"/>
              </a:rPr>
              <a:t> </a:t>
            </a:r>
            <a:r>
              <a:rPr sz="2000" spc="-10" dirty="0">
                <a:latin typeface="Arial"/>
                <a:cs typeface="Arial"/>
              </a:rPr>
              <a:t>πυρόλυσης</a:t>
            </a:r>
            <a:endParaRPr sz="2000" dirty="0">
              <a:latin typeface="Arial"/>
              <a:cs typeface="Arial"/>
            </a:endParaRPr>
          </a:p>
          <a:p>
            <a:pPr marL="376634" marR="5090" indent="-364546">
              <a:spcBef>
                <a:spcPts val="381"/>
              </a:spcBef>
              <a:buSzPct val="75000"/>
              <a:buFont typeface="Wingdings" panose="05000000000000000000" pitchFamily="2" charset="2"/>
              <a:buChar char="Ø"/>
              <a:tabLst>
                <a:tab pos="376634" algn="l"/>
                <a:tab pos="377270" algn="l"/>
              </a:tabLst>
            </a:pPr>
            <a:r>
              <a:rPr sz="2000" b="1" i="1" spc="-10" dirty="0">
                <a:latin typeface="Arial"/>
                <a:cs typeface="Arial"/>
              </a:rPr>
              <a:t>Στόχος </a:t>
            </a:r>
            <a:r>
              <a:rPr sz="2000" b="1" i="1" spc="-5" dirty="0">
                <a:latin typeface="Arial"/>
                <a:cs typeface="Arial"/>
              </a:rPr>
              <a:t>η </a:t>
            </a:r>
            <a:r>
              <a:rPr sz="2000" b="1" i="1" spc="-10" dirty="0">
                <a:latin typeface="Arial"/>
                <a:cs typeface="Arial"/>
              </a:rPr>
              <a:t>ελάττωση </a:t>
            </a:r>
            <a:r>
              <a:rPr sz="2000" b="1" i="1" spc="-5" dirty="0">
                <a:latin typeface="Arial"/>
                <a:cs typeface="Arial"/>
              </a:rPr>
              <a:t>του ιξώδους </a:t>
            </a:r>
            <a:r>
              <a:rPr sz="2000" b="1" i="1" spc="-10" dirty="0">
                <a:latin typeface="Arial"/>
                <a:cs typeface="Arial"/>
              </a:rPr>
              <a:t>βαρεών  υπολειμμάτων </a:t>
            </a:r>
            <a:r>
              <a:rPr sz="2000" b="1" i="1" spc="-5" dirty="0">
                <a:latin typeface="Arial"/>
                <a:cs typeface="Arial"/>
              </a:rPr>
              <a:t>της ατμοσφαιρικής </a:t>
            </a:r>
            <a:r>
              <a:rPr sz="2000" b="1" i="1" spc="-10" dirty="0">
                <a:latin typeface="Arial"/>
                <a:cs typeface="Arial"/>
              </a:rPr>
              <a:t>απόσταξης  </a:t>
            </a:r>
            <a:r>
              <a:rPr sz="2000" b="1" i="1" spc="-5" dirty="0">
                <a:latin typeface="Arial"/>
                <a:cs typeface="Arial"/>
              </a:rPr>
              <a:t>και </a:t>
            </a:r>
            <a:r>
              <a:rPr sz="2000" b="1" i="1" spc="-10" dirty="0">
                <a:latin typeface="Arial"/>
                <a:cs typeface="Arial"/>
              </a:rPr>
              <a:t>απόσταξης </a:t>
            </a:r>
            <a:r>
              <a:rPr sz="2000" b="1" i="1" spc="-5" dirty="0">
                <a:latin typeface="Arial"/>
                <a:cs typeface="Arial"/>
              </a:rPr>
              <a:t>υπό</a:t>
            </a:r>
            <a:r>
              <a:rPr sz="2000" b="1" i="1" spc="5" dirty="0">
                <a:latin typeface="Arial"/>
                <a:cs typeface="Arial"/>
              </a:rPr>
              <a:t> </a:t>
            </a:r>
            <a:r>
              <a:rPr sz="2000" b="1" i="1" spc="-5" dirty="0">
                <a:latin typeface="Arial"/>
                <a:cs typeface="Arial"/>
              </a:rPr>
              <a:t>κενό</a:t>
            </a:r>
            <a:endParaRPr sz="2000" b="1" i="1" dirty="0">
              <a:latin typeface="Arial"/>
              <a:cs typeface="Arial"/>
            </a:endParaRPr>
          </a:p>
        </p:txBody>
      </p:sp>
      <p:sp>
        <p:nvSpPr>
          <p:cNvPr id="4" name="object 2">
            <a:extLst>
              <a:ext uri="{FF2B5EF4-FFF2-40B4-BE49-F238E27FC236}">
                <a16:creationId xmlns:a16="http://schemas.microsoft.com/office/drawing/2014/main" id="{D716A5AF-36AD-4E38-A63C-7796F37509A3}"/>
              </a:ext>
            </a:extLst>
          </p:cNvPr>
          <p:cNvSpPr txBox="1">
            <a:spLocks/>
          </p:cNvSpPr>
          <p:nvPr/>
        </p:nvSpPr>
        <p:spPr>
          <a:xfrm>
            <a:off x="1" y="2037485"/>
            <a:ext cx="9036496" cy="521621"/>
          </a:xfrm>
          <a:prstGeom prst="rect">
            <a:avLst/>
          </a:prstGeom>
        </p:spPr>
        <p:txBody>
          <a:bodyPr vert="horz" wrap="square" lIns="0" tIns="12724"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2724">
              <a:lnSpc>
                <a:spcPct val="100000"/>
              </a:lnSpc>
              <a:spcBef>
                <a:spcPts val="100"/>
              </a:spcBef>
            </a:pPr>
            <a:r>
              <a:rPr lang="el-GR" b="1" spc="-5" dirty="0"/>
              <a:t>Παράμετροι Λειτουργίας</a:t>
            </a:r>
            <a:r>
              <a:rPr lang="el-GR" b="1" spc="-90" dirty="0"/>
              <a:t> </a:t>
            </a:r>
            <a:r>
              <a:rPr lang="el-GR" b="1" spc="-5" dirty="0" err="1"/>
              <a:t>Ιξωδόλυσης</a:t>
            </a:r>
            <a:endParaRPr lang="el-GR" b="1" spc="-5" dirty="0"/>
          </a:p>
        </p:txBody>
      </p:sp>
      <p:sp>
        <p:nvSpPr>
          <p:cNvPr id="5" name="object 3">
            <a:extLst>
              <a:ext uri="{FF2B5EF4-FFF2-40B4-BE49-F238E27FC236}">
                <a16:creationId xmlns:a16="http://schemas.microsoft.com/office/drawing/2014/main" id="{EAB51EBE-D14B-4896-BF0A-6AEA7E0453DA}"/>
              </a:ext>
            </a:extLst>
          </p:cNvPr>
          <p:cNvSpPr txBox="1"/>
          <p:nvPr/>
        </p:nvSpPr>
        <p:spPr>
          <a:xfrm>
            <a:off x="0" y="2560104"/>
            <a:ext cx="9144000" cy="1546139"/>
          </a:xfrm>
          <a:prstGeom prst="rect">
            <a:avLst/>
          </a:prstGeom>
        </p:spPr>
        <p:txBody>
          <a:bodyPr vert="horz" wrap="square" lIns="0" tIns="108786" rIns="0" bIns="0" rtlCol="0">
            <a:spAutoFit/>
          </a:bodyPr>
          <a:lstStyle/>
          <a:p>
            <a:pPr marL="376634" indent="-364546">
              <a:spcBef>
                <a:spcPts val="857"/>
              </a:spcBef>
              <a:buSzPct val="75000"/>
              <a:buFont typeface="Wingdings" panose="05000000000000000000" pitchFamily="2" charset="2"/>
              <a:buChar char="v"/>
              <a:tabLst>
                <a:tab pos="376634" algn="l"/>
                <a:tab pos="377270" algn="l"/>
              </a:tabLst>
            </a:pPr>
            <a:r>
              <a:rPr sz="2000" b="1" spc="-5" dirty="0">
                <a:latin typeface="Arial"/>
                <a:cs typeface="Arial"/>
              </a:rPr>
              <a:t>Θερμοκρασία : ~500</a:t>
            </a:r>
            <a:r>
              <a:rPr lang="el-GR" sz="2000" b="1" spc="-5" dirty="0">
                <a:latin typeface="Arial"/>
                <a:cs typeface="Arial"/>
              </a:rPr>
              <a:t>°</a:t>
            </a:r>
            <a:r>
              <a:rPr sz="2000" b="1" spc="-5" dirty="0">
                <a:latin typeface="Arial"/>
                <a:cs typeface="Arial"/>
              </a:rPr>
              <a:t>C</a:t>
            </a:r>
          </a:p>
          <a:p>
            <a:pPr marL="376634" indent="-364546">
              <a:spcBef>
                <a:spcPts val="756"/>
              </a:spcBef>
              <a:buSzPct val="75000"/>
              <a:buFont typeface="Wingdings" panose="05000000000000000000" pitchFamily="2" charset="2"/>
              <a:buChar char="v"/>
              <a:tabLst>
                <a:tab pos="376634" algn="l"/>
                <a:tab pos="377270" algn="l"/>
              </a:tabLst>
            </a:pPr>
            <a:r>
              <a:rPr sz="2000" b="1" spc="-5" dirty="0">
                <a:latin typeface="Arial"/>
                <a:cs typeface="Arial"/>
              </a:rPr>
              <a:t>Πίεση : ~20 atm</a:t>
            </a:r>
            <a:endParaRPr lang="el-GR" sz="2000" b="1" spc="-5" dirty="0">
              <a:latin typeface="Arial"/>
              <a:cs typeface="Arial"/>
            </a:endParaRPr>
          </a:p>
          <a:p>
            <a:pPr marL="376634" indent="-364546">
              <a:spcBef>
                <a:spcPts val="756"/>
              </a:spcBef>
              <a:buSzPct val="75000"/>
              <a:buFont typeface="Wingdings" panose="05000000000000000000" pitchFamily="2" charset="2"/>
              <a:buChar char="v"/>
              <a:tabLst>
                <a:tab pos="376634" algn="l"/>
                <a:tab pos="377270" algn="l"/>
              </a:tabLst>
            </a:pPr>
            <a:r>
              <a:rPr lang="el-GR" sz="2000" spc="-5" dirty="0">
                <a:latin typeface="Arial"/>
                <a:cs typeface="Arial"/>
              </a:rPr>
              <a:t>Μονάδα απαιτεί συντήρηση (shut-down) κάθε 3-9 μήνες, Για καθαρισμό των σωληνώσεων του φούρνου</a:t>
            </a:r>
          </a:p>
        </p:txBody>
      </p:sp>
      <p:sp>
        <p:nvSpPr>
          <p:cNvPr id="6" name="TextBox 5">
            <a:extLst>
              <a:ext uri="{FF2B5EF4-FFF2-40B4-BE49-F238E27FC236}">
                <a16:creationId xmlns:a16="http://schemas.microsoft.com/office/drawing/2014/main" id="{3E35D4FF-19A6-4A1E-9974-D931B886DB21}"/>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6" y="427280"/>
            <a:ext cx="5921546" cy="521621"/>
          </a:xfrm>
          <a:prstGeom prst="rect">
            <a:avLst/>
          </a:prstGeom>
        </p:spPr>
        <p:txBody>
          <a:bodyPr vert="horz" wrap="square" lIns="0" tIns="12724" rIns="0" bIns="0" rtlCol="0" anchor="ctr">
            <a:spAutoFit/>
          </a:bodyPr>
          <a:lstStyle/>
          <a:p>
            <a:pPr marL="12724">
              <a:lnSpc>
                <a:spcPct val="100000"/>
              </a:lnSpc>
              <a:spcBef>
                <a:spcPts val="100"/>
              </a:spcBef>
            </a:pPr>
            <a:r>
              <a:rPr spc="-5" dirty="0"/>
              <a:t>Διάγραμμα Ροής</a:t>
            </a:r>
            <a:r>
              <a:rPr spc="-85" dirty="0"/>
              <a:t> </a:t>
            </a:r>
            <a:r>
              <a:rPr spc="-5" dirty="0"/>
              <a:t>Ιξωδόλυσης</a:t>
            </a:r>
          </a:p>
        </p:txBody>
      </p:sp>
      <p:sp>
        <p:nvSpPr>
          <p:cNvPr id="102" name="object 102"/>
          <p:cNvSpPr txBox="1">
            <a:spLocks noGrp="1"/>
          </p:cNvSpPr>
          <p:nvPr>
            <p:ph type="sldNum" sz="quarter" idx="12"/>
          </p:nvPr>
        </p:nvSpPr>
        <p:spPr>
          <a:prstGeom prst="rect">
            <a:avLst/>
          </a:prstGeom>
        </p:spPr>
        <p:txBody>
          <a:bodyPr vert="horz" wrap="square" lIns="0" tIns="0" rIns="0" bIns="0" rtlCol="0">
            <a:spAutoFit/>
          </a:bodyPr>
          <a:lstStyle>
            <a:defPPr>
              <a:defRPr lang="el-GR"/>
            </a:defPPr>
            <a:lvl1pPr marL="0" algn="l" defTabSz="914400" rtl="0" eaLnBrk="1" latinLnBrk="0" hangingPunct="1">
              <a:defRPr sz="1400" b="0" i="0" kern="1200">
                <a:solidFill>
                  <a:srgbClr val="B2B2B2"/>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95"/>
              </a:spcBef>
            </a:pPr>
            <a:fld id="{81D60167-4931-47E6-BA6A-407CBD079E47}" type="slidenum">
              <a:rPr lang="el-GR" spc="-5" smtClean="0"/>
              <a:pPr marL="25400">
                <a:spcBef>
                  <a:spcPts val="95"/>
                </a:spcBef>
              </a:pPr>
              <a:t>51</a:t>
            </a:fld>
            <a:endParaRPr spc="-5" dirty="0"/>
          </a:p>
        </p:txBody>
      </p:sp>
      <p:sp>
        <p:nvSpPr>
          <p:cNvPr id="3" name="object 3"/>
          <p:cNvSpPr/>
          <p:nvPr/>
        </p:nvSpPr>
        <p:spPr>
          <a:xfrm>
            <a:off x="907754" y="5428125"/>
            <a:ext cx="505762" cy="128508"/>
          </a:xfrm>
          <a:custGeom>
            <a:avLst/>
            <a:gdLst/>
            <a:ahLst/>
            <a:cxnLst/>
            <a:rect l="l" t="t" r="r" b="b"/>
            <a:pathLst>
              <a:path w="504825" h="128270">
                <a:moveTo>
                  <a:pt x="0" y="128015"/>
                </a:moveTo>
                <a:lnTo>
                  <a:pt x="126492" y="0"/>
                </a:lnTo>
                <a:lnTo>
                  <a:pt x="378713" y="0"/>
                </a:lnTo>
                <a:lnTo>
                  <a:pt x="504444" y="128015"/>
                </a:lnTo>
                <a:lnTo>
                  <a:pt x="0" y="128015"/>
                </a:lnTo>
                <a:close/>
              </a:path>
            </a:pathLst>
          </a:custGeom>
          <a:ln w="9525">
            <a:solidFill>
              <a:srgbClr val="000000"/>
            </a:solidFill>
          </a:ln>
        </p:spPr>
        <p:txBody>
          <a:bodyPr wrap="square" lIns="0" tIns="0" rIns="0" bIns="0" rtlCol="0"/>
          <a:lstStyle/>
          <a:p>
            <a:endParaRPr sz="1803"/>
          </a:p>
        </p:txBody>
      </p:sp>
      <p:sp>
        <p:nvSpPr>
          <p:cNvPr id="4" name="object 4"/>
          <p:cNvSpPr/>
          <p:nvPr/>
        </p:nvSpPr>
        <p:spPr>
          <a:xfrm>
            <a:off x="971116" y="5108256"/>
            <a:ext cx="380435" cy="383615"/>
          </a:xfrm>
          <a:custGeom>
            <a:avLst/>
            <a:gdLst/>
            <a:ahLst/>
            <a:cxnLst/>
            <a:rect l="l" t="t" r="r" b="b"/>
            <a:pathLst>
              <a:path w="379730" h="382904">
                <a:moveTo>
                  <a:pt x="379475" y="191262"/>
                </a:moveTo>
                <a:lnTo>
                  <a:pt x="374484" y="147317"/>
                </a:lnTo>
                <a:lnTo>
                  <a:pt x="360254" y="107024"/>
                </a:lnTo>
                <a:lnTo>
                  <a:pt x="337908" y="71516"/>
                </a:lnTo>
                <a:lnTo>
                  <a:pt x="308563" y="41927"/>
                </a:lnTo>
                <a:lnTo>
                  <a:pt x="273340" y="19389"/>
                </a:lnTo>
                <a:lnTo>
                  <a:pt x="233358" y="5036"/>
                </a:lnTo>
                <a:lnTo>
                  <a:pt x="189737" y="0"/>
                </a:lnTo>
                <a:lnTo>
                  <a:pt x="146357" y="5036"/>
                </a:lnTo>
                <a:lnTo>
                  <a:pt x="106468" y="19389"/>
                </a:lnTo>
                <a:lnTo>
                  <a:pt x="71232" y="41927"/>
                </a:lnTo>
                <a:lnTo>
                  <a:pt x="41807" y="71516"/>
                </a:lnTo>
                <a:lnTo>
                  <a:pt x="19354" y="107024"/>
                </a:lnTo>
                <a:lnTo>
                  <a:pt x="5031" y="147317"/>
                </a:lnTo>
                <a:lnTo>
                  <a:pt x="0" y="191262"/>
                </a:lnTo>
                <a:lnTo>
                  <a:pt x="5031" y="235206"/>
                </a:lnTo>
                <a:lnTo>
                  <a:pt x="19354" y="275499"/>
                </a:lnTo>
                <a:lnTo>
                  <a:pt x="41807" y="311007"/>
                </a:lnTo>
                <a:lnTo>
                  <a:pt x="71232" y="340596"/>
                </a:lnTo>
                <a:lnTo>
                  <a:pt x="106468" y="363134"/>
                </a:lnTo>
                <a:lnTo>
                  <a:pt x="146357" y="377487"/>
                </a:lnTo>
                <a:lnTo>
                  <a:pt x="189737" y="382524"/>
                </a:lnTo>
                <a:lnTo>
                  <a:pt x="233358" y="377487"/>
                </a:lnTo>
                <a:lnTo>
                  <a:pt x="273340" y="363134"/>
                </a:lnTo>
                <a:lnTo>
                  <a:pt x="308563" y="340596"/>
                </a:lnTo>
                <a:lnTo>
                  <a:pt x="337908" y="311007"/>
                </a:lnTo>
                <a:lnTo>
                  <a:pt x="360254" y="275499"/>
                </a:lnTo>
                <a:lnTo>
                  <a:pt x="374484" y="235206"/>
                </a:lnTo>
                <a:lnTo>
                  <a:pt x="379475" y="191262"/>
                </a:lnTo>
                <a:close/>
              </a:path>
            </a:pathLst>
          </a:custGeom>
          <a:solidFill>
            <a:srgbClr val="FFFFFF"/>
          </a:solidFill>
        </p:spPr>
        <p:txBody>
          <a:bodyPr wrap="square" lIns="0" tIns="0" rIns="0" bIns="0" rtlCol="0"/>
          <a:lstStyle/>
          <a:p>
            <a:endParaRPr sz="1803"/>
          </a:p>
        </p:txBody>
      </p:sp>
      <p:sp>
        <p:nvSpPr>
          <p:cNvPr id="5" name="object 5"/>
          <p:cNvSpPr/>
          <p:nvPr/>
        </p:nvSpPr>
        <p:spPr>
          <a:xfrm>
            <a:off x="971116" y="5108256"/>
            <a:ext cx="380435" cy="383615"/>
          </a:xfrm>
          <a:custGeom>
            <a:avLst/>
            <a:gdLst/>
            <a:ahLst/>
            <a:cxnLst/>
            <a:rect l="l" t="t" r="r" b="b"/>
            <a:pathLst>
              <a:path w="379730" h="382904">
                <a:moveTo>
                  <a:pt x="189737" y="0"/>
                </a:moveTo>
                <a:lnTo>
                  <a:pt x="146357" y="5036"/>
                </a:lnTo>
                <a:lnTo>
                  <a:pt x="106468" y="19389"/>
                </a:lnTo>
                <a:lnTo>
                  <a:pt x="71232" y="41927"/>
                </a:lnTo>
                <a:lnTo>
                  <a:pt x="41807" y="71516"/>
                </a:lnTo>
                <a:lnTo>
                  <a:pt x="19354" y="107024"/>
                </a:lnTo>
                <a:lnTo>
                  <a:pt x="5031" y="147317"/>
                </a:lnTo>
                <a:lnTo>
                  <a:pt x="0" y="191262"/>
                </a:lnTo>
                <a:lnTo>
                  <a:pt x="5031" y="235206"/>
                </a:lnTo>
                <a:lnTo>
                  <a:pt x="19354" y="275499"/>
                </a:lnTo>
                <a:lnTo>
                  <a:pt x="41807" y="311007"/>
                </a:lnTo>
                <a:lnTo>
                  <a:pt x="71232" y="340596"/>
                </a:lnTo>
                <a:lnTo>
                  <a:pt x="106468" y="363134"/>
                </a:lnTo>
                <a:lnTo>
                  <a:pt x="146357" y="377487"/>
                </a:lnTo>
                <a:lnTo>
                  <a:pt x="189737" y="382524"/>
                </a:lnTo>
                <a:lnTo>
                  <a:pt x="233358" y="377487"/>
                </a:lnTo>
                <a:lnTo>
                  <a:pt x="273340" y="363134"/>
                </a:lnTo>
                <a:lnTo>
                  <a:pt x="308563" y="340596"/>
                </a:lnTo>
                <a:lnTo>
                  <a:pt x="337908" y="311007"/>
                </a:lnTo>
                <a:lnTo>
                  <a:pt x="360254" y="275499"/>
                </a:lnTo>
                <a:lnTo>
                  <a:pt x="374484" y="235206"/>
                </a:lnTo>
                <a:lnTo>
                  <a:pt x="379475" y="191262"/>
                </a:lnTo>
                <a:lnTo>
                  <a:pt x="374484" y="147317"/>
                </a:lnTo>
                <a:lnTo>
                  <a:pt x="360254" y="107024"/>
                </a:lnTo>
                <a:lnTo>
                  <a:pt x="337908" y="71516"/>
                </a:lnTo>
                <a:lnTo>
                  <a:pt x="308563" y="41927"/>
                </a:lnTo>
                <a:lnTo>
                  <a:pt x="273340" y="19389"/>
                </a:lnTo>
                <a:lnTo>
                  <a:pt x="233358" y="5036"/>
                </a:lnTo>
                <a:lnTo>
                  <a:pt x="189737" y="0"/>
                </a:lnTo>
                <a:close/>
              </a:path>
            </a:pathLst>
          </a:custGeom>
          <a:ln w="9525">
            <a:solidFill>
              <a:srgbClr val="000000"/>
            </a:solidFill>
          </a:ln>
        </p:spPr>
        <p:txBody>
          <a:bodyPr wrap="square" lIns="0" tIns="0" rIns="0" bIns="0" rtlCol="0"/>
          <a:lstStyle/>
          <a:p>
            <a:endParaRPr sz="1803"/>
          </a:p>
        </p:txBody>
      </p:sp>
      <p:sp>
        <p:nvSpPr>
          <p:cNvPr id="6" name="object 6"/>
          <p:cNvSpPr/>
          <p:nvPr/>
        </p:nvSpPr>
        <p:spPr>
          <a:xfrm>
            <a:off x="258852" y="5265518"/>
            <a:ext cx="938363" cy="76341"/>
          </a:xfrm>
          <a:custGeom>
            <a:avLst/>
            <a:gdLst/>
            <a:ahLst/>
            <a:cxnLst/>
            <a:rect l="l" t="t" r="r" b="b"/>
            <a:pathLst>
              <a:path w="936625" h="76200">
                <a:moveTo>
                  <a:pt x="873252" y="44958"/>
                </a:moveTo>
                <a:lnTo>
                  <a:pt x="873252" y="32004"/>
                </a:lnTo>
                <a:lnTo>
                  <a:pt x="0" y="32004"/>
                </a:lnTo>
                <a:lnTo>
                  <a:pt x="0" y="44958"/>
                </a:lnTo>
                <a:lnTo>
                  <a:pt x="873252" y="44958"/>
                </a:lnTo>
                <a:close/>
              </a:path>
              <a:path w="936625" h="76200">
                <a:moveTo>
                  <a:pt x="936498" y="38100"/>
                </a:moveTo>
                <a:lnTo>
                  <a:pt x="860298" y="0"/>
                </a:lnTo>
                <a:lnTo>
                  <a:pt x="860298" y="32004"/>
                </a:lnTo>
                <a:lnTo>
                  <a:pt x="873252" y="32004"/>
                </a:lnTo>
                <a:lnTo>
                  <a:pt x="873252" y="69723"/>
                </a:lnTo>
                <a:lnTo>
                  <a:pt x="936498" y="38100"/>
                </a:lnTo>
                <a:close/>
              </a:path>
              <a:path w="936625" h="76200">
                <a:moveTo>
                  <a:pt x="873252" y="69723"/>
                </a:moveTo>
                <a:lnTo>
                  <a:pt x="873252" y="44958"/>
                </a:lnTo>
                <a:lnTo>
                  <a:pt x="860298" y="44958"/>
                </a:lnTo>
                <a:lnTo>
                  <a:pt x="860298" y="76200"/>
                </a:lnTo>
                <a:lnTo>
                  <a:pt x="873252" y="69723"/>
                </a:lnTo>
                <a:close/>
              </a:path>
            </a:pathLst>
          </a:custGeom>
          <a:solidFill>
            <a:srgbClr val="000000"/>
          </a:solidFill>
        </p:spPr>
        <p:txBody>
          <a:bodyPr wrap="square" lIns="0" tIns="0" rIns="0" bIns="0" rtlCol="0"/>
          <a:lstStyle/>
          <a:p>
            <a:endParaRPr sz="1803"/>
          </a:p>
        </p:txBody>
      </p:sp>
      <p:sp>
        <p:nvSpPr>
          <p:cNvPr id="7" name="object 7"/>
          <p:cNvSpPr txBox="1"/>
          <p:nvPr/>
        </p:nvSpPr>
        <p:spPr>
          <a:xfrm>
            <a:off x="143063" y="5045911"/>
            <a:ext cx="757688" cy="198178"/>
          </a:xfrm>
          <a:prstGeom prst="rect">
            <a:avLst/>
          </a:prstGeom>
        </p:spPr>
        <p:txBody>
          <a:bodyPr vert="horz" wrap="square" lIns="0" tIns="12724" rIns="0" bIns="0" rtlCol="0">
            <a:spAutoFit/>
          </a:bodyPr>
          <a:lstStyle/>
          <a:p>
            <a:pPr marL="12724">
              <a:spcBef>
                <a:spcPts val="100"/>
              </a:spcBef>
            </a:pPr>
            <a:r>
              <a:rPr sz="1202" spc="-5" dirty="0">
                <a:latin typeface="Arial"/>
                <a:cs typeface="Arial"/>
              </a:rPr>
              <a:t>Υπόλειμμα</a:t>
            </a:r>
            <a:endParaRPr sz="1202">
              <a:latin typeface="Arial"/>
              <a:cs typeface="Arial"/>
            </a:endParaRPr>
          </a:p>
        </p:txBody>
      </p:sp>
      <p:sp>
        <p:nvSpPr>
          <p:cNvPr id="8" name="object 8"/>
          <p:cNvSpPr/>
          <p:nvPr/>
        </p:nvSpPr>
        <p:spPr>
          <a:xfrm>
            <a:off x="2555200" y="4726549"/>
            <a:ext cx="169223" cy="0"/>
          </a:xfrm>
          <a:custGeom>
            <a:avLst/>
            <a:gdLst/>
            <a:ahLst/>
            <a:cxnLst/>
            <a:rect l="l" t="t" r="r" b="b"/>
            <a:pathLst>
              <a:path w="168910">
                <a:moveTo>
                  <a:pt x="0" y="0"/>
                </a:moveTo>
                <a:lnTo>
                  <a:pt x="168401" y="0"/>
                </a:lnTo>
              </a:path>
            </a:pathLst>
          </a:custGeom>
          <a:ln w="9525">
            <a:solidFill>
              <a:srgbClr val="000000"/>
            </a:solidFill>
          </a:ln>
        </p:spPr>
        <p:txBody>
          <a:bodyPr wrap="square" lIns="0" tIns="0" rIns="0" bIns="0" rtlCol="0"/>
          <a:lstStyle/>
          <a:p>
            <a:endParaRPr sz="1803"/>
          </a:p>
        </p:txBody>
      </p:sp>
      <p:sp>
        <p:nvSpPr>
          <p:cNvPr id="9" name="object 9"/>
          <p:cNvSpPr/>
          <p:nvPr/>
        </p:nvSpPr>
        <p:spPr>
          <a:xfrm>
            <a:off x="2555200" y="4726549"/>
            <a:ext cx="0" cy="127872"/>
          </a:xfrm>
          <a:custGeom>
            <a:avLst/>
            <a:gdLst/>
            <a:ahLst/>
            <a:cxnLst/>
            <a:rect l="l" t="t" r="r" b="b"/>
            <a:pathLst>
              <a:path h="127635">
                <a:moveTo>
                  <a:pt x="0" y="0"/>
                </a:moveTo>
                <a:lnTo>
                  <a:pt x="0" y="127253"/>
                </a:lnTo>
              </a:path>
            </a:pathLst>
          </a:custGeom>
          <a:ln w="9525">
            <a:solidFill>
              <a:srgbClr val="000000"/>
            </a:solidFill>
          </a:ln>
        </p:spPr>
        <p:txBody>
          <a:bodyPr wrap="square" lIns="0" tIns="0" rIns="0" bIns="0" rtlCol="0"/>
          <a:lstStyle/>
          <a:p>
            <a:endParaRPr sz="1803"/>
          </a:p>
        </p:txBody>
      </p:sp>
      <p:sp>
        <p:nvSpPr>
          <p:cNvPr id="10" name="object 10"/>
          <p:cNvSpPr/>
          <p:nvPr/>
        </p:nvSpPr>
        <p:spPr>
          <a:xfrm>
            <a:off x="2386486" y="4854040"/>
            <a:ext cx="169223" cy="64889"/>
          </a:xfrm>
          <a:custGeom>
            <a:avLst/>
            <a:gdLst/>
            <a:ahLst/>
            <a:cxnLst/>
            <a:rect l="l" t="t" r="r" b="b"/>
            <a:pathLst>
              <a:path w="168910" h="64770">
                <a:moveTo>
                  <a:pt x="168401" y="0"/>
                </a:moveTo>
                <a:lnTo>
                  <a:pt x="0" y="64770"/>
                </a:lnTo>
              </a:path>
            </a:pathLst>
          </a:custGeom>
          <a:ln w="9525">
            <a:solidFill>
              <a:srgbClr val="000000"/>
            </a:solidFill>
          </a:ln>
        </p:spPr>
        <p:txBody>
          <a:bodyPr wrap="square" lIns="0" tIns="0" rIns="0" bIns="0" rtlCol="0"/>
          <a:lstStyle/>
          <a:p>
            <a:endParaRPr sz="1803"/>
          </a:p>
        </p:txBody>
      </p:sp>
      <p:sp>
        <p:nvSpPr>
          <p:cNvPr id="11" name="object 11"/>
          <p:cNvSpPr/>
          <p:nvPr/>
        </p:nvSpPr>
        <p:spPr>
          <a:xfrm>
            <a:off x="2723915" y="4854040"/>
            <a:ext cx="169223" cy="64889"/>
          </a:xfrm>
          <a:custGeom>
            <a:avLst/>
            <a:gdLst/>
            <a:ahLst/>
            <a:cxnLst/>
            <a:rect l="l" t="t" r="r" b="b"/>
            <a:pathLst>
              <a:path w="168910" h="64770">
                <a:moveTo>
                  <a:pt x="168402" y="64770"/>
                </a:moveTo>
                <a:lnTo>
                  <a:pt x="0" y="0"/>
                </a:lnTo>
              </a:path>
            </a:pathLst>
          </a:custGeom>
          <a:ln w="9525">
            <a:solidFill>
              <a:srgbClr val="000000"/>
            </a:solidFill>
          </a:ln>
        </p:spPr>
        <p:txBody>
          <a:bodyPr wrap="square" lIns="0" tIns="0" rIns="0" bIns="0" rtlCol="0"/>
          <a:lstStyle/>
          <a:p>
            <a:endParaRPr sz="1803"/>
          </a:p>
        </p:txBody>
      </p:sp>
      <p:sp>
        <p:nvSpPr>
          <p:cNvPr id="12" name="object 12"/>
          <p:cNvSpPr/>
          <p:nvPr/>
        </p:nvSpPr>
        <p:spPr>
          <a:xfrm>
            <a:off x="2723915" y="4726549"/>
            <a:ext cx="0" cy="127872"/>
          </a:xfrm>
          <a:custGeom>
            <a:avLst/>
            <a:gdLst/>
            <a:ahLst/>
            <a:cxnLst/>
            <a:rect l="l" t="t" r="r" b="b"/>
            <a:pathLst>
              <a:path h="127635">
                <a:moveTo>
                  <a:pt x="0" y="0"/>
                </a:moveTo>
                <a:lnTo>
                  <a:pt x="0" y="127253"/>
                </a:lnTo>
              </a:path>
            </a:pathLst>
          </a:custGeom>
          <a:ln w="9525">
            <a:solidFill>
              <a:srgbClr val="000000"/>
            </a:solidFill>
          </a:ln>
        </p:spPr>
        <p:txBody>
          <a:bodyPr wrap="square" lIns="0" tIns="0" rIns="0" bIns="0" rtlCol="0"/>
          <a:lstStyle/>
          <a:p>
            <a:endParaRPr sz="1803"/>
          </a:p>
        </p:txBody>
      </p:sp>
      <p:sp>
        <p:nvSpPr>
          <p:cNvPr id="13" name="object 13"/>
          <p:cNvSpPr/>
          <p:nvPr/>
        </p:nvSpPr>
        <p:spPr>
          <a:xfrm>
            <a:off x="2386486" y="4917403"/>
            <a:ext cx="0" cy="384888"/>
          </a:xfrm>
          <a:custGeom>
            <a:avLst/>
            <a:gdLst/>
            <a:ahLst/>
            <a:cxnLst/>
            <a:rect l="l" t="t" r="r" b="b"/>
            <a:pathLst>
              <a:path h="384175">
                <a:moveTo>
                  <a:pt x="0" y="0"/>
                </a:moveTo>
                <a:lnTo>
                  <a:pt x="0" y="384048"/>
                </a:lnTo>
              </a:path>
            </a:pathLst>
          </a:custGeom>
          <a:ln w="9525">
            <a:solidFill>
              <a:srgbClr val="000000"/>
            </a:solidFill>
          </a:ln>
        </p:spPr>
        <p:txBody>
          <a:bodyPr wrap="square" lIns="0" tIns="0" rIns="0" bIns="0" rtlCol="0"/>
          <a:lstStyle/>
          <a:p>
            <a:endParaRPr sz="1803"/>
          </a:p>
        </p:txBody>
      </p:sp>
      <p:sp>
        <p:nvSpPr>
          <p:cNvPr id="14" name="object 14"/>
          <p:cNvSpPr/>
          <p:nvPr/>
        </p:nvSpPr>
        <p:spPr>
          <a:xfrm>
            <a:off x="2892629" y="4918930"/>
            <a:ext cx="0" cy="384888"/>
          </a:xfrm>
          <a:custGeom>
            <a:avLst/>
            <a:gdLst/>
            <a:ahLst/>
            <a:cxnLst/>
            <a:rect l="l" t="t" r="r" b="b"/>
            <a:pathLst>
              <a:path h="384175">
                <a:moveTo>
                  <a:pt x="0" y="0"/>
                </a:moveTo>
                <a:lnTo>
                  <a:pt x="0" y="384047"/>
                </a:lnTo>
              </a:path>
            </a:pathLst>
          </a:custGeom>
          <a:ln w="9525">
            <a:solidFill>
              <a:srgbClr val="000000"/>
            </a:solidFill>
          </a:ln>
        </p:spPr>
        <p:txBody>
          <a:bodyPr wrap="square" lIns="0" tIns="0" rIns="0" bIns="0" rtlCol="0"/>
          <a:lstStyle/>
          <a:p>
            <a:endParaRPr sz="1803"/>
          </a:p>
        </p:txBody>
      </p:sp>
      <p:sp>
        <p:nvSpPr>
          <p:cNvPr id="15" name="object 15"/>
          <p:cNvSpPr/>
          <p:nvPr/>
        </p:nvSpPr>
        <p:spPr>
          <a:xfrm>
            <a:off x="2386486" y="5302163"/>
            <a:ext cx="506397" cy="0"/>
          </a:xfrm>
          <a:custGeom>
            <a:avLst/>
            <a:gdLst/>
            <a:ahLst/>
            <a:cxnLst/>
            <a:rect l="l" t="t" r="r" b="b"/>
            <a:pathLst>
              <a:path w="505460">
                <a:moveTo>
                  <a:pt x="0" y="0"/>
                </a:moveTo>
                <a:lnTo>
                  <a:pt x="505206" y="0"/>
                </a:lnTo>
              </a:path>
            </a:pathLst>
          </a:custGeom>
          <a:ln w="9525">
            <a:solidFill>
              <a:srgbClr val="000000"/>
            </a:solidFill>
          </a:ln>
        </p:spPr>
        <p:txBody>
          <a:bodyPr wrap="square" lIns="0" tIns="0" rIns="0" bIns="0" rtlCol="0"/>
          <a:lstStyle/>
          <a:p>
            <a:endParaRPr sz="1803"/>
          </a:p>
        </p:txBody>
      </p:sp>
      <p:sp>
        <p:nvSpPr>
          <p:cNvPr id="16" name="object 16"/>
          <p:cNvSpPr/>
          <p:nvPr/>
        </p:nvSpPr>
        <p:spPr>
          <a:xfrm>
            <a:off x="2386486" y="5109782"/>
            <a:ext cx="169223" cy="63618"/>
          </a:xfrm>
          <a:custGeom>
            <a:avLst/>
            <a:gdLst/>
            <a:ahLst/>
            <a:cxnLst/>
            <a:rect l="l" t="t" r="r" b="b"/>
            <a:pathLst>
              <a:path w="168910" h="63500">
                <a:moveTo>
                  <a:pt x="0" y="0"/>
                </a:moveTo>
                <a:lnTo>
                  <a:pt x="168401" y="63245"/>
                </a:lnTo>
              </a:path>
            </a:pathLst>
          </a:custGeom>
          <a:ln w="9524">
            <a:solidFill>
              <a:srgbClr val="000000"/>
            </a:solidFill>
          </a:ln>
        </p:spPr>
        <p:txBody>
          <a:bodyPr wrap="square" lIns="0" tIns="0" rIns="0" bIns="0" rtlCol="0"/>
          <a:lstStyle/>
          <a:p>
            <a:endParaRPr sz="1803"/>
          </a:p>
        </p:txBody>
      </p:sp>
      <p:sp>
        <p:nvSpPr>
          <p:cNvPr id="17" name="object 17"/>
          <p:cNvSpPr/>
          <p:nvPr/>
        </p:nvSpPr>
        <p:spPr>
          <a:xfrm>
            <a:off x="2555200" y="5046418"/>
            <a:ext cx="169223" cy="127236"/>
          </a:xfrm>
          <a:custGeom>
            <a:avLst/>
            <a:gdLst/>
            <a:ahLst/>
            <a:cxnLst/>
            <a:rect l="l" t="t" r="r" b="b"/>
            <a:pathLst>
              <a:path w="168910" h="127000">
                <a:moveTo>
                  <a:pt x="0" y="126491"/>
                </a:moveTo>
                <a:lnTo>
                  <a:pt x="168401" y="0"/>
                </a:lnTo>
              </a:path>
            </a:pathLst>
          </a:custGeom>
          <a:ln w="9524">
            <a:solidFill>
              <a:srgbClr val="000000"/>
            </a:solidFill>
          </a:ln>
        </p:spPr>
        <p:txBody>
          <a:bodyPr wrap="square" lIns="0" tIns="0" rIns="0" bIns="0" rtlCol="0"/>
          <a:lstStyle/>
          <a:p>
            <a:endParaRPr sz="1803"/>
          </a:p>
        </p:txBody>
      </p:sp>
      <p:sp>
        <p:nvSpPr>
          <p:cNvPr id="18" name="object 18"/>
          <p:cNvSpPr/>
          <p:nvPr/>
        </p:nvSpPr>
        <p:spPr>
          <a:xfrm>
            <a:off x="2723915" y="5046418"/>
            <a:ext cx="169223" cy="63618"/>
          </a:xfrm>
          <a:custGeom>
            <a:avLst/>
            <a:gdLst/>
            <a:ahLst/>
            <a:cxnLst/>
            <a:rect l="l" t="t" r="r" b="b"/>
            <a:pathLst>
              <a:path w="168910" h="63500">
                <a:moveTo>
                  <a:pt x="0" y="0"/>
                </a:moveTo>
                <a:lnTo>
                  <a:pt x="168402" y="63246"/>
                </a:lnTo>
              </a:path>
            </a:pathLst>
          </a:custGeom>
          <a:ln w="9525">
            <a:solidFill>
              <a:srgbClr val="000000"/>
            </a:solidFill>
          </a:ln>
        </p:spPr>
        <p:txBody>
          <a:bodyPr wrap="square" lIns="0" tIns="0" rIns="0" bIns="0" rtlCol="0"/>
          <a:lstStyle/>
          <a:p>
            <a:endParaRPr sz="1803"/>
          </a:p>
        </p:txBody>
      </p:sp>
      <p:sp>
        <p:nvSpPr>
          <p:cNvPr id="19" name="object 19"/>
          <p:cNvSpPr/>
          <p:nvPr/>
        </p:nvSpPr>
        <p:spPr>
          <a:xfrm>
            <a:off x="4362201" y="1769848"/>
            <a:ext cx="333994" cy="2921966"/>
          </a:xfrm>
          <a:custGeom>
            <a:avLst/>
            <a:gdLst/>
            <a:ahLst/>
            <a:cxnLst/>
            <a:rect l="l" t="t" r="r" b="b"/>
            <a:pathLst>
              <a:path w="333375" h="2916554">
                <a:moveTo>
                  <a:pt x="128777" y="0"/>
                </a:moveTo>
                <a:lnTo>
                  <a:pt x="78759" y="10156"/>
                </a:lnTo>
                <a:lnTo>
                  <a:pt x="37814" y="37814"/>
                </a:lnTo>
                <a:lnTo>
                  <a:pt x="10156" y="78759"/>
                </a:lnTo>
                <a:lnTo>
                  <a:pt x="0" y="128778"/>
                </a:lnTo>
                <a:lnTo>
                  <a:pt x="0" y="2787396"/>
                </a:lnTo>
                <a:lnTo>
                  <a:pt x="10156" y="2837735"/>
                </a:lnTo>
                <a:lnTo>
                  <a:pt x="37814" y="2878645"/>
                </a:lnTo>
                <a:lnTo>
                  <a:pt x="78759" y="2906125"/>
                </a:lnTo>
                <a:lnTo>
                  <a:pt x="128777" y="2916174"/>
                </a:lnTo>
                <a:lnTo>
                  <a:pt x="204977" y="2916174"/>
                </a:lnTo>
                <a:lnTo>
                  <a:pt x="254877" y="2906125"/>
                </a:lnTo>
                <a:lnTo>
                  <a:pt x="295560" y="2878645"/>
                </a:lnTo>
                <a:lnTo>
                  <a:pt x="322957" y="2837735"/>
                </a:lnTo>
                <a:lnTo>
                  <a:pt x="332993" y="2787396"/>
                </a:lnTo>
                <a:lnTo>
                  <a:pt x="332993" y="128778"/>
                </a:lnTo>
                <a:lnTo>
                  <a:pt x="322957" y="78759"/>
                </a:lnTo>
                <a:lnTo>
                  <a:pt x="295560" y="37814"/>
                </a:lnTo>
                <a:lnTo>
                  <a:pt x="254877" y="10156"/>
                </a:lnTo>
                <a:lnTo>
                  <a:pt x="204977" y="0"/>
                </a:lnTo>
                <a:lnTo>
                  <a:pt x="128777" y="0"/>
                </a:lnTo>
                <a:close/>
              </a:path>
            </a:pathLst>
          </a:custGeom>
          <a:ln w="9524">
            <a:solidFill>
              <a:srgbClr val="000000"/>
            </a:solidFill>
          </a:ln>
        </p:spPr>
        <p:txBody>
          <a:bodyPr wrap="square" lIns="0" tIns="0" rIns="0" bIns="0" rtlCol="0"/>
          <a:lstStyle/>
          <a:p>
            <a:endParaRPr sz="1803"/>
          </a:p>
        </p:txBody>
      </p:sp>
      <p:sp>
        <p:nvSpPr>
          <p:cNvPr id="20" name="object 20"/>
          <p:cNvSpPr/>
          <p:nvPr/>
        </p:nvSpPr>
        <p:spPr>
          <a:xfrm>
            <a:off x="1125327" y="5108256"/>
            <a:ext cx="1261541" cy="0"/>
          </a:xfrm>
          <a:custGeom>
            <a:avLst/>
            <a:gdLst/>
            <a:ahLst/>
            <a:cxnLst/>
            <a:rect l="l" t="t" r="r" b="b"/>
            <a:pathLst>
              <a:path w="1259205">
                <a:moveTo>
                  <a:pt x="0" y="0"/>
                </a:moveTo>
                <a:lnTo>
                  <a:pt x="1258824" y="0"/>
                </a:lnTo>
              </a:path>
            </a:pathLst>
          </a:custGeom>
          <a:ln w="12700">
            <a:solidFill>
              <a:srgbClr val="000000"/>
            </a:solidFill>
          </a:ln>
        </p:spPr>
        <p:txBody>
          <a:bodyPr wrap="square" lIns="0" tIns="0" rIns="0" bIns="0" rtlCol="0"/>
          <a:lstStyle/>
          <a:p>
            <a:endParaRPr sz="1803"/>
          </a:p>
        </p:txBody>
      </p:sp>
      <p:sp>
        <p:nvSpPr>
          <p:cNvPr id="21" name="object 21"/>
          <p:cNvSpPr/>
          <p:nvPr/>
        </p:nvSpPr>
        <p:spPr>
          <a:xfrm>
            <a:off x="5740913" y="5793801"/>
            <a:ext cx="506397" cy="129144"/>
          </a:xfrm>
          <a:custGeom>
            <a:avLst/>
            <a:gdLst/>
            <a:ahLst/>
            <a:cxnLst/>
            <a:rect l="l" t="t" r="r" b="b"/>
            <a:pathLst>
              <a:path w="505460" h="128904">
                <a:moveTo>
                  <a:pt x="0" y="128777"/>
                </a:moveTo>
                <a:lnTo>
                  <a:pt x="126504" y="0"/>
                </a:lnTo>
                <a:lnTo>
                  <a:pt x="378714" y="0"/>
                </a:lnTo>
                <a:lnTo>
                  <a:pt x="505218" y="128777"/>
                </a:lnTo>
                <a:lnTo>
                  <a:pt x="0" y="128777"/>
                </a:lnTo>
                <a:close/>
              </a:path>
            </a:pathLst>
          </a:custGeom>
          <a:ln w="9525">
            <a:solidFill>
              <a:srgbClr val="000000"/>
            </a:solidFill>
          </a:ln>
        </p:spPr>
        <p:txBody>
          <a:bodyPr wrap="square" lIns="0" tIns="0" rIns="0" bIns="0" rtlCol="0"/>
          <a:lstStyle/>
          <a:p>
            <a:endParaRPr sz="1803"/>
          </a:p>
        </p:txBody>
      </p:sp>
      <p:sp>
        <p:nvSpPr>
          <p:cNvPr id="22" name="object 22"/>
          <p:cNvSpPr/>
          <p:nvPr/>
        </p:nvSpPr>
        <p:spPr>
          <a:xfrm>
            <a:off x="5805053" y="5473932"/>
            <a:ext cx="379798" cy="383615"/>
          </a:xfrm>
          <a:custGeom>
            <a:avLst/>
            <a:gdLst/>
            <a:ahLst/>
            <a:cxnLst/>
            <a:rect l="l" t="t" r="r" b="b"/>
            <a:pathLst>
              <a:path w="379095" h="382904">
                <a:moveTo>
                  <a:pt x="378701" y="191261"/>
                </a:moveTo>
                <a:lnTo>
                  <a:pt x="373711" y="147556"/>
                </a:lnTo>
                <a:lnTo>
                  <a:pt x="359498" y="107357"/>
                </a:lnTo>
                <a:lnTo>
                  <a:pt x="337194" y="71836"/>
                </a:lnTo>
                <a:lnTo>
                  <a:pt x="307933" y="42167"/>
                </a:lnTo>
                <a:lnTo>
                  <a:pt x="272847" y="19523"/>
                </a:lnTo>
                <a:lnTo>
                  <a:pt x="233071" y="5076"/>
                </a:lnTo>
                <a:lnTo>
                  <a:pt x="189738" y="0"/>
                </a:lnTo>
                <a:lnTo>
                  <a:pt x="146113" y="5076"/>
                </a:lnTo>
                <a:lnTo>
                  <a:pt x="106130" y="19523"/>
                </a:lnTo>
                <a:lnTo>
                  <a:pt x="70907" y="42167"/>
                </a:lnTo>
                <a:lnTo>
                  <a:pt x="41563" y="71836"/>
                </a:lnTo>
                <a:lnTo>
                  <a:pt x="19218" y="107357"/>
                </a:lnTo>
                <a:lnTo>
                  <a:pt x="4991" y="147556"/>
                </a:lnTo>
                <a:lnTo>
                  <a:pt x="0" y="191261"/>
                </a:lnTo>
                <a:lnTo>
                  <a:pt x="4991" y="235206"/>
                </a:lnTo>
                <a:lnTo>
                  <a:pt x="19218" y="275499"/>
                </a:lnTo>
                <a:lnTo>
                  <a:pt x="41563" y="311007"/>
                </a:lnTo>
                <a:lnTo>
                  <a:pt x="70907" y="340596"/>
                </a:lnTo>
                <a:lnTo>
                  <a:pt x="106130" y="363134"/>
                </a:lnTo>
                <a:lnTo>
                  <a:pt x="146113" y="377487"/>
                </a:lnTo>
                <a:lnTo>
                  <a:pt x="189738" y="382523"/>
                </a:lnTo>
                <a:lnTo>
                  <a:pt x="233071" y="377487"/>
                </a:lnTo>
                <a:lnTo>
                  <a:pt x="272847" y="363134"/>
                </a:lnTo>
                <a:lnTo>
                  <a:pt x="307933" y="340596"/>
                </a:lnTo>
                <a:lnTo>
                  <a:pt x="337194" y="311007"/>
                </a:lnTo>
                <a:lnTo>
                  <a:pt x="359498" y="275499"/>
                </a:lnTo>
                <a:lnTo>
                  <a:pt x="373711" y="235206"/>
                </a:lnTo>
                <a:lnTo>
                  <a:pt x="378701" y="191261"/>
                </a:lnTo>
                <a:close/>
              </a:path>
            </a:pathLst>
          </a:custGeom>
          <a:solidFill>
            <a:srgbClr val="FFFFFF"/>
          </a:solidFill>
        </p:spPr>
        <p:txBody>
          <a:bodyPr wrap="square" lIns="0" tIns="0" rIns="0" bIns="0" rtlCol="0"/>
          <a:lstStyle/>
          <a:p>
            <a:endParaRPr sz="1803"/>
          </a:p>
        </p:txBody>
      </p:sp>
      <p:sp>
        <p:nvSpPr>
          <p:cNvPr id="23" name="object 23"/>
          <p:cNvSpPr/>
          <p:nvPr/>
        </p:nvSpPr>
        <p:spPr>
          <a:xfrm>
            <a:off x="5805053" y="5473932"/>
            <a:ext cx="379798" cy="383615"/>
          </a:xfrm>
          <a:custGeom>
            <a:avLst/>
            <a:gdLst/>
            <a:ahLst/>
            <a:cxnLst/>
            <a:rect l="l" t="t" r="r" b="b"/>
            <a:pathLst>
              <a:path w="379095" h="382904">
                <a:moveTo>
                  <a:pt x="189738" y="0"/>
                </a:moveTo>
                <a:lnTo>
                  <a:pt x="146113" y="5076"/>
                </a:lnTo>
                <a:lnTo>
                  <a:pt x="106130" y="19523"/>
                </a:lnTo>
                <a:lnTo>
                  <a:pt x="70907" y="42167"/>
                </a:lnTo>
                <a:lnTo>
                  <a:pt x="41563" y="71836"/>
                </a:lnTo>
                <a:lnTo>
                  <a:pt x="19218" y="107357"/>
                </a:lnTo>
                <a:lnTo>
                  <a:pt x="4991" y="147556"/>
                </a:lnTo>
                <a:lnTo>
                  <a:pt x="0" y="191261"/>
                </a:lnTo>
                <a:lnTo>
                  <a:pt x="4991" y="235206"/>
                </a:lnTo>
                <a:lnTo>
                  <a:pt x="19218" y="275499"/>
                </a:lnTo>
                <a:lnTo>
                  <a:pt x="41563" y="311007"/>
                </a:lnTo>
                <a:lnTo>
                  <a:pt x="70907" y="340596"/>
                </a:lnTo>
                <a:lnTo>
                  <a:pt x="106130" y="363134"/>
                </a:lnTo>
                <a:lnTo>
                  <a:pt x="146113" y="377487"/>
                </a:lnTo>
                <a:lnTo>
                  <a:pt x="189738" y="382523"/>
                </a:lnTo>
                <a:lnTo>
                  <a:pt x="233071" y="377487"/>
                </a:lnTo>
                <a:lnTo>
                  <a:pt x="272847" y="363134"/>
                </a:lnTo>
                <a:lnTo>
                  <a:pt x="307933" y="340596"/>
                </a:lnTo>
                <a:lnTo>
                  <a:pt x="337194" y="311007"/>
                </a:lnTo>
                <a:lnTo>
                  <a:pt x="359498" y="275499"/>
                </a:lnTo>
                <a:lnTo>
                  <a:pt x="373711" y="235206"/>
                </a:lnTo>
                <a:lnTo>
                  <a:pt x="378701" y="191261"/>
                </a:lnTo>
                <a:lnTo>
                  <a:pt x="373711" y="147556"/>
                </a:lnTo>
                <a:lnTo>
                  <a:pt x="359498" y="107357"/>
                </a:lnTo>
                <a:lnTo>
                  <a:pt x="337194" y="71836"/>
                </a:lnTo>
                <a:lnTo>
                  <a:pt x="307933" y="42167"/>
                </a:lnTo>
                <a:lnTo>
                  <a:pt x="272847" y="19523"/>
                </a:lnTo>
                <a:lnTo>
                  <a:pt x="233071" y="5076"/>
                </a:lnTo>
                <a:lnTo>
                  <a:pt x="189738" y="0"/>
                </a:lnTo>
                <a:close/>
              </a:path>
            </a:pathLst>
          </a:custGeom>
          <a:ln w="9525">
            <a:solidFill>
              <a:srgbClr val="000000"/>
            </a:solidFill>
          </a:ln>
        </p:spPr>
        <p:txBody>
          <a:bodyPr wrap="square" lIns="0" tIns="0" rIns="0" bIns="0" rtlCol="0"/>
          <a:lstStyle/>
          <a:p>
            <a:endParaRPr sz="1803"/>
          </a:p>
        </p:txBody>
      </p:sp>
      <p:sp>
        <p:nvSpPr>
          <p:cNvPr id="24" name="object 24"/>
          <p:cNvSpPr/>
          <p:nvPr/>
        </p:nvSpPr>
        <p:spPr>
          <a:xfrm>
            <a:off x="4551528" y="5631193"/>
            <a:ext cx="1479114" cy="76341"/>
          </a:xfrm>
          <a:custGeom>
            <a:avLst/>
            <a:gdLst/>
            <a:ahLst/>
            <a:cxnLst/>
            <a:rect l="l" t="t" r="r" b="b"/>
            <a:pathLst>
              <a:path w="1476375" h="76200">
                <a:moveTo>
                  <a:pt x="1412747" y="44958"/>
                </a:moveTo>
                <a:lnTo>
                  <a:pt x="1412747" y="32004"/>
                </a:lnTo>
                <a:lnTo>
                  <a:pt x="0" y="32004"/>
                </a:lnTo>
                <a:lnTo>
                  <a:pt x="0" y="44958"/>
                </a:lnTo>
                <a:lnTo>
                  <a:pt x="1412747" y="44958"/>
                </a:lnTo>
                <a:close/>
              </a:path>
              <a:path w="1476375" h="76200">
                <a:moveTo>
                  <a:pt x="1475981" y="38100"/>
                </a:moveTo>
                <a:lnTo>
                  <a:pt x="1399781" y="0"/>
                </a:lnTo>
                <a:lnTo>
                  <a:pt x="1399781" y="32004"/>
                </a:lnTo>
                <a:lnTo>
                  <a:pt x="1412747" y="32004"/>
                </a:lnTo>
                <a:lnTo>
                  <a:pt x="1412747" y="69716"/>
                </a:lnTo>
                <a:lnTo>
                  <a:pt x="1475981" y="38100"/>
                </a:lnTo>
                <a:close/>
              </a:path>
              <a:path w="1476375" h="76200">
                <a:moveTo>
                  <a:pt x="1412747" y="69716"/>
                </a:moveTo>
                <a:lnTo>
                  <a:pt x="1412747" y="44958"/>
                </a:lnTo>
                <a:lnTo>
                  <a:pt x="1399781" y="44958"/>
                </a:lnTo>
                <a:lnTo>
                  <a:pt x="1399781" y="76200"/>
                </a:lnTo>
                <a:lnTo>
                  <a:pt x="1412747" y="69716"/>
                </a:lnTo>
                <a:close/>
              </a:path>
            </a:pathLst>
          </a:custGeom>
          <a:solidFill>
            <a:srgbClr val="000000"/>
          </a:solidFill>
        </p:spPr>
        <p:txBody>
          <a:bodyPr wrap="square" lIns="0" tIns="0" rIns="0" bIns="0" rtlCol="0"/>
          <a:lstStyle/>
          <a:p>
            <a:endParaRPr sz="1803"/>
          </a:p>
        </p:txBody>
      </p:sp>
      <p:sp>
        <p:nvSpPr>
          <p:cNvPr id="25" name="object 25"/>
          <p:cNvSpPr/>
          <p:nvPr/>
        </p:nvSpPr>
        <p:spPr>
          <a:xfrm>
            <a:off x="5740913" y="4921982"/>
            <a:ext cx="506397" cy="129144"/>
          </a:xfrm>
          <a:custGeom>
            <a:avLst/>
            <a:gdLst/>
            <a:ahLst/>
            <a:cxnLst/>
            <a:rect l="l" t="t" r="r" b="b"/>
            <a:pathLst>
              <a:path w="505460" h="128904">
                <a:moveTo>
                  <a:pt x="0" y="128778"/>
                </a:moveTo>
                <a:lnTo>
                  <a:pt x="126504" y="0"/>
                </a:lnTo>
                <a:lnTo>
                  <a:pt x="378714" y="0"/>
                </a:lnTo>
                <a:lnTo>
                  <a:pt x="505218" y="128778"/>
                </a:lnTo>
                <a:lnTo>
                  <a:pt x="0" y="128778"/>
                </a:lnTo>
                <a:close/>
              </a:path>
            </a:pathLst>
          </a:custGeom>
          <a:ln w="9525">
            <a:solidFill>
              <a:srgbClr val="000000"/>
            </a:solidFill>
          </a:ln>
        </p:spPr>
        <p:txBody>
          <a:bodyPr wrap="square" lIns="0" tIns="0" rIns="0" bIns="0" rtlCol="0"/>
          <a:lstStyle/>
          <a:p>
            <a:endParaRPr sz="1803"/>
          </a:p>
        </p:txBody>
      </p:sp>
      <p:sp>
        <p:nvSpPr>
          <p:cNvPr id="26" name="object 26"/>
          <p:cNvSpPr/>
          <p:nvPr/>
        </p:nvSpPr>
        <p:spPr>
          <a:xfrm>
            <a:off x="5805053" y="4602112"/>
            <a:ext cx="379798" cy="384252"/>
          </a:xfrm>
          <a:custGeom>
            <a:avLst/>
            <a:gdLst/>
            <a:ahLst/>
            <a:cxnLst/>
            <a:rect l="l" t="t" r="r" b="b"/>
            <a:pathLst>
              <a:path w="379095" h="383539">
                <a:moveTo>
                  <a:pt x="378701" y="192024"/>
                </a:moveTo>
                <a:lnTo>
                  <a:pt x="373711" y="148036"/>
                </a:lnTo>
                <a:lnTo>
                  <a:pt x="359498" y="107635"/>
                </a:lnTo>
                <a:lnTo>
                  <a:pt x="337194" y="71979"/>
                </a:lnTo>
                <a:lnTo>
                  <a:pt x="307933" y="42227"/>
                </a:lnTo>
                <a:lnTo>
                  <a:pt x="272847" y="19540"/>
                </a:lnTo>
                <a:lnTo>
                  <a:pt x="233071" y="5078"/>
                </a:lnTo>
                <a:lnTo>
                  <a:pt x="189738" y="0"/>
                </a:lnTo>
                <a:lnTo>
                  <a:pt x="146113" y="5078"/>
                </a:lnTo>
                <a:lnTo>
                  <a:pt x="106130" y="19540"/>
                </a:lnTo>
                <a:lnTo>
                  <a:pt x="70907" y="42227"/>
                </a:lnTo>
                <a:lnTo>
                  <a:pt x="41563" y="71979"/>
                </a:lnTo>
                <a:lnTo>
                  <a:pt x="19218" y="107635"/>
                </a:lnTo>
                <a:lnTo>
                  <a:pt x="4991" y="148036"/>
                </a:lnTo>
                <a:lnTo>
                  <a:pt x="0" y="192024"/>
                </a:lnTo>
                <a:lnTo>
                  <a:pt x="4991" y="235729"/>
                </a:lnTo>
                <a:lnTo>
                  <a:pt x="19218" y="275928"/>
                </a:lnTo>
                <a:lnTo>
                  <a:pt x="41563" y="311449"/>
                </a:lnTo>
                <a:lnTo>
                  <a:pt x="70907" y="341118"/>
                </a:lnTo>
                <a:lnTo>
                  <a:pt x="106130" y="363762"/>
                </a:lnTo>
                <a:lnTo>
                  <a:pt x="146113" y="378209"/>
                </a:lnTo>
                <a:lnTo>
                  <a:pt x="189738" y="383286"/>
                </a:lnTo>
                <a:lnTo>
                  <a:pt x="233071" y="378209"/>
                </a:lnTo>
                <a:lnTo>
                  <a:pt x="272847" y="363762"/>
                </a:lnTo>
                <a:lnTo>
                  <a:pt x="307933" y="341118"/>
                </a:lnTo>
                <a:lnTo>
                  <a:pt x="337194" y="311449"/>
                </a:lnTo>
                <a:lnTo>
                  <a:pt x="359498" y="275928"/>
                </a:lnTo>
                <a:lnTo>
                  <a:pt x="373711" y="235729"/>
                </a:lnTo>
                <a:lnTo>
                  <a:pt x="378701" y="192024"/>
                </a:lnTo>
                <a:close/>
              </a:path>
            </a:pathLst>
          </a:custGeom>
          <a:solidFill>
            <a:srgbClr val="FFFFFF"/>
          </a:solidFill>
        </p:spPr>
        <p:txBody>
          <a:bodyPr wrap="square" lIns="0" tIns="0" rIns="0" bIns="0" rtlCol="0"/>
          <a:lstStyle/>
          <a:p>
            <a:endParaRPr sz="1803"/>
          </a:p>
        </p:txBody>
      </p:sp>
      <p:sp>
        <p:nvSpPr>
          <p:cNvPr id="27" name="object 27"/>
          <p:cNvSpPr/>
          <p:nvPr/>
        </p:nvSpPr>
        <p:spPr>
          <a:xfrm>
            <a:off x="5805053" y="4602112"/>
            <a:ext cx="379798" cy="384252"/>
          </a:xfrm>
          <a:custGeom>
            <a:avLst/>
            <a:gdLst/>
            <a:ahLst/>
            <a:cxnLst/>
            <a:rect l="l" t="t" r="r" b="b"/>
            <a:pathLst>
              <a:path w="379095" h="383539">
                <a:moveTo>
                  <a:pt x="189738" y="0"/>
                </a:moveTo>
                <a:lnTo>
                  <a:pt x="146113" y="5078"/>
                </a:lnTo>
                <a:lnTo>
                  <a:pt x="106130" y="19540"/>
                </a:lnTo>
                <a:lnTo>
                  <a:pt x="70907" y="42227"/>
                </a:lnTo>
                <a:lnTo>
                  <a:pt x="41563" y="71979"/>
                </a:lnTo>
                <a:lnTo>
                  <a:pt x="19218" y="107635"/>
                </a:lnTo>
                <a:lnTo>
                  <a:pt x="4991" y="148036"/>
                </a:lnTo>
                <a:lnTo>
                  <a:pt x="0" y="192024"/>
                </a:lnTo>
                <a:lnTo>
                  <a:pt x="4991" y="235729"/>
                </a:lnTo>
                <a:lnTo>
                  <a:pt x="19218" y="275928"/>
                </a:lnTo>
                <a:lnTo>
                  <a:pt x="41563" y="311449"/>
                </a:lnTo>
                <a:lnTo>
                  <a:pt x="70907" y="341118"/>
                </a:lnTo>
                <a:lnTo>
                  <a:pt x="106130" y="363762"/>
                </a:lnTo>
                <a:lnTo>
                  <a:pt x="146113" y="378209"/>
                </a:lnTo>
                <a:lnTo>
                  <a:pt x="189738" y="383286"/>
                </a:lnTo>
                <a:lnTo>
                  <a:pt x="233071" y="378209"/>
                </a:lnTo>
                <a:lnTo>
                  <a:pt x="272847" y="363762"/>
                </a:lnTo>
                <a:lnTo>
                  <a:pt x="307933" y="341118"/>
                </a:lnTo>
                <a:lnTo>
                  <a:pt x="337194" y="311449"/>
                </a:lnTo>
                <a:lnTo>
                  <a:pt x="359498" y="275928"/>
                </a:lnTo>
                <a:lnTo>
                  <a:pt x="373711" y="235729"/>
                </a:lnTo>
                <a:lnTo>
                  <a:pt x="378701" y="192024"/>
                </a:lnTo>
                <a:lnTo>
                  <a:pt x="373711" y="148036"/>
                </a:lnTo>
                <a:lnTo>
                  <a:pt x="359498" y="107635"/>
                </a:lnTo>
                <a:lnTo>
                  <a:pt x="337194" y="71979"/>
                </a:lnTo>
                <a:lnTo>
                  <a:pt x="307933" y="42227"/>
                </a:lnTo>
                <a:lnTo>
                  <a:pt x="272847" y="19540"/>
                </a:lnTo>
                <a:lnTo>
                  <a:pt x="233071" y="5078"/>
                </a:lnTo>
                <a:lnTo>
                  <a:pt x="189738" y="0"/>
                </a:lnTo>
                <a:close/>
              </a:path>
            </a:pathLst>
          </a:custGeom>
          <a:ln w="9525">
            <a:solidFill>
              <a:srgbClr val="000000"/>
            </a:solidFill>
          </a:ln>
        </p:spPr>
        <p:txBody>
          <a:bodyPr wrap="square" lIns="0" tIns="0" rIns="0" bIns="0" rtlCol="0"/>
          <a:lstStyle/>
          <a:p>
            <a:endParaRPr sz="1803"/>
          </a:p>
        </p:txBody>
      </p:sp>
      <p:sp>
        <p:nvSpPr>
          <p:cNvPr id="28" name="object 28"/>
          <p:cNvSpPr/>
          <p:nvPr/>
        </p:nvSpPr>
        <p:spPr>
          <a:xfrm>
            <a:off x="5379832" y="4760138"/>
            <a:ext cx="650810" cy="76341"/>
          </a:xfrm>
          <a:custGeom>
            <a:avLst/>
            <a:gdLst/>
            <a:ahLst/>
            <a:cxnLst/>
            <a:rect l="l" t="t" r="r" b="b"/>
            <a:pathLst>
              <a:path w="649604" h="76200">
                <a:moveTo>
                  <a:pt x="585977" y="44196"/>
                </a:moveTo>
                <a:lnTo>
                  <a:pt x="585977" y="31242"/>
                </a:lnTo>
                <a:lnTo>
                  <a:pt x="0" y="31242"/>
                </a:lnTo>
                <a:lnTo>
                  <a:pt x="0" y="44196"/>
                </a:lnTo>
                <a:lnTo>
                  <a:pt x="585977" y="44196"/>
                </a:lnTo>
                <a:close/>
              </a:path>
              <a:path w="649604" h="76200">
                <a:moveTo>
                  <a:pt x="649211" y="38100"/>
                </a:moveTo>
                <a:lnTo>
                  <a:pt x="573011" y="0"/>
                </a:lnTo>
                <a:lnTo>
                  <a:pt x="573011" y="31242"/>
                </a:lnTo>
                <a:lnTo>
                  <a:pt x="585977" y="31242"/>
                </a:lnTo>
                <a:lnTo>
                  <a:pt x="585977" y="69716"/>
                </a:lnTo>
                <a:lnTo>
                  <a:pt x="649211" y="38100"/>
                </a:lnTo>
                <a:close/>
              </a:path>
              <a:path w="649604" h="76200">
                <a:moveTo>
                  <a:pt x="585977" y="69716"/>
                </a:moveTo>
                <a:lnTo>
                  <a:pt x="585977" y="44196"/>
                </a:lnTo>
                <a:lnTo>
                  <a:pt x="573011" y="44196"/>
                </a:lnTo>
                <a:lnTo>
                  <a:pt x="573011" y="76200"/>
                </a:lnTo>
                <a:lnTo>
                  <a:pt x="585977" y="69716"/>
                </a:lnTo>
                <a:close/>
              </a:path>
            </a:pathLst>
          </a:custGeom>
          <a:solidFill>
            <a:srgbClr val="000000"/>
          </a:solidFill>
        </p:spPr>
        <p:txBody>
          <a:bodyPr wrap="square" lIns="0" tIns="0" rIns="0" bIns="0" rtlCol="0"/>
          <a:lstStyle/>
          <a:p>
            <a:endParaRPr sz="1803"/>
          </a:p>
        </p:txBody>
      </p:sp>
      <p:sp>
        <p:nvSpPr>
          <p:cNvPr id="29" name="object 29"/>
          <p:cNvSpPr/>
          <p:nvPr/>
        </p:nvSpPr>
        <p:spPr>
          <a:xfrm>
            <a:off x="3829338" y="3193614"/>
            <a:ext cx="533117" cy="709339"/>
          </a:xfrm>
          <a:custGeom>
            <a:avLst/>
            <a:gdLst/>
            <a:ahLst/>
            <a:cxnLst/>
            <a:rect l="l" t="t" r="r" b="b"/>
            <a:pathLst>
              <a:path w="532129" h="708025">
                <a:moveTo>
                  <a:pt x="473202" y="38100"/>
                </a:moveTo>
                <a:lnTo>
                  <a:pt x="471678" y="34289"/>
                </a:lnTo>
                <a:lnTo>
                  <a:pt x="468630" y="32765"/>
                </a:lnTo>
                <a:lnTo>
                  <a:pt x="4572" y="32765"/>
                </a:lnTo>
                <a:lnTo>
                  <a:pt x="1524" y="34289"/>
                </a:lnTo>
                <a:lnTo>
                  <a:pt x="0" y="38100"/>
                </a:lnTo>
                <a:lnTo>
                  <a:pt x="0" y="703326"/>
                </a:lnTo>
                <a:lnTo>
                  <a:pt x="1524" y="706374"/>
                </a:lnTo>
                <a:lnTo>
                  <a:pt x="4572" y="707898"/>
                </a:lnTo>
                <a:lnTo>
                  <a:pt x="4572" y="42672"/>
                </a:lnTo>
                <a:lnTo>
                  <a:pt x="9906" y="38100"/>
                </a:lnTo>
                <a:lnTo>
                  <a:pt x="9906" y="42672"/>
                </a:lnTo>
                <a:lnTo>
                  <a:pt x="468630" y="42672"/>
                </a:lnTo>
                <a:lnTo>
                  <a:pt x="471678" y="41148"/>
                </a:lnTo>
                <a:lnTo>
                  <a:pt x="473202" y="38100"/>
                </a:lnTo>
                <a:close/>
              </a:path>
              <a:path w="532129" h="708025">
                <a:moveTo>
                  <a:pt x="9906" y="42672"/>
                </a:moveTo>
                <a:lnTo>
                  <a:pt x="9906" y="38100"/>
                </a:lnTo>
                <a:lnTo>
                  <a:pt x="4572" y="42672"/>
                </a:lnTo>
                <a:lnTo>
                  <a:pt x="9906" y="42672"/>
                </a:lnTo>
                <a:close/>
              </a:path>
              <a:path w="532129" h="708025">
                <a:moveTo>
                  <a:pt x="9906" y="703326"/>
                </a:moveTo>
                <a:lnTo>
                  <a:pt x="9906" y="42672"/>
                </a:lnTo>
                <a:lnTo>
                  <a:pt x="4572" y="42672"/>
                </a:lnTo>
                <a:lnTo>
                  <a:pt x="4572" y="707898"/>
                </a:lnTo>
                <a:lnTo>
                  <a:pt x="8382" y="706374"/>
                </a:lnTo>
                <a:lnTo>
                  <a:pt x="9906" y="703326"/>
                </a:lnTo>
                <a:close/>
              </a:path>
              <a:path w="532129" h="708025">
                <a:moveTo>
                  <a:pt x="531876" y="38100"/>
                </a:moveTo>
                <a:lnTo>
                  <a:pt x="455676" y="0"/>
                </a:lnTo>
                <a:lnTo>
                  <a:pt x="455676" y="32765"/>
                </a:lnTo>
                <a:lnTo>
                  <a:pt x="468630" y="32765"/>
                </a:lnTo>
                <a:lnTo>
                  <a:pt x="471678" y="34289"/>
                </a:lnTo>
                <a:lnTo>
                  <a:pt x="473202" y="38100"/>
                </a:lnTo>
                <a:lnTo>
                  <a:pt x="473202" y="67437"/>
                </a:lnTo>
                <a:lnTo>
                  <a:pt x="531876" y="38100"/>
                </a:lnTo>
                <a:close/>
              </a:path>
              <a:path w="532129" h="708025">
                <a:moveTo>
                  <a:pt x="473202" y="67437"/>
                </a:moveTo>
                <a:lnTo>
                  <a:pt x="473202" y="38100"/>
                </a:lnTo>
                <a:lnTo>
                  <a:pt x="471678" y="41148"/>
                </a:lnTo>
                <a:lnTo>
                  <a:pt x="468630" y="42672"/>
                </a:lnTo>
                <a:lnTo>
                  <a:pt x="455676" y="42672"/>
                </a:lnTo>
                <a:lnTo>
                  <a:pt x="455676" y="76200"/>
                </a:lnTo>
                <a:lnTo>
                  <a:pt x="473202" y="67437"/>
                </a:lnTo>
                <a:close/>
              </a:path>
            </a:pathLst>
          </a:custGeom>
          <a:solidFill>
            <a:srgbClr val="000000"/>
          </a:solidFill>
        </p:spPr>
        <p:txBody>
          <a:bodyPr wrap="square" lIns="0" tIns="0" rIns="0" bIns="0" rtlCol="0"/>
          <a:lstStyle/>
          <a:p>
            <a:endParaRPr sz="1803"/>
          </a:p>
        </p:txBody>
      </p:sp>
      <p:sp>
        <p:nvSpPr>
          <p:cNvPr id="30" name="object 30"/>
          <p:cNvSpPr/>
          <p:nvPr/>
        </p:nvSpPr>
        <p:spPr>
          <a:xfrm>
            <a:off x="5237073" y="3104294"/>
            <a:ext cx="286280" cy="1498199"/>
          </a:xfrm>
          <a:custGeom>
            <a:avLst/>
            <a:gdLst/>
            <a:ahLst/>
            <a:cxnLst/>
            <a:rect l="l" t="t" r="r" b="b"/>
            <a:pathLst>
              <a:path w="285750" h="1495425">
                <a:moveTo>
                  <a:pt x="142493" y="1495043"/>
                </a:moveTo>
                <a:lnTo>
                  <a:pt x="187823" y="1487832"/>
                </a:lnTo>
                <a:lnTo>
                  <a:pt x="227155" y="1467709"/>
                </a:lnTo>
                <a:lnTo>
                  <a:pt x="258147" y="1436943"/>
                </a:lnTo>
                <a:lnTo>
                  <a:pt x="278459" y="1397800"/>
                </a:lnTo>
                <a:lnTo>
                  <a:pt x="285750" y="1352550"/>
                </a:lnTo>
                <a:lnTo>
                  <a:pt x="285750" y="142493"/>
                </a:lnTo>
                <a:lnTo>
                  <a:pt x="278459" y="97535"/>
                </a:lnTo>
                <a:lnTo>
                  <a:pt x="258147" y="58430"/>
                </a:lnTo>
                <a:lnTo>
                  <a:pt x="227155" y="27553"/>
                </a:lnTo>
                <a:lnTo>
                  <a:pt x="187823" y="7284"/>
                </a:lnTo>
                <a:lnTo>
                  <a:pt x="142493" y="0"/>
                </a:lnTo>
                <a:lnTo>
                  <a:pt x="97535" y="7284"/>
                </a:lnTo>
                <a:lnTo>
                  <a:pt x="58430" y="27553"/>
                </a:lnTo>
                <a:lnTo>
                  <a:pt x="27553" y="58430"/>
                </a:lnTo>
                <a:lnTo>
                  <a:pt x="7284" y="97536"/>
                </a:lnTo>
                <a:lnTo>
                  <a:pt x="0" y="142493"/>
                </a:lnTo>
                <a:lnTo>
                  <a:pt x="0" y="1352550"/>
                </a:lnTo>
                <a:lnTo>
                  <a:pt x="7284" y="1397800"/>
                </a:lnTo>
                <a:lnTo>
                  <a:pt x="27553" y="1436943"/>
                </a:lnTo>
                <a:lnTo>
                  <a:pt x="58430" y="1467709"/>
                </a:lnTo>
                <a:lnTo>
                  <a:pt x="97536" y="1487832"/>
                </a:lnTo>
                <a:lnTo>
                  <a:pt x="142493" y="1495043"/>
                </a:lnTo>
                <a:close/>
              </a:path>
            </a:pathLst>
          </a:custGeom>
          <a:ln w="9525">
            <a:solidFill>
              <a:srgbClr val="000000"/>
            </a:solidFill>
          </a:ln>
        </p:spPr>
        <p:txBody>
          <a:bodyPr wrap="square" lIns="0" tIns="0" rIns="0" bIns="0" rtlCol="0"/>
          <a:lstStyle/>
          <a:p>
            <a:endParaRPr sz="1803"/>
          </a:p>
        </p:txBody>
      </p:sp>
      <p:sp>
        <p:nvSpPr>
          <p:cNvPr id="31" name="object 31"/>
          <p:cNvSpPr/>
          <p:nvPr/>
        </p:nvSpPr>
        <p:spPr>
          <a:xfrm>
            <a:off x="5379831" y="4602113"/>
            <a:ext cx="0" cy="196579"/>
          </a:xfrm>
          <a:custGeom>
            <a:avLst/>
            <a:gdLst/>
            <a:ahLst/>
            <a:cxnLst/>
            <a:rect l="l" t="t" r="r" b="b"/>
            <a:pathLst>
              <a:path h="196214">
                <a:moveTo>
                  <a:pt x="0" y="195834"/>
                </a:moveTo>
                <a:lnTo>
                  <a:pt x="0" y="0"/>
                </a:lnTo>
              </a:path>
            </a:pathLst>
          </a:custGeom>
          <a:ln w="9525">
            <a:solidFill>
              <a:srgbClr val="000000"/>
            </a:solidFill>
          </a:ln>
        </p:spPr>
        <p:txBody>
          <a:bodyPr wrap="square" lIns="0" tIns="0" rIns="0" bIns="0" rtlCol="0"/>
          <a:lstStyle/>
          <a:p>
            <a:endParaRPr sz="1803"/>
          </a:p>
        </p:txBody>
      </p:sp>
      <p:sp>
        <p:nvSpPr>
          <p:cNvPr id="32" name="object 32"/>
          <p:cNvSpPr/>
          <p:nvPr/>
        </p:nvSpPr>
        <p:spPr>
          <a:xfrm>
            <a:off x="4695813" y="4563942"/>
            <a:ext cx="221389" cy="610731"/>
          </a:xfrm>
          <a:custGeom>
            <a:avLst/>
            <a:gdLst/>
            <a:ahLst/>
            <a:cxnLst/>
            <a:rect l="l" t="t" r="r" b="b"/>
            <a:pathLst>
              <a:path w="220979" h="609600">
                <a:moveTo>
                  <a:pt x="76200" y="33527"/>
                </a:moveTo>
                <a:lnTo>
                  <a:pt x="76200" y="0"/>
                </a:lnTo>
                <a:lnTo>
                  <a:pt x="0" y="38100"/>
                </a:lnTo>
                <a:lnTo>
                  <a:pt x="59436" y="67817"/>
                </a:lnTo>
                <a:lnTo>
                  <a:pt x="59436" y="38100"/>
                </a:lnTo>
                <a:lnTo>
                  <a:pt x="60198" y="35051"/>
                </a:lnTo>
                <a:lnTo>
                  <a:pt x="64008" y="33527"/>
                </a:lnTo>
                <a:lnTo>
                  <a:pt x="76200" y="33527"/>
                </a:lnTo>
                <a:close/>
              </a:path>
              <a:path w="220979" h="609600">
                <a:moveTo>
                  <a:pt x="220979" y="605027"/>
                </a:moveTo>
                <a:lnTo>
                  <a:pt x="220979" y="38100"/>
                </a:lnTo>
                <a:lnTo>
                  <a:pt x="219456" y="35051"/>
                </a:lnTo>
                <a:lnTo>
                  <a:pt x="216408" y="33527"/>
                </a:lnTo>
                <a:lnTo>
                  <a:pt x="64008" y="33527"/>
                </a:lnTo>
                <a:lnTo>
                  <a:pt x="60198" y="35051"/>
                </a:lnTo>
                <a:lnTo>
                  <a:pt x="59436" y="38100"/>
                </a:lnTo>
                <a:lnTo>
                  <a:pt x="60198" y="41910"/>
                </a:lnTo>
                <a:lnTo>
                  <a:pt x="64008" y="43434"/>
                </a:lnTo>
                <a:lnTo>
                  <a:pt x="211836" y="43434"/>
                </a:lnTo>
                <a:lnTo>
                  <a:pt x="211836" y="38100"/>
                </a:lnTo>
                <a:lnTo>
                  <a:pt x="216408" y="43434"/>
                </a:lnTo>
                <a:lnTo>
                  <a:pt x="216408" y="609600"/>
                </a:lnTo>
                <a:lnTo>
                  <a:pt x="219456" y="608838"/>
                </a:lnTo>
                <a:lnTo>
                  <a:pt x="220979" y="605027"/>
                </a:lnTo>
                <a:close/>
              </a:path>
              <a:path w="220979" h="609600">
                <a:moveTo>
                  <a:pt x="76200" y="76200"/>
                </a:moveTo>
                <a:lnTo>
                  <a:pt x="76200" y="43434"/>
                </a:lnTo>
                <a:lnTo>
                  <a:pt x="64008" y="43434"/>
                </a:lnTo>
                <a:lnTo>
                  <a:pt x="60198" y="41910"/>
                </a:lnTo>
                <a:lnTo>
                  <a:pt x="59436" y="38100"/>
                </a:lnTo>
                <a:lnTo>
                  <a:pt x="59436" y="67817"/>
                </a:lnTo>
                <a:lnTo>
                  <a:pt x="76200" y="76200"/>
                </a:lnTo>
                <a:close/>
              </a:path>
              <a:path w="220979" h="609600">
                <a:moveTo>
                  <a:pt x="216408" y="43434"/>
                </a:moveTo>
                <a:lnTo>
                  <a:pt x="211836" y="38100"/>
                </a:lnTo>
                <a:lnTo>
                  <a:pt x="211836" y="43434"/>
                </a:lnTo>
                <a:lnTo>
                  <a:pt x="216408" y="43434"/>
                </a:lnTo>
                <a:close/>
              </a:path>
              <a:path w="220979" h="609600">
                <a:moveTo>
                  <a:pt x="216408" y="609600"/>
                </a:moveTo>
                <a:lnTo>
                  <a:pt x="216408" y="43434"/>
                </a:lnTo>
                <a:lnTo>
                  <a:pt x="211836" y="43434"/>
                </a:lnTo>
                <a:lnTo>
                  <a:pt x="211836" y="605027"/>
                </a:lnTo>
                <a:lnTo>
                  <a:pt x="212598" y="608838"/>
                </a:lnTo>
                <a:lnTo>
                  <a:pt x="216408" y="609600"/>
                </a:lnTo>
                <a:close/>
              </a:path>
            </a:pathLst>
          </a:custGeom>
          <a:solidFill>
            <a:srgbClr val="000000"/>
          </a:solidFill>
        </p:spPr>
        <p:txBody>
          <a:bodyPr wrap="square" lIns="0" tIns="0" rIns="0" bIns="0" rtlCol="0"/>
          <a:lstStyle/>
          <a:p>
            <a:endParaRPr sz="1803"/>
          </a:p>
        </p:txBody>
      </p:sp>
      <p:sp>
        <p:nvSpPr>
          <p:cNvPr id="33" name="object 33"/>
          <p:cNvSpPr/>
          <p:nvPr/>
        </p:nvSpPr>
        <p:spPr>
          <a:xfrm>
            <a:off x="5087444" y="4435687"/>
            <a:ext cx="149628" cy="76341"/>
          </a:xfrm>
          <a:prstGeom prst="rect">
            <a:avLst/>
          </a:prstGeom>
          <a:blipFill>
            <a:blip r:embed="rId2" cstate="print"/>
            <a:stretch>
              <a:fillRect/>
            </a:stretch>
          </a:blipFill>
        </p:spPr>
        <p:txBody>
          <a:bodyPr wrap="square" lIns="0" tIns="0" rIns="0" bIns="0" rtlCol="0"/>
          <a:lstStyle/>
          <a:p>
            <a:endParaRPr sz="1803"/>
          </a:p>
        </p:txBody>
      </p:sp>
      <p:sp>
        <p:nvSpPr>
          <p:cNvPr id="34" name="object 34"/>
          <p:cNvSpPr/>
          <p:nvPr/>
        </p:nvSpPr>
        <p:spPr>
          <a:xfrm>
            <a:off x="5092024" y="4473858"/>
            <a:ext cx="0" cy="696615"/>
          </a:xfrm>
          <a:custGeom>
            <a:avLst/>
            <a:gdLst/>
            <a:ahLst/>
            <a:cxnLst/>
            <a:rect l="l" t="t" r="r" b="b"/>
            <a:pathLst>
              <a:path h="695325">
                <a:moveTo>
                  <a:pt x="0" y="0"/>
                </a:moveTo>
                <a:lnTo>
                  <a:pt x="0" y="694943"/>
                </a:lnTo>
              </a:path>
            </a:pathLst>
          </a:custGeom>
          <a:ln w="9525">
            <a:solidFill>
              <a:srgbClr val="000000"/>
            </a:solidFill>
          </a:ln>
        </p:spPr>
        <p:txBody>
          <a:bodyPr wrap="square" lIns="0" tIns="0" rIns="0" bIns="0" rtlCol="0"/>
          <a:lstStyle/>
          <a:p>
            <a:endParaRPr sz="1803"/>
          </a:p>
        </p:txBody>
      </p:sp>
      <p:sp>
        <p:nvSpPr>
          <p:cNvPr id="35" name="object 35"/>
          <p:cNvSpPr txBox="1"/>
          <p:nvPr/>
        </p:nvSpPr>
        <p:spPr>
          <a:xfrm>
            <a:off x="4796068" y="5152789"/>
            <a:ext cx="432601" cy="198178"/>
          </a:xfrm>
          <a:prstGeom prst="rect">
            <a:avLst/>
          </a:prstGeom>
        </p:spPr>
        <p:txBody>
          <a:bodyPr vert="horz" wrap="square" lIns="0" tIns="12724" rIns="0" bIns="0" rtlCol="0">
            <a:spAutoFit/>
          </a:bodyPr>
          <a:lstStyle/>
          <a:p>
            <a:pPr marL="12724">
              <a:spcBef>
                <a:spcPts val="100"/>
              </a:spcBef>
            </a:pPr>
            <a:r>
              <a:rPr sz="1202" spc="-5" dirty="0">
                <a:latin typeface="Arial"/>
                <a:cs typeface="Arial"/>
              </a:rPr>
              <a:t>Ατμός</a:t>
            </a:r>
            <a:endParaRPr sz="1202">
              <a:latin typeface="Arial"/>
              <a:cs typeface="Arial"/>
            </a:endParaRPr>
          </a:p>
        </p:txBody>
      </p:sp>
      <p:sp>
        <p:nvSpPr>
          <p:cNvPr id="36" name="object 36"/>
          <p:cNvSpPr/>
          <p:nvPr/>
        </p:nvSpPr>
        <p:spPr>
          <a:xfrm>
            <a:off x="4551527" y="4942594"/>
            <a:ext cx="0" cy="727152"/>
          </a:xfrm>
          <a:custGeom>
            <a:avLst/>
            <a:gdLst/>
            <a:ahLst/>
            <a:cxnLst/>
            <a:rect l="l" t="t" r="r" b="b"/>
            <a:pathLst>
              <a:path h="725804">
                <a:moveTo>
                  <a:pt x="0" y="0"/>
                </a:moveTo>
                <a:lnTo>
                  <a:pt x="0" y="725424"/>
                </a:lnTo>
              </a:path>
            </a:pathLst>
          </a:custGeom>
          <a:ln w="9525">
            <a:solidFill>
              <a:srgbClr val="000000"/>
            </a:solidFill>
          </a:ln>
        </p:spPr>
        <p:txBody>
          <a:bodyPr wrap="square" lIns="0" tIns="0" rIns="0" bIns="0" rtlCol="0"/>
          <a:lstStyle/>
          <a:p>
            <a:endParaRPr sz="1803"/>
          </a:p>
        </p:txBody>
      </p:sp>
      <p:sp>
        <p:nvSpPr>
          <p:cNvPr id="37" name="object 37"/>
          <p:cNvSpPr/>
          <p:nvPr/>
        </p:nvSpPr>
        <p:spPr>
          <a:xfrm>
            <a:off x="5366090" y="2647773"/>
            <a:ext cx="0" cy="456776"/>
          </a:xfrm>
          <a:custGeom>
            <a:avLst/>
            <a:gdLst/>
            <a:ahLst/>
            <a:cxnLst/>
            <a:rect l="l" t="t" r="r" b="b"/>
            <a:pathLst>
              <a:path h="455930">
                <a:moveTo>
                  <a:pt x="0" y="455675"/>
                </a:moveTo>
                <a:lnTo>
                  <a:pt x="0" y="0"/>
                </a:lnTo>
              </a:path>
            </a:pathLst>
          </a:custGeom>
          <a:ln w="9525">
            <a:solidFill>
              <a:srgbClr val="000000"/>
            </a:solidFill>
          </a:ln>
        </p:spPr>
        <p:txBody>
          <a:bodyPr wrap="square" lIns="0" tIns="0" rIns="0" bIns="0" rtlCol="0"/>
          <a:lstStyle/>
          <a:p>
            <a:endParaRPr sz="1803"/>
          </a:p>
        </p:txBody>
      </p:sp>
      <p:sp>
        <p:nvSpPr>
          <p:cNvPr id="38" name="object 38"/>
          <p:cNvSpPr/>
          <p:nvPr/>
        </p:nvSpPr>
        <p:spPr>
          <a:xfrm>
            <a:off x="4682071" y="2609603"/>
            <a:ext cx="688981" cy="76341"/>
          </a:xfrm>
          <a:custGeom>
            <a:avLst/>
            <a:gdLst/>
            <a:ahLst/>
            <a:cxnLst/>
            <a:rect l="l" t="t" r="r" b="b"/>
            <a:pathLst>
              <a:path w="687704" h="76200">
                <a:moveTo>
                  <a:pt x="76200" y="33528"/>
                </a:moveTo>
                <a:lnTo>
                  <a:pt x="76200" y="0"/>
                </a:lnTo>
                <a:lnTo>
                  <a:pt x="0" y="38100"/>
                </a:lnTo>
                <a:lnTo>
                  <a:pt x="58674" y="67437"/>
                </a:lnTo>
                <a:lnTo>
                  <a:pt x="58674" y="38100"/>
                </a:lnTo>
                <a:lnTo>
                  <a:pt x="60198" y="35052"/>
                </a:lnTo>
                <a:lnTo>
                  <a:pt x="63245" y="33528"/>
                </a:lnTo>
                <a:lnTo>
                  <a:pt x="76200" y="33528"/>
                </a:lnTo>
                <a:close/>
              </a:path>
              <a:path w="687704" h="76200">
                <a:moveTo>
                  <a:pt x="687324" y="38100"/>
                </a:moveTo>
                <a:lnTo>
                  <a:pt x="685800" y="35052"/>
                </a:lnTo>
                <a:lnTo>
                  <a:pt x="682751" y="33528"/>
                </a:lnTo>
                <a:lnTo>
                  <a:pt x="63245" y="33528"/>
                </a:lnTo>
                <a:lnTo>
                  <a:pt x="60198" y="35052"/>
                </a:lnTo>
                <a:lnTo>
                  <a:pt x="58674" y="38100"/>
                </a:lnTo>
                <a:lnTo>
                  <a:pt x="60198" y="41910"/>
                </a:lnTo>
                <a:lnTo>
                  <a:pt x="63245" y="42672"/>
                </a:lnTo>
                <a:lnTo>
                  <a:pt x="682751" y="42672"/>
                </a:lnTo>
                <a:lnTo>
                  <a:pt x="685800" y="41910"/>
                </a:lnTo>
                <a:lnTo>
                  <a:pt x="687324" y="38100"/>
                </a:lnTo>
                <a:close/>
              </a:path>
              <a:path w="687704" h="76200">
                <a:moveTo>
                  <a:pt x="76200" y="76200"/>
                </a:moveTo>
                <a:lnTo>
                  <a:pt x="76200" y="42672"/>
                </a:lnTo>
                <a:lnTo>
                  <a:pt x="63245" y="42672"/>
                </a:lnTo>
                <a:lnTo>
                  <a:pt x="60198" y="41910"/>
                </a:lnTo>
                <a:lnTo>
                  <a:pt x="58674" y="38100"/>
                </a:lnTo>
                <a:lnTo>
                  <a:pt x="58674" y="67437"/>
                </a:lnTo>
                <a:lnTo>
                  <a:pt x="76200" y="76200"/>
                </a:lnTo>
                <a:close/>
              </a:path>
            </a:pathLst>
          </a:custGeom>
          <a:solidFill>
            <a:srgbClr val="000000"/>
          </a:solidFill>
        </p:spPr>
        <p:txBody>
          <a:bodyPr wrap="square" lIns="0" tIns="0" rIns="0" bIns="0" rtlCol="0"/>
          <a:lstStyle/>
          <a:p>
            <a:endParaRPr sz="1803"/>
          </a:p>
        </p:txBody>
      </p:sp>
      <p:sp>
        <p:nvSpPr>
          <p:cNvPr id="39" name="object 39"/>
          <p:cNvSpPr txBox="1"/>
          <p:nvPr/>
        </p:nvSpPr>
        <p:spPr>
          <a:xfrm>
            <a:off x="3496738" y="2291514"/>
            <a:ext cx="785680" cy="391250"/>
          </a:xfrm>
          <a:prstGeom prst="rect">
            <a:avLst/>
          </a:prstGeom>
        </p:spPr>
        <p:txBody>
          <a:bodyPr vert="horz" wrap="square" lIns="0" tIns="12724" rIns="0" bIns="0" rtlCol="0">
            <a:spAutoFit/>
          </a:bodyPr>
          <a:lstStyle/>
          <a:p>
            <a:pPr marL="12724" marR="5090">
              <a:spcBef>
                <a:spcPts val="100"/>
              </a:spcBef>
            </a:pPr>
            <a:r>
              <a:rPr sz="1202" spc="-5" dirty="0">
                <a:latin typeface="Arial"/>
                <a:cs typeface="Arial"/>
              </a:rPr>
              <a:t>Στήλη  Απόσταξης</a:t>
            </a:r>
            <a:endParaRPr sz="1202">
              <a:latin typeface="Arial"/>
              <a:cs typeface="Arial"/>
            </a:endParaRPr>
          </a:p>
        </p:txBody>
      </p:sp>
      <p:sp>
        <p:nvSpPr>
          <p:cNvPr id="40" name="object 40"/>
          <p:cNvSpPr txBox="1"/>
          <p:nvPr/>
        </p:nvSpPr>
        <p:spPr>
          <a:xfrm>
            <a:off x="2818064" y="4066451"/>
            <a:ext cx="808582" cy="391250"/>
          </a:xfrm>
          <a:prstGeom prst="rect">
            <a:avLst/>
          </a:prstGeom>
        </p:spPr>
        <p:txBody>
          <a:bodyPr vert="horz" wrap="square" lIns="0" tIns="12724" rIns="0" bIns="0" rtlCol="0">
            <a:spAutoFit/>
          </a:bodyPr>
          <a:lstStyle/>
          <a:p>
            <a:pPr marL="12724" marR="5090">
              <a:spcBef>
                <a:spcPts val="100"/>
              </a:spcBef>
            </a:pPr>
            <a:r>
              <a:rPr sz="1202" spc="-5" dirty="0">
                <a:latin typeface="Arial"/>
                <a:cs typeface="Arial"/>
              </a:rPr>
              <a:t>Θάλαμος  Αντίδρασ</a:t>
            </a:r>
            <a:r>
              <a:rPr sz="1202" spc="-10" dirty="0">
                <a:latin typeface="Arial"/>
                <a:cs typeface="Arial"/>
              </a:rPr>
              <a:t>η</a:t>
            </a:r>
            <a:r>
              <a:rPr sz="1202" dirty="0">
                <a:latin typeface="Arial"/>
                <a:cs typeface="Arial"/>
              </a:rPr>
              <a:t>ς</a:t>
            </a:r>
            <a:endParaRPr sz="1202">
              <a:latin typeface="Arial"/>
              <a:cs typeface="Arial"/>
            </a:endParaRPr>
          </a:p>
        </p:txBody>
      </p:sp>
      <p:sp>
        <p:nvSpPr>
          <p:cNvPr id="41" name="object 41"/>
          <p:cNvSpPr/>
          <p:nvPr/>
        </p:nvSpPr>
        <p:spPr>
          <a:xfrm>
            <a:off x="6025667" y="4563942"/>
            <a:ext cx="835302" cy="76341"/>
          </a:xfrm>
          <a:custGeom>
            <a:avLst/>
            <a:gdLst/>
            <a:ahLst/>
            <a:cxnLst/>
            <a:rect l="l" t="t" r="r" b="b"/>
            <a:pathLst>
              <a:path w="833754" h="76200">
                <a:moveTo>
                  <a:pt x="774966" y="38100"/>
                </a:moveTo>
                <a:lnTo>
                  <a:pt x="773442" y="35051"/>
                </a:lnTo>
                <a:lnTo>
                  <a:pt x="770394" y="33527"/>
                </a:lnTo>
                <a:lnTo>
                  <a:pt x="4572" y="33527"/>
                </a:lnTo>
                <a:lnTo>
                  <a:pt x="1524" y="35051"/>
                </a:lnTo>
                <a:lnTo>
                  <a:pt x="0" y="38100"/>
                </a:lnTo>
                <a:lnTo>
                  <a:pt x="1524" y="41910"/>
                </a:lnTo>
                <a:lnTo>
                  <a:pt x="4572" y="43434"/>
                </a:lnTo>
                <a:lnTo>
                  <a:pt x="770394" y="43434"/>
                </a:lnTo>
                <a:lnTo>
                  <a:pt x="773442" y="41910"/>
                </a:lnTo>
                <a:lnTo>
                  <a:pt x="774966" y="38100"/>
                </a:lnTo>
                <a:close/>
              </a:path>
              <a:path w="833754" h="76200">
                <a:moveTo>
                  <a:pt x="833640" y="38100"/>
                </a:moveTo>
                <a:lnTo>
                  <a:pt x="757440" y="0"/>
                </a:lnTo>
                <a:lnTo>
                  <a:pt x="757440" y="33527"/>
                </a:lnTo>
                <a:lnTo>
                  <a:pt x="770394" y="33527"/>
                </a:lnTo>
                <a:lnTo>
                  <a:pt x="773442" y="35051"/>
                </a:lnTo>
                <a:lnTo>
                  <a:pt x="774966" y="38100"/>
                </a:lnTo>
                <a:lnTo>
                  <a:pt x="774966" y="67437"/>
                </a:lnTo>
                <a:lnTo>
                  <a:pt x="833640" y="38100"/>
                </a:lnTo>
                <a:close/>
              </a:path>
              <a:path w="833754" h="76200">
                <a:moveTo>
                  <a:pt x="774966" y="67437"/>
                </a:moveTo>
                <a:lnTo>
                  <a:pt x="774966" y="38100"/>
                </a:lnTo>
                <a:lnTo>
                  <a:pt x="773442" y="41910"/>
                </a:lnTo>
                <a:lnTo>
                  <a:pt x="770394" y="43434"/>
                </a:lnTo>
                <a:lnTo>
                  <a:pt x="757440" y="43434"/>
                </a:lnTo>
                <a:lnTo>
                  <a:pt x="757440" y="76200"/>
                </a:lnTo>
                <a:lnTo>
                  <a:pt x="774966" y="67437"/>
                </a:lnTo>
                <a:close/>
              </a:path>
            </a:pathLst>
          </a:custGeom>
          <a:solidFill>
            <a:srgbClr val="000000"/>
          </a:solidFill>
        </p:spPr>
        <p:txBody>
          <a:bodyPr wrap="square" lIns="0" tIns="0" rIns="0" bIns="0" rtlCol="0"/>
          <a:lstStyle/>
          <a:p>
            <a:endParaRPr sz="1803"/>
          </a:p>
        </p:txBody>
      </p:sp>
      <p:sp>
        <p:nvSpPr>
          <p:cNvPr id="42" name="object 42"/>
          <p:cNvSpPr/>
          <p:nvPr/>
        </p:nvSpPr>
        <p:spPr>
          <a:xfrm>
            <a:off x="6025667" y="5445685"/>
            <a:ext cx="835302" cy="76341"/>
          </a:xfrm>
          <a:custGeom>
            <a:avLst/>
            <a:gdLst/>
            <a:ahLst/>
            <a:cxnLst/>
            <a:rect l="l" t="t" r="r" b="b"/>
            <a:pathLst>
              <a:path w="833754" h="76200">
                <a:moveTo>
                  <a:pt x="774966" y="38100"/>
                </a:moveTo>
                <a:lnTo>
                  <a:pt x="773442" y="34289"/>
                </a:lnTo>
                <a:lnTo>
                  <a:pt x="770394" y="32765"/>
                </a:lnTo>
                <a:lnTo>
                  <a:pt x="4572" y="32765"/>
                </a:lnTo>
                <a:lnTo>
                  <a:pt x="1524" y="34289"/>
                </a:lnTo>
                <a:lnTo>
                  <a:pt x="0" y="38100"/>
                </a:lnTo>
                <a:lnTo>
                  <a:pt x="1524" y="41148"/>
                </a:lnTo>
                <a:lnTo>
                  <a:pt x="4572" y="42672"/>
                </a:lnTo>
                <a:lnTo>
                  <a:pt x="770394" y="42672"/>
                </a:lnTo>
                <a:lnTo>
                  <a:pt x="773442" y="41148"/>
                </a:lnTo>
                <a:lnTo>
                  <a:pt x="774966" y="38100"/>
                </a:lnTo>
                <a:close/>
              </a:path>
              <a:path w="833754" h="76200">
                <a:moveTo>
                  <a:pt x="833640" y="38100"/>
                </a:moveTo>
                <a:lnTo>
                  <a:pt x="757440" y="0"/>
                </a:lnTo>
                <a:lnTo>
                  <a:pt x="757440" y="32765"/>
                </a:lnTo>
                <a:lnTo>
                  <a:pt x="770394" y="32765"/>
                </a:lnTo>
                <a:lnTo>
                  <a:pt x="773442" y="34289"/>
                </a:lnTo>
                <a:lnTo>
                  <a:pt x="774966" y="38100"/>
                </a:lnTo>
                <a:lnTo>
                  <a:pt x="774966" y="67437"/>
                </a:lnTo>
                <a:lnTo>
                  <a:pt x="833640" y="38100"/>
                </a:lnTo>
                <a:close/>
              </a:path>
              <a:path w="833754" h="76200">
                <a:moveTo>
                  <a:pt x="774966" y="67437"/>
                </a:moveTo>
                <a:lnTo>
                  <a:pt x="774966" y="38100"/>
                </a:lnTo>
                <a:lnTo>
                  <a:pt x="773442" y="41148"/>
                </a:lnTo>
                <a:lnTo>
                  <a:pt x="770394" y="42672"/>
                </a:lnTo>
                <a:lnTo>
                  <a:pt x="757440" y="42672"/>
                </a:lnTo>
                <a:lnTo>
                  <a:pt x="757440" y="76200"/>
                </a:lnTo>
                <a:lnTo>
                  <a:pt x="774966" y="67437"/>
                </a:lnTo>
                <a:close/>
              </a:path>
            </a:pathLst>
          </a:custGeom>
          <a:solidFill>
            <a:srgbClr val="000000"/>
          </a:solidFill>
        </p:spPr>
        <p:txBody>
          <a:bodyPr wrap="square" lIns="0" tIns="0" rIns="0" bIns="0" rtlCol="0"/>
          <a:lstStyle/>
          <a:p>
            <a:endParaRPr sz="1803"/>
          </a:p>
        </p:txBody>
      </p:sp>
      <p:sp>
        <p:nvSpPr>
          <p:cNvPr id="43" name="object 43"/>
          <p:cNvSpPr/>
          <p:nvPr/>
        </p:nvSpPr>
        <p:spPr>
          <a:xfrm>
            <a:off x="6844810" y="4473858"/>
            <a:ext cx="288189" cy="304093"/>
          </a:xfrm>
          <a:custGeom>
            <a:avLst/>
            <a:gdLst/>
            <a:ahLst/>
            <a:cxnLst/>
            <a:rect l="l" t="t" r="r" b="b"/>
            <a:pathLst>
              <a:path w="287654" h="303529">
                <a:moveTo>
                  <a:pt x="287274" y="151637"/>
                </a:moveTo>
                <a:lnTo>
                  <a:pt x="279984" y="103680"/>
                </a:lnTo>
                <a:lnTo>
                  <a:pt x="259675" y="62051"/>
                </a:lnTo>
                <a:lnTo>
                  <a:pt x="228687" y="29236"/>
                </a:lnTo>
                <a:lnTo>
                  <a:pt x="189359" y="7723"/>
                </a:lnTo>
                <a:lnTo>
                  <a:pt x="144030" y="0"/>
                </a:lnTo>
                <a:lnTo>
                  <a:pt x="98327" y="7723"/>
                </a:lnTo>
                <a:lnTo>
                  <a:pt x="58767" y="29236"/>
                </a:lnTo>
                <a:lnTo>
                  <a:pt x="27655" y="62051"/>
                </a:lnTo>
                <a:lnTo>
                  <a:pt x="7298" y="103680"/>
                </a:lnTo>
                <a:lnTo>
                  <a:pt x="0" y="151637"/>
                </a:lnTo>
                <a:lnTo>
                  <a:pt x="7298" y="199595"/>
                </a:lnTo>
                <a:lnTo>
                  <a:pt x="27655" y="241224"/>
                </a:lnTo>
                <a:lnTo>
                  <a:pt x="58767" y="274039"/>
                </a:lnTo>
                <a:lnTo>
                  <a:pt x="98327" y="295552"/>
                </a:lnTo>
                <a:lnTo>
                  <a:pt x="144030" y="303275"/>
                </a:lnTo>
                <a:lnTo>
                  <a:pt x="189359" y="295552"/>
                </a:lnTo>
                <a:lnTo>
                  <a:pt x="228687" y="274039"/>
                </a:lnTo>
                <a:lnTo>
                  <a:pt x="259675" y="241224"/>
                </a:lnTo>
                <a:lnTo>
                  <a:pt x="279984" y="199595"/>
                </a:lnTo>
                <a:lnTo>
                  <a:pt x="287274" y="151637"/>
                </a:lnTo>
                <a:close/>
              </a:path>
            </a:pathLst>
          </a:custGeom>
          <a:solidFill>
            <a:srgbClr val="FFFFFF"/>
          </a:solidFill>
        </p:spPr>
        <p:txBody>
          <a:bodyPr wrap="square" lIns="0" tIns="0" rIns="0" bIns="0" rtlCol="0"/>
          <a:lstStyle/>
          <a:p>
            <a:endParaRPr sz="1803"/>
          </a:p>
        </p:txBody>
      </p:sp>
      <p:sp>
        <p:nvSpPr>
          <p:cNvPr id="44" name="object 44"/>
          <p:cNvSpPr/>
          <p:nvPr/>
        </p:nvSpPr>
        <p:spPr>
          <a:xfrm>
            <a:off x="6844810" y="4473858"/>
            <a:ext cx="288189" cy="304093"/>
          </a:xfrm>
          <a:custGeom>
            <a:avLst/>
            <a:gdLst/>
            <a:ahLst/>
            <a:cxnLst/>
            <a:rect l="l" t="t" r="r" b="b"/>
            <a:pathLst>
              <a:path w="287654" h="303529">
                <a:moveTo>
                  <a:pt x="144030" y="0"/>
                </a:moveTo>
                <a:lnTo>
                  <a:pt x="98327" y="7723"/>
                </a:lnTo>
                <a:lnTo>
                  <a:pt x="58767" y="29236"/>
                </a:lnTo>
                <a:lnTo>
                  <a:pt x="27655" y="62051"/>
                </a:lnTo>
                <a:lnTo>
                  <a:pt x="7298" y="103680"/>
                </a:lnTo>
                <a:lnTo>
                  <a:pt x="0" y="151637"/>
                </a:lnTo>
                <a:lnTo>
                  <a:pt x="7298" y="199595"/>
                </a:lnTo>
                <a:lnTo>
                  <a:pt x="27655" y="241224"/>
                </a:lnTo>
                <a:lnTo>
                  <a:pt x="58767" y="274039"/>
                </a:lnTo>
                <a:lnTo>
                  <a:pt x="98327" y="295552"/>
                </a:lnTo>
                <a:lnTo>
                  <a:pt x="144030" y="303275"/>
                </a:lnTo>
                <a:lnTo>
                  <a:pt x="189359" y="295552"/>
                </a:lnTo>
                <a:lnTo>
                  <a:pt x="228687" y="274039"/>
                </a:lnTo>
                <a:lnTo>
                  <a:pt x="259675" y="241224"/>
                </a:lnTo>
                <a:lnTo>
                  <a:pt x="279984" y="199595"/>
                </a:lnTo>
                <a:lnTo>
                  <a:pt x="287274" y="151637"/>
                </a:lnTo>
                <a:lnTo>
                  <a:pt x="279984" y="103680"/>
                </a:lnTo>
                <a:lnTo>
                  <a:pt x="259675" y="62051"/>
                </a:lnTo>
                <a:lnTo>
                  <a:pt x="228687" y="29236"/>
                </a:lnTo>
                <a:lnTo>
                  <a:pt x="189359" y="7723"/>
                </a:lnTo>
                <a:lnTo>
                  <a:pt x="144030" y="0"/>
                </a:lnTo>
                <a:close/>
              </a:path>
            </a:pathLst>
          </a:custGeom>
          <a:ln w="9525">
            <a:solidFill>
              <a:srgbClr val="000000"/>
            </a:solidFill>
          </a:ln>
        </p:spPr>
        <p:txBody>
          <a:bodyPr wrap="square" lIns="0" tIns="0" rIns="0" bIns="0" rtlCol="0"/>
          <a:lstStyle/>
          <a:p>
            <a:endParaRPr sz="1803"/>
          </a:p>
        </p:txBody>
      </p:sp>
      <p:sp>
        <p:nvSpPr>
          <p:cNvPr id="45" name="object 45"/>
          <p:cNvSpPr/>
          <p:nvPr/>
        </p:nvSpPr>
        <p:spPr>
          <a:xfrm>
            <a:off x="7035663" y="4524243"/>
            <a:ext cx="0" cy="393158"/>
          </a:xfrm>
          <a:custGeom>
            <a:avLst/>
            <a:gdLst/>
            <a:ahLst/>
            <a:cxnLst/>
            <a:rect l="l" t="t" r="r" b="b"/>
            <a:pathLst>
              <a:path h="392429">
                <a:moveTo>
                  <a:pt x="0" y="0"/>
                </a:moveTo>
                <a:lnTo>
                  <a:pt x="0" y="392430"/>
                </a:lnTo>
              </a:path>
            </a:pathLst>
          </a:custGeom>
          <a:ln w="9525">
            <a:solidFill>
              <a:srgbClr val="000000"/>
            </a:solidFill>
          </a:ln>
        </p:spPr>
        <p:txBody>
          <a:bodyPr wrap="square" lIns="0" tIns="0" rIns="0" bIns="0" rtlCol="0"/>
          <a:lstStyle/>
          <a:p>
            <a:endParaRPr sz="1803"/>
          </a:p>
        </p:txBody>
      </p:sp>
      <p:sp>
        <p:nvSpPr>
          <p:cNvPr id="46" name="object 46"/>
          <p:cNvSpPr/>
          <p:nvPr/>
        </p:nvSpPr>
        <p:spPr>
          <a:xfrm>
            <a:off x="6986040" y="4525771"/>
            <a:ext cx="49622" cy="209939"/>
          </a:xfrm>
          <a:custGeom>
            <a:avLst/>
            <a:gdLst/>
            <a:ahLst/>
            <a:cxnLst/>
            <a:rect l="l" t="t" r="r" b="b"/>
            <a:pathLst>
              <a:path w="49529" h="209550">
                <a:moveTo>
                  <a:pt x="49529" y="0"/>
                </a:moveTo>
                <a:lnTo>
                  <a:pt x="0" y="209550"/>
                </a:lnTo>
              </a:path>
            </a:pathLst>
          </a:custGeom>
          <a:ln w="9525">
            <a:solidFill>
              <a:srgbClr val="000000"/>
            </a:solidFill>
          </a:ln>
        </p:spPr>
        <p:txBody>
          <a:bodyPr wrap="square" lIns="0" tIns="0" rIns="0" bIns="0" rtlCol="0"/>
          <a:lstStyle/>
          <a:p>
            <a:endParaRPr sz="1803"/>
          </a:p>
        </p:txBody>
      </p:sp>
      <p:sp>
        <p:nvSpPr>
          <p:cNvPr id="47" name="object 47"/>
          <p:cNvSpPr/>
          <p:nvPr/>
        </p:nvSpPr>
        <p:spPr>
          <a:xfrm>
            <a:off x="6935668" y="4525771"/>
            <a:ext cx="50894" cy="209939"/>
          </a:xfrm>
          <a:custGeom>
            <a:avLst/>
            <a:gdLst/>
            <a:ahLst/>
            <a:cxnLst/>
            <a:rect l="l" t="t" r="r" b="b"/>
            <a:pathLst>
              <a:path w="50800" h="209550">
                <a:moveTo>
                  <a:pt x="0" y="0"/>
                </a:moveTo>
                <a:lnTo>
                  <a:pt x="50279" y="209550"/>
                </a:lnTo>
              </a:path>
            </a:pathLst>
          </a:custGeom>
          <a:ln w="9525">
            <a:solidFill>
              <a:srgbClr val="000000"/>
            </a:solidFill>
          </a:ln>
        </p:spPr>
        <p:txBody>
          <a:bodyPr wrap="square" lIns="0" tIns="0" rIns="0" bIns="0" rtlCol="0"/>
          <a:lstStyle/>
          <a:p>
            <a:endParaRPr sz="1803"/>
          </a:p>
        </p:txBody>
      </p:sp>
      <p:sp>
        <p:nvSpPr>
          <p:cNvPr id="48" name="object 48"/>
          <p:cNvSpPr/>
          <p:nvPr/>
        </p:nvSpPr>
        <p:spPr>
          <a:xfrm>
            <a:off x="6935668" y="4524243"/>
            <a:ext cx="0" cy="393158"/>
          </a:xfrm>
          <a:custGeom>
            <a:avLst/>
            <a:gdLst/>
            <a:ahLst/>
            <a:cxnLst/>
            <a:rect l="l" t="t" r="r" b="b"/>
            <a:pathLst>
              <a:path h="392429">
                <a:moveTo>
                  <a:pt x="0" y="0"/>
                </a:moveTo>
                <a:lnTo>
                  <a:pt x="0" y="392430"/>
                </a:lnTo>
              </a:path>
            </a:pathLst>
          </a:custGeom>
          <a:ln w="9525">
            <a:solidFill>
              <a:srgbClr val="000000"/>
            </a:solidFill>
          </a:ln>
        </p:spPr>
        <p:txBody>
          <a:bodyPr wrap="square" lIns="0" tIns="0" rIns="0" bIns="0" rtlCol="0"/>
          <a:lstStyle/>
          <a:p>
            <a:endParaRPr sz="1803"/>
          </a:p>
        </p:txBody>
      </p:sp>
      <p:sp>
        <p:nvSpPr>
          <p:cNvPr id="49" name="object 49"/>
          <p:cNvSpPr/>
          <p:nvPr/>
        </p:nvSpPr>
        <p:spPr>
          <a:xfrm>
            <a:off x="7144080" y="4563942"/>
            <a:ext cx="545205" cy="76341"/>
          </a:xfrm>
          <a:custGeom>
            <a:avLst/>
            <a:gdLst/>
            <a:ahLst/>
            <a:cxnLst/>
            <a:rect l="l" t="t" r="r" b="b"/>
            <a:pathLst>
              <a:path w="544195" h="76200">
                <a:moveTo>
                  <a:pt x="485381" y="38100"/>
                </a:moveTo>
                <a:lnTo>
                  <a:pt x="483857" y="35051"/>
                </a:lnTo>
                <a:lnTo>
                  <a:pt x="480809" y="33527"/>
                </a:lnTo>
                <a:lnTo>
                  <a:pt x="4559" y="33527"/>
                </a:lnTo>
                <a:lnTo>
                  <a:pt x="1524" y="35051"/>
                </a:lnTo>
                <a:lnTo>
                  <a:pt x="0" y="38100"/>
                </a:lnTo>
                <a:lnTo>
                  <a:pt x="1524" y="41910"/>
                </a:lnTo>
                <a:lnTo>
                  <a:pt x="4559" y="43434"/>
                </a:lnTo>
                <a:lnTo>
                  <a:pt x="480809" y="43434"/>
                </a:lnTo>
                <a:lnTo>
                  <a:pt x="483857" y="41910"/>
                </a:lnTo>
                <a:lnTo>
                  <a:pt x="485381" y="38100"/>
                </a:lnTo>
                <a:close/>
              </a:path>
              <a:path w="544195" h="76200">
                <a:moveTo>
                  <a:pt x="544055" y="38100"/>
                </a:moveTo>
                <a:lnTo>
                  <a:pt x="467855" y="0"/>
                </a:lnTo>
                <a:lnTo>
                  <a:pt x="467855" y="33527"/>
                </a:lnTo>
                <a:lnTo>
                  <a:pt x="480809" y="33527"/>
                </a:lnTo>
                <a:lnTo>
                  <a:pt x="483857" y="35051"/>
                </a:lnTo>
                <a:lnTo>
                  <a:pt x="485381" y="38100"/>
                </a:lnTo>
                <a:lnTo>
                  <a:pt x="485381" y="67437"/>
                </a:lnTo>
                <a:lnTo>
                  <a:pt x="544055" y="38100"/>
                </a:lnTo>
                <a:close/>
              </a:path>
              <a:path w="544195" h="76200">
                <a:moveTo>
                  <a:pt x="485381" y="67437"/>
                </a:moveTo>
                <a:lnTo>
                  <a:pt x="485381" y="38100"/>
                </a:lnTo>
                <a:lnTo>
                  <a:pt x="483857" y="41910"/>
                </a:lnTo>
                <a:lnTo>
                  <a:pt x="480809" y="43434"/>
                </a:lnTo>
                <a:lnTo>
                  <a:pt x="467855" y="43434"/>
                </a:lnTo>
                <a:lnTo>
                  <a:pt x="467855" y="76200"/>
                </a:lnTo>
                <a:lnTo>
                  <a:pt x="485381" y="67437"/>
                </a:lnTo>
                <a:close/>
              </a:path>
            </a:pathLst>
          </a:custGeom>
          <a:solidFill>
            <a:srgbClr val="000000"/>
          </a:solidFill>
        </p:spPr>
        <p:txBody>
          <a:bodyPr wrap="square" lIns="0" tIns="0" rIns="0" bIns="0" rtlCol="0"/>
          <a:lstStyle/>
          <a:p>
            <a:endParaRPr sz="1803"/>
          </a:p>
        </p:txBody>
      </p:sp>
      <p:sp>
        <p:nvSpPr>
          <p:cNvPr id="50" name="object 50"/>
          <p:cNvSpPr/>
          <p:nvPr/>
        </p:nvSpPr>
        <p:spPr>
          <a:xfrm>
            <a:off x="5742440" y="4093678"/>
            <a:ext cx="506397" cy="129144"/>
          </a:xfrm>
          <a:custGeom>
            <a:avLst/>
            <a:gdLst/>
            <a:ahLst/>
            <a:cxnLst/>
            <a:rect l="l" t="t" r="r" b="b"/>
            <a:pathLst>
              <a:path w="505460" h="128904">
                <a:moveTo>
                  <a:pt x="0" y="128777"/>
                </a:moveTo>
                <a:lnTo>
                  <a:pt x="126504" y="0"/>
                </a:lnTo>
                <a:lnTo>
                  <a:pt x="378713" y="0"/>
                </a:lnTo>
                <a:lnTo>
                  <a:pt x="505218" y="128777"/>
                </a:lnTo>
                <a:lnTo>
                  <a:pt x="0" y="128777"/>
                </a:lnTo>
                <a:close/>
              </a:path>
            </a:pathLst>
          </a:custGeom>
          <a:ln w="9525">
            <a:solidFill>
              <a:srgbClr val="000000"/>
            </a:solidFill>
          </a:ln>
        </p:spPr>
        <p:txBody>
          <a:bodyPr wrap="square" lIns="0" tIns="0" rIns="0" bIns="0" rtlCol="0"/>
          <a:lstStyle/>
          <a:p>
            <a:endParaRPr sz="1803"/>
          </a:p>
        </p:txBody>
      </p:sp>
      <p:sp>
        <p:nvSpPr>
          <p:cNvPr id="51" name="object 51"/>
          <p:cNvSpPr/>
          <p:nvPr/>
        </p:nvSpPr>
        <p:spPr>
          <a:xfrm>
            <a:off x="5806579" y="3773809"/>
            <a:ext cx="380435" cy="383615"/>
          </a:xfrm>
          <a:custGeom>
            <a:avLst/>
            <a:gdLst/>
            <a:ahLst/>
            <a:cxnLst/>
            <a:rect l="l" t="t" r="r" b="b"/>
            <a:pathLst>
              <a:path w="379729" h="382904">
                <a:moveTo>
                  <a:pt x="379475" y="191262"/>
                </a:moveTo>
                <a:lnTo>
                  <a:pt x="374443" y="147317"/>
                </a:lnTo>
                <a:lnTo>
                  <a:pt x="360119" y="107024"/>
                </a:lnTo>
                <a:lnTo>
                  <a:pt x="337664" y="71516"/>
                </a:lnTo>
                <a:lnTo>
                  <a:pt x="308238" y="41927"/>
                </a:lnTo>
                <a:lnTo>
                  <a:pt x="273001" y="19389"/>
                </a:lnTo>
                <a:lnTo>
                  <a:pt x="233114" y="5036"/>
                </a:lnTo>
                <a:lnTo>
                  <a:pt x="189738" y="0"/>
                </a:lnTo>
                <a:lnTo>
                  <a:pt x="146113" y="5036"/>
                </a:lnTo>
                <a:lnTo>
                  <a:pt x="106130" y="19389"/>
                </a:lnTo>
                <a:lnTo>
                  <a:pt x="70907" y="41927"/>
                </a:lnTo>
                <a:lnTo>
                  <a:pt x="41563" y="71516"/>
                </a:lnTo>
                <a:lnTo>
                  <a:pt x="19218" y="107024"/>
                </a:lnTo>
                <a:lnTo>
                  <a:pt x="4991" y="147317"/>
                </a:lnTo>
                <a:lnTo>
                  <a:pt x="0" y="191262"/>
                </a:lnTo>
                <a:lnTo>
                  <a:pt x="4991" y="235206"/>
                </a:lnTo>
                <a:lnTo>
                  <a:pt x="19218" y="275499"/>
                </a:lnTo>
                <a:lnTo>
                  <a:pt x="41563" y="311007"/>
                </a:lnTo>
                <a:lnTo>
                  <a:pt x="70907" y="340596"/>
                </a:lnTo>
                <a:lnTo>
                  <a:pt x="106130" y="363134"/>
                </a:lnTo>
                <a:lnTo>
                  <a:pt x="146113" y="377487"/>
                </a:lnTo>
                <a:lnTo>
                  <a:pt x="189738" y="382524"/>
                </a:lnTo>
                <a:lnTo>
                  <a:pt x="233114" y="377487"/>
                </a:lnTo>
                <a:lnTo>
                  <a:pt x="273001" y="363134"/>
                </a:lnTo>
                <a:lnTo>
                  <a:pt x="308238" y="340596"/>
                </a:lnTo>
                <a:lnTo>
                  <a:pt x="337664" y="311007"/>
                </a:lnTo>
                <a:lnTo>
                  <a:pt x="360119" y="275499"/>
                </a:lnTo>
                <a:lnTo>
                  <a:pt x="374443" y="235206"/>
                </a:lnTo>
                <a:lnTo>
                  <a:pt x="379475" y="191262"/>
                </a:lnTo>
                <a:close/>
              </a:path>
            </a:pathLst>
          </a:custGeom>
          <a:solidFill>
            <a:srgbClr val="FFFFFF"/>
          </a:solidFill>
        </p:spPr>
        <p:txBody>
          <a:bodyPr wrap="square" lIns="0" tIns="0" rIns="0" bIns="0" rtlCol="0"/>
          <a:lstStyle/>
          <a:p>
            <a:endParaRPr sz="1803"/>
          </a:p>
        </p:txBody>
      </p:sp>
      <p:sp>
        <p:nvSpPr>
          <p:cNvPr id="52" name="object 52"/>
          <p:cNvSpPr/>
          <p:nvPr/>
        </p:nvSpPr>
        <p:spPr>
          <a:xfrm>
            <a:off x="5806579" y="3773809"/>
            <a:ext cx="380435" cy="383615"/>
          </a:xfrm>
          <a:custGeom>
            <a:avLst/>
            <a:gdLst/>
            <a:ahLst/>
            <a:cxnLst/>
            <a:rect l="l" t="t" r="r" b="b"/>
            <a:pathLst>
              <a:path w="379729" h="382904">
                <a:moveTo>
                  <a:pt x="189738" y="0"/>
                </a:moveTo>
                <a:lnTo>
                  <a:pt x="146113" y="5036"/>
                </a:lnTo>
                <a:lnTo>
                  <a:pt x="106130" y="19389"/>
                </a:lnTo>
                <a:lnTo>
                  <a:pt x="70907" y="41927"/>
                </a:lnTo>
                <a:lnTo>
                  <a:pt x="41563" y="71516"/>
                </a:lnTo>
                <a:lnTo>
                  <a:pt x="19218" y="107024"/>
                </a:lnTo>
                <a:lnTo>
                  <a:pt x="4991" y="147317"/>
                </a:lnTo>
                <a:lnTo>
                  <a:pt x="0" y="191262"/>
                </a:lnTo>
                <a:lnTo>
                  <a:pt x="4991" y="235206"/>
                </a:lnTo>
                <a:lnTo>
                  <a:pt x="19218" y="275499"/>
                </a:lnTo>
                <a:lnTo>
                  <a:pt x="41563" y="311007"/>
                </a:lnTo>
                <a:lnTo>
                  <a:pt x="70907" y="340596"/>
                </a:lnTo>
                <a:lnTo>
                  <a:pt x="106130" y="363134"/>
                </a:lnTo>
                <a:lnTo>
                  <a:pt x="146113" y="377487"/>
                </a:lnTo>
                <a:lnTo>
                  <a:pt x="189738" y="382524"/>
                </a:lnTo>
                <a:lnTo>
                  <a:pt x="233114" y="377487"/>
                </a:lnTo>
                <a:lnTo>
                  <a:pt x="273001" y="363134"/>
                </a:lnTo>
                <a:lnTo>
                  <a:pt x="308238" y="340596"/>
                </a:lnTo>
                <a:lnTo>
                  <a:pt x="337664" y="311007"/>
                </a:lnTo>
                <a:lnTo>
                  <a:pt x="360119" y="275499"/>
                </a:lnTo>
                <a:lnTo>
                  <a:pt x="374443" y="235206"/>
                </a:lnTo>
                <a:lnTo>
                  <a:pt x="379475" y="191262"/>
                </a:lnTo>
                <a:lnTo>
                  <a:pt x="374443" y="147317"/>
                </a:lnTo>
                <a:lnTo>
                  <a:pt x="360119" y="107024"/>
                </a:lnTo>
                <a:lnTo>
                  <a:pt x="337664" y="71516"/>
                </a:lnTo>
                <a:lnTo>
                  <a:pt x="308238" y="41927"/>
                </a:lnTo>
                <a:lnTo>
                  <a:pt x="273001" y="19389"/>
                </a:lnTo>
                <a:lnTo>
                  <a:pt x="233114" y="5036"/>
                </a:lnTo>
                <a:lnTo>
                  <a:pt x="189738" y="0"/>
                </a:lnTo>
                <a:close/>
              </a:path>
            </a:pathLst>
          </a:custGeom>
          <a:ln w="9525">
            <a:solidFill>
              <a:srgbClr val="000000"/>
            </a:solidFill>
          </a:ln>
        </p:spPr>
        <p:txBody>
          <a:bodyPr wrap="square" lIns="0" tIns="0" rIns="0" bIns="0" rtlCol="0"/>
          <a:lstStyle/>
          <a:p>
            <a:endParaRPr sz="1803"/>
          </a:p>
        </p:txBody>
      </p:sp>
      <p:sp>
        <p:nvSpPr>
          <p:cNvPr id="53" name="object 53"/>
          <p:cNvSpPr/>
          <p:nvPr/>
        </p:nvSpPr>
        <p:spPr>
          <a:xfrm>
            <a:off x="6027193" y="3735638"/>
            <a:ext cx="835302" cy="76341"/>
          </a:xfrm>
          <a:custGeom>
            <a:avLst/>
            <a:gdLst/>
            <a:ahLst/>
            <a:cxnLst/>
            <a:rect l="l" t="t" r="r" b="b"/>
            <a:pathLst>
              <a:path w="833754" h="76200">
                <a:moveTo>
                  <a:pt x="774966" y="38100"/>
                </a:moveTo>
                <a:lnTo>
                  <a:pt x="773442" y="35051"/>
                </a:lnTo>
                <a:lnTo>
                  <a:pt x="770394" y="33527"/>
                </a:lnTo>
                <a:lnTo>
                  <a:pt x="4572" y="33527"/>
                </a:lnTo>
                <a:lnTo>
                  <a:pt x="1524" y="35051"/>
                </a:lnTo>
                <a:lnTo>
                  <a:pt x="0" y="38100"/>
                </a:lnTo>
                <a:lnTo>
                  <a:pt x="1524" y="41909"/>
                </a:lnTo>
                <a:lnTo>
                  <a:pt x="4572" y="42671"/>
                </a:lnTo>
                <a:lnTo>
                  <a:pt x="770394" y="42671"/>
                </a:lnTo>
                <a:lnTo>
                  <a:pt x="773442" y="41909"/>
                </a:lnTo>
                <a:lnTo>
                  <a:pt x="774966" y="38100"/>
                </a:lnTo>
                <a:close/>
              </a:path>
              <a:path w="833754" h="76200">
                <a:moveTo>
                  <a:pt x="833627" y="38100"/>
                </a:moveTo>
                <a:lnTo>
                  <a:pt x="757427" y="0"/>
                </a:lnTo>
                <a:lnTo>
                  <a:pt x="757427" y="33527"/>
                </a:lnTo>
                <a:lnTo>
                  <a:pt x="770394" y="33527"/>
                </a:lnTo>
                <a:lnTo>
                  <a:pt x="773442" y="35051"/>
                </a:lnTo>
                <a:lnTo>
                  <a:pt x="774966" y="38100"/>
                </a:lnTo>
                <a:lnTo>
                  <a:pt x="774966" y="67430"/>
                </a:lnTo>
                <a:lnTo>
                  <a:pt x="833627" y="38100"/>
                </a:lnTo>
                <a:close/>
              </a:path>
              <a:path w="833754" h="76200">
                <a:moveTo>
                  <a:pt x="774966" y="67430"/>
                </a:moveTo>
                <a:lnTo>
                  <a:pt x="774966" y="38100"/>
                </a:lnTo>
                <a:lnTo>
                  <a:pt x="773442" y="41909"/>
                </a:lnTo>
                <a:lnTo>
                  <a:pt x="770394" y="42671"/>
                </a:lnTo>
                <a:lnTo>
                  <a:pt x="757427" y="42671"/>
                </a:lnTo>
                <a:lnTo>
                  <a:pt x="757427" y="76200"/>
                </a:lnTo>
                <a:lnTo>
                  <a:pt x="774966" y="67430"/>
                </a:lnTo>
                <a:close/>
              </a:path>
            </a:pathLst>
          </a:custGeom>
          <a:solidFill>
            <a:srgbClr val="000000"/>
          </a:solidFill>
        </p:spPr>
        <p:txBody>
          <a:bodyPr wrap="square" lIns="0" tIns="0" rIns="0" bIns="0" rtlCol="0"/>
          <a:lstStyle/>
          <a:p>
            <a:endParaRPr sz="1803"/>
          </a:p>
        </p:txBody>
      </p:sp>
      <p:sp>
        <p:nvSpPr>
          <p:cNvPr id="54" name="object 54"/>
          <p:cNvSpPr/>
          <p:nvPr/>
        </p:nvSpPr>
        <p:spPr>
          <a:xfrm>
            <a:off x="6844810" y="3644791"/>
            <a:ext cx="288189" cy="304093"/>
          </a:xfrm>
          <a:custGeom>
            <a:avLst/>
            <a:gdLst/>
            <a:ahLst/>
            <a:cxnLst/>
            <a:rect l="l" t="t" r="r" b="b"/>
            <a:pathLst>
              <a:path w="287654" h="303529">
                <a:moveTo>
                  <a:pt x="287274" y="151637"/>
                </a:moveTo>
                <a:lnTo>
                  <a:pt x="279984" y="103680"/>
                </a:lnTo>
                <a:lnTo>
                  <a:pt x="259675" y="62051"/>
                </a:lnTo>
                <a:lnTo>
                  <a:pt x="228687" y="29236"/>
                </a:lnTo>
                <a:lnTo>
                  <a:pt x="189359" y="7723"/>
                </a:lnTo>
                <a:lnTo>
                  <a:pt x="144030" y="0"/>
                </a:lnTo>
                <a:lnTo>
                  <a:pt x="98327" y="7723"/>
                </a:lnTo>
                <a:lnTo>
                  <a:pt x="58767" y="29236"/>
                </a:lnTo>
                <a:lnTo>
                  <a:pt x="27655" y="62051"/>
                </a:lnTo>
                <a:lnTo>
                  <a:pt x="7298" y="103680"/>
                </a:lnTo>
                <a:lnTo>
                  <a:pt x="0" y="151637"/>
                </a:lnTo>
                <a:lnTo>
                  <a:pt x="7298" y="199595"/>
                </a:lnTo>
                <a:lnTo>
                  <a:pt x="27655" y="241224"/>
                </a:lnTo>
                <a:lnTo>
                  <a:pt x="58767" y="274039"/>
                </a:lnTo>
                <a:lnTo>
                  <a:pt x="98327" y="295552"/>
                </a:lnTo>
                <a:lnTo>
                  <a:pt x="144030" y="303275"/>
                </a:lnTo>
                <a:lnTo>
                  <a:pt x="189359" y="295552"/>
                </a:lnTo>
                <a:lnTo>
                  <a:pt x="228687" y="274039"/>
                </a:lnTo>
                <a:lnTo>
                  <a:pt x="259675" y="241224"/>
                </a:lnTo>
                <a:lnTo>
                  <a:pt x="279984" y="199595"/>
                </a:lnTo>
                <a:lnTo>
                  <a:pt x="287274" y="151637"/>
                </a:lnTo>
                <a:close/>
              </a:path>
            </a:pathLst>
          </a:custGeom>
          <a:solidFill>
            <a:srgbClr val="FFFFFF"/>
          </a:solidFill>
        </p:spPr>
        <p:txBody>
          <a:bodyPr wrap="square" lIns="0" tIns="0" rIns="0" bIns="0" rtlCol="0"/>
          <a:lstStyle/>
          <a:p>
            <a:endParaRPr sz="1803"/>
          </a:p>
        </p:txBody>
      </p:sp>
      <p:sp>
        <p:nvSpPr>
          <p:cNvPr id="55" name="object 55"/>
          <p:cNvSpPr/>
          <p:nvPr/>
        </p:nvSpPr>
        <p:spPr>
          <a:xfrm>
            <a:off x="6844810" y="3644791"/>
            <a:ext cx="288189" cy="304093"/>
          </a:xfrm>
          <a:custGeom>
            <a:avLst/>
            <a:gdLst/>
            <a:ahLst/>
            <a:cxnLst/>
            <a:rect l="l" t="t" r="r" b="b"/>
            <a:pathLst>
              <a:path w="287654" h="303529">
                <a:moveTo>
                  <a:pt x="144030" y="0"/>
                </a:moveTo>
                <a:lnTo>
                  <a:pt x="98327" y="7723"/>
                </a:lnTo>
                <a:lnTo>
                  <a:pt x="58767" y="29236"/>
                </a:lnTo>
                <a:lnTo>
                  <a:pt x="27655" y="62051"/>
                </a:lnTo>
                <a:lnTo>
                  <a:pt x="7298" y="103680"/>
                </a:lnTo>
                <a:lnTo>
                  <a:pt x="0" y="151637"/>
                </a:lnTo>
                <a:lnTo>
                  <a:pt x="7298" y="199595"/>
                </a:lnTo>
                <a:lnTo>
                  <a:pt x="27655" y="241224"/>
                </a:lnTo>
                <a:lnTo>
                  <a:pt x="58767" y="274039"/>
                </a:lnTo>
                <a:lnTo>
                  <a:pt x="98327" y="295552"/>
                </a:lnTo>
                <a:lnTo>
                  <a:pt x="144030" y="303275"/>
                </a:lnTo>
                <a:lnTo>
                  <a:pt x="189359" y="295552"/>
                </a:lnTo>
                <a:lnTo>
                  <a:pt x="228687" y="274039"/>
                </a:lnTo>
                <a:lnTo>
                  <a:pt x="259675" y="241224"/>
                </a:lnTo>
                <a:lnTo>
                  <a:pt x="279984" y="199595"/>
                </a:lnTo>
                <a:lnTo>
                  <a:pt x="287274" y="151637"/>
                </a:lnTo>
                <a:lnTo>
                  <a:pt x="279984" y="103680"/>
                </a:lnTo>
                <a:lnTo>
                  <a:pt x="259675" y="62051"/>
                </a:lnTo>
                <a:lnTo>
                  <a:pt x="228687" y="29236"/>
                </a:lnTo>
                <a:lnTo>
                  <a:pt x="189359" y="7723"/>
                </a:lnTo>
                <a:lnTo>
                  <a:pt x="144030" y="0"/>
                </a:lnTo>
                <a:close/>
              </a:path>
            </a:pathLst>
          </a:custGeom>
          <a:ln w="9525">
            <a:solidFill>
              <a:srgbClr val="000000"/>
            </a:solidFill>
          </a:ln>
        </p:spPr>
        <p:txBody>
          <a:bodyPr wrap="square" lIns="0" tIns="0" rIns="0" bIns="0" rtlCol="0"/>
          <a:lstStyle/>
          <a:p>
            <a:endParaRPr sz="1803"/>
          </a:p>
        </p:txBody>
      </p:sp>
      <p:sp>
        <p:nvSpPr>
          <p:cNvPr id="56" name="object 56"/>
          <p:cNvSpPr/>
          <p:nvPr/>
        </p:nvSpPr>
        <p:spPr>
          <a:xfrm>
            <a:off x="7035663" y="3695940"/>
            <a:ext cx="0" cy="393158"/>
          </a:xfrm>
          <a:custGeom>
            <a:avLst/>
            <a:gdLst/>
            <a:ahLst/>
            <a:cxnLst/>
            <a:rect l="l" t="t" r="r" b="b"/>
            <a:pathLst>
              <a:path h="392429">
                <a:moveTo>
                  <a:pt x="0" y="0"/>
                </a:moveTo>
                <a:lnTo>
                  <a:pt x="0" y="392429"/>
                </a:lnTo>
              </a:path>
            </a:pathLst>
          </a:custGeom>
          <a:ln w="9525">
            <a:solidFill>
              <a:srgbClr val="000000"/>
            </a:solidFill>
          </a:ln>
        </p:spPr>
        <p:txBody>
          <a:bodyPr wrap="square" lIns="0" tIns="0" rIns="0" bIns="0" rtlCol="0"/>
          <a:lstStyle/>
          <a:p>
            <a:endParaRPr sz="1803"/>
          </a:p>
        </p:txBody>
      </p:sp>
      <p:sp>
        <p:nvSpPr>
          <p:cNvPr id="57" name="object 57"/>
          <p:cNvSpPr/>
          <p:nvPr/>
        </p:nvSpPr>
        <p:spPr>
          <a:xfrm>
            <a:off x="6986040" y="3697467"/>
            <a:ext cx="49622" cy="209939"/>
          </a:xfrm>
          <a:custGeom>
            <a:avLst/>
            <a:gdLst/>
            <a:ahLst/>
            <a:cxnLst/>
            <a:rect l="l" t="t" r="r" b="b"/>
            <a:pathLst>
              <a:path w="49529" h="209550">
                <a:moveTo>
                  <a:pt x="49529" y="0"/>
                </a:moveTo>
                <a:lnTo>
                  <a:pt x="0" y="209550"/>
                </a:lnTo>
              </a:path>
            </a:pathLst>
          </a:custGeom>
          <a:ln w="9525">
            <a:solidFill>
              <a:srgbClr val="000000"/>
            </a:solidFill>
          </a:ln>
        </p:spPr>
        <p:txBody>
          <a:bodyPr wrap="square" lIns="0" tIns="0" rIns="0" bIns="0" rtlCol="0"/>
          <a:lstStyle/>
          <a:p>
            <a:endParaRPr sz="1803"/>
          </a:p>
        </p:txBody>
      </p:sp>
      <p:sp>
        <p:nvSpPr>
          <p:cNvPr id="58" name="object 58"/>
          <p:cNvSpPr/>
          <p:nvPr/>
        </p:nvSpPr>
        <p:spPr>
          <a:xfrm>
            <a:off x="6935668" y="3697467"/>
            <a:ext cx="50894" cy="209939"/>
          </a:xfrm>
          <a:custGeom>
            <a:avLst/>
            <a:gdLst/>
            <a:ahLst/>
            <a:cxnLst/>
            <a:rect l="l" t="t" r="r" b="b"/>
            <a:pathLst>
              <a:path w="50800" h="209550">
                <a:moveTo>
                  <a:pt x="0" y="0"/>
                </a:moveTo>
                <a:lnTo>
                  <a:pt x="50279" y="209550"/>
                </a:lnTo>
              </a:path>
            </a:pathLst>
          </a:custGeom>
          <a:ln w="9525">
            <a:solidFill>
              <a:srgbClr val="000000"/>
            </a:solidFill>
          </a:ln>
        </p:spPr>
        <p:txBody>
          <a:bodyPr wrap="square" lIns="0" tIns="0" rIns="0" bIns="0" rtlCol="0"/>
          <a:lstStyle/>
          <a:p>
            <a:endParaRPr sz="1803"/>
          </a:p>
        </p:txBody>
      </p:sp>
      <p:sp>
        <p:nvSpPr>
          <p:cNvPr id="59" name="object 59"/>
          <p:cNvSpPr/>
          <p:nvPr/>
        </p:nvSpPr>
        <p:spPr>
          <a:xfrm>
            <a:off x="6935668" y="3695940"/>
            <a:ext cx="0" cy="393158"/>
          </a:xfrm>
          <a:custGeom>
            <a:avLst/>
            <a:gdLst/>
            <a:ahLst/>
            <a:cxnLst/>
            <a:rect l="l" t="t" r="r" b="b"/>
            <a:pathLst>
              <a:path h="392429">
                <a:moveTo>
                  <a:pt x="0" y="0"/>
                </a:moveTo>
                <a:lnTo>
                  <a:pt x="0" y="392429"/>
                </a:lnTo>
              </a:path>
            </a:pathLst>
          </a:custGeom>
          <a:ln w="9525">
            <a:solidFill>
              <a:srgbClr val="000000"/>
            </a:solidFill>
          </a:ln>
        </p:spPr>
        <p:txBody>
          <a:bodyPr wrap="square" lIns="0" tIns="0" rIns="0" bIns="0" rtlCol="0"/>
          <a:lstStyle/>
          <a:p>
            <a:endParaRPr sz="1803"/>
          </a:p>
        </p:txBody>
      </p:sp>
      <p:sp>
        <p:nvSpPr>
          <p:cNvPr id="60" name="object 60"/>
          <p:cNvSpPr/>
          <p:nvPr/>
        </p:nvSpPr>
        <p:spPr>
          <a:xfrm>
            <a:off x="7145607" y="3735638"/>
            <a:ext cx="545205" cy="76341"/>
          </a:xfrm>
          <a:custGeom>
            <a:avLst/>
            <a:gdLst/>
            <a:ahLst/>
            <a:cxnLst/>
            <a:rect l="l" t="t" r="r" b="b"/>
            <a:pathLst>
              <a:path w="544195" h="76200">
                <a:moveTo>
                  <a:pt x="485381" y="38100"/>
                </a:moveTo>
                <a:lnTo>
                  <a:pt x="484632" y="35051"/>
                </a:lnTo>
                <a:lnTo>
                  <a:pt x="480809" y="33527"/>
                </a:lnTo>
                <a:lnTo>
                  <a:pt x="4559" y="33527"/>
                </a:lnTo>
                <a:lnTo>
                  <a:pt x="1524" y="35051"/>
                </a:lnTo>
                <a:lnTo>
                  <a:pt x="0" y="38100"/>
                </a:lnTo>
                <a:lnTo>
                  <a:pt x="1524" y="41909"/>
                </a:lnTo>
                <a:lnTo>
                  <a:pt x="4559" y="42671"/>
                </a:lnTo>
                <a:lnTo>
                  <a:pt x="480809" y="42671"/>
                </a:lnTo>
                <a:lnTo>
                  <a:pt x="484632" y="41909"/>
                </a:lnTo>
                <a:lnTo>
                  <a:pt x="485381" y="38100"/>
                </a:lnTo>
                <a:close/>
              </a:path>
              <a:path w="544195" h="76200">
                <a:moveTo>
                  <a:pt x="544055" y="38100"/>
                </a:moveTo>
                <a:lnTo>
                  <a:pt x="467855" y="0"/>
                </a:lnTo>
                <a:lnTo>
                  <a:pt x="467855" y="33527"/>
                </a:lnTo>
                <a:lnTo>
                  <a:pt x="480809" y="33527"/>
                </a:lnTo>
                <a:lnTo>
                  <a:pt x="484632" y="35051"/>
                </a:lnTo>
                <a:lnTo>
                  <a:pt x="485381" y="38100"/>
                </a:lnTo>
                <a:lnTo>
                  <a:pt x="485381" y="67437"/>
                </a:lnTo>
                <a:lnTo>
                  <a:pt x="544055" y="38100"/>
                </a:lnTo>
                <a:close/>
              </a:path>
              <a:path w="544195" h="76200">
                <a:moveTo>
                  <a:pt x="485381" y="67437"/>
                </a:moveTo>
                <a:lnTo>
                  <a:pt x="485381" y="38100"/>
                </a:lnTo>
                <a:lnTo>
                  <a:pt x="484632" y="41909"/>
                </a:lnTo>
                <a:lnTo>
                  <a:pt x="480809" y="42671"/>
                </a:lnTo>
                <a:lnTo>
                  <a:pt x="467855" y="42671"/>
                </a:lnTo>
                <a:lnTo>
                  <a:pt x="467855" y="76200"/>
                </a:lnTo>
                <a:lnTo>
                  <a:pt x="485381" y="67437"/>
                </a:lnTo>
                <a:close/>
              </a:path>
            </a:pathLst>
          </a:custGeom>
          <a:solidFill>
            <a:srgbClr val="000000"/>
          </a:solidFill>
        </p:spPr>
        <p:txBody>
          <a:bodyPr wrap="square" lIns="0" tIns="0" rIns="0" bIns="0" rtlCol="0"/>
          <a:lstStyle/>
          <a:p>
            <a:endParaRPr sz="1803"/>
          </a:p>
        </p:txBody>
      </p:sp>
      <p:sp>
        <p:nvSpPr>
          <p:cNvPr id="61" name="object 61"/>
          <p:cNvSpPr/>
          <p:nvPr/>
        </p:nvSpPr>
        <p:spPr>
          <a:xfrm>
            <a:off x="5379832" y="3931071"/>
            <a:ext cx="650810" cy="76341"/>
          </a:xfrm>
          <a:custGeom>
            <a:avLst/>
            <a:gdLst/>
            <a:ahLst/>
            <a:cxnLst/>
            <a:rect l="l" t="t" r="r" b="b"/>
            <a:pathLst>
              <a:path w="649604" h="76200">
                <a:moveTo>
                  <a:pt x="585977" y="44958"/>
                </a:moveTo>
                <a:lnTo>
                  <a:pt x="585977" y="32004"/>
                </a:lnTo>
                <a:lnTo>
                  <a:pt x="0" y="32004"/>
                </a:lnTo>
                <a:lnTo>
                  <a:pt x="0" y="44958"/>
                </a:lnTo>
                <a:lnTo>
                  <a:pt x="585977" y="44958"/>
                </a:lnTo>
                <a:close/>
              </a:path>
              <a:path w="649604" h="76200">
                <a:moveTo>
                  <a:pt x="649211" y="38100"/>
                </a:moveTo>
                <a:lnTo>
                  <a:pt x="573011" y="0"/>
                </a:lnTo>
                <a:lnTo>
                  <a:pt x="573011" y="32004"/>
                </a:lnTo>
                <a:lnTo>
                  <a:pt x="585977" y="32004"/>
                </a:lnTo>
                <a:lnTo>
                  <a:pt x="585977" y="69716"/>
                </a:lnTo>
                <a:lnTo>
                  <a:pt x="649211" y="38100"/>
                </a:lnTo>
                <a:close/>
              </a:path>
              <a:path w="649604" h="76200">
                <a:moveTo>
                  <a:pt x="585977" y="69716"/>
                </a:moveTo>
                <a:lnTo>
                  <a:pt x="585977" y="44958"/>
                </a:lnTo>
                <a:lnTo>
                  <a:pt x="573011" y="44958"/>
                </a:lnTo>
                <a:lnTo>
                  <a:pt x="573011" y="76200"/>
                </a:lnTo>
                <a:lnTo>
                  <a:pt x="585977" y="69716"/>
                </a:lnTo>
                <a:close/>
              </a:path>
            </a:pathLst>
          </a:custGeom>
          <a:solidFill>
            <a:srgbClr val="000000"/>
          </a:solidFill>
        </p:spPr>
        <p:txBody>
          <a:bodyPr wrap="square" lIns="0" tIns="0" rIns="0" bIns="0" rtlCol="0"/>
          <a:lstStyle/>
          <a:p>
            <a:endParaRPr sz="1803"/>
          </a:p>
        </p:txBody>
      </p:sp>
      <p:sp>
        <p:nvSpPr>
          <p:cNvPr id="62" name="object 62"/>
          <p:cNvSpPr/>
          <p:nvPr/>
        </p:nvSpPr>
        <p:spPr>
          <a:xfrm>
            <a:off x="6844810" y="5338807"/>
            <a:ext cx="288189" cy="304093"/>
          </a:xfrm>
          <a:custGeom>
            <a:avLst/>
            <a:gdLst/>
            <a:ahLst/>
            <a:cxnLst/>
            <a:rect l="l" t="t" r="r" b="b"/>
            <a:pathLst>
              <a:path w="287654" h="303529">
                <a:moveTo>
                  <a:pt x="287274" y="151637"/>
                </a:moveTo>
                <a:lnTo>
                  <a:pt x="279984" y="103680"/>
                </a:lnTo>
                <a:lnTo>
                  <a:pt x="259675" y="62051"/>
                </a:lnTo>
                <a:lnTo>
                  <a:pt x="228687" y="29236"/>
                </a:lnTo>
                <a:lnTo>
                  <a:pt x="189359" y="7723"/>
                </a:lnTo>
                <a:lnTo>
                  <a:pt x="144030" y="0"/>
                </a:lnTo>
                <a:lnTo>
                  <a:pt x="98327" y="7723"/>
                </a:lnTo>
                <a:lnTo>
                  <a:pt x="58767" y="29236"/>
                </a:lnTo>
                <a:lnTo>
                  <a:pt x="27655" y="62051"/>
                </a:lnTo>
                <a:lnTo>
                  <a:pt x="7298" y="103680"/>
                </a:lnTo>
                <a:lnTo>
                  <a:pt x="0" y="151637"/>
                </a:lnTo>
                <a:lnTo>
                  <a:pt x="7298" y="199595"/>
                </a:lnTo>
                <a:lnTo>
                  <a:pt x="27655" y="241224"/>
                </a:lnTo>
                <a:lnTo>
                  <a:pt x="58767" y="274039"/>
                </a:lnTo>
                <a:lnTo>
                  <a:pt x="98327" y="295552"/>
                </a:lnTo>
                <a:lnTo>
                  <a:pt x="144030" y="303275"/>
                </a:lnTo>
                <a:lnTo>
                  <a:pt x="189359" y="295552"/>
                </a:lnTo>
                <a:lnTo>
                  <a:pt x="228687" y="274039"/>
                </a:lnTo>
                <a:lnTo>
                  <a:pt x="259675" y="241224"/>
                </a:lnTo>
                <a:lnTo>
                  <a:pt x="279984" y="199595"/>
                </a:lnTo>
                <a:lnTo>
                  <a:pt x="287274" y="151637"/>
                </a:lnTo>
                <a:close/>
              </a:path>
            </a:pathLst>
          </a:custGeom>
          <a:solidFill>
            <a:srgbClr val="FFFFFF"/>
          </a:solidFill>
        </p:spPr>
        <p:txBody>
          <a:bodyPr wrap="square" lIns="0" tIns="0" rIns="0" bIns="0" rtlCol="0"/>
          <a:lstStyle/>
          <a:p>
            <a:endParaRPr sz="1803"/>
          </a:p>
        </p:txBody>
      </p:sp>
      <p:sp>
        <p:nvSpPr>
          <p:cNvPr id="63" name="object 63"/>
          <p:cNvSpPr/>
          <p:nvPr/>
        </p:nvSpPr>
        <p:spPr>
          <a:xfrm>
            <a:off x="6844810" y="5338807"/>
            <a:ext cx="288189" cy="304093"/>
          </a:xfrm>
          <a:custGeom>
            <a:avLst/>
            <a:gdLst/>
            <a:ahLst/>
            <a:cxnLst/>
            <a:rect l="l" t="t" r="r" b="b"/>
            <a:pathLst>
              <a:path w="287654" h="303529">
                <a:moveTo>
                  <a:pt x="144030" y="0"/>
                </a:moveTo>
                <a:lnTo>
                  <a:pt x="98327" y="7723"/>
                </a:lnTo>
                <a:lnTo>
                  <a:pt x="58767" y="29236"/>
                </a:lnTo>
                <a:lnTo>
                  <a:pt x="27655" y="62051"/>
                </a:lnTo>
                <a:lnTo>
                  <a:pt x="7298" y="103680"/>
                </a:lnTo>
                <a:lnTo>
                  <a:pt x="0" y="151637"/>
                </a:lnTo>
                <a:lnTo>
                  <a:pt x="7298" y="199595"/>
                </a:lnTo>
                <a:lnTo>
                  <a:pt x="27655" y="241224"/>
                </a:lnTo>
                <a:lnTo>
                  <a:pt x="58767" y="274039"/>
                </a:lnTo>
                <a:lnTo>
                  <a:pt x="98327" y="295552"/>
                </a:lnTo>
                <a:lnTo>
                  <a:pt x="144030" y="303275"/>
                </a:lnTo>
                <a:lnTo>
                  <a:pt x="189359" y="295552"/>
                </a:lnTo>
                <a:lnTo>
                  <a:pt x="228687" y="274039"/>
                </a:lnTo>
                <a:lnTo>
                  <a:pt x="259675" y="241224"/>
                </a:lnTo>
                <a:lnTo>
                  <a:pt x="279984" y="199595"/>
                </a:lnTo>
                <a:lnTo>
                  <a:pt x="287274" y="151637"/>
                </a:lnTo>
                <a:lnTo>
                  <a:pt x="279984" y="103680"/>
                </a:lnTo>
                <a:lnTo>
                  <a:pt x="259675" y="62051"/>
                </a:lnTo>
                <a:lnTo>
                  <a:pt x="228687" y="29236"/>
                </a:lnTo>
                <a:lnTo>
                  <a:pt x="189359" y="7723"/>
                </a:lnTo>
                <a:lnTo>
                  <a:pt x="144030" y="0"/>
                </a:lnTo>
                <a:close/>
              </a:path>
            </a:pathLst>
          </a:custGeom>
          <a:ln w="9525">
            <a:solidFill>
              <a:srgbClr val="000000"/>
            </a:solidFill>
          </a:ln>
        </p:spPr>
        <p:txBody>
          <a:bodyPr wrap="square" lIns="0" tIns="0" rIns="0" bIns="0" rtlCol="0"/>
          <a:lstStyle/>
          <a:p>
            <a:endParaRPr sz="1803"/>
          </a:p>
        </p:txBody>
      </p:sp>
      <p:sp>
        <p:nvSpPr>
          <p:cNvPr id="64" name="object 64"/>
          <p:cNvSpPr/>
          <p:nvPr/>
        </p:nvSpPr>
        <p:spPr>
          <a:xfrm>
            <a:off x="7035663" y="5389955"/>
            <a:ext cx="0" cy="392522"/>
          </a:xfrm>
          <a:custGeom>
            <a:avLst/>
            <a:gdLst/>
            <a:ahLst/>
            <a:cxnLst/>
            <a:rect l="l" t="t" r="r" b="b"/>
            <a:pathLst>
              <a:path h="391795">
                <a:moveTo>
                  <a:pt x="0" y="0"/>
                </a:moveTo>
                <a:lnTo>
                  <a:pt x="0" y="391667"/>
                </a:lnTo>
              </a:path>
            </a:pathLst>
          </a:custGeom>
          <a:ln w="9525">
            <a:solidFill>
              <a:srgbClr val="000000"/>
            </a:solidFill>
          </a:ln>
        </p:spPr>
        <p:txBody>
          <a:bodyPr wrap="square" lIns="0" tIns="0" rIns="0" bIns="0" rtlCol="0"/>
          <a:lstStyle/>
          <a:p>
            <a:endParaRPr sz="1803"/>
          </a:p>
        </p:txBody>
      </p:sp>
      <p:sp>
        <p:nvSpPr>
          <p:cNvPr id="65" name="object 65"/>
          <p:cNvSpPr/>
          <p:nvPr/>
        </p:nvSpPr>
        <p:spPr>
          <a:xfrm>
            <a:off x="6986040" y="5391481"/>
            <a:ext cx="49622" cy="209939"/>
          </a:xfrm>
          <a:custGeom>
            <a:avLst/>
            <a:gdLst/>
            <a:ahLst/>
            <a:cxnLst/>
            <a:rect l="l" t="t" r="r" b="b"/>
            <a:pathLst>
              <a:path w="49529" h="209550">
                <a:moveTo>
                  <a:pt x="49529" y="0"/>
                </a:moveTo>
                <a:lnTo>
                  <a:pt x="0" y="209550"/>
                </a:lnTo>
              </a:path>
            </a:pathLst>
          </a:custGeom>
          <a:ln w="9525">
            <a:solidFill>
              <a:srgbClr val="000000"/>
            </a:solidFill>
          </a:ln>
        </p:spPr>
        <p:txBody>
          <a:bodyPr wrap="square" lIns="0" tIns="0" rIns="0" bIns="0" rtlCol="0"/>
          <a:lstStyle/>
          <a:p>
            <a:endParaRPr sz="1803"/>
          </a:p>
        </p:txBody>
      </p:sp>
      <p:sp>
        <p:nvSpPr>
          <p:cNvPr id="66" name="object 66"/>
          <p:cNvSpPr/>
          <p:nvPr/>
        </p:nvSpPr>
        <p:spPr>
          <a:xfrm>
            <a:off x="6935668" y="5391481"/>
            <a:ext cx="50894" cy="209939"/>
          </a:xfrm>
          <a:custGeom>
            <a:avLst/>
            <a:gdLst/>
            <a:ahLst/>
            <a:cxnLst/>
            <a:rect l="l" t="t" r="r" b="b"/>
            <a:pathLst>
              <a:path w="50800" h="209550">
                <a:moveTo>
                  <a:pt x="0" y="0"/>
                </a:moveTo>
                <a:lnTo>
                  <a:pt x="50279" y="209550"/>
                </a:lnTo>
              </a:path>
            </a:pathLst>
          </a:custGeom>
          <a:ln w="9525">
            <a:solidFill>
              <a:srgbClr val="000000"/>
            </a:solidFill>
          </a:ln>
        </p:spPr>
        <p:txBody>
          <a:bodyPr wrap="square" lIns="0" tIns="0" rIns="0" bIns="0" rtlCol="0"/>
          <a:lstStyle/>
          <a:p>
            <a:endParaRPr sz="1803"/>
          </a:p>
        </p:txBody>
      </p:sp>
      <p:sp>
        <p:nvSpPr>
          <p:cNvPr id="67" name="object 67"/>
          <p:cNvSpPr/>
          <p:nvPr/>
        </p:nvSpPr>
        <p:spPr>
          <a:xfrm>
            <a:off x="6935668" y="5389955"/>
            <a:ext cx="0" cy="392522"/>
          </a:xfrm>
          <a:custGeom>
            <a:avLst/>
            <a:gdLst/>
            <a:ahLst/>
            <a:cxnLst/>
            <a:rect l="l" t="t" r="r" b="b"/>
            <a:pathLst>
              <a:path h="391795">
                <a:moveTo>
                  <a:pt x="0" y="0"/>
                </a:moveTo>
                <a:lnTo>
                  <a:pt x="0" y="391667"/>
                </a:lnTo>
              </a:path>
            </a:pathLst>
          </a:custGeom>
          <a:ln w="9525">
            <a:solidFill>
              <a:srgbClr val="000000"/>
            </a:solidFill>
          </a:ln>
        </p:spPr>
        <p:txBody>
          <a:bodyPr wrap="square" lIns="0" tIns="0" rIns="0" bIns="0" rtlCol="0"/>
          <a:lstStyle/>
          <a:p>
            <a:endParaRPr sz="1803"/>
          </a:p>
        </p:txBody>
      </p:sp>
      <p:sp>
        <p:nvSpPr>
          <p:cNvPr id="68" name="object 68"/>
          <p:cNvSpPr/>
          <p:nvPr/>
        </p:nvSpPr>
        <p:spPr>
          <a:xfrm>
            <a:off x="7128049" y="5429652"/>
            <a:ext cx="545205" cy="76341"/>
          </a:xfrm>
          <a:custGeom>
            <a:avLst/>
            <a:gdLst/>
            <a:ahLst/>
            <a:cxnLst/>
            <a:rect l="l" t="t" r="r" b="b"/>
            <a:pathLst>
              <a:path w="544195" h="76200">
                <a:moveTo>
                  <a:pt x="485381" y="38100"/>
                </a:moveTo>
                <a:lnTo>
                  <a:pt x="484632" y="34289"/>
                </a:lnTo>
                <a:lnTo>
                  <a:pt x="480809" y="33527"/>
                </a:lnTo>
                <a:lnTo>
                  <a:pt x="4559" y="33527"/>
                </a:lnTo>
                <a:lnTo>
                  <a:pt x="1511" y="34289"/>
                </a:lnTo>
                <a:lnTo>
                  <a:pt x="0" y="38100"/>
                </a:lnTo>
                <a:lnTo>
                  <a:pt x="1511" y="41148"/>
                </a:lnTo>
                <a:lnTo>
                  <a:pt x="4559" y="42672"/>
                </a:lnTo>
                <a:lnTo>
                  <a:pt x="480809" y="42672"/>
                </a:lnTo>
                <a:lnTo>
                  <a:pt x="484632" y="41148"/>
                </a:lnTo>
                <a:lnTo>
                  <a:pt x="485381" y="38100"/>
                </a:lnTo>
                <a:close/>
              </a:path>
              <a:path w="544195" h="76200">
                <a:moveTo>
                  <a:pt x="544068" y="38100"/>
                </a:moveTo>
                <a:lnTo>
                  <a:pt x="467868" y="0"/>
                </a:lnTo>
                <a:lnTo>
                  <a:pt x="467868" y="33527"/>
                </a:lnTo>
                <a:lnTo>
                  <a:pt x="480809" y="33527"/>
                </a:lnTo>
                <a:lnTo>
                  <a:pt x="484632" y="34289"/>
                </a:lnTo>
                <a:lnTo>
                  <a:pt x="485381" y="38100"/>
                </a:lnTo>
                <a:lnTo>
                  <a:pt x="485381" y="67443"/>
                </a:lnTo>
                <a:lnTo>
                  <a:pt x="544068" y="38100"/>
                </a:lnTo>
                <a:close/>
              </a:path>
              <a:path w="544195" h="76200">
                <a:moveTo>
                  <a:pt x="485381" y="67443"/>
                </a:moveTo>
                <a:lnTo>
                  <a:pt x="485381" y="38100"/>
                </a:lnTo>
                <a:lnTo>
                  <a:pt x="484632" y="41148"/>
                </a:lnTo>
                <a:lnTo>
                  <a:pt x="480809" y="42672"/>
                </a:lnTo>
                <a:lnTo>
                  <a:pt x="467868" y="42672"/>
                </a:lnTo>
                <a:lnTo>
                  <a:pt x="467868" y="76200"/>
                </a:lnTo>
                <a:lnTo>
                  <a:pt x="485381" y="67443"/>
                </a:lnTo>
                <a:close/>
              </a:path>
            </a:pathLst>
          </a:custGeom>
          <a:solidFill>
            <a:srgbClr val="000000"/>
          </a:solidFill>
        </p:spPr>
        <p:txBody>
          <a:bodyPr wrap="square" lIns="0" tIns="0" rIns="0" bIns="0" rtlCol="0"/>
          <a:lstStyle/>
          <a:p>
            <a:endParaRPr sz="1803"/>
          </a:p>
        </p:txBody>
      </p:sp>
      <p:sp>
        <p:nvSpPr>
          <p:cNvPr id="69" name="object 69"/>
          <p:cNvSpPr txBox="1"/>
          <p:nvPr/>
        </p:nvSpPr>
        <p:spPr>
          <a:xfrm>
            <a:off x="7752770" y="5333717"/>
            <a:ext cx="901463" cy="391886"/>
          </a:xfrm>
          <a:prstGeom prst="rect">
            <a:avLst/>
          </a:prstGeom>
        </p:spPr>
        <p:txBody>
          <a:bodyPr vert="horz" wrap="square" lIns="0" tIns="12724" rIns="0" bIns="0" rtlCol="0">
            <a:spAutoFit/>
          </a:bodyPr>
          <a:lstStyle/>
          <a:p>
            <a:pPr marL="12724" marR="5090">
              <a:spcBef>
                <a:spcPts val="100"/>
              </a:spcBef>
            </a:pPr>
            <a:r>
              <a:rPr sz="1202" spc="-5" dirty="0">
                <a:latin typeface="Arial"/>
                <a:cs typeface="Arial"/>
              </a:rPr>
              <a:t>Ιξωδολυμένο  Υπόλειμμα</a:t>
            </a:r>
            <a:endParaRPr sz="1202">
              <a:latin typeface="Arial"/>
              <a:cs typeface="Arial"/>
            </a:endParaRPr>
          </a:p>
        </p:txBody>
      </p:sp>
      <p:sp>
        <p:nvSpPr>
          <p:cNvPr id="70" name="object 70"/>
          <p:cNvSpPr txBox="1"/>
          <p:nvPr/>
        </p:nvSpPr>
        <p:spPr>
          <a:xfrm>
            <a:off x="7752769" y="4476403"/>
            <a:ext cx="1310527" cy="391886"/>
          </a:xfrm>
          <a:prstGeom prst="rect">
            <a:avLst/>
          </a:prstGeom>
        </p:spPr>
        <p:txBody>
          <a:bodyPr vert="horz" wrap="square" lIns="0" tIns="12724" rIns="0" bIns="0" rtlCol="0">
            <a:spAutoFit/>
          </a:bodyPr>
          <a:lstStyle/>
          <a:p>
            <a:pPr marL="12724">
              <a:spcBef>
                <a:spcPts val="100"/>
              </a:spcBef>
            </a:pPr>
            <a:r>
              <a:rPr sz="1202" dirty="0">
                <a:latin typeface="Arial"/>
                <a:cs typeface="Arial"/>
              </a:rPr>
              <a:t>Βαρύ</a:t>
            </a:r>
            <a:endParaRPr sz="1202">
              <a:latin typeface="Arial"/>
              <a:cs typeface="Arial"/>
            </a:endParaRPr>
          </a:p>
          <a:p>
            <a:pPr marL="12724"/>
            <a:r>
              <a:rPr sz="1202" spc="-5" dirty="0">
                <a:latin typeface="Arial"/>
                <a:cs typeface="Arial"/>
              </a:rPr>
              <a:t>Gasoil</a:t>
            </a:r>
            <a:r>
              <a:rPr sz="1202" spc="-35" dirty="0">
                <a:latin typeface="Arial"/>
                <a:cs typeface="Arial"/>
              </a:rPr>
              <a:t> </a:t>
            </a:r>
            <a:r>
              <a:rPr sz="1202" spc="-10" dirty="0">
                <a:latin typeface="Arial"/>
                <a:cs typeface="Arial"/>
              </a:rPr>
              <a:t>Ιξωδόλυσης</a:t>
            </a:r>
            <a:endParaRPr sz="1202">
              <a:latin typeface="Arial"/>
              <a:cs typeface="Arial"/>
            </a:endParaRPr>
          </a:p>
        </p:txBody>
      </p:sp>
      <p:sp>
        <p:nvSpPr>
          <p:cNvPr id="71" name="object 71"/>
          <p:cNvSpPr txBox="1"/>
          <p:nvPr/>
        </p:nvSpPr>
        <p:spPr>
          <a:xfrm>
            <a:off x="7752769" y="3648100"/>
            <a:ext cx="1310527" cy="391886"/>
          </a:xfrm>
          <a:prstGeom prst="rect">
            <a:avLst/>
          </a:prstGeom>
        </p:spPr>
        <p:txBody>
          <a:bodyPr vert="horz" wrap="square" lIns="0" tIns="12724" rIns="0" bIns="0" rtlCol="0">
            <a:spAutoFit/>
          </a:bodyPr>
          <a:lstStyle/>
          <a:p>
            <a:pPr marL="12724">
              <a:spcBef>
                <a:spcPts val="100"/>
              </a:spcBef>
            </a:pPr>
            <a:r>
              <a:rPr sz="1202" spc="-5" dirty="0">
                <a:latin typeface="Arial"/>
                <a:cs typeface="Arial"/>
              </a:rPr>
              <a:t>Ελαφρύ</a:t>
            </a:r>
            <a:endParaRPr sz="1202">
              <a:latin typeface="Arial"/>
              <a:cs typeface="Arial"/>
            </a:endParaRPr>
          </a:p>
          <a:p>
            <a:pPr marL="12724"/>
            <a:r>
              <a:rPr sz="1202" spc="-5" dirty="0">
                <a:latin typeface="Arial"/>
                <a:cs typeface="Arial"/>
              </a:rPr>
              <a:t>Gasoil</a:t>
            </a:r>
            <a:r>
              <a:rPr sz="1202" spc="-35" dirty="0">
                <a:latin typeface="Arial"/>
                <a:cs typeface="Arial"/>
              </a:rPr>
              <a:t> </a:t>
            </a:r>
            <a:r>
              <a:rPr sz="1202" spc="-10" dirty="0">
                <a:latin typeface="Arial"/>
                <a:cs typeface="Arial"/>
              </a:rPr>
              <a:t>Ιξωδόλυσης</a:t>
            </a:r>
            <a:endParaRPr sz="1202">
              <a:latin typeface="Arial"/>
              <a:cs typeface="Arial"/>
            </a:endParaRPr>
          </a:p>
        </p:txBody>
      </p:sp>
      <p:sp>
        <p:nvSpPr>
          <p:cNvPr id="72" name="object 72"/>
          <p:cNvSpPr/>
          <p:nvPr/>
        </p:nvSpPr>
        <p:spPr>
          <a:xfrm>
            <a:off x="6030247" y="1480514"/>
            <a:ext cx="779954" cy="288189"/>
          </a:xfrm>
          <a:custGeom>
            <a:avLst/>
            <a:gdLst/>
            <a:ahLst/>
            <a:cxnLst/>
            <a:rect l="l" t="t" r="r" b="b"/>
            <a:pathLst>
              <a:path w="778509" h="287655">
                <a:moveTo>
                  <a:pt x="778001" y="143255"/>
                </a:moveTo>
                <a:lnTo>
                  <a:pt x="770712" y="97926"/>
                </a:lnTo>
                <a:lnTo>
                  <a:pt x="750403" y="58594"/>
                </a:lnTo>
                <a:lnTo>
                  <a:pt x="719415" y="27602"/>
                </a:lnTo>
                <a:lnTo>
                  <a:pt x="680087" y="7290"/>
                </a:lnTo>
                <a:lnTo>
                  <a:pt x="634758" y="0"/>
                </a:lnTo>
                <a:lnTo>
                  <a:pt x="144030" y="0"/>
                </a:lnTo>
                <a:lnTo>
                  <a:pt x="98620" y="7290"/>
                </a:lnTo>
                <a:lnTo>
                  <a:pt x="59096" y="27602"/>
                </a:lnTo>
                <a:lnTo>
                  <a:pt x="27875" y="58594"/>
                </a:lnTo>
                <a:lnTo>
                  <a:pt x="7371" y="97926"/>
                </a:lnTo>
                <a:lnTo>
                  <a:pt x="0" y="143255"/>
                </a:lnTo>
                <a:lnTo>
                  <a:pt x="7371" y="188957"/>
                </a:lnTo>
                <a:lnTo>
                  <a:pt x="27875" y="228514"/>
                </a:lnTo>
                <a:lnTo>
                  <a:pt x="59096" y="259622"/>
                </a:lnTo>
                <a:lnTo>
                  <a:pt x="98620" y="279977"/>
                </a:lnTo>
                <a:lnTo>
                  <a:pt x="144030" y="287273"/>
                </a:lnTo>
                <a:lnTo>
                  <a:pt x="634758" y="287273"/>
                </a:lnTo>
                <a:lnTo>
                  <a:pt x="680087" y="279977"/>
                </a:lnTo>
                <a:lnTo>
                  <a:pt x="719415" y="259622"/>
                </a:lnTo>
                <a:lnTo>
                  <a:pt x="750403" y="228514"/>
                </a:lnTo>
                <a:lnTo>
                  <a:pt x="770712" y="188957"/>
                </a:lnTo>
                <a:lnTo>
                  <a:pt x="778001" y="143255"/>
                </a:lnTo>
                <a:close/>
              </a:path>
            </a:pathLst>
          </a:custGeom>
          <a:ln w="9525">
            <a:solidFill>
              <a:srgbClr val="000000"/>
            </a:solidFill>
          </a:ln>
        </p:spPr>
        <p:txBody>
          <a:bodyPr wrap="square" lIns="0" tIns="0" rIns="0" bIns="0" rtlCol="0"/>
          <a:lstStyle/>
          <a:p>
            <a:endParaRPr sz="1803"/>
          </a:p>
        </p:txBody>
      </p:sp>
      <p:sp>
        <p:nvSpPr>
          <p:cNvPr id="73" name="object 73"/>
          <p:cNvSpPr/>
          <p:nvPr/>
        </p:nvSpPr>
        <p:spPr>
          <a:xfrm>
            <a:off x="4912622" y="1229351"/>
            <a:ext cx="610731" cy="179402"/>
          </a:xfrm>
          <a:custGeom>
            <a:avLst/>
            <a:gdLst/>
            <a:ahLst/>
            <a:cxnLst/>
            <a:rect l="l" t="t" r="r" b="b"/>
            <a:pathLst>
              <a:path w="609600" h="179069">
                <a:moveTo>
                  <a:pt x="0" y="0"/>
                </a:moveTo>
                <a:lnTo>
                  <a:pt x="0" y="179069"/>
                </a:lnTo>
                <a:lnTo>
                  <a:pt x="609600" y="179069"/>
                </a:lnTo>
                <a:lnTo>
                  <a:pt x="609600" y="0"/>
                </a:lnTo>
                <a:lnTo>
                  <a:pt x="0" y="0"/>
                </a:lnTo>
                <a:close/>
              </a:path>
            </a:pathLst>
          </a:custGeom>
          <a:ln w="9524">
            <a:solidFill>
              <a:srgbClr val="000000"/>
            </a:solidFill>
          </a:ln>
        </p:spPr>
        <p:txBody>
          <a:bodyPr wrap="square" lIns="0" tIns="0" rIns="0" bIns="0" rtlCol="0"/>
          <a:lstStyle/>
          <a:p>
            <a:endParaRPr sz="1803"/>
          </a:p>
        </p:txBody>
      </p:sp>
      <p:sp>
        <p:nvSpPr>
          <p:cNvPr id="74" name="object 74"/>
          <p:cNvSpPr/>
          <p:nvPr/>
        </p:nvSpPr>
        <p:spPr>
          <a:xfrm>
            <a:off x="5047746" y="1291187"/>
            <a:ext cx="316181" cy="62345"/>
          </a:xfrm>
          <a:custGeom>
            <a:avLst/>
            <a:gdLst/>
            <a:ahLst/>
            <a:cxnLst/>
            <a:rect l="l" t="t" r="r" b="b"/>
            <a:pathLst>
              <a:path w="315595" h="62230">
                <a:moveTo>
                  <a:pt x="0" y="61722"/>
                </a:moveTo>
                <a:lnTo>
                  <a:pt x="315467" y="0"/>
                </a:lnTo>
              </a:path>
            </a:pathLst>
          </a:custGeom>
          <a:ln w="9525">
            <a:solidFill>
              <a:srgbClr val="000000"/>
            </a:solidFill>
          </a:ln>
        </p:spPr>
        <p:txBody>
          <a:bodyPr wrap="square" lIns="0" tIns="0" rIns="0" bIns="0" rtlCol="0"/>
          <a:lstStyle/>
          <a:p>
            <a:endParaRPr sz="1803"/>
          </a:p>
        </p:txBody>
      </p:sp>
      <p:sp>
        <p:nvSpPr>
          <p:cNvPr id="75" name="object 75"/>
          <p:cNvSpPr/>
          <p:nvPr/>
        </p:nvSpPr>
        <p:spPr>
          <a:xfrm>
            <a:off x="5047746" y="1286607"/>
            <a:ext cx="316181" cy="62345"/>
          </a:xfrm>
          <a:custGeom>
            <a:avLst/>
            <a:gdLst/>
            <a:ahLst/>
            <a:cxnLst/>
            <a:rect l="l" t="t" r="r" b="b"/>
            <a:pathLst>
              <a:path w="315595" h="62230">
                <a:moveTo>
                  <a:pt x="0" y="0"/>
                </a:moveTo>
                <a:lnTo>
                  <a:pt x="315467" y="61721"/>
                </a:lnTo>
              </a:path>
            </a:pathLst>
          </a:custGeom>
          <a:ln w="9525">
            <a:solidFill>
              <a:srgbClr val="000000"/>
            </a:solidFill>
          </a:ln>
        </p:spPr>
        <p:txBody>
          <a:bodyPr wrap="square" lIns="0" tIns="0" rIns="0" bIns="0" rtlCol="0"/>
          <a:lstStyle/>
          <a:p>
            <a:endParaRPr sz="1803"/>
          </a:p>
        </p:txBody>
      </p:sp>
      <p:sp>
        <p:nvSpPr>
          <p:cNvPr id="76" name="object 76"/>
          <p:cNvSpPr/>
          <p:nvPr/>
        </p:nvSpPr>
        <p:spPr>
          <a:xfrm>
            <a:off x="5359029" y="1281835"/>
            <a:ext cx="133966" cy="72905"/>
          </a:xfrm>
          <a:prstGeom prst="rect">
            <a:avLst/>
          </a:prstGeom>
          <a:blipFill>
            <a:blip r:embed="rId3" cstate="print"/>
            <a:stretch>
              <a:fillRect/>
            </a:stretch>
          </a:blipFill>
        </p:spPr>
        <p:txBody>
          <a:bodyPr wrap="square" lIns="0" tIns="0" rIns="0" bIns="0" rtlCol="0"/>
          <a:lstStyle/>
          <a:p>
            <a:endParaRPr sz="1803"/>
          </a:p>
        </p:txBody>
      </p:sp>
      <p:sp>
        <p:nvSpPr>
          <p:cNvPr id="77" name="object 77"/>
          <p:cNvSpPr/>
          <p:nvPr/>
        </p:nvSpPr>
        <p:spPr>
          <a:xfrm>
            <a:off x="4941441" y="1284888"/>
            <a:ext cx="133215" cy="72905"/>
          </a:xfrm>
          <a:prstGeom prst="rect">
            <a:avLst/>
          </a:prstGeom>
          <a:blipFill>
            <a:blip r:embed="rId4" cstate="print"/>
            <a:stretch>
              <a:fillRect/>
            </a:stretch>
          </a:blipFill>
        </p:spPr>
        <p:txBody>
          <a:bodyPr wrap="square" lIns="0" tIns="0" rIns="0" bIns="0" rtlCol="0"/>
          <a:lstStyle/>
          <a:p>
            <a:endParaRPr sz="1803"/>
          </a:p>
        </p:txBody>
      </p:sp>
      <p:sp>
        <p:nvSpPr>
          <p:cNvPr id="78" name="object 78"/>
          <p:cNvSpPr/>
          <p:nvPr/>
        </p:nvSpPr>
        <p:spPr>
          <a:xfrm>
            <a:off x="6122620" y="2469897"/>
            <a:ext cx="506397" cy="128508"/>
          </a:xfrm>
          <a:custGeom>
            <a:avLst/>
            <a:gdLst/>
            <a:ahLst/>
            <a:cxnLst/>
            <a:rect l="l" t="t" r="r" b="b"/>
            <a:pathLst>
              <a:path w="505459" h="128269">
                <a:moveTo>
                  <a:pt x="0" y="128015"/>
                </a:moveTo>
                <a:lnTo>
                  <a:pt x="126504" y="0"/>
                </a:lnTo>
                <a:lnTo>
                  <a:pt x="378714" y="0"/>
                </a:lnTo>
                <a:lnTo>
                  <a:pt x="505218" y="128015"/>
                </a:lnTo>
                <a:lnTo>
                  <a:pt x="0" y="128015"/>
                </a:lnTo>
                <a:close/>
              </a:path>
            </a:pathLst>
          </a:custGeom>
          <a:ln w="9525">
            <a:solidFill>
              <a:srgbClr val="000000"/>
            </a:solidFill>
          </a:ln>
        </p:spPr>
        <p:txBody>
          <a:bodyPr wrap="square" lIns="0" tIns="0" rIns="0" bIns="0" rtlCol="0"/>
          <a:lstStyle/>
          <a:p>
            <a:endParaRPr sz="1803"/>
          </a:p>
        </p:txBody>
      </p:sp>
      <p:sp>
        <p:nvSpPr>
          <p:cNvPr id="79" name="object 79"/>
          <p:cNvSpPr/>
          <p:nvPr/>
        </p:nvSpPr>
        <p:spPr>
          <a:xfrm>
            <a:off x="6186760" y="2150027"/>
            <a:ext cx="379798" cy="383615"/>
          </a:xfrm>
          <a:custGeom>
            <a:avLst/>
            <a:gdLst/>
            <a:ahLst/>
            <a:cxnLst/>
            <a:rect l="l" t="t" r="r" b="b"/>
            <a:pathLst>
              <a:path w="379095" h="382905">
                <a:moveTo>
                  <a:pt x="378701" y="191262"/>
                </a:moveTo>
                <a:lnTo>
                  <a:pt x="373711" y="147317"/>
                </a:lnTo>
                <a:lnTo>
                  <a:pt x="359498" y="107024"/>
                </a:lnTo>
                <a:lnTo>
                  <a:pt x="337194" y="71516"/>
                </a:lnTo>
                <a:lnTo>
                  <a:pt x="307933" y="41927"/>
                </a:lnTo>
                <a:lnTo>
                  <a:pt x="272847" y="19389"/>
                </a:lnTo>
                <a:lnTo>
                  <a:pt x="233071" y="5036"/>
                </a:lnTo>
                <a:lnTo>
                  <a:pt x="189738" y="0"/>
                </a:lnTo>
                <a:lnTo>
                  <a:pt x="146113" y="5036"/>
                </a:lnTo>
                <a:lnTo>
                  <a:pt x="106130" y="19389"/>
                </a:lnTo>
                <a:lnTo>
                  <a:pt x="70907" y="41927"/>
                </a:lnTo>
                <a:lnTo>
                  <a:pt x="41563" y="71516"/>
                </a:lnTo>
                <a:lnTo>
                  <a:pt x="19218" y="107024"/>
                </a:lnTo>
                <a:lnTo>
                  <a:pt x="4991" y="147317"/>
                </a:lnTo>
                <a:lnTo>
                  <a:pt x="0" y="191262"/>
                </a:lnTo>
                <a:lnTo>
                  <a:pt x="4991" y="235206"/>
                </a:lnTo>
                <a:lnTo>
                  <a:pt x="19218" y="275499"/>
                </a:lnTo>
                <a:lnTo>
                  <a:pt x="41563" y="311007"/>
                </a:lnTo>
                <a:lnTo>
                  <a:pt x="70907" y="340596"/>
                </a:lnTo>
                <a:lnTo>
                  <a:pt x="106130" y="363134"/>
                </a:lnTo>
                <a:lnTo>
                  <a:pt x="146113" y="377487"/>
                </a:lnTo>
                <a:lnTo>
                  <a:pt x="189738" y="382524"/>
                </a:lnTo>
                <a:lnTo>
                  <a:pt x="233071" y="377487"/>
                </a:lnTo>
                <a:lnTo>
                  <a:pt x="272847" y="363134"/>
                </a:lnTo>
                <a:lnTo>
                  <a:pt x="307933" y="340596"/>
                </a:lnTo>
                <a:lnTo>
                  <a:pt x="337194" y="311007"/>
                </a:lnTo>
                <a:lnTo>
                  <a:pt x="359498" y="275499"/>
                </a:lnTo>
                <a:lnTo>
                  <a:pt x="373711" y="235206"/>
                </a:lnTo>
                <a:lnTo>
                  <a:pt x="378701" y="191262"/>
                </a:lnTo>
                <a:close/>
              </a:path>
            </a:pathLst>
          </a:custGeom>
          <a:solidFill>
            <a:srgbClr val="FFFFFF"/>
          </a:solidFill>
        </p:spPr>
        <p:txBody>
          <a:bodyPr wrap="square" lIns="0" tIns="0" rIns="0" bIns="0" rtlCol="0"/>
          <a:lstStyle/>
          <a:p>
            <a:endParaRPr sz="1803"/>
          </a:p>
        </p:txBody>
      </p:sp>
      <p:sp>
        <p:nvSpPr>
          <p:cNvPr id="80" name="object 80"/>
          <p:cNvSpPr/>
          <p:nvPr/>
        </p:nvSpPr>
        <p:spPr>
          <a:xfrm>
            <a:off x="6186760" y="2150027"/>
            <a:ext cx="379798" cy="383615"/>
          </a:xfrm>
          <a:custGeom>
            <a:avLst/>
            <a:gdLst/>
            <a:ahLst/>
            <a:cxnLst/>
            <a:rect l="l" t="t" r="r" b="b"/>
            <a:pathLst>
              <a:path w="379095" h="382905">
                <a:moveTo>
                  <a:pt x="189738" y="0"/>
                </a:moveTo>
                <a:lnTo>
                  <a:pt x="146113" y="5036"/>
                </a:lnTo>
                <a:lnTo>
                  <a:pt x="106130" y="19389"/>
                </a:lnTo>
                <a:lnTo>
                  <a:pt x="70907" y="41927"/>
                </a:lnTo>
                <a:lnTo>
                  <a:pt x="41563" y="71516"/>
                </a:lnTo>
                <a:lnTo>
                  <a:pt x="19218" y="107024"/>
                </a:lnTo>
                <a:lnTo>
                  <a:pt x="4991" y="147317"/>
                </a:lnTo>
                <a:lnTo>
                  <a:pt x="0" y="191262"/>
                </a:lnTo>
                <a:lnTo>
                  <a:pt x="4991" y="235206"/>
                </a:lnTo>
                <a:lnTo>
                  <a:pt x="19218" y="275499"/>
                </a:lnTo>
                <a:lnTo>
                  <a:pt x="41563" y="311007"/>
                </a:lnTo>
                <a:lnTo>
                  <a:pt x="70907" y="340596"/>
                </a:lnTo>
                <a:lnTo>
                  <a:pt x="106130" y="363134"/>
                </a:lnTo>
                <a:lnTo>
                  <a:pt x="146113" y="377487"/>
                </a:lnTo>
                <a:lnTo>
                  <a:pt x="189738" y="382524"/>
                </a:lnTo>
                <a:lnTo>
                  <a:pt x="233071" y="377487"/>
                </a:lnTo>
                <a:lnTo>
                  <a:pt x="272847" y="363134"/>
                </a:lnTo>
                <a:lnTo>
                  <a:pt x="307933" y="340596"/>
                </a:lnTo>
                <a:lnTo>
                  <a:pt x="337194" y="311007"/>
                </a:lnTo>
                <a:lnTo>
                  <a:pt x="359498" y="275499"/>
                </a:lnTo>
                <a:lnTo>
                  <a:pt x="373711" y="235206"/>
                </a:lnTo>
                <a:lnTo>
                  <a:pt x="378701" y="191262"/>
                </a:lnTo>
                <a:lnTo>
                  <a:pt x="373711" y="147317"/>
                </a:lnTo>
                <a:lnTo>
                  <a:pt x="359498" y="107024"/>
                </a:lnTo>
                <a:lnTo>
                  <a:pt x="337194" y="71516"/>
                </a:lnTo>
                <a:lnTo>
                  <a:pt x="307933" y="41927"/>
                </a:lnTo>
                <a:lnTo>
                  <a:pt x="272847" y="19389"/>
                </a:lnTo>
                <a:lnTo>
                  <a:pt x="233071" y="5036"/>
                </a:lnTo>
                <a:lnTo>
                  <a:pt x="189738" y="0"/>
                </a:lnTo>
                <a:close/>
              </a:path>
            </a:pathLst>
          </a:custGeom>
          <a:ln w="9525">
            <a:solidFill>
              <a:srgbClr val="000000"/>
            </a:solidFill>
          </a:ln>
        </p:spPr>
        <p:txBody>
          <a:bodyPr wrap="square" lIns="0" tIns="0" rIns="0" bIns="0" rtlCol="0"/>
          <a:lstStyle/>
          <a:p>
            <a:endParaRPr sz="1803"/>
          </a:p>
        </p:txBody>
      </p:sp>
      <p:sp>
        <p:nvSpPr>
          <p:cNvPr id="81" name="object 81"/>
          <p:cNvSpPr/>
          <p:nvPr/>
        </p:nvSpPr>
        <p:spPr>
          <a:xfrm>
            <a:off x="6337140" y="1763739"/>
            <a:ext cx="76341" cy="567471"/>
          </a:xfrm>
          <a:custGeom>
            <a:avLst/>
            <a:gdLst/>
            <a:ahLst/>
            <a:cxnLst/>
            <a:rect l="l" t="t" r="r" b="b"/>
            <a:pathLst>
              <a:path w="76200" h="566419">
                <a:moveTo>
                  <a:pt x="76200" y="489965"/>
                </a:moveTo>
                <a:lnTo>
                  <a:pt x="0" y="489965"/>
                </a:lnTo>
                <a:lnTo>
                  <a:pt x="33527" y="557021"/>
                </a:lnTo>
                <a:lnTo>
                  <a:pt x="33527" y="502919"/>
                </a:lnTo>
                <a:lnTo>
                  <a:pt x="35051" y="506729"/>
                </a:lnTo>
                <a:lnTo>
                  <a:pt x="38100" y="507491"/>
                </a:lnTo>
                <a:lnTo>
                  <a:pt x="41922" y="506729"/>
                </a:lnTo>
                <a:lnTo>
                  <a:pt x="43446" y="502919"/>
                </a:lnTo>
                <a:lnTo>
                  <a:pt x="43446" y="555472"/>
                </a:lnTo>
                <a:lnTo>
                  <a:pt x="76200" y="489965"/>
                </a:lnTo>
                <a:close/>
              </a:path>
              <a:path w="76200" h="566419">
                <a:moveTo>
                  <a:pt x="43446" y="489965"/>
                </a:moveTo>
                <a:lnTo>
                  <a:pt x="43446" y="4571"/>
                </a:lnTo>
                <a:lnTo>
                  <a:pt x="41922" y="1523"/>
                </a:lnTo>
                <a:lnTo>
                  <a:pt x="38100" y="0"/>
                </a:lnTo>
                <a:lnTo>
                  <a:pt x="35051" y="1523"/>
                </a:lnTo>
                <a:lnTo>
                  <a:pt x="33527" y="4571"/>
                </a:lnTo>
                <a:lnTo>
                  <a:pt x="33527" y="489965"/>
                </a:lnTo>
                <a:lnTo>
                  <a:pt x="43446" y="489965"/>
                </a:lnTo>
                <a:close/>
              </a:path>
              <a:path w="76200" h="566419">
                <a:moveTo>
                  <a:pt x="43446" y="555472"/>
                </a:moveTo>
                <a:lnTo>
                  <a:pt x="43446" y="502919"/>
                </a:lnTo>
                <a:lnTo>
                  <a:pt x="41922" y="506729"/>
                </a:lnTo>
                <a:lnTo>
                  <a:pt x="38100" y="507491"/>
                </a:lnTo>
                <a:lnTo>
                  <a:pt x="35051" y="506729"/>
                </a:lnTo>
                <a:lnTo>
                  <a:pt x="33527" y="502919"/>
                </a:lnTo>
                <a:lnTo>
                  <a:pt x="33527" y="557021"/>
                </a:lnTo>
                <a:lnTo>
                  <a:pt x="38100" y="566165"/>
                </a:lnTo>
                <a:lnTo>
                  <a:pt x="43446" y="555472"/>
                </a:lnTo>
                <a:close/>
              </a:path>
            </a:pathLst>
          </a:custGeom>
          <a:solidFill>
            <a:srgbClr val="000000"/>
          </a:solidFill>
        </p:spPr>
        <p:txBody>
          <a:bodyPr wrap="square" lIns="0" tIns="0" rIns="0" bIns="0" rtlCol="0"/>
          <a:lstStyle/>
          <a:p>
            <a:endParaRPr sz="1803"/>
          </a:p>
        </p:txBody>
      </p:sp>
      <p:sp>
        <p:nvSpPr>
          <p:cNvPr id="82" name="object 82"/>
          <p:cNvSpPr/>
          <p:nvPr/>
        </p:nvSpPr>
        <p:spPr>
          <a:xfrm>
            <a:off x="4711845" y="1875199"/>
            <a:ext cx="2961409" cy="76341"/>
          </a:xfrm>
          <a:custGeom>
            <a:avLst/>
            <a:gdLst/>
            <a:ahLst/>
            <a:cxnLst/>
            <a:rect l="l" t="t" r="r" b="b"/>
            <a:pathLst>
              <a:path w="2955925" h="76200">
                <a:moveTo>
                  <a:pt x="2897111" y="38099"/>
                </a:moveTo>
                <a:lnTo>
                  <a:pt x="2896362" y="34289"/>
                </a:lnTo>
                <a:lnTo>
                  <a:pt x="2892539" y="32765"/>
                </a:lnTo>
                <a:lnTo>
                  <a:pt x="5334" y="32765"/>
                </a:lnTo>
                <a:lnTo>
                  <a:pt x="1524" y="34289"/>
                </a:lnTo>
                <a:lnTo>
                  <a:pt x="0" y="38099"/>
                </a:lnTo>
                <a:lnTo>
                  <a:pt x="1524" y="41147"/>
                </a:lnTo>
                <a:lnTo>
                  <a:pt x="5334" y="42671"/>
                </a:lnTo>
                <a:lnTo>
                  <a:pt x="2892539" y="42671"/>
                </a:lnTo>
                <a:lnTo>
                  <a:pt x="2896362" y="41147"/>
                </a:lnTo>
                <a:lnTo>
                  <a:pt x="2897111" y="38099"/>
                </a:lnTo>
                <a:close/>
              </a:path>
              <a:path w="2955925" h="76200">
                <a:moveTo>
                  <a:pt x="2955798" y="38099"/>
                </a:moveTo>
                <a:lnTo>
                  <a:pt x="2879598" y="0"/>
                </a:lnTo>
                <a:lnTo>
                  <a:pt x="2879598" y="32765"/>
                </a:lnTo>
                <a:lnTo>
                  <a:pt x="2892539" y="32765"/>
                </a:lnTo>
                <a:lnTo>
                  <a:pt x="2896362" y="34289"/>
                </a:lnTo>
                <a:lnTo>
                  <a:pt x="2897111" y="38099"/>
                </a:lnTo>
                <a:lnTo>
                  <a:pt x="2897111" y="67443"/>
                </a:lnTo>
                <a:lnTo>
                  <a:pt x="2955798" y="38099"/>
                </a:lnTo>
                <a:close/>
              </a:path>
              <a:path w="2955925" h="76200">
                <a:moveTo>
                  <a:pt x="2897111" y="67443"/>
                </a:moveTo>
                <a:lnTo>
                  <a:pt x="2897111" y="38099"/>
                </a:lnTo>
                <a:lnTo>
                  <a:pt x="2896362" y="41147"/>
                </a:lnTo>
                <a:lnTo>
                  <a:pt x="2892539" y="42671"/>
                </a:lnTo>
                <a:lnTo>
                  <a:pt x="2879598" y="42671"/>
                </a:lnTo>
                <a:lnTo>
                  <a:pt x="2879598" y="76199"/>
                </a:lnTo>
                <a:lnTo>
                  <a:pt x="2897111" y="67443"/>
                </a:lnTo>
                <a:close/>
              </a:path>
            </a:pathLst>
          </a:custGeom>
          <a:solidFill>
            <a:srgbClr val="000000"/>
          </a:solidFill>
        </p:spPr>
        <p:txBody>
          <a:bodyPr wrap="square" lIns="0" tIns="0" rIns="0" bIns="0" rtlCol="0"/>
          <a:lstStyle/>
          <a:p>
            <a:endParaRPr sz="1803"/>
          </a:p>
        </p:txBody>
      </p:sp>
      <p:sp>
        <p:nvSpPr>
          <p:cNvPr id="83" name="object 83"/>
          <p:cNvSpPr/>
          <p:nvPr/>
        </p:nvSpPr>
        <p:spPr>
          <a:xfrm>
            <a:off x="6590605" y="1300347"/>
            <a:ext cx="76341" cy="184746"/>
          </a:xfrm>
          <a:prstGeom prst="rect">
            <a:avLst/>
          </a:prstGeom>
          <a:blipFill>
            <a:blip r:embed="rId5" cstate="print"/>
            <a:stretch>
              <a:fillRect/>
            </a:stretch>
          </a:blipFill>
        </p:spPr>
        <p:txBody>
          <a:bodyPr wrap="square" lIns="0" tIns="0" rIns="0" bIns="0" rtlCol="0"/>
          <a:lstStyle/>
          <a:p>
            <a:endParaRPr sz="1803"/>
          </a:p>
        </p:txBody>
      </p:sp>
      <p:sp>
        <p:nvSpPr>
          <p:cNvPr id="84" name="object 84"/>
          <p:cNvSpPr/>
          <p:nvPr/>
        </p:nvSpPr>
        <p:spPr>
          <a:xfrm>
            <a:off x="6623419" y="1262177"/>
            <a:ext cx="1050330" cy="76341"/>
          </a:xfrm>
          <a:custGeom>
            <a:avLst/>
            <a:gdLst/>
            <a:ahLst/>
            <a:cxnLst/>
            <a:rect l="l" t="t" r="r" b="b"/>
            <a:pathLst>
              <a:path w="1048384" h="76200">
                <a:moveTo>
                  <a:pt x="989076" y="38100"/>
                </a:moveTo>
                <a:lnTo>
                  <a:pt x="988326" y="35052"/>
                </a:lnTo>
                <a:lnTo>
                  <a:pt x="984503" y="33528"/>
                </a:lnTo>
                <a:lnTo>
                  <a:pt x="5346" y="33528"/>
                </a:lnTo>
                <a:lnTo>
                  <a:pt x="1536" y="35052"/>
                </a:lnTo>
                <a:lnTo>
                  <a:pt x="0" y="38100"/>
                </a:lnTo>
                <a:lnTo>
                  <a:pt x="1536" y="41910"/>
                </a:lnTo>
                <a:lnTo>
                  <a:pt x="5346" y="43434"/>
                </a:lnTo>
                <a:lnTo>
                  <a:pt x="984503" y="43434"/>
                </a:lnTo>
                <a:lnTo>
                  <a:pt x="988326" y="41910"/>
                </a:lnTo>
                <a:lnTo>
                  <a:pt x="989076" y="38100"/>
                </a:lnTo>
                <a:close/>
              </a:path>
              <a:path w="1048384" h="76200">
                <a:moveTo>
                  <a:pt x="1047762" y="38100"/>
                </a:moveTo>
                <a:lnTo>
                  <a:pt x="971562" y="0"/>
                </a:lnTo>
                <a:lnTo>
                  <a:pt x="971562" y="33528"/>
                </a:lnTo>
                <a:lnTo>
                  <a:pt x="984503" y="33528"/>
                </a:lnTo>
                <a:lnTo>
                  <a:pt x="988326" y="35052"/>
                </a:lnTo>
                <a:lnTo>
                  <a:pt x="989076" y="38100"/>
                </a:lnTo>
                <a:lnTo>
                  <a:pt x="989076" y="67443"/>
                </a:lnTo>
                <a:lnTo>
                  <a:pt x="1047762" y="38100"/>
                </a:lnTo>
                <a:close/>
              </a:path>
              <a:path w="1048384" h="76200">
                <a:moveTo>
                  <a:pt x="989076" y="67443"/>
                </a:moveTo>
                <a:lnTo>
                  <a:pt x="989076" y="38100"/>
                </a:lnTo>
                <a:lnTo>
                  <a:pt x="988326" y="41910"/>
                </a:lnTo>
                <a:lnTo>
                  <a:pt x="984503" y="43434"/>
                </a:lnTo>
                <a:lnTo>
                  <a:pt x="971562" y="43434"/>
                </a:lnTo>
                <a:lnTo>
                  <a:pt x="971562" y="76200"/>
                </a:lnTo>
                <a:lnTo>
                  <a:pt x="989076" y="67443"/>
                </a:lnTo>
                <a:close/>
              </a:path>
            </a:pathLst>
          </a:custGeom>
          <a:solidFill>
            <a:srgbClr val="000000"/>
          </a:solidFill>
        </p:spPr>
        <p:txBody>
          <a:bodyPr wrap="square" lIns="0" tIns="0" rIns="0" bIns="0" rtlCol="0"/>
          <a:lstStyle/>
          <a:p>
            <a:endParaRPr sz="1803"/>
          </a:p>
        </p:txBody>
      </p:sp>
      <p:sp>
        <p:nvSpPr>
          <p:cNvPr id="85" name="object 85"/>
          <p:cNvSpPr/>
          <p:nvPr/>
        </p:nvSpPr>
        <p:spPr>
          <a:xfrm>
            <a:off x="4524045" y="1281262"/>
            <a:ext cx="388705" cy="493673"/>
          </a:xfrm>
          <a:custGeom>
            <a:avLst/>
            <a:gdLst/>
            <a:ahLst/>
            <a:cxnLst/>
            <a:rect l="l" t="t" r="r" b="b"/>
            <a:pathLst>
              <a:path w="387985" h="492760">
                <a:moveTo>
                  <a:pt x="329184" y="38100"/>
                </a:moveTo>
                <a:lnTo>
                  <a:pt x="327660" y="35052"/>
                </a:lnTo>
                <a:lnTo>
                  <a:pt x="323850" y="33528"/>
                </a:lnTo>
                <a:lnTo>
                  <a:pt x="5334" y="33528"/>
                </a:lnTo>
                <a:lnTo>
                  <a:pt x="1524" y="35052"/>
                </a:lnTo>
                <a:lnTo>
                  <a:pt x="0" y="38100"/>
                </a:lnTo>
                <a:lnTo>
                  <a:pt x="0" y="487680"/>
                </a:lnTo>
                <a:lnTo>
                  <a:pt x="1524" y="491490"/>
                </a:lnTo>
                <a:lnTo>
                  <a:pt x="5334" y="492252"/>
                </a:lnTo>
                <a:lnTo>
                  <a:pt x="5334" y="43434"/>
                </a:lnTo>
                <a:lnTo>
                  <a:pt x="9906" y="38100"/>
                </a:lnTo>
                <a:lnTo>
                  <a:pt x="9906" y="43434"/>
                </a:lnTo>
                <a:lnTo>
                  <a:pt x="323850" y="43434"/>
                </a:lnTo>
                <a:lnTo>
                  <a:pt x="327660" y="41910"/>
                </a:lnTo>
                <a:lnTo>
                  <a:pt x="329184" y="38100"/>
                </a:lnTo>
                <a:close/>
              </a:path>
              <a:path w="387985" h="492760">
                <a:moveTo>
                  <a:pt x="9906" y="43434"/>
                </a:moveTo>
                <a:lnTo>
                  <a:pt x="9906" y="38100"/>
                </a:lnTo>
                <a:lnTo>
                  <a:pt x="5334" y="43434"/>
                </a:lnTo>
                <a:lnTo>
                  <a:pt x="9906" y="43434"/>
                </a:lnTo>
                <a:close/>
              </a:path>
              <a:path w="387985" h="492760">
                <a:moveTo>
                  <a:pt x="9906" y="487680"/>
                </a:moveTo>
                <a:lnTo>
                  <a:pt x="9906" y="43434"/>
                </a:lnTo>
                <a:lnTo>
                  <a:pt x="5334" y="43434"/>
                </a:lnTo>
                <a:lnTo>
                  <a:pt x="5334" y="492252"/>
                </a:lnTo>
                <a:lnTo>
                  <a:pt x="8382" y="491490"/>
                </a:lnTo>
                <a:lnTo>
                  <a:pt x="9906" y="487680"/>
                </a:lnTo>
                <a:close/>
              </a:path>
              <a:path w="387985" h="492760">
                <a:moveTo>
                  <a:pt x="387858" y="38100"/>
                </a:moveTo>
                <a:lnTo>
                  <a:pt x="311658" y="0"/>
                </a:lnTo>
                <a:lnTo>
                  <a:pt x="311658" y="33528"/>
                </a:lnTo>
                <a:lnTo>
                  <a:pt x="323850" y="33528"/>
                </a:lnTo>
                <a:lnTo>
                  <a:pt x="327660" y="35052"/>
                </a:lnTo>
                <a:lnTo>
                  <a:pt x="329184" y="38100"/>
                </a:lnTo>
                <a:lnTo>
                  <a:pt x="329184" y="67437"/>
                </a:lnTo>
                <a:lnTo>
                  <a:pt x="387858" y="38100"/>
                </a:lnTo>
                <a:close/>
              </a:path>
              <a:path w="387985" h="492760">
                <a:moveTo>
                  <a:pt x="329184" y="67437"/>
                </a:moveTo>
                <a:lnTo>
                  <a:pt x="329184" y="38100"/>
                </a:lnTo>
                <a:lnTo>
                  <a:pt x="327660" y="41910"/>
                </a:lnTo>
                <a:lnTo>
                  <a:pt x="323850" y="43434"/>
                </a:lnTo>
                <a:lnTo>
                  <a:pt x="311658" y="43434"/>
                </a:lnTo>
                <a:lnTo>
                  <a:pt x="311658" y="76200"/>
                </a:lnTo>
                <a:lnTo>
                  <a:pt x="329184" y="67437"/>
                </a:lnTo>
                <a:close/>
              </a:path>
            </a:pathLst>
          </a:custGeom>
          <a:solidFill>
            <a:srgbClr val="000000"/>
          </a:solidFill>
        </p:spPr>
        <p:txBody>
          <a:bodyPr wrap="square" lIns="0" tIns="0" rIns="0" bIns="0" rtlCol="0"/>
          <a:lstStyle/>
          <a:p>
            <a:endParaRPr sz="1803"/>
          </a:p>
        </p:txBody>
      </p:sp>
      <p:sp>
        <p:nvSpPr>
          <p:cNvPr id="86" name="object 86"/>
          <p:cNvSpPr/>
          <p:nvPr/>
        </p:nvSpPr>
        <p:spPr>
          <a:xfrm>
            <a:off x="5523353" y="1319432"/>
            <a:ext cx="599280" cy="0"/>
          </a:xfrm>
          <a:custGeom>
            <a:avLst/>
            <a:gdLst/>
            <a:ahLst/>
            <a:cxnLst/>
            <a:rect l="l" t="t" r="r" b="b"/>
            <a:pathLst>
              <a:path w="598170">
                <a:moveTo>
                  <a:pt x="0" y="0"/>
                </a:moveTo>
                <a:lnTo>
                  <a:pt x="598157" y="0"/>
                </a:lnTo>
              </a:path>
            </a:pathLst>
          </a:custGeom>
          <a:ln w="9525">
            <a:solidFill>
              <a:srgbClr val="000000"/>
            </a:solidFill>
          </a:ln>
        </p:spPr>
        <p:txBody>
          <a:bodyPr wrap="square" lIns="0" tIns="0" rIns="0" bIns="0" rtlCol="0"/>
          <a:lstStyle/>
          <a:p>
            <a:endParaRPr sz="1803"/>
          </a:p>
        </p:txBody>
      </p:sp>
      <p:sp>
        <p:nvSpPr>
          <p:cNvPr id="87" name="object 87"/>
          <p:cNvSpPr/>
          <p:nvPr/>
        </p:nvSpPr>
        <p:spPr>
          <a:xfrm>
            <a:off x="6084449" y="1314852"/>
            <a:ext cx="76341" cy="165661"/>
          </a:xfrm>
          <a:prstGeom prst="rect">
            <a:avLst/>
          </a:prstGeom>
          <a:blipFill>
            <a:blip r:embed="rId6" cstate="print"/>
            <a:stretch>
              <a:fillRect/>
            </a:stretch>
          </a:blipFill>
        </p:spPr>
        <p:txBody>
          <a:bodyPr wrap="square" lIns="0" tIns="0" rIns="0" bIns="0" rtlCol="0"/>
          <a:lstStyle/>
          <a:p>
            <a:endParaRPr sz="1803"/>
          </a:p>
        </p:txBody>
      </p:sp>
      <p:sp>
        <p:nvSpPr>
          <p:cNvPr id="88" name="object 88"/>
          <p:cNvSpPr txBox="1"/>
          <p:nvPr/>
        </p:nvSpPr>
        <p:spPr>
          <a:xfrm>
            <a:off x="7752769" y="1163952"/>
            <a:ext cx="1349970" cy="867356"/>
          </a:xfrm>
          <a:prstGeom prst="rect">
            <a:avLst/>
          </a:prstGeom>
        </p:spPr>
        <p:txBody>
          <a:bodyPr vert="horz" wrap="square" lIns="0" tIns="12724" rIns="0" bIns="0" rtlCol="0">
            <a:spAutoFit/>
          </a:bodyPr>
          <a:lstStyle/>
          <a:p>
            <a:pPr marL="12724">
              <a:spcBef>
                <a:spcPts val="100"/>
              </a:spcBef>
            </a:pPr>
            <a:r>
              <a:rPr sz="1202" spc="-5" dirty="0">
                <a:latin typeface="Arial"/>
                <a:cs typeface="Arial"/>
              </a:rPr>
              <a:t>Αέρια</a:t>
            </a:r>
            <a:endParaRPr sz="1202">
              <a:latin typeface="Arial"/>
              <a:cs typeface="Arial"/>
            </a:endParaRPr>
          </a:p>
          <a:p>
            <a:pPr>
              <a:lnSpc>
                <a:spcPct val="100000"/>
              </a:lnSpc>
            </a:pPr>
            <a:endParaRPr sz="1302">
              <a:latin typeface="Times New Roman"/>
              <a:cs typeface="Times New Roman"/>
            </a:endParaRPr>
          </a:p>
          <a:p>
            <a:pPr>
              <a:spcBef>
                <a:spcPts val="50"/>
              </a:spcBef>
            </a:pPr>
            <a:endParaRPr sz="1753">
              <a:latin typeface="Times New Roman"/>
              <a:cs typeface="Times New Roman"/>
            </a:endParaRPr>
          </a:p>
          <a:p>
            <a:pPr marL="12724"/>
            <a:r>
              <a:rPr sz="1202" spc="-5" dirty="0">
                <a:latin typeface="Arial"/>
                <a:cs typeface="Arial"/>
              </a:rPr>
              <a:t>Νάφθα</a:t>
            </a:r>
            <a:r>
              <a:rPr sz="1202" spc="-65" dirty="0">
                <a:latin typeface="Arial"/>
                <a:cs typeface="Arial"/>
              </a:rPr>
              <a:t> </a:t>
            </a:r>
            <a:r>
              <a:rPr sz="1202" spc="-5" dirty="0">
                <a:latin typeface="Arial"/>
                <a:cs typeface="Arial"/>
              </a:rPr>
              <a:t>Ιξωδόλυσης</a:t>
            </a:r>
            <a:endParaRPr sz="1202">
              <a:latin typeface="Arial"/>
              <a:cs typeface="Arial"/>
            </a:endParaRPr>
          </a:p>
        </p:txBody>
      </p:sp>
      <p:sp>
        <p:nvSpPr>
          <p:cNvPr id="89" name="object 89"/>
          <p:cNvSpPr/>
          <p:nvPr/>
        </p:nvSpPr>
        <p:spPr>
          <a:xfrm>
            <a:off x="3635431" y="3898245"/>
            <a:ext cx="396339" cy="938363"/>
          </a:xfrm>
          <a:custGeom>
            <a:avLst/>
            <a:gdLst/>
            <a:ahLst/>
            <a:cxnLst/>
            <a:rect l="l" t="t" r="r" b="b"/>
            <a:pathLst>
              <a:path w="395604" h="936625">
                <a:moveTo>
                  <a:pt x="197357" y="936498"/>
                </a:moveTo>
                <a:lnTo>
                  <a:pt x="242882" y="931281"/>
                </a:lnTo>
                <a:lnTo>
                  <a:pt x="284621" y="916414"/>
                </a:lnTo>
                <a:lnTo>
                  <a:pt x="321401" y="893070"/>
                </a:lnTo>
                <a:lnTo>
                  <a:pt x="352050" y="862421"/>
                </a:lnTo>
                <a:lnTo>
                  <a:pt x="375394" y="825641"/>
                </a:lnTo>
                <a:lnTo>
                  <a:pt x="390261" y="783902"/>
                </a:lnTo>
                <a:lnTo>
                  <a:pt x="395477" y="738377"/>
                </a:lnTo>
                <a:lnTo>
                  <a:pt x="395477" y="197358"/>
                </a:lnTo>
                <a:lnTo>
                  <a:pt x="390261" y="152115"/>
                </a:lnTo>
                <a:lnTo>
                  <a:pt x="375394" y="110578"/>
                </a:lnTo>
                <a:lnTo>
                  <a:pt x="352050" y="73933"/>
                </a:lnTo>
                <a:lnTo>
                  <a:pt x="321401" y="43367"/>
                </a:lnTo>
                <a:lnTo>
                  <a:pt x="284621" y="20065"/>
                </a:lnTo>
                <a:lnTo>
                  <a:pt x="242882" y="5214"/>
                </a:lnTo>
                <a:lnTo>
                  <a:pt x="197357" y="0"/>
                </a:lnTo>
                <a:lnTo>
                  <a:pt x="152115" y="5214"/>
                </a:lnTo>
                <a:lnTo>
                  <a:pt x="110578" y="20065"/>
                </a:lnTo>
                <a:lnTo>
                  <a:pt x="73933" y="43367"/>
                </a:lnTo>
                <a:lnTo>
                  <a:pt x="43367" y="73933"/>
                </a:lnTo>
                <a:lnTo>
                  <a:pt x="20065" y="110578"/>
                </a:lnTo>
                <a:lnTo>
                  <a:pt x="5214" y="152115"/>
                </a:lnTo>
                <a:lnTo>
                  <a:pt x="0" y="197358"/>
                </a:lnTo>
                <a:lnTo>
                  <a:pt x="0" y="738377"/>
                </a:lnTo>
                <a:lnTo>
                  <a:pt x="5214" y="783902"/>
                </a:lnTo>
                <a:lnTo>
                  <a:pt x="20065" y="825641"/>
                </a:lnTo>
                <a:lnTo>
                  <a:pt x="43367" y="862421"/>
                </a:lnTo>
                <a:lnTo>
                  <a:pt x="73933" y="893070"/>
                </a:lnTo>
                <a:lnTo>
                  <a:pt x="110578" y="916414"/>
                </a:lnTo>
                <a:lnTo>
                  <a:pt x="152115" y="931281"/>
                </a:lnTo>
                <a:lnTo>
                  <a:pt x="197357" y="936498"/>
                </a:lnTo>
                <a:close/>
              </a:path>
            </a:pathLst>
          </a:custGeom>
          <a:ln w="9525">
            <a:solidFill>
              <a:srgbClr val="000000"/>
            </a:solidFill>
          </a:ln>
        </p:spPr>
        <p:txBody>
          <a:bodyPr wrap="square" lIns="0" tIns="0" rIns="0" bIns="0" rtlCol="0"/>
          <a:lstStyle/>
          <a:p>
            <a:endParaRPr sz="1803"/>
          </a:p>
        </p:txBody>
      </p:sp>
      <p:sp>
        <p:nvSpPr>
          <p:cNvPr id="90" name="object 90"/>
          <p:cNvSpPr/>
          <p:nvPr/>
        </p:nvSpPr>
        <p:spPr>
          <a:xfrm>
            <a:off x="2888048" y="4836480"/>
            <a:ext cx="984167" cy="507034"/>
          </a:xfrm>
          <a:custGeom>
            <a:avLst/>
            <a:gdLst/>
            <a:ahLst/>
            <a:cxnLst/>
            <a:rect l="l" t="t" r="r" b="b"/>
            <a:pathLst>
              <a:path w="982345" h="506095">
                <a:moveTo>
                  <a:pt x="9143" y="496824"/>
                </a:moveTo>
                <a:lnTo>
                  <a:pt x="9143" y="272796"/>
                </a:lnTo>
                <a:lnTo>
                  <a:pt x="7619" y="269748"/>
                </a:lnTo>
                <a:lnTo>
                  <a:pt x="4572" y="268224"/>
                </a:lnTo>
                <a:lnTo>
                  <a:pt x="1524" y="269748"/>
                </a:lnTo>
                <a:lnTo>
                  <a:pt x="0" y="272796"/>
                </a:lnTo>
                <a:lnTo>
                  <a:pt x="0" y="501396"/>
                </a:lnTo>
                <a:lnTo>
                  <a:pt x="1524" y="505205"/>
                </a:lnTo>
                <a:lnTo>
                  <a:pt x="4572" y="505967"/>
                </a:lnTo>
                <a:lnTo>
                  <a:pt x="4572" y="496824"/>
                </a:lnTo>
                <a:lnTo>
                  <a:pt x="9143" y="496824"/>
                </a:lnTo>
                <a:close/>
              </a:path>
              <a:path w="982345" h="506095">
                <a:moveTo>
                  <a:pt x="944117" y="496824"/>
                </a:moveTo>
                <a:lnTo>
                  <a:pt x="4572" y="496824"/>
                </a:lnTo>
                <a:lnTo>
                  <a:pt x="9143" y="501396"/>
                </a:lnTo>
                <a:lnTo>
                  <a:pt x="9143" y="505967"/>
                </a:lnTo>
                <a:lnTo>
                  <a:pt x="939545" y="505967"/>
                </a:lnTo>
                <a:lnTo>
                  <a:pt x="939545" y="501396"/>
                </a:lnTo>
                <a:lnTo>
                  <a:pt x="944117" y="496824"/>
                </a:lnTo>
                <a:close/>
              </a:path>
              <a:path w="982345" h="506095">
                <a:moveTo>
                  <a:pt x="9143" y="505967"/>
                </a:moveTo>
                <a:lnTo>
                  <a:pt x="9143" y="501396"/>
                </a:lnTo>
                <a:lnTo>
                  <a:pt x="4572" y="496824"/>
                </a:lnTo>
                <a:lnTo>
                  <a:pt x="4572" y="505967"/>
                </a:lnTo>
                <a:lnTo>
                  <a:pt x="9143" y="505967"/>
                </a:lnTo>
                <a:close/>
              </a:path>
              <a:path w="982345" h="506095">
                <a:moveTo>
                  <a:pt x="982217" y="76200"/>
                </a:moveTo>
                <a:lnTo>
                  <a:pt x="944117" y="0"/>
                </a:lnTo>
                <a:lnTo>
                  <a:pt x="906017" y="76200"/>
                </a:lnTo>
                <a:lnTo>
                  <a:pt x="939545" y="76200"/>
                </a:lnTo>
                <a:lnTo>
                  <a:pt x="939545" y="63246"/>
                </a:lnTo>
                <a:lnTo>
                  <a:pt x="941069" y="60198"/>
                </a:lnTo>
                <a:lnTo>
                  <a:pt x="944117" y="58674"/>
                </a:lnTo>
                <a:lnTo>
                  <a:pt x="947927" y="60198"/>
                </a:lnTo>
                <a:lnTo>
                  <a:pt x="949451" y="63246"/>
                </a:lnTo>
                <a:lnTo>
                  <a:pt x="949451" y="76200"/>
                </a:lnTo>
                <a:lnTo>
                  <a:pt x="982217" y="76200"/>
                </a:lnTo>
                <a:close/>
              </a:path>
              <a:path w="982345" h="506095">
                <a:moveTo>
                  <a:pt x="949451" y="76200"/>
                </a:moveTo>
                <a:lnTo>
                  <a:pt x="949451" y="63246"/>
                </a:lnTo>
                <a:lnTo>
                  <a:pt x="947927" y="60198"/>
                </a:lnTo>
                <a:lnTo>
                  <a:pt x="944117" y="58674"/>
                </a:lnTo>
                <a:lnTo>
                  <a:pt x="941069" y="60198"/>
                </a:lnTo>
                <a:lnTo>
                  <a:pt x="939545" y="63246"/>
                </a:lnTo>
                <a:lnTo>
                  <a:pt x="939545" y="76200"/>
                </a:lnTo>
                <a:lnTo>
                  <a:pt x="949451" y="76200"/>
                </a:lnTo>
                <a:close/>
              </a:path>
              <a:path w="982345" h="506095">
                <a:moveTo>
                  <a:pt x="949451" y="501396"/>
                </a:moveTo>
                <a:lnTo>
                  <a:pt x="949451" y="76200"/>
                </a:lnTo>
                <a:lnTo>
                  <a:pt x="939545" y="76200"/>
                </a:lnTo>
                <a:lnTo>
                  <a:pt x="939545" y="496824"/>
                </a:lnTo>
                <a:lnTo>
                  <a:pt x="944117" y="496824"/>
                </a:lnTo>
                <a:lnTo>
                  <a:pt x="944117" y="505967"/>
                </a:lnTo>
                <a:lnTo>
                  <a:pt x="947927" y="505205"/>
                </a:lnTo>
                <a:lnTo>
                  <a:pt x="949451" y="501396"/>
                </a:lnTo>
                <a:close/>
              </a:path>
              <a:path w="982345" h="506095">
                <a:moveTo>
                  <a:pt x="944117" y="505967"/>
                </a:moveTo>
                <a:lnTo>
                  <a:pt x="944117" y="496824"/>
                </a:lnTo>
                <a:lnTo>
                  <a:pt x="939545" y="501396"/>
                </a:lnTo>
                <a:lnTo>
                  <a:pt x="939545" y="505967"/>
                </a:lnTo>
                <a:lnTo>
                  <a:pt x="944117" y="505967"/>
                </a:lnTo>
                <a:close/>
              </a:path>
            </a:pathLst>
          </a:custGeom>
          <a:solidFill>
            <a:srgbClr val="000000"/>
          </a:solidFill>
        </p:spPr>
        <p:txBody>
          <a:bodyPr wrap="square" lIns="0" tIns="0" rIns="0" bIns="0" rtlCol="0"/>
          <a:lstStyle/>
          <a:p>
            <a:endParaRPr sz="1803"/>
          </a:p>
        </p:txBody>
      </p:sp>
      <p:sp>
        <p:nvSpPr>
          <p:cNvPr id="91" name="object 91"/>
          <p:cNvSpPr/>
          <p:nvPr/>
        </p:nvSpPr>
        <p:spPr>
          <a:xfrm>
            <a:off x="5523353" y="2150027"/>
            <a:ext cx="852479" cy="0"/>
          </a:xfrm>
          <a:custGeom>
            <a:avLst/>
            <a:gdLst/>
            <a:ahLst/>
            <a:cxnLst/>
            <a:rect l="l" t="t" r="r" b="b"/>
            <a:pathLst>
              <a:path w="850900">
                <a:moveTo>
                  <a:pt x="850379" y="0"/>
                </a:moveTo>
                <a:lnTo>
                  <a:pt x="0" y="0"/>
                </a:lnTo>
              </a:path>
            </a:pathLst>
          </a:custGeom>
          <a:ln w="9525">
            <a:solidFill>
              <a:srgbClr val="000000"/>
            </a:solidFill>
          </a:ln>
        </p:spPr>
        <p:txBody>
          <a:bodyPr wrap="square" lIns="0" tIns="0" rIns="0" bIns="0" rtlCol="0"/>
          <a:lstStyle/>
          <a:p>
            <a:endParaRPr sz="1803"/>
          </a:p>
        </p:txBody>
      </p:sp>
      <p:sp>
        <p:nvSpPr>
          <p:cNvPr id="92" name="object 92"/>
          <p:cNvSpPr/>
          <p:nvPr/>
        </p:nvSpPr>
        <p:spPr>
          <a:xfrm>
            <a:off x="5485182" y="1913370"/>
            <a:ext cx="76341" cy="241238"/>
          </a:xfrm>
          <a:prstGeom prst="rect">
            <a:avLst/>
          </a:prstGeom>
          <a:blipFill>
            <a:blip r:embed="rId7" cstate="print"/>
            <a:stretch>
              <a:fillRect/>
            </a:stretch>
          </a:blipFill>
        </p:spPr>
        <p:txBody>
          <a:bodyPr wrap="square" lIns="0" tIns="0" rIns="0" bIns="0" rtlCol="0"/>
          <a:lstStyle/>
          <a:p>
            <a:endParaRPr sz="1803"/>
          </a:p>
        </p:txBody>
      </p:sp>
      <p:sp>
        <p:nvSpPr>
          <p:cNvPr id="93" name="object 93"/>
          <p:cNvSpPr/>
          <p:nvPr/>
        </p:nvSpPr>
        <p:spPr>
          <a:xfrm>
            <a:off x="4695812" y="2844734"/>
            <a:ext cx="250654" cy="0"/>
          </a:xfrm>
          <a:custGeom>
            <a:avLst/>
            <a:gdLst/>
            <a:ahLst/>
            <a:cxnLst/>
            <a:rect l="l" t="t" r="r" b="b"/>
            <a:pathLst>
              <a:path w="250189">
                <a:moveTo>
                  <a:pt x="0" y="0"/>
                </a:moveTo>
                <a:lnTo>
                  <a:pt x="249936" y="0"/>
                </a:lnTo>
              </a:path>
            </a:pathLst>
          </a:custGeom>
          <a:ln w="9525">
            <a:solidFill>
              <a:srgbClr val="000000"/>
            </a:solidFill>
          </a:ln>
        </p:spPr>
        <p:txBody>
          <a:bodyPr wrap="square" lIns="0" tIns="0" rIns="0" bIns="0" rtlCol="0"/>
          <a:lstStyle/>
          <a:p>
            <a:endParaRPr sz="1803"/>
          </a:p>
        </p:txBody>
      </p:sp>
      <p:sp>
        <p:nvSpPr>
          <p:cNvPr id="94" name="object 94"/>
          <p:cNvSpPr/>
          <p:nvPr/>
        </p:nvSpPr>
        <p:spPr>
          <a:xfrm>
            <a:off x="4946212" y="2844735"/>
            <a:ext cx="0" cy="387432"/>
          </a:xfrm>
          <a:custGeom>
            <a:avLst/>
            <a:gdLst/>
            <a:ahLst/>
            <a:cxnLst/>
            <a:rect l="l" t="t" r="r" b="b"/>
            <a:pathLst>
              <a:path h="386714">
                <a:moveTo>
                  <a:pt x="0" y="0"/>
                </a:moveTo>
                <a:lnTo>
                  <a:pt x="0" y="386334"/>
                </a:lnTo>
              </a:path>
            </a:pathLst>
          </a:custGeom>
          <a:ln w="9525">
            <a:solidFill>
              <a:srgbClr val="000000"/>
            </a:solidFill>
          </a:ln>
        </p:spPr>
        <p:txBody>
          <a:bodyPr wrap="square" lIns="0" tIns="0" rIns="0" bIns="0" rtlCol="0"/>
          <a:lstStyle/>
          <a:p>
            <a:endParaRPr sz="1803"/>
          </a:p>
        </p:txBody>
      </p:sp>
      <p:sp>
        <p:nvSpPr>
          <p:cNvPr id="95" name="object 95"/>
          <p:cNvSpPr/>
          <p:nvPr/>
        </p:nvSpPr>
        <p:spPr>
          <a:xfrm>
            <a:off x="4940868" y="3193614"/>
            <a:ext cx="296459" cy="76341"/>
          </a:xfrm>
          <a:custGeom>
            <a:avLst/>
            <a:gdLst/>
            <a:ahLst/>
            <a:cxnLst/>
            <a:rect l="l" t="t" r="r" b="b"/>
            <a:pathLst>
              <a:path w="295910" h="76200">
                <a:moveTo>
                  <a:pt x="236982" y="38100"/>
                </a:moveTo>
                <a:lnTo>
                  <a:pt x="235458" y="34289"/>
                </a:lnTo>
                <a:lnTo>
                  <a:pt x="231648" y="32765"/>
                </a:lnTo>
                <a:lnTo>
                  <a:pt x="5334" y="32766"/>
                </a:lnTo>
                <a:lnTo>
                  <a:pt x="1524" y="34290"/>
                </a:lnTo>
                <a:lnTo>
                  <a:pt x="0" y="38100"/>
                </a:lnTo>
                <a:lnTo>
                  <a:pt x="1524" y="41148"/>
                </a:lnTo>
                <a:lnTo>
                  <a:pt x="5334" y="42672"/>
                </a:lnTo>
                <a:lnTo>
                  <a:pt x="231648" y="42672"/>
                </a:lnTo>
                <a:lnTo>
                  <a:pt x="235458" y="41148"/>
                </a:lnTo>
                <a:lnTo>
                  <a:pt x="236982" y="38100"/>
                </a:lnTo>
                <a:close/>
              </a:path>
              <a:path w="295910" h="76200">
                <a:moveTo>
                  <a:pt x="295656" y="38100"/>
                </a:moveTo>
                <a:lnTo>
                  <a:pt x="219456" y="0"/>
                </a:lnTo>
                <a:lnTo>
                  <a:pt x="219456" y="32765"/>
                </a:lnTo>
                <a:lnTo>
                  <a:pt x="231648" y="32765"/>
                </a:lnTo>
                <a:lnTo>
                  <a:pt x="235458" y="34289"/>
                </a:lnTo>
                <a:lnTo>
                  <a:pt x="236982" y="38100"/>
                </a:lnTo>
                <a:lnTo>
                  <a:pt x="236982" y="67437"/>
                </a:lnTo>
                <a:lnTo>
                  <a:pt x="295656" y="38100"/>
                </a:lnTo>
                <a:close/>
              </a:path>
              <a:path w="295910" h="76200">
                <a:moveTo>
                  <a:pt x="236982" y="67437"/>
                </a:moveTo>
                <a:lnTo>
                  <a:pt x="236982" y="38100"/>
                </a:lnTo>
                <a:lnTo>
                  <a:pt x="235458" y="41148"/>
                </a:lnTo>
                <a:lnTo>
                  <a:pt x="231648" y="42672"/>
                </a:lnTo>
                <a:lnTo>
                  <a:pt x="219456" y="42672"/>
                </a:lnTo>
                <a:lnTo>
                  <a:pt x="219456" y="76200"/>
                </a:lnTo>
                <a:lnTo>
                  <a:pt x="236982" y="67437"/>
                </a:lnTo>
                <a:close/>
              </a:path>
            </a:pathLst>
          </a:custGeom>
          <a:solidFill>
            <a:srgbClr val="000000"/>
          </a:solidFill>
        </p:spPr>
        <p:txBody>
          <a:bodyPr wrap="square" lIns="0" tIns="0" rIns="0" bIns="0" rtlCol="0"/>
          <a:lstStyle/>
          <a:p>
            <a:endParaRPr sz="1803"/>
          </a:p>
        </p:txBody>
      </p:sp>
      <p:sp>
        <p:nvSpPr>
          <p:cNvPr id="96" name="object 96"/>
          <p:cNvSpPr/>
          <p:nvPr/>
        </p:nvSpPr>
        <p:spPr>
          <a:xfrm>
            <a:off x="5237073" y="3821904"/>
            <a:ext cx="286280" cy="40079"/>
          </a:xfrm>
          <a:custGeom>
            <a:avLst/>
            <a:gdLst/>
            <a:ahLst/>
            <a:cxnLst/>
            <a:rect l="l" t="t" r="r" b="b"/>
            <a:pathLst>
              <a:path w="285750" h="40004">
                <a:moveTo>
                  <a:pt x="285750" y="0"/>
                </a:moveTo>
                <a:lnTo>
                  <a:pt x="274510" y="15513"/>
                </a:lnTo>
                <a:lnTo>
                  <a:pt x="243839" y="28098"/>
                </a:lnTo>
                <a:lnTo>
                  <a:pt x="198310" y="36540"/>
                </a:lnTo>
                <a:lnTo>
                  <a:pt x="142493" y="39624"/>
                </a:lnTo>
                <a:lnTo>
                  <a:pt x="87118" y="36540"/>
                </a:lnTo>
                <a:lnTo>
                  <a:pt x="41814" y="28098"/>
                </a:lnTo>
                <a:lnTo>
                  <a:pt x="11227" y="15513"/>
                </a:lnTo>
                <a:lnTo>
                  <a:pt x="0" y="0"/>
                </a:lnTo>
              </a:path>
            </a:pathLst>
          </a:custGeom>
          <a:ln w="9525">
            <a:solidFill>
              <a:srgbClr val="000000"/>
            </a:solidFill>
          </a:ln>
        </p:spPr>
        <p:txBody>
          <a:bodyPr wrap="square" lIns="0" tIns="0" rIns="0" bIns="0" rtlCol="0"/>
          <a:lstStyle/>
          <a:p>
            <a:endParaRPr sz="1803"/>
          </a:p>
        </p:txBody>
      </p:sp>
      <p:sp>
        <p:nvSpPr>
          <p:cNvPr id="97" name="object 97"/>
          <p:cNvSpPr/>
          <p:nvPr/>
        </p:nvSpPr>
        <p:spPr>
          <a:xfrm>
            <a:off x="5379831" y="3861601"/>
            <a:ext cx="0" cy="108150"/>
          </a:xfrm>
          <a:custGeom>
            <a:avLst/>
            <a:gdLst/>
            <a:ahLst/>
            <a:cxnLst/>
            <a:rect l="l" t="t" r="r" b="b"/>
            <a:pathLst>
              <a:path h="107950">
                <a:moveTo>
                  <a:pt x="0" y="107441"/>
                </a:moveTo>
                <a:lnTo>
                  <a:pt x="0" y="0"/>
                </a:lnTo>
              </a:path>
            </a:pathLst>
          </a:custGeom>
          <a:ln w="9525">
            <a:solidFill>
              <a:srgbClr val="000000"/>
            </a:solidFill>
          </a:ln>
        </p:spPr>
        <p:txBody>
          <a:bodyPr wrap="square" lIns="0" tIns="0" rIns="0" bIns="0" rtlCol="0"/>
          <a:lstStyle/>
          <a:p>
            <a:endParaRPr sz="1803"/>
          </a:p>
        </p:txBody>
      </p:sp>
      <p:sp>
        <p:nvSpPr>
          <p:cNvPr id="98" name="object 98"/>
          <p:cNvSpPr/>
          <p:nvPr/>
        </p:nvSpPr>
        <p:spPr>
          <a:xfrm>
            <a:off x="4912622" y="3969241"/>
            <a:ext cx="324451" cy="0"/>
          </a:xfrm>
          <a:custGeom>
            <a:avLst/>
            <a:gdLst/>
            <a:ahLst/>
            <a:cxnLst/>
            <a:rect l="l" t="t" r="r" b="b"/>
            <a:pathLst>
              <a:path w="323850">
                <a:moveTo>
                  <a:pt x="323850" y="0"/>
                </a:moveTo>
                <a:lnTo>
                  <a:pt x="0" y="0"/>
                </a:lnTo>
              </a:path>
            </a:pathLst>
          </a:custGeom>
          <a:ln w="9525">
            <a:solidFill>
              <a:srgbClr val="000000"/>
            </a:solidFill>
          </a:ln>
        </p:spPr>
        <p:txBody>
          <a:bodyPr wrap="square" lIns="0" tIns="0" rIns="0" bIns="0" rtlCol="0"/>
          <a:lstStyle/>
          <a:p>
            <a:endParaRPr sz="1803"/>
          </a:p>
        </p:txBody>
      </p:sp>
      <p:sp>
        <p:nvSpPr>
          <p:cNvPr id="99" name="object 99"/>
          <p:cNvSpPr/>
          <p:nvPr/>
        </p:nvSpPr>
        <p:spPr>
          <a:xfrm>
            <a:off x="4912622" y="3500506"/>
            <a:ext cx="0" cy="468863"/>
          </a:xfrm>
          <a:custGeom>
            <a:avLst/>
            <a:gdLst/>
            <a:ahLst/>
            <a:cxnLst/>
            <a:rect l="l" t="t" r="r" b="b"/>
            <a:pathLst>
              <a:path h="467995">
                <a:moveTo>
                  <a:pt x="0" y="467867"/>
                </a:moveTo>
                <a:lnTo>
                  <a:pt x="0" y="0"/>
                </a:lnTo>
              </a:path>
            </a:pathLst>
          </a:custGeom>
          <a:ln w="9525">
            <a:solidFill>
              <a:srgbClr val="000000"/>
            </a:solidFill>
          </a:ln>
        </p:spPr>
        <p:txBody>
          <a:bodyPr wrap="square" lIns="0" tIns="0" rIns="0" bIns="0" rtlCol="0"/>
          <a:lstStyle/>
          <a:p>
            <a:endParaRPr sz="1803"/>
          </a:p>
        </p:txBody>
      </p:sp>
      <p:sp>
        <p:nvSpPr>
          <p:cNvPr id="100" name="object 100"/>
          <p:cNvSpPr/>
          <p:nvPr/>
        </p:nvSpPr>
        <p:spPr>
          <a:xfrm>
            <a:off x="4682072" y="3462335"/>
            <a:ext cx="235130" cy="76341"/>
          </a:xfrm>
          <a:prstGeom prst="rect">
            <a:avLst/>
          </a:prstGeom>
          <a:blipFill>
            <a:blip r:embed="rId8" cstate="print"/>
            <a:stretch>
              <a:fillRect/>
            </a:stretch>
          </a:blipFill>
        </p:spPr>
        <p:txBody>
          <a:bodyPr wrap="square" lIns="0" tIns="0" rIns="0" bIns="0" rtlCol="0"/>
          <a:lstStyle/>
          <a:p>
            <a:endParaRPr sz="1803"/>
          </a:p>
        </p:txBody>
      </p:sp>
      <p:sp>
        <p:nvSpPr>
          <p:cNvPr id="103" name="TextBox 102">
            <a:extLst>
              <a:ext uri="{FF2B5EF4-FFF2-40B4-BE49-F238E27FC236}">
                <a16:creationId xmlns:a16="http://schemas.microsoft.com/office/drawing/2014/main" id="{0DCD7198-1E6F-4C15-BF9F-DB2232B0F857}"/>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84168"/>
            <a:ext cx="9144000" cy="689957"/>
          </a:xfrm>
          <a:prstGeom prst="rect">
            <a:avLst/>
          </a:prstGeom>
        </p:spPr>
        <p:txBody>
          <a:bodyPr vert="horz" wrap="square" lIns="0" tIns="12724" rIns="0" bIns="0" rtlCol="0" anchor="ctr">
            <a:spAutoFit/>
          </a:bodyPr>
          <a:lstStyle/>
          <a:p>
            <a:pPr marL="12724">
              <a:lnSpc>
                <a:spcPct val="100000"/>
              </a:lnSpc>
              <a:spcBef>
                <a:spcPts val="100"/>
              </a:spcBef>
            </a:pPr>
            <a:r>
              <a:rPr b="1" spc="-5" dirty="0"/>
              <a:t>Εξανθράκωση</a:t>
            </a:r>
          </a:p>
        </p:txBody>
      </p:sp>
      <p:sp>
        <p:nvSpPr>
          <p:cNvPr id="3" name="object 3"/>
          <p:cNvSpPr txBox="1"/>
          <p:nvPr/>
        </p:nvSpPr>
        <p:spPr>
          <a:xfrm>
            <a:off x="30638" y="796338"/>
            <a:ext cx="9036496" cy="1948633"/>
          </a:xfrm>
          <a:prstGeom prst="rect">
            <a:avLst/>
          </a:prstGeom>
        </p:spPr>
        <p:txBody>
          <a:bodyPr vert="horz" wrap="square" lIns="0" tIns="12087" rIns="0" bIns="0" rtlCol="0">
            <a:spAutoFit/>
          </a:bodyPr>
          <a:lstStyle/>
          <a:p>
            <a:pPr marL="376634" marR="1003934" indent="-364546">
              <a:spcBef>
                <a:spcPts val="95"/>
              </a:spcBef>
              <a:buSzPct val="75000"/>
              <a:buFont typeface="Wingdings" panose="05000000000000000000" pitchFamily="2" charset="2"/>
              <a:buChar char="Ø"/>
              <a:tabLst>
                <a:tab pos="376634" algn="l"/>
                <a:tab pos="377270" algn="l"/>
              </a:tabLst>
            </a:pPr>
            <a:r>
              <a:rPr sz="2400" spc="-5" dirty="0">
                <a:cs typeface="Arial"/>
              </a:rPr>
              <a:t>Διεργασία θερμικής επεξεργασίας </a:t>
            </a:r>
            <a:r>
              <a:rPr sz="2400" spc="-10" dirty="0">
                <a:cs typeface="Arial"/>
              </a:rPr>
              <a:t>για  διάσπαση υπολειμμάτων απόσταξης</a:t>
            </a:r>
            <a:r>
              <a:rPr sz="2400" spc="35" dirty="0">
                <a:cs typeface="Arial"/>
              </a:rPr>
              <a:t> </a:t>
            </a:r>
            <a:r>
              <a:rPr sz="2400" spc="-5" dirty="0">
                <a:cs typeface="Arial"/>
              </a:rPr>
              <a:t>σε</a:t>
            </a:r>
            <a:r>
              <a:rPr lang="el-GR" sz="2400" dirty="0">
                <a:cs typeface="Arial"/>
              </a:rPr>
              <a:t> </a:t>
            </a:r>
            <a:r>
              <a:rPr sz="2400" spc="-5" dirty="0">
                <a:cs typeface="Arial"/>
              </a:rPr>
              <a:t>«λευκά προϊόντα» και κωκ</a:t>
            </a:r>
            <a:endParaRPr sz="2400" dirty="0">
              <a:cs typeface="Arial"/>
            </a:endParaRPr>
          </a:p>
          <a:p>
            <a:pPr marL="376634" indent="-364546">
              <a:spcBef>
                <a:spcPts val="386"/>
              </a:spcBef>
              <a:buSzPct val="75000"/>
              <a:buFont typeface="Wingdings" panose="05000000000000000000" pitchFamily="2" charset="2"/>
              <a:buChar char="Ø"/>
              <a:tabLst>
                <a:tab pos="376634" algn="l"/>
                <a:tab pos="377270" algn="l"/>
              </a:tabLst>
            </a:pPr>
            <a:r>
              <a:rPr sz="2400" spc="-5" dirty="0" err="1">
                <a:cs typeface="Arial"/>
              </a:rPr>
              <a:t>Σημ</a:t>
            </a:r>
            <a:r>
              <a:rPr sz="2400" spc="-5" dirty="0">
                <a:cs typeface="Arial"/>
              </a:rPr>
              <a:t>αντική</a:t>
            </a:r>
            <a:r>
              <a:rPr sz="2400" spc="-15" dirty="0">
                <a:cs typeface="Arial"/>
              </a:rPr>
              <a:t> </a:t>
            </a:r>
            <a:r>
              <a:rPr sz="2400" spc="-10" dirty="0">
                <a:cs typeface="Arial"/>
              </a:rPr>
              <a:t>διεργασία</a:t>
            </a:r>
            <a:r>
              <a:rPr lang="el-GR" sz="2400" spc="-10" dirty="0">
                <a:cs typeface="Arial"/>
              </a:rPr>
              <a:t> </a:t>
            </a:r>
            <a:r>
              <a:rPr sz="2400" dirty="0">
                <a:cs typeface="Arial"/>
              </a:rPr>
              <a:t>- </a:t>
            </a:r>
            <a:r>
              <a:rPr sz="2400" spc="-5" dirty="0">
                <a:cs typeface="Arial"/>
              </a:rPr>
              <a:t>Ιδιαίτερα </a:t>
            </a:r>
            <a:r>
              <a:rPr sz="2400" dirty="0">
                <a:cs typeface="Arial"/>
              </a:rPr>
              <a:t>για </a:t>
            </a:r>
            <a:r>
              <a:rPr sz="2400" spc="-5" dirty="0">
                <a:cs typeface="Arial"/>
              </a:rPr>
              <a:t>διυλιστήρια </a:t>
            </a:r>
            <a:r>
              <a:rPr sz="2400" dirty="0">
                <a:cs typeface="Arial"/>
              </a:rPr>
              <a:t>που απευθύνονται σε  </a:t>
            </a:r>
            <a:r>
              <a:rPr sz="2400" spc="-5" dirty="0">
                <a:cs typeface="Arial"/>
              </a:rPr>
              <a:t>αγορές περιορισμένες σε</a:t>
            </a:r>
            <a:r>
              <a:rPr sz="2400" spc="-35" dirty="0">
                <a:cs typeface="Arial"/>
              </a:rPr>
              <a:t> </a:t>
            </a:r>
            <a:r>
              <a:rPr sz="2400" spc="-5" dirty="0">
                <a:cs typeface="Arial"/>
              </a:rPr>
              <a:t>μαζούτ</a:t>
            </a:r>
            <a:endParaRPr sz="2400" dirty="0">
              <a:cs typeface="Arial"/>
            </a:endParaRPr>
          </a:p>
          <a:p>
            <a:pPr marL="376634" indent="-364546">
              <a:spcBef>
                <a:spcPts val="260"/>
              </a:spcBef>
              <a:buSzPct val="75000"/>
              <a:buFont typeface="Wingdings" panose="05000000000000000000" pitchFamily="2" charset="2"/>
              <a:buChar char="Ø"/>
              <a:tabLst>
                <a:tab pos="376634" algn="l"/>
                <a:tab pos="377270" algn="l"/>
              </a:tabLst>
            </a:pPr>
            <a:r>
              <a:rPr sz="2400" spc="-5" dirty="0">
                <a:cs typeface="Arial"/>
              </a:rPr>
              <a:t>Μεγαλύτερο κόστος από μονάδα</a:t>
            </a:r>
            <a:r>
              <a:rPr sz="2400" spc="45" dirty="0">
                <a:cs typeface="Arial"/>
              </a:rPr>
              <a:t> </a:t>
            </a:r>
            <a:r>
              <a:rPr sz="2400" spc="-10" dirty="0">
                <a:cs typeface="Arial"/>
              </a:rPr>
              <a:t>ιξωδόλυσης</a:t>
            </a:r>
            <a:endParaRPr sz="2400" dirty="0">
              <a:cs typeface="Arial"/>
            </a:endParaRPr>
          </a:p>
        </p:txBody>
      </p:sp>
      <p:sp>
        <p:nvSpPr>
          <p:cNvPr id="4" name="object 3">
            <a:extLst>
              <a:ext uri="{FF2B5EF4-FFF2-40B4-BE49-F238E27FC236}">
                <a16:creationId xmlns:a16="http://schemas.microsoft.com/office/drawing/2014/main" id="{ED62D20E-5830-442F-B9EF-78BB801B2916}"/>
              </a:ext>
            </a:extLst>
          </p:cNvPr>
          <p:cNvSpPr txBox="1"/>
          <p:nvPr/>
        </p:nvSpPr>
        <p:spPr>
          <a:xfrm>
            <a:off x="179512" y="4005064"/>
            <a:ext cx="8964488" cy="848512"/>
          </a:xfrm>
          <a:prstGeom prst="rect">
            <a:avLst/>
          </a:prstGeom>
        </p:spPr>
        <p:txBody>
          <a:bodyPr vert="horz" wrap="square" lIns="0" tIns="108786" rIns="0" bIns="0" rtlCol="0">
            <a:spAutoFit/>
          </a:bodyPr>
          <a:lstStyle/>
          <a:p>
            <a:pPr algn="just">
              <a:buClr>
                <a:srgbClr val="FF0000"/>
              </a:buClr>
              <a:buSzPct val="75000"/>
              <a:buFont typeface="Wingdings"/>
              <a:buChar char=""/>
              <a:tabLst>
                <a:tab pos="402083" algn="l"/>
                <a:tab pos="402719" algn="l"/>
              </a:tabLst>
            </a:pPr>
            <a:r>
              <a:rPr sz="2400" spc="-5" dirty="0">
                <a:cs typeface="Arial"/>
              </a:rPr>
              <a:t>Θερμοκρασία : ~500</a:t>
            </a:r>
            <a:r>
              <a:rPr lang="el-GR" sz="2400" spc="-5" dirty="0">
                <a:cs typeface="Arial"/>
              </a:rPr>
              <a:t>°</a:t>
            </a:r>
            <a:r>
              <a:rPr sz="2400" spc="-5" dirty="0">
                <a:cs typeface="Arial"/>
              </a:rPr>
              <a:t>C</a:t>
            </a:r>
          </a:p>
          <a:p>
            <a:pPr algn="just">
              <a:buClr>
                <a:srgbClr val="FF0000"/>
              </a:buClr>
              <a:buSzPct val="75000"/>
              <a:buFont typeface="Wingdings"/>
              <a:buChar char=""/>
              <a:tabLst>
                <a:tab pos="402083" algn="l"/>
                <a:tab pos="402719" algn="l"/>
              </a:tabLst>
            </a:pPr>
            <a:r>
              <a:rPr sz="2400" spc="-5" dirty="0">
                <a:cs typeface="Arial"/>
              </a:rPr>
              <a:t>Πίεση : 1-7 atm</a:t>
            </a:r>
          </a:p>
        </p:txBody>
      </p:sp>
      <p:sp>
        <p:nvSpPr>
          <p:cNvPr id="5" name="object 2">
            <a:extLst>
              <a:ext uri="{FF2B5EF4-FFF2-40B4-BE49-F238E27FC236}">
                <a16:creationId xmlns:a16="http://schemas.microsoft.com/office/drawing/2014/main" id="{F6876AB1-5417-4078-826E-6CB0B47AFEAF}"/>
              </a:ext>
            </a:extLst>
          </p:cNvPr>
          <p:cNvSpPr txBox="1">
            <a:spLocks/>
          </p:cNvSpPr>
          <p:nvPr/>
        </p:nvSpPr>
        <p:spPr>
          <a:xfrm>
            <a:off x="24617" y="2935521"/>
            <a:ext cx="9144000" cy="628401"/>
          </a:xfrm>
          <a:prstGeom prst="rect">
            <a:avLst/>
          </a:prstGeom>
        </p:spPr>
        <p:txBody>
          <a:bodyPr vert="horz" wrap="square" lIns="0" tIns="12724"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2724">
              <a:lnSpc>
                <a:spcPct val="100000"/>
              </a:lnSpc>
              <a:spcBef>
                <a:spcPts val="100"/>
              </a:spcBef>
            </a:pPr>
            <a:r>
              <a:rPr lang="el-GR" sz="4000" b="1" spc="-5" dirty="0"/>
              <a:t>Παράμετροι Λειτουργίας</a:t>
            </a:r>
            <a:r>
              <a:rPr lang="el-GR" sz="4000" b="1" spc="-45" dirty="0"/>
              <a:t> </a:t>
            </a:r>
            <a:r>
              <a:rPr lang="el-GR" sz="4000" b="1" spc="-10" dirty="0"/>
              <a:t>Εξανθράκωσης</a:t>
            </a:r>
          </a:p>
        </p:txBody>
      </p:sp>
      <p:sp>
        <p:nvSpPr>
          <p:cNvPr id="6" name="TextBox 5">
            <a:extLst>
              <a:ext uri="{FF2B5EF4-FFF2-40B4-BE49-F238E27FC236}">
                <a16:creationId xmlns:a16="http://schemas.microsoft.com/office/drawing/2014/main" id="{120E4537-E49F-447C-9E6E-7CF434D12011}"/>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86" y="404664"/>
            <a:ext cx="9144000" cy="689957"/>
          </a:xfrm>
          <a:prstGeom prst="rect">
            <a:avLst/>
          </a:prstGeom>
        </p:spPr>
        <p:txBody>
          <a:bodyPr vert="horz" wrap="square" lIns="0" tIns="12724" rIns="0" bIns="0" rtlCol="0" anchor="ctr">
            <a:spAutoFit/>
          </a:bodyPr>
          <a:lstStyle/>
          <a:p>
            <a:pPr marL="12724">
              <a:lnSpc>
                <a:spcPct val="100000"/>
              </a:lnSpc>
              <a:spcBef>
                <a:spcPts val="100"/>
              </a:spcBef>
            </a:pPr>
            <a:r>
              <a:rPr b="1" spc="-5" dirty="0"/>
              <a:t>Προϊόν</a:t>
            </a:r>
            <a:r>
              <a:rPr b="1" spc="-90" dirty="0"/>
              <a:t> </a:t>
            </a:r>
            <a:r>
              <a:rPr b="1" spc="-5" dirty="0"/>
              <a:t>Εξανθράκωσης</a:t>
            </a:r>
          </a:p>
        </p:txBody>
      </p:sp>
      <p:sp>
        <p:nvSpPr>
          <p:cNvPr id="3" name="object 3"/>
          <p:cNvSpPr txBox="1"/>
          <p:nvPr/>
        </p:nvSpPr>
        <p:spPr>
          <a:xfrm>
            <a:off x="0" y="1286860"/>
            <a:ext cx="9144000" cy="4414500"/>
          </a:xfrm>
          <a:prstGeom prst="rect">
            <a:avLst/>
          </a:prstGeom>
        </p:spPr>
        <p:txBody>
          <a:bodyPr vert="horz" wrap="square" lIns="0" tIns="12087" rIns="0" bIns="0" rtlCol="0">
            <a:spAutoFit/>
          </a:bodyPr>
          <a:lstStyle/>
          <a:p>
            <a:pPr marL="376634" marR="178138" indent="-364546">
              <a:spcBef>
                <a:spcPts val="95"/>
              </a:spcBef>
              <a:buClr>
                <a:srgbClr val="FF0000"/>
              </a:buClr>
              <a:buSzPct val="75000"/>
              <a:buFont typeface="Wingdings"/>
              <a:buChar char=""/>
              <a:tabLst>
                <a:tab pos="376634" algn="l"/>
                <a:tab pos="377270" algn="l"/>
              </a:tabLst>
            </a:pPr>
            <a:r>
              <a:rPr sz="2400" spc="-5" dirty="0">
                <a:cs typeface="Arial"/>
              </a:rPr>
              <a:t>Οι αποδόσεις των </a:t>
            </a:r>
            <a:r>
              <a:rPr sz="2400" spc="-10" dirty="0">
                <a:cs typeface="Arial"/>
              </a:rPr>
              <a:t>προϊόντων εξαρτώνται από  </a:t>
            </a:r>
            <a:r>
              <a:rPr sz="2400" spc="-5" dirty="0">
                <a:cs typeface="Arial"/>
              </a:rPr>
              <a:t>το είδος της </a:t>
            </a:r>
            <a:r>
              <a:rPr sz="2400" spc="-10" dirty="0">
                <a:cs typeface="Arial"/>
              </a:rPr>
              <a:t>τροφοδοσίας </a:t>
            </a:r>
            <a:r>
              <a:rPr sz="2400" spc="-5" dirty="0">
                <a:cs typeface="Arial"/>
              </a:rPr>
              <a:t>(αργό</a:t>
            </a:r>
            <a:r>
              <a:rPr sz="2400" spc="10" dirty="0">
                <a:cs typeface="Arial"/>
              </a:rPr>
              <a:t> </a:t>
            </a:r>
            <a:r>
              <a:rPr sz="2400" spc="-5" dirty="0">
                <a:cs typeface="Arial"/>
              </a:rPr>
              <a:t>πετρέλαιο)</a:t>
            </a:r>
            <a:endParaRPr sz="2400" dirty="0">
              <a:cs typeface="Arial"/>
            </a:endParaRPr>
          </a:p>
          <a:p>
            <a:pPr marL="376634" indent="-364546">
              <a:spcBef>
                <a:spcPts val="381"/>
              </a:spcBef>
              <a:buClr>
                <a:srgbClr val="FF0000"/>
              </a:buClr>
              <a:buSzPct val="75000"/>
              <a:buFont typeface="Wingdings"/>
              <a:buChar char=""/>
              <a:tabLst>
                <a:tab pos="376634" algn="l"/>
                <a:tab pos="377270" algn="l"/>
              </a:tabLst>
            </a:pPr>
            <a:r>
              <a:rPr sz="2400" spc="-10" dirty="0">
                <a:cs typeface="Arial"/>
              </a:rPr>
              <a:t>Καθαρή </a:t>
            </a:r>
            <a:r>
              <a:rPr sz="2400" spc="-5" dirty="0">
                <a:cs typeface="Arial"/>
              </a:rPr>
              <a:t>απόδοση καθαρού </a:t>
            </a:r>
            <a:r>
              <a:rPr sz="2400" spc="-10" dirty="0">
                <a:cs typeface="Arial"/>
              </a:rPr>
              <a:t>προϊόντος</a:t>
            </a:r>
            <a:r>
              <a:rPr sz="2400" spc="85" dirty="0">
                <a:cs typeface="Arial"/>
              </a:rPr>
              <a:t> </a:t>
            </a:r>
            <a:r>
              <a:rPr sz="2400" spc="-10" dirty="0">
                <a:cs typeface="Arial"/>
              </a:rPr>
              <a:t>60-70%</a:t>
            </a:r>
            <a:endParaRPr sz="2400" dirty="0">
              <a:cs typeface="Arial"/>
            </a:endParaRPr>
          </a:p>
          <a:p>
            <a:pPr marL="1013881" indent="-457200">
              <a:lnSpc>
                <a:spcPts val="3717"/>
              </a:lnSpc>
              <a:spcBef>
                <a:spcPts val="50"/>
              </a:spcBef>
              <a:buFont typeface="Arial" panose="020B0604020202020204" pitchFamily="34" charset="0"/>
              <a:buChar char="•"/>
            </a:pPr>
            <a:r>
              <a:rPr sz="2400" dirty="0">
                <a:cs typeface="Arial"/>
              </a:rPr>
              <a:t>- </a:t>
            </a:r>
            <a:r>
              <a:rPr sz="2400" spc="-5" dirty="0">
                <a:cs typeface="Arial"/>
              </a:rPr>
              <a:t>Αέρια </a:t>
            </a:r>
            <a:r>
              <a:rPr sz="2400" dirty="0">
                <a:cs typeface="Arial"/>
              </a:rPr>
              <a:t>:</a:t>
            </a:r>
            <a:r>
              <a:rPr sz="2400" spc="185" dirty="0">
                <a:cs typeface="Arial"/>
              </a:rPr>
              <a:t> </a:t>
            </a:r>
            <a:r>
              <a:rPr sz="2400" dirty="0">
                <a:cs typeface="Arial"/>
              </a:rPr>
              <a:t>7-10%</a:t>
            </a:r>
          </a:p>
          <a:p>
            <a:pPr marL="1013881" indent="-457200">
              <a:lnSpc>
                <a:spcPts val="3707"/>
              </a:lnSpc>
              <a:buFont typeface="Arial" panose="020B0604020202020204" pitchFamily="34" charset="0"/>
              <a:buChar char="•"/>
            </a:pPr>
            <a:r>
              <a:rPr sz="2400" dirty="0">
                <a:cs typeface="Arial"/>
              </a:rPr>
              <a:t>- </a:t>
            </a:r>
            <a:r>
              <a:rPr sz="2400" spc="-5" dirty="0">
                <a:cs typeface="Arial"/>
              </a:rPr>
              <a:t>Νάφθα </a:t>
            </a:r>
            <a:r>
              <a:rPr sz="2400" dirty="0">
                <a:cs typeface="Arial"/>
              </a:rPr>
              <a:t>:</a:t>
            </a:r>
            <a:r>
              <a:rPr sz="2400" spc="175" dirty="0">
                <a:cs typeface="Arial"/>
              </a:rPr>
              <a:t> </a:t>
            </a:r>
            <a:r>
              <a:rPr sz="2400" dirty="0">
                <a:cs typeface="Arial"/>
              </a:rPr>
              <a:t>9-20%</a:t>
            </a:r>
            <a:endParaRPr lang="el-GR" sz="2400" dirty="0">
              <a:cs typeface="Arial"/>
            </a:endParaRPr>
          </a:p>
          <a:p>
            <a:pPr marL="1013881" indent="-457200">
              <a:lnSpc>
                <a:spcPts val="3707"/>
              </a:lnSpc>
              <a:buFont typeface="Arial" panose="020B0604020202020204" pitchFamily="34" charset="0"/>
              <a:buChar char="•"/>
            </a:pPr>
            <a:r>
              <a:rPr sz="2400" spc="-5" dirty="0" err="1">
                <a:cs typeface="Arial"/>
              </a:rPr>
              <a:t>Αεριέλ</a:t>
            </a:r>
            <a:r>
              <a:rPr sz="2400" spc="-5" dirty="0">
                <a:cs typeface="Arial"/>
              </a:rPr>
              <a:t>αιο </a:t>
            </a:r>
            <a:r>
              <a:rPr sz="2400" dirty="0">
                <a:cs typeface="Arial"/>
              </a:rPr>
              <a:t>(gas-oil) :</a:t>
            </a:r>
            <a:r>
              <a:rPr sz="2400" spc="15" dirty="0">
                <a:cs typeface="Arial"/>
              </a:rPr>
              <a:t> </a:t>
            </a:r>
            <a:r>
              <a:rPr sz="2400" dirty="0">
                <a:cs typeface="Arial"/>
              </a:rPr>
              <a:t>42-51%</a:t>
            </a:r>
          </a:p>
          <a:p>
            <a:pPr marL="1013881" indent="-457200">
              <a:lnSpc>
                <a:spcPts val="3717"/>
              </a:lnSpc>
              <a:buFont typeface="Arial" panose="020B0604020202020204" pitchFamily="34" charset="0"/>
              <a:buChar char="•"/>
            </a:pPr>
            <a:r>
              <a:rPr sz="2400" dirty="0">
                <a:cs typeface="Arial"/>
              </a:rPr>
              <a:t>- </a:t>
            </a:r>
            <a:r>
              <a:rPr sz="2400" spc="-5" dirty="0">
                <a:cs typeface="Arial"/>
              </a:rPr>
              <a:t>Κωκ:</a:t>
            </a:r>
            <a:r>
              <a:rPr sz="2400" spc="170" dirty="0">
                <a:cs typeface="Arial"/>
              </a:rPr>
              <a:t> </a:t>
            </a:r>
            <a:r>
              <a:rPr sz="2400" spc="-5" dirty="0">
                <a:cs typeface="Arial"/>
              </a:rPr>
              <a:t>25-40%</a:t>
            </a:r>
            <a:endParaRPr sz="2400" dirty="0">
              <a:cs typeface="Arial"/>
            </a:endParaRPr>
          </a:p>
          <a:p>
            <a:pPr marL="376634" indent="-364546">
              <a:spcBef>
                <a:spcPts val="316"/>
              </a:spcBef>
              <a:buClr>
                <a:srgbClr val="FF0000"/>
              </a:buClr>
              <a:buSzPct val="75000"/>
              <a:buFont typeface="Wingdings"/>
              <a:buChar char=""/>
              <a:tabLst>
                <a:tab pos="376634" algn="l"/>
                <a:tab pos="377270" algn="l"/>
              </a:tabLst>
            </a:pPr>
            <a:r>
              <a:rPr sz="2400" spc="-5" dirty="0">
                <a:cs typeface="Arial"/>
              </a:rPr>
              <a:t>Τα </a:t>
            </a:r>
            <a:r>
              <a:rPr sz="2400" spc="-10" dirty="0">
                <a:cs typeface="Arial"/>
              </a:rPr>
              <a:t>ελαφρά προϊόντα </a:t>
            </a:r>
            <a:r>
              <a:rPr sz="2400" spc="-5" dirty="0">
                <a:cs typeface="Arial"/>
              </a:rPr>
              <a:t>είναι </a:t>
            </a:r>
            <a:r>
              <a:rPr sz="2400" spc="-10" dirty="0">
                <a:cs typeface="Arial"/>
              </a:rPr>
              <a:t>χαμηλής</a:t>
            </a:r>
            <a:r>
              <a:rPr sz="2400" spc="20" dirty="0">
                <a:cs typeface="Arial"/>
              </a:rPr>
              <a:t> </a:t>
            </a:r>
            <a:r>
              <a:rPr sz="2400" spc="-10" dirty="0">
                <a:cs typeface="Arial"/>
              </a:rPr>
              <a:t>ποιότητας</a:t>
            </a:r>
            <a:r>
              <a:rPr lang="el-GR" sz="2400" dirty="0">
                <a:cs typeface="Arial"/>
              </a:rPr>
              <a:t> - </a:t>
            </a:r>
            <a:r>
              <a:rPr sz="2400" spc="-5" dirty="0" err="1">
                <a:cs typeface="Arial"/>
              </a:rPr>
              <a:t>Υψηλή</a:t>
            </a:r>
            <a:r>
              <a:rPr sz="2400" spc="-5" dirty="0">
                <a:cs typeface="Arial"/>
              </a:rPr>
              <a:t> περιεκτικότητα ολεφινών</a:t>
            </a:r>
            <a:endParaRPr sz="2400" dirty="0">
              <a:cs typeface="Arial"/>
            </a:endParaRPr>
          </a:p>
          <a:p>
            <a:pPr marL="556044" lvl="1">
              <a:lnSpc>
                <a:spcPts val="3717"/>
              </a:lnSpc>
              <a:buClr>
                <a:srgbClr val="FFCF01"/>
              </a:buClr>
              <a:buSzPct val="110714"/>
              <a:tabLst>
                <a:tab pos="820706" algn="l"/>
              </a:tabLst>
            </a:pPr>
            <a:r>
              <a:rPr sz="2400" b="1" spc="-5" dirty="0">
                <a:cs typeface="Arial"/>
              </a:rPr>
              <a:t>Ολεφίνες </a:t>
            </a:r>
            <a:r>
              <a:rPr sz="2400" b="1" dirty="0">
                <a:cs typeface="Arial"/>
              </a:rPr>
              <a:t>κατευθύνονται </a:t>
            </a:r>
            <a:r>
              <a:rPr sz="2400" b="1" spc="-5" dirty="0">
                <a:cs typeface="Arial"/>
              </a:rPr>
              <a:t>προς </a:t>
            </a:r>
            <a:r>
              <a:rPr sz="2400" b="1" dirty="0">
                <a:cs typeface="Arial"/>
              </a:rPr>
              <a:t>μονάδα</a:t>
            </a:r>
            <a:r>
              <a:rPr sz="2400" b="1" spc="-60" dirty="0">
                <a:cs typeface="Arial"/>
              </a:rPr>
              <a:t> </a:t>
            </a:r>
            <a:r>
              <a:rPr sz="2400" b="1" dirty="0">
                <a:cs typeface="Arial"/>
              </a:rPr>
              <a:t>αλκυλίωσης</a:t>
            </a:r>
          </a:p>
        </p:txBody>
      </p:sp>
      <p:sp>
        <p:nvSpPr>
          <p:cNvPr id="4" name="TextBox 3">
            <a:extLst>
              <a:ext uri="{FF2B5EF4-FFF2-40B4-BE49-F238E27FC236}">
                <a16:creationId xmlns:a16="http://schemas.microsoft.com/office/drawing/2014/main" id="{EF421F71-9653-4A52-90F2-2850985374BA}"/>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2E720F8-5E33-4AE2-8B4D-0D0860A4998C}"/>
              </a:ext>
            </a:extLst>
          </p:cNvPr>
          <p:cNvPicPr>
            <a:picLocks noChangeAspect="1"/>
          </p:cNvPicPr>
          <p:nvPr/>
        </p:nvPicPr>
        <p:blipFill rotWithShape="1">
          <a:blip r:embed="rId2"/>
          <a:srcRect l="13775" t="15001" r="18501" b="12201"/>
          <a:stretch/>
        </p:blipFill>
        <p:spPr>
          <a:xfrm>
            <a:off x="683568" y="404664"/>
            <a:ext cx="7382760" cy="4464000"/>
          </a:xfrm>
          <a:prstGeom prst="rect">
            <a:avLst/>
          </a:prstGeom>
        </p:spPr>
      </p:pic>
    </p:spTree>
    <p:extLst>
      <p:ext uri="{BB962C8B-B14F-4D97-AF65-F5344CB8AC3E}">
        <p14:creationId xmlns:p14="http://schemas.microsoft.com/office/powerpoint/2010/main" val="2587118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6DF6A5D-326F-4786-AA98-27B7C8077C5F}"/>
              </a:ext>
            </a:extLst>
          </p:cNvPr>
          <p:cNvPicPr>
            <a:picLocks noChangeAspect="1"/>
          </p:cNvPicPr>
          <p:nvPr/>
        </p:nvPicPr>
        <p:blipFill rotWithShape="1">
          <a:blip r:embed="rId2"/>
          <a:srcRect l="15352" t="15001" r="18499" b="9400"/>
          <a:stretch/>
        </p:blipFill>
        <p:spPr>
          <a:xfrm>
            <a:off x="1547664" y="260648"/>
            <a:ext cx="6608000" cy="4248000"/>
          </a:xfrm>
          <a:prstGeom prst="rect">
            <a:avLst/>
          </a:prstGeom>
        </p:spPr>
      </p:pic>
      <p:sp>
        <p:nvSpPr>
          <p:cNvPr id="4" name="object 3">
            <a:extLst>
              <a:ext uri="{FF2B5EF4-FFF2-40B4-BE49-F238E27FC236}">
                <a16:creationId xmlns:a16="http://schemas.microsoft.com/office/drawing/2014/main" id="{E3AFF0DE-E7C8-4EF0-BBE6-DFE147C7F934}"/>
              </a:ext>
            </a:extLst>
          </p:cNvPr>
          <p:cNvSpPr txBox="1"/>
          <p:nvPr/>
        </p:nvSpPr>
        <p:spPr>
          <a:xfrm>
            <a:off x="151640" y="4869160"/>
            <a:ext cx="8964488" cy="1587176"/>
          </a:xfrm>
          <a:prstGeom prst="rect">
            <a:avLst/>
          </a:prstGeom>
        </p:spPr>
        <p:txBody>
          <a:bodyPr vert="horz" wrap="square" lIns="0" tIns="108786" rIns="0" bIns="0" rtlCol="0">
            <a:spAutoFit/>
          </a:bodyPr>
          <a:lstStyle/>
          <a:p>
            <a:pPr algn="just">
              <a:buClr>
                <a:srgbClr val="FF0000"/>
              </a:buClr>
              <a:buSzPct val="75000"/>
              <a:buFont typeface="Wingdings"/>
              <a:buChar char=""/>
              <a:tabLst>
                <a:tab pos="402083" algn="l"/>
                <a:tab pos="402719" algn="l"/>
              </a:tabLst>
            </a:pPr>
            <a:r>
              <a:rPr sz="2400" spc="-5" dirty="0">
                <a:cs typeface="Arial"/>
              </a:rPr>
              <a:t>Θερμοκρασία : ~500</a:t>
            </a:r>
            <a:r>
              <a:rPr lang="el-GR" sz="2400" spc="-5" dirty="0">
                <a:cs typeface="Arial"/>
              </a:rPr>
              <a:t>°</a:t>
            </a:r>
            <a:r>
              <a:rPr sz="2400" spc="-5" dirty="0">
                <a:cs typeface="Arial"/>
              </a:rPr>
              <a:t>C</a:t>
            </a:r>
          </a:p>
          <a:p>
            <a:pPr algn="just">
              <a:buClr>
                <a:srgbClr val="FF0000"/>
              </a:buClr>
              <a:buSzPct val="75000"/>
              <a:buFont typeface="Wingdings"/>
              <a:buChar char=""/>
              <a:tabLst>
                <a:tab pos="402083" algn="l"/>
                <a:tab pos="402719" algn="l"/>
              </a:tabLst>
            </a:pPr>
            <a:r>
              <a:rPr sz="2400" spc="-5" dirty="0">
                <a:cs typeface="Arial"/>
              </a:rPr>
              <a:t>Πίεση : 1-7 atm</a:t>
            </a:r>
          </a:p>
          <a:p>
            <a:pPr algn="just">
              <a:buClr>
                <a:srgbClr val="FF0000"/>
              </a:buClr>
              <a:buSzPct val="75000"/>
              <a:buFont typeface="Wingdings"/>
              <a:buChar char=""/>
              <a:tabLst>
                <a:tab pos="402083" algn="l"/>
                <a:tab pos="402719" algn="l"/>
              </a:tabLst>
            </a:pPr>
            <a:r>
              <a:rPr sz="2400" b="1" spc="-5" dirty="0">
                <a:cs typeface="Arial"/>
              </a:rPr>
              <a:t>Ταχύτητα χώρου (LHSV)</a:t>
            </a:r>
            <a:r>
              <a:rPr lang="en-US" sz="2400" b="1" spc="-5" dirty="0">
                <a:cs typeface="Arial"/>
              </a:rPr>
              <a:t>: </a:t>
            </a:r>
            <a:r>
              <a:rPr sz="2400" b="1" spc="-5" dirty="0">
                <a:cs typeface="Arial"/>
              </a:rPr>
              <a:t>Όταν ελαττώνεται αποφεύγεται η</a:t>
            </a:r>
            <a:r>
              <a:rPr lang="en-US" sz="2400" b="1" spc="-5" dirty="0">
                <a:cs typeface="Arial"/>
              </a:rPr>
              <a:t> </a:t>
            </a:r>
            <a:r>
              <a:rPr sz="2400" b="1" spc="-5" dirty="0">
                <a:cs typeface="Arial"/>
              </a:rPr>
              <a:t>εναπόθεση κωκ  στις σωληνώσεις του φούρνου</a:t>
            </a:r>
          </a:p>
        </p:txBody>
      </p:sp>
    </p:spTree>
    <p:extLst>
      <p:ext uri="{BB962C8B-B14F-4D97-AF65-F5344CB8AC3E}">
        <p14:creationId xmlns:p14="http://schemas.microsoft.com/office/powerpoint/2010/main" val="2947554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3112"/>
            <a:ext cx="9144000" cy="689957"/>
          </a:xfrm>
          <a:prstGeom prst="rect">
            <a:avLst/>
          </a:prstGeom>
        </p:spPr>
        <p:txBody>
          <a:bodyPr vert="horz" wrap="square" lIns="0" tIns="12724" rIns="0" bIns="0" rtlCol="0" anchor="ctr">
            <a:spAutoFit/>
          </a:bodyPr>
          <a:lstStyle/>
          <a:p>
            <a:pPr marL="12724" algn="ctr">
              <a:lnSpc>
                <a:spcPct val="100000"/>
              </a:lnSpc>
              <a:spcBef>
                <a:spcPts val="100"/>
              </a:spcBef>
            </a:pPr>
            <a:r>
              <a:rPr b="1" spc="-5" dirty="0"/>
              <a:t>Γλύκανση</a:t>
            </a:r>
          </a:p>
        </p:txBody>
      </p:sp>
      <p:sp>
        <p:nvSpPr>
          <p:cNvPr id="3" name="object 3"/>
          <p:cNvSpPr txBox="1"/>
          <p:nvPr/>
        </p:nvSpPr>
        <p:spPr>
          <a:xfrm>
            <a:off x="0" y="1165936"/>
            <a:ext cx="9143999" cy="2512597"/>
          </a:xfrm>
          <a:prstGeom prst="rect">
            <a:avLst/>
          </a:prstGeom>
        </p:spPr>
        <p:txBody>
          <a:bodyPr vert="horz" wrap="square" lIns="0" tIns="61708" rIns="0" bIns="0" rtlCol="0">
            <a:spAutoFit/>
          </a:bodyPr>
          <a:lstStyle/>
          <a:p>
            <a:pPr marL="469288" indent="-457200">
              <a:spcBef>
                <a:spcPts val="485"/>
              </a:spcBef>
              <a:buSzPct val="75000"/>
              <a:buFont typeface="Wingdings" panose="05000000000000000000" pitchFamily="2" charset="2"/>
              <a:buChar char="Ø"/>
              <a:tabLst>
                <a:tab pos="376634" algn="l"/>
                <a:tab pos="377270" algn="l"/>
              </a:tabLst>
            </a:pPr>
            <a:r>
              <a:rPr sz="3206" spc="-10" dirty="0">
                <a:latin typeface="Arial"/>
                <a:cs typeface="Arial"/>
              </a:rPr>
              <a:t>Διεργασία εξευγενισμού </a:t>
            </a:r>
            <a:r>
              <a:rPr sz="3206" spc="-5" dirty="0">
                <a:latin typeface="Arial"/>
                <a:cs typeface="Arial"/>
              </a:rPr>
              <a:t>τελικού</a:t>
            </a:r>
            <a:r>
              <a:rPr sz="3206" spc="30" dirty="0">
                <a:latin typeface="Arial"/>
                <a:cs typeface="Arial"/>
              </a:rPr>
              <a:t> </a:t>
            </a:r>
            <a:r>
              <a:rPr sz="3206" spc="-10" dirty="0">
                <a:latin typeface="Arial"/>
                <a:cs typeface="Arial"/>
              </a:rPr>
              <a:t>προϊόντος</a:t>
            </a:r>
            <a:endParaRPr sz="3206" dirty="0">
              <a:latin typeface="Arial"/>
              <a:cs typeface="Arial"/>
            </a:endParaRPr>
          </a:p>
          <a:p>
            <a:pPr marL="469288" marR="5090" indent="-457200">
              <a:spcBef>
                <a:spcPts val="381"/>
              </a:spcBef>
              <a:buSzPct val="75000"/>
              <a:buFont typeface="Wingdings" panose="05000000000000000000" pitchFamily="2" charset="2"/>
              <a:buChar char="Ø"/>
              <a:tabLst>
                <a:tab pos="376634" algn="l"/>
                <a:tab pos="377270" algn="l"/>
              </a:tabLst>
            </a:pPr>
            <a:r>
              <a:rPr sz="3206" spc="-10" dirty="0">
                <a:latin typeface="Arial"/>
                <a:cs typeface="Arial"/>
              </a:rPr>
              <a:t>Στόχος </a:t>
            </a:r>
            <a:r>
              <a:rPr sz="3206" spc="-5" dirty="0">
                <a:latin typeface="Arial"/>
                <a:cs typeface="Arial"/>
              </a:rPr>
              <a:t>η </a:t>
            </a:r>
            <a:r>
              <a:rPr sz="3206" spc="-10" dirty="0">
                <a:latin typeface="Arial"/>
                <a:cs typeface="Arial"/>
              </a:rPr>
              <a:t>ελάττωση </a:t>
            </a:r>
            <a:r>
              <a:rPr sz="3206" spc="-5" dirty="0">
                <a:latin typeface="Arial"/>
                <a:cs typeface="Arial"/>
              </a:rPr>
              <a:t>της </a:t>
            </a:r>
            <a:r>
              <a:rPr sz="3206" spc="-10" dirty="0">
                <a:latin typeface="Arial"/>
                <a:cs typeface="Arial"/>
              </a:rPr>
              <a:t>περιεκτικότητας των  </a:t>
            </a:r>
            <a:r>
              <a:rPr sz="3206" spc="-5" dirty="0">
                <a:latin typeface="Arial"/>
                <a:cs typeface="Arial"/>
              </a:rPr>
              <a:t>μερκαπτάνων</a:t>
            </a:r>
            <a:r>
              <a:rPr sz="3206" dirty="0">
                <a:latin typeface="Arial"/>
                <a:cs typeface="Arial"/>
              </a:rPr>
              <a:t> </a:t>
            </a:r>
            <a:r>
              <a:rPr sz="3206" spc="-5" dirty="0">
                <a:latin typeface="Arial"/>
                <a:cs typeface="Arial"/>
              </a:rPr>
              <a:t>(RSH)</a:t>
            </a:r>
            <a:endParaRPr sz="3206" dirty="0">
              <a:latin typeface="Arial"/>
              <a:cs typeface="Arial"/>
            </a:endParaRPr>
          </a:p>
          <a:p>
            <a:pPr marL="1013244" lvl="1" indent="-457200">
              <a:lnSpc>
                <a:spcPts val="3702"/>
              </a:lnSpc>
              <a:spcBef>
                <a:spcPts val="50"/>
              </a:spcBef>
              <a:buSzPct val="110714"/>
              <a:buFont typeface="Wingdings" panose="05000000000000000000" pitchFamily="2" charset="2"/>
              <a:buChar char="Ø"/>
              <a:tabLst>
                <a:tab pos="820706" algn="l"/>
              </a:tabLst>
            </a:pPr>
            <a:r>
              <a:rPr sz="2805" spc="-5" dirty="0">
                <a:latin typeface="Arial"/>
                <a:cs typeface="Arial"/>
              </a:rPr>
              <a:t>Περιέχονται σε </a:t>
            </a:r>
            <a:r>
              <a:rPr sz="2805" dirty="0">
                <a:latin typeface="Arial"/>
                <a:cs typeface="Arial"/>
              </a:rPr>
              <a:t>ελαφρά </a:t>
            </a:r>
            <a:r>
              <a:rPr sz="2805" spc="-5" dirty="0">
                <a:latin typeface="Arial"/>
                <a:cs typeface="Arial"/>
              </a:rPr>
              <a:t>προϊόντα</a:t>
            </a:r>
            <a:r>
              <a:rPr sz="2805" spc="25" dirty="0">
                <a:latin typeface="Arial"/>
                <a:cs typeface="Arial"/>
              </a:rPr>
              <a:t> </a:t>
            </a:r>
            <a:r>
              <a:rPr sz="2805" spc="-5" dirty="0">
                <a:latin typeface="Arial"/>
                <a:cs typeface="Arial"/>
              </a:rPr>
              <a:t>(βενζίνη,</a:t>
            </a:r>
            <a:r>
              <a:rPr sz="2805" dirty="0">
                <a:latin typeface="Arial"/>
                <a:cs typeface="Arial"/>
              </a:rPr>
              <a:t>κηροζίνη)</a:t>
            </a:r>
          </a:p>
          <a:p>
            <a:pPr marL="1013244" lvl="1" indent="-457200">
              <a:spcBef>
                <a:spcPts val="35"/>
              </a:spcBef>
              <a:buSzPct val="110714"/>
              <a:buFont typeface="Wingdings" panose="05000000000000000000" pitchFamily="2" charset="2"/>
              <a:buChar char="Ø"/>
              <a:tabLst>
                <a:tab pos="820706" algn="l"/>
              </a:tabLst>
            </a:pPr>
            <a:r>
              <a:rPr sz="2805" spc="-5" dirty="0">
                <a:latin typeface="Arial"/>
                <a:cs typeface="Arial"/>
              </a:rPr>
              <a:t>Προκαλούν δυσοσμία και</a:t>
            </a:r>
            <a:r>
              <a:rPr sz="2805" spc="-10" dirty="0">
                <a:latin typeface="Arial"/>
                <a:cs typeface="Arial"/>
              </a:rPr>
              <a:t> </a:t>
            </a:r>
            <a:r>
              <a:rPr sz="2805" spc="-5" dirty="0">
                <a:latin typeface="Arial"/>
                <a:cs typeface="Arial"/>
              </a:rPr>
              <a:t>διάβρωση</a:t>
            </a:r>
            <a:endParaRPr sz="2805" dirty="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3112"/>
            <a:ext cx="9144000" cy="689957"/>
          </a:xfrm>
          <a:prstGeom prst="rect">
            <a:avLst/>
          </a:prstGeom>
        </p:spPr>
        <p:txBody>
          <a:bodyPr vert="horz" wrap="square" lIns="0" tIns="12724" rIns="0" bIns="0" rtlCol="0" anchor="ctr">
            <a:spAutoFit/>
          </a:bodyPr>
          <a:lstStyle/>
          <a:p>
            <a:pPr marL="12724">
              <a:lnSpc>
                <a:spcPct val="100000"/>
              </a:lnSpc>
              <a:spcBef>
                <a:spcPts val="100"/>
              </a:spcBef>
            </a:pPr>
            <a:r>
              <a:rPr spc="-5" dirty="0"/>
              <a:t>Διεργασίας Γλύκανσης</a:t>
            </a:r>
            <a:r>
              <a:rPr spc="-45" dirty="0"/>
              <a:t> </a:t>
            </a:r>
            <a:r>
              <a:rPr dirty="0"/>
              <a:t>Merox</a:t>
            </a:r>
          </a:p>
        </p:txBody>
      </p:sp>
      <p:sp>
        <p:nvSpPr>
          <p:cNvPr id="3" name="object 3"/>
          <p:cNvSpPr/>
          <p:nvPr/>
        </p:nvSpPr>
        <p:spPr>
          <a:xfrm>
            <a:off x="1217699" y="1878252"/>
            <a:ext cx="324451" cy="1803565"/>
          </a:xfrm>
          <a:custGeom>
            <a:avLst/>
            <a:gdLst/>
            <a:ahLst/>
            <a:cxnLst/>
            <a:rect l="l" t="t" r="r" b="b"/>
            <a:pathLst>
              <a:path w="323850" h="1800225">
                <a:moveTo>
                  <a:pt x="0" y="1674876"/>
                </a:moveTo>
                <a:lnTo>
                  <a:pt x="9882" y="1723655"/>
                </a:lnTo>
                <a:lnTo>
                  <a:pt x="36766" y="1763363"/>
                </a:lnTo>
                <a:lnTo>
                  <a:pt x="76509" y="1790068"/>
                </a:lnTo>
                <a:lnTo>
                  <a:pt x="124968" y="1799843"/>
                </a:lnTo>
                <a:lnTo>
                  <a:pt x="198882" y="1799843"/>
                </a:lnTo>
                <a:lnTo>
                  <a:pt x="247661" y="1790068"/>
                </a:lnTo>
                <a:lnTo>
                  <a:pt x="287369" y="1763363"/>
                </a:lnTo>
                <a:lnTo>
                  <a:pt x="314074" y="1723655"/>
                </a:lnTo>
                <a:lnTo>
                  <a:pt x="323850" y="1674876"/>
                </a:lnTo>
                <a:lnTo>
                  <a:pt x="323850" y="124968"/>
                </a:lnTo>
                <a:lnTo>
                  <a:pt x="314074" y="76188"/>
                </a:lnTo>
                <a:lnTo>
                  <a:pt x="287369" y="36480"/>
                </a:lnTo>
                <a:lnTo>
                  <a:pt x="247661" y="9775"/>
                </a:lnTo>
                <a:lnTo>
                  <a:pt x="198881" y="0"/>
                </a:lnTo>
                <a:lnTo>
                  <a:pt x="124968" y="0"/>
                </a:lnTo>
                <a:lnTo>
                  <a:pt x="76509" y="9775"/>
                </a:lnTo>
                <a:lnTo>
                  <a:pt x="36766" y="36480"/>
                </a:lnTo>
                <a:lnTo>
                  <a:pt x="9882" y="76188"/>
                </a:lnTo>
                <a:lnTo>
                  <a:pt x="0" y="124968"/>
                </a:lnTo>
                <a:lnTo>
                  <a:pt x="0" y="1674876"/>
                </a:lnTo>
                <a:close/>
              </a:path>
            </a:pathLst>
          </a:custGeom>
          <a:ln w="9525">
            <a:solidFill>
              <a:srgbClr val="000000"/>
            </a:solidFill>
          </a:ln>
        </p:spPr>
        <p:txBody>
          <a:bodyPr wrap="square" lIns="0" tIns="0" rIns="0" bIns="0" rtlCol="0"/>
          <a:lstStyle/>
          <a:p>
            <a:endParaRPr sz="1803"/>
          </a:p>
        </p:txBody>
      </p:sp>
      <p:sp>
        <p:nvSpPr>
          <p:cNvPr id="4" name="object 4"/>
          <p:cNvSpPr txBox="1"/>
          <p:nvPr/>
        </p:nvSpPr>
        <p:spPr>
          <a:xfrm>
            <a:off x="1275129" y="2338830"/>
            <a:ext cx="369973" cy="885559"/>
          </a:xfrm>
          <a:prstGeom prst="rect">
            <a:avLst/>
          </a:prstGeom>
        </p:spPr>
        <p:txBody>
          <a:bodyPr vert="vert270" wrap="square" lIns="0" tIns="12724" rIns="0" bIns="0" rtlCol="0">
            <a:spAutoFit/>
          </a:bodyPr>
          <a:lstStyle/>
          <a:p>
            <a:pPr marL="12724">
              <a:spcBef>
                <a:spcPts val="100"/>
              </a:spcBef>
            </a:pPr>
            <a:r>
              <a:rPr sz="1202" dirty="0">
                <a:latin typeface="Tahoma"/>
                <a:cs typeface="Tahoma"/>
              </a:rPr>
              <a:t>Αναγενν</a:t>
            </a:r>
            <a:r>
              <a:rPr sz="1202" spc="5" dirty="0">
                <a:latin typeface="Tahoma"/>
                <a:cs typeface="Tahoma"/>
              </a:rPr>
              <a:t>η</a:t>
            </a:r>
            <a:r>
              <a:rPr sz="1202" dirty="0">
                <a:latin typeface="Tahoma"/>
                <a:cs typeface="Tahoma"/>
              </a:rPr>
              <a:t>τής</a:t>
            </a:r>
            <a:endParaRPr sz="1202">
              <a:latin typeface="Tahoma"/>
              <a:cs typeface="Tahoma"/>
            </a:endParaRPr>
          </a:p>
        </p:txBody>
      </p:sp>
      <p:sp>
        <p:nvSpPr>
          <p:cNvPr id="5" name="object 5"/>
          <p:cNvSpPr txBox="1"/>
          <p:nvPr/>
        </p:nvSpPr>
        <p:spPr>
          <a:xfrm>
            <a:off x="2237795" y="2336073"/>
            <a:ext cx="369973" cy="940907"/>
          </a:xfrm>
          <a:prstGeom prst="rect">
            <a:avLst/>
          </a:prstGeom>
        </p:spPr>
        <p:txBody>
          <a:bodyPr vert="vert270" wrap="square" lIns="0" tIns="12724" rIns="0" bIns="0" rtlCol="0">
            <a:spAutoFit/>
          </a:bodyPr>
          <a:lstStyle/>
          <a:p>
            <a:pPr marL="12724">
              <a:spcBef>
                <a:spcPts val="100"/>
              </a:spcBef>
            </a:pPr>
            <a:r>
              <a:rPr sz="1202" dirty="0">
                <a:latin typeface="Tahoma"/>
                <a:cs typeface="Tahoma"/>
              </a:rPr>
              <a:t>Ε</a:t>
            </a:r>
            <a:r>
              <a:rPr sz="1202" spc="5" dirty="0">
                <a:latin typeface="Tahoma"/>
                <a:cs typeface="Tahoma"/>
              </a:rPr>
              <a:t>κ</a:t>
            </a:r>
            <a:r>
              <a:rPr sz="1202" dirty="0">
                <a:latin typeface="Tahoma"/>
                <a:cs typeface="Tahoma"/>
              </a:rPr>
              <a:t>χυλιστήρας</a:t>
            </a:r>
            <a:endParaRPr sz="1202">
              <a:latin typeface="Tahoma"/>
              <a:cs typeface="Tahoma"/>
            </a:endParaRPr>
          </a:p>
        </p:txBody>
      </p:sp>
      <p:sp>
        <p:nvSpPr>
          <p:cNvPr id="6" name="object 6"/>
          <p:cNvSpPr/>
          <p:nvPr/>
        </p:nvSpPr>
        <p:spPr>
          <a:xfrm>
            <a:off x="1542150" y="4547147"/>
            <a:ext cx="779954" cy="324451"/>
          </a:xfrm>
          <a:custGeom>
            <a:avLst/>
            <a:gdLst/>
            <a:ahLst/>
            <a:cxnLst/>
            <a:rect l="l" t="t" r="r" b="b"/>
            <a:pathLst>
              <a:path w="778510" h="323850">
                <a:moveTo>
                  <a:pt x="778001" y="161544"/>
                </a:moveTo>
                <a:lnTo>
                  <a:pt x="772227" y="118621"/>
                </a:lnTo>
                <a:lnTo>
                  <a:pt x="755932" y="80038"/>
                </a:lnTo>
                <a:lnTo>
                  <a:pt x="730662" y="47339"/>
                </a:lnTo>
                <a:lnTo>
                  <a:pt x="697963" y="22069"/>
                </a:lnTo>
                <a:lnTo>
                  <a:pt x="659380" y="5774"/>
                </a:lnTo>
                <a:lnTo>
                  <a:pt x="616457" y="0"/>
                </a:lnTo>
                <a:lnTo>
                  <a:pt x="162306" y="0"/>
                </a:lnTo>
                <a:lnTo>
                  <a:pt x="119062" y="5774"/>
                </a:lnTo>
                <a:lnTo>
                  <a:pt x="80263" y="22069"/>
                </a:lnTo>
                <a:lnTo>
                  <a:pt x="47434" y="47339"/>
                </a:lnTo>
                <a:lnTo>
                  <a:pt x="22097" y="80038"/>
                </a:lnTo>
                <a:lnTo>
                  <a:pt x="5778" y="118621"/>
                </a:lnTo>
                <a:lnTo>
                  <a:pt x="0" y="161544"/>
                </a:lnTo>
                <a:lnTo>
                  <a:pt x="5778" y="204522"/>
                </a:lnTo>
                <a:lnTo>
                  <a:pt x="22098" y="243247"/>
                </a:lnTo>
                <a:lnTo>
                  <a:pt x="47434" y="276129"/>
                </a:lnTo>
                <a:lnTo>
                  <a:pt x="80264" y="301582"/>
                </a:lnTo>
                <a:lnTo>
                  <a:pt x="119062" y="318018"/>
                </a:lnTo>
                <a:lnTo>
                  <a:pt x="162306" y="323850"/>
                </a:lnTo>
                <a:lnTo>
                  <a:pt x="616457" y="323850"/>
                </a:lnTo>
                <a:lnTo>
                  <a:pt x="659380" y="318018"/>
                </a:lnTo>
                <a:lnTo>
                  <a:pt x="697963" y="301582"/>
                </a:lnTo>
                <a:lnTo>
                  <a:pt x="730662" y="276129"/>
                </a:lnTo>
                <a:lnTo>
                  <a:pt x="755932" y="243247"/>
                </a:lnTo>
                <a:lnTo>
                  <a:pt x="772227" y="204522"/>
                </a:lnTo>
                <a:lnTo>
                  <a:pt x="778001" y="161544"/>
                </a:lnTo>
                <a:close/>
              </a:path>
            </a:pathLst>
          </a:custGeom>
          <a:ln w="9525">
            <a:solidFill>
              <a:srgbClr val="000000"/>
            </a:solidFill>
          </a:ln>
        </p:spPr>
        <p:txBody>
          <a:bodyPr wrap="square" lIns="0" tIns="0" rIns="0" bIns="0" rtlCol="0"/>
          <a:lstStyle/>
          <a:p>
            <a:endParaRPr sz="1803"/>
          </a:p>
        </p:txBody>
      </p:sp>
      <p:sp>
        <p:nvSpPr>
          <p:cNvPr id="7" name="object 7"/>
          <p:cNvSpPr/>
          <p:nvPr/>
        </p:nvSpPr>
        <p:spPr>
          <a:xfrm>
            <a:off x="2443742" y="4829609"/>
            <a:ext cx="506397" cy="129144"/>
          </a:xfrm>
          <a:custGeom>
            <a:avLst/>
            <a:gdLst/>
            <a:ahLst/>
            <a:cxnLst/>
            <a:rect l="l" t="t" r="r" b="b"/>
            <a:pathLst>
              <a:path w="505460" h="128904">
                <a:moveTo>
                  <a:pt x="0" y="128778"/>
                </a:moveTo>
                <a:lnTo>
                  <a:pt x="126491" y="0"/>
                </a:lnTo>
                <a:lnTo>
                  <a:pt x="378713" y="0"/>
                </a:lnTo>
                <a:lnTo>
                  <a:pt x="505206" y="128778"/>
                </a:lnTo>
                <a:lnTo>
                  <a:pt x="0" y="128778"/>
                </a:lnTo>
                <a:close/>
              </a:path>
            </a:pathLst>
          </a:custGeom>
          <a:ln w="9525">
            <a:solidFill>
              <a:srgbClr val="000000"/>
            </a:solidFill>
          </a:ln>
        </p:spPr>
        <p:txBody>
          <a:bodyPr wrap="square" lIns="0" tIns="0" rIns="0" bIns="0" rtlCol="0"/>
          <a:lstStyle/>
          <a:p>
            <a:endParaRPr sz="1803"/>
          </a:p>
        </p:txBody>
      </p:sp>
      <p:sp>
        <p:nvSpPr>
          <p:cNvPr id="8" name="object 8"/>
          <p:cNvSpPr/>
          <p:nvPr/>
        </p:nvSpPr>
        <p:spPr>
          <a:xfrm>
            <a:off x="2507868" y="4510503"/>
            <a:ext cx="380435" cy="383615"/>
          </a:xfrm>
          <a:custGeom>
            <a:avLst/>
            <a:gdLst/>
            <a:ahLst/>
            <a:cxnLst/>
            <a:rect l="l" t="t" r="r" b="b"/>
            <a:pathLst>
              <a:path w="379730" h="382904">
                <a:moveTo>
                  <a:pt x="379475" y="191262"/>
                </a:moveTo>
                <a:lnTo>
                  <a:pt x="374444" y="147317"/>
                </a:lnTo>
                <a:lnTo>
                  <a:pt x="360121" y="107024"/>
                </a:lnTo>
                <a:lnTo>
                  <a:pt x="337668" y="71516"/>
                </a:lnTo>
                <a:lnTo>
                  <a:pt x="308243" y="41927"/>
                </a:lnTo>
                <a:lnTo>
                  <a:pt x="273007" y="19389"/>
                </a:lnTo>
                <a:lnTo>
                  <a:pt x="233118" y="5036"/>
                </a:lnTo>
                <a:lnTo>
                  <a:pt x="189737" y="0"/>
                </a:lnTo>
                <a:lnTo>
                  <a:pt x="146117" y="5036"/>
                </a:lnTo>
                <a:lnTo>
                  <a:pt x="106135" y="19389"/>
                </a:lnTo>
                <a:lnTo>
                  <a:pt x="70912" y="41927"/>
                </a:lnTo>
                <a:lnTo>
                  <a:pt x="41567" y="71516"/>
                </a:lnTo>
                <a:lnTo>
                  <a:pt x="19221" y="107024"/>
                </a:lnTo>
                <a:lnTo>
                  <a:pt x="4991" y="147317"/>
                </a:lnTo>
                <a:lnTo>
                  <a:pt x="0" y="191262"/>
                </a:lnTo>
                <a:lnTo>
                  <a:pt x="4991" y="234967"/>
                </a:lnTo>
                <a:lnTo>
                  <a:pt x="19221" y="275166"/>
                </a:lnTo>
                <a:lnTo>
                  <a:pt x="41567" y="310687"/>
                </a:lnTo>
                <a:lnTo>
                  <a:pt x="70912" y="340356"/>
                </a:lnTo>
                <a:lnTo>
                  <a:pt x="106135" y="363000"/>
                </a:lnTo>
                <a:lnTo>
                  <a:pt x="146117" y="377447"/>
                </a:lnTo>
                <a:lnTo>
                  <a:pt x="189737" y="382524"/>
                </a:lnTo>
                <a:lnTo>
                  <a:pt x="233118" y="377447"/>
                </a:lnTo>
                <a:lnTo>
                  <a:pt x="273007" y="363000"/>
                </a:lnTo>
                <a:lnTo>
                  <a:pt x="308243" y="340356"/>
                </a:lnTo>
                <a:lnTo>
                  <a:pt x="337668" y="310687"/>
                </a:lnTo>
                <a:lnTo>
                  <a:pt x="360121" y="275166"/>
                </a:lnTo>
                <a:lnTo>
                  <a:pt x="374444" y="234967"/>
                </a:lnTo>
                <a:lnTo>
                  <a:pt x="379475" y="191262"/>
                </a:lnTo>
                <a:close/>
              </a:path>
            </a:pathLst>
          </a:custGeom>
          <a:solidFill>
            <a:srgbClr val="FFFFFF"/>
          </a:solidFill>
        </p:spPr>
        <p:txBody>
          <a:bodyPr wrap="square" lIns="0" tIns="0" rIns="0" bIns="0" rtlCol="0"/>
          <a:lstStyle/>
          <a:p>
            <a:endParaRPr sz="1803"/>
          </a:p>
        </p:txBody>
      </p:sp>
      <p:sp>
        <p:nvSpPr>
          <p:cNvPr id="9" name="object 9"/>
          <p:cNvSpPr/>
          <p:nvPr/>
        </p:nvSpPr>
        <p:spPr>
          <a:xfrm>
            <a:off x="2507868" y="4510503"/>
            <a:ext cx="380435" cy="383615"/>
          </a:xfrm>
          <a:custGeom>
            <a:avLst/>
            <a:gdLst/>
            <a:ahLst/>
            <a:cxnLst/>
            <a:rect l="l" t="t" r="r" b="b"/>
            <a:pathLst>
              <a:path w="379730" h="382904">
                <a:moveTo>
                  <a:pt x="189737" y="0"/>
                </a:moveTo>
                <a:lnTo>
                  <a:pt x="146117" y="5036"/>
                </a:lnTo>
                <a:lnTo>
                  <a:pt x="106135" y="19389"/>
                </a:lnTo>
                <a:lnTo>
                  <a:pt x="70912" y="41927"/>
                </a:lnTo>
                <a:lnTo>
                  <a:pt x="41567" y="71516"/>
                </a:lnTo>
                <a:lnTo>
                  <a:pt x="19221" y="107024"/>
                </a:lnTo>
                <a:lnTo>
                  <a:pt x="4991" y="147317"/>
                </a:lnTo>
                <a:lnTo>
                  <a:pt x="0" y="191262"/>
                </a:lnTo>
                <a:lnTo>
                  <a:pt x="4991" y="234967"/>
                </a:lnTo>
                <a:lnTo>
                  <a:pt x="19221" y="275166"/>
                </a:lnTo>
                <a:lnTo>
                  <a:pt x="41567" y="310687"/>
                </a:lnTo>
                <a:lnTo>
                  <a:pt x="70912" y="340356"/>
                </a:lnTo>
                <a:lnTo>
                  <a:pt x="106135" y="363000"/>
                </a:lnTo>
                <a:lnTo>
                  <a:pt x="146117" y="377447"/>
                </a:lnTo>
                <a:lnTo>
                  <a:pt x="189737" y="382524"/>
                </a:lnTo>
                <a:lnTo>
                  <a:pt x="233118" y="377447"/>
                </a:lnTo>
                <a:lnTo>
                  <a:pt x="273007" y="363000"/>
                </a:lnTo>
                <a:lnTo>
                  <a:pt x="308243" y="340356"/>
                </a:lnTo>
                <a:lnTo>
                  <a:pt x="337668" y="310687"/>
                </a:lnTo>
                <a:lnTo>
                  <a:pt x="360121" y="275166"/>
                </a:lnTo>
                <a:lnTo>
                  <a:pt x="374444" y="234967"/>
                </a:lnTo>
                <a:lnTo>
                  <a:pt x="379475" y="191262"/>
                </a:lnTo>
                <a:lnTo>
                  <a:pt x="374444" y="147317"/>
                </a:lnTo>
                <a:lnTo>
                  <a:pt x="360121" y="107024"/>
                </a:lnTo>
                <a:lnTo>
                  <a:pt x="337668" y="71516"/>
                </a:lnTo>
                <a:lnTo>
                  <a:pt x="308243" y="41927"/>
                </a:lnTo>
                <a:lnTo>
                  <a:pt x="273007" y="19389"/>
                </a:lnTo>
                <a:lnTo>
                  <a:pt x="233118" y="5036"/>
                </a:lnTo>
                <a:lnTo>
                  <a:pt x="189737" y="0"/>
                </a:lnTo>
                <a:close/>
              </a:path>
            </a:pathLst>
          </a:custGeom>
          <a:ln w="9525">
            <a:solidFill>
              <a:srgbClr val="000000"/>
            </a:solidFill>
          </a:ln>
        </p:spPr>
        <p:txBody>
          <a:bodyPr wrap="square" lIns="0" tIns="0" rIns="0" bIns="0" rtlCol="0"/>
          <a:lstStyle/>
          <a:p>
            <a:endParaRPr sz="1803"/>
          </a:p>
        </p:txBody>
      </p:sp>
      <p:sp>
        <p:nvSpPr>
          <p:cNvPr id="10" name="object 10"/>
          <p:cNvSpPr/>
          <p:nvPr/>
        </p:nvSpPr>
        <p:spPr>
          <a:xfrm>
            <a:off x="2321596" y="4667765"/>
            <a:ext cx="412243" cy="76341"/>
          </a:xfrm>
          <a:custGeom>
            <a:avLst/>
            <a:gdLst/>
            <a:ahLst/>
            <a:cxnLst/>
            <a:rect l="l" t="t" r="r" b="b"/>
            <a:pathLst>
              <a:path w="411480" h="76200">
                <a:moveTo>
                  <a:pt x="347471" y="44195"/>
                </a:moveTo>
                <a:lnTo>
                  <a:pt x="347471" y="32003"/>
                </a:lnTo>
                <a:lnTo>
                  <a:pt x="0" y="32003"/>
                </a:lnTo>
                <a:lnTo>
                  <a:pt x="0" y="44195"/>
                </a:lnTo>
                <a:lnTo>
                  <a:pt x="347471" y="44195"/>
                </a:lnTo>
                <a:close/>
              </a:path>
              <a:path w="411480" h="76200">
                <a:moveTo>
                  <a:pt x="411479" y="38100"/>
                </a:moveTo>
                <a:lnTo>
                  <a:pt x="335279" y="0"/>
                </a:lnTo>
                <a:lnTo>
                  <a:pt x="335279" y="32003"/>
                </a:lnTo>
                <a:lnTo>
                  <a:pt x="347471" y="32003"/>
                </a:lnTo>
                <a:lnTo>
                  <a:pt x="347471" y="70103"/>
                </a:lnTo>
                <a:lnTo>
                  <a:pt x="411479" y="38100"/>
                </a:lnTo>
                <a:close/>
              </a:path>
              <a:path w="411480" h="76200">
                <a:moveTo>
                  <a:pt x="347471" y="70103"/>
                </a:moveTo>
                <a:lnTo>
                  <a:pt x="347471" y="44195"/>
                </a:lnTo>
                <a:lnTo>
                  <a:pt x="335279" y="44195"/>
                </a:lnTo>
                <a:lnTo>
                  <a:pt x="335279" y="76200"/>
                </a:lnTo>
                <a:lnTo>
                  <a:pt x="347471" y="70103"/>
                </a:lnTo>
                <a:close/>
              </a:path>
            </a:pathLst>
          </a:custGeom>
          <a:solidFill>
            <a:srgbClr val="000000"/>
          </a:solidFill>
        </p:spPr>
        <p:txBody>
          <a:bodyPr wrap="square" lIns="0" tIns="0" rIns="0" bIns="0" rtlCol="0"/>
          <a:lstStyle/>
          <a:p>
            <a:endParaRPr sz="1803"/>
          </a:p>
        </p:txBody>
      </p:sp>
      <p:sp>
        <p:nvSpPr>
          <p:cNvPr id="11" name="object 11"/>
          <p:cNvSpPr/>
          <p:nvPr/>
        </p:nvSpPr>
        <p:spPr>
          <a:xfrm>
            <a:off x="2888049" y="4222696"/>
            <a:ext cx="0" cy="483495"/>
          </a:xfrm>
          <a:custGeom>
            <a:avLst/>
            <a:gdLst/>
            <a:ahLst/>
            <a:cxnLst/>
            <a:rect l="l" t="t" r="r" b="b"/>
            <a:pathLst>
              <a:path h="482600">
                <a:moveTo>
                  <a:pt x="0" y="482346"/>
                </a:moveTo>
                <a:lnTo>
                  <a:pt x="0" y="0"/>
                </a:lnTo>
              </a:path>
            </a:pathLst>
          </a:custGeom>
          <a:ln w="9525">
            <a:solidFill>
              <a:srgbClr val="000000"/>
            </a:solidFill>
          </a:ln>
        </p:spPr>
        <p:txBody>
          <a:bodyPr wrap="square" lIns="0" tIns="0" rIns="0" bIns="0" rtlCol="0"/>
          <a:lstStyle/>
          <a:p>
            <a:endParaRPr sz="1803"/>
          </a:p>
        </p:txBody>
      </p:sp>
      <p:sp>
        <p:nvSpPr>
          <p:cNvPr id="12" name="object 12"/>
          <p:cNvSpPr/>
          <p:nvPr/>
        </p:nvSpPr>
        <p:spPr>
          <a:xfrm>
            <a:off x="2205557" y="4222696"/>
            <a:ext cx="682619" cy="0"/>
          </a:xfrm>
          <a:custGeom>
            <a:avLst/>
            <a:gdLst/>
            <a:ahLst/>
            <a:cxnLst/>
            <a:rect l="l" t="t" r="r" b="b"/>
            <a:pathLst>
              <a:path w="681355">
                <a:moveTo>
                  <a:pt x="681227" y="0"/>
                </a:moveTo>
                <a:lnTo>
                  <a:pt x="0" y="0"/>
                </a:lnTo>
              </a:path>
            </a:pathLst>
          </a:custGeom>
          <a:ln w="9525">
            <a:solidFill>
              <a:srgbClr val="000000"/>
            </a:solidFill>
          </a:ln>
        </p:spPr>
        <p:txBody>
          <a:bodyPr wrap="square" lIns="0" tIns="0" rIns="0" bIns="0" rtlCol="0"/>
          <a:lstStyle/>
          <a:p>
            <a:endParaRPr sz="1803"/>
          </a:p>
        </p:txBody>
      </p:sp>
      <p:sp>
        <p:nvSpPr>
          <p:cNvPr id="13" name="object 13"/>
          <p:cNvSpPr/>
          <p:nvPr/>
        </p:nvSpPr>
        <p:spPr>
          <a:xfrm>
            <a:off x="2205557" y="2202702"/>
            <a:ext cx="0" cy="1659153"/>
          </a:xfrm>
          <a:custGeom>
            <a:avLst/>
            <a:gdLst/>
            <a:ahLst/>
            <a:cxnLst/>
            <a:rect l="l" t="t" r="r" b="b"/>
            <a:pathLst>
              <a:path h="1656079">
                <a:moveTo>
                  <a:pt x="0" y="1655826"/>
                </a:moveTo>
                <a:lnTo>
                  <a:pt x="0" y="0"/>
                </a:lnTo>
              </a:path>
            </a:pathLst>
          </a:custGeom>
          <a:ln w="9525">
            <a:solidFill>
              <a:srgbClr val="000000"/>
            </a:solidFill>
          </a:ln>
        </p:spPr>
        <p:txBody>
          <a:bodyPr wrap="square" lIns="0" tIns="0" rIns="0" bIns="0" rtlCol="0"/>
          <a:lstStyle/>
          <a:p>
            <a:endParaRPr sz="1803"/>
          </a:p>
        </p:txBody>
      </p:sp>
      <p:sp>
        <p:nvSpPr>
          <p:cNvPr id="14" name="object 14"/>
          <p:cNvSpPr/>
          <p:nvPr/>
        </p:nvSpPr>
        <p:spPr>
          <a:xfrm>
            <a:off x="2200976" y="2164532"/>
            <a:ext cx="279918" cy="76341"/>
          </a:xfrm>
          <a:custGeom>
            <a:avLst/>
            <a:gdLst/>
            <a:ahLst/>
            <a:cxnLst/>
            <a:rect l="l" t="t" r="r" b="b"/>
            <a:pathLst>
              <a:path w="279400" h="76200">
                <a:moveTo>
                  <a:pt x="220218" y="38099"/>
                </a:moveTo>
                <a:lnTo>
                  <a:pt x="219456" y="34289"/>
                </a:lnTo>
                <a:lnTo>
                  <a:pt x="215645" y="32765"/>
                </a:lnTo>
                <a:lnTo>
                  <a:pt x="4571" y="32765"/>
                </a:lnTo>
                <a:lnTo>
                  <a:pt x="1523" y="34289"/>
                </a:lnTo>
                <a:lnTo>
                  <a:pt x="0" y="38099"/>
                </a:lnTo>
                <a:lnTo>
                  <a:pt x="1523" y="41147"/>
                </a:lnTo>
                <a:lnTo>
                  <a:pt x="4571" y="42671"/>
                </a:lnTo>
                <a:lnTo>
                  <a:pt x="215645" y="42671"/>
                </a:lnTo>
                <a:lnTo>
                  <a:pt x="219456" y="41147"/>
                </a:lnTo>
                <a:lnTo>
                  <a:pt x="220218" y="38099"/>
                </a:lnTo>
                <a:close/>
              </a:path>
              <a:path w="279400" h="76200">
                <a:moveTo>
                  <a:pt x="278891" y="38099"/>
                </a:moveTo>
                <a:lnTo>
                  <a:pt x="202691" y="0"/>
                </a:lnTo>
                <a:lnTo>
                  <a:pt x="202691" y="32765"/>
                </a:lnTo>
                <a:lnTo>
                  <a:pt x="215645" y="32765"/>
                </a:lnTo>
                <a:lnTo>
                  <a:pt x="219456" y="34289"/>
                </a:lnTo>
                <a:lnTo>
                  <a:pt x="220218" y="38099"/>
                </a:lnTo>
                <a:lnTo>
                  <a:pt x="220218" y="67436"/>
                </a:lnTo>
                <a:lnTo>
                  <a:pt x="278891" y="38099"/>
                </a:lnTo>
                <a:close/>
              </a:path>
              <a:path w="279400" h="76200">
                <a:moveTo>
                  <a:pt x="220218" y="67436"/>
                </a:moveTo>
                <a:lnTo>
                  <a:pt x="220218" y="38099"/>
                </a:lnTo>
                <a:lnTo>
                  <a:pt x="219456" y="41147"/>
                </a:lnTo>
                <a:lnTo>
                  <a:pt x="215645" y="42671"/>
                </a:lnTo>
                <a:lnTo>
                  <a:pt x="202691" y="42671"/>
                </a:lnTo>
                <a:lnTo>
                  <a:pt x="202691" y="76199"/>
                </a:lnTo>
                <a:lnTo>
                  <a:pt x="220218" y="67436"/>
                </a:lnTo>
                <a:close/>
              </a:path>
            </a:pathLst>
          </a:custGeom>
          <a:solidFill>
            <a:srgbClr val="000000"/>
          </a:solidFill>
        </p:spPr>
        <p:txBody>
          <a:bodyPr wrap="square" lIns="0" tIns="0" rIns="0" bIns="0" rtlCol="0"/>
          <a:lstStyle/>
          <a:p>
            <a:endParaRPr sz="1803"/>
          </a:p>
        </p:txBody>
      </p:sp>
      <p:sp>
        <p:nvSpPr>
          <p:cNvPr id="15" name="object 15"/>
          <p:cNvSpPr/>
          <p:nvPr/>
        </p:nvSpPr>
        <p:spPr>
          <a:xfrm>
            <a:off x="2205557" y="4005886"/>
            <a:ext cx="0" cy="216937"/>
          </a:xfrm>
          <a:custGeom>
            <a:avLst/>
            <a:gdLst/>
            <a:ahLst/>
            <a:cxnLst/>
            <a:rect l="l" t="t" r="r" b="b"/>
            <a:pathLst>
              <a:path h="216535">
                <a:moveTo>
                  <a:pt x="0" y="216408"/>
                </a:moveTo>
                <a:lnTo>
                  <a:pt x="0" y="0"/>
                </a:lnTo>
              </a:path>
            </a:pathLst>
          </a:custGeom>
          <a:ln w="9525">
            <a:solidFill>
              <a:srgbClr val="000000"/>
            </a:solidFill>
          </a:ln>
        </p:spPr>
        <p:txBody>
          <a:bodyPr wrap="square" lIns="0" tIns="0" rIns="0" bIns="0" rtlCol="0"/>
          <a:lstStyle/>
          <a:p>
            <a:endParaRPr sz="1803"/>
          </a:p>
        </p:txBody>
      </p:sp>
      <p:sp>
        <p:nvSpPr>
          <p:cNvPr id="16" name="object 16"/>
          <p:cNvSpPr/>
          <p:nvPr/>
        </p:nvSpPr>
        <p:spPr>
          <a:xfrm>
            <a:off x="1324577" y="1480514"/>
            <a:ext cx="76341" cy="402701"/>
          </a:xfrm>
          <a:custGeom>
            <a:avLst/>
            <a:gdLst/>
            <a:ahLst/>
            <a:cxnLst/>
            <a:rect l="l" t="t" r="r" b="b"/>
            <a:pathLst>
              <a:path w="76200" h="401955">
                <a:moveTo>
                  <a:pt x="76200" y="76200"/>
                </a:moveTo>
                <a:lnTo>
                  <a:pt x="38100" y="0"/>
                </a:lnTo>
                <a:lnTo>
                  <a:pt x="0" y="76200"/>
                </a:lnTo>
                <a:lnTo>
                  <a:pt x="33528" y="76200"/>
                </a:lnTo>
                <a:lnTo>
                  <a:pt x="33528" y="63245"/>
                </a:lnTo>
                <a:lnTo>
                  <a:pt x="34290" y="60197"/>
                </a:lnTo>
                <a:lnTo>
                  <a:pt x="38100" y="58673"/>
                </a:lnTo>
                <a:lnTo>
                  <a:pt x="41148" y="60197"/>
                </a:lnTo>
                <a:lnTo>
                  <a:pt x="42672" y="63245"/>
                </a:lnTo>
                <a:lnTo>
                  <a:pt x="42672" y="76200"/>
                </a:lnTo>
                <a:lnTo>
                  <a:pt x="76200" y="76200"/>
                </a:lnTo>
                <a:close/>
              </a:path>
              <a:path w="76200" h="401955">
                <a:moveTo>
                  <a:pt x="42672" y="76200"/>
                </a:moveTo>
                <a:lnTo>
                  <a:pt x="42672" y="63245"/>
                </a:lnTo>
                <a:lnTo>
                  <a:pt x="41148" y="60197"/>
                </a:lnTo>
                <a:lnTo>
                  <a:pt x="38100" y="58673"/>
                </a:lnTo>
                <a:lnTo>
                  <a:pt x="34290" y="60197"/>
                </a:lnTo>
                <a:lnTo>
                  <a:pt x="33528" y="63245"/>
                </a:lnTo>
                <a:lnTo>
                  <a:pt x="33528" y="76200"/>
                </a:lnTo>
                <a:lnTo>
                  <a:pt x="42672" y="76200"/>
                </a:lnTo>
                <a:close/>
              </a:path>
              <a:path w="76200" h="401955">
                <a:moveTo>
                  <a:pt x="42672" y="397001"/>
                </a:moveTo>
                <a:lnTo>
                  <a:pt x="42672" y="76200"/>
                </a:lnTo>
                <a:lnTo>
                  <a:pt x="33528" y="76200"/>
                </a:lnTo>
                <a:lnTo>
                  <a:pt x="33528" y="397001"/>
                </a:lnTo>
                <a:lnTo>
                  <a:pt x="34290" y="400050"/>
                </a:lnTo>
                <a:lnTo>
                  <a:pt x="38100" y="401573"/>
                </a:lnTo>
                <a:lnTo>
                  <a:pt x="41148" y="400050"/>
                </a:lnTo>
                <a:lnTo>
                  <a:pt x="42672" y="397001"/>
                </a:lnTo>
                <a:close/>
              </a:path>
            </a:pathLst>
          </a:custGeom>
          <a:solidFill>
            <a:srgbClr val="000000"/>
          </a:solidFill>
        </p:spPr>
        <p:txBody>
          <a:bodyPr wrap="square" lIns="0" tIns="0" rIns="0" bIns="0" rtlCol="0"/>
          <a:lstStyle/>
          <a:p>
            <a:endParaRPr sz="1803"/>
          </a:p>
        </p:txBody>
      </p:sp>
      <p:sp>
        <p:nvSpPr>
          <p:cNvPr id="17" name="object 17"/>
          <p:cNvSpPr/>
          <p:nvPr/>
        </p:nvSpPr>
        <p:spPr>
          <a:xfrm>
            <a:off x="1374963" y="3676855"/>
            <a:ext cx="167315" cy="1070688"/>
          </a:xfrm>
          <a:custGeom>
            <a:avLst/>
            <a:gdLst/>
            <a:ahLst/>
            <a:cxnLst/>
            <a:rect l="l" t="t" r="r" b="b"/>
            <a:pathLst>
              <a:path w="167005" h="1068704">
                <a:moveTo>
                  <a:pt x="9906" y="1025651"/>
                </a:moveTo>
                <a:lnTo>
                  <a:pt x="9906" y="4571"/>
                </a:lnTo>
                <a:lnTo>
                  <a:pt x="8381" y="1524"/>
                </a:lnTo>
                <a:lnTo>
                  <a:pt x="5334" y="0"/>
                </a:lnTo>
                <a:lnTo>
                  <a:pt x="1524" y="1524"/>
                </a:lnTo>
                <a:lnTo>
                  <a:pt x="0" y="4571"/>
                </a:lnTo>
                <a:lnTo>
                  <a:pt x="0" y="1030224"/>
                </a:lnTo>
                <a:lnTo>
                  <a:pt x="1524" y="1034033"/>
                </a:lnTo>
                <a:lnTo>
                  <a:pt x="5334" y="1034795"/>
                </a:lnTo>
                <a:lnTo>
                  <a:pt x="5334" y="1025651"/>
                </a:lnTo>
                <a:lnTo>
                  <a:pt x="9906" y="1025651"/>
                </a:lnTo>
                <a:close/>
              </a:path>
              <a:path w="167005" h="1068704">
                <a:moveTo>
                  <a:pt x="108204" y="1030224"/>
                </a:moveTo>
                <a:lnTo>
                  <a:pt x="106680" y="1027176"/>
                </a:lnTo>
                <a:lnTo>
                  <a:pt x="103631" y="1025651"/>
                </a:lnTo>
                <a:lnTo>
                  <a:pt x="5334" y="1025651"/>
                </a:lnTo>
                <a:lnTo>
                  <a:pt x="9906" y="1030224"/>
                </a:lnTo>
                <a:lnTo>
                  <a:pt x="9906" y="1034795"/>
                </a:lnTo>
                <a:lnTo>
                  <a:pt x="103631" y="1034795"/>
                </a:lnTo>
                <a:lnTo>
                  <a:pt x="106680" y="1034033"/>
                </a:lnTo>
                <a:lnTo>
                  <a:pt x="108204" y="1030224"/>
                </a:lnTo>
                <a:close/>
              </a:path>
              <a:path w="167005" h="1068704">
                <a:moveTo>
                  <a:pt x="9906" y="1034795"/>
                </a:moveTo>
                <a:lnTo>
                  <a:pt x="9906" y="1030224"/>
                </a:lnTo>
                <a:lnTo>
                  <a:pt x="5334" y="1025651"/>
                </a:lnTo>
                <a:lnTo>
                  <a:pt x="5334" y="1034795"/>
                </a:lnTo>
                <a:lnTo>
                  <a:pt x="9906" y="1034795"/>
                </a:lnTo>
                <a:close/>
              </a:path>
              <a:path w="167005" h="1068704">
                <a:moveTo>
                  <a:pt x="166878" y="1030224"/>
                </a:moveTo>
                <a:lnTo>
                  <a:pt x="90678" y="992124"/>
                </a:lnTo>
                <a:lnTo>
                  <a:pt x="90678" y="1025651"/>
                </a:lnTo>
                <a:lnTo>
                  <a:pt x="103631" y="1025651"/>
                </a:lnTo>
                <a:lnTo>
                  <a:pt x="106680" y="1027176"/>
                </a:lnTo>
                <a:lnTo>
                  <a:pt x="108204" y="1030224"/>
                </a:lnTo>
                <a:lnTo>
                  <a:pt x="108204" y="1059561"/>
                </a:lnTo>
                <a:lnTo>
                  <a:pt x="166878" y="1030224"/>
                </a:lnTo>
                <a:close/>
              </a:path>
              <a:path w="167005" h="1068704">
                <a:moveTo>
                  <a:pt x="108204" y="1059561"/>
                </a:moveTo>
                <a:lnTo>
                  <a:pt x="108204" y="1030224"/>
                </a:lnTo>
                <a:lnTo>
                  <a:pt x="106680" y="1034033"/>
                </a:lnTo>
                <a:lnTo>
                  <a:pt x="103631" y="1034795"/>
                </a:lnTo>
                <a:lnTo>
                  <a:pt x="90678" y="1034795"/>
                </a:lnTo>
                <a:lnTo>
                  <a:pt x="90678" y="1068324"/>
                </a:lnTo>
                <a:lnTo>
                  <a:pt x="108204" y="1059561"/>
                </a:lnTo>
                <a:close/>
              </a:path>
            </a:pathLst>
          </a:custGeom>
          <a:solidFill>
            <a:srgbClr val="000000"/>
          </a:solidFill>
        </p:spPr>
        <p:txBody>
          <a:bodyPr wrap="square" lIns="0" tIns="0" rIns="0" bIns="0" rtlCol="0"/>
          <a:lstStyle/>
          <a:p>
            <a:endParaRPr sz="1803"/>
          </a:p>
        </p:txBody>
      </p:sp>
      <p:sp>
        <p:nvSpPr>
          <p:cNvPr id="18" name="object 18"/>
          <p:cNvSpPr/>
          <p:nvPr/>
        </p:nvSpPr>
        <p:spPr>
          <a:xfrm>
            <a:off x="1865074" y="4866253"/>
            <a:ext cx="76341" cy="365802"/>
          </a:xfrm>
          <a:custGeom>
            <a:avLst/>
            <a:gdLst/>
            <a:ahLst/>
            <a:cxnLst/>
            <a:rect l="l" t="t" r="r" b="b"/>
            <a:pathLst>
              <a:path w="76200" h="365125">
                <a:moveTo>
                  <a:pt x="76200" y="288798"/>
                </a:moveTo>
                <a:lnTo>
                  <a:pt x="0" y="288798"/>
                </a:lnTo>
                <a:lnTo>
                  <a:pt x="33527" y="355853"/>
                </a:lnTo>
                <a:lnTo>
                  <a:pt x="33527" y="301752"/>
                </a:lnTo>
                <a:lnTo>
                  <a:pt x="35051" y="305562"/>
                </a:lnTo>
                <a:lnTo>
                  <a:pt x="38100" y="306324"/>
                </a:lnTo>
                <a:lnTo>
                  <a:pt x="41909" y="305562"/>
                </a:lnTo>
                <a:lnTo>
                  <a:pt x="42671" y="301752"/>
                </a:lnTo>
                <a:lnTo>
                  <a:pt x="42671" y="355854"/>
                </a:lnTo>
                <a:lnTo>
                  <a:pt x="76200" y="288798"/>
                </a:lnTo>
                <a:close/>
              </a:path>
              <a:path w="76200" h="365125">
                <a:moveTo>
                  <a:pt x="42671" y="288798"/>
                </a:moveTo>
                <a:lnTo>
                  <a:pt x="42671" y="5334"/>
                </a:lnTo>
                <a:lnTo>
                  <a:pt x="41909" y="1524"/>
                </a:lnTo>
                <a:lnTo>
                  <a:pt x="38100" y="0"/>
                </a:lnTo>
                <a:lnTo>
                  <a:pt x="35051" y="1524"/>
                </a:lnTo>
                <a:lnTo>
                  <a:pt x="33527" y="5334"/>
                </a:lnTo>
                <a:lnTo>
                  <a:pt x="33527" y="288798"/>
                </a:lnTo>
                <a:lnTo>
                  <a:pt x="42671" y="288798"/>
                </a:lnTo>
                <a:close/>
              </a:path>
              <a:path w="76200" h="365125">
                <a:moveTo>
                  <a:pt x="42671" y="355854"/>
                </a:moveTo>
                <a:lnTo>
                  <a:pt x="42671" y="301752"/>
                </a:lnTo>
                <a:lnTo>
                  <a:pt x="41909" y="305562"/>
                </a:lnTo>
                <a:lnTo>
                  <a:pt x="38100" y="306324"/>
                </a:lnTo>
                <a:lnTo>
                  <a:pt x="35051" y="305562"/>
                </a:lnTo>
                <a:lnTo>
                  <a:pt x="33527" y="301752"/>
                </a:lnTo>
                <a:lnTo>
                  <a:pt x="33527" y="355853"/>
                </a:lnTo>
                <a:lnTo>
                  <a:pt x="38100" y="364998"/>
                </a:lnTo>
                <a:lnTo>
                  <a:pt x="42671" y="355854"/>
                </a:lnTo>
                <a:close/>
              </a:path>
            </a:pathLst>
          </a:custGeom>
          <a:solidFill>
            <a:srgbClr val="000000"/>
          </a:solidFill>
        </p:spPr>
        <p:txBody>
          <a:bodyPr wrap="square" lIns="0" tIns="0" rIns="0" bIns="0" rtlCol="0"/>
          <a:lstStyle/>
          <a:p>
            <a:endParaRPr sz="1803"/>
          </a:p>
        </p:txBody>
      </p:sp>
      <p:sp>
        <p:nvSpPr>
          <p:cNvPr id="19" name="object 19"/>
          <p:cNvSpPr txBox="1"/>
          <p:nvPr/>
        </p:nvSpPr>
        <p:spPr>
          <a:xfrm>
            <a:off x="1150768" y="1260906"/>
            <a:ext cx="421786" cy="198178"/>
          </a:xfrm>
          <a:prstGeom prst="rect">
            <a:avLst/>
          </a:prstGeom>
        </p:spPr>
        <p:txBody>
          <a:bodyPr vert="horz" wrap="square" lIns="0" tIns="12724" rIns="0" bIns="0" rtlCol="0">
            <a:spAutoFit/>
          </a:bodyPr>
          <a:lstStyle/>
          <a:p>
            <a:pPr marL="12724">
              <a:spcBef>
                <a:spcPts val="100"/>
              </a:spcBef>
            </a:pPr>
            <a:r>
              <a:rPr sz="1202" spc="5" dirty="0">
                <a:latin typeface="Tahoma"/>
                <a:cs typeface="Tahoma"/>
              </a:rPr>
              <a:t>Α</a:t>
            </a:r>
            <a:r>
              <a:rPr sz="1202" spc="-5" dirty="0">
                <a:latin typeface="Tahoma"/>
                <a:cs typeface="Tahoma"/>
              </a:rPr>
              <a:t>έρα</a:t>
            </a:r>
            <a:r>
              <a:rPr sz="1202" dirty="0">
                <a:latin typeface="Tahoma"/>
                <a:cs typeface="Tahoma"/>
              </a:rPr>
              <a:t>ς</a:t>
            </a:r>
            <a:endParaRPr sz="1202">
              <a:latin typeface="Tahoma"/>
              <a:cs typeface="Tahoma"/>
            </a:endParaRPr>
          </a:p>
        </p:txBody>
      </p:sp>
      <p:sp>
        <p:nvSpPr>
          <p:cNvPr id="20" name="object 20"/>
          <p:cNvSpPr/>
          <p:nvPr/>
        </p:nvSpPr>
        <p:spPr>
          <a:xfrm>
            <a:off x="1077995" y="6148026"/>
            <a:ext cx="505762" cy="129144"/>
          </a:xfrm>
          <a:custGeom>
            <a:avLst/>
            <a:gdLst/>
            <a:ahLst/>
            <a:cxnLst/>
            <a:rect l="l" t="t" r="r" b="b"/>
            <a:pathLst>
              <a:path w="504825" h="128904">
                <a:moveTo>
                  <a:pt x="0" y="128778"/>
                </a:moveTo>
                <a:lnTo>
                  <a:pt x="126492" y="0"/>
                </a:lnTo>
                <a:lnTo>
                  <a:pt x="378714" y="0"/>
                </a:lnTo>
                <a:lnTo>
                  <a:pt x="504444" y="128778"/>
                </a:lnTo>
                <a:lnTo>
                  <a:pt x="0" y="128778"/>
                </a:lnTo>
                <a:close/>
              </a:path>
            </a:pathLst>
          </a:custGeom>
          <a:ln w="9524">
            <a:solidFill>
              <a:srgbClr val="000000"/>
            </a:solidFill>
          </a:ln>
        </p:spPr>
        <p:txBody>
          <a:bodyPr wrap="square" lIns="0" tIns="0" rIns="0" bIns="0" rtlCol="0"/>
          <a:lstStyle/>
          <a:p>
            <a:endParaRPr sz="1803"/>
          </a:p>
        </p:txBody>
      </p:sp>
      <p:sp>
        <p:nvSpPr>
          <p:cNvPr id="21" name="object 21"/>
          <p:cNvSpPr/>
          <p:nvPr/>
        </p:nvSpPr>
        <p:spPr>
          <a:xfrm>
            <a:off x="1141358" y="5828918"/>
            <a:ext cx="380435" cy="383615"/>
          </a:xfrm>
          <a:custGeom>
            <a:avLst/>
            <a:gdLst/>
            <a:ahLst/>
            <a:cxnLst/>
            <a:rect l="l" t="t" r="r" b="b"/>
            <a:pathLst>
              <a:path w="379730" h="382904">
                <a:moveTo>
                  <a:pt x="379475" y="191262"/>
                </a:moveTo>
                <a:lnTo>
                  <a:pt x="374484" y="147317"/>
                </a:lnTo>
                <a:lnTo>
                  <a:pt x="360254" y="107024"/>
                </a:lnTo>
                <a:lnTo>
                  <a:pt x="337908" y="71516"/>
                </a:lnTo>
                <a:lnTo>
                  <a:pt x="308563" y="41927"/>
                </a:lnTo>
                <a:lnTo>
                  <a:pt x="273340" y="19389"/>
                </a:lnTo>
                <a:lnTo>
                  <a:pt x="233358" y="5036"/>
                </a:lnTo>
                <a:lnTo>
                  <a:pt x="189737" y="0"/>
                </a:lnTo>
                <a:lnTo>
                  <a:pt x="146357" y="5036"/>
                </a:lnTo>
                <a:lnTo>
                  <a:pt x="106468" y="19389"/>
                </a:lnTo>
                <a:lnTo>
                  <a:pt x="71232" y="41927"/>
                </a:lnTo>
                <a:lnTo>
                  <a:pt x="41807" y="71516"/>
                </a:lnTo>
                <a:lnTo>
                  <a:pt x="19354" y="107024"/>
                </a:lnTo>
                <a:lnTo>
                  <a:pt x="5031" y="147317"/>
                </a:lnTo>
                <a:lnTo>
                  <a:pt x="0" y="191262"/>
                </a:lnTo>
                <a:lnTo>
                  <a:pt x="5031" y="234967"/>
                </a:lnTo>
                <a:lnTo>
                  <a:pt x="19354" y="275166"/>
                </a:lnTo>
                <a:lnTo>
                  <a:pt x="41807" y="310687"/>
                </a:lnTo>
                <a:lnTo>
                  <a:pt x="71232" y="340356"/>
                </a:lnTo>
                <a:lnTo>
                  <a:pt x="106468" y="363000"/>
                </a:lnTo>
                <a:lnTo>
                  <a:pt x="146357" y="377447"/>
                </a:lnTo>
                <a:lnTo>
                  <a:pt x="189737" y="382524"/>
                </a:lnTo>
                <a:lnTo>
                  <a:pt x="233358" y="377447"/>
                </a:lnTo>
                <a:lnTo>
                  <a:pt x="273340" y="363000"/>
                </a:lnTo>
                <a:lnTo>
                  <a:pt x="308563" y="340356"/>
                </a:lnTo>
                <a:lnTo>
                  <a:pt x="337908" y="310687"/>
                </a:lnTo>
                <a:lnTo>
                  <a:pt x="360254" y="275166"/>
                </a:lnTo>
                <a:lnTo>
                  <a:pt x="374484" y="234967"/>
                </a:lnTo>
                <a:lnTo>
                  <a:pt x="379475" y="191262"/>
                </a:lnTo>
                <a:close/>
              </a:path>
            </a:pathLst>
          </a:custGeom>
          <a:solidFill>
            <a:srgbClr val="FFFFFF"/>
          </a:solidFill>
        </p:spPr>
        <p:txBody>
          <a:bodyPr wrap="square" lIns="0" tIns="0" rIns="0" bIns="0" rtlCol="0"/>
          <a:lstStyle/>
          <a:p>
            <a:endParaRPr sz="1803"/>
          </a:p>
        </p:txBody>
      </p:sp>
      <p:sp>
        <p:nvSpPr>
          <p:cNvPr id="22" name="object 22"/>
          <p:cNvSpPr/>
          <p:nvPr/>
        </p:nvSpPr>
        <p:spPr>
          <a:xfrm>
            <a:off x="1141358" y="5828918"/>
            <a:ext cx="380435" cy="383615"/>
          </a:xfrm>
          <a:custGeom>
            <a:avLst/>
            <a:gdLst/>
            <a:ahLst/>
            <a:cxnLst/>
            <a:rect l="l" t="t" r="r" b="b"/>
            <a:pathLst>
              <a:path w="379730" h="382904">
                <a:moveTo>
                  <a:pt x="189737" y="0"/>
                </a:moveTo>
                <a:lnTo>
                  <a:pt x="146357" y="5036"/>
                </a:lnTo>
                <a:lnTo>
                  <a:pt x="106468" y="19389"/>
                </a:lnTo>
                <a:lnTo>
                  <a:pt x="71232" y="41927"/>
                </a:lnTo>
                <a:lnTo>
                  <a:pt x="41807" y="71516"/>
                </a:lnTo>
                <a:lnTo>
                  <a:pt x="19354" y="107024"/>
                </a:lnTo>
                <a:lnTo>
                  <a:pt x="5031" y="147317"/>
                </a:lnTo>
                <a:lnTo>
                  <a:pt x="0" y="191262"/>
                </a:lnTo>
                <a:lnTo>
                  <a:pt x="5031" y="234967"/>
                </a:lnTo>
                <a:lnTo>
                  <a:pt x="19354" y="275166"/>
                </a:lnTo>
                <a:lnTo>
                  <a:pt x="41807" y="310687"/>
                </a:lnTo>
                <a:lnTo>
                  <a:pt x="71232" y="340356"/>
                </a:lnTo>
                <a:lnTo>
                  <a:pt x="106468" y="363000"/>
                </a:lnTo>
                <a:lnTo>
                  <a:pt x="146357" y="377447"/>
                </a:lnTo>
                <a:lnTo>
                  <a:pt x="189737" y="382524"/>
                </a:lnTo>
                <a:lnTo>
                  <a:pt x="233358" y="377447"/>
                </a:lnTo>
                <a:lnTo>
                  <a:pt x="273340" y="363000"/>
                </a:lnTo>
                <a:lnTo>
                  <a:pt x="308563" y="340356"/>
                </a:lnTo>
                <a:lnTo>
                  <a:pt x="337908" y="310687"/>
                </a:lnTo>
                <a:lnTo>
                  <a:pt x="360254" y="275166"/>
                </a:lnTo>
                <a:lnTo>
                  <a:pt x="374484" y="234967"/>
                </a:lnTo>
                <a:lnTo>
                  <a:pt x="379475" y="191262"/>
                </a:lnTo>
                <a:lnTo>
                  <a:pt x="374484" y="147317"/>
                </a:lnTo>
                <a:lnTo>
                  <a:pt x="360254" y="107024"/>
                </a:lnTo>
                <a:lnTo>
                  <a:pt x="337908" y="71516"/>
                </a:lnTo>
                <a:lnTo>
                  <a:pt x="308563" y="41927"/>
                </a:lnTo>
                <a:lnTo>
                  <a:pt x="273340" y="19389"/>
                </a:lnTo>
                <a:lnTo>
                  <a:pt x="233358" y="5036"/>
                </a:lnTo>
                <a:lnTo>
                  <a:pt x="189737" y="0"/>
                </a:lnTo>
                <a:close/>
              </a:path>
            </a:pathLst>
          </a:custGeom>
          <a:ln w="9525">
            <a:solidFill>
              <a:srgbClr val="000000"/>
            </a:solidFill>
          </a:ln>
        </p:spPr>
        <p:txBody>
          <a:bodyPr wrap="square" lIns="0" tIns="0" rIns="0" bIns="0" rtlCol="0"/>
          <a:lstStyle/>
          <a:p>
            <a:endParaRPr sz="1803"/>
          </a:p>
        </p:txBody>
      </p:sp>
      <p:sp>
        <p:nvSpPr>
          <p:cNvPr id="23" name="object 23"/>
          <p:cNvSpPr/>
          <p:nvPr/>
        </p:nvSpPr>
        <p:spPr>
          <a:xfrm>
            <a:off x="429093" y="5986182"/>
            <a:ext cx="938363" cy="76341"/>
          </a:xfrm>
          <a:custGeom>
            <a:avLst/>
            <a:gdLst/>
            <a:ahLst/>
            <a:cxnLst/>
            <a:rect l="l" t="t" r="r" b="b"/>
            <a:pathLst>
              <a:path w="936625" h="76200">
                <a:moveTo>
                  <a:pt x="873252" y="44195"/>
                </a:moveTo>
                <a:lnTo>
                  <a:pt x="873252" y="32003"/>
                </a:lnTo>
                <a:lnTo>
                  <a:pt x="0" y="32003"/>
                </a:lnTo>
                <a:lnTo>
                  <a:pt x="0" y="44195"/>
                </a:lnTo>
                <a:lnTo>
                  <a:pt x="873252" y="44195"/>
                </a:lnTo>
                <a:close/>
              </a:path>
              <a:path w="936625" h="76200">
                <a:moveTo>
                  <a:pt x="936497" y="38100"/>
                </a:moveTo>
                <a:lnTo>
                  <a:pt x="860297" y="0"/>
                </a:lnTo>
                <a:lnTo>
                  <a:pt x="860297" y="32003"/>
                </a:lnTo>
                <a:lnTo>
                  <a:pt x="873252" y="32003"/>
                </a:lnTo>
                <a:lnTo>
                  <a:pt x="873252" y="69723"/>
                </a:lnTo>
                <a:lnTo>
                  <a:pt x="936497" y="38100"/>
                </a:lnTo>
                <a:close/>
              </a:path>
              <a:path w="936625" h="76200">
                <a:moveTo>
                  <a:pt x="873252" y="69723"/>
                </a:moveTo>
                <a:lnTo>
                  <a:pt x="873252" y="44195"/>
                </a:lnTo>
                <a:lnTo>
                  <a:pt x="860297" y="44195"/>
                </a:lnTo>
                <a:lnTo>
                  <a:pt x="860297" y="76200"/>
                </a:lnTo>
                <a:lnTo>
                  <a:pt x="873252" y="69723"/>
                </a:lnTo>
                <a:close/>
              </a:path>
            </a:pathLst>
          </a:custGeom>
          <a:solidFill>
            <a:srgbClr val="000000"/>
          </a:solidFill>
        </p:spPr>
        <p:txBody>
          <a:bodyPr wrap="square" lIns="0" tIns="0" rIns="0" bIns="0" rtlCol="0"/>
          <a:lstStyle/>
          <a:p>
            <a:endParaRPr sz="1803"/>
          </a:p>
        </p:txBody>
      </p:sp>
      <p:sp>
        <p:nvSpPr>
          <p:cNvPr id="24" name="object 24"/>
          <p:cNvSpPr txBox="1"/>
          <p:nvPr/>
        </p:nvSpPr>
        <p:spPr>
          <a:xfrm>
            <a:off x="313304" y="5264245"/>
            <a:ext cx="1961337" cy="955043"/>
          </a:xfrm>
          <a:prstGeom prst="rect">
            <a:avLst/>
          </a:prstGeom>
        </p:spPr>
        <p:txBody>
          <a:bodyPr vert="horz" wrap="square" lIns="0" tIns="12724" rIns="0" bIns="0" rtlCol="0">
            <a:spAutoFit/>
          </a:bodyPr>
          <a:lstStyle/>
          <a:p>
            <a:pPr marL="1141354">
              <a:spcBef>
                <a:spcPts val="100"/>
              </a:spcBef>
            </a:pPr>
            <a:r>
              <a:rPr sz="1202" spc="-5" dirty="0">
                <a:latin typeface="Tahoma"/>
                <a:cs typeface="Tahoma"/>
              </a:rPr>
              <a:t>Δισουλφίδια</a:t>
            </a:r>
            <a:endParaRPr sz="1202">
              <a:latin typeface="Tahoma"/>
              <a:cs typeface="Tahoma"/>
            </a:endParaRPr>
          </a:p>
          <a:p>
            <a:pPr>
              <a:lnSpc>
                <a:spcPct val="100000"/>
              </a:lnSpc>
            </a:pPr>
            <a:endParaRPr sz="1403">
              <a:latin typeface="Times New Roman"/>
              <a:cs typeface="Times New Roman"/>
            </a:endParaRPr>
          </a:p>
          <a:p>
            <a:pPr>
              <a:spcBef>
                <a:spcPts val="5"/>
              </a:spcBef>
            </a:pPr>
            <a:endParaRPr sz="1102">
              <a:latin typeface="Times New Roman"/>
              <a:cs typeface="Times New Roman"/>
            </a:endParaRPr>
          </a:p>
          <a:p>
            <a:pPr marL="12724" marR="1341760"/>
            <a:r>
              <a:rPr sz="1202" spc="-5" dirty="0">
                <a:latin typeface="Arial"/>
                <a:cs typeface="Arial"/>
              </a:rPr>
              <a:t>Νάφθα</a:t>
            </a:r>
            <a:r>
              <a:rPr sz="1202" spc="-85" dirty="0">
                <a:latin typeface="Arial"/>
                <a:cs typeface="Arial"/>
              </a:rPr>
              <a:t> </a:t>
            </a:r>
            <a:r>
              <a:rPr sz="1202" dirty="0">
                <a:latin typeface="Arial"/>
                <a:cs typeface="Arial"/>
              </a:rPr>
              <a:t>ή  </a:t>
            </a:r>
            <a:r>
              <a:rPr sz="1202" spc="-5" dirty="0">
                <a:latin typeface="Arial"/>
                <a:cs typeface="Arial"/>
              </a:rPr>
              <a:t>κηρο</a:t>
            </a:r>
            <a:r>
              <a:rPr sz="1202" spc="-10" dirty="0">
                <a:latin typeface="Arial"/>
                <a:cs typeface="Arial"/>
              </a:rPr>
              <a:t>ζ</a:t>
            </a:r>
            <a:r>
              <a:rPr sz="1202" dirty="0">
                <a:latin typeface="Arial"/>
                <a:cs typeface="Arial"/>
              </a:rPr>
              <a:t>ί</a:t>
            </a:r>
            <a:r>
              <a:rPr sz="1202" spc="-5" dirty="0">
                <a:latin typeface="Arial"/>
                <a:cs typeface="Arial"/>
              </a:rPr>
              <a:t>νη</a:t>
            </a:r>
            <a:endParaRPr sz="1202">
              <a:latin typeface="Arial"/>
              <a:cs typeface="Arial"/>
            </a:endParaRPr>
          </a:p>
        </p:txBody>
      </p:sp>
      <p:sp>
        <p:nvSpPr>
          <p:cNvPr id="25" name="object 25"/>
          <p:cNvSpPr/>
          <p:nvPr/>
        </p:nvSpPr>
        <p:spPr>
          <a:xfrm>
            <a:off x="2660551" y="3681435"/>
            <a:ext cx="0" cy="253198"/>
          </a:xfrm>
          <a:custGeom>
            <a:avLst/>
            <a:gdLst/>
            <a:ahLst/>
            <a:cxnLst/>
            <a:rect l="l" t="t" r="r" b="b"/>
            <a:pathLst>
              <a:path h="252729">
                <a:moveTo>
                  <a:pt x="0" y="0"/>
                </a:moveTo>
                <a:lnTo>
                  <a:pt x="0" y="252222"/>
                </a:lnTo>
              </a:path>
            </a:pathLst>
          </a:custGeom>
          <a:ln w="9525">
            <a:solidFill>
              <a:srgbClr val="000000"/>
            </a:solidFill>
          </a:ln>
        </p:spPr>
        <p:txBody>
          <a:bodyPr wrap="square" lIns="0" tIns="0" rIns="0" bIns="0" rtlCol="0"/>
          <a:lstStyle/>
          <a:p>
            <a:endParaRPr sz="1803"/>
          </a:p>
        </p:txBody>
      </p:sp>
      <p:sp>
        <p:nvSpPr>
          <p:cNvPr id="26" name="object 26"/>
          <p:cNvSpPr/>
          <p:nvPr/>
        </p:nvSpPr>
        <p:spPr>
          <a:xfrm>
            <a:off x="1903245" y="3934125"/>
            <a:ext cx="757688" cy="0"/>
          </a:xfrm>
          <a:custGeom>
            <a:avLst/>
            <a:gdLst/>
            <a:ahLst/>
            <a:cxnLst/>
            <a:rect l="l" t="t" r="r" b="b"/>
            <a:pathLst>
              <a:path w="756285">
                <a:moveTo>
                  <a:pt x="755903" y="0"/>
                </a:moveTo>
                <a:lnTo>
                  <a:pt x="0" y="0"/>
                </a:lnTo>
              </a:path>
            </a:pathLst>
          </a:custGeom>
          <a:ln w="9525">
            <a:solidFill>
              <a:srgbClr val="000000"/>
            </a:solidFill>
          </a:ln>
        </p:spPr>
        <p:txBody>
          <a:bodyPr wrap="square" lIns="0" tIns="0" rIns="0" bIns="0" rtlCol="0"/>
          <a:lstStyle/>
          <a:p>
            <a:endParaRPr sz="1803"/>
          </a:p>
        </p:txBody>
      </p:sp>
      <p:sp>
        <p:nvSpPr>
          <p:cNvPr id="27" name="object 27"/>
          <p:cNvSpPr/>
          <p:nvPr/>
        </p:nvSpPr>
        <p:spPr>
          <a:xfrm>
            <a:off x="1903245" y="2202702"/>
            <a:ext cx="0" cy="1731677"/>
          </a:xfrm>
          <a:custGeom>
            <a:avLst/>
            <a:gdLst/>
            <a:ahLst/>
            <a:cxnLst/>
            <a:rect l="l" t="t" r="r" b="b"/>
            <a:pathLst>
              <a:path h="1728470">
                <a:moveTo>
                  <a:pt x="0" y="1728215"/>
                </a:moveTo>
                <a:lnTo>
                  <a:pt x="0" y="0"/>
                </a:lnTo>
              </a:path>
            </a:pathLst>
          </a:custGeom>
          <a:ln w="9525">
            <a:solidFill>
              <a:srgbClr val="000000"/>
            </a:solidFill>
          </a:ln>
        </p:spPr>
        <p:txBody>
          <a:bodyPr wrap="square" lIns="0" tIns="0" rIns="0" bIns="0" rtlCol="0"/>
          <a:lstStyle/>
          <a:p>
            <a:endParaRPr sz="1803"/>
          </a:p>
        </p:txBody>
      </p:sp>
      <p:sp>
        <p:nvSpPr>
          <p:cNvPr id="28" name="object 28"/>
          <p:cNvSpPr/>
          <p:nvPr/>
        </p:nvSpPr>
        <p:spPr>
          <a:xfrm>
            <a:off x="1542151" y="2164532"/>
            <a:ext cx="365802" cy="76341"/>
          </a:xfrm>
          <a:custGeom>
            <a:avLst/>
            <a:gdLst/>
            <a:ahLst/>
            <a:cxnLst/>
            <a:rect l="l" t="t" r="r" b="b"/>
            <a:pathLst>
              <a:path w="365125" h="76200">
                <a:moveTo>
                  <a:pt x="76200" y="32765"/>
                </a:moveTo>
                <a:lnTo>
                  <a:pt x="76200" y="0"/>
                </a:lnTo>
                <a:lnTo>
                  <a:pt x="0" y="38100"/>
                </a:lnTo>
                <a:lnTo>
                  <a:pt x="58674" y="67437"/>
                </a:lnTo>
                <a:lnTo>
                  <a:pt x="58674" y="38100"/>
                </a:lnTo>
                <a:lnTo>
                  <a:pt x="60197" y="34289"/>
                </a:lnTo>
                <a:lnTo>
                  <a:pt x="64007" y="32765"/>
                </a:lnTo>
                <a:lnTo>
                  <a:pt x="76200" y="32765"/>
                </a:lnTo>
                <a:close/>
              </a:path>
              <a:path w="365125" h="76200">
                <a:moveTo>
                  <a:pt x="364997" y="38100"/>
                </a:moveTo>
                <a:lnTo>
                  <a:pt x="364235" y="34289"/>
                </a:lnTo>
                <a:lnTo>
                  <a:pt x="360425" y="32765"/>
                </a:lnTo>
                <a:lnTo>
                  <a:pt x="64007" y="32765"/>
                </a:lnTo>
                <a:lnTo>
                  <a:pt x="60197" y="34289"/>
                </a:lnTo>
                <a:lnTo>
                  <a:pt x="58674" y="38100"/>
                </a:lnTo>
                <a:lnTo>
                  <a:pt x="60197" y="41148"/>
                </a:lnTo>
                <a:lnTo>
                  <a:pt x="64007" y="42671"/>
                </a:lnTo>
                <a:lnTo>
                  <a:pt x="360425" y="42671"/>
                </a:lnTo>
                <a:lnTo>
                  <a:pt x="364235" y="41148"/>
                </a:lnTo>
                <a:lnTo>
                  <a:pt x="364997" y="38100"/>
                </a:lnTo>
                <a:close/>
              </a:path>
              <a:path w="365125" h="76200">
                <a:moveTo>
                  <a:pt x="76200" y="76200"/>
                </a:moveTo>
                <a:lnTo>
                  <a:pt x="76200" y="42671"/>
                </a:lnTo>
                <a:lnTo>
                  <a:pt x="64007" y="42671"/>
                </a:lnTo>
                <a:lnTo>
                  <a:pt x="60197" y="41148"/>
                </a:lnTo>
                <a:lnTo>
                  <a:pt x="58674" y="38100"/>
                </a:lnTo>
                <a:lnTo>
                  <a:pt x="58674" y="67437"/>
                </a:lnTo>
                <a:lnTo>
                  <a:pt x="76200" y="76200"/>
                </a:lnTo>
                <a:close/>
              </a:path>
            </a:pathLst>
          </a:custGeom>
          <a:solidFill>
            <a:srgbClr val="000000"/>
          </a:solidFill>
        </p:spPr>
        <p:txBody>
          <a:bodyPr wrap="square" lIns="0" tIns="0" rIns="0" bIns="0" rtlCol="0"/>
          <a:lstStyle/>
          <a:p>
            <a:endParaRPr sz="1803"/>
          </a:p>
        </p:txBody>
      </p:sp>
      <p:sp>
        <p:nvSpPr>
          <p:cNvPr id="29" name="object 29"/>
          <p:cNvSpPr/>
          <p:nvPr/>
        </p:nvSpPr>
        <p:spPr>
          <a:xfrm>
            <a:off x="4117145" y="3356984"/>
            <a:ext cx="779954" cy="324451"/>
          </a:xfrm>
          <a:custGeom>
            <a:avLst/>
            <a:gdLst/>
            <a:ahLst/>
            <a:cxnLst/>
            <a:rect l="l" t="t" r="r" b="b"/>
            <a:pathLst>
              <a:path w="778510" h="323850">
                <a:moveTo>
                  <a:pt x="778002" y="162306"/>
                </a:moveTo>
                <a:lnTo>
                  <a:pt x="772223" y="119062"/>
                </a:lnTo>
                <a:lnTo>
                  <a:pt x="755904" y="80264"/>
                </a:lnTo>
                <a:lnTo>
                  <a:pt x="730567" y="47434"/>
                </a:lnTo>
                <a:lnTo>
                  <a:pt x="697738" y="22098"/>
                </a:lnTo>
                <a:lnTo>
                  <a:pt x="658939" y="5778"/>
                </a:lnTo>
                <a:lnTo>
                  <a:pt x="615696" y="0"/>
                </a:lnTo>
                <a:lnTo>
                  <a:pt x="162306" y="0"/>
                </a:lnTo>
                <a:lnTo>
                  <a:pt x="119062" y="5778"/>
                </a:lnTo>
                <a:lnTo>
                  <a:pt x="80264" y="22098"/>
                </a:lnTo>
                <a:lnTo>
                  <a:pt x="47434" y="47434"/>
                </a:lnTo>
                <a:lnTo>
                  <a:pt x="22098" y="80263"/>
                </a:lnTo>
                <a:lnTo>
                  <a:pt x="5778" y="119062"/>
                </a:lnTo>
                <a:lnTo>
                  <a:pt x="0" y="162306"/>
                </a:lnTo>
                <a:lnTo>
                  <a:pt x="5778" y="205228"/>
                </a:lnTo>
                <a:lnTo>
                  <a:pt x="22098" y="243811"/>
                </a:lnTo>
                <a:lnTo>
                  <a:pt x="47434" y="276510"/>
                </a:lnTo>
                <a:lnTo>
                  <a:pt x="80264" y="301780"/>
                </a:lnTo>
                <a:lnTo>
                  <a:pt x="119062" y="318075"/>
                </a:lnTo>
                <a:lnTo>
                  <a:pt x="162306" y="323850"/>
                </a:lnTo>
                <a:lnTo>
                  <a:pt x="615696" y="323850"/>
                </a:lnTo>
                <a:lnTo>
                  <a:pt x="658939" y="318075"/>
                </a:lnTo>
                <a:lnTo>
                  <a:pt x="697738" y="301780"/>
                </a:lnTo>
                <a:lnTo>
                  <a:pt x="730567" y="276510"/>
                </a:lnTo>
                <a:lnTo>
                  <a:pt x="755904" y="243811"/>
                </a:lnTo>
                <a:lnTo>
                  <a:pt x="772223" y="205228"/>
                </a:lnTo>
                <a:lnTo>
                  <a:pt x="778002" y="162306"/>
                </a:lnTo>
                <a:close/>
              </a:path>
            </a:pathLst>
          </a:custGeom>
          <a:ln w="9525">
            <a:solidFill>
              <a:srgbClr val="000000"/>
            </a:solidFill>
          </a:ln>
        </p:spPr>
        <p:txBody>
          <a:bodyPr wrap="square" lIns="0" tIns="0" rIns="0" bIns="0" rtlCol="0"/>
          <a:lstStyle/>
          <a:p>
            <a:endParaRPr sz="1803"/>
          </a:p>
        </p:txBody>
      </p:sp>
      <p:sp>
        <p:nvSpPr>
          <p:cNvPr id="30" name="object 30"/>
          <p:cNvSpPr/>
          <p:nvPr/>
        </p:nvSpPr>
        <p:spPr>
          <a:xfrm>
            <a:off x="3346097" y="2069105"/>
            <a:ext cx="395703" cy="1612712"/>
          </a:xfrm>
          <a:custGeom>
            <a:avLst/>
            <a:gdLst/>
            <a:ahLst/>
            <a:cxnLst/>
            <a:rect l="l" t="t" r="r" b="b"/>
            <a:pathLst>
              <a:path w="394970" h="1609725">
                <a:moveTo>
                  <a:pt x="0" y="1456943"/>
                </a:moveTo>
                <a:lnTo>
                  <a:pt x="7729" y="1505273"/>
                </a:lnTo>
                <a:lnTo>
                  <a:pt x="29285" y="1547128"/>
                </a:lnTo>
                <a:lnTo>
                  <a:pt x="62215" y="1580058"/>
                </a:lnTo>
                <a:lnTo>
                  <a:pt x="104070" y="1601614"/>
                </a:lnTo>
                <a:lnTo>
                  <a:pt x="152400" y="1609343"/>
                </a:lnTo>
                <a:lnTo>
                  <a:pt x="242315" y="1609343"/>
                </a:lnTo>
                <a:lnTo>
                  <a:pt x="290645" y="1601614"/>
                </a:lnTo>
                <a:lnTo>
                  <a:pt x="332500" y="1580058"/>
                </a:lnTo>
                <a:lnTo>
                  <a:pt x="365430" y="1547128"/>
                </a:lnTo>
                <a:lnTo>
                  <a:pt x="386986" y="1505273"/>
                </a:lnTo>
                <a:lnTo>
                  <a:pt x="394715" y="1456943"/>
                </a:lnTo>
                <a:lnTo>
                  <a:pt x="394715" y="152399"/>
                </a:lnTo>
                <a:lnTo>
                  <a:pt x="386986" y="104070"/>
                </a:lnTo>
                <a:lnTo>
                  <a:pt x="365430" y="62215"/>
                </a:lnTo>
                <a:lnTo>
                  <a:pt x="332500" y="29285"/>
                </a:lnTo>
                <a:lnTo>
                  <a:pt x="290645" y="7729"/>
                </a:lnTo>
                <a:lnTo>
                  <a:pt x="242315" y="0"/>
                </a:lnTo>
                <a:lnTo>
                  <a:pt x="152400" y="0"/>
                </a:lnTo>
                <a:lnTo>
                  <a:pt x="104070" y="7729"/>
                </a:lnTo>
                <a:lnTo>
                  <a:pt x="62215" y="29285"/>
                </a:lnTo>
                <a:lnTo>
                  <a:pt x="29285" y="62215"/>
                </a:lnTo>
                <a:lnTo>
                  <a:pt x="7729" y="104070"/>
                </a:lnTo>
                <a:lnTo>
                  <a:pt x="0" y="152399"/>
                </a:lnTo>
                <a:lnTo>
                  <a:pt x="0" y="1456943"/>
                </a:lnTo>
                <a:close/>
              </a:path>
            </a:pathLst>
          </a:custGeom>
          <a:ln w="9525">
            <a:solidFill>
              <a:srgbClr val="000000"/>
            </a:solidFill>
          </a:ln>
        </p:spPr>
        <p:txBody>
          <a:bodyPr wrap="square" lIns="0" tIns="0" rIns="0" bIns="0" rtlCol="0"/>
          <a:lstStyle/>
          <a:p>
            <a:endParaRPr sz="1803"/>
          </a:p>
        </p:txBody>
      </p:sp>
      <p:sp>
        <p:nvSpPr>
          <p:cNvPr id="31" name="object 31"/>
          <p:cNvSpPr txBox="1"/>
          <p:nvPr/>
        </p:nvSpPr>
        <p:spPr>
          <a:xfrm>
            <a:off x="3439408" y="2238673"/>
            <a:ext cx="184987" cy="1273629"/>
          </a:xfrm>
          <a:prstGeom prst="rect">
            <a:avLst/>
          </a:prstGeom>
        </p:spPr>
        <p:txBody>
          <a:bodyPr vert="vert270" wrap="square" lIns="0" tIns="12724" rIns="0" bIns="0" rtlCol="0">
            <a:spAutoFit/>
          </a:bodyPr>
          <a:lstStyle/>
          <a:p>
            <a:pPr marL="12724">
              <a:spcBef>
                <a:spcPts val="100"/>
              </a:spcBef>
            </a:pPr>
            <a:r>
              <a:rPr sz="1202" spc="-5" dirty="0">
                <a:latin typeface="Tahoma"/>
                <a:cs typeface="Tahoma"/>
              </a:rPr>
              <a:t>Έκπλυση </a:t>
            </a:r>
            <a:r>
              <a:rPr sz="1202" dirty="0">
                <a:latin typeface="Tahoma"/>
                <a:cs typeface="Tahoma"/>
              </a:rPr>
              <a:t>με</a:t>
            </a:r>
            <a:r>
              <a:rPr sz="1202" spc="-65" dirty="0">
                <a:latin typeface="Tahoma"/>
                <a:cs typeface="Tahoma"/>
              </a:rPr>
              <a:t> </a:t>
            </a:r>
            <a:r>
              <a:rPr sz="1202" dirty="0">
                <a:latin typeface="Tahoma"/>
                <a:cs typeface="Tahoma"/>
              </a:rPr>
              <a:t>NaOH</a:t>
            </a:r>
            <a:endParaRPr sz="1202">
              <a:latin typeface="Tahoma"/>
              <a:cs typeface="Tahoma"/>
            </a:endParaRPr>
          </a:p>
        </p:txBody>
      </p:sp>
      <p:sp>
        <p:nvSpPr>
          <p:cNvPr id="32" name="object 32"/>
          <p:cNvSpPr/>
          <p:nvPr/>
        </p:nvSpPr>
        <p:spPr>
          <a:xfrm>
            <a:off x="3490382" y="1878251"/>
            <a:ext cx="0" cy="190853"/>
          </a:xfrm>
          <a:custGeom>
            <a:avLst/>
            <a:gdLst/>
            <a:ahLst/>
            <a:cxnLst/>
            <a:rect l="l" t="t" r="r" b="b"/>
            <a:pathLst>
              <a:path h="190500">
                <a:moveTo>
                  <a:pt x="0" y="190499"/>
                </a:moveTo>
                <a:lnTo>
                  <a:pt x="0" y="0"/>
                </a:lnTo>
              </a:path>
            </a:pathLst>
          </a:custGeom>
          <a:ln w="9525">
            <a:solidFill>
              <a:srgbClr val="000000"/>
            </a:solidFill>
          </a:ln>
        </p:spPr>
        <p:txBody>
          <a:bodyPr wrap="square" lIns="0" tIns="0" rIns="0" bIns="0" rtlCol="0"/>
          <a:lstStyle/>
          <a:p>
            <a:endParaRPr sz="1803"/>
          </a:p>
        </p:txBody>
      </p:sp>
      <p:sp>
        <p:nvSpPr>
          <p:cNvPr id="33" name="object 33"/>
          <p:cNvSpPr/>
          <p:nvPr/>
        </p:nvSpPr>
        <p:spPr>
          <a:xfrm>
            <a:off x="3092644" y="1878251"/>
            <a:ext cx="398247" cy="0"/>
          </a:xfrm>
          <a:custGeom>
            <a:avLst/>
            <a:gdLst/>
            <a:ahLst/>
            <a:cxnLst/>
            <a:rect l="l" t="t" r="r" b="b"/>
            <a:pathLst>
              <a:path w="397510">
                <a:moveTo>
                  <a:pt x="397001" y="0"/>
                </a:moveTo>
                <a:lnTo>
                  <a:pt x="0" y="0"/>
                </a:lnTo>
              </a:path>
            </a:pathLst>
          </a:custGeom>
          <a:ln w="9525">
            <a:solidFill>
              <a:srgbClr val="000000"/>
            </a:solidFill>
          </a:ln>
        </p:spPr>
        <p:txBody>
          <a:bodyPr wrap="square" lIns="0" tIns="0" rIns="0" bIns="0" rtlCol="0"/>
          <a:lstStyle/>
          <a:p>
            <a:endParaRPr sz="1803"/>
          </a:p>
        </p:txBody>
      </p:sp>
      <p:sp>
        <p:nvSpPr>
          <p:cNvPr id="34" name="object 34"/>
          <p:cNvSpPr/>
          <p:nvPr/>
        </p:nvSpPr>
        <p:spPr>
          <a:xfrm>
            <a:off x="2480386" y="1878252"/>
            <a:ext cx="324451" cy="1803565"/>
          </a:xfrm>
          <a:custGeom>
            <a:avLst/>
            <a:gdLst/>
            <a:ahLst/>
            <a:cxnLst/>
            <a:rect l="l" t="t" r="r" b="b"/>
            <a:pathLst>
              <a:path w="323850" h="1800225">
                <a:moveTo>
                  <a:pt x="0" y="1674876"/>
                </a:moveTo>
                <a:lnTo>
                  <a:pt x="9882" y="1723655"/>
                </a:lnTo>
                <a:lnTo>
                  <a:pt x="36766" y="1763363"/>
                </a:lnTo>
                <a:lnTo>
                  <a:pt x="76509" y="1790068"/>
                </a:lnTo>
                <a:lnTo>
                  <a:pt x="124968" y="1799843"/>
                </a:lnTo>
                <a:lnTo>
                  <a:pt x="198882" y="1799843"/>
                </a:lnTo>
                <a:lnTo>
                  <a:pt x="247661" y="1790068"/>
                </a:lnTo>
                <a:lnTo>
                  <a:pt x="287369" y="1763363"/>
                </a:lnTo>
                <a:lnTo>
                  <a:pt x="314074" y="1723655"/>
                </a:lnTo>
                <a:lnTo>
                  <a:pt x="323850" y="1674876"/>
                </a:lnTo>
                <a:lnTo>
                  <a:pt x="323850" y="124967"/>
                </a:lnTo>
                <a:lnTo>
                  <a:pt x="314074" y="76188"/>
                </a:lnTo>
                <a:lnTo>
                  <a:pt x="287369" y="36480"/>
                </a:lnTo>
                <a:lnTo>
                  <a:pt x="247661" y="9775"/>
                </a:lnTo>
                <a:lnTo>
                  <a:pt x="198882" y="0"/>
                </a:lnTo>
                <a:lnTo>
                  <a:pt x="124968" y="0"/>
                </a:lnTo>
                <a:lnTo>
                  <a:pt x="76509" y="9775"/>
                </a:lnTo>
                <a:lnTo>
                  <a:pt x="36766" y="36480"/>
                </a:lnTo>
                <a:lnTo>
                  <a:pt x="9882" y="76188"/>
                </a:lnTo>
                <a:lnTo>
                  <a:pt x="0" y="124967"/>
                </a:lnTo>
                <a:lnTo>
                  <a:pt x="0" y="1674876"/>
                </a:lnTo>
                <a:close/>
              </a:path>
            </a:pathLst>
          </a:custGeom>
          <a:ln w="9525">
            <a:solidFill>
              <a:srgbClr val="000000"/>
            </a:solidFill>
          </a:ln>
        </p:spPr>
        <p:txBody>
          <a:bodyPr wrap="square" lIns="0" tIns="0" rIns="0" bIns="0" rtlCol="0"/>
          <a:lstStyle/>
          <a:p>
            <a:endParaRPr sz="1803"/>
          </a:p>
        </p:txBody>
      </p:sp>
      <p:sp>
        <p:nvSpPr>
          <p:cNvPr id="35" name="object 35"/>
          <p:cNvSpPr/>
          <p:nvPr/>
        </p:nvSpPr>
        <p:spPr>
          <a:xfrm>
            <a:off x="2480386" y="2418749"/>
            <a:ext cx="324451" cy="0"/>
          </a:xfrm>
          <a:custGeom>
            <a:avLst/>
            <a:gdLst/>
            <a:ahLst/>
            <a:cxnLst/>
            <a:rect l="l" t="t" r="r" b="b"/>
            <a:pathLst>
              <a:path w="323850">
                <a:moveTo>
                  <a:pt x="323850" y="0"/>
                </a:moveTo>
                <a:lnTo>
                  <a:pt x="0" y="0"/>
                </a:lnTo>
              </a:path>
            </a:pathLst>
          </a:custGeom>
          <a:ln w="9525">
            <a:solidFill>
              <a:srgbClr val="000000"/>
            </a:solidFill>
          </a:ln>
        </p:spPr>
        <p:txBody>
          <a:bodyPr wrap="square" lIns="0" tIns="0" rIns="0" bIns="0" rtlCol="0"/>
          <a:lstStyle/>
          <a:p>
            <a:endParaRPr sz="1803"/>
          </a:p>
        </p:txBody>
      </p:sp>
      <p:sp>
        <p:nvSpPr>
          <p:cNvPr id="36" name="object 36"/>
          <p:cNvSpPr/>
          <p:nvPr/>
        </p:nvSpPr>
        <p:spPr>
          <a:xfrm>
            <a:off x="2480386" y="2922601"/>
            <a:ext cx="324451" cy="0"/>
          </a:xfrm>
          <a:custGeom>
            <a:avLst/>
            <a:gdLst/>
            <a:ahLst/>
            <a:cxnLst/>
            <a:rect l="l" t="t" r="r" b="b"/>
            <a:pathLst>
              <a:path w="323850">
                <a:moveTo>
                  <a:pt x="323850" y="0"/>
                </a:moveTo>
                <a:lnTo>
                  <a:pt x="0" y="0"/>
                </a:lnTo>
              </a:path>
            </a:pathLst>
          </a:custGeom>
          <a:ln w="9525">
            <a:solidFill>
              <a:srgbClr val="000000"/>
            </a:solidFill>
          </a:ln>
        </p:spPr>
        <p:txBody>
          <a:bodyPr wrap="square" lIns="0" tIns="0" rIns="0" bIns="0" rtlCol="0"/>
          <a:lstStyle/>
          <a:p>
            <a:endParaRPr sz="1803"/>
          </a:p>
        </p:txBody>
      </p:sp>
      <p:sp>
        <p:nvSpPr>
          <p:cNvPr id="37" name="object 37"/>
          <p:cNvSpPr/>
          <p:nvPr/>
        </p:nvSpPr>
        <p:spPr>
          <a:xfrm>
            <a:off x="2480386" y="2418749"/>
            <a:ext cx="324451" cy="503853"/>
          </a:xfrm>
          <a:custGeom>
            <a:avLst/>
            <a:gdLst/>
            <a:ahLst/>
            <a:cxnLst/>
            <a:rect l="l" t="t" r="r" b="b"/>
            <a:pathLst>
              <a:path w="323850" h="502919">
                <a:moveTo>
                  <a:pt x="0" y="502920"/>
                </a:moveTo>
                <a:lnTo>
                  <a:pt x="323850" y="0"/>
                </a:lnTo>
              </a:path>
            </a:pathLst>
          </a:custGeom>
          <a:ln w="9525">
            <a:solidFill>
              <a:srgbClr val="000000"/>
            </a:solidFill>
          </a:ln>
        </p:spPr>
        <p:txBody>
          <a:bodyPr wrap="square" lIns="0" tIns="0" rIns="0" bIns="0" rtlCol="0"/>
          <a:lstStyle/>
          <a:p>
            <a:endParaRPr sz="1803"/>
          </a:p>
        </p:txBody>
      </p:sp>
      <p:sp>
        <p:nvSpPr>
          <p:cNvPr id="38" name="object 38"/>
          <p:cNvSpPr/>
          <p:nvPr/>
        </p:nvSpPr>
        <p:spPr>
          <a:xfrm>
            <a:off x="2480386" y="2418749"/>
            <a:ext cx="324451" cy="503853"/>
          </a:xfrm>
          <a:custGeom>
            <a:avLst/>
            <a:gdLst/>
            <a:ahLst/>
            <a:cxnLst/>
            <a:rect l="l" t="t" r="r" b="b"/>
            <a:pathLst>
              <a:path w="323850" h="502919">
                <a:moveTo>
                  <a:pt x="323850" y="502920"/>
                </a:moveTo>
                <a:lnTo>
                  <a:pt x="0" y="0"/>
                </a:lnTo>
              </a:path>
            </a:pathLst>
          </a:custGeom>
          <a:ln w="9525">
            <a:solidFill>
              <a:srgbClr val="000000"/>
            </a:solidFill>
          </a:ln>
        </p:spPr>
        <p:txBody>
          <a:bodyPr wrap="square" lIns="0" tIns="0" rIns="0" bIns="0" rtlCol="0"/>
          <a:lstStyle/>
          <a:p>
            <a:endParaRPr sz="1803"/>
          </a:p>
        </p:txBody>
      </p:sp>
      <p:sp>
        <p:nvSpPr>
          <p:cNvPr id="39" name="object 39"/>
          <p:cNvSpPr/>
          <p:nvPr/>
        </p:nvSpPr>
        <p:spPr>
          <a:xfrm>
            <a:off x="3092643" y="1878252"/>
            <a:ext cx="0" cy="1479114"/>
          </a:xfrm>
          <a:custGeom>
            <a:avLst/>
            <a:gdLst/>
            <a:ahLst/>
            <a:cxnLst/>
            <a:rect l="l" t="t" r="r" b="b"/>
            <a:pathLst>
              <a:path h="1476375">
                <a:moveTo>
                  <a:pt x="0" y="0"/>
                </a:moveTo>
                <a:lnTo>
                  <a:pt x="0" y="1475993"/>
                </a:lnTo>
              </a:path>
            </a:pathLst>
          </a:custGeom>
          <a:ln w="9525">
            <a:solidFill>
              <a:srgbClr val="000000"/>
            </a:solidFill>
          </a:ln>
        </p:spPr>
        <p:txBody>
          <a:bodyPr wrap="square" lIns="0" tIns="0" rIns="0" bIns="0" rtlCol="0"/>
          <a:lstStyle/>
          <a:p>
            <a:endParaRPr sz="1803"/>
          </a:p>
        </p:txBody>
      </p:sp>
      <p:sp>
        <p:nvSpPr>
          <p:cNvPr id="40" name="object 40"/>
          <p:cNvSpPr/>
          <p:nvPr/>
        </p:nvSpPr>
        <p:spPr>
          <a:xfrm>
            <a:off x="2804837" y="3318813"/>
            <a:ext cx="293278" cy="76341"/>
          </a:xfrm>
          <a:custGeom>
            <a:avLst/>
            <a:gdLst/>
            <a:ahLst/>
            <a:cxnLst/>
            <a:rect l="l" t="t" r="r" b="b"/>
            <a:pathLst>
              <a:path w="292735" h="76200">
                <a:moveTo>
                  <a:pt x="76200" y="33528"/>
                </a:moveTo>
                <a:lnTo>
                  <a:pt x="76200" y="0"/>
                </a:lnTo>
                <a:lnTo>
                  <a:pt x="0" y="38100"/>
                </a:lnTo>
                <a:lnTo>
                  <a:pt x="58674" y="67437"/>
                </a:lnTo>
                <a:lnTo>
                  <a:pt x="58674" y="38100"/>
                </a:lnTo>
                <a:lnTo>
                  <a:pt x="60198" y="35052"/>
                </a:lnTo>
                <a:lnTo>
                  <a:pt x="64008" y="33528"/>
                </a:lnTo>
                <a:lnTo>
                  <a:pt x="76200" y="33528"/>
                </a:lnTo>
                <a:close/>
              </a:path>
              <a:path w="292735" h="76200">
                <a:moveTo>
                  <a:pt x="292608" y="38100"/>
                </a:moveTo>
                <a:lnTo>
                  <a:pt x="291084" y="35052"/>
                </a:lnTo>
                <a:lnTo>
                  <a:pt x="287274" y="33528"/>
                </a:lnTo>
                <a:lnTo>
                  <a:pt x="64008" y="33528"/>
                </a:lnTo>
                <a:lnTo>
                  <a:pt x="60198" y="35052"/>
                </a:lnTo>
                <a:lnTo>
                  <a:pt x="58674" y="38100"/>
                </a:lnTo>
                <a:lnTo>
                  <a:pt x="60198" y="41910"/>
                </a:lnTo>
                <a:lnTo>
                  <a:pt x="64008" y="42672"/>
                </a:lnTo>
                <a:lnTo>
                  <a:pt x="287274" y="42672"/>
                </a:lnTo>
                <a:lnTo>
                  <a:pt x="291084" y="41910"/>
                </a:lnTo>
                <a:lnTo>
                  <a:pt x="292608" y="38100"/>
                </a:lnTo>
                <a:close/>
              </a:path>
              <a:path w="292735" h="76200">
                <a:moveTo>
                  <a:pt x="76200" y="76200"/>
                </a:moveTo>
                <a:lnTo>
                  <a:pt x="76200" y="42672"/>
                </a:lnTo>
                <a:lnTo>
                  <a:pt x="64008" y="42672"/>
                </a:lnTo>
                <a:lnTo>
                  <a:pt x="60198" y="41910"/>
                </a:lnTo>
                <a:lnTo>
                  <a:pt x="58674" y="38100"/>
                </a:lnTo>
                <a:lnTo>
                  <a:pt x="58674" y="67437"/>
                </a:lnTo>
                <a:lnTo>
                  <a:pt x="76200" y="76200"/>
                </a:lnTo>
                <a:close/>
              </a:path>
            </a:pathLst>
          </a:custGeom>
          <a:solidFill>
            <a:srgbClr val="000000"/>
          </a:solidFill>
        </p:spPr>
        <p:txBody>
          <a:bodyPr wrap="square" lIns="0" tIns="0" rIns="0" bIns="0" rtlCol="0"/>
          <a:lstStyle/>
          <a:p>
            <a:endParaRPr sz="1803"/>
          </a:p>
        </p:txBody>
      </p:sp>
      <p:sp>
        <p:nvSpPr>
          <p:cNvPr id="41" name="object 41"/>
          <p:cNvSpPr/>
          <p:nvPr/>
        </p:nvSpPr>
        <p:spPr>
          <a:xfrm>
            <a:off x="2623907" y="1480514"/>
            <a:ext cx="1660425" cy="0"/>
          </a:xfrm>
          <a:custGeom>
            <a:avLst/>
            <a:gdLst/>
            <a:ahLst/>
            <a:cxnLst/>
            <a:rect l="l" t="t" r="r" b="b"/>
            <a:pathLst>
              <a:path w="1657350">
                <a:moveTo>
                  <a:pt x="0" y="0"/>
                </a:moveTo>
                <a:lnTo>
                  <a:pt x="1657350" y="0"/>
                </a:lnTo>
              </a:path>
            </a:pathLst>
          </a:custGeom>
          <a:ln w="9525">
            <a:solidFill>
              <a:srgbClr val="000000"/>
            </a:solidFill>
          </a:ln>
        </p:spPr>
        <p:txBody>
          <a:bodyPr wrap="square" lIns="0" tIns="0" rIns="0" bIns="0" rtlCol="0"/>
          <a:lstStyle/>
          <a:p>
            <a:endParaRPr sz="1803"/>
          </a:p>
        </p:txBody>
      </p:sp>
      <p:sp>
        <p:nvSpPr>
          <p:cNvPr id="42" name="object 42"/>
          <p:cNvSpPr/>
          <p:nvPr/>
        </p:nvSpPr>
        <p:spPr>
          <a:xfrm>
            <a:off x="2623907" y="1480514"/>
            <a:ext cx="0" cy="398247"/>
          </a:xfrm>
          <a:custGeom>
            <a:avLst/>
            <a:gdLst/>
            <a:ahLst/>
            <a:cxnLst/>
            <a:rect l="l" t="t" r="r" b="b"/>
            <a:pathLst>
              <a:path h="397510">
                <a:moveTo>
                  <a:pt x="0" y="0"/>
                </a:moveTo>
                <a:lnTo>
                  <a:pt x="0" y="397001"/>
                </a:lnTo>
              </a:path>
            </a:pathLst>
          </a:custGeom>
          <a:ln w="9525">
            <a:solidFill>
              <a:srgbClr val="000000"/>
            </a:solidFill>
          </a:ln>
        </p:spPr>
        <p:txBody>
          <a:bodyPr wrap="square" lIns="0" tIns="0" rIns="0" bIns="0" rtlCol="0"/>
          <a:lstStyle/>
          <a:p>
            <a:endParaRPr sz="1803"/>
          </a:p>
        </p:txBody>
      </p:sp>
      <p:sp>
        <p:nvSpPr>
          <p:cNvPr id="43" name="object 43"/>
          <p:cNvSpPr/>
          <p:nvPr/>
        </p:nvSpPr>
        <p:spPr>
          <a:xfrm>
            <a:off x="4246162" y="1475934"/>
            <a:ext cx="76341" cy="1881179"/>
          </a:xfrm>
          <a:custGeom>
            <a:avLst/>
            <a:gdLst/>
            <a:ahLst/>
            <a:cxnLst/>
            <a:rect l="l" t="t" r="r" b="b"/>
            <a:pathLst>
              <a:path w="76200" h="1877695">
                <a:moveTo>
                  <a:pt x="76200" y="1801367"/>
                </a:moveTo>
                <a:lnTo>
                  <a:pt x="0" y="1801367"/>
                </a:lnTo>
                <a:lnTo>
                  <a:pt x="33527" y="1868423"/>
                </a:lnTo>
                <a:lnTo>
                  <a:pt x="33527" y="1814322"/>
                </a:lnTo>
                <a:lnTo>
                  <a:pt x="34289" y="1817370"/>
                </a:lnTo>
                <a:lnTo>
                  <a:pt x="38100" y="1818894"/>
                </a:lnTo>
                <a:lnTo>
                  <a:pt x="41147" y="1817370"/>
                </a:lnTo>
                <a:lnTo>
                  <a:pt x="42671" y="1814322"/>
                </a:lnTo>
                <a:lnTo>
                  <a:pt x="42671" y="1868424"/>
                </a:lnTo>
                <a:lnTo>
                  <a:pt x="76200" y="1801367"/>
                </a:lnTo>
                <a:close/>
              </a:path>
              <a:path w="76200" h="1877695">
                <a:moveTo>
                  <a:pt x="42671" y="1801367"/>
                </a:moveTo>
                <a:lnTo>
                  <a:pt x="42671" y="4571"/>
                </a:lnTo>
                <a:lnTo>
                  <a:pt x="41147" y="761"/>
                </a:lnTo>
                <a:lnTo>
                  <a:pt x="38100" y="0"/>
                </a:lnTo>
                <a:lnTo>
                  <a:pt x="34289" y="761"/>
                </a:lnTo>
                <a:lnTo>
                  <a:pt x="33527" y="4571"/>
                </a:lnTo>
                <a:lnTo>
                  <a:pt x="33527" y="1801367"/>
                </a:lnTo>
                <a:lnTo>
                  <a:pt x="42671" y="1801367"/>
                </a:lnTo>
                <a:close/>
              </a:path>
              <a:path w="76200" h="1877695">
                <a:moveTo>
                  <a:pt x="42671" y="1868424"/>
                </a:moveTo>
                <a:lnTo>
                  <a:pt x="42671" y="1814322"/>
                </a:lnTo>
                <a:lnTo>
                  <a:pt x="41147" y="1817370"/>
                </a:lnTo>
                <a:lnTo>
                  <a:pt x="38100" y="1818894"/>
                </a:lnTo>
                <a:lnTo>
                  <a:pt x="34289" y="1817370"/>
                </a:lnTo>
                <a:lnTo>
                  <a:pt x="33527" y="1814322"/>
                </a:lnTo>
                <a:lnTo>
                  <a:pt x="33527" y="1868423"/>
                </a:lnTo>
                <a:lnTo>
                  <a:pt x="38100" y="1877567"/>
                </a:lnTo>
                <a:lnTo>
                  <a:pt x="42671" y="1868424"/>
                </a:lnTo>
                <a:close/>
              </a:path>
            </a:pathLst>
          </a:custGeom>
          <a:solidFill>
            <a:srgbClr val="000000"/>
          </a:solidFill>
        </p:spPr>
        <p:txBody>
          <a:bodyPr wrap="square" lIns="0" tIns="0" rIns="0" bIns="0" rtlCol="0"/>
          <a:lstStyle/>
          <a:p>
            <a:endParaRPr sz="1803"/>
          </a:p>
        </p:txBody>
      </p:sp>
      <p:sp>
        <p:nvSpPr>
          <p:cNvPr id="44" name="object 44"/>
          <p:cNvSpPr/>
          <p:nvPr/>
        </p:nvSpPr>
        <p:spPr>
          <a:xfrm>
            <a:off x="1327631" y="3682962"/>
            <a:ext cx="2253979" cy="2150918"/>
          </a:xfrm>
          <a:custGeom>
            <a:avLst/>
            <a:gdLst/>
            <a:ahLst/>
            <a:cxnLst/>
            <a:rect l="l" t="t" r="r" b="b"/>
            <a:pathLst>
              <a:path w="2249804" h="2146935">
                <a:moveTo>
                  <a:pt x="2211323" y="1065276"/>
                </a:moveTo>
                <a:lnTo>
                  <a:pt x="4572" y="1065276"/>
                </a:lnTo>
                <a:lnTo>
                  <a:pt x="1524" y="1066800"/>
                </a:lnTo>
                <a:lnTo>
                  <a:pt x="0" y="1069848"/>
                </a:lnTo>
                <a:lnTo>
                  <a:pt x="0" y="2141982"/>
                </a:lnTo>
                <a:lnTo>
                  <a:pt x="1524" y="2145030"/>
                </a:lnTo>
                <a:lnTo>
                  <a:pt x="4572" y="2146554"/>
                </a:lnTo>
                <a:lnTo>
                  <a:pt x="4572" y="1075182"/>
                </a:lnTo>
                <a:lnTo>
                  <a:pt x="9143" y="1069848"/>
                </a:lnTo>
                <a:lnTo>
                  <a:pt x="9143" y="1075182"/>
                </a:lnTo>
                <a:lnTo>
                  <a:pt x="2206752" y="1075182"/>
                </a:lnTo>
                <a:lnTo>
                  <a:pt x="2206752" y="1069848"/>
                </a:lnTo>
                <a:lnTo>
                  <a:pt x="2211323" y="1065276"/>
                </a:lnTo>
                <a:close/>
              </a:path>
              <a:path w="2249804" h="2146935">
                <a:moveTo>
                  <a:pt x="9143" y="1075182"/>
                </a:moveTo>
                <a:lnTo>
                  <a:pt x="9143" y="1069848"/>
                </a:lnTo>
                <a:lnTo>
                  <a:pt x="4572" y="1075182"/>
                </a:lnTo>
                <a:lnTo>
                  <a:pt x="9143" y="1075182"/>
                </a:lnTo>
                <a:close/>
              </a:path>
              <a:path w="2249804" h="2146935">
                <a:moveTo>
                  <a:pt x="9143" y="2141982"/>
                </a:moveTo>
                <a:lnTo>
                  <a:pt x="9143" y="1075182"/>
                </a:lnTo>
                <a:lnTo>
                  <a:pt x="4572" y="1075182"/>
                </a:lnTo>
                <a:lnTo>
                  <a:pt x="4572" y="2146554"/>
                </a:lnTo>
                <a:lnTo>
                  <a:pt x="8381" y="2145030"/>
                </a:lnTo>
                <a:lnTo>
                  <a:pt x="9143" y="2141982"/>
                </a:lnTo>
                <a:close/>
              </a:path>
              <a:path w="2249804" h="2146935">
                <a:moveTo>
                  <a:pt x="2249423" y="76200"/>
                </a:moveTo>
                <a:lnTo>
                  <a:pt x="2211323" y="0"/>
                </a:lnTo>
                <a:lnTo>
                  <a:pt x="2173223" y="76200"/>
                </a:lnTo>
                <a:lnTo>
                  <a:pt x="2206752" y="76200"/>
                </a:lnTo>
                <a:lnTo>
                  <a:pt x="2206752" y="64008"/>
                </a:lnTo>
                <a:lnTo>
                  <a:pt x="2208276" y="60198"/>
                </a:lnTo>
                <a:lnTo>
                  <a:pt x="2211323" y="58674"/>
                </a:lnTo>
                <a:lnTo>
                  <a:pt x="2215133" y="60198"/>
                </a:lnTo>
                <a:lnTo>
                  <a:pt x="2215895" y="64008"/>
                </a:lnTo>
                <a:lnTo>
                  <a:pt x="2215895" y="76200"/>
                </a:lnTo>
                <a:lnTo>
                  <a:pt x="2249423" y="76200"/>
                </a:lnTo>
                <a:close/>
              </a:path>
              <a:path w="2249804" h="2146935">
                <a:moveTo>
                  <a:pt x="2215895" y="76200"/>
                </a:moveTo>
                <a:lnTo>
                  <a:pt x="2215895" y="64008"/>
                </a:lnTo>
                <a:lnTo>
                  <a:pt x="2215133" y="60198"/>
                </a:lnTo>
                <a:lnTo>
                  <a:pt x="2211323" y="58674"/>
                </a:lnTo>
                <a:lnTo>
                  <a:pt x="2208276" y="60198"/>
                </a:lnTo>
                <a:lnTo>
                  <a:pt x="2206752" y="64008"/>
                </a:lnTo>
                <a:lnTo>
                  <a:pt x="2206752" y="76200"/>
                </a:lnTo>
                <a:lnTo>
                  <a:pt x="2215895" y="76200"/>
                </a:lnTo>
                <a:close/>
              </a:path>
              <a:path w="2249804" h="2146935">
                <a:moveTo>
                  <a:pt x="2215895" y="1069848"/>
                </a:moveTo>
                <a:lnTo>
                  <a:pt x="2215895" y="76200"/>
                </a:lnTo>
                <a:lnTo>
                  <a:pt x="2206752" y="76200"/>
                </a:lnTo>
                <a:lnTo>
                  <a:pt x="2206752" y="1065276"/>
                </a:lnTo>
                <a:lnTo>
                  <a:pt x="2211323" y="1065276"/>
                </a:lnTo>
                <a:lnTo>
                  <a:pt x="2211323" y="1075182"/>
                </a:lnTo>
                <a:lnTo>
                  <a:pt x="2215133" y="1073658"/>
                </a:lnTo>
                <a:lnTo>
                  <a:pt x="2215895" y="1069848"/>
                </a:lnTo>
                <a:close/>
              </a:path>
              <a:path w="2249804" h="2146935">
                <a:moveTo>
                  <a:pt x="2211323" y="1075182"/>
                </a:moveTo>
                <a:lnTo>
                  <a:pt x="2211323" y="1065276"/>
                </a:lnTo>
                <a:lnTo>
                  <a:pt x="2206752" y="1069848"/>
                </a:lnTo>
                <a:lnTo>
                  <a:pt x="2206752" y="1075182"/>
                </a:lnTo>
                <a:lnTo>
                  <a:pt x="2211323" y="1075182"/>
                </a:lnTo>
                <a:close/>
              </a:path>
            </a:pathLst>
          </a:custGeom>
          <a:solidFill>
            <a:srgbClr val="000000"/>
          </a:solidFill>
        </p:spPr>
        <p:txBody>
          <a:bodyPr wrap="square" lIns="0" tIns="0" rIns="0" bIns="0" rtlCol="0"/>
          <a:lstStyle/>
          <a:p>
            <a:endParaRPr sz="1803"/>
          </a:p>
        </p:txBody>
      </p:sp>
      <p:sp>
        <p:nvSpPr>
          <p:cNvPr id="45" name="object 45"/>
          <p:cNvSpPr/>
          <p:nvPr/>
        </p:nvSpPr>
        <p:spPr>
          <a:xfrm>
            <a:off x="5149280" y="3018029"/>
            <a:ext cx="506397" cy="129144"/>
          </a:xfrm>
          <a:custGeom>
            <a:avLst/>
            <a:gdLst/>
            <a:ahLst/>
            <a:cxnLst/>
            <a:rect l="l" t="t" r="r" b="b"/>
            <a:pathLst>
              <a:path w="505460" h="128905">
                <a:moveTo>
                  <a:pt x="0" y="128777"/>
                </a:moveTo>
                <a:lnTo>
                  <a:pt x="126492" y="0"/>
                </a:lnTo>
                <a:lnTo>
                  <a:pt x="378701" y="0"/>
                </a:lnTo>
                <a:lnTo>
                  <a:pt x="505206" y="128777"/>
                </a:lnTo>
                <a:lnTo>
                  <a:pt x="0" y="128777"/>
                </a:lnTo>
                <a:close/>
              </a:path>
            </a:pathLst>
          </a:custGeom>
          <a:ln w="9525">
            <a:solidFill>
              <a:srgbClr val="000000"/>
            </a:solidFill>
          </a:ln>
        </p:spPr>
        <p:txBody>
          <a:bodyPr wrap="square" lIns="0" tIns="0" rIns="0" bIns="0" rtlCol="0"/>
          <a:lstStyle/>
          <a:p>
            <a:endParaRPr sz="1803"/>
          </a:p>
        </p:txBody>
      </p:sp>
      <p:sp>
        <p:nvSpPr>
          <p:cNvPr id="46" name="object 46"/>
          <p:cNvSpPr/>
          <p:nvPr/>
        </p:nvSpPr>
        <p:spPr>
          <a:xfrm>
            <a:off x="5213407" y="2698922"/>
            <a:ext cx="379798" cy="383615"/>
          </a:xfrm>
          <a:custGeom>
            <a:avLst/>
            <a:gdLst/>
            <a:ahLst/>
            <a:cxnLst/>
            <a:rect l="l" t="t" r="r" b="b"/>
            <a:pathLst>
              <a:path w="379095" h="382905">
                <a:moveTo>
                  <a:pt x="378701" y="191261"/>
                </a:moveTo>
                <a:lnTo>
                  <a:pt x="373711" y="147317"/>
                </a:lnTo>
                <a:lnTo>
                  <a:pt x="359498" y="107024"/>
                </a:lnTo>
                <a:lnTo>
                  <a:pt x="337194" y="71516"/>
                </a:lnTo>
                <a:lnTo>
                  <a:pt x="307933" y="41927"/>
                </a:lnTo>
                <a:lnTo>
                  <a:pt x="272847" y="19389"/>
                </a:lnTo>
                <a:lnTo>
                  <a:pt x="233071" y="5036"/>
                </a:lnTo>
                <a:lnTo>
                  <a:pt x="189737" y="0"/>
                </a:lnTo>
                <a:lnTo>
                  <a:pt x="146117" y="5036"/>
                </a:lnTo>
                <a:lnTo>
                  <a:pt x="106135" y="19389"/>
                </a:lnTo>
                <a:lnTo>
                  <a:pt x="70912" y="41927"/>
                </a:lnTo>
                <a:lnTo>
                  <a:pt x="41567" y="71516"/>
                </a:lnTo>
                <a:lnTo>
                  <a:pt x="19221" y="107024"/>
                </a:lnTo>
                <a:lnTo>
                  <a:pt x="4991" y="147317"/>
                </a:lnTo>
                <a:lnTo>
                  <a:pt x="0" y="191261"/>
                </a:lnTo>
                <a:lnTo>
                  <a:pt x="4991" y="234967"/>
                </a:lnTo>
                <a:lnTo>
                  <a:pt x="19221" y="275166"/>
                </a:lnTo>
                <a:lnTo>
                  <a:pt x="41567" y="310687"/>
                </a:lnTo>
                <a:lnTo>
                  <a:pt x="70912" y="340356"/>
                </a:lnTo>
                <a:lnTo>
                  <a:pt x="106135" y="363000"/>
                </a:lnTo>
                <a:lnTo>
                  <a:pt x="146117" y="377447"/>
                </a:lnTo>
                <a:lnTo>
                  <a:pt x="189737" y="382523"/>
                </a:lnTo>
                <a:lnTo>
                  <a:pt x="233071" y="377447"/>
                </a:lnTo>
                <a:lnTo>
                  <a:pt x="272847" y="363000"/>
                </a:lnTo>
                <a:lnTo>
                  <a:pt x="307933" y="340356"/>
                </a:lnTo>
                <a:lnTo>
                  <a:pt x="337194" y="310687"/>
                </a:lnTo>
                <a:lnTo>
                  <a:pt x="359498" y="275166"/>
                </a:lnTo>
                <a:lnTo>
                  <a:pt x="373711" y="234967"/>
                </a:lnTo>
                <a:lnTo>
                  <a:pt x="378701" y="191261"/>
                </a:lnTo>
                <a:close/>
              </a:path>
            </a:pathLst>
          </a:custGeom>
          <a:solidFill>
            <a:srgbClr val="FFFFFF"/>
          </a:solidFill>
        </p:spPr>
        <p:txBody>
          <a:bodyPr wrap="square" lIns="0" tIns="0" rIns="0" bIns="0" rtlCol="0"/>
          <a:lstStyle/>
          <a:p>
            <a:endParaRPr sz="1803"/>
          </a:p>
        </p:txBody>
      </p:sp>
      <p:sp>
        <p:nvSpPr>
          <p:cNvPr id="47" name="object 47"/>
          <p:cNvSpPr/>
          <p:nvPr/>
        </p:nvSpPr>
        <p:spPr>
          <a:xfrm>
            <a:off x="5213407" y="2698922"/>
            <a:ext cx="379798" cy="383615"/>
          </a:xfrm>
          <a:custGeom>
            <a:avLst/>
            <a:gdLst/>
            <a:ahLst/>
            <a:cxnLst/>
            <a:rect l="l" t="t" r="r" b="b"/>
            <a:pathLst>
              <a:path w="379095" h="382905">
                <a:moveTo>
                  <a:pt x="189737" y="0"/>
                </a:moveTo>
                <a:lnTo>
                  <a:pt x="146117" y="5036"/>
                </a:lnTo>
                <a:lnTo>
                  <a:pt x="106135" y="19389"/>
                </a:lnTo>
                <a:lnTo>
                  <a:pt x="70912" y="41927"/>
                </a:lnTo>
                <a:lnTo>
                  <a:pt x="41567" y="71516"/>
                </a:lnTo>
                <a:lnTo>
                  <a:pt x="19221" y="107024"/>
                </a:lnTo>
                <a:lnTo>
                  <a:pt x="4991" y="147317"/>
                </a:lnTo>
                <a:lnTo>
                  <a:pt x="0" y="191261"/>
                </a:lnTo>
                <a:lnTo>
                  <a:pt x="4991" y="234967"/>
                </a:lnTo>
                <a:lnTo>
                  <a:pt x="19221" y="275166"/>
                </a:lnTo>
                <a:lnTo>
                  <a:pt x="41567" y="310687"/>
                </a:lnTo>
                <a:lnTo>
                  <a:pt x="70912" y="340356"/>
                </a:lnTo>
                <a:lnTo>
                  <a:pt x="106135" y="363000"/>
                </a:lnTo>
                <a:lnTo>
                  <a:pt x="146117" y="377447"/>
                </a:lnTo>
                <a:lnTo>
                  <a:pt x="189737" y="382523"/>
                </a:lnTo>
                <a:lnTo>
                  <a:pt x="233071" y="377447"/>
                </a:lnTo>
                <a:lnTo>
                  <a:pt x="272847" y="363000"/>
                </a:lnTo>
                <a:lnTo>
                  <a:pt x="307933" y="340356"/>
                </a:lnTo>
                <a:lnTo>
                  <a:pt x="337194" y="310687"/>
                </a:lnTo>
                <a:lnTo>
                  <a:pt x="359498" y="275166"/>
                </a:lnTo>
                <a:lnTo>
                  <a:pt x="373711" y="234967"/>
                </a:lnTo>
                <a:lnTo>
                  <a:pt x="378701" y="191261"/>
                </a:lnTo>
                <a:lnTo>
                  <a:pt x="373711" y="147317"/>
                </a:lnTo>
                <a:lnTo>
                  <a:pt x="359498" y="107024"/>
                </a:lnTo>
                <a:lnTo>
                  <a:pt x="337194" y="71516"/>
                </a:lnTo>
                <a:lnTo>
                  <a:pt x="307933" y="41927"/>
                </a:lnTo>
                <a:lnTo>
                  <a:pt x="272847" y="19389"/>
                </a:lnTo>
                <a:lnTo>
                  <a:pt x="233071" y="5036"/>
                </a:lnTo>
                <a:lnTo>
                  <a:pt x="189737" y="0"/>
                </a:lnTo>
                <a:close/>
              </a:path>
            </a:pathLst>
          </a:custGeom>
          <a:ln w="9525">
            <a:solidFill>
              <a:srgbClr val="000000"/>
            </a:solidFill>
          </a:ln>
        </p:spPr>
        <p:txBody>
          <a:bodyPr wrap="square" lIns="0" tIns="0" rIns="0" bIns="0" rtlCol="0"/>
          <a:lstStyle/>
          <a:p>
            <a:endParaRPr sz="1803"/>
          </a:p>
        </p:txBody>
      </p:sp>
      <p:sp>
        <p:nvSpPr>
          <p:cNvPr id="48" name="object 48"/>
          <p:cNvSpPr/>
          <p:nvPr/>
        </p:nvSpPr>
        <p:spPr>
          <a:xfrm>
            <a:off x="4717188" y="2856184"/>
            <a:ext cx="721426" cy="76341"/>
          </a:xfrm>
          <a:custGeom>
            <a:avLst/>
            <a:gdLst/>
            <a:ahLst/>
            <a:cxnLst/>
            <a:rect l="l" t="t" r="r" b="b"/>
            <a:pathLst>
              <a:path w="720089" h="76200">
                <a:moveTo>
                  <a:pt x="656843" y="44196"/>
                </a:moveTo>
                <a:lnTo>
                  <a:pt x="656843" y="32004"/>
                </a:lnTo>
                <a:lnTo>
                  <a:pt x="0" y="32004"/>
                </a:lnTo>
                <a:lnTo>
                  <a:pt x="0" y="44196"/>
                </a:lnTo>
                <a:lnTo>
                  <a:pt x="656843" y="44196"/>
                </a:lnTo>
                <a:close/>
              </a:path>
              <a:path w="720089" h="76200">
                <a:moveTo>
                  <a:pt x="720089" y="38100"/>
                </a:moveTo>
                <a:lnTo>
                  <a:pt x="643889" y="0"/>
                </a:lnTo>
                <a:lnTo>
                  <a:pt x="643889" y="32004"/>
                </a:lnTo>
                <a:lnTo>
                  <a:pt x="656843" y="32004"/>
                </a:lnTo>
                <a:lnTo>
                  <a:pt x="656843" y="69723"/>
                </a:lnTo>
                <a:lnTo>
                  <a:pt x="720089" y="38100"/>
                </a:lnTo>
                <a:close/>
              </a:path>
              <a:path w="720089" h="76200">
                <a:moveTo>
                  <a:pt x="656843" y="69723"/>
                </a:moveTo>
                <a:lnTo>
                  <a:pt x="656843" y="44196"/>
                </a:lnTo>
                <a:lnTo>
                  <a:pt x="643889" y="44196"/>
                </a:lnTo>
                <a:lnTo>
                  <a:pt x="643889" y="76200"/>
                </a:lnTo>
                <a:lnTo>
                  <a:pt x="656843" y="69723"/>
                </a:lnTo>
                <a:close/>
              </a:path>
            </a:pathLst>
          </a:custGeom>
          <a:solidFill>
            <a:srgbClr val="000000"/>
          </a:solidFill>
        </p:spPr>
        <p:txBody>
          <a:bodyPr wrap="square" lIns="0" tIns="0" rIns="0" bIns="0" rtlCol="0"/>
          <a:lstStyle/>
          <a:p>
            <a:endParaRPr sz="1803"/>
          </a:p>
        </p:txBody>
      </p:sp>
      <p:sp>
        <p:nvSpPr>
          <p:cNvPr id="49" name="object 49"/>
          <p:cNvSpPr/>
          <p:nvPr/>
        </p:nvSpPr>
        <p:spPr>
          <a:xfrm>
            <a:off x="4717188" y="2894355"/>
            <a:ext cx="0" cy="463138"/>
          </a:xfrm>
          <a:custGeom>
            <a:avLst/>
            <a:gdLst/>
            <a:ahLst/>
            <a:cxnLst/>
            <a:rect l="l" t="t" r="r" b="b"/>
            <a:pathLst>
              <a:path h="462279">
                <a:moveTo>
                  <a:pt x="0" y="461772"/>
                </a:moveTo>
                <a:lnTo>
                  <a:pt x="0" y="0"/>
                </a:lnTo>
              </a:path>
            </a:pathLst>
          </a:custGeom>
          <a:ln w="9525">
            <a:solidFill>
              <a:srgbClr val="000000"/>
            </a:solidFill>
          </a:ln>
        </p:spPr>
        <p:txBody>
          <a:bodyPr wrap="square" lIns="0" tIns="0" rIns="0" bIns="0" rtlCol="0"/>
          <a:lstStyle/>
          <a:p>
            <a:endParaRPr sz="1803"/>
          </a:p>
        </p:txBody>
      </p:sp>
      <p:sp>
        <p:nvSpPr>
          <p:cNvPr id="50" name="object 50"/>
          <p:cNvSpPr txBox="1"/>
          <p:nvPr/>
        </p:nvSpPr>
        <p:spPr>
          <a:xfrm>
            <a:off x="6098377" y="2241236"/>
            <a:ext cx="184987" cy="1032517"/>
          </a:xfrm>
          <a:prstGeom prst="rect">
            <a:avLst/>
          </a:prstGeom>
        </p:spPr>
        <p:txBody>
          <a:bodyPr vert="vert270" wrap="square" lIns="0" tIns="12724" rIns="0" bIns="0" rtlCol="0">
            <a:spAutoFit/>
          </a:bodyPr>
          <a:lstStyle/>
          <a:p>
            <a:pPr marL="12724">
              <a:spcBef>
                <a:spcPts val="100"/>
              </a:spcBef>
            </a:pPr>
            <a:r>
              <a:rPr sz="1202" spc="-5" dirty="0">
                <a:latin typeface="Tahoma"/>
                <a:cs typeface="Tahoma"/>
              </a:rPr>
              <a:t>Αντιδραστήρας</a:t>
            </a:r>
            <a:endParaRPr sz="1202">
              <a:latin typeface="Tahoma"/>
              <a:cs typeface="Tahoma"/>
            </a:endParaRPr>
          </a:p>
        </p:txBody>
      </p:sp>
      <p:sp>
        <p:nvSpPr>
          <p:cNvPr id="51" name="object 51"/>
          <p:cNvSpPr/>
          <p:nvPr/>
        </p:nvSpPr>
        <p:spPr>
          <a:xfrm>
            <a:off x="5438614" y="2698921"/>
            <a:ext cx="323178" cy="0"/>
          </a:xfrm>
          <a:custGeom>
            <a:avLst/>
            <a:gdLst/>
            <a:ahLst/>
            <a:cxnLst/>
            <a:rect l="l" t="t" r="r" b="b"/>
            <a:pathLst>
              <a:path w="322579">
                <a:moveTo>
                  <a:pt x="0" y="0"/>
                </a:moveTo>
                <a:lnTo>
                  <a:pt x="322313" y="0"/>
                </a:lnTo>
              </a:path>
            </a:pathLst>
          </a:custGeom>
          <a:ln w="9525">
            <a:solidFill>
              <a:srgbClr val="000000"/>
            </a:solidFill>
          </a:ln>
        </p:spPr>
        <p:txBody>
          <a:bodyPr wrap="square" lIns="0" tIns="0" rIns="0" bIns="0" rtlCol="0"/>
          <a:lstStyle/>
          <a:p>
            <a:endParaRPr sz="1803"/>
          </a:p>
        </p:txBody>
      </p:sp>
      <p:sp>
        <p:nvSpPr>
          <p:cNvPr id="52" name="object 52"/>
          <p:cNvSpPr/>
          <p:nvPr/>
        </p:nvSpPr>
        <p:spPr>
          <a:xfrm>
            <a:off x="5761525" y="2698921"/>
            <a:ext cx="0" cy="838483"/>
          </a:xfrm>
          <a:custGeom>
            <a:avLst/>
            <a:gdLst/>
            <a:ahLst/>
            <a:cxnLst/>
            <a:rect l="l" t="t" r="r" b="b"/>
            <a:pathLst>
              <a:path h="836929">
                <a:moveTo>
                  <a:pt x="0" y="0"/>
                </a:moveTo>
                <a:lnTo>
                  <a:pt x="0" y="836675"/>
                </a:lnTo>
              </a:path>
            </a:pathLst>
          </a:custGeom>
          <a:ln w="9525">
            <a:solidFill>
              <a:srgbClr val="000000"/>
            </a:solidFill>
          </a:ln>
        </p:spPr>
        <p:txBody>
          <a:bodyPr wrap="square" lIns="0" tIns="0" rIns="0" bIns="0" rtlCol="0"/>
          <a:lstStyle/>
          <a:p>
            <a:endParaRPr sz="1803"/>
          </a:p>
        </p:txBody>
      </p:sp>
      <p:sp>
        <p:nvSpPr>
          <p:cNvPr id="53" name="object 53"/>
          <p:cNvSpPr/>
          <p:nvPr/>
        </p:nvSpPr>
        <p:spPr>
          <a:xfrm>
            <a:off x="5756945" y="3498980"/>
            <a:ext cx="582739" cy="76341"/>
          </a:xfrm>
          <a:custGeom>
            <a:avLst/>
            <a:gdLst/>
            <a:ahLst/>
            <a:cxnLst/>
            <a:rect l="l" t="t" r="r" b="b"/>
            <a:pathLst>
              <a:path w="581660" h="76200">
                <a:moveTo>
                  <a:pt x="521970" y="38100"/>
                </a:moveTo>
                <a:lnTo>
                  <a:pt x="521220" y="34289"/>
                </a:lnTo>
                <a:lnTo>
                  <a:pt x="517398" y="32765"/>
                </a:lnTo>
                <a:lnTo>
                  <a:pt x="4572" y="32765"/>
                </a:lnTo>
                <a:lnTo>
                  <a:pt x="1524" y="34289"/>
                </a:lnTo>
                <a:lnTo>
                  <a:pt x="0" y="38100"/>
                </a:lnTo>
                <a:lnTo>
                  <a:pt x="1524" y="41148"/>
                </a:lnTo>
                <a:lnTo>
                  <a:pt x="4572" y="42672"/>
                </a:lnTo>
                <a:lnTo>
                  <a:pt x="517398" y="42672"/>
                </a:lnTo>
                <a:lnTo>
                  <a:pt x="521220" y="41148"/>
                </a:lnTo>
                <a:lnTo>
                  <a:pt x="521970" y="38100"/>
                </a:lnTo>
                <a:close/>
              </a:path>
              <a:path w="581660" h="76200">
                <a:moveTo>
                  <a:pt x="581418" y="38100"/>
                </a:moveTo>
                <a:lnTo>
                  <a:pt x="505218" y="0"/>
                </a:lnTo>
                <a:lnTo>
                  <a:pt x="505218" y="32765"/>
                </a:lnTo>
                <a:lnTo>
                  <a:pt x="517398" y="32765"/>
                </a:lnTo>
                <a:lnTo>
                  <a:pt x="521220" y="34289"/>
                </a:lnTo>
                <a:lnTo>
                  <a:pt x="521970" y="38100"/>
                </a:lnTo>
                <a:lnTo>
                  <a:pt x="521970" y="67824"/>
                </a:lnTo>
                <a:lnTo>
                  <a:pt x="581418" y="38100"/>
                </a:lnTo>
                <a:close/>
              </a:path>
              <a:path w="581660" h="76200">
                <a:moveTo>
                  <a:pt x="521970" y="67824"/>
                </a:moveTo>
                <a:lnTo>
                  <a:pt x="521970" y="38100"/>
                </a:lnTo>
                <a:lnTo>
                  <a:pt x="521220" y="41148"/>
                </a:lnTo>
                <a:lnTo>
                  <a:pt x="517398" y="42672"/>
                </a:lnTo>
                <a:lnTo>
                  <a:pt x="505218" y="42672"/>
                </a:lnTo>
                <a:lnTo>
                  <a:pt x="505218" y="76200"/>
                </a:lnTo>
                <a:lnTo>
                  <a:pt x="521970" y="67824"/>
                </a:lnTo>
                <a:close/>
              </a:path>
            </a:pathLst>
          </a:custGeom>
          <a:solidFill>
            <a:srgbClr val="000000"/>
          </a:solidFill>
        </p:spPr>
        <p:txBody>
          <a:bodyPr wrap="square" lIns="0" tIns="0" rIns="0" bIns="0" rtlCol="0"/>
          <a:lstStyle/>
          <a:p>
            <a:endParaRPr sz="1803"/>
          </a:p>
        </p:txBody>
      </p:sp>
      <p:sp>
        <p:nvSpPr>
          <p:cNvPr id="54" name="object 54"/>
          <p:cNvSpPr/>
          <p:nvPr/>
        </p:nvSpPr>
        <p:spPr>
          <a:xfrm>
            <a:off x="7060855" y="1878252"/>
            <a:ext cx="324451" cy="1803565"/>
          </a:xfrm>
          <a:custGeom>
            <a:avLst/>
            <a:gdLst/>
            <a:ahLst/>
            <a:cxnLst/>
            <a:rect l="l" t="t" r="r" b="b"/>
            <a:pathLst>
              <a:path w="323850" h="1800225">
                <a:moveTo>
                  <a:pt x="0" y="1674875"/>
                </a:moveTo>
                <a:lnTo>
                  <a:pt x="9884" y="1723655"/>
                </a:lnTo>
                <a:lnTo>
                  <a:pt x="36772" y="1763363"/>
                </a:lnTo>
                <a:lnTo>
                  <a:pt x="76520" y="1790068"/>
                </a:lnTo>
                <a:lnTo>
                  <a:pt x="124980" y="1799843"/>
                </a:lnTo>
                <a:lnTo>
                  <a:pt x="198894" y="1799843"/>
                </a:lnTo>
                <a:lnTo>
                  <a:pt x="247667" y="1790068"/>
                </a:lnTo>
                <a:lnTo>
                  <a:pt x="287370" y="1763363"/>
                </a:lnTo>
                <a:lnTo>
                  <a:pt x="314075" y="1723655"/>
                </a:lnTo>
                <a:lnTo>
                  <a:pt x="323850" y="1674875"/>
                </a:lnTo>
                <a:lnTo>
                  <a:pt x="323850" y="124967"/>
                </a:lnTo>
                <a:lnTo>
                  <a:pt x="314075" y="76188"/>
                </a:lnTo>
                <a:lnTo>
                  <a:pt x="287370" y="36480"/>
                </a:lnTo>
                <a:lnTo>
                  <a:pt x="247667" y="9775"/>
                </a:lnTo>
                <a:lnTo>
                  <a:pt x="198894" y="0"/>
                </a:lnTo>
                <a:lnTo>
                  <a:pt x="124980" y="0"/>
                </a:lnTo>
                <a:lnTo>
                  <a:pt x="76520" y="9775"/>
                </a:lnTo>
                <a:lnTo>
                  <a:pt x="36772" y="36480"/>
                </a:lnTo>
                <a:lnTo>
                  <a:pt x="9884" y="76188"/>
                </a:lnTo>
                <a:lnTo>
                  <a:pt x="0" y="124967"/>
                </a:lnTo>
                <a:lnTo>
                  <a:pt x="0" y="1674875"/>
                </a:lnTo>
                <a:close/>
              </a:path>
            </a:pathLst>
          </a:custGeom>
          <a:ln w="9525">
            <a:solidFill>
              <a:srgbClr val="000000"/>
            </a:solidFill>
          </a:ln>
        </p:spPr>
        <p:txBody>
          <a:bodyPr wrap="square" lIns="0" tIns="0" rIns="0" bIns="0" rtlCol="0"/>
          <a:lstStyle/>
          <a:p>
            <a:endParaRPr sz="1803"/>
          </a:p>
        </p:txBody>
      </p:sp>
      <p:sp>
        <p:nvSpPr>
          <p:cNvPr id="55" name="object 55"/>
          <p:cNvSpPr txBox="1"/>
          <p:nvPr/>
        </p:nvSpPr>
        <p:spPr>
          <a:xfrm>
            <a:off x="7118298" y="2350707"/>
            <a:ext cx="184987" cy="857568"/>
          </a:xfrm>
          <a:prstGeom prst="rect">
            <a:avLst/>
          </a:prstGeom>
        </p:spPr>
        <p:txBody>
          <a:bodyPr vert="vert270" wrap="square" lIns="0" tIns="12724" rIns="0" bIns="0" rtlCol="0">
            <a:spAutoFit/>
          </a:bodyPr>
          <a:lstStyle/>
          <a:p>
            <a:pPr marL="12724">
              <a:spcBef>
                <a:spcPts val="100"/>
              </a:spcBef>
            </a:pPr>
            <a:r>
              <a:rPr sz="1202" spc="-5" dirty="0">
                <a:latin typeface="Tahoma"/>
                <a:cs typeface="Tahoma"/>
              </a:rPr>
              <a:t>Διαχωριστής</a:t>
            </a:r>
            <a:endParaRPr sz="1202">
              <a:latin typeface="Tahoma"/>
              <a:cs typeface="Tahoma"/>
            </a:endParaRPr>
          </a:p>
        </p:txBody>
      </p:sp>
      <p:sp>
        <p:nvSpPr>
          <p:cNvPr id="56" name="object 56"/>
          <p:cNvSpPr/>
          <p:nvPr/>
        </p:nvSpPr>
        <p:spPr>
          <a:xfrm>
            <a:off x="6339442" y="1878252"/>
            <a:ext cx="324451" cy="1803565"/>
          </a:xfrm>
          <a:custGeom>
            <a:avLst/>
            <a:gdLst/>
            <a:ahLst/>
            <a:cxnLst/>
            <a:rect l="l" t="t" r="r" b="b"/>
            <a:pathLst>
              <a:path w="323850" h="1800225">
                <a:moveTo>
                  <a:pt x="0" y="1674875"/>
                </a:moveTo>
                <a:lnTo>
                  <a:pt x="9774" y="1723655"/>
                </a:lnTo>
                <a:lnTo>
                  <a:pt x="36479" y="1763363"/>
                </a:lnTo>
                <a:lnTo>
                  <a:pt x="76182" y="1790068"/>
                </a:lnTo>
                <a:lnTo>
                  <a:pt x="124955" y="1799843"/>
                </a:lnTo>
                <a:lnTo>
                  <a:pt x="198107" y="1799843"/>
                </a:lnTo>
                <a:lnTo>
                  <a:pt x="247013" y="1790068"/>
                </a:lnTo>
                <a:lnTo>
                  <a:pt x="286986" y="1763363"/>
                </a:lnTo>
                <a:lnTo>
                  <a:pt x="313955" y="1723655"/>
                </a:lnTo>
                <a:lnTo>
                  <a:pt x="323850" y="1674875"/>
                </a:lnTo>
                <a:lnTo>
                  <a:pt x="323850" y="124967"/>
                </a:lnTo>
                <a:lnTo>
                  <a:pt x="313955" y="76188"/>
                </a:lnTo>
                <a:lnTo>
                  <a:pt x="286986" y="36480"/>
                </a:lnTo>
                <a:lnTo>
                  <a:pt x="247013" y="9775"/>
                </a:lnTo>
                <a:lnTo>
                  <a:pt x="198107" y="0"/>
                </a:lnTo>
                <a:lnTo>
                  <a:pt x="124955" y="0"/>
                </a:lnTo>
                <a:lnTo>
                  <a:pt x="76182" y="9775"/>
                </a:lnTo>
                <a:lnTo>
                  <a:pt x="36479" y="36480"/>
                </a:lnTo>
                <a:lnTo>
                  <a:pt x="9774" y="76188"/>
                </a:lnTo>
                <a:lnTo>
                  <a:pt x="0" y="124967"/>
                </a:lnTo>
                <a:lnTo>
                  <a:pt x="0" y="1674875"/>
                </a:lnTo>
                <a:close/>
              </a:path>
            </a:pathLst>
          </a:custGeom>
          <a:ln w="9525">
            <a:solidFill>
              <a:srgbClr val="000000"/>
            </a:solidFill>
          </a:ln>
        </p:spPr>
        <p:txBody>
          <a:bodyPr wrap="square" lIns="0" tIns="0" rIns="0" bIns="0" rtlCol="0"/>
          <a:lstStyle/>
          <a:p>
            <a:endParaRPr sz="1803"/>
          </a:p>
        </p:txBody>
      </p:sp>
      <p:sp>
        <p:nvSpPr>
          <p:cNvPr id="57" name="object 57"/>
          <p:cNvSpPr/>
          <p:nvPr/>
        </p:nvSpPr>
        <p:spPr>
          <a:xfrm>
            <a:off x="6339442" y="2418749"/>
            <a:ext cx="324451" cy="0"/>
          </a:xfrm>
          <a:custGeom>
            <a:avLst/>
            <a:gdLst/>
            <a:ahLst/>
            <a:cxnLst/>
            <a:rect l="l" t="t" r="r" b="b"/>
            <a:pathLst>
              <a:path w="323850">
                <a:moveTo>
                  <a:pt x="323850" y="0"/>
                </a:moveTo>
                <a:lnTo>
                  <a:pt x="0" y="0"/>
                </a:lnTo>
              </a:path>
            </a:pathLst>
          </a:custGeom>
          <a:ln w="9525">
            <a:solidFill>
              <a:srgbClr val="000000"/>
            </a:solidFill>
          </a:ln>
        </p:spPr>
        <p:txBody>
          <a:bodyPr wrap="square" lIns="0" tIns="0" rIns="0" bIns="0" rtlCol="0"/>
          <a:lstStyle/>
          <a:p>
            <a:endParaRPr sz="1803"/>
          </a:p>
        </p:txBody>
      </p:sp>
      <p:sp>
        <p:nvSpPr>
          <p:cNvPr id="58" name="object 58"/>
          <p:cNvSpPr/>
          <p:nvPr/>
        </p:nvSpPr>
        <p:spPr>
          <a:xfrm>
            <a:off x="6339442" y="2922601"/>
            <a:ext cx="324451" cy="0"/>
          </a:xfrm>
          <a:custGeom>
            <a:avLst/>
            <a:gdLst/>
            <a:ahLst/>
            <a:cxnLst/>
            <a:rect l="l" t="t" r="r" b="b"/>
            <a:pathLst>
              <a:path w="323850">
                <a:moveTo>
                  <a:pt x="323850" y="0"/>
                </a:moveTo>
                <a:lnTo>
                  <a:pt x="0" y="0"/>
                </a:lnTo>
              </a:path>
            </a:pathLst>
          </a:custGeom>
          <a:ln w="9525">
            <a:solidFill>
              <a:srgbClr val="000000"/>
            </a:solidFill>
          </a:ln>
        </p:spPr>
        <p:txBody>
          <a:bodyPr wrap="square" lIns="0" tIns="0" rIns="0" bIns="0" rtlCol="0"/>
          <a:lstStyle/>
          <a:p>
            <a:endParaRPr sz="1803"/>
          </a:p>
        </p:txBody>
      </p:sp>
      <p:sp>
        <p:nvSpPr>
          <p:cNvPr id="59" name="object 59"/>
          <p:cNvSpPr/>
          <p:nvPr/>
        </p:nvSpPr>
        <p:spPr>
          <a:xfrm>
            <a:off x="6339442" y="2418749"/>
            <a:ext cx="324451" cy="503853"/>
          </a:xfrm>
          <a:custGeom>
            <a:avLst/>
            <a:gdLst/>
            <a:ahLst/>
            <a:cxnLst/>
            <a:rect l="l" t="t" r="r" b="b"/>
            <a:pathLst>
              <a:path w="323850" h="502919">
                <a:moveTo>
                  <a:pt x="0" y="502919"/>
                </a:moveTo>
                <a:lnTo>
                  <a:pt x="323850" y="0"/>
                </a:lnTo>
              </a:path>
            </a:pathLst>
          </a:custGeom>
          <a:ln w="9525">
            <a:solidFill>
              <a:srgbClr val="000000"/>
            </a:solidFill>
          </a:ln>
        </p:spPr>
        <p:txBody>
          <a:bodyPr wrap="square" lIns="0" tIns="0" rIns="0" bIns="0" rtlCol="0"/>
          <a:lstStyle/>
          <a:p>
            <a:endParaRPr sz="1803"/>
          </a:p>
        </p:txBody>
      </p:sp>
      <p:sp>
        <p:nvSpPr>
          <p:cNvPr id="60" name="object 60"/>
          <p:cNvSpPr/>
          <p:nvPr/>
        </p:nvSpPr>
        <p:spPr>
          <a:xfrm>
            <a:off x="6339442" y="2418749"/>
            <a:ext cx="324451" cy="503853"/>
          </a:xfrm>
          <a:custGeom>
            <a:avLst/>
            <a:gdLst/>
            <a:ahLst/>
            <a:cxnLst/>
            <a:rect l="l" t="t" r="r" b="b"/>
            <a:pathLst>
              <a:path w="323850" h="502919">
                <a:moveTo>
                  <a:pt x="323850" y="502919"/>
                </a:moveTo>
                <a:lnTo>
                  <a:pt x="0" y="0"/>
                </a:lnTo>
              </a:path>
            </a:pathLst>
          </a:custGeom>
          <a:ln w="9525">
            <a:solidFill>
              <a:srgbClr val="000000"/>
            </a:solidFill>
          </a:ln>
        </p:spPr>
        <p:txBody>
          <a:bodyPr wrap="square" lIns="0" tIns="0" rIns="0" bIns="0" rtlCol="0"/>
          <a:lstStyle/>
          <a:p>
            <a:endParaRPr sz="1803"/>
          </a:p>
        </p:txBody>
      </p:sp>
      <p:sp>
        <p:nvSpPr>
          <p:cNvPr id="61" name="object 61"/>
          <p:cNvSpPr/>
          <p:nvPr/>
        </p:nvSpPr>
        <p:spPr>
          <a:xfrm>
            <a:off x="6483715" y="1661443"/>
            <a:ext cx="0" cy="216937"/>
          </a:xfrm>
          <a:custGeom>
            <a:avLst/>
            <a:gdLst/>
            <a:ahLst/>
            <a:cxnLst/>
            <a:rect l="l" t="t" r="r" b="b"/>
            <a:pathLst>
              <a:path h="216535">
                <a:moveTo>
                  <a:pt x="0" y="216407"/>
                </a:moveTo>
                <a:lnTo>
                  <a:pt x="0" y="0"/>
                </a:lnTo>
              </a:path>
            </a:pathLst>
          </a:custGeom>
          <a:ln w="9525">
            <a:solidFill>
              <a:srgbClr val="000000"/>
            </a:solidFill>
          </a:ln>
        </p:spPr>
        <p:txBody>
          <a:bodyPr wrap="square" lIns="0" tIns="0" rIns="0" bIns="0" rtlCol="0"/>
          <a:lstStyle/>
          <a:p>
            <a:endParaRPr sz="1803"/>
          </a:p>
        </p:txBody>
      </p:sp>
      <p:sp>
        <p:nvSpPr>
          <p:cNvPr id="62" name="object 62"/>
          <p:cNvSpPr/>
          <p:nvPr/>
        </p:nvSpPr>
        <p:spPr>
          <a:xfrm>
            <a:off x="6483715" y="1661443"/>
            <a:ext cx="324451" cy="0"/>
          </a:xfrm>
          <a:custGeom>
            <a:avLst/>
            <a:gdLst/>
            <a:ahLst/>
            <a:cxnLst/>
            <a:rect l="l" t="t" r="r" b="b"/>
            <a:pathLst>
              <a:path w="323850">
                <a:moveTo>
                  <a:pt x="0" y="0"/>
                </a:moveTo>
                <a:lnTo>
                  <a:pt x="323850" y="0"/>
                </a:lnTo>
              </a:path>
            </a:pathLst>
          </a:custGeom>
          <a:ln w="9525">
            <a:solidFill>
              <a:srgbClr val="000000"/>
            </a:solidFill>
          </a:ln>
        </p:spPr>
        <p:txBody>
          <a:bodyPr wrap="square" lIns="0" tIns="0" rIns="0" bIns="0" rtlCol="0"/>
          <a:lstStyle/>
          <a:p>
            <a:endParaRPr sz="1803"/>
          </a:p>
        </p:txBody>
      </p:sp>
      <p:sp>
        <p:nvSpPr>
          <p:cNvPr id="63" name="object 63"/>
          <p:cNvSpPr/>
          <p:nvPr/>
        </p:nvSpPr>
        <p:spPr>
          <a:xfrm>
            <a:off x="6808166" y="1661443"/>
            <a:ext cx="0" cy="1486112"/>
          </a:xfrm>
          <a:custGeom>
            <a:avLst/>
            <a:gdLst/>
            <a:ahLst/>
            <a:cxnLst/>
            <a:rect l="l" t="t" r="r" b="b"/>
            <a:pathLst>
              <a:path h="1483360">
                <a:moveTo>
                  <a:pt x="0" y="0"/>
                </a:moveTo>
                <a:lnTo>
                  <a:pt x="0" y="1482851"/>
                </a:lnTo>
              </a:path>
            </a:pathLst>
          </a:custGeom>
          <a:ln w="9525">
            <a:solidFill>
              <a:srgbClr val="000000"/>
            </a:solidFill>
          </a:ln>
        </p:spPr>
        <p:txBody>
          <a:bodyPr wrap="square" lIns="0" tIns="0" rIns="0" bIns="0" rtlCol="0"/>
          <a:lstStyle/>
          <a:p>
            <a:endParaRPr sz="1803"/>
          </a:p>
        </p:txBody>
      </p:sp>
      <p:sp>
        <p:nvSpPr>
          <p:cNvPr id="64" name="object 64"/>
          <p:cNvSpPr/>
          <p:nvPr/>
        </p:nvSpPr>
        <p:spPr>
          <a:xfrm>
            <a:off x="6803598" y="3108874"/>
            <a:ext cx="257652" cy="76341"/>
          </a:xfrm>
          <a:custGeom>
            <a:avLst/>
            <a:gdLst/>
            <a:ahLst/>
            <a:cxnLst/>
            <a:rect l="l" t="t" r="r" b="b"/>
            <a:pathLst>
              <a:path w="257175" h="76200">
                <a:moveTo>
                  <a:pt x="198107" y="38100"/>
                </a:moveTo>
                <a:lnTo>
                  <a:pt x="197358" y="35052"/>
                </a:lnTo>
                <a:lnTo>
                  <a:pt x="193535" y="33528"/>
                </a:lnTo>
                <a:lnTo>
                  <a:pt x="4559" y="33528"/>
                </a:lnTo>
                <a:lnTo>
                  <a:pt x="1511" y="35052"/>
                </a:lnTo>
                <a:lnTo>
                  <a:pt x="0" y="38100"/>
                </a:lnTo>
                <a:lnTo>
                  <a:pt x="1511" y="41910"/>
                </a:lnTo>
                <a:lnTo>
                  <a:pt x="4559" y="42672"/>
                </a:lnTo>
                <a:lnTo>
                  <a:pt x="193535" y="42672"/>
                </a:lnTo>
                <a:lnTo>
                  <a:pt x="197358" y="41910"/>
                </a:lnTo>
                <a:lnTo>
                  <a:pt x="198107" y="38100"/>
                </a:lnTo>
                <a:close/>
              </a:path>
              <a:path w="257175" h="76200">
                <a:moveTo>
                  <a:pt x="256781" y="38100"/>
                </a:moveTo>
                <a:lnTo>
                  <a:pt x="180581" y="0"/>
                </a:lnTo>
                <a:lnTo>
                  <a:pt x="180581" y="33528"/>
                </a:lnTo>
                <a:lnTo>
                  <a:pt x="193535" y="33528"/>
                </a:lnTo>
                <a:lnTo>
                  <a:pt x="197358" y="35052"/>
                </a:lnTo>
                <a:lnTo>
                  <a:pt x="198107" y="38100"/>
                </a:lnTo>
                <a:lnTo>
                  <a:pt x="198107" y="67437"/>
                </a:lnTo>
                <a:lnTo>
                  <a:pt x="256781" y="38100"/>
                </a:lnTo>
                <a:close/>
              </a:path>
              <a:path w="257175" h="76200">
                <a:moveTo>
                  <a:pt x="198107" y="67437"/>
                </a:moveTo>
                <a:lnTo>
                  <a:pt x="198107" y="38100"/>
                </a:lnTo>
                <a:lnTo>
                  <a:pt x="197358" y="41910"/>
                </a:lnTo>
                <a:lnTo>
                  <a:pt x="193535" y="42672"/>
                </a:lnTo>
                <a:lnTo>
                  <a:pt x="180581" y="42672"/>
                </a:lnTo>
                <a:lnTo>
                  <a:pt x="180581" y="76200"/>
                </a:lnTo>
                <a:lnTo>
                  <a:pt x="198107" y="67437"/>
                </a:lnTo>
                <a:close/>
              </a:path>
            </a:pathLst>
          </a:custGeom>
          <a:solidFill>
            <a:srgbClr val="000000"/>
          </a:solidFill>
        </p:spPr>
        <p:txBody>
          <a:bodyPr wrap="square" lIns="0" tIns="0" rIns="0" bIns="0" rtlCol="0"/>
          <a:lstStyle/>
          <a:p>
            <a:endParaRPr sz="1803"/>
          </a:p>
        </p:txBody>
      </p:sp>
      <p:sp>
        <p:nvSpPr>
          <p:cNvPr id="65" name="object 65"/>
          <p:cNvSpPr/>
          <p:nvPr/>
        </p:nvSpPr>
        <p:spPr>
          <a:xfrm>
            <a:off x="5723367" y="3537151"/>
            <a:ext cx="76341" cy="690253"/>
          </a:xfrm>
          <a:custGeom>
            <a:avLst/>
            <a:gdLst/>
            <a:ahLst/>
            <a:cxnLst/>
            <a:rect l="l" t="t" r="r" b="b"/>
            <a:pathLst>
              <a:path w="76200" h="688975">
                <a:moveTo>
                  <a:pt x="76187" y="76200"/>
                </a:moveTo>
                <a:lnTo>
                  <a:pt x="38087" y="0"/>
                </a:lnTo>
                <a:lnTo>
                  <a:pt x="0" y="76200"/>
                </a:lnTo>
                <a:lnTo>
                  <a:pt x="33515" y="76200"/>
                </a:lnTo>
                <a:lnTo>
                  <a:pt x="33515" y="63246"/>
                </a:lnTo>
                <a:lnTo>
                  <a:pt x="35039" y="60198"/>
                </a:lnTo>
                <a:lnTo>
                  <a:pt x="38087" y="58674"/>
                </a:lnTo>
                <a:lnTo>
                  <a:pt x="41910" y="60198"/>
                </a:lnTo>
                <a:lnTo>
                  <a:pt x="43433" y="63246"/>
                </a:lnTo>
                <a:lnTo>
                  <a:pt x="43433" y="76200"/>
                </a:lnTo>
                <a:lnTo>
                  <a:pt x="76187" y="76200"/>
                </a:lnTo>
                <a:close/>
              </a:path>
              <a:path w="76200" h="688975">
                <a:moveTo>
                  <a:pt x="43433" y="76200"/>
                </a:moveTo>
                <a:lnTo>
                  <a:pt x="43433" y="63246"/>
                </a:lnTo>
                <a:lnTo>
                  <a:pt x="41910" y="60198"/>
                </a:lnTo>
                <a:lnTo>
                  <a:pt x="38087" y="58674"/>
                </a:lnTo>
                <a:lnTo>
                  <a:pt x="35039" y="60198"/>
                </a:lnTo>
                <a:lnTo>
                  <a:pt x="33515" y="63246"/>
                </a:lnTo>
                <a:lnTo>
                  <a:pt x="33515" y="76200"/>
                </a:lnTo>
                <a:lnTo>
                  <a:pt x="43433" y="76200"/>
                </a:lnTo>
                <a:close/>
              </a:path>
              <a:path w="76200" h="688975">
                <a:moveTo>
                  <a:pt x="43433" y="684276"/>
                </a:moveTo>
                <a:lnTo>
                  <a:pt x="43433" y="76200"/>
                </a:lnTo>
                <a:lnTo>
                  <a:pt x="33515" y="76200"/>
                </a:lnTo>
                <a:lnTo>
                  <a:pt x="33515" y="684276"/>
                </a:lnTo>
                <a:lnTo>
                  <a:pt x="35039" y="687324"/>
                </a:lnTo>
                <a:lnTo>
                  <a:pt x="38087" y="688848"/>
                </a:lnTo>
                <a:lnTo>
                  <a:pt x="41910" y="687324"/>
                </a:lnTo>
                <a:lnTo>
                  <a:pt x="43433" y="684276"/>
                </a:lnTo>
                <a:close/>
              </a:path>
            </a:pathLst>
          </a:custGeom>
          <a:solidFill>
            <a:srgbClr val="000000"/>
          </a:solidFill>
        </p:spPr>
        <p:txBody>
          <a:bodyPr wrap="square" lIns="0" tIns="0" rIns="0" bIns="0" rtlCol="0"/>
          <a:lstStyle/>
          <a:p>
            <a:endParaRPr sz="1803"/>
          </a:p>
        </p:txBody>
      </p:sp>
      <p:sp>
        <p:nvSpPr>
          <p:cNvPr id="66" name="object 66"/>
          <p:cNvSpPr txBox="1"/>
          <p:nvPr/>
        </p:nvSpPr>
        <p:spPr>
          <a:xfrm>
            <a:off x="5578568" y="4266465"/>
            <a:ext cx="421786" cy="198178"/>
          </a:xfrm>
          <a:prstGeom prst="rect">
            <a:avLst/>
          </a:prstGeom>
        </p:spPr>
        <p:txBody>
          <a:bodyPr vert="horz" wrap="square" lIns="0" tIns="12724" rIns="0" bIns="0" rtlCol="0">
            <a:spAutoFit/>
          </a:bodyPr>
          <a:lstStyle/>
          <a:p>
            <a:pPr marL="12724">
              <a:spcBef>
                <a:spcPts val="100"/>
              </a:spcBef>
            </a:pPr>
            <a:r>
              <a:rPr sz="1202" spc="5" dirty="0">
                <a:latin typeface="Tahoma"/>
                <a:cs typeface="Tahoma"/>
              </a:rPr>
              <a:t>Α</a:t>
            </a:r>
            <a:r>
              <a:rPr sz="1202" spc="-5" dirty="0">
                <a:latin typeface="Tahoma"/>
                <a:cs typeface="Tahoma"/>
              </a:rPr>
              <a:t>έρα</a:t>
            </a:r>
            <a:r>
              <a:rPr sz="1202" dirty="0">
                <a:latin typeface="Tahoma"/>
                <a:cs typeface="Tahoma"/>
              </a:rPr>
              <a:t>ς</a:t>
            </a:r>
            <a:endParaRPr sz="1202">
              <a:latin typeface="Tahoma"/>
              <a:cs typeface="Tahoma"/>
            </a:endParaRPr>
          </a:p>
        </p:txBody>
      </p:sp>
      <p:sp>
        <p:nvSpPr>
          <p:cNvPr id="67" name="object 67"/>
          <p:cNvSpPr txBox="1"/>
          <p:nvPr/>
        </p:nvSpPr>
        <p:spPr>
          <a:xfrm>
            <a:off x="7718416" y="1418167"/>
            <a:ext cx="740511" cy="391886"/>
          </a:xfrm>
          <a:prstGeom prst="rect">
            <a:avLst/>
          </a:prstGeom>
        </p:spPr>
        <p:txBody>
          <a:bodyPr vert="horz" wrap="square" lIns="0" tIns="12724" rIns="0" bIns="0" rtlCol="0">
            <a:spAutoFit/>
          </a:bodyPr>
          <a:lstStyle/>
          <a:p>
            <a:pPr marL="12724" marR="5090">
              <a:spcBef>
                <a:spcPts val="100"/>
              </a:spcBef>
            </a:pPr>
            <a:r>
              <a:rPr sz="1202" dirty="0">
                <a:latin typeface="Tahoma"/>
                <a:cs typeface="Tahoma"/>
              </a:rPr>
              <a:t>Προϊόν  Γλύκανσης</a:t>
            </a:r>
            <a:endParaRPr sz="1202">
              <a:latin typeface="Tahoma"/>
              <a:cs typeface="Tahoma"/>
            </a:endParaRPr>
          </a:p>
        </p:txBody>
      </p:sp>
      <p:sp>
        <p:nvSpPr>
          <p:cNvPr id="68" name="object 68"/>
          <p:cNvSpPr txBox="1"/>
          <p:nvPr/>
        </p:nvSpPr>
        <p:spPr>
          <a:xfrm>
            <a:off x="7718416" y="3724442"/>
            <a:ext cx="1184564" cy="372587"/>
          </a:xfrm>
          <a:prstGeom prst="rect">
            <a:avLst/>
          </a:prstGeom>
        </p:spPr>
        <p:txBody>
          <a:bodyPr vert="horz" wrap="square" lIns="0" tIns="12724" rIns="0" bIns="0" rtlCol="0">
            <a:spAutoFit/>
          </a:bodyPr>
          <a:lstStyle/>
          <a:p>
            <a:pPr marL="12724">
              <a:lnSpc>
                <a:spcPts val="1438"/>
              </a:lnSpc>
              <a:spcBef>
                <a:spcPts val="100"/>
              </a:spcBef>
            </a:pPr>
            <a:r>
              <a:rPr sz="1202" dirty="0">
                <a:latin typeface="Tahoma"/>
                <a:cs typeface="Tahoma"/>
              </a:rPr>
              <a:t>Χρησιμοπο</a:t>
            </a:r>
            <a:r>
              <a:rPr sz="1202" spc="-5" dirty="0">
                <a:latin typeface="Tahoma"/>
                <a:cs typeface="Tahoma"/>
              </a:rPr>
              <a:t>ι</a:t>
            </a:r>
            <a:r>
              <a:rPr sz="1202" dirty="0">
                <a:latin typeface="Tahoma"/>
                <a:cs typeface="Tahoma"/>
              </a:rPr>
              <a:t>η</a:t>
            </a:r>
            <a:r>
              <a:rPr sz="1202" spc="5" dirty="0">
                <a:latin typeface="Tahoma"/>
                <a:cs typeface="Tahoma"/>
              </a:rPr>
              <a:t>μ</a:t>
            </a:r>
            <a:r>
              <a:rPr sz="1202" dirty="0">
                <a:latin typeface="Tahoma"/>
                <a:cs typeface="Tahoma"/>
              </a:rPr>
              <a:t>ένο</a:t>
            </a:r>
            <a:endParaRPr sz="1202">
              <a:latin typeface="Tahoma"/>
              <a:cs typeface="Tahoma"/>
            </a:endParaRPr>
          </a:p>
          <a:p>
            <a:pPr marL="12724">
              <a:lnSpc>
                <a:spcPts val="1438"/>
              </a:lnSpc>
            </a:pPr>
            <a:r>
              <a:rPr sz="1202" dirty="0">
                <a:latin typeface="Tahoma"/>
                <a:cs typeface="Tahoma"/>
              </a:rPr>
              <a:t>NaOH</a:t>
            </a:r>
            <a:endParaRPr sz="1202">
              <a:latin typeface="Tahoma"/>
              <a:cs typeface="Tahoma"/>
            </a:endParaRPr>
          </a:p>
        </p:txBody>
      </p:sp>
      <p:sp>
        <p:nvSpPr>
          <p:cNvPr id="69" name="object 69"/>
          <p:cNvSpPr/>
          <p:nvPr/>
        </p:nvSpPr>
        <p:spPr>
          <a:xfrm>
            <a:off x="7205905" y="1661443"/>
            <a:ext cx="0" cy="216937"/>
          </a:xfrm>
          <a:custGeom>
            <a:avLst/>
            <a:gdLst/>
            <a:ahLst/>
            <a:cxnLst/>
            <a:rect l="l" t="t" r="r" b="b"/>
            <a:pathLst>
              <a:path h="216535">
                <a:moveTo>
                  <a:pt x="0" y="216407"/>
                </a:moveTo>
                <a:lnTo>
                  <a:pt x="0" y="0"/>
                </a:lnTo>
              </a:path>
            </a:pathLst>
          </a:custGeom>
          <a:ln w="9525">
            <a:solidFill>
              <a:srgbClr val="000000"/>
            </a:solidFill>
          </a:ln>
        </p:spPr>
        <p:txBody>
          <a:bodyPr wrap="square" lIns="0" tIns="0" rIns="0" bIns="0" rtlCol="0"/>
          <a:lstStyle/>
          <a:p>
            <a:endParaRPr sz="1803"/>
          </a:p>
        </p:txBody>
      </p:sp>
      <p:sp>
        <p:nvSpPr>
          <p:cNvPr id="70" name="object 70"/>
          <p:cNvSpPr/>
          <p:nvPr/>
        </p:nvSpPr>
        <p:spPr>
          <a:xfrm>
            <a:off x="7201336" y="1623272"/>
            <a:ext cx="437691" cy="76341"/>
          </a:xfrm>
          <a:custGeom>
            <a:avLst/>
            <a:gdLst/>
            <a:ahLst/>
            <a:cxnLst/>
            <a:rect l="l" t="t" r="r" b="b"/>
            <a:pathLst>
              <a:path w="436879" h="76200">
                <a:moveTo>
                  <a:pt x="377951" y="38100"/>
                </a:moveTo>
                <a:lnTo>
                  <a:pt x="376428" y="35051"/>
                </a:lnTo>
                <a:lnTo>
                  <a:pt x="372605" y="33527"/>
                </a:lnTo>
                <a:lnTo>
                  <a:pt x="4559" y="33527"/>
                </a:lnTo>
                <a:lnTo>
                  <a:pt x="1524" y="35051"/>
                </a:lnTo>
                <a:lnTo>
                  <a:pt x="0" y="38100"/>
                </a:lnTo>
                <a:lnTo>
                  <a:pt x="1524" y="41909"/>
                </a:lnTo>
                <a:lnTo>
                  <a:pt x="4559" y="43433"/>
                </a:lnTo>
                <a:lnTo>
                  <a:pt x="372605" y="43433"/>
                </a:lnTo>
                <a:lnTo>
                  <a:pt x="376428" y="41909"/>
                </a:lnTo>
                <a:lnTo>
                  <a:pt x="377951" y="38100"/>
                </a:lnTo>
                <a:close/>
              </a:path>
              <a:path w="436879" h="76200">
                <a:moveTo>
                  <a:pt x="436625" y="38100"/>
                </a:moveTo>
                <a:lnTo>
                  <a:pt x="360425" y="0"/>
                </a:lnTo>
                <a:lnTo>
                  <a:pt x="360425" y="33527"/>
                </a:lnTo>
                <a:lnTo>
                  <a:pt x="372605" y="33527"/>
                </a:lnTo>
                <a:lnTo>
                  <a:pt x="376428" y="35051"/>
                </a:lnTo>
                <a:lnTo>
                  <a:pt x="377951" y="38100"/>
                </a:lnTo>
                <a:lnTo>
                  <a:pt x="377951" y="67437"/>
                </a:lnTo>
                <a:lnTo>
                  <a:pt x="436625" y="38100"/>
                </a:lnTo>
                <a:close/>
              </a:path>
              <a:path w="436879" h="76200">
                <a:moveTo>
                  <a:pt x="377951" y="67437"/>
                </a:moveTo>
                <a:lnTo>
                  <a:pt x="377951" y="38100"/>
                </a:lnTo>
                <a:lnTo>
                  <a:pt x="376428" y="41909"/>
                </a:lnTo>
                <a:lnTo>
                  <a:pt x="372605" y="43433"/>
                </a:lnTo>
                <a:lnTo>
                  <a:pt x="360425" y="43433"/>
                </a:lnTo>
                <a:lnTo>
                  <a:pt x="360425" y="76200"/>
                </a:lnTo>
                <a:lnTo>
                  <a:pt x="377951" y="67437"/>
                </a:lnTo>
                <a:close/>
              </a:path>
            </a:pathLst>
          </a:custGeom>
          <a:solidFill>
            <a:srgbClr val="000000"/>
          </a:solidFill>
        </p:spPr>
        <p:txBody>
          <a:bodyPr wrap="square" lIns="0" tIns="0" rIns="0" bIns="0" rtlCol="0"/>
          <a:lstStyle/>
          <a:p>
            <a:endParaRPr sz="1803"/>
          </a:p>
        </p:txBody>
      </p:sp>
      <p:sp>
        <p:nvSpPr>
          <p:cNvPr id="71" name="object 71"/>
          <p:cNvSpPr/>
          <p:nvPr/>
        </p:nvSpPr>
        <p:spPr>
          <a:xfrm>
            <a:off x="7205905" y="3682962"/>
            <a:ext cx="0" cy="251290"/>
          </a:xfrm>
          <a:custGeom>
            <a:avLst/>
            <a:gdLst/>
            <a:ahLst/>
            <a:cxnLst/>
            <a:rect l="l" t="t" r="r" b="b"/>
            <a:pathLst>
              <a:path h="250825">
                <a:moveTo>
                  <a:pt x="0" y="0"/>
                </a:moveTo>
                <a:lnTo>
                  <a:pt x="0" y="250698"/>
                </a:lnTo>
              </a:path>
            </a:pathLst>
          </a:custGeom>
          <a:ln w="9525">
            <a:solidFill>
              <a:srgbClr val="000000"/>
            </a:solidFill>
          </a:ln>
        </p:spPr>
        <p:txBody>
          <a:bodyPr wrap="square" lIns="0" tIns="0" rIns="0" bIns="0" rtlCol="0"/>
          <a:lstStyle/>
          <a:p>
            <a:endParaRPr sz="1803"/>
          </a:p>
        </p:txBody>
      </p:sp>
      <p:sp>
        <p:nvSpPr>
          <p:cNvPr id="72" name="object 72"/>
          <p:cNvSpPr/>
          <p:nvPr/>
        </p:nvSpPr>
        <p:spPr>
          <a:xfrm>
            <a:off x="7201336" y="3895955"/>
            <a:ext cx="437691" cy="76341"/>
          </a:xfrm>
          <a:custGeom>
            <a:avLst/>
            <a:gdLst/>
            <a:ahLst/>
            <a:cxnLst/>
            <a:rect l="l" t="t" r="r" b="b"/>
            <a:pathLst>
              <a:path w="436879" h="76200">
                <a:moveTo>
                  <a:pt x="377951" y="38100"/>
                </a:moveTo>
                <a:lnTo>
                  <a:pt x="376428" y="35051"/>
                </a:lnTo>
                <a:lnTo>
                  <a:pt x="372605" y="33527"/>
                </a:lnTo>
                <a:lnTo>
                  <a:pt x="4559" y="33527"/>
                </a:lnTo>
                <a:lnTo>
                  <a:pt x="1524" y="35051"/>
                </a:lnTo>
                <a:lnTo>
                  <a:pt x="0" y="38100"/>
                </a:lnTo>
                <a:lnTo>
                  <a:pt x="1524" y="41910"/>
                </a:lnTo>
                <a:lnTo>
                  <a:pt x="4559" y="43434"/>
                </a:lnTo>
                <a:lnTo>
                  <a:pt x="372605" y="43434"/>
                </a:lnTo>
                <a:lnTo>
                  <a:pt x="376428" y="41910"/>
                </a:lnTo>
                <a:lnTo>
                  <a:pt x="377951" y="38100"/>
                </a:lnTo>
                <a:close/>
              </a:path>
              <a:path w="436879" h="76200">
                <a:moveTo>
                  <a:pt x="436625" y="38100"/>
                </a:moveTo>
                <a:lnTo>
                  <a:pt x="360425" y="0"/>
                </a:lnTo>
                <a:lnTo>
                  <a:pt x="360425" y="33527"/>
                </a:lnTo>
                <a:lnTo>
                  <a:pt x="372605" y="33527"/>
                </a:lnTo>
                <a:lnTo>
                  <a:pt x="376428" y="35051"/>
                </a:lnTo>
                <a:lnTo>
                  <a:pt x="377951" y="38100"/>
                </a:lnTo>
                <a:lnTo>
                  <a:pt x="377951" y="67437"/>
                </a:lnTo>
                <a:lnTo>
                  <a:pt x="436625" y="38100"/>
                </a:lnTo>
                <a:close/>
              </a:path>
              <a:path w="436879" h="76200">
                <a:moveTo>
                  <a:pt x="377951" y="67437"/>
                </a:moveTo>
                <a:lnTo>
                  <a:pt x="377951" y="38100"/>
                </a:lnTo>
                <a:lnTo>
                  <a:pt x="376428" y="41910"/>
                </a:lnTo>
                <a:lnTo>
                  <a:pt x="372605" y="43434"/>
                </a:lnTo>
                <a:lnTo>
                  <a:pt x="360425" y="43434"/>
                </a:lnTo>
                <a:lnTo>
                  <a:pt x="360425" y="76200"/>
                </a:lnTo>
                <a:lnTo>
                  <a:pt x="377951" y="67437"/>
                </a:lnTo>
                <a:close/>
              </a:path>
            </a:pathLst>
          </a:custGeom>
          <a:solidFill>
            <a:srgbClr val="000000"/>
          </a:solidFill>
        </p:spPr>
        <p:txBody>
          <a:bodyPr wrap="square" lIns="0" tIns="0" rIns="0" bIns="0" rtlCol="0"/>
          <a:lstStyle/>
          <a:p>
            <a:endParaRPr sz="1803"/>
          </a:p>
        </p:txBody>
      </p:sp>
      <p:sp>
        <p:nvSpPr>
          <p:cNvPr id="73" name="TextBox 72">
            <a:extLst>
              <a:ext uri="{FF2B5EF4-FFF2-40B4-BE49-F238E27FC236}">
                <a16:creationId xmlns:a16="http://schemas.microsoft.com/office/drawing/2014/main" id="{C35831F1-B569-4CED-AE54-1B579371F167}"/>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7" y="343112"/>
            <a:ext cx="8964293" cy="689957"/>
          </a:xfrm>
          <a:prstGeom prst="rect">
            <a:avLst/>
          </a:prstGeom>
        </p:spPr>
        <p:txBody>
          <a:bodyPr vert="horz" wrap="square" lIns="0" tIns="12724" rIns="0" bIns="0" rtlCol="0" anchor="ctr">
            <a:spAutoFit/>
          </a:bodyPr>
          <a:lstStyle/>
          <a:p>
            <a:pPr marL="12724">
              <a:lnSpc>
                <a:spcPct val="100000"/>
              </a:lnSpc>
              <a:spcBef>
                <a:spcPts val="100"/>
              </a:spcBef>
            </a:pPr>
            <a:r>
              <a:rPr b="1" spc="-5" dirty="0"/>
              <a:t>Αντιδράσεις</a:t>
            </a:r>
            <a:r>
              <a:rPr b="1" spc="-50" dirty="0"/>
              <a:t> </a:t>
            </a:r>
            <a:r>
              <a:rPr b="1" spc="-10" dirty="0"/>
              <a:t>Γλύκανσης</a:t>
            </a:r>
          </a:p>
        </p:txBody>
      </p:sp>
      <p:sp>
        <p:nvSpPr>
          <p:cNvPr id="3" name="object 3"/>
          <p:cNvSpPr txBox="1"/>
          <p:nvPr/>
        </p:nvSpPr>
        <p:spPr>
          <a:xfrm>
            <a:off x="971600" y="1577470"/>
            <a:ext cx="7523933" cy="289847"/>
          </a:xfrm>
          <a:prstGeom prst="rect">
            <a:avLst/>
          </a:prstGeom>
        </p:spPr>
        <p:txBody>
          <a:bodyPr vert="horz" wrap="square" lIns="0" tIns="12724" rIns="0" bIns="0" rtlCol="0">
            <a:spAutoFit/>
          </a:bodyPr>
          <a:lstStyle/>
          <a:p>
            <a:pPr marL="12088" marR="5090">
              <a:spcBef>
                <a:spcPts val="100"/>
              </a:spcBef>
              <a:buClr>
                <a:srgbClr val="FF0000"/>
              </a:buClr>
              <a:buSzPct val="75000"/>
              <a:tabLst>
                <a:tab pos="376634" algn="l"/>
                <a:tab pos="377270" algn="l"/>
              </a:tabLst>
            </a:pPr>
            <a:r>
              <a:rPr b="1" spc="-5" dirty="0">
                <a:cs typeface="Arial"/>
              </a:rPr>
              <a:t>Οι αντιδράσεις στοχεύουν στην μετατροπή  </a:t>
            </a:r>
            <a:r>
              <a:rPr b="1" dirty="0">
                <a:cs typeface="Arial"/>
              </a:rPr>
              <a:t>μερκαπτανών </a:t>
            </a:r>
            <a:r>
              <a:rPr b="1" spc="-5" dirty="0">
                <a:cs typeface="Arial"/>
              </a:rPr>
              <a:t>σε</a:t>
            </a:r>
            <a:r>
              <a:rPr b="1" spc="-25" dirty="0">
                <a:cs typeface="Arial"/>
              </a:rPr>
              <a:t> </a:t>
            </a:r>
            <a:r>
              <a:rPr b="1" spc="-5" dirty="0">
                <a:cs typeface="Arial"/>
              </a:rPr>
              <a:t>δισουλφίδια</a:t>
            </a:r>
            <a:endParaRPr b="1" dirty="0">
              <a:cs typeface="Arial"/>
            </a:endParaRPr>
          </a:p>
        </p:txBody>
      </p:sp>
      <p:sp>
        <p:nvSpPr>
          <p:cNvPr id="4" name="object 4"/>
          <p:cNvSpPr/>
          <p:nvPr/>
        </p:nvSpPr>
        <p:spPr>
          <a:xfrm>
            <a:off x="3340720" y="2875248"/>
            <a:ext cx="718881" cy="0"/>
          </a:xfrm>
          <a:custGeom>
            <a:avLst/>
            <a:gdLst/>
            <a:ahLst/>
            <a:cxnLst/>
            <a:rect l="l" t="t" r="r" b="b"/>
            <a:pathLst>
              <a:path w="717550">
                <a:moveTo>
                  <a:pt x="0" y="0"/>
                </a:moveTo>
                <a:lnTo>
                  <a:pt x="717034" y="0"/>
                </a:lnTo>
              </a:path>
            </a:pathLst>
          </a:custGeom>
          <a:ln w="13654">
            <a:solidFill>
              <a:srgbClr val="000000"/>
            </a:solidFill>
          </a:ln>
        </p:spPr>
        <p:txBody>
          <a:bodyPr wrap="square" lIns="0" tIns="0" rIns="0" bIns="0" rtlCol="0"/>
          <a:lstStyle/>
          <a:p>
            <a:endParaRPr sz="1803" b="1"/>
          </a:p>
        </p:txBody>
      </p:sp>
      <p:sp>
        <p:nvSpPr>
          <p:cNvPr id="5" name="object 5"/>
          <p:cNvSpPr/>
          <p:nvPr/>
        </p:nvSpPr>
        <p:spPr>
          <a:xfrm>
            <a:off x="3904173" y="2831786"/>
            <a:ext cx="161733" cy="86166"/>
          </a:xfrm>
          <a:prstGeom prst="rect">
            <a:avLst/>
          </a:prstGeom>
          <a:blipFill>
            <a:blip r:embed="rId2" cstate="print"/>
            <a:stretch>
              <a:fillRect/>
            </a:stretch>
          </a:blipFill>
        </p:spPr>
        <p:txBody>
          <a:bodyPr wrap="square" lIns="0" tIns="0" rIns="0" bIns="0" rtlCol="0"/>
          <a:lstStyle/>
          <a:p>
            <a:endParaRPr sz="1803" b="1"/>
          </a:p>
        </p:txBody>
      </p:sp>
      <p:sp>
        <p:nvSpPr>
          <p:cNvPr id="6" name="object 6"/>
          <p:cNvSpPr txBox="1"/>
          <p:nvPr/>
        </p:nvSpPr>
        <p:spPr>
          <a:xfrm>
            <a:off x="2591330" y="2638798"/>
            <a:ext cx="222026" cy="436417"/>
          </a:xfrm>
          <a:prstGeom prst="rect">
            <a:avLst/>
          </a:prstGeom>
        </p:spPr>
        <p:txBody>
          <a:bodyPr vert="horz" wrap="square" lIns="0" tIns="17177" rIns="0" bIns="0" rtlCol="0">
            <a:spAutoFit/>
          </a:bodyPr>
          <a:lstStyle/>
          <a:p>
            <a:pPr marL="12724">
              <a:spcBef>
                <a:spcPts val="135"/>
              </a:spcBef>
            </a:pPr>
            <a:r>
              <a:rPr sz="2655" b="1" spc="-10" dirty="0">
                <a:latin typeface="Arial"/>
                <a:cs typeface="Arial"/>
              </a:rPr>
              <a:t>+</a:t>
            </a:r>
            <a:endParaRPr sz="2655" b="1" dirty="0">
              <a:latin typeface="Arial"/>
              <a:cs typeface="Arial"/>
            </a:endParaRPr>
          </a:p>
        </p:txBody>
      </p:sp>
      <p:sp>
        <p:nvSpPr>
          <p:cNvPr id="7" name="object 7"/>
          <p:cNvSpPr txBox="1"/>
          <p:nvPr/>
        </p:nvSpPr>
        <p:spPr>
          <a:xfrm>
            <a:off x="1885935" y="2732820"/>
            <a:ext cx="536934" cy="245201"/>
          </a:xfrm>
          <a:prstGeom prst="rect">
            <a:avLst/>
          </a:prstGeom>
        </p:spPr>
        <p:txBody>
          <a:bodyPr vert="horz" wrap="square" lIns="0" tIns="13360" rIns="0" bIns="0" rtlCol="0">
            <a:spAutoFit/>
          </a:bodyPr>
          <a:lstStyle/>
          <a:p>
            <a:pPr marL="12724">
              <a:spcBef>
                <a:spcPts val="105"/>
              </a:spcBef>
            </a:pPr>
            <a:r>
              <a:rPr sz="1503" b="1" spc="-5" dirty="0">
                <a:latin typeface="Arial"/>
                <a:cs typeface="Arial"/>
              </a:rPr>
              <a:t>4RSH</a:t>
            </a:r>
            <a:endParaRPr sz="1503" b="1" dirty="0">
              <a:latin typeface="Arial"/>
              <a:cs typeface="Arial"/>
            </a:endParaRPr>
          </a:p>
        </p:txBody>
      </p:sp>
      <p:sp>
        <p:nvSpPr>
          <p:cNvPr id="8" name="object 8"/>
          <p:cNvSpPr txBox="1"/>
          <p:nvPr/>
        </p:nvSpPr>
        <p:spPr>
          <a:xfrm>
            <a:off x="2943012" y="2709833"/>
            <a:ext cx="313000" cy="245201"/>
          </a:xfrm>
          <a:prstGeom prst="rect">
            <a:avLst/>
          </a:prstGeom>
        </p:spPr>
        <p:txBody>
          <a:bodyPr vert="horz" wrap="square" lIns="0" tIns="13360" rIns="0" bIns="0" rtlCol="0">
            <a:spAutoFit/>
          </a:bodyPr>
          <a:lstStyle/>
          <a:p>
            <a:pPr marL="38172">
              <a:spcBef>
                <a:spcPts val="105"/>
              </a:spcBef>
            </a:pPr>
            <a:r>
              <a:rPr sz="1503" b="1" spc="20" dirty="0">
                <a:latin typeface="Arial"/>
                <a:cs typeface="Arial"/>
              </a:rPr>
              <a:t>O</a:t>
            </a:r>
            <a:r>
              <a:rPr sz="1728" b="1" spc="30" baseline="-19323" dirty="0">
                <a:latin typeface="Arial"/>
                <a:cs typeface="Arial"/>
              </a:rPr>
              <a:t>2</a:t>
            </a:r>
            <a:endParaRPr sz="1728" b="1" baseline="-19323" dirty="0">
              <a:latin typeface="Arial"/>
              <a:cs typeface="Arial"/>
            </a:endParaRPr>
          </a:p>
        </p:txBody>
      </p:sp>
      <p:sp>
        <p:nvSpPr>
          <p:cNvPr id="9" name="object 9"/>
          <p:cNvSpPr txBox="1"/>
          <p:nvPr/>
        </p:nvSpPr>
        <p:spPr>
          <a:xfrm>
            <a:off x="4244120" y="2732820"/>
            <a:ext cx="664170" cy="245201"/>
          </a:xfrm>
          <a:prstGeom prst="rect">
            <a:avLst/>
          </a:prstGeom>
        </p:spPr>
        <p:txBody>
          <a:bodyPr vert="horz" wrap="square" lIns="0" tIns="13360" rIns="0" bIns="0" rtlCol="0">
            <a:spAutoFit/>
          </a:bodyPr>
          <a:lstStyle/>
          <a:p>
            <a:pPr marL="12724">
              <a:spcBef>
                <a:spcPts val="105"/>
              </a:spcBef>
            </a:pPr>
            <a:r>
              <a:rPr sz="1503" b="1" spc="-5" dirty="0">
                <a:latin typeface="Arial"/>
                <a:cs typeface="Arial"/>
              </a:rPr>
              <a:t>2RSSR</a:t>
            </a:r>
            <a:endParaRPr sz="1503" b="1">
              <a:latin typeface="Arial"/>
              <a:cs typeface="Arial"/>
            </a:endParaRPr>
          </a:p>
        </p:txBody>
      </p:sp>
      <p:sp>
        <p:nvSpPr>
          <p:cNvPr id="10" name="object 10"/>
          <p:cNvSpPr txBox="1"/>
          <p:nvPr/>
        </p:nvSpPr>
        <p:spPr>
          <a:xfrm>
            <a:off x="4995828" y="2559403"/>
            <a:ext cx="867747" cy="436417"/>
          </a:xfrm>
          <a:prstGeom prst="rect">
            <a:avLst/>
          </a:prstGeom>
        </p:spPr>
        <p:txBody>
          <a:bodyPr vert="horz" wrap="square" lIns="0" tIns="17177" rIns="0" bIns="0" rtlCol="0">
            <a:spAutoFit/>
          </a:bodyPr>
          <a:lstStyle/>
          <a:p>
            <a:pPr marL="38172">
              <a:spcBef>
                <a:spcPts val="135"/>
              </a:spcBef>
            </a:pPr>
            <a:r>
              <a:rPr sz="3983" b="1" spc="-15" baseline="-12578" dirty="0">
                <a:latin typeface="Arial"/>
                <a:cs typeface="Arial"/>
              </a:rPr>
              <a:t>+</a:t>
            </a:r>
            <a:r>
              <a:rPr sz="3983" b="1" spc="187" baseline="-12578" dirty="0">
                <a:latin typeface="Arial"/>
                <a:cs typeface="Arial"/>
              </a:rPr>
              <a:t> </a:t>
            </a:r>
            <a:r>
              <a:rPr sz="1503" b="1" dirty="0">
                <a:latin typeface="Arial"/>
                <a:cs typeface="Arial"/>
              </a:rPr>
              <a:t>2H</a:t>
            </a:r>
            <a:r>
              <a:rPr sz="1728" b="1" baseline="-19323" dirty="0">
                <a:latin typeface="Arial"/>
                <a:cs typeface="Arial"/>
              </a:rPr>
              <a:t>2</a:t>
            </a:r>
            <a:r>
              <a:rPr sz="1503" b="1" dirty="0">
                <a:latin typeface="Arial"/>
                <a:cs typeface="Arial"/>
              </a:rPr>
              <a:t>O</a:t>
            </a:r>
          </a:p>
        </p:txBody>
      </p:sp>
      <p:sp>
        <p:nvSpPr>
          <p:cNvPr id="11" name="TextBox 10">
            <a:extLst>
              <a:ext uri="{FF2B5EF4-FFF2-40B4-BE49-F238E27FC236}">
                <a16:creationId xmlns:a16="http://schemas.microsoft.com/office/drawing/2014/main" id="{9C3AFED1-5D0A-4AA3-96C6-D62B0719A1C6}"/>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3112"/>
            <a:ext cx="9144000" cy="689957"/>
          </a:xfrm>
          <a:prstGeom prst="rect">
            <a:avLst/>
          </a:prstGeom>
        </p:spPr>
        <p:txBody>
          <a:bodyPr vert="horz" wrap="square" lIns="0" tIns="12724" rIns="0" bIns="0" rtlCol="0" anchor="ctr">
            <a:spAutoFit/>
          </a:bodyPr>
          <a:lstStyle/>
          <a:p>
            <a:pPr marL="12724" algn="ctr">
              <a:lnSpc>
                <a:spcPct val="100000"/>
              </a:lnSpc>
              <a:spcBef>
                <a:spcPts val="100"/>
              </a:spcBef>
            </a:pPr>
            <a:r>
              <a:rPr lang="el-GR" b="1" spc="-5" dirty="0"/>
              <a:t>Χρήση υ</a:t>
            </a:r>
            <a:r>
              <a:rPr b="1" spc="-5" dirty="0" err="1"/>
              <a:t>δρογόνο</a:t>
            </a:r>
            <a:r>
              <a:rPr lang="el-GR" b="1" spc="-5" dirty="0"/>
              <a:t>υ στο διυλιστήριο</a:t>
            </a:r>
            <a:endParaRPr b="1" spc="-5" dirty="0"/>
          </a:p>
        </p:txBody>
      </p:sp>
      <p:sp>
        <p:nvSpPr>
          <p:cNvPr id="3" name="object 3"/>
          <p:cNvSpPr txBox="1"/>
          <p:nvPr/>
        </p:nvSpPr>
        <p:spPr>
          <a:xfrm>
            <a:off x="0" y="1175402"/>
            <a:ext cx="9144000" cy="3600110"/>
          </a:xfrm>
          <a:prstGeom prst="rect">
            <a:avLst/>
          </a:prstGeom>
        </p:spPr>
        <p:txBody>
          <a:bodyPr vert="horz" wrap="square" lIns="0" tIns="12087" rIns="0" bIns="0" rtlCol="0">
            <a:spAutoFit/>
          </a:bodyPr>
          <a:lstStyle/>
          <a:p>
            <a:pPr marL="376634" indent="-364546">
              <a:lnSpc>
                <a:spcPts val="3697"/>
              </a:lnSpc>
              <a:spcBef>
                <a:spcPts val="95"/>
              </a:spcBef>
              <a:buSzPct val="75000"/>
              <a:buFont typeface="Wingdings" panose="05000000000000000000" pitchFamily="2" charset="2"/>
              <a:buChar char="v"/>
              <a:tabLst>
                <a:tab pos="376634" algn="l"/>
                <a:tab pos="377270" algn="l"/>
              </a:tabLst>
            </a:pPr>
            <a:r>
              <a:rPr sz="2000" spc="-5" dirty="0">
                <a:cs typeface="Arial"/>
              </a:rPr>
              <a:t>Πολλές διεργασίες </a:t>
            </a:r>
            <a:r>
              <a:rPr sz="2000" spc="-10" dirty="0">
                <a:cs typeface="Arial"/>
              </a:rPr>
              <a:t>απαιτούν</a:t>
            </a:r>
            <a:r>
              <a:rPr sz="2000" spc="-5" dirty="0">
                <a:cs typeface="Arial"/>
              </a:rPr>
              <a:t> </a:t>
            </a:r>
            <a:r>
              <a:rPr sz="2000" spc="10" dirty="0">
                <a:cs typeface="Arial"/>
              </a:rPr>
              <a:t>Η2</a:t>
            </a:r>
            <a:endParaRPr sz="2000" dirty="0">
              <a:cs typeface="Arial"/>
            </a:endParaRPr>
          </a:p>
          <a:p>
            <a:pPr marL="898944" lvl="1" indent="-342900">
              <a:lnSpc>
                <a:spcPts val="3376"/>
              </a:lnSpc>
              <a:buSzPct val="110714"/>
              <a:buFont typeface="Wingdings" panose="05000000000000000000" pitchFamily="2" charset="2"/>
              <a:buChar char="v"/>
              <a:tabLst>
                <a:tab pos="820706" algn="l"/>
              </a:tabLst>
            </a:pPr>
            <a:r>
              <a:rPr sz="2000" spc="-5" dirty="0">
                <a:cs typeface="Arial"/>
              </a:rPr>
              <a:t>Υδρογονοεπεξεργασία (HDS,</a:t>
            </a:r>
            <a:r>
              <a:rPr sz="2000" spc="50" dirty="0">
                <a:cs typeface="Arial"/>
              </a:rPr>
              <a:t> </a:t>
            </a:r>
            <a:r>
              <a:rPr sz="2000" spc="-5" dirty="0">
                <a:cs typeface="Arial"/>
              </a:rPr>
              <a:t>HDN),</a:t>
            </a:r>
            <a:endParaRPr sz="2000" dirty="0">
              <a:cs typeface="Arial"/>
            </a:endParaRPr>
          </a:p>
          <a:p>
            <a:pPr marL="1162970" indent="-342900">
              <a:lnSpc>
                <a:spcPts val="3166"/>
              </a:lnSpc>
              <a:buFont typeface="Wingdings" panose="05000000000000000000" pitchFamily="2" charset="2"/>
              <a:buChar char="v"/>
            </a:pPr>
            <a:r>
              <a:rPr sz="2000" spc="-5" dirty="0">
                <a:cs typeface="Arial"/>
              </a:rPr>
              <a:t>υδρογονοπυρόλυση </a:t>
            </a:r>
            <a:r>
              <a:rPr sz="2000" dirty="0">
                <a:cs typeface="Arial"/>
              </a:rPr>
              <a:t>(HDC)</a:t>
            </a:r>
            <a:r>
              <a:rPr sz="2000" spc="40" dirty="0">
                <a:cs typeface="Arial"/>
              </a:rPr>
              <a:t> </a:t>
            </a:r>
            <a:r>
              <a:rPr sz="2000" spc="-10" dirty="0">
                <a:cs typeface="Arial"/>
              </a:rPr>
              <a:t>κτλ</a:t>
            </a:r>
            <a:endParaRPr sz="2000" dirty="0">
              <a:cs typeface="Arial"/>
            </a:endParaRPr>
          </a:p>
          <a:p>
            <a:pPr marL="376634" marR="5090" indent="-364546">
              <a:lnSpc>
                <a:spcPts val="3457"/>
              </a:lnSpc>
              <a:spcBef>
                <a:spcPts val="446"/>
              </a:spcBef>
              <a:buSzPct val="75000"/>
              <a:buFont typeface="Wingdings" panose="05000000000000000000" pitchFamily="2" charset="2"/>
              <a:buChar char="v"/>
              <a:tabLst>
                <a:tab pos="376634" algn="l"/>
                <a:tab pos="377270" algn="l"/>
              </a:tabLst>
            </a:pPr>
            <a:r>
              <a:rPr sz="2000" spc="-5" dirty="0">
                <a:cs typeface="Arial"/>
              </a:rPr>
              <a:t>Η προσθήκη </a:t>
            </a:r>
            <a:r>
              <a:rPr sz="2000" spc="-10" dirty="0">
                <a:cs typeface="Arial"/>
              </a:rPr>
              <a:t>υδρογόνου προσφέρει </a:t>
            </a:r>
            <a:r>
              <a:rPr sz="2000" spc="-5" dirty="0">
                <a:cs typeface="Arial"/>
              </a:rPr>
              <a:t>σταθερά  </a:t>
            </a:r>
            <a:r>
              <a:rPr sz="2000" spc="-10" dirty="0">
                <a:cs typeface="Arial"/>
              </a:rPr>
              <a:t>προϊόντα</a:t>
            </a:r>
            <a:endParaRPr sz="2000" dirty="0">
              <a:cs typeface="Arial"/>
            </a:endParaRPr>
          </a:p>
          <a:p>
            <a:pPr marL="899581" marR="1279411" lvl="1" indent="-342900">
              <a:lnSpc>
                <a:spcPts val="3026"/>
              </a:lnSpc>
              <a:spcBef>
                <a:spcPts val="331"/>
              </a:spcBef>
              <a:buSzPct val="110714"/>
              <a:buFont typeface="Wingdings" panose="05000000000000000000" pitchFamily="2" charset="2"/>
              <a:buChar char="v"/>
              <a:tabLst>
                <a:tab pos="820706" algn="l"/>
              </a:tabLst>
            </a:pPr>
            <a:r>
              <a:rPr sz="2000" spc="-5" dirty="0">
                <a:cs typeface="Arial"/>
              </a:rPr>
              <a:t>Δεν </a:t>
            </a:r>
            <a:r>
              <a:rPr sz="2000" dirty="0">
                <a:cs typeface="Arial"/>
              </a:rPr>
              <a:t>παρουσιάζουν </a:t>
            </a:r>
            <a:r>
              <a:rPr sz="2000" spc="-5" dirty="0">
                <a:cs typeface="Arial"/>
              </a:rPr>
              <a:t>τάση </a:t>
            </a:r>
            <a:r>
              <a:rPr sz="2000" dirty="0">
                <a:cs typeface="Arial"/>
              </a:rPr>
              <a:t>για</a:t>
            </a:r>
            <a:r>
              <a:rPr sz="2000" spc="-55" dirty="0">
                <a:cs typeface="Arial"/>
              </a:rPr>
              <a:t> </a:t>
            </a:r>
            <a:r>
              <a:rPr sz="2000" dirty="0">
                <a:cs typeface="Arial"/>
              </a:rPr>
              <a:t>σχηματισμό  κομμιωδών</a:t>
            </a:r>
            <a:r>
              <a:rPr sz="2000" spc="-5" dirty="0">
                <a:cs typeface="Arial"/>
              </a:rPr>
              <a:t> </a:t>
            </a:r>
            <a:r>
              <a:rPr sz="2000" dirty="0">
                <a:cs typeface="Arial"/>
              </a:rPr>
              <a:t>ουσιών</a:t>
            </a:r>
            <a:endParaRPr lang="el-GR" sz="2000" dirty="0">
              <a:cs typeface="Arial"/>
            </a:endParaRPr>
          </a:p>
          <a:p>
            <a:pPr marL="376634" marR="951765" indent="-364546">
              <a:lnSpc>
                <a:spcPts val="3457"/>
              </a:lnSpc>
              <a:spcBef>
                <a:spcPts val="410"/>
              </a:spcBef>
              <a:buSzPct val="75000"/>
              <a:buFont typeface="Wingdings" panose="05000000000000000000" pitchFamily="2" charset="2"/>
              <a:buChar char="v"/>
              <a:tabLst>
                <a:tab pos="376634" algn="l"/>
                <a:tab pos="377270" algn="l"/>
              </a:tabLst>
            </a:pPr>
            <a:r>
              <a:rPr lang="el-GR" sz="2000" spc="-5" dirty="0">
                <a:cs typeface="Arial"/>
              </a:rPr>
              <a:t>Η παραγωγή </a:t>
            </a:r>
            <a:r>
              <a:rPr lang="el-GR" sz="2000" spc="-10" dirty="0">
                <a:cs typeface="Arial"/>
              </a:rPr>
              <a:t>υδρογόνου </a:t>
            </a:r>
            <a:r>
              <a:rPr lang="el-GR" sz="2000" spc="-5" dirty="0">
                <a:cs typeface="Arial"/>
              </a:rPr>
              <a:t>από μονάδα  καταλυτικής αναμόρφωσης δεν</a:t>
            </a:r>
            <a:r>
              <a:rPr lang="el-GR" sz="2000" dirty="0">
                <a:cs typeface="Arial"/>
              </a:rPr>
              <a:t> </a:t>
            </a:r>
            <a:r>
              <a:rPr lang="el-GR" sz="2000" spc="-10" dirty="0">
                <a:cs typeface="Arial"/>
              </a:rPr>
              <a:t>επαρκεί</a:t>
            </a:r>
            <a:endParaRPr lang="el-GR" sz="2000" dirty="0">
              <a:cs typeface="Arial"/>
            </a:endParaRPr>
          </a:p>
          <a:p>
            <a:pPr marL="899581" marR="232852" lvl="1" indent="-342900">
              <a:lnSpc>
                <a:spcPts val="3026"/>
              </a:lnSpc>
              <a:spcBef>
                <a:spcPts val="326"/>
              </a:spcBef>
              <a:buSzPct val="110714"/>
              <a:buFont typeface="Wingdings" panose="05000000000000000000" pitchFamily="2" charset="2"/>
              <a:buChar char="v"/>
              <a:tabLst>
                <a:tab pos="820706" algn="l"/>
              </a:tabLst>
            </a:pPr>
            <a:r>
              <a:rPr lang="el-GR" sz="2000" b="1" spc="-5" dirty="0">
                <a:cs typeface="Arial"/>
              </a:rPr>
              <a:t>Υδρογόνο </a:t>
            </a:r>
            <a:r>
              <a:rPr lang="el-GR" sz="2000" b="1" dirty="0">
                <a:cs typeface="Arial"/>
              </a:rPr>
              <a:t>καταλυτικής </a:t>
            </a:r>
            <a:r>
              <a:rPr lang="el-GR" sz="2000" b="1" spc="-5" dirty="0">
                <a:cs typeface="Arial"/>
              </a:rPr>
              <a:t>αναμόρφωσης δεν είναι  υψηλής</a:t>
            </a:r>
            <a:r>
              <a:rPr lang="el-GR" sz="2000" b="1" spc="-15" dirty="0">
                <a:cs typeface="Arial"/>
              </a:rPr>
              <a:t> </a:t>
            </a:r>
            <a:r>
              <a:rPr lang="el-GR" sz="2000" b="1" dirty="0">
                <a:cs typeface="Arial"/>
              </a:rPr>
              <a:t>καθαρότητας</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6897" y="116632"/>
            <a:ext cx="9144000" cy="5693866"/>
          </a:xfrm>
          <a:prstGeom prst="rect">
            <a:avLst/>
          </a:prstGeom>
        </p:spPr>
        <p:txBody>
          <a:bodyPr wrap="square">
            <a:spAutoFit/>
          </a:bodyPr>
          <a:lstStyle/>
          <a:p>
            <a:r>
              <a:rPr lang="el-GR" sz="2400" dirty="0"/>
              <a:t> </a:t>
            </a:r>
            <a:r>
              <a:rPr lang="el-GR" sz="2800" b="1" dirty="0"/>
              <a:t>Τρόπος Σχηματισμού Πετρελαίου</a:t>
            </a:r>
          </a:p>
          <a:p>
            <a:r>
              <a:rPr lang="el-GR" sz="2400" dirty="0"/>
              <a:t> </a:t>
            </a:r>
          </a:p>
          <a:p>
            <a:pPr algn="just"/>
            <a:r>
              <a:rPr lang="el-GR" sz="2400" dirty="0"/>
              <a:t>Το αργό πετρέλαιο βρίσκεται μέσα στη γη εμποτισμένο σε πορώδη ιζηματογενή πετρώματα στα ανώτερα στρώματα περιοχών του φλοιού της γης.</a:t>
            </a:r>
          </a:p>
          <a:p>
            <a:pPr algn="just"/>
            <a:endParaRPr lang="el-GR" sz="2400" dirty="0"/>
          </a:p>
          <a:p>
            <a:pPr algn="just"/>
            <a:r>
              <a:rPr lang="el-GR" sz="2400" dirty="0"/>
              <a:t>Είναι προϊόν της αναερόβιας βακτηριακής αποσύνθεσης, φυτικής και ζωικής θαλάσσιας ζωής (φυτοπλαγκτόν και ζωοπλαγκτόν).</a:t>
            </a:r>
            <a:endParaRPr lang="en-US" sz="2400" dirty="0"/>
          </a:p>
          <a:p>
            <a:pPr algn="just"/>
            <a:endParaRPr lang="el-GR" sz="2400" dirty="0"/>
          </a:p>
          <a:p>
            <a:pPr algn="just"/>
            <a:r>
              <a:rPr lang="el-GR" sz="2400" dirty="0"/>
              <a:t>Πριν πολλά εκατομμύρια χρόνια το πλαγκτόν βυθίστηκε στα βάθη των πρωτογενών ωκεανών και θάφτηκε από παχύ στρώμα λάσπης. </a:t>
            </a:r>
          </a:p>
          <a:p>
            <a:pPr algn="just"/>
            <a:r>
              <a:rPr lang="el-GR" sz="2400" dirty="0"/>
              <a:t>Εκεί άρχισε </a:t>
            </a:r>
            <a:r>
              <a:rPr lang="el-GR" sz="2400" b="1" dirty="0"/>
              <a:t>η αναερόβια δράση διαφόρων μικροοργανισμών</a:t>
            </a:r>
            <a:r>
              <a:rPr lang="el-GR" sz="2400" dirty="0"/>
              <a:t>, κυρίως στα λιπαρά συστατικά του </a:t>
            </a:r>
            <a:r>
              <a:rPr lang="el-GR" sz="2400" dirty="0" err="1"/>
              <a:t>πλαγκτόν</a:t>
            </a:r>
            <a:r>
              <a:rPr lang="el-GR" sz="2400" dirty="0"/>
              <a:t>. Η αυξημένη θερμοκρασία και πίεση οδήγησαν στην μετατροπή του πλαγκτόν σε μίγμα υδρογονανθράκων που αποτελούν το πετρέλαιο.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404664"/>
            <a:ext cx="9144000" cy="1200329"/>
          </a:xfrm>
          <a:prstGeom prst="rect">
            <a:avLst/>
          </a:prstGeom>
        </p:spPr>
        <p:txBody>
          <a:bodyPr wrap="square">
            <a:spAutoFit/>
          </a:bodyPr>
          <a:lstStyle/>
          <a:p>
            <a:pPr algn="just"/>
            <a:r>
              <a:rPr lang="el-GR" b="1" dirty="0" err="1"/>
              <a:t>Υδρογονοπυρόλυση</a:t>
            </a:r>
            <a:r>
              <a:rPr lang="el-GR" b="1" dirty="0"/>
              <a:t> (</a:t>
            </a:r>
            <a:r>
              <a:rPr lang="en-US" b="1" dirty="0"/>
              <a:t>HDC</a:t>
            </a:r>
            <a:r>
              <a:rPr lang="el-GR" b="1" dirty="0"/>
              <a:t>)</a:t>
            </a:r>
            <a:r>
              <a:rPr lang="en-US" b="1" dirty="0"/>
              <a:t> </a:t>
            </a:r>
            <a:r>
              <a:rPr lang="el-GR" b="1" dirty="0"/>
              <a:t>(</a:t>
            </a:r>
            <a:r>
              <a:rPr lang="en-US" b="1" dirty="0"/>
              <a:t>7</a:t>
            </a:r>
            <a:r>
              <a:rPr lang="el-GR" b="1" dirty="0"/>
              <a:t>0-</a:t>
            </a:r>
            <a:r>
              <a:rPr lang="en-US" b="1" dirty="0"/>
              <a:t>20</a:t>
            </a:r>
            <a:r>
              <a:rPr lang="el-GR" b="1" dirty="0"/>
              <a:t>0</a:t>
            </a:r>
            <a:r>
              <a:rPr lang="en-US" b="1" dirty="0"/>
              <a:t>atm, 400-450°C</a:t>
            </a:r>
            <a:r>
              <a:rPr lang="el-GR" b="1" dirty="0"/>
              <a:t>) </a:t>
            </a:r>
            <a:r>
              <a:rPr lang="en-US" b="1" dirty="0"/>
              <a:t>: </a:t>
            </a:r>
            <a:r>
              <a:rPr lang="el-GR" dirty="0"/>
              <a:t>Το Η2 (που παράγεται από την καταλυτική αναμόρφωση) μπορεί να χρησιμοποιηθεί στην καταλυτική πυρόλυση για να διευκολύνει το σπάσιμο των μεγάλων μορίων σε μικρότερα και να υδρογονώσει τα ακόρεστα </a:t>
            </a:r>
            <a:r>
              <a:rPr lang="el-GR" dirty="0" err="1"/>
              <a:t>ολεφινικά</a:t>
            </a:r>
            <a:r>
              <a:rPr lang="el-GR" dirty="0"/>
              <a:t> προϊόντα (</a:t>
            </a:r>
            <a:r>
              <a:rPr lang="el-GR" dirty="0" err="1"/>
              <a:t>υδρογονοπυρόλυση</a:t>
            </a:r>
            <a:r>
              <a:rPr lang="el-GR" dirty="0"/>
              <a:t>). </a:t>
            </a:r>
          </a:p>
        </p:txBody>
      </p:sp>
      <p:sp>
        <p:nvSpPr>
          <p:cNvPr id="4" name="3 - Ορθογώνιο"/>
          <p:cNvSpPr/>
          <p:nvPr/>
        </p:nvSpPr>
        <p:spPr>
          <a:xfrm>
            <a:off x="-1" y="2887887"/>
            <a:ext cx="9115399" cy="1477328"/>
          </a:xfrm>
          <a:prstGeom prst="rect">
            <a:avLst/>
          </a:prstGeom>
        </p:spPr>
        <p:txBody>
          <a:bodyPr wrap="square">
            <a:spAutoFit/>
          </a:bodyPr>
          <a:lstStyle/>
          <a:p>
            <a:pPr algn="just"/>
            <a:r>
              <a:rPr lang="el-GR" b="1" dirty="0" err="1"/>
              <a:t>Υδρογονοαποθείωση</a:t>
            </a:r>
            <a:r>
              <a:rPr lang="en-US" b="1" dirty="0"/>
              <a:t> (HDS)</a:t>
            </a:r>
            <a:r>
              <a:rPr lang="el-GR" b="1" dirty="0"/>
              <a:t> (50-60</a:t>
            </a:r>
            <a:r>
              <a:rPr lang="en-US" b="1" dirty="0"/>
              <a:t>atm, 320-400°C</a:t>
            </a:r>
            <a:r>
              <a:rPr lang="el-GR" b="1" dirty="0"/>
              <a:t>)</a:t>
            </a:r>
            <a:r>
              <a:rPr lang="en-US" b="1" dirty="0"/>
              <a:t>:</a:t>
            </a:r>
            <a:r>
              <a:rPr lang="el-GR" dirty="0"/>
              <a:t>  Το υδρογόνο </a:t>
            </a:r>
            <a:r>
              <a:rPr lang="el-GR" dirty="0" err="1"/>
              <a:t>χρησιμοποιείταιγια</a:t>
            </a:r>
            <a:r>
              <a:rPr lang="el-GR" dirty="0"/>
              <a:t> την απομάκρυνση του θείου από τις θειούχες ενώσεις του πετρελαίου και, συγκεκριμένα, τη μετατροπή των οργανικών ενώσεων που περιέχουν θείο σε υδρογονάνθρακες και υδρόθειο μέσω της υδρογονοαποθείωσης. </a:t>
            </a:r>
          </a:p>
          <a:p>
            <a:pPr algn="just"/>
            <a:r>
              <a:rPr lang="el-GR" dirty="0"/>
              <a:t> </a:t>
            </a:r>
          </a:p>
        </p:txBody>
      </p:sp>
      <p:pic>
        <p:nvPicPr>
          <p:cNvPr id="5" name="Picture 4">
            <a:extLst>
              <a:ext uri="{FF2B5EF4-FFF2-40B4-BE49-F238E27FC236}">
                <a16:creationId xmlns:a16="http://schemas.microsoft.com/office/drawing/2014/main" id="{9757737B-2A82-4536-B170-6AACC7DBF82D}"/>
              </a:ext>
            </a:extLst>
          </p:cNvPr>
          <p:cNvPicPr/>
          <p:nvPr/>
        </p:nvPicPr>
        <p:blipFill rotWithShape="1">
          <a:blip r:embed="rId2">
            <a:extLst>
              <a:ext uri="{28A0092B-C50C-407E-A947-70E740481C1C}">
                <a14:useLocalDpi xmlns:a14="http://schemas.microsoft.com/office/drawing/2010/main" val="0"/>
              </a:ext>
            </a:extLst>
          </a:blip>
          <a:srcRect l="1" t="7736" r="1578" b="29603"/>
          <a:stretch/>
        </p:blipFill>
        <p:spPr bwMode="auto">
          <a:xfrm>
            <a:off x="1764000" y="1633187"/>
            <a:ext cx="5616000" cy="1080000"/>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98063D31-7913-4F8E-BF54-647BBCE4DCE3}"/>
              </a:ext>
            </a:extLst>
          </p:cNvPr>
          <p:cNvPicPr/>
          <p:nvPr/>
        </p:nvPicPr>
        <p:blipFill rotWithShape="1">
          <a:blip r:embed="rId3">
            <a:extLst>
              <a:ext uri="{28A0092B-C50C-407E-A947-70E740481C1C}">
                <a14:useLocalDpi xmlns:a14="http://schemas.microsoft.com/office/drawing/2010/main" val="0"/>
              </a:ext>
            </a:extLst>
          </a:blip>
          <a:srcRect t="6500" b="-758"/>
          <a:stretch/>
        </p:blipFill>
        <p:spPr bwMode="auto">
          <a:xfrm>
            <a:off x="395536" y="4027835"/>
            <a:ext cx="6840000" cy="212400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E919C84D-C757-45EA-A5A8-7E28EE5A09FC}"/>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extLst>
      <p:ext uri="{BB962C8B-B14F-4D97-AF65-F5344CB8AC3E}">
        <p14:creationId xmlns:p14="http://schemas.microsoft.com/office/powerpoint/2010/main" val="16805392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528" y="-3292"/>
            <a:ext cx="7416824" cy="628377"/>
          </a:xfrm>
          <a:prstGeom prst="rect">
            <a:avLst/>
          </a:prstGeom>
        </p:spPr>
        <p:txBody>
          <a:bodyPr vert="horz" wrap="square" lIns="0" tIns="12700" rIns="0" bIns="0" rtlCol="0">
            <a:spAutoFit/>
          </a:bodyPr>
          <a:lstStyle/>
          <a:p>
            <a:pPr marL="12700" algn="ctr">
              <a:lnSpc>
                <a:spcPct val="100000"/>
              </a:lnSpc>
              <a:spcBef>
                <a:spcPts val="100"/>
              </a:spcBef>
            </a:pPr>
            <a:r>
              <a:rPr sz="4000" b="1" u="none" dirty="0">
                <a:latin typeface="Calibri"/>
                <a:cs typeface="Calibri"/>
              </a:rPr>
              <a:t>Ι</a:t>
            </a:r>
            <a:r>
              <a:rPr sz="4000" b="1" u="none" spc="10" dirty="0">
                <a:latin typeface="Calibri"/>
                <a:cs typeface="Calibri"/>
              </a:rPr>
              <a:t>χ</a:t>
            </a:r>
            <a:r>
              <a:rPr sz="4000" b="1" u="none" dirty="0">
                <a:latin typeface="Calibri"/>
                <a:cs typeface="Calibri"/>
              </a:rPr>
              <a:t>νηθέτες</a:t>
            </a:r>
            <a:endParaRPr sz="4000" b="1" dirty="0">
              <a:latin typeface="Calibri"/>
              <a:cs typeface="Calibri"/>
            </a:endParaRPr>
          </a:p>
        </p:txBody>
      </p:sp>
      <p:sp>
        <p:nvSpPr>
          <p:cNvPr id="4" name="object 4"/>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61</a:t>
            </a:fld>
            <a:endParaRPr dirty="0"/>
          </a:p>
        </p:txBody>
      </p:sp>
      <p:sp>
        <p:nvSpPr>
          <p:cNvPr id="3" name="object 3"/>
          <p:cNvSpPr txBox="1"/>
          <p:nvPr/>
        </p:nvSpPr>
        <p:spPr>
          <a:xfrm>
            <a:off x="584707" y="908720"/>
            <a:ext cx="8048625" cy="4666406"/>
          </a:xfrm>
          <a:prstGeom prst="rect">
            <a:avLst/>
          </a:prstGeom>
        </p:spPr>
        <p:txBody>
          <a:bodyPr vert="horz" wrap="square" lIns="0" tIns="12700" rIns="0" bIns="0" rtlCol="0">
            <a:spAutoFit/>
          </a:bodyPr>
          <a:lstStyle/>
          <a:p>
            <a:pPr marL="355600" marR="616585" indent="-342900" algn="just">
              <a:lnSpc>
                <a:spcPct val="100000"/>
              </a:lnSpc>
              <a:spcBef>
                <a:spcPts val="100"/>
              </a:spcBef>
              <a:buFont typeface="Arial MT"/>
              <a:buChar char="•"/>
              <a:tabLst>
                <a:tab pos="354965" algn="l"/>
                <a:tab pos="355600" algn="l"/>
              </a:tabLst>
            </a:pPr>
            <a:r>
              <a:rPr b="1" spc="-5" dirty="0">
                <a:latin typeface="Calibri" panose="020F0502020204030204" pitchFamily="34" charset="0"/>
                <a:cs typeface="Calibri" panose="020F0502020204030204" pitchFamily="34" charset="0"/>
              </a:rPr>
              <a:t>Είναι </a:t>
            </a:r>
            <a:r>
              <a:rPr spc="-10" dirty="0">
                <a:latin typeface="Calibri" panose="020F0502020204030204" pitchFamily="34" charset="0"/>
                <a:cs typeface="Calibri" panose="020F0502020204030204" pitchFamily="34" charset="0"/>
              </a:rPr>
              <a:t>διαλύματα</a:t>
            </a:r>
            <a:r>
              <a:rPr spc="15" dirty="0">
                <a:latin typeface="Calibri" panose="020F0502020204030204" pitchFamily="34" charset="0"/>
                <a:cs typeface="Calibri" panose="020F0502020204030204" pitchFamily="34" charset="0"/>
              </a:rPr>
              <a:t> </a:t>
            </a:r>
            <a:r>
              <a:rPr dirty="0">
                <a:latin typeface="Calibri" panose="020F0502020204030204" pitchFamily="34" charset="0"/>
                <a:cs typeface="Calibri" panose="020F0502020204030204" pitchFamily="34" charset="0"/>
              </a:rPr>
              <a:t>ή</a:t>
            </a:r>
            <a:r>
              <a:rPr spc="-10" dirty="0">
                <a:latin typeface="Calibri" panose="020F0502020204030204" pitchFamily="34" charset="0"/>
                <a:cs typeface="Calibri" panose="020F0502020204030204" pitchFamily="34" charset="0"/>
              </a:rPr>
              <a:t> </a:t>
            </a:r>
            <a:r>
              <a:rPr spc="-15" dirty="0">
                <a:latin typeface="Calibri" panose="020F0502020204030204" pitchFamily="34" charset="0"/>
                <a:cs typeface="Calibri" panose="020F0502020204030204" pitchFamily="34" charset="0"/>
              </a:rPr>
              <a:t>καθαρές</a:t>
            </a:r>
            <a:r>
              <a:rPr spc="-5" dirty="0">
                <a:latin typeface="Calibri" panose="020F0502020204030204" pitchFamily="34" charset="0"/>
                <a:cs typeface="Calibri" panose="020F0502020204030204" pitchFamily="34" charset="0"/>
              </a:rPr>
              <a:t> ουσίες</a:t>
            </a:r>
            <a:r>
              <a:rPr spc="5" dirty="0">
                <a:latin typeface="Calibri" panose="020F0502020204030204" pitchFamily="34" charset="0"/>
                <a:cs typeface="Calibri" panose="020F0502020204030204" pitchFamily="34" charset="0"/>
              </a:rPr>
              <a:t> </a:t>
            </a:r>
            <a:r>
              <a:rPr spc="-20" dirty="0">
                <a:latin typeface="Calibri" panose="020F0502020204030204" pitchFamily="34" charset="0"/>
                <a:cs typeface="Calibri" panose="020F0502020204030204" pitchFamily="34" charset="0"/>
              </a:rPr>
              <a:t>και</a:t>
            </a:r>
            <a:r>
              <a:rPr spc="-5" dirty="0">
                <a:latin typeface="Calibri" panose="020F0502020204030204" pitchFamily="34" charset="0"/>
                <a:cs typeface="Calibri" panose="020F0502020204030204" pitchFamily="34" charset="0"/>
              </a:rPr>
              <a:t> εισάγονται</a:t>
            </a:r>
            <a:r>
              <a:rPr spc="15"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στα</a:t>
            </a:r>
            <a:r>
              <a:rPr spc="10" dirty="0">
                <a:latin typeface="Calibri" panose="020F0502020204030204" pitchFamily="34" charset="0"/>
                <a:cs typeface="Calibri" panose="020F0502020204030204" pitchFamily="34" charset="0"/>
              </a:rPr>
              <a:t> </a:t>
            </a:r>
            <a:r>
              <a:rPr spc="-15" dirty="0">
                <a:latin typeface="Calibri" panose="020F0502020204030204" pitchFamily="34" charset="0"/>
                <a:cs typeface="Calibri" panose="020F0502020204030204" pitchFamily="34" charset="0"/>
              </a:rPr>
              <a:t>καύσιμα</a:t>
            </a:r>
            <a:r>
              <a:rPr spc="10" dirty="0">
                <a:latin typeface="Calibri" panose="020F0502020204030204" pitchFamily="34" charset="0"/>
                <a:cs typeface="Calibri" panose="020F0502020204030204" pitchFamily="34" charset="0"/>
              </a:rPr>
              <a:t> </a:t>
            </a:r>
            <a:r>
              <a:rPr dirty="0">
                <a:latin typeface="Calibri" panose="020F0502020204030204" pitchFamily="34" charset="0"/>
                <a:cs typeface="Calibri" panose="020F0502020204030204" pitchFamily="34" charset="0"/>
              </a:rPr>
              <a:t>προς</a:t>
            </a:r>
            <a:r>
              <a:rPr spc="25" dirty="0">
                <a:latin typeface="Calibri" panose="020F0502020204030204" pitchFamily="34" charset="0"/>
                <a:cs typeface="Calibri" panose="020F0502020204030204" pitchFamily="34" charset="0"/>
              </a:rPr>
              <a:t> </a:t>
            </a:r>
            <a:r>
              <a:rPr i="1" spc="-15" dirty="0">
                <a:latin typeface="Calibri" panose="020F0502020204030204" pitchFamily="34" charset="0"/>
                <a:cs typeface="Calibri" panose="020F0502020204030204" pitchFamily="34" charset="0"/>
              </a:rPr>
              <a:t>την</a:t>
            </a:r>
            <a:r>
              <a:rPr i="1" spc="-5" dirty="0">
                <a:latin typeface="Calibri" panose="020F0502020204030204" pitchFamily="34" charset="0"/>
                <a:cs typeface="Calibri" panose="020F0502020204030204" pitchFamily="34" charset="0"/>
              </a:rPr>
              <a:t> επαλήθευση</a:t>
            </a:r>
            <a:r>
              <a:rPr i="1" dirty="0">
                <a:latin typeface="Calibri" panose="020F0502020204030204" pitchFamily="34" charset="0"/>
                <a:cs typeface="Calibri" panose="020F0502020204030204" pitchFamily="34" charset="0"/>
              </a:rPr>
              <a:t> </a:t>
            </a:r>
            <a:r>
              <a:rPr i="1" spc="-10" dirty="0">
                <a:latin typeface="Calibri" panose="020F0502020204030204" pitchFamily="34" charset="0"/>
                <a:cs typeface="Calibri" panose="020F0502020204030204" pitchFamily="34" charset="0"/>
              </a:rPr>
              <a:t>της </a:t>
            </a:r>
            <a:r>
              <a:rPr i="1" spc="-5" dirty="0">
                <a:latin typeface="Calibri" panose="020F0502020204030204" pitchFamily="34" charset="0"/>
                <a:cs typeface="Calibri" panose="020F0502020204030204" pitchFamily="34" charset="0"/>
              </a:rPr>
              <a:t> </a:t>
            </a:r>
            <a:r>
              <a:rPr i="1" spc="-10" dirty="0">
                <a:latin typeface="Calibri" panose="020F0502020204030204" pitchFamily="34" charset="0"/>
                <a:cs typeface="Calibri" panose="020F0502020204030204" pitchFamily="34" charset="0"/>
              </a:rPr>
              <a:t>ταυτότητας</a:t>
            </a:r>
            <a:r>
              <a:rPr i="1" spc="5" dirty="0">
                <a:latin typeface="Calibri" panose="020F0502020204030204" pitchFamily="34" charset="0"/>
                <a:cs typeface="Calibri" panose="020F0502020204030204" pitchFamily="34" charset="0"/>
              </a:rPr>
              <a:t> </a:t>
            </a:r>
            <a:r>
              <a:rPr i="1" spc="-5" dirty="0">
                <a:latin typeface="Calibri" panose="020F0502020204030204" pitchFamily="34" charset="0"/>
                <a:cs typeface="Calibri" panose="020F0502020204030204" pitchFamily="34" charset="0"/>
              </a:rPr>
              <a:t>του</a:t>
            </a:r>
            <a:r>
              <a:rPr i="1" spc="10" dirty="0">
                <a:latin typeface="Calibri" panose="020F0502020204030204" pitchFamily="34" charset="0"/>
                <a:cs typeface="Calibri" panose="020F0502020204030204" pitchFamily="34" charset="0"/>
              </a:rPr>
              <a:t> </a:t>
            </a:r>
            <a:r>
              <a:rPr i="1" spc="-5" dirty="0">
                <a:latin typeface="Calibri" panose="020F0502020204030204" pitchFamily="34" charset="0"/>
                <a:cs typeface="Calibri" panose="020F0502020204030204" pitchFamily="34" charset="0"/>
              </a:rPr>
              <a:t>προϊόντος.</a:t>
            </a:r>
            <a:r>
              <a:rPr i="1" spc="-20" dirty="0">
                <a:latin typeface="Calibri" panose="020F0502020204030204" pitchFamily="34" charset="0"/>
                <a:cs typeface="Calibri" panose="020F0502020204030204" pitchFamily="34" charset="0"/>
              </a:rPr>
              <a:t> </a:t>
            </a:r>
            <a:r>
              <a:rPr dirty="0">
                <a:latin typeface="Calibri" panose="020F0502020204030204" pitchFamily="34" charset="0"/>
                <a:cs typeface="Calibri" panose="020F0502020204030204" pitchFamily="34" charset="0"/>
              </a:rPr>
              <a:t>Η</a:t>
            </a:r>
            <a:r>
              <a:rPr spc="10"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ιχνηθέτηση</a:t>
            </a:r>
            <a:r>
              <a:rPr spc="30" dirty="0">
                <a:latin typeface="Calibri" panose="020F0502020204030204" pitchFamily="34" charset="0"/>
                <a:cs typeface="Calibri" panose="020F0502020204030204" pitchFamily="34" charset="0"/>
              </a:rPr>
              <a:t> </a:t>
            </a:r>
            <a:r>
              <a:rPr b="1" spc="-10" dirty="0">
                <a:latin typeface="Calibri" panose="020F0502020204030204" pitchFamily="34" charset="0"/>
                <a:cs typeface="Calibri" panose="020F0502020204030204" pitchFamily="34" charset="0"/>
              </a:rPr>
              <a:t>αποσκοπεί</a:t>
            </a:r>
            <a:r>
              <a:rPr b="1" spc="25" dirty="0">
                <a:latin typeface="Calibri" panose="020F0502020204030204" pitchFamily="34" charset="0"/>
                <a:cs typeface="Calibri" panose="020F0502020204030204" pitchFamily="34" charset="0"/>
              </a:rPr>
              <a:t> </a:t>
            </a:r>
            <a:r>
              <a:rPr spc="-15" dirty="0">
                <a:latin typeface="Calibri" panose="020F0502020204030204" pitchFamily="34" charset="0"/>
                <a:cs typeface="Calibri" panose="020F0502020204030204" pitchFamily="34" charset="0"/>
              </a:rPr>
              <a:t>στην</a:t>
            </a:r>
            <a:r>
              <a:rPr spc="20"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προστασία</a:t>
            </a:r>
            <a:r>
              <a:rPr spc="10" dirty="0">
                <a:latin typeface="Calibri" panose="020F0502020204030204" pitchFamily="34" charset="0"/>
                <a:cs typeface="Calibri" panose="020F0502020204030204" pitchFamily="34" charset="0"/>
              </a:rPr>
              <a:t> </a:t>
            </a:r>
            <a:r>
              <a:rPr spc="-15" dirty="0">
                <a:latin typeface="Calibri" panose="020F0502020204030204" pitchFamily="34" charset="0"/>
                <a:cs typeface="Calibri" panose="020F0502020204030204" pitchFamily="34" charset="0"/>
              </a:rPr>
              <a:t>καταναλωτών</a:t>
            </a:r>
            <a:r>
              <a:rPr spc="20" dirty="0">
                <a:latin typeface="Calibri" panose="020F0502020204030204" pitchFamily="34" charset="0"/>
                <a:cs typeface="Calibri" panose="020F0502020204030204" pitchFamily="34" charset="0"/>
              </a:rPr>
              <a:t> </a:t>
            </a:r>
            <a:r>
              <a:rPr spc="-20" dirty="0">
                <a:latin typeface="Calibri" panose="020F0502020204030204" pitchFamily="34" charset="0"/>
                <a:cs typeface="Calibri" panose="020F0502020204030204" pitchFamily="34" charset="0"/>
              </a:rPr>
              <a:t>και</a:t>
            </a:r>
            <a:r>
              <a:rPr spc="15"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της </a:t>
            </a:r>
            <a:r>
              <a:rPr spc="-325"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κρατικής</a:t>
            </a:r>
            <a:r>
              <a:rPr spc="-10" dirty="0">
                <a:latin typeface="Calibri" panose="020F0502020204030204" pitchFamily="34" charset="0"/>
                <a:cs typeface="Calibri" panose="020F0502020204030204" pitchFamily="34" charset="0"/>
              </a:rPr>
              <a:t> οικονομίας.</a:t>
            </a:r>
            <a:endParaRPr dirty="0">
              <a:latin typeface="Calibri" panose="020F0502020204030204" pitchFamily="34" charset="0"/>
              <a:cs typeface="Calibri" panose="020F0502020204030204" pitchFamily="34" charset="0"/>
            </a:endParaRPr>
          </a:p>
          <a:p>
            <a:pPr marL="355600" marR="2161540" algn="just">
              <a:lnSpc>
                <a:spcPct val="120000"/>
              </a:lnSpc>
              <a:spcBef>
                <a:spcPts val="5"/>
              </a:spcBef>
            </a:pPr>
            <a:endParaRPr lang="en-US" dirty="0">
              <a:latin typeface="Calibri" panose="020F0502020204030204" pitchFamily="34" charset="0"/>
              <a:cs typeface="Calibri" panose="020F0502020204030204" pitchFamily="34" charset="0"/>
            </a:endParaRPr>
          </a:p>
          <a:p>
            <a:pPr marL="355600" marR="2161540" algn="ctr">
              <a:lnSpc>
                <a:spcPct val="120000"/>
              </a:lnSpc>
              <a:spcBef>
                <a:spcPts val="5"/>
              </a:spcBef>
            </a:pPr>
            <a:r>
              <a:rPr b="1" dirty="0">
                <a:latin typeface="Calibri" panose="020F0502020204030204" pitchFamily="34" charset="0"/>
                <a:cs typeface="Calibri" panose="020F0502020204030204" pitchFamily="34" charset="0"/>
              </a:rPr>
              <a:t>Η </a:t>
            </a:r>
            <a:r>
              <a:rPr b="1" spc="-10" dirty="0">
                <a:latin typeface="Calibri" panose="020F0502020204030204" pitchFamily="34" charset="0"/>
                <a:cs typeface="Calibri" panose="020F0502020204030204" pitchFamily="34" charset="0"/>
              </a:rPr>
              <a:t>ιχνηθέτηση</a:t>
            </a:r>
            <a:r>
              <a:rPr b="1" spc="25" dirty="0">
                <a:latin typeface="Calibri" panose="020F0502020204030204" pitchFamily="34" charset="0"/>
                <a:cs typeface="Calibri" panose="020F0502020204030204" pitchFamily="34" charset="0"/>
              </a:rPr>
              <a:t> </a:t>
            </a:r>
            <a:r>
              <a:rPr b="1" dirty="0">
                <a:latin typeface="Calibri" panose="020F0502020204030204" pitchFamily="34" charset="0"/>
                <a:cs typeface="Calibri" panose="020F0502020204030204" pitchFamily="34" charset="0"/>
              </a:rPr>
              <a:t>στη</a:t>
            </a:r>
            <a:r>
              <a:rPr b="1" spc="10" dirty="0">
                <a:latin typeface="Calibri" panose="020F0502020204030204" pitchFamily="34" charset="0"/>
                <a:cs typeface="Calibri" panose="020F0502020204030204" pitchFamily="34" charset="0"/>
              </a:rPr>
              <a:t> </a:t>
            </a:r>
            <a:r>
              <a:rPr b="1" spc="-15" dirty="0">
                <a:latin typeface="Calibri" panose="020F0502020204030204" pitchFamily="34" charset="0"/>
                <a:cs typeface="Calibri" panose="020F0502020204030204" pitchFamily="34" charset="0"/>
              </a:rPr>
              <a:t>βενζίνη</a:t>
            </a:r>
            <a:r>
              <a:rPr b="1" spc="25" dirty="0">
                <a:latin typeface="Calibri" panose="020F0502020204030204" pitchFamily="34" charset="0"/>
                <a:cs typeface="Calibri" panose="020F0502020204030204" pitchFamily="34" charset="0"/>
              </a:rPr>
              <a:t> </a:t>
            </a:r>
            <a:r>
              <a:rPr b="1" spc="-5" dirty="0">
                <a:latin typeface="Calibri" panose="020F0502020204030204" pitchFamily="34" charset="0"/>
                <a:cs typeface="Calibri" panose="020F0502020204030204" pitchFamily="34" charset="0"/>
              </a:rPr>
              <a:t>προστίθεται</a:t>
            </a:r>
            <a:r>
              <a:rPr b="1" spc="20" dirty="0">
                <a:latin typeface="Calibri" panose="020F0502020204030204" pitchFamily="34" charset="0"/>
                <a:cs typeface="Calibri" panose="020F0502020204030204" pitchFamily="34" charset="0"/>
              </a:rPr>
              <a:t> </a:t>
            </a:r>
            <a:r>
              <a:rPr b="1" spc="-5" dirty="0">
                <a:latin typeface="Calibri" panose="020F0502020204030204" pitchFamily="34" charset="0"/>
                <a:cs typeface="Calibri" panose="020F0502020204030204" pitchFamily="34" charset="0"/>
              </a:rPr>
              <a:t>ως</a:t>
            </a:r>
            <a:r>
              <a:rPr b="1" spc="15" dirty="0">
                <a:latin typeface="Calibri" panose="020F0502020204030204" pitchFamily="34" charset="0"/>
                <a:cs typeface="Calibri" panose="020F0502020204030204" pitchFamily="34" charset="0"/>
              </a:rPr>
              <a:t> </a:t>
            </a:r>
            <a:r>
              <a:rPr b="1" spc="-5" dirty="0">
                <a:latin typeface="Calibri" panose="020F0502020204030204" pitchFamily="34" charset="0"/>
                <a:cs typeface="Calibri" panose="020F0502020204030204" pitchFamily="34" charset="0"/>
              </a:rPr>
              <a:t>δείκτης</a:t>
            </a:r>
            <a:r>
              <a:rPr lang="el-GR" b="1" spc="5" dirty="0">
                <a:latin typeface="Calibri" panose="020F0502020204030204" pitchFamily="34" charset="0"/>
                <a:cs typeface="Calibri" panose="020F0502020204030204" pitchFamily="34" charset="0"/>
              </a:rPr>
              <a:t> </a:t>
            </a:r>
            <a:r>
              <a:rPr b="1" spc="-5" dirty="0">
                <a:latin typeface="Calibri" panose="020F0502020204030204" pitchFamily="34" charset="0"/>
                <a:cs typeface="Calibri" panose="020F0502020204030204" pitchFamily="34" charset="0"/>
              </a:rPr>
              <a:t>π</a:t>
            </a:r>
            <a:r>
              <a:rPr b="1" spc="-5" dirty="0" err="1">
                <a:latin typeface="Calibri" panose="020F0502020204030204" pitchFamily="34" charset="0"/>
                <a:cs typeface="Calibri" panose="020F0502020204030204" pitchFamily="34" charset="0"/>
              </a:rPr>
              <a:t>οιοτικής</a:t>
            </a:r>
            <a:r>
              <a:rPr b="1" spc="-5" dirty="0">
                <a:latin typeface="Calibri" panose="020F0502020204030204" pitchFamily="34" charset="0"/>
                <a:cs typeface="Calibri" panose="020F0502020204030204" pitchFamily="34" charset="0"/>
              </a:rPr>
              <a:t> </a:t>
            </a:r>
            <a:r>
              <a:rPr b="1" spc="-10" dirty="0">
                <a:latin typeface="Calibri" panose="020F0502020204030204" pitchFamily="34" charset="0"/>
                <a:cs typeface="Calibri" panose="020F0502020204030204" pitchFamily="34" charset="0"/>
              </a:rPr>
              <a:t>διάκρισης. </a:t>
            </a:r>
            <a:r>
              <a:rPr b="1" spc="-325" dirty="0">
                <a:latin typeface="Calibri" panose="020F0502020204030204" pitchFamily="34" charset="0"/>
                <a:cs typeface="Calibri" panose="020F0502020204030204" pitchFamily="34" charset="0"/>
              </a:rPr>
              <a:t> </a:t>
            </a:r>
            <a:r>
              <a:rPr b="1" dirty="0">
                <a:latin typeface="Calibri" panose="020F0502020204030204" pitchFamily="34" charset="0"/>
                <a:cs typeface="Calibri" panose="020F0502020204030204" pitchFamily="34" charset="0"/>
              </a:rPr>
              <a:t>Η</a:t>
            </a:r>
            <a:r>
              <a:rPr b="1" spc="-5" dirty="0">
                <a:latin typeface="Calibri" panose="020F0502020204030204" pitchFamily="34" charset="0"/>
                <a:cs typeface="Calibri" panose="020F0502020204030204" pitchFamily="34" charset="0"/>
              </a:rPr>
              <a:t> </a:t>
            </a:r>
            <a:r>
              <a:rPr b="1" spc="-10" dirty="0">
                <a:latin typeface="Calibri" panose="020F0502020204030204" pitchFamily="34" charset="0"/>
                <a:cs typeface="Calibri" panose="020F0502020204030204" pitchFamily="34" charset="0"/>
              </a:rPr>
              <a:t>ιχνηθέτηση</a:t>
            </a:r>
            <a:r>
              <a:rPr b="1" spc="20" dirty="0">
                <a:latin typeface="Calibri" panose="020F0502020204030204" pitchFamily="34" charset="0"/>
                <a:cs typeface="Calibri" panose="020F0502020204030204" pitchFamily="34" charset="0"/>
              </a:rPr>
              <a:t> </a:t>
            </a:r>
            <a:r>
              <a:rPr b="1" spc="-5" dirty="0">
                <a:latin typeface="Calibri" panose="020F0502020204030204" pitchFamily="34" charset="0"/>
                <a:cs typeface="Calibri" panose="020F0502020204030204" pitchFamily="34" charset="0"/>
              </a:rPr>
              <a:t>στα</a:t>
            </a:r>
            <a:r>
              <a:rPr b="1" spc="10" dirty="0">
                <a:latin typeface="Calibri" panose="020F0502020204030204" pitchFamily="34" charset="0"/>
                <a:cs typeface="Calibri" panose="020F0502020204030204" pitchFamily="34" charset="0"/>
              </a:rPr>
              <a:t> </a:t>
            </a:r>
            <a:r>
              <a:rPr b="1" spc="-5" dirty="0">
                <a:latin typeface="Calibri" panose="020F0502020204030204" pitchFamily="34" charset="0"/>
                <a:cs typeface="Calibri" panose="020F0502020204030204" pitchFamily="34" charset="0"/>
              </a:rPr>
              <a:t>πετρέλαια</a:t>
            </a:r>
            <a:r>
              <a:rPr b="1" dirty="0">
                <a:latin typeface="Calibri" panose="020F0502020204030204" pitchFamily="34" charset="0"/>
                <a:cs typeface="Calibri" panose="020F0502020204030204" pitchFamily="34" charset="0"/>
              </a:rPr>
              <a:t> </a:t>
            </a:r>
            <a:r>
              <a:rPr b="1" spc="-5" dirty="0">
                <a:latin typeface="Calibri" panose="020F0502020204030204" pitchFamily="34" charset="0"/>
                <a:cs typeface="Calibri" panose="020F0502020204030204" pitchFamily="34" charset="0"/>
              </a:rPr>
              <a:t>προστίθεται</a:t>
            </a:r>
            <a:r>
              <a:rPr b="1" spc="15" dirty="0">
                <a:latin typeface="Calibri" panose="020F0502020204030204" pitchFamily="34" charset="0"/>
                <a:cs typeface="Calibri" panose="020F0502020204030204" pitchFamily="34" charset="0"/>
              </a:rPr>
              <a:t> </a:t>
            </a:r>
            <a:r>
              <a:rPr b="1" spc="-5" dirty="0">
                <a:latin typeface="Calibri" panose="020F0502020204030204" pitchFamily="34" charset="0"/>
                <a:cs typeface="Calibri" panose="020F0502020204030204" pitchFamily="34" charset="0"/>
              </a:rPr>
              <a:t>για φορολογική</a:t>
            </a:r>
            <a:r>
              <a:rPr b="1" dirty="0">
                <a:latin typeface="Calibri" panose="020F0502020204030204" pitchFamily="34" charset="0"/>
                <a:cs typeface="Calibri" panose="020F0502020204030204" pitchFamily="34" charset="0"/>
              </a:rPr>
              <a:t> </a:t>
            </a:r>
            <a:r>
              <a:rPr b="1" spc="-5" dirty="0">
                <a:latin typeface="Calibri" panose="020F0502020204030204" pitchFamily="34" charset="0"/>
                <a:cs typeface="Calibri" panose="020F0502020204030204" pitchFamily="34" charset="0"/>
              </a:rPr>
              <a:t>σήμανση.</a:t>
            </a:r>
            <a:endParaRPr b="1" dirty="0">
              <a:latin typeface="Calibri" panose="020F0502020204030204" pitchFamily="34" charset="0"/>
              <a:cs typeface="Calibri" panose="020F0502020204030204" pitchFamily="34" charset="0"/>
            </a:endParaRPr>
          </a:p>
          <a:p>
            <a:pPr algn="just">
              <a:lnSpc>
                <a:spcPct val="100000"/>
              </a:lnSpc>
              <a:spcBef>
                <a:spcPts val="20"/>
              </a:spcBef>
            </a:pPr>
            <a:endParaRPr dirty="0">
              <a:latin typeface="Calibri" panose="020F0502020204030204" pitchFamily="34" charset="0"/>
              <a:cs typeface="Calibri" panose="020F0502020204030204" pitchFamily="34" charset="0"/>
            </a:endParaRPr>
          </a:p>
          <a:p>
            <a:pPr marL="355600" indent="-342900" algn="just">
              <a:lnSpc>
                <a:spcPct val="100000"/>
              </a:lnSpc>
              <a:buFont typeface="Arial MT"/>
              <a:buChar char="•"/>
              <a:tabLst>
                <a:tab pos="354965" algn="l"/>
                <a:tab pos="355600" algn="l"/>
              </a:tabLst>
            </a:pPr>
            <a:r>
              <a:rPr spc="-10" dirty="0">
                <a:latin typeface="Calibri" panose="020F0502020204030204" pitchFamily="34" charset="0"/>
                <a:cs typeface="Calibri" panose="020F0502020204030204" pitchFamily="34" charset="0"/>
              </a:rPr>
              <a:t>Είναι</a:t>
            </a:r>
            <a:r>
              <a:rPr spc="10"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συμβατοί </a:t>
            </a:r>
            <a:r>
              <a:rPr dirty="0">
                <a:latin typeface="Calibri" panose="020F0502020204030204" pitchFamily="34" charset="0"/>
                <a:cs typeface="Calibri" panose="020F0502020204030204" pitchFamily="34" charset="0"/>
              </a:rPr>
              <a:t>με</a:t>
            </a:r>
            <a:r>
              <a:rPr spc="10"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τα</a:t>
            </a:r>
            <a:r>
              <a:rPr spc="-5" dirty="0">
                <a:latin typeface="Calibri" panose="020F0502020204030204" pitchFamily="34" charset="0"/>
                <a:cs typeface="Calibri" panose="020F0502020204030204" pitchFamily="34" charset="0"/>
              </a:rPr>
              <a:t> άλλα</a:t>
            </a:r>
            <a:r>
              <a:rPr spc="5"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συστατικά</a:t>
            </a:r>
            <a:r>
              <a:rPr spc="20"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των</a:t>
            </a:r>
            <a:r>
              <a:rPr spc="-15"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καυσίμων</a:t>
            </a:r>
            <a:endParaRPr dirty="0">
              <a:latin typeface="Calibri" panose="020F0502020204030204" pitchFamily="34" charset="0"/>
              <a:cs typeface="Calibri" panose="020F0502020204030204" pitchFamily="34" charset="0"/>
            </a:endParaRPr>
          </a:p>
          <a:p>
            <a:pPr algn="just">
              <a:lnSpc>
                <a:spcPct val="100000"/>
              </a:lnSpc>
              <a:spcBef>
                <a:spcPts val="15"/>
              </a:spcBef>
              <a:buFont typeface="Arial MT"/>
              <a:buChar char="•"/>
            </a:pPr>
            <a:endParaRPr dirty="0">
              <a:latin typeface="Calibri" panose="020F0502020204030204" pitchFamily="34" charset="0"/>
              <a:cs typeface="Calibri" panose="020F0502020204030204" pitchFamily="34" charset="0"/>
            </a:endParaRPr>
          </a:p>
          <a:p>
            <a:pPr marL="355600" indent="-342900" algn="just">
              <a:lnSpc>
                <a:spcPct val="100000"/>
              </a:lnSpc>
              <a:buFont typeface="Arial MT"/>
              <a:buChar char="•"/>
              <a:tabLst>
                <a:tab pos="354965" algn="l"/>
                <a:tab pos="355600" algn="l"/>
              </a:tabLst>
            </a:pPr>
            <a:r>
              <a:rPr dirty="0">
                <a:latin typeface="Calibri" panose="020F0502020204030204" pitchFamily="34" charset="0"/>
                <a:cs typeface="Calibri" panose="020F0502020204030204" pitchFamily="34" charset="0"/>
              </a:rPr>
              <a:t>Δεν </a:t>
            </a:r>
            <a:r>
              <a:rPr spc="-5" dirty="0">
                <a:latin typeface="Calibri" panose="020F0502020204030204" pitchFamily="34" charset="0"/>
                <a:cs typeface="Calibri" panose="020F0502020204030204" pitchFamily="34" charset="0"/>
              </a:rPr>
              <a:t>αλλοιώνουν</a:t>
            </a:r>
            <a:r>
              <a:rPr spc="10"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τις </a:t>
            </a:r>
            <a:r>
              <a:rPr spc="-10" dirty="0">
                <a:latin typeface="Calibri" panose="020F0502020204030204" pitchFamily="34" charset="0"/>
                <a:cs typeface="Calibri" panose="020F0502020204030204" pitchFamily="34" charset="0"/>
              </a:rPr>
              <a:t>φυσικές</a:t>
            </a:r>
            <a:r>
              <a:rPr spc="25" dirty="0">
                <a:latin typeface="Calibri" panose="020F0502020204030204" pitchFamily="34" charset="0"/>
                <a:cs typeface="Calibri" panose="020F0502020204030204" pitchFamily="34" charset="0"/>
              </a:rPr>
              <a:t> </a:t>
            </a:r>
            <a:r>
              <a:rPr dirty="0">
                <a:latin typeface="Calibri" panose="020F0502020204030204" pitchFamily="34" charset="0"/>
                <a:cs typeface="Calibri" panose="020F0502020204030204" pitchFamily="34" charset="0"/>
              </a:rPr>
              <a:t>ή </a:t>
            </a:r>
            <a:r>
              <a:rPr spc="-10" dirty="0">
                <a:latin typeface="Calibri" panose="020F0502020204030204" pitchFamily="34" charset="0"/>
                <a:cs typeface="Calibri" panose="020F0502020204030204" pitchFamily="34" charset="0"/>
              </a:rPr>
              <a:t>χημικές</a:t>
            </a:r>
            <a:r>
              <a:rPr spc="5"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ιδιότητες</a:t>
            </a:r>
            <a:r>
              <a:rPr spc="10"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των</a:t>
            </a:r>
            <a:r>
              <a:rPr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καυσίμων</a:t>
            </a:r>
            <a:endParaRPr dirty="0">
              <a:latin typeface="Calibri" panose="020F0502020204030204" pitchFamily="34" charset="0"/>
              <a:cs typeface="Calibri" panose="020F0502020204030204" pitchFamily="34" charset="0"/>
            </a:endParaRPr>
          </a:p>
          <a:p>
            <a:pPr algn="just">
              <a:lnSpc>
                <a:spcPct val="100000"/>
              </a:lnSpc>
              <a:spcBef>
                <a:spcPts val="20"/>
              </a:spcBef>
              <a:buFont typeface="Arial MT"/>
              <a:buChar char="•"/>
            </a:pPr>
            <a:endParaRPr dirty="0">
              <a:latin typeface="Calibri" panose="020F0502020204030204" pitchFamily="34" charset="0"/>
              <a:cs typeface="Calibri" panose="020F0502020204030204" pitchFamily="34" charset="0"/>
            </a:endParaRPr>
          </a:p>
          <a:p>
            <a:pPr marL="355600" indent="-342900" algn="just">
              <a:lnSpc>
                <a:spcPct val="100000"/>
              </a:lnSpc>
              <a:buFont typeface="Arial MT"/>
              <a:buChar char="•"/>
              <a:tabLst>
                <a:tab pos="354965" algn="l"/>
                <a:tab pos="355600" algn="l"/>
              </a:tabLst>
            </a:pPr>
            <a:r>
              <a:rPr dirty="0">
                <a:latin typeface="Calibri" panose="020F0502020204030204" pitchFamily="34" charset="0"/>
                <a:cs typeface="Calibri" panose="020F0502020204030204" pitchFamily="34" charset="0"/>
              </a:rPr>
              <a:t>Δεν</a:t>
            </a:r>
            <a:r>
              <a:rPr spc="5"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προκαλούν</a:t>
            </a:r>
            <a:r>
              <a:rPr spc="10"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προβλήματα</a:t>
            </a:r>
            <a:r>
              <a:rPr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στους</a:t>
            </a:r>
            <a:r>
              <a:rPr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κινητήρες</a:t>
            </a:r>
            <a:r>
              <a:rPr spc="5" dirty="0">
                <a:latin typeface="Calibri" panose="020F0502020204030204" pitchFamily="34" charset="0"/>
                <a:cs typeface="Calibri" panose="020F0502020204030204" pitchFamily="34" charset="0"/>
              </a:rPr>
              <a:t> </a:t>
            </a:r>
            <a:r>
              <a:rPr spc="-20" dirty="0">
                <a:latin typeface="Calibri" panose="020F0502020204030204" pitchFamily="34" charset="0"/>
                <a:cs typeface="Calibri" panose="020F0502020204030204" pitchFamily="34" charset="0"/>
              </a:rPr>
              <a:t>και</a:t>
            </a:r>
            <a:r>
              <a:rPr spc="10"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το</a:t>
            </a:r>
            <a:r>
              <a:rPr spc="5" dirty="0">
                <a:latin typeface="Calibri" panose="020F0502020204030204" pitchFamily="34" charset="0"/>
                <a:cs typeface="Calibri" panose="020F0502020204030204" pitchFamily="34" charset="0"/>
              </a:rPr>
              <a:t> </a:t>
            </a:r>
            <a:r>
              <a:rPr spc="-15" dirty="0">
                <a:latin typeface="Calibri" panose="020F0502020204030204" pitchFamily="34" charset="0"/>
                <a:cs typeface="Calibri" panose="020F0502020204030204" pitchFamily="34" charset="0"/>
              </a:rPr>
              <a:t>μηχανολογικό</a:t>
            </a:r>
            <a:r>
              <a:rPr spc="-10"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εξοπλισμό</a:t>
            </a:r>
            <a:endParaRPr lang="el-GR" spc="-5" dirty="0">
              <a:latin typeface="Calibri" panose="020F0502020204030204" pitchFamily="34" charset="0"/>
              <a:cs typeface="Calibri" panose="020F0502020204030204" pitchFamily="34" charset="0"/>
            </a:endParaRPr>
          </a:p>
          <a:p>
            <a:pPr marL="12700" algn="just">
              <a:lnSpc>
                <a:spcPct val="100000"/>
              </a:lnSpc>
              <a:tabLst>
                <a:tab pos="354965" algn="l"/>
                <a:tab pos="355600" algn="l"/>
              </a:tabLst>
            </a:pPr>
            <a:endParaRPr dirty="0">
              <a:latin typeface="Calibri" panose="020F0502020204030204" pitchFamily="34" charset="0"/>
              <a:cs typeface="Calibri" panose="020F0502020204030204" pitchFamily="34" charset="0"/>
            </a:endParaRPr>
          </a:p>
          <a:p>
            <a:pPr marL="355600" indent="-342900" algn="just">
              <a:lnSpc>
                <a:spcPct val="100000"/>
              </a:lnSpc>
              <a:spcBef>
                <a:spcPts val="5"/>
              </a:spcBef>
              <a:buFont typeface="Arial MT"/>
              <a:buChar char="•"/>
              <a:tabLst>
                <a:tab pos="354965" algn="l"/>
                <a:tab pos="355600" algn="l"/>
              </a:tabLst>
            </a:pPr>
            <a:r>
              <a:rPr spc="-10" dirty="0">
                <a:latin typeface="Calibri" panose="020F0502020204030204" pitchFamily="34" charset="0"/>
                <a:cs typeface="Calibri" panose="020F0502020204030204" pitchFamily="34" charset="0"/>
              </a:rPr>
              <a:t>Είναι</a:t>
            </a:r>
            <a:r>
              <a:rPr spc="10"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αβλαβή</a:t>
            </a:r>
            <a:r>
              <a:rPr spc="5"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για</a:t>
            </a:r>
            <a:r>
              <a:rPr spc="5"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τον</a:t>
            </a:r>
            <a:r>
              <a:rPr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άνθρωπο</a:t>
            </a:r>
            <a:r>
              <a:rPr spc="15" dirty="0">
                <a:latin typeface="Calibri" panose="020F0502020204030204" pitchFamily="34" charset="0"/>
                <a:cs typeface="Calibri" panose="020F0502020204030204" pitchFamily="34" charset="0"/>
              </a:rPr>
              <a:t> </a:t>
            </a:r>
            <a:r>
              <a:rPr spc="-20" dirty="0">
                <a:latin typeface="Calibri" panose="020F0502020204030204" pitchFamily="34" charset="0"/>
                <a:cs typeface="Calibri" panose="020F0502020204030204" pitchFamily="34" charset="0"/>
              </a:rPr>
              <a:t>και</a:t>
            </a:r>
            <a:r>
              <a:rPr spc="-5"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το</a:t>
            </a:r>
            <a:r>
              <a:rPr spc="-5" dirty="0">
                <a:latin typeface="Calibri" panose="020F0502020204030204" pitchFamily="34" charset="0"/>
                <a:cs typeface="Calibri" panose="020F0502020204030204" pitchFamily="34" charset="0"/>
              </a:rPr>
              <a:t> περιβάλλον</a:t>
            </a:r>
            <a:r>
              <a:rPr spc="15" dirty="0">
                <a:latin typeface="Calibri" panose="020F0502020204030204" pitchFamily="34" charset="0"/>
                <a:cs typeface="Calibri" panose="020F0502020204030204" pitchFamily="34" charset="0"/>
              </a:rPr>
              <a:t> </a:t>
            </a:r>
            <a:r>
              <a:rPr dirty="0">
                <a:latin typeface="Calibri" panose="020F0502020204030204" pitchFamily="34" charset="0"/>
                <a:cs typeface="Calibri" panose="020F0502020204030204" pitchFamily="34" charset="0"/>
              </a:rPr>
              <a:t>-</a:t>
            </a:r>
            <a:r>
              <a:rPr spc="5"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δεν</a:t>
            </a:r>
            <a:r>
              <a:rPr spc="5"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περιέχουν</a:t>
            </a:r>
            <a:r>
              <a:rPr spc="5"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φωσφόρο,</a:t>
            </a:r>
            <a:r>
              <a:rPr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μέταλλα</a:t>
            </a:r>
            <a:r>
              <a:rPr spc="5" dirty="0">
                <a:latin typeface="Calibri" panose="020F0502020204030204" pitchFamily="34" charset="0"/>
                <a:cs typeface="Calibri" panose="020F0502020204030204" pitchFamily="34" charset="0"/>
              </a:rPr>
              <a:t> </a:t>
            </a:r>
            <a:r>
              <a:rPr spc="-20" dirty="0">
                <a:latin typeface="Calibri" panose="020F0502020204030204" pitchFamily="34" charset="0"/>
                <a:cs typeface="Calibri" panose="020F0502020204030204" pitchFamily="34" charset="0"/>
              </a:rPr>
              <a:t>και</a:t>
            </a:r>
            <a:r>
              <a:rPr spc="5"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αλογόνα</a:t>
            </a:r>
            <a:endParaRPr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4629A43-5FBC-4E5E-B336-014D192A889B}"/>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64088" y="1935156"/>
            <a:ext cx="1527175" cy="436880"/>
          </a:xfrm>
          <a:prstGeom prst="rect">
            <a:avLst/>
          </a:prstGeom>
        </p:spPr>
        <p:txBody>
          <a:bodyPr vert="horz" wrap="square" lIns="0" tIns="12700" rIns="0" bIns="0" rtlCol="0">
            <a:spAutoFit/>
          </a:bodyPr>
          <a:lstStyle/>
          <a:p>
            <a:pPr marL="12700">
              <a:lnSpc>
                <a:spcPct val="100000"/>
              </a:lnSpc>
              <a:spcBef>
                <a:spcPts val="100"/>
              </a:spcBef>
            </a:pPr>
            <a:r>
              <a:rPr sz="900" spc="-500" dirty="0">
                <a:latin typeface="Arial MT"/>
                <a:cs typeface="Arial MT"/>
              </a:rPr>
              <a:t>Ει</a:t>
            </a:r>
            <a:r>
              <a:rPr sz="900" spc="-445" dirty="0">
                <a:latin typeface="Arial MT"/>
                <a:cs typeface="Arial MT"/>
              </a:rPr>
              <a:t>κ</a:t>
            </a:r>
            <a:r>
              <a:rPr sz="900" spc="-400" dirty="0">
                <a:latin typeface="Arial MT"/>
                <a:cs typeface="Arial MT"/>
              </a:rPr>
              <a:t>ό</a:t>
            </a:r>
            <a:r>
              <a:rPr sz="900" spc="-459" dirty="0">
                <a:latin typeface="Arial MT"/>
                <a:cs typeface="Arial MT"/>
              </a:rPr>
              <a:t>ν</a:t>
            </a:r>
            <a:r>
              <a:rPr sz="900" spc="-380" dirty="0">
                <a:latin typeface="Arial MT"/>
                <a:cs typeface="Arial MT"/>
              </a:rPr>
              <a:t>α</a:t>
            </a:r>
            <a:r>
              <a:rPr sz="900" spc="-5" dirty="0">
                <a:latin typeface="Arial MT"/>
                <a:cs typeface="Arial MT"/>
              </a:rPr>
              <a:t> </a:t>
            </a:r>
            <a:r>
              <a:rPr sz="900" dirty="0">
                <a:latin typeface="Arial MT"/>
                <a:cs typeface="Arial MT"/>
              </a:rPr>
              <a:t>1</a:t>
            </a:r>
            <a:r>
              <a:rPr sz="900" spc="5" dirty="0">
                <a:latin typeface="Arial MT"/>
                <a:cs typeface="Arial MT"/>
              </a:rPr>
              <a:t>:</a:t>
            </a:r>
            <a:r>
              <a:rPr sz="900" b="1" dirty="0">
                <a:latin typeface="Arial"/>
                <a:cs typeface="Arial"/>
              </a:rPr>
              <a:t>Sol</a:t>
            </a:r>
            <a:r>
              <a:rPr sz="900" b="1" spc="-15" dirty="0">
                <a:latin typeface="Arial"/>
                <a:cs typeface="Arial"/>
              </a:rPr>
              <a:t>v</a:t>
            </a:r>
            <a:r>
              <a:rPr sz="900" b="1" spc="-5" dirty="0">
                <a:latin typeface="Arial"/>
                <a:cs typeface="Arial"/>
              </a:rPr>
              <a:t>e</a:t>
            </a:r>
            <a:r>
              <a:rPr sz="900" b="1" dirty="0">
                <a:latin typeface="Arial"/>
                <a:cs typeface="Arial"/>
              </a:rPr>
              <a:t>nt</a:t>
            </a:r>
            <a:r>
              <a:rPr sz="900" b="1" spc="-10" dirty="0">
                <a:latin typeface="Arial"/>
                <a:cs typeface="Arial"/>
              </a:rPr>
              <a:t> </a:t>
            </a:r>
            <a:r>
              <a:rPr sz="900" b="1" spc="-5" dirty="0">
                <a:latin typeface="Arial"/>
                <a:cs typeface="Arial"/>
              </a:rPr>
              <a:t>Ye</a:t>
            </a:r>
            <a:r>
              <a:rPr sz="900" b="1" dirty="0">
                <a:latin typeface="Arial"/>
                <a:cs typeface="Arial"/>
              </a:rPr>
              <a:t>llow</a:t>
            </a:r>
            <a:r>
              <a:rPr sz="900" b="1" spc="-15" dirty="0">
                <a:latin typeface="Arial"/>
                <a:cs typeface="Arial"/>
              </a:rPr>
              <a:t> </a:t>
            </a:r>
            <a:r>
              <a:rPr sz="900" b="1" spc="-5" dirty="0">
                <a:latin typeface="Arial"/>
                <a:cs typeface="Arial"/>
              </a:rPr>
              <a:t>124</a:t>
            </a:r>
            <a:endParaRPr sz="900" dirty="0">
              <a:latin typeface="Arial"/>
              <a:cs typeface="Arial"/>
            </a:endParaRPr>
          </a:p>
          <a:p>
            <a:pPr marL="12700" marR="787400">
              <a:lnSpc>
                <a:spcPct val="100000"/>
              </a:lnSpc>
            </a:pPr>
            <a:r>
              <a:rPr sz="900" dirty="0">
                <a:latin typeface="Arial MT"/>
                <a:cs typeface="Arial MT"/>
              </a:rPr>
              <a:t>(Euromarker) </a:t>
            </a:r>
            <a:r>
              <a:rPr sz="900" spc="5" dirty="0">
                <a:latin typeface="Arial MT"/>
                <a:cs typeface="Arial MT"/>
              </a:rPr>
              <a:t> </a:t>
            </a:r>
            <a:r>
              <a:rPr sz="900" spc="-5" dirty="0">
                <a:latin typeface="Arial MT"/>
                <a:cs typeface="Arial MT"/>
              </a:rPr>
              <a:t>C22H31N3O2</a:t>
            </a:r>
            <a:endParaRPr sz="900" dirty="0">
              <a:latin typeface="Arial MT"/>
              <a:cs typeface="Arial MT"/>
            </a:endParaRPr>
          </a:p>
        </p:txBody>
      </p:sp>
      <p:sp>
        <p:nvSpPr>
          <p:cNvPr id="4" name="object 4"/>
          <p:cNvSpPr txBox="1"/>
          <p:nvPr/>
        </p:nvSpPr>
        <p:spPr>
          <a:xfrm>
            <a:off x="4464177" y="4553839"/>
            <a:ext cx="1501140" cy="436880"/>
          </a:xfrm>
          <a:prstGeom prst="rect">
            <a:avLst/>
          </a:prstGeom>
        </p:spPr>
        <p:txBody>
          <a:bodyPr vert="horz" wrap="square" lIns="0" tIns="12700" rIns="0" bIns="0" rtlCol="0">
            <a:spAutoFit/>
          </a:bodyPr>
          <a:lstStyle/>
          <a:p>
            <a:pPr marL="12700">
              <a:lnSpc>
                <a:spcPct val="100000"/>
              </a:lnSpc>
              <a:spcBef>
                <a:spcPts val="100"/>
              </a:spcBef>
            </a:pPr>
            <a:r>
              <a:rPr sz="900" spc="-500" dirty="0">
                <a:latin typeface="Arial MT"/>
                <a:cs typeface="Arial MT"/>
              </a:rPr>
              <a:t>Ει</a:t>
            </a:r>
            <a:r>
              <a:rPr sz="900" spc="-445" dirty="0">
                <a:latin typeface="Arial MT"/>
                <a:cs typeface="Arial MT"/>
              </a:rPr>
              <a:t>κ</a:t>
            </a:r>
            <a:r>
              <a:rPr sz="900" spc="-400" dirty="0">
                <a:latin typeface="Arial MT"/>
                <a:cs typeface="Arial MT"/>
              </a:rPr>
              <a:t>ό</a:t>
            </a:r>
            <a:r>
              <a:rPr sz="900" spc="-459" dirty="0">
                <a:latin typeface="Arial MT"/>
                <a:cs typeface="Arial MT"/>
              </a:rPr>
              <a:t>ν</a:t>
            </a:r>
            <a:r>
              <a:rPr sz="900" spc="-380" dirty="0">
                <a:latin typeface="Arial MT"/>
                <a:cs typeface="Arial MT"/>
              </a:rPr>
              <a:t>α</a:t>
            </a:r>
            <a:r>
              <a:rPr sz="900" spc="-5" dirty="0">
                <a:latin typeface="Arial MT"/>
                <a:cs typeface="Arial MT"/>
              </a:rPr>
              <a:t> </a:t>
            </a:r>
            <a:r>
              <a:rPr sz="900" dirty="0">
                <a:latin typeface="Arial MT"/>
                <a:cs typeface="Arial MT"/>
              </a:rPr>
              <a:t>2</a:t>
            </a:r>
            <a:r>
              <a:rPr sz="900" spc="5" dirty="0">
                <a:latin typeface="Arial MT"/>
                <a:cs typeface="Arial MT"/>
              </a:rPr>
              <a:t>:</a:t>
            </a:r>
            <a:r>
              <a:rPr sz="900" b="1" dirty="0">
                <a:latin typeface="Arial"/>
                <a:cs typeface="Arial"/>
              </a:rPr>
              <a:t>Sol</a:t>
            </a:r>
            <a:r>
              <a:rPr sz="900" b="1" spc="-15" dirty="0">
                <a:latin typeface="Arial"/>
                <a:cs typeface="Arial"/>
              </a:rPr>
              <a:t>v</a:t>
            </a:r>
            <a:r>
              <a:rPr sz="900" b="1" spc="-5" dirty="0">
                <a:latin typeface="Arial"/>
                <a:cs typeface="Arial"/>
              </a:rPr>
              <a:t>e</a:t>
            </a:r>
            <a:r>
              <a:rPr sz="900" b="1" dirty="0">
                <a:latin typeface="Arial"/>
                <a:cs typeface="Arial"/>
              </a:rPr>
              <a:t>nt</a:t>
            </a:r>
            <a:r>
              <a:rPr sz="900" b="1" spc="-10" dirty="0">
                <a:latin typeface="Arial"/>
                <a:cs typeface="Arial"/>
              </a:rPr>
              <a:t> </a:t>
            </a:r>
            <a:r>
              <a:rPr sz="900" b="1" spc="-5" dirty="0">
                <a:latin typeface="Arial"/>
                <a:cs typeface="Arial"/>
              </a:rPr>
              <a:t>O</a:t>
            </a:r>
            <a:r>
              <a:rPr sz="900" b="1" dirty="0">
                <a:latin typeface="Arial"/>
                <a:cs typeface="Arial"/>
              </a:rPr>
              <a:t>range</a:t>
            </a:r>
            <a:r>
              <a:rPr sz="900" b="1" spc="-10" dirty="0">
                <a:latin typeface="Arial"/>
                <a:cs typeface="Arial"/>
              </a:rPr>
              <a:t> </a:t>
            </a:r>
            <a:r>
              <a:rPr sz="900" b="1" spc="-5" dirty="0">
                <a:latin typeface="Arial"/>
                <a:cs typeface="Arial"/>
              </a:rPr>
              <a:t>86</a:t>
            </a:r>
            <a:endParaRPr sz="900">
              <a:latin typeface="Arial"/>
              <a:cs typeface="Arial"/>
            </a:endParaRPr>
          </a:p>
          <a:p>
            <a:pPr marL="12700" marR="892810">
              <a:lnSpc>
                <a:spcPct val="100000"/>
              </a:lnSpc>
            </a:pPr>
            <a:r>
              <a:rPr sz="900" spc="-335" dirty="0">
                <a:latin typeface="Arial MT"/>
                <a:cs typeface="Arial MT"/>
              </a:rPr>
              <a:t>(Κι</a:t>
            </a:r>
            <a:r>
              <a:rPr sz="900" spc="-459" dirty="0">
                <a:latin typeface="Arial MT"/>
                <a:cs typeface="Arial MT"/>
              </a:rPr>
              <a:t>ν</a:t>
            </a:r>
            <a:r>
              <a:rPr sz="900" spc="-700" dirty="0">
                <a:latin typeface="Arial MT"/>
                <a:cs typeface="Arial MT"/>
              </a:rPr>
              <a:t>ι</a:t>
            </a:r>
            <a:r>
              <a:rPr sz="900" spc="-445" dirty="0">
                <a:latin typeface="Arial MT"/>
                <a:cs typeface="Arial MT"/>
              </a:rPr>
              <a:t>ζ</a:t>
            </a:r>
            <a:r>
              <a:rPr sz="900" spc="-455" dirty="0">
                <a:latin typeface="Arial MT"/>
                <a:cs typeface="Arial MT"/>
              </a:rPr>
              <a:t>α</a:t>
            </a:r>
            <a:r>
              <a:rPr sz="900" spc="-390" dirty="0">
                <a:latin typeface="Arial MT"/>
                <a:cs typeface="Arial MT"/>
              </a:rPr>
              <a:t>ρ</a:t>
            </a:r>
            <a:r>
              <a:rPr sz="900" spc="-700" dirty="0">
                <a:latin typeface="Arial MT"/>
                <a:cs typeface="Arial MT"/>
              </a:rPr>
              <a:t>ί</a:t>
            </a:r>
            <a:r>
              <a:rPr sz="900" spc="-459" dirty="0">
                <a:latin typeface="Arial MT"/>
                <a:cs typeface="Arial MT"/>
              </a:rPr>
              <a:t>ν</a:t>
            </a:r>
            <a:r>
              <a:rPr sz="900" spc="-400" dirty="0">
                <a:latin typeface="Arial MT"/>
                <a:cs typeface="Arial MT"/>
              </a:rPr>
              <a:t>η</a:t>
            </a:r>
            <a:r>
              <a:rPr sz="900" dirty="0">
                <a:latin typeface="Arial MT"/>
                <a:cs typeface="Arial MT"/>
              </a:rPr>
              <a:t>)  </a:t>
            </a:r>
            <a:r>
              <a:rPr sz="900" spc="-5" dirty="0">
                <a:latin typeface="Arial MT"/>
                <a:cs typeface="Arial MT"/>
              </a:rPr>
              <a:t>C14H8O4</a:t>
            </a:r>
            <a:endParaRPr sz="900">
              <a:latin typeface="Arial MT"/>
              <a:cs typeface="Arial MT"/>
            </a:endParaRPr>
          </a:p>
        </p:txBody>
      </p:sp>
      <p:pic>
        <p:nvPicPr>
          <p:cNvPr id="5" name="object 5"/>
          <p:cNvPicPr/>
          <p:nvPr/>
        </p:nvPicPr>
        <p:blipFill>
          <a:blip r:embed="rId2" cstate="print"/>
          <a:stretch>
            <a:fillRect/>
          </a:stretch>
        </p:blipFill>
        <p:spPr>
          <a:xfrm>
            <a:off x="1396939" y="4091392"/>
            <a:ext cx="2484000" cy="1944000"/>
          </a:xfrm>
          <a:prstGeom prst="rect">
            <a:avLst/>
          </a:prstGeom>
        </p:spPr>
      </p:pic>
      <p:pic>
        <p:nvPicPr>
          <p:cNvPr id="6" name="object 6"/>
          <p:cNvPicPr/>
          <p:nvPr/>
        </p:nvPicPr>
        <p:blipFill>
          <a:blip r:embed="rId3" cstate="print"/>
          <a:stretch>
            <a:fillRect/>
          </a:stretch>
        </p:blipFill>
        <p:spPr>
          <a:xfrm>
            <a:off x="1008177" y="1001596"/>
            <a:ext cx="3456000" cy="2304000"/>
          </a:xfrm>
          <a:prstGeom prst="rect">
            <a:avLst/>
          </a:prstGeom>
        </p:spPr>
      </p:pic>
      <p:sp>
        <p:nvSpPr>
          <p:cNvPr id="7" name="object 7"/>
          <p:cNvSpPr txBox="1"/>
          <p:nvPr/>
        </p:nvSpPr>
        <p:spPr>
          <a:xfrm>
            <a:off x="323528" y="273556"/>
            <a:ext cx="8078029" cy="618117"/>
          </a:xfrm>
          <a:prstGeom prst="rect">
            <a:avLst/>
          </a:prstGeom>
        </p:spPr>
        <p:txBody>
          <a:bodyPr vert="horz" wrap="square" lIns="0" tIns="58419" rIns="0" bIns="0" rtlCol="0">
            <a:spAutoFit/>
          </a:bodyPr>
          <a:lstStyle/>
          <a:p>
            <a:pPr marL="355600" indent="-342900">
              <a:lnSpc>
                <a:spcPct val="100000"/>
              </a:lnSpc>
              <a:spcBef>
                <a:spcPts val="459"/>
              </a:spcBef>
              <a:buFont typeface="Arial MT"/>
              <a:buChar char="•"/>
              <a:tabLst>
                <a:tab pos="354965" algn="l"/>
                <a:tab pos="355600" algn="l"/>
              </a:tabLst>
            </a:pPr>
            <a:r>
              <a:rPr sz="1500" b="1" dirty="0">
                <a:latin typeface="Calibri"/>
                <a:cs typeface="Calibri"/>
              </a:rPr>
              <a:t>Η </a:t>
            </a:r>
            <a:r>
              <a:rPr sz="1500" b="1" spc="-15" dirty="0">
                <a:latin typeface="Calibri"/>
                <a:cs typeface="Calibri"/>
              </a:rPr>
              <a:t>κοινοτική</a:t>
            </a:r>
            <a:r>
              <a:rPr sz="1500" b="1" spc="10" dirty="0">
                <a:latin typeface="Calibri"/>
                <a:cs typeface="Calibri"/>
              </a:rPr>
              <a:t> </a:t>
            </a:r>
            <a:r>
              <a:rPr sz="1500" b="1" spc="-20" dirty="0">
                <a:latin typeface="Calibri"/>
                <a:cs typeface="Calibri"/>
              </a:rPr>
              <a:t>και</a:t>
            </a:r>
            <a:r>
              <a:rPr sz="1500" b="1" spc="10" dirty="0">
                <a:latin typeface="Calibri"/>
                <a:cs typeface="Calibri"/>
              </a:rPr>
              <a:t> </a:t>
            </a:r>
            <a:r>
              <a:rPr sz="1500" b="1" spc="-10" dirty="0">
                <a:latin typeface="Calibri"/>
                <a:cs typeface="Calibri"/>
              </a:rPr>
              <a:t>εθνική</a:t>
            </a:r>
            <a:r>
              <a:rPr sz="1500" b="1" spc="20" dirty="0">
                <a:latin typeface="Calibri"/>
                <a:cs typeface="Calibri"/>
              </a:rPr>
              <a:t> </a:t>
            </a:r>
            <a:r>
              <a:rPr sz="1500" b="1" spc="-10" dirty="0">
                <a:latin typeface="Calibri"/>
                <a:cs typeface="Calibri"/>
              </a:rPr>
              <a:t>νομοθεσία</a:t>
            </a:r>
            <a:r>
              <a:rPr sz="1500" b="1" spc="10" dirty="0">
                <a:latin typeface="Calibri"/>
                <a:cs typeface="Calibri"/>
              </a:rPr>
              <a:t> </a:t>
            </a:r>
            <a:r>
              <a:rPr sz="1500" b="1" spc="-5" dirty="0">
                <a:latin typeface="Calibri"/>
                <a:cs typeface="Calibri"/>
              </a:rPr>
              <a:t>προβλέπει</a:t>
            </a:r>
            <a:r>
              <a:rPr sz="1500" b="1" spc="10" dirty="0">
                <a:latin typeface="Calibri"/>
                <a:cs typeface="Calibri"/>
              </a:rPr>
              <a:t> </a:t>
            </a:r>
            <a:r>
              <a:rPr sz="1500" b="1" spc="-5" dirty="0">
                <a:latin typeface="Calibri"/>
                <a:cs typeface="Calibri"/>
              </a:rPr>
              <a:t>της</a:t>
            </a:r>
            <a:r>
              <a:rPr sz="1500" b="1" dirty="0">
                <a:latin typeface="Calibri"/>
                <a:cs typeface="Calibri"/>
              </a:rPr>
              <a:t> </a:t>
            </a:r>
            <a:r>
              <a:rPr sz="1500" b="1" spc="-5" dirty="0">
                <a:latin typeface="Calibri"/>
                <a:cs typeface="Calibri"/>
              </a:rPr>
              <a:t>εξής</a:t>
            </a:r>
            <a:r>
              <a:rPr sz="1500" b="1" dirty="0">
                <a:latin typeface="Calibri"/>
                <a:cs typeface="Calibri"/>
              </a:rPr>
              <a:t> </a:t>
            </a:r>
            <a:r>
              <a:rPr sz="1500" b="1" spc="-10" dirty="0">
                <a:latin typeface="Calibri"/>
                <a:cs typeface="Calibri"/>
              </a:rPr>
              <a:t>ιχνηθέτηση:</a:t>
            </a:r>
            <a:endParaRPr sz="1500" b="1" dirty="0">
              <a:latin typeface="Calibri"/>
              <a:cs typeface="Calibri"/>
            </a:endParaRPr>
          </a:p>
          <a:p>
            <a:pPr marL="355600" indent="-342900">
              <a:lnSpc>
                <a:spcPct val="100000"/>
              </a:lnSpc>
              <a:spcBef>
                <a:spcPts val="359"/>
              </a:spcBef>
              <a:buFont typeface="Wingdings"/>
              <a:buChar char=""/>
              <a:tabLst>
                <a:tab pos="354965" algn="l"/>
                <a:tab pos="355600" algn="l"/>
              </a:tabLst>
            </a:pPr>
            <a:r>
              <a:rPr b="1" u="sng" spc="-10" dirty="0">
                <a:solidFill>
                  <a:srgbClr val="E36C09"/>
                </a:solidFill>
                <a:uFill>
                  <a:solidFill>
                    <a:srgbClr val="E36C09"/>
                  </a:solidFill>
                </a:uFill>
                <a:latin typeface="Calibri"/>
                <a:cs typeface="Calibri"/>
              </a:rPr>
              <a:t>Solvent</a:t>
            </a:r>
            <a:r>
              <a:rPr b="1" u="sng" spc="-5" dirty="0">
                <a:solidFill>
                  <a:srgbClr val="E36C09"/>
                </a:solidFill>
                <a:uFill>
                  <a:solidFill>
                    <a:srgbClr val="E36C09"/>
                  </a:solidFill>
                </a:uFill>
                <a:latin typeface="Calibri"/>
                <a:cs typeface="Calibri"/>
              </a:rPr>
              <a:t> yellow 124</a:t>
            </a:r>
            <a:r>
              <a:rPr b="1" u="sng" spc="20" dirty="0">
                <a:solidFill>
                  <a:srgbClr val="E36C09"/>
                </a:solidFill>
                <a:uFill>
                  <a:solidFill>
                    <a:srgbClr val="E36C09"/>
                  </a:solidFill>
                </a:uFill>
                <a:latin typeface="Calibri"/>
                <a:cs typeface="Calibri"/>
              </a:rPr>
              <a:t> </a:t>
            </a:r>
            <a:r>
              <a:rPr b="1" u="sng" spc="-10" dirty="0">
                <a:solidFill>
                  <a:srgbClr val="E36C09"/>
                </a:solidFill>
                <a:uFill>
                  <a:solidFill>
                    <a:srgbClr val="E36C09"/>
                  </a:solidFill>
                </a:uFill>
                <a:latin typeface="Calibri"/>
                <a:cs typeface="Calibri"/>
              </a:rPr>
              <a:t>(euromarker)</a:t>
            </a:r>
            <a:r>
              <a:rPr b="1" spc="-30" dirty="0">
                <a:solidFill>
                  <a:srgbClr val="E36C09"/>
                </a:solidFill>
                <a:latin typeface="Calibri"/>
                <a:cs typeface="Calibri"/>
              </a:rPr>
              <a:t> </a:t>
            </a:r>
            <a:r>
              <a:rPr b="1" dirty="0">
                <a:solidFill>
                  <a:srgbClr val="E36C09"/>
                </a:solidFill>
                <a:latin typeface="Calibri"/>
                <a:cs typeface="Calibri"/>
              </a:rPr>
              <a:t>→</a:t>
            </a:r>
            <a:r>
              <a:rPr b="1" spc="10" dirty="0">
                <a:solidFill>
                  <a:srgbClr val="E36C09"/>
                </a:solidFill>
                <a:latin typeface="Calibri"/>
                <a:cs typeface="Calibri"/>
              </a:rPr>
              <a:t> </a:t>
            </a:r>
            <a:r>
              <a:rPr b="1" spc="-5" dirty="0">
                <a:solidFill>
                  <a:srgbClr val="E36C09"/>
                </a:solidFill>
                <a:latin typeface="Calibri"/>
                <a:cs typeface="Calibri"/>
              </a:rPr>
              <a:t>πετρέλαιο </a:t>
            </a:r>
            <a:r>
              <a:rPr b="1" spc="-10" dirty="0">
                <a:solidFill>
                  <a:srgbClr val="E36C09"/>
                </a:solidFill>
                <a:latin typeface="Calibri"/>
                <a:cs typeface="Calibri"/>
              </a:rPr>
              <a:t>θέρμανσης</a:t>
            </a:r>
            <a:endParaRPr b="1" dirty="0">
              <a:latin typeface="Calibri"/>
              <a:cs typeface="Calibri"/>
            </a:endParaRPr>
          </a:p>
        </p:txBody>
      </p:sp>
      <p:sp>
        <p:nvSpPr>
          <p:cNvPr id="9" name="object 9"/>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62</a:t>
            </a:fld>
            <a:endParaRPr dirty="0"/>
          </a:p>
        </p:txBody>
      </p:sp>
      <p:sp>
        <p:nvSpPr>
          <p:cNvPr id="8" name="object 8"/>
          <p:cNvSpPr txBox="1"/>
          <p:nvPr/>
        </p:nvSpPr>
        <p:spPr>
          <a:xfrm>
            <a:off x="547216" y="3571494"/>
            <a:ext cx="8086115" cy="259045"/>
          </a:xfrm>
          <a:prstGeom prst="rect">
            <a:avLst/>
          </a:prstGeom>
        </p:spPr>
        <p:txBody>
          <a:bodyPr vert="horz" wrap="square" lIns="0" tIns="12700" rIns="0" bIns="0" rtlCol="0">
            <a:spAutoFit/>
          </a:bodyPr>
          <a:lstStyle/>
          <a:p>
            <a:pPr marL="355600" indent="-342900">
              <a:lnSpc>
                <a:spcPct val="100000"/>
              </a:lnSpc>
              <a:spcBef>
                <a:spcPts val="100"/>
              </a:spcBef>
              <a:buFont typeface="Wingdings"/>
              <a:buChar char=""/>
              <a:tabLst>
                <a:tab pos="354965" algn="l"/>
                <a:tab pos="355600" algn="l"/>
              </a:tabLst>
            </a:pPr>
            <a:r>
              <a:rPr sz="1600" b="1" u="sng" spc="-10" dirty="0">
                <a:solidFill>
                  <a:srgbClr val="006FC0"/>
                </a:solidFill>
                <a:uFill>
                  <a:solidFill>
                    <a:srgbClr val="006FC0"/>
                  </a:solidFill>
                </a:uFill>
                <a:latin typeface="Calibri"/>
                <a:cs typeface="Calibri"/>
              </a:rPr>
              <a:t>Solvent</a:t>
            </a:r>
            <a:r>
              <a:rPr sz="1600" b="1" u="sng" dirty="0">
                <a:solidFill>
                  <a:srgbClr val="006FC0"/>
                </a:solidFill>
                <a:uFill>
                  <a:solidFill>
                    <a:srgbClr val="006FC0"/>
                  </a:solidFill>
                </a:uFill>
                <a:latin typeface="Calibri"/>
                <a:cs typeface="Calibri"/>
              </a:rPr>
              <a:t> </a:t>
            </a:r>
            <a:r>
              <a:rPr sz="1600" b="1" u="sng" spc="-10" dirty="0">
                <a:solidFill>
                  <a:srgbClr val="006FC0"/>
                </a:solidFill>
                <a:uFill>
                  <a:solidFill>
                    <a:srgbClr val="006FC0"/>
                  </a:solidFill>
                </a:uFill>
                <a:latin typeface="Calibri"/>
                <a:cs typeface="Calibri"/>
              </a:rPr>
              <a:t>orange</a:t>
            </a:r>
            <a:r>
              <a:rPr sz="1600" b="1" u="sng" spc="-15" dirty="0">
                <a:solidFill>
                  <a:srgbClr val="006FC0"/>
                </a:solidFill>
                <a:uFill>
                  <a:solidFill>
                    <a:srgbClr val="006FC0"/>
                  </a:solidFill>
                </a:uFill>
                <a:latin typeface="Calibri"/>
                <a:cs typeface="Calibri"/>
              </a:rPr>
              <a:t> </a:t>
            </a:r>
            <a:r>
              <a:rPr sz="1600" b="1" u="sng" spc="-5" dirty="0">
                <a:solidFill>
                  <a:srgbClr val="006FC0"/>
                </a:solidFill>
                <a:uFill>
                  <a:solidFill>
                    <a:srgbClr val="006FC0"/>
                  </a:solidFill>
                </a:uFill>
                <a:latin typeface="Calibri"/>
                <a:cs typeface="Calibri"/>
              </a:rPr>
              <a:t>84</a:t>
            </a:r>
            <a:r>
              <a:rPr sz="1600" b="1" u="sng" spc="5" dirty="0">
                <a:solidFill>
                  <a:srgbClr val="006FC0"/>
                </a:solidFill>
                <a:uFill>
                  <a:solidFill>
                    <a:srgbClr val="006FC0"/>
                  </a:solidFill>
                </a:uFill>
                <a:latin typeface="Calibri"/>
                <a:cs typeface="Calibri"/>
              </a:rPr>
              <a:t> </a:t>
            </a:r>
            <a:r>
              <a:rPr sz="1600" b="1" u="sng" spc="-10" dirty="0">
                <a:solidFill>
                  <a:srgbClr val="006FC0"/>
                </a:solidFill>
                <a:uFill>
                  <a:solidFill>
                    <a:srgbClr val="006FC0"/>
                  </a:solidFill>
                </a:uFill>
                <a:latin typeface="Calibri"/>
                <a:cs typeface="Calibri"/>
              </a:rPr>
              <a:t>(κινιζαρίνη)</a:t>
            </a:r>
            <a:r>
              <a:rPr sz="1600" b="1" spc="10" dirty="0">
                <a:solidFill>
                  <a:srgbClr val="006FC0"/>
                </a:solidFill>
                <a:latin typeface="Calibri"/>
                <a:cs typeface="Calibri"/>
              </a:rPr>
              <a:t> </a:t>
            </a:r>
            <a:r>
              <a:rPr sz="1600" b="1" dirty="0">
                <a:solidFill>
                  <a:srgbClr val="006FC0"/>
                </a:solidFill>
                <a:latin typeface="Calibri"/>
                <a:cs typeface="Calibri"/>
              </a:rPr>
              <a:t>→ </a:t>
            </a:r>
            <a:r>
              <a:rPr sz="1600" b="1" spc="-10" dirty="0">
                <a:solidFill>
                  <a:srgbClr val="006FC0"/>
                </a:solidFill>
                <a:latin typeface="Calibri"/>
                <a:cs typeface="Calibri"/>
              </a:rPr>
              <a:t>ναυτιλιακό</a:t>
            </a:r>
            <a:r>
              <a:rPr sz="1600" b="1" spc="5" dirty="0">
                <a:solidFill>
                  <a:srgbClr val="006FC0"/>
                </a:solidFill>
                <a:latin typeface="Calibri"/>
                <a:cs typeface="Calibri"/>
              </a:rPr>
              <a:t> </a:t>
            </a:r>
            <a:r>
              <a:rPr sz="1600" b="1" spc="-10" dirty="0">
                <a:solidFill>
                  <a:srgbClr val="006FC0"/>
                </a:solidFill>
                <a:latin typeface="Calibri"/>
                <a:cs typeface="Calibri"/>
              </a:rPr>
              <a:t>πετρέλαιο,</a:t>
            </a:r>
            <a:r>
              <a:rPr sz="1600" b="1" dirty="0">
                <a:solidFill>
                  <a:srgbClr val="006FC0"/>
                </a:solidFill>
                <a:latin typeface="Calibri"/>
                <a:cs typeface="Calibri"/>
              </a:rPr>
              <a:t> </a:t>
            </a:r>
            <a:r>
              <a:rPr sz="1600" b="1" spc="-10" dirty="0">
                <a:solidFill>
                  <a:srgbClr val="006FC0"/>
                </a:solidFill>
                <a:latin typeface="Calibri"/>
                <a:cs typeface="Calibri"/>
              </a:rPr>
              <a:t>αμόλυβδη</a:t>
            </a:r>
            <a:r>
              <a:rPr sz="1600" b="1" dirty="0">
                <a:solidFill>
                  <a:srgbClr val="006FC0"/>
                </a:solidFill>
                <a:latin typeface="Calibri"/>
                <a:cs typeface="Calibri"/>
              </a:rPr>
              <a:t> </a:t>
            </a:r>
            <a:r>
              <a:rPr sz="1600" b="1" spc="-15" dirty="0">
                <a:solidFill>
                  <a:srgbClr val="006FC0"/>
                </a:solidFill>
                <a:latin typeface="Calibri"/>
                <a:cs typeface="Calibri"/>
              </a:rPr>
              <a:t>βενζίνη</a:t>
            </a:r>
            <a:r>
              <a:rPr sz="1600" b="1" spc="20" dirty="0">
                <a:solidFill>
                  <a:srgbClr val="006FC0"/>
                </a:solidFill>
                <a:latin typeface="Calibri"/>
                <a:cs typeface="Calibri"/>
              </a:rPr>
              <a:t> </a:t>
            </a:r>
            <a:r>
              <a:rPr sz="1600" b="1" spc="-10" dirty="0">
                <a:solidFill>
                  <a:srgbClr val="006FC0"/>
                </a:solidFill>
                <a:latin typeface="Calibri"/>
                <a:cs typeface="Calibri"/>
              </a:rPr>
              <a:t>95RON</a:t>
            </a:r>
            <a:endParaRPr sz="1600" b="1" dirty="0">
              <a:latin typeface="Calibri"/>
              <a:cs typeface="Calibri"/>
            </a:endParaRPr>
          </a:p>
        </p:txBody>
      </p:sp>
      <p:sp>
        <p:nvSpPr>
          <p:cNvPr id="10" name="TextBox 9">
            <a:extLst>
              <a:ext uri="{FF2B5EF4-FFF2-40B4-BE49-F238E27FC236}">
                <a16:creationId xmlns:a16="http://schemas.microsoft.com/office/drawing/2014/main" id="{2CC2BFFF-CA85-4E18-9F0F-657429554E67}"/>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552450"/>
            <a:ext cx="8038465" cy="3044190"/>
          </a:xfrm>
          <a:prstGeom prst="rect">
            <a:avLst/>
          </a:prstGeom>
        </p:spPr>
        <p:txBody>
          <a:bodyPr vert="horz" wrap="square" lIns="0" tIns="12700" rIns="0" bIns="0" rtlCol="0">
            <a:spAutoFit/>
          </a:bodyPr>
          <a:lstStyle/>
          <a:p>
            <a:pPr marL="355600" indent="-342900">
              <a:lnSpc>
                <a:spcPct val="100000"/>
              </a:lnSpc>
              <a:spcBef>
                <a:spcPts val="100"/>
              </a:spcBef>
              <a:buFont typeface="Arial MT"/>
              <a:buChar char="•"/>
              <a:tabLst>
                <a:tab pos="354965" algn="l"/>
                <a:tab pos="355600" algn="l"/>
              </a:tabLst>
            </a:pPr>
            <a:r>
              <a:rPr sz="1600" i="1" dirty="0">
                <a:latin typeface="Calibri"/>
                <a:cs typeface="Calibri"/>
              </a:rPr>
              <a:t>Κάποιες</a:t>
            </a:r>
            <a:r>
              <a:rPr sz="1600" i="1" spc="10" dirty="0">
                <a:latin typeface="Calibri"/>
                <a:cs typeface="Calibri"/>
              </a:rPr>
              <a:t> </a:t>
            </a:r>
            <a:r>
              <a:rPr sz="1600" i="1" spc="-5" dirty="0">
                <a:latin typeface="Calibri"/>
                <a:cs typeface="Calibri"/>
              </a:rPr>
              <a:t>πετρελαϊκές</a:t>
            </a:r>
            <a:r>
              <a:rPr sz="1600" i="1" spc="10" dirty="0">
                <a:latin typeface="Calibri"/>
                <a:cs typeface="Calibri"/>
              </a:rPr>
              <a:t> </a:t>
            </a:r>
            <a:r>
              <a:rPr sz="1600" i="1" spc="-5" dirty="0">
                <a:latin typeface="Calibri"/>
                <a:cs typeface="Calibri"/>
              </a:rPr>
              <a:t>εταιρείες</a:t>
            </a:r>
            <a:r>
              <a:rPr sz="1600" i="1" spc="5" dirty="0">
                <a:latin typeface="Calibri"/>
                <a:cs typeface="Calibri"/>
              </a:rPr>
              <a:t> </a:t>
            </a:r>
            <a:r>
              <a:rPr sz="1600" i="1" spc="-5" dirty="0">
                <a:latin typeface="Calibri"/>
                <a:cs typeface="Calibri"/>
              </a:rPr>
              <a:t>χρησιμοποιούν</a:t>
            </a:r>
            <a:r>
              <a:rPr sz="1600" i="1" spc="30" dirty="0">
                <a:latin typeface="Calibri"/>
                <a:cs typeface="Calibri"/>
              </a:rPr>
              <a:t> </a:t>
            </a:r>
            <a:r>
              <a:rPr sz="1600" i="1" dirty="0">
                <a:latin typeface="Calibri"/>
                <a:cs typeface="Calibri"/>
              </a:rPr>
              <a:t>ένα</a:t>
            </a:r>
            <a:r>
              <a:rPr sz="1600" i="1" spc="20" dirty="0">
                <a:latin typeface="Calibri"/>
                <a:cs typeface="Calibri"/>
              </a:rPr>
              <a:t> </a:t>
            </a:r>
            <a:r>
              <a:rPr sz="1600" i="1" spc="-10" dirty="0">
                <a:latin typeface="Calibri"/>
                <a:cs typeface="Calibri"/>
              </a:rPr>
              <a:t>διαφορετικό</a:t>
            </a:r>
            <a:r>
              <a:rPr sz="1600" i="1" spc="25" dirty="0">
                <a:latin typeface="Calibri"/>
                <a:cs typeface="Calibri"/>
              </a:rPr>
              <a:t> </a:t>
            </a:r>
            <a:r>
              <a:rPr sz="1600" i="1" spc="-5" dirty="0">
                <a:latin typeface="Calibri"/>
                <a:cs typeface="Calibri"/>
              </a:rPr>
              <a:t>είδος</a:t>
            </a:r>
            <a:r>
              <a:rPr sz="1600" i="1" spc="25" dirty="0">
                <a:latin typeface="Calibri"/>
                <a:cs typeface="Calibri"/>
              </a:rPr>
              <a:t> </a:t>
            </a:r>
            <a:r>
              <a:rPr sz="1600" i="1" spc="-5" dirty="0">
                <a:latin typeface="Calibri"/>
                <a:cs typeface="Calibri"/>
              </a:rPr>
              <a:t>ιχνηθέτη,</a:t>
            </a:r>
            <a:r>
              <a:rPr sz="1600" i="1" spc="10" dirty="0">
                <a:latin typeface="Calibri"/>
                <a:cs typeface="Calibri"/>
              </a:rPr>
              <a:t> </a:t>
            </a:r>
            <a:r>
              <a:rPr sz="1600" i="1" spc="-5" dirty="0">
                <a:latin typeface="Calibri"/>
                <a:cs typeface="Calibri"/>
              </a:rPr>
              <a:t>το</a:t>
            </a:r>
            <a:r>
              <a:rPr sz="1600" i="1" spc="-105" dirty="0">
                <a:latin typeface="Calibri"/>
                <a:cs typeface="Calibri"/>
              </a:rPr>
              <a:t> </a:t>
            </a:r>
            <a:r>
              <a:rPr sz="1600" b="1" i="1" spc="-10" dirty="0">
                <a:latin typeface="Calibri"/>
                <a:cs typeface="Calibri"/>
              </a:rPr>
              <a:t>μοριακό</a:t>
            </a:r>
            <a:endParaRPr sz="1600" dirty="0">
              <a:latin typeface="Calibri"/>
              <a:cs typeface="Calibri"/>
            </a:endParaRPr>
          </a:p>
          <a:p>
            <a:pPr marL="355600" marR="5080">
              <a:lnSpc>
                <a:spcPct val="100000"/>
              </a:lnSpc>
            </a:pPr>
            <a:r>
              <a:rPr sz="1600" i="1" spc="-5" dirty="0">
                <a:latin typeface="Calibri"/>
                <a:cs typeface="Calibri"/>
              </a:rPr>
              <a:t>(απόρρητες</a:t>
            </a:r>
            <a:r>
              <a:rPr sz="1600" i="1" spc="-25" dirty="0">
                <a:latin typeface="Calibri"/>
                <a:cs typeface="Calibri"/>
              </a:rPr>
              <a:t> </a:t>
            </a:r>
            <a:r>
              <a:rPr sz="1600" i="1" dirty="0">
                <a:latin typeface="Calibri"/>
                <a:cs typeface="Calibri"/>
              </a:rPr>
              <a:t>συνταγές),</a:t>
            </a:r>
            <a:r>
              <a:rPr sz="1600" i="1" spc="5" dirty="0">
                <a:latin typeface="Calibri"/>
                <a:cs typeface="Calibri"/>
              </a:rPr>
              <a:t> </a:t>
            </a:r>
            <a:r>
              <a:rPr sz="1600" i="1" dirty="0">
                <a:latin typeface="Calibri"/>
                <a:cs typeface="Calibri"/>
              </a:rPr>
              <a:t>ο</a:t>
            </a:r>
            <a:r>
              <a:rPr sz="1600" i="1" spc="5" dirty="0">
                <a:latin typeface="Calibri"/>
                <a:cs typeface="Calibri"/>
              </a:rPr>
              <a:t> </a:t>
            </a:r>
            <a:r>
              <a:rPr sz="1600" i="1" spc="-5" dirty="0">
                <a:latin typeface="Calibri"/>
                <a:cs typeface="Calibri"/>
              </a:rPr>
              <a:t>οποίος</a:t>
            </a:r>
            <a:r>
              <a:rPr sz="1600" i="1" spc="20" dirty="0">
                <a:latin typeface="Calibri"/>
                <a:cs typeface="Calibri"/>
              </a:rPr>
              <a:t> </a:t>
            </a:r>
            <a:r>
              <a:rPr sz="1600" i="1" spc="-5" dirty="0">
                <a:latin typeface="Calibri"/>
                <a:cs typeface="Calibri"/>
              </a:rPr>
              <a:t>προστίθεται</a:t>
            </a:r>
            <a:r>
              <a:rPr sz="1600" i="1" spc="-35" dirty="0">
                <a:latin typeface="Calibri"/>
                <a:cs typeface="Calibri"/>
              </a:rPr>
              <a:t> </a:t>
            </a:r>
            <a:r>
              <a:rPr sz="1600" spc="-5" dirty="0">
                <a:latin typeface="Calibri"/>
                <a:cs typeface="Calibri"/>
              </a:rPr>
              <a:t>σε</a:t>
            </a:r>
            <a:r>
              <a:rPr sz="1600" spc="15" dirty="0">
                <a:latin typeface="Calibri"/>
                <a:cs typeface="Calibri"/>
              </a:rPr>
              <a:t> </a:t>
            </a:r>
            <a:r>
              <a:rPr sz="1600" spc="-10" dirty="0">
                <a:latin typeface="Calibri"/>
                <a:cs typeface="Calibri"/>
              </a:rPr>
              <a:t>απειροελάχιστες</a:t>
            </a:r>
            <a:r>
              <a:rPr sz="1600" spc="20" dirty="0">
                <a:latin typeface="Calibri"/>
                <a:cs typeface="Calibri"/>
              </a:rPr>
              <a:t> </a:t>
            </a:r>
            <a:r>
              <a:rPr sz="1600" spc="-10" dirty="0">
                <a:latin typeface="Calibri"/>
                <a:cs typeface="Calibri"/>
              </a:rPr>
              <a:t>ποσότητες</a:t>
            </a:r>
            <a:r>
              <a:rPr sz="1600" spc="10" dirty="0">
                <a:latin typeface="Calibri"/>
                <a:cs typeface="Calibri"/>
              </a:rPr>
              <a:t> </a:t>
            </a:r>
            <a:r>
              <a:rPr sz="1600" i="1" spc="-5" dirty="0">
                <a:latin typeface="Calibri"/>
                <a:cs typeface="Calibri"/>
              </a:rPr>
              <a:t>σε</a:t>
            </a:r>
            <a:r>
              <a:rPr sz="1600" i="1" spc="10" dirty="0">
                <a:latin typeface="Calibri"/>
                <a:cs typeface="Calibri"/>
              </a:rPr>
              <a:t> </a:t>
            </a:r>
            <a:r>
              <a:rPr sz="1600" i="1" spc="-5" dirty="0">
                <a:latin typeface="Calibri"/>
                <a:cs typeface="Calibri"/>
              </a:rPr>
              <a:t>«ακριβές»</a:t>
            </a:r>
            <a:r>
              <a:rPr sz="1600" i="1" spc="5" dirty="0">
                <a:latin typeface="Calibri"/>
                <a:cs typeface="Calibri"/>
              </a:rPr>
              <a:t> </a:t>
            </a:r>
            <a:r>
              <a:rPr sz="1600" i="1" spc="-10" dirty="0">
                <a:latin typeface="Calibri"/>
                <a:cs typeface="Calibri"/>
              </a:rPr>
              <a:t>βενζίνες </a:t>
            </a:r>
            <a:r>
              <a:rPr sz="1600" i="1" spc="-325" dirty="0">
                <a:latin typeface="Calibri"/>
                <a:cs typeface="Calibri"/>
              </a:rPr>
              <a:t> </a:t>
            </a:r>
            <a:r>
              <a:rPr sz="1600" i="1" spc="-5" dirty="0">
                <a:latin typeface="Calibri"/>
                <a:cs typeface="Calibri"/>
              </a:rPr>
              <a:t>(π.χ.</a:t>
            </a:r>
            <a:r>
              <a:rPr sz="1600" i="1" spc="-30" dirty="0">
                <a:latin typeface="Calibri"/>
                <a:cs typeface="Calibri"/>
              </a:rPr>
              <a:t> </a:t>
            </a:r>
            <a:r>
              <a:rPr sz="1600" i="1" spc="-5" dirty="0">
                <a:latin typeface="Calibri"/>
                <a:cs typeface="Calibri"/>
              </a:rPr>
              <a:t>V-POWER) </a:t>
            </a:r>
            <a:r>
              <a:rPr sz="1600" i="1" spc="-20" dirty="0">
                <a:latin typeface="Calibri"/>
                <a:cs typeface="Calibri"/>
              </a:rPr>
              <a:t>και</a:t>
            </a:r>
            <a:r>
              <a:rPr sz="1600" i="1" spc="5" dirty="0">
                <a:latin typeface="Calibri"/>
                <a:cs typeface="Calibri"/>
              </a:rPr>
              <a:t> </a:t>
            </a:r>
            <a:r>
              <a:rPr sz="1600" i="1" spc="-5" dirty="0">
                <a:latin typeface="Calibri"/>
                <a:cs typeface="Calibri"/>
              </a:rPr>
              <a:t>σε</a:t>
            </a:r>
            <a:r>
              <a:rPr sz="1600" i="1" spc="5" dirty="0">
                <a:latin typeface="Calibri"/>
                <a:cs typeface="Calibri"/>
              </a:rPr>
              <a:t> </a:t>
            </a:r>
            <a:r>
              <a:rPr sz="1600" i="1" spc="-5" dirty="0">
                <a:latin typeface="Calibri"/>
                <a:cs typeface="Calibri"/>
              </a:rPr>
              <a:t>υγραέριο.</a:t>
            </a:r>
            <a:endParaRPr sz="1600" dirty="0">
              <a:latin typeface="Calibri"/>
              <a:cs typeface="Calibri"/>
            </a:endParaRPr>
          </a:p>
          <a:p>
            <a:pPr>
              <a:lnSpc>
                <a:spcPct val="100000"/>
              </a:lnSpc>
              <a:spcBef>
                <a:spcPts val="15"/>
              </a:spcBef>
            </a:pPr>
            <a:endParaRPr sz="1600" dirty="0">
              <a:latin typeface="Calibri"/>
              <a:cs typeface="Calibri"/>
            </a:endParaRPr>
          </a:p>
          <a:p>
            <a:pPr marL="355600" marR="318770" indent="-342900" algn="just">
              <a:lnSpc>
                <a:spcPct val="100000"/>
              </a:lnSpc>
              <a:spcBef>
                <a:spcPts val="5"/>
              </a:spcBef>
              <a:buFont typeface="Arial MT"/>
              <a:buChar char="•"/>
              <a:tabLst>
                <a:tab pos="354965" algn="l"/>
                <a:tab pos="355600" algn="l"/>
              </a:tabLst>
            </a:pPr>
            <a:r>
              <a:rPr sz="1600" i="1" spc="-10" dirty="0">
                <a:latin typeface="Calibri"/>
                <a:cs typeface="Calibri"/>
              </a:rPr>
              <a:t>Ε</a:t>
            </a:r>
            <a:r>
              <a:rPr sz="1600" spc="-10" dirty="0">
                <a:latin typeface="Calibri"/>
                <a:cs typeface="Calibri"/>
              </a:rPr>
              <a:t>ίναι</a:t>
            </a:r>
            <a:r>
              <a:rPr sz="1600" spc="15" dirty="0">
                <a:latin typeface="Calibri"/>
                <a:cs typeface="Calibri"/>
              </a:rPr>
              <a:t> </a:t>
            </a:r>
            <a:r>
              <a:rPr sz="1600" spc="-5" dirty="0">
                <a:latin typeface="Calibri"/>
                <a:cs typeface="Calibri"/>
              </a:rPr>
              <a:t>απολύτως</a:t>
            </a:r>
            <a:r>
              <a:rPr sz="1600" spc="-25" dirty="0">
                <a:latin typeface="Calibri"/>
                <a:cs typeface="Calibri"/>
              </a:rPr>
              <a:t> </a:t>
            </a:r>
            <a:r>
              <a:rPr sz="1600" spc="-10" dirty="0">
                <a:latin typeface="Calibri"/>
                <a:cs typeface="Calibri"/>
              </a:rPr>
              <a:t>ασφαλής</a:t>
            </a:r>
            <a:r>
              <a:rPr sz="1600" dirty="0">
                <a:latin typeface="Calibri"/>
                <a:cs typeface="Calibri"/>
              </a:rPr>
              <a:t> </a:t>
            </a:r>
            <a:r>
              <a:rPr sz="1600" spc="-20" dirty="0">
                <a:latin typeface="Calibri"/>
                <a:cs typeface="Calibri"/>
              </a:rPr>
              <a:t>και</a:t>
            </a:r>
            <a:r>
              <a:rPr sz="1600" spc="-5" dirty="0">
                <a:latin typeface="Calibri"/>
                <a:cs typeface="Calibri"/>
              </a:rPr>
              <a:t> εγκεκριμένος</a:t>
            </a:r>
            <a:r>
              <a:rPr sz="1600" spc="10" dirty="0">
                <a:latin typeface="Calibri"/>
                <a:cs typeface="Calibri"/>
              </a:rPr>
              <a:t> </a:t>
            </a:r>
            <a:r>
              <a:rPr sz="1600" spc="-5" dirty="0">
                <a:latin typeface="Calibri"/>
                <a:cs typeface="Calibri"/>
              </a:rPr>
              <a:t>για </a:t>
            </a:r>
            <a:r>
              <a:rPr sz="1600" spc="-10" dirty="0">
                <a:latin typeface="Calibri"/>
                <a:cs typeface="Calibri"/>
              </a:rPr>
              <a:t>όλους</a:t>
            </a:r>
            <a:r>
              <a:rPr sz="1600" dirty="0">
                <a:latin typeface="Calibri"/>
                <a:cs typeface="Calibri"/>
              </a:rPr>
              <a:t> </a:t>
            </a:r>
            <a:r>
              <a:rPr sz="1600" spc="-10" dirty="0">
                <a:latin typeface="Calibri"/>
                <a:cs typeface="Calibri"/>
              </a:rPr>
              <a:t>τους</a:t>
            </a:r>
            <a:r>
              <a:rPr sz="1600" spc="-20" dirty="0">
                <a:latin typeface="Calibri"/>
                <a:cs typeface="Calibri"/>
              </a:rPr>
              <a:t> </a:t>
            </a:r>
            <a:r>
              <a:rPr sz="1600" spc="-10" dirty="0">
                <a:latin typeface="Calibri"/>
                <a:cs typeface="Calibri"/>
              </a:rPr>
              <a:t>κινητήρες</a:t>
            </a:r>
            <a:r>
              <a:rPr sz="1600" spc="-5" dirty="0">
                <a:latin typeface="Calibri"/>
                <a:cs typeface="Calibri"/>
              </a:rPr>
              <a:t> </a:t>
            </a:r>
            <a:r>
              <a:rPr sz="1600" spc="-20" dirty="0">
                <a:latin typeface="Calibri"/>
                <a:cs typeface="Calibri"/>
              </a:rPr>
              <a:t>και</a:t>
            </a:r>
            <a:r>
              <a:rPr sz="1600" spc="5" dirty="0">
                <a:latin typeface="Calibri"/>
                <a:cs typeface="Calibri"/>
              </a:rPr>
              <a:t> </a:t>
            </a:r>
            <a:r>
              <a:rPr sz="1600" spc="-10" dirty="0">
                <a:latin typeface="Calibri"/>
                <a:cs typeface="Calibri"/>
              </a:rPr>
              <a:t>ανιχνεύεται</a:t>
            </a:r>
            <a:r>
              <a:rPr sz="1600" spc="15" dirty="0">
                <a:latin typeface="Calibri"/>
                <a:cs typeface="Calibri"/>
              </a:rPr>
              <a:t> </a:t>
            </a:r>
            <a:r>
              <a:rPr sz="1600" spc="-5" dirty="0">
                <a:latin typeface="Calibri"/>
                <a:cs typeface="Calibri"/>
              </a:rPr>
              <a:t>μόνο</a:t>
            </a:r>
            <a:r>
              <a:rPr sz="1600" spc="-15" dirty="0">
                <a:latin typeface="Calibri"/>
                <a:cs typeface="Calibri"/>
              </a:rPr>
              <a:t> </a:t>
            </a:r>
            <a:r>
              <a:rPr sz="1600" spc="-5" dirty="0">
                <a:latin typeface="Calibri"/>
                <a:cs typeface="Calibri"/>
              </a:rPr>
              <a:t>από </a:t>
            </a:r>
            <a:r>
              <a:rPr sz="1600" spc="-325" dirty="0">
                <a:latin typeface="Calibri"/>
                <a:cs typeface="Calibri"/>
              </a:rPr>
              <a:t> </a:t>
            </a:r>
            <a:r>
              <a:rPr sz="1600" spc="-5" dirty="0">
                <a:latin typeface="Calibri"/>
                <a:cs typeface="Calibri"/>
              </a:rPr>
              <a:t>εξειδικευμένο</a:t>
            </a:r>
            <a:r>
              <a:rPr sz="1600" spc="30" dirty="0">
                <a:latin typeface="Calibri"/>
                <a:cs typeface="Calibri"/>
              </a:rPr>
              <a:t> </a:t>
            </a:r>
            <a:r>
              <a:rPr sz="1600" spc="-10" dirty="0">
                <a:latin typeface="Calibri"/>
                <a:cs typeface="Calibri"/>
              </a:rPr>
              <a:t>εξοπλισμό.</a:t>
            </a:r>
            <a:endParaRPr sz="1600" dirty="0">
              <a:latin typeface="Calibri"/>
              <a:cs typeface="Calibri"/>
            </a:endParaRPr>
          </a:p>
          <a:p>
            <a:pPr>
              <a:lnSpc>
                <a:spcPct val="100000"/>
              </a:lnSpc>
              <a:spcBef>
                <a:spcPts val="15"/>
              </a:spcBef>
              <a:buFont typeface="Arial MT"/>
              <a:buChar char="•"/>
            </a:pPr>
            <a:endParaRPr sz="1600" dirty="0">
              <a:latin typeface="Calibri"/>
              <a:cs typeface="Calibri"/>
            </a:endParaRPr>
          </a:p>
          <a:p>
            <a:pPr marL="355600" marR="435609" indent="-342900">
              <a:lnSpc>
                <a:spcPct val="100000"/>
              </a:lnSpc>
              <a:spcBef>
                <a:spcPts val="5"/>
              </a:spcBef>
              <a:buFont typeface="Arial MT"/>
              <a:buChar char="•"/>
              <a:tabLst>
                <a:tab pos="354965" algn="l"/>
                <a:tab pos="355600" algn="l"/>
              </a:tabLst>
            </a:pPr>
            <a:r>
              <a:rPr sz="1600" spc="-5" dirty="0">
                <a:latin typeface="Calibri"/>
                <a:cs typeface="Calibri"/>
              </a:rPr>
              <a:t>Βάση της</a:t>
            </a:r>
            <a:r>
              <a:rPr sz="1600" spc="-20" dirty="0">
                <a:latin typeface="Calibri"/>
                <a:cs typeface="Calibri"/>
              </a:rPr>
              <a:t> </a:t>
            </a:r>
            <a:r>
              <a:rPr sz="1600" spc="-10" dirty="0">
                <a:latin typeface="Calibri"/>
                <a:cs typeface="Calibri"/>
              </a:rPr>
              <a:t>περιεκτικότας</a:t>
            </a:r>
            <a:r>
              <a:rPr sz="1600" spc="5" dirty="0">
                <a:latin typeface="Calibri"/>
                <a:cs typeface="Calibri"/>
              </a:rPr>
              <a:t> </a:t>
            </a:r>
            <a:r>
              <a:rPr sz="1600" spc="-10" dirty="0">
                <a:latin typeface="Calibri"/>
                <a:cs typeface="Calibri"/>
              </a:rPr>
              <a:t>του</a:t>
            </a:r>
            <a:r>
              <a:rPr sz="1600" spc="-5" dirty="0">
                <a:latin typeface="Calibri"/>
                <a:cs typeface="Calibri"/>
              </a:rPr>
              <a:t> </a:t>
            </a:r>
            <a:r>
              <a:rPr sz="1600" dirty="0">
                <a:latin typeface="Calibri"/>
                <a:cs typeface="Calibri"/>
              </a:rPr>
              <a:t>μ.ι.,</a:t>
            </a:r>
            <a:r>
              <a:rPr sz="1600" spc="-15" dirty="0">
                <a:latin typeface="Calibri"/>
                <a:cs typeface="Calibri"/>
              </a:rPr>
              <a:t> </a:t>
            </a:r>
            <a:r>
              <a:rPr sz="1600" spc="-10" dirty="0">
                <a:latin typeface="Calibri"/>
                <a:cs typeface="Calibri"/>
              </a:rPr>
              <a:t>δύναται</a:t>
            </a:r>
            <a:r>
              <a:rPr sz="1600" spc="5" dirty="0">
                <a:latin typeface="Calibri"/>
                <a:cs typeface="Calibri"/>
              </a:rPr>
              <a:t> </a:t>
            </a:r>
            <a:r>
              <a:rPr sz="1600" dirty="0">
                <a:latin typeface="Calibri"/>
                <a:cs typeface="Calibri"/>
              </a:rPr>
              <a:t>η </a:t>
            </a:r>
            <a:r>
              <a:rPr sz="1600" spc="-5" dirty="0">
                <a:latin typeface="Calibri"/>
                <a:cs typeface="Calibri"/>
              </a:rPr>
              <a:t>ανίχνευση</a:t>
            </a:r>
            <a:r>
              <a:rPr sz="1600" spc="5" dirty="0">
                <a:latin typeface="Calibri"/>
                <a:cs typeface="Calibri"/>
              </a:rPr>
              <a:t> </a:t>
            </a:r>
            <a:r>
              <a:rPr sz="1600" spc="-10" dirty="0">
                <a:latin typeface="Calibri"/>
                <a:cs typeface="Calibri"/>
              </a:rPr>
              <a:t>μεταβολών</a:t>
            </a:r>
            <a:r>
              <a:rPr sz="1600" spc="10" dirty="0">
                <a:latin typeface="Calibri"/>
                <a:cs typeface="Calibri"/>
              </a:rPr>
              <a:t> </a:t>
            </a:r>
            <a:r>
              <a:rPr sz="1600" spc="-5" dirty="0">
                <a:latin typeface="Calibri"/>
                <a:cs typeface="Calibri"/>
              </a:rPr>
              <a:t>στη</a:t>
            </a:r>
            <a:r>
              <a:rPr sz="1600" spc="15" dirty="0">
                <a:latin typeface="Calibri"/>
                <a:cs typeface="Calibri"/>
              </a:rPr>
              <a:t> </a:t>
            </a:r>
            <a:r>
              <a:rPr sz="1600" spc="-10" dirty="0">
                <a:latin typeface="Calibri"/>
                <a:cs typeface="Calibri"/>
              </a:rPr>
              <a:t>σύσταση</a:t>
            </a:r>
            <a:r>
              <a:rPr sz="1600" spc="20" dirty="0">
                <a:latin typeface="Calibri"/>
                <a:cs typeface="Calibri"/>
              </a:rPr>
              <a:t> </a:t>
            </a:r>
            <a:r>
              <a:rPr sz="1600" spc="-10" dirty="0">
                <a:latin typeface="Calibri"/>
                <a:cs typeface="Calibri"/>
              </a:rPr>
              <a:t>του </a:t>
            </a:r>
            <a:r>
              <a:rPr sz="1600" spc="-15" dirty="0">
                <a:latin typeface="Calibri"/>
                <a:cs typeface="Calibri"/>
              </a:rPr>
              <a:t>καυσίμου </a:t>
            </a:r>
            <a:r>
              <a:rPr sz="1600" spc="-325" dirty="0">
                <a:latin typeface="Calibri"/>
                <a:cs typeface="Calibri"/>
              </a:rPr>
              <a:t> </a:t>
            </a:r>
            <a:r>
              <a:rPr sz="1600" spc="-5" dirty="0">
                <a:latin typeface="Calibri"/>
                <a:cs typeface="Calibri"/>
              </a:rPr>
              <a:t>(αραίωση,</a:t>
            </a:r>
            <a:r>
              <a:rPr sz="1600" spc="-10" dirty="0">
                <a:latin typeface="Calibri"/>
                <a:cs typeface="Calibri"/>
              </a:rPr>
              <a:t> υποκατάσταση)</a:t>
            </a:r>
            <a:r>
              <a:rPr sz="1600" dirty="0">
                <a:latin typeface="Calibri"/>
                <a:cs typeface="Calibri"/>
              </a:rPr>
              <a:t> με</a:t>
            </a:r>
            <a:r>
              <a:rPr sz="1600" spc="10" dirty="0">
                <a:latin typeface="Calibri"/>
                <a:cs typeface="Calibri"/>
              </a:rPr>
              <a:t> </a:t>
            </a:r>
            <a:r>
              <a:rPr sz="1600" spc="-10" dirty="0">
                <a:latin typeface="Calibri"/>
                <a:cs typeface="Calibri"/>
              </a:rPr>
              <a:t>εξαιρετικά</a:t>
            </a:r>
            <a:r>
              <a:rPr sz="1600" spc="-5" dirty="0">
                <a:latin typeface="Calibri"/>
                <a:cs typeface="Calibri"/>
              </a:rPr>
              <a:t> </a:t>
            </a:r>
            <a:r>
              <a:rPr sz="1600" dirty="0">
                <a:latin typeface="Calibri"/>
                <a:cs typeface="Calibri"/>
              </a:rPr>
              <a:t>μεγάλη</a:t>
            </a:r>
            <a:r>
              <a:rPr sz="1600" spc="-5" dirty="0">
                <a:latin typeface="Calibri"/>
                <a:cs typeface="Calibri"/>
              </a:rPr>
              <a:t> ακρίβεια.</a:t>
            </a:r>
            <a:endParaRPr sz="1600" dirty="0">
              <a:latin typeface="Calibri"/>
              <a:cs typeface="Calibri"/>
            </a:endParaRPr>
          </a:p>
          <a:p>
            <a:pPr>
              <a:lnSpc>
                <a:spcPct val="100000"/>
              </a:lnSpc>
              <a:spcBef>
                <a:spcPts val="15"/>
              </a:spcBef>
              <a:buFont typeface="Arial MT"/>
              <a:buChar char="•"/>
            </a:pPr>
            <a:endParaRPr sz="1600" dirty="0">
              <a:latin typeface="Calibri"/>
              <a:cs typeface="Calibri"/>
            </a:endParaRPr>
          </a:p>
          <a:p>
            <a:pPr marL="355600" marR="847090" indent="-342900">
              <a:lnSpc>
                <a:spcPct val="100000"/>
              </a:lnSpc>
              <a:buFont typeface="Arial MT"/>
              <a:buChar char="•"/>
              <a:tabLst>
                <a:tab pos="354965" algn="l"/>
                <a:tab pos="355600" algn="l"/>
              </a:tabLst>
            </a:pPr>
            <a:r>
              <a:rPr sz="1600" spc="-10" dirty="0">
                <a:latin typeface="Calibri"/>
                <a:cs typeface="Calibri"/>
              </a:rPr>
              <a:t>Είναι </a:t>
            </a:r>
            <a:r>
              <a:rPr sz="1600" spc="-15" dirty="0">
                <a:latin typeface="Calibri"/>
                <a:cs typeface="Calibri"/>
              </a:rPr>
              <a:t>δύσκολο </a:t>
            </a:r>
            <a:r>
              <a:rPr sz="1600" dirty="0">
                <a:latin typeface="Calibri"/>
                <a:cs typeface="Calibri"/>
              </a:rPr>
              <a:t>έως </a:t>
            </a:r>
            <a:r>
              <a:rPr sz="1600" spc="-10" dirty="0">
                <a:latin typeface="Calibri"/>
                <a:cs typeface="Calibri"/>
              </a:rPr>
              <a:t>αδύνατο </a:t>
            </a:r>
            <a:r>
              <a:rPr sz="1600" dirty="0">
                <a:latin typeface="Calibri"/>
                <a:cs typeface="Calibri"/>
              </a:rPr>
              <a:t>να </a:t>
            </a:r>
            <a:r>
              <a:rPr sz="1600" spc="-5" dirty="0">
                <a:latin typeface="Calibri"/>
                <a:cs typeface="Calibri"/>
              </a:rPr>
              <a:t>αφαιρεθεί </a:t>
            </a:r>
            <a:r>
              <a:rPr sz="1600" dirty="0">
                <a:latin typeface="Calibri"/>
                <a:cs typeface="Calibri"/>
              </a:rPr>
              <a:t>ή να </a:t>
            </a:r>
            <a:r>
              <a:rPr sz="1600" spc="-5" dirty="0">
                <a:latin typeface="Calibri"/>
                <a:cs typeface="Calibri"/>
              </a:rPr>
              <a:t>παραμορφωθεί </a:t>
            </a:r>
            <a:r>
              <a:rPr sz="1600" dirty="0">
                <a:latin typeface="Calibri"/>
                <a:cs typeface="Calibri"/>
              </a:rPr>
              <a:t>με </a:t>
            </a:r>
            <a:r>
              <a:rPr sz="1600" spc="-5" dirty="0">
                <a:latin typeface="Calibri"/>
                <a:cs typeface="Calibri"/>
              </a:rPr>
              <a:t>τρόπο </a:t>
            </a:r>
            <a:r>
              <a:rPr sz="1600" b="1" spc="-5" dirty="0">
                <a:latin typeface="Calibri"/>
                <a:cs typeface="Calibri"/>
              </a:rPr>
              <a:t>που συμφέρει </a:t>
            </a:r>
            <a:r>
              <a:rPr sz="1600" b="1" spc="-325" dirty="0">
                <a:latin typeface="Calibri"/>
                <a:cs typeface="Calibri"/>
              </a:rPr>
              <a:t> </a:t>
            </a:r>
            <a:r>
              <a:rPr sz="1600" b="1" spc="-10" dirty="0">
                <a:latin typeface="Calibri"/>
                <a:cs typeface="Calibri"/>
              </a:rPr>
              <a:t>οικονομικά.</a:t>
            </a:r>
            <a:endParaRPr sz="1600" dirty="0">
              <a:latin typeface="Calibri"/>
              <a:cs typeface="Calibri"/>
            </a:endParaRPr>
          </a:p>
        </p:txBody>
      </p:sp>
      <p:sp>
        <p:nvSpPr>
          <p:cNvPr id="4" name="object 4"/>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63</a:t>
            </a:fld>
            <a:endParaRPr dirty="0"/>
          </a:p>
        </p:txBody>
      </p:sp>
      <p:sp>
        <p:nvSpPr>
          <p:cNvPr id="3" name="object 3"/>
          <p:cNvSpPr txBox="1"/>
          <p:nvPr/>
        </p:nvSpPr>
        <p:spPr>
          <a:xfrm>
            <a:off x="535940" y="4162171"/>
            <a:ext cx="7982584" cy="1093470"/>
          </a:xfrm>
          <a:prstGeom prst="rect">
            <a:avLst/>
          </a:prstGeom>
        </p:spPr>
        <p:txBody>
          <a:bodyPr vert="horz" wrap="square" lIns="0" tIns="12700" rIns="0" bIns="0" rtlCol="0">
            <a:spAutoFit/>
          </a:bodyPr>
          <a:lstStyle/>
          <a:p>
            <a:pPr marL="12700" marR="5080" algn="just">
              <a:lnSpc>
                <a:spcPct val="100000"/>
              </a:lnSpc>
              <a:spcBef>
                <a:spcPts val="100"/>
              </a:spcBef>
            </a:pPr>
            <a:r>
              <a:rPr sz="1400" b="1" i="1" dirty="0">
                <a:latin typeface="Calibri"/>
                <a:cs typeface="Calibri"/>
              </a:rPr>
              <a:t>*</a:t>
            </a:r>
            <a:r>
              <a:rPr sz="1400" i="1" dirty="0">
                <a:latin typeface="Calibri"/>
                <a:cs typeface="Calibri"/>
              </a:rPr>
              <a:t>Οι </a:t>
            </a:r>
            <a:r>
              <a:rPr sz="1400" i="1" spc="-5" dirty="0">
                <a:latin typeface="Calibri"/>
                <a:cs typeface="Calibri"/>
              </a:rPr>
              <a:t>εταιρείες εμπορίας </a:t>
            </a:r>
            <a:r>
              <a:rPr sz="1400" i="1" spc="-10" dirty="0">
                <a:latin typeface="Calibri"/>
                <a:cs typeface="Calibri"/>
              </a:rPr>
              <a:t>καυσίμων έχουν </a:t>
            </a:r>
            <a:r>
              <a:rPr sz="1400" i="1" spc="-5" dirty="0">
                <a:latin typeface="Calibri"/>
                <a:cs typeface="Calibri"/>
              </a:rPr>
              <a:t>τη </a:t>
            </a:r>
            <a:r>
              <a:rPr sz="1400" i="1" spc="-10" dirty="0">
                <a:latin typeface="Calibri"/>
                <a:cs typeface="Calibri"/>
              </a:rPr>
              <a:t>δυνατότητα </a:t>
            </a:r>
            <a:r>
              <a:rPr sz="1400" i="1" dirty="0">
                <a:latin typeface="Calibri"/>
                <a:cs typeface="Calibri"/>
              </a:rPr>
              <a:t>να </a:t>
            </a:r>
            <a:r>
              <a:rPr sz="1400" i="1" spc="-5" dirty="0">
                <a:latin typeface="Calibri"/>
                <a:cs typeface="Calibri"/>
              </a:rPr>
              <a:t>χρησιμοποιήσουν πρόσθετα στα </a:t>
            </a:r>
            <a:r>
              <a:rPr sz="1400" i="1" dirty="0">
                <a:latin typeface="Calibri"/>
                <a:cs typeface="Calibri"/>
              </a:rPr>
              <a:t>προϊόντα </a:t>
            </a:r>
            <a:r>
              <a:rPr sz="1400" i="1" spc="-5" dirty="0">
                <a:latin typeface="Calibri"/>
                <a:cs typeface="Calibri"/>
              </a:rPr>
              <a:t>τους, </a:t>
            </a:r>
            <a:r>
              <a:rPr sz="1400" i="1" dirty="0">
                <a:latin typeface="Calibri"/>
                <a:cs typeface="Calibri"/>
              </a:rPr>
              <a:t> </a:t>
            </a:r>
            <a:r>
              <a:rPr sz="1400" b="1" i="1" spc="-5" dirty="0">
                <a:latin typeface="Calibri"/>
                <a:cs typeface="Calibri"/>
              </a:rPr>
              <a:t>εφόσον</a:t>
            </a:r>
            <a:r>
              <a:rPr sz="1400" b="1" i="1" spc="-30" dirty="0">
                <a:latin typeface="Calibri"/>
                <a:cs typeface="Calibri"/>
              </a:rPr>
              <a:t> </a:t>
            </a:r>
            <a:r>
              <a:rPr sz="1400" b="1" i="1" dirty="0">
                <a:latin typeface="Calibri"/>
                <a:cs typeface="Calibri"/>
              </a:rPr>
              <a:t>δεν</a:t>
            </a:r>
            <a:r>
              <a:rPr sz="1400" b="1" i="1" spc="5" dirty="0">
                <a:latin typeface="Calibri"/>
                <a:cs typeface="Calibri"/>
              </a:rPr>
              <a:t> </a:t>
            </a:r>
            <a:r>
              <a:rPr sz="1400" i="1" spc="-10" dirty="0">
                <a:latin typeface="Calibri"/>
                <a:cs typeface="Calibri"/>
              </a:rPr>
              <a:t>έχουν</a:t>
            </a:r>
            <a:r>
              <a:rPr sz="1400" i="1" spc="-5" dirty="0">
                <a:latin typeface="Calibri"/>
                <a:cs typeface="Calibri"/>
              </a:rPr>
              <a:t> επιβλαβείς</a:t>
            </a:r>
            <a:r>
              <a:rPr sz="1400" i="1" spc="-15" dirty="0">
                <a:latin typeface="Calibri"/>
                <a:cs typeface="Calibri"/>
              </a:rPr>
              <a:t> </a:t>
            </a:r>
            <a:r>
              <a:rPr sz="1400" i="1" spc="-5" dirty="0">
                <a:latin typeface="Calibri"/>
                <a:cs typeface="Calibri"/>
              </a:rPr>
              <a:t>επιπτώσεις</a:t>
            </a:r>
            <a:r>
              <a:rPr sz="1400" i="1" spc="10" dirty="0">
                <a:latin typeface="Calibri"/>
                <a:cs typeface="Calibri"/>
              </a:rPr>
              <a:t> </a:t>
            </a:r>
            <a:r>
              <a:rPr sz="1400" i="1" dirty="0">
                <a:latin typeface="Calibri"/>
                <a:cs typeface="Calibri"/>
              </a:rPr>
              <a:t>στο</a:t>
            </a:r>
            <a:r>
              <a:rPr sz="1400" i="1" spc="5" dirty="0">
                <a:latin typeface="Calibri"/>
                <a:cs typeface="Calibri"/>
              </a:rPr>
              <a:t> </a:t>
            </a:r>
            <a:r>
              <a:rPr sz="1400" i="1" spc="-5" dirty="0">
                <a:latin typeface="Calibri"/>
                <a:cs typeface="Calibri"/>
              </a:rPr>
              <a:t>περιβάλλον</a:t>
            </a:r>
            <a:r>
              <a:rPr sz="1400" i="1" dirty="0">
                <a:latin typeface="Calibri"/>
                <a:cs typeface="Calibri"/>
              </a:rPr>
              <a:t> </a:t>
            </a:r>
            <a:r>
              <a:rPr sz="1400" i="1" spc="-15" dirty="0">
                <a:latin typeface="Calibri"/>
                <a:cs typeface="Calibri"/>
              </a:rPr>
              <a:t>και</a:t>
            </a:r>
            <a:r>
              <a:rPr sz="1400" i="1" dirty="0">
                <a:latin typeface="Calibri"/>
                <a:cs typeface="Calibri"/>
              </a:rPr>
              <a:t> </a:t>
            </a:r>
            <a:r>
              <a:rPr sz="1400" i="1" spc="-5" dirty="0">
                <a:latin typeface="Calibri"/>
                <a:cs typeface="Calibri"/>
              </a:rPr>
              <a:t>στους</a:t>
            </a:r>
            <a:r>
              <a:rPr sz="1400" i="1" spc="15" dirty="0">
                <a:latin typeface="Calibri"/>
                <a:cs typeface="Calibri"/>
              </a:rPr>
              <a:t> </a:t>
            </a:r>
            <a:r>
              <a:rPr sz="1400" i="1" spc="-10" dirty="0">
                <a:latin typeface="Calibri"/>
                <a:cs typeface="Calibri"/>
              </a:rPr>
              <a:t>κινητήρες.</a:t>
            </a:r>
            <a:r>
              <a:rPr sz="1400" i="1" spc="-15" dirty="0">
                <a:latin typeface="Calibri"/>
                <a:cs typeface="Calibri"/>
              </a:rPr>
              <a:t> </a:t>
            </a:r>
            <a:r>
              <a:rPr sz="1400" i="1" dirty="0">
                <a:latin typeface="Calibri"/>
                <a:cs typeface="Calibri"/>
              </a:rPr>
              <a:t>Οι</a:t>
            </a:r>
            <a:r>
              <a:rPr sz="1400" i="1" spc="5" dirty="0">
                <a:latin typeface="Calibri"/>
                <a:cs typeface="Calibri"/>
              </a:rPr>
              <a:t> </a:t>
            </a:r>
            <a:r>
              <a:rPr sz="1400" i="1" spc="-5" dirty="0">
                <a:latin typeface="Calibri"/>
                <a:cs typeface="Calibri"/>
              </a:rPr>
              <a:t>εταιρείες</a:t>
            </a:r>
            <a:r>
              <a:rPr sz="1400" i="1" dirty="0">
                <a:latin typeface="Calibri"/>
                <a:cs typeface="Calibri"/>
              </a:rPr>
              <a:t> </a:t>
            </a:r>
            <a:r>
              <a:rPr sz="1400" i="1" spc="-5" dirty="0">
                <a:latin typeface="Calibri"/>
                <a:cs typeface="Calibri"/>
              </a:rPr>
              <a:t>υποχρεούνται</a:t>
            </a:r>
            <a:r>
              <a:rPr sz="1400" i="1" spc="-20" dirty="0">
                <a:latin typeface="Calibri"/>
                <a:cs typeface="Calibri"/>
              </a:rPr>
              <a:t> </a:t>
            </a:r>
            <a:r>
              <a:rPr sz="1400" i="1" dirty="0">
                <a:latin typeface="Calibri"/>
                <a:cs typeface="Calibri"/>
              </a:rPr>
              <a:t>να </a:t>
            </a:r>
            <a:r>
              <a:rPr sz="1400" i="1" spc="-305" dirty="0">
                <a:latin typeface="Calibri"/>
                <a:cs typeface="Calibri"/>
              </a:rPr>
              <a:t> </a:t>
            </a:r>
            <a:r>
              <a:rPr sz="1400" i="1" spc="-5" dirty="0">
                <a:latin typeface="Calibri"/>
                <a:cs typeface="Calibri"/>
              </a:rPr>
              <a:t>υποβάλλουν</a:t>
            </a:r>
            <a:r>
              <a:rPr sz="1400" i="1" spc="-10" dirty="0">
                <a:latin typeface="Calibri"/>
                <a:cs typeface="Calibri"/>
              </a:rPr>
              <a:t> </a:t>
            </a:r>
            <a:r>
              <a:rPr sz="1400" i="1" dirty="0">
                <a:latin typeface="Calibri"/>
                <a:cs typeface="Calibri"/>
              </a:rPr>
              <a:t>στο</a:t>
            </a:r>
            <a:r>
              <a:rPr sz="1400" i="1" spc="10" dirty="0">
                <a:latin typeface="Calibri"/>
                <a:cs typeface="Calibri"/>
              </a:rPr>
              <a:t> </a:t>
            </a:r>
            <a:r>
              <a:rPr sz="1400" i="1" spc="-10" dirty="0">
                <a:latin typeface="Calibri"/>
                <a:cs typeface="Calibri"/>
              </a:rPr>
              <a:t>Γενικό </a:t>
            </a:r>
            <a:r>
              <a:rPr sz="1400" i="1" spc="-5" dirty="0">
                <a:latin typeface="Calibri"/>
                <a:cs typeface="Calibri"/>
              </a:rPr>
              <a:t>Χημείο</a:t>
            </a:r>
            <a:r>
              <a:rPr sz="1400" i="1" spc="-15" dirty="0">
                <a:latin typeface="Calibri"/>
                <a:cs typeface="Calibri"/>
              </a:rPr>
              <a:t> </a:t>
            </a:r>
            <a:r>
              <a:rPr sz="1400" i="1" spc="-5" dirty="0">
                <a:latin typeface="Calibri"/>
                <a:cs typeface="Calibri"/>
              </a:rPr>
              <a:t>του Κράτους</a:t>
            </a:r>
            <a:r>
              <a:rPr sz="1400" i="1" spc="-20" dirty="0">
                <a:latin typeface="Calibri"/>
                <a:cs typeface="Calibri"/>
              </a:rPr>
              <a:t> </a:t>
            </a:r>
            <a:r>
              <a:rPr sz="1400" i="1" dirty="0">
                <a:latin typeface="Calibri"/>
                <a:cs typeface="Calibri"/>
              </a:rPr>
              <a:t>λεπτομερή</a:t>
            </a:r>
            <a:r>
              <a:rPr sz="1400" i="1" spc="-10" dirty="0">
                <a:latin typeface="Calibri"/>
                <a:cs typeface="Calibri"/>
              </a:rPr>
              <a:t> </a:t>
            </a:r>
            <a:r>
              <a:rPr sz="1400" i="1" spc="-5" dirty="0">
                <a:latin typeface="Calibri"/>
                <a:cs typeface="Calibri"/>
              </a:rPr>
              <a:t>στοιχεία</a:t>
            </a:r>
            <a:r>
              <a:rPr sz="1400" i="1" spc="10" dirty="0">
                <a:latin typeface="Calibri"/>
                <a:cs typeface="Calibri"/>
              </a:rPr>
              <a:t> </a:t>
            </a:r>
            <a:r>
              <a:rPr sz="1400" i="1" spc="-5" dirty="0">
                <a:latin typeface="Calibri"/>
                <a:cs typeface="Calibri"/>
              </a:rPr>
              <a:t>του</a:t>
            </a:r>
            <a:r>
              <a:rPr sz="1400" i="1" spc="-20" dirty="0">
                <a:latin typeface="Calibri"/>
                <a:cs typeface="Calibri"/>
              </a:rPr>
              <a:t> </a:t>
            </a:r>
            <a:r>
              <a:rPr sz="1400" i="1" spc="-5" dirty="0">
                <a:latin typeface="Calibri"/>
                <a:cs typeface="Calibri"/>
              </a:rPr>
              <a:t>προσθέτου (χημική</a:t>
            </a:r>
            <a:r>
              <a:rPr sz="1400" i="1" spc="5" dirty="0">
                <a:latin typeface="Calibri"/>
                <a:cs typeface="Calibri"/>
              </a:rPr>
              <a:t> </a:t>
            </a:r>
            <a:r>
              <a:rPr sz="1400" i="1" spc="-10" dirty="0">
                <a:latin typeface="Calibri"/>
                <a:cs typeface="Calibri"/>
              </a:rPr>
              <a:t>σύνθεση,</a:t>
            </a:r>
            <a:r>
              <a:rPr sz="1400" i="1" spc="25" dirty="0">
                <a:latin typeface="Calibri"/>
                <a:cs typeface="Calibri"/>
              </a:rPr>
              <a:t> </a:t>
            </a:r>
            <a:r>
              <a:rPr sz="1400" i="1" dirty="0">
                <a:latin typeface="Calibri"/>
                <a:cs typeface="Calibri"/>
              </a:rPr>
              <a:t>ποσοστό</a:t>
            </a:r>
            <a:endParaRPr sz="1400" dirty="0">
              <a:latin typeface="Calibri"/>
              <a:cs typeface="Calibri"/>
            </a:endParaRPr>
          </a:p>
          <a:p>
            <a:pPr marL="12700" marR="92075" algn="just">
              <a:lnSpc>
                <a:spcPct val="100000"/>
              </a:lnSpc>
              <a:spcBef>
                <a:spcPts val="5"/>
              </a:spcBef>
            </a:pPr>
            <a:r>
              <a:rPr sz="1400" i="1" spc="-5" dirty="0">
                <a:latin typeface="Calibri"/>
                <a:cs typeface="Calibri"/>
              </a:rPr>
              <a:t>προσθήκης </a:t>
            </a:r>
            <a:r>
              <a:rPr sz="1400" i="1" dirty="0">
                <a:latin typeface="Calibri"/>
                <a:cs typeface="Calibri"/>
              </a:rPr>
              <a:t>στο </a:t>
            </a:r>
            <a:r>
              <a:rPr sz="1400" i="1" spc="-10" dirty="0">
                <a:latin typeface="Calibri"/>
                <a:cs typeface="Calibri"/>
              </a:rPr>
              <a:t>καύσιμο, </a:t>
            </a:r>
            <a:r>
              <a:rPr sz="1400" i="1" spc="-5" dirty="0">
                <a:latin typeface="Calibri"/>
                <a:cs typeface="Calibri"/>
              </a:rPr>
              <a:t>μέθοδος ελέγχου, </a:t>
            </a:r>
            <a:r>
              <a:rPr sz="1400" i="1" spc="-10" dirty="0">
                <a:latin typeface="Calibri"/>
                <a:cs typeface="Calibri"/>
              </a:rPr>
              <a:t>αποτελέσματα </a:t>
            </a:r>
            <a:r>
              <a:rPr sz="1400" i="1" spc="-5" dirty="0">
                <a:latin typeface="Calibri"/>
                <a:cs typeface="Calibri"/>
              </a:rPr>
              <a:t>εργαστηριακών </a:t>
            </a:r>
            <a:r>
              <a:rPr sz="1400" i="1" spc="-15" dirty="0">
                <a:latin typeface="Calibri"/>
                <a:cs typeface="Calibri"/>
              </a:rPr>
              <a:t>και </a:t>
            </a:r>
            <a:r>
              <a:rPr sz="1400" i="1" spc="-10" dirty="0">
                <a:latin typeface="Calibri"/>
                <a:cs typeface="Calibri"/>
              </a:rPr>
              <a:t>μηχανικών δοκιμών </a:t>
            </a:r>
            <a:r>
              <a:rPr sz="1400" i="1" dirty="0">
                <a:latin typeface="Calibri"/>
                <a:cs typeface="Calibri"/>
              </a:rPr>
              <a:t>κ.α.) προς </a:t>
            </a:r>
            <a:r>
              <a:rPr sz="1400" i="1" spc="-305" dirty="0">
                <a:latin typeface="Calibri"/>
                <a:cs typeface="Calibri"/>
              </a:rPr>
              <a:t> </a:t>
            </a:r>
            <a:r>
              <a:rPr sz="1400" i="1" spc="-5" dirty="0">
                <a:latin typeface="Calibri"/>
                <a:cs typeface="Calibri"/>
              </a:rPr>
              <a:t>ενημέρωση</a:t>
            </a:r>
            <a:r>
              <a:rPr sz="1400" i="1" spc="-15" dirty="0">
                <a:latin typeface="Calibri"/>
                <a:cs typeface="Calibri"/>
              </a:rPr>
              <a:t> και</a:t>
            </a:r>
            <a:r>
              <a:rPr sz="1400" i="1" spc="-10" dirty="0">
                <a:latin typeface="Calibri"/>
                <a:cs typeface="Calibri"/>
              </a:rPr>
              <a:t> </a:t>
            </a:r>
            <a:r>
              <a:rPr sz="1400" i="1" dirty="0">
                <a:latin typeface="Calibri"/>
                <a:cs typeface="Calibri"/>
              </a:rPr>
              <a:t>για</a:t>
            </a:r>
            <a:r>
              <a:rPr sz="1400" i="1" spc="-10" dirty="0">
                <a:latin typeface="Calibri"/>
                <a:cs typeface="Calibri"/>
              </a:rPr>
              <a:t> </a:t>
            </a:r>
            <a:r>
              <a:rPr sz="1400" i="1" spc="-20" dirty="0">
                <a:latin typeface="Calibri"/>
                <a:cs typeface="Calibri"/>
              </a:rPr>
              <a:t>την</a:t>
            </a:r>
            <a:r>
              <a:rPr sz="1400" i="1" spc="-5" dirty="0">
                <a:latin typeface="Calibri"/>
                <a:cs typeface="Calibri"/>
              </a:rPr>
              <a:t> </a:t>
            </a:r>
            <a:r>
              <a:rPr sz="1400" i="1" spc="-10" dirty="0">
                <a:latin typeface="Calibri"/>
                <a:cs typeface="Calibri"/>
              </a:rPr>
              <a:t>δυνατότητα</a:t>
            </a:r>
            <a:r>
              <a:rPr sz="1400" i="1" spc="-20" dirty="0">
                <a:latin typeface="Calibri"/>
                <a:cs typeface="Calibri"/>
              </a:rPr>
              <a:t> </a:t>
            </a:r>
            <a:r>
              <a:rPr sz="1400" i="1" spc="-5" dirty="0">
                <a:latin typeface="Calibri"/>
                <a:cs typeface="Calibri"/>
              </a:rPr>
              <a:t>ελέγχου</a:t>
            </a:r>
            <a:r>
              <a:rPr sz="1400" i="1" spc="-15" dirty="0">
                <a:latin typeface="Calibri"/>
                <a:cs typeface="Calibri"/>
              </a:rPr>
              <a:t> </a:t>
            </a:r>
            <a:r>
              <a:rPr sz="1400" i="1" spc="-5" dirty="0">
                <a:latin typeface="Calibri"/>
                <a:cs typeface="Calibri"/>
              </a:rPr>
              <a:t>της</a:t>
            </a:r>
            <a:r>
              <a:rPr sz="1400" i="1" spc="-10" dirty="0">
                <a:latin typeface="Calibri"/>
                <a:cs typeface="Calibri"/>
              </a:rPr>
              <a:t> </a:t>
            </a:r>
            <a:r>
              <a:rPr sz="1400" i="1" dirty="0">
                <a:latin typeface="Calibri"/>
                <a:cs typeface="Calibri"/>
              </a:rPr>
              <a:t>παρουσίας</a:t>
            </a:r>
            <a:r>
              <a:rPr sz="1400" i="1" spc="-20" dirty="0">
                <a:latin typeface="Calibri"/>
                <a:cs typeface="Calibri"/>
              </a:rPr>
              <a:t> </a:t>
            </a:r>
            <a:r>
              <a:rPr sz="1400" i="1" spc="-5" dirty="0">
                <a:latin typeface="Calibri"/>
                <a:cs typeface="Calibri"/>
              </a:rPr>
              <a:t>του</a:t>
            </a:r>
            <a:r>
              <a:rPr sz="1400" i="1" spc="-15" dirty="0">
                <a:latin typeface="Calibri"/>
                <a:cs typeface="Calibri"/>
              </a:rPr>
              <a:t> </a:t>
            </a:r>
            <a:r>
              <a:rPr sz="1400" i="1" spc="-5" dirty="0">
                <a:latin typeface="Calibri"/>
                <a:cs typeface="Calibri"/>
              </a:rPr>
              <a:t>προσθέτου.</a:t>
            </a:r>
            <a:endParaRPr sz="1400" dirty="0">
              <a:latin typeface="Calibri"/>
              <a:cs typeface="Calibri"/>
            </a:endParaRPr>
          </a:p>
        </p:txBody>
      </p:sp>
      <p:sp>
        <p:nvSpPr>
          <p:cNvPr id="5" name="TextBox 4">
            <a:extLst>
              <a:ext uri="{FF2B5EF4-FFF2-40B4-BE49-F238E27FC236}">
                <a16:creationId xmlns:a16="http://schemas.microsoft.com/office/drawing/2014/main" id="{975395F0-1977-4807-95B7-0D418344691C}"/>
              </a:ext>
            </a:extLst>
          </p:cNvPr>
          <p:cNvSpPr txBox="1"/>
          <p:nvPr/>
        </p:nvSpPr>
        <p:spPr>
          <a:xfrm>
            <a:off x="107504" y="6541787"/>
            <a:ext cx="8916945" cy="246221"/>
          </a:xfrm>
          <a:prstGeom prst="rect">
            <a:avLst/>
          </a:prstGeom>
          <a:noFill/>
        </p:spPr>
        <p:txBody>
          <a:bodyPr wrap="square">
            <a:spAutoFit/>
          </a:bodyPr>
          <a:lstStyle/>
          <a:p>
            <a:pPr algn="just"/>
            <a:r>
              <a:rPr lang="el-GR" sz="10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 Παρουσίαση</a:t>
            </a:r>
            <a:endParaRPr lang="el-GR" sz="10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CDCE2F-4310-4D76-93E2-B20979A24B25}"/>
              </a:ext>
            </a:extLst>
          </p:cNvPr>
          <p:cNvSpPr txBox="1"/>
          <p:nvPr/>
        </p:nvSpPr>
        <p:spPr>
          <a:xfrm>
            <a:off x="0" y="1700808"/>
            <a:ext cx="9144000" cy="707886"/>
          </a:xfrm>
          <a:prstGeom prst="rect">
            <a:avLst/>
          </a:prstGeom>
          <a:noFill/>
        </p:spPr>
        <p:txBody>
          <a:bodyPr wrap="square" rtlCol="0">
            <a:spAutoFit/>
          </a:bodyPr>
          <a:lstStyle/>
          <a:p>
            <a:pPr algn="ctr"/>
            <a:r>
              <a:rPr lang="el-GR" sz="4000" b="1" dirty="0"/>
              <a:t>Βενζίνη</a:t>
            </a:r>
          </a:p>
        </p:txBody>
      </p:sp>
      <p:sp>
        <p:nvSpPr>
          <p:cNvPr id="3" name="object 4">
            <a:extLst>
              <a:ext uri="{FF2B5EF4-FFF2-40B4-BE49-F238E27FC236}">
                <a16:creationId xmlns:a16="http://schemas.microsoft.com/office/drawing/2014/main" id="{6A6C271C-E32A-4260-AC23-BEB7A24FEE4A}"/>
              </a:ext>
            </a:extLst>
          </p:cNvPr>
          <p:cNvSpPr txBox="1"/>
          <p:nvPr/>
        </p:nvSpPr>
        <p:spPr>
          <a:xfrm>
            <a:off x="0" y="4541639"/>
            <a:ext cx="9144000" cy="615553"/>
          </a:xfrm>
          <a:prstGeom prst="rect">
            <a:avLst/>
          </a:prstGeom>
        </p:spPr>
        <p:txBody>
          <a:bodyPr vert="horz" wrap="square" lIns="0" tIns="0" rIns="0" bIns="0" rtlCol="0" anchor="ctr">
            <a:spAutoFit/>
          </a:bodyPr>
          <a:lstStyle>
            <a:defPPr>
              <a:defRPr lang="en-US"/>
            </a:defPPr>
            <a:lvl1pPr marL="12724" defTabSz="914400">
              <a:spcBef>
                <a:spcPts val="114"/>
              </a:spcBef>
              <a:defRPr sz="1250" b="1" i="0" spc="-25">
                <a:latin typeface="Tahoma"/>
                <a:cs typeface="Tahoma"/>
              </a:defRPr>
            </a:lvl1pPr>
            <a:lvl2pPr defTabSz="914400"/>
            <a:lvl3pPr defTabSz="914400"/>
            <a:lvl4pPr defTabSz="914400"/>
            <a:lvl5pPr defTabSz="914400"/>
            <a:lvl6pPr defTabSz="914400"/>
            <a:lvl7pPr defTabSz="914400"/>
            <a:lvl8pPr defTabSz="914400"/>
            <a:lvl9pPr defTabSz="914400"/>
          </a:lstStyle>
          <a:p>
            <a:r>
              <a:rPr lang="el-GR" sz="2000" dirty="0">
                <a:latin typeface="+mn-lt"/>
              </a:rPr>
              <a:t>1. Τεχνολογία Καύσιμων και Λιπαντικών, Δ. Καρώνης, Ε. Λόης, Φ. Ζαννίκος, Εκδόσεις ΕΜΠ, 2014, Αθήνα</a:t>
            </a:r>
          </a:p>
        </p:txBody>
      </p:sp>
      <p:sp>
        <p:nvSpPr>
          <p:cNvPr id="4" name="object 9">
            <a:extLst>
              <a:ext uri="{FF2B5EF4-FFF2-40B4-BE49-F238E27FC236}">
                <a16:creationId xmlns:a16="http://schemas.microsoft.com/office/drawing/2014/main" id="{0FBD36D2-F45A-4BF8-BB5A-FE6E9C527817}"/>
              </a:ext>
            </a:extLst>
          </p:cNvPr>
          <p:cNvSpPr txBox="1">
            <a:spLocks noGrp="1"/>
          </p:cNvSpPr>
          <p:nvPr>
            <p:ph type="dt" sz="half" idx="10"/>
          </p:nvPr>
        </p:nvSpPr>
        <p:spPr>
          <a:xfrm>
            <a:off x="0" y="5373216"/>
            <a:ext cx="9144000" cy="923330"/>
          </a:xfrm>
          <a:prstGeom prst="rect">
            <a:avLst/>
          </a:prstGeom>
        </p:spPr>
        <p:txBody>
          <a:bodyPr vert="horz" wrap="square" lIns="0" tIns="0" rIns="0" bIns="0" rtlCol="0">
            <a:spAutoFit/>
          </a:bodyPr>
          <a:lstStyle>
            <a:defPPr>
              <a:defRPr lang="el-GR"/>
            </a:defPPr>
            <a:lvl1pPr marL="0" algn="l" defTabSz="914400" rtl="0" eaLnBrk="1" latinLnBrk="0" hangingPunct="1">
              <a:defRPr sz="1250" b="0" i="1" kern="1200">
                <a:solidFill>
                  <a:srgbClr val="969696"/>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24">
              <a:spcBef>
                <a:spcPts val="114"/>
              </a:spcBef>
            </a:pPr>
            <a:r>
              <a:rPr lang="el-GR" sz="2000" b="1" i="0" spc="-25" dirty="0">
                <a:solidFill>
                  <a:schemeClr val="tx1"/>
                </a:solidFill>
                <a:latin typeface="+mn-lt"/>
              </a:rPr>
              <a:t>2. Τεχνολογίες </a:t>
            </a:r>
            <a:r>
              <a:rPr lang="el-GR" sz="2000" b="1" i="0" spc="-30" dirty="0">
                <a:solidFill>
                  <a:schemeClr val="tx1"/>
                </a:solidFill>
                <a:latin typeface="+mn-lt"/>
              </a:rPr>
              <a:t>Εκμετάλλευσης </a:t>
            </a:r>
            <a:r>
              <a:rPr lang="el-GR" sz="2000" b="1" i="0" spc="-25" dirty="0">
                <a:solidFill>
                  <a:schemeClr val="tx1"/>
                </a:solidFill>
                <a:latin typeface="+mn-lt"/>
              </a:rPr>
              <a:t>και </a:t>
            </a:r>
            <a:r>
              <a:rPr lang="el-GR" sz="2000" b="1" i="0" spc="-30" dirty="0">
                <a:solidFill>
                  <a:schemeClr val="tx1"/>
                </a:solidFill>
                <a:latin typeface="+mn-lt"/>
              </a:rPr>
              <a:t>Αξιοποίησης</a:t>
            </a:r>
            <a:r>
              <a:rPr lang="el-GR" sz="2000" b="1" i="0" spc="65" dirty="0">
                <a:solidFill>
                  <a:schemeClr val="tx1"/>
                </a:solidFill>
                <a:latin typeface="+mn-lt"/>
              </a:rPr>
              <a:t> </a:t>
            </a:r>
            <a:r>
              <a:rPr lang="el-GR" sz="2000" b="1" i="0" spc="-35" dirty="0">
                <a:solidFill>
                  <a:schemeClr val="tx1"/>
                </a:solidFill>
                <a:latin typeface="+mn-lt"/>
              </a:rPr>
              <a:t>Υδρογονανθράκων</a:t>
            </a:r>
            <a:r>
              <a:rPr lang="en-US" sz="2000" b="1" i="0" spc="-35" dirty="0">
                <a:solidFill>
                  <a:schemeClr val="tx1"/>
                </a:solidFill>
                <a:latin typeface="+mn-lt"/>
              </a:rPr>
              <a:t>, </a:t>
            </a:r>
            <a:r>
              <a:rPr lang="el-GR" sz="2000" b="1" i="0" spc="-35" dirty="0">
                <a:solidFill>
                  <a:schemeClr val="tx1"/>
                </a:solidFill>
                <a:latin typeface="+mn-lt"/>
              </a:rPr>
              <a:t>Στέλλα Μπεζεργιάννη</a:t>
            </a:r>
            <a:r>
              <a:rPr lang="en-US" sz="2000" b="1" i="0" spc="-35" dirty="0">
                <a:solidFill>
                  <a:schemeClr val="tx1"/>
                </a:solidFill>
                <a:latin typeface="+mn-lt"/>
              </a:rPr>
              <a:t>, </a:t>
            </a:r>
            <a:r>
              <a:rPr lang="el-GR" sz="2000" b="1" i="0" dirty="0">
                <a:solidFill>
                  <a:schemeClr val="tx1"/>
                </a:solidFill>
                <a:latin typeface="+mn-lt"/>
                <a:cs typeface="Arial"/>
              </a:rPr>
              <a:t>Παραγωγή</a:t>
            </a:r>
            <a:r>
              <a:rPr lang="el-GR" sz="2000" b="1" i="0" spc="-70" dirty="0">
                <a:solidFill>
                  <a:schemeClr val="tx1"/>
                </a:solidFill>
                <a:latin typeface="+mn-lt"/>
                <a:cs typeface="Arial"/>
              </a:rPr>
              <a:t> </a:t>
            </a:r>
            <a:r>
              <a:rPr lang="el-GR" sz="2000" b="1" i="0" spc="-5" dirty="0">
                <a:solidFill>
                  <a:schemeClr val="tx1"/>
                </a:solidFill>
                <a:latin typeface="+mn-lt"/>
                <a:cs typeface="Arial"/>
              </a:rPr>
              <a:t>Βενζίνης</a:t>
            </a:r>
            <a:r>
              <a:rPr lang="en-US" sz="2000" b="1" i="0" spc="-5" dirty="0">
                <a:solidFill>
                  <a:schemeClr val="tx1"/>
                </a:solidFill>
                <a:latin typeface="+mn-lt"/>
                <a:cs typeface="Arial"/>
              </a:rPr>
              <a:t>,</a:t>
            </a:r>
            <a:r>
              <a:rPr lang="el-GR" sz="2000" b="1" i="0" spc="-5" dirty="0">
                <a:solidFill>
                  <a:schemeClr val="tx1"/>
                </a:solidFill>
                <a:latin typeface="+mn-lt"/>
                <a:cs typeface="Arial"/>
              </a:rPr>
              <a:t> </a:t>
            </a:r>
            <a:r>
              <a:rPr lang="el-GR" sz="2000" b="1" i="0" dirty="0">
                <a:solidFill>
                  <a:schemeClr val="tx1"/>
                </a:solidFill>
                <a:latin typeface="+mn-lt"/>
                <a:cs typeface="Arial"/>
              </a:rPr>
              <a:t> </a:t>
            </a:r>
            <a:r>
              <a:rPr lang="el-GR" sz="2000" b="1" i="0" spc="-5" dirty="0">
                <a:solidFill>
                  <a:schemeClr val="tx1"/>
                </a:solidFill>
                <a:latin typeface="+mn-lt"/>
                <a:cs typeface="Arial"/>
              </a:rPr>
              <a:t>Βενζινοκινητήρας</a:t>
            </a:r>
            <a:r>
              <a:rPr lang="en-US" sz="2000" b="1" i="0" spc="-5" dirty="0">
                <a:solidFill>
                  <a:schemeClr val="tx1"/>
                </a:solidFill>
                <a:latin typeface="+mn-lt"/>
                <a:cs typeface="Arial"/>
              </a:rPr>
              <a:t>,</a:t>
            </a:r>
            <a:r>
              <a:rPr lang="el-GR" sz="2000" b="1" i="0" spc="-5" dirty="0">
                <a:solidFill>
                  <a:schemeClr val="tx1"/>
                </a:solidFill>
                <a:latin typeface="+mn-lt"/>
                <a:cs typeface="Arial"/>
              </a:rPr>
              <a:t>  Ιδιότητες</a:t>
            </a:r>
            <a:r>
              <a:rPr lang="el-GR" sz="2000" b="1" i="0" spc="-35" dirty="0">
                <a:solidFill>
                  <a:schemeClr val="tx1"/>
                </a:solidFill>
                <a:latin typeface="+mn-lt"/>
                <a:cs typeface="Arial"/>
              </a:rPr>
              <a:t> </a:t>
            </a:r>
            <a:r>
              <a:rPr lang="el-GR" sz="2000" b="1" i="0" spc="-10" dirty="0">
                <a:solidFill>
                  <a:schemeClr val="tx1"/>
                </a:solidFill>
                <a:latin typeface="+mn-lt"/>
                <a:cs typeface="Arial"/>
              </a:rPr>
              <a:t>Βενζίνης</a:t>
            </a:r>
            <a:r>
              <a:rPr lang="en-US" sz="2000" b="1" i="0" spc="-10" dirty="0">
                <a:solidFill>
                  <a:schemeClr val="tx1"/>
                </a:solidFill>
                <a:latin typeface="+mn-lt"/>
                <a:cs typeface="Arial"/>
              </a:rPr>
              <a:t>,</a:t>
            </a:r>
            <a:r>
              <a:rPr lang="el-GR" sz="2000" b="1" i="0" spc="-5" dirty="0">
                <a:solidFill>
                  <a:schemeClr val="tx1"/>
                </a:solidFill>
                <a:latin typeface="+mn-lt"/>
                <a:cs typeface="Arial"/>
              </a:rPr>
              <a:t> Δρ. Στέλλα</a:t>
            </a:r>
            <a:r>
              <a:rPr lang="el-GR" sz="2000" b="1" i="0" spc="-20" dirty="0">
                <a:solidFill>
                  <a:schemeClr val="tx1"/>
                </a:solidFill>
                <a:latin typeface="+mn-lt"/>
                <a:cs typeface="Arial"/>
              </a:rPr>
              <a:t> </a:t>
            </a:r>
            <a:r>
              <a:rPr lang="el-GR" sz="2000" b="1" i="0" spc="-5" dirty="0">
                <a:solidFill>
                  <a:schemeClr val="tx1"/>
                </a:solidFill>
                <a:latin typeface="+mn-lt"/>
                <a:cs typeface="Arial"/>
              </a:rPr>
              <a:t>Μπεζεργιαννη, 2009</a:t>
            </a:r>
            <a:endParaRPr lang="el-GR" sz="2000" b="1" i="0" dirty="0">
              <a:solidFill>
                <a:schemeClr val="tx1"/>
              </a:solidFill>
              <a:latin typeface="+mn-lt"/>
              <a:cs typeface="Arial"/>
            </a:endParaRPr>
          </a:p>
        </p:txBody>
      </p:sp>
    </p:spTree>
    <p:extLst>
      <p:ext uri="{BB962C8B-B14F-4D97-AF65-F5344CB8AC3E}">
        <p14:creationId xmlns:p14="http://schemas.microsoft.com/office/powerpoint/2010/main" val="3444722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664AF13-B257-4250-828F-BC7DDC09D89C}"/>
              </a:ext>
            </a:extLst>
          </p:cNvPr>
          <p:cNvPicPr/>
          <p:nvPr/>
        </p:nvPicPr>
        <p:blipFill rotWithShape="1">
          <a:blip r:embed="rId2" cstate="print">
            <a:extLst>
              <a:ext uri="{28A0092B-C50C-407E-A947-70E740481C1C}">
                <a14:useLocalDpi xmlns:a14="http://schemas.microsoft.com/office/drawing/2010/main" val="0"/>
              </a:ext>
            </a:extLst>
          </a:blip>
          <a:srcRect t="41984" b="1766"/>
          <a:stretch/>
        </p:blipFill>
        <p:spPr bwMode="auto">
          <a:xfrm>
            <a:off x="20" y="10"/>
            <a:ext cx="9143980" cy="6857990"/>
          </a:xfrm>
          <a:prstGeom prst="rect">
            <a:avLst/>
          </a:prstGeom>
          <a:noFill/>
        </p:spPr>
      </p:pic>
    </p:spTree>
    <p:extLst>
      <p:ext uri="{BB962C8B-B14F-4D97-AF65-F5344CB8AC3E}">
        <p14:creationId xmlns:p14="http://schemas.microsoft.com/office/powerpoint/2010/main" val="37906820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4658" y="304291"/>
            <a:ext cx="5942965" cy="574040"/>
          </a:xfrm>
          <a:prstGeom prst="rect">
            <a:avLst/>
          </a:prstGeom>
        </p:spPr>
        <p:txBody>
          <a:bodyPr vert="horz" wrap="square" lIns="0" tIns="12700" rIns="0" bIns="0" rtlCol="0">
            <a:spAutoFit/>
          </a:bodyPr>
          <a:lstStyle/>
          <a:p>
            <a:pPr marL="12700">
              <a:lnSpc>
                <a:spcPct val="100000"/>
              </a:lnSpc>
              <a:spcBef>
                <a:spcPts val="100"/>
              </a:spcBef>
            </a:pPr>
            <a:r>
              <a:rPr sz="3600" b="0" i="1" u="none" spc="-10" dirty="0">
                <a:solidFill>
                  <a:srgbClr val="000000"/>
                </a:solidFill>
                <a:latin typeface="Calibri"/>
                <a:cs typeface="Calibri"/>
              </a:rPr>
              <a:t>Βασικές</a:t>
            </a:r>
            <a:r>
              <a:rPr sz="3600" b="0" i="1" u="none" spc="-20" dirty="0">
                <a:solidFill>
                  <a:srgbClr val="000000"/>
                </a:solidFill>
                <a:latin typeface="Calibri"/>
                <a:cs typeface="Calibri"/>
              </a:rPr>
              <a:t> </a:t>
            </a:r>
            <a:r>
              <a:rPr sz="3600" b="0" i="1" u="none" spc="-5" dirty="0">
                <a:solidFill>
                  <a:srgbClr val="000000"/>
                </a:solidFill>
                <a:latin typeface="Calibri"/>
                <a:cs typeface="Calibri"/>
              </a:rPr>
              <a:t>διαφορές</a:t>
            </a:r>
            <a:r>
              <a:rPr sz="3600" b="0" i="1" u="none" spc="-20" dirty="0">
                <a:solidFill>
                  <a:srgbClr val="000000"/>
                </a:solidFill>
                <a:latin typeface="Calibri"/>
                <a:cs typeface="Calibri"/>
              </a:rPr>
              <a:t> </a:t>
            </a:r>
            <a:r>
              <a:rPr sz="3600" b="0" i="1" u="none" spc="-10" dirty="0">
                <a:solidFill>
                  <a:srgbClr val="000000"/>
                </a:solidFill>
                <a:latin typeface="Calibri"/>
                <a:cs typeface="Calibri"/>
              </a:rPr>
              <a:t>των</a:t>
            </a:r>
            <a:r>
              <a:rPr sz="3600" b="0" i="1" u="none" spc="-15" dirty="0">
                <a:solidFill>
                  <a:srgbClr val="000000"/>
                </a:solidFill>
                <a:latin typeface="Calibri"/>
                <a:cs typeface="Calibri"/>
              </a:rPr>
              <a:t> </a:t>
            </a:r>
            <a:r>
              <a:rPr sz="3600" b="0" i="1" u="none" spc="-20" dirty="0">
                <a:solidFill>
                  <a:srgbClr val="000000"/>
                </a:solidFill>
                <a:latin typeface="Calibri"/>
                <a:cs typeface="Calibri"/>
              </a:rPr>
              <a:t>βενζινών</a:t>
            </a:r>
            <a:endParaRPr sz="3600">
              <a:latin typeface="Calibri"/>
              <a:cs typeface="Calibri"/>
            </a:endParaRPr>
          </a:p>
        </p:txBody>
      </p:sp>
      <p:grpSp>
        <p:nvGrpSpPr>
          <p:cNvPr id="3" name="object 3"/>
          <p:cNvGrpSpPr/>
          <p:nvPr/>
        </p:nvGrpSpPr>
        <p:grpSpPr>
          <a:xfrm>
            <a:off x="3307715" y="3636009"/>
            <a:ext cx="4225925" cy="654050"/>
            <a:chOff x="3307715" y="3636009"/>
            <a:chExt cx="4225925" cy="654050"/>
          </a:xfrm>
        </p:grpSpPr>
        <p:pic>
          <p:nvPicPr>
            <p:cNvPr id="4" name="object 4"/>
            <p:cNvPicPr/>
            <p:nvPr/>
          </p:nvPicPr>
          <p:blipFill>
            <a:blip r:embed="rId2" cstate="print"/>
            <a:stretch>
              <a:fillRect/>
            </a:stretch>
          </p:blipFill>
          <p:spPr>
            <a:xfrm>
              <a:off x="5155692" y="3704805"/>
              <a:ext cx="420674" cy="585254"/>
            </a:xfrm>
            <a:prstGeom prst="rect">
              <a:avLst/>
            </a:prstGeom>
          </p:spPr>
        </p:pic>
        <p:sp>
          <p:nvSpPr>
            <p:cNvPr id="5" name="object 5"/>
            <p:cNvSpPr/>
            <p:nvPr/>
          </p:nvSpPr>
          <p:spPr>
            <a:xfrm>
              <a:off x="3307715" y="3636009"/>
              <a:ext cx="4225925" cy="497205"/>
            </a:xfrm>
            <a:custGeom>
              <a:avLst/>
              <a:gdLst/>
              <a:ahLst/>
              <a:cxnLst/>
              <a:rect l="l" t="t" r="r" b="b"/>
              <a:pathLst>
                <a:path w="4225925" h="497204">
                  <a:moveTo>
                    <a:pt x="730123" y="494157"/>
                  </a:moveTo>
                  <a:lnTo>
                    <a:pt x="729068" y="492379"/>
                  </a:lnTo>
                  <a:lnTo>
                    <a:pt x="646303" y="352044"/>
                  </a:lnTo>
                  <a:lnTo>
                    <a:pt x="641248" y="346443"/>
                  </a:lnTo>
                  <a:lnTo>
                    <a:pt x="634657" y="343306"/>
                  </a:lnTo>
                  <a:lnTo>
                    <a:pt x="627380" y="342849"/>
                  </a:lnTo>
                  <a:lnTo>
                    <a:pt x="620268" y="345313"/>
                  </a:lnTo>
                  <a:lnTo>
                    <a:pt x="614578" y="350367"/>
                  </a:lnTo>
                  <a:lnTo>
                    <a:pt x="611403" y="356971"/>
                  </a:lnTo>
                  <a:lnTo>
                    <a:pt x="610933" y="364286"/>
                  </a:lnTo>
                  <a:lnTo>
                    <a:pt x="613410" y="371475"/>
                  </a:lnTo>
                  <a:lnTo>
                    <a:pt x="644842" y="424688"/>
                  </a:lnTo>
                  <a:lnTo>
                    <a:pt x="18542" y="74295"/>
                  </a:lnTo>
                  <a:lnTo>
                    <a:pt x="0" y="107569"/>
                  </a:lnTo>
                  <a:lnTo>
                    <a:pt x="626325" y="457987"/>
                  </a:lnTo>
                  <a:lnTo>
                    <a:pt x="564388" y="459105"/>
                  </a:lnTo>
                  <a:lnTo>
                    <a:pt x="557047" y="460717"/>
                  </a:lnTo>
                  <a:lnTo>
                    <a:pt x="551091" y="464908"/>
                  </a:lnTo>
                  <a:lnTo>
                    <a:pt x="547116" y="471017"/>
                  </a:lnTo>
                  <a:lnTo>
                    <a:pt x="545719" y="478409"/>
                  </a:lnTo>
                  <a:lnTo>
                    <a:pt x="547370" y="485813"/>
                  </a:lnTo>
                  <a:lnTo>
                    <a:pt x="551573" y="491807"/>
                  </a:lnTo>
                  <a:lnTo>
                    <a:pt x="557695" y="495808"/>
                  </a:lnTo>
                  <a:lnTo>
                    <a:pt x="565150" y="497205"/>
                  </a:lnTo>
                  <a:lnTo>
                    <a:pt x="730123" y="494157"/>
                  </a:lnTo>
                  <a:close/>
                </a:path>
                <a:path w="4225925" h="497204">
                  <a:moveTo>
                    <a:pt x="2146147" y="273304"/>
                  </a:moveTo>
                  <a:lnTo>
                    <a:pt x="2145665" y="266026"/>
                  </a:lnTo>
                  <a:lnTo>
                    <a:pt x="2142502" y="259435"/>
                  </a:lnTo>
                  <a:lnTo>
                    <a:pt x="2136902" y="254381"/>
                  </a:lnTo>
                  <a:lnTo>
                    <a:pt x="2129701" y="251917"/>
                  </a:lnTo>
                  <a:lnTo>
                    <a:pt x="2122386" y="252387"/>
                  </a:lnTo>
                  <a:lnTo>
                    <a:pt x="2115782" y="255562"/>
                  </a:lnTo>
                  <a:lnTo>
                    <a:pt x="2110740" y="261239"/>
                  </a:lnTo>
                  <a:lnTo>
                    <a:pt x="2079625" y="314579"/>
                  </a:lnTo>
                  <a:lnTo>
                    <a:pt x="2079625" y="87884"/>
                  </a:lnTo>
                  <a:lnTo>
                    <a:pt x="2041525" y="87884"/>
                  </a:lnTo>
                  <a:lnTo>
                    <a:pt x="2041525" y="314579"/>
                  </a:lnTo>
                  <a:lnTo>
                    <a:pt x="2010410" y="261239"/>
                  </a:lnTo>
                  <a:lnTo>
                    <a:pt x="2005355" y="255562"/>
                  </a:lnTo>
                  <a:lnTo>
                    <a:pt x="1998751" y="252387"/>
                  </a:lnTo>
                  <a:lnTo>
                    <a:pt x="1991436" y="251917"/>
                  </a:lnTo>
                  <a:lnTo>
                    <a:pt x="1984248" y="254381"/>
                  </a:lnTo>
                  <a:lnTo>
                    <a:pt x="1978634" y="259435"/>
                  </a:lnTo>
                  <a:lnTo>
                    <a:pt x="1975485" y="266026"/>
                  </a:lnTo>
                  <a:lnTo>
                    <a:pt x="1974989" y="273304"/>
                  </a:lnTo>
                  <a:lnTo>
                    <a:pt x="1977390" y="280416"/>
                  </a:lnTo>
                  <a:lnTo>
                    <a:pt x="2060575" y="422910"/>
                  </a:lnTo>
                  <a:lnTo>
                    <a:pt x="2082660" y="385064"/>
                  </a:lnTo>
                  <a:lnTo>
                    <a:pt x="2143760" y="280416"/>
                  </a:lnTo>
                  <a:lnTo>
                    <a:pt x="2146147" y="273304"/>
                  </a:lnTo>
                  <a:close/>
                </a:path>
                <a:path w="4225925" h="497204">
                  <a:moveTo>
                    <a:pt x="4225417" y="35560"/>
                  </a:moveTo>
                  <a:lnTo>
                    <a:pt x="4211701" y="0"/>
                  </a:lnTo>
                  <a:lnTo>
                    <a:pt x="3398228" y="313499"/>
                  </a:lnTo>
                  <a:lnTo>
                    <a:pt x="3436874" y="265176"/>
                  </a:lnTo>
                  <a:lnTo>
                    <a:pt x="3419932" y="234403"/>
                  </a:lnTo>
                  <a:lnTo>
                    <a:pt x="3412960" y="236562"/>
                  </a:lnTo>
                  <a:lnTo>
                    <a:pt x="3407156" y="241427"/>
                  </a:lnTo>
                  <a:lnTo>
                    <a:pt x="3304032" y="370205"/>
                  </a:lnTo>
                  <a:lnTo>
                    <a:pt x="3466973" y="396494"/>
                  </a:lnTo>
                  <a:lnTo>
                    <a:pt x="3474542" y="396252"/>
                  </a:lnTo>
                  <a:lnTo>
                    <a:pt x="3481171" y="393204"/>
                  </a:lnTo>
                  <a:lnTo>
                    <a:pt x="3486162" y="387858"/>
                  </a:lnTo>
                  <a:lnTo>
                    <a:pt x="3488817" y="380746"/>
                  </a:lnTo>
                  <a:lnTo>
                    <a:pt x="3488537" y="374396"/>
                  </a:lnTo>
                  <a:lnTo>
                    <a:pt x="3488499" y="373253"/>
                  </a:lnTo>
                  <a:lnTo>
                    <a:pt x="3485413" y="366636"/>
                  </a:lnTo>
                  <a:lnTo>
                    <a:pt x="3480092" y="361619"/>
                  </a:lnTo>
                  <a:lnTo>
                    <a:pt x="3473069" y="358902"/>
                  </a:lnTo>
                  <a:lnTo>
                    <a:pt x="3411969" y="349046"/>
                  </a:lnTo>
                  <a:lnTo>
                    <a:pt x="4225417" y="35560"/>
                  </a:lnTo>
                  <a:close/>
                </a:path>
              </a:pathLst>
            </a:custGeom>
            <a:solidFill>
              <a:srgbClr val="FF0000"/>
            </a:solidFill>
          </p:spPr>
          <p:txBody>
            <a:bodyPr wrap="square" lIns="0" tIns="0" rIns="0" bIns="0" rtlCol="0"/>
            <a:lstStyle/>
            <a:p>
              <a:endParaRPr/>
            </a:p>
          </p:txBody>
        </p:sp>
      </p:grpSp>
      <p:sp>
        <p:nvSpPr>
          <p:cNvPr id="6" name="object 6"/>
          <p:cNvSpPr txBox="1"/>
          <p:nvPr/>
        </p:nvSpPr>
        <p:spPr>
          <a:xfrm>
            <a:off x="7172959" y="5825744"/>
            <a:ext cx="466725" cy="162560"/>
          </a:xfrm>
          <a:prstGeom prst="rect">
            <a:avLst/>
          </a:prstGeom>
        </p:spPr>
        <p:txBody>
          <a:bodyPr vert="horz" wrap="square" lIns="0" tIns="12700" rIns="0" bIns="0" rtlCol="0">
            <a:spAutoFit/>
          </a:bodyPr>
          <a:lstStyle/>
          <a:p>
            <a:pPr marL="12700">
              <a:lnSpc>
                <a:spcPct val="100000"/>
              </a:lnSpc>
              <a:spcBef>
                <a:spcPts val="100"/>
              </a:spcBef>
            </a:pPr>
            <a:r>
              <a:rPr sz="900" spc="-500" dirty="0">
                <a:latin typeface="Arial MT"/>
                <a:cs typeface="Arial MT"/>
              </a:rPr>
              <a:t>Ει</a:t>
            </a:r>
            <a:r>
              <a:rPr sz="900" spc="-445" dirty="0">
                <a:latin typeface="Arial MT"/>
                <a:cs typeface="Arial MT"/>
              </a:rPr>
              <a:t>κ</a:t>
            </a:r>
            <a:r>
              <a:rPr sz="900" spc="-400" dirty="0">
                <a:latin typeface="Arial MT"/>
                <a:cs typeface="Arial MT"/>
              </a:rPr>
              <a:t>ό</a:t>
            </a:r>
            <a:r>
              <a:rPr sz="900" spc="-459" dirty="0">
                <a:latin typeface="Arial MT"/>
                <a:cs typeface="Arial MT"/>
              </a:rPr>
              <a:t>ν</a:t>
            </a:r>
            <a:r>
              <a:rPr sz="900" spc="-380" dirty="0">
                <a:latin typeface="Arial MT"/>
                <a:cs typeface="Arial MT"/>
              </a:rPr>
              <a:t>α</a:t>
            </a:r>
            <a:r>
              <a:rPr sz="900" spc="-5" dirty="0">
                <a:latin typeface="Arial MT"/>
                <a:cs typeface="Arial MT"/>
              </a:rPr>
              <a:t> </a:t>
            </a:r>
            <a:r>
              <a:rPr sz="900" dirty="0">
                <a:latin typeface="Arial MT"/>
                <a:cs typeface="Arial MT"/>
              </a:rPr>
              <a:t>3</a:t>
            </a:r>
            <a:endParaRPr sz="900">
              <a:latin typeface="Arial MT"/>
              <a:cs typeface="Arial MT"/>
            </a:endParaRPr>
          </a:p>
        </p:txBody>
      </p:sp>
      <p:graphicFrame>
        <p:nvGraphicFramePr>
          <p:cNvPr id="7" name="object 7"/>
          <p:cNvGraphicFramePr>
            <a:graphicFrameLocks noGrp="1"/>
          </p:cNvGraphicFramePr>
          <p:nvPr/>
        </p:nvGraphicFramePr>
        <p:xfrm>
          <a:off x="388937" y="1119250"/>
          <a:ext cx="7705723" cy="2597147"/>
        </p:xfrm>
        <a:graphic>
          <a:graphicData uri="http://schemas.openxmlformats.org/drawingml/2006/table">
            <a:tbl>
              <a:tblPr firstRow="1" bandRow="1">
                <a:tableStyleId>{2D5ABB26-0587-4C30-8999-92F81FD0307C}</a:tableStyleId>
              </a:tblPr>
              <a:tblGrid>
                <a:gridCol w="1915160">
                  <a:extLst>
                    <a:ext uri="{9D8B030D-6E8A-4147-A177-3AD203B41FA5}">
                      <a16:colId xmlns:a16="http://schemas.microsoft.com/office/drawing/2014/main" val="20000"/>
                    </a:ext>
                  </a:extLst>
                </a:gridCol>
                <a:gridCol w="1891664">
                  <a:extLst>
                    <a:ext uri="{9D8B030D-6E8A-4147-A177-3AD203B41FA5}">
                      <a16:colId xmlns:a16="http://schemas.microsoft.com/office/drawing/2014/main" val="20001"/>
                    </a:ext>
                  </a:extLst>
                </a:gridCol>
                <a:gridCol w="2456179">
                  <a:extLst>
                    <a:ext uri="{9D8B030D-6E8A-4147-A177-3AD203B41FA5}">
                      <a16:colId xmlns:a16="http://schemas.microsoft.com/office/drawing/2014/main" val="20002"/>
                    </a:ext>
                  </a:extLst>
                </a:gridCol>
                <a:gridCol w="1442720">
                  <a:extLst>
                    <a:ext uri="{9D8B030D-6E8A-4147-A177-3AD203B41FA5}">
                      <a16:colId xmlns:a16="http://schemas.microsoft.com/office/drawing/2014/main" val="20003"/>
                    </a:ext>
                  </a:extLst>
                </a:gridCol>
              </a:tblGrid>
              <a:tr h="220852">
                <a:tc>
                  <a:txBody>
                    <a:bodyPr/>
                    <a:lstStyle/>
                    <a:p>
                      <a:pPr>
                        <a:lnSpc>
                          <a:spcPct val="100000"/>
                        </a:lnSpc>
                      </a:pPr>
                      <a:endParaRPr sz="13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ts val="1639"/>
                        </a:lnSpc>
                      </a:pPr>
                      <a:r>
                        <a:rPr sz="1400" b="1" dirty="0">
                          <a:latin typeface="Calibri"/>
                          <a:cs typeface="Calibri"/>
                        </a:rPr>
                        <a:t>Unl</a:t>
                      </a:r>
                      <a:r>
                        <a:rPr sz="1400" b="1" spc="-35" dirty="0">
                          <a:latin typeface="Calibri"/>
                          <a:cs typeface="Calibri"/>
                        </a:rPr>
                        <a:t> </a:t>
                      </a:r>
                      <a:r>
                        <a:rPr sz="1400" b="1" dirty="0">
                          <a:latin typeface="Calibri"/>
                          <a:cs typeface="Calibri"/>
                        </a:rPr>
                        <a:t>95</a:t>
                      </a:r>
                      <a:r>
                        <a:rPr sz="1400" b="1" spc="-30" dirty="0">
                          <a:latin typeface="Calibri"/>
                          <a:cs typeface="Calibri"/>
                        </a:rPr>
                        <a:t> </a:t>
                      </a:r>
                      <a:r>
                        <a:rPr sz="1400" b="1" spc="-5" dirty="0">
                          <a:latin typeface="Calibri"/>
                          <a:cs typeface="Calibri"/>
                        </a:rPr>
                        <a:t>RON</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ts val="1639"/>
                        </a:lnSpc>
                      </a:pPr>
                      <a:r>
                        <a:rPr sz="1400" b="1" dirty="0">
                          <a:latin typeface="Calibri"/>
                          <a:cs typeface="Calibri"/>
                        </a:rPr>
                        <a:t>Unl</a:t>
                      </a:r>
                      <a:r>
                        <a:rPr sz="1400" b="1" spc="-30" dirty="0">
                          <a:latin typeface="Calibri"/>
                          <a:cs typeface="Calibri"/>
                        </a:rPr>
                        <a:t> </a:t>
                      </a:r>
                      <a:r>
                        <a:rPr sz="1400" b="1" spc="-5" dirty="0">
                          <a:latin typeface="Calibri"/>
                          <a:cs typeface="Calibri"/>
                        </a:rPr>
                        <a:t>100</a:t>
                      </a:r>
                      <a:r>
                        <a:rPr sz="1400" b="1" spc="-25" dirty="0">
                          <a:latin typeface="Calibri"/>
                          <a:cs typeface="Calibri"/>
                        </a:rPr>
                        <a:t> </a:t>
                      </a:r>
                      <a:r>
                        <a:rPr sz="1400" b="1" spc="-5" dirty="0">
                          <a:latin typeface="Calibri"/>
                          <a:cs typeface="Calibri"/>
                        </a:rPr>
                        <a:t>RON</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ts val="1639"/>
                        </a:lnSpc>
                      </a:pPr>
                      <a:r>
                        <a:rPr sz="1400" b="1" spc="-5" dirty="0">
                          <a:latin typeface="Calibri"/>
                          <a:cs typeface="Calibri"/>
                        </a:rPr>
                        <a:t>LRP</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DADAD"/>
                    </a:solidFill>
                  </a:tcPr>
                </a:tc>
                <a:extLst>
                  <a:ext uri="{0D108BD9-81ED-4DB2-BD59-A6C34878D82A}">
                    <a16:rowId xmlns:a16="http://schemas.microsoft.com/office/drawing/2014/main" val="10000"/>
                  </a:ext>
                </a:extLst>
              </a:tr>
              <a:tr h="1045591">
                <a:tc>
                  <a:txBody>
                    <a:bodyPr/>
                    <a:lstStyle/>
                    <a:p>
                      <a:pPr>
                        <a:lnSpc>
                          <a:spcPct val="100000"/>
                        </a:lnSpc>
                      </a:pPr>
                      <a:endParaRPr sz="1400">
                        <a:latin typeface="Times New Roman"/>
                        <a:cs typeface="Times New Roman"/>
                      </a:endParaRPr>
                    </a:p>
                    <a:p>
                      <a:pPr>
                        <a:lnSpc>
                          <a:spcPct val="100000"/>
                        </a:lnSpc>
                        <a:spcBef>
                          <a:spcPts val="10"/>
                        </a:spcBef>
                      </a:pPr>
                      <a:endParaRPr sz="1400">
                        <a:latin typeface="Times New Roman"/>
                        <a:cs typeface="Times New Roman"/>
                      </a:endParaRPr>
                    </a:p>
                    <a:p>
                      <a:pPr marL="635" algn="ctr">
                        <a:lnSpc>
                          <a:spcPct val="100000"/>
                        </a:lnSpc>
                      </a:pPr>
                      <a:r>
                        <a:rPr sz="1400" b="1" spc="-5" dirty="0">
                          <a:latin typeface="Calibri"/>
                          <a:cs typeface="Calibri"/>
                        </a:rPr>
                        <a:t>Χρώμα</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30"/>
                        </a:spcBef>
                      </a:pPr>
                      <a:endParaRPr sz="2050">
                        <a:latin typeface="Times New Roman"/>
                        <a:cs typeface="Times New Roman"/>
                      </a:endParaRPr>
                    </a:p>
                    <a:p>
                      <a:pPr algn="ctr">
                        <a:lnSpc>
                          <a:spcPct val="100000"/>
                        </a:lnSpc>
                      </a:pPr>
                      <a:r>
                        <a:rPr sz="1400" spc="-15" dirty="0">
                          <a:latin typeface="Calibri"/>
                          <a:cs typeface="Calibri"/>
                        </a:rPr>
                        <a:t>Φυσικό</a:t>
                      </a:r>
                      <a:endParaRPr sz="1400">
                        <a:latin typeface="Calibri"/>
                        <a:cs typeface="Calibri"/>
                      </a:endParaRPr>
                    </a:p>
                    <a:p>
                      <a:pPr algn="ctr">
                        <a:lnSpc>
                          <a:spcPct val="100000"/>
                        </a:lnSpc>
                      </a:pPr>
                      <a:r>
                        <a:rPr sz="1400" spc="-10" dirty="0">
                          <a:latin typeface="Calibri"/>
                          <a:cs typeface="Calibri"/>
                        </a:rPr>
                        <a:t>(Αχυροκίτρινο)</a:t>
                      </a:r>
                      <a:endParaRPr sz="1400">
                        <a:latin typeface="Calibri"/>
                        <a:cs typeface="Calibri"/>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30"/>
                        </a:spcBef>
                      </a:pPr>
                      <a:endParaRPr sz="2050">
                        <a:latin typeface="Times New Roman"/>
                        <a:cs typeface="Times New Roman"/>
                      </a:endParaRPr>
                    </a:p>
                    <a:p>
                      <a:pPr marL="635" algn="ctr">
                        <a:lnSpc>
                          <a:spcPct val="100000"/>
                        </a:lnSpc>
                      </a:pPr>
                      <a:r>
                        <a:rPr sz="1400" spc="-15" dirty="0">
                          <a:latin typeface="Calibri"/>
                          <a:cs typeface="Calibri"/>
                        </a:rPr>
                        <a:t>Φυσικό</a:t>
                      </a:r>
                      <a:endParaRPr sz="1400">
                        <a:latin typeface="Calibri"/>
                        <a:cs typeface="Calibri"/>
                      </a:endParaRPr>
                    </a:p>
                    <a:p>
                      <a:pPr algn="ctr">
                        <a:lnSpc>
                          <a:spcPct val="100000"/>
                        </a:lnSpc>
                      </a:pPr>
                      <a:r>
                        <a:rPr sz="1400" spc="-5" dirty="0">
                          <a:latin typeface="Calibri"/>
                          <a:cs typeface="Calibri"/>
                        </a:rPr>
                        <a:t>(Ανοιχτό</a:t>
                      </a:r>
                      <a:r>
                        <a:rPr sz="1400" spc="-35" dirty="0">
                          <a:latin typeface="Calibri"/>
                          <a:cs typeface="Calibri"/>
                        </a:rPr>
                        <a:t> </a:t>
                      </a:r>
                      <a:r>
                        <a:rPr sz="1400" spc="-10" dirty="0">
                          <a:latin typeface="Calibri"/>
                          <a:cs typeface="Calibri"/>
                        </a:rPr>
                        <a:t>πρασινοκίτρινο)</a:t>
                      </a:r>
                      <a:endParaRPr sz="1400">
                        <a:latin typeface="Calibri"/>
                        <a:cs typeface="Calibri"/>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30"/>
                        </a:spcBef>
                      </a:pPr>
                      <a:endParaRPr sz="2050">
                        <a:latin typeface="Times New Roman"/>
                        <a:cs typeface="Times New Roman"/>
                      </a:endParaRPr>
                    </a:p>
                    <a:p>
                      <a:pPr marL="360045" marR="350520" indent="12065">
                        <a:lnSpc>
                          <a:spcPct val="100000"/>
                        </a:lnSpc>
                      </a:pPr>
                      <a:r>
                        <a:rPr sz="1400" spc="-5" dirty="0">
                          <a:latin typeface="Calibri"/>
                          <a:cs typeface="Calibri"/>
                        </a:rPr>
                        <a:t>Χρωστική </a:t>
                      </a:r>
                      <a:r>
                        <a:rPr sz="1400" spc="-305" dirty="0">
                          <a:latin typeface="Calibri"/>
                          <a:cs typeface="Calibri"/>
                        </a:rPr>
                        <a:t> </a:t>
                      </a:r>
                      <a:r>
                        <a:rPr sz="1400" spc="-10" dirty="0">
                          <a:latin typeface="Calibri"/>
                          <a:cs typeface="Calibri"/>
                        </a:rPr>
                        <a:t>(</a:t>
                      </a:r>
                      <a:r>
                        <a:rPr sz="1400" spc="-5" dirty="0">
                          <a:latin typeface="Calibri"/>
                          <a:cs typeface="Calibri"/>
                        </a:rPr>
                        <a:t>Π</a:t>
                      </a:r>
                      <a:r>
                        <a:rPr sz="1400" spc="5" dirty="0">
                          <a:latin typeface="Calibri"/>
                          <a:cs typeface="Calibri"/>
                        </a:rPr>
                        <a:t>ρ</a:t>
                      </a:r>
                      <a:r>
                        <a:rPr sz="1400" spc="-20" dirty="0">
                          <a:latin typeface="Calibri"/>
                          <a:cs typeface="Calibri"/>
                        </a:rPr>
                        <a:t>ά</a:t>
                      </a:r>
                      <a:r>
                        <a:rPr sz="1400" dirty="0">
                          <a:latin typeface="Calibri"/>
                          <a:cs typeface="Calibri"/>
                        </a:rPr>
                        <a:t>σ</a:t>
                      </a:r>
                      <a:r>
                        <a:rPr sz="1400" spc="-30" dirty="0">
                          <a:latin typeface="Calibri"/>
                          <a:cs typeface="Calibri"/>
                        </a:rPr>
                        <a:t>ι</a:t>
                      </a:r>
                      <a:r>
                        <a:rPr sz="1400" dirty="0">
                          <a:latin typeface="Calibri"/>
                          <a:cs typeface="Calibri"/>
                        </a:rPr>
                        <a:t>ν</a:t>
                      </a:r>
                      <a:r>
                        <a:rPr sz="1400" spc="-5" dirty="0">
                          <a:latin typeface="Calibri"/>
                          <a:cs typeface="Calibri"/>
                        </a:rPr>
                        <a:t>ο)</a:t>
                      </a:r>
                      <a:endParaRPr sz="1400">
                        <a:latin typeface="Calibri"/>
                        <a:cs typeface="Calibri"/>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DADAD"/>
                    </a:solidFill>
                  </a:tcPr>
                </a:tc>
                <a:extLst>
                  <a:ext uri="{0D108BD9-81ED-4DB2-BD59-A6C34878D82A}">
                    <a16:rowId xmlns:a16="http://schemas.microsoft.com/office/drawing/2014/main" val="10001"/>
                  </a:ext>
                </a:extLst>
              </a:tr>
              <a:tr h="527050">
                <a:tc>
                  <a:txBody>
                    <a:bodyPr/>
                    <a:lstStyle/>
                    <a:p>
                      <a:pPr algn="ctr">
                        <a:lnSpc>
                          <a:spcPct val="100000"/>
                        </a:lnSpc>
                        <a:spcBef>
                          <a:spcPts val="1190"/>
                        </a:spcBef>
                      </a:pPr>
                      <a:r>
                        <a:rPr sz="1400" b="1" dirty="0">
                          <a:latin typeface="Calibri"/>
                          <a:cs typeface="Calibri"/>
                        </a:rPr>
                        <a:t>Ιχνηθέτης</a:t>
                      </a:r>
                      <a:endParaRPr sz="1400">
                        <a:latin typeface="Calibri"/>
                        <a:cs typeface="Calibri"/>
                      </a:endParaRPr>
                    </a:p>
                  </a:txBody>
                  <a:tcPr marL="0" marR="0" marT="1511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350"/>
                        </a:spcBef>
                      </a:pPr>
                      <a:r>
                        <a:rPr sz="1400" spc="5" dirty="0">
                          <a:latin typeface="Calibri"/>
                          <a:cs typeface="Calibri"/>
                        </a:rPr>
                        <a:t>3mg/L</a:t>
                      </a:r>
                      <a:endParaRPr sz="1400">
                        <a:latin typeface="Calibri"/>
                        <a:cs typeface="Calibri"/>
                      </a:endParaRPr>
                    </a:p>
                    <a:p>
                      <a:pPr algn="ctr">
                        <a:lnSpc>
                          <a:spcPct val="100000"/>
                        </a:lnSpc>
                      </a:pPr>
                      <a:r>
                        <a:rPr sz="1400" spc="-15" dirty="0">
                          <a:latin typeface="Calibri"/>
                          <a:cs typeface="Calibri"/>
                        </a:rPr>
                        <a:t>κινιζαρίνη</a:t>
                      </a:r>
                      <a:endParaRPr sz="1400">
                        <a:latin typeface="Calibri"/>
                        <a:cs typeface="Calibri"/>
                      </a:endParaRPr>
                    </a:p>
                  </a:txBody>
                  <a:tcPr marL="0" marR="0" marT="444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3655" algn="ctr">
                        <a:lnSpc>
                          <a:spcPct val="100000"/>
                        </a:lnSpc>
                        <a:spcBef>
                          <a:spcPts val="795"/>
                        </a:spcBef>
                      </a:pPr>
                      <a:r>
                        <a:rPr sz="2000" dirty="0">
                          <a:latin typeface="Wingdings"/>
                          <a:cs typeface="Wingdings"/>
                        </a:rPr>
                        <a:t></a:t>
                      </a:r>
                      <a:endParaRPr sz="2000">
                        <a:latin typeface="Wingdings"/>
                        <a:cs typeface="Wingdings"/>
                      </a:endParaRPr>
                    </a:p>
                  </a:txBody>
                  <a:tcPr marL="0" marR="0" marT="1009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3655" algn="ctr">
                        <a:lnSpc>
                          <a:spcPct val="100000"/>
                        </a:lnSpc>
                        <a:spcBef>
                          <a:spcPts val="795"/>
                        </a:spcBef>
                      </a:pPr>
                      <a:r>
                        <a:rPr sz="2000" dirty="0">
                          <a:latin typeface="Wingdings"/>
                          <a:cs typeface="Wingdings"/>
                        </a:rPr>
                        <a:t></a:t>
                      </a:r>
                      <a:endParaRPr sz="2000">
                        <a:latin typeface="Wingdings"/>
                        <a:cs typeface="Wingdings"/>
                      </a:endParaRPr>
                    </a:p>
                  </a:txBody>
                  <a:tcPr marL="0" marR="0" marT="1009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DADAD"/>
                    </a:solidFill>
                  </a:tcPr>
                </a:tc>
                <a:extLst>
                  <a:ext uri="{0D108BD9-81ED-4DB2-BD59-A6C34878D82A}">
                    <a16:rowId xmlns:a16="http://schemas.microsoft.com/office/drawing/2014/main" val="10002"/>
                  </a:ext>
                </a:extLst>
              </a:tr>
              <a:tr h="267969">
                <a:tc>
                  <a:txBody>
                    <a:bodyPr/>
                    <a:lstStyle/>
                    <a:p>
                      <a:pPr algn="ctr">
                        <a:lnSpc>
                          <a:spcPct val="100000"/>
                        </a:lnSpc>
                        <a:spcBef>
                          <a:spcPts val="170"/>
                        </a:spcBef>
                      </a:pPr>
                      <a:r>
                        <a:rPr sz="1400" b="1" dirty="0">
                          <a:latin typeface="Calibri"/>
                          <a:cs typeface="Calibri"/>
                        </a:rPr>
                        <a:t>S</a:t>
                      </a:r>
                      <a:r>
                        <a:rPr sz="1400" b="1" spc="-40" dirty="0">
                          <a:latin typeface="Calibri"/>
                          <a:cs typeface="Calibri"/>
                        </a:rPr>
                        <a:t> </a:t>
                      </a:r>
                      <a:r>
                        <a:rPr sz="1400" b="1" dirty="0">
                          <a:latin typeface="Calibri"/>
                          <a:cs typeface="Calibri"/>
                        </a:rPr>
                        <a:t>(mg/kg)</a:t>
                      </a:r>
                      <a:r>
                        <a:rPr sz="1400" b="1" spc="-15" dirty="0">
                          <a:latin typeface="Calibri"/>
                          <a:cs typeface="Calibri"/>
                        </a:rPr>
                        <a:t> </a:t>
                      </a:r>
                      <a:r>
                        <a:rPr sz="1350" b="1" spc="-7" baseline="12345" dirty="0">
                          <a:latin typeface="Calibri"/>
                          <a:cs typeface="Calibri"/>
                        </a:rPr>
                        <a:t>max</a:t>
                      </a:r>
                      <a:endParaRPr sz="1350" baseline="12345">
                        <a:latin typeface="Calibri"/>
                        <a:cs typeface="Calibri"/>
                      </a:endParaRPr>
                    </a:p>
                  </a:txBody>
                  <a:tcPr marL="0" marR="0" marT="215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3">
                  <a:txBody>
                    <a:bodyPr/>
                    <a:lstStyle/>
                    <a:p>
                      <a:pPr marL="635" algn="ctr">
                        <a:lnSpc>
                          <a:spcPct val="100000"/>
                        </a:lnSpc>
                        <a:spcBef>
                          <a:spcPts val="170"/>
                        </a:spcBef>
                      </a:pPr>
                      <a:r>
                        <a:rPr sz="1400" spc="-5" dirty="0">
                          <a:latin typeface="Calibri"/>
                          <a:cs typeface="Calibri"/>
                        </a:rPr>
                        <a:t>10</a:t>
                      </a:r>
                      <a:endParaRPr sz="1400">
                        <a:latin typeface="Calibri"/>
                        <a:cs typeface="Calibri"/>
                      </a:endParaRPr>
                    </a:p>
                  </a:txBody>
                  <a:tcPr marL="0" marR="0" marT="215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67843">
                <a:tc>
                  <a:txBody>
                    <a:bodyPr/>
                    <a:lstStyle/>
                    <a:p>
                      <a:pPr algn="ctr">
                        <a:lnSpc>
                          <a:spcPct val="100000"/>
                        </a:lnSpc>
                        <a:spcBef>
                          <a:spcPts val="170"/>
                        </a:spcBef>
                      </a:pPr>
                      <a:r>
                        <a:rPr sz="1400" b="1" spc="-5" dirty="0">
                          <a:latin typeface="Calibri"/>
                          <a:cs typeface="Calibri"/>
                        </a:rPr>
                        <a:t>min</a:t>
                      </a:r>
                      <a:r>
                        <a:rPr sz="1400" b="1" spc="-50" dirty="0">
                          <a:latin typeface="Calibri"/>
                          <a:cs typeface="Calibri"/>
                        </a:rPr>
                        <a:t> </a:t>
                      </a:r>
                      <a:r>
                        <a:rPr sz="1400" b="1" spc="-5" dirty="0">
                          <a:latin typeface="Calibri"/>
                          <a:cs typeface="Calibri"/>
                        </a:rPr>
                        <a:t>RON</a:t>
                      </a:r>
                      <a:endParaRPr sz="1400">
                        <a:latin typeface="Calibri"/>
                        <a:cs typeface="Calibri"/>
                      </a:endParaRPr>
                    </a:p>
                  </a:txBody>
                  <a:tcPr marL="0" marR="0" marT="215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70"/>
                        </a:spcBef>
                      </a:pPr>
                      <a:r>
                        <a:rPr sz="1400" spc="-5" dirty="0">
                          <a:latin typeface="Calibri"/>
                          <a:cs typeface="Calibri"/>
                        </a:rPr>
                        <a:t>95</a:t>
                      </a:r>
                      <a:endParaRPr sz="1400">
                        <a:latin typeface="Calibri"/>
                        <a:cs typeface="Calibri"/>
                      </a:endParaRPr>
                    </a:p>
                  </a:txBody>
                  <a:tcPr marL="0" marR="0" marT="215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170"/>
                        </a:spcBef>
                      </a:pPr>
                      <a:r>
                        <a:rPr sz="1400" spc="-5" dirty="0">
                          <a:latin typeface="Calibri"/>
                          <a:cs typeface="Calibri"/>
                        </a:rPr>
                        <a:t>100</a:t>
                      </a:r>
                      <a:endParaRPr sz="1400">
                        <a:latin typeface="Calibri"/>
                        <a:cs typeface="Calibri"/>
                      </a:endParaRPr>
                    </a:p>
                  </a:txBody>
                  <a:tcPr marL="0" marR="0" marT="215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70"/>
                        </a:spcBef>
                      </a:pPr>
                      <a:r>
                        <a:rPr sz="1400" spc="-5" dirty="0">
                          <a:latin typeface="Calibri"/>
                          <a:cs typeface="Calibri"/>
                        </a:rPr>
                        <a:t>96</a:t>
                      </a:r>
                      <a:endParaRPr sz="1400">
                        <a:latin typeface="Calibri"/>
                        <a:cs typeface="Calibri"/>
                      </a:endParaRPr>
                    </a:p>
                  </a:txBody>
                  <a:tcPr marL="0" marR="0" marT="215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DADAD"/>
                    </a:solidFill>
                  </a:tcPr>
                </a:tc>
                <a:extLst>
                  <a:ext uri="{0D108BD9-81ED-4DB2-BD59-A6C34878D82A}">
                    <a16:rowId xmlns:a16="http://schemas.microsoft.com/office/drawing/2014/main" val="10004"/>
                  </a:ext>
                </a:extLst>
              </a:tr>
              <a:tr h="267842">
                <a:tc>
                  <a:txBody>
                    <a:bodyPr/>
                    <a:lstStyle/>
                    <a:p>
                      <a:pPr marL="635" algn="ctr">
                        <a:lnSpc>
                          <a:spcPct val="100000"/>
                        </a:lnSpc>
                        <a:spcBef>
                          <a:spcPts val="170"/>
                        </a:spcBef>
                      </a:pPr>
                      <a:r>
                        <a:rPr sz="1400" b="1" spc="-5" dirty="0">
                          <a:latin typeface="Calibri"/>
                          <a:cs typeface="Calibri"/>
                        </a:rPr>
                        <a:t>min</a:t>
                      </a:r>
                      <a:r>
                        <a:rPr sz="1400" b="1" spc="-50" dirty="0">
                          <a:latin typeface="Calibri"/>
                          <a:cs typeface="Calibri"/>
                        </a:rPr>
                        <a:t> </a:t>
                      </a:r>
                      <a:r>
                        <a:rPr sz="1400" b="1" dirty="0">
                          <a:latin typeface="Calibri"/>
                          <a:cs typeface="Calibri"/>
                        </a:rPr>
                        <a:t>MON</a:t>
                      </a:r>
                      <a:endParaRPr sz="1400">
                        <a:latin typeface="Calibri"/>
                        <a:cs typeface="Calibri"/>
                      </a:endParaRPr>
                    </a:p>
                  </a:txBody>
                  <a:tcPr marL="0" marR="0" marT="215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70"/>
                        </a:spcBef>
                      </a:pPr>
                      <a:r>
                        <a:rPr sz="1400" spc="-5" dirty="0">
                          <a:latin typeface="Calibri"/>
                          <a:cs typeface="Calibri"/>
                        </a:rPr>
                        <a:t>85</a:t>
                      </a:r>
                      <a:endParaRPr sz="1400">
                        <a:latin typeface="Calibri"/>
                        <a:cs typeface="Calibri"/>
                      </a:endParaRPr>
                    </a:p>
                  </a:txBody>
                  <a:tcPr marL="0" marR="0" marT="215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170"/>
                        </a:spcBef>
                      </a:pPr>
                      <a:r>
                        <a:rPr sz="1400" spc="-5" dirty="0">
                          <a:latin typeface="Calibri"/>
                          <a:cs typeface="Calibri"/>
                        </a:rPr>
                        <a:t>87.5</a:t>
                      </a:r>
                      <a:endParaRPr sz="1400">
                        <a:latin typeface="Calibri"/>
                        <a:cs typeface="Calibri"/>
                      </a:endParaRPr>
                    </a:p>
                  </a:txBody>
                  <a:tcPr marL="0" marR="0" marT="215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70"/>
                        </a:spcBef>
                      </a:pPr>
                      <a:r>
                        <a:rPr sz="1400" spc="-5" dirty="0">
                          <a:latin typeface="Calibri"/>
                          <a:cs typeface="Calibri"/>
                        </a:rPr>
                        <a:t>85</a:t>
                      </a:r>
                      <a:endParaRPr sz="1400">
                        <a:latin typeface="Calibri"/>
                        <a:cs typeface="Calibri"/>
                      </a:endParaRPr>
                    </a:p>
                  </a:txBody>
                  <a:tcPr marL="0" marR="0" marT="215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DADAD"/>
                    </a:solidFill>
                  </a:tcPr>
                </a:tc>
                <a:extLst>
                  <a:ext uri="{0D108BD9-81ED-4DB2-BD59-A6C34878D82A}">
                    <a16:rowId xmlns:a16="http://schemas.microsoft.com/office/drawing/2014/main" val="10005"/>
                  </a:ext>
                </a:extLst>
              </a:tr>
            </a:tbl>
          </a:graphicData>
        </a:graphic>
      </p:graphicFrame>
      <p:pic>
        <p:nvPicPr>
          <p:cNvPr id="8" name="object 8"/>
          <p:cNvPicPr/>
          <p:nvPr/>
        </p:nvPicPr>
        <p:blipFill>
          <a:blip r:embed="rId3" cstate="print"/>
          <a:stretch>
            <a:fillRect/>
          </a:stretch>
        </p:blipFill>
        <p:spPr>
          <a:xfrm>
            <a:off x="3446321" y="4133214"/>
            <a:ext cx="3960000" cy="3384000"/>
          </a:xfrm>
          <a:prstGeom prst="rect">
            <a:avLst/>
          </a:prstGeom>
        </p:spPr>
      </p:pic>
      <p:sp>
        <p:nvSpPr>
          <p:cNvPr id="9" name="object 9"/>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66</a:t>
            </a:fld>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35445"/>
            <a:ext cx="9157373" cy="505291"/>
          </a:xfrm>
          <a:prstGeom prst="rect">
            <a:avLst/>
          </a:prstGeom>
        </p:spPr>
        <p:txBody>
          <a:bodyPr vert="horz" wrap="square" lIns="0" tIns="12724" rIns="0" bIns="0" rtlCol="0" anchor="ctr">
            <a:spAutoFit/>
          </a:bodyPr>
          <a:lstStyle/>
          <a:p>
            <a:pPr marL="12724">
              <a:lnSpc>
                <a:spcPct val="100000"/>
              </a:lnSpc>
              <a:spcBef>
                <a:spcPts val="100"/>
              </a:spcBef>
            </a:pPr>
            <a:r>
              <a:rPr sz="3200" b="1" spc="-5" dirty="0">
                <a:latin typeface="+mn-lt"/>
              </a:rPr>
              <a:t>Παραγωγή</a:t>
            </a:r>
            <a:r>
              <a:rPr sz="3200" b="1" spc="-90" dirty="0">
                <a:latin typeface="+mn-lt"/>
              </a:rPr>
              <a:t> </a:t>
            </a:r>
            <a:r>
              <a:rPr sz="3200" b="1" spc="-5" dirty="0">
                <a:latin typeface="+mn-lt"/>
              </a:rPr>
              <a:t>Βενζινών</a:t>
            </a:r>
          </a:p>
        </p:txBody>
      </p:sp>
      <p:sp>
        <p:nvSpPr>
          <p:cNvPr id="5" name="object 5"/>
          <p:cNvSpPr txBox="1"/>
          <p:nvPr/>
        </p:nvSpPr>
        <p:spPr>
          <a:xfrm>
            <a:off x="8829438" y="6576468"/>
            <a:ext cx="148229" cy="228499"/>
          </a:xfrm>
          <a:prstGeom prst="rect">
            <a:avLst/>
          </a:prstGeom>
        </p:spPr>
        <p:txBody>
          <a:bodyPr vert="horz" wrap="square" lIns="0" tIns="12087" rIns="0" bIns="0" rtlCol="0">
            <a:spAutoFit/>
          </a:bodyPr>
          <a:lstStyle/>
          <a:p>
            <a:pPr marL="25448">
              <a:spcBef>
                <a:spcPts val="95"/>
              </a:spcBef>
            </a:pPr>
            <a:fld id="{81D60167-4931-47E6-BA6A-407CBD079E47}" type="slidenum">
              <a:rPr sz="1403" spc="-5" dirty="0">
                <a:solidFill>
                  <a:srgbClr val="B2B2B2"/>
                </a:solidFill>
                <a:latin typeface="Tahoma"/>
                <a:cs typeface="Tahoma"/>
              </a:rPr>
              <a:pPr marL="25448">
                <a:spcBef>
                  <a:spcPts val="95"/>
                </a:spcBef>
              </a:pPr>
              <a:t>67</a:t>
            </a:fld>
            <a:endParaRPr sz="1403">
              <a:latin typeface="Tahoma"/>
              <a:cs typeface="Tahoma"/>
            </a:endParaRPr>
          </a:p>
        </p:txBody>
      </p:sp>
      <p:sp>
        <p:nvSpPr>
          <p:cNvPr id="3" name="object 3"/>
          <p:cNvSpPr txBox="1"/>
          <p:nvPr/>
        </p:nvSpPr>
        <p:spPr>
          <a:xfrm>
            <a:off x="-1" y="1201664"/>
            <a:ext cx="9144001" cy="1923147"/>
          </a:xfrm>
          <a:prstGeom prst="rect">
            <a:avLst/>
          </a:prstGeom>
        </p:spPr>
        <p:txBody>
          <a:bodyPr vert="horz" wrap="square" lIns="0" tIns="98608" rIns="0" bIns="0" rtlCol="0">
            <a:spAutoFit/>
          </a:bodyPr>
          <a:lstStyle/>
          <a:p>
            <a:pPr marL="494737" indent="-457200" algn="just">
              <a:lnSpc>
                <a:spcPts val="3266"/>
              </a:lnSpc>
              <a:spcBef>
                <a:spcPts val="681"/>
              </a:spcBef>
              <a:buSzPct val="75000"/>
              <a:buFont typeface="Wingdings" panose="05000000000000000000" pitchFamily="2" charset="2"/>
              <a:buChar char="Ø"/>
              <a:tabLst>
                <a:tab pos="402083" algn="l"/>
                <a:tab pos="402719" algn="l"/>
              </a:tabLst>
            </a:pPr>
            <a:r>
              <a:rPr sz="2800" dirty="0" err="1">
                <a:cs typeface="Arial"/>
              </a:rPr>
              <a:t>Μίγμ</a:t>
            </a:r>
            <a:r>
              <a:rPr sz="2800" dirty="0">
                <a:cs typeface="Arial"/>
              </a:rPr>
              <a:t>α </a:t>
            </a:r>
            <a:r>
              <a:rPr sz="2800" spc="-5" dirty="0">
                <a:cs typeface="Arial"/>
              </a:rPr>
              <a:t>προϊόντων διαφόρων</a:t>
            </a:r>
            <a:r>
              <a:rPr sz="2800" spc="-20" dirty="0">
                <a:cs typeface="Arial"/>
              </a:rPr>
              <a:t> </a:t>
            </a:r>
            <a:r>
              <a:rPr sz="2800" spc="-5" dirty="0">
                <a:cs typeface="Arial"/>
              </a:rPr>
              <a:t>διεργασιών</a:t>
            </a:r>
            <a:endParaRPr sz="2800" dirty="0">
              <a:cs typeface="Arial"/>
            </a:endParaRPr>
          </a:p>
          <a:p>
            <a:pPr marL="1039329" indent="-457200" algn="just">
              <a:lnSpc>
                <a:spcPts val="3026"/>
              </a:lnSpc>
              <a:buFont typeface="Wingdings" panose="05000000000000000000" pitchFamily="2" charset="2"/>
              <a:buChar char="Ø"/>
              <a:tabLst>
                <a:tab pos="845518" algn="l"/>
              </a:tabLst>
            </a:pPr>
            <a:r>
              <a:rPr sz="2800" spc="-5" dirty="0">
                <a:cs typeface="Arial"/>
              </a:rPr>
              <a:t>-</a:t>
            </a:r>
            <a:r>
              <a:rPr sz="2800" spc="-5" dirty="0" err="1">
                <a:cs typeface="Arial"/>
              </a:rPr>
              <a:t>Κλάσμ</a:t>
            </a:r>
            <a:r>
              <a:rPr sz="2800" spc="-5" dirty="0">
                <a:cs typeface="Arial"/>
              </a:rPr>
              <a:t>ατα </a:t>
            </a:r>
            <a:r>
              <a:rPr sz="2800" dirty="0">
                <a:cs typeface="Arial"/>
              </a:rPr>
              <a:t>ορίων </a:t>
            </a:r>
            <a:r>
              <a:rPr sz="2800" spc="-5" dirty="0">
                <a:cs typeface="Arial"/>
              </a:rPr>
              <a:t>απόσταξης</a:t>
            </a:r>
            <a:r>
              <a:rPr sz="2800" spc="25" dirty="0">
                <a:cs typeface="Arial"/>
              </a:rPr>
              <a:t> </a:t>
            </a:r>
            <a:r>
              <a:rPr sz="2800" spc="-5" dirty="0">
                <a:cs typeface="Arial"/>
              </a:rPr>
              <a:t>30-210</a:t>
            </a:r>
            <a:r>
              <a:rPr sz="2800" spc="-7" baseline="24305" dirty="0">
                <a:cs typeface="Arial"/>
              </a:rPr>
              <a:t>o</a:t>
            </a:r>
            <a:r>
              <a:rPr sz="2800" spc="-5" dirty="0">
                <a:cs typeface="Arial"/>
              </a:rPr>
              <a:t>C</a:t>
            </a:r>
            <a:endParaRPr sz="2800" dirty="0">
              <a:cs typeface="Arial"/>
            </a:endParaRPr>
          </a:p>
          <a:p>
            <a:pPr marL="494737" marR="38172" indent="-457200" algn="just">
              <a:spcBef>
                <a:spcPts val="626"/>
              </a:spcBef>
              <a:buSzPct val="75000"/>
              <a:buFont typeface="Wingdings" panose="05000000000000000000" pitchFamily="2" charset="2"/>
              <a:buChar char="Ø"/>
              <a:tabLst>
                <a:tab pos="402083" algn="l"/>
                <a:tab pos="402719" algn="l"/>
              </a:tabLst>
            </a:pPr>
            <a:r>
              <a:rPr sz="2800" spc="-5" dirty="0">
                <a:cs typeface="Arial"/>
              </a:rPr>
              <a:t>Κυρίως από </a:t>
            </a:r>
            <a:r>
              <a:rPr sz="2800" spc="-5" dirty="0" err="1">
                <a:cs typeface="Arial"/>
              </a:rPr>
              <a:t>διεργ</a:t>
            </a:r>
            <a:r>
              <a:rPr sz="2800" spc="-5" dirty="0">
                <a:cs typeface="Arial"/>
              </a:rPr>
              <a:t>ασίες μετατροπής</a:t>
            </a:r>
            <a:r>
              <a:rPr lang="en-US" sz="2800" spc="-5" dirty="0">
                <a:cs typeface="Arial"/>
              </a:rPr>
              <a:t>:</a:t>
            </a:r>
            <a:r>
              <a:rPr sz="2800" spc="-5" dirty="0">
                <a:cs typeface="Arial"/>
              </a:rPr>
              <a:t> </a:t>
            </a:r>
            <a:endParaRPr lang="en-US" sz="2800" spc="-5" dirty="0">
              <a:cs typeface="Arial"/>
            </a:endParaRPr>
          </a:p>
          <a:p>
            <a:pPr marL="37537" marR="38172" algn="just">
              <a:spcBef>
                <a:spcPts val="626"/>
              </a:spcBef>
              <a:buSzPct val="75000"/>
              <a:tabLst>
                <a:tab pos="402083" algn="l"/>
                <a:tab pos="402719" algn="l"/>
              </a:tabLst>
            </a:pPr>
            <a:r>
              <a:rPr sz="2800" dirty="0">
                <a:cs typeface="Arial"/>
              </a:rPr>
              <a:t>κατα</a:t>
            </a:r>
            <a:r>
              <a:rPr sz="2800" dirty="0" err="1">
                <a:cs typeface="Arial"/>
              </a:rPr>
              <a:t>λυτική</a:t>
            </a:r>
            <a:r>
              <a:rPr sz="2800" dirty="0">
                <a:cs typeface="Arial"/>
              </a:rPr>
              <a:t> </a:t>
            </a:r>
            <a:r>
              <a:rPr sz="2800" spc="-5" dirty="0">
                <a:cs typeface="Arial"/>
              </a:rPr>
              <a:t>πυρόλυση, καταλυτική αναμόρφωση, α</a:t>
            </a:r>
            <a:r>
              <a:rPr sz="2800" spc="-5" dirty="0" err="1">
                <a:cs typeface="Arial"/>
              </a:rPr>
              <a:t>λκυλίωση</a:t>
            </a:r>
            <a:endParaRPr sz="2800" dirty="0">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65" y="-99392"/>
            <a:ext cx="9144000" cy="689957"/>
          </a:xfrm>
          <a:prstGeom prst="rect">
            <a:avLst/>
          </a:prstGeom>
        </p:spPr>
        <p:txBody>
          <a:bodyPr vert="horz" wrap="square" lIns="0" tIns="12724" rIns="0" bIns="0" rtlCol="0" anchor="ctr">
            <a:spAutoFit/>
          </a:bodyPr>
          <a:lstStyle/>
          <a:p>
            <a:pPr marL="12724">
              <a:lnSpc>
                <a:spcPct val="100000"/>
              </a:lnSpc>
              <a:spcBef>
                <a:spcPts val="100"/>
              </a:spcBef>
            </a:pPr>
            <a:r>
              <a:rPr b="1" spc="-5" dirty="0" err="1"/>
              <a:t>Συστ</a:t>
            </a:r>
            <a:r>
              <a:rPr b="1" spc="-5" dirty="0"/>
              <a:t>ατικά</a:t>
            </a:r>
            <a:r>
              <a:rPr b="1" spc="-80" dirty="0"/>
              <a:t> </a:t>
            </a:r>
            <a:r>
              <a:rPr b="1" spc="-5" dirty="0"/>
              <a:t>Βενζινών</a:t>
            </a:r>
            <a:r>
              <a:rPr lang="el-GR" b="1" spc="-5" dirty="0"/>
              <a:t>- Χαρακτηριστικά</a:t>
            </a:r>
            <a:endParaRPr b="1" spc="-5" dirty="0"/>
          </a:p>
        </p:txBody>
      </p:sp>
      <p:sp>
        <p:nvSpPr>
          <p:cNvPr id="5" name="object 5"/>
          <p:cNvSpPr txBox="1"/>
          <p:nvPr/>
        </p:nvSpPr>
        <p:spPr>
          <a:xfrm>
            <a:off x="8829438" y="6576468"/>
            <a:ext cx="148229" cy="228499"/>
          </a:xfrm>
          <a:prstGeom prst="rect">
            <a:avLst/>
          </a:prstGeom>
        </p:spPr>
        <p:txBody>
          <a:bodyPr vert="horz" wrap="square" lIns="0" tIns="12087" rIns="0" bIns="0" rtlCol="0">
            <a:spAutoFit/>
          </a:bodyPr>
          <a:lstStyle/>
          <a:p>
            <a:pPr marL="25448">
              <a:spcBef>
                <a:spcPts val="95"/>
              </a:spcBef>
            </a:pPr>
            <a:fld id="{81D60167-4931-47E6-BA6A-407CBD079E47}" type="slidenum">
              <a:rPr sz="1403" spc="-5" dirty="0">
                <a:solidFill>
                  <a:srgbClr val="B2B2B2"/>
                </a:solidFill>
                <a:latin typeface="Tahoma"/>
                <a:cs typeface="Tahoma"/>
              </a:rPr>
              <a:pPr marL="25448">
                <a:spcBef>
                  <a:spcPts val="95"/>
                </a:spcBef>
              </a:pPr>
              <a:t>68</a:t>
            </a:fld>
            <a:endParaRPr sz="1403">
              <a:latin typeface="Tahoma"/>
              <a:cs typeface="Tahoma"/>
            </a:endParaRPr>
          </a:p>
        </p:txBody>
      </p:sp>
      <p:sp>
        <p:nvSpPr>
          <p:cNvPr id="3" name="object 3"/>
          <p:cNvSpPr txBox="1"/>
          <p:nvPr/>
        </p:nvSpPr>
        <p:spPr>
          <a:xfrm>
            <a:off x="-33265" y="590565"/>
            <a:ext cx="9144000" cy="6220381"/>
          </a:xfrm>
          <a:prstGeom prst="rect">
            <a:avLst/>
          </a:prstGeom>
          <a:solidFill>
            <a:schemeClr val="bg1"/>
          </a:solidFill>
        </p:spPr>
        <p:txBody>
          <a:bodyPr vert="horz" wrap="square" lIns="0" tIns="12724" rIns="0" bIns="0" rtlCol="0">
            <a:spAutoFit/>
          </a:bodyPr>
          <a:lstStyle/>
          <a:p>
            <a:pPr marL="469288" indent="-457200">
              <a:lnSpc>
                <a:spcPts val="3260"/>
              </a:lnSpc>
              <a:spcBef>
                <a:spcPts val="100"/>
              </a:spcBef>
              <a:buSzPct val="75000"/>
              <a:buFont typeface="Wingdings" panose="05000000000000000000" pitchFamily="2" charset="2"/>
              <a:buChar char="Ø"/>
              <a:tabLst>
                <a:tab pos="376634" algn="l"/>
                <a:tab pos="377270" algn="l"/>
              </a:tabLst>
            </a:pPr>
            <a:r>
              <a:rPr sz="2000" b="1" spc="-5" dirty="0">
                <a:latin typeface="Arial"/>
                <a:cs typeface="Arial"/>
              </a:rPr>
              <a:t>Ατμοσφαιρική</a:t>
            </a:r>
            <a:r>
              <a:rPr sz="2000" b="1" spc="-15" dirty="0">
                <a:latin typeface="Arial"/>
                <a:cs typeface="Arial"/>
              </a:rPr>
              <a:t> </a:t>
            </a:r>
            <a:r>
              <a:rPr sz="2000" b="1" spc="-5" dirty="0">
                <a:latin typeface="Arial"/>
                <a:cs typeface="Arial"/>
              </a:rPr>
              <a:t>νάφθα</a:t>
            </a:r>
            <a:endParaRPr sz="2000" b="1" dirty="0">
              <a:latin typeface="Arial"/>
              <a:cs typeface="Arial"/>
            </a:endParaRPr>
          </a:p>
          <a:p>
            <a:pPr marL="898944" lvl="1" indent="-342900">
              <a:lnSpc>
                <a:spcPts val="3006"/>
              </a:lnSpc>
              <a:buSzPct val="108333"/>
              <a:buFont typeface="Wingdings" panose="05000000000000000000" pitchFamily="2" charset="2"/>
              <a:buChar char="Ø"/>
              <a:tabLst>
                <a:tab pos="820070" algn="l"/>
                <a:tab pos="820706" algn="l"/>
              </a:tabLst>
            </a:pPr>
            <a:r>
              <a:rPr sz="2000" dirty="0">
                <a:latin typeface="Arial"/>
                <a:cs typeface="Arial"/>
              </a:rPr>
              <a:t>Περιορισμένη χρήση, χαμηλή</a:t>
            </a:r>
            <a:r>
              <a:rPr sz="2000" spc="-25" dirty="0">
                <a:latin typeface="Arial"/>
                <a:cs typeface="Arial"/>
              </a:rPr>
              <a:t> </a:t>
            </a:r>
            <a:r>
              <a:rPr sz="2000" spc="-5" dirty="0">
                <a:latin typeface="Arial"/>
                <a:cs typeface="Arial"/>
              </a:rPr>
              <a:t>αντικροτικότητα</a:t>
            </a:r>
            <a:endParaRPr sz="2000" dirty="0">
              <a:latin typeface="Arial"/>
              <a:cs typeface="Arial"/>
            </a:endParaRPr>
          </a:p>
          <a:p>
            <a:pPr marL="469288" indent="-457200">
              <a:lnSpc>
                <a:spcPts val="3246"/>
              </a:lnSpc>
              <a:buSzPct val="75000"/>
              <a:buFont typeface="Wingdings" panose="05000000000000000000" pitchFamily="2" charset="2"/>
              <a:buChar char="Ø"/>
              <a:tabLst>
                <a:tab pos="376634" algn="l"/>
                <a:tab pos="377270" algn="l"/>
              </a:tabLst>
            </a:pPr>
            <a:r>
              <a:rPr sz="2000" b="1" spc="-5" dirty="0">
                <a:latin typeface="Arial"/>
                <a:cs typeface="Arial"/>
              </a:rPr>
              <a:t>Βουτάνιο</a:t>
            </a:r>
            <a:endParaRPr sz="2000" b="1" dirty="0">
              <a:latin typeface="Arial"/>
              <a:cs typeface="Arial"/>
            </a:endParaRPr>
          </a:p>
          <a:p>
            <a:pPr marL="898944" lvl="1" indent="-342900">
              <a:lnSpc>
                <a:spcPts val="3001"/>
              </a:lnSpc>
              <a:buSzPct val="108333"/>
              <a:buFont typeface="Wingdings" panose="05000000000000000000" pitchFamily="2" charset="2"/>
              <a:buChar char="Ø"/>
              <a:tabLst>
                <a:tab pos="820070" algn="l"/>
                <a:tab pos="820706" algn="l"/>
              </a:tabLst>
            </a:pPr>
            <a:r>
              <a:rPr sz="2000" spc="-5" dirty="0">
                <a:latin typeface="Arial"/>
                <a:cs typeface="Arial"/>
              </a:rPr>
              <a:t>Υψηλό RON, υψηλή </a:t>
            </a:r>
            <a:r>
              <a:rPr sz="2000" dirty="0">
                <a:latin typeface="Arial"/>
                <a:cs typeface="Arial"/>
              </a:rPr>
              <a:t>τάση </a:t>
            </a:r>
            <a:r>
              <a:rPr sz="2000" spc="-5" dirty="0">
                <a:latin typeface="Arial"/>
                <a:cs typeface="Arial"/>
              </a:rPr>
              <a:t>ατμών </a:t>
            </a:r>
            <a:r>
              <a:rPr sz="2000" dirty="0">
                <a:latin typeface="Arial"/>
                <a:cs typeface="Arial"/>
              </a:rPr>
              <a:t>(μόνο</a:t>
            </a:r>
            <a:r>
              <a:rPr sz="2000" spc="-5" dirty="0">
                <a:latin typeface="Arial"/>
                <a:cs typeface="Arial"/>
              </a:rPr>
              <a:t> </a:t>
            </a:r>
            <a:r>
              <a:rPr sz="2000" dirty="0" err="1">
                <a:latin typeface="Arial"/>
                <a:cs typeface="Arial"/>
              </a:rPr>
              <a:t>χειμών</a:t>
            </a:r>
            <a:r>
              <a:rPr sz="2000" dirty="0">
                <a:latin typeface="Arial"/>
                <a:cs typeface="Arial"/>
              </a:rPr>
              <a:t>α)</a:t>
            </a:r>
            <a:endParaRPr lang="el-GR" sz="2000" dirty="0">
              <a:latin typeface="Arial"/>
              <a:cs typeface="Arial"/>
            </a:endParaRPr>
          </a:p>
          <a:p>
            <a:pPr marL="556044" lvl="1">
              <a:lnSpc>
                <a:spcPts val="3001"/>
              </a:lnSpc>
              <a:buSzPct val="108333"/>
              <a:tabLst>
                <a:tab pos="820070" algn="l"/>
                <a:tab pos="820706" algn="l"/>
              </a:tabLst>
            </a:pPr>
            <a:endParaRPr sz="2000" dirty="0">
              <a:latin typeface="Arial"/>
              <a:cs typeface="Arial"/>
            </a:endParaRPr>
          </a:p>
          <a:p>
            <a:pPr marL="469288" indent="-457200">
              <a:lnSpc>
                <a:spcPts val="3246"/>
              </a:lnSpc>
              <a:buSzPct val="75000"/>
              <a:buFont typeface="Wingdings" panose="05000000000000000000" pitchFamily="2" charset="2"/>
              <a:buChar char="Ø"/>
              <a:tabLst>
                <a:tab pos="376634" algn="l"/>
                <a:tab pos="377270" algn="l"/>
              </a:tabLst>
            </a:pPr>
            <a:r>
              <a:rPr sz="2000" b="1" spc="-5" dirty="0">
                <a:latin typeface="Arial"/>
                <a:cs typeface="Arial"/>
              </a:rPr>
              <a:t>Προϊόν αναμόρφωσης</a:t>
            </a:r>
            <a:r>
              <a:rPr sz="2000" b="1" dirty="0">
                <a:latin typeface="Arial"/>
                <a:cs typeface="Arial"/>
              </a:rPr>
              <a:t> </a:t>
            </a:r>
            <a:r>
              <a:rPr sz="2000" b="1" spc="-5" dirty="0">
                <a:latin typeface="Arial"/>
                <a:cs typeface="Arial"/>
              </a:rPr>
              <a:t>νάφθας</a:t>
            </a:r>
            <a:endParaRPr sz="2000" b="1" dirty="0">
              <a:latin typeface="Arial"/>
              <a:cs typeface="Arial"/>
            </a:endParaRPr>
          </a:p>
          <a:p>
            <a:pPr marL="899580" marR="489243" lvl="1" indent="-342900">
              <a:lnSpc>
                <a:spcPts val="2585"/>
              </a:lnSpc>
              <a:spcBef>
                <a:spcPts val="435"/>
              </a:spcBef>
              <a:buSzPct val="108333"/>
              <a:buFont typeface="Wingdings" panose="05000000000000000000" pitchFamily="2" charset="2"/>
              <a:buChar char="Ø"/>
              <a:tabLst>
                <a:tab pos="820070" algn="l"/>
                <a:tab pos="820706" algn="l"/>
              </a:tabLst>
            </a:pPr>
            <a:r>
              <a:rPr sz="2000" spc="-5" dirty="0">
                <a:latin typeface="Arial"/>
                <a:cs typeface="Arial"/>
              </a:rPr>
              <a:t>Εξαιρετική </a:t>
            </a:r>
            <a:r>
              <a:rPr sz="2000" dirty="0">
                <a:latin typeface="Arial"/>
                <a:cs typeface="Arial"/>
              </a:rPr>
              <a:t>αντικροτικόητα, </a:t>
            </a:r>
            <a:r>
              <a:rPr sz="2000" spc="-5" dirty="0">
                <a:latin typeface="Arial"/>
                <a:cs typeface="Arial"/>
              </a:rPr>
              <a:t>πολλές </a:t>
            </a:r>
            <a:r>
              <a:rPr sz="2000" dirty="0">
                <a:latin typeface="Arial"/>
                <a:cs typeface="Arial"/>
              </a:rPr>
              <a:t>τοξικές αρωματικές  ενώσεις όπως </a:t>
            </a:r>
            <a:r>
              <a:rPr sz="2000" b="1" spc="-5" dirty="0">
                <a:latin typeface="Arial"/>
                <a:cs typeface="Arial"/>
              </a:rPr>
              <a:t>βενζόλιο (περιορίζουν</a:t>
            </a:r>
            <a:r>
              <a:rPr sz="2000" b="1" dirty="0">
                <a:latin typeface="Arial"/>
                <a:cs typeface="Arial"/>
              </a:rPr>
              <a:t> χρήση)</a:t>
            </a:r>
            <a:endParaRPr lang="el-GR" sz="2000" b="1" dirty="0">
              <a:latin typeface="Arial"/>
              <a:cs typeface="Arial"/>
            </a:endParaRPr>
          </a:p>
          <a:p>
            <a:pPr marL="556680" marR="489243" lvl="1">
              <a:lnSpc>
                <a:spcPts val="2585"/>
              </a:lnSpc>
              <a:spcBef>
                <a:spcPts val="435"/>
              </a:spcBef>
              <a:buSzPct val="108333"/>
              <a:tabLst>
                <a:tab pos="820070" algn="l"/>
                <a:tab pos="820706" algn="l"/>
              </a:tabLst>
            </a:pPr>
            <a:endParaRPr sz="2000" dirty="0">
              <a:latin typeface="Arial"/>
              <a:cs typeface="Arial"/>
            </a:endParaRPr>
          </a:p>
          <a:p>
            <a:pPr marL="469288" indent="-457200">
              <a:lnSpc>
                <a:spcPts val="3235"/>
              </a:lnSpc>
              <a:buSzPct val="75000"/>
              <a:buFont typeface="Wingdings" panose="05000000000000000000" pitchFamily="2" charset="2"/>
              <a:buChar char="Ø"/>
              <a:tabLst>
                <a:tab pos="376634" algn="l"/>
                <a:tab pos="377270" algn="l"/>
              </a:tabLst>
            </a:pPr>
            <a:r>
              <a:rPr sz="2000" b="1" dirty="0">
                <a:latin typeface="Arial"/>
                <a:cs typeface="Arial"/>
              </a:rPr>
              <a:t>Προϊόν</a:t>
            </a:r>
            <a:r>
              <a:rPr sz="2000" b="1" spc="-5" dirty="0">
                <a:latin typeface="Arial"/>
                <a:cs typeface="Arial"/>
              </a:rPr>
              <a:t> πυρόλυσης</a:t>
            </a:r>
            <a:endParaRPr sz="2000" b="1" dirty="0">
              <a:latin typeface="Arial"/>
              <a:cs typeface="Arial"/>
            </a:endParaRPr>
          </a:p>
          <a:p>
            <a:pPr marL="898944" lvl="1" indent="-342900">
              <a:lnSpc>
                <a:spcPts val="3006"/>
              </a:lnSpc>
              <a:buSzPct val="108333"/>
              <a:buFont typeface="Wingdings" panose="05000000000000000000" pitchFamily="2" charset="2"/>
              <a:buChar char="Ø"/>
              <a:tabLst>
                <a:tab pos="820070" algn="l"/>
                <a:tab pos="820706" algn="l"/>
              </a:tabLst>
            </a:pPr>
            <a:r>
              <a:rPr sz="2000" spc="-5" dirty="0">
                <a:latin typeface="Arial"/>
                <a:cs typeface="Arial"/>
              </a:rPr>
              <a:t>Ικανοποιητική </a:t>
            </a:r>
            <a:r>
              <a:rPr sz="2000" dirty="0">
                <a:latin typeface="Arial"/>
                <a:cs typeface="Arial"/>
              </a:rPr>
              <a:t>αντικροτικότητα, πολλές</a:t>
            </a:r>
            <a:r>
              <a:rPr sz="2000" spc="-25" dirty="0">
                <a:latin typeface="Arial"/>
                <a:cs typeface="Arial"/>
              </a:rPr>
              <a:t> </a:t>
            </a:r>
            <a:r>
              <a:rPr sz="2000" dirty="0">
                <a:latin typeface="Arial"/>
                <a:cs typeface="Arial"/>
              </a:rPr>
              <a:t>ολεφίνες</a:t>
            </a:r>
            <a:endParaRPr lang="el-GR" sz="2000" dirty="0">
              <a:latin typeface="Arial"/>
              <a:cs typeface="Arial"/>
            </a:endParaRPr>
          </a:p>
          <a:p>
            <a:pPr marL="898944" lvl="1" indent="-342900">
              <a:lnSpc>
                <a:spcPts val="3006"/>
              </a:lnSpc>
              <a:buSzPct val="108333"/>
              <a:buFont typeface="Wingdings" panose="05000000000000000000" pitchFamily="2" charset="2"/>
              <a:buChar char="Ø"/>
              <a:tabLst>
                <a:tab pos="820070" algn="l"/>
                <a:tab pos="820706" algn="l"/>
              </a:tabLst>
            </a:pPr>
            <a:r>
              <a:rPr sz="2000" spc="-5" dirty="0" err="1">
                <a:latin typeface="Arial"/>
                <a:cs typeface="Arial"/>
              </a:rPr>
              <a:t>Σε</a:t>
            </a:r>
            <a:r>
              <a:rPr sz="2000" spc="-5" dirty="0">
                <a:latin typeface="Arial"/>
                <a:cs typeface="Arial"/>
              </a:rPr>
              <a:t> μεγάλα </a:t>
            </a:r>
            <a:r>
              <a:rPr sz="2000" spc="-10" dirty="0">
                <a:latin typeface="Arial"/>
                <a:cs typeface="Arial"/>
              </a:rPr>
              <a:t>ποσοστά προκαλούν </a:t>
            </a:r>
            <a:r>
              <a:rPr sz="2000" spc="-5" dirty="0">
                <a:latin typeface="Arial"/>
                <a:cs typeface="Arial"/>
              </a:rPr>
              <a:t>αστάθεια στη</a:t>
            </a:r>
            <a:r>
              <a:rPr sz="2000" spc="45" dirty="0">
                <a:latin typeface="Arial"/>
                <a:cs typeface="Arial"/>
              </a:rPr>
              <a:t> </a:t>
            </a:r>
            <a:r>
              <a:rPr sz="2000" spc="-5" dirty="0">
                <a:latin typeface="Arial"/>
                <a:cs typeface="Arial"/>
              </a:rPr>
              <a:t>βενζίνη</a:t>
            </a:r>
            <a:endParaRPr lang="el-GR" sz="2000" spc="-5" dirty="0">
              <a:latin typeface="Arial"/>
              <a:cs typeface="Arial"/>
            </a:endParaRPr>
          </a:p>
          <a:p>
            <a:pPr marL="898944" lvl="1" indent="-342900">
              <a:lnSpc>
                <a:spcPts val="3006"/>
              </a:lnSpc>
              <a:buSzPct val="108333"/>
              <a:buFont typeface="Wingdings" panose="05000000000000000000" pitchFamily="2" charset="2"/>
              <a:buChar char="Ø"/>
              <a:tabLst>
                <a:tab pos="820070" algn="l"/>
                <a:tab pos="820706" algn="l"/>
              </a:tabLst>
            </a:pPr>
            <a:endParaRPr sz="2000" dirty="0">
              <a:latin typeface="Arial"/>
              <a:cs typeface="Arial"/>
            </a:endParaRPr>
          </a:p>
          <a:p>
            <a:pPr marL="469288" indent="-457200">
              <a:lnSpc>
                <a:spcPts val="3260"/>
              </a:lnSpc>
              <a:spcBef>
                <a:spcPts val="5"/>
              </a:spcBef>
              <a:buSzPct val="75000"/>
              <a:buFont typeface="Wingdings" panose="05000000000000000000" pitchFamily="2" charset="2"/>
              <a:buChar char="Ø"/>
              <a:tabLst>
                <a:tab pos="376634" algn="l"/>
                <a:tab pos="377270" algn="l"/>
              </a:tabLst>
            </a:pPr>
            <a:r>
              <a:rPr sz="2000" b="1" dirty="0">
                <a:latin typeface="Arial"/>
                <a:cs typeface="Arial"/>
              </a:rPr>
              <a:t>Προϊόντα αλκυλίωσης &amp; </a:t>
            </a:r>
            <a:r>
              <a:rPr sz="2000" b="1" spc="-5" dirty="0">
                <a:latin typeface="Arial"/>
                <a:cs typeface="Arial"/>
              </a:rPr>
              <a:t>ισομερείωσης</a:t>
            </a:r>
            <a:r>
              <a:rPr sz="2000" b="1" spc="-60" dirty="0">
                <a:latin typeface="Arial"/>
                <a:cs typeface="Arial"/>
              </a:rPr>
              <a:t> </a:t>
            </a:r>
            <a:r>
              <a:rPr sz="2000" b="1" dirty="0">
                <a:latin typeface="Arial"/>
                <a:cs typeface="Arial"/>
              </a:rPr>
              <a:t>(ισοπαραφίνες)</a:t>
            </a:r>
          </a:p>
          <a:p>
            <a:pPr marL="898944" lvl="1" indent="-342900">
              <a:lnSpc>
                <a:spcPts val="2901"/>
              </a:lnSpc>
              <a:buSzPct val="108333"/>
              <a:buFont typeface="Wingdings" panose="05000000000000000000" pitchFamily="2" charset="2"/>
              <a:buChar char="Ø"/>
              <a:tabLst>
                <a:tab pos="820070" algn="l"/>
                <a:tab pos="820706" algn="l"/>
              </a:tabLst>
            </a:pPr>
            <a:r>
              <a:rPr sz="2000" spc="-5" dirty="0">
                <a:latin typeface="Arial"/>
                <a:cs typeface="Arial"/>
              </a:rPr>
              <a:t>Υψηλή αντικροτικότητα </a:t>
            </a:r>
            <a:r>
              <a:rPr sz="2000" dirty="0">
                <a:latin typeface="Arial"/>
                <a:cs typeface="Arial"/>
              </a:rPr>
              <a:t>και</a:t>
            </a:r>
            <a:r>
              <a:rPr sz="2000" spc="-10" dirty="0">
                <a:latin typeface="Arial"/>
                <a:cs typeface="Arial"/>
              </a:rPr>
              <a:t> </a:t>
            </a:r>
            <a:r>
              <a:rPr sz="2000" spc="-5" dirty="0">
                <a:latin typeface="Arial"/>
                <a:cs typeface="Arial"/>
              </a:rPr>
              <a:t>σταθερότητα</a:t>
            </a:r>
            <a:endParaRPr sz="2000" dirty="0">
              <a:latin typeface="Arial"/>
              <a:cs typeface="Arial"/>
            </a:endParaRPr>
          </a:p>
          <a:p>
            <a:pPr marL="898944" lvl="1" indent="-342900">
              <a:lnSpc>
                <a:spcPts val="3001"/>
              </a:lnSpc>
              <a:buSzPct val="108333"/>
              <a:buFont typeface="Wingdings" panose="05000000000000000000" pitchFamily="2" charset="2"/>
              <a:buChar char="Ø"/>
              <a:tabLst>
                <a:tab pos="820070" algn="l"/>
                <a:tab pos="820706" algn="l"/>
              </a:tabLst>
            </a:pPr>
            <a:r>
              <a:rPr sz="2000" dirty="0">
                <a:latin typeface="Arial"/>
                <a:cs typeface="Arial"/>
              </a:rPr>
              <a:t>Περιορίζουν </a:t>
            </a:r>
            <a:r>
              <a:rPr sz="2000" spc="-5" dirty="0">
                <a:latin typeface="Arial"/>
                <a:cs typeface="Arial"/>
              </a:rPr>
              <a:t>περιεκτικότητα αρωματικών </a:t>
            </a:r>
            <a:r>
              <a:rPr sz="2000" dirty="0">
                <a:latin typeface="Arial"/>
                <a:cs typeface="Arial"/>
              </a:rPr>
              <a:t>στη</a:t>
            </a:r>
            <a:r>
              <a:rPr sz="2000" spc="-40" dirty="0">
                <a:latin typeface="Arial"/>
                <a:cs typeface="Arial"/>
              </a:rPr>
              <a:t> </a:t>
            </a:r>
            <a:r>
              <a:rPr sz="2000" dirty="0">
                <a:latin typeface="Arial"/>
                <a:cs typeface="Arial"/>
              </a:rPr>
              <a:t>βενζίνη</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7" y="427280"/>
            <a:ext cx="4844496" cy="521621"/>
          </a:xfrm>
          <a:prstGeom prst="rect">
            <a:avLst/>
          </a:prstGeom>
        </p:spPr>
        <p:txBody>
          <a:bodyPr vert="horz" wrap="square" lIns="0" tIns="12724" rIns="0" bIns="0" rtlCol="0" anchor="ctr">
            <a:spAutoFit/>
          </a:bodyPr>
          <a:lstStyle/>
          <a:p>
            <a:pPr marL="12724">
              <a:lnSpc>
                <a:spcPct val="100000"/>
              </a:lnSpc>
              <a:spcBef>
                <a:spcPts val="100"/>
              </a:spcBef>
            </a:pPr>
            <a:r>
              <a:rPr b="1" spc="-5" dirty="0"/>
              <a:t>Προδιαγραφές</a:t>
            </a:r>
            <a:r>
              <a:rPr b="1" spc="-85" dirty="0"/>
              <a:t> </a:t>
            </a:r>
            <a:r>
              <a:rPr b="1" spc="-5" dirty="0"/>
              <a:t>Βενζίνης</a:t>
            </a:r>
          </a:p>
        </p:txBody>
      </p:sp>
      <p:sp>
        <p:nvSpPr>
          <p:cNvPr id="6" name="object 6"/>
          <p:cNvSpPr txBox="1"/>
          <p:nvPr/>
        </p:nvSpPr>
        <p:spPr>
          <a:xfrm>
            <a:off x="8829438" y="6576468"/>
            <a:ext cx="148229" cy="228499"/>
          </a:xfrm>
          <a:prstGeom prst="rect">
            <a:avLst/>
          </a:prstGeom>
        </p:spPr>
        <p:txBody>
          <a:bodyPr vert="horz" wrap="square" lIns="0" tIns="12087" rIns="0" bIns="0" rtlCol="0">
            <a:spAutoFit/>
          </a:bodyPr>
          <a:lstStyle/>
          <a:p>
            <a:pPr marL="25448">
              <a:spcBef>
                <a:spcPts val="95"/>
              </a:spcBef>
            </a:pPr>
            <a:fld id="{81D60167-4931-47E6-BA6A-407CBD079E47}" type="slidenum">
              <a:rPr sz="1403" spc="-5" dirty="0">
                <a:solidFill>
                  <a:srgbClr val="B2B2B2"/>
                </a:solidFill>
                <a:latin typeface="Tahoma"/>
                <a:cs typeface="Tahoma"/>
              </a:rPr>
              <a:pPr marL="25448">
                <a:spcBef>
                  <a:spcPts val="95"/>
                </a:spcBef>
              </a:pPr>
              <a:t>69</a:t>
            </a:fld>
            <a:endParaRPr sz="1403">
              <a:latin typeface="Tahoma"/>
              <a:cs typeface="Tahoma"/>
            </a:endParaRPr>
          </a:p>
        </p:txBody>
      </p:sp>
      <p:sp>
        <p:nvSpPr>
          <p:cNvPr id="3" name="object 3"/>
          <p:cNvSpPr txBox="1"/>
          <p:nvPr/>
        </p:nvSpPr>
        <p:spPr>
          <a:xfrm>
            <a:off x="0" y="1257851"/>
            <a:ext cx="9144000" cy="4799492"/>
          </a:xfrm>
          <a:prstGeom prst="rect">
            <a:avLst/>
          </a:prstGeom>
        </p:spPr>
        <p:txBody>
          <a:bodyPr vert="horz" wrap="square" lIns="0" tIns="54075" rIns="0" bIns="0" rtlCol="0">
            <a:spAutoFit/>
          </a:bodyPr>
          <a:lstStyle/>
          <a:p>
            <a:pPr marL="898944" lvl="1" indent="-342900">
              <a:lnSpc>
                <a:spcPts val="2475"/>
              </a:lnSpc>
              <a:buSzPct val="110000"/>
              <a:buFont typeface="Wingdings" panose="05000000000000000000" pitchFamily="2" charset="2"/>
              <a:buChar char="§"/>
              <a:tabLst>
                <a:tab pos="820070" algn="l"/>
                <a:tab pos="820706" algn="l"/>
              </a:tabLst>
            </a:pPr>
            <a:r>
              <a:rPr sz="2004" spc="-5" dirty="0">
                <a:latin typeface="Arial"/>
                <a:cs typeface="Arial"/>
              </a:rPr>
              <a:t>Η</a:t>
            </a:r>
            <a:r>
              <a:rPr sz="2004" spc="-10" dirty="0">
                <a:latin typeface="Arial"/>
                <a:cs typeface="Arial"/>
              </a:rPr>
              <a:t> </a:t>
            </a:r>
            <a:r>
              <a:rPr sz="2004" spc="-5" dirty="0" err="1">
                <a:latin typeface="Arial"/>
                <a:cs typeface="Arial"/>
              </a:rPr>
              <a:t>Αμόλυ</a:t>
            </a:r>
            <a:r>
              <a:rPr sz="2004" spc="-5" dirty="0">
                <a:latin typeface="Arial"/>
                <a:cs typeface="Arial"/>
              </a:rPr>
              <a:t>βδη</a:t>
            </a:r>
            <a:r>
              <a:rPr lang="el-GR" sz="2004" spc="-5" dirty="0">
                <a:latin typeface="Arial"/>
                <a:cs typeface="Arial"/>
              </a:rPr>
              <a:t> 95 </a:t>
            </a:r>
            <a:r>
              <a:rPr lang="en-US" sz="2004" spc="-5" dirty="0">
                <a:latin typeface="Arial"/>
                <a:cs typeface="Arial"/>
              </a:rPr>
              <a:t>RON</a:t>
            </a:r>
            <a:endParaRPr sz="2004" dirty="0">
              <a:latin typeface="Arial"/>
              <a:cs typeface="Arial"/>
            </a:endParaRPr>
          </a:p>
          <a:p>
            <a:pPr marL="898944" lvl="1" indent="-342900">
              <a:lnSpc>
                <a:spcPts val="2530"/>
              </a:lnSpc>
              <a:buSzPct val="110000"/>
              <a:buFont typeface="Wingdings" panose="05000000000000000000" pitchFamily="2" charset="2"/>
              <a:buChar char="§"/>
              <a:tabLst>
                <a:tab pos="820070" algn="l"/>
                <a:tab pos="820706" algn="l"/>
              </a:tabLst>
            </a:pPr>
            <a:r>
              <a:rPr sz="2004" spc="-5" dirty="0">
                <a:latin typeface="Arial"/>
                <a:cs typeface="Arial"/>
              </a:rPr>
              <a:t>Η </a:t>
            </a:r>
            <a:r>
              <a:rPr sz="2004" spc="-5" dirty="0" err="1">
                <a:latin typeface="Arial"/>
                <a:cs typeface="Arial"/>
              </a:rPr>
              <a:t>Αμόλυ</a:t>
            </a:r>
            <a:r>
              <a:rPr sz="2004" spc="-5" dirty="0">
                <a:latin typeface="Arial"/>
                <a:cs typeface="Arial"/>
              </a:rPr>
              <a:t>βδη </a:t>
            </a:r>
            <a:r>
              <a:rPr lang="en-US" sz="2004" spc="-5" dirty="0">
                <a:latin typeface="Arial"/>
                <a:cs typeface="Arial"/>
              </a:rPr>
              <a:t>100</a:t>
            </a:r>
            <a:r>
              <a:rPr sz="2004" spc="-5" dirty="0">
                <a:latin typeface="Arial"/>
                <a:cs typeface="Arial"/>
              </a:rPr>
              <a:t> </a:t>
            </a:r>
            <a:r>
              <a:rPr sz="2004" spc="-10" dirty="0">
                <a:latin typeface="Arial"/>
                <a:cs typeface="Arial"/>
              </a:rPr>
              <a:t>RON</a:t>
            </a:r>
            <a:endParaRPr sz="2004" dirty="0">
              <a:latin typeface="Arial"/>
              <a:cs typeface="Arial"/>
            </a:endParaRPr>
          </a:p>
          <a:p>
            <a:pPr marL="898944" lvl="1" indent="-342900">
              <a:lnSpc>
                <a:spcPts val="2590"/>
              </a:lnSpc>
              <a:buSzPct val="110000"/>
              <a:buFont typeface="Wingdings" panose="05000000000000000000" pitchFamily="2" charset="2"/>
              <a:buChar char="§"/>
              <a:tabLst>
                <a:tab pos="820070" algn="l"/>
                <a:tab pos="820706" algn="l"/>
              </a:tabLst>
            </a:pPr>
            <a:r>
              <a:rPr sz="2004" spc="-5" dirty="0">
                <a:highlight>
                  <a:srgbClr val="FFFF00"/>
                </a:highlight>
                <a:latin typeface="Arial"/>
                <a:cs typeface="Arial"/>
              </a:rPr>
              <a:t>Η βενζίνη µε υποκατάστατο μόλυβδου</a:t>
            </a:r>
            <a:r>
              <a:rPr sz="2004" spc="20" dirty="0">
                <a:highlight>
                  <a:srgbClr val="FFFF00"/>
                </a:highlight>
                <a:latin typeface="Arial"/>
                <a:cs typeface="Arial"/>
              </a:rPr>
              <a:t> </a:t>
            </a:r>
            <a:r>
              <a:rPr sz="2004" spc="-5" dirty="0">
                <a:highlight>
                  <a:srgbClr val="FFFF00"/>
                </a:highlight>
                <a:latin typeface="Arial"/>
                <a:cs typeface="Arial"/>
              </a:rPr>
              <a:t>(LRP)</a:t>
            </a:r>
            <a:endParaRPr lang="en-US" sz="2004" spc="-5" dirty="0">
              <a:highlight>
                <a:srgbClr val="FFFF00"/>
              </a:highlight>
              <a:latin typeface="Arial"/>
              <a:cs typeface="Arial"/>
            </a:endParaRPr>
          </a:p>
          <a:p>
            <a:pPr marL="898944" lvl="1" indent="-342900">
              <a:lnSpc>
                <a:spcPts val="2590"/>
              </a:lnSpc>
              <a:buSzPct val="110000"/>
              <a:buFont typeface="Wingdings" panose="05000000000000000000" pitchFamily="2" charset="2"/>
              <a:buChar char="§"/>
              <a:tabLst>
                <a:tab pos="820070" algn="l"/>
                <a:tab pos="820706" algn="l"/>
              </a:tabLst>
            </a:pPr>
            <a:endParaRPr sz="2004" dirty="0">
              <a:latin typeface="Arial"/>
              <a:cs typeface="Arial"/>
            </a:endParaRPr>
          </a:p>
          <a:p>
            <a:pPr marL="12088">
              <a:lnSpc>
                <a:spcPts val="2850"/>
              </a:lnSpc>
              <a:spcBef>
                <a:spcPts val="100"/>
              </a:spcBef>
              <a:buSzPct val="75000"/>
              <a:tabLst>
                <a:tab pos="376634" algn="l"/>
                <a:tab pos="377270" algn="l"/>
              </a:tabLst>
            </a:pPr>
            <a:r>
              <a:rPr sz="2405" b="1" spc="-5" dirty="0">
                <a:latin typeface="Arial"/>
                <a:cs typeface="Arial"/>
              </a:rPr>
              <a:t>Απα</a:t>
            </a:r>
            <a:r>
              <a:rPr sz="2405" b="1" spc="-5" dirty="0" err="1">
                <a:latin typeface="Arial"/>
                <a:cs typeface="Arial"/>
              </a:rPr>
              <a:t>ιτήσει</a:t>
            </a:r>
            <a:r>
              <a:rPr lang="el-GR" sz="2405" b="1" spc="-5" dirty="0">
                <a:latin typeface="Arial"/>
                <a:cs typeface="Arial"/>
              </a:rPr>
              <a:t>ς</a:t>
            </a:r>
            <a:r>
              <a:rPr lang="en-US" sz="2405" b="1" spc="-5" dirty="0">
                <a:latin typeface="Arial"/>
                <a:cs typeface="Arial"/>
              </a:rPr>
              <a:t>:</a:t>
            </a:r>
            <a:endParaRPr sz="2405" b="1" dirty="0">
              <a:latin typeface="Arial"/>
              <a:cs typeface="Arial"/>
            </a:endParaRPr>
          </a:p>
          <a:p>
            <a:pPr marL="898944" marR="295200" lvl="1" indent="-342900">
              <a:lnSpc>
                <a:spcPts val="2164"/>
              </a:lnSpc>
              <a:spcBef>
                <a:spcPts val="440"/>
              </a:spcBef>
              <a:buSzPct val="110000"/>
              <a:buFont typeface="Wingdings" panose="05000000000000000000" pitchFamily="2" charset="2"/>
              <a:buChar char="§"/>
              <a:tabLst>
                <a:tab pos="820070" algn="l"/>
                <a:tab pos="820706" algn="l"/>
              </a:tabLst>
            </a:pPr>
            <a:r>
              <a:rPr sz="2004" spc="-5" dirty="0">
                <a:latin typeface="Arial"/>
                <a:cs typeface="Arial"/>
              </a:rPr>
              <a:t>Να εξασφαλίζει εύκολο ξεκίνημα του κινητήρα ιδίως το </a:t>
            </a:r>
            <a:r>
              <a:rPr sz="2004" spc="5" dirty="0">
                <a:latin typeface="Arial"/>
                <a:cs typeface="Arial"/>
              </a:rPr>
              <a:t>χειμώνα, </a:t>
            </a:r>
            <a:r>
              <a:rPr sz="2004" spc="-10" dirty="0">
                <a:latin typeface="Arial"/>
                <a:cs typeface="Arial"/>
              </a:rPr>
              <a:t>να  </a:t>
            </a:r>
            <a:r>
              <a:rPr sz="2004" spc="-5" dirty="0">
                <a:latin typeface="Arial"/>
                <a:cs typeface="Arial"/>
              </a:rPr>
              <a:t>δίνει μεγάλες </a:t>
            </a:r>
            <a:r>
              <a:rPr sz="2004" spc="-10" dirty="0">
                <a:latin typeface="Arial"/>
                <a:cs typeface="Arial"/>
              </a:rPr>
              <a:t>επιταχύνσεις</a:t>
            </a:r>
            <a:endParaRPr sz="2004" dirty="0">
              <a:latin typeface="Arial"/>
              <a:cs typeface="Arial"/>
            </a:endParaRPr>
          </a:p>
          <a:p>
            <a:pPr marL="898944" lvl="1" indent="-342900">
              <a:lnSpc>
                <a:spcPts val="2400"/>
              </a:lnSpc>
              <a:buSzPct val="110000"/>
              <a:buFont typeface="Wingdings" panose="05000000000000000000" pitchFamily="2" charset="2"/>
              <a:buChar char="§"/>
              <a:tabLst>
                <a:tab pos="820070" algn="l"/>
                <a:tab pos="820706" algn="l"/>
              </a:tabLst>
            </a:pPr>
            <a:r>
              <a:rPr sz="2004" spc="-5" dirty="0">
                <a:latin typeface="Arial"/>
                <a:cs typeface="Arial"/>
              </a:rPr>
              <a:t>Να καίγεται στον κινητήρα κατά τέτοιο </a:t>
            </a:r>
            <a:r>
              <a:rPr sz="2004" spc="-10" dirty="0">
                <a:latin typeface="Arial"/>
                <a:cs typeface="Arial"/>
              </a:rPr>
              <a:t>τρόπο </a:t>
            </a:r>
            <a:r>
              <a:rPr sz="2004" spc="-5" dirty="0">
                <a:latin typeface="Arial"/>
                <a:cs typeface="Arial"/>
              </a:rPr>
              <a:t>ώστε να αποφεύγεται</a:t>
            </a:r>
            <a:r>
              <a:rPr sz="2004" spc="90" dirty="0">
                <a:latin typeface="Arial"/>
                <a:cs typeface="Arial"/>
              </a:rPr>
              <a:t> </a:t>
            </a:r>
            <a:r>
              <a:rPr sz="2004" spc="-5" dirty="0">
                <a:latin typeface="Arial"/>
                <a:cs typeface="Arial"/>
              </a:rPr>
              <a:t>ο"κτύπος" της</a:t>
            </a:r>
            <a:r>
              <a:rPr sz="2004" spc="-10" dirty="0">
                <a:latin typeface="Arial"/>
                <a:cs typeface="Arial"/>
              </a:rPr>
              <a:t> </a:t>
            </a:r>
            <a:r>
              <a:rPr sz="2004" spc="-5" dirty="0">
                <a:latin typeface="Arial"/>
                <a:cs typeface="Arial"/>
              </a:rPr>
              <a:t>μηχανής</a:t>
            </a:r>
            <a:endParaRPr sz="2004" dirty="0">
              <a:latin typeface="Arial"/>
              <a:cs typeface="Arial"/>
            </a:endParaRPr>
          </a:p>
          <a:p>
            <a:pPr marL="898944" marR="486062" lvl="1" indent="-342900">
              <a:lnSpc>
                <a:spcPts val="2164"/>
              </a:lnSpc>
              <a:spcBef>
                <a:spcPts val="435"/>
              </a:spcBef>
              <a:buSzPct val="110000"/>
              <a:buFont typeface="Wingdings" panose="05000000000000000000" pitchFamily="2" charset="2"/>
              <a:buChar char="§"/>
              <a:tabLst>
                <a:tab pos="820070" algn="l"/>
                <a:tab pos="820706" algn="l"/>
              </a:tabLst>
            </a:pPr>
            <a:r>
              <a:rPr sz="2004" spc="-5" dirty="0">
                <a:latin typeface="Arial"/>
                <a:cs typeface="Arial"/>
              </a:rPr>
              <a:t>Να μην </a:t>
            </a:r>
            <a:r>
              <a:rPr sz="2004" spc="-10" dirty="0">
                <a:latin typeface="Arial"/>
                <a:cs typeface="Arial"/>
              </a:rPr>
              <a:t>παρουσιάζει </a:t>
            </a:r>
            <a:r>
              <a:rPr sz="2004" spc="-5" dirty="0">
                <a:latin typeface="Arial"/>
                <a:cs typeface="Arial"/>
              </a:rPr>
              <a:t>διαβρωτικές ιδιότητες και να µη έχει τάση να  σχηματίζει αποθέματα στον κινητήρα κατά τη </a:t>
            </a:r>
            <a:r>
              <a:rPr sz="2004" spc="-10" dirty="0">
                <a:latin typeface="Arial"/>
                <a:cs typeface="Arial"/>
              </a:rPr>
              <a:t>χρήση</a:t>
            </a:r>
            <a:r>
              <a:rPr sz="2004" spc="45" dirty="0">
                <a:latin typeface="Arial"/>
                <a:cs typeface="Arial"/>
              </a:rPr>
              <a:t> </a:t>
            </a:r>
            <a:r>
              <a:rPr sz="2004" spc="-5" dirty="0">
                <a:latin typeface="Arial"/>
                <a:cs typeface="Arial"/>
              </a:rPr>
              <a:t>της</a:t>
            </a:r>
            <a:endParaRPr sz="2004" dirty="0">
              <a:latin typeface="Arial"/>
              <a:cs typeface="Arial"/>
            </a:endParaRPr>
          </a:p>
          <a:p>
            <a:pPr marL="899581" marR="5090" lvl="1" indent="-342900">
              <a:lnSpc>
                <a:spcPts val="2164"/>
              </a:lnSpc>
              <a:spcBef>
                <a:spcPts val="366"/>
              </a:spcBef>
              <a:buSzPct val="110000"/>
              <a:buFont typeface="Wingdings" panose="05000000000000000000" pitchFamily="2" charset="2"/>
              <a:buChar char="§"/>
              <a:tabLst>
                <a:tab pos="820070" algn="l"/>
                <a:tab pos="820706" algn="l"/>
              </a:tabLst>
            </a:pPr>
            <a:r>
              <a:rPr sz="2004" spc="-5" dirty="0">
                <a:latin typeface="Arial"/>
                <a:cs typeface="Arial"/>
              </a:rPr>
              <a:t>Να μην υφίσταται φυσικές ή </a:t>
            </a:r>
            <a:r>
              <a:rPr sz="2004" spc="-10" dirty="0">
                <a:latin typeface="Arial"/>
                <a:cs typeface="Arial"/>
              </a:rPr>
              <a:t>χημικές </a:t>
            </a:r>
            <a:r>
              <a:rPr sz="2004" spc="-5" dirty="0">
                <a:latin typeface="Arial"/>
                <a:cs typeface="Arial"/>
              </a:rPr>
              <a:t>μεταβολές κατά την </a:t>
            </a:r>
            <a:r>
              <a:rPr sz="2004" spc="-10" dirty="0">
                <a:latin typeface="Arial"/>
                <a:cs typeface="Arial"/>
              </a:rPr>
              <a:t>αποθήκευση  </a:t>
            </a:r>
            <a:r>
              <a:rPr sz="2004" spc="-5" dirty="0">
                <a:latin typeface="Arial"/>
                <a:cs typeface="Arial"/>
              </a:rPr>
              <a:t>που θα αλλοίωναν ενδεχομένως τις </a:t>
            </a:r>
            <a:r>
              <a:rPr sz="2004" spc="-10" dirty="0">
                <a:latin typeface="Arial"/>
                <a:cs typeface="Arial"/>
              </a:rPr>
              <a:t>παραπάνω</a:t>
            </a:r>
            <a:r>
              <a:rPr sz="2004" spc="15" dirty="0">
                <a:latin typeface="Arial"/>
                <a:cs typeface="Arial"/>
              </a:rPr>
              <a:t> </a:t>
            </a:r>
            <a:r>
              <a:rPr sz="2004" spc="-10" dirty="0">
                <a:latin typeface="Arial"/>
                <a:cs typeface="Arial"/>
              </a:rPr>
              <a:t>απαιτήσεις</a:t>
            </a:r>
            <a:endParaRPr sz="2004" dirty="0">
              <a:latin typeface="Arial"/>
              <a:cs typeface="Arial"/>
            </a:endParaRPr>
          </a:p>
          <a:p>
            <a:pPr marL="899581" marR="507693" lvl="1" indent="-342900">
              <a:lnSpc>
                <a:spcPts val="2164"/>
              </a:lnSpc>
              <a:spcBef>
                <a:spcPts val="366"/>
              </a:spcBef>
              <a:buSzPct val="110000"/>
              <a:buFont typeface="Wingdings" panose="05000000000000000000" pitchFamily="2" charset="2"/>
              <a:buChar char="§"/>
              <a:tabLst>
                <a:tab pos="820070" algn="l"/>
                <a:tab pos="820706" algn="l"/>
              </a:tabLst>
            </a:pPr>
            <a:r>
              <a:rPr sz="2004" spc="-5" dirty="0">
                <a:latin typeface="Arial"/>
                <a:cs typeface="Arial"/>
              </a:rPr>
              <a:t>Να έχει τη μικρότερη δυνατή </a:t>
            </a:r>
            <a:r>
              <a:rPr sz="2004" spc="-10" dirty="0">
                <a:latin typeface="Arial"/>
                <a:cs typeface="Arial"/>
              </a:rPr>
              <a:t>περιεκτικότητα </a:t>
            </a:r>
            <a:r>
              <a:rPr sz="2004" spc="-5" dirty="0">
                <a:latin typeface="Arial"/>
                <a:cs typeface="Arial"/>
              </a:rPr>
              <a:t>σε ουσίες τοξικές και  </a:t>
            </a:r>
            <a:r>
              <a:rPr sz="2004" spc="-10" dirty="0">
                <a:latin typeface="Arial"/>
                <a:cs typeface="Arial"/>
              </a:rPr>
              <a:t>ρυπογόνες </a:t>
            </a:r>
            <a:r>
              <a:rPr sz="2004" spc="-5" dirty="0">
                <a:latin typeface="Arial"/>
                <a:cs typeface="Arial"/>
              </a:rPr>
              <a:t>για το </a:t>
            </a:r>
            <a:r>
              <a:rPr sz="2004" spc="-10" dirty="0">
                <a:latin typeface="Arial"/>
                <a:cs typeface="Arial"/>
              </a:rPr>
              <a:t>περιβάλλον</a:t>
            </a:r>
            <a:endParaRPr sz="2004"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23528" y="576617"/>
            <a:ext cx="8001056" cy="3693319"/>
          </a:xfrm>
          <a:prstGeom prst="rect">
            <a:avLst/>
          </a:prstGeom>
        </p:spPr>
        <p:txBody>
          <a:bodyPr wrap="square">
            <a:spAutoFit/>
          </a:bodyPr>
          <a:lstStyle/>
          <a:p>
            <a:r>
              <a:rPr lang="el-GR" sz="2000" b="1" dirty="0"/>
              <a:t>Χημική Σύσταση και ταξινόμηση του πετρελαίου </a:t>
            </a:r>
          </a:p>
          <a:p>
            <a:r>
              <a:rPr lang="el-GR" dirty="0"/>
              <a:t>Χημική σύσταση του πετρελαίου</a:t>
            </a:r>
            <a:r>
              <a:rPr lang="en-US" dirty="0"/>
              <a:t>:</a:t>
            </a:r>
            <a:endParaRPr lang="el-GR" dirty="0"/>
          </a:p>
          <a:p>
            <a:endParaRPr lang="el-GR" dirty="0"/>
          </a:p>
          <a:p>
            <a:r>
              <a:rPr lang="el-GR" dirty="0"/>
              <a:t>Το πετρέλαιο είναι ένα πολύπλοκο μίγμα υδρογονανθράκων με μικρές ποσότητες οργανικών ενώσεων που περιέχουν θείο, οξυγόνο και άζωτο, καθώς επίσης μπορεί να περιέχουν ίχνη μετάλλων όπως το V, Ni, Fe και Cu.</a:t>
            </a:r>
            <a:endParaRPr lang="en-US" dirty="0"/>
          </a:p>
          <a:p>
            <a:endParaRPr lang="el-GR" dirty="0"/>
          </a:p>
          <a:p>
            <a:endParaRPr lang="el-GR" dirty="0"/>
          </a:p>
          <a:p>
            <a:r>
              <a:rPr lang="el-GR" dirty="0"/>
              <a:t>Η σύστασή του μπορεί να διαφέρει, όχι μόνο από την τοποθεσία και την ηλικία του, αλλά και από το βάθος της εξόρυξης και άλλους παράγοντες. Συνήθως, τα συστατικά του πετρελαίου κυμαίνονται στα παρακάτω όρια</a:t>
            </a:r>
            <a:r>
              <a:rPr lang="en-US" dirty="0"/>
              <a:t>:</a:t>
            </a:r>
            <a:r>
              <a:rPr lang="el-GR" dirty="0"/>
              <a:t> </a:t>
            </a:r>
          </a:p>
          <a:p>
            <a:r>
              <a:rPr lang="el-GR" dirty="0"/>
              <a:t> </a:t>
            </a:r>
          </a:p>
          <a:p>
            <a:endParaRPr lang="el-GR" dirty="0"/>
          </a:p>
        </p:txBody>
      </p:sp>
      <p:pic>
        <p:nvPicPr>
          <p:cNvPr id="3" name="Picture 2">
            <a:extLst>
              <a:ext uri="{FF2B5EF4-FFF2-40B4-BE49-F238E27FC236}">
                <a16:creationId xmlns:a16="http://schemas.microsoft.com/office/drawing/2014/main" id="{172D78DF-43B0-471B-A49B-58DD548EC57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005064"/>
            <a:ext cx="5688000" cy="2412000"/>
          </a:xfrm>
          <a:prstGeom prst="rect">
            <a:avLst/>
          </a:prstGeom>
          <a:noFill/>
          <a:ln>
            <a:noFill/>
          </a:ln>
        </p:spPr>
      </p:pic>
      <p:sp>
        <p:nvSpPr>
          <p:cNvPr id="5" name="TextBox 4">
            <a:extLst>
              <a:ext uri="{FF2B5EF4-FFF2-40B4-BE49-F238E27FC236}">
                <a16:creationId xmlns:a16="http://schemas.microsoft.com/office/drawing/2014/main" id="{C839E668-494C-4244-96A2-3C29DD7F827C}"/>
              </a:ext>
            </a:extLst>
          </p:cNvPr>
          <p:cNvSpPr txBox="1"/>
          <p:nvPr/>
        </p:nvSpPr>
        <p:spPr>
          <a:xfrm>
            <a:off x="-17646" y="6246760"/>
            <a:ext cx="9144000" cy="523220"/>
          </a:xfrm>
          <a:prstGeom prst="rect">
            <a:avLst/>
          </a:prstGeom>
          <a:noFill/>
        </p:spPr>
        <p:txBody>
          <a:bodyPr wrap="square">
            <a:spAutoFit/>
          </a:bodyPr>
          <a:lstStyle/>
          <a:p>
            <a:r>
              <a:rPr lang="el-GR" sz="1400" b="1" i="0" spc="-5" dirty="0">
                <a:solidFill>
                  <a:schemeClr val="tx1"/>
                </a:solidFill>
                <a:latin typeface="+mn-lt"/>
                <a:cs typeface="Arial"/>
              </a:rPr>
              <a:t>Ενεργειακές Τεχνολογίες, Αργό Πετρέλαιο Χαρακτηριστικά - Ιδιότητες, Εργαστήριο Τεχνολογίας Καυσίμων και Λιπαντικών ΕΜΠ, Παρουσίαση</a:t>
            </a:r>
            <a:endParaRPr lang="el-GR" sz="1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1052736"/>
            <a:ext cx="9143999" cy="1367065"/>
          </a:xfrm>
          <a:prstGeom prst="rect">
            <a:avLst/>
          </a:prstGeom>
        </p:spPr>
        <p:txBody>
          <a:bodyPr vert="horz" wrap="square" lIns="0" tIns="12724" rIns="0" bIns="0" rtlCol="0" anchor="ctr">
            <a:spAutoFit/>
          </a:bodyPr>
          <a:lstStyle/>
          <a:p>
            <a:pPr marL="12724" algn="ctr">
              <a:lnSpc>
                <a:spcPct val="100000"/>
              </a:lnSpc>
              <a:spcBef>
                <a:spcPts val="100"/>
              </a:spcBef>
            </a:pPr>
            <a:r>
              <a:rPr lang="el-GR" b="1" spc="-5" dirty="0"/>
              <a:t>Προ</a:t>
            </a:r>
            <a:r>
              <a:rPr b="1" spc="-5" dirty="0" err="1"/>
              <a:t>δι</a:t>
            </a:r>
            <a:r>
              <a:rPr b="1" spc="-5" dirty="0"/>
              <a:t>αγραφές</a:t>
            </a:r>
            <a:r>
              <a:rPr b="1" spc="-85" dirty="0"/>
              <a:t> </a:t>
            </a:r>
            <a:r>
              <a:rPr b="1" spc="-5" dirty="0"/>
              <a:t>Βενζίνης</a:t>
            </a:r>
            <a:br>
              <a:rPr lang="el-GR" b="1" spc="-5" dirty="0"/>
            </a:br>
            <a:r>
              <a:rPr lang="en-US" b="1" spc="-5" dirty="0"/>
              <a:t>Automotive Gasoline</a:t>
            </a:r>
            <a:endParaRPr b="1" spc="-5" dirty="0"/>
          </a:p>
        </p:txBody>
      </p:sp>
      <p:sp>
        <p:nvSpPr>
          <p:cNvPr id="9" name="object 9"/>
          <p:cNvSpPr txBox="1"/>
          <p:nvPr/>
        </p:nvSpPr>
        <p:spPr>
          <a:xfrm>
            <a:off x="8829438" y="6576468"/>
            <a:ext cx="148229" cy="228499"/>
          </a:xfrm>
          <a:prstGeom prst="rect">
            <a:avLst/>
          </a:prstGeom>
        </p:spPr>
        <p:txBody>
          <a:bodyPr vert="horz" wrap="square" lIns="0" tIns="12087" rIns="0" bIns="0" rtlCol="0">
            <a:spAutoFit/>
          </a:bodyPr>
          <a:lstStyle/>
          <a:p>
            <a:pPr marL="25448">
              <a:spcBef>
                <a:spcPts val="95"/>
              </a:spcBef>
            </a:pPr>
            <a:fld id="{81D60167-4931-47E6-BA6A-407CBD079E47}" type="slidenum">
              <a:rPr sz="1403" spc="-5" dirty="0">
                <a:solidFill>
                  <a:srgbClr val="B2B2B2"/>
                </a:solidFill>
                <a:latin typeface="Tahoma"/>
                <a:cs typeface="Tahoma"/>
              </a:rPr>
              <a:pPr marL="25448">
                <a:spcBef>
                  <a:spcPts val="95"/>
                </a:spcBef>
              </a:pPr>
              <a:t>70</a:t>
            </a:fld>
            <a:endParaRPr sz="1403">
              <a:latin typeface="Tahoma"/>
              <a:cs typeface="Tahom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Θέση περιεχομένου 7" descr="Εικόνα που περιέχει κείμενο&#10;&#10;Περιγραφή που δημιουργήθηκε αυτόματα">
            <a:extLst>
              <a:ext uri="{FF2B5EF4-FFF2-40B4-BE49-F238E27FC236}">
                <a16:creationId xmlns:a16="http://schemas.microsoft.com/office/drawing/2014/main" id="{2568CD6D-65B5-40EB-8236-F955A272D8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107541"/>
            <a:ext cx="6120680" cy="6732000"/>
          </a:xfrm>
        </p:spPr>
      </p:pic>
      <p:sp>
        <p:nvSpPr>
          <p:cNvPr id="3" name="TextBox 2">
            <a:extLst>
              <a:ext uri="{FF2B5EF4-FFF2-40B4-BE49-F238E27FC236}">
                <a16:creationId xmlns:a16="http://schemas.microsoft.com/office/drawing/2014/main" id="{323A8CD7-AE49-4537-92A0-F2209A33BE07}"/>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22417482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0C5662-E072-4662-A990-27F596A447C9}"/>
              </a:ext>
            </a:extLst>
          </p:cNvPr>
          <p:cNvSpPr txBox="1"/>
          <p:nvPr/>
        </p:nvSpPr>
        <p:spPr>
          <a:xfrm>
            <a:off x="539552" y="1268760"/>
            <a:ext cx="7992888" cy="2308324"/>
          </a:xfrm>
          <a:prstGeom prst="rect">
            <a:avLst/>
          </a:prstGeom>
          <a:noFill/>
        </p:spPr>
        <p:txBody>
          <a:bodyPr wrap="square" rtlCol="0">
            <a:spAutoFit/>
          </a:bodyPr>
          <a:lstStyle/>
          <a:p>
            <a:pPr algn="ctr"/>
            <a:r>
              <a:rPr lang="el-GR" sz="4800" b="1" dirty="0"/>
              <a:t>Αγωνιστικές Βενζίνες</a:t>
            </a:r>
          </a:p>
          <a:p>
            <a:pPr algn="ctr"/>
            <a:r>
              <a:rPr lang="el-GR" sz="4800" b="1" dirty="0"/>
              <a:t>Φυσικοχημικά Χαρακτηριστικά</a:t>
            </a:r>
          </a:p>
        </p:txBody>
      </p:sp>
    </p:spTree>
    <p:extLst>
      <p:ext uri="{BB962C8B-B14F-4D97-AF65-F5344CB8AC3E}">
        <p14:creationId xmlns:p14="http://schemas.microsoft.com/office/powerpoint/2010/main" val="3498678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D573DD9-F858-4339-A614-EE7ABCDFB864}"/>
              </a:ext>
            </a:extLst>
          </p:cNvPr>
          <p:cNvPicPr>
            <a:picLocks noChangeAspect="1"/>
          </p:cNvPicPr>
          <p:nvPr/>
        </p:nvPicPr>
        <p:blipFill rotWithShape="1">
          <a:blip r:embed="rId2"/>
          <a:srcRect l="27163" t="22000" r="27950" b="9402"/>
          <a:stretch/>
        </p:blipFill>
        <p:spPr>
          <a:xfrm>
            <a:off x="761124" y="-16412"/>
            <a:ext cx="7621752" cy="6552000"/>
          </a:xfrm>
          <a:prstGeom prst="rect">
            <a:avLst/>
          </a:prstGeom>
        </p:spPr>
      </p:pic>
    </p:spTree>
    <p:extLst>
      <p:ext uri="{BB962C8B-B14F-4D97-AF65-F5344CB8AC3E}">
        <p14:creationId xmlns:p14="http://schemas.microsoft.com/office/powerpoint/2010/main" val="1343294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C04F96E-13A9-4927-889B-3AE1B99104F1}"/>
              </a:ext>
            </a:extLst>
          </p:cNvPr>
          <p:cNvPicPr>
            <a:picLocks noChangeAspect="1"/>
          </p:cNvPicPr>
          <p:nvPr/>
        </p:nvPicPr>
        <p:blipFill rotWithShape="1">
          <a:blip r:embed="rId2"/>
          <a:srcRect l="27950" t="10800" r="27163" b="31800"/>
          <a:stretch/>
        </p:blipFill>
        <p:spPr>
          <a:xfrm>
            <a:off x="251520" y="260648"/>
            <a:ext cx="8408214" cy="6048000"/>
          </a:xfrm>
          <a:prstGeom prst="rect">
            <a:avLst/>
          </a:prstGeom>
        </p:spPr>
      </p:pic>
    </p:spTree>
    <p:extLst>
      <p:ext uri="{BB962C8B-B14F-4D97-AF65-F5344CB8AC3E}">
        <p14:creationId xmlns:p14="http://schemas.microsoft.com/office/powerpoint/2010/main" val="38203673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11761" y="2542405"/>
            <a:ext cx="4293224" cy="520680"/>
          </a:xfrm>
          <a:prstGeom prst="rect">
            <a:avLst/>
          </a:prstGeom>
        </p:spPr>
        <p:txBody>
          <a:bodyPr vert="horz" wrap="square" lIns="0" tIns="12724" rIns="0" bIns="0" rtlCol="0" anchor="ctr">
            <a:spAutoFit/>
          </a:bodyPr>
          <a:lstStyle/>
          <a:p>
            <a:pPr marL="12724">
              <a:lnSpc>
                <a:spcPct val="100000"/>
              </a:lnSpc>
              <a:spcBef>
                <a:spcPts val="100"/>
              </a:spcBef>
            </a:pPr>
            <a:r>
              <a:rPr b="1" spc="-5" dirty="0"/>
              <a:t>Ιδιότητες</a:t>
            </a:r>
            <a:r>
              <a:rPr b="1" spc="-85" dirty="0"/>
              <a:t> </a:t>
            </a:r>
            <a:r>
              <a:rPr b="1" spc="-5" dirty="0"/>
              <a:t>Βενζίνης</a:t>
            </a:r>
          </a:p>
        </p:txBody>
      </p:sp>
      <p:sp>
        <p:nvSpPr>
          <p:cNvPr id="3" name="object 4">
            <a:extLst>
              <a:ext uri="{FF2B5EF4-FFF2-40B4-BE49-F238E27FC236}">
                <a16:creationId xmlns:a16="http://schemas.microsoft.com/office/drawing/2014/main" id="{62D6AF88-5FF2-4DEC-899C-F8732C2F9A1E}"/>
              </a:ext>
            </a:extLst>
          </p:cNvPr>
          <p:cNvSpPr txBox="1"/>
          <p:nvPr/>
        </p:nvSpPr>
        <p:spPr>
          <a:xfrm>
            <a:off x="179512" y="4725144"/>
            <a:ext cx="9144000" cy="615553"/>
          </a:xfrm>
          <a:prstGeom prst="rect">
            <a:avLst/>
          </a:prstGeom>
        </p:spPr>
        <p:txBody>
          <a:bodyPr vert="horz" wrap="square" lIns="0" tIns="0" rIns="0" bIns="0" rtlCol="0" anchor="ctr">
            <a:spAutoFit/>
          </a:bodyPr>
          <a:lstStyle>
            <a:defPPr>
              <a:defRPr lang="en-US"/>
            </a:defPPr>
            <a:lvl1pPr marL="12724" defTabSz="914400">
              <a:spcBef>
                <a:spcPts val="114"/>
              </a:spcBef>
              <a:defRPr sz="1250" b="1" i="0" spc="-25">
                <a:latin typeface="Tahoma"/>
                <a:cs typeface="Tahoma"/>
              </a:defRPr>
            </a:lvl1pPr>
            <a:lvl2pPr defTabSz="914400"/>
            <a:lvl3pPr defTabSz="914400"/>
            <a:lvl4pPr defTabSz="914400"/>
            <a:lvl5pPr defTabSz="914400"/>
            <a:lvl6pPr defTabSz="914400"/>
            <a:lvl7pPr defTabSz="914400"/>
            <a:lvl8pPr defTabSz="914400"/>
            <a:lvl9pPr defTabSz="914400"/>
          </a:lstStyle>
          <a:p>
            <a:r>
              <a:rPr lang="el-GR" sz="2000" dirty="0">
                <a:latin typeface="+mn-lt"/>
              </a:rPr>
              <a:t>1. Τεχνολογία Καύσιμων και Λιπαντικών, Δ. Καρώνης, Ε. Λόης, Φ. Ζαννίκος, Εκδόσεις ΕΜΠ, 2014, Αθήνα</a:t>
            </a:r>
          </a:p>
        </p:txBody>
      </p:sp>
      <p:sp>
        <p:nvSpPr>
          <p:cNvPr id="4" name="object 9">
            <a:extLst>
              <a:ext uri="{FF2B5EF4-FFF2-40B4-BE49-F238E27FC236}">
                <a16:creationId xmlns:a16="http://schemas.microsoft.com/office/drawing/2014/main" id="{AEEF18CD-5EEE-4489-82F6-73ED453DBBE5}"/>
              </a:ext>
            </a:extLst>
          </p:cNvPr>
          <p:cNvSpPr txBox="1">
            <a:spLocks noGrp="1"/>
          </p:cNvSpPr>
          <p:nvPr>
            <p:ph type="dt" sz="half" idx="10"/>
          </p:nvPr>
        </p:nvSpPr>
        <p:spPr>
          <a:xfrm>
            <a:off x="28382" y="5517232"/>
            <a:ext cx="9144000" cy="923330"/>
          </a:xfrm>
          <a:prstGeom prst="rect">
            <a:avLst/>
          </a:prstGeom>
        </p:spPr>
        <p:txBody>
          <a:bodyPr vert="horz" wrap="square" lIns="0" tIns="0" rIns="0" bIns="0" rtlCol="0">
            <a:spAutoFit/>
          </a:bodyPr>
          <a:lstStyle>
            <a:defPPr>
              <a:defRPr lang="el-GR"/>
            </a:defPPr>
            <a:lvl1pPr marL="0" algn="l" defTabSz="914400" rtl="0" eaLnBrk="1" latinLnBrk="0" hangingPunct="1">
              <a:defRPr sz="1250" b="0" i="1" kern="1200">
                <a:solidFill>
                  <a:srgbClr val="969696"/>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24">
              <a:spcBef>
                <a:spcPts val="114"/>
              </a:spcBef>
            </a:pPr>
            <a:r>
              <a:rPr lang="el-GR" sz="2000" b="1" i="0" spc="-25" dirty="0">
                <a:solidFill>
                  <a:schemeClr val="tx1"/>
                </a:solidFill>
                <a:latin typeface="+mn-lt"/>
              </a:rPr>
              <a:t>2. Τεχνολογίες </a:t>
            </a:r>
            <a:r>
              <a:rPr lang="el-GR" sz="2000" b="1" i="0" spc="-30" dirty="0">
                <a:solidFill>
                  <a:schemeClr val="tx1"/>
                </a:solidFill>
                <a:latin typeface="+mn-lt"/>
              </a:rPr>
              <a:t>Εκμετάλλευσης </a:t>
            </a:r>
            <a:r>
              <a:rPr lang="el-GR" sz="2000" b="1" i="0" spc="-25" dirty="0">
                <a:solidFill>
                  <a:schemeClr val="tx1"/>
                </a:solidFill>
                <a:latin typeface="+mn-lt"/>
              </a:rPr>
              <a:t>και </a:t>
            </a:r>
            <a:r>
              <a:rPr lang="el-GR" sz="2000" b="1" i="0" spc="-30" dirty="0">
                <a:solidFill>
                  <a:schemeClr val="tx1"/>
                </a:solidFill>
                <a:latin typeface="+mn-lt"/>
              </a:rPr>
              <a:t>Αξιοποίησης</a:t>
            </a:r>
            <a:r>
              <a:rPr lang="el-GR" sz="2000" b="1" i="0" spc="65" dirty="0">
                <a:solidFill>
                  <a:schemeClr val="tx1"/>
                </a:solidFill>
                <a:latin typeface="+mn-lt"/>
              </a:rPr>
              <a:t> </a:t>
            </a:r>
            <a:r>
              <a:rPr lang="el-GR" sz="2000" b="1" i="0" spc="-35" dirty="0">
                <a:solidFill>
                  <a:schemeClr val="tx1"/>
                </a:solidFill>
                <a:latin typeface="+mn-lt"/>
              </a:rPr>
              <a:t>Υδρογονανθράκων</a:t>
            </a:r>
            <a:r>
              <a:rPr lang="en-US" sz="2000" b="1" i="0" spc="-35" dirty="0">
                <a:solidFill>
                  <a:schemeClr val="tx1"/>
                </a:solidFill>
                <a:latin typeface="+mn-lt"/>
              </a:rPr>
              <a:t>, </a:t>
            </a:r>
            <a:r>
              <a:rPr lang="el-GR" sz="2000" b="1" i="0" spc="-35" dirty="0">
                <a:solidFill>
                  <a:schemeClr val="tx1"/>
                </a:solidFill>
                <a:latin typeface="+mn-lt"/>
              </a:rPr>
              <a:t>Στέλλα Μπεζεργιάννη</a:t>
            </a:r>
            <a:r>
              <a:rPr lang="en-US" sz="2000" b="1" i="0" spc="-35" dirty="0">
                <a:solidFill>
                  <a:schemeClr val="tx1"/>
                </a:solidFill>
                <a:latin typeface="+mn-lt"/>
              </a:rPr>
              <a:t>, </a:t>
            </a:r>
            <a:r>
              <a:rPr lang="el-GR" sz="2000" b="1" i="0" dirty="0">
                <a:solidFill>
                  <a:schemeClr val="tx1"/>
                </a:solidFill>
                <a:latin typeface="+mn-lt"/>
                <a:cs typeface="Arial"/>
              </a:rPr>
              <a:t>Παραγωγή</a:t>
            </a:r>
            <a:r>
              <a:rPr lang="el-GR" sz="2000" b="1" i="0" spc="-70" dirty="0">
                <a:solidFill>
                  <a:schemeClr val="tx1"/>
                </a:solidFill>
                <a:latin typeface="+mn-lt"/>
                <a:cs typeface="Arial"/>
              </a:rPr>
              <a:t> </a:t>
            </a:r>
            <a:r>
              <a:rPr lang="el-GR" sz="2000" b="1" i="0" spc="-5" dirty="0">
                <a:solidFill>
                  <a:schemeClr val="tx1"/>
                </a:solidFill>
                <a:latin typeface="+mn-lt"/>
                <a:cs typeface="Arial"/>
              </a:rPr>
              <a:t>Βενζίνης</a:t>
            </a:r>
            <a:r>
              <a:rPr lang="en-US" sz="2000" b="1" i="0" spc="-5" dirty="0">
                <a:solidFill>
                  <a:schemeClr val="tx1"/>
                </a:solidFill>
                <a:latin typeface="+mn-lt"/>
                <a:cs typeface="Arial"/>
              </a:rPr>
              <a:t>,</a:t>
            </a:r>
            <a:r>
              <a:rPr lang="el-GR" sz="2000" b="1" i="0" spc="-5" dirty="0">
                <a:solidFill>
                  <a:schemeClr val="tx1"/>
                </a:solidFill>
                <a:latin typeface="+mn-lt"/>
                <a:cs typeface="Arial"/>
              </a:rPr>
              <a:t> </a:t>
            </a:r>
            <a:r>
              <a:rPr lang="el-GR" sz="2000" b="1" i="0" dirty="0">
                <a:solidFill>
                  <a:schemeClr val="tx1"/>
                </a:solidFill>
                <a:latin typeface="+mn-lt"/>
                <a:cs typeface="Arial"/>
              </a:rPr>
              <a:t> </a:t>
            </a:r>
            <a:r>
              <a:rPr lang="el-GR" sz="2000" b="1" i="0" spc="-5" dirty="0">
                <a:solidFill>
                  <a:schemeClr val="tx1"/>
                </a:solidFill>
                <a:latin typeface="+mn-lt"/>
                <a:cs typeface="Arial"/>
              </a:rPr>
              <a:t>Βενζινοκινητήρας</a:t>
            </a:r>
            <a:r>
              <a:rPr lang="en-US" sz="2000" b="1" i="0" spc="-5" dirty="0">
                <a:solidFill>
                  <a:schemeClr val="tx1"/>
                </a:solidFill>
                <a:latin typeface="+mn-lt"/>
                <a:cs typeface="Arial"/>
              </a:rPr>
              <a:t>,</a:t>
            </a:r>
            <a:r>
              <a:rPr lang="el-GR" sz="2000" b="1" i="0" spc="-5" dirty="0">
                <a:solidFill>
                  <a:schemeClr val="tx1"/>
                </a:solidFill>
                <a:latin typeface="+mn-lt"/>
                <a:cs typeface="Arial"/>
              </a:rPr>
              <a:t>  Ιδιότητες</a:t>
            </a:r>
            <a:r>
              <a:rPr lang="el-GR" sz="2000" b="1" i="0" spc="-35" dirty="0">
                <a:solidFill>
                  <a:schemeClr val="tx1"/>
                </a:solidFill>
                <a:latin typeface="+mn-lt"/>
                <a:cs typeface="Arial"/>
              </a:rPr>
              <a:t> </a:t>
            </a:r>
            <a:r>
              <a:rPr lang="el-GR" sz="2000" b="1" i="0" spc="-10" dirty="0">
                <a:solidFill>
                  <a:schemeClr val="tx1"/>
                </a:solidFill>
                <a:latin typeface="+mn-lt"/>
                <a:cs typeface="Arial"/>
              </a:rPr>
              <a:t>Βενζίνης</a:t>
            </a:r>
            <a:r>
              <a:rPr lang="en-US" sz="2000" b="1" i="0" spc="-10" dirty="0">
                <a:solidFill>
                  <a:schemeClr val="tx1"/>
                </a:solidFill>
                <a:latin typeface="+mn-lt"/>
                <a:cs typeface="Arial"/>
              </a:rPr>
              <a:t>,</a:t>
            </a:r>
            <a:r>
              <a:rPr lang="el-GR" sz="2000" b="1" i="0" spc="-5" dirty="0">
                <a:solidFill>
                  <a:schemeClr val="tx1"/>
                </a:solidFill>
                <a:latin typeface="+mn-lt"/>
                <a:cs typeface="Arial"/>
              </a:rPr>
              <a:t> Δρ. Στέλλα</a:t>
            </a:r>
            <a:r>
              <a:rPr lang="el-GR" sz="2000" b="1" i="0" spc="-20" dirty="0">
                <a:solidFill>
                  <a:schemeClr val="tx1"/>
                </a:solidFill>
                <a:latin typeface="+mn-lt"/>
                <a:cs typeface="Arial"/>
              </a:rPr>
              <a:t> </a:t>
            </a:r>
            <a:r>
              <a:rPr lang="el-GR" sz="2000" b="1" i="0" spc="-5" dirty="0">
                <a:solidFill>
                  <a:schemeClr val="tx1"/>
                </a:solidFill>
                <a:latin typeface="+mn-lt"/>
                <a:cs typeface="Arial"/>
              </a:rPr>
              <a:t>Μπεζεργιαννη, 2009</a:t>
            </a:r>
            <a:endParaRPr lang="el-GR" sz="2000" b="1" i="0" dirty="0">
              <a:solidFill>
                <a:schemeClr val="tx1"/>
              </a:solidFill>
              <a:latin typeface="+mn-lt"/>
              <a:cs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43112"/>
            <a:ext cx="9071368" cy="689957"/>
          </a:xfrm>
          <a:prstGeom prst="rect">
            <a:avLst/>
          </a:prstGeom>
        </p:spPr>
        <p:txBody>
          <a:bodyPr vert="horz" wrap="square" lIns="0" tIns="12724" rIns="0" bIns="0" rtlCol="0" anchor="ctr">
            <a:spAutoFit/>
          </a:bodyPr>
          <a:lstStyle/>
          <a:p>
            <a:pPr marL="12724" algn="ctr">
              <a:lnSpc>
                <a:spcPct val="100000"/>
              </a:lnSpc>
              <a:spcBef>
                <a:spcPts val="100"/>
              </a:spcBef>
            </a:pPr>
            <a:r>
              <a:rPr b="1" spc="-5" dirty="0" err="1"/>
              <a:t>Αντι</a:t>
            </a:r>
            <a:r>
              <a:rPr lang="en-US" b="1" spc="-5" dirty="0" err="1"/>
              <a:t>-</a:t>
            </a:r>
            <a:r>
              <a:rPr b="1" spc="-5" dirty="0" err="1"/>
              <a:t>κροτικότητ</a:t>
            </a:r>
            <a:r>
              <a:rPr b="1" spc="-5" dirty="0"/>
              <a:t>α</a:t>
            </a:r>
            <a:r>
              <a:rPr lang="en-US" b="1" spc="-5" dirty="0"/>
              <a:t> </a:t>
            </a:r>
            <a:endParaRPr b="1" spc="-5" dirty="0"/>
          </a:p>
        </p:txBody>
      </p:sp>
      <p:sp>
        <p:nvSpPr>
          <p:cNvPr id="3" name="object 3"/>
          <p:cNvSpPr txBox="1"/>
          <p:nvPr/>
        </p:nvSpPr>
        <p:spPr>
          <a:xfrm>
            <a:off x="0" y="1201664"/>
            <a:ext cx="9071368" cy="1481659"/>
          </a:xfrm>
          <a:prstGeom prst="rect">
            <a:avLst/>
          </a:prstGeom>
        </p:spPr>
        <p:txBody>
          <a:bodyPr vert="horz" wrap="square" lIns="0" tIns="98608" rIns="0" bIns="0" rtlCol="0">
            <a:spAutoFit/>
          </a:bodyPr>
          <a:lstStyle/>
          <a:p>
            <a:pPr marL="376634" indent="-364546" algn="just">
              <a:spcBef>
                <a:spcPts val="776"/>
              </a:spcBef>
              <a:buClr>
                <a:srgbClr val="FF0000"/>
              </a:buClr>
              <a:buSzPct val="75000"/>
              <a:buFont typeface="Wingdings"/>
              <a:buChar char=""/>
              <a:tabLst>
                <a:tab pos="376634" algn="l"/>
                <a:tab pos="377270" algn="l"/>
              </a:tabLst>
            </a:pPr>
            <a:r>
              <a:rPr sz="2800" spc="-5" dirty="0">
                <a:cs typeface="Arial"/>
              </a:rPr>
              <a:t>Χαρακτηριστικό ποιότητας καύσης βενζίνης</a:t>
            </a:r>
            <a:endParaRPr sz="2800" dirty="0">
              <a:cs typeface="Arial"/>
            </a:endParaRPr>
          </a:p>
          <a:p>
            <a:pPr marL="376634" marR="5090" indent="-364546" algn="just">
              <a:spcBef>
                <a:spcPts val="681"/>
              </a:spcBef>
              <a:buClr>
                <a:srgbClr val="FF0000"/>
              </a:buClr>
              <a:buSzPct val="75000"/>
              <a:buFont typeface="Wingdings"/>
              <a:buChar char=""/>
              <a:tabLst>
                <a:tab pos="376634" algn="l"/>
                <a:tab pos="377270" algn="l"/>
              </a:tabLst>
            </a:pPr>
            <a:r>
              <a:rPr sz="2800" dirty="0">
                <a:cs typeface="Arial"/>
              </a:rPr>
              <a:t>Μετριέται </a:t>
            </a:r>
            <a:r>
              <a:rPr sz="2800" spc="-5" dirty="0">
                <a:cs typeface="Arial"/>
              </a:rPr>
              <a:t>σε μία ειδικά σχεδιασμένη μηχανή ενός  </a:t>
            </a:r>
            <a:r>
              <a:rPr sz="2800" dirty="0">
                <a:cs typeface="Arial"/>
              </a:rPr>
              <a:t>κυλίνδρου ή CFR (Cooperative Fuels</a:t>
            </a:r>
            <a:r>
              <a:rPr sz="2800" spc="-50" dirty="0">
                <a:cs typeface="Arial"/>
              </a:rPr>
              <a:t> </a:t>
            </a:r>
            <a:r>
              <a:rPr sz="2800" dirty="0">
                <a:cs typeface="Arial"/>
              </a:rPr>
              <a:t>Research)</a:t>
            </a:r>
          </a:p>
        </p:txBody>
      </p:sp>
      <p:sp>
        <p:nvSpPr>
          <p:cNvPr id="5" name="object 5"/>
          <p:cNvSpPr/>
          <p:nvPr/>
        </p:nvSpPr>
        <p:spPr>
          <a:xfrm>
            <a:off x="143679" y="2885119"/>
            <a:ext cx="4410661" cy="3287208"/>
          </a:xfrm>
          <a:prstGeom prst="rect">
            <a:avLst/>
          </a:prstGeom>
          <a:blipFill>
            <a:blip r:embed="rId2" cstate="print"/>
            <a:stretch>
              <a:fillRect/>
            </a:stretch>
          </a:blipFill>
        </p:spPr>
        <p:txBody>
          <a:bodyPr wrap="square" lIns="0" tIns="0" rIns="0" bIns="0" rtlCol="0"/>
          <a:lstStyle/>
          <a:p>
            <a:endParaRPr sz="1803"/>
          </a:p>
        </p:txBody>
      </p:sp>
      <p:sp>
        <p:nvSpPr>
          <p:cNvPr id="6" name="object 6"/>
          <p:cNvSpPr/>
          <p:nvPr/>
        </p:nvSpPr>
        <p:spPr>
          <a:xfrm>
            <a:off x="4498724" y="2874164"/>
            <a:ext cx="4572644" cy="3386935"/>
          </a:xfrm>
          <a:prstGeom prst="rect">
            <a:avLst/>
          </a:prstGeom>
          <a:blipFill>
            <a:blip r:embed="rId3" cstate="print"/>
            <a:stretch>
              <a:fillRect/>
            </a:stretch>
          </a:blipFill>
        </p:spPr>
        <p:txBody>
          <a:bodyPr wrap="square" lIns="0" tIns="0" rIns="0" bIns="0" rtlCol="0"/>
          <a:lstStyle/>
          <a:p>
            <a:endParaRPr sz="1803"/>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2020" y="275590"/>
            <a:ext cx="5761355" cy="574040"/>
          </a:xfrm>
          <a:prstGeom prst="rect">
            <a:avLst/>
          </a:prstGeom>
        </p:spPr>
        <p:txBody>
          <a:bodyPr vert="horz" wrap="square" lIns="0" tIns="12700" rIns="0" bIns="0" rtlCol="0">
            <a:spAutoFit/>
          </a:bodyPr>
          <a:lstStyle/>
          <a:p>
            <a:pPr marL="12700">
              <a:lnSpc>
                <a:spcPct val="100000"/>
              </a:lnSpc>
              <a:spcBef>
                <a:spcPts val="100"/>
              </a:spcBef>
            </a:pPr>
            <a:r>
              <a:rPr sz="3600" b="0" u="none" spc="-10" dirty="0">
                <a:latin typeface="Calibri"/>
                <a:cs typeface="Calibri"/>
              </a:rPr>
              <a:t>Αριθμός</a:t>
            </a:r>
            <a:r>
              <a:rPr sz="3600" b="0" u="none" spc="-40" dirty="0">
                <a:latin typeface="Calibri"/>
                <a:cs typeface="Calibri"/>
              </a:rPr>
              <a:t> </a:t>
            </a:r>
            <a:r>
              <a:rPr sz="3600" b="0" u="none" spc="-10" dirty="0">
                <a:latin typeface="Calibri"/>
                <a:cs typeface="Calibri"/>
              </a:rPr>
              <a:t>Οκτανίου(RON,</a:t>
            </a:r>
            <a:r>
              <a:rPr sz="3600" b="0" u="none" spc="-25" dirty="0">
                <a:latin typeface="Calibri"/>
                <a:cs typeface="Calibri"/>
              </a:rPr>
              <a:t> </a:t>
            </a:r>
            <a:r>
              <a:rPr sz="3600" b="0" u="none" spc="5" dirty="0">
                <a:latin typeface="Calibri"/>
                <a:cs typeface="Calibri"/>
              </a:rPr>
              <a:t>MON)</a:t>
            </a:r>
            <a:endParaRPr sz="3600">
              <a:latin typeface="Calibri"/>
              <a:cs typeface="Calibri"/>
            </a:endParaRPr>
          </a:p>
        </p:txBody>
      </p:sp>
      <p:sp>
        <p:nvSpPr>
          <p:cNvPr id="4" name="object 4"/>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77</a:t>
            </a:fld>
            <a:endParaRPr dirty="0"/>
          </a:p>
        </p:txBody>
      </p:sp>
      <p:sp>
        <p:nvSpPr>
          <p:cNvPr id="3" name="object 3"/>
          <p:cNvSpPr txBox="1"/>
          <p:nvPr/>
        </p:nvSpPr>
        <p:spPr>
          <a:xfrm>
            <a:off x="364642" y="1434210"/>
            <a:ext cx="8366759" cy="2721258"/>
          </a:xfrm>
          <a:prstGeom prst="rect">
            <a:avLst/>
          </a:prstGeom>
        </p:spPr>
        <p:txBody>
          <a:bodyPr vert="horz" wrap="square" lIns="0" tIns="12700" rIns="0" bIns="0" rtlCol="0">
            <a:spAutoFit/>
          </a:bodyPr>
          <a:lstStyle/>
          <a:p>
            <a:pPr marL="355600" marR="536575" indent="-342900" algn="just">
              <a:lnSpc>
                <a:spcPct val="100000"/>
              </a:lnSpc>
              <a:spcBef>
                <a:spcPts val="100"/>
              </a:spcBef>
              <a:buFont typeface="Arial MT"/>
              <a:buChar char="•"/>
              <a:tabLst>
                <a:tab pos="354965" algn="l"/>
                <a:tab pos="355600" algn="l"/>
              </a:tabLst>
            </a:pPr>
            <a:r>
              <a:rPr sz="1600" i="1" dirty="0">
                <a:latin typeface="Calibri" panose="020F0502020204030204" pitchFamily="34" charset="0"/>
                <a:cs typeface="Calibri" panose="020F0502020204030204" pitchFamily="34" charset="0"/>
              </a:rPr>
              <a:t>Ο</a:t>
            </a:r>
            <a:r>
              <a:rPr sz="1600" i="1" spc="-5" dirty="0">
                <a:latin typeface="Calibri" panose="020F0502020204030204" pitchFamily="34" charset="0"/>
                <a:cs typeface="Calibri" panose="020F0502020204030204" pitchFamily="34" charset="0"/>
              </a:rPr>
              <a:t> αριθμός</a:t>
            </a:r>
            <a:r>
              <a:rPr sz="1600" i="1"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οκτανίου</a:t>
            </a:r>
            <a:r>
              <a:rPr sz="1600" i="1" spc="30" dirty="0">
                <a:latin typeface="Calibri" panose="020F0502020204030204" pitchFamily="34" charset="0"/>
                <a:cs typeface="Calibri" panose="020F0502020204030204" pitchFamily="34" charset="0"/>
              </a:rPr>
              <a:t> </a:t>
            </a:r>
            <a:r>
              <a:rPr sz="1600" i="1" u="sng" spc="-10" dirty="0">
                <a:uFill>
                  <a:solidFill>
                    <a:srgbClr val="000000"/>
                  </a:solidFill>
                </a:uFill>
                <a:latin typeface="Calibri" panose="020F0502020204030204" pitchFamily="34" charset="0"/>
                <a:cs typeface="Calibri" panose="020F0502020204030204" pitchFamily="34" charset="0"/>
              </a:rPr>
              <a:t>είναι</a:t>
            </a:r>
            <a:r>
              <a:rPr sz="1600" i="1" spc="15" dirty="0">
                <a:latin typeface="Calibri" panose="020F0502020204030204" pitchFamily="34" charset="0"/>
                <a:cs typeface="Calibri" panose="020F0502020204030204" pitchFamily="34" charset="0"/>
              </a:rPr>
              <a:t> </a:t>
            </a:r>
            <a:r>
              <a:rPr sz="1600" i="1" dirty="0">
                <a:latin typeface="Calibri" panose="020F0502020204030204" pitchFamily="34" charset="0"/>
                <a:cs typeface="Calibri" panose="020F0502020204030204" pitchFamily="34" charset="0"/>
              </a:rPr>
              <a:t>ένα</a:t>
            </a:r>
            <a:r>
              <a:rPr sz="1600" i="1" spc="-5" dirty="0">
                <a:latin typeface="Calibri" panose="020F0502020204030204" pitchFamily="34" charset="0"/>
                <a:cs typeface="Calibri" panose="020F0502020204030204" pitchFamily="34" charset="0"/>
              </a:rPr>
              <a:t> μέτρο</a:t>
            </a:r>
            <a:r>
              <a:rPr sz="1600" i="1" spc="10"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της τάσεως</a:t>
            </a:r>
            <a:r>
              <a:rPr sz="1600" i="1" spc="10" dirty="0">
                <a:latin typeface="Calibri" panose="020F0502020204030204" pitchFamily="34" charset="0"/>
                <a:cs typeface="Calibri" panose="020F0502020204030204" pitchFamily="34" charset="0"/>
              </a:rPr>
              <a:t> </a:t>
            </a:r>
            <a:r>
              <a:rPr sz="1600" i="1" dirty="0">
                <a:latin typeface="Calibri" panose="020F0502020204030204" pitchFamily="34" charset="0"/>
                <a:cs typeface="Calibri" panose="020F0502020204030204" pitchFamily="34" charset="0"/>
              </a:rPr>
              <a:t>ενός</a:t>
            </a:r>
            <a:r>
              <a:rPr sz="1600" i="1" spc="5" dirty="0">
                <a:latin typeface="Calibri" panose="020F0502020204030204" pitchFamily="34" charset="0"/>
                <a:cs typeface="Calibri" panose="020F0502020204030204" pitchFamily="34" charset="0"/>
              </a:rPr>
              <a:t> </a:t>
            </a:r>
            <a:r>
              <a:rPr sz="1600" i="1" spc="-10" dirty="0">
                <a:latin typeface="Calibri" panose="020F0502020204030204" pitchFamily="34" charset="0"/>
                <a:cs typeface="Calibri" panose="020F0502020204030204" pitchFamily="34" charset="0"/>
              </a:rPr>
              <a:t>καυσίμου</a:t>
            </a:r>
            <a:r>
              <a:rPr sz="1600" i="1" spc="5" dirty="0">
                <a:latin typeface="Calibri" panose="020F0502020204030204" pitchFamily="34" charset="0"/>
                <a:cs typeface="Calibri" panose="020F0502020204030204" pitchFamily="34" charset="0"/>
              </a:rPr>
              <a:t> </a:t>
            </a:r>
            <a:r>
              <a:rPr sz="1600" i="1" dirty="0">
                <a:latin typeface="Calibri" panose="020F0502020204030204" pitchFamily="34" charset="0"/>
                <a:cs typeface="Calibri" panose="020F0502020204030204" pitchFamily="34" charset="0"/>
              </a:rPr>
              <a:t>για</a:t>
            </a:r>
            <a:r>
              <a:rPr sz="1600" i="1" spc="5" dirty="0">
                <a:latin typeface="Calibri" panose="020F0502020204030204" pitchFamily="34" charset="0"/>
                <a:cs typeface="Calibri" panose="020F0502020204030204" pitchFamily="34" charset="0"/>
              </a:rPr>
              <a:t> </a:t>
            </a:r>
            <a:r>
              <a:rPr sz="1600" i="1" spc="-15" dirty="0">
                <a:latin typeface="Calibri" panose="020F0502020204030204" pitchFamily="34" charset="0"/>
                <a:cs typeface="Calibri" panose="020F0502020204030204" pitchFamily="34" charset="0"/>
              </a:rPr>
              <a:t>την</a:t>
            </a:r>
            <a:r>
              <a:rPr sz="1600" i="1"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εμφάνιση</a:t>
            </a:r>
            <a:r>
              <a:rPr sz="1600" i="1" spc="5"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«κτυπήματος» </a:t>
            </a:r>
            <a:r>
              <a:rPr sz="1600" i="1" spc="-325"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(knock,</a:t>
            </a:r>
            <a:r>
              <a:rPr sz="1600" i="1" spc="15" dirty="0">
                <a:latin typeface="Calibri" panose="020F0502020204030204" pitchFamily="34" charset="0"/>
                <a:cs typeface="Calibri" panose="020F0502020204030204" pitchFamily="34" charset="0"/>
              </a:rPr>
              <a:t> </a:t>
            </a:r>
            <a:r>
              <a:rPr sz="1600" i="1" dirty="0">
                <a:latin typeface="Calibri" panose="020F0502020204030204" pitchFamily="34" charset="0"/>
                <a:cs typeface="Calibri" panose="020F0502020204030204" pitchFamily="34" charset="0"/>
              </a:rPr>
              <a:t>knocking,</a:t>
            </a:r>
            <a:r>
              <a:rPr sz="1600" i="1" spc="20" dirty="0">
                <a:latin typeface="Calibri" panose="020F0502020204030204" pitchFamily="34" charset="0"/>
                <a:cs typeface="Calibri" panose="020F0502020204030204" pitchFamily="34" charset="0"/>
              </a:rPr>
              <a:t> </a:t>
            </a:r>
            <a:r>
              <a:rPr sz="1600" i="1" spc="-10" dirty="0">
                <a:latin typeface="Calibri" panose="020F0502020204030204" pitchFamily="34" charset="0"/>
                <a:cs typeface="Calibri" panose="020F0502020204030204" pitchFamily="34" charset="0"/>
              </a:rPr>
              <a:t>detonation,</a:t>
            </a:r>
            <a:r>
              <a:rPr sz="1600" i="1" spc="35"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spark</a:t>
            </a:r>
            <a:r>
              <a:rPr sz="1600" i="1" spc="5" dirty="0">
                <a:latin typeface="Calibri" panose="020F0502020204030204" pitchFamily="34" charset="0"/>
                <a:cs typeface="Calibri" panose="020F0502020204030204" pitchFamily="34" charset="0"/>
              </a:rPr>
              <a:t> </a:t>
            </a:r>
            <a:r>
              <a:rPr sz="1600" i="1" dirty="0">
                <a:latin typeface="Calibri" panose="020F0502020204030204" pitchFamily="34" charset="0"/>
                <a:cs typeface="Calibri" panose="020F0502020204030204" pitchFamily="34" charset="0"/>
              </a:rPr>
              <a:t>knock,</a:t>
            </a:r>
            <a:r>
              <a:rPr sz="1600" i="1" spc="15"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pinging,</a:t>
            </a:r>
            <a:r>
              <a:rPr sz="1600" i="1" spc="35"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pinking)</a:t>
            </a:r>
            <a:r>
              <a:rPr sz="1600" i="1" spc="15"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στον</a:t>
            </a:r>
            <a:r>
              <a:rPr sz="1600" i="1" spc="15" dirty="0">
                <a:latin typeface="Calibri" panose="020F0502020204030204" pitchFamily="34" charset="0"/>
                <a:cs typeface="Calibri" panose="020F0502020204030204" pitchFamily="34" charset="0"/>
              </a:rPr>
              <a:t> </a:t>
            </a:r>
            <a:r>
              <a:rPr sz="1600" i="1" spc="-10" dirty="0">
                <a:latin typeface="Calibri" panose="020F0502020204030204" pitchFamily="34" charset="0"/>
                <a:cs typeface="Calibri" panose="020F0502020204030204" pitchFamily="34" charset="0"/>
              </a:rPr>
              <a:t>βενζινοκινητήρα.</a:t>
            </a:r>
            <a:endParaRPr sz="1600" dirty="0">
              <a:latin typeface="Calibri" panose="020F0502020204030204" pitchFamily="34" charset="0"/>
              <a:cs typeface="Calibri" panose="020F0502020204030204" pitchFamily="34" charset="0"/>
            </a:endParaRPr>
          </a:p>
          <a:p>
            <a:pPr algn="just">
              <a:lnSpc>
                <a:spcPct val="100000"/>
              </a:lnSpc>
              <a:spcBef>
                <a:spcPts val="15"/>
              </a:spcBef>
              <a:buFont typeface="Arial MT"/>
              <a:buChar char="•"/>
            </a:pPr>
            <a:endParaRPr sz="1600" dirty="0">
              <a:latin typeface="Calibri" panose="020F0502020204030204" pitchFamily="34" charset="0"/>
              <a:cs typeface="Calibri" panose="020F0502020204030204" pitchFamily="34" charset="0"/>
            </a:endParaRPr>
          </a:p>
          <a:p>
            <a:pPr marL="355600" indent="-342900" algn="just">
              <a:lnSpc>
                <a:spcPct val="100000"/>
              </a:lnSpc>
              <a:buFont typeface="Arial MT"/>
              <a:buChar char="•"/>
              <a:tabLst>
                <a:tab pos="354965" algn="l"/>
                <a:tab pos="355600" algn="l"/>
              </a:tabLst>
            </a:pPr>
            <a:r>
              <a:rPr sz="1600" u="sng" spc="-10" dirty="0">
                <a:uFill>
                  <a:solidFill>
                    <a:srgbClr val="000000"/>
                  </a:solidFill>
                </a:uFill>
                <a:latin typeface="Calibri" panose="020F0502020204030204" pitchFamily="34" charset="0"/>
                <a:cs typeface="Calibri" panose="020F0502020204030204" pitchFamily="34" charset="0"/>
              </a:rPr>
              <a:t>Ορίζεται</a:t>
            </a:r>
            <a:r>
              <a:rPr sz="1600" u="sng" spc="10" dirty="0">
                <a:uFill>
                  <a:solidFill>
                    <a:srgbClr val="000000"/>
                  </a:solidFill>
                </a:uFill>
                <a:latin typeface="Calibri" panose="020F0502020204030204" pitchFamily="34" charset="0"/>
                <a:cs typeface="Calibri" panose="020F0502020204030204" pitchFamily="34" charset="0"/>
              </a:rPr>
              <a:t> </a:t>
            </a:r>
            <a:r>
              <a:rPr sz="1600" u="sng" spc="-5" dirty="0">
                <a:uFill>
                  <a:solidFill>
                    <a:srgbClr val="000000"/>
                  </a:solidFill>
                </a:uFill>
                <a:latin typeface="Calibri" panose="020F0502020204030204" pitchFamily="34" charset="0"/>
                <a:cs typeface="Calibri" panose="020F0502020204030204" pitchFamily="34" charset="0"/>
              </a:rPr>
              <a:t>ως</a:t>
            </a:r>
            <a:r>
              <a:rPr sz="1600" spc="10"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η</a:t>
            </a:r>
            <a:r>
              <a:rPr sz="1600" spc="5"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a:t>
            </a:r>
            <a:r>
              <a:rPr sz="1600" spc="15"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ποσότητα</a:t>
            </a:r>
            <a:r>
              <a:rPr sz="1600" spc="5" dirty="0">
                <a:latin typeface="Calibri" panose="020F0502020204030204" pitchFamily="34" charset="0"/>
                <a:cs typeface="Calibri" panose="020F0502020204030204" pitchFamily="34" charset="0"/>
              </a:rPr>
              <a:t> </a:t>
            </a:r>
            <a:r>
              <a:rPr sz="1600" spc="-15" dirty="0">
                <a:latin typeface="Calibri" panose="020F0502020204030204" pitchFamily="34" charset="0"/>
                <a:cs typeface="Calibri" panose="020F0502020204030204" pitchFamily="34" charset="0"/>
              </a:rPr>
              <a:t>(κατ’</a:t>
            </a:r>
            <a:r>
              <a:rPr sz="1600" spc="-10" dirty="0">
                <a:latin typeface="Calibri" panose="020F0502020204030204" pitchFamily="34" charset="0"/>
                <a:cs typeface="Calibri" panose="020F0502020204030204" pitchFamily="34" charset="0"/>
              </a:rPr>
              <a:t> </a:t>
            </a:r>
            <a:r>
              <a:rPr sz="1600" spc="-15" dirty="0">
                <a:latin typeface="Calibri" panose="020F0502020204030204" pitchFamily="34" charset="0"/>
                <a:cs typeface="Calibri" panose="020F0502020204030204" pitchFamily="34" charset="0"/>
              </a:rPr>
              <a:t>όγκο)</a:t>
            </a:r>
            <a:r>
              <a:rPr sz="1600" spc="10"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ισοοκτανίου</a:t>
            </a:r>
            <a:r>
              <a:rPr sz="1600" spc="15"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(2,2,4-τριμέθυλο-πεντάνιο)</a:t>
            </a:r>
            <a:r>
              <a:rPr sz="1600" spc="30" dirty="0">
                <a:latin typeface="Calibri" panose="020F0502020204030204" pitchFamily="34" charset="0"/>
                <a:cs typeface="Calibri" panose="020F0502020204030204" pitchFamily="34" charset="0"/>
              </a:rPr>
              <a:t> </a:t>
            </a:r>
            <a:r>
              <a:rPr sz="1600" spc="-5" dirty="0">
                <a:latin typeface="Calibri" panose="020F0502020204030204" pitchFamily="34" charset="0"/>
                <a:cs typeface="Calibri" panose="020F0502020204030204" pitchFamily="34" charset="0"/>
              </a:rPr>
              <a:t>σε</a:t>
            </a:r>
            <a:r>
              <a:rPr sz="1600" spc="20" dirty="0">
                <a:latin typeface="Calibri" panose="020F0502020204030204" pitchFamily="34" charset="0"/>
                <a:cs typeface="Calibri" panose="020F0502020204030204" pitchFamily="34" charset="0"/>
              </a:rPr>
              <a:t> </a:t>
            </a:r>
            <a:r>
              <a:rPr sz="1600" spc="-5" dirty="0">
                <a:latin typeface="Calibri" panose="020F0502020204030204" pitchFamily="34" charset="0"/>
                <a:cs typeface="Calibri" panose="020F0502020204030204" pitchFamily="34" charset="0"/>
              </a:rPr>
              <a:t>πρότυπο</a:t>
            </a:r>
            <a:r>
              <a:rPr sz="1600" spc="-10" dirty="0">
                <a:latin typeface="Calibri" panose="020F0502020204030204" pitchFamily="34" charset="0"/>
                <a:cs typeface="Calibri" panose="020F0502020204030204" pitchFamily="34" charset="0"/>
              </a:rPr>
              <a:t> μείγμα</a:t>
            </a:r>
            <a:r>
              <a:rPr sz="1600" spc="15"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με</a:t>
            </a:r>
            <a:r>
              <a:rPr lang="el-GR" sz="1600" dirty="0">
                <a:latin typeface="Calibri" panose="020F0502020204030204" pitchFamily="34" charset="0"/>
                <a:cs typeface="Calibri" panose="020F0502020204030204" pitchFamily="34" charset="0"/>
              </a:rPr>
              <a:t> </a:t>
            </a:r>
            <a:r>
              <a:rPr sz="1600" spc="-5" dirty="0">
                <a:latin typeface="Calibri" panose="020F0502020204030204" pitchFamily="34" charset="0"/>
                <a:cs typeface="Calibri" panose="020F0502020204030204" pitchFamily="34" charset="0"/>
              </a:rPr>
              <a:t>n-επ</a:t>
            </a:r>
            <a:r>
              <a:rPr sz="1600" spc="-5" dirty="0" err="1">
                <a:latin typeface="Calibri" panose="020F0502020204030204" pitchFamily="34" charset="0"/>
                <a:cs typeface="Calibri" panose="020F0502020204030204" pitchFamily="34" charset="0"/>
              </a:rPr>
              <a:t>τάνιο</a:t>
            </a:r>
            <a:r>
              <a:rPr sz="1600" spc="10"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έτσι</a:t>
            </a:r>
            <a:r>
              <a:rPr sz="1600" spc="10" dirty="0">
                <a:latin typeface="Calibri" panose="020F0502020204030204" pitchFamily="34" charset="0"/>
                <a:cs typeface="Calibri" panose="020F0502020204030204" pitchFamily="34" charset="0"/>
              </a:rPr>
              <a:t> </a:t>
            </a:r>
            <a:r>
              <a:rPr sz="1600" spc="-5" dirty="0">
                <a:latin typeface="Calibri" panose="020F0502020204030204" pitchFamily="34" charset="0"/>
                <a:cs typeface="Calibri" panose="020F0502020204030204" pitchFamily="34" charset="0"/>
              </a:rPr>
              <a:t>ώστε</a:t>
            </a:r>
            <a:r>
              <a:rPr sz="1600" spc="15"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αυτό το</a:t>
            </a:r>
            <a:r>
              <a:rPr sz="1600" spc="10"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μείγμα</a:t>
            </a:r>
            <a:r>
              <a:rPr sz="1600" spc="15"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να </a:t>
            </a:r>
            <a:r>
              <a:rPr sz="1600" spc="-10" dirty="0">
                <a:latin typeface="Calibri" panose="020F0502020204030204" pitchFamily="34" charset="0"/>
                <a:cs typeface="Calibri" panose="020F0502020204030204" pitchFamily="34" charset="0"/>
              </a:rPr>
              <a:t>παρουσιάζει</a:t>
            </a:r>
            <a:r>
              <a:rPr sz="1600" spc="10" dirty="0">
                <a:latin typeface="Calibri" panose="020F0502020204030204" pitchFamily="34" charset="0"/>
                <a:cs typeface="Calibri" panose="020F0502020204030204" pitchFamily="34" charset="0"/>
              </a:rPr>
              <a:t> </a:t>
            </a:r>
            <a:r>
              <a:rPr sz="1600" spc="-20" dirty="0">
                <a:latin typeface="Calibri" panose="020F0502020204030204" pitchFamily="34" charset="0"/>
                <a:cs typeface="Calibri" panose="020F0502020204030204" pitchFamily="34" charset="0"/>
              </a:rPr>
              <a:t>την</a:t>
            </a:r>
            <a:r>
              <a:rPr sz="1600"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ίδια</a:t>
            </a:r>
            <a:r>
              <a:rPr sz="1600" spc="20" dirty="0">
                <a:latin typeface="Calibri" panose="020F0502020204030204" pitchFamily="34" charset="0"/>
                <a:cs typeface="Calibri" panose="020F0502020204030204" pitchFamily="34" charset="0"/>
              </a:rPr>
              <a:t> </a:t>
            </a:r>
            <a:r>
              <a:rPr sz="1600" spc="-5" dirty="0">
                <a:latin typeface="Calibri" panose="020F0502020204030204" pitchFamily="34" charset="0"/>
                <a:cs typeface="Calibri" panose="020F0502020204030204" pitchFamily="34" charset="0"/>
              </a:rPr>
              <a:t>αντικροτική</a:t>
            </a:r>
            <a:r>
              <a:rPr sz="1600" dirty="0">
                <a:latin typeface="Calibri" panose="020F0502020204030204" pitchFamily="34" charset="0"/>
                <a:cs typeface="Calibri" panose="020F0502020204030204" pitchFamily="34" charset="0"/>
              </a:rPr>
              <a:t> </a:t>
            </a:r>
            <a:r>
              <a:rPr sz="1600" spc="-5" dirty="0">
                <a:latin typeface="Calibri" panose="020F0502020204030204" pitchFamily="34" charset="0"/>
                <a:cs typeface="Calibri" panose="020F0502020204030204" pitchFamily="34" charset="0"/>
              </a:rPr>
              <a:t>συμπεριφορά </a:t>
            </a:r>
            <a:r>
              <a:rPr sz="1600" dirty="0">
                <a:latin typeface="Calibri" panose="020F0502020204030204" pitchFamily="34" charset="0"/>
                <a:cs typeface="Calibri" panose="020F0502020204030204" pitchFamily="34" charset="0"/>
              </a:rPr>
              <a:t>με </a:t>
            </a:r>
            <a:r>
              <a:rPr sz="1600" spc="-10" dirty="0">
                <a:latin typeface="Calibri" panose="020F0502020204030204" pitchFamily="34" charset="0"/>
                <a:cs typeface="Calibri" panose="020F0502020204030204" pitchFamily="34" charset="0"/>
              </a:rPr>
              <a:t>το</a:t>
            </a:r>
            <a:endParaRPr sz="1600" dirty="0">
              <a:latin typeface="Calibri" panose="020F0502020204030204" pitchFamily="34" charset="0"/>
              <a:cs typeface="Calibri" panose="020F0502020204030204" pitchFamily="34" charset="0"/>
            </a:endParaRPr>
          </a:p>
          <a:p>
            <a:pPr marL="355600" algn="just">
              <a:lnSpc>
                <a:spcPct val="100000"/>
              </a:lnSpc>
              <a:spcBef>
                <a:spcPts val="5"/>
              </a:spcBef>
            </a:pPr>
            <a:r>
              <a:rPr sz="1600" spc="-5" dirty="0">
                <a:latin typeface="Calibri" panose="020F0502020204030204" pitchFamily="34" charset="0"/>
                <a:cs typeface="Calibri" panose="020F0502020204030204" pitchFamily="34" charset="0"/>
              </a:rPr>
              <a:t>εξεταζόμενο</a:t>
            </a:r>
            <a:r>
              <a:rPr sz="1600" spc="-35"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καύσιμο.</a:t>
            </a:r>
            <a:endParaRPr sz="1600" dirty="0">
              <a:latin typeface="Calibri" panose="020F0502020204030204" pitchFamily="34" charset="0"/>
              <a:cs typeface="Calibri" panose="020F0502020204030204" pitchFamily="34" charset="0"/>
            </a:endParaRPr>
          </a:p>
          <a:p>
            <a:pPr algn="just">
              <a:lnSpc>
                <a:spcPct val="100000"/>
              </a:lnSpc>
              <a:spcBef>
                <a:spcPts val="15"/>
              </a:spcBef>
            </a:pPr>
            <a:endParaRPr sz="1600" dirty="0">
              <a:latin typeface="Calibri" panose="020F0502020204030204" pitchFamily="34" charset="0"/>
              <a:cs typeface="Calibri" panose="020F0502020204030204" pitchFamily="34" charset="0"/>
            </a:endParaRPr>
          </a:p>
          <a:p>
            <a:pPr marL="355600" indent="-342900" algn="just">
              <a:lnSpc>
                <a:spcPct val="100000"/>
              </a:lnSpc>
              <a:buFont typeface="Arial MT"/>
              <a:buChar char="•"/>
              <a:tabLst>
                <a:tab pos="354965" algn="l"/>
                <a:tab pos="355600" algn="l"/>
              </a:tabLst>
            </a:pPr>
            <a:r>
              <a:rPr sz="1600" spc="-15" dirty="0">
                <a:latin typeface="Calibri" panose="020F0502020204030204" pitchFamily="34" charset="0"/>
                <a:cs typeface="Calibri" panose="020F0502020204030204" pitchFamily="34" charset="0"/>
              </a:rPr>
              <a:t>«Κλίμακα</a:t>
            </a:r>
            <a:r>
              <a:rPr sz="1600" spc="-5" dirty="0">
                <a:latin typeface="Calibri" panose="020F0502020204030204" pitchFamily="34" charset="0"/>
                <a:cs typeface="Calibri" panose="020F0502020204030204" pitchFamily="34" charset="0"/>
              </a:rPr>
              <a:t> οκτανίου»: </a:t>
            </a:r>
            <a:r>
              <a:rPr sz="1600" dirty="0">
                <a:latin typeface="Calibri" panose="020F0502020204030204" pitchFamily="34" charset="0"/>
                <a:cs typeface="Calibri" panose="020F0502020204030204" pitchFamily="34" charset="0"/>
              </a:rPr>
              <a:t>0</a:t>
            </a:r>
            <a:r>
              <a:rPr sz="1600" spc="5" dirty="0">
                <a:latin typeface="Calibri" panose="020F0502020204030204" pitchFamily="34" charset="0"/>
                <a:cs typeface="Calibri" panose="020F0502020204030204" pitchFamily="34" charset="0"/>
              </a:rPr>
              <a:t> </a:t>
            </a:r>
            <a:r>
              <a:rPr sz="1600" i="1" spc="-15" dirty="0">
                <a:latin typeface="Calibri" panose="020F0502020204030204" pitchFamily="34" charset="0"/>
                <a:cs typeface="Calibri" panose="020F0502020204030204" pitchFamily="34" charset="0"/>
              </a:rPr>
              <a:t>(κανονικό</a:t>
            </a:r>
            <a:r>
              <a:rPr sz="1600" i="1" spc="20"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επτάνιο)</a:t>
            </a:r>
            <a:r>
              <a:rPr sz="1600" i="1" spc="10"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a:t>
            </a:r>
            <a:r>
              <a:rPr sz="1600" spc="-5" dirty="0">
                <a:latin typeface="Calibri" panose="020F0502020204030204" pitchFamily="34" charset="0"/>
                <a:cs typeface="Calibri" panose="020F0502020204030204" pitchFamily="34" charset="0"/>
              </a:rPr>
              <a:t> 100</a:t>
            </a:r>
            <a:r>
              <a:rPr sz="1600" spc="20"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(ισο-οκτάνιο),</a:t>
            </a:r>
            <a:r>
              <a:rPr sz="1600" i="1" spc="45" dirty="0">
                <a:latin typeface="Calibri" panose="020F0502020204030204" pitchFamily="34" charset="0"/>
                <a:cs typeface="Calibri" panose="020F0502020204030204" pitchFamily="34" charset="0"/>
              </a:rPr>
              <a:t> </a:t>
            </a:r>
            <a:r>
              <a:rPr sz="1600" i="1" spc="-10" dirty="0">
                <a:latin typeface="Calibri" panose="020F0502020204030204" pitchFamily="34" charset="0"/>
                <a:cs typeface="Calibri" panose="020F0502020204030204" pitchFamily="34" charset="0"/>
              </a:rPr>
              <a:t>δλδ.</a:t>
            </a:r>
            <a:r>
              <a:rPr sz="1600" i="1"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Ένα</a:t>
            </a:r>
            <a:r>
              <a:rPr sz="1600" i="1" spc="5" dirty="0">
                <a:latin typeface="Calibri" panose="020F0502020204030204" pitchFamily="34" charset="0"/>
                <a:cs typeface="Calibri" panose="020F0502020204030204" pitchFamily="34" charset="0"/>
              </a:rPr>
              <a:t> </a:t>
            </a:r>
            <a:r>
              <a:rPr sz="1600" i="1" spc="-10" dirty="0">
                <a:latin typeface="Calibri" panose="020F0502020204030204" pitchFamily="34" charset="0"/>
                <a:cs typeface="Calibri" panose="020F0502020204030204" pitchFamily="34" charset="0"/>
              </a:rPr>
              <a:t>μείγμα</a:t>
            </a:r>
            <a:r>
              <a:rPr sz="1600" i="1" spc="25"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με</a:t>
            </a:r>
            <a:r>
              <a:rPr sz="1600" i="1" spc="5"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60%</a:t>
            </a:r>
            <a:r>
              <a:rPr sz="1600" i="1" spc="20"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ισο-οκτάνιο</a:t>
            </a:r>
            <a:r>
              <a:rPr sz="1600" i="1" spc="45" dirty="0">
                <a:latin typeface="Calibri" panose="020F0502020204030204" pitchFamily="34" charset="0"/>
                <a:cs typeface="Calibri" panose="020F0502020204030204" pitchFamily="34" charset="0"/>
              </a:rPr>
              <a:t> </a:t>
            </a:r>
            <a:r>
              <a:rPr sz="1600" i="1" spc="-15" dirty="0">
                <a:latin typeface="Calibri" panose="020F0502020204030204" pitchFamily="34" charset="0"/>
                <a:cs typeface="Calibri" panose="020F0502020204030204" pitchFamily="34" charset="0"/>
              </a:rPr>
              <a:t>και</a:t>
            </a:r>
            <a:r>
              <a:rPr lang="el-GR" sz="1600"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40%</a:t>
            </a:r>
            <a:r>
              <a:rPr sz="1600" i="1" spc="10" dirty="0">
                <a:latin typeface="Calibri" panose="020F0502020204030204" pitchFamily="34" charset="0"/>
                <a:cs typeface="Calibri" panose="020F0502020204030204" pitchFamily="34" charset="0"/>
              </a:rPr>
              <a:t> </a:t>
            </a:r>
            <a:r>
              <a:rPr sz="1600" i="1" spc="-10" dirty="0">
                <a:latin typeface="Calibri" panose="020F0502020204030204" pitchFamily="34" charset="0"/>
                <a:cs typeface="Calibri" panose="020F0502020204030204" pitchFamily="34" charset="0"/>
              </a:rPr>
              <a:t>επτάνιο,</a:t>
            </a:r>
            <a:r>
              <a:rPr sz="1600" i="1"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έχει</a:t>
            </a:r>
            <a:r>
              <a:rPr sz="1600" i="1" spc="10"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αριθμό</a:t>
            </a:r>
            <a:r>
              <a:rPr sz="1600" i="1" spc="-10"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οκτανίου</a:t>
            </a:r>
            <a:r>
              <a:rPr sz="1600" i="1" spc="25" dirty="0">
                <a:latin typeface="Calibri" panose="020F0502020204030204" pitchFamily="34" charset="0"/>
                <a:cs typeface="Calibri" panose="020F0502020204030204" pitchFamily="34" charset="0"/>
              </a:rPr>
              <a:t> </a:t>
            </a:r>
            <a:r>
              <a:rPr sz="1600" i="1" spc="-5" dirty="0">
                <a:latin typeface="Calibri" panose="020F0502020204030204" pitchFamily="34" charset="0"/>
                <a:cs typeface="Calibri" panose="020F0502020204030204" pitchFamily="34" charset="0"/>
              </a:rPr>
              <a:t>60.</a:t>
            </a:r>
            <a:endParaRPr sz="1600" dirty="0">
              <a:latin typeface="Calibri" panose="020F0502020204030204" pitchFamily="34" charset="0"/>
              <a:cs typeface="Calibri" panose="020F050202020403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27669"/>
            <a:ext cx="9144000" cy="1120844"/>
          </a:xfrm>
          <a:prstGeom prst="rect">
            <a:avLst/>
          </a:prstGeom>
        </p:spPr>
        <p:txBody>
          <a:bodyPr vert="horz" wrap="square" lIns="0" tIns="12724" rIns="0" bIns="0" rtlCol="0" anchor="ctr">
            <a:spAutoFit/>
          </a:bodyPr>
          <a:lstStyle/>
          <a:p>
            <a:pPr marL="12724" algn="ctr">
              <a:lnSpc>
                <a:spcPct val="100000"/>
              </a:lnSpc>
              <a:spcBef>
                <a:spcPts val="100"/>
              </a:spcBef>
            </a:pPr>
            <a:r>
              <a:rPr sz="3600" b="1" spc="-5" dirty="0">
                <a:latin typeface="+mn-lt"/>
              </a:rPr>
              <a:t>Αριθμός </a:t>
            </a:r>
            <a:r>
              <a:rPr sz="3600" b="1" spc="-5" dirty="0" err="1">
                <a:latin typeface="+mn-lt"/>
              </a:rPr>
              <a:t>Οκτ</a:t>
            </a:r>
            <a:r>
              <a:rPr sz="3600" b="1" spc="-5" dirty="0">
                <a:latin typeface="+mn-lt"/>
              </a:rPr>
              <a:t>ανίου</a:t>
            </a:r>
            <a:r>
              <a:rPr sz="3600" b="1" spc="-80" dirty="0">
                <a:latin typeface="+mn-lt"/>
              </a:rPr>
              <a:t> </a:t>
            </a:r>
            <a:r>
              <a:rPr sz="3600" b="1" spc="-5" dirty="0">
                <a:latin typeface="+mn-lt"/>
              </a:rPr>
              <a:t>Υδρογονανθράκων</a:t>
            </a:r>
            <a:br>
              <a:rPr lang="en-US" sz="3600" b="1" spc="-5" dirty="0">
                <a:latin typeface="+mn-lt"/>
              </a:rPr>
            </a:br>
            <a:r>
              <a:rPr lang="en-US" sz="3600" b="1" spc="-5" dirty="0">
                <a:latin typeface="+mn-lt"/>
              </a:rPr>
              <a:t>(RON, MON)</a:t>
            </a:r>
            <a:endParaRPr sz="3600" b="1" spc="-5" dirty="0">
              <a:latin typeface="+mn-lt"/>
            </a:endParaRPr>
          </a:p>
        </p:txBody>
      </p:sp>
      <p:sp>
        <p:nvSpPr>
          <p:cNvPr id="3" name="object 3"/>
          <p:cNvSpPr txBox="1"/>
          <p:nvPr/>
        </p:nvSpPr>
        <p:spPr>
          <a:xfrm>
            <a:off x="250703" y="1247164"/>
            <a:ext cx="8480254" cy="4370258"/>
          </a:xfrm>
          <a:prstGeom prst="rect">
            <a:avLst/>
          </a:prstGeom>
        </p:spPr>
        <p:txBody>
          <a:bodyPr vert="horz" wrap="square" lIns="0" tIns="12087" rIns="0" bIns="0" rtlCol="0">
            <a:spAutoFit/>
          </a:bodyPr>
          <a:lstStyle/>
          <a:p>
            <a:pPr marL="376634" indent="-364546" algn="just">
              <a:lnSpc>
                <a:spcPts val="3652"/>
              </a:lnSpc>
              <a:spcBef>
                <a:spcPts val="95"/>
              </a:spcBef>
              <a:buClr>
                <a:srgbClr val="FF0000"/>
              </a:buClr>
              <a:buSzPct val="75000"/>
              <a:buFont typeface="Wingdings"/>
              <a:buChar char=""/>
              <a:tabLst>
                <a:tab pos="376634" algn="l"/>
                <a:tab pos="377270" algn="l"/>
              </a:tabLst>
            </a:pPr>
            <a:r>
              <a:rPr sz="2400" b="1" spc="-5" dirty="0">
                <a:cs typeface="Arial"/>
              </a:rPr>
              <a:t>αρωματικά &gt; ισοπαραφίνες &gt; ναφθένια</a:t>
            </a:r>
            <a:r>
              <a:rPr sz="2400" b="1" spc="30" dirty="0">
                <a:cs typeface="Arial"/>
              </a:rPr>
              <a:t> </a:t>
            </a:r>
            <a:r>
              <a:rPr sz="2400" b="1" spc="-5" dirty="0">
                <a:cs typeface="Arial"/>
              </a:rPr>
              <a:t>&gt;ολεφίνες &gt;</a:t>
            </a:r>
            <a:r>
              <a:rPr sz="2400" b="1" dirty="0">
                <a:cs typeface="Arial"/>
              </a:rPr>
              <a:t> </a:t>
            </a:r>
            <a:r>
              <a:rPr sz="2400" b="1" spc="-10" dirty="0">
                <a:cs typeface="Arial"/>
              </a:rPr>
              <a:t>παραφίνες</a:t>
            </a:r>
            <a:endParaRPr sz="2400" b="1" dirty="0">
              <a:cs typeface="Arial"/>
            </a:endParaRPr>
          </a:p>
          <a:p>
            <a:pPr marL="899581" marR="643205" lvl="1" indent="-342900" algn="just">
              <a:lnSpc>
                <a:spcPts val="3026"/>
              </a:lnSpc>
              <a:spcBef>
                <a:spcPts val="366"/>
              </a:spcBef>
              <a:buClr>
                <a:srgbClr val="FFCF01"/>
              </a:buClr>
              <a:buSzPct val="110714"/>
              <a:buFont typeface="Wingdings" panose="05000000000000000000" pitchFamily="2" charset="2"/>
              <a:buChar char="Ø"/>
              <a:tabLst>
                <a:tab pos="820706" algn="l"/>
              </a:tabLst>
            </a:pPr>
            <a:r>
              <a:rPr sz="2400" spc="-5" dirty="0">
                <a:cs typeface="Arial"/>
              </a:rPr>
              <a:t>Αρωματικός δακτύλιος χάνει αντικροτικότητα  όταν</a:t>
            </a:r>
            <a:r>
              <a:rPr lang="el-GR" sz="2400" spc="-5" dirty="0">
                <a:cs typeface="Arial"/>
              </a:rPr>
              <a:t> </a:t>
            </a:r>
            <a:r>
              <a:rPr sz="2400" spc="-5" dirty="0">
                <a:cs typeface="Arial"/>
              </a:rPr>
              <a:t>α</a:t>
            </a:r>
            <a:r>
              <a:rPr sz="2400" spc="-5" dirty="0" err="1">
                <a:cs typeface="Arial"/>
              </a:rPr>
              <a:t>υξάνετ</a:t>
            </a:r>
            <a:r>
              <a:rPr sz="2400" spc="-5" dirty="0">
                <a:cs typeface="Arial"/>
              </a:rPr>
              <a:t>αι το μήκος </a:t>
            </a:r>
            <a:r>
              <a:rPr sz="2400" dirty="0">
                <a:cs typeface="Arial"/>
              </a:rPr>
              <a:t>του</a:t>
            </a:r>
            <a:r>
              <a:rPr sz="2400" spc="-15" dirty="0">
                <a:cs typeface="Arial"/>
              </a:rPr>
              <a:t> </a:t>
            </a:r>
            <a:r>
              <a:rPr sz="2400" spc="-5" dirty="0">
                <a:cs typeface="Arial"/>
              </a:rPr>
              <a:t>υποκαταστάτη</a:t>
            </a:r>
            <a:endParaRPr sz="2400" dirty="0">
              <a:cs typeface="Arial"/>
            </a:endParaRPr>
          </a:p>
          <a:p>
            <a:pPr marL="899581" marR="325102" lvl="1" indent="-342900" algn="just">
              <a:lnSpc>
                <a:spcPts val="3026"/>
              </a:lnSpc>
              <a:spcBef>
                <a:spcPts val="10"/>
              </a:spcBef>
              <a:buClr>
                <a:srgbClr val="FFCF01"/>
              </a:buClr>
              <a:buSzPct val="110714"/>
              <a:buFont typeface="Wingdings" panose="05000000000000000000" pitchFamily="2" charset="2"/>
              <a:buChar char="Ø"/>
              <a:tabLst>
                <a:tab pos="820706" algn="l"/>
              </a:tabLst>
            </a:pPr>
            <a:r>
              <a:rPr sz="2400" spc="-5" dirty="0">
                <a:cs typeface="Arial"/>
              </a:rPr>
              <a:t>Όσο πιο μακριά αλυσίδα των παραφινών </a:t>
            </a:r>
            <a:r>
              <a:rPr sz="2400" spc="-10" dirty="0">
                <a:cs typeface="Arial"/>
              </a:rPr>
              <a:t>τόσο </a:t>
            </a:r>
            <a:r>
              <a:rPr sz="2400" spc="-5" dirty="0">
                <a:cs typeface="Arial"/>
              </a:rPr>
              <a:t>μικρότερος </a:t>
            </a:r>
            <a:r>
              <a:rPr sz="2400" dirty="0">
                <a:cs typeface="Arial"/>
              </a:rPr>
              <a:t>ο </a:t>
            </a:r>
            <a:r>
              <a:rPr sz="2400" spc="-5" dirty="0">
                <a:cs typeface="Arial"/>
              </a:rPr>
              <a:t>αριθμός</a:t>
            </a:r>
            <a:r>
              <a:rPr sz="2400" spc="-15" dirty="0">
                <a:cs typeface="Arial"/>
              </a:rPr>
              <a:t> </a:t>
            </a:r>
            <a:r>
              <a:rPr sz="2400" spc="-5" dirty="0">
                <a:cs typeface="Arial"/>
              </a:rPr>
              <a:t>οκτανίου</a:t>
            </a:r>
            <a:endParaRPr sz="2400" dirty="0">
              <a:cs typeface="Arial"/>
            </a:endParaRPr>
          </a:p>
          <a:p>
            <a:pPr marL="899581" marR="45171" lvl="1" indent="-342900" algn="just">
              <a:lnSpc>
                <a:spcPts val="3026"/>
              </a:lnSpc>
              <a:spcBef>
                <a:spcPts val="10"/>
              </a:spcBef>
              <a:buClr>
                <a:srgbClr val="FFCF01"/>
              </a:buClr>
              <a:buSzPct val="110714"/>
              <a:buFont typeface="Wingdings" panose="05000000000000000000" pitchFamily="2" charset="2"/>
              <a:buChar char="Ø"/>
              <a:tabLst>
                <a:tab pos="820706" algn="l"/>
              </a:tabLst>
            </a:pPr>
            <a:r>
              <a:rPr sz="2400" spc="-5" dirty="0">
                <a:cs typeface="Arial"/>
              </a:rPr>
              <a:t>Όσο </a:t>
            </a:r>
            <a:r>
              <a:rPr sz="2400" dirty="0" err="1">
                <a:cs typeface="Arial"/>
              </a:rPr>
              <a:t>μεγ</a:t>
            </a:r>
            <a:r>
              <a:rPr sz="2400" dirty="0">
                <a:cs typeface="Arial"/>
              </a:rPr>
              <a:t>αλύτερο </a:t>
            </a:r>
            <a:r>
              <a:rPr sz="2400" spc="-5" dirty="0">
                <a:cs typeface="Arial"/>
              </a:rPr>
              <a:t>το</a:t>
            </a:r>
            <a:r>
              <a:rPr lang="el-GR" sz="2400" spc="-5" dirty="0">
                <a:cs typeface="Arial"/>
              </a:rPr>
              <a:t> </a:t>
            </a:r>
            <a:r>
              <a:rPr sz="2400" spc="-5" dirty="0" err="1">
                <a:cs typeface="Arial"/>
              </a:rPr>
              <a:t>μέγεθος</a:t>
            </a:r>
            <a:r>
              <a:rPr sz="2400" spc="-5" dirty="0">
                <a:cs typeface="Arial"/>
              </a:rPr>
              <a:t> δα</a:t>
            </a:r>
            <a:r>
              <a:rPr sz="2400" spc="-5" dirty="0" err="1">
                <a:cs typeface="Arial"/>
              </a:rPr>
              <a:t>κτυλίου</a:t>
            </a:r>
            <a:r>
              <a:rPr lang="el-GR" sz="2400" spc="-5" dirty="0">
                <a:cs typeface="Arial"/>
              </a:rPr>
              <a:t> </a:t>
            </a:r>
            <a:r>
              <a:rPr sz="2400" dirty="0">
                <a:cs typeface="Arial"/>
              </a:rPr>
              <a:t>να</a:t>
            </a:r>
            <a:r>
              <a:rPr sz="2400" dirty="0" err="1">
                <a:cs typeface="Arial"/>
              </a:rPr>
              <a:t>φθενίων</a:t>
            </a:r>
            <a:r>
              <a:rPr sz="2400" dirty="0">
                <a:cs typeface="Arial"/>
              </a:rPr>
              <a:t>,</a:t>
            </a:r>
            <a:r>
              <a:rPr lang="el-GR" sz="2400" dirty="0">
                <a:cs typeface="Arial"/>
              </a:rPr>
              <a:t> </a:t>
            </a:r>
            <a:r>
              <a:rPr sz="2400" spc="-5" dirty="0" err="1">
                <a:cs typeface="Arial"/>
              </a:rPr>
              <a:t>τόσο</a:t>
            </a:r>
            <a:r>
              <a:rPr sz="2400" spc="-5" dirty="0">
                <a:cs typeface="Arial"/>
              </a:rPr>
              <a:t> μικρότερος </a:t>
            </a:r>
            <a:r>
              <a:rPr sz="2400" dirty="0">
                <a:cs typeface="Arial"/>
              </a:rPr>
              <a:t>ο </a:t>
            </a:r>
            <a:r>
              <a:rPr sz="2400" spc="-5" dirty="0">
                <a:cs typeface="Arial"/>
              </a:rPr>
              <a:t>αριθμός</a:t>
            </a:r>
            <a:r>
              <a:rPr sz="2400" spc="-60" dirty="0">
                <a:cs typeface="Arial"/>
              </a:rPr>
              <a:t> </a:t>
            </a:r>
            <a:r>
              <a:rPr sz="2400" spc="-5" dirty="0">
                <a:cs typeface="Arial"/>
              </a:rPr>
              <a:t>οκτανίου</a:t>
            </a:r>
            <a:endParaRPr sz="2400" dirty="0">
              <a:cs typeface="Arial"/>
            </a:endParaRPr>
          </a:p>
          <a:p>
            <a:pPr marL="899581" marR="5090" lvl="1" indent="-342900" algn="just">
              <a:lnSpc>
                <a:spcPts val="3026"/>
              </a:lnSpc>
              <a:spcBef>
                <a:spcPts val="10"/>
              </a:spcBef>
              <a:buClr>
                <a:srgbClr val="FFCF01"/>
              </a:buClr>
              <a:buSzPct val="110714"/>
              <a:buFont typeface="Wingdings" panose="05000000000000000000" pitchFamily="2" charset="2"/>
              <a:buChar char="Ø"/>
              <a:tabLst>
                <a:tab pos="820706" algn="l"/>
              </a:tabLst>
            </a:pPr>
            <a:r>
              <a:rPr sz="2400" dirty="0">
                <a:cs typeface="Arial"/>
              </a:rPr>
              <a:t>Η </a:t>
            </a:r>
            <a:r>
              <a:rPr sz="2400" spc="-5" dirty="0">
                <a:cs typeface="Arial"/>
              </a:rPr>
              <a:t>διακλάδωση </a:t>
            </a:r>
            <a:r>
              <a:rPr sz="2400" dirty="0">
                <a:cs typeface="Arial"/>
              </a:rPr>
              <a:t>ανθρακικής αλυσίδας αυξάνει </a:t>
            </a:r>
            <a:r>
              <a:rPr sz="2400" spc="-5" dirty="0">
                <a:cs typeface="Arial"/>
              </a:rPr>
              <a:t>τον  </a:t>
            </a:r>
            <a:r>
              <a:rPr sz="2400" dirty="0">
                <a:cs typeface="Arial"/>
              </a:rPr>
              <a:t>αριθμό</a:t>
            </a:r>
            <a:r>
              <a:rPr sz="2400" spc="-5" dirty="0">
                <a:cs typeface="Arial"/>
              </a:rPr>
              <a:t> </a:t>
            </a:r>
            <a:r>
              <a:rPr sz="2400" dirty="0">
                <a:cs typeface="Arial"/>
              </a:rPr>
              <a:t>οκτανίου</a:t>
            </a:r>
            <a:r>
              <a:rPr lang="el-GR" sz="2400" dirty="0">
                <a:cs typeface="Arial"/>
              </a:rPr>
              <a:t> (</a:t>
            </a:r>
            <a:r>
              <a:rPr lang="el-GR" sz="2400" dirty="0" err="1">
                <a:cs typeface="Arial"/>
              </a:rPr>
              <a:t>π.χ</a:t>
            </a:r>
            <a:r>
              <a:rPr lang="el-GR" sz="2400" dirty="0">
                <a:cs typeface="Arial"/>
              </a:rPr>
              <a:t> ισομερείς ενώσεις)</a:t>
            </a:r>
            <a:endParaRPr sz="2400" dirty="0">
              <a:cs typeface="Arial"/>
            </a:endParaRPr>
          </a:p>
          <a:p>
            <a:pPr marL="899581" marR="313650" lvl="1" indent="-342900" algn="just">
              <a:lnSpc>
                <a:spcPts val="3026"/>
              </a:lnSpc>
              <a:spcBef>
                <a:spcPts val="10"/>
              </a:spcBef>
              <a:buClr>
                <a:srgbClr val="FFCF01"/>
              </a:buClr>
              <a:buSzPct val="110714"/>
              <a:buFont typeface="Wingdings" panose="05000000000000000000" pitchFamily="2" charset="2"/>
              <a:buChar char="Ø"/>
              <a:tabLst>
                <a:tab pos="820706" algn="l"/>
              </a:tabLst>
            </a:pPr>
            <a:r>
              <a:rPr sz="2400" spc="-5" dirty="0">
                <a:cs typeface="Arial"/>
              </a:rPr>
              <a:t>Όταν ελαττώνεται το τελικό σημείο </a:t>
            </a:r>
            <a:r>
              <a:rPr sz="2400" dirty="0">
                <a:cs typeface="Arial"/>
              </a:rPr>
              <a:t>απόσταξης,  αυξάνει ο αριθμός</a:t>
            </a:r>
            <a:r>
              <a:rPr sz="2400" spc="-10" dirty="0">
                <a:cs typeface="Arial"/>
              </a:rPr>
              <a:t> </a:t>
            </a:r>
            <a:r>
              <a:rPr sz="2400" dirty="0">
                <a:cs typeface="Arial"/>
              </a:rPr>
              <a:t>οκτανίου</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4C070EF-D3AA-4321-B415-4216F94245F3}"/>
              </a:ext>
            </a:extLst>
          </p:cNvPr>
          <p:cNvPicPr>
            <a:picLocks noChangeAspect="1"/>
          </p:cNvPicPr>
          <p:nvPr/>
        </p:nvPicPr>
        <p:blipFill rotWithShape="1">
          <a:blip r:embed="rId2"/>
          <a:srcRect l="31888" t="41599" r="32675" b="16401"/>
          <a:stretch/>
        </p:blipFill>
        <p:spPr>
          <a:xfrm>
            <a:off x="395536" y="476672"/>
            <a:ext cx="8208000" cy="5472000"/>
          </a:xfrm>
          <a:prstGeom prst="rect">
            <a:avLst/>
          </a:prstGeom>
        </p:spPr>
      </p:pic>
    </p:spTree>
    <p:extLst>
      <p:ext uri="{BB962C8B-B14F-4D97-AF65-F5344CB8AC3E}">
        <p14:creationId xmlns:p14="http://schemas.microsoft.com/office/powerpoint/2010/main" val="2286358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C8C0C3F-DA5B-4B22-9AF1-2D0478511B52}"/>
              </a:ext>
            </a:extLst>
          </p:cNvPr>
          <p:cNvPicPr>
            <a:picLocks noChangeAspect="1"/>
          </p:cNvPicPr>
          <p:nvPr/>
        </p:nvPicPr>
        <p:blipFill rotWithShape="1">
          <a:blip r:embed="rId2"/>
          <a:srcRect l="27163" t="20601" r="27163" b="5201"/>
          <a:stretch/>
        </p:blipFill>
        <p:spPr>
          <a:xfrm>
            <a:off x="1475656" y="404664"/>
            <a:ext cx="6342780" cy="5796000"/>
          </a:xfrm>
          <a:prstGeom prst="rect">
            <a:avLst/>
          </a:prstGeom>
        </p:spPr>
      </p:pic>
      <p:sp>
        <p:nvSpPr>
          <p:cNvPr id="6" name="TextBox 5">
            <a:extLst>
              <a:ext uri="{FF2B5EF4-FFF2-40B4-BE49-F238E27FC236}">
                <a16:creationId xmlns:a16="http://schemas.microsoft.com/office/drawing/2014/main" id="{663F576B-348A-4CF5-9CA6-4324C17945CB}"/>
              </a:ext>
            </a:extLst>
          </p:cNvPr>
          <p:cNvSpPr txBox="1"/>
          <p:nvPr/>
        </p:nvSpPr>
        <p:spPr>
          <a:xfrm>
            <a:off x="-17646" y="6246760"/>
            <a:ext cx="9144000" cy="523220"/>
          </a:xfrm>
          <a:prstGeom prst="rect">
            <a:avLst/>
          </a:prstGeom>
          <a:noFill/>
        </p:spPr>
        <p:txBody>
          <a:bodyPr wrap="square">
            <a:spAutoFit/>
          </a:bodyPr>
          <a:lstStyle/>
          <a:p>
            <a:r>
              <a:rPr lang="el-GR" sz="1400" b="1" i="0" spc="-5" dirty="0">
                <a:solidFill>
                  <a:schemeClr val="tx1"/>
                </a:solidFill>
                <a:latin typeface="+mn-lt"/>
                <a:cs typeface="Arial"/>
              </a:rPr>
              <a:t>Ενεργειακές Τεχνολογίες, Αργό Πετρέλαιο Χαρακτηριστικά - Ιδιότητες, Εργαστήριο Τεχνολογίας Καυσίμων και Λιπαντικών ΕΜΠ, Παρουσίαση</a:t>
            </a:r>
            <a:endParaRPr lang="el-GR" sz="1400" dirty="0"/>
          </a:p>
        </p:txBody>
      </p:sp>
    </p:spTree>
    <p:extLst>
      <p:ext uri="{BB962C8B-B14F-4D97-AF65-F5344CB8AC3E}">
        <p14:creationId xmlns:p14="http://schemas.microsoft.com/office/powerpoint/2010/main" val="16854363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95169" y="275590"/>
            <a:ext cx="4152900" cy="574040"/>
          </a:xfrm>
          <a:prstGeom prst="rect">
            <a:avLst/>
          </a:prstGeom>
        </p:spPr>
        <p:txBody>
          <a:bodyPr vert="horz" wrap="square" lIns="0" tIns="12700" rIns="0" bIns="0" rtlCol="0">
            <a:spAutoFit/>
          </a:bodyPr>
          <a:lstStyle/>
          <a:p>
            <a:pPr marL="12700">
              <a:lnSpc>
                <a:spcPct val="100000"/>
              </a:lnSpc>
              <a:spcBef>
                <a:spcPts val="100"/>
              </a:spcBef>
            </a:pPr>
            <a:r>
              <a:rPr sz="3600" b="0" u="none" spc="-5" dirty="0">
                <a:latin typeface="Calibri"/>
                <a:cs typeface="Calibri"/>
              </a:rPr>
              <a:t>Διαφορά </a:t>
            </a:r>
            <a:r>
              <a:rPr sz="3600" b="0" u="none" spc="-15" dirty="0">
                <a:latin typeface="Calibri"/>
                <a:cs typeface="Calibri"/>
              </a:rPr>
              <a:t>RON</a:t>
            </a:r>
            <a:r>
              <a:rPr sz="3600" b="0" u="none" spc="-35" dirty="0">
                <a:latin typeface="Calibri"/>
                <a:cs typeface="Calibri"/>
              </a:rPr>
              <a:t> </a:t>
            </a:r>
            <a:r>
              <a:rPr sz="3600" b="0" u="none" dirty="0">
                <a:latin typeface="Calibri"/>
                <a:cs typeface="Calibri"/>
              </a:rPr>
              <a:t>&amp;</a:t>
            </a:r>
            <a:r>
              <a:rPr sz="3600" b="0" u="none" spc="-35" dirty="0">
                <a:latin typeface="Calibri"/>
                <a:cs typeface="Calibri"/>
              </a:rPr>
              <a:t> </a:t>
            </a:r>
            <a:r>
              <a:rPr sz="3600" b="0" u="none" dirty="0">
                <a:latin typeface="Calibri"/>
                <a:cs typeface="Calibri"/>
              </a:rPr>
              <a:t>MON</a:t>
            </a:r>
            <a:endParaRPr sz="3600">
              <a:latin typeface="Calibri"/>
              <a:cs typeface="Calibri"/>
            </a:endParaRPr>
          </a:p>
        </p:txBody>
      </p:sp>
      <p:sp>
        <p:nvSpPr>
          <p:cNvPr id="7" name="object 7"/>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80</a:t>
            </a:fld>
            <a:endParaRPr dirty="0"/>
          </a:p>
        </p:txBody>
      </p:sp>
      <p:sp>
        <p:nvSpPr>
          <p:cNvPr id="3" name="object 3"/>
          <p:cNvSpPr txBox="1"/>
          <p:nvPr/>
        </p:nvSpPr>
        <p:spPr>
          <a:xfrm>
            <a:off x="548640" y="1405509"/>
            <a:ext cx="147320" cy="254000"/>
          </a:xfrm>
          <a:prstGeom prst="rect">
            <a:avLst/>
          </a:prstGeom>
        </p:spPr>
        <p:txBody>
          <a:bodyPr vert="horz" wrap="square" lIns="0" tIns="12700" rIns="0" bIns="0" rtlCol="0">
            <a:spAutoFit/>
          </a:bodyPr>
          <a:lstStyle/>
          <a:p>
            <a:pPr>
              <a:lnSpc>
                <a:spcPct val="100000"/>
              </a:lnSpc>
              <a:spcBef>
                <a:spcPts val="100"/>
              </a:spcBef>
            </a:pPr>
            <a:r>
              <a:rPr sz="1500" b="1" spc="-5" dirty="0">
                <a:latin typeface="Calibri"/>
                <a:cs typeface="Calibri"/>
              </a:rPr>
              <a:t>1.</a:t>
            </a:r>
            <a:endParaRPr sz="1500">
              <a:latin typeface="Calibri"/>
              <a:cs typeface="Calibri"/>
            </a:endParaRPr>
          </a:p>
        </p:txBody>
      </p:sp>
      <p:sp>
        <p:nvSpPr>
          <p:cNvPr id="4" name="object 4"/>
          <p:cNvSpPr txBox="1"/>
          <p:nvPr/>
        </p:nvSpPr>
        <p:spPr>
          <a:xfrm>
            <a:off x="535940" y="1817370"/>
            <a:ext cx="172085" cy="254000"/>
          </a:xfrm>
          <a:prstGeom prst="rect">
            <a:avLst/>
          </a:prstGeom>
        </p:spPr>
        <p:txBody>
          <a:bodyPr vert="horz" wrap="square" lIns="0" tIns="12700" rIns="0" bIns="0" rtlCol="0">
            <a:spAutoFit/>
          </a:bodyPr>
          <a:lstStyle/>
          <a:p>
            <a:pPr marL="12700">
              <a:lnSpc>
                <a:spcPct val="100000"/>
              </a:lnSpc>
              <a:spcBef>
                <a:spcPts val="100"/>
              </a:spcBef>
            </a:pPr>
            <a:r>
              <a:rPr sz="1500" b="1" spc="-5" dirty="0">
                <a:latin typeface="Calibri"/>
                <a:cs typeface="Calibri"/>
              </a:rPr>
              <a:t>2.</a:t>
            </a:r>
            <a:endParaRPr sz="1500">
              <a:latin typeface="Calibri"/>
              <a:cs typeface="Calibri"/>
            </a:endParaRPr>
          </a:p>
        </p:txBody>
      </p:sp>
      <p:sp>
        <p:nvSpPr>
          <p:cNvPr id="5" name="object 5"/>
          <p:cNvSpPr txBox="1"/>
          <p:nvPr/>
        </p:nvSpPr>
        <p:spPr>
          <a:xfrm>
            <a:off x="107504" y="1176909"/>
            <a:ext cx="8856984" cy="1106713"/>
          </a:xfrm>
          <a:prstGeom prst="rect">
            <a:avLst/>
          </a:prstGeom>
        </p:spPr>
        <p:txBody>
          <a:bodyPr vert="horz" wrap="square" lIns="0" tIns="12700" rIns="0" bIns="0" rtlCol="0">
            <a:spAutoFit/>
          </a:bodyPr>
          <a:lstStyle/>
          <a:p>
            <a:pPr marL="12700">
              <a:lnSpc>
                <a:spcPct val="100000"/>
              </a:lnSpc>
              <a:spcBef>
                <a:spcPts val="100"/>
              </a:spcBef>
              <a:tabLst>
                <a:tab pos="354965" algn="l"/>
                <a:tab pos="355600" algn="l"/>
              </a:tabLst>
            </a:pPr>
            <a:r>
              <a:rPr sz="1600" dirty="0">
                <a:latin typeface="Calibri"/>
                <a:cs typeface="Calibri"/>
              </a:rPr>
              <a:t>Ο</a:t>
            </a:r>
            <a:r>
              <a:rPr sz="1600" spc="-10" dirty="0">
                <a:latin typeface="Calibri"/>
                <a:cs typeface="Calibri"/>
              </a:rPr>
              <a:t> αριθμός</a:t>
            </a:r>
            <a:r>
              <a:rPr sz="1600" spc="5" dirty="0">
                <a:latin typeface="Calibri"/>
                <a:cs typeface="Calibri"/>
              </a:rPr>
              <a:t> </a:t>
            </a:r>
            <a:r>
              <a:rPr sz="1600" spc="-10" dirty="0">
                <a:latin typeface="Calibri"/>
                <a:cs typeface="Calibri"/>
              </a:rPr>
              <a:t>οκτανίου</a:t>
            </a:r>
            <a:r>
              <a:rPr sz="1600" spc="10" dirty="0">
                <a:latin typeface="Calibri"/>
                <a:cs typeface="Calibri"/>
              </a:rPr>
              <a:t> </a:t>
            </a:r>
            <a:r>
              <a:rPr sz="1600" spc="-5" dirty="0">
                <a:latin typeface="Calibri"/>
                <a:cs typeface="Calibri"/>
              </a:rPr>
              <a:t>μετριέται</a:t>
            </a:r>
            <a:r>
              <a:rPr sz="1600" dirty="0">
                <a:latin typeface="Calibri"/>
                <a:cs typeface="Calibri"/>
              </a:rPr>
              <a:t> με</a:t>
            </a:r>
            <a:r>
              <a:rPr sz="1600" spc="5" dirty="0">
                <a:latin typeface="Calibri"/>
                <a:cs typeface="Calibri"/>
              </a:rPr>
              <a:t> </a:t>
            </a:r>
            <a:r>
              <a:rPr sz="1600" spc="-5" dirty="0">
                <a:latin typeface="Calibri"/>
                <a:cs typeface="Calibri"/>
              </a:rPr>
              <a:t>δύο</a:t>
            </a:r>
            <a:r>
              <a:rPr sz="1600" dirty="0">
                <a:latin typeface="Calibri"/>
                <a:cs typeface="Calibri"/>
              </a:rPr>
              <a:t> </a:t>
            </a:r>
            <a:r>
              <a:rPr sz="1600" spc="-10" dirty="0">
                <a:latin typeface="Calibri"/>
                <a:cs typeface="Calibri"/>
              </a:rPr>
              <a:t>διαφορετικές</a:t>
            </a:r>
            <a:r>
              <a:rPr sz="1600" spc="25" dirty="0">
                <a:latin typeface="Calibri"/>
                <a:cs typeface="Calibri"/>
              </a:rPr>
              <a:t> </a:t>
            </a:r>
            <a:r>
              <a:rPr sz="1600" spc="-10" dirty="0">
                <a:latin typeface="Calibri"/>
                <a:cs typeface="Calibri"/>
              </a:rPr>
              <a:t>μεθόδους</a:t>
            </a:r>
            <a:endParaRPr sz="1600" dirty="0">
              <a:latin typeface="Calibri"/>
              <a:cs typeface="Calibri"/>
            </a:endParaRPr>
          </a:p>
          <a:p>
            <a:pPr marL="527685" marR="5080">
              <a:lnSpc>
                <a:spcPts val="1440"/>
              </a:lnSpc>
              <a:spcBef>
                <a:spcPts val="345"/>
              </a:spcBef>
            </a:pPr>
            <a:r>
              <a:rPr sz="1600" b="1" spc="-5" dirty="0">
                <a:latin typeface="Calibri"/>
                <a:cs typeface="Calibri"/>
              </a:rPr>
              <a:t>Ερευνητική μέθοδο</a:t>
            </a:r>
            <a:r>
              <a:rPr sz="1600" b="1" spc="25" dirty="0">
                <a:latin typeface="Calibri"/>
                <a:cs typeface="Calibri"/>
              </a:rPr>
              <a:t> </a:t>
            </a:r>
            <a:r>
              <a:rPr sz="1600" spc="-5" dirty="0">
                <a:latin typeface="Calibri"/>
                <a:cs typeface="Calibri"/>
              </a:rPr>
              <a:t>(</a:t>
            </a:r>
            <a:r>
              <a:rPr sz="1600" b="1" spc="-5" dirty="0">
                <a:latin typeface="Calibri"/>
                <a:cs typeface="Calibri"/>
              </a:rPr>
              <a:t>RON</a:t>
            </a:r>
            <a:r>
              <a:rPr sz="1600" spc="-5" dirty="0">
                <a:latin typeface="Calibri"/>
                <a:cs typeface="Calibri"/>
              </a:rPr>
              <a:t>, </a:t>
            </a:r>
            <a:r>
              <a:rPr sz="1600" spc="-10" dirty="0">
                <a:latin typeface="Calibri"/>
                <a:cs typeface="Calibri"/>
              </a:rPr>
              <a:t>Research</a:t>
            </a:r>
            <a:r>
              <a:rPr sz="1600" spc="5" dirty="0">
                <a:latin typeface="Calibri"/>
                <a:cs typeface="Calibri"/>
              </a:rPr>
              <a:t> </a:t>
            </a:r>
            <a:r>
              <a:rPr sz="1600" spc="-10" dirty="0">
                <a:latin typeface="Calibri"/>
                <a:cs typeface="Calibri"/>
              </a:rPr>
              <a:t>Octane</a:t>
            </a:r>
            <a:r>
              <a:rPr sz="1600" spc="-20" dirty="0">
                <a:latin typeface="Calibri"/>
                <a:cs typeface="Calibri"/>
              </a:rPr>
              <a:t> </a:t>
            </a:r>
            <a:r>
              <a:rPr sz="1600" dirty="0">
                <a:latin typeface="Calibri"/>
                <a:cs typeface="Calibri"/>
              </a:rPr>
              <a:t>Number)</a:t>
            </a:r>
            <a:r>
              <a:rPr sz="1600" spc="-20" dirty="0">
                <a:latin typeface="Calibri"/>
                <a:cs typeface="Calibri"/>
              </a:rPr>
              <a:t> </a:t>
            </a:r>
            <a:r>
              <a:rPr sz="1600" spc="-10" dirty="0">
                <a:latin typeface="Calibri"/>
                <a:cs typeface="Calibri"/>
              </a:rPr>
              <a:t>σχετίζεται</a:t>
            </a:r>
            <a:r>
              <a:rPr sz="1600" spc="30" dirty="0">
                <a:latin typeface="Calibri"/>
                <a:cs typeface="Calibri"/>
              </a:rPr>
              <a:t> </a:t>
            </a:r>
            <a:r>
              <a:rPr sz="1600" dirty="0">
                <a:latin typeface="Calibri"/>
                <a:cs typeface="Calibri"/>
              </a:rPr>
              <a:t>με</a:t>
            </a:r>
            <a:r>
              <a:rPr sz="1600" spc="5" dirty="0">
                <a:latin typeface="Calibri"/>
                <a:cs typeface="Calibri"/>
              </a:rPr>
              <a:t> </a:t>
            </a:r>
            <a:r>
              <a:rPr sz="1600" spc="-5" dirty="0">
                <a:latin typeface="Calibri"/>
                <a:cs typeface="Calibri"/>
              </a:rPr>
              <a:t>ήπιες </a:t>
            </a:r>
            <a:r>
              <a:rPr sz="1600" dirty="0">
                <a:latin typeface="Calibri"/>
                <a:cs typeface="Calibri"/>
              </a:rPr>
              <a:t>–</a:t>
            </a:r>
            <a:r>
              <a:rPr sz="1600" spc="10" dirty="0">
                <a:latin typeface="Calibri"/>
                <a:cs typeface="Calibri"/>
              </a:rPr>
              <a:t> </a:t>
            </a:r>
            <a:r>
              <a:rPr sz="1600" spc="-5" dirty="0">
                <a:latin typeface="Calibri"/>
                <a:cs typeface="Calibri"/>
              </a:rPr>
              <a:t>σταθερές</a:t>
            </a:r>
            <a:r>
              <a:rPr sz="1600" spc="25" dirty="0">
                <a:latin typeface="Calibri"/>
                <a:cs typeface="Calibri"/>
              </a:rPr>
              <a:t> </a:t>
            </a:r>
            <a:r>
              <a:rPr sz="1600" spc="-10" dirty="0">
                <a:latin typeface="Calibri"/>
                <a:cs typeface="Calibri"/>
              </a:rPr>
              <a:t>συνθήκες </a:t>
            </a:r>
            <a:r>
              <a:rPr sz="1600" spc="-325" dirty="0">
                <a:latin typeface="Calibri"/>
                <a:cs typeface="Calibri"/>
              </a:rPr>
              <a:t> </a:t>
            </a:r>
            <a:r>
              <a:rPr sz="1600" spc="-10" dirty="0">
                <a:latin typeface="Calibri"/>
                <a:cs typeface="Calibri"/>
              </a:rPr>
              <a:t>οδήγησης</a:t>
            </a:r>
            <a:r>
              <a:rPr sz="1600" spc="-15" dirty="0">
                <a:latin typeface="Calibri"/>
                <a:cs typeface="Calibri"/>
              </a:rPr>
              <a:t> </a:t>
            </a:r>
            <a:r>
              <a:rPr sz="1600" spc="-20" dirty="0">
                <a:latin typeface="Calibri"/>
                <a:cs typeface="Calibri"/>
              </a:rPr>
              <a:t>και</a:t>
            </a:r>
            <a:r>
              <a:rPr sz="1600" dirty="0">
                <a:latin typeface="Calibri"/>
                <a:cs typeface="Calibri"/>
              </a:rPr>
              <a:t> </a:t>
            </a:r>
            <a:r>
              <a:rPr sz="1600" spc="-10" dirty="0">
                <a:latin typeface="Calibri"/>
                <a:cs typeface="Calibri"/>
              </a:rPr>
              <a:t>χαμηλές</a:t>
            </a:r>
            <a:r>
              <a:rPr sz="1600" spc="-5" dirty="0">
                <a:latin typeface="Calibri"/>
                <a:cs typeface="Calibri"/>
              </a:rPr>
              <a:t> στροφές</a:t>
            </a:r>
            <a:r>
              <a:rPr lang="el-GR" sz="1600" spc="-5" dirty="0">
                <a:latin typeface="Calibri"/>
                <a:cs typeface="Calibri"/>
              </a:rPr>
              <a:t>.</a:t>
            </a:r>
            <a:endParaRPr sz="1600" dirty="0">
              <a:latin typeface="Calibri"/>
              <a:cs typeface="Calibri"/>
            </a:endParaRPr>
          </a:p>
          <a:p>
            <a:pPr marL="527685" marR="330200">
              <a:lnSpc>
                <a:spcPct val="80000"/>
              </a:lnSpc>
              <a:spcBef>
                <a:spcPts val="375"/>
              </a:spcBef>
            </a:pPr>
            <a:r>
              <a:rPr sz="1600" b="1" spc="-5" dirty="0">
                <a:latin typeface="Calibri"/>
                <a:cs typeface="Calibri"/>
              </a:rPr>
              <a:t>Μέθοδο</a:t>
            </a:r>
            <a:r>
              <a:rPr sz="1600" b="1" spc="20" dirty="0">
                <a:latin typeface="Calibri"/>
                <a:cs typeface="Calibri"/>
              </a:rPr>
              <a:t> </a:t>
            </a:r>
            <a:r>
              <a:rPr sz="1600" b="1" spc="-5" dirty="0">
                <a:latin typeface="Calibri"/>
                <a:cs typeface="Calibri"/>
              </a:rPr>
              <a:t>του</a:t>
            </a:r>
            <a:r>
              <a:rPr sz="1600" b="1" dirty="0">
                <a:latin typeface="Calibri"/>
                <a:cs typeface="Calibri"/>
              </a:rPr>
              <a:t> </a:t>
            </a:r>
            <a:r>
              <a:rPr sz="1600" b="1" spc="-10" dirty="0">
                <a:latin typeface="Calibri"/>
                <a:cs typeface="Calibri"/>
              </a:rPr>
              <a:t>κινητήρα</a:t>
            </a:r>
            <a:r>
              <a:rPr sz="1600" b="1" dirty="0">
                <a:latin typeface="Calibri"/>
                <a:cs typeface="Calibri"/>
              </a:rPr>
              <a:t> </a:t>
            </a:r>
            <a:r>
              <a:rPr sz="1600" spc="-5" dirty="0">
                <a:latin typeface="Calibri"/>
                <a:cs typeface="Calibri"/>
              </a:rPr>
              <a:t>(</a:t>
            </a:r>
            <a:r>
              <a:rPr sz="1600" b="1" spc="-5" dirty="0">
                <a:latin typeface="Calibri"/>
                <a:cs typeface="Calibri"/>
              </a:rPr>
              <a:t>MON</a:t>
            </a:r>
            <a:r>
              <a:rPr sz="1600" spc="-5" dirty="0">
                <a:latin typeface="Calibri"/>
                <a:cs typeface="Calibri"/>
              </a:rPr>
              <a:t>, Motor</a:t>
            </a:r>
            <a:r>
              <a:rPr sz="1600" spc="-10" dirty="0">
                <a:latin typeface="Calibri"/>
                <a:cs typeface="Calibri"/>
              </a:rPr>
              <a:t> </a:t>
            </a:r>
            <a:r>
              <a:rPr sz="1600" spc="-5" dirty="0">
                <a:latin typeface="Calibri"/>
                <a:cs typeface="Calibri"/>
              </a:rPr>
              <a:t>Octane</a:t>
            </a:r>
            <a:r>
              <a:rPr sz="1600" spc="-15" dirty="0">
                <a:latin typeface="Calibri"/>
                <a:cs typeface="Calibri"/>
              </a:rPr>
              <a:t> </a:t>
            </a:r>
            <a:r>
              <a:rPr sz="1600" dirty="0">
                <a:latin typeface="Calibri"/>
                <a:cs typeface="Calibri"/>
              </a:rPr>
              <a:t>Number)</a:t>
            </a:r>
            <a:r>
              <a:rPr sz="1600" spc="-25" dirty="0">
                <a:latin typeface="Calibri"/>
                <a:cs typeface="Calibri"/>
              </a:rPr>
              <a:t> </a:t>
            </a:r>
            <a:r>
              <a:rPr sz="1600" spc="-10" dirty="0">
                <a:latin typeface="Calibri"/>
                <a:cs typeface="Calibri"/>
              </a:rPr>
              <a:t>σχετίζεται</a:t>
            </a:r>
            <a:r>
              <a:rPr sz="1600" spc="30" dirty="0">
                <a:latin typeface="Calibri"/>
                <a:cs typeface="Calibri"/>
              </a:rPr>
              <a:t> </a:t>
            </a:r>
            <a:r>
              <a:rPr sz="1600" dirty="0">
                <a:latin typeface="Calibri"/>
                <a:cs typeface="Calibri"/>
              </a:rPr>
              <a:t>με</a:t>
            </a:r>
            <a:r>
              <a:rPr sz="1600" spc="5" dirty="0">
                <a:latin typeface="Calibri"/>
                <a:cs typeface="Calibri"/>
              </a:rPr>
              <a:t> </a:t>
            </a:r>
            <a:r>
              <a:rPr sz="1600" spc="-10" dirty="0">
                <a:latin typeface="Calibri"/>
                <a:cs typeface="Calibri"/>
              </a:rPr>
              <a:t>μεταβατικές</a:t>
            </a:r>
            <a:r>
              <a:rPr sz="1600" spc="20" dirty="0">
                <a:latin typeface="Calibri"/>
                <a:cs typeface="Calibri"/>
              </a:rPr>
              <a:t> </a:t>
            </a:r>
            <a:r>
              <a:rPr sz="1600" spc="-10" dirty="0">
                <a:latin typeface="Calibri"/>
                <a:cs typeface="Calibri"/>
              </a:rPr>
              <a:t>συνθήκες </a:t>
            </a:r>
            <a:r>
              <a:rPr sz="1600" spc="-325" dirty="0">
                <a:latin typeface="Calibri"/>
                <a:cs typeface="Calibri"/>
              </a:rPr>
              <a:t> </a:t>
            </a:r>
            <a:r>
              <a:rPr sz="1600" spc="-10" dirty="0">
                <a:latin typeface="Calibri"/>
                <a:cs typeface="Calibri"/>
              </a:rPr>
              <a:t>λειτουργίας</a:t>
            </a:r>
            <a:r>
              <a:rPr sz="1600" dirty="0">
                <a:latin typeface="Calibri"/>
                <a:cs typeface="Calibri"/>
              </a:rPr>
              <a:t> </a:t>
            </a:r>
            <a:r>
              <a:rPr sz="1600" spc="-20" dirty="0">
                <a:latin typeface="Calibri"/>
                <a:cs typeface="Calibri"/>
              </a:rPr>
              <a:t>και</a:t>
            </a:r>
            <a:r>
              <a:rPr sz="1600" spc="5" dirty="0">
                <a:latin typeface="Calibri"/>
                <a:cs typeface="Calibri"/>
              </a:rPr>
              <a:t> </a:t>
            </a:r>
            <a:r>
              <a:rPr sz="1600" spc="-5" dirty="0">
                <a:latin typeface="Calibri"/>
                <a:cs typeface="Calibri"/>
              </a:rPr>
              <a:t>υψηλές στροφές.</a:t>
            </a:r>
            <a:endParaRPr sz="1600" dirty="0">
              <a:latin typeface="Calibri"/>
              <a:cs typeface="Calibri"/>
            </a:endParaRPr>
          </a:p>
        </p:txBody>
      </p:sp>
      <p:sp>
        <p:nvSpPr>
          <p:cNvPr id="6" name="object 6"/>
          <p:cNvSpPr txBox="1"/>
          <p:nvPr/>
        </p:nvSpPr>
        <p:spPr>
          <a:xfrm>
            <a:off x="535812" y="2924083"/>
            <a:ext cx="7865745" cy="2976712"/>
          </a:xfrm>
          <a:prstGeom prst="rect">
            <a:avLst/>
          </a:prstGeom>
        </p:spPr>
        <p:txBody>
          <a:bodyPr vert="horz" wrap="square" lIns="0" tIns="12700" rIns="0" bIns="0" rtlCol="0">
            <a:spAutoFit/>
          </a:bodyPr>
          <a:lstStyle/>
          <a:p>
            <a:pPr marL="367665" indent="-355600" algn="just">
              <a:lnSpc>
                <a:spcPct val="100000"/>
              </a:lnSpc>
              <a:spcBef>
                <a:spcPts val="100"/>
              </a:spcBef>
              <a:buFont typeface="Arial MT"/>
              <a:buChar char="•"/>
              <a:tabLst>
                <a:tab pos="367665" algn="l"/>
                <a:tab pos="368300" algn="l"/>
              </a:tabLst>
            </a:pPr>
            <a:r>
              <a:rPr sz="1600" spc="-5" dirty="0">
                <a:latin typeface="Calibri"/>
                <a:cs typeface="Calibri"/>
              </a:rPr>
              <a:t>Για </a:t>
            </a:r>
            <a:r>
              <a:rPr sz="1600" spc="-10" dirty="0">
                <a:latin typeface="Calibri"/>
                <a:cs typeface="Calibri"/>
              </a:rPr>
              <a:t>τον</a:t>
            </a:r>
            <a:r>
              <a:rPr sz="1600" spc="-5" dirty="0">
                <a:latin typeface="Calibri"/>
                <a:cs typeface="Calibri"/>
              </a:rPr>
              <a:t> </a:t>
            </a:r>
            <a:r>
              <a:rPr sz="1600" dirty="0">
                <a:latin typeface="Calibri"/>
                <a:cs typeface="Calibri"/>
              </a:rPr>
              <a:t>πλήρη</a:t>
            </a:r>
            <a:r>
              <a:rPr sz="1600" spc="-20" dirty="0">
                <a:latin typeface="Calibri"/>
                <a:cs typeface="Calibri"/>
              </a:rPr>
              <a:t> </a:t>
            </a:r>
            <a:r>
              <a:rPr sz="1600" spc="-10" dirty="0">
                <a:latin typeface="Calibri"/>
                <a:cs typeface="Calibri"/>
              </a:rPr>
              <a:t>χαρακτηρισμό</a:t>
            </a:r>
            <a:r>
              <a:rPr sz="1600" spc="-5" dirty="0">
                <a:latin typeface="Calibri"/>
                <a:cs typeface="Calibri"/>
              </a:rPr>
              <a:t> </a:t>
            </a:r>
            <a:r>
              <a:rPr sz="1600" dirty="0">
                <a:latin typeface="Calibri"/>
                <a:cs typeface="Calibri"/>
              </a:rPr>
              <a:t>μίας</a:t>
            </a:r>
            <a:r>
              <a:rPr sz="1600" spc="-5" dirty="0">
                <a:latin typeface="Calibri"/>
                <a:cs typeface="Calibri"/>
              </a:rPr>
              <a:t> </a:t>
            </a:r>
            <a:r>
              <a:rPr sz="1600" spc="-15" dirty="0">
                <a:latin typeface="Calibri"/>
                <a:cs typeface="Calibri"/>
              </a:rPr>
              <a:t>βενζίνης</a:t>
            </a:r>
            <a:r>
              <a:rPr sz="1600" spc="15" dirty="0">
                <a:latin typeface="Calibri"/>
                <a:cs typeface="Calibri"/>
              </a:rPr>
              <a:t> </a:t>
            </a:r>
            <a:r>
              <a:rPr sz="1600" spc="-5" dirty="0">
                <a:latin typeface="Calibri"/>
                <a:cs typeface="Calibri"/>
              </a:rPr>
              <a:t>χρησιμοποιούνται επίσης</a:t>
            </a:r>
            <a:r>
              <a:rPr sz="1600" dirty="0">
                <a:latin typeface="Calibri"/>
                <a:cs typeface="Calibri"/>
              </a:rPr>
              <a:t> </a:t>
            </a:r>
            <a:r>
              <a:rPr sz="1600" spc="-20" dirty="0">
                <a:latin typeface="Calibri"/>
                <a:cs typeface="Calibri"/>
              </a:rPr>
              <a:t>και</a:t>
            </a:r>
            <a:r>
              <a:rPr sz="1600" spc="-10" dirty="0">
                <a:latin typeface="Calibri"/>
                <a:cs typeface="Calibri"/>
              </a:rPr>
              <a:t> </a:t>
            </a:r>
            <a:r>
              <a:rPr sz="1600" spc="-5" dirty="0">
                <a:latin typeface="Calibri"/>
                <a:cs typeface="Calibri"/>
              </a:rPr>
              <a:t>οι:</a:t>
            </a:r>
            <a:endParaRPr sz="1600" dirty="0">
              <a:latin typeface="Calibri"/>
              <a:cs typeface="Calibri"/>
            </a:endParaRPr>
          </a:p>
          <a:p>
            <a:pPr marL="768350" lvl="1" indent="-355600" algn="just">
              <a:lnSpc>
                <a:spcPct val="100000"/>
              </a:lnSpc>
              <a:buFont typeface="Arial MT"/>
              <a:buChar char="–"/>
              <a:tabLst>
                <a:tab pos="768350" algn="l"/>
                <a:tab pos="768985" algn="l"/>
              </a:tabLst>
            </a:pPr>
            <a:r>
              <a:rPr sz="1600" b="1" spc="-5" dirty="0">
                <a:latin typeface="Calibri"/>
                <a:cs typeface="Calibri"/>
              </a:rPr>
              <a:t>δείκτης αντικροτικής</a:t>
            </a:r>
            <a:r>
              <a:rPr sz="1600" b="1" spc="15" dirty="0">
                <a:latin typeface="Calibri"/>
                <a:cs typeface="Calibri"/>
              </a:rPr>
              <a:t> </a:t>
            </a:r>
            <a:r>
              <a:rPr sz="1600" b="1" spc="-5" dirty="0">
                <a:latin typeface="Calibri"/>
                <a:cs typeface="Calibri"/>
              </a:rPr>
              <a:t>συμπεριφοράς</a:t>
            </a:r>
            <a:r>
              <a:rPr sz="1600" b="1" spc="35" dirty="0">
                <a:latin typeface="Calibri"/>
                <a:cs typeface="Calibri"/>
              </a:rPr>
              <a:t> </a:t>
            </a:r>
            <a:r>
              <a:rPr sz="1600" spc="-5" dirty="0">
                <a:latin typeface="Calibri"/>
                <a:cs typeface="Calibri"/>
              </a:rPr>
              <a:t>AKI=(RON</a:t>
            </a:r>
            <a:r>
              <a:rPr sz="1600" spc="-35" dirty="0">
                <a:latin typeface="Calibri"/>
                <a:cs typeface="Calibri"/>
              </a:rPr>
              <a:t> </a:t>
            </a:r>
            <a:r>
              <a:rPr sz="1600" spc="-5" dirty="0">
                <a:latin typeface="Calibri"/>
                <a:cs typeface="Calibri"/>
              </a:rPr>
              <a:t>+MON)/2</a:t>
            </a:r>
            <a:endParaRPr sz="1600" dirty="0">
              <a:latin typeface="Calibri"/>
              <a:cs typeface="Calibri"/>
            </a:endParaRPr>
          </a:p>
          <a:p>
            <a:pPr marL="768350" marR="1112520" lvl="1" indent="-355600" algn="just">
              <a:lnSpc>
                <a:spcPts val="1440"/>
              </a:lnSpc>
              <a:spcBef>
                <a:spcPts val="350"/>
              </a:spcBef>
              <a:buFont typeface="Arial MT"/>
              <a:buChar char="–"/>
              <a:tabLst>
                <a:tab pos="768350" algn="l"/>
                <a:tab pos="768985" algn="l"/>
              </a:tabLst>
            </a:pPr>
            <a:r>
              <a:rPr sz="1600" b="1" spc="-5" dirty="0">
                <a:latin typeface="Calibri"/>
                <a:cs typeface="Calibri"/>
              </a:rPr>
              <a:t>ευαισθησία</a:t>
            </a:r>
            <a:r>
              <a:rPr sz="1600" b="1" spc="-20" dirty="0">
                <a:latin typeface="Calibri"/>
                <a:cs typeface="Calibri"/>
              </a:rPr>
              <a:t> </a:t>
            </a:r>
            <a:r>
              <a:rPr sz="1600" b="1" spc="-10" dirty="0">
                <a:latin typeface="Calibri"/>
                <a:cs typeface="Calibri"/>
              </a:rPr>
              <a:t>καυσίμου</a:t>
            </a:r>
            <a:r>
              <a:rPr sz="1600" b="1" spc="25" dirty="0">
                <a:latin typeface="Calibri"/>
                <a:cs typeface="Calibri"/>
              </a:rPr>
              <a:t> </a:t>
            </a:r>
            <a:r>
              <a:rPr sz="1600" spc="-5" dirty="0">
                <a:latin typeface="Calibri"/>
                <a:cs typeface="Calibri"/>
              </a:rPr>
              <a:t>(RON-MON)</a:t>
            </a:r>
            <a:r>
              <a:rPr sz="1600" spc="-40" dirty="0">
                <a:latin typeface="Calibri"/>
                <a:cs typeface="Calibri"/>
              </a:rPr>
              <a:t> </a:t>
            </a:r>
            <a:r>
              <a:rPr sz="1600" spc="-5" dirty="0">
                <a:latin typeface="Calibri"/>
                <a:cs typeface="Calibri"/>
              </a:rPr>
              <a:t>δείκτης</a:t>
            </a:r>
            <a:r>
              <a:rPr sz="1600" spc="20" dirty="0">
                <a:latin typeface="Calibri"/>
                <a:cs typeface="Calibri"/>
              </a:rPr>
              <a:t> </a:t>
            </a:r>
            <a:r>
              <a:rPr sz="1600" spc="-5" dirty="0">
                <a:latin typeface="Calibri"/>
                <a:cs typeface="Calibri"/>
              </a:rPr>
              <a:t>συμπεριφοράς</a:t>
            </a:r>
            <a:r>
              <a:rPr sz="1600" spc="-10" dirty="0">
                <a:latin typeface="Calibri"/>
                <a:cs typeface="Calibri"/>
              </a:rPr>
              <a:t> </a:t>
            </a:r>
            <a:r>
              <a:rPr sz="1600" dirty="0">
                <a:latin typeface="Calibri"/>
                <a:cs typeface="Calibri"/>
              </a:rPr>
              <a:t>ενός </a:t>
            </a:r>
            <a:r>
              <a:rPr sz="1600" spc="-15" dirty="0">
                <a:latin typeface="Calibri"/>
                <a:cs typeface="Calibri"/>
              </a:rPr>
              <a:t>καυσίμου</a:t>
            </a:r>
            <a:r>
              <a:rPr sz="1600" spc="15" dirty="0">
                <a:latin typeface="Calibri"/>
                <a:cs typeface="Calibri"/>
              </a:rPr>
              <a:t> </a:t>
            </a:r>
            <a:r>
              <a:rPr sz="1600" spc="-5" dirty="0">
                <a:latin typeface="Calibri"/>
                <a:cs typeface="Calibri"/>
              </a:rPr>
              <a:t>σε </a:t>
            </a:r>
            <a:r>
              <a:rPr sz="1600" spc="-325" dirty="0">
                <a:latin typeface="Calibri"/>
                <a:cs typeface="Calibri"/>
              </a:rPr>
              <a:t> </a:t>
            </a:r>
            <a:r>
              <a:rPr sz="1600" spc="-5" dirty="0">
                <a:latin typeface="Calibri"/>
                <a:cs typeface="Calibri"/>
              </a:rPr>
              <a:t>μεταβαλλόμενες</a:t>
            </a:r>
            <a:r>
              <a:rPr sz="1600" dirty="0">
                <a:latin typeface="Calibri"/>
                <a:cs typeface="Calibri"/>
              </a:rPr>
              <a:t> </a:t>
            </a:r>
            <a:r>
              <a:rPr sz="1600" spc="-10" dirty="0">
                <a:latin typeface="Calibri"/>
                <a:cs typeface="Calibri"/>
              </a:rPr>
              <a:t>συνθήκες</a:t>
            </a:r>
            <a:r>
              <a:rPr sz="1600" spc="15" dirty="0">
                <a:latin typeface="Calibri"/>
                <a:cs typeface="Calibri"/>
              </a:rPr>
              <a:t> </a:t>
            </a:r>
            <a:r>
              <a:rPr sz="1600" spc="-10" dirty="0">
                <a:latin typeface="Calibri"/>
                <a:cs typeface="Calibri"/>
              </a:rPr>
              <a:t>λειτουργίας</a:t>
            </a:r>
            <a:r>
              <a:rPr sz="1600" dirty="0">
                <a:latin typeface="Calibri"/>
                <a:cs typeface="Calibri"/>
              </a:rPr>
              <a:t> </a:t>
            </a:r>
            <a:r>
              <a:rPr sz="1600" spc="-15" dirty="0">
                <a:latin typeface="Calibri"/>
                <a:cs typeface="Calibri"/>
              </a:rPr>
              <a:t>κινητήρα</a:t>
            </a:r>
            <a:endParaRPr sz="1600" dirty="0">
              <a:latin typeface="Calibri"/>
              <a:cs typeface="Calibri"/>
            </a:endParaRPr>
          </a:p>
          <a:p>
            <a:pPr lvl="1" algn="just">
              <a:lnSpc>
                <a:spcPct val="100000"/>
              </a:lnSpc>
              <a:buFont typeface="Arial MT"/>
              <a:buChar char="–"/>
            </a:pPr>
            <a:endParaRPr sz="1600" dirty="0">
              <a:latin typeface="Calibri"/>
              <a:cs typeface="Calibri"/>
            </a:endParaRPr>
          </a:p>
          <a:p>
            <a:pPr lvl="1" algn="just">
              <a:lnSpc>
                <a:spcPct val="100000"/>
              </a:lnSpc>
              <a:spcBef>
                <a:spcPts val="10"/>
              </a:spcBef>
              <a:buFont typeface="Arial MT"/>
              <a:buChar char="–"/>
            </a:pPr>
            <a:endParaRPr sz="1600" dirty="0">
              <a:latin typeface="Calibri"/>
              <a:cs typeface="Calibri"/>
            </a:endParaRPr>
          </a:p>
          <a:p>
            <a:pPr marL="355600" indent="-342900" algn="just">
              <a:lnSpc>
                <a:spcPct val="100000"/>
              </a:lnSpc>
              <a:buFont typeface="Arial MT"/>
              <a:buChar char="•"/>
              <a:tabLst>
                <a:tab pos="354965" algn="l"/>
                <a:tab pos="355600" algn="l"/>
              </a:tabLst>
            </a:pPr>
            <a:r>
              <a:rPr sz="1600" b="1" u="sng" spc="-5" dirty="0">
                <a:uFill>
                  <a:solidFill>
                    <a:srgbClr val="000000"/>
                  </a:solidFill>
                </a:uFill>
                <a:latin typeface="Calibri"/>
                <a:cs typeface="Calibri"/>
              </a:rPr>
              <a:t>Μέθοδος </a:t>
            </a:r>
            <a:r>
              <a:rPr sz="1600" b="1" u="sng" spc="-10" dirty="0">
                <a:uFill>
                  <a:solidFill>
                    <a:srgbClr val="000000"/>
                  </a:solidFill>
                </a:uFill>
                <a:latin typeface="Calibri"/>
                <a:cs typeface="Calibri"/>
              </a:rPr>
              <a:t>ASTM:</a:t>
            </a:r>
            <a:r>
              <a:rPr sz="1600" b="1" u="sng" spc="-15" dirty="0">
                <a:uFill>
                  <a:solidFill>
                    <a:srgbClr val="000000"/>
                  </a:solidFill>
                </a:uFill>
                <a:latin typeface="Calibri"/>
                <a:cs typeface="Calibri"/>
              </a:rPr>
              <a:t> Μηχανή</a:t>
            </a:r>
            <a:r>
              <a:rPr sz="1600" b="1" u="sng" spc="-10" dirty="0">
                <a:uFill>
                  <a:solidFill>
                    <a:srgbClr val="000000"/>
                  </a:solidFill>
                </a:uFill>
                <a:latin typeface="Calibri"/>
                <a:cs typeface="Calibri"/>
              </a:rPr>
              <a:t> </a:t>
            </a:r>
            <a:r>
              <a:rPr sz="1600" b="1" u="sng" dirty="0">
                <a:uFill>
                  <a:solidFill>
                    <a:srgbClr val="000000"/>
                  </a:solidFill>
                </a:uFill>
                <a:latin typeface="Calibri"/>
                <a:cs typeface="Calibri"/>
              </a:rPr>
              <a:t>CFR</a:t>
            </a:r>
            <a:r>
              <a:rPr sz="1600" b="1" u="sng" spc="-10" dirty="0">
                <a:uFill>
                  <a:solidFill>
                    <a:srgbClr val="000000"/>
                  </a:solidFill>
                </a:uFill>
                <a:latin typeface="Calibri"/>
                <a:cs typeface="Calibri"/>
              </a:rPr>
              <a:t> </a:t>
            </a:r>
            <a:r>
              <a:rPr sz="1600" b="1" i="1" u="sng" spc="-5" dirty="0">
                <a:uFill>
                  <a:solidFill>
                    <a:srgbClr val="000000"/>
                  </a:solidFill>
                </a:uFill>
                <a:latin typeface="Calibri"/>
                <a:cs typeface="Calibri"/>
              </a:rPr>
              <a:t>(ASTM</a:t>
            </a:r>
            <a:r>
              <a:rPr sz="1600" b="1" i="1" u="sng" spc="-30" dirty="0">
                <a:uFill>
                  <a:solidFill>
                    <a:srgbClr val="000000"/>
                  </a:solidFill>
                </a:uFill>
                <a:latin typeface="Calibri"/>
                <a:cs typeface="Calibri"/>
              </a:rPr>
              <a:t> </a:t>
            </a:r>
            <a:r>
              <a:rPr sz="1600" b="1" i="1" u="sng" spc="-5" dirty="0">
                <a:uFill>
                  <a:solidFill>
                    <a:srgbClr val="000000"/>
                  </a:solidFill>
                </a:uFill>
                <a:latin typeface="Calibri"/>
                <a:cs typeface="Calibri"/>
              </a:rPr>
              <a:t>D2699</a:t>
            </a:r>
            <a:r>
              <a:rPr sz="1600" b="1" i="1" u="sng" spc="30" dirty="0">
                <a:uFill>
                  <a:solidFill>
                    <a:srgbClr val="000000"/>
                  </a:solidFill>
                </a:uFill>
                <a:latin typeface="Calibri"/>
                <a:cs typeface="Calibri"/>
              </a:rPr>
              <a:t> </a:t>
            </a:r>
            <a:r>
              <a:rPr sz="1600" b="1" i="1" u="sng" dirty="0">
                <a:uFill>
                  <a:solidFill>
                    <a:srgbClr val="000000"/>
                  </a:solidFill>
                </a:uFill>
                <a:latin typeface="Calibri"/>
                <a:cs typeface="Calibri"/>
              </a:rPr>
              <a:t>–</a:t>
            </a:r>
            <a:r>
              <a:rPr sz="1600" b="1" i="1" u="sng" spc="-15" dirty="0">
                <a:uFill>
                  <a:solidFill>
                    <a:srgbClr val="000000"/>
                  </a:solidFill>
                </a:uFill>
                <a:latin typeface="Calibri"/>
                <a:cs typeface="Calibri"/>
              </a:rPr>
              <a:t> </a:t>
            </a:r>
            <a:r>
              <a:rPr sz="1600" b="1" i="1" u="sng" spc="-5" dirty="0">
                <a:uFill>
                  <a:solidFill>
                    <a:srgbClr val="000000"/>
                  </a:solidFill>
                </a:uFill>
                <a:latin typeface="Calibri"/>
                <a:cs typeface="Calibri"/>
              </a:rPr>
              <a:t>19</a:t>
            </a:r>
            <a:r>
              <a:rPr sz="1600" b="1" i="1" spc="-5" dirty="0">
                <a:latin typeface="Calibri"/>
                <a:cs typeface="Calibri"/>
              </a:rPr>
              <a:t>)</a:t>
            </a:r>
            <a:endParaRPr sz="1600" b="1" dirty="0">
              <a:latin typeface="Calibri"/>
              <a:cs typeface="Calibri"/>
            </a:endParaRPr>
          </a:p>
          <a:p>
            <a:pPr marL="355600" algn="just">
              <a:lnSpc>
                <a:spcPct val="100000"/>
              </a:lnSpc>
            </a:pPr>
            <a:r>
              <a:rPr sz="1600" dirty="0">
                <a:latin typeface="Calibri"/>
                <a:cs typeface="Calibri"/>
              </a:rPr>
              <a:t>Πρότυπη</a:t>
            </a:r>
            <a:r>
              <a:rPr sz="1600" spc="-25" dirty="0">
                <a:latin typeface="Calibri"/>
                <a:cs typeface="Calibri"/>
              </a:rPr>
              <a:t> </a:t>
            </a:r>
            <a:r>
              <a:rPr sz="1600" spc="-15" dirty="0">
                <a:latin typeface="Calibri"/>
                <a:cs typeface="Calibri"/>
              </a:rPr>
              <a:t>μονοκύλινδρη</a:t>
            </a:r>
            <a:r>
              <a:rPr sz="1600" spc="10" dirty="0">
                <a:latin typeface="Calibri"/>
                <a:cs typeface="Calibri"/>
              </a:rPr>
              <a:t> </a:t>
            </a:r>
            <a:r>
              <a:rPr sz="1600" spc="-15" dirty="0">
                <a:latin typeface="Calibri"/>
                <a:cs typeface="Calibri"/>
              </a:rPr>
              <a:t>μηχανή</a:t>
            </a:r>
            <a:r>
              <a:rPr sz="1600" spc="-5" dirty="0">
                <a:latin typeface="Calibri"/>
                <a:cs typeface="Calibri"/>
              </a:rPr>
              <a:t> </a:t>
            </a:r>
            <a:r>
              <a:rPr sz="1600" dirty="0">
                <a:latin typeface="Calibri"/>
                <a:cs typeface="Calibri"/>
              </a:rPr>
              <a:t>με</a:t>
            </a:r>
            <a:r>
              <a:rPr sz="1600" spc="10" dirty="0">
                <a:latin typeface="Calibri"/>
                <a:cs typeface="Calibri"/>
              </a:rPr>
              <a:t> </a:t>
            </a:r>
            <a:r>
              <a:rPr sz="1600" spc="-10" dirty="0">
                <a:latin typeface="Calibri"/>
                <a:cs typeface="Calibri"/>
              </a:rPr>
              <a:t>μεταβλητή</a:t>
            </a:r>
            <a:r>
              <a:rPr sz="1600" spc="15" dirty="0">
                <a:latin typeface="Calibri"/>
                <a:cs typeface="Calibri"/>
              </a:rPr>
              <a:t> </a:t>
            </a:r>
            <a:r>
              <a:rPr sz="1600" spc="-10" dirty="0">
                <a:latin typeface="Calibri"/>
                <a:cs typeface="Calibri"/>
              </a:rPr>
              <a:t>συμπίεση</a:t>
            </a:r>
            <a:r>
              <a:rPr sz="1600" spc="30" dirty="0">
                <a:latin typeface="Calibri"/>
                <a:cs typeface="Calibri"/>
              </a:rPr>
              <a:t> </a:t>
            </a:r>
            <a:r>
              <a:rPr sz="1600" spc="-10" dirty="0">
                <a:latin typeface="Calibri"/>
                <a:cs typeface="Calibri"/>
              </a:rPr>
              <a:t>(μετατοπιζόμενη</a:t>
            </a:r>
            <a:r>
              <a:rPr lang="el-GR" sz="1600" spc="-10" dirty="0">
                <a:latin typeface="Calibri"/>
                <a:cs typeface="Calibri"/>
              </a:rPr>
              <a:t> </a:t>
            </a:r>
            <a:r>
              <a:rPr sz="1600" spc="-10" dirty="0" err="1">
                <a:latin typeface="Calibri"/>
                <a:cs typeface="Calibri"/>
              </a:rPr>
              <a:t>κυλινδροκεφ</a:t>
            </a:r>
            <a:r>
              <a:rPr sz="1600" spc="-10" dirty="0">
                <a:latin typeface="Calibri"/>
                <a:cs typeface="Calibri"/>
              </a:rPr>
              <a:t>αλή).</a:t>
            </a:r>
            <a:endParaRPr sz="1600" dirty="0">
              <a:latin typeface="Calibri"/>
              <a:cs typeface="Calibri"/>
            </a:endParaRPr>
          </a:p>
          <a:p>
            <a:pPr marL="355600" marR="5080" algn="just">
              <a:lnSpc>
                <a:spcPts val="1440"/>
              </a:lnSpc>
              <a:spcBef>
                <a:spcPts val="350"/>
              </a:spcBef>
            </a:pPr>
            <a:r>
              <a:rPr sz="1600" dirty="0">
                <a:latin typeface="Calibri"/>
                <a:cs typeface="Calibri"/>
              </a:rPr>
              <a:t>Η</a:t>
            </a:r>
            <a:r>
              <a:rPr sz="1600" spc="10" dirty="0">
                <a:latin typeface="Calibri"/>
                <a:cs typeface="Calibri"/>
              </a:rPr>
              <a:t> </a:t>
            </a:r>
            <a:r>
              <a:rPr sz="1600" spc="-15" dirty="0">
                <a:latin typeface="Calibri"/>
                <a:cs typeface="Calibri"/>
              </a:rPr>
              <a:t>μηχανή</a:t>
            </a:r>
            <a:r>
              <a:rPr sz="1600" spc="-10" dirty="0">
                <a:latin typeface="Calibri"/>
                <a:cs typeface="Calibri"/>
              </a:rPr>
              <a:t> </a:t>
            </a:r>
            <a:r>
              <a:rPr sz="1600" spc="-5" dirty="0">
                <a:latin typeface="Calibri"/>
                <a:cs typeface="Calibri"/>
              </a:rPr>
              <a:t>αυτή</a:t>
            </a:r>
            <a:r>
              <a:rPr sz="1600" spc="5" dirty="0">
                <a:latin typeface="Calibri"/>
                <a:cs typeface="Calibri"/>
              </a:rPr>
              <a:t> </a:t>
            </a:r>
            <a:r>
              <a:rPr sz="1600" spc="-10" dirty="0">
                <a:latin typeface="Calibri"/>
                <a:cs typeface="Calibri"/>
              </a:rPr>
              <a:t>προθερμαίνεται</a:t>
            </a:r>
            <a:r>
              <a:rPr sz="1600" spc="10" dirty="0">
                <a:latin typeface="Calibri"/>
                <a:cs typeface="Calibri"/>
              </a:rPr>
              <a:t> </a:t>
            </a:r>
            <a:r>
              <a:rPr sz="1600" spc="-5" dirty="0">
                <a:latin typeface="Calibri"/>
                <a:cs typeface="Calibri"/>
              </a:rPr>
              <a:t>σε</a:t>
            </a:r>
            <a:r>
              <a:rPr sz="1600" spc="20" dirty="0">
                <a:latin typeface="Calibri"/>
                <a:cs typeface="Calibri"/>
              </a:rPr>
              <a:t> </a:t>
            </a:r>
            <a:r>
              <a:rPr sz="1600" dirty="0">
                <a:latin typeface="Calibri"/>
                <a:cs typeface="Calibri"/>
              </a:rPr>
              <a:t>μία</a:t>
            </a:r>
            <a:r>
              <a:rPr sz="1600" spc="10" dirty="0">
                <a:latin typeface="Calibri"/>
                <a:cs typeface="Calibri"/>
              </a:rPr>
              <a:t> </a:t>
            </a:r>
            <a:r>
              <a:rPr sz="1600" spc="-5" dirty="0">
                <a:latin typeface="Calibri"/>
                <a:cs typeface="Calibri"/>
              </a:rPr>
              <a:t>τυποποιημένη</a:t>
            </a:r>
            <a:r>
              <a:rPr sz="1600" spc="-20" dirty="0">
                <a:latin typeface="Calibri"/>
                <a:cs typeface="Calibri"/>
              </a:rPr>
              <a:t> </a:t>
            </a:r>
            <a:r>
              <a:rPr sz="1600" spc="-10" dirty="0">
                <a:latin typeface="Calibri"/>
                <a:cs typeface="Calibri"/>
              </a:rPr>
              <a:t>θερμοκρασία</a:t>
            </a:r>
            <a:r>
              <a:rPr sz="1600" spc="10" dirty="0">
                <a:latin typeface="Calibri"/>
                <a:cs typeface="Calibri"/>
              </a:rPr>
              <a:t> </a:t>
            </a:r>
            <a:r>
              <a:rPr sz="1600" spc="-20" dirty="0">
                <a:latin typeface="Calibri"/>
                <a:cs typeface="Calibri"/>
              </a:rPr>
              <a:t>και</a:t>
            </a:r>
            <a:r>
              <a:rPr sz="1600" spc="15" dirty="0">
                <a:latin typeface="Calibri"/>
                <a:cs typeface="Calibri"/>
              </a:rPr>
              <a:t> </a:t>
            </a:r>
            <a:r>
              <a:rPr sz="1600" spc="-10" dirty="0">
                <a:latin typeface="Calibri"/>
                <a:cs typeface="Calibri"/>
              </a:rPr>
              <a:t>αριθμό</a:t>
            </a:r>
            <a:r>
              <a:rPr sz="1600" spc="5" dirty="0">
                <a:latin typeface="Calibri"/>
                <a:cs typeface="Calibri"/>
              </a:rPr>
              <a:t> </a:t>
            </a:r>
            <a:r>
              <a:rPr sz="1600" spc="-5" dirty="0">
                <a:latin typeface="Calibri"/>
                <a:cs typeface="Calibri"/>
              </a:rPr>
              <a:t>στροφών</a:t>
            </a:r>
            <a:r>
              <a:rPr sz="1600" dirty="0">
                <a:latin typeface="Calibri"/>
                <a:cs typeface="Calibri"/>
              </a:rPr>
              <a:t> </a:t>
            </a:r>
            <a:r>
              <a:rPr sz="1600" spc="-20" dirty="0">
                <a:latin typeface="Calibri"/>
                <a:cs typeface="Calibri"/>
              </a:rPr>
              <a:t>και</a:t>
            </a:r>
            <a:r>
              <a:rPr sz="1600" dirty="0">
                <a:latin typeface="Calibri"/>
                <a:cs typeface="Calibri"/>
              </a:rPr>
              <a:t> </a:t>
            </a:r>
            <a:r>
              <a:rPr sz="1600" spc="-5" dirty="0">
                <a:latin typeface="Calibri"/>
                <a:cs typeface="Calibri"/>
              </a:rPr>
              <a:t>στη </a:t>
            </a:r>
            <a:r>
              <a:rPr sz="1600" spc="-325" dirty="0">
                <a:latin typeface="Calibri"/>
                <a:cs typeface="Calibri"/>
              </a:rPr>
              <a:t> </a:t>
            </a:r>
            <a:r>
              <a:rPr sz="1600" spc="-5" dirty="0">
                <a:latin typeface="Calibri"/>
                <a:cs typeface="Calibri"/>
              </a:rPr>
              <a:t>συνέχεια,</a:t>
            </a:r>
            <a:r>
              <a:rPr sz="1600" spc="5" dirty="0">
                <a:latin typeface="Calibri"/>
                <a:cs typeface="Calibri"/>
              </a:rPr>
              <a:t> </a:t>
            </a:r>
            <a:r>
              <a:rPr sz="1600" dirty="0">
                <a:latin typeface="Calibri"/>
                <a:cs typeface="Calibri"/>
              </a:rPr>
              <a:t>η</a:t>
            </a:r>
            <a:r>
              <a:rPr sz="1600" spc="-5" dirty="0">
                <a:latin typeface="Calibri"/>
                <a:cs typeface="Calibri"/>
              </a:rPr>
              <a:t> συμπίεση</a:t>
            </a:r>
            <a:r>
              <a:rPr sz="1600" spc="15" dirty="0">
                <a:latin typeface="Calibri"/>
                <a:cs typeface="Calibri"/>
              </a:rPr>
              <a:t> </a:t>
            </a:r>
            <a:r>
              <a:rPr sz="1600" spc="-5" dirty="0">
                <a:latin typeface="Calibri"/>
                <a:cs typeface="Calibri"/>
              </a:rPr>
              <a:t>αυξάνεται</a:t>
            </a:r>
            <a:r>
              <a:rPr sz="1600" spc="-15" dirty="0">
                <a:latin typeface="Calibri"/>
                <a:cs typeface="Calibri"/>
              </a:rPr>
              <a:t> σταδιακά</a:t>
            </a:r>
            <a:r>
              <a:rPr sz="1600" spc="30" dirty="0">
                <a:latin typeface="Calibri"/>
                <a:cs typeface="Calibri"/>
              </a:rPr>
              <a:t> </a:t>
            </a:r>
            <a:r>
              <a:rPr sz="1600" dirty="0">
                <a:latin typeface="Calibri"/>
                <a:cs typeface="Calibri"/>
              </a:rPr>
              <a:t>μέχρι</a:t>
            </a:r>
            <a:r>
              <a:rPr sz="1600" spc="-10" dirty="0">
                <a:latin typeface="Calibri"/>
                <a:cs typeface="Calibri"/>
              </a:rPr>
              <a:t> </a:t>
            </a:r>
            <a:r>
              <a:rPr sz="1600" dirty="0">
                <a:latin typeface="Calibri"/>
                <a:cs typeface="Calibri"/>
              </a:rPr>
              <a:t>να </a:t>
            </a:r>
            <a:r>
              <a:rPr sz="1600" spc="-5" dirty="0">
                <a:latin typeface="Calibri"/>
                <a:cs typeface="Calibri"/>
              </a:rPr>
              <a:t>παρατηρηθεί</a:t>
            </a:r>
            <a:r>
              <a:rPr sz="1600" spc="-20" dirty="0">
                <a:latin typeface="Calibri"/>
                <a:cs typeface="Calibri"/>
              </a:rPr>
              <a:t> </a:t>
            </a:r>
            <a:r>
              <a:rPr sz="1600" dirty="0">
                <a:latin typeface="Calibri"/>
                <a:cs typeface="Calibri"/>
              </a:rPr>
              <a:t>κτύπημα</a:t>
            </a:r>
            <a:r>
              <a:rPr sz="1600" spc="-5" dirty="0">
                <a:latin typeface="Calibri"/>
                <a:cs typeface="Calibri"/>
              </a:rPr>
              <a:t> στον</a:t>
            </a:r>
            <a:r>
              <a:rPr sz="1600" spc="5" dirty="0">
                <a:latin typeface="Calibri"/>
                <a:cs typeface="Calibri"/>
              </a:rPr>
              <a:t> </a:t>
            </a:r>
            <a:r>
              <a:rPr sz="1600" spc="-20" dirty="0">
                <a:latin typeface="Calibri"/>
                <a:cs typeface="Calibri"/>
              </a:rPr>
              <a:t>κινητήρα.</a:t>
            </a:r>
            <a:endParaRPr lang="el-GR" sz="1600" spc="-20" dirty="0">
              <a:latin typeface="Calibri"/>
              <a:cs typeface="Calibri"/>
            </a:endParaRPr>
          </a:p>
          <a:p>
            <a:pPr marL="355600" marR="5080" algn="just">
              <a:lnSpc>
                <a:spcPts val="1440"/>
              </a:lnSpc>
              <a:spcBef>
                <a:spcPts val="350"/>
              </a:spcBef>
            </a:pPr>
            <a:r>
              <a:rPr sz="1600" spc="-20" dirty="0">
                <a:latin typeface="Calibri"/>
                <a:cs typeface="Calibri"/>
              </a:rPr>
              <a:t>Η </a:t>
            </a:r>
            <a:r>
              <a:rPr sz="1600" spc="-15" dirty="0">
                <a:latin typeface="Calibri"/>
                <a:cs typeface="Calibri"/>
              </a:rPr>
              <a:t> </a:t>
            </a:r>
            <a:r>
              <a:rPr sz="1600" spc="-5" dirty="0">
                <a:latin typeface="Calibri"/>
                <a:cs typeface="Calibri"/>
              </a:rPr>
              <a:t>οριακή</a:t>
            </a:r>
            <a:r>
              <a:rPr sz="1600" spc="-20" dirty="0">
                <a:latin typeface="Calibri"/>
                <a:cs typeface="Calibri"/>
              </a:rPr>
              <a:t> </a:t>
            </a:r>
            <a:r>
              <a:rPr sz="1600" spc="-5" dirty="0">
                <a:latin typeface="Calibri"/>
                <a:cs typeface="Calibri"/>
              </a:rPr>
              <a:t>αυτή</a:t>
            </a:r>
            <a:r>
              <a:rPr sz="1600" dirty="0">
                <a:latin typeface="Calibri"/>
                <a:cs typeface="Calibri"/>
              </a:rPr>
              <a:t> </a:t>
            </a:r>
            <a:r>
              <a:rPr sz="1600" spc="-15" dirty="0">
                <a:latin typeface="Calibri"/>
                <a:cs typeface="Calibri"/>
              </a:rPr>
              <a:t>σχέση</a:t>
            </a:r>
            <a:r>
              <a:rPr sz="1600" spc="5" dirty="0">
                <a:latin typeface="Calibri"/>
                <a:cs typeface="Calibri"/>
              </a:rPr>
              <a:t> </a:t>
            </a:r>
            <a:r>
              <a:rPr sz="1600" spc="-10" dirty="0">
                <a:latin typeface="Calibri"/>
                <a:cs typeface="Calibri"/>
              </a:rPr>
              <a:t>συμπίεσης</a:t>
            </a:r>
            <a:r>
              <a:rPr sz="1600" spc="10" dirty="0">
                <a:latin typeface="Calibri"/>
                <a:cs typeface="Calibri"/>
              </a:rPr>
              <a:t> </a:t>
            </a:r>
            <a:r>
              <a:rPr sz="1600" spc="-10" dirty="0">
                <a:latin typeface="Calibri"/>
                <a:cs typeface="Calibri"/>
              </a:rPr>
              <a:t>ονομάζεται</a:t>
            </a:r>
            <a:r>
              <a:rPr sz="1600" spc="5" dirty="0">
                <a:latin typeface="Calibri"/>
                <a:cs typeface="Calibri"/>
              </a:rPr>
              <a:t> </a:t>
            </a:r>
            <a:r>
              <a:rPr sz="1600" spc="-5" dirty="0">
                <a:latin typeface="Calibri"/>
                <a:cs typeface="Calibri"/>
              </a:rPr>
              <a:t>Highest</a:t>
            </a:r>
            <a:r>
              <a:rPr sz="1600" spc="-10" dirty="0">
                <a:latin typeface="Calibri"/>
                <a:cs typeface="Calibri"/>
              </a:rPr>
              <a:t> </a:t>
            </a:r>
            <a:r>
              <a:rPr sz="1600" dirty="0">
                <a:latin typeface="Calibri"/>
                <a:cs typeface="Calibri"/>
              </a:rPr>
              <a:t>Usable </a:t>
            </a:r>
            <a:r>
              <a:rPr sz="1600" spc="-5" dirty="0">
                <a:latin typeface="Calibri"/>
                <a:cs typeface="Calibri"/>
              </a:rPr>
              <a:t>Compression</a:t>
            </a:r>
            <a:r>
              <a:rPr sz="1600" spc="-10" dirty="0">
                <a:latin typeface="Calibri"/>
                <a:cs typeface="Calibri"/>
              </a:rPr>
              <a:t> </a:t>
            </a:r>
            <a:r>
              <a:rPr sz="1600" spc="-5" dirty="0">
                <a:latin typeface="Calibri"/>
                <a:cs typeface="Calibri"/>
              </a:rPr>
              <a:t>Ratio</a:t>
            </a:r>
            <a:r>
              <a:rPr sz="1600" spc="-10" dirty="0">
                <a:latin typeface="Calibri"/>
                <a:cs typeface="Calibri"/>
              </a:rPr>
              <a:t> </a:t>
            </a:r>
            <a:r>
              <a:rPr sz="1600" spc="-5" dirty="0">
                <a:latin typeface="Calibri"/>
                <a:cs typeface="Calibri"/>
              </a:rPr>
              <a:t>(HUCR).</a:t>
            </a:r>
            <a:endParaRPr sz="1600" dirty="0">
              <a:latin typeface="Calibri"/>
              <a:cs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2F6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050" name="Picture 2" descr="How Octane is Tested">
            <a:extLst>
              <a:ext uri="{FF2B5EF4-FFF2-40B4-BE49-F238E27FC236}">
                <a16:creationId xmlns:a16="http://schemas.microsoft.com/office/drawing/2014/main" id="{F33FBFC3-8A40-4BFC-B48A-0120F3B6B3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3728" y="459000"/>
            <a:ext cx="4375645" cy="59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2312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07972" y="240029"/>
            <a:ext cx="6527165" cy="574040"/>
          </a:xfrm>
          <a:prstGeom prst="rect">
            <a:avLst/>
          </a:prstGeom>
        </p:spPr>
        <p:txBody>
          <a:bodyPr vert="horz" wrap="square" lIns="0" tIns="12700" rIns="0" bIns="0" rtlCol="0">
            <a:spAutoFit/>
          </a:bodyPr>
          <a:lstStyle/>
          <a:p>
            <a:pPr marL="12700">
              <a:lnSpc>
                <a:spcPct val="100000"/>
              </a:lnSpc>
              <a:spcBef>
                <a:spcPts val="100"/>
              </a:spcBef>
            </a:pPr>
            <a:r>
              <a:rPr sz="3600" b="0" u="none" spc="-5" dirty="0">
                <a:latin typeface="Calibri"/>
                <a:cs typeface="Calibri"/>
              </a:rPr>
              <a:t>Χρήση</a:t>
            </a:r>
            <a:r>
              <a:rPr sz="3600" b="0" u="none" spc="-25" dirty="0">
                <a:latin typeface="Calibri"/>
                <a:cs typeface="Calibri"/>
              </a:rPr>
              <a:t> </a:t>
            </a:r>
            <a:r>
              <a:rPr sz="3600" b="0" u="none" spc="-5" dirty="0">
                <a:latin typeface="Calibri"/>
                <a:cs typeface="Calibri"/>
              </a:rPr>
              <a:t>Βιο-αιθανόλης</a:t>
            </a:r>
            <a:r>
              <a:rPr sz="3600" b="0" u="none" spc="-30" dirty="0">
                <a:latin typeface="Calibri"/>
                <a:cs typeface="Calibri"/>
              </a:rPr>
              <a:t> </a:t>
            </a:r>
            <a:r>
              <a:rPr sz="3600" b="0" u="none" spc="5" dirty="0">
                <a:latin typeface="Calibri"/>
                <a:cs typeface="Calibri"/>
              </a:rPr>
              <a:t>στις</a:t>
            </a:r>
            <a:r>
              <a:rPr sz="3600" b="0" u="none" spc="-25" dirty="0">
                <a:latin typeface="Calibri"/>
                <a:cs typeface="Calibri"/>
              </a:rPr>
              <a:t> βενζίνες</a:t>
            </a:r>
            <a:endParaRPr sz="3600">
              <a:latin typeface="Calibri"/>
              <a:cs typeface="Calibri"/>
            </a:endParaRPr>
          </a:p>
        </p:txBody>
      </p:sp>
      <p:sp>
        <p:nvSpPr>
          <p:cNvPr id="4" name="object 4"/>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82</a:t>
            </a:fld>
            <a:endParaRPr dirty="0"/>
          </a:p>
        </p:txBody>
      </p:sp>
      <p:sp>
        <p:nvSpPr>
          <p:cNvPr id="3" name="object 3"/>
          <p:cNvSpPr txBox="1"/>
          <p:nvPr/>
        </p:nvSpPr>
        <p:spPr>
          <a:xfrm>
            <a:off x="293014" y="1697863"/>
            <a:ext cx="8462645" cy="2952115"/>
          </a:xfrm>
          <a:prstGeom prst="rect">
            <a:avLst/>
          </a:prstGeom>
        </p:spPr>
        <p:txBody>
          <a:bodyPr vert="horz" wrap="square" lIns="0" tIns="58419" rIns="0" bIns="0" rtlCol="0">
            <a:spAutoFit/>
          </a:bodyPr>
          <a:lstStyle/>
          <a:p>
            <a:pPr marL="355600" indent="-342900">
              <a:lnSpc>
                <a:spcPct val="100000"/>
              </a:lnSpc>
              <a:spcBef>
                <a:spcPts val="459"/>
              </a:spcBef>
              <a:buFont typeface="Arial MT"/>
              <a:buChar char="•"/>
              <a:tabLst>
                <a:tab pos="354965" algn="l"/>
                <a:tab pos="355600" algn="l"/>
              </a:tabLst>
            </a:pPr>
            <a:r>
              <a:rPr sz="1500" b="1" u="sng" spc="-5" dirty="0">
                <a:uFill>
                  <a:solidFill>
                    <a:srgbClr val="000000"/>
                  </a:solidFill>
                </a:uFill>
                <a:latin typeface="Calibri"/>
                <a:cs typeface="Calibri"/>
              </a:rPr>
              <a:t>Άρθρο</a:t>
            </a:r>
            <a:r>
              <a:rPr sz="1500" b="1" u="sng" dirty="0">
                <a:uFill>
                  <a:solidFill>
                    <a:srgbClr val="000000"/>
                  </a:solidFill>
                </a:uFill>
                <a:latin typeface="Calibri"/>
                <a:cs typeface="Calibri"/>
              </a:rPr>
              <a:t> 29</a:t>
            </a:r>
            <a:r>
              <a:rPr sz="1500" b="1" u="sng" spc="5" dirty="0">
                <a:uFill>
                  <a:solidFill>
                    <a:srgbClr val="000000"/>
                  </a:solidFill>
                </a:uFill>
                <a:latin typeface="Calibri"/>
                <a:cs typeface="Calibri"/>
              </a:rPr>
              <a:t> </a:t>
            </a:r>
            <a:r>
              <a:rPr sz="1500" b="1" u="sng" spc="-5" dirty="0">
                <a:uFill>
                  <a:solidFill>
                    <a:srgbClr val="000000"/>
                  </a:solidFill>
                </a:uFill>
                <a:latin typeface="Calibri"/>
                <a:cs typeface="Calibri"/>
              </a:rPr>
              <a:t>του νόμου</a:t>
            </a:r>
            <a:r>
              <a:rPr sz="1500" b="1" u="sng" spc="25" dirty="0">
                <a:uFill>
                  <a:solidFill>
                    <a:srgbClr val="000000"/>
                  </a:solidFill>
                </a:uFill>
                <a:latin typeface="Calibri"/>
                <a:cs typeface="Calibri"/>
              </a:rPr>
              <a:t> </a:t>
            </a:r>
            <a:r>
              <a:rPr sz="1500" b="1" u="sng" spc="-5" dirty="0">
                <a:uFill>
                  <a:solidFill>
                    <a:srgbClr val="000000"/>
                  </a:solidFill>
                </a:uFill>
                <a:latin typeface="Calibri"/>
                <a:cs typeface="Calibri"/>
              </a:rPr>
              <a:t>4546/2018</a:t>
            </a:r>
            <a:endParaRPr sz="1500">
              <a:latin typeface="Calibri"/>
              <a:cs typeface="Calibri"/>
            </a:endParaRPr>
          </a:p>
          <a:p>
            <a:pPr marL="355600" marR="5080" indent="20955">
              <a:lnSpc>
                <a:spcPct val="100000"/>
              </a:lnSpc>
              <a:spcBef>
                <a:spcPts val="360"/>
              </a:spcBef>
            </a:pPr>
            <a:r>
              <a:rPr sz="1500" spc="-5" dirty="0">
                <a:latin typeface="Calibri"/>
                <a:cs typeface="Calibri"/>
              </a:rPr>
              <a:t>«Η</a:t>
            </a:r>
            <a:r>
              <a:rPr sz="1500" dirty="0">
                <a:latin typeface="Calibri"/>
                <a:cs typeface="Calibri"/>
              </a:rPr>
              <a:t> </a:t>
            </a:r>
            <a:r>
              <a:rPr sz="1500" spc="-15" dirty="0">
                <a:latin typeface="Calibri"/>
                <a:cs typeface="Calibri"/>
              </a:rPr>
              <a:t>βενζίνη</a:t>
            </a:r>
            <a:r>
              <a:rPr sz="1500" spc="20" dirty="0">
                <a:latin typeface="Calibri"/>
                <a:cs typeface="Calibri"/>
              </a:rPr>
              <a:t> </a:t>
            </a:r>
            <a:r>
              <a:rPr sz="1500" spc="-10" dirty="0">
                <a:latin typeface="Calibri"/>
                <a:cs typeface="Calibri"/>
              </a:rPr>
              <a:t>αναμιγνύεται</a:t>
            </a:r>
            <a:r>
              <a:rPr sz="1500" spc="35" dirty="0">
                <a:latin typeface="Calibri"/>
                <a:cs typeface="Calibri"/>
              </a:rPr>
              <a:t> </a:t>
            </a:r>
            <a:r>
              <a:rPr sz="1500" spc="-5" dirty="0">
                <a:latin typeface="Calibri"/>
                <a:cs typeface="Calibri"/>
              </a:rPr>
              <a:t>υποχρεωτικά</a:t>
            </a:r>
            <a:r>
              <a:rPr sz="1500" spc="-15" dirty="0">
                <a:latin typeface="Calibri"/>
                <a:cs typeface="Calibri"/>
              </a:rPr>
              <a:t> </a:t>
            </a:r>
            <a:r>
              <a:rPr sz="1500" spc="-10" dirty="0">
                <a:latin typeface="Calibri"/>
                <a:cs typeface="Calibri"/>
              </a:rPr>
              <a:t>είτε</a:t>
            </a:r>
            <a:r>
              <a:rPr sz="1500" spc="10" dirty="0">
                <a:latin typeface="Calibri"/>
                <a:cs typeface="Calibri"/>
              </a:rPr>
              <a:t> </a:t>
            </a:r>
            <a:r>
              <a:rPr sz="1500" dirty="0">
                <a:latin typeface="Calibri"/>
                <a:cs typeface="Calibri"/>
              </a:rPr>
              <a:t>με</a:t>
            </a:r>
            <a:r>
              <a:rPr sz="1500" spc="10" dirty="0">
                <a:latin typeface="Calibri"/>
                <a:cs typeface="Calibri"/>
              </a:rPr>
              <a:t> </a:t>
            </a:r>
            <a:r>
              <a:rPr sz="1500" spc="-5" dirty="0">
                <a:latin typeface="Calibri"/>
                <a:cs typeface="Calibri"/>
              </a:rPr>
              <a:t>αυτούσια</a:t>
            </a:r>
            <a:r>
              <a:rPr sz="1500" spc="-80" dirty="0">
                <a:latin typeface="Calibri"/>
                <a:cs typeface="Calibri"/>
              </a:rPr>
              <a:t> </a:t>
            </a:r>
            <a:r>
              <a:rPr sz="1500" spc="-10" dirty="0">
                <a:latin typeface="Calibri"/>
                <a:cs typeface="Calibri"/>
              </a:rPr>
              <a:t>βιοαιθανόλη,</a:t>
            </a:r>
            <a:r>
              <a:rPr sz="1500" spc="20" dirty="0">
                <a:latin typeface="Calibri"/>
                <a:cs typeface="Calibri"/>
              </a:rPr>
              <a:t> </a:t>
            </a:r>
            <a:r>
              <a:rPr sz="1500" spc="-10" dirty="0">
                <a:latin typeface="Calibri"/>
                <a:cs typeface="Calibri"/>
              </a:rPr>
              <a:t>είτε</a:t>
            </a:r>
            <a:r>
              <a:rPr sz="1500" spc="5" dirty="0">
                <a:latin typeface="Calibri"/>
                <a:cs typeface="Calibri"/>
              </a:rPr>
              <a:t> </a:t>
            </a:r>
            <a:r>
              <a:rPr sz="1500" dirty="0">
                <a:latin typeface="Calibri"/>
                <a:cs typeface="Calibri"/>
              </a:rPr>
              <a:t>με</a:t>
            </a:r>
            <a:r>
              <a:rPr sz="1500" spc="20" dirty="0">
                <a:latin typeface="Calibri"/>
                <a:cs typeface="Calibri"/>
              </a:rPr>
              <a:t> </a:t>
            </a:r>
            <a:r>
              <a:rPr sz="1500" spc="-5" dirty="0">
                <a:latin typeface="Calibri"/>
                <a:cs typeface="Calibri"/>
              </a:rPr>
              <a:t>βιοαιθέρες</a:t>
            </a:r>
            <a:r>
              <a:rPr sz="1500" spc="5" dirty="0">
                <a:latin typeface="Calibri"/>
                <a:cs typeface="Calibri"/>
              </a:rPr>
              <a:t> </a:t>
            </a:r>
            <a:r>
              <a:rPr sz="1500" dirty="0">
                <a:latin typeface="Calibri"/>
                <a:cs typeface="Calibri"/>
              </a:rPr>
              <a:t>που </a:t>
            </a:r>
            <a:r>
              <a:rPr sz="1500" spc="5" dirty="0">
                <a:latin typeface="Calibri"/>
                <a:cs typeface="Calibri"/>
              </a:rPr>
              <a:t> </a:t>
            </a:r>
            <a:r>
              <a:rPr sz="1500" spc="-5" dirty="0">
                <a:latin typeface="Calibri"/>
                <a:cs typeface="Calibri"/>
              </a:rPr>
              <a:t>παράγονται</a:t>
            </a:r>
            <a:r>
              <a:rPr sz="1500" spc="-15" dirty="0">
                <a:latin typeface="Calibri"/>
                <a:cs typeface="Calibri"/>
              </a:rPr>
              <a:t> </a:t>
            </a:r>
            <a:r>
              <a:rPr sz="1500" spc="-5" dirty="0">
                <a:latin typeface="Calibri"/>
                <a:cs typeface="Calibri"/>
              </a:rPr>
              <a:t>από</a:t>
            </a:r>
            <a:r>
              <a:rPr sz="1500" spc="-10" dirty="0">
                <a:latin typeface="Calibri"/>
                <a:cs typeface="Calibri"/>
              </a:rPr>
              <a:t> αλκοόλες</a:t>
            </a:r>
            <a:r>
              <a:rPr sz="1500" spc="5" dirty="0">
                <a:latin typeface="Calibri"/>
                <a:cs typeface="Calibri"/>
              </a:rPr>
              <a:t> </a:t>
            </a:r>
            <a:r>
              <a:rPr sz="1500" spc="-5" dirty="0">
                <a:latin typeface="Calibri"/>
                <a:cs typeface="Calibri"/>
              </a:rPr>
              <a:t>βιολογικής</a:t>
            </a:r>
            <a:r>
              <a:rPr sz="1500" spc="10" dirty="0">
                <a:latin typeface="Calibri"/>
                <a:cs typeface="Calibri"/>
              </a:rPr>
              <a:t> </a:t>
            </a:r>
            <a:r>
              <a:rPr sz="1500" dirty="0">
                <a:latin typeface="Calibri"/>
                <a:cs typeface="Calibri"/>
              </a:rPr>
              <a:t>προέλευσης</a:t>
            </a:r>
            <a:r>
              <a:rPr sz="1500" spc="-5" dirty="0">
                <a:latin typeface="Calibri"/>
                <a:cs typeface="Calibri"/>
              </a:rPr>
              <a:t> </a:t>
            </a:r>
            <a:r>
              <a:rPr sz="1500" dirty="0">
                <a:latin typeface="Calibri"/>
                <a:cs typeface="Calibri"/>
              </a:rPr>
              <a:t>που</a:t>
            </a:r>
            <a:r>
              <a:rPr sz="1500" spc="-5" dirty="0">
                <a:latin typeface="Calibri"/>
                <a:cs typeface="Calibri"/>
              </a:rPr>
              <a:t> </a:t>
            </a:r>
            <a:r>
              <a:rPr sz="1500" spc="-10" dirty="0">
                <a:latin typeface="Calibri"/>
                <a:cs typeface="Calibri"/>
              </a:rPr>
              <a:t>παράγεται</a:t>
            </a:r>
            <a:r>
              <a:rPr sz="1500" dirty="0">
                <a:latin typeface="Calibri"/>
                <a:cs typeface="Calibri"/>
              </a:rPr>
              <a:t> </a:t>
            </a:r>
            <a:r>
              <a:rPr sz="1500" spc="-5" dirty="0">
                <a:latin typeface="Calibri"/>
                <a:cs typeface="Calibri"/>
              </a:rPr>
              <a:t>από</a:t>
            </a:r>
            <a:r>
              <a:rPr sz="1500" dirty="0">
                <a:latin typeface="Calibri"/>
                <a:cs typeface="Calibri"/>
              </a:rPr>
              <a:t> </a:t>
            </a:r>
            <a:r>
              <a:rPr sz="1500" spc="-10" dirty="0">
                <a:latin typeface="Calibri"/>
                <a:cs typeface="Calibri"/>
              </a:rPr>
              <a:t>σιτηρά,</a:t>
            </a:r>
            <a:r>
              <a:rPr sz="1500" dirty="0">
                <a:latin typeface="Calibri"/>
                <a:cs typeface="Calibri"/>
              </a:rPr>
              <a:t> </a:t>
            </a:r>
            <a:r>
              <a:rPr sz="1500" spc="-15" dirty="0">
                <a:latin typeface="Calibri"/>
                <a:cs typeface="Calibri"/>
              </a:rPr>
              <a:t>ζαχαροκάλαμο</a:t>
            </a:r>
            <a:r>
              <a:rPr sz="1500" spc="-5" dirty="0">
                <a:latin typeface="Calibri"/>
                <a:cs typeface="Calibri"/>
              </a:rPr>
              <a:t> </a:t>
            </a:r>
            <a:r>
              <a:rPr sz="1500" spc="-20" dirty="0">
                <a:latin typeface="Calibri"/>
                <a:cs typeface="Calibri"/>
              </a:rPr>
              <a:t>και</a:t>
            </a:r>
            <a:r>
              <a:rPr sz="1500" spc="10" dirty="0">
                <a:latin typeface="Calibri"/>
                <a:cs typeface="Calibri"/>
              </a:rPr>
              <a:t> </a:t>
            </a:r>
            <a:r>
              <a:rPr sz="1500" dirty="0">
                <a:latin typeface="Calibri"/>
                <a:cs typeface="Calibri"/>
              </a:rPr>
              <a:t>άλλες </a:t>
            </a:r>
            <a:r>
              <a:rPr sz="1500" spc="-325" dirty="0">
                <a:latin typeface="Calibri"/>
                <a:cs typeface="Calibri"/>
              </a:rPr>
              <a:t> </a:t>
            </a:r>
            <a:r>
              <a:rPr sz="1500" spc="-10" dirty="0">
                <a:latin typeface="Calibri"/>
                <a:cs typeface="Calibri"/>
              </a:rPr>
              <a:t>ζυμώσεις</a:t>
            </a:r>
            <a:r>
              <a:rPr sz="1500" spc="5" dirty="0">
                <a:latin typeface="Calibri"/>
                <a:cs typeface="Calibri"/>
              </a:rPr>
              <a:t> </a:t>
            </a:r>
            <a:r>
              <a:rPr sz="1500" spc="-5" dirty="0">
                <a:latin typeface="Calibri"/>
                <a:cs typeface="Calibri"/>
              </a:rPr>
              <a:t>1%</a:t>
            </a:r>
            <a:r>
              <a:rPr sz="1500" dirty="0">
                <a:latin typeface="Calibri"/>
                <a:cs typeface="Calibri"/>
              </a:rPr>
              <a:t> </a:t>
            </a:r>
            <a:r>
              <a:rPr sz="1500" spc="-5" dirty="0">
                <a:latin typeface="Calibri"/>
                <a:cs typeface="Calibri"/>
              </a:rPr>
              <a:t>για</a:t>
            </a:r>
            <a:r>
              <a:rPr sz="1500" spc="5" dirty="0">
                <a:latin typeface="Calibri"/>
                <a:cs typeface="Calibri"/>
              </a:rPr>
              <a:t> </a:t>
            </a:r>
            <a:r>
              <a:rPr sz="1500" spc="-10" dirty="0">
                <a:latin typeface="Calibri"/>
                <a:cs typeface="Calibri"/>
              </a:rPr>
              <a:t>το</a:t>
            </a:r>
            <a:r>
              <a:rPr sz="1500" spc="-5" dirty="0">
                <a:latin typeface="Calibri"/>
                <a:cs typeface="Calibri"/>
              </a:rPr>
              <a:t> </a:t>
            </a:r>
            <a:r>
              <a:rPr sz="1500" spc="-10" dirty="0">
                <a:latin typeface="Calibri"/>
                <a:cs typeface="Calibri"/>
              </a:rPr>
              <a:t>έτος </a:t>
            </a:r>
            <a:r>
              <a:rPr sz="1500" spc="-5" dirty="0">
                <a:latin typeface="Calibri"/>
                <a:cs typeface="Calibri"/>
              </a:rPr>
              <a:t>2019</a:t>
            </a:r>
            <a:r>
              <a:rPr sz="1500" spc="15" dirty="0">
                <a:latin typeface="Calibri"/>
                <a:cs typeface="Calibri"/>
              </a:rPr>
              <a:t> </a:t>
            </a:r>
            <a:r>
              <a:rPr sz="1500" spc="-20" dirty="0">
                <a:latin typeface="Calibri"/>
                <a:cs typeface="Calibri"/>
              </a:rPr>
              <a:t>και</a:t>
            </a:r>
            <a:r>
              <a:rPr sz="1500" dirty="0">
                <a:latin typeface="Calibri"/>
                <a:cs typeface="Calibri"/>
              </a:rPr>
              <a:t> </a:t>
            </a:r>
            <a:r>
              <a:rPr sz="1500" spc="-5" dirty="0">
                <a:latin typeface="Calibri"/>
                <a:cs typeface="Calibri"/>
              </a:rPr>
              <a:t>3,3%</a:t>
            </a:r>
            <a:r>
              <a:rPr sz="1500" spc="15" dirty="0">
                <a:latin typeface="Calibri"/>
                <a:cs typeface="Calibri"/>
              </a:rPr>
              <a:t> </a:t>
            </a:r>
            <a:r>
              <a:rPr sz="1500" spc="-5" dirty="0">
                <a:latin typeface="Calibri"/>
                <a:cs typeface="Calibri"/>
              </a:rPr>
              <a:t>για </a:t>
            </a:r>
            <a:r>
              <a:rPr sz="1500" spc="-10" dirty="0">
                <a:latin typeface="Calibri"/>
                <a:cs typeface="Calibri"/>
              </a:rPr>
              <a:t>το</a:t>
            </a:r>
            <a:r>
              <a:rPr sz="1500" spc="-5" dirty="0">
                <a:latin typeface="Calibri"/>
                <a:cs typeface="Calibri"/>
              </a:rPr>
              <a:t> </a:t>
            </a:r>
            <a:r>
              <a:rPr sz="1500" spc="-10" dirty="0">
                <a:latin typeface="Calibri"/>
                <a:cs typeface="Calibri"/>
              </a:rPr>
              <a:t>έτος </a:t>
            </a:r>
            <a:r>
              <a:rPr sz="1500" spc="-5" dirty="0">
                <a:latin typeface="Calibri"/>
                <a:cs typeface="Calibri"/>
              </a:rPr>
              <a:t>2020</a:t>
            </a:r>
            <a:r>
              <a:rPr sz="1500" spc="15" dirty="0">
                <a:latin typeface="Calibri"/>
                <a:cs typeface="Calibri"/>
              </a:rPr>
              <a:t> </a:t>
            </a:r>
            <a:r>
              <a:rPr sz="1500" spc="-20" dirty="0">
                <a:latin typeface="Calibri"/>
                <a:cs typeface="Calibri"/>
              </a:rPr>
              <a:t>και</a:t>
            </a:r>
            <a:r>
              <a:rPr sz="1500" dirty="0">
                <a:latin typeface="Calibri"/>
                <a:cs typeface="Calibri"/>
              </a:rPr>
              <a:t> </a:t>
            </a:r>
            <a:r>
              <a:rPr sz="1500" spc="-5" dirty="0">
                <a:latin typeface="Calibri"/>
                <a:cs typeface="Calibri"/>
              </a:rPr>
              <a:t>για</a:t>
            </a:r>
            <a:r>
              <a:rPr sz="1500" spc="5" dirty="0">
                <a:latin typeface="Calibri"/>
                <a:cs typeface="Calibri"/>
              </a:rPr>
              <a:t> </a:t>
            </a:r>
            <a:r>
              <a:rPr sz="1500" spc="-10" dirty="0">
                <a:latin typeface="Calibri"/>
                <a:cs typeface="Calibri"/>
              </a:rPr>
              <a:t>τα</a:t>
            </a:r>
            <a:r>
              <a:rPr sz="1500" spc="-5" dirty="0">
                <a:latin typeface="Calibri"/>
                <a:cs typeface="Calibri"/>
              </a:rPr>
              <a:t> </a:t>
            </a:r>
            <a:r>
              <a:rPr sz="1500" dirty="0">
                <a:latin typeface="Calibri"/>
                <a:cs typeface="Calibri"/>
              </a:rPr>
              <a:t>επόμενα </a:t>
            </a:r>
            <a:r>
              <a:rPr sz="1500" spc="-5" dirty="0">
                <a:latin typeface="Calibri"/>
                <a:cs typeface="Calibri"/>
              </a:rPr>
              <a:t>έτη…».</a:t>
            </a:r>
            <a:endParaRPr sz="1500">
              <a:latin typeface="Calibri"/>
              <a:cs typeface="Calibri"/>
            </a:endParaRPr>
          </a:p>
          <a:p>
            <a:pPr>
              <a:lnSpc>
                <a:spcPct val="100000"/>
              </a:lnSpc>
              <a:spcBef>
                <a:spcPts val="15"/>
              </a:spcBef>
            </a:pPr>
            <a:endParaRPr sz="2050">
              <a:latin typeface="Calibri"/>
              <a:cs typeface="Calibri"/>
            </a:endParaRPr>
          </a:p>
          <a:p>
            <a:pPr marL="355600" indent="-342900">
              <a:lnSpc>
                <a:spcPct val="100000"/>
              </a:lnSpc>
              <a:spcBef>
                <a:spcPts val="5"/>
              </a:spcBef>
              <a:buFont typeface="Arial MT"/>
              <a:buChar char="•"/>
              <a:tabLst>
                <a:tab pos="354965" algn="l"/>
                <a:tab pos="355600" algn="l"/>
              </a:tabLst>
            </a:pPr>
            <a:r>
              <a:rPr sz="1500" dirty="0">
                <a:latin typeface="Calibri"/>
                <a:cs typeface="Calibri"/>
              </a:rPr>
              <a:t>Η</a:t>
            </a:r>
            <a:r>
              <a:rPr sz="1500" spc="-5" dirty="0">
                <a:latin typeface="Calibri"/>
                <a:cs typeface="Calibri"/>
              </a:rPr>
              <a:t> </a:t>
            </a:r>
            <a:r>
              <a:rPr sz="1500" spc="-10" dirty="0">
                <a:latin typeface="Calibri"/>
                <a:cs typeface="Calibri"/>
              </a:rPr>
              <a:t>βιοαιθανόλη</a:t>
            </a:r>
            <a:r>
              <a:rPr sz="1500" spc="20" dirty="0">
                <a:latin typeface="Calibri"/>
                <a:cs typeface="Calibri"/>
              </a:rPr>
              <a:t> </a:t>
            </a:r>
            <a:r>
              <a:rPr sz="1500" dirty="0">
                <a:latin typeface="Calibri"/>
                <a:cs typeface="Calibri"/>
              </a:rPr>
              <a:t>πληροί</a:t>
            </a:r>
            <a:r>
              <a:rPr sz="1500" spc="-20" dirty="0">
                <a:latin typeface="Calibri"/>
                <a:cs typeface="Calibri"/>
              </a:rPr>
              <a:t> </a:t>
            </a:r>
            <a:r>
              <a:rPr sz="1500" spc="-15" dirty="0">
                <a:latin typeface="Calibri"/>
                <a:cs typeface="Calibri"/>
              </a:rPr>
              <a:t>την</a:t>
            </a:r>
            <a:r>
              <a:rPr sz="1500" dirty="0">
                <a:latin typeface="Calibri"/>
                <a:cs typeface="Calibri"/>
              </a:rPr>
              <a:t> </a:t>
            </a:r>
            <a:r>
              <a:rPr sz="1500" spc="-5" dirty="0">
                <a:latin typeface="Calibri"/>
                <a:cs typeface="Calibri"/>
              </a:rPr>
              <a:t>προδιαγραφή</a:t>
            </a:r>
            <a:r>
              <a:rPr sz="1500" spc="-25" dirty="0">
                <a:latin typeface="Calibri"/>
                <a:cs typeface="Calibri"/>
              </a:rPr>
              <a:t> </a:t>
            </a:r>
            <a:r>
              <a:rPr sz="1500" spc="-10" dirty="0">
                <a:latin typeface="Calibri"/>
                <a:cs typeface="Calibri"/>
              </a:rPr>
              <a:t>του</a:t>
            </a:r>
            <a:r>
              <a:rPr sz="1500" spc="-15" dirty="0">
                <a:latin typeface="Calibri"/>
                <a:cs typeface="Calibri"/>
              </a:rPr>
              <a:t> </a:t>
            </a:r>
            <a:r>
              <a:rPr sz="1500" spc="-5" dirty="0">
                <a:latin typeface="Calibri"/>
                <a:cs typeface="Calibri"/>
              </a:rPr>
              <a:t>προτύπου</a:t>
            </a:r>
            <a:r>
              <a:rPr sz="1500" spc="-25" dirty="0">
                <a:latin typeface="Calibri"/>
                <a:cs typeface="Calibri"/>
              </a:rPr>
              <a:t> </a:t>
            </a:r>
            <a:r>
              <a:rPr sz="1500" spc="-20" dirty="0">
                <a:latin typeface="Calibri"/>
                <a:cs typeface="Calibri"/>
              </a:rPr>
              <a:t>ΕΛΟΤ</a:t>
            </a:r>
            <a:r>
              <a:rPr sz="1500" spc="-15" dirty="0">
                <a:latin typeface="Calibri"/>
                <a:cs typeface="Calibri"/>
              </a:rPr>
              <a:t> </a:t>
            </a:r>
            <a:r>
              <a:rPr sz="1500" spc="-5" dirty="0">
                <a:latin typeface="Calibri"/>
                <a:cs typeface="Calibri"/>
              </a:rPr>
              <a:t>ΕΝ 15376.</a:t>
            </a:r>
            <a:endParaRPr sz="1500">
              <a:latin typeface="Calibri"/>
              <a:cs typeface="Calibri"/>
            </a:endParaRPr>
          </a:p>
          <a:p>
            <a:pPr>
              <a:lnSpc>
                <a:spcPct val="100000"/>
              </a:lnSpc>
              <a:spcBef>
                <a:spcPts val="15"/>
              </a:spcBef>
              <a:buFont typeface="Arial MT"/>
              <a:buChar char="•"/>
            </a:pPr>
            <a:endParaRPr sz="2050">
              <a:latin typeface="Calibri"/>
              <a:cs typeface="Calibri"/>
            </a:endParaRPr>
          </a:p>
          <a:p>
            <a:pPr marL="355600" indent="-342900">
              <a:lnSpc>
                <a:spcPct val="100000"/>
              </a:lnSpc>
              <a:buFont typeface="Arial MT"/>
              <a:buChar char="•"/>
              <a:tabLst>
                <a:tab pos="354965" algn="l"/>
                <a:tab pos="355600" algn="l"/>
              </a:tabLst>
            </a:pPr>
            <a:r>
              <a:rPr sz="1500" spc="-5" dirty="0">
                <a:latin typeface="Calibri"/>
                <a:cs typeface="Calibri"/>
              </a:rPr>
              <a:t>Πρωτοπόρος</a:t>
            </a:r>
            <a:r>
              <a:rPr sz="1500" spc="-30" dirty="0">
                <a:latin typeface="Calibri"/>
                <a:cs typeface="Calibri"/>
              </a:rPr>
              <a:t> </a:t>
            </a:r>
            <a:r>
              <a:rPr sz="1500" spc="-10" dirty="0">
                <a:latin typeface="Calibri"/>
                <a:cs typeface="Calibri"/>
              </a:rPr>
              <a:t>χώρα:</a:t>
            </a:r>
            <a:r>
              <a:rPr sz="1500" dirty="0">
                <a:latin typeface="Calibri"/>
                <a:cs typeface="Calibri"/>
              </a:rPr>
              <a:t> </a:t>
            </a:r>
            <a:r>
              <a:rPr sz="1500" spc="-10" dirty="0">
                <a:latin typeface="Calibri"/>
                <a:cs typeface="Calibri"/>
              </a:rPr>
              <a:t>Βραζιλία</a:t>
            </a:r>
            <a:r>
              <a:rPr sz="1500" spc="5" dirty="0">
                <a:latin typeface="Calibri"/>
                <a:cs typeface="Calibri"/>
              </a:rPr>
              <a:t> </a:t>
            </a:r>
            <a:r>
              <a:rPr sz="1500" spc="-15" dirty="0">
                <a:latin typeface="Calibri"/>
                <a:cs typeface="Calibri"/>
              </a:rPr>
              <a:t>(ζαχαροκάλαμο)</a:t>
            </a:r>
            <a:r>
              <a:rPr sz="1500" spc="-50" dirty="0">
                <a:latin typeface="Calibri"/>
                <a:cs typeface="Calibri"/>
              </a:rPr>
              <a:t> </a:t>
            </a:r>
            <a:r>
              <a:rPr sz="1500" dirty="0">
                <a:latin typeface="Calibri"/>
                <a:cs typeface="Calibri"/>
              </a:rPr>
              <a:t>-</a:t>
            </a:r>
            <a:r>
              <a:rPr sz="1500" spc="5" dirty="0">
                <a:latin typeface="Calibri"/>
                <a:cs typeface="Calibri"/>
              </a:rPr>
              <a:t> </a:t>
            </a:r>
            <a:r>
              <a:rPr sz="1500" spc="-5" dirty="0">
                <a:latin typeface="Calibri"/>
                <a:cs typeface="Calibri"/>
              </a:rPr>
              <a:t>1979</a:t>
            </a:r>
            <a:endParaRPr sz="1500">
              <a:latin typeface="Calibri"/>
              <a:cs typeface="Calibri"/>
            </a:endParaRPr>
          </a:p>
          <a:p>
            <a:pPr marL="355600">
              <a:lnSpc>
                <a:spcPct val="100000"/>
              </a:lnSpc>
              <a:spcBef>
                <a:spcPts val="360"/>
              </a:spcBef>
            </a:pPr>
            <a:r>
              <a:rPr sz="1500" dirty="0">
                <a:latin typeface="Calibri"/>
                <a:cs typeface="Calibri"/>
              </a:rPr>
              <a:t>Η.Π.Α</a:t>
            </a:r>
            <a:r>
              <a:rPr sz="1500" b="1" dirty="0">
                <a:latin typeface="Calibri"/>
                <a:cs typeface="Calibri"/>
              </a:rPr>
              <a:t>.</a:t>
            </a:r>
            <a:r>
              <a:rPr sz="1500" b="1" spc="-30" dirty="0">
                <a:latin typeface="Calibri"/>
                <a:cs typeface="Calibri"/>
              </a:rPr>
              <a:t> </a:t>
            </a:r>
            <a:r>
              <a:rPr sz="1500" spc="-15" dirty="0">
                <a:latin typeface="Calibri"/>
                <a:cs typeface="Calibri"/>
              </a:rPr>
              <a:t>(καλαμπόκι)</a:t>
            </a:r>
            <a:r>
              <a:rPr sz="1500" spc="-25" dirty="0">
                <a:latin typeface="Calibri"/>
                <a:cs typeface="Calibri"/>
              </a:rPr>
              <a:t> </a:t>
            </a:r>
            <a:r>
              <a:rPr sz="1500" dirty="0">
                <a:latin typeface="Calibri"/>
                <a:cs typeface="Calibri"/>
              </a:rPr>
              <a:t>–</a:t>
            </a:r>
            <a:r>
              <a:rPr sz="1500" spc="-5" dirty="0">
                <a:latin typeface="Calibri"/>
                <a:cs typeface="Calibri"/>
              </a:rPr>
              <a:t> 1986</a:t>
            </a:r>
            <a:endParaRPr sz="1500">
              <a:latin typeface="Calibri"/>
              <a:cs typeface="Calibri"/>
            </a:endParaRPr>
          </a:p>
          <a:p>
            <a:pPr>
              <a:lnSpc>
                <a:spcPct val="100000"/>
              </a:lnSpc>
              <a:spcBef>
                <a:spcPts val="20"/>
              </a:spcBef>
            </a:pPr>
            <a:endParaRPr sz="2050">
              <a:latin typeface="Calibri"/>
              <a:cs typeface="Calibri"/>
            </a:endParaRPr>
          </a:p>
          <a:p>
            <a:pPr marL="355600" indent="-342900">
              <a:lnSpc>
                <a:spcPct val="100000"/>
              </a:lnSpc>
              <a:buFont typeface="Arial MT"/>
              <a:buChar char="•"/>
              <a:tabLst>
                <a:tab pos="354965" algn="l"/>
                <a:tab pos="355600" algn="l"/>
              </a:tabLst>
            </a:pPr>
            <a:r>
              <a:rPr sz="1500" dirty="0">
                <a:latin typeface="Calibri"/>
                <a:cs typeface="Calibri"/>
              </a:rPr>
              <a:t>Blend</a:t>
            </a:r>
            <a:r>
              <a:rPr sz="1500" spc="-35" dirty="0">
                <a:latin typeface="Calibri"/>
                <a:cs typeface="Calibri"/>
              </a:rPr>
              <a:t> </a:t>
            </a:r>
            <a:r>
              <a:rPr sz="1500" spc="-10" dirty="0">
                <a:latin typeface="Calibri"/>
                <a:cs typeface="Calibri"/>
              </a:rPr>
              <a:t>Wall:</a:t>
            </a:r>
            <a:r>
              <a:rPr sz="1500" spc="-35" dirty="0">
                <a:latin typeface="Calibri"/>
                <a:cs typeface="Calibri"/>
              </a:rPr>
              <a:t> </a:t>
            </a:r>
            <a:r>
              <a:rPr sz="1500" b="1" spc="-5" dirty="0">
                <a:latin typeface="Calibri"/>
                <a:cs typeface="Calibri"/>
              </a:rPr>
              <a:t>10%</a:t>
            </a:r>
            <a:endParaRPr sz="1500">
              <a:latin typeface="Calibri"/>
              <a:cs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2742" y="883411"/>
            <a:ext cx="7869555" cy="4724369"/>
          </a:xfrm>
          <a:prstGeom prst="rect">
            <a:avLst/>
          </a:prstGeom>
        </p:spPr>
        <p:txBody>
          <a:bodyPr vert="horz" wrap="square" lIns="0" tIns="58419" rIns="0" bIns="0" rtlCol="0">
            <a:spAutoFit/>
          </a:bodyPr>
          <a:lstStyle/>
          <a:p>
            <a:pPr marL="355600" indent="-342900" algn="just">
              <a:lnSpc>
                <a:spcPct val="100000"/>
              </a:lnSpc>
              <a:spcBef>
                <a:spcPts val="459"/>
              </a:spcBef>
              <a:buFont typeface="Arial MT"/>
              <a:buChar char="•"/>
              <a:tabLst>
                <a:tab pos="355600" algn="l"/>
              </a:tabLst>
            </a:pPr>
            <a:r>
              <a:rPr sz="1500" spc="-5" dirty="0">
                <a:latin typeface="Calibri"/>
                <a:cs typeface="Calibri"/>
              </a:rPr>
              <a:t>Χαμηλότερες</a:t>
            </a:r>
            <a:r>
              <a:rPr sz="1500" spc="-30" dirty="0">
                <a:latin typeface="Calibri"/>
                <a:cs typeface="Calibri"/>
              </a:rPr>
              <a:t> </a:t>
            </a:r>
            <a:r>
              <a:rPr sz="1500" dirty="0">
                <a:latin typeface="Calibri"/>
                <a:cs typeface="Calibri"/>
              </a:rPr>
              <a:t>εκπομπές</a:t>
            </a:r>
            <a:r>
              <a:rPr sz="1500" spc="-35" dirty="0">
                <a:latin typeface="Calibri"/>
                <a:cs typeface="Calibri"/>
              </a:rPr>
              <a:t> </a:t>
            </a:r>
            <a:r>
              <a:rPr sz="1500" spc="-10" dirty="0">
                <a:latin typeface="Calibri"/>
                <a:cs typeface="Calibri"/>
              </a:rPr>
              <a:t>(σωματιδίων,</a:t>
            </a:r>
            <a:r>
              <a:rPr sz="1500" spc="30" dirty="0">
                <a:latin typeface="Calibri"/>
                <a:cs typeface="Calibri"/>
              </a:rPr>
              <a:t> </a:t>
            </a:r>
            <a:r>
              <a:rPr sz="1500" spc="-15" dirty="0">
                <a:latin typeface="Calibri"/>
                <a:cs typeface="Calibri"/>
              </a:rPr>
              <a:t>CO, </a:t>
            </a:r>
            <a:r>
              <a:rPr sz="1500" spc="-5" dirty="0">
                <a:latin typeface="Calibri"/>
                <a:cs typeface="Calibri"/>
              </a:rPr>
              <a:t>CO2,</a:t>
            </a:r>
            <a:r>
              <a:rPr sz="1500" spc="-15" dirty="0">
                <a:latin typeface="Calibri"/>
                <a:cs typeface="Calibri"/>
              </a:rPr>
              <a:t> </a:t>
            </a:r>
            <a:r>
              <a:rPr sz="1500" spc="-5" dirty="0">
                <a:latin typeface="Calibri"/>
                <a:cs typeface="Calibri"/>
              </a:rPr>
              <a:t>CH)</a:t>
            </a:r>
            <a:endParaRPr sz="1500" dirty="0">
              <a:latin typeface="Calibri"/>
              <a:cs typeface="Calibri"/>
            </a:endParaRPr>
          </a:p>
          <a:p>
            <a:pPr marL="355600" indent="-342900" algn="just">
              <a:lnSpc>
                <a:spcPct val="100000"/>
              </a:lnSpc>
              <a:spcBef>
                <a:spcPts val="360"/>
              </a:spcBef>
              <a:buFont typeface="Arial MT"/>
              <a:buChar char="•"/>
              <a:tabLst>
                <a:tab pos="355600" algn="l"/>
              </a:tabLst>
            </a:pPr>
            <a:r>
              <a:rPr sz="1500" spc="-10" dirty="0">
                <a:latin typeface="Calibri"/>
                <a:cs typeface="Calibri"/>
              </a:rPr>
              <a:t>Έχει χαμηλή</a:t>
            </a:r>
            <a:r>
              <a:rPr sz="1500" spc="-20" dirty="0">
                <a:latin typeface="Calibri"/>
                <a:cs typeface="Calibri"/>
              </a:rPr>
              <a:t> τοξικότητα.</a:t>
            </a:r>
            <a:endParaRPr sz="1500" dirty="0">
              <a:latin typeface="Calibri"/>
              <a:cs typeface="Calibri"/>
            </a:endParaRPr>
          </a:p>
          <a:p>
            <a:pPr marL="355600" marR="176530" indent="-342900" algn="just">
              <a:lnSpc>
                <a:spcPct val="100000"/>
              </a:lnSpc>
              <a:spcBef>
                <a:spcPts val="360"/>
              </a:spcBef>
              <a:buFont typeface="Arial MT"/>
              <a:buChar char="•"/>
              <a:tabLst>
                <a:tab pos="355600" algn="l"/>
              </a:tabLst>
            </a:pPr>
            <a:r>
              <a:rPr sz="1500" spc="-10" dirty="0">
                <a:latin typeface="Calibri"/>
                <a:cs typeface="Calibri"/>
              </a:rPr>
              <a:t>Είναι </a:t>
            </a:r>
            <a:r>
              <a:rPr sz="1500" spc="-15" dirty="0">
                <a:latin typeface="Calibri"/>
                <a:cs typeface="Calibri"/>
              </a:rPr>
              <a:t>εύκολα </a:t>
            </a:r>
            <a:r>
              <a:rPr sz="1500" spc="-10" dirty="0">
                <a:latin typeface="Calibri"/>
                <a:cs typeface="Calibri"/>
              </a:rPr>
              <a:t>βιοδιασπώμενη είτε </a:t>
            </a:r>
            <a:r>
              <a:rPr sz="1500" spc="-5" dirty="0">
                <a:latin typeface="Calibri"/>
                <a:cs typeface="Calibri"/>
              </a:rPr>
              <a:t>αερόβια, </a:t>
            </a:r>
            <a:r>
              <a:rPr sz="1500" spc="-10" dirty="0">
                <a:latin typeface="Calibri"/>
                <a:cs typeface="Calibri"/>
              </a:rPr>
              <a:t>είτε </a:t>
            </a:r>
            <a:r>
              <a:rPr sz="1500" spc="-5" dirty="0">
                <a:latin typeface="Calibri"/>
                <a:cs typeface="Calibri"/>
              </a:rPr>
              <a:t>αναερόβια στο </a:t>
            </a:r>
            <a:r>
              <a:rPr sz="1500" dirty="0">
                <a:latin typeface="Calibri"/>
                <a:cs typeface="Calibri"/>
              </a:rPr>
              <a:t>νερό </a:t>
            </a:r>
            <a:r>
              <a:rPr sz="1500" spc="-20" dirty="0">
                <a:latin typeface="Calibri"/>
                <a:cs typeface="Calibri"/>
              </a:rPr>
              <a:t>και </a:t>
            </a:r>
            <a:r>
              <a:rPr sz="1500" spc="-10" dirty="0">
                <a:latin typeface="Calibri"/>
                <a:cs typeface="Calibri"/>
              </a:rPr>
              <a:t>στο χώμα. </a:t>
            </a:r>
            <a:r>
              <a:rPr sz="1500" spc="-15" dirty="0">
                <a:latin typeface="Calibri"/>
                <a:cs typeface="Calibri"/>
              </a:rPr>
              <a:t>Τυπικά </a:t>
            </a:r>
            <a:r>
              <a:rPr sz="1500" spc="-10" dirty="0">
                <a:latin typeface="Calibri"/>
                <a:cs typeface="Calibri"/>
              </a:rPr>
              <a:t>στο </a:t>
            </a:r>
            <a:r>
              <a:rPr sz="1500" spc="-5" dirty="0">
                <a:latin typeface="Calibri"/>
                <a:cs typeface="Calibri"/>
              </a:rPr>
              <a:t> </a:t>
            </a:r>
            <a:r>
              <a:rPr sz="1500" spc="-10" dirty="0">
                <a:latin typeface="Calibri"/>
                <a:cs typeface="Calibri"/>
              </a:rPr>
              <a:t>έδαφος </a:t>
            </a:r>
            <a:r>
              <a:rPr sz="1500" dirty="0">
                <a:latin typeface="Calibri"/>
                <a:cs typeface="Calibri"/>
              </a:rPr>
              <a:t>ή </a:t>
            </a:r>
            <a:r>
              <a:rPr sz="1500" spc="-10" dirty="0">
                <a:latin typeface="Calibri"/>
                <a:cs typeface="Calibri"/>
              </a:rPr>
              <a:t>στα </a:t>
            </a:r>
            <a:r>
              <a:rPr sz="1500" spc="-5" dirty="0">
                <a:latin typeface="Calibri"/>
                <a:cs typeface="Calibri"/>
              </a:rPr>
              <a:t>υπόγεια </a:t>
            </a:r>
            <a:r>
              <a:rPr sz="1500" spc="-10" dirty="0">
                <a:latin typeface="Calibri"/>
                <a:cs typeface="Calibri"/>
              </a:rPr>
              <a:t>ύδατα, </a:t>
            </a:r>
            <a:r>
              <a:rPr sz="1500" dirty="0">
                <a:latin typeface="Calibri"/>
                <a:cs typeface="Calibri"/>
              </a:rPr>
              <a:t>η </a:t>
            </a:r>
            <a:r>
              <a:rPr sz="1500" spc="-15" dirty="0">
                <a:latin typeface="Calibri"/>
                <a:cs typeface="Calibri"/>
              </a:rPr>
              <a:t>ημιζωή </a:t>
            </a:r>
            <a:r>
              <a:rPr sz="1500" spc="-5" dirty="0">
                <a:latin typeface="Calibri"/>
                <a:cs typeface="Calibri"/>
              </a:rPr>
              <a:t>της </a:t>
            </a:r>
            <a:r>
              <a:rPr sz="1500" spc="-10" dirty="0">
                <a:latin typeface="Calibri"/>
                <a:cs typeface="Calibri"/>
              </a:rPr>
              <a:t>βιοαιθανόλης είναι μεταξύ </a:t>
            </a:r>
            <a:r>
              <a:rPr sz="1500" spc="-15" dirty="0">
                <a:latin typeface="Calibri"/>
                <a:cs typeface="Calibri"/>
              </a:rPr>
              <a:t>λίγων </a:t>
            </a:r>
            <a:r>
              <a:rPr sz="1500" spc="-5" dirty="0">
                <a:latin typeface="Calibri"/>
                <a:cs typeface="Calibri"/>
              </a:rPr>
              <a:t>ωρών </a:t>
            </a:r>
            <a:r>
              <a:rPr sz="1500" dirty="0">
                <a:latin typeface="Calibri"/>
                <a:cs typeface="Calibri"/>
              </a:rPr>
              <a:t>έως </a:t>
            </a:r>
            <a:r>
              <a:rPr sz="1500" spc="-15" dirty="0">
                <a:latin typeface="Calibri"/>
                <a:cs typeface="Calibri"/>
              </a:rPr>
              <a:t>λίγων </a:t>
            </a:r>
            <a:r>
              <a:rPr sz="1500" spc="-10" dirty="0">
                <a:latin typeface="Calibri"/>
                <a:cs typeface="Calibri"/>
              </a:rPr>
              <a:t> </a:t>
            </a:r>
            <a:r>
              <a:rPr sz="1500" spc="-5" dirty="0">
                <a:latin typeface="Calibri"/>
                <a:cs typeface="Calibri"/>
              </a:rPr>
              <a:t>ημερών.</a:t>
            </a:r>
            <a:endParaRPr sz="1500" dirty="0">
              <a:latin typeface="Calibri"/>
              <a:cs typeface="Calibri"/>
            </a:endParaRPr>
          </a:p>
          <a:p>
            <a:pPr marL="355600" indent="-342900" algn="just">
              <a:lnSpc>
                <a:spcPct val="100000"/>
              </a:lnSpc>
              <a:spcBef>
                <a:spcPts val="360"/>
              </a:spcBef>
              <a:buFont typeface="Arial MT"/>
              <a:buChar char="•"/>
              <a:tabLst>
                <a:tab pos="355600" algn="l"/>
              </a:tabLst>
            </a:pPr>
            <a:r>
              <a:rPr sz="1500" spc="-5" dirty="0">
                <a:latin typeface="Calibri"/>
                <a:cs typeface="Calibri"/>
              </a:rPr>
              <a:t>Αυξημένη</a:t>
            </a:r>
            <a:r>
              <a:rPr sz="1500" spc="-30" dirty="0">
                <a:latin typeface="Calibri"/>
                <a:cs typeface="Calibri"/>
              </a:rPr>
              <a:t> </a:t>
            </a:r>
            <a:r>
              <a:rPr sz="1500" spc="-10" dirty="0">
                <a:latin typeface="Calibri"/>
                <a:cs typeface="Calibri"/>
              </a:rPr>
              <a:t>λιπαντική</a:t>
            </a:r>
            <a:r>
              <a:rPr sz="1500" spc="-5" dirty="0">
                <a:latin typeface="Calibri"/>
                <a:cs typeface="Calibri"/>
              </a:rPr>
              <a:t> </a:t>
            </a:r>
            <a:r>
              <a:rPr sz="1500" spc="-15" dirty="0">
                <a:latin typeface="Calibri"/>
                <a:cs typeface="Calibri"/>
              </a:rPr>
              <a:t>ικανότητα</a:t>
            </a:r>
            <a:endParaRPr sz="1500" dirty="0">
              <a:latin typeface="Calibri"/>
              <a:cs typeface="Calibri"/>
            </a:endParaRPr>
          </a:p>
          <a:p>
            <a:pPr marL="355600" indent="-342900" algn="just">
              <a:lnSpc>
                <a:spcPct val="100000"/>
              </a:lnSpc>
              <a:spcBef>
                <a:spcPts val="360"/>
              </a:spcBef>
              <a:buFont typeface="Arial MT"/>
              <a:buChar char="•"/>
              <a:tabLst>
                <a:tab pos="355600" algn="l"/>
              </a:tabLst>
            </a:pPr>
            <a:r>
              <a:rPr sz="1500" spc="-5" dirty="0">
                <a:latin typeface="Calibri"/>
                <a:cs typeface="Calibri"/>
              </a:rPr>
              <a:t>Ενίσχυση</a:t>
            </a:r>
            <a:r>
              <a:rPr sz="1500" spc="-10" dirty="0">
                <a:latin typeface="Calibri"/>
                <a:cs typeface="Calibri"/>
              </a:rPr>
              <a:t> </a:t>
            </a:r>
            <a:r>
              <a:rPr sz="1500" spc="-5" dirty="0">
                <a:latin typeface="Calibri"/>
                <a:cs typeface="Calibri"/>
              </a:rPr>
              <a:t>εθνικής</a:t>
            </a:r>
            <a:r>
              <a:rPr sz="1500" spc="-15" dirty="0">
                <a:latin typeface="Calibri"/>
                <a:cs typeface="Calibri"/>
              </a:rPr>
              <a:t> </a:t>
            </a:r>
            <a:r>
              <a:rPr sz="1500" spc="-10" dirty="0">
                <a:latin typeface="Calibri"/>
                <a:cs typeface="Calibri"/>
              </a:rPr>
              <a:t>οικονομίας.</a:t>
            </a:r>
            <a:endParaRPr sz="1500" dirty="0">
              <a:latin typeface="Calibri"/>
              <a:cs typeface="Calibri"/>
            </a:endParaRPr>
          </a:p>
          <a:p>
            <a:pPr marL="355600" indent="-342900" algn="just">
              <a:lnSpc>
                <a:spcPct val="100000"/>
              </a:lnSpc>
              <a:spcBef>
                <a:spcPts val="360"/>
              </a:spcBef>
              <a:buFont typeface="Arial MT"/>
              <a:buChar char="•"/>
              <a:tabLst>
                <a:tab pos="355600" algn="l"/>
              </a:tabLst>
            </a:pPr>
            <a:r>
              <a:rPr sz="1500" spc="-5" dirty="0">
                <a:latin typeface="Calibri"/>
                <a:cs typeface="Calibri"/>
              </a:rPr>
              <a:t>Μείωση</a:t>
            </a:r>
            <a:r>
              <a:rPr sz="1500" spc="10" dirty="0">
                <a:latin typeface="Calibri"/>
                <a:cs typeface="Calibri"/>
              </a:rPr>
              <a:t> </a:t>
            </a:r>
            <a:r>
              <a:rPr sz="1500" spc="-10" dirty="0">
                <a:latin typeface="Calibri"/>
                <a:cs typeface="Calibri"/>
              </a:rPr>
              <a:t>εξάρτησης</a:t>
            </a:r>
            <a:r>
              <a:rPr sz="1500" spc="-30" dirty="0">
                <a:latin typeface="Calibri"/>
                <a:cs typeface="Calibri"/>
              </a:rPr>
              <a:t> </a:t>
            </a:r>
            <a:r>
              <a:rPr sz="1500" spc="-5" dirty="0">
                <a:latin typeface="Calibri"/>
                <a:cs typeface="Calibri"/>
              </a:rPr>
              <a:t>από</a:t>
            </a:r>
            <a:r>
              <a:rPr sz="1500" spc="-15" dirty="0">
                <a:latin typeface="Calibri"/>
                <a:cs typeface="Calibri"/>
              </a:rPr>
              <a:t> </a:t>
            </a:r>
            <a:r>
              <a:rPr sz="1500" spc="-5" dirty="0">
                <a:latin typeface="Calibri"/>
                <a:cs typeface="Calibri"/>
              </a:rPr>
              <a:t>εισαγωγή</a:t>
            </a:r>
            <a:r>
              <a:rPr sz="1500" dirty="0">
                <a:latin typeface="Calibri"/>
                <a:cs typeface="Calibri"/>
              </a:rPr>
              <a:t> </a:t>
            </a:r>
            <a:r>
              <a:rPr sz="1500" spc="-10" dirty="0">
                <a:latin typeface="Calibri"/>
                <a:cs typeface="Calibri"/>
              </a:rPr>
              <a:t>καυσίμων.</a:t>
            </a:r>
            <a:endParaRPr sz="1250" dirty="0">
              <a:latin typeface="Calibri"/>
              <a:cs typeface="Calibri"/>
            </a:endParaRPr>
          </a:p>
          <a:p>
            <a:pPr marL="12700">
              <a:lnSpc>
                <a:spcPct val="100000"/>
              </a:lnSpc>
            </a:pPr>
            <a:r>
              <a:rPr sz="900" dirty="0">
                <a:latin typeface="Arial MT"/>
                <a:cs typeface="Arial MT"/>
              </a:rPr>
              <a:t>•</a:t>
            </a:r>
          </a:p>
          <a:p>
            <a:pPr marL="355600" marR="318135" indent="-342900">
              <a:lnSpc>
                <a:spcPct val="100000"/>
              </a:lnSpc>
              <a:spcBef>
                <a:spcPts val="325"/>
              </a:spcBef>
              <a:buFont typeface="Arial MT"/>
              <a:buChar char="•"/>
              <a:tabLst>
                <a:tab pos="354965" algn="l"/>
                <a:tab pos="355600" algn="l"/>
              </a:tabLst>
            </a:pPr>
            <a:r>
              <a:rPr sz="1500" dirty="0">
                <a:latin typeface="Calibri"/>
                <a:cs typeface="Calibri"/>
              </a:rPr>
              <a:t>Η </a:t>
            </a:r>
            <a:r>
              <a:rPr sz="1500" spc="-5" dirty="0">
                <a:latin typeface="Calibri"/>
                <a:cs typeface="Calibri"/>
              </a:rPr>
              <a:t>θερμογόνος</a:t>
            </a:r>
            <a:r>
              <a:rPr sz="1500" dirty="0">
                <a:latin typeface="Calibri"/>
                <a:cs typeface="Calibri"/>
              </a:rPr>
              <a:t> </a:t>
            </a:r>
            <a:r>
              <a:rPr sz="1500" spc="-5" dirty="0">
                <a:latin typeface="Calibri"/>
                <a:cs typeface="Calibri"/>
              </a:rPr>
              <a:t>δύναμη</a:t>
            </a:r>
            <a:r>
              <a:rPr sz="1500" dirty="0">
                <a:latin typeface="Calibri"/>
                <a:cs typeface="Calibri"/>
              </a:rPr>
              <a:t> </a:t>
            </a:r>
            <a:r>
              <a:rPr sz="1500" spc="-5" dirty="0">
                <a:latin typeface="Calibri"/>
                <a:cs typeface="Calibri"/>
              </a:rPr>
              <a:t>της </a:t>
            </a:r>
            <a:r>
              <a:rPr sz="1500" spc="-10" dirty="0">
                <a:latin typeface="Calibri"/>
                <a:cs typeface="Calibri"/>
              </a:rPr>
              <a:t>βιοαιθανόλης</a:t>
            </a:r>
            <a:r>
              <a:rPr sz="1500" spc="5" dirty="0">
                <a:latin typeface="Calibri"/>
                <a:cs typeface="Calibri"/>
              </a:rPr>
              <a:t> </a:t>
            </a:r>
            <a:r>
              <a:rPr sz="1500" spc="-10" dirty="0">
                <a:latin typeface="Calibri"/>
                <a:cs typeface="Calibri"/>
              </a:rPr>
              <a:t>είναι</a:t>
            </a:r>
            <a:r>
              <a:rPr sz="1500" spc="20" dirty="0">
                <a:latin typeface="Calibri"/>
                <a:cs typeface="Calibri"/>
              </a:rPr>
              <a:t> </a:t>
            </a:r>
            <a:r>
              <a:rPr sz="1500" dirty="0">
                <a:latin typeface="Calibri"/>
                <a:cs typeface="Calibri"/>
              </a:rPr>
              <a:t>περίπου</a:t>
            </a:r>
            <a:r>
              <a:rPr sz="1500" spc="-10" dirty="0">
                <a:latin typeface="Calibri"/>
                <a:cs typeface="Calibri"/>
              </a:rPr>
              <a:t> το</a:t>
            </a:r>
            <a:r>
              <a:rPr sz="1500" dirty="0">
                <a:latin typeface="Calibri"/>
                <a:cs typeface="Calibri"/>
              </a:rPr>
              <a:t> </a:t>
            </a:r>
            <a:r>
              <a:rPr sz="1500" spc="-5" dirty="0">
                <a:latin typeface="Calibri"/>
                <a:cs typeface="Calibri"/>
              </a:rPr>
              <a:t>67%</a:t>
            </a:r>
            <a:r>
              <a:rPr sz="1500" spc="25" dirty="0">
                <a:latin typeface="Calibri"/>
                <a:cs typeface="Calibri"/>
              </a:rPr>
              <a:t> </a:t>
            </a:r>
            <a:r>
              <a:rPr sz="1500" spc="-5" dirty="0">
                <a:latin typeface="Calibri"/>
                <a:cs typeface="Calibri"/>
              </a:rPr>
              <a:t>της</a:t>
            </a:r>
            <a:r>
              <a:rPr sz="1500" spc="-20" dirty="0">
                <a:latin typeface="Calibri"/>
                <a:cs typeface="Calibri"/>
              </a:rPr>
              <a:t> </a:t>
            </a:r>
            <a:r>
              <a:rPr sz="1500" spc="-5" dirty="0">
                <a:latin typeface="Calibri"/>
                <a:cs typeface="Calibri"/>
              </a:rPr>
              <a:t>θερμογόνου</a:t>
            </a:r>
            <a:r>
              <a:rPr sz="1500" spc="5" dirty="0">
                <a:latin typeface="Calibri"/>
                <a:cs typeface="Calibri"/>
              </a:rPr>
              <a:t> </a:t>
            </a:r>
            <a:r>
              <a:rPr sz="1500" spc="-5" dirty="0">
                <a:latin typeface="Calibri"/>
                <a:cs typeface="Calibri"/>
              </a:rPr>
              <a:t>δύναμης </a:t>
            </a:r>
            <a:r>
              <a:rPr sz="1500" spc="-10" dirty="0">
                <a:latin typeface="Calibri"/>
                <a:cs typeface="Calibri"/>
              </a:rPr>
              <a:t>της </a:t>
            </a:r>
            <a:r>
              <a:rPr sz="1500" spc="-325" dirty="0">
                <a:latin typeface="Calibri"/>
                <a:cs typeface="Calibri"/>
              </a:rPr>
              <a:t> </a:t>
            </a:r>
            <a:r>
              <a:rPr sz="1500" spc="-10" dirty="0">
                <a:latin typeface="Calibri"/>
                <a:cs typeface="Calibri"/>
              </a:rPr>
              <a:t>βενζίνης</a:t>
            </a:r>
            <a:r>
              <a:rPr sz="1500" spc="15" dirty="0">
                <a:latin typeface="Calibri"/>
                <a:cs typeface="Calibri"/>
              </a:rPr>
              <a:t> </a:t>
            </a:r>
            <a:r>
              <a:rPr sz="1500" spc="-5" dirty="0">
                <a:latin typeface="Calibri"/>
                <a:cs typeface="Calibri"/>
              </a:rPr>
              <a:t>ανά </a:t>
            </a:r>
            <a:r>
              <a:rPr sz="1500" spc="-10" dirty="0">
                <a:latin typeface="Calibri"/>
                <a:cs typeface="Calibri"/>
              </a:rPr>
              <a:t>μονάδα όγκου.</a:t>
            </a:r>
            <a:endParaRPr sz="1500" dirty="0">
              <a:latin typeface="Calibri"/>
              <a:cs typeface="Calibri"/>
            </a:endParaRPr>
          </a:p>
          <a:p>
            <a:pPr marL="355600" indent="-342900">
              <a:lnSpc>
                <a:spcPct val="100000"/>
              </a:lnSpc>
              <a:spcBef>
                <a:spcPts val="360"/>
              </a:spcBef>
              <a:buFont typeface="Arial MT"/>
              <a:buChar char="•"/>
              <a:tabLst>
                <a:tab pos="354965" algn="l"/>
                <a:tab pos="355600" algn="l"/>
              </a:tabLst>
            </a:pPr>
            <a:r>
              <a:rPr sz="1500" spc="-70" dirty="0">
                <a:latin typeface="Calibri"/>
                <a:cs typeface="Calibri"/>
              </a:rPr>
              <a:t>Το</a:t>
            </a:r>
            <a:r>
              <a:rPr sz="1500" spc="-15" dirty="0">
                <a:latin typeface="Calibri"/>
                <a:cs typeface="Calibri"/>
              </a:rPr>
              <a:t> </a:t>
            </a:r>
            <a:r>
              <a:rPr sz="1500" spc="-10" dirty="0">
                <a:latin typeface="Calibri"/>
                <a:cs typeface="Calibri"/>
              </a:rPr>
              <a:t>διάλυμα</a:t>
            </a:r>
            <a:r>
              <a:rPr sz="1500" spc="10" dirty="0">
                <a:latin typeface="Calibri"/>
                <a:cs typeface="Calibri"/>
              </a:rPr>
              <a:t> </a:t>
            </a:r>
            <a:r>
              <a:rPr sz="1500" spc="-10" dirty="0">
                <a:latin typeface="Calibri"/>
                <a:cs typeface="Calibri"/>
              </a:rPr>
              <a:t>βιοαιθανόλης</a:t>
            </a:r>
            <a:r>
              <a:rPr sz="1500" spc="25" dirty="0">
                <a:latin typeface="Calibri"/>
                <a:cs typeface="Calibri"/>
              </a:rPr>
              <a:t> </a:t>
            </a:r>
            <a:r>
              <a:rPr sz="1500" dirty="0">
                <a:latin typeface="Calibri"/>
                <a:cs typeface="Calibri"/>
              </a:rPr>
              <a:t>–</a:t>
            </a:r>
            <a:r>
              <a:rPr sz="1500" spc="-5" dirty="0">
                <a:latin typeface="Calibri"/>
                <a:cs typeface="Calibri"/>
              </a:rPr>
              <a:t> </a:t>
            </a:r>
            <a:r>
              <a:rPr sz="1500" spc="-10" dirty="0">
                <a:latin typeface="Calibri"/>
                <a:cs typeface="Calibri"/>
              </a:rPr>
              <a:t>βενζίνης</a:t>
            </a:r>
            <a:r>
              <a:rPr sz="1500" spc="20" dirty="0">
                <a:latin typeface="Calibri"/>
                <a:cs typeface="Calibri"/>
              </a:rPr>
              <a:t> </a:t>
            </a:r>
            <a:r>
              <a:rPr sz="1500" spc="-5" dirty="0">
                <a:latin typeface="Calibri"/>
                <a:cs typeface="Calibri"/>
              </a:rPr>
              <a:t>έχει</a:t>
            </a:r>
            <a:r>
              <a:rPr sz="1500" spc="10" dirty="0">
                <a:latin typeface="Calibri"/>
                <a:cs typeface="Calibri"/>
              </a:rPr>
              <a:t> </a:t>
            </a:r>
            <a:r>
              <a:rPr sz="1500" dirty="0">
                <a:latin typeface="Calibri"/>
                <a:cs typeface="Calibri"/>
              </a:rPr>
              <a:t>ένα</a:t>
            </a:r>
            <a:r>
              <a:rPr sz="1500" spc="10" dirty="0">
                <a:latin typeface="Calibri"/>
                <a:cs typeface="Calibri"/>
              </a:rPr>
              <a:t> </a:t>
            </a:r>
            <a:r>
              <a:rPr sz="1500" spc="-15" dirty="0">
                <a:latin typeface="Calibri"/>
                <a:cs typeface="Calibri"/>
              </a:rPr>
              <a:t>σχετικά</a:t>
            </a:r>
            <a:r>
              <a:rPr sz="1500" spc="10" dirty="0">
                <a:latin typeface="Calibri"/>
                <a:cs typeface="Calibri"/>
              </a:rPr>
              <a:t> </a:t>
            </a:r>
            <a:r>
              <a:rPr sz="1500" spc="-10" dirty="0">
                <a:latin typeface="Calibri"/>
                <a:cs typeface="Calibri"/>
              </a:rPr>
              <a:t>αδύναμο</a:t>
            </a:r>
            <a:r>
              <a:rPr sz="1500" spc="-5" dirty="0">
                <a:latin typeface="Calibri"/>
                <a:cs typeface="Calibri"/>
              </a:rPr>
              <a:t> </a:t>
            </a:r>
            <a:r>
              <a:rPr sz="1500" spc="-15" dirty="0">
                <a:latin typeface="Calibri"/>
                <a:cs typeface="Calibri"/>
              </a:rPr>
              <a:t>δεσμό.</a:t>
            </a:r>
            <a:endParaRPr sz="1500" dirty="0">
              <a:latin typeface="Calibri"/>
              <a:cs typeface="Calibri"/>
            </a:endParaRPr>
          </a:p>
          <a:p>
            <a:pPr marL="355600" marR="5080" indent="-342900">
              <a:lnSpc>
                <a:spcPct val="100000"/>
              </a:lnSpc>
              <a:spcBef>
                <a:spcPts val="360"/>
              </a:spcBef>
              <a:buFont typeface="Arial MT"/>
              <a:buChar char="•"/>
              <a:tabLst>
                <a:tab pos="354965" algn="l"/>
                <a:tab pos="355600" algn="l"/>
              </a:tabLst>
            </a:pPr>
            <a:r>
              <a:rPr sz="1500" spc="-5" dirty="0">
                <a:latin typeface="Calibri"/>
                <a:cs typeface="Calibri"/>
              </a:rPr>
              <a:t>Υδρόφιλη!</a:t>
            </a:r>
            <a:r>
              <a:rPr sz="1500" spc="-15" dirty="0">
                <a:latin typeface="Calibri"/>
                <a:cs typeface="Calibri"/>
              </a:rPr>
              <a:t> </a:t>
            </a:r>
            <a:r>
              <a:rPr sz="1500" dirty="0">
                <a:latin typeface="Calibri"/>
                <a:cs typeface="Calibri"/>
              </a:rPr>
              <a:t>–</a:t>
            </a:r>
            <a:r>
              <a:rPr sz="1500" spc="10" dirty="0">
                <a:latin typeface="Calibri"/>
                <a:cs typeface="Calibri"/>
              </a:rPr>
              <a:t> </a:t>
            </a:r>
            <a:r>
              <a:rPr sz="1500" spc="-5" dirty="0">
                <a:latin typeface="Calibri"/>
                <a:cs typeface="Calibri"/>
              </a:rPr>
              <a:t>Ανάγκη</a:t>
            </a:r>
            <a:r>
              <a:rPr sz="1500" spc="5" dirty="0">
                <a:latin typeface="Calibri"/>
                <a:cs typeface="Calibri"/>
              </a:rPr>
              <a:t> </a:t>
            </a:r>
            <a:r>
              <a:rPr sz="1500" spc="-10" dirty="0">
                <a:latin typeface="Calibri"/>
                <a:cs typeface="Calibri"/>
              </a:rPr>
              <a:t>εξασφάλισης</a:t>
            </a:r>
            <a:r>
              <a:rPr sz="1500" spc="15" dirty="0">
                <a:latin typeface="Calibri"/>
                <a:cs typeface="Calibri"/>
              </a:rPr>
              <a:t> </a:t>
            </a:r>
            <a:r>
              <a:rPr sz="1500" spc="-5" dirty="0">
                <a:latin typeface="Calibri"/>
                <a:cs typeface="Calibri"/>
              </a:rPr>
              <a:t>ότι δε</a:t>
            </a:r>
            <a:r>
              <a:rPr sz="1500" spc="10" dirty="0">
                <a:latin typeface="Calibri"/>
                <a:cs typeface="Calibri"/>
              </a:rPr>
              <a:t> </a:t>
            </a:r>
            <a:r>
              <a:rPr sz="1500" spc="-5" dirty="0">
                <a:latin typeface="Calibri"/>
                <a:cs typeface="Calibri"/>
              </a:rPr>
              <a:t>θα</a:t>
            </a:r>
            <a:r>
              <a:rPr sz="1500" dirty="0">
                <a:latin typeface="Calibri"/>
                <a:cs typeface="Calibri"/>
              </a:rPr>
              <a:t> </a:t>
            </a:r>
            <a:r>
              <a:rPr sz="1500" spc="-5" dirty="0">
                <a:latin typeface="Calibri"/>
                <a:cs typeface="Calibri"/>
              </a:rPr>
              <a:t>συμβεί</a:t>
            </a:r>
            <a:r>
              <a:rPr sz="1500" spc="15" dirty="0">
                <a:latin typeface="Calibri"/>
                <a:cs typeface="Calibri"/>
              </a:rPr>
              <a:t> </a:t>
            </a:r>
            <a:r>
              <a:rPr sz="1500" spc="-10" dirty="0">
                <a:latin typeface="Calibri"/>
                <a:cs typeface="Calibri"/>
              </a:rPr>
              <a:t>διαχωρισμός</a:t>
            </a:r>
            <a:r>
              <a:rPr sz="1500" spc="20" dirty="0">
                <a:latin typeface="Calibri"/>
                <a:cs typeface="Calibri"/>
              </a:rPr>
              <a:t> </a:t>
            </a:r>
            <a:r>
              <a:rPr sz="1500" dirty="0">
                <a:latin typeface="Calibri"/>
                <a:cs typeface="Calibri"/>
              </a:rPr>
              <a:t>νερού</a:t>
            </a:r>
            <a:r>
              <a:rPr sz="1500" spc="-10" dirty="0">
                <a:latin typeface="Calibri"/>
                <a:cs typeface="Calibri"/>
              </a:rPr>
              <a:t> </a:t>
            </a:r>
            <a:r>
              <a:rPr sz="1500" spc="-15" dirty="0">
                <a:latin typeface="Calibri"/>
                <a:cs typeface="Calibri"/>
              </a:rPr>
              <a:t>κάτω</a:t>
            </a:r>
            <a:r>
              <a:rPr sz="1500" spc="-5" dirty="0">
                <a:latin typeface="Calibri"/>
                <a:cs typeface="Calibri"/>
              </a:rPr>
              <a:t> από</a:t>
            </a:r>
            <a:r>
              <a:rPr sz="1500" dirty="0">
                <a:latin typeface="Calibri"/>
                <a:cs typeface="Calibri"/>
              </a:rPr>
              <a:t> </a:t>
            </a:r>
            <a:r>
              <a:rPr sz="1500" spc="-5" dirty="0">
                <a:latin typeface="Calibri"/>
                <a:cs typeface="Calibri"/>
              </a:rPr>
              <a:t>αναμενόμενες </a:t>
            </a:r>
            <a:r>
              <a:rPr sz="1500" spc="-325" dirty="0">
                <a:latin typeface="Calibri"/>
                <a:cs typeface="Calibri"/>
              </a:rPr>
              <a:t> </a:t>
            </a:r>
            <a:r>
              <a:rPr sz="1500" spc="-10" dirty="0">
                <a:latin typeface="Calibri"/>
                <a:cs typeface="Calibri"/>
              </a:rPr>
              <a:t>κλιματολογικές</a:t>
            </a:r>
            <a:r>
              <a:rPr sz="1500" spc="15" dirty="0">
                <a:latin typeface="Calibri"/>
                <a:cs typeface="Calibri"/>
              </a:rPr>
              <a:t> </a:t>
            </a:r>
            <a:r>
              <a:rPr sz="1500" spc="-10" dirty="0">
                <a:latin typeface="Calibri"/>
                <a:cs typeface="Calibri"/>
              </a:rPr>
              <a:t>συνθήκες.</a:t>
            </a:r>
            <a:r>
              <a:rPr sz="1500" spc="10" dirty="0">
                <a:latin typeface="Calibri"/>
                <a:cs typeface="Calibri"/>
              </a:rPr>
              <a:t> </a:t>
            </a:r>
            <a:r>
              <a:rPr sz="1500" spc="-5" dirty="0">
                <a:latin typeface="Calibri"/>
                <a:cs typeface="Calibri"/>
              </a:rPr>
              <a:t>Αυτό</a:t>
            </a:r>
            <a:r>
              <a:rPr sz="1500" spc="-15" dirty="0">
                <a:latin typeface="Calibri"/>
                <a:cs typeface="Calibri"/>
              </a:rPr>
              <a:t> </a:t>
            </a:r>
            <a:r>
              <a:rPr sz="1500" spc="-10" dirty="0">
                <a:latin typeface="Calibri"/>
                <a:cs typeface="Calibri"/>
              </a:rPr>
              <a:t>γίνεται</a:t>
            </a:r>
            <a:r>
              <a:rPr sz="1500" spc="15" dirty="0">
                <a:latin typeface="Calibri"/>
                <a:cs typeface="Calibri"/>
              </a:rPr>
              <a:t> </a:t>
            </a:r>
            <a:r>
              <a:rPr sz="1500" dirty="0">
                <a:latin typeface="Calibri"/>
                <a:cs typeface="Calibri"/>
              </a:rPr>
              <a:t>με </a:t>
            </a:r>
            <a:r>
              <a:rPr sz="1500" spc="-15" dirty="0">
                <a:latin typeface="Calibri"/>
                <a:cs typeface="Calibri"/>
              </a:rPr>
              <a:t>την</a:t>
            </a:r>
            <a:r>
              <a:rPr sz="1500" dirty="0">
                <a:latin typeface="Calibri"/>
                <a:cs typeface="Calibri"/>
              </a:rPr>
              <a:t> </a:t>
            </a:r>
            <a:r>
              <a:rPr sz="1500" spc="-5" dirty="0">
                <a:latin typeface="Calibri"/>
                <a:cs typeface="Calibri"/>
              </a:rPr>
              <a:t>προσθήκη </a:t>
            </a:r>
            <a:r>
              <a:rPr sz="1500" spc="-10" dirty="0">
                <a:latin typeface="Calibri"/>
                <a:cs typeface="Calibri"/>
              </a:rPr>
              <a:t>αντιδιαβρωτικών</a:t>
            </a:r>
            <a:r>
              <a:rPr sz="1500" spc="40" dirty="0">
                <a:latin typeface="Calibri"/>
                <a:cs typeface="Calibri"/>
              </a:rPr>
              <a:t> </a:t>
            </a:r>
            <a:r>
              <a:rPr sz="1500" spc="-5" dirty="0">
                <a:latin typeface="Calibri"/>
                <a:cs typeface="Calibri"/>
              </a:rPr>
              <a:t>προσθέτων.</a:t>
            </a:r>
            <a:endParaRPr sz="1500" dirty="0">
              <a:latin typeface="Calibri"/>
              <a:cs typeface="Calibri"/>
            </a:endParaRPr>
          </a:p>
          <a:p>
            <a:pPr marL="355600" indent="-342900">
              <a:lnSpc>
                <a:spcPct val="100000"/>
              </a:lnSpc>
              <a:spcBef>
                <a:spcPts val="360"/>
              </a:spcBef>
              <a:buFont typeface="Arial MT"/>
              <a:buChar char="•"/>
              <a:tabLst>
                <a:tab pos="354965" algn="l"/>
                <a:tab pos="355600" algn="l"/>
              </a:tabLst>
            </a:pPr>
            <a:r>
              <a:rPr sz="1500" spc="-5" dirty="0">
                <a:latin typeface="Calibri"/>
                <a:cs typeface="Calibri"/>
              </a:rPr>
              <a:t>Χρήζει προσοχής</a:t>
            </a:r>
            <a:r>
              <a:rPr sz="1500" spc="-25" dirty="0">
                <a:latin typeface="Calibri"/>
                <a:cs typeface="Calibri"/>
              </a:rPr>
              <a:t> </a:t>
            </a:r>
            <a:r>
              <a:rPr sz="1500" spc="-20" dirty="0">
                <a:latin typeface="Calibri"/>
                <a:cs typeface="Calibri"/>
              </a:rPr>
              <a:t>κατά</a:t>
            </a:r>
            <a:r>
              <a:rPr sz="1500" spc="5" dirty="0">
                <a:latin typeface="Calibri"/>
                <a:cs typeface="Calibri"/>
              </a:rPr>
              <a:t> </a:t>
            </a:r>
            <a:r>
              <a:rPr sz="1500" spc="-5" dirty="0">
                <a:latin typeface="Calibri"/>
                <a:cs typeface="Calibri"/>
              </a:rPr>
              <a:t>τη</a:t>
            </a:r>
            <a:r>
              <a:rPr sz="1500" spc="-20" dirty="0">
                <a:latin typeface="Calibri"/>
                <a:cs typeface="Calibri"/>
              </a:rPr>
              <a:t> </a:t>
            </a:r>
            <a:r>
              <a:rPr sz="1500" spc="-5" dirty="0">
                <a:latin typeface="Calibri"/>
                <a:cs typeface="Calibri"/>
              </a:rPr>
              <a:t>μεταφορά</a:t>
            </a:r>
            <a:r>
              <a:rPr sz="1500" dirty="0">
                <a:latin typeface="Calibri"/>
                <a:cs typeface="Calibri"/>
              </a:rPr>
              <a:t> </a:t>
            </a:r>
            <a:r>
              <a:rPr sz="1500" spc="-15" dirty="0">
                <a:latin typeface="Calibri"/>
                <a:cs typeface="Calibri"/>
              </a:rPr>
              <a:t>καθαρής</a:t>
            </a:r>
            <a:r>
              <a:rPr sz="1500" spc="-10" dirty="0">
                <a:latin typeface="Calibri"/>
                <a:cs typeface="Calibri"/>
              </a:rPr>
              <a:t> βιοαιθανόλης</a:t>
            </a:r>
            <a:endParaRPr sz="1500" dirty="0">
              <a:latin typeface="Calibri"/>
              <a:cs typeface="Calibri"/>
            </a:endParaRPr>
          </a:p>
          <a:p>
            <a:pPr marL="355600" indent="-342900">
              <a:lnSpc>
                <a:spcPct val="100000"/>
              </a:lnSpc>
              <a:spcBef>
                <a:spcPts val="360"/>
              </a:spcBef>
              <a:buFont typeface="Arial MT"/>
              <a:buChar char="•"/>
              <a:tabLst>
                <a:tab pos="354965" algn="l"/>
                <a:tab pos="355600" algn="l"/>
              </a:tabLst>
            </a:pPr>
            <a:r>
              <a:rPr sz="1500" spc="-5" dirty="0">
                <a:latin typeface="Calibri"/>
                <a:cs typeface="Calibri"/>
              </a:rPr>
              <a:t>Καταστροφή</a:t>
            </a:r>
            <a:r>
              <a:rPr sz="1500" spc="-25" dirty="0">
                <a:latin typeface="Calibri"/>
                <a:cs typeface="Calibri"/>
              </a:rPr>
              <a:t> </a:t>
            </a:r>
            <a:r>
              <a:rPr sz="1500" spc="-15" dirty="0">
                <a:latin typeface="Calibri"/>
                <a:cs typeface="Calibri"/>
              </a:rPr>
              <a:t>πλαστικών</a:t>
            </a:r>
            <a:r>
              <a:rPr sz="1500" spc="30" dirty="0">
                <a:latin typeface="Calibri"/>
                <a:cs typeface="Calibri"/>
              </a:rPr>
              <a:t> </a:t>
            </a:r>
            <a:r>
              <a:rPr sz="1500" spc="-10" dirty="0">
                <a:latin typeface="Calibri"/>
                <a:cs typeface="Calibri"/>
              </a:rPr>
              <a:t>εξαρτημάτων</a:t>
            </a:r>
            <a:r>
              <a:rPr sz="1500" spc="-35" dirty="0">
                <a:latin typeface="Calibri"/>
                <a:cs typeface="Calibri"/>
              </a:rPr>
              <a:t> </a:t>
            </a:r>
            <a:r>
              <a:rPr sz="1500" spc="-15" dirty="0">
                <a:latin typeface="Calibri"/>
                <a:cs typeface="Calibri"/>
              </a:rPr>
              <a:t>κινητήρα</a:t>
            </a:r>
            <a:endParaRPr sz="1500" dirty="0">
              <a:latin typeface="Calibri"/>
              <a:cs typeface="Calibri"/>
            </a:endParaRPr>
          </a:p>
          <a:p>
            <a:pPr marL="355600" indent="-342900">
              <a:lnSpc>
                <a:spcPct val="100000"/>
              </a:lnSpc>
              <a:spcBef>
                <a:spcPts val="360"/>
              </a:spcBef>
              <a:buFont typeface="Arial MT"/>
              <a:buChar char="•"/>
              <a:tabLst>
                <a:tab pos="354965" algn="l"/>
                <a:tab pos="355600" algn="l"/>
              </a:tabLst>
            </a:pPr>
            <a:r>
              <a:rPr sz="1500" dirty="0">
                <a:latin typeface="Calibri"/>
                <a:cs typeface="Calibri"/>
              </a:rPr>
              <a:t>Αυξημένη</a:t>
            </a:r>
            <a:r>
              <a:rPr sz="1500" spc="-65" dirty="0">
                <a:latin typeface="Calibri"/>
                <a:cs typeface="Calibri"/>
              </a:rPr>
              <a:t> </a:t>
            </a:r>
            <a:r>
              <a:rPr sz="1500" spc="-15" dirty="0">
                <a:latin typeface="Calibri"/>
                <a:cs typeface="Calibri"/>
              </a:rPr>
              <a:t>πτητικότητα</a:t>
            </a:r>
            <a:endParaRPr sz="1500" dirty="0">
              <a:latin typeface="Calibri"/>
              <a:cs typeface="Calibri"/>
            </a:endParaRPr>
          </a:p>
          <a:p>
            <a:pPr marL="355600" indent="-342900">
              <a:lnSpc>
                <a:spcPct val="100000"/>
              </a:lnSpc>
              <a:spcBef>
                <a:spcPts val="365"/>
              </a:spcBef>
              <a:buFont typeface="Arial MT"/>
              <a:buChar char="•"/>
              <a:tabLst>
                <a:tab pos="354965" algn="l"/>
                <a:tab pos="355600" algn="l"/>
              </a:tabLst>
            </a:pPr>
            <a:r>
              <a:rPr sz="1500" spc="-10" dirty="0">
                <a:latin typeface="Calibri"/>
                <a:cs typeface="Calibri"/>
              </a:rPr>
              <a:t>Μέγεθος</a:t>
            </a:r>
            <a:r>
              <a:rPr sz="1500" spc="15" dirty="0">
                <a:latin typeface="Calibri"/>
                <a:cs typeface="Calibri"/>
              </a:rPr>
              <a:t> </a:t>
            </a:r>
            <a:r>
              <a:rPr sz="1500" spc="-5" dirty="0">
                <a:latin typeface="Calibri"/>
                <a:cs typeface="Calibri"/>
              </a:rPr>
              <a:t>ρεζερβουάρ</a:t>
            </a:r>
            <a:r>
              <a:rPr sz="1500" dirty="0">
                <a:latin typeface="Calibri"/>
                <a:cs typeface="Calibri"/>
              </a:rPr>
              <a:t> ή</a:t>
            </a:r>
            <a:r>
              <a:rPr sz="1500" spc="-5" dirty="0">
                <a:latin typeface="Calibri"/>
                <a:cs typeface="Calibri"/>
              </a:rPr>
              <a:t> περισσότεροι</a:t>
            </a:r>
            <a:r>
              <a:rPr sz="1500" spc="10" dirty="0">
                <a:latin typeface="Calibri"/>
                <a:cs typeface="Calibri"/>
              </a:rPr>
              <a:t> </a:t>
            </a:r>
            <a:r>
              <a:rPr sz="1500" spc="-10" dirty="0">
                <a:latin typeface="Calibri"/>
                <a:cs typeface="Calibri"/>
              </a:rPr>
              <a:t>ανεφοδιασμοί</a:t>
            </a:r>
            <a:r>
              <a:rPr sz="1500" dirty="0">
                <a:latin typeface="Calibri"/>
                <a:cs typeface="Calibri"/>
              </a:rPr>
              <a:t> </a:t>
            </a:r>
            <a:r>
              <a:rPr sz="1500" spc="-10" dirty="0">
                <a:latin typeface="Calibri"/>
                <a:cs typeface="Calibri"/>
              </a:rPr>
              <a:t>οχημάτων</a:t>
            </a:r>
            <a:r>
              <a:rPr sz="1500" spc="-25" dirty="0">
                <a:latin typeface="Calibri"/>
                <a:cs typeface="Calibri"/>
              </a:rPr>
              <a:t> </a:t>
            </a:r>
            <a:r>
              <a:rPr sz="1500" spc="-5" dirty="0">
                <a:latin typeface="Calibri"/>
                <a:cs typeface="Calibri"/>
              </a:rPr>
              <a:t>(λόγω</a:t>
            </a:r>
            <a:r>
              <a:rPr sz="1500" dirty="0">
                <a:latin typeface="Calibri"/>
                <a:cs typeface="Calibri"/>
              </a:rPr>
              <a:t> υψηλής</a:t>
            </a:r>
            <a:r>
              <a:rPr sz="1500" spc="-10" dirty="0">
                <a:latin typeface="Calibri"/>
                <a:cs typeface="Calibri"/>
              </a:rPr>
              <a:t> </a:t>
            </a:r>
            <a:r>
              <a:rPr sz="1500" spc="-15" dirty="0">
                <a:latin typeface="Calibri"/>
                <a:cs typeface="Calibri"/>
              </a:rPr>
              <a:t>πτητικότητας)</a:t>
            </a:r>
            <a:endParaRPr sz="1500" dirty="0">
              <a:latin typeface="Calibri"/>
              <a:cs typeface="Calibri"/>
            </a:endParaRPr>
          </a:p>
        </p:txBody>
      </p:sp>
      <p:sp>
        <p:nvSpPr>
          <p:cNvPr id="4" name="object 4"/>
          <p:cNvSpPr txBox="1">
            <a:spLocks noGrp="1"/>
          </p:cNvSpPr>
          <p:nvPr>
            <p:ph type="sldNum" sz="quarter" idx="7"/>
          </p:nvPr>
        </p:nvSpPr>
        <p:spPr>
          <a:xfrm>
            <a:off x="8401557" y="6465214"/>
            <a:ext cx="231775" cy="177800"/>
          </a:xfrm>
          <a:prstGeom prst="rect">
            <a:avLst/>
          </a:prstGeom>
        </p:spPr>
        <p:txBody>
          <a:bodyPr vert="horz" wrap="square" lIns="0" tIns="0" rIns="0" bIns="0" rtlCol="0">
            <a:spAutoFit/>
          </a:bodyPr>
          <a:lstStyle>
            <a:defPPr>
              <a:defRPr lang="el-GR"/>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l-GR" smtClean="0"/>
              <a:pPr marL="38100">
                <a:lnSpc>
                  <a:spcPts val="1240"/>
                </a:lnSpc>
              </a:pPr>
              <a:t>83</a:t>
            </a:fld>
            <a:endParaRPr dirty="0"/>
          </a:p>
        </p:txBody>
      </p:sp>
      <p:sp>
        <p:nvSpPr>
          <p:cNvPr id="3" name="object 3"/>
          <p:cNvSpPr txBox="1">
            <a:spLocks noGrp="1"/>
          </p:cNvSpPr>
          <p:nvPr>
            <p:ph type="title"/>
          </p:nvPr>
        </p:nvSpPr>
        <p:spPr>
          <a:xfrm>
            <a:off x="371652" y="232918"/>
            <a:ext cx="7969884" cy="513715"/>
          </a:xfrm>
          <a:prstGeom prst="rect">
            <a:avLst/>
          </a:prstGeom>
        </p:spPr>
        <p:txBody>
          <a:bodyPr vert="horz" wrap="square" lIns="0" tIns="12700" rIns="0" bIns="0" rtlCol="0">
            <a:spAutoFit/>
          </a:bodyPr>
          <a:lstStyle/>
          <a:p>
            <a:pPr marL="12700">
              <a:lnSpc>
                <a:spcPct val="100000"/>
              </a:lnSpc>
              <a:spcBef>
                <a:spcPts val="100"/>
              </a:spcBef>
            </a:pPr>
            <a:r>
              <a:rPr sz="3200" b="0" u="none" spc="-20" dirty="0">
                <a:latin typeface="Calibri"/>
                <a:cs typeface="Calibri"/>
              </a:rPr>
              <a:t>Γενικά</a:t>
            </a:r>
            <a:r>
              <a:rPr sz="3200" b="0" u="none" spc="-15" dirty="0">
                <a:latin typeface="Calibri"/>
                <a:cs typeface="Calibri"/>
              </a:rPr>
              <a:t> </a:t>
            </a:r>
            <a:r>
              <a:rPr sz="3200" b="0" u="none" spc="-10" dirty="0">
                <a:latin typeface="Calibri"/>
                <a:cs typeface="Calibri"/>
              </a:rPr>
              <a:t>Χαρακτηριστικά</a:t>
            </a:r>
            <a:r>
              <a:rPr sz="3200" b="0" u="none" spc="-35" dirty="0">
                <a:latin typeface="Calibri"/>
                <a:cs typeface="Calibri"/>
              </a:rPr>
              <a:t> </a:t>
            </a:r>
            <a:r>
              <a:rPr sz="3200" b="0" u="none" spc="-5" dirty="0">
                <a:latin typeface="Calibri"/>
                <a:cs typeface="Calibri"/>
              </a:rPr>
              <a:t>βιοαιθανόλης/</a:t>
            </a:r>
            <a:r>
              <a:rPr sz="3200" b="0" u="none" spc="-25" dirty="0">
                <a:latin typeface="Calibri"/>
                <a:cs typeface="Calibri"/>
              </a:rPr>
              <a:t> </a:t>
            </a:r>
            <a:r>
              <a:rPr sz="3200" b="0" u="none" spc="-10" dirty="0">
                <a:latin typeface="Calibri"/>
                <a:cs typeface="Calibri"/>
              </a:rPr>
              <a:t>Ιδιότητες</a:t>
            </a:r>
            <a:endParaRPr sz="3200">
              <a:latin typeface="Calibri"/>
              <a:cs typeface="Calibri"/>
            </a:endParaRPr>
          </a:p>
        </p:txBody>
      </p:sp>
      <p:sp>
        <p:nvSpPr>
          <p:cNvPr id="5" name="TextBox 4">
            <a:extLst>
              <a:ext uri="{FF2B5EF4-FFF2-40B4-BE49-F238E27FC236}">
                <a16:creationId xmlns:a16="http://schemas.microsoft.com/office/drawing/2014/main" id="{058B808D-0910-4EAB-A55C-DC072717BE41}"/>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505" y="343112"/>
            <a:ext cx="9036495" cy="689957"/>
          </a:xfrm>
          <a:prstGeom prst="rect">
            <a:avLst/>
          </a:prstGeom>
        </p:spPr>
        <p:txBody>
          <a:bodyPr vert="horz" wrap="square" lIns="0" tIns="12724" rIns="0" bIns="0" rtlCol="0" anchor="ctr">
            <a:spAutoFit/>
          </a:bodyPr>
          <a:lstStyle/>
          <a:p>
            <a:pPr marL="12724" algn="ctr">
              <a:lnSpc>
                <a:spcPct val="100000"/>
              </a:lnSpc>
              <a:spcBef>
                <a:spcPts val="100"/>
              </a:spcBef>
            </a:pPr>
            <a:r>
              <a:rPr b="1" dirty="0" err="1"/>
              <a:t>Πτητικότητ</a:t>
            </a:r>
            <a:r>
              <a:rPr b="1" dirty="0"/>
              <a:t>α</a:t>
            </a:r>
            <a:r>
              <a:rPr lang="el-GR" b="1" dirty="0"/>
              <a:t> </a:t>
            </a:r>
            <a:r>
              <a:rPr lang="en-US" b="1" dirty="0"/>
              <a:t>(Volatility)</a:t>
            </a:r>
            <a:endParaRPr b="1" dirty="0"/>
          </a:p>
        </p:txBody>
      </p:sp>
      <p:sp>
        <p:nvSpPr>
          <p:cNvPr id="3" name="object 3"/>
          <p:cNvSpPr txBox="1"/>
          <p:nvPr/>
        </p:nvSpPr>
        <p:spPr>
          <a:xfrm>
            <a:off x="467544" y="1201663"/>
            <a:ext cx="8568951" cy="962884"/>
          </a:xfrm>
          <a:prstGeom prst="rect">
            <a:avLst/>
          </a:prstGeom>
        </p:spPr>
        <p:txBody>
          <a:bodyPr vert="horz" wrap="square" lIns="0" tIns="98608" rIns="0" bIns="0" rtlCol="0">
            <a:spAutoFit/>
          </a:bodyPr>
          <a:lstStyle/>
          <a:p>
            <a:pPr marL="37537" algn="just">
              <a:spcBef>
                <a:spcPts val="581"/>
              </a:spcBef>
              <a:buClr>
                <a:srgbClr val="FF0000"/>
              </a:buClr>
              <a:buSzPct val="75000"/>
              <a:tabLst>
                <a:tab pos="402083" algn="l"/>
                <a:tab pos="402719" algn="l"/>
              </a:tabLst>
            </a:pPr>
            <a:r>
              <a:rPr sz="2805" spc="-5" dirty="0">
                <a:latin typeface="Arial"/>
                <a:cs typeface="Arial"/>
              </a:rPr>
              <a:t>Κα</a:t>
            </a:r>
            <a:r>
              <a:rPr sz="2805" spc="-5" dirty="0" err="1">
                <a:latin typeface="Arial"/>
                <a:cs typeface="Arial"/>
              </a:rPr>
              <a:t>θορίζει</a:t>
            </a:r>
            <a:r>
              <a:rPr sz="2805" spc="-5" dirty="0">
                <a:latin typeface="Arial"/>
                <a:cs typeface="Arial"/>
              </a:rPr>
              <a:t> </a:t>
            </a:r>
            <a:r>
              <a:rPr sz="2805" spc="-5" dirty="0" err="1">
                <a:latin typeface="Arial"/>
                <a:cs typeface="Arial"/>
              </a:rPr>
              <a:t>συνθήκες</a:t>
            </a:r>
            <a:r>
              <a:rPr sz="2805" spc="-5" dirty="0">
                <a:latin typeface="Arial"/>
                <a:cs typeface="Arial"/>
              </a:rPr>
              <a:t> </a:t>
            </a:r>
            <a:r>
              <a:rPr lang="el-GR" sz="2805" spc="-5" dirty="0">
                <a:latin typeface="Arial"/>
                <a:cs typeface="Arial"/>
              </a:rPr>
              <a:t>ασφαλούς </a:t>
            </a:r>
            <a:r>
              <a:rPr sz="2805" dirty="0" err="1">
                <a:latin typeface="Arial"/>
                <a:cs typeface="Arial"/>
              </a:rPr>
              <a:t>μετ</a:t>
            </a:r>
            <a:r>
              <a:rPr sz="2805" dirty="0">
                <a:latin typeface="Arial"/>
                <a:cs typeface="Arial"/>
              </a:rPr>
              <a:t>αφοράς και</a:t>
            </a:r>
            <a:r>
              <a:rPr sz="2805" spc="-45" dirty="0">
                <a:latin typeface="Arial"/>
                <a:cs typeface="Arial"/>
              </a:rPr>
              <a:t> </a:t>
            </a:r>
            <a:r>
              <a:rPr sz="2805" dirty="0">
                <a:latin typeface="Arial"/>
                <a:cs typeface="Arial"/>
              </a:rPr>
              <a:t>αποθήκευσης</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16009" y="26923"/>
            <a:ext cx="142240" cy="299720"/>
          </a:xfrm>
          <a:prstGeom prst="rect">
            <a:avLst/>
          </a:prstGeom>
        </p:spPr>
        <p:txBody>
          <a:bodyPr vert="horz" wrap="square" lIns="0" tIns="12700" rIns="0" bIns="0" rtlCol="0">
            <a:spAutoFit/>
          </a:bodyPr>
          <a:lstStyle/>
          <a:p>
            <a:pPr>
              <a:lnSpc>
                <a:spcPct val="100000"/>
              </a:lnSpc>
              <a:spcBef>
                <a:spcPts val="100"/>
              </a:spcBef>
            </a:pPr>
            <a:r>
              <a:rPr sz="1800" dirty="0">
                <a:solidFill>
                  <a:srgbClr val="FFFFFF"/>
                </a:solidFill>
                <a:latin typeface="Georgia"/>
                <a:cs typeface="Georgia"/>
              </a:rPr>
              <a:t>6</a:t>
            </a:r>
            <a:endParaRPr sz="1800">
              <a:latin typeface="Georgia"/>
              <a:cs typeface="Georgia"/>
            </a:endParaRPr>
          </a:p>
        </p:txBody>
      </p:sp>
      <p:sp>
        <p:nvSpPr>
          <p:cNvPr id="3" name="object 3"/>
          <p:cNvSpPr txBox="1"/>
          <p:nvPr/>
        </p:nvSpPr>
        <p:spPr>
          <a:xfrm>
            <a:off x="521652" y="611403"/>
            <a:ext cx="8100695" cy="2823786"/>
          </a:xfrm>
          <a:prstGeom prst="rect">
            <a:avLst/>
          </a:prstGeom>
        </p:spPr>
        <p:txBody>
          <a:bodyPr vert="horz" wrap="square" lIns="0" tIns="9525" rIns="0" bIns="0" rtlCol="0">
            <a:spAutoFit/>
          </a:bodyPr>
          <a:lstStyle/>
          <a:p>
            <a:pPr marL="50165" marR="328295">
              <a:lnSpc>
                <a:spcPct val="101099"/>
              </a:lnSpc>
              <a:spcBef>
                <a:spcPts val="75"/>
              </a:spcBef>
              <a:tabLst>
                <a:tab pos="267335" algn="l"/>
              </a:tabLst>
            </a:pPr>
            <a:r>
              <a:rPr lang="el-GR" sz="1800" b="1" dirty="0">
                <a:latin typeface="Calibri"/>
                <a:cs typeface="Calibri"/>
              </a:rPr>
              <a:t>ΤΑΣΗ</a:t>
            </a:r>
            <a:r>
              <a:rPr lang="el-GR" sz="1800" dirty="0">
                <a:latin typeface="Calibri"/>
                <a:cs typeface="Calibri"/>
              </a:rPr>
              <a:t> </a:t>
            </a:r>
            <a:r>
              <a:rPr lang="el-GR" sz="1800" b="1" dirty="0">
                <a:latin typeface="Calibri"/>
                <a:cs typeface="Calibri"/>
              </a:rPr>
              <a:t>ΑΤΜΩΝ</a:t>
            </a:r>
            <a:endParaRPr lang="en-US" sz="1800" b="1" dirty="0">
              <a:latin typeface="Calibri"/>
              <a:cs typeface="Calibri"/>
            </a:endParaRPr>
          </a:p>
          <a:p>
            <a:pPr marL="266700" marR="328295" indent="-216535">
              <a:lnSpc>
                <a:spcPct val="101099"/>
              </a:lnSpc>
              <a:spcBef>
                <a:spcPts val="75"/>
              </a:spcBef>
              <a:buFont typeface="Wingdings"/>
              <a:buChar char=""/>
              <a:tabLst>
                <a:tab pos="267335" algn="l"/>
              </a:tabLst>
            </a:pPr>
            <a:r>
              <a:rPr sz="1800" dirty="0" err="1">
                <a:latin typeface="Calibri"/>
                <a:cs typeface="Calibri"/>
              </a:rPr>
              <a:t>Αν</a:t>
            </a:r>
            <a:r>
              <a:rPr sz="1800" dirty="0">
                <a:latin typeface="Calibri"/>
                <a:cs typeface="Calibri"/>
              </a:rPr>
              <a:t> </a:t>
            </a:r>
            <a:r>
              <a:rPr sz="1800" spc="-10" dirty="0">
                <a:latin typeface="Calibri"/>
                <a:cs typeface="Calibri"/>
              </a:rPr>
              <a:t>βάλουμε</a:t>
            </a:r>
            <a:r>
              <a:rPr sz="1800" spc="35" dirty="0">
                <a:latin typeface="Calibri"/>
                <a:cs typeface="Calibri"/>
              </a:rPr>
              <a:t> </a:t>
            </a:r>
            <a:r>
              <a:rPr sz="1800" spc="-5" dirty="0">
                <a:latin typeface="Calibri"/>
                <a:cs typeface="Calibri"/>
              </a:rPr>
              <a:t>μία</a:t>
            </a:r>
            <a:r>
              <a:rPr sz="1800" spc="5" dirty="0">
                <a:latin typeface="Calibri"/>
                <a:cs typeface="Calibri"/>
              </a:rPr>
              <a:t> </a:t>
            </a:r>
            <a:r>
              <a:rPr sz="1800" spc="-5" dirty="0">
                <a:latin typeface="Calibri"/>
                <a:cs typeface="Calibri"/>
              </a:rPr>
              <a:t>ποσότητα</a:t>
            </a:r>
            <a:r>
              <a:rPr sz="1800" spc="10" dirty="0">
                <a:latin typeface="Calibri"/>
                <a:cs typeface="Calibri"/>
              </a:rPr>
              <a:t> </a:t>
            </a:r>
            <a:r>
              <a:rPr sz="1800" spc="-10" dirty="0">
                <a:latin typeface="Calibri"/>
                <a:cs typeface="Calibri"/>
              </a:rPr>
              <a:t>υγρού</a:t>
            </a:r>
            <a:r>
              <a:rPr sz="1800" spc="5" dirty="0">
                <a:latin typeface="Calibri"/>
                <a:cs typeface="Calibri"/>
              </a:rPr>
              <a:t> </a:t>
            </a:r>
            <a:r>
              <a:rPr sz="1800" dirty="0">
                <a:latin typeface="Calibri"/>
                <a:cs typeface="Calibri"/>
              </a:rPr>
              <a:t>σε</a:t>
            </a:r>
            <a:r>
              <a:rPr sz="1800" spc="20" dirty="0">
                <a:latin typeface="Calibri"/>
                <a:cs typeface="Calibri"/>
              </a:rPr>
              <a:t> </a:t>
            </a:r>
            <a:r>
              <a:rPr sz="1800" u="heavy" spc="-5" dirty="0">
                <a:uFill>
                  <a:solidFill>
                    <a:srgbClr val="000000"/>
                  </a:solidFill>
                </a:uFill>
                <a:latin typeface="Calibri"/>
                <a:cs typeface="Calibri"/>
              </a:rPr>
              <a:t>κλειστό</a:t>
            </a:r>
            <a:r>
              <a:rPr sz="1800" u="heavy" spc="25" dirty="0">
                <a:uFill>
                  <a:solidFill>
                    <a:srgbClr val="000000"/>
                  </a:solidFill>
                </a:uFill>
                <a:latin typeface="Calibri"/>
                <a:cs typeface="Calibri"/>
              </a:rPr>
              <a:t> </a:t>
            </a:r>
            <a:r>
              <a:rPr sz="1800" u="heavy" spc="-5" dirty="0">
                <a:uFill>
                  <a:solidFill>
                    <a:srgbClr val="000000"/>
                  </a:solidFill>
                </a:uFill>
                <a:latin typeface="Calibri"/>
                <a:cs typeface="Calibri"/>
              </a:rPr>
              <a:t>δοχείο</a:t>
            </a:r>
            <a:r>
              <a:rPr sz="1800" spc="-15" dirty="0">
                <a:latin typeface="Calibri"/>
                <a:cs typeface="Calibri"/>
              </a:rPr>
              <a:t> </a:t>
            </a:r>
            <a:r>
              <a:rPr sz="1800" spc="-10" dirty="0">
                <a:latin typeface="Calibri"/>
                <a:cs typeface="Calibri"/>
              </a:rPr>
              <a:t>τότε</a:t>
            </a:r>
            <a:r>
              <a:rPr sz="1800" spc="20" dirty="0">
                <a:latin typeface="Calibri"/>
                <a:cs typeface="Calibri"/>
              </a:rPr>
              <a:t> </a:t>
            </a:r>
            <a:r>
              <a:rPr sz="1800" spc="-10" dirty="0">
                <a:latin typeface="Calibri"/>
                <a:cs typeface="Calibri"/>
              </a:rPr>
              <a:t>συμβαίνει</a:t>
            </a:r>
            <a:r>
              <a:rPr sz="1800" spc="45" dirty="0">
                <a:latin typeface="Calibri"/>
                <a:cs typeface="Calibri"/>
              </a:rPr>
              <a:t> </a:t>
            </a:r>
            <a:r>
              <a:rPr sz="1800" u="heavy" spc="-10" dirty="0">
                <a:uFill>
                  <a:solidFill>
                    <a:srgbClr val="000000"/>
                  </a:solidFill>
                </a:uFill>
                <a:latin typeface="Calibri"/>
                <a:cs typeface="Calibri"/>
              </a:rPr>
              <a:t>εξάτμιση</a:t>
            </a:r>
            <a:r>
              <a:rPr sz="1800" u="heavy" spc="25" dirty="0">
                <a:uFill>
                  <a:solidFill>
                    <a:srgbClr val="000000"/>
                  </a:solidFill>
                </a:uFill>
                <a:latin typeface="Calibri"/>
                <a:cs typeface="Calibri"/>
              </a:rPr>
              <a:t> </a:t>
            </a:r>
            <a:r>
              <a:rPr sz="1800" u="heavy" spc="-25" dirty="0">
                <a:uFill>
                  <a:solidFill>
                    <a:srgbClr val="000000"/>
                  </a:solidFill>
                </a:uFill>
                <a:latin typeface="Calibri"/>
                <a:cs typeface="Calibri"/>
              </a:rPr>
              <a:t>και </a:t>
            </a:r>
            <a:r>
              <a:rPr sz="1800" spc="-390" dirty="0">
                <a:latin typeface="Calibri"/>
                <a:cs typeface="Calibri"/>
              </a:rPr>
              <a:t> </a:t>
            </a:r>
            <a:r>
              <a:rPr sz="1800" u="heavy" spc="-5" dirty="0">
                <a:uFill>
                  <a:solidFill>
                    <a:srgbClr val="000000"/>
                  </a:solidFill>
                </a:uFill>
                <a:latin typeface="Calibri"/>
                <a:cs typeface="Calibri"/>
              </a:rPr>
              <a:t>υγροποίηση</a:t>
            </a:r>
            <a:r>
              <a:rPr sz="1800" spc="-5" dirty="0">
                <a:latin typeface="Calibri"/>
                <a:cs typeface="Calibri"/>
              </a:rPr>
              <a:t>.</a:t>
            </a:r>
            <a:endParaRPr sz="1800" dirty="0">
              <a:latin typeface="Calibri"/>
              <a:cs typeface="Calibri"/>
            </a:endParaRPr>
          </a:p>
          <a:p>
            <a:pPr marL="266700" marR="466090" indent="-216535">
              <a:lnSpc>
                <a:spcPts val="2180"/>
              </a:lnSpc>
              <a:spcBef>
                <a:spcPts val="30"/>
              </a:spcBef>
              <a:buFont typeface="Wingdings"/>
              <a:buChar char=""/>
              <a:tabLst>
                <a:tab pos="267335" algn="l"/>
              </a:tabLst>
            </a:pPr>
            <a:r>
              <a:rPr sz="1800" spc="-5" dirty="0">
                <a:latin typeface="Calibri"/>
                <a:cs typeface="Calibri"/>
              </a:rPr>
              <a:t>Για</a:t>
            </a:r>
            <a:r>
              <a:rPr sz="1800" spc="20" dirty="0">
                <a:latin typeface="Calibri"/>
                <a:cs typeface="Calibri"/>
              </a:rPr>
              <a:t> </a:t>
            </a:r>
            <a:r>
              <a:rPr sz="1800" spc="-15" dirty="0">
                <a:latin typeface="Calibri"/>
                <a:cs typeface="Calibri"/>
              </a:rPr>
              <a:t>κάποιο</a:t>
            </a:r>
            <a:r>
              <a:rPr sz="1800" spc="10" dirty="0">
                <a:latin typeface="Calibri"/>
                <a:cs typeface="Calibri"/>
              </a:rPr>
              <a:t> </a:t>
            </a:r>
            <a:r>
              <a:rPr sz="1800" spc="-15" dirty="0">
                <a:latin typeface="Calibri"/>
                <a:cs typeface="Calibri"/>
              </a:rPr>
              <a:t>χρονικό</a:t>
            </a:r>
            <a:r>
              <a:rPr sz="1800" spc="10" dirty="0">
                <a:latin typeface="Calibri"/>
                <a:cs typeface="Calibri"/>
              </a:rPr>
              <a:t> </a:t>
            </a:r>
            <a:r>
              <a:rPr sz="1800" spc="-5" dirty="0">
                <a:latin typeface="Calibri"/>
                <a:cs typeface="Calibri"/>
              </a:rPr>
              <a:t>διάστημα </a:t>
            </a:r>
            <a:r>
              <a:rPr sz="1800" spc="-20" dirty="0">
                <a:latin typeface="Calibri"/>
                <a:cs typeface="Calibri"/>
              </a:rPr>
              <a:t>κάθε</a:t>
            </a:r>
            <a:r>
              <a:rPr sz="1800" spc="10" dirty="0">
                <a:latin typeface="Calibri"/>
                <a:cs typeface="Calibri"/>
              </a:rPr>
              <a:t> </a:t>
            </a:r>
            <a:r>
              <a:rPr sz="1800" spc="-5" dirty="0">
                <a:latin typeface="Calibri"/>
                <a:cs typeface="Calibri"/>
              </a:rPr>
              <a:t>στιγμή</a:t>
            </a:r>
            <a:r>
              <a:rPr sz="1800" spc="-10" dirty="0">
                <a:latin typeface="Calibri"/>
                <a:cs typeface="Calibri"/>
              </a:rPr>
              <a:t> </a:t>
            </a:r>
            <a:r>
              <a:rPr sz="1800" dirty="0">
                <a:latin typeface="Calibri"/>
                <a:cs typeface="Calibri"/>
              </a:rPr>
              <a:t>η </a:t>
            </a:r>
            <a:r>
              <a:rPr sz="1800" spc="-10" dirty="0">
                <a:latin typeface="Calibri"/>
                <a:cs typeface="Calibri"/>
              </a:rPr>
              <a:t>ταχύτητα</a:t>
            </a:r>
            <a:r>
              <a:rPr sz="1800" spc="10" dirty="0">
                <a:latin typeface="Calibri"/>
                <a:cs typeface="Calibri"/>
              </a:rPr>
              <a:t> </a:t>
            </a:r>
            <a:r>
              <a:rPr sz="1800" spc="-10" dirty="0">
                <a:latin typeface="Calibri"/>
                <a:cs typeface="Calibri"/>
              </a:rPr>
              <a:t>δημιουργίας ατμού</a:t>
            </a:r>
            <a:r>
              <a:rPr sz="1800" spc="10" dirty="0">
                <a:latin typeface="Calibri"/>
                <a:cs typeface="Calibri"/>
              </a:rPr>
              <a:t> </a:t>
            </a:r>
            <a:r>
              <a:rPr sz="1800" spc="-10" dirty="0">
                <a:latin typeface="Calibri"/>
                <a:cs typeface="Calibri"/>
              </a:rPr>
              <a:t>είναι </a:t>
            </a:r>
            <a:r>
              <a:rPr sz="1800" spc="-390" dirty="0">
                <a:latin typeface="Calibri"/>
                <a:cs typeface="Calibri"/>
              </a:rPr>
              <a:t> </a:t>
            </a:r>
            <a:r>
              <a:rPr sz="1800" spc="-5" dirty="0">
                <a:latin typeface="Calibri"/>
                <a:cs typeface="Calibri"/>
              </a:rPr>
              <a:t>μεγαλύτερη</a:t>
            </a:r>
            <a:r>
              <a:rPr sz="1800" spc="30" dirty="0">
                <a:latin typeface="Calibri"/>
                <a:cs typeface="Calibri"/>
              </a:rPr>
              <a:t> </a:t>
            </a:r>
            <a:r>
              <a:rPr sz="1800" spc="-5" dirty="0">
                <a:latin typeface="Calibri"/>
                <a:cs typeface="Calibri"/>
              </a:rPr>
              <a:t>από</a:t>
            </a:r>
            <a:r>
              <a:rPr sz="1800" spc="5" dirty="0">
                <a:latin typeface="Calibri"/>
                <a:cs typeface="Calibri"/>
              </a:rPr>
              <a:t> </a:t>
            </a:r>
            <a:r>
              <a:rPr sz="1800" spc="-15" dirty="0">
                <a:latin typeface="Calibri"/>
                <a:cs typeface="Calibri"/>
              </a:rPr>
              <a:t>την</a:t>
            </a:r>
            <a:r>
              <a:rPr sz="1800" dirty="0">
                <a:latin typeface="Calibri"/>
                <a:cs typeface="Calibri"/>
              </a:rPr>
              <a:t> </a:t>
            </a:r>
            <a:r>
              <a:rPr sz="1800" spc="-10" dirty="0">
                <a:latin typeface="Calibri"/>
                <a:cs typeface="Calibri"/>
              </a:rPr>
              <a:t>ταχύτητα</a:t>
            </a:r>
            <a:r>
              <a:rPr sz="1800" spc="-5" dirty="0">
                <a:latin typeface="Calibri"/>
                <a:cs typeface="Calibri"/>
              </a:rPr>
              <a:t> </a:t>
            </a:r>
            <a:r>
              <a:rPr sz="1800" spc="-10" dirty="0">
                <a:latin typeface="Calibri"/>
                <a:cs typeface="Calibri"/>
              </a:rPr>
              <a:t>δημιουργίας</a:t>
            </a:r>
            <a:r>
              <a:rPr sz="1800" spc="20" dirty="0">
                <a:latin typeface="Calibri"/>
                <a:cs typeface="Calibri"/>
              </a:rPr>
              <a:t> </a:t>
            </a:r>
            <a:r>
              <a:rPr sz="1800" spc="-10" dirty="0">
                <a:latin typeface="Calibri"/>
                <a:cs typeface="Calibri"/>
              </a:rPr>
              <a:t>υγρού.</a:t>
            </a:r>
            <a:r>
              <a:rPr sz="1800" dirty="0">
                <a:latin typeface="Calibri"/>
                <a:cs typeface="Calibri"/>
              </a:rPr>
              <a:t> </a:t>
            </a:r>
            <a:r>
              <a:rPr sz="1800" spc="-5" dirty="0">
                <a:latin typeface="Calibri"/>
                <a:cs typeface="Calibri"/>
              </a:rPr>
              <a:t>(1)</a:t>
            </a:r>
            <a:endParaRPr sz="1800" dirty="0">
              <a:latin typeface="Calibri"/>
              <a:cs typeface="Calibri"/>
            </a:endParaRPr>
          </a:p>
          <a:p>
            <a:pPr marL="266700" indent="-216535">
              <a:lnSpc>
                <a:spcPts val="2065"/>
              </a:lnSpc>
              <a:buFont typeface="Wingdings"/>
              <a:buChar char=""/>
              <a:tabLst>
                <a:tab pos="267335" algn="l"/>
              </a:tabLst>
            </a:pPr>
            <a:r>
              <a:rPr sz="1800" dirty="0">
                <a:latin typeface="Calibri"/>
                <a:cs typeface="Calibri"/>
              </a:rPr>
              <a:t>Σε</a:t>
            </a:r>
            <a:r>
              <a:rPr sz="1800" spc="5" dirty="0">
                <a:latin typeface="Calibri"/>
                <a:cs typeface="Calibri"/>
              </a:rPr>
              <a:t> </a:t>
            </a:r>
            <a:r>
              <a:rPr sz="1800" spc="-15" dirty="0">
                <a:latin typeface="Calibri"/>
                <a:cs typeface="Calibri"/>
              </a:rPr>
              <a:t>κάποια</a:t>
            </a:r>
            <a:r>
              <a:rPr sz="1800" spc="10" dirty="0">
                <a:latin typeface="Calibri"/>
                <a:cs typeface="Calibri"/>
              </a:rPr>
              <a:t> </a:t>
            </a:r>
            <a:r>
              <a:rPr sz="1800" spc="-5" dirty="0">
                <a:latin typeface="Calibri"/>
                <a:cs typeface="Calibri"/>
              </a:rPr>
              <a:t>στιγμή,</a:t>
            </a:r>
            <a:r>
              <a:rPr sz="1800" dirty="0">
                <a:latin typeface="Calibri"/>
                <a:cs typeface="Calibri"/>
              </a:rPr>
              <a:t> </a:t>
            </a:r>
            <a:r>
              <a:rPr sz="1800" spc="-15" dirty="0">
                <a:latin typeface="Calibri"/>
                <a:cs typeface="Calibri"/>
              </a:rPr>
              <a:t>καθώς</a:t>
            </a:r>
            <a:r>
              <a:rPr sz="1800" dirty="0">
                <a:latin typeface="Calibri"/>
                <a:cs typeface="Calibri"/>
              </a:rPr>
              <a:t> η</a:t>
            </a:r>
            <a:r>
              <a:rPr sz="1800" spc="10" dirty="0">
                <a:latin typeface="Calibri"/>
                <a:cs typeface="Calibri"/>
              </a:rPr>
              <a:t> </a:t>
            </a:r>
            <a:r>
              <a:rPr sz="1800" spc="-10" dirty="0">
                <a:latin typeface="Calibri"/>
                <a:cs typeface="Calibri"/>
              </a:rPr>
              <a:t>εξάτμιση</a:t>
            </a:r>
            <a:r>
              <a:rPr sz="1800" spc="25" dirty="0">
                <a:latin typeface="Calibri"/>
                <a:cs typeface="Calibri"/>
              </a:rPr>
              <a:t> </a:t>
            </a:r>
            <a:r>
              <a:rPr sz="1800" spc="-25" dirty="0">
                <a:latin typeface="Calibri"/>
                <a:cs typeface="Calibri"/>
              </a:rPr>
              <a:t>και</a:t>
            </a:r>
            <a:r>
              <a:rPr sz="1800" spc="15" dirty="0">
                <a:latin typeface="Calibri"/>
                <a:cs typeface="Calibri"/>
              </a:rPr>
              <a:t> </a:t>
            </a:r>
            <a:r>
              <a:rPr sz="1800" dirty="0">
                <a:latin typeface="Calibri"/>
                <a:cs typeface="Calibri"/>
              </a:rPr>
              <a:t>η</a:t>
            </a:r>
            <a:r>
              <a:rPr sz="1800" spc="-10" dirty="0">
                <a:latin typeface="Calibri"/>
                <a:cs typeface="Calibri"/>
              </a:rPr>
              <a:t> </a:t>
            </a:r>
            <a:r>
              <a:rPr sz="1800" spc="-5" dirty="0">
                <a:latin typeface="Calibri"/>
                <a:cs typeface="Calibri"/>
              </a:rPr>
              <a:t>υγροποίηση</a:t>
            </a:r>
            <a:r>
              <a:rPr sz="1800" spc="10" dirty="0">
                <a:latin typeface="Calibri"/>
                <a:cs typeface="Calibri"/>
              </a:rPr>
              <a:t> </a:t>
            </a:r>
            <a:r>
              <a:rPr sz="1800" dirty="0">
                <a:latin typeface="Calibri"/>
                <a:cs typeface="Calibri"/>
              </a:rPr>
              <a:t>δεν </a:t>
            </a:r>
            <a:r>
              <a:rPr sz="1800" spc="-5" dirty="0">
                <a:latin typeface="Calibri"/>
                <a:cs typeface="Calibri"/>
              </a:rPr>
              <a:t>σταματούν,</a:t>
            </a:r>
            <a:r>
              <a:rPr sz="1800" spc="25" dirty="0">
                <a:latin typeface="Calibri"/>
                <a:cs typeface="Calibri"/>
              </a:rPr>
              <a:t> </a:t>
            </a:r>
            <a:r>
              <a:rPr sz="1800" spc="-5" dirty="0">
                <a:latin typeface="Calibri"/>
                <a:cs typeface="Calibri"/>
              </a:rPr>
              <a:t>επέρχεται</a:t>
            </a:r>
            <a:endParaRPr sz="1800" dirty="0">
              <a:latin typeface="Calibri"/>
              <a:cs typeface="Calibri"/>
            </a:endParaRPr>
          </a:p>
          <a:p>
            <a:pPr marL="266700">
              <a:lnSpc>
                <a:spcPts val="2150"/>
              </a:lnSpc>
              <a:spcBef>
                <a:spcPts val="30"/>
              </a:spcBef>
            </a:pPr>
            <a:r>
              <a:rPr sz="1800" spc="-5" dirty="0">
                <a:latin typeface="Calibri"/>
                <a:cs typeface="Calibri"/>
              </a:rPr>
              <a:t>ισορροπία</a:t>
            </a:r>
            <a:r>
              <a:rPr sz="1800" spc="10" dirty="0">
                <a:latin typeface="Calibri"/>
                <a:cs typeface="Calibri"/>
              </a:rPr>
              <a:t> </a:t>
            </a:r>
            <a:r>
              <a:rPr sz="1800" spc="-10" dirty="0">
                <a:latin typeface="Calibri"/>
                <a:cs typeface="Calibri"/>
              </a:rPr>
              <a:t>μεταξύ</a:t>
            </a:r>
            <a:r>
              <a:rPr sz="1800" spc="40" dirty="0">
                <a:latin typeface="Calibri"/>
                <a:cs typeface="Calibri"/>
              </a:rPr>
              <a:t> </a:t>
            </a:r>
            <a:r>
              <a:rPr sz="1800" spc="-5" dirty="0">
                <a:latin typeface="Calibri"/>
                <a:cs typeface="Calibri"/>
              </a:rPr>
              <a:t>U</a:t>
            </a:r>
            <a:r>
              <a:rPr sz="1800" spc="-7" baseline="-20833" dirty="0">
                <a:latin typeface="Calibri"/>
                <a:cs typeface="Calibri"/>
              </a:rPr>
              <a:t>εξάτμισης</a:t>
            </a:r>
            <a:r>
              <a:rPr sz="1800" spc="165" baseline="-20833" dirty="0">
                <a:latin typeface="Calibri"/>
                <a:cs typeface="Calibri"/>
              </a:rPr>
              <a:t> </a:t>
            </a:r>
            <a:r>
              <a:rPr sz="1800" dirty="0">
                <a:latin typeface="Calibri"/>
                <a:cs typeface="Calibri"/>
              </a:rPr>
              <a:t>=</a:t>
            </a:r>
            <a:r>
              <a:rPr sz="1800" spc="-5" dirty="0">
                <a:latin typeface="Calibri"/>
                <a:cs typeface="Calibri"/>
              </a:rPr>
              <a:t> U</a:t>
            </a:r>
            <a:r>
              <a:rPr sz="1800" spc="-7" baseline="-20833" dirty="0">
                <a:latin typeface="Calibri"/>
                <a:cs typeface="Calibri"/>
              </a:rPr>
              <a:t>υγροποίησης</a:t>
            </a:r>
            <a:r>
              <a:rPr sz="1800" spc="-5" dirty="0">
                <a:latin typeface="Calibri"/>
                <a:cs typeface="Calibri"/>
              </a:rPr>
              <a:t>.</a:t>
            </a:r>
            <a:r>
              <a:rPr sz="1800" spc="-15" dirty="0">
                <a:latin typeface="Calibri"/>
                <a:cs typeface="Calibri"/>
              </a:rPr>
              <a:t> </a:t>
            </a:r>
            <a:r>
              <a:rPr sz="1800" spc="-5" dirty="0">
                <a:latin typeface="Calibri"/>
                <a:cs typeface="Calibri"/>
              </a:rPr>
              <a:t>(2)</a:t>
            </a:r>
            <a:endParaRPr sz="1800" dirty="0">
              <a:latin typeface="Calibri"/>
              <a:cs typeface="Calibri"/>
            </a:endParaRPr>
          </a:p>
          <a:p>
            <a:pPr marL="266700" marR="43180" indent="-216535">
              <a:lnSpc>
                <a:spcPts val="2160"/>
              </a:lnSpc>
              <a:spcBef>
                <a:spcPts val="60"/>
              </a:spcBef>
              <a:buFont typeface="Wingdings"/>
              <a:buChar char=""/>
              <a:tabLst>
                <a:tab pos="267335" algn="l"/>
              </a:tabLst>
            </a:pPr>
            <a:r>
              <a:rPr sz="1800" spc="-10" dirty="0">
                <a:latin typeface="Calibri"/>
                <a:cs typeface="Calibri"/>
              </a:rPr>
              <a:t>Στην</a:t>
            </a:r>
            <a:r>
              <a:rPr sz="1800" dirty="0">
                <a:latin typeface="Calibri"/>
                <a:cs typeface="Calibri"/>
              </a:rPr>
              <a:t> </a:t>
            </a:r>
            <a:r>
              <a:rPr sz="1800" spc="-5" dirty="0">
                <a:latin typeface="Calibri"/>
                <a:cs typeface="Calibri"/>
              </a:rPr>
              <a:t>ισορροπία</a:t>
            </a:r>
            <a:r>
              <a:rPr sz="1800" spc="25" dirty="0">
                <a:latin typeface="Calibri"/>
                <a:cs typeface="Calibri"/>
              </a:rPr>
              <a:t> </a:t>
            </a:r>
            <a:r>
              <a:rPr sz="1800" dirty="0">
                <a:latin typeface="Calibri"/>
                <a:cs typeface="Calibri"/>
              </a:rPr>
              <a:t>η</a:t>
            </a:r>
            <a:r>
              <a:rPr sz="1800" spc="-5" dirty="0">
                <a:latin typeface="Calibri"/>
                <a:cs typeface="Calibri"/>
              </a:rPr>
              <a:t> ποσότητα</a:t>
            </a:r>
            <a:r>
              <a:rPr sz="1800" spc="5" dirty="0">
                <a:latin typeface="Calibri"/>
                <a:cs typeface="Calibri"/>
              </a:rPr>
              <a:t> </a:t>
            </a:r>
            <a:r>
              <a:rPr sz="1800" spc="-15" dirty="0">
                <a:latin typeface="Calibri"/>
                <a:cs typeface="Calibri"/>
              </a:rPr>
              <a:t>των</a:t>
            </a:r>
            <a:r>
              <a:rPr sz="1800" spc="25" dirty="0">
                <a:latin typeface="Calibri"/>
                <a:cs typeface="Calibri"/>
              </a:rPr>
              <a:t> </a:t>
            </a:r>
            <a:r>
              <a:rPr sz="1800" spc="-10" dirty="0">
                <a:latin typeface="Calibri"/>
                <a:cs typeface="Calibri"/>
              </a:rPr>
              <a:t>ατμών</a:t>
            </a:r>
            <a:r>
              <a:rPr sz="1800" spc="25" dirty="0">
                <a:latin typeface="Calibri"/>
                <a:cs typeface="Calibri"/>
              </a:rPr>
              <a:t> </a:t>
            </a:r>
            <a:r>
              <a:rPr sz="1800" spc="-10" dirty="0">
                <a:latin typeface="Calibri"/>
                <a:cs typeface="Calibri"/>
              </a:rPr>
              <a:t>παραμένει</a:t>
            </a:r>
            <a:r>
              <a:rPr sz="1800" spc="45" dirty="0">
                <a:latin typeface="Calibri"/>
                <a:cs typeface="Calibri"/>
              </a:rPr>
              <a:t> </a:t>
            </a:r>
            <a:r>
              <a:rPr sz="1800" spc="-5" dirty="0">
                <a:latin typeface="Calibri"/>
                <a:cs typeface="Calibri"/>
              </a:rPr>
              <a:t>σταθερή. Οπότε</a:t>
            </a:r>
            <a:r>
              <a:rPr sz="1800" spc="10" dirty="0">
                <a:latin typeface="Calibri"/>
                <a:cs typeface="Calibri"/>
              </a:rPr>
              <a:t> </a:t>
            </a:r>
            <a:r>
              <a:rPr sz="1800" spc="-25" dirty="0">
                <a:latin typeface="Calibri"/>
                <a:cs typeface="Calibri"/>
              </a:rPr>
              <a:t>και</a:t>
            </a:r>
            <a:r>
              <a:rPr sz="1800" spc="10" dirty="0">
                <a:latin typeface="Calibri"/>
                <a:cs typeface="Calibri"/>
              </a:rPr>
              <a:t> </a:t>
            </a:r>
            <a:r>
              <a:rPr sz="1800" dirty="0">
                <a:latin typeface="Calibri"/>
                <a:cs typeface="Calibri"/>
              </a:rPr>
              <a:t>η </a:t>
            </a:r>
            <a:r>
              <a:rPr sz="1800" spc="-10" dirty="0">
                <a:latin typeface="Calibri"/>
                <a:cs typeface="Calibri"/>
              </a:rPr>
              <a:t>πίεση</a:t>
            </a:r>
            <a:r>
              <a:rPr sz="1800" spc="20" dirty="0">
                <a:latin typeface="Calibri"/>
                <a:cs typeface="Calibri"/>
              </a:rPr>
              <a:t> </a:t>
            </a:r>
            <a:r>
              <a:rPr sz="1800" dirty="0">
                <a:latin typeface="Calibri"/>
                <a:cs typeface="Calibri"/>
              </a:rPr>
              <a:t>που </a:t>
            </a:r>
            <a:r>
              <a:rPr sz="1800" spc="-390" dirty="0">
                <a:latin typeface="Calibri"/>
                <a:cs typeface="Calibri"/>
              </a:rPr>
              <a:t> </a:t>
            </a:r>
            <a:r>
              <a:rPr sz="1800" spc="-15" dirty="0">
                <a:latin typeface="Calibri"/>
                <a:cs typeface="Calibri"/>
              </a:rPr>
              <a:t>ασκούν</a:t>
            </a:r>
            <a:r>
              <a:rPr sz="1800" spc="-5" dirty="0">
                <a:latin typeface="Calibri"/>
                <a:cs typeface="Calibri"/>
              </a:rPr>
              <a:t> </a:t>
            </a:r>
            <a:r>
              <a:rPr sz="1800" spc="-10" dirty="0">
                <a:latin typeface="Calibri"/>
                <a:cs typeface="Calibri"/>
              </a:rPr>
              <a:t>είναι</a:t>
            </a:r>
            <a:r>
              <a:rPr sz="1800" spc="30" dirty="0">
                <a:latin typeface="Calibri"/>
                <a:cs typeface="Calibri"/>
              </a:rPr>
              <a:t> </a:t>
            </a:r>
            <a:r>
              <a:rPr sz="1800" dirty="0">
                <a:latin typeface="Calibri"/>
                <a:cs typeface="Calibri"/>
              </a:rPr>
              <a:t>σταθερή.</a:t>
            </a:r>
          </a:p>
          <a:p>
            <a:pPr marL="3762375">
              <a:lnSpc>
                <a:spcPts val="2090"/>
              </a:lnSpc>
              <a:tabLst>
                <a:tab pos="5374005" algn="l"/>
              </a:tabLst>
            </a:pPr>
            <a:r>
              <a:rPr sz="1800" spc="-5" dirty="0">
                <a:latin typeface="Calibri"/>
                <a:cs typeface="Calibri"/>
              </a:rPr>
              <a:t>(1)	(2)</a:t>
            </a:r>
            <a:endParaRPr sz="1800" dirty="0">
              <a:latin typeface="Calibri"/>
              <a:cs typeface="Calibri"/>
            </a:endParaRPr>
          </a:p>
        </p:txBody>
      </p:sp>
      <p:grpSp>
        <p:nvGrpSpPr>
          <p:cNvPr id="4" name="object 4"/>
          <p:cNvGrpSpPr/>
          <p:nvPr/>
        </p:nvGrpSpPr>
        <p:grpSpPr>
          <a:xfrm>
            <a:off x="1907704" y="3216734"/>
            <a:ext cx="5659120" cy="3253740"/>
            <a:chOff x="1769364" y="3378708"/>
            <a:chExt cx="5659120" cy="3253740"/>
          </a:xfrm>
        </p:grpSpPr>
        <p:pic>
          <p:nvPicPr>
            <p:cNvPr id="5" name="object 5"/>
            <p:cNvPicPr/>
            <p:nvPr/>
          </p:nvPicPr>
          <p:blipFill>
            <a:blip r:embed="rId2" cstate="print"/>
            <a:stretch>
              <a:fillRect/>
            </a:stretch>
          </p:blipFill>
          <p:spPr>
            <a:xfrm>
              <a:off x="1769364" y="3378708"/>
              <a:ext cx="5658612" cy="3157728"/>
            </a:xfrm>
            <a:prstGeom prst="rect">
              <a:avLst/>
            </a:prstGeom>
          </p:spPr>
        </p:pic>
        <p:pic>
          <p:nvPicPr>
            <p:cNvPr id="6" name="object 6"/>
            <p:cNvPicPr/>
            <p:nvPr/>
          </p:nvPicPr>
          <p:blipFill>
            <a:blip r:embed="rId3" cstate="print"/>
            <a:stretch>
              <a:fillRect/>
            </a:stretch>
          </p:blipFill>
          <p:spPr>
            <a:xfrm>
              <a:off x="1964436" y="3573780"/>
              <a:ext cx="4875021" cy="2569464"/>
            </a:xfrm>
            <a:prstGeom prst="rect">
              <a:avLst/>
            </a:prstGeom>
          </p:spPr>
        </p:pic>
        <p:pic>
          <p:nvPicPr>
            <p:cNvPr id="7" name="object 7"/>
            <p:cNvPicPr/>
            <p:nvPr/>
          </p:nvPicPr>
          <p:blipFill>
            <a:blip r:embed="rId4" cstate="print"/>
            <a:stretch>
              <a:fillRect/>
            </a:stretch>
          </p:blipFill>
          <p:spPr>
            <a:xfrm>
              <a:off x="1958340" y="6284976"/>
              <a:ext cx="4815840" cy="347472"/>
            </a:xfrm>
            <a:prstGeom prst="rect">
              <a:avLst/>
            </a:prstGeom>
          </p:spPr>
        </p:pic>
      </p:grpSp>
      <p:sp>
        <p:nvSpPr>
          <p:cNvPr id="8" name="object 8"/>
          <p:cNvSpPr txBox="1"/>
          <p:nvPr/>
        </p:nvSpPr>
        <p:spPr>
          <a:xfrm>
            <a:off x="2043429" y="6314947"/>
            <a:ext cx="4597400" cy="208279"/>
          </a:xfrm>
          <a:prstGeom prst="rect">
            <a:avLst/>
          </a:prstGeom>
        </p:spPr>
        <p:txBody>
          <a:bodyPr vert="horz" wrap="square" lIns="0" tIns="12700" rIns="0" bIns="0" rtlCol="0">
            <a:spAutoFit/>
          </a:bodyPr>
          <a:lstStyle/>
          <a:p>
            <a:pPr marL="12700">
              <a:lnSpc>
                <a:spcPct val="100000"/>
              </a:lnSpc>
              <a:spcBef>
                <a:spcPts val="100"/>
              </a:spcBef>
            </a:pPr>
            <a:r>
              <a:rPr sz="1200" i="1" spc="-5" dirty="0">
                <a:latin typeface="Calibri"/>
                <a:cs typeface="Calibri"/>
              </a:rPr>
              <a:t>Σχηματική</a:t>
            </a:r>
            <a:r>
              <a:rPr sz="1200" i="1" spc="-25" dirty="0">
                <a:latin typeface="Calibri"/>
                <a:cs typeface="Calibri"/>
              </a:rPr>
              <a:t> </a:t>
            </a:r>
            <a:r>
              <a:rPr sz="1200" i="1" spc="-5" dirty="0">
                <a:latin typeface="Calibri"/>
                <a:cs typeface="Calibri"/>
              </a:rPr>
              <a:t>παράσταση</a:t>
            </a:r>
            <a:r>
              <a:rPr sz="1200" i="1" spc="-35" dirty="0">
                <a:latin typeface="Calibri"/>
                <a:cs typeface="Calibri"/>
              </a:rPr>
              <a:t> </a:t>
            </a:r>
            <a:r>
              <a:rPr sz="1200" i="1" spc="-5" dirty="0">
                <a:latin typeface="Calibri"/>
                <a:cs typeface="Calibri"/>
              </a:rPr>
              <a:t>μορίων υγρού</a:t>
            </a:r>
            <a:r>
              <a:rPr sz="1200" i="1" spc="5" dirty="0">
                <a:latin typeface="Calibri"/>
                <a:cs typeface="Calibri"/>
              </a:rPr>
              <a:t> </a:t>
            </a:r>
            <a:r>
              <a:rPr sz="1200" i="1" spc="-5" dirty="0">
                <a:latin typeface="Calibri"/>
                <a:cs typeface="Calibri"/>
              </a:rPr>
              <a:t>που</a:t>
            </a:r>
            <a:r>
              <a:rPr sz="1200" i="1" spc="15" dirty="0">
                <a:latin typeface="Calibri"/>
                <a:cs typeface="Calibri"/>
              </a:rPr>
              <a:t> </a:t>
            </a:r>
            <a:r>
              <a:rPr sz="1200" i="1" spc="-5" dirty="0">
                <a:latin typeface="Calibri"/>
                <a:cs typeface="Calibri"/>
              </a:rPr>
              <a:t>εξατμίζονται</a:t>
            </a:r>
            <a:r>
              <a:rPr sz="1200" i="1" spc="-30" dirty="0">
                <a:latin typeface="Calibri"/>
                <a:cs typeface="Calibri"/>
              </a:rPr>
              <a:t> </a:t>
            </a:r>
            <a:r>
              <a:rPr sz="1200" i="1" spc="-15" dirty="0">
                <a:latin typeface="Calibri"/>
                <a:cs typeface="Calibri"/>
              </a:rPr>
              <a:t>και</a:t>
            </a:r>
            <a:r>
              <a:rPr sz="1200" i="1" dirty="0">
                <a:latin typeface="Calibri"/>
                <a:cs typeface="Calibri"/>
              </a:rPr>
              <a:t> </a:t>
            </a:r>
            <a:r>
              <a:rPr sz="1200" i="1" spc="-5" dirty="0">
                <a:latin typeface="Calibri"/>
                <a:cs typeface="Calibri"/>
              </a:rPr>
              <a:t>υγροποιούνται</a:t>
            </a:r>
            <a:endParaRPr sz="1200">
              <a:latin typeface="Calibri"/>
              <a:cs typeface="Calibri"/>
            </a:endParaRPr>
          </a:p>
        </p:txBody>
      </p:sp>
      <p:sp>
        <p:nvSpPr>
          <p:cNvPr id="9" name="TextBox 8">
            <a:extLst>
              <a:ext uri="{FF2B5EF4-FFF2-40B4-BE49-F238E27FC236}">
                <a16:creationId xmlns:a16="http://schemas.microsoft.com/office/drawing/2014/main" id="{5403C7A1-3E31-4A75-9B48-46005CE460A9}"/>
              </a:ext>
            </a:extLst>
          </p:cNvPr>
          <p:cNvSpPr txBox="1"/>
          <p:nvPr/>
        </p:nvSpPr>
        <p:spPr>
          <a:xfrm>
            <a:off x="0" y="6374462"/>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27313" y="22352"/>
            <a:ext cx="127635" cy="299720"/>
          </a:xfrm>
          <a:prstGeom prst="rect">
            <a:avLst/>
          </a:prstGeom>
        </p:spPr>
        <p:txBody>
          <a:bodyPr vert="horz" wrap="square" lIns="0" tIns="12700" rIns="0" bIns="0" rtlCol="0">
            <a:spAutoFit/>
          </a:bodyPr>
          <a:lstStyle/>
          <a:p>
            <a:pPr>
              <a:lnSpc>
                <a:spcPct val="100000"/>
              </a:lnSpc>
              <a:spcBef>
                <a:spcPts val="100"/>
              </a:spcBef>
            </a:pPr>
            <a:r>
              <a:rPr sz="1800" dirty="0">
                <a:solidFill>
                  <a:srgbClr val="FFFFFF"/>
                </a:solidFill>
                <a:latin typeface="Georgia"/>
                <a:cs typeface="Georgia"/>
              </a:rPr>
              <a:t>7</a:t>
            </a:r>
            <a:endParaRPr sz="1800">
              <a:latin typeface="Georgia"/>
              <a:cs typeface="Georgia"/>
            </a:endParaRPr>
          </a:p>
        </p:txBody>
      </p:sp>
      <p:sp>
        <p:nvSpPr>
          <p:cNvPr id="3" name="object 3"/>
          <p:cNvSpPr txBox="1"/>
          <p:nvPr/>
        </p:nvSpPr>
        <p:spPr>
          <a:xfrm>
            <a:off x="442115" y="340816"/>
            <a:ext cx="8259770" cy="851535"/>
          </a:xfrm>
          <a:prstGeom prst="rect">
            <a:avLst/>
          </a:prstGeom>
        </p:spPr>
        <p:txBody>
          <a:bodyPr vert="horz" wrap="square" lIns="0" tIns="10795" rIns="0" bIns="0" rtlCol="0">
            <a:spAutoFit/>
          </a:bodyPr>
          <a:lstStyle/>
          <a:p>
            <a:pPr marL="12700" marR="5080">
              <a:lnSpc>
                <a:spcPct val="100600"/>
              </a:lnSpc>
              <a:spcBef>
                <a:spcPts val="85"/>
              </a:spcBef>
            </a:pPr>
            <a:r>
              <a:rPr sz="1800" b="1" spc="-10" dirty="0">
                <a:latin typeface="Calibri"/>
                <a:cs typeface="Calibri"/>
              </a:rPr>
              <a:t>Τάση</a:t>
            </a:r>
            <a:r>
              <a:rPr sz="1800" b="1" spc="-20" dirty="0">
                <a:latin typeface="Calibri"/>
                <a:cs typeface="Calibri"/>
              </a:rPr>
              <a:t> </a:t>
            </a:r>
            <a:r>
              <a:rPr sz="1800" b="1" spc="-5" dirty="0">
                <a:latin typeface="Calibri"/>
                <a:cs typeface="Calibri"/>
              </a:rPr>
              <a:t>ατμών</a:t>
            </a:r>
            <a:r>
              <a:rPr sz="1800" b="1" spc="5" dirty="0">
                <a:latin typeface="Calibri"/>
                <a:cs typeface="Calibri"/>
              </a:rPr>
              <a:t> </a:t>
            </a:r>
            <a:r>
              <a:rPr sz="1800" b="1" spc="-15" dirty="0">
                <a:latin typeface="Calibri"/>
                <a:cs typeface="Calibri"/>
              </a:rPr>
              <a:t>Po</a:t>
            </a:r>
            <a:r>
              <a:rPr sz="1800" b="1" spc="5" dirty="0">
                <a:latin typeface="Calibri"/>
                <a:cs typeface="Calibri"/>
              </a:rPr>
              <a:t> </a:t>
            </a:r>
            <a:r>
              <a:rPr sz="1800" spc="-5" dirty="0">
                <a:latin typeface="Calibri"/>
                <a:cs typeface="Calibri"/>
              </a:rPr>
              <a:t>ενός</a:t>
            </a:r>
            <a:r>
              <a:rPr sz="1800" spc="20" dirty="0">
                <a:latin typeface="Calibri"/>
                <a:cs typeface="Calibri"/>
              </a:rPr>
              <a:t> </a:t>
            </a:r>
            <a:r>
              <a:rPr sz="1800" u="sng" spc="-10" dirty="0">
                <a:solidFill>
                  <a:srgbClr val="67AEBC"/>
                </a:solidFill>
                <a:uFill>
                  <a:solidFill>
                    <a:srgbClr val="67AEBC"/>
                  </a:solidFill>
                </a:uFill>
                <a:latin typeface="Calibri"/>
                <a:cs typeface="Calibri"/>
                <a:hlinkClick r:id="rId2"/>
              </a:rPr>
              <a:t>υγρού</a:t>
            </a:r>
            <a:r>
              <a:rPr sz="1800" spc="20" dirty="0">
                <a:solidFill>
                  <a:srgbClr val="67AEBC"/>
                </a:solidFill>
                <a:latin typeface="Calibri"/>
                <a:cs typeface="Calibri"/>
                <a:hlinkClick r:id="rId2"/>
              </a:rPr>
              <a:t> </a:t>
            </a:r>
            <a:r>
              <a:rPr sz="1800" spc="-5" dirty="0">
                <a:latin typeface="Calibri"/>
                <a:cs typeface="Calibri"/>
              </a:rPr>
              <a:t>σώματος</a:t>
            </a:r>
            <a:r>
              <a:rPr sz="1800" spc="20" dirty="0">
                <a:latin typeface="Calibri"/>
                <a:cs typeface="Calibri"/>
              </a:rPr>
              <a:t> </a:t>
            </a:r>
            <a:r>
              <a:rPr sz="1800" dirty="0">
                <a:latin typeface="Calibri"/>
                <a:cs typeface="Calibri"/>
              </a:rPr>
              <a:t>σε</a:t>
            </a:r>
            <a:r>
              <a:rPr sz="1800" spc="25" dirty="0">
                <a:latin typeface="Calibri"/>
                <a:cs typeface="Calibri"/>
              </a:rPr>
              <a:t> </a:t>
            </a:r>
            <a:r>
              <a:rPr sz="1800" dirty="0">
                <a:latin typeface="Calibri"/>
                <a:cs typeface="Calibri"/>
              </a:rPr>
              <a:t>μία</a:t>
            </a:r>
            <a:r>
              <a:rPr sz="1800" spc="15" dirty="0">
                <a:latin typeface="Calibri"/>
                <a:cs typeface="Calibri"/>
              </a:rPr>
              <a:t> </a:t>
            </a:r>
            <a:r>
              <a:rPr sz="1800" spc="-5" dirty="0">
                <a:latin typeface="Calibri"/>
                <a:cs typeface="Calibri"/>
              </a:rPr>
              <a:t>ορισμένη</a:t>
            </a:r>
            <a:r>
              <a:rPr sz="1800" spc="10" dirty="0">
                <a:latin typeface="Calibri"/>
                <a:cs typeface="Calibri"/>
              </a:rPr>
              <a:t> </a:t>
            </a:r>
            <a:r>
              <a:rPr sz="1800" u="sng" spc="-10" dirty="0">
                <a:solidFill>
                  <a:srgbClr val="67AEBC"/>
                </a:solidFill>
                <a:uFill>
                  <a:solidFill>
                    <a:srgbClr val="67AEBC"/>
                  </a:solidFill>
                </a:uFill>
                <a:latin typeface="Calibri"/>
                <a:cs typeface="Calibri"/>
                <a:hlinkClick r:id="rId3"/>
              </a:rPr>
              <a:t>θερμοκρασία</a:t>
            </a:r>
            <a:r>
              <a:rPr sz="1800" spc="-10" dirty="0">
                <a:latin typeface="Calibri"/>
                <a:cs typeface="Calibri"/>
              </a:rPr>
              <a:t>,</a:t>
            </a:r>
            <a:r>
              <a:rPr sz="1800" spc="30" dirty="0">
                <a:latin typeface="Calibri"/>
                <a:cs typeface="Calibri"/>
              </a:rPr>
              <a:t> </a:t>
            </a:r>
            <a:r>
              <a:rPr sz="1800" spc="-10" dirty="0">
                <a:latin typeface="Calibri"/>
                <a:cs typeface="Calibri"/>
              </a:rPr>
              <a:t>ονομάζεται </a:t>
            </a:r>
            <a:r>
              <a:rPr sz="1800" spc="-390" dirty="0">
                <a:latin typeface="Calibri"/>
                <a:cs typeface="Calibri"/>
              </a:rPr>
              <a:t> </a:t>
            </a:r>
            <a:r>
              <a:rPr sz="1800" dirty="0">
                <a:latin typeface="Calibri"/>
                <a:cs typeface="Calibri"/>
              </a:rPr>
              <a:t>η</a:t>
            </a:r>
            <a:r>
              <a:rPr sz="1800" spc="10" dirty="0">
                <a:latin typeface="Calibri"/>
                <a:cs typeface="Calibri"/>
              </a:rPr>
              <a:t> </a:t>
            </a:r>
            <a:r>
              <a:rPr sz="1800" u="sng" spc="-10" dirty="0">
                <a:solidFill>
                  <a:srgbClr val="67AEBC"/>
                </a:solidFill>
                <a:uFill>
                  <a:solidFill>
                    <a:srgbClr val="67AEBC"/>
                  </a:solidFill>
                </a:uFill>
                <a:latin typeface="Calibri"/>
                <a:cs typeface="Calibri"/>
                <a:hlinkClick r:id="rId4"/>
              </a:rPr>
              <a:t>πίεση</a:t>
            </a:r>
            <a:r>
              <a:rPr sz="1800" spc="20" dirty="0">
                <a:solidFill>
                  <a:srgbClr val="67AEBC"/>
                </a:solidFill>
                <a:latin typeface="Calibri"/>
                <a:cs typeface="Calibri"/>
                <a:hlinkClick r:id="rId4"/>
              </a:rPr>
              <a:t> </a:t>
            </a:r>
            <a:r>
              <a:rPr sz="1800" spc="-15" dirty="0">
                <a:latin typeface="Calibri"/>
                <a:cs typeface="Calibri"/>
              </a:rPr>
              <a:t>των</a:t>
            </a:r>
            <a:r>
              <a:rPr sz="1800" spc="30" dirty="0">
                <a:latin typeface="Calibri"/>
                <a:cs typeface="Calibri"/>
              </a:rPr>
              <a:t> </a:t>
            </a:r>
            <a:r>
              <a:rPr sz="1800" u="sng" spc="-10" dirty="0">
                <a:solidFill>
                  <a:srgbClr val="67AEBC"/>
                </a:solidFill>
                <a:uFill>
                  <a:solidFill>
                    <a:srgbClr val="67AEBC"/>
                  </a:solidFill>
                </a:uFill>
                <a:latin typeface="Calibri"/>
                <a:cs typeface="Calibri"/>
                <a:hlinkClick r:id="rId5"/>
              </a:rPr>
              <a:t>ατμών</a:t>
            </a:r>
            <a:r>
              <a:rPr sz="1800" spc="35" dirty="0">
                <a:solidFill>
                  <a:srgbClr val="67AEBC"/>
                </a:solidFill>
                <a:latin typeface="Calibri"/>
                <a:cs typeface="Calibri"/>
                <a:hlinkClick r:id="rId5"/>
              </a:rPr>
              <a:t> </a:t>
            </a:r>
            <a:r>
              <a:rPr sz="1800" spc="-10" dirty="0">
                <a:latin typeface="Calibri"/>
                <a:cs typeface="Calibri"/>
              </a:rPr>
              <a:t>τού</a:t>
            </a:r>
            <a:r>
              <a:rPr sz="1800" spc="15" dirty="0">
                <a:latin typeface="Calibri"/>
                <a:cs typeface="Calibri"/>
              </a:rPr>
              <a:t> </a:t>
            </a:r>
            <a:r>
              <a:rPr sz="1800" spc="-10" dirty="0">
                <a:latin typeface="Calibri"/>
                <a:cs typeface="Calibri"/>
              </a:rPr>
              <a:t>σώματος,</a:t>
            </a:r>
            <a:r>
              <a:rPr sz="1800" spc="25" dirty="0">
                <a:latin typeface="Calibri"/>
                <a:cs typeface="Calibri"/>
              </a:rPr>
              <a:t> </a:t>
            </a:r>
            <a:r>
              <a:rPr sz="1800" spc="-10" dirty="0">
                <a:latin typeface="Calibri"/>
                <a:cs typeface="Calibri"/>
              </a:rPr>
              <a:t>όταν</a:t>
            </a:r>
            <a:r>
              <a:rPr sz="1800" spc="40" dirty="0">
                <a:latin typeface="Calibri"/>
                <a:cs typeface="Calibri"/>
              </a:rPr>
              <a:t> </a:t>
            </a:r>
            <a:r>
              <a:rPr sz="1800" u="sng" spc="-10" dirty="0">
                <a:uFill>
                  <a:solidFill>
                    <a:srgbClr val="000000"/>
                  </a:solidFill>
                </a:uFill>
                <a:latin typeface="Calibri"/>
                <a:cs typeface="Calibri"/>
              </a:rPr>
              <a:t>ατμοί</a:t>
            </a:r>
            <a:r>
              <a:rPr sz="1800" u="sng" spc="35" dirty="0">
                <a:uFill>
                  <a:solidFill>
                    <a:srgbClr val="000000"/>
                  </a:solidFill>
                </a:uFill>
                <a:latin typeface="Calibri"/>
                <a:cs typeface="Calibri"/>
              </a:rPr>
              <a:t> </a:t>
            </a:r>
            <a:r>
              <a:rPr sz="1800" u="sng" spc="-25" dirty="0">
                <a:uFill>
                  <a:solidFill>
                    <a:srgbClr val="000000"/>
                  </a:solidFill>
                </a:uFill>
                <a:latin typeface="Calibri"/>
                <a:cs typeface="Calibri"/>
              </a:rPr>
              <a:t>και</a:t>
            </a:r>
            <a:r>
              <a:rPr sz="1800" u="sng" spc="15" dirty="0">
                <a:uFill>
                  <a:solidFill>
                    <a:srgbClr val="000000"/>
                  </a:solidFill>
                </a:uFill>
                <a:latin typeface="Calibri"/>
                <a:cs typeface="Calibri"/>
              </a:rPr>
              <a:t> </a:t>
            </a:r>
            <a:r>
              <a:rPr sz="1800" u="sng" spc="-15" dirty="0">
                <a:uFill>
                  <a:solidFill>
                    <a:srgbClr val="000000"/>
                  </a:solidFill>
                </a:uFill>
                <a:latin typeface="Calibri"/>
                <a:cs typeface="Calibri"/>
              </a:rPr>
              <a:t>υγρό</a:t>
            </a:r>
            <a:r>
              <a:rPr sz="1800" spc="20" dirty="0">
                <a:latin typeface="Calibri"/>
                <a:cs typeface="Calibri"/>
              </a:rPr>
              <a:t> </a:t>
            </a:r>
            <a:r>
              <a:rPr sz="1800" spc="-15" dirty="0">
                <a:latin typeface="Calibri"/>
                <a:cs typeface="Calibri"/>
              </a:rPr>
              <a:t>βρίσκονται</a:t>
            </a:r>
            <a:r>
              <a:rPr sz="1800" spc="50" dirty="0">
                <a:latin typeface="Calibri"/>
                <a:cs typeface="Calibri"/>
              </a:rPr>
              <a:t> </a:t>
            </a:r>
            <a:r>
              <a:rPr sz="1800" dirty="0">
                <a:latin typeface="Calibri"/>
                <a:cs typeface="Calibri"/>
              </a:rPr>
              <a:t>σε</a:t>
            </a:r>
            <a:r>
              <a:rPr sz="1800" spc="10" dirty="0">
                <a:latin typeface="Calibri"/>
                <a:cs typeface="Calibri"/>
              </a:rPr>
              <a:t> </a:t>
            </a:r>
            <a:r>
              <a:rPr sz="1800" spc="-10" dirty="0">
                <a:latin typeface="Calibri"/>
                <a:cs typeface="Calibri"/>
              </a:rPr>
              <a:t>ισορροπία </a:t>
            </a:r>
            <a:r>
              <a:rPr sz="1800" spc="-5" dirty="0">
                <a:latin typeface="Calibri"/>
                <a:cs typeface="Calibri"/>
              </a:rPr>
              <a:t> </a:t>
            </a:r>
            <a:r>
              <a:rPr sz="1800" spc="5" dirty="0">
                <a:latin typeface="Calibri"/>
                <a:cs typeface="Calibri"/>
              </a:rPr>
              <a:t>στη</a:t>
            </a:r>
            <a:r>
              <a:rPr sz="1800" dirty="0">
                <a:latin typeface="Calibri"/>
                <a:cs typeface="Calibri"/>
              </a:rPr>
              <a:t> </a:t>
            </a:r>
            <a:r>
              <a:rPr sz="1800" u="sng" spc="-10" dirty="0">
                <a:solidFill>
                  <a:srgbClr val="67AEBC"/>
                </a:solidFill>
                <a:uFill>
                  <a:solidFill>
                    <a:srgbClr val="67AEBC"/>
                  </a:solidFill>
                </a:uFill>
                <a:latin typeface="Calibri"/>
                <a:cs typeface="Calibri"/>
                <a:hlinkClick r:id="rId3"/>
              </a:rPr>
              <a:t>θερμοκρασία</a:t>
            </a:r>
            <a:r>
              <a:rPr sz="1800" spc="25" dirty="0">
                <a:solidFill>
                  <a:srgbClr val="67AEBC"/>
                </a:solidFill>
                <a:latin typeface="Calibri"/>
                <a:cs typeface="Calibri"/>
                <a:hlinkClick r:id="rId3"/>
              </a:rPr>
              <a:t> </a:t>
            </a:r>
            <a:r>
              <a:rPr sz="1800" spc="-5" dirty="0">
                <a:latin typeface="Calibri"/>
                <a:cs typeface="Calibri"/>
              </a:rPr>
              <a:t>αυτή.</a:t>
            </a:r>
            <a:endParaRPr sz="1800" dirty="0">
              <a:latin typeface="Calibri"/>
              <a:cs typeface="Calibri"/>
            </a:endParaRPr>
          </a:p>
        </p:txBody>
      </p:sp>
      <p:pic>
        <p:nvPicPr>
          <p:cNvPr id="4" name="object 4"/>
          <p:cNvPicPr/>
          <p:nvPr/>
        </p:nvPicPr>
        <p:blipFill>
          <a:blip r:embed="rId6" cstate="print"/>
          <a:stretch>
            <a:fillRect/>
          </a:stretch>
        </p:blipFill>
        <p:spPr>
          <a:xfrm>
            <a:off x="2987824" y="1484784"/>
            <a:ext cx="3564000" cy="4068000"/>
          </a:xfrm>
          <a:prstGeom prst="rect">
            <a:avLst/>
          </a:prstGeom>
        </p:spPr>
      </p:pic>
      <p:sp>
        <p:nvSpPr>
          <p:cNvPr id="5" name="TextBox 4">
            <a:extLst>
              <a:ext uri="{FF2B5EF4-FFF2-40B4-BE49-F238E27FC236}">
                <a16:creationId xmlns:a16="http://schemas.microsoft.com/office/drawing/2014/main" id="{9BD21C1A-F1B3-4470-90FB-99FC379D5E7F}"/>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09914" y="26923"/>
            <a:ext cx="149225" cy="299720"/>
          </a:xfrm>
          <a:prstGeom prst="rect">
            <a:avLst/>
          </a:prstGeom>
        </p:spPr>
        <p:txBody>
          <a:bodyPr vert="horz" wrap="square" lIns="0" tIns="12700" rIns="0" bIns="0" rtlCol="0">
            <a:spAutoFit/>
          </a:bodyPr>
          <a:lstStyle/>
          <a:p>
            <a:pPr>
              <a:lnSpc>
                <a:spcPct val="100000"/>
              </a:lnSpc>
              <a:spcBef>
                <a:spcPts val="100"/>
              </a:spcBef>
            </a:pPr>
            <a:r>
              <a:rPr sz="1800" dirty="0">
                <a:solidFill>
                  <a:srgbClr val="FFFFFF"/>
                </a:solidFill>
                <a:latin typeface="Georgia"/>
                <a:cs typeface="Georgia"/>
              </a:rPr>
              <a:t>8</a:t>
            </a:r>
            <a:endParaRPr sz="1800">
              <a:latin typeface="Georgia"/>
              <a:cs typeface="Georgia"/>
            </a:endParaRPr>
          </a:p>
        </p:txBody>
      </p:sp>
      <p:sp>
        <p:nvSpPr>
          <p:cNvPr id="3" name="object 3"/>
          <p:cNvSpPr txBox="1">
            <a:spLocks noGrp="1"/>
          </p:cNvSpPr>
          <p:nvPr>
            <p:ph type="title"/>
          </p:nvPr>
        </p:nvSpPr>
        <p:spPr>
          <a:xfrm>
            <a:off x="560980" y="326643"/>
            <a:ext cx="7916545" cy="848994"/>
          </a:xfrm>
          <a:prstGeom prst="rect">
            <a:avLst/>
          </a:prstGeom>
        </p:spPr>
        <p:txBody>
          <a:bodyPr vert="horz" wrap="square" lIns="0" tIns="12700" rIns="0" bIns="0" rtlCol="0">
            <a:spAutoFit/>
          </a:bodyPr>
          <a:lstStyle/>
          <a:p>
            <a:pPr marL="12700">
              <a:lnSpc>
                <a:spcPts val="2150"/>
              </a:lnSpc>
              <a:spcBef>
                <a:spcPts val="100"/>
              </a:spcBef>
            </a:pPr>
            <a:r>
              <a:rPr sz="1800" b="1" dirty="0"/>
              <a:t>H</a:t>
            </a:r>
            <a:r>
              <a:rPr sz="1800" b="1" spc="-5" dirty="0"/>
              <a:t> </a:t>
            </a:r>
            <a:r>
              <a:rPr sz="1800" b="1" spc="-10" dirty="0"/>
              <a:t>τάση</a:t>
            </a:r>
            <a:r>
              <a:rPr sz="1800" b="1" spc="5" dirty="0"/>
              <a:t> </a:t>
            </a:r>
            <a:r>
              <a:rPr sz="1800" b="1" spc="-10" dirty="0"/>
              <a:t>ατμών</a:t>
            </a:r>
            <a:r>
              <a:rPr sz="1800" b="1" spc="10" dirty="0"/>
              <a:t> </a:t>
            </a:r>
            <a:r>
              <a:rPr sz="1800" b="1" spc="-15" dirty="0"/>
              <a:t>εξαρτάται</a:t>
            </a:r>
            <a:r>
              <a:rPr sz="1800" spc="-15" dirty="0"/>
              <a:t>:</a:t>
            </a:r>
          </a:p>
          <a:p>
            <a:pPr marL="12700" marR="5080">
              <a:lnSpc>
                <a:spcPts val="2180"/>
              </a:lnSpc>
              <a:spcBef>
                <a:spcPts val="45"/>
              </a:spcBef>
            </a:pPr>
            <a:r>
              <a:rPr sz="1800" spc="-10" dirty="0"/>
              <a:t>1.</a:t>
            </a:r>
            <a:r>
              <a:rPr sz="1800" b="1" u="heavy" spc="-10" dirty="0">
                <a:uFill>
                  <a:solidFill>
                    <a:srgbClr val="000000"/>
                  </a:solidFill>
                </a:uFill>
                <a:latin typeface="Calibri"/>
                <a:cs typeface="Calibri"/>
              </a:rPr>
              <a:t>Φύση</a:t>
            </a:r>
            <a:r>
              <a:rPr sz="1800" b="1" u="heavy" spc="-5" dirty="0">
                <a:uFill>
                  <a:solidFill>
                    <a:srgbClr val="000000"/>
                  </a:solidFill>
                </a:uFill>
                <a:latin typeface="Calibri"/>
                <a:cs typeface="Calibri"/>
              </a:rPr>
              <a:t> </a:t>
            </a:r>
            <a:r>
              <a:rPr sz="1800" b="1" u="heavy" spc="-10" dirty="0">
                <a:uFill>
                  <a:solidFill>
                    <a:srgbClr val="000000"/>
                  </a:solidFill>
                </a:uFill>
                <a:latin typeface="Calibri"/>
                <a:cs typeface="Calibri"/>
              </a:rPr>
              <a:t>υγρού</a:t>
            </a:r>
            <a:r>
              <a:rPr sz="1800" spc="-10" dirty="0"/>
              <a:t>.</a:t>
            </a:r>
            <a:r>
              <a:rPr sz="1800" spc="-5" dirty="0"/>
              <a:t> Ό</a:t>
            </a:r>
            <a:r>
              <a:rPr sz="1800" spc="-5" dirty="0">
                <a:solidFill>
                  <a:srgbClr val="212121"/>
                </a:solidFill>
              </a:rPr>
              <a:t>σο</a:t>
            </a:r>
            <a:r>
              <a:rPr sz="1800" dirty="0">
                <a:solidFill>
                  <a:srgbClr val="212121"/>
                </a:solidFill>
              </a:rPr>
              <a:t> </a:t>
            </a:r>
            <a:r>
              <a:rPr sz="1800" spc="-5" dirty="0">
                <a:solidFill>
                  <a:srgbClr val="212121"/>
                </a:solidFill>
              </a:rPr>
              <a:t>ισχυρότερες</a:t>
            </a:r>
            <a:r>
              <a:rPr sz="1800" dirty="0">
                <a:solidFill>
                  <a:srgbClr val="212121"/>
                </a:solidFill>
              </a:rPr>
              <a:t> </a:t>
            </a:r>
            <a:r>
              <a:rPr sz="1800" spc="-5" dirty="0">
                <a:solidFill>
                  <a:srgbClr val="212121"/>
                </a:solidFill>
              </a:rPr>
              <a:t>είναι</a:t>
            </a:r>
            <a:r>
              <a:rPr sz="1800" dirty="0">
                <a:solidFill>
                  <a:srgbClr val="212121"/>
                </a:solidFill>
              </a:rPr>
              <a:t> </a:t>
            </a:r>
            <a:r>
              <a:rPr sz="1800" spc="5" dirty="0">
                <a:solidFill>
                  <a:srgbClr val="212121"/>
                </a:solidFill>
              </a:rPr>
              <a:t>οι</a:t>
            </a:r>
            <a:r>
              <a:rPr sz="1800" spc="10" dirty="0">
                <a:solidFill>
                  <a:srgbClr val="212121"/>
                </a:solidFill>
              </a:rPr>
              <a:t> </a:t>
            </a:r>
            <a:r>
              <a:rPr sz="1800" spc="-5" dirty="0">
                <a:solidFill>
                  <a:srgbClr val="212121"/>
                </a:solidFill>
              </a:rPr>
              <a:t>διαμοριακές</a:t>
            </a:r>
            <a:r>
              <a:rPr sz="1800" dirty="0">
                <a:solidFill>
                  <a:srgbClr val="212121"/>
                </a:solidFill>
              </a:rPr>
              <a:t> </a:t>
            </a:r>
            <a:r>
              <a:rPr sz="1800" spc="-5" dirty="0">
                <a:solidFill>
                  <a:srgbClr val="212121"/>
                </a:solidFill>
              </a:rPr>
              <a:t>δυνάμεις</a:t>
            </a:r>
            <a:r>
              <a:rPr sz="1800" dirty="0">
                <a:solidFill>
                  <a:srgbClr val="212121"/>
                </a:solidFill>
              </a:rPr>
              <a:t> (</a:t>
            </a:r>
            <a:r>
              <a:rPr sz="1800" u="heavy" dirty="0">
                <a:solidFill>
                  <a:srgbClr val="67AEBC"/>
                </a:solidFill>
                <a:uFill>
                  <a:solidFill>
                    <a:srgbClr val="67AEBC"/>
                  </a:solidFill>
                </a:uFill>
                <a:hlinkClick r:id="rId2"/>
              </a:rPr>
              <a:t>συνοχής</a:t>
            </a:r>
            <a:r>
              <a:rPr sz="1800" dirty="0">
                <a:solidFill>
                  <a:srgbClr val="212121"/>
                </a:solidFill>
              </a:rPr>
              <a:t>)</a:t>
            </a:r>
            <a:r>
              <a:rPr sz="1800" spc="5" dirty="0">
                <a:solidFill>
                  <a:srgbClr val="212121"/>
                </a:solidFill>
              </a:rPr>
              <a:t> </a:t>
            </a:r>
            <a:r>
              <a:rPr sz="1800" spc="-10" dirty="0">
                <a:solidFill>
                  <a:srgbClr val="212121"/>
                </a:solidFill>
              </a:rPr>
              <a:t>τόσο </a:t>
            </a:r>
            <a:r>
              <a:rPr sz="1800" spc="-395" dirty="0">
                <a:solidFill>
                  <a:srgbClr val="212121"/>
                </a:solidFill>
              </a:rPr>
              <a:t> </a:t>
            </a:r>
            <a:r>
              <a:rPr sz="1800" spc="-5" dirty="0">
                <a:solidFill>
                  <a:srgbClr val="212121"/>
                </a:solidFill>
              </a:rPr>
              <a:t>μικρότερη</a:t>
            </a:r>
            <a:r>
              <a:rPr sz="1800" spc="10" dirty="0">
                <a:solidFill>
                  <a:srgbClr val="212121"/>
                </a:solidFill>
              </a:rPr>
              <a:t> </a:t>
            </a:r>
            <a:r>
              <a:rPr sz="1800" spc="-10" dirty="0">
                <a:solidFill>
                  <a:srgbClr val="212121"/>
                </a:solidFill>
              </a:rPr>
              <a:t>είναι</a:t>
            </a:r>
            <a:r>
              <a:rPr sz="1800" spc="25" dirty="0">
                <a:solidFill>
                  <a:srgbClr val="212121"/>
                </a:solidFill>
              </a:rPr>
              <a:t> </a:t>
            </a:r>
            <a:r>
              <a:rPr sz="1800" spc="-5" dirty="0">
                <a:solidFill>
                  <a:srgbClr val="212121"/>
                </a:solidFill>
              </a:rPr>
              <a:t>αυτή</a:t>
            </a:r>
            <a:r>
              <a:rPr sz="1800" dirty="0">
                <a:solidFill>
                  <a:srgbClr val="212121"/>
                </a:solidFill>
              </a:rPr>
              <a:t> η</a:t>
            </a:r>
            <a:r>
              <a:rPr sz="1800" spc="-10" dirty="0">
                <a:solidFill>
                  <a:srgbClr val="212121"/>
                </a:solidFill>
              </a:rPr>
              <a:t> τάση</a:t>
            </a:r>
            <a:r>
              <a:rPr sz="1800" spc="10" dirty="0">
                <a:solidFill>
                  <a:srgbClr val="212121"/>
                </a:solidFill>
              </a:rPr>
              <a:t> </a:t>
            </a:r>
            <a:r>
              <a:rPr sz="1800" spc="-10" dirty="0">
                <a:solidFill>
                  <a:srgbClr val="212121"/>
                </a:solidFill>
              </a:rPr>
              <a:t>ατμών.</a:t>
            </a:r>
          </a:p>
        </p:txBody>
      </p:sp>
      <p:sp>
        <p:nvSpPr>
          <p:cNvPr id="4" name="object 4"/>
          <p:cNvSpPr txBox="1"/>
          <p:nvPr/>
        </p:nvSpPr>
        <p:spPr>
          <a:xfrm>
            <a:off x="565350" y="1429325"/>
            <a:ext cx="7916545" cy="577215"/>
          </a:xfrm>
          <a:prstGeom prst="rect">
            <a:avLst/>
          </a:prstGeom>
        </p:spPr>
        <p:txBody>
          <a:bodyPr vert="horz" wrap="square" lIns="0" tIns="9525" rIns="0" bIns="0" rtlCol="0">
            <a:spAutoFit/>
          </a:bodyPr>
          <a:lstStyle/>
          <a:p>
            <a:pPr marL="12700" marR="5080">
              <a:lnSpc>
                <a:spcPct val="101099"/>
              </a:lnSpc>
              <a:spcBef>
                <a:spcPts val="75"/>
              </a:spcBef>
              <a:tabLst>
                <a:tab pos="1670685" algn="l"/>
                <a:tab pos="2313940" algn="l"/>
                <a:tab pos="3440429" algn="l"/>
                <a:tab pos="3736340" algn="l"/>
                <a:tab pos="5155565" algn="l"/>
                <a:tab pos="6283325" algn="l"/>
                <a:tab pos="6743700" algn="l"/>
                <a:tab pos="7038975" algn="l"/>
              </a:tabLst>
            </a:pPr>
            <a:r>
              <a:rPr sz="1800" spc="-5" dirty="0">
                <a:latin typeface="Calibri"/>
                <a:cs typeface="Calibri"/>
              </a:rPr>
              <a:t>2</a:t>
            </a:r>
            <a:r>
              <a:rPr sz="1800" dirty="0">
                <a:latin typeface="Calibri"/>
                <a:cs typeface="Calibri"/>
              </a:rPr>
              <a:t>.</a:t>
            </a:r>
            <a:r>
              <a:rPr sz="1800" b="1" u="heavy" spc="-5" dirty="0">
                <a:uFill>
                  <a:solidFill>
                    <a:srgbClr val="000000"/>
                  </a:solidFill>
                </a:uFill>
                <a:latin typeface="Calibri"/>
                <a:cs typeface="Calibri"/>
              </a:rPr>
              <a:t>Θ</a:t>
            </a:r>
            <a:r>
              <a:rPr sz="1800" b="1" u="heavy" spc="-15" dirty="0">
                <a:uFill>
                  <a:solidFill>
                    <a:srgbClr val="000000"/>
                  </a:solidFill>
                </a:uFill>
                <a:latin typeface="Calibri"/>
                <a:cs typeface="Calibri"/>
              </a:rPr>
              <a:t>ε</a:t>
            </a:r>
            <a:r>
              <a:rPr sz="1800" b="1" u="heavy" spc="-10" dirty="0">
                <a:uFill>
                  <a:solidFill>
                    <a:srgbClr val="000000"/>
                  </a:solidFill>
                </a:uFill>
                <a:latin typeface="Calibri"/>
                <a:cs typeface="Calibri"/>
              </a:rPr>
              <a:t>ρμο</a:t>
            </a:r>
            <a:r>
              <a:rPr sz="1800" b="1" u="heavy" spc="-25" dirty="0">
                <a:uFill>
                  <a:solidFill>
                    <a:srgbClr val="000000"/>
                  </a:solidFill>
                </a:uFill>
                <a:latin typeface="Calibri"/>
                <a:cs typeface="Calibri"/>
              </a:rPr>
              <a:t>κ</a:t>
            </a:r>
            <a:r>
              <a:rPr sz="1800" b="1" u="heavy" dirty="0">
                <a:uFill>
                  <a:solidFill>
                    <a:srgbClr val="000000"/>
                  </a:solidFill>
                </a:uFill>
                <a:latin typeface="Calibri"/>
                <a:cs typeface="Calibri"/>
              </a:rPr>
              <a:t>ρ</a:t>
            </a:r>
            <a:r>
              <a:rPr sz="1800" b="1" u="heavy" spc="-20" dirty="0">
                <a:uFill>
                  <a:solidFill>
                    <a:srgbClr val="000000"/>
                  </a:solidFill>
                </a:uFill>
                <a:latin typeface="Calibri"/>
                <a:cs typeface="Calibri"/>
              </a:rPr>
              <a:t>α</a:t>
            </a:r>
            <a:r>
              <a:rPr sz="1800" b="1" u="heavy" spc="-10" dirty="0">
                <a:uFill>
                  <a:solidFill>
                    <a:srgbClr val="000000"/>
                  </a:solidFill>
                </a:uFill>
                <a:latin typeface="Calibri"/>
                <a:cs typeface="Calibri"/>
              </a:rPr>
              <a:t>σ</a:t>
            </a:r>
            <a:r>
              <a:rPr sz="1800" b="1" u="heavy" spc="-5" dirty="0">
                <a:uFill>
                  <a:solidFill>
                    <a:srgbClr val="000000"/>
                  </a:solidFill>
                </a:uFill>
                <a:latin typeface="Calibri"/>
                <a:cs typeface="Calibri"/>
              </a:rPr>
              <a:t>ί</a:t>
            </a:r>
            <a:r>
              <a:rPr sz="1800" b="1" u="heavy" dirty="0">
                <a:uFill>
                  <a:solidFill>
                    <a:srgbClr val="000000"/>
                  </a:solidFill>
                </a:uFill>
                <a:latin typeface="Calibri"/>
                <a:cs typeface="Calibri"/>
              </a:rPr>
              <a:t>α</a:t>
            </a:r>
            <a:r>
              <a:rPr sz="1800" b="1" dirty="0">
                <a:latin typeface="Calibri"/>
                <a:cs typeface="Calibri"/>
              </a:rPr>
              <a:t>	</a:t>
            </a:r>
            <a:r>
              <a:rPr sz="1800" spc="-5" dirty="0">
                <a:solidFill>
                  <a:srgbClr val="212121"/>
                </a:solidFill>
                <a:latin typeface="Calibri"/>
                <a:cs typeface="Calibri"/>
              </a:rPr>
              <a:t>Ό</a:t>
            </a:r>
            <a:r>
              <a:rPr sz="1800" spc="-20" dirty="0">
                <a:solidFill>
                  <a:srgbClr val="212121"/>
                </a:solidFill>
                <a:latin typeface="Calibri"/>
                <a:cs typeface="Calibri"/>
              </a:rPr>
              <a:t>τ</a:t>
            </a:r>
            <a:r>
              <a:rPr sz="1800" spc="-5" dirty="0">
                <a:solidFill>
                  <a:srgbClr val="212121"/>
                </a:solidFill>
                <a:latin typeface="Calibri"/>
                <a:cs typeface="Calibri"/>
              </a:rPr>
              <a:t>α</a:t>
            </a:r>
            <a:r>
              <a:rPr sz="1800" dirty="0">
                <a:solidFill>
                  <a:srgbClr val="212121"/>
                </a:solidFill>
                <a:latin typeface="Calibri"/>
                <a:cs typeface="Calibri"/>
              </a:rPr>
              <a:t>ν	</a:t>
            </a:r>
            <a:r>
              <a:rPr sz="1800" spc="-5" dirty="0">
                <a:solidFill>
                  <a:srgbClr val="212121"/>
                </a:solidFill>
                <a:latin typeface="Calibri"/>
                <a:cs typeface="Calibri"/>
              </a:rPr>
              <a:t>αυ</a:t>
            </a:r>
            <a:r>
              <a:rPr sz="1800" spc="-25" dirty="0">
                <a:solidFill>
                  <a:srgbClr val="212121"/>
                </a:solidFill>
                <a:latin typeface="Calibri"/>
                <a:cs typeface="Calibri"/>
              </a:rPr>
              <a:t>ξ</a:t>
            </a:r>
            <a:r>
              <a:rPr sz="1800" spc="-5" dirty="0">
                <a:solidFill>
                  <a:srgbClr val="212121"/>
                </a:solidFill>
                <a:latin typeface="Calibri"/>
                <a:cs typeface="Calibri"/>
              </a:rPr>
              <a:t>ά</a:t>
            </a:r>
            <a:r>
              <a:rPr sz="1800" dirty="0">
                <a:solidFill>
                  <a:srgbClr val="212121"/>
                </a:solidFill>
                <a:latin typeface="Calibri"/>
                <a:cs typeface="Calibri"/>
              </a:rPr>
              <a:t>ν</a:t>
            </a:r>
            <a:r>
              <a:rPr sz="1800" spc="5" dirty="0">
                <a:solidFill>
                  <a:srgbClr val="212121"/>
                </a:solidFill>
                <a:latin typeface="Calibri"/>
                <a:cs typeface="Calibri"/>
              </a:rPr>
              <a:t>ε</a:t>
            </a:r>
            <a:r>
              <a:rPr sz="1800" spc="-15" dirty="0">
                <a:solidFill>
                  <a:srgbClr val="212121"/>
                </a:solidFill>
                <a:latin typeface="Calibri"/>
                <a:cs typeface="Calibri"/>
              </a:rPr>
              <a:t>τ</a:t>
            </a:r>
            <a:r>
              <a:rPr sz="1800" spc="-5" dirty="0">
                <a:solidFill>
                  <a:srgbClr val="212121"/>
                </a:solidFill>
                <a:latin typeface="Calibri"/>
                <a:cs typeface="Calibri"/>
              </a:rPr>
              <a:t>α</a:t>
            </a:r>
            <a:r>
              <a:rPr sz="1800" dirty="0">
                <a:solidFill>
                  <a:srgbClr val="212121"/>
                </a:solidFill>
                <a:latin typeface="Calibri"/>
                <a:cs typeface="Calibri"/>
              </a:rPr>
              <a:t>ι	η	θερ</a:t>
            </a:r>
            <a:r>
              <a:rPr sz="1800" spc="-20" dirty="0">
                <a:solidFill>
                  <a:srgbClr val="212121"/>
                </a:solidFill>
                <a:latin typeface="Calibri"/>
                <a:cs typeface="Calibri"/>
              </a:rPr>
              <a:t>μ</a:t>
            </a:r>
            <a:r>
              <a:rPr sz="1800" spc="-5" dirty="0">
                <a:solidFill>
                  <a:srgbClr val="212121"/>
                </a:solidFill>
                <a:latin typeface="Calibri"/>
                <a:cs typeface="Calibri"/>
              </a:rPr>
              <a:t>ο</a:t>
            </a:r>
            <a:r>
              <a:rPr sz="1800" spc="-20" dirty="0">
                <a:solidFill>
                  <a:srgbClr val="212121"/>
                </a:solidFill>
                <a:latin typeface="Calibri"/>
                <a:cs typeface="Calibri"/>
              </a:rPr>
              <a:t>κ</a:t>
            </a:r>
            <a:r>
              <a:rPr sz="1800" dirty="0">
                <a:solidFill>
                  <a:srgbClr val="212121"/>
                </a:solidFill>
                <a:latin typeface="Calibri"/>
                <a:cs typeface="Calibri"/>
              </a:rPr>
              <a:t>ρ</a:t>
            </a:r>
            <a:r>
              <a:rPr sz="1800" spc="-20" dirty="0">
                <a:solidFill>
                  <a:srgbClr val="212121"/>
                </a:solidFill>
                <a:latin typeface="Calibri"/>
                <a:cs typeface="Calibri"/>
              </a:rPr>
              <a:t>α</a:t>
            </a:r>
            <a:r>
              <a:rPr sz="1800" dirty="0">
                <a:solidFill>
                  <a:srgbClr val="212121"/>
                </a:solidFill>
                <a:latin typeface="Calibri"/>
                <a:cs typeface="Calibri"/>
              </a:rPr>
              <a:t>σία	</a:t>
            </a:r>
            <a:r>
              <a:rPr sz="1800" spc="5" dirty="0">
                <a:solidFill>
                  <a:srgbClr val="212121"/>
                </a:solidFill>
                <a:latin typeface="Calibri"/>
                <a:cs typeface="Calibri"/>
              </a:rPr>
              <a:t>α</a:t>
            </a:r>
            <a:r>
              <a:rPr sz="1800" dirty="0">
                <a:solidFill>
                  <a:srgbClr val="212121"/>
                </a:solidFill>
                <a:latin typeface="Calibri"/>
                <a:cs typeface="Calibri"/>
              </a:rPr>
              <a:t>υ</a:t>
            </a:r>
            <a:r>
              <a:rPr sz="1800" spc="-35" dirty="0">
                <a:solidFill>
                  <a:srgbClr val="212121"/>
                </a:solidFill>
                <a:latin typeface="Calibri"/>
                <a:cs typeface="Calibri"/>
              </a:rPr>
              <a:t>ξ</a:t>
            </a:r>
            <a:r>
              <a:rPr sz="1800" spc="5" dirty="0">
                <a:solidFill>
                  <a:srgbClr val="212121"/>
                </a:solidFill>
                <a:latin typeface="Calibri"/>
                <a:cs typeface="Calibri"/>
              </a:rPr>
              <a:t>ά</a:t>
            </a:r>
            <a:r>
              <a:rPr sz="1800" dirty="0">
                <a:solidFill>
                  <a:srgbClr val="212121"/>
                </a:solidFill>
                <a:latin typeface="Calibri"/>
                <a:cs typeface="Calibri"/>
              </a:rPr>
              <a:t>νε</a:t>
            </a:r>
            <a:r>
              <a:rPr sz="1800" spc="-10" dirty="0">
                <a:solidFill>
                  <a:srgbClr val="212121"/>
                </a:solidFill>
                <a:latin typeface="Calibri"/>
                <a:cs typeface="Calibri"/>
              </a:rPr>
              <a:t>τ</a:t>
            </a:r>
            <a:r>
              <a:rPr sz="1800" spc="5" dirty="0">
                <a:solidFill>
                  <a:srgbClr val="212121"/>
                </a:solidFill>
                <a:latin typeface="Calibri"/>
                <a:cs typeface="Calibri"/>
              </a:rPr>
              <a:t>α</a:t>
            </a:r>
            <a:r>
              <a:rPr sz="1800" dirty="0">
                <a:solidFill>
                  <a:srgbClr val="212121"/>
                </a:solidFill>
                <a:latin typeface="Calibri"/>
                <a:cs typeface="Calibri"/>
              </a:rPr>
              <a:t>ι	</a:t>
            </a:r>
            <a:r>
              <a:rPr sz="1800" spc="-65" dirty="0">
                <a:solidFill>
                  <a:srgbClr val="212121"/>
                </a:solidFill>
                <a:latin typeface="Calibri"/>
                <a:cs typeface="Calibri"/>
              </a:rPr>
              <a:t>κ</a:t>
            </a:r>
            <a:r>
              <a:rPr sz="1800" spc="-5" dirty="0">
                <a:solidFill>
                  <a:srgbClr val="212121"/>
                </a:solidFill>
                <a:latin typeface="Calibri"/>
                <a:cs typeface="Calibri"/>
              </a:rPr>
              <a:t>α</a:t>
            </a:r>
            <a:r>
              <a:rPr sz="1800" dirty="0">
                <a:solidFill>
                  <a:srgbClr val="212121"/>
                </a:solidFill>
                <a:latin typeface="Calibri"/>
                <a:cs typeface="Calibri"/>
              </a:rPr>
              <a:t>ι	η	</a:t>
            </a:r>
            <a:r>
              <a:rPr sz="1800" spc="-15" dirty="0">
                <a:solidFill>
                  <a:srgbClr val="212121"/>
                </a:solidFill>
                <a:latin typeface="Calibri"/>
                <a:cs typeface="Calibri"/>
              </a:rPr>
              <a:t>τ</a:t>
            </a:r>
            <a:r>
              <a:rPr sz="1800" spc="-5" dirty="0">
                <a:solidFill>
                  <a:srgbClr val="212121"/>
                </a:solidFill>
                <a:latin typeface="Calibri"/>
                <a:cs typeface="Calibri"/>
              </a:rPr>
              <a:t>αχύ</a:t>
            </a:r>
            <a:r>
              <a:rPr sz="1800" spc="5" dirty="0">
                <a:solidFill>
                  <a:srgbClr val="212121"/>
                </a:solidFill>
                <a:latin typeface="Calibri"/>
                <a:cs typeface="Calibri"/>
              </a:rPr>
              <a:t>τ</a:t>
            </a:r>
            <a:r>
              <a:rPr sz="1800" spc="-20" dirty="0">
                <a:solidFill>
                  <a:srgbClr val="212121"/>
                </a:solidFill>
                <a:latin typeface="Calibri"/>
                <a:cs typeface="Calibri"/>
              </a:rPr>
              <a:t>η</a:t>
            </a:r>
            <a:r>
              <a:rPr sz="1800" spc="-15" dirty="0">
                <a:solidFill>
                  <a:srgbClr val="212121"/>
                </a:solidFill>
                <a:latin typeface="Calibri"/>
                <a:cs typeface="Calibri"/>
              </a:rPr>
              <a:t>τ</a:t>
            </a:r>
            <a:r>
              <a:rPr sz="1800" dirty="0">
                <a:solidFill>
                  <a:srgbClr val="212121"/>
                </a:solidFill>
                <a:latin typeface="Calibri"/>
                <a:cs typeface="Calibri"/>
              </a:rPr>
              <a:t>α  </a:t>
            </a:r>
            <a:r>
              <a:rPr sz="1800" spc="-10" dirty="0">
                <a:solidFill>
                  <a:srgbClr val="212121"/>
                </a:solidFill>
                <a:latin typeface="Calibri"/>
                <a:cs typeface="Calibri"/>
              </a:rPr>
              <a:t>εξάτμισης</a:t>
            </a:r>
            <a:r>
              <a:rPr sz="1800" spc="20" dirty="0">
                <a:solidFill>
                  <a:srgbClr val="212121"/>
                </a:solidFill>
                <a:latin typeface="Calibri"/>
                <a:cs typeface="Calibri"/>
              </a:rPr>
              <a:t> </a:t>
            </a:r>
            <a:r>
              <a:rPr sz="1800" spc="-5" dirty="0">
                <a:solidFill>
                  <a:srgbClr val="212121"/>
                </a:solidFill>
                <a:latin typeface="Calibri"/>
                <a:cs typeface="Calibri"/>
              </a:rPr>
              <a:t>με</a:t>
            </a:r>
            <a:r>
              <a:rPr sz="1800" spc="20" dirty="0">
                <a:solidFill>
                  <a:srgbClr val="212121"/>
                </a:solidFill>
                <a:latin typeface="Calibri"/>
                <a:cs typeface="Calibri"/>
              </a:rPr>
              <a:t> </a:t>
            </a:r>
            <a:r>
              <a:rPr sz="1800" spc="-5" dirty="0">
                <a:solidFill>
                  <a:srgbClr val="212121"/>
                </a:solidFill>
                <a:latin typeface="Calibri"/>
                <a:cs typeface="Calibri"/>
              </a:rPr>
              <a:t>συνέπεια</a:t>
            </a:r>
            <a:r>
              <a:rPr sz="1800" spc="30" dirty="0">
                <a:solidFill>
                  <a:srgbClr val="212121"/>
                </a:solidFill>
                <a:latin typeface="Calibri"/>
                <a:cs typeface="Calibri"/>
              </a:rPr>
              <a:t> </a:t>
            </a:r>
            <a:r>
              <a:rPr sz="1800" spc="-5" dirty="0">
                <a:solidFill>
                  <a:srgbClr val="212121"/>
                </a:solidFill>
                <a:latin typeface="Calibri"/>
                <a:cs typeface="Calibri"/>
              </a:rPr>
              <a:t>να</a:t>
            </a:r>
            <a:r>
              <a:rPr sz="1800" spc="10" dirty="0">
                <a:solidFill>
                  <a:srgbClr val="212121"/>
                </a:solidFill>
                <a:latin typeface="Calibri"/>
                <a:cs typeface="Calibri"/>
              </a:rPr>
              <a:t> </a:t>
            </a:r>
            <a:r>
              <a:rPr sz="1800" spc="-10" dirty="0">
                <a:solidFill>
                  <a:srgbClr val="212121"/>
                </a:solidFill>
                <a:latin typeface="Calibri"/>
                <a:cs typeface="Calibri"/>
              </a:rPr>
              <a:t>αυξάνεται</a:t>
            </a:r>
            <a:r>
              <a:rPr sz="1800" spc="50" dirty="0">
                <a:solidFill>
                  <a:srgbClr val="212121"/>
                </a:solidFill>
                <a:latin typeface="Calibri"/>
                <a:cs typeface="Calibri"/>
              </a:rPr>
              <a:t> </a:t>
            </a:r>
            <a:r>
              <a:rPr sz="1800" spc="-25" dirty="0">
                <a:solidFill>
                  <a:srgbClr val="212121"/>
                </a:solidFill>
                <a:latin typeface="Calibri"/>
                <a:cs typeface="Calibri"/>
              </a:rPr>
              <a:t>και</a:t>
            </a:r>
            <a:r>
              <a:rPr sz="1800" spc="10" dirty="0">
                <a:solidFill>
                  <a:srgbClr val="212121"/>
                </a:solidFill>
                <a:latin typeface="Calibri"/>
                <a:cs typeface="Calibri"/>
              </a:rPr>
              <a:t> </a:t>
            </a:r>
            <a:r>
              <a:rPr sz="1800" dirty="0">
                <a:solidFill>
                  <a:srgbClr val="212121"/>
                </a:solidFill>
                <a:latin typeface="Calibri"/>
                <a:cs typeface="Calibri"/>
              </a:rPr>
              <a:t>η</a:t>
            </a:r>
            <a:r>
              <a:rPr sz="1800" spc="5" dirty="0">
                <a:solidFill>
                  <a:srgbClr val="212121"/>
                </a:solidFill>
                <a:latin typeface="Calibri"/>
                <a:cs typeface="Calibri"/>
              </a:rPr>
              <a:t> </a:t>
            </a:r>
            <a:r>
              <a:rPr sz="1800" spc="-10" dirty="0">
                <a:solidFill>
                  <a:srgbClr val="212121"/>
                </a:solidFill>
                <a:latin typeface="Calibri"/>
                <a:cs typeface="Calibri"/>
              </a:rPr>
              <a:t>πίεση</a:t>
            </a:r>
            <a:r>
              <a:rPr sz="1800" spc="20" dirty="0">
                <a:solidFill>
                  <a:srgbClr val="212121"/>
                </a:solidFill>
                <a:latin typeface="Calibri"/>
                <a:cs typeface="Calibri"/>
              </a:rPr>
              <a:t> </a:t>
            </a:r>
            <a:r>
              <a:rPr sz="1800" spc="-15" dirty="0">
                <a:solidFill>
                  <a:srgbClr val="212121"/>
                </a:solidFill>
                <a:latin typeface="Calibri"/>
                <a:cs typeface="Calibri"/>
              </a:rPr>
              <a:t>των</a:t>
            </a:r>
            <a:r>
              <a:rPr sz="1800" spc="20" dirty="0">
                <a:solidFill>
                  <a:srgbClr val="212121"/>
                </a:solidFill>
                <a:latin typeface="Calibri"/>
                <a:cs typeface="Calibri"/>
              </a:rPr>
              <a:t> </a:t>
            </a:r>
            <a:r>
              <a:rPr sz="1800" spc="-10" dirty="0">
                <a:solidFill>
                  <a:srgbClr val="212121"/>
                </a:solidFill>
                <a:latin typeface="Calibri"/>
                <a:cs typeface="Calibri"/>
              </a:rPr>
              <a:t>ατμών</a:t>
            </a:r>
            <a:r>
              <a:rPr sz="1800" spc="20" dirty="0">
                <a:solidFill>
                  <a:srgbClr val="212121"/>
                </a:solidFill>
                <a:latin typeface="Calibri"/>
                <a:cs typeface="Calibri"/>
              </a:rPr>
              <a:t> </a:t>
            </a:r>
            <a:r>
              <a:rPr sz="1800" spc="-5" dirty="0">
                <a:solidFill>
                  <a:srgbClr val="212121"/>
                </a:solidFill>
                <a:latin typeface="Calibri"/>
                <a:cs typeface="Calibri"/>
              </a:rPr>
              <a:t>στην</a:t>
            </a:r>
            <a:r>
              <a:rPr sz="1800" dirty="0">
                <a:solidFill>
                  <a:srgbClr val="212121"/>
                </a:solidFill>
                <a:latin typeface="Calibri"/>
                <a:cs typeface="Calibri"/>
              </a:rPr>
              <a:t> </a:t>
            </a:r>
            <a:r>
              <a:rPr sz="1800" spc="-5" dirty="0">
                <a:solidFill>
                  <a:srgbClr val="212121"/>
                </a:solidFill>
                <a:latin typeface="Calibri"/>
                <a:cs typeface="Calibri"/>
              </a:rPr>
              <a:t>ισορροπία.</a:t>
            </a:r>
            <a:endParaRPr sz="1800" dirty="0">
              <a:latin typeface="Calibri"/>
              <a:cs typeface="Calibri"/>
            </a:endParaRPr>
          </a:p>
        </p:txBody>
      </p:sp>
      <p:grpSp>
        <p:nvGrpSpPr>
          <p:cNvPr id="5" name="object 5"/>
          <p:cNvGrpSpPr/>
          <p:nvPr/>
        </p:nvGrpSpPr>
        <p:grpSpPr>
          <a:xfrm>
            <a:off x="2123728" y="2228861"/>
            <a:ext cx="5880710" cy="4109814"/>
            <a:chOff x="2102001" y="2507290"/>
            <a:chExt cx="5880710" cy="4109814"/>
          </a:xfrm>
        </p:grpSpPr>
        <p:pic>
          <p:nvPicPr>
            <p:cNvPr id="6" name="object 6"/>
            <p:cNvPicPr/>
            <p:nvPr/>
          </p:nvPicPr>
          <p:blipFill>
            <a:blip r:embed="rId3" cstate="print"/>
            <a:stretch>
              <a:fillRect/>
            </a:stretch>
          </p:blipFill>
          <p:spPr>
            <a:xfrm>
              <a:off x="2102001" y="2507290"/>
              <a:ext cx="4732601" cy="4109814"/>
            </a:xfrm>
            <a:prstGeom prst="rect">
              <a:avLst/>
            </a:prstGeom>
          </p:spPr>
        </p:pic>
        <p:pic>
          <p:nvPicPr>
            <p:cNvPr id="7" name="object 7"/>
            <p:cNvPicPr/>
            <p:nvPr/>
          </p:nvPicPr>
          <p:blipFill>
            <a:blip r:embed="rId4" cstate="print"/>
            <a:stretch>
              <a:fillRect/>
            </a:stretch>
          </p:blipFill>
          <p:spPr>
            <a:xfrm>
              <a:off x="5887678" y="5020238"/>
              <a:ext cx="1688592" cy="347472"/>
            </a:xfrm>
            <a:prstGeom prst="rect">
              <a:avLst/>
            </a:prstGeom>
          </p:spPr>
        </p:pic>
        <p:pic>
          <p:nvPicPr>
            <p:cNvPr id="8" name="object 8"/>
            <p:cNvPicPr/>
            <p:nvPr/>
          </p:nvPicPr>
          <p:blipFill>
            <a:blip r:embed="rId5" cstate="print"/>
            <a:stretch>
              <a:fillRect/>
            </a:stretch>
          </p:blipFill>
          <p:spPr>
            <a:xfrm>
              <a:off x="5868924" y="5590031"/>
              <a:ext cx="2113787" cy="347472"/>
            </a:xfrm>
            <a:prstGeom prst="rect">
              <a:avLst/>
            </a:prstGeom>
          </p:spPr>
        </p:pic>
        <p:pic>
          <p:nvPicPr>
            <p:cNvPr id="9" name="object 9"/>
            <p:cNvPicPr/>
            <p:nvPr/>
          </p:nvPicPr>
          <p:blipFill>
            <a:blip r:embed="rId6" cstate="print"/>
            <a:stretch>
              <a:fillRect/>
            </a:stretch>
          </p:blipFill>
          <p:spPr>
            <a:xfrm>
              <a:off x="5868924" y="5772911"/>
              <a:ext cx="1406652" cy="347472"/>
            </a:xfrm>
            <a:prstGeom prst="rect">
              <a:avLst/>
            </a:prstGeom>
          </p:spPr>
        </p:pic>
      </p:grpSp>
      <p:sp>
        <p:nvSpPr>
          <p:cNvPr id="10" name="object 10"/>
          <p:cNvSpPr txBox="1"/>
          <p:nvPr/>
        </p:nvSpPr>
        <p:spPr>
          <a:xfrm>
            <a:off x="6110233" y="5285589"/>
            <a:ext cx="1894205" cy="574040"/>
          </a:xfrm>
          <a:prstGeom prst="rect">
            <a:avLst/>
          </a:prstGeom>
        </p:spPr>
        <p:txBody>
          <a:bodyPr vert="horz" wrap="square" lIns="0" tIns="12700" rIns="0" bIns="0" rtlCol="0">
            <a:spAutoFit/>
          </a:bodyPr>
          <a:lstStyle/>
          <a:p>
            <a:pPr marL="12700" marR="5080">
              <a:lnSpc>
                <a:spcPct val="100000"/>
              </a:lnSpc>
              <a:spcBef>
                <a:spcPts val="100"/>
              </a:spcBef>
            </a:pPr>
            <a:r>
              <a:rPr sz="1200" spc="-5" dirty="0">
                <a:latin typeface="Calibri"/>
                <a:cs typeface="Calibri"/>
              </a:rPr>
              <a:t>Σχέση </a:t>
            </a:r>
            <a:r>
              <a:rPr sz="1200" dirty="0">
                <a:latin typeface="Calibri"/>
                <a:cs typeface="Calibri"/>
              </a:rPr>
              <a:t>της </a:t>
            </a:r>
            <a:r>
              <a:rPr sz="1200" spc="-5" dirty="0">
                <a:latin typeface="Calibri"/>
                <a:cs typeface="Calibri"/>
              </a:rPr>
              <a:t>τάσης ατμών </a:t>
            </a:r>
            <a:r>
              <a:rPr sz="1200" dirty="0">
                <a:latin typeface="Calibri"/>
                <a:cs typeface="Calibri"/>
              </a:rPr>
              <a:t> ε</a:t>
            </a:r>
            <a:r>
              <a:rPr sz="1200" spc="-20" dirty="0">
                <a:latin typeface="Calibri"/>
                <a:cs typeface="Calibri"/>
              </a:rPr>
              <a:t>λ</a:t>
            </a:r>
            <a:r>
              <a:rPr sz="1200" dirty="0">
                <a:latin typeface="Calibri"/>
                <a:cs typeface="Calibri"/>
              </a:rPr>
              <a:t>α</a:t>
            </a:r>
            <a:r>
              <a:rPr sz="1200" spc="-5" dirty="0">
                <a:latin typeface="Calibri"/>
                <a:cs typeface="Calibri"/>
              </a:rPr>
              <a:t>φρ</a:t>
            </a:r>
            <a:r>
              <a:rPr sz="1200" dirty="0">
                <a:latin typeface="Calibri"/>
                <a:cs typeface="Calibri"/>
              </a:rPr>
              <a:t>ών</a:t>
            </a:r>
            <a:r>
              <a:rPr sz="1200" spc="-20" dirty="0">
                <a:latin typeface="Calibri"/>
                <a:cs typeface="Calibri"/>
              </a:rPr>
              <a:t> </a:t>
            </a:r>
            <a:r>
              <a:rPr sz="1200" dirty="0">
                <a:latin typeface="Calibri"/>
                <a:cs typeface="Calibri"/>
              </a:rPr>
              <a:t>υ</a:t>
            </a:r>
            <a:r>
              <a:rPr sz="1200" spc="-10" dirty="0">
                <a:latin typeface="Calibri"/>
                <a:cs typeface="Calibri"/>
              </a:rPr>
              <a:t>δ</a:t>
            </a:r>
            <a:r>
              <a:rPr sz="1200" dirty="0">
                <a:latin typeface="Calibri"/>
                <a:cs typeface="Calibri"/>
              </a:rPr>
              <a:t>ρογ</a:t>
            </a:r>
            <a:r>
              <a:rPr sz="1200" spc="-5" dirty="0">
                <a:latin typeface="Calibri"/>
                <a:cs typeface="Calibri"/>
              </a:rPr>
              <a:t>ο</a:t>
            </a:r>
            <a:r>
              <a:rPr sz="1200" dirty="0">
                <a:latin typeface="Calibri"/>
                <a:cs typeface="Calibri"/>
              </a:rPr>
              <a:t>ν</a:t>
            </a:r>
            <a:r>
              <a:rPr sz="1200" spc="-5" dirty="0">
                <a:latin typeface="Calibri"/>
                <a:cs typeface="Calibri"/>
              </a:rPr>
              <a:t>ο</a:t>
            </a:r>
            <a:r>
              <a:rPr sz="1200" spc="5" dirty="0">
                <a:latin typeface="Calibri"/>
                <a:cs typeface="Calibri"/>
              </a:rPr>
              <a:t>α</a:t>
            </a:r>
            <a:r>
              <a:rPr sz="1200" dirty="0">
                <a:latin typeface="Calibri"/>
                <a:cs typeface="Calibri"/>
              </a:rPr>
              <a:t>νθρά</a:t>
            </a:r>
            <a:r>
              <a:rPr sz="1200" spc="-30" dirty="0">
                <a:latin typeface="Calibri"/>
                <a:cs typeface="Calibri"/>
              </a:rPr>
              <a:t>κ</a:t>
            </a:r>
            <a:r>
              <a:rPr sz="1200" dirty="0">
                <a:latin typeface="Calibri"/>
                <a:cs typeface="Calibri"/>
              </a:rPr>
              <a:t>ων  με </a:t>
            </a:r>
            <a:r>
              <a:rPr sz="1200" spc="-5" dirty="0">
                <a:latin typeface="Calibri"/>
                <a:cs typeface="Calibri"/>
              </a:rPr>
              <a:t>τη</a:t>
            </a:r>
            <a:r>
              <a:rPr sz="1200" dirty="0">
                <a:latin typeface="Calibri"/>
                <a:cs typeface="Calibri"/>
              </a:rPr>
              <a:t> </a:t>
            </a:r>
            <a:r>
              <a:rPr sz="1200" spc="-5" dirty="0">
                <a:latin typeface="Calibri"/>
                <a:cs typeface="Calibri"/>
              </a:rPr>
              <a:t>θερμοκρασία</a:t>
            </a:r>
            <a:endParaRPr sz="1200" dirty="0">
              <a:latin typeface="Calibri"/>
              <a:cs typeface="Calibri"/>
            </a:endParaRPr>
          </a:p>
        </p:txBody>
      </p:sp>
      <p:sp>
        <p:nvSpPr>
          <p:cNvPr id="11" name="TextBox 10">
            <a:extLst>
              <a:ext uri="{FF2B5EF4-FFF2-40B4-BE49-F238E27FC236}">
                <a16:creationId xmlns:a16="http://schemas.microsoft.com/office/drawing/2014/main" id="{2A34FA73-E637-4185-8240-D98BFB606E9D}"/>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30832" y="1720891"/>
            <a:ext cx="6100264" cy="4569484"/>
          </a:xfrm>
          <a:prstGeom prst="rect">
            <a:avLst/>
          </a:prstGeom>
          <a:blipFill>
            <a:blip r:embed="rId2" cstate="print"/>
            <a:stretch>
              <a:fillRect/>
            </a:stretch>
          </a:blipFill>
        </p:spPr>
        <p:txBody>
          <a:bodyPr wrap="square" lIns="0" tIns="0" rIns="0" bIns="0" rtlCol="0"/>
          <a:lstStyle/>
          <a:p>
            <a:endParaRPr sz="1803"/>
          </a:p>
        </p:txBody>
      </p:sp>
      <p:sp>
        <p:nvSpPr>
          <p:cNvPr id="3" name="object 3"/>
          <p:cNvSpPr txBox="1">
            <a:spLocks noGrp="1"/>
          </p:cNvSpPr>
          <p:nvPr>
            <p:ph type="title"/>
          </p:nvPr>
        </p:nvSpPr>
        <p:spPr>
          <a:xfrm>
            <a:off x="1" y="343112"/>
            <a:ext cx="9144000" cy="689957"/>
          </a:xfrm>
          <a:prstGeom prst="rect">
            <a:avLst/>
          </a:prstGeom>
        </p:spPr>
        <p:txBody>
          <a:bodyPr vert="horz" wrap="square" lIns="0" tIns="12724" rIns="0" bIns="0" rtlCol="0" anchor="ctr">
            <a:spAutoFit/>
          </a:bodyPr>
          <a:lstStyle/>
          <a:p>
            <a:pPr marL="12724" algn="ctr">
              <a:lnSpc>
                <a:spcPct val="100000"/>
              </a:lnSpc>
              <a:spcBef>
                <a:spcPts val="100"/>
              </a:spcBef>
            </a:pPr>
            <a:r>
              <a:rPr b="1" spc="-5" dirty="0"/>
              <a:t>Απόσταξη</a:t>
            </a:r>
          </a:p>
        </p:txBody>
      </p:sp>
      <p:sp>
        <p:nvSpPr>
          <p:cNvPr id="4" name="object 4"/>
          <p:cNvSpPr txBox="1"/>
          <p:nvPr/>
        </p:nvSpPr>
        <p:spPr>
          <a:xfrm>
            <a:off x="250703" y="1286860"/>
            <a:ext cx="8235961" cy="505545"/>
          </a:xfrm>
          <a:prstGeom prst="rect">
            <a:avLst/>
          </a:prstGeom>
        </p:spPr>
        <p:txBody>
          <a:bodyPr vert="horz" wrap="square" lIns="0" tIns="12087" rIns="0" bIns="0" rtlCol="0">
            <a:spAutoFit/>
          </a:bodyPr>
          <a:lstStyle/>
          <a:p>
            <a:pPr marL="376634" indent="-364546">
              <a:spcBef>
                <a:spcPts val="95"/>
              </a:spcBef>
              <a:buClr>
                <a:srgbClr val="FF0000"/>
              </a:buClr>
              <a:buSzPct val="75000"/>
              <a:buFont typeface="Wingdings"/>
              <a:buChar char=""/>
              <a:tabLst>
                <a:tab pos="376634" algn="l"/>
                <a:tab pos="377270" algn="l"/>
              </a:tabLst>
            </a:pPr>
            <a:r>
              <a:rPr sz="3206" spc="-5" dirty="0">
                <a:latin typeface="Arial"/>
                <a:cs typeface="Arial"/>
              </a:rPr>
              <a:t>Μετριέται με μέθοδο </a:t>
            </a:r>
            <a:r>
              <a:rPr sz="3206" spc="-10" dirty="0">
                <a:latin typeface="Arial"/>
                <a:cs typeface="Arial"/>
              </a:rPr>
              <a:t>απόσταξης </a:t>
            </a:r>
            <a:r>
              <a:rPr sz="3206" spc="-5" dirty="0">
                <a:latin typeface="Arial"/>
                <a:cs typeface="Arial"/>
              </a:rPr>
              <a:t>ASTM</a:t>
            </a:r>
            <a:r>
              <a:rPr sz="3206" spc="60" dirty="0">
                <a:latin typeface="Arial"/>
                <a:cs typeface="Arial"/>
              </a:rPr>
              <a:t> </a:t>
            </a:r>
            <a:r>
              <a:rPr sz="3206" spc="-5" dirty="0">
                <a:latin typeface="Arial"/>
                <a:cs typeface="Arial"/>
              </a:rPr>
              <a:t>D86</a:t>
            </a:r>
            <a:endParaRPr sz="3206" dirty="0">
              <a:latin typeface="Arial"/>
              <a:cs typeface="Arial"/>
            </a:endParaRPr>
          </a:p>
        </p:txBody>
      </p:sp>
      <p:sp>
        <p:nvSpPr>
          <p:cNvPr id="5" name="object 5"/>
          <p:cNvSpPr/>
          <p:nvPr/>
        </p:nvSpPr>
        <p:spPr>
          <a:xfrm>
            <a:off x="2913242" y="6250322"/>
            <a:ext cx="6129576" cy="245565"/>
          </a:xfrm>
          <a:custGeom>
            <a:avLst/>
            <a:gdLst/>
            <a:ahLst/>
            <a:cxnLst/>
            <a:rect l="l" t="t" r="r" b="b"/>
            <a:pathLst>
              <a:path w="6118225" h="245110">
                <a:moveTo>
                  <a:pt x="0" y="0"/>
                </a:moveTo>
                <a:lnTo>
                  <a:pt x="0" y="244601"/>
                </a:lnTo>
                <a:lnTo>
                  <a:pt x="6118097" y="244601"/>
                </a:lnTo>
                <a:lnTo>
                  <a:pt x="6118097" y="0"/>
                </a:lnTo>
                <a:lnTo>
                  <a:pt x="0" y="0"/>
                </a:lnTo>
                <a:close/>
              </a:path>
            </a:pathLst>
          </a:custGeom>
          <a:solidFill>
            <a:srgbClr val="FFFFFF"/>
          </a:solidFill>
        </p:spPr>
        <p:txBody>
          <a:bodyPr wrap="square" lIns="0" tIns="0" rIns="0" bIns="0" rtlCol="0"/>
          <a:lstStyle/>
          <a:p>
            <a:endParaRPr sz="1803"/>
          </a:p>
        </p:txBody>
      </p:sp>
      <p:sp>
        <p:nvSpPr>
          <p:cNvPr id="6" name="TextBox 5">
            <a:extLst>
              <a:ext uri="{FF2B5EF4-FFF2-40B4-BE49-F238E27FC236}">
                <a16:creationId xmlns:a16="http://schemas.microsoft.com/office/drawing/2014/main" id="{FE038964-EFB7-42F1-A26C-2559D37A37AF}"/>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3112"/>
            <a:ext cx="9144000" cy="689957"/>
          </a:xfrm>
          <a:prstGeom prst="rect">
            <a:avLst/>
          </a:prstGeom>
        </p:spPr>
        <p:txBody>
          <a:bodyPr vert="horz" wrap="square" lIns="0" tIns="12724" rIns="0" bIns="0" rtlCol="0" anchor="ctr">
            <a:spAutoFit/>
          </a:bodyPr>
          <a:lstStyle/>
          <a:p>
            <a:pPr marL="12724">
              <a:lnSpc>
                <a:spcPct val="100000"/>
              </a:lnSpc>
              <a:spcBef>
                <a:spcPts val="100"/>
              </a:spcBef>
            </a:pPr>
            <a:r>
              <a:rPr b="1" spc="-5" dirty="0"/>
              <a:t>Δείκτης</a:t>
            </a:r>
            <a:r>
              <a:rPr b="1" spc="-35" dirty="0"/>
              <a:t> </a:t>
            </a:r>
            <a:r>
              <a:rPr b="1" spc="-10" dirty="0"/>
              <a:t>Οδηγησιμότητας</a:t>
            </a:r>
          </a:p>
        </p:txBody>
      </p:sp>
      <p:sp>
        <p:nvSpPr>
          <p:cNvPr id="3" name="object 3"/>
          <p:cNvSpPr txBox="1"/>
          <p:nvPr/>
        </p:nvSpPr>
        <p:spPr>
          <a:xfrm>
            <a:off x="251396" y="1556792"/>
            <a:ext cx="8641207" cy="3269892"/>
          </a:xfrm>
          <a:prstGeom prst="rect">
            <a:avLst/>
          </a:prstGeom>
        </p:spPr>
        <p:txBody>
          <a:bodyPr vert="horz" wrap="square" lIns="0" tIns="12087" rIns="0" bIns="0" rtlCol="0">
            <a:spAutoFit/>
          </a:bodyPr>
          <a:lstStyle/>
          <a:p>
            <a:pPr marL="402083" indent="-364546">
              <a:lnSpc>
                <a:spcPts val="3702"/>
              </a:lnSpc>
              <a:spcBef>
                <a:spcPts val="95"/>
              </a:spcBef>
              <a:buClr>
                <a:srgbClr val="FF0000"/>
              </a:buClr>
              <a:buSzPct val="75000"/>
              <a:buFont typeface="Wingdings"/>
              <a:buChar char=""/>
              <a:tabLst>
                <a:tab pos="402083" algn="l"/>
                <a:tab pos="402719" algn="l"/>
              </a:tabLst>
            </a:pPr>
            <a:r>
              <a:rPr sz="2000" spc="-10" dirty="0">
                <a:cs typeface="Arial"/>
              </a:rPr>
              <a:t>Drivability </a:t>
            </a:r>
            <a:r>
              <a:rPr sz="2000" spc="-5" dirty="0">
                <a:cs typeface="Arial"/>
              </a:rPr>
              <a:t>Index</a:t>
            </a:r>
            <a:r>
              <a:rPr sz="2000" spc="-10" dirty="0">
                <a:cs typeface="Arial"/>
              </a:rPr>
              <a:t> (DI)</a:t>
            </a:r>
            <a:endParaRPr sz="2000" dirty="0">
              <a:cs typeface="Arial"/>
            </a:endParaRPr>
          </a:p>
          <a:p>
            <a:pPr marL="845518" marR="403355" lvl="1" indent="-263389">
              <a:lnSpc>
                <a:spcPts val="3376"/>
              </a:lnSpc>
              <a:spcBef>
                <a:spcPts val="260"/>
              </a:spcBef>
              <a:buClr>
                <a:srgbClr val="FFCF01"/>
              </a:buClr>
              <a:buSzPct val="110714"/>
              <a:buChar char="-"/>
              <a:tabLst>
                <a:tab pos="846155" algn="l"/>
              </a:tabLst>
            </a:pPr>
            <a:r>
              <a:rPr sz="2000" spc="-5" dirty="0">
                <a:cs typeface="Arial"/>
              </a:rPr>
              <a:t>Υπολογίζεται από την </a:t>
            </a:r>
            <a:r>
              <a:rPr sz="2000" dirty="0">
                <a:cs typeface="Arial"/>
              </a:rPr>
              <a:t>καμπύλη </a:t>
            </a:r>
            <a:r>
              <a:rPr sz="2000" spc="-5" dirty="0">
                <a:cs typeface="Arial"/>
              </a:rPr>
              <a:t>απόσταξης </a:t>
            </a:r>
            <a:r>
              <a:rPr sz="2000" dirty="0">
                <a:cs typeface="Arial"/>
              </a:rPr>
              <a:t>της  βενζίνης</a:t>
            </a:r>
          </a:p>
          <a:p>
            <a:pPr marL="582129" algn="ctr">
              <a:lnSpc>
                <a:spcPts val="3131"/>
              </a:lnSpc>
            </a:pPr>
            <a:r>
              <a:rPr sz="2000" dirty="0">
                <a:cs typeface="Arial"/>
              </a:rPr>
              <a:t>- DI=1.5 </a:t>
            </a:r>
            <a:r>
              <a:rPr sz="2000" spc="-5" dirty="0">
                <a:cs typeface="Arial"/>
              </a:rPr>
              <a:t>T</a:t>
            </a:r>
            <a:r>
              <a:rPr sz="2000" spc="-7" baseline="-20467" dirty="0">
                <a:cs typeface="Arial"/>
              </a:rPr>
              <a:t>10 </a:t>
            </a:r>
            <a:r>
              <a:rPr sz="2000" dirty="0">
                <a:cs typeface="Arial"/>
              </a:rPr>
              <a:t>+ 3 </a:t>
            </a:r>
            <a:r>
              <a:rPr sz="2000" spc="-5" dirty="0">
                <a:cs typeface="Arial"/>
              </a:rPr>
              <a:t>T</a:t>
            </a:r>
            <a:r>
              <a:rPr sz="2000" spc="-7" baseline="-20467" dirty="0">
                <a:cs typeface="Arial"/>
              </a:rPr>
              <a:t>50 </a:t>
            </a:r>
            <a:r>
              <a:rPr sz="2000" dirty="0">
                <a:cs typeface="Arial"/>
              </a:rPr>
              <a:t>+</a:t>
            </a:r>
            <a:r>
              <a:rPr sz="2000" spc="-100" dirty="0">
                <a:cs typeface="Arial"/>
              </a:rPr>
              <a:t> </a:t>
            </a:r>
            <a:r>
              <a:rPr sz="2000" spc="-5" dirty="0">
                <a:cs typeface="Arial"/>
              </a:rPr>
              <a:t>T</a:t>
            </a:r>
            <a:r>
              <a:rPr sz="2000" spc="-7" baseline="-20467" dirty="0">
                <a:cs typeface="Arial"/>
              </a:rPr>
              <a:t>90</a:t>
            </a:r>
            <a:endParaRPr sz="2000" baseline="-20467" dirty="0">
              <a:cs typeface="Arial"/>
            </a:endParaRPr>
          </a:p>
          <a:p>
            <a:pPr marL="845518" lvl="1" indent="-264026">
              <a:lnSpc>
                <a:spcPts val="3517"/>
              </a:lnSpc>
              <a:buClr>
                <a:srgbClr val="FFCF01"/>
              </a:buClr>
              <a:buSzPct val="110714"/>
              <a:buChar char="-"/>
              <a:tabLst>
                <a:tab pos="846155" algn="l"/>
              </a:tabLst>
            </a:pPr>
            <a:r>
              <a:rPr sz="2000" spc="-5" dirty="0">
                <a:cs typeface="Arial"/>
              </a:rPr>
              <a:t>T</a:t>
            </a:r>
            <a:r>
              <a:rPr sz="2000" spc="-7" baseline="-20467" dirty="0">
                <a:cs typeface="Arial"/>
              </a:rPr>
              <a:t>x</a:t>
            </a:r>
            <a:r>
              <a:rPr sz="2000" spc="-5" dirty="0">
                <a:cs typeface="Arial"/>
              </a:rPr>
              <a:t>: θερμοκρασία </a:t>
            </a:r>
            <a:r>
              <a:rPr sz="2000" dirty="0">
                <a:cs typeface="Arial"/>
              </a:rPr>
              <a:t>(</a:t>
            </a:r>
            <a:r>
              <a:rPr sz="2000" baseline="23391" dirty="0">
                <a:cs typeface="Arial"/>
              </a:rPr>
              <a:t>o</a:t>
            </a:r>
            <a:r>
              <a:rPr sz="2000" dirty="0">
                <a:cs typeface="Arial"/>
              </a:rPr>
              <a:t>F) ανάκτησης </a:t>
            </a:r>
            <a:r>
              <a:rPr sz="2000" spc="-5" dirty="0">
                <a:cs typeface="Arial"/>
              </a:rPr>
              <a:t>x% </a:t>
            </a:r>
            <a:r>
              <a:rPr sz="2000" dirty="0">
                <a:cs typeface="Arial"/>
              </a:rPr>
              <a:t>της</a:t>
            </a:r>
            <a:r>
              <a:rPr sz="2000" spc="-35" dirty="0">
                <a:cs typeface="Arial"/>
              </a:rPr>
              <a:t> </a:t>
            </a:r>
            <a:r>
              <a:rPr sz="2000" dirty="0">
                <a:cs typeface="Arial"/>
              </a:rPr>
              <a:t>βενζίνης</a:t>
            </a:r>
          </a:p>
          <a:p>
            <a:pPr marL="1291499" lvl="2" indent="-266571">
              <a:lnSpc>
                <a:spcPts val="2850"/>
              </a:lnSpc>
              <a:buClr>
                <a:srgbClr val="3333CC"/>
              </a:buClr>
              <a:buSzPct val="79166"/>
              <a:buFont typeface="Wingdings"/>
              <a:buChar char=""/>
              <a:tabLst>
                <a:tab pos="1292135" algn="l"/>
              </a:tabLst>
            </a:pPr>
            <a:r>
              <a:rPr sz="2000" spc="-5" dirty="0">
                <a:cs typeface="Arial"/>
              </a:rPr>
              <a:t>Π.χ. Τ</a:t>
            </a:r>
            <a:r>
              <a:rPr sz="2000" spc="-7" baseline="-20833" dirty="0">
                <a:cs typeface="Arial"/>
              </a:rPr>
              <a:t>10 </a:t>
            </a:r>
            <a:r>
              <a:rPr sz="2000" spc="-5" dirty="0">
                <a:cs typeface="Arial"/>
              </a:rPr>
              <a:t>είναι </a:t>
            </a:r>
            <a:r>
              <a:rPr sz="2000" dirty="0">
                <a:cs typeface="Arial"/>
              </a:rPr>
              <a:t>η θερμοκρασία σε </a:t>
            </a:r>
            <a:r>
              <a:rPr sz="2000" spc="-7" baseline="24305" dirty="0">
                <a:cs typeface="Arial"/>
              </a:rPr>
              <a:t>ο</a:t>
            </a:r>
            <a:r>
              <a:rPr sz="2000" spc="-5" dirty="0">
                <a:cs typeface="Arial"/>
              </a:rPr>
              <a:t>F που</a:t>
            </a:r>
            <a:r>
              <a:rPr sz="2000" spc="-260" dirty="0">
                <a:cs typeface="Arial"/>
              </a:rPr>
              <a:t> </a:t>
            </a:r>
            <a:r>
              <a:rPr sz="2000" spc="-5" dirty="0">
                <a:cs typeface="Arial"/>
              </a:rPr>
              <a:t>εξατμίζεται</a:t>
            </a:r>
            <a:endParaRPr sz="2000" dirty="0">
              <a:cs typeface="Arial"/>
            </a:endParaRPr>
          </a:p>
          <a:p>
            <a:pPr marL="1291499">
              <a:lnSpc>
                <a:spcPts val="2880"/>
              </a:lnSpc>
            </a:pPr>
            <a:r>
              <a:rPr sz="2000" dirty="0">
                <a:cs typeface="Arial"/>
              </a:rPr>
              <a:t>10% </a:t>
            </a:r>
            <a:r>
              <a:rPr sz="2000" dirty="0" err="1">
                <a:cs typeface="Arial"/>
              </a:rPr>
              <a:t>της</a:t>
            </a:r>
            <a:r>
              <a:rPr sz="2000" dirty="0">
                <a:cs typeface="Arial"/>
              </a:rPr>
              <a:t> </a:t>
            </a:r>
            <a:r>
              <a:rPr sz="2000" spc="-5" dirty="0">
                <a:cs typeface="Arial"/>
              </a:rPr>
              <a:t>β</a:t>
            </a:r>
            <a:r>
              <a:rPr sz="2000" spc="-5" dirty="0" err="1">
                <a:cs typeface="Arial"/>
              </a:rPr>
              <a:t>ενζίνης</a:t>
            </a:r>
            <a:endParaRPr lang="el-GR" sz="2000" spc="-5" dirty="0">
              <a:cs typeface="Arial"/>
            </a:endParaRPr>
          </a:p>
          <a:p>
            <a:pPr marL="1291499">
              <a:lnSpc>
                <a:spcPts val="2880"/>
              </a:lnSpc>
            </a:pPr>
            <a:endParaRPr lang="el-GR" sz="2000" spc="-5" dirty="0">
              <a:cs typeface="Arial"/>
            </a:endParaRPr>
          </a:p>
          <a:p>
            <a:pPr marL="1291499">
              <a:lnSpc>
                <a:spcPts val="2880"/>
              </a:lnSpc>
            </a:pPr>
            <a:endParaRPr sz="2000" dirty="0">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BA25AC7-294B-4062-94F7-F866C8DA9179}"/>
              </a:ext>
            </a:extLst>
          </p:cNvPr>
          <p:cNvPicPr>
            <a:picLocks noChangeAspect="1"/>
          </p:cNvPicPr>
          <p:nvPr/>
        </p:nvPicPr>
        <p:blipFill rotWithShape="1">
          <a:blip r:embed="rId2"/>
          <a:srcRect l="26791" t="33177" r="29171" b="13915"/>
          <a:stretch/>
        </p:blipFill>
        <p:spPr>
          <a:xfrm>
            <a:off x="899592" y="1066021"/>
            <a:ext cx="7670628" cy="5184000"/>
          </a:xfrm>
          <a:prstGeom prst="rect">
            <a:avLst/>
          </a:prstGeom>
        </p:spPr>
      </p:pic>
      <p:sp>
        <p:nvSpPr>
          <p:cNvPr id="4" name="TextBox 3">
            <a:extLst>
              <a:ext uri="{FF2B5EF4-FFF2-40B4-BE49-F238E27FC236}">
                <a16:creationId xmlns:a16="http://schemas.microsoft.com/office/drawing/2014/main" id="{C07B91CB-1AB7-4C1D-B756-4FE9D70C37D3}"/>
              </a:ext>
            </a:extLst>
          </p:cNvPr>
          <p:cNvSpPr txBox="1"/>
          <p:nvPr/>
        </p:nvSpPr>
        <p:spPr>
          <a:xfrm>
            <a:off x="1079612" y="542801"/>
            <a:ext cx="6912768" cy="523220"/>
          </a:xfrm>
          <a:prstGeom prst="rect">
            <a:avLst/>
          </a:prstGeom>
          <a:noFill/>
        </p:spPr>
        <p:txBody>
          <a:bodyPr wrap="square" rtlCol="0">
            <a:spAutoFit/>
          </a:bodyPr>
          <a:lstStyle/>
          <a:p>
            <a:pPr algn="ctr"/>
            <a:r>
              <a:rPr lang="el-GR" sz="2800" b="1" dirty="0"/>
              <a:t>Σύσταση Αργού Πετρελαίου</a:t>
            </a:r>
          </a:p>
        </p:txBody>
      </p:sp>
      <p:sp>
        <p:nvSpPr>
          <p:cNvPr id="5" name="TextBox 4">
            <a:extLst>
              <a:ext uri="{FF2B5EF4-FFF2-40B4-BE49-F238E27FC236}">
                <a16:creationId xmlns:a16="http://schemas.microsoft.com/office/drawing/2014/main" id="{F99A0F05-6194-4975-9A32-2E170FB2B6C1}"/>
              </a:ext>
            </a:extLst>
          </p:cNvPr>
          <p:cNvSpPr txBox="1"/>
          <p:nvPr/>
        </p:nvSpPr>
        <p:spPr>
          <a:xfrm>
            <a:off x="-17646" y="6246760"/>
            <a:ext cx="9144000" cy="523220"/>
          </a:xfrm>
          <a:prstGeom prst="rect">
            <a:avLst/>
          </a:prstGeom>
          <a:noFill/>
        </p:spPr>
        <p:txBody>
          <a:bodyPr wrap="square">
            <a:spAutoFit/>
          </a:bodyPr>
          <a:lstStyle/>
          <a:p>
            <a:r>
              <a:rPr lang="el-GR" sz="1400" b="1" i="0" spc="-5" dirty="0">
                <a:solidFill>
                  <a:schemeClr val="tx1"/>
                </a:solidFill>
                <a:latin typeface="+mn-lt"/>
                <a:cs typeface="Arial"/>
              </a:rPr>
              <a:t>Ενεργειακές Τεχνολογίες, Αργό Πετρέλαιο Χαρακτηριστικά - Ιδιότητες, Εργαστήριο Τεχνολογίας Καυσίμων και Λιπαντικών ΕΜΠ, Παρουσίαση</a:t>
            </a:r>
            <a:endParaRPr lang="el-GR" sz="1400" dirty="0"/>
          </a:p>
        </p:txBody>
      </p:sp>
    </p:spTree>
    <p:extLst>
      <p:ext uri="{BB962C8B-B14F-4D97-AF65-F5344CB8AC3E}">
        <p14:creationId xmlns:p14="http://schemas.microsoft.com/office/powerpoint/2010/main" val="28080150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7DA920FB-6D28-412B-AEC2-C4D3F397469B}"/>
              </a:ext>
            </a:extLst>
          </p:cNvPr>
          <p:cNvSpPr txBox="1"/>
          <p:nvPr/>
        </p:nvSpPr>
        <p:spPr>
          <a:xfrm>
            <a:off x="244234" y="985425"/>
            <a:ext cx="2992281" cy="3379679"/>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indent="-228600">
              <a:lnSpc>
                <a:spcPct val="90000"/>
              </a:lnSpc>
              <a:spcBef>
                <a:spcPts val="100"/>
              </a:spcBef>
              <a:buFont typeface="Arial" panose="020B0604020202020204" pitchFamily="34" charset="0"/>
              <a:buChar char="•"/>
            </a:pPr>
            <a:r>
              <a:rPr lang="en-US" sz="1700" dirty="0"/>
              <a:t>Ο</a:t>
            </a:r>
            <a:r>
              <a:rPr lang="en-US" sz="1700" spc="-10" dirty="0"/>
              <a:t> </a:t>
            </a:r>
            <a:r>
              <a:rPr lang="en-US" sz="1700" spc="-5" dirty="0" err="1"/>
              <a:t>Δείκτης</a:t>
            </a:r>
            <a:r>
              <a:rPr lang="en-US" sz="1700" spc="5" dirty="0"/>
              <a:t> </a:t>
            </a:r>
            <a:r>
              <a:rPr lang="en-US" sz="1700" spc="-5" dirty="0" err="1"/>
              <a:t>Ατμόφρ</a:t>
            </a:r>
            <a:r>
              <a:rPr lang="en-US" sz="1700" spc="-5" dirty="0"/>
              <a:t>αξης </a:t>
            </a:r>
            <a:r>
              <a:rPr lang="en-US" sz="1700" spc="-20" dirty="0"/>
              <a:t>[Vapor</a:t>
            </a:r>
            <a:r>
              <a:rPr lang="en-US" sz="1700" spc="10" dirty="0"/>
              <a:t> </a:t>
            </a:r>
            <a:r>
              <a:rPr lang="en-US" sz="1700" spc="-5" dirty="0"/>
              <a:t>Lock</a:t>
            </a:r>
            <a:r>
              <a:rPr lang="en-US" sz="1700" spc="5" dirty="0"/>
              <a:t> </a:t>
            </a:r>
            <a:r>
              <a:rPr lang="en-US" sz="1700" spc="-5" dirty="0"/>
              <a:t>Index (VLI)]</a:t>
            </a:r>
            <a:r>
              <a:rPr lang="en-US" sz="1700" spc="15" dirty="0"/>
              <a:t> </a:t>
            </a:r>
            <a:r>
              <a:rPr lang="en-US" sz="1700" spc="-10" dirty="0"/>
              <a:t>όπως</a:t>
            </a:r>
            <a:r>
              <a:rPr lang="en-US" sz="1700" spc="-5" dirty="0"/>
              <a:t> </a:t>
            </a:r>
            <a:r>
              <a:rPr lang="en-US" sz="1700" spc="-10" dirty="0"/>
              <a:t>ορίζεται</a:t>
            </a:r>
            <a:r>
              <a:rPr lang="en-US" sz="1700" spc="25" dirty="0"/>
              <a:t> </a:t>
            </a:r>
            <a:r>
              <a:rPr lang="en-US" sz="1700" dirty="0"/>
              <a:t>στο</a:t>
            </a:r>
            <a:r>
              <a:rPr lang="en-US" sz="1700" spc="5" dirty="0"/>
              <a:t> </a:t>
            </a:r>
            <a:r>
              <a:rPr lang="en-US" sz="1700" spc="-5" dirty="0"/>
              <a:t>ΕΝ</a:t>
            </a:r>
            <a:r>
              <a:rPr lang="en-US" sz="1700" spc="-10" dirty="0"/>
              <a:t> </a:t>
            </a:r>
            <a:r>
              <a:rPr lang="en-US" sz="1700" dirty="0"/>
              <a:t>228</a:t>
            </a:r>
          </a:p>
          <a:p>
            <a:pPr marL="38100" marR="554355" indent="-228600">
              <a:lnSpc>
                <a:spcPct val="90000"/>
              </a:lnSpc>
              <a:spcBef>
                <a:spcPts val="55"/>
              </a:spcBef>
              <a:buFont typeface="Arial" panose="020B0604020202020204" pitchFamily="34" charset="0"/>
              <a:buChar char="•"/>
            </a:pPr>
            <a:r>
              <a:rPr lang="en-US" sz="1700" spc="-10" dirty="0" err="1"/>
              <a:t>σχετίζετ</a:t>
            </a:r>
            <a:r>
              <a:rPr lang="en-US" sz="1700" spc="-10" dirty="0"/>
              <a:t>αι</a:t>
            </a:r>
            <a:r>
              <a:rPr lang="en-US" sz="1700" spc="35" dirty="0"/>
              <a:t> </a:t>
            </a:r>
            <a:r>
              <a:rPr lang="en-US" sz="1700" spc="-5" dirty="0"/>
              <a:t>με</a:t>
            </a:r>
            <a:r>
              <a:rPr lang="en-US" sz="1700" spc="25" dirty="0"/>
              <a:t> </a:t>
            </a:r>
            <a:r>
              <a:rPr lang="en-US" sz="1700" spc="-10" dirty="0"/>
              <a:t>το</a:t>
            </a:r>
            <a:r>
              <a:rPr lang="en-US" sz="1700" spc="15" dirty="0"/>
              <a:t> </a:t>
            </a:r>
            <a:r>
              <a:rPr lang="en-US" sz="1700" spc="-5" dirty="0"/>
              <a:t>δείκτη</a:t>
            </a:r>
            <a:r>
              <a:rPr lang="en-US" sz="1700" spc="10" dirty="0"/>
              <a:t> </a:t>
            </a:r>
            <a:r>
              <a:rPr lang="en-US" sz="1700" spc="-10" dirty="0"/>
              <a:t>οδηγησιμότητας,</a:t>
            </a:r>
            <a:r>
              <a:rPr lang="en-US" sz="1700" spc="-25" dirty="0"/>
              <a:t> </a:t>
            </a:r>
            <a:r>
              <a:rPr lang="en-US" sz="1700" spc="-10" dirty="0"/>
              <a:t>επηρεάζεται</a:t>
            </a:r>
            <a:r>
              <a:rPr lang="en-US" sz="1700" spc="50" dirty="0"/>
              <a:t> </a:t>
            </a:r>
            <a:r>
              <a:rPr lang="en-US" sz="1700" spc="-5" dirty="0"/>
              <a:t>έντονα</a:t>
            </a:r>
            <a:r>
              <a:rPr lang="en-US" sz="1700" spc="35" dirty="0"/>
              <a:t> </a:t>
            </a:r>
            <a:r>
              <a:rPr lang="en-US" sz="1700" spc="-5" dirty="0"/>
              <a:t>από</a:t>
            </a:r>
            <a:r>
              <a:rPr lang="en-US" sz="1700" spc="15" dirty="0"/>
              <a:t> </a:t>
            </a:r>
            <a:r>
              <a:rPr lang="en-US" sz="1700" spc="-5" dirty="0"/>
              <a:t>τις</a:t>
            </a:r>
            <a:r>
              <a:rPr lang="en-US" sz="1700" spc="20" dirty="0"/>
              <a:t> </a:t>
            </a:r>
            <a:r>
              <a:rPr lang="en-US" sz="1700" spc="-10" dirty="0"/>
              <a:t>κλιματικές </a:t>
            </a:r>
            <a:r>
              <a:rPr lang="en-US" sz="1700" spc="-395" dirty="0"/>
              <a:t> </a:t>
            </a:r>
            <a:r>
              <a:rPr lang="en-US" sz="1700" spc="-5" dirty="0"/>
              <a:t>συνθήκες</a:t>
            </a:r>
            <a:r>
              <a:rPr lang="en-US" sz="1700" spc="5" dirty="0"/>
              <a:t> </a:t>
            </a:r>
            <a:r>
              <a:rPr lang="en-US" sz="1700" spc="-25" dirty="0"/>
              <a:t>και</a:t>
            </a:r>
            <a:r>
              <a:rPr lang="en-US" sz="1700" spc="5" dirty="0"/>
              <a:t> </a:t>
            </a:r>
            <a:r>
              <a:rPr lang="en-US" sz="1700" spc="-10" dirty="0"/>
              <a:t>υπολογίζεται</a:t>
            </a:r>
            <a:r>
              <a:rPr lang="en-US" sz="1700" spc="40" dirty="0"/>
              <a:t> </a:t>
            </a:r>
            <a:r>
              <a:rPr lang="en-US" sz="1700" spc="-5" dirty="0"/>
              <a:t>ως εξής:</a:t>
            </a:r>
            <a:endParaRPr lang="en-US" sz="1700" dirty="0"/>
          </a:p>
          <a:p>
            <a:pPr marL="38100" indent="-228600">
              <a:lnSpc>
                <a:spcPct val="90000"/>
              </a:lnSpc>
              <a:buFont typeface="Arial" panose="020B0604020202020204" pitchFamily="34" charset="0"/>
              <a:buChar char="•"/>
            </a:pPr>
            <a:r>
              <a:rPr lang="en-US" sz="1700" spc="-5" dirty="0"/>
              <a:t>VLI </a:t>
            </a:r>
            <a:r>
              <a:rPr lang="en-US" sz="1700" dirty="0"/>
              <a:t>=</a:t>
            </a:r>
            <a:r>
              <a:rPr lang="en-US" sz="1700" spc="-15" dirty="0"/>
              <a:t> </a:t>
            </a:r>
            <a:r>
              <a:rPr lang="en-US" sz="1700" spc="-5" dirty="0"/>
              <a:t>10·VP</a:t>
            </a:r>
            <a:r>
              <a:rPr lang="en-US" sz="1700" spc="-10" dirty="0"/>
              <a:t> </a:t>
            </a:r>
            <a:r>
              <a:rPr lang="en-US" sz="1700" dirty="0"/>
              <a:t>+</a:t>
            </a:r>
            <a:r>
              <a:rPr lang="en-US" sz="1700" spc="-15" dirty="0"/>
              <a:t> </a:t>
            </a:r>
            <a:r>
              <a:rPr lang="en-US" sz="1700" spc="-5" dirty="0"/>
              <a:t>7·(E</a:t>
            </a:r>
            <a:r>
              <a:rPr lang="en-US" sz="1700" spc="-7" baseline="-20833" dirty="0"/>
              <a:t>70</a:t>
            </a:r>
            <a:r>
              <a:rPr lang="en-US" sz="1700" spc="-5" dirty="0"/>
              <a:t>),</a:t>
            </a:r>
            <a:endParaRPr lang="en-US" sz="1700" dirty="0"/>
          </a:p>
          <a:p>
            <a:pPr marL="38100" indent="-228600">
              <a:lnSpc>
                <a:spcPct val="90000"/>
              </a:lnSpc>
              <a:buFont typeface="Arial" panose="020B0604020202020204" pitchFamily="34" charset="0"/>
              <a:buChar char="•"/>
            </a:pPr>
            <a:r>
              <a:rPr lang="en-US" sz="1700" spc="-5" dirty="0"/>
              <a:t>όπ</a:t>
            </a:r>
            <a:r>
              <a:rPr lang="en-US" sz="1700" spc="-5" dirty="0" err="1"/>
              <a:t>ου</a:t>
            </a:r>
            <a:r>
              <a:rPr lang="en-US" sz="1700" dirty="0"/>
              <a:t> </a:t>
            </a:r>
            <a:r>
              <a:rPr lang="en-US" sz="1700" spc="-5" dirty="0"/>
              <a:t>VP:</a:t>
            </a:r>
            <a:r>
              <a:rPr lang="en-US" sz="1700" spc="25" dirty="0"/>
              <a:t> </a:t>
            </a:r>
            <a:r>
              <a:rPr lang="en-US" sz="1700" spc="-10" dirty="0" err="1"/>
              <a:t>τάση</a:t>
            </a:r>
            <a:r>
              <a:rPr lang="en-US" sz="1700" spc="5" dirty="0"/>
              <a:t> </a:t>
            </a:r>
            <a:r>
              <a:rPr lang="en-US" sz="1700" spc="-10" dirty="0"/>
              <a:t>α</a:t>
            </a:r>
            <a:r>
              <a:rPr lang="en-US" sz="1700" spc="-10" dirty="0" err="1"/>
              <a:t>τμών</a:t>
            </a:r>
            <a:r>
              <a:rPr lang="en-US" sz="1700" spc="35" dirty="0"/>
              <a:t> </a:t>
            </a:r>
            <a:r>
              <a:rPr lang="en-US" sz="1700" spc="-25" dirty="0"/>
              <a:t>κα</a:t>
            </a:r>
            <a:r>
              <a:rPr lang="en-US" sz="1700" spc="-25" dirty="0" err="1"/>
              <a:t>τά</a:t>
            </a:r>
            <a:r>
              <a:rPr lang="en-US" sz="1700" spc="25" dirty="0"/>
              <a:t> </a:t>
            </a:r>
            <a:r>
              <a:rPr lang="en-US" sz="1700" spc="-15" dirty="0"/>
              <a:t>Reid</a:t>
            </a:r>
            <a:r>
              <a:rPr lang="en-US" sz="1700" spc="50" dirty="0"/>
              <a:t> </a:t>
            </a:r>
            <a:r>
              <a:rPr lang="en-US" sz="1700" spc="-25" dirty="0"/>
              <a:t>και</a:t>
            </a:r>
            <a:r>
              <a:rPr lang="en-US" sz="1700" spc="5" dirty="0"/>
              <a:t> </a:t>
            </a:r>
            <a:r>
              <a:rPr lang="en-US" sz="1700" dirty="0"/>
              <a:t>Ε</a:t>
            </a:r>
            <a:r>
              <a:rPr lang="en-US" sz="1700" baseline="-20833" dirty="0"/>
              <a:t>70</a:t>
            </a:r>
            <a:r>
              <a:rPr lang="en-US" sz="1700" dirty="0"/>
              <a:t>:</a:t>
            </a:r>
            <a:r>
              <a:rPr lang="en-US" sz="1700" spc="10" dirty="0"/>
              <a:t> </a:t>
            </a:r>
            <a:r>
              <a:rPr lang="en-US" sz="1700" spc="-20" dirty="0" err="1"/>
              <a:t>Όγκος</a:t>
            </a:r>
            <a:r>
              <a:rPr lang="en-US" sz="1700" spc="-15" dirty="0"/>
              <a:t> </a:t>
            </a:r>
            <a:r>
              <a:rPr lang="en-US" sz="1700" spc="-5" dirty="0"/>
              <a:t>α</a:t>
            </a:r>
            <a:r>
              <a:rPr lang="en-US" sz="1700" spc="-5" dirty="0" err="1"/>
              <a:t>νάκτησης</a:t>
            </a:r>
            <a:r>
              <a:rPr lang="en-US" sz="1700" spc="5" dirty="0"/>
              <a:t> </a:t>
            </a:r>
            <a:r>
              <a:rPr lang="en-US" sz="1700" dirty="0" err="1"/>
              <a:t>στους</a:t>
            </a:r>
            <a:r>
              <a:rPr lang="en-US" sz="1700" spc="15" dirty="0"/>
              <a:t> </a:t>
            </a:r>
            <a:r>
              <a:rPr lang="en-US" sz="1700" spc="-10" dirty="0"/>
              <a:t>70°C.</a:t>
            </a:r>
            <a:endParaRPr lang="en-US" sz="1700" dirty="0"/>
          </a:p>
          <a:p>
            <a:pPr indent="-228600">
              <a:lnSpc>
                <a:spcPct val="90000"/>
              </a:lnSpc>
              <a:spcBef>
                <a:spcPts val="20"/>
              </a:spcBef>
              <a:buFont typeface="Arial" panose="020B0604020202020204" pitchFamily="34" charset="0"/>
              <a:buChar char="•"/>
            </a:pPr>
            <a:endParaRPr lang="en-US" sz="1700" dirty="0"/>
          </a:p>
          <a:p>
            <a:pPr marL="5078730" marR="93345" indent="-228600">
              <a:lnSpc>
                <a:spcPct val="90000"/>
              </a:lnSpc>
              <a:buFont typeface="Arial" panose="020B0604020202020204" pitchFamily="34" charset="0"/>
              <a:buChar char="•"/>
            </a:pPr>
            <a:endParaRPr lang="en-US" sz="1700" dirty="0"/>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Εμφάνιση της εικόνας προέλευσης">
            <a:extLst>
              <a:ext uri="{FF2B5EF4-FFF2-40B4-BE49-F238E27FC236}">
                <a16:creationId xmlns:a16="http://schemas.microsoft.com/office/drawing/2014/main" id="{8CD42078-4D40-450B-B870-D8979E6873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54396" y="1931950"/>
            <a:ext cx="4514498" cy="2990854"/>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DBA3A0-FCB2-48D7-958B-511C39B01E9C}"/>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31570720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5">
            <a:extLst>
              <a:ext uri="{FF2B5EF4-FFF2-40B4-BE49-F238E27FC236}">
                <a16:creationId xmlns:a16="http://schemas.microsoft.com/office/drawing/2014/main" id="{97AA28A7-64A0-4892-A956-F3BF2CAF0BFC}"/>
              </a:ext>
            </a:extLst>
          </p:cNvPr>
          <p:cNvPicPr/>
          <p:nvPr/>
        </p:nvPicPr>
        <p:blipFill>
          <a:blip r:embed="rId2" cstate="print"/>
          <a:stretch>
            <a:fillRect/>
          </a:stretch>
        </p:blipFill>
        <p:spPr>
          <a:xfrm>
            <a:off x="6012160" y="597525"/>
            <a:ext cx="2011679" cy="2694432"/>
          </a:xfrm>
          <a:prstGeom prst="rect">
            <a:avLst/>
          </a:prstGeom>
        </p:spPr>
      </p:pic>
      <p:pic>
        <p:nvPicPr>
          <p:cNvPr id="3" name="object 3">
            <a:extLst>
              <a:ext uri="{FF2B5EF4-FFF2-40B4-BE49-F238E27FC236}">
                <a16:creationId xmlns:a16="http://schemas.microsoft.com/office/drawing/2014/main" id="{B67AF801-2B12-4F79-9C50-B46F618F3C9B}"/>
              </a:ext>
            </a:extLst>
          </p:cNvPr>
          <p:cNvPicPr/>
          <p:nvPr/>
        </p:nvPicPr>
        <p:blipFill>
          <a:blip r:embed="rId3" cstate="print"/>
          <a:stretch>
            <a:fillRect/>
          </a:stretch>
        </p:blipFill>
        <p:spPr>
          <a:xfrm>
            <a:off x="971600" y="541720"/>
            <a:ext cx="2110740" cy="2806043"/>
          </a:xfrm>
          <a:prstGeom prst="rect">
            <a:avLst/>
          </a:prstGeom>
        </p:spPr>
      </p:pic>
      <p:sp>
        <p:nvSpPr>
          <p:cNvPr id="5" name="TextBox 4">
            <a:extLst>
              <a:ext uri="{FF2B5EF4-FFF2-40B4-BE49-F238E27FC236}">
                <a16:creationId xmlns:a16="http://schemas.microsoft.com/office/drawing/2014/main" id="{8580BEF1-AA98-424B-98AB-860D3720AD5E}"/>
              </a:ext>
            </a:extLst>
          </p:cNvPr>
          <p:cNvSpPr txBox="1"/>
          <p:nvPr/>
        </p:nvSpPr>
        <p:spPr>
          <a:xfrm>
            <a:off x="179512" y="4077072"/>
            <a:ext cx="8784976" cy="1200329"/>
          </a:xfrm>
          <a:prstGeom prst="rect">
            <a:avLst/>
          </a:prstGeom>
          <a:noFill/>
        </p:spPr>
        <p:txBody>
          <a:bodyPr wrap="square">
            <a:spAutoFit/>
          </a:bodyPr>
          <a:lstStyle/>
          <a:p>
            <a:pPr marL="12065" marR="5715" algn="just">
              <a:lnSpc>
                <a:spcPct val="100000"/>
              </a:lnSpc>
              <a:buSzPct val="44444"/>
              <a:tabLst>
                <a:tab pos="223520" algn="l"/>
              </a:tabLst>
            </a:pPr>
            <a:r>
              <a:rPr lang="el-GR" sz="1800" spc="-5" dirty="0">
                <a:latin typeface="Calibri"/>
                <a:cs typeface="Calibri"/>
              </a:rPr>
              <a:t>Με βάση </a:t>
            </a:r>
            <a:r>
              <a:rPr lang="el-GR" sz="1800" dirty="0">
                <a:latin typeface="Calibri"/>
                <a:cs typeface="Calibri"/>
              </a:rPr>
              <a:t>το </a:t>
            </a:r>
            <a:r>
              <a:rPr lang="el-GR" sz="1800" spc="-10" dirty="0">
                <a:latin typeface="Calibri"/>
                <a:cs typeface="Calibri"/>
              </a:rPr>
              <a:t>ευρωπαϊκό </a:t>
            </a:r>
            <a:r>
              <a:rPr lang="el-GR" sz="1800" spc="-5" dirty="0">
                <a:latin typeface="Calibri"/>
                <a:cs typeface="Calibri"/>
              </a:rPr>
              <a:t>πρότυπο EN 228, </a:t>
            </a:r>
            <a:r>
              <a:rPr lang="el-GR" sz="1800" dirty="0">
                <a:latin typeface="Calibri"/>
                <a:cs typeface="Calibri"/>
              </a:rPr>
              <a:t>η </a:t>
            </a:r>
            <a:r>
              <a:rPr lang="el-GR" sz="1800" spc="-5" dirty="0">
                <a:latin typeface="Calibri"/>
                <a:cs typeface="Calibri"/>
              </a:rPr>
              <a:t>τάση </a:t>
            </a:r>
            <a:r>
              <a:rPr lang="el-GR" sz="1800" spc="-10" dirty="0">
                <a:latin typeface="Calibri"/>
                <a:cs typeface="Calibri"/>
              </a:rPr>
              <a:t>ατμών </a:t>
            </a:r>
            <a:r>
              <a:rPr lang="el-GR" sz="1800" spc="-5" dirty="0">
                <a:latin typeface="Calibri"/>
                <a:cs typeface="Calibri"/>
              </a:rPr>
              <a:t>προσδιορίζεται </a:t>
            </a:r>
            <a:r>
              <a:rPr lang="el-GR" sz="1800" dirty="0">
                <a:latin typeface="Calibri"/>
                <a:cs typeface="Calibri"/>
              </a:rPr>
              <a:t>με </a:t>
            </a:r>
            <a:r>
              <a:rPr lang="el-GR" sz="1800" spc="-5" dirty="0">
                <a:latin typeface="Calibri"/>
                <a:cs typeface="Calibri"/>
              </a:rPr>
              <a:t>τη </a:t>
            </a:r>
            <a:r>
              <a:rPr lang="el-GR" sz="1800" dirty="0">
                <a:latin typeface="Calibri"/>
                <a:cs typeface="Calibri"/>
              </a:rPr>
              <a:t> </a:t>
            </a:r>
            <a:r>
              <a:rPr lang="el-GR" sz="1800" spc="-10" dirty="0">
                <a:latin typeface="Calibri"/>
                <a:cs typeface="Calibri"/>
              </a:rPr>
              <a:t>μέθοδο</a:t>
            </a:r>
            <a:r>
              <a:rPr lang="el-GR" sz="1800" spc="-5" dirty="0">
                <a:latin typeface="Calibri"/>
                <a:cs typeface="Calibri"/>
              </a:rPr>
              <a:t> EN</a:t>
            </a:r>
            <a:r>
              <a:rPr lang="el-GR" sz="1800" dirty="0">
                <a:latin typeface="Calibri"/>
                <a:cs typeface="Calibri"/>
              </a:rPr>
              <a:t> 13016-1.</a:t>
            </a:r>
            <a:r>
              <a:rPr lang="el-GR" sz="1800" spc="5" dirty="0">
                <a:latin typeface="Calibri"/>
                <a:cs typeface="Calibri"/>
              </a:rPr>
              <a:t> </a:t>
            </a:r>
            <a:r>
              <a:rPr lang="el-GR" sz="1800" dirty="0">
                <a:latin typeface="Calibri"/>
                <a:cs typeface="Calibri"/>
              </a:rPr>
              <a:t>Η</a:t>
            </a:r>
            <a:r>
              <a:rPr lang="el-GR" sz="1800" spc="5" dirty="0">
                <a:latin typeface="Calibri"/>
                <a:cs typeface="Calibri"/>
              </a:rPr>
              <a:t> </a:t>
            </a:r>
            <a:r>
              <a:rPr lang="el-GR" sz="1800" spc="-5" dirty="0">
                <a:latin typeface="Calibri"/>
                <a:cs typeface="Calibri"/>
              </a:rPr>
              <a:t>αρχή</a:t>
            </a:r>
            <a:r>
              <a:rPr lang="el-GR" sz="1800" dirty="0">
                <a:latin typeface="Calibri"/>
                <a:cs typeface="Calibri"/>
              </a:rPr>
              <a:t> </a:t>
            </a:r>
            <a:r>
              <a:rPr lang="el-GR" sz="1800" spc="-5" dirty="0">
                <a:latin typeface="Calibri"/>
                <a:cs typeface="Calibri"/>
              </a:rPr>
              <a:t>της</a:t>
            </a:r>
            <a:r>
              <a:rPr lang="el-GR" sz="1800" dirty="0">
                <a:latin typeface="Calibri"/>
                <a:cs typeface="Calibri"/>
              </a:rPr>
              <a:t> </a:t>
            </a:r>
            <a:r>
              <a:rPr lang="el-GR" sz="1800" spc="-10" dirty="0">
                <a:latin typeface="Calibri"/>
                <a:cs typeface="Calibri"/>
              </a:rPr>
              <a:t>μεθόδου</a:t>
            </a:r>
            <a:r>
              <a:rPr lang="el-GR" sz="1800" spc="-5" dirty="0">
                <a:latin typeface="Calibri"/>
                <a:cs typeface="Calibri"/>
              </a:rPr>
              <a:t> (EN</a:t>
            </a:r>
            <a:r>
              <a:rPr lang="el-GR" sz="1800" dirty="0">
                <a:latin typeface="Calibri"/>
                <a:cs typeface="Calibri"/>
              </a:rPr>
              <a:t> 13016-1)</a:t>
            </a:r>
            <a:r>
              <a:rPr lang="el-GR" sz="1800" spc="5" dirty="0">
                <a:latin typeface="Calibri"/>
                <a:cs typeface="Calibri"/>
              </a:rPr>
              <a:t> </a:t>
            </a:r>
            <a:r>
              <a:rPr lang="el-GR" sz="1800" spc="-5" dirty="0">
                <a:latin typeface="Calibri"/>
                <a:cs typeface="Calibri"/>
              </a:rPr>
              <a:t>βασίζεται</a:t>
            </a:r>
            <a:r>
              <a:rPr lang="el-GR" sz="1800" spc="395" dirty="0">
                <a:latin typeface="Calibri"/>
                <a:cs typeface="Calibri"/>
              </a:rPr>
              <a:t> </a:t>
            </a:r>
            <a:r>
              <a:rPr lang="el-GR" sz="1800" dirty="0">
                <a:latin typeface="Calibri"/>
                <a:cs typeface="Calibri"/>
              </a:rPr>
              <a:t>στη </a:t>
            </a:r>
            <a:r>
              <a:rPr lang="el-GR" sz="1800" spc="5" dirty="0">
                <a:latin typeface="Calibri"/>
                <a:cs typeface="Calibri"/>
              </a:rPr>
              <a:t> </a:t>
            </a:r>
            <a:r>
              <a:rPr lang="el-GR" sz="1800" spc="-5" dirty="0">
                <a:latin typeface="Calibri"/>
                <a:cs typeface="Calibri"/>
              </a:rPr>
              <a:t>μέτρηση</a:t>
            </a:r>
            <a:r>
              <a:rPr lang="el-GR" sz="1800" spc="5" dirty="0">
                <a:latin typeface="Calibri"/>
                <a:cs typeface="Calibri"/>
              </a:rPr>
              <a:t> </a:t>
            </a:r>
            <a:r>
              <a:rPr lang="el-GR" sz="1800" spc="-5" dirty="0">
                <a:latin typeface="Calibri"/>
                <a:cs typeface="Calibri"/>
              </a:rPr>
              <a:t>της</a:t>
            </a:r>
            <a:r>
              <a:rPr lang="el-GR" sz="1800" spc="5" dirty="0">
                <a:latin typeface="Calibri"/>
                <a:cs typeface="Calibri"/>
              </a:rPr>
              <a:t> </a:t>
            </a:r>
            <a:r>
              <a:rPr lang="el-GR" sz="1800" spc="-5" dirty="0">
                <a:latin typeface="Calibri"/>
                <a:cs typeface="Calibri"/>
              </a:rPr>
              <a:t>τάσης</a:t>
            </a:r>
            <a:r>
              <a:rPr lang="el-GR" sz="1800" spc="5" dirty="0">
                <a:latin typeface="Calibri"/>
                <a:cs typeface="Calibri"/>
              </a:rPr>
              <a:t> </a:t>
            </a:r>
            <a:r>
              <a:rPr lang="el-GR" sz="1800" spc="-10" dirty="0">
                <a:latin typeface="Calibri"/>
                <a:cs typeface="Calibri"/>
              </a:rPr>
              <a:t>ατμών</a:t>
            </a:r>
            <a:r>
              <a:rPr lang="el-GR" sz="1800" spc="5" dirty="0">
                <a:latin typeface="Calibri"/>
                <a:cs typeface="Calibri"/>
              </a:rPr>
              <a:t> σε</a:t>
            </a:r>
            <a:r>
              <a:rPr lang="el-GR" sz="1800" spc="-5" dirty="0">
                <a:latin typeface="Calibri"/>
                <a:cs typeface="Calibri"/>
              </a:rPr>
              <a:t> </a:t>
            </a:r>
            <a:r>
              <a:rPr lang="el-GR" sz="1800" dirty="0">
                <a:latin typeface="Calibri"/>
                <a:cs typeface="Calibri"/>
              </a:rPr>
              <a:t>συνθήκες</a:t>
            </a:r>
            <a:r>
              <a:rPr lang="el-GR" sz="1800" spc="-15" dirty="0">
                <a:latin typeface="Calibri"/>
                <a:cs typeface="Calibri"/>
              </a:rPr>
              <a:t> </a:t>
            </a:r>
            <a:r>
              <a:rPr lang="el-GR" sz="1800" spc="-10" dirty="0">
                <a:latin typeface="Calibri"/>
                <a:cs typeface="Calibri"/>
              </a:rPr>
              <a:t>κενού.</a:t>
            </a:r>
            <a:r>
              <a:rPr lang="el-GR" sz="1800" spc="5" dirty="0">
                <a:latin typeface="Calibri"/>
                <a:cs typeface="Calibri"/>
              </a:rPr>
              <a:t> </a:t>
            </a:r>
            <a:r>
              <a:rPr lang="el-GR" sz="1800" dirty="0">
                <a:latin typeface="Calibri"/>
                <a:cs typeface="Calibri"/>
              </a:rPr>
              <a:t>Η</a:t>
            </a:r>
            <a:r>
              <a:rPr lang="el-GR" sz="1800" spc="5" dirty="0">
                <a:latin typeface="Calibri"/>
                <a:cs typeface="Calibri"/>
              </a:rPr>
              <a:t> </a:t>
            </a:r>
            <a:r>
              <a:rPr lang="el-GR" sz="1800" spc="-5" dirty="0">
                <a:latin typeface="Calibri"/>
                <a:cs typeface="Calibri"/>
              </a:rPr>
              <a:t>συσκευή</a:t>
            </a:r>
            <a:r>
              <a:rPr lang="el-GR" sz="1800" spc="-15" dirty="0">
                <a:latin typeface="Calibri"/>
                <a:cs typeface="Calibri"/>
              </a:rPr>
              <a:t> </a:t>
            </a:r>
            <a:r>
              <a:rPr lang="el-GR" sz="1800" dirty="0">
                <a:latin typeface="Calibri"/>
                <a:cs typeface="Calibri"/>
              </a:rPr>
              <a:t>που</a:t>
            </a:r>
            <a:r>
              <a:rPr lang="el-GR" sz="1800" spc="-5" dirty="0">
                <a:latin typeface="Calibri"/>
                <a:cs typeface="Calibri"/>
              </a:rPr>
              <a:t> χρησιμοποιείται</a:t>
            </a:r>
            <a:r>
              <a:rPr lang="en-US" dirty="0">
                <a:latin typeface="Calibri"/>
                <a:cs typeface="Calibri"/>
              </a:rPr>
              <a:t> </a:t>
            </a:r>
            <a:r>
              <a:rPr lang="el-GR" sz="1800" spc="-10" dirty="0">
                <a:latin typeface="Calibri"/>
                <a:cs typeface="Calibri"/>
              </a:rPr>
              <a:t>είναι</a:t>
            </a:r>
            <a:r>
              <a:rPr lang="el-GR" sz="1800" spc="20" dirty="0">
                <a:latin typeface="Calibri"/>
                <a:cs typeface="Calibri"/>
              </a:rPr>
              <a:t> </a:t>
            </a:r>
            <a:r>
              <a:rPr lang="el-GR" sz="1800" dirty="0">
                <a:latin typeface="Calibri"/>
                <a:cs typeface="Calibri"/>
              </a:rPr>
              <a:t>η</a:t>
            </a:r>
            <a:r>
              <a:rPr lang="el-GR" sz="1800" spc="5" dirty="0">
                <a:latin typeface="Calibri"/>
                <a:cs typeface="Calibri"/>
              </a:rPr>
              <a:t> </a:t>
            </a:r>
            <a:r>
              <a:rPr lang="el-GR" sz="1800" b="1" i="1" spc="-15" dirty="0" err="1">
                <a:latin typeface="Calibri"/>
                <a:cs typeface="Calibri"/>
              </a:rPr>
              <a:t>MiniVap</a:t>
            </a:r>
            <a:r>
              <a:rPr lang="el-GR" sz="1800" b="1" i="1" spc="-15" dirty="0">
                <a:latin typeface="Calibri"/>
                <a:cs typeface="Calibri"/>
              </a:rPr>
              <a:t> </a:t>
            </a:r>
            <a:r>
              <a:rPr lang="el-GR" sz="1800" b="1" i="1" spc="-10" dirty="0" err="1">
                <a:latin typeface="Calibri"/>
                <a:cs typeface="Calibri"/>
              </a:rPr>
              <a:t>VPXpert</a:t>
            </a:r>
            <a:r>
              <a:rPr lang="el-GR" sz="1800" b="1" i="1" dirty="0">
                <a:latin typeface="Calibri"/>
                <a:cs typeface="Calibri"/>
              </a:rPr>
              <a:t> </a:t>
            </a:r>
            <a:r>
              <a:rPr lang="el-GR" sz="1800" spc="-5" dirty="0">
                <a:latin typeface="Calibri"/>
                <a:cs typeface="Calibri"/>
              </a:rPr>
              <a:t>της</a:t>
            </a:r>
            <a:r>
              <a:rPr lang="el-GR" sz="1800" spc="10" dirty="0">
                <a:latin typeface="Calibri"/>
                <a:cs typeface="Calibri"/>
              </a:rPr>
              <a:t> </a:t>
            </a:r>
            <a:r>
              <a:rPr lang="el-GR" sz="1800" dirty="0">
                <a:latin typeface="Calibri"/>
                <a:cs typeface="Calibri"/>
              </a:rPr>
              <a:t>GRABNER</a:t>
            </a:r>
            <a:r>
              <a:rPr lang="el-GR" sz="1800" spc="-25" dirty="0">
                <a:latin typeface="Calibri"/>
                <a:cs typeface="Calibri"/>
              </a:rPr>
              <a:t> </a:t>
            </a:r>
            <a:r>
              <a:rPr lang="el-GR" sz="1800" spc="-5" dirty="0">
                <a:latin typeface="Calibri"/>
                <a:cs typeface="Calibri"/>
              </a:rPr>
              <a:t>INSTRUMENTS.</a:t>
            </a:r>
            <a:endParaRPr lang="el-GR" dirty="0"/>
          </a:p>
        </p:txBody>
      </p:sp>
      <p:sp>
        <p:nvSpPr>
          <p:cNvPr id="6" name="TextBox 5">
            <a:extLst>
              <a:ext uri="{FF2B5EF4-FFF2-40B4-BE49-F238E27FC236}">
                <a16:creationId xmlns:a16="http://schemas.microsoft.com/office/drawing/2014/main" id="{672CC7FE-8792-47E9-A45A-9AD252EE8241}"/>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19594930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9117" y="449250"/>
            <a:ext cx="7458075" cy="331470"/>
          </a:xfrm>
          <a:prstGeom prst="rect">
            <a:avLst/>
          </a:prstGeom>
        </p:spPr>
        <p:txBody>
          <a:bodyPr vert="horz" wrap="square" lIns="0" tIns="13335" rIns="0" bIns="0" rtlCol="0">
            <a:spAutoFit/>
          </a:bodyPr>
          <a:lstStyle/>
          <a:p>
            <a:pPr marL="12700">
              <a:lnSpc>
                <a:spcPct val="100000"/>
              </a:lnSpc>
              <a:spcBef>
                <a:spcPts val="105"/>
              </a:spcBef>
            </a:pPr>
            <a:r>
              <a:rPr sz="2000" b="1" i="1" spc="-5" dirty="0">
                <a:latin typeface="Calibri"/>
                <a:cs typeface="Calibri"/>
              </a:rPr>
              <a:t>Προσθήκη</a:t>
            </a:r>
            <a:r>
              <a:rPr sz="2000" b="1" i="1" dirty="0">
                <a:latin typeface="Calibri"/>
                <a:cs typeface="Calibri"/>
              </a:rPr>
              <a:t> </a:t>
            </a:r>
            <a:r>
              <a:rPr sz="2000" b="1" i="1" spc="-10" dirty="0" err="1">
                <a:latin typeface="Calibri"/>
                <a:cs typeface="Calibri"/>
              </a:rPr>
              <a:t>οξυγονούχων</a:t>
            </a:r>
            <a:r>
              <a:rPr sz="2000" b="1" i="1" spc="-45" dirty="0">
                <a:latin typeface="Calibri"/>
                <a:cs typeface="Calibri"/>
              </a:rPr>
              <a:t> </a:t>
            </a:r>
            <a:r>
              <a:rPr sz="2000" b="1" i="1" dirty="0" err="1">
                <a:latin typeface="Calibri"/>
                <a:cs typeface="Calibri"/>
              </a:rPr>
              <a:t>συστ</a:t>
            </a:r>
            <a:r>
              <a:rPr sz="2000" b="1" i="1" dirty="0">
                <a:latin typeface="Calibri"/>
                <a:cs typeface="Calibri"/>
              </a:rPr>
              <a:t>ατικών</a:t>
            </a:r>
            <a:endParaRPr sz="2000" dirty="0">
              <a:latin typeface="Microsoft Sans Serif"/>
              <a:cs typeface="Microsoft Sans Serif"/>
            </a:endParaRPr>
          </a:p>
        </p:txBody>
      </p:sp>
      <p:graphicFrame>
        <p:nvGraphicFramePr>
          <p:cNvPr id="4" name="object 4"/>
          <p:cNvGraphicFramePr>
            <a:graphicFrameLocks noGrp="1"/>
          </p:cNvGraphicFramePr>
          <p:nvPr>
            <p:extLst>
              <p:ext uri="{D42A27DB-BD31-4B8C-83A1-F6EECF244321}">
                <p14:modId xmlns:p14="http://schemas.microsoft.com/office/powerpoint/2010/main" val="953213295"/>
              </p:ext>
            </p:extLst>
          </p:nvPr>
        </p:nvGraphicFramePr>
        <p:xfrm>
          <a:off x="827584" y="876237"/>
          <a:ext cx="7653021" cy="3529406"/>
        </p:xfrm>
        <a:graphic>
          <a:graphicData uri="http://schemas.openxmlformats.org/drawingml/2006/table">
            <a:tbl>
              <a:tblPr firstRow="1" bandRow="1">
                <a:tableStyleId>{2D5ABB26-0587-4C30-8999-92F81FD0307C}</a:tableStyleId>
              </a:tblPr>
              <a:tblGrid>
                <a:gridCol w="5203627">
                  <a:extLst>
                    <a:ext uri="{9D8B030D-6E8A-4147-A177-3AD203B41FA5}">
                      <a16:colId xmlns:a16="http://schemas.microsoft.com/office/drawing/2014/main" val="20000"/>
                    </a:ext>
                  </a:extLst>
                </a:gridCol>
                <a:gridCol w="2449394">
                  <a:extLst>
                    <a:ext uri="{9D8B030D-6E8A-4147-A177-3AD203B41FA5}">
                      <a16:colId xmlns:a16="http://schemas.microsoft.com/office/drawing/2014/main" val="20001"/>
                    </a:ext>
                  </a:extLst>
                </a:gridCol>
              </a:tblGrid>
              <a:tr h="287507">
                <a:tc>
                  <a:txBody>
                    <a:bodyPr/>
                    <a:lstStyle/>
                    <a:p>
                      <a:pPr marL="90170">
                        <a:lnSpc>
                          <a:spcPct val="100000"/>
                        </a:lnSpc>
                        <a:spcBef>
                          <a:spcPts val="325"/>
                        </a:spcBef>
                      </a:pPr>
                      <a:r>
                        <a:rPr sz="1400" b="1" spc="-10" dirty="0">
                          <a:latin typeface="Comic Sans MS"/>
                          <a:cs typeface="Comic Sans MS"/>
                        </a:rPr>
                        <a:t>Οξυγονούχο</a:t>
                      </a:r>
                      <a:r>
                        <a:rPr sz="1400" b="1" spc="15" dirty="0">
                          <a:latin typeface="Comic Sans MS"/>
                          <a:cs typeface="Comic Sans MS"/>
                        </a:rPr>
                        <a:t> </a:t>
                      </a:r>
                      <a:r>
                        <a:rPr sz="1400" b="1" spc="-10" dirty="0">
                          <a:latin typeface="Comic Sans MS"/>
                          <a:cs typeface="Comic Sans MS"/>
                        </a:rPr>
                        <a:t>συστατικό</a:t>
                      </a:r>
                      <a:endParaRPr sz="1400" b="1">
                        <a:latin typeface="Comic Sans MS"/>
                        <a:cs typeface="Comic Sans MS"/>
                      </a:endParaRPr>
                    </a:p>
                  </a:txBody>
                  <a:tcPr marL="0" marR="0" marT="41275" marB="0">
                    <a:solidFill>
                      <a:srgbClr val="B3B3B3"/>
                    </a:solidFill>
                  </a:tcPr>
                </a:tc>
                <a:tc>
                  <a:txBody>
                    <a:bodyPr/>
                    <a:lstStyle/>
                    <a:p>
                      <a:pPr marL="698500">
                        <a:lnSpc>
                          <a:spcPct val="100000"/>
                        </a:lnSpc>
                        <a:spcBef>
                          <a:spcPts val="325"/>
                        </a:spcBef>
                      </a:pPr>
                      <a:r>
                        <a:rPr sz="1400" b="1" spc="-5" dirty="0">
                          <a:latin typeface="Comic Sans MS"/>
                          <a:cs typeface="Comic Sans MS"/>
                        </a:rPr>
                        <a:t>Αριθμός</a:t>
                      </a:r>
                      <a:r>
                        <a:rPr sz="1400" b="1" spc="-45" dirty="0">
                          <a:latin typeface="Comic Sans MS"/>
                          <a:cs typeface="Comic Sans MS"/>
                        </a:rPr>
                        <a:t> </a:t>
                      </a:r>
                      <a:r>
                        <a:rPr sz="1400" b="1" spc="-5" dirty="0">
                          <a:latin typeface="Comic Sans MS"/>
                          <a:cs typeface="Comic Sans MS"/>
                        </a:rPr>
                        <a:t>οκτανίου</a:t>
                      </a:r>
                      <a:endParaRPr sz="1400" b="1" dirty="0">
                        <a:latin typeface="Comic Sans MS"/>
                        <a:cs typeface="Comic Sans MS"/>
                      </a:endParaRPr>
                    </a:p>
                  </a:txBody>
                  <a:tcPr marL="0" marR="0" marT="41275" marB="0">
                    <a:solidFill>
                      <a:srgbClr val="B3B3B3"/>
                    </a:solidFill>
                  </a:tcPr>
                </a:tc>
                <a:extLst>
                  <a:ext uri="{0D108BD9-81ED-4DB2-BD59-A6C34878D82A}">
                    <a16:rowId xmlns:a16="http://schemas.microsoft.com/office/drawing/2014/main" val="10000"/>
                  </a:ext>
                </a:extLst>
              </a:tr>
              <a:tr h="269975">
                <a:tc>
                  <a:txBody>
                    <a:bodyPr/>
                    <a:lstStyle/>
                    <a:p>
                      <a:pPr marL="90170">
                        <a:lnSpc>
                          <a:spcPct val="100000"/>
                        </a:lnSpc>
                        <a:spcBef>
                          <a:spcPts val="325"/>
                        </a:spcBef>
                      </a:pPr>
                      <a:r>
                        <a:rPr sz="1400" b="1" spc="-5" dirty="0">
                          <a:latin typeface="Comic Sans MS"/>
                          <a:cs typeface="Comic Sans MS"/>
                        </a:rPr>
                        <a:t>Μεθανόλη</a:t>
                      </a:r>
                      <a:r>
                        <a:rPr sz="1400" b="1" spc="-15" dirty="0">
                          <a:latin typeface="Comic Sans MS"/>
                          <a:cs typeface="Comic Sans MS"/>
                        </a:rPr>
                        <a:t> </a:t>
                      </a:r>
                      <a:r>
                        <a:rPr sz="1400" b="1" spc="-10" dirty="0">
                          <a:latin typeface="Comic Sans MS"/>
                          <a:cs typeface="Comic Sans MS"/>
                        </a:rPr>
                        <a:t>(MeOH)</a:t>
                      </a:r>
                      <a:endParaRPr sz="1400" b="1">
                        <a:latin typeface="Comic Sans MS"/>
                        <a:cs typeface="Comic Sans MS"/>
                      </a:endParaRPr>
                    </a:p>
                  </a:txBody>
                  <a:tcPr marL="0" marR="0" marT="41275" marB="0">
                    <a:solidFill>
                      <a:srgbClr val="CCCCCC"/>
                    </a:solidFill>
                  </a:tcPr>
                </a:tc>
                <a:tc>
                  <a:txBody>
                    <a:bodyPr/>
                    <a:lstStyle/>
                    <a:p>
                      <a:pPr marL="698500">
                        <a:lnSpc>
                          <a:spcPct val="100000"/>
                        </a:lnSpc>
                        <a:spcBef>
                          <a:spcPts val="325"/>
                        </a:spcBef>
                      </a:pPr>
                      <a:r>
                        <a:rPr sz="1400" b="1" spc="-10" dirty="0">
                          <a:latin typeface="Comic Sans MS"/>
                          <a:cs typeface="Comic Sans MS"/>
                        </a:rPr>
                        <a:t>112</a:t>
                      </a:r>
                      <a:endParaRPr sz="1400" b="1" dirty="0">
                        <a:latin typeface="Comic Sans MS"/>
                        <a:cs typeface="Comic Sans MS"/>
                      </a:endParaRPr>
                    </a:p>
                  </a:txBody>
                  <a:tcPr marL="0" marR="0" marT="41275" marB="0">
                    <a:solidFill>
                      <a:srgbClr val="CCCCCC"/>
                    </a:solidFill>
                  </a:tcPr>
                </a:tc>
                <a:extLst>
                  <a:ext uri="{0D108BD9-81ED-4DB2-BD59-A6C34878D82A}">
                    <a16:rowId xmlns:a16="http://schemas.microsoft.com/office/drawing/2014/main" val="10001"/>
                  </a:ext>
                </a:extLst>
              </a:tr>
              <a:tr h="357629">
                <a:tc>
                  <a:txBody>
                    <a:bodyPr/>
                    <a:lstStyle/>
                    <a:p>
                      <a:pPr marL="90170">
                        <a:lnSpc>
                          <a:spcPct val="100000"/>
                        </a:lnSpc>
                        <a:spcBef>
                          <a:spcPts val="325"/>
                        </a:spcBef>
                      </a:pPr>
                      <a:r>
                        <a:rPr sz="1400" b="1" spc="-10" dirty="0">
                          <a:latin typeface="Comic Sans MS"/>
                          <a:cs typeface="Comic Sans MS"/>
                        </a:rPr>
                        <a:t>Αιθανόλη</a:t>
                      </a:r>
                      <a:r>
                        <a:rPr sz="1400" b="1" dirty="0">
                          <a:latin typeface="Comic Sans MS"/>
                          <a:cs typeface="Comic Sans MS"/>
                        </a:rPr>
                        <a:t> </a:t>
                      </a:r>
                      <a:r>
                        <a:rPr sz="1400" b="1" spc="-5" dirty="0">
                          <a:latin typeface="Comic Sans MS"/>
                          <a:cs typeface="Comic Sans MS"/>
                        </a:rPr>
                        <a:t>(EtOH)</a:t>
                      </a:r>
                      <a:endParaRPr sz="1400" b="1">
                        <a:latin typeface="Comic Sans MS"/>
                        <a:cs typeface="Comic Sans MS"/>
                      </a:endParaRPr>
                    </a:p>
                  </a:txBody>
                  <a:tcPr marL="0" marR="0" marT="41275" marB="0">
                    <a:solidFill>
                      <a:srgbClr val="E6E6E6"/>
                    </a:solidFill>
                  </a:tcPr>
                </a:tc>
                <a:tc>
                  <a:txBody>
                    <a:bodyPr/>
                    <a:lstStyle/>
                    <a:p>
                      <a:pPr marL="698500">
                        <a:lnSpc>
                          <a:spcPct val="100000"/>
                        </a:lnSpc>
                        <a:spcBef>
                          <a:spcPts val="325"/>
                        </a:spcBef>
                      </a:pPr>
                      <a:r>
                        <a:rPr sz="1400" b="1" spc="-10" dirty="0">
                          <a:latin typeface="Comic Sans MS"/>
                          <a:cs typeface="Comic Sans MS"/>
                        </a:rPr>
                        <a:t>112</a:t>
                      </a:r>
                      <a:endParaRPr sz="1400" b="1">
                        <a:latin typeface="Comic Sans MS"/>
                        <a:cs typeface="Comic Sans MS"/>
                      </a:endParaRPr>
                    </a:p>
                  </a:txBody>
                  <a:tcPr marL="0" marR="0" marT="41275" marB="0">
                    <a:solidFill>
                      <a:srgbClr val="E6E6E6"/>
                    </a:solidFill>
                  </a:tcPr>
                </a:tc>
                <a:extLst>
                  <a:ext uri="{0D108BD9-81ED-4DB2-BD59-A6C34878D82A}">
                    <a16:rowId xmlns:a16="http://schemas.microsoft.com/office/drawing/2014/main" val="10002"/>
                  </a:ext>
                </a:extLst>
              </a:tr>
              <a:tr h="213875">
                <a:tc>
                  <a:txBody>
                    <a:bodyPr/>
                    <a:lstStyle/>
                    <a:p>
                      <a:pPr marL="90170">
                        <a:lnSpc>
                          <a:spcPct val="100000"/>
                        </a:lnSpc>
                        <a:spcBef>
                          <a:spcPts val="325"/>
                        </a:spcBef>
                      </a:pPr>
                      <a:r>
                        <a:rPr sz="1400" b="1" spc="-5" dirty="0">
                          <a:latin typeface="Comic Sans MS"/>
                          <a:cs typeface="Comic Sans MS"/>
                        </a:rPr>
                        <a:t>Ισοπροπανόλη</a:t>
                      </a:r>
                      <a:r>
                        <a:rPr sz="1400" b="1" spc="-10" dirty="0">
                          <a:latin typeface="Comic Sans MS"/>
                          <a:cs typeface="Comic Sans MS"/>
                        </a:rPr>
                        <a:t> (IPA)</a:t>
                      </a:r>
                      <a:endParaRPr lang="en-US" sz="1400" b="1" spc="-10" dirty="0">
                        <a:latin typeface="Comic Sans MS"/>
                        <a:cs typeface="Comic Sans MS"/>
                      </a:endParaRPr>
                    </a:p>
                    <a:p>
                      <a:pPr marL="90170" algn="l">
                        <a:lnSpc>
                          <a:spcPct val="100000"/>
                        </a:lnSpc>
                        <a:spcBef>
                          <a:spcPts val="325"/>
                        </a:spcBef>
                      </a:pPr>
                      <a:r>
                        <a:rPr lang="en-US" sz="1400" b="1" dirty="0">
                          <a:latin typeface="Comic Sans MS"/>
                          <a:cs typeface="Comic Sans MS"/>
                        </a:rPr>
                        <a:t>C3 H8 O</a:t>
                      </a:r>
                      <a:endParaRPr sz="1400" b="1" dirty="0">
                        <a:latin typeface="Comic Sans MS"/>
                        <a:cs typeface="Comic Sans MS"/>
                      </a:endParaRPr>
                    </a:p>
                  </a:txBody>
                  <a:tcPr marL="0" marR="0" marT="41275" marB="0">
                    <a:solidFill>
                      <a:srgbClr val="CCCCCC"/>
                    </a:solidFill>
                  </a:tcPr>
                </a:tc>
                <a:tc>
                  <a:txBody>
                    <a:bodyPr/>
                    <a:lstStyle/>
                    <a:p>
                      <a:pPr marL="698500">
                        <a:lnSpc>
                          <a:spcPct val="100000"/>
                        </a:lnSpc>
                        <a:spcBef>
                          <a:spcPts val="325"/>
                        </a:spcBef>
                      </a:pPr>
                      <a:r>
                        <a:rPr sz="1400" b="1" spc="-5" dirty="0">
                          <a:latin typeface="Comic Sans MS"/>
                          <a:cs typeface="Comic Sans MS"/>
                        </a:rPr>
                        <a:t>99</a:t>
                      </a:r>
                      <a:endParaRPr sz="1400" b="1">
                        <a:latin typeface="Comic Sans MS"/>
                        <a:cs typeface="Comic Sans MS"/>
                      </a:endParaRPr>
                    </a:p>
                  </a:txBody>
                  <a:tcPr marL="0" marR="0" marT="41275" marB="0">
                    <a:solidFill>
                      <a:srgbClr val="CCCCCC"/>
                    </a:solidFill>
                  </a:tcPr>
                </a:tc>
                <a:extLst>
                  <a:ext uri="{0D108BD9-81ED-4DB2-BD59-A6C34878D82A}">
                    <a16:rowId xmlns:a16="http://schemas.microsoft.com/office/drawing/2014/main" val="10003"/>
                  </a:ext>
                </a:extLst>
              </a:tr>
              <a:tr h="357629">
                <a:tc>
                  <a:txBody>
                    <a:bodyPr/>
                    <a:lstStyle/>
                    <a:p>
                      <a:pPr marL="90170">
                        <a:lnSpc>
                          <a:spcPct val="100000"/>
                        </a:lnSpc>
                        <a:spcBef>
                          <a:spcPts val="325"/>
                        </a:spcBef>
                      </a:pPr>
                      <a:r>
                        <a:rPr sz="1400" b="1" spc="-10" dirty="0">
                          <a:latin typeface="Comic Sans MS"/>
                          <a:cs typeface="Comic Sans MS"/>
                        </a:rPr>
                        <a:t>Τριτοταγής</a:t>
                      </a:r>
                      <a:r>
                        <a:rPr sz="1400" b="1" spc="20" dirty="0">
                          <a:latin typeface="Comic Sans MS"/>
                          <a:cs typeface="Comic Sans MS"/>
                        </a:rPr>
                        <a:t> </a:t>
                      </a:r>
                      <a:r>
                        <a:rPr sz="1400" b="1" spc="-5" dirty="0">
                          <a:latin typeface="Comic Sans MS"/>
                          <a:cs typeface="Comic Sans MS"/>
                        </a:rPr>
                        <a:t>βουτανόλη</a:t>
                      </a:r>
                      <a:r>
                        <a:rPr sz="1400" b="1" spc="15" dirty="0">
                          <a:latin typeface="Comic Sans MS"/>
                          <a:cs typeface="Comic Sans MS"/>
                        </a:rPr>
                        <a:t> </a:t>
                      </a:r>
                      <a:r>
                        <a:rPr sz="1400" b="1" spc="-10" dirty="0">
                          <a:latin typeface="Comic Sans MS"/>
                          <a:cs typeface="Comic Sans MS"/>
                        </a:rPr>
                        <a:t>(TBA)</a:t>
                      </a:r>
                      <a:r>
                        <a:rPr lang="en-US" sz="1400" b="1" spc="-10" dirty="0">
                          <a:latin typeface="Comic Sans MS"/>
                          <a:cs typeface="Comic Sans MS"/>
                        </a:rPr>
                        <a:t> </a:t>
                      </a:r>
                    </a:p>
                    <a:p>
                      <a:pPr marL="90170">
                        <a:lnSpc>
                          <a:spcPct val="100000"/>
                        </a:lnSpc>
                        <a:spcBef>
                          <a:spcPts val="325"/>
                        </a:spcBef>
                      </a:pPr>
                      <a:r>
                        <a:rPr lang="en-US" sz="1400" b="1" dirty="0">
                          <a:latin typeface="Comic Sans MS"/>
                          <a:cs typeface="Comic Sans MS"/>
                        </a:rPr>
                        <a:t>C16 H36 N</a:t>
                      </a:r>
                      <a:endParaRPr sz="1400" b="1" dirty="0">
                        <a:latin typeface="Comic Sans MS"/>
                        <a:cs typeface="Comic Sans MS"/>
                      </a:endParaRPr>
                    </a:p>
                  </a:txBody>
                  <a:tcPr marL="0" marR="0" marT="41275" marB="0">
                    <a:solidFill>
                      <a:srgbClr val="E6E6E6"/>
                    </a:solidFill>
                  </a:tcPr>
                </a:tc>
                <a:tc>
                  <a:txBody>
                    <a:bodyPr/>
                    <a:lstStyle/>
                    <a:p>
                      <a:pPr marL="698500">
                        <a:lnSpc>
                          <a:spcPct val="100000"/>
                        </a:lnSpc>
                        <a:spcBef>
                          <a:spcPts val="325"/>
                        </a:spcBef>
                      </a:pPr>
                      <a:r>
                        <a:rPr sz="1400" b="1" spc="-10" dirty="0">
                          <a:latin typeface="Comic Sans MS"/>
                          <a:cs typeface="Comic Sans MS"/>
                        </a:rPr>
                        <a:t>117</a:t>
                      </a:r>
                      <a:endParaRPr sz="1400" b="1">
                        <a:latin typeface="Comic Sans MS"/>
                        <a:cs typeface="Comic Sans MS"/>
                      </a:endParaRPr>
                    </a:p>
                  </a:txBody>
                  <a:tcPr marL="0" marR="0" marT="41275" marB="0">
                    <a:solidFill>
                      <a:srgbClr val="E6E6E6"/>
                    </a:solidFill>
                  </a:tcPr>
                </a:tc>
                <a:extLst>
                  <a:ext uri="{0D108BD9-81ED-4DB2-BD59-A6C34878D82A}">
                    <a16:rowId xmlns:a16="http://schemas.microsoft.com/office/drawing/2014/main" val="10004"/>
                  </a:ext>
                </a:extLst>
              </a:tr>
              <a:tr h="357629">
                <a:tc>
                  <a:txBody>
                    <a:bodyPr/>
                    <a:lstStyle/>
                    <a:p>
                      <a:pPr marL="90170">
                        <a:lnSpc>
                          <a:spcPct val="100000"/>
                        </a:lnSpc>
                        <a:spcBef>
                          <a:spcPts val="325"/>
                        </a:spcBef>
                      </a:pPr>
                      <a:r>
                        <a:rPr sz="1400" b="1" spc="-10" dirty="0">
                          <a:latin typeface="Comic Sans MS"/>
                          <a:cs typeface="Comic Sans MS"/>
                        </a:rPr>
                        <a:t>Μεθυλο-τριτοταγής</a:t>
                      </a:r>
                      <a:r>
                        <a:rPr sz="1400" b="1" spc="60" dirty="0">
                          <a:latin typeface="Comic Sans MS"/>
                          <a:cs typeface="Comic Sans MS"/>
                        </a:rPr>
                        <a:t> </a:t>
                      </a:r>
                      <a:r>
                        <a:rPr sz="1400" b="1" spc="-5" dirty="0">
                          <a:latin typeface="Comic Sans MS"/>
                          <a:cs typeface="Comic Sans MS"/>
                        </a:rPr>
                        <a:t>βουτυλ-αιθέρας</a:t>
                      </a:r>
                      <a:r>
                        <a:rPr sz="1400" b="1" spc="55" dirty="0">
                          <a:latin typeface="Comic Sans MS"/>
                          <a:cs typeface="Comic Sans MS"/>
                        </a:rPr>
                        <a:t> </a:t>
                      </a:r>
                      <a:r>
                        <a:rPr sz="1400" b="1" spc="-10" dirty="0">
                          <a:latin typeface="Comic Sans MS"/>
                          <a:cs typeface="Comic Sans MS"/>
                        </a:rPr>
                        <a:t>(MTBE)</a:t>
                      </a:r>
                      <a:r>
                        <a:rPr lang="en-US" sz="1400" b="1" spc="-10" dirty="0">
                          <a:latin typeface="Comic Sans MS"/>
                          <a:cs typeface="Comic Sans MS"/>
                        </a:rPr>
                        <a:t> </a:t>
                      </a:r>
                      <a:r>
                        <a:rPr lang="en-US" sz="1800" b="1" i="0" u="none" strike="noStrike" kern="1200" dirty="0">
                          <a:solidFill>
                            <a:schemeClr val="tx1"/>
                          </a:solidFill>
                          <a:effectLst/>
                          <a:latin typeface="+mn-lt"/>
                          <a:ea typeface="+mn-ea"/>
                          <a:cs typeface="+mn-cs"/>
                        </a:rPr>
                        <a:t>C</a:t>
                      </a:r>
                      <a:r>
                        <a:rPr lang="en-US" sz="1800" b="1" i="0" u="none" strike="noStrike" kern="1200" baseline="-25000" dirty="0">
                          <a:solidFill>
                            <a:schemeClr val="tx1"/>
                          </a:solidFill>
                          <a:effectLst/>
                          <a:latin typeface="+mn-lt"/>
                          <a:ea typeface="+mn-ea"/>
                          <a:cs typeface="+mn-cs"/>
                        </a:rPr>
                        <a:t>5</a:t>
                      </a:r>
                      <a:r>
                        <a:rPr lang="en-US" sz="1800" b="1" i="0" u="none" strike="noStrike" kern="1200" dirty="0">
                          <a:solidFill>
                            <a:schemeClr val="tx1"/>
                          </a:solidFill>
                          <a:effectLst/>
                          <a:latin typeface="+mn-lt"/>
                          <a:ea typeface="+mn-ea"/>
                          <a:cs typeface="+mn-cs"/>
                        </a:rPr>
                        <a:t>H</a:t>
                      </a:r>
                      <a:r>
                        <a:rPr lang="en-US" sz="1800" b="1" i="0" u="none" strike="noStrike" kern="1200" baseline="-25000" dirty="0">
                          <a:solidFill>
                            <a:schemeClr val="tx1"/>
                          </a:solidFill>
                          <a:effectLst/>
                          <a:latin typeface="+mn-lt"/>
                          <a:ea typeface="+mn-ea"/>
                          <a:cs typeface="+mn-cs"/>
                        </a:rPr>
                        <a:t>12</a:t>
                      </a:r>
                      <a:r>
                        <a:rPr lang="en-US" sz="1800" b="1" i="0" u="none" strike="noStrike" kern="1200" dirty="0">
                          <a:solidFill>
                            <a:schemeClr val="tx1"/>
                          </a:solidFill>
                          <a:effectLst/>
                          <a:latin typeface="+mn-lt"/>
                          <a:ea typeface="+mn-ea"/>
                          <a:cs typeface="+mn-cs"/>
                        </a:rPr>
                        <a:t>O</a:t>
                      </a:r>
                      <a:r>
                        <a:rPr lang="en-US" sz="1800" b="1" i="0" kern="1200" dirty="0">
                          <a:solidFill>
                            <a:schemeClr val="tx1"/>
                          </a:solidFill>
                          <a:effectLst/>
                          <a:latin typeface="+mn-lt"/>
                          <a:ea typeface="+mn-ea"/>
                          <a:cs typeface="+mn-cs"/>
                        </a:rPr>
                        <a:t> or (CH</a:t>
                      </a:r>
                      <a:r>
                        <a:rPr lang="en-US" sz="1800" b="1" i="0" kern="1200" baseline="-25000" dirty="0">
                          <a:solidFill>
                            <a:schemeClr val="tx1"/>
                          </a:solidFill>
                          <a:effectLst/>
                          <a:latin typeface="+mn-lt"/>
                          <a:ea typeface="+mn-ea"/>
                          <a:cs typeface="+mn-cs"/>
                        </a:rPr>
                        <a:t>3</a:t>
                      </a:r>
                      <a:r>
                        <a:rPr lang="en-US" sz="1800" b="1" i="0" kern="1200" dirty="0">
                          <a:solidFill>
                            <a:schemeClr val="tx1"/>
                          </a:solidFill>
                          <a:effectLst/>
                          <a:latin typeface="+mn-lt"/>
                          <a:ea typeface="+mn-ea"/>
                          <a:cs typeface="+mn-cs"/>
                        </a:rPr>
                        <a:t>)</a:t>
                      </a:r>
                      <a:r>
                        <a:rPr lang="en-US" sz="1800" b="1" i="0" kern="1200" baseline="-25000" dirty="0">
                          <a:solidFill>
                            <a:schemeClr val="tx1"/>
                          </a:solidFill>
                          <a:effectLst/>
                          <a:latin typeface="+mn-lt"/>
                          <a:ea typeface="+mn-ea"/>
                          <a:cs typeface="+mn-cs"/>
                        </a:rPr>
                        <a:t>3</a:t>
                      </a:r>
                      <a:r>
                        <a:rPr lang="en-US" sz="1800" b="1" i="0" kern="1200" dirty="0">
                          <a:solidFill>
                            <a:schemeClr val="tx1"/>
                          </a:solidFill>
                          <a:effectLst/>
                          <a:latin typeface="+mn-lt"/>
                          <a:ea typeface="+mn-ea"/>
                          <a:cs typeface="+mn-cs"/>
                        </a:rPr>
                        <a:t>COCH</a:t>
                      </a:r>
                      <a:r>
                        <a:rPr lang="en-US" sz="1800" b="1" i="0" kern="1200" baseline="-25000" dirty="0">
                          <a:solidFill>
                            <a:schemeClr val="tx1"/>
                          </a:solidFill>
                          <a:effectLst/>
                          <a:latin typeface="+mn-lt"/>
                          <a:ea typeface="+mn-ea"/>
                          <a:cs typeface="+mn-cs"/>
                        </a:rPr>
                        <a:t>3</a:t>
                      </a:r>
                      <a:endParaRPr sz="1400" b="1" dirty="0">
                        <a:latin typeface="Comic Sans MS"/>
                        <a:cs typeface="Comic Sans MS"/>
                      </a:endParaRPr>
                    </a:p>
                  </a:txBody>
                  <a:tcPr marL="0" marR="0" marT="41275" marB="0">
                    <a:solidFill>
                      <a:srgbClr val="CCCCCC"/>
                    </a:solidFill>
                  </a:tcPr>
                </a:tc>
                <a:tc>
                  <a:txBody>
                    <a:bodyPr/>
                    <a:lstStyle/>
                    <a:p>
                      <a:pPr marL="698500">
                        <a:lnSpc>
                          <a:spcPct val="100000"/>
                        </a:lnSpc>
                        <a:spcBef>
                          <a:spcPts val="325"/>
                        </a:spcBef>
                      </a:pPr>
                      <a:r>
                        <a:rPr sz="1400" b="1" spc="-10" dirty="0">
                          <a:latin typeface="Comic Sans MS"/>
                          <a:cs typeface="Comic Sans MS"/>
                        </a:rPr>
                        <a:t>110</a:t>
                      </a:r>
                      <a:endParaRPr sz="1400" b="1">
                        <a:latin typeface="Comic Sans MS"/>
                        <a:cs typeface="Comic Sans MS"/>
                      </a:endParaRPr>
                    </a:p>
                  </a:txBody>
                  <a:tcPr marL="0" marR="0" marT="41275" marB="0">
                    <a:solidFill>
                      <a:srgbClr val="CCCCCC"/>
                    </a:solidFill>
                  </a:tcPr>
                </a:tc>
                <a:extLst>
                  <a:ext uri="{0D108BD9-81ED-4DB2-BD59-A6C34878D82A}">
                    <a16:rowId xmlns:a16="http://schemas.microsoft.com/office/drawing/2014/main" val="10005"/>
                  </a:ext>
                </a:extLst>
              </a:tr>
              <a:tr h="357629">
                <a:tc>
                  <a:txBody>
                    <a:bodyPr/>
                    <a:lstStyle/>
                    <a:p>
                      <a:pPr marL="90170">
                        <a:lnSpc>
                          <a:spcPct val="100000"/>
                        </a:lnSpc>
                        <a:spcBef>
                          <a:spcPts val="325"/>
                        </a:spcBef>
                      </a:pPr>
                      <a:r>
                        <a:rPr sz="1400" b="1" spc="-10" dirty="0">
                          <a:latin typeface="Comic Sans MS"/>
                          <a:cs typeface="Comic Sans MS"/>
                        </a:rPr>
                        <a:t>Αιθυλο-τριτοταγής</a:t>
                      </a:r>
                      <a:r>
                        <a:rPr sz="1400" b="1" spc="60" dirty="0">
                          <a:latin typeface="Comic Sans MS"/>
                          <a:cs typeface="Comic Sans MS"/>
                        </a:rPr>
                        <a:t> </a:t>
                      </a:r>
                      <a:r>
                        <a:rPr sz="1400" b="1" spc="-5" dirty="0">
                          <a:latin typeface="Comic Sans MS"/>
                          <a:cs typeface="Comic Sans MS"/>
                        </a:rPr>
                        <a:t>βουτυλ-αιθέρας</a:t>
                      </a:r>
                      <a:r>
                        <a:rPr sz="1400" b="1" spc="40" dirty="0">
                          <a:latin typeface="Comic Sans MS"/>
                          <a:cs typeface="Comic Sans MS"/>
                        </a:rPr>
                        <a:t> </a:t>
                      </a:r>
                      <a:r>
                        <a:rPr sz="1400" b="1" spc="-10" dirty="0">
                          <a:latin typeface="Comic Sans MS"/>
                          <a:cs typeface="Comic Sans MS"/>
                        </a:rPr>
                        <a:t>ETBE</a:t>
                      </a:r>
                      <a:endParaRPr lang="en-US" sz="1400" b="1" spc="-10" dirty="0">
                        <a:latin typeface="Comic Sans MS"/>
                        <a:cs typeface="Comic Sans MS"/>
                      </a:endParaRPr>
                    </a:p>
                    <a:p>
                      <a:pPr marL="90170">
                        <a:lnSpc>
                          <a:spcPct val="100000"/>
                        </a:lnSpc>
                        <a:spcBef>
                          <a:spcPts val="325"/>
                        </a:spcBef>
                      </a:pPr>
                      <a:r>
                        <a:rPr lang="en-US" sz="1400" b="1" dirty="0">
                          <a:latin typeface="Comic Sans MS"/>
                          <a:cs typeface="Comic Sans MS"/>
                        </a:rPr>
                        <a:t>C6 H14 O</a:t>
                      </a:r>
                    </a:p>
                  </a:txBody>
                  <a:tcPr marL="0" marR="0" marT="41275" marB="0">
                    <a:solidFill>
                      <a:srgbClr val="E6E6E6"/>
                    </a:solidFill>
                  </a:tcPr>
                </a:tc>
                <a:tc>
                  <a:txBody>
                    <a:bodyPr/>
                    <a:lstStyle/>
                    <a:p>
                      <a:pPr marL="698500">
                        <a:lnSpc>
                          <a:spcPct val="100000"/>
                        </a:lnSpc>
                        <a:spcBef>
                          <a:spcPts val="325"/>
                        </a:spcBef>
                      </a:pPr>
                      <a:r>
                        <a:rPr sz="1400" b="1" spc="-10" dirty="0">
                          <a:latin typeface="Comic Sans MS"/>
                          <a:cs typeface="Comic Sans MS"/>
                        </a:rPr>
                        <a:t>112</a:t>
                      </a:r>
                      <a:endParaRPr sz="1400" b="1" dirty="0">
                        <a:latin typeface="Comic Sans MS"/>
                        <a:cs typeface="Comic Sans MS"/>
                      </a:endParaRPr>
                    </a:p>
                  </a:txBody>
                  <a:tcPr marL="0" marR="0" marT="41275" marB="0">
                    <a:solidFill>
                      <a:srgbClr val="E6E6E6"/>
                    </a:solidFill>
                  </a:tcPr>
                </a:tc>
                <a:extLst>
                  <a:ext uri="{0D108BD9-81ED-4DB2-BD59-A6C34878D82A}">
                    <a16:rowId xmlns:a16="http://schemas.microsoft.com/office/drawing/2014/main" val="10006"/>
                  </a:ext>
                </a:extLst>
              </a:tr>
              <a:tr h="354126">
                <a:tc>
                  <a:txBody>
                    <a:bodyPr/>
                    <a:lstStyle/>
                    <a:p>
                      <a:pPr marL="90170">
                        <a:lnSpc>
                          <a:spcPct val="100000"/>
                        </a:lnSpc>
                        <a:spcBef>
                          <a:spcPts val="325"/>
                        </a:spcBef>
                      </a:pPr>
                      <a:r>
                        <a:rPr sz="1400" b="1" spc="-5" dirty="0">
                          <a:latin typeface="Comic Sans MS"/>
                          <a:cs typeface="Comic Sans MS"/>
                        </a:rPr>
                        <a:t>Τριτοταγής</a:t>
                      </a:r>
                      <a:r>
                        <a:rPr sz="1400" b="1" spc="5" dirty="0">
                          <a:latin typeface="Comic Sans MS"/>
                          <a:cs typeface="Comic Sans MS"/>
                        </a:rPr>
                        <a:t> </a:t>
                      </a:r>
                      <a:r>
                        <a:rPr sz="1400" b="1" spc="-5" dirty="0">
                          <a:latin typeface="Comic Sans MS"/>
                          <a:cs typeface="Comic Sans MS"/>
                        </a:rPr>
                        <a:t>αμυλο-αιθέρας</a:t>
                      </a:r>
                      <a:r>
                        <a:rPr sz="1400" b="1" spc="5" dirty="0">
                          <a:latin typeface="Comic Sans MS"/>
                          <a:cs typeface="Comic Sans MS"/>
                        </a:rPr>
                        <a:t> </a:t>
                      </a:r>
                      <a:r>
                        <a:rPr sz="1400" b="1" spc="-10" dirty="0">
                          <a:latin typeface="Comic Sans MS"/>
                          <a:cs typeface="Comic Sans MS"/>
                        </a:rPr>
                        <a:t>(TAME)</a:t>
                      </a:r>
                      <a:endParaRPr lang="en-US" sz="1400" b="1" spc="-10" dirty="0">
                        <a:latin typeface="Comic Sans MS"/>
                        <a:cs typeface="Comic Sans MS"/>
                      </a:endParaRPr>
                    </a:p>
                    <a:p>
                      <a:pPr marL="90170">
                        <a:lnSpc>
                          <a:spcPct val="100000"/>
                        </a:lnSpc>
                        <a:spcBef>
                          <a:spcPts val="325"/>
                        </a:spcBef>
                      </a:pPr>
                      <a:r>
                        <a:rPr lang="en-US" sz="1800" b="1" i="0" kern="1200" dirty="0">
                          <a:solidFill>
                            <a:schemeClr val="tx1"/>
                          </a:solidFill>
                          <a:effectLst/>
                          <a:latin typeface="+mn-lt"/>
                          <a:ea typeface="+mn-ea"/>
                          <a:cs typeface="+mn-cs"/>
                        </a:rPr>
                        <a:t>C</a:t>
                      </a:r>
                      <a:r>
                        <a:rPr lang="en-US" sz="1800" b="1" i="0" kern="1200" baseline="-25000" dirty="0">
                          <a:solidFill>
                            <a:schemeClr val="tx1"/>
                          </a:solidFill>
                          <a:effectLst/>
                          <a:latin typeface="+mn-lt"/>
                          <a:ea typeface="+mn-ea"/>
                          <a:cs typeface="+mn-cs"/>
                        </a:rPr>
                        <a:t>6</a:t>
                      </a:r>
                      <a:r>
                        <a:rPr lang="en-US" sz="1800" b="1" i="0" kern="1200" dirty="0">
                          <a:solidFill>
                            <a:schemeClr val="tx1"/>
                          </a:solidFill>
                          <a:effectLst/>
                          <a:latin typeface="+mn-lt"/>
                          <a:ea typeface="+mn-ea"/>
                          <a:cs typeface="+mn-cs"/>
                        </a:rPr>
                        <a:t>H</a:t>
                      </a:r>
                      <a:r>
                        <a:rPr lang="en-US" sz="1800" b="1" i="0" kern="1200" baseline="-25000" dirty="0">
                          <a:solidFill>
                            <a:schemeClr val="tx1"/>
                          </a:solidFill>
                          <a:effectLst/>
                          <a:latin typeface="+mn-lt"/>
                          <a:ea typeface="+mn-ea"/>
                          <a:cs typeface="+mn-cs"/>
                        </a:rPr>
                        <a:t>14</a:t>
                      </a:r>
                      <a:r>
                        <a:rPr lang="en-US" sz="1800" b="1" i="0" kern="1200" dirty="0">
                          <a:solidFill>
                            <a:schemeClr val="tx1"/>
                          </a:solidFill>
                          <a:effectLst/>
                          <a:latin typeface="+mn-lt"/>
                          <a:ea typeface="+mn-ea"/>
                          <a:cs typeface="+mn-cs"/>
                        </a:rPr>
                        <a:t>O</a:t>
                      </a:r>
                      <a:endParaRPr sz="1400" b="1" dirty="0">
                        <a:latin typeface="Comic Sans MS"/>
                        <a:cs typeface="Comic Sans MS"/>
                      </a:endParaRPr>
                    </a:p>
                  </a:txBody>
                  <a:tcPr marL="0" marR="0" marT="41275" marB="0">
                    <a:solidFill>
                      <a:srgbClr val="CCCCCC"/>
                    </a:solidFill>
                  </a:tcPr>
                </a:tc>
                <a:tc>
                  <a:txBody>
                    <a:bodyPr/>
                    <a:lstStyle/>
                    <a:p>
                      <a:pPr marL="698500">
                        <a:lnSpc>
                          <a:spcPct val="100000"/>
                        </a:lnSpc>
                        <a:spcBef>
                          <a:spcPts val="325"/>
                        </a:spcBef>
                      </a:pPr>
                      <a:r>
                        <a:rPr sz="1400" b="1" spc="-10" dirty="0">
                          <a:latin typeface="Comic Sans MS"/>
                          <a:cs typeface="Comic Sans MS"/>
                        </a:rPr>
                        <a:t>108</a:t>
                      </a:r>
                      <a:endParaRPr sz="1400" b="1" dirty="0">
                        <a:latin typeface="Comic Sans MS"/>
                        <a:cs typeface="Comic Sans MS"/>
                      </a:endParaRPr>
                    </a:p>
                  </a:txBody>
                  <a:tcPr marL="0" marR="0" marT="41275" marB="0">
                    <a:solidFill>
                      <a:srgbClr val="CCCCCC"/>
                    </a:solidFill>
                  </a:tcPr>
                </a:tc>
                <a:extLst>
                  <a:ext uri="{0D108BD9-81ED-4DB2-BD59-A6C34878D82A}">
                    <a16:rowId xmlns:a16="http://schemas.microsoft.com/office/drawing/2014/main" val="10007"/>
                  </a:ext>
                </a:extLst>
              </a:tr>
            </a:tbl>
          </a:graphicData>
        </a:graphic>
      </p:graphicFrame>
      <p:sp>
        <p:nvSpPr>
          <p:cNvPr id="5" name="object 5"/>
          <p:cNvSpPr txBox="1"/>
          <p:nvPr/>
        </p:nvSpPr>
        <p:spPr>
          <a:xfrm>
            <a:off x="611560" y="4534758"/>
            <a:ext cx="7653020" cy="1410643"/>
          </a:xfrm>
          <a:prstGeom prst="rect">
            <a:avLst/>
          </a:prstGeom>
        </p:spPr>
        <p:txBody>
          <a:bodyPr vert="horz" wrap="square" lIns="0" tIns="12700" rIns="0" bIns="0" rtlCol="0">
            <a:spAutoFit/>
          </a:bodyPr>
          <a:lstStyle/>
          <a:p>
            <a:pPr marL="12065">
              <a:lnSpc>
                <a:spcPct val="100000"/>
              </a:lnSpc>
              <a:spcBef>
                <a:spcPts val="100"/>
              </a:spcBef>
              <a:buSzPct val="38888"/>
              <a:tabLst>
                <a:tab pos="96520" algn="l"/>
              </a:tabLst>
            </a:pPr>
            <a:r>
              <a:rPr lang="en-US" b="1" spc="-5" dirty="0">
                <a:latin typeface="Calibri"/>
                <a:cs typeface="Calibri"/>
              </a:rPr>
              <a:t>PROS:</a:t>
            </a:r>
            <a:endParaRPr lang="en-US" sz="1800" b="1" spc="-5" dirty="0">
              <a:latin typeface="Calibri"/>
              <a:cs typeface="Calibri"/>
            </a:endParaRPr>
          </a:p>
          <a:p>
            <a:pPr marL="12065">
              <a:lnSpc>
                <a:spcPct val="100000"/>
              </a:lnSpc>
              <a:spcBef>
                <a:spcPts val="100"/>
              </a:spcBef>
              <a:buSzPct val="38888"/>
              <a:tabLst>
                <a:tab pos="96520" algn="l"/>
              </a:tabLst>
            </a:pPr>
            <a:r>
              <a:rPr lang="en-US" sz="1800" spc="-5" dirty="0">
                <a:latin typeface="Calibri"/>
                <a:cs typeface="Calibri"/>
              </a:rPr>
              <a:t>1. </a:t>
            </a:r>
            <a:r>
              <a:rPr sz="1800" spc="-5" dirty="0" err="1">
                <a:latin typeface="Calibri"/>
                <a:cs typeface="Calibri"/>
              </a:rPr>
              <a:t>Διευρυμένη</a:t>
            </a:r>
            <a:r>
              <a:rPr sz="1800" spc="40" dirty="0">
                <a:latin typeface="Calibri"/>
                <a:cs typeface="Calibri"/>
              </a:rPr>
              <a:t> </a:t>
            </a:r>
            <a:r>
              <a:rPr sz="1800" spc="-5" dirty="0">
                <a:latin typeface="Calibri"/>
                <a:cs typeface="Calibri"/>
              </a:rPr>
              <a:t>χρήση</a:t>
            </a:r>
            <a:r>
              <a:rPr sz="1800" spc="-20" dirty="0">
                <a:latin typeface="Calibri"/>
                <a:cs typeface="Calibri"/>
              </a:rPr>
              <a:t> </a:t>
            </a:r>
            <a:r>
              <a:rPr sz="1800" spc="-10" dirty="0">
                <a:latin typeface="Calibri"/>
                <a:cs typeface="Calibri"/>
              </a:rPr>
              <a:t>τους</a:t>
            </a:r>
            <a:r>
              <a:rPr sz="1800" spc="25" dirty="0">
                <a:latin typeface="Calibri"/>
                <a:cs typeface="Calibri"/>
              </a:rPr>
              <a:t> </a:t>
            </a:r>
            <a:r>
              <a:rPr sz="1800" spc="-10" dirty="0">
                <a:latin typeface="Calibri"/>
                <a:cs typeface="Calibri"/>
              </a:rPr>
              <a:t>κυρίως</a:t>
            </a:r>
            <a:r>
              <a:rPr sz="1800" spc="5" dirty="0">
                <a:latin typeface="Calibri"/>
                <a:cs typeface="Calibri"/>
              </a:rPr>
              <a:t> </a:t>
            </a:r>
            <a:r>
              <a:rPr sz="1800" spc="-10" dirty="0">
                <a:latin typeface="Calibri"/>
                <a:cs typeface="Calibri"/>
              </a:rPr>
              <a:t>μετά</a:t>
            </a:r>
            <a:r>
              <a:rPr sz="1800" spc="35" dirty="0">
                <a:latin typeface="Calibri"/>
                <a:cs typeface="Calibri"/>
              </a:rPr>
              <a:t> </a:t>
            </a:r>
            <a:r>
              <a:rPr sz="1800" spc="-15" dirty="0">
                <a:latin typeface="Calibri"/>
                <a:cs typeface="Calibri"/>
              </a:rPr>
              <a:t>την</a:t>
            </a:r>
            <a:r>
              <a:rPr sz="1800" spc="-5" dirty="0">
                <a:latin typeface="Calibri"/>
                <a:cs typeface="Calibri"/>
              </a:rPr>
              <a:t> </a:t>
            </a:r>
            <a:r>
              <a:rPr sz="1800" spc="-15" dirty="0">
                <a:latin typeface="Calibri"/>
                <a:cs typeface="Calibri"/>
              </a:rPr>
              <a:t>κατάργηση</a:t>
            </a:r>
            <a:r>
              <a:rPr sz="1800" spc="20" dirty="0">
                <a:latin typeface="Calibri"/>
                <a:cs typeface="Calibri"/>
              </a:rPr>
              <a:t> </a:t>
            </a:r>
            <a:r>
              <a:rPr sz="1800" spc="-15" dirty="0">
                <a:latin typeface="Calibri"/>
                <a:cs typeface="Calibri"/>
              </a:rPr>
              <a:t>των</a:t>
            </a:r>
            <a:r>
              <a:rPr sz="1800" spc="30" dirty="0">
                <a:latin typeface="Calibri"/>
                <a:cs typeface="Calibri"/>
              </a:rPr>
              <a:t> </a:t>
            </a:r>
            <a:r>
              <a:rPr sz="1800" spc="-10" dirty="0">
                <a:latin typeface="Calibri"/>
                <a:cs typeface="Calibri"/>
              </a:rPr>
              <a:t>ενώσεων</a:t>
            </a:r>
            <a:r>
              <a:rPr sz="1800" spc="470" dirty="0">
                <a:latin typeface="Calibri"/>
                <a:cs typeface="Calibri"/>
              </a:rPr>
              <a:t> </a:t>
            </a:r>
            <a:r>
              <a:rPr sz="1800" spc="-10" dirty="0" err="1">
                <a:latin typeface="Calibri"/>
                <a:cs typeface="Calibri"/>
              </a:rPr>
              <a:t>μολύ</a:t>
            </a:r>
            <a:r>
              <a:rPr sz="1800" spc="-10" dirty="0">
                <a:latin typeface="Calibri"/>
                <a:cs typeface="Calibri"/>
              </a:rPr>
              <a:t>βδου</a:t>
            </a:r>
            <a:r>
              <a:rPr sz="1800" spc="5" dirty="0">
                <a:latin typeface="Calibri"/>
                <a:cs typeface="Calibri"/>
              </a:rPr>
              <a:t> </a:t>
            </a:r>
            <a:r>
              <a:rPr sz="1800" spc="-10" dirty="0">
                <a:latin typeface="Calibri"/>
                <a:cs typeface="Calibri"/>
              </a:rPr>
              <a:t>ως</a:t>
            </a:r>
            <a:r>
              <a:rPr lang="en-US" dirty="0">
                <a:latin typeface="Calibri"/>
                <a:cs typeface="Calibri"/>
              </a:rPr>
              <a:t> </a:t>
            </a:r>
            <a:r>
              <a:rPr sz="1800" spc="-10" dirty="0">
                <a:latin typeface="Calibri"/>
                <a:cs typeface="Calibri"/>
              </a:rPr>
              <a:t>αντικροτικό.</a:t>
            </a:r>
            <a:endParaRPr sz="1800" dirty="0">
              <a:latin typeface="Calibri"/>
              <a:cs typeface="Calibri"/>
            </a:endParaRPr>
          </a:p>
          <a:p>
            <a:pPr marL="12065">
              <a:lnSpc>
                <a:spcPct val="100000"/>
              </a:lnSpc>
              <a:buSzPct val="38888"/>
              <a:tabLst>
                <a:tab pos="95885" algn="l"/>
              </a:tabLst>
            </a:pPr>
            <a:r>
              <a:rPr lang="en-US" sz="1800" dirty="0">
                <a:latin typeface="Calibri"/>
                <a:cs typeface="Calibri"/>
              </a:rPr>
              <a:t>2. </a:t>
            </a:r>
            <a:r>
              <a:rPr sz="1800" dirty="0">
                <a:latin typeface="Calibri"/>
                <a:cs typeface="Calibri"/>
              </a:rPr>
              <a:t>Η</a:t>
            </a:r>
            <a:r>
              <a:rPr sz="1800" spc="5" dirty="0">
                <a:latin typeface="Calibri"/>
                <a:cs typeface="Calibri"/>
              </a:rPr>
              <a:t> </a:t>
            </a:r>
            <a:r>
              <a:rPr sz="1800" spc="-5" dirty="0">
                <a:latin typeface="Calibri"/>
                <a:cs typeface="Calibri"/>
              </a:rPr>
              <a:t>χρήση</a:t>
            </a:r>
            <a:r>
              <a:rPr sz="1800" spc="5" dirty="0">
                <a:latin typeface="Calibri"/>
                <a:cs typeface="Calibri"/>
              </a:rPr>
              <a:t> </a:t>
            </a:r>
            <a:r>
              <a:rPr sz="1800" spc="-10" dirty="0">
                <a:latin typeface="Calibri"/>
                <a:cs typeface="Calibri"/>
              </a:rPr>
              <a:t>τους</a:t>
            </a:r>
            <a:r>
              <a:rPr sz="1800" spc="5" dirty="0">
                <a:latin typeface="Calibri"/>
                <a:cs typeface="Calibri"/>
              </a:rPr>
              <a:t> </a:t>
            </a:r>
            <a:r>
              <a:rPr sz="1800" spc="-10" dirty="0">
                <a:latin typeface="Calibri"/>
                <a:cs typeface="Calibri"/>
              </a:rPr>
              <a:t>περιορίζει</a:t>
            </a:r>
            <a:r>
              <a:rPr sz="1800" spc="50" dirty="0">
                <a:latin typeface="Calibri"/>
                <a:cs typeface="Calibri"/>
              </a:rPr>
              <a:t> </a:t>
            </a:r>
            <a:r>
              <a:rPr sz="1800" spc="-5" dirty="0">
                <a:latin typeface="Calibri"/>
                <a:cs typeface="Calibri"/>
              </a:rPr>
              <a:t>τις</a:t>
            </a:r>
            <a:r>
              <a:rPr sz="1800" spc="50" dirty="0">
                <a:latin typeface="Calibri"/>
                <a:cs typeface="Calibri"/>
              </a:rPr>
              <a:t> </a:t>
            </a:r>
            <a:r>
              <a:rPr sz="1800" spc="-5" dirty="0">
                <a:latin typeface="Calibri"/>
                <a:cs typeface="Calibri"/>
              </a:rPr>
              <a:t>εκπομπές</a:t>
            </a:r>
            <a:r>
              <a:rPr sz="1800" spc="25" dirty="0">
                <a:latin typeface="Calibri"/>
                <a:cs typeface="Calibri"/>
              </a:rPr>
              <a:t> </a:t>
            </a:r>
            <a:r>
              <a:rPr sz="1800" spc="-15" dirty="0">
                <a:latin typeface="Calibri"/>
                <a:cs typeface="Calibri"/>
              </a:rPr>
              <a:t>καυσαερίων.</a:t>
            </a:r>
            <a:endParaRPr sz="1800" dirty="0">
              <a:latin typeface="Calibri"/>
              <a:cs typeface="Calibri"/>
            </a:endParaRPr>
          </a:p>
          <a:p>
            <a:pPr marL="12065">
              <a:lnSpc>
                <a:spcPct val="100000"/>
              </a:lnSpc>
              <a:buSzPct val="38888"/>
              <a:tabLst>
                <a:tab pos="145415" algn="l"/>
              </a:tabLst>
            </a:pPr>
            <a:r>
              <a:rPr lang="en-US" sz="1800" spc="-10" dirty="0">
                <a:latin typeface="Calibri"/>
                <a:cs typeface="Calibri"/>
              </a:rPr>
              <a:t>3. </a:t>
            </a:r>
            <a:r>
              <a:rPr sz="1800" spc="-10" dirty="0" err="1">
                <a:latin typeface="Calibri"/>
                <a:cs typeface="Calibri"/>
              </a:rPr>
              <a:t>Δυν</a:t>
            </a:r>
            <a:r>
              <a:rPr sz="1800" spc="-10" dirty="0">
                <a:latin typeface="Calibri"/>
                <a:cs typeface="Calibri"/>
              </a:rPr>
              <a:t>ατότητα</a:t>
            </a:r>
            <a:r>
              <a:rPr sz="1800" spc="25" dirty="0">
                <a:latin typeface="Calibri"/>
                <a:cs typeface="Calibri"/>
              </a:rPr>
              <a:t> </a:t>
            </a:r>
            <a:r>
              <a:rPr sz="1800" spc="-5" dirty="0">
                <a:latin typeface="Calibri"/>
                <a:cs typeface="Calibri"/>
              </a:rPr>
              <a:t>της</a:t>
            </a:r>
            <a:r>
              <a:rPr sz="1800" spc="5" dirty="0">
                <a:latin typeface="Calibri"/>
                <a:cs typeface="Calibri"/>
              </a:rPr>
              <a:t> </a:t>
            </a:r>
            <a:r>
              <a:rPr sz="1800" spc="-10" dirty="0">
                <a:latin typeface="Calibri"/>
                <a:cs typeface="Calibri"/>
              </a:rPr>
              <a:t>παραλαβής</a:t>
            </a:r>
            <a:r>
              <a:rPr sz="1800" spc="15" dirty="0">
                <a:latin typeface="Calibri"/>
                <a:cs typeface="Calibri"/>
              </a:rPr>
              <a:t> </a:t>
            </a:r>
            <a:r>
              <a:rPr sz="1800" spc="-10" dirty="0">
                <a:latin typeface="Calibri"/>
                <a:cs typeface="Calibri"/>
              </a:rPr>
              <a:t>τους</a:t>
            </a:r>
            <a:r>
              <a:rPr sz="1800" spc="15" dirty="0">
                <a:latin typeface="Calibri"/>
                <a:cs typeface="Calibri"/>
              </a:rPr>
              <a:t> </a:t>
            </a:r>
            <a:r>
              <a:rPr sz="1800" spc="-5" dirty="0">
                <a:latin typeface="Calibri"/>
                <a:cs typeface="Calibri"/>
              </a:rPr>
              <a:t>από</a:t>
            </a:r>
            <a:r>
              <a:rPr sz="1800" spc="5" dirty="0">
                <a:latin typeface="Calibri"/>
                <a:cs typeface="Calibri"/>
              </a:rPr>
              <a:t> </a:t>
            </a:r>
            <a:r>
              <a:rPr sz="1800" spc="-5" dirty="0">
                <a:latin typeface="Calibri"/>
                <a:cs typeface="Calibri"/>
              </a:rPr>
              <a:t>ανανεώσιμες</a:t>
            </a:r>
            <a:r>
              <a:rPr sz="1800" spc="45" dirty="0">
                <a:latin typeface="Calibri"/>
                <a:cs typeface="Calibri"/>
              </a:rPr>
              <a:t> </a:t>
            </a:r>
            <a:r>
              <a:rPr sz="1800" spc="-5" dirty="0">
                <a:latin typeface="Calibri"/>
                <a:cs typeface="Calibri"/>
              </a:rPr>
              <a:t>πρώτες</a:t>
            </a:r>
            <a:r>
              <a:rPr sz="1800" spc="30" dirty="0">
                <a:latin typeface="Calibri"/>
                <a:cs typeface="Calibri"/>
              </a:rPr>
              <a:t> </a:t>
            </a:r>
            <a:r>
              <a:rPr sz="1800" spc="-15" dirty="0">
                <a:latin typeface="Calibri"/>
                <a:cs typeface="Calibri"/>
              </a:rPr>
              <a:t>ύλες.</a:t>
            </a:r>
            <a:endParaRPr sz="1800" dirty="0">
              <a:latin typeface="Calibri"/>
              <a:cs typeface="Calibri"/>
            </a:endParaRPr>
          </a:p>
        </p:txBody>
      </p:sp>
      <p:sp>
        <p:nvSpPr>
          <p:cNvPr id="6" name="TextBox 5">
            <a:extLst>
              <a:ext uri="{FF2B5EF4-FFF2-40B4-BE49-F238E27FC236}">
                <a16:creationId xmlns:a16="http://schemas.microsoft.com/office/drawing/2014/main" id="{465AD9CF-2FFC-4686-8AEB-F882B5DA8690}"/>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9117" y="1052736"/>
            <a:ext cx="8311735" cy="1400383"/>
          </a:xfrm>
          <a:prstGeom prst="rect">
            <a:avLst/>
          </a:prstGeom>
        </p:spPr>
        <p:txBody>
          <a:bodyPr vert="horz" wrap="square" lIns="0" tIns="12700" rIns="0" bIns="0" rtlCol="0">
            <a:spAutoFit/>
          </a:bodyPr>
          <a:lstStyle/>
          <a:p>
            <a:pPr marL="12700" algn="just">
              <a:lnSpc>
                <a:spcPts val="2150"/>
              </a:lnSpc>
              <a:spcBef>
                <a:spcPts val="100"/>
              </a:spcBef>
            </a:pPr>
            <a:r>
              <a:rPr lang="en-US" b="1" spc="-5" dirty="0">
                <a:latin typeface="Calibri"/>
                <a:cs typeface="Calibri"/>
              </a:rPr>
              <a:t>CONS:</a:t>
            </a:r>
            <a:endParaRPr sz="1800" b="1" dirty="0">
              <a:latin typeface="Calibri"/>
              <a:cs typeface="Calibri"/>
            </a:endParaRPr>
          </a:p>
          <a:p>
            <a:pPr marL="12700" marR="6985" algn="just">
              <a:lnSpc>
                <a:spcPts val="2180"/>
              </a:lnSpc>
              <a:spcBef>
                <a:spcPts val="40"/>
              </a:spcBef>
              <a:buSzPct val="38888"/>
              <a:buFont typeface="Wingdings"/>
              <a:buChar char=""/>
              <a:tabLst>
                <a:tab pos="95885" algn="l"/>
              </a:tabLst>
            </a:pPr>
            <a:r>
              <a:rPr sz="1800" spc="-5" dirty="0" err="1">
                <a:latin typeface="Calibri"/>
                <a:cs typeface="Calibri"/>
              </a:rPr>
              <a:t>μειώνουν</a:t>
            </a:r>
            <a:r>
              <a:rPr sz="1800" spc="250" dirty="0">
                <a:latin typeface="Calibri"/>
                <a:cs typeface="Calibri"/>
              </a:rPr>
              <a:t> </a:t>
            </a:r>
            <a:r>
              <a:rPr sz="1800" spc="-5" dirty="0" err="1">
                <a:latin typeface="Calibri"/>
                <a:cs typeface="Calibri"/>
              </a:rPr>
              <a:t>τη</a:t>
            </a:r>
            <a:r>
              <a:rPr sz="1800" spc="240" dirty="0">
                <a:latin typeface="Calibri"/>
                <a:cs typeface="Calibri"/>
              </a:rPr>
              <a:t> </a:t>
            </a:r>
            <a:r>
              <a:rPr sz="1800" spc="-5" dirty="0" err="1">
                <a:latin typeface="Calibri"/>
                <a:cs typeface="Calibri"/>
              </a:rPr>
              <a:t>θερμογόνο</a:t>
            </a:r>
            <a:r>
              <a:rPr sz="1800" spc="254" dirty="0">
                <a:latin typeface="Calibri"/>
                <a:cs typeface="Calibri"/>
              </a:rPr>
              <a:t> </a:t>
            </a:r>
            <a:r>
              <a:rPr sz="1800" spc="-5" dirty="0" err="1">
                <a:latin typeface="Calibri"/>
                <a:cs typeface="Calibri"/>
              </a:rPr>
              <a:t>δύν</a:t>
            </a:r>
            <a:r>
              <a:rPr sz="1800" spc="-5" dirty="0">
                <a:latin typeface="Calibri"/>
                <a:cs typeface="Calibri"/>
              </a:rPr>
              <a:t>αμη</a:t>
            </a:r>
            <a:r>
              <a:rPr sz="1800" spc="245" dirty="0">
                <a:latin typeface="Calibri"/>
                <a:cs typeface="Calibri"/>
              </a:rPr>
              <a:t> </a:t>
            </a:r>
            <a:r>
              <a:rPr sz="1800" spc="-10" dirty="0">
                <a:latin typeface="Calibri"/>
                <a:cs typeface="Calibri"/>
              </a:rPr>
              <a:t>του</a:t>
            </a:r>
            <a:r>
              <a:rPr sz="1800" spc="235" dirty="0">
                <a:latin typeface="Calibri"/>
                <a:cs typeface="Calibri"/>
              </a:rPr>
              <a:t> </a:t>
            </a:r>
            <a:r>
              <a:rPr sz="1800" spc="-10" dirty="0">
                <a:latin typeface="Calibri"/>
                <a:cs typeface="Calibri"/>
              </a:rPr>
              <a:t>καυσίμου,</a:t>
            </a:r>
            <a:r>
              <a:rPr sz="1800" spc="260" dirty="0">
                <a:latin typeface="Calibri"/>
                <a:cs typeface="Calibri"/>
              </a:rPr>
              <a:t> </a:t>
            </a:r>
            <a:r>
              <a:rPr sz="1800" spc="-10" dirty="0">
                <a:latin typeface="Calibri"/>
                <a:cs typeface="Calibri"/>
              </a:rPr>
              <a:t>λόγω</a:t>
            </a:r>
            <a:r>
              <a:rPr sz="1800" spc="235" dirty="0">
                <a:latin typeface="Calibri"/>
                <a:cs typeface="Calibri"/>
              </a:rPr>
              <a:t> </a:t>
            </a:r>
            <a:r>
              <a:rPr sz="1800" spc="-5" dirty="0">
                <a:latin typeface="Calibri"/>
                <a:cs typeface="Calibri"/>
              </a:rPr>
              <a:t>της</a:t>
            </a:r>
            <a:r>
              <a:rPr sz="1800" spc="250" dirty="0">
                <a:latin typeface="Calibri"/>
                <a:cs typeface="Calibri"/>
              </a:rPr>
              <a:t> </a:t>
            </a:r>
            <a:r>
              <a:rPr sz="1800" spc="-5" dirty="0">
                <a:latin typeface="Calibri"/>
                <a:cs typeface="Calibri"/>
              </a:rPr>
              <a:t>παρουσίας </a:t>
            </a:r>
            <a:r>
              <a:rPr sz="1800" spc="-395" dirty="0">
                <a:latin typeface="Calibri"/>
                <a:cs typeface="Calibri"/>
              </a:rPr>
              <a:t> </a:t>
            </a:r>
            <a:r>
              <a:rPr sz="1800" spc="-10" dirty="0">
                <a:latin typeface="Calibri"/>
                <a:cs typeface="Calibri"/>
              </a:rPr>
              <a:t>του</a:t>
            </a:r>
            <a:r>
              <a:rPr sz="1800" dirty="0">
                <a:latin typeface="Calibri"/>
                <a:cs typeface="Calibri"/>
              </a:rPr>
              <a:t> </a:t>
            </a:r>
            <a:r>
              <a:rPr sz="1800" spc="-10" dirty="0">
                <a:latin typeface="Calibri"/>
                <a:cs typeface="Calibri"/>
              </a:rPr>
              <a:t>οξυγόνου,</a:t>
            </a:r>
            <a:endParaRPr sz="1800" dirty="0">
              <a:latin typeface="Calibri"/>
              <a:cs typeface="Calibri"/>
            </a:endParaRPr>
          </a:p>
          <a:p>
            <a:pPr marL="95250" indent="-83185" algn="just">
              <a:lnSpc>
                <a:spcPts val="2065"/>
              </a:lnSpc>
              <a:buSzPct val="38888"/>
              <a:buFont typeface="Wingdings"/>
              <a:buChar char=""/>
              <a:tabLst>
                <a:tab pos="95885" algn="l"/>
                <a:tab pos="1841500" algn="l"/>
                <a:tab pos="2220595" algn="l"/>
                <a:tab pos="2586355" algn="l"/>
                <a:tab pos="3246755" algn="l"/>
                <a:tab pos="3726815" algn="l"/>
                <a:tab pos="5014595" algn="l"/>
                <a:tab pos="6407785" algn="l"/>
              </a:tabLst>
            </a:pPr>
            <a:r>
              <a:rPr sz="1800" spc="-5" dirty="0">
                <a:latin typeface="Calibri"/>
                <a:cs typeface="Calibri"/>
              </a:rPr>
              <a:t>α</a:t>
            </a:r>
            <a:r>
              <a:rPr sz="1800" spc="10" dirty="0" err="1">
                <a:latin typeface="Calibri"/>
                <a:cs typeface="Calibri"/>
              </a:rPr>
              <a:t>λ</a:t>
            </a:r>
            <a:r>
              <a:rPr sz="1800" spc="-10" dirty="0" err="1">
                <a:latin typeface="Calibri"/>
                <a:cs typeface="Calibri"/>
              </a:rPr>
              <a:t>λ</a:t>
            </a:r>
            <a:r>
              <a:rPr sz="1800" spc="-5" dirty="0" err="1">
                <a:latin typeface="Calibri"/>
                <a:cs typeface="Calibri"/>
              </a:rPr>
              <a:t>η</a:t>
            </a:r>
            <a:r>
              <a:rPr sz="1800" spc="5" dirty="0" err="1">
                <a:latin typeface="Calibri"/>
                <a:cs typeface="Calibri"/>
              </a:rPr>
              <a:t>λ</a:t>
            </a:r>
            <a:r>
              <a:rPr sz="1800" spc="-5" dirty="0" err="1">
                <a:latin typeface="Calibri"/>
                <a:cs typeface="Calibri"/>
              </a:rPr>
              <a:t>ε</a:t>
            </a:r>
            <a:r>
              <a:rPr sz="1800" spc="5" dirty="0">
                <a:latin typeface="Calibri"/>
                <a:cs typeface="Calibri"/>
              </a:rPr>
              <a:t>π</a:t>
            </a:r>
            <a:r>
              <a:rPr sz="1800" spc="-20" dirty="0">
                <a:latin typeface="Calibri"/>
                <a:cs typeface="Calibri"/>
              </a:rPr>
              <a:t>ι</a:t>
            </a:r>
            <a:r>
              <a:rPr sz="1800" spc="-5" dirty="0">
                <a:latin typeface="Calibri"/>
                <a:cs typeface="Calibri"/>
              </a:rPr>
              <a:t>δρού</a:t>
            </a:r>
            <a:r>
              <a:rPr sz="1800" dirty="0">
                <a:latin typeface="Calibri"/>
                <a:cs typeface="Calibri"/>
              </a:rPr>
              <a:t>ν	</a:t>
            </a:r>
            <a:r>
              <a:rPr sz="1800" spc="-10" dirty="0">
                <a:latin typeface="Calibri"/>
                <a:cs typeface="Calibri"/>
              </a:rPr>
              <a:t>μ</a:t>
            </a:r>
            <a:r>
              <a:rPr sz="1800" dirty="0">
                <a:latin typeface="Calibri"/>
                <a:cs typeface="Calibri"/>
              </a:rPr>
              <a:t>ε	</a:t>
            </a:r>
            <a:r>
              <a:rPr sz="1800" spc="-15" dirty="0">
                <a:latin typeface="Calibri"/>
                <a:cs typeface="Calibri"/>
              </a:rPr>
              <a:t>τ</a:t>
            </a:r>
            <a:r>
              <a:rPr sz="1800" dirty="0">
                <a:latin typeface="Calibri"/>
                <a:cs typeface="Calibri"/>
              </a:rPr>
              <a:t>α	</a:t>
            </a:r>
            <a:r>
              <a:rPr sz="1800" spc="-55" dirty="0">
                <a:latin typeface="Calibri"/>
                <a:cs typeface="Calibri"/>
              </a:rPr>
              <a:t>υ</a:t>
            </a:r>
            <a:r>
              <a:rPr sz="1800" spc="-10" dirty="0">
                <a:latin typeface="Calibri"/>
                <a:cs typeface="Calibri"/>
              </a:rPr>
              <a:t>λ</a:t>
            </a:r>
            <a:r>
              <a:rPr sz="1800" spc="-5" dirty="0">
                <a:latin typeface="Calibri"/>
                <a:cs typeface="Calibri"/>
              </a:rPr>
              <a:t>ι</a:t>
            </a:r>
            <a:r>
              <a:rPr sz="1800" spc="-70" dirty="0">
                <a:latin typeface="Calibri"/>
                <a:cs typeface="Calibri"/>
              </a:rPr>
              <a:t>κ</a:t>
            </a:r>
            <a:r>
              <a:rPr sz="1800" dirty="0">
                <a:latin typeface="Calibri"/>
                <a:cs typeface="Calibri"/>
              </a:rPr>
              <a:t>ά	</a:t>
            </a:r>
            <a:r>
              <a:rPr sz="1800" spc="-15" dirty="0">
                <a:latin typeface="Calibri"/>
                <a:cs typeface="Calibri"/>
              </a:rPr>
              <a:t>τ</a:t>
            </a:r>
            <a:r>
              <a:rPr sz="1800" spc="-5" dirty="0">
                <a:latin typeface="Calibri"/>
                <a:cs typeface="Calibri"/>
              </a:rPr>
              <a:t>ο</a:t>
            </a:r>
            <a:r>
              <a:rPr sz="1800" dirty="0">
                <a:latin typeface="Calibri"/>
                <a:cs typeface="Calibri"/>
              </a:rPr>
              <a:t>υ	συ</a:t>
            </a:r>
            <a:r>
              <a:rPr sz="1800" spc="30" dirty="0">
                <a:latin typeface="Calibri"/>
                <a:cs typeface="Calibri"/>
              </a:rPr>
              <a:t>σ</a:t>
            </a:r>
            <a:r>
              <a:rPr sz="1800" spc="-5" dirty="0">
                <a:latin typeface="Calibri"/>
                <a:cs typeface="Calibri"/>
              </a:rPr>
              <a:t>τή</a:t>
            </a:r>
            <a:r>
              <a:rPr sz="1800" spc="-20" dirty="0">
                <a:latin typeface="Calibri"/>
                <a:cs typeface="Calibri"/>
              </a:rPr>
              <a:t>μ</a:t>
            </a:r>
            <a:r>
              <a:rPr sz="1800" spc="-5" dirty="0">
                <a:latin typeface="Calibri"/>
                <a:cs typeface="Calibri"/>
              </a:rPr>
              <a:t>ατο</a:t>
            </a:r>
            <a:r>
              <a:rPr sz="1800" dirty="0">
                <a:latin typeface="Calibri"/>
                <a:cs typeface="Calibri"/>
              </a:rPr>
              <a:t>ς	</a:t>
            </a:r>
            <a:r>
              <a:rPr sz="1800" spc="-15" dirty="0">
                <a:latin typeface="Calibri"/>
                <a:cs typeface="Calibri"/>
              </a:rPr>
              <a:t>τ</a:t>
            </a:r>
            <a:r>
              <a:rPr sz="1800" spc="-5" dirty="0">
                <a:latin typeface="Calibri"/>
                <a:cs typeface="Calibri"/>
              </a:rPr>
              <a:t>ροφοδοσ</a:t>
            </a:r>
            <a:r>
              <a:rPr sz="1800" spc="10" dirty="0">
                <a:latin typeface="Calibri"/>
                <a:cs typeface="Calibri"/>
              </a:rPr>
              <a:t>ί</a:t>
            </a:r>
            <a:r>
              <a:rPr sz="1800" spc="5" dirty="0">
                <a:latin typeface="Calibri"/>
                <a:cs typeface="Calibri"/>
              </a:rPr>
              <a:t>α</a:t>
            </a:r>
            <a:r>
              <a:rPr sz="1800" dirty="0">
                <a:latin typeface="Calibri"/>
                <a:cs typeface="Calibri"/>
              </a:rPr>
              <a:t>ς	</a:t>
            </a:r>
            <a:r>
              <a:rPr sz="1800" spc="-15" dirty="0">
                <a:latin typeface="Calibri"/>
                <a:cs typeface="Calibri"/>
              </a:rPr>
              <a:t>τ</a:t>
            </a:r>
            <a:r>
              <a:rPr sz="1800" spc="-5" dirty="0">
                <a:latin typeface="Calibri"/>
                <a:cs typeface="Calibri"/>
              </a:rPr>
              <a:t>ου</a:t>
            </a:r>
            <a:r>
              <a:rPr lang="en-US" dirty="0">
                <a:latin typeface="Calibri"/>
                <a:cs typeface="Calibri"/>
              </a:rPr>
              <a:t> </a:t>
            </a:r>
            <a:r>
              <a:rPr sz="1800" spc="-15" dirty="0">
                <a:latin typeface="Calibri"/>
                <a:cs typeface="Calibri"/>
              </a:rPr>
              <a:t>καυσίμου,</a:t>
            </a:r>
            <a:endParaRPr sz="1800" dirty="0">
              <a:latin typeface="Calibri"/>
              <a:cs typeface="Calibri"/>
            </a:endParaRPr>
          </a:p>
          <a:p>
            <a:pPr marL="95250" indent="-83185" algn="just">
              <a:lnSpc>
                <a:spcPct val="100000"/>
              </a:lnSpc>
              <a:buSzPct val="38888"/>
              <a:buFont typeface="Wingdings"/>
              <a:buChar char=""/>
              <a:tabLst>
                <a:tab pos="95885" algn="l"/>
              </a:tabLst>
            </a:pPr>
            <a:r>
              <a:rPr sz="1800" spc="-5" dirty="0">
                <a:latin typeface="Calibri"/>
                <a:cs typeface="Calibri"/>
              </a:rPr>
              <a:t>επηρεάζουν</a:t>
            </a:r>
            <a:r>
              <a:rPr sz="1800" spc="5" dirty="0">
                <a:latin typeface="Calibri"/>
                <a:cs typeface="Calibri"/>
              </a:rPr>
              <a:t> </a:t>
            </a:r>
            <a:r>
              <a:rPr sz="1800" spc="-15" dirty="0">
                <a:latin typeface="Calibri"/>
                <a:cs typeface="Calibri"/>
              </a:rPr>
              <a:t>την</a:t>
            </a:r>
            <a:r>
              <a:rPr sz="1800" dirty="0">
                <a:latin typeface="Calibri"/>
                <a:cs typeface="Calibri"/>
              </a:rPr>
              <a:t> </a:t>
            </a:r>
            <a:r>
              <a:rPr sz="1800" spc="-15" dirty="0">
                <a:latin typeface="Calibri"/>
                <a:cs typeface="Calibri"/>
              </a:rPr>
              <a:t>πτητικότητα</a:t>
            </a:r>
            <a:r>
              <a:rPr sz="1800" dirty="0">
                <a:latin typeface="Calibri"/>
                <a:cs typeface="Calibri"/>
              </a:rPr>
              <a:t> </a:t>
            </a:r>
            <a:r>
              <a:rPr sz="1800" spc="-10" dirty="0">
                <a:latin typeface="Calibri"/>
                <a:cs typeface="Calibri"/>
              </a:rPr>
              <a:t>του</a:t>
            </a:r>
            <a:r>
              <a:rPr sz="1800" spc="-5" dirty="0">
                <a:latin typeface="Calibri"/>
                <a:cs typeface="Calibri"/>
              </a:rPr>
              <a:t> </a:t>
            </a:r>
            <a:r>
              <a:rPr sz="1800" spc="-15" dirty="0">
                <a:latin typeface="Calibri"/>
                <a:cs typeface="Calibri"/>
              </a:rPr>
              <a:t>καυσίμου,</a:t>
            </a:r>
            <a:endParaRPr sz="1800" dirty="0">
              <a:latin typeface="Calibri"/>
              <a:cs typeface="Calibri"/>
            </a:endParaRPr>
          </a:p>
          <a:p>
            <a:pPr marL="95250" indent="-83185" algn="just">
              <a:lnSpc>
                <a:spcPct val="100000"/>
              </a:lnSpc>
              <a:buSzPct val="38888"/>
              <a:buFont typeface="Wingdings"/>
              <a:buChar char=""/>
              <a:tabLst>
                <a:tab pos="95885" algn="l"/>
              </a:tabLst>
            </a:pPr>
            <a:r>
              <a:rPr sz="1800" spc="-10" dirty="0">
                <a:latin typeface="Calibri"/>
                <a:cs typeface="Calibri"/>
              </a:rPr>
              <a:t>μεταβάλουν</a:t>
            </a:r>
            <a:r>
              <a:rPr sz="1800" spc="45" dirty="0">
                <a:latin typeface="Calibri"/>
                <a:cs typeface="Calibri"/>
              </a:rPr>
              <a:t> </a:t>
            </a:r>
            <a:r>
              <a:rPr sz="1800" spc="-15" dirty="0">
                <a:latin typeface="Calibri"/>
                <a:cs typeface="Calibri"/>
              </a:rPr>
              <a:t>την</a:t>
            </a:r>
            <a:r>
              <a:rPr sz="1800" spc="-5" dirty="0">
                <a:latin typeface="Calibri"/>
                <a:cs typeface="Calibri"/>
              </a:rPr>
              <a:t> επίδραση</a:t>
            </a:r>
            <a:r>
              <a:rPr sz="1800" spc="35" dirty="0">
                <a:latin typeface="Calibri"/>
                <a:cs typeface="Calibri"/>
              </a:rPr>
              <a:t> </a:t>
            </a:r>
            <a:r>
              <a:rPr sz="1800" spc="-5" dirty="0">
                <a:latin typeface="Calibri"/>
                <a:cs typeface="Calibri"/>
              </a:rPr>
              <a:t>της</a:t>
            </a:r>
            <a:r>
              <a:rPr sz="1800" spc="400" dirty="0">
                <a:latin typeface="Calibri"/>
                <a:cs typeface="Calibri"/>
              </a:rPr>
              <a:t> </a:t>
            </a:r>
            <a:r>
              <a:rPr sz="1800" spc="-10" dirty="0">
                <a:latin typeface="Calibri"/>
                <a:cs typeface="Calibri"/>
              </a:rPr>
              <a:t>υγρασίας</a:t>
            </a:r>
            <a:r>
              <a:rPr sz="1800" spc="440" dirty="0">
                <a:latin typeface="Calibri"/>
                <a:cs typeface="Calibri"/>
              </a:rPr>
              <a:t> </a:t>
            </a:r>
            <a:r>
              <a:rPr sz="1800" dirty="0">
                <a:latin typeface="Calibri"/>
                <a:cs typeface="Calibri"/>
              </a:rPr>
              <a:t>στο</a:t>
            </a:r>
            <a:r>
              <a:rPr sz="1800" spc="405" dirty="0">
                <a:latin typeface="Calibri"/>
                <a:cs typeface="Calibri"/>
              </a:rPr>
              <a:t> </a:t>
            </a:r>
            <a:r>
              <a:rPr sz="1800" spc="-15" dirty="0">
                <a:latin typeface="Calibri"/>
                <a:cs typeface="Calibri"/>
              </a:rPr>
              <a:t>καύσιμο.</a:t>
            </a:r>
            <a:endParaRPr sz="1800" dirty="0">
              <a:latin typeface="Calibri"/>
              <a:cs typeface="Calibri"/>
            </a:endParaRPr>
          </a:p>
        </p:txBody>
      </p:sp>
      <p:sp>
        <p:nvSpPr>
          <p:cNvPr id="4" name="object 2">
            <a:extLst>
              <a:ext uri="{FF2B5EF4-FFF2-40B4-BE49-F238E27FC236}">
                <a16:creationId xmlns:a16="http://schemas.microsoft.com/office/drawing/2014/main" id="{E0491436-8F9D-445B-B3C1-C479AC1AAD0D}"/>
              </a:ext>
            </a:extLst>
          </p:cNvPr>
          <p:cNvSpPr txBox="1">
            <a:spLocks/>
          </p:cNvSpPr>
          <p:nvPr/>
        </p:nvSpPr>
        <p:spPr>
          <a:xfrm>
            <a:off x="509117" y="449250"/>
            <a:ext cx="7458075" cy="331470"/>
          </a:xfrm>
          <a:prstGeom prst="rect">
            <a:avLst/>
          </a:prstGeom>
        </p:spPr>
        <p:txBody>
          <a:bodyPr vert="horz" wrap="square" lIns="0" tIns="1333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5"/>
              </a:spcBef>
            </a:pPr>
            <a:r>
              <a:rPr lang="el-GR" sz="2000" b="1" i="1" spc="-5">
                <a:latin typeface="Calibri"/>
                <a:cs typeface="Calibri"/>
              </a:rPr>
              <a:t>Προσθήκη</a:t>
            </a:r>
            <a:r>
              <a:rPr lang="el-GR" sz="2000" b="1" i="1">
                <a:latin typeface="Calibri"/>
                <a:cs typeface="Calibri"/>
              </a:rPr>
              <a:t> </a:t>
            </a:r>
            <a:r>
              <a:rPr lang="el-GR" sz="2000" b="1" i="1" spc="-10">
                <a:latin typeface="Calibri"/>
                <a:cs typeface="Calibri"/>
              </a:rPr>
              <a:t>οξυγονούχων</a:t>
            </a:r>
            <a:r>
              <a:rPr lang="el-GR" sz="2000" b="1" i="1" spc="-45">
                <a:latin typeface="Calibri"/>
                <a:cs typeface="Calibri"/>
              </a:rPr>
              <a:t> </a:t>
            </a:r>
            <a:r>
              <a:rPr lang="el-GR" sz="2000" b="1" i="1">
                <a:latin typeface="Calibri"/>
                <a:cs typeface="Calibri"/>
              </a:rPr>
              <a:t>συστατικών</a:t>
            </a:r>
            <a:endParaRPr lang="el-GR" sz="2000" dirty="0">
              <a:latin typeface="Microsoft Sans Serif"/>
              <a:cs typeface="Microsoft Sans Serif"/>
            </a:endParaRPr>
          </a:p>
        </p:txBody>
      </p:sp>
      <p:sp>
        <p:nvSpPr>
          <p:cNvPr id="5" name="TextBox 4">
            <a:extLst>
              <a:ext uri="{FF2B5EF4-FFF2-40B4-BE49-F238E27FC236}">
                <a16:creationId xmlns:a16="http://schemas.microsoft.com/office/drawing/2014/main" id="{142DCEF8-E687-48E1-A9A0-031B48F0670E}"/>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497" y="175480"/>
            <a:ext cx="9108503" cy="566203"/>
          </a:xfrm>
          <a:prstGeom prst="rect">
            <a:avLst/>
          </a:prstGeom>
        </p:spPr>
        <p:txBody>
          <a:bodyPr vert="horz" wrap="square" lIns="0" tIns="12087" rIns="0" bIns="0" rtlCol="0" anchor="ctr">
            <a:spAutoFit/>
          </a:bodyPr>
          <a:lstStyle/>
          <a:p>
            <a:pPr marL="12724" algn="ctr">
              <a:lnSpc>
                <a:spcPct val="100000"/>
              </a:lnSpc>
              <a:spcBef>
                <a:spcPts val="95"/>
              </a:spcBef>
            </a:pPr>
            <a:r>
              <a:rPr sz="3600" b="1" dirty="0">
                <a:latin typeface="+mn-lt"/>
              </a:rPr>
              <a:t>Πυκνότητα, </a:t>
            </a:r>
            <a:r>
              <a:rPr sz="3600" b="1" spc="-5" dirty="0">
                <a:latin typeface="+mn-lt"/>
              </a:rPr>
              <a:t>Σχετικό </a:t>
            </a:r>
            <a:r>
              <a:rPr sz="3600" b="1" spc="-10" dirty="0">
                <a:latin typeface="+mn-lt"/>
              </a:rPr>
              <a:t>Ειδικό </a:t>
            </a:r>
            <a:r>
              <a:rPr sz="3600" b="1" dirty="0">
                <a:latin typeface="+mn-lt"/>
              </a:rPr>
              <a:t>Βάρος,</a:t>
            </a:r>
            <a:r>
              <a:rPr sz="3600" b="1" spc="-5" dirty="0">
                <a:latin typeface="+mn-lt"/>
              </a:rPr>
              <a:t> API</a:t>
            </a:r>
            <a:endParaRPr sz="3600" b="1" dirty="0">
              <a:latin typeface="+mn-lt"/>
            </a:endParaRPr>
          </a:p>
        </p:txBody>
      </p:sp>
      <p:sp>
        <p:nvSpPr>
          <p:cNvPr id="3" name="object 3"/>
          <p:cNvSpPr txBox="1"/>
          <p:nvPr/>
        </p:nvSpPr>
        <p:spPr>
          <a:xfrm>
            <a:off x="0" y="944087"/>
            <a:ext cx="9108504" cy="2392030"/>
          </a:xfrm>
          <a:prstGeom prst="rect">
            <a:avLst/>
          </a:prstGeom>
        </p:spPr>
        <p:txBody>
          <a:bodyPr vert="horz" wrap="square" lIns="0" tIns="12087" rIns="0" bIns="0" rtlCol="0">
            <a:spAutoFit/>
          </a:bodyPr>
          <a:lstStyle/>
          <a:p>
            <a:pPr marL="389358" indent="-364546">
              <a:lnSpc>
                <a:spcPts val="3702"/>
              </a:lnSpc>
              <a:spcBef>
                <a:spcPts val="95"/>
              </a:spcBef>
              <a:buClr>
                <a:srgbClr val="FF0000"/>
              </a:buClr>
              <a:buSzPct val="75000"/>
              <a:buFont typeface="Wingdings"/>
              <a:buChar char=""/>
              <a:tabLst>
                <a:tab pos="389358" algn="l"/>
                <a:tab pos="389995" algn="l"/>
              </a:tabLst>
            </a:pPr>
            <a:r>
              <a:rPr sz="2800" spc="-5" dirty="0">
                <a:cs typeface="Arial"/>
              </a:rPr>
              <a:t>Πυκνότητα d = m /</a:t>
            </a:r>
            <a:r>
              <a:rPr sz="2800" dirty="0">
                <a:cs typeface="Arial"/>
              </a:rPr>
              <a:t> </a:t>
            </a:r>
            <a:r>
              <a:rPr sz="2800" spc="-5" dirty="0">
                <a:cs typeface="Arial"/>
              </a:rPr>
              <a:t>V</a:t>
            </a:r>
            <a:endParaRPr sz="2800" dirty="0">
              <a:cs typeface="Arial"/>
            </a:endParaRPr>
          </a:p>
          <a:p>
            <a:pPr marL="569405">
              <a:lnSpc>
                <a:spcPts val="3582"/>
              </a:lnSpc>
            </a:pPr>
            <a:r>
              <a:rPr sz="2800" dirty="0">
                <a:cs typeface="Arial"/>
              </a:rPr>
              <a:t>- 0.72 – </a:t>
            </a:r>
            <a:r>
              <a:rPr sz="2800" spc="-5" dirty="0">
                <a:cs typeface="Arial"/>
              </a:rPr>
              <a:t>0.78 </a:t>
            </a:r>
            <a:r>
              <a:rPr sz="2800" dirty="0">
                <a:cs typeface="Arial"/>
              </a:rPr>
              <a:t>gr/ml ή</a:t>
            </a:r>
            <a:r>
              <a:rPr sz="2800" spc="160" dirty="0">
                <a:cs typeface="Arial"/>
              </a:rPr>
              <a:t> </a:t>
            </a:r>
            <a:r>
              <a:rPr sz="2800" dirty="0">
                <a:cs typeface="Arial"/>
              </a:rPr>
              <a:t>kgr/m</a:t>
            </a:r>
            <a:r>
              <a:rPr sz="2800" baseline="23391" dirty="0">
                <a:cs typeface="Arial"/>
              </a:rPr>
              <a:t>3</a:t>
            </a:r>
          </a:p>
          <a:p>
            <a:pPr marL="389358" indent="-364546">
              <a:lnSpc>
                <a:spcPts val="3702"/>
              </a:lnSpc>
              <a:spcBef>
                <a:spcPts val="696"/>
              </a:spcBef>
              <a:buClr>
                <a:srgbClr val="FF0000"/>
              </a:buClr>
              <a:buSzPct val="75000"/>
              <a:buFont typeface="Wingdings"/>
              <a:buChar char=""/>
              <a:tabLst>
                <a:tab pos="389358" algn="l"/>
                <a:tab pos="389995" algn="l"/>
                <a:tab pos="4514521" algn="l"/>
              </a:tabLst>
            </a:pPr>
            <a:r>
              <a:rPr sz="2800" spc="-5" dirty="0">
                <a:cs typeface="Arial"/>
              </a:rPr>
              <a:t>Σχετικό</a:t>
            </a:r>
            <a:r>
              <a:rPr sz="2800" spc="20" dirty="0">
                <a:cs typeface="Arial"/>
              </a:rPr>
              <a:t> </a:t>
            </a:r>
            <a:r>
              <a:rPr sz="2800" spc="-5" dirty="0">
                <a:cs typeface="Arial"/>
              </a:rPr>
              <a:t>Ειδικό</a:t>
            </a:r>
            <a:r>
              <a:rPr sz="2800" spc="20" dirty="0">
                <a:cs typeface="Arial"/>
              </a:rPr>
              <a:t> </a:t>
            </a:r>
            <a:r>
              <a:rPr sz="2800" dirty="0">
                <a:cs typeface="Arial"/>
              </a:rPr>
              <a:t>β</a:t>
            </a:r>
            <a:r>
              <a:rPr sz="2800" dirty="0" err="1">
                <a:cs typeface="Arial"/>
              </a:rPr>
              <a:t>άρος</a:t>
            </a:r>
            <a:r>
              <a:rPr sz="2800" dirty="0">
                <a:cs typeface="Arial"/>
              </a:rPr>
              <a:t>:</a:t>
            </a:r>
            <a:r>
              <a:rPr lang="en-US" sz="2800" dirty="0">
                <a:cs typeface="Arial"/>
              </a:rPr>
              <a:t> </a:t>
            </a:r>
            <a:r>
              <a:rPr sz="2800" spc="-5" dirty="0">
                <a:cs typeface="Arial"/>
              </a:rPr>
              <a:t>SG = d</a:t>
            </a:r>
            <a:r>
              <a:rPr sz="2800" spc="-7" baseline="-21164" dirty="0">
                <a:cs typeface="Arial"/>
              </a:rPr>
              <a:t>oil </a:t>
            </a:r>
            <a:r>
              <a:rPr sz="2800" spc="-5" dirty="0">
                <a:cs typeface="Arial"/>
              </a:rPr>
              <a:t>/</a:t>
            </a:r>
            <a:r>
              <a:rPr sz="2800" spc="-346" dirty="0">
                <a:cs typeface="Arial"/>
              </a:rPr>
              <a:t> </a:t>
            </a:r>
            <a:r>
              <a:rPr sz="2800" spc="-5" dirty="0">
                <a:cs typeface="Arial"/>
              </a:rPr>
              <a:t>d</a:t>
            </a:r>
            <a:r>
              <a:rPr sz="2800" spc="-7" baseline="-21164" dirty="0">
                <a:cs typeface="Arial"/>
              </a:rPr>
              <a:t>Η2Ο</a:t>
            </a:r>
            <a:endParaRPr sz="2800" baseline="-21164" dirty="0">
              <a:cs typeface="Arial"/>
            </a:endParaRPr>
          </a:p>
          <a:p>
            <a:pPr marL="568768" lvl="1">
              <a:lnSpc>
                <a:spcPts val="3406"/>
              </a:lnSpc>
              <a:buClr>
                <a:srgbClr val="FFCF01"/>
              </a:buClr>
              <a:buSzPct val="110714"/>
              <a:tabLst>
                <a:tab pos="833431" algn="l"/>
              </a:tabLst>
            </a:pPr>
            <a:r>
              <a:rPr sz="2800" spc="-5" dirty="0">
                <a:cs typeface="Arial"/>
              </a:rPr>
              <a:t>Μετριέται στους </a:t>
            </a:r>
            <a:r>
              <a:rPr sz="2800" dirty="0">
                <a:cs typeface="Arial"/>
              </a:rPr>
              <a:t>15°C ή</a:t>
            </a:r>
            <a:r>
              <a:rPr sz="2800" spc="5" dirty="0">
                <a:cs typeface="Arial"/>
              </a:rPr>
              <a:t> </a:t>
            </a:r>
            <a:r>
              <a:rPr sz="2800" dirty="0">
                <a:cs typeface="Arial"/>
              </a:rPr>
              <a:t>60°F</a:t>
            </a:r>
          </a:p>
          <a:p>
            <a:pPr marL="568768" lvl="1">
              <a:lnSpc>
                <a:spcPts val="3552"/>
              </a:lnSpc>
              <a:buClr>
                <a:srgbClr val="FFCF01"/>
              </a:buClr>
              <a:buSzPct val="110714"/>
              <a:tabLst>
                <a:tab pos="833431" algn="l"/>
              </a:tabLst>
            </a:pPr>
            <a:r>
              <a:rPr sz="2800" spc="-5" dirty="0">
                <a:cs typeface="Arial"/>
              </a:rPr>
              <a:t>Αδιάστατο </a:t>
            </a:r>
            <a:r>
              <a:rPr sz="2800" dirty="0">
                <a:cs typeface="Arial"/>
              </a:rPr>
              <a:t>μέγεθος</a:t>
            </a:r>
          </a:p>
        </p:txBody>
      </p:sp>
      <p:sp>
        <p:nvSpPr>
          <p:cNvPr id="4" name="object 4"/>
          <p:cNvSpPr txBox="1"/>
          <p:nvPr/>
        </p:nvSpPr>
        <p:spPr>
          <a:xfrm>
            <a:off x="225256" y="3740473"/>
            <a:ext cx="3266624" cy="951086"/>
          </a:xfrm>
          <a:prstGeom prst="rect">
            <a:avLst/>
          </a:prstGeom>
        </p:spPr>
        <p:txBody>
          <a:bodyPr vert="horz" wrap="square" lIns="0" tIns="12087" rIns="0" bIns="0" rtlCol="0">
            <a:spAutoFit/>
          </a:bodyPr>
          <a:lstStyle/>
          <a:p>
            <a:pPr marL="402083" indent="-364546">
              <a:lnSpc>
                <a:spcPts val="3707"/>
              </a:lnSpc>
              <a:spcBef>
                <a:spcPts val="95"/>
              </a:spcBef>
              <a:buClr>
                <a:srgbClr val="FF0000"/>
              </a:buClr>
              <a:buSzPct val="75000"/>
              <a:buFont typeface="Wingdings"/>
              <a:buChar char=""/>
              <a:tabLst>
                <a:tab pos="402083" algn="l"/>
                <a:tab pos="402719" algn="l"/>
              </a:tabLst>
            </a:pPr>
            <a:r>
              <a:rPr sz="3206" spc="-10" dirty="0">
                <a:latin typeface="Arial"/>
                <a:cs typeface="Arial"/>
              </a:rPr>
              <a:t>Βάρος</a:t>
            </a:r>
            <a:r>
              <a:rPr sz="3206" spc="-45" dirty="0">
                <a:latin typeface="Arial"/>
                <a:cs typeface="Arial"/>
              </a:rPr>
              <a:t> </a:t>
            </a:r>
            <a:r>
              <a:rPr sz="3156" spc="-7" baseline="26455" dirty="0">
                <a:latin typeface="Arial"/>
                <a:cs typeface="Arial"/>
              </a:rPr>
              <a:t>o</a:t>
            </a:r>
            <a:r>
              <a:rPr sz="3206" spc="-5" dirty="0">
                <a:latin typeface="Arial"/>
                <a:cs typeface="Arial"/>
              </a:rPr>
              <a:t>API</a:t>
            </a:r>
            <a:endParaRPr sz="3206" dirty="0">
              <a:latin typeface="Arial"/>
              <a:cs typeface="Arial"/>
            </a:endParaRPr>
          </a:p>
          <a:p>
            <a:pPr marL="582129">
              <a:lnSpc>
                <a:spcPts val="3586"/>
              </a:lnSpc>
            </a:pPr>
            <a:r>
              <a:rPr sz="3106" dirty="0">
                <a:latin typeface="Arial"/>
                <a:cs typeface="Arial"/>
              </a:rPr>
              <a:t>- </a:t>
            </a:r>
            <a:r>
              <a:rPr sz="2805" spc="-5" dirty="0">
                <a:latin typeface="Arial"/>
                <a:cs typeface="Arial"/>
              </a:rPr>
              <a:t>Τιμές</a:t>
            </a:r>
            <a:r>
              <a:rPr sz="2805" spc="130" dirty="0">
                <a:latin typeface="Arial"/>
                <a:cs typeface="Arial"/>
              </a:rPr>
              <a:t> </a:t>
            </a:r>
            <a:r>
              <a:rPr sz="2805" dirty="0">
                <a:latin typeface="Arial"/>
                <a:cs typeface="Arial"/>
              </a:rPr>
              <a:t>&gt;10</a:t>
            </a:r>
          </a:p>
        </p:txBody>
      </p:sp>
      <p:sp>
        <p:nvSpPr>
          <p:cNvPr id="5" name="object 5"/>
          <p:cNvSpPr/>
          <p:nvPr/>
        </p:nvSpPr>
        <p:spPr>
          <a:xfrm>
            <a:off x="4102640" y="3898246"/>
            <a:ext cx="2958228" cy="968262"/>
          </a:xfrm>
          <a:custGeom>
            <a:avLst/>
            <a:gdLst/>
            <a:ahLst/>
            <a:cxnLst/>
            <a:rect l="l" t="t" r="r" b="b"/>
            <a:pathLst>
              <a:path w="2952750" h="966470">
                <a:moveTo>
                  <a:pt x="0" y="0"/>
                </a:moveTo>
                <a:lnTo>
                  <a:pt x="0" y="966216"/>
                </a:lnTo>
                <a:lnTo>
                  <a:pt x="2952750" y="966215"/>
                </a:lnTo>
                <a:lnTo>
                  <a:pt x="2952750" y="0"/>
                </a:lnTo>
                <a:lnTo>
                  <a:pt x="0" y="0"/>
                </a:lnTo>
                <a:close/>
              </a:path>
            </a:pathLst>
          </a:custGeom>
          <a:solidFill>
            <a:srgbClr val="99CCFF"/>
          </a:solidFill>
        </p:spPr>
        <p:txBody>
          <a:bodyPr wrap="square" lIns="0" tIns="0" rIns="0" bIns="0" rtlCol="0"/>
          <a:lstStyle/>
          <a:p>
            <a:endParaRPr sz="1803"/>
          </a:p>
        </p:txBody>
      </p:sp>
      <p:sp>
        <p:nvSpPr>
          <p:cNvPr id="6" name="object 6"/>
          <p:cNvSpPr/>
          <p:nvPr/>
        </p:nvSpPr>
        <p:spPr>
          <a:xfrm>
            <a:off x="5136302" y="4328810"/>
            <a:ext cx="897011" cy="0"/>
          </a:xfrm>
          <a:custGeom>
            <a:avLst/>
            <a:gdLst/>
            <a:ahLst/>
            <a:cxnLst/>
            <a:rect l="l" t="t" r="r" b="b"/>
            <a:pathLst>
              <a:path w="895350">
                <a:moveTo>
                  <a:pt x="0" y="0"/>
                </a:moveTo>
                <a:lnTo>
                  <a:pt x="895350" y="0"/>
                </a:lnTo>
              </a:path>
            </a:pathLst>
          </a:custGeom>
          <a:ln w="13385">
            <a:solidFill>
              <a:srgbClr val="000000"/>
            </a:solidFill>
          </a:ln>
        </p:spPr>
        <p:txBody>
          <a:bodyPr wrap="square" lIns="0" tIns="0" rIns="0" bIns="0" rtlCol="0"/>
          <a:lstStyle/>
          <a:p>
            <a:endParaRPr sz="1803"/>
          </a:p>
        </p:txBody>
      </p:sp>
      <p:sp>
        <p:nvSpPr>
          <p:cNvPr id="7" name="object 7"/>
          <p:cNvSpPr txBox="1"/>
          <p:nvPr/>
        </p:nvSpPr>
        <p:spPr>
          <a:xfrm>
            <a:off x="5143173" y="4325581"/>
            <a:ext cx="425603" cy="412880"/>
          </a:xfrm>
          <a:prstGeom prst="rect">
            <a:avLst/>
          </a:prstGeom>
        </p:spPr>
        <p:txBody>
          <a:bodyPr vert="horz" wrap="square" lIns="0" tIns="17177" rIns="0" bIns="0" rtlCol="0">
            <a:spAutoFit/>
          </a:bodyPr>
          <a:lstStyle/>
          <a:p>
            <a:pPr>
              <a:spcBef>
                <a:spcPts val="135"/>
              </a:spcBef>
            </a:pPr>
            <a:r>
              <a:rPr sz="2505" spc="15" dirty="0">
                <a:latin typeface="Times New Roman"/>
                <a:cs typeface="Times New Roman"/>
              </a:rPr>
              <a:t>SG</a:t>
            </a:r>
            <a:endParaRPr sz="2505">
              <a:latin typeface="Times New Roman"/>
              <a:cs typeface="Times New Roman"/>
            </a:endParaRPr>
          </a:p>
        </p:txBody>
      </p:sp>
      <p:sp>
        <p:nvSpPr>
          <p:cNvPr id="8" name="object 8"/>
          <p:cNvSpPr txBox="1"/>
          <p:nvPr/>
        </p:nvSpPr>
        <p:spPr>
          <a:xfrm>
            <a:off x="5580617" y="4583622"/>
            <a:ext cx="419241" cy="240705"/>
          </a:xfrm>
          <a:prstGeom prst="rect">
            <a:avLst/>
          </a:prstGeom>
        </p:spPr>
        <p:txBody>
          <a:bodyPr vert="horz" wrap="square" lIns="0" tIns="16541" rIns="0" bIns="0" rtlCol="0">
            <a:spAutoFit/>
          </a:bodyPr>
          <a:lstStyle/>
          <a:p>
            <a:pPr>
              <a:spcBef>
                <a:spcPts val="130"/>
              </a:spcBef>
            </a:pPr>
            <a:r>
              <a:rPr sz="1453" spc="10" dirty="0">
                <a:latin typeface="Times New Roman"/>
                <a:cs typeface="Times New Roman"/>
              </a:rPr>
              <a:t>60</a:t>
            </a:r>
            <a:r>
              <a:rPr sz="1453" spc="70" dirty="0">
                <a:latin typeface="Times New Roman"/>
                <a:cs typeface="Times New Roman"/>
              </a:rPr>
              <a:t> </a:t>
            </a:r>
            <a:r>
              <a:rPr sz="1453" spc="15" dirty="0">
                <a:latin typeface="Times New Roman"/>
                <a:cs typeface="Times New Roman"/>
              </a:rPr>
              <a:t>F</a:t>
            </a:r>
            <a:endParaRPr sz="1453">
              <a:latin typeface="Times New Roman"/>
              <a:cs typeface="Times New Roman"/>
            </a:endParaRPr>
          </a:p>
        </p:txBody>
      </p:sp>
      <p:sp>
        <p:nvSpPr>
          <p:cNvPr id="9" name="object 9"/>
          <p:cNvSpPr txBox="1"/>
          <p:nvPr/>
        </p:nvSpPr>
        <p:spPr>
          <a:xfrm>
            <a:off x="5776037" y="4553426"/>
            <a:ext cx="80158" cy="175694"/>
          </a:xfrm>
          <a:prstGeom prst="rect">
            <a:avLst/>
          </a:prstGeom>
        </p:spPr>
        <p:txBody>
          <a:bodyPr vert="horz" wrap="square" lIns="0" tIns="13360" rIns="0" bIns="0" rtlCol="0">
            <a:spAutoFit/>
          </a:bodyPr>
          <a:lstStyle/>
          <a:p>
            <a:pPr>
              <a:spcBef>
                <a:spcPts val="105"/>
              </a:spcBef>
            </a:pPr>
            <a:r>
              <a:rPr sz="1052" dirty="0">
                <a:latin typeface="Times New Roman"/>
                <a:cs typeface="Times New Roman"/>
              </a:rPr>
              <a:t>o</a:t>
            </a:r>
            <a:endParaRPr sz="1052">
              <a:latin typeface="Times New Roman"/>
              <a:cs typeface="Times New Roman"/>
            </a:endParaRPr>
          </a:p>
        </p:txBody>
      </p:sp>
      <p:sp>
        <p:nvSpPr>
          <p:cNvPr id="10" name="object 10"/>
          <p:cNvSpPr txBox="1"/>
          <p:nvPr/>
        </p:nvSpPr>
        <p:spPr>
          <a:xfrm>
            <a:off x="4125237" y="4073578"/>
            <a:ext cx="2934690" cy="412880"/>
          </a:xfrm>
          <a:prstGeom prst="rect">
            <a:avLst/>
          </a:prstGeom>
        </p:spPr>
        <p:txBody>
          <a:bodyPr vert="horz" wrap="square" lIns="0" tIns="17177" rIns="0" bIns="0" rtlCol="0">
            <a:spAutoFit/>
          </a:bodyPr>
          <a:lstStyle/>
          <a:p>
            <a:pPr marL="25448">
              <a:spcBef>
                <a:spcPts val="135"/>
              </a:spcBef>
              <a:tabLst>
                <a:tab pos="1085368" algn="l"/>
                <a:tab pos="1973513" algn="l"/>
              </a:tabLst>
            </a:pPr>
            <a:r>
              <a:rPr sz="2179" spc="15" baseline="44061" dirty="0">
                <a:latin typeface="Times New Roman"/>
                <a:cs typeface="Times New Roman"/>
              </a:rPr>
              <a:t>o</a:t>
            </a:r>
            <a:r>
              <a:rPr sz="2179" spc="-30" baseline="44061" dirty="0">
                <a:latin typeface="Times New Roman"/>
                <a:cs typeface="Times New Roman"/>
              </a:rPr>
              <a:t> </a:t>
            </a:r>
            <a:r>
              <a:rPr sz="2505" spc="15" dirty="0">
                <a:latin typeface="Times New Roman"/>
                <a:cs typeface="Times New Roman"/>
              </a:rPr>
              <a:t>API</a:t>
            </a:r>
            <a:r>
              <a:rPr sz="2505" spc="-70" dirty="0">
                <a:latin typeface="Times New Roman"/>
                <a:cs typeface="Times New Roman"/>
              </a:rPr>
              <a:t> </a:t>
            </a:r>
            <a:r>
              <a:rPr sz="2505" spc="15" dirty="0">
                <a:latin typeface="Symbol"/>
                <a:cs typeface="Symbol"/>
              </a:rPr>
              <a:t></a:t>
            </a:r>
            <a:r>
              <a:rPr sz="2505" spc="15" dirty="0">
                <a:latin typeface="Times New Roman"/>
                <a:cs typeface="Times New Roman"/>
              </a:rPr>
              <a:t>	</a:t>
            </a:r>
            <a:r>
              <a:rPr sz="3757" spc="22" baseline="35555" dirty="0">
                <a:latin typeface="Times New Roman"/>
                <a:cs typeface="Times New Roman"/>
              </a:rPr>
              <a:t>141.5	</a:t>
            </a:r>
            <a:r>
              <a:rPr sz="2505" spc="40" dirty="0">
                <a:latin typeface="Symbol"/>
                <a:cs typeface="Symbol"/>
              </a:rPr>
              <a:t></a:t>
            </a:r>
            <a:r>
              <a:rPr sz="2505" spc="40" dirty="0">
                <a:latin typeface="Times New Roman"/>
                <a:cs typeface="Times New Roman"/>
              </a:rPr>
              <a:t>131.5</a:t>
            </a:r>
            <a:endParaRPr sz="2505" dirty="0">
              <a:latin typeface="Times New Roman"/>
              <a:cs typeface="Times New Roman"/>
            </a:endParaRPr>
          </a:p>
        </p:txBody>
      </p:sp>
      <p:sp>
        <p:nvSpPr>
          <p:cNvPr id="11" name="object 11"/>
          <p:cNvSpPr txBox="1"/>
          <p:nvPr/>
        </p:nvSpPr>
        <p:spPr>
          <a:xfrm>
            <a:off x="3837157" y="5270864"/>
            <a:ext cx="4696903" cy="567744"/>
          </a:xfrm>
          <a:prstGeom prst="rect">
            <a:avLst/>
          </a:prstGeom>
        </p:spPr>
        <p:txBody>
          <a:bodyPr vert="horz" wrap="square" lIns="0" tIns="12724" rIns="0" bIns="0" rtlCol="0">
            <a:spAutoFit/>
          </a:bodyPr>
          <a:lstStyle/>
          <a:p>
            <a:pPr marL="38172">
              <a:spcBef>
                <a:spcPts val="100"/>
              </a:spcBef>
            </a:pPr>
            <a:r>
              <a:rPr sz="1803" b="1" spc="-5" dirty="0">
                <a:latin typeface="Times New Roman"/>
                <a:cs typeface="Times New Roman"/>
              </a:rPr>
              <a:t>όπου </a:t>
            </a:r>
            <a:r>
              <a:rPr sz="1803" b="1" dirty="0">
                <a:latin typeface="Times New Roman"/>
                <a:cs typeface="Times New Roman"/>
              </a:rPr>
              <a:t>SG</a:t>
            </a:r>
            <a:r>
              <a:rPr sz="1803" b="1" baseline="-23148" dirty="0">
                <a:latin typeface="Times New Roman"/>
                <a:cs typeface="Times New Roman"/>
              </a:rPr>
              <a:t>60 F </a:t>
            </a:r>
            <a:r>
              <a:rPr sz="1803" b="1" spc="-5" dirty="0">
                <a:latin typeface="Times New Roman"/>
                <a:cs typeface="Times New Roman"/>
              </a:rPr>
              <a:t>είναι </a:t>
            </a:r>
            <a:r>
              <a:rPr sz="1803" b="1" dirty="0">
                <a:latin typeface="Times New Roman"/>
                <a:cs typeface="Times New Roman"/>
              </a:rPr>
              <a:t>το </a:t>
            </a:r>
            <a:r>
              <a:rPr sz="1803" b="1" spc="-5" dirty="0">
                <a:latin typeface="Times New Roman"/>
                <a:cs typeface="Times New Roman"/>
              </a:rPr>
              <a:t>σχετικό ειδικό βάρος</a:t>
            </a:r>
            <a:r>
              <a:rPr sz="1803" b="1" spc="-175" dirty="0">
                <a:latin typeface="Times New Roman"/>
                <a:cs typeface="Times New Roman"/>
              </a:rPr>
              <a:t> </a:t>
            </a:r>
            <a:r>
              <a:rPr sz="1803" b="1" spc="-5" dirty="0">
                <a:latin typeface="Times New Roman"/>
                <a:cs typeface="Times New Roman"/>
              </a:rPr>
              <a:t>60/60</a:t>
            </a:r>
            <a:r>
              <a:rPr sz="1803" b="1" spc="-7" baseline="23148" dirty="0">
                <a:latin typeface="Times New Roman"/>
                <a:cs typeface="Times New Roman"/>
              </a:rPr>
              <a:t>ο</a:t>
            </a:r>
            <a:r>
              <a:rPr sz="1803" b="1" spc="-5" dirty="0">
                <a:latin typeface="Times New Roman"/>
                <a:cs typeface="Times New Roman"/>
              </a:rPr>
              <a:t>F</a:t>
            </a:r>
            <a:endParaRPr sz="1803" b="1" dirty="0">
              <a:latin typeface="Times New Roman"/>
              <a:cs typeface="Times New Roman"/>
            </a:endParaRPr>
          </a:p>
        </p:txBody>
      </p:sp>
      <p:sp>
        <p:nvSpPr>
          <p:cNvPr id="12" name="object 12"/>
          <p:cNvSpPr/>
          <p:nvPr/>
        </p:nvSpPr>
        <p:spPr>
          <a:xfrm>
            <a:off x="7602129" y="5954117"/>
            <a:ext cx="1299712" cy="0"/>
          </a:xfrm>
          <a:custGeom>
            <a:avLst/>
            <a:gdLst/>
            <a:ahLst/>
            <a:cxnLst/>
            <a:rect l="l" t="t" r="r" b="b"/>
            <a:pathLst>
              <a:path w="1297304">
                <a:moveTo>
                  <a:pt x="0" y="0"/>
                </a:moveTo>
                <a:lnTo>
                  <a:pt x="1296924" y="0"/>
                </a:lnTo>
              </a:path>
            </a:pathLst>
          </a:custGeom>
          <a:ln w="9525">
            <a:solidFill>
              <a:srgbClr val="000000"/>
            </a:solidFill>
          </a:ln>
        </p:spPr>
        <p:txBody>
          <a:bodyPr wrap="square" lIns="0" tIns="0" rIns="0" bIns="0" rtlCol="0"/>
          <a:lstStyle/>
          <a:p>
            <a:endParaRPr sz="1803"/>
          </a:p>
        </p:txBody>
      </p:sp>
      <p:sp>
        <p:nvSpPr>
          <p:cNvPr id="13" name="TextBox 12">
            <a:extLst>
              <a:ext uri="{FF2B5EF4-FFF2-40B4-BE49-F238E27FC236}">
                <a16:creationId xmlns:a16="http://schemas.microsoft.com/office/drawing/2014/main" id="{3D23130D-C620-4327-9BB6-5B04F66D231F}"/>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Μέλι-Οίνος-Έλαιον: 34. Γράδα και αλκοολικοί βαθμοί (%vol)">
            <a:extLst>
              <a:ext uri="{FF2B5EF4-FFF2-40B4-BE49-F238E27FC236}">
                <a16:creationId xmlns:a16="http://schemas.microsoft.com/office/drawing/2014/main" id="{3D6F9994-1E3F-4CF7-BF6D-02CF97E5FE3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83961" y="643467"/>
            <a:ext cx="5376077"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19028F-A059-4891-96BE-468583AB0D4B}"/>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extLst>
      <p:ext uri="{BB962C8B-B14F-4D97-AF65-F5344CB8AC3E}">
        <p14:creationId xmlns:p14="http://schemas.microsoft.com/office/powerpoint/2010/main" val="10817219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48" y="178187"/>
            <a:ext cx="9108504" cy="566846"/>
          </a:xfrm>
          <a:prstGeom prst="rect">
            <a:avLst/>
          </a:prstGeom>
        </p:spPr>
        <p:txBody>
          <a:bodyPr vert="horz" wrap="square" lIns="0" tIns="12724" rIns="0" bIns="0" rtlCol="0" anchor="ctr">
            <a:spAutoFit/>
          </a:bodyPr>
          <a:lstStyle/>
          <a:p>
            <a:pPr marL="12724" algn="ctr">
              <a:lnSpc>
                <a:spcPct val="100000"/>
              </a:lnSpc>
              <a:spcBef>
                <a:spcPts val="100"/>
              </a:spcBef>
            </a:pPr>
            <a:r>
              <a:rPr sz="3600" b="1" dirty="0">
                <a:latin typeface="+mn-lt"/>
              </a:rPr>
              <a:t>Μεταβολή </a:t>
            </a:r>
            <a:r>
              <a:rPr sz="3600" b="1" spc="-5" dirty="0">
                <a:latin typeface="+mn-lt"/>
              </a:rPr>
              <a:t>Πυκνότητας</a:t>
            </a:r>
            <a:r>
              <a:rPr sz="3600" b="1" spc="-60" dirty="0">
                <a:latin typeface="+mn-lt"/>
              </a:rPr>
              <a:t> </a:t>
            </a:r>
            <a:r>
              <a:rPr sz="3600" b="1" spc="-10" dirty="0">
                <a:latin typeface="+mn-lt"/>
              </a:rPr>
              <a:t>Βενζινών</a:t>
            </a:r>
          </a:p>
        </p:txBody>
      </p:sp>
      <p:sp>
        <p:nvSpPr>
          <p:cNvPr id="3" name="object 3"/>
          <p:cNvSpPr txBox="1"/>
          <p:nvPr/>
        </p:nvSpPr>
        <p:spPr>
          <a:xfrm>
            <a:off x="1081297" y="5873450"/>
            <a:ext cx="7882247" cy="320623"/>
          </a:xfrm>
          <a:prstGeom prst="rect">
            <a:avLst/>
          </a:prstGeom>
        </p:spPr>
        <p:txBody>
          <a:bodyPr vert="horz" wrap="square" lIns="0" tIns="12087" rIns="0" bIns="0" rtlCol="0">
            <a:spAutoFit/>
          </a:bodyPr>
          <a:lstStyle/>
          <a:p>
            <a:pPr marL="12724">
              <a:spcBef>
                <a:spcPts val="95"/>
              </a:spcBef>
            </a:pPr>
            <a:r>
              <a:rPr sz="2004" b="1" spc="-5" dirty="0">
                <a:latin typeface="Arial"/>
                <a:cs typeface="Arial"/>
              </a:rPr>
              <a:t>Πυκνότητα: παραφίνες &lt; ολεφίνες &lt; ναφθένια &lt;</a:t>
            </a:r>
            <a:r>
              <a:rPr sz="2004" b="1" spc="10" dirty="0">
                <a:latin typeface="Arial"/>
                <a:cs typeface="Arial"/>
              </a:rPr>
              <a:t> </a:t>
            </a:r>
            <a:r>
              <a:rPr sz="2004" b="1" spc="-5" dirty="0">
                <a:latin typeface="Arial"/>
                <a:cs typeface="Arial"/>
              </a:rPr>
              <a:t>αρωματικά</a:t>
            </a:r>
            <a:endParaRPr sz="2004" b="1" dirty="0">
              <a:latin typeface="Arial"/>
              <a:cs typeface="Arial"/>
            </a:endParaRPr>
          </a:p>
        </p:txBody>
      </p:sp>
      <p:sp>
        <p:nvSpPr>
          <p:cNvPr id="4" name="object 4"/>
          <p:cNvSpPr/>
          <p:nvPr/>
        </p:nvSpPr>
        <p:spPr>
          <a:xfrm>
            <a:off x="2328267" y="1163508"/>
            <a:ext cx="4087056" cy="4745314"/>
          </a:xfrm>
          <a:prstGeom prst="rect">
            <a:avLst/>
          </a:prstGeom>
          <a:blipFill>
            <a:blip r:embed="rId2" cstate="print"/>
            <a:stretch>
              <a:fillRect/>
            </a:stretch>
          </a:blipFill>
        </p:spPr>
        <p:txBody>
          <a:bodyPr wrap="square" lIns="0" tIns="0" rIns="0" bIns="0" rtlCol="0"/>
          <a:lstStyle/>
          <a:p>
            <a:endParaRPr sz="1803"/>
          </a:p>
        </p:txBody>
      </p:sp>
      <p:sp>
        <p:nvSpPr>
          <p:cNvPr id="5" name="TextBox 4">
            <a:extLst>
              <a:ext uri="{FF2B5EF4-FFF2-40B4-BE49-F238E27FC236}">
                <a16:creationId xmlns:a16="http://schemas.microsoft.com/office/drawing/2014/main" id="{B89F137E-9867-4FF0-AFA4-DBE92EFC4870}"/>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64263" y="3140938"/>
            <a:ext cx="6553235" cy="3210917"/>
          </a:xfrm>
          <a:prstGeom prst="rect">
            <a:avLst/>
          </a:prstGeom>
          <a:blipFill>
            <a:blip r:embed="rId2" cstate="print"/>
            <a:stretch>
              <a:fillRect/>
            </a:stretch>
          </a:blipFill>
        </p:spPr>
        <p:txBody>
          <a:bodyPr wrap="square" lIns="0" tIns="0" rIns="0" bIns="0" rtlCol="0"/>
          <a:lstStyle/>
          <a:p>
            <a:endParaRPr sz="1803"/>
          </a:p>
        </p:txBody>
      </p:sp>
      <p:sp>
        <p:nvSpPr>
          <p:cNvPr id="3" name="object 3"/>
          <p:cNvSpPr txBox="1">
            <a:spLocks noGrp="1"/>
          </p:cNvSpPr>
          <p:nvPr>
            <p:ph type="title"/>
          </p:nvPr>
        </p:nvSpPr>
        <p:spPr>
          <a:xfrm>
            <a:off x="179707" y="373890"/>
            <a:ext cx="8335643" cy="628401"/>
          </a:xfrm>
          <a:prstGeom prst="rect">
            <a:avLst/>
          </a:prstGeom>
        </p:spPr>
        <p:txBody>
          <a:bodyPr vert="horz" wrap="square" lIns="0" tIns="12724" rIns="0" bIns="0" rtlCol="0" anchor="ctr">
            <a:spAutoFit/>
          </a:bodyPr>
          <a:lstStyle/>
          <a:p>
            <a:pPr marL="12724" algn="ctr">
              <a:lnSpc>
                <a:spcPct val="100000"/>
              </a:lnSpc>
              <a:spcBef>
                <a:spcPts val="100"/>
              </a:spcBef>
            </a:pPr>
            <a:r>
              <a:rPr sz="4000" b="1" spc="-5" dirty="0">
                <a:latin typeface="+mn-lt"/>
              </a:rPr>
              <a:t>Σύσταση</a:t>
            </a:r>
          </a:p>
        </p:txBody>
      </p:sp>
      <p:sp>
        <p:nvSpPr>
          <p:cNvPr id="7" name="object 7"/>
          <p:cNvSpPr txBox="1">
            <a:spLocks noGrp="1"/>
          </p:cNvSpPr>
          <p:nvPr>
            <p:ph type="sldNum" sz="quarter" idx="12"/>
          </p:nvPr>
        </p:nvSpPr>
        <p:spPr>
          <a:prstGeom prst="rect">
            <a:avLst/>
          </a:prstGeom>
        </p:spPr>
        <p:txBody>
          <a:bodyPr vert="horz" wrap="square" lIns="0" tIns="0" rIns="0" bIns="0" rtlCol="0">
            <a:spAutoFit/>
          </a:bodyPr>
          <a:lstStyle>
            <a:defPPr>
              <a:defRPr lang="el-GR"/>
            </a:defPPr>
            <a:lvl1pPr marL="0" algn="l" defTabSz="914400" rtl="0" eaLnBrk="1" latinLnBrk="0" hangingPunct="1">
              <a:defRPr sz="1400" b="0" i="0" kern="1200">
                <a:solidFill>
                  <a:srgbClr val="B2B2B2"/>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95"/>
              </a:spcBef>
            </a:pPr>
            <a:fld id="{81D60167-4931-47E6-BA6A-407CBD079E47}" type="slidenum">
              <a:rPr lang="el-GR" spc="-5" smtClean="0"/>
              <a:pPr marL="25400">
                <a:spcBef>
                  <a:spcPts val="95"/>
                </a:spcBef>
              </a:pPr>
              <a:t>97</a:t>
            </a:fld>
            <a:endParaRPr spc="-5" dirty="0"/>
          </a:p>
        </p:txBody>
      </p:sp>
      <p:sp>
        <p:nvSpPr>
          <p:cNvPr id="4" name="object 4"/>
          <p:cNvSpPr txBox="1"/>
          <p:nvPr/>
        </p:nvSpPr>
        <p:spPr>
          <a:xfrm>
            <a:off x="237979" y="1252507"/>
            <a:ext cx="7583878" cy="2133105"/>
          </a:xfrm>
          <a:prstGeom prst="rect">
            <a:avLst/>
          </a:prstGeom>
        </p:spPr>
        <p:txBody>
          <a:bodyPr vert="horz" wrap="square" lIns="0" tIns="12724" rIns="0" bIns="0" rtlCol="0">
            <a:spAutoFit/>
          </a:bodyPr>
          <a:lstStyle/>
          <a:p>
            <a:pPr marL="389358" indent="-364546">
              <a:lnSpc>
                <a:spcPts val="3116"/>
              </a:lnSpc>
              <a:spcBef>
                <a:spcPts val="100"/>
              </a:spcBef>
              <a:buClr>
                <a:srgbClr val="FF0000"/>
              </a:buClr>
              <a:buSzPct val="75000"/>
              <a:buFont typeface="Wingdings"/>
              <a:buChar char=""/>
              <a:tabLst>
                <a:tab pos="389358" algn="l"/>
                <a:tab pos="389995" algn="l"/>
              </a:tabLst>
            </a:pPr>
            <a:r>
              <a:rPr sz="2805" dirty="0">
                <a:latin typeface="Arial"/>
                <a:cs typeface="Arial"/>
              </a:rPr>
              <a:t>Πάνω από 400</a:t>
            </a:r>
            <a:r>
              <a:rPr sz="2805" spc="-5" dirty="0">
                <a:latin typeface="Arial"/>
                <a:cs typeface="Arial"/>
              </a:rPr>
              <a:t> υδρογονάνθρακες</a:t>
            </a:r>
            <a:endParaRPr sz="2805" dirty="0">
              <a:latin typeface="Arial"/>
              <a:cs typeface="Arial"/>
            </a:endParaRPr>
          </a:p>
          <a:p>
            <a:pPr marL="569405">
              <a:lnSpc>
                <a:spcPts val="2875"/>
              </a:lnSpc>
              <a:tabLst>
                <a:tab pos="832794" algn="l"/>
              </a:tabLst>
            </a:pPr>
            <a:r>
              <a:rPr sz="2605" spc="-5" dirty="0">
                <a:latin typeface="Arial"/>
                <a:cs typeface="Arial"/>
              </a:rPr>
              <a:t>-	</a:t>
            </a:r>
            <a:r>
              <a:rPr sz="2405" spc="-5" dirty="0">
                <a:latin typeface="Arial"/>
                <a:cs typeface="Arial"/>
              </a:rPr>
              <a:t>C</a:t>
            </a:r>
            <a:r>
              <a:rPr sz="2405" spc="-7" baseline="-20833" dirty="0">
                <a:latin typeface="Arial"/>
                <a:cs typeface="Arial"/>
              </a:rPr>
              <a:t>3</a:t>
            </a:r>
            <a:r>
              <a:rPr sz="2405" spc="-5" dirty="0">
                <a:latin typeface="Arial"/>
                <a:cs typeface="Arial"/>
              </a:rPr>
              <a:t>-C</a:t>
            </a:r>
            <a:r>
              <a:rPr sz="2405" spc="-7" baseline="-20833" dirty="0">
                <a:latin typeface="Arial"/>
                <a:cs typeface="Arial"/>
              </a:rPr>
              <a:t>12</a:t>
            </a:r>
            <a:r>
              <a:rPr sz="2405" spc="316" baseline="-20833" dirty="0">
                <a:latin typeface="Arial"/>
                <a:cs typeface="Arial"/>
              </a:rPr>
              <a:t> </a:t>
            </a:r>
            <a:r>
              <a:rPr sz="2405" spc="-5" dirty="0">
                <a:latin typeface="Arial"/>
                <a:cs typeface="Arial"/>
              </a:rPr>
              <a:t>(30-220</a:t>
            </a:r>
            <a:r>
              <a:rPr sz="2405" spc="-7" baseline="24305" dirty="0">
                <a:latin typeface="Arial"/>
                <a:cs typeface="Arial"/>
              </a:rPr>
              <a:t>o</a:t>
            </a:r>
            <a:r>
              <a:rPr sz="2405" spc="-5" dirty="0">
                <a:latin typeface="Arial"/>
                <a:cs typeface="Arial"/>
              </a:rPr>
              <a:t>C)</a:t>
            </a:r>
            <a:endParaRPr sz="2405" dirty="0">
              <a:latin typeface="Arial"/>
              <a:cs typeface="Arial"/>
            </a:endParaRPr>
          </a:p>
          <a:p>
            <a:pPr marL="389358" indent="-364546">
              <a:lnSpc>
                <a:spcPts val="3116"/>
              </a:lnSpc>
              <a:spcBef>
                <a:spcPts val="306"/>
              </a:spcBef>
              <a:buClr>
                <a:srgbClr val="FF0000"/>
              </a:buClr>
              <a:buSzPct val="75000"/>
              <a:buFont typeface="Wingdings"/>
              <a:buChar char=""/>
              <a:tabLst>
                <a:tab pos="389358" algn="l"/>
                <a:tab pos="389995" algn="l"/>
              </a:tabLst>
            </a:pPr>
            <a:r>
              <a:rPr sz="2805" spc="-5" dirty="0">
                <a:latin typeface="Arial"/>
                <a:cs typeface="Arial"/>
              </a:rPr>
              <a:t>Προσδιορίζεται χρωματογραφικά</a:t>
            </a:r>
            <a:endParaRPr sz="2805" dirty="0">
              <a:latin typeface="Arial"/>
              <a:cs typeface="Arial"/>
            </a:endParaRPr>
          </a:p>
          <a:p>
            <a:pPr marL="832794" lvl="1" indent="-264026">
              <a:lnSpc>
                <a:spcPts val="2740"/>
              </a:lnSpc>
              <a:buClr>
                <a:srgbClr val="FFCF01"/>
              </a:buClr>
              <a:buSzPct val="108333"/>
              <a:buChar char="-"/>
              <a:tabLst>
                <a:tab pos="832794" algn="l"/>
                <a:tab pos="833431" algn="l"/>
              </a:tabLst>
            </a:pPr>
            <a:r>
              <a:rPr sz="2405" dirty="0">
                <a:latin typeface="Arial"/>
                <a:cs typeface="Arial"/>
              </a:rPr>
              <a:t>Περιβαλλοντικοί λόγοι</a:t>
            </a:r>
          </a:p>
          <a:p>
            <a:pPr marL="1278775" lvl="2" indent="-266571">
              <a:lnSpc>
                <a:spcPts val="2149"/>
              </a:lnSpc>
              <a:buClr>
                <a:srgbClr val="3333CC"/>
              </a:buClr>
              <a:buSzPct val="80000"/>
              <a:buFont typeface="Wingdings"/>
              <a:buChar char=""/>
              <a:tabLst>
                <a:tab pos="1279411" algn="l"/>
              </a:tabLst>
            </a:pPr>
            <a:r>
              <a:rPr sz="2004" spc="-5" dirty="0">
                <a:latin typeface="Arial"/>
                <a:cs typeface="Arial"/>
              </a:rPr>
              <a:t>Βενζόλιο, </a:t>
            </a:r>
            <a:r>
              <a:rPr sz="2004" spc="-10" dirty="0">
                <a:latin typeface="Arial"/>
                <a:cs typeface="Arial"/>
              </a:rPr>
              <a:t>προσδιορισμός </a:t>
            </a:r>
            <a:r>
              <a:rPr sz="2004" spc="-5" dirty="0">
                <a:latin typeface="Arial"/>
                <a:cs typeface="Arial"/>
              </a:rPr>
              <a:t>ομάδων </a:t>
            </a:r>
            <a:r>
              <a:rPr sz="2004" dirty="0">
                <a:latin typeface="Arial"/>
                <a:cs typeface="Arial"/>
              </a:rPr>
              <a:t>υδρ/κων</a:t>
            </a:r>
            <a:r>
              <a:rPr sz="2004" spc="20" dirty="0">
                <a:latin typeface="Arial"/>
                <a:cs typeface="Arial"/>
              </a:rPr>
              <a:t> </a:t>
            </a:r>
            <a:r>
              <a:rPr sz="2004" spc="-5" dirty="0">
                <a:latin typeface="Arial"/>
                <a:cs typeface="Arial"/>
              </a:rPr>
              <a:t>(παραφίνες,</a:t>
            </a:r>
            <a:endParaRPr sz="2004" dirty="0">
              <a:latin typeface="Arial"/>
              <a:cs typeface="Arial"/>
            </a:endParaRPr>
          </a:p>
          <a:p>
            <a:pPr marL="1278775">
              <a:lnSpc>
                <a:spcPts val="2284"/>
              </a:lnSpc>
            </a:pPr>
            <a:r>
              <a:rPr sz="2004" spc="-5" dirty="0">
                <a:latin typeface="Arial"/>
                <a:cs typeface="Arial"/>
              </a:rPr>
              <a:t>ναφθένια, ολεφίνες, κτλ)</a:t>
            </a:r>
            <a:endParaRPr sz="2004" dirty="0">
              <a:latin typeface="Arial"/>
              <a:cs typeface="Arial"/>
            </a:endParaRPr>
          </a:p>
        </p:txBody>
      </p:sp>
      <p:sp>
        <p:nvSpPr>
          <p:cNvPr id="6" name="TextBox 5">
            <a:extLst>
              <a:ext uri="{FF2B5EF4-FFF2-40B4-BE49-F238E27FC236}">
                <a16:creationId xmlns:a16="http://schemas.microsoft.com/office/drawing/2014/main" id="{32BA2A21-A985-4AF6-87EF-92C60F578BA4}"/>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706" y="343112"/>
            <a:ext cx="8784782" cy="689957"/>
          </a:xfrm>
          <a:prstGeom prst="rect">
            <a:avLst/>
          </a:prstGeom>
        </p:spPr>
        <p:txBody>
          <a:bodyPr vert="horz" wrap="square" lIns="0" tIns="12724" rIns="0" bIns="0" rtlCol="0" anchor="ctr">
            <a:spAutoFit/>
          </a:bodyPr>
          <a:lstStyle/>
          <a:p>
            <a:pPr marL="12724" algn="ctr">
              <a:lnSpc>
                <a:spcPct val="100000"/>
              </a:lnSpc>
              <a:spcBef>
                <a:spcPts val="100"/>
              </a:spcBef>
            </a:pPr>
            <a:r>
              <a:rPr b="1" spc="-5" dirty="0"/>
              <a:t>Περιεκτικότητα</a:t>
            </a:r>
            <a:r>
              <a:rPr b="1" spc="-55" dirty="0"/>
              <a:t> </a:t>
            </a:r>
            <a:r>
              <a:rPr b="1" dirty="0"/>
              <a:t>S</a:t>
            </a:r>
          </a:p>
        </p:txBody>
      </p:sp>
      <p:sp>
        <p:nvSpPr>
          <p:cNvPr id="3" name="object 3"/>
          <p:cNvSpPr txBox="1"/>
          <p:nvPr/>
        </p:nvSpPr>
        <p:spPr>
          <a:xfrm>
            <a:off x="250703" y="1287624"/>
            <a:ext cx="4397263" cy="4697272"/>
          </a:xfrm>
          <a:prstGeom prst="rect">
            <a:avLst/>
          </a:prstGeom>
        </p:spPr>
        <p:txBody>
          <a:bodyPr vert="horz" wrap="square" lIns="0" tIns="12724" rIns="0" bIns="0" rtlCol="0">
            <a:spAutoFit/>
          </a:bodyPr>
          <a:lstStyle/>
          <a:p>
            <a:pPr marL="376634" marR="129150" indent="-364546">
              <a:spcBef>
                <a:spcPts val="100"/>
              </a:spcBef>
              <a:buClr>
                <a:srgbClr val="FF0000"/>
              </a:buClr>
              <a:buSzPct val="75000"/>
              <a:buFont typeface="Wingdings"/>
              <a:buChar char=""/>
              <a:tabLst>
                <a:tab pos="376634" algn="l"/>
                <a:tab pos="377270" algn="l"/>
              </a:tabLst>
            </a:pPr>
            <a:r>
              <a:rPr sz="2400" dirty="0">
                <a:cs typeface="Arial"/>
              </a:rPr>
              <a:t>Συνήθως </a:t>
            </a:r>
            <a:r>
              <a:rPr sz="2400" spc="-5" dirty="0">
                <a:cs typeface="Arial"/>
              </a:rPr>
              <a:t>πολύ </a:t>
            </a:r>
            <a:r>
              <a:rPr sz="2400" dirty="0">
                <a:cs typeface="Arial"/>
              </a:rPr>
              <a:t>μικρή</a:t>
            </a:r>
            <a:r>
              <a:rPr sz="2400" spc="-75" dirty="0">
                <a:cs typeface="Arial"/>
              </a:rPr>
              <a:t> </a:t>
            </a:r>
            <a:r>
              <a:rPr sz="2400" dirty="0">
                <a:cs typeface="Arial"/>
              </a:rPr>
              <a:t>για  βενζίνη (&lt;10</a:t>
            </a:r>
            <a:r>
              <a:rPr sz="2400" spc="-15" dirty="0">
                <a:cs typeface="Arial"/>
              </a:rPr>
              <a:t> </a:t>
            </a:r>
            <a:r>
              <a:rPr sz="2400" dirty="0">
                <a:cs typeface="Arial"/>
              </a:rPr>
              <a:t>wppm)</a:t>
            </a:r>
          </a:p>
          <a:p>
            <a:pPr marL="820070" marR="115153" lvl="1" indent="-263389">
              <a:lnSpc>
                <a:spcPts val="2875"/>
              </a:lnSpc>
              <a:spcBef>
                <a:spcPts val="110"/>
              </a:spcBef>
              <a:buClr>
                <a:srgbClr val="FFCF01"/>
              </a:buClr>
              <a:buSzPct val="108333"/>
              <a:buChar char="-"/>
              <a:tabLst>
                <a:tab pos="820070" algn="l"/>
                <a:tab pos="820706" algn="l"/>
              </a:tabLst>
            </a:pPr>
            <a:r>
              <a:rPr sz="2400" dirty="0">
                <a:cs typeface="Arial"/>
              </a:rPr>
              <a:t>Μερκαπτάνες,</a:t>
            </a:r>
            <a:r>
              <a:rPr sz="2400" spc="-60" dirty="0">
                <a:cs typeface="Arial"/>
              </a:rPr>
              <a:t> </a:t>
            </a:r>
            <a:r>
              <a:rPr sz="2400" spc="-5" dirty="0">
                <a:cs typeface="Arial"/>
              </a:rPr>
              <a:t>σουλφίδια,  </a:t>
            </a:r>
            <a:r>
              <a:rPr sz="2400" dirty="0">
                <a:cs typeface="Arial"/>
              </a:rPr>
              <a:t>δισουλφίδια,</a:t>
            </a:r>
            <a:r>
              <a:rPr sz="2400" spc="-25" dirty="0">
                <a:cs typeface="Arial"/>
              </a:rPr>
              <a:t> </a:t>
            </a:r>
            <a:r>
              <a:rPr sz="2400" dirty="0">
                <a:cs typeface="Arial"/>
              </a:rPr>
              <a:t>θειοφαίνια</a:t>
            </a:r>
          </a:p>
          <a:p>
            <a:pPr marL="376634" indent="-364546">
              <a:lnSpc>
                <a:spcPts val="3266"/>
              </a:lnSpc>
              <a:spcBef>
                <a:spcPts val="581"/>
              </a:spcBef>
              <a:buClr>
                <a:srgbClr val="FF0000"/>
              </a:buClr>
              <a:buSzPct val="75000"/>
              <a:buFont typeface="Wingdings"/>
              <a:buChar char=""/>
              <a:tabLst>
                <a:tab pos="376634" algn="l"/>
                <a:tab pos="377270" algn="l"/>
              </a:tabLst>
            </a:pPr>
            <a:r>
              <a:rPr sz="2400" dirty="0">
                <a:cs typeface="Arial"/>
              </a:rPr>
              <a:t>Παρουσία S</a:t>
            </a:r>
            <a:r>
              <a:rPr sz="2400" spc="-80" dirty="0">
                <a:cs typeface="Arial"/>
              </a:rPr>
              <a:t> </a:t>
            </a:r>
            <a:r>
              <a:rPr sz="2400" dirty="0">
                <a:cs typeface="Arial"/>
              </a:rPr>
              <a:t>ανεπιθύμητη</a:t>
            </a:r>
          </a:p>
          <a:p>
            <a:pPr marL="820070" lvl="1" indent="-264026">
              <a:lnSpc>
                <a:spcPts val="2901"/>
              </a:lnSpc>
              <a:buClr>
                <a:srgbClr val="FFCF01"/>
              </a:buClr>
              <a:buSzPct val="108333"/>
              <a:buChar char="-"/>
              <a:tabLst>
                <a:tab pos="820070" algn="l"/>
                <a:tab pos="820706" algn="l"/>
              </a:tabLst>
            </a:pPr>
            <a:r>
              <a:rPr sz="2400" dirty="0">
                <a:cs typeface="Arial"/>
              </a:rPr>
              <a:t>Περιβαλλοντικούς</a:t>
            </a:r>
            <a:r>
              <a:rPr sz="2400" spc="-40" dirty="0">
                <a:cs typeface="Arial"/>
              </a:rPr>
              <a:t> </a:t>
            </a:r>
            <a:r>
              <a:rPr sz="2400" dirty="0">
                <a:cs typeface="Arial"/>
              </a:rPr>
              <a:t>λόγους</a:t>
            </a:r>
          </a:p>
          <a:p>
            <a:pPr marL="820070" lvl="1" indent="-264026">
              <a:lnSpc>
                <a:spcPts val="2981"/>
              </a:lnSpc>
              <a:buClr>
                <a:srgbClr val="FFCF01"/>
              </a:buClr>
              <a:buSzPct val="108333"/>
              <a:buChar char="-"/>
              <a:tabLst>
                <a:tab pos="820070" algn="l"/>
                <a:tab pos="820706" algn="l"/>
              </a:tabLst>
            </a:pPr>
            <a:r>
              <a:rPr sz="2400" dirty="0">
                <a:cs typeface="Arial"/>
              </a:rPr>
              <a:t>Προστασία</a:t>
            </a:r>
            <a:r>
              <a:rPr sz="2400" spc="-10" dirty="0">
                <a:cs typeface="Arial"/>
              </a:rPr>
              <a:t> </a:t>
            </a:r>
            <a:r>
              <a:rPr sz="2400" dirty="0">
                <a:cs typeface="Arial"/>
              </a:rPr>
              <a:t>κινητήρα</a:t>
            </a:r>
          </a:p>
          <a:p>
            <a:pPr marL="820070" marR="389358">
              <a:lnSpc>
                <a:spcPts val="2875"/>
              </a:lnSpc>
              <a:spcBef>
                <a:spcPts val="85"/>
              </a:spcBef>
            </a:pPr>
            <a:r>
              <a:rPr sz="2400" dirty="0">
                <a:cs typeface="Arial"/>
              </a:rPr>
              <a:t>(αποθέσεις στο</a:t>
            </a:r>
            <a:r>
              <a:rPr sz="2400" spc="-75" dirty="0">
                <a:cs typeface="Arial"/>
              </a:rPr>
              <a:t> </a:t>
            </a:r>
            <a:r>
              <a:rPr sz="2400" spc="-5" dirty="0">
                <a:cs typeface="Arial"/>
              </a:rPr>
              <a:t>θάλαμο  </a:t>
            </a:r>
            <a:r>
              <a:rPr sz="2400" dirty="0">
                <a:cs typeface="Arial"/>
              </a:rPr>
              <a:t>καύσης)</a:t>
            </a:r>
          </a:p>
          <a:p>
            <a:pPr marL="376634" marR="806710" indent="-364546">
              <a:spcBef>
                <a:spcPts val="586"/>
              </a:spcBef>
              <a:buClr>
                <a:srgbClr val="FF0000"/>
              </a:buClr>
              <a:buSzPct val="75000"/>
              <a:buFont typeface="Wingdings"/>
              <a:buChar char=""/>
              <a:tabLst>
                <a:tab pos="376634" algn="l"/>
                <a:tab pos="377270" algn="l"/>
              </a:tabLst>
            </a:pPr>
            <a:r>
              <a:rPr sz="2400" spc="-5" dirty="0">
                <a:cs typeface="Arial"/>
              </a:rPr>
              <a:t>Προσδιορίζεται με  φθορισμό ακτίνων</a:t>
            </a:r>
            <a:r>
              <a:rPr sz="2400" spc="-75" dirty="0">
                <a:cs typeface="Arial"/>
              </a:rPr>
              <a:t> </a:t>
            </a:r>
            <a:r>
              <a:rPr sz="2400" dirty="0">
                <a:cs typeface="Arial"/>
              </a:rPr>
              <a:t>Χ</a:t>
            </a:r>
          </a:p>
          <a:p>
            <a:pPr marL="482881" lvl="1" indent="-482881">
              <a:lnSpc>
                <a:spcPts val="2926"/>
              </a:lnSpc>
              <a:buClr>
                <a:srgbClr val="FFCF01"/>
              </a:buClr>
              <a:buSzPct val="108333"/>
              <a:buChar char="-"/>
              <a:tabLst>
                <a:tab pos="482881" algn="l"/>
                <a:tab pos="820706" algn="l"/>
              </a:tabLst>
            </a:pPr>
            <a:r>
              <a:rPr sz="2400" dirty="0">
                <a:cs typeface="Arial"/>
              </a:rPr>
              <a:t>Μέθοδος ASTM</a:t>
            </a:r>
            <a:r>
              <a:rPr sz="2400" spc="-40" dirty="0">
                <a:cs typeface="Arial"/>
              </a:rPr>
              <a:t> </a:t>
            </a:r>
            <a:r>
              <a:rPr sz="2400" dirty="0">
                <a:cs typeface="Arial"/>
              </a:rPr>
              <a:t>D-4294</a:t>
            </a:r>
          </a:p>
        </p:txBody>
      </p:sp>
      <p:sp>
        <p:nvSpPr>
          <p:cNvPr id="5" name="object 5"/>
          <p:cNvSpPr/>
          <p:nvPr/>
        </p:nvSpPr>
        <p:spPr>
          <a:xfrm>
            <a:off x="4652862" y="2232260"/>
            <a:ext cx="4486896" cy="3221471"/>
          </a:xfrm>
          <a:prstGeom prst="rect">
            <a:avLst/>
          </a:prstGeom>
          <a:blipFill>
            <a:blip r:embed="rId2" cstate="print"/>
            <a:stretch>
              <a:fillRect/>
            </a:stretch>
          </a:blipFill>
        </p:spPr>
        <p:txBody>
          <a:bodyPr wrap="square" lIns="0" tIns="0" rIns="0" bIns="0" rtlCol="0"/>
          <a:lstStyle/>
          <a:p>
            <a:endParaRPr sz="1803"/>
          </a:p>
        </p:txBody>
      </p:sp>
      <p:sp>
        <p:nvSpPr>
          <p:cNvPr id="6" name="TextBox 5">
            <a:extLst>
              <a:ext uri="{FF2B5EF4-FFF2-40B4-BE49-F238E27FC236}">
                <a16:creationId xmlns:a16="http://schemas.microsoft.com/office/drawing/2014/main" id="{975ECA62-756A-4470-AD0B-0428C79E72DF}"/>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80973"/>
            <a:ext cx="9144000" cy="505291"/>
          </a:xfrm>
          <a:prstGeom prst="rect">
            <a:avLst/>
          </a:prstGeom>
        </p:spPr>
        <p:txBody>
          <a:bodyPr vert="horz" wrap="square" lIns="0" tIns="12724" rIns="0" bIns="0" rtlCol="0" anchor="ctr">
            <a:spAutoFit/>
          </a:bodyPr>
          <a:lstStyle/>
          <a:p>
            <a:pPr marL="12724" algn="ctr">
              <a:lnSpc>
                <a:spcPct val="100000"/>
              </a:lnSpc>
              <a:spcBef>
                <a:spcPts val="100"/>
              </a:spcBef>
            </a:pPr>
            <a:r>
              <a:rPr sz="3200" b="1" spc="-5" dirty="0">
                <a:latin typeface="+mn-lt"/>
              </a:rPr>
              <a:t>Αριθμός Βρωμίου </a:t>
            </a:r>
            <a:r>
              <a:rPr sz="3200" b="1" dirty="0">
                <a:latin typeface="+mn-lt"/>
              </a:rPr>
              <a:t>&amp; </a:t>
            </a:r>
            <a:r>
              <a:rPr sz="3200" b="1" spc="-5" dirty="0">
                <a:latin typeface="+mn-lt"/>
              </a:rPr>
              <a:t>Κομμιώδεις</a:t>
            </a:r>
            <a:r>
              <a:rPr sz="3200" b="1" spc="-45" dirty="0">
                <a:latin typeface="+mn-lt"/>
              </a:rPr>
              <a:t> </a:t>
            </a:r>
            <a:r>
              <a:rPr sz="3200" b="1" spc="-5" dirty="0">
                <a:latin typeface="+mn-lt"/>
              </a:rPr>
              <a:t>Ουσίες</a:t>
            </a:r>
          </a:p>
        </p:txBody>
      </p:sp>
      <p:sp>
        <p:nvSpPr>
          <p:cNvPr id="3" name="object 3"/>
          <p:cNvSpPr txBox="1"/>
          <p:nvPr/>
        </p:nvSpPr>
        <p:spPr>
          <a:xfrm>
            <a:off x="1" y="1286861"/>
            <a:ext cx="9036496" cy="3979294"/>
          </a:xfrm>
          <a:prstGeom prst="rect">
            <a:avLst/>
          </a:prstGeom>
        </p:spPr>
        <p:txBody>
          <a:bodyPr vert="horz" wrap="square" lIns="0" tIns="12087" rIns="0" bIns="0" rtlCol="0">
            <a:spAutoFit/>
          </a:bodyPr>
          <a:lstStyle/>
          <a:p>
            <a:pPr marL="376634" indent="-364546">
              <a:lnSpc>
                <a:spcPts val="3702"/>
              </a:lnSpc>
              <a:spcBef>
                <a:spcPts val="95"/>
              </a:spcBef>
              <a:buClr>
                <a:srgbClr val="FF0000"/>
              </a:buClr>
              <a:buSzPct val="75000"/>
              <a:buFont typeface="Wingdings"/>
              <a:buChar char=""/>
              <a:tabLst>
                <a:tab pos="376634" algn="l"/>
                <a:tab pos="377270" algn="l"/>
              </a:tabLst>
            </a:pPr>
            <a:r>
              <a:rPr sz="2400" b="1" spc="-10" dirty="0">
                <a:cs typeface="Arial"/>
              </a:rPr>
              <a:t>Αριθμός Βρωμίου</a:t>
            </a:r>
            <a:endParaRPr sz="2400" b="1" dirty="0">
              <a:cs typeface="Arial"/>
            </a:endParaRPr>
          </a:p>
          <a:p>
            <a:pPr marL="556044" lvl="1">
              <a:lnSpc>
                <a:spcPts val="3401"/>
              </a:lnSpc>
              <a:buClr>
                <a:srgbClr val="FFCF01"/>
              </a:buClr>
              <a:buSzPct val="110714"/>
              <a:tabLst>
                <a:tab pos="820706" algn="l"/>
              </a:tabLst>
            </a:pPr>
            <a:r>
              <a:rPr sz="2400" spc="-5" dirty="0">
                <a:cs typeface="Arial"/>
              </a:rPr>
              <a:t>Χαρακτηρίζει την ύπαρξη</a:t>
            </a:r>
            <a:r>
              <a:rPr sz="2400" spc="-20" dirty="0">
                <a:cs typeface="Arial"/>
              </a:rPr>
              <a:t> </a:t>
            </a:r>
            <a:r>
              <a:rPr sz="2400" dirty="0">
                <a:cs typeface="Arial"/>
              </a:rPr>
              <a:t>ολεφινών</a:t>
            </a:r>
          </a:p>
          <a:p>
            <a:pPr marL="556044" lvl="1">
              <a:lnSpc>
                <a:spcPts val="3517"/>
              </a:lnSpc>
              <a:buClr>
                <a:srgbClr val="FFCF01"/>
              </a:buClr>
              <a:buSzPct val="110714"/>
              <a:tabLst>
                <a:tab pos="820706" algn="l"/>
              </a:tabLst>
            </a:pPr>
            <a:r>
              <a:rPr sz="2400" spc="-5" dirty="0" err="1">
                <a:cs typeface="Arial"/>
              </a:rPr>
              <a:t>Προσδιορίζετ</a:t>
            </a:r>
            <a:r>
              <a:rPr sz="2400" spc="-5" dirty="0">
                <a:cs typeface="Arial"/>
              </a:rPr>
              <a:t>αι με μέθοδο </a:t>
            </a:r>
            <a:r>
              <a:rPr sz="2400" dirty="0">
                <a:cs typeface="Arial"/>
              </a:rPr>
              <a:t>ASTM</a:t>
            </a:r>
            <a:r>
              <a:rPr sz="2400" spc="-5" dirty="0">
                <a:cs typeface="Arial"/>
              </a:rPr>
              <a:t> </a:t>
            </a:r>
            <a:r>
              <a:rPr sz="2400" dirty="0">
                <a:cs typeface="Arial"/>
              </a:rPr>
              <a:t>D-1159</a:t>
            </a:r>
          </a:p>
          <a:p>
            <a:pPr marL="1266051" lvl="2" indent="-266571">
              <a:lnSpc>
                <a:spcPts val="2855"/>
              </a:lnSpc>
              <a:buClr>
                <a:srgbClr val="3333CC"/>
              </a:buClr>
              <a:buSzPct val="79166"/>
              <a:buFont typeface="Wingdings"/>
              <a:buChar char=""/>
              <a:tabLst>
                <a:tab pos="1266687" algn="l"/>
              </a:tabLst>
            </a:pPr>
            <a:r>
              <a:rPr sz="2400" dirty="0">
                <a:cs typeface="Arial"/>
              </a:rPr>
              <a:t>Κορεσμός διπλών δεσμών με</a:t>
            </a:r>
            <a:r>
              <a:rPr sz="2400" spc="5" dirty="0">
                <a:cs typeface="Arial"/>
              </a:rPr>
              <a:t> </a:t>
            </a:r>
            <a:r>
              <a:rPr sz="2400" dirty="0">
                <a:cs typeface="Arial"/>
              </a:rPr>
              <a:t>Br</a:t>
            </a:r>
          </a:p>
          <a:p>
            <a:pPr marL="376634" indent="-364546">
              <a:lnSpc>
                <a:spcPts val="3707"/>
              </a:lnSpc>
              <a:spcBef>
                <a:spcPts val="746"/>
              </a:spcBef>
              <a:buClr>
                <a:srgbClr val="FF0000"/>
              </a:buClr>
              <a:buSzPct val="75000"/>
              <a:buFont typeface="Wingdings"/>
              <a:buChar char=""/>
              <a:tabLst>
                <a:tab pos="376634" algn="l"/>
                <a:tab pos="377270" algn="l"/>
              </a:tabLst>
            </a:pPr>
            <a:r>
              <a:rPr sz="2400" b="1" spc="-10" dirty="0">
                <a:cs typeface="Arial"/>
              </a:rPr>
              <a:t>Κομμιώδεις</a:t>
            </a:r>
            <a:r>
              <a:rPr sz="2400" b="1" spc="-15" dirty="0">
                <a:cs typeface="Arial"/>
              </a:rPr>
              <a:t> </a:t>
            </a:r>
            <a:r>
              <a:rPr sz="2400" b="1" spc="-10" dirty="0">
                <a:cs typeface="Arial"/>
              </a:rPr>
              <a:t>Ουσίες</a:t>
            </a:r>
            <a:endParaRPr sz="2400" b="1" dirty="0">
              <a:cs typeface="Arial"/>
            </a:endParaRPr>
          </a:p>
          <a:p>
            <a:pPr marL="556680" marR="748815" lvl="1">
              <a:lnSpc>
                <a:spcPts val="3366"/>
              </a:lnSpc>
              <a:spcBef>
                <a:spcPts val="271"/>
              </a:spcBef>
              <a:buClr>
                <a:srgbClr val="FFCF01"/>
              </a:buClr>
              <a:buSzPct val="110714"/>
              <a:tabLst>
                <a:tab pos="820706" algn="l"/>
              </a:tabLst>
            </a:pPr>
            <a:r>
              <a:rPr sz="2400" spc="-5" dirty="0">
                <a:cs typeface="Arial"/>
              </a:rPr>
              <a:t>Ανεπιθύμητες </a:t>
            </a:r>
            <a:r>
              <a:rPr sz="2400" spc="5" dirty="0">
                <a:cs typeface="Arial"/>
              </a:rPr>
              <a:t>ουσίες, </a:t>
            </a:r>
            <a:r>
              <a:rPr sz="2400" spc="-5" dirty="0">
                <a:cs typeface="Arial"/>
              </a:rPr>
              <a:t>παράγονται από πολυμερισμό και οξείδωση</a:t>
            </a:r>
            <a:r>
              <a:rPr sz="2400" spc="-25" dirty="0">
                <a:cs typeface="Arial"/>
              </a:rPr>
              <a:t> </a:t>
            </a:r>
            <a:r>
              <a:rPr sz="2400" spc="-5" dirty="0">
                <a:cs typeface="Arial"/>
              </a:rPr>
              <a:t>ολεφινών</a:t>
            </a:r>
            <a:endParaRPr sz="2400" dirty="0">
              <a:cs typeface="Arial"/>
            </a:endParaRPr>
          </a:p>
          <a:p>
            <a:pPr marL="1266051" lvl="2" indent="-266571">
              <a:lnSpc>
                <a:spcPts val="2620"/>
              </a:lnSpc>
              <a:buClr>
                <a:srgbClr val="3333CC"/>
              </a:buClr>
              <a:buSzPct val="79166"/>
              <a:buFont typeface="Wingdings"/>
              <a:buChar char=""/>
              <a:tabLst>
                <a:tab pos="1266687" algn="l"/>
              </a:tabLst>
            </a:pPr>
            <a:r>
              <a:rPr sz="2400" dirty="0">
                <a:cs typeface="Arial"/>
              </a:rPr>
              <a:t>Αποθέσεις </a:t>
            </a:r>
            <a:r>
              <a:rPr sz="2400" spc="-5" dirty="0">
                <a:cs typeface="Arial"/>
              </a:rPr>
              <a:t>στο </a:t>
            </a:r>
            <a:r>
              <a:rPr sz="2400" dirty="0">
                <a:cs typeface="Arial"/>
              </a:rPr>
              <a:t>σύστημα τροφοδοσίας</a:t>
            </a:r>
            <a:r>
              <a:rPr sz="2400" spc="-85" dirty="0">
                <a:cs typeface="Arial"/>
              </a:rPr>
              <a:t> </a:t>
            </a:r>
            <a:r>
              <a:rPr sz="2400" dirty="0">
                <a:cs typeface="Arial"/>
              </a:rPr>
              <a:t>κινητήρα</a:t>
            </a:r>
          </a:p>
          <a:p>
            <a:pPr marL="556044" lvl="1">
              <a:lnSpc>
                <a:spcPts val="3577"/>
              </a:lnSpc>
              <a:buClr>
                <a:srgbClr val="FFCF01"/>
              </a:buClr>
              <a:buSzPct val="110714"/>
              <a:tabLst>
                <a:tab pos="820706" algn="l"/>
              </a:tabLst>
            </a:pPr>
            <a:r>
              <a:rPr sz="2400" dirty="0">
                <a:cs typeface="Arial"/>
              </a:rPr>
              <a:t>Μέτρηση </a:t>
            </a:r>
            <a:r>
              <a:rPr sz="2400" spc="-5" dirty="0">
                <a:cs typeface="Arial"/>
              </a:rPr>
              <a:t>με μέθοδο ASTM</a:t>
            </a:r>
            <a:r>
              <a:rPr sz="2400" spc="-10" dirty="0">
                <a:cs typeface="Arial"/>
              </a:rPr>
              <a:t> </a:t>
            </a:r>
            <a:r>
              <a:rPr sz="2400" spc="-5" dirty="0">
                <a:cs typeface="Arial"/>
              </a:rPr>
              <a:t>D-873</a:t>
            </a:r>
            <a:endParaRPr sz="2400" dirty="0">
              <a:cs typeface="Arial"/>
            </a:endParaRPr>
          </a:p>
        </p:txBody>
      </p:sp>
      <p:sp>
        <p:nvSpPr>
          <p:cNvPr id="4" name="TextBox 3">
            <a:extLst>
              <a:ext uri="{FF2B5EF4-FFF2-40B4-BE49-F238E27FC236}">
                <a16:creationId xmlns:a16="http://schemas.microsoft.com/office/drawing/2014/main" id="{C4488EF3-4CC9-4EED-A474-A0F281F13175}"/>
              </a:ext>
            </a:extLst>
          </p:cNvPr>
          <p:cNvSpPr txBox="1"/>
          <p:nvPr/>
        </p:nvSpPr>
        <p:spPr>
          <a:xfrm>
            <a:off x="0" y="6377876"/>
            <a:ext cx="9144000" cy="461665"/>
          </a:xfrm>
          <a:prstGeom prst="rect">
            <a:avLst/>
          </a:prstGeom>
          <a:noFill/>
        </p:spPr>
        <p:txBody>
          <a:bodyPr wrap="square">
            <a:spAutoFit/>
          </a:bodyPr>
          <a:lstStyle/>
          <a:p>
            <a:pPr algn="just"/>
            <a:r>
              <a:rPr lang="el-GR" sz="1200" b="1" i="0" spc="-5" dirty="0">
                <a:solidFill>
                  <a:schemeClr val="tx1"/>
                </a:solidFill>
                <a:latin typeface="+mn-lt"/>
                <a:cs typeface="Arial"/>
              </a:rPr>
              <a:t>Ενεργειακές Τεχνολογίες, Διεργασίες Μετατροπής Ελαφριών Κλασμάτων Πετρελαίου, Εργαστήριο Τεχνολογίας Καυσίμων και Λιπαντικών ΕΜΠ</a:t>
            </a:r>
            <a:endParaRPr lang="el-GR" sz="1200" dirty="0"/>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1040</TotalTime>
  <Words>9182</Words>
  <Application>Microsoft Office PowerPoint</Application>
  <PresentationFormat>Προβολή στην οθόνη (4:3)</PresentationFormat>
  <Paragraphs>1146</Paragraphs>
  <Slides>151</Slides>
  <Notes>0</Notes>
  <HiddenSlides>0</HiddenSlides>
  <MMClips>0</MMClips>
  <ScaleCrop>false</ScaleCrop>
  <HeadingPairs>
    <vt:vector size="6" baseType="variant">
      <vt:variant>
        <vt:lpstr>Γραμματοσειρές που χρησιμοποιούνται</vt:lpstr>
      </vt:variant>
      <vt:variant>
        <vt:i4>13</vt:i4>
      </vt:variant>
      <vt:variant>
        <vt:lpstr>Θέμα</vt:lpstr>
      </vt:variant>
      <vt:variant>
        <vt:i4>1</vt:i4>
      </vt:variant>
      <vt:variant>
        <vt:lpstr>Τίτλοι διαφανειών</vt:lpstr>
      </vt:variant>
      <vt:variant>
        <vt:i4>151</vt:i4>
      </vt:variant>
    </vt:vector>
  </HeadingPairs>
  <TitlesOfParts>
    <vt:vector size="165" baseType="lpstr">
      <vt:lpstr>Arial</vt:lpstr>
      <vt:lpstr>Arial MT</vt:lpstr>
      <vt:lpstr>Calibri</vt:lpstr>
      <vt:lpstr>Calibri Light</vt:lpstr>
      <vt:lpstr>Comic Sans MS</vt:lpstr>
      <vt:lpstr>Georgia</vt:lpstr>
      <vt:lpstr>Microsoft Sans Serif</vt:lpstr>
      <vt:lpstr>Symbol</vt:lpstr>
      <vt:lpstr>Tahoma</vt:lpstr>
      <vt:lpstr>Times New Roman</vt:lpstr>
      <vt:lpstr>UKIJ Inchike</vt:lpstr>
      <vt:lpstr>Verdana</vt:lpstr>
      <vt:lpstr>Wingdings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Καύσιμα - Υδρογονάνθρακες</vt:lpstr>
      <vt:lpstr>Καύσιμα - Υδρογονάνθρακες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Μονάδα Καταλυτικής Πυρόλυσης Fluid Catalytic Cracking (FCC) Ποια η τροφοδοσία????</vt:lpstr>
      <vt:lpstr>Παρουσίαση του PowerPoint</vt:lpstr>
      <vt:lpstr>Παρουσίαση του PowerPoint</vt:lpstr>
      <vt:lpstr>Παρουσίαση του PowerPoint</vt:lpstr>
      <vt:lpstr>Παρουσίαση του PowerPoint</vt:lpstr>
      <vt:lpstr>Θερμική Διάσπαση Δεσμών</vt:lpstr>
      <vt:lpstr>Θερμική Πυρόλυση  Ποια η τροφοδοσία????</vt:lpstr>
      <vt:lpstr>Αντιδράσεις Θερμικής Πυρόλυσης</vt:lpstr>
      <vt:lpstr>Αντιδράσεις Θερμικής Πυρόλυσης</vt:lpstr>
      <vt:lpstr>Αντιδράσεις Θερμικής Πυρόλυσης</vt:lpstr>
      <vt:lpstr>Ιξωδόλυση (Visbreaking)</vt:lpstr>
      <vt:lpstr>Διάγραμμα Ροής Ιξωδόλυσης</vt:lpstr>
      <vt:lpstr>Εξανθράκωση</vt:lpstr>
      <vt:lpstr>Προϊόν Εξανθράκωσης</vt:lpstr>
      <vt:lpstr>Παρουσίαση του PowerPoint</vt:lpstr>
      <vt:lpstr>Παρουσίαση του PowerPoint</vt:lpstr>
      <vt:lpstr>Γλύκανση</vt:lpstr>
      <vt:lpstr>Διεργασίας Γλύκανσης Merox</vt:lpstr>
      <vt:lpstr>Αντιδράσεις Γλύκανσης</vt:lpstr>
      <vt:lpstr>Χρήση υδρογόνου στο διυλιστήριο</vt:lpstr>
      <vt:lpstr>Παρουσίαση του PowerPoint</vt:lpstr>
      <vt:lpstr>Ιχνηθέτες</vt:lpstr>
      <vt:lpstr>Παρουσίαση του PowerPoint</vt:lpstr>
      <vt:lpstr>Παρουσίαση του PowerPoint</vt:lpstr>
      <vt:lpstr>Παρουσίαση του PowerPoint</vt:lpstr>
      <vt:lpstr>Παρουσίαση του PowerPoint</vt:lpstr>
      <vt:lpstr>Βασικές διαφορές των βενζινών</vt:lpstr>
      <vt:lpstr>Παραγωγή Βενζινών</vt:lpstr>
      <vt:lpstr>Συστατικά Βενζινών- Χαρακτηριστικά</vt:lpstr>
      <vt:lpstr>Προδιαγραφές Βενζίνης</vt:lpstr>
      <vt:lpstr>Προδιαγραφές Βενζίνης Automotive Gasoline</vt:lpstr>
      <vt:lpstr>Παρουσίαση του PowerPoint</vt:lpstr>
      <vt:lpstr>Παρουσίαση του PowerPoint</vt:lpstr>
      <vt:lpstr>Παρουσίαση του PowerPoint</vt:lpstr>
      <vt:lpstr>Παρουσίαση του PowerPoint</vt:lpstr>
      <vt:lpstr>Ιδιότητες Βενζίνης</vt:lpstr>
      <vt:lpstr>Αντι-κροτικότητα </vt:lpstr>
      <vt:lpstr>Αριθμός Οκτανίου(RON, MON)</vt:lpstr>
      <vt:lpstr>Αριθμός Οκτανίου Υδρογονανθράκων (RON, MON)</vt:lpstr>
      <vt:lpstr>Παρουσίαση του PowerPoint</vt:lpstr>
      <vt:lpstr>Διαφορά RON &amp; MON</vt:lpstr>
      <vt:lpstr>Παρουσίαση του PowerPoint</vt:lpstr>
      <vt:lpstr>Χρήση Βιο-αιθανόλης στις βενζίνες</vt:lpstr>
      <vt:lpstr>Γενικά Χαρακτηριστικά βιοαιθανόλης/ Ιδιότητες</vt:lpstr>
      <vt:lpstr>Πτητικότητα (Volatility)</vt:lpstr>
      <vt:lpstr>Παρουσίαση του PowerPoint</vt:lpstr>
      <vt:lpstr>Παρουσίαση του PowerPoint</vt:lpstr>
      <vt:lpstr>H τάση ατμών εξαρτάται: 1.Φύση υγρού. Όσο ισχυρότερες είναι οι διαμοριακές δυνάμεις (συνοχής) τόσο  μικρότερη είναι αυτή η τάση ατμών.</vt:lpstr>
      <vt:lpstr>Απόσταξη</vt:lpstr>
      <vt:lpstr>Δείκτης Οδηγησιμότητας</vt:lpstr>
      <vt:lpstr>Παρουσίαση του PowerPoint</vt:lpstr>
      <vt:lpstr>Παρουσίαση του PowerPoint</vt:lpstr>
      <vt:lpstr>Προσθήκη οξυγονούχων συστατικών</vt:lpstr>
      <vt:lpstr>Παρουσίαση του PowerPoint</vt:lpstr>
      <vt:lpstr>Πυκνότητα, Σχετικό Ειδικό Βάρος, API</vt:lpstr>
      <vt:lpstr>Παρουσίαση του PowerPoint</vt:lpstr>
      <vt:lpstr>Μεταβολή Πυκνότητας Βενζινών</vt:lpstr>
      <vt:lpstr>Σύσταση</vt:lpstr>
      <vt:lpstr>Περιεκτικότητα S</vt:lpstr>
      <vt:lpstr>Αριθμός Βρωμίου &amp; Κομμιώδεις Ουσίες</vt:lpstr>
      <vt:lpstr>Άλλες Ιδιότητες</vt:lpstr>
      <vt:lpstr>Παρουσίαση του PowerPoint</vt:lpstr>
      <vt:lpstr>Παρουσίαση του PowerPoint</vt:lpstr>
      <vt:lpstr>ΑΝΑΛΥΣΗ ΣΕ FT-IR ERASPEC</vt:lpstr>
      <vt:lpstr>Παρουσίαση του PowerPoint</vt:lpstr>
      <vt:lpstr>Παρουσίαση του PowerPoint</vt:lpstr>
      <vt:lpstr>ΠΡΟΣΔΙΟΡΙΣΜΟΣ ΥΠΟΛΕΙΜΜΑΤΟΣ</vt:lpstr>
      <vt:lpstr>Παρουσίαση του PowerPoint</vt:lpstr>
      <vt:lpstr>Μέθοδοι ιχνηθέτησης</vt:lpstr>
      <vt:lpstr>ΟΠΤΙΚΟΣ ΕΛΕΓΧΟΣ ΑΝΙΧΝΕΥΣΗΣ ΚΙΝΙΖΑΡΙΝΗΣ ΣΕ ΔΕΙΓΜΑΤΑ ΑΜΟΛΥΒΔΗΣ ΥΨΗΛΏΝ ΟΚΤΑΝΙΩΝ (SPOT TEST)</vt:lpstr>
      <vt:lpstr>Παρουσίαση του PowerPoint</vt:lpstr>
      <vt:lpstr>ΟΠΤΙΚΟΣ ΕΛΕΓΧΟΣ ΑΝΙΧΝΕΥΣΗΣ EUROMARKER ΣΕ  ΔΕΙΓΜΑΤΑ ΠΕΤΡΕΛΑΙΟΥ ΚΙΝΗΣΗΣ</vt:lpstr>
      <vt:lpstr>Παρουσίαση του PowerPoint</vt:lpstr>
      <vt:lpstr>Επίδραση Οξυγονούχων Ενώσεων</vt:lpstr>
      <vt:lpstr>Χρήση Οξυγονούχων Ενώσεων</vt:lpstr>
      <vt:lpstr>Ιδιότητες Οξυγονούχων Ενώσεων</vt:lpstr>
      <vt:lpstr>Πτητικότητα &amp; Οξυγονούχες Ενώσεις</vt:lpstr>
      <vt:lpstr>Διαλυτότητα Η2Ο &amp; Οξυγονούχες Ενώσεις</vt:lpstr>
      <vt:lpstr>Παρουσίαση του PowerPoint</vt:lpstr>
      <vt:lpstr>Παρουσίαση του PowerPoint</vt:lpstr>
      <vt:lpstr>Παραγωγή Ντίζελ</vt:lpstr>
      <vt:lpstr>Ποια τα Συστατικά του Ντήζελ?</vt:lpstr>
      <vt:lpstr>Προδιαγραφές Ντήζελ της Ελληνικής Αγοράς</vt:lpstr>
      <vt:lpstr>Παρουσίαση του PowerPoint</vt:lpstr>
      <vt:lpstr>Παρουσίαση του PowerPoint</vt:lpstr>
      <vt:lpstr>Ιδιότητες Ντήζελ</vt:lpstr>
      <vt:lpstr>Αριθμός Κετανίου</vt:lpstr>
      <vt:lpstr>Πως γίνεται η Βελτίωση του Αριθμού Κετανίου?</vt:lpstr>
      <vt:lpstr>Αριθμός Κετανίου &amp; Υδρ/κες/ Πως σχετίζονται?</vt:lpstr>
      <vt:lpstr>Δείκτης Κετανίου</vt:lpstr>
      <vt:lpstr>Γιατί μας ενδιαφέρει η Πυκνότητα του Ντήζελ?</vt:lpstr>
      <vt:lpstr>Πτητικότητα Ντήζελ</vt:lpstr>
      <vt:lpstr>Σημείο Ανιλίνης</vt:lpstr>
      <vt:lpstr>Ιξώδες – Λιπαντική Ικανότητα</vt:lpstr>
      <vt:lpstr>Περιεκτικότητα Αρωματικών</vt:lpstr>
      <vt:lpstr>Σημείο Θόλωσης (Στατική Μέθοδος)</vt:lpstr>
      <vt:lpstr>Παρουσίαση του PowerPoint</vt:lpstr>
      <vt:lpstr>Σημείο Ροής (Στατική Μέθοδος)</vt:lpstr>
      <vt:lpstr>Παρουσίαση του PowerPoint</vt:lpstr>
      <vt:lpstr>Σημείο Απόφραξης Ψυχρού Φίλτρου (Δυναμική Μέθοδος)</vt:lpstr>
      <vt:lpstr>Παρουσίαση του PowerPoint</vt:lpstr>
      <vt:lpstr>Περιεκτικότητα S</vt:lpstr>
      <vt:lpstr>Άλλες Ιδιότητες</vt:lpstr>
      <vt:lpstr>Μαζούτ</vt:lpstr>
      <vt:lpstr>Παραγωγή Μαζούτ - Προδιαγραφές</vt:lpstr>
      <vt:lpstr>Παρουσίαση του PowerPoint</vt:lpstr>
      <vt:lpstr>Ιξώδες και Θερμοκρασία???</vt:lpstr>
      <vt:lpstr>Από τι εξαρτάται η Θερμογόνος Δύναμη??</vt:lpstr>
      <vt:lpstr>Προδιαγραφές Ναυτιλιακού Ντήζελ EN ISO 8217</vt:lpstr>
      <vt:lpstr>Παρουσίαση του PowerPoint</vt:lpstr>
      <vt:lpstr>Ιδιότητες Ναυτιλιακών Καυσίμων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ΧΕΙΛΑΡΗ ΔΕΣΠΟΙΝΑ</dc:creator>
  <cp:lastModifiedBy>ΧΕΙΛΑΡΗ ΔΕΣΠΟΙΝΑ</cp:lastModifiedBy>
  <cp:revision>28</cp:revision>
  <dcterms:created xsi:type="dcterms:W3CDTF">2020-02-23T21:12:41Z</dcterms:created>
  <dcterms:modified xsi:type="dcterms:W3CDTF">2021-11-17T09:25:45Z</dcterms:modified>
</cp:coreProperties>
</file>