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89"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D92A97-156D-1DD8-D225-2F41737BCDF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A6C3D73-301F-1376-0F43-0F67FB5CC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AC7632F-E6B6-669B-8624-5C175E2C821E}"/>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5" name="Θέση υποσέλιδου 4">
            <a:extLst>
              <a:ext uri="{FF2B5EF4-FFF2-40B4-BE49-F238E27FC236}">
                <a16:creationId xmlns:a16="http://schemas.microsoft.com/office/drawing/2014/main" id="{86DA4752-0189-B895-05CA-314012EA89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EAB5562-794F-B0F6-99A3-87FC9EB97320}"/>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209447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4B1C14-3F40-6329-6670-EFCFD22C9FF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3A6771E-0596-AB02-CA57-ADBB7267B5C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B541D44-5126-275B-E3AB-F2DB030A97C1}"/>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5" name="Θέση υποσέλιδου 4">
            <a:extLst>
              <a:ext uri="{FF2B5EF4-FFF2-40B4-BE49-F238E27FC236}">
                <a16:creationId xmlns:a16="http://schemas.microsoft.com/office/drawing/2014/main" id="{D8A206BB-6EAC-211A-DBFA-F0F352E852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9A4E3D1-A07A-A18D-FA5C-1B26CE98E0B5}"/>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73190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EEA9F7F-CCF7-91E7-373C-E31C7758868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FE2BE45-F71E-9E29-B3C2-AA0DD8A1591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BF71AD7-6FB2-E3D6-DE77-CE3F23D7D9A5}"/>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5" name="Θέση υποσέλιδου 4">
            <a:extLst>
              <a:ext uri="{FF2B5EF4-FFF2-40B4-BE49-F238E27FC236}">
                <a16:creationId xmlns:a16="http://schemas.microsoft.com/office/drawing/2014/main" id="{6ED7E53B-F718-9CA5-C1D9-D7B374E5A11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E2477A7-9A4A-88BF-F156-D977D56DAA68}"/>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139907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229D8-E309-40CA-883A-F9E181C83D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CB38AF7-CCBE-38F4-FEE1-CAF4CB7BFC5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727C5E3-EAA8-A4EE-7E7D-560C572DACCF}"/>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5" name="Θέση υποσέλιδου 4">
            <a:extLst>
              <a:ext uri="{FF2B5EF4-FFF2-40B4-BE49-F238E27FC236}">
                <a16:creationId xmlns:a16="http://schemas.microsoft.com/office/drawing/2014/main" id="{E76C3BC4-AB0F-4502-3C11-AA450F80603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A5E8F5A-D982-DC4D-A535-2792CF3B45BA}"/>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130933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8A2ACA-2B42-0A1E-4CBF-3692D6B0DD5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F80E3D1-0EC8-E930-3C76-6670F95BC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11063E9-7C19-6B74-6BB8-8B84203CE7DA}"/>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5" name="Θέση υποσέλιδου 4">
            <a:extLst>
              <a:ext uri="{FF2B5EF4-FFF2-40B4-BE49-F238E27FC236}">
                <a16:creationId xmlns:a16="http://schemas.microsoft.com/office/drawing/2014/main" id="{C6DD58E3-446E-9262-9DB3-AD23B8AA25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CA7526D-57BE-4CA1-1926-30DA9491B46E}"/>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348468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1C8C09-B207-9DF5-3CD3-9E1F02E6F1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63D0BA2-2126-1744-68C7-DA5E82AA6E3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07ABB95-2F0C-7DF7-4A6C-1C87AD9EDDA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E1A02EF-D916-8105-FD44-8F4215110608}"/>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6" name="Θέση υποσέλιδου 5">
            <a:extLst>
              <a:ext uri="{FF2B5EF4-FFF2-40B4-BE49-F238E27FC236}">
                <a16:creationId xmlns:a16="http://schemas.microsoft.com/office/drawing/2014/main" id="{84A8975A-C419-787B-98B2-D6AF3E1AE0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82D21B8-84C9-C773-7081-83D5BCDAB403}"/>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5374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2E2425-1A5B-15EF-129B-F9FFF9A60F4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B060215-6B50-6E69-0C01-2A67C93D2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649AE5D-93A9-3E31-C362-066DF1F21C9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EC83E99-E8F3-B69F-D7E5-B1E0CE7EBA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48F7E5E-57F9-7021-2A01-149FF039E8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891FA2B-675C-19A5-3B64-16874106E8E8}"/>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8" name="Θέση υποσέλιδου 7">
            <a:extLst>
              <a:ext uri="{FF2B5EF4-FFF2-40B4-BE49-F238E27FC236}">
                <a16:creationId xmlns:a16="http://schemas.microsoft.com/office/drawing/2014/main" id="{6CDCE228-D748-ADBD-6F60-DF54F4CD2B0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E0068BF-E8BB-0D23-4BC0-796070D9950E}"/>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124692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F354A3-5729-A26F-0E02-22A20B6E632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C9FCD3D-9563-5934-3B61-768121A2694D}"/>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4" name="Θέση υποσέλιδου 3">
            <a:extLst>
              <a:ext uri="{FF2B5EF4-FFF2-40B4-BE49-F238E27FC236}">
                <a16:creationId xmlns:a16="http://schemas.microsoft.com/office/drawing/2014/main" id="{077F6BC0-6E71-3119-71B2-9C4A690B571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D1E251A-52D9-B5A6-5B5D-ABC9E57014D7}"/>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386336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3D79AAD-E3E0-A7E2-6DA2-96057DCFC069}"/>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3" name="Θέση υποσέλιδου 2">
            <a:extLst>
              <a:ext uri="{FF2B5EF4-FFF2-40B4-BE49-F238E27FC236}">
                <a16:creationId xmlns:a16="http://schemas.microsoft.com/office/drawing/2014/main" id="{C68A33EA-4A01-50A2-6C1B-E04480AF568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7F3E030-4378-03D6-C61D-08D80FE2ABED}"/>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16758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51B49-257C-5CA8-2D47-5F013F39503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878D140-3205-F7EC-E815-B1018B3BA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D83709E-D175-6E7B-65B1-5ABA80CA5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3183BE7-40ED-5211-38D3-D9CDE887199D}"/>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6" name="Θέση υποσέλιδου 5">
            <a:extLst>
              <a:ext uri="{FF2B5EF4-FFF2-40B4-BE49-F238E27FC236}">
                <a16:creationId xmlns:a16="http://schemas.microsoft.com/office/drawing/2014/main" id="{9E725102-E009-A5AF-9E20-66A71F5EAB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6039E2A-787D-785F-C486-BCBDCE64ACDD}"/>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153617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D0BD68-3684-CD53-753E-1165FBA2DFD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5AFEC18-D3B5-4D1F-6857-7E839A785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290618B-500D-D46B-828F-801524B4C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83B5D6A-43F4-BAE6-7FC2-5296387D6810}"/>
              </a:ext>
            </a:extLst>
          </p:cNvPr>
          <p:cNvSpPr>
            <a:spLocks noGrp="1"/>
          </p:cNvSpPr>
          <p:nvPr>
            <p:ph type="dt" sz="half" idx="10"/>
          </p:nvPr>
        </p:nvSpPr>
        <p:spPr/>
        <p:txBody>
          <a:bodyPr/>
          <a:lstStyle/>
          <a:p>
            <a:fld id="{586AB2D3-F5A4-45E4-918D-78C4BE6628EB}" type="datetimeFigureOut">
              <a:rPr lang="el-GR" smtClean="0"/>
              <a:t>17/5/2024</a:t>
            </a:fld>
            <a:endParaRPr lang="el-GR"/>
          </a:p>
        </p:txBody>
      </p:sp>
      <p:sp>
        <p:nvSpPr>
          <p:cNvPr id="6" name="Θέση υποσέλιδου 5">
            <a:extLst>
              <a:ext uri="{FF2B5EF4-FFF2-40B4-BE49-F238E27FC236}">
                <a16:creationId xmlns:a16="http://schemas.microsoft.com/office/drawing/2014/main" id="{A4858C0C-A6F9-F3C9-D55E-61BCE9DBB5C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EBB0FE-1B05-06CC-57B6-3B3FE511D3E0}"/>
              </a:ext>
            </a:extLst>
          </p:cNvPr>
          <p:cNvSpPr>
            <a:spLocks noGrp="1"/>
          </p:cNvSpPr>
          <p:nvPr>
            <p:ph type="sldNum" sz="quarter" idx="12"/>
          </p:nvPr>
        </p:nvSpPr>
        <p:spPr/>
        <p:txBody>
          <a:bodyPr/>
          <a:lstStyle/>
          <a:p>
            <a:fld id="{ED787F21-E607-48E2-AB3F-E975E3056DE8}" type="slidenum">
              <a:rPr lang="el-GR" smtClean="0"/>
              <a:t>‹#›</a:t>
            </a:fld>
            <a:endParaRPr lang="el-GR"/>
          </a:p>
        </p:txBody>
      </p:sp>
    </p:spTree>
    <p:extLst>
      <p:ext uri="{BB962C8B-B14F-4D97-AF65-F5344CB8AC3E}">
        <p14:creationId xmlns:p14="http://schemas.microsoft.com/office/powerpoint/2010/main" val="408996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E541B19-59D0-601E-AB57-6CD048F34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0803D88-71AB-8BBD-38C4-BD4A61E14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EEDE66-03E7-072F-C0E9-DE97F910A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AB2D3-F5A4-45E4-918D-78C4BE6628EB}" type="datetimeFigureOut">
              <a:rPr lang="el-GR" smtClean="0"/>
              <a:t>17/5/2024</a:t>
            </a:fld>
            <a:endParaRPr lang="el-GR"/>
          </a:p>
        </p:txBody>
      </p:sp>
      <p:sp>
        <p:nvSpPr>
          <p:cNvPr id="5" name="Θέση υποσέλιδου 4">
            <a:extLst>
              <a:ext uri="{FF2B5EF4-FFF2-40B4-BE49-F238E27FC236}">
                <a16:creationId xmlns:a16="http://schemas.microsoft.com/office/drawing/2014/main" id="{9304CF3E-65E5-DCB1-772A-3E7C0FADE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22206F8-E791-DB18-79E0-F3AD16125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87F21-E607-48E2-AB3F-E975E3056DE8}" type="slidenum">
              <a:rPr lang="el-GR" smtClean="0"/>
              <a:t>‹#›</a:t>
            </a:fld>
            <a:endParaRPr lang="el-GR"/>
          </a:p>
        </p:txBody>
      </p:sp>
    </p:spTree>
    <p:extLst>
      <p:ext uri="{BB962C8B-B14F-4D97-AF65-F5344CB8AC3E}">
        <p14:creationId xmlns:p14="http://schemas.microsoft.com/office/powerpoint/2010/main" val="423233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UTiG9zBzH_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D2B9C7-E0A5-AE2D-03DB-64DB92BF4730}"/>
              </a:ext>
            </a:extLst>
          </p:cNvPr>
          <p:cNvSpPr>
            <a:spLocks noGrp="1"/>
          </p:cNvSpPr>
          <p:nvPr>
            <p:ph type="ctrTitle"/>
          </p:nvPr>
        </p:nvSpPr>
        <p:spPr/>
        <p:txBody>
          <a:bodyPr/>
          <a:lstStyle/>
          <a:p>
            <a:r>
              <a:rPr lang="el-GR" dirty="0"/>
              <a:t>Κατασκευή στο ανώτερο κατάστρωμα</a:t>
            </a:r>
          </a:p>
        </p:txBody>
      </p:sp>
      <p:sp>
        <p:nvSpPr>
          <p:cNvPr id="3" name="Υπότιτλος 2">
            <a:extLst>
              <a:ext uri="{FF2B5EF4-FFF2-40B4-BE49-F238E27FC236}">
                <a16:creationId xmlns:a16="http://schemas.microsoft.com/office/drawing/2014/main" id="{74CF701A-769A-034C-0841-D882B7AE19C5}"/>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282322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8EA32D-DFD4-66FF-E1F7-10F20D41E6D0}"/>
              </a:ext>
            </a:extLst>
          </p:cNvPr>
          <p:cNvSpPr>
            <a:spLocks noGrp="1"/>
          </p:cNvSpPr>
          <p:nvPr>
            <p:ph idx="1"/>
          </p:nvPr>
        </p:nvSpPr>
        <p:spPr>
          <a:xfrm>
            <a:off x="838200" y="1801906"/>
            <a:ext cx="3984812" cy="4375057"/>
          </a:xfrm>
        </p:spPr>
        <p:txBody>
          <a:bodyPr/>
          <a:lstStyle/>
          <a:p>
            <a:pPr marL="0" indent="0">
              <a:buNone/>
            </a:pPr>
            <a:r>
              <a:rPr lang="el-GR" dirty="0"/>
              <a:t>Στην άκρη του ανοίγματος του κύτους υπάρχει ειδική κυκλική διαμόρφωση για να προστατεύει το άνοιγμα του κύτους στην φορτοεκφόρτωση.</a:t>
            </a:r>
          </a:p>
          <a:p>
            <a:pPr marL="0" indent="0">
              <a:buNone/>
            </a:pPr>
            <a:endParaRPr lang="el-GR" dirty="0"/>
          </a:p>
        </p:txBody>
      </p:sp>
      <p:pic>
        <p:nvPicPr>
          <p:cNvPr id="4" name="Εικόνα 3">
            <a:extLst>
              <a:ext uri="{FF2B5EF4-FFF2-40B4-BE49-F238E27FC236}">
                <a16:creationId xmlns:a16="http://schemas.microsoft.com/office/drawing/2014/main" id="{363BCEE9-2E24-D4DF-D02A-695F0B886B3B}"/>
              </a:ext>
            </a:extLst>
          </p:cNvPr>
          <p:cNvPicPr>
            <a:picLocks noChangeAspect="1"/>
          </p:cNvPicPr>
          <p:nvPr/>
        </p:nvPicPr>
        <p:blipFill rotWithShape="1">
          <a:blip r:embed="rId2"/>
          <a:srcRect l="40368" t="27190" r="43162" b="36340"/>
          <a:stretch/>
        </p:blipFill>
        <p:spPr>
          <a:xfrm>
            <a:off x="6354416" y="0"/>
            <a:ext cx="5516217" cy="6870646"/>
          </a:xfrm>
          <a:prstGeom prst="rect">
            <a:avLst/>
          </a:prstGeom>
        </p:spPr>
      </p:pic>
      <p:cxnSp>
        <p:nvCxnSpPr>
          <p:cNvPr id="6" name="Ευθύγραμμο βέλος σύνδεσης 5">
            <a:extLst>
              <a:ext uri="{FF2B5EF4-FFF2-40B4-BE49-F238E27FC236}">
                <a16:creationId xmlns:a16="http://schemas.microsoft.com/office/drawing/2014/main" id="{CDE302B7-5539-B7BF-4CA0-B0ACEC7AA37F}"/>
              </a:ext>
            </a:extLst>
          </p:cNvPr>
          <p:cNvCxnSpPr/>
          <p:nvPr/>
        </p:nvCxnSpPr>
        <p:spPr>
          <a:xfrm flipV="1">
            <a:off x="4894729" y="1801906"/>
            <a:ext cx="3361765" cy="1353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3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7631E89-0D46-EBE5-801D-44963845B13C}"/>
              </a:ext>
            </a:extLst>
          </p:cNvPr>
          <p:cNvSpPr>
            <a:spLocks noGrp="1"/>
          </p:cNvSpPr>
          <p:nvPr>
            <p:ph idx="1"/>
          </p:nvPr>
        </p:nvSpPr>
        <p:spPr>
          <a:xfrm>
            <a:off x="838200" y="1825625"/>
            <a:ext cx="3473824" cy="4351338"/>
          </a:xfrm>
        </p:spPr>
        <p:txBody>
          <a:bodyPr/>
          <a:lstStyle/>
          <a:p>
            <a:pPr marL="0" indent="0">
              <a:buNone/>
            </a:pPr>
            <a:r>
              <a:rPr lang="el-GR" dirty="0"/>
              <a:t>Στην περίπτωση που το πλοίο είναι γενικού φορτίου χωρίς δεξαμενή, απλά διαφέρει η μορφή της ενίσχυσης κάτω από το κατάστρωμα.</a:t>
            </a:r>
          </a:p>
        </p:txBody>
      </p:sp>
      <p:pic>
        <p:nvPicPr>
          <p:cNvPr id="5" name="Εικόνα 4">
            <a:extLst>
              <a:ext uri="{FF2B5EF4-FFF2-40B4-BE49-F238E27FC236}">
                <a16:creationId xmlns:a16="http://schemas.microsoft.com/office/drawing/2014/main" id="{F6DE8B03-7FCE-A061-28C6-6740C1DFD94C}"/>
              </a:ext>
            </a:extLst>
          </p:cNvPr>
          <p:cNvPicPr>
            <a:picLocks noChangeAspect="1"/>
          </p:cNvPicPr>
          <p:nvPr/>
        </p:nvPicPr>
        <p:blipFill rotWithShape="1">
          <a:blip r:embed="rId2"/>
          <a:srcRect l="41323" t="28889" r="42353" b="36551"/>
          <a:stretch/>
        </p:blipFill>
        <p:spPr>
          <a:xfrm>
            <a:off x="6433457" y="0"/>
            <a:ext cx="5758544" cy="6858000"/>
          </a:xfrm>
          <a:prstGeom prst="rect">
            <a:avLst/>
          </a:prstGeom>
        </p:spPr>
      </p:pic>
    </p:spTree>
    <p:extLst>
      <p:ext uri="{BB962C8B-B14F-4D97-AF65-F5344CB8AC3E}">
        <p14:creationId xmlns:p14="http://schemas.microsoft.com/office/powerpoint/2010/main" val="260166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51B3327-C0E6-95DA-203B-80831E97289F}"/>
              </a:ext>
            </a:extLst>
          </p:cNvPr>
          <p:cNvSpPr>
            <a:spLocks noGrp="1"/>
          </p:cNvSpPr>
          <p:nvPr>
            <p:ph idx="1"/>
          </p:nvPr>
        </p:nvSpPr>
        <p:spPr>
          <a:xfrm>
            <a:off x="838200" y="1416424"/>
            <a:ext cx="3446929" cy="4760539"/>
          </a:xfrm>
        </p:spPr>
        <p:txBody>
          <a:bodyPr/>
          <a:lstStyle/>
          <a:p>
            <a:pPr marL="0" indent="0">
              <a:buNone/>
            </a:pPr>
            <a:r>
              <a:rPr lang="el-GR" dirty="0"/>
              <a:t>Όταν το πλοίο διαθέτει καλύμματα </a:t>
            </a:r>
            <a:r>
              <a:rPr lang="el-GR" dirty="0" err="1"/>
              <a:t>ποντόνια</a:t>
            </a:r>
            <a:r>
              <a:rPr lang="el-GR" dirty="0"/>
              <a:t>, τότε η διαμόρφωση του ανοίγματος είναι ακόμα πιο απλή, αφού το κάλυμμα πατάει πάνω στη βάση του ανοίγματος του κύτους και στεγανοποιείται από ειδικό υλικό</a:t>
            </a:r>
          </a:p>
        </p:txBody>
      </p:sp>
      <p:pic>
        <p:nvPicPr>
          <p:cNvPr id="5" name="Εικόνα 4">
            <a:extLst>
              <a:ext uri="{FF2B5EF4-FFF2-40B4-BE49-F238E27FC236}">
                <a16:creationId xmlns:a16="http://schemas.microsoft.com/office/drawing/2014/main" id="{8709BBD0-11FE-C3F8-DF8B-940B8F35191E}"/>
              </a:ext>
            </a:extLst>
          </p:cNvPr>
          <p:cNvPicPr>
            <a:picLocks noChangeAspect="1"/>
          </p:cNvPicPr>
          <p:nvPr/>
        </p:nvPicPr>
        <p:blipFill rotWithShape="1">
          <a:blip r:embed="rId2"/>
          <a:srcRect l="40442" t="34379" r="43235" b="39608"/>
          <a:stretch/>
        </p:blipFill>
        <p:spPr>
          <a:xfrm>
            <a:off x="4480549" y="0"/>
            <a:ext cx="7650638" cy="6858000"/>
          </a:xfrm>
          <a:prstGeom prst="rect">
            <a:avLst/>
          </a:prstGeom>
        </p:spPr>
      </p:pic>
    </p:spTree>
    <p:extLst>
      <p:ext uri="{BB962C8B-B14F-4D97-AF65-F5344CB8AC3E}">
        <p14:creationId xmlns:p14="http://schemas.microsoft.com/office/powerpoint/2010/main" val="85155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41A3FB-C569-4CBF-3BC2-F2833734568F}"/>
              </a:ext>
            </a:extLst>
          </p:cNvPr>
          <p:cNvSpPr>
            <a:spLocks noGrp="1"/>
          </p:cNvSpPr>
          <p:nvPr>
            <p:ph type="title"/>
          </p:nvPr>
        </p:nvSpPr>
        <p:spPr/>
        <p:txBody>
          <a:bodyPr/>
          <a:lstStyle/>
          <a:p>
            <a:r>
              <a:rPr lang="el-GR" dirty="0"/>
              <a:t>Περιγραφική ανάπτυξη σχεδίου τομής σε κάλυμμα και </a:t>
            </a:r>
            <a:r>
              <a:rPr lang="el-GR" dirty="0" err="1"/>
              <a:t>κουβούσι</a:t>
            </a:r>
            <a:r>
              <a:rPr lang="el-GR" dirty="0"/>
              <a:t> δεξαμενής Δ/Ξ</a:t>
            </a:r>
          </a:p>
        </p:txBody>
      </p:sp>
      <p:sp>
        <p:nvSpPr>
          <p:cNvPr id="3" name="Θέση περιεχομένου 2">
            <a:extLst>
              <a:ext uri="{FF2B5EF4-FFF2-40B4-BE49-F238E27FC236}">
                <a16:creationId xmlns:a16="http://schemas.microsoft.com/office/drawing/2014/main" id="{C55F36DC-F061-3ACE-E9FD-9AF7441EEC24}"/>
              </a:ext>
            </a:extLst>
          </p:cNvPr>
          <p:cNvSpPr>
            <a:spLocks noGrp="1"/>
          </p:cNvSpPr>
          <p:nvPr>
            <p:ph idx="1"/>
          </p:nvPr>
        </p:nvSpPr>
        <p:spPr/>
        <p:txBody>
          <a:bodyPr/>
          <a:lstStyle/>
          <a:p>
            <a:pPr marL="0" indent="0">
              <a:buNone/>
            </a:pPr>
            <a:endParaRPr lang="el-GR" dirty="0"/>
          </a:p>
          <a:p>
            <a:pPr marL="0" indent="0">
              <a:buNone/>
            </a:pPr>
            <a:endParaRPr lang="el-GR" dirty="0"/>
          </a:p>
          <a:p>
            <a:pPr marL="0" indent="0">
              <a:buNone/>
            </a:pPr>
            <a:r>
              <a:rPr lang="el-GR" dirty="0"/>
              <a:t>Τα Δ/Ξ δεν διαθέτουν καλύμματα και </a:t>
            </a:r>
            <a:r>
              <a:rPr lang="el-GR" dirty="0" err="1"/>
              <a:t>κουβούσια</a:t>
            </a:r>
            <a:r>
              <a:rPr lang="el-GR" dirty="0"/>
              <a:t> αφού το κατάστρωμα είναι κλειστό.</a:t>
            </a:r>
          </a:p>
          <a:p>
            <a:pPr marL="0" indent="0">
              <a:buNone/>
            </a:pPr>
            <a:r>
              <a:rPr lang="el-GR" dirty="0"/>
              <a:t>Στα μόνα Δ/Ξ που μπορούμε να συναντήσουμε καλύμματα και </a:t>
            </a:r>
            <a:r>
              <a:rPr lang="el-GR" dirty="0" err="1"/>
              <a:t>κουβούσια</a:t>
            </a:r>
            <a:r>
              <a:rPr lang="el-GR" dirty="0"/>
              <a:t> είναι τα ΟΒΟ, που </a:t>
            </a:r>
            <a:r>
              <a:rPr lang="el-GR" dirty="0" err="1"/>
              <a:t>συνδιάζουν</a:t>
            </a:r>
            <a:r>
              <a:rPr lang="el-GR" dirty="0"/>
              <a:t> πολλά είδη ξηρού φορτίου και πετρελαιοειδών.</a:t>
            </a:r>
          </a:p>
        </p:txBody>
      </p:sp>
    </p:spTree>
    <p:extLst>
      <p:ext uri="{BB962C8B-B14F-4D97-AF65-F5344CB8AC3E}">
        <p14:creationId xmlns:p14="http://schemas.microsoft.com/office/powerpoint/2010/main" val="64387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CC592CA-175D-792D-E1B7-7B0FF0D28886}"/>
              </a:ext>
            </a:extLst>
          </p:cNvPr>
          <p:cNvSpPr>
            <a:spLocks noGrp="1"/>
          </p:cNvSpPr>
          <p:nvPr>
            <p:ph idx="1"/>
          </p:nvPr>
        </p:nvSpPr>
        <p:spPr/>
        <p:txBody>
          <a:bodyPr/>
          <a:lstStyle/>
          <a:p>
            <a:pPr marL="0" indent="0">
              <a:buNone/>
            </a:pPr>
            <a:r>
              <a:rPr lang="el-GR" dirty="0"/>
              <a:t>Τα καλύμματα αυτά έχουν το χαρακτηριστικό ότι είναι κυλιόμενα στις πλευρές του πλοίου, έτσι ώστε να επιτρέπουν την φορτοεκφόρτωση του κεντρικού κύτους και τα καλύμματα να μην εμποδίζουν το κατάστρωμα κατά το μήκος του πλοίου.</a:t>
            </a:r>
          </a:p>
          <a:p>
            <a:pPr marL="0" indent="0">
              <a:buNone/>
            </a:pPr>
            <a:endParaRPr lang="el-GR" dirty="0"/>
          </a:p>
          <a:p>
            <a:pPr marL="0" indent="0">
              <a:buNone/>
            </a:pPr>
            <a:r>
              <a:rPr lang="el-GR" dirty="0"/>
              <a:t>Χαρακτηρίζονται από την καλή στεγανοποίηση και αντοχή σε πιέσεις από υγρά φορτία.</a:t>
            </a:r>
          </a:p>
        </p:txBody>
      </p:sp>
    </p:spTree>
    <p:extLst>
      <p:ext uri="{BB962C8B-B14F-4D97-AF65-F5344CB8AC3E}">
        <p14:creationId xmlns:p14="http://schemas.microsoft.com/office/powerpoint/2010/main" val="359871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24795-79E4-80DE-5439-33F5DD6B9FBC}"/>
              </a:ext>
            </a:extLst>
          </p:cNvPr>
          <p:cNvSpPr>
            <a:spLocks noGrp="1"/>
          </p:cNvSpPr>
          <p:nvPr>
            <p:ph type="title"/>
          </p:nvPr>
        </p:nvSpPr>
        <p:spPr/>
        <p:txBody>
          <a:bodyPr/>
          <a:lstStyle/>
          <a:p>
            <a:r>
              <a:rPr lang="el-GR" dirty="0"/>
              <a:t>Απώλεια αντοχής που οφείλεται στα ανοίγματα του κύτους</a:t>
            </a:r>
          </a:p>
        </p:txBody>
      </p:sp>
      <p:sp>
        <p:nvSpPr>
          <p:cNvPr id="3" name="Θέση περιεχομένου 2">
            <a:extLst>
              <a:ext uri="{FF2B5EF4-FFF2-40B4-BE49-F238E27FC236}">
                <a16:creationId xmlns:a16="http://schemas.microsoft.com/office/drawing/2014/main" id="{DE25CDBF-4C22-8458-C017-9E2F8B07FCB8}"/>
              </a:ext>
            </a:extLst>
          </p:cNvPr>
          <p:cNvSpPr>
            <a:spLocks noGrp="1"/>
          </p:cNvSpPr>
          <p:nvPr>
            <p:ph idx="1"/>
          </p:nvPr>
        </p:nvSpPr>
        <p:spPr>
          <a:xfrm>
            <a:off x="838200" y="2187387"/>
            <a:ext cx="10515600" cy="3989575"/>
          </a:xfrm>
        </p:spPr>
        <p:txBody>
          <a:bodyPr/>
          <a:lstStyle/>
          <a:p>
            <a:pPr marL="0" indent="0">
              <a:buNone/>
            </a:pPr>
            <a:endParaRPr lang="el-GR" dirty="0"/>
          </a:p>
          <a:p>
            <a:pPr marL="0" indent="0">
              <a:buNone/>
            </a:pPr>
            <a:r>
              <a:rPr lang="el-GR" dirty="0"/>
              <a:t>Όταν στην επιφάνεια μιας κατασκευής υπάρχουν ανοίγματα τότε δημιουργείται στις γωνίες ασυνέχεια της κατασκευής.</a:t>
            </a:r>
          </a:p>
          <a:p>
            <a:pPr marL="0" indent="0">
              <a:buNone/>
            </a:pPr>
            <a:endParaRPr lang="el-GR" dirty="0"/>
          </a:p>
          <a:p>
            <a:pPr marL="0" indent="0">
              <a:buNone/>
            </a:pPr>
            <a:r>
              <a:rPr lang="el-GR" dirty="0"/>
              <a:t>Αυτό έχει σαν αποτέλεσμα την ανάπτυξη τάσεων από τις καταπονήσεις της κατασκευής.</a:t>
            </a:r>
          </a:p>
          <a:p>
            <a:pPr marL="0" indent="0">
              <a:buNone/>
            </a:pPr>
            <a:endParaRPr lang="el-GR" dirty="0"/>
          </a:p>
        </p:txBody>
      </p:sp>
    </p:spTree>
    <p:extLst>
      <p:ext uri="{BB962C8B-B14F-4D97-AF65-F5344CB8AC3E}">
        <p14:creationId xmlns:p14="http://schemas.microsoft.com/office/powerpoint/2010/main" val="102858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9B76DCE-282C-D23B-275A-A865D0FD9EDC}"/>
              </a:ext>
            </a:extLst>
          </p:cNvPr>
          <p:cNvSpPr>
            <a:spLocks noGrp="1"/>
          </p:cNvSpPr>
          <p:nvPr>
            <p:ph idx="1"/>
          </p:nvPr>
        </p:nvSpPr>
        <p:spPr/>
        <p:txBody>
          <a:bodyPr/>
          <a:lstStyle/>
          <a:p>
            <a:pPr marL="0" indent="0">
              <a:buNone/>
            </a:pPr>
            <a:r>
              <a:rPr lang="el-GR" dirty="0"/>
              <a:t>Η περιοχή του καταστρώματος καταπονείται από εφελκυσμό και θλίψη από την κάμψη του πλοίου, καθώς και από στρέψη ιδίως σε πλοία με μεγάλα ανοίγματα στο κατάστρωμα.</a:t>
            </a:r>
          </a:p>
          <a:p>
            <a:pPr marL="0" indent="0">
              <a:buNone/>
            </a:pPr>
            <a:endParaRPr lang="el-GR" dirty="0"/>
          </a:p>
          <a:p>
            <a:pPr marL="0" indent="0">
              <a:buNone/>
            </a:pPr>
            <a:r>
              <a:rPr lang="el-GR" dirty="0"/>
              <a:t>Παρόλο που τα ανοίγματα στο κατάστρωμα κλείνουν με καλύμματα, το πρόβλημα ανάπτυξης τάσεων στις γωνίες των ανοιγμάτων παραμένει και αποτελεί κρίσιμο σημείο υψηλών τάσεων και πιθανής αστοχίας της κατασκευής.</a:t>
            </a:r>
          </a:p>
        </p:txBody>
      </p:sp>
    </p:spTree>
    <p:extLst>
      <p:ext uri="{BB962C8B-B14F-4D97-AF65-F5344CB8AC3E}">
        <p14:creationId xmlns:p14="http://schemas.microsoft.com/office/powerpoint/2010/main" val="258476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0ABA65-1092-655D-052F-36BAA01390CF}"/>
              </a:ext>
            </a:extLst>
          </p:cNvPr>
          <p:cNvSpPr>
            <a:spLocks noGrp="1"/>
          </p:cNvSpPr>
          <p:nvPr>
            <p:ph type="title"/>
          </p:nvPr>
        </p:nvSpPr>
        <p:spPr/>
        <p:txBody>
          <a:bodyPr/>
          <a:lstStyle/>
          <a:p>
            <a:r>
              <a:rPr lang="el-GR" dirty="0"/>
              <a:t>Αντιστάθμιση της απώλειας αντοχής</a:t>
            </a:r>
          </a:p>
        </p:txBody>
      </p:sp>
      <p:sp>
        <p:nvSpPr>
          <p:cNvPr id="3" name="Θέση περιεχομένου 2">
            <a:extLst>
              <a:ext uri="{FF2B5EF4-FFF2-40B4-BE49-F238E27FC236}">
                <a16:creationId xmlns:a16="http://schemas.microsoft.com/office/drawing/2014/main" id="{B6CD6E90-C6BA-5ECD-4E61-EF7EA15D3B46}"/>
              </a:ext>
            </a:extLst>
          </p:cNvPr>
          <p:cNvSpPr>
            <a:spLocks noGrp="1"/>
          </p:cNvSpPr>
          <p:nvPr>
            <p:ph idx="1"/>
          </p:nvPr>
        </p:nvSpPr>
        <p:spPr/>
        <p:txBody>
          <a:bodyPr/>
          <a:lstStyle/>
          <a:p>
            <a:pPr marL="0" indent="0">
              <a:buNone/>
            </a:pPr>
            <a:endParaRPr lang="el-GR" dirty="0"/>
          </a:p>
          <a:p>
            <a:pPr marL="0" indent="0">
              <a:buNone/>
            </a:pPr>
            <a:r>
              <a:rPr lang="el-GR" dirty="0"/>
              <a:t>Για να γίνει αντιστάθμιση της απώλειας αντοχής λόγω των ανοιγμάτων του καταστρώματος θα πρέπει να υπάρχει επιπλέον ενίσχυση.</a:t>
            </a:r>
          </a:p>
          <a:p>
            <a:pPr marL="0" indent="0">
              <a:buNone/>
            </a:pPr>
            <a:endParaRPr lang="el-GR" dirty="0"/>
          </a:p>
          <a:p>
            <a:pPr marL="0" indent="0">
              <a:buNone/>
            </a:pPr>
            <a:r>
              <a:rPr lang="el-GR" dirty="0"/>
              <a:t>Το κατάστρωμα στο μέσον του πλοίου και στο 40% του μήκους του πλοίου έχει μεγαλύτερο πάχος ελασμάτων. Αυτό γίνεται γιατί εκεί εμφανίζεται η μεγαλύτερη διαμήκης κάμψη και εάν σκεφτούμε ότι η καταπόνηση είναι εναλλασσόμενη αυτό επιτείνει την ανάγκη για καλύτερη αντοχή.</a:t>
            </a:r>
          </a:p>
        </p:txBody>
      </p:sp>
    </p:spTree>
    <p:extLst>
      <p:ext uri="{BB962C8B-B14F-4D97-AF65-F5344CB8AC3E}">
        <p14:creationId xmlns:p14="http://schemas.microsoft.com/office/powerpoint/2010/main" val="1675513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1D672B-C21D-5B36-0B24-9DFD0FF3E09E}"/>
              </a:ext>
            </a:extLst>
          </p:cNvPr>
          <p:cNvSpPr>
            <a:spLocks noGrp="1"/>
          </p:cNvSpPr>
          <p:nvPr>
            <p:ph idx="1"/>
          </p:nvPr>
        </p:nvSpPr>
        <p:spPr>
          <a:xfrm>
            <a:off x="838200" y="1174376"/>
            <a:ext cx="10515600" cy="5002587"/>
          </a:xfrm>
        </p:spPr>
        <p:txBody>
          <a:bodyPr/>
          <a:lstStyle/>
          <a:p>
            <a:pPr marL="0" indent="0">
              <a:buNone/>
            </a:pPr>
            <a:r>
              <a:rPr lang="el-GR" dirty="0"/>
              <a:t>Στα σημεία μακριά από το κέντρο του πλοίου το πάχος ελασμάτων μπορεί να είναι μικρότερο όσο πλησιάζουμε στην πλώρη ή στην πρύμνη.</a:t>
            </a:r>
          </a:p>
          <a:p>
            <a:pPr marL="0" indent="0">
              <a:buNone/>
            </a:pPr>
            <a:endParaRPr lang="el-GR" dirty="0"/>
          </a:p>
          <a:p>
            <a:pPr marL="0" indent="0">
              <a:buNone/>
            </a:pPr>
            <a:r>
              <a:rPr lang="el-GR" dirty="0"/>
              <a:t>Επίσης τοπικά, όπου εμφανίζονται μεγαλύτερες τάσεις, έχουμε μεγαλύτερο πάχος ελασμάτων. </a:t>
            </a:r>
          </a:p>
          <a:p>
            <a:pPr marL="0" indent="0">
              <a:buNone/>
            </a:pPr>
            <a:endParaRPr lang="el-GR" dirty="0"/>
          </a:p>
          <a:p>
            <a:pPr marL="0" indent="0">
              <a:buNone/>
            </a:pPr>
            <a:r>
              <a:rPr lang="el-GR" dirty="0"/>
              <a:t>Τα σημεία αυτά είναι οι γωνίες των ανοιγμάτων των κυτών όπου υπάρχει η ασυνέχεια της κατασκευής. Στις γωνίες αυτές υπάρχει καμπυλότητα και το άνοιγμα του κύτους είναι ενισχυμένο περιμετρικά με οριζόντια ενισχυτικά.</a:t>
            </a:r>
          </a:p>
          <a:p>
            <a:pPr marL="0" indent="0">
              <a:buNone/>
            </a:pPr>
            <a:endParaRPr lang="el-GR" dirty="0"/>
          </a:p>
        </p:txBody>
      </p:sp>
    </p:spTree>
    <p:extLst>
      <p:ext uri="{BB962C8B-B14F-4D97-AF65-F5344CB8AC3E}">
        <p14:creationId xmlns:p14="http://schemas.microsoft.com/office/powerpoint/2010/main" val="74926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C1562E2-7C9F-FE1F-84E3-D19B9F0F4D1B}"/>
              </a:ext>
            </a:extLst>
          </p:cNvPr>
          <p:cNvSpPr>
            <a:spLocks noGrp="1"/>
          </p:cNvSpPr>
          <p:nvPr>
            <p:ph idx="1"/>
          </p:nvPr>
        </p:nvSpPr>
        <p:spPr>
          <a:xfrm>
            <a:off x="838200" y="950259"/>
            <a:ext cx="4038600" cy="5226704"/>
          </a:xfrm>
        </p:spPr>
        <p:txBody>
          <a:bodyPr>
            <a:normAutofit/>
          </a:bodyPr>
          <a:lstStyle/>
          <a:p>
            <a:pPr marL="0" indent="0">
              <a:buNone/>
            </a:pPr>
            <a:r>
              <a:rPr lang="el-GR" dirty="0"/>
              <a:t>Τα ενισχυτικά κάτω από το κατάστρωμα στα πλοία που έχουν ανοίγματα είναι περισσότερα και έχουν μεγαλύτερο μέγεθος και πάχος. </a:t>
            </a:r>
          </a:p>
          <a:p>
            <a:pPr marL="0" indent="0">
              <a:buNone/>
            </a:pPr>
            <a:r>
              <a:rPr lang="el-GR" dirty="0"/>
              <a:t>Στα πλοία στο κατάστρωμα έχουμε συνήθως διαμήκες σύστημα ενίσχυσης με τις διαδοκίδες να είναι περισσότερες από τα ζυγά.</a:t>
            </a:r>
          </a:p>
        </p:txBody>
      </p:sp>
      <p:pic>
        <p:nvPicPr>
          <p:cNvPr id="7" name="Εικόνα 6">
            <a:extLst>
              <a:ext uri="{FF2B5EF4-FFF2-40B4-BE49-F238E27FC236}">
                <a16:creationId xmlns:a16="http://schemas.microsoft.com/office/drawing/2014/main" id="{CA7DB97D-3E6E-414C-702F-FAD202374D67}"/>
              </a:ext>
            </a:extLst>
          </p:cNvPr>
          <p:cNvPicPr>
            <a:picLocks noChangeAspect="1"/>
          </p:cNvPicPr>
          <p:nvPr/>
        </p:nvPicPr>
        <p:blipFill rotWithShape="1">
          <a:blip r:embed="rId2"/>
          <a:srcRect l="40000" t="22876" r="44265" b="56078"/>
          <a:stretch/>
        </p:blipFill>
        <p:spPr>
          <a:xfrm>
            <a:off x="5244353" y="1021977"/>
            <a:ext cx="6947299" cy="5226704"/>
          </a:xfrm>
          <a:prstGeom prst="rect">
            <a:avLst/>
          </a:prstGeom>
        </p:spPr>
      </p:pic>
    </p:spTree>
    <p:extLst>
      <p:ext uri="{BB962C8B-B14F-4D97-AF65-F5344CB8AC3E}">
        <p14:creationId xmlns:p14="http://schemas.microsoft.com/office/powerpoint/2010/main" val="337458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23883-27CC-F1B0-1117-1D34E0F2940A}"/>
              </a:ext>
            </a:extLst>
          </p:cNvPr>
          <p:cNvSpPr>
            <a:spLocks noGrp="1"/>
          </p:cNvSpPr>
          <p:nvPr>
            <p:ph type="title"/>
          </p:nvPr>
        </p:nvSpPr>
        <p:spPr/>
        <p:txBody>
          <a:bodyPr/>
          <a:lstStyle/>
          <a:p>
            <a:r>
              <a:rPr lang="el-GR" dirty="0"/>
              <a:t>Γενικά</a:t>
            </a:r>
          </a:p>
        </p:txBody>
      </p:sp>
      <p:sp>
        <p:nvSpPr>
          <p:cNvPr id="3" name="Θέση περιεχομένου 2">
            <a:extLst>
              <a:ext uri="{FF2B5EF4-FFF2-40B4-BE49-F238E27FC236}">
                <a16:creationId xmlns:a16="http://schemas.microsoft.com/office/drawing/2014/main" id="{791DA903-21D2-8FB4-74BE-9A759F73184A}"/>
              </a:ext>
            </a:extLst>
          </p:cNvPr>
          <p:cNvSpPr>
            <a:spLocks noGrp="1"/>
          </p:cNvSpPr>
          <p:nvPr>
            <p:ph idx="1"/>
          </p:nvPr>
        </p:nvSpPr>
        <p:spPr/>
        <p:txBody>
          <a:bodyPr/>
          <a:lstStyle/>
          <a:p>
            <a:pPr marL="0" indent="0">
              <a:buNone/>
            </a:pPr>
            <a:r>
              <a:rPr lang="el-GR" dirty="0"/>
              <a:t>Τα καταστρώματα αποτελούν βασικό δομικό στοιχείο της κατασκευής του πλοίου και μπορεί να διακριθούν σε:</a:t>
            </a:r>
          </a:p>
          <a:p>
            <a:r>
              <a:rPr lang="el-GR" dirty="0"/>
              <a:t>Κατώτερο </a:t>
            </a:r>
          </a:p>
          <a:p>
            <a:r>
              <a:rPr lang="el-GR" dirty="0"/>
              <a:t>Κύριο και </a:t>
            </a:r>
          </a:p>
          <a:p>
            <a:r>
              <a:rPr lang="el-GR" dirty="0"/>
              <a:t>Ανώτερο</a:t>
            </a:r>
          </a:p>
          <a:p>
            <a:pPr marL="0" indent="0">
              <a:buNone/>
            </a:pPr>
            <a:endParaRPr lang="el-GR" dirty="0"/>
          </a:p>
          <a:p>
            <a:pPr marL="0" indent="0">
              <a:buNone/>
            </a:pPr>
            <a:r>
              <a:rPr lang="el-GR" dirty="0">
                <a:solidFill>
                  <a:srgbClr val="FF0000"/>
                </a:solidFill>
              </a:rPr>
              <a:t>Ως κύριο κατάστρωμα εννοούμε το ανώτερο συνεχές που εξασφαλίζει στο πλοίο την απαιτούμενη λειτουργικότητα αλλά και την απαραίτητη αντοχή και πλευστότητα.</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9793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92641-7CBD-3CB8-5742-6282DD506A67}"/>
              </a:ext>
            </a:extLst>
          </p:cNvPr>
          <p:cNvSpPr>
            <a:spLocks noGrp="1"/>
          </p:cNvSpPr>
          <p:nvPr>
            <p:ph type="title"/>
          </p:nvPr>
        </p:nvSpPr>
        <p:spPr/>
        <p:txBody>
          <a:bodyPr/>
          <a:lstStyle/>
          <a:p>
            <a:r>
              <a:rPr lang="el-GR" dirty="0"/>
              <a:t>Λόγοι που επιβάλλουν διπλές και τριπλές διατάξεις ανοιγμάτων καταστρώματος</a:t>
            </a:r>
          </a:p>
        </p:txBody>
      </p:sp>
      <p:sp>
        <p:nvSpPr>
          <p:cNvPr id="3" name="Θέση περιεχομένου 2">
            <a:extLst>
              <a:ext uri="{FF2B5EF4-FFF2-40B4-BE49-F238E27FC236}">
                <a16:creationId xmlns:a16="http://schemas.microsoft.com/office/drawing/2014/main" id="{76A60128-D03F-D323-E222-A6007F2EF3AE}"/>
              </a:ext>
            </a:extLst>
          </p:cNvPr>
          <p:cNvSpPr>
            <a:spLocks noGrp="1"/>
          </p:cNvSpPr>
          <p:nvPr>
            <p:ph idx="1"/>
          </p:nvPr>
        </p:nvSpPr>
        <p:spPr/>
        <p:txBody>
          <a:bodyPr>
            <a:normAutofit/>
          </a:bodyPr>
          <a:lstStyle/>
          <a:p>
            <a:pPr marL="0" indent="0">
              <a:buNone/>
            </a:pPr>
            <a:endParaRPr lang="el-GR" dirty="0"/>
          </a:p>
          <a:p>
            <a:pPr marL="0" indent="0">
              <a:buNone/>
            </a:pPr>
            <a:endParaRPr lang="el-GR" dirty="0"/>
          </a:p>
          <a:p>
            <a:pPr marL="0" indent="0">
              <a:buNone/>
            </a:pPr>
            <a:r>
              <a:rPr lang="el-GR" dirty="0"/>
              <a:t>Σε κάποιους τύπους πλοίων χρησιμοποιούνται διπλά ή τριπλά ανοίγματα στο κατάστρωμα.</a:t>
            </a:r>
          </a:p>
          <a:p>
            <a:pPr marL="0" indent="0">
              <a:buNone/>
            </a:pPr>
            <a:r>
              <a:rPr lang="el-GR" dirty="0"/>
              <a:t>Αυτό συμβαίνει προκειμένου τα πλοία να έχουν μεγαλύτερη </a:t>
            </a:r>
            <a:r>
              <a:rPr lang="el-GR" dirty="0" err="1"/>
              <a:t>προσβάσιμη</a:t>
            </a:r>
            <a:r>
              <a:rPr lang="el-GR" dirty="0"/>
              <a:t> επιφάνεια για την φορτοεκφόρτωση.</a:t>
            </a:r>
          </a:p>
          <a:p>
            <a:pPr marL="0" indent="0">
              <a:buNone/>
            </a:pPr>
            <a:endParaRPr lang="el-GR" dirty="0"/>
          </a:p>
        </p:txBody>
      </p:sp>
    </p:spTree>
    <p:extLst>
      <p:ext uri="{BB962C8B-B14F-4D97-AF65-F5344CB8AC3E}">
        <p14:creationId xmlns:p14="http://schemas.microsoft.com/office/powerpoint/2010/main" val="2586468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B946CF9-B802-BBC6-9671-81B0A38593DD}"/>
              </a:ext>
            </a:extLst>
          </p:cNvPr>
          <p:cNvSpPr>
            <a:spLocks noGrp="1"/>
          </p:cNvSpPr>
          <p:nvPr>
            <p:ph idx="1"/>
          </p:nvPr>
        </p:nvSpPr>
        <p:spPr>
          <a:xfrm>
            <a:off x="838200" y="1398494"/>
            <a:ext cx="3913094" cy="4778469"/>
          </a:xfrm>
        </p:spPr>
        <p:txBody>
          <a:bodyPr/>
          <a:lstStyle/>
          <a:p>
            <a:pPr marL="0" indent="0">
              <a:buNone/>
            </a:pPr>
            <a:r>
              <a:rPr lang="el-GR" dirty="0"/>
              <a:t>Στα σύγχρονα πλοία γενικού φορτίου για την διευκόλυνση της κάθετης φορτοεκφόρτωσης μέσα από την αύξηση της επιφάνειας πρόσβασης στα κύτη έχουμε τη σχεδίαση διπλών ανοιγμάτων σε κάθε ένα από αυτά.</a:t>
            </a:r>
          </a:p>
          <a:p>
            <a:pPr marL="0" indent="0">
              <a:buNone/>
            </a:pPr>
            <a:endParaRPr lang="el-GR" dirty="0"/>
          </a:p>
        </p:txBody>
      </p:sp>
      <p:pic>
        <p:nvPicPr>
          <p:cNvPr id="5" name="Εικόνα 4">
            <a:extLst>
              <a:ext uri="{FF2B5EF4-FFF2-40B4-BE49-F238E27FC236}">
                <a16:creationId xmlns:a16="http://schemas.microsoft.com/office/drawing/2014/main" id="{5FEAB105-F50A-813D-41CF-E6A6921267D9}"/>
              </a:ext>
            </a:extLst>
          </p:cNvPr>
          <p:cNvPicPr>
            <a:picLocks noChangeAspect="1"/>
          </p:cNvPicPr>
          <p:nvPr/>
        </p:nvPicPr>
        <p:blipFill rotWithShape="1">
          <a:blip r:embed="rId2"/>
          <a:srcRect l="42868" t="32027" r="45882" b="38692"/>
          <a:stretch/>
        </p:blipFill>
        <p:spPr>
          <a:xfrm>
            <a:off x="6544237" y="9989"/>
            <a:ext cx="4670611" cy="6838022"/>
          </a:xfrm>
          <a:prstGeom prst="rect">
            <a:avLst/>
          </a:prstGeom>
        </p:spPr>
      </p:pic>
    </p:spTree>
    <p:extLst>
      <p:ext uri="{BB962C8B-B14F-4D97-AF65-F5344CB8AC3E}">
        <p14:creationId xmlns:p14="http://schemas.microsoft.com/office/powerpoint/2010/main" val="37061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2732F5-D677-E094-175A-34543E5FDF6A}"/>
              </a:ext>
            </a:extLst>
          </p:cNvPr>
          <p:cNvSpPr>
            <a:spLocks noGrp="1"/>
          </p:cNvSpPr>
          <p:nvPr>
            <p:ph idx="1"/>
          </p:nvPr>
        </p:nvSpPr>
        <p:spPr/>
        <p:txBody>
          <a:bodyPr/>
          <a:lstStyle/>
          <a:p>
            <a:pPr marL="0" indent="0">
              <a:buNone/>
            </a:pPr>
            <a:r>
              <a:rPr lang="el-GR" dirty="0"/>
              <a:t>Οι φορτωτήρες παρουσιάζουν αδυναμία πρόσβασης στα απόμακρα σημεία του αμπαριού μέσα στα όρια του καθορισμένου ασφαλούς ανυψωτικού φορτίου </a:t>
            </a:r>
            <a:r>
              <a:rPr lang="en-US" dirty="0"/>
              <a:t>(safer working load – SWL).</a:t>
            </a:r>
            <a:endParaRPr lang="el-GR" dirty="0"/>
          </a:p>
          <a:p>
            <a:pPr marL="0" indent="0">
              <a:buNone/>
            </a:pPr>
            <a:endParaRPr lang="en-US" dirty="0"/>
          </a:p>
          <a:p>
            <a:pPr marL="0" indent="0">
              <a:buNone/>
            </a:pPr>
            <a:r>
              <a:rPr lang="el-GR" dirty="0"/>
              <a:t>Έτσι εκτός από την διεύρυνση του ανοίγματος του κύτους, τα πλοία εξοπλίζονται με τους υψηλότερης ανυψωτικής ικανότητας και προσβασιμότητας </a:t>
            </a:r>
            <a:r>
              <a:rPr lang="el-GR" dirty="0" err="1"/>
              <a:t>ηλεκτροϋδραυλικούς</a:t>
            </a:r>
            <a:r>
              <a:rPr lang="el-GR" dirty="0"/>
              <a:t> γερανούς.</a:t>
            </a:r>
          </a:p>
        </p:txBody>
      </p:sp>
    </p:spTree>
    <p:extLst>
      <p:ext uri="{BB962C8B-B14F-4D97-AF65-F5344CB8AC3E}">
        <p14:creationId xmlns:p14="http://schemas.microsoft.com/office/powerpoint/2010/main" val="75741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C13CFD6-6891-A8A6-673F-AB8D837123BA}"/>
              </a:ext>
            </a:extLst>
          </p:cNvPr>
          <p:cNvSpPr>
            <a:spLocks noGrp="1"/>
          </p:cNvSpPr>
          <p:nvPr>
            <p:ph idx="1"/>
          </p:nvPr>
        </p:nvSpPr>
        <p:spPr>
          <a:xfrm>
            <a:off x="838200" y="681318"/>
            <a:ext cx="6279776" cy="5495645"/>
          </a:xfrm>
        </p:spPr>
        <p:txBody>
          <a:bodyPr>
            <a:normAutofit/>
          </a:bodyPr>
          <a:lstStyle/>
          <a:p>
            <a:pPr marL="0" indent="0">
              <a:buNone/>
            </a:pPr>
            <a:r>
              <a:rPr lang="el-GR" dirty="0"/>
              <a:t>Στα σύγχρονα πλοία μεταφοράς Ε/Κ υπάρχει η λογική ότι δε διαθέτουν καθόλου καλύμματα στο άνοιγμα του καταστρώματος, το οποίο εκτείνεται και στο 90% του πλάτους του πλοίου.</a:t>
            </a:r>
          </a:p>
          <a:p>
            <a:pPr marL="0" indent="0">
              <a:buNone/>
            </a:pPr>
            <a:r>
              <a:rPr lang="el-GR" dirty="0"/>
              <a:t>Η σύγχρονη αυτή μορφή επιτρέπει την εύκολη φορτοεκφόρτωση των Ε/Κ και πάνω από το κατάστρωμα.</a:t>
            </a:r>
          </a:p>
          <a:p>
            <a:pPr marL="0" indent="0">
              <a:buNone/>
            </a:pPr>
            <a:r>
              <a:rPr lang="el-GR" dirty="0"/>
              <a:t>Τα Ε/Κ τοποθετούνται σε οδηγούς πάνω στο κατάστρωμα και δένονται μεταξύ τους ώστε να εξασφαλίζεται η στήριξη τους.</a:t>
            </a:r>
          </a:p>
        </p:txBody>
      </p:sp>
      <p:pic>
        <p:nvPicPr>
          <p:cNvPr id="5" name="Εικόνα 4">
            <a:extLst>
              <a:ext uri="{FF2B5EF4-FFF2-40B4-BE49-F238E27FC236}">
                <a16:creationId xmlns:a16="http://schemas.microsoft.com/office/drawing/2014/main" id="{0BE77E04-4BA9-186E-E258-1256447A624B}"/>
              </a:ext>
            </a:extLst>
          </p:cNvPr>
          <p:cNvPicPr>
            <a:picLocks noChangeAspect="1"/>
          </p:cNvPicPr>
          <p:nvPr/>
        </p:nvPicPr>
        <p:blipFill rotWithShape="1">
          <a:blip r:embed="rId2"/>
          <a:srcRect l="39779" t="37777" r="42720" b="33987"/>
          <a:stretch/>
        </p:blipFill>
        <p:spPr>
          <a:xfrm>
            <a:off x="6938682" y="681037"/>
            <a:ext cx="5255288" cy="4769504"/>
          </a:xfrm>
          <a:prstGeom prst="rect">
            <a:avLst/>
          </a:prstGeom>
        </p:spPr>
      </p:pic>
    </p:spTree>
    <p:extLst>
      <p:ext uri="{BB962C8B-B14F-4D97-AF65-F5344CB8AC3E}">
        <p14:creationId xmlns:p14="http://schemas.microsoft.com/office/powerpoint/2010/main" val="12749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F139BC-46D3-AD3A-2C54-B4442FF4BA5B}"/>
              </a:ext>
            </a:extLst>
          </p:cNvPr>
          <p:cNvSpPr>
            <a:spLocks noGrp="1"/>
          </p:cNvSpPr>
          <p:nvPr>
            <p:ph type="title"/>
          </p:nvPr>
        </p:nvSpPr>
        <p:spPr/>
        <p:txBody>
          <a:bodyPr/>
          <a:lstStyle/>
          <a:p>
            <a:r>
              <a:rPr lang="el-GR" dirty="0"/>
              <a:t>Σύνδεση των </a:t>
            </a:r>
            <a:r>
              <a:rPr lang="el-GR" dirty="0" err="1"/>
              <a:t>υπερκατασκευών</a:t>
            </a:r>
            <a:r>
              <a:rPr lang="el-GR" dirty="0"/>
              <a:t> με το σκάφος στις πλευρές του πλοίου</a:t>
            </a:r>
          </a:p>
        </p:txBody>
      </p:sp>
      <p:sp>
        <p:nvSpPr>
          <p:cNvPr id="3" name="Θέση περιεχομένου 2">
            <a:extLst>
              <a:ext uri="{FF2B5EF4-FFF2-40B4-BE49-F238E27FC236}">
                <a16:creationId xmlns:a16="http://schemas.microsoft.com/office/drawing/2014/main" id="{9585C343-D56C-293E-7A08-AE07FFCEF2DC}"/>
              </a:ext>
            </a:extLst>
          </p:cNvPr>
          <p:cNvSpPr>
            <a:spLocks noGrp="1"/>
          </p:cNvSpPr>
          <p:nvPr>
            <p:ph idx="1"/>
          </p:nvPr>
        </p:nvSpPr>
        <p:spPr>
          <a:xfrm>
            <a:off x="838200" y="2232211"/>
            <a:ext cx="10515600" cy="3944751"/>
          </a:xfrm>
        </p:spPr>
        <p:txBody>
          <a:bodyPr/>
          <a:lstStyle/>
          <a:p>
            <a:pPr marL="0" indent="0">
              <a:buNone/>
            </a:pPr>
            <a:r>
              <a:rPr lang="el-GR" dirty="0"/>
              <a:t>Υπερκατασκευή ονομάζεται κάθε κατασκευή πάνω από το κύριο κατάστρωμα, η οποία επεκτείνεται σε όλη την πλευρά του πλοίου,</a:t>
            </a:r>
          </a:p>
          <a:p>
            <a:pPr marL="0" indent="0">
              <a:buNone/>
            </a:pPr>
            <a:endParaRPr lang="el-GR" dirty="0"/>
          </a:p>
          <a:p>
            <a:pPr marL="0" indent="0">
              <a:buNone/>
            </a:pPr>
            <a:r>
              <a:rPr lang="el-GR" dirty="0"/>
              <a:t>Όταν η υπερκατασκευή έχει μεγάλο μήκος και αυτό ξεπερνά το 15% του μήκους του πλοίου, απαιτείται να έχει συγκεκριμένα κατασκευαστικά χαρακτηριστικά, γιατί επηρεάζει την αντοχή του πλοίου λόγω ασυνέχειας της κατασκευής.</a:t>
            </a:r>
          </a:p>
        </p:txBody>
      </p:sp>
    </p:spTree>
    <p:extLst>
      <p:ext uri="{BB962C8B-B14F-4D97-AF65-F5344CB8AC3E}">
        <p14:creationId xmlns:p14="http://schemas.microsoft.com/office/powerpoint/2010/main" val="150789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C0879A9-EF5B-7916-80BE-95FED4C0E752}"/>
              </a:ext>
            </a:extLst>
          </p:cNvPr>
          <p:cNvSpPr>
            <a:spLocks noGrp="1"/>
          </p:cNvSpPr>
          <p:nvPr>
            <p:ph idx="1"/>
          </p:nvPr>
        </p:nvSpPr>
        <p:spPr>
          <a:xfrm>
            <a:off x="838200" y="977153"/>
            <a:ext cx="9489141" cy="5199810"/>
          </a:xfrm>
        </p:spPr>
        <p:txBody>
          <a:bodyPr>
            <a:normAutofit/>
          </a:bodyPr>
          <a:lstStyle/>
          <a:p>
            <a:pPr marL="0" indent="0">
              <a:buNone/>
            </a:pPr>
            <a:endParaRPr lang="el-GR" dirty="0"/>
          </a:p>
          <a:p>
            <a:pPr marL="0" indent="0">
              <a:buNone/>
            </a:pPr>
            <a:endParaRPr lang="el-GR" dirty="0"/>
          </a:p>
          <a:p>
            <a:pPr marL="0" indent="0">
              <a:buNone/>
            </a:pPr>
            <a:endParaRPr lang="el-GR" dirty="0"/>
          </a:p>
          <a:p>
            <a:pPr marL="0" indent="0">
              <a:buNone/>
            </a:pPr>
            <a:r>
              <a:rPr lang="el-GR" dirty="0"/>
              <a:t>Στην ασυνέχεια αυτή, που είναι τα άκρα της ένωσης της υπερκατασκευής με το κατάστρωμα, συγκεντρώνονται τάσεις, με αποτέλεσμα τα σημεία αυτά να καταπονούνται περισσότερο.</a:t>
            </a:r>
          </a:p>
        </p:txBody>
      </p:sp>
    </p:spTree>
    <p:extLst>
      <p:ext uri="{BB962C8B-B14F-4D97-AF65-F5344CB8AC3E}">
        <p14:creationId xmlns:p14="http://schemas.microsoft.com/office/powerpoint/2010/main" val="273325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943CE7-9188-C593-DD8F-879C58CBC183}"/>
              </a:ext>
            </a:extLst>
          </p:cNvPr>
          <p:cNvSpPr>
            <a:spLocks noGrp="1"/>
          </p:cNvSpPr>
          <p:nvPr>
            <p:ph idx="1"/>
          </p:nvPr>
        </p:nvSpPr>
        <p:spPr>
          <a:xfrm>
            <a:off x="838200" y="304800"/>
            <a:ext cx="5598459" cy="5872163"/>
          </a:xfrm>
        </p:spPr>
        <p:txBody>
          <a:bodyPr>
            <a:normAutofit fontScale="92500" lnSpcReduction="20000"/>
          </a:bodyPr>
          <a:lstStyle/>
          <a:p>
            <a:pPr marL="0" indent="0">
              <a:buNone/>
            </a:pPr>
            <a:r>
              <a:rPr lang="el-GR" dirty="0"/>
              <a:t>Συγκεκριμένα:</a:t>
            </a:r>
          </a:p>
          <a:p>
            <a:pPr marL="0" indent="0">
              <a:buNone/>
            </a:pPr>
            <a:endParaRPr lang="el-GR" dirty="0"/>
          </a:p>
          <a:p>
            <a:pPr marL="514350" indent="-514350">
              <a:buFont typeface="+mj-lt"/>
              <a:buAutoNum type="arabicPeriod"/>
            </a:pPr>
            <a:r>
              <a:rPr lang="el-GR" dirty="0"/>
              <a:t>Το ανώτερο πλευρικό έλασμα έχει πάχος 20% μεγαλύτερο σε σχέση με το υπόλοιπο πλοίο</a:t>
            </a:r>
          </a:p>
          <a:p>
            <a:pPr marL="514350" indent="-514350">
              <a:buFont typeface="+mj-lt"/>
              <a:buAutoNum type="arabicPeriod"/>
            </a:pPr>
            <a:r>
              <a:rPr lang="el-GR" dirty="0"/>
              <a:t>Οι διαδοκίδες έχουν πάχος 20% μεγαλύτερο</a:t>
            </a:r>
          </a:p>
          <a:p>
            <a:pPr marL="514350" indent="-514350">
              <a:buFont typeface="+mj-lt"/>
              <a:buAutoNum type="arabicPeriod"/>
            </a:pPr>
            <a:r>
              <a:rPr lang="el-GR" dirty="0"/>
              <a:t>Το πλευρικό έλασμα της υπερκατασκευής έχει πάχος 25% μεγαλύτερο</a:t>
            </a:r>
          </a:p>
          <a:p>
            <a:pPr marL="514350" indent="-514350">
              <a:buFont typeface="+mj-lt"/>
              <a:buAutoNum type="arabicPeriod"/>
            </a:pPr>
            <a:r>
              <a:rPr lang="el-GR" dirty="0"/>
              <a:t>Η γωνία ένωσης του ελάσματος της υπερκατασκευής με το ανώτερο έλασμα του καταστρώματος παρουσιάζει κυκλική μορφή η οποία ενισχύεται στο πάνω άκρο της και υποστηρίζεται από ενισχυμένους νομείς.</a:t>
            </a:r>
          </a:p>
          <a:p>
            <a:pPr marL="0" indent="0">
              <a:buNone/>
            </a:pPr>
            <a:endParaRPr lang="el-GR" dirty="0"/>
          </a:p>
        </p:txBody>
      </p:sp>
      <p:pic>
        <p:nvPicPr>
          <p:cNvPr id="4" name="Εικόνα 3">
            <a:extLst>
              <a:ext uri="{FF2B5EF4-FFF2-40B4-BE49-F238E27FC236}">
                <a16:creationId xmlns:a16="http://schemas.microsoft.com/office/drawing/2014/main" id="{EDFCA83E-E1C4-5BFE-C03C-2047C205A85C}"/>
              </a:ext>
            </a:extLst>
          </p:cNvPr>
          <p:cNvPicPr>
            <a:picLocks noChangeAspect="1"/>
          </p:cNvPicPr>
          <p:nvPr/>
        </p:nvPicPr>
        <p:blipFill rotWithShape="1">
          <a:blip r:embed="rId2"/>
          <a:srcRect l="37390" t="29085" r="42757" b="34444"/>
          <a:stretch/>
        </p:blipFill>
        <p:spPr>
          <a:xfrm rot="16200000">
            <a:off x="6529377" y="554770"/>
            <a:ext cx="5563027" cy="5748460"/>
          </a:xfrm>
          <a:prstGeom prst="rect">
            <a:avLst/>
          </a:prstGeom>
        </p:spPr>
      </p:pic>
      <p:cxnSp>
        <p:nvCxnSpPr>
          <p:cNvPr id="6" name="Ευθύγραμμο βέλος σύνδεσης 5">
            <a:extLst>
              <a:ext uri="{FF2B5EF4-FFF2-40B4-BE49-F238E27FC236}">
                <a16:creationId xmlns:a16="http://schemas.microsoft.com/office/drawing/2014/main" id="{14D17635-ACA6-497E-C885-7C66006E745C}"/>
              </a:ext>
            </a:extLst>
          </p:cNvPr>
          <p:cNvCxnSpPr/>
          <p:nvPr/>
        </p:nvCxnSpPr>
        <p:spPr>
          <a:xfrm>
            <a:off x="6096000" y="1721224"/>
            <a:ext cx="1264024" cy="1819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EDED0BA2-45F5-5A07-CC06-FCD4EE8FB290}"/>
              </a:ext>
            </a:extLst>
          </p:cNvPr>
          <p:cNvCxnSpPr/>
          <p:nvPr/>
        </p:nvCxnSpPr>
        <p:spPr>
          <a:xfrm>
            <a:off x="5773271" y="2294965"/>
            <a:ext cx="1586753" cy="2366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242E7FAC-1FFA-358C-BB47-D501AC0E600F}"/>
              </a:ext>
            </a:extLst>
          </p:cNvPr>
          <p:cNvCxnSpPr/>
          <p:nvPr/>
        </p:nvCxnSpPr>
        <p:spPr>
          <a:xfrm flipV="1">
            <a:off x="5898776" y="2904565"/>
            <a:ext cx="3406589" cy="15957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943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9E506B4B-EC9A-56FC-4FD5-9898F29BE15D}"/>
              </a:ext>
            </a:extLst>
          </p:cNvPr>
          <p:cNvSpPr>
            <a:spLocks noGrp="1"/>
          </p:cNvSpPr>
          <p:nvPr>
            <p:ph idx="1"/>
          </p:nvPr>
        </p:nvSpPr>
        <p:spPr>
          <a:xfrm>
            <a:off x="838200" y="2250141"/>
            <a:ext cx="10515600" cy="3926822"/>
          </a:xfrm>
        </p:spPr>
        <p:txBody>
          <a:bodyPr/>
          <a:lstStyle/>
          <a:p>
            <a:pPr marL="0" indent="0">
              <a:buNone/>
            </a:pPr>
            <a:r>
              <a:rPr lang="el-GR" dirty="0"/>
              <a:t>Εάν η υπερκατασκευή είναι μικρή σε μήκος, απαιτείται λιγότερη ενίσχυση. </a:t>
            </a:r>
          </a:p>
          <a:p>
            <a:pPr marL="0" indent="0">
              <a:buNone/>
            </a:pPr>
            <a:r>
              <a:rPr lang="el-GR" dirty="0"/>
              <a:t>Υπάρχει πάλι αυξημένο πάχος κατά 20% του ανώτερου πλευρικού ελάσματος και των </a:t>
            </a:r>
            <a:r>
              <a:rPr lang="el-GR" dirty="0" err="1"/>
              <a:t>διαδοκίδων</a:t>
            </a:r>
            <a:r>
              <a:rPr lang="el-GR" dirty="0"/>
              <a:t>.</a:t>
            </a:r>
          </a:p>
        </p:txBody>
      </p:sp>
    </p:spTree>
    <p:extLst>
      <p:ext uri="{BB962C8B-B14F-4D97-AF65-F5344CB8AC3E}">
        <p14:creationId xmlns:p14="http://schemas.microsoft.com/office/powerpoint/2010/main" val="156269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F723E6-AA31-545A-083E-88B2642B07B4}"/>
              </a:ext>
            </a:extLst>
          </p:cNvPr>
          <p:cNvSpPr>
            <a:spLocks noGrp="1"/>
          </p:cNvSpPr>
          <p:nvPr>
            <p:ph type="title"/>
          </p:nvPr>
        </p:nvSpPr>
        <p:spPr/>
        <p:txBody>
          <a:bodyPr>
            <a:noAutofit/>
          </a:bodyPr>
          <a:lstStyle/>
          <a:p>
            <a:r>
              <a:rPr lang="el-GR" sz="3600" dirty="0"/>
              <a:t>Περιγραφική ανάπτυξη σχεδίου που δείχνει εγκάρσια τομή στη σύνδεση παραπέτου και ζωστήρα</a:t>
            </a:r>
          </a:p>
        </p:txBody>
      </p:sp>
      <p:sp>
        <p:nvSpPr>
          <p:cNvPr id="3" name="Θέση περιεχομένου 2">
            <a:extLst>
              <a:ext uri="{FF2B5EF4-FFF2-40B4-BE49-F238E27FC236}">
                <a16:creationId xmlns:a16="http://schemas.microsoft.com/office/drawing/2014/main" id="{18B64EF3-FE27-0792-BFEB-08861835F649}"/>
              </a:ext>
            </a:extLst>
          </p:cNvPr>
          <p:cNvSpPr>
            <a:spLocks noGrp="1"/>
          </p:cNvSpPr>
          <p:nvPr>
            <p:ph idx="1"/>
          </p:nvPr>
        </p:nvSpPr>
        <p:spPr>
          <a:xfrm>
            <a:off x="838200" y="2644587"/>
            <a:ext cx="10515600" cy="3532375"/>
          </a:xfrm>
        </p:spPr>
        <p:txBody>
          <a:bodyPr/>
          <a:lstStyle/>
          <a:p>
            <a:pPr marL="0" indent="0">
              <a:buNone/>
            </a:pPr>
            <a:r>
              <a:rPr lang="el-GR" dirty="0"/>
              <a:t>Το παραπέτο βρίσκεται στις πλευρές του κυρίου καταστρώματος ή της υπερκατασκευής και χρησιμοποιείται για να προστατέψει πλήρωμα και επιβάτες από πιθανή πτώση. </a:t>
            </a:r>
          </a:p>
          <a:p>
            <a:pPr marL="0" indent="0">
              <a:buNone/>
            </a:pPr>
            <a:endParaRPr lang="el-GR" dirty="0"/>
          </a:p>
          <a:p>
            <a:pPr marL="0" indent="0">
              <a:buNone/>
            </a:pPr>
            <a:r>
              <a:rPr lang="el-GR" dirty="0"/>
              <a:t>Το ύψος του παραπέτου είναι τουλάχιστον 1</a:t>
            </a:r>
            <a:r>
              <a:rPr lang="en-US" dirty="0"/>
              <a:t>m </a:t>
            </a:r>
            <a:r>
              <a:rPr lang="el-GR" dirty="0"/>
              <a:t>εκτός από τις περιπτώσεις που είναι σε σημεία όπου δεν προστατεύει το πλήρωμα και μπορεί να είναι μικρότερο.</a:t>
            </a:r>
          </a:p>
        </p:txBody>
      </p:sp>
    </p:spTree>
    <p:extLst>
      <p:ext uri="{BB962C8B-B14F-4D97-AF65-F5344CB8AC3E}">
        <p14:creationId xmlns:p14="http://schemas.microsoft.com/office/powerpoint/2010/main" val="333613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10DC46A-B98F-8301-9388-3EC651A475C8}"/>
              </a:ext>
            </a:extLst>
          </p:cNvPr>
          <p:cNvSpPr>
            <a:spLocks noGrp="1"/>
          </p:cNvSpPr>
          <p:nvPr>
            <p:ph idx="1"/>
          </p:nvPr>
        </p:nvSpPr>
        <p:spPr>
          <a:xfrm>
            <a:off x="838200" y="708212"/>
            <a:ext cx="3922059" cy="5468751"/>
          </a:xfrm>
        </p:spPr>
        <p:txBody>
          <a:bodyPr>
            <a:normAutofit/>
          </a:bodyPr>
          <a:lstStyle/>
          <a:p>
            <a:pPr marL="0" indent="0">
              <a:buNone/>
            </a:pPr>
            <a:r>
              <a:rPr lang="el-GR" dirty="0"/>
              <a:t>Αποτελείται από ένα κάθετο έλασμα στην πλευρά που στηρίζεται από ένα ενισχυτικό.</a:t>
            </a:r>
          </a:p>
          <a:p>
            <a:pPr marL="0" indent="0">
              <a:buNone/>
            </a:pPr>
            <a:r>
              <a:rPr lang="el-GR" dirty="0"/>
              <a:t>Στο πάνω μέρος του ελάσματος υπάρχει η κουπαστή (χειραγωγός), η οποία είναι ουσιαστικά μια γωνία πάνω στην πάνω πλευρά του ελάσματος.</a:t>
            </a:r>
          </a:p>
        </p:txBody>
      </p:sp>
      <p:pic>
        <p:nvPicPr>
          <p:cNvPr id="5" name="Εικόνα 4">
            <a:extLst>
              <a:ext uri="{FF2B5EF4-FFF2-40B4-BE49-F238E27FC236}">
                <a16:creationId xmlns:a16="http://schemas.microsoft.com/office/drawing/2014/main" id="{7CF586BA-C764-E24E-D2A1-16AC202A74BC}"/>
              </a:ext>
            </a:extLst>
          </p:cNvPr>
          <p:cNvPicPr>
            <a:picLocks noChangeAspect="1"/>
          </p:cNvPicPr>
          <p:nvPr/>
        </p:nvPicPr>
        <p:blipFill rotWithShape="1">
          <a:blip r:embed="rId2"/>
          <a:srcRect l="41985" t="28366" r="44338" b="32810"/>
          <a:stretch/>
        </p:blipFill>
        <p:spPr>
          <a:xfrm>
            <a:off x="6409763" y="0"/>
            <a:ext cx="4285130" cy="6842388"/>
          </a:xfrm>
          <a:prstGeom prst="rect">
            <a:avLst/>
          </a:prstGeom>
        </p:spPr>
      </p:pic>
    </p:spTree>
    <p:extLst>
      <p:ext uri="{BB962C8B-B14F-4D97-AF65-F5344CB8AC3E}">
        <p14:creationId xmlns:p14="http://schemas.microsoft.com/office/powerpoint/2010/main" val="341552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5A19F7-DE1D-FB09-2057-9DB0E4709782}"/>
              </a:ext>
            </a:extLst>
          </p:cNvPr>
          <p:cNvSpPr>
            <a:spLocks noGrp="1"/>
          </p:cNvSpPr>
          <p:nvPr>
            <p:ph idx="1"/>
          </p:nvPr>
        </p:nvSpPr>
        <p:spPr/>
        <p:txBody>
          <a:bodyPr/>
          <a:lstStyle/>
          <a:p>
            <a:pPr marL="0" indent="0">
              <a:buNone/>
            </a:pPr>
            <a:r>
              <a:rPr lang="el-GR" dirty="0"/>
              <a:t>Επειδή ουσιαστικά αποτελεί και το επίπεδο φορτοεκφορτώσεως κάθε πλοίου, πρέπει να: </a:t>
            </a:r>
          </a:p>
          <a:p>
            <a:pPr marL="0" indent="0">
              <a:buNone/>
            </a:pPr>
            <a:endParaRPr lang="el-GR" dirty="0"/>
          </a:p>
          <a:p>
            <a:r>
              <a:rPr lang="el-GR" dirty="0"/>
              <a:t>είναι σε θέση ανάλογα με τον τύπο του πλοίου να παρέχει την εύκολη προσβασιμότητα του φορτίου και </a:t>
            </a:r>
          </a:p>
          <a:p>
            <a:r>
              <a:rPr lang="el-GR" dirty="0"/>
              <a:t>να εξασφαλίζει επίσης την στεγανότητα του και την ασφάλεια του.</a:t>
            </a:r>
          </a:p>
        </p:txBody>
      </p:sp>
    </p:spTree>
    <p:extLst>
      <p:ext uri="{BB962C8B-B14F-4D97-AF65-F5344CB8AC3E}">
        <p14:creationId xmlns:p14="http://schemas.microsoft.com/office/powerpoint/2010/main" val="1401230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6A14445-318A-F1F9-110C-58D27EAE2B3C}"/>
              </a:ext>
            </a:extLst>
          </p:cNvPr>
          <p:cNvSpPr>
            <a:spLocks noGrp="1"/>
          </p:cNvSpPr>
          <p:nvPr>
            <p:ph idx="1"/>
          </p:nvPr>
        </p:nvSpPr>
        <p:spPr>
          <a:xfrm>
            <a:off x="838200" y="717176"/>
            <a:ext cx="10515600" cy="5459787"/>
          </a:xfrm>
        </p:spPr>
        <p:txBody>
          <a:bodyPr>
            <a:normAutofit lnSpcReduction="10000"/>
          </a:bodyPr>
          <a:lstStyle/>
          <a:p>
            <a:pPr marL="0" indent="0">
              <a:buNone/>
            </a:pPr>
            <a:r>
              <a:rPr lang="el-GR" dirty="0"/>
              <a:t>Η κουπαστή αυτή ενισχύει με την μορφή την κατασκευή του παραπέτου.</a:t>
            </a:r>
          </a:p>
          <a:p>
            <a:pPr marL="0" indent="0">
              <a:buNone/>
            </a:pPr>
            <a:endParaRPr lang="el-GR" dirty="0"/>
          </a:p>
          <a:p>
            <a:pPr marL="0" indent="0">
              <a:buNone/>
            </a:pPr>
            <a:r>
              <a:rPr lang="el-GR" dirty="0"/>
              <a:t>Πολλές φορές πάνω στην κουπαστή υπάρχει ξύλινη επένδυση.</a:t>
            </a:r>
          </a:p>
          <a:p>
            <a:pPr marL="0" indent="0">
              <a:buNone/>
            </a:pPr>
            <a:endParaRPr lang="el-GR" dirty="0"/>
          </a:p>
          <a:p>
            <a:pPr marL="0" indent="0">
              <a:buNone/>
            </a:pPr>
            <a:r>
              <a:rPr lang="el-GR" dirty="0"/>
              <a:t>Στο κάτω μέρος του πλευρικού ελάσματος του παραπέτου υπάρχει μια γωνία ενίσχυσης η οποία σχηματίζει 90 μοίρες γωνία σε σχέση με το έλασμα και αυτή ενισχύει την κατασκευή , ενώ κάτω από την γωνία αυτή υπάρχει άνοιγμα.</a:t>
            </a:r>
          </a:p>
          <a:p>
            <a:pPr marL="0" indent="0">
              <a:buNone/>
            </a:pPr>
            <a:endParaRPr lang="el-GR" dirty="0"/>
          </a:p>
          <a:p>
            <a:pPr marL="0" indent="0">
              <a:buNone/>
            </a:pPr>
            <a:r>
              <a:rPr lang="el-GR" dirty="0"/>
              <a:t>Το άνοιγμα αυτό δε το συναντάμε στην περίπτωση που το παραπέτο βρίσκεται κοντά στις υπερκατασκευές οπότε είναι και κλειστό.</a:t>
            </a:r>
          </a:p>
        </p:txBody>
      </p:sp>
    </p:spTree>
    <p:extLst>
      <p:ext uri="{BB962C8B-B14F-4D97-AF65-F5344CB8AC3E}">
        <p14:creationId xmlns:p14="http://schemas.microsoft.com/office/powerpoint/2010/main" val="2376498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2B1E7F-ADA9-18F5-2E46-1A67F8BC3BB4}"/>
              </a:ext>
            </a:extLst>
          </p:cNvPr>
          <p:cNvSpPr>
            <a:spLocks noGrp="1"/>
          </p:cNvSpPr>
          <p:nvPr>
            <p:ph type="title"/>
          </p:nvPr>
        </p:nvSpPr>
        <p:spPr/>
        <p:txBody>
          <a:bodyPr/>
          <a:lstStyle/>
          <a:p>
            <a:r>
              <a:rPr lang="el-GR" dirty="0"/>
              <a:t>Κατασκευή ρελιών του καταστρώματος</a:t>
            </a:r>
          </a:p>
        </p:txBody>
      </p:sp>
      <p:sp>
        <p:nvSpPr>
          <p:cNvPr id="3" name="Θέση περιεχομένου 2">
            <a:extLst>
              <a:ext uri="{FF2B5EF4-FFF2-40B4-BE49-F238E27FC236}">
                <a16:creationId xmlns:a16="http://schemas.microsoft.com/office/drawing/2014/main" id="{F449258A-06F2-5AC0-D739-81E5736830A1}"/>
              </a:ext>
            </a:extLst>
          </p:cNvPr>
          <p:cNvSpPr>
            <a:spLocks noGrp="1"/>
          </p:cNvSpPr>
          <p:nvPr>
            <p:ph idx="1"/>
          </p:nvPr>
        </p:nvSpPr>
        <p:spPr>
          <a:xfrm>
            <a:off x="838200" y="1825625"/>
            <a:ext cx="5741894" cy="4351338"/>
          </a:xfrm>
        </p:spPr>
        <p:txBody>
          <a:bodyPr/>
          <a:lstStyle/>
          <a:p>
            <a:pPr marL="0" indent="0">
              <a:buNone/>
            </a:pPr>
            <a:r>
              <a:rPr lang="el-GR" dirty="0"/>
              <a:t>Στα σημεία του καταστρώματος ή της υπερκατασκευής που χρειάζεται προστασία για το πλήρωμα ή τους επιβάτες υπάρχουν τα ρέλια.</a:t>
            </a:r>
          </a:p>
          <a:p>
            <a:pPr marL="0" indent="0">
              <a:buNone/>
            </a:pPr>
            <a:endParaRPr lang="el-GR" dirty="0"/>
          </a:p>
          <a:p>
            <a:pPr marL="0" indent="0">
              <a:buNone/>
            </a:pPr>
            <a:r>
              <a:rPr lang="el-GR" dirty="0"/>
              <a:t>Τα ρέλια αποτελούνται από οριζόντιες σειρές σωληνώσεων οι οποίες στηρίζονται στο κατάστρωμα μέσω στηρίξεων.</a:t>
            </a:r>
          </a:p>
        </p:txBody>
      </p:sp>
      <p:pic>
        <p:nvPicPr>
          <p:cNvPr id="5" name="Εικόνα 4">
            <a:extLst>
              <a:ext uri="{FF2B5EF4-FFF2-40B4-BE49-F238E27FC236}">
                <a16:creationId xmlns:a16="http://schemas.microsoft.com/office/drawing/2014/main" id="{C222DB59-8050-91BB-A839-10EB6C1B1AA6}"/>
              </a:ext>
            </a:extLst>
          </p:cNvPr>
          <p:cNvPicPr>
            <a:picLocks noChangeAspect="1"/>
          </p:cNvPicPr>
          <p:nvPr/>
        </p:nvPicPr>
        <p:blipFill rotWithShape="1">
          <a:blip r:embed="rId2"/>
          <a:srcRect l="40295" t="29020" r="48529" b="42222"/>
          <a:stretch/>
        </p:blipFill>
        <p:spPr>
          <a:xfrm rot="16200000">
            <a:off x="7310246" y="862730"/>
            <a:ext cx="3998261" cy="5786957"/>
          </a:xfrm>
          <a:prstGeom prst="rect">
            <a:avLst/>
          </a:prstGeom>
        </p:spPr>
      </p:pic>
    </p:spTree>
    <p:extLst>
      <p:ext uri="{BB962C8B-B14F-4D97-AF65-F5344CB8AC3E}">
        <p14:creationId xmlns:p14="http://schemas.microsoft.com/office/powerpoint/2010/main" val="141676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42559B-44B3-76D8-9704-C03F0D38B916}"/>
              </a:ext>
            </a:extLst>
          </p:cNvPr>
          <p:cNvSpPr>
            <a:spLocks noGrp="1"/>
          </p:cNvSpPr>
          <p:nvPr>
            <p:ph idx="1"/>
          </p:nvPr>
        </p:nvSpPr>
        <p:spPr/>
        <p:txBody>
          <a:bodyPr/>
          <a:lstStyle/>
          <a:p>
            <a:pPr marL="0" indent="0">
              <a:buNone/>
            </a:pPr>
            <a:r>
              <a:rPr lang="el-GR" dirty="0"/>
              <a:t>Η ανώτερη σειρά των ρελιών είναι η κουπαστή, η οποία μπορεί να έχει ξύλινη επένδυση.</a:t>
            </a:r>
          </a:p>
          <a:p>
            <a:pPr marL="0" indent="0">
              <a:buNone/>
            </a:pPr>
            <a:r>
              <a:rPr lang="el-GR" dirty="0"/>
              <a:t>Οι στηρίξεις μπορεί ανά κάποια διαστήματα να έχουν και εγκάρσιες αντιστηρίξεις, έτσι ώστε να υπάρχει και μεγαλύτερη αντοχή της κατασκευής.</a:t>
            </a:r>
          </a:p>
          <a:p>
            <a:pPr marL="0" indent="0">
              <a:buNone/>
            </a:pPr>
            <a:r>
              <a:rPr lang="el-GR" dirty="0"/>
              <a:t>Χαμηλά στην κατασκευή των ρελιών, στο έλασμα της υδρορροής μπορεί να υπάρχουν ανοίγματα (μπούνια), έτσι ώστε να απομακρύνονται πιο εύκολα τα νερά.</a:t>
            </a:r>
          </a:p>
        </p:txBody>
      </p:sp>
    </p:spTree>
    <p:extLst>
      <p:ext uri="{BB962C8B-B14F-4D97-AF65-F5344CB8AC3E}">
        <p14:creationId xmlns:p14="http://schemas.microsoft.com/office/powerpoint/2010/main" val="2659939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3E8AB0-F7CC-CB10-0AB3-C000F9B5AE4B}"/>
              </a:ext>
            </a:extLst>
          </p:cNvPr>
          <p:cNvSpPr>
            <a:spLocks noGrp="1"/>
          </p:cNvSpPr>
          <p:nvPr>
            <p:ph type="title"/>
          </p:nvPr>
        </p:nvSpPr>
        <p:spPr/>
        <p:txBody>
          <a:bodyPr>
            <a:noAutofit/>
          </a:bodyPr>
          <a:lstStyle/>
          <a:p>
            <a:r>
              <a:rPr lang="el-GR" sz="3600" dirty="0"/>
              <a:t>Περιγραφική ανάπτυξη σχεδίου των διατάξεων απαλλαγής του καταστρώματος από νερό. (μπούνια ανοίγματα στο παραπέτο κλπ.)</a:t>
            </a:r>
          </a:p>
        </p:txBody>
      </p:sp>
      <p:sp>
        <p:nvSpPr>
          <p:cNvPr id="3" name="Θέση περιεχομένου 2">
            <a:extLst>
              <a:ext uri="{FF2B5EF4-FFF2-40B4-BE49-F238E27FC236}">
                <a16:creationId xmlns:a16="http://schemas.microsoft.com/office/drawing/2014/main" id="{89E62B81-B2D5-6F2D-ECEE-10ACBBBFA323}"/>
              </a:ext>
            </a:extLst>
          </p:cNvPr>
          <p:cNvSpPr>
            <a:spLocks noGrp="1"/>
          </p:cNvSpPr>
          <p:nvPr>
            <p:ph idx="1"/>
          </p:nvPr>
        </p:nvSpPr>
        <p:spPr>
          <a:xfrm>
            <a:off x="838200" y="2366681"/>
            <a:ext cx="10515600" cy="3810281"/>
          </a:xfrm>
        </p:spPr>
        <p:txBody>
          <a:bodyPr/>
          <a:lstStyle/>
          <a:p>
            <a:pPr marL="0" indent="0">
              <a:buNone/>
            </a:pPr>
            <a:endParaRPr lang="el-GR" dirty="0"/>
          </a:p>
          <a:p>
            <a:pPr marL="0" indent="0">
              <a:buNone/>
            </a:pPr>
            <a:r>
              <a:rPr lang="el-GR" dirty="0"/>
              <a:t>Στο κατάστρωμα υπάρχουν ανοίγματα ώστε να απομακρύνονται τα νερά του καταστρώματος.</a:t>
            </a:r>
          </a:p>
          <a:p>
            <a:pPr marL="0" indent="0">
              <a:buNone/>
            </a:pPr>
            <a:endParaRPr lang="el-GR" dirty="0"/>
          </a:p>
          <a:p>
            <a:pPr marL="0" indent="0">
              <a:buNone/>
            </a:pPr>
            <a:r>
              <a:rPr lang="el-GR" dirty="0"/>
              <a:t>Στην περίπτωση που υπάρχει παραπέτο, τότε υπάρχουν και ανοίγματα, τα οποία μπορεί να ανοίγουν με την κλίση που παίρνει το πλοίο και να απομακρύνουν μεγάλες ποσότητες νερού.</a:t>
            </a:r>
          </a:p>
        </p:txBody>
      </p:sp>
    </p:spTree>
    <p:extLst>
      <p:ext uri="{BB962C8B-B14F-4D97-AF65-F5344CB8AC3E}">
        <p14:creationId xmlns:p14="http://schemas.microsoft.com/office/powerpoint/2010/main" val="893194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F35EC82-E6C2-215E-D6F6-E0EAC1A36D2B}"/>
              </a:ext>
            </a:extLst>
          </p:cNvPr>
          <p:cNvSpPr>
            <a:spLocks noGrp="1"/>
          </p:cNvSpPr>
          <p:nvPr>
            <p:ph idx="1"/>
          </p:nvPr>
        </p:nvSpPr>
        <p:spPr>
          <a:xfrm>
            <a:off x="838200" y="959224"/>
            <a:ext cx="3527612" cy="5217739"/>
          </a:xfrm>
        </p:spPr>
        <p:txBody>
          <a:bodyPr>
            <a:normAutofit/>
          </a:bodyPr>
          <a:lstStyle/>
          <a:p>
            <a:pPr marL="0" indent="0">
              <a:buNone/>
            </a:pPr>
            <a:r>
              <a:rPr lang="el-GR" dirty="0"/>
              <a:t>Στο ύψος του καταστρώματος υπάρχουν τα μπούνια (</a:t>
            </a:r>
            <a:r>
              <a:rPr lang="el-GR" dirty="0" err="1"/>
              <a:t>ευδιαίοι</a:t>
            </a:r>
            <a:r>
              <a:rPr lang="el-GR" dirty="0"/>
              <a:t>) που ουσιαστικά είναι σωληνώσεις, οι οποίες επικοινωνούν με το κατάστρωμα και επιτρέπουν την απομάκρυνση των νερών του καταστρώματος.</a:t>
            </a:r>
          </a:p>
          <a:p>
            <a:pPr marL="0" indent="0">
              <a:buNone/>
            </a:pPr>
            <a:endParaRPr lang="el-GR" dirty="0"/>
          </a:p>
        </p:txBody>
      </p:sp>
      <p:pic>
        <p:nvPicPr>
          <p:cNvPr id="5" name="Εικόνα 4">
            <a:extLst>
              <a:ext uri="{FF2B5EF4-FFF2-40B4-BE49-F238E27FC236}">
                <a16:creationId xmlns:a16="http://schemas.microsoft.com/office/drawing/2014/main" id="{8B9F3021-2D58-4A1A-F749-DF5167CF38FC}"/>
              </a:ext>
            </a:extLst>
          </p:cNvPr>
          <p:cNvPicPr>
            <a:picLocks noChangeAspect="1"/>
          </p:cNvPicPr>
          <p:nvPr/>
        </p:nvPicPr>
        <p:blipFill rotWithShape="1">
          <a:blip r:embed="rId2"/>
          <a:srcRect l="39339" t="20785" r="48382" b="34248"/>
          <a:stretch/>
        </p:blipFill>
        <p:spPr>
          <a:xfrm rot="16200000">
            <a:off x="6397215" y="-944878"/>
            <a:ext cx="3787589" cy="7801980"/>
          </a:xfrm>
          <a:prstGeom prst="rect">
            <a:avLst/>
          </a:prstGeom>
        </p:spPr>
      </p:pic>
    </p:spTree>
    <p:extLst>
      <p:ext uri="{BB962C8B-B14F-4D97-AF65-F5344CB8AC3E}">
        <p14:creationId xmlns:p14="http://schemas.microsoft.com/office/powerpoint/2010/main" val="4983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6D85A1-78A3-4D17-A979-1448605B3963}"/>
              </a:ext>
            </a:extLst>
          </p:cNvPr>
          <p:cNvSpPr>
            <a:spLocks noGrp="1"/>
          </p:cNvSpPr>
          <p:nvPr>
            <p:ph type="title"/>
          </p:nvPr>
        </p:nvSpPr>
        <p:spPr/>
        <p:txBody>
          <a:bodyPr>
            <a:noAutofit/>
          </a:bodyPr>
          <a:lstStyle/>
          <a:p>
            <a:r>
              <a:rPr lang="el-GR" sz="2800" b="1" u="sng" dirty="0"/>
              <a:t>Περιγραφική ανάπτυξη του σχεδίου της πλευρικής ακμής του καταστρώματος, που δείχνει τη σύνδεση των ελασμάτων του ζωστήρα και της υδρορροής</a:t>
            </a:r>
          </a:p>
        </p:txBody>
      </p:sp>
      <p:sp>
        <p:nvSpPr>
          <p:cNvPr id="3" name="Θέση περιεχομένου 2">
            <a:extLst>
              <a:ext uri="{FF2B5EF4-FFF2-40B4-BE49-F238E27FC236}">
                <a16:creationId xmlns:a16="http://schemas.microsoft.com/office/drawing/2014/main" id="{7B55CDD5-47CC-102B-6855-3E1E3A41F7D1}"/>
              </a:ext>
            </a:extLst>
          </p:cNvPr>
          <p:cNvSpPr>
            <a:spLocks noGrp="1"/>
          </p:cNvSpPr>
          <p:nvPr>
            <p:ph idx="1"/>
          </p:nvPr>
        </p:nvSpPr>
        <p:spPr>
          <a:xfrm>
            <a:off x="838200" y="2438399"/>
            <a:ext cx="10515600" cy="3738563"/>
          </a:xfrm>
        </p:spPr>
        <p:txBody>
          <a:bodyPr/>
          <a:lstStyle/>
          <a:p>
            <a:pPr marL="0" indent="0">
              <a:buNone/>
            </a:pPr>
            <a:endParaRPr lang="el-GR" dirty="0"/>
          </a:p>
          <a:p>
            <a:pPr marL="0" indent="0">
              <a:buNone/>
            </a:pPr>
            <a:endParaRPr lang="el-GR" dirty="0"/>
          </a:p>
          <a:p>
            <a:pPr marL="0" indent="0">
              <a:buNone/>
            </a:pPr>
            <a:r>
              <a:rPr lang="el-GR" dirty="0"/>
              <a:t>Ένα πολύ σημαντικό σημείο της κατασκευής του καταστρώματος είναι η πλευρική ακμή. Είναι το σημείο που ενώνεται το έλασμα του καταστρώματος με το πλευρικό έλασμα του ζωστήρα.</a:t>
            </a:r>
          </a:p>
          <a:p>
            <a:pPr marL="0" indent="0">
              <a:buNone/>
            </a:pPr>
            <a:endParaRPr lang="el-GR" dirty="0"/>
          </a:p>
        </p:txBody>
      </p:sp>
    </p:spTree>
    <p:extLst>
      <p:ext uri="{BB962C8B-B14F-4D97-AF65-F5344CB8AC3E}">
        <p14:creationId xmlns:p14="http://schemas.microsoft.com/office/powerpoint/2010/main" val="567065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6D294E80-BDEF-408F-98A7-EFB2F7EDDFBD}"/>
              </a:ext>
            </a:extLst>
          </p:cNvPr>
          <p:cNvPicPr>
            <a:picLocks noChangeAspect="1"/>
          </p:cNvPicPr>
          <p:nvPr/>
        </p:nvPicPr>
        <p:blipFill rotWithShape="1">
          <a:blip r:embed="rId2"/>
          <a:srcRect l="24765" t="17084" r="24064" b="17639"/>
          <a:stretch/>
        </p:blipFill>
        <p:spPr>
          <a:xfrm>
            <a:off x="1333600" y="0"/>
            <a:ext cx="9557426" cy="6858000"/>
          </a:xfrm>
          <a:prstGeom prst="rect">
            <a:avLst/>
          </a:prstGeom>
        </p:spPr>
      </p:pic>
    </p:spTree>
    <p:extLst>
      <p:ext uri="{BB962C8B-B14F-4D97-AF65-F5344CB8AC3E}">
        <p14:creationId xmlns:p14="http://schemas.microsoft.com/office/powerpoint/2010/main" val="261700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2E2D494-0C23-908D-C55D-DD7442DD1D30}"/>
              </a:ext>
            </a:extLst>
          </p:cNvPr>
          <p:cNvSpPr>
            <a:spLocks noGrp="1"/>
          </p:cNvSpPr>
          <p:nvPr>
            <p:ph idx="1"/>
          </p:nvPr>
        </p:nvSpPr>
        <p:spPr/>
        <p:txBody>
          <a:bodyPr/>
          <a:lstStyle/>
          <a:p>
            <a:pPr marL="0" indent="0">
              <a:buNone/>
            </a:pPr>
            <a:r>
              <a:rPr lang="el-GR" dirty="0"/>
              <a:t>Το σημείο αυτό δέχεται την πίεση από την πλευρική παραμόρφωση της κατασκευής (φαινόμενο </a:t>
            </a:r>
            <a:r>
              <a:rPr lang="en-US" dirty="0"/>
              <a:t>racking), </a:t>
            </a:r>
            <a:r>
              <a:rPr lang="el-GR" dirty="0"/>
              <a:t>ενώ λόγω της θέσης του συγκεντρώνεται νερό λόγω της διαβροχής του καταστρώματος.</a:t>
            </a:r>
            <a:endParaRPr lang="en-US" dirty="0"/>
          </a:p>
          <a:p>
            <a:pPr marL="0" indent="0">
              <a:buNone/>
            </a:pPr>
            <a:r>
              <a:rPr lang="en-US" dirty="0">
                <a:hlinkClick r:id="rId2"/>
              </a:rPr>
              <a:t>Racking stresses and transverse bulkheads (youtube.com)</a:t>
            </a:r>
            <a:endParaRPr lang="el-GR" dirty="0"/>
          </a:p>
          <a:p>
            <a:pPr marL="0" indent="0">
              <a:buNone/>
            </a:pPr>
            <a:endParaRPr lang="el-GR" dirty="0"/>
          </a:p>
          <a:p>
            <a:pPr marL="0" indent="0">
              <a:buNone/>
            </a:pPr>
            <a:r>
              <a:rPr lang="el-GR" dirty="0"/>
              <a:t>Η διάβρωση που μπορεί να εμφανιστεί στο σημείο αυτό είναι σημαντική και για αυτό ενισχύεται ιδιαίτερα.</a:t>
            </a:r>
          </a:p>
        </p:txBody>
      </p:sp>
    </p:spTree>
    <p:extLst>
      <p:ext uri="{BB962C8B-B14F-4D97-AF65-F5344CB8AC3E}">
        <p14:creationId xmlns:p14="http://schemas.microsoft.com/office/powerpoint/2010/main" val="304485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8B8668C-23B6-1CBD-C6A8-9C99A3476519}"/>
              </a:ext>
            </a:extLst>
          </p:cNvPr>
          <p:cNvPicPr>
            <a:picLocks noGrp="1" noChangeAspect="1"/>
          </p:cNvPicPr>
          <p:nvPr>
            <p:ph idx="1"/>
          </p:nvPr>
        </p:nvPicPr>
        <p:blipFill rotWithShape="1">
          <a:blip r:embed="rId2"/>
          <a:srcRect l="39261" t="18273" r="45210" b="33724"/>
          <a:stretch/>
        </p:blipFill>
        <p:spPr>
          <a:xfrm rot="16200000">
            <a:off x="2667000" y="-2533370"/>
            <a:ext cx="6857999" cy="11924740"/>
          </a:xfrm>
        </p:spPr>
      </p:pic>
    </p:spTree>
    <p:extLst>
      <p:ext uri="{BB962C8B-B14F-4D97-AF65-F5344CB8AC3E}">
        <p14:creationId xmlns:p14="http://schemas.microsoft.com/office/powerpoint/2010/main" val="113965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50327E-D09A-9A25-90DA-A909C9DC816B}"/>
              </a:ext>
            </a:extLst>
          </p:cNvPr>
          <p:cNvSpPr>
            <a:spLocks noGrp="1"/>
          </p:cNvSpPr>
          <p:nvPr>
            <p:ph type="title"/>
          </p:nvPr>
        </p:nvSpPr>
        <p:spPr/>
        <p:txBody>
          <a:bodyPr>
            <a:noAutofit/>
          </a:bodyPr>
          <a:lstStyle/>
          <a:p>
            <a:r>
              <a:rPr lang="el-GR" sz="3200" b="1" dirty="0"/>
              <a:t>Περιγραφική ανάπτυξη σχεδίου εγκάρσιας τομής σε άνοιγμα κύτους που δείχνει τις διάφορες διατάξεις στα </a:t>
            </a:r>
            <a:r>
              <a:rPr lang="el-GR" sz="3200" b="1" dirty="0" err="1"/>
              <a:t>κουβούσια</a:t>
            </a:r>
            <a:r>
              <a:rPr lang="el-GR" sz="3200" b="1" dirty="0"/>
              <a:t>.</a:t>
            </a:r>
          </a:p>
        </p:txBody>
      </p:sp>
      <p:sp>
        <p:nvSpPr>
          <p:cNvPr id="3" name="Θέση περιεχομένου 2">
            <a:extLst>
              <a:ext uri="{FF2B5EF4-FFF2-40B4-BE49-F238E27FC236}">
                <a16:creationId xmlns:a16="http://schemas.microsoft.com/office/drawing/2014/main" id="{625E1429-B336-D490-7AB0-D52A78807A77}"/>
              </a:ext>
            </a:extLst>
          </p:cNvPr>
          <p:cNvSpPr>
            <a:spLocks noGrp="1"/>
          </p:cNvSpPr>
          <p:nvPr>
            <p:ph idx="1"/>
          </p:nvPr>
        </p:nvSpPr>
        <p:spPr/>
        <p:txBody>
          <a:bodyPr/>
          <a:lstStyle/>
          <a:p>
            <a:pPr marL="0" indent="0">
              <a:buNone/>
            </a:pPr>
            <a:endParaRPr lang="el-GR" dirty="0"/>
          </a:p>
          <a:p>
            <a:pPr marL="0" indent="0">
              <a:buNone/>
            </a:pPr>
            <a:r>
              <a:rPr lang="el-GR" dirty="0"/>
              <a:t>Όπως είδαμε υπάρχουν διαφορετικοί μηχανισμοί στις διάφορες διατάξεις </a:t>
            </a:r>
            <a:r>
              <a:rPr lang="el-GR" dirty="0" err="1"/>
              <a:t>κουβουσίων</a:t>
            </a:r>
            <a:r>
              <a:rPr lang="el-GR" dirty="0"/>
              <a:t>.</a:t>
            </a:r>
          </a:p>
          <a:p>
            <a:pPr marL="0" indent="0">
              <a:buNone/>
            </a:pPr>
            <a:endParaRPr lang="el-GR" dirty="0"/>
          </a:p>
          <a:p>
            <a:pPr marL="0" indent="0">
              <a:buNone/>
            </a:pPr>
            <a:r>
              <a:rPr lang="el-GR" dirty="0"/>
              <a:t>Στις περισσότερες περιπτώσεις τα καλύμματα είναι συρόμενα πάνω στα ανοίγματα του κύτους.</a:t>
            </a:r>
          </a:p>
          <a:p>
            <a:pPr marL="0" indent="0">
              <a:buNone/>
            </a:pPr>
            <a:endParaRPr lang="el-GR" dirty="0"/>
          </a:p>
          <a:p>
            <a:pPr marL="0" indent="0">
              <a:buNone/>
            </a:pPr>
            <a:r>
              <a:rPr lang="el-GR" dirty="0"/>
              <a:t>Στην περίπτωση αυτή οι ρόδες των συρόμενων καλυμμάτων κυλιόνται πάνω στο άνοιγμα του κύτους.</a:t>
            </a:r>
          </a:p>
        </p:txBody>
      </p:sp>
    </p:spTree>
    <p:extLst>
      <p:ext uri="{BB962C8B-B14F-4D97-AF65-F5344CB8AC3E}">
        <p14:creationId xmlns:p14="http://schemas.microsoft.com/office/powerpoint/2010/main" val="19482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A98BFE3-4529-8123-2139-1C3F1E1FC65F}"/>
              </a:ext>
            </a:extLst>
          </p:cNvPr>
          <p:cNvSpPr>
            <a:spLocks noGrp="1"/>
          </p:cNvSpPr>
          <p:nvPr>
            <p:ph idx="1"/>
          </p:nvPr>
        </p:nvSpPr>
        <p:spPr>
          <a:xfrm>
            <a:off x="838200" y="860612"/>
            <a:ext cx="4083424" cy="5316351"/>
          </a:xfrm>
        </p:spPr>
        <p:txBody>
          <a:bodyPr/>
          <a:lstStyle/>
          <a:p>
            <a:pPr marL="0" indent="0">
              <a:buNone/>
            </a:pPr>
            <a:r>
              <a:rPr lang="el-GR" dirty="0"/>
              <a:t>Το άνοιγμα του κύτους διαθέτει ενισχυτικούς αγκώνες που </a:t>
            </a:r>
            <a:r>
              <a:rPr lang="el-GR" dirty="0" err="1"/>
              <a:t>συγκολλούνται</a:t>
            </a:r>
            <a:r>
              <a:rPr lang="el-GR" dirty="0"/>
              <a:t> πάνω στο έλασμα του καταστρώματος.</a:t>
            </a:r>
          </a:p>
          <a:p>
            <a:pPr marL="0" indent="0">
              <a:buNone/>
            </a:pPr>
            <a:r>
              <a:rPr lang="el-GR" dirty="0"/>
              <a:t>Για την στεγανοποίηση του καλύμματος υπάρχει ειδικό συνθετικό λάστιχο, το οποίο σφραγίζει σε ειδική μπάρα στην βάση του ανοίγματος. </a:t>
            </a:r>
          </a:p>
        </p:txBody>
      </p:sp>
      <p:pic>
        <p:nvPicPr>
          <p:cNvPr id="5" name="Εικόνα 4">
            <a:extLst>
              <a:ext uri="{FF2B5EF4-FFF2-40B4-BE49-F238E27FC236}">
                <a16:creationId xmlns:a16="http://schemas.microsoft.com/office/drawing/2014/main" id="{9CC9C293-2FDD-AAE9-3B29-1F0A8542ED70}"/>
              </a:ext>
            </a:extLst>
          </p:cNvPr>
          <p:cNvPicPr>
            <a:picLocks noChangeAspect="1"/>
          </p:cNvPicPr>
          <p:nvPr/>
        </p:nvPicPr>
        <p:blipFill rotWithShape="1">
          <a:blip r:embed="rId2"/>
          <a:srcRect l="40368" t="27190" r="43162" b="36340"/>
          <a:stretch/>
        </p:blipFill>
        <p:spPr>
          <a:xfrm>
            <a:off x="6354416" y="0"/>
            <a:ext cx="5516217" cy="6870646"/>
          </a:xfrm>
          <a:prstGeom prst="rect">
            <a:avLst/>
          </a:prstGeom>
        </p:spPr>
      </p:pic>
      <p:cxnSp>
        <p:nvCxnSpPr>
          <p:cNvPr id="7" name="Ευθύγραμμο βέλος σύνδεσης 6">
            <a:extLst>
              <a:ext uri="{FF2B5EF4-FFF2-40B4-BE49-F238E27FC236}">
                <a16:creationId xmlns:a16="http://schemas.microsoft.com/office/drawing/2014/main" id="{06D14AF5-246C-3FC8-4A5D-D1B1A770A030}"/>
              </a:ext>
            </a:extLst>
          </p:cNvPr>
          <p:cNvCxnSpPr/>
          <p:nvPr/>
        </p:nvCxnSpPr>
        <p:spPr>
          <a:xfrm flipV="1">
            <a:off x="5047129" y="1497106"/>
            <a:ext cx="3361765" cy="3030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A9FAA645-5A4D-CDA9-A8D1-69FFA6CC69EC}"/>
              </a:ext>
            </a:extLst>
          </p:cNvPr>
          <p:cNvCxnSpPr/>
          <p:nvPr/>
        </p:nvCxnSpPr>
        <p:spPr>
          <a:xfrm>
            <a:off x="5047129" y="1649506"/>
            <a:ext cx="3290047" cy="185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99029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1476</Words>
  <Application>Microsoft Office PowerPoint</Application>
  <PresentationFormat>Ευρεία οθόνη</PresentationFormat>
  <Paragraphs>118</Paragraphs>
  <Slides>34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34</vt:i4>
      </vt:variant>
    </vt:vector>
  </HeadingPairs>
  <TitlesOfParts>
    <vt:vector size="38" baseType="lpstr">
      <vt:lpstr>Arial</vt:lpstr>
      <vt:lpstr>Calibri</vt:lpstr>
      <vt:lpstr>Calibri Light</vt:lpstr>
      <vt:lpstr>Θέμα του Office</vt:lpstr>
      <vt:lpstr>Κατασκευή στο ανώτερο κατάστρωμα</vt:lpstr>
      <vt:lpstr>Γενικά</vt:lpstr>
      <vt:lpstr>Παρουσίαση του PowerPoint</vt:lpstr>
      <vt:lpstr>Περιγραφική ανάπτυξη του σχεδίου της πλευρικής ακμής του καταστρώματος, που δείχνει τη σύνδεση των ελασμάτων του ζωστήρα και της υδρορροής</vt:lpstr>
      <vt:lpstr>Παρουσίαση του PowerPoint</vt:lpstr>
      <vt:lpstr>Παρουσίαση του PowerPoint</vt:lpstr>
      <vt:lpstr>Παρουσίαση του PowerPoint</vt:lpstr>
      <vt:lpstr>Περιγραφική ανάπτυξη σχεδίου εγκάρσιας τομής σε άνοιγμα κύτους που δείχνει τις διάφορες διατάξεις στα κουβούσια.</vt:lpstr>
      <vt:lpstr>Παρουσίαση του PowerPoint</vt:lpstr>
      <vt:lpstr>Παρουσίαση του PowerPoint</vt:lpstr>
      <vt:lpstr>Παρουσίαση του PowerPoint</vt:lpstr>
      <vt:lpstr>Παρουσίαση του PowerPoint</vt:lpstr>
      <vt:lpstr>Περιγραφική ανάπτυξη σχεδίου τομής σε κάλυμμα και κουβούσι δεξαμενής Δ/Ξ</vt:lpstr>
      <vt:lpstr>Παρουσίαση του PowerPoint</vt:lpstr>
      <vt:lpstr>Απώλεια αντοχής που οφείλεται στα ανοίγματα του κύτους</vt:lpstr>
      <vt:lpstr>Παρουσίαση του PowerPoint</vt:lpstr>
      <vt:lpstr>Αντιστάθμιση της απώλειας αντοχής</vt:lpstr>
      <vt:lpstr>Παρουσίαση του PowerPoint</vt:lpstr>
      <vt:lpstr>Παρουσίαση του PowerPoint</vt:lpstr>
      <vt:lpstr>Λόγοι που επιβάλλουν διπλές και τριπλές διατάξεις ανοιγμάτων καταστρώματος</vt:lpstr>
      <vt:lpstr>Παρουσίαση του PowerPoint</vt:lpstr>
      <vt:lpstr>Παρουσίαση του PowerPoint</vt:lpstr>
      <vt:lpstr>Παρουσίαση του PowerPoint</vt:lpstr>
      <vt:lpstr>Σύνδεση των υπερκατασκευών με το σκάφος στις πλευρές του πλοίου</vt:lpstr>
      <vt:lpstr>Παρουσίαση του PowerPoint</vt:lpstr>
      <vt:lpstr>Παρουσίαση του PowerPoint</vt:lpstr>
      <vt:lpstr>Παρουσίαση του PowerPoint</vt:lpstr>
      <vt:lpstr>Περιγραφική ανάπτυξη σχεδίου που δείχνει εγκάρσια τομή στη σύνδεση παραπέτου και ζωστήρα</vt:lpstr>
      <vt:lpstr>Παρουσίαση του PowerPoint</vt:lpstr>
      <vt:lpstr>Παρουσίαση του PowerPoint</vt:lpstr>
      <vt:lpstr>Κατασκευή ρελιών του καταστρώματος</vt:lpstr>
      <vt:lpstr>Παρουσίαση του PowerPoint</vt:lpstr>
      <vt:lpstr>Περιγραφική ανάπτυξη σχεδίου των διατάξεων απαλλαγής του καταστρώματος από νερό. (μπούνια ανοίγματα στο παραπέτο κλπ.)</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Κατασκευή στο ανώτερο κατάστρωμα</dc:title>
  <dc:creator>Κυριάκος Καρακαλπακίδης</dc:creator>
  <cp:lastModifiedBy>Κυριάκος Καρακαλπακίδης</cp:lastModifiedBy>
  <cp:revision>5</cp:revision>
  <dcterms:created xsi:type="dcterms:W3CDTF">2024-04-24T17:28:01Z</dcterms:created>
  <dcterms:modified xsi:type="dcterms:W3CDTF">2024-05-17T07:48:19Z</dcterms:modified>
</cp:coreProperties>
</file>